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716" r:id="rId2"/>
    <p:sldId id="718" r:id="rId3"/>
    <p:sldId id="719" r:id="rId4"/>
    <p:sldId id="720" r:id="rId5"/>
    <p:sldId id="804" r:id="rId6"/>
    <p:sldId id="805" r:id="rId7"/>
    <p:sldId id="722" r:id="rId8"/>
    <p:sldId id="723" r:id="rId9"/>
    <p:sldId id="724" r:id="rId10"/>
    <p:sldId id="725" r:id="rId11"/>
    <p:sldId id="726" r:id="rId12"/>
    <p:sldId id="810" r:id="rId13"/>
    <p:sldId id="727" r:id="rId14"/>
    <p:sldId id="811" r:id="rId15"/>
    <p:sldId id="806" r:id="rId16"/>
    <p:sldId id="807" r:id="rId17"/>
    <p:sldId id="808" r:id="rId18"/>
    <p:sldId id="812" r:id="rId19"/>
    <p:sldId id="734" r:id="rId20"/>
    <p:sldId id="814" r:id="rId21"/>
    <p:sldId id="813" r:id="rId22"/>
    <p:sldId id="815" r:id="rId23"/>
    <p:sldId id="816" r:id="rId24"/>
    <p:sldId id="817" r:id="rId25"/>
    <p:sldId id="818" r:id="rId26"/>
    <p:sldId id="819" r:id="rId27"/>
    <p:sldId id="735" r:id="rId28"/>
    <p:sldId id="820" r:id="rId29"/>
    <p:sldId id="821" r:id="rId30"/>
    <p:sldId id="822" r:id="rId31"/>
    <p:sldId id="823" r:id="rId32"/>
    <p:sldId id="824" r:id="rId33"/>
    <p:sldId id="825" r:id="rId34"/>
    <p:sldId id="826" r:id="rId35"/>
    <p:sldId id="827" r:id="rId36"/>
    <p:sldId id="828" r:id="rId37"/>
    <p:sldId id="829" r:id="rId38"/>
    <p:sldId id="830" r:id="rId39"/>
    <p:sldId id="831" r:id="rId40"/>
    <p:sldId id="832" r:id="rId41"/>
    <p:sldId id="833" r:id="rId42"/>
    <p:sldId id="834" r:id="rId43"/>
    <p:sldId id="841" r:id="rId44"/>
    <p:sldId id="842" r:id="rId45"/>
    <p:sldId id="843" r:id="rId46"/>
    <p:sldId id="844" r:id="rId47"/>
    <p:sldId id="845" r:id="rId48"/>
    <p:sldId id="846" r:id="rId49"/>
    <p:sldId id="847" r:id="rId50"/>
    <p:sldId id="848" r:id="rId51"/>
    <p:sldId id="849" r:id="rId52"/>
    <p:sldId id="850" r:id="rId53"/>
    <p:sldId id="851" r:id="rId54"/>
    <p:sldId id="852" r:id="rId55"/>
    <p:sldId id="853" r:id="rId56"/>
    <p:sldId id="854" r:id="rId57"/>
    <p:sldId id="855" r:id="rId58"/>
    <p:sldId id="856" r:id="rId59"/>
    <p:sldId id="857" r:id="rId60"/>
    <p:sldId id="858" r:id="rId61"/>
    <p:sldId id="859" r:id="rId62"/>
    <p:sldId id="742" r:id="rId63"/>
    <p:sldId id="743" r:id="rId64"/>
    <p:sldId id="744" r:id="rId65"/>
    <p:sldId id="745" r:id="rId66"/>
    <p:sldId id="748" r:id="rId67"/>
    <p:sldId id="760" r:id="rId68"/>
    <p:sldId id="860" r:id="rId69"/>
    <p:sldId id="861" r:id="rId70"/>
    <p:sldId id="862" r:id="rId71"/>
    <p:sldId id="863" r:id="rId72"/>
    <p:sldId id="864" r:id="rId73"/>
    <p:sldId id="865" r:id="rId74"/>
    <p:sldId id="866" r:id="rId75"/>
    <p:sldId id="867" r:id="rId76"/>
    <p:sldId id="868" r:id="rId77"/>
    <p:sldId id="869" r:id="rId78"/>
    <p:sldId id="870" r:id="rId79"/>
    <p:sldId id="871" r:id="rId80"/>
    <p:sldId id="872" r:id="rId81"/>
    <p:sldId id="873" r:id="rId82"/>
    <p:sldId id="874" r:id="rId83"/>
    <p:sldId id="875" r:id="rId84"/>
    <p:sldId id="876" r:id="rId85"/>
    <p:sldId id="877" r:id="rId86"/>
    <p:sldId id="878" r:id="rId87"/>
    <p:sldId id="879" r:id="rId88"/>
    <p:sldId id="880" r:id="rId89"/>
    <p:sldId id="881" r:id="rId90"/>
    <p:sldId id="882" r:id="rId91"/>
    <p:sldId id="883" r:id="rId92"/>
    <p:sldId id="884" r:id="rId93"/>
    <p:sldId id="885" r:id="rId94"/>
    <p:sldId id="886" r:id="rId95"/>
    <p:sldId id="898" r:id="rId96"/>
    <p:sldId id="899" r:id="rId97"/>
    <p:sldId id="900" r:id="rId98"/>
    <p:sldId id="887" r:id="rId99"/>
    <p:sldId id="888" r:id="rId100"/>
    <p:sldId id="889" r:id="rId101"/>
    <p:sldId id="890" r:id="rId102"/>
    <p:sldId id="891" r:id="rId103"/>
    <p:sldId id="892" r:id="rId104"/>
    <p:sldId id="893" r:id="rId105"/>
    <p:sldId id="894" r:id="rId106"/>
    <p:sldId id="895" r:id="rId107"/>
    <p:sldId id="896" r:id="rId108"/>
    <p:sldId id="901" r:id="rId109"/>
    <p:sldId id="897" r:id="rId110"/>
    <p:sldId id="785" r:id="rId111"/>
    <p:sldId id="786" r:id="rId112"/>
    <p:sldId id="787" r:id="rId113"/>
    <p:sldId id="788" r:id="rId114"/>
    <p:sldId id="789" r:id="rId115"/>
    <p:sldId id="790" r:id="rId116"/>
    <p:sldId id="902" r:id="rId117"/>
    <p:sldId id="903" r:id="rId118"/>
    <p:sldId id="904" r:id="rId119"/>
    <p:sldId id="905" r:id="rId120"/>
    <p:sldId id="906" r:id="rId121"/>
    <p:sldId id="907" r:id="rId122"/>
    <p:sldId id="908" r:id="rId123"/>
    <p:sldId id="909" r:id="rId124"/>
    <p:sldId id="910" r:id="rId125"/>
    <p:sldId id="911" r:id="rId126"/>
    <p:sldId id="912" r:id="rId127"/>
    <p:sldId id="913" r:id="rId128"/>
    <p:sldId id="914" r:id="rId129"/>
    <p:sldId id="915" r:id="rId130"/>
    <p:sldId id="916" r:id="rId131"/>
    <p:sldId id="917" r:id="rId132"/>
    <p:sldId id="918" r:id="rId133"/>
    <p:sldId id="919" r:id="rId134"/>
    <p:sldId id="920" r:id="rId135"/>
    <p:sldId id="921" r:id="rId136"/>
    <p:sldId id="922" r:id="rId137"/>
    <p:sldId id="923" r:id="rId138"/>
    <p:sldId id="924" r:id="rId139"/>
    <p:sldId id="925" r:id="rId140"/>
    <p:sldId id="926" r:id="rId141"/>
    <p:sldId id="305" r:id="rId1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FFFF"/>
    <a:srgbClr val="00FFCC"/>
    <a:srgbClr val="99FF33"/>
    <a:srgbClr val="C2FABA"/>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36" autoAdjust="0"/>
    <p:restoredTop sz="93715" autoAdjust="0"/>
  </p:normalViewPr>
  <p:slideViewPr>
    <p:cSldViewPr>
      <p:cViewPr varScale="1">
        <p:scale>
          <a:sx n="72" d="100"/>
          <a:sy n="72" d="100"/>
        </p:scale>
        <p:origin x="402" y="72"/>
      </p:cViewPr>
      <p:guideLst>
        <p:guide orient="horz" pos="2160"/>
        <p:guide pos="2880"/>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E8C995-8528-4569-A89E-1B61542ED591}" type="slidenum">
              <a:rPr lang="en-US" altLang="zh-CN" smtClean="0"/>
              <a:pPr>
                <a:spcBef>
                  <a:spcPct val="0"/>
                </a:spcBef>
              </a:pPr>
              <a:t>19</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85376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5E8C995-8528-4569-A89E-1B61542ED591}" type="slidenum">
              <a:rPr lang="en-US" altLang="zh-CN" smtClean="0"/>
              <a:pPr>
                <a:spcBef>
                  <a:spcPct val="0"/>
                </a:spcBef>
              </a:pPr>
              <a:t>20</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14400" y="4343400"/>
            <a:ext cx="5029200" cy="4114800"/>
          </a:xfrm>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50523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25945;&#26448;&#20363;&#31243;/CH5-17/CH5-17.sln" TargetMode="Externa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3672"/>
            <a:ext cx="8229600" cy="907056"/>
          </a:xfrm>
        </p:spPr>
        <p:txBody>
          <a:bodyPr/>
          <a:lstStyle/>
          <a:p>
            <a:pPr eaLnBrk="1" hangingPunct="1"/>
            <a:r>
              <a:rPr lang="zh-CN" altLang="en-US" b="1" dirty="0">
                <a:solidFill>
                  <a:schemeClr val="tx1"/>
                </a:solidFill>
              </a:rPr>
              <a:t>第</a:t>
            </a:r>
            <a:r>
              <a:rPr lang="en-US" altLang="zh-CN" b="1" dirty="0">
                <a:solidFill>
                  <a:srgbClr val="0000CC"/>
                </a:solidFill>
              </a:rPr>
              <a:t>4</a:t>
            </a:r>
            <a:r>
              <a:rPr lang="zh-CN" altLang="en-US" b="1" dirty="0">
                <a:solidFill>
                  <a:schemeClr val="tx1"/>
                </a:solidFill>
              </a:rPr>
              <a:t>章</a:t>
            </a:r>
            <a:r>
              <a:rPr lang="zh-CN" altLang="en-US" b="1" dirty="0">
                <a:solidFill>
                  <a:srgbClr val="FF0000"/>
                </a:solidFill>
              </a:rPr>
              <a:t> 继承</a:t>
            </a:r>
          </a:p>
        </p:txBody>
      </p:sp>
      <p:sp>
        <p:nvSpPr>
          <p:cNvPr id="3075" name="Rectangle 3"/>
          <p:cNvSpPr>
            <a:spLocks noGrp="1" noChangeArrowheads="1"/>
          </p:cNvSpPr>
          <p:nvPr>
            <p:ph type="body" idx="1"/>
          </p:nvPr>
        </p:nvSpPr>
        <p:spPr>
          <a:xfrm>
            <a:off x="685800" y="1340768"/>
            <a:ext cx="7772400" cy="4896544"/>
          </a:xfrm>
        </p:spPr>
        <p:txBody>
          <a:bodyPr/>
          <a:lstStyle/>
          <a:p>
            <a:pPr eaLnBrk="1" hangingPunct="1"/>
            <a:r>
              <a:rPr lang="zh-CN" altLang="en-US" b="1" dirty="0"/>
              <a:t>继承是</a:t>
            </a:r>
            <a:r>
              <a:rPr lang="zh-CN" altLang="en-US" b="1" dirty="0">
                <a:solidFill>
                  <a:srgbClr val="0000CC"/>
                </a:solidFill>
              </a:rPr>
              <a:t>软件复用的一种语言机制</a:t>
            </a:r>
            <a:r>
              <a:rPr lang="zh-CN" altLang="en-US" b="1" dirty="0"/>
              <a:t>，可以通过继承复用已有的程序资源，使软件复用变得简单、易行，缩短软件开发的周期。</a:t>
            </a:r>
            <a:endParaRPr lang="en-US" altLang="zh-CN" b="1" dirty="0"/>
          </a:p>
          <a:p>
            <a:pPr eaLnBrk="1" hangingPunct="1"/>
            <a:r>
              <a:rPr lang="zh-CN" altLang="en-US" b="1" dirty="0"/>
              <a:t>本章主要介绍</a:t>
            </a:r>
            <a:endParaRPr lang="en-US" altLang="zh-CN" b="1" dirty="0"/>
          </a:p>
          <a:p>
            <a:pPr lvl="1" eaLnBrk="1" hangingPunct="1"/>
            <a:r>
              <a:rPr lang="zh-CN" altLang="en-US" b="1" dirty="0">
                <a:solidFill>
                  <a:srgbClr val="0000CC"/>
                </a:solidFill>
              </a:rPr>
              <a:t>继承的方式</a:t>
            </a:r>
            <a:r>
              <a:rPr lang="zh-CN" altLang="en-US" b="1" dirty="0"/>
              <a:t>，</a:t>
            </a:r>
            <a:endParaRPr lang="en-US" altLang="zh-CN" b="1" dirty="0"/>
          </a:p>
          <a:p>
            <a:pPr lvl="1" eaLnBrk="1" hangingPunct="1"/>
            <a:r>
              <a:rPr lang="zh-CN" altLang="en-US" b="1" dirty="0">
                <a:solidFill>
                  <a:srgbClr val="0000CC"/>
                </a:solidFill>
              </a:rPr>
              <a:t>派生类与基类对象之间的关系</a:t>
            </a:r>
            <a:endParaRPr lang="en-US" altLang="zh-CN" b="1" dirty="0">
              <a:solidFill>
                <a:srgbClr val="0000CC"/>
              </a:solidFill>
            </a:endParaRPr>
          </a:p>
          <a:p>
            <a:pPr lvl="1" eaLnBrk="1" hangingPunct="1"/>
            <a:r>
              <a:rPr lang="zh-CN" altLang="en-US" b="1" dirty="0">
                <a:solidFill>
                  <a:srgbClr val="0000CC"/>
                </a:solidFill>
              </a:rPr>
              <a:t>派生类构造函数如何提供对基类的构造</a:t>
            </a:r>
            <a:r>
              <a:rPr lang="zh-CN" altLang="en-US" b="1" dirty="0"/>
              <a:t>。</a:t>
            </a:r>
          </a:p>
        </p:txBody>
      </p:sp>
    </p:spTree>
    <p:extLst>
      <p:ext uri="{BB962C8B-B14F-4D97-AF65-F5344CB8AC3E}">
        <p14:creationId xmlns:p14="http://schemas.microsoft.com/office/powerpoint/2010/main" val="390130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anim calcmode="lin" valueType="num">
                                      <p:cBhvr additive="base">
                                        <p:cTn id="7"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anim calcmode="lin" valueType="num">
                                      <p:cBhvr additive="base">
                                        <p:cTn id="11"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anim calcmode="lin" valueType="num">
                                      <p:cBhvr additive="base">
                                        <p:cTn id="15"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anim calcmode="lin" valueType="num">
                                      <p:cBhvr additive="base">
                                        <p:cTn id="19"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07160" y="1111307"/>
            <a:ext cx="4004800" cy="5746693"/>
          </a:xfrm>
          <a:noFill/>
        </p:spPr>
        <p:txBody>
          <a:bodyPr/>
          <a:lstStyle/>
          <a:p>
            <a:pPr eaLnBrk="1" hangingPunct="1">
              <a:buFontTx/>
              <a:buNone/>
            </a:pPr>
            <a:r>
              <a:rPr lang="en-US" altLang="zh-CN" dirty="0"/>
              <a:t>void main()</a:t>
            </a:r>
          </a:p>
          <a:p>
            <a:pPr eaLnBrk="1" hangingPunct="1">
              <a:buFontTx/>
              <a:buNone/>
            </a:pPr>
            <a:r>
              <a:rPr lang="en-US" altLang="zh-CN" dirty="0"/>
              <a:t>{	Derived </a:t>
            </a:r>
            <a:r>
              <a:rPr lang="en-US" altLang="zh-CN" dirty="0" err="1"/>
              <a:t>obj</a:t>
            </a:r>
            <a:r>
              <a:rPr lang="en-US" altLang="zh-CN" dirty="0"/>
              <a:t>;</a:t>
            </a:r>
          </a:p>
          <a:p>
            <a:pPr eaLnBrk="1" hangingPunct="1">
              <a:buFontTx/>
              <a:buNone/>
            </a:pPr>
            <a:r>
              <a:rPr lang="en-US" altLang="zh-CN" dirty="0"/>
              <a:t>	</a:t>
            </a:r>
            <a:r>
              <a:rPr lang="en-US" altLang="zh-CN" dirty="0" err="1">
                <a:solidFill>
                  <a:srgbClr val="FF0000"/>
                </a:solidFill>
              </a:rPr>
              <a:t>obj.setx</a:t>
            </a:r>
            <a:r>
              <a:rPr lang="en-US" altLang="zh-CN" dirty="0">
                <a:solidFill>
                  <a:srgbClr val="FF0000"/>
                </a:solidFill>
              </a:rPr>
              <a:t>(10);	</a:t>
            </a:r>
          </a:p>
          <a:p>
            <a:pPr eaLnBrk="1" hangingPunct="1">
              <a:buFontTx/>
              <a:buNone/>
            </a:pPr>
            <a:r>
              <a:rPr lang="en-US" altLang="zh-CN" dirty="0">
                <a:solidFill>
                  <a:srgbClr val="FF0000"/>
                </a:solidFill>
              </a:rPr>
              <a:t>	</a:t>
            </a:r>
            <a:r>
              <a:rPr lang="en-US" altLang="zh-CN" dirty="0" err="1">
                <a:solidFill>
                  <a:srgbClr val="FF0000"/>
                </a:solidFill>
              </a:rPr>
              <a:t>obj.showx</a:t>
            </a:r>
            <a:r>
              <a:rPr lang="en-US" altLang="zh-CN" dirty="0">
                <a:solidFill>
                  <a:srgbClr val="FF0000"/>
                </a:solidFill>
              </a:rPr>
              <a:t>();	</a:t>
            </a:r>
          </a:p>
          <a:p>
            <a:pPr eaLnBrk="1" hangingPunct="1">
              <a:buFontTx/>
              <a:buNone/>
            </a:pPr>
            <a:r>
              <a:rPr lang="en-US" altLang="zh-CN" dirty="0">
                <a:solidFill>
                  <a:srgbClr val="FF0000"/>
                </a:solidFill>
              </a:rPr>
              <a:t>	</a:t>
            </a:r>
            <a:r>
              <a:rPr lang="en-US" altLang="zh-CN" dirty="0" err="1">
                <a:solidFill>
                  <a:srgbClr val="FF0000"/>
                </a:solidFill>
              </a:rPr>
              <a:t>obj.showx</a:t>
            </a:r>
            <a:r>
              <a:rPr lang="en-US" altLang="zh-CN" dirty="0">
                <a:solidFill>
                  <a:srgbClr val="FF0000"/>
                </a:solidFill>
              </a:rPr>
              <a:t>();	</a:t>
            </a:r>
          </a:p>
          <a:p>
            <a:pPr eaLnBrk="1" hangingPunct="1">
              <a:buFontTx/>
              <a:buNone/>
            </a:pPr>
            <a:r>
              <a:rPr lang="en-US" altLang="zh-CN" dirty="0"/>
              <a:t>   </a:t>
            </a:r>
            <a:r>
              <a:rPr lang="en-US" altLang="zh-CN" dirty="0" err="1"/>
              <a:t>obj.sety</a:t>
            </a:r>
            <a:r>
              <a:rPr lang="en-US" altLang="zh-CN" dirty="0"/>
              <a:t>();	</a:t>
            </a:r>
          </a:p>
          <a:p>
            <a:pPr eaLnBrk="1" hangingPunct="1">
              <a:buFontTx/>
              <a:buNone/>
            </a:pPr>
            <a:r>
              <a:rPr lang="en-US" altLang="zh-CN" dirty="0"/>
              <a:t>   </a:t>
            </a:r>
            <a:r>
              <a:rPr lang="en-US" altLang="zh-CN" dirty="0" err="1"/>
              <a:t>obj.sety</a:t>
            </a:r>
            <a:r>
              <a:rPr lang="en-US" altLang="zh-CN" dirty="0"/>
              <a:t>(20);</a:t>
            </a:r>
          </a:p>
          <a:p>
            <a:pPr eaLnBrk="1" hangingPunct="1">
              <a:buFontTx/>
              <a:buNone/>
            </a:pPr>
            <a:r>
              <a:rPr lang="en-US" altLang="zh-CN" dirty="0"/>
              <a:t>   </a:t>
            </a:r>
            <a:r>
              <a:rPr lang="en-US" altLang="zh-CN" dirty="0" err="1"/>
              <a:t>obj.showy</a:t>
            </a:r>
            <a:r>
              <a:rPr lang="en-US" altLang="zh-CN" dirty="0"/>
              <a:t>(); </a:t>
            </a:r>
          </a:p>
          <a:p>
            <a:pPr eaLnBrk="1" hangingPunct="1">
              <a:buFontTx/>
              <a:buNone/>
            </a:pPr>
            <a:r>
              <a:rPr lang="en-US" altLang="zh-CN" dirty="0"/>
              <a:t>   </a:t>
            </a:r>
            <a:r>
              <a:rPr lang="en-US" altLang="zh-CN" dirty="0" err="1"/>
              <a:t>obj.showy</a:t>
            </a:r>
            <a:r>
              <a:rPr lang="en-US" altLang="zh-CN" dirty="0"/>
              <a:t>();</a:t>
            </a:r>
          </a:p>
          <a:p>
            <a:pPr eaLnBrk="1" hangingPunct="1">
              <a:buFontTx/>
              <a:buNone/>
            </a:pPr>
            <a:r>
              <a:rPr lang="en-US" altLang="zh-CN" dirty="0"/>
              <a:t>}</a:t>
            </a:r>
          </a:p>
        </p:txBody>
      </p:sp>
      <p:sp>
        <p:nvSpPr>
          <p:cNvPr id="5" name="Rectangle 2"/>
          <p:cNvSpPr>
            <a:spLocks noGrp="1" noChangeArrowheads="1"/>
          </p:cNvSpPr>
          <p:nvPr>
            <p:ph type="title"/>
          </p:nvPr>
        </p:nvSpPr>
        <p:spPr>
          <a:xfrm>
            <a:off x="457200" y="73672"/>
            <a:ext cx="8229600" cy="811195"/>
          </a:xfrm>
        </p:spPr>
        <p:txBody>
          <a:bodyPr/>
          <a:lstStyle/>
          <a:p>
            <a:pPr eaLnBrk="1" hangingPunct="1"/>
            <a:r>
              <a:rPr lang="en-US" altLang="zh-CN" b="1" dirty="0"/>
              <a:t>4.3. </a:t>
            </a:r>
            <a:r>
              <a:rPr lang="zh-CN" altLang="en-US" b="1" dirty="0">
                <a:solidFill>
                  <a:srgbClr val="FF0000"/>
                </a:solidFill>
              </a:rPr>
              <a:t>继承方式</a:t>
            </a:r>
          </a:p>
        </p:txBody>
      </p:sp>
      <p:sp>
        <p:nvSpPr>
          <p:cNvPr id="3" name="对话气泡: 矩形 2"/>
          <p:cNvSpPr/>
          <p:nvPr/>
        </p:nvSpPr>
        <p:spPr>
          <a:xfrm>
            <a:off x="5076056" y="1628800"/>
            <a:ext cx="3610744" cy="2304256"/>
          </a:xfrm>
          <a:prstGeom prst="wedgeRectCallout">
            <a:avLst>
              <a:gd name="adj1" fmla="val -90797"/>
              <a:gd name="adj2" fmla="val 19454"/>
            </a:avLst>
          </a:prstGeom>
          <a:gradFill>
            <a:gsLst>
              <a:gs pos="61539">
                <a:srgbClr val="FFFFFF"/>
              </a:gs>
              <a:gs pos="4274">
                <a:schemeClr val="accent5">
                  <a:lumMod val="20000"/>
                  <a:lumOff val="80000"/>
                </a:schemeClr>
              </a:gs>
              <a:gs pos="43608">
                <a:schemeClr val="bg1"/>
              </a:gs>
              <a:gs pos="74000">
                <a:srgbClr val="FFFFFF"/>
              </a:gs>
              <a:gs pos="12850">
                <a:schemeClr val="bg1"/>
              </a:gs>
              <a:gs pos="80333">
                <a:schemeClr val="bg1"/>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000CC"/>
                </a:solidFill>
              </a:rPr>
              <a:t>Derived</a:t>
            </a:r>
            <a:r>
              <a:rPr lang="zh-CN" altLang="en-US" sz="2400" dirty="0">
                <a:solidFill>
                  <a:srgbClr val="0000CC"/>
                </a:solidFill>
              </a:rPr>
              <a:t>类并未定义</a:t>
            </a:r>
            <a:r>
              <a:rPr lang="en-US" altLang="zh-CN" sz="2400" dirty="0" err="1">
                <a:solidFill>
                  <a:srgbClr val="0000CC"/>
                </a:solidFill>
              </a:rPr>
              <a:t>setx</a:t>
            </a:r>
            <a:r>
              <a:rPr lang="zh-CN" altLang="en-US" sz="2400" dirty="0">
                <a:solidFill>
                  <a:srgbClr val="0000CC"/>
                </a:solidFill>
              </a:rPr>
              <a:t>等成员函数，但却调用了它们。原因是它从</a:t>
            </a:r>
            <a:r>
              <a:rPr lang="en-US" altLang="zh-CN" sz="2400" dirty="0">
                <a:solidFill>
                  <a:srgbClr val="0000CC"/>
                </a:solidFill>
              </a:rPr>
              <a:t>Base</a:t>
            </a:r>
            <a:r>
              <a:rPr lang="zh-CN" altLang="en-US" sz="2400" dirty="0">
                <a:solidFill>
                  <a:srgbClr val="0000CC"/>
                </a:solidFill>
              </a:rPr>
              <a:t>类继承了这些函数。</a:t>
            </a:r>
          </a:p>
        </p:txBody>
      </p:sp>
      <p:sp>
        <p:nvSpPr>
          <p:cNvPr id="6" name="椭圆 5"/>
          <p:cNvSpPr/>
          <p:nvPr/>
        </p:nvSpPr>
        <p:spPr>
          <a:xfrm>
            <a:off x="0" y="2276872"/>
            <a:ext cx="3635896" cy="1872208"/>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6658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685800" y="1124744"/>
            <a:ext cx="8001000" cy="5400600"/>
          </a:xfrm>
          <a:noFill/>
        </p:spPr>
        <p:txBody>
          <a:bodyPr/>
          <a:lstStyle/>
          <a:p>
            <a:pPr marL="0" indent="0">
              <a:buNone/>
            </a:pPr>
            <a:r>
              <a:rPr lang="en-US" altLang="zh-CN" sz="2400" b="1" dirty="0">
                <a:solidFill>
                  <a:srgbClr val="0000CC"/>
                </a:solidFill>
              </a:rPr>
              <a:t>2</a:t>
            </a:r>
            <a:r>
              <a:rPr lang="zh-CN" altLang="zh-CN" sz="2400" b="1" dirty="0">
                <a:solidFill>
                  <a:srgbClr val="0000CC"/>
                </a:solidFill>
              </a:rPr>
              <a:t>．虚拟继承的定义方式</a:t>
            </a:r>
          </a:p>
          <a:p>
            <a:pPr marL="0" indent="0">
              <a:buNone/>
            </a:pPr>
            <a:r>
              <a:rPr lang="en-US" altLang="zh-CN" sz="2300" dirty="0"/>
              <a:t>class </a:t>
            </a:r>
            <a:r>
              <a:rPr lang="zh-CN" altLang="zh-CN" sz="2300" dirty="0"/>
              <a:t>派生类名</a:t>
            </a:r>
            <a:r>
              <a:rPr lang="en-US" altLang="zh-CN" sz="2300" dirty="0"/>
              <a:t>:</a:t>
            </a:r>
            <a:r>
              <a:rPr lang="en-US" altLang="zh-CN" sz="2300" dirty="0">
                <a:solidFill>
                  <a:srgbClr val="FF0000"/>
                </a:solidFill>
              </a:rPr>
              <a:t>virtual</a:t>
            </a:r>
            <a:r>
              <a:rPr lang="en-US" altLang="zh-CN" sz="2300" dirty="0"/>
              <a:t> [</a:t>
            </a:r>
            <a:r>
              <a:rPr lang="zh-CN" altLang="zh-CN" sz="2300" dirty="0"/>
              <a:t>继承方式</a:t>
            </a:r>
            <a:r>
              <a:rPr lang="en-US" altLang="zh-CN" sz="2300" dirty="0"/>
              <a:t>] </a:t>
            </a:r>
            <a:r>
              <a:rPr lang="zh-CN" altLang="zh-CN" sz="2300" dirty="0"/>
              <a:t>基类名</a:t>
            </a:r>
            <a:r>
              <a:rPr lang="en-US" altLang="zh-CN" sz="2300" dirty="0"/>
              <a:t>1</a:t>
            </a:r>
            <a:r>
              <a:rPr lang="zh-CN" altLang="zh-CN" sz="2300" dirty="0"/>
              <a:t>，</a:t>
            </a:r>
            <a:r>
              <a:rPr lang="en-US" altLang="zh-CN" sz="2300" dirty="0"/>
              <a:t>virtual [</a:t>
            </a:r>
            <a:r>
              <a:rPr lang="zh-CN" altLang="zh-CN" sz="2300" dirty="0"/>
              <a:t>继承方式</a:t>
            </a:r>
            <a:r>
              <a:rPr lang="en-US" altLang="zh-CN" sz="2300" dirty="0"/>
              <a:t>] </a:t>
            </a:r>
            <a:r>
              <a:rPr lang="zh-CN" altLang="zh-CN" sz="2300" dirty="0"/>
              <a:t>基类名</a:t>
            </a:r>
            <a:r>
              <a:rPr lang="en-US" altLang="zh-CN" sz="2300" dirty="0"/>
              <a:t>2,</a:t>
            </a:r>
            <a:r>
              <a:rPr lang="zh-CN" altLang="zh-CN" sz="2300" dirty="0"/>
              <a:t>…</a:t>
            </a:r>
            <a:r>
              <a:rPr lang="en-US" altLang="zh-CN" sz="2300" dirty="0"/>
              <a:t>{</a:t>
            </a:r>
            <a:endParaRPr lang="zh-CN" altLang="zh-CN" sz="2300" dirty="0"/>
          </a:p>
          <a:p>
            <a:pPr marL="0" indent="0">
              <a:buNone/>
            </a:pPr>
            <a:r>
              <a:rPr lang="en-US" altLang="zh-CN" sz="2300" dirty="0"/>
              <a:t>                     </a:t>
            </a:r>
            <a:r>
              <a:rPr lang="zh-CN" altLang="zh-CN" sz="2300" dirty="0"/>
              <a:t>派生类成员声明与定义</a:t>
            </a:r>
            <a:r>
              <a:rPr lang="en-US" altLang="zh-CN" sz="2300" dirty="0"/>
              <a:t>;</a:t>
            </a:r>
            <a:endParaRPr lang="zh-CN" altLang="zh-CN" sz="2300" dirty="0"/>
          </a:p>
          <a:p>
            <a:pPr marL="0" indent="0">
              <a:buNone/>
            </a:pPr>
            <a:r>
              <a:rPr lang="en-US" altLang="zh-CN" sz="2300" dirty="0"/>
              <a:t>};</a:t>
            </a:r>
          </a:p>
          <a:p>
            <a:r>
              <a:rPr lang="zh-CN" altLang="zh-CN" sz="2300" dirty="0"/>
              <a:t>关键字</a:t>
            </a:r>
            <a:r>
              <a:rPr lang="en-US" altLang="zh-CN" sz="2300" dirty="0">
                <a:solidFill>
                  <a:srgbClr val="FF0000"/>
                </a:solidFill>
              </a:rPr>
              <a:t>virtual</a:t>
            </a:r>
            <a:r>
              <a:rPr lang="zh-CN" altLang="zh-CN" sz="2300" dirty="0"/>
              <a:t>限定继承方式，将基类指定为虚</a:t>
            </a:r>
            <a:r>
              <a:rPr lang="zh-CN" altLang="en-US" sz="2300" dirty="0"/>
              <a:t>拟</a:t>
            </a:r>
            <a:r>
              <a:rPr lang="zh-CN" altLang="zh-CN" sz="2300" dirty="0"/>
              <a:t>基类，就使</a:t>
            </a:r>
            <a:r>
              <a:rPr lang="zh-CN" altLang="zh-CN" sz="2300" b="1" dirty="0">
                <a:solidFill>
                  <a:srgbClr val="0000CC"/>
                </a:solidFill>
              </a:rPr>
              <a:t>该基类的成员在派生类中只有一份拷贝</a:t>
            </a:r>
            <a:r>
              <a:rPr lang="zh-CN" altLang="zh-CN" sz="2300" dirty="0"/>
              <a:t>。</a:t>
            </a:r>
            <a:endParaRPr lang="en-US" altLang="zh-CN" sz="2300" dirty="0"/>
          </a:p>
          <a:p>
            <a:r>
              <a:rPr lang="zh-CN" altLang="zh-CN" sz="2300" b="1" dirty="0">
                <a:solidFill>
                  <a:srgbClr val="00B050"/>
                </a:solidFill>
              </a:rPr>
              <a:t>前面的</a:t>
            </a:r>
            <a:r>
              <a:rPr lang="en-US" altLang="zh-CN" sz="2300" b="1" dirty="0" err="1">
                <a:solidFill>
                  <a:srgbClr val="00B050"/>
                </a:solidFill>
              </a:rPr>
              <a:t>stuEmployee</a:t>
            </a:r>
            <a:r>
              <a:rPr lang="zh-CN" altLang="zh-CN" sz="2300" b="1" dirty="0">
                <a:solidFill>
                  <a:srgbClr val="00B050"/>
                </a:solidFill>
              </a:rPr>
              <a:t>类</a:t>
            </a:r>
            <a:r>
              <a:rPr lang="zh-CN" altLang="en-US" sz="2300" b="1" dirty="0">
                <a:solidFill>
                  <a:srgbClr val="00B050"/>
                </a:solidFill>
              </a:rPr>
              <a:t>虚拟继承</a:t>
            </a:r>
            <a:r>
              <a:rPr lang="en-US" altLang="zh-CN" sz="2300" b="1" dirty="0">
                <a:solidFill>
                  <a:srgbClr val="00B050"/>
                </a:solidFill>
              </a:rPr>
              <a:t>Person</a:t>
            </a:r>
            <a:r>
              <a:rPr lang="zh-CN" altLang="en-US" sz="2300" b="1" dirty="0">
                <a:solidFill>
                  <a:srgbClr val="00B050"/>
                </a:solidFill>
              </a:rPr>
              <a:t>的形式如下：</a:t>
            </a:r>
            <a:endParaRPr lang="en-US" altLang="zh-CN" sz="2300" b="1" dirty="0">
              <a:solidFill>
                <a:srgbClr val="00B050"/>
              </a:solidFill>
            </a:endParaRPr>
          </a:p>
          <a:p>
            <a:endParaRPr lang="zh-CN" altLang="zh-CN" sz="2300" dirty="0"/>
          </a:p>
          <a:p>
            <a:pPr marL="0" indent="0">
              <a:buNone/>
            </a:pPr>
            <a:r>
              <a:rPr lang="en-US" altLang="zh-CN" sz="2300" dirty="0"/>
              <a:t>class Student: </a:t>
            </a:r>
            <a:r>
              <a:rPr lang="en-US" altLang="zh-CN" sz="2300" b="1" dirty="0">
                <a:solidFill>
                  <a:srgbClr val="FF0000"/>
                </a:solidFill>
              </a:rPr>
              <a:t>virtual </a:t>
            </a:r>
            <a:r>
              <a:rPr lang="en-US" altLang="zh-CN" sz="2300" dirty="0"/>
              <a:t> public Person{</a:t>
            </a:r>
            <a:r>
              <a:rPr lang="zh-CN" altLang="zh-CN" sz="2300" dirty="0"/>
              <a:t>……</a:t>
            </a:r>
            <a:r>
              <a:rPr lang="en-US" altLang="zh-CN" sz="1600" dirty="0"/>
              <a:t>}           //Person</a:t>
            </a:r>
            <a:r>
              <a:rPr lang="zh-CN" altLang="zh-CN" sz="1600" dirty="0"/>
              <a:t>为虚基类</a:t>
            </a:r>
          </a:p>
          <a:p>
            <a:pPr marL="0" indent="0">
              <a:buNone/>
            </a:pPr>
            <a:r>
              <a:rPr lang="en-US" altLang="zh-CN" sz="2300" dirty="0"/>
              <a:t>class Employee: </a:t>
            </a:r>
            <a:r>
              <a:rPr lang="en-US" altLang="zh-CN" sz="2300" b="1" dirty="0">
                <a:solidFill>
                  <a:srgbClr val="FF0000"/>
                </a:solidFill>
              </a:rPr>
              <a:t>virtual</a:t>
            </a:r>
            <a:r>
              <a:rPr lang="en-US" altLang="zh-CN" sz="2300" dirty="0"/>
              <a:t>  public Person{</a:t>
            </a:r>
            <a:r>
              <a:rPr lang="zh-CN" altLang="zh-CN" sz="2300" dirty="0"/>
              <a:t>……</a:t>
            </a:r>
            <a:r>
              <a:rPr lang="en-US" altLang="zh-CN" sz="2300" dirty="0"/>
              <a:t>}    </a:t>
            </a:r>
            <a:r>
              <a:rPr lang="en-US" altLang="zh-CN" sz="1600" dirty="0"/>
              <a:t>//Person</a:t>
            </a:r>
            <a:r>
              <a:rPr lang="zh-CN" altLang="zh-CN" sz="1600" dirty="0"/>
              <a:t>为虚基类</a:t>
            </a:r>
          </a:p>
          <a:p>
            <a:pPr marL="0" indent="0">
              <a:buNone/>
            </a:pPr>
            <a:r>
              <a:rPr lang="en-US" altLang="zh-CN" sz="2300" dirty="0"/>
              <a:t>class </a:t>
            </a:r>
            <a:r>
              <a:rPr lang="en-US" altLang="zh-CN" sz="2300" dirty="0" err="1"/>
              <a:t>StuEmployee:public</a:t>
            </a:r>
            <a:r>
              <a:rPr lang="en-US" altLang="zh-CN" sz="2300" dirty="0"/>
              <a:t> </a:t>
            </a:r>
            <a:r>
              <a:rPr lang="en-US" altLang="zh-CN" sz="2300" dirty="0" err="1"/>
              <a:t>Student,public</a:t>
            </a:r>
            <a:r>
              <a:rPr lang="en-US" altLang="zh-CN" sz="2300" dirty="0"/>
              <a:t> Employee{</a:t>
            </a:r>
            <a:r>
              <a:rPr lang="zh-CN" altLang="zh-CN" sz="2300" dirty="0"/>
              <a:t>……</a:t>
            </a:r>
            <a:r>
              <a:rPr lang="en-US" altLang="zh-CN" sz="2300" dirty="0"/>
              <a:t>}</a:t>
            </a:r>
            <a:endParaRPr lang="zh-CN" altLang="zh-CN" sz="2300" dirty="0"/>
          </a:p>
        </p:txBody>
      </p:sp>
      <p:sp>
        <p:nvSpPr>
          <p:cNvPr id="5" name="标题 1"/>
          <p:cNvSpPr>
            <a:spLocks noGrp="1"/>
          </p:cNvSpPr>
          <p:nvPr>
            <p:ph type="title"/>
          </p:nvPr>
        </p:nvSpPr>
        <p:spPr/>
        <p:txBody>
          <a:bodyPr/>
          <a:lstStyle/>
          <a:p>
            <a:r>
              <a:rPr lang="en-US" altLang="zh-CN" b="1" dirty="0"/>
              <a:t>4.8 </a:t>
            </a:r>
            <a:r>
              <a:rPr lang="zh-CN" altLang="en-US" b="1" dirty="0"/>
              <a:t>继拟</a:t>
            </a:r>
            <a:r>
              <a:rPr lang="zh-CN" altLang="en-US" b="1" dirty="0">
                <a:solidFill>
                  <a:srgbClr val="FF0000"/>
                </a:solidFill>
              </a:rPr>
              <a:t>继承</a:t>
            </a:r>
            <a:endParaRPr lang="zh-CN" altLang="en-US" dirty="0"/>
          </a:p>
        </p:txBody>
      </p:sp>
    </p:spTree>
    <p:extLst>
      <p:ext uri="{BB962C8B-B14F-4D97-AF65-F5344CB8AC3E}">
        <p14:creationId xmlns:p14="http://schemas.microsoft.com/office/powerpoint/2010/main" val="34419839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65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6562">
                                            <p:txEl>
                                              <p:pRg st="1" end="1"/>
                                            </p:txEl>
                                          </p:spTgt>
                                        </p:tgtEl>
                                        <p:attrNameLst>
                                          <p:attrName>style.visibility</p:attrName>
                                        </p:attrNameLst>
                                      </p:cBhvr>
                                      <p:to>
                                        <p:strVal val="visible"/>
                                      </p:to>
                                    </p:set>
                                    <p:anim calcmode="lin" valueType="num">
                                      <p:cBhvr additive="base">
                                        <p:cTn id="11" dur="500" fill="hold"/>
                                        <p:tgtEl>
                                          <p:spTgt spid="6656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562">
                                            <p:txEl>
                                              <p:pRg st="2" end="2"/>
                                            </p:txEl>
                                          </p:spTgt>
                                        </p:tgtEl>
                                        <p:attrNameLst>
                                          <p:attrName>style.visibility</p:attrName>
                                        </p:attrNameLst>
                                      </p:cBhvr>
                                      <p:to>
                                        <p:strVal val="visible"/>
                                      </p:to>
                                    </p:set>
                                    <p:anim calcmode="lin" valueType="num">
                                      <p:cBhvr additive="base">
                                        <p:cTn id="15" dur="500" fill="hold"/>
                                        <p:tgtEl>
                                          <p:spTgt spid="6656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656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6562">
                                            <p:txEl>
                                              <p:pRg st="3" end="3"/>
                                            </p:txEl>
                                          </p:spTgt>
                                        </p:tgtEl>
                                        <p:attrNameLst>
                                          <p:attrName>style.visibility</p:attrName>
                                        </p:attrNameLst>
                                      </p:cBhvr>
                                      <p:to>
                                        <p:strVal val="visible"/>
                                      </p:to>
                                    </p:set>
                                    <p:anim calcmode="lin" valueType="num">
                                      <p:cBhvr additive="base">
                                        <p:cTn id="19" dur="500" fill="hold"/>
                                        <p:tgtEl>
                                          <p:spTgt spid="665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6562">
                                            <p:txEl>
                                              <p:pRg st="4" end="4"/>
                                            </p:txEl>
                                          </p:spTgt>
                                        </p:tgtEl>
                                        <p:attrNameLst>
                                          <p:attrName>style.visibility</p:attrName>
                                        </p:attrNameLst>
                                      </p:cBhvr>
                                      <p:to>
                                        <p:strVal val="visible"/>
                                      </p:to>
                                    </p:set>
                                    <p:anim calcmode="lin" valueType="num">
                                      <p:cBhvr additive="base">
                                        <p:cTn id="25" dur="500" fill="hold"/>
                                        <p:tgtEl>
                                          <p:spTgt spid="6656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656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6562">
                                            <p:txEl>
                                              <p:pRg st="5" end="5"/>
                                            </p:txEl>
                                          </p:spTgt>
                                        </p:tgtEl>
                                        <p:attrNameLst>
                                          <p:attrName>style.visibility</p:attrName>
                                        </p:attrNameLst>
                                      </p:cBhvr>
                                      <p:to>
                                        <p:strVal val="visible"/>
                                      </p:to>
                                    </p:set>
                                    <p:anim calcmode="lin" valueType="num">
                                      <p:cBhvr additive="base">
                                        <p:cTn id="31" dur="500" fill="hold"/>
                                        <p:tgtEl>
                                          <p:spTgt spid="6656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656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6562">
                                            <p:txEl>
                                              <p:pRg st="7" end="7"/>
                                            </p:txEl>
                                          </p:spTgt>
                                        </p:tgtEl>
                                        <p:attrNameLst>
                                          <p:attrName>style.visibility</p:attrName>
                                        </p:attrNameLst>
                                      </p:cBhvr>
                                      <p:to>
                                        <p:strVal val="visible"/>
                                      </p:to>
                                    </p:set>
                                    <p:anim calcmode="lin" valueType="num">
                                      <p:cBhvr additive="base">
                                        <p:cTn id="37" dur="500" fill="hold"/>
                                        <p:tgtEl>
                                          <p:spTgt spid="6656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6562">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6562">
                                            <p:txEl>
                                              <p:pRg st="8" end="8"/>
                                            </p:txEl>
                                          </p:spTgt>
                                        </p:tgtEl>
                                        <p:attrNameLst>
                                          <p:attrName>style.visibility</p:attrName>
                                        </p:attrNameLst>
                                      </p:cBhvr>
                                      <p:to>
                                        <p:strVal val="visible"/>
                                      </p:to>
                                    </p:set>
                                    <p:anim calcmode="lin" valueType="num">
                                      <p:cBhvr additive="base">
                                        <p:cTn id="41" dur="500" fill="hold"/>
                                        <p:tgtEl>
                                          <p:spTgt spid="6656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6562">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6562">
                                            <p:txEl>
                                              <p:pRg st="9" end="9"/>
                                            </p:txEl>
                                          </p:spTgt>
                                        </p:tgtEl>
                                        <p:attrNameLst>
                                          <p:attrName>style.visibility</p:attrName>
                                        </p:attrNameLst>
                                      </p:cBhvr>
                                      <p:to>
                                        <p:strVal val="visible"/>
                                      </p:to>
                                    </p:set>
                                    <p:anim calcmode="lin" valueType="num">
                                      <p:cBhvr additive="base">
                                        <p:cTn id="45" dur="500" fill="hold"/>
                                        <p:tgtEl>
                                          <p:spTgt spid="6656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656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uild="p" autoUpdateAnimBg="0" advAuto="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539750" y="981075"/>
            <a:ext cx="7772400" cy="5334000"/>
          </a:xfrm>
        </p:spPr>
        <p:txBody>
          <a:bodyPr/>
          <a:lstStyle/>
          <a:p>
            <a:pPr eaLnBrk="1" hangingPunct="1">
              <a:buFontTx/>
              <a:buNone/>
            </a:pPr>
            <a:r>
              <a:rPr lang="en-US" altLang="zh-CN" sz="2000" dirty="0"/>
              <a:t>class A { </a:t>
            </a:r>
          </a:p>
          <a:p>
            <a:pPr eaLnBrk="1" hangingPunct="1">
              <a:buFontTx/>
              <a:buNone/>
            </a:pPr>
            <a:r>
              <a:rPr lang="en-US" altLang="zh-CN" sz="2000" dirty="0"/>
              <a:t>public:	</a:t>
            </a:r>
          </a:p>
          <a:p>
            <a:pPr eaLnBrk="1" hangingPunct="1">
              <a:buFontTx/>
              <a:buNone/>
            </a:pPr>
            <a:r>
              <a:rPr lang="en-US" altLang="zh-CN" sz="2000" dirty="0"/>
              <a:t>	void </a:t>
            </a:r>
            <a:r>
              <a:rPr lang="en-US" altLang="zh-CN" sz="2000" dirty="0" err="1"/>
              <a:t>vf</a:t>
            </a:r>
            <a:r>
              <a:rPr lang="en-US" altLang="zh-CN" sz="2000" dirty="0"/>
              <a:t>() {</a:t>
            </a:r>
          </a:p>
          <a:p>
            <a:pPr eaLnBrk="1" hangingPunct="1">
              <a:buFontTx/>
              <a:buNone/>
            </a:pPr>
            <a:r>
              <a:rPr lang="en-US" altLang="zh-CN" sz="2000" dirty="0"/>
              <a:t>		</a:t>
            </a:r>
            <a:r>
              <a:rPr lang="en-US" altLang="zh-CN" sz="2000" dirty="0" err="1"/>
              <a:t>cout</a:t>
            </a:r>
            <a:r>
              <a:rPr lang="en-US" altLang="zh-CN" sz="2000" dirty="0"/>
              <a:t>&lt;&lt;"I come from class A"&lt;&lt;</a:t>
            </a:r>
            <a:r>
              <a:rPr lang="en-US" altLang="zh-CN" sz="2000" dirty="0" err="1"/>
              <a:t>endl</a:t>
            </a:r>
            <a:r>
              <a:rPr lang="en-US" altLang="zh-CN" sz="2000" dirty="0"/>
              <a:t>;	}</a:t>
            </a:r>
          </a:p>
          <a:p>
            <a:pPr eaLnBrk="1" hangingPunct="1">
              <a:buFontTx/>
              <a:buNone/>
            </a:pPr>
            <a:r>
              <a:rPr lang="en-US" altLang="zh-CN" sz="2000" dirty="0"/>
              <a:t>};</a:t>
            </a:r>
          </a:p>
          <a:p>
            <a:pPr eaLnBrk="1" hangingPunct="1">
              <a:buFontTx/>
              <a:buNone/>
            </a:pPr>
            <a:r>
              <a:rPr lang="en-US" altLang="zh-CN" sz="2000" dirty="0"/>
              <a:t>class B: public A{};</a:t>
            </a:r>
          </a:p>
          <a:p>
            <a:pPr eaLnBrk="1" hangingPunct="1">
              <a:buFontTx/>
              <a:buNone/>
            </a:pPr>
            <a:r>
              <a:rPr lang="en-US" altLang="zh-CN" sz="2000" dirty="0"/>
              <a:t>class C: public A{};</a:t>
            </a:r>
          </a:p>
          <a:p>
            <a:pPr eaLnBrk="1" hangingPunct="1">
              <a:buFontTx/>
              <a:buNone/>
            </a:pPr>
            <a:r>
              <a:rPr lang="en-US" altLang="zh-CN" sz="2000" dirty="0"/>
              <a:t>class D: public B, public C{};</a:t>
            </a:r>
          </a:p>
          <a:p>
            <a:pPr eaLnBrk="1" hangingPunct="1">
              <a:buFontTx/>
              <a:buNone/>
            </a:pPr>
            <a:endParaRPr lang="en-US" altLang="zh-CN" sz="2000" dirty="0"/>
          </a:p>
          <a:p>
            <a:pPr eaLnBrk="1" hangingPunct="1">
              <a:buFontTx/>
              <a:buNone/>
            </a:pPr>
            <a:r>
              <a:rPr lang="en-US" altLang="zh-CN" sz="2000" dirty="0"/>
              <a:t>void main()</a:t>
            </a:r>
          </a:p>
          <a:p>
            <a:pPr eaLnBrk="1" hangingPunct="1">
              <a:buFontTx/>
              <a:buNone/>
            </a:pPr>
            <a:r>
              <a:rPr lang="en-US" altLang="zh-CN" sz="2000" dirty="0"/>
              <a:t>{</a:t>
            </a:r>
          </a:p>
          <a:p>
            <a:pPr eaLnBrk="1" hangingPunct="1">
              <a:buFontTx/>
              <a:buNone/>
            </a:pPr>
            <a:r>
              <a:rPr lang="en-US" altLang="zh-CN" sz="2000" dirty="0"/>
              <a:t>	D </a:t>
            </a:r>
            <a:r>
              <a:rPr lang="en-US" altLang="zh-CN" sz="2000" dirty="0" err="1"/>
              <a:t>d</a:t>
            </a:r>
            <a:r>
              <a:rPr lang="en-US" altLang="zh-CN" sz="2000" dirty="0"/>
              <a:t>;</a:t>
            </a:r>
          </a:p>
          <a:p>
            <a:pPr eaLnBrk="1" hangingPunct="1">
              <a:buFontTx/>
              <a:buNone/>
            </a:pPr>
            <a:r>
              <a:rPr lang="en-US" altLang="zh-CN" sz="2000" dirty="0"/>
              <a:t>	</a:t>
            </a:r>
            <a:r>
              <a:rPr lang="en-US" altLang="zh-CN" sz="2000" dirty="0" err="1"/>
              <a:t>d.vf</a:t>
            </a:r>
            <a:r>
              <a:rPr lang="en-US" altLang="zh-CN" sz="2000" dirty="0"/>
              <a:t> ();	// error</a:t>
            </a:r>
          </a:p>
          <a:p>
            <a:pPr eaLnBrk="1" hangingPunct="1">
              <a:buFontTx/>
              <a:buNone/>
            </a:pPr>
            <a:r>
              <a:rPr lang="en-US" altLang="zh-CN" sz="2000" dirty="0"/>
              <a:t>}</a:t>
            </a:r>
          </a:p>
        </p:txBody>
      </p:sp>
      <p:sp>
        <p:nvSpPr>
          <p:cNvPr id="67587" name="Rectangle 3"/>
          <p:cNvSpPr>
            <a:spLocks noChangeArrowheads="1"/>
          </p:cNvSpPr>
          <p:nvPr/>
        </p:nvSpPr>
        <p:spPr bwMode="auto">
          <a:xfrm>
            <a:off x="7235825" y="2781300"/>
            <a:ext cx="407988" cy="4603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67588" name="Rectangle 4"/>
          <p:cNvSpPr>
            <a:spLocks noChangeArrowheads="1"/>
          </p:cNvSpPr>
          <p:nvPr/>
        </p:nvSpPr>
        <p:spPr bwMode="auto">
          <a:xfrm>
            <a:off x="5148263" y="3716338"/>
            <a:ext cx="407987" cy="4603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67589" name="Rectangle 5"/>
          <p:cNvSpPr>
            <a:spLocks noChangeArrowheads="1"/>
          </p:cNvSpPr>
          <p:nvPr/>
        </p:nvSpPr>
        <p:spPr bwMode="auto">
          <a:xfrm>
            <a:off x="6877050" y="3789363"/>
            <a:ext cx="407988" cy="4603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C</a:t>
            </a:r>
          </a:p>
        </p:txBody>
      </p:sp>
      <p:sp>
        <p:nvSpPr>
          <p:cNvPr id="67590" name="Rectangle 6"/>
          <p:cNvSpPr>
            <a:spLocks noChangeArrowheads="1"/>
          </p:cNvSpPr>
          <p:nvPr/>
        </p:nvSpPr>
        <p:spPr bwMode="auto">
          <a:xfrm>
            <a:off x="5940425" y="4657725"/>
            <a:ext cx="574675" cy="8255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en-US" altLang="zh-CN" sz="2400">
              <a:latin typeface="Times New Roman" panose="02020603050405020304" pitchFamily="18" charset="0"/>
            </a:endParaRPr>
          </a:p>
          <a:p>
            <a:pPr algn="ctr" eaLnBrk="1" hangingPunct="1">
              <a:spcBef>
                <a:spcPct val="0"/>
              </a:spcBef>
              <a:buFontTx/>
              <a:buNone/>
            </a:pPr>
            <a:r>
              <a:rPr kumimoji="1" lang="en-US" altLang="zh-CN" sz="2400">
                <a:latin typeface="Times New Roman" panose="02020603050405020304" pitchFamily="18" charset="0"/>
              </a:rPr>
              <a:t>D</a:t>
            </a:r>
          </a:p>
        </p:txBody>
      </p:sp>
      <p:sp>
        <p:nvSpPr>
          <p:cNvPr id="67591" name="Line 7"/>
          <p:cNvSpPr>
            <a:spLocks noChangeShapeType="1"/>
          </p:cNvSpPr>
          <p:nvPr/>
        </p:nvSpPr>
        <p:spPr bwMode="auto">
          <a:xfrm flipH="1" flipV="1">
            <a:off x="5435600" y="3213100"/>
            <a:ext cx="215900" cy="503238"/>
          </a:xfrm>
          <a:prstGeom prst="line">
            <a:avLst/>
          </a:prstGeom>
          <a:noFill/>
          <a:ln w="31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7592" name="Line 8"/>
          <p:cNvSpPr>
            <a:spLocks noChangeShapeType="1"/>
          </p:cNvSpPr>
          <p:nvPr/>
        </p:nvSpPr>
        <p:spPr bwMode="auto">
          <a:xfrm flipV="1">
            <a:off x="7235825" y="3284538"/>
            <a:ext cx="360363" cy="504825"/>
          </a:xfrm>
          <a:prstGeom prst="line">
            <a:avLst/>
          </a:prstGeom>
          <a:noFill/>
          <a:ln w="31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7593" name="Line 9"/>
          <p:cNvSpPr>
            <a:spLocks noChangeShapeType="1"/>
          </p:cNvSpPr>
          <p:nvPr/>
        </p:nvSpPr>
        <p:spPr bwMode="auto">
          <a:xfrm flipH="1" flipV="1">
            <a:off x="5724525" y="4149725"/>
            <a:ext cx="431800" cy="503238"/>
          </a:xfrm>
          <a:prstGeom prst="line">
            <a:avLst/>
          </a:prstGeom>
          <a:noFill/>
          <a:ln w="31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7594" name="Line 10"/>
          <p:cNvSpPr>
            <a:spLocks noChangeShapeType="1"/>
          </p:cNvSpPr>
          <p:nvPr/>
        </p:nvSpPr>
        <p:spPr bwMode="auto">
          <a:xfrm flipV="1">
            <a:off x="6443663" y="4221163"/>
            <a:ext cx="649287" cy="431800"/>
          </a:xfrm>
          <a:prstGeom prst="line">
            <a:avLst/>
          </a:prstGeom>
          <a:noFill/>
          <a:ln w="31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7595" name="Text Box 11"/>
          <p:cNvSpPr txBox="1">
            <a:spLocks noChangeArrowheads="1"/>
          </p:cNvSpPr>
          <p:nvPr/>
        </p:nvSpPr>
        <p:spPr bwMode="auto">
          <a:xfrm>
            <a:off x="7667625" y="2781300"/>
            <a:ext cx="647700"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Vf()</a:t>
            </a:r>
          </a:p>
        </p:txBody>
      </p:sp>
      <p:sp>
        <p:nvSpPr>
          <p:cNvPr id="67596" name="Text Box 12"/>
          <p:cNvSpPr txBox="1">
            <a:spLocks noChangeArrowheads="1"/>
          </p:cNvSpPr>
          <p:nvPr/>
        </p:nvSpPr>
        <p:spPr bwMode="auto">
          <a:xfrm>
            <a:off x="5580063" y="3716338"/>
            <a:ext cx="647700"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Vf()</a:t>
            </a:r>
          </a:p>
        </p:txBody>
      </p:sp>
      <p:sp>
        <p:nvSpPr>
          <p:cNvPr id="67597" name="Text Box 13"/>
          <p:cNvSpPr txBox="1">
            <a:spLocks noChangeArrowheads="1"/>
          </p:cNvSpPr>
          <p:nvPr/>
        </p:nvSpPr>
        <p:spPr bwMode="auto">
          <a:xfrm>
            <a:off x="7308850" y="3789363"/>
            <a:ext cx="647700"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Vf()</a:t>
            </a:r>
          </a:p>
        </p:txBody>
      </p:sp>
      <p:sp>
        <p:nvSpPr>
          <p:cNvPr id="67598" name="Text Box 14"/>
          <p:cNvSpPr txBox="1">
            <a:spLocks noChangeArrowheads="1"/>
          </p:cNvSpPr>
          <p:nvPr/>
        </p:nvSpPr>
        <p:spPr bwMode="auto">
          <a:xfrm>
            <a:off x="6516688" y="4652963"/>
            <a:ext cx="1223962" cy="854075"/>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a:latin typeface="Times New Roman" panose="02020603050405020304" pitchFamily="18" charset="0"/>
              </a:rPr>
              <a:t>B.A::Vf()</a:t>
            </a:r>
          </a:p>
          <a:p>
            <a:pPr algn="ctr" eaLnBrk="1" hangingPunct="1">
              <a:spcBef>
                <a:spcPct val="50000"/>
              </a:spcBef>
              <a:buFontTx/>
              <a:buNone/>
            </a:pPr>
            <a:r>
              <a:rPr kumimoji="1" lang="en-US" altLang="zh-CN" sz="2000">
                <a:latin typeface="Times New Roman" panose="02020603050405020304" pitchFamily="18" charset="0"/>
              </a:rPr>
              <a:t>C.A::Vf()</a:t>
            </a:r>
          </a:p>
        </p:txBody>
      </p:sp>
      <p:sp>
        <p:nvSpPr>
          <p:cNvPr id="67599" name="Freeform 15"/>
          <p:cNvSpPr>
            <a:spLocks/>
          </p:cNvSpPr>
          <p:nvPr/>
        </p:nvSpPr>
        <p:spPr bwMode="auto">
          <a:xfrm>
            <a:off x="1547813" y="5661025"/>
            <a:ext cx="5349875" cy="481013"/>
          </a:xfrm>
          <a:custGeom>
            <a:avLst/>
            <a:gdLst>
              <a:gd name="T0" fmla="*/ 0 w 3329"/>
              <a:gd name="T1" fmla="*/ 2147483646 h 474"/>
              <a:gd name="T2" fmla="*/ 2147483646 w 3329"/>
              <a:gd name="T3" fmla="*/ 2147483646 h 474"/>
              <a:gd name="T4" fmla="*/ 2147483646 w 3329"/>
              <a:gd name="T5" fmla="*/ 2147483646 h 474"/>
              <a:gd name="T6" fmla="*/ 2147483646 w 3329"/>
              <a:gd name="T7" fmla="*/ 2147483646 h 474"/>
              <a:gd name="T8" fmla="*/ 2147483646 w 3329"/>
              <a:gd name="T9" fmla="*/ 2147483646 h 474"/>
              <a:gd name="T10" fmla="*/ 2147483646 w 3329"/>
              <a:gd name="T11" fmla="*/ 2147483646 h 474"/>
              <a:gd name="T12" fmla="*/ 2147483646 w 3329"/>
              <a:gd name="T13" fmla="*/ 2147483646 h 474"/>
              <a:gd name="T14" fmla="*/ 2147483646 w 3329"/>
              <a:gd name="T15" fmla="*/ 2147483646 h 474"/>
              <a:gd name="T16" fmla="*/ 2147483646 w 3329"/>
              <a:gd name="T17" fmla="*/ 2147483646 h 474"/>
              <a:gd name="T18" fmla="*/ 2147483646 w 3329"/>
              <a:gd name="T19" fmla="*/ 2147483646 h 474"/>
              <a:gd name="T20" fmla="*/ 2147483646 w 3329"/>
              <a:gd name="T21" fmla="*/ 2147483646 h 474"/>
              <a:gd name="T22" fmla="*/ 2147483646 w 3329"/>
              <a:gd name="T23" fmla="*/ 2147483646 h 474"/>
              <a:gd name="T24" fmla="*/ 2147483646 w 3329"/>
              <a:gd name="T25" fmla="*/ 2147483646 h 474"/>
              <a:gd name="T26" fmla="*/ 2147483646 w 3329"/>
              <a:gd name="T27" fmla="*/ 2147483646 h 474"/>
              <a:gd name="T28" fmla="*/ 2147483646 w 3329"/>
              <a:gd name="T29" fmla="*/ 2147483646 h 474"/>
              <a:gd name="T30" fmla="*/ 2147483646 w 3329"/>
              <a:gd name="T31" fmla="*/ 2147483646 h 474"/>
              <a:gd name="T32" fmla="*/ 2147483646 w 3329"/>
              <a:gd name="T33" fmla="*/ 2147483646 h 474"/>
              <a:gd name="T34" fmla="*/ 2147483646 w 3329"/>
              <a:gd name="T35" fmla="*/ 2147483646 h 474"/>
              <a:gd name="T36" fmla="*/ 2147483646 w 3329"/>
              <a:gd name="T37" fmla="*/ 2147483646 h 474"/>
              <a:gd name="T38" fmla="*/ 2147483646 w 3329"/>
              <a:gd name="T39" fmla="*/ 2147483646 h 474"/>
              <a:gd name="T40" fmla="*/ 2147483646 w 3329"/>
              <a:gd name="T41" fmla="*/ 2147483646 h 474"/>
              <a:gd name="T42" fmla="*/ 2147483646 w 3329"/>
              <a:gd name="T43" fmla="*/ 2147483646 h 474"/>
              <a:gd name="T44" fmla="*/ 2147483646 w 3329"/>
              <a:gd name="T45" fmla="*/ 2147483646 h 474"/>
              <a:gd name="T46" fmla="*/ 2147483646 w 3329"/>
              <a:gd name="T47" fmla="*/ 2147483646 h 474"/>
              <a:gd name="T48" fmla="*/ 2147483646 w 3329"/>
              <a:gd name="T49" fmla="*/ 2147483646 h 474"/>
              <a:gd name="T50" fmla="*/ 2147483646 w 3329"/>
              <a:gd name="T51" fmla="*/ 2147483646 h 474"/>
              <a:gd name="T52" fmla="*/ 2147483646 w 3329"/>
              <a:gd name="T53" fmla="*/ 2147483646 h 474"/>
              <a:gd name="T54" fmla="*/ 2147483646 w 3329"/>
              <a:gd name="T55" fmla="*/ 0 h 47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329" h="474">
                <a:moveTo>
                  <a:pt x="0" y="14"/>
                </a:moveTo>
                <a:cubicBezTo>
                  <a:pt x="10" y="63"/>
                  <a:pt x="26" y="139"/>
                  <a:pt x="48" y="183"/>
                </a:cubicBezTo>
                <a:cubicBezTo>
                  <a:pt x="73" y="233"/>
                  <a:pt x="51" y="174"/>
                  <a:pt x="68" y="224"/>
                </a:cubicBezTo>
                <a:cubicBezTo>
                  <a:pt x="13" y="241"/>
                  <a:pt x="92" y="285"/>
                  <a:pt x="116" y="305"/>
                </a:cubicBezTo>
                <a:cubicBezTo>
                  <a:pt x="132" y="318"/>
                  <a:pt x="137" y="331"/>
                  <a:pt x="156" y="339"/>
                </a:cubicBezTo>
                <a:cubicBezTo>
                  <a:pt x="182" y="351"/>
                  <a:pt x="211" y="357"/>
                  <a:pt x="238" y="366"/>
                </a:cubicBezTo>
                <a:cubicBezTo>
                  <a:pt x="246" y="369"/>
                  <a:pt x="250" y="377"/>
                  <a:pt x="258" y="379"/>
                </a:cubicBezTo>
                <a:cubicBezTo>
                  <a:pt x="280" y="384"/>
                  <a:pt x="303" y="384"/>
                  <a:pt x="326" y="386"/>
                </a:cubicBezTo>
                <a:cubicBezTo>
                  <a:pt x="379" y="400"/>
                  <a:pt x="433" y="408"/>
                  <a:pt x="488" y="413"/>
                </a:cubicBezTo>
                <a:cubicBezTo>
                  <a:pt x="550" y="426"/>
                  <a:pt x="587" y="435"/>
                  <a:pt x="651" y="440"/>
                </a:cubicBezTo>
                <a:cubicBezTo>
                  <a:pt x="748" y="465"/>
                  <a:pt x="851" y="445"/>
                  <a:pt x="949" y="434"/>
                </a:cubicBezTo>
                <a:cubicBezTo>
                  <a:pt x="1133" y="438"/>
                  <a:pt x="1312" y="434"/>
                  <a:pt x="1491" y="474"/>
                </a:cubicBezTo>
                <a:cubicBezTo>
                  <a:pt x="1819" y="463"/>
                  <a:pt x="2133" y="444"/>
                  <a:pt x="2467" y="440"/>
                </a:cubicBezTo>
                <a:cubicBezTo>
                  <a:pt x="2577" y="416"/>
                  <a:pt x="2705" y="426"/>
                  <a:pt x="2819" y="420"/>
                </a:cubicBezTo>
                <a:cubicBezTo>
                  <a:pt x="2864" y="405"/>
                  <a:pt x="2815" y="420"/>
                  <a:pt x="2894" y="407"/>
                </a:cubicBezTo>
                <a:cubicBezTo>
                  <a:pt x="2958" y="397"/>
                  <a:pt x="3019" y="380"/>
                  <a:pt x="3084" y="373"/>
                </a:cubicBezTo>
                <a:cubicBezTo>
                  <a:pt x="3131" y="361"/>
                  <a:pt x="3092" y="372"/>
                  <a:pt x="3152" y="352"/>
                </a:cubicBezTo>
                <a:cubicBezTo>
                  <a:pt x="3159" y="350"/>
                  <a:pt x="3172" y="346"/>
                  <a:pt x="3172" y="346"/>
                </a:cubicBezTo>
                <a:cubicBezTo>
                  <a:pt x="3193" y="331"/>
                  <a:pt x="3205" y="313"/>
                  <a:pt x="3226" y="298"/>
                </a:cubicBezTo>
                <a:cubicBezTo>
                  <a:pt x="3231" y="291"/>
                  <a:pt x="3234" y="284"/>
                  <a:pt x="3240" y="278"/>
                </a:cubicBezTo>
                <a:cubicBezTo>
                  <a:pt x="3246" y="272"/>
                  <a:pt x="3255" y="270"/>
                  <a:pt x="3260" y="264"/>
                </a:cubicBezTo>
                <a:cubicBezTo>
                  <a:pt x="3264" y="258"/>
                  <a:pt x="3264" y="250"/>
                  <a:pt x="3267" y="244"/>
                </a:cubicBezTo>
                <a:cubicBezTo>
                  <a:pt x="3284" y="214"/>
                  <a:pt x="3303" y="194"/>
                  <a:pt x="3314" y="163"/>
                </a:cubicBezTo>
                <a:cubicBezTo>
                  <a:pt x="3291" y="94"/>
                  <a:pt x="3329" y="186"/>
                  <a:pt x="3179" y="129"/>
                </a:cubicBezTo>
                <a:cubicBezTo>
                  <a:pt x="3166" y="124"/>
                  <a:pt x="3170" y="102"/>
                  <a:pt x="3165" y="88"/>
                </a:cubicBezTo>
                <a:cubicBezTo>
                  <a:pt x="3163" y="81"/>
                  <a:pt x="3158" y="68"/>
                  <a:pt x="3158" y="68"/>
                </a:cubicBezTo>
                <a:cubicBezTo>
                  <a:pt x="3167" y="42"/>
                  <a:pt x="3175" y="28"/>
                  <a:pt x="3199" y="14"/>
                </a:cubicBezTo>
                <a:cubicBezTo>
                  <a:pt x="3208" y="9"/>
                  <a:pt x="3226" y="0"/>
                  <a:pt x="3226" y="0"/>
                </a:cubicBezTo>
              </a:path>
            </a:pathLst>
          </a:custGeom>
          <a:noFill/>
          <a:ln w="3175"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7600" name="Freeform 16"/>
          <p:cNvSpPr>
            <a:spLocks/>
          </p:cNvSpPr>
          <p:nvPr/>
        </p:nvSpPr>
        <p:spPr bwMode="auto">
          <a:xfrm>
            <a:off x="6723063" y="4905375"/>
            <a:ext cx="1616075" cy="1096963"/>
          </a:xfrm>
          <a:custGeom>
            <a:avLst/>
            <a:gdLst>
              <a:gd name="T0" fmla="*/ 0 w 1018"/>
              <a:gd name="T1" fmla="*/ 2147483646 h 691"/>
              <a:gd name="T2" fmla="*/ 2147483646 w 1018"/>
              <a:gd name="T3" fmla="*/ 2147483646 h 691"/>
              <a:gd name="T4" fmla="*/ 2147483646 w 1018"/>
              <a:gd name="T5" fmla="*/ 2147483646 h 691"/>
              <a:gd name="T6" fmla="*/ 2147483646 w 1018"/>
              <a:gd name="T7" fmla="*/ 2147483646 h 691"/>
              <a:gd name="T8" fmla="*/ 2147483646 w 1018"/>
              <a:gd name="T9" fmla="*/ 2147483646 h 691"/>
              <a:gd name="T10" fmla="*/ 2147483646 w 1018"/>
              <a:gd name="T11" fmla="*/ 2147483646 h 691"/>
              <a:gd name="T12" fmla="*/ 2147483646 w 1018"/>
              <a:gd name="T13" fmla="*/ 2147483646 h 691"/>
              <a:gd name="T14" fmla="*/ 2147483646 w 1018"/>
              <a:gd name="T15" fmla="*/ 2147483646 h 691"/>
              <a:gd name="T16" fmla="*/ 2147483646 w 1018"/>
              <a:gd name="T17" fmla="*/ 2147483646 h 691"/>
              <a:gd name="T18" fmla="*/ 2147483646 w 1018"/>
              <a:gd name="T19" fmla="*/ 2147483646 h 691"/>
              <a:gd name="T20" fmla="*/ 2147483646 w 1018"/>
              <a:gd name="T21" fmla="*/ 2147483646 h 691"/>
              <a:gd name="T22" fmla="*/ 2147483646 w 1018"/>
              <a:gd name="T23" fmla="*/ 2147483646 h 691"/>
              <a:gd name="T24" fmla="*/ 2147483646 w 1018"/>
              <a:gd name="T25" fmla="*/ 2147483646 h 691"/>
              <a:gd name="T26" fmla="*/ 2147483646 w 1018"/>
              <a:gd name="T27" fmla="*/ 2147483646 h 691"/>
              <a:gd name="T28" fmla="*/ 2147483646 w 1018"/>
              <a:gd name="T29" fmla="*/ 0 h 69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18" h="691">
                <a:moveTo>
                  <a:pt x="0" y="630"/>
                </a:moveTo>
                <a:cubicBezTo>
                  <a:pt x="25" y="667"/>
                  <a:pt x="61" y="675"/>
                  <a:pt x="102" y="684"/>
                </a:cubicBezTo>
                <a:cubicBezTo>
                  <a:pt x="329" y="679"/>
                  <a:pt x="564" y="691"/>
                  <a:pt x="773" y="590"/>
                </a:cubicBezTo>
                <a:cubicBezTo>
                  <a:pt x="792" y="570"/>
                  <a:pt x="800" y="551"/>
                  <a:pt x="827" y="542"/>
                </a:cubicBezTo>
                <a:cubicBezTo>
                  <a:pt x="848" y="522"/>
                  <a:pt x="870" y="504"/>
                  <a:pt x="888" y="481"/>
                </a:cubicBezTo>
                <a:cubicBezTo>
                  <a:pt x="935" y="421"/>
                  <a:pt x="903" y="448"/>
                  <a:pt x="942" y="420"/>
                </a:cubicBezTo>
                <a:cubicBezTo>
                  <a:pt x="952" y="405"/>
                  <a:pt x="972" y="376"/>
                  <a:pt x="983" y="359"/>
                </a:cubicBezTo>
                <a:cubicBezTo>
                  <a:pt x="987" y="352"/>
                  <a:pt x="996" y="339"/>
                  <a:pt x="996" y="339"/>
                </a:cubicBezTo>
                <a:cubicBezTo>
                  <a:pt x="1003" y="312"/>
                  <a:pt x="1011" y="286"/>
                  <a:pt x="1017" y="258"/>
                </a:cubicBezTo>
                <a:cubicBezTo>
                  <a:pt x="1013" y="215"/>
                  <a:pt x="1018" y="129"/>
                  <a:pt x="976" y="102"/>
                </a:cubicBezTo>
                <a:cubicBezTo>
                  <a:pt x="974" y="95"/>
                  <a:pt x="974" y="86"/>
                  <a:pt x="969" y="81"/>
                </a:cubicBezTo>
                <a:cubicBezTo>
                  <a:pt x="964" y="76"/>
                  <a:pt x="956" y="77"/>
                  <a:pt x="949" y="75"/>
                </a:cubicBezTo>
                <a:cubicBezTo>
                  <a:pt x="901" y="59"/>
                  <a:pt x="873" y="47"/>
                  <a:pt x="820" y="41"/>
                </a:cubicBezTo>
                <a:cubicBezTo>
                  <a:pt x="773" y="25"/>
                  <a:pt x="720" y="27"/>
                  <a:pt x="671" y="20"/>
                </a:cubicBezTo>
                <a:cubicBezTo>
                  <a:pt x="640" y="11"/>
                  <a:pt x="608" y="0"/>
                  <a:pt x="576" y="0"/>
                </a:cubicBezTo>
              </a:path>
            </a:pathLst>
          </a:custGeom>
          <a:noFill/>
          <a:ln w="3175" cap="flat" cmpd="sng">
            <a:solidFill>
              <a:schemeClr val="fo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7601" name="Rectangle 17"/>
          <p:cNvSpPr>
            <a:spLocks noChangeArrowheads="1"/>
          </p:cNvSpPr>
          <p:nvPr/>
        </p:nvSpPr>
        <p:spPr bwMode="auto">
          <a:xfrm>
            <a:off x="5076825" y="2781300"/>
            <a:ext cx="407988" cy="4603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67602" name="Text Box 18"/>
          <p:cNvSpPr txBox="1">
            <a:spLocks noChangeArrowheads="1"/>
          </p:cNvSpPr>
          <p:nvPr/>
        </p:nvSpPr>
        <p:spPr bwMode="auto">
          <a:xfrm>
            <a:off x="5435600" y="2781300"/>
            <a:ext cx="647700"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Vf()</a:t>
            </a:r>
          </a:p>
        </p:txBody>
      </p:sp>
      <p:sp>
        <p:nvSpPr>
          <p:cNvPr id="66579" name="Rectangle 19"/>
          <p:cNvSpPr>
            <a:spLocks noChangeArrowheads="1"/>
          </p:cNvSpPr>
          <p:nvPr/>
        </p:nvSpPr>
        <p:spPr bwMode="auto">
          <a:xfrm>
            <a:off x="255976" y="81389"/>
            <a:ext cx="8064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zh-CN" sz="2400" b="1" dirty="0">
                <a:latin typeface="Times New Roman" panose="02020603050405020304" pitchFamily="18" charset="0"/>
              </a:rPr>
              <a:t>【例</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类</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是类</a:t>
            </a:r>
            <a:r>
              <a:rPr lang="en-US" altLang="zh-CN" sz="2400" b="1" dirty="0">
                <a:latin typeface="Times New Roman" panose="02020603050405020304" pitchFamily="18" charset="0"/>
              </a:rPr>
              <a:t>B</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的基类，类</a:t>
            </a:r>
            <a:r>
              <a:rPr lang="en-US" altLang="zh-CN" sz="2400" b="1" dirty="0">
                <a:latin typeface="Times New Roman" panose="02020603050405020304" pitchFamily="18" charset="0"/>
              </a:rPr>
              <a:t>D</a:t>
            </a:r>
            <a:r>
              <a:rPr lang="zh-CN" altLang="en-US" sz="2400" b="1" dirty="0">
                <a:latin typeface="Times New Roman" panose="02020603050405020304" pitchFamily="18" charset="0"/>
              </a:rPr>
              <a:t>从类</a:t>
            </a:r>
            <a:r>
              <a:rPr lang="en-US" altLang="zh-CN" sz="2400" b="1" dirty="0">
                <a:latin typeface="Times New Roman" panose="02020603050405020304" pitchFamily="18" charset="0"/>
              </a:rPr>
              <a:t>B</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a:t>
            </a:r>
            <a:r>
              <a:rPr lang="zh-CN" altLang="en-US" sz="2400" b="1" dirty="0">
                <a:latin typeface="Times New Roman" panose="02020603050405020304" pitchFamily="18" charset="0"/>
              </a:rPr>
              <a:t>继承，在类</a:t>
            </a:r>
            <a:r>
              <a:rPr lang="en-US" altLang="zh-CN" sz="2400" b="1" dirty="0">
                <a:latin typeface="Times New Roman" panose="02020603050405020304" pitchFamily="18" charset="0"/>
              </a:rPr>
              <a:t>D</a:t>
            </a:r>
            <a:r>
              <a:rPr lang="zh-CN" altLang="en-US" sz="2400" b="1" dirty="0">
                <a:latin typeface="Times New Roman" panose="02020603050405020304" pitchFamily="18" charset="0"/>
              </a:rPr>
              <a:t>中调用基类</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的成员会产生二义性。</a:t>
            </a:r>
          </a:p>
        </p:txBody>
      </p:sp>
    </p:spTree>
    <p:extLst>
      <p:ext uri="{BB962C8B-B14F-4D97-AF65-F5344CB8AC3E}">
        <p14:creationId xmlns:p14="http://schemas.microsoft.com/office/powerpoint/2010/main" val="30838810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7587"/>
                                        </p:tgtEl>
                                        <p:attrNameLst>
                                          <p:attrName>style.visibility</p:attrName>
                                        </p:attrNameLst>
                                      </p:cBhvr>
                                      <p:to>
                                        <p:strVal val="visible"/>
                                      </p:to>
                                    </p:set>
                                    <p:anim calcmode="lin" valueType="num">
                                      <p:cBhvr>
                                        <p:cTn id="7" dur="1000" fill="hold"/>
                                        <p:tgtEl>
                                          <p:spTgt spid="67587"/>
                                        </p:tgtEl>
                                        <p:attrNameLst>
                                          <p:attrName>ppt_w</p:attrName>
                                        </p:attrNameLst>
                                      </p:cBhvr>
                                      <p:tavLst>
                                        <p:tav tm="0">
                                          <p:val>
                                            <p:fltVal val="0"/>
                                          </p:val>
                                        </p:tav>
                                        <p:tav tm="100000">
                                          <p:val>
                                            <p:strVal val="#ppt_w"/>
                                          </p:val>
                                        </p:tav>
                                      </p:tavLst>
                                    </p:anim>
                                    <p:anim calcmode="lin" valueType="num">
                                      <p:cBhvr>
                                        <p:cTn id="8" dur="1000" fill="hold"/>
                                        <p:tgtEl>
                                          <p:spTgt spid="67587"/>
                                        </p:tgtEl>
                                        <p:attrNameLst>
                                          <p:attrName>ppt_h</p:attrName>
                                        </p:attrNameLst>
                                      </p:cBhvr>
                                      <p:tavLst>
                                        <p:tav tm="0">
                                          <p:val>
                                            <p:fltVal val="0"/>
                                          </p:val>
                                        </p:tav>
                                        <p:tav tm="100000">
                                          <p:val>
                                            <p:strVal val="#ppt_h"/>
                                          </p:val>
                                        </p:tav>
                                      </p:tavLst>
                                    </p:anim>
                                    <p:anim calcmode="lin" valueType="num">
                                      <p:cBhvr>
                                        <p:cTn id="9" dur="1000" fill="hold"/>
                                        <p:tgtEl>
                                          <p:spTgt spid="67587"/>
                                        </p:tgtEl>
                                        <p:attrNameLst>
                                          <p:attrName>style.rotation</p:attrName>
                                        </p:attrNameLst>
                                      </p:cBhvr>
                                      <p:tavLst>
                                        <p:tav tm="0">
                                          <p:val>
                                            <p:fltVal val="90"/>
                                          </p:val>
                                        </p:tav>
                                        <p:tav tm="100000">
                                          <p:val>
                                            <p:fltVal val="0"/>
                                          </p:val>
                                        </p:tav>
                                      </p:tavLst>
                                    </p:anim>
                                    <p:animEffect transition="in" filter="fade">
                                      <p:cBhvr>
                                        <p:cTn id="10" dur="1000"/>
                                        <p:tgtEl>
                                          <p:spTgt spid="67587"/>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67588"/>
                                        </p:tgtEl>
                                        <p:attrNameLst>
                                          <p:attrName>style.visibility</p:attrName>
                                        </p:attrNameLst>
                                      </p:cBhvr>
                                      <p:to>
                                        <p:strVal val="visible"/>
                                      </p:to>
                                    </p:set>
                                    <p:anim calcmode="lin" valueType="num">
                                      <p:cBhvr>
                                        <p:cTn id="13" dur="1000" fill="hold"/>
                                        <p:tgtEl>
                                          <p:spTgt spid="67588"/>
                                        </p:tgtEl>
                                        <p:attrNameLst>
                                          <p:attrName>ppt_w</p:attrName>
                                        </p:attrNameLst>
                                      </p:cBhvr>
                                      <p:tavLst>
                                        <p:tav tm="0">
                                          <p:val>
                                            <p:fltVal val="0"/>
                                          </p:val>
                                        </p:tav>
                                        <p:tav tm="100000">
                                          <p:val>
                                            <p:strVal val="#ppt_w"/>
                                          </p:val>
                                        </p:tav>
                                      </p:tavLst>
                                    </p:anim>
                                    <p:anim calcmode="lin" valueType="num">
                                      <p:cBhvr>
                                        <p:cTn id="14" dur="1000" fill="hold"/>
                                        <p:tgtEl>
                                          <p:spTgt spid="67588"/>
                                        </p:tgtEl>
                                        <p:attrNameLst>
                                          <p:attrName>ppt_h</p:attrName>
                                        </p:attrNameLst>
                                      </p:cBhvr>
                                      <p:tavLst>
                                        <p:tav tm="0">
                                          <p:val>
                                            <p:fltVal val="0"/>
                                          </p:val>
                                        </p:tav>
                                        <p:tav tm="100000">
                                          <p:val>
                                            <p:strVal val="#ppt_h"/>
                                          </p:val>
                                        </p:tav>
                                      </p:tavLst>
                                    </p:anim>
                                    <p:anim calcmode="lin" valueType="num">
                                      <p:cBhvr>
                                        <p:cTn id="15" dur="1000" fill="hold"/>
                                        <p:tgtEl>
                                          <p:spTgt spid="67588"/>
                                        </p:tgtEl>
                                        <p:attrNameLst>
                                          <p:attrName>style.rotation</p:attrName>
                                        </p:attrNameLst>
                                      </p:cBhvr>
                                      <p:tavLst>
                                        <p:tav tm="0">
                                          <p:val>
                                            <p:fltVal val="90"/>
                                          </p:val>
                                        </p:tav>
                                        <p:tav tm="100000">
                                          <p:val>
                                            <p:fltVal val="0"/>
                                          </p:val>
                                        </p:tav>
                                      </p:tavLst>
                                    </p:anim>
                                    <p:animEffect transition="in" filter="fade">
                                      <p:cBhvr>
                                        <p:cTn id="16" dur="1000"/>
                                        <p:tgtEl>
                                          <p:spTgt spid="67588"/>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67589"/>
                                        </p:tgtEl>
                                        <p:attrNameLst>
                                          <p:attrName>style.visibility</p:attrName>
                                        </p:attrNameLst>
                                      </p:cBhvr>
                                      <p:to>
                                        <p:strVal val="visible"/>
                                      </p:to>
                                    </p:set>
                                    <p:anim calcmode="lin" valueType="num">
                                      <p:cBhvr>
                                        <p:cTn id="19" dur="1000" fill="hold"/>
                                        <p:tgtEl>
                                          <p:spTgt spid="67589"/>
                                        </p:tgtEl>
                                        <p:attrNameLst>
                                          <p:attrName>ppt_w</p:attrName>
                                        </p:attrNameLst>
                                      </p:cBhvr>
                                      <p:tavLst>
                                        <p:tav tm="0">
                                          <p:val>
                                            <p:fltVal val="0"/>
                                          </p:val>
                                        </p:tav>
                                        <p:tav tm="100000">
                                          <p:val>
                                            <p:strVal val="#ppt_w"/>
                                          </p:val>
                                        </p:tav>
                                      </p:tavLst>
                                    </p:anim>
                                    <p:anim calcmode="lin" valueType="num">
                                      <p:cBhvr>
                                        <p:cTn id="20" dur="1000" fill="hold"/>
                                        <p:tgtEl>
                                          <p:spTgt spid="67589"/>
                                        </p:tgtEl>
                                        <p:attrNameLst>
                                          <p:attrName>ppt_h</p:attrName>
                                        </p:attrNameLst>
                                      </p:cBhvr>
                                      <p:tavLst>
                                        <p:tav tm="0">
                                          <p:val>
                                            <p:fltVal val="0"/>
                                          </p:val>
                                        </p:tav>
                                        <p:tav tm="100000">
                                          <p:val>
                                            <p:strVal val="#ppt_h"/>
                                          </p:val>
                                        </p:tav>
                                      </p:tavLst>
                                    </p:anim>
                                    <p:anim calcmode="lin" valueType="num">
                                      <p:cBhvr>
                                        <p:cTn id="21" dur="1000" fill="hold"/>
                                        <p:tgtEl>
                                          <p:spTgt spid="67589"/>
                                        </p:tgtEl>
                                        <p:attrNameLst>
                                          <p:attrName>style.rotation</p:attrName>
                                        </p:attrNameLst>
                                      </p:cBhvr>
                                      <p:tavLst>
                                        <p:tav tm="0">
                                          <p:val>
                                            <p:fltVal val="90"/>
                                          </p:val>
                                        </p:tav>
                                        <p:tav tm="100000">
                                          <p:val>
                                            <p:fltVal val="0"/>
                                          </p:val>
                                        </p:tav>
                                      </p:tavLst>
                                    </p:anim>
                                    <p:animEffect transition="in" filter="fade">
                                      <p:cBhvr>
                                        <p:cTn id="22" dur="1000"/>
                                        <p:tgtEl>
                                          <p:spTgt spid="67589"/>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67590"/>
                                        </p:tgtEl>
                                        <p:attrNameLst>
                                          <p:attrName>style.visibility</p:attrName>
                                        </p:attrNameLst>
                                      </p:cBhvr>
                                      <p:to>
                                        <p:strVal val="visible"/>
                                      </p:to>
                                    </p:set>
                                    <p:anim calcmode="lin" valueType="num">
                                      <p:cBhvr>
                                        <p:cTn id="25" dur="1000" fill="hold"/>
                                        <p:tgtEl>
                                          <p:spTgt spid="67590"/>
                                        </p:tgtEl>
                                        <p:attrNameLst>
                                          <p:attrName>ppt_w</p:attrName>
                                        </p:attrNameLst>
                                      </p:cBhvr>
                                      <p:tavLst>
                                        <p:tav tm="0">
                                          <p:val>
                                            <p:fltVal val="0"/>
                                          </p:val>
                                        </p:tav>
                                        <p:tav tm="100000">
                                          <p:val>
                                            <p:strVal val="#ppt_w"/>
                                          </p:val>
                                        </p:tav>
                                      </p:tavLst>
                                    </p:anim>
                                    <p:anim calcmode="lin" valueType="num">
                                      <p:cBhvr>
                                        <p:cTn id="26" dur="1000" fill="hold"/>
                                        <p:tgtEl>
                                          <p:spTgt spid="67590"/>
                                        </p:tgtEl>
                                        <p:attrNameLst>
                                          <p:attrName>ppt_h</p:attrName>
                                        </p:attrNameLst>
                                      </p:cBhvr>
                                      <p:tavLst>
                                        <p:tav tm="0">
                                          <p:val>
                                            <p:fltVal val="0"/>
                                          </p:val>
                                        </p:tav>
                                        <p:tav tm="100000">
                                          <p:val>
                                            <p:strVal val="#ppt_h"/>
                                          </p:val>
                                        </p:tav>
                                      </p:tavLst>
                                    </p:anim>
                                    <p:anim calcmode="lin" valueType="num">
                                      <p:cBhvr>
                                        <p:cTn id="27" dur="1000" fill="hold"/>
                                        <p:tgtEl>
                                          <p:spTgt spid="67590"/>
                                        </p:tgtEl>
                                        <p:attrNameLst>
                                          <p:attrName>style.rotation</p:attrName>
                                        </p:attrNameLst>
                                      </p:cBhvr>
                                      <p:tavLst>
                                        <p:tav tm="0">
                                          <p:val>
                                            <p:fltVal val="90"/>
                                          </p:val>
                                        </p:tav>
                                        <p:tav tm="100000">
                                          <p:val>
                                            <p:fltVal val="0"/>
                                          </p:val>
                                        </p:tav>
                                      </p:tavLst>
                                    </p:anim>
                                    <p:animEffect transition="in" filter="fade">
                                      <p:cBhvr>
                                        <p:cTn id="28" dur="1000"/>
                                        <p:tgtEl>
                                          <p:spTgt spid="67590"/>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67591"/>
                                        </p:tgtEl>
                                        <p:attrNameLst>
                                          <p:attrName>style.visibility</p:attrName>
                                        </p:attrNameLst>
                                      </p:cBhvr>
                                      <p:to>
                                        <p:strVal val="visible"/>
                                      </p:to>
                                    </p:set>
                                    <p:anim calcmode="lin" valueType="num">
                                      <p:cBhvr>
                                        <p:cTn id="31" dur="1000" fill="hold"/>
                                        <p:tgtEl>
                                          <p:spTgt spid="67591"/>
                                        </p:tgtEl>
                                        <p:attrNameLst>
                                          <p:attrName>ppt_w</p:attrName>
                                        </p:attrNameLst>
                                      </p:cBhvr>
                                      <p:tavLst>
                                        <p:tav tm="0">
                                          <p:val>
                                            <p:fltVal val="0"/>
                                          </p:val>
                                        </p:tav>
                                        <p:tav tm="100000">
                                          <p:val>
                                            <p:strVal val="#ppt_w"/>
                                          </p:val>
                                        </p:tav>
                                      </p:tavLst>
                                    </p:anim>
                                    <p:anim calcmode="lin" valueType="num">
                                      <p:cBhvr>
                                        <p:cTn id="32" dur="1000" fill="hold"/>
                                        <p:tgtEl>
                                          <p:spTgt spid="67591"/>
                                        </p:tgtEl>
                                        <p:attrNameLst>
                                          <p:attrName>ppt_h</p:attrName>
                                        </p:attrNameLst>
                                      </p:cBhvr>
                                      <p:tavLst>
                                        <p:tav tm="0">
                                          <p:val>
                                            <p:fltVal val="0"/>
                                          </p:val>
                                        </p:tav>
                                        <p:tav tm="100000">
                                          <p:val>
                                            <p:strVal val="#ppt_h"/>
                                          </p:val>
                                        </p:tav>
                                      </p:tavLst>
                                    </p:anim>
                                    <p:anim calcmode="lin" valueType="num">
                                      <p:cBhvr>
                                        <p:cTn id="33" dur="1000" fill="hold"/>
                                        <p:tgtEl>
                                          <p:spTgt spid="67591"/>
                                        </p:tgtEl>
                                        <p:attrNameLst>
                                          <p:attrName>style.rotation</p:attrName>
                                        </p:attrNameLst>
                                      </p:cBhvr>
                                      <p:tavLst>
                                        <p:tav tm="0">
                                          <p:val>
                                            <p:fltVal val="90"/>
                                          </p:val>
                                        </p:tav>
                                        <p:tav tm="100000">
                                          <p:val>
                                            <p:fltVal val="0"/>
                                          </p:val>
                                        </p:tav>
                                      </p:tavLst>
                                    </p:anim>
                                    <p:animEffect transition="in" filter="fade">
                                      <p:cBhvr>
                                        <p:cTn id="34" dur="1000"/>
                                        <p:tgtEl>
                                          <p:spTgt spid="67591"/>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67592"/>
                                        </p:tgtEl>
                                        <p:attrNameLst>
                                          <p:attrName>style.visibility</p:attrName>
                                        </p:attrNameLst>
                                      </p:cBhvr>
                                      <p:to>
                                        <p:strVal val="visible"/>
                                      </p:to>
                                    </p:set>
                                    <p:anim calcmode="lin" valueType="num">
                                      <p:cBhvr>
                                        <p:cTn id="37" dur="1000" fill="hold"/>
                                        <p:tgtEl>
                                          <p:spTgt spid="67592"/>
                                        </p:tgtEl>
                                        <p:attrNameLst>
                                          <p:attrName>ppt_w</p:attrName>
                                        </p:attrNameLst>
                                      </p:cBhvr>
                                      <p:tavLst>
                                        <p:tav tm="0">
                                          <p:val>
                                            <p:fltVal val="0"/>
                                          </p:val>
                                        </p:tav>
                                        <p:tav tm="100000">
                                          <p:val>
                                            <p:strVal val="#ppt_w"/>
                                          </p:val>
                                        </p:tav>
                                      </p:tavLst>
                                    </p:anim>
                                    <p:anim calcmode="lin" valueType="num">
                                      <p:cBhvr>
                                        <p:cTn id="38" dur="1000" fill="hold"/>
                                        <p:tgtEl>
                                          <p:spTgt spid="67592"/>
                                        </p:tgtEl>
                                        <p:attrNameLst>
                                          <p:attrName>ppt_h</p:attrName>
                                        </p:attrNameLst>
                                      </p:cBhvr>
                                      <p:tavLst>
                                        <p:tav tm="0">
                                          <p:val>
                                            <p:fltVal val="0"/>
                                          </p:val>
                                        </p:tav>
                                        <p:tav tm="100000">
                                          <p:val>
                                            <p:strVal val="#ppt_h"/>
                                          </p:val>
                                        </p:tav>
                                      </p:tavLst>
                                    </p:anim>
                                    <p:anim calcmode="lin" valueType="num">
                                      <p:cBhvr>
                                        <p:cTn id="39" dur="1000" fill="hold"/>
                                        <p:tgtEl>
                                          <p:spTgt spid="67592"/>
                                        </p:tgtEl>
                                        <p:attrNameLst>
                                          <p:attrName>style.rotation</p:attrName>
                                        </p:attrNameLst>
                                      </p:cBhvr>
                                      <p:tavLst>
                                        <p:tav tm="0">
                                          <p:val>
                                            <p:fltVal val="90"/>
                                          </p:val>
                                        </p:tav>
                                        <p:tav tm="100000">
                                          <p:val>
                                            <p:fltVal val="0"/>
                                          </p:val>
                                        </p:tav>
                                      </p:tavLst>
                                    </p:anim>
                                    <p:animEffect transition="in" filter="fade">
                                      <p:cBhvr>
                                        <p:cTn id="40" dur="1000"/>
                                        <p:tgtEl>
                                          <p:spTgt spid="67592"/>
                                        </p:tgtEl>
                                      </p:cBhvr>
                                    </p:animEffect>
                                  </p:childTnLst>
                                </p:cTn>
                              </p:par>
                              <p:par>
                                <p:cTn id="41" presetID="31" presetClass="entr" presetSubtype="0" fill="hold" nodeType="withEffect">
                                  <p:stCondLst>
                                    <p:cond delay="0"/>
                                  </p:stCondLst>
                                  <p:iterate type="lt">
                                    <p:tmPct val="5000"/>
                                  </p:iterate>
                                  <p:childTnLst>
                                    <p:set>
                                      <p:cBhvr>
                                        <p:cTn id="42" dur="1" fill="hold">
                                          <p:stCondLst>
                                            <p:cond delay="0"/>
                                          </p:stCondLst>
                                        </p:cTn>
                                        <p:tgtEl>
                                          <p:spTgt spid="67593"/>
                                        </p:tgtEl>
                                        <p:attrNameLst>
                                          <p:attrName>style.visibility</p:attrName>
                                        </p:attrNameLst>
                                      </p:cBhvr>
                                      <p:to>
                                        <p:strVal val="visible"/>
                                      </p:to>
                                    </p:set>
                                    <p:anim calcmode="lin" valueType="num">
                                      <p:cBhvr>
                                        <p:cTn id="43" dur="1000" fill="hold"/>
                                        <p:tgtEl>
                                          <p:spTgt spid="67593"/>
                                        </p:tgtEl>
                                        <p:attrNameLst>
                                          <p:attrName>ppt_w</p:attrName>
                                        </p:attrNameLst>
                                      </p:cBhvr>
                                      <p:tavLst>
                                        <p:tav tm="0">
                                          <p:val>
                                            <p:fltVal val="0"/>
                                          </p:val>
                                        </p:tav>
                                        <p:tav tm="100000">
                                          <p:val>
                                            <p:strVal val="#ppt_w"/>
                                          </p:val>
                                        </p:tav>
                                      </p:tavLst>
                                    </p:anim>
                                    <p:anim calcmode="lin" valueType="num">
                                      <p:cBhvr>
                                        <p:cTn id="44" dur="1000" fill="hold"/>
                                        <p:tgtEl>
                                          <p:spTgt spid="67593"/>
                                        </p:tgtEl>
                                        <p:attrNameLst>
                                          <p:attrName>ppt_h</p:attrName>
                                        </p:attrNameLst>
                                      </p:cBhvr>
                                      <p:tavLst>
                                        <p:tav tm="0">
                                          <p:val>
                                            <p:fltVal val="0"/>
                                          </p:val>
                                        </p:tav>
                                        <p:tav tm="100000">
                                          <p:val>
                                            <p:strVal val="#ppt_h"/>
                                          </p:val>
                                        </p:tav>
                                      </p:tavLst>
                                    </p:anim>
                                    <p:anim calcmode="lin" valueType="num">
                                      <p:cBhvr>
                                        <p:cTn id="45" dur="1000" fill="hold"/>
                                        <p:tgtEl>
                                          <p:spTgt spid="67593"/>
                                        </p:tgtEl>
                                        <p:attrNameLst>
                                          <p:attrName>style.rotation</p:attrName>
                                        </p:attrNameLst>
                                      </p:cBhvr>
                                      <p:tavLst>
                                        <p:tav tm="0">
                                          <p:val>
                                            <p:fltVal val="90"/>
                                          </p:val>
                                        </p:tav>
                                        <p:tav tm="100000">
                                          <p:val>
                                            <p:fltVal val="0"/>
                                          </p:val>
                                        </p:tav>
                                      </p:tavLst>
                                    </p:anim>
                                    <p:animEffect transition="in" filter="fade">
                                      <p:cBhvr>
                                        <p:cTn id="46" dur="1000"/>
                                        <p:tgtEl>
                                          <p:spTgt spid="67593"/>
                                        </p:tgtEl>
                                      </p:cBhvr>
                                    </p:animEffect>
                                  </p:childTnLst>
                                </p:cTn>
                              </p:par>
                              <p:par>
                                <p:cTn id="47" presetID="31" presetClass="entr" presetSubtype="0" fill="hold" nodeType="withEffect">
                                  <p:stCondLst>
                                    <p:cond delay="0"/>
                                  </p:stCondLst>
                                  <p:iterate type="lt">
                                    <p:tmPct val="5000"/>
                                  </p:iterate>
                                  <p:childTnLst>
                                    <p:set>
                                      <p:cBhvr>
                                        <p:cTn id="48" dur="1" fill="hold">
                                          <p:stCondLst>
                                            <p:cond delay="0"/>
                                          </p:stCondLst>
                                        </p:cTn>
                                        <p:tgtEl>
                                          <p:spTgt spid="67594"/>
                                        </p:tgtEl>
                                        <p:attrNameLst>
                                          <p:attrName>style.visibility</p:attrName>
                                        </p:attrNameLst>
                                      </p:cBhvr>
                                      <p:to>
                                        <p:strVal val="visible"/>
                                      </p:to>
                                    </p:set>
                                    <p:anim calcmode="lin" valueType="num">
                                      <p:cBhvr>
                                        <p:cTn id="49" dur="1000" fill="hold"/>
                                        <p:tgtEl>
                                          <p:spTgt spid="67594"/>
                                        </p:tgtEl>
                                        <p:attrNameLst>
                                          <p:attrName>ppt_w</p:attrName>
                                        </p:attrNameLst>
                                      </p:cBhvr>
                                      <p:tavLst>
                                        <p:tav tm="0">
                                          <p:val>
                                            <p:fltVal val="0"/>
                                          </p:val>
                                        </p:tav>
                                        <p:tav tm="100000">
                                          <p:val>
                                            <p:strVal val="#ppt_w"/>
                                          </p:val>
                                        </p:tav>
                                      </p:tavLst>
                                    </p:anim>
                                    <p:anim calcmode="lin" valueType="num">
                                      <p:cBhvr>
                                        <p:cTn id="50" dur="1000" fill="hold"/>
                                        <p:tgtEl>
                                          <p:spTgt spid="67594"/>
                                        </p:tgtEl>
                                        <p:attrNameLst>
                                          <p:attrName>ppt_h</p:attrName>
                                        </p:attrNameLst>
                                      </p:cBhvr>
                                      <p:tavLst>
                                        <p:tav tm="0">
                                          <p:val>
                                            <p:fltVal val="0"/>
                                          </p:val>
                                        </p:tav>
                                        <p:tav tm="100000">
                                          <p:val>
                                            <p:strVal val="#ppt_h"/>
                                          </p:val>
                                        </p:tav>
                                      </p:tavLst>
                                    </p:anim>
                                    <p:anim calcmode="lin" valueType="num">
                                      <p:cBhvr>
                                        <p:cTn id="51" dur="1000" fill="hold"/>
                                        <p:tgtEl>
                                          <p:spTgt spid="67594"/>
                                        </p:tgtEl>
                                        <p:attrNameLst>
                                          <p:attrName>style.rotation</p:attrName>
                                        </p:attrNameLst>
                                      </p:cBhvr>
                                      <p:tavLst>
                                        <p:tav tm="0">
                                          <p:val>
                                            <p:fltVal val="90"/>
                                          </p:val>
                                        </p:tav>
                                        <p:tav tm="100000">
                                          <p:val>
                                            <p:fltVal val="0"/>
                                          </p:val>
                                        </p:tav>
                                      </p:tavLst>
                                    </p:anim>
                                    <p:animEffect transition="in" filter="fade">
                                      <p:cBhvr>
                                        <p:cTn id="52" dur="1000"/>
                                        <p:tgtEl>
                                          <p:spTgt spid="67594"/>
                                        </p:tgtEl>
                                      </p:cBhvr>
                                    </p:animEffect>
                                  </p:childTnLst>
                                </p:cTn>
                              </p:par>
                              <p:par>
                                <p:cTn id="53" presetID="31" presetClass="entr" presetSubtype="0" fill="hold" grpId="0" nodeType="withEffect">
                                  <p:stCondLst>
                                    <p:cond delay="0"/>
                                  </p:stCondLst>
                                  <p:iterate type="lt">
                                    <p:tmPct val="5000"/>
                                  </p:iterate>
                                  <p:childTnLst>
                                    <p:set>
                                      <p:cBhvr>
                                        <p:cTn id="54" dur="1" fill="hold">
                                          <p:stCondLst>
                                            <p:cond delay="0"/>
                                          </p:stCondLst>
                                        </p:cTn>
                                        <p:tgtEl>
                                          <p:spTgt spid="67595"/>
                                        </p:tgtEl>
                                        <p:attrNameLst>
                                          <p:attrName>style.visibility</p:attrName>
                                        </p:attrNameLst>
                                      </p:cBhvr>
                                      <p:to>
                                        <p:strVal val="visible"/>
                                      </p:to>
                                    </p:set>
                                    <p:anim calcmode="lin" valueType="num">
                                      <p:cBhvr>
                                        <p:cTn id="55" dur="1000" fill="hold"/>
                                        <p:tgtEl>
                                          <p:spTgt spid="67595"/>
                                        </p:tgtEl>
                                        <p:attrNameLst>
                                          <p:attrName>ppt_w</p:attrName>
                                        </p:attrNameLst>
                                      </p:cBhvr>
                                      <p:tavLst>
                                        <p:tav tm="0">
                                          <p:val>
                                            <p:fltVal val="0"/>
                                          </p:val>
                                        </p:tav>
                                        <p:tav tm="100000">
                                          <p:val>
                                            <p:strVal val="#ppt_w"/>
                                          </p:val>
                                        </p:tav>
                                      </p:tavLst>
                                    </p:anim>
                                    <p:anim calcmode="lin" valueType="num">
                                      <p:cBhvr>
                                        <p:cTn id="56" dur="1000" fill="hold"/>
                                        <p:tgtEl>
                                          <p:spTgt spid="67595"/>
                                        </p:tgtEl>
                                        <p:attrNameLst>
                                          <p:attrName>ppt_h</p:attrName>
                                        </p:attrNameLst>
                                      </p:cBhvr>
                                      <p:tavLst>
                                        <p:tav tm="0">
                                          <p:val>
                                            <p:fltVal val="0"/>
                                          </p:val>
                                        </p:tav>
                                        <p:tav tm="100000">
                                          <p:val>
                                            <p:strVal val="#ppt_h"/>
                                          </p:val>
                                        </p:tav>
                                      </p:tavLst>
                                    </p:anim>
                                    <p:anim calcmode="lin" valueType="num">
                                      <p:cBhvr>
                                        <p:cTn id="57" dur="1000" fill="hold"/>
                                        <p:tgtEl>
                                          <p:spTgt spid="67595"/>
                                        </p:tgtEl>
                                        <p:attrNameLst>
                                          <p:attrName>style.rotation</p:attrName>
                                        </p:attrNameLst>
                                      </p:cBhvr>
                                      <p:tavLst>
                                        <p:tav tm="0">
                                          <p:val>
                                            <p:fltVal val="90"/>
                                          </p:val>
                                        </p:tav>
                                        <p:tav tm="100000">
                                          <p:val>
                                            <p:fltVal val="0"/>
                                          </p:val>
                                        </p:tav>
                                      </p:tavLst>
                                    </p:anim>
                                    <p:animEffect transition="in" filter="fade">
                                      <p:cBhvr>
                                        <p:cTn id="58" dur="1000"/>
                                        <p:tgtEl>
                                          <p:spTgt spid="67595"/>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67596"/>
                                        </p:tgtEl>
                                        <p:attrNameLst>
                                          <p:attrName>style.visibility</p:attrName>
                                        </p:attrNameLst>
                                      </p:cBhvr>
                                      <p:to>
                                        <p:strVal val="visible"/>
                                      </p:to>
                                    </p:set>
                                    <p:anim calcmode="lin" valueType="num">
                                      <p:cBhvr>
                                        <p:cTn id="61" dur="1000" fill="hold"/>
                                        <p:tgtEl>
                                          <p:spTgt spid="67596"/>
                                        </p:tgtEl>
                                        <p:attrNameLst>
                                          <p:attrName>ppt_w</p:attrName>
                                        </p:attrNameLst>
                                      </p:cBhvr>
                                      <p:tavLst>
                                        <p:tav tm="0">
                                          <p:val>
                                            <p:fltVal val="0"/>
                                          </p:val>
                                        </p:tav>
                                        <p:tav tm="100000">
                                          <p:val>
                                            <p:strVal val="#ppt_w"/>
                                          </p:val>
                                        </p:tav>
                                      </p:tavLst>
                                    </p:anim>
                                    <p:anim calcmode="lin" valueType="num">
                                      <p:cBhvr>
                                        <p:cTn id="62" dur="1000" fill="hold"/>
                                        <p:tgtEl>
                                          <p:spTgt spid="67596"/>
                                        </p:tgtEl>
                                        <p:attrNameLst>
                                          <p:attrName>ppt_h</p:attrName>
                                        </p:attrNameLst>
                                      </p:cBhvr>
                                      <p:tavLst>
                                        <p:tav tm="0">
                                          <p:val>
                                            <p:fltVal val="0"/>
                                          </p:val>
                                        </p:tav>
                                        <p:tav tm="100000">
                                          <p:val>
                                            <p:strVal val="#ppt_h"/>
                                          </p:val>
                                        </p:tav>
                                      </p:tavLst>
                                    </p:anim>
                                    <p:anim calcmode="lin" valueType="num">
                                      <p:cBhvr>
                                        <p:cTn id="63" dur="1000" fill="hold"/>
                                        <p:tgtEl>
                                          <p:spTgt spid="67596"/>
                                        </p:tgtEl>
                                        <p:attrNameLst>
                                          <p:attrName>style.rotation</p:attrName>
                                        </p:attrNameLst>
                                      </p:cBhvr>
                                      <p:tavLst>
                                        <p:tav tm="0">
                                          <p:val>
                                            <p:fltVal val="90"/>
                                          </p:val>
                                        </p:tav>
                                        <p:tav tm="100000">
                                          <p:val>
                                            <p:fltVal val="0"/>
                                          </p:val>
                                        </p:tav>
                                      </p:tavLst>
                                    </p:anim>
                                    <p:animEffect transition="in" filter="fade">
                                      <p:cBhvr>
                                        <p:cTn id="64" dur="1000"/>
                                        <p:tgtEl>
                                          <p:spTgt spid="6759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67597"/>
                                        </p:tgtEl>
                                        <p:attrNameLst>
                                          <p:attrName>style.visibility</p:attrName>
                                        </p:attrNameLst>
                                      </p:cBhvr>
                                      <p:to>
                                        <p:strVal val="visible"/>
                                      </p:to>
                                    </p:set>
                                    <p:anim calcmode="lin" valueType="num">
                                      <p:cBhvr>
                                        <p:cTn id="67" dur="1000" fill="hold"/>
                                        <p:tgtEl>
                                          <p:spTgt spid="67597"/>
                                        </p:tgtEl>
                                        <p:attrNameLst>
                                          <p:attrName>ppt_w</p:attrName>
                                        </p:attrNameLst>
                                      </p:cBhvr>
                                      <p:tavLst>
                                        <p:tav tm="0">
                                          <p:val>
                                            <p:fltVal val="0"/>
                                          </p:val>
                                        </p:tav>
                                        <p:tav tm="100000">
                                          <p:val>
                                            <p:strVal val="#ppt_w"/>
                                          </p:val>
                                        </p:tav>
                                      </p:tavLst>
                                    </p:anim>
                                    <p:anim calcmode="lin" valueType="num">
                                      <p:cBhvr>
                                        <p:cTn id="68" dur="1000" fill="hold"/>
                                        <p:tgtEl>
                                          <p:spTgt spid="67597"/>
                                        </p:tgtEl>
                                        <p:attrNameLst>
                                          <p:attrName>ppt_h</p:attrName>
                                        </p:attrNameLst>
                                      </p:cBhvr>
                                      <p:tavLst>
                                        <p:tav tm="0">
                                          <p:val>
                                            <p:fltVal val="0"/>
                                          </p:val>
                                        </p:tav>
                                        <p:tav tm="100000">
                                          <p:val>
                                            <p:strVal val="#ppt_h"/>
                                          </p:val>
                                        </p:tav>
                                      </p:tavLst>
                                    </p:anim>
                                    <p:anim calcmode="lin" valueType="num">
                                      <p:cBhvr>
                                        <p:cTn id="69" dur="1000" fill="hold"/>
                                        <p:tgtEl>
                                          <p:spTgt spid="67597"/>
                                        </p:tgtEl>
                                        <p:attrNameLst>
                                          <p:attrName>style.rotation</p:attrName>
                                        </p:attrNameLst>
                                      </p:cBhvr>
                                      <p:tavLst>
                                        <p:tav tm="0">
                                          <p:val>
                                            <p:fltVal val="90"/>
                                          </p:val>
                                        </p:tav>
                                        <p:tav tm="100000">
                                          <p:val>
                                            <p:fltVal val="0"/>
                                          </p:val>
                                        </p:tav>
                                      </p:tavLst>
                                    </p:anim>
                                    <p:animEffect transition="in" filter="fade">
                                      <p:cBhvr>
                                        <p:cTn id="70" dur="1000"/>
                                        <p:tgtEl>
                                          <p:spTgt spid="67597"/>
                                        </p:tgtEl>
                                      </p:cBhvr>
                                    </p:animEffect>
                                  </p:childTnLst>
                                </p:cTn>
                              </p:par>
                              <p:par>
                                <p:cTn id="71" presetID="31" presetClass="entr" presetSubtype="0" fill="hold" grpId="0" nodeType="withEffect">
                                  <p:stCondLst>
                                    <p:cond delay="0"/>
                                  </p:stCondLst>
                                  <p:iterate type="lt">
                                    <p:tmPct val="5000"/>
                                  </p:iterate>
                                  <p:childTnLst>
                                    <p:set>
                                      <p:cBhvr>
                                        <p:cTn id="72" dur="1" fill="hold">
                                          <p:stCondLst>
                                            <p:cond delay="0"/>
                                          </p:stCondLst>
                                        </p:cTn>
                                        <p:tgtEl>
                                          <p:spTgt spid="67598"/>
                                        </p:tgtEl>
                                        <p:attrNameLst>
                                          <p:attrName>style.visibility</p:attrName>
                                        </p:attrNameLst>
                                      </p:cBhvr>
                                      <p:to>
                                        <p:strVal val="visible"/>
                                      </p:to>
                                    </p:set>
                                    <p:anim calcmode="lin" valueType="num">
                                      <p:cBhvr>
                                        <p:cTn id="73" dur="1000" fill="hold"/>
                                        <p:tgtEl>
                                          <p:spTgt spid="67598"/>
                                        </p:tgtEl>
                                        <p:attrNameLst>
                                          <p:attrName>ppt_w</p:attrName>
                                        </p:attrNameLst>
                                      </p:cBhvr>
                                      <p:tavLst>
                                        <p:tav tm="0">
                                          <p:val>
                                            <p:fltVal val="0"/>
                                          </p:val>
                                        </p:tav>
                                        <p:tav tm="100000">
                                          <p:val>
                                            <p:strVal val="#ppt_w"/>
                                          </p:val>
                                        </p:tav>
                                      </p:tavLst>
                                    </p:anim>
                                    <p:anim calcmode="lin" valueType="num">
                                      <p:cBhvr>
                                        <p:cTn id="74" dur="1000" fill="hold"/>
                                        <p:tgtEl>
                                          <p:spTgt spid="67598"/>
                                        </p:tgtEl>
                                        <p:attrNameLst>
                                          <p:attrName>ppt_h</p:attrName>
                                        </p:attrNameLst>
                                      </p:cBhvr>
                                      <p:tavLst>
                                        <p:tav tm="0">
                                          <p:val>
                                            <p:fltVal val="0"/>
                                          </p:val>
                                        </p:tav>
                                        <p:tav tm="100000">
                                          <p:val>
                                            <p:strVal val="#ppt_h"/>
                                          </p:val>
                                        </p:tav>
                                      </p:tavLst>
                                    </p:anim>
                                    <p:anim calcmode="lin" valueType="num">
                                      <p:cBhvr>
                                        <p:cTn id="75" dur="1000" fill="hold"/>
                                        <p:tgtEl>
                                          <p:spTgt spid="67598"/>
                                        </p:tgtEl>
                                        <p:attrNameLst>
                                          <p:attrName>style.rotation</p:attrName>
                                        </p:attrNameLst>
                                      </p:cBhvr>
                                      <p:tavLst>
                                        <p:tav tm="0">
                                          <p:val>
                                            <p:fltVal val="90"/>
                                          </p:val>
                                        </p:tav>
                                        <p:tav tm="100000">
                                          <p:val>
                                            <p:fltVal val="0"/>
                                          </p:val>
                                        </p:tav>
                                      </p:tavLst>
                                    </p:anim>
                                    <p:animEffect transition="in" filter="fade">
                                      <p:cBhvr>
                                        <p:cTn id="76" dur="1000"/>
                                        <p:tgtEl>
                                          <p:spTgt spid="67598"/>
                                        </p:tgtEl>
                                      </p:cBhvr>
                                    </p:animEffect>
                                  </p:childTnLst>
                                </p:cTn>
                              </p:par>
                              <p:par>
                                <p:cTn id="77" presetID="31" presetClass="entr" presetSubtype="0" fill="hold" nodeType="withEffect">
                                  <p:stCondLst>
                                    <p:cond delay="0"/>
                                  </p:stCondLst>
                                  <p:iterate type="lt">
                                    <p:tmPct val="5000"/>
                                  </p:iterate>
                                  <p:childTnLst>
                                    <p:set>
                                      <p:cBhvr>
                                        <p:cTn id="78" dur="1" fill="hold">
                                          <p:stCondLst>
                                            <p:cond delay="0"/>
                                          </p:stCondLst>
                                        </p:cTn>
                                        <p:tgtEl>
                                          <p:spTgt spid="67600"/>
                                        </p:tgtEl>
                                        <p:attrNameLst>
                                          <p:attrName>style.visibility</p:attrName>
                                        </p:attrNameLst>
                                      </p:cBhvr>
                                      <p:to>
                                        <p:strVal val="visible"/>
                                      </p:to>
                                    </p:set>
                                    <p:anim calcmode="lin" valueType="num">
                                      <p:cBhvr>
                                        <p:cTn id="79" dur="1000" fill="hold"/>
                                        <p:tgtEl>
                                          <p:spTgt spid="67600"/>
                                        </p:tgtEl>
                                        <p:attrNameLst>
                                          <p:attrName>ppt_w</p:attrName>
                                        </p:attrNameLst>
                                      </p:cBhvr>
                                      <p:tavLst>
                                        <p:tav tm="0">
                                          <p:val>
                                            <p:fltVal val="0"/>
                                          </p:val>
                                        </p:tav>
                                        <p:tav tm="100000">
                                          <p:val>
                                            <p:strVal val="#ppt_w"/>
                                          </p:val>
                                        </p:tav>
                                      </p:tavLst>
                                    </p:anim>
                                    <p:anim calcmode="lin" valueType="num">
                                      <p:cBhvr>
                                        <p:cTn id="80" dur="1000" fill="hold"/>
                                        <p:tgtEl>
                                          <p:spTgt spid="67600"/>
                                        </p:tgtEl>
                                        <p:attrNameLst>
                                          <p:attrName>ppt_h</p:attrName>
                                        </p:attrNameLst>
                                      </p:cBhvr>
                                      <p:tavLst>
                                        <p:tav tm="0">
                                          <p:val>
                                            <p:fltVal val="0"/>
                                          </p:val>
                                        </p:tav>
                                        <p:tav tm="100000">
                                          <p:val>
                                            <p:strVal val="#ppt_h"/>
                                          </p:val>
                                        </p:tav>
                                      </p:tavLst>
                                    </p:anim>
                                    <p:anim calcmode="lin" valueType="num">
                                      <p:cBhvr>
                                        <p:cTn id="81" dur="1000" fill="hold"/>
                                        <p:tgtEl>
                                          <p:spTgt spid="67600"/>
                                        </p:tgtEl>
                                        <p:attrNameLst>
                                          <p:attrName>style.rotation</p:attrName>
                                        </p:attrNameLst>
                                      </p:cBhvr>
                                      <p:tavLst>
                                        <p:tav tm="0">
                                          <p:val>
                                            <p:fltVal val="90"/>
                                          </p:val>
                                        </p:tav>
                                        <p:tav tm="100000">
                                          <p:val>
                                            <p:fltVal val="0"/>
                                          </p:val>
                                        </p:tav>
                                      </p:tavLst>
                                    </p:anim>
                                    <p:animEffect transition="in" filter="fade">
                                      <p:cBhvr>
                                        <p:cTn id="82" dur="1000"/>
                                        <p:tgtEl>
                                          <p:spTgt spid="67600"/>
                                        </p:tgtEl>
                                      </p:cBhvr>
                                    </p:animEffect>
                                  </p:childTnLst>
                                </p:cTn>
                              </p:par>
                              <p:par>
                                <p:cTn id="83" presetID="31" presetClass="entr" presetSubtype="0" fill="hold" grpId="0" nodeType="withEffect">
                                  <p:stCondLst>
                                    <p:cond delay="0"/>
                                  </p:stCondLst>
                                  <p:iterate type="lt">
                                    <p:tmPct val="5000"/>
                                  </p:iterate>
                                  <p:childTnLst>
                                    <p:set>
                                      <p:cBhvr>
                                        <p:cTn id="84" dur="1" fill="hold">
                                          <p:stCondLst>
                                            <p:cond delay="0"/>
                                          </p:stCondLst>
                                        </p:cTn>
                                        <p:tgtEl>
                                          <p:spTgt spid="67601"/>
                                        </p:tgtEl>
                                        <p:attrNameLst>
                                          <p:attrName>style.visibility</p:attrName>
                                        </p:attrNameLst>
                                      </p:cBhvr>
                                      <p:to>
                                        <p:strVal val="visible"/>
                                      </p:to>
                                    </p:set>
                                    <p:anim calcmode="lin" valueType="num">
                                      <p:cBhvr>
                                        <p:cTn id="85" dur="1000" fill="hold"/>
                                        <p:tgtEl>
                                          <p:spTgt spid="67601"/>
                                        </p:tgtEl>
                                        <p:attrNameLst>
                                          <p:attrName>ppt_w</p:attrName>
                                        </p:attrNameLst>
                                      </p:cBhvr>
                                      <p:tavLst>
                                        <p:tav tm="0">
                                          <p:val>
                                            <p:fltVal val="0"/>
                                          </p:val>
                                        </p:tav>
                                        <p:tav tm="100000">
                                          <p:val>
                                            <p:strVal val="#ppt_w"/>
                                          </p:val>
                                        </p:tav>
                                      </p:tavLst>
                                    </p:anim>
                                    <p:anim calcmode="lin" valueType="num">
                                      <p:cBhvr>
                                        <p:cTn id="86" dur="1000" fill="hold"/>
                                        <p:tgtEl>
                                          <p:spTgt spid="67601"/>
                                        </p:tgtEl>
                                        <p:attrNameLst>
                                          <p:attrName>ppt_h</p:attrName>
                                        </p:attrNameLst>
                                      </p:cBhvr>
                                      <p:tavLst>
                                        <p:tav tm="0">
                                          <p:val>
                                            <p:fltVal val="0"/>
                                          </p:val>
                                        </p:tav>
                                        <p:tav tm="100000">
                                          <p:val>
                                            <p:strVal val="#ppt_h"/>
                                          </p:val>
                                        </p:tav>
                                      </p:tavLst>
                                    </p:anim>
                                    <p:anim calcmode="lin" valueType="num">
                                      <p:cBhvr>
                                        <p:cTn id="87" dur="1000" fill="hold"/>
                                        <p:tgtEl>
                                          <p:spTgt spid="67601"/>
                                        </p:tgtEl>
                                        <p:attrNameLst>
                                          <p:attrName>style.rotation</p:attrName>
                                        </p:attrNameLst>
                                      </p:cBhvr>
                                      <p:tavLst>
                                        <p:tav tm="0">
                                          <p:val>
                                            <p:fltVal val="90"/>
                                          </p:val>
                                        </p:tav>
                                        <p:tav tm="100000">
                                          <p:val>
                                            <p:fltVal val="0"/>
                                          </p:val>
                                        </p:tav>
                                      </p:tavLst>
                                    </p:anim>
                                    <p:animEffect transition="in" filter="fade">
                                      <p:cBhvr>
                                        <p:cTn id="88" dur="1000"/>
                                        <p:tgtEl>
                                          <p:spTgt spid="67601"/>
                                        </p:tgtEl>
                                      </p:cBhvr>
                                    </p:animEffect>
                                  </p:childTnLst>
                                </p:cTn>
                              </p:par>
                              <p:par>
                                <p:cTn id="89" presetID="31" presetClass="entr" presetSubtype="0" fill="hold" grpId="0" nodeType="withEffect">
                                  <p:stCondLst>
                                    <p:cond delay="0"/>
                                  </p:stCondLst>
                                  <p:iterate type="lt">
                                    <p:tmPct val="5000"/>
                                  </p:iterate>
                                  <p:childTnLst>
                                    <p:set>
                                      <p:cBhvr>
                                        <p:cTn id="90" dur="1" fill="hold">
                                          <p:stCondLst>
                                            <p:cond delay="0"/>
                                          </p:stCondLst>
                                        </p:cTn>
                                        <p:tgtEl>
                                          <p:spTgt spid="67602"/>
                                        </p:tgtEl>
                                        <p:attrNameLst>
                                          <p:attrName>style.visibility</p:attrName>
                                        </p:attrNameLst>
                                      </p:cBhvr>
                                      <p:to>
                                        <p:strVal val="visible"/>
                                      </p:to>
                                    </p:set>
                                    <p:anim calcmode="lin" valueType="num">
                                      <p:cBhvr>
                                        <p:cTn id="91" dur="1000" fill="hold"/>
                                        <p:tgtEl>
                                          <p:spTgt spid="67602"/>
                                        </p:tgtEl>
                                        <p:attrNameLst>
                                          <p:attrName>ppt_w</p:attrName>
                                        </p:attrNameLst>
                                      </p:cBhvr>
                                      <p:tavLst>
                                        <p:tav tm="0">
                                          <p:val>
                                            <p:fltVal val="0"/>
                                          </p:val>
                                        </p:tav>
                                        <p:tav tm="100000">
                                          <p:val>
                                            <p:strVal val="#ppt_w"/>
                                          </p:val>
                                        </p:tav>
                                      </p:tavLst>
                                    </p:anim>
                                    <p:anim calcmode="lin" valueType="num">
                                      <p:cBhvr>
                                        <p:cTn id="92" dur="1000" fill="hold"/>
                                        <p:tgtEl>
                                          <p:spTgt spid="67602"/>
                                        </p:tgtEl>
                                        <p:attrNameLst>
                                          <p:attrName>ppt_h</p:attrName>
                                        </p:attrNameLst>
                                      </p:cBhvr>
                                      <p:tavLst>
                                        <p:tav tm="0">
                                          <p:val>
                                            <p:fltVal val="0"/>
                                          </p:val>
                                        </p:tav>
                                        <p:tav tm="100000">
                                          <p:val>
                                            <p:strVal val="#ppt_h"/>
                                          </p:val>
                                        </p:tav>
                                      </p:tavLst>
                                    </p:anim>
                                    <p:anim calcmode="lin" valueType="num">
                                      <p:cBhvr>
                                        <p:cTn id="93" dur="1000" fill="hold"/>
                                        <p:tgtEl>
                                          <p:spTgt spid="67602"/>
                                        </p:tgtEl>
                                        <p:attrNameLst>
                                          <p:attrName>style.rotation</p:attrName>
                                        </p:attrNameLst>
                                      </p:cBhvr>
                                      <p:tavLst>
                                        <p:tav tm="0">
                                          <p:val>
                                            <p:fltVal val="90"/>
                                          </p:val>
                                        </p:tav>
                                        <p:tav tm="100000">
                                          <p:val>
                                            <p:fltVal val="0"/>
                                          </p:val>
                                        </p:tav>
                                      </p:tavLst>
                                    </p:anim>
                                    <p:animEffect transition="in" filter="fade">
                                      <p:cBhvr>
                                        <p:cTn id="94" dur="1000"/>
                                        <p:tgtEl>
                                          <p:spTgt spid="6760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4" fill="hold" nodeType="clickEffect">
                                  <p:stCondLst>
                                    <p:cond delay="0"/>
                                  </p:stCondLst>
                                  <p:childTnLst>
                                    <p:set>
                                      <p:cBhvr>
                                        <p:cTn id="98" dur="1" fill="hold">
                                          <p:stCondLst>
                                            <p:cond delay="0"/>
                                          </p:stCondLst>
                                        </p:cTn>
                                        <p:tgtEl>
                                          <p:spTgt spid="67599"/>
                                        </p:tgtEl>
                                        <p:attrNameLst>
                                          <p:attrName>style.visibility</p:attrName>
                                        </p:attrNameLst>
                                      </p:cBhvr>
                                      <p:to>
                                        <p:strVal val="visible"/>
                                      </p:to>
                                    </p:set>
                                    <p:animEffect transition="in" filter="wipe(down)">
                                      <p:cBhvr>
                                        <p:cTn id="99" dur="500"/>
                                        <p:tgtEl>
                                          <p:spTgt spid="67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nimBg="1"/>
      <p:bldP spid="67588" grpId="0" animBg="1"/>
      <p:bldP spid="67589" grpId="0" animBg="1"/>
      <p:bldP spid="67590" grpId="0" animBg="1"/>
      <p:bldP spid="67595" grpId="0" animBg="1"/>
      <p:bldP spid="67596" grpId="0" animBg="1"/>
      <p:bldP spid="67597" grpId="0" animBg="1"/>
      <p:bldP spid="67598" grpId="0" animBg="1"/>
      <p:bldP spid="67601" grpId="0" animBg="1"/>
      <p:bldP spid="6760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395536" y="1239838"/>
            <a:ext cx="7772400" cy="5410200"/>
          </a:xfrm>
        </p:spPr>
        <p:txBody>
          <a:bodyPr/>
          <a:lstStyle/>
          <a:p>
            <a:pPr eaLnBrk="1" hangingPunct="1">
              <a:buFontTx/>
              <a:buNone/>
            </a:pPr>
            <a:r>
              <a:rPr lang="en-US" altLang="zh-CN" sz="2000" dirty="0"/>
              <a:t>class A { </a:t>
            </a:r>
          </a:p>
          <a:p>
            <a:pPr eaLnBrk="1" hangingPunct="1">
              <a:buFontTx/>
              <a:buNone/>
            </a:pPr>
            <a:r>
              <a:rPr lang="en-US" altLang="zh-CN" sz="2000" dirty="0"/>
              <a:t>public:	</a:t>
            </a:r>
          </a:p>
          <a:p>
            <a:pPr eaLnBrk="1" hangingPunct="1">
              <a:buFontTx/>
              <a:buNone/>
            </a:pPr>
            <a:r>
              <a:rPr lang="en-US" altLang="zh-CN" sz="2000" dirty="0"/>
              <a:t>	void </a:t>
            </a:r>
            <a:r>
              <a:rPr lang="en-US" altLang="zh-CN" sz="2000" dirty="0" err="1"/>
              <a:t>vf</a:t>
            </a:r>
            <a:r>
              <a:rPr lang="en-US" altLang="zh-CN" sz="2000" dirty="0"/>
              <a:t>() {</a:t>
            </a:r>
          </a:p>
          <a:p>
            <a:pPr eaLnBrk="1" hangingPunct="1">
              <a:buFontTx/>
              <a:buNone/>
            </a:pPr>
            <a:r>
              <a:rPr lang="en-US" altLang="zh-CN" sz="2000" dirty="0"/>
              <a:t>		</a:t>
            </a:r>
            <a:r>
              <a:rPr lang="en-US" altLang="zh-CN" sz="2000" dirty="0" err="1"/>
              <a:t>cout</a:t>
            </a:r>
            <a:r>
              <a:rPr lang="en-US" altLang="zh-CN" sz="2000" dirty="0"/>
              <a:t>&lt;&lt;"I come from class A"&lt;&lt;</a:t>
            </a:r>
            <a:r>
              <a:rPr lang="en-US" altLang="zh-CN" sz="2000" dirty="0" err="1"/>
              <a:t>endl</a:t>
            </a:r>
            <a:r>
              <a:rPr lang="en-US" altLang="zh-CN" sz="2000" dirty="0"/>
              <a:t>;	}</a:t>
            </a:r>
          </a:p>
          <a:p>
            <a:pPr eaLnBrk="1" hangingPunct="1">
              <a:buFontTx/>
              <a:buNone/>
            </a:pPr>
            <a:r>
              <a:rPr lang="en-US" altLang="zh-CN" sz="2000" dirty="0"/>
              <a:t>};</a:t>
            </a:r>
          </a:p>
          <a:p>
            <a:pPr eaLnBrk="1" hangingPunct="1">
              <a:buFontTx/>
              <a:buNone/>
            </a:pPr>
            <a:r>
              <a:rPr lang="en-US" altLang="zh-CN" sz="2000" dirty="0"/>
              <a:t>class B: </a:t>
            </a:r>
            <a:r>
              <a:rPr lang="en-US" altLang="zh-CN" sz="2000" dirty="0">
                <a:solidFill>
                  <a:srgbClr val="FF3300"/>
                </a:solidFill>
              </a:rPr>
              <a:t>virtual</a:t>
            </a:r>
            <a:r>
              <a:rPr lang="en-US" altLang="zh-CN" sz="2000" dirty="0"/>
              <a:t> public A{};</a:t>
            </a:r>
          </a:p>
          <a:p>
            <a:pPr eaLnBrk="1" hangingPunct="1">
              <a:buFontTx/>
              <a:buNone/>
            </a:pPr>
            <a:r>
              <a:rPr lang="en-US" altLang="zh-CN" sz="2000" dirty="0"/>
              <a:t>class C: </a:t>
            </a:r>
            <a:r>
              <a:rPr lang="en-US" altLang="zh-CN" sz="2000" dirty="0">
                <a:solidFill>
                  <a:srgbClr val="FF3300"/>
                </a:solidFill>
              </a:rPr>
              <a:t>virtual </a:t>
            </a:r>
            <a:r>
              <a:rPr lang="en-US" altLang="zh-CN" sz="2000" dirty="0"/>
              <a:t>public A{};</a:t>
            </a:r>
          </a:p>
          <a:p>
            <a:pPr eaLnBrk="1" hangingPunct="1">
              <a:buFontTx/>
              <a:buNone/>
            </a:pPr>
            <a:r>
              <a:rPr lang="en-US" altLang="zh-CN" sz="2000" dirty="0"/>
              <a:t>class D: public B, public C{};</a:t>
            </a:r>
          </a:p>
          <a:p>
            <a:pPr eaLnBrk="1" hangingPunct="1">
              <a:buFontTx/>
              <a:buNone/>
            </a:pPr>
            <a:endParaRPr lang="en-US" altLang="zh-CN" sz="2000" dirty="0"/>
          </a:p>
          <a:p>
            <a:pPr eaLnBrk="1" hangingPunct="1">
              <a:buFontTx/>
              <a:buNone/>
            </a:pPr>
            <a:r>
              <a:rPr lang="en-US" altLang="zh-CN" sz="2000" dirty="0"/>
              <a:t>void main()</a:t>
            </a:r>
          </a:p>
          <a:p>
            <a:pPr eaLnBrk="1" hangingPunct="1">
              <a:buFontTx/>
              <a:buNone/>
            </a:pPr>
            <a:r>
              <a:rPr lang="en-US" altLang="zh-CN" sz="2000" dirty="0"/>
              <a:t>{</a:t>
            </a:r>
          </a:p>
          <a:p>
            <a:pPr eaLnBrk="1" hangingPunct="1">
              <a:buFontTx/>
              <a:buNone/>
            </a:pPr>
            <a:r>
              <a:rPr lang="en-US" altLang="zh-CN" sz="2000" dirty="0"/>
              <a:t>	D </a:t>
            </a:r>
            <a:r>
              <a:rPr lang="en-US" altLang="zh-CN" sz="2000" dirty="0" err="1"/>
              <a:t>d</a:t>
            </a:r>
            <a:r>
              <a:rPr lang="en-US" altLang="zh-CN" sz="2000" dirty="0"/>
              <a:t>;</a:t>
            </a:r>
          </a:p>
          <a:p>
            <a:pPr eaLnBrk="1" hangingPunct="1">
              <a:buFontTx/>
              <a:buNone/>
            </a:pPr>
            <a:r>
              <a:rPr lang="en-US" altLang="zh-CN" sz="2000" dirty="0"/>
              <a:t>	</a:t>
            </a:r>
            <a:r>
              <a:rPr lang="en-US" altLang="zh-CN" sz="2000" dirty="0" err="1"/>
              <a:t>d.vf</a:t>
            </a:r>
            <a:r>
              <a:rPr lang="en-US" altLang="zh-CN" sz="2000" dirty="0"/>
              <a:t>();	// okay</a:t>
            </a:r>
          </a:p>
          <a:p>
            <a:pPr eaLnBrk="1" hangingPunct="1">
              <a:buFontTx/>
              <a:buNone/>
            </a:pPr>
            <a:r>
              <a:rPr lang="en-US" altLang="zh-CN" sz="2000" dirty="0"/>
              <a:t>}</a:t>
            </a:r>
          </a:p>
        </p:txBody>
      </p:sp>
      <p:sp>
        <p:nvSpPr>
          <p:cNvPr id="68611" name="Rectangle 3"/>
          <p:cNvSpPr>
            <a:spLocks noChangeArrowheads="1"/>
          </p:cNvSpPr>
          <p:nvPr/>
        </p:nvSpPr>
        <p:spPr bwMode="auto">
          <a:xfrm>
            <a:off x="6172200" y="2924175"/>
            <a:ext cx="407988" cy="4603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A</a:t>
            </a:r>
          </a:p>
        </p:txBody>
      </p:sp>
      <p:sp>
        <p:nvSpPr>
          <p:cNvPr id="68612" name="Rectangle 4"/>
          <p:cNvSpPr>
            <a:spLocks noChangeArrowheads="1"/>
          </p:cNvSpPr>
          <p:nvPr/>
        </p:nvSpPr>
        <p:spPr bwMode="auto">
          <a:xfrm>
            <a:off x="5148263" y="3716338"/>
            <a:ext cx="407987" cy="4603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B</a:t>
            </a:r>
          </a:p>
        </p:txBody>
      </p:sp>
      <p:sp>
        <p:nvSpPr>
          <p:cNvPr id="68613" name="Rectangle 5"/>
          <p:cNvSpPr>
            <a:spLocks noChangeArrowheads="1"/>
          </p:cNvSpPr>
          <p:nvPr/>
        </p:nvSpPr>
        <p:spPr bwMode="auto">
          <a:xfrm>
            <a:off x="6877050" y="3789363"/>
            <a:ext cx="407988" cy="46037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a:latin typeface="Times New Roman" panose="02020603050405020304" pitchFamily="18" charset="0"/>
              </a:rPr>
              <a:t>C</a:t>
            </a:r>
          </a:p>
        </p:txBody>
      </p:sp>
      <p:sp>
        <p:nvSpPr>
          <p:cNvPr id="68614" name="Rectangle 6"/>
          <p:cNvSpPr>
            <a:spLocks noChangeArrowheads="1"/>
          </p:cNvSpPr>
          <p:nvPr/>
        </p:nvSpPr>
        <p:spPr bwMode="auto">
          <a:xfrm>
            <a:off x="5940425" y="4657725"/>
            <a:ext cx="574675" cy="8255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en-US" altLang="zh-CN" sz="2400">
              <a:latin typeface="Times New Roman" panose="02020603050405020304" pitchFamily="18" charset="0"/>
            </a:endParaRPr>
          </a:p>
          <a:p>
            <a:pPr algn="ctr" eaLnBrk="1" hangingPunct="1">
              <a:spcBef>
                <a:spcPct val="0"/>
              </a:spcBef>
              <a:buFontTx/>
              <a:buNone/>
            </a:pPr>
            <a:r>
              <a:rPr kumimoji="1" lang="en-US" altLang="zh-CN" sz="2400">
                <a:latin typeface="Times New Roman" panose="02020603050405020304" pitchFamily="18" charset="0"/>
              </a:rPr>
              <a:t>D</a:t>
            </a:r>
          </a:p>
        </p:txBody>
      </p:sp>
      <p:sp>
        <p:nvSpPr>
          <p:cNvPr id="68615" name="Line 7"/>
          <p:cNvSpPr>
            <a:spLocks noChangeShapeType="1"/>
          </p:cNvSpPr>
          <p:nvPr/>
        </p:nvSpPr>
        <p:spPr bwMode="auto">
          <a:xfrm flipV="1">
            <a:off x="5651500" y="3429000"/>
            <a:ext cx="576263" cy="287338"/>
          </a:xfrm>
          <a:prstGeom prst="line">
            <a:avLst/>
          </a:prstGeom>
          <a:noFill/>
          <a:ln w="31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8616" name="Line 8"/>
          <p:cNvSpPr>
            <a:spLocks noChangeShapeType="1"/>
          </p:cNvSpPr>
          <p:nvPr/>
        </p:nvSpPr>
        <p:spPr bwMode="auto">
          <a:xfrm flipH="1" flipV="1">
            <a:off x="6516688" y="3429000"/>
            <a:ext cx="503237" cy="360363"/>
          </a:xfrm>
          <a:prstGeom prst="line">
            <a:avLst/>
          </a:prstGeom>
          <a:noFill/>
          <a:ln w="31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8617" name="Line 9"/>
          <p:cNvSpPr>
            <a:spLocks noChangeShapeType="1"/>
          </p:cNvSpPr>
          <p:nvPr/>
        </p:nvSpPr>
        <p:spPr bwMode="auto">
          <a:xfrm flipH="1" flipV="1">
            <a:off x="5724525" y="4149725"/>
            <a:ext cx="431800" cy="503238"/>
          </a:xfrm>
          <a:prstGeom prst="line">
            <a:avLst/>
          </a:prstGeom>
          <a:noFill/>
          <a:ln w="31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8618" name="Line 10"/>
          <p:cNvSpPr>
            <a:spLocks noChangeShapeType="1"/>
          </p:cNvSpPr>
          <p:nvPr/>
        </p:nvSpPr>
        <p:spPr bwMode="auto">
          <a:xfrm flipV="1">
            <a:off x="6443663" y="4221163"/>
            <a:ext cx="649287" cy="431800"/>
          </a:xfrm>
          <a:prstGeom prst="line">
            <a:avLst/>
          </a:prstGeom>
          <a:noFill/>
          <a:ln w="317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68619" name="Text Box 11"/>
          <p:cNvSpPr txBox="1">
            <a:spLocks noChangeArrowheads="1"/>
          </p:cNvSpPr>
          <p:nvPr/>
        </p:nvSpPr>
        <p:spPr bwMode="auto">
          <a:xfrm>
            <a:off x="6516688" y="2924175"/>
            <a:ext cx="647700"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Vf()</a:t>
            </a:r>
          </a:p>
        </p:txBody>
      </p:sp>
      <p:sp>
        <p:nvSpPr>
          <p:cNvPr id="68620" name="Text Box 12"/>
          <p:cNvSpPr txBox="1">
            <a:spLocks noChangeArrowheads="1"/>
          </p:cNvSpPr>
          <p:nvPr/>
        </p:nvSpPr>
        <p:spPr bwMode="auto">
          <a:xfrm>
            <a:off x="5580063" y="3716338"/>
            <a:ext cx="647700"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Vf()</a:t>
            </a:r>
          </a:p>
        </p:txBody>
      </p:sp>
      <p:sp>
        <p:nvSpPr>
          <p:cNvPr id="68621" name="Text Box 13"/>
          <p:cNvSpPr txBox="1">
            <a:spLocks noChangeArrowheads="1"/>
          </p:cNvSpPr>
          <p:nvPr/>
        </p:nvSpPr>
        <p:spPr bwMode="auto">
          <a:xfrm>
            <a:off x="7308850" y="3789363"/>
            <a:ext cx="647700" cy="457200"/>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latin typeface="Times New Roman" panose="02020603050405020304" pitchFamily="18" charset="0"/>
              </a:rPr>
              <a:t>Vf()</a:t>
            </a:r>
          </a:p>
        </p:txBody>
      </p:sp>
      <p:sp>
        <p:nvSpPr>
          <p:cNvPr id="68622" name="Text Box 14"/>
          <p:cNvSpPr txBox="1">
            <a:spLocks noChangeArrowheads="1"/>
          </p:cNvSpPr>
          <p:nvPr/>
        </p:nvSpPr>
        <p:spPr bwMode="auto">
          <a:xfrm>
            <a:off x="6516688" y="4652963"/>
            <a:ext cx="1223962" cy="854075"/>
          </a:xfrm>
          <a:prstGeom prst="rect">
            <a:avLst/>
          </a:prstGeom>
          <a:solidFill>
            <a:srgbClr val="FFFFCC"/>
          </a:solid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endParaRPr kumimoji="1" lang="en-US" altLang="zh-CN" sz="2000">
              <a:latin typeface="Times New Roman" panose="02020603050405020304" pitchFamily="18" charset="0"/>
            </a:endParaRPr>
          </a:p>
          <a:p>
            <a:pPr algn="ctr" eaLnBrk="1" hangingPunct="1">
              <a:spcBef>
                <a:spcPct val="50000"/>
              </a:spcBef>
              <a:buFontTx/>
              <a:buNone/>
            </a:pPr>
            <a:r>
              <a:rPr kumimoji="1" lang="en-US" altLang="zh-CN" sz="2000">
                <a:latin typeface="Times New Roman" panose="02020603050405020304" pitchFamily="18" charset="0"/>
              </a:rPr>
              <a:t>A::Vf()</a:t>
            </a:r>
          </a:p>
        </p:txBody>
      </p:sp>
      <p:sp>
        <p:nvSpPr>
          <p:cNvPr id="67599" name="Rectangle 15"/>
          <p:cNvSpPr>
            <a:spLocks noChangeArrowheads="1"/>
          </p:cNvSpPr>
          <p:nvPr/>
        </p:nvSpPr>
        <p:spPr bwMode="auto">
          <a:xfrm>
            <a:off x="684213" y="333375"/>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400" b="1" dirty="0">
                <a:latin typeface="Times New Roman" panose="02020603050405020304" pitchFamily="18" charset="0"/>
              </a:rPr>
              <a:t>将</a:t>
            </a:r>
            <a:r>
              <a:rPr lang="zh-CN" altLang="zh-CN" sz="2400" b="1" dirty="0">
                <a:latin typeface="Times New Roman" panose="02020603050405020304" pitchFamily="18" charset="0"/>
              </a:rPr>
              <a:t>【例</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改为虚拟继承不会产生二义性。</a:t>
            </a:r>
          </a:p>
        </p:txBody>
      </p:sp>
    </p:spTree>
    <p:extLst>
      <p:ext uri="{BB962C8B-B14F-4D97-AF65-F5344CB8AC3E}">
        <p14:creationId xmlns:p14="http://schemas.microsoft.com/office/powerpoint/2010/main" val="14288297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68611"/>
                                        </p:tgtEl>
                                        <p:attrNameLst>
                                          <p:attrName>style.visibility</p:attrName>
                                        </p:attrNameLst>
                                      </p:cBhvr>
                                      <p:to>
                                        <p:strVal val="visible"/>
                                      </p:to>
                                    </p:set>
                                    <p:anim calcmode="lin" valueType="num">
                                      <p:cBhvr>
                                        <p:cTn id="7" dur="1000" fill="hold"/>
                                        <p:tgtEl>
                                          <p:spTgt spid="68611"/>
                                        </p:tgtEl>
                                        <p:attrNameLst>
                                          <p:attrName>ppt_w</p:attrName>
                                        </p:attrNameLst>
                                      </p:cBhvr>
                                      <p:tavLst>
                                        <p:tav tm="0">
                                          <p:val>
                                            <p:fltVal val="0"/>
                                          </p:val>
                                        </p:tav>
                                        <p:tav tm="100000">
                                          <p:val>
                                            <p:strVal val="#ppt_w"/>
                                          </p:val>
                                        </p:tav>
                                      </p:tavLst>
                                    </p:anim>
                                    <p:anim calcmode="lin" valueType="num">
                                      <p:cBhvr>
                                        <p:cTn id="8" dur="1000" fill="hold"/>
                                        <p:tgtEl>
                                          <p:spTgt spid="68611"/>
                                        </p:tgtEl>
                                        <p:attrNameLst>
                                          <p:attrName>ppt_h</p:attrName>
                                        </p:attrNameLst>
                                      </p:cBhvr>
                                      <p:tavLst>
                                        <p:tav tm="0">
                                          <p:val>
                                            <p:fltVal val="0"/>
                                          </p:val>
                                        </p:tav>
                                        <p:tav tm="100000">
                                          <p:val>
                                            <p:strVal val="#ppt_h"/>
                                          </p:val>
                                        </p:tav>
                                      </p:tavLst>
                                    </p:anim>
                                    <p:anim calcmode="lin" valueType="num">
                                      <p:cBhvr>
                                        <p:cTn id="9" dur="1000" fill="hold"/>
                                        <p:tgtEl>
                                          <p:spTgt spid="68611"/>
                                        </p:tgtEl>
                                        <p:attrNameLst>
                                          <p:attrName>style.rotation</p:attrName>
                                        </p:attrNameLst>
                                      </p:cBhvr>
                                      <p:tavLst>
                                        <p:tav tm="0">
                                          <p:val>
                                            <p:fltVal val="90"/>
                                          </p:val>
                                        </p:tav>
                                        <p:tav tm="100000">
                                          <p:val>
                                            <p:fltVal val="0"/>
                                          </p:val>
                                        </p:tav>
                                      </p:tavLst>
                                    </p:anim>
                                    <p:animEffect transition="in" filter="fade">
                                      <p:cBhvr>
                                        <p:cTn id="10" dur="1000"/>
                                        <p:tgtEl>
                                          <p:spTgt spid="68611"/>
                                        </p:tgtEl>
                                      </p:cBhvr>
                                    </p:animEffect>
                                  </p:childTnLst>
                                </p:cTn>
                              </p:par>
                              <p:par>
                                <p:cTn id="11" presetID="31" presetClass="entr" presetSubtype="0" fill="hold" grpId="0" nodeType="withEffect">
                                  <p:stCondLst>
                                    <p:cond delay="0"/>
                                  </p:stCondLst>
                                  <p:iterate type="lt">
                                    <p:tmPct val="5000"/>
                                  </p:iterate>
                                  <p:childTnLst>
                                    <p:set>
                                      <p:cBhvr>
                                        <p:cTn id="12" dur="1" fill="hold">
                                          <p:stCondLst>
                                            <p:cond delay="0"/>
                                          </p:stCondLst>
                                        </p:cTn>
                                        <p:tgtEl>
                                          <p:spTgt spid="68612"/>
                                        </p:tgtEl>
                                        <p:attrNameLst>
                                          <p:attrName>style.visibility</p:attrName>
                                        </p:attrNameLst>
                                      </p:cBhvr>
                                      <p:to>
                                        <p:strVal val="visible"/>
                                      </p:to>
                                    </p:set>
                                    <p:anim calcmode="lin" valueType="num">
                                      <p:cBhvr>
                                        <p:cTn id="13" dur="1000" fill="hold"/>
                                        <p:tgtEl>
                                          <p:spTgt spid="68612"/>
                                        </p:tgtEl>
                                        <p:attrNameLst>
                                          <p:attrName>ppt_w</p:attrName>
                                        </p:attrNameLst>
                                      </p:cBhvr>
                                      <p:tavLst>
                                        <p:tav tm="0">
                                          <p:val>
                                            <p:fltVal val="0"/>
                                          </p:val>
                                        </p:tav>
                                        <p:tav tm="100000">
                                          <p:val>
                                            <p:strVal val="#ppt_w"/>
                                          </p:val>
                                        </p:tav>
                                      </p:tavLst>
                                    </p:anim>
                                    <p:anim calcmode="lin" valueType="num">
                                      <p:cBhvr>
                                        <p:cTn id="14" dur="1000" fill="hold"/>
                                        <p:tgtEl>
                                          <p:spTgt spid="68612"/>
                                        </p:tgtEl>
                                        <p:attrNameLst>
                                          <p:attrName>ppt_h</p:attrName>
                                        </p:attrNameLst>
                                      </p:cBhvr>
                                      <p:tavLst>
                                        <p:tav tm="0">
                                          <p:val>
                                            <p:fltVal val="0"/>
                                          </p:val>
                                        </p:tav>
                                        <p:tav tm="100000">
                                          <p:val>
                                            <p:strVal val="#ppt_h"/>
                                          </p:val>
                                        </p:tav>
                                      </p:tavLst>
                                    </p:anim>
                                    <p:anim calcmode="lin" valueType="num">
                                      <p:cBhvr>
                                        <p:cTn id="15" dur="1000" fill="hold"/>
                                        <p:tgtEl>
                                          <p:spTgt spid="68612"/>
                                        </p:tgtEl>
                                        <p:attrNameLst>
                                          <p:attrName>style.rotation</p:attrName>
                                        </p:attrNameLst>
                                      </p:cBhvr>
                                      <p:tavLst>
                                        <p:tav tm="0">
                                          <p:val>
                                            <p:fltVal val="90"/>
                                          </p:val>
                                        </p:tav>
                                        <p:tav tm="100000">
                                          <p:val>
                                            <p:fltVal val="0"/>
                                          </p:val>
                                        </p:tav>
                                      </p:tavLst>
                                    </p:anim>
                                    <p:animEffect transition="in" filter="fade">
                                      <p:cBhvr>
                                        <p:cTn id="16" dur="1000"/>
                                        <p:tgtEl>
                                          <p:spTgt spid="68612"/>
                                        </p:tgtEl>
                                      </p:cBhvr>
                                    </p:animEffect>
                                  </p:childTnLst>
                                </p:cTn>
                              </p:par>
                              <p:par>
                                <p:cTn id="17" presetID="31" presetClass="entr" presetSubtype="0" fill="hold" grpId="0" nodeType="withEffect">
                                  <p:stCondLst>
                                    <p:cond delay="0"/>
                                  </p:stCondLst>
                                  <p:iterate type="lt">
                                    <p:tmPct val="5000"/>
                                  </p:iterate>
                                  <p:childTnLst>
                                    <p:set>
                                      <p:cBhvr>
                                        <p:cTn id="18" dur="1" fill="hold">
                                          <p:stCondLst>
                                            <p:cond delay="0"/>
                                          </p:stCondLst>
                                        </p:cTn>
                                        <p:tgtEl>
                                          <p:spTgt spid="68613"/>
                                        </p:tgtEl>
                                        <p:attrNameLst>
                                          <p:attrName>style.visibility</p:attrName>
                                        </p:attrNameLst>
                                      </p:cBhvr>
                                      <p:to>
                                        <p:strVal val="visible"/>
                                      </p:to>
                                    </p:set>
                                    <p:anim calcmode="lin" valueType="num">
                                      <p:cBhvr>
                                        <p:cTn id="19" dur="1000" fill="hold"/>
                                        <p:tgtEl>
                                          <p:spTgt spid="68613"/>
                                        </p:tgtEl>
                                        <p:attrNameLst>
                                          <p:attrName>ppt_w</p:attrName>
                                        </p:attrNameLst>
                                      </p:cBhvr>
                                      <p:tavLst>
                                        <p:tav tm="0">
                                          <p:val>
                                            <p:fltVal val="0"/>
                                          </p:val>
                                        </p:tav>
                                        <p:tav tm="100000">
                                          <p:val>
                                            <p:strVal val="#ppt_w"/>
                                          </p:val>
                                        </p:tav>
                                      </p:tavLst>
                                    </p:anim>
                                    <p:anim calcmode="lin" valueType="num">
                                      <p:cBhvr>
                                        <p:cTn id="20" dur="1000" fill="hold"/>
                                        <p:tgtEl>
                                          <p:spTgt spid="68613"/>
                                        </p:tgtEl>
                                        <p:attrNameLst>
                                          <p:attrName>ppt_h</p:attrName>
                                        </p:attrNameLst>
                                      </p:cBhvr>
                                      <p:tavLst>
                                        <p:tav tm="0">
                                          <p:val>
                                            <p:fltVal val="0"/>
                                          </p:val>
                                        </p:tav>
                                        <p:tav tm="100000">
                                          <p:val>
                                            <p:strVal val="#ppt_h"/>
                                          </p:val>
                                        </p:tav>
                                      </p:tavLst>
                                    </p:anim>
                                    <p:anim calcmode="lin" valueType="num">
                                      <p:cBhvr>
                                        <p:cTn id="21" dur="1000" fill="hold"/>
                                        <p:tgtEl>
                                          <p:spTgt spid="68613"/>
                                        </p:tgtEl>
                                        <p:attrNameLst>
                                          <p:attrName>style.rotation</p:attrName>
                                        </p:attrNameLst>
                                      </p:cBhvr>
                                      <p:tavLst>
                                        <p:tav tm="0">
                                          <p:val>
                                            <p:fltVal val="90"/>
                                          </p:val>
                                        </p:tav>
                                        <p:tav tm="100000">
                                          <p:val>
                                            <p:fltVal val="0"/>
                                          </p:val>
                                        </p:tav>
                                      </p:tavLst>
                                    </p:anim>
                                    <p:animEffect transition="in" filter="fade">
                                      <p:cBhvr>
                                        <p:cTn id="22" dur="1000"/>
                                        <p:tgtEl>
                                          <p:spTgt spid="68613"/>
                                        </p:tgtEl>
                                      </p:cBhvr>
                                    </p:animEffect>
                                  </p:childTnLst>
                                </p:cTn>
                              </p:par>
                              <p:par>
                                <p:cTn id="23" presetID="31" presetClass="entr" presetSubtype="0" fill="hold" grpId="0" nodeType="withEffect">
                                  <p:stCondLst>
                                    <p:cond delay="0"/>
                                  </p:stCondLst>
                                  <p:iterate type="lt">
                                    <p:tmPct val="5000"/>
                                  </p:iterate>
                                  <p:childTnLst>
                                    <p:set>
                                      <p:cBhvr>
                                        <p:cTn id="24" dur="1" fill="hold">
                                          <p:stCondLst>
                                            <p:cond delay="0"/>
                                          </p:stCondLst>
                                        </p:cTn>
                                        <p:tgtEl>
                                          <p:spTgt spid="68614"/>
                                        </p:tgtEl>
                                        <p:attrNameLst>
                                          <p:attrName>style.visibility</p:attrName>
                                        </p:attrNameLst>
                                      </p:cBhvr>
                                      <p:to>
                                        <p:strVal val="visible"/>
                                      </p:to>
                                    </p:set>
                                    <p:anim calcmode="lin" valueType="num">
                                      <p:cBhvr>
                                        <p:cTn id="25" dur="1000" fill="hold"/>
                                        <p:tgtEl>
                                          <p:spTgt spid="68614"/>
                                        </p:tgtEl>
                                        <p:attrNameLst>
                                          <p:attrName>ppt_w</p:attrName>
                                        </p:attrNameLst>
                                      </p:cBhvr>
                                      <p:tavLst>
                                        <p:tav tm="0">
                                          <p:val>
                                            <p:fltVal val="0"/>
                                          </p:val>
                                        </p:tav>
                                        <p:tav tm="100000">
                                          <p:val>
                                            <p:strVal val="#ppt_w"/>
                                          </p:val>
                                        </p:tav>
                                      </p:tavLst>
                                    </p:anim>
                                    <p:anim calcmode="lin" valueType="num">
                                      <p:cBhvr>
                                        <p:cTn id="26" dur="1000" fill="hold"/>
                                        <p:tgtEl>
                                          <p:spTgt spid="68614"/>
                                        </p:tgtEl>
                                        <p:attrNameLst>
                                          <p:attrName>ppt_h</p:attrName>
                                        </p:attrNameLst>
                                      </p:cBhvr>
                                      <p:tavLst>
                                        <p:tav tm="0">
                                          <p:val>
                                            <p:fltVal val="0"/>
                                          </p:val>
                                        </p:tav>
                                        <p:tav tm="100000">
                                          <p:val>
                                            <p:strVal val="#ppt_h"/>
                                          </p:val>
                                        </p:tav>
                                      </p:tavLst>
                                    </p:anim>
                                    <p:anim calcmode="lin" valueType="num">
                                      <p:cBhvr>
                                        <p:cTn id="27" dur="1000" fill="hold"/>
                                        <p:tgtEl>
                                          <p:spTgt spid="68614"/>
                                        </p:tgtEl>
                                        <p:attrNameLst>
                                          <p:attrName>style.rotation</p:attrName>
                                        </p:attrNameLst>
                                      </p:cBhvr>
                                      <p:tavLst>
                                        <p:tav tm="0">
                                          <p:val>
                                            <p:fltVal val="90"/>
                                          </p:val>
                                        </p:tav>
                                        <p:tav tm="100000">
                                          <p:val>
                                            <p:fltVal val="0"/>
                                          </p:val>
                                        </p:tav>
                                      </p:tavLst>
                                    </p:anim>
                                    <p:animEffect transition="in" filter="fade">
                                      <p:cBhvr>
                                        <p:cTn id="28" dur="1000"/>
                                        <p:tgtEl>
                                          <p:spTgt spid="68614"/>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68615"/>
                                        </p:tgtEl>
                                        <p:attrNameLst>
                                          <p:attrName>style.visibility</p:attrName>
                                        </p:attrNameLst>
                                      </p:cBhvr>
                                      <p:to>
                                        <p:strVal val="visible"/>
                                      </p:to>
                                    </p:set>
                                    <p:anim calcmode="lin" valueType="num">
                                      <p:cBhvr>
                                        <p:cTn id="31" dur="1000" fill="hold"/>
                                        <p:tgtEl>
                                          <p:spTgt spid="68615"/>
                                        </p:tgtEl>
                                        <p:attrNameLst>
                                          <p:attrName>ppt_w</p:attrName>
                                        </p:attrNameLst>
                                      </p:cBhvr>
                                      <p:tavLst>
                                        <p:tav tm="0">
                                          <p:val>
                                            <p:fltVal val="0"/>
                                          </p:val>
                                        </p:tav>
                                        <p:tav tm="100000">
                                          <p:val>
                                            <p:strVal val="#ppt_w"/>
                                          </p:val>
                                        </p:tav>
                                      </p:tavLst>
                                    </p:anim>
                                    <p:anim calcmode="lin" valueType="num">
                                      <p:cBhvr>
                                        <p:cTn id="32" dur="1000" fill="hold"/>
                                        <p:tgtEl>
                                          <p:spTgt spid="68615"/>
                                        </p:tgtEl>
                                        <p:attrNameLst>
                                          <p:attrName>ppt_h</p:attrName>
                                        </p:attrNameLst>
                                      </p:cBhvr>
                                      <p:tavLst>
                                        <p:tav tm="0">
                                          <p:val>
                                            <p:fltVal val="0"/>
                                          </p:val>
                                        </p:tav>
                                        <p:tav tm="100000">
                                          <p:val>
                                            <p:strVal val="#ppt_h"/>
                                          </p:val>
                                        </p:tav>
                                      </p:tavLst>
                                    </p:anim>
                                    <p:anim calcmode="lin" valueType="num">
                                      <p:cBhvr>
                                        <p:cTn id="33" dur="1000" fill="hold"/>
                                        <p:tgtEl>
                                          <p:spTgt spid="68615"/>
                                        </p:tgtEl>
                                        <p:attrNameLst>
                                          <p:attrName>style.rotation</p:attrName>
                                        </p:attrNameLst>
                                      </p:cBhvr>
                                      <p:tavLst>
                                        <p:tav tm="0">
                                          <p:val>
                                            <p:fltVal val="90"/>
                                          </p:val>
                                        </p:tav>
                                        <p:tav tm="100000">
                                          <p:val>
                                            <p:fltVal val="0"/>
                                          </p:val>
                                        </p:tav>
                                      </p:tavLst>
                                    </p:anim>
                                    <p:animEffect transition="in" filter="fade">
                                      <p:cBhvr>
                                        <p:cTn id="34" dur="1000"/>
                                        <p:tgtEl>
                                          <p:spTgt spid="68615"/>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68616"/>
                                        </p:tgtEl>
                                        <p:attrNameLst>
                                          <p:attrName>style.visibility</p:attrName>
                                        </p:attrNameLst>
                                      </p:cBhvr>
                                      <p:to>
                                        <p:strVal val="visible"/>
                                      </p:to>
                                    </p:set>
                                    <p:anim calcmode="lin" valueType="num">
                                      <p:cBhvr>
                                        <p:cTn id="37" dur="1000" fill="hold"/>
                                        <p:tgtEl>
                                          <p:spTgt spid="68616"/>
                                        </p:tgtEl>
                                        <p:attrNameLst>
                                          <p:attrName>ppt_w</p:attrName>
                                        </p:attrNameLst>
                                      </p:cBhvr>
                                      <p:tavLst>
                                        <p:tav tm="0">
                                          <p:val>
                                            <p:fltVal val="0"/>
                                          </p:val>
                                        </p:tav>
                                        <p:tav tm="100000">
                                          <p:val>
                                            <p:strVal val="#ppt_w"/>
                                          </p:val>
                                        </p:tav>
                                      </p:tavLst>
                                    </p:anim>
                                    <p:anim calcmode="lin" valueType="num">
                                      <p:cBhvr>
                                        <p:cTn id="38" dur="1000" fill="hold"/>
                                        <p:tgtEl>
                                          <p:spTgt spid="68616"/>
                                        </p:tgtEl>
                                        <p:attrNameLst>
                                          <p:attrName>ppt_h</p:attrName>
                                        </p:attrNameLst>
                                      </p:cBhvr>
                                      <p:tavLst>
                                        <p:tav tm="0">
                                          <p:val>
                                            <p:fltVal val="0"/>
                                          </p:val>
                                        </p:tav>
                                        <p:tav tm="100000">
                                          <p:val>
                                            <p:strVal val="#ppt_h"/>
                                          </p:val>
                                        </p:tav>
                                      </p:tavLst>
                                    </p:anim>
                                    <p:anim calcmode="lin" valueType="num">
                                      <p:cBhvr>
                                        <p:cTn id="39" dur="1000" fill="hold"/>
                                        <p:tgtEl>
                                          <p:spTgt spid="68616"/>
                                        </p:tgtEl>
                                        <p:attrNameLst>
                                          <p:attrName>style.rotation</p:attrName>
                                        </p:attrNameLst>
                                      </p:cBhvr>
                                      <p:tavLst>
                                        <p:tav tm="0">
                                          <p:val>
                                            <p:fltVal val="90"/>
                                          </p:val>
                                        </p:tav>
                                        <p:tav tm="100000">
                                          <p:val>
                                            <p:fltVal val="0"/>
                                          </p:val>
                                        </p:tav>
                                      </p:tavLst>
                                    </p:anim>
                                    <p:animEffect transition="in" filter="fade">
                                      <p:cBhvr>
                                        <p:cTn id="40" dur="1000"/>
                                        <p:tgtEl>
                                          <p:spTgt spid="68616"/>
                                        </p:tgtEl>
                                      </p:cBhvr>
                                    </p:animEffect>
                                  </p:childTnLst>
                                </p:cTn>
                              </p:par>
                              <p:par>
                                <p:cTn id="41" presetID="31" presetClass="entr" presetSubtype="0" fill="hold" nodeType="withEffect">
                                  <p:stCondLst>
                                    <p:cond delay="0"/>
                                  </p:stCondLst>
                                  <p:iterate type="lt">
                                    <p:tmPct val="5000"/>
                                  </p:iterate>
                                  <p:childTnLst>
                                    <p:set>
                                      <p:cBhvr>
                                        <p:cTn id="42" dur="1" fill="hold">
                                          <p:stCondLst>
                                            <p:cond delay="0"/>
                                          </p:stCondLst>
                                        </p:cTn>
                                        <p:tgtEl>
                                          <p:spTgt spid="68617"/>
                                        </p:tgtEl>
                                        <p:attrNameLst>
                                          <p:attrName>style.visibility</p:attrName>
                                        </p:attrNameLst>
                                      </p:cBhvr>
                                      <p:to>
                                        <p:strVal val="visible"/>
                                      </p:to>
                                    </p:set>
                                    <p:anim calcmode="lin" valueType="num">
                                      <p:cBhvr>
                                        <p:cTn id="43" dur="1000" fill="hold"/>
                                        <p:tgtEl>
                                          <p:spTgt spid="68617"/>
                                        </p:tgtEl>
                                        <p:attrNameLst>
                                          <p:attrName>ppt_w</p:attrName>
                                        </p:attrNameLst>
                                      </p:cBhvr>
                                      <p:tavLst>
                                        <p:tav tm="0">
                                          <p:val>
                                            <p:fltVal val="0"/>
                                          </p:val>
                                        </p:tav>
                                        <p:tav tm="100000">
                                          <p:val>
                                            <p:strVal val="#ppt_w"/>
                                          </p:val>
                                        </p:tav>
                                      </p:tavLst>
                                    </p:anim>
                                    <p:anim calcmode="lin" valueType="num">
                                      <p:cBhvr>
                                        <p:cTn id="44" dur="1000" fill="hold"/>
                                        <p:tgtEl>
                                          <p:spTgt spid="68617"/>
                                        </p:tgtEl>
                                        <p:attrNameLst>
                                          <p:attrName>ppt_h</p:attrName>
                                        </p:attrNameLst>
                                      </p:cBhvr>
                                      <p:tavLst>
                                        <p:tav tm="0">
                                          <p:val>
                                            <p:fltVal val="0"/>
                                          </p:val>
                                        </p:tav>
                                        <p:tav tm="100000">
                                          <p:val>
                                            <p:strVal val="#ppt_h"/>
                                          </p:val>
                                        </p:tav>
                                      </p:tavLst>
                                    </p:anim>
                                    <p:anim calcmode="lin" valueType="num">
                                      <p:cBhvr>
                                        <p:cTn id="45" dur="1000" fill="hold"/>
                                        <p:tgtEl>
                                          <p:spTgt spid="68617"/>
                                        </p:tgtEl>
                                        <p:attrNameLst>
                                          <p:attrName>style.rotation</p:attrName>
                                        </p:attrNameLst>
                                      </p:cBhvr>
                                      <p:tavLst>
                                        <p:tav tm="0">
                                          <p:val>
                                            <p:fltVal val="90"/>
                                          </p:val>
                                        </p:tav>
                                        <p:tav tm="100000">
                                          <p:val>
                                            <p:fltVal val="0"/>
                                          </p:val>
                                        </p:tav>
                                      </p:tavLst>
                                    </p:anim>
                                    <p:animEffect transition="in" filter="fade">
                                      <p:cBhvr>
                                        <p:cTn id="46" dur="1000"/>
                                        <p:tgtEl>
                                          <p:spTgt spid="68617"/>
                                        </p:tgtEl>
                                      </p:cBhvr>
                                    </p:animEffect>
                                  </p:childTnLst>
                                </p:cTn>
                              </p:par>
                              <p:par>
                                <p:cTn id="47" presetID="31" presetClass="entr" presetSubtype="0" fill="hold" nodeType="withEffect">
                                  <p:stCondLst>
                                    <p:cond delay="0"/>
                                  </p:stCondLst>
                                  <p:iterate type="lt">
                                    <p:tmPct val="5000"/>
                                  </p:iterate>
                                  <p:childTnLst>
                                    <p:set>
                                      <p:cBhvr>
                                        <p:cTn id="48" dur="1" fill="hold">
                                          <p:stCondLst>
                                            <p:cond delay="0"/>
                                          </p:stCondLst>
                                        </p:cTn>
                                        <p:tgtEl>
                                          <p:spTgt spid="68618"/>
                                        </p:tgtEl>
                                        <p:attrNameLst>
                                          <p:attrName>style.visibility</p:attrName>
                                        </p:attrNameLst>
                                      </p:cBhvr>
                                      <p:to>
                                        <p:strVal val="visible"/>
                                      </p:to>
                                    </p:set>
                                    <p:anim calcmode="lin" valueType="num">
                                      <p:cBhvr>
                                        <p:cTn id="49" dur="1000" fill="hold"/>
                                        <p:tgtEl>
                                          <p:spTgt spid="68618"/>
                                        </p:tgtEl>
                                        <p:attrNameLst>
                                          <p:attrName>ppt_w</p:attrName>
                                        </p:attrNameLst>
                                      </p:cBhvr>
                                      <p:tavLst>
                                        <p:tav tm="0">
                                          <p:val>
                                            <p:fltVal val="0"/>
                                          </p:val>
                                        </p:tav>
                                        <p:tav tm="100000">
                                          <p:val>
                                            <p:strVal val="#ppt_w"/>
                                          </p:val>
                                        </p:tav>
                                      </p:tavLst>
                                    </p:anim>
                                    <p:anim calcmode="lin" valueType="num">
                                      <p:cBhvr>
                                        <p:cTn id="50" dur="1000" fill="hold"/>
                                        <p:tgtEl>
                                          <p:spTgt spid="68618"/>
                                        </p:tgtEl>
                                        <p:attrNameLst>
                                          <p:attrName>ppt_h</p:attrName>
                                        </p:attrNameLst>
                                      </p:cBhvr>
                                      <p:tavLst>
                                        <p:tav tm="0">
                                          <p:val>
                                            <p:fltVal val="0"/>
                                          </p:val>
                                        </p:tav>
                                        <p:tav tm="100000">
                                          <p:val>
                                            <p:strVal val="#ppt_h"/>
                                          </p:val>
                                        </p:tav>
                                      </p:tavLst>
                                    </p:anim>
                                    <p:anim calcmode="lin" valueType="num">
                                      <p:cBhvr>
                                        <p:cTn id="51" dur="1000" fill="hold"/>
                                        <p:tgtEl>
                                          <p:spTgt spid="68618"/>
                                        </p:tgtEl>
                                        <p:attrNameLst>
                                          <p:attrName>style.rotation</p:attrName>
                                        </p:attrNameLst>
                                      </p:cBhvr>
                                      <p:tavLst>
                                        <p:tav tm="0">
                                          <p:val>
                                            <p:fltVal val="90"/>
                                          </p:val>
                                        </p:tav>
                                        <p:tav tm="100000">
                                          <p:val>
                                            <p:fltVal val="0"/>
                                          </p:val>
                                        </p:tav>
                                      </p:tavLst>
                                    </p:anim>
                                    <p:animEffect transition="in" filter="fade">
                                      <p:cBhvr>
                                        <p:cTn id="52" dur="1000"/>
                                        <p:tgtEl>
                                          <p:spTgt spid="68618"/>
                                        </p:tgtEl>
                                      </p:cBhvr>
                                    </p:animEffect>
                                  </p:childTnLst>
                                </p:cTn>
                              </p:par>
                              <p:par>
                                <p:cTn id="53" presetID="31" presetClass="entr" presetSubtype="0" fill="hold" grpId="0" nodeType="withEffect">
                                  <p:stCondLst>
                                    <p:cond delay="0"/>
                                  </p:stCondLst>
                                  <p:iterate type="lt">
                                    <p:tmPct val="5000"/>
                                  </p:iterate>
                                  <p:childTnLst>
                                    <p:set>
                                      <p:cBhvr>
                                        <p:cTn id="54" dur="1" fill="hold">
                                          <p:stCondLst>
                                            <p:cond delay="0"/>
                                          </p:stCondLst>
                                        </p:cTn>
                                        <p:tgtEl>
                                          <p:spTgt spid="68619"/>
                                        </p:tgtEl>
                                        <p:attrNameLst>
                                          <p:attrName>style.visibility</p:attrName>
                                        </p:attrNameLst>
                                      </p:cBhvr>
                                      <p:to>
                                        <p:strVal val="visible"/>
                                      </p:to>
                                    </p:set>
                                    <p:anim calcmode="lin" valueType="num">
                                      <p:cBhvr>
                                        <p:cTn id="55" dur="1000" fill="hold"/>
                                        <p:tgtEl>
                                          <p:spTgt spid="68619"/>
                                        </p:tgtEl>
                                        <p:attrNameLst>
                                          <p:attrName>ppt_w</p:attrName>
                                        </p:attrNameLst>
                                      </p:cBhvr>
                                      <p:tavLst>
                                        <p:tav tm="0">
                                          <p:val>
                                            <p:fltVal val="0"/>
                                          </p:val>
                                        </p:tav>
                                        <p:tav tm="100000">
                                          <p:val>
                                            <p:strVal val="#ppt_w"/>
                                          </p:val>
                                        </p:tav>
                                      </p:tavLst>
                                    </p:anim>
                                    <p:anim calcmode="lin" valueType="num">
                                      <p:cBhvr>
                                        <p:cTn id="56" dur="1000" fill="hold"/>
                                        <p:tgtEl>
                                          <p:spTgt spid="68619"/>
                                        </p:tgtEl>
                                        <p:attrNameLst>
                                          <p:attrName>ppt_h</p:attrName>
                                        </p:attrNameLst>
                                      </p:cBhvr>
                                      <p:tavLst>
                                        <p:tav tm="0">
                                          <p:val>
                                            <p:fltVal val="0"/>
                                          </p:val>
                                        </p:tav>
                                        <p:tav tm="100000">
                                          <p:val>
                                            <p:strVal val="#ppt_h"/>
                                          </p:val>
                                        </p:tav>
                                      </p:tavLst>
                                    </p:anim>
                                    <p:anim calcmode="lin" valueType="num">
                                      <p:cBhvr>
                                        <p:cTn id="57" dur="1000" fill="hold"/>
                                        <p:tgtEl>
                                          <p:spTgt spid="68619"/>
                                        </p:tgtEl>
                                        <p:attrNameLst>
                                          <p:attrName>style.rotation</p:attrName>
                                        </p:attrNameLst>
                                      </p:cBhvr>
                                      <p:tavLst>
                                        <p:tav tm="0">
                                          <p:val>
                                            <p:fltVal val="90"/>
                                          </p:val>
                                        </p:tav>
                                        <p:tav tm="100000">
                                          <p:val>
                                            <p:fltVal val="0"/>
                                          </p:val>
                                        </p:tav>
                                      </p:tavLst>
                                    </p:anim>
                                    <p:animEffect transition="in" filter="fade">
                                      <p:cBhvr>
                                        <p:cTn id="58" dur="1000"/>
                                        <p:tgtEl>
                                          <p:spTgt spid="68619"/>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68620"/>
                                        </p:tgtEl>
                                        <p:attrNameLst>
                                          <p:attrName>style.visibility</p:attrName>
                                        </p:attrNameLst>
                                      </p:cBhvr>
                                      <p:to>
                                        <p:strVal val="visible"/>
                                      </p:to>
                                    </p:set>
                                    <p:anim calcmode="lin" valueType="num">
                                      <p:cBhvr>
                                        <p:cTn id="61" dur="1000" fill="hold"/>
                                        <p:tgtEl>
                                          <p:spTgt spid="68620"/>
                                        </p:tgtEl>
                                        <p:attrNameLst>
                                          <p:attrName>ppt_w</p:attrName>
                                        </p:attrNameLst>
                                      </p:cBhvr>
                                      <p:tavLst>
                                        <p:tav tm="0">
                                          <p:val>
                                            <p:fltVal val="0"/>
                                          </p:val>
                                        </p:tav>
                                        <p:tav tm="100000">
                                          <p:val>
                                            <p:strVal val="#ppt_w"/>
                                          </p:val>
                                        </p:tav>
                                      </p:tavLst>
                                    </p:anim>
                                    <p:anim calcmode="lin" valueType="num">
                                      <p:cBhvr>
                                        <p:cTn id="62" dur="1000" fill="hold"/>
                                        <p:tgtEl>
                                          <p:spTgt spid="68620"/>
                                        </p:tgtEl>
                                        <p:attrNameLst>
                                          <p:attrName>ppt_h</p:attrName>
                                        </p:attrNameLst>
                                      </p:cBhvr>
                                      <p:tavLst>
                                        <p:tav tm="0">
                                          <p:val>
                                            <p:fltVal val="0"/>
                                          </p:val>
                                        </p:tav>
                                        <p:tav tm="100000">
                                          <p:val>
                                            <p:strVal val="#ppt_h"/>
                                          </p:val>
                                        </p:tav>
                                      </p:tavLst>
                                    </p:anim>
                                    <p:anim calcmode="lin" valueType="num">
                                      <p:cBhvr>
                                        <p:cTn id="63" dur="1000" fill="hold"/>
                                        <p:tgtEl>
                                          <p:spTgt spid="68620"/>
                                        </p:tgtEl>
                                        <p:attrNameLst>
                                          <p:attrName>style.rotation</p:attrName>
                                        </p:attrNameLst>
                                      </p:cBhvr>
                                      <p:tavLst>
                                        <p:tav tm="0">
                                          <p:val>
                                            <p:fltVal val="90"/>
                                          </p:val>
                                        </p:tav>
                                        <p:tav tm="100000">
                                          <p:val>
                                            <p:fltVal val="0"/>
                                          </p:val>
                                        </p:tav>
                                      </p:tavLst>
                                    </p:anim>
                                    <p:animEffect transition="in" filter="fade">
                                      <p:cBhvr>
                                        <p:cTn id="64" dur="1000"/>
                                        <p:tgtEl>
                                          <p:spTgt spid="68620"/>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68621"/>
                                        </p:tgtEl>
                                        <p:attrNameLst>
                                          <p:attrName>style.visibility</p:attrName>
                                        </p:attrNameLst>
                                      </p:cBhvr>
                                      <p:to>
                                        <p:strVal val="visible"/>
                                      </p:to>
                                    </p:set>
                                    <p:anim calcmode="lin" valueType="num">
                                      <p:cBhvr>
                                        <p:cTn id="67" dur="1000" fill="hold"/>
                                        <p:tgtEl>
                                          <p:spTgt spid="68621"/>
                                        </p:tgtEl>
                                        <p:attrNameLst>
                                          <p:attrName>ppt_w</p:attrName>
                                        </p:attrNameLst>
                                      </p:cBhvr>
                                      <p:tavLst>
                                        <p:tav tm="0">
                                          <p:val>
                                            <p:fltVal val="0"/>
                                          </p:val>
                                        </p:tav>
                                        <p:tav tm="100000">
                                          <p:val>
                                            <p:strVal val="#ppt_w"/>
                                          </p:val>
                                        </p:tav>
                                      </p:tavLst>
                                    </p:anim>
                                    <p:anim calcmode="lin" valueType="num">
                                      <p:cBhvr>
                                        <p:cTn id="68" dur="1000" fill="hold"/>
                                        <p:tgtEl>
                                          <p:spTgt spid="68621"/>
                                        </p:tgtEl>
                                        <p:attrNameLst>
                                          <p:attrName>ppt_h</p:attrName>
                                        </p:attrNameLst>
                                      </p:cBhvr>
                                      <p:tavLst>
                                        <p:tav tm="0">
                                          <p:val>
                                            <p:fltVal val="0"/>
                                          </p:val>
                                        </p:tav>
                                        <p:tav tm="100000">
                                          <p:val>
                                            <p:strVal val="#ppt_h"/>
                                          </p:val>
                                        </p:tav>
                                      </p:tavLst>
                                    </p:anim>
                                    <p:anim calcmode="lin" valueType="num">
                                      <p:cBhvr>
                                        <p:cTn id="69" dur="1000" fill="hold"/>
                                        <p:tgtEl>
                                          <p:spTgt spid="68621"/>
                                        </p:tgtEl>
                                        <p:attrNameLst>
                                          <p:attrName>style.rotation</p:attrName>
                                        </p:attrNameLst>
                                      </p:cBhvr>
                                      <p:tavLst>
                                        <p:tav tm="0">
                                          <p:val>
                                            <p:fltVal val="90"/>
                                          </p:val>
                                        </p:tav>
                                        <p:tav tm="100000">
                                          <p:val>
                                            <p:fltVal val="0"/>
                                          </p:val>
                                        </p:tav>
                                      </p:tavLst>
                                    </p:anim>
                                    <p:animEffect transition="in" filter="fade">
                                      <p:cBhvr>
                                        <p:cTn id="70" dur="1000"/>
                                        <p:tgtEl>
                                          <p:spTgt spid="68621"/>
                                        </p:tgtEl>
                                      </p:cBhvr>
                                    </p:animEffect>
                                  </p:childTnLst>
                                </p:cTn>
                              </p:par>
                              <p:par>
                                <p:cTn id="71" presetID="31" presetClass="entr" presetSubtype="0" fill="hold" grpId="0" nodeType="withEffect">
                                  <p:stCondLst>
                                    <p:cond delay="0"/>
                                  </p:stCondLst>
                                  <p:iterate type="lt">
                                    <p:tmPct val="5000"/>
                                  </p:iterate>
                                  <p:childTnLst>
                                    <p:set>
                                      <p:cBhvr>
                                        <p:cTn id="72" dur="1" fill="hold">
                                          <p:stCondLst>
                                            <p:cond delay="0"/>
                                          </p:stCondLst>
                                        </p:cTn>
                                        <p:tgtEl>
                                          <p:spTgt spid="68622"/>
                                        </p:tgtEl>
                                        <p:attrNameLst>
                                          <p:attrName>style.visibility</p:attrName>
                                        </p:attrNameLst>
                                      </p:cBhvr>
                                      <p:to>
                                        <p:strVal val="visible"/>
                                      </p:to>
                                    </p:set>
                                    <p:anim calcmode="lin" valueType="num">
                                      <p:cBhvr>
                                        <p:cTn id="73" dur="1000" fill="hold"/>
                                        <p:tgtEl>
                                          <p:spTgt spid="68622"/>
                                        </p:tgtEl>
                                        <p:attrNameLst>
                                          <p:attrName>ppt_w</p:attrName>
                                        </p:attrNameLst>
                                      </p:cBhvr>
                                      <p:tavLst>
                                        <p:tav tm="0">
                                          <p:val>
                                            <p:fltVal val="0"/>
                                          </p:val>
                                        </p:tav>
                                        <p:tav tm="100000">
                                          <p:val>
                                            <p:strVal val="#ppt_w"/>
                                          </p:val>
                                        </p:tav>
                                      </p:tavLst>
                                    </p:anim>
                                    <p:anim calcmode="lin" valueType="num">
                                      <p:cBhvr>
                                        <p:cTn id="74" dur="1000" fill="hold"/>
                                        <p:tgtEl>
                                          <p:spTgt spid="68622"/>
                                        </p:tgtEl>
                                        <p:attrNameLst>
                                          <p:attrName>ppt_h</p:attrName>
                                        </p:attrNameLst>
                                      </p:cBhvr>
                                      <p:tavLst>
                                        <p:tav tm="0">
                                          <p:val>
                                            <p:fltVal val="0"/>
                                          </p:val>
                                        </p:tav>
                                        <p:tav tm="100000">
                                          <p:val>
                                            <p:strVal val="#ppt_h"/>
                                          </p:val>
                                        </p:tav>
                                      </p:tavLst>
                                    </p:anim>
                                    <p:anim calcmode="lin" valueType="num">
                                      <p:cBhvr>
                                        <p:cTn id="75" dur="1000" fill="hold"/>
                                        <p:tgtEl>
                                          <p:spTgt spid="68622"/>
                                        </p:tgtEl>
                                        <p:attrNameLst>
                                          <p:attrName>style.rotation</p:attrName>
                                        </p:attrNameLst>
                                      </p:cBhvr>
                                      <p:tavLst>
                                        <p:tav tm="0">
                                          <p:val>
                                            <p:fltVal val="90"/>
                                          </p:val>
                                        </p:tav>
                                        <p:tav tm="100000">
                                          <p:val>
                                            <p:fltVal val="0"/>
                                          </p:val>
                                        </p:tav>
                                      </p:tavLst>
                                    </p:anim>
                                    <p:animEffect transition="in" filter="fade">
                                      <p:cBhvr>
                                        <p:cTn id="76" dur="1000"/>
                                        <p:tgtEl>
                                          <p:spTgt spid="68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nimBg="1"/>
      <p:bldP spid="68612" grpId="0" animBg="1"/>
      <p:bldP spid="68613" grpId="0" animBg="1"/>
      <p:bldP spid="68614" grpId="0" animBg="1"/>
      <p:bldP spid="68619" grpId="0" animBg="1"/>
      <p:bldP spid="68620" grpId="0" animBg="1"/>
      <p:bldP spid="68621" grpId="0" animBg="1"/>
      <p:bldP spid="6862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0" y="1158901"/>
            <a:ext cx="8964488" cy="5691188"/>
          </a:xfrm>
        </p:spPr>
        <p:txBody>
          <a:bodyPr/>
          <a:lstStyle/>
          <a:p>
            <a:pPr eaLnBrk="1" hangingPunct="1">
              <a:lnSpc>
                <a:spcPct val="90000"/>
              </a:lnSpc>
              <a:buFontTx/>
              <a:buNone/>
            </a:pPr>
            <a:r>
              <a:rPr lang="en-US" altLang="zh-CN" b="1" dirty="0">
                <a:solidFill>
                  <a:srgbClr val="0000CC"/>
                </a:solidFill>
              </a:rPr>
              <a:t>3</a:t>
            </a:r>
            <a:r>
              <a:rPr lang="zh-CN" altLang="en-US" b="1" dirty="0">
                <a:solidFill>
                  <a:srgbClr val="0000CC"/>
                </a:solidFill>
              </a:rPr>
              <a:t>、虚拟继承的构造次序</a:t>
            </a:r>
          </a:p>
          <a:p>
            <a:pPr lvl="1" eaLnBrk="1" hangingPunct="1">
              <a:lnSpc>
                <a:spcPct val="90000"/>
              </a:lnSpc>
            </a:pPr>
            <a:r>
              <a:rPr lang="zh-CN" altLang="en-US" b="1" dirty="0">
                <a:ea typeface="黑体" panose="02010609060101010101" pitchFamily="49" charset="-122"/>
              </a:rPr>
              <a:t>若基类由虚基类派生而来，则派生类必须提供对间接基类的构造（即在构造函数初始列表中构造虚基类，</a:t>
            </a:r>
            <a:r>
              <a:rPr lang="zh-CN" altLang="en-US" b="1" dirty="0">
                <a:solidFill>
                  <a:srgbClr val="FF0000"/>
                </a:solidFill>
                <a:ea typeface="黑体" panose="02010609060101010101" pitchFamily="49" charset="-122"/>
              </a:rPr>
              <a:t>无论此虚基类是直接还是间接基类</a:t>
            </a:r>
            <a:r>
              <a:rPr lang="zh-CN" altLang="en-US" b="1" dirty="0">
                <a:ea typeface="黑体" panose="02010609060101010101" pitchFamily="49" charset="-122"/>
              </a:rPr>
              <a:t>）</a:t>
            </a:r>
          </a:p>
          <a:p>
            <a:pPr lvl="1" eaLnBrk="1" hangingPunct="1">
              <a:lnSpc>
                <a:spcPct val="90000"/>
              </a:lnSpc>
            </a:pPr>
            <a:r>
              <a:rPr lang="zh-CN" altLang="en-US" b="1" dirty="0"/>
              <a:t>虚基类的初始化与一般的多重继承的初始化在语法上是一样的，但</a:t>
            </a:r>
            <a:r>
              <a:rPr lang="zh-CN" altLang="en-US" b="1" dirty="0">
                <a:solidFill>
                  <a:srgbClr val="FF0000"/>
                </a:solidFill>
              </a:rPr>
              <a:t>构造函数的调用顺序不同</a:t>
            </a:r>
            <a:r>
              <a:rPr lang="zh-CN" altLang="en-US" b="1" dirty="0"/>
              <a:t>；</a:t>
            </a:r>
          </a:p>
          <a:p>
            <a:pPr marL="1371600" lvl="2" indent="-457200" eaLnBrk="1" hangingPunct="1">
              <a:lnSpc>
                <a:spcPct val="90000"/>
              </a:lnSpc>
              <a:buFont typeface="+mj-ea"/>
              <a:buAutoNum type="circleNumDbPlain"/>
            </a:pPr>
            <a:r>
              <a:rPr lang="zh-CN" altLang="en-US" b="1" dirty="0">
                <a:latin typeface="宋体" panose="02010600030101010101" pitchFamily="2" charset="-122"/>
              </a:rPr>
              <a:t>先调用虚基类的构造函数，再调用非虚基类的构造函数</a:t>
            </a:r>
          </a:p>
          <a:p>
            <a:pPr marL="1371600" lvl="2" indent="-457200" eaLnBrk="1" hangingPunct="1">
              <a:lnSpc>
                <a:spcPct val="90000"/>
              </a:lnSpc>
              <a:buFont typeface="+mj-ea"/>
              <a:buAutoNum type="circleNumDbPlain"/>
            </a:pPr>
            <a:r>
              <a:rPr lang="zh-CN" altLang="en-US" b="1" dirty="0">
                <a:latin typeface="宋体" panose="02010600030101010101" pitchFamily="2" charset="-122"/>
              </a:rPr>
              <a:t>若同一层次中包含多个虚基类</a:t>
            </a:r>
            <a:r>
              <a:rPr lang="en-US" altLang="zh-CN" b="1" dirty="0">
                <a:latin typeface="宋体" panose="02010600030101010101" pitchFamily="2" charset="-122"/>
              </a:rPr>
              <a:t>,</a:t>
            </a:r>
            <a:r>
              <a:rPr lang="zh-CN" altLang="en-US" b="1" dirty="0">
                <a:latin typeface="宋体" panose="02010600030101010101" pitchFamily="2" charset="-122"/>
              </a:rPr>
              <a:t>这些虚基类的构造函数按它们的继承次序调用</a:t>
            </a:r>
          </a:p>
          <a:p>
            <a:pPr marL="1371600" lvl="2" indent="-457200" eaLnBrk="1" hangingPunct="1">
              <a:lnSpc>
                <a:spcPct val="90000"/>
              </a:lnSpc>
              <a:buFont typeface="+mj-ea"/>
              <a:buAutoNum type="circleNumDbPlain"/>
            </a:pPr>
            <a:r>
              <a:rPr lang="zh-CN" altLang="en-US" b="1" dirty="0">
                <a:latin typeface="宋体" panose="02010600030101010101" pitchFamily="2" charset="-122"/>
              </a:rPr>
              <a:t>若虚基类由非基类派生而来</a:t>
            </a:r>
            <a:r>
              <a:rPr lang="en-US" altLang="zh-CN" b="1" dirty="0">
                <a:latin typeface="宋体" panose="02010600030101010101" pitchFamily="2" charset="-122"/>
              </a:rPr>
              <a:t>,</a:t>
            </a:r>
            <a:r>
              <a:rPr lang="zh-CN" altLang="en-US" b="1" dirty="0">
                <a:latin typeface="宋体" panose="02010600030101010101" pitchFamily="2" charset="-122"/>
              </a:rPr>
              <a:t>则仍然先调用基类构造函数</a:t>
            </a:r>
            <a:r>
              <a:rPr lang="en-US" altLang="zh-CN" b="1" dirty="0">
                <a:latin typeface="宋体" panose="02010600030101010101" pitchFamily="2" charset="-122"/>
              </a:rPr>
              <a:t>,</a:t>
            </a:r>
            <a:r>
              <a:rPr lang="zh-CN" altLang="en-US" b="1" dirty="0">
                <a:latin typeface="宋体" panose="02010600030101010101" pitchFamily="2" charset="-122"/>
              </a:rPr>
              <a:t>再调用派生类构造函数</a:t>
            </a:r>
          </a:p>
        </p:txBody>
      </p:sp>
      <p:sp>
        <p:nvSpPr>
          <p:cNvPr id="3" name="标题 1"/>
          <p:cNvSpPr>
            <a:spLocks noGrp="1"/>
          </p:cNvSpPr>
          <p:nvPr>
            <p:ph type="title"/>
          </p:nvPr>
        </p:nvSpPr>
        <p:spPr>
          <a:xfrm>
            <a:off x="457200" y="73672"/>
            <a:ext cx="8229600" cy="811195"/>
          </a:xfrm>
        </p:spPr>
        <p:txBody>
          <a:bodyPr/>
          <a:lstStyle/>
          <a:p>
            <a:r>
              <a:rPr lang="en-US" altLang="zh-CN" b="1" dirty="0"/>
              <a:t>4.8 </a:t>
            </a:r>
            <a:r>
              <a:rPr lang="zh-CN" altLang="en-US" b="1" dirty="0"/>
              <a:t>继拟</a:t>
            </a:r>
            <a:r>
              <a:rPr lang="zh-CN" altLang="en-US" b="1" dirty="0">
                <a:solidFill>
                  <a:srgbClr val="FF0000"/>
                </a:solidFill>
              </a:rPr>
              <a:t>继承</a:t>
            </a:r>
            <a:endParaRPr lang="zh-CN" altLang="en-US" dirty="0"/>
          </a:p>
        </p:txBody>
      </p:sp>
    </p:spTree>
    <p:extLst>
      <p:ext uri="{BB962C8B-B14F-4D97-AF65-F5344CB8AC3E}">
        <p14:creationId xmlns:p14="http://schemas.microsoft.com/office/powerpoint/2010/main" val="37674438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anim calcmode="lin" valueType="num">
                                      <p:cBhvr additive="base">
                                        <p:cTn id="7" dur="500" fill="hold"/>
                                        <p:tgtEl>
                                          <p:spTgt spid="696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9634">
                                            <p:txEl>
                                              <p:pRg st="2" end="2"/>
                                            </p:txEl>
                                          </p:spTgt>
                                        </p:tgtEl>
                                        <p:attrNameLst>
                                          <p:attrName>style.visibility</p:attrName>
                                        </p:attrNameLst>
                                      </p:cBhvr>
                                      <p:to>
                                        <p:strVal val="visible"/>
                                      </p:to>
                                    </p:set>
                                    <p:anim calcmode="lin" valueType="num">
                                      <p:cBhvr additive="base">
                                        <p:cTn id="13" dur="500" fill="hold"/>
                                        <p:tgtEl>
                                          <p:spTgt spid="696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69634">
                                            <p:txEl>
                                              <p:pRg st="3" end="3"/>
                                            </p:txEl>
                                          </p:spTgt>
                                        </p:tgtEl>
                                        <p:attrNameLst>
                                          <p:attrName>style.visibility</p:attrName>
                                        </p:attrNameLst>
                                      </p:cBhvr>
                                      <p:to>
                                        <p:strVal val="visible"/>
                                      </p:to>
                                    </p:set>
                                    <p:anim calcmode="lin" valueType="num">
                                      <p:cBhvr>
                                        <p:cTn id="19" dur="1000" fill="hold"/>
                                        <p:tgtEl>
                                          <p:spTgt spid="69634">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69634">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69634">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6963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69634">
                                            <p:txEl>
                                              <p:pRg st="4" end="4"/>
                                            </p:txEl>
                                          </p:spTgt>
                                        </p:tgtEl>
                                        <p:attrNameLst>
                                          <p:attrName>style.visibility</p:attrName>
                                        </p:attrNameLst>
                                      </p:cBhvr>
                                      <p:to>
                                        <p:strVal val="visible"/>
                                      </p:to>
                                    </p:set>
                                    <p:anim calcmode="lin" valueType="num">
                                      <p:cBhvr additive="base">
                                        <p:cTn id="27" dur="500" fill="hold"/>
                                        <p:tgtEl>
                                          <p:spTgt spid="6963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96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4" presetClass="entr" presetSubtype="0" fill="hold" nodeType="clickEffect">
                                  <p:stCondLst>
                                    <p:cond delay="0"/>
                                  </p:stCondLst>
                                  <p:childTnLst>
                                    <p:set>
                                      <p:cBhvr>
                                        <p:cTn id="32" dur="1" fill="hold">
                                          <p:stCondLst>
                                            <p:cond delay="0"/>
                                          </p:stCondLst>
                                        </p:cTn>
                                        <p:tgtEl>
                                          <p:spTgt spid="69634">
                                            <p:txEl>
                                              <p:pRg st="5" end="5"/>
                                            </p:txEl>
                                          </p:spTgt>
                                        </p:tgtEl>
                                        <p:attrNameLst>
                                          <p:attrName>style.visibility</p:attrName>
                                        </p:attrNameLst>
                                      </p:cBhvr>
                                      <p:to>
                                        <p:strVal val="visible"/>
                                      </p:to>
                                    </p:set>
                                    <p:anim from="(-#ppt_w/2)" to="(#ppt_x)" calcmode="lin" valueType="num">
                                      <p:cBhvr>
                                        <p:cTn id="33" dur="600" fill="hold">
                                          <p:stCondLst>
                                            <p:cond delay="0"/>
                                          </p:stCondLst>
                                        </p:cTn>
                                        <p:tgtEl>
                                          <p:spTgt spid="69634">
                                            <p:txEl>
                                              <p:pRg st="5" end="5"/>
                                            </p:txEl>
                                          </p:spTgt>
                                        </p:tgtEl>
                                        <p:attrNameLst>
                                          <p:attrName>ppt_x</p:attrName>
                                        </p:attrNameLst>
                                      </p:cBhvr>
                                    </p:anim>
                                    <p:anim from="0" to="-1.0" calcmode="lin" valueType="num">
                                      <p:cBhvr>
                                        <p:cTn id="34" dur="200" decel="50000" autoRev="1" fill="hold">
                                          <p:stCondLst>
                                            <p:cond delay="600"/>
                                          </p:stCondLst>
                                        </p:cTn>
                                        <p:tgtEl>
                                          <p:spTgt spid="69634">
                                            <p:txEl>
                                              <p:pRg st="5" end="5"/>
                                            </p:txEl>
                                          </p:spTgt>
                                        </p:tgtEl>
                                        <p:attrNameLst>
                                          <p:attrName>xshear</p:attrName>
                                        </p:attrNameLst>
                                      </p:cBhvr>
                                    </p:anim>
                                    <p:animScale>
                                      <p:cBhvr>
                                        <p:cTn id="35" dur="200" decel="100000" autoRev="1" fill="hold">
                                          <p:stCondLst>
                                            <p:cond delay="600"/>
                                          </p:stCondLst>
                                        </p:cTn>
                                        <p:tgtEl>
                                          <p:spTgt spid="69634">
                                            <p:txEl>
                                              <p:pRg st="5" end="5"/>
                                            </p:txEl>
                                          </p:spTgt>
                                        </p:tgtEl>
                                      </p:cBhvr>
                                      <p:from x="100000" y="100000"/>
                                      <p:to x="80000" y="100000"/>
                                    </p:animScale>
                                    <p:anim by="(#ppt_h/3+#ppt_w*0.1)" calcmode="lin" valueType="num">
                                      <p:cBhvr additive="sum">
                                        <p:cTn id="36" dur="200" decel="100000" autoRev="1" fill="hold">
                                          <p:stCondLst>
                                            <p:cond delay="600"/>
                                          </p:stCondLst>
                                        </p:cTn>
                                        <p:tgtEl>
                                          <p:spTgt spid="69634">
                                            <p:txEl>
                                              <p:pRg st="5" end="5"/>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323528" y="1052736"/>
            <a:ext cx="7772400" cy="4464496"/>
          </a:xfrm>
        </p:spPr>
        <p:txBody>
          <a:bodyPr/>
          <a:lstStyle/>
          <a:p>
            <a:pPr marL="0" indent="0">
              <a:buNone/>
            </a:pPr>
            <a:r>
              <a:rPr lang="zh-CN" altLang="zh-CN" dirty="0"/>
              <a:t>【例</a:t>
            </a:r>
            <a:r>
              <a:rPr lang="en-US" altLang="zh-CN" dirty="0"/>
              <a:t>4-18</a:t>
            </a:r>
            <a:r>
              <a:rPr lang="zh-CN" altLang="zh-CN" dirty="0"/>
              <a:t>】 虚基类的执行次序分析。</a:t>
            </a:r>
          </a:p>
          <a:p>
            <a:pPr eaLnBrk="1" hangingPunct="1">
              <a:lnSpc>
                <a:spcPct val="80000"/>
              </a:lnSpc>
              <a:buFontTx/>
              <a:buNone/>
            </a:pPr>
            <a:r>
              <a:rPr lang="en-US" altLang="zh-CN" sz="2400" dirty="0"/>
              <a:t>//Eg4-18.cpp</a:t>
            </a:r>
          </a:p>
          <a:p>
            <a:pPr eaLnBrk="1" hangingPunct="1">
              <a:lnSpc>
                <a:spcPct val="80000"/>
              </a:lnSpc>
              <a:buFontTx/>
              <a:buNone/>
            </a:pPr>
            <a:r>
              <a:rPr lang="en-US" altLang="zh-CN" sz="2400" dirty="0"/>
              <a:t>#include &lt;</a:t>
            </a:r>
            <a:r>
              <a:rPr lang="en-US" altLang="zh-CN" sz="2400" dirty="0" err="1"/>
              <a:t>iostream</a:t>
            </a:r>
            <a:r>
              <a:rPr lang="en-US" altLang="zh-CN" sz="2400" dirty="0"/>
              <a:t>&gt;</a:t>
            </a:r>
          </a:p>
          <a:p>
            <a:pPr eaLnBrk="1" hangingPunct="1">
              <a:lnSpc>
                <a:spcPct val="80000"/>
              </a:lnSpc>
              <a:buFontTx/>
              <a:buNone/>
            </a:pPr>
            <a:r>
              <a:rPr lang="en-US" altLang="zh-CN" sz="2400" dirty="0"/>
              <a:t>using namespace </a:t>
            </a:r>
            <a:r>
              <a:rPr lang="en-US" altLang="zh-CN" sz="2400" dirty="0" err="1"/>
              <a:t>std</a:t>
            </a:r>
            <a:r>
              <a:rPr lang="en-US" altLang="zh-CN" sz="2400" dirty="0"/>
              <a:t>;</a:t>
            </a:r>
          </a:p>
          <a:p>
            <a:pPr eaLnBrk="1" hangingPunct="1">
              <a:lnSpc>
                <a:spcPct val="80000"/>
              </a:lnSpc>
              <a:buFontTx/>
              <a:buNone/>
            </a:pPr>
            <a:r>
              <a:rPr lang="en-US" altLang="zh-CN" sz="2400" dirty="0"/>
              <a:t>class A {</a:t>
            </a:r>
          </a:p>
          <a:p>
            <a:pPr eaLnBrk="1" hangingPunct="1">
              <a:lnSpc>
                <a:spcPct val="80000"/>
              </a:lnSpc>
              <a:buFontTx/>
              <a:buNone/>
            </a:pPr>
            <a:r>
              <a:rPr lang="en-US" altLang="zh-CN" sz="2400" dirty="0"/>
              <a:t>    </a:t>
            </a:r>
            <a:r>
              <a:rPr lang="en-US" altLang="zh-CN" sz="2400" dirty="0" err="1"/>
              <a:t>int</a:t>
            </a:r>
            <a:r>
              <a:rPr lang="en-US" altLang="zh-CN" sz="2400" dirty="0"/>
              <a:t> a;</a:t>
            </a:r>
          </a:p>
          <a:p>
            <a:pPr eaLnBrk="1" hangingPunct="1">
              <a:lnSpc>
                <a:spcPct val="80000"/>
              </a:lnSpc>
              <a:buFontTx/>
              <a:buNone/>
            </a:pPr>
            <a:r>
              <a:rPr lang="en-US" altLang="zh-CN" sz="2400" dirty="0"/>
              <a:t>public: </a:t>
            </a:r>
          </a:p>
          <a:p>
            <a:pPr eaLnBrk="1" hangingPunct="1">
              <a:lnSpc>
                <a:spcPct val="80000"/>
              </a:lnSpc>
              <a:buFontTx/>
              <a:buNone/>
            </a:pPr>
            <a:r>
              <a:rPr lang="en-US" altLang="zh-CN" sz="2400" dirty="0"/>
              <a:t>    A(){ </a:t>
            </a:r>
            <a:r>
              <a:rPr lang="en-US" altLang="zh-CN" sz="2400" dirty="0" err="1"/>
              <a:t>cout</a:t>
            </a:r>
            <a:r>
              <a:rPr lang="en-US" altLang="zh-CN" sz="2400" dirty="0"/>
              <a:t>&lt;&lt;"Constructing A"&lt;&lt;</a:t>
            </a:r>
            <a:r>
              <a:rPr lang="en-US" altLang="zh-CN" sz="2400" dirty="0" err="1"/>
              <a:t>endl</a:t>
            </a:r>
            <a:r>
              <a:rPr lang="en-US" altLang="zh-CN" sz="2400" dirty="0"/>
              <a:t>; }</a:t>
            </a:r>
          </a:p>
          <a:p>
            <a:pPr eaLnBrk="1" hangingPunct="1">
              <a:lnSpc>
                <a:spcPct val="80000"/>
              </a:lnSpc>
              <a:buFontTx/>
              <a:buNone/>
            </a:pPr>
            <a:r>
              <a:rPr lang="en-US" altLang="zh-CN" sz="2400" dirty="0"/>
              <a:t>}; </a:t>
            </a:r>
          </a:p>
          <a:p>
            <a:pPr eaLnBrk="1" hangingPunct="1">
              <a:lnSpc>
                <a:spcPct val="80000"/>
              </a:lnSpc>
              <a:buFontTx/>
              <a:buNone/>
            </a:pPr>
            <a:r>
              <a:rPr lang="en-US" altLang="zh-CN" sz="2400" dirty="0"/>
              <a:t>class B {</a:t>
            </a:r>
          </a:p>
          <a:p>
            <a:pPr eaLnBrk="1" hangingPunct="1">
              <a:lnSpc>
                <a:spcPct val="80000"/>
              </a:lnSpc>
              <a:buFontTx/>
              <a:buNone/>
            </a:pPr>
            <a:r>
              <a:rPr lang="en-US" altLang="zh-CN" sz="2400" dirty="0"/>
              <a:t>public: </a:t>
            </a:r>
          </a:p>
          <a:p>
            <a:pPr eaLnBrk="1" hangingPunct="1">
              <a:lnSpc>
                <a:spcPct val="80000"/>
              </a:lnSpc>
              <a:buFontTx/>
              <a:buNone/>
            </a:pPr>
            <a:r>
              <a:rPr lang="en-US" altLang="zh-CN" sz="2400" dirty="0"/>
              <a:t>    B(){ </a:t>
            </a:r>
            <a:r>
              <a:rPr lang="en-US" altLang="zh-CN" sz="2400" dirty="0" err="1"/>
              <a:t>cout</a:t>
            </a:r>
            <a:r>
              <a:rPr lang="en-US" altLang="zh-CN" sz="2400" dirty="0"/>
              <a:t>&lt;&lt;"Constructing B"&lt;&lt;</a:t>
            </a:r>
            <a:r>
              <a:rPr lang="en-US" altLang="zh-CN" sz="2400" dirty="0" err="1"/>
              <a:t>endl</a:t>
            </a:r>
            <a:r>
              <a:rPr lang="en-US" altLang="zh-CN" sz="2400" dirty="0"/>
              <a:t>;}</a:t>
            </a:r>
          </a:p>
          <a:p>
            <a:pPr eaLnBrk="1" hangingPunct="1">
              <a:lnSpc>
                <a:spcPct val="80000"/>
              </a:lnSpc>
              <a:buFontTx/>
              <a:buNone/>
            </a:pPr>
            <a:r>
              <a:rPr lang="en-US" altLang="zh-CN" sz="2000" dirty="0"/>
              <a:t>}; </a:t>
            </a:r>
          </a:p>
        </p:txBody>
      </p:sp>
      <p:sp>
        <p:nvSpPr>
          <p:cNvPr id="5" name="标题 1"/>
          <p:cNvSpPr>
            <a:spLocks noGrp="1"/>
          </p:cNvSpPr>
          <p:nvPr>
            <p:ph type="title"/>
          </p:nvPr>
        </p:nvSpPr>
        <p:spPr/>
        <p:txBody>
          <a:bodyPr/>
          <a:lstStyle/>
          <a:p>
            <a:r>
              <a:rPr lang="en-US" altLang="zh-CN" b="1" dirty="0"/>
              <a:t>4.8 </a:t>
            </a:r>
            <a:r>
              <a:rPr lang="zh-CN" altLang="en-US" b="1" dirty="0"/>
              <a:t>继拟</a:t>
            </a:r>
            <a:r>
              <a:rPr lang="zh-CN" altLang="en-US" b="1" dirty="0">
                <a:solidFill>
                  <a:srgbClr val="FF0000"/>
                </a:solidFill>
              </a:rPr>
              <a:t>继承</a:t>
            </a:r>
            <a:endParaRPr lang="zh-CN" altLang="en-US" dirty="0"/>
          </a:p>
        </p:txBody>
      </p:sp>
    </p:spTree>
    <p:extLst>
      <p:ext uri="{BB962C8B-B14F-4D97-AF65-F5344CB8AC3E}">
        <p14:creationId xmlns:p14="http://schemas.microsoft.com/office/powerpoint/2010/main" val="39421069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251520" y="1080542"/>
            <a:ext cx="8064896" cy="5403850"/>
          </a:xfrm>
        </p:spPr>
        <p:txBody>
          <a:bodyPr/>
          <a:lstStyle/>
          <a:p>
            <a:pPr eaLnBrk="1" hangingPunct="1">
              <a:lnSpc>
                <a:spcPct val="80000"/>
              </a:lnSpc>
              <a:buFontTx/>
              <a:buNone/>
            </a:pPr>
            <a:r>
              <a:rPr lang="en-US" altLang="zh-CN" sz="2000" dirty="0"/>
              <a:t>class B1:virtual public B ,virtual public A{</a:t>
            </a:r>
          </a:p>
          <a:p>
            <a:pPr eaLnBrk="1" hangingPunct="1">
              <a:lnSpc>
                <a:spcPct val="80000"/>
              </a:lnSpc>
              <a:buFontTx/>
              <a:buNone/>
            </a:pPr>
            <a:r>
              <a:rPr lang="en-US" altLang="zh-CN" sz="2000" dirty="0"/>
              <a:t>public: </a:t>
            </a:r>
          </a:p>
          <a:p>
            <a:pPr eaLnBrk="1" hangingPunct="1">
              <a:lnSpc>
                <a:spcPct val="80000"/>
              </a:lnSpc>
              <a:buFontTx/>
              <a:buNone/>
            </a:pPr>
            <a:r>
              <a:rPr lang="en-US" altLang="zh-CN" sz="2000" dirty="0"/>
              <a:t>    B1(</a:t>
            </a:r>
            <a:r>
              <a:rPr lang="en-US" altLang="zh-CN" sz="2000" dirty="0" err="1"/>
              <a:t>int</a:t>
            </a:r>
            <a:r>
              <a:rPr lang="en-US" altLang="zh-CN" sz="2000" dirty="0"/>
              <a:t> </a:t>
            </a:r>
            <a:r>
              <a:rPr lang="en-US" altLang="zh-CN" sz="2000" dirty="0" err="1"/>
              <a:t>i</a:t>
            </a:r>
            <a:r>
              <a:rPr lang="en-US" altLang="zh-CN" sz="2000" dirty="0"/>
              <a:t>){ </a:t>
            </a:r>
            <a:r>
              <a:rPr lang="en-US" altLang="zh-CN" sz="2000" dirty="0" err="1"/>
              <a:t>cout</a:t>
            </a:r>
            <a:r>
              <a:rPr lang="en-US" altLang="zh-CN" sz="2000" dirty="0"/>
              <a:t>&lt;&lt;"Constructing B1"&lt;&lt;</a:t>
            </a:r>
            <a:r>
              <a:rPr lang="en-US" altLang="zh-CN" sz="2000" dirty="0" err="1"/>
              <a:t>endl</a:t>
            </a:r>
            <a:r>
              <a:rPr lang="en-US" altLang="zh-CN" sz="2000" dirty="0"/>
              <a:t>; }</a:t>
            </a:r>
          </a:p>
          <a:p>
            <a:pPr eaLnBrk="1" hangingPunct="1">
              <a:lnSpc>
                <a:spcPct val="80000"/>
              </a:lnSpc>
              <a:buFontTx/>
              <a:buNone/>
            </a:pPr>
            <a:r>
              <a:rPr lang="en-US" altLang="zh-CN" sz="2000" dirty="0"/>
              <a:t>}; </a:t>
            </a:r>
          </a:p>
          <a:p>
            <a:pPr eaLnBrk="1" hangingPunct="1">
              <a:lnSpc>
                <a:spcPct val="80000"/>
              </a:lnSpc>
              <a:buFontTx/>
              <a:buNone/>
            </a:pPr>
            <a:r>
              <a:rPr lang="en-US" altLang="zh-CN" sz="2000" dirty="0"/>
              <a:t>class B2:public </a:t>
            </a:r>
            <a:r>
              <a:rPr lang="en-US" altLang="zh-CN" sz="2000" dirty="0" err="1"/>
              <a:t>A,virtual</a:t>
            </a:r>
            <a:r>
              <a:rPr lang="en-US" altLang="zh-CN" sz="2000" dirty="0"/>
              <a:t> public B {</a:t>
            </a:r>
          </a:p>
          <a:p>
            <a:pPr eaLnBrk="1" hangingPunct="1">
              <a:lnSpc>
                <a:spcPct val="80000"/>
              </a:lnSpc>
              <a:buFontTx/>
              <a:buNone/>
            </a:pPr>
            <a:r>
              <a:rPr lang="en-US" altLang="zh-CN" sz="2000" dirty="0"/>
              <a:t>public: </a:t>
            </a:r>
          </a:p>
          <a:p>
            <a:pPr eaLnBrk="1" hangingPunct="1">
              <a:lnSpc>
                <a:spcPct val="80000"/>
              </a:lnSpc>
              <a:buFontTx/>
              <a:buNone/>
            </a:pPr>
            <a:r>
              <a:rPr lang="en-US" altLang="zh-CN" sz="2000" dirty="0"/>
              <a:t>    B2(</a:t>
            </a:r>
            <a:r>
              <a:rPr lang="en-US" altLang="zh-CN" sz="2000" dirty="0" err="1"/>
              <a:t>int</a:t>
            </a:r>
            <a:r>
              <a:rPr lang="en-US" altLang="zh-CN" sz="2000" dirty="0"/>
              <a:t> j){ </a:t>
            </a:r>
            <a:r>
              <a:rPr lang="en-US" altLang="zh-CN" sz="2000" dirty="0" err="1"/>
              <a:t>cout</a:t>
            </a:r>
            <a:r>
              <a:rPr lang="en-US" altLang="zh-CN" sz="2000" dirty="0"/>
              <a:t>&lt;&lt;"Constructing B2"&lt;&lt;</a:t>
            </a:r>
            <a:r>
              <a:rPr lang="en-US" altLang="zh-CN" sz="2000" dirty="0" err="1"/>
              <a:t>endl</a:t>
            </a:r>
            <a:r>
              <a:rPr lang="en-US" altLang="zh-CN" sz="2000" dirty="0"/>
              <a:t>; }</a:t>
            </a:r>
          </a:p>
          <a:p>
            <a:pPr eaLnBrk="1" hangingPunct="1">
              <a:lnSpc>
                <a:spcPct val="80000"/>
              </a:lnSpc>
              <a:buFontTx/>
              <a:buNone/>
            </a:pPr>
            <a:r>
              <a:rPr lang="en-US" altLang="zh-CN" sz="2000" dirty="0"/>
              <a:t>};</a:t>
            </a:r>
          </a:p>
          <a:p>
            <a:pPr eaLnBrk="1" hangingPunct="1">
              <a:lnSpc>
                <a:spcPct val="80000"/>
              </a:lnSpc>
              <a:buFontTx/>
              <a:buNone/>
            </a:pPr>
            <a:r>
              <a:rPr lang="en-US" altLang="zh-CN" sz="2000" dirty="0"/>
              <a:t>class D: public B1, public B2 {</a:t>
            </a:r>
          </a:p>
          <a:p>
            <a:pPr eaLnBrk="1" hangingPunct="1">
              <a:lnSpc>
                <a:spcPct val="80000"/>
              </a:lnSpc>
              <a:buFontTx/>
              <a:buNone/>
            </a:pPr>
            <a:r>
              <a:rPr lang="en-US" altLang="zh-CN" sz="2000" dirty="0"/>
              <a:t>public:</a:t>
            </a:r>
          </a:p>
          <a:p>
            <a:pPr eaLnBrk="1" hangingPunct="1">
              <a:lnSpc>
                <a:spcPct val="80000"/>
              </a:lnSpc>
              <a:buFontTx/>
              <a:buNone/>
            </a:pPr>
            <a:r>
              <a:rPr lang="en-US" altLang="zh-CN" sz="2000" dirty="0"/>
              <a:t>    D(</a:t>
            </a:r>
            <a:r>
              <a:rPr lang="en-US" altLang="zh-CN" sz="2000" dirty="0" err="1"/>
              <a:t>int</a:t>
            </a:r>
            <a:r>
              <a:rPr lang="en-US" altLang="zh-CN" sz="2000" dirty="0"/>
              <a:t> </a:t>
            </a:r>
            <a:r>
              <a:rPr lang="en-US" altLang="zh-CN" sz="2000" dirty="0" err="1"/>
              <a:t>m,int</a:t>
            </a:r>
            <a:r>
              <a:rPr lang="en-US" altLang="zh-CN" sz="2000" dirty="0"/>
              <a:t> n): B1(m),B2(n){ </a:t>
            </a:r>
          </a:p>
          <a:p>
            <a:pPr eaLnBrk="1" hangingPunct="1">
              <a:lnSpc>
                <a:spcPct val="80000"/>
              </a:lnSpc>
              <a:buFontTx/>
              <a:buNone/>
            </a:pPr>
            <a:r>
              <a:rPr lang="en-US" altLang="zh-CN" sz="2000" dirty="0"/>
              <a:t>        </a:t>
            </a:r>
            <a:r>
              <a:rPr lang="en-US" altLang="zh-CN" sz="2000" dirty="0" err="1"/>
              <a:t>cout</a:t>
            </a:r>
            <a:r>
              <a:rPr lang="en-US" altLang="zh-CN" sz="2000" dirty="0"/>
              <a:t>&lt;&lt;"Constructing D“</a:t>
            </a:r>
          </a:p>
          <a:p>
            <a:pPr eaLnBrk="1" hangingPunct="1">
              <a:lnSpc>
                <a:spcPct val="80000"/>
              </a:lnSpc>
              <a:buFontTx/>
              <a:buNone/>
            </a:pPr>
            <a:r>
              <a:rPr lang="en-US" altLang="zh-CN" sz="2000" dirty="0"/>
              <a:t>              &lt;&lt;</a:t>
            </a:r>
            <a:r>
              <a:rPr lang="en-US" altLang="zh-CN" sz="2000" dirty="0" err="1"/>
              <a:t>endl</a:t>
            </a:r>
            <a:r>
              <a:rPr lang="en-US" altLang="zh-CN" sz="2000" dirty="0"/>
              <a:t>; }</a:t>
            </a:r>
          </a:p>
          <a:p>
            <a:pPr eaLnBrk="1" hangingPunct="1">
              <a:lnSpc>
                <a:spcPct val="80000"/>
              </a:lnSpc>
              <a:buFontTx/>
              <a:buNone/>
            </a:pPr>
            <a:r>
              <a:rPr lang="en-US" altLang="zh-CN" sz="2000" dirty="0"/>
              <a:t>    A </a:t>
            </a:r>
            <a:r>
              <a:rPr lang="en-US" altLang="zh-CN" sz="2000" dirty="0" err="1"/>
              <a:t>a</a:t>
            </a:r>
            <a:r>
              <a:rPr lang="en-US" altLang="zh-CN" sz="2000" dirty="0"/>
              <a:t>;</a:t>
            </a:r>
          </a:p>
          <a:p>
            <a:pPr eaLnBrk="1" hangingPunct="1">
              <a:lnSpc>
                <a:spcPct val="80000"/>
              </a:lnSpc>
              <a:buFontTx/>
              <a:buNone/>
            </a:pPr>
            <a:r>
              <a:rPr lang="en-US" altLang="zh-CN" sz="2000" dirty="0"/>
              <a:t>}; </a:t>
            </a:r>
          </a:p>
          <a:p>
            <a:pPr eaLnBrk="1" hangingPunct="1">
              <a:lnSpc>
                <a:spcPct val="80000"/>
              </a:lnSpc>
              <a:buFontTx/>
              <a:buNone/>
            </a:pPr>
            <a:r>
              <a:rPr lang="en-US" altLang="zh-CN" sz="2000" dirty="0"/>
              <a:t>    </a:t>
            </a:r>
          </a:p>
          <a:p>
            <a:pPr eaLnBrk="1" hangingPunct="1">
              <a:lnSpc>
                <a:spcPct val="80000"/>
              </a:lnSpc>
              <a:buFontTx/>
              <a:buNone/>
            </a:pPr>
            <a:r>
              <a:rPr lang="en-US" altLang="zh-CN" sz="2000" dirty="0"/>
              <a:t>void main(){</a:t>
            </a:r>
          </a:p>
          <a:p>
            <a:pPr eaLnBrk="1" hangingPunct="1">
              <a:lnSpc>
                <a:spcPct val="80000"/>
              </a:lnSpc>
              <a:buFontTx/>
              <a:buNone/>
            </a:pPr>
            <a:r>
              <a:rPr lang="en-US" altLang="zh-CN" sz="2000" dirty="0"/>
              <a:t>    D d(1,2);</a:t>
            </a:r>
          </a:p>
          <a:p>
            <a:pPr eaLnBrk="1" hangingPunct="1">
              <a:lnSpc>
                <a:spcPct val="80000"/>
              </a:lnSpc>
              <a:buFontTx/>
              <a:buNone/>
            </a:pPr>
            <a:r>
              <a:rPr lang="en-US" altLang="zh-CN" sz="2000" dirty="0"/>
              <a:t>}</a:t>
            </a:r>
          </a:p>
        </p:txBody>
      </p:sp>
      <p:pic>
        <p:nvPicPr>
          <p:cNvPr id="71684" name="Picture 4" descr="B4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7" y="1165326"/>
            <a:ext cx="2735263"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a:spLocks noGrp="1"/>
          </p:cNvSpPr>
          <p:nvPr>
            <p:ph type="title"/>
          </p:nvPr>
        </p:nvSpPr>
        <p:spPr>
          <a:xfrm>
            <a:off x="457200" y="73672"/>
            <a:ext cx="8229600" cy="811195"/>
          </a:xfrm>
        </p:spPr>
        <p:txBody>
          <a:bodyPr/>
          <a:lstStyle/>
          <a:p>
            <a:r>
              <a:rPr lang="en-US" altLang="zh-CN" b="1" dirty="0"/>
              <a:t>4.8 </a:t>
            </a:r>
            <a:r>
              <a:rPr lang="zh-CN" altLang="en-US" b="1" dirty="0"/>
              <a:t>继拟</a:t>
            </a:r>
            <a:r>
              <a:rPr lang="zh-CN" altLang="en-US" b="1" dirty="0">
                <a:solidFill>
                  <a:srgbClr val="FF0000"/>
                </a:solidFill>
              </a:rPr>
              <a:t>继承</a:t>
            </a:r>
            <a:endParaRPr lang="zh-CN" altLang="en-US" dirty="0"/>
          </a:p>
        </p:txBody>
      </p:sp>
      <p:sp>
        <p:nvSpPr>
          <p:cNvPr id="2" name="对话气泡: 矩形 1"/>
          <p:cNvSpPr/>
          <p:nvPr/>
        </p:nvSpPr>
        <p:spPr>
          <a:xfrm>
            <a:off x="3995936" y="3717033"/>
            <a:ext cx="4690864" cy="2963034"/>
          </a:xfrm>
          <a:prstGeom prst="wedgeRectCallout">
            <a:avLst>
              <a:gd name="adj1" fmla="val -91471"/>
              <a:gd name="adj2" fmla="val 29512"/>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程序的运行结果如下：</a:t>
            </a:r>
          </a:p>
          <a:p>
            <a:pPr algn="ctr"/>
            <a:r>
              <a:rPr lang="en-US" altLang="zh-CN" dirty="0"/>
              <a:t>Constructing B</a:t>
            </a:r>
          </a:p>
          <a:p>
            <a:pPr algn="ctr"/>
            <a:r>
              <a:rPr lang="en-US" altLang="zh-CN" dirty="0"/>
              <a:t>Constructing A</a:t>
            </a:r>
          </a:p>
          <a:p>
            <a:pPr algn="ctr"/>
            <a:r>
              <a:rPr lang="en-US" altLang="zh-CN" dirty="0"/>
              <a:t>Constructing B1</a:t>
            </a:r>
          </a:p>
          <a:p>
            <a:pPr algn="ctr"/>
            <a:r>
              <a:rPr lang="en-US" altLang="zh-CN" dirty="0"/>
              <a:t>Constructing A</a:t>
            </a:r>
          </a:p>
          <a:p>
            <a:pPr algn="ctr"/>
            <a:r>
              <a:rPr lang="en-US" altLang="zh-CN" dirty="0"/>
              <a:t>Constructing B2</a:t>
            </a:r>
          </a:p>
          <a:p>
            <a:pPr algn="ctr"/>
            <a:r>
              <a:rPr lang="en-US" altLang="zh-CN" dirty="0"/>
              <a:t>Constructing A</a:t>
            </a:r>
          </a:p>
          <a:p>
            <a:pPr algn="ctr"/>
            <a:r>
              <a:rPr lang="en-US" altLang="zh-CN" dirty="0"/>
              <a:t>Constructing D</a:t>
            </a:r>
          </a:p>
          <a:p>
            <a:pPr algn="ctr"/>
            <a:r>
              <a:rPr lang="zh-CN" altLang="en-US" dirty="0"/>
              <a:t>此运行结果表明：</a:t>
            </a:r>
            <a:r>
              <a:rPr lang="en-US" altLang="zh-CN" dirty="0"/>
              <a:t>D</a:t>
            </a:r>
            <a:r>
              <a:rPr lang="zh-CN" altLang="en-US" dirty="0"/>
              <a:t>的间接虚拟基类</a:t>
            </a:r>
            <a:r>
              <a:rPr lang="en-US" altLang="zh-CN" dirty="0"/>
              <a:t>B</a:t>
            </a:r>
            <a:r>
              <a:rPr lang="zh-CN" altLang="en-US" dirty="0"/>
              <a:t>只被构造了</a:t>
            </a:r>
            <a:r>
              <a:rPr lang="en-US" altLang="zh-CN" dirty="0"/>
              <a:t>1</a:t>
            </a:r>
            <a:r>
              <a:rPr lang="zh-CN" altLang="en-US" dirty="0"/>
              <a:t>次</a:t>
            </a:r>
            <a:endParaRPr lang="en-US" altLang="zh-CN" dirty="0"/>
          </a:p>
        </p:txBody>
      </p:sp>
    </p:spTree>
    <p:extLst>
      <p:ext uri="{BB962C8B-B14F-4D97-AF65-F5344CB8AC3E}">
        <p14:creationId xmlns:p14="http://schemas.microsoft.com/office/powerpoint/2010/main" val="16389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down)">
                                      <p:cBhvr>
                                        <p:cTn id="7" dur="580">
                                          <p:stCondLst>
                                            <p:cond delay="0"/>
                                          </p:stCondLst>
                                        </p:cTn>
                                        <p:tgtEl>
                                          <p:spTgt spid="71684"/>
                                        </p:tgtEl>
                                      </p:cBhvr>
                                    </p:animEffect>
                                    <p:anim calcmode="lin" valueType="num">
                                      <p:cBhvr>
                                        <p:cTn id="8" dur="1822" tmFilter="0,0; 0.14,0.36; 0.43,0.73; 0.71,0.91; 1.0,1.0">
                                          <p:stCondLst>
                                            <p:cond delay="0"/>
                                          </p:stCondLst>
                                        </p:cTn>
                                        <p:tgtEl>
                                          <p:spTgt spid="7168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68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68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68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684"/>
                                        </p:tgtEl>
                                        <p:attrNameLst>
                                          <p:attrName>ppt_y</p:attrName>
                                        </p:attrNameLst>
                                      </p:cBhvr>
                                      <p:tavLst>
                                        <p:tav tm="0" fmla="#ppt_y-sin(pi*$)/81">
                                          <p:val>
                                            <p:fltVal val="0"/>
                                          </p:val>
                                        </p:tav>
                                        <p:tav tm="100000">
                                          <p:val>
                                            <p:fltVal val="1"/>
                                          </p:val>
                                        </p:tav>
                                      </p:tavLst>
                                    </p:anim>
                                    <p:animScale>
                                      <p:cBhvr>
                                        <p:cTn id="13" dur="26">
                                          <p:stCondLst>
                                            <p:cond delay="650"/>
                                          </p:stCondLst>
                                        </p:cTn>
                                        <p:tgtEl>
                                          <p:spTgt spid="71684"/>
                                        </p:tgtEl>
                                      </p:cBhvr>
                                      <p:to x="100000" y="60000"/>
                                    </p:animScale>
                                    <p:animScale>
                                      <p:cBhvr>
                                        <p:cTn id="14" dur="166" decel="50000">
                                          <p:stCondLst>
                                            <p:cond delay="676"/>
                                          </p:stCondLst>
                                        </p:cTn>
                                        <p:tgtEl>
                                          <p:spTgt spid="71684"/>
                                        </p:tgtEl>
                                      </p:cBhvr>
                                      <p:to x="100000" y="100000"/>
                                    </p:animScale>
                                    <p:animScale>
                                      <p:cBhvr>
                                        <p:cTn id="15" dur="26">
                                          <p:stCondLst>
                                            <p:cond delay="1312"/>
                                          </p:stCondLst>
                                        </p:cTn>
                                        <p:tgtEl>
                                          <p:spTgt spid="71684"/>
                                        </p:tgtEl>
                                      </p:cBhvr>
                                      <p:to x="100000" y="80000"/>
                                    </p:animScale>
                                    <p:animScale>
                                      <p:cBhvr>
                                        <p:cTn id="16" dur="166" decel="50000">
                                          <p:stCondLst>
                                            <p:cond delay="1338"/>
                                          </p:stCondLst>
                                        </p:cTn>
                                        <p:tgtEl>
                                          <p:spTgt spid="71684"/>
                                        </p:tgtEl>
                                      </p:cBhvr>
                                      <p:to x="100000" y="100000"/>
                                    </p:animScale>
                                    <p:animScale>
                                      <p:cBhvr>
                                        <p:cTn id="17" dur="26">
                                          <p:stCondLst>
                                            <p:cond delay="1642"/>
                                          </p:stCondLst>
                                        </p:cTn>
                                        <p:tgtEl>
                                          <p:spTgt spid="71684"/>
                                        </p:tgtEl>
                                      </p:cBhvr>
                                      <p:to x="100000" y="90000"/>
                                    </p:animScale>
                                    <p:animScale>
                                      <p:cBhvr>
                                        <p:cTn id="18" dur="166" decel="50000">
                                          <p:stCondLst>
                                            <p:cond delay="1668"/>
                                          </p:stCondLst>
                                        </p:cTn>
                                        <p:tgtEl>
                                          <p:spTgt spid="71684"/>
                                        </p:tgtEl>
                                      </p:cBhvr>
                                      <p:to x="100000" y="100000"/>
                                    </p:animScale>
                                    <p:animScale>
                                      <p:cBhvr>
                                        <p:cTn id="19" dur="26">
                                          <p:stCondLst>
                                            <p:cond delay="1808"/>
                                          </p:stCondLst>
                                        </p:cTn>
                                        <p:tgtEl>
                                          <p:spTgt spid="71684"/>
                                        </p:tgtEl>
                                      </p:cBhvr>
                                      <p:to x="100000" y="95000"/>
                                    </p:animScale>
                                    <p:animScale>
                                      <p:cBhvr>
                                        <p:cTn id="20" dur="166" decel="50000">
                                          <p:stCondLst>
                                            <p:cond delay="1834"/>
                                          </p:stCondLst>
                                        </p:cTn>
                                        <p:tgtEl>
                                          <p:spTgt spid="7168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p:txBody>
          <a:bodyPr/>
          <a:lstStyle/>
          <a:p>
            <a:pPr eaLnBrk="1" hangingPunct="1">
              <a:buFontTx/>
              <a:buNone/>
            </a:pPr>
            <a:r>
              <a:rPr lang="en-US" altLang="zh-CN" sz="2800" b="1" dirty="0">
                <a:solidFill>
                  <a:srgbClr val="0000CC"/>
                </a:solidFill>
              </a:rPr>
              <a:t>4</a:t>
            </a:r>
            <a:r>
              <a:rPr lang="zh-CN" altLang="en-US" sz="2800" b="1" dirty="0">
                <a:solidFill>
                  <a:srgbClr val="0000CC"/>
                </a:solidFill>
              </a:rPr>
              <a:t>、虚基类由最终派生类初始化 </a:t>
            </a:r>
          </a:p>
          <a:p>
            <a:pPr lvl="1" eaLnBrk="1" hangingPunct="1"/>
            <a:r>
              <a:rPr lang="zh-CN" altLang="en-US" sz="2400" b="1" dirty="0"/>
              <a:t>在</a:t>
            </a:r>
            <a:r>
              <a:rPr lang="zh-CN" altLang="en-US" sz="2400" b="1" dirty="0">
                <a:solidFill>
                  <a:srgbClr val="FF0000"/>
                </a:solidFill>
              </a:rPr>
              <a:t>没有虚拟继承</a:t>
            </a:r>
            <a:r>
              <a:rPr lang="zh-CN" altLang="en-US" sz="2400" b="1" dirty="0"/>
              <a:t>的情况下，每个派生类的构造函数</a:t>
            </a:r>
            <a:r>
              <a:rPr lang="zh-CN" altLang="en-US" sz="2400" b="1" dirty="0">
                <a:solidFill>
                  <a:srgbClr val="FF0000"/>
                </a:solidFill>
              </a:rPr>
              <a:t>只负责其直接基类</a:t>
            </a:r>
            <a:r>
              <a:rPr lang="zh-CN" altLang="en-US" sz="2400" b="1" dirty="0"/>
              <a:t>的初始化。但在虚拟继承方式下，虚基类则由最终派生类的构造函数负责初始化。</a:t>
            </a:r>
          </a:p>
          <a:p>
            <a:pPr lvl="1" eaLnBrk="1" hangingPunct="1"/>
            <a:r>
              <a:rPr lang="zh-CN" altLang="en-US" sz="2400" b="1" dirty="0"/>
              <a:t> </a:t>
            </a:r>
          </a:p>
          <a:p>
            <a:pPr lvl="1" eaLnBrk="1" hangingPunct="1"/>
            <a:r>
              <a:rPr lang="zh-CN" altLang="en-US" sz="2400" b="1" dirty="0"/>
              <a:t>在</a:t>
            </a:r>
            <a:r>
              <a:rPr lang="zh-CN" altLang="en-US" sz="2400" b="1" dirty="0">
                <a:solidFill>
                  <a:srgbClr val="FF0000"/>
                </a:solidFill>
              </a:rPr>
              <a:t>虚拟继承方式</a:t>
            </a:r>
            <a:r>
              <a:rPr lang="zh-CN" altLang="en-US" sz="2400" b="1" dirty="0"/>
              <a:t>下，若</a:t>
            </a:r>
            <a:r>
              <a:rPr lang="zh-CN" altLang="en-US" sz="2400" b="1" dirty="0">
                <a:solidFill>
                  <a:srgbClr val="FF0000"/>
                </a:solidFill>
              </a:rPr>
              <a:t>最终派生类</a:t>
            </a:r>
            <a:r>
              <a:rPr lang="zh-CN" altLang="en-US" sz="2400" b="1" dirty="0"/>
              <a:t>的构造函数没有</a:t>
            </a:r>
            <a:r>
              <a:rPr lang="zh-CN" altLang="en-US" sz="2400" b="1" dirty="0">
                <a:solidFill>
                  <a:srgbClr val="FF0000"/>
                </a:solidFill>
              </a:rPr>
              <a:t>明确调用虚基类的构造函数</a:t>
            </a:r>
            <a:r>
              <a:rPr lang="zh-CN" altLang="en-US" sz="2400" b="1" dirty="0"/>
              <a:t>，编译器就会尝试调用虚基类不需要参数的构造函数（包括缺省、无参和缺省参数的构造函数），如果没找到就会产生编译错误。</a:t>
            </a:r>
          </a:p>
        </p:txBody>
      </p:sp>
      <p:sp>
        <p:nvSpPr>
          <p:cNvPr id="5" name="标题 1"/>
          <p:cNvSpPr>
            <a:spLocks noGrp="1"/>
          </p:cNvSpPr>
          <p:nvPr>
            <p:ph type="title"/>
          </p:nvPr>
        </p:nvSpPr>
        <p:spPr/>
        <p:txBody>
          <a:bodyPr/>
          <a:lstStyle/>
          <a:p>
            <a:r>
              <a:rPr lang="en-US" altLang="zh-CN" b="1" dirty="0"/>
              <a:t>4.8 </a:t>
            </a:r>
            <a:r>
              <a:rPr lang="zh-CN" altLang="en-US" b="1" dirty="0"/>
              <a:t>继拟</a:t>
            </a:r>
            <a:r>
              <a:rPr lang="zh-CN" altLang="en-US" b="1" dirty="0">
                <a:solidFill>
                  <a:srgbClr val="FF0000"/>
                </a:solidFill>
              </a:rPr>
              <a:t>继承</a:t>
            </a:r>
            <a:endParaRPr lang="zh-CN" altLang="en-US" dirty="0"/>
          </a:p>
        </p:txBody>
      </p:sp>
    </p:spTree>
    <p:extLst>
      <p:ext uri="{BB962C8B-B14F-4D97-AF65-F5344CB8AC3E}">
        <p14:creationId xmlns:p14="http://schemas.microsoft.com/office/powerpoint/2010/main" val="2723409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2706">
                                            <p:txEl>
                                              <p:pRg st="3" end="3"/>
                                            </p:txEl>
                                          </p:spTgt>
                                        </p:tgtEl>
                                        <p:attrNameLst>
                                          <p:attrName>style.visibility</p:attrName>
                                        </p:attrNameLst>
                                      </p:cBhvr>
                                      <p:to>
                                        <p:strVal val="visible"/>
                                      </p:to>
                                    </p:set>
                                    <p:anim calcmode="lin" valueType="num">
                                      <p:cBhvr>
                                        <p:cTn id="7" dur="1000" fill="hold"/>
                                        <p:tgtEl>
                                          <p:spTgt spid="72706">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72706">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72706">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72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251520" y="1052736"/>
            <a:ext cx="8435280" cy="5403850"/>
          </a:xfrm>
        </p:spPr>
        <p:txBody>
          <a:bodyPr/>
          <a:lstStyle/>
          <a:p>
            <a:pPr marL="0" indent="0">
              <a:buNone/>
            </a:pPr>
            <a:r>
              <a:rPr lang="zh-CN" altLang="zh-CN" sz="2400" b="1" dirty="0">
                <a:solidFill>
                  <a:srgbClr val="0000CC"/>
                </a:solidFill>
              </a:rPr>
              <a:t>【例</a:t>
            </a:r>
            <a:r>
              <a:rPr lang="en-US" altLang="zh-CN" sz="2400" b="1" dirty="0">
                <a:solidFill>
                  <a:srgbClr val="0000CC"/>
                </a:solidFill>
              </a:rPr>
              <a:t>4-19</a:t>
            </a:r>
            <a:r>
              <a:rPr lang="zh-CN" altLang="zh-CN" sz="2400" b="1" dirty="0">
                <a:solidFill>
                  <a:srgbClr val="0000CC"/>
                </a:solidFill>
              </a:rPr>
              <a:t>】 类</a:t>
            </a:r>
            <a:r>
              <a:rPr lang="en-US" altLang="zh-CN" sz="2400" b="1" dirty="0">
                <a:solidFill>
                  <a:srgbClr val="0000CC"/>
                </a:solidFill>
              </a:rPr>
              <a:t>A</a:t>
            </a:r>
            <a:r>
              <a:rPr lang="zh-CN" altLang="zh-CN" sz="2400" b="1" dirty="0">
                <a:solidFill>
                  <a:srgbClr val="0000CC"/>
                </a:solidFill>
              </a:rPr>
              <a:t>是类</a:t>
            </a:r>
            <a:r>
              <a:rPr lang="en-US" altLang="zh-CN" sz="2400" b="1" dirty="0">
                <a:solidFill>
                  <a:srgbClr val="0000CC"/>
                </a:solidFill>
              </a:rPr>
              <a:t>B</a:t>
            </a:r>
            <a:r>
              <a:rPr lang="zh-CN" altLang="zh-CN" sz="2400" b="1" dirty="0">
                <a:solidFill>
                  <a:srgbClr val="0000CC"/>
                </a:solidFill>
              </a:rPr>
              <a:t>、</a:t>
            </a:r>
            <a:r>
              <a:rPr lang="en-US" altLang="zh-CN" sz="2400" b="1" dirty="0">
                <a:solidFill>
                  <a:srgbClr val="0000CC"/>
                </a:solidFill>
              </a:rPr>
              <a:t>C</a:t>
            </a:r>
            <a:r>
              <a:rPr lang="zh-CN" altLang="zh-CN" sz="2400" b="1" dirty="0">
                <a:solidFill>
                  <a:srgbClr val="0000CC"/>
                </a:solidFill>
              </a:rPr>
              <a:t>的虚基类，类</a:t>
            </a:r>
            <a:r>
              <a:rPr lang="en-US" altLang="zh-CN" sz="2400" b="1" dirty="0">
                <a:solidFill>
                  <a:srgbClr val="0000CC"/>
                </a:solidFill>
              </a:rPr>
              <a:t>ABC</a:t>
            </a:r>
            <a:r>
              <a:rPr lang="zh-CN" altLang="zh-CN" sz="2400" b="1" dirty="0">
                <a:solidFill>
                  <a:srgbClr val="0000CC"/>
                </a:solidFill>
              </a:rPr>
              <a:t>从</a:t>
            </a:r>
            <a:r>
              <a:rPr lang="en-US" altLang="zh-CN" sz="2400" b="1" dirty="0">
                <a:solidFill>
                  <a:srgbClr val="0000CC"/>
                </a:solidFill>
              </a:rPr>
              <a:t>B</a:t>
            </a:r>
            <a:r>
              <a:rPr lang="zh-CN" altLang="zh-CN" sz="2400" b="1" dirty="0">
                <a:solidFill>
                  <a:srgbClr val="0000CC"/>
                </a:solidFill>
              </a:rPr>
              <a:t>、</a:t>
            </a:r>
            <a:r>
              <a:rPr lang="en-US" altLang="zh-CN" sz="2400" b="1" dirty="0">
                <a:solidFill>
                  <a:srgbClr val="0000CC"/>
                </a:solidFill>
              </a:rPr>
              <a:t>C</a:t>
            </a:r>
            <a:r>
              <a:rPr lang="zh-CN" altLang="zh-CN" sz="2400" b="1" dirty="0">
                <a:solidFill>
                  <a:srgbClr val="0000CC"/>
                </a:solidFill>
              </a:rPr>
              <a:t>派生，是继承结构中的最终派生类，它必须负责虚基类</a:t>
            </a:r>
            <a:r>
              <a:rPr lang="en-US" altLang="zh-CN" sz="2400" b="1" dirty="0">
                <a:solidFill>
                  <a:srgbClr val="0000CC"/>
                </a:solidFill>
              </a:rPr>
              <a:t>A</a:t>
            </a:r>
            <a:r>
              <a:rPr lang="zh-CN" altLang="zh-CN" sz="2400" b="1" dirty="0">
                <a:solidFill>
                  <a:srgbClr val="0000CC"/>
                </a:solidFill>
              </a:rPr>
              <a:t>的初始化。</a:t>
            </a:r>
          </a:p>
          <a:p>
            <a:pPr eaLnBrk="1" hangingPunct="1">
              <a:lnSpc>
                <a:spcPct val="80000"/>
              </a:lnSpc>
              <a:buFontTx/>
              <a:buNone/>
            </a:pPr>
            <a:endParaRPr lang="zh-CN" altLang="en-US" sz="2400" b="1" dirty="0"/>
          </a:p>
          <a:p>
            <a:pPr marL="0" indent="0">
              <a:buNone/>
            </a:pPr>
            <a:r>
              <a:rPr lang="en-US" altLang="zh-CN" sz="2400" b="1" dirty="0"/>
              <a:t>//Eg4-19.cpp</a:t>
            </a:r>
            <a:endParaRPr lang="zh-CN" altLang="zh-CN" sz="2400" b="1" dirty="0"/>
          </a:p>
          <a:p>
            <a:pPr eaLnBrk="1" hangingPunct="1">
              <a:lnSpc>
                <a:spcPct val="80000"/>
              </a:lnSpc>
              <a:buFontTx/>
              <a:buNone/>
            </a:pPr>
            <a:r>
              <a:rPr lang="en-US" altLang="zh-CN" sz="2400" b="1" dirty="0"/>
              <a:t>#include &lt;</a:t>
            </a:r>
            <a:r>
              <a:rPr lang="en-US" altLang="zh-CN" sz="2400" b="1" dirty="0" err="1"/>
              <a:t>iostream.h</a:t>
            </a:r>
            <a:r>
              <a:rPr lang="en-US" altLang="zh-CN" sz="2400" b="1" dirty="0"/>
              <a:t>&gt;</a:t>
            </a:r>
          </a:p>
          <a:p>
            <a:pPr eaLnBrk="1" hangingPunct="1">
              <a:lnSpc>
                <a:spcPct val="80000"/>
              </a:lnSpc>
              <a:buFontTx/>
              <a:buNone/>
            </a:pPr>
            <a:r>
              <a:rPr lang="en-US" altLang="zh-CN" sz="2400" b="1" dirty="0"/>
              <a:t>class A {</a:t>
            </a:r>
          </a:p>
          <a:p>
            <a:pPr eaLnBrk="1" hangingPunct="1">
              <a:lnSpc>
                <a:spcPct val="80000"/>
              </a:lnSpc>
              <a:buFontTx/>
              <a:buNone/>
            </a:pPr>
            <a:r>
              <a:rPr lang="en-US" altLang="zh-CN" sz="2400" b="1" dirty="0"/>
              <a:t>    </a:t>
            </a:r>
            <a:r>
              <a:rPr lang="en-US" altLang="zh-CN" sz="2400" b="1" dirty="0" err="1"/>
              <a:t>int</a:t>
            </a:r>
            <a:r>
              <a:rPr lang="en-US" altLang="zh-CN" sz="2400" b="1" dirty="0"/>
              <a:t> a;</a:t>
            </a:r>
          </a:p>
          <a:p>
            <a:pPr eaLnBrk="1" hangingPunct="1">
              <a:lnSpc>
                <a:spcPct val="80000"/>
              </a:lnSpc>
              <a:buFontTx/>
              <a:buNone/>
            </a:pPr>
            <a:r>
              <a:rPr lang="en-US" altLang="zh-CN" sz="2400" b="1" dirty="0"/>
              <a:t>public: </a:t>
            </a:r>
          </a:p>
          <a:p>
            <a:pPr eaLnBrk="1" hangingPunct="1">
              <a:lnSpc>
                <a:spcPct val="80000"/>
              </a:lnSpc>
              <a:buFontTx/>
              <a:buNone/>
            </a:pPr>
            <a:r>
              <a:rPr lang="en-US" altLang="zh-CN" sz="2400" b="1" dirty="0"/>
              <a:t>    A(</a:t>
            </a:r>
            <a:r>
              <a:rPr lang="en-US" altLang="zh-CN" sz="2400" b="1" dirty="0" err="1"/>
              <a:t>int</a:t>
            </a:r>
            <a:r>
              <a:rPr lang="en-US" altLang="zh-CN" sz="2400" b="1" dirty="0"/>
              <a:t> x) {</a:t>
            </a:r>
          </a:p>
          <a:p>
            <a:pPr eaLnBrk="1" hangingPunct="1">
              <a:lnSpc>
                <a:spcPct val="80000"/>
              </a:lnSpc>
              <a:buFontTx/>
              <a:buNone/>
            </a:pPr>
            <a:r>
              <a:rPr lang="en-US" altLang="zh-CN" sz="2400" b="1" dirty="0"/>
              <a:t>        a=x;</a:t>
            </a:r>
          </a:p>
          <a:p>
            <a:pPr eaLnBrk="1" hangingPunct="1">
              <a:lnSpc>
                <a:spcPct val="80000"/>
              </a:lnSpc>
              <a:buFontTx/>
              <a:buNone/>
            </a:pPr>
            <a:r>
              <a:rPr lang="en-US" altLang="zh-CN" sz="2400" b="1" dirty="0"/>
              <a:t>        </a:t>
            </a:r>
            <a:r>
              <a:rPr lang="en-US" altLang="zh-CN" sz="2400" b="1" dirty="0" err="1"/>
              <a:t>cout</a:t>
            </a:r>
            <a:r>
              <a:rPr lang="en-US" altLang="zh-CN" sz="2400" b="1" dirty="0"/>
              <a:t>&lt;&lt;"Virtual Bass A..."&lt;&lt;</a:t>
            </a:r>
            <a:r>
              <a:rPr lang="en-US" altLang="zh-CN" sz="2400" b="1" dirty="0" err="1"/>
              <a:t>endl</a:t>
            </a:r>
            <a:r>
              <a:rPr lang="en-US" altLang="zh-CN" sz="2400" b="1" dirty="0"/>
              <a:t>; </a:t>
            </a:r>
          </a:p>
          <a:p>
            <a:pPr eaLnBrk="1" hangingPunct="1">
              <a:lnSpc>
                <a:spcPct val="80000"/>
              </a:lnSpc>
              <a:buFontTx/>
              <a:buNone/>
            </a:pPr>
            <a:r>
              <a:rPr lang="en-US" altLang="zh-CN" sz="2400" b="1" dirty="0"/>
              <a:t>    }</a:t>
            </a:r>
          </a:p>
          <a:p>
            <a:pPr eaLnBrk="1" hangingPunct="1">
              <a:lnSpc>
                <a:spcPct val="80000"/>
              </a:lnSpc>
              <a:buFontTx/>
              <a:buNone/>
            </a:pPr>
            <a:r>
              <a:rPr lang="en-US" altLang="zh-CN" sz="2400" b="1" dirty="0"/>
              <a:t>}; </a:t>
            </a:r>
          </a:p>
        </p:txBody>
      </p:sp>
      <p:sp>
        <p:nvSpPr>
          <p:cNvPr id="3" name="标题 1"/>
          <p:cNvSpPr>
            <a:spLocks noGrp="1"/>
          </p:cNvSpPr>
          <p:nvPr>
            <p:ph type="title"/>
          </p:nvPr>
        </p:nvSpPr>
        <p:spPr>
          <a:xfrm>
            <a:off x="457200" y="73672"/>
            <a:ext cx="8229600" cy="811195"/>
          </a:xfrm>
        </p:spPr>
        <p:txBody>
          <a:bodyPr/>
          <a:lstStyle/>
          <a:p>
            <a:r>
              <a:rPr lang="en-US" altLang="zh-CN" b="1" dirty="0"/>
              <a:t>4.8 </a:t>
            </a:r>
            <a:r>
              <a:rPr lang="zh-CN" altLang="en-US" b="1" dirty="0"/>
              <a:t>继拟</a:t>
            </a:r>
            <a:r>
              <a:rPr lang="zh-CN" altLang="en-US" b="1" dirty="0">
                <a:solidFill>
                  <a:srgbClr val="FF0000"/>
                </a:solidFill>
              </a:rPr>
              <a:t>继承</a:t>
            </a:r>
            <a:endParaRPr lang="zh-CN" altLang="en-US" dirty="0"/>
          </a:p>
        </p:txBody>
      </p:sp>
    </p:spTree>
    <p:extLst>
      <p:ext uri="{BB962C8B-B14F-4D97-AF65-F5344CB8AC3E}">
        <p14:creationId xmlns:p14="http://schemas.microsoft.com/office/powerpoint/2010/main" val="126785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6">
                                            <p:txEl>
                                              <p:pRg st="2" end="2"/>
                                            </p:txEl>
                                          </p:spTgt>
                                        </p:tgtEl>
                                        <p:attrNameLst>
                                          <p:attrName>style.visibility</p:attrName>
                                        </p:attrNameLst>
                                      </p:cBhvr>
                                      <p:to>
                                        <p:strVal val="visible"/>
                                      </p:to>
                                    </p:set>
                                    <p:anim calcmode="lin" valueType="num">
                                      <p:cBhvr additive="base">
                                        <p:cTn id="7" dur="500" fill="hold"/>
                                        <p:tgtEl>
                                          <p:spTgt spid="727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6">
                                            <p:txEl>
                                              <p:pRg st="3" end="3"/>
                                            </p:txEl>
                                          </p:spTgt>
                                        </p:tgtEl>
                                        <p:attrNameLst>
                                          <p:attrName>style.visibility</p:attrName>
                                        </p:attrNameLst>
                                      </p:cBhvr>
                                      <p:to>
                                        <p:strVal val="visible"/>
                                      </p:to>
                                    </p:set>
                                    <p:anim calcmode="lin" valueType="num">
                                      <p:cBhvr additive="base">
                                        <p:cTn id="11" dur="500" fill="hold"/>
                                        <p:tgtEl>
                                          <p:spTgt spid="7270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70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706">
                                            <p:txEl>
                                              <p:pRg st="4" end="4"/>
                                            </p:txEl>
                                          </p:spTgt>
                                        </p:tgtEl>
                                        <p:attrNameLst>
                                          <p:attrName>style.visibility</p:attrName>
                                        </p:attrNameLst>
                                      </p:cBhvr>
                                      <p:to>
                                        <p:strVal val="visible"/>
                                      </p:to>
                                    </p:set>
                                    <p:anim calcmode="lin" valueType="num">
                                      <p:cBhvr additive="base">
                                        <p:cTn id="15" dur="500" fill="hold"/>
                                        <p:tgtEl>
                                          <p:spTgt spid="7270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70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2706">
                                            <p:txEl>
                                              <p:pRg st="5" end="5"/>
                                            </p:txEl>
                                          </p:spTgt>
                                        </p:tgtEl>
                                        <p:attrNameLst>
                                          <p:attrName>style.visibility</p:attrName>
                                        </p:attrNameLst>
                                      </p:cBhvr>
                                      <p:to>
                                        <p:strVal val="visible"/>
                                      </p:to>
                                    </p:set>
                                    <p:anim calcmode="lin" valueType="num">
                                      <p:cBhvr additive="base">
                                        <p:cTn id="19" dur="500" fill="hold"/>
                                        <p:tgtEl>
                                          <p:spTgt spid="7270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6">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2706">
                                            <p:txEl>
                                              <p:pRg st="6" end="6"/>
                                            </p:txEl>
                                          </p:spTgt>
                                        </p:tgtEl>
                                        <p:attrNameLst>
                                          <p:attrName>style.visibility</p:attrName>
                                        </p:attrNameLst>
                                      </p:cBhvr>
                                      <p:to>
                                        <p:strVal val="visible"/>
                                      </p:to>
                                    </p:set>
                                    <p:anim calcmode="lin" valueType="num">
                                      <p:cBhvr additive="base">
                                        <p:cTn id="23" dur="500" fill="hold"/>
                                        <p:tgtEl>
                                          <p:spTgt spid="72706">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6">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706">
                                            <p:txEl>
                                              <p:pRg st="7" end="7"/>
                                            </p:txEl>
                                          </p:spTgt>
                                        </p:tgtEl>
                                        <p:attrNameLst>
                                          <p:attrName>style.visibility</p:attrName>
                                        </p:attrNameLst>
                                      </p:cBhvr>
                                      <p:to>
                                        <p:strVal val="visible"/>
                                      </p:to>
                                    </p:set>
                                    <p:anim calcmode="lin" valueType="num">
                                      <p:cBhvr additive="base">
                                        <p:cTn id="27" dur="500" fill="hold"/>
                                        <p:tgtEl>
                                          <p:spTgt spid="72706">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706">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2706">
                                            <p:txEl>
                                              <p:pRg st="8" end="8"/>
                                            </p:txEl>
                                          </p:spTgt>
                                        </p:tgtEl>
                                        <p:attrNameLst>
                                          <p:attrName>style.visibility</p:attrName>
                                        </p:attrNameLst>
                                      </p:cBhvr>
                                      <p:to>
                                        <p:strVal val="visible"/>
                                      </p:to>
                                    </p:set>
                                    <p:anim calcmode="lin" valueType="num">
                                      <p:cBhvr additive="base">
                                        <p:cTn id="31" dur="500" fill="hold"/>
                                        <p:tgtEl>
                                          <p:spTgt spid="7270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6">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706">
                                            <p:txEl>
                                              <p:pRg st="9" end="9"/>
                                            </p:txEl>
                                          </p:spTgt>
                                        </p:tgtEl>
                                        <p:attrNameLst>
                                          <p:attrName>style.visibility</p:attrName>
                                        </p:attrNameLst>
                                      </p:cBhvr>
                                      <p:to>
                                        <p:strVal val="visible"/>
                                      </p:to>
                                    </p:set>
                                    <p:anim calcmode="lin" valueType="num">
                                      <p:cBhvr additive="base">
                                        <p:cTn id="35" dur="500" fill="hold"/>
                                        <p:tgtEl>
                                          <p:spTgt spid="72706">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706">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2706">
                                            <p:txEl>
                                              <p:pRg st="10" end="10"/>
                                            </p:txEl>
                                          </p:spTgt>
                                        </p:tgtEl>
                                        <p:attrNameLst>
                                          <p:attrName>style.visibility</p:attrName>
                                        </p:attrNameLst>
                                      </p:cBhvr>
                                      <p:to>
                                        <p:strVal val="visible"/>
                                      </p:to>
                                    </p:set>
                                    <p:anim calcmode="lin" valueType="num">
                                      <p:cBhvr additive="base">
                                        <p:cTn id="39" dur="500" fill="hold"/>
                                        <p:tgtEl>
                                          <p:spTgt spid="72706">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2706">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2706">
                                            <p:txEl>
                                              <p:pRg st="11" end="11"/>
                                            </p:txEl>
                                          </p:spTgt>
                                        </p:tgtEl>
                                        <p:attrNameLst>
                                          <p:attrName>style.visibility</p:attrName>
                                        </p:attrNameLst>
                                      </p:cBhvr>
                                      <p:to>
                                        <p:strVal val="visible"/>
                                      </p:to>
                                    </p:set>
                                    <p:anim calcmode="lin" valueType="num">
                                      <p:cBhvr additive="base">
                                        <p:cTn id="43" dur="500" fill="hold"/>
                                        <p:tgtEl>
                                          <p:spTgt spid="72706">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270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251520" y="1076590"/>
            <a:ext cx="8623212" cy="5592770"/>
          </a:xfrm>
        </p:spPr>
        <p:txBody>
          <a:bodyPr/>
          <a:lstStyle/>
          <a:p>
            <a:pPr eaLnBrk="1" hangingPunct="1">
              <a:buFontTx/>
              <a:buNone/>
            </a:pPr>
            <a:r>
              <a:rPr lang="en-US" altLang="zh-CN" sz="2800" b="1" dirty="0">
                <a:solidFill>
                  <a:srgbClr val="0000CC"/>
                </a:solidFill>
              </a:rPr>
              <a:t>5</a:t>
            </a:r>
            <a:r>
              <a:rPr lang="zh-CN" altLang="en-US" sz="2800" b="1" dirty="0">
                <a:solidFill>
                  <a:srgbClr val="0000CC"/>
                </a:solidFill>
              </a:rPr>
              <a:t>、</a:t>
            </a:r>
            <a:r>
              <a:rPr lang="zh-CN" altLang="zh-CN" sz="2800" b="1" dirty="0">
                <a:solidFill>
                  <a:srgbClr val="0000CC"/>
                </a:solidFill>
              </a:rPr>
              <a:t>成员函数冲突与优先级</a:t>
            </a:r>
            <a:endParaRPr lang="en-US" altLang="zh-CN" sz="2800" b="1" dirty="0">
              <a:solidFill>
                <a:srgbClr val="0000CC"/>
              </a:solidFill>
            </a:endParaRPr>
          </a:p>
          <a:p>
            <a:r>
              <a:rPr lang="zh-CN" altLang="zh-CN" sz="2400" dirty="0"/>
              <a:t>如果虚基类和派生类中都有同名成员函数，仍然有可能</a:t>
            </a:r>
            <a:r>
              <a:rPr lang="zh-CN" altLang="zh-CN" sz="2400" b="1" dirty="0">
                <a:solidFill>
                  <a:srgbClr val="FF0000"/>
                </a:solidFill>
              </a:rPr>
              <a:t>会产生命名冲突</a:t>
            </a:r>
            <a:r>
              <a:rPr lang="zh-CN" altLang="zh-CN" sz="2400" dirty="0"/>
              <a:t>。</a:t>
            </a:r>
            <a:endParaRPr lang="en-US" altLang="zh-CN" sz="2400" dirty="0"/>
          </a:p>
          <a:p>
            <a:r>
              <a:rPr lang="zh-CN" altLang="zh-CN" sz="2400" dirty="0"/>
              <a:t>假设类</a:t>
            </a:r>
            <a:r>
              <a:rPr lang="en-US" altLang="zh-CN" sz="2400" dirty="0"/>
              <a:t>A</a:t>
            </a:r>
            <a:r>
              <a:rPr lang="zh-CN" altLang="zh-CN" sz="2400" dirty="0"/>
              <a:t>具有函数</a:t>
            </a:r>
            <a:r>
              <a:rPr lang="en-US" altLang="zh-CN" sz="2400" dirty="0"/>
              <a:t>f</a:t>
            </a:r>
            <a:r>
              <a:rPr lang="zh-CN" altLang="zh-CN" sz="2400" dirty="0"/>
              <a:t>，类</a:t>
            </a:r>
            <a:r>
              <a:rPr lang="en-US" altLang="zh-CN" sz="2400" dirty="0"/>
              <a:t>B</a:t>
            </a:r>
            <a:r>
              <a:rPr lang="zh-CN" altLang="zh-CN" sz="2400" dirty="0"/>
              <a:t>和</a:t>
            </a:r>
            <a:r>
              <a:rPr lang="en-US" altLang="zh-CN" sz="2400" dirty="0"/>
              <a:t>C</a:t>
            </a:r>
            <a:r>
              <a:rPr lang="zh-CN" altLang="zh-CN" sz="2400" dirty="0"/>
              <a:t>都从</a:t>
            </a:r>
            <a:r>
              <a:rPr lang="en-US" altLang="zh-CN" sz="2400" dirty="0"/>
              <a:t>A</a:t>
            </a:r>
            <a:r>
              <a:rPr lang="zh-CN" altLang="zh-CN" sz="2400" dirty="0"/>
              <a:t>虚拟派生，类</a:t>
            </a:r>
            <a:r>
              <a:rPr lang="en-US" altLang="zh-CN" sz="2400" dirty="0"/>
              <a:t>ABC</a:t>
            </a:r>
            <a:r>
              <a:rPr lang="zh-CN" altLang="zh-CN" sz="2400" dirty="0"/>
              <a:t>继承了类</a:t>
            </a:r>
            <a:r>
              <a:rPr lang="en-US" altLang="zh-CN" sz="2400" dirty="0"/>
              <a:t>B</a:t>
            </a:r>
            <a:r>
              <a:rPr lang="zh-CN" altLang="zh-CN" sz="2400" dirty="0"/>
              <a:t>和类</a:t>
            </a:r>
            <a:r>
              <a:rPr lang="en-US" altLang="zh-CN" sz="2400" dirty="0"/>
              <a:t>C</a:t>
            </a:r>
            <a:r>
              <a:rPr lang="zh-CN" altLang="zh-CN" sz="2400" dirty="0"/>
              <a:t>，详见例</a:t>
            </a:r>
            <a:r>
              <a:rPr lang="en-US" altLang="zh-CN" sz="2400" dirty="0"/>
              <a:t>4-19</a:t>
            </a:r>
            <a:r>
              <a:rPr lang="zh-CN" altLang="zh-CN" sz="2400" dirty="0"/>
              <a:t>。对于</a:t>
            </a:r>
            <a:r>
              <a:rPr lang="en-US" altLang="zh-CN" sz="2400" dirty="0"/>
              <a:t>ABC</a:t>
            </a:r>
            <a:r>
              <a:rPr lang="zh-CN" altLang="zh-CN" sz="2400" dirty="0"/>
              <a:t>类对象的</a:t>
            </a:r>
            <a:r>
              <a:rPr lang="en-US" altLang="zh-CN" sz="2400" dirty="0"/>
              <a:t>f</a:t>
            </a:r>
            <a:r>
              <a:rPr lang="zh-CN" altLang="zh-CN" sz="2400" dirty="0"/>
              <a:t>成员函数调用，存在以下几种情况：</a:t>
            </a:r>
          </a:p>
          <a:p>
            <a:pPr marL="857250" lvl="1" indent="-457200">
              <a:buFont typeface="+mj-ea"/>
              <a:buAutoNum type="circleNumDbPlain"/>
            </a:pPr>
            <a:r>
              <a:rPr lang="zh-CN" altLang="zh-CN" sz="2000" dirty="0"/>
              <a:t>如果类</a:t>
            </a:r>
            <a:r>
              <a:rPr lang="en-US" altLang="zh-CN" sz="2000" dirty="0"/>
              <a:t>B</a:t>
            </a:r>
            <a:r>
              <a:rPr lang="zh-CN" altLang="zh-CN" sz="2000" dirty="0"/>
              <a:t>、</a:t>
            </a:r>
            <a:r>
              <a:rPr lang="en-US" altLang="zh-CN" sz="2000" dirty="0"/>
              <a:t>C</a:t>
            </a:r>
            <a:r>
              <a:rPr lang="zh-CN" altLang="zh-CN" sz="2000" dirty="0"/>
              <a:t>和</a:t>
            </a:r>
            <a:r>
              <a:rPr lang="en-US" altLang="zh-CN" sz="2000" dirty="0"/>
              <a:t>ABC</a:t>
            </a:r>
            <a:r>
              <a:rPr lang="zh-CN" altLang="zh-CN" sz="2000" dirty="0"/>
              <a:t>都没有定义</a:t>
            </a:r>
            <a:r>
              <a:rPr lang="en-US" altLang="zh-CN" sz="2000" dirty="0"/>
              <a:t>f</a:t>
            </a:r>
            <a:r>
              <a:rPr lang="zh-CN" altLang="zh-CN" sz="2000" dirty="0"/>
              <a:t>函数，在类</a:t>
            </a:r>
            <a:r>
              <a:rPr lang="en-US" altLang="zh-CN" sz="2000" dirty="0"/>
              <a:t>ABC</a:t>
            </a:r>
            <a:r>
              <a:rPr lang="zh-CN" altLang="zh-CN" sz="2000" dirty="0"/>
              <a:t>的对象中只有</a:t>
            </a:r>
            <a:r>
              <a:rPr lang="en-US" altLang="zh-CN" sz="2000" dirty="0"/>
              <a:t>1</a:t>
            </a:r>
            <a:r>
              <a:rPr lang="zh-CN" altLang="zh-CN" sz="2000" dirty="0"/>
              <a:t>个来源于虚基类</a:t>
            </a:r>
            <a:r>
              <a:rPr lang="en-US" altLang="zh-CN" sz="2000" dirty="0"/>
              <a:t>A</a:t>
            </a:r>
            <a:r>
              <a:rPr lang="zh-CN" altLang="zh-CN" sz="2000" dirty="0"/>
              <a:t>中的</a:t>
            </a:r>
            <a:r>
              <a:rPr lang="en-US" altLang="zh-CN" sz="2000" dirty="0"/>
              <a:t>f</a:t>
            </a:r>
            <a:r>
              <a:rPr lang="zh-CN" altLang="zh-CN" sz="2000" dirty="0"/>
              <a:t>函数，没有冲突。但是，若</a:t>
            </a:r>
            <a:r>
              <a:rPr lang="en-US" altLang="zh-CN" sz="2000" dirty="0">
                <a:solidFill>
                  <a:srgbClr val="FF0000"/>
                </a:solidFill>
              </a:rPr>
              <a:t>B</a:t>
            </a:r>
            <a:r>
              <a:rPr lang="zh-CN" altLang="zh-CN" sz="2000" dirty="0">
                <a:solidFill>
                  <a:srgbClr val="FF0000"/>
                </a:solidFill>
              </a:rPr>
              <a:t>、</a:t>
            </a:r>
            <a:r>
              <a:rPr lang="en-US" altLang="zh-CN" sz="2000" dirty="0">
                <a:solidFill>
                  <a:srgbClr val="FF0000"/>
                </a:solidFill>
              </a:rPr>
              <a:t>C</a:t>
            </a:r>
            <a:r>
              <a:rPr lang="zh-CN" altLang="zh-CN" sz="2000" dirty="0">
                <a:solidFill>
                  <a:srgbClr val="FF0000"/>
                </a:solidFill>
              </a:rPr>
              <a:t>都不是虚拟继承于</a:t>
            </a:r>
            <a:r>
              <a:rPr lang="en-US" altLang="zh-CN" sz="2000" dirty="0">
                <a:solidFill>
                  <a:srgbClr val="FF0000"/>
                </a:solidFill>
              </a:rPr>
              <a:t>A</a:t>
            </a:r>
            <a:r>
              <a:rPr lang="zh-CN" altLang="zh-CN" sz="2000" dirty="0"/>
              <a:t>；或者其中</a:t>
            </a:r>
            <a:r>
              <a:rPr lang="zh-CN" altLang="zh-CN" sz="2000" dirty="0">
                <a:solidFill>
                  <a:srgbClr val="0000CC"/>
                </a:solidFill>
              </a:rPr>
              <a:t>一个虚拟继承于</a:t>
            </a:r>
            <a:r>
              <a:rPr lang="en-US" altLang="zh-CN" sz="2000" dirty="0">
                <a:solidFill>
                  <a:srgbClr val="0000CC"/>
                </a:solidFill>
              </a:rPr>
              <a:t>A</a:t>
            </a:r>
            <a:r>
              <a:rPr lang="zh-CN" altLang="zh-CN" sz="2000" dirty="0"/>
              <a:t>，</a:t>
            </a:r>
            <a:r>
              <a:rPr lang="zh-CN" altLang="zh-CN" sz="2000" dirty="0">
                <a:solidFill>
                  <a:srgbClr val="0000CC"/>
                </a:solidFill>
              </a:rPr>
              <a:t>另一个非虚拟继承于</a:t>
            </a:r>
            <a:r>
              <a:rPr lang="en-US" altLang="zh-CN" sz="2000" dirty="0">
                <a:solidFill>
                  <a:srgbClr val="0000CC"/>
                </a:solidFill>
              </a:rPr>
              <a:t>A</a:t>
            </a:r>
            <a:r>
              <a:rPr lang="zh-CN" altLang="zh-CN" sz="2000" dirty="0"/>
              <a:t>；则在</a:t>
            </a:r>
            <a:r>
              <a:rPr lang="en-US" altLang="zh-CN" sz="2000" dirty="0"/>
              <a:t>ABC</a:t>
            </a:r>
            <a:r>
              <a:rPr lang="zh-CN" altLang="zh-CN" sz="2000" dirty="0"/>
              <a:t>对象中的</a:t>
            </a:r>
            <a:r>
              <a:rPr lang="en-US" altLang="zh-CN" sz="2000" dirty="0"/>
              <a:t>f</a:t>
            </a:r>
            <a:r>
              <a:rPr lang="zh-CN" altLang="zh-CN" sz="2000" dirty="0"/>
              <a:t>函数有多个，</a:t>
            </a:r>
            <a:r>
              <a:rPr lang="zh-CN" altLang="zh-CN" sz="2000" b="1" dirty="0">
                <a:solidFill>
                  <a:srgbClr val="FF0000"/>
                </a:solidFill>
              </a:rPr>
              <a:t>会产生冲突</a:t>
            </a:r>
            <a:r>
              <a:rPr lang="zh-CN" altLang="zh-CN" sz="2000" dirty="0"/>
              <a:t>。</a:t>
            </a:r>
          </a:p>
          <a:p>
            <a:pPr marL="857250" lvl="1" indent="-457200">
              <a:buFont typeface="+mj-ea"/>
              <a:buAutoNum type="circleNumDbPlain"/>
            </a:pPr>
            <a:r>
              <a:rPr lang="zh-CN" altLang="zh-CN" sz="2000" dirty="0"/>
              <a:t>如果类</a:t>
            </a:r>
            <a:r>
              <a:rPr lang="en-US" altLang="zh-CN" sz="2000" dirty="0"/>
              <a:t>B</a:t>
            </a:r>
            <a:r>
              <a:rPr lang="zh-CN" altLang="zh-CN" sz="2000" dirty="0"/>
              <a:t>、</a:t>
            </a:r>
            <a:r>
              <a:rPr lang="en-US" altLang="zh-CN" sz="2000" dirty="0"/>
              <a:t>C</a:t>
            </a:r>
            <a:r>
              <a:rPr lang="zh-CN" altLang="zh-CN" sz="2000" dirty="0"/>
              <a:t>中有一个定义了</a:t>
            </a:r>
            <a:r>
              <a:rPr lang="en-US" altLang="zh-CN" sz="2000" dirty="0"/>
              <a:t>f</a:t>
            </a:r>
            <a:r>
              <a:rPr lang="zh-CN" altLang="zh-CN" sz="2000" dirty="0"/>
              <a:t>函数，则在调用</a:t>
            </a:r>
            <a:r>
              <a:rPr lang="en-US" altLang="zh-CN" sz="2000" dirty="0"/>
              <a:t>ABC</a:t>
            </a:r>
            <a:r>
              <a:rPr lang="zh-CN" altLang="zh-CN" sz="2000" dirty="0"/>
              <a:t>对象的</a:t>
            </a:r>
            <a:r>
              <a:rPr lang="en-US" altLang="zh-CN" sz="2000" dirty="0"/>
              <a:t>f</a:t>
            </a:r>
            <a:r>
              <a:rPr lang="zh-CN" altLang="zh-CN" sz="2000" dirty="0"/>
              <a:t>函数时，</a:t>
            </a:r>
            <a:r>
              <a:rPr lang="en-US" altLang="zh-CN" sz="2000" dirty="0"/>
              <a:t>B</a:t>
            </a:r>
            <a:r>
              <a:rPr lang="zh-CN" altLang="zh-CN" sz="2000" dirty="0"/>
              <a:t>或</a:t>
            </a:r>
            <a:r>
              <a:rPr lang="en-US" altLang="zh-CN" sz="2000" dirty="0"/>
              <a:t>C</a:t>
            </a:r>
            <a:r>
              <a:rPr lang="zh-CN" altLang="zh-CN" sz="2000" dirty="0"/>
              <a:t>中的</a:t>
            </a:r>
            <a:r>
              <a:rPr lang="en-US" altLang="zh-CN" sz="2000" dirty="0"/>
              <a:t>f</a:t>
            </a:r>
            <a:r>
              <a:rPr lang="zh-CN" altLang="zh-CN" sz="2000" dirty="0"/>
              <a:t>函数具有优先权。例</a:t>
            </a:r>
            <a:r>
              <a:rPr lang="en-US" altLang="zh-CN" sz="2000" dirty="0"/>
              <a:t>4-19</a:t>
            </a:r>
            <a:r>
              <a:rPr lang="zh-CN" altLang="zh-CN" sz="2000" dirty="0"/>
              <a:t>中“</a:t>
            </a:r>
            <a:r>
              <a:rPr lang="en-US" altLang="zh-CN" sz="2000" dirty="0" err="1"/>
              <a:t>obj.f</a:t>
            </a:r>
            <a:r>
              <a:rPr lang="en-US" altLang="zh-CN" sz="2000" dirty="0"/>
              <a:t>()</a:t>
            </a:r>
            <a:r>
              <a:rPr lang="zh-CN" altLang="zh-CN" sz="2000" dirty="0"/>
              <a:t>”的输出证明它调用的是类</a:t>
            </a:r>
            <a:r>
              <a:rPr lang="en-US" altLang="zh-CN" sz="2000" dirty="0"/>
              <a:t>B</a:t>
            </a:r>
            <a:r>
              <a:rPr lang="zh-CN" altLang="zh-CN" sz="2000" dirty="0"/>
              <a:t>中的</a:t>
            </a:r>
            <a:r>
              <a:rPr lang="en-US" altLang="zh-CN" sz="2000" dirty="0"/>
              <a:t>f</a:t>
            </a:r>
            <a:r>
              <a:rPr lang="zh-CN" altLang="zh-CN" sz="2000" dirty="0"/>
              <a:t>函数。</a:t>
            </a:r>
          </a:p>
          <a:p>
            <a:pPr marL="857250" lvl="1" indent="-457200">
              <a:buFont typeface="+mj-ea"/>
              <a:buAutoNum type="circleNumDbPlain"/>
            </a:pPr>
            <a:r>
              <a:rPr lang="zh-CN" altLang="zh-CN" sz="2000" dirty="0"/>
              <a:t>不论上面哪种情况，如果</a:t>
            </a:r>
            <a:r>
              <a:rPr lang="en-US" altLang="zh-CN" sz="2000" dirty="0"/>
              <a:t>ABC</a:t>
            </a:r>
            <a:r>
              <a:rPr lang="zh-CN" altLang="zh-CN" sz="2000" dirty="0"/>
              <a:t>类定义了</a:t>
            </a:r>
            <a:r>
              <a:rPr lang="en-US" altLang="zh-CN" sz="2000" dirty="0"/>
              <a:t>f</a:t>
            </a:r>
            <a:r>
              <a:rPr lang="zh-CN" altLang="zh-CN" sz="2000" dirty="0"/>
              <a:t>函数，当</a:t>
            </a:r>
            <a:r>
              <a:rPr lang="en-US" altLang="zh-CN" sz="2000" dirty="0"/>
              <a:t>ABC</a:t>
            </a:r>
            <a:r>
              <a:rPr lang="zh-CN" altLang="zh-CN" sz="2000" dirty="0"/>
              <a:t>的对象调用</a:t>
            </a:r>
            <a:r>
              <a:rPr lang="en-US" altLang="zh-CN" sz="2000" dirty="0"/>
              <a:t>f</a:t>
            </a:r>
            <a:r>
              <a:rPr lang="zh-CN" altLang="zh-CN" sz="2000" dirty="0"/>
              <a:t>函数时，不会有冲突，</a:t>
            </a:r>
            <a:r>
              <a:rPr lang="en-US" altLang="zh-CN" sz="2000" dirty="0"/>
              <a:t>ABC</a:t>
            </a:r>
            <a:r>
              <a:rPr lang="zh-CN" altLang="zh-CN" sz="2000" dirty="0"/>
              <a:t>中的</a:t>
            </a:r>
            <a:r>
              <a:rPr lang="en-US" altLang="zh-CN" sz="2000" dirty="0"/>
              <a:t>f</a:t>
            </a:r>
            <a:r>
              <a:rPr lang="zh-CN" altLang="zh-CN" sz="2000" dirty="0"/>
              <a:t>函数具有优先权。</a:t>
            </a:r>
          </a:p>
          <a:p>
            <a:pPr eaLnBrk="1" hangingPunct="1">
              <a:buFontTx/>
              <a:buNone/>
            </a:pPr>
            <a:endParaRPr lang="zh-CN" altLang="en-US" sz="2800" b="1" dirty="0">
              <a:solidFill>
                <a:srgbClr val="0000CC"/>
              </a:solidFill>
            </a:endParaRPr>
          </a:p>
        </p:txBody>
      </p:sp>
      <p:sp>
        <p:nvSpPr>
          <p:cNvPr id="5" name="标题 1"/>
          <p:cNvSpPr>
            <a:spLocks noGrp="1"/>
          </p:cNvSpPr>
          <p:nvPr>
            <p:ph type="title"/>
          </p:nvPr>
        </p:nvSpPr>
        <p:spPr/>
        <p:txBody>
          <a:bodyPr/>
          <a:lstStyle/>
          <a:p>
            <a:r>
              <a:rPr lang="en-US" altLang="zh-CN" b="1" dirty="0"/>
              <a:t>4.8 </a:t>
            </a:r>
            <a:r>
              <a:rPr lang="zh-CN" altLang="en-US" b="1" dirty="0"/>
              <a:t>继拟</a:t>
            </a:r>
            <a:r>
              <a:rPr lang="zh-CN" altLang="en-US" b="1" dirty="0">
                <a:solidFill>
                  <a:srgbClr val="FF0000"/>
                </a:solidFill>
              </a:rPr>
              <a:t>继承</a:t>
            </a:r>
            <a:endParaRPr lang="zh-CN" altLang="en-US" dirty="0"/>
          </a:p>
        </p:txBody>
      </p:sp>
    </p:spTree>
    <p:extLst>
      <p:ext uri="{BB962C8B-B14F-4D97-AF65-F5344CB8AC3E}">
        <p14:creationId xmlns:p14="http://schemas.microsoft.com/office/powerpoint/2010/main" val="341094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6">
                                            <p:txEl>
                                              <p:pRg st="1" end="1"/>
                                            </p:txEl>
                                          </p:spTgt>
                                        </p:tgtEl>
                                        <p:attrNameLst>
                                          <p:attrName>style.visibility</p:attrName>
                                        </p:attrNameLst>
                                      </p:cBhvr>
                                      <p:to>
                                        <p:strVal val="visible"/>
                                      </p:to>
                                    </p:set>
                                    <p:anim calcmode="lin" valueType="num">
                                      <p:cBhvr additive="base">
                                        <p:cTn id="7" dur="500" fill="hold"/>
                                        <p:tgtEl>
                                          <p:spTgt spid="7270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706">
                                            <p:txEl>
                                              <p:pRg st="2" end="2"/>
                                            </p:txEl>
                                          </p:spTgt>
                                        </p:tgtEl>
                                        <p:attrNameLst>
                                          <p:attrName>style.visibility</p:attrName>
                                        </p:attrNameLst>
                                      </p:cBhvr>
                                      <p:to>
                                        <p:strVal val="visible"/>
                                      </p:to>
                                    </p:set>
                                    <p:anim calcmode="lin" valueType="num">
                                      <p:cBhvr additive="base">
                                        <p:cTn id="13" dur="500" fill="hold"/>
                                        <p:tgtEl>
                                          <p:spTgt spid="7270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27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2706">
                                            <p:txEl>
                                              <p:pRg st="3" end="3"/>
                                            </p:txEl>
                                          </p:spTgt>
                                        </p:tgtEl>
                                        <p:attrNameLst>
                                          <p:attrName>style.visibility</p:attrName>
                                        </p:attrNameLst>
                                      </p:cBhvr>
                                      <p:to>
                                        <p:strVal val="visible"/>
                                      </p:to>
                                    </p:set>
                                    <p:anim calcmode="lin" valueType="num">
                                      <p:cBhvr additive="base">
                                        <p:cTn id="19" dur="500" fill="hold"/>
                                        <p:tgtEl>
                                          <p:spTgt spid="7270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2706">
                                            <p:txEl>
                                              <p:pRg st="4" end="4"/>
                                            </p:txEl>
                                          </p:spTgt>
                                        </p:tgtEl>
                                        <p:attrNameLst>
                                          <p:attrName>style.visibility</p:attrName>
                                        </p:attrNameLst>
                                      </p:cBhvr>
                                      <p:to>
                                        <p:strVal val="visible"/>
                                      </p:to>
                                    </p:set>
                                    <p:anim calcmode="lin" valueType="num">
                                      <p:cBhvr additive="base">
                                        <p:cTn id="25" dur="500" fill="hold"/>
                                        <p:tgtEl>
                                          <p:spTgt spid="7270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7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2706">
                                            <p:txEl>
                                              <p:pRg st="5" end="5"/>
                                            </p:txEl>
                                          </p:spTgt>
                                        </p:tgtEl>
                                        <p:attrNameLst>
                                          <p:attrName>style.visibility</p:attrName>
                                        </p:attrNameLst>
                                      </p:cBhvr>
                                      <p:to>
                                        <p:strVal val="visible"/>
                                      </p:to>
                                    </p:set>
                                    <p:anim calcmode="lin" valueType="num">
                                      <p:cBhvr additive="base">
                                        <p:cTn id="31" dur="500" fill="hold"/>
                                        <p:tgtEl>
                                          <p:spTgt spid="7270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685800" y="333375"/>
            <a:ext cx="8350696" cy="6524625"/>
          </a:xfrm>
        </p:spPr>
        <p:txBody>
          <a:bodyPr/>
          <a:lstStyle/>
          <a:p>
            <a:pPr eaLnBrk="1" hangingPunct="1">
              <a:lnSpc>
                <a:spcPct val="80000"/>
              </a:lnSpc>
              <a:buFontTx/>
              <a:buNone/>
            </a:pPr>
            <a:r>
              <a:rPr lang="en-US" altLang="zh-CN" sz="2000" dirty="0"/>
              <a:t>class B</a:t>
            </a:r>
            <a:r>
              <a:rPr lang="en-US" altLang="zh-CN" sz="2000" b="1" dirty="0">
                <a:solidFill>
                  <a:srgbClr val="0000CC"/>
                </a:solidFill>
              </a:rPr>
              <a:t>:virtual </a:t>
            </a:r>
            <a:r>
              <a:rPr lang="en-US" altLang="zh-CN" sz="2000" dirty="0"/>
              <a:t>public A {</a:t>
            </a:r>
          </a:p>
          <a:p>
            <a:pPr eaLnBrk="1" hangingPunct="1">
              <a:lnSpc>
                <a:spcPct val="80000"/>
              </a:lnSpc>
              <a:buFontTx/>
              <a:buNone/>
            </a:pPr>
            <a:r>
              <a:rPr lang="en-US" altLang="zh-CN" sz="2000" dirty="0"/>
              <a:t>public: </a:t>
            </a:r>
          </a:p>
          <a:p>
            <a:pPr eaLnBrk="1" hangingPunct="1">
              <a:lnSpc>
                <a:spcPct val="80000"/>
              </a:lnSpc>
              <a:buFontTx/>
              <a:buNone/>
            </a:pPr>
            <a:r>
              <a:rPr lang="en-US" altLang="zh-CN" sz="2000" dirty="0"/>
              <a:t>    B(</a:t>
            </a:r>
            <a:r>
              <a:rPr lang="en-US" altLang="zh-CN" sz="2000" dirty="0" err="1"/>
              <a:t>int</a:t>
            </a:r>
            <a:r>
              <a:rPr lang="en-US" altLang="zh-CN" sz="2000" dirty="0"/>
              <a:t> </a:t>
            </a:r>
            <a:r>
              <a:rPr lang="en-US" altLang="zh-CN" sz="2000" dirty="0" err="1"/>
              <a:t>i</a:t>
            </a:r>
            <a:r>
              <a:rPr lang="en-US" altLang="zh-CN" sz="2000" dirty="0"/>
              <a:t>):</a:t>
            </a:r>
            <a:r>
              <a:rPr lang="en-US" altLang="zh-CN" sz="2000" b="1" dirty="0">
                <a:solidFill>
                  <a:srgbClr val="FF0000"/>
                </a:solidFill>
              </a:rPr>
              <a:t>A(</a:t>
            </a:r>
            <a:r>
              <a:rPr lang="en-US" altLang="zh-CN" sz="2000" b="1" dirty="0" err="1">
                <a:solidFill>
                  <a:srgbClr val="FF0000"/>
                </a:solidFill>
              </a:rPr>
              <a:t>i</a:t>
            </a:r>
            <a:r>
              <a:rPr lang="en-US" altLang="zh-CN" sz="2000" b="1" dirty="0">
                <a:solidFill>
                  <a:srgbClr val="FF0000"/>
                </a:solidFill>
              </a:rPr>
              <a:t>)</a:t>
            </a:r>
            <a:r>
              <a:rPr lang="en-US" altLang="zh-CN" sz="2000" dirty="0"/>
              <a:t>{ </a:t>
            </a:r>
            <a:r>
              <a:rPr lang="en-US" altLang="zh-CN" sz="2000" dirty="0" err="1"/>
              <a:t>cout</a:t>
            </a:r>
            <a:r>
              <a:rPr lang="en-US" altLang="zh-CN" sz="2000" dirty="0"/>
              <a:t>&lt;&lt;"Virtual Bass B..."&lt;&lt;</a:t>
            </a:r>
            <a:r>
              <a:rPr lang="en-US" altLang="zh-CN" sz="2000" dirty="0" err="1"/>
              <a:t>endl</a:t>
            </a:r>
            <a:r>
              <a:rPr lang="en-US" altLang="zh-CN" sz="2000" dirty="0"/>
              <a:t>; }</a:t>
            </a:r>
          </a:p>
          <a:p>
            <a:pPr eaLnBrk="1" hangingPunct="1">
              <a:lnSpc>
                <a:spcPct val="80000"/>
              </a:lnSpc>
              <a:buFontTx/>
              <a:buNone/>
            </a:pPr>
            <a:r>
              <a:rPr lang="en-US" altLang="zh-CN" sz="2000" dirty="0"/>
              <a:t>};</a:t>
            </a:r>
          </a:p>
          <a:p>
            <a:pPr eaLnBrk="1" hangingPunct="1">
              <a:lnSpc>
                <a:spcPct val="80000"/>
              </a:lnSpc>
              <a:buFontTx/>
              <a:buNone/>
            </a:pPr>
            <a:r>
              <a:rPr lang="en-US" altLang="zh-CN" sz="2000" dirty="0"/>
              <a:t>class C</a:t>
            </a:r>
            <a:r>
              <a:rPr lang="en-US" altLang="zh-CN" sz="2000" b="1" dirty="0">
                <a:solidFill>
                  <a:srgbClr val="0000CC"/>
                </a:solidFill>
              </a:rPr>
              <a:t>:virtual</a:t>
            </a:r>
            <a:r>
              <a:rPr lang="en-US" altLang="zh-CN" sz="2000" dirty="0"/>
              <a:t> public A{</a:t>
            </a:r>
          </a:p>
          <a:p>
            <a:pPr eaLnBrk="1" hangingPunct="1">
              <a:lnSpc>
                <a:spcPct val="80000"/>
              </a:lnSpc>
              <a:buFontTx/>
              <a:buNone/>
            </a:pPr>
            <a:r>
              <a:rPr lang="en-US" altLang="zh-CN" sz="2000" dirty="0"/>
              <a:t>    </a:t>
            </a:r>
            <a:r>
              <a:rPr lang="en-US" altLang="zh-CN" sz="2000" dirty="0" err="1"/>
              <a:t>int</a:t>
            </a:r>
            <a:r>
              <a:rPr lang="en-US" altLang="zh-CN" sz="2000" dirty="0"/>
              <a:t> x;</a:t>
            </a:r>
          </a:p>
          <a:p>
            <a:pPr eaLnBrk="1" hangingPunct="1">
              <a:lnSpc>
                <a:spcPct val="80000"/>
              </a:lnSpc>
              <a:buFontTx/>
              <a:buNone/>
            </a:pPr>
            <a:r>
              <a:rPr lang="en-US" altLang="zh-CN" sz="2000" dirty="0"/>
              <a:t>public:</a:t>
            </a:r>
          </a:p>
          <a:p>
            <a:pPr eaLnBrk="1" hangingPunct="1">
              <a:lnSpc>
                <a:spcPct val="80000"/>
              </a:lnSpc>
              <a:buFontTx/>
              <a:buNone/>
            </a:pPr>
            <a:r>
              <a:rPr lang="en-US" altLang="zh-CN" sz="2000" dirty="0"/>
              <a:t>    C(</a:t>
            </a:r>
            <a:r>
              <a:rPr lang="en-US" altLang="zh-CN" sz="2000" dirty="0" err="1"/>
              <a:t>int</a:t>
            </a:r>
            <a:r>
              <a:rPr lang="en-US" altLang="zh-CN" sz="2000" dirty="0"/>
              <a:t> </a:t>
            </a:r>
            <a:r>
              <a:rPr lang="en-US" altLang="zh-CN" sz="2000" dirty="0" err="1"/>
              <a:t>i</a:t>
            </a:r>
            <a:r>
              <a:rPr lang="en-US" altLang="zh-CN" sz="2000" dirty="0"/>
              <a:t>):</a:t>
            </a:r>
            <a:r>
              <a:rPr lang="en-US" altLang="zh-CN" sz="2000" b="1" dirty="0">
                <a:solidFill>
                  <a:srgbClr val="FF0000"/>
                </a:solidFill>
              </a:rPr>
              <a:t>A(</a:t>
            </a:r>
            <a:r>
              <a:rPr lang="en-US" altLang="zh-CN" sz="2000" b="1" dirty="0" err="1">
                <a:solidFill>
                  <a:srgbClr val="FF0000"/>
                </a:solidFill>
              </a:rPr>
              <a:t>i</a:t>
            </a:r>
            <a:r>
              <a:rPr lang="en-US" altLang="zh-CN" sz="2000" b="1" dirty="0">
                <a:solidFill>
                  <a:srgbClr val="FF0000"/>
                </a:solidFill>
              </a:rPr>
              <a:t>)</a:t>
            </a:r>
            <a:r>
              <a:rPr lang="en-US" altLang="zh-CN" sz="2000" dirty="0"/>
              <a:t>{</a:t>
            </a:r>
          </a:p>
          <a:p>
            <a:pPr eaLnBrk="1" hangingPunct="1">
              <a:lnSpc>
                <a:spcPct val="80000"/>
              </a:lnSpc>
              <a:buFontTx/>
              <a:buNone/>
            </a:pPr>
            <a:r>
              <a:rPr lang="en-US" altLang="zh-CN" sz="2000" dirty="0"/>
              <a:t>        </a:t>
            </a:r>
            <a:r>
              <a:rPr lang="en-US" altLang="zh-CN" sz="2000" dirty="0" err="1"/>
              <a:t>cout</a:t>
            </a:r>
            <a:r>
              <a:rPr lang="en-US" altLang="zh-CN" sz="2000" dirty="0"/>
              <a:t>&lt;&lt;"Constructing C..."&lt;&lt;</a:t>
            </a:r>
            <a:r>
              <a:rPr lang="en-US" altLang="zh-CN" sz="2000" dirty="0" err="1"/>
              <a:t>endl</a:t>
            </a:r>
            <a:r>
              <a:rPr lang="en-US" altLang="zh-CN" sz="2000" dirty="0"/>
              <a:t>;</a:t>
            </a:r>
          </a:p>
          <a:p>
            <a:pPr eaLnBrk="1" hangingPunct="1">
              <a:lnSpc>
                <a:spcPct val="80000"/>
              </a:lnSpc>
              <a:buFontTx/>
              <a:buNone/>
            </a:pPr>
            <a:r>
              <a:rPr lang="en-US" altLang="zh-CN" sz="2000" dirty="0"/>
              <a:t>        x=</a:t>
            </a:r>
            <a:r>
              <a:rPr lang="en-US" altLang="zh-CN" sz="2000" dirty="0" err="1"/>
              <a:t>i</a:t>
            </a:r>
            <a:r>
              <a:rPr lang="en-US" altLang="zh-CN" sz="2000" dirty="0"/>
              <a:t>; </a:t>
            </a:r>
          </a:p>
          <a:p>
            <a:pPr eaLnBrk="1" hangingPunct="1">
              <a:lnSpc>
                <a:spcPct val="80000"/>
              </a:lnSpc>
              <a:buFontTx/>
              <a:buNone/>
            </a:pPr>
            <a:r>
              <a:rPr lang="en-US" altLang="zh-CN" sz="2000" dirty="0"/>
              <a:t>    }</a:t>
            </a:r>
          </a:p>
          <a:p>
            <a:pPr eaLnBrk="1" hangingPunct="1">
              <a:lnSpc>
                <a:spcPct val="80000"/>
              </a:lnSpc>
              <a:buFontTx/>
              <a:buNone/>
            </a:pPr>
            <a:r>
              <a:rPr lang="en-US" altLang="zh-CN" sz="2000" dirty="0"/>
              <a:t>};</a:t>
            </a:r>
          </a:p>
          <a:p>
            <a:pPr eaLnBrk="1" hangingPunct="1">
              <a:lnSpc>
                <a:spcPct val="80000"/>
              </a:lnSpc>
              <a:buFontTx/>
              <a:buNone/>
            </a:pPr>
            <a:r>
              <a:rPr lang="en-US" altLang="zh-CN" sz="2000" dirty="0"/>
              <a:t>class </a:t>
            </a:r>
            <a:r>
              <a:rPr lang="en-US" altLang="zh-CN" sz="2000" dirty="0" err="1"/>
              <a:t>ABC:public</a:t>
            </a:r>
            <a:r>
              <a:rPr lang="en-US" altLang="zh-CN" sz="2000" dirty="0"/>
              <a:t> C, public B {</a:t>
            </a:r>
          </a:p>
          <a:p>
            <a:pPr eaLnBrk="1" hangingPunct="1">
              <a:lnSpc>
                <a:spcPct val="80000"/>
              </a:lnSpc>
              <a:buFontTx/>
              <a:buNone/>
            </a:pPr>
            <a:r>
              <a:rPr lang="en-US" altLang="zh-CN" sz="2000" dirty="0"/>
              <a:t>public: </a:t>
            </a:r>
          </a:p>
          <a:p>
            <a:pPr eaLnBrk="1" hangingPunct="1">
              <a:lnSpc>
                <a:spcPct val="80000"/>
              </a:lnSpc>
              <a:buFontTx/>
              <a:buNone/>
            </a:pPr>
            <a:r>
              <a:rPr lang="en-US" altLang="zh-CN" sz="2000" dirty="0"/>
              <a:t>    ABC(</a:t>
            </a:r>
            <a:r>
              <a:rPr lang="en-US" altLang="zh-CN" sz="2000" dirty="0" err="1"/>
              <a:t>int</a:t>
            </a:r>
            <a:r>
              <a:rPr lang="en-US" altLang="zh-CN" sz="2000" dirty="0"/>
              <a:t> </a:t>
            </a:r>
            <a:r>
              <a:rPr lang="en-US" altLang="zh-CN" sz="2000" dirty="0" err="1"/>
              <a:t>i,int</a:t>
            </a:r>
            <a:r>
              <a:rPr lang="en-US" altLang="zh-CN" sz="2000" dirty="0"/>
              <a:t> </a:t>
            </a:r>
            <a:r>
              <a:rPr lang="en-US" altLang="zh-CN" sz="2000" dirty="0" err="1"/>
              <a:t>j,int</a:t>
            </a:r>
            <a:r>
              <a:rPr lang="en-US" altLang="zh-CN" sz="2000" dirty="0"/>
              <a:t> k):C(</a:t>
            </a:r>
            <a:r>
              <a:rPr lang="en-US" altLang="zh-CN" sz="2000" dirty="0" err="1"/>
              <a:t>i</a:t>
            </a:r>
            <a:r>
              <a:rPr lang="en-US" altLang="zh-CN" sz="2000" dirty="0"/>
              <a:t>),B(j),</a:t>
            </a:r>
            <a:r>
              <a:rPr lang="en-US" altLang="zh-CN" sz="2000" b="1" dirty="0">
                <a:solidFill>
                  <a:srgbClr val="FF0000"/>
                </a:solidFill>
              </a:rPr>
              <a:t>A(</a:t>
            </a:r>
            <a:r>
              <a:rPr lang="en-US" altLang="zh-CN" sz="2000" b="1" dirty="0" err="1">
                <a:solidFill>
                  <a:srgbClr val="FF0000"/>
                </a:solidFill>
              </a:rPr>
              <a:t>i</a:t>
            </a:r>
            <a:r>
              <a:rPr lang="en-US" altLang="zh-CN" sz="2000" b="1" dirty="0">
                <a:solidFill>
                  <a:srgbClr val="FF0000"/>
                </a:solidFill>
              </a:rPr>
              <a:t>)</a:t>
            </a:r>
            <a:r>
              <a:rPr lang="en-US" altLang="zh-CN" sz="2000" dirty="0"/>
              <a:t> //L1</a:t>
            </a:r>
            <a:r>
              <a:rPr lang="zh-CN" altLang="en-US" sz="2000" dirty="0"/>
              <a:t>，这里必须对</a:t>
            </a:r>
            <a:r>
              <a:rPr lang="en-US" altLang="zh-CN" sz="2000" dirty="0"/>
              <a:t>A</a:t>
            </a:r>
            <a:r>
              <a:rPr lang="zh-CN" altLang="en-US" sz="2000" dirty="0"/>
              <a:t>进行初始化</a:t>
            </a:r>
          </a:p>
          <a:p>
            <a:pPr eaLnBrk="1" hangingPunct="1">
              <a:lnSpc>
                <a:spcPct val="80000"/>
              </a:lnSpc>
              <a:buFontTx/>
              <a:buNone/>
            </a:pPr>
            <a:r>
              <a:rPr lang="zh-CN" altLang="en-US" sz="2000" dirty="0"/>
              <a:t>        </a:t>
            </a:r>
            <a:r>
              <a:rPr lang="en-US" altLang="zh-CN" sz="2000" dirty="0"/>
              <a:t>{ </a:t>
            </a:r>
            <a:r>
              <a:rPr lang="en-US" altLang="zh-CN" sz="2000" dirty="0" err="1"/>
              <a:t>cout</a:t>
            </a:r>
            <a:r>
              <a:rPr lang="en-US" altLang="zh-CN" sz="2000" dirty="0"/>
              <a:t>&lt;&lt;"Constructing ABC..."&lt;&lt;</a:t>
            </a:r>
            <a:r>
              <a:rPr lang="en-US" altLang="zh-CN" sz="2000" dirty="0" err="1"/>
              <a:t>endl</a:t>
            </a:r>
            <a:r>
              <a:rPr lang="en-US" altLang="zh-CN" sz="2000" dirty="0"/>
              <a:t>; }</a:t>
            </a:r>
          </a:p>
          <a:p>
            <a:pPr eaLnBrk="1" hangingPunct="1">
              <a:lnSpc>
                <a:spcPct val="80000"/>
              </a:lnSpc>
              <a:buFontTx/>
              <a:buNone/>
            </a:pPr>
            <a:r>
              <a:rPr lang="en-US" altLang="zh-CN" sz="2000" dirty="0"/>
              <a:t>}; </a:t>
            </a:r>
          </a:p>
          <a:p>
            <a:pPr eaLnBrk="1" hangingPunct="1">
              <a:lnSpc>
                <a:spcPct val="80000"/>
              </a:lnSpc>
              <a:buFontTx/>
              <a:buNone/>
            </a:pPr>
            <a:r>
              <a:rPr lang="en-US" altLang="zh-CN" sz="2000" dirty="0"/>
              <a:t>void main(){</a:t>
            </a:r>
          </a:p>
          <a:p>
            <a:pPr eaLnBrk="1" hangingPunct="1">
              <a:lnSpc>
                <a:spcPct val="80000"/>
              </a:lnSpc>
              <a:buFontTx/>
              <a:buNone/>
            </a:pPr>
            <a:r>
              <a:rPr lang="en-US" altLang="zh-CN" sz="2000" dirty="0"/>
              <a:t>    ABC </a:t>
            </a:r>
            <a:r>
              <a:rPr lang="en-US" altLang="zh-CN" sz="2000" dirty="0" err="1"/>
              <a:t>obj</a:t>
            </a:r>
            <a:r>
              <a:rPr lang="en-US" altLang="zh-CN" sz="2000" dirty="0"/>
              <a:t>(1,2,3);</a:t>
            </a:r>
          </a:p>
          <a:p>
            <a:pPr eaLnBrk="1" hangingPunct="1">
              <a:lnSpc>
                <a:spcPct val="80000"/>
              </a:lnSpc>
              <a:buFontTx/>
              <a:buNone/>
            </a:pPr>
            <a:r>
              <a:rPr lang="en-US" altLang="zh-CN" sz="2000" dirty="0"/>
              <a:t>}</a:t>
            </a:r>
          </a:p>
        </p:txBody>
      </p:sp>
      <p:sp>
        <p:nvSpPr>
          <p:cNvPr id="2" name="对话气泡: 矩形 1"/>
          <p:cNvSpPr/>
          <p:nvPr/>
        </p:nvSpPr>
        <p:spPr>
          <a:xfrm>
            <a:off x="6012160" y="1268760"/>
            <a:ext cx="3024336" cy="2952328"/>
          </a:xfrm>
          <a:prstGeom prst="wedgeRectCallout">
            <a:avLst>
              <a:gd name="adj1" fmla="val -91381"/>
              <a:gd name="adj2" fmla="val 67971"/>
            </a:avLst>
          </a:prstGeom>
          <a:gradFill>
            <a:gsLst>
              <a:gs pos="0">
                <a:schemeClr val="accent1">
                  <a:lumMod val="5000"/>
                  <a:lumOff val="95000"/>
                </a:schemeClr>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程序的运行结果如下：</a:t>
            </a:r>
          </a:p>
          <a:p>
            <a:pPr algn="ctr"/>
            <a:r>
              <a:rPr lang="en-US" altLang="zh-CN" b="1" dirty="0">
                <a:solidFill>
                  <a:schemeClr val="tx1"/>
                </a:solidFill>
              </a:rPr>
              <a:t>Virtual Bass A...</a:t>
            </a:r>
          </a:p>
          <a:p>
            <a:pPr algn="ctr"/>
            <a:r>
              <a:rPr lang="en-US" altLang="zh-CN" b="1" dirty="0">
                <a:solidFill>
                  <a:schemeClr val="tx1"/>
                </a:solidFill>
              </a:rPr>
              <a:t>Constructing C...</a:t>
            </a:r>
          </a:p>
          <a:p>
            <a:pPr algn="ctr"/>
            <a:r>
              <a:rPr lang="en-US" altLang="zh-CN" b="1" dirty="0">
                <a:solidFill>
                  <a:schemeClr val="tx1"/>
                </a:solidFill>
              </a:rPr>
              <a:t>Virtual Bass B...</a:t>
            </a:r>
          </a:p>
          <a:p>
            <a:pPr algn="ctr"/>
            <a:r>
              <a:rPr lang="en-US" altLang="zh-CN" b="1" dirty="0">
                <a:solidFill>
                  <a:schemeClr val="tx1"/>
                </a:solidFill>
              </a:rPr>
              <a:t>Constructing ABC...</a:t>
            </a:r>
          </a:p>
          <a:p>
            <a:pPr algn="ctr"/>
            <a:r>
              <a:rPr lang="en-US" altLang="zh-CN" b="1" dirty="0">
                <a:solidFill>
                  <a:schemeClr val="tx1"/>
                </a:solidFill>
              </a:rPr>
              <a:t>B</a:t>
            </a:r>
          </a:p>
          <a:p>
            <a:pPr algn="ctr"/>
            <a:endParaRPr lang="en-US" altLang="zh-CN" b="1" dirty="0">
              <a:solidFill>
                <a:schemeClr val="tx1"/>
              </a:solidFill>
            </a:endParaRPr>
          </a:p>
          <a:p>
            <a:pPr algn="ctr"/>
            <a:r>
              <a:rPr lang="zh-CN" altLang="en-US" b="1" dirty="0">
                <a:solidFill>
                  <a:srgbClr val="0000CC"/>
                </a:solidFill>
              </a:rPr>
              <a:t>派生类</a:t>
            </a:r>
            <a:r>
              <a:rPr lang="en-US" altLang="zh-CN" b="1" dirty="0">
                <a:solidFill>
                  <a:srgbClr val="0000CC"/>
                </a:solidFill>
              </a:rPr>
              <a:t>ABC</a:t>
            </a:r>
            <a:r>
              <a:rPr lang="zh-CN" altLang="en-US" b="1" dirty="0">
                <a:solidFill>
                  <a:srgbClr val="0000CC"/>
                </a:solidFill>
              </a:rPr>
              <a:t>必须为其祖先类</a:t>
            </a:r>
            <a:r>
              <a:rPr lang="en-US" altLang="zh-CN" b="1" dirty="0">
                <a:solidFill>
                  <a:srgbClr val="0000CC"/>
                </a:solidFill>
              </a:rPr>
              <a:t>A</a:t>
            </a:r>
            <a:r>
              <a:rPr lang="zh-CN" altLang="en-US" b="1" dirty="0">
                <a:solidFill>
                  <a:srgbClr val="0000CC"/>
                </a:solidFill>
              </a:rPr>
              <a:t>提供构造函数初始化列表，否则报编译错误！</a:t>
            </a:r>
            <a:endParaRPr lang="en-US" altLang="zh-CN" b="1" dirty="0">
              <a:solidFill>
                <a:srgbClr val="0000CC"/>
              </a:solidFill>
            </a:endParaRPr>
          </a:p>
        </p:txBody>
      </p:sp>
    </p:spTree>
    <p:extLst>
      <p:ext uri="{BB962C8B-B14F-4D97-AF65-F5344CB8AC3E}">
        <p14:creationId xmlns:p14="http://schemas.microsoft.com/office/powerpoint/2010/main" val="89368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 calcmode="lin" valueType="num">
                                      <p:cBhvr additive="base">
                                        <p:cTn id="7" dur="500" fill="hold"/>
                                        <p:tgtEl>
                                          <p:spTgt spid="73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anim calcmode="lin" valueType="num">
                                      <p:cBhvr additive="base">
                                        <p:cTn id="11" dur="500" fill="hold"/>
                                        <p:tgtEl>
                                          <p:spTgt spid="737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373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3730">
                                            <p:txEl>
                                              <p:pRg st="2" end="2"/>
                                            </p:txEl>
                                          </p:spTgt>
                                        </p:tgtEl>
                                        <p:attrNameLst>
                                          <p:attrName>style.visibility</p:attrName>
                                        </p:attrNameLst>
                                      </p:cBhvr>
                                      <p:to>
                                        <p:strVal val="visible"/>
                                      </p:to>
                                    </p:set>
                                    <p:anim calcmode="lin" valueType="num">
                                      <p:cBhvr additive="base">
                                        <p:cTn id="15" dur="500" fill="hold"/>
                                        <p:tgtEl>
                                          <p:spTgt spid="737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73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730">
                                            <p:txEl>
                                              <p:pRg st="3" end="3"/>
                                            </p:txEl>
                                          </p:spTgt>
                                        </p:tgtEl>
                                        <p:attrNameLst>
                                          <p:attrName>style.visibility</p:attrName>
                                        </p:attrNameLst>
                                      </p:cBhvr>
                                      <p:to>
                                        <p:strVal val="visible"/>
                                      </p:to>
                                    </p:set>
                                    <p:anim calcmode="lin" valueType="num">
                                      <p:cBhvr additive="base">
                                        <p:cTn id="19" dur="500" fill="hold"/>
                                        <p:tgtEl>
                                          <p:spTgt spid="737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1520" y="1196753"/>
            <a:ext cx="8205093" cy="5184998"/>
          </a:xfrm>
          <a:noFill/>
        </p:spPr>
        <p:txBody>
          <a:bodyPr/>
          <a:lstStyle/>
          <a:p>
            <a:pPr marL="0" indent="0" eaLnBrk="1" hangingPunct="1">
              <a:lnSpc>
                <a:spcPct val="80000"/>
              </a:lnSpc>
              <a:buNone/>
            </a:pPr>
            <a:r>
              <a:rPr lang="en-US" altLang="zh-CN" sz="2800" b="1" dirty="0">
                <a:solidFill>
                  <a:srgbClr val="0000CC"/>
                </a:solidFill>
              </a:rPr>
              <a:t>2.Private</a:t>
            </a:r>
          </a:p>
          <a:p>
            <a:pPr lvl="1" eaLnBrk="1" hangingPunct="1">
              <a:lnSpc>
                <a:spcPct val="80000"/>
              </a:lnSpc>
            </a:pPr>
            <a:r>
              <a:rPr lang="zh-CN" altLang="en-US" b="1" dirty="0">
                <a:solidFill>
                  <a:schemeClr val="accent2"/>
                </a:solidFill>
              </a:rPr>
              <a:t>基类的中的</a:t>
            </a:r>
            <a:r>
              <a:rPr lang="en-US" altLang="zh-CN" b="1" dirty="0">
                <a:solidFill>
                  <a:schemeClr val="accent2"/>
                </a:solidFill>
              </a:rPr>
              <a:t>public</a:t>
            </a:r>
            <a:r>
              <a:rPr lang="zh-CN" altLang="en-US" b="1" dirty="0">
                <a:solidFill>
                  <a:schemeClr val="accent2"/>
                </a:solidFill>
              </a:rPr>
              <a:t>、</a:t>
            </a:r>
            <a:r>
              <a:rPr lang="en-US" altLang="zh-CN" b="1" dirty="0">
                <a:solidFill>
                  <a:schemeClr val="accent2"/>
                </a:solidFill>
              </a:rPr>
              <a:t>protected</a:t>
            </a:r>
            <a:r>
              <a:rPr lang="zh-CN" altLang="en-US" b="1" dirty="0">
                <a:solidFill>
                  <a:schemeClr val="accent2"/>
                </a:solidFill>
              </a:rPr>
              <a:t>成员在派生类</a:t>
            </a:r>
            <a:r>
              <a:rPr lang="en-US" altLang="zh-CN" b="1" dirty="0">
                <a:solidFill>
                  <a:schemeClr val="accent2"/>
                </a:solidFill>
              </a:rPr>
              <a:t>private, private</a:t>
            </a:r>
            <a:r>
              <a:rPr lang="zh-CN" altLang="en-US" b="1" dirty="0">
                <a:solidFill>
                  <a:schemeClr val="accent2"/>
                </a:solidFill>
              </a:rPr>
              <a:t>成员在派生类中不可访问。</a:t>
            </a:r>
          </a:p>
          <a:p>
            <a:pPr lvl="1" eaLnBrk="1" hangingPunct="1">
              <a:lnSpc>
                <a:spcPct val="80000"/>
              </a:lnSpc>
              <a:buFontTx/>
              <a:buNone/>
            </a:pPr>
            <a:r>
              <a:rPr lang="en-US" altLang="zh-CN" sz="2400" b="1" dirty="0"/>
              <a:t>【</a:t>
            </a:r>
            <a:r>
              <a:rPr lang="zh-CN" altLang="en-US" sz="2400" b="1" dirty="0"/>
              <a:t>例</a:t>
            </a:r>
            <a:r>
              <a:rPr lang="en-US" altLang="zh-CN" sz="2400" b="1" dirty="0"/>
              <a:t>5】  </a:t>
            </a:r>
            <a:r>
              <a:rPr lang="zh-CN" altLang="en-US" sz="2400" b="1" dirty="0"/>
              <a:t>私有继承的例子 </a:t>
            </a:r>
          </a:p>
          <a:p>
            <a:pPr lvl="1" eaLnBrk="1" hangingPunct="1">
              <a:lnSpc>
                <a:spcPct val="80000"/>
              </a:lnSpc>
              <a:buFontTx/>
              <a:buNone/>
            </a:pPr>
            <a:r>
              <a:rPr lang="en-US" altLang="zh-CN" sz="2400" b="1" dirty="0"/>
              <a:t>#include &lt;</a:t>
            </a:r>
            <a:r>
              <a:rPr lang="en-US" altLang="zh-CN" sz="2400" b="1" dirty="0" err="1"/>
              <a:t>iostream</a:t>
            </a:r>
            <a:r>
              <a:rPr lang="en-US" altLang="zh-CN" sz="2400" b="1" dirty="0"/>
              <a:t>&gt;</a:t>
            </a:r>
          </a:p>
          <a:p>
            <a:pPr lvl="1" eaLnBrk="1" hangingPunct="1">
              <a:lnSpc>
                <a:spcPct val="80000"/>
              </a:lnSpc>
              <a:buFontTx/>
              <a:buNone/>
            </a:pPr>
            <a:r>
              <a:rPr lang="en-US" altLang="zh-CN" sz="2400" b="1" dirty="0"/>
              <a:t>using namespace </a:t>
            </a:r>
            <a:r>
              <a:rPr lang="en-US" altLang="zh-CN" sz="2400" b="1" dirty="0" err="1"/>
              <a:t>std</a:t>
            </a:r>
            <a:r>
              <a:rPr lang="en-US" altLang="zh-CN" sz="2400" b="1" dirty="0"/>
              <a:t>;</a:t>
            </a:r>
          </a:p>
          <a:p>
            <a:pPr lvl="1" eaLnBrk="1" hangingPunct="1">
              <a:lnSpc>
                <a:spcPct val="80000"/>
              </a:lnSpc>
              <a:buFontTx/>
              <a:buNone/>
            </a:pPr>
            <a:r>
              <a:rPr lang="en-US" altLang="zh-CN" sz="2400" b="1" dirty="0"/>
              <a:t>class Base{</a:t>
            </a:r>
          </a:p>
          <a:p>
            <a:pPr lvl="1" eaLnBrk="1" hangingPunct="1">
              <a:lnSpc>
                <a:spcPct val="80000"/>
              </a:lnSpc>
              <a:buFontTx/>
              <a:buNone/>
            </a:pPr>
            <a:r>
              <a:rPr lang="en-US" altLang="zh-CN" sz="2400" b="1" dirty="0"/>
              <a:t>    </a:t>
            </a:r>
            <a:r>
              <a:rPr lang="en-US" altLang="zh-CN" sz="2400" b="1" dirty="0" err="1"/>
              <a:t>int</a:t>
            </a:r>
            <a:r>
              <a:rPr lang="en-US" altLang="zh-CN" sz="2400" b="1" dirty="0"/>
              <a:t> x;</a:t>
            </a:r>
          </a:p>
          <a:p>
            <a:pPr lvl="1" eaLnBrk="1" hangingPunct="1">
              <a:lnSpc>
                <a:spcPct val="80000"/>
              </a:lnSpc>
              <a:buFontTx/>
              <a:buNone/>
            </a:pPr>
            <a:r>
              <a:rPr lang="en-US" altLang="zh-CN" sz="2400" b="1" dirty="0"/>
              <a:t>public:</a:t>
            </a:r>
          </a:p>
          <a:p>
            <a:pPr lvl="1" eaLnBrk="1" hangingPunct="1">
              <a:lnSpc>
                <a:spcPct val="80000"/>
              </a:lnSpc>
              <a:buFontTx/>
              <a:buNone/>
            </a:pPr>
            <a:r>
              <a:rPr lang="en-US" altLang="zh-CN" sz="2400" b="1" dirty="0"/>
              <a:t>    void </a:t>
            </a:r>
            <a:r>
              <a:rPr lang="en-US" altLang="zh-CN" sz="2400" b="1" dirty="0" err="1"/>
              <a:t>setx</a:t>
            </a:r>
            <a:r>
              <a:rPr lang="en-US" altLang="zh-CN" sz="2400" b="1" dirty="0"/>
              <a:t>(</a:t>
            </a:r>
            <a:r>
              <a:rPr lang="en-US" altLang="zh-CN" sz="2400" b="1" dirty="0" err="1"/>
              <a:t>int</a:t>
            </a:r>
            <a:r>
              <a:rPr lang="en-US" altLang="zh-CN" sz="2400" b="1" dirty="0"/>
              <a:t> n){x=n; }</a:t>
            </a:r>
          </a:p>
          <a:p>
            <a:pPr lvl="1" eaLnBrk="1" hangingPunct="1">
              <a:lnSpc>
                <a:spcPct val="80000"/>
              </a:lnSpc>
              <a:buFontTx/>
              <a:buNone/>
            </a:pPr>
            <a:r>
              <a:rPr lang="en-US" altLang="zh-CN" sz="2400" b="1" dirty="0"/>
              <a:t>    </a:t>
            </a:r>
            <a:r>
              <a:rPr lang="en-US" altLang="zh-CN" sz="2400" b="1" dirty="0" err="1"/>
              <a:t>int</a:t>
            </a:r>
            <a:r>
              <a:rPr lang="en-US" altLang="zh-CN" sz="2400" b="1" dirty="0"/>
              <a:t> </a:t>
            </a:r>
            <a:r>
              <a:rPr lang="en-US" altLang="zh-CN" sz="2400" b="1" dirty="0" err="1"/>
              <a:t>getx</a:t>
            </a:r>
            <a:r>
              <a:rPr lang="en-US" altLang="zh-CN" sz="2400" b="1" dirty="0"/>
              <a:t>(){return x; }</a:t>
            </a:r>
          </a:p>
          <a:p>
            <a:pPr lvl="1" eaLnBrk="1" hangingPunct="1">
              <a:lnSpc>
                <a:spcPct val="80000"/>
              </a:lnSpc>
              <a:buFontTx/>
              <a:buNone/>
            </a:pPr>
            <a:r>
              <a:rPr lang="en-US" altLang="zh-CN" sz="2400" b="1" dirty="0"/>
              <a:t>    void </a:t>
            </a:r>
            <a:r>
              <a:rPr lang="en-US" altLang="zh-CN" sz="2400" b="1" dirty="0" err="1"/>
              <a:t>showx</a:t>
            </a:r>
            <a:r>
              <a:rPr lang="en-US" altLang="zh-CN" sz="2400" b="1" dirty="0"/>
              <a:t>(){</a:t>
            </a:r>
            <a:r>
              <a:rPr lang="en-US" altLang="zh-CN" sz="2400" b="1" dirty="0" err="1"/>
              <a:t>cout</a:t>
            </a:r>
            <a:r>
              <a:rPr lang="en-US" altLang="zh-CN" sz="2400" b="1" dirty="0"/>
              <a:t>&lt;&lt;x&lt;&lt;</a:t>
            </a:r>
            <a:r>
              <a:rPr lang="en-US" altLang="zh-CN" sz="2400" b="1" dirty="0" err="1"/>
              <a:t>endl</a:t>
            </a:r>
            <a:r>
              <a:rPr lang="en-US" altLang="zh-CN" sz="2400" b="1" dirty="0"/>
              <a:t>; }</a:t>
            </a:r>
          </a:p>
          <a:p>
            <a:pPr lvl="1" eaLnBrk="1" hangingPunct="1">
              <a:lnSpc>
                <a:spcPct val="80000"/>
              </a:lnSpc>
              <a:buFontTx/>
              <a:buNone/>
            </a:pPr>
            <a:r>
              <a:rPr lang="en-US" altLang="zh-CN" sz="2400" b="1" dirty="0"/>
              <a:t>};</a:t>
            </a:r>
          </a:p>
        </p:txBody>
      </p:sp>
      <p:sp>
        <p:nvSpPr>
          <p:cNvPr id="2" name="标题 1"/>
          <p:cNvSpPr>
            <a:spLocks noGrp="1"/>
          </p:cNvSpPr>
          <p:nvPr>
            <p:ph type="title"/>
          </p:nvPr>
        </p:nvSpPr>
        <p:spPr/>
        <p:txBody>
          <a:bodyPr/>
          <a:lstStyle/>
          <a:p>
            <a:r>
              <a:rPr lang="en-US" altLang="zh-CN" b="1" dirty="0"/>
              <a:t>4.3. </a:t>
            </a:r>
            <a:r>
              <a:rPr lang="zh-CN" altLang="en-US" b="1" dirty="0">
                <a:solidFill>
                  <a:srgbClr val="FF0000"/>
                </a:solidFill>
              </a:rPr>
              <a:t>继承方式</a:t>
            </a:r>
            <a:endParaRPr lang="zh-CN" altLang="en-US" dirty="0"/>
          </a:p>
        </p:txBody>
      </p:sp>
    </p:spTree>
    <p:extLst>
      <p:ext uri="{BB962C8B-B14F-4D97-AF65-F5344CB8AC3E}">
        <p14:creationId xmlns:p14="http://schemas.microsoft.com/office/powerpoint/2010/main" val="22353562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 calcmode="lin" valueType="num">
                                      <p:cBhvr additive="base">
                                        <p:cTn id="7"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anim calcmode="lin" valueType="num">
                                      <p:cBhvr additive="base">
                                        <p:cTn id="11"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 calcmode="lin" valueType="num">
                                      <p:cBhvr additive="base">
                                        <p:cTn id="15"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anim calcmode="lin" valueType="num">
                                      <p:cBhvr additive="base">
                                        <p:cTn id="19"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anim calcmode="lin" valueType="num">
                                      <p:cBhvr additive="base">
                                        <p:cTn id="23"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315">
                                            <p:txEl>
                                              <p:pRg st="7" end="7"/>
                                            </p:txEl>
                                          </p:spTgt>
                                        </p:tgtEl>
                                        <p:attrNameLst>
                                          <p:attrName>style.visibility</p:attrName>
                                        </p:attrNameLst>
                                      </p:cBhvr>
                                      <p:to>
                                        <p:strVal val="visible"/>
                                      </p:to>
                                    </p:set>
                                    <p:anim calcmode="lin" valueType="num">
                                      <p:cBhvr additive="base">
                                        <p:cTn id="27"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315">
                                            <p:txEl>
                                              <p:pRg st="8" end="8"/>
                                            </p:txEl>
                                          </p:spTgt>
                                        </p:tgtEl>
                                        <p:attrNameLst>
                                          <p:attrName>style.visibility</p:attrName>
                                        </p:attrNameLst>
                                      </p:cBhvr>
                                      <p:to>
                                        <p:strVal val="visible"/>
                                      </p:to>
                                    </p:set>
                                    <p:anim calcmode="lin" valueType="num">
                                      <p:cBhvr additive="base">
                                        <p:cTn id="31"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315">
                                            <p:txEl>
                                              <p:pRg st="9" end="9"/>
                                            </p:txEl>
                                          </p:spTgt>
                                        </p:tgtEl>
                                        <p:attrNameLst>
                                          <p:attrName>style.visibility</p:attrName>
                                        </p:attrNameLst>
                                      </p:cBhvr>
                                      <p:to>
                                        <p:strVal val="visible"/>
                                      </p:to>
                                    </p:set>
                                    <p:anim calcmode="lin" valueType="num">
                                      <p:cBhvr additive="base">
                                        <p:cTn id="35"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5">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315">
                                            <p:txEl>
                                              <p:pRg st="10" end="10"/>
                                            </p:txEl>
                                          </p:spTgt>
                                        </p:tgtEl>
                                        <p:attrNameLst>
                                          <p:attrName>style.visibility</p:attrName>
                                        </p:attrNameLst>
                                      </p:cBhvr>
                                      <p:to>
                                        <p:strVal val="visible"/>
                                      </p:to>
                                    </p:set>
                                    <p:anim calcmode="lin" valueType="num">
                                      <p:cBhvr additive="base">
                                        <p:cTn id="39" dur="500" fill="hold"/>
                                        <p:tgtEl>
                                          <p:spTgt spid="13315">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315">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315">
                                            <p:txEl>
                                              <p:pRg st="11" end="11"/>
                                            </p:txEl>
                                          </p:spTgt>
                                        </p:tgtEl>
                                        <p:attrNameLst>
                                          <p:attrName>style.visibility</p:attrName>
                                        </p:attrNameLst>
                                      </p:cBhvr>
                                      <p:to>
                                        <p:strVal val="visible"/>
                                      </p:to>
                                    </p:set>
                                    <p:anim calcmode="lin" valueType="num">
                                      <p:cBhvr additive="base">
                                        <p:cTn id="43" dur="500" fill="hold"/>
                                        <p:tgtEl>
                                          <p:spTgt spid="13315">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84213" y="333375"/>
            <a:ext cx="7772400" cy="1143000"/>
          </a:xfrm>
        </p:spPr>
        <p:txBody>
          <a:bodyPr/>
          <a:lstStyle/>
          <a:p>
            <a:pPr eaLnBrk="1" hangingPunct="1"/>
            <a:r>
              <a:rPr lang="en-US" altLang="zh-CN" b="1"/>
              <a:t>5.7</a:t>
            </a:r>
            <a:r>
              <a:rPr lang="zh-CN" altLang="en-US" b="1"/>
              <a:t>基类与派生类对象的</a:t>
            </a:r>
            <a:r>
              <a:rPr lang="zh-CN" altLang="en-US" b="1">
                <a:solidFill>
                  <a:srgbClr val="FF0000"/>
                </a:solidFill>
              </a:rPr>
              <a:t>关系</a:t>
            </a:r>
            <a:r>
              <a:rPr lang="zh-CN" altLang="en-US" b="1"/>
              <a:t> </a:t>
            </a:r>
          </a:p>
        </p:txBody>
      </p:sp>
      <p:sp>
        <p:nvSpPr>
          <p:cNvPr id="75779" name="Rectangle 3"/>
          <p:cNvSpPr>
            <a:spLocks noGrp="1" noChangeArrowheads="1"/>
          </p:cNvSpPr>
          <p:nvPr>
            <p:ph type="body" idx="1"/>
          </p:nvPr>
        </p:nvSpPr>
        <p:spPr>
          <a:xfrm>
            <a:off x="684213" y="1557338"/>
            <a:ext cx="7772400" cy="4538662"/>
          </a:xfrm>
        </p:spPr>
        <p:txBody>
          <a:bodyPr/>
          <a:lstStyle/>
          <a:p>
            <a:pPr eaLnBrk="1" hangingPunct="1">
              <a:lnSpc>
                <a:spcPct val="90000"/>
              </a:lnSpc>
            </a:pPr>
            <a:r>
              <a:rPr lang="zh-CN" altLang="en-US" b="1"/>
              <a:t>基类对象与派生类对象之间存在赋值相容性。包括以下几种情况：</a:t>
            </a:r>
          </a:p>
          <a:p>
            <a:pPr lvl="1" eaLnBrk="1" hangingPunct="1">
              <a:lnSpc>
                <a:spcPct val="90000"/>
              </a:lnSpc>
            </a:pPr>
            <a:r>
              <a:rPr lang="zh-CN" altLang="en-US" b="1">
                <a:solidFill>
                  <a:schemeClr val="accent2"/>
                </a:solidFill>
              </a:rPr>
              <a:t>把派生类对象赋值给基类对象。</a:t>
            </a:r>
          </a:p>
          <a:p>
            <a:pPr lvl="1" eaLnBrk="1" hangingPunct="1">
              <a:lnSpc>
                <a:spcPct val="90000"/>
              </a:lnSpc>
            </a:pPr>
            <a:r>
              <a:rPr lang="zh-CN" altLang="en-US" b="1">
                <a:solidFill>
                  <a:schemeClr val="accent2"/>
                </a:solidFill>
              </a:rPr>
              <a:t>把派生类对象的地址赋值给基类指针。</a:t>
            </a:r>
          </a:p>
          <a:p>
            <a:pPr lvl="1" eaLnBrk="1" hangingPunct="1">
              <a:lnSpc>
                <a:spcPct val="90000"/>
              </a:lnSpc>
            </a:pPr>
            <a:r>
              <a:rPr lang="zh-CN" altLang="en-US" b="1">
                <a:solidFill>
                  <a:schemeClr val="accent2"/>
                </a:solidFill>
              </a:rPr>
              <a:t>用派生类对象初始化基类对象的引用。</a:t>
            </a:r>
          </a:p>
          <a:p>
            <a:pPr eaLnBrk="1" hangingPunct="1">
              <a:lnSpc>
                <a:spcPct val="90000"/>
              </a:lnSpc>
            </a:pPr>
            <a:r>
              <a:rPr lang="zh-CN" altLang="en-US" b="1">
                <a:solidFill>
                  <a:srgbClr val="FF0000"/>
                </a:solidFill>
              </a:rPr>
              <a:t>反之则不行</a:t>
            </a:r>
            <a:r>
              <a:rPr lang="zh-CN" altLang="en-US" b="1"/>
              <a:t>，即不能把基类对象赋值给派生类对象；不能把基类对象的地址赋值给派生类对象的指针；也不能把基类对象作为派生对象的引用。 </a:t>
            </a:r>
          </a:p>
        </p:txBody>
      </p:sp>
    </p:spTree>
    <p:extLst>
      <p:ext uri="{BB962C8B-B14F-4D97-AF65-F5344CB8AC3E}">
        <p14:creationId xmlns:p14="http://schemas.microsoft.com/office/powerpoint/2010/main" val="2280237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5779">
                                            <p:txEl>
                                              <p:pRg st="1" end="1"/>
                                            </p:txEl>
                                          </p:spTgt>
                                        </p:tgtEl>
                                        <p:attrNameLst>
                                          <p:attrName>style.visibility</p:attrName>
                                        </p:attrNameLst>
                                      </p:cBhvr>
                                      <p:to>
                                        <p:strVal val="visible"/>
                                      </p:to>
                                    </p:set>
                                    <p:anim calcmode="lin" valueType="num">
                                      <p:cBhvr>
                                        <p:cTn id="7" dur="1000" fill="hold"/>
                                        <p:tgtEl>
                                          <p:spTgt spid="75779">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75779">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75779">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75779">
                                            <p:txEl>
                                              <p:pRg st="1" end="1"/>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75779">
                                            <p:txEl>
                                              <p:pRg st="2" end="2"/>
                                            </p:txEl>
                                          </p:spTgt>
                                        </p:tgtEl>
                                        <p:attrNameLst>
                                          <p:attrName>style.visibility</p:attrName>
                                        </p:attrNameLst>
                                      </p:cBhvr>
                                      <p:to>
                                        <p:strVal val="visible"/>
                                      </p:to>
                                    </p:set>
                                    <p:anim calcmode="lin" valueType="num">
                                      <p:cBhvr>
                                        <p:cTn id="13" dur="1000" fill="hold"/>
                                        <p:tgtEl>
                                          <p:spTgt spid="75779">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75779">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75779">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75779">
                                            <p:txEl>
                                              <p:pRg st="2" end="2"/>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75779">
                                            <p:txEl>
                                              <p:pRg st="3" end="3"/>
                                            </p:txEl>
                                          </p:spTgt>
                                        </p:tgtEl>
                                        <p:attrNameLst>
                                          <p:attrName>style.visibility</p:attrName>
                                        </p:attrNameLst>
                                      </p:cBhvr>
                                      <p:to>
                                        <p:strVal val="visible"/>
                                      </p:to>
                                    </p:set>
                                    <p:anim calcmode="lin" valueType="num">
                                      <p:cBhvr>
                                        <p:cTn id="19" dur="1000" fill="hold"/>
                                        <p:tgtEl>
                                          <p:spTgt spid="75779">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75779">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75779">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75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iterate type="lt">
                                    <p:tmPct val="5000"/>
                                  </p:iterate>
                                  <p:childTnLst>
                                    <p:set>
                                      <p:cBhvr>
                                        <p:cTn id="26" dur="1" fill="hold">
                                          <p:stCondLst>
                                            <p:cond delay="0"/>
                                          </p:stCondLst>
                                        </p:cTn>
                                        <p:tgtEl>
                                          <p:spTgt spid="75779">
                                            <p:txEl>
                                              <p:pRg st="4" end="4"/>
                                            </p:txEl>
                                          </p:spTgt>
                                        </p:tgtEl>
                                        <p:attrNameLst>
                                          <p:attrName>style.visibility</p:attrName>
                                        </p:attrNameLst>
                                      </p:cBhvr>
                                      <p:to>
                                        <p:strVal val="visible"/>
                                      </p:to>
                                    </p:set>
                                    <p:anim calcmode="lin" valueType="num">
                                      <p:cBhvr>
                                        <p:cTn id="27" dur="1000" fill="hold"/>
                                        <p:tgtEl>
                                          <p:spTgt spid="75779">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75779">
                                            <p:txEl>
                                              <p:pRg st="4" end="4"/>
                                            </p:txEl>
                                          </p:spTgt>
                                        </p:tgtEl>
                                        <p:attrNameLst>
                                          <p:attrName>ppt_h</p:attrName>
                                        </p:attrNameLst>
                                      </p:cBhvr>
                                      <p:tavLst>
                                        <p:tav tm="0">
                                          <p:val>
                                            <p:fltVal val="0"/>
                                          </p:val>
                                        </p:tav>
                                        <p:tav tm="100000">
                                          <p:val>
                                            <p:strVal val="#ppt_h"/>
                                          </p:val>
                                        </p:tav>
                                      </p:tavLst>
                                    </p:anim>
                                    <p:anim calcmode="lin" valueType="num">
                                      <p:cBhvr>
                                        <p:cTn id="29" dur="1000" fill="hold"/>
                                        <p:tgtEl>
                                          <p:spTgt spid="75779">
                                            <p:txEl>
                                              <p:pRg st="4" end="4"/>
                                            </p:txEl>
                                          </p:spTgt>
                                        </p:tgtEl>
                                        <p:attrNameLst>
                                          <p:attrName>style.rotation</p:attrName>
                                        </p:attrNameLst>
                                      </p:cBhvr>
                                      <p:tavLst>
                                        <p:tav tm="0">
                                          <p:val>
                                            <p:fltVal val="90"/>
                                          </p:val>
                                        </p:tav>
                                        <p:tav tm="100000">
                                          <p:val>
                                            <p:fltVal val="0"/>
                                          </p:val>
                                        </p:tav>
                                      </p:tavLst>
                                    </p:anim>
                                    <p:animEffect transition="in" filter="fade">
                                      <p:cBhvr>
                                        <p:cTn id="30" dur="1000"/>
                                        <p:tgtEl>
                                          <p:spTgt spid="757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685800" y="549275"/>
            <a:ext cx="7772400" cy="5832475"/>
          </a:xfrm>
        </p:spPr>
        <p:txBody>
          <a:bodyPr/>
          <a:lstStyle/>
          <a:p>
            <a:pPr eaLnBrk="1" hangingPunct="1">
              <a:lnSpc>
                <a:spcPct val="80000"/>
              </a:lnSpc>
              <a:buFontTx/>
              <a:buNone/>
            </a:pPr>
            <a:r>
              <a:rPr lang="en-US" altLang="zh-CN" sz="2000"/>
              <a:t>【</a:t>
            </a:r>
            <a:r>
              <a:rPr lang="zh-CN" altLang="en-US" sz="2000"/>
              <a:t>例</a:t>
            </a:r>
            <a:r>
              <a:rPr lang="en-US" altLang="zh-CN" sz="2000"/>
              <a:t>5-17】  </a:t>
            </a:r>
            <a:r>
              <a:rPr lang="zh-CN" altLang="en-US" sz="2000" b="1">
                <a:solidFill>
                  <a:srgbClr val="FF0000"/>
                </a:solidFill>
              </a:rPr>
              <a:t>把派生类对象赋值给基类对象的例子。</a:t>
            </a:r>
          </a:p>
          <a:p>
            <a:pPr eaLnBrk="1" hangingPunct="1">
              <a:lnSpc>
                <a:spcPct val="80000"/>
              </a:lnSpc>
              <a:buFontTx/>
              <a:buNone/>
            </a:pPr>
            <a:r>
              <a:rPr lang="en-US" altLang="zh-CN" sz="2000"/>
              <a:t>//CH5-17.cpp</a:t>
            </a:r>
          </a:p>
          <a:p>
            <a:pPr eaLnBrk="1" hangingPunct="1">
              <a:lnSpc>
                <a:spcPct val="80000"/>
              </a:lnSpc>
              <a:buFontTx/>
              <a:buNone/>
            </a:pPr>
            <a:r>
              <a:rPr lang="en-US" altLang="zh-CN" sz="2000"/>
              <a:t>#include &lt;iostream&gt;</a:t>
            </a:r>
          </a:p>
          <a:p>
            <a:pPr eaLnBrk="1" hangingPunct="1">
              <a:lnSpc>
                <a:spcPct val="80000"/>
              </a:lnSpc>
              <a:buFontTx/>
              <a:buNone/>
            </a:pPr>
            <a:r>
              <a:rPr lang="en-US" altLang="zh-CN" sz="2000"/>
              <a:t>using namespace std;</a:t>
            </a:r>
          </a:p>
          <a:p>
            <a:pPr eaLnBrk="1" hangingPunct="1">
              <a:lnSpc>
                <a:spcPct val="80000"/>
              </a:lnSpc>
              <a:buFontTx/>
              <a:buNone/>
            </a:pPr>
            <a:r>
              <a:rPr lang="en-US" altLang="zh-CN" sz="2000"/>
              <a:t>class A {</a:t>
            </a:r>
          </a:p>
          <a:p>
            <a:pPr eaLnBrk="1" hangingPunct="1">
              <a:lnSpc>
                <a:spcPct val="80000"/>
              </a:lnSpc>
              <a:buFontTx/>
              <a:buNone/>
            </a:pPr>
            <a:r>
              <a:rPr lang="en-US" altLang="zh-CN" sz="2000"/>
              <a:t>    int a;</a:t>
            </a:r>
          </a:p>
          <a:p>
            <a:pPr eaLnBrk="1" hangingPunct="1">
              <a:lnSpc>
                <a:spcPct val="80000"/>
              </a:lnSpc>
              <a:buFontTx/>
              <a:buNone/>
            </a:pPr>
            <a:r>
              <a:rPr lang="en-US" altLang="zh-CN" sz="2000"/>
              <a:t>public: </a:t>
            </a:r>
          </a:p>
          <a:p>
            <a:pPr eaLnBrk="1" hangingPunct="1">
              <a:lnSpc>
                <a:spcPct val="80000"/>
              </a:lnSpc>
              <a:buFontTx/>
              <a:buNone/>
            </a:pPr>
            <a:r>
              <a:rPr lang="en-US" altLang="zh-CN" sz="2000"/>
              <a:t>    void setA(int x){ a=x; }</a:t>
            </a:r>
          </a:p>
          <a:p>
            <a:pPr eaLnBrk="1" hangingPunct="1">
              <a:lnSpc>
                <a:spcPct val="80000"/>
              </a:lnSpc>
              <a:buFontTx/>
              <a:buNone/>
            </a:pPr>
            <a:r>
              <a:rPr lang="en-US" altLang="zh-CN" sz="2000"/>
              <a:t>    int getA(){ return a;} </a:t>
            </a:r>
          </a:p>
          <a:p>
            <a:pPr eaLnBrk="1" hangingPunct="1">
              <a:lnSpc>
                <a:spcPct val="80000"/>
              </a:lnSpc>
              <a:buFontTx/>
              <a:buNone/>
            </a:pPr>
            <a:r>
              <a:rPr lang="en-US" altLang="zh-CN" sz="2000"/>
              <a:t>}; </a:t>
            </a:r>
          </a:p>
          <a:p>
            <a:pPr eaLnBrk="1" hangingPunct="1">
              <a:lnSpc>
                <a:spcPct val="80000"/>
              </a:lnSpc>
              <a:buFontTx/>
              <a:buNone/>
            </a:pPr>
            <a:r>
              <a:rPr lang="en-US" altLang="zh-CN" sz="2000"/>
              <a:t>class B:public A{</a:t>
            </a:r>
          </a:p>
          <a:p>
            <a:pPr eaLnBrk="1" hangingPunct="1">
              <a:lnSpc>
                <a:spcPct val="80000"/>
              </a:lnSpc>
              <a:buFontTx/>
              <a:buNone/>
            </a:pPr>
            <a:r>
              <a:rPr lang="en-US" altLang="zh-CN" sz="2000"/>
              <a:t>    int b;</a:t>
            </a:r>
          </a:p>
          <a:p>
            <a:pPr eaLnBrk="1" hangingPunct="1">
              <a:lnSpc>
                <a:spcPct val="80000"/>
              </a:lnSpc>
              <a:buFontTx/>
              <a:buNone/>
            </a:pPr>
            <a:r>
              <a:rPr lang="en-US" altLang="zh-CN" sz="2000"/>
              <a:t>public: </a:t>
            </a:r>
          </a:p>
          <a:p>
            <a:pPr eaLnBrk="1" hangingPunct="1">
              <a:lnSpc>
                <a:spcPct val="80000"/>
              </a:lnSpc>
              <a:buFontTx/>
              <a:buNone/>
            </a:pPr>
            <a:r>
              <a:rPr lang="en-US" altLang="zh-CN" sz="2000"/>
              <a:t>    void setB(int x){ b=x; }</a:t>
            </a:r>
          </a:p>
          <a:p>
            <a:pPr eaLnBrk="1" hangingPunct="1">
              <a:lnSpc>
                <a:spcPct val="80000"/>
              </a:lnSpc>
              <a:buFontTx/>
              <a:buNone/>
            </a:pPr>
            <a:r>
              <a:rPr lang="en-US" altLang="zh-CN" sz="2000"/>
              <a:t>    int getB(){ return b;} </a:t>
            </a:r>
          </a:p>
          <a:p>
            <a:pPr eaLnBrk="1" hangingPunct="1">
              <a:lnSpc>
                <a:spcPct val="80000"/>
              </a:lnSpc>
              <a:buFontTx/>
              <a:buNone/>
            </a:pPr>
            <a:r>
              <a:rPr lang="en-US" altLang="zh-CN" sz="2000"/>
              <a:t>};</a:t>
            </a:r>
          </a:p>
        </p:txBody>
      </p:sp>
    </p:spTree>
    <p:extLst>
      <p:ext uri="{BB962C8B-B14F-4D97-AF65-F5344CB8AC3E}">
        <p14:creationId xmlns:p14="http://schemas.microsoft.com/office/powerpoint/2010/main" val="24426165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179388" y="692150"/>
            <a:ext cx="7772400" cy="5616575"/>
          </a:xfrm>
        </p:spPr>
        <p:txBody>
          <a:bodyPr/>
          <a:lstStyle/>
          <a:p>
            <a:pPr eaLnBrk="1" hangingPunct="1">
              <a:lnSpc>
                <a:spcPct val="80000"/>
              </a:lnSpc>
              <a:buFontTx/>
              <a:buNone/>
            </a:pPr>
            <a:r>
              <a:rPr lang="en-US" altLang="zh-CN" sz="2000"/>
              <a:t>void f1(A a, int x){ a.setA(x); }      </a:t>
            </a:r>
          </a:p>
          <a:p>
            <a:pPr eaLnBrk="1" hangingPunct="1">
              <a:lnSpc>
                <a:spcPct val="80000"/>
              </a:lnSpc>
              <a:buFontTx/>
              <a:buNone/>
            </a:pPr>
            <a:r>
              <a:rPr lang="en-US" altLang="zh-CN" sz="2000"/>
              <a:t>void f2(A *pA, int x){ pA-&gt;setA(x); }</a:t>
            </a:r>
          </a:p>
          <a:p>
            <a:pPr eaLnBrk="1" hangingPunct="1">
              <a:lnSpc>
                <a:spcPct val="80000"/>
              </a:lnSpc>
              <a:buFontTx/>
              <a:buNone/>
            </a:pPr>
            <a:r>
              <a:rPr lang="en-US" altLang="zh-CN" sz="2000"/>
              <a:t>void f3(A &amp;rA, int x){ rA.setA(x); }</a:t>
            </a:r>
          </a:p>
          <a:p>
            <a:pPr eaLnBrk="1" hangingPunct="1">
              <a:lnSpc>
                <a:spcPct val="80000"/>
              </a:lnSpc>
              <a:buFontTx/>
              <a:buNone/>
            </a:pPr>
            <a:r>
              <a:rPr lang="en-US" altLang="zh-CN" sz="2000"/>
              <a:t>void main(){</a:t>
            </a:r>
          </a:p>
          <a:p>
            <a:pPr eaLnBrk="1" hangingPunct="1">
              <a:lnSpc>
                <a:spcPct val="80000"/>
              </a:lnSpc>
              <a:buFontTx/>
              <a:buNone/>
            </a:pPr>
            <a:r>
              <a:rPr lang="en-US" altLang="zh-CN" sz="2000"/>
              <a:t>    A a1,*pA;</a:t>
            </a:r>
          </a:p>
          <a:p>
            <a:pPr eaLnBrk="1" hangingPunct="1">
              <a:lnSpc>
                <a:spcPct val="80000"/>
              </a:lnSpc>
              <a:buFontTx/>
              <a:buNone/>
            </a:pPr>
            <a:r>
              <a:rPr lang="en-US" altLang="zh-CN" sz="2000"/>
              <a:t>    B b1,*pB;</a:t>
            </a:r>
          </a:p>
          <a:p>
            <a:pPr eaLnBrk="1" hangingPunct="1">
              <a:lnSpc>
                <a:spcPct val="80000"/>
              </a:lnSpc>
              <a:buFontTx/>
              <a:buNone/>
            </a:pPr>
            <a:r>
              <a:rPr lang="en-US" altLang="zh-CN" sz="2000"/>
              <a:t>    a1.setA(1);</a:t>
            </a:r>
          </a:p>
          <a:p>
            <a:pPr eaLnBrk="1" hangingPunct="1">
              <a:lnSpc>
                <a:spcPct val="80000"/>
              </a:lnSpc>
              <a:buFontTx/>
              <a:buNone/>
            </a:pPr>
            <a:r>
              <a:rPr lang="en-US" altLang="zh-CN" sz="2000"/>
              <a:t>    b1.setA(2);</a:t>
            </a:r>
          </a:p>
          <a:p>
            <a:pPr eaLnBrk="1" hangingPunct="1">
              <a:lnSpc>
                <a:spcPct val="80000"/>
              </a:lnSpc>
              <a:buFontTx/>
              <a:buNone/>
            </a:pPr>
            <a:r>
              <a:rPr lang="en-US" altLang="zh-CN" sz="2000"/>
              <a:t>    a1=b1;                  </a:t>
            </a:r>
          </a:p>
          <a:p>
            <a:pPr eaLnBrk="1" hangingPunct="1">
              <a:lnSpc>
                <a:spcPct val="80000"/>
              </a:lnSpc>
              <a:buFontTx/>
              <a:buNone/>
            </a:pPr>
            <a:r>
              <a:rPr lang="en-US" altLang="zh-CN" sz="2000"/>
              <a:t>    cout&lt;&lt;a1.getA()&lt;&lt;endl;		</a:t>
            </a:r>
          </a:p>
          <a:p>
            <a:pPr eaLnBrk="1" hangingPunct="1">
              <a:lnSpc>
                <a:spcPct val="80000"/>
              </a:lnSpc>
              <a:buFontTx/>
              <a:buNone/>
            </a:pPr>
            <a:r>
              <a:rPr lang="en-US" altLang="zh-CN" sz="2000"/>
              <a:t>    cout&lt;&lt;b1.getA()&lt;&lt;endl; 		</a:t>
            </a:r>
          </a:p>
          <a:p>
            <a:pPr eaLnBrk="1" hangingPunct="1">
              <a:lnSpc>
                <a:spcPct val="80000"/>
              </a:lnSpc>
              <a:buFontTx/>
              <a:buNone/>
            </a:pPr>
            <a:r>
              <a:rPr lang="en-US" altLang="zh-CN" sz="2000"/>
              <a:t>    a1.setA(10);              </a:t>
            </a:r>
          </a:p>
          <a:p>
            <a:pPr eaLnBrk="1" hangingPunct="1">
              <a:lnSpc>
                <a:spcPct val="80000"/>
              </a:lnSpc>
              <a:buFontTx/>
              <a:buNone/>
            </a:pPr>
            <a:r>
              <a:rPr lang="en-US" altLang="zh-CN" sz="2000"/>
              <a:t>    cout&lt;&lt;a1.getA()&lt;&lt;endl;		</a:t>
            </a:r>
          </a:p>
          <a:p>
            <a:pPr eaLnBrk="1" hangingPunct="1">
              <a:lnSpc>
                <a:spcPct val="80000"/>
              </a:lnSpc>
              <a:buFontTx/>
              <a:buNone/>
            </a:pPr>
            <a:r>
              <a:rPr lang="en-US" altLang="zh-CN" sz="2000"/>
              <a:t>    cout&lt;&lt;b1.getA()&lt;&lt;endl;		</a:t>
            </a:r>
          </a:p>
          <a:p>
            <a:pPr eaLnBrk="1" hangingPunct="1">
              <a:lnSpc>
                <a:spcPct val="80000"/>
              </a:lnSpc>
              <a:buFontTx/>
              <a:buNone/>
            </a:pPr>
            <a:r>
              <a:rPr lang="en-US" altLang="zh-CN" sz="2000"/>
              <a:t>    pA=&amp;b1;                </a:t>
            </a:r>
          </a:p>
          <a:p>
            <a:pPr eaLnBrk="1" hangingPunct="1">
              <a:lnSpc>
                <a:spcPct val="80000"/>
              </a:lnSpc>
              <a:buFontTx/>
              <a:buNone/>
            </a:pPr>
            <a:r>
              <a:rPr lang="en-US" altLang="zh-CN" sz="2000"/>
              <a:t>    </a:t>
            </a:r>
          </a:p>
        </p:txBody>
      </p:sp>
      <p:sp>
        <p:nvSpPr>
          <p:cNvPr id="77827" name="Rectangle 3"/>
          <p:cNvSpPr>
            <a:spLocks noChangeArrowheads="1"/>
          </p:cNvSpPr>
          <p:nvPr/>
        </p:nvSpPr>
        <p:spPr bwMode="auto">
          <a:xfrm>
            <a:off x="4356100" y="549275"/>
            <a:ext cx="4932363" cy="55689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rPr>
              <a:t>pA-&gt;setA(20);            </a:t>
            </a:r>
          </a:p>
          <a:p>
            <a:pPr eaLnBrk="1" hangingPunct="1">
              <a:spcBef>
                <a:spcPct val="0"/>
              </a:spcBef>
              <a:buFontTx/>
              <a:buNone/>
            </a:pPr>
            <a:r>
              <a:rPr lang="en-US" altLang="zh-CN" sz="2400">
                <a:latin typeface="Times New Roman" panose="02020603050405020304" pitchFamily="18" charset="0"/>
              </a:rPr>
              <a:t>cout&lt;&lt;pA-&gt;getA()&lt;&lt;endl;	    cout&lt;&lt;b1.getA()&lt;&lt;endl;		    A &amp;ra=b1;                                    </a:t>
            </a:r>
          </a:p>
          <a:p>
            <a:pPr eaLnBrk="1" hangingPunct="1">
              <a:spcBef>
                <a:spcPct val="0"/>
              </a:spcBef>
              <a:buFontTx/>
              <a:buNone/>
            </a:pPr>
            <a:r>
              <a:rPr lang="en-US" altLang="zh-CN" sz="2400">
                <a:latin typeface="Times New Roman" panose="02020603050405020304" pitchFamily="18" charset="0"/>
              </a:rPr>
              <a:t>    ra.setA(30);               </a:t>
            </a:r>
          </a:p>
          <a:p>
            <a:pPr eaLnBrk="1" hangingPunct="1">
              <a:spcBef>
                <a:spcPct val="0"/>
              </a:spcBef>
              <a:buFontTx/>
              <a:buNone/>
            </a:pPr>
            <a:r>
              <a:rPr lang="en-US" altLang="zh-CN" sz="2400">
                <a:latin typeface="Times New Roman" panose="02020603050405020304" pitchFamily="18" charset="0"/>
              </a:rPr>
              <a:t>    cout&lt;&lt;pA-&gt;getA()&lt;&lt;endl;		</a:t>
            </a:r>
          </a:p>
          <a:p>
            <a:pPr eaLnBrk="1" hangingPunct="1">
              <a:spcBef>
                <a:spcPct val="0"/>
              </a:spcBef>
              <a:buFontTx/>
              <a:buNone/>
            </a:pPr>
            <a:r>
              <a:rPr lang="en-US" altLang="zh-CN" sz="2400">
                <a:latin typeface="Times New Roman" panose="02020603050405020304" pitchFamily="18" charset="0"/>
              </a:rPr>
              <a:t>    cout&lt;&lt;b1.getA()&lt;&lt;endl;		    b1.setA(7);</a:t>
            </a:r>
          </a:p>
          <a:p>
            <a:pPr eaLnBrk="1" hangingPunct="1">
              <a:spcBef>
                <a:spcPct val="0"/>
              </a:spcBef>
              <a:buFontTx/>
              <a:buNone/>
            </a:pPr>
            <a:r>
              <a:rPr lang="en-US" altLang="zh-CN" sz="2400">
                <a:latin typeface="Times New Roman" panose="02020603050405020304" pitchFamily="18" charset="0"/>
              </a:rPr>
              <a:t>    cout&lt;&lt;b1.getA()&lt;&lt;endl;		    f1(b1,100); </a:t>
            </a:r>
          </a:p>
          <a:p>
            <a:pPr eaLnBrk="1" hangingPunct="1">
              <a:spcBef>
                <a:spcPct val="0"/>
              </a:spcBef>
              <a:buFontTx/>
              <a:buNone/>
            </a:pPr>
            <a:r>
              <a:rPr lang="en-US" altLang="zh-CN" sz="2400">
                <a:latin typeface="Times New Roman" panose="02020603050405020304" pitchFamily="18" charset="0"/>
              </a:rPr>
              <a:t>    cout&lt;&lt;b1.getA()&lt;&lt;endl;		    f2(&amp;b1,200);</a:t>
            </a:r>
          </a:p>
          <a:p>
            <a:pPr eaLnBrk="1" hangingPunct="1">
              <a:spcBef>
                <a:spcPct val="0"/>
              </a:spcBef>
              <a:buFontTx/>
              <a:buNone/>
            </a:pPr>
            <a:r>
              <a:rPr lang="en-US" altLang="zh-CN" sz="2400">
                <a:latin typeface="Times New Roman" panose="02020603050405020304" pitchFamily="18" charset="0"/>
              </a:rPr>
              <a:t>    cout&lt;&lt;b1.getA()&lt;&lt;endl;		    f3(b1,300);</a:t>
            </a:r>
          </a:p>
          <a:p>
            <a:pPr eaLnBrk="1" hangingPunct="1">
              <a:spcBef>
                <a:spcPct val="0"/>
              </a:spcBef>
              <a:buFontTx/>
              <a:buNone/>
            </a:pPr>
            <a:r>
              <a:rPr lang="en-US" altLang="zh-CN" sz="2400">
                <a:latin typeface="Times New Roman" panose="02020603050405020304" pitchFamily="18" charset="0"/>
              </a:rPr>
              <a:t>    cout&lt;&lt;b1.getA()&lt;&lt;endl;		}</a:t>
            </a:r>
            <a:r>
              <a:rPr lang="en-US" altLang="zh-CN" sz="2400" b="1">
                <a:latin typeface="Times New Roman" panose="02020603050405020304" pitchFamily="18" charset="0"/>
              </a:rPr>
              <a:t> </a:t>
            </a:r>
          </a:p>
        </p:txBody>
      </p:sp>
    </p:spTree>
    <p:extLst>
      <p:ext uri="{BB962C8B-B14F-4D97-AF65-F5344CB8AC3E}">
        <p14:creationId xmlns:p14="http://schemas.microsoft.com/office/powerpoint/2010/main" val="2718846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ppt_x"/>
                                          </p:val>
                                        </p:tav>
                                        <p:tav tm="100000">
                                          <p:val>
                                            <p:strVal val="#ppt_x"/>
                                          </p:val>
                                        </p:tav>
                                      </p:tavLst>
                                    </p:anim>
                                    <p:anim calcmode="lin" valueType="num">
                                      <p:cBhvr additive="base">
                                        <p:cTn id="8" dur="500" fill="hold"/>
                                        <p:tgtEl>
                                          <p:spTgt spid="77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b="1"/>
              <a:t>5.7</a:t>
            </a:r>
            <a:r>
              <a:rPr lang="zh-CN" altLang="en-US" b="1"/>
              <a:t>基类与派生</a:t>
            </a:r>
            <a:r>
              <a:rPr lang="zh-CN" altLang="en-US" b="1">
                <a:solidFill>
                  <a:srgbClr val="FF0000"/>
                </a:solidFill>
              </a:rPr>
              <a:t>类对象的关系</a:t>
            </a:r>
          </a:p>
        </p:txBody>
      </p:sp>
      <p:pic>
        <p:nvPicPr>
          <p:cNvPr id="77827" name="Picture 3" descr="B41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98613" y="1768475"/>
            <a:ext cx="5565775" cy="3217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2" name="Picture 4">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3933825"/>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122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2"/>
                                        </p:tgtEl>
                                        <p:attrNameLst>
                                          <p:attrName>style.visibility</p:attrName>
                                        </p:attrNameLst>
                                      </p:cBhvr>
                                      <p:to>
                                        <p:strVal val="visible"/>
                                      </p:to>
                                    </p:set>
                                    <p:anim calcmode="lin" valueType="num">
                                      <p:cBhvr additive="base">
                                        <p:cTn id="7" dur="500" fill="hold"/>
                                        <p:tgtEl>
                                          <p:spTgt spid="78852"/>
                                        </p:tgtEl>
                                        <p:attrNameLst>
                                          <p:attrName>ppt_x</p:attrName>
                                        </p:attrNameLst>
                                      </p:cBhvr>
                                      <p:tavLst>
                                        <p:tav tm="0">
                                          <p:val>
                                            <p:strVal val="#ppt_x"/>
                                          </p:val>
                                        </p:tav>
                                        <p:tav tm="100000">
                                          <p:val>
                                            <p:strVal val="#ppt_x"/>
                                          </p:val>
                                        </p:tav>
                                      </p:tavLst>
                                    </p:anim>
                                    <p:anim calcmode="lin" valueType="num">
                                      <p:cBhvr additive="base">
                                        <p:cTn id="8" dur="500" fill="hold"/>
                                        <p:tgtEl>
                                          <p:spTgt spid="788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p:txBody>
          <a:bodyPr/>
          <a:lstStyle/>
          <a:p>
            <a:pPr eaLnBrk="1" hangingPunct="1"/>
            <a:r>
              <a:rPr lang="zh-CN" altLang="en-US"/>
              <a:t>说明：</a:t>
            </a:r>
          </a:p>
          <a:p>
            <a:pPr eaLnBrk="1" hangingPunct="1"/>
            <a:r>
              <a:rPr lang="zh-CN" altLang="en-US"/>
              <a:t>① 不论以哪种方式把派生类对象赋值给基类对象，都只能访问到派生类对象中的基类子对象部份的成员，不能访问派生类的自定义成员。 </a:t>
            </a:r>
          </a:p>
          <a:p>
            <a:pPr eaLnBrk="1" hangingPunct="1"/>
            <a:r>
              <a:rPr lang="zh-CN" altLang="en-US"/>
              <a:t>②只能把派生类对象赋值给基类对象，不能把基类对象赋值给派生类对象。 </a:t>
            </a:r>
          </a:p>
        </p:txBody>
      </p:sp>
      <p:sp>
        <p:nvSpPr>
          <p:cNvPr id="78851" name="Rectangle 3"/>
          <p:cNvSpPr>
            <a:spLocks noGrp="1" noChangeArrowheads="1"/>
          </p:cNvSpPr>
          <p:nvPr>
            <p:ph type="title"/>
          </p:nvPr>
        </p:nvSpPr>
        <p:spPr>
          <a:noFill/>
        </p:spPr>
        <p:txBody>
          <a:bodyPr/>
          <a:lstStyle/>
          <a:p>
            <a:pPr eaLnBrk="1" hangingPunct="1"/>
            <a:r>
              <a:rPr lang="en-US" altLang="zh-CN" b="1"/>
              <a:t>5.7</a:t>
            </a:r>
            <a:r>
              <a:rPr lang="zh-CN" altLang="en-US" b="1"/>
              <a:t>基类与派生</a:t>
            </a:r>
            <a:r>
              <a:rPr lang="zh-CN" altLang="en-US" b="1">
                <a:solidFill>
                  <a:srgbClr val="FF0000"/>
                </a:solidFill>
              </a:rPr>
              <a:t>类对象的关系</a:t>
            </a:r>
          </a:p>
        </p:txBody>
      </p:sp>
    </p:spTree>
    <p:extLst>
      <p:ext uri="{BB962C8B-B14F-4D97-AF65-F5344CB8AC3E}">
        <p14:creationId xmlns:p14="http://schemas.microsoft.com/office/powerpoint/2010/main" val="26915736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48326" y="-3089"/>
            <a:ext cx="8229600" cy="911809"/>
          </a:xfrm>
        </p:spPr>
        <p:txBody>
          <a:bodyPr/>
          <a:lstStyle/>
          <a:p>
            <a:pPr eaLnBrk="1" hangingPunct="1"/>
            <a:r>
              <a:rPr lang="en-US" altLang="zh-CN" b="1" dirty="0"/>
              <a:t>4.9 </a:t>
            </a:r>
            <a:r>
              <a:rPr lang="zh-CN" altLang="en-US" b="1" dirty="0">
                <a:solidFill>
                  <a:srgbClr val="FF0000"/>
                </a:solidFill>
              </a:rPr>
              <a:t>继承</a:t>
            </a:r>
            <a:r>
              <a:rPr lang="zh-CN" altLang="en-US" b="1" dirty="0"/>
              <a:t>与组合</a:t>
            </a:r>
          </a:p>
        </p:txBody>
      </p:sp>
      <p:sp>
        <p:nvSpPr>
          <p:cNvPr id="79875" name="Rectangle 3"/>
          <p:cNvSpPr>
            <a:spLocks noGrp="1" noChangeArrowheads="1"/>
          </p:cNvSpPr>
          <p:nvPr>
            <p:ph type="body" idx="1"/>
          </p:nvPr>
        </p:nvSpPr>
        <p:spPr>
          <a:xfrm>
            <a:off x="0" y="1139912"/>
            <a:ext cx="8874732" cy="5231914"/>
          </a:xfrm>
        </p:spPr>
        <p:txBody>
          <a:bodyPr/>
          <a:lstStyle/>
          <a:p>
            <a:pPr marL="0" indent="0" eaLnBrk="1" hangingPunct="1">
              <a:lnSpc>
                <a:spcPct val="80000"/>
              </a:lnSpc>
              <a:buNone/>
            </a:pPr>
            <a:r>
              <a:rPr lang="en-US" altLang="zh-CN" sz="2800" b="1" dirty="0">
                <a:solidFill>
                  <a:srgbClr val="0000CC"/>
                </a:solidFill>
              </a:rPr>
              <a:t>1</a:t>
            </a:r>
            <a:r>
              <a:rPr lang="zh-CN" altLang="en-US" sz="2800" b="1" dirty="0">
                <a:solidFill>
                  <a:srgbClr val="0000CC"/>
                </a:solidFill>
              </a:rPr>
              <a:t>、继承与组合在</a:t>
            </a:r>
            <a:r>
              <a:rPr lang="en-US" altLang="zh-CN" sz="2800" b="1" dirty="0">
                <a:solidFill>
                  <a:srgbClr val="0000CC"/>
                </a:solidFill>
              </a:rPr>
              <a:t>OOP</a:t>
            </a:r>
            <a:r>
              <a:rPr lang="zh-CN" altLang="en-US" sz="2800" b="1" dirty="0">
                <a:solidFill>
                  <a:srgbClr val="0000CC"/>
                </a:solidFill>
              </a:rPr>
              <a:t>中的应用场景</a:t>
            </a:r>
            <a:endParaRPr lang="en-US" altLang="zh-CN" sz="2800" b="1" dirty="0">
              <a:solidFill>
                <a:srgbClr val="0000CC"/>
              </a:solidFill>
            </a:endParaRPr>
          </a:p>
          <a:p>
            <a:pPr lvl="1" eaLnBrk="1" hangingPunct="1"/>
            <a:r>
              <a:rPr lang="zh-CN" altLang="en-US" sz="2200" b="1" dirty="0"/>
              <a:t>继承与组合（也称合成）是</a:t>
            </a:r>
            <a:r>
              <a:rPr lang="en-US" altLang="zh-CN" sz="2200" b="1" dirty="0"/>
              <a:t>C++</a:t>
            </a:r>
            <a:r>
              <a:rPr lang="zh-CN" altLang="en-US" sz="2200" b="1" dirty="0">
                <a:solidFill>
                  <a:srgbClr val="FF0000"/>
                </a:solidFill>
              </a:rPr>
              <a:t>实现代码重用</a:t>
            </a:r>
            <a:r>
              <a:rPr lang="zh-CN" altLang="en-US" sz="2200" b="1" dirty="0"/>
              <a:t>的两种主要方法。通过继承，派生类可以获得基类的程序代码，从而达到代码重用的目的。而组合则体现了类之间的另一种关系，是指一个类可以包容另外的类，即用其他类来定义它的对象成员。</a:t>
            </a:r>
          </a:p>
          <a:p>
            <a:pPr marL="0" indent="0" eaLnBrk="1" hangingPunct="1">
              <a:buNone/>
            </a:pPr>
            <a:r>
              <a:rPr lang="en-US" altLang="zh-CN" sz="2800" b="1" dirty="0">
                <a:solidFill>
                  <a:srgbClr val="0000CC"/>
                </a:solidFill>
              </a:rPr>
              <a:t>2、</a:t>
            </a:r>
            <a:r>
              <a:rPr lang="zh-CN" altLang="en-US" sz="2800" b="1" dirty="0">
                <a:solidFill>
                  <a:srgbClr val="0000CC"/>
                </a:solidFill>
              </a:rPr>
              <a:t>继承解决的主要问题</a:t>
            </a:r>
          </a:p>
          <a:p>
            <a:pPr lvl="1" eaLnBrk="1" hangingPunct="1"/>
            <a:r>
              <a:rPr lang="zh-CN" altLang="en-US" sz="2200" b="1" dirty="0"/>
              <a:t>继承关系常被称为</a:t>
            </a:r>
            <a:r>
              <a:rPr lang="zh-CN" altLang="en-US" sz="2200" b="1" dirty="0">
                <a:solidFill>
                  <a:srgbClr val="FF0000"/>
                </a:solidFill>
              </a:rPr>
              <a:t>“</a:t>
            </a:r>
            <a:r>
              <a:rPr lang="en-US" altLang="zh-CN" sz="2200" b="1" dirty="0">
                <a:solidFill>
                  <a:srgbClr val="FF0000"/>
                </a:solidFill>
              </a:rPr>
              <a:t>Is-a”</a:t>
            </a:r>
            <a:r>
              <a:rPr lang="zh-CN" altLang="en-US" sz="2200" b="1" dirty="0">
                <a:solidFill>
                  <a:srgbClr val="FF0000"/>
                </a:solidFill>
              </a:rPr>
              <a:t>关系</a:t>
            </a:r>
            <a:r>
              <a:rPr lang="zh-CN" altLang="en-US" sz="2200" b="1" dirty="0"/>
              <a:t>，即两个类之间若存在</a:t>
            </a:r>
            <a:r>
              <a:rPr lang="en-US" altLang="zh-CN" sz="2200" b="1" dirty="0"/>
              <a:t>Is-a</a:t>
            </a:r>
            <a:r>
              <a:rPr lang="zh-CN" altLang="en-US" sz="2200" b="1" dirty="0"/>
              <a:t>关系，就可以用继承来实现它。比如，水果和梨，水果和苹果，它们就具有</a:t>
            </a:r>
            <a:r>
              <a:rPr lang="en-US" altLang="zh-CN" sz="2200" b="1" dirty="0"/>
              <a:t>Is-a</a:t>
            </a:r>
            <a:r>
              <a:rPr lang="zh-CN" altLang="en-US" sz="2200" b="1" dirty="0"/>
              <a:t>关系。因为梨是水果，苹果也是水果，所以梨和苹果都可以从水果继承，获得所有水果都具有的通用特征。</a:t>
            </a:r>
          </a:p>
          <a:p>
            <a:pPr marL="0" indent="0" eaLnBrk="1" hangingPunct="1">
              <a:buNone/>
            </a:pPr>
            <a:r>
              <a:rPr lang="en-US" altLang="zh-CN" sz="2800" b="1" dirty="0">
                <a:solidFill>
                  <a:srgbClr val="0000CC"/>
                </a:solidFill>
              </a:rPr>
              <a:t>3、</a:t>
            </a:r>
            <a:r>
              <a:rPr lang="zh-CN" altLang="en-US" sz="2800" b="1" dirty="0">
                <a:solidFill>
                  <a:srgbClr val="0000CC"/>
                </a:solidFill>
              </a:rPr>
              <a:t>组合解决的主要问题</a:t>
            </a:r>
          </a:p>
          <a:p>
            <a:pPr lvl="1" eaLnBrk="1" hangingPunct="1"/>
            <a:r>
              <a:rPr lang="zh-CN" altLang="en-US" sz="2200" b="1" dirty="0"/>
              <a:t>组合常用于描述类之间的</a:t>
            </a:r>
            <a:r>
              <a:rPr lang="zh-CN" altLang="en-US" sz="2200" b="1" dirty="0">
                <a:solidFill>
                  <a:srgbClr val="FF0000"/>
                </a:solidFill>
              </a:rPr>
              <a:t>“</a:t>
            </a:r>
            <a:r>
              <a:rPr lang="en-US" altLang="zh-CN" sz="2200" b="1" dirty="0">
                <a:solidFill>
                  <a:srgbClr val="FF0000"/>
                </a:solidFill>
              </a:rPr>
              <a:t>Has-a”</a:t>
            </a:r>
            <a:r>
              <a:rPr lang="zh-CN" altLang="en-US" sz="2200" b="1" dirty="0">
                <a:solidFill>
                  <a:srgbClr val="FF0000"/>
                </a:solidFill>
              </a:rPr>
              <a:t>关系</a:t>
            </a:r>
            <a:r>
              <a:rPr lang="zh-CN" altLang="en-US" sz="2200" b="1" dirty="0"/>
              <a:t>，即一个类拥有另外一些类。比如，图书馆有图书，汽车有发动机、车轮胎、座位等，计算机有</a:t>
            </a:r>
            <a:r>
              <a:rPr lang="en-US" altLang="zh-CN" sz="2200" b="1" dirty="0"/>
              <a:t>CPU</a:t>
            </a:r>
            <a:r>
              <a:rPr lang="zh-CN" altLang="en-US" sz="2200" b="1" dirty="0"/>
              <a:t>、存储器、显示器等，这些都可以用类的组合关系来实现。</a:t>
            </a:r>
          </a:p>
        </p:txBody>
      </p:sp>
    </p:spTree>
    <p:extLst>
      <p:ext uri="{BB962C8B-B14F-4D97-AF65-F5344CB8AC3E}">
        <p14:creationId xmlns:p14="http://schemas.microsoft.com/office/powerpoint/2010/main" val="68655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anim calcmode="lin" valueType="num">
                                      <p:cBhvr additive="base">
                                        <p:cTn id="7" dur="5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 calcmode="lin" valueType="num">
                                      <p:cBhvr additive="base">
                                        <p:cTn id="13" dur="5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9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anim calcmode="lin" valueType="num">
                                      <p:cBhvr additive="base">
                                        <p:cTn id="19" dur="5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5">
                                            <p:txEl>
                                              <p:pRg st="4" end="4"/>
                                            </p:txEl>
                                          </p:spTgt>
                                        </p:tgtEl>
                                        <p:attrNameLst>
                                          <p:attrName>style.visibility</p:attrName>
                                        </p:attrNameLst>
                                      </p:cBhvr>
                                      <p:to>
                                        <p:strVal val="visible"/>
                                      </p:to>
                                    </p:set>
                                    <p:anim calcmode="lin" valueType="num">
                                      <p:cBhvr additive="base">
                                        <p:cTn id="25" dur="5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9875">
                                            <p:txEl>
                                              <p:pRg st="5" end="5"/>
                                            </p:txEl>
                                          </p:spTgt>
                                        </p:tgtEl>
                                        <p:attrNameLst>
                                          <p:attrName>style.visibility</p:attrName>
                                        </p:attrNameLst>
                                      </p:cBhvr>
                                      <p:to>
                                        <p:strVal val="visible"/>
                                      </p:to>
                                    </p:set>
                                    <p:anim calcmode="lin" valueType="num">
                                      <p:cBhvr additive="base">
                                        <p:cTn id="31"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9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dirty="0">
                <a:solidFill>
                  <a:srgbClr val="0000CC"/>
                </a:solidFill>
              </a:rPr>
              <a:t>【例</a:t>
            </a:r>
            <a:r>
              <a:rPr lang="en-US" altLang="zh-CN" dirty="0">
                <a:solidFill>
                  <a:srgbClr val="0000CC"/>
                </a:solidFill>
              </a:rPr>
              <a:t>4-20</a:t>
            </a:r>
            <a:r>
              <a:rPr lang="zh-CN" altLang="zh-CN" dirty="0">
                <a:solidFill>
                  <a:srgbClr val="0000CC"/>
                </a:solidFill>
              </a:rPr>
              <a:t>】设计学生选学课程程序，要求能够管理指定课程的选课学生名单。</a:t>
            </a:r>
            <a:endParaRPr lang="en-US" altLang="zh-CN" dirty="0">
              <a:solidFill>
                <a:srgbClr val="0000CC"/>
              </a:solidFill>
            </a:endParaRPr>
          </a:p>
          <a:p>
            <a:pPr marL="0" indent="0">
              <a:buNone/>
            </a:pPr>
            <a:r>
              <a:rPr lang="zh-CN" altLang="zh-CN" b="1" dirty="0">
                <a:solidFill>
                  <a:srgbClr val="FF0000"/>
                </a:solidFill>
              </a:rPr>
              <a:t>（</a:t>
            </a:r>
            <a:r>
              <a:rPr lang="en-US" altLang="zh-CN" b="1" dirty="0">
                <a:solidFill>
                  <a:srgbClr val="FF0000"/>
                </a:solidFill>
              </a:rPr>
              <a:t>1</a:t>
            </a:r>
            <a:r>
              <a:rPr lang="zh-CN" altLang="zh-CN" b="1" dirty="0">
                <a:solidFill>
                  <a:srgbClr val="FF0000"/>
                </a:solidFill>
              </a:rPr>
              <a:t>）问题分析</a:t>
            </a:r>
          </a:p>
          <a:p>
            <a:pPr lvl="1"/>
            <a:r>
              <a:rPr lang="zh-CN" altLang="en-US" dirty="0"/>
              <a:t>在本问题中，主要涉及的对象包括学生、课程，</a:t>
            </a:r>
            <a:r>
              <a:rPr lang="zh-CN" altLang="zh-CN" dirty="0"/>
              <a:t>可以设计</a:t>
            </a:r>
            <a:r>
              <a:rPr lang="zh-CN" altLang="zh-CN" dirty="0">
                <a:solidFill>
                  <a:srgbClr val="FF0000"/>
                </a:solidFill>
              </a:rPr>
              <a:t>课程类</a:t>
            </a:r>
            <a:r>
              <a:rPr lang="zh-CN" altLang="zh-CN" dirty="0"/>
              <a:t>，</a:t>
            </a:r>
            <a:r>
              <a:rPr lang="zh-CN" altLang="zh-CN" dirty="0">
                <a:solidFill>
                  <a:srgbClr val="FF0000"/>
                </a:solidFill>
              </a:rPr>
              <a:t>学生类</a:t>
            </a:r>
            <a:r>
              <a:rPr lang="zh-CN" altLang="zh-CN" dirty="0"/>
              <a:t>分别管理课程信息和学生信息。</a:t>
            </a:r>
            <a:endParaRPr lang="en-US" altLang="zh-CN" dirty="0"/>
          </a:p>
          <a:p>
            <a:pPr lvl="1"/>
            <a:r>
              <a:rPr lang="zh-CN" altLang="zh-CN" dirty="0"/>
              <a:t>学生选修课程则和课程和学生都有关系，可以设计</a:t>
            </a:r>
            <a:r>
              <a:rPr lang="zh-CN" altLang="zh-CN" b="1" dirty="0">
                <a:solidFill>
                  <a:srgbClr val="FF0000"/>
                </a:solidFill>
              </a:rPr>
              <a:t>选修课程类</a:t>
            </a:r>
            <a:r>
              <a:rPr lang="zh-CN" altLang="zh-CN" dirty="0"/>
              <a:t>来管理它。由于选修时需要知道选修的课程信息和学生名单。这一关系可以用</a:t>
            </a:r>
            <a:r>
              <a:rPr lang="zh-CN" altLang="zh-CN" b="1" dirty="0">
                <a:solidFill>
                  <a:srgbClr val="0000CC"/>
                </a:solidFill>
              </a:rPr>
              <a:t>类的包含关系</a:t>
            </a:r>
            <a:r>
              <a:rPr lang="zh-CN" altLang="zh-CN" dirty="0"/>
              <a:t>处理，即选修课程类的内部包含课程和学生类的对象。</a:t>
            </a:r>
          </a:p>
          <a:p>
            <a:pPr marL="0" indent="0">
              <a:buNone/>
            </a:pPr>
            <a:endParaRPr lang="zh-CN" altLang="zh-CN" dirty="0"/>
          </a:p>
          <a:p>
            <a:endParaRPr lang="zh-CN" altLang="en-US" dirty="0"/>
          </a:p>
        </p:txBody>
      </p:sp>
      <p:sp>
        <p:nvSpPr>
          <p:cNvPr id="4" name="Rectangle 2"/>
          <p:cNvSpPr>
            <a:spLocks noGrp="1" noChangeArrowheads="1"/>
          </p:cNvSpPr>
          <p:nvPr>
            <p:ph type="title"/>
          </p:nvPr>
        </p:nvSpPr>
        <p:spPr/>
        <p:txBody>
          <a:bodyPr/>
          <a:lstStyle/>
          <a:p>
            <a:pPr eaLnBrk="1" hangingPunct="1"/>
            <a:r>
              <a:rPr lang="en-US" altLang="zh-CN" b="1" dirty="0"/>
              <a:t>4.9 </a:t>
            </a:r>
            <a:r>
              <a:rPr lang="zh-CN" altLang="en-US" b="1" dirty="0">
                <a:solidFill>
                  <a:srgbClr val="FF0000"/>
                </a:solidFill>
              </a:rPr>
              <a:t>继承</a:t>
            </a:r>
            <a:r>
              <a:rPr lang="zh-CN" altLang="en-US" b="1" dirty="0"/>
              <a:t>与组合</a:t>
            </a:r>
          </a:p>
        </p:txBody>
      </p:sp>
    </p:spTree>
    <p:extLst>
      <p:ext uri="{BB962C8B-B14F-4D97-AF65-F5344CB8AC3E}">
        <p14:creationId xmlns:p14="http://schemas.microsoft.com/office/powerpoint/2010/main" val="25676078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6590"/>
            <a:ext cx="9036496" cy="5168635"/>
          </a:xfrm>
        </p:spPr>
        <p:txBody>
          <a:bodyPr/>
          <a:lstStyle/>
          <a:p>
            <a:pPr marL="0" indent="0">
              <a:buNone/>
            </a:pPr>
            <a:r>
              <a:rPr lang="zh-CN" altLang="zh-CN" dirty="0">
                <a:solidFill>
                  <a:srgbClr val="FF0000"/>
                </a:solidFill>
              </a:rPr>
              <a:t>（</a:t>
            </a:r>
            <a:r>
              <a:rPr lang="en-US" altLang="zh-CN" dirty="0">
                <a:solidFill>
                  <a:srgbClr val="FF0000"/>
                </a:solidFill>
              </a:rPr>
              <a:t>2</a:t>
            </a:r>
            <a:r>
              <a:rPr lang="zh-CN" altLang="zh-CN" dirty="0">
                <a:solidFill>
                  <a:srgbClr val="FF0000"/>
                </a:solidFill>
              </a:rPr>
              <a:t>）数据抽象</a:t>
            </a:r>
          </a:p>
          <a:p>
            <a:pPr lvl="1"/>
            <a:r>
              <a:rPr lang="zh-CN" altLang="zh-CN" sz="2400" dirty="0"/>
              <a:t>用</a:t>
            </a:r>
            <a:r>
              <a:rPr lang="en-US" altLang="zh-CN" sz="2400" dirty="0" err="1">
                <a:solidFill>
                  <a:srgbClr val="0000CC"/>
                </a:solidFill>
              </a:rPr>
              <a:t>Coure</a:t>
            </a:r>
            <a:r>
              <a:rPr lang="zh-CN" altLang="zh-CN" sz="2400" dirty="0"/>
              <a:t>表示课程类，包括课程编号、学分和课程名称，分别用</a:t>
            </a:r>
            <a:r>
              <a:rPr lang="en-US" altLang="zh-CN" sz="2400" dirty="0" err="1"/>
              <a:t>courseName</a:t>
            </a:r>
            <a:r>
              <a:rPr lang="zh-CN" altLang="zh-CN" sz="2400" dirty="0"/>
              <a:t>，</a:t>
            </a:r>
            <a:r>
              <a:rPr lang="en-US" altLang="zh-CN" sz="2400" dirty="0" err="1"/>
              <a:t>cno</a:t>
            </a:r>
            <a:r>
              <a:rPr lang="zh-CN" altLang="zh-CN" sz="2400" dirty="0"/>
              <a:t>和</a:t>
            </a:r>
            <a:r>
              <a:rPr lang="en-US" altLang="zh-CN" sz="2400" dirty="0"/>
              <a:t> credit</a:t>
            </a:r>
            <a:r>
              <a:rPr lang="zh-CN" altLang="zh-CN" sz="2400" dirty="0"/>
              <a:t>表示它们，并设计</a:t>
            </a:r>
            <a:r>
              <a:rPr lang="en-US" altLang="zh-CN" sz="2400" dirty="0" err="1"/>
              <a:t>setCno</a:t>
            </a:r>
            <a:r>
              <a:rPr lang="en-US" altLang="zh-CN" sz="2400" dirty="0"/>
              <a:t>/</a:t>
            </a:r>
            <a:r>
              <a:rPr lang="en-US" altLang="zh-CN" sz="2400" dirty="0" err="1"/>
              <a:t>getCno</a:t>
            </a:r>
            <a:r>
              <a:rPr lang="zh-CN" altLang="zh-CN" sz="2400" dirty="0"/>
              <a:t>，</a:t>
            </a:r>
            <a:r>
              <a:rPr lang="en-US" altLang="zh-CN" sz="2400" dirty="0" err="1"/>
              <a:t>setCredit</a:t>
            </a:r>
            <a:r>
              <a:rPr lang="en-US" altLang="zh-CN" sz="2400" dirty="0"/>
              <a:t>/</a:t>
            </a:r>
            <a:r>
              <a:rPr lang="en-US" altLang="zh-CN" sz="2400" dirty="0" err="1"/>
              <a:t>getCredit</a:t>
            </a:r>
            <a:r>
              <a:rPr lang="en-US" altLang="zh-CN" sz="2400" dirty="0"/>
              <a:t>……</a:t>
            </a:r>
            <a:r>
              <a:rPr lang="zh-CN" altLang="zh-CN" sz="2400" dirty="0"/>
              <a:t>来设置和读取数据成员的值，能够一次性设置全体数据成员值的</a:t>
            </a:r>
            <a:r>
              <a:rPr lang="en-US" altLang="zh-CN" sz="2400" dirty="0" err="1"/>
              <a:t>setCourse</a:t>
            </a:r>
            <a:r>
              <a:rPr lang="zh-CN" altLang="zh-CN" sz="2400" dirty="0"/>
              <a:t>成员函数和默认构造函数，以及显示成员值的</a:t>
            </a:r>
            <a:r>
              <a:rPr lang="en-US" altLang="zh-CN" sz="2400" dirty="0"/>
              <a:t>display</a:t>
            </a:r>
            <a:r>
              <a:rPr lang="zh-CN" altLang="zh-CN" sz="2400" dirty="0"/>
              <a:t>函数。</a:t>
            </a:r>
            <a:endParaRPr lang="en-US" altLang="zh-CN" sz="2400" dirty="0"/>
          </a:p>
          <a:p>
            <a:pPr lvl="1"/>
            <a:r>
              <a:rPr lang="zh-CN" altLang="zh-CN" sz="2400" dirty="0"/>
              <a:t>用</a:t>
            </a:r>
            <a:r>
              <a:rPr lang="en-US" altLang="zh-CN" sz="2400" dirty="0">
                <a:solidFill>
                  <a:srgbClr val="0000CC"/>
                </a:solidFill>
              </a:rPr>
              <a:t>Student</a:t>
            </a:r>
            <a:r>
              <a:rPr lang="zh-CN" altLang="zh-CN" sz="2400" dirty="0"/>
              <a:t>表示学生类，分别用</a:t>
            </a:r>
            <a:r>
              <a:rPr lang="en-US" altLang="zh-CN" sz="2400" dirty="0" err="1"/>
              <a:t>sno</a:t>
            </a:r>
            <a:r>
              <a:rPr lang="zh-CN" altLang="zh-CN" sz="2400" dirty="0"/>
              <a:t>和</a:t>
            </a:r>
            <a:r>
              <a:rPr lang="en-US" altLang="zh-CN" sz="2400" dirty="0" err="1"/>
              <a:t>stuName</a:t>
            </a:r>
            <a:r>
              <a:rPr lang="zh-CN" altLang="zh-CN" sz="2400" dirty="0"/>
              <a:t>表示学号和姓名。用</a:t>
            </a:r>
            <a:r>
              <a:rPr lang="en-US" altLang="zh-CN" sz="2400" dirty="0" err="1"/>
              <a:t>setSno</a:t>
            </a:r>
            <a:r>
              <a:rPr lang="en-US" altLang="zh-CN" sz="2400" dirty="0"/>
              <a:t>/</a:t>
            </a:r>
            <a:r>
              <a:rPr lang="en-US" altLang="zh-CN" sz="2400" dirty="0" err="1"/>
              <a:t>getSno</a:t>
            </a:r>
            <a:r>
              <a:rPr lang="en-US" altLang="zh-CN" sz="2400" dirty="0"/>
              <a:t>……</a:t>
            </a:r>
            <a:r>
              <a:rPr lang="zh-CN" altLang="zh-CN" sz="2400" dirty="0"/>
              <a:t>设置和读取</a:t>
            </a:r>
            <a:r>
              <a:rPr lang="en-US" altLang="zh-CN" sz="2400" dirty="0" err="1"/>
              <a:t>sno</a:t>
            </a:r>
            <a:r>
              <a:rPr lang="zh-CN" altLang="zh-CN" sz="2400" dirty="0"/>
              <a:t>和</a:t>
            </a:r>
            <a:r>
              <a:rPr lang="en-US" altLang="zh-CN" sz="2400" dirty="0" err="1"/>
              <a:t>stuName</a:t>
            </a:r>
            <a:r>
              <a:rPr lang="zh-CN" altLang="zh-CN" sz="2400" dirty="0"/>
              <a:t>的值，用</a:t>
            </a:r>
            <a:r>
              <a:rPr lang="en-US" altLang="zh-CN" sz="2400" dirty="0"/>
              <a:t>display</a:t>
            </a:r>
            <a:r>
              <a:rPr lang="zh-CN" altLang="zh-CN" sz="2400" dirty="0"/>
              <a:t>函数显示成员的值</a:t>
            </a:r>
            <a:r>
              <a:rPr lang="zh-CN" altLang="en-US" sz="2400" dirty="0"/>
              <a:t>。</a:t>
            </a:r>
            <a:endParaRPr lang="en-US" altLang="zh-CN" sz="2400" dirty="0"/>
          </a:p>
          <a:p>
            <a:pPr lvl="1"/>
            <a:r>
              <a:rPr lang="zh-CN" altLang="zh-CN" sz="2400" dirty="0"/>
              <a:t>课程选修类是本题的</a:t>
            </a:r>
            <a:r>
              <a:rPr lang="zh-CN" altLang="zh-CN" sz="2400" b="1" dirty="0">
                <a:solidFill>
                  <a:srgbClr val="FF0000"/>
                </a:solidFill>
              </a:rPr>
              <a:t>核心类</a:t>
            </a:r>
            <a:r>
              <a:rPr lang="zh-CN" altLang="zh-CN" sz="2400" dirty="0"/>
              <a:t>，用</a:t>
            </a:r>
            <a:r>
              <a:rPr lang="en-US" altLang="zh-CN" sz="2400" dirty="0" err="1">
                <a:solidFill>
                  <a:srgbClr val="0000CC"/>
                </a:solidFill>
              </a:rPr>
              <a:t>SelectCourse</a:t>
            </a:r>
            <a:r>
              <a:rPr lang="zh-CN" altLang="zh-CN" sz="2400" dirty="0"/>
              <a:t>表示，用数据成员</a:t>
            </a:r>
            <a:r>
              <a:rPr lang="en-US" altLang="zh-CN" sz="2400" dirty="0"/>
              <a:t>course</a:t>
            </a:r>
            <a:r>
              <a:rPr lang="zh-CN" altLang="zh-CN" sz="2400" dirty="0"/>
              <a:t>、</a:t>
            </a:r>
            <a:r>
              <a:rPr lang="en-US" altLang="zh-CN" sz="2400" dirty="0" err="1"/>
              <a:t>maxNum</a:t>
            </a:r>
            <a:r>
              <a:rPr lang="zh-CN" altLang="zh-CN" sz="2400" dirty="0"/>
              <a:t>、</a:t>
            </a:r>
            <a:r>
              <a:rPr lang="en-US" altLang="zh-CN" sz="2400" dirty="0" err="1"/>
              <a:t>curNum</a:t>
            </a:r>
            <a:r>
              <a:rPr lang="zh-CN" altLang="zh-CN" sz="2400" dirty="0"/>
              <a:t>分别表示选学的课程、最多允许选课的人数、实际选课人数，用指针成员</a:t>
            </a:r>
            <a:r>
              <a:rPr lang="en-US" altLang="zh-CN" sz="2400" dirty="0" err="1"/>
              <a:t>stu</a:t>
            </a:r>
            <a:r>
              <a:rPr lang="zh-CN" altLang="zh-CN" sz="2400" dirty="0"/>
              <a:t>存取选课学生名单，它指向</a:t>
            </a:r>
            <a:r>
              <a:rPr lang="en-US" altLang="zh-CN" sz="2400" dirty="0"/>
              <a:t>Student</a:t>
            </a:r>
            <a:r>
              <a:rPr lang="zh-CN" altLang="zh-CN" sz="2400" dirty="0"/>
              <a:t>类型的动态数组，该数组由构造函数分配。</a:t>
            </a:r>
            <a:endParaRPr lang="zh-CN" altLang="en-US" sz="2400" dirty="0"/>
          </a:p>
        </p:txBody>
      </p:sp>
      <p:sp>
        <p:nvSpPr>
          <p:cNvPr id="4" name="Rectangle 2"/>
          <p:cNvSpPr>
            <a:spLocks noGrp="1" noChangeArrowheads="1"/>
          </p:cNvSpPr>
          <p:nvPr>
            <p:ph type="title"/>
          </p:nvPr>
        </p:nvSpPr>
        <p:spPr/>
        <p:txBody>
          <a:bodyPr/>
          <a:lstStyle/>
          <a:p>
            <a:pPr eaLnBrk="1" hangingPunct="1"/>
            <a:r>
              <a:rPr lang="en-US" altLang="zh-CN" b="1" dirty="0"/>
              <a:t>4.9 </a:t>
            </a:r>
            <a:r>
              <a:rPr lang="zh-CN" altLang="en-US" b="1" dirty="0">
                <a:solidFill>
                  <a:srgbClr val="FF0000"/>
                </a:solidFill>
              </a:rPr>
              <a:t>继承</a:t>
            </a:r>
            <a:r>
              <a:rPr lang="zh-CN" altLang="en-US" b="1" dirty="0"/>
              <a:t>与组合</a:t>
            </a:r>
          </a:p>
        </p:txBody>
      </p:sp>
    </p:spTree>
    <p:extLst>
      <p:ext uri="{BB962C8B-B14F-4D97-AF65-F5344CB8AC3E}">
        <p14:creationId xmlns:p14="http://schemas.microsoft.com/office/powerpoint/2010/main" val="187883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FF0000"/>
                </a:solidFill>
              </a:rPr>
              <a:t>（</a:t>
            </a:r>
            <a:r>
              <a:rPr lang="en-US" altLang="zh-CN" dirty="0">
                <a:solidFill>
                  <a:srgbClr val="FF0000"/>
                </a:solidFill>
              </a:rPr>
              <a:t>3）</a:t>
            </a:r>
            <a:r>
              <a:rPr lang="zh-CN" altLang="en-US" dirty="0">
                <a:solidFill>
                  <a:srgbClr val="FF0000"/>
                </a:solidFill>
              </a:rPr>
              <a:t>数据抽象结果</a:t>
            </a:r>
          </a:p>
        </p:txBody>
      </p:sp>
      <p:sp>
        <p:nvSpPr>
          <p:cNvPr id="4" name="Rectangle 2"/>
          <p:cNvSpPr>
            <a:spLocks noGrp="1" noChangeArrowheads="1"/>
          </p:cNvSpPr>
          <p:nvPr>
            <p:ph type="title"/>
          </p:nvPr>
        </p:nvSpPr>
        <p:spPr/>
        <p:txBody>
          <a:bodyPr/>
          <a:lstStyle/>
          <a:p>
            <a:pPr eaLnBrk="1" hangingPunct="1"/>
            <a:r>
              <a:rPr lang="en-US" altLang="zh-CN" b="1" dirty="0"/>
              <a:t>4.9 </a:t>
            </a:r>
            <a:r>
              <a:rPr lang="zh-CN" altLang="en-US" b="1" dirty="0">
                <a:solidFill>
                  <a:srgbClr val="FF0000"/>
                </a:solidFill>
              </a:rPr>
              <a:t>继承</a:t>
            </a:r>
            <a:r>
              <a:rPr lang="zh-CN" altLang="en-US" b="1" dirty="0"/>
              <a:t>与组合</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98227"/>
            <a:ext cx="6696676" cy="512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78087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0"/>
            <a:ext cx="8623212" cy="5168635"/>
          </a:xfrm>
        </p:spPr>
        <p:txBody>
          <a:bodyPr/>
          <a:lstStyle/>
          <a:p>
            <a:pPr marL="0" indent="0">
              <a:buNone/>
            </a:pPr>
            <a:r>
              <a:rPr lang="en-US" altLang="zh-CN" sz="1600" dirty="0"/>
              <a:t>#include &lt;</a:t>
            </a:r>
            <a:r>
              <a:rPr lang="en-US" altLang="zh-CN" sz="1600" dirty="0" err="1"/>
              <a:t>iostream</a:t>
            </a:r>
            <a:r>
              <a:rPr lang="en-US" altLang="zh-CN" sz="1600" dirty="0"/>
              <a:t>&gt;</a:t>
            </a:r>
            <a:endParaRPr lang="zh-CN" altLang="zh-CN" sz="1600" dirty="0"/>
          </a:p>
          <a:p>
            <a:pPr marL="0" indent="0">
              <a:buNone/>
            </a:pPr>
            <a:r>
              <a:rPr lang="en-US" altLang="zh-CN" sz="1600" dirty="0"/>
              <a:t>#include&lt;string&gt;</a:t>
            </a:r>
            <a:endParaRPr lang="zh-CN" altLang="zh-CN" sz="1600" dirty="0"/>
          </a:p>
          <a:p>
            <a:pPr marL="0" indent="0">
              <a:buNone/>
            </a:pPr>
            <a:r>
              <a:rPr lang="en-US" altLang="zh-CN" sz="1600" dirty="0"/>
              <a:t>using namespace </a:t>
            </a:r>
            <a:r>
              <a:rPr lang="en-US" altLang="zh-CN" sz="1600" dirty="0" err="1"/>
              <a:t>std</a:t>
            </a:r>
            <a:r>
              <a:rPr lang="en-US" altLang="zh-CN" sz="1600" dirty="0"/>
              <a:t>;</a:t>
            </a:r>
            <a:endParaRPr lang="zh-CN" altLang="zh-CN" sz="1600" dirty="0"/>
          </a:p>
          <a:p>
            <a:pPr marL="0" indent="0">
              <a:buNone/>
            </a:pPr>
            <a:r>
              <a:rPr lang="en-US" altLang="zh-CN" sz="1600" dirty="0"/>
              <a:t>class Course {   //</a:t>
            </a:r>
            <a:r>
              <a:rPr lang="zh-CN" altLang="zh-CN" sz="1600" dirty="0"/>
              <a:t>编译器会为该类生成合成的拷贝构造函数和赋值运算符函数</a:t>
            </a:r>
          </a:p>
          <a:p>
            <a:pPr marL="0" indent="0">
              <a:buNone/>
            </a:pPr>
            <a:r>
              <a:rPr lang="en-US" altLang="zh-CN" sz="1600" dirty="0"/>
              <a:t>public:</a:t>
            </a:r>
            <a:endParaRPr lang="zh-CN" altLang="zh-CN" sz="1600" dirty="0"/>
          </a:p>
          <a:p>
            <a:pPr marL="0" indent="0">
              <a:buNone/>
            </a:pPr>
            <a:r>
              <a:rPr lang="en-US" altLang="zh-CN" sz="1600" dirty="0"/>
              <a:t>	void </a:t>
            </a:r>
            <a:r>
              <a:rPr lang="en-US" altLang="zh-CN" sz="1600" b="1" dirty="0" err="1">
                <a:solidFill>
                  <a:srgbClr val="0000CC"/>
                </a:solidFill>
              </a:rPr>
              <a:t>setCno</a:t>
            </a:r>
            <a:r>
              <a:rPr lang="en-US" altLang="zh-CN" sz="1600" dirty="0"/>
              <a:t>(</a:t>
            </a:r>
            <a:r>
              <a:rPr lang="en-US" altLang="zh-CN" sz="1600" dirty="0" err="1"/>
              <a:t>int</a:t>
            </a:r>
            <a:r>
              <a:rPr lang="en-US" altLang="zh-CN" sz="1600" dirty="0"/>
              <a:t> </a:t>
            </a:r>
            <a:r>
              <a:rPr lang="en-US" altLang="zh-CN" sz="1600" dirty="0" err="1"/>
              <a:t>cNumber</a:t>
            </a:r>
            <a:r>
              <a:rPr lang="en-US" altLang="zh-CN" sz="1600" dirty="0"/>
              <a:t>) { </a:t>
            </a:r>
            <a:r>
              <a:rPr lang="en-US" altLang="zh-CN" sz="1600" dirty="0" err="1"/>
              <a:t>cno</a:t>
            </a:r>
            <a:r>
              <a:rPr lang="en-US" altLang="zh-CN" sz="1600" dirty="0"/>
              <a:t> = </a:t>
            </a:r>
            <a:r>
              <a:rPr lang="en-US" altLang="zh-CN" sz="1600" dirty="0" err="1"/>
              <a:t>cNumber</a:t>
            </a:r>
            <a:r>
              <a:rPr lang="en-US" altLang="zh-CN" sz="1600" dirty="0"/>
              <a:t>; }</a:t>
            </a:r>
            <a:endParaRPr lang="zh-CN" altLang="zh-CN" sz="1600" dirty="0"/>
          </a:p>
          <a:p>
            <a:pPr marL="0" indent="0">
              <a:buNone/>
            </a:pPr>
            <a:r>
              <a:rPr lang="en-US" altLang="zh-CN" sz="1600" dirty="0"/>
              <a:t>	</a:t>
            </a:r>
            <a:r>
              <a:rPr lang="en-US" altLang="zh-CN" sz="1600" dirty="0" err="1"/>
              <a:t>int</a:t>
            </a:r>
            <a:r>
              <a:rPr lang="en-US" altLang="zh-CN" sz="1600" dirty="0"/>
              <a:t> </a:t>
            </a:r>
            <a:r>
              <a:rPr lang="en-US" altLang="zh-CN" sz="1600" b="1" dirty="0" err="1">
                <a:solidFill>
                  <a:srgbClr val="0000CC"/>
                </a:solidFill>
              </a:rPr>
              <a:t>getCno</a:t>
            </a:r>
            <a:r>
              <a:rPr lang="en-US" altLang="zh-CN" sz="1600" b="1" dirty="0">
                <a:solidFill>
                  <a:srgbClr val="0000CC"/>
                </a:solidFill>
              </a:rPr>
              <a:t>() </a:t>
            </a:r>
            <a:r>
              <a:rPr lang="en-US" altLang="zh-CN" sz="1600" dirty="0"/>
              <a:t>{ return </a:t>
            </a:r>
            <a:r>
              <a:rPr lang="en-US" altLang="zh-CN" sz="1600" dirty="0" err="1"/>
              <a:t>cno</a:t>
            </a:r>
            <a:r>
              <a:rPr lang="en-US" altLang="zh-CN" sz="1600" dirty="0"/>
              <a:t>; }</a:t>
            </a:r>
            <a:endParaRPr lang="zh-CN" altLang="zh-CN" sz="1600" dirty="0"/>
          </a:p>
          <a:p>
            <a:pPr marL="0" indent="0">
              <a:buNone/>
            </a:pPr>
            <a:r>
              <a:rPr lang="en-US" altLang="zh-CN" sz="1600" dirty="0"/>
              <a:t>	void </a:t>
            </a:r>
            <a:r>
              <a:rPr lang="en-US" altLang="zh-CN" sz="1600" dirty="0" err="1"/>
              <a:t>setCredit</a:t>
            </a:r>
            <a:r>
              <a:rPr lang="en-US" altLang="zh-CN" sz="1600" dirty="0"/>
              <a:t>(double </a:t>
            </a:r>
            <a:r>
              <a:rPr lang="en-US" altLang="zh-CN" sz="1600" dirty="0" err="1"/>
              <a:t>crd</a:t>
            </a:r>
            <a:r>
              <a:rPr lang="en-US" altLang="zh-CN" sz="1600" dirty="0"/>
              <a:t>) { credit = </a:t>
            </a:r>
            <a:r>
              <a:rPr lang="en-US" altLang="zh-CN" sz="1600" dirty="0" err="1"/>
              <a:t>cno</a:t>
            </a:r>
            <a:r>
              <a:rPr lang="en-US" altLang="zh-CN" sz="1600" dirty="0"/>
              <a:t>; }</a:t>
            </a:r>
            <a:endParaRPr lang="zh-CN" altLang="zh-CN" sz="1600" dirty="0"/>
          </a:p>
          <a:p>
            <a:pPr marL="0" indent="0">
              <a:buNone/>
            </a:pPr>
            <a:r>
              <a:rPr lang="en-US" altLang="zh-CN" sz="1600" dirty="0"/>
              <a:t>	double </a:t>
            </a:r>
            <a:r>
              <a:rPr lang="en-US" altLang="zh-CN" sz="1600" dirty="0" err="1"/>
              <a:t>getCredit</a:t>
            </a:r>
            <a:r>
              <a:rPr lang="en-US" altLang="zh-CN" sz="1600" dirty="0"/>
              <a:t>() { return credit; }</a:t>
            </a:r>
            <a:endParaRPr lang="zh-CN" altLang="zh-CN" sz="1600" dirty="0"/>
          </a:p>
          <a:p>
            <a:pPr marL="0" indent="0">
              <a:buNone/>
            </a:pPr>
            <a:r>
              <a:rPr lang="en-US" altLang="zh-CN" sz="1600" dirty="0"/>
              <a:t>	void </a:t>
            </a:r>
            <a:r>
              <a:rPr lang="en-US" altLang="zh-CN" sz="1600" b="1" dirty="0" err="1">
                <a:solidFill>
                  <a:srgbClr val="FF0000"/>
                </a:solidFill>
              </a:rPr>
              <a:t>setCname</a:t>
            </a:r>
            <a:r>
              <a:rPr lang="en-US" altLang="zh-CN" sz="1600" dirty="0"/>
              <a:t>(string </a:t>
            </a:r>
            <a:r>
              <a:rPr lang="en-US" altLang="zh-CN" sz="1600" dirty="0" err="1"/>
              <a:t>cname</a:t>
            </a:r>
            <a:r>
              <a:rPr lang="en-US" altLang="zh-CN" sz="1600" dirty="0"/>
              <a:t>) { </a:t>
            </a:r>
            <a:r>
              <a:rPr lang="en-US" altLang="zh-CN" sz="1600" dirty="0" err="1"/>
              <a:t>courseName</a:t>
            </a:r>
            <a:r>
              <a:rPr lang="en-US" altLang="zh-CN" sz="1600" dirty="0"/>
              <a:t> = </a:t>
            </a:r>
            <a:r>
              <a:rPr lang="en-US" altLang="zh-CN" sz="1600" dirty="0" err="1"/>
              <a:t>cname</a:t>
            </a:r>
            <a:r>
              <a:rPr lang="en-US" altLang="zh-CN" sz="1600" dirty="0"/>
              <a:t>; }</a:t>
            </a:r>
            <a:endParaRPr lang="zh-CN" altLang="zh-CN" sz="1600" dirty="0"/>
          </a:p>
          <a:p>
            <a:pPr marL="0" indent="0">
              <a:buNone/>
            </a:pPr>
            <a:r>
              <a:rPr lang="en-US" altLang="zh-CN" sz="1600" dirty="0"/>
              <a:t>	string </a:t>
            </a:r>
            <a:r>
              <a:rPr lang="en-US" altLang="zh-CN" sz="1600" b="1" dirty="0" err="1">
                <a:solidFill>
                  <a:srgbClr val="FF0000"/>
                </a:solidFill>
              </a:rPr>
              <a:t>getCourseName</a:t>
            </a:r>
            <a:r>
              <a:rPr lang="en-US" altLang="zh-CN" sz="1600" b="1" dirty="0">
                <a:solidFill>
                  <a:srgbClr val="FF0000"/>
                </a:solidFill>
              </a:rPr>
              <a:t>()</a:t>
            </a:r>
            <a:r>
              <a:rPr lang="en-US" altLang="zh-CN" sz="1600" dirty="0"/>
              <a:t>{return </a:t>
            </a:r>
            <a:r>
              <a:rPr lang="en-US" altLang="zh-CN" sz="1600" dirty="0" err="1"/>
              <a:t>courseName</a:t>
            </a:r>
            <a:r>
              <a:rPr lang="en-US" altLang="zh-CN" sz="1600" dirty="0"/>
              <a:t>; }</a:t>
            </a:r>
            <a:endParaRPr lang="zh-CN" altLang="zh-CN" sz="1600" dirty="0"/>
          </a:p>
          <a:p>
            <a:pPr marL="0" indent="0">
              <a:buNone/>
            </a:pPr>
            <a:r>
              <a:rPr lang="en-US" altLang="zh-CN" sz="1600" dirty="0"/>
              <a:t>	Course(</a:t>
            </a:r>
            <a:r>
              <a:rPr lang="en-US" altLang="zh-CN" sz="1600" dirty="0" err="1"/>
              <a:t>int</a:t>
            </a:r>
            <a:r>
              <a:rPr lang="en-US" altLang="zh-CN" sz="1600" dirty="0"/>
              <a:t> </a:t>
            </a:r>
            <a:r>
              <a:rPr lang="en-US" altLang="zh-CN" sz="1600" dirty="0" err="1"/>
              <a:t>Cno</a:t>
            </a:r>
            <a:r>
              <a:rPr lang="en-US" altLang="zh-CN" sz="1600" dirty="0"/>
              <a:t>=0, double </a:t>
            </a:r>
            <a:r>
              <a:rPr lang="en-US" altLang="zh-CN" sz="1600" dirty="0" err="1"/>
              <a:t>cre</a:t>
            </a:r>
            <a:r>
              <a:rPr lang="en-US" altLang="zh-CN" sz="1600" dirty="0"/>
              <a:t>=0, string </a:t>
            </a:r>
            <a:r>
              <a:rPr lang="en-US" altLang="zh-CN" sz="1600" dirty="0" err="1"/>
              <a:t>cName</a:t>
            </a:r>
            <a:r>
              <a:rPr lang="en-US" altLang="zh-CN" sz="1600" dirty="0"/>
              <a:t>="")</a:t>
            </a:r>
            <a:endParaRPr lang="zh-CN" altLang="zh-CN" sz="1600" dirty="0"/>
          </a:p>
          <a:p>
            <a:pPr marL="0" indent="0">
              <a:buNone/>
            </a:pPr>
            <a:r>
              <a:rPr lang="en-US" altLang="zh-CN" sz="1600" dirty="0"/>
              <a:t>  	{  </a:t>
            </a:r>
            <a:r>
              <a:rPr lang="en-US" altLang="zh-CN" sz="1600" dirty="0" err="1"/>
              <a:t>setCourse</a:t>
            </a:r>
            <a:r>
              <a:rPr lang="en-US" altLang="zh-CN" sz="1600" dirty="0"/>
              <a:t>(</a:t>
            </a:r>
            <a:r>
              <a:rPr lang="en-US" altLang="zh-CN" sz="1600" dirty="0" err="1"/>
              <a:t>Cno</a:t>
            </a:r>
            <a:r>
              <a:rPr lang="en-US" altLang="zh-CN" sz="1600" dirty="0"/>
              <a:t>, </a:t>
            </a:r>
            <a:r>
              <a:rPr lang="en-US" altLang="zh-CN" sz="1600" dirty="0" err="1"/>
              <a:t>cre</a:t>
            </a:r>
            <a:r>
              <a:rPr lang="en-US" altLang="zh-CN" sz="1600" dirty="0"/>
              <a:t>, </a:t>
            </a:r>
            <a:r>
              <a:rPr lang="en-US" altLang="zh-CN" sz="1600" dirty="0" err="1"/>
              <a:t>cName</a:t>
            </a:r>
            <a:r>
              <a:rPr lang="en-US" altLang="zh-CN" sz="1600" dirty="0"/>
              <a:t>);	 }</a:t>
            </a:r>
            <a:endParaRPr lang="zh-CN" altLang="zh-CN" sz="1600" dirty="0"/>
          </a:p>
          <a:p>
            <a:pPr marL="0" indent="0">
              <a:buNone/>
            </a:pPr>
            <a:r>
              <a:rPr lang="en-US" altLang="zh-CN" sz="1600" dirty="0"/>
              <a:t>	void display() {</a:t>
            </a:r>
            <a:endParaRPr lang="zh-CN" altLang="zh-CN" sz="1600" dirty="0"/>
          </a:p>
          <a:p>
            <a:pPr marL="0" indent="0">
              <a:buNone/>
            </a:pPr>
            <a:r>
              <a:rPr lang="en-US" altLang="zh-CN" sz="1600" dirty="0"/>
              <a:t>	</a:t>
            </a:r>
            <a:r>
              <a:rPr lang="en-US" altLang="zh-CN" sz="1600" dirty="0" err="1"/>
              <a:t>cout</a:t>
            </a:r>
            <a:r>
              <a:rPr lang="en-US" altLang="zh-CN" sz="1600" dirty="0"/>
              <a:t>&lt;&lt;"</a:t>
            </a:r>
            <a:r>
              <a:rPr lang="zh-CN" altLang="zh-CN" sz="1600" dirty="0"/>
              <a:t>课程号</a:t>
            </a:r>
            <a:r>
              <a:rPr lang="en-US" altLang="zh-CN" sz="1600" dirty="0"/>
              <a:t>: "&lt;&lt;</a:t>
            </a:r>
            <a:r>
              <a:rPr lang="en-US" altLang="zh-CN" sz="1600" dirty="0" err="1"/>
              <a:t>cno</a:t>
            </a:r>
            <a:r>
              <a:rPr lang="en-US" altLang="zh-CN" sz="1600" dirty="0"/>
              <a:t>&lt;&lt;"\t</a:t>
            </a:r>
            <a:r>
              <a:rPr lang="zh-CN" altLang="zh-CN" sz="1600" dirty="0"/>
              <a:t>课程名称</a:t>
            </a:r>
            <a:r>
              <a:rPr lang="en-US" altLang="zh-CN" sz="1600" dirty="0"/>
              <a:t>: "&lt;&lt;</a:t>
            </a:r>
            <a:r>
              <a:rPr lang="en-US" altLang="zh-CN" sz="1600" dirty="0" err="1"/>
              <a:t>courseName</a:t>
            </a:r>
            <a:r>
              <a:rPr lang="en-US" altLang="zh-CN" sz="1600" dirty="0"/>
              <a:t> </a:t>
            </a:r>
            <a:endParaRPr lang="zh-CN" altLang="zh-CN" sz="1600" dirty="0"/>
          </a:p>
          <a:p>
            <a:pPr marL="0" indent="0">
              <a:buNone/>
            </a:pPr>
            <a:r>
              <a:rPr lang="en-US" altLang="zh-CN" sz="1600" dirty="0"/>
              <a:t>                                      &lt;&lt;"\t</a:t>
            </a:r>
            <a:r>
              <a:rPr lang="zh-CN" altLang="zh-CN" sz="1600" dirty="0"/>
              <a:t>学分</a:t>
            </a:r>
            <a:r>
              <a:rPr lang="en-US" altLang="zh-CN" sz="1600" dirty="0"/>
              <a:t>: " &lt;&lt;credit&lt;&lt;</a:t>
            </a:r>
            <a:r>
              <a:rPr lang="en-US" altLang="zh-CN" sz="1600" dirty="0" err="1"/>
              <a:t>endl</a:t>
            </a:r>
            <a:r>
              <a:rPr lang="en-US" altLang="zh-CN" sz="1600" dirty="0"/>
              <a:t>;</a:t>
            </a:r>
            <a:endParaRPr lang="zh-CN" altLang="zh-CN" sz="1600" dirty="0"/>
          </a:p>
          <a:p>
            <a:pPr marL="0" indent="0">
              <a:buNone/>
            </a:pPr>
            <a:r>
              <a:rPr lang="en-US" altLang="zh-CN" sz="1600" dirty="0"/>
              <a:t>	}</a:t>
            </a:r>
            <a:endParaRPr lang="zh-CN" altLang="zh-CN" sz="1600" dirty="0"/>
          </a:p>
          <a:p>
            <a:pPr marL="0" indent="0">
              <a:buNone/>
            </a:pPr>
            <a:r>
              <a:rPr lang="en-US" altLang="zh-CN" sz="1600" dirty="0"/>
              <a:t>	void </a:t>
            </a:r>
            <a:r>
              <a:rPr lang="en-US" altLang="zh-CN" sz="1600" dirty="0" err="1"/>
              <a:t>setCourse</a:t>
            </a:r>
            <a:r>
              <a:rPr lang="en-US" altLang="zh-CN" sz="1600" dirty="0"/>
              <a:t>(</a:t>
            </a:r>
            <a:r>
              <a:rPr lang="en-US" altLang="zh-CN" sz="1600" dirty="0" err="1"/>
              <a:t>int</a:t>
            </a:r>
            <a:r>
              <a:rPr lang="en-US" altLang="zh-CN" sz="1600" dirty="0"/>
              <a:t> </a:t>
            </a:r>
            <a:r>
              <a:rPr lang="en-US" altLang="zh-CN" sz="1600" dirty="0" err="1"/>
              <a:t>Cno</a:t>
            </a:r>
            <a:r>
              <a:rPr lang="en-US" altLang="zh-CN" sz="1600" dirty="0"/>
              <a:t> = 0, double </a:t>
            </a:r>
            <a:r>
              <a:rPr lang="en-US" altLang="zh-CN" sz="1600" dirty="0" err="1"/>
              <a:t>cre</a:t>
            </a:r>
            <a:r>
              <a:rPr lang="en-US" altLang="zh-CN" sz="1600" dirty="0"/>
              <a:t> = 0, string </a:t>
            </a:r>
            <a:r>
              <a:rPr lang="en-US" altLang="zh-CN" sz="1600" dirty="0" err="1"/>
              <a:t>cName</a:t>
            </a:r>
            <a:r>
              <a:rPr lang="en-US" altLang="zh-CN" sz="1600" dirty="0"/>
              <a:t> = "")</a:t>
            </a:r>
          </a:p>
          <a:p>
            <a:pPr marL="0" indent="0">
              <a:buNone/>
            </a:pPr>
            <a:r>
              <a:rPr lang="en-US" altLang="zh-CN" sz="1600" dirty="0"/>
              <a:t>               {     </a:t>
            </a:r>
            <a:r>
              <a:rPr lang="en-US" altLang="zh-CN" sz="1600" dirty="0" err="1"/>
              <a:t>cno</a:t>
            </a:r>
            <a:r>
              <a:rPr lang="en-US" altLang="zh-CN" sz="1600" dirty="0"/>
              <a:t> = </a:t>
            </a:r>
            <a:r>
              <a:rPr lang="en-US" altLang="zh-CN" sz="1600" dirty="0" err="1"/>
              <a:t>Cno</a:t>
            </a:r>
            <a:r>
              <a:rPr lang="en-US" altLang="zh-CN" sz="1600" dirty="0"/>
              <a:t>; credit = </a:t>
            </a:r>
            <a:r>
              <a:rPr lang="en-US" altLang="zh-CN" sz="1600" dirty="0" err="1"/>
              <a:t>cre</a:t>
            </a:r>
            <a:r>
              <a:rPr lang="en-US" altLang="zh-CN" sz="1600" dirty="0"/>
              <a:t>; </a:t>
            </a:r>
            <a:r>
              <a:rPr lang="en-US" altLang="zh-CN" sz="1600" dirty="0" err="1"/>
              <a:t>courseName</a:t>
            </a:r>
            <a:r>
              <a:rPr lang="en-US" altLang="zh-CN" sz="1600" dirty="0"/>
              <a:t> = </a:t>
            </a:r>
            <a:r>
              <a:rPr lang="en-US" altLang="zh-CN" sz="1600" dirty="0" err="1"/>
              <a:t>cName</a:t>
            </a:r>
            <a:r>
              <a:rPr lang="en-US" altLang="zh-CN" sz="1600" dirty="0"/>
              <a:t>;   	}</a:t>
            </a:r>
            <a:endParaRPr lang="zh-CN" altLang="zh-CN" sz="1600" dirty="0"/>
          </a:p>
          <a:p>
            <a:pPr marL="0" indent="0">
              <a:buNone/>
            </a:pPr>
            <a:r>
              <a:rPr lang="en-US" altLang="zh-CN" sz="1600" dirty="0"/>
              <a:t>private:</a:t>
            </a:r>
            <a:endParaRPr lang="zh-CN" altLang="zh-CN" sz="1600" dirty="0"/>
          </a:p>
          <a:p>
            <a:pPr marL="0" indent="0">
              <a:buNone/>
            </a:pPr>
            <a:r>
              <a:rPr lang="en-US" altLang="zh-CN" sz="1600" b="1" dirty="0">
                <a:solidFill>
                  <a:srgbClr val="0000CC"/>
                </a:solidFill>
              </a:rPr>
              <a:t>	</a:t>
            </a:r>
            <a:r>
              <a:rPr lang="en-US" altLang="zh-CN" sz="1600" b="1" dirty="0" err="1">
                <a:solidFill>
                  <a:srgbClr val="0000CC"/>
                </a:solidFill>
              </a:rPr>
              <a:t>int</a:t>
            </a:r>
            <a:r>
              <a:rPr lang="en-US" altLang="zh-CN" sz="1600" b="1" dirty="0">
                <a:solidFill>
                  <a:srgbClr val="0000CC"/>
                </a:solidFill>
              </a:rPr>
              <a:t> </a:t>
            </a:r>
            <a:r>
              <a:rPr lang="en-US" altLang="zh-CN" sz="1600" b="1" dirty="0" err="1">
                <a:solidFill>
                  <a:srgbClr val="0000CC"/>
                </a:solidFill>
              </a:rPr>
              <a:t>cno</a:t>
            </a:r>
            <a:r>
              <a:rPr lang="en-US" altLang="zh-CN" sz="1600" b="1" dirty="0">
                <a:solidFill>
                  <a:srgbClr val="0000CC"/>
                </a:solidFill>
              </a:rPr>
              <a:t>;</a:t>
            </a:r>
            <a:endParaRPr lang="zh-CN" altLang="zh-CN" sz="1600" b="1" dirty="0">
              <a:solidFill>
                <a:srgbClr val="0000CC"/>
              </a:solidFill>
            </a:endParaRPr>
          </a:p>
          <a:p>
            <a:pPr marL="0" indent="0">
              <a:buNone/>
            </a:pPr>
            <a:r>
              <a:rPr lang="en-US" altLang="zh-CN" sz="1600" b="1" dirty="0">
                <a:solidFill>
                  <a:srgbClr val="0000CC"/>
                </a:solidFill>
              </a:rPr>
              <a:t>	double credit;</a:t>
            </a:r>
            <a:endParaRPr lang="zh-CN" altLang="zh-CN" sz="1600" b="1" dirty="0">
              <a:solidFill>
                <a:srgbClr val="0000CC"/>
              </a:solidFill>
            </a:endParaRPr>
          </a:p>
          <a:p>
            <a:pPr marL="0" indent="0">
              <a:buNone/>
            </a:pPr>
            <a:r>
              <a:rPr lang="en-US" altLang="zh-CN" sz="1600" b="1" dirty="0">
                <a:solidFill>
                  <a:srgbClr val="0000CC"/>
                </a:solidFill>
              </a:rPr>
              <a:t>	string </a:t>
            </a:r>
            <a:r>
              <a:rPr lang="en-US" altLang="zh-CN" sz="1600" b="1" dirty="0" err="1">
                <a:solidFill>
                  <a:srgbClr val="0000CC"/>
                </a:solidFill>
              </a:rPr>
              <a:t>courseName</a:t>
            </a:r>
            <a:r>
              <a:rPr lang="en-US" altLang="zh-CN" sz="1600" b="1" dirty="0">
                <a:solidFill>
                  <a:srgbClr val="0000CC"/>
                </a:solidFill>
              </a:rPr>
              <a:t>;</a:t>
            </a:r>
            <a:endParaRPr lang="zh-CN" altLang="zh-CN" sz="1600" b="1" dirty="0">
              <a:solidFill>
                <a:srgbClr val="0000CC"/>
              </a:solidFill>
            </a:endParaRPr>
          </a:p>
          <a:p>
            <a:pPr marL="0" indent="0">
              <a:buNone/>
            </a:pPr>
            <a:r>
              <a:rPr lang="en-US" altLang="zh-CN" sz="1600" dirty="0"/>
              <a:t>};</a:t>
            </a:r>
            <a:endParaRPr lang="zh-CN" altLang="zh-CN" sz="1600" dirty="0"/>
          </a:p>
          <a:p>
            <a:pPr marL="0" indent="0">
              <a:buNone/>
            </a:pPr>
            <a:endParaRPr lang="zh-CN" altLang="en-US" sz="1600" dirty="0"/>
          </a:p>
        </p:txBody>
      </p:sp>
    </p:spTree>
    <p:extLst>
      <p:ext uri="{BB962C8B-B14F-4D97-AF65-F5344CB8AC3E}">
        <p14:creationId xmlns:p14="http://schemas.microsoft.com/office/powerpoint/2010/main" val="331421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0" end="20"/>
                                            </p:txEl>
                                          </p:spTgt>
                                        </p:tgtEl>
                                        <p:attrNameLst>
                                          <p:attrName>style.visibility</p:attrName>
                                        </p:attrNameLst>
                                      </p:cBhvr>
                                      <p:to>
                                        <p:strVal val="visible"/>
                                      </p:to>
                                    </p:set>
                                    <p:anim calcmode="lin" valueType="num">
                                      <p:cBhvr additive="base">
                                        <p:cTn id="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1" end="21"/>
                                            </p:txEl>
                                          </p:spTgt>
                                        </p:tgtEl>
                                        <p:attrNameLst>
                                          <p:attrName>style.visibility</p:attrName>
                                        </p:attrNameLst>
                                      </p:cBhvr>
                                      <p:to>
                                        <p:strVal val="visible"/>
                                      </p:to>
                                    </p:set>
                                    <p:anim calcmode="lin" valueType="num">
                                      <p:cBhvr additive="base">
                                        <p:cTn id="11"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2" end="22"/>
                                            </p:txEl>
                                          </p:spTgt>
                                        </p:tgtEl>
                                        <p:attrNameLst>
                                          <p:attrName>style.visibility</p:attrName>
                                        </p:attrNameLst>
                                      </p:cBhvr>
                                      <p:to>
                                        <p:strVal val="visible"/>
                                      </p:to>
                                    </p:set>
                                    <p:anim calcmode="lin" valueType="num">
                                      <p:cBhvr additive="base">
                                        <p:cTn id="15"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anim calcmode="lin" valueType="num">
                                      <p:cBhvr additive="base">
                                        <p:cTn id="6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 calcmode="lin" valueType="num">
                                      <p:cBhvr additive="base">
                                        <p:cTn id="7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anim calcmode="lin" valueType="num">
                                      <p:cBhvr additive="base">
                                        <p:cTn id="7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anim calcmode="lin" valueType="num">
                                      <p:cBhvr additive="base">
                                        <p:cTn id="8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1520" y="1196753"/>
            <a:ext cx="8435280" cy="5184998"/>
          </a:xfrm>
          <a:noFill/>
        </p:spPr>
        <p:txBody>
          <a:bodyPr/>
          <a:lstStyle/>
          <a:p>
            <a:pPr marL="0" indent="0" eaLnBrk="1" hangingPunct="1">
              <a:lnSpc>
                <a:spcPct val="80000"/>
              </a:lnSpc>
              <a:buNone/>
            </a:pPr>
            <a:r>
              <a:rPr lang="en-US" altLang="zh-CN" b="1" dirty="0">
                <a:solidFill>
                  <a:srgbClr val="0000CC"/>
                </a:solidFill>
              </a:rPr>
              <a:t>2、Private</a:t>
            </a:r>
            <a:r>
              <a:rPr lang="zh-CN" altLang="en-US" b="1" dirty="0">
                <a:solidFill>
                  <a:srgbClr val="0000CC"/>
                </a:solidFill>
              </a:rPr>
              <a:t>继承</a:t>
            </a:r>
            <a:endParaRPr lang="en-US" altLang="zh-CN" b="1" dirty="0">
              <a:solidFill>
                <a:srgbClr val="0000CC"/>
              </a:solidFill>
            </a:endParaRPr>
          </a:p>
          <a:p>
            <a:pPr marL="800100" lvl="2" indent="0">
              <a:buNone/>
            </a:pPr>
            <a:r>
              <a:rPr lang="en-US" altLang="zh-CN" sz="2800" dirty="0"/>
              <a:t>class </a:t>
            </a:r>
            <a:r>
              <a:rPr lang="en-US" altLang="zh-CN" sz="2800" dirty="0" err="1"/>
              <a:t>Derived:</a:t>
            </a:r>
            <a:r>
              <a:rPr lang="en-US" altLang="zh-CN" sz="2800" b="1" dirty="0" err="1">
                <a:solidFill>
                  <a:srgbClr val="FF0000"/>
                </a:solidFill>
              </a:rPr>
              <a:t>private</a:t>
            </a:r>
            <a:r>
              <a:rPr lang="en-US" altLang="zh-CN" sz="2800" dirty="0"/>
              <a:t> Base{</a:t>
            </a:r>
            <a:endParaRPr lang="zh-CN" altLang="zh-CN" sz="2800" dirty="0"/>
          </a:p>
          <a:p>
            <a:pPr marL="800100" lvl="2" indent="0">
              <a:buNone/>
            </a:pPr>
            <a:r>
              <a:rPr lang="en-US" altLang="zh-CN" sz="2800" dirty="0"/>
              <a:t>   </a:t>
            </a:r>
            <a:r>
              <a:rPr lang="zh-CN" altLang="zh-CN" sz="2800" dirty="0"/>
              <a:t>……</a:t>
            </a:r>
          </a:p>
          <a:p>
            <a:pPr marL="800100" lvl="2" indent="0">
              <a:buNone/>
            </a:pPr>
            <a:r>
              <a:rPr lang="en-US" altLang="zh-CN" sz="2800" dirty="0"/>
              <a:t>}</a:t>
            </a:r>
            <a:endParaRPr lang="zh-CN" altLang="zh-CN" sz="2800" dirty="0"/>
          </a:p>
          <a:p>
            <a:pPr lvl="1"/>
            <a:r>
              <a:rPr lang="zh-CN" altLang="zh-CN" sz="2400" b="1" dirty="0"/>
              <a:t>在</a:t>
            </a:r>
            <a:r>
              <a:rPr lang="en-US" altLang="zh-CN" sz="2400" b="1" dirty="0"/>
              <a:t>private</a:t>
            </a:r>
            <a:r>
              <a:rPr lang="zh-CN" altLang="zh-CN" sz="2400" b="1" dirty="0"/>
              <a:t>派生方式下，</a:t>
            </a:r>
            <a:r>
              <a:rPr lang="zh-CN" altLang="en-US" sz="2400" b="1" dirty="0"/>
              <a:t>派生复制了基类全部成员，但复制到的成员在派生类中</a:t>
            </a:r>
            <a:r>
              <a:rPr lang="zh-CN" altLang="en-US" sz="2400" b="1" dirty="0">
                <a:solidFill>
                  <a:srgbClr val="FF0000"/>
                </a:solidFill>
              </a:rPr>
              <a:t>全部变成了</a:t>
            </a:r>
            <a:r>
              <a:rPr lang="en-US" altLang="zh-CN" sz="2400" b="1" dirty="0">
                <a:solidFill>
                  <a:srgbClr val="FF0000"/>
                </a:solidFill>
              </a:rPr>
              <a:t>private</a:t>
            </a:r>
            <a:r>
              <a:rPr lang="zh-CN" altLang="en-US" sz="2400" b="1" dirty="0">
                <a:solidFill>
                  <a:srgbClr val="FF0000"/>
                </a:solidFill>
              </a:rPr>
              <a:t>成员</a:t>
            </a:r>
            <a:r>
              <a:rPr lang="zh-CN" altLang="zh-CN" sz="2400" b="1" dirty="0"/>
              <a:t>。</a:t>
            </a:r>
          </a:p>
          <a:p>
            <a:pPr lvl="1"/>
            <a:r>
              <a:rPr lang="zh-CN" altLang="zh-CN" sz="2400" b="1" dirty="0"/>
              <a:t> 在</a:t>
            </a:r>
            <a:r>
              <a:rPr lang="en-US" altLang="zh-CN" sz="2400" b="1" dirty="0"/>
              <a:t>private</a:t>
            </a:r>
            <a:r>
              <a:rPr lang="zh-CN" altLang="zh-CN" sz="2400" b="1" dirty="0"/>
              <a:t>派生方式下，虽然基类的</a:t>
            </a:r>
            <a:r>
              <a:rPr lang="en-US" altLang="zh-CN" sz="2400" b="1" dirty="0"/>
              <a:t>public</a:t>
            </a:r>
            <a:r>
              <a:rPr lang="zh-CN" altLang="zh-CN" sz="2400" b="1" dirty="0"/>
              <a:t>和</a:t>
            </a:r>
            <a:r>
              <a:rPr lang="en-US" altLang="zh-CN" sz="2400" b="1" dirty="0"/>
              <a:t>protected</a:t>
            </a:r>
            <a:r>
              <a:rPr lang="zh-CN" altLang="zh-CN" sz="2400" b="1" dirty="0"/>
              <a:t>成员在派生类中都变成了</a:t>
            </a:r>
            <a:r>
              <a:rPr lang="en-US" altLang="zh-CN" sz="2400" b="1" dirty="0"/>
              <a:t>private</a:t>
            </a:r>
            <a:r>
              <a:rPr lang="zh-CN" altLang="zh-CN" sz="2400" b="1" dirty="0"/>
              <a:t>成员，但它们仍然有区别</a:t>
            </a:r>
            <a:r>
              <a:rPr lang="zh-CN" altLang="en-US" sz="2400" b="1" dirty="0"/>
              <a:t>：</a:t>
            </a:r>
            <a:r>
              <a:rPr lang="zh-CN" altLang="zh-CN" sz="2400" b="1" dirty="0">
                <a:solidFill>
                  <a:srgbClr val="FF0000"/>
                </a:solidFill>
              </a:rPr>
              <a:t>派生类的成员函数不能直接访问基类的</a:t>
            </a:r>
            <a:r>
              <a:rPr lang="en-US" altLang="zh-CN" sz="2400" b="1" dirty="0">
                <a:solidFill>
                  <a:srgbClr val="FF0000"/>
                </a:solidFill>
              </a:rPr>
              <a:t>private</a:t>
            </a:r>
            <a:r>
              <a:rPr lang="zh-CN" altLang="zh-CN" sz="2400" b="1" dirty="0">
                <a:solidFill>
                  <a:srgbClr val="FF0000"/>
                </a:solidFill>
              </a:rPr>
              <a:t>成员，但可以直接访问基类的</a:t>
            </a:r>
            <a:r>
              <a:rPr lang="en-US" altLang="zh-CN" sz="2400" b="1" dirty="0">
                <a:solidFill>
                  <a:srgbClr val="FF0000"/>
                </a:solidFill>
              </a:rPr>
              <a:t>public</a:t>
            </a:r>
            <a:r>
              <a:rPr lang="zh-CN" altLang="zh-CN" sz="2400" b="1" dirty="0">
                <a:solidFill>
                  <a:srgbClr val="FF0000"/>
                </a:solidFill>
              </a:rPr>
              <a:t>和</a:t>
            </a:r>
            <a:r>
              <a:rPr lang="en-US" altLang="zh-CN" sz="2400" b="1" dirty="0">
                <a:solidFill>
                  <a:srgbClr val="FF0000"/>
                </a:solidFill>
              </a:rPr>
              <a:t>protected</a:t>
            </a:r>
            <a:r>
              <a:rPr lang="zh-CN" altLang="zh-CN" sz="2400" b="1" dirty="0">
                <a:solidFill>
                  <a:srgbClr val="FF0000"/>
                </a:solidFill>
              </a:rPr>
              <a:t>成员</a:t>
            </a:r>
            <a:r>
              <a:rPr lang="zh-CN" altLang="zh-CN" sz="2400" b="1" dirty="0"/>
              <a:t>，</a:t>
            </a:r>
            <a:r>
              <a:rPr lang="zh-CN" altLang="zh-CN" sz="2400" b="1" dirty="0">
                <a:solidFill>
                  <a:srgbClr val="0000CC"/>
                </a:solidFill>
              </a:rPr>
              <a:t>并且通过它们访问基类本身的</a:t>
            </a:r>
            <a:r>
              <a:rPr lang="en-US" altLang="zh-CN" sz="2400" b="1" dirty="0">
                <a:solidFill>
                  <a:srgbClr val="0000CC"/>
                </a:solidFill>
              </a:rPr>
              <a:t>private</a:t>
            </a:r>
            <a:r>
              <a:rPr lang="zh-CN" altLang="zh-CN" sz="2400" b="1" dirty="0">
                <a:solidFill>
                  <a:srgbClr val="0000CC"/>
                </a:solidFill>
              </a:rPr>
              <a:t>成员</a:t>
            </a:r>
            <a:r>
              <a:rPr lang="zh-CN" altLang="zh-CN" sz="2400" b="1" dirty="0"/>
              <a:t>。</a:t>
            </a:r>
            <a:endParaRPr lang="en-US" altLang="zh-CN" sz="2400" b="1" dirty="0">
              <a:solidFill>
                <a:srgbClr val="0000CC"/>
              </a:solidFill>
            </a:endParaRPr>
          </a:p>
        </p:txBody>
      </p:sp>
      <p:sp>
        <p:nvSpPr>
          <p:cNvPr id="2" name="标题 1"/>
          <p:cNvSpPr>
            <a:spLocks noGrp="1"/>
          </p:cNvSpPr>
          <p:nvPr>
            <p:ph type="title"/>
          </p:nvPr>
        </p:nvSpPr>
        <p:spPr/>
        <p:txBody>
          <a:bodyPr/>
          <a:lstStyle/>
          <a:p>
            <a:r>
              <a:rPr lang="en-US" altLang="zh-CN" b="1" dirty="0"/>
              <a:t>4.3. </a:t>
            </a:r>
            <a:r>
              <a:rPr lang="zh-CN" altLang="en-US" b="1" dirty="0">
                <a:solidFill>
                  <a:srgbClr val="FF0000"/>
                </a:solidFill>
              </a:rPr>
              <a:t>继承方式</a:t>
            </a:r>
            <a:endParaRPr lang="zh-CN" altLang="en-US" dirty="0"/>
          </a:p>
        </p:txBody>
      </p:sp>
    </p:spTree>
    <p:extLst>
      <p:ext uri="{BB962C8B-B14F-4D97-AF65-F5344CB8AC3E}">
        <p14:creationId xmlns:p14="http://schemas.microsoft.com/office/powerpoint/2010/main" val="423707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 calcmode="lin" valueType="num">
                                      <p:cBhvr additive="base">
                                        <p:cTn id="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anim calcmode="lin" valueType="num">
                                      <p:cBhvr additive="base">
                                        <p:cTn id="13"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1800" dirty="0"/>
              <a:t>//student</a:t>
            </a:r>
            <a:r>
              <a:rPr lang="zh-CN" altLang="zh-CN" sz="1800" dirty="0"/>
              <a:t>的程序代码，编译器会为该类合成默认的拷贝构造函数和赋值函数</a:t>
            </a:r>
          </a:p>
          <a:p>
            <a:pPr marL="0" indent="0">
              <a:buNone/>
            </a:pPr>
            <a:r>
              <a:rPr lang="en-US" altLang="zh-CN" sz="1800" dirty="0"/>
              <a:t>class Student {</a:t>
            </a:r>
            <a:endParaRPr lang="zh-CN" altLang="zh-CN" sz="1800" dirty="0"/>
          </a:p>
          <a:p>
            <a:pPr marL="0" indent="0">
              <a:buNone/>
            </a:pPr>
            <a:r>
              <a:rPr lang="en-US" altLang="zh-CN" sz="1800" dirty="0"/>
              <a:t>public:</a:t>
            </a:r>
            <a:endParaRPr lang="zh-CN" altLang="zh-CN" sz="1800" dirty="0"/>
          </a:p>
          <a:p>
            <a:pPr marL="0" indent="0">
              <a:buNone/>
            </a:pPr>
            <a:r>
              <a:rPr lang="en-US" altLang="zh-CN" sz="1800" dirty="0"/>
              <a:t>	void </a:t>
            </a:r>
            <a:r>
              <a:rPr lang="en-US" altLang="zh-CN" sz="1800" b="1" dirty="0" err="1">
                <a:solidFill>
                  <a:srgbClr val="0000CC"/>
                </a:solidFill>
              </a:rPr>
              <a:t>setSno</a:t>
            </a:r>
            <a:r>
              <a:rPr lang="en-US" altLang="zh-CN" sz="1800" dirty="0"/>
              <a:t>(</a:t>
            </a:r>
            <a:r>
              <a:rPr lang="en-US" altLang="zh-CN" sz="1800" dirty="0" err="1"/>
              <a:t>int</a:t>
            </a:r>
            <a:r>
              <a:rPr lang="en-US" altLang="zh-CN" sz="1800" dirty="0"/>
              <a:t> </a:t>
            </a:r>
            <a:r>
              <a:rPr lang="en-US" altLang="zh-CN" sz="1800" dirty="0" err="1"/>
              <a:t>Snumber</a:t>
            </a:r>
            <a:r>
              <a:rPr lang="en-US" altLang="zh-CN" sz="1800" dirty="0"/>
              <a:t>) { </a:t>
            </a:r>
            <a:r>
              <a:rPr lang="en-US" altLang="zh-CN" sz="1800" dirty="0" err="1"/>
              <a:t>sno</a:t>
            </a:r>
            <a:r>
              <a:rPr lang="en-US" altLang="zh-CN" sz="1800" dirty="0"/>
              <a:t> = </a:t>
            </a:r>
            <a:r>
              <a:rPr lang="en-US" altLang="zh-CN" sz="1800" dirty="0" err="1"/>
              <a:t>Snumber</a:t>
            </a:r>
            <a:r>
              <a:rPr lang="en-US" altLang="zh-CN" sz="1800" dirty="0"/>
              <a:t>; }</a:t>
            </a:r>
            <a:endParaRPr lang="zh-CN" altLang="zh-CN" sz="1800" dirty="0"/>
          </a:p>
          <a:p>
            <a:pPr marL="0" indent="0">
              <a:buNone/>
            </a:pPr>
            <a:r>
              <a:rPr lang="en-US" altLang="zh-CN" sz="1800" dirty="0"/>
              <a:t>	</a:t>
            </a:r>
            <a:r>
              <a:rPr lang="en-US" altLang="zh-CN" sz="1800" b="1" dirty="0" err="1"/>
              <a:t>int</a:t>
            </a:r>
            <a:r>
              <a:rPr lang="en-US" altLang="zh-CN" sz="1800" b="1" dirty="0"/>
              <a:t> </a:t>
            </a:r>
            <a:r>
              <a:rPr lang="en-US" altLang="zh-CN" sz="1800" b="1" dirty="0" err="1">
                <a:solidFill>
                  <a:srgbClr val="0000CC"/>
                </a:solidFill>
              </a:rPr>
              <a:t>getSno</a:t>
            </a:r>
            <a:r>
              <a:rPr lang="en-US" altLang="zh-CN" sz="1800" b="1" dirty="0">
                <a:solidFill>
                  <a:srgbClr val="0000CC"/>
                </a:solidFill>
              </a:rPr>
              <a:t>() </a:t>
            </a:r>
            <a:r>
              <a:rPr lang="en-US" altLang="zh-CN" sz="1800" dirty="0"/>
              <a:t>{ return </a:t>
            </a:r>
            <a:r>
              <a:rPr lang="en-US" altLang="zh-CN" sz="1800" dirty="0" err="1"/>
              <a:t>sno</a:t>
            </a:r>
            <a:r>
              <a:rPr lang="en-US" altLang="zh-CN" sz="1800" dirty="0"/>
              <a:t>; }</a:t>
            </a:r>
            <a:endParaRPr lang="zh-CN" altLang="zh-CN" sz="1800" dirty="0"/>
          </a:p>
          <a:p>
            <a:pPr marL="0" indent="0">
              <a:buNone/>
            </a:pPr>
            <a:r>
              <a:rPr lang="en-US" altLang="zh-CN" sz="1800" dirty="0"/>
              <a:t>	void </a:t>
            </a:r>
            <a:r>
              <a:rPr lang="en-US" altLang="zh-CN" sz="1800" b="1" dirty="0" err="1">
                <a:solidFill>
                  <a:srgbClr val="FF0000"/>
                </a:solidFill>
              </a:rPr>
              <a:t>setStudentName</a:t>
            </a:r>
            <a:r>
              <a:rPr lang="en-US" altLang="zh-CN" sz="1800" dirty="0"/>
              <a:t>(string </a:t>
            </a:r>
            <a:r>
              <a:rPr lang="en-US" altLang="zh-CN" sz="1800" dirty="0" err="1"/>
              <a:t>Sname</a:t>
            </a:r>
            <a:r>
              <a:rPr lang="en-US" altLang="zh-CN" sz="1800" dirty="0"/>
              <a:t>) { </a:t>
            </a:r>
            <a:r>
              <a:rPr lang="en-US" altLang="zh-CN" sz="1800" dirty="0" err="1"/>
              <a:t>stuName</a:t>
            </a:r>
            <a:r>
              <a:rPr lang="en-US" altLang="zh-CN" sz="1800" dirty="0"/>
              <a:t> = </a:t>
            </a:r>
            <a:r>
              <a:rPr lang="en-US" altLang="zh-CN" sz="1800" dirty="0" err="1"/>
              <a:t>Sname</a:t>
            </a:r>
            <a:r>
              <a:rPr lang="en-US" altLang="zh-CN" sz="1800" dirty="0"/>
              <a:t>; }</a:t>
            </a:r>
            <a:endParaRPr lang="zh-CN" altLang="zh-CN" sz="1800" dirty="0"/>
          </a:p>
          <a:p>
            <a:pPr marL="0" indent="0">
              <a:buNone/>
            </a:pPr>
            <a:r>
              <a:rPr lang="en-US" altLang="zh-CN" sz="1800" dirty="0"/>
              <a:t>	string </a:t>
            </a:r>
            <a:r>
              <a:rPr lang="en-US" altLang="zh-CN" sz="1800" b="1" dirty="0" err="1">
                <a:solidFill>
                  <a:srgbClr val="FF0000"/>
                </a:solidFill>
              </a:rPr>
              <a:t>getStudentName</a:t>
            </a:r>
            <a:r>
              <a:rPr lang="en-US" altLang="zh-CN" sz="1800" b="1" dirty="0">
                <a:solidFill>
                  <a:srgbClr val="FF0000"/>
                </a:solidFill>
              </a:rPr>
              <a:t>() </a:t>
            </a:r>
            <a:r>
              <a:rPr lang="en-US" altLang="zh-CN" sz="1800" dirty="0"/>
              <a:t>{ return </a:t>
            </a:r>
            <a:r>
              <a:rPr lang="en-US" altLang="zh-CN" sz="1800" dirty="0" err="1"/>
              <a:t>stuName</a:t>
            </a:r>
            <a:r>
              <a:rPr lang="en-US" altLang="zh-CN" sz="1800" dirty="0"/>
              <a:t>; }</a:t>
            </a:r>
            <a:endParaRPr lang="zh-CN" altLang="zh-CN" sz="1800" dirty="0"/>
          </a:p>
          <a:p>
            <a:pPr marL="0" indent="0">
              <a:buNone/>
            </a:pPr>
            <a:r>
              <a:rPr lang="en-US" altLang="zh-CN" sz="1800" dirty="0"/>
              <a:t>	</a:t>
            </a:r>
            <a:r>
              <a:rPr lang="en-US" altLang="zh-CN" sz="1800" b="1" dirty="0">
                <a:solidFill>
                  <a:srgbClr val="00B050"/>
                </a:solidFill>
              </a:rPr>
              <a:t>Student(</a:t>
            </a:r>
            <a:r>
              <a:rPr lang="en-US" altLang="zh-CN" sz="1800" b="1" dirty="0" err="1">
                <a:solidFill>
                  <a:srgbClr val="00B050"/>
                </a:solidFill>
              </a:rPr>
              <a:t>int</a:t>
            </a:r>
            <a:r>
              <a:rPr lang="en-US" altLang="zh-CN" sz="1800" b="1" dirty="0">
                <a:solidFill>
                  <a:srgbClr val="00B050"/>
                </a:solidFill>
              </a:rPr>
              <a:t> </a:t>
            </a:r>
            <a:r>
              <a:rPr lang="en-US" altLang="zh-CN" sz="1800" b="1" dirty="0" err="1">
                <a:solidFill>
                  <a:srgbClr val="00B050"/>
                </a:solidFill>
              </a:rPr>
              <a:t>Sno</a:t>
            </a:r>
            <a:r>
              <a:rPr lang="en-US" altLang="zh-CN" sz="1800" b="1" dirty="0">
                <a:solidFill>
                  <a:srgbClr val="00B050"/>
                </a:solidFill>
              </a:rPr>
              <a:t> = 0,  string </a:t>
            </a:r>
            <a:r>
              <a:rPr lang="en-US" altLang="zh-CN" sz="1800" b="1" dirty="0" err="1">
                <a:solidFill>
                  <a:srgbClr val="00B050"/>
                </a:solidFill>
              </a:rPr>
              <a:t>SName</a:t>
            </a:r>
            <a:r>
              <a:rPr lang="en-US" altLang="zh-CN" sz="1800" b="1" dirty="0">
                <a:solidFill>
                  <a:srgbClr val="00B050"/>
                </a:solidFill>
              </a:rPr>
              <a:t> = "")</a:t>
            </a:r>
            <a:endParaRPr lang="zh-CN" altLang="zh-CN" sz="1800" b="1" dirty="0">
              <a:solidFill>
                <a:srgbClr val="00B050"/>
              </a:solidFill>
            </a:endParaRPr>
          </a:p>
          <a:p>
            <a:pPr marL="0" indent="0">
              <a:buNone/>
            </a:pPr>
            <a:r>
              <a:rPr lang="en-US" altLang="zh-CN" sz="1800" b="1" dirty="0">
                <a:solidFill>
                  <a:srgbClr val="00B050"/>
                </a:solidFill>
              </a:rPr>
              <a:t>	        {	</a:t>
            </a:r>
            <a:r>
              <a:rPr lang="en-US" altLang="zh-CN" sz="1800" b="1" dirty="0" err="1">
                <a:solidFill>
                  <a:srgbClr val="00B050"/>
                </a:solidFill>
              </a:rPr>
              <a:t>setStudent</a:t>
            </a:r>
            <a:r>
              <a:rPr lang="en-US" altLang="zh-CN" sz="1800" b="1" dirty="0">
                <a:solidFill>
                  <a:srgbClr val="00B050"/>
                </a:solidFill>
              </a:rPr>
              <a:t>(</a:t>
            </a:r>
            <a:r>
              <a:rPr lang="en-US" altLang="zh-CN" sz="1800" b="1" dirty="0" err="1">
                <a:solidFill>
                  <a:srgbClr val="00B050"/>
                </a:solidFill>
              </a:rPr>
              <a:t>Sno</a:t>
            </a:r>
            <a:r>
              <a:rPr lang="en-US" altLang="zh-CN" sz="1800" b="1" dirty="0">
                <a:solidFill>
                  <a:srgbClr val="00B050"/>
                </a:solidFill>
              </a:rPr>
              <a:t>, </a:t>
            </a:r>
            <a:r>
              <a:rPr lang="en-US" altLang="zh-CN" sz="1800" b="1" dirty="0" err="1">
                <a:solidFill>
                  <a:srgbClr val="00B050"/>
                </a:solidFill>
              </a:rPr>
              <a:t>SName</a:t>
            </a:r>
            <a:r>
              <a:rPr lang="en-US" altLang="zh-CN" sz="1800" b="1" dirty="0">
                <a:solidFill>
                  <a:srgbClr val="00B050"/>
                </a:solidFill>
              </a:rPr>
              <a:t>);	}</a:t>
            </a:r>
            <a:endParaRPr lang="zh-CN" altLang="zh-CN" sz="1800" b="1" dirty="0">
              <a:solidFill>
                <a:srgbClr val="00B050"/>
              </a:solidFill>
            </a:endParaRPr>
          </a:p>
          <a:p>
            <a:pPr marL="0" indent="0">
              <a:buNone/>
            </a:pPr>
            <a:r>
              <a:rPr lang="en-US" altLang="zh-CN" sz="1800" dirty="0"/>
              <a:t>	void display() {</a:t>
            </a:r>
            <a:r>
              <a:rPr lang="en-US" altLang="zh-CN" sz="1800" dirty="0" err="1"/>
              <a:t>cout</a:t>
            </a:r>
            <a:r>
              <a:rPr lang="en-US" altLang="zh-CN" sz="1800" dirty="0"/>
              <a:t>&lt;&lt;"</a:t>
            </a:r>
            <a:r>
              <a:rPr lang="zh-CN" altLang="zh-CN" sz="1800" dirty="0"/>
              <a:t>学号</a:t>
            </a:r>
            <a:r>
              <a:rPr lang="en-US" altLang="zh-CN" sz="1800" dirty="0"/>
              <a:t>: "&lt;&lt;</a:t>
            </a:r>
            <a:r>
              <a:rPr lang="en-US" altLang="zh-CN" sz="1800" dirty="0" err="1"/>
              <a:t>sno</a:t>
            </a:r>
            <a:r>
              <a:rPr lang="en-US" altLang="zh-CN" sz="1800" dirty="0"/>
              <a:t> &lt;&lt;"\t</a:t>
            </a:r>
            <a:r>
              <a:rPr lang="zh-CN" altLang="zh-CN" sz="1800" dirty="0"/>
              <a:t>姓名</a:t>
            </a:r>
            <a:r>
              <a:rPr lang="en-US" altLang="zh-CN" sz="1800" dirty="0"/>
              <a:t>: "&lt;&lt;</a:t>
            </a:r>
            <a:r>
              <a:rPr lang="en-US" altLang="zh-CN" sz="1800" dirty="0" err="1"/>
              <a:t>stuName</a:t>
            </a:r>
            <a:r>
              <a:rPr lang="en-US" altLang="zh-CN" sz="1800" dirty="0"/>
              <a:t>&lt;&lt;</a:t>
            </a:r>
            <a:r>
              <a:rPr lang="en-US" altLang="zh-CN" sz="1800" dirty="0" err="1"/>
              <a:t>endl</a:t>
            </a:r>
            <a:r>
              <a:rPr lang="en-US" altLang="zh-CN" sz="1800" dirty="0"/>
              <a:t>;}</a:t>
            </a:r>
            <a:endParaRPr lang="zh-CN" altLang="zh-CN" sz="1800" dirty="0"/>
          </a:p>
          <a:p>
            <a:pPr marL="0" indent="0">
              <a:buNone/>
            </a:pPr>
            <a:r>
              <a:rPr lang="en-US" altLang="zh-CN" sz="1800" dirty="0"/>
              <a:t>	void </a:t>
            </a:r>
            <a:r>
              <a:rPr lang="en-US" altLang="zh-CN" sz="1800" dirty="0" err="1"/>
              <a:t>setStudent</a:t>
            </a:r>
            <a:r>
              <a:rPr lang="en-US" altLang="zh-CN" sz="1800" dirty="0"/>
              <a:t>(</a:t>
            </a:r>
            <a:r>
              <a:rPr lang="en-US" altLang="zh-CN" sz="1800" dirty="0" err="1"/>
              <a:t>int</a:t>
            </a:r>
            <a:r>
              <a:rPr lang="en-US" altLang="zh-CN" sz="1800" dirty="0"/>
              <a:t> </a:t>
            </a:r>
            <a:r>
              <a:rPr lang="en-US" altLang="zh-CN" sz="1800" dirty="0" err="1"/>
              <a:t>Sno</a:t>
            </a:r>
            <a:r>
              <a:rPr lang="en-US" altLang="zh-CN" sz="1800" dirty="0"/>
              <a:t> = 0, string </a:t>
            </a:r>
            <a:r>
              <a:rPr lang="en-US" altLang="zh-CN" sz="1800" dirty="0" err="1"/>
              <a:t>Sname</a:t>
            </a:r>
            <a:r>
              <a:rPr lang="en-US" altLang="zh-CN" sz="1800" dirty="0"/>
              <a:t> = "")</a:t>
            </a:r>
            <a:endParaRPr lang="zh-CN" altLang="zh-CN" sz="1800" dirty="0"/>
          </a:p>
          <a:p>
            <a:pPr marL="0" indent="0">
              <a:buNone/>
            </a:pPr>
            <a:r>
              <a:rPr lang="en-US" altLang="zh-CN" sz="1800" dirty="0"/>
              <a:t>            	       {	</a:t>
            </a:r>
            <a:r>
              <a:rPr lang="en-US" altLang="zh-CN" sz="1800" dirty="0" err="1"/>
              <a:t>sno</a:t>
            </a:r>
            <a:r>
              <a:rPr lang="en-US" altLang="zh-CN" sz="1800" dirty="0"/>
              <a:t> = </a:t>
            </a:r>
            <a:r>
              <a:rPr lang="en-US" altLang="zh-CN" sz="1800" dirty="0" err="1"/>
              <a:t>Sno</a:t>
            </a:r>
            <a:r>
              <a:rPr lang="en-US" altLang="zh-CN" sz="1800" dirty="0"/>
              <a:t>; </a:t>
            </a:r>
            <a:r>
              <a:rPr lang="en-US" altLang="zh-CN" sz="1800" dirty="0" err="1"/>
              <a:t>stuName</a:t>
            </a:r>
            <a:r>
              <a:rPr lang="en-US" altLang="zh-CN" sz="1800" dirty="0"/>
              <a:t> = </a:t>
            </a:r>
            <a:r>
              <a:rPr lang="en-US" altLang="zh-CN" sz="1800" dirty="0" err="1"/>
              <a:t>Sname</a:t>
            </a:r>
            <a:r>
              <a:rPr lang="en-US" altLang="zh-CN" sz="1800" dirty="0"/>
              <a:t>;		}</a:t>
            </a:r>
            <a:endParaRPr lang="zh-CN" altLang="zh-CN" sz="1800" dirty="0"/>
          </a:p>
          <a:p>
            <a:pPr marL="0" indent="0">
              <a:buNone/>
            </a:pPr>
            <a:r>
              <a:rPr lang="en-US" altLang="zh-CN" sz="1800" dirty="0"/>
              <a:t>private:</a:t>
            </a:r>
            <a:endParaRPr lang="zh-CN" altLang="zh-CN" sz="1800" dirty="0"/>
          </a:p>
          <a:p>
            <a:pPr marL="0" indent="0">
              <a:buNone/>
            </a:pPr>
            <a:r>
              <a:rPr lang="en-US" altLang="zh-CN" sz="1800" dirty="0"/>
              <a:t>	</a:t>
            </a:r>
            <a:r>
              <a:rPr lang="en-US" altLang="zh-CN" sz="1800" b="1" dirty="0" err="1">
                <a:solidFill>
                  <a:srgbClr val="0000CC"/>
                </a:solidFill>
              </a:rPr>
              <a:t>int</a:t>
            </a:r>
            <a:r>
              <a:rPr lang="en-US" altLang="zh-CN" sz="1800" b="1" dirty="0">
                <a:solidFill>
                  <a:srgbClr val="0000CC"/>
                </a:solidFill>
              </a:rPr>
              <a:t> </a:t>
            </a:r>
            <a:r>
              <a:rPr lang="en-US" altLang="zh-CN" sz="1800" b="1" dirty="0" err="1">
                <a:solidFill>
                  <a:srgbClr val="0000CC"/>
                </a:solidFill>
              </a:rPr>
              <a:t>sno</a:t>
            </a:r>
            <a:r>
              <a:rPr lang="en-US" altLang="zh-CN" sz="1800" b="1" dirty="0">
                <a:solidFill>
                  <a:srgbClr val="0000CC"/>
                </a:solidFill>
              </a:rPr>
              <a:t>;</a:t>
            </a:r>
            <a:endParaRPr lang="zh-CN" altLang="zh-CN" sz="1800" b="1" dirty="0">
              <a:solidFill>
                <a:srgbClr val="0000CC"/>
              </a:solidFill>
            </a:endParaRPr>
          </a:p>
          <a:p>
            <a:pPr marL="0" indent="0">
              <a:buNone/>
            </a:pPr>
            <a:r>
              <a:rPr lang="en-US" altLang="zh-CN" sz="1800" b="1" dirty="0">
                <a:solidFill>
                  <a:srgbClr val="0000CC"/>
                </a:solidFill>
              </a:rPr>
              <a:t>	string </a:t>
            </a:r>
            <a:r>
              <a:rPr lang="en-US" altLang="zh-CN" sz="1800" b="1" dirty="0" err="1">
                <a:solidFill>
                  <a:srgbClr val="0000CC"/>
                </a:solidFill>
              </a:rPr>
              <a:t>stuName</a:t>
            </a:r>
            <a:r>
              <a:rPr lang="en-US" altLang="zh-CN" sz="1800" b="1" dirty="0">
                <a:solidFill>
                  <a:srgbClr val="0000CC"/>
                </a:solidFill>
              </a:rPr>
              <a:t>;</a:t>
            </a:r>
            <a:endParaRPr lang="zh-CN" altLang="zh-CN" sz="1800" b="1" dirty="0">
              <a:solidFill>
                <a:srgbClr val="0000CC"/>
              </a:solidFill>
            </a:endParaRPr>
          </a:p>
          <a:p>
            <a:pPr marL="0" indent="0">
              <a:buNone/>
            </a:pPr>
            <a:r>
              <a:rPr lang="en-US" altLang="zh-CN" sz="1800" dirty="0"/>
              <a:t>};</a:t>
            </a:r>
            <a:endParaRPr lang="zh-CN" altLang="zh-CN" sz="1800" dirty="0"/>
          </a:p>
          <a:p>
            <a:pPr marL="0" indent="0">
              <a:buNone/>
            </a:pPr>
            <a:endParaRPr lang="zh-CN" altLang="en-US" sz="1800" dirty="0"/>
          </a:p>
        </p:txBody>
      </p:sp>
      <p:sp>
        <p:nvSpPr>
          <p:cNvPr id="4" name="Rectangle 2"/>
          <p:cNvSpPr>
            <a:spLocks noGrp="1" noChangeArrowheads="1"/>
          </p:cNvSpPr>
          <p:nvPr>
            <p:ph type="title"/>
          </p:nvPr>
        </p:nvSpPr>
        <p:spPr/>
        <p:txBody>
          <a:bodyPr/>
          <a:lstStyle/>
          <a:p>
            <a:pPr eaLnBrk="1" hangingPunct="1"/>
            <a:r>
              <a:rPr lang="en-US" altLang="zh-CN" b="1" dirty="0"/>
              <a:t>4.9 </a:t>
            </a:r>
            <a:r>
              <a:rPr lang="zh-CN" altLang="en-US" b="1" dirty="0">
                <a:solidFill>
                  <a:srgbClr val="FF0000"/>
                </a:solidFill>
              </a:rPr>
              <a:t>继承</a:t>
            </a:r>
            <a:r>
              <a:rPr lang="zh-CN" altLang="en-US" b="1" dirty="0"/>
              <a:t>与组合</a:t>
            </a:r>
          </a:p>
        </p:txBody>
      </p:sp>
    </p:spTree>
    <p:extLst>
      <p:ext uri="{BB962C8B-B14F-4D97-AF65-F5344CB8AC3E}">
        <p14:creationId xmlns:p14="http://schemas.microsoft.com/office/powerpoint/2010/main" val="312521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 calcmode="lin" valueType="num">
                                      <p:cBhvr additive="base">
                                        <p:cTn id="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anim calcmode="lin" valueType="num">
                                      <p:cBhvr additive="base">
                                        <p:cTn id="1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623212" cy="7176054"/>
          </a:xfrm>
        </p:spPr>
        <p:txBody>
          <a:bodyPr/>
          <a:lstStyle/>
          <a:p>
            <a:pPr marL="0" indent="0">
              <a:buNone/>
            </a:pPr>
            <a:r>
              <a:rPr lang="en-US" altLang="zh-CN" sz="1600" dirty="0"/>
              <a:t>class </a:t>
            </a:r>
            <a:r>
              <a:rPr lang="en-US" altLang="zh-CN" sz="1600" dirty="0" err="1"/>
              <a:t>SelectCourse</a:t>
            </a:r>
            <a:r>
              <a:rPr lang="en-US" altLang="zh-CN" sz="1600" dirty="0"/>
              <a:t> {</a:t>
            </a:r>
          </a:p>
          <a:p>
            <a:pPr marL="0" indent="0">
              <a:buNone/>
            </a:pPr>
            <a:r>
              <a:rPr lang="en-US" altLang="zh-CN" sz="1600" dirty="0"/>
              <a:t>private:</a:t>
            </a:r>
            <a:endParaRPr lang="zh-CN" altLang="zh-CN" sz="1600" dirty="0"/>
          </a:p>
          <a:p>
            <a:pPr marL="0" indent="0">
              <a:buNone/>
            </a:pPr>
            <a:r>
              <a:rPr lang="en-US" altLang="zh-CN" sz="1600" dirty="0"/>
              <a:t>	</a:t>
            </a:r>
            <a:r>
              <a:rPr lang="en-US" altLang="zh-CN" sz="1600" b="1" dirty="0" err="1">
                <a:solidFill>
                  <a:srgbClr val="0000CC"/>
                </a:solidFill>
              </a:rPr>
              <a:t>int</a:t>
            </a:r>
            <a:r>
              <a:rPr lang="en-US" altLang="zh-CN" sz="1600" b="1" dirty="0">
                <a:solidFill>
                  <a:srgbClr val="0000CC"/>
                </a:solidFill>
              </a:rPr>
              <a:t> </a:t>
            </a:r>
            <a:r>
              <a:rPr lang="en-US" altLang="zh-CN" sz="1600" b="1" dirty="0" err="1">
                <a:solidFill>
                  <a:srgbClr val="0000CC"/>
                </a:solidFill>
              </a:rPr>
              <a:t>maxNum</a:t>
            </a:r>
            <a:r>
              <a:rPr lang="en-US" altLang="zh-CN" sz="1600" b="1" dirty="0">
                <a:solidFill>
                  <a:srgbClr val="0000CC"/>
                </a:solidFill>
              </a:rPr>
              <a:t>=10, </a:t>
            </a:r>
            <a:r>
              <a:rPr lang="en-US" altLang="zh-CN" sz="1600" b="1" dirty="0" err="1">
                <a:solidFill>
                  <a:srgbClr val="0000CC"/>
                </a:solidFill>
              </a:rPr>
              <a:t>curNum</a:t>
            </a:r>
            <a:r>
              <a:rPr lang="en-US" altLang="zh-CN" sz="1600" b="1" dirty="0">
                <a:solidFill>
                  <a:srgbClr val="0000CC"/>
                </a:solidFill>
              </a:rPr>
              <a:t>=0;</a:t>
            </a:r>
            <a:endParaRPr lang="zh-CN" altLang="zh-CN" sz="1600" b="1" dirty="0">
              <a:solidFill>
                <a:srgbClr val="0000CC"/>
              </a:solidFill>
            </a:endParaRPr>
          </a:p>
          <a:p>
            <a:pPr marL="0" indent="0">
              <a:buNone/>
            </a:pPr>
            <a:r>
              <a:rPr lang="en-US" altLang="zh-CN" sz="1600" b="1" dirty="0">
                <a:solidFill>
                  <a:srgbClr val="0000CC"/>
                </a:solidFill>
              </a:rPr>
              <a:t>	Course </a:t>
            </a:r>
            <a:r>
              <a:rPr lang="en-US" altLang="zh-CN" sz="1600" b="1" dirty="0" err="1">
                <a:solidFill>
                  <a:srgbClr val="0000CC"/>
                </a:solidFill>
              </a:rPr>
              <a:t>course</a:t>
            </a:r>
            <a:r>
              <a:rPr lang="en-US" altLang="zh-CN" sz="1600" b="1" dirty="0">
                <a:solidFill>
                  <a:srgbClr val="0000CC"/>
                </a:solidFill>
              </a:rPr>
              <a:t>;</a:t>
            </a:r>
          </a:p>
          <a:p>
            <a:pPr marL="0" indent="0">
              <a:buNone/>
            </a:pPr>
            <a:r>
              <a:rPr lang="en-US" altLang="zh-CN" sz="1600" b="1" dirty="0">
                <a:solidFill>
                  <a:srgbClr val="0000CC"/>
                </a:solidFill>
              </a:rPr>
              <a:t>	Student *</a:t>
            </a:r>
            <a:r>
              <a:rPr lang="en-US" altLang="zh-CN" sz="1600" b="1" dirty="0" err="1">
                <a:solidFill>
                  <a:srgbClr val="0000CC"/>
                </a:solidFill>
              </a:rPr>
              <a:t>stu</a:t>
            </a:r>
            <a:r>
              <a:rPr lang="en-US" altLang="zh-CN" sz="1600" b="1" dirty="0">
                <a:solidFill>
                  <a:srgbClr val="0000CC"/>
                </a:solidFill>
              </a:rPr>
              <a:t>=</a:t>
            </a:r>
            <a:r>
              <a:rPr lang="en-US" altLang="zh-CN" sz="1600" b="1" dirty="0" err="1">
                <a:solidFill>
                  <a:srgbClr val="0000CC"/>
                </a:solidFill>
              </a:rPr>
              <a:t>nullptr</a:t>
            </a:r>
            <a:r>
              <a:rPr lang="en-US" altLang="zh-CN" sz="1600" b="1" dirty="0">
                <a:solidFill>
                  <a:srgbClr val="0000CC"/>
                </a:solidFill>
              </a:rPr>
              <a:t>;</a:t>
            </a:r>
          </a:p>
          <a:p>
            <a:pPr marL="0" indent="0">
              <a:buNone/>
            </a:pPr>
            <a:r>
              <a:rPr lang="en-US" altLang="zh-CN" sz="1600" dirty="0"/>
              <a:t>public:</a:t>
            </a:r>
            <a:endParaRPr lang="zh-CN" altLang="zh-CN" sz="1600" dirty="0"/>
          </a:p>
          <a:p>
            <a:pPr marL="0" indent="0">
              <a:buNone/>
            </a:pPr>
            <a:r>
              <a:rPr lang="en-US" altLang="zh-CN" sz="1600" dirty="0"/>
              <a:t>	void </a:t>
            </a:r>
            <a:r>
              <a:rPr lang="en-US" altLang="zh-CN" sz="1600" b="1" dirty="0" err="1">
                <a:solidFill>
                  <a:srgbClr val="0000CC"/>
                </a:solidFill>
              </a:rPr>
              <a:t>setCourse</a:t>
            </a:r>
            <a:r>
              <a:rPr lang="en-US" altLang="zh-CN" sz="1600" dirty="0"/>
              <a:t>(Course c) { course = c; }</a:t>
            </a:r>
            <a:endParaRPr lang="zh-CN" altLang="zh-CN" sz="1600" dirty="0"/>
          </a:p>
          <a:p>
            <a:pPr marL="0" indent="0">
              <a:buNone/>
            </a:pPr>
            <a:r>
              <a:rPr lang="en-US" altLang="zh-CN" sz="1600" dirty="0"/>
              <a:t>	</a:t>
            </a:r>
            <a:r>
              <a:rPr lang="en-US" altLang="zh-CN" sz="1600" b="1" dirty="0">
                <a:solidFill>
                  <a:srgbClr val="0000CC"/>
                </a:solidFill>
              </a:rPr>
              <a:t>Course </a:t>
            </a:r>
            <a:r>
              <a:rPr lang="en-US" altLang="zh-CN" sz="1600" b="1" dirty="0" err="1">
                <a:solidFill>
                  <a:srgbClr val="0000CC"/>
                </a:solidFill>
              </a:rPr>
              <a:t>getCourse</a:t>
            </a:r>
            <a:r>
              <a:rPr lang="en-US" altLang="zh-CN" sz="1600" b="1" dirty="0">
                <a:solidFill>
                  <a:srgbClr val="0000CC"/>
                </a:solidFill>
              </a:rPr>
              <a:t>(){</a:t>
            </a:r>
            <a:r>
              <a:rPr lang="en-US" altLang="zh-CN" sz="1600" dirty="0"/>
              <a:t>return course;}</a:t>
            </a:r>
            <a:endParaRPr lang="zh-CN" altLang="zh-CN" sz="1600" dirty="0"/>
          </a:p>
          <a:p>
            <a:pPr marL="0" indent="0">
              <a:buNone/>
            </a:pPr>
            <a:r>
              <a:rPr lang="en-US" altLang="zh-CN" sz="1600" dirty="0"/>
              <a:t>	void </a:t>
            </a:r>
            <a:r>
              <a:rPr lang="en-US" altLang="zh-CN" sz="1600" b="1" dirty="0" err="1">
                <a:solidFill>
                  <a:srgbClr val="FF0000"/>
                </a:solidFill>
              </a:rPr>
              <a:t>setMaxNum</a:t>
            </a:r>
            <a:r>
              <a:rPr lang="en-US" altLang="zh-CN" sz="1600" b="1" dirty="0">
                <a:solidFill>
                  <a:srgbClr val="FF0000"/>
                </a:solidFill>
              </a:rPr>
              <a:t>(</a:t>
            </a:r>
            <a:r>
              <a:rPr lang="en-US" altLang="zh-CN" sz="1600" b="1" dirty="0" err="1">
                <a:solidFill>
                  <a:srgbClr val="FF0000"/>
                </a:solidFill>
              </a:rPr>
              <a:t>int</a:t>
            </a:r>
            <a:r>
              <a:rPr lang="en-US" altLang="zh-CN" sz="1600" b="1" dirty="0">
                <a:solidFill>
                  <a:srgbClr val="FF0000"/>
                </a:solidFill>
              </a:rPr>
              <a:t> n)</a:t>
            </a:r>
            <a:r>
              <a:rPr lang="en-US" altLang="zh-CN" sz="1600" dirty="0"/>
              <a:t> { </a:t>
            </a:r>
            <a:r>
              <a:rPr lang="en-US" altLang="zh-CN" sz="1600" dirty="0" err="1"/>
              <a:t>maxNum</a:t>
            </a:r>
            <a:r>
              <a:rPr lang="en-US" altLang="zh-CN" sz="1600" dirty="0"/>
              <a:t> = n; }</a:t>
            </a:r>
            <a:endParaRPr lang="zh-CN" altLang="zh-CN" sz="1600" dirty="0"/>
          </a:p>
          <a:p>
            <a:pPr marL="0" indent="0">
              <a:buNone/>
            </a:pPr>
            <a:r>
              <a:rPr lang="en-US" altLang="zh-CN" sz="1600" dirty="0"/>
              <a:t>	</a:t>
            </a:r>
            <a:r>
              <a:rPr lang="en-US" altLang="zh-CN" sz="1600" dirty="0" err="1"/>
              <a:t>int</a:t>
            </a:r>
            <a:r>
              <a:rPr lang="en-US" altLang="zh-CN" sz="1600" dirty="0"/>
              <a:t> </a:t>
            </a:r>
            <a:r>
              <a:rPr lang="en-US" altLang="zh-CN" sz="1600" b="1" dirty="0" err="1">
                <a:solidFill>
                  <a:srgbClr val="FF0000"/>
                </a:solidFill>
              </a:rPr>
              <a:t>getMaxNum</a:t>
            </a:r>
            <a:r>
              <a:rPr lang="en-US" altLang="zh-CN" sz="1600" b="1" dirty="0">
                <a:solidFill>
                  <a:srgbClr val="FF0000"/>
                </a:solidFill>
              </a:rPr>
              <a:t>() </a:t>
            </a:r>
            <a:r>
              <a:rPr lang="en-US" altLang="zh-CN" sz="1600" dirty="0"/>
              <a:t>{ return </a:t>
            </a:r>
            <a:r>
              <a:rPr lang="en-US" altLang="zh-CN" sz="1600" dirty="0" err="1"/>
              <a:t>maxNum</a:t>
            </a:r>
            <a:r>
              <a:rPr lang="en-US" altLang="zh-CN" sz="1600" dirty="0"/>
              <a:t>; }</a:t>
            </a:r>
            <a:endParaRPr lang="zh-CN" altLang="zh-CN" sz="1600" dirty="0"/>
          </a:p>
          <a:p>
            <a:pPr marL="0" indent="0">
              <a:buNone/>
            </a:pPr>
            <a:r>
              <a:rPr lang="en-US" altLang="zh-CN" sz="1600" dirty="0"/>
              <a:t>	void </a:t>
            </a:r>
            <a:r>
              <a:rPr lang="en-US" altLang="zh-CN" sz="1600" dirty="0" err="1"/>
              <a:t>setCurNum</a:t>
            </a:r>
            <a:r>
              <a:rPr lang="en-US" altLang="zh-CN" sz="1600" dirty="0"/>
              <a:t>(</a:t>
            </a:r>
            <a:r>
              <a:rPr lang="en-US" altLang="zh-CN" sz="1600" dirty="0" err="1"/>
              <a:t>int</a:t>
            </a:r>
            <a:r>
              <a:rPr lang="en-US" altLang="zh-CN" sz="1600" dirty="0"/>
              <a:t> n) { </a:t>
            </a:r>
            <a:r>
              <a:rPr lang="en-US" altLang="zh-CN" sz="1600" dirty="0" err="1"/>
              <a:t>curNum</a:t>
            </a:r>
            <a:r>
              <a:rPr lang="en-US" altLang="zh-CN" sz="1600" dirty="0"/>
              <a:t> = n; }</a:t>
            </a:r>
            <a:endParaRPr lang="zh-CN" altLang="zh-CN" sz="1600" dirty="0"/>
          </a:p>
          <a:p>
            <a:pPr marL="0" indent="0">
              <a:buNone/>
            </a:pPr>
            <a:r>
              <a:rPr lang="en-US" altLang="zh-CN" sz="1600" dirty="0"/>
              <a:t>	</a:t>
            </a:r>
            <a:r>
              <a:rPr lang="en-US" altLang="zh-CN" sz="1600" dirty="0" err="1"/>
              <a:t>int</a:t>
            </a:r>
            <a:r>
              <a:rPr lang="en-US" altLang="zh-CN" sz="1600" dirty="0"/>
              <a:t> </a:t>
            </a:r>
            <a:r>
              <a:rPr lang="en-US" altLang="zh-CN" sz="1600" dirty="0" err="1"/>
              <a:t>getCurNum</a:t>
            </a:r>
            <a:r>
              <a:rPr lang="en-US" altLang="zh-CN" sz="1600" dirty="0"/>
              <a:t>() { return </a:t>
            </a:r>
            <a:r>
              <a:rPr lang="en-US" altLang="zh-CN" sz="1600" dirty="0" err="1"/>
              <a:t>curNum</a:t>
            </a:r>
            <a:r>
              <a:rPr lang="en-US" altLang="zh-CN" sz="1600" dirty="0"/>
              <a:t>; }</a:t>
            </a:r>
            <a:endParaRPr lang="zh-CN" altLang="zh-CN" sz="1600" dirty="0"/>
          </a:p>
          <a:p>
            <a:pPr marL="0" indent="0">
              <a:buNone/>
            </a:pPr>
            <a:r>
              <a:rPr lang="en-US" altLang="zh-CN" sz="1600" dirty="0"/>
              <a:t>  	Student</a:t>
            </a:r>
            <a:r>
              <a:rPr lang="en-US" altLang="zh-CN" sz="1600" b="1" dirty="0">
                <a:solidFill>
                  <a:srgbClr val="0000CC"/>
                </a:solidFill>
              </a:rPr>
              <a:t>* </a:t>
            </a:r>
            <a:r>
              <a:rPr lang="en-US" altLang="zh-CN" sz="1600" b="1" dirty="0" err="1">
                <a:solidFill>
                  <a:srgbClr val="0000CC"/>
                </a:solidFill>
              </a:rPr>
              <a:t>getStudent</a:t>
            </a:r>
            <a:r>
              <a:rPr lang="en-US" altLang="zh-CN" sz="1600" b="1" dirty="0">
                <a:solidFill>
                  <a:srgbClr val="0000CC"/>
                </a:solidFill>
              </a:rPr>
              <a:t>() </a:t>
            </a:r>
            <a:r>
              <a:rPr lang="en-US" altLang="zh-CN" sz="1600" dirty="0"/>
              <a:t>{ return </a:t>
            </a:r>
            <a:r>
              <a:rPr lang="en-US" altLang="zh-CN" sz="1600" dirty="0" err="1"/>
              <a:t>stu</a:t>
            </a:r>
            <a:r>
              <a:rPr lang="en-US" altLang="zh-CN" sz="1600" dirty="0"/>
              <a:t>; }</a:t>
            </a:r>
            <a:endParaRPr lang="zh-CN" altLang="zh-CN" sz="1600" dirty="0"/>
          </a:p>
          <a:p>
            <a:pPr marL="0" indent="0">
              <a:buNone/>
            </a:pPr>
            <a:r>
              <a:rPr lang="en-US" altLang="zh-CN" sz="1600" dirty="0"/>
              <a:t>	void </a:t>
            </a:r>
            <a:r>
              <a:rPr lang="en-US" altLang="zh-CN" sz="1600" b="1" dirty="0" err="1">
                <a:solidFill>
                  <a:srgbClr val="0000CC"/>
                </a:solidFill>
              </a:rPr>
              <a:t>setStudent</a:t>
            </a:r>
            <a:r>
              <a:rPr lang="en-US" altLang="zh-CN" sz="1600" b="1" dirty="0">
                <a:solidFill>
                  <a:srgbClr val="0000CC"/>
                </a:solidFill>
              </a:rPr>
              <a:t>(</a:t>
            </a:r>
            <a:r>
              <a:rPr lang="en-US" altLang="zh-CN" sz="1600" dirty="0"/>
              <a:t>Student s[]) { </a:t>
            </a:r>
            <a:r>
              <a:rPr lang="en-US" altLang="zh-CN" sz="1600" dirty="0" err="1"/>
              <a:t>stu</a:t>
            </a:r>
            <a:r>
              <a:rPr lang="en-US" altLang="zh-CN" sz="1600" dirty="0"/>
              <a:t> = s; }</a:t>
            </a:r>
            <a:endParaRPr lang="zh-CN" altLang="zh-CN" sz="1600" dirty="0"/>
          </a:p>
          <a:p>
            <a:pPr marL="0" indent="0">
              <a:buNone/>
            </a:pPr>
            <a:r>
              <a:rPr lang="en-US" altLang="zh-CN" sz="1600" dirty="0"/>
              <a:t>	Student </a:t>
            </a:r>
            <a:r>
              <a:rPr lang="en-US" altLang="zh-CN" sz="1600" dirty="0" err="1"/>
              <a:t>getAt</a:t>
            </a:r>
            <a:r>
              <a:rPr lang="en-US" altLang="zh-CN" sz="1600" dirty="0"/>
              <a:t>(</a:t>
            </a:r>
            <a:r>
              <a:rPr lang="en-US" altLang="zh-CN" sz="1600" dirty="0" err="1"/>
              <a:t>int</a:t>
            </a:r>
            <a:r>
              <a:rPr lang="en-US" altLang="zh-CN" sz="1600" dirty="0"/>
              <a:t> n) { return </a:t>
            </a:r>
            <a:r>
              <a:rPr lang="en-US" altLang="zh-CN" sz="1600" dirty="0" err="1"/>
              <a:t>stu</a:t>
            </a:r>
            <a:r>
              <a:rPr lang="en-US" altLang="zh-CN" sz="1600" dirty="0"/>
              <a:t>[n]; }</a:t>
            </a:r>
            <a:endParaRPr lang="zh-CN" altLang="zh-CN" sz="1600" dirty="0"/>
          </a:p>
          <a:p>
            <a:pPr marL="0" indent="0">
              <a:buNone/>
            </a:pPr>
            <a:r>
              <a:rPr lang="en-US" altLang="zh-CN" sz="1600" dirty="0"/>
              <a:t>	</a:t>
            </a:r>
            <a:r>
              <a:rPr lang="en-US" altLang="zh-CN" sz="1600" b="1" dirty="0">
                <a:solidFill>
                  <a:srgbClr val="00B050"/>
                </a:solidFill>
              </a:rPr>
              <a:t>void </a:t>
            </a:r>
            <a:r>
              <a:rPr lang="en-US" altLang="zh-CN" sz="1600" b="1" dirty="0" err="1">
                <a:solidFill>
                  <a:srgbClr val="00B050"/>
                </a:solidFill>
              </a:rPr>
              <a:t>appenStudent</a:t>
            </a:r>
            <a:r>
              <a:rPr lang="en-US" altLang="zh-CN" sz="1600" b="1" dirty="0">
                <a:solidFill>
                  <a:srgbClr val="00B050"/>
                </a:solidFill>
              </a:rPr>
              <a:t>(Student s){if(</a:t>
            </a:r>
            <a:r>
              <a:rPr lang="en-US" altLang="zh-CN" sz="1600" b="1" dirty="0" err="1">
                <a:solidFill>
                  <a:srgbClr val="00B050"/>
                </a:solidFill>
              </a:rPr>
              <a:t>curNum</a:t>
            </a:r>
            <a:r>
              <a:rPr lang="en-US" altLang="zh-CN" sz="1600" b="1" dirty="0">
                <a:solidFill>
                  <a:srgbClr val="00B050"/>
                </a:solidFill>
              </a:rPr>
              <a:t>&lt;</a:t>
            </a:r>
            <a:r>
              <a:rPr lang="en-US" altLang="zh-CN" sz="1600" b="1" dirty="0" err="1">
                <a:solidFill>
                  <a:srgbClr val="00B050"/>
                </a:solidFill>
              </a:rPr>
              <a:t>maxNum</a:t>
            </a:r>
            <a:r>
              <a:rPr lang="en-US" altLang="zh-CN" sz="1600" b="1" dirty="0">
                <a:solidFill>
                  <a:srgbClr val="00B050"/>
                </a:solidFill>
              </a:rPr>
              <a:t>)</a:t>
            </a:r>
            <a:r>
              <a:rPr lang="en-US" altLang="zh-CN" sz="1600" b="1" dirty="0" err="1">
                <a:solidFill>
                  <a:srgbClr val="00B050"/>
                </a:solidFill>
              </a:rPr>
              <a:t>stu</a:t>
            </a:r>
            <a:r>
              <a:rPr lang="en-US" altLang="zh-CN" sz="1600" b="1" dirty="0">
                <a:solidFill>
                  <a:srgbClr val="00B050"/>
                </a:solidFill>
              </a:rPr>
              <a:t>[</a:t>
            </a:r>
            <a:r>
              <a:rPr lang="en-US" altLang="zh-CN" sz="1600" b="1" dirty="0" err="1">
                <a:solidFill>
                  <a:srgbClr val="00B050"/>
                </a:solidFill>
              </a:rPr>
              <a:t>curNum</a:t>
            </a:r>
            <a:r>
              <a:rPr lang="en-US" altLang="zh-CN" sz="1600" b="1" dirty="0">
                <a:solidFill>
                  <a:srgbClr val="00B050"/>
                </a:solidFill>
              </a:rPr>
              <a:t>++]=s;	}</a:t>
            </a:r>
            <a:endParaRPr lang="zh-CN" altLang="zh-CN" sz="1600" b="1" dirty="0">
              <a:solidFill>
                <a:srgbClr val="00B050"/>
              </a:solidFill>
            </a:endParaRPr>
          </a:p>
          <a:p>
            <a:pPr marL="0" indent="0">
              <a:buNone/>
            </a:pPr>
            <a:r>
              <a:rPr lang="en-US" altLang="zh-CN" sz="1600" dirty="0"/>
              <a:t>	void display() {</a:t>
            </a:r>
            <a:endParaRPr lang="zh-CN" altLang="zh-CN" sz="1600" dirty="0"/>
          </a:p>
          <a:p>
            <a:pPr marL="0" indent="0">
              <a:buNone/>
            </a:pPr>
            <a:r>
              <a:rPr lang="en-US" altLang="zh-CN" sz="1600" dirty="0"/>
              <a:t>	       </a:t>
            </a:r>
            <a:r>
              <a:rPr lang="en-US" altLang="zh-CN" sz="1600" dirty="0" err="1"/>
              <a:t>course.display</a:t>
            </a:r>
            <a:r>
              <a:rPr lang="en-US" altLang="zh-CN" sz="1600" dirty="0"/>
              <a:t>();</a:t>
            </a:r>
            <a:endParaRPr lang="zh-CN" altLang="zh-CN" sz="1600" dirty="0"/>
          </a:p>
          <a:p>
            <a:pPr marL="0" indent="0">
              <a:buNone/>
            </a:pPr>
            <a:r>
              <a:rPr lang="en-US" altLang="zh-CN" sz="1600" dirty="0"/>
              <a:t>	       </a:t>
            </a:r>
            <a:r>
              <a:rPr lang="en-US" altLang="zh-CN" sz="1600" dirty="0" err="1"/>
              <a:t>cout</a:t>
            </a:r>
            <a:r>
              <a:rPr lang="en-US" altLang="zh-CN" sz="1600" dirty="0"/>
              <a:t>&lt;&lt; “</a:t>
            </a:r>
            <a:r>
              <a:rPr lang="zh-CN" altLang="en-US" sz="1600" dirty="0"/>
              <a:t>最</a:t>
            </a:r>
            <a:r>
              <a:rPr lang="zh-CN" altLang="zh-CN" sz="1600" dirty="0"/>
              <a:t>多选课人数</a:t>
            </a:r>
            <a:r>
              <a:rPr lang="en-US" altLang="zh-CN" sz="1600" dirty="0"/>
              <a:t>:" &lt;&lt; </a:t>
            </a:r>
            <a:r>
              <a:rPr lang="en-US" altLang="zh-CN" sz="1600" dirty="0" err="1"/>
              <a:t>maxNum</a:t>
            </a:r>
            <a:r>
              <a:rPr lang="en-US" altLang="zh-CN" sz="1600" dirty="0"/>
              <a:t> &lt;&lt; "\t</a:t>
            </a:r>
            <a:r>
              <a:rPr lang="zh-CN" altLang="zh-CN" sz="1600" dirty="0"/>
              <a:t>实选人数</a:t>
            </a:r>
            <a:r>
              <a:rPr lang="en-US" altLang="zh-CN" sz="1600" dirty="0"/>
              <a:t>:" &lt;&lt; </a:t>
            </a:r>
            <a:r>
              <a:rPr lang="en-US" altLang="zh-CN" sz="1600" dirty="0" err="1"/>
              <a:t>curNum</a:t>
            </a:r>
            <a:r>
              <a:rPr lang="en-US" altLang="zh-CN" sz="1600" dirty="0"/>
              <a:t> &lt;&lt; </a:t>
            </a:r>
            <a:r>
              <a:rPr lang="en-US" altLang="zh-CN" sz="1600" dirty="0" err="1"/>
              <a:t>endl</a:t>
            </a:r>
            <a:r>
              <a:rPr lang="en-US" altLang="zh-CN" sz="1600" dirty="0"/>
              <a:t>;</a:t>
            </a:r>
            <a:endParaRPr lang="zh-CN" altLang="zh-CN" sz="1600" dirty="0"/>
          </a:p>
          <a:p>
            <a:pPr marL="0" indent="0">
              <a:buNone/>
            </a:pPr>
            <a:r>
              <a:rPr lang="en-US" altLang="zh-CN" sz="1600" dirty="0"/>
              <a:t>	       </a:t>
            </a:r>
            <a:r>
              <a:rPr lang="en-US" altLang="zh-CN" sz="1600" dirty="0" err="1"/>
              <a:t>cout</a:t>
            </a:r>
            <a:r>
              <a:rPr lang="en-US" altLang="zh-CN" sz="1600" dirty="0"/>
              <a:t>&lt;&lt; "</a:t>
            </a:r>
            <a:r>
              <a:rPr lang="zh-CN" altLang="zh-CN" sz="1600" dirty="0"/>
              <a:t>选课学生名单</a:t>
            </a:r>
            <a:r>
              <a:rPr lang="en-US" altLang="zh-CN" sz="1600" dirty="0"/>
              <a:t>:" &lt;&lt; </a:t>
            </a:r>
            <a:r>
              <a:rPr lang="en-US" altLang="zh-CN" sz="1600" dirty="0" err="1"/>
              <a:t>endl</a:t>
            </a:r>
            <a:r>
              <a:rPr lang="en-US" altLang="zh-CN" sz="1600" dirty="0"/>
              <a:t>;</a:t>
            </a:r>
            <a:endParaRPr lang="zh-CN" altLang="zh-CN" sz="1600" dirty="0"/>
          </a:p>
          <a:p>
            <a:pPr marL="0" indent="0">
              <a:buNone/>
            </a:pPr>
            <a:r>
              <a:rPr lang="en-US" altLang="zh-CN" sz="1600" dirty="0"/>
              <a:t>	     for (</a:t>
            </a:r>
            <a:r>
              <a:rPr lang="en-US" altLang="zh-CN" sz="1600" dirty="0" err="1"/>
              <a:t>int</a:t>
            </a:r>
            <a:r>
              <a:rPr lang="en-US" altLang="zh-CN" sz="1600" dirty="0"/>
              <a:t> </a:t>
            </a:r>
            <a:r>
              <a:rPr lang="en-US" altLang="zh-CN" sz="1600" dirty="0" err="1"/>
              <a:t>i</a:t>
            </a:r>
            <a:r>
              <a:rPr lang="en-US" altLang="zh-CN" sz="1600" dirty="0"/>
              <a:t> = 0; </a:t>
            </a:r>
            <a:r>
              <a:rPr lang="en-US" altLang="zh-CN" sz="1600" dirty="0" err="1"/>
              <a:t>i</a:t>
            </a:r>
            <a:r>
              <a:rPr lang="en-US" altLang="zh-CN" sz="1600" dirty="0"/>
              <a:t> &lt; </a:t>
            </a:r>
            <a:r>
              <a:rPr lang="en-US" altLang="zh-CN" sz="1600" dirty="0" err="1"/>
              <a:t>curNum;i</a:t>
            </a:r>
            <a:r>
              <a:rPr lang="en-US" altLang="zh-CN" sz="1600" dirty="0"/>
              <a:t>++)		</a:t>
            </a:r>
            <a:r>
              <a:rPr lang="en-US" altLang="zh-CN" sz="1600" dirty="0" err="1"/>
              <a:t>stu</a:t>
            </a:r>
            <a:r>
              <a:rPr lang="en-US" altLang="zh-CN" sz="1600" dirty="0"/>
              <a:t>[</a:t>
            </a:r>
            <a:r>
              <a:rPr lang="en-US" altLang="zh-CN" sz="1600" dirty="0" err="1"/>
              <a:t>i</a:t>
            </a:r>
            <a:r>
              <a:rPr lang="en-US" altLang="zh-CN" sz="1600" dirty="0"/>
              <a:t>].display();		</a:t>
            </a:r>
            <a:endParaRPr lang="zh-CN" altLang="zh-CN" sz="1600" dirty="0"/>
          </a:p>
          <a:p>
            <a:pPr marL="0" indent="0">
              <a:buNone/>
            </a:pPr>
            <a:r>
              <a:rPr lang="en-US" altLang="zh-CN" sz="1600" dirty="0"/>
              <a:t>	}</a:t>
            </a:r>
            <a:endParaRPr lang="zh-CN" altLang="zh-CN" sz="1600" dirty="0"/>
          </a:p>
          <a:p>
            <a:pPr marL="0" indent="0">
              <a:buNone/>
            </a:pPr>
            <a:endParaRPr lang="zh-CN" altLang="zh-CN" sz="1600" dirty="0"/>
          </a:p>
          <a:p>
            <a:pPr marL="0" indent="0">
              <a:buNone/>
            </a:pPr>
            <a:endParaRPr lang="zh-CN" altLang="zh-CN" sz="1600" dirty="0"/>
          </a:p>
          <a:p>
            <a:pPr marL="0" indent="0">
              <a:buNone/>
            </a:pPr>
            <a:endParaRPr lang="zh-CN" altLang="zh-CN" sz="1600" dirty="0"/>
          </a:p>
          <a:p>
            <a:pPr marL="0" indent="0">
              <a:buNone/>
            </a:pPr>
            <a:endParaRPr lang="zh-CN" altLang="en-US" sz="1600" dirty="0"/>
          </a:p>
        </p:txBody>
      </p:sp>
    </p:spTree>
    <p:extLst>
      <p:ext uri="{BB962C8B-B14F-4D97-AF65-F5344CB8AC3E}">
        <p14:creationId xmlns:p14="http://schemas.microsoft.com/office/powerpoint/2010/main" val="5889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additive="base">
                                        <p:cTn id="3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1000"/>
                                        <p:tgtEl>
                                          <p:spTgt spid="3">
                                            <p:txEl>
                                              <p:pRg st="10" end="10"/>
                                            </p:txEl>
                                          </p:spTgt>
                                        </p:tgtEl>
                                      </p:cBhvr>
                                    </p:animEffect>
                                    <p:anim calcmode="lin" valueType="num">
                                      <p:cBhvr>
                                        <p:cTn id="4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fade">
                                      <p:cBhvr>
                                        <p:cTn id="49" dur="1000"/>
                                        <p:tgtEl>
                                          <p:spTgt spid="3">
                                            <p:txEl>
                                              <p:pRg st="11" end="11"/>
                                            </p:txEl>
                                          </p:spTgt>
                                        </p:tgtEl>
                                      </p:cBhvr>
                                    </p:animEffect>
                                    <p:anim calcmode="lin" valueType="num">
                                      <p:cBhvr>
                                        <p:cTn id="5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1000"/>
                                        <p:tgtEl>
                                          <p:spTgt spid="3">
                                            <p:txEl>
                                              <p:pRg st="12" end="12"/>
                                            </p:txEl>
                                          </p:spTgt>
                                        </p:tgtEl>
                                      </p:cBhvr>
                                    </p:animEffect>
                                    <p:anim calcmode="lin" valueType="num">
                                      <p:cBhvr>
                                        <p:cTn id="5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1000"/>
                                        <p:tgtEl>
                                          <p:spTgt spid="3">
                                            <p:txEl>
                                              <p:pRg st="13" end="13"/>
                                            </p:txEl>
                                          </p:spTgt>
                                        </p:tgtEl>
                                      </p:cBhvr>
                                    </p:animEffect>
                                    <p:anim calcmode="lin" valueType="num">
                                      <p:cBhvr>
                                        <p:cTn id="62"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Effect transition="in" filter="fade">
                                      <p:cBhvr>
                                        <p:cTn id="68" dur="1000"/>
                                        <p:tgtEl>
                                          <p:spTgt spid="3">
                                            <p:txEl>
                                              <p:pRg st="14" end="14"/>
                                            </p:txEl>
                                          </p:spTgt>
                                        </p:tgtEl>
                                      </p:cBhvr>
                                    </p:animEffect>
                                    <p:anim calcmode="lin" valueType="num">
                                      <p:cBhvr>
                                        <p:cTn id="6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Effect transition="in" filter="fade">
                                      <p:cBhvr>
                                        <p:cTn id="75" dur="1000"/>
                                        <p:tgtEl>
                                          <p:spTgt spid="3">
                                            <p:txEl>
                                              <p:pRg st="15" end="15"/>
                                            </p:txEl>
                                          </p:spTgt>
                                        </p:tgtEl>
                                      </p:cBhvr>
                                    </p:animEffect>
                                    <p:anim calcmode="lin" valueType="num">
                                      <p:cBhvr>
                                        <p:cTn id="7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 calcmode="lin" valueType="num">
                                      <p:cBhvr additive="base">
                                        <p:cTn id="82"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3">
                                            <p:txEl>
                                              <p:pRg st="17" end="17"/>
                                            </p:txEl>
                                          </p:spTgt>
                                        </p:tgtEl>
                                        <p:attrNameLst>
                                          <p:attrName>style.visibility</p:attrName>
                                        </p:attrNameLst>
                                      </p:cBhvr>
                                      <p:to>
                                        <p:strVal val="visible"/>
                                      </p:to>
                                    </p:set>
                                    <p:anim calcmode="lin" valueType="num">
                                      <p:cBhvr additive="base">
                                        <p:cTn id="86"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3">
                                            <p:txEl>
                                              <p:pRg st="18" end="18"/>
                                            </p:txEl>
                                          </p:spTgt>
                                        </p:tgtEl>
                                        <p:attrNameLst>
                                          <p:attrName>style.visibility</p:attrName>
                                        </p:attrNameLst>
                                      </p:cBhvr>
                                      <p:to>
                                        <p:strVal val="visible"/>
                                      </p:to>
                                    </p:set>
                                    <p:anim calcmode="lin" valueType="num">
                                      <p:cBhvr additive="base">
                                        <p:cTn id="90"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3">
                                            <p:txEl>
                                              <p:pRg st="19" end="19"/>
                                            </p:txEl>
                                          </p:spTgt>
                                        </p:tgtEl>
                                        <p:attrNameLst>
                                          <p:attrName>style.visibility</p:attrName>
                                        </p:attrNameLst>
                                      </p:cBhvr>
                                      <p:to>
                                        <p:strVal val="visible"/>
                                      </p:to>
                                    </p:set>
                                    <p:anim calcmode="lin" valueType="num">
                                      <p:cBhvr additive="base">
                                        <p:cTn id="94"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3">
                                            <p:txEl>
                                              <p:pRg st="20" end="20"/>
                                            </p:txEl>
                                          </p:spTgt>
                                        </p:tgtEl>
                                        <p:attrNameLst>
                                          <p:attrName>style.visibility</p:attrName>
                                        </p:attrNameLst>
                                      </p:cBhvr>
                                      <p:to>
                                        <p:strVal val="visible"/>
                                      </p:to>
                                    </p:set>
                                    <p:anim calcmode="lin" valueType="num">
                                      <p:cBhvr additive="base">
                                        <p:cTn id="98"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3">
                                            <p:txEl>
                                              <p:pRg st="21" end="21"/>
                                            </p:txEl>
                                          </p:spTgt>
                                        </p:tgtEl>
                                        <p:attrNameLst>
                                          <p:attrName>style.visibility</p:attrName>
                                        </p:attrNameLst>
                                      </p:cBhvr>
                                      <p:to>
                                        <p:strVal val="visible"/>
                                      </p:to>
                                    </p:set>
                                    <p:anim calcmode="lin" valueType="num">
                                      <p:cBhvr additive="base">
                                        <p:cTn id="102"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648"/>
            <a:ext cx="8623212" cy="6408712"/>
          </a:xfrm>
        </p:spPr>
        <p:txBody>
          <a:bodyPr/>
          <a:lstStyle/>
          <a:p>
            <a:pPr marL="0" indent="0">
              <a:buNone/>
            </a:pPr>
            <a:r>
              <a:rPr lang="en-US" altLang="zh-CN" sz="1800" b="1" dirty="0" err="1">
                <a:solidFill>
                  <a:srgbClr val="FF0000"/>
                </a:solidFill>
              </a:rPr>
              <a:t>SelectCourse</a:t>
            </a:r>
            <a:r>
              <a:rPr lang="en-US" altLang="zh-CN" sz="1800" b="1" dirty="0">
                <a:solidFill>
                  <a:srgbClr val="FF0000"/>
                </a:solidFill>
              </a:rPr>
              <a:t>() </a:t>
            </a:r>
            <a:r>
              <a:rPr lang="en-US" altLang="zh-CN" sz="1800" dirty="0"/>
              <a:t>{	</a:t>
            </a:r>
            <a:r>
              <a:rPr lang="en-US" altLang="zh-CN" sz="1800" dirty="0" err="1"/>
              <a:t>stu</a:t>
            </a:r>
            <a:r>
              <a:rPr lang="en-US" altLang="zh-CN" sz="1800" dirty="0"/>
              <a:t> = new Student[</a:t>
            </a:r>
            <a:r>
              <a:rPr lang="en-US" altLang="zh-CN" sz="1800" dirty="0" err="1"/>
              <a:t>maxNum</a:t>
            </a:r>
            <a:r>
              <a:rPr lang="en-US" altLang="zh-CN" sz="1800" dirty="0"/>
              <a:t>];	}</a:t>
            </a:r>
            <a:endParaRPr lang="zh-CN" altLang="zh-CN" sz="1800" dirty="0"/>
          </a:p>
          <a:p>
            <a:pPr marL="0" indent="0">
              <a:buNone/>
            </a:pPr>
            <a:r>
              <a:rPr lang="en-US" altLang="zh-CN" sz="1800" b="1" dirty="0" err="1">
                <a:solidFill>
                  <a:srgbClr val="FF0000"/>
                </a:solidFill>
              </a:rPr>
              <a:t>SelectCourse</a:t>
            </a:r>
            <a:r>
              <a:rPr lang="en-US" altLang="zh-CN" sz="1800" dirty="0"/>
              <a:t>(Course </a:t>
            </a:r>
            <a:r>
              <a:rPr lang="en-US" altLang="zh-CN" sz="1800" dirty="0" err="1"/>
              <a:t>c,int</a:t>
            </a:r>
            <a:r>
              <a:rPr lang="en-US" altLang="zh-CN" sz="1800" dirty="0"/>
              <a:t> </a:t>
            </a:r>
            <a:r>
              <a:rPr lang="en-US" altLang="zh-CN" sz="1800" dirty="0" err="1"/>
              <a:t>mNum,int</a:t>
            </a:r>
            <a:r>
              <a:rPr lang="en-US" altLang="zh-CN" sz="1800" dirty="0"/>
              <a:t> </a:t>
            </a:r>
            <a:r>
              <a:rPr lang="en-US" altLang="zh-CN" sz="1800" dirty="0" err="1"/>
              <a:t>cNum</a:t>
            </a:r>
            <a:r>
              <a:rPr lang="en-US" altLang="zh-CN" sz="1800" dirty="0"/>
              <a:t> ,Student s[])</a:t>
            </a:r>
            <a:endParaRPr lang="zh-CN" altLang="zh-CN" sz="1800" dirty="0"/>
          </a:p>
          <a:p>
            <a:pPr marL="0" indent="0">
              <a:buNone/>
            </a:pPr>
            <a:r>
              <a:rPr lang="en-US" altLang="zh-CN" sz="1800" dirty="0"/>
              <a:t>       :course(c),</a:t>
            </a:r>
            <a:r>
              <a:rPr lang="en-US" altLang="zh-CN" sz="1800" dirty="0" err="1"/>
              <a:t>maxNum</a:t>
            </a:r>
            <a:r>
              <a:rPr lang="en-US" altLang="zh-CN" sz="1800" dirty="0"/>
              <a:t>(</a:t>
            </a:r>
            <a:r>
              <a:rPr lang="en-US" altLang="zh-CN" sz="1800" dirty="0" err="1"/>
              <a:t>mNum</a:t>
            </a:r>
            <a:r>
              <a:rPr lang="en-US" altLang="zh-CN" sz="1800" dirty="0"/>
              <a:t>),</a:t>
            </a:r>
            <a:r>
              <a:rPr lang="en-US" altLang="zh-CN" sz="1800" dirty="0" err="1"/>
              <a:t>curNum</a:t>
            </a:r>
            <a:r>
              <a:rPr lang="en-US" altLang="zh-CN" sz="1800" dirty="0"/>
              <a:t>(</a:t>
            </a:r>
            <a:r>
              <a:rPr lang="en-US" altLang="zh-CN" sz="1800" dirty="0" err="1"/>
              <a:t>cNum</a:t>
            </a:r>
            <a:r>
              <a:rPr lang="en-US" altLang="zh-CN" sz="1800" dirty="0"/>
              <a:t>),</a:t>
            </a:r>
            <a:r>
              <a:rPr lang="en-US" altLang="zh-CN" sz="1800" dirty="0" err="1"/>
              <a:t>stu</a:t>
            </a:r>
            <a:r>
              <a:rPr lang="en-US" altLang="zh-CN" sz="1800" dirty="0"/>
              <a:t>(new Student[</a:t>
            </a:r>
            <a:r>
              <a:rPr lang="en-US" altLang="zh-CN" sz="1800" dirty="0" err="1"/>
              <a:t>maxNum</a:t>
            </a:r>
            <a:r>
              <a:rPr lang="en-US" altLang="zh-CN" sz="1800" dirty="0"/>
              <a:t>])	              	{ for (</a:t>
            </a:r>
            <a:r>
              <a:rPr lang="en-US" altLang="zh-CN" sz="1800" dirty="0" err="1"/>
              <a:t>int</a:t>
            </a:r>
            <a:r>
              <a:rPr lang="en-US" altLang="zh-CN" sz="1800" dirty="0"/>
              <a:t> </a:t>
            </a:r>
            <a:r>
              <a:rPr lang="en-US" altLang="zh-CN" sz="1800" dirty="0" err="1"/>
              <a:t>i</a:t>
            </a:r>
            <a:r>
              <a:rPr lang="en-US" altLang="zh-CN" sz="1800" dirty="0"/>
              <a:t> = 0; </a:t>
            </a:r>
            <a:r>
              <a:rPr lang="en-US" altLang="zh-CN" sz="1800" dirty="0" err="1"/>
              <a:t>i</a:t>
            </a:r>
            <a:r>
              <a:rPr lang="en-US" altLang="zh-CN" sz="1800" dirty="0"/>
              <a:t> &lt;</a:t>
            </a:r>
            <a:r>
              <a:rPr lang="en-US" altLang="zh-CN" sz="1800" dirty="0" err="1"/>
              <a:t>cNum;i</a:t>
            </a:r>
            <a:r>
              <a:rPr lang="en-US" altLang="zh-CN" sz="1800" dirty="0"/>
              <a:t>++) 	</a:t>
            </a:r>
            <a:r>
              <a:rPr lang="en-US" altLang="zh-CN" sz="1800" dirty="0" err="1"/>
              <a:t>stu</a:t>
            </a:r>
            <a:r>
              <a:rPr lang="en-US" altLang="zh-CN" sz="1800" dirty="0"/>
              <a:t>[</a:t>
            </a:r>
            <a:r>
              <a:rPr lang="en-US" altLang="zh-CN" sz="1800" dirty="0" err="1"/>
              <a:t>i</a:t>
            </a:r>
            <a:r>
              <a:rPr lang="en-US" altLang="zh-CN" sz="1800" dirty="0"/>
              <a:t>] = s[</a:t>
            </a:r>
            <a:r>
              <a:rPr lang="en-US" altLang="zh-CN" sz="1800" dirty="0" err="1"/>
              <a:t>i</a:t>
            </a:r>
            <a:r>
              <a:rPr lang="en-US" altLang="zh-CN" sz="1800" dirty="0"/>
              <a:t>];	}</a:t>
            </a:r>
            <a:endParaRPr lang="zh-CN" altLang="zh-CN" sz="1800" dirty="0"/>
          </a:p>
          <a:p>
            <a:pPr marL="0" indent="0">
              <a:buNone/>
            </a:pPr>
            <a:r>
              <a:rPr lang="en-US" altLang="zh-CN" sz="1800" b="1" dirty="0" err="1">
                <a:solidFill>
                  <a:srgbClr val="FF0000"/>
                </a:solidFill>
              </a:rPr>
              <a:t>SelectCourse</a:t>
            </a:r>
            <a:r>
              <a:rPr lang="en-US" altLang="zh-CN" sz="1800" dirty="0"/>
              <a:t>(</a:t>
            </a:r>
            <a:r>
              <a:rPr lang="en-US" altLang="zh-CN" sz="1800" dirty="0" err="1"/>
              <a:t>const</a:t>
            </a:r>
            <a:r>
              <a:rPr lang="en-US" altLang="zh-CN" sz="1800" dirty="0"/>
              <a:t> </a:t>
            </a:r>
            <a:r>
              <a:rPr lang="en-US" altLang="zh-CN" sz="1800" dirty="0" err="1"/>
              <a:t>SelectCourse</a:t>
            </a:r>
            <a:r>
              <a:rPr lang="en-US" altLang="zh-CN" sz="1800" dirty="0"/>
              <a:t> &amp;o):course(</a:t>
            </a:r>
            <a:r>
              <a:rPr lang="en-US" altLang="zh-CN" sz="1800" dirty="0" err="1"/>
              <a:t>o.course</a:t>
            </a:r>
            <a:r>
              <a:rPr lang="en-US" altLang="zh-CN" sz="1800" dirty="0"/>
              <a:t>)</a:t>
            </a:r>
            <a:endParaRPr lang="zh-CN" altLang="zh-CN" sz="1800" dirty="0"/>
          </a:p>
          <a:p>
            <a:pPr marL="0" indent="0">
              <a:buNone/>
            </a:pPr>
            <a:r>
              <a:rPr lang="en-US" altLang="zh-CN" sz="1800" dirty="0"/>
              <a:t>       ,</a:t>
            </a:r>
            <a:r>
              <a:rPr lang="en-US" altLang="zh-CN" sz="1800" dirty="0" err="1"/>
              <a:t>maxNum</a:t>
            </a:r>
            <a:r>
              <a:rPr lang="en-US" altLang="zh-CN" sz="1800" dirty="0"/>
              <a:t>(</a:t>
            </a:r>
            <a:r>
              <a:rPr lang="en-US" altLang="zh-CN" sz="1800" dirty="0" err="1"/>
              <a:t>o.maxNum</a:t>
            </a:r>
            <a:r>
              <a:rPr lang="en-US" altLang="zh-CN" sz="1800" dirty="0"/>
              <a:t>), </a:t>
            </a:r>
            <a:r>
              <a:rPr lang="en-US" altLang="zh-CN" sz="1800" dirty="0" err="1"/>
              <a:t>curNum</a:t>
            </a:r>
            <a:r>
              <a:rPr lang="en-US" altLang="zh-CN" sz="1800" dirty="0"/>
              <a:t>(</a:t>
            </a:r>
            <a:r>
              <a:rPr lang="en-US" altLang="zh-CN" sz="1800" dirty="0" err="1"/>
              <a:t>o.curNum</a:t>
            </a:r>
            <a:r>
              <a:rPr lang="en-US" altLang="zh-CN" sz="1800" dirty="0"/>
              <a:t>)          {</a:t>
            </a:r>
            <a:endParaRPr lang="zh-CN" altLang="zh-CN" sz="1800" dirty="0"/>
          </a:p>
          <a:p>
            <a:pPr marL="0" indent="0">
              <a:buNone/>
            </a:pPr>
            <a:r>
              <a:rPr lang="en-US" altLang="zh-CN" sz="1800" dirty="0"/>
              <a:t>		</a:t>
            </a:r>
            <a:r>
              <a:rPr lang="en-US" altLang="zh-CN" sz="1800" dirty="0" err="1"/>
              <a:t>stu</a:t>
            </a:r>
            <a:r>
              <a:rPr lang="en-US" altLang="zh-CN" sz="1800" dirty="0"/>
              <a:t> = new Student[</a:t>
            </a:r>
            <a:r>
              <a:rPr lang="en-US" altLang="zh-CN" sz="1800" dirty="0" err="1"/>
              <a:t>o.maxNum</a:t>
            </a:r>
            <a:r>
              <a:rPr lang="en-US" altLang="zh-CN" sz="1800" dirty="0"/>
              <a:t>];</a:t>
            </a:r>
            <a:endParaRPr lang="zh-CN" altLang="zh-CN" sz="1800" dirty="0"/>
          </a:p>
          <a:p>
            <a:pPr marL="0" indent="0">
              <a:buNone/>
            </a:pPr>
            <a:r>
              <a:rPr lang="en-US" altLang="zh-CN" sz="1800" dirty="0"/>
              <a:t>		for (</a:t>
            </a:r>
            <a:r>
              <a:rPr lang="en-US" altLang="zh-CN" sz="1800" dirty="0" err="1"/>
              <a:t>int</a:t>
            </a:r>
            <a:r>
              <a:rPr lang="en-US" altLang="zh-CN" sz="1800" dirty="0"/>
              <a:t> </a:t>
            </a:r>
            <a:r>
              <a:rPr lang="en-US" altLang="zh-CN" sz="1800" dirty="0" err="1"/>
              <a:t>i</a:t>
            </a:r>
            <a:r>
              <a:rPr lang="en-US" altLang="zh-CN" sz="1800" dirty="0"/>
              <a:t> = 0; </a:t>
            </a:r>
            <a:r>
              <a:rPr lang="en-US" altLang="zh-CN" sz="1800" dirty="0" err="1"/>
              <a:t>i</a:t>
            </a:r>
            <a:r>
              <a:rPr lang="en-US" altLang="zh-CN" sz="1800" dirty="0"/>
              <a:t> &lt; </a:t>
            </a:r>
            <a:r>
              <a:rPr lang="en-US" altLang="zh-CN" sz="1800" dirty="0" err="1"/>
              <a:t>o.curNum</a:t>
            </a:r>
            <a:r>
              <a:rPr lang="en-US" altLang="zh-CN" sz="1800" dirty="0"/>
              <a:t>; </a:t>
            </a:r>
            <a:r>
              <a:rPr lang="en-US" altLang="zh-CN" sz="1800" dirty="0" err="1"/>
              <a:t>i</a:t>
            </a:r>
            <a:r>
              <a:rPr lang="en-US" altLang="zh-CN" sz="1800" dirty="0"/>
              <a:t>++)		</a:t>
            </a:r>
            <a:r>
              <a:rPr lang="en-US" altLang="zh-CN" sz="1800" dirty="0" err="1"/>
              <a:t>stu</a:t>
            </a:r>
            <a:r>
              <a:rPr lang="en-US" altLang="zh-CN" sz="1800" dirty="0"/>
              <a:t>[</a:t>
            </a:r>
            <a:r>
              <a:rPr lang="en-US" altLang="zh-CN" sz="1800" dirty="0" err="1"/>
              <a:t>i</a:t>
            </a:r>
            <a:r>
              <a:rPr lang="en-US" altLang="zh-CN" sz="1800" dirty="0"/>
              <a:t>] = </a:t>
            </a:r>
            <a:r>
              <a:rPr lang="en-US" altLang="zh-CN" sz="1800" dirty="0" err="1"/>
              <a:t>o.stu</a:t>
            </a:r>
            <a:r>
              <a:rPr lang="en-US" altLang="zh-CN" sz="1800" dirty="0"/>
              <a:t>[</a:t>
            </a:r>
            <a:r>
              <a:rPr lang="en-US" altLang="zh-CN" sz="1800" dirty="0" err="1"/>
              <a:t>i</a:t>
            </a:r>
            <a:r>
              <a:rPr lang="en-US" altLang="zh-CN" sz="1800" dirty="0"/>
              <a:t>];</a:t>
            </a:r>
            <a:endParaRPr lang="zh-CN" altLang="zh-CN" sz="1800" dirty="0"/>
          </a:p>
          <a:p>
            <a:pPr marL="0" indent="0">
              <a:buNone/>
            </a:pPr>
            <a:r>
              <a:rPr lang="en-US" altLang="zh-CN" sz="1800" dirty="0"/>
              <a:t>            }</a:t>
            </a:r>
            <a:endParaRPr lang="zh-CN" altLang="zh-CN" sz="1800" dirty="0"/>
          </a:p>
          <a:p>
            <a:pPr marL="0" indent="0">
              <a:buNone/>
            </a:pPr>
            <a:r>
              <a:rPr lang="en-US" altLang="zh-CN" sz="1800" b="1" dirty="0" err="1">
                <a:solidFill>
                  <a:srgbClr val="FF0000"/>
                </a:solidFill>
              </a:rPr>
              <a:t>SelectCourse</a:t>
            </a:r>
            <a:r>
              <a:rPr lang="en-US" altLang="zh-CN" sz="1800" b="1" dirty="0">
                <a:solidFill>
                  <a:srgbClr val="FF0000"/>
                </a:solidFill>
              </a:rPr>
              <a:t>&amp; operator=(</a:t>
            </a:r>
            <a:r>
              <a:rPr lang="en-US" altLang="zh-CN" sz="1800" dirty="0" err="1"/>
              <a:t>const</a:t>
            </a:r>
            <a:r>
              <a:rPr lang="en-US" altLang="zh-CN" sz="1800" dirty="0"/>
              <a:t> </a:t>
            </a:r>
            <a:r>
              <a:rPr lang="en-US" altLang="zh-CN" sz="1800" dirty="0" err="1"/>
              <a:t>SelectCourse</a:t>
            </a:r>
            <a:r>
              <a:rPr lang="en-US" altLang="zh-CN" sz="1800" dirty="0"/>
              <a:t> o) {</a:t>
            </a:r>
            <a:endParaRPr lang="zh-CN" altLang="zh-CN" sz="1800" dirty="0"/>
          </a:p>
          <a:p>
            <a:pPr marL="0" indent="0">
              <a:buNone/>
            </a:pPr>
            <a:r>
              <a:rPr lang="en-US" altLang="zh-CN" sz="1800" dirty="0"/>
              <a:t>	course = </a:t>
            </a:r>
            <a:r>
              <a:rPr lang="en-US" altLang="zh-CN" sz="1800" dirty="0" err="1"/>
              <a:t>o.course</a:t>
            </a:r>
            <a:r>
              <a:rPr lang="en-US" altLang="zh-CN" sz="1800" dirty="0"/>
              <a:t>;</a:t>
            </a:r>
            <a:endParaRPr lang="zh-CN" altLang="zh-CN" sz="1800" dirty="0"/>
          </a:p>
          <a:p>
            <a:pPr marL="0" indent="0">
              <a:buNone/>
            </a:pPr>
            <a:r>
              <a:rPr lang="en-US" altLang="zh-CN" sz="1800" dirty="0"/>
              <a:t>	</a:t>
            </a:r>
            <a:r>
              <a:rPr lang="en-US" altLang="zh-CN" sz="1800" dirty="0" err="1"/>
              <a:t>maxNum</a:t>
            </a:r>
            <a:r>
              <a:rPr lang="en-US" altLang="zh-CN" sz="1800" dirty="0"/>
              <a:t> = </a:t>
            </a:r>
            <a:r>
              <a:rPr lang="en-US" altLang="zh-CN" sz="1800" dirty="0" err="1"/>
              <a:t>o.maxNum</a:t>
            </a:r>
            <a:r>
              <a:rPr lang="en-US" altLang="zh-CN" sz="1800" dirty="0"/>
              <a:t>;</a:t>
            </a:r>
            <a:endParaRPr lang="zh-CN" altLang="zh-CN" sz="1800" dirty="0"/>
          </a:p>
          <a:p>
            <a:pPr marL="0" indent="0">
              <a:buNone/>
            </a:pPr>
            <a:r>
              <a:rPr lang="en-US" altLang="zh-CN" sz="1800" dirty="0"/>
              <a:t>	</a:t>
            </a:r>
            <a:r>
              <a:rPr lang="en-US" altLang="zh-CN" sz="1800" dirty="0" err="1"/>
              <a:t>curNum</a:t>
            </a:r>
            <a:r>
              <a:rPr lang="en-US" altLang="zh-CN" sz="1800" dirty="0"/>
              <a:t> = </a:t>
            </a:r>
            <a:r>
              <a:rPr lang="en-US" altLang="zh-CN" sz="1800" dirty="0" err="1"/>
              <a:t>o.curNum</a:t>
            </a:r>
            <a:r>
              <a:rPr lang="en-US" altLang="zh-CN" sz="1800" dirty="0"/>
              <a:t>;</a:t>
            </a:r>
            <a:endParaRPr lang="zh-CN" altLang="zh-CN" sz="1800" dirty="0"/>
          </a:p>
          <a:p>
            <a:pPr marL="0" indent="0">
              <a:buNone/>
            </a:pPr>
            <a:r>
              <a:rPr lang="en-US" altLang="zh-CN" sz="1800" dirty="0"/>
              <a:t>	for (</a:t>
            </a:r>
            <a:r>
              <a:rPr lang="en-US" altLang="zh-CN" sz="1800" dirty="0" err="1"/>
              <a:t>int</a:t>
            </a:r>
            <a:r>
              <a:rPr lang="en-US" altLang="zh-CN" sz="1800" dirty="0"/>
              <a:t> </a:t>
            </a:r>
            <a:r>
              <a:rPr lang="en-US" altLang="zh-CN" sz="1800" dirty="0" err="1"/>
              <a:t>i</a:t>
            </a:r>
            <a:r>
              <a:rPr lang="en-US" altLang="zh-CN" sz="1800" dirty="0"/>
              <a:t> = 0; </a:t>
            </a:r>
            <a:r>
              <a:rPr lang="en-US" altLang="zh-CN" sz="1800" dirty="0" err="1"/>
              <a:t>i</a:t>
            </a:r>
            <a:r>
              <a:rPr lang="en-US" altLang="zh-CN" sz="1800" dirty="0"/>
              <a:t> &lt; </a:t>
            </a:r>
            <a:r>
              <a:rPr lang="en-US" altLang="zh-CN" sz="1800" dirty="0" err="1"/>
              <a:t>o.curNum</a:t>
            </a:r>
            <a:r>
              <a:rPr lang="en-US" altLang="zh-CN" sz="1800" dirty="0"/>
              <a:t>; </a:t>
            </a:r>
            <a:r>
              <a:rPr lang="en-US" altLang="zh-CN" sz="1800" dirty="0" err="1"/>
              <a:t>i</a:t>
            </a:r>
            <a:r>
              <a:rPr lang="en-US" altLang="zh-CN" sz="1800" dirty="0"/>
              <a:t>++)	</a:t>
            </a:r>
          </a:p>
          <a:p>
            <a:pPr marL="0" indent="0">
              <a:buNone/>
            </a:pPr>
            <a:r>
              <a:rPr lang="en-US" altLang="zh-CN" sz="1800" dirty="0"/>
              <a:t>                     </a:t>
            </a:r>
            <a:r>
              <a:rPr lang="en-US" altLang="zh-CN" sz="1800" dirty="0" err="1"/>
              <a:t>stu</a:t>
            </a:r>
            <a:r>
              <a:rPr lang="en-US" altLang="zh-CN" sz="1800" dirty="0"/>
              <a:t>[</a:t>
            </a:r>
            <a:r>
              <a:rPr lang="en-US" altLang="zh-CN" sz="1800" dirty="0" err="1"/>
              <a:t>i</a:t>
            </a:r>
            <a:r>
              <a:rPr lang="en-US" altLang="zh-CN" sz="1800" dirty="0"/>
              <a:t>] = </a:t>
            </a:r>
            <a:r>
              <a:rPr lang="en-US" altLang="zh-CN" sz="1800" dirty="0" err="1"/>
              <a:t>o.stu</a:t>
            </a:r>
            <a:r>
              <a:rPr lang="en-US" altLang="zh-CN" sz="1800" dirty="0"/>
              <a:t>[</a:t>
            </a:r>
            <a:r>
              <a:rPr lang="en-US" altLang="zh-CN" sz="1800" dirty="0" err="1"/>
              <a:t>i</a:t>
            </a:r>
            <a:r>
              <a:rPr lang="en-US" altLang="zh-CN" sz="1800" dirty="0"/>
              <a:t>];</a:t>
            </a:r>
            <a:endParaRPr lang="zh-CN" altLang="zh-CN" sz="1800" dirty="0"/>
          </a:p>
          <a:p>
            <a:pPr marL="0" indent="0">
              <a:buNone/>
            </a:pPr>
            <a:r>
              <a:rPr lang="en-US" altLang="zh-CN" sz="1800" dirty="0"/>
              <a:t>	return *this;</a:t>
            </a:r>
            <a:endParaRPr lang="zh-CN" altLang="zh-CN" sz="1800" dirty="0"/>
          </a:p>
          <a:p>
            <a:pPr marL="0" indent="0">
              <a:buNone/>
            </a:pPr>
            <a:r>
              <a:rPr lang="en-US" altLang="zh-CN" sz="1800" dirty="0"/>
              <a:t>	} </a:t>
            </a:r>
          </a:p>
          <a:p>
            <a:pPr marL="0" indent="0">
              <a:buNone/>
            </a:pPr>
            <a:r>
              <a:rPr lang="en-US" altLang="zh-CN" sz="1800" b="1" dirty="0">
                <a:solidFill>
                  <a:srgbClr val="0000CC"/>
                </a:solidFill>
              </a:rPr>
              <a:t>~</a:t>
            </a:r>
            <a:r>
              <a:rPr lang="en-US" altLang="zh-CN" sz="1800" b="1" dirty="0" err="1">
                <a:solidFill>
                  <a:srgbClr val="0000CC"/>
                </a:solidFill>
              </a:rPr>
              <a:t>SelectCourse</a:t>
            </a:r>
            <a:r>
              <a:rPr lang="en-US" altLang="zh-CN" sz="1800" b="1" dirty="0">
                <a:solidFill>
                  <a:srgbClr val="0000CC"/>
                </a:solidFill>
              </a:rPr>
              <a:t>() </a:t>
            </a:r>
            <a:r>
              <a:rPr lang="en-US" altLang="zh-CN" sz="1800" dirty="0"/>
              <a:t>{ delete []</a:t>
            </a:r>
            <a:r>
              <a:rPr lang="en-US" altLang="zh-CN" sz="1800" dirty="0" err="1"/>
              <a:t>stu</a:t>
            </a:r>
            <a:r>
              <a:rPr lang="en-US" altLang="zh-CN" sz="1800" dirty="0"/>
              <a:t>; }</a:t>
            </a:r>
          </a:p>
          <a:p>
            <a:pPr marL="0" indent="0">
              <a:buNone/>
            </a:pPr>
            <a:r>
              <a:rPr lang="en-US" altLang="zh-CN" sz="1800" dirty="0"/>
              <a:t>}；</a:t>
            </a:r>
            <a:endParaRPr lang="zh-CN" altLang="zh-CN" sz="1800" dirty="0"/>
          </a:p>
          <a:p>
            <a:pPr marL="0" indent="0">
              <a:buNone/>
            </a:pPr>
            <a:endParaRPr lang="zh-CN" altLang="zh-CN" sz="1800" dirty="0"/>
          </a:p>
          <a:p>
            <a:pPr marL="0" indent="0">
              <a:buNone/>
            </a:pPr>
            <a:endParaRPr lang="zh-CN" altLang="en-US" sz="1800" dirty="0"/>
          </a:p>
        </p:txBody>
      </p:sp>
      <p:sp>
        <p:nvSpPr>
          <p:cNvPr id="4" name="文本框 3"/>
          <p:cNvSpPr txBox="1"/>
          <p:nvPr/>
        </p:nvSpPr>
        <p:spPr>
          <a:xfrm>
            <a:off x="6012160" y="260648"/>
            <a:ext cx="3384376" cy="400110"/>
          </a:xfrm>
          <a:prstGeom prst="rect">
            <a:avLst/>
          </a:prstGeom>
          <a:noFill/>
        </p:spPr>
        <p:txBody>
          <a:bodyPr wrap="square" rtlCol="0">
            <a:spAutoFit/>
          </a:bodyPr>
          <a:lstStyle/>
          <a:p>
            <a:r>
              <a:rPr lang="zh-CN" altLang="en-US" sz="2000" b="1" dirty="0">
                <a:solidFill>
                  <a:srgbClr val="0000CC"/>
                </a:solidFill>
              </a:rPr>
              <a:t>构造函数</a:t>
            </a:r>
            <a:r>
              <a:rPr lang="en-US" altLang="zh-CN" sz="2000" b="1" dirty="0">
                <a:solidFill>
                  <a:srgbClr val="0000CC"/>
                </a:solidFill>
              </a:rPr>
              <a:t>—</a:t>
            </a:r>
            <a:r>
              <a:rPr lang="zh-CN" altLang="en-US" sz="2000" b="1" dirty="0">
                <a:solidFill>
                  <a:srgbClr val="0000CC"/>
                </a:solidFill>
              </a:rPr>
              <a:t>析构函数设计</a:t>
            </a:r>
          </a:p>
        </p:txBody>
      </p:sp>
    </p:spTree>
    <p:extLst>
      <p:ext uri="{BB962C8B-B14F-4D97-AF65-F5344CB8AC3E}">
        <p14:creationId xmlns:p14="http://schemas.microsoft.com/office/powerpoint/2010/main" val="34097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anim calcmode="lin" valueType="num">
                                      <p:cBhvr>
                                        <p:cTn id="6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anim calcmode="lin" valueType="num">
                                      <p:cBhvr>
                                        <p:cTn id="6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2" end="12"/>
                                            </p:txEl>
                                          </p:spTgt>
                                        </p:tgtEl>
                                        <p:attrNameLst>
                                          <p:attrName>style.visibility</p:attrName>
                                        </p:attrNameLst>
                                      </p:cBhvr>
                                      <p:to>
                                        <p:strVal val="visible"/>
                                      </p:to>
                                    </p:set>
                                    <p:animEffect transition="in" filter="fade">
                                      <p:cBhvr>
                                        <p:cTn id="70" dur="1000"/>
                                        <p:tgtEl>
                                          <p:spTgt spid="3">
                                            <p:txEl>
                                              <p:pRg st="12" end="12"/>
                                            </p:txEl>
                                          </p:spTgt>
                                        </p:tgtEl>
                                      </p:cBhvr>
                                    </p:animEffect>
                                    <p:anim calcmode="lin" valueType="num">
                                      <p:cBhvr>
                                        <p:cTn id="71"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13" end="13"/>
                                            </p:txEl>
                                          </p:spTgt>
                                        </p:tgtEl>
                                        <p:attrNameLst>
                                          <p:attrName>style.visibility</p:attrName>
                                        </p:attrNameLst>
                                      </p:cBhvr>
                                      <p:to>
                                        <p:strVal val="visible"/>
                                      </p:to>
                                    </p:set>
                                    <p:animEffect transition="in" filter="fade">
                                      <p:cBhvr>
                                        <p:cTn id="75" dur="1000"/>
                                        <p:tgtEl>
                                          <p:spTgt spid="3">
                                            <p:txEl>
                                              <p:pRg st="13" end="13"/>
                                            </p:txEl>
                                          </p:spTgt>
                                        </p:tgtEl>
                                      </p:cBhvr>
                                    </p:animEffect>
                                    <p:anim calcmode="lin" valueType="num">
                                      <p:cBhvr>
                                        <p:cTn id="7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
                                            <p:txEl>
                                              <p:pRg st="14" end="14"/>
                                            </p:txEl>
                                          </p:spTgt>
                                        </p:tgtEl>
                                        <p:attrNameLst>
                                          <p:attrName>style.visibility</p:attrName>
                                        </p:attrNameLst>
                                      </p:cBhvr>
                                      <p:to>
                                        <p:strVal val="visible"/>
                                      </p:to>
                                    </p:set>
                                    <p:animEffect transition="in" filter="fade">
                                      <p:cBhvr>
                                        <p:cTn id="80" dur="1000"/>
                                        <p:tgtEl>
                                          <p:spTgt spid="3">
                                            <p:txEl>
                                              <p:pRg st="14" end="14"/>
                                            </p:txEl>
                                          </p:spTgt>
                                        </p:tgtEl>
                                      </p:cBhvr>
                                    </p:animEffect>
                                    <p:anim calcmode="lin" valueType="num">
                                      <p:cBhvr>
                                        <p:cTn id="81"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Effect transition="in" filter="fade">
                                      <p:cBhvr>
                                        <p:cTn id="85" dur="1000"/>
                                        <p:tgtEl>
                                          <p:spTgt spid="3">
                                            <p:txEl>
                                              <p:pRg st="15" end="15"/>
                                            </p:txEl>
                                          </p:spTgt>
                                        </p:tgtEl>
                                      </p:cBhvr>
                                    </p:animEffect>
                                    <p:anim calcmode="lin" valueType="num">
                                      <p:cBhvr>
                                        <p:cTn id="86"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7"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1000"/>
                                        <p:tgtEl>
                                          <p:spTgt spid="3">
                                            <p:txEl>
                                              <p:pRg st="16" end="16"/>
                                            </p:txEl>
                                          </p:spTgt>
                                        </p:tgtEl>
                                      </p:cBhvr>
                                    </p:animEffect>
                                    <p:anim calcmode="lin" valueType="num">
                                      <p:cBhvr>
                                        <p:cTn id="93"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1000"/>
                                        <p:tgtEl>
                                          <p:spTgt spid="3">
                                            <p:txEl>
                                              <p:pRg st="17" end="17"/>
                                            </p:txEl>
                                          </p:spTgt>
                                        </p:tgtEl>
                                      </p:cBhvr>
                                    </p:animEffect>
                                    <p:anim calcmode="lin" valueType="num">
                                      <p:cBhvr>
                                        <p:cTn id="98"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23212" cy="5168635"/>
          </a:xfrm>
        </p:spPr>
        <p:txBody>
          <a:bodyPr/>
          <a:lstStyle/>
          <a:p>
            <a:pPr marL="0" indent="0">
              <a:buNone/>
            </a:pPr>
            <a:r>
              <a:rPr lang="en-US" altLang="zh-CN" sz="1400" dirty="0"/>
              <a:t>void main(){</a:t>
            </a:r>
            <a:endParaRPr lang="zh-CN" altLang="zh-CN" sz="1400" dirty="0"/>
          </a:p>
          <a:p>
            <a:pPr marL="0" indent="0">
              <a:buNone/>
            </a:pPr>
            <a:r>
              <a:rPr lang="en-US" altLang="zh-CN" sz="1400" b="1" dirty="0">
                <a:solidFill>
                  <a:srgbClr val="0000CC"/>
                </a:solidFill>
              </a:rPr>
              <a:t>//</a:t>
            </a:r>
            <a:r>
              <a:rPr lang="zh-CN" altLang="zh-CN" sz="1400" b="1" dirty="0">
                <a:solidFill>
                  <a:srgbClr val="0000CC"/>
                </a:solidFill>
              </a:rPr>
              <a:t>下面的代码段，测试</a:t>
            </a:r>
            <a:r>
              <a:rPr lang="en-US" altLang="zh-CN" sz="1400" b="1" dirty="0" err="1">
                <a:solidFill>
                  <a:srgbClr val="0000CC"/>
                </a:solidFill>
              </a:rPr>
              <a:t>SelectCourse</a:t>
            </a:r>
            <a:r>
              <a:rPr lang="zh-CN" altLang="zh-CN" sz="1400" b="1" dirty="0">
                <a:solidFill>
                  <a:srgbClr val="0000CC"/>
                </a:solidFill>
              </a:rPr>
              <a:t>类构造函数和显示函数的运行情况</a:t>
            </a:r>
          </a:p>
          <a:p>
            <a:pPr marL="0" indent="0">
              <a:buNone/>
            </a:pPr>
            <a:r>
              <a:rPr lang="en-US" altLang="zh-CN" sz="1400" dirty="0"/>
              <a:t>	Course </a:t>
            </a:r>
            <a:r>
              <a:rPr lang="en-US" altLang="zh-CN" sz="1400" dirty="0" err="1"/>
              <a:t>course</a:t>
            </a:r>
            <a:r>
              <a:rPr lang="en-US" altLang="zh-CN" sz="1400" dirty="0"/>
              <a:t>;</a:t>
            </a:r>
            <a:endParaRPr lang="zh-CN" altLang="zh-CN" sz="1400" dirty="0"/>
          </a:p>
          <a:p>
            <a:pPr marL="0" indent="0">
              <a:buNone/>
            </a:pPr>
            <a:r>
              <a:rPr lang="en-US" altLang="zh-CN" sz="1400" dirty="0"/>
              <a:t>	</a:t>
            </a:r>
            <a:r>
              <a:rPr lang="en-US" altLang="zh-CN" sz="1400" dirty="0" err="1"/>
              <a:t>course.setCourse</a:t>
            </a:r>
            <a:r>
              <a:rPr lang="en-US" altLang="zh-CN" sz="1400" dirty="0"/>
              <a:t>(101, 3.5, "C++</a:t>
            </a:r>
            <a:r>
              <a:rPr lang="zh-CN" altLang="zh-CN" sz="1400" dirty="0"/>
              <a:t>面向对象程序设计</a:t>
            </a:r>
            <a:r>
              <a:rPr lang="en-US" altLang="zh-CN" sz="1400" dirty="0"/>
              <a:t>");</a:t>
            </a:r>
            <a:endParaRPr lang="zh-CN" altLang="zh-CN" sz="1400" dirty="0"/>
          </a:p>
          <a:p>
            <a:pPr marL="0" indent="0">
              <a:buNone/>
            </a:pPr>
            <a:r>
              <a:rPr lang="en-US" altLang="zh-CN" sz="1400" dirty="0"/>
              <a:t>	Student s[2],s1;</a:t>
            </a:r>
            <a:endParaRPr lang="zh-CN" altLang="zh-CN" sz="1400" dirty="0"/>
          </a:p>
          <a:p>
            <a:pPr marL="0" indent="0">
              <a:buNone/>
            </a:pPr>
            <a:r>
              <a:rPr lang="en-US" altLang="zh-CN" sz="1400" dirty="0"/>
              <a:t>	s[0].</a:t>
            </a:r>
            <a:r>
              <a:rPr lang="en-US" altLang="zh-CN" sz="1400" dirty="0" err="1"/>
              <a:t>setStudent</a:t>
            </a:r>
            <a:r>
              <a:rPr lang="en-US" altLang="zh-CN" sz="1400" dirty="0"/>
              <a:t>(10, "</a:t>
            </a:r>
            <a:r>
              <a:rPr lang="zh-CN" altLang="zh-CN" sz="1400" dirty="0"/>
              <a:t>高大山</a:t>
            </a:r>
            <a:r>
              <a:rPr lang="en-US" altLang="zh-CN" sz="1400" dirty="0"/>
              <a:t>");</a:t>
            </a:r>
            <a:endParaRPr lang="zh-CN" altLang="zh-CN" sz="1400" dirty="0"/>
          </a:p>
          <a:p>
            <a:pPr marL="0" indent="0">
              <a:buNone/>
            </a:pPr>
            <a:r>
              <a:rPr lang="en-US" altLang="zh-CN" sz="1400" dirty="0"/>
              <a:t>	s[1].</a:t>
            </a:r>
            <a:r>
              <a:rPr lang="en-US" altLang="zh-CN" sz="1400" dirty="0" err="1"/>
              <a:t>setStudent</a:t>
            </a:r>
            <a:r>
              <a:rPr lang="en-US" altLang="zh-CN" sz="1400" dirty="0"/>
              <a:t>(11, "</a:t>
            </a:r>
            <a:r>
              <a:rPr lang="zh-CN" altLang="zh-CN" sz="1400" dirty="0"/>
              <a:t>李明育</a:t>
            </a:r>
            <a:r>
              <a:rPr lang="en-US" altLang="zh-CN" sz="1400" dirty="0"/>
              <a:t>");</a:t>
            </a:r>
            <a:endParaRPr lang="zh-CN" altLang="zh-CN" sz="1400" dirty="0"/>
          </a:p>
          <a:p>
            <a:pPr marL="0" indent="0">
              <a:buNone/>
            </a:pPr>
            <a:r>
              <a:rPr lang="en-US" altLang="zh-CN" sz="1400" dirty="0"/>
              <a:t>	</a:t>
            </a:r>
            <a:r>
              <a:rPr lang="en-US" altLang="zh-CN" sz="1400" dirty="0" err="1"/>
              <a:t>SelectCourse</a:t>
            </a:r>
            <a:r>
              <a:rPr lang="en-US" altLang="zh-CN" sz="1400" dirty="0"/>
              <a:t> </a:t>
            </a:r>
            <a:r>
              <a:rPr lang="en-US" altLang="zh-CN" sz="1400" dirty="0" err="1"/>
              <a:t>sc</a:t>
            </a:r>
            <a:r>
              <a:rPr lang="en-US" altLang="zh-CN" sz="1400" dirty="0"/>
              <a:t>(course,10,2,s);</a:t>
            </a:r>
            <a:endParaRPr lang="zh-CN" altLang="zh-CN" sz="1400" dirty="0"/>
          </a:p>
          <a:p>
            <a:pPr marL="0" indent="0">
              <a:buNone/>
            </a:pPr>
            <a:r>
              <a:rPr lang="en-US" altLang="zh-CN" sz="1400" dirty="0"/>
              <a:t>	</a:t>
            </a:r>
            <a:r>
              <a:rPr lang="en-US" altLang="zh-CN" sz="1400" dirty="0" err="1"/>
              <a:t>cout</a:t>
            </a:r>
            <a:r>
              <a:rPr lang="en-US" altLang="zh-CN" sz="1400" dirty="0"/>
              <a:t>&lt;&lt;"----------------------</a:t>
            </a:r>
            <a:r>
              <a:rPr lang="en-US" altLang="zh-CN" sz="1400" dirty="0" err="1"/>
              <a:t>sc</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a:t>
            </a:r>
            <a:r>
              <a:rPr lang="en-US" altLang="zh-CN" sz="1400" dirty="0" err="1"/>
              <a:t>sc.display</a:t>
            </a:r>
            <a:r>
              <a:rPr lang="en-US" altLang="zh-CN" sz="1400" dirty="0"/>
              <a:t>();</a:t>
            </a:r>
            <a:endParaRPr lang="zh-CN" altLang="zh-CN" sz="1400" dirty="0"/>
          </a:p>
          <a:p>
            <a:pPr marL="0" indent="0">
              <a:buNone/>
            </a:pPr>
            <a:r>
              <a:rPr lang="en-US" altLang="zh-CN" sz="1400" b="1" dirty="0">
                <a:solidFill>
                  <a:srgbClr val="0000CC"/>
                </a:solidFill>
              </a:rPr>
              <a:t>//</a:t>
            </a:r>
            <a:r>
              <a:rPr lang="zh-CN" altLang="zh-CN" sz="1400" b="1" dirty="0">
                <a:solidFill>
                  <a:srgbClr val="0000CC"/>
                </a:solidFill>
              </a:rPr>
              <a:t>下面的代码段测试</a:t>
            </a:r>
            <a:r>
              <a:rPr lang="en-US" altLang="zh-CN" sz="1400" b="1" dirty="0" err="1">
                <a:solidFill>
                  <a:srgbClr val="0000CC"/>
                </a:solidFill>
              </a:rPr>
              <a:t>SelectCourse</a:t>
            </a:r>
            <a:r>
              <a:rPr lang="zh-CN" altLang="zh-CN" sz="1400" b="1" dirty="0">
                <a:solidFill>
                  <a:srgbClr val="0000CC"/>
                </a:solidFill>
              </a:rPr>
              <a:t>类的拷贝构造函数和添加选课学生函数的运行情况</a:t>
            </a:r>
          </a:p>
          <a:p>
            <a:pPr marL="0" indent="0">
              <a:buNone/>
            </a:pPr>
            <a:r>
              <a:rPr lang="en-US" altLang="zh-CN" sz="1400" dirty="0"/>
              <a:t>	</a:t>
            </a:r>
            <a:r>
              <a:rPr lang="en-US" altLang="zh-CN" sz="1400" dirty="0" err="1"/>
              <a:t>SelectCourse</a:t>
            </a:r>
            <a:r>
              <a:rPr lang="en-US" altLang="zh-CN" sz="1400" dirty="0"/>
              <a:t> sc2, sc1 = </a:t>
            </a:r>
            <a:r>
              <a:rPr lang="en-US" altLang="zh-CN" sz="1400" dirty="0" err="1"/>
              <a:t>sc</a:t>
            </a:r>
            <a:r>
              <a:rPr lang="en-US" altLang="zh-CN" sz="1400" dirty="0"/>
              <a:t>;</a:t>
            </a:r>
            <a:endParaRPr lang="zh-CN" altLang="zh-CN" sz="1400" dirty="0"/>
          </a:p>
          <a:p>
            <a:pPr marL="0" indent="0">
              <a:buNone/>
            </a:pPr>
            <a:r>
              <a:rPr lang="en-US" altLang="zh-CN" sz="1400" dirty="0"/>
              <a:t>	s1.setStudent(14,"</a:t>
            </a:r>
            <a:r>
              <a:rPr lang="zh-CN" altLang="zh-CN" sz="1400" dirty="0"/>
              <a:t>黄始仁</a:t>
            </a:r>
            <a:r>
              <a:rPr lang="en-US" altLang="zh-CN" sz="1400" dirty="0"/>
              <a:t>");</a:t>
            </a:r>
            <a:endParaRPr lang="zh-CN" altLang="zh-CN" sz="1400" dirty="0"/>
          </a:p>
          <a:p>
            <a:pPr marL="0" indent="0">
              <a:buNone/>
            </a:pPr>
            <a:r>
              <a:rPr lang="en-US" altLang="zh-CN" sz="1400" dirty="0"/>
              <a:t>	sc1.appenStudent(s1);</a:t>
            </a:r>
            <a:endParaRPr lang="zh-CN" altLang="zh-CN" sz="1400" dirty="0"/>
          </a:p>
          <a:p>
            <a:pPr marL="0" indent="0">
              <a:buNone/>
            </a:pPr>
            <a:r>
              <a:rPr lang="en-US" altLang="zh-CN" sz="1400" dirty="0"/>
              <a:t>	</a:t>
            </a:r>
            <a:r>
              <a:rPr lang="en-US" altLang="zh-CN" sz="1400" dirty="0" err="1"/>
              <a:t>cout</a:t>
            </a:r>
            <a:r>
              <a:rPr lang="en-US" altLang="zh-CN" sz="1400" dirty="0"/>
              <a:t>&lt;&lt;"----------------------sc1(</a:t>
            </a:r>
            <a:r>
              <a:rPr lang="en-US" altLang="zh-CN" sz="1400" dirty="0" err="1"/>
              <a:t>sc</a:t>
            </a:r>
            <a:r>
              <a:rPr lang="en-US" altLang="zh-CN" sz="1400" dirty="0"/>
              <a:t>)-------------------"&lt;&lt;</a:t>
            </a:r>
            <a:r>
              <a:rPr lang="en-US" altLang="zh-CN" sz="1400" dirty="0" err="1"/>
              <a:t>endl</a:t>
            </a:r>
            <a:r>
              <a:rPr lang="en-US" altLang="zh-CN" sz="1400" dirty="0"/>
              <a:t>;</a:t>
            </a:r>
            <a:endParaRPr lang="zh-CN" altLang="zh-CN" sz="1400" dirty="0"/>
          </a:p>
          <a:p>
            <a:pPr marL="0" indent="0">
              <a:buNone/>
            </a:pPr>
            <a:r>
              <a:rPr lang="en-US" altLang="zh-CN" sz="1400" dirty="0"/>
              <a:t>	sc1.display();</a:t>
            </a:r>
            <a:endParaRPr lang="zh-CN" altLang="zh-CN" sz="1400" dirty="0"/>
          </a:p>
          <a:p>
            <a:pPr marL="0" indent="0">
              <a:buNone/>
            </a:pPr>
            <a:r>
              <a:rPr lang="en-US" altLang="zh-CN" sz="1400" b="1" dirty="0">
                <a:solidFill>
                  <a:srgbClr val="0000CC"/>
                </a:solidFill>
              </a:rPr>
              <a:t>//</a:t>
            </a:r>
            <a:r>
              <a:rPr lang="zh-CN" altLang="zh-CN" sz="1400" b="1" dirty="0">
                <a:solidFill>
                  <a:srgbClr val="0000CC"/>
                </a:solidFill>
              </a:rPr>
              <a:t>下面的代码段测试</a:t>
            </a:r>
            <a:r>
              <a:rPr lang="en-US" altLang="zh-CN" sz="1400" b="1" dirty="0" err="1">
                <a:solidFill>
                  <a:srgbClr val="0000CC"/>
                </a:solidFill>
              </a:rPr>
              <a:t>SelectCourse</a:t>
            </a:r>
            <a:r>
              <a:rPr lang="zh-CN" altLang="zh-CN" sz="1400" b="1" dirty="0">
                <a:solidFill>
                  <a:srgbClr val="0000CC"/>
                </a:solidFill>
              </a:rPr>
              <a:t>类的赋值运算符函数的运行情况</a:t>
            </a:r>
          </a:p>
          <a:p>
            <a:pPr marL="0" indent="0">
              <a:buNone/>
            </a:pPr>
            <a:r>
              <a:rPr lang="en-US" altLang="zh-CN" sz="1400" dirty="0"/>
              <a:t>	sc2 = sc1;</a:t>
            </a:r>
            <a:endParaRPr lang="zh-CN" altLang="zh-CN" sz="1400" dirty="0"/>
          </a:p>
          <a:p>
            <a:pPr marL="0" indent="0">
              <a:buNone/>
            </a:pPr>
            <a:r>
              <a:rPr lang="en-US" altLang="zh-CN" sz="1400" dirty="0"/>
              <a:t>	</a:t>
            </a:r>
            <a:r>
              <a:rPr lang="en-US" altLang="zh-CN" sz="1400" dirty="0" err="1"/>
              <a:t>cout</a:t>
            </a:r>
            <a:r>
              <a:rPr lang="en-US" altLang="zh-CN" sz="1400" dirty="0"/>
              <a:t> &lt;&lt;"---------------------sc2=sc1------------------"&lt;&lt;</a:t>
            </a:r>
            <a:r>
              <a:rPr lang="en-US" altLang="zh-CN" sz="1400" dirty="0" err="1"/>
              <a:t>endl</a:t>
            </a:r>
            <a:r>
              <a:rPr lang="en-US" altLang="zh-CN" sz="1400" dirty="0"/>
              <a:t>;</a:t>
            </a:r>
            <a:endParaRPr lang="zh-CN" altLang="zh-CN" sz="1400" dirty="0"/>
          </a:p>
          <a:p>
            <a:pPr marL="0" indent="0">
              <a:buNone/>
            </a:pPr>
            <a:r>
              <a:rPr lang="en-US" altLang="zh-CN" sz="1400" dirty="0"/>
              <a:t>	sc2.display();	</a:t>
            </a:r>
            <a:endParaRPr lang="zh-CN" altLang="zh-CN" sz="1400" dirty="0"/>
          </a:p>
          <a:p>
            <a:pPr marL="0" indent="0">
              <a:buNone/>
            </a:pPr>
            <a:r>
              <a:rPr lang="en-US" altLang="zh-CN" sz="1400" b="1" dirty="0">
                <a:solidFill>
                  <a:srgbClr val="0000CC"/>
                </a:solidFill>
              </a:rPr>
              <a:t>//</a:t>
            </a:r>
            <a:r>
              <a:rPr lang="zh-CN" altLang="zh-CN" sz="1400" b="1" dirty="0">
                <a:solidFill>
                  <a:srgbClr val="0000CC"/>
                </a:solidFill>
              </a:rPr>
              <a:t>下面的代码段测试</a:t>
            </a:r>
            <a:r>
              <a:rPr lang="en-US" altLang="zh-CN" sz="1400" b="1" dirty="0" err="1">
                <a:solidFill>
                  <a:srgbClr val="0000CC"/>
                </a:solidFill>
              </a:rPr>
              <a:t>SelectCourse</a:t>
            </a:r>
            <a:r>
              <a:rPr lang="zh-CN" altLang="zh-CN" sz="1400" b="1" dirty="0">
                <a:solidFill>
                  <a:srgbClr val="0000CC"/>
                </a:solidFill>
              </a:rPr>
              <a:t>类中获取学生名单和人数的成员函数的运行情况</a:t>
            </a:r>
          </a:p>
          <a:p>
            <a:pPr marL="0" indent="0">
              <a:buNone/>
            </a:pPr>
            <a:r>
              <a:rPr lang="en-US" altLang="zh-CN" sz="1400" dirty="0"/>
              <a:t>	Student *</a:t>
            </a:r>
            <a:r>
              <a:rPr lang="en-US" altLang="zh-CN" sz="1400" dirty="0" err="1"/>
              <a:t>sname</a:t>
            </a:r>
            <a:r>
              <a:rPr lang="en-US" altLang="zh-CN" sz="1400" dirty="0"/>
              <a:t> = sc2.getStudent();</a:t>
            </a:r>
            <a:endParaRPr lang="zh-CN" altLang="zh-CN" sz="1400" dirty="0"/>
          </a:p>
          <a:p>
            <a:pPr marL="0" indent="0">
              <a:buNone/>
            </a:pPr>
            <a:r>
              <a:rPr lang="en-US" altLang="zh-CN" sz="1400" dirty="0"/>
              <a:t>	</a:t>
            </a:r>
            <a:r>
              <a:rPr lang="en-US" altLang="zh-CN" sz="1400" dirty="0" err="1"/>
              <a:t>cout</a:t>
            </a:r>
            <a:r>
              <a:rPr lang="en-US" altLang="zh-CN" sz="1400" dirty="0"/>
              <a:t> &lt;&lt;"--------------------sc2.getStudent()----------"&lt;&lt;</a:t>
            </a:r>
            <a:r>
              <a:rPr lang="en-US" altLang="zh-CN" sz="1400" dirty="0" err="1"/>
              <a:t>endl</a:t>
            </a:r>
            <a:r>
              <a:rPr lang="en-US" altLang="zh-CN" sz="1400" dirty="0"/>
              <a:t>;</a:t>
            </a:r>
            <a:endParaRPr lang="zh-CN" altLang="zh-CN" sz="1400" dirty="0"/>
          </a:p>
          <a:p>
            <a:pPr marL="0" indent="0">
              <a:buNone/>
            </a:pPr>
            <a:r>
              <a:rPr lang="en-US" altLang="zh-CN" sz="1400" dirty="0"/>
              <a:t>	for (</a:t>
            </a:r>
            <a:r>
              <a:rPr lang="en-US" altLang="zh-CN" sz="1400" dirty="0" err="1"/>
              <a:t>int</a:t>
            </a:r>
            <a:r>
              <a:rPr lang="en-US" altLang="zh-CN" sz="1400" dirty="0"/>
              <a:t> </a:t>
            </a:r>
            <a:r>
              <a:rPr lang="en-US" altLang="zh-CN" sz="1400" dirty="0" err="1"/>
              <a:t>i</a:t>
            </a:r>
            <a:r>
              <a:rPr lang="en-US" altLang="zh-CN" sz="1400" dirty="0"/>
              <a:t> = 0; </a:t>
            </a:r>
            <a:r>
              <a:rPr lang="en-US" altLang="zh-CN" sz="1400" dirty="0" err="1"/>
              <a:t>i</a:t>
            </a:r>
            <a:r>
              <a:rPr lang="en-US" altLang="zh-CN" sz="1400" dirty="0"/>
              <a:t> &lt; sc2.getCurNum();</a:t>
            </a:r>
            <a:r>
              <a:rPr lang="en-US" altLang="zh-CN" sz="1400" dirty="0" err="1"/>
              <a:t>i</a:t>
            </a:r>
            <a:r>
              <a:rPr lang="en-US" altLang="zh-CN" sz="1400" dirty="0"/>
              <a:t>++)</a:t>
            </a:r>
            <a:endParaRPr lang="zh-CN" altLang="zh-CN" sz="1400" dirty="0"/>
          </a:p>
          <a:p>
            <a:pPr marL="0" indent="0">
              <a:buNone/>
            </a:pPr>
            <a:r>
              <a:rPr lang="en-US" altLang="zh-CN" sz="1400" dirty="0"/>
              <a:t>		(</a:t>
            </a:r>
            <a:r>
              <a:rPr lang="en-US" altLang="zh-CN" sz="1400" dirty="0" err="1"/>
              <a:t>sname</a:t>
            </a:r>
            <a:r>
              <a:rPr lang="en-US" altLang="zh-CN" sz="1400" dirty="0"/>
              <a:t>++)-&gt;display();</a:t>
            </a:r>
            <a:endParaRPr lang="zh-CN" altLang="zh-CN" sz="1400" dirty="0"/>
          </a:p>
          <a:p>
            <a:pPr marL="0" indent="0">
              <a:buNone/>
            </a:pPr>
            <a:r>
              <a:rPr lang="en-US" altLang="zh-CN" sz="1400" dirty="0"/>
              <a:t>}</a:t>
            </a:r>
            <a:endParaRPr lang="zh-CN" altLang="zh-CN" sz="1400" dirty="0"/>
          </a:p>
          <a:p>
            <a:pPr marL="0" indent="0">
              <a:buNone/>
            </a:pPr>
            <a:endParaRPr lang="zh-CN" altLang="en-US" sz="1400" dirty="0"/>
          </a:p>
        </p:txBody>
      </p:sp>
    </p:spTree>
    <p:extLst>
      <p:ext uri="{BB962C8B-B14F-4D97-AF65-F5344CB8AC3E}">
        <p14:creationId xmlns:p14="http://schemas.microsoft.com/office/powerpoint/2010/main" val="279484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anim calcmode="lin" valueType="num">
                                      <p:cBhvr additive="base">
                                        <p:cTn id="6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 calcmode="lin" valueType="num">
                                      <p:cBhvr additive="base">
                                        <p:cTn id="8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8" end="18"/>
                                            </p:txEl>
                                          </p:spTgt>
                                        </p:tgtEl>
                                        <p:attrNameLst>
                                          <p:attrName>style.visibility</p:attrName>
                                        </p:attrNameLst>
                                      </p:cBhvr>
                                      <p:to>
                                        <p:strVal val="visible"/>
                                      </p:to>
                                    </p:set>
                                    <p:anim calcmode="lin" valueType="num">
                                      <p:cBhvr additive="base">
                                        <p:cTn id="8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19" end="19"/>
                                            </p:txEl>
                                          </p:spTgt>
                                        </p:tgtEl>
                                        <p:attrNameLst>
                                          <p:attrName>style.visibility</p:attrName>
                                        </p:attrNameLst>
                                      </p:cBhvr>
                                      <p:to>
                                        <p:strVal val="visible"/>
                                      </p:to>
                                    </p:set>
                                    <p:anim calcmode="lin" valueType="num">
                                      <p:cBhvr additive="base">
                                        <p:cTn id="8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
                                            <p:txEl>
                                              <p:pRg st="21" end="21"/>
                                            </p:txEl>
                                          </p:spTgt>
                                        </p:tgtEl>
                                        <p:attrNameLst>
                                          <p:attrName>style.visibility</p:attrName>
                                        </p:attrNameLst>
                                      </p:cBhvr>
                                      <p:to>
                                        <p:strVal val="visible"/>
                                      </p:to>
                                    </p:set>
                                    <p:anim calcmode="lin" valueType="num">
                                      <p:cBhvr additive="base">
                                        <p:cTn id="101"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21" end="21"/>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
                                            <p:txEl>
                                              <p:pRg st="22" end="22"/>
                                            </p:txEl>
                                          </p:spTgt>
                                        </p:tgtEl>
                                        <p:attrNameLst>
                                          <p:attrName>style.visibility</p:attrName>
                                        </p:attrNameLst>
                                      </p:cBhvr>
                                      <p:to>
                                        <p:strVal val="visible"/>
                                      </p:to>
                                    </p:set>
                                    <p:anim calcmode="lin" valueType="num">
                                      <p:cBhvr additive="base">
                                        <p:cTn id="105"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
                                            <p:txEl>
                                              <p:pRg st="23" end="23"/>
                                            </p:txEl>
                                          </p:spTgt>
                                        </p:tgtEl>
                                        <p:attrNameLst>
                                          <p:attrName>style.visibility</p:attrName>
                                        </p:attrNameLst>
                                      </p:cBhvr>
                                      <p:to>
                                        <p:strVal val="visible"/>
                                      </p:to>
                                    </p:set>
                                    <p:anim calcmode="lin" valueType="num">
                                      <p:cBhvr additive="base">
                                        <p:cTn id="109"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23" end="23"/>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
                                            <p:txEl>
                                              <p:pRg st="24" end="24"/>
                                            </p:txEl>
                                          </p:spTgt>
                                        </p:tgtEl>
                                        <p:attrNameLst>
                                          <p:attrName>style.visibility</p:attrName>
                                        </p:attrNameLst>
                                      </p:cBhvr>
                                      <p:to>
                                        <p:strVal val="visible"/>
                                      </p:to>
                                    </p:set>
                                    <p:anim calcmode="lin" valueType="num">
                                      <p:cBhvr additive="base">
                                        <p:cTn id="113"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
                                            <p:txEl>
                                              <p:pRg st="24" end="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4.10  </a:t>
            </a:r>
            <a:r>
              <a:rPr lang="zh-CN" altLang="zh-CN" b="1" dirty="0">
                <a:solidFill>
                  <a:srgbClr val="FF0000"/>
                </a:solidFill>
              </a:rPr>
              <a:t>编程</a:t>
            </a:r>
            <a:r>
              <a:rPr lang="zh-CN" altLang="zh-CN" b="1" dirty="0"/>
              <a:t>实例</a:t>
            </a:r>
            <a:endParaRPr lang="zh-CN" altLang="en-US" dirty="0"/>
          </a:p>
        </p:txBody>
      </p:sp>
      <p:sp>
        <p:nvSpPr>
          <p:cNvPr id="3" name="内容占位符 2"/>
          <p:cNvSpPr>
            <a:spLocks noGrp="1"/>
          </p:cNvSpPr>
          <p:nvPr>
            <p:ph idx="1"/>
          </p:nvPr>
        </p:nvSpPr>
        <p:spPr>
          <a:xfrm>
            <a:off x="107504" y="1076590"/>
            <a:ext cx="8767228" cy="5168635"/>
          </a:xfrm>
        </p:spPr>
        <p:txBody>
          <a:bodyPr/>
          <a:lstStyle/>
          <a:p>
            <a:pPr marL="0" indent="0">
              <a:buNone/>
            </a:pPr>
            <a:r>
              <a:rPr lang="zh-CN" altLang="zh-CN" sz="2400" dirty="0">
                <a:solidFill>
                  <a:srgbClr val="0000CC"/>
                </a:solidFill>
              </a:rPr>
              <a:t>【例</a:t>
            </a:r>
            <a:r>
              <a:rPr lang="en-US" altLang="zh-CN" sz="2400" dirty="0">
                <a:solidFill>
                  <a:srgbClr val="0000CC"/>
                </a:solidFill>
              </a:rPr>
              <a:t>4-21</a:t>
            </a:r>
            <a:r>
              <a:rPr lang="zh-CN" altLang="zh-CN" sz="2400" dirty="0">
                <a:solidFill>
                  <a:srgbClr val="0000CC"/>
                </a:solidFill>
              </a:rPr>
              <a:t>】 某校每位学生都要学习英语、语文、数学三门公共课程以及不同的专业课程。会计学专业要学习会计学和经济学两门课程，化学专业要学习有机化学和化学分析两门课程。编程序管理学生成绩，计算公共课的总分和平均分，以及所有课程的总成绩。</a:t>
            </a:r>
          </a:p>
          <a:p>
            <a:pPr marL="0" indent="0">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p>
          <a:p>
            <a:pPr lvl="1"/>
            <a:r>
              <a:rPr lang="zh-CN" altLang="zh-CN" sz="2200" dirty="0"/>
              <a:t>在问题</a:t>
            </a:r>
            <a:r>
              <a:rPr lang="zh-CN" altLang="en-US" sz="2200" dirty="0"/>
              <a:t>描述</a:t>
            </a:r>
            <a:r>
              <a:rPr lang="zh-CN" altLang="zh-CN" sz="2200" dirty="0"/>
              <a:t>中，由于英语、语文、数学三门公共课程是所有学生都要学习的，可以将它抽象成为一个</a:t>
            </a:r>
            <a:r>
              <a:rPr lang="zh-CN" altLang="zh-CN" sz="2200" b="1" dirty="0">
                <a:solidFill>
                  <a:srgbClr val="0000CC"/>
                </a:solidFill>
              </a:rPr>
              <a:t>基类</a:t>
            </a:r>
            <a:r>
              <a:rPr lang="en-US" altLang="zh-CN" sz="2200" b="1" dirty="0" err="1">
                <a:solidFill>
                  <a:srgbClr val="0000CC"/>
                </a:solidFill>
              </a:rPr>
              <a:t>comFinal</a:t>
            </a:r>
            <a:r>
              <a:rPr lang="zh-CN" altLang="zh-CN" sz="2200" dirty="0"/>
              <a:t>，由它来管理这三门基础课程的成绩。另外两个专业则分别抽象成类</a:t>
            </a:r>
            <a:r>
              <a:rPr lang="en-US" altLang="zh-CN" sz="2200" b="1" dirty="0">
                <a:solidFill>
                  <a:srgbClr val="0000CC"/>
                </a:solidFill>
              </a:rPr>
              <a:t>Account</a:t>
            </a:r>
            <a:r>
              <a:rPr lang="zh-CN" altLang="zh-CN" sz="2200" dirty="0"/>
              <a:t>和</a:t>
            </a:r>
            <a:r>
              <a:rPr lang="en-US" altLang="zh-CN" sz="2200" b="1" dirty="0">
                <a:solidFill>
                  <a:srgbClr val="0000CC"/>
                </a:solidFill>
              </a:rPr>
              <a:t>Chemistry</a:t>
            </a:r>
            <a:r>
              <a:rPr lang="zh-CN" altLang="zh-CN" sz="2200" dirty="0"/>
              <a:t>，分别管理会计学和化学两专业的课程成绩。</a:t>
            </a:r>
            <a:endParaRPr lang="en-US" altLang="zh-CN" sz="2200" dirty="0"/>
          </a:p>
          <a:p>
            <a:pPr lvl="1"/>
            <a:r>
              <a:rPr lang="zh-CN" altLang="zh-CN" sz="2200" dirty="0"/>
              <a:t>在整个问题域中还涉及学生，应该抽象出学生类</a:t>
            </a:r>
            <a:r>
              <a:rPr lang="en-US" altLang="zh-CN" sz="2200" dirty="0"/>
              <a:t>Student</a:t>
            </a:r>
            <a:r>
              <a:rPr lang="zh-CN" altLang="zh-CN" sz="2200" dirty="0"/>
              <a:t>来管理学生的档案。为简化问题，此处忽略了学生类的设计，仅用一个姓名都代表学生，并将此名字作为</a:t>
            </a:r>
            <a:r>
              <a:rPr lang="en-US" altLang="zh-CN" sz="2200" dirty="0" err="1"/>
              <a:t>comFinal</a:t>
            </a:r>
            <a:r>
              <a:rPr lang="zh-CN" altLang="zh-CN" sz="2200" dirty="0"/>
              <a:t>类的一个数据成员。</a:t>
            </a:r>
          </a:p>
          <a:p>
            <a:endParaRPr lang="zh-CN" altLang="en-US" dirty="0"/>
          </a:p>
        </p:txBody>
      </p:sp>
    </p:spTree>
    <p:extLst>
      <p:ext uri="{BB962C8B-B14F-4D97-AF65-F5344CB8AC3E}">
        <p14:creationId xmlns:p14="http://schemas.microsoft.com/office/powerpoint/2010/main" val="137966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4.10  </a:t>
            </a:r>
            <a:r>
              <a:rPr lang="zh-CN" altLang="zh-CN" b="1" dirty="0">
                <a:solidFill>
                  <a:srgbClr val="FF0000"/>
                </a:solidFill>
              </a:rPr>
              <a:t>编程</a:t>
            </a:r>
            <a:r>
              <a:rPr lang="zh-CN" altLang="zh-CN" b="1" dirty="0"/>
              <a:t>实例</a:t>
            </a:r>
            <a:endParaRPr lang="zh-CN" altLang="en-US" dirty="0"/>
          </a:p>
        </p:txBody>
      </p:sp>
      <p:sp>
        <p:nvSpPr>
          <p:cNvPr id="3" name="内容占位符 2"/>
          <p:cNvSpPr>
            <a:spLocks noGrp="1"/>
          </p:cNvSpPr>
          <p:nvPr>
            <p:ph idx="1"/>
          </p:nvPr>
        </p:nvSpPr>
        <p:spPr/>
        <p:txBody>
          <a:bodyPr/>
          <a:lstStyle/>
          <a:p>
            <a:pPr marL="0" indent="0">
              <a:buNone/>
            </a:pPr>
            <a:r>
              <a:rPr lang="zh-CN" altLang="zh-CN" sz="2800" dirty="0">
                <a:solidFill>
                  <a:srgbClr val="0000CC"/>
                </a:solidFill>
              </a:rPr>
              <a:t>（</a:t>
            </a:r>
            <a:r>
              <a:rPr lang="en-US" altLang="zh-CN" sz="2800" dirty="0">
                <a:solidFill>
                  <a:srgbClr val="0000CC"/>
                </a:solidFill>
              </a:rPr>
              <a:t>2</a:t>
            </a:r>
            <a:r>
              <a:rPr lang="zh-CN" altLang="zh-CN" sz="2800" dirty="0">
                <a:solidFill>
                  <a:srgbClr val="0000CC"/>
                </a:solidFill>
              </a:rPr>
              <a:t>）数据抽象</a:t>
            </a:r>
          </a:p>
          <a:p>
            <a:pPr lvl="1"/>
            <a:r>
              <a:rPr lang="zh-CN" altLang="zh-CN" sz="2400" dirty="0"/>
              <a:t>基类</a:t>
            </a:r>
            <a:r>
              <a:rPr lang="en-US" altLang="zh-CN" sz="2400" dirty="0" err="1">
                <a:solidFill>
                  <a:srgbClr val="FF0000"/>
                </a:solidFill>
              </a:rPr>
              <a:t>comFinal</a:t>
            </a:r>
            <a:r>
              <a:rPr lang="zh-CN" altLang="en-US" sz="2400" dirty="0"/>
              <a:t>抽象</a:t>
            </a:r>
            <a:endParaRPr lang="en-US" altLang="zh-CN" sz="2400" dirty="0"/>
          </a:p>
          <a:p>
            <a:pPr marL="800100" lvl="1" indent="-342900">
              <a:buFont typeface="+mj-ea"/>
              <a:buAutoNum type="circleNumDbPlain"/>
            </a:pPr>
            <a:r>
              <a:rPr lang="zh-CN" altLang="zh-CN" sz="2400" dirty="0"/>
              <a:t>用</a:t>
            </a:r>
            <a:r>
              <a:rPr lang="en-US" altLang="zh-CN" sz="2400" dirty="0" err="1">
                <a:solidFill>
                  <a:srgbClr val="0000CC"/>
                </a:solidFill>
              </a:rPr>
              <a:t>name、english</a:t>
            </a:r>
            <a:r>
              <a:rPr lang="zh-CN" altLang="zh-CN" sz="2400" dirty="0">
                <a:solidFill>
                  <a:srgbClr val="0000CC"/>
                </a:solidFill>
              </a:rPr>
              <a:t>、</a:t>
            </a:r>
            <a:r>
              <a:rPr lang="en-US" altLang="zh-CN" sz="2400" dirty="0">
                <a:solidFill>
                  <a:srgbClr val="0000CC"/>
                </a:solidFill>
              </a:rPr>
              <a:t> </a:t>
            </a:r>
            <a:r>
              <a:rPr lang="en-US" altLang="zh-CN" sz="2400" dirty="0" err="1">
                <a:solidFill>
                  <a:srgbClr val="0000CC"/>
                </a:solidFill>
              </a:rPr>
              <a:t>chinese</a:t>
            </a:r>
            <a:r>
              <a:rPr lang="zh-CN" altLang="zh-CN" sz="2400" dirty="0">
                <a:solidFill>
                  <a:srgbClr val="0000CC"/>
                </a:solidFill>
              </a:rPr>
              <a:t>、</a:t>
            </a:r>
            <a:r>
              <a:rPr lang="en-US" altLang="zh-CN" sz="2400" dirty="0">
                <a:solidFill>
                  <a:srgbClr val="0000CC"/>
                </a:solidFill>
              </a:rPr>
              <a:t>math</a:t>
            </a:r>
            <a:r>
              <a:rPr lang="zh-CN" altLang="zh-CN" sz="2400" dirty="0"/>
              <a:t>分别表示学生姓名</a:t>
            </a:r>
            <a:r>
              <a:rPr lang="zh-CN" altLang="en-US" sz="2400" dirty="0"/>
              <a:t>、</a:t>
            </a:r>
            <a:r>
              <a:rPr lang="zh-CN" altLang="zh-CN" sz="2400" dirty="0"/>
              <a:t>英语、语文和数学成绩，并</a:t>
            </a:r>
            <a:r>
              <a:rPr lang="zh-CN" altLang="zh-CN" sz="2400" dirty="0">
                <a:solidFill>
                  <a:srgbClr val="0000CC"/>
                </a:solidFill>
              </a:rPr>
              <a:t>为每个数据成员设计</a:t>
            </a:r>
            <a:r>
              <a:rPr lang="en-US" altLang="zh-CN" sz="2400" dirty="0">
                <a:solidFill>
                  <a:srgbClr val="0000CC"/>
                </a:solidFill>
              </a:rPr>
              <a:t>set/get</a:t>
            </a:r>
            <a:r>
              <a:rPr lang="zh-CN" altLang="zh-CN" sz="2400" dirty="0">
                <a:solidFill>
                  <a:srgbClr val="0000CC"/>
                </a:solidFill>
              </a:rPr>
              <a:t>成员函数</a:t>
            </a:r>
            <a:r>
              <a:rPr lang="zh-CN" altLang="zh-CN" sz="2400" dirty="0"/>
              <a:t>以修改</a:t>
            </a:r>
            <a:r>
              <a:rPr lang="en-US" altLang="zh-CN" sz="2400" dirty="0"/>
              <a:t>/</a:t>
            </a:r>
            <a:r>
              <a:rPr lang="zh-CN" altLang="zh-CN" sz="2400" dirty="0"/>
              <a:t>读取其值</a:t>
            </a:r>
            <a:endParaRPr lang="en-US" altLang="zh-CN" sz="2400" dirty="0"/>
          </a:p>
          <a:p>
            <a:pPr marL="800100" lvl="1" indent="-342900">
              <a:buFont typeface="+mj-ea"/>
              <a:buAutoNum type="circleNumDbPlain"/>
            </a:pPr>
            <a:r>
              <a:rPr lang="zh-CN" altLang="en-US" sz="2400" dirty="0"/>
              <a:t>设计</a:t>
            </a:r>
            <a:r>
              <a:rPr lang="zh-CN" altLang="zh-CN" sz="2400" dirty="0"/>
              <a:t>成员函数</a:t>
            </a:r>
            <a:r>
              <a:rPr lang="en-US" altLang="zh-CN" sz="2400" dirty="0" err="1">
                <a:solidFill>
                  <a:srgbClr val="0000CC"/>
                </a:solidFill>
              </a:rPr>
              <a:t>getTotal</a:t>
            </a:r>
            <a:r>
              <a:rPr lang="zh-CN" altLang="zh-CN" sz="2400" dirty="0">
                <a:solidFill>
                  <a:srgbClr val="0000CC"/>
                </a:solidFill>
              </a:rPr>
              <a:t>、</a:t>
            </a:r>
            <a:r>
              <a:rPr lang="en-US" altLang="zh-CN" sz="2400" dirty="0" err="1">
                <a:solidFill>
                  <a:srgbClr val="0000CC"/>
                </a:solidFill>
              </a:rPr>
              <a:t>getAverage</a:t>
            </a:r>
            <a:r>
              <a:rPr lang="zh-CN" altLang="zh-CN" sz="2400" dirty="0">
                <a:solidFill>
                  <a:srgbClr val="0000CC"/>
                </a:solidFill>
              </a:rPr>
              <a:t>、</a:t>
            </a:r>
            <a:r>
              <a:rPr lang="en-US" altLang="zh-CN" sz="2400" dirty="0">
                <a:solidFill>
                  <a:srgbClr val="0000CC"/>
                </a:solidFill>
              </a:rPr>
              <a:t>show</a:t>
            </a:r>
            <a:r>
              <a:rPr lang="zh-CN" altLang="zh-CN" sz="2400" dirty="0"/>
              <a:t>，分别用于计算总分、平均分、输出学生的各科成绩。设计构造函数</a:t>
            </a:r>
            <a:r>
              <a:rPr lang="en-US" altLang="zh-CN" sz="2400" dirty="0" err="1"/>
              <a:t>ComFinal</a:t>
            </a:r>
            <a:r>
              <a:rPr lang="zh-CN" altLang="zh-CN" sz="2400" dirty="0"/>
              <a:t>为各数据成员提供初始化值。</a:t>
            </a:r>
            <a:endParaRPr lang="en-US" altLang="zh-CN" sz="2400" dirty="0"/>
          </a:p>
          <a:p>
            <a:pPr marL="800100" lvl="1" indent="-342900">
              <a:buFont typeface="+mj-ea"/>
              <a:buAutoNum type="circleNumDbPlain"/>
            </a:pPr>
            <a:r>
              <a:rPr lang="zh-CN" altLang="zh-CN" sz="2400" dirty="0"/>
              <a:t>由于设计了具有参数的构造函数，编译器就不会再为本类合成默认构造函数，为了便于</a:t>
            </a:r>
            <a:r>
              <a:rPr lang="en-US" altLang="zh-CN" sz="2400" dirty="0" err="1"/>
              <a:t>ComFinal</a:t>
            </a:r>
            <a:r>
              <a:rPr lang="zh-CN" altLang="zh-CN" sz="2400" dirty="0"/>
              <a:t>的继承及构造，以及本类无参对象和数组的定义，</a:t>
            </a:r>
            <a:r>
              <a:rPr lang="zh-CN" altLang="zh-CN" sz="2400" b="1" dirty="0">
                <a:solidFill>
                  <a:srgbClr val="0000CC"/>
                </a:solidFill>
              </a:rPr>
              <a:t>重定义了本类的默认构造函数</a:t>
            </a:r>
            <a:r>
              <a:rPr lang="zh-CN" altLang="zh-CN" sz="2400" dirty="0"/>
              <a:t>。</a:t>
            </a:r>
          </a:p>
          <a:p>
            <a:endParaRPr lang="zh-CN" altLang="en-US" sz="2000" dirty="0"/>
          </a:p>
        </p:txBody>
      </p:sp>
    </p:spTree>
    <p:extLst>
      <p:ext uri="{BB962C8B-B14F-4D97-AF65-F5344CB8AC3E}">
        <p14:creationId xmlns:p14="http://schemas.microsoft.com/office/powerpoint/2010/main" val="33974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4.10  </a:t>
            </a:r>
            <a:r>
              <a:rPr lang="zh-CN" altLang="zh-CN" b="1" dirty="0">
                <a:solidFill>
                  <a:srgbClr val="FF0000"/>
                </a:solidFill>
              </a:rPr>
              <a:t>编程</a:t>
            </a:r>
            <a:r>
              <a:rPr lang="zh-CN" altLang="zh-CN" b="1" dirty="0"/>
              <a:t>实例</a:t>
            </a:r>
            <a:endParaRPr lang="zh-CN" altLang="en-US" dirty="0"/>
          </a:p>
        </p:txBody>
      </p:sp>
      <p:sp>
        <p:nvSpPr>
          <p:cNvPr id="3" name="内容占位符 2"/>
          <p:cNvSpPr>
            <a:spLocks noGrp="1"/>
          </p:cNvSpPr>
          <p:nvPr>
            <p:ph idx="1"/>
          </p:nvPr>
        </p:nvSpPr>
        <p:spPr>
          <a:xfrm>
            <a:off x="99354" y="980728"/>
            <a:ext cx="8793125" cy="5448754"/>
          </a:xfrm>
        </p:spPr>
        <p:txBody>
          <a:bodyPr/>
          <a:lstStyle/>
          <a:p>
            <a:r>
              <a:rPr lang="zh-CN" altLang="zh-CN" sz="2400" dirty="0"/>
              <a:t>会计学</a:t>
            </a:r>
            <a:r>
              <a:rPr lang="en-US" altLang="zh-CN" sz="2400" dirty="0">
                <a:solidFill>
                  <a:srgbClr val="FF0000"/>
                </a:solidFill>
              </a:rPr>
              <a:t>Account</a:t>
            </a:r>
            <a:r>
              <a:rPr lang="zh-CN" altLang="en-US" sz="2400" dirty="0">
                <a:solidFill>
                  <a:srgbClr val="FF0000"/>
                </a:solidFill>
              </a:rPr>
              <a:t>抽象</a:t>
            </a:r>
            <a:endParaRPr lang="en-US" altLang="zh-CN" sz="2400" dirty="0">
              <a:solidFill>
                <a:srgbClr val="FF0000"/>
              </a:solidFill>
            </a:endParaRPr>
          </a:p>
          <a:p>
            <a:pPr marL="857250" lvl="1" indent="-457200">
              <a:buFont typeface="+mj-ea"/>
              <a:buAutoNum type="circleNumDbPlain"/>
            </a:pPr>
            <a:r>
              <a:rPr lang="zh-CN" altLang="zh-CN" sz="2000" dirty="0"/>
              <a:t>从</a:t>
            </a:r>
            <a:r>
              <a:rPr lang="en-US" altLang="zh-CN" sz="2000" dirty="0" err="1"/>
              <a:t>ComFinal</a:t>
            </a:r>
            <a:r>
              <a:rPr lang="zh-CN" altLang="zh-CN" sz="2000" dirty="0"/>
              <a:t>派生</a:t>
            </a:r>
            <a:r>
              <a:rPr lang="zh-CN" altLang="en-US" sz="2000" dirty="0"/>
              <a:t>，继承基类的姓名及公共课处理能力，需要在构造函数初始化列表中对</a:t>
            </a:r>
            <a:r>
              <a:rPr lang="en-US" altLang="zh-CN" sz="2000" dirty="0" err="1"/>
              <a:t>ComFinal</a:t>
            </a:r>
            <a:r>
              <a:rPr lang="zh-CN" altLang="en-US" sz="2000" dirty="0"/>
              <a:t>类提供构造初值。</a:t>
            </a:r>
            <a:endParaRPr lang="en-US" altLang="zh-CN" sz="2000" dirty="0"/>
          </a:p>
          <a:p>
            <a:pPr marL="857250" lvl="1" indent="-457200">
              <a:buFont typeface="+mj-ea"/>
              <a:buAutoNum type="circleNumDbPlain"/>
            </a:pPr>
            <a:r>
              <a:rPr lang="zh-CN" altLang="zh-CN" sz="2000" dirty="0"/>
              <a:t>分别用数据成员</a:t>
            </a:r>
            <a:r>
              <a:rPr lang="en-US" altLang="zh-CN" sz="2000" dirty="0">
                <a:solidFill>
                  <a:srgbClr val="0000CC"/>
                </a:solidFill>
              </a:rPr>
              <a:t>account</a:t>
            </a:r>
            <a:r>
              <a:rPr lang="zh-CN" altLang="zh-CN" sz="2000" dirty="0">
                <a:solidFill>
                  <a:srgbClr val="0000CC"/>
                </a:solidFill>
              </a:rPr>
              <a:t>和</a:t>
            </a:r>
            <a:r>
              <a:rPr lang="en-US" altLang="zh-CN" sz="2000" dirty="0">
                <a:solidFill>
                  <a:srgbClr val="0000CC"/>
                </a:solidFill>
              </a:rPr>
              <a:t>econ</a:t>
            </a:r>
            <a:r>
              <a:rPr lang="zh-CN" altLang="zh-CN" sz="2000" dirty="0"/>
              <a:t>表示会计学和经济学两门主科，</a:t>
            </a:r>
            <a:r>
              <a:rPr lang="zh-CN" altLang="zh-CN" sz="2000" dirty="0">
                <a:solidFill>
                  <a:srgbClr val="0000CC"/>
                </a:solidFill>
              </a:rPr>
              <a:t>并为之设置</a:t>
            </a:r>
            <a:r>
              <a:rPr lang="en-US" altLang="zh-CN" sz="2000" dirty="0">
                <a:solidFill>
                  <a:srgbClr val="0000CC"/>
                </a:solidFill>
              </a:rPr>
              <a:t>set/get</a:t>
            </a:r>
            <a:r>
              <a:rPr lang="zh-CN" altLang="zh-CN" sz="2000" dirty="0">
                <a:solidFill>
                  <a:srgbClr val="0000CC"/>
                </a:solidFill>
              </a:rPr>
              <a:t>成员函数</a:t>
            </a:r>
            <a:r>
              <a:rPr lang="zh-CN" altLang="en-US" sz="2000" dirty="0"/>
              <a:t>；</a:t>
            </a:r>
            <a:endParaRPr lang="en-US" altLang="zh-CN" sz="2000" dirty="0"/>
          </a:p>
          <a:p>
            <a:pPr marL="857250" lvl="1" indent="-457200">
              <a:buFont typeface="+mj-ea"/>
              <a:buAutoNum type="circleNumDbPlain"/>
            </a:pPr>
            <a:r>
              <a:rPr lang="zh-CN" altLang="en-US" sz="2000" dirty="0"/>
              <a:t>设计</a:t>
            </a:r>
            <a:r>
              <a:rPr lang="zh-CN" altLang="zh-CN" sz="2000" dirty="0"/>
              <a:t>成员函数</a:t>
            </a:r>
            <a:r>
              <a:rPr lang="en-US" altLang="zh-CN" sz="2000" b="1" dirty="0" err="1">
                <a:solidFill>
                  <a:srgbClr val="0000CC"/>
                </a:solidFill>
              </a:rPr>
              <a:t>getMajTotal</a:t>
            </a:r>
            <a:r>
              <a:rPr lang="zh-CN" altLang="zh-CN" sz="2000" dirty="0"/>
              <a:t>、</a:t>
            </a:r>
            <a:r>
              <a:rPr lang="en-US" altLang="zh-CN" sz="2000" b="1" dirty="0" err="1">
                <a:solidFill>
                  <a:srgbClr val="0000CC"/>
                </a:solidFill>
              </a:rPr>
              <a:t>getMajAvg</a:t>
            </a:r>
            <a:r>
              <a:rPr lang="zh-CN" altLang="zh-CN" sz="2000" dirty="0"/>
              <a:t>和</a:t>
            </a:r>
            <a:r>
              <a:rPr lang="en-US" altLang="zh-CN" sz="2000" b="1" dirty="0">
                <a:solidFill>
                  <a:srgbClr val="0000CC"/>
                </a:solidFill>
              </a:rPr>
              <a:t>show</a:t>
            </a:r>
            <a:r>
              <a:rPr lang="zh-CN" altLang="zh-CN" sz="2000" dirty="0"/>
              <a:t>，分别用来计算两主科的总分、平均分，以及显示输出学生的各项成绩数据。</a:t>
            </a:r>
          </a:p>
          <a:p>
            <a:r>
              <a:rPr lang="zh-CN" altLang="zh-CN" sz="2400" dirty="0"/>
              <a:t>化学类</a:t>
            </a:r>
            <a:r>
              <a:rPr lang="en-US" altLang="zh-CN" sz="2400" dirty="0">
                <a:solidFill>
                  <a:srgbClr val="FF0000"/>
                </a:solidFill>
              </a:rPr>
              <a:t>Chemistry</a:t>
            </a:r>
            <a:r>
              <a:rPr lang="zh-CN" altLang="en-US" sz="2400" dirty="0">
                <a:solidFill>
                  <a:srgbClr val="FF0000"/>
                </a:solidFill>
              </a:rPr>
              <a:t>抽象</a:t>
            </a:r>
            <a:endParaRPr lang="en-US" altLang="zh-CN" sz="2400" dirty="0">
              <a:solidFill>
                <a:srgbClr val="FF0000"/>
              </a:solidFill>
            </a:endParaRPr>
          </a:p>
          <a:p>
            <a:pPr marL="914400" lvl="1" indent="-457200">
              <a:buFont typeface="+mj-ea"/>
              <a:buAutoNum type="circleNumDbPlain"/>
            </a:pPr>
            <a:r>
              <a:rPr lang="zh-CN" altLang="zh-CN" sz="2000" dirty="0">
                <a:solidFill>
                  <a:srgbClr val="0000CC"/>
                </a:solidFill>
              </a:rPr>
              <a:t>用数据成员</a:t>
            </a:r>
            <a:r>
              <a:rPr lang="en-US" altLang="zh-CN" sz="2000" dirty="0" err="1">
                <a:solidFill>
                  <a:srgbClr val="0000CC"/>
                </a:solidFill>
              </a:rPr>
              <a:t>analy</a:t>
            </a:r>
            <a:r>
              <a:rPr lang="zh-CN" altLang="zh-CN" sz="2000" dirty="0">
                <a:solidFill>
                  <a:srgbClr val="0000CC"/>
                </a:solidFill>
              </a:rPr>
              <a:t>和</a:t>
            </a:r>
            <a:r>
              <a:rPr lang="en-US" altLang="zh-CN" sz="2000" dirty="0">
                <a:solidFill>
                  <a:srgbClr val="0000CC"/>
                </a:solidFill>
              </a:rPr>
              <a:t> </a:t>
            </a:r>
            <a:r>
              <a:rPr lang="en-US" altLang="zh-CN" sz="2000" dirty="0" err="1">
                <a:solidFill>
                  <a:srgbClr val="0000CC"/>
                </a:solidFill>
              </a:rPr>
              <a:t>chemistr</a:t>
            </a:r>
            <a:r>
              <a:rPr lang="zh-CN" altLang="zh-CN" sz="2000" dirty="0">
                <a:solidFill>
                  <a:srgbClr val="0000CC"/>
                </a:solidFill>
              </a:rPr>
              <a:t>表示化学化析和化学两门主科</a:t>
            </a:r>
            <a:endParaRPr lang="en-US" altLang="zh-CN" sz="2000" dirty="0">
              <a:solidFill>
                <a:srgbClr val="0000CC"/>
              </a:solidFill>
            </a:endParaRPr>
          </a:p>
          <a:p>
            <a:pPr marL="914400" lvl="1" indent="-457200">
              <a:buFont typeface="+mj-ea"/>
              <a:buAutoNum type="circleNumDbPlain"/>
            </a:pPr>
            <a:r>
              <a:rPr lang="zh-CN" altLang="zh-CN" sz="2000" dirty="0">
                <a:solidFill>
                  <a:srgbClr val="0000CC"/>
                </a:solidFill>
              </a:rPr>
              <a:t>按照与设计</a:t>
            </a:r>
            <a:r>
              <a:rPr lang="en-US" altLang="zh-CN" sz="2000" dirty="0">
                <a:solidFill>
                  <a:srgbClr val="0000CC"/>
                </a:solidFill>
              </a:rPr>
              <a:t>Account</a:t>
            </a:r>
            <a:r>
              <a:rPr lang="zh-CN" altLang="zh-CN" sz="2000" dirty="0">
                <a:solidFill>
                  <a:srgbClr val="0000CC"/>
                </a:solidFill>
              </a:rPr>
              <a:t>类相同的方法设计</a:t>
            </a:r>
            <a:r>
              <a:rPr lang="en-US" altLang="zh-CN" sz="2000" dirty="0">
                <a:solidFill>
                  <a:srgbClr val="0000CC"/>
                </a:solidFill>
              </a:rPr>
              <a:t>Chemistry</a:t>
            </a:r>
            <a:r>
              <a:rPr lang="zh-CN" altLang="zh-CN" sz="2000" dirty="0">
                <a:solidFill>
                  <a:srgbClr val="0000CC"/>
                </a:solidFill>
              </a:rPr>
              <a:t>类。</a:t>
            </a:r>
          </a:p>
          <a:p>
            <a:r>
              <a:rPr lang="zh-CN" altLang="en-US" sz="2400" dirty="0"/>
              <a:t>三个类的</a:t>
            </a:r>
            <a:r>
              <a:rPr lang="zh-CN" altLang="en-US" sz="2400" dirty="0">
                <a:solidFill>
                  <a:srgbClr val="FF0000"/>
                </a:solidFill>
              </a:rPr>
              <a:t>构造函数</a:t>
            </a:r>
            <a:r>
              <a:rPr lang="zh-CN" altLang="en-US" sz="2400" dirty="0"/>
              <a:t>、</a:t>
            </a:r>
            <a:r>
              <a:rPr lang="zh-CN" altLang="en-US" sz="2400" dirty="0">
                <a:solidFill>
                  <a:srgbClr val="FF0000"/>
                </a:solidFill>
              </a:rPr>
              <a:t>析构函数</a:t>
            </a:r>
            <a:r>
              <a:rPr lang="zh-CN" altLang="en-US" sz="2400" dirty="0"/>
              <a:t>和</a:t>
            </a:r>
            <a:r>
              <a:rPr lang="zh-CN" altLang="en-US" sz="2400" dirty="0">
                <a:solidFill>
                  <a:srgbClr val="FF0000"/>
                </a:solidFill>
              </a:rPr>
              <a:t>赋值运算符函数</a:t>
            </a:r>
            <a:r>
              <a:rPr lang="zh-CN" altLang="en-US" sz="2400" dirty="0"/>
              <a:t>设计</a:t>
            </a:r>
            <a:endParaRPr lang="en-US" altLang="zh-CN" sz="2400" dirty="0"/>
          </a:p>
          <a:p>
            <a:pPr marL="914400" lvl="1" indent="-457200">
              <a:buFont typeface="+mj-ea"/>
              <a:buAutoNum type="circleNumDbPlain"/>
            </a:pPr>
            <a:r>
              <a:rPr lang="zh-CN" altLang="zh-CN" sz="2000" dirty="0"/>
              <a:t>由于三个类都没有指针成员，也没有在构造函数中为任何数据成员分配动态存储空间，</a:t>
            </a:r>
            <a:r>
              <a:rPr lang="zh-CN" altLang="en-US" sz="2000" b="1" dirty="0">
                <a:solidFill>
                  <a:srgbClr val="0000CC"/>
                </a:solidFill>
              </a:rPr>
              <a:t>不必设计</a:t>
            </a:r>
            <a:r>
              <a:rPr lang="zh-CN" altLang="zh-CN" sz="2000" b="1" dirty="0">
                <a:solidFill>
                  <a:srgbClr val="0000CC"/>
                </a:solidFill>
              </a:rPr>
              <a:t>析构函数</a:t>
            </a:r>
            <a:r>
              <a:rPr lang="zh-CN" altLang="zh-CN" sz="2000" dirty="0"/>
              <a:t>中进行动态存储空间的回收。</a:t>
            </a:r>
            <a:endParaRPr lang="en-US" altLang="zh-CN" sz="2000" dirty="0"/>
          </a:p>
          <a:p>
            <a:pPr marL="914400" lvl="1" indent="-457200">
              <a:buFont typeface="+mj-ea"/>
              <a:buAutoNum type="circleNumDbPlain"/>
            </a:pPr>
            <a:r>
              <a:rPr lang="zh-CN" altLang="en-US" sz="2000" dirty="0"/>
              <a:t>由于没有指针成员需要特别处理，也</a:t>
            </a:r>
            <a:r>
              <a:rPr lang="zh-CN" altLang="en-US" sz="2000" b="1" dirty="0">
                <a:solidFill>
                  <a:srgbClr val="0000CC"/>
                </a:solidFill>
              </a:rPr>
              <a:t>不必</a:t>
            </a:r>
            <a:r>
              <a:rPr lang="zh-CN" altLang="zh-CN" sz="2000" b="1" dirty="0">
                <a:solidFill>
                  <a:srgbClr val="0000CC"/>
                </a:solidFill>
              </a:rPr>
              <a:t>定义拷贝构造函数、赋值运算符函数和析构函数</a:t>
            </a:r>
            <a:r>
              <a:rPr lang="zh-CN" altLang="zh-CN" sz="2000" dirty="0"/>
              <a:t>。编译器会为它们生成对应的默认合成函数，这些合成函数能够正确完成对象的构造、拷贝、赋值和析构。</a:t>
            </a:r>
          </a:p>
          <a:p>
            <a:endParaRPr lang="zh-CN" altLang="en-US" sz="2000" dirty="0"/>
          </a:p>
        </p:txBody>
      </p:sp>
    </p:spTree>
    <p:extLst>
      <p:ext uri="{BB962C8B-B14F-4D97-AF65-F5344CB8AC3E}">
        <p14:creationId xmlns:p14="http://schemas.microsoft.com/office/powerpoint/2010/main" val="412864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9149"/>
            <a:ext cx="8623212" cy="6778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9034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solidFill>
                  <a:srgbClr val="0000CC"/>
                </a:solidFill>
              </a:rPr>
              <a:t>（</a:t>
            </a:r>
            <a:r>
              <a:rPr lang="en-US" altLang="zh-CN" dirty="0">
                <a:solidFill>
                  <a:srgbClr val="0000CC"/>
                </a:solidFill>
              </a:rPr>
              <a:t>3）</a:t>
            </a:r>
            <a:r>
              <a:rPr lang="zh-CN" altLang="en-US" dirty="0">
                <a:solidFill>
                  <a:srgbClr val="0000CC"/>
                </a:solidFill>
              </a:rPr>
              <a:t>编程过程</a:t>
            </a:r>
            <a:endParaRPr lang="en-US" altLang="zh-CN" dirty="0">
              <a:solidFill>
                <a:srgbClr val="0000CC"/>
              </a:solidFill>
            </a:endParaRPr>
          </a:p>
          <a:p>
            <a:pPr marL="0" indent="0">
              <a:buNone/>
            </a:pPr>
            <a:r>
              <a:rPr lang="en-US" altLang="zh-CN" sz="2800" b="1" dirty="0">
                <a:solidFill>
                  <a:srgbClr val="FF0000"/>
                </a:solidFill>
              </a:rPr>
              <a:t>1</a:t>
            </a:r>
            <a:r>
              <a:rPr lang="zh-CN" altLang="zh-CN" sz="2800" b="1" dirty="0">
                <a:solidFill>
                  <a:srgbClr val="FF0000"/>
                </a:solidFill>
              </a:rPr>
              <a:t>．在项目中添加各类的空头文件和源码文件</a:t>
            </a:r>
          </a:p>
          <a:p>
            <a:pPr marL="0" indent="0">
              <a:buNone/>
            </a:pPr>
            <a:r>
              <a:rPr lang="zh-CN" altLang="zh-CN" sz="2400" dirty="0"/>
              <a:t>（</a:t>
            </a:r>
            <a:r>
              <a:rPr lang="en-US" altLang="zh-CN" sz="2400" dirty="0"/>
              <a:t>1</a:t>
            </a:r>
            <a:r>
              <a:rPr lang="zh-CN" altLang="zh-CN" sz="2400" dirty="0"/>
              <a:t>）在</a:t>
            </a:r>
            <a:r>
              <a:rPr lang="en-US" altLang="zh-CN" sz="2400" dirty="0"/>
              <a:t>C</a:t>
            </a:r>
            <a:r>
              <a:rPr lang="zh-CN" altLang="zh-CN" sz="2400" dirty="0"/>
              <a:t>盘建立目录</a:t>
            </a:r>
            <a:r>
              <a:rPr lang="en-US" altLang="zh-CN" sz="2400" dirty="0"/>
              <a:t>C:\course</a:t>
            </a:r>
            <a:r>
              <a:rPr lang="zh-CN" altLang="zh-CN" sz="2400" dirty="0"/>
              <a:t>，用于保存本程序中的所有文件。然后启动</a:t>
            </a:r>
            <a:r>
              <a:rPr lang="en-US" altLang="zh-CN" sz="2400" dirty="0"/>
              <a:t>Visual C++ 2015</a:t>
            </a:r>
            <a:r>
              <a:rPr lang="zh-CN" altLang="zh-CN" sz="2400" dirty="0"/>
              <a:t>，选择“新建”</a:t>
            </a:r>
            <a:r>
              <a:rPr lang="en-US" altLang="zh-CN" sz="2400" dirty="0"/>
              <a:t>|</a:t>
            </a:r>
            <a:r>
              <a:rPr lang="zh-CN" altLang="zh-CN" sz="2400" dirty="0"/>
              <a:t>“项目”</a:t>
            </a:r>
            <a:r>
              <a:rPr lang="en-US" altLang="zh-CN" sz="2400" dirty="0"/>
              <a:t>|</a:t>
            </a:r>
            <a:r>
              <a:rPr lang="zh-CN" altLang="zh-CN" sz="2400" dirty="0"/>
              <a:t>“</a:t>
            </a:r>
            <a:r>
              <a:rPr lang="en-US" altLang="zh-CN" sz="2400" dirty="0"/>
              <a:t>Visual C++</a:t>
            </a:r>
            <a:r>
              <a:rPr lang="zh-CN" altLang="zh-CN" sz="2400" dirty="0"/>
              <a:t>”，在弹出的“新建项目”对话框中，指定“位置”为“</a:t>
            </a:r>
            <a:r>
              <a:rPr lang="en-US" altLang="zh-CN" sz="2400" dirty="0"/>
              <a:t>c:\course</a:t>
            </a:r>
            <a:r>
              <a:rPr lang="zh-CN" altLang="zh-CN" sz="2400" dirty="0"/>
              <a:t>”，在“名称”编辑框中输入“</a:t>
            </a:r>
            <a:r>
              <a:rPr lang="en-US" altLang="zh-CN" sz="2400" dirty="0" err="1"/>
              <a:t>com_main</a:t>
            </a:r>
            <a:r>
              <a:rPr lang="zh-CN" altLang="zh-CN" sz="2400" dirty="0"/>
              <a:t>”，单击“确定”。</a:t>
            </a:r>
            <a:endParaRPr lang="en-US" altLang="zh-CN" sz="2400" dirty="0"/>
          </a:p>
          <a:p>
            <a:pPr marL="0" indent="0">
              <a:buNone/>
            </a:pPr>
            <a:r>
              <a:rPr lang="zh-CN" altLang="zh-CN" sz="2400" dirty="0"/>
              <a:t>（</a:t>
            </a:r>
            <a:r>
              <a:rPr lang="en-US" altLang="zh-CN" sz="2400" dirty="0"/>
              <a:t>2</a:t>
            </a:r>
            <a:r>
              <a:rPr lang="zh-CN" altLang="zh-CN" sz="2400" dirty="0"/>
              <a:t>）在弹出的向导对话中，单击“下一步”，显示出“应用程序设置”对话框，取消“附加项”下面的“预编译头”和“安全开发生命周期（</a:t>
            </a:r>
            <a:r>
              <a:rPr lang="en-US" altLang="zh-CN" sz="2400" dirty="0"/>
              <a:t>SDL</a:t>
            </a:r>
            <a:r>
              <a:rPr lang="zh-CN" altLang="zh-CN" sz="2400" dirty="0"/>
              <a:t>）检查”的复选设置。如图</a:t>
            </a:r>
            <a:r>
              <a:rPr lang="en-US" altLang="zh-CN" sz="2400" dirty="0"/>
              <a:t>4-16</a:t>
            </a:r>
            <a:r>
              <a:rPr lang="zh-CN" altLang="zh-CN" sz="2400" dirty="0"/>
              <a:t>所示。取消复选框中的“勾选”后单击“完成”按钮，进入</a:t>
            </a:r>
            <a:r>
              <a:rPr lang="en-US" altLang="zh-CN" sz="2400" dirty="0"/>
              <a:t>Visual C++2015</a:t>
            </a:r>
            <a:r>
              <a:rPr lang="zh-CN" altLang="zh-CN" sz="2400" dirty="0"/>
              <a:t>集成开发环境，如图</a:t>
            </a:r>
            <a:r>
              <a:rPr lang="en-US" altLang="zh-CN" sz="2400" dirty="0"/>
              <a:t>4-17</a:t>
            </a:r>
            <a:r>
              <a:rPr lang="zh-CN" altLang="zh-CN" sz="2400" dirty="0"/>
              <a:t>所示</a:t>
            </a:r>
          </a:p>
          <a:p>
            <a:pPr lvl="1"/>
            <a:endParaRPr lang="zh-CN" altLang="en-US" dirty="0"/>
          </a:p>
        </p:txBody>
      </p:sp>
      <p:sp>
        <p:nvSpPr>
          <p:cNvPr id="4" name="标题 1"/>
          <p:cNvSpPr>
            <a:spLocks noGrp="1"/>
          </p:cNvSpPr>
          <p:nvPr>
            <p:ph type="title"/>
          </p:nvPr>
        </p:nvSpPr>
        <p:spPr/>
        <p:txBody>
          <a:bodyPr/>
          <a:lstStyle/>
          <a:p>
            <a:r>
              <a:rPr lang="en-US" altLang="zh-CN" b="1" dirty="0"/>
              <a:t>4.10  </a:t>
            </a:r>
            <a:r>
              <a:rPr lang="zh-CN" altLang="zh-CN" b="1" dirty="0">
                <a:solidFill>
                  <a:srgbClr val="FF0000"/>
                </a:solidFill>
              </a:rPr>
              <a:t>编程</a:t>
            </a:r>
            <a:r>
              <a:rPr lang="zh-CN" altLang="zh-CN" b="1" dirty="0"/>
              <a:t>实例</a:t>
            </a:r>
            <a:endParaRPr lang="zh-CN" altLang="en-US" dirty="0"/>
          </a:p>
        </p:txBody>
      </p:sp>
    </p:spTree>
    <p:extLst>
      <p:ext uri="{BB962C8B-B14F-4D97-AF65-F5344CB8AC3E}">
        <p14:creationId xmlns:p14="http://schemas.microsoft.com/office/powerpoint/2010/main" val="22942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1600" dirty="0"/>
              <a:t>（</a:t>
            </a:r>
            <a:r>
              <a:rPr lang="en-US" altLang="zh-CN" sz="1600" dirty="0"/>
              <a:t>3</a:t>
            </a:r>
            <a:r>
              <a:rPr lang="zh-CN" altLang="zh-CN" sz="1600" dirty="0"/>
              <a:t>）在“解决方案资源管理器”中，右击“头文件”</a:t>
            </a:r>
            <a:r>
              <a:rPr lang="en-US" altLang="zh-CN" sz="1600" dirty="0"/>
              <a:t>|</a:t>
            </a:r>
            <a:r>
              <a:rPr lang="zh-CN" altLang="zh-CN" sz="1600" dirty="0"/>
              <a:t>“添加”</a:t>
            </a:r>
            <a:r>
              <a:rPr lang="en-US" altLang="zh-CN" sz="1600" dirty="0"/>
              <a:t>|</a:t>
            </a:r>
            <a:r>
              <a:rPr lang="zh-CN" altLang="zh-CN" sz="1600" dirty="0"/>
              <a:t>“新建项”，然后在弹出的对话框中选中“头文件”，并在名称中输入</a:t>
            </a:r>
            <a:r>
              <a:rPr lang="en-US" altLang="zh-CN" sz="1600" dirty="0" err="1"/>
              <a:t>ComFinal.h</a:t>
            </a:r>
            <a:r>
              <a:rPr lang="zh-CN" altLang="zh-CN" sz="1600" dirty="0"/>
              <a:t>。按照同样的方法将</a:t>
            </a:r>
            <a:r>
              <a:rPr lang="en-US" altLang="zh-CN" sz="1600" dirty="0" err="1"/>
              <a:t>Account.h</a:t>
            </a:r>
            <a:r>
              <a:rPr lang="zh-CN" altLang="zh-CN" sz="1600" dirty="0"/>
              <a:t>，</a:t>
            </a:r>
            <a:r>
              <a:rPr lang="en-US" altLang="zh-CN" sz="1600" dirty="0" err="1"/>
              <a:t>Chemistry.h</a:t>
            </a:r>
            <a:r>
              <a:rPr lang="zh-CN" altLang="zh-CN" sz="1600" dirty="0"/>
              <a:t>添加到项目中。</a:t>
            </a:r>
          </a:p>
          <a:p>
            <a:pPr marL="0" indent="0">
              <a:buNone/>
            </a:pPr>
            <a:r>
              <a:rPr lang="zh-CN" altLang="zh-CN" sz="1600" dirty="0"/>
              <a:t>（</a:t>
            </a:r>
            <a:r>
              <a:rPr lang="en-US" altLang="zh-CN" sz="1600" dirty="0"/>
              <a:t>4</a:t>
            </a:r>
            <a:r>
              <a:rPr lang="zh-CN" altLang="zh-CN" sz="1600" dirty="0"/>
              <a:t>）按照与添加头文件相同的方法，将各类的源文件</a:t>
            </a:r>
            <a:r>
              <a:rPr lang="en-US" altLang="zh-CN" sz="1600" dirty="0"/>
              <a:t>ComFinal.cpp</a:t>
            </a:r>
            <a:r>
              <a:rPr lang="zh-CN" altLang="zh-CN" sz="1600" dirty="0"/>
              <a:t>，</a:t>
            </a:r>
            <a:r>
              <a:rPr lang="en-US" altLang="zh-CN" sz="1600" dirty="0"/>
              <a:t>Account.cpp</a:t>
            </a:r>
            <a:r>
              <a:rPr lang="zh-CN" altLang="zh-CN" sz="1600" dirty="0"/>
              <a:t>，</a:t>
            </a:r>
            <a:r>
              <a:rPr lang="en-US" altLang="zh-CN" sz="1600" dirty="0"/>
              <a:t>Chemistry.cpp</a:t>
            </a:r>
            <a:r>
              <a:rPr lang="zh-CN" altLang="zh-CN" sz="1600" dirty="0"/>
              <a:t>添加到项目中。项目的结构如图</a:t>
            </a:r>
            <a:r>
              <a:rPr lang="en-US" altLang="zh-CN" sz="1600" dirty="0"/>
              <a:t>4-17</a:t>
            </a:r>
            <a:r>
              <a:rPr lang="zh-CN" altLang="zh-CN" sz="1600" dirty="0"/>
              <a:t>所示，只不过到目前为此，这些头文件和源文件都是空文件。</a:t>
            </a:r>
          </a:p>
          <a:p>
            <a:endParaRPr lang="zh-CN" altLang="en-US" dirty="0"/>
          </a:p>
        </p:txBody>
      </p:sp>
      <p:sp>
        <p:nvSpPr>
          <p:cNvPr id="4" name="标题 1"/>
          <p:cNvSpPr>
            <a:spLocks noGrp="1"/>
          </p:cNvSpPr>
          <p:nvPr>
            <p:ph type="title"/>
          </p:nvPr>
        </p:nvSpPr>
        <p:spPr/>
        <p:txBody>
          <a:bodyPr/>
          <a:lstStyle/>
          <a:p>
            <a:r>
              <a:rPr lang="en-US" altLang="zh-CN" b="1" dirty="0"/>
              <a:t>4.10  </a:t>
            </a:r>
            <a:r>
              <a:rPr lang="zh-CN" altLang="zh-CN" b="1" dirty="0">
                <a:solidFill>
                  <a:srgbClr val="FF0000"/>
                </a:solidFill>
              </a:rPr>
              <a:t>编程</a:t>
            </a:r>
            <a:r>
              <a:rPr lang="zh-CN" altLang="zh-CN" b="1" dirty="0"/>
              <a:t>实例</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80927"/>
            <a:ext cx="8435280" cy="39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38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651500" y="3644900"/>
            <a:ext cx="2952750" cy="1223963"/>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39" name="Rectangle 3"/>
          <p:cNvSpPr>
            <a:spLocks noChangeArrowheads="1"/>
          </p:cNvSpPr>
          <p:nvPr/>
        </p:nvSpPr>
        <p:spPr bwMode="auto">
          <a:xfrm>
            <a:off x="611188" y="188913"/>
            <a:ext cx="453707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2400" b="1">
                <a:latin typeface="Lucida Sans Unicode" panose="020B0602030504020204" pitchFamily="34" charset="0"/>
                <a:ea typeface="楷体_GB2312" pitchFamily="49" charset="-122"/>
              </a:rPr>
              <a:t>class derived:private base{</a:t>
            </a:r>
          </a:p>
          <a:p>
            <a:pPr eaLnBrk="1" hangingPunct="1">
              <a:buClr>
                <a:srgbClr val="FF9900"/>
              </a:buClr>
              <a:buFont typeface="Wingdings" panose="05000000000000000000" pitchFamily="2" charset="2"/>
              <a:buNone/>
            </a:pPr>
            <a:r>
              <a:rPr kumimoji="1" lang="en-US" altLang="zh-CN" sz="2400" b="1">
                <a:latin typeface="Lucida Sans Unicode" panose="020B0602030504020204" pitchFamily="34" charset="0"/>
                <a:ea typeface="楷体_GB2312" pitchFamily="49" charset="-122"/>
              </a:rPr>
              <a:t>	int y;</a:t>
            </a:r>
          </a:p>
          <a:p>
            <a:pPr eaLnBrk="1" hangingPunct="1">
              <a:buClr>
                <a:srgbClr val="FF9900"/>
              </a:buClr>
              <a:buFont typeface="Wingdings" panose="05000000000000000000" pitchFamily="2" charset="2"/>
              <a:buNone/>
            </a:pPr>
            <a:r>
              <a:rPr kumimoji="1" lang="en-US" altLang="zh-CN" sz="2400" b="1">
                <a:latin typeface="Lucida Sans Unicode" panose="020B0602030504020204" pitchFamily="34" charset="0"/>
                <a:ea typeface="楷体_GB2312" pitchFamily="49" charset="-122"/>
              </a:rPr>
              <a:t>public:</a:t>
            </a:r>
          </a:p>
          <a:p>
            <a:pPr eaLnBrk="1" hangingPunct="1">
              <a:buClr>
                <a:srgbClr val="FF9900"/>
              </a:buClr>
              <a:buFont typeface="Wingdings" panose="05000000000000000000" pitchFamily="2" charset="2"/>
              <a:buNone/>
            </a:pPr>
            <a:r>
              <a:rPr kumimoji="1" lang="en-US" altLang="zh-CN" sz="2400" b="1">
                <a:latin typeface="Lucida Sans Unicode" panose="020B0602030504020204" pitchFamily="34" charset="0"/>
                <a:ea typeface="楷体_GB2312" pitchFamily="49" charset="-122"/>
              </a:rPr>
              <a:t>	void sety(int n){y=n;	}</a:t>
            </a:r>
          </a:p>
          <a:p>
            <a:pPr eaLnBrk="1" hangingPunct="1">
              <a:buClr>
                <a:srgbClr val="FF9900"/>
              </a:buClr>
              <a:buFont typeface="Wingdings" panose="05000000000000000000" pitchFamily="2" charset="2"/>
              <a:buNone/>
            </a:pPr>
            <a:r>
              <a:rPr kumimoji="1" lang="en-US" altLang="zh-CN" sz="2400" b="1">
                <a:latin typeface="Lucida Sans Unicode" panose="020B0602030504020204" pitchFamily="34" charset="0"/>
                <a:ea typeface="楷体_GB2312" pitchFamily="49" charset="-122"/>
              </a:rPr>
              <a:t>	void sety(){	y=getx();    }</a:t>
            </a:r>
          </a:p>
          <a:p>
            <a:pPr eaLnBrk="1" hangingPunct="1">
              <a:buClr>
                <a:srgbClr val="FF9900"/>
              </a:buClr>
              <a:buFont typeface="Wingdings" panose="05000000000000000000" pitchFamily="2" charset="2"/>
              <a:buNone/>
            </a:pPr>
            <a:r>
              <a:rPr kumimoji="1" lang="en-US" altLang="zh-CN" sz="2400" b="1">
                <a:latin typeface="Lucida Sans Unicode" panose="020B0602030504020204" pitchFamily="34" charset="0"/>
                <a:ea typeface="楷体_GB2312" pitchFamily="49" charset="-122"/>
              </a:rPr>
              <a:t>	void showy()	{	cout&lt;&lt;y&lt;&lt;endl;   }</a:t>
            </a:r>
          </a:p>
          <a:p>
            <a:pPr eaLnBrk="1" hangingPunct="1">
              <a:buClr>
                <a:srgbClr val="FF9900"/>
              </a:buClr>
              <a:buFont typeface="Wingdings" panose="05000000000000000000" pitchFamily="2" charset="2"/>
              <a:buNone/>
            </a:pPr>
            <a:r>
              <a:rPr kumimoji="1" lang="en-US" altLang="zh-CN" sz="2400" b="1">
                <a:latin typeface="Lucida Sans Unicode" panose="020B0602030504020204" pitchFamily="34" charset="0"/>
                <a:ea typeface="楷体_GB2312" pitchFamily="49" charset="-122"/>
              </a:rPr>
              <a:t>};</a:t>
            </a:r>
          </a:p>
        </p:txBody>
      </p:sp>
      <p:sp>
        <p:nvSpPr>
          <p:cNvPr id="14340" name="Rectangle 4"/>
          <p:cNvSpPr>
            <a:spLocks noChangeArrowheads="1"/>
          </p:cNvSpPr>
          <p:nvPr/>
        </p:nvSpPr>
        <p:spPr bwMode="auto">
          <a:xfrm>
            <a:off x="468313" y="4149725"/>
            <a:ext cx="4608512"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void main(){</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	derived obj;</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	obj.setx(10);//cannot access</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	obj.sety(20);</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	obj.showx();//cannot access</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	obj.showy();	</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a:t>
            </a:r>
          </a:p>
        </p:txBody>
      </p:sp>
      <p:sp>
        <p:nvSpPr>
          <p:cNvPr id="14341" name="Rectangle 5"/>
          <p:cNvSpPr>
            <a:spLocks noChangeArrowheads="1"/>
          </p:cNvSpPr>
          <p:nvPr/>
        </p:nvSpPr>
        <p:spPr bwMode="auto">
          <a:xfrm>
            <a:off x="5724525" y="1773238"/>
            <a:ext cx="2808288" cy="119062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Setx()</a:t>
            </a:r>
          </a:p>
          <a:p>
            <a:pPr eaLnBrk="1" hangingPunct="1">
              <a:spcBef>
                <a:spcPct val="0"/>
              </a:spcBef>
              <a:buFontTx/>
              <a:buNone/>
            </a:pPr>
            <a:r>
              <a:rPr kumimoji="1" lang="en-US" altLang="zh-CN" sz="2400" b="1">
                <a:latin typeface="Times New Roman" panose="02020603050405020304" pitchFamily="18" charset="0"/>
              </a:rPr>
              <a:t>Getx()</a:t>
            </a:r>
          </a:p>
          <a:p>
            <a:pPr eaLnBrk="1" hangingPunct="1">
              <a:spcBef>
                <a:spcPct val="0"/>
              </a:spcBef>
              <a:buFontTx/>
              <a:buNone/>
            </a:pPr>
            <a:r>
              <a:rPr kumimoji="1" lang="en-US" altLang="zh-CN" sz="2400" b="1">
                <a:latin typeface="Times New Roman" panose="02020603050405020304" pitchFamily="18" charset="0"/>
              </a:rPr>
              <a:t>Showx()</a:t>
            </a:r>
          </a:p>
        </p:txBody>
      </p:sp>
      <p:sp>
        <p:nvSpPr>
          <p:cNvPr id="14342" name="Oval 6"/>
          <p:cNvSpPr>
            <a:spLocks noChangeArrowheads="1"/>
          </p:cNvSpPr>
          <p:nvPr/>
        </p:nvSpPr>
        <p:spPr bwMode="auto">
          <a:xfrm>
            <a:off x="7740650" y="2060575"/>
            <a:ext cx="500063"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x</a:t>
            </a:r>
          </a:p>
        </p:txBody>
      </p:sp>
      <p:sp>
        <p:nvSpPr>
          <p:cNvPr id="14343" name="Rectangle 7"/>
          <p:cNvSpPr>
            <a:spLocks noChangeArrowheads="1"/>
          </p:cNvSpPr>
          <p:nvPr/>
        </p:nvSpPr>
        <p:spPr bwMode="auto">
          <a:xfrm>
            <a:off x="6948488" y="3789363"/>
            <a:ext cx="1008062" cy="919162"/>
          </a:xfrm>
          <a:prstGeom prst="rect">
            <a:avLst/>
          </a:prstGeom>
          <a:solidFill>
            <a:schemeClr val="tx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1">
                <a:solidFill>
                  <a:schemeClr val="bg1"/>
                </a:solidFill>
                <a:latin typeface="Times New Roman" panose="02020603050405020304" pitchFamily="18" charset="0"/>
              </a:rPr>
              <a:t>Setx()</a:t>
            </a:r>
          </a:p>
          <a:p>
            <a:pPr eaLnBrk="1" hangingPunct="1">
              <a:spcBef>
                <a:spcPct val="0"/>
              </a:spcBef>
              <a:buFontTx/>
              <a:buNone/>
            </a:pPr>
            <a:r>
              <a:rPr kumimoji="1" lang="en-US" altLang="zh-CN" sz="1800" b="1">
                <a:solidFill>
                  <a:schemeClr val="bg1"/>
                </a:solidFill>
                <a:latin typeface="Times New Roman" panose="02020603050405020304" pitchFamily="18" charset="0"/>
              </a:rPr>
              <a:t>Getx()</a:t>
            </a:r>
          </a:p>
          <a:p>
            <a:pPr eaLnBrk="1" hangingPunct="1">
              <a:spcBef>
                <a:spcPct val="0"/>
              </a:spcBef>
              <a:buFontTx/>
              <a:buNone/>
            </a:pPr>
            <a:r>
              <a:rPr kumimoji="1" lang="en-US" altLang="zh-CN" sz="1800" b="1">
                <a:solidFill>
                  <a:schemeClr val="bg1"/>
                </a:solidFill>
                <a:latin typeface="Times New Roman" panose="02020603050405020304" pitchFamily="18" charset="0"/>
              </a:rPr>
              <a:t>Showx()</a:t>
            </a:r>
          </a:p>
        </p:txBody>
      </p:sp>
      <p:sp>
        <p:nvSpPr>
          <p:cNvPr id="14344" name="Oval 8"/>
          <p:cNvSpPr>
            <a:spLocks noChangeArrowheads="1"/>
          </p:cNvSpPr>
          <p:nvPr/>
        </p:nvSpPr>
        <p:spPr bwMode="auto">
          <a:xfrm>
            <a:off x="8027988" y="3789363"/>
            <a:ext cx="500062"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x</a:t>
            </a:r>
          </a:p>
        </p:txBody>
      </p:sp>
      <p:sp>
        <p:nvSpPr>
          <p:cNvPr id="14345" name="Rectangle 9"/>
          <p:cNvSpPr>
            <a:spLocks noChangeArrowheads="1"/>
          </p:cNvSpPr>
          <p:nvPr/>
        </p:nvSpPr>
        <p:spPr bwMode="auto">
          <a:xfrm>
            <a:off x="5651500" y="4868863"/>
            <a:ext cx="2954338" cy="119062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Sety()</a:t>
            </a:r>
          </a:p>
          <a:p>
            <a:pPr eaLnBrk="1" hangingPunct="1">
              <a:spcBef>
                <a:spcPct val="0"/>
              </a:spcBef>
              <a:buFontTx/>
              <a:buNone/>
            </a:pPr>
            <a:r>
              <a:rPr kumimoji="1" lang="en-US" altLang="zh-CN" sz="2400" b="1">
                <a:latin typeface="Times New Roman" panose="02020603050405020304" pitchFamily="18" charset="0"/>
              </a:rPr>
              <a:t>Gety()</a:t>
            </a:r>
          </a:p>
          <a:p>
            <a:pPr eaLnBrk="1" hangingPunct="1">
              <a:spcBef>
                <a:spcPct val="0"/>
              </a:spcBef>
              <a:buFontTx/>
              <a:buNone/>
            </a:pPr>
            <a:r>
              <a:rPr kumimoji="1" lang="en-US" altLang="zh-CN" sz="2400" b="1">
                <a:latin typeface="Times New Roman" panose="02020603050405020304" pitchFamily="18" charset="0"/>
              </a:rPr>
              <a:t>Showy()</a:t>
            </a:r>
          </a:p>
        </p:txBody>
      </p:sp>
      <p:sp>
        <p:nvSpPr>
          <p:cNvPr id="14346" name="Oval 10"/>
          <p:cNvSpPr>
            <a:spLocks noChangeArrowheads="1"/>
          </p:cNvSpPr>
          <p:nvPr/>
        </p:nvSpPr>
        <p:spPr bwMode="auto">
          <a:xfrm>
            <a:off x="7885113" y="5295900"/>
            <a:ext cx="500062"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y</a:t>
            </a:r>
          </a:p>
        </p:txBody>
      </p:sp>
      <p:sp>
        <p:nvSpPr>
          <p:cNvPr id="14347" name="Line 11"/>
          <p:cNvSpPr>
            <a:spLocks noChangeShapeType="1"/>
          </p:cNvSpPr>
          <p:nvPr/>
        </p:nvSpPr>
        <p:spPr bwMode="auto">
          <a:xfrm>
            <a:off x="6516688" y="2060575"/>
            <a:ext cx="1223962" cy="215900"/>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48" name="Line 12"/>
          <p:cNvSpPr>
            <a:spLocks noChangeShapeType="1"/>
          </p:cNvSpPr>
          <p:nvPr/>
        </p:nvSpPr>
        <p:spPr bwMode="auto">
          <a:xfrm>
            <a:off x="6589713" y="2420938"/>
            <a:ext cx="1150937" cy="0"/>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49" name="Line 13"/>
          <p:cNvSpPr>
            <a:spLocks noChangeShapeType="1"/>
          </p:cNvSpPr>
          <p:nvPr/>
        </p:nvSpPr>
        <p:spPr bwMode="auto">
          <a:xfrm flipV="1">
            <a:off x="6805613" y="2493963"/>
            <a:ext cx="935037" cy="287337"/>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0" name="Line 14"/>
          <p:cNvSpPr>
            <a:spLocks noChangeShapeType="1"/>
          </p:cNvSpPr>
          <p:nvPr/>
        </p:nvSpPr>
        <p:spPr bwMode="auto">
          <a:xfrm>
            <a:off x="7812088" y="3933825"/>
            <a:ext cx="217487" cy="144463"/>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1" name="Line 15"/>
          <p:cNvSpPr>
            <a:spLocks noChangeShapeType="1"/>
          </p:cNvSpPr>
          <p:nvPr/>
        </p:nvSpPr>
        <p:spPr bwMode="auto">
          <a:xfrm>
            <a:off x="7812088" y="4221163"/>
            <a:ext cx="360362" cy="0"/>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2" name="Line 16"/>
          <p:cNvSpPr>
            <a:spLocks noChangeShapeType="1"/>
          </p:cNvSpPr>
          <p:nvPr/>
        </p:nvSpPr>
        <p:spPr bwMode="auto">
          <a:xfrm flipV="1">
            <a:off x="7885113" y="4365625"/>
            <a:ext cx="215900" cy="71438"/>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3" name="Line 17"/>
          <p:cNvSpPr>
            <a:spLocks noChangeShapeType="1"/>
          </p:cNvSpPr>
          <p:nvPr/>
        </p:nvSpPr>
        <p:spPr bwMode="auto">
          <a:xfrm>
            <a:off x="6516688" y="5157788"/>
            <a:ext cx="1296987" cy="360362"/>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4" name="Line 18"/>
          <p:cNvSpPr>
            <a:spLocks noChangeShapeType="1"/>
          </p:cNvSpPr>
          <p:nvPr/>
        </p:nvSpPr>
        <p:spPr bwMode="auto">
          <a:xfrm>
            <a:off x="6589713" y="5445125"/>
            <a:ext cx="1223962" cy="144463"/>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5" name="Line 19"/>
          <p:cNvSpPr>
            <a:spLocks noChangeShapeType="1"/>
          </p:cNvSpPr>
          <p:nvPr/>
        </p:nvSpPr>
        <p:spPr bwMode="auto">
          <a:xfrm flipV="1">
            <a:off x="6877050" y="5661025"/>
            <a:ext cx="1008063" cy="144463"/>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6" name="Line 20"/>
          <p:cNvSpPr>
            <a:spLocks noChangeShapeType="1"/>
          </p:cNvSpPr>
          <p:nvPr/>
        </p:nvSpPr>
        <p:spPr bwMode="auto">
          <a:xfrm>
            <a:off x="6877050" y="0"/>
            <a:ext cx="0" cy="6858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7" name="Text Box 21"/>
          <p:cNvSpPr txBox="1">
            <a:spLocks noChangeArrowheads="1"/>
          </p:cNvSpPr>
          <p:nvPr/>
        </p:nvSpPr>
        <p:spPr bwMode="auto">
          <a:xfrm>
            <a:off x="5724525" y="1052513"/>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hlink"/>
                </a:solidFill>
                <a:latin typeface="Times New Roman" panose="02020603050405020304" pitchFamily="18" charset="0"/>
              </a:rPr>
              <a:t>接口</a:t>
            </a:r>
          </a:p>
        </p:txBody>
      </p:sp>
      <p:sp>
        <p:nvSpPr>
          <p:cNvPr id="14358" name="Text Box 22"/>
          <p:cNvSpPr txBox="1">
            <a:spLocks noChangeArrowheads="1"/>
          </p:cNvSpPr>
          <p:nvPr/>
        </p:nvSpPr>
        <p:spPr bwMode="auto">
          <a:xfrm>
            <a:off x="7343775" y="1052513"/>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hlink"/>
                </a:solidFill>
                <a:latin typeface="Times New Roman" panose="02020603050405020304" pitchFamily="18" charset="0"/>
              </a:rPr>
              <a:t>私有数据</a:t>
            </a:r>
          </a:p>
        </p:txBody>
      </p:sp>
      <p:sp>
        <p:nvSpPr>
          <p:cNvPr id="14359" name="Freeform 23"/>
          <p:cNvSpPr>
            <a:spLocks/>
          </p:cNvSpPr>
          <p:nvPr/>
        </p:nvSpPr>
        <p:spPr bwMode="auto">
          <a:xfrm>
            <a:off x="5651500" y="4797425"/>
            <a:ext cx="1096963" cy="1270000"/>
          </a:xfrm>
          <a:custGeom>
            <a:avLst/>
            <a:gdLst>
              <a:gd name="T0" fmla="*/ 2147483646 w 791"/>
              <a:gd name="T1" fmla="*/ 2147483646 h 800"/>
              <a:gd name="T2" fmla="*/ 2147483646 w 791"/>
              <a:gd name="T3" fmla="*/ 2147483646 h 800"/>
              <a:gd name="T4" fmla="*/ 2147483646 w 791"/>
              <a:gd name="T5" fmla="*/ 2147483646 h 800"/>
              <a:gd name="T6" fmla="*/ 2147483646 w 791"/>
              <a:gd name="T7" fmla="*/ 2147483646 h 800"/>
              <a:gd name="T8" fmla="*/ 2147483646 w 791"/>
              <a:gd name="T9" fmla="*/ 2147483646 h 800"/>
              <a:gd name="T10" fmla="*/ 2147483646 w 791"/>
              <a:gd name="T11" fmla="*/ 2147483646 h 800"/>
              <a:gd name="T12" fmla="*/ 2147483646 w 791"/>
              <a:gd name="T13" fmla="*/ 2147483646 h 800"/>
              <a:gd name="T14" fmla="*/ 2147483646 w 791"/>
              <a:gd name="T15" fmla="*/ 2147483646 h 800"/>
              <a:gd name="T16" fmla="*/ 2147483646 w 791"/>
              <a:gd name="T17" fmla="*/ 2147483646 h 800"/>
              <a:gd name="T18" fmla="*/ 2147483646 w 791"/>
              <a:gd name="T19" fmla="*/ 2147483646 h 800"/>
              <a:gd name="T20" fmla="*/ 2147483646 w 791"/>
              <a:gd name="T21" fmla="*/ 2147483646 h 800"/>
              <a:gd name="T22" fmla="*/ 2147483646 w 791"/>
              <a:gd name="T23" fmla="*/ 2147483646 h 800"/>
              <a:gd name="T24" fmla="*/ 2147483646 w 791"/>
              <a:gd name="T25" fmla="*/ 2147483646 h 800"/>
              <a:gd name="T26" fmla="*/ 2147483646 w 791"/>
              <a:gd name="T27" fmla="*/ 2147483646 h 800"/>
              <a:gd name="T28" fmla="*/ 2147483646 w 791"/>
              <a:gd name="T29" fmla="*/ 2147483646 h 800"/>
              <a:gd name="T30" fmla="*/ 2147483646 w 791"/>
              <a:gd name="T31" fmla="*/ 2147483646 h 800"/>
              <a:gd name="T32" fmla="*/ 2147483646 w 791"/>
              <a:gd name="T33" fmla="*/ 2147483646 h 800"/>
              <a:gd name="T34" fmla="*/ 2147483646 w 791"/>
              <a:gd name="T35" fmla="*/ 2147483646 h 800"/>
              <a:gd name="T36" fmla="*/ 2147483646 w 791"/>
              <a:gd name="T37" fmla="*/ 2147483646 h 800"/>
              <a:gd name="T38" fmla="*/ 2147483646 w 791"/>
              <a:gd name="T39" fmla="*/ 2147483646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0000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60" name="AutoShape 24"/>
          <p:cNvSpPr>
            <a:spLocks noChangeArrowheads="1"/>
          </p:cNvSpPr>
          <p:nvPr/>
        </p:nvSpPr>
        <p:spPr bwMode="auto">
          <a:xfrm rot="-6819132">
            <a:off x="7373144" y="3956844"/>
            <a:ext cx="519113" cy="1946275"/>
          </a:xfrm>
          <a:prstGeom prst="curvedRightArrow">
            <a:avLst>
              <a:gd name="adj1" fmla="val 28102"/>
              <a:gd name="adj2" fmla="val 103087"/>
              <a:gd name="adj3" fmla="val 33333"/>
            </a:avLst>
          </a:prstGeom>
          <a:solidFill>
            <a:schemeClr val="bg1"/>
          </a:solidFill>
          <a:ln w="3175">
            <a:solidFill>
              <a:srgbClr val="0000CC"/>
            </a:solidFill>
            <a:miter lim="800000"/>
            <a:headEnd/>
            <a:tailE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61" name="Rectangle 25"/>
          <p:cNvSpPr>
            <a:spLocks noChangeArrowheads="1"/>
          </p:cNvSpPr>
          <p:nvPr/>
        </p:nvSpPr>
        <p:spPr bwMode="auto">
          <a:xfrm>
            <a:off x="7597775" y="4941888"/>
            <a:ext cx="71438" cy="431800"/>
          </a:xfrm>
          <a:prstGeom prst="rect">
            <a:avLst/>
          </a:prstGeom>
          <a:solidFill>
            <a:srgbClr val="0000CC"/>
          </a:solidFill>
          <a:ln w="3175">
            <a:solidFill>
              <a:schemeClr val="bg1"/>
            </a:solidFill>
            <a:miter lim="800000"/>
            <a:headEnd/>
            <a:tailE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62" name="AutoShape 26"/>
          <p:cNvSpPr>
            <a:spLocks noChangeArrowheads="1"/>
          </p:cNvSpPr>
          <p:nvPr/>
        </p:nvSpPr>
        <p:spPr bwMode="auto">
          <a:xfrm rot="-8533683">
            <a:off x="4356100" y="3141663"/>
            <a:ext cx="2374900" cy="1657350"/>
          </a:xfrm>
          <a:prstGeom prst="curvedLeftArrow">
            <a:avLst>
              <a:gd name="adj1" fmla="val 1185"/>
              <a:gd name="adj2" fmla="val 40000"/>
              <a:gd name="adj3" fmla="val 53523"/>
            </a:avLst>
          </a:prstGeom>
          <a:solidFill>
            <a:srgbClr val="0000CC"/>
          </a:solidFill>
          <a:ln w="3175">
            <a:solidFill>
              <a:schemeClr val="tx1"/>
            </a:solidFill>
            <a:miter lim="800000"/>
            <a:headEnd/>
            <a:tailE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4363" name="Text Box 27"/>
          <p:cNvSpPr txBox="1">
            <a:spLocks noChangeArrowheads="1"/>
          </p:cNvSpPr>
          <p:nvPr/>
        </p:nvSpPr>
        <p:spPr bwMode="auto">
          <a:xfrm>
            <a:off x="4932363" y="2133600"/>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base</a:t>
            </a:r>
          </a:p>
        </p:txBody>
      </p:sp>
      <p:sp>
        <p:nvSpPr>
          <p:cNvPr id="14364" name="Text Box 28"/>
          <p:cNvSpPr txBox="1">
            <a:spLocks noChangeArrowheads="1"/>
          </p:cNvSpPr>
          <p:nvPr/>
        </p:nvSpPr>
        <p:spPr bwMode="auto">
          <a:xfrm>
            <a:off x="4645025" y="3284538"/>
            <a:ext cx="1293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derived</a:t>
            </a:r>
          </a:p>
        </p:txBody>
      </p:sp>
    </p:spTree>
    <p:extLst>
      <p:ext uri="{BB962C8B-B14F-4D97-AF65-F5344CB8AC3E}">
        <p14:creationId xmlns:p14="http://schemas.microsoft.com/office/powerpoint/2010/main" val="32639412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47"/>
                                        </p:tgtEl>
                                        <p:attrNameLst>
                                          <p:attrName>style.visibility</p:attrName>
                                        </p:attrNameLst>
                                      </p:cBhvr>
                                      <p:to>
                                        <p:strVal val="visible"/>
                                      </p:to>
                                    </p:set>
                                    <p:animEffect transition="in" filter="wipe(left)">
                                      <p:cBhvr>
                                        <p:cTn id="7" dur="500"/>
                                        <p:tgtEl>
                                          <p:spTgt spid="14347"/>
                                        </p:tgtEl>
                                      </p:cBhvr>
                                    </p:animEffect>
                                  </p:childTnLst>
                                </p:cTn>
                              </p:par>
                              <p:par>
                                <p:cTn id="8" presetID="22" presetClass="entr" presetSubtype="8" fill="hold" nodeType="withEffect">
                                  <p:stCondLst>
                                    <p:cond delay="0"/>
                                  </p:stCondLst>
                                  <p:childTnLst>
                                    <p:set>
                                      <p:cBhvr>
                                        <p:cTn id="9" dur="1" fill="hold">
                                          <p:stCondLst>
                                            <p:cond delay="0"/>
                                          </p:stCondLst>
                                        </p:cTn>
                                        <p:tgtEl>
                                          <p:spTgt spid="14348"/>
                                        </p:tgtEl>
                                        <p:attrNameLst>
                                          <p:attrName>style.visibility</p:attrName>
                                        </p:attrNameLst>
                                      </p:cBhvr>
                                      <p:to>
                                        <p:strVal val="visible"/>
                                      </p:to>
                                    </p:set>
                                    <p:animEffect transition="in" filter="wipe(left)">
                                      <p:cBhvr>
                                        <p:cTn id="10" dur="500"/>
                                        <p:tgtEl>
                                          <p:spTgt spid="14348"/>
                                        </p:tgtEl>
                                      </p:cBhvr>
                                    </p:animEffect>
                                  </p:childTnLst>
                                </p:cTn>
                              </p:par>
                              <p:par>
                                <p:cTn id="11" presetID="22" presetClass="entr" presetSubtype="8" fill="hold" nodeType="withEffect">
                                  <p:stCondLst>
                                    <p:cond delay="0"/>
                                  </p:stCondLst>
                                  <p:childTnLst>
                                    <p:set>
                                      <p:cBhvr>
                                        <p:cTn id="12" dur="1" fill="hold">
                                          <p:stCondLst>
                                            <p:cond delay="0"/>
                                          </p:stCondLst>
                                        </p:cTn>
                                        <p:tgtEl>
                                          <p:spTgt spid="14349"/>
                                        </p:tgtEl>
                                        <p:attrNameLst>
                                          <p:attrName>style.visibility</p:attrName>
                                        </p:attrNameLst>
                                      </p:cBhvr>
                                      <p:to>
                                        <p:strVal val="visible"/>
                                      </p:to>
                                    </p:set>
                                    <p:animEffect transition="in" filter="wipe(left)">
                                      <p:cBhvr>
                                        <p:cTn id="13" dur="500"/>
                                        <p:tgtEl>
                                          <p:spTgt spid="143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350"/>
                                        </p:tgtEl>
                                        <p:attrNameLst>
                                          <p:attrName>style.visibility</p:attrName>
                                        </p:attrNameLst>
                                      </p:cBhvr>
                                      <p:to>
                                        <p:strVal val="visible"/>
                                      </p:to>
                                    </p:set>
                                    <p:animEffect transition="in" filter="wipe(left)">
                                      <p:cBhvr>
                                        <p:cTn id="18" dur="500"/>
                                        <p:tgtEl>
                                          <p:spTgt spid="14350"/>
                                        </p:tgtEl>
                                      </p:cBhvr>
                                    </p:animEffect>
                                  </p:childTnLst>
                                </p:cTn>
                              </p:par>
                              <p:par>
                                <p:cTn id="19" presetID="22" presetClass="entr" presetSubtype="8" fill="hold" nodeType="withEffect">
                                  <p:stCondLst>
                                    <p:cond delay="0"/>
                                  </p:stCondLst>
                                  <p:childTnLst>
                                    <p:set>
                                      <p:cBhvr>
                                        <p:cTn id="20" dur="1" fill="hold">
                                          <p:stCondLst>
                                            <p:cond delay="0"/>
                                          </p:stCondLst>
                                        </p:cTn>
                                        <p:tgtEl>
                                          <p:spTgt spid="14351"/>
                                        </p:tgtEl>
                                        <p:attrNameLst>
                                          <p:attrName>style.visibility</p:attrName>
                                        </p:attrNameLst>
                                      </p:cBhvr>
                                      <p:to>
                                        <p:strVal val="visible"/>
                                      </p:to>
                                    </p:set>
                                    <p:animEffect transition="in" filter="wipe(left)">
                                      <p:cBhvr>
                                        <p:cTn id="21" dur="500"/>
                                        <p:tgtEl>
                                          <p:spTgt spid="14351"/>
                                        </p:tgtEl>
                                      </p:cBhvr>
                                    </p:animEffect>
                                  </p:childTnLst>
                                </p:cTn>
                              </p:par>
                              <p:par>
                                <p:cTn id="22" presetID="22" presetClass="entr" presetSubtype="8" fill="hold" nodeType="withEffect">
                                  <p:stCondLst>
                                    <p:cond delay="0"/>
                                  </p:stCondLst>
                                  <p:childTnLst>
                                    <p:set>
                                      <p:cBhvr>
                                        <p:cTn id="23" dur="1" fill="hold">
                                          <p:stCondLst>
                                            <p:cond delay="0"/>
                                          </p:stCondLst>
                                        </p:cTn>
                                        <p:tgtEl>
                                          <p:spTgt spid="14352"/>
                                        </p:tgtEl>
                                        <p:attrNameLst>
                                          <p:attrName>style.visibility</p:attrName>
                                        </p:attrNameLst>
                                      </p:cBhvr>
                                      <p:to>
                                        <p:strVal val="visible"/>
                                      </p:to>
                                    </p:set>
                                    <p:animEffect transition="in" filter="wipe(left)">
                                      <p:cBhvr>
                                        <p:cTn id="24" dur="500"/>
                                        <p:tgtEl>
                                          <p:spTgt spid="1435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4353"/>
                                        </p:tgtEl>
                                        <p:attrNameLst>
                                          <p:attrName>style.visibility</p:attrName>
                                        </p:attrNameLst>
                                      </p:cBhvr>
                                      <p:to>
                                        <p:strVal val="visible"/>
                                      </p:to>
                                    </p:set>
                                    <p:animEffect transition="in" filter="wipe(left)">
                                      <p:cBhvr>
                                        <p:cTn id="29" dur="500"/>
                                        <p:tgtEl>
                                          <p:spTgt spid="14353"/>
                                        </p:tgtEl>
                                      </p:cBhvr>
                                    </p:animEffect>
                                  </p:childTnLst>
                                </p:cTn>
                              </p:par>
                              <p:par>
                                <p:cTn id="30" presetID="22" presetClass="entr" presetSubtype="8" fill="hold" nodeType="withEffect">
                                  <p:stCondLst>
                                    <p:cond delay="0"/>
                                  </p:stCondLst>
                                  <p:childTnLst>
                                    <p:set>
                                      <p:cBhvr>
                                        <p:cTn id="31" dur="1" fill="hold">
                                          <p:stCondLst>
                                            <p:cond delay="0"/>
                                          </p:stCondLst>
                                        </p:cTn>
                                        <p:tgtEl>
                                          <p:spTgt spid="14354"/>
                                        </p:tgtEl>
                                        <p:attrNameLst>
                                          <p:attrName>style.visibility</p:attrName>
                                        </p:attrNameLst>
                                      </p:cBhvr>
                                      <p:to>
                                        <p:strVal val="visible"/>
                                      </p:to>
                                    </p:set>
                                    <p:animEffect transition="in" filter="wipe(left)">
                                      <p:cBhvr>
                                        <p:cTn id="32" dur="500"/>
                                        <p:tgtEl>
                                          <p:spTgt spid="14354"/>
                                        </p:tgtEl>
                                      </p:cBhvr>
                                    </p:animEffect>
                                  </p:childTnLst>
                                </p:cTn>
                              </p:par>
                              <p:par>
                                <p:cTn id="33" presetID="22" presetClass="entr" presetSubtype="8" fill="hold" nodeType="withEffect">
                                  <p:stCondLst>
                                    <p:cond delay="0"/>
                                  </p:stCondLst>
                                  <p:childTnLst>
                                    <p:set>
                                      <p:cBhvr>
                                        <p:cTn id="34" dur="1" fill="hold">
                                          <p:stCondLst>
                                            <p:cond delay="0"/>
                                          </p:stCondLst>
                                        </p:cTn>
                                        <p:tgtEl>
                                          <p:spTgt spid="14355"/>
                                        </p:tgtEl>
                                        <p:attrNameLst>
                                          <p:attrName>style.visibility</p:attrName>
                                        </p:attrNameLst>
                                      </p:cBhvr>
                                      <p:to>
                                        <p:strVal val="visible"/>
                                      </p:to>
                                    </p:set>
                                    <p:animEffect transition="in" filter="wipe(left)">
                                      <p:cBhvr>
                                        <p:cTn id="35" dur="500"/>
                                        <p:tgtEl>
                                          <p:spTgt spid="1435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4359"/>
                                        </p:tgtEl>
                                        <p:attrNameLst>
                                          <p:attrName>style.visibility</p:attrName>
                                        </p:attrNameLst>
                                      </p:cBhvr>
                                      <p:to>
                                        <p:strVal val="visible"/>
                                      </p:to>
                                    </p:set>
                                    <p:animEffect transition="in" filter="wipe(down)">
                                      <p:cBhvr>
                                        <p:cTn id="40" dur="500"/>
                                        <p:tgtEl>
                                          <p:spTgt spid="143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360"/>
                                        </p:tgtEl>
                                        <p:attrNameLst>
                                          <p:attrName>style.visibility</p:attrName>
                                        </p:attrNameLst>
                                      </p:cBhvr>
                                      <p:to>
                                        <p:strVal val="visible"/>
                                      </p:to>
                                    </p:set>
                                    <p:animEffect transition="in" filter="wipe(left)">
                                      <p:cBhvr>
                                        <p:cTn id="45" dur="500"/>
                                        <p:tgtEl>
                                          <p:spTgt spid="1436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4361"/>
                                        </p:tgtEl>
                                        <p:attrNameLst>
                                          <p:attrName>style.visibility</p:attrName>
                                        </p:attrNameLst>
                                      </p:cBhvr>
                                      <p:to>
                                        <p:strVal val="visible"/>
                                      </p:to>
                                    </p:set>
                                    <p:animEffect transition="in" filter="wipe(down)">
                                      <p:cBhvr>
                                        <p:cTn id="50" dur="500"/>
                                        <p:tgtEl>
                                          <p:spTgt spid="1436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4362"/>
                                        </p:tgtEl>
                                        <p:attrNameLst>
                                          <p:attrName>style.visibility</p:attrName>
                                        </p:attrNameLst>
                                      </p:cBhvr>
                                      <p:to>
                                        <p:strVal val="visible"/>
                                      </p:to>
                                    </p:set>
                                    <p:animEffect transition="in" filter="wipe(down)">
                                      <p:cBhvr>
                                        <p:cTn id="55" dur="500"/>
                                        <p:tgtEl>
                                          <p:spTgt spid="1436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4350"/>
                                        </p:tgtEl>
                                        <p:attrNameLst>
                                          <p:attrName>style.visibility</p:attrName>
                                        </p:attrNameLst>
                                      </p:cBhvr>
                                      <p:to>
                                        <p:strVal val="visible"/>
                                      </p:to>
                                    </p:set>
                                    <p:animEffect transition="in" filter="wipe(left)">
                                      <p:cBhvr>
                                        <p:cTn id="60" dur="500"/>
                                        <p:tgtEl>
                                          <p:spTgt spid="14350"/>
                                        </p:tgtEl>
                                      </p:cBhvr>
                                    </p:animEffect>
                                  </p:childTnLst>
                                </p:cTn>
                              </p:par>
                              <p:par>
                                <p:cTn id="61" presetID="22" presetClass="entr" presetSubtype="8" fill="hold" nodeType="withEffect">
                                  <p:stCondLst>
                                    <p:cond delay="0"/>
                                  </p:stCondLst>
                                  <p:childTnLst>
                                    <p:set>
                                      <p:cBhvr>
                                        <p:cTn id="62" dur="1" fill="hold">
                                          <p:stCondLst>
                                            <p:cond delay="0"/>
                                          </p:stCondLst>
                                        </p:cTn>
                                        <p:tgtEl>
                                          <p:spTgt spid="14351"/>
                                        </p:tgtEl>
                                        <p:attrNameLst>
                                          <p:attrName>style.visibility</p:attrName>
                                        </p:attrNameLst>
                                      </p:cBhvr>
                                      <p:to>
                                        <p:strVal val="visible"/>
                                      </p:to>
                                    </p:set>
                                    <p:animEffect transition="in" filter="wipe(left)">
                                      <p:cBhvr>
                                        <p:cTn id="63" dur="500"/>
                                        <p:tgtEl>
                                          <p:spTgt spid="14351"/>
                                        </p:tgtEl>
                                      </p:cBhvr>
                                    </p:animEffect>
                                  </p:childTnLst>
                                </p:cTn>
                              </p:par>
                              <p:par>
                                <p:cTn id="64" presetID="22" presetClass="entr" presetSubtype="8" fill="hold" nodeType="withEffect">
                                  <p:stCondLst>
                                    <p:cond delay="0"/>
                                  </p:stCondLst>
                                  <p:childTnLst>
                                    <p:set>
                                      <p:cBhvr>
                                        <p:cTn id="65" dur="1" fill="hold">
                                          <p:stCondLst>
                                            <p:cond delay="0"/>
                                          </p:stCondLst>
                                        </p:cTn>
                                        <p:tgtEl>
                                          <p:spTgt spid="14352"/>
                                        </p:tgtEl>
                                        <p:attrNameLst>
                                          <p:attrName>style.visibility</p:attrName>
                                        </p:attrNameLst>
                                      </p:cBhvr>
                                      <p:to>
                                        <p:strVal val="visible"/>
                                      </p:to>
                                    </p:set>
                                    <p:animEffect transition="in" filter="wipe(left)">
                                      <p:cBhvr>
                                        <p:cTn id="66" dur="500"/>
                                        <p:tgtEl>
                                          <p:spTgt spid="14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0" grpId="0" animBg="1"/>
      <p:bldP spid="14361" grpId="0" animBg="1"/>
      <p:bldP spid="14362"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4.10  </a:t>
            </a:r>
            <a:r>
              <a:rPr lang="zh-CN" altLang="zh-CN" b="1" dirty="0">
                <a:solidFill>
                  <a:srgbClr val="FF0000"/>
                </a:solidFill>
              </a:rPr>
              <a:t>编程</a:t>
            </a:r>
            <a:r>
              <a:rPr lang="zh-CN" altLang="zh-CN" b="1" dirty="0"/>
              <a:t>实例</a:t>
            </a:r>
            <a:endParaRPr lang="zh-CN" altLang="en-US" dirty="0"/>
          </a:p>
        </p:txBody>
      </p:sp>
      <p:sp>
        <p:nvSpPr>
          <p:cNvPr id="3" name="内容占位符 2"/>
          <p:cNvSpPr>
            <a:spLocks noGrp="1"/>
          </p:cNvSpPr>
          <p:nvPr>
            <p:ph idx="1"/>
          </p:nvPr>
        </p:nvSpPr>
        <p:spPr/>
        <p:txBody>
          <a:bodyPr/>
          <a:lstStyle/>
          <a:p>
            <a:pPr marL="0" indent="0">
              <a:buNone/>
            </a:pPr>
            <a:r>
              <a:rPr lang="en-US" altLang="zh-CN" sz="2800" b="1" dirty="0">
                <a:solidFill>
                  <a:srgbClr val="0000CC"/>
                </a:solidFill>
              </a:rPr>
              <a:t>2</a:t>
            </a:r>
            <a:r>
              <a:rPr lang="zh-CN" altLang="zh-CN" sz="2800" b="1" dirty="0">
                <a:solidFill>
                  <a:srgbClr val="0000CC"/>
                </a:solidFill>
              </a:rPr>
              <a:t>．编写各类头文件和源文件的程序代码</a:t>
            </a:r>
          </a:p>
          <a:p>
            <a:pPr marL="0" indent="0">
              <a:buNone/>
            </a:pPr>
            <a:r>
              <a:rPr lang="zh-CN" altLang="zh-CN" sz="2400" dirty="0">
                <a:solidFill>
                  <a:srgbClr val="FF0000"/>
                </a:solidFill>
              </a:rPr>
              <a:t>（</a:t>
            </a:r>
            <a:r>
              <a:rPr lang="en-US" altLang="zh-CN" sz="2400" dirty="0">
                <a:solidFill>
                  <a:srgbClr val="FF0000"/>
                </a:solidFill>
              </a:rPr>
              <a:t>1</a:t>
            </a:r>
            <a:r>
              <a:rPr lang="zh-CN" altLang="zh-CN" sz="2400" dirty="0">
                <a:solidFill>
                  <a:srgbClr val="FF0000"/>
                </a:solidFill>
              </a:rPr>
              <a:t>）建立</a:t>
            </a:r>
            <a:r>
              <a:rPr lang="en-US" altLang="zh-CN" sz="2400" dirty="0" err="1">
                <a:solidFill>
                  <a:srgbClr val="FF0000"/>
                </a:solidFill>
              </a:rPr>
              <a:t>ConFinal</a:t>
            </a:r>
            <a:r>
              <a:rPr lang="zh-CN" altLang="zh-CN" sz="2400" dirty="0">
                <a:solidFill>
                  <a:srgbClr val="FF0000"/>
                </a:solidFill>
              </a:rPr>
              <a:t>类。</a:t>
            </a:r>
          </a:p>
          <a:p>
            <a:pPr marL="0" indent="0">
              <a:buNone/>
            </a:pPr>
            <a:r>
              <a:rPr lang="zh-CN" altLang="zh-CN" sz="2400" dirty="0"/>
              <a:t>① 在</a:t>
            </a:r>
            <a:r>
              <a:rPr lang="en-US" altLang="zh-CN" sz="2400" dirty="0" err="1"/>
              <a:t>comFinal.h</a:t>
            </a:r>
            <a:r>
              <a:rPr lang="zh-CN" altLang="zh-CN" sz="2400" dirty="0"/>
              <a:t>头文件中输入如下内容：</a:t>
            </a:r>
          </a:p>
          <a:p>
            <a:pPr marL="0" indent="0">
              <a:buNone/>
            </a:pPr>
            <a:r>
              <a:rPr lang="en-US" altLang="zh-CN" sz="2400" dirty="0"/>
              <a:t> </a:t>
            </a:r>
            <a:endParaRPr lang="zh-CN" altLang="zh-CN" sz="2400" dirty="0"/>
          </a:p>
          <a:p>
            <a:pPr marL="0" indent="0">
              <a:buNone/>
            </a:pPr>
            <a:r>
              <a:rPr lang="en-US" altLang="zh-CN" sz="2400" dirty="0"/>
              <a:t>//</a:t>
            </a:r>
            <a:r>
              <a:rPr lang="en-US" altLang="zh-CN" sz="2400" dirty="0" err="1"/>
              <a:t>comFinal.h</a:t>
            </a:r>
            <a:endParaRPr lang="zh-CN" altLang="zh-CN" sz="2400" dirty="0"/>
          </a:p>
          <a:p>
            <a:pPr marL="0" indent="0">
              <a:buNone/>
            </a:pPr>
            <a:r>
              <a:rPr lang="en-US" altLang="zh-CN" sz="2400" dirty="0"/>
              <a:t>#</a:t>
            </a:r>
            <a:r>
              <a:rPr lang="en-US" altLang="zh-CN" sz="2400" dirty="0" err="1"/>
              <a:t>ifndef</a:t>
            </a:r>
            <a:r>
              <a:rPr lang="en-US" altLang="zh-CN" sz="2400" dirty="0"/>
              <a:t> </a:t>
            </a:r>
            <a:r>
              <a:rPr lang="en-US" altLang="zh-CN" sz="2400" dirty="0" err="1"/>
              <a:t>comFinal_h</a:t>
            </a:r>
            <a:endParaRPr lang="zh-CN" altLang="zh-CN" sz="2400" dirty="0"/>
          </a:p>
          <a:p>
            <a:pPr marL="0" indent="0">
              <a:buNone/>
            </a:pPr>
            <a:r>
              <a:rPr lang="en-US" altLang="zh-CN" sz="2400" dirty="0"/>
              <a:t>#define </a:t>
            </a:r>
            <a:r>
              <a:rPr lang="en-US" altLang="zh-CN" sz="2400" dirty="0" err="1"/>
              <a:t>comFinal_h</a:t>
            </a:r>
            <a:endParaRPr lang="zh-CN" altLang="zh-CN" sz="2400" dirty="0"/>
          </a:p>
          <a:p>
            <a:pPr marL="0" indent="0">
              <a:buNone/>
            </a:pPr>
            <a:r>
              <a:rPr lang="en-US" altLang="zh-CN" sz="2400" dirty="0"/>
              <a:t>class </a:t>
            </a:r>
            <a:r>
              <a:rPr lang="en-US" altLang="zh-CN" sz="2400" dirty="0" err="1"/>
              <a:t>comFinal</a:t>
            </a:r>
            <a:r>
              <a:rPr lang="en-US" altLang="zh-CN" sz="2400" dirty="0"/>
              <a:t> {</a:t>
            </a:r>
            <a:endParaRPr lang="zh-CN" altLang="zh-CN" sz="2400" dirty="0"/>
          </a:p>
          <a:p>
            <a:pPr marL="0" indent="0">
              <a:buNone/>
            </a:pPr>
            <a:r>
              <a:rPr lang="en-US" altLang="zh-CN" sz="2400" dirty="0"/>
              <a:t>protected:</a:t>
            </a:r>
            <a:endParaRPr lang="zh-CN" altLang="zh-CN" sz="2400" dirty="0"/>
          </a:p>
          <a:p>
            <a:pPr marL="0" indent="0">
              <a:buNone/>
            </a:pPr>
            <a:r>
              <a:rPr lang="en-US" altLang="zh-CN" sz="2400" dirty="0"/>
              <a:t>	char name[20];			//</a:t>
            </a:r>
            <a:r>
              <a:rPr lang="zh-CN" altLang="zh-CN" sz="2400" dirty="0"/>
              <a:t>学生姓名</a:t>
            </a:r>
          </a:p>
          <a:p>
            <a:pPr marL="0" indent="0">
              <a:buNone/>
            </a:pPr>
            <a:r>
              <a:rPr lang="en-US" altLang="zh-CN" sz="2400" dirty="0"/>
              <a:t>	</a:t>
            </a:r>
            <a:r>
              <a:rPr lang="en-US" altLang="zh-CN" sz="2400" dirty="0" err="1"/>
              <a:t>int</a:t>
            </a:r>
            <a:r>
              <a:rPr lang="en-US" altLang="zh-CN" sz="2400" dirty="0"/>
              <a:t> </a:t>
            </a:r>
            <a:r>
              <a:rPr lang="en-US" altLang="zh-CN" sz="2400" dirty="0" err="1"/>
              <a:t>english</a:t>
            </a:r>
            <a:r>
              <a:rPr lang="en-US" altLang="zh-CN" sz="2400" dirty="0"/>
              <a:t>, </a:t>
            </a:r>
            <a:r>
              <a:rPr lang="en-US" altLang="zh-CN" sz="2400" dirty="0" err="1"/>
              <a:t>chinese,math</a:t>
            </a:r>
            <a:r>
              <a:rPr lang="en-US" altLang="zh-CN" sz="2400" dirty="0"/>
              <a:t>;		//</a:t>
            </a:r>
            <a:r>
              <a:rPr lang="zh-CN" altLang="zh-CN" sz="2400" dirty="0"/>
              <a:t>公共课成绩及总分</a:t>
            </a:r>
          </a:p>
          <a:p>
            <a:pPr marL="0" indent="0">
              <a:buNone/>
            </a:pPr>
            <a:endParaRPr lang="zh-CN" altLang="en-US" sz="1200" dirty="0"/>
          </a:p>
        </p:txBody>
      </p:sp>
    </p:spTree>
    <p:extLst>
      <p:ext uri="{BB962C8B-B14F-4D97-AF65-F5344CB8AC3E}">
        <p14:creationId xmlns:p14="http://schemas.microsoft.com/office/powerpoint/2010/main" val="6426873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4.10  </a:t>
            </a:r>
            <a:r>
              <a:rPr lang="zh-CN" altLang="zh-CN" b="1" dirty="0">
                <a:solidFill>
                  <a:srgbClr val="FF0000"/>
                </a:solidFill>
              </a:rPr>
              <a:t>编程</a:t>
            </a:r>
            <a:r>
              <a:rPr lang="zh-CN" altLang="zh-CN" b="1" dirty="0"/>
              <a:t>实例</a:t>
            </a:r>
            <a:endParaRPr lang="zh-CN" altLang="en-US" dirty="0"/>
          </a:p>
        </p:txBody>
      </p:sp>
      <p:sp>
        <p:nvSpPr>
          <p:cNvPr id="3" name="内容占位符 2"/>
          <p:cNvSpPr>
            <a:spLocks noGrp="1"/>
          </p:cNvSpPr>
          <p:nvPr>
            <p:ph idx="1"/>
          </p:nvPr>
        </p:nvSpPr>
        <p:spPr/>
        <p:txBody>
          <a:bodyPr/>
          <a:lstStyle/>
          <a:p>
            <a:pPr marL="0" indent="0">
              <a:buNone/>
            </a:pPr>
            <a:r>
              <a:rPr lang="en-US" altLang="zh-CN" sz="2000" dirty="0"/>
              <a:t>public:</a:t>
            </a:r>
            <a:endParaRPr lang="zh-CN" altLang="zh-CN" sz="2000" dirty="0"/>
          </a:p>
          <a:p>
            <a:pPr marL="0" indent="0">
              <a:buNone/>
            </a:pPr>
            <a:r>
              <a:rPr lang="en-US" altLang="zh-CN" sz="2000" dirty="0"/>
              <a:t>	</a:t>
            </a:r>
            <a:r>
              <a:rPr lang="en-US" altLang="zh-CN" sz="2000" dirty="0" err="1"/>
              <a:t>comFinal</a:t>
            </a:r>
            <a:r>
              <a:rPr lang="en-US" altLang="zh-CN" sz="2000" dirty="0"/>
              <a:t>(char *n, </a:t>
            </a:r>
            <a:r>
              <a:rPr lang="en-US" altLang="zh-CN" sz="2000" dirty="0" err="1"/>
              <a:t>int</a:t>
            </a:r>
            <a:r>
              <a:rPr lang="en-US" altLang="zh-CN" sz="2000" dirty="0"/>
              <a:t> </a:t>
            </a:r>
            <a:r>
              <a:rPr lang="en-US" altLang="zh-CN" sz="2000" dirty="0" err="1"/>
              <a:t>Eng</a:t>
            </a:r>
            <a:r>
              <a:rPr lang="en-US" altLang="zh-CN" sz="2000" dirty="0"/>
              <a:t>, </a:t>
            </a:r>
            <a:r>
              <a:rPr lang="en-US" altLang="zh-CN" sz="2000" dirty="0" err="1"/>
              <a:t>int</a:t>
            </a:r>
            <a:r>
              <a:rPr lang="en-US" altLang="zh-CN" sz="2000" dirty="0"/>
              <a:t> Chi, </a:t>
            </a:r>
            <a:r>
              <a:rPr lang="en-US" altLang="zh-CN" sz="2000" dirty="0" err="1"/>
              <a:t>int</a:t>
            </a:r>
            <a:r>
              <a:rPr lang="en-US" altLang="zh-CN" sz="2000" dirty="0"/>
              <a:t> Mat);</a:t>
            </a:r>
            <a:endParaRPr lang="zh-CN" altLang="zh-CN" sz="2000" dirty="0"/>
          </a:p>
          <a:p>
            <a:pPr marL="0" indent="0">
              <a:buNone/>
            </a:pPr>
            <a:r>
              <a:rPr lang="en-US" altLang="zh-CN" sz="2000" dirty="0"/>
              <a:t>	</a:t>
            </a:r>
            <a:r>
              <a:rPr lang="en-US" altLang="zh-CN" sz="2000" dirty="0" err="1"/>
              <a:t>comFinal</a:t>
            </a:r>
            <a:r>
              <a:rPr lang="en-US" altLang="zh-CN" sz="2000" dirty="0"/>
              <a:t>() {};</a:t>
            </a:r>
            <a:endParaRPr lang="zh-CN" altLang="zh-CN" sz="2000" dirty="0"/>
          </a:p>
          <a:p>
            <a:pPr marL="0" indent="0">
              <a:buNone/>
            </a:pPr>
            <a:r>
              <a:rPr lang="en-US" altLang="zh-CN" sz="2000" dirty="0"/>
              <a:t>	char *</a:t>
            </a:r>
            <a:r>
              <a:rPr lang="en-US" altLang="zh-CN" sz="2000" dirty="0" err="1"/>
              <a:t>getName</a:t>
            </a:r>
            <a:r>
              <a:rPr lang="en-US" altLang="zh-CN" sz="2000" dirty="0"/>
              <a:t>() { return name; }</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getEng</a:t>
            </a:r>
            <a:r>
              <a:rPr lang="en-US" altLang="zh-CN" sz="2000" dirty="0"/>
              <a:t>() { return </a:t>
            </a:r>
            <a:r>
              <a:rPr lang="en-US" altLang="zh-CN" sz="2000" dirty="0" err="1"/>
              <a:t>english</a:t>
            </a:r>
            <a:r>
              <a:rPr lang="en-US" altLang="zh-CN" sz="2000" dirty="0"/>
              <a:t>; }</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getChi</a:t>
            </a:r>
            <a:r>
              <a:rPr lang="en-US" altLang="zh-CN" sz="2000" dirty="0"/>
              <a:t>() { return </a:t>
            </a:r>
            <a:r>
              <a:rPr lang="en-US" altLang="zh-CN" sz="2000" dirty="0" err="1"/>
              <a:t>chinese</a:t>
            </a:r>
            <a:r>
              <a:rPr lang="en-US" altLang="zh-CN" sz="2000" dirty="0"/>
              <a:t>; }</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getMat</a:t>
            </a:r>
            <a:r>
              <a:rPr lang="en-US" altLang="zh-CN" sz="2000" dirty="0"/>
              <a:t>() { return math; }</a:t>
            </a:r>
            <a:endParaRPr lang="zh-CN" altLang="zh-CN" sz="2000" dirty="0"/>
          </a:p>
          <a:p>
            <a:pPr marL="0" indent="0">
              <a:buNone/>
            </a:pPr>
            <a:r>
              <a:rPr lang="en-US" altLang="zh-CN" sz="2000" dirty="0"/>
              <a:t>	void </a:t>
            </a:r>
            <a:r>
              <a:rPr lang="en-US" altLang="zh-CN" sz="2000" dirty="0" err="1"/>
              <a:t>setEng</a:t>
            </a:r>
            <a:r>
              <a:rPr lang="en-US" altLang="zh-CN" sz="2000" dirty="0"/>
              <a:t>(</a:t>
            </a:r>
            <a:r>
              <a:rPr lang="en-US" altLang="zh-CN" sz="2000" dirty="0" err="1"/>
              <a:t>int</a:t>
            </a:r>
            <a:r>
              <a:rPr lang="en-US" altLang="zh-CN" sz="2000" dirty="0"/>
              <a:t> x) { </a:t>
            </a:r>
            <a:r>
              <a:rPr lang="en-US" altLang="zh-CN" sz="2000" dirty="0" err="1"/>
              <a:t>english</a:t>
            </a:r>
            <a:r>
              <a:rPr lang="en-US" altLang="zh-CN" sz="2000" dirty="0"/>
              <a:t> = x; }</a:t>
            </a:r>
            <a:endParaRPr lang="zh-CN" altLang="zh-CN" sz="2000" dirty="0"/>
          </a:p>
          <a:p>
            <a:pPr marL="0" indent="0">
              <a:buNone/>
            </a:pPr>
            <a:r>
              <a:rPr lang="en-US" altLang="zh-CN" sz="2000" dirty="0"/>
              <a:t>	void </a:t>
            </a:r>
            <a:r>
              <a:rPr lang="en-US" altLang="zh-CN" sz="2000" dirty="0" err="1"/>
              <a:t>setChi</a:t>
            </a:r>
            <a:r>
              <a:rPr lang="en-US" altLang="zh-CN" sz="2000" dirty="0"/>
              <a:t>(</a:t>
            </a:r>
            <a:r>
              <a:rPr lang="en-US" altLang="zh-CN" sz="2000" dirty="0" err="1"/>
              <a:t>int</a:t>
            </a:r>
            <a:r>
              <a:rPr lang="en-US" altLang="zh-CN" sz="2000" dirty="0"/>
              <a:t> x) { </a:t>
            </a:r>
            <a:r>
              <a:rPr lang="en-US" altLang="zh-CN" sz="2000" dirty="0" err="1"/>
              <a:t>chinese</a:t>
            </a:r>
            <a:r>
              <a:rPr lang="en-US" altLang="zh-CN" sz="2000" dirty="0"/>
              <a:t> = x; }</a:t>
            </a:r>
            <a:endParaRPr lang="zh-CN" altLang="zh-CN" sz="2000" dirty="0"/>
          </a:p>
          <a:p>
            <a:pPr marL="0" indent="0">
              <a:buNone/>
            </a:pPr>
            <a:r>
              <a:rPr lang="en-US" altLang="zh-CN" sz="2000" dirty="0"/>
              <a:t>	void </a:t>
            </a:r>
            <a:r>
              <a:rPr lang="en-US" altLang="zh-CN" sz="2000" dirty="0" err="1"/>
              <a:t>setMat</a:t>
            </a:r>
            <a:r>
              <a:rPr lang="en-US" altLang="zh-CN" sz="2000" dirty="0"/>
              <a:t>(</a:t>
            </a:r>
            <a:r>
              <a:rPr lang="en-US" altLang="zh-CN" sz="2000" dirty="0" err="1"/>
              <a:t>int</a:t>
            </a:r>
            <a:r>
              <a:rPr lang="en-US" altLang="zh-CN" sz="2000" dirty="0"/>
              <a:t> x) { math = x; }</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getTotal</a:t>
            </a:r>
            <a:r>
              <a:rPr lang="en-US" altLang="zh-CN" sz="2000" dirty="0"/>
              <a:t>() { return </a:t>
            </a:r>
            <a:r>
              <a:rPr lang="en-US" altLang="zh-CN" sz="2000" dirty="0" err="1"/>
              <a:t>english</a:t>
            </a:r>
            <a:r>
              <a:rPr lang="en-US" altLang="zh-CN" sz="2000" dirty="0"/>
              <a:t> + </a:t>
            </a:r>
            <a:r>
              <a:rPr lang="en-US" altLang="zh-CN" sz="2000" dirty="0" err="1"/>
              <a:t>chinese</a:t>
            </a:r>
            <a:r>
              <a:rPr lang="en-US" altLang="zh-CN" sz="2000" dirty="0"/>
              <a:t> + math; }</a:t>
            </a:r>
            <a:endParaRPr lang="zh-CN" altLang="zh-CN" sz="2000" dirty="0"/>
          </a:p>
          <a:p>
            <a:pPr marL="0" indent="0">
              <a:buNone/>
            </a:pPr>
            <a:r>
              <a:rPr lang="en-US" altLang="zh-CN" sz="2000" dirty="0"/>
              <a:t>	double </a:t>
            </a:r>
            <a:r>
              <a:rPr lang="en-US" altLang="zh-CN" sz="2000" dirty="0" err="1"/>
              <a:t>getAverage</a:t>
            </a:r>
            <a:r>
              <a:rPr lang="en-US" altLang="zh-CN" sz="2000" dirty="0"/>
              <a:t>() { return (</a:t>
            </a:r>
            <a:r>
              <a:rPr lang="en-US" altLang="zh-CN" sz="2000" dirty="0" err="1"/>
              <a:t>english</a:t>
            </a:r>
            <a:r>
              <a:rPr lang="en-US" altLang="zh-CN" sz="2000" dirty="0"/>
              <a:t> + </a:t>
            </a:r>
            <a:r>
              <a:rPr lang="en-US" altLang="zh-CN" sz="2000" dirty="0" err="1"/>
              <a:t>chinese</a:t>
            </a:r>
            <a:r>
              <a:rPr lang="en-US" altLang="zh-CN" sz="2000" dirty="0"/>
              <a:t> + math) / 3; }</a:t>
            </a:r>
            <a:endParaRPr lang="zh-CN" altLang="zh-CN" sz="2000" dirty="0"/>
          </a:p>
          <a:p>
            <a:pPr marL="0" indent="0">
              <a:buNone/>
            </a:pPr>
            <a:r>
              <a:rPr lang="en-US" altLang="zh-CN" sz="2000" dirty="0"/>
              <a:t>	void show();	//</a:t>
            </a:r>
            <a:r>
              <a:rPr lang="zh-CN" altLang="zh-CN" sz="2000" dirty="0"/>
              <a:t>显示学生各公共课的成绩、平均分和总分</a:t>
            </a:r>
          </a:p>
          <a:p>
            <a:pPr marL="0" indent="0">
              <a:buNone/>
            </a:pPr>
            <a:r>
              <a:rPr lang="en-US" altLang="zh-CN" sz="2000" dirty="0"/>
              <a:t>};</a:t>
            </a:r>
            <a:endParaRPr lang="zh-CN" altLang="zh-CN" sz="2000" dirty="0"/>
          </a:p>
          <a:p>
            <a:pPr marL="0" indent="0">
              <a:buNone/>
            </a:pPr>
            <a:r>
              <a:rPr lang="en-US" altLang="zh-CN" sz="2000" dirty="0"/>
              <a:t>#</a:t>
            </a:r>
            <a:r>
              <a:rPr lang="en-US" altLang="zh-CN" sz="2000" dirty="0" err="1"/>
              <a:t>endif</a:t>
            </a:r>
            <a:endParaRPr lang="zh-CN" altLang="zh-CN" sz="2000" dirty="0"/>
          </a:p>
          <a:p>
            <a:endParaRPr lang="zh-CN" altLang="en-US" sz="2000" dirty="0"/>
          </a:p>
        </p:txBody>
      </p:sp>
    </p:spTree>
    <p:extLst>
      <p:ext uri="{BB962C8B-B14F-4D97-AF65-F5344CB8AC3E}">
        <p14:creationId xmlns:p14="http://schemas.microsoft.com/office/powerpoint/2010/main" val="371671694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23212" cy="5168635"/>
          </a:xfrm>
        </p:spPr>
        <p:txBody>
          <a:bodyPr/>
          <a:lstStyle/>
          <a:p>
            <a:pPr marL="0" indent="0">
              <a:buNone/>
            </a:pPr>
            <a:r>
              <a:rPr lang="zh-CN" altLang="zh-CN" sz="2800" dirty="0">
                <a:solidFill>
                  <a:srgbClr val="FF0000"/>
                </a:solidFill>
              </a:rPr>
              <a:t>② 在</a:t>
            </a:r>
            <a:r>
              <a:rPr lang="en-US" altLang="zh-CN" sz="2800" dirty="0">
                <a:solidFill>
                  <a:srgbClr val="FF0000"/>
                </a:solidFill>
              </a:rPr>
              <a:t>ComFinal.cpp</a:t>
            </a:r>
            <a:r>
              <a:rPr lang="zh-CN" altLang="zh-CN" sz="2800" dirty="0">
                <a:solidFill>
                  <a:srgbClr val="FF0000"/>
                </a:solidFill>
              </a:rPr>
              <a:t>源文件中输入如下内容：</a:t>
            </a:r>
          </a:p>
          <a:p>
            <a:pPr marL="0" indent="0">
              <a:buNone/>
            </a:pPr>
            <a:r>
              <a:rPr lang="en-US" altLang="zh-CN" sz="2000" dirty="0"/>
              <a:t> //ComFinal.cpp</a:t>
            </a:r>
            <a:endParaRPr lang="zh-CN" altLang="zh-CN" sz="2000" dirty="0"/>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#include "</a:t>
            </a:r>
            <a:r>
              <a:rPr lang="en-US" altLang="zh-CN" sz="2000" dirty="0" err="1"/>
              <a:t>comFinal.h</a:t>
            </a:r>
            <a:r>
              <a:rPr lang="en-US" altLang="zh-CN" sz="2000" dirty="0"/>
              <a: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err="1"/>
              <a:t>comFinal</a:t>
            </a:r>
            <a:r>
              <a:rPr lang="en-US" altLang="zh-CN" sz="2000" dirty="0"/>
              <a:t>::</a:t>
            </a:r>
            <a:r>
              <a:rPr lang="en-US" altLang="zh-CN" sz="2000" dirty="0" err="1"/>
              <a:t>comFinal</a:t>
            </a:r>
            <a:r>
              <a:rPr lang="en-US" altLang="zh-CN" sz="2000" dirty="0"/>
              <a:t>(char *n, </a:t>
            </a:r>
            <a:r>
              <a:rPr lang="en-US" altLang="zh-CN" sz="2000" dirty="0" err="1"/>
              <a:t>int</a:t>
            </a:r>
            <a:r>
              <a:rPr lang="en-US" altLang="zh-CN" sz="2000" dirty="0"/>
              <a:t> </a:t>
            </a:r>
            <a:r>
              <a:rPr lang="en-US" altLang="zh-CN" sz="2000" dirty="0" err="1"/>
              <a:t>Eng</a:t>
            </a:r>
            <a:r>
              <a:rPr lang="en-US" altLang="zh-CN" sz="2000" dirty="0"/>
              <a:t>, </a:t>
            </a:r>
            <a:r>
              <a:rPr lang="en-US" altLang="zh-CN" sz="2000" dirty="0" err="1"/>
              <a:t>int</a:t>
            </a:r>
            <a:r>
              <a:rPr lang="en-US" altLang="zh-CN" sz="2000" dirty="0"/>
              <a:t> Chi, </a:t>
            </a:r>
            <a:r>
              <a:rPr lang="en-US" altLang="zh-CN" sz="2000" dirty="0" err="1"/>
              <a:t>int</a:t>
            </a:r>
            <a:r>
              <a:rPr lang="en-US" altLang="zh-CN" sz="2000" dirty="0"/>
              <a:t> Mat) {</a:t>
            </a:r>
            <a:endParaRPr lang="zh-CN" altLang="zh-CN" sz="2000" dirty="0"/>
          </a:p>
          <a:p>
            <a:pPr marL="0" indent="0">
              <a:buNone/>
            </a:pPr>
            <a:r>
              <a:rPr lang="en-US" altLang="zh-CN" sz="2000" dirty="0"/>
              <a:t>	</a:t>
            </a:r>
            <a:r>
              <a:rPr lang="en-US" altLang="zh-CN" sz="2000" dirty="0" err="1"/>
              <a:t>english</a:t>
            </a:r>
            <a:r>
              <a:rPr lang="en-US" altLang="zh-CN" sz="2000" dirty="0"/>
              <a:t> = </a:t>
            </a:r>
            <a:r>
              <a:rPr lang="en-US" altLang="zh-CN" sz="2000" dirty="0" err="1"/>
              <a:t>Eng</a:t>
            </a:r>
            <a:r>
              <a:rPr lang="en-US" altLang="zh-CN" sz="2000" dirty="0"/>
              <a:t>; </a:t>
            </a:r>
            <a:r>
              <a:rPr lang="en-US" altLang="zh-CN" sz="2000" dirty="0" err="1"/>
              <a:t>chinese</a:t>
            </a:r>
            <a:r>
              <a:rPr lang="en-US" altLang="zh-CN" sz="2000" dirty="0"/>
              <a:t> = Chi; math = Mat;</a:t>
            </a:r>
            <a:endParaRPr lang="zh-CN" altLang="zh-CN" sz="2000" dirty="0"/>
          </a:p>
          <a:p>
            <a:pPr marL="0" indent="0">
              <a:buNone/>
            </a:pPr>
            <a:r>
              <a:rPr lang="en-US" altLang="zh-CN" sz="2000" dirty="0"/>
              <a:t>	</a:t>
            </a:r>
            <a:r>
              <a:rPr lang="en-US" altLang="zh-CN" sz="2000" dirty="0" err="1"/>
              <a:t>strcpy</a:t>
            </a:r>
            <a:r>
              <a:rPr lang="en-US" altLang="zh-CN" sz="2000" dirty="0"/>
              <a:t>(name, n);</a:t>
            </a:r>
            <a:endParaRPr lang="zh-CN" altLang="zh-CN" sz="2000" dirty="0"/>
          </a:p>
          <a:p>
            <a:pPr marL="0" indent="0">
              <a:buNone/>
            </a:pPr>
            <a:r>
              <a:rPr lang="en-US" altLang="zh-CN" sz="2000" dirty="0"/>
              <a:t>}</a:t>
            </a:r>
            <a:endParaRPr lang="zh-CN" altLang="zh-CN" sz="2000" dirty="0"/>
          </a:p>
          <a:p>
            <a:pPr marL="0" indent="0">
              <a:buNone/>
            </a:pPr>
            <a:r>
              <a:rPr lang="en-US" altLang="zh-CN" sz="2000" dirty="0"/>
              <a:t>void </a:t>
            </a:r>
            <a:r>
              <a:rPr lang="en-US" altLang="zh-CN" sz="2000" dirty="0" err="1"/>
              <a:t>comFinal</a:t>
            </a:r>
            <a:r>
              <a:rPr lang="en-US" altLang="zh-CN" sz="2000" dirty="0"/>
              <a:t>::show() {</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学生姓名</a:t>
            </a:r>
            <a:r>
              <a:rPr lang="en-US" altLang="zh-CN" sz="2000" dirty="0"/>
              <a:t> :" &lt;&lt; </a:t>
            </a:r>
            <a:r>
              <a:rPr lang="en-US" altLang="zh-CN" sz="2000" dirty="0" err="1"/>
              <a:t>getName</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英语成绩</a:t>
            </a:r>
            <a:r>
              <a:rPr lang="en-US" altLang="zh-CN" sz="2000" dirty="0"/>
              <a:t>: " &lt;&lt; </a:t>
            </a:r>
            <a:r>
              <a:rPr lang="en-US" altLang="zh-CN" sz="2000" dirty="0" err="1"/>
              <a:t>getEng</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语文成绩</a:t>
            </a:r>
            <a:r>
              <a:rPr lang="en-US" altLang="zh-CN" sz="2000" dirty="0"/>
              <a:t>: " &lt;&lt; </a:t>
            </a:r>
            <a:r>
              <a:rPr lang="en-US" altLang="zh-CN" sz="2000" dirty="0" err="1"/>
              <a:t>getChi</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数学成绩</a:t>
            </a:r>
            <a:r>
              <a:rPr lang="en-US" altLang="zh-CN" sz="2000" dirty="0"/>
              <a:t>: " &lt;&lt; </a:t>
            </a:r>
            <a:r>
              <a:rPr lang="en-US" altLang="zh-CN" sz="2000" dirty="0" err="1"/>
              <a:t>getMat</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基础课总分</a:t>
            </a:r>
            <a:r>
              <a:rPr lang="en-US" altLang="zh-CN" sz="2000" dirty="0"/>
              <a:t>: " &lt;&lt; </a:t>
            </a:r>
            <a:r>
              <a:rPr lang="en-US" altLang="zh-CN" sz="2000" dirty="0" err="1"/>
              <a:t>getTotal</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基础课平均成绩</a:t>
            </a:r>
            <a:r>
              <a:rPr lang="en-US" altLang="zh-CN" sz="2000" dirty="0"/>
              <a:t>: " &lt;&lt; </a:t>
            </a:r>
            <a:r>
              <a:rPr lang="en-US" altLang="zh-CN" sz="2000" dirty="0" err="1"/>
              <a:t>getAverage</a:t>
            </a:r>
            <a:r>
              <a:rPr lang="en-US" altLang="zh-CN" sz="2000" dirty="0"/>
              <a:t>() &lt;&lt; </a:t>
            </a:r>
            <a:r>
              <a:rPr lang="en-US" altLang="zh-CN" sz="2000" dirty="0" err="1"/>
              <a:t>endl</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3251302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800" dirty="0">
                <a:solidFill>
                  <a:srgbClr val="0000CC"/>
                </a:solidFill>
              </a:rPr>
              <a:t>① 在</a:t>
            </a:r>
            <a:r>
              <a:rPr lang="en-US" altLang="zh-CN" sz="2800" dirty="0" err="1">
                <a:solidFill>
                  <a:srgbClr val="0000CC"/>
                </a:solidFill>
              </a:rPr>
              <a:t>Account.h</a:t>
            </a:r>
            <a:r>
              <a:rPr lang="zh-CN" altLang="zh-CN" sz="2800" dirty="0">
                <a:solidFill>
                  <a:srgbClr val="0000CC"/>
                </a:solidFill>
              </a:rPr>
              <a:t>头文件中输入如下内容：</a:t>
            </a:r>
          </a:p>
          <a:p>
            <a:pPr marL="0" indent="0">
              <a:buNone/>
            </a:pPr>
            <a:r>
              <a:rPr lang="en-US" altLang="zh-CN" sz="2400" dirty="0"/>
              <a:t> </a:t>
            </a:r>
            <a:endParaRPr lang="zh-CN" altLang="zh-CN" sz="2400" dirty="0"/>
          </a:p>
          <a:p>
            <a:pPr marL="0" indent="0">
              <a:buNone/>
            </a:pPr>
            <a:r>
              <a:rPr lang="en-US" altLang="zh-CN" sz="2400" dirty="0"/>
              <a:t>//</a:t>
            </a:r>
            <a:r>
              <a:rPr lang="en-US" altLang="zh-CN" sz="2400" dirty="0" err="1"/>
              <a:t>Account.h</a:t>
            </a:r>
            <a:endParaRPr lang="zh-CN" altLang="zh-CN" sz="2400" dirty="0"/>
          </a:p>
          <a:p>
            <a:pPr marL="0" indent="0">
              <a:buNone/>
            </a:pPr>
            <a:r>
              <a:rPr lang="en-US" altLang="zh-CN" sz="2400" dirty="0"/>
              <a:t>#include "</a:t>
            </a:r>
            <a:r>
              <a:rPr lang="en-US" altLang="zh-CN" sz="2400" dirty="0" err="1"/>
              <a:t>comFinal.h</a:t>
            </a:r>
            <a:r>
              <a:rPr lang="en-US" altLang="zh-CN" sz="2400" dirty="0"/>
              <a:t>"</a:t>
            </a:r>
            <a:endParaRPr lang="zh-CN" altLang="zh-CN" sz="2400" dirty="0"/>
          </a:p>
          <a:p>
            <a:pPr marL="0" indent="0">
              <a:buNone/>
            </a:pPr>
            <a:r>
              <a:rPr lang="en-US" altLang="zh-CN" sz="2400" dirty="0"/>
              <a:t>#</a:t>
            </a:r>
            <a:r>
              <a:rPr lang="en-US" altLang="zh-CN" sz="2400" dirty="0" err="1"/>
              <a:t>ifndef</a:t>
            </a:r>
            <a:r>
              <a:rPr lang="en-US" altLang="zh-CN" sz="2400" dirty="0"/>
              <a:t> </a:t>
            </a:r>
            <a:r>
              <a:rPr lang="en-US" altLang="zh-CN" sz="2400" dirty="0" err="1"/>
              <a:t>Account_h</a:t>
            </a:r>
            <a:endParaRPr lang="zh-CN" altLang="zh-CN" sz="2400" dirty="0"/>
          </a:p>
          <a:p>
            <a:pPr marL="0" indent="0">
              <a:buNone/>
            </a:pPr>
            <a:r>
              <a:rPr lang="en-US" altLang="zh-CN" sz="2400" dirty="0"/>
              <a:t>#define </a:t>
            </a:r>
            <a:r>
              <a:rPr lang="en-US" altLang="zh-CN" sz="2400" dirty="0" err="1"/>
              <a:t>Account_h</a:t>
            </a:r>
            <a:endParaRPr lang="zh-CN" altLang="zh-CN" sz="2400" dirty="0"/>
          </a:p>
          <a:p>
            <a:pPr marL="0" indent="0">
              <a:buNone/>
            </a:pPr>
            <a:r>
              <a:rPr lang="en-US" altLang="zh-CN" sz="2400" dirty="0"/>
              <a:t>class Account :public </a:t>
            </a:r>
            <a:r>
              <a:rPr lang="en-US" altLang="zh-CN" sz="2400" dirty="0" err="1"/>
              <a:t>comFinal</a:t>
            </a:r>
            <a:r>
              <a:rPr lang="en-US" altLang="zh-CN" sz="2400" dirty="0"/>
              <a:t> {</a:t>
            </a:r>
            <a:endParaRPr lang="zh-CN" altLang="zh-CN" sz="2400" dirty="0"/>
          </a:p>
          <a:p>
            <a:pPr marL="0" indent="0">
              <a:buNone/>
            </a:pPr>
            <a:r>
              <a:rPr lang="en-US" altLang="zh-CN" sz="2400" dirty="0"/>
              <a:t>protected:</a:t>
            </a:r>
            <a:endParaRPr lang="zh-CN" altLang="zh-CN" sz="2400" dirty="0"/>
          </a:p>
          <a:p>
            <a:pPr marL="0" indent="0">
              <a:buNone/>
            </a:pPr>
            <a:r>
              <a:rPr lang="en-US" altLang="zh-CN" sz="2400" dirty="0"/>
              <a:t>	</a:t>
            </a:r>
            <a:r>
              <a:rPr lang="en-US" altLang="zh-CN" sz="2400" dirty="0" err="1"/>
              <a:t>int</a:t>
            </a:r>
            <a:r>
              <a:rPr lang="en-US" altLang="zh-CN" sz="2400" dirty="0"/>
              <a:t> account; 				//</a:t>
            </a:r>
            <a:r>
              <a:rPr lang="zh-CN" altLang="zh-CN" sz="2400" dirty="0"/>
              <a:t>会计学成绩</a:t>
            </a:r>
          </a:p>
          <a:p>
            <a:pPr marL="0" indent="0">
              <a:buNone/>
            </a:pPr>
            <a:r>
              <a:rPr lang="en-US" altLang="zh-CN" sz="2400" dirty="0"/>
              <a:t>	</a:t>
            </a:r>
            <a:r>
              <a:rPr lang="en-US" altLang="zh-CN" sz="2400" dirty="0" err="1"/>
              <a:t>int</a:t>
            </a:r>
            <a:r>
              <a:rPr lang="en-US" altLang="zh-CN" sz="2400" dirty="0"/>
              <a:t> econ;				//</a:t>
            </a:r>
            <a:r>
              <a:rPr lang="zh-CN" altLang="zh-CN" sz="2400" dirty="0"/>
              <a:t>经济学成绩</a:t>
            </a:r>
          </a:p>
          <a:p>
            <a:pPr marL="0" indent="0">
              <a:buNone/>
            </a:pPr>
            <a:endParaRPr lang="zh-CN" altLang="en-US" sz="2400" dirty="0"/>
          </a:p>
        </p:txBody>
      </p:sp>
      <p:sp>
        <p:nvSpPr>
          <p:cNvPr id="4" name="标题 1"/>
          <p:cNvSpPr>
            <a:spLocks noGrp="1"/>
          </p:cNvSpPr>
          <p:nvPr>
            <p:ph type="title"/>
          </p:nvPr>
        </p:nvSpPr>
        <p:spPr/>
        <p:txBody>
          <a:bodyPr/>
          <a:lstStyle/>
          <a:p>
            <a:pPr algn="l"/>
            <a:r>
              <a:rPr lang="zh-CN" altLang="zh-CN" dirty="0">
                <a:solidFill>
                  <a:srgbClr val="FF0000"/>
                </a:solidFill>
              </a:rPr>
              <a:t>（</a:t>
            </a:r>
            <a:r>
              <a:rPr lang="en-US" altLang="zh-CN" dirty="0">
                <a:solidFill>
                  <a:srgbClr val="FF0000"/>
                </a:solidFill>
              </a:rPr>
              <a:t>2</a:t>
            </a:r>
            <a:r>
              <a:rPr lang="zh-CN" altLang="zh-CN" dirty="0">
                <a:solidFill>
                  <a:srgbClr val="FF0000"/>
                </a:solidFill>
              </a:rPr>
              <a:t>）</a:t>
            </a:r>
            <a:r>
              <a:rPr lang="en-US" altLang="zh-CN" dirty="0">
                <a:solidFill>
                  <a:srgbClr val="FF0000"/>
                </a:solidFill>
              </a:rPr>
              <a:t>Account</a:t>
            </a:r>
            <a:r>
              <a:rPr lang="zh-CN" altLang="zh-CN" dirty="0">
                <a:solidFill>
                  <a:srgbClr val="FF0000"/>
                </a:solidFill>
              </a:rPr>
              <a:t>类的建立</a:t>
            </a:r>
            <a:endParaRPr lang="zh-CN" altLang="en-US" dirty="0">
              <a:solidFill>
                <a:srgbClr val="FF0000"/>
              </a:solidFill>
            </a:endParaRPr>
          </a:p>
        </p:txBody>
      </p:sp>
    </p:spTree>
    <p:extLst>
      <p:ext uri="{BB962C8B-B14F-4D97-AF65-F5344CB8AC3E}">
        <p14:creationId xmlns:p14="http://schemas.microsoft.com/office/powerpoint/2010/main" val="173672742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4.10  </a:t>
            </a:r>
            <a:r>
              <a:rPr lang="zh-CN" altLang="zh-CN" b="1" dirty="0">
                <a:solidFill>
                  <a:srgbClr val="FF0000"/>
                </a:solidFill>
              </a:rPr>
              <a:t>编程</a:t>
            </a:r>
            <a:r>
              <a:rPr lang="zh-CN" altLang="zh-CN" b="1" dirty="0"/>
              <a:t>实例</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public:</a:t>
            </a:r>
            <a:endParaRPr lang="zh-CN" altLang="zh-CN" sz="2400" dirty="0"/>
          </a:p>
          <a:p>
            <a:pPr marL="0" indent="0">
              <a:buNone/>
            </a:pPr>
            <a:r>
              <a:rPr lang="en-US" altLang="zh-CN" sz="2400" dirty="0"/>
              <a:t>	</a:t>
            </a:r>
            <a:r>
              <a:rPr lang="en-US" altLang="zh-CN" sz="2200" dirty="0"/>
              <a:t>Account(char *n, </a:t>
            </a:r>
            <a:r>
              <a:rPr lang="en-US" altLang="zh-CN" sz="2200" dirty="0" err="1"/>
              <a:t>int</a:t>
            </a:r>
            <a:r>
              <a:rPr lang="en-US" altLang="zh-CN" sz="2200" dirty="0"/>
              <a:t> </a:t>
            </a:r>
            <a:r>
              <a:rPr lang="en-US" altLang="zh-CN" sz="2200" dirty="0" err="1"/>
              <a:t>Eng</a:t>
            </a:r>
            <a:r>
              <a:rPr lang="en-US" altLang="zh-CN" sz="2200" dirty="0"/>
              <a:t>, </a:t>
            </a:r>
            <a:r>
              <a:rPr lang="en-US" altLang="zh-CN" sz="2200" dirty="0" err="1"/>
              <a:t>int</a:t>
            </a:r>
            <a:r>
              <a:rPr lang="en-US" altLang="zh-CN" sz="2200" dirty="0"/>
              <a:t> Chi, </a:t>
            </a:r>
            <a:r>
              <a:rPr lang="en-US" altLang="zh-CN" sz="2200" dirty="0" err="1"/>
              <a:t>int</a:t>
            </a:r>
            <a:r>
              <a:rPr lang="en-US" altLang="zh-CN" sz="2200" dirty="0"/>
              <a:t> Mat, </a:t>
            </a:r>
            <a:r>
              <a:rPr lang="en-US" altLang="zh-CN" sz="2200" dirty="0" err="1"/>
              <a:t>int</a:t>
            </a:r>
            <a:r>
              <a:rPr lang="en-US" altLang="zh-CN" sz="2200" dirty="0"/>
              <a:t> </a:t>
            </a:r>
            <a:r>
              <a:rPr lang="en-US" altLang="zh-CN" sz="2200" dirty="0" err="1"/>
              <a:t>Acc</a:t>
            </a:r>
            <a:r>
              <a:rPr lang="en-US" altLang="zh-CN" sz="2200" dirty="0"/>
              <a:t>, </a:t>
            </a:r>
            <a:r>
              <a:rPr lang="en-US" altLang="zh-CN" sz="2200" dirty="0" err="1"/>
              <a:t>int</a:t>
            </a:r>
            <a:r>
              <a:rPr lang="en-US" altLang="zh-CN" sz="2200" dirty="0"/>
              <a:t> Eco);</a:t>
            </a:r>
            <a:endParaRPr lang="zh-CN" altLang="zh-CN" sz="2200" dirty="0"/>
          </a:p>
          <a:p>
            <a:pPr marL="0" indent="0">
              <a:buNone/>
            </a:pPr>
            <a:r>
              <a:rPr lang="en-US" altLang="zh-CN" sz="2400" dirty="0"/>
              <a:t>	Account() {};</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getMajtotal</a:t>
            </a:r>
            <a:r>
              <a:rPr lang="en-US" altLang="zh-CN" sz="2400" dirty="0"/>
              <a:t>() { return econ + account; }</a:t>
            </a:r>
            <a:endParaRPr lang="zh-CN" altLang="zh-CN" sz="2400" dirty="0"/>
          </a:p>
          <a:p>
            <a:pPr marL="0" indent="0">
              <a:buNone/>
            </a:pPr>
            <a:r>
              <a:rPr lang="en-US" altLang="zh-CN" sz="2400" dirty="0"/>
              <a:t>	float </a:t>
            </a:r>
            <a:r>
              <a:rPr lang="en-US" altLang="zh-CN" sz="2400" dirty="0" err="1"/>
              <a:t>getMajave</a:t>
            </a:r>
            <a:r>
              <a:rPr lang="en-US" altLang="zh-CN" sz="2400" dirty="0"/>
              <a:t>() { return float((account + econ) / 2); }</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getAccount</a:t>
            </a:r>
            <a:r>
              <a:rPr lang="en-US" altLang="zh-CN" sz="2400" dirty="0"/>
              <a:t>() { return account; };</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getEcon</a:t>
            </a:r>
            <a:r>
              <a:rPr lang="en-US" altLang="zh-CN" sz="2400" dirty="0"/>
              <a:t>() { return account; }</a:t>
            </a:r>
            <a:endParaRPr lang="zh-CN" altLang="zh-CN" sz="2400" dirty="0"/>
          </a:p>
          <a:p>
            <a:pPr marL="0" indent="0">
              <a:buNone/>
            </a:pPr>
            <a:r>
              <a:rPr lang="en-US" altLang="zh-CN" sz="2400" dirty="0"/>
              <a:t>	void </a:t>
            </a:r>
            <a:r>
              <a:rPr lang="en-US" altLang="zh-CN" sz="2400" dirty="0" err="1"/>
              <a:t>setAccount</a:t>
            </a:r>
            <a:r>
              <a:rPr lang="en-US" altLang="zh-CN" sz="2400" dirty="0"/>
              <a:t>(</a:t>
            </a:r>
            <a:r>
              <a:rPr lang="en-US" altLang="zh-CN" sz="2400" dirty="0" err="1"/>
              <a:t>int</a:t>
            </a:r>
            <a:r>
              <a:rPr lang="en-US" altLang="zh-CN" sz="2400" dirty="0"/>
              <a:t> x) { account = x; }</a:t>
            </a:r>
            <a:endParaRPr lang="zh-CN" altLang="zh-CN" sz="2400" dirty="0"/>
          </a:p>
          <a:p>
            <a:pPr marL="0" indent="0">
              <a:buNone/>
            </a:pPr>
            <a:r>
              <a:rPr lang="en-US" altLang="zh-CN" sz="2400" dirty="0"/>
              <a:t>	void </a:t>
            </a:r>
            <a:r>
              <a:rPr lang="en-US" altLang="zh-CN" sz="2400" dirty="0" err="1"/>
              <a:t>setEcon</a:t>
            </a:r>
            <a:r>
              <a:rPr lang="en-US" altLang="zh-CN" sz="2400" dirty="0"/>
              <a:t>(</a:t>
            </a:r>
            <a:r>
              <a:rPr lang="en-US" altLang="zh-CN" sz="2400" dirty="0" err="1"/>
              <a:t>int</a:t>
            </a:r>
            <a:r>
              <a:rPr lang="en-US" altLang="zh-CN" sz="2400" dirty="0"/>
              <a:t> x) { econ = x; }</a:t>
            </a:r>
            <a:endParaRPr lang="zh-CN" altLang="zh-CN" sz="2400" dirty="0"/>
          </a:p>
          <a:p>
            <a:pPr marL="0" indent="0">
              <a:buNone/>
            </a:pPr>
            <a:r>
              <a:rPr lang="en-US" altLang="zh-CN" sz="2400" dirty="0"/>
              <a:t>	void show();</a:t>
            </a:r>
            <a:endParaRPr lang="zh-CN" altLang="zh-CN" sz="2400" dirty="0"/>
          </a:p>
          <a:p>
            <a:pPr marL="0" indent="0">
              <a:buNone/>
            </a:pPr>
            <a:r>
              <a:rPr lang="en-US" altLang="zh-CN" sz="2400" dirty="0"/>
              <a:t>};</a:t>
            </a:r>
            <a:endParaRPr lang="zh-CN" altLang="zh-CN" sz="2400" dirty="0"/>
          </a:p>
          <a:p>
            <a:pPr marL="0" indent="0">
              <a:buNone/>
            </a:pPr>
            <a:r>
              <a:rPr lang="en-US" altLang="zh-CN" sz="2400" dirty="0"/>
              <a:t>#</a:t>
            </a:r>
            <a:r>
              <a:rPr lang="en-US" altLang="zh-CN" sz="2400" dirty="0" err="1"/>
              <a:t>endif</a:t>
            </a:r>
            <a:endParaRPr lang="zh-CN" altLang="zh-CN" sz="2400" dirty="0"/>
          </a:p>
          <a:p>
            <a:pPr marL="0" indent="0">
              <a:buNone/>
            </a:pPr>
            <a:endParaRPr lang="zh-CN" altLang="en-US" sz="2400" dirty="0"/>
          </a:p>
        </p:txBody>
      </p:sp>
    </p:spTree>
    <p:extLst>
      <p:ext uri="{BB962C8B-B14F-4D97-AF65-F5344CB8AC3E}">
        <p14:creationId xmlns:p14="http://schemas.microsoft.com/office/powerpoint/2010/main" val="3489562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623212" cy="5168635"/>
          </a:xfrm>
        </p:spPr>
        <p:txBody>
          <a:bodyPr/>
          <a:lstStyle/>
          <a:p>
            <a:pPr marL="0" indent="0">
              <a:buNone/>
            </a:pPr>
            <a:r>
              <a:rPr lang="zh-CN" altLang="zh-CN" sz="2800" dirty="0">
                <a:solidFill>
                  <a:srgbClr val="FF0000"/>
                </a:solidFill>
              </a:rPr>
              <a:t>② 在</a:t>
            </a:r>
            <a:r>
              <a:rPr lang="en-US" altLang="zh-CN" sz="2800" dirty="0">
                <a:solidFill>
                  <a:srgbClr val="FF0000"/>
                </a:solidFill>
              </a:rPr>
              <a:t>Account.cpp</a:t>
            </a:r>
            <a:r>
              <a:rPr lang="zh-CN" altLang="zh-CN" sz="2800" dirty="0">
                <a:solidFill>
                  <a:srgbClr val="FF0000"/>
                </a:solidFill>
              </a:rPr>
              <a:t>源文件输入如下内容：</a:t>
            </a:r>
          </a:p>
          <a:p>
            <a:pPr marL="0" indent="0">
              <a:buNone/>
            </a:pPr>
            <a:r>
              <a:rPr lang="en-US" altLang="zh-CN" sz="2400" dirty="0"/>
              <a:t> //Account.cpp</a:t>
            </a:r>
            <a:endParaRPr lang="zh-CN" altLang="zh-CN" sz="2400" dirty="0"/>
          </a:p>
          <a:p>
            <a:pPr marL="0" indent="0">
              <a:buNone/>
            </a:pPr>
            <a:r>
              <a:rPr lang="en-US" altLang="zh-CN" sz="2400" dirty="0"/>
              <a:t>#include "</a:t>
            </a:r>
            <a:r>
              <a:rPr lang="en-US" altLang="zh-CN" sz="2400" dirty="0" err="1"/>
              <a:t>account.h</a:t>
            </a:r>
            <a:r>
              <a:rPr lang="en-US" altLang="zh-CN" sz="2400" dirty="0"/>
              <a:t>"</a:t>
            </a:r>
            <a:endParaRPr lang="zh-CN" altLang="zh-CN" sz="2400" dirty="0"/>
          </a:p>
          <a:p>
            <a:pPr marL="0" indent="0">
              <a:buNone/>
            </a:pPr>
            <a:r>
              <a:rPr lang="en-US" altLang="zh-CN" sz="2400" dirty="0"/>
              <a:t>#include&lt;</a:t>
            </a:r>
            <a:r>
              <a:rPr lang="en-US" altLang="zh-CN" sz="2400" dirty="0" err="1"/>
              <a:t>iostream</a:t>
            </a:r>
            <a:r>
              <a:rPr lang="en-US" altLang="zh-CN" sz="2400" dirty="0"/>
              <a:t>&gt;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a:t>Account::Account(char *n, </a:t>
            </a:r>
            <a:r>
              <a:rPr lang="en-US" altLang="zh-CN" sz="2400" dirty="0" err="1"/>
              <a:t>int</a:t>
            </a:r>
            <a:r>
              <a:rPr lang="en-US" altLang="zh-CN" sz="2400" dirty="0"/>
              <a:t> </a:t>
            </a:r>
            <a:r>
              <a:rPr lang="en-US" altLang="zh-CN" sz="2400" dirty="0" err="1"/>
              <a:t>Eng</a:t>
            </a:r>
            <a:r>
              <a:rPr lang="en-US" altLang="zh-CN" sz="2400" dirty="0"/>
              <a:t>, </a:t>
            </a:r>
            <a:r>
              <a:rPr lang="en-US" altLang="zh-CN" sz="2400" dirty="0" err="1"/>
              <a:t>int</a:t>
            </a:r>
            <a:r>
              <a:rPr lang="en-US" altLang="zh-CN" sz="2400" dirty="0"/>
              <a:t> Chi, </a:t>
            </a:r>
            <a:r>
              <a:rPr lang="en-US" altLang="zh-CN" sz="2400" dirty="0" err="1"/>
              <a:t>int</a:t>
            </a:r>
            <a:r>
              <a:rPr lang="en-US" altLang="zh-CN" sz="2400" dirty="0"/>
              <a:t> Mat, </a:t>
            </a:r>
            <a:r>
              <a:rPr lang="en-US" altLang="zh-CN" sz="2400" dirty="0" err="1"/>
              <a:t>int</a:t>
            </a:r>
            <a:r>
              <a:rPr lang="en-US" altLang="zh-CN" sz="2400" dirty="0"/>
              <a:t> </a:t>
            </a:r>
            <a:r>
              <a:rPr lang="en-US" altLang="zh-CN" sz="2400" dirty="0" err="1"/>
              <a:t>Acc</a:t>
            </a:r>
            <a:r>
              <a:rPr lang="en-US" altLang="zh-CN" sz="2400" dirty="0"/>
              <a:t>,</a:t>
            </a:r>
            <a:endParaRPr lang="zh-CN" altLang="zh-CN" sz="2400" dirty="0"/>
          </a:p>
          <a:p>
            <a:pPr marL="0" indent="0">
              <a:buNone/>
            </a:pPr>
            <a:r>
              <a:rPr lang="en-US" altLang="zh-CN" sz="2400" dirty="0"/>
              <a:t>	</a:t>
            </a:r>
            <a:r>
              <a:rPr lang="en-US" altLang="zh-CN" sz="2400" dirty="0" err="1"/>
              <a:t>int</a:t>
            </a:r>
            <a:r>
              <a:rPr lang="en-US" altLang="zh-CN" sz="2400" dirty="0"/>
              <a:t> Eco) :</a:t>
            </a:r>
            <a:r>
              <a:rPr lang="en-US" altLang="zh-CN" sz="2400" dirty="0" err="1"/>
              <a:t>comFinal</a:t>
            </a:r>
            <a:r>
              <a:rPr lang="en-US" altLang="zh-CN" sz="2400" dirty="0"/>
              <a:t>(n, </a:t>
            </a:r>
            <a:r>
              <a:rPr lang="en-US" altLang="zh-CN" sz="2400" dirty="0" err="1"/>
              <a:t>Eng</a:t>
            </a:r>
            <a:r>
              <a:rPr lang="en-US" altLang="zh-CN" sz="2400" dirty="0"/>
              <a:t>, Chi, Mat) {</a:t>
            </a:r>
            <a:endParaRPr lang="zh-CN" altLang="zh-CN" sz="2400" dirty="0"/>
          </a:p>
          <a:p>
            <a:pPr marL="0" indent="0">
              <a:buNone/>
            </a:pPr>
            <a:r>
              <a:rPr lang="en-US" altLang="zh-CN" sz="2400" dirty="0"/>
              <a:t>	econ = Eco; account = </a:t>
            </a:r>
            <a:r>
              <a:rPr lang="en-US" altLang="zh-CN" sz="2400" dirty="0" err="1"/>
              <a:t>Acc</a:t>
            </a:r>
            <a:r>
              <a:rPr lang="en-US" altLang="zh-CN" sz="2400" dirty="0"/>
              <a:t>;</a:t>
            </a:r>
            <a:endParaRPr lang="zh-CN" altLang="zh-CN" sz="2400" dirty="0"/>
          </a:p>
          <a:p>
            <a:pPr marL="0" indent="0">
              <a:buNone/>
            </a:pPr>
            <a:r>
              <a:rPr lang="en-US" altLang="zh-CN" sz="2400" dirty="0"/>
              <a:t>}</a:t>
            </a:r>
            <a:endParaRPr lang="zh-CN" altLang="zh-CN" sz="2400" dirty="0"/>
          </a:p>
          <a:p>
            <a:pPr marL="0" indent="0">
              <a:buNone/>
            </a:pPr>
            <a:r>
              <a:rPr lang="en-US" altLang="zh-CN" sz="2400" dirty="0"/>
              <a:t>void Account::show() {</a:t>
            </a:r>
            <a:endParaRPr lang="zh-CN" altLang="zh-CN" sz="2400" dirty="0"/>
          </a:p>
          <a:p>
            <a:pPr marL="0" indent="0">
              <a:buNone/>
            </a:pPr>
            <a:r>
              <a:rPr lang="en-US" altLang="zh-CN" sz="2400" dirty="0"/>
              <a:t>	</a:t>
            </a:r>
            <a:r>
              <a:rPr lang="en-US" altLang="zh-CN" sz="2400" dirty="0" err="1"/>
              <a:t>comFinal</a:t>
            </a:r>
            <a:r>
              <a:rPr lang="en-US" altLang="zh-CN" sz="2400" dirty="0"/>
              <a:t>::show();</a:t>
            </a:r>
            <a:endParaRPr lang="zh-CN" altLang="zh-CN" sz="2400" dirty="0"/>
          </a:p>
          <a:p>
            <a:pPr marL="0" indent="0">
              <a:buNone/>
            </a:pPr>
            <a:r>
              <a:rPr lang="en-US" altLang="zh-CN" sz="2400" dirty="0"/>
              <a:t>	</a:t>
            </a:r>
            <a:r>
              <a:rPr lang="en-US" altLang="zh-CN" sz="2400" dirty="0" err="1"/>
              <a:t>cout</a:t>
            </a:r>
            <a:r>
              <a:rPr lang="en-US" altLang="zh-CN" sz="2400" dirty="0"/>
              <a:t> &lt;&lt; "</a:t>
            </a:r>
            <a:r>
              <a:rPr lang="zh-CN" altLang="zh-CN" sz="2400" dirty="0"/>
              <a:t>会计学成绩</a:t>
            </a:r>
            <a:r>
              <a:rPr lang="en-US" altLang="zh-CN" sz="2400" dirty="0"/>
              <a:t>: " &lt;&lt; account &lt;&lt; </a:t>
            </a:r>
            <a:r>
              <a:rPr lang="en-US" altLang="zh-CN" sz="2400" dirty="0" err="1"/>
              <a:t>endl</a:t>
            </a:r>
            <a:r>
              <a:rPr lang="en-US" altLang="zh-CN" sz="2400" dirty="0"/>
              <a:t>;</a:t>
            </a:r>
            <a:endParaRPr lang="zh-CN" altLang="zh-CN" sz="2400" dirty="0"/>
          </a:p>
          <a:p>
            <a:pPr marL="0" indent="0">
              <a:buNone/>
            </a:pPr>
            <a:r>
              <a:rPr lang="en-US" altLang="zh-CN" sz="2400" dirty="0"/>
              <a:t>	</a:t>
            </a:r>
            <a:r>
              <a:rPr lang="en-US" altLang="zh-CN" sz="2400" dirty="0" err="1"/>
              <a:t>cout</a:t>
            </a:r>
            <a:r>
              <a:rPr lang="en-US" altLang="zh-CN" sz="2400" dirty="0"/>
              <a:t> &lt;&lt; "</a:t>
            </a:r>
            <a:r>
              <a:rPr lang="zh-CN" altLang="zh-CN" sz="2400" dirty="0"/>
              <a:t>经济学成绩</a:t>
            </a:r>
            <a:r>
              <a:rPr lang="en-US" altLang="zh-CN" sz="2400" dirty="0"/>
              <a:t>: " &lt;&lt; econ &lt;&lt; </a:t>
            </a:r>
            <a:r>
              <a:rPr lang="en-US" altLang="zh-CN" sz="2400" dirty="0" err="1"/>
              <a:t>endl</a:t>
            </a:r>
            <a:r>
              <a:rPr lang="en-US" altLang="zh-CN" sz="2400" dirty="0"/>
              <a:t>;</a:t>
            </a:r>
            <a:endParaRPr lang="zh-CN" altLang="zh-CN" sz="2400" dirty="0"/>
          </a:p>
          <a:p>
            <a:pPr marL="0" indent="0">
              <a:buNone/>
            </a:pPr>
            <a:r>
              <a:rPr lang="en-US" altLang="zh-CN" sz="2400" dirty="0"/>
              <a:t>	</a:t>
            </a:r>
            <a:r>
              <a:rPr lang="en-US" altLang="zh-CN" sz="2400" dirty="0" err="1"/>
              <a:t>cout</a:t>
            </a:r>
            <a:r>
              <a:rPr lang="en-US" altLang="zh-CN" sz="2400" dirty="0"/>
              <a:t> &lt;&lt; "</a:t>
            </a:r>
            <a:r>
              <a:rPr lang="zh-CN" altLang="zh-CN" sz="2400" dirty="0"/>
              <a:t>总分</a:t>
            </a:r>
            <a:r>
              <a:rPr lang="en-US" altLang="zh-CN" sz="2400" dirty="0"/>
              <a:t> " &lt;&lt; </a:t>
            </a:r>
            <a:r>
              <a:rPr lang="en-US" altLang="zh-CN" sz="2400" dirty="0" err="1"/>
              <a:t>getTotal</a:t>
            </a:r>
            <a:r>
              <a:rPr lang="en-US" altLang="zh-CN" sz="2400" dirty="0"/>
              <a:t>() + account + econ &lt;&lt; </a:t>
            </a:r>
            <a:r>
              <a:rPr lang="en-US" altLang="zh-CN" sz="2400" dirty="0" err="1"/>
              <a:t>endl</a:t>
            </a:r>
            <a:r>
              <a:rPr lang="en-US" altLang="zh-CN" sz="2400" dirty="0"/>
              <a:t>;</a:t>
            </a:r>
            <a:endParaRPr lang="zh-CN" altLang="zh-CN" sz="2400" dirty="0"/>
          </a:p>
          <a:p>
            <a:pPr marL="0" indent="0">
              <a:buNone/>
            </a:pPr>
            <a:r>
              <a:rPr lang="en-US" altLang="zh-CN" sz="2400" dirty="0"/>
              <a:t>}</a:t>
            </a:r>
            <a:endParaRPr lang="zh-CN" altLang="zh-CN" sz="2400" dirty="0"/>
          </a:p>
          <a:p>
            <a:pPr marL="0" indent="0">
              <a:buNone/>
            </a:pPr>
            <a:endParaRPr lang="zh-CN" altLang="en-US" sz="2400" dirty="0"/>
          </a:p>
        </p:txBody>
      </p:sp>
    </p:spTree>
    <p:extLst>
      <p:ext uri="{BB962C8B-B14F-4D97-AF65-F5344CB8AC3E}">
        <p14:creationId xmlns:p14="http://schemas.microsoft.com/office/powerpoint/2010/main" val="26624885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solidFill>
                  <a:srgbClr val="FF0000"/>
                </a:solidFill>
              </a:rPr>
              <a:t>（</a:t>
            </a:r>
            <a:r>
              <a:rPr lang="en-US" altLang="zh-CN" dirty="0">
                <a:solidFill>
                  <a:srgbClr val="FF0000"/>
                </a:solidFill>
              </a:rPr>
              <a:t>3</a:t>
            </a:r>
            <a:r>
              <a:rPr lang="zh-CN" altLang="zh-CN" dirty="0">
                <a:solidFill>
                  <a:srgbClr val="FF0000"/>
                </a:solidFill>
              </a:rPr>
              <a:t>）建立</a:t>
            </a:r>
            <a:r>
              <a:rPr lang="en-US" altLang="zh-CN" dirty="0">
                <a:solidFill>
                  <a:srgbClr val="FF0000"/>
                </a:solidFill>
              </a:rPr>
              <a:t>Chemistry</a:t>
            </a:r>
            <a:r>
              <a:rPr lang="zh-CN" altLang="zh-CN" dirty="0">
                <a:solidFill>
                  <a:srgbClr val="FF0000"/>
                </a:solidFill>
              </a:rPr>
              <a:t>类</a:t>
            </a:r>
            <a:endParaRPr lang="zh-CN" altLang="en-US" dirty="0">
              <a:solidFill>
                <a:srgbClr val="FF0000"/>
              </a:solidFill>
            </a:endParaRPr>
          </a:p>
        </p:txBody>
      </p:sp>
      <p:sp>
        <p:nvSpPr>
          <p:cNvPr id="3" name="内容占位符 2"/>
          <p:cNvSpPr>
            <a:spLocks noGrp="1"/>
          </p:cNvSpPr>
          <p:nvPr>
            <p:ph idx="1"/>
          </p:nvPr>
        </p:nvSpPr>
        <p:spPr/>
        <p:txBody>
          <a:bodyPr/>
          <a:lstStyle/>
          <a:p>
            <a:pPr marL="0" indent="0">
              <a:buNone/>
            </a:pPr>
            <a:r>
              <a:rPr lang="zh-CN" altLang="zh-CN" sz="2400" dirty="0">
                <a:solidFill>
                  <a:srgbClr val="0000CC"/>
                </a:solidFill>
              </a:rPr>
              <a:t>① 在</a:t>
            </a:r>
            <a:r>
              <a:rPr lang="en-US" altLang="zh-CN" sz="2400" dirty="0" err="1">
                <a:solidFill>
                  <a:srgbClr val="0000CC"/>
                </a:solidFill>
              </a:rPr>
              <a:t>Chemistry.h</a:t>
            </a:r>
            <a:r>
              <a:rPr lang="zh-CN" altLang="zh-CN" sz="2400" dirty="0">
                <a:solidFill>
                  <a:srgbClr val="0000CC"/>
                </a:solidFill>
              </a:rPr>
              <a:t>头文件中输入如下内容：</a:t>
            </a:r>
          </a:p>
          <a:p>
            <a:pPr marL="0" indent="0">
              <a:buNone/>
            </a:pPr>
            <a:r>
              <a:rPr lang="en-US" altLang="zh-CN" sz="2400" dirty="0"/>
              <a:t> </a:t>
            </a:r>
            <a:endParaRPr lang="zh-CN" altLang="zh-CN" sz="2400" dirty="0"/>
          </a:p>
          <a:p>
            <a:pPr marL="0" indent="0">
              <a:buNone/>
            </a:pPr>
            <a:r>
              <a:rPr lang="en-US" altLang="zh-CN" sz="2400" dirty="0"/>
              <a:t>//</a:t>
            </a:r>
            <a:r>
              <a:rPr lang="en-US" altLang="zh-CN" sz="2400" dirty="0" err="1"/>
              <a:t>Chemistry.h</a:t>
            </a:r>
            <a:endParaRPr lang="zh-CN" altLang="zh-CN" sz="2400" dirty="0"/>
          </a:p>
          <a:p>
            <a:pPr marL="0" indent="0">
              <a:buNone/>
            </a:pPr>
            <a:r>
              <a:rPr lang="en-US" altLang="zh-CN" sz="2400" dirty="0"/>
              <a:t>#include "</a:t>
            </a:r>
            <a:r>
              <a:rPr lang="en-US" altLang="zh-CN" sz="2400" dirty="0" err="1"/>
              <a:t>comFinal.h</a:t>
            </a:r>
            <a:r>
              <a:rPr lang="en-US" altLang="zh-CN" sz="2400" dirty="0"/>
              <a:t>"</a:t>
            </a:r>
            <a:endParaRPr lang="zh-CN" altLang="zh-CN" sz="2400" dirty="0"/>
          </a:p>
          <a:p>
            <a:pPr marL="0" indent="0">
              <a:buNone/>
            </a:pPr>
            <a:r>
              <a:rPr lang="en-US" altLang="zh-CN" sz="2400" dirty="0"/>
              <a:t>#</a:t>
            </a:r>
            <a:r>
              <a:rPr lang="en-US" altLang="zh-CN" sz="2400" dirty="0" err="1"/>
              <a:t>ifndef</a:t>
            </a:r>
            <a:r>
              <a:rPr lang="en-US" altLang="zh-CN" sz="2400" dirty="0"/>
              <a:t> </a:t>
            </a:r>
            <a:r>
              <a:rPr lang="en-US" altLang="zh-CN" sz="2400" dirty="0" err="1"/>
              <a:t>chemistry_h</a:t>
            </a:r>
            <a:endParaRPr lang="zh-CN" altLang="zh-CN" sz="2400" dirty="0"/>
          </a:p>
          <a:p>
            <a:pPr marL="0" indent="0">
              <a:buNone/>
            </a:pPr>
            <a:r>
              <a:rPr lang="en-US" altLang="zh-CN" sz="2400" dirty="0"/>
              <a:t>#define </a:t>
            </a:r>
            <a:r>
              <a:rPr lang="en-US" altLang="zh-CN" sz="2400" dirty="0" err="1"/>
              <a:t>chemistry_h</a:t>
            </a:r>
            <a:endParaRPr lang="zh-CN" altLang="zh-CN" sz="2400" dirty="0"/>
          </a:p>
          <a:p>
            <a:pPr marL="0" indent="0">
              <a:buNone/>
            </a:pPr>
            <a:r>
              <a:rPr lang="en-US" altLang="zh-CN" sz="2400" dirty="0"/>
              <a:t>class Chemistry :public </a:t>
            </a:r>
            <a:r>
              <a:rPr lang="en-US" altLang="zh-CN" sz="2400" dirty="0" err="1"/>
              <a:t>comFinal</a:t>
            </a:r>
            <a:r>
              <a:rPr lang="en-US" altLang="zh-CN" sz="2400" dirty="0"/>
              <a:t> {</a:t>
            </a:r>
            <a:endParaRPr lang="zh-CN" altLang="zh-CN" sz="2400" dirty="0"/>
          </a:p>
          <a:p>
            <a:pPr marL="0" indent="0">
              <a:buNone/>
            </a:pPr>
            <a:r>
              <a:rPr lang="en-US" altLang="zh-CN" sz="2400" dirty="0"/>
              <a:t>protected:</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chemistr</a:t>
            </a:r>
            <a:r>
              <a:rPr lang="en-US" altLang="zh-CN" sz="2400" dirty="0"/>
              <a:t>;					//</a:t>
            </a:r>
            <a:r>
              <a:rPr lang="zh-CN" altLang="zh-CN" sz="2400" dirty="0"/>
              <a:t>化学成绩</a:t>
            </a:r>
          </a:p>
          <a:p>
            <a:pPr marL="0" indent="0">
              <a:buNone/>
            </a:pPr>
            <a:r>
              <a:rPr lang="en-US" altLang="zh-CN" sz="2400" dirty="0"/>
              <a:t>	</a:t>
            </a:r>
            <a:r>
              <a:rPr lang="en-US" altLang="zh-CN" sz="2400" dirty="0" err="1"/>
              <a:t>int</a:t>
            </a:r>
            <a:r>
              <a:rPr lang="en-US" altLang="zh-CN" sz="2400" dirty="0"/>
              <a:t> </a:t>
            </a:r>
            <a:r>
              <a:rPr lang="en-US" altLang="zh-CN" sz="2400" dirty="0" err="1"/>
              <a:t>analy</a:t>
            </a:r>
            <a:r>
              <a:rPr lang="en-US" altLang="zh-CN" sz="2400" dirty="0"/>
              <a:t>;					//</a:t>
            </a:r>
            <a:r>
              <a:rPr lang="zh-CN" altLang="zh-CN" sz="2400" dirty="0"/>
              <a:t>化学分析成绩</a:t>
            </a:r>
          </a:p>
          <a:p>
            <a:pPr marL="0" indent="0">
              <a:buNone/>
            </a:pPr>
            <a:endParaRPr lang="zh-CN" altLang="en-US" sz="2400" dirty="0"/>
          </a:p>
        </p:txBody>
      </p:sp>
    </p:spTree>
    <p:extLst>
      <p:ext uri="{BB962C8B-B14F-4D97-AF65-F5344CB8AC3E}">
        <p14:creationId xmlns:p14="http://schemas.microsoft.com/office/powerpoint/2010/main" val="24180882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rPr>
              <a:t>（</a:t>
            </a:r>
            <a:r>
              <a:rPr lang="en-US" altLang="zh-CN" dirty="0">
                <a:solidFill>
                  <a:srgbClr val="FF0000"/>
                </a:solidFill>
              </a:rPr>
              <a:t>3</a:t>
            </a:r>
            <a:r>
              <a:rPr lang="zh-CN" altLang="zh-CN" dirty="0">
                <a:solidFill>
                  <a:srgbClr val="FF0000"/>
                </a:solidFill>
              </a:rPr>
              <a:t>）建立</a:t>
            </a:r>
            <a:r>
              <a:rPr lang="en-US" altLang="zh-CN" dirty="0">
                <a:solidFill>
                  <a:srgbClr val="FF0000"/>
                </a:solidFill>
              </a:rPr>
              <a:t>Chemistry</a:t>
            </a:r>
            <a:r>
              <a:rPr lang="zh-CN" altLang="zh-CN" dirty="0">
                <a:solidFill>
                  <a:srgbClr val="FF0000"/>
                </a:solidFill>
              </a:rPr>
              <a:t>类</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public:</a:t>
            </a:r>
            <a:endParaRPr lang="zh-CN" altLang="zh-CN" sz="2400" dirty="0"/>
          </a:p>
          <a:p>
            <a:pPr marL="0" indent="0">
              <a:buNone/>
            </a:pPr>
            <a:r>
              <a:rPr lang="en-US" altLang="zh-CN" sz="2400" dirty="0"/>
              <a:t>	</a:t>
            </a:r>
            <a:r>
              <a:rPr lang="en-US" altLang="zh-CN" sz="2000" dirty="0"/>
              <a:t>Chemistry(char *n, </a:t>
            </a:r>
            <a:r>
              <a:rPr lang="en-US" altLang="zh-CN" sz="2000" dirty="0" err="1"/>
              <a:t>int</a:t>
            </a:r>
            <a:r>
              <a:rPr lang="en-US" altLang="zh-CN" sz="2000" dirty="0"/>
              <a:t> </a:t>
            </a:r>
            <a:r>
              <a:rPr lang="en-US" altLang="zh-CN" sz="2000" dirty="0" err="1"/>
              <a:t>Eng</a:t>
            </a:r>
            <a:r>
              <a:rPr lang="en-US" altLang="zh-CN" sz="2000" dirty="0"/>
              <a:t>, </a:t>
            </a:r>
            <a:r>
              <a:rPr lang="en-US" altLang="zh-CN" sz="2000" dirty="0" err="1"/>
              <a:t>int</a:t>
            </a:r>
            <a:r>
              <a:rPr lang="en-US" altLang="zh-CN" sz="2000" dirty="0"/>
              <a:t> Chi, </a:t>
            </a:r>
            <a:r>
              <a:rPr lang="en-US" altLang="zh-CN" sz="2000" dirty="0" err="1"/>
              <a:t>int</a:t>
            </a:r>
            <a:r>
              <a:rPr lang="en-US" altLang="zh-CN" sz="2000" dirty="0"/>
              <a:t> Mat, </a:t>
            </a:r>
            <a:r>
              <a:rPr lang="en-US" altLang="zh-CN" sz="2000" dirty="0" err="1"/>
              <a:t>int</a:t>
            </a:r>
            <a:r>
              <a:rPr lang="en-US" altLang="zh-CN" sz="2000" dirty="0"/>
              <a:t> </a:t>
            </a:r>
            <a:r>
              <a:rPr lang="en-US" altLang="zh-CN" sz="2000" dirty="0" err="1"/>
              <a:t>Chem</a:t>
            </a:r>
            <a:r>
              <a:rPr lang="en-US" altLang="zh-CN" sz="2000" dirty="0"/>
              <a:t>, </a:t>
            </a:r>
            <a:r>
              <a:rPr lang="en-US" altLang="zh-CN" sz="2000" dirty="0" err="1"/>
              <a:t>int</a:t>
            </a:r>
            <a:r>
              <a:rPr lang="en-US" altLang="zh-CN" sz="2000" dirty="0"/>
              <a:t> Anal);</a:t>
            </a:r>
            <a:endParaRPr lang="zh-CN" altLang="zh-CN" sz="2000" dirty="0"/>
          </a:p>
          <a:p>
            <a:pPr marL="0" indent="0">
              <a:buNone/>
            </a:pPr>
            <a:r>
              <a:rPr lang="en-US" altLang="zh-CN" sz="2400" dirty="0"/>
              <a:t>	Chemistry() {};</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getMajtotal</a:t>
            </a:r>
            <a:r>
              <a:rPr lang="en-US" altLang="zh-CN" sz="2400" dirty="0"/>
              <a:t>() { return </a:t>
            </a:r>
            <a:r>
              <a:rPr lang="en-US" altLang="zh-CN" sz="2400" dirty="0" err="1"/>
              <a:t>analy</a:t>
            </a:r>
            <a:r>
              <a:rPr lang="en-US" altLang="zh-CN" sz="2400" dirty="0"/>
              <a:t> + </a:t>
            </a:r>
            <a:r>
              <a:rPr lang="en-US" altLang="zh-CN" sz="2400" dirty="0" err="1"/>
              <a:t>chemistr</a:t>
            </a:r>
            <a:r>
              <a:rPr lang="en-US" altLang="zh-CN" sz="2400" dirty="0"/>
              <a:t>; }</a:t>
            </a:r>
            <a:endParaRPr lang="zh-CN" altLang="zh-CN" sz="2400" dirty="0"/>
          </a:p>
          <a:p>
            <a:pPr marL="0" indent="0">
              <a:buNone/>
            </a:pPr>
            <a:r>
              <a:rPr lang="en-US" altLang="zh-CN" sz="2400" dirty="0"/>
              <a:t>	float </a:t>
            </a:r>
            <a:r>
              <a:rPr lang="en-US" altLang="zh-CN" sz="2400" dirty="0" err="1"/>
              <a:t>getMajave</a:t>
            </a:r>
            <a:r>
              <a:rPr lang="en-US" altLang="zh-CN" sz="2400" dirty="0"/>
              <a:t>() { return float((</a:t>
            </a:r>
            <a:r>
              <a:rPr lang="en-US" altLang="zh-CN" sz="2400" dirty="0" err="1"/>
              <a:t>chemistr</a:t>
            </a:r>
            <a:r>
              <a:rPr lang="en-US" altLang="zh-CN" sz="2400" dirty="0"/>
              <a:t> + </a:t>
            </a:r>
            <a:r>
              <a:rPr lang="en-US" altLang="zh-CN" sz="2400" dirty="0" err="1"/>
              <a:t>analy</a:t>
            </a:r>
            <a:r>
              <a:rPr lang="en-US" altLang="zh-CN" sz="2400" dirty="0"/>
              <a:t>) / 2); }</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getChe</a:t>
            </a:r>
            <a:r>
              <a:rPr lang="en-US" altLang="zh-CN" sz="2400" dirty="0"/>
              <a:t>() { return </a:t>
            </a:r>
            <a:r>
              <a:rPr lang="en-US" altLang="zh-CN" sz="2400" dirty="0" err="1"/>
              <a:t>chemistr</a:t>
            </a:r>
            <a:r>
              <a:rPr lang="en-US" altLang="zh-CN" sz="2400" dirty="0"/>
              <a:t>; };</a:t>
            </a:r>
            <a:endParaRPr lang="zh-CN" altLang="zh-CN" sz="2400" dirty="0"/>
          </a:p>
          <a:p>
            <a:pPr marL="0" indent="0">
              <a:buNone/>
            </a:pPr>
            <a:r>
              <a:rPr lang="en-US" altLang="zh-CN" sz="2400" dirty="0"/>
              <a:t>	</a:t>
            </a:r>
            <a:r>
              <a:rPr lang="en-US" altLang="zh-CN" sz="2400" dirty="0" err="1"/>
              <a:t>int</a:t>
            </a:r>
            <a:r>
              <a:rPr lang="en-US" altLang="zh-CN" sz="2400" dirty="0"/>
              <a:t> </a:t>
            </a:r>
            <a:r>
              <a:rPr lang="en-US" altLang="zh-CN" sz="2400" dirty="0" err="1"/>
              <a:t>getAnl</a:t>
            </a:r>
            <a:r>
              <a:rPr lang="en-US" altLang="zh-CN" sz="2400" dirty="0"/>
              <a:t>() { return </a:t>
            </a:r>
            <a:r>
              <a:rPr lang="en-US" altLang="zh-CN" sz="2400" dirty="0" err="1"/>
              <a:t>analy</a:t>
            </a:r>
            <a:r>
              <a:rPr lang="en-US" altLang="zh-CN" sz="2400" dirty="0"/>
              <a:t>; }</a:t>
            </a:r>
            <a:endParaRPr lang="zh-CN" altLang="zh-CN" sz="2400" dirty="0"/>
          </a:p>
          <a:p>
            <a:pPr marL="0" indent="0">
              <a:buNone/>
            </a:pPr>
            <a:r>
              <a:rPr lang="en-US" altLang="zh-CN" sz="2400" dirty="0"/>
              <a:t>	void </a:t>
            </a:r>
            <a:r>
              <a:rPr lang="en-US" altLang="zh-CN" sz="2400" dirty="0" err="1"/>
              <a:t>setChe</a:t>
            </a:r>
            <a:r>
              <a:rPr lang="en-US" altLang="zh-CN" sz="2400" dirty="0"/>
              <a:t>(</a:t>
            </a:r>
            <a:r>
              <a:rPr lang="en-US" altLang="zh-CN" sz="2400" dirty="0" err="1"/>
              <a:t>int</a:t>
            </a:r>
            <a:r>
              <a:rPr lang="en-US" altLang="zh-CN" sz="2400" dirty="0"/>
              <a:t> x) { </a:t>
            </a:r>
            <a:r>
              <a:rPr lang="en-US" altLang="zh-CN" sz="2400" dirty="0" err="1"/>
              <a:t>chemistr</a:t>
            </a:r>
            <a:r>
              <a:rPr lang="en-US" altLang="zh-CN" sz="2400" dirty="0"/>
              <a:t> = x; }</a:t>
            </a:r>
            <a:endParaRPr lang="zh-CN" altLang="zh-CN" sz="2400" dirty="0"/>
          </a:p>
          <a:p>
            <a:pPr marL="0" indent="0">
              <a:buNone/>
            </a:pPr>
            <a:r>
              <a:rPr lang="en-US" altLang="zh-CN" sz="2400" dirty="0"/>
              <a:t>	void </a:t>
            </a:r>
            <a:r>
              <a:rPr lang="en-US" altLang="zh-CN" sz="2400" dirty="0" err="1"/>
              <a:t>setAnl</a:t>
            </a:r>
            <a:r>
              <a:rPr lang="en-US" altLang="zh-CN" sz="2400" dirty="0"/>
              <a:t>(</a:t>
            </a:r>
            <a:r>
              <a:rPr lang="en-US" altLang="zh-CN" sz="2400" dirty="0" err="1"/>
              <a:t>int</a:t>
            </a:r>
            <a:r>
              <a:rPr lang="en-US" altLang="zh-CN" sz="2400" dirty="0"/>
              <a:t> x) { </a:t>
            </a:r>
            <a:r>
              <a:rPr lang="en-US" altLang="zh-CN" sz="2400" dirty="0" err="1"/>
              <a:t>analy</a:t>
            </a:r>
            <a:r>
              <a:rPr lang="en-US" altLang="zh-CN" sz="2400" dirty="0"/>
              <a:t> = x; }</a:t>
            </a:r>
            <a:endParaRPr lang="zh-CN" altLang="zh-CN" sz="2400" dirty="0"/>
          </a:p>
          <a:p>
            <a:pPr marL="0" indent="0">
              <a:buNone/>
            </a:pPr>
            <a:r>
              <a:rPr lang="en-US" altLang="zh-CN" sz="2400" dirty="0"/>
              <a:t>	void show();</a:t>
            </a:r>
            <a:endParaRPr lang="zh-CN" altLang="zh-CN" sz="2400" dirty="0"/>
          </a:p>
          <a:p>
            <a:pPr marL="0" indent="0">
              <a:buNone/>
            </a:pPr>
            <a:r>
              <a:rPr lang="en-US" altLang="zh-CN" sz="2400" dirty="0"/>
              <a:t>};</a:t>
            </a:r>
            <a:endParaRPr lang="zh-CN" altLang="zh-CN" sz="2400" dirty="0"/>
          </a:p>
          <a:p>
            <a:pPr marL="0" indent="0">
              <a:buNone/>
            </a:pPr>
            <a:r>
              <a:rPr lang="en-US" altLang="zh-CN" sz="2400" dirty="0"/>
              <a:t>#</a:t>
            </a:r>
            <a:r>
              <a:rPr lang="en-US" altLang="zh-CN" sz="2400" dirty="0" err="1"/>
              <a:t>endif</a:t>
            </a:r>
            <a:endParaRPr lang="zh-CN" altLang="zh-CN" sz="2400" dirty="0"/>
          </a:p>
          <a:p>
            <a:pPr marL="0" indent="0">
              <a:buNone/>
            </a:pPr>
            <a:endParaRPr lang="zh-CN" altLang="en-US" sz="2400" dirty="0"/>
          </a:p>
        </p:txBody>
      </p:sp>
    </p:spTree>
    <p:extLst>
      <p:ext uri="{BB962C8B-B14F-4D97-AF65-F5344CB8AC3E}">
        <p14:creationId xmlns:p14="http://schemas.microsoft.com/office/powerpoint/2010/main" val="36518040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623212" cy="5168635"/>
          </a:xfrm>
        </p:spPr>
        <p:txBody>
          <a:bodyPr/>
          <a:lstStyle/>
          <a:p>
            <a:pPr marL="0" indent="0">
              <a:buNone/>
            </a:pPr>
            <a:r>
              <a:rPr lang="zh-CN" altLang="zh-CN" sz="2800" dirty="0">
                <a:solidFill>
                  <a:srgbClr val="0000CC"/>
                </a:solidFill>
              </a:rPr>
              <a:t>② 在</a:t>
            </a:r>
            <a:r>
              <a:rPr lang="en-US" altLang="zh-CN" sz="2800" dirty="0">
                <a:solidFill>
                  <a:srgbClr val="0000CC"/>
                </a:solidFill>
              </a:rPr>
              <a:t>Chemistry.cpp</a:t>
            </a:r>
            <a:r>
              <a:rPr lang="zh-CN" altLang="zh-CN" sz="2800" dirty="0">
                <a:solidFill>
                  <a:srgbClr val="0000CC"/>
                </a:solidFill>
              </a:rPr>
              <a:t>源文件中输入如下内容：</a:t>
            </a:r>
          </a:p>
          <a:p>
            <a:pPr marL="0" indent="0">
              <a:buNone/>
            </a:pPr>
            <a:r>
              <a:rPr lang="en-US" altLang="zh-CN" sz="2000" dirty="0"/>
              <a:t> #include "</a:t>
            </a:r>
            <a:r>
              <a:rPr lang="en-US" altLang="zh-CN" sz="2000" dirty="0" err="1"/>
              <a:t>stdafx.h</a:t>
            </a:r>
            <a:r>
              <a:rPr lang="en-US" altLang="zh-CN" sz="2000" dirty="0"/>
              <a:t>"</a:t>
            </a:r>
            <a:endParaRPr lang="zh-CN" altLang="zh-CN" sz="2000" dirty="0"/>
          </a:p>
          <a:p>
            <a:pPr marL="0" indent="0">
              <a:buNone/>
            </a:pPr>
            <a:r>
              <a:rPr lang="en-US" altLang="zh-CN" sz="2000" dirty="0"/>
              <a:t>//Chemistry.cpp</a:t>
            </a:r>
            <a:endParaRPr lang="zh-CN" altLang="zh-CN" sz="2000" dirty="0"/>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a:t>
            </a:r>
            <a:r>
              <a:rPr lang="en-US" altLang="zh-CN" sz="2000" dirty="0" err="1"/>
              <a:t>include"Chemistry.h</a:t>
            </a:r>
            <a:r>
              <a:rPr lang="en-US" altLang="zh-CN" sz="2000" dirty="0"/>
              <a: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Chemistry::Chemistry(char *n, </a:t>
            </a:r>
            <a:r>
              <a:rPr lang="en-US" altLang="zh-CN" sz="2000" dirty="0" err="1"/>
              <a:t>int</a:t>
            </a:r>
            <a:r>
              <a:rPr lang="en-US" altLang="zh-CN" sz="2000" dirty="0"/>
              <a:t> </a:t>
            </a:r>
            <a:r>
              <a:rPr lang="en-US" altLang="zh-CN" sz="2000" dirty="0" err="1"/>
              <a:t>Eng</a:t>
            </a:r>
            <a:r>
              <a:rPr lang="en-US" altLang="zh-CN" sz="2000" dirty="0"/>
              <a:t>, </a:t>
            </a:r>
            <a:r>
              <a:rPr lang="en-US" altLang="zh-CN" sz="2000" dirty="0" err="1"/>
              <a:t>int</a:t>
            </a:r>
            <a:r>
              <a:rPr lang="en-US" altLang="zh-CN" sz="2000" dirty="0"/>
              <a:t> Chi, </a:t>
            </a:r>
            <a:r>
              <a:rPr lang="en-US" altLang="zh-CN" sz="2000" dirty="0" err="1"/>
              <a:t>int</a:t>
            </a:r>
            <a:r>
              <a:rPr lang="en-US" altLang="zh-CN" sz="2000" dirty="0"/>
              <a:t> Mat,</a:t>
            </a:r>
            <a:endParaRPr lang="zh-CN" altLang="zh-CN" sz="2000" dirty="0"/>
          </a:p>
          <a:p>
            <a:pPr marL="0" indent="0">
              <a:buNone/>
            </a:pPr>
            <a:r>
              <a:rPr lang="en-US" altLang="zh-CN" sz="2000" dirty="0"/>
              <a:t>	</a:t>
            </a:r>
            <a:r>
              <a:rPr lang="en-US" altLang="zh-CN" sz="2000" dirty="0" err="1"/>
              <a:t>int</a:t>
            </a:r>
            <a:r>
              <a:rPr lang="en-US" altLang="zh-CN" sz="2000" dirty="0"/>
              <a:t> </a:t>
            </a:r>
            <a:r>
              <a:rPr lang="en-US" altLang="zh-CN" sz="2000" dirty="0" err="1"/>
              <a:t>Chem</a:t>
            </a:r>
            <a:r>
              <a:rPr lang="en-US" altLang="zh-CN" sz="2000" dirty="0"/>
              <a:t>, </a:t>
            </a:r>
            <a:r>
              <a:rPr lang="en-US" altLang="zh-CN" sz="2000" dirty="0" err="1"/>
              <a:t>int</a:t>
            </a:r>
            <a:r>
              <a:rPr lang="en-US" altLang="zh-CN" sz="2000" dirty="0"/>
              <a:t> Anal) :</a:t>
            </a:r>
            <a:r>
              <a:rPr lang="en-US" altLang="zh-CN" sz="2000" dirty="0" err="1"/>
              <a:t>comFinal</a:t>
            </a:r>
            <a:r>
              <a:rPr lang="en-US" altLang="zh-CN" sz="2000" dirty="0"/>
              <a:t>(n, </a:t>
            </a:r>
            <a:r>
              <a:rPr lang="en-US" altLang="zh-CN" sz="2000" dirty="0" err="1"/>
              <a:t>Eng</a:t>
            </a:r>
            <a:r>
              <a:rPr lang="en-US" altLang="zh-CN" sz="2000" dirty="0"/>
              <a:t>, Chi, Mat)</a:t>
            </a:r>
            <a:endParaRPr lang="zh-CN" altLang="zh-CN" sz="2000" dirty="0"/>
          </a:p>
          <a:p>
            <a:pPr marL="0" indent="0">
              <a:buNone/>
            </a:pPr>
            <a:r>
              <a:rPr lang="en-US" altLang="zh-CN" sz="2000" dirty="0"/>
              <a:t>{	</a:t>
            </a:r>
            <a:r>
              <a:rPr lang="en-US" altLang="zh-CN" sz="2000" dirty="0" err="1"/>
              <a:t>chemistr</a:t>
            </a:r>
            <a:r>
              <a:rPr lang="en-US" altLang="zh-CN" sz="2000" dirty="0"/>
              <a:t> = </a:t>
            </a:r>
            <a:r>
              <a:rPr lang="en-US" altLang="zh-CN" sz="2000" dirty="0" err="1"/>
              <a:t>Chem</a:t>
            </a:r>
            <a:r>
              <a:rPr lang="en-US" altLang="zh-CN" sz="2000" dirty="0"/>
              <a:t>; </a:t>
            </a:r>
            <a:r>
              <a:rPr lang="en-US" altLang="zh-CN" sz="2000" dirty="0" err="1"/>
              <a:t>analy</a:t>
            </a:r>
            <a:r>
              <a:rPr lang="en-US" altLang="zh-CN" sz="2000" dirty="0"/>
              <a:t> = Anal;</a:t>
            </a:r>
            <a:endParaRPr lang="zh-CN" altLang="zh-CN" sz="2000" dirty="0"/>
          </a:p>
          <a:p>
            <a:pPr marL="0" indent="0">
              <a:buNone/>
            </a:pP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void Chemistry::show() {</a:t>
            </a:r>
            <a:endParaRPr lang="zh-CN" altLang="zh-CN" sz="2000" dirty="0"/>
          </a:p>
          <a:p>
            <a:pPr marL="0" indent="0">
              <a:buNone/>
            </a:pPr>
            <a:r>
              <a:rPr lang="en-US" altLang="zh-CN" sz="2000" dirty="0"/>
              <a:t>	</a:t>
            </a:r>
            <a:r>
              <a:rPr lang="en-US" altLang="zh-CN" sz="2000" dirty="0" err="1"/>
              <a:t>comFinal</a:t>
            </a:r>
            <a:r>
              <a:rPr lang="en-US" altLang="zh-CN" sz="2000" dirty="0"/>
              <a:t>::show();</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有机化学</a:t>
            </a:r>
            <a:r>
              <a:rPr lang="en-US" altLang="zh-CN" sz="2000" dirty="0"/>
              <a:t>: " &lt;&lt; </a:t>
            </a:r>
            <a:r>
              <a:rPr lang="en-US" altLang="zh-CN" sz="2000" dirty="0" err="1"/>
              <a:t>chemistr</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化学分析</a:t>
            </a:r>
            <a:r>
              <a:rPr lang="en-US" altLang="zh-CN" sz="2000" dirty="0"/>
              <a:t>: " &lt;&lt; </a:t>
            </a:r>
            <a:r>
              <a:rPr lang="en-US" altLang="zh-CN" sz="2000" dirty="0" err="1"/>
              <a:t>analy</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总分</a:t>
            </a:r>
            <a:r>
              <a:rPr lang="en-US" altLang="zh-CN" sz="2000" dirty="0"/>
              <a:t> " &lt;&lt; </a:t>
            </a:r>
            <a:r>
              <a:rPr lang="en-US" altLang="zh-CN" sz="2000" dirty="0" err="1"/>
              <a:t>getTotal</a:t>
            </a:r>
            <a:r>
              <a:rPr lang="en-US" altLang="zh-CN" sz="2000" dirty="0"/>
              <a:t>() + </a:t>
            </a:r>
            <a:r>
              <a:rPr lang="en-US" altLang="zh-CN" sz="2000" dirty="0" err="1"/>
              <a:t>chemistr</a:t>
            </a:r>
            <a:r>
              <a:rPr lang="en-US" altLang="zh-CN" sz="2000" dirty="0"/>
              <a:t> + </a:t>
            </a:r>
            <a:r>
              <a:rPr lang="en-US" altLang="zh-CN" sz="2000" dirty="0" err="1"/>
              <a:t>analy</a:t>
            </a:r>
            <a:r>
              <a:rPr lang="en-US" altLang="zh-CN" sz="2000" dirty="0"/>
              <a:t> &lt;&lt; </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11538063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solidFill>
                  <a:srgbClr val="0000CC"/>
                </a:solidFill>
              </a:rPr>
              <a:t>（</a:t>
            </a:r>
            <a:r>
              <a:rPr lang="en-US" altLang="zh-CN" dirty="0">
                <a:solidFill>
                  <a:srgbClr val="0000CC"/>
                </a:solidFill>
              </a:rPr>
              <a:t>4</a:t>
            </a:r>
            <a:r>
              <a:rPr lang="zh-CN" altLang="zh-CN" dirty="0">
                <a:solidFill>
                  <a:srgbClr val="0000CC"/>
                </a:solidFill>
              </a:rPr>
              <a:t>）建立主程序并运行程序</a:t>
            </a:r>
            <a:endParaRPr lang="zh-CN" altLang="en-US" dirty="0">
              <a:solidFill>
                <a:srgbClr val="0000CC"/>
              </a:solidFill>
            </a:endParaRPr>
          </a:p>
        </p:txBody>
      </p:sp>
      <p:sp>
        <p:nvSpPr>
          <p:cNvPr id="3" name="内容占位符 2"/>
          <p:cNvSpPr>
            <a:spLocks noGrp="1"/>
          </p:cNvSpPr>
          <p:nvPr>
            <p:ph idx="1"/>
          </p:nvPr>
        </p:nvSpPr>
        <p:spPr/>
        <p:txBody>
          <a:bodyPr/>
          <a:lstStyle/>
          <a:p>
            <a:pPr marL="0" indent="0">
              <a:buNone/>
            </a:pPr>
            <a:r>
              <a:rPr lang="zh-CN" altLang="zh-CN" sz="2000" dirty="0"/>
              <a:t>在</a:t>
            </a:r>
            <a:r>
              <a:rPr lang="en-US" altLang="zh-CN" sz="2000" dirty="0"/>
              <a:t>com_main.cpp</a:t>
            </a:r>
            <a:r>
              <a:rPr lang="zh-CN" altLang="zh-CN" sz="2000" dirty="0"/>
              <a:t>中，输入下面的程序代码：</a:t>
            </a:r>
          </a:p>
          <a:p>
            <a:pPr marL="0" indent="0">
              <a:buNone/>
            </a:pPr>
            <a:r>
              <a:rPr lang="en-US" altLang="zh-CN" sz="2000" dirty="0"/>
              <a:t> //com_main.cpp</a:t>
            </a:r>
            <a:endParaRPr lang="zh-CN" altLang="zh-CN" sz="2000" dirty="0"/>
          </a:p>
          <a:p>
            <a:pPr marL="0" indent="0">
              <a:buNone/>
            </a:pPr>
            <a:r>
              <a:rPr lang="en-US" altLang="zh-CN" sz="2000" dirty="0"/>
              <a:t>#include "</a:t>
            </a:r>
            <a:r>
              <a:rPr lang="en-US" altLang="zh-CN" sz="2000" dirty="0" err="1"/>
              <a:t>Chemistry.h</a:t>
            </a:r>
            <a:r>
              <a:rPr lang="en-US" altLang="zh-CN" sz="2000" dirty="0"/>
              <a:t>"</a:t>
            </a:r>
            <a:endParaRPr lang="zh-CN" altLang="zh-CN" sz="2000" dirty="0"/>
          </a:p>
          <a:p>
            <a:pPr marL="0" indent="0">
              <a:buNone/>
            </a:pPr>
            <a:r>
              <a:rPr lang="en-US" altLang="zh-CN" sz="2000" dirty="0"/>
              <a:t>#include "</a:t>
            </a:r>
            <a:r>
              <a:rPr lang="en-US" altLang="zh-CN" sz="2000" dirty="0" err="1"/>
              <a:t>Account.h</a:t>
            </a:r>
            <a:r>
              <a:rPr lang="en-US" altLang="zh-CN" sz="2000" dirty="0"/>
              <a:t>"</a:t>
            </a:r>
            <a:endParaRPr lang="zh-CN" altLang="zh-CN" sz="2000" dirty="0"/>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void main() {</a:t>
            </a:r>
            <a:endParaRPr lang="zh-CN" altLang="zh-CN" sz="2000" dirty="0"/>
          </a:p>
          <a:p>
            <a:pPr marL="0" indent="0">
              <a:buNone/>
            </a:pPr>
            <a:r>
              <a:rPr lang="en-US" altLang="zh-CN" sz="2000" dirty="0"/>
              <a:t>	Account a1("</a:t>
            </a:r>
            <a:r>
              <a:rPr lang="zh-CN" altLang="zh-CN" sz="2000" dirty="0"/>
              <a:t>张三星</a:t>
            </a:r>
            <a:r>
              <a:rPr lang="en-US" altLang="zh-CN" sz="2000" dirty="0"/>
              <a:t>", 98, 78, 97, 67, 87);</a:t>
            </a:r>
            <a:endParaRPr lang="zh-CN" altLang="zh-CN" sz="2000" dirty="0"/>
          </a:p>
          <a:p>
            <a:pPr marL="0" indent="0">
              <a:buNone/>
            </a:pPr>
            <a:r>
              <a:rPr lang="en-US" altLang="zh-CN" sz="2000" dirty="0"/>
              <a:t>	Chemistry c1("</a:t>
            </a:r>
            <a:r>
              <a:rPr lang="zh-CN" altLang="zh-CN" sz="2000" dirty="0"/>
              <a:t>光红顺</a:t>
            </a:r>
            <a:r>
              <a:rPr lang="en-US" altLang="zh-CN" sz="2000" dirty="0"/>
              <a:t>", 89, 76, 34, 56, 78);</a:t>
            </a:r>
            <a:endParaRPr lang="zh-CN" altLang="zh-CN" sz="2000" dirty="0"/>
          </a:p>
          <a:p>
            <a:pPr marL="0" indent="0">
              <a:buNone/>
            </a:pPr>
            <a:r>
              <a:rPr lang="en-US" altLang="zh-CN" sz="2000" dirty="0"/>
              <a:t>	a1.show();</a:t>
            </a:r>
            <a:endParaRPr lang="zh-CN" altLang="zh-CN" sz="2000" dirty="0"/>
          </a:p>
          <a:p>
            <a:pPr marL="0" indent="0">
              <a:buNone/>
            </a:pPr>
            <a:r>
              <a:rPr lang="en-US" altLang="zh-CN" sz="2000" dirty="0"/>
              <a:t>	</a:t>
            </a:r>
            <a:r>
              <a:rPr lang="en-US" altLang="zh-CN" sz="2000" dirty="0" err="1"/>
              <a:t>cout</a:t>
            </a:r>
            <a:r>
              <a:rPr lang="en-US" altLang="zh-CN" sz="2000" dirty="0"/>
              <a:t> &lt;&lt; "-----------------------------------" &lt;&lt;</a:t>
            </a:r>
            <a:r>
              <a:rPr lang="en-US" altLang="zh-CN" sz="2000" dirty="0" err="1"/>
              <a:t>endl</a:t>
            </a:r>
            <a:r>
              <a:rPr lang="en-US" altLang="zh-CN" sz="2000" dirty="0"/>
              <a:t>;</a:t>
            </a:r>
            <a:endParaRPr lang="zh-CN" altLang="zh-CN" sz="2000" dirty="0"/>
          </a:p>
          <a:p>
            <a:pPr marL="0" indent="0">
              <a:buNone/>
            </a:pPr>
            <a:r>
              <a:rPr lang="en-US" altLang="zh-CN" sz="2000" dirty="0"/>
              <a:t>	c1.setAnl(100);</a:t>
            </a:r>
            <a:endParaRPr lang="zh-CN" altLang="zh-CN" sz="2000" dirty="0"/>
          </a:p>
          <a:p>
            <a:pPr marL="0" indent="0">
              <a:buNone/>
            </a:pPr>
            <a:r>
              <a:rPr lang="en-US" altLang="zh-CN" sz="2000" dirty="0"/>
              <a:t>	c1.show();</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1804517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251520" y="1196753"/>
            <a:ext cx="8435280" cy="5184998"/>
          </a:xfrm>
          <a:noFill/>
        </p:spPr>
        <p:txBody>
          <a:bodyPr/>
          <a:lstStyle/>
          <a:p>
            <a:pPr marL="0" indent="0" eaLnBrk="1" hangingPunct="1">
              <a:lnSpc>
                <a:spcPct val="80000"/>
              </a:lnSpc>
              <a:buNone/>
            </a:pPr>
            <a:r>
              <a:rPr lang="en-US" altLang="zh-CN" b="1" dirty="0">
                <a:solidFill>
                  <a:srgbClr val="0000CC"/>
                </a:solidFill>
              </a:rPr>
              <a:t>3、protected</a:t>
            </a:r>
            <a:r>
              <a:rPr lang="zh-CN" altLang="en-US" b="1" dirty="0">
                <a:solidFill>
                  <a:srgbClr val="0000CC"/>
                </a:solidFill>
              </a:rPr>
              <a:t>继承</a:t>
            </a:r>
            <a:endParaRPr lang="en-US" altLang="zh-CN" b="1" dirty="0">
              <a:solidFill>
                <a:srgbClr val="0000CC"/>
              </a:solidFill>
            </a:endParaRPr>
          </a:p>
          <a:p>
            <a:pPr marL="800100" lvl="2" indent="0">
              <a:buNone/>
            </a:pPr>
            <a:r>
              <a:rPr lang="en-US" altLang="zh-CN" sz="2800" dirty="0"/>
              <a:t>class </a:t>
            </a:r>
            <a:r>
              <a:rPr lang="en-US" altLang="zh-CN" sz="2800" dirty="0" err="1"/>
              <a:t>Derived:</a:t>
            </a:r>
            <a:r>
              <a:rPr lang="en-US" altLang="zh-CN" sz="2800" b="1" dirty="0" err="1">
                <a:solidFill>
                  <a:srgbClr val="FF0000"/>
                </a:solidFill>
              </a:rPr>
              <a:t>protected</a:t>
            </a:r>
            <a:r>
              <a:rPr lang="en-US" altLang="zh-CN" sz="2800" dirty="0"/>
              <a:t> Base{</a:t>
            </a:r>
            <a:endParaRPr lang="zh-CN" altLang="zh-CN" sz="2800" dirty="0"/>
          </a:p>
          <a:p>
            <a:pPr marL="800100" lvl="2" indent="0">
              <a:buNone/>
            </a:pPr>
            <a:r>
              <a:rPr lang="en-US" altLang="zh-CN" sz="2800" dirty="0"/>
              <a:t>   </a:t>
            </a:r>
            <a:r>
              <a:rPr lang="zh-CN" altLang="zh-CN" sz="2800" dirty="0"/>
              <a:t>……</a:t>
            </a:r>
          </a:p>
          <a:p>
            <a:pPr marL="800100" lvl="2" indent="0">
              <a:buNone/>
            </a:pPr>
            <a:r>
              <a:rPr lang="en-US" altLang="zh-CN" sz="2800" dirty="0"/>
              <a:t>}</a:t>
            </a:r>
            <a:endParaRPr lang="zh-CN" altLang="zh-CN" sz="2800" dirty="0"/>
          </a:p>
          <a:p>
            <a:pPr lvl="1"/>
            <a:r>
              <a:rPr lang="zh-CN" altLang="zh-CN" sz="2400" b="1" dirty="0"/>
              <a:t>在</a:t>
            </a:r>
            <a:r>
              <a:rPr lang="en-US" altLang="zh-CN" sz="2400" b="1" dirty="0"/>
              <a:t>protected</a:t>
            </a:r>
            <a:r>
              <a:rPr lang="zh-CN" altLang="zh-CN" sz="2400" b="1" dirty="0"/>
              <a:t>派生方式下，</a:t>
            </a:r>
            <a:r>
              <a:rPr lang="zh-CN" altLang="en-US" sz="2400" b="1" dirty="0"/>
              <a:t>派生复制了基类全部成员，但复制到</a:t>
            </a:r>
            <a:r>
              <a:rPr lang="en-US" altLang="zh-CN" sz="2400" b="1" dirty="0"/>
              <a:t>public</a:t>
            </a:r>
            <a:r>
              <a:rPr lang="zh-CN" altLang="en-US" sz="2400" b="1" dirty="0"/>
              <a:t>成员在派生类中变成了</a:t>
            </a:r>
            <a:r>
              <a:rPr lang="en-US" altLang="zh-CN" sz="2400" b="1" dirty="0"/>
              <a:t>protected</a:t>
            </a:r>
            <a:r>
              <a:rPr lang="zh-CN" altLang="en-US" sz="2400" b="1" dirty="0"/>
              <a:t>成员，其余成员的访问权限保持不变</a:t>
            </a:r>
            <a:r>
              <a:rPr lang="zh-CN" altLang="zh-CN" sz="2400" b="1" dirty="0"/>
              <a:t>。</a:t>
            </a:r>
          </a:p>
          <a:p>
            <a:pPr lvl="1"/>
            <a:r>
              <a:rPr lang="zh-CN" altLang="zh-CN" sz="2400" b="1" dirty="0"/>
              <a:t> 在派生方式下，</a:t>
            </a:r>
            <a:r>
              <a:rPr lang="zh-CN" altLang="zh-CN" sz="2400" b="1" dirty="0">
                <a:solidFill>
                  <a:srgbClr val="FF0000"/>
                </a:solidFill>
              </a:rPr>
              <a:t>派生类的</a:t>
            </a:r>
            <a:r>
              <a:rPr lang="zh-CN" altLang="en-US" sz="2400" b="1" dirty="0">
                <a:solidFill>
                  <a:srgbClr val="FF0000"/>
                </a:solidFill>
              </a:rPr>
              <a:t>继承到的</a:t>
            </a:r>
            <a:r>
              <a:rPr lang="zh-CN" altLang="zh-CN" sz="2400" b="1" dirty="0">
                <a:solidFill>
                  <a:srgbClr val="FF0000"/>
                </a:solidFill>
              </a:rPr>
              <a:t>成员函数</a:t>
            </a:r>
            <a:r>
              <a:rPr lang="zh-CN" altLang="en-US" sz="2400" b="1" dirty="0">
                <a:solidFill>
                  <a:srgbClr val="FF0000"/>
                </a:solidFill>
              </a:rPr>
              <a:t>都不能被外部函数访问，</a:t>
            </a:r>
            <a:r>
              <a:rPr lang="zh-CN" altLang="zh-CN" sz="2400" b="1" dirty="0">
                <a:solidFill>
                  <a:srgbClr val="FF0000"/>
                </a:solidFill>
              </a:rPr>
              <a:t>但</a:t>
            </a:r>
            <a:r>
              <a:rPr lang="zh-CN" altLang="en-US" sz="2400" b="1" dirty="0">
                <a:solidFill>
                  <a:srgbClr val="FF0000"/>
                </a:solidFill>
              </a:rPr>
              <a:t>在派生类中可以</a:t>
            </a:r>
            <a:r>
              <a:rPr lang="zh-CN" altLang="zh-CN" sz="2400" b="1" dirty="0">
                <a:solidFill>
                  <a:srgbClr val="FF0000"/>
                </a:solidFill>
              </a:rPr>
              <a:t>直接访问基类的</a:t>
            </a:r>
            <a:r>
              <a:rPr lang="en-US" altLang="zh-CN" sz="2400" b="1" dirty="0">
                <a:solidFill>
                  <a:srgbClr val="FF0000"/>
                </a:solidFill>
              </a:rPr>
              <a:t>public</a:t>
            </a:r>
            <a:r>
              <a:rPr lang="zh-CN" altLang="zh-CN" sz="2400" b="1" dirty="0">
                <a:solidFill>
                  <a:srgbClr val="FF0000"/>
                </a:solidFill>
              </a:rPr>
              <a:t>和</a:t>
            </a:r>
            <a:r>
              <a:rPr lang="en-US" altLang="zh-CN" sz="2400" b="1" dirty="0">
                <a:solidFill>
                  <a:srgbClr val="FF0000"/>
                </a:solidFill>
              </a:rPr>
              <a:t>protected</a:t>
            </a:r>
            <a:r>
              <a:rPr lang="zh-CN" altLang="zh-CN" sz="2400" b="1" dirty="0">
                <a:solidFill>
                  <a:srgbClr val="FF0000"/>
                </a:solidFill>
              </a:rPr>
              <a:t>成员</a:t>
            </a:r>
            <a:r>
              <a:rPr lang="zh-CN" altLang="zh-CN" sz="2400" b="1" dirty="0"/>
              <a:t>，</a:t>
            </a:r>
            <a:r>
              <a:rPr lang="zh-CN" altLang="zh-CN" sz="2400" b="1" dirty="0">
                <a:solidFill>
                  <a:srgbClr val="0000CC"/>
                </a:solidFill>
              </a:rPr>
              <a:t>并且通过它们访问基类本身的</a:t>
            </a:r>
            <a:r>
              <a:rPr lang="en-US" altLang="zh-CN" sz="2400" b="1" dirty="0">
                <a:solidFill>
                  <a:srgbClr val="0000CC"/>
                </a:solidFill>
              </a:rPr>
              <a:t>private</a:t>
            </a:r>
            <a:r>
              <a:rPr lang="zh-CN" altLang="zh-CN" sz="2400" b="1" dirty="0">
                <a:solidFill>
                  <a:srgbClr val="0000CC"/>
                </a:solidFill>
              </a:rPr>
              <a:t>成员</a:t>
            </a:r>
            <a:r>
              <a:rPr lang="zh-CN" altLang="zh-CN" sz="2400" b="1" dirty="0"/>
              <a:t>。</a:t>
            </a:r>
            <a:endParaRPr lang="en-US" altLang="zh-CN" sz="2400" b="1" dirty="0">
              <a:solidFill>
                <a:srgbClr val="0000CC"/>
              </a:solidFill>
            </a:endParaRPr>
          </a:p>
        </p:txBody>
      </p:sp>
      <p:sp>
        <p:nvSpPr>
          <p:cNvPr id="2" name="标题 1"/>
          <p:cNvSpPr>
            <a:spLocks noGrp="1"/>
          </p:cNvSpPr>
          <p:nvPr>
            <p:ph type="title"/>
          </p:nvPr>
        </p:nvSpPr>
        <p:spPr/>
        <p:txBody>
          <a:bodyPr/>
          <a:lstStyle/>
          <a:p>
            <a:r>
              <a:rPr lang="en-US" altLang="zh-CN" b="1" dirty="0"/>
              <a:t>4.3. </a:t>
            </a:r>
            <a:r>
              <a:rPr lang="zh-CN" altLang="en-US" b="1" dirty="0">
                <a:solidFill>
                  <a:srgbClr val="FF0000"/>
                </a:solidFill>
              </a:rPr>
              <a:t>继承方式</a:t>
            </a:r>
            <a:endParaRPr lang="zh-CN" altLang="en-US" dirty="0"/>
          </a:p>
        </p:txBody>
      </p:sp>
    </p:spTree>
    <p:extLst>
      <p:ext uri="{BB962C8B-B14F-4D97-AF65-F5344CB8AC3E}">
        <p14:creationId xmlns:p14="http://schemas.microsoft.com/office/powerpoint/2010/main" val="1445809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anim calcmode="lin" valueType="num">
                                      <p:cBhvr additive="base">
                                        <p:cTn id="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anim calcmode="lin" valueType="num">
                                      <p:cBhvr additive="base">
                                        <p:cTn id="13"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200" dirty="0">
                <a:solidFill>
                  <a:srgbClr val="0000CC"/>
                </a:solidFill>
              </a:rPr>
              <a:t>编译并运行该程序，输出结果如下：</a:t>
            </a:r>
            <a:endParaRPr lang="zh-CN" altLang="en-US" dirty="0">
              <a:solidFill>
                <a:srgbClr val="0000CC"/>
              </a:solidFill>
            </a:endParaRPr>
          </a:p>
        </p:txBody>
      </p:sp>
      <p:sp>
        <p:nvSpPr>
          <p:cNvPr id="3" name="内容占位符 2"/>
          <p:cNvSpPr>
            <a:spLocks noGrp="1"/>
          </p:cNvSpPr>
          <p:nvPr>
            <p:ph idx="1"/>
          </p:nvPr>
        </p:nvSpPr>
        <p:spPr>
          <a:xfrm>
            <a:off x="2483768" y="1052736"/>
            <a:ext cx="5535742" cy="5168635"/>
          </a:xfrm>
        </p:spPr>
        <p:txBody>
          <a:bodyPr/>
          <a:lstStyle/>
          <a:p>
            <a:pPr marL="0" indent="0">
              <a:buNone/>
            </a:pPr>
            <a:r>
              <a:rPr lang="zh-CN" altLang="zh-CN" sz="1400" b="1" dirty="0"/>
              <a:t>学生姓名</a:t>
            </a:r>
            <a:r>
              <a:rPr lang="en-US" altLang="zh-CN" sz="1400" b="1" dirty="0"/>
              <a:t> :</a:t>
            </a:r>
            <a:r>
              <a:rPr lang="zh-CN" altLang="zh-CN" sz="1400" b="1" dirty="0"/>
              <a:t>张三星</a:t>
            </a:r>
          </a:p>
          <a:p>
            <a:pPr marL="0" indent="0">
              <a:buNone/>
            </a:pPr>
            <a:r>
              <a:rPr lang="zh-CN" altLang="zh-CN" sz="1400" b="1" dirty="0"/>
              <a:t>英语成绩</a:t>
            </a:r>
            <a:r>
              <a:rPr lang="en-US" altLang="zh-CN" sz="1400" b="1" dirty="0"/>
              <a:t>: 98</a:t>
            </a:r>
            <a:endParaRPr lang="zh-CN" altLang="zh-CN" sz="1400" b="1" dirty="0"/>
          </a:p>
          <a:p>
            <a:pPr marL="0" indent="0">
              <a:buNone/>
            </a:pPr>
            <a:r>
              <a:rPr lang="zh-CN" altLang="zh-CN" sz="1400" b="1" dirty="0"/>
              <a:t>语文成绩</a:t>
            </a:r>
            <a:r>
              <a:rPr lang="en-US" altLang="zh-CN" sz="1400" b="1" dirty="0"/>
              <a:t>: 78</a:t>
            </a:r>
            <a:endParaRPr lang="zh-CN" altLang="zh-CN" sz="1400" b="1" dirty="0"/>
          </a:p>
          <a:p>
            <a:pPr marL="0" indent="0">
              <a:buNone/>
            </a:pPr>
            <a:r>
              <a:rPr lang="zh-CN" altLang="zh-CN" sz="1400" b="1" dirty="0"/>
              <a:t>数学成绩</a:t>
            </a:r>
            <a:r>
              <a:rPr lang="en-US" altLang="zh-CN" sz="1400" b="1" dirty="0"/>
              <a:t>: 97</a:t>
            </a:r>
            <a:endParaRPr lang="zh-CN" altLang="zh-CN" sz="1400" b="1" dirty="0"/>
          </a:p>
          <a:p>
            <a:pPr marL="0" indent="0">
              <a:buNone/>
            </a:pPr>
            <a:r>
              <a:rPr lang="zh-CN" altLang="zh-CN" sz="1400" b="1" dirty="0"/>
              <a:t>基础课总分</a:t>
            </a:r>
            <a:r>
              <a:rPr lang="en-US" altLang="zh-CN" sz="1400" b="1" dirty="0"/>
              <a:t>: 273</a:t>
            </a:r>
            <a:endParaRPr lang="zh-CN" altLang="zh-CN" sz="1400" b="1" dirty="0"/>
          </a:p>
          <a:p>
            <a:pPr marL="0" indent="0">
              <a:buNone/>
            </a:pPr>
            <a:r>
              <a:rPr lang="zh-CN" altLang="zh-CN" sz="1400" b="1" dirty="0"/>
              <a:t>基础课平均成绩</a:t>
            </a:r>
            <a:r>
              <a:rPr lang="en-US" altLang="zh-CN" sz="1400" b="1" dirty="0"/>
              <a:t>: 91</a:t>
            </a:r>
            <a:endParaRPr lang="zh-CN" altLang="zh-CN" sz="1400" b="1" dirty="0"/>
          </a:p>
          <a:p>
            <a:pPr marL="0" indent="0">
              <a:buNone/>
            </a:pPr>
            <a:r>
              <a:rPr lang="en-US" altLang="zh-CN" sz="1400" b="1" dirty="0"/>
              <a:t> </a:t>
            </a:r>
            <a:endParaRPr lang="zh-CN" altLang="zh-CN" sz="1400" b="1" dirty="0"/>
          </a:p>
          <a:p>
            <a:pPr marL="0" indent="0">
              <a:buNone/>
            </a:pPr>
            <a:r>
              <a:rPr lang="zh-CN" altLang="zh-CN" sz="1400" b="1" dirty="0"/>
              <a:t>会计学成绩</a:t>
            </a:r>
            <a:r>
              <a:rPr lang="en-US" altLang="zh-CN" sz="1400" b="1" dirty="0"/>
              <a:t>: 67</a:t>
            </a:r>
            <a:endParaRPr lang="zh-CN" altLang="zh-CN" sz="1400" b="1" dirty="0"/>
          </a:p>
          <a:p>
            <a:pPr marL="0" indent="0">
              <a:buNone/>
            </a:pPr>
            <a:r>
              <a:rPr lang="zh-CN" altLang="zh-CN" sz="1400" b="1" dirty="0"/>
              <a:t>经济学成绩</a:t>
            </a:r>
            <a:r>
              <a:rPr lang="en-US" altLang="zh-CN" sz="1400" b="1" dirty="0"/>
              <a:t>: 87</a:t>
            </a:r>
            <a:endParaRPr lang="zh-CN" altLang="zh-CN" sz="1400" b="1" dirty="0"/>
          </a:p>
          <a:p>
            <a:pPr marL="0" indent="0">
              <a:buNone/>
            </a:pPr>
            <a:r>
              <a:rPr lang="zh-CN" altLang="zh-CN" sz="1400" b="1" dirty="0"/>
              <a:t>总分</a:t>
            </a:r>
            <a:r>
              <a:rPr lang="en-US" altLang="zh-CN" sz="1400" b="1" dirty="0"/>
              <a:t> 427</a:t>
            </a:r>
            <a:endParaRPr lang="zh-CN" altLang="zh-CN" sz="1400" b="1" dirty="0"/>
          </a:p>
          <a:p>
            <a:pPr marL="0" indent="0">
              <a:buNone/>
            </a:pPr>
            <a:r>
              <a:rPr lang="en-US" altLang="zh-CN" sz="1400" b="1" dirty="0"/>
              <a:t>-----------------------------------</a:t>
            </a:r>
            <a:endParaRPr lang="zh-CN" altLang="zh-CN" sz="1400" b="1" dirty="0"/>
          </a:p>
          <a:p>
            <a:pPr marL="0" indent="0">
              <a:buNone/>
            </a:pPr>
            <a:r>
              <a:rPr lang="zh-CN" altLang="zh-CN" sz="1400" b="1" dirty="0"/>
              <a:t>学生姓名</a:t>
            </a:r>
            <a:r>
              <a:rPr lang="en-US" altLang="zh-CN" sz="1400" b="1" dirty="0"/>
              <a:t> :</a:t>
            </a:r>
            <a:r>
              <a:rPr lang="zh-CN" altLang="zh-CN" sz="1400" b="1" dirty="0"/>
              <a:t>光红顺</a:t>
            </a:r>
          </a:p>
          <a:p>
            <a:pPr marL="0" indent="0">
              <a:buNone/>
            </a:pPr>
            <a:r>
              <a:rPr lang="zh-CN" altLang="zh-CN" sz="1400" b="1" dirty="0"/>
              <a:t>英语成绩</a:t>
            </a:r>
            <a:r>
              <a:rPr lang="en-US" altLang="zh-CN" sz="1400" b="1" dirty="0"/>
              <a:t>: 89</a:t>
            </a:r>
            <a:endParaRPr lang="zh-CN" altLang="zh-CN" sz="1400" b="1" dirty="0"/>
          </a:p>
          <a:p>
            <a:pPr marL="0" indent="0">
              <a:buNone/>
            </a:pPr>
            <a:r>
              <a:rPr lang="zh-CN" altLang="zh-CN" sz="1400" b="1" dirty="0"/>
              <a:t>语文成绩</a:t>
            </a:r>
            <a:r>
              <a:rPr lang="en-US" altLang="zh-CN" sz="1400" b="1" dirty="0"/>
              <a:t>: 76</a:t>
            </a:r>
            <a:endParaRPr lang="zh-CN" altLang="zh-CN" sz="1400" b="1" dirty="0"/>
          </a:p>
          <a:p>
            <a:pPr marL="0" indent="0">
              <a:buNone/>
            </a:pPr>
            <a:r>
              <a:rPr lang="zh-CN" altLang="zh-CN" sz="1400" b="1" dirty="0"/>
              <a:t>数学成绩</a:t>
            </a:r>
            <a:r>
              <a:rPr lang="en-US" altLang="zh-CN" sz="1400" b="1" dirty="0"/>
              <a:t>: 34</a:t>
            </a:r>
            <a:endParaRPr lang="zh-CN" altLang="zh-CN" sz="1400" b="1" dirty="0"/>
          </a:p>
          <a:p>
            <a:pPr marL="0" indent="0">
              <a:buNone/>
            </a:pPr>
            <a:r>
              <a:rPr lang="zh-CN" altLang="zh-CN" sz="1400" b="1" dirty="0"/>
              <a:t>基础课总分</a:t>
            </a:r>
            <a:r>
              <a:rPr lang="en-US" altLang="zh-CN" sz="1400" b="1" dirty="0"/>
              <a:t>: 199</a:t>
            </a:r>
            <a:endParaRPr lang="zh-CN" altLang="zh-CN" sz="1400" b="1" dirty="0"/>
          </a:p>
          <a:p>
            <a:pPr marL="0" indent="0">
              <a:buNone/>
            </a:pPr>
            <a:r>
              <a:rPr lang="zh-CN" altLang="zh-CN" sz="1400" b="1" dirty="0"/>
              <a:t>基础课平均成绩</a:t>
            </a:r>
            <a:r>
              <a:rPr lang="en-US" altLang="zh-CN" sz="1400" b="1" dirty="0"/>
              <a:t>: 66</a:t>
            </a:r>
            <a:endParaRPr lang="zh-CN" altLang="zh-CN" sz="1400" b="1" dirty="0"/>
          </a:p>
          <a:p>
            <a:pPr marL="0" indent="0">
              <a:buNone/>
            </a:pPr>
            <a:r>
              <a:rPr lang="en-US" altLang="zh-CN" sz="1400" b="1" dirty="0"/>
              <a:t> </a:t>
            </a:r>
            <a:endParaRPr lang="zh-CN" altLang="zh-CN" sz="1400" b="1" dirty="0"/>
          </a:p>
          <a:p>
            <a:pPr marL="0" indent="0">
              <a:buNone/>
            </a:pPr>
            <a:r>
              <a:rPr lang="zh-CN" altLang="zh-CN" sz="1400" b="1" dirty="0"/>
              <a:t>有机化学</a:t>
            </a:r>
            <a:r>
              <a:rPr lang="en-US" altLang="zh-CN" sz="1400" b="1" dirty="0"/>
              <a:t>: 56</a:t>
            </a:r>
            <a:endParaRPr lang="zh-CN" altLang="zh-CN" sz="1400" b="1" dirty="0"/>
          </a:p>
          <a:p>
            <a:pPr marL="0" indent="0">
              <a:buNone/>
            </a:pPr>
            <a:r>
              <a:rPr lang="zh-CN" altLang="zh-CN" sz="1400" b="1" dirty="0"/>
              <a:t>化学分析</a:t>
            </a:r>
            <a:r>
              <a:rPr lang="en-US" altLang="zh-CN" sz="1400" b="1" dirty="0"/>
              <a:t>: 100</a:t>
            </a:r>
            <a:endParaRPr lang="zh-CN" altLang="zh-CN" sz="1400" b="1" dirty="0"/>
          </a:p>
          <a:p>
            <a:pPr marL="0" indent="0">
              <a:buNone/>
            </a:pPr>
            <a:r>
              <a:rPr lang="zh-CN" altLang="zh-CN" sz="1400" b="1" dirty="0"/>
              <a:t>总分</a:t>
            </a:r>
            <a:r>
              <a:rPr lang="en-US" altLang="zh-CN" sz="1400" b="1" dirty="0"/>
              <a:t> 355</a:t>
            </a:r>
            <a:endParaRPr lang="zh-CN" altLang="zh-CN" sz="1400" b="1" dirty="0"/>
          </a:p>
          <a:p>
            <a:pPr marL="0" indent="0">
              <a:buNone/>
            </a:pPr>
            <a:endParaRPr lang="zh-CN" altLang="en-US" sz="1400" b="1" dirty="0"/>
          </a:p>
        </p:txBody>
      </p:sp>
    </p:spTree>
    <p:extLst>
      <p:ext uri="{BB962C8B-B14F-4D97-AF65-F5344CB8AC3E}">
        <p14:creationId xmlns:p14="http://schemas.microsoft.com/office/powerpoint/2010/main" val="348722479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85" lon="1080000" rev="0"/>
              </a:camera>
              <a:lightRig rig="legacyHarsh2" dir="b"/>
            </a:scene3d>
            <a:sp3d extrusionH="430200" prstMaterial="legacyMatte">
              <a:extrusionClr>
                <a:srgbClr val="FF6600"/>
              </a:extrusionClr>
              <a:contourClr>
                <a:srgbClr val="FFE701"/>
              </a:contourClr>
            </a:sp3d>
          </a:bodyPr>
          <a:lstStyle/>
          <a:p>
            <a:pPr algn="ctr"/>
            <a:r>
              <a:rPr lang="en-US" altLang="zh-CN" sz="9600" kern="10">
                <a:ln w="9525">
                  <a:round/>
                  <a:headEnd/>
                  <a:tailEnd/>
                </a:ln>
                <a:gradFill rotWithShape="1">
                  <a:gsLst>
                    <a:gs pos="0">
                      <a:srgbClr val="FFE701"/>
                    </a:gs>
                    <a:gs pos="100000">
                      <a:srgbClr val="FE3E02"/>
                    </a:gs>
                  </a:gsLst>
                  <a:lin ang="5400000" scaled="1"/>
                </a:gradFill>
                <a:latin typeface="Blackadder ITC" panose="04020505051007020D02" pitchFamily="82" charset="0"/>
              </a:rPr>
              <a:t>The End</a:t>
            </a:r>
            <a:endParaRPr lang="zh-CN" altLang="en-US" sz="9600" kern="10">
              <a:ln w="9525">
                <a:round/>
                <a:headEnd/>
                <a:tailEnd/>
              </a:ln>
              <a:gradFill rotWithShape="1">
                <a:gsLst>
                  <a:gs pos="0">
                    <a:srgbClr val="FFE701"/>
                  </a:gs>
                  <a:gs pos="100000">
                    <a:srgbClr val="FE3E02"/>
                  </a:gs>
                </a:gsLst>
                <a:lin ang="5400000" scaled="1"/>
              </a:gradFill>
              <a:latin typeface="Blackadder ITC" panose="04020505051007020D02" pitchFamily="82" charset="0"/>
            </a:endParaRPr>
          </a:p>
        </p:txBody>
      </p:sp>
      <p:sp>
        <p:nvSpPr>
          <p:cNvPr id="55299"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pitchFamily="2" charset="-122"/>
                <a:ea typeface="方正舒体" panose="02010601030101010101" pitchFamily="2" charset="-122"/>
              </a:rPr>
              <a:t>谢谢大家！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1196752"/>
            <a:ext cx="7772400" cy="5213052"/>
          </a:xfrm>
        </p:spPr>
        <p:txBody>
          <a:bodyPr/>
          <a:lstStyle/>
          <a:p>
            <a:pPr marL="0" indent="0" eaLnBrk="1" hangingPunct="1">
              <a:lnSpc>
                <a:spcPct val="80000"/>
              </a:lnSpc>
              <a:buNone/>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  </a:t>
            </a:r>
            <a:r>
              <a:rPr lang="zh-CN" altLang="en-US" b="1" dirty="0">
                <a:solidFill>
                  <a:srgbClr val="0000CC"/>
                </a:solidFill>
              </a:rPr>
              <a:t>保护继承的例子。</a:t>
            </a:r>
          </a:p>
          <a:p>
            <a:pPr eaLnBrk="1" hangingPunct="1">
              <a:lnSpc>
                <a:spcPct val="80000"/>
              </a:lnSpc>
              <a:buFontTx/>
              <a:buNone/>
            </a:pPr>
            <a:r>
              <a:rPr lang="en-US" altLang="zh-CN" sz="2400" b="1" dirty="0"/>
              <a:t>#include &lt;</a:t>
            </a:r>
            <a:r>
              <a:rPr lang="en-US" altLang="zh-CN" sz="2400" b="1" dirty="0" err="1"/>
              <a:t>iostream</a:t>
            </a:r>
            <a:r>
              <a:rPr lang="en-US" altLang="zh-CN" sz="2400" b="1" dirty="0"/>
              <a:t>&gt;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a:t>class Base{</a:t>
            </a:r>
          </a:p>
          <a:p>
            <a:pPr eaLnBrk="1" hangingPunct="1">
              <a:lnSpc>
                <a:spcPct val="80000"/>
              </a:lnSpc>
              <a:buFontTx/>
              <a:buNone/>
            </a:pPr>
            <a:r>
              <a:rPr lang="en-US" altLang="zh-CN" sz="2400" b="1" dirty="0"/>
              <a:t>    </a:t>
            </a:r>
            <a:r>
              <a:rPr lang="en-US" altLang="zh-CN" sz="2400" b="1" dirty="0" err="1"/>
              <a:t>int</a:t>
            </a:r>
            <a:r>
              <a:rPr lang="en-US" altLang="zh-CN" sz="2400" b="1" dirty="0"/>
              <a:t> x;</a:t>
            </a:r>
          </a:p>
          <a:p>
            <a:pPr eaLnBrk="1" hangingPunct="1">
              <a:lnSpc>
                <a:spcPct val="80000"/>
              </a:lnSpc>
              <a:buFontTx/>
              <a:buNone/>
            </a:pPr>
            <a:r>
              <a:rPr lang="en-US" altLang="zh-CN" sz="2400" b="1" dirty="0"/>
              <a:t>protected:</a:t>
            </a:r>
          </a:p>
          <a:p>
            <a:pPr eaLnBrk="1" hangingPunct="1">
              <a:lnSpc>
                <a:spcPct val="80000"/>
              </a:lnSpc>
              <a:buFontTx/>
              <a:buNone/>
            </a:pPr>
            <a:r>
              <a:rPr lang="en-US" altLang="zh-CN" sz="2400" b="1" dirty="0"/>
              <a:t>    </a:t>
            </a:r>
            <a:r>
              <a:rPr lang="en-US" altLang="zh-CN" sz="2400" b="1" dirty="0" err="1"/>
              <a:t>int</a:t>
            </a:r>
            <a:r>
              <a:rPr lang="en-US" altLang="zh-CN" sz="2400" b="1" dirty="0"/>
              <a:t> </a:t>
            </a:r>
            <a:r>
              <a:rPr lang="en-US" altLang="zh-CN" sz="2400" b="1" dirty="0" err="1"/>
              <a:t>getx</a:t>
            </a:r>
            <a:r>
              <a:rPr lang="en-US" altLang="zh-CN" sz="2400" b="1" dirty="0"/>
              <a:t>(){ return x; }</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void </a:t>
            </a:r>
            <a:r>
              <a:rPr lang="en-US" altLang="zh-CN" sz="2400" b="1" dirty="0" err="1"/>
              <a:t>setx</a:t>
            </a:r>
            <a:r>
              <a:rPr lang="en-US" altLang="zh-CN" sz="2400" b="1" dirty="0"/>
              <a:t>(</a:t>
            </a:r>
            <a:r>
              <a:rPr lang="en-US" altLang="zh-CN" sz="2400" b="1" dirty="0" err="1"/>
              <a:t>int</a:t>
            </a:r>
            <a:r>
              <a:rPr lang="en-US" altLang="zh-CN" sz="2400" b="1" dirty="0"/>
              <a:t> n){ x=n; }</a:t>
            </a:r>
          </a:p>
          <a:p>
            <a:pPr eaLnBrk="1" hangingPunct="1">
              <a:lnSpc>
                <a:spcPct val="80000"/>
              </a:lnSpc>
              <a:buFontTx/>
              <a:buNone/>
            </a:pPr>
            <a:r>
              <a:rPr lang="en-US" altLang="zh-CN" sz="2400" b="1" dirty="0"/>
              <a:t>    void </a:t>
            </a:r>
            <a:r>
              <a:rPr lang="en-US" altLang="zh-CN" sz="2400" b="1" dirty="0" err="1"/>
              <a:t>showx</a:t>
            </a:r>
            <a:r>
              <a:rPr lang="en-US" altLang="zh-CN" sz="2400" b="1" dirty="0"/>
              <a:t>(){ </a:t>
            </a:r>
            <a:r>
              <a:rPr lang="en-US" altLang="zh-CN" sz="2400" b="1" dirty="0" err="1"/>
              <a:t>cout</a:t>
            </a:r>
            <a:r>
              <a:rPr lang="en-US" altLang="zh-CN" sz="2400" b="1" dirty="0"/>
              <a:t>&lt;&lt;x&lt;&lt;</a:t>
            </a:r>
            <a:r>
              <a:rPr lang="en-US" altLang="zh-CN" sz="2400" b="1" dirty="0" err="1"/>
              <a:t>endl</a:t>
            </a:r>
            <a:r>
              <a:rPr lang="en-US" altLang="zh-CN" sz="2400" b="1" dirty="0"/>
              <a:t>; }</a:t>
            </a:r>
          </a:p>
          <a:p>
            <a:pPr eaLnBrk="1" hangingPunct="1">
              <a:lnSpc>
                <a:spcPct val="80000"/>
              </a:lnSpc>
              <a:buFontTx/>
              <a:buNone/>
            </a:pPr>
            <a:r>
              <a:rPr lang="en-US" altLang="zh-CN" sz="2400" b="1" dirty="0"/>
              <a:t>};</a:t>
            </a:r>
          </a:p>
        </p:txBody>
      </p:sp>
      <p:sp>
        <p:nvSpPr>
          <p:cNvPr id="5" name="标题 1"/>
          <p:cNvSpPr>
            <a:spLocks noGrp="1"/>
          </p:cNvSpPr>
          <p:nvPr>
            <p:ph type="title"/>
          </p:nvPr>
        </p:nvSpPr>
        <p:spPr/>
        <p:txBody>
          <a:bodyPr/>
          <a:lstStyle/>
          <a:p>
            <a:r>
              <a:rPr lang="en-US" altLang="zh-CN" b="1" dirty="0"/>
              <a:t>4.3. </a:t>
            </a:r>
            <a:r>
              <a:rPr lang="zh-CN" altLang="en-US" b="1" dirty="0">
                <a:solidFill>
                  <a:srgbClr val="FF0000"/>
                </a:solidFill>
              </a:rPr>
              <a:t>继承方式</a:t>
            </a:r>
            <a:endParaRPr lang="zh-CN" altLang="en-US" dirty="0"/>
          </a:p>
        </p:txBody>
      </p:sp>
    </p:spTree>
    <p:extLst>
      <p:ext uri="{BB962C8B-B14F-4D97-AF65-F5344CB8AC3E}">
        <p14:creationId xmlns:p14="http://schemas.microsoft.com/office/powerpoint/2010/main" val="455187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p:cTn id="7" dur="1000" fill="hold"/>
                                        <p:tgtEl>
                                          <p:spTgt spid="174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74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741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7411">
                                            <p:txEl>
                                              <p:pRg st="0" end="0"/>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p:cTn id="13" dur="1000" fill="hold"/>
                                        <p:tgtEl>
                                          <p:spTgt spid="17411">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17411">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17411">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17411">
                                            <p:txEl>
                                              <p:pRg st="1" end="1"/>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p:cTn id="19" dur="1000" fill="hold"/>
                                        <p:tgtEl>
                                          <p:spTgt spid="17411">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17411">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17411">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17411">
                                            <p:txEl>
                                              <p:pRg st="2" end="2"/>
                                            </p:txEl>
                                          </p:spTgt>
                                        </p:tgtEl>
                                      </p:cBhvr>
                                    </p:animEffect>
                                  </p:childTnLst>
                                </p:cTn>
                              </p:par>
                              <p:par>
                                <p:cTn id="23" presetID="31" presetClass="entr" presetSubtype="0" fill="hold" nodeType="withEffect">
                                  <p:stCondLst>
                                    <p:cond delay="0"/>
                                  </p:stCondLst>
                                  <p:iterate type="lt">
                                    <p:tmPct val="5000"/>
                                  </p:iterate>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p:cTn id="25" dur="1000" fill="hold"/>
                                        <p:tgtEl>
                                          <p:spTgt spid="17411">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17411">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17411">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17411">
                                            <p:txEl>
                                              <p:pRg st="3" end="3"/>
                                            </p:txEl>
                                          </p:spTgt>
                                        </p:tgtEl>
                                      </p:cBhvr>
                                    </p:animEffect>
                                  </p:childTnLst>
                                </p:cTn>
                              </p:par>
                              <p:par>
                                <p:cTn id="29" presetID="31" presetClass="entr" presetSubtype="0" fill="hold" nodeType="withEffect">
                                  <p:stCondLst>
                                    <p:cond delay="0"/>
                                  </p:stCondLst>
                                  <p:iterate type="lt">
                                    <p:tmPct val="5000"/>
                                  </p:iterate>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p:cTn id="31" dur="1000" fill="hold"/>
                                        <p:tgtEl>
                                          <p:spTgt spid="17411">
                                            <p:txEl>
                                              <p:pRg st="4" end="4"/>
                                            </p:txEl>
                                          </p:spTgt>
                                        </p:tgtEl>
                                        <p:attrNameLst>
                                          <p:attrName>ppt_w</p:attrName>
                                        </p:attrNameLst>
                                      </p:cBhvr>
                                      <p:tavLst>
                                        <p:tav tm="0">
                                          <p:val>
                                            <p:fltVal val="0"/>
                                          </p:val>
                                        </p:tav>
                                        <p:tav tm="100000">
                                          <p:val>
                                            <p:strVal val="#ppt_w"/>
                                          </p:val>
                                        </p:tav>
                                      </p:tavLst>
                                    </p:anim>
                                    <p:anim calcmode="lin" valueType="num">
                                      <p:cBhvr>
                                        <p:cTn id="32" dur="1000" fill="hold"/>
                                        <p:tgtEl>
                                          <p:spTgt spid="17411">
                                            <p:txEl>
                                              <p:pRg st="4" end="4"/>
                                            </p:txEl>
                                          </p:spTgt>
                                        </p:tgtEl>
                                        <p:attrNameLst>
                                          <p:attrName>ppt_h</p:attrName>
                                        </p:attrNameLst>
                                      </p:cBhvr>
                                      <p:tavLst>
                                        <p:tav tm="0">
                                          <p:val>
                                            <p:fltVal val="0"/>
                                          </p:val>
                                        </p:tav>
                                        <p:tav tm="100000">
                                          <p:val>
                                            <p:strVal val="#ppt_h"/>
                                          </p:val>
                                        </p:tav>
                                      </p:tavLst>
                                    </p:anim>
                                    <p:anim calcmode="lin" valueType="num">
                                      <p:cBhvr>
                                        <p:cTn id="33" dur="1000" fill="hold"/>
                                        <p:tgtEl>
                                          <p:spTgt spid="17411">
                                            <p:txEl>
                                              <p:pRg st="4" end="4"/>
                                            </p:txEl>
                                          </p:spTgt>
                                        </p:tgtEl>
                                        <p:attrNameLst>
                                          <p:attrName>style.rotation</p:attrName>
                                        </p:attrNameLst>
                                      </p:cBhvr>
                                      <p:tavLst>
                                        <p:tav tm="0">
                                          <p:val>
                                            <p:fltVal val="90"/>
                                          </p:val>
                                        </p:tav>
                                        <p:tav tm="100000">
                                          <p:val>
                                            <p:fltVal val="0"/>
                                          </p:val>
                                        </p:tav>
                                      </p:tavLst>
                                    </p:anim>
                                    <p:animEffect transition="in" filter="fade">
                                      <p:cBhvr>
                                        <p:cTn id="34" dur="1000"/>
                                        <p:tgtEl>
                                          <p:spTgt spid="17411">
                                            <p:txEl>
                                              <p:pRg st="4" end="4"/>
                                            </p:txEl>
                                          </p:spTgt>
                                        </p:tgtEl>
                                      </p:cBhvr>
                                    </p:animEffect>
                                  </p:childTnLst>
                                </p:cTn>
                              </p:par>
                              <p:par>
                                <p:cTn id="35" presetID="31" presetClass="entr" presetSubtype="0" fill="hold" nodeType="withEffect">
                                  <p:stCondLst>
                                    <p:cond delay="0"/>
                                  </p:stCondLst>
                                  <p:iterate type="lt">
                                    <p:tmPct val="5000"/>
                                  </p:iterate>
                                  <p:childTnLst>
                                    <p:set>
                                      <p:cBhvr>
                                        <p:cTn id="36" dur="1" fill="hold">
                                          <p:stCondLst>
                                            <p:cond delay="0"/>
                                          </p:stCondLst>
                                        </p:cTn>
                                        <p:tgtEl>
                                          <p:spTgt spid="17411">
                                            <p:txEl>
                                              <p:pRg st="5" end="5"/>
                                            </p:txEl>
                                          </p:spTgt>
                                        </p:tgtEl>
                                        <p:attrNameLst>
                                          <p:attrName>style.visibility</p:attrName>
                                        </p:attrNameLst>
                                      </p:cBhvr>
                                      <p:to>
                                        <p:strVal val="visible"/>
                                      </p:to>
                                    </p:set>
                                    <p:anim calcmode="lin" valueType="num">
                                      <p:cBhvr>
                                        <p:cTn id="37" dur="1000" fill="hold"/>
                                        <p:tgtEl>
                                          <p:spTgt spid="17411">
                                            <p:txEl>
                                              <p:pRg st="5" end="5"/>
                                            </p:txEl>
                                          </p:spTgt>
                                        </p:tgtEl>
                                        <p:attrNameLst>
                                          <p:attrName>ppt_w</p:attrName>
                                        </p:attrNameLst>
                                      </p:cBhvr>
                                      <p:tavLst>
                                        <p:tav tm="0">
                                          <p:val>
                                            <p:fltVal val="0"/>
                                          </p:val>
                                        </p:tav>
                                        <p:tav tm="100000">
                                          <p:val>
                                            <p:strVal val="#ppt_w"/>
                                          </p:val>
                                        </p:tav>
                                      </p:tavLst>
                                    </p:anim>
                                    <p:anim calcmode="lin" valueType="num">
                                      <p:cBhvr>
                                        <p:cTn id="38" dur="1000" fill="hold"/>
                                        <p:tgtEl>
                                          <p:spTgt spid="17411">
                                            <p:txEl>
                                              <p:pRg st="5" end="5"/>
                                            </p:txEl>
                                          </p:spTgt>
                                        </p:tgtEl>
                                        <p:attrNameLst>
                                          <p:attrName>ppt_h</p:attrName>
                                        </p:attrNameLst>
                                      </p:cBhvr>
                                      <p:tavLst>
                                        <p:tav tm="0">
                                          <p:val>
                                            <p:fltVal val="0"/>
                                          </p:val>
                                        </p:tav>
                                        <p:tav tm="100000">
                                          <p:val>
                                            <p:strVal val="#ppt_h"/>
                                          </p:val>
                                        </p:tav>
                                      </p:tavLst>
                                    </p:anim>
                                    <p:anim calcmode="lin" valueType="num">
                                      <p:cBhvr>
                                        <p:cTn id="39" dur="1000" fill="hold"/>
                                        <p:tgtEl>
                                          <p:spTgt spid="17411">
                                            <p:txEl>
                                              <p:pRg st="5" end="5"/>
                                            </p:txEl>
                                          </p:spTgt>
                                        </p:tgtEl>
                                        <p:attrNameLst>
                                          <p:attrName>style.rotation</p:attrName>
                                        </p:attrNameLst>
                                      </p:cBhvr>
                                      <p:tavLst>
                                        <p:tav tm="0">
                                          <p:val>
                                            <p:fltVal val="90"/>
                                          </p:val>
                                        </p:tav>
                                        <p:tav tm="100000">
                                          <p:val>
                                            <p:fltVal val="0"/>
                                          </p:val>
                                        </p:tav>
                                      </p:tavLst>
                                    </p:anim>
                                    <p:animEffect transition="in" filter="fade">
                                      <p:cBhvr>
                                        <p:cTn id="40" dur="1000"/>
                                        <p:tgtEl>
                                          <p:spTgt spid="17411">
                                            <p:txEl>
                                              <p:pRg st="5" end="5"/>
                                            </p:txEl>
                                          </p:spTgt>
                                        </p:tgtEl>
                                      </p:cBhvr>
                                    </p:animEffect>
                                  </p:childTnLst>
                                </p:cTn>
                              </p:par>
                              <p:par>
                                <p:cTn id="41" presetID="31" presetClass="entr" presetSubtype="0" fill="hold" nodeType="withEffect">
                                  <p:stCondLst>
                                    <p:cond delay="0"/>
                                  </p:stCondLst>
                                  <p:iterate type="lt">
                                    <p:tmPct val="5000"/>
                                  </p:iterate>
                                  <p:childTnLst>
                                    <p:set>
                                      <p:cBhvr>
                                        <p:cTn id="42" dur="1" fill="hold">
                                          <p:stCondLst>
                                            <p:cond delay="0"/>
                                          </p:stCondLst>
                                        </p:cTn>
                                        <p:tgtEl>
                                          <p:spTgt spid="17411">
                                            <p:txEl>
                                              <p:pRg st="6" end="6"/>
                                            </p:txEl>
                                          </p:spTgt>
                                        </p:tgtEl>
                                        <p:attrNameLst>
                                          <p:attrName>style.visibility</p:attrName>
                                        </p:attrNameLst>
                                      </p:cBhvr>
                                      <p:to>
                                        <p:strVal val="visible"/>
                                      </p:to>
                                    </p:set>
                                    <p:anim calcmode="lin" valueType="num">
                                      <p:cBhvr>
                                        <p:cTn id="43" dur="1000" fill="hold"/>
                                        <p:tgtEl>
                                          <p:spTgt spid="17411">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17411">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17411">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17411">
                                            <p:txEl>
                                              <p:pRg st="6" end="6"/>
                                            </p:txEl>
                                          </p:spTgt>
                                        </p:tgtEl>
                                      </p:cBhvr>
                                    </p:animEffect>
                                  </p:childTnLst>
                                </p:cTn>
                              </p:par>
                              <p:par>
                                <p:cTn id="47" presetID="31" presetClass="entr" presetSubtype="0" fill="hold" nodeType="withEffect">
                                  <p:stCondLst>
                                    <p:cond delay="0"/>
                                  </p:stCondLst>
                                  <p:iterate type="lt">
                                    <p:tmPct val="5000"/>
                                  </p:iterate>
                                  <p:childTnLst>
                                    <p:set>
                                      <p:cBhvr>
                                        <p:cTn id="48" dur="1" fill="hold">
                                          <p:stCondLst>
                                            <p:cond delay="0"/>
                                          </p:stCondLst>
                                        </p:cTn>
                                        <p:tgtEl>
                                          <p:spTgt spid="17411">
                                            <p:txEl>
                                              <p:pRg st="7" end="7"/>
                                            </p:txEl>
                                          </p:spTgt>
                                        </p:tgtEl>
                                        <p:attrNameLst>
                                          <p:attrName>style.visibility</p:attrName>
                                        </p:attrNameLst>
                                      </p:cBhvr>
                                      <p:to>
                                        <p:strVal val="visible"/>
                                      </p:to>
                                    </p:set>
                                    <p:anim calcmode="lin" valueType="num">
                                      <p:cBhvr>
                                        <p:cTn id="49" dur="1000" fill="hold"/>
                                        <p:tgtEl>
                                          <p:spTgt spid="17411">
                                            <p:txEl>
                                              <p:pRg st="7" end="7"/>
                                            </p:txEl>
                                          </p:spTgt>
                                        </p:tgtEl>
                                        <p:attrNameLst>
                                          <p:attrName>ppt_w</p:attrName>
                                        </p:attrNameLst>
                                      </p:cBhvr>
                                      <p:tavLst>
                                        <p:tav tm="0">
                                          <p:val>
                                            <p:fltVal val="0"/>
                                          </p:val>
                                        </p:tav>
                                        <p:tav tm="100000">
                                          <p:val>
                                            <p:strVal val="#ppt_w"/>
                                          </p:val>
                                        </p:tav>
                                      </p:tavLst>
                                    </p:anim>
                                    <p:anim calcmode="lin" valueType="num">
                                      <p:cBhvr>
                                        <p:cTn id="50" dur="1000" fill="hold"/>
                                        <p:tgtEl>
                                          <p:spTgt spid="17411">
                                            <p:txEl>
                                              <p:pRg st="7" end="7"/>
                                            </p:txEl>
                                          </p:spTgt>
                                        </p:tgtEl>
                                        <p:attrNameLst>
                                          <p:attrName>ppt_h</p:attrName>
                                        </p:attrNameLst>
                                      </p:cBhvr>
                                      <p:tavLst>
                                        <p:tav tm="0">
                                          <p:val>
                                            <p:fltVal val="0"/>
                                          </p:val>
                                        </p:tav>
                                        <p:tav tm="100000">
                                          <p:val>
                                            <p:strVal val="#ppt_h"/>
                                          </p:val>
                                        </p:tav>
                                      </p:tavLst>
                                    </p:anim>
                                    <p:anim calcmode="lin" valueType="num">
                                      <p:cBhvr>
                                        <p:cTn id="51" dur="1000" fill="hold"/>
                                        <p:tgtEl>
                                          <p:spTgt spid="17411">
                                            <p:txEl>
                                              <p:pRg st="7" end="7"/>
                                            </p:txEl>
                                          </p:spTgt>
                                        </p:tgtEl>
                                        <p:attrNameLst>
                                          <p:attrName>style.rotation</p:attrName>
                                        </p:attrNameLst>
                                      </p:cBhvr>
                                      <p:tavLst>
                                        <p:tav tm="0">
                                          <p:val>
                                            <p:fltVal val="90"/>
                                          </p:val>
                                        </p:tav>
                                        <p:tav tm="100000">
                                          <p:val>
                                            <p:fltVal val="0"/>
                                          </p:val>
                                        </p:tav>
                                      </p:tavLst>
                                    </p:anim>
                                    <p:animEffect transition="in" filter="fade">
                                      <p:cBhvr>
                                        <p:cTn id="52" dur="1000"/>
                                        <p:tgtEl>
                                          <p:spTgt spid="17411">
                                            <p:txEl>
                                              <p:pRg st="7" end="7"/>
                                            </p:txEl>
                                          </p:spTgt>
                                        </p:tgtEl>
                                      </p:cBhvr>
                                    </p:animEffect>
                                  </p:childTnLst>
                                </p:cTn>
                              </p:par>
                              <p:par>
                                <p:cTn id="53" presetID="31" presetClass="entr" presetSubtype="0" fill="hold" nodeType="withEffect">
                                  <p:stCondLst>
                                    <p:cond delay="0"/>
                                  </p:stCondLst>
                                  <p:iterate type="lt">
                                    <p:tmPct val="5000"/>
                                  </p:iterate>
                                  <p:childTnLst>
                                    <p:set>
                                      <p:cBhvr>
                                        <p:cTn id="54" dur="1" fill="hold">
                                          <p:stCondLst>
                                            <p:cond delay="0"/>
                                          </p:stCondLst>
                                        </p:cTn>
                                        <p:tgtEl>
                                          <p:spTgt spid="17411">
                                            <p:txEl>
                                              <p:pRg st="8" end="8"/>
                                            </p:txEl>
                                          </p:spTgt>
                                        </p:tgtEl>
                                        <p:attrNameLst>
                                          <p:attrName>style.visibility</p:attrName>
                                        </p:attrNameLst>
                                      </p:cBhvr>
                                      <p:to>
                                        <p:strVal val="visible"/>
                                      </p:to>
                                    </p:set>
                                    <p:anim calcmode="lin" valueType="num">
                                      <p:cBhvr>
                                        <p:cTn id="55" dur="1000" fill="hold"/>
                                        <p:tgtEl>
                                          <p:spTgt spid="17411">
                                            <p:txEl>
                                              <p:pRg st="8" end="8"/>
                                            </p:txEl>
                                          </p:spTgt>
                                        </p:tgtEl>
                                        <p:attrNameLst>
                                          <p:attrName>ppt_w</p:attrName>
                                        </p:attrNameLst>
                                      </p:cBhvr>
                                      <p:tavLst>
                                        <p:tav tm="0">
                                          <p:val>
                                            <p:fltVal val="0"/>
                                          </p:val>
                                        </p:tav>
                                        <p:tav tm="100000">
                                          <p:val>
                                            <p:strVal val="#ppt_w"/>
                                          </p:val>
                                        </p:tav>
                                      </p:tavLst>
                                    </p:anim>
                                    <p:anim calcmode="lin" valueType="num">
                                      <p:cBhvr>
                                        <p:cTn id="56" dur="1000" fill="hold"/>
                                        <p:tgtEl>
                                          <p:spTgt spid="17411">
                                            <p:txEl>
                                              <p:pRg st="8" end="8"/>
                                            </p:txEl>
                                          </p:spTgt>
                                        </p:tgtEl>
                                        <p:attrNameLst>
                                          <p:attrName>ppt_h</p:attrName>
                                        </p:attrNameLst>
                                      </p:cBhvr>
                                      <p:tavLst>
                                        <p:tav tm="0">
                                          <p:val>
                                            <p:fltVal val="0"/>
                                          </p:val>
                                        </p:tav>
                                        <p:tav tm="100000">
                                          <p:val>
                                            <p:strVal val="#ppt_h"/>
                                          </p:val>
                                        </p:tav>
                                      </p:tavLst>
                                    </p:anim>
                                    <p:anim calcmode="lin" valueType="num">
                                      <p:cBhvr>
                                        <p:cTn id="57" dur="1000" fill="hold"/>
                                        <p:tgtEl>
                                          <p:spTgt spid="17411">
                                            <p:txEl>
                                              <p:pRg st="8" end="8"/>
                                            </p:txEl>
                                          </p:spTgt>
                                        </p:tgtEl>
                                        <p:attrNameLst>
                                          <p:attrName>style.rotation</p:attrName>
                                        </p:attrNameLst>
                                      </p:cBhvr>
                                      <p:tavLst>
                                        <p:tav tm="0">
                                          <p:val>
                                            <p:fltVal val="90"/>
                                          </p:val>
                                        </p:tav>
                                        <p:tav tm="100000">
                                          <p:val>
                                            <p:fltVal val="0"/>
                                          </p:val>
                                        </p:tav>
                                      </p:tavLst>
                                    </p:anim>
                                    <p:animEffect transition="in" filter="fade">
                                      <p:cBhvr>
                                        <p:cTn id="58" dur="1000"/>
                                        <p:tgtEl>
                                          <p:spTgt spid="17411">
                                            <p:txEl>
                                              <p:pRg st="8" end="8"/>
                                            </p:txEl>
                                          </p:spTgt>
                                        </p:tgtEl>
                                      </p:cBhvr>
                                    </p:animEffect>
                                  </p:childTnLst>
                                </p:cTn>
                              </p:par>
                              <p:par>
                                <p:cTn id="59" presetID="31" presetClass="entr" presetSubtype="0" fill="hold" nodeType="withEffect">
                                  <p:stCondLst>
                                    <p:cond delay="0"/>
                                  </p:stCondLst>
                                  <p:iterate type="lt">
                                    <p:tmPct val="5000"/>
                                  </p:iterate>
                                  <p:childTnLst>
                                    <p:set>
                                      <p:cBhvr>
                                        <p:cTn id="60" dur="1" fill="hold">
                                          <p:stCondLst>
                                            <p:cond delay="0"/>
                                          </p:stCondLst>
                                        </p:cTn>
                                        <p:tgtEl>
                                          <p:spTgt spid="17411">
                                            <p:txEl>
                                              <p:pRg st="9" end="9"/>
                                            </p:txEl>
                                          </p:spTgt>
                                        </p:tgtEl>
                                        <p:attrNameLst>
                                          <p:attrName>style.visibility</p:attrName>
                                        </p:attrNameLst>
                                      </p:cBhvr>
                                      <p:to>
                                        <p:strVal val="visible"/>
                                      </p:to>
                                    </p:set>
                                    <p:anim calcmode="lin" valueType="num">
                                      <p:cBhvr>
                                        <p:cTn id="61" dur="1000" fill="hold"/>
                                        <p:tgtEl>
                                          <p:spTgt spid="17411">
                                            <p:txEl>
                                              <p:pRg st="9" end="9"/>
                                            </p:txEl>
                                          </p:spTgt>
                                        </p:tgtEl>
                                        <p:attrNameLst>
                                          <p:attrName>ppt_w</p:attrName>
                                        </p:attrNameLst>
                                      </p:cBhvr>
                                      <p:tavLst>
                                        <p:tav tm="0">
                                          <p:val>
                                            <p:fltVal val="0"/>
                                          </p:val>
                                        </p:tav>
                                        <p:tav tm="100000">
                                          <p:val>
                                            <p:strVal val="#ppt_w"/>
                                          </p:val>
                                        </p:tav>
                                      </p:tavLst>
                                    </p:anim>
                                    <p:anim calcmode="lin" valueType="num">
                                      <p:cBhvr>
                                        <p:cTn id="62" dur="1000" fill="hold"/>
                                        <p:tgtEl>
                                          <p:spTgt spid="17411">
                                            <p:txEl>
                                              <p:pRg st="9" end="9"/>
                                            </p:txEl>
                                          </p:spTgt>
                                        </p:tgtEl>
                                        <p:attrNameLst>
                                          <p:attrName>ppt_h</p:attrName>
                                        </p:attrNameLst>
                                      </p:cBhvr>
                                      <p:tavLst>
                                        <p:tav tm="0">
                                          <p:val>
                                            <p:fltVal val="0"/>
                                          </p:val>
                                        </p:tav>
                                        <p:tav tm="100000">
                                          <p:val>
                                            <p:strVal val="#ppt_h"/>
                                          </p:val>
                                        </p:tav>
                                      </p:tavLst>
                                    </p:anim>
                                    <p:anim calcmode="lin" valueType="num">
                                      <p:cBhvr>
                                        <p:cTn id="63" dur="1000" fill="hold"/>
                                        <p:tgtEl>
                                          <p:spTgt spid="17411">
                                            <p:txEl>
                                              <p:pRg st="9" end="9"/>
                                            </p:txEl>
                                          </p:spTgt>
                                        </p:tgtEl>
                                        <p:attrNameLst>
                                          <p:attrName>style.rotation</p:attrName>
                                        </p:attrNameLst>
                                      </p:cBhvr>
                                      <p:tavLst>
                                        <p:tav tm="0">
                                          <p:val>
                                            <p:fltVal val="90"/>
                                          </p:val>
                                        </p:tav>
                                        <p:tav tm="100000">
                                          <p:val>
                                            <p:fltVal val="0"/>
                                          </p:val>
                                        </p:tav>
                                      </p:tavLst>
                                    </p:anim>
                                    <p:animEffect transition="in" filter="fade">
                                      <p:cBhvr>
                                        <p:cTn id="64" dur="1000"/>
                                        <p:tgtEl>
                                          <p:spTgt spid="17411">
                                            <p:txEl>
                                              <p:pRg st="9" end="9"/>
                                            </p:txEl>
                                          </p:spTgt>
                                        </p:tgtEl>
                                      </p:cBhvr>
                                    </p:animEffect>
                                  </p:childTnLst>
                                </p:cTn>
                              </p:par>
                              <p:par>
                                <p:cTn id="65" presetID="31" presetClass="entr" presetSubtype="0" fill="hold" nodeType="withEffect">
                                  <p:stCondLst>
                                    <p:cond delay="0"/>
                                  </p:stCondLst>
                                  <p:iterate type="lt">
                                    <p:tmPct val="5000"/>
                                  </p:iterate>
                                  <p:childTnLst>
                                    <p:set>
                                      <p:cBhvr>
                                        <p:cTn id="66" dur="1" fill="hold">
                                          <p:stCondLst>
                                            <p:cond delay="0"/>
                                          </p:stCondLst>
                                        </p:cTn>
                                        <p:tgtEl>
                                          <p:spTgt spid="17411">
                                            <p:txEl>
                                              <p:pRg st="10" end="10"/>
                                            </p:txEl>
                                          </p:spTgt>
                                        </p:tgtEl>
                                        <p:attrNameLst>
                                          <p:attrName>style.visibility</p:attrName>
                                        </p:attrNameLst>
                                      </p:cBhvr>
                                      <p:to>
                                        <p:strVal val="visible"/>
                                      </p:to>
                                    </p:set>
                                    <p:anim calcmode="lin" valueType="num">
                                      <p:cBhvr>
                                        <p:cTn id="67" dur="1000" fill="hold"/>
                                        <p:tgtEl>
                                          <p:spTgt spid="17411">
                                            <p:txEl>
                                              <p:pRg st="10" end="10"/>
                                            </p:txEl>
                                          </p:spTgt>
                                        </p:tgtEl>
                                        <p:attrNameLst>
                                          <p:attrName>ppt_w</p:attrName>
                                        </p:attrNameLst>
                                      </p:cBhvr>
                                      <p:tavLst>
                                        <p:tav tm="0">
                                          <p:val>
                                            <p:fltVal val="0"/>
                                          </p:val>
                                        </p:tav>
                                        <p:tav tm="100000">
                                          <p:val>
                                            <p:strVal val="#ppt_w"/>
                                          </p:val>
                                        </p:tav>
                                      </p:tavLst>
                                    </p:anim>
                                    <p:anim calcmode="lin" valueType="num">
                                      <p:cBhvr>
                                        <p:cTn id="68" dur="1000" fill="hold"/>
                                        <p:tgtEl>
                                          <p:spTgt spid="17411">
                                            <p:txEl>
                                              <p:pRg st="10" end="10"/>
                                            </p:txEl>
                                          </p:spTgt>
                                        </p:tgtEl>
                                        <p:attrNameLst>
                                          <p:attrName>ppt_h</p:attrName>
                                        </p:attrNameLst>
                                      </p:cBhvr>
                                      <p:tavLst>
                                        <p:tav tm="0">
                                          <p:val>
                                            <p:fltVal val="0"/>
                                          </p:val>
                                        </p:tav>
                                        <p:tav tm="100000">
                                          <p:val>
                                            <p:strVal val="#ppt_h"/>
                                          </p:val>
                                        </p:tav>
                                      </p:tavLst>
                                    </p:anim>
                                    <p:anim calcmode="lin" valueType="num">
                                      <p:cBhvr>
                                        <p:cTn id="69" dur="1000" fill="hold"/>
                                        <p:tgtEl>
                                          <p:spTgt spid="17411">
                                            <p:txEl>
                                              <p:pRg st="10" end="10"/>
                                            </p:txEl>
                                          </p:spTgt>
                                        </p:tgtEl>
                                        <p:attrNameLst>
                                          <p:attrName>style.rotation</p:attrName>
                                        </p:attrNameLst>
                                      </p:cBhvr>
                                      <p:tavLst>
                                        <p:tav tm="0">
                                          <p:val>
                                            <p:fltVal val="90"/>
                                          </p:val>
                                        </p:tav>
                                        <p:tav tm="100000">
                                          <p:val>
                                            <p:fltVal val="0"/>
                                          </p:val>
                                        </p:tav>
                                      </p:tavLst>
                                    </p:anim>
                                    <p:animEffect transition="in" filter="fade">
                                      <p:cBhvr>
                                        <p:cTn id="70" dur="1000"/>
                                        <p:tgtEl>
                                          <p:spTgt spid="174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323528" y="1052736"/>
            <a:ext cx="7772400" cy="5976938"/>
          </a:xfrm>
        </p:spPr>
        <p:txBody>
          <a:bodyPr/>
          <a:lstStyle/>
          <a:p>
            <a:pPr eaLnBrk="1" hangingPunct="1">
              <a:lnSpc>
                <a:spcPct val="90000"/>
              </a:lnSpc>
              <a:buFontTx/>
              <a:buNone/>
            </a:pPr>
            <a:r>
              <a:rPr lang="en-US" altLang="zh-CN" sz="2400" b="1" dirty="0"/>
              <a:t>class </a:t>
            </a:r>
            <a:r>
              <a:rPr lang="en-US" altLang="zh-CN" sz="2400" b="1" dirty="0" err="1"/>
              <a:t>Derived:</a:t>
            </a:r>
            <a:r>
              <a:rPr lang="en-US" altLang="zh-CN" sz="2400" b="1" dirty="0" err="1">
                <a:solidFill>
                  <a:srgbClr val="FF0000"/>
                </a:solidFill>
              </a:rPr>
              <a:t>protected</a:t>
            </a:r>
            <a:r>
              <a:rPr lang="en-US" altLang="zh-CN" sz="2400" b="1" dirty="0"/>
              <a:t> Base{</a:t>
            </a:r>
          </a:p>
          <a:p>
            <a:pPr eaLnBrk="1" hangingPunct="1">
              <a:lnSpc>
                <a:spcPct val="90000"/>
              </a:lnSpc>
              <a:buFontTx/>
              <a:buNone/>
            </a:pPr>
            <a:r>
              <a:rPr lang="en-US" altLang="zh-CN" sz="2400" b="1" dirty="0"/>
              <a:t>    </a:t>
            </a:r>
            <a:r>
              <a:rPr lang="en-US" altLang="zh-CN" sz="2400" b="1" dirty="0" err="1"/>
              <a:t>int</a:t>
            </a:r>
            <a:r>
              <a:rPr lang="en-US" altLang="zh-CN" sz="2400" b="1" dirty="0"/>
              <a:t> y;</a:t>
            </a:r>
          </a:p>
          <a:p>
            <a:pPr eaLnBrk="1" hangingPunct="1">
              <a:lnSpc>
                <a:spcPct val="90000"/>
              </a:lnSpc>
              <a:buFontTx/>
              <a:buNone/>
            </a:pPr>
            <a:r>
              <a:rPr lang="en-US" altLang="zh-CN" sz="2400" b="1" dirty="0"/>
              <a:t>public:</a:t>
            </a:r>
          </a:p>
          <a:p>
            <a:pPr eaLnBrk="1" hangingPunct="1">
              <a:lnSpc>
                <a:spcPct val="90000"/>
              </a:lnSpc>
              <a:buFontTx/>
              <a:buNone/>
            </a:pPr>
            <a:r>
              <a:rPr lang="en-US" altLang="zh-CN" sz="2400" b="1" dirty="0"/>
              <a:t>    void </a:t>
            </a:r>
            <a:r>
              <a:rPr lang="en-US" altLang="zh-CN" sz="2400" b="1" dirty="0" err="1"/>
              <a:t>sety</a:t>
            </a:r>
            <a:r>
              <a:rPr lang="en-US" altLang="zh-CN" sz="2400" b="1" dirty="0"/>
              <a:t>(</a:t>
            </a:r>
            <a:r>
              <a:rPr lang="en-US" altLang="zh-CN" sz="2400" b="1" dirty="0" err="1"/>
              <a:t>int</a:t>
            </a:r>
            <a:r>
              <a:rPr lang="en-US" altLang="zh-CN" sz="2400" b="1" dirty="0"/>
              <a:t> n){ y=n; }</a:t>
            </a:r>
          </a:p>
          <a:p>
            <a:pPr eaLnBrk="1" hangingPunct="1">
              <a:lnSpc>
                <a:spcPct val="90000"/>
              </a:lnSpc>
              <a:buFontTx/>
              <a:buNone/>
            </a:pPr>
            <a:r>
              <a:rPr lang="en-US" altLang="zh-CN" sz="2400" b="1" dirty="0"/>
              <a:t>    void </a:t>
            </a:r>
            <a:r>
              <a:rPr lang="en-US" altLang="zh-CN" sz="2400" b="1" dirty="0" err="1"/>
              <a:t>sety</a:t>
            </a:r>
            <a:r>
              <a:rPr lang="en-US" altLang="zh-CN" sz="2400" b="1" dirty="0"/>
              <a:t>(){ y=</a:t>
            </a:r>
            <a:r>
              <a:rPr lang="en-US" altLang="zh-CN" sz="2400" b="1" dirty="0" err="1"/>
              <a:t>getx</a:t>
            </a:r>
            <a:r>
              <a:rPr lang="en-US" altLang="zh-CN" sz="2400" b="1" dirty="0"/>
              <a:t>();}   //</a:t>
            </a:r>
            <a:r>
              <a:rPr lang="zh-CN" altLang="en-US" sz="2400" b="1" dirty="0"/>
              <a:t>访问基类的保护成员</a:t>
            </a:r>
          </a:p>
          <a:p>
            <a:pPr eaLnBrk="1" hangingPunct="1">
              <a:lnSpc>
                <a:spcPct val="90000"/>
              </a:lnSpc>
              <a:buFontTx/>
              <a:buNone/>
            </a:pPr>
            <a:r>
              <a:rPr lang="zh-CN" altLang="en-US" sz="2400" b="1" dirty="0"/>
              <a:t>    </a:t>
            </a:r>
            <a:r>
              <a:rPr lang="en-US" altLang="zh-CN" sz="2400" b="1" dirty="0"/>
              <a:t>void showy(){ </a:t>
            </a:r>
            <a:r>
              <a:rPr lang="en-US" altLang="zh-CN" sz="2400" b="1" dirty="0" err="1"/>
              <a:t>cout</a:t>
            </a:r>
            <a:r>
              <a:rPr lang="en-US" altLang="zh-CN" sz="2400" b="1" dirty="0"/>
              <a:t>&lt;&lt;y&lt;&lt;</a:t>
            </a:r>
            <a:r>
              <a:rPr lang="en-US" altLang="zh-CN" sz="2400" b="1" dirty="0" err="1"/>
              <a:t>endl</a:t>
            </a:r>
            <a:r>
              <a:rPr lang="en-US" altLang="zh-CN" sz="2400" b="1" dirty="0"/>
              <a:t>; }</a:t>
            </a:r>
          </a:p>
          <a:p>
            <a:pPr eaLnBrk="1" hangingPunct="1">
              <a:lnSpc>
                <a:spcPct val="90000"/>
              </a:lnSpc>
              <a:buFontTx/>
              <a:buNone/>
            </a:pPr>
            <a:r>
              <a:rPr lang="en-US" altLang="zh-CN" sz="2400" b="1" dirty="0"/>
              <a:t>};</a:t>
            </a:r>
          </a:p>
          <a:p>
            <a:pPr eaLnBrk="1" hangingPunct="1">
              <a:lnSpc>
                <a:spcPct val="90000"/>
              </a:lnSpc>
              <a:buFontTx/>
              <a:buNone/>
            </a:pPr>
            <a:r>
              <a:rPr lang="en-US" altLang="zh-CN" sz="2400" b="1" dirty="0"/>
              <a:t>void main(){</a:t>
            </a:r>
          </a:p>
          <a:p>
            <a:pPr eaLnBrk="1" hangingPunct="1">
              <a:lnSpc>
                <a:spcPct val="90000"/>
              </a:lnSpc>
              <a:buFontTx/>
              <a:buNone/>
            </a:pPr>
            <a:r>
              <a:rPr lang="en-US" altLang="zh-CN" sz="2400" b="1" dirty="0"/>
              <a:t>    Derived </a:t>
            </a:r>
            <a:r>
              <a:rPr lang="en-US" altLang="zh-CN" sz="2400" b="1" dirty="0" err="1"/>
              <a:t>obj</a:t>
            </a:r>
            <a:r>
              <a:rPr lang="en-US" altLang="zh-CN" sz="2400" b="1" dirty="0"/>
              <a:t>;</a:t>
            </a:r>
          </a:p>
          <a:p>
            <a:pPr eaLnBrk="1" hangingPunct="1">
              <a:lnSpc>
                <a:spcPct val="90000"/>
              </a:lnSpc>
              <a:buFontTx/>
              <a:buNone/>
            </a:pPr>
            <a:r>
              <a:rPr lang="en-US" altLang="zh-CN" sz="2400" b="1" dirty="0"/>
              <a:t>    </a:t>
            </a:r>
            <a:r>
              <a:rPr lang="en-US" altLang="zh-CN" sz="2400" b="1" dirty="0" err="1"/>
              <a:t>obj.setx</a:t>
            </a:r>
            <a:r>
              <a:rPr lang="en-US" altLang="zh-CN" sz="2400" b="1" dirty="0"/>
              <a:t>(10);       //</a:t>
            </a:r>
            <a:r>
              <a:rPr lang="zh-CN" altLang="en-US" sz="2400" b="1" dirty="0"/>
              <a:t>错误</a:t>
            </a:r>
          </a:p>
          <a:p>
            <a:pPr eaLnBrk="1" hangingPunct="1">
              <a:lnSpc>
                <a:spcPct val="90000"/>
              </a:lnSpc>
              <a:buFontTx/>
              <a:buNone/>
            </a:pPr>
            <a:r>
              <a:rPr lang="en-US" altLang="zh-CN" sz="2400" b="1" dirty="0"/>
              <a:t>    </a:t>
            </a:r>
            <a:r>
              <a:rPr lang="en-US" altLang="zh-CN" sz="2400" b="1" dirty="0" err="1"/>
              <a:t>obj.showx</a:t>
            </a:r>
            <a:r>
              <a:rPr lang="en-US" altLang="zh-CN" sz="2400" b="1" dirty="0"/>
              <a:t>();	 //</a:t>
            </a:r>
            <a:r>
              <a:rPr lang="zh-CN" altLang="en-US" sz="2400" b="1" dirty="0"/>
              <a:t>错误， </a:t>
            </a:r>
          </a:p>
          <a:p>
            <a:pPr eaLnBrk="1" hangingPunct="1">
              <a:lnSpc>
                <a:spcPct val="90000"/>
              </a:lnSpc>
              <a:buFontTx/>
              <a:buNone/>
            </a:pPr>
            <a:r>
              <a:rPr lang="zh-CN" altLang="en-US" sz="2400" b="1" dirty="0"/>
              <a:t>    </a:t>
            </a:r>
            <a:r>
              <a:rPr lang="en-US" altLang="zh-CN" sz="2400" b="1" dirty="0" err="1"/>
              <a:t>obj.sety</a:t>
            </a:r>
            <a:r>
              <a:rPr lang="en-US" altLang="zh-CN" sz="2400" b="1" dirty="0"/>
              <a:t>(20);</a:t>
            </a:r>
          </a:p>
          <a:p>
            <a:pPr eaLnBrk="1" hangingPunct="1">
              <a:lnSpc>
                <a:spcPct val="90000"/>
              </a:lnSpc>
              <a:buFontTx/>
              <a:buNone/>
            </a:pPr>
            <a:r>
              <a:rPr lang="en-US" altLang="zh-CN" sz="2400" b="1" dirty="0"/>
              <a:t>    </a:t>
            </a:r>
            <a:r>
              <a:rPr lang="en-US" altLang="zh-CN" sz="2400" b="1" dirty="0" err="1"/>
              <a:t>obj.showy</a:t>
            </a:r>
            <a:r>
              <a:rPr lang="en-US" altLang="zh-CN" sz="2400" b="1" dirty="0"/>
              <a:t>();    </a:t>
            </a:r>
          </a:p>
          <a:p>
            <a:pPr eaLnBrk="1" hangingPunct="1">
              <a:lnSpc>
                <a:spcPct val="90000"/>
              </a:lnSpc>
              <a:buFontTx/>
              <a:buNone/>
            </a:pPr>
            <a:r>
              <a:rPr lang="en-US" altLang="zh-CN" sz="2400" b="1" dirty="0"/>
              <a:t>}</a:t>
            </a:r>
          </a:p>
        </p:txBody>
      </p:sp>
      <p:sp>
        <p:nvSpPr>
          <p:cNvPr id="2" name="对话气泡: 矩形 1"/>
          <p:cNvSpPr/>
          <p:nvPr/>
        </p:nvSpPr>
        <p:spPr>
          <a:xfrm>
            <a:off x="5220072" y="4221088"/>
            <a:ext cx="3816424" cy="2088232"/>
          </a:xfrm>
          <a:prstGeom prst="wedgeRectCallout">
            <a:avLst>
              <a:gd name="adj1" fmla="val -75574"/>
              <a:gd name="adj2" fmla="val -8439"/>
            </a:avLst>
          </a:prstGeom>
          <a:gradFill>
            <a:gsLst>
              <a:gs pos="61539">
                <a:srgbClr val="FFFFFF"/>
              </a:gs>
              <a:gs pos="4274">
                <a:schemeClr val="accent5">
                  <a:lumMod val="20000"/>
                  <a:lumOff val="80000"/>
                </a:schemeClr>
              </a:gs>
              <a:gs pos="43608">
                <a:schemeClr val="bg1"/>
              </a:gs>
              <a:gs pos="74000">
                <a:srgbClr val="FFFFFF"/>
              </a:gs>
              <a:gs pos="12850">
                <a:schemeClr val="bg1"/>
              </a:gs>
              <a:gs pos="80333">
                <a:schemeClr val="bg1"/>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Protected</a:t>
            </a:r>
            <a:r>
              <a:rPr lang="zh-CN" altLang="en-US" sz="2800" dirty="0">
                <a:solidFill>
                  <a:schemeClr val="tx1"/>
                </a:solidFill>
              </a:rPr>
              <a:t>继承方式已将</a:t>
            </a:r>
            <a:r>
              <a:rPr lang="en-US" altLang="zh-CN" sz="2800" dirty="0" err="1">
                <a:solidFill>
                  <a:schemeClr val="tx1"/>
                </a:solidFill>
              </a:rPr>
              <a:t>setx</a:t>
            </a:r>
            <a:r>
              <a:rPr lang="zh-CN" altLang="en-US" sz="2800" dirty="0">
                <a:solidFill>
                  <a:schemeClr val="tx1"/>
                </a:solidFill>
              </a:rPr>
              <a:t>，</a:t>
            </a:r>
            <a:r>
              <a:rPr lang="en-US" altLang="zh-CN" sz="2800" dirty="0" err="1">
                <a:solidFill>
                  <a:schemeClr val="tx1"/>
                </a:solidFill>
              </a:rPr>
              <a:t>showx</a:t>
            </a:r>
            <a:r>
              <a:rPr lang="zh-CN" altLang="en-US" sz="2800" dirty="0">
                <a:solidFill>
                  <a:schemeClr val="tx1"/>
                </a:solidFill>
              </a:rPr>
              <a:t>改变成了</a:t>
            </a:r>
            <a:r>
              <a:rPr lang="en-US" altLang="zh-CN" sz="2800" dirty="0">
                <a:solidFill>
                  <a:schemeClr val="tx1"/>
                </a:solidFill>
              </a:rPr>
              <a:t>protected</a:t>
            </a:r>
            <a:r>
              <a:rPr lang="zh-CN" altLang="en-US" sz="2800" dirty="0">
                <a:solidFill>
                  <a:schemeClr val="tx1"/>
                </a:solidFill>
              </a:rPr>
              <a:t>成员，不能在派生类外直接访问</a:t>
            </a:r>
          </a:p>
        </p:txBody>
      </p:sp>
      <p:sp>
        <p:nvSpPr>
          <p:cNvPr id="3" name="椭圆 2"/>
          <p:cNvSpPr/>
          <p:nvPr/>
        </p:nvSpPr>
        <p:spPr>
          <a:xfrm>
            <a:off x="323528" y="4581128"/>
            <a:ext cx="3960440"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a:spLocks noGrp="1"/>
          </p:cNvSpPr>
          <p:nvPr>
            <p:ph type="title"/>
          </p:nvPr>
        </p:nvSpPr>
        <p:spPr/>
        <p:txBody>
          <a:bodyPr/>
          <a:lstStyle/>
          <a:p>
            <a:r>
              <a:rPr lang="en-US" altLang="zh-CN" b="1" dirty="0"/>
              <a:t>4.3. </a:t>
            </a:r>
            <a:r>
              <a:rPr lang="zh-CN" altLang="en-US" b="1" dirty="0">
                <a:solidFill>
                  <a:srgbClr val="FF0000"/>
                </a:solidFill>
              </a:rPr>
              <a:t>继承方式</a:t>
            </a:r>
            <a:endParaRPr lang="zh-CN" altLang="en-US" dirty="0"/>
          </a:p>
        </p:txBody>
      </p:sp>
    </p:spTree>
    <p:extLst>
      <p:ext uri="{BB962C8B-B14F-4D97-AF65-F5344CB8AC3E}">
        <p14:creationId xmlns:p14="http://schemas.microsoft.com/office/powerpoint/2010/main" val="58849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684213" y="333375"/>
            <a:ext cx="7772400" cy="685800"/>
          </a:xfrm>
        </p:spPr>
        <p:txBody>
          <a:bodyPr/>
          <a:lstStyle/>
          <a:p>
            <a:pPr eaLnBrk="1" hangingPunct="1"/>
            <a:r>
              <a:rPr lang="zh-CN" altLang="en-US" b="1"/>
              <a:t>基类成员在派生类中的访问权限</a:t>
            </a:r>
          </a:p>
        </p:txBody>
      </p:sp>
      <p:sp>
        <p:nvSpPr>
          <p:cNvPr id="19459" name="Rectangle 3"/>
          <p:cNvSpPr>
            <a:spLocks noChangeArrowheads="1"/>
          </p:cNvSpPr>
          <p:nvPr/>
        </p:nvSpPr>
        <p:spPr bwMode="auto">
          <a:xfrm>
            <a:off x="539750" y="4221163"/>
            <a:ext cx="8077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Char char="q"/>
            </a:pPr>
            <a:r>
              <a:rPr kumimoji="1" lang="zh-CN" altLang="en-US" b="1">
                <a:latin typeface="Lucida Sans Unicode" panose="020B0602030504020204" pitchFamily="34" charset="0"/>
                <a:ea typeface="楷体_GB2312" pitchFamily="49" charset="-122"/>
              </a:rPr>
              <a:t>不能继承的基类内容</a:t>
            </a:r>
          </a:p>
          <a:p>
            <a:pPr lvl="1" eaLnBrk="1" hangingPunct="1">
              <a:buClr>
                <a:schemeClr val="tx2"/>
              </a:buClr>
              <a:buFontTx/>
              <a:buNone/>
            </a:pP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构造函数、析构函数</a:t>
            </a:r>
          </a:p>
          <a:p>
            <a:pPr lvl="1" eaLnBrk="1" hangingPunct="1">
              <a:buClr>
                <a:schemeClr val="tx2"/>
              </a:buClr>
              <a:buFontTx/>
              <a:buNone/>
            </a:pP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友员关系</a:t>
            </a:r>
          </a:p>
          <a:p>
            <a:pPr lvl="1" eaLnBrk="1" hangingPunct="1">
              <a:buClr>
                <a:schemeClr val="tx2"/>
              </a:buClr>
              <a:buFontTx/>
              <a:buNone/>
            </a:pP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针对基类定义的一些特殊运算符，如</a:t>
            </a:r>
            <a:r>
              <a:rPr kumimoji="1" lang="en-US" altLang="en-US" sz="2400" b="1">
                <a:latin typeface="Times New Roman" panose="02020603050405020304" pitchFamily="18" charset="0"/>
              </a:rPr>
              <a:t>new</a:t>
            </a:r>
            <a:r>
              <a:rPr kumimoji="1" lang="zh-CN" altLang="en-US" sz="2400" b="1">
                <a:latin typeface="Times New Roman" panose="02020603050405020304" pitchFamily="18" charset="0"/>
              </a:rPr>
              <a:t>等。</a:t>
            </a:r>
            <a:endParaRPr kumimoji="1" lang="zh-CN" altLang="en-US" sz="2400" b="1">
              <a:latin typeface="Lucida Sans Unicode" panose="020B0602030504020204" pitchFamily="34" charset="0"/>
              <a:ea typeface="楷体_GB2312" pitchFamily="49" charset="-122"/>
            </a:endParaRPr>
          </a:p>
        </p:txBody>
      </p:sp>
      <p:sp>
        <p:nvSpPr>
          <p:cNvPr id="19460" name="Rectangle 4"/>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1" name="Rectangle 5"/>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700">
                <a:latin typeface="Times New Roman" panose="02020603050405020304" pitchFamily="18" charset="0"/>
                <a:cs typeface="Times New Roman" panose="02020603050405020304" pitchFamily="18" charset="0"/>
              </a:rPr>
              <a:t>派生类</a:t>
            </a:r>
            <a:endParaRPr lang="zh-CN" altLang="en-US" sz="1000">
              <a:latin typeface="Times New Roman" panose="02020603050405020304" pitchFamily="18" charset="0"/>
              <a:cs typeface="Times New Roman" panose="02020603050405020304" pitchFamily="18" charset="0"/>
            </a:endParaRPr>
          </a:p>
          <a:p>
            <a:pPr>
              <a:spcBef>
                <a:spcPct val="0"/>
              </a:spcBef>
              <a:buFontTx/>
              <a:buNone/>
            </a:pPr>
            <a:endParaRPr lang="en-US" altLang="zh-CN" sz="2400">
              <a:latin typeface="Times New Roman" panose="02020603050405020304" pitchFamily="18" charset="0"/>
            </a:endParaRPr>
          </a:p>
        </p:txBody>
      </p:sp>
      <p:sp>
        <p:nvSpPr>
          <p:cNvPr id="19462" name="Rectangle 6"/>
          <p:cNvSpPr>
            <a:spLocks noChangeArrowheads="1"/>
          </p:cNvSpPr>
          <p:nvPr/>
        </p:nvSpPr>
        <p:spPr bwMode="auto">
          <a:xfrm>
            <a:off x="962025" y="2889250"/>
            <a:ext cx="1562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3" name="Rectangle 7"/>
          <p:cNvSpPr>
            <a:spLocks noChangeArrowheads="1"/>
          </p:cNvSpPr>
          <p:nvPr/>
        </p:nvSpPr>
        <p:spPr bwMode="auto">
          <a:xfrm>
            <a:off x="962025" y="2889250"/>
            <a:ext cx="1562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4" name="Rectangle 8"/>
          <p:cNvSpPr>
            <a:spLocks noChangeArrowheads="1"/>
          </p:cNvSpPr>
          <p:nvPr/>
        </p:nvSpPr>
        <p:spPr bwMode="auto">
          <a:xfrm>
            <a:off x="962025" y="2889250"/>
            <a:ext cx="1562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5" name="Rectangle 9"/>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6" name="Rectangle 10"/>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7" name="Rectangle 11"/>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8" name="Rectangle 12"/>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69" name="Rectangle 13"/>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0" name="Rectangle 14"/>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1" name="Rectangle 15"/>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2" name="Rectangle 16"/>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3" name="Rectangle 17"/>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4" name="Rectangle 18"/>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5" name="Rectangle 19"/>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6" name="Rectangle 20"/>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7" name="Rectangle 21"/>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8" name="Rectangle 22"/>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79" name="Rectangle 23"/>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0" name="Rectangle 24"/>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1" name="Rectangle 25"/>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2" name="Rectangle 26"/>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3" name="Rectangle 27"/>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4" name="Rectangle 28"/>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5" name="Rectangle 29"/>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6" name="Rectangle 30"/>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7" name="Rectangle 31"/>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8" name="Rectangle 32"/>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89" name="Rectangle 33"/>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0" name="Rectangle 34"/>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1" name="Rectangle 35"/>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2" name="Rectangle 36"/>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3" name="Rectangle 37"/>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4" name="Rectangle 38"/>
          <p:cNvSpPr>
            <a:spLocks noChangeArrowheads="1"/>
          </p:cNvSpPr>
          <p:nvPr/>
        </p:nvSpPr>
        <p:spPr bwMode="auto">
          <a:xfrm>
            <a:off x="962025" y="2889250"/>
            <a:ext cx="604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5" name="Rectangle 39"/>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6" name="Rectangle 40"/>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7" name="Rectangle 41"/>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8" name="Rectangle 42"/>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499" name="Rectangle 43"/>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0" name="Rectangle 44"/>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1" name="Rectangle 45"/>
          <p:cNvSpPr>
            <a:spLocks noChangeArrowheads="1"/>
          </p:cNvSpPr>
          <p:nvPr/>
        </p:nvSpPr>
        <p:spPr bwMode="auto">
          <a:xfrm>
            <a:off x="962025" y="2889250"/>
            <a:ext cx="461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2" name="Rectangle 46"/>
          <p:cNvSpPr>
            <a:spLocks noChangeArrowheads="1"/>
          </p:cNvSpPr>
          <p:nvPr/>
        </p:nvSpPr>
        <p:spPr bwMode="auto">
          <a:xfrm>
            <a:off x="962025" y="2889250"/>
            <a:ext cx="6064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503" name="Rectangle 47"/>
          <p:cNvSpPr>
            <a:spLocks noChangeArrowheads="1"/>
          </p:cNvSpPr>
          <p:nvPr/>
        </p:nvSpPr>
        <p:spPr bwMode="auto">
          <a:xfrm>
            <a:off x="962025" y="2889250"/>
            <a:ext cx="495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504" name="Group 48"/>
          <p:cNvGraphicFramePr>
            <a:graphicFrameLocks noGrp="1"/>
          </p:cNvGraphicFramePr>
          <p:nvPr/>
        </p:nvGraphicFramePr>
        <p:xfrm>
          <a:off x="250825" y="1268413"/>
          <a:ext cx="8642350" cy="3024185"/>
        </p:xfrm>
        <a:graphic>
          <a:graphicData uri="http://schemas.openxmlformats.org/drawingml/2006/table">
            <a:tbl>
              <a:tblPr/>
              <a:tblGrid>
                <a:gridCol w="1080815">
                  <a:extLst>
                    <a:ext uri="{9D8B030D-6E8A-4147-A177-3AD203B41FA5}">
                      <a16:colId xmlns:a16="http://schemas.microsoft.com/office/drawing/2014/main" val="20000"/>
                    </a:ext>
                  </a:extLst>
                </a:gridCol>
                <a:gridCol w="647973">
                  <a:extLst>
                    <a:ext uri="{9D8B030D-6E8A-4147-A177-3AD203B41FA5}">
                      <a16:colId xmlns:a16="http://schemas.microsoft.com/office/drawing/2014/main" val="20001"/>
                    </a:ext>
                  </a:extLst>
                </a:gridCol>
                <a:gridCol w="1001712">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752475">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808038">
                  <a:extLst>
                    <a:ext uri="{9D8B030D-6E8A-4147-A177-3AD203B41FA5}">
                      <a16:colId xmlns:a16="http://schemas.microsoft.com/office/drawing/2014/main" val="20006"/>
                    </a:ext>
                  </a:extLst>
                </a:gridCol>
                <a:gridCol w="752475">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808037">
                  <a:extLst>
                    <a:ext uri="{9D8B030D-6E8A-4147-A177-3AD203B41FA5}">
                      <a16:colId xmlns:a16="http://schemas.microsoft.com/office/drawing/2014/main" val="20009"/>
                    </a:ext>
                  </a:extLst>
                </a:gridCol>
              </a:tblGrid>
              <a:tr h="604837">
                <a:tc rowSpan="2">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基类</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public</a:t>
                      </a: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protected</a:t>
                      </a: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private</a:t>
                      </a: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继承</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0483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public</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protected</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private</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public</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protected</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private</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public</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protected</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private</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4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public</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4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protected</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3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private</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charset="0"/>
                          <a:ea typeface="宋体" pitchFamily="2" charset="-122"/>
                          <a:cs typeface="Times New Roman" pitchFamily="18" charset="0"/>
                        </a:rPr>
                        <a:t>　</a:t>
                      </a:r>
                      <a:endParaRPr kumimoji="0" lang="zh-CN" altLang="en-US" sz="16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charset="0"/>
                          <a:ea typeface="宋体" pitchFamily="2" charset="-122"/>
                          <a:cs typeface="Times New Roman" pitchFamily="18" charset="0"/>
                        </a:rPr>
                        <a:t>√</a:t>
                      </a:r>
                      <a:endParaRPr kumimoji="0" lang="en-US" altLang="zh-CN" sz="16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33443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0-#ppt_w/2"/>
                                          </p:val>
                                        </p:tav>
                                        <p:tav tm="100000">
                                          <p:val>
                                            <p:strVal val="#ppt_x"/>
                                          </p:val>
                                        </p:tav>
                                      </p:tavLst>
                                    </p:anim>
                                    <p:anim calcmode="lin" valueType="num">
                                      <p:cBhvr additive="base">
                                        <p:cTn id="8"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6590"/>
            <a:ext cx="8767228" cy="5168635"/>
          </a:xfrm>
        </p:spPr>
        <p:txBody>
          <a:bodyPr/>
          <a:lstStyle/>
          <a:p>
            <a:pPr marL="0" indent="0">
              <a:buNone/>
            </a:pPr>
            <a:r>
              <a:rPr lang="en-US" altLang="zh-CN" sz="2800" b="1" dirty="0">
                <a:solidFill>
                  <a:srgbClr val="0000CC"/>
                </a:solidFill>
              </a:rPr>
              <a:t>4</a:t>
            </a:r>
            <a:r>
              <a:rPr lang="zh-CN" altLang="zh-CN" sz="2800" b="1" dirty="0">
                <a:solidFill>
                  <a:srgbClr val="0000CC"/>
                </a:solidFill>
              </a:rPr>
              <a:t>．阻止继承</a:t>
            </a:r>
            <a:r>
              <a:rPr lang="en-US" altLang="zh-CN" sz="2800" b="1" dirty="0">
                <a:solidFill>
                  <a:srgbClr val="0000CC"/>
                </a:solidFill>
              </a:rPr>
              <a:t>                                                      </a:t>
            </a:r>
            <a:r>
              <a:rPr lang="en-US" altLang="zh-CN" sz="2400" b="1" dirty="0"/>
              <a:t>11C</a:t>
            </a:r>
            <a:r>
              <a:rPr lang="en-US" altLang="zh-CN" sz="2400" b="1" baseline="-25000" dirty="0"/>
              <a:t>++</a:t>
            </a:r>
            <a:endParaRPr lang="zh-CN" altLang="zh-CN" sz="2400" b="1" dirty="0"/>
          </a:p>
          <a:p>
            <a:pPr marL="857250" lvl="1" indent="-457200"/>
            <a:r>
              <a:rPr lang="zh-CN" altLang="zh-CN" dirty="0"/>
              <a:t>如果不想让一个类作为其它类的基类，可以用</a:t>
            </a:r>
            <a:r>
              <a:rPr lang="en-US" altLang="zh-CN" dirty="0"/>
              <a:t>final</a:t>
            </a:r>
            <a:r>
              <a:rPr lang="zh-CN" altLang="zh-CN" dirty="0"/>
              <a:t>关键字阻止它被继承。形式如下：</a:t>
            </a:r>
          </a:p>
          <a:p>
            <a:pPr marL="800100" lvl="2" indent="0">
              <a:buNone/>
            </a:pPr>
            <a:r>
              <a:rPr lang="en-US" altLang="zh-CN" dirty="0"/>
              <a:t>class Base{……}                       //</a:t>
            </a:r>
            <a:r>
              <a:rPr lang="zh-CN" altLang="zh-CN" dirty="0"/>
              <a:t>可以被继承</a:t>
            </a:r>
          </a:p>
          <a:p>
            <a:pPr marL="800100" lvl="2" indent="0">
              <a:buNone/>
            </a:pPr>
            <a:r>
              <a:rPr lang="en-US" altLang="zh-CN" dirty="0"/>
              <a:t>class </a:t>
            </a:r>
            <a:r>
              <a:rPr lang="en-US" altLang="zh-CN" dirty="0" err="1"/>
              <a:t>NoDeri</a:t>
            </a:r>
            <a:r>
              <a:rPr lang="en-US" altLang="zh-CN" dirty="0"/>
              <a:t>  </a:t>
            </a:r>
            <a:r>
              <a:rPr lang="en-US" altLang="zh-CN" b="1" dirty="0">
                <a:solidFill>
                  <a:srgbClr val="FF0000"/>
                </a:solidFill>
              </a:rPr>
              <a:t>final</a:t>
            </a:r>
            <a:r>
              <a:rPr lang="en-US" altLang="zh-CN" dirty="0"/>
              <a:t>{……}           //</a:t>
            </a:r>
            <a:r>
              <a:rPr lang="zh-CN" altLang="zh-CN" dirty="0"/>
              <a:t>不能被继承</a:t>
            </a:r>
          </a:p>
          <a:p>
            <a:pPr marL="800100" lvl="2" indent="0">
              <a:buNone/>
            </a:pPr>
            <a:r>
              <a:rPr lang="en-US" altLang="zh-CN" dirty="0"/>
              <a:t>class D </a:t>
            </a:r>
            <a:r>
              <a:rPr lang="en-US" altLang="zh-CN" b="1" dirty="0" err="1">
                <a:solidFill>
                  <a:srgbClr val="FF0000"/>
                </a:solidFill>
              </a:rPr>
              <a:t>final</a:t>
            </a:r>
            <a:r>
              <a:rPr lang="en-US" altLang="zh-CN" dirty="0" err="1">
                <a:solidFill>
                  <a:srgbClr val="FF0000"/>
                </a:solidFill>
              </a:rPr>
              <a:t>:</a:t>
            </a:r>
            <a:r>
              <a:rPr lang="en-US" altLang="zh-CN" dirty="0" err="1"/>
              <a:t>Base</a:t>
            </a:r>
            <a:r>
              <a:rPr lang="en-US" altLang="zh-CN" dirty="0"/>
              <a:t>{……}           //</a:t>
            </a:r>
            <a:r>
              <a:rPr lang="zh-CN" altLang="zh-CN" dirty="0"/>
              <a:t>正确，</a:t>
            </a:r>
            <a:r>
              <a:rPr lang="en-US" altLang="zh-CN" dirty="0"/>
              <a:t>D</a:t>
            </a:r>
            <a:r>
              <a:rPr lang="zh-CN" altLang="zh-CN" dirty="0"/>
              <a:t>不能被继承</a:t>
            </a:r>
          </a:p>
          <a:p>
            <a:pPr marL="800100" lvl="2" indent="0">
              <a:buNone/>
            </a:pPr>
            <a:r>
              <a:rPr lang="en-US" altLang="zh-CN" dirty="0">
                <a:solidFill>
                  <a:srgbClr val="0000CC"/>
                </a:solidFill>
              </a:rPr>
              <a:t>class D1:NoDeri{</a:t>
            </a:r>
            <a:r>
              <a:rPr lang="zh-CN" altLang="zh-CN" dirty="0">
                <a:solidFill>
                  <a:srgbClr val="0000CC"/>
                </a:solidFill>
              </a:rPr>
              <a:t>……</a:t>
            </a:r>
            <a:r>
              <a:rPr lang="en-US" altLang="zh-CN" dirty="0">
                <a:solidFill>
                  <a:srgbClr val="0000CC"/>
                </a:solidFill>
              </a:rPr>
              <a:t>}            //</a:t>
            </a:r>
            <a:r>
              <a:rPr lang="zh-CN" altLang="zh-CN" dirty="0">
                <a:solidFill>
                  <a:srgbClr val="0000CC"/>
                </a:solidFill>
              </a:rPr>
              <a:t>错误，</a:t>
            </a:r>
            <a:r>
              <a:rPr lang="en-US" altLang="zh-CN" dirty="0" err="1">
                <a:solidFill>
                  <a:srgbClr val="0000CC"/>
                </a:solidFill>
              </a:rPr>
              <a:t>NoDeri</a:t>
            </a:r>
            <a:r>
              <a:rPr lang="zh-CN" altLang="zh-CN" dirty="0">
                <a:solidFill>
                  <a:srgbClr val="0000CC"/>
                </a:solidFill>
              </a:rPr>
              <a:t>不能被继承</a:t>
            </a:r>
          </a:p>
          <a:p>
            <a:pPr marL="800100" lvl="2" indent="0">
              <a:buNone/>
            </a:pPr>
            <a:r>
              <a:rPr lang="en-US" altLang="zh-CN" dirty="0">
                <a:solidFill>
                  <a:srgbClr val="0000CC"/>
                </a:solidFill>
              </a:rPr>
              <a:t>class D2:D{……}                     //</a:t>
            </a:r>
            <a:r>
              <a:rPr lang="zh-CN" altLang="zh-CN" dirty="0">
                <a:solidFill>
                  <a:srgbClr val="0000CC"/>
                </a:solidFill>
              </a:rPr>
              <a:t>错误，</a:t>
            </a:r>
            <a:r>
              <a:rPr lang="en-US" altLang="zh-CN" dirty="0">
                <a:solidFill>
                  <a:srgbClr val="0000CC"/>
                </a:solidFill>
              </a:rPr>
              <a:t>D</a:t>
            </a:r>
            <a:r>
              <a:rPr lang="zh-CN" altLang="zh-CN" dirty="0">
                <a:solidFill>
                  <a:srgbClr val="0000CC"/>
                </a:solidFill>
              </a:rPr>
              <a:t>不能被继承</a:t>
            </a:r>
          </a:p>
          <a:p>
            <a:pPr marL="0" indent="0">
              <a:buNone/>
            </a:pPr>
            <a:endParaRPr lang="zh-CN" altLang="en-US" sz="2400" dirty="0"/>
          </a:p>
        </p:txBody>
      </p:sp>
      <p:sp>
        <p:nvSpPr>
          <p:cNvPr id="4" name="标题 1"/>
          <p:cNvSpPr>
            <a:spLocks noGrp="1"/>
          </p:cNvSpPr>
          <p:nvPr>
            <p:ph type="title"/>
          </p:nvPr>
        </p:nvSpPr>
        <p:spPr/>
        <p:txBody>
          <a:bodyPr/>
          <a:lstStyle/>
          <a:p>
            <a:r>
              <a:rPr lang="en-US" altLang="zh-CN" b="1" dirty="0"/>
              <a:t>4.3. </a:t>
            </a:r>
            <a:r>
              <a:rPr lang="zh-CN" altLang="en-US" b="1" dirty="0">
                <a:solidFill>
                  <a:srgbClr val="FF0000"/>
                </a:solidFill>
              </a:rPr>
              <a:t>继承方式</a:t>
            </a:r>
            <a:endParaRPr lang="zh-CN" altLang="en-US" dirty="0"/>
          </a:p>
        </p:txBody>
      </p:sp>
    </p:spTree>
    <p:extLst>
      <p:ext uri="{BB962C8B-B14F-4D97-AF65-F5344CB8AC3E}">
        <p14:creationId xmlns:p14="http://schemas.microsoft.com/office/powerpoint/2010/main" val="286348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sz="half" idx="1"/>
          </p:nvPr>
        </p:nvSpPr>
        <p:spPr>
          <a:xfrm>
            <a:off x="228973" y="1109708"/>
            <a:ext cx="8227640" cy="3455988"/>
          </a:xfrm>
          <a:noFill/>
        </p:spPr>
        <p:txBody>
          <a:bodyPr/>
          <a:lstStyle/>
          <a:p>
            <a:pPr eaLnBrk="1" hangingPunct="1">
              <a:buFontTx/>
              <a:buNone/>
            </a:pPr>
            <a:r>
              <a:rPr lang="en-US" altLang="zh-CN" b="1" dirty="0">
                <a:solidFill>
                  <a:srgbClr val="0000CC"/>
                </a:solidFill>
              </a:rPr>
              <a:t>1</a:t>
            </a:r>
            <a:r>
              <a:rPr lang="zh-CN" altLang="en-US" b="1" dirty="0">
                <a:solidFill>
                  <a:srgbClr val="0000CC"/>
                </a:solidFill>
              </a:rPr>
              <a:t>、派生类和基类的关系</a:t>
            </a:r>
          </a:p>
          <a:p>
            <a:pPr lvl="1" eaLnBrk="1" hangingPunct="1"/>
            <a:r>
              <a:rPr lang="zh-CN" altLang="zh-CN" dirty="0"/>
              <a:t>派生类</a:t>
            </a:r>
            <a:r>
              <a:rPr lang="zh-CN" altLang="zh-CN" dirty="0">
                <a:solidFill>
                  <a:srgbClr val="FF0000"/>
                </a:solidFill>
              </a:rPr>
              <a:t>拷贝了基类数据成员和成员函数的一份副本</a:t>
            </a:r>
            <a:r>
              <a:rPr lang="zh-CN" altLang="zh-CN" dirty="0"/>
              <a:t>，不用编程就具备了基类的程序功能。</a:t>
            </a:r>
            <a:endParaRPr lang="en-US" altLang="zh-CN" dirty="0"/>
          </a:p>
          <a:p>
            <a:pPr lvl="1" eaLnBrk="1" hangingPunct="1"/>
            <a:r>
              <a:rPr lang="zh-CN" altLang="en-US" sz="2400" b="1" dirty="0"/>
              <a:t>在派生类对象中，具有一个基类子对象。</a:t>
            </a:r>
          </a:p>
        </p:txBody>
      </p:sp>
      <p:sp>
        <p:nvSpPr>
          <p:cNvPr id="21507" name="Rectangle 3"/>
          <p:cNvSpPr>
            <a:spLocks noChangeArrowheads="1"/>
          </p:cNvSpPr>
          <p:nvPr/>
        </p:nvSpPr>
        <p:spPr bwMode="auto">
          <a:xfrm>
            <a:off x="532793" y="3212976"/>
            <a:ext cx="3810000" cy="2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2800" b="1" dirty="0">
                <a:latin typeface="Lucida Sans Unicode" panose="020B0602030504020204" pitchFamily="34" charset="0"/>
                <a:ea typeface="楷体_GB2312" pitchFamily="49" charset="-122"/>
              </a:rPr>
              <a:t>class Base</a:t>
            </a:r>
          </a:p>
          <a:p>
            <a:pPr eaLnBrk="1" hangingPunct="1">
              <a:buClr>
                <a:srgbClr val="FF9900"/>
              </a:buClr>
              <a:buFont typeface="Wingdings" panose="05000000000000000000" pitchFamily="2" charset="2"/>
              <a:buNone/>
            </a:pPr>
            <a:r>
              <a:rPr kumimoji="1" lang="en-US" altLang="zh-CN" sz="2800" b="1" dirty="0">
                <a:latin typeface="Lucida Sans Unicode" panose="020B0602030504020204" pitchFamily="34" charset="0"/>
                <a:ea typeface="楷体_GB2312" pitchFamily="49" charset="-122"/>
              </a:rPr>
              <a:t>	{base members;};</a:t>
            </a:r>
          </a:p>
          <a:p>
            <a:pPr eaLnBrk="1" hangingPunct="1">
              <a:buClr>
                <a:srgbClr val="FF9900"/>
              </a:buClr>
              <a:buFont typeface="Wingdings" panose="05000000000000000000" pitchFamily="2" charset="2"/>
              <a:buNone/>
            </a:pPr>
            <a:endParaRPr kumimoji="1" lang="en-US" altLang="zh-CN" sz="2800" b="1" dirty="0">
              <a:latin typeface="Lucida Sans Unicode" panose="020B0602030504020204" pitchFamily="34" charset="0"/>
              <a:ea typeface="楷体_GB2312" pitchFamily="49" charset="-122"/>
            </a:endParaRPr>
          </a:p>
          <a:p>
            <a:pPr eaLnBrk="1" hangingPunct="1">
              <a:buClr>
                <a:srgbClr val="FF9900"/>
              </a:buClr>
              <a:buFont typeface="Wingdings" panose="05000000000000000000" pitchFamily="2" charset="2"/>
              <a:buNone/>
            </a:pPr>
            <a:r>
              <a:rPr kumimoji="1" lang="en-US" altLang="zh-CN" sz="2800" b="1" dirty="0">
                <a:latin typeface="Lucida Sans Unicode" panose="020B0602030504020204" pitchFamily="34" charset="0"/>
                <a:ea typeface="楷体_GB2312" pitchFamily="49" charset="-122"/>
              </a:rPr>
              <a:t>class Derived: Base</a:t>
            </a:r>
          </a:p>
          <a:p>
            <a:pPr eaLnBrk="1" hangingPunct="1">
              <a:buClr>
                <a:srgbClr val="FF9900"/>
              </a:buClr>
              <a:buFont typeface="Wingdings" panose="05000000000000000000" pitchFamily="2" charset="2"/>
              <a:buNone/>
            </a:pPr>
            <a:r>
              <a:rPr kumimoji="1" lang="en-US" altLang="zh-CN" sz="2800" b="1" dirty="0">
                <a:latin typeface="Lucida Sans Unicode" panose="020B0602030504020204" pitchFamily="34" charset="0"/>
                <a:ea typeface="楷体_GB2312" pitchFamily="49" charset="-122"/>
              </a:rPr>
              <a:t>	{new members;};</a:t>
            </a:r>
          </a:p>
        </p:txBody>
      </p:sp>
      <p:grpSp>
        <p:nvGrpSpPr>
          <p:cNvPr id="21508" name="Group 4"/>
          <p:cNvGrpSpPr>
            <a:grpSpLocks/>
          </p:cNvGrpSpPr>
          <p:nvPr/>
        </p:nvGrpSpPr>
        <p:grpSpPr bwMode="auto">
          <a:xfrm>
            <a:off x="4236842" y="3478088"/>
            <a:ext cx="4876800" cy="1828800"/>
            <a:chOff x="2496" y="2208"/>
            <a:chExt cx="3072" cy="1152"/>
          </a:xfrm>
        </p:grpSpPr>
        <p:grpSp>
          <p:nvGrpSpPr>
            <p:cNvPr id="21509" name="Group 5"/>
            <p:cNvGrpSpPr>
              <a:grpSpLocks/>
            </p:cNvGrpSpPr>
            <p:nvPr/>
          </p:nvGrpSpPr>
          <p:grpSpPr bwMode="auto">
            <a:xfrm>
              <a:off x="3456" y="2304"/>
              <a:ext cx="1104" cy="1056"/>
              <a:chOff x="3504" y="2544"/>
              <a:chExt cx="1104" cy="1056"/>
            </a:xfrm>
          </p:grpSpPr>
          <p:sp>
            <p:nvSpPr>
              <p:cNvPr id="21514" name="Rectangle 6"/>
              <p:cNvSpPr>
                <a:spLocks noChangeArrowheads="1"/>
              </p:cNvSpPr>
              <p:nvPr/>
            </p:nvSpPr>
            <p:spPr bwMode="auto">
              <a:xfrm>
                <a:off x="3504" y="2544"/>
                <a:ext cx="1104"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base members</a:t>
                </a:r>
              </a:p>
            </p:txBody>
          </p:sp>
          <p:sp>
            <p:nvSpPr>
              <p:cNvPr id="21515" name="Rectangle 7"/>
              <p:cNvSpPr>
                <a:spLocks noChangeArrowheads="1"/>
              </p:cNvSpPr>
              <p:nvPr/>
            </p:nvSpPr>
            <p:spPr bwMode="auto">
              <a:xfrm>
                <a:off x="3504" y="3072"/>
                <a:ext cx="1104" cy="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dirty="0">
                    <a:latin typeface="Trebuchet MS" panose="020B0603020202020204" pitchFamily="34" charset="0"/>
                  </a:rPr>
                  <a:t>new members</a:t>
                </a:r>
              </a:p>
            </p:txBody>
          </p:sp>
        </p:grpSp>
        <p:sp>
          <p:nvSpPr>
            <p:cNvPr id="21510" name="Text Box 8"/>
            <p:cNvSpPr txBox="1">
              <a:spLocks noChangeArrowheads="1"/>
            </p:cNvSpPr>
            <p:nvPr/>
          </p:nvSpPr>
          <p:spPr bwMode="auto">
            <a:xfrm>
              <a:off x="2496" y="2208"/>
              <a:ext cx="7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latin typeface="Times New Roman" panose="02020603050405020304" pitchFamily="18" charset="0"/>
                </a:rPr>
                <a:t>this</a:t>
              </a:r>
              <a:r>
                <a:rPr kumimoji="1" lang="zh-CN" altLang="en-US" sz="2000" b="1">
                  <a:latin typeface="Times New Roman" panose="02020603050405020304" pitchFamily="18" charset="0"/>
                </a:rPr>
                <a:t>指针</a:t>
              </a:r>
            </a:p>
          </p:txBody>
        </p:sp>
        <p:sp>
          <p:nvSpPr>
            <p:cNvPr id="21511" name="Text Box 9"/>
            <p:cNvSpPr txBox="1">
              <a:spLocks noChangeArrowheads="1"/>
            </p:cNvSpPr>
            <p:nvPr/>
          </p:nvSpPr>
          <p:spPr bwMode="auto">
            <a:xfrm>
              <a:off x="4800" y="2688"/>
              <a:ext cx="76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000" b="1">
                  <a:latin typeface="Times New Roman" panose="02020603050405020304" pitchFamily="18" charset="0"/>
                </a:rPr>
                <a:t>Derived members</a:t>
              </a:r>
            </a:p>
          </p:txBody>
        </p:sp>
        <p:sp>
          <p:nvSpPr>
            <p:cNvPr id="21512" name="Line 10"/>
            <p:cNvSpPr>
              <a:spLocks noChangeShapeType="1"/>
            </p:cNvSpPr>
            <p:nvPr/>
          </p:nvSpPr>
          <p:spPr bwMode="auto">
            <a:xfrm>
              <a:off x="3216" y="2304"/>
              <a:ext cx="240" cy="0"/>
            </a:xfrm>
            <a:prstGeom prst="line">
              <a:avLst/>
            </a:prstGeom>
            <a:noFill/>
            <a:ln w="2857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21513" name="AutoShape 11"/>
            <p:cNvSpPr>
              <a:spLocks/>
            </p:cNvSpPr>
            <p:nvPr/>
          </p:nvSpPr>
          <p:spPr bwMode="auto">
            <a:xfrm>
              <a:off x="4656" y="2304"/>
              <a:ext cx="96" cy="1056"/>
            </a:xfrm>
            <a:prstGeom prst="rightBrace">
              <a:avLst>
                <a:gd name="adj1" fmla="val 91667"/>
                <a:gd name="adj2" fmla="val 50000"/>
              </a:avLst>
            </a:prstGeom>
            <a:noFill/>
            <a:ln w="28575">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2" name="Rectangle 2"/>
          <p:cNvSpPr>
            <a:spLocks noGrp="1" noChangeArrowheads="1"/>
          </p:cNvSpPr>
          <p:nvPr>
            <p:ph type="title"/>
          </p:nvPr>
        </p:nvSpPr>
        <p:spPr>
          <a:xfrm>
            <a:off x="684213" y="188640"/>
            <a:ext cx="7772400" cy="575345"/>
          </a:xfrm>
        </p:spPr>
        <p:txBody>
          <a:bodyPr/>
          <a:lstStyle/>
          <a:p>
            <a:r>
              <a:rPr lang="en-US" altLang="zh-CN" b="1" dirty="0"/>
              <a:t>4.4  </a:t>
            </a:r>
            <a:r>
              <a:rPr lang="zh-CN" altLang="zh-CN" b="1" dirty="0"/>
              <a:t>派生类</a:t>
            </a:r>
            <a:r>
              <a:rPr lang="zh-CN" altLang="zh-CN" b="1" dirty="0">
                <a:solidFill>
                  <a:srgbClr val="FF0000"/>
                </a:solidFill>
              </a:rPr>
              <a:t>对基类的扩展</a:t>
            </a:r>
          </a:p>
        </p:txBody>
      </p:sp>
    </p:spTree>
    <p:extLst>
      <p:ext uri="{BB962C8B-B14F-4D97-AF65-F5344CB8AC3E}">
        <p14:creationId xmlns:p14="http://schemas.microsoft.com/office/powerpoint/2010/main" val="4769690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6" fill="hold" nodeType="clickEffect">
                                  <p:stCondLst>
                                    <p:cond delay="0"/>
                                  </p:stCondLst>
                                  <p:childTnLst>
                                    <p:set>
                                      <p:cBhvr>
                                        <p:cTn id="10" dur="1" fill="hold">
                                          <p:stCondLst>
                                            <p:cond delay="0"/>
                                          </p:stCondLst>
                                        </p:cTn>
                                        <p:tgtEl>
                                          <p:spTgt spid="21508"/>
                                        </p:tgtEl>
                                        <p:attrNameLst>
                                          <p:attrName>style.visibility</p:attrName>
                                        </p:attrNameLst>
                                      </p:cBhvr>
                                      <p:to>
                                        <p:strVal val="visible"/>
                                      </p:to>
                                    </p:set>
                                    <p:anim calcmode="lin" valueType="num">
                                      <p:cBhvr additive="base">
                                        <p:cTn id="11" dur="500" fill="hold"/>
                                        <p:tgtEl>
                                          <p:spTgt spid="21508"/>
                                        </p:tgtEl>
                                        <p:attrNameLst>
                                          <p:attrName>ppt_x</p:attrName>
                                        </p:attrNameLst>
                                      </p:cBhvr>
                                      <p:tavLst>
                                        <p:tav tm="0">
                                          <p:val>
                                            <p:strVal val="1+#ppt_w/2"/>
                                          </p:val>
                                        </p:tav>
                                        <p:tav tm="100000">
                                          <p:val>
                                            <p:strVal val="#ppt_x"/>
                                          </p:val>
                                        </p:tav>
                                      </p:tavLst>
                                    </p:anim>
                                    <p:anim calcmode="lin" valueType="num">
                                      <p:cBhvr additive="base">
                                        <p:cTn id="12"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9749" y="995294"/>
            <a:ext cx="8226587" cy="438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buClr>
                <a:srgbClr val="FF9900"/>
              </a:buClr>
              <a:buNone/>
            </a:pPr>
            <a:r>
              <a:rPr kumimoji="1" lang="en-US" altLang="zh-CN" b="1" dirty="0">
                <a:solidFill>
                  <a:srgbClr val="0000CC"/>
                </a:solidFill>
                <a:latin typeface="Lucida Sans Unicode" panose="020B0602030504020204" pitchFamily="34" charset="0"/>
                <a:ea typeface="华文楷体" panose="02010600040101010101" pitchFamily="2" charset="-122"/>
              </a:rPr>
              <a:t>1.</a:t>
            </a:r>
            <a:r>
              <a:rPr kumimoji="1" lang="zh-CN" altLang="en-US" b="1" dirty="0">
                <a:solidFill>
                  <a:srgbClr val="0000CC"/>
                </a:solidFill>
                <a:latin typeface="Lucida Sans Unicode" panose="020B0602030504020204" pitchFamily="34" charset="0"/>
                <a:ea typeface="华文楷体" panose="02010600040101010101" pitchFamily="2" charset="-122"/>
              </a:rPr>
              <a:t>继承的概念</a:t>
            </a:r>
            <a:endParaRPr kumimoji="1" lang="en-US" altLang="zh-CN" b="1" dirty="0">
              <a:solidFill>
                <a:srgbClr val="0000CC"/>
              </a:solidFill>
              <a:latin typeface="Lucida Sans Unicode" panose="020B0602030504020204" pitchFamily="34" charset="0"/>
              <a:ea typeface="华文楷体" panose="02010600040101010101" pitchFamily="2" charset="-122"/>
            </a:endParaRPr>
          </a:p>
          <a:p>
            <a:pPr lvl="1" eaLnBrk="1" hangingPunct="1">
              <a:buClr>
                <a:srgbClr val="FF9900"/>
              </a:buClr>
              <a:buFont typeface="Wingdings" panose="05000000000000000000" pitchFamily="2" charset="2"/>
              <a:buChar char="Ø"/>
            </a:pPr>
            <a:r>
              <a:rPr kumimoji="1" lang="zh-CN" altLang="en-US" sz="2400" b="1" dirty="0">
                <a:latin typeface="Lucida Sans Unicode" panose="020B0602030504020204" pitchFamily="34" charset="0"/>
                <a:ea typeface="华文楷体" panose="02010600040101010101" pitchFamily="2" charset="-122"/>
              </a:rPr>
              <a:t>以存在的类为基础定义新的类，新类即捅有基类的数据成员和成员函数的一份复制品</a:t>
            </a:r>
            <a:r>
              <a:rPr kumimoji="1" lang="en-US" altLang="zh-CN" sz="2400" b="1" dirty="0">
                <a:latin typeface="Lucida Sans Unicode" panose="020B0602030504020204" pitchFamily="34" charset="0"/>
                <a:ea typeface="华文楷体" panose="02010600040101010101" pitchFamily="2" charset="-122"/>
              </a:rPr>
              <a:t>,</a:t>
            </a:r>
            <a:r>
              <a:rPr kumimoji="1" lang="zh-CN" altLang="en-US" sz="2400" b="1" dirty="0">
                <a:latin typeface="Lucida Sans Unicode" panose="020B0602030504020204" pitchFamily="34" charset="0"/>
                <a:ea typeface="华文楷体" panose="02010600040101010101" pitchFamily="2" charset="-122"/>
              </a:rPr>
              <a:t>这就是</a:t>
            </a:r>
            <a:r>
              <a:rPr kumimoji="1" lang="zh-CN" altLang="en-US" sz="2400" b="1" dirty="0">
                <a:solidFill>
                  <a:srgbClr val="0000CC"/>
                </a:solidFill>
                <a:latin typeface="Lucida Sans Unicode" panose="020B0602030504020204" pitchFamily="34" charset="0"/>
                <a:ea typeface="华文楷体" panose="02010600040101010101" pitchFamily="2" charset="-122"/>
              </a:rPr>
              <a:t>继承</a:t>
            </a:r>
            <a:r>
              <a:rPr kumimoji="1" lang="zh-CN" altLang="en-US" sz="2400" b="1" dirty="0">
                <a:latin typeface="Lucida Sans Unicode" panose="020B0602030504020204" pitchFamily="34" charset="0"/>
                <a:ea typeface="华文楷体" panose="02010600040101010101" pitchFamily="2" charset="-122"/>
              </a:rPr>
              <a:t>。</a:t>
            </a:r>
          </a:p>
        </p:txBody>
      </p:sp>
      <p:grpSp>
        <p:nvGrpSpPr>
          <p:cNvPr id="5123" name="Group 3"/>
          <p:cNvGrpSpPr>
            <a:grpSpLocks/>
          </p:cNvGrpSpPr>
          <p:nvPr/>
        </p:nvGrpSpPr>
        <p:grpSpPr bwMode="auto">
          <a:xfrm>
            <a:off x="3347864" y="2564904"/>
            <a:ext cx="5418473" cy="3816424"/>
            <a:chOff x="768" y="1920"/>
            <a:chExt cx="4320" cy="2016"/>
          </a:xfrm>
        </p:grpSpPr>
        <p:sp>
          <p:nvSpPr>
            <p:cNvPr id="5125" name="Rectangle 4"/>
            <p:cNvSpPr>
              <a:spLocks noChangeArrowheads="1"/>
            </p:cNvSpPr>
            <p:nvPr/>
          </p:nvSpPr>
          <p:spPr bwMode="auto">
            <a:xfrm>
              <a:off x="2352" y="1920"/>
              <a:ext cx="110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Person</a:t>
              </a:r>
            </a:p>
          </p:txBody>
        </p:sp>
        <p:sp>
          <p:nvSpPr>
            <p:cNvPr id="5126" name="Rectangle 5"/>
            <p:cNvSpPr>
              <a:spLocks noChangeArrowheads="1"/>
            </p:cNvSpPr>
            <p:nvPr/>
          </p:nvSpPr>
          <p:spPr bwMode="auto">
            <a:xfrm>
              <a:off x="2352" y="2112"/>
              <a:ext cx="1104" cy="5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600" b="1" dirty="0">
                  <a:latin typeface="Trebuchet MS" panose="020B0603020202020204" pitchFamily="34" charset="0"/>
                </a:rPr>
                <a:t>char * name;</a:t>
              </a:r>
            </a:p>
            <a:p>
              <a:pPr eaLnBrk="1" hangingPunct="1">
                <a:spcBef>
                  <a:spcPct val="0"/>
                </a:spcBef>
                <a:buFontTx/>
                <a:buNone/>
              </a:pPr>
              <a:r>
                <a:rPr kumimoji="1" lang="en-US" altLang="zh-CN" sz="1600" b="1" dirty="0">
                  <a:latin typeface="Trebuchet MS" panose="020B0603020202020204" pitchFamily="34" charset="0"/>
                </a:rPr>
                <a:t>char * </a:t>
              </a:r>
              <a:r>
                <a:rPr kumimoji="1" lang="en-US" altLang="zh-CN" sz="1600" b="1" dirty="0" err="1">
                  <a:latin typeface="Trebuchet MS" panose="020B0603020202020204" pitchFamily="34" charset="0"/>
                </a:rPr>
                <a:t>id_card_no</a:t>
              </a:r>
              <a:r>
                <a:rPr kumimoji="1" lang="en-US" altLang="zh-CN" sz="1600" b="1" dirty="0">
                  <a:latin typeface="Trebuchet MS" panose="020B0603020202020204" pitchFamily="34" charset="0"/>
                </a:rPr>
                <a:t>;</a:t>
              </a:r>
            </a:p>
            <a:p>
              <a:pPr eaLnBrk="1" hangingPunct="1">
                <a:spcBef>
                  <a:spcPct val="0"/>
                </a:spcBef>
                <a:buFontTx/>
                <a:buNone/>
              </a:pPr>
              <a:r>
                <a:rPr kumimoji="1" lang="en-US" altLang="zh-CN" sz="1600" b="1" dirty="0">
                  <a:latin typeface="Trebuchet MS" panose="020B0603020202020204" pitchFamily="34" charset="0"/>
                </a:rPr>
                <a:t>bool gender;</a:t>
              </a:r>
            </a:p>
          </p:txBody>
        </p:sp>
        <p:sp>
          <p:nvSpPr>
            <p:cNvPr id="5127" name="Rectangle 6"/>
            <p:cNvSpPr>
              <a:spLocks noChangeArrowheads="1"/>
            </p:cNvSpPr>
            <p:nvPr/>
          </p:nvSpPr>
          <p:spPr bwMode="auto">
            <a:xfrm>
              <a:off x="768" y="3168"/>
              <a:ext cx="110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Student</a:t>
              </a:r>
            </a:p>
          </p:txBody>
        </p:sp>
        <p:sp>
          <p:nvSpPr>
            <p:cNvPr id="5128" name="Rectangle 7"/>
            <p:cNvSpPr>
              <a:spLocks noChangeArrowheads="1"/>
            </p:cNvSpPr>
            <p:nvPr/>
          </p:nvSpPr>
          <p:spPr bwMode="auto">
            <a:xfrm>
              <a:off x="768" y="3360"/>
              <a:ext cx="1104" cy="5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latin typeface="Trebuchet MS" panose="020B0603020202020204" pitchFamily="34" charset="0"/>
                </a:rPr>
                <a:t>char student_no;</a:t>
              </a:r>
            </a:p>
            <a:p>
              <a:pPr algn="ctr" eaLnBrk="1" hangingPunct="1">
                <a:spcBef>
                  <a:spcPct val="0"/>
                </a:spcBef>
                <a:buFontTx/>
                <a:buNone/>
              </a:pPr>
              <a:r>
                <a:rPr kumimoji="1" lang="en-US" altLang="zh-CN" sz="1600" b="1">
                  <a:latin typeface="Trebuchet MS" panose="020B0603020202020204" pitchFamily="34" charset="0"/>
                </a:rPr>
                <a:t>Date enroll_date;</a:t>
              </a:r>
            </a:p>
            <a:p>
              <a:pPr algn="ctr" eaLnBrk="1" hangingPunct="1">
                <a:spcBef>
                  <a:spcPct val="0"/>
                </a:spcBef>
                <a:buFontTx/>
                <a:buNone/>
              </a:pPr>
              <a:r>
                <a:rPr kumimoji="1" lang="en-US" altLang="zh-CN" sz="1600" b="1">
                  <a:latin typeface="Trebuchet MS" panose="020B0603020202020204" pitchFamily="34" charset="0"/>
                </a:rPr>
                <a:t>……</a:t>
              </a:r>
            </a:p>
          </p:txBody>
        </p:sp>
        <p:sp>
          <p:nvSpPr>
            <p:cNvPr id="5129" name="Rectangle 8"/>
            <p:cNvSpPr>
              <a:spLocks noChangeArrowheads="1"/>
            </p:cNvSpPr>
            <p:nvPr/>
          </p:nvSpPr>
          <p:spPr bwMode="auto">
            <a:xfrm>
              <a:off x="2352" y="3168"/>
              <a:ext cx="110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Faculty</a:t>
              </a:r>
            </a:p>
          </p:txBody>
        </p:sp>
        <p:sp>
          <p:nvSpPr>
            <p:cNvPr id="5130" name="Rectangle 9"/>
            <p:cNvSpPr>
              <a:spLocks noChangeArrowheads="1"/>
            </p:cNvSpPr>
            <p:nvPr/>
          </p:nvSpPr>
          <p:spPr bwMode="auto">
            <a:xfrm>
              <a:off x="2352" y="3360"/>
              <a:ext cx="1104" cy="576"/>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latin typeface="Trebuchet MS" panose="020B0603020202020204" pitchFamily="34" charset="0"/>
                </a:rPr>
                <a:t>Date hire_date;</a:t>
              </a:r>
            </a:p>
            <a:p>
              <a:pPr algn="ctr" eaLnBrk="1" hangingPunct="1">
                <a:spcBef>
                  <a:spcPct val="0"/>
                </a:spcBef>
                <a:buFontTx/>
                <a:buNone/>
              </a:pPr>
              <a:r>
                <a:rPr kumimoji="1" lang="en-US" altLang="zh-CN" sz="1600" b="1">
                  <a:latin typeface="Trebuchet MS" panose="020B0603020202020204" pitchFamily="34" charset="0"/>
                </a:rPr>
                <a:t>Degree degree;</a:t>
              </a:r>
            </a:p>
            <a:p>
              <a:pPr algn="ctr" eaLnBrk="1" hangingPunct="1">
                <a:spcBef>
                  <a:spcPct val="0"/>
                </a:spcBef>
                <a:buFontTx/>
                <a:buNone/>
              </a:pPr>
              <a:r>
                <a:rPr kumimoji="1" lang="en-US" altLang="zh-CN" sz="1600" b="1">
                  <a:latin typeface="Trebuchet MS" panose="020B0603020202020204" pitchFamily="34" charset="0"/>
                </a:rPr>
                <a:t>……</a:t>
              </a:r>
            </a:p>
          </p:txBody>
        </p:sp>
        <p:sp>
          <p:nvSpPr>
            <p:cNvPr id="5131" name="Rectangle 10"/>
            <p:cNvSpPr>
              <a:spLocks noChangeArrowheads="1"/>
            </p:cNvSpPr>
            <p:nvPr/>
          </p:nvSpPr>
          <p:spPr bwMode="auto">
            <a:xfrm>
              <a:off x="3984" y="3168"/>
              <a:ext cx="1104"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Administrator</a:t>
              </a:r>
            </a:p>
          </p:txBody>
        </p:sp>
        <p:sp>
          <p:nvSpPr>
            <p:cNvPr id="5132" name="Rectangle 11"/>
            <p:cNvSpPr>
              <a:spLocks noChangeArrowheads="1"/>
            </p:cNvSpPr>
            <p:nvPr/>
          </p:nvSpPr>
          <p:spPr bwMode="auto">
            <a:xfrm>
              <a:off x="3984" y="3360"/>
              <a:ext cx="1104" cy="5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b="1">
                  <a:latin typeface="Trebuchet MS" panose="020B0603020202020204" pitchFamily="34" charset="0"/>
                </a:rPr>
                <a:t>Date hire_date;</a:t>
              </a:r>
            </a:p>
            <a:p>
              <a:pPr algn="ctr" eaLnBrk="1" hangingPunct="1">
                <a:spcBef>
                  <a:spcPct val="0"/>
                </a:spcBef>
                <a:buFontTx/>
                <a:buNone/>
              </a:pPr>
              <a:r>
                <a:rPr kumimoji="1" lang="en-US" altLang="zh-CN" sz="1600" b="1">
                  <a:latin typeface="Trebuchet MS" panose="020B0603020202020204" pitchFamily="34" charset="0"/>
                </a:rPr>
                <a:t>Rank rank;</a:t>
              </a:r>
            </a:p>
            <a:p>
              <a:pPr algn="ctr" eaLnBrk="1" hangingPunct="1">
                <a:spcBef>
                  <a:spcPct val="0"/>
                </a:spcBef>
                <a:buFontTx/>
                <a:buNone/>
              </a:pPr>
              <a:r>
                <a:rPr kumimoji="1" lang="en-US" altLang="zh-CN" sz="1600" b="1">
                  <a:latin typeface="Trebuchet MS" panose="020B0603020202020204" pitchFamily="34" charset="0"/>
                </a:rPr>
                <a:t>……</a:t>
              </a:r>
            </a:p>
          </p:txBody>
        </p:sp>
        <p:cxnSp>
          <p:nvCxnSpPr>
            <p:cNvPr id="5133" name="AutoShape 12"/>
            <p:cNvCxnSpPr>
              <a:cxnSpLocks noChangeShapeType="1"/>
              <a:stCxn id="5126" idx="2"/>
              <a:endCxn id="5127" idx="0"/>
            </p:cNvCxnSpPr>
            <p:nvPr/>
          </p:nvCxnSpPr>
          <p:spPr bwMode="auto">
            <a:xfrm rot="5400000">
              <a:off x="1872" y="2136"/>
              <a:ext cx="480" cy="158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AutoShape 13"/>
            <p:cNvCxnSpPr>
              <a:cxnSpLocks noChangeShapeType="1"/>
              <a:stCxn id="5126" idx="2"/>
              <a:endCxn id="5129" idx="0"/>
            </p:cNvCxnSpPr>
            <p:nvPr/>
          </p:nvCxnSpPr>
          <p:spPr bwMode="auto">
            <a:xfrm>
              <a:off x="2904" y="2688"/>
              <a:ext cx="0" cy="4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5" name="AutoShape 14"/>
            <p:cNvCxnSpPr>
              <a:cxnSpLocks noChangeShapeType="1"/>
              <a:stCxn id="5126" idx="2"/>
              <a:endCxn id="5131" idx="0"/>
            </p:cNvCxnSpPr>
            <p:nvPr/>
          </p:nvCxnSpPr>
          <p:spPr bwMode="auto">
            <a:xfrm rot="16200000" flipH="1">
              <a:off x="3480" y="2112"/>
              <a:ext cx="480"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6" name="AutoShape 15"/>
            <p:cNvSpPr>
              <a:spLocks noChangeArrowheads="1"/>
            </p:cNvSpPr>
            <p:nvPr/>
          </p:nvSpPr>
          <p:spPr bwMode="auto">
            <a:xfrm>
              <a:off x="2856" y="2689"/>
              <a:ext cx="96" cy="144"/>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124" name="Rectangle 16"/>
          <p:cNvSpPr>
            <a:spLocks noChangeArrowheads="1"/>
          </p:cNvSpPr>
          <p:nvPr/>
        </p:nvSpPr>
        <p:spPr bwMode="auto">
          <a:xfrm>
            <a:off x="627063" y="76201"/>
            <a:ext cx="7772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solidFill>
                  <a:schemeClr val="tx2"/>
                </a:solidFill>
              </a:rPr>
              <a:t>5.1 </a:t>
            </a:r>
            <a:r>
              <a:rPr lang="zh-CN" altLang="en-US" sz="4400" b="1" dirty="0">
                <a:solidFill>
                  <a:schemeClr val="tx2"/>
                </a:solidFill>
              </a:rPr>
              <a:t>继承</a:t>
            </a:r>
            <a:r>
              <a:rPr lang="zh-CN" altLang="en-US" sz="4400" b="1" dirty="0">
                <a:solidFill>
                  <a:srgbClr val="FF0000"/>
                </a:solidFill>
              </a:rPr>
              <a:t>的概念</a:t>
            </a:r>
          </a:p>
        </p:txBody>
      </p:sp>
      <p:sp>
        <p:nvSpPr>
          <p:cNvPr id="2" name="对话气泡: 矩形 1"/>
          <p:cNvSpPr/>
          <p:nvPr/>
        </p:nvSpPr>
        <p:spPr>
          <a:xfrm>
            <a:off x="280923" y="3636837"/>
            <a:ext cx="3460921" cy="1149975"/>
          </a:xfrm>
          <a:prstGeom prst="wedgeRectCallout">
            <a:avLst>
              <a:gd name="adj1" fmla="val 113619"/>
              <a:gd name="adj2" fmla="val 11234"/>
            </a:avLst>
          </a:prstGeom>
          <a:gradFill>
            <a:gsLst>
              <a:gs pos="4274">
                <a:srgbClr val="FFFFFF"/>
              </a:gs>
              <a:gs pos="74000">
                <a:schemeClr val="accent1">
                  <a:lumMod val="45000"/>
                  <a:lumOff val="55000"/>
                </a:schemeClr>
              </a:gs>
              <a:gs pos="80333">
                <a:schemeClr val="bg1"/>
              </a:gs>
              <a:gs pos="92304">
                <a:srgbClr val="C2FABA"/>
              </a:gs>
              <a:gs pos="100000">
                <a:srgbClr val="FFFF00"/>
              </a:gs>
            </a:gsLst>
            <a:lin ang="5400000" scaled="1"/>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继承方式：</a:t>
            </a:r>
            <a:endParaRPr lang="en-US" altLang="zh-CN" b="1" dirty="0">
              <a:solidFill>
                <a:srgbClr val="0000CC"/>
              </a:solidFill>
            </a:endParaRPr>
          </a:p>
          <a:p>
            <a:pPr algn="ctr"/>
            <a:r>
              <a:rPr lang="zh-CN" altLang="en-US" b="1" dirty="0">
                <a:solidFill>
                  <a:schemeClr val="tx1"/>
                </a:solidFill>
              </a:rPr>
              <a:t>单一继承：只有一基类</a:t>
            </a:r>
            <a:endParaRPr lang="en-US" altLang="zh-CN" b="1" dirty="0">
              <a:solidFill>
                <a:schemeClr val="tx1"/>
              </a:solidFill>
            </a:endParaRPr>
          </a:p>
          <a:p>
            <a:pPr algn="ctr"/>
            <a:r>
              <a:rPr lang="zh-CN" altLang="en-US" b="1" dirty="0">
                <a:solidFill>
                  <a:schemeClr val="tx1"/>
                </a:solidFill>
              </a:rPr>
              <a:t>多重继承：可以有多个基类</a:t>
            </a:r>
            <a:endParaRPr lang="en-US" altLang="zh-CN" b="1" dirty="0">
              <a:solidFill>
                <a:schemeClr val="tx1"/>
              </a:solidFill>
            </a:endParaRPr>
          </a:p>
        </p:txBody>
      </p:sp>
      <p:sp>
        <p:nvSpPr>
          <p:cNvPr id="3" name="箭头: 燕尾形 2"/>
          <p:cNvSpPr/>
          <p:nvPr/>
        </p:nvSpPr>
        <p:spPr>
          <a:xfrm>
            <a:off x="199029" y="2418388"/>
            <a:ext cx="2860803" cy="1156850"/>
          </a:xfrm>
          <a:prstGeom prst="notchedRightArrow">
            <a:avLst/>
          </a:prstGeom>
          <a:gradFill>
            <a:gsLst>
              <a:gs pos="34186">
                <a:schemeClr val="bg1"/>
              </a:gs>
              <a:gs pos="4274">
                <a:srgbClr val="FFFFFF"/>
              </a:gs>
              <a:gs pos="74000">
                <a:schemeClr val="accent1">
                  <a:lumMod val="45000"/>
                  <a:lumOff val="55000"/>
                </a:scheme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基类</a:t>
            </a:r>
            <a:endParaRPr lang="en-US" altLang="zh-CN" b="1" dirty="0">
              <a:solidFill>
                <a:srgbClr val="0000CC"/>
              </a:solidFill>
            </a:endParaRPr>
          </a:p>
          <a:p>
            <a:pPr algn="ctr"/>
            <a:r>
              <a:rPr lang="zh-CN" altLang="en-US" b="1" dirty="0">
                <a:solidFill>
                  <a:schemeClr val="tx1"/>
                </a:solidFill>
              </a:rPr>
              <a:t>也叫超类，父类</a:t>
            </a:r>
          </a:p>
        </p:txBody>
      </p:sp>
      <p:sp>
        <p:nvSpPr>
          <p:cNvPr id="19" name="箭头: 燕尾形 18"/>
          <p:cNvSpPr/>
          <p:nvPr/>
        </p:nvSpPr>
        <p:spPr>
          <a:xfrm>
            <a:off x="199704" y="5109186"/>
            <a:ext cx="2860803" cy="1156850"/>
          </a:xfrm>
          <a:prstGeom prst="notchedRightArrow">
            <a:avLst/>
          </a:prstGeom>
          <a:gradFill>
            <a:gsLst>
              <a:gs pos="34186">
                <a:schemeClr val="bg1"/>
              </a:gs>
              <a:gs pos="4274">
                <a:srgbClr val="FFFFFF"/>
              </a:gs>
              <a:gs pos="74000">
                <a:schemeClr val="accent1">
                  <a:lumMod val="45000"/>
                  <a:lumOff val="55000"/>
                </a:schemeClr>
              </a:gs>
              <a:gs pos="100000">
                <a:srgbClr val="FFFF0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CC"/>
                </a:solidFill>
              </a:rPr>
              <a:t>派生类</a:t>
            </a:r>
            <a:endParaRPr lang="en-US" altLang="zh-CN" b="1" dirty="0">
              <a:solidFill>
                <a:srgbClr val="0000CC"/>
              </a:solidFill>
            </a:endParaRPr>
          </a:p>
          <a:p>
            <a:pPr algn="ctr"/>
            <a:r>
              <a:rPr lang="zh-CN" altLang="en-US" b="1" dirty="0">
                <a:solidFill>
                  <a:schemeClr val="tx1"/>
                </a:solidFill>
              </a:rPr>
              <a:t>也叫子类</a:t>
            </a:r>
          </a:p>
        </p:txBody>
      </p:sp>
    </p:spTree>
    <p:extLst>
      <p:ext uri="{BB962C8B-B14F-4D97-AF65-F5344CB8AC3E}">
        <p14:creationId xmlns:p14="http://schemas.microsoft.com/office/powerpoint/2010/main" val="20530470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transition="in" filter="fade">
                                      <p:cBhvr>
                                        <p:cTn id="7" dur="1000"/>
                                        <p:tgtEl>
                                          <p:spTgt spid="5122">
                                            <p:txEl>
                                              <p:pRg st="1" end="1"/>
                                            </p:txEl>
                                          </p:spTgt>
                                        </p:tgtEl>
                                      </p:cBhvr>
                                    </p:animEffect>
                                    <p:anim calcmode="lin" valueType="num">
                                      <p:cBhvr>
                                        <p:cTn id="8" dur="1000" fill="hold"/>
                                        <p:tgtEl>
                                          <p:spTgt spid="512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123"/>
                                        </p:tgtEl>
                                        <p:attrNameLst>
                                          <p:attrName>style.visibility</p:attrName>
                                        </p:attrNameLst>
                                      </p:cBhvr>
                                      <p:to>
                                        <p:strVal val="visible"/>
                                      </p:to>
                                    </p:set>
                                    <p:animEffect transition="in" filter="wipe(down)">
                                      <p:cBhvr>
                                        <p:cTn id="14" dur="500"/>
                                        <p:tgtEl>
                                          <p:spTgt spid="512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sz="half" idx="1"/>
          </p:nvPr>
        </p:nvSpPr>
        <p:spPr>
          <a:xfrm>
            <a:off x="304800" y="1051982"/>
            <a:ext cx="8443664" cy="3455988"/>
          </a:xfrm>
          <a:noFill/>
        </p:spPr>
        <p:txBody>
          <a:bodyPr/>
          <a:lstStyle/>
          <a:p>
            <a:pPr eaLnBrk="1" hangingPunct="1">
              <a:buFontTx/>
              <a:buNone/>
            </a:pPr>
            <a:r>
              <a:rPr lang="en-US" altLang="zh-CN" sz="2800" b="1" dirty="0">
                <a:solidFill>
                  <a:srgbClr val="0000CC"/>
                </a:solidFill>
              </a:rPr>
              <a:t>2</a:t>
            </a:r>
            <a:r>
              <a:rPr lang="zh-CN" altLang="en-US" sz="2800" b="1" dirty="0">
                <a:solidFill>
                  <a:srgbClr val="0000CC"/>
                </a:solidFill>
              </a:rPr>
              <a:t>、派生类和基类成员的修改和扩展</a:t>
            </a:r>
          </a:p>
          <a:p>
            <a:pPr lvl="1" eaLnBrk="1" hangingPunct="1"/>
            <a:r>
              <a:rPr lang="zh-CN" altLang="en-US" b="1" dirty="0">
                <a:solidFill>
                  <a:srgbClr val="FF0000"/>
                </a:solidFill>
              </a:rPr>
              <a:t>派生类可以在继承基类成员的基础上</a:t>
            </a:r>
          </a:p>
          <a:p>
            <a:pPr marL="971550" lvl="1" indent="-514350">
              <a:buFont typeface="+mj-ea"/>
              <a:buAutoNum type="circleNumDbPlain"/>
            </a:pPr>
            <a:r>
              <a:rPr lang="zh-CN" altLang="zh-CN" dirty="0"/>
              <a:t>派生类可以增加新的数据成员和成员函数；</a:t>
            </a:r>
            <a:endParaRPr lang="zh-CN" altLang="zh-CN" sz="3200" dirty="0"/>
          </a:p>
          <a:p>
            <a:pPr marL="971550" lvl="1" indent="-514350">
              <a:buFont typeface="+mj-ea"/>
              <a:buAutoNum type="circleNumDbPlain"/>
            </a:pPr>
            <a:r>
              <a:rPr lang="zh-CN" altLang="zh-CN" dirty="0"/>
              <a:t>重载从基类继承到的成员函数；</a:t>
            </a:r>
            <a:endParaRPr lang="zh-CN" altLang="zh-CN" sz="3200" dirty="0"/>
          </a:p>
          <a:p>
            <a:pPr marL="971550" lvl="1" indent="-514350">
              <a:buFont typeface="+mj-ea"/>
              <a:buAutoNum type="circleNumDbPlain"/>
            </a:pPr>
            <a:r>
              <a:rPr lang="zh-CN" altLang="zh-CN" dirty="0"/>
              <a:t>覆盖（重定义）从基类继承到的成员函数；</a:t>
            </a:r>
            <a:endParaRPr lang="zh-CN" altLang="zh-CN" sz="3200" dirty="0"/>
          </a:p>
          <a:p>
            <a:pPr marL="971550" lvl="1" indent="-514350">
              <a:buFont typeface="+mj-ea"/>
              <a:buAutoNum type="circleNumDbPlain"/>
            </a:pPr>
            <a:r>
              <a:rPr lang="zh-CN" altLang="zh-CN" dirty="0"/>
              <a:t>改变基类成员在派生类中的访问属性。</a:t>
            </a:r>
            <a:endParaRPr lang="zh-CN" altLang="zh-CN" sz="3200" dirty="0"/>
          </a:p>
          <a:p>
            <a:pPr marL="0" indent="0">
              <a:buNone/>
            </a:pPr>
            <a:r>
              <a:rPr lang="en-US" altLang="zh-CN" sz="2800" b="1" dirty="0">
                <a:solidFill>
                  <a:srgbClr val="0000CC"/>
                </a:solidFill>
              </a:rPr>
              <a:t>3、</a:t>
            </a:r>
            <a:r>
              <a:rPr lang="zh-CN" altLang="zh-CN" sz="2800" b="1" dirty="0">
                <a:solidFill>
                  <a:srgbClr val="0000CC"/>
                </a:solidFill>
              </a:rPr>
              <a:t>派生类不能继承基类的以下</a:t>
            </a:r>
            <a:r>
              <a:rPr lang="zh-CN" altLang="en-US" sz="2800" b="1" dirty="0">
                <a:solidFill>
                  <a:srgbClr val="0000CC"/>
                </a:solidFill>
              </a:rPr>
              <a:t>成员</a:t>
            </a:r>
            <a:endParaRPr lang="zh-CN" altLang="zh-CN" sz="2800" b="1" dirty="0">
              <a:solidFill>
                <a:srgbClr val="0000CC"/>
              </a:solidFill>
            </a:endParaRPr>
          </a:p>
          <a:p>
            <a:pPr marL="971550" lvl="1" indent="-514350">
              <a:buFont typeface="+mj-ea"/>
              <a:buAutoNum type="circleNumDbPlain"/>
            </a:pPr>
            <a:r>
              <a:rPr lang="zh-CN" altLang="zh-CN" dirty="0"/>
              <a:t>析构函数。</a:t>
            </a:r>
            <a:endParaRPr lang="zh-CN" altLang="zh-CN" sz="3200" dirty="0"/>
          </a:p>
          <a:p>
            <a:pPr marL="971550" lvl="1" indent="-514350">
              <a:buFont typeface="+mj-ea"/>
              <a:buAutoNum type="circleNumDbPlain"/>
            </a:pPr>
            <a:r>
              <a:rPr lang="zh-CN" altLang="zh-CN" dirty="0"/>
              <a:t>基类的友元函数。</a:t>
            </a:r>
            <a:endParaRPr lang="zh-CN" altLang="zh-CN" sz="3200" dirty="0"/>
          </a:p>
          <a:p>
            <a:pPr marL="971550" lvl="1" indent="-514350">
              <a:buFont typeface="+mj-ea"/>
              <a:buAutoNum type="circleNumDbPlain"/>
            </a:pPr>
            <a:r>
              <a:rPr lang="zh-CN" altLang="zh-CN" dirty="0"/>
              <a:t>静态数据成员和静态成员函数。</a:t>
            </a:r>
            <a:endParaRPr lang="zh-CN" altLang="zh-CN" sz="3200" dirty="0"/>
          </a:p>
          <a:p>
            <a:pPr lvl="2" eaLnBrk="1" hangingPunct="1"/>
            <a:endParaRPr lang="en-US" altLang="zh-CN" sz="2800" b="1" dirty="0"/>
          </a:p>
        </p:txBody>
      </p:sp>
      <p:sp>
        <p:nvSpPr>
          <p:cNvPr id="12" name="Rectangle 2"/>
          <p:cNvSpPr>
            <a:spLocks noGrp="1" noChangeArrowheads="1"/>
          </p:cNvSpPr>
          <p:nvPr>
            <p:ph type="title"/>
          </p:nvPr>
        </p:nvSpPr>
        <p:spPr>
          <a:xfrm>
            <a:off x="684213" y="188640"/>
            <a:ext cx="7772400" cy="575345"/>
          </a:xfrm>
        </p:spPr>
        <p:txBody>
          <a:bodyPr/>
          <a:lstStyle/>
          <a:p>
            <a:r>
              <a:rPr lang="en-US" altLang="zh-CN" b="1" dirty="0"/>
              <a:t>4.4  </a:t>
            </a:r>
            <a:r>
              <a:rPr lang="zh-CN" altLang="zh-CN" b="1" dirty="0"/>
              <a:t>派生类</a:t>
            </a:r>
            <a:r>
              <a:rPr lang="zh-CN" altLang="zh-CN" b="1" dirty="0">
                <a:solidFill>
                  <a:srgbClr val="FF0000"/>
                </a:solidFill>
              </a:rPr>
              <a:t>对基类的扩展</a:t>
            </a:r>
          </a:p>
        </p:txBody>
      </p:sp>
    </p:spTree>
    <p:extLst>
      <p:ext uri="{BB962C8B-B14F-4D97-AF65-F5344CB8AC3E}">
        <p14:creationId xmlns:p14="http://schemas.microsoft.com/office/powerpoint/2010/main" val="7933826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fade">
                                      <p:cBhvr>
                                        <p:cTn id="7" dur="1000"/>
                                        <p:tgtEl>
                                          <p:spTgt spid="21506">
                                            <p:txEl>
                                              <p:pRg st="2" end="2"/>
                                            </p:txEl>
                                          </p:spTgt>
                                        </p:tgtEl>
                                      </p:cBhvr>
                                    </p:animEffect>
                                    <p:anim calcmode="lin" valueType="num">
                                      <p:cBhvr>
                                        <p:cTn id="8" dur="10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150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506">
                                            <p:txEl>
                                              <p:pRg st="3" end="3"/>
                                            </p:txEl>
                                          </p:spTgt>
                                        </p:tgtEl>
                                        <p:attrNameLst>
                                          <p:attrName>style.visibility</p:attrName>
                                        </p:attrNameLst>
                                      </p:cBhvr>
                                      <p:to>
                                        <p:strVal val="visible"/>
                                      </p:to>
                                    </p:set>
                                    <p:animEffect transition="in" filter="fade">
                                      <p:cBhvr>
                                        <p:cTn id="14" dur="1000"/>
                                        <p:tgtEl>
                                          <p:spTgt spid="21506">
                                            <p:txEl>
                                              <p:pRg st="3" end="3"/>
                                            </p:txEl>
                                          </p:spTgt>
                                        </p:tgtEl>
                                      </p:cBhvr>
                                    </p:animEffect>
                                    <p:anim calcmode="lin" valueType="num">
                                      <p:cBhvr>
                                        <p:cTn id="15" dur="1000" fill="hold"/>
                                        <p:tgtEl>
                                          <p:spTgt spid="2150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150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1506">
                                            <p:txEl>
                                              <p:pRg st="4" end="4"/>
                                            </p:txEl>
                                          </p:spTgt>
                                        </p:tgtEl>
                                        <p:attrNameLst>
                                          <p:attrName>style.visibility</p:attrName>
                                        </p:attrNameLst>
                                      </p:cBhvr>
                                      <p:to>
                                        <p:strVal val="visible"/>
                                      </p:to>
                                    </p:set>
                                    <p:animEffect transition="in" filter="fade">
                                      <p:cBhvr>
                                        <p:cTn id="21" dur="1000"/>
                                        <p:tgtEl>
                                          <p:spTgt spid="21506">
                                            <p:txEl>
                                              <p:pRg st="4" end="4"/>
                                            </p:txEl>
                                          </p:spTgt>
                                        </p:tgtEl>
                                      </p:cBhvr>
                                    </p:animEffect>
                                    <p:anim calcmode="lin" valueType="num">
                                      <p:cBhvr>
                                        <p:cTn id="22" dur="10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150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1506">
                                            <p:txEl>
                                              <p:pRg st="5" end="5"/>
                                            </p:txEl>
                                          </p:spTgt>
                                        </p:tgtEl>
                                        <p:attrNameLst>
                                          <p:attrName>style.visibility</p:attrName>
                                        </p:attrNameLst>
                                      </p:cBhvr>
                                      <p:to>
                                        <p:strVal val="visible"/>
                                      </p:to>
                                    </p:set>
                                    <p:animEffect transition="in" filter="fade">
                                      <p:cBhvr>
                                        <p:cTn id="28" dur="1000"/>
                                        <p:tgtEl>
                                          <p:spTgt spid="21506">
                                            <p:txEl>
                                              <p:pRg st="5" end="5"/>
                                            </p:txEl>
                                          </p:spTgt>
                                        </p:tgtEl>
                                      </p:cBhvr>
                                    </p:animEffect>
                                    <p:anim calcmode="lin" valueType="num">
                                      <p:cBhvr>
                                        <p:cTn id="29" dur="1000" fill="hold"/>
                                        <p:tgtEl>
                                          <p:spTgt spid="21506">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150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1506">
                                            <p:txEl>
                                              <p:pRg st="6" end="6"/>
                                            </p:txEl>
                                          </p:spTgt>
                                        </p:tgtEl>
                                        <p:attrNameLst>
                                          <p:attrName>style.visibility</p:attrName>
                                        </p:attrNameLst>
                                      </p:cBhvr>
                                      <p:to>
                                        <p:strVal val="visible"/>
                                      </p:to>
                                    </p:set>
                                    <p:animEffect transition="in" filter="fade">
                                      <p:cBhvr>
                                        <p:cTn id="35" dur="1000"/>
                                        <p:tgtEl>
                                          <p:spTgt spid="21506">
                                            <p:txEl>
                                              <p:pRg st="6" end="6"/>
                                            </p:txEl>
                                          </p:spTgt>
                                        </p:tgtEl>
                                      </p:cBhvr>
                                    </p:animEffect>
                                    <p:anim calcmode="lin" valueType="num">
                                      <p:cBhvr>
                                        <p:cTn id="36" dur="10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150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1506">
                                            <p:txEl>
                                              <p:pRg st="7" end="7"/>
                                            </p:txEl>
                                          </p:spTgt>
                                        </p:tgtEl>
                                        <p:attrNameLst>
                                          <p:attrName>style.visibility</p:attrName>
                                        </p:attrNameLst>
                                      </p:cBhvr>
                                      <p:to>
                                        <p:strVal val="visible"/>
                                      </p:to>
                                    </p:set>
                                    <p:animEffect transition="in" filter="fade">
                                      <p:cBhvr>
                                        <p:cTn id="42" dur="1000"/>
                                        <p:tgtEl>
                                          <p:spTgt spid="21506">
                                            <p:txEl>
                                              <p:pRg st="7" end="7"/>
                                            </p:txEl>
                                          </p:spTgt>
                                        </p:tgtEl>
                                      </p:cBhvr>
                                    </p:animEffect>
                                    <p:anim calcmode="lin" valueType="num">
                                      <p:cBhvr>
                                        <p:cTn id="43" dur="1000" fill="hold"/>
                                        <p:tgtEl>
                                          <p:spTgt spid="2150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150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1506">
                                            <p:txEl>
                                              <p:pRg st="8" end="8"/>
                                            </p:txEl>
                                          </p:spTgt>
                                        </p:tgtEl>
                                        <p:attrNameLst>
                                          <p:attrName>style.visibility</p:attrName>
                                        </p:attrNameLst>
                                      </p:cBhvr>
                                      <p:to>
                                        <p:strVal val="visible"/>
                                      </p:to>
                                    </p:set>
                                    <p:animEffect transition="in" filter="fade">
                                      <p:cBhvr>
                                        <p:cTn id="49" dur="1000"/>
                                        <p:tgtEl>
                                          <p:spTgt spid="21506">
                                            <p:txEl>
                                              <p:pRg st="8" end="8"/>
                                            </p:txEl>
                                          </p:spTgt>
                                        </p:tgtEl>
                                      </p:cBhvr>
                                    </p:animEffect>
                                    <p:anim calcmode="lin" valueType="num">
                                      <p:cBhvr>
                                        <p:cTn id="50" dur="10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150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1506">
                                            <p:txEl>
                                              <p:pRg st="9" end="9"/>
                                            </p:txEl>
                                          </p:spTgt>
                                        </p:tgtEl>
                                        <p:attrNameLst>
                                          <p:attrName>style.visibility</p:attrName>
                                        </p:attrNameLst>
                                      </p:cBhvr>
                                      <p:to>
                                        <p:strVal val="visible"/>
                                      </p:to>
                                    </p:set>
                                    <p:animEffect transition="in" filter="fade">
                                      <p:cBhvr>
                                        <p:cTn id="56" dur="1000"/>
                                        <p:tgtEl>
                                          <p:spTgt spid="21506">
                                            <p:txEl>
                                              <p:pRg st="9" end="9"/>
                                            </p:txEl>
                                          </p:spTgt>
                                        </p:tgtEl>
                                      </p:cBhvr>
                                    </p:animEffect>
                                    <p:anim calcmode="lin" valueType="num">
                                      <p:cBhvr>
                                        <p:cTn id="57" dur="1000" fill="hold"/>
                                        <p:tgtEl>
                                          <p:spTgt spid="21506">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150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528" y="188640"/>
            <a:ext cx="8133085" cy="575345"/>
          </a:xfrm>
        </p:spPr>
        <p:txBody>
          <a:bodyPr/>
          <a:lstStyle/>
          <a:p>
            <a:r>
              <a:rPr lang="en-US" altLang="zh-CN" sz="3600" b="1" dirty="0"/>
              <a:t>4.4.1  </a:t>
            </a:r>
            <a:r>
              <a:rPr lang="zh-CN" altLang="zh-CN" sz="3600" b="1" dirty="0">
                <a:solidFill>
                  <a:srgbClr val="FF0000"/>
                </a:solidFill>
              </a:rPr>
              <a:t>成员函数的重定义</a:t>
            </a:r>
            <a:r>
              <a:rPr lang="zh-CN" altLang="zh-CN" sz="3600" b="1" dirty="0"/>
              <a:t>和名字隐藏</a:t>
            </a:r>
          </a:p>
        </p:txBody>
      </p:sp>
      <p:sp>
        <p:nvSpPr>
          <p:cNvPr id="20483" name="Rectangle 3"/>
          <p:cNvSpPr>
            <a:spLocks noGrp="1" noChangeArrowheads="1"/>
          </p:cNvSpPr>
          <p:nvPr>
            <p:ph type="body" idx="1"/>
          </p:nvPr>
        </p:nvSpPr>
        <p:spPr>
          <a:xfrm>
            <a:off x="179512" y="1196752"/>
            <a:ext cx="8856983" cy="4752528"/>
          </a:xfrm>
        </p:spPr>
        <p:txBody>
          <a:bodyPr/>
          <a:lstStyle/>
          <a:p>
            <a:pPr eaLnBrk="1" hangingPunct="1">
              <a:buFontTx/>
              <a:buNone/>
            </a:pPr>
            <a:r>
              <a:rPr lang="en-US" altLang="zh-CN" b="1" dirty="0">
                <a:solidFill>
                  <a:srgbClr val="0000CC"/>
                </a:solidFill>
              </a:rPr>
              <a:t>1</a:t>
            </a:r>
            <a:r>
              <a:rPr lang="zh-CN" altLang="en-US" b="1" dirty="0">
                <a:solidFill>
                  <a:srgbClr val="0000CC"/>
                </a:solidFill>
              </a:rPr>
              <a:t>、成员函数的重定义和名字隐藏</a:t>
            </a:r>
          </a:p>
          <a:p>
            <a:pPr lvl="1" eaLnBrk="1" hangingPunct="1"/>
            <a:r>
              <a:rPr lang="zh-CN" altLang="en-US" b="1" dirty="0"/>
              <a:t>派生类对基类成员函数的重定义或重载会影响基类成员函数在派生类中的可见性，</a:t>
            </a:r>
            <a:r>
              <a:rPr lang="zh-CN" altLang="en-US" b="1" dirty="0">
                <a:solidFill>
                  <a:srgbClr val="FF0000"/>
                </a:solidFill>
              </a:rPr>
              <a:t>基类的同名成员函数会被派生类重载的同名函数所隐藏</a:t>
            </a:r>
            <a:r>
              <a:rPr lang="zh-CN" altLang="en-US" b="1" dirty="0"/>
              <a:t>。</a:t>
            </a:r>
          </a:p>
          <a:p>
            <a:pPr eaLnBrk="1" hangingPunct="1">
              <a:buNone/>
            </a:pPr>
            <a:r>
              <a:rPr lang="zh-CN" altLang="zh-CN" sz="2800" dirty="0">
                <a:solidFill>
                  <a:srgbClr val="0000CC"/>
                </a:solidFill>
              </a:rPr>
              <a:t>【例</a:t>
            </a:r>
            <a:r>
              <a:rPr lang="en-US" altLang="zh-CN" sz="2800" dirty="0">
                <a:solidFill>
                  <a:srgbClr val="0000CC"/>
                </a:solidFill>
              </a:rPr>
              <a:t>4-3</a:t>
            </a:r>
            <a:r>
              <a:rPr lang="zh-CN" altLang="zh-CN" sz="2800" dirty="0">
                <a:solidFill>
                  <a:srgbClr val="0000CC"/>
                </a:solidFill>
              </a:rPr>
              <a:t>】设计计算矩形与立方体面积和体积的类。</a:t>
            </a:r>
            <a:endParaRPr lang="en-US" altLang="zh-CN" sz="2800" dirty="0">
              <a:solidFill>
                <a:srgbClr val="0000CC"/>
              </a:solidFill>
            </a:endParaRPr>
          </a:p>
          <a:p>
            <a:pPr eaLnBrk="1" hangingPunct="1">
              <a:buNone/>
            </a:pPr>
            <a:r>
              <a:rPr lang="zh-CN" altLang="zh-CN" sz="2400" b="1" dirty="0">
                <a:solidFill>
                  <a:srgbClr val="FF0000"/>
                </a:solidFill>
              </a:rPr>
              <a:t>（</a:t>
            </a:r>
            <a:r>
              <a:rPr lang="en-US" altLang="zh-CN" sz="2400" b="1" dirty="0">
                <a:solidFill>
                  <a:srgbClr val="FF0000"/>
                </a:solidFill>
              </a:rPr>
              <a:t>1</a:t>
            </a:r>
            <a:r>
              <a:rPr lang="zh-CN" altLang="zh-CN" sz="2400" b="1" dirty="0">
                <a:solidFill>
                  <a:srgbClr val="FF0000"/>
                </a:solidFill>
              </a:rPr>
              <a:t>）问题分析</a:t>
            </a:r>
            <a:endParaRPr lang="en-US" altLang="zh-CN" sz="2400" b="1" dirty="0">
              <a:solidFill>
                <a:srgbClr val="FF0000"/>
              </a:solidFill>
            </a:endParaRPr>
          </a:p>
          <a:p>
            <a:pPr lvl="1" eaLnBrk="1" hangingPunct="1"/>
            <a:r>
              <a:rPr lang="zh-CN" altLang="zh-CN" sz="2200" dirty="0"/>
              <a:t>矩形具有长和宽，面积</a:t>
            </a:r>
            <a:r>
              <a:rPr lang="en-US" altLang="zh-CN" sz="2200" dirty="0"/>
              <a:t>=</a:t>
            </a:r>
            <a:r>
              <a:rPr lang="zh-CN" altLang="zh-CN" sz="2200" dirty="0"/>
              <a:t>长×宽，没有体积，可以设置为</a:t>
            </a:r>
            <a:r>
              <a:rPr lang="en-US" altLang="zh-CN" sz="2200" dirty="0"/>
              <a:t>0</a:t>
            </a:r>
          </a:p>
          <a:p>
            <a:pPr lvl="1" eaLnBrk="1" hangingPunct="1"/>
            <a:r>
              <a:rPr lang="zh-CN" altLang="zh-CN" sz="2200" dirty="0"/>
              <a:t>具有高的矩形就是立方体，面积</a:t>
            </a:r>
            <a:r>
              <a:rPr lang="en-US" altLang="zh-CN" sz="2200" dirty="0"/>
              <a:t>=2×</a:t>
            </a:r>
            <a:r>
              <a:rPr lang="zh-CN" altLang="zh-CN" sz="2200" dirty="0"/>
              <a:t>底面积</a:t>
            </a:r>
            <a:r>
              <a:rPr lang="en-US" altLang="zh-CN" sz="2200" dirty="0"/>
              <a:t>+2×</a:t>
            </a:r>
            <a:r>
              <a:rPr lang="zh-CN" altLang="zh-CN" sz="2200" dirty="0"/>
              <a:t>侧面积</a:t>
            </a:r>
            <a:r>
              <a:rPr lang="en-US" altLang="zh-CN" sz="2200" dirty="0"/>
              <a:t>1+2×</a:t>
            </a:r>
            <a:r>
              <a:rPr lang="zh-CN" altLang="zh-CN" sz="2200" dirty="0"/>
              <a:t>侧面积</a:t>
            </a:r>
            <a:r>
              <a:rPr lang="en-US" altLang="zh-CN" sz="2200" dirty="0"/>
              <a:t>2</a:t>
            </a:r>
            <a:r>
              <a:rPr lang="zh-CN" altLang="zh-CN" sz="2200" dirty="0"/>
              <a:t>，体积</a:t>
            </a:r>
            <a:r>
              <a:rPr lang="en-US" altLang="zh-CN" sz="2200" dirty="0"/>
              <a:t>=</a:t>
            </a:r>
            <a:r>
              <a:rPr lang="zh-CN" altLang="zh-CN" sz="2200" dirty="0"/>
              <a:t>底面积</a:t>
            </a:r>
            <a:r>
              <a:rPr lang="en-US" altLang="zh-CN" sz="2200" dirty="0"/>
              <a:t>×</a:t>
            </a:r>
            <a:r>
              <a:rPr lang="zh-CN" altLang="zh-CN" sz="2200" dirty="0"/>
              <a:t>高。其中的</a:t>
            </a:r>
            <a:r>
              <a:rPr lang="zh-CN" altLang="zh-CN" sz="2200" b="1" dirty="0">
                <a:solidFill>
                  <a:srgbClr val="FF0000"/>
                </a:solidFill>
              </a:rPr>
              <a:t>底面积就是矩形的面积</a:t>
            </a:r>
            <a:r>
              <a:rPr lang="zh-CN" altLang="zh-CN" sz="2200" dirty="0"/>
              <a:t>。</a:t>
            </a:r>
            <a:endParaRPr lang="en-US" altLang="zh-CN" sz="2200" dirty="0"/>
          </a:p>
          <a:p>
            <a:pPr lvl="1" eaLnBrk="1" hangingPunct="1"/>
            <a:r>
              <a:rPr lang="zh-CN" altLang="zh-CN" sz="2200" dirty="0"/>
              <a:t>立方体是对矩形的扩展，矩形完成了长和宽的处理，在此基础上完成高的处理就能够实现其功能。这一关系可以通过</a:t>
            </a:r>
            <a:r>
              <a:rPr lang="zh-CN" altLang="zh-CN" sz="2200" b="1" dirty="0">
                <a:solidFill>
                  <a:srgbClr val="FF0000"/>
                </a:solidFill>
              </a:rPr>
              <a:t>继承</a:t>
            </a:r>
            <a:r>
              <a:rPr lang="zh-CN" altLang="zh-CN" sz="2200" dirty="0"/>
              <a:t>实现。</a:t>
            </a:r>
            <a:endParaRPr lang="zh-CN" altLang="zh-CN" sz="2200" dirty="0">
              <a:solidFill>
                <a:srgbClr val="0000CC"/>
              </a:solidFill>
            </a:endParaRPr>
          </a:p>
          <a:p>
            <a:pPr lvl="1" eaLnBrk="1" hangingPunct="1">
              <a:buFontTx/>
              <a:buNone/>
            </a:pPr>
            <a:endParaRPr lang="zh-CN" altLang="en-US" b="1" dirty="0"/>
          </a:p>
        </p:txBody>
      </p:sp>
    </p:spTree>
    <p:extLst>
      <p:ext uri="{BB962C8B-B14F-4D97-AF65-F5344CB8AC3E}">
        <p14:creationId xmlns:p14="http://schemas.microsoft.com/office/powerpoint/2010/main" val="125268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 calcmode="lin" valueType="num">
                                      <p:cBhvr additive="base">
                                        <p:cTn id="13"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anim calcmode="lin" valueType="num">
                                      <p:cBhvr additive="base">
                                        <p:cTn id="25"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483">
                                            <p:txEl>
                                              <p:pRg st="6" end="6"/>
                                            </p:txEl>
                                          </p:spTgt>
                                        </p:tgtEl>
                                        <p:attrNameLst>
                                          <p:attrName>style.visibility</p:attrName>
                                        </p:attrNameLst>
                                      </p:cBhvr>
                                      <p:to>
                                        <p:strVal val="visible"/>
                                      </p:to>
                                    </p:set>
                                    <p:anim calcmode="lin" valueType="num">
                                      <p:cBhvr additive="base">
                                        <p:cTn id="31" dur="500" fill="hold"/>
                                        <p:tgtEl>
                                          <p:spTgt spid="2048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3528" y="188640"/>
            <a:ext cx="8133085" cy="575345"/>
          </a:xfrm>
        </p:spPr>
        <p:txBody>
          <a:bodyPr/>
          <a:lstStyle/>
          <a:p>
            <a:r>
              <a:rPr lang="en-US" altLang="zh-CN" sz="3600" b="1" dirty="0"/>
              <a:t>4.4.1  </a:t>
            </a:r>
            <a:r>
              <a:rPr lang="zh-CN" altLang="zh-CN" sz="3600" b="1" dirty="0">
                <a:solidFill>
                  <a:srgbClr val="FF0000"/>
                </a:solidFill>
              </a:rPr>
              <a:t>成员函数的重定义</a:t>
            </a:r>
            <a:r>
              <a:rPr lang="zh-CN" altLang="zh-CN" sz="3600" b="1" dirty="0"/>
              <a:t>和名字隐藏</a:t>
            </a:r>
          </a:p>
        </p:txBody>
      </p:sp>
      <p:sp>
        <p:nvSpPr>
          <p:cNvPr id="20483" name="Rectangle 3"/>
          <p:cNvSpPr>
            <a:spLocks noGrp="1" noChangeArrowheads="1"/>
          </p:cNvSpPr>
          <p:nvPr>
            <p:ph type="body" idx="1"/>
          </p:nvPr>
        </p:nvSpPr>
        <p:spPr>
          <a:xfrm>
            <a:off x="0" y="1124744"/>
            <a:ext cx="8964488" cy="5733256"/>
          </a:xfrm>
        </p:spPr>
        <p:txBody>
          <a:bodyPr/>
          <a:lstStyle/>
          <a:p>
            <a:pPr eaLnBrk="1" hangingPunct="1">
              <a:buNone/>
            </a:pPr>
            <a:r>
              <a:rPr lang="zh-CN" altLang="zh-CN" b="1" dirty="0">
                <a:solidFill>
                  <a:srgbClr val="FF0000"/>
                </a:solidFill>
              </a:rPr>
              <a:t>（</a:t>
            </a:r>
            <a:r>
              <a:rPr lang="en-US" altLang="zh-CN" b="1" dirty="0">
                <a:solidFill>
                  <a:srgbClr val="FF0000"/>
                </a:solidFill>
              </a:rPr>
              <a:t>2</a:t>
            </a:r>
            <a:r>
              <a:rPr lang="zh-CN" altLang="zh-CN" b="1" dirty="0">
                <a:solidFill>
                  <a:srgbClr val="FF0000"/>
                </a:solidFill>
              </a:rPr>
              <a:t>）数据抽象</a:t>
            </a:r>
            <a:endParaRPr lang="en-US" altLang="zh-CN" b="1" dirty="0">
              <a:solidFill>
                <a:srgbClr val="FF0000"/>
              </a:solidFill>
            </a:endParaRPr>
          </a:p>
          <a:p>
            <a:pPr lvl="2" eaLnBrk="1" hangingPunct="1"/>
            <a:r>
              <a:rPr lang="zh-CN" altLang="zh-CN" dirty="0"/>
              <a:t>将矩形抽象成类</a:t>
            </a:r>
            <a:r>
              <a:rPr lang="en-US" altLang="zh-CN" dirty="0">
                <a:solidFill>
                  <a:srgbClr val="0000CC"/>
                </a:solidFill>
              </a:rPr>
              <a:t>Rectangle</a:t>
            </a:r>
            <a:r>
              <a:rPr lang="zh-CN" altLang="zh-CN" dirty="0"/>
              <a:t>，用数据成员</a:t>
            </a:r>
            <a:r>
              <a:rPr lang="en-US" altLang="zh-CN" dirty="0" err="1">
                <a:solidFill>
                  <a:srgbClr val="0000CC"/>
                </a:solidFill>
              </a:rPr>
              <a:t>width、length</a:t>
            </a:r>
            <a:r>
              <a:rPr lang="zh-CN" altLang="zh-CN" dirty="0"/>
              <a:t>表宽</a:t>
            </a:r>
            <a:r>
              <a:rPr lang="zh-CN" altLang="en-US" dirty="0"/>
              <a:t>与</a:t>
            </a:r>
            <a:r>
              <a:rPr lang="zh-CN" altLang="zh-CN" dirty="0"/>
              <a:t>长，为了方便</a:t>
            </a:r>
            <a:r>
              <a:rPr lang="zh-CN" altLang="en-US" dirty="0"/>
              <a:t>其派生类</a:t>
            </a:r>
            <a:r>
              <a:rPr lang="zh-CN" altLang="zh-CN" dirty="0"/>
              <a:t>访问数据成员，将它们设置为</a:t>
            </a:r>
            <a:r>
              <a:rPr lang="en-US" altLang="zh-CN" dirty="0"/>
              <a:t>protected </a:t>
            </a:r>
            <a:r>
              <a:rPr lang="zh-CN" altLang="zh-CN" dirty="0"/>
              <a:t>访问权限；并设置成员函数</a:t>
            </a:r>
            <a:r>
              <a:rPr lang="en-US" altLang="zh-CN" dirty="0" err="1">
                <a:solidFill>
                  <a:srgbClr val="0000CC"/>
                </a:solidFill>
              </a:rPr>
              <a:t>setWidth</a:t>
            </a:r>
            <a:r>
              <a:rPr lang="zh-CN" altLang="zh-CN" dirty="0">
                <a:solidFill>
                  <a:srgbClr val="0000CC"/>
                </a:solidFill>
              </a:rPr>
              <a:t>、</a:t>
            </a:r>
            <a:r>
              <a:rPr lang="en-US" altLang="zh-CN" dirty="0" err="1">
                <a:solidFill>
                  <a:srgbClr val="0000CC"/>
                </a:solidFill>
              </a:rPr>
              <a:t>setLength</a:t>
            </a:r>
            <a:r>
              <a:rPr lang="zh-CN" altLang="zh-CN" dirty="0">
                <a:solidFill>
                  <a:srgbClr val="0000CC"/>
                </a:solidFill>
              </a:rPr>
              <a:t>、</a:t>
            </a:r>
            <a:r>
              <a:rPr lang="en-US" altLang="zh-CN" dirty="0" err="1">
                <a:solidFill>
                  <a:srgbClr val="0000CC"/>
                </a:solidFill>
              </a:rPr>
              <a:t>getWidth</a:t>
            </a:r>
            <a:r>
              <a:rPr lang="zh-CN" altLang="zh-CN" dirty="0">
                <a:solidFill>
                  <a:srgbClr val="0000CC"/>
                </a:solidFill>
              </a:rPr>
              <a:t>、</a:t>
            </a:r>
            <a:r>
              <a:rPr lang="en-US" altLang="zh-CN" dirty="0" err="1">
                <a:solidFill>
                  <a:srgbClr val="0000CC"/>
                </a:solidFill>
              </a:rPr>
              <a:t>getLength</a:t>
            </a:r>
            <a:r>
              <a:rPr lang="zh-CN" altLang="zh-CN" dirty="0"/>
              <a:t>来设置和获取矩形的宽和长，</a:t>
            </a:r>
            <a:r>
              <a:rPr lang="en-US" altLang="zh-CN" dirty="0">
                <a:solidFill>
                  <a:srgbClr val="0000CC"/>
                </a:solidFill>
              </a:rPr>
              <a:t>area</a:t>
            </a:r>
            <a:r>
              <a:rPr lang="zh-CN" altLang="zh-CN" dirty="0">
                <a:solidFill>
                  <a:srgbClr val="0000CC"/>
                </a:solidFill>
              </a:rPr>
              <a:t>和</a:t>
            </a:r>
            <a:r>
              <a:rPr lang="en-US" altLang="zh-CN" dirty="0">
                <a:solidFill>
                  <a:srgbClr val="0000CC"/>
                </a:solidFill>
              </a:rPr>
              <a:t>volume</a:t>
            </a:r>
            <a:r>
              <a:rPr lang="zh-CN" altLang="zh-CN" dirty="0"/>
              <a:t>成员函数计算矩形的面积和体积，成员函数</a:t>
            </a:r>
            <a:r>
              <a:rPr lang="en-US" altLang="zh-CN" dirty="0" err="1">
                <a:solidFill>
                  <a:srgbClr val="0000CC"/>
                </a:solidFill>
              </a:rPr>
              <a:t>outData</a:t>
            </a:r>
            <a:r>
              <a:rPr lang="zh-CN" altLang="zh-CN" dirty="0"/>
              <a:t>输出矩形的长和宽。</a:t>
            </a:r>
            <a:endParaRPr lang="en-US" altLang="zh-CN" dirty="0"/>
          </a:p>
          <a:p>
            <a:pPr lvl="2" eaLnBrk="1" hangingPunct="1"/>
            <a:r>
              <a:rPr lang="zh-CN" altLang="zh-CN" dirty="0"/>
              <a:t>将立方体抽象成类</a:t>
            </a:r>
            <a:r>
              <a:rPr lang="en-US" altLang="zh-CN" dirty="0"/>
              <a:t>Cube</a:t>
            </a:r>
            <a:r>
              <a:rPr lang="zh-CN" altLang="zh-CN" dirty="0"/>
              <a:t>，并从</a:t>
            </a:r>
            <a:r>
              <a:rPr lang="en-US" altLang="zh-CN" dirty="0"/>
              <a:t>Rectangle</a:t>
            </a:r>
            <a:r>
              <a:rPr lang="zh-CN" altLang="zh-CN" dirty="0"/>
              <a:t>类派生，由于</a:t>
            </a:r>
            <a:r>
              <a:rPr lang="en-US" altLang="zh-CN" dirty="0"/>
              <a:t>Rectangle</a:t>
            </a:r>
            <a:r>
              <a:rPr lang="zh-CN" altLang="zh-CN" dirty="0"/>
              <a:t>类已经完成了矩形长和宽的处理功能，所以只须增加数据成员</a:t>
            </a:r>
            <a:r>
              <a:rPr lang="en-US" altLang="zh-CN" dirty="0"/>
              <a:t>high</a:t>
            </a:r>
            <a:r>
              <a:rPr lang="zh-CN" altLang="zh-CN" dirty="0"/>
              <a:t>表示高，并设置</a:t>
            </a:r>
            <a:r>
              <a:rPr lang="en-US" altLang="zh-CN" dirty="0" err="1"/>
              <a:t>setHigh</a:t>
            </a:r>
            <a:r>
              <a:rPr lang="zh-CN" altLang="zh-CN" dirty="0"/>
              <a:t>和</a:t>
            </a:r>
            <a:r>
              <a:rPr lang="en-US" altLang="zh-CN" dirty="0" err="1"/>
              <a:t>getHigh</a:t>
            </a:r>
            <a:r>
              <a:rPr lang="zh-CN" altLang="zh-CN" dirty="0"/>
              <a:t>成员函数完成对高的读、写功能。</a:t>
            </a:r>
            <a:endParaRPr lang="en-US" altLang="zh-CN" dirty="0"/>
          </a:p>
          <a:p>
            <a:pPr lvl="2" eaLnBrk="1" hangingPunct="1"/>
            <a:r>
              <a:rPr lang="zh-CN" altLang="zh-CN" dirty="0"/>
              <a:t>虽然</a:t>
            </a:r>
            <a:r>
              <a:rPr lang="en-US" altLang="zh-CN" dirty="0"/>
              <a:t>Rectangle</a:t>
            </a:r>
            <a:r>
              <a:rPr lang="zh-CN" altLang="zh-CN" dirty="0"/>
              <a:t>类已经设置了</a:t>
            </a:r>
            <a:r>
              <a:rPr lang="en-US" altLang="zh-CN" dirty="0">
                <a:solidFill>
                  <a:srgbClr val="0000CC"/>
                </a:solidFill>
              </a:rPr>
              <a:t>area</a:t>
            </a:r>
            <a:r>
              <a:rPr lang="zh-CN" altLang="zh-CN" dirty="0">
                <a:solidFill>
                  <a:srgbClr val="0000CC"/>
                </a:solidFill>
              </a:rPr>
              <a:t>、</a:t>
            </a:r>
            <a:r>
              <a:rPr lang="en-US" altLang="zh-CN" dirty="0">
                <a:solidFill>
                  <a:srgbClr val="0000CC"/>
                </a:solidFill>
              </a:rPr>
              <a:t>volume</a:t>
            </a:r>
            <a:r>
              <a:rPr lang="zh-CN" altLang="zh-CN" dirty="0"/>
              <a:t>和</a:t>
            </a:r>
            <a:r>
              <a:rPr lang="en-US" altLang="zh-CN" dirty="0" err="1">
                <a:solidFill>
                  <a:srgbClr val="0000CC"/>
                </a:solidFill>
              </a:rPr>
              <a:t>outData</a:t>
            </a:r>
            <a:r>
              <a:rPr lang="zh-CN" altLang="zh-CN" dirty="0"/>
              <a:t>成员函数计算面积、体积，或输出数据成员的值，但立方体的面积、体积和数据成员是不同的，需要</a:t>
            </a:r>
            <a:r>
              <a:rPr lang="zh-CN" altLang="zh-CN" b="1" dirty="0">
                <a:solidFill>
                  <a:srgbClr val="FF0000"/>
                </a:solidFill>
              </a:rPr>
              <a:t>重新定义</a:t>
            </a:r>
            <a:r>
              <a:rPr lang="zh-CN" altLang="zh-CN" dirty="0"/>
              <a:t>它们</a:t>
            </a:r>
          </a:p>
          <a:p>
            <a:pPr lvl="2" eaLnBrk="1" hangingPunct="1"/>
            <a:endParaRPr lang="zh-CN" altLang="zh-CN" dirty="0"/>
          </a:p>
          <a:p>
            <a:pPr lvl="1" eaLnBrk="1" hangingPunct="1">
              <a:buFontTx/>
              <a:buNone/>
            </a:pPr>
            <a:endParaRPr lang="zh-CN" altLang="en-US" b="1" dirty="0"/>
          </a:p>
        </p:txBody>
      </p:sp>
    </p:spTree>
    <p:extLst>
      <p:ext uri="{BB962C8B-B14F-4D97-AF65-F5344CB8AC3E}">
        <p14:creationId xmlns:p14="http://schemas.microsoft.com/office/powerpoint/2010/main" val="27279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anim calcmode="lin" valueType="num">
                                      <p:cBhvr additive="base">
                                        <p:cTn id="13"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80478"/>
            <a:ext cx="3816424" cy="5168635"/>
          </a:xfrm>
        </p:spPr>
        <p:txBody>
          <a:bodyPr/>
          <a:lstStyle/>
          <a:p>
            <a:r>
              <a:rPr lang="zh-CN" altLang="en-US" b="1" dirty="0"/>
              <a:t>矩形和立方体的抽象结果</a:t>
            </a:r>
            <a:endParaRPr lang="en-US" altLang="zh-CN" b="1" dirty="0"/>
          </a:p>
          <a:p>
            <a:r>
              <a:rPr lang="zh-CN" altLang="en-US" b="1" dirty="0"/>
              <a:t>注意</a:t>
            </a:r>
            <a:r>
              <a:rPr lang="en-US" altLang="zh-CN" b="1" dirty="0"/>
              <a:t>Cube</a:t>
            </a:r>
            <a:r>
              <a:rPr lang="zh-CN" altLang="en-US" b="1" dirty="0"/>
              <a:t>对基类继承到的成员函数的重定义会</a:t>
            </a:r>
            <a:r>
              <a:rPr lang="zh-CN" altLang="en-US" b="1" dirty="0">
                <a:solidFill>
                  <a:srgbClr val="FF0000"/>
                </a:solidFill>
              </a:rPr>
              <a:t>隐藏继承于基类的同名函数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052736"/>
            <a:ext cx="4524751" cy="5712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p:txBody>
          <a:bodyPr/>
          <a:lstStyle/>
          <a:p>
            <a:r>
              <a:rPr lang="en-US" altLang="zh-CN" sz="3600" b="1" dirty="0"/>
              <a:t>4.4.1  </a:t>
            </a:r>
            <a:r>
              <a:rPr lang="zh-CN" altLang="zh-CN" sz="3600" b="1" dirty="0">
                <a:solidFill>
                  <a:srgbClr val="FF0000"/>
                </a:solidFill>
              </a:rPr>
              <a:t>成员函数的重定义</a:t>
            </a:r>
            <a:r>
              <a:rPr lang="zh-CN" altLang="zh-CN" sz="3600" b="1" dirty="0"/>
              <a:t>和名字隐藏</a:t>
            </a:r>
          </a:p>
        </p:txBody>
      </p:sp>
    </p:spTree>
    <p:extLst>
      <p:ext uri="{BB962C8B-B14F-4D97-AF65-F5344CB8AC3E}">
        <p14:creationId xmlns:p14="http://schemas.microsoft.com/office/powerpoint/2010/main" val="49234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84868"/>
            <a:ext cx="8623212" cy="5360358"/>
          </a:xfrm>
        </p:spPr>
        <p:txBody>
          <a:bodyPr/>
          <a:lstStyle/>
          <a:p>
            <a:pPr marL="0" indent="0">
              <a:buNone/>
            </a:pPr>
            <a:r>
              <a:rPr lang="en-US" altLang="zh-CN" sz="1800" dirty="0"/>
              <a:t>//Eg4-3.cpp</a:t>
            </a:r>
            <a:endParaRPr lang="zh-CN" altLang="zh-CN" sz="1800" dirty="0"/>
          </a:p>
          <a:p>
            <a:pPr marL="0" indent="0">
              <a:buNone/>
            </a:pPr>
            <a:r>
              <a:rPr lang="en-US" altLang="zh-CN" sz="1800" dirty="0"/>
              <a:t>#include &lt;</a:t>
            </a:r>
            <a:r>
              <a:rPr lang="en-US" altLang="zh-CN" sz="1800" dirty="0" err="1"/>
              <a:t>iostream</a:t>
            </a:r>
            <a:r>
              <a:rPr lang="en-US" altLang="zh-CN" sz="1800" dirty="0"/>
              <a:t>&gt;</a:t>
            </a:r>
            <a:endParaRPr lang="zh-CN" altLang="zh-CN" sz="1800" dirty="0"/>
          </a:p>
          <a:p>
            <a:pPr marL="0" indent="0">
              <a:buNone/>
            </a:pPr>
            <a:r>
              <a:rPr lang="en-US" altLang="zh-CN" sz="1800" dirty="0"/>
              <a:t>using namespace </a:t>
            </a:r>
            <a:r>
              <a:rPr lang="en-US" altLang="zh-CN" sz="1800" dirty="0" err="1"/>
              <a:t>std</a:t>
            </a:r>
            <a:r>
              <a:rPr lang="en-US" altLang="zh-CN" sz="1800" dirty="0"/>
              <a:t>;</a:t>
            </a:r>
            <a:endParaRPr lang="zh-CN" altLang="zh-CN" sz="1800" dirty="0"/>
          </a:p>
          <a:p>
            <a:pPr marL="0" indent="0">
              <a:buNone/>
            </a:pPr>
            <a:r>
              <a:rPr lang="en-US" altLang="zh-CN" sz="1800" dirty="0"/>
              <a:t>class Rectangle {</a:t>
            </a:r>
            <a:endParaRPr lang="zh-CN" altLang="zh-CN" sz="1800" dirty="0"/>
          </a:p>
          <a:p>
            <a:pPr marL="0" indent="0">
              <a:buNone/>
            </a:pPr>
            <a:r>
              <a:rPr lang="en-US" altLang="zh-CN" sz="1800" dirty="0"/>
              <a:t>public:</a:t>
            </a:r>
            <a:endParaRPr lang="zh-CN" altLang="zh-CN" sz="1800" dirty="0"/>
          </a:p>
          <a:p>
            <a:pPr marL="0" indent="0">
              <a:buNone/>
            </a:pPr>
            <a:r>
              <a:rPr lang="en-US" altLang="zh-CN" sz="1800" dirty="0"/>
              <a:t>	void </a:t>
            </a:r>
            <a:r>
              <a:rPr lang="en-US" altLang="zh-CN" sz="1800" dirty="0" err="1"/>
              <a:t>setLength</a:t>
            </a:r>
            <a:r>
              <a:rPr lang="en-US" altLang="zh-CN" sz="1800" dirty="0"/>
              <a:t>(double h) { length = h; }</a:t>
            </a:r>
            <a:endParaRPr lang="zh-CN" altLang="zh-CN" sz="1800" dirty="0"/>
          </a:p>
          <a:p>
            <a:pPr marL="0" indent="0">
              <a:buNone/>
            </a:pPr>
            <a:r>
              <a:rPr lang="en-US" altLang="zh-CN" sz="1800" dirty="0"/>
              <a:t>	void </a:t>
            </a:r>
            <a:r>
              <a:rPr lang="en-US" altLang="zh-CN" sz="1800" dirty="0" err="1"/>
              <a:t>setWidth</a:t>
            </a:r>
            <a:r>
              <a:rPr lang="en-US" altLang="zh-CN" sz="1800" dirty="0"/>
              <a:t>(double w) { width = w; }</a:t>
            </a:r>
            <a:endParaRPr lang="zh-CN" altLang="zh-CN" sz="1800" dirty="0"/>
          </a:p>
          <a:p>
            <a:pPr marL="0" indent="0">
              <a:buNone/>
            </a:pPr>
            <a:r>
              <a:rPr lang="en-US" altLang="zh-CN" sz="1800" dirty="0"/>
              <a:t>	double </a:t>
            </a:r>
            <a:r>
              <a:rPr lang="en-US" altLang="zh-CN" sz="1800" dirty="0" err="1"/>
              <a:t>getLength</a:t>
            </a:r>
            <a:r>
              <a:rPr lang="en-US" altLang="zh-CN" sz="1800" dirty="0"/>
              <a:t>() { return length; }</a:t>
            </a:r>
            <a:endParaRPr lang="zh-CN" altLang="zh-CN" sz="1800" dirty="0"/>
          </a:p>
          <a:p>
            <a:pPr marL="0" indent="0">
              <a:buNone/>
            </a:pPr>
            <a:r>
              <a:rPr lang="en-US" altLang="zh-CN" sz="1800" dirty="0"/>
              <a:t>	double </a:t>
            </a:r>
            <a:r>
              <a:rPr lang="en-US" altLang="zh-CN" sz="1800" dirty="0" err="1"/>
              <a:t>getWidth</a:t>
            </a:r>
            <a:r>
              <a:rPr lang="en-US" altLang="zh-CN" sz="1800" dirty="0"/>
              <a:t>() { return width; }</a:t>
            </a:r>
            <a:endParaRPr lang="zh-CN" altLang="zh-CN" sz="1800" dirty="0"/>
          </a:p>
          <a:p>
            <a:pPr marL="0" indent="0">
              <a:buNone/>
            </a:pPr>
            <a:r>
              <a:rPr lang="en-US" altLang="zh-CN" sz="1800" dirty="0"/>
              <a:t>	double </a:t>
            </a:r>
            <a:r>
              <a:rPr lang="en-US" altLang="zh-CN" sz="1800" dirty="0">
                <a:solidFill>
                  <a:srgbClr val="FF0000"/>
                </a:solidFill>
              </a:rPr>
              <a:t>area() </a:t>
            </a:r>
            <a:r>
              <a:rPr lang="en-US" altLang="zh-CN" sz="1800" dirty="0"/>
              <a:t>{ return length*width; }</a:t>
            </a:r>
            <a:endParaRPr lang="zh-CN" altLang="zh-CN" sz="1800" dirty="0"/>
          </a:p>
          <a:p>
            <a:pPr marL="0" indent="0">
              <a:buNone/>
            </a:pPr>
            <a:r>
              <a:rPr lang="en-US" altLang="zh-CN" sz="1800" dirty="0"/>
              <a:t>	double </a:t>
            </a:r>
            <a:r>
              <a:rPr lang="en-US" altLang="zh-CN" sz="1800" dirty="0">
                <a:solidFill>
                  <a:srgbClr val="FF0000"/>
                </a:solidFill>
              </a:rPr>
              <a:t>volume() </a:t>
            </a:r>
            <a:r>
              <a:rPr lang="en-US" altLang="zh-CN" sz="1800" dirty="0"/>
              <a:t>{ return 0; }</a:t>
            </a:r>
            <a:endParaRPr lang="zh-CN" altLang="zh-CN" sz="1800" dirty="0"/>
          </a:p>
          <a:p>
            <a:pPr marL="0" indent="0">
              <a:buNone/>
            </a:pPr>
            <a:r>
              <a:rPr lang="en-US" altLang="zh-CN" sz="1800" dirty="0"/>
              <a:t>	void </a:t>
            </a:r>
            <a:r>
              <a:rPr lang="en-US" altLang="zh-CN" sz="1800" dirty="0" err="1">
                <a:solidFill>
                  <a:srgbClr val="FF0000"/>
                </a:solidFill>
              </a:rPr>
              <a:t>outData</a:t>
            </a:r>
            <a:r>
              <a:rPr lang="en-US" altLang="zh-CN" sz="1800" dirty="0">
                <a:solidFill>
                  <a:srgbClr val="FF0000"/>
                </a:solidFill>
              </a:rPr>
              <a:t>(){</a:t>
            </a:r>
            <a:r>
              <a:rPr lang="en-US" altLang="zh-CN" sz="1800" dirty="0" err="1"/>
              <a:t>cout</a:t>
            </a:r>
            <a:r>
              <a:rPr lang="en-US" altLang="zh-CN" sz="1800" dirty="0"/>
              <a:t>&lt;&lt;"</a:t>
            </a:r>
            <a:r>
              <a:rPr lang="en-US" altLang="zh-CN" sz="1800" dirty="0" err="1"/>
              <a:t>lenggh</a:t>
            </a:r>
            <a:r>
              <a:rPr lang="en-US" altLang="zh-CN" sz="1800" dirty="0"/>
              <a:t>="&lt;&lt;length&lt;&lt;”\t”</a:t>
            </a:r>
            <a:endParaRPr lang="zh-CN" altLang="zh-CN" sz="1800" dirty="0"/>
          </a:p>
          <a:p>
            <a:pPr marL="0" indent="0">
              <a:buNone/>
            </a:pPr>
            <a:r>
              <a:rPr lang="en-US" altLang="zh-CN" sz="1800" dirty="0"/>
              <a:t>                                              &lt;&lt;"width="&lt;&lt;width&lt;&lt; </a:t>
            </a:r>
            <a:r>
              <a:rPr lang="en-US" altLang="zh-CN" sz="1800" dirty="0" err="1"/>
              <a:t>endl</a:t>
            </a:r>
            <a:r>
              <a:rPr lang="en-US" altLang="zh-CN" sz="1800" dirty="0"/>
              <a:t>; </a:t>
            </a:r>
            <a:endParaRPr lang="zh-CN" altLang="zh-CN" sz="1800" dirty="0"/>
          </a:p>
          <a:p>
            <a:pPr marL="0" indent="0">
              <a:buNone/>
            </a:pPr>
            <a:r>
              <a:rPr lang="en-US" altLang="zh-CN" sz="1800" dirty="0"/>
              <a:t>           }</a:t>
            </a:r>
            <a:endParaRPr lang="zh-CN" altLang="zh-CN" sz="1800" dirty="0"/>
          </a:p>
          <a:p>
            <a:pPr marL="0" indent="0">
              <a:buNone/>
            </a:pPr>
            <a:r>
              <a:rPr lang="en-US" altLang="zh-CN" sz="1800" dirty="0"/>
              <a:t>protected:</a:t>
            </a:r>
            <a:endParaRPr lang="zh-CN" altLang="zh-CN" sz="1800" dirty="0"/>
          </a:p>
          <a:p>
            <a:pPr marL="0" indent="0">
              <a:buNone/>
            </a:pPr>
            <a:r>
              <a:rPr lang="en-US" altLang="zh-CN" sz="1800" dirty="0"/>
              <a:t>	double width;</a:t>
            </a:r>
            <a:endParaRPr lang="zh-CN" altLang="zh-CN" sz="1800" dirty="0"/>
          </a:p>
          <a:p>
            <a:pPr marL="0" indent="0">
              <a:buNone/>
            </a:pPr>
            <a:r>
              <a:rPr lang="en-US" altLang="zh-CN" sz="1800" dirty="0"/>
              <a:t>	double length;</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
        <p:nvSpPr>
          <p:cNvPr id="4" name="Rectangle 2"/>
          <p:cNvSpPr>
            <a:spLocks noGrp="1" noChangeArrowheads="1"/>
          </p:cNvSpPr>
          <p:nvPr>
            <p:ph type="title"/>
          </p:nvPr>
        </p:nvSpPr>
        <p:spPr/>
        <p:txBody>
          <a:bodyPr/>
          <a:lstStyle/>
          <a:p>
            <a:r>
              <a:rPr lang="en-US" altLang="zh-CN" sz="3600" b="1" dirty="0"/>
              <a:t>4.4.1  </a:t>
            </a:r>
            <a:r>
              <a:rPr lang="zh-CN" altLang="zh-CN" sz="3600" b="1" dirty="0">
                <a:solidFill>
                  <a:srgbClr val="FF0000"/>
                </a:solidFill>
              </a:rPr>
              <a:t>成员函数的重定义</a:t>
            </a:r>
            <a:r>
              <a:rPr lang="zh-CN" altLang="zh-CN" sz="3600" b="1" dirty="0"/>
              <a:t>和名字隐藏</a:t>
            </a:r>
          </a:p>
        </p:txBody>
      </p:sp>
    </p:spTree>
    <p:extLst>
      <p:ext uri="{BB962C8B-B14F-4D97-AF65-F5344CB8AC3E}">
        <p14:creationId xmlns:p14="http://schemas.microsoft.com/office/powerpoint/2010/main" val="3882105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784976" cy="5168635"/>
          </a:xfrm>
        </p:spPr>
        <p:txBody>
          <a:bodyPr/>
          <a:lstStyle/>
          <a:p>
            <a:pPr marL="0" indent="0">
              <a:buNone/>
            </a:pPr>
            <a:r>
              <a:rPr lang="en-US" altLang="zh-CN" sz="2000" dirty="0"/>
              <a:t>class Cube :public Rectangle{</a:t>
            </a:r>
            <a:endParaRPr lang="zh-CN" altLang="zh-CN" sz="2000" dirty="0"/>
          </a:p>
          <a:p>
            <a:pPr marL="0" indent="0">
              <a:buNone/>
            </a:pPr>
            <a:r>
              <a:rPr lang="en-US" altLang="zh-CN" sz="2000" dirty="0"/>
              <a:t>public:</a:t>
            </a:r>
            <a:endParaRPr lang="zh-CN" altLang="zh-CN" sz="2000" dirty="0"/>
          </a:p>
          <a:p>
            <a:pPr marL="0" indent="0">
              <a:buNone/>
            </a:pPr>
            <a:r>
              <a:rPr lang="en-US" altLang="zh-CN" sz="2000" dirty="0"/>
              <a:t>	void </a:t>
            </a:r>
            <a:r>
              <a:rPr lang="en-US" altLang="zh-CN" sz="2000" dirty="0" err="1"/>
              <a:t>setHigh</a:t>
            </a:r>
            <a:r>
              <a:rPr lang="en-US" altLang="zh-CN" sz="2000" dirty="0"/>
              <a:t>(double h) { high = h; }</a:t>
            </a:r>
            <a:endParaRPr lang="zh-CN" altLang="zh-CN" sz="2000" dirty="0"/>
          </a:p>
          <a:p>
            <a:pPr marL="0" indent="0">
              <a:buNone/>
            </a:pPr>
            <a:r>
              <a:rPr lang="en-US" altLang="zh-CN" sz="2000" dirty="0"/>
              <a:t>	double </a:t>
            </a:r>
            <a:r>
              <a:rPr lang="en-US" altLang="zh-CN" sz="2000" dirty="0" err="1"/>
              <a:t>getHigh</a:t>
            </a:r>
            <a:r>
              <a:rPr lang="en-US" altLang="zh-CN" sz="2000" dirty="0"/>
              <a:t>() { return high; }</a:t>
            </a:r>
            <a:endParaRPr lang="zh-CN" altLang="zh-CN" sz="2000" dirty="0"/>
          </a:p>
          <a:p>
            <a:pPr marL="0" indent="0">
              <a:buNone/>
            </a:pPr>
            <a:r>
              <a:rPr lang="en-US" altLang="zh-CN" sz="2000" dirty="0"/>
              <a:t>	double </a:t>
            </a:r>
            <a:r>
              <a:rPr lang="en-US" altLang="zh-CN" sz="2000" b="1" dirty="0">
                <a:solidFill>
                  <a:srgbClr val="FF0000"/>
                </a:solidFill>
              </a:rPr>
              <a:t>area() </a:t>
            </a:r>
            <a:endParaRPr lang="zh-CN" altLang="zh-CN" sz="2000" b="1" dirty="0">
              <a:solidFill>
                <a:srgbClr val="FF0000"/>
              </a:solidFill>
            </a:endParaRPr>
          </a:p>
          <a:p>
            <a:pPr marL="0" indent="0">
              <a:buNone/>
            </a:pPr>
            <a:r>
              <a:rPr lang="en-US" altLang="zh-CN" sz="2000" dirty="0"/>
              <a:t>                       {return width*length*2+width*high*2+length*high*2; }    //L1</a:t>
            </a:r>
            <a:endParaRPr lang="zh-CN" altLang="zh-CN" sz="2000" dirty="0"/>
          </a:p>
          <a:p>
            <a:pPr marL="0" indent="0">
              <a:buNone/>
            </a:pPr>
            <a:r>
              <a:rPr lang="en-US" altLang="zh-CN" sz="2000" dirty="0"/>
              <a:t>	double </a:t>
            </a:r>
            <a:r>
              <a:rPr lang="en-US" altLang="zh-CN" sz="2000" b="1" dirty="0">
                <a:solidFill>
                  <a:srgbClr val="FF0000"/>
                </a:solidFill>
              </a:rPr>
              <a:t>volume() </a:t>
            </a:r>
            <a:r>
              <a:rPr lang="en-US" altLang="zh-CN" sz="2000" dirty="0"/>
              <a:t>{ return Rectangle::area()*high; }</a:t>
            </a:r>
            <a:endParaRPr lang="zh-CN" altLang="zh-CN" sz="2000" dirty="0"/>
          </a:p>
          <a:p>
            <a:pPr marL="0" indent="0">
              <a:buNone/>
            </a:pPr>
            <a:r>
              <a:rPr lang="en-US" altLang="zh-CN" sz="2000" dirty="0"/>
              <a:t>	void </a:t>
            </a:r>
            <a:r>
              <a:rPr lang="en-US" altLang="zh-CN" sz="2000" b="1" dirty="0" err="1">
                <a:solidFill>
                  <a:srgbClr val="FF0000"/>
                </a:solidFill>
              </a:rPr>
              <a:t>outData</a:t>
            </a:r>
            <a:r>
              <a:rPr lang="en-US" altLang="zh-CN" sz="2000" b="1" dirty="0">
                <a:solidFill>
                  <a:srgbClr val="FF0000"/>
                </a:solidFill>
              </a:rPr>
              <a:t>() </a:t>
            </a:r>
            <a:r>
              <a:rPr lang="en-US" altLang="zh-CN" sz="2000" dirty="0"/>
              <a:t>{                                          </a:t>
            </a:r>
            <a:endParaRPr lang="zh-CN" altLang="zh-CN" sz="2000" dirty="0"/>
          </a:p>
          <a:p>
            <a:pPr marL="0" indent="0">
              <a:buNone/>
            </a:pPr>
            <a:r>
              <a:rPr lang="en-US" altLang="zh-CN" sz="2000" dirty="0"/>
              <a:t>		Rectangle::</a:t>
            </a:r>
            <a:r>
              <a:rPr lang="en-US" altLang="zh-CN" sz="2000" dirty="0" err="1"/>
              <a:t>outData</a:t>
            </a:r>
            <a:r>
              <a:rPr lang="en-US" altLang="zh-CN" sz="2000" dirty="0"/>
              <a:t>();   </a:t>
            </a:r>
            <a:r>
              <a:rPr lang="en-US" altLang="zh-CN" sz="2000" b="1" dirty="0">
                <a:solidFill>
                  <a:srgbClr val="FF0000"/>
                </a:solidFill>
              </a:rPr>
              <a:t>//L2 </a:t>
            </a:r>
            <a:r>
              <a:rPr lang="zh-CN" altLang="en-US" sz="2000" b="1" dirty="0">
                <a:solidFill>
                  <a:srgbClr val="FF0000"/>
                </a:solidFill>
              </a:rPr>
              <a:t>派生类访问基类同名成员的方法</a:t>
            </a:r>
            <a:endParaRPr lang="zh-CN" altLang="zh-CN" sz="2000" b="1" dirty="0">
              <a:solidFill>
                <a:srgbClr val="FF0000"/>
              </a:solidFill>
            </a:endParaRPr>
          </a:p>
          <a:p>
            <a:pPr marL="0" indent="0">
              <a:buNone/>
            </a:pPr>
            <a:r>
              <a:rPr lang="en-US" altLang="zh-CN" sz="2000" dirty="0"/>
              <a:t>		</a:t>
            </a:r>
            <a:r>
              <a:rPr lang="en-US" altLang="zh-CN" sz="2000" dirty="0" err="1"/>
              <a:t>cout</a:t>
            </a:r>
            <a:r>
              <a:rPr lang="en-US" altLang="zh-CN" sz="2000" dirty="0"/>
              <a:t> &lt;&lt; "high=" &lt;&lt; high &lt;&lt; </a:t>
            </a:r>
            <a:r>
              <a:rPr lang="en-US" altLang="zh-CN" sz="2000" dirty="0" err="1"/>
              <a:t>endl</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private:</a:t>
            </a:r>
            <a:endParaRPr lang="zh-CN" altLang="zh-CN" sz="2000" dirty="0"/>
          </a:p>
          <a:p>
            <a:pPr marL="0" indent="0">
              <a:buNone/>
            </a:pPr>
            <a:r>
              <a:rPr lang="en-US" altLang="zh-CN" sz="2000" dirty="0"/>
              <a:t>	double high;</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Rectangle 2"/>
          <p:cNvSpPr>
            <a:spLocks noGrp="1" noChangeArrowheads="1"/>
          </p:cNvSpPr>
          <p:nvPr>
            <p:ph type="title"/>
          </p:nvPr>
        </p:nvSpPr>
        <p:spPr/>
        <p:txBody>
          <a:bodyPr/>
          <a:lstStyle/>
          <a:p>
            <a:r>
              <a:rPr lang="en-US" altLang="zh-CN" sz="3600" b="1" dirty="0"/>
              <a:t>4.4.1  </a:t>
            </a:r>
            <a:r>
              <a:rPr lang="zh-CN" altLang="zh-CN" sz="3600" b="1" dirty="0">
                <a:solidFill>
                  <a:srgbClr val="FF0000"/>
                </a:solidFill>
              </a:rPr>
              <a:t>成员函数的重定义</a:t>
            </a:r>
            <a:r>
              <a:rPr lang="zh-CN" altLang="zh-CN" sz="3600" b="1" dirty="0"/>
              <a:t>和名字隐藏</a:t>
            </a:r>
          </a:p>
        </p:txBody>
      </p:sp>
    </p:spTree>
    <p:extLst>
      <p:ext uri="{BB962C8B-B14F-4D97-AF65-F5344CB8AC3E}">
        <p14:creationId xmlns:p14="http://schemas.microsoft.com/office/powerpoint/2010/main" val="3186852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void main() {</a:t>
            </a:r>
            <a:endParaRPr lang="zh-CN" altLang="zh-CN" sz="2000" dirty="0"/>
          </a:p>
          <a:p>
            <a:pPr marL="0" indent="0">
              <a:buNone/>
            </a:pPr>
            <a:r>
              <a:rPr lang="en-US" altLang="zh-CN" sz="2000" dirty="0"/>
              <a:t>	Cube cub1;</a:t>
            </a:r>
            <a:endParaRPr lang="zh-CN" altLang="zh-CN" sz="2000" dirty="0"/>
          </a:p>
          <a:p>
            <a:pPr marL="0" indent="0">
              <a:buNone/>
            </a:pPr>
            <a:r>
              <a:rPr lang="en-US" altLang="zh-CN" sz="2000" dirty="0"/>
              <a:t>	cub1.setLength(4);                                    </a:t>
            </a:r>
            <a:endParaRPr lang="zh-CN" altLang="zh-CN" sz="2000" dirty="0"/>
          </a:p>
          <a:p>
            <a:pPr marL="0" indent="0">
              <a:buNone/>
            </a:pPr>
            <a:r>
              <a:rPr lang="en-US" altLang="zh-CN" sz="2000" dirty="0"/>
              <a:t>	cub1.setWidth(5);                                    		    </a:t>
            </a:r>
            <a:endParaRPr lang="zh-CN" altLang="zh-CN" sz="2000" dirty="0"/>
          </a:p>
          <a:p>
            <a:pPr marL="0" indent="0">
              <a:buNone/>
            </a:pPr>
            <a:r>
              <a:rPr lang="en-US" altLang="zh-CN" sz="2000" dirty="0"/>
              <a:t>	cub1.setHigh(3);                                      		    </a:t>
            </a:r>
            <a:endParaRPr lang="zh-CN" altLang="zh-CN" sz="2000" dirty="0"/>
          </a:p>
          <a:p>
            <a:pPr marL="0" indent="0">
              <a:buNone/>
            </a:pPr>
            <a:r>
              <a:rPr lang="en-US" altLang="zh-CN" sz="2000" dirty="0"/>
              <a:t>	</a:t>
            </a:r>
            <a:r>
              <a:rPr lang="en-US" altLang="zh-CN" sz="2000" b="1" dirty="0">
                <a:solidFill>
                  <a:srgbClr val="FF0000"/>
                </a:solidFill>
              </a:rPr>
              <a:t>cub1.Rectangle::</a:t>
            </a:r>
            <a:r>
              <a:rPr lang="en-US" altLang="zh-CN" sz="2000" b="1" dirty="0" err="1">
                <a:solidFill>
                  <a:srgbClr val="FF0000"/>
                </a:solidFill>
              </a:rPr>
              <a:t>outData</a:t>
            </a:r>
            <a:r>
              <a:rPr lang="en-US" altLang="zh-CN" sz="2000" b="1" dirty="0">
                <a:solidFill>
                  <a:srgbClr val="FF0000"/>
                </a:solidFill>
              </a:rPr>
              <a:t>();          //</a:t>
            </a:r>
            <a:r>
              <a:rPr lang="zh-CN" altLang="en-US" sz="2000" b="1" dirty="0">
                <a:solidFill>
                  <a:srgbClr val="FF0000"/>
                </a:solidFill>
              </a:rPr>
              <a:t>访问基类继承到的同名成员</a:t>
            </a:r>
            <a:endParaRPr lang="zh-CN" altLang="zh-CN" sz="2000" b="1" dirty="0">
              <a:solidFill>
                <a:srgbClr val="FF0000"/>
              </a:solidFill>
            </a:endParaRPr>
          </a:p>
          <a:p>
            <a:pPr marL="0" indent="0">
              <a:buNone/>
            </a:pPr>
            <a:r>
              <a:rPr lang="en-US" altLang="zh-CN" sz="2000" dirty="0"/>
              <a:t>	cub1.outData();                                </a:t>
            </a:r>
            <a:r>
              <a:rPr lang="en-US" altLang="zh-CN" sz="2000" b="1" dirty="0">
                <a:solidFill>
                  <a:srgbClr val="0000CC"/>
                </a:solidFill>
              </a:rPr>
              <a:t>//</a:t>
            </a:r>
            <a:r>
              <a:rPr lang="zh-CN" altLang="en-US" sz="2000" b="1" dirty="0">
                <a:solidFill>
                  <a:srgbClr val="0000CC"/>
                </a:solidFill>
              </a:rPr>
              <a:t>访问派生类的同名成员</a:t>
            </a:r>
            <a:endParaRPr lang="zh-CN" altLang="zh-CN" sz="2000" dirty="0">
              <a:solidFill>
                <a:srgbClr val="0000CC"/>
              </a:solidFill>
            </a:endParaRPr>
          </a:p>
          <a:p>
            <a:pPr marL="0" indent="0">
              <a:buNone/>
            </a:pPr>
            <a:r>
              <a:rPr lang="en-US" altLang="zh-CN" sz="2000" dirty="0"/>
              <a:t>	</a:t>
            </a:r>
            <a:r>
              <a:rPr lang="en-US" altLang="zh-CN" sz="2000" dirty="0" err="1"/>
              <a:t>cout</a:t>
            </a:r>
            <a:r>
              <a:rPr lang="en-US" altLang="zh-CN" sz="2000" dirty="0"/>
              <a:t>&lt;&lt;"</a:t>
            </a:r>
            <a:r>
              <a:rPr lang="zh-CN" altLang="zh-CN" sz="2000" dirty="0"/>
              <a:t>立方体面积</a:t>
            </a:r>
            <a:r>
              <a:rPr lang="en-US" altLang="zh-CN" sz="2000" dirty="0"/>
              <a:t>="&lt;&lt;cub1.area()&lt;&lt;</a:t>
            </a:r>
            <a:r>
              <a:rPr lang="en-US" altLang="zh-CN" sz="2000" dirty="0" err="1"/>
              <a:t>endl</a:t>
            </a:r>
            <a:r>
              <a:rPr lang="en-US" altLang="zh-CN" sz="2000" dirty="0"/>
              <a:t>;          </a:t>
            </a:r>
            <a:endParaRPr lang="zh-CN" altLang="zh-CN" sz="2000" dirty="0"/>
          </a:p>
          <a:p>
            <a:pPr marL="0" indent="0">
              <a:buNone/>
            </a:pPr>
            <a:r>
              <a:rPr lang="en-US" altLang="zh-CN" sz="2000" dirty="0"/>
              <a:t>	</a:t>
            </a:r>
            <a:r>
              <a:rPr lang="en-US" altLang="zh-CN" sz="2000" dirty="0" err="1"/>
              <a:t>cout</a:t>
            </a:r>
            <a:r>
              <a:rPr lang="en-US" altLang="zh-CN" sz="2000" dirty="0"/>
              <a:t>&lt;&lt;"</a:t>
            </a:r>
            <a:r>
              <a:rPr lang="zh-CN" altLang="zh-CN" sz="2000" dirty="0"/>
              <a:t>立方体底面积</a:t>
            </a:r>
            <a:r>
              <a:rPr lang="en-US" altLang="zh-CN" sz="2000" dirty="0"/>
              <a:t>="&lt;&lt;cub1.Rectangle::area()&lt;&lt;</a:t>
            </a:r>
            <a:r>
              <a:rPr lang="en-US" altLang="zh-CN" sz="2000" dirty="0" err="1"/>
              <a:t>endl</a:t>
            </a:r>
            <a:r>
              <a:rPr lang="en-US" altLang="zh-CN" sz="2000" dirty="0"/>
              <a:t>;  </a:t>
            </a:r>
            <a:endParaRPr lang="zh-CN" altLang="zh-CN" sz="2000" dirty="0"/>
          </a:p>
          <a:p>
            <a:pPr marL="0" indent="0">
              <a:buNone/>
            </a:pPr>
            <a:r>
              <a:rPr lang="en-US" altLang="zh-CN" sz="2000" dirty="0"/>
              <a:t>    	</a:t>
            </a:r>
            <a:r>
              <a:rPr lang="en-US" altLang="zh-CN" sz="2000" dirty="0" err="1"/>
              <a:t>cout</a:t>
            </a:r>
            <a:r>
              <a:rPr lang="en-US" altLang="zh-CN" sz="2000" dirty="0"/>
              <a:t> &lt;&lt; "</a:t>
            </a:r>
            <a:r>
              <a:rPr lang="zh-CN" altLang="zh-CN" sz="2000" dirty="0"/>
              <a:t>立方体体积</a:t>
            </a:r>
            <a:r>
              <a:rPr lang="en-US" altLang="zh-CN" sz="2000" dirty="0"/>
              <a:t>=" &lt;&lt; cub1.volume() &lt;&lt; </a:t>
            </a:r>
            <a:r>
              <a:rPr lang="en-US" altLang="zh-CN" sz="2000" dirty="0" err="1"/>
              <a:t>endl</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Rectangle 2"/>
          <p:cNvSpPr>
            <a:spLocks noGrp="1" noChangeArrowheads="1"/>
          </p:cNvSpPr>
          <p:nvPr>
            <p:ph type="title"/>
          </p:nvPr>
        </p:nvSpPr>
        <p:spPr/>
        <p:txBody>
          <a:bodyPr/>
          <a:lstStyle/>
          <a:p>
            <a:r>
              <a:rPr lang="en-US" altLang="zh-CN" sz="3600" b="1" dirty="0"/>
              <a:t>4.4.1  </a:t>
            </a:r>
            <a:r>
              <a:rPr lang="zh-CN" altLang="zh-CN" sz="3600" b="1" dirty="0">
                <a:solidFill>
                  <a:srgbClr val="FF0000"/>
                </a:solidFill>
              </a:rPr>
              <a:t>成员函数的重定义</a:t>
            </a:r>
            <a:r>
              <a:rPr lang="zh-CN" altLang="zh-CN" sz="3600" b="1" dirty="0"/>
              <a:t>和名字隐藏</a:t>
            </a:r>
          </a:p>
        </p:txBody>
      </p:sp>
    </p:spTree>
    <p:extLst>
      <p:ext uri="{BB962C8B-B14F-4D97-AF65-F5344CB8AC3E}">
        <p14:creationId xmlns:p14="http://schemas.microsoft.com/office/powerpoint/2010/main" val="303021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77056" y="1196752"/>
            <a:ext cx="8243416" cy="4611216"/>
          </a:xfrm>
        </p:spPr>
        <p:txBody>
          <a:bodyPr/>
          <a:lstStyle/>
          <a:p>
            <a:pPr marL="609600" indent="-609600" eaLnBrk="1" hangingPunct="1"/>
            <a:r>
              <a:rPr lang="zh-CN" altLang="en-US" b="1" dirty="0">
                <a:solidFill>
                  <a:srgbClr val="0000CC"/>
                </a:solidFill>
              </a:rPr>
              <a:t>派生类对基类成员的访问有以下形式</a:t>
            </a:r>
          </a:p>
          <a:p>
            <a:pPr marL="990600" lvl="1" indent="-533400" eaLnBrk="1" hangingPunct="1">
              <a:buFont typeface="+mj-lt"/>
              <a:buAutoNum type="arabicPeriod"/>
            </a:pPr>
            <a:r>
              <a:rPr lang="zh-CN" altLang="en-US" b="1" dirty="0"/>
              <a:t>通过派生类对象直接访问基类成员 ，如</a:t>
            </a:r>
            <a:endParaRPr lang="en-US" altLang="zh-CN" b="1" dirty="0"/>
          </a:p>
          <a:p>
            <a:pPr marL="857250" lvl="2" indent="0" eaLnBrk="1" hangingPunct="1">
              <a:buNone/>
            </a:pPr>
            <a:r>
              <a:rPr lang="en-US" altLang="zh-CN" sz="3200" dirty="0">
                <a:solidFill>
                  <a:srgbClr val="FF0000"/>
                </a:solidFill>
              </a:rPr>
              <a:t>cub1.setWidth(5);</a:t>
            </a:r>
            <a:endParaRPr lang="zh-CN" altLang="en-US" sz="3200" b="1" dirty="0">
              <a:solidFill>
                <a:srgbClr val="FF0000"/>
              </a:solidFill>
            </a:endParaRPr>
          </a:p>
          <a:p>
            <a:pPr marL="990600" lvl="1" indent="-533400" eaLnBrk="1" hangingPunct="1">
              <a:buFont typeface="+mj-lt"/>
              <a:buAutoNum type="arabicPeriod"/>
            </a:pPr>
            <a:r>
              <a:rPr lang="zh-CN" altLang="en-US" b="1" dirty="0"/>
              <a:t>在派生类成员函数中直接访问基类成员，如</a:t>
            </a:r>
            <a:endParaRPr lang="en-US" altLang="zh-CN" b="1" dirty="0"/>
          </a:p>
          <a:p>
            <a:pPr marL="857250" lvl="2" indent="0" eaLnBrk="1" hangingPunct="1">
              <a:buNone/>
            </a:pPr>
            <a:r>
              <a:rPr lang="zh-CN" altLang="en-US" b="1" dirty="0">
                <a:solidFill>
                  <a:srgbClr val="FF0000"/>
                </a:solidFill>
              </a:rPr>
              <a:t>前面</a:t>
            </a:r>
            <a:r>
              <a:rPr lang="en-US" altLang="zh-CN" b="1" dirty="0">
                <a:solidFill>
                  <a:srgbClr val="FF0000"/>
                </a:solidFill>
              </a:rPr>
              <a:t>Cube</a:t>
            </a:r>
            <a:r>
              <a:rPr lang="zh-CN" altLang="en-US" b="1" dirty="0">
                <a:solidFill>
                  <a:srgbClr val="FF0000"/>
                </a:solidFill>
              </a:rPr>
              <a:t>类的</a:t>
            </a:r>
            <a:r>
              <a:rPr lang="en-US" altLang="zh-CN" b="1" dirty="0">
                <a:solidFill>
                  <a:srgbClr val="FF0000"/>
                </a:solidFill>
              </a:rPr>
              <a:t>L1</a:t>
            </a:r>
            <a:r>
              <a:rPr lang="zh-CN" altLang="en-US" b="1" dirty="0">
                <a:solidFill>
                  <a:srgbClr val="FF0000"/>
                </a:solidFill>
              </a:rPr>
              <a:t>语句。</a:t>
            </a:r>
            <a:endParaRPr lang="en-US" altLang="zh-CN" b="1" dirty="0">
              <a:solidFill>
                <a:srgbClr val="FF0000"/>
              </a:solidFill>
            </a:endParaRPr>
          </a:p>
          <a:p>
            <a:pPr marL="990600" lvl="1" indent="-533400" eaLnBrk="1" hangingPunct="1">
              <a:buFont typeface="+mj-lt"/>
              <a:buAutoNum type="arabicPeriod"/>
            </a:pPr>
            <a:r>
              <a:rPr lang="zh-CN" altLang="en-US" b="1" dirty="0"/>
              <a:t>通过基类名字限定访问被重载的基类成员名</a:t>
            </a:r>
            <a:endParaRPr lang="en-US" altLang="zh-CN" b="1" dirty="0"/>
          </a:p>
          <a:p>
            <a:pPr marL="1200150" lvl="2" indent="-342900" eaLnBrk="1" hangingPunct="1"/>
            <a:r>
              <a:rPr lang="zh-CN" altLang="en-US" b="1" dirty="0"/>
              <a:t>在派生类成员函数中访问基类同名成员函数</a:t>
            </a:r>
            <a:endParaRPr lang="en-US" altLang="zh-CN" b="1" dirty="0"/>
          </a:p>
          <a:p>
            <a:pPr marL="1657350" lvl="3" indent="-342900" eaLnBrk="1" hangingPunct="1"/>
            <a:r>
              <a:rPr lang="zh-CN" altLang="en-US" b="1" dirty="0">
                <a:solidFill>
                  <a:srgbClr val="FF0000"/>
                </a:solidFill>
              </a:rPr>
              <a:t>如</a:t>
            </a:r>
            <a:r>
              <a:rPr lang="en-US" altLang="zh-CN" b="1" dirty="0">
                <a:solidFill>
                  <a:srgbClr val="FF0000"/>
                </a:solidFill>
              </a:rPr>
              <a:t>Cube</a:t>
            </a:r>
            <a:r>
              <a:rPr lang="zh-CN" altLang="en-US" b="1" dirty="0">
                <a:solidFill>
                  <a:srgbClr val="FF0000"/>
                </a:solidFill>
              </a:rPr>
              <a:t>的</a:t>
            </a:r>
            <a:r>
              <a:rPr lang="en-US" altLang="zh-CN" b="1" dirty="0">
                <a:solidFill>
                  <a:srgbClr val="FF0000"/>
                </a:solidFill>
              </a:rPr>
              <a:t>volume() </a:t>
            </a:r>
            <a:r>
              <a:rPr lang="zh-CN" altLang="en-US" b="1" dirty="0">
                <a:solidFill>
                  <a:srgbClr val="FF0000"/>
                </a:solidFill>
              </a:rPr>
              <a:t>和</a:t>
            </a:r>
            <a:r>
              <a:rPr lang="en-US" altLang="zh-CN" b="1" dirty="0">
                <a:solidFill>
                  <a:srgbClr val="FF0000"/>
                </a:solidFill>
              </a:rPr>
              <a:t>area()</a:t>
            </a:r>
            <a:r>
              <a:rPr lang="zh-CN" altLang="en-US" b="1" dirty="0">
                <a:solidFill>
                  <a:srgbClr val="FF0000"/>
                </a:solidFill>
              </a:rPr>
              <a:t>成员函数</a:t>
            </a:r>
            <a:endParaRPr lang="en-US" altLang="zh-CN" b="1" dirty="0">
              <a:solidFill>
                <a:srgbClr val="FF0000"/>
              </a:solidFill>
            </a:endParaRPr>
          </a:p>
          <a:p>
            <a:pPr marL="1200150" lvl="2" indent="-342900" eaLnBrk="1" hangingPunct="1"/>
            <a:r>
              <a:rPr lang="zh-CN" altLang="en-US" b="1" dirty="0"/>
              <a:t>在派生对象中访问基类同名成员函数</a:t>
            </a:r>
            <a:endParaRPr lang="en-US" altLang="zh-CN" b="1" dirty="0"/>
          </a:p>
          <a:p>
            <a:pPr marL="1657350" lvl="3" indent="-342900" eaLnBrk="1" hangingPunct="1"/>
            <a:r>
              <a:rPr lang="en-US" altLang="zh-CN" b="1" dirty="0">
                <a:solidFill>
                  <a:srgbClr val="FF0000"/>
                </a:solidFill>
              </a:rPr>
              <a:t>cub1.Rectangle::</a:t>
            </a:r>
            <a:r>
              <a:rPr lang="en-US" altLang="zh-CN" b="1" dirty="0" err="1">
                <a:solidFill>
                  <a:srgbClr val="FF0000"/>
                </a:solidFill>
              </a:rPr>
              <a:t>outData</a:t>
            </a:r>
            <a:r>
              <a:rPr lang="en-US" altLang="zh-CN" b="1" dirty="0">
                <a:solidFill>
                  <a:srgbClr val="FF0000"/>
                </a:solidFill>
              </a:rPr>
              <a:t>();</a:t>
            </a:r>
            <a:endParaRPr lang="en-US" altLang="zh-CN" b="1" dirty="0"/>
          </a:p>
          <a:p>
            <a:pPr marL="457200" lvl="1" indent="0" eaLnBrk="1" hangingPunct="1">
              <a:buNone/>
            </a:pPr>
            <a:r>
              <a:rPr lang="en-US" altLang="zh-CN" b="1" dirty="0"/>
              <a:t>      </a:t>
            </a:r>
            <a:endParaRPr lang="zh-CN" altLang="en-US" b="1" dirty="0"/>
          </a:p>
        </p:txBody>
      </p:sp>
      <p:sp>
        <p:nvSpPr>
          <p:cNvPr id="23555" name="Rectangle 3"/>
          <p:cNvSpPr>
            <a:spLocks noGrp="1" noChangeArrowheads="1"/>
          </p:cNvSpPr>
          <p:nvPr>
            <p:ph type="title"/>
          </p:nvPr>
        </p:nvSpPr>
        <p:spPr>
          <a:noFill/>
        </p:spPr>
        <p:txBody>
          <a:bodyPr/>
          <a:lstStyle/>
          <a:p>
            <a:r>
              <a:rPr lang="en-US" altLang="zh-CN" b="1" dirty="0"/>
              <a:t>4.4.2  </a:t>
            </a:r>
            <a:r>
              <a:rPr lang="zh-CN" altLang="zh-CN" b="1" dirty="0"/>
              <a:t>基类成员访问</a:t>
            </a:r>
          </a:p>
        </p:txBody>
      </p:sp>
    </p:spTree>
    <p:extLst>
      <p:ext uri="{BB962C8B-B14F-4D97-AF65-F5344CB8AC3E}">
        <p14:creationId xmlns:p14="http://schemas.microsoft.com/office/powerpoint/2010/main" val="2330104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 calcmode="lin" valueType="num">
                                      <p:cBhvr additive="base">
                                        <p:cTn id="7"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 calcmode="lin" valueType="num">
                                      <p:cBhvr additive="base">
                                        <p:cTn id="13"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anim calcmode="lin" valueType="num">
                                      <p:cBhvr additive="base">
                                        <p:cTn id="19"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4">
                                            <p:txEl>
                                              <p:pRg st="4" end="4"/>
                                            </p:txEl>
                                          </p:spTgt>
                                        </p:tgtEl>
                                        <p:attrNameLst>
                                          <p:attrName>style.visibility</p:attrName>
                                        </p:attrNameLst>
                                      </p:cBhvr>
                                      <p:to>
                                        <p:strVal val="visible"/>
                                      </p:to>
                                    </p:set>
                                    <p:anim calcmode="lin" valueType="num">
                                      <p:cBhvr additive="base">
                                        <p:cTn id="25"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4">
                                            <p:txEl>
                                              <p:pRg st="5" end="5"/>
                                            </p:txEl>
                                          </p:spTgt>
                                        </p:tgtEl>
                                        <p:attrNameLst>
                                          <p:attrName>style.visibility</p:attrName>
                                        </p:attrNameLst>
                                      </p:cBhvr>
                                      <p:to>
                                        <p:strVal val="visible"/>
                                      </p:to>
                                    </p:set>
                                    <p:anim calcmode="lin" valueType="num">
                                      <p:cBhvr additive="base">
                                        <p:cTn id="31"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4">
                                            <p:txEl>
                                              <p:pRg st="6" end="6"/>
                                            </p:txEl>
                                          </p:spTgt>
                                        </p:tgtEl>
                                        <p:attrNameLst>
                                          <p:attrName>style.visibility</p:attrName>
                                        </p:attrNameLst>
                                      </p:cBhvr>
                                      <p:to>
                                        <p:strVal val="visible"/>
                                      </p:to>
                                    </p:set>
                                    <p:anim calcmode="lin" valueType="num">
                                      <p:cBhvr additive="base">
                                        <p:cTn id="37"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4">
                                            <p:txEl>
                                              <p:pRg st="7" end="7"/>
                                            </p:txEl>
                                          </p:spTgt>
                                        </p:tgtEl>
                                        <p:attrNameLst>
                                          <p:attrName>style.visibility</p:attrName>
                                        </p:attrNameLst>
                                      </p:cBhvr>
                                      <p:to>
                                        <p:strVal val="visible"/>
                                      </p:to>
                                    </p:set>
                                    <p:anim calcmode="lin" valueType="num">
                                      <p:cBhvr additive="base">
                                        <p:cTn id="43"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554">
                                            <p:txEl>
                                              <p:pRg st="8" end="8"/>
                                            </p:txEl>
                                          </p:spTgt>
                                        </p:tgtEl>
                                        <p:attrNameLst>
                                          <p:attrName>style.visibility</p:attrName>
                                        </p:attrNameLst>
                                      </p:cBhvr>
                                      <p:to>
                                        <p:strVal val="visible"/>
                                      </p:to>
                                    </p:set>
                                    <p:anim calcmode="lin" valueType="num">
                                      <p:cBhvr additive="base">
                                        <p:cTn id="49" dur="500" fill="hold"/>
                                        <p:tgtEl>
                                          <p:spTgt spid="2355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355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3554">
                                            <p:txEl>
                                              <p:pRg st="9" end="9"/>
                                            </p:txEl>
                                          </p:spTgt>
                                        </p:tgtEl>
                                        <p:attrNameLst>
                                          <p:attrName>style.visibility</p:attrName>
                                        </p:attrNameLst>
                                      </p:cBhvr>
                                      <p:to>
                                        <p:strVal val="visible"/>
                                      </p:to>
                                    </p:set>
                                    <p:anim calcmode="lin" valueType="num">
                                      <p:cBhvr additive="base">
                                        <p:cTn id="55" dur="500" fill="hold"/>
                                        <p:tgtEl>
                                          <p:spTgt spid="2355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355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4.4.3  using</a:t>
            </a:r>
            <a:r>
              <a:rPr lang="zh-CN" altLang="zh-CN" sz="3200" b="1" dirty="0"/>
              <a:t>与</a:t>
            </a:r>
            <a:r>
              <a:rPr lang="zh-CN" altLang="zh-CN" sz="3200" b="1" dirty="0">
                <a:solidFill>
                  <a:srgbClr val="FF0000"/>
                </a:solidFill>
              </a:rPr>
              <a:t>隐藏函数重现</a:t>
            </a:r>
            <a:r>
              <a:rPr lang="en-US" altLang="zh-CN" sz="3200" b="1" dirty="0">
                <a:solidFill>
                  <a:srgbClr val="FF0000"/>
                </a:solidFill>
              </a:rPr>
              <a:t>      </a:t>
            </a:r>
            <a:r>
              <a:rPr lang="en-US" altLang="zh-CN" sz="3200" b="1" dirty="0">
                <a:solidFill>
                  <a:srgbClr val="0000CC"/>
                </a:solidFill>
              </a:rPr>
              <a:t>11C</a:t>
            </a:r>
            <a:r>
              <a:rPr lang="en-US" altLang="zh-CN" sz="3200" b="1" baseline="-25000" dirty="0">
                <a:solidFill>
                  <a:srgbClr val="0000CC"/>
                </a:solidFill>
              </a:rPr>
              <a:t>++</a:t>
            </a:r>
            <a:endParaRPr lang="zh-CN" altLang="en-US" sz="3200" dirty="0">
              <a:solidFill>
                <a:srgbClr val="0000CC"/>
              </a:solidFill>
            </a:endParaRPr>
          </a:p>
        </p:txBody>
      </p:sp>
      <p:sp>
        <p:nvSpPr>
          <p:cNvPr id="3" name="内容占位符 2"/>
          <p:cNvSpPr>
            <a:spLocks noGrp="1"/>
          </p:cNvSpPr>
          <p:nvPr>
            <p:ph idx="1"/>
          </p:nvPr>
        </p:nvSpPr>
        <p:spPr>
          <a:xfrm>
            <a:off x="251520" y="1076590"/>
            <a:ext cx="8623212" cy="5592770"/>
          </a:xfrm>
        </p:spPr>
        <p:txBody>
          <a:bodyPr/>
          <a:lstStyle/>
          <a:p>
            <a:pPr marL="0" indent="0">
              <a:buNone/>
            </a:pPr>
            <a:r>
              <a:rPr lang="en-US" altLang="zh-CN" sz="2400" dirty="0">
                <a:solidFill>
                  <a:srgbClr val="0000CC"/>
                </a:solidFill>
              </a:rPr>
              <a:t>1</a:t>
            </a:r>
            <a:r>
              <a:rPr lang="zh-CN" altLang="en-US" sz="2400" dirty="0">
                <a:solidFill>
                  <a:srgbClr val="0000CC"/>
                </a:solidFill>
              </a:rPr>
              <a:t>．派生对基类同名成员的隐藏</a:t>
            </a:r>
            <a:endParaRPr lang="en-US" altLang="zh-CN" sz="2400" dirty="0">
              <a:solidFill>
                <a:srgbClr val="0000CC"/>
              </a:solidFill>
            </a:endParaRPr>
          </a:p>
          <a:p>
            <a:pPr lvl="1"/>
            <a:r>
              <a:rPr lang="zh-CN" altLang="zh-CN" sz="2200" dirty="0"/>
              <a:t>如果基类某个成员函数具有多个重载的函数版本，</a:t>
            </a:r>
            <a:r>
              <a:rPr lang="zh-CN" altLang="en-US" sz="2200" dirty="0"/>
              <a:t>派生类又定义了</a:t>
            </a:r>
            <a:r>
              <a:rPr lang="zh-CN" altLang="en-US" sz="2200" dirty="0">
                <a:solidFill>
                  <a:srgbClr val="FF0000"/>
                </a:solidFill>
              </a:rPr>
              <a:t>同名成员</a:t>
            </a:r>
            <a:r>
              <a:rPr lang="zh-CN" altLang="zh-CN" sz="2200" dirty="0">
                <a:solidFill>
                  <a:srgbClr val="FF0000"/>
                </a:solidFill>
              </a:rPr>
              <a:t>，就会隐藏基类同名的全部重载函数</a:t>
            </a:r>
            <a:r>
              <a:rPr lang="zh-CN" altLang="zh-CN" sz="2200" dirty="0"/>
              <a:t>。</a:t>
            </a:r>
            <a:endParaRPr lang="en-US" altLang="zh-CN" sz="2200" dirty="0"/>
          </a:p>
          <a:p>
            <a:pPr marL="0" indent="0">
              <a:buNone/>
            </a:pPr>
            <a:r>
              <a:rPr lang="en-US" altLang="zh-CN" sz="2400" dirty="0">
                <a:solidFill>
                  <a:srgbClr val="0000CC"/>
                </a:solidFill>
              </a:rPr>
              <a:t>2．</a:t>
            </a:r>
            <a:r>
              <a:rPr lang="zh-CN" altLang="en-US" sz="2400" dirty="0">
                <a:solidFill>
                  <a:srgbClr val="0000CC"/>
                </a:solidFill>
              </a:rPr>
              <a:t>访问隐藏成员</a:t>
            </a:r>
            <a:endParaRPr lang="en-US" altLang="zh-CN" sz="2400" dirty="0">
              <a:solidFill>
                <a:srgbClr val="0000CC"/>
              </a:solidFill>
            </a:endParaRPr>
          </a:p>
          <a:p>
            <a:pPr marL="914400" lvl="1" indent="-457200">
              <a:buFont typeface="+mj-ea"/>
              <a:buAutoNum type="circleNumDbPlain"/>
            </a:pPr>
            <a:r>
              <a:rPr lang="zh-CN" altLang="zh-CN" sz="2200" dirty="0"/>
              <a:t>一是使用</a:t>
            </a:r>
            <a:r>
              <a:rPr lang="zh-CN" altLang="zh-CN" sz="2200" dirty="0">
                <a:solidFill>
                  <a:srgbClr val="FF0000"/>
                </a:solidFill>
              </a:rPr>
              <a:t>基类名称限定</a:t>
            </a:r>
            <a:r>
              <a:rPr lang="zh-CN" altLang="zh-CN" sz="2200" dirty="0"/>
              <a:t>要访问的成员函数</a:t>
            </a:r>
            <a:endParaRPr lang="en-US" altLang="zh-CN" sz="2200" dirty="0"/>
          </a:p>
          <a:p>
            <a:pPr marL="914400" lvl="1" indent="-457200">
              <a:buFont typeface="+mj-ea"/>
              <a:buAutoNum type="circleNumDbPlain"/>
            </a:pPr>
            <a:r>
              <a:rPr lang="zh-CN" altLang="zh-CN" sz="2200" dirty="0">
                <a:solidFill>
                  <a:srgbClr val="FF0000"/>
                </a:solidFill>
              </a:rPr>
              <a:t>重载基类的所有同名函数</a:t>
            </a:r>
            <a:r>
              <a:rPr lang="zh-CN" altLang="zh-CN" sz="2200" dirty="0"/>
              <a:t>，而这些重载函数的代码与基类完全相同</a:t>
            </a:r>
          </a:p>
          <a:p>
            <a:pPr marL="914400" lvl="1" indent="-457200">
              <a:buFont typeface="+mj-ea"/>
              <a:buAutoNum type="circleNumDbPlain"/>
            </a:pPr>
            <a:r>
              <a:rPr lang="zh-CN" altLang="zh-CN" sz="2200" dirty="0"/>
              <a:t>用</a:t>
            </a:r>
            <a:r>
              <a:rPr lang="en-US" altLang="zh-CN" sz="2200" dirty="0">
                <a:solidFill>
                  <a:srgbClr val="FF0000"/>
                </a:solidFill>
              </a:rPr>
              <a:t>using</a:t>
            </a:r>
            <a:r>
              <a:rPr lang="zh-CN" altLang="zh-CN" sz="2200" dirty="0">
                <a:solidFill>
                  <a:srgbClr val="FF0000"/>
                </a:solidFill>
              </a:rPr>
              <a:t>声明</a:t>
            </a:r>
            <a:r>
              <a:rPr lang="zh-CN" altLang="zh-CN" sz="2200" dirty="0"/>
              <a:t>使基类重载函数在派生类中可见</a:t>
            </a:r>
            <a:r>
              <a:rPr lang="zh-CN" altLang="en-US" sz="2200" dirty="0"/>
              <a:t>。用法如下：</a:t>
            </a:r>
            <a:endParaRPr lang="en-US" altLang="zh-CN" sz="2200" dirty="0"/>
          </a:p>
          <a:p>
            <a:pPr marL="857250" lvl="2" indent="0">
              <a:buNone/>
            </a:pPr>
            <a:r>
              <a:rPr lang="en-US" altLang="zh-CN" sz="2000" b="1" dirty="0"/>
              <a:t>　</a:t>
            </a:r>
            <a:r>
              <a:rPr lang="en-US" altLang="zh-CN" b="1" dirty="0">
                <a:solidFill>
                  <a:srgbClr val="0000CC"/>
                </a:solidFill>
              </a:rPr>
              <a:t>using </a:t>
            </a:r>
            <a:r>
              <a:rPr lang="zh-CN" altLang="en-US" b="1" dirty="0">
                <a:solidFill>
                  <a:srgbClr val="0000CC"/>
                </a:solidFill>
              </a:rPr>
              <a:t>基类名称</a:t>
            </a:r>
            <a:r>
              <a:rPr lang="en-US" altLang="zh-CN" b="1" dirty="0">
                <a:solidFill>
                  <a:srgbClr val="0000CC"/>
                </a:solidFill>
              </a:rPr>
              <a:t>::</a:t>
            </a:r>
            <a:r>
              <a:rPr lang="zh-CN" altLang="en-US" b="1" dirty="0">
                <a:solidFill>
                  <a:srgbClr val="0000CC"/>
                </a:solidFill>
              </a:rPr>
              <a:t>被隐藏成员函数名</a:t>
            </a:r>
            <a:r>
              <a:rPr lang="en-US" altLang="zh-CN" b="1" dirty="0">
                <a:solidFill>
                  <a:srgbClr val="0000CC"/>
                </a:solidFill>
              </a:rPr>
              <a:t>;</a:t>
            </a:r>
          </a:p>
          <a:p>
            <a:pPr marL="857250" lvl="2" indent="0">
              <a:buNone/>
            </a:pPr>
            <a:endParaRPr lang="en-US" altLang="zh-CN" b="1" dirty="0">
              <a:solidFill>
                <a:srgbClr val="0000CC"/>
              </a:solidFill>
            </a:endParaRPr>
          </a:p>
          <a:p>
            <a:pPr marL="57150" indent="0">
              <a:buNone/>
            </a:pPr>
            <a:r>
              <a:rPr lang="zh-CN" altLang="zh-CN" sz="2200" dirty="0"/>
              <a:t>【例</a:t>
            </a:r>
            <a:r>
              <a:rPr lang="en-US" altLang="zh-CN" sz="2200" dirty="0"/>
              <a:t>4-4</a:t>
            </a:r>
            <a:r>
              <a:rPr lang="zh-CN" altLang="zh-CN" sz="2200" dirty="0"/>
              <a:t>】基类</a:t>
            </a:r>
            <a:r>
              <a:rPr lang="en-US" altLang="zh-CN" sz="2200" dirty="0"/>
              <a:t>B</a:t>
            </a:r>
            <a:r>
              <a:rPr lang="zh-CN" altLang="zh-CN" sz="2200" dirty="0"/>
              <a:t>的</a:t>
            </a:r>
            <a:r>
              <a:rPr lang="en-US" altLang="zh-CN" sz="2200" dirty="0"/>
              <a:t>f1</a:t>
            </a:r>
            <a:r>
              <a:rPr lang="zh-CN" altLang="zh-CN" sz="2200" dirty="0"/>
              <a:t>成员函数具有</a:t>
            </a:r>
            <a:r>
              <a:rPr lang="en-US" altLang="zh-CN" sz="2200" dirty="0"/>
              <a:t>3</a:t>
            </a:r>
            <a:r>
              <a:rPr lang="zh-CN" altLang="zh-CN" sz="2200" dirty="0"/>
              <a:t>个重载函数，派生</a:t>
            </a:r>
            <a:r>
              <a:rPr lang="en-US" altLang="zh-CN" sz="2200" dirty="0"/>
              <a:t>D</a:t>
            </a:r>
            <a:r>
              <a:rPr lang="zh-CN" altLang="zh-CN" sz="2200" dirty="0"/>
              <a:t>新增加了</a:t>
            </a:r>
            <a:r>
              <a:rPr lang="en-US" altLang="zh-CN" sz="2200" dirty="0"/>
              <a:t>f1</a:t>
            </a:r>
            <a:r>
              <a:rPr lang="zh-CN" altLang="zh-CN" sz="2200" dirty="0"/>
              <a:t>函数的功能，此</a:t>
            </a:r>
            <a:r>
              <a:rPr lang="en-US" altLang="zh-CN" sz="2200" dirty="0">
                <a:solidFill>
                  <a:srgbClr val="0000CC"/>
                </a:solidFill>
              </a:rPr>
              <a:t>f1</a:t>
            </a:r>
            <a:r>
              <a:rPr lang="zh-CN" altLang="zh-CN" sz="2200" dirty="0">
                <a:solidFill>
                  <a:srgbClr val="0000CC"/>
                </a:solidFill>
              </a:rPr>
              <a:t>会隐藏基类</a:t>
            </a:r>
            <a:r>
              <a:rPr lang="en-US" altLang="zh-CN" sz="2200" dirty="0">
                <a:solidFill>
                  <a:srgbClr val="0000CC"/>
                </a:solidFill>
              </a:rPr>
              <a:t>B</a:t>
            </a:r>
            <a:r>
              <a:rPr lang="zh-CN" altLang="zh-CN" sz="2200" dirty="0">
                <a:solidFill>
                  <a:srgbClr val="0000CC"/>
                </a:solidFill>
              </a:rPr>
              <a:t>中</a:t>
            </a:r>
            <a:r>
              <a:rPr lang="en-US" altLang="zh-CN" sz="2200" dirty="0">
                <a:solidFill>
                  <a:srgbClr val="0000CC"/>
                </a:solidFill>
              </a:rPr>
              <a:t>f1</a:t>
            </a:r>
            <a:r>
              <a:rPr lang="zh-CN" altLang="zh-CN" sz="2200" dirty="0">
                <a:solidFill>
                  <a:srgbClr val="0000CC"/>
                </a:solidFill>
              </a:rPr>
              <a:t>函数在派生类的可见性</a:t>
            </a:r>
            <a:r>
              <a:rPr lang="zh-CN" altLang="zh-CN" sz="2200" dirty="0"/>
              <a:t>，用</a:t>
            </a:r>
            <a:r>
              <a:rPr lang="en-US" altLang="zh-CN" sz="2200" dirty="0"/>
              <a:t>using</a:t>
            </a:r>
            <a:r>
              <a:rPr lang="zh-CN" altLang="zh-CN" sz="2200" dirty="0"/>
              <a:t>将基类的</a:t>
            </a:r>
            <a:r>
              <a:rPr lang="en-US" altLang="zh-CN" sz="2200" dirty="0"/>
              <a:t>f1</a:t>
            </a:r>
            <a:r>
              <a:rPr lang="zh-CN" altLang="zh-CN" sz="2200" dirty="0"/>
              <a:t>引入到派生类作用域内。</a:t>
            </a:r>
          </a:p>
          <a:p>
            <a:pPr marL="857250" lvl="2" indent="0">
              <a:buNone/>
            </a:pPr>
            <a:endParaRPr lang="zh-CN" altLang="en-US" dirty="0">
              <a:solidFill>
                <a:srgbClr val="0000CC"/>
              </a:solidFill>
            </a:endParaRPr>
          </a:p>
        </p:txBody>
      </p:sp>
    </p:spTree>
    <p:extLst>
      <p:ext uri="{BB962C8B-B14F-4D97-AF65-F5344CB8AC3E}">
        <p14:creationId xmlns:p14="http://schemas.microsoft.com/office/powerpoint/2010/main" val="340302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260648"/>
            <a:ext cx="8623212" cy="6056585"/>
          </a:xfrm>
        </p:spPr>
        <p:txBody>
          <a:bodyPr/>
          <a:lstStyle/>
          <a:p>
            <a:pPr marL="0" indent="0">
              <a:buNone/>
            </a:pPr>
            <a:r>
              <a:rPr lang="en-US" altLang="zh-CN" sz="1800" dirty="0"/>
              <a:t>#include &lt;</a:t>
            </a:r>
            <a:r>
              <a:rPr lang="en-US" altLang="zh-CN" sz="1800" dirty="0" err="1"/>
              <a:t>iostream</a:t>
            </a:r>
            <a:r>
              <a:rPr lang="en-US" altLang="zh-CN" sz="1800" dirty="0"/>
              <a:t>&gt;</a:t>
            </a:r>
            <a:endParaRPr lang="zh-CN" altLang="zh-CN" sz="1800" dirty="0"/>
          </a:p>
          <a:p>
            <a:pPr marL="0" indent="0">
              <a:buNone/>
            </a:pPr>
            <a:r>
              <a:rPr lang="en-US" altLang="zh-CN" sz="1800" dirty="0"/>
              <a:t>using namespace </a:t>
            </a:r>
            <a:r>
              <a:rPr lang="en-US" altLang="zh-CN" sz="1800" dirty="0" err="1"/>
              <a:t>std</a:t>
            </a:r>
            <a:r>
              <a:rPr lang="en-US" altLang="zh-CN" sz="1800" dirty="0"/>
              <a:t>;</a:t>
            </a:r>
            <a:endParaRPr lang="zh-CN" altLang="zh-CN" sz="1800" dirty="0"/>
          </a:p>
          <a:p>
            <a:pPr marL="0" indent="0">
              <a:buNone/>
            </a:pPr>
            <a:r>
              <a:rPr lang="en-US" altLang="zh-CN" sz="1800" dirty="0"/>
              <a:t>class B {</a:t>
            </a:r>
            <a:endParaRPr lang="zh-CN" altLang="zh-CN" sz="1800" dirty="0"/>
          </a:p>
          <a:p>
            <a:pPr marL="0" indent="0">
              <a:buNone/>
            </a:pPr>
            <a:r>
              <a:rPr lang="en-US" altLang="zh-CN" sz="1800" dirty="0"/>
              <a:t>public:</a:t>
            </a:r>
            <a:endParaRPr lang="zh-CN" altLang="zh-CN" sz="1800" dirty="0"/>
          </a:p>
          <a:p>
            <a:pPr marL="0" indent="0">
              <a:buNone/>
            </a:pPr>
            <a:r>
              <a:rPr lang="en-US" altLang="zh-CN" sz="1800" dirty="0"/>
              <a:t>	void f1(</a:t>
            </a:r>
            <a:r>
              <a:rPr lang="en-US" altLang="zh-CN" sz="1800" dirty="0" err="1"/>
              <a:t>int</a:t>
            </a:r>
            <a:r>
              <a:rPr lang="en-US" altLang="zh-CN" sz="1800" dirty="0"/>
              <a:t> a) { </a:t>
            </a:r>
            <a:r>
              <a:rPr lang="en-US" altLang="zh-CN" sz="1800" dirty="0" err="1"/>
              <a:t>cout</a:t>
            </a:r>
            <a:r>
              <a:rPr lang="en-US" altLang="zh-CN" sz="1800" dirty="0"/>
              <a:t> &lt;&lt; a &lt;&lt; </a:t>
            </a:r>
            <a:r>
              <a:rPr lang="en-US" altLang="zh-CN" sz="1800" dirty="0" err="1"/>
              <a:t>endl</a:t>
            </a:r>
            <a:r>
              <a:rPr lang="en-US" altLang="zh-CN" sz="1800" dirty="0"/>
              <a:t>; }</a:t>
            </a:r>
            <a:endParaRPr lang="zh-CN" altLang="zh-CN" sz="1800" dirty="0"/>
          </a:p>
          <a:p>
            <a:pPr marL="0" indent="0">
              <a:buNone/>
            </a:pPr>
            <a:r>
              <a:rPr lang="en-US" altLang="zh-CN" sz="1800" dirty="0"/>
              <a:t>	void f1(</a:t>
            </a:r>
            <a:r>
              <a:rPr lang="en-US" altLang="zh-CN" sz="1800" dirty="0" err="1"/>
              <a:t>int</a:t>
            </a:r>
            <a:r>
              <a:rPr lang="en-US" altLang="zh-CN" sz="1800" dirty="0"/>
              <a:t> </a:t>
            </a:r>
            <a:r>
              <a:rPr lang="en-US" altLang="zh-CN" sz="1800" dirty="0" err="1"/>
              <a:t>a,int</a:t>
            </a:r>
            <a:r>
              <a:rPr lang="en-US" altLang="zh-CN" sz="1800" dirty="0"/>
              <a:t> b) { </a:t>
            </a:r>
            <a:r>
              <a:rPr lang="en-US" altLang="zh-CN" sz="1800" dirty="0" err="1"/>
              <a:t>cout</a:t>
            </a:r>
            <a:r>
              <a:rPr lang="en-US" altLang="zh-CN" sz="1800" dirty="0"/>
              <a:t> &lt;&lt; </a:t>
            </a:r>
            <a:r>
              <a:rPr lang="en-US" altLang="zh-CN" sz="1800" dirty="0" err="1"/>
              <a:t>a+b</a:t>
            </a:r>
            <a:r>
              <a:rPr lang="en-US" altLang="zh-CN" sz="1800" dirty="0"/>
              <a:t>&lt;&lt; </a:t>
            </a:r>
            <a:r>
              <a:rPr lang="en-US" altLang="zh-CN" sz="1800" dirty="0" err="1"/>
              <a:t>endl</a:t>
            </a:r>
            <a:r>
              <a:rPr lang="en-US" altLang="zh-CN" sz="1800" dirty="0"/>
              <a:t>; }</a:t>
            </a:r>
            <a:endParaRPr lang="zh-CN" altLang="zh-CN" sz="1800" dirty="0"/>
          </a:p>
          <a:p>
            <a:pPr marL="0" indent="0">
              <a:buNone/>
            </a:pPr>
            <a:r>
              <a:rPr lang="en-US" altLang="zh-CN" sz="1800" dirty="0"/>
              <a:t>	void f1() { </a:t>
            </a:r>
            <a:r>
              <a:rPr lang="en-US" altLang="zh-CN" sz="1800" dirty="0" err="1"/>
              <a:t>cout</a:t>
            </a:r>
            <a:r>
              <a:rPr lang="en-US" altLang="zh-CN" sz="1800" dirty="0"/>
              <a:t> &lt;&lt; "B::f1" &lt;&lt; </a:t>
            </a:r>
            <a:r>
              <a:rPr lang="en-US" altLang="zh-CN" sz="1800" dirty="0" err="1"/>
              <a:t>endl</a:t>
            </a:r>
            <a:r>
              <a:rPr lang="en-US" altLang="zh-CN" sz="1800" dirty="0"/>
              <a:t>; }</a:t>
            </a:r>
            <a:endParaRPr lang="zh-CN" altLang="zh-CN" sz="1800" dirty="0"/>
          </a:p>
          <a:p>
            <a:pPr marL="0" indent="0">
              <a:buNone/>
            </a:pPr>
            <a:r>
              <a:rPr lang="en-US" altLang="zh-CN" sz="1800" dirty="0"/>
              <a:t>};</a:t>
            </a:r>
            <a:endParaRPr lang="zh-CN" altLang="zh-CN" sz="1800" dirty="0"/>
          </a:p>
          <a:p>
            <a:pPr marL="0" indent="0">
              <a:buNone/>
            </a:pPr>
            <a:r>
              <a:rPr lang="en-US" altLang="zh-CN" sz="1800" dirty="0"/>
              <a:t>class D : public B {	</a:t>
            </a:r>
            <a:endParaRPr lang="zh-CN" altLang="zh-CN" sz="1800" dirty="0"/>
          </a:p>
          <a:p>
            <a:pPr marL="0" indent="0">
              <a:buNone/>
            </a:pPr>
            <a:r>
              <a:rPr lang="en-US" altLang="zh-CN" sz="1800" dirty="0"/>
              <a:t>public:</a:t>
            </a:r>
            <a:endParaRPr lang="zh-CN" altLang="zh-CN" sz="1800" dirty="0"/>
          </a:p>
          <a:p>
            <a:pPr marL="0" indent="0">
              <a:buNone/>
            </a:pPr>
            <a:r>
              <a:rPr lang="en-US" altLang="zh-CN" sz="1800" b="1" dirty="0"/>
              <a:t>	</a:t>
            </a:r>
            <a:r>
              <a:rPr lang="en-US" altLang="zh-CN" sz="1800" b="1" dirty="0">
                <a:solidFill>
                  <a:srgbClr val="FF0000"/>
                </a:solidFill>
              </a:rPr>
              <a:t>using B::f1;                          //L1</a:t>
            </a:r>
            <a:r>
              <a:rPr lang="zh-CN" altLang="zh-CN" sz="1800" b="1" dirty="0">
                <a:solidFill>
                  <a:srgbClr val="FF0000"/>
                </a:solidFill>
              </a:rPr>
              <a:t>，使基类的</a:t>
            </a:r>
            <a:r>
              <a:rPr lang="en-US" altLang="zh-CN" sz="1800" b="1" dirty="0">
                <a:solidFill>
                  <a:srgbClr val="FF0000"/>
                </a:solidFill>
              </a:rPr>
              <a:t>3</a:t>
            </a:r>
            <a:r>
              <a:rPr lang="zh-CN" altLang="zh-CN" sz="1800" b="1" dirty="0">
                <a:solidFill>
                  <a:srgbClr val="FF0000"/>
                </a:solidFill>
              </a:rPr>
              <a:t>个</a:t>
            </a:r>
            <a:r>
              <a:rPr lang="en-US" altLang="zh-CN" sz="1800" b="1" dirty="0">
                <a:solidFill>
                  <a:srgbClr val="FF0000"/>
                </a:solidFill>
              </a:rPr>
              <a:t>f1</a:t>
            </a:r>
            <a:r>
              <a:rPr lang="zh-CN" altLang="zh-CN" sz="1800" b="1" dirty="0">
                <a:solidFill>
                  <a:srgbClr val="FF0000"/>
                </a:solidFill>
              </a:rPr>
              <a:t>函数在此区域可见</a:t>
            </a:r>
            <a:endParaRPr lang="zh-CN" altLang="zh-CN" sz="1800" dirty="0">
              <a:solidFill>
                <a:srgbClr val="FF0000"/>
              </a:solidFill>
            </a:endParaRPr>
          </a:p>
          <a:p>
            <a:pPr marL="0" indent="0">
              <a:buNone/>
            </a:pPr>
            <a:r>
              <a:rPr lang="en-US" altLang="zh-CN" sz="1800" dirty="0"/>
              <a:t>	void f1(char * d) { </a:t>
            </a:r>
            <a:r>
              <a:rPr lang="en-US" altLang="zh-CN" sz="1800" dirty="0" err="1"/>
              <a:t>cout</a:t>
            </a:r>
            <a:r>
              <a:rPr lang="en-US" altLang="zh-CN" sz="1800" dirty="0"/>
              <a:t> &lt;&lt; d &lt;&lt; </a:t>
            </a:r>
            <a:r>
              <a:rPr lang="en-US" altLang="zh-CN" sz="1800" dirty="0" err="1"/>
              <a:t>endl</a:t>
            </a:r>
            <a:r>
              <a:rPr lang="en-US" altLang="zh-CN" sz="1800" dirty="0"/>
              <a:t>; }</a:t>
            </a:r>
            <a:endParaRPr lang="zh-CN" altLang="zh-CN" sz="1800" dirty="0"/>
          </a:p>
          <a:p>
            <a:pPr marL="0" indent="0">
              <a:buNone/>
            </a:pPr>
            <a:r>
              <a:rPr lang="en-US" altLang="zh-CN" sz="1800" dirty="0"/>
              <a:t>};</a:t>
            </a:r>
            <a:endParaRPr lang="zh-CN" altLang="zh-CN" sz="1800" dirty="0"/>
          </a:p>
          <a:p>
            <a:pPr marL="0" indent="0">
              <a:buNone/>
            </a:pPr>
            <a:r>
              <a:rPr lang="en-US" altLang="zh-CN" sz="1800" dirty="0"/>
              <a:t>void main() {</a:t>
            </a:r>
            <a:endParaRPr lang="zh-CN" altLang="zh-CN" sz="1800" dirty="0"/>
          </a:p>
          <a:p>
            <a:pPr marL="0" indent="0">
              <a:buNone/>
            </a:pPr>
            <a:r>
              <a:rPr lang="en-US" altLang="zh-CN" sz="1800" dirty="0"/>
              <a:t>	D </a:t>
            </a:r>
            <a:r>
              <a:rPr lang="en-US" altLang="zh-CN" sz="1800" dirty="0" err="1"/>
              <a:t>d</a:t>
            </a:r>
            <a:r>
              <a:rPr lang="en-US" altLang="zh-CN" sz="1800" dirty="0"/>
              <a:t>;</a:t>
            </a:r>
            <a:endParaRPr lang="zh-CN" altLang="zh-CN" sz="1800" dirty="0"/>
          </a:p>
          <a:p>
            <a:pPr marL="0" indent="0">
              <a:buNone/>
            </a:pPr>
            <a:r>
              <a:rPr lang="en-US" altLang="zh-CN" sz="1800" dirty="0"/>
              <a:t>	</a:t>
            </a:r>
            <a:r>
              <a:rPr lang="en-US" altLang="zh-CN" sz="1800" dirty="0">
                <a:solidFill>
                  <a:srgbClr val="FF0000"/>
                </a:solidFill>
              </a:rPr>
              <a:t>d.f1();                              		//L2</a:t>
            </a:r>
            <a:r>
              <a:rPr lang="zh-CN" altLang="zh-CN" sz="1800" dirty="0">
                <a:solidFill>
                  <a:srgbClr val="FF0000"/>
                </a:solidFill>
              </a:rPr>
              <a:t>，正确</a:t>
            </a:r>
            <a:r>
              <a:rPr lang="zh-CN" altLang="en-US" sz="1800" dirty="0">
                <a:solidFill>
                  <a:srgbClr val="FF0000"/>
                </a:solidFill>
              </a:rPr>
              <a:t>，调用基类成员</a:t>
            </a:r>
            <a:endParaRPr lang="zh-CN" altLang="zh-CN" sz="1800" dirty="0">
              <a:solidFill>
                <a:srgbClr val="FF0000"/>
              </a:solidFill>
            </a:endParaRPr>
          </a:p>
          <a:p>
            <a:pPr marL="0" indent="0">
              <a:buNone/>
            </a:pPr>
            <a:r>
              <a:rPr lang="en-US" altLang="zh-CN" sz="1800" dirty="0">
                <a:solidFill>
                  <a:srgbClr val="FF0000"/>
                </a:solidFill>
              </a:rPr>
              <a:t>	d.f1(3); 				  //L3</a:t>
            </a:r>
            <a:r>
              <a:rPr lang="zh-CN" altLang="zh-CN" sz="1800" dirty="0">
                <a:solidFill>
                  <a:srgbClr val="FF0000"/>
                </a:solidFill>
              </a:rPr>
              <a:t>，正确</a:t>
            </a:r>
            <a:r>
              <a:rPr lang="zh-CN" altLang="en-US" sz="1800" dirty="0">
                <a:solidFill>
                  <a:srgbClr val="FF0000"/>
                </a:solidFill>
              </a:rPr>
              <a:t>，调用基类成员</a:t>
            </a:r>
            <a:endParaRPr lang="zh-CN" altLang="zh-CN" sz="1800" dirty="0">
              <a:solidFill>
                <a:srgbClr val="FF0000"/>
              </a:solidFill>
            </a:endParaRPr>
          </a:p>
          <a:p>
            <a:pPr marL="0" indent="0">
              <a:buNone/>
            </a:pPr>
            <a:r>
              <a:rPr lang="en-US" altLang="zh-CN" sz="1800" dirty="0">
                <a:solidFill>
                  <a:srgbClr val="FF0000"/>
                </a:solidFill>
              </a:rPr>
              <a:t>	d.f1(3, 5);			  //L4</a:t>
            </a:r>
            <a:r>
              <a:rPr lang="zh-CN" altLang="zh-CN" sz="1800" dirty="0">
                <a:solidFill>
                  <a:srgbClr val="FF0000"/>
                </a:solidFill>
              </a:rPr>
              <a:t>，正确</a:t>
            </a:r>
            <a:r>
              <a:rPr lang="zh-CN" altLang="en-US" sz="1800" dirty="0">
                <a:solidFill>
                  <a:srgbClr val="FF0000"/>
                </a:solidFill>
              </a:rPr>
              <a:t>，调用基类成员</a:t>
            </a:r>
            <a:endParaRPr lang="zh-CN" altLang="zh-CN" sz="1800" dirty="0">
              <a:solidFill>
                <a:srgbClr val="FF0000"/>
              </a:solidFill>
            </a:endParaRPr>
          </a:p>
          <a:p>
            <a:pPr marL="0" indent="0">
              <a:buNone/>
            </a:pPr>
            <a:r>
              <a:rPr lang="en-US" altLang="zh-CN" sz="1800" dirty="0"/>
              <a:t>	d.f1("</a:t>
            </a:r>
            <a:r>
              <a:rPr lang="en-US" altLang="zh-CN" sz="1800" dirty="0" err="1"/>
              <a:t>Hellow</a:t>
            </a:r>
            <a:r>
              <a:rPr lang="en-US" altLang="zh-CN" sz="1800" dirty="0"/>
              <a:t> </a:t>
            </a:r>
            <a:r>
              <a:rPr lang="en-US" altLang="zh-CN" sz="1800" dirty="0" err="1"/>
              <a:t>c++</a:t>
            </a:r>
            <a:r>
              <a:rPr lang="en-US" altLang="zh-CN" sz="1800" dirty="0"/>
              <a:t>!");</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Tree>
    <p:extLst>
      <p:ext uri="{BB962C8B-B14F-4D97-AF65-F5344CB8AC3E}">
        <p14:creationId xmlns:p14="http://schemas.microsoft.com/office/powerpoint/2010/main" val="146941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 calcmode="lin" valueType="num">
                                      <p:cBhvr additive="base">
                                        <p:cTn id="2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 calcmode="lin" valueType="num">
                                      <p:cBhvr additive="base">
                                        <p:cTn id="3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anim calcmode="lin" valueType="num">
                                      <p:cBhvr additive="base">
                                        <p:cTn id="3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anim calcmode="lin" valueType="num">
                                      <p:cBhvr additive="base">
                                        <p:cTn id="4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anim calcmode="lin" valueType="num">
                                      <p:cBhvr additive="base">
                                        <p:cTn id="4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anim calcmode="lin" valueType="num">
                                      <p:cBhvr additive="base">
                                        <p:cTn id="4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anim calcmode="lin" valueType="num">
                                      <p:cBhvr additive="base">
                                        <p:cTn id="5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597594" y="1268760"/>
            <a:ext cx="7772400" cy="5410200"/>
          </a:xfrm>
          <a:noFill/>
        </p:spPr>
        <p:txBody>
          <a:bodyPr/>
          <a:lstStyle/>
          <a:p>
            <a:pPr eaLnBrk="1" hangingPunct="1">
              <a:buFontTx/>
              <a:buNone/>
            </a:pPr>
            <a:r>
              <a:rPr lang="en-US" altLang="zh-CN" b="1" dirty="0">
                <a:solidFill>
                  <a:srgbClr val="0000CC"/>
                </a:solidFill>
              </a:rPr>
              <a:t>2</a:t>
            </a:r>
            <a:r>
              <a:rPr lang="zh-CN" altLang="en-US" b="1" dirty="0">
                <a:solidFill>
                  <a:srgbClr val="0000CC"/>
                </a:solidFill>
              </a:rPr>
              <a:t>、继承</a:t>
            </a:r>
            <a:r>
              <a:rPr lang="zh-CN" altLang="en-US" sz="3600" b="1" dirty="0">
                <a:solidFill>
                  <a:srgbClr val="0000CC"/>
                </a:solidFill>
              </a:rPr>
              <a:t>目的</a:t>
            </a:r>
          </a:p>
          <a:p>
            <a:pPr lvl="2" eaLnBrk="1" hangingPunct="1"/>
            <a:r>
              <a:rPr lang="zh-CN" altLang="en-US" sz="3200" b="1" dirty="0"/>
              <a:t>代码重用</a:t>
            </a:r>
            <a:r>
              <a:rPr lang="en-US" altLang="zh-CN" sz="3200" b="1" dirty="0"/>
              <a:t>code </a:t>
            </a:r>
            <a:r>
              <a:rPr lang="en-US" altLang="zh-CN" sz="3200" b="1" dirty="0" err="1"/>
              <a:t>resue</a:t>
            </a:r>
            <a:endParaRPr lang="en-US" altLang="zh-CN" sz="3200" b="1" dirty="0"/>
          </a:p>
          <a:p>
            <a:pPr lvl="2" eaLnBrk="1" hangingPunct="1"/>
            <a:r>
              <a:rPr lang="zh-CN" altLang="en-US" sz="3200" b="1" dirty="0"/>
              <a:t>描述能力：类属关系广泛存在</a:t>
            </a:r>
          </a:p>
          <a:p>
            <a:pPr lvl="2" eaLnBrk="1" hangingPunct="1"/>
            <a:r>
              <a:rPr lang="en-US" altLang="zh-CN" sz="2800" b="1" dirty="0" err="1">
                <a:solidFill>
                  <a:schemeClr val="accent2"/>
                </a:solidFill>
              </a:rPr>
              <a:t>IsA</a:t>
            </a:r>
            <a:r>
              <a:rPr lang="en-US" altLang="zh-CN" sz="2800" b="1" dirty="0">
                <a:solidFill>
                  <a:schemeClr val="accent2"/>
                </a:solidFill>
              </a:rPr>
              <a:t> vs. </a:t>
            </a:r>
            <a:r>
              <a:rPr lang="en-US" altLang="zh-CN" sz="2800" b="1" dirty="0" err="1">
                <a:solidFill>
                  <a:schemeClr val="accent2"/>
                </a:solidFill>
              </a:rPr>
              <a:t>HasA</a:t>
            </a:r>
            <a:endParaRPr lang="en-US" altLang="zh-CN" sz="2800" b="1" dirty="0">
              <a:solidFill>
                <a:schemeClr val="accent2"/>
              </a:solidFill>
            </a:endParaRPr>
          </a:p>
          <a:p>
            <a:pPr eaLnBrk="1" hangingPunct="1">
              <a:buFontTx/>
              <a:buNone/>
            </a:pPr>
            <a:r>
              <a:rPr lang="en-US" altLang="zh-CN" sz="3600" b="1" dirty="0">
                <a:solidFill>
                  <a:srgbClr val="0000CC"/>
                </a:solidFill>
              </a:rPr>
              <a:t>3</a:t>
            </a:r>
            <a:r>
              <a:rPr lang="zh-CN" altLang="en-US" sz="3600" b="1" dirty="0">
                <a:solidFill>
                  <a:srgbClr val="0000CC"/>
                </a:solidFill>
              </a:rPr>
              <a:t>、有关概念</a:t>
            </a:r>
          </a:p>
          <a:p>
            <a:pPr eaLnBrk="1" hangingPunct="1">
              <a:buFontTx/>
              <a:buNone/>
            </a:pPr>
            <a:r>
              <a:rPr lang="zh-CN" altLang="en-US" sz="4000" b="1" dirty="0">
                <a:solidFill>
                  <a:schemeClr val="accent2"/>
                </a:solidFill>
              </a:rPr>
              <a:t>		基类，超类</a:t>
            </a:r>
          </a:p>
          <a:p>
            <a:pPr eaLnBrk="1" hangingPunct="1">
              <a:buFontTx/>
              <a:buNone/>
            </a:pPr>
            <a:r>
              <a:rPr lang="zh-CN" altLang="en-US" sz="4000" b="1" dirty="0">
                <a:solidFill>
                  <a:schemeClr val="accent2"/>
                </a:solidFill>
              </a:rPr>
              <a:t>       派生类，子类</a:t>
            </a:r>
          </a:p>
        </p:txBody>
      </p:sp>
      <p:sp>
        <p:nvSpPr>
          <p:cNvPr id="6147" name="Rectangle 3"/>
          <p:cNvSpPr>
            <a:spLocks noGrp="1" noChangeArrowheads="1"/>
          </p:cNvSpPr>
          <p:nvPr>
            <p:ph type="title"/>
          </p:nvPr>
        </p:nvSpPr>
        <p:spPr>
          <a:xfrm>
            <a:off x="597594" y="188640"/>
            <a:ext cx="7772400" cy="565732"/>
          </a:xfrm>
          <a:noFill/>
        </p:spPr>
        <p:txBody>
          <a:bodyPr/>
          <a:lstStyle/>
          <a:p>
            <a:pPr eaLnBrk="1" hangingPunct="1"/>
            <a:r>
              <a:rPr lang="en-US" altLang="zh-CN" b="1" dirty="0"/>
              <a:t>5.1 </a:t>
            </a:r>
            <a:r>
              <a:rPr lang="zh-CN" altLang="en-US" b="1" dirty="0"/>
              <a:t>继承</a:t>
            </a:r>
            <a:r>
              <a:rPr lang="zh-CN" altLang="en-US" b="1" dirty="0">
                <a:solidFill>
                  <a:srgbClr val="FF0000"/>
                </a:solidFill>
              </a:rPr>
              <a:t>的概念</a:t>
            </a:r>
          </a:p>
        </p:txBody>
      </p:sp>
    </p:spTree>
    <p:extLst>
      <p:ext uri="{BB962C8B-B14F-4D97-AF65-F5344CB8AC3E}">
        <p14:creationId xmlns:p14="http://schemas.microsoft.com/office/powerpoint/2010/main" val="375195460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1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14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14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14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14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4.4.4  </a:t>
            </a:r>
            <a:r>
              <a:rPr lang="zh-CN" altLang="zh-CN" sz="3200" b="1" dirty="0"/>
              <a:t>派生类</a:t>
            </a:r>
            <a:r>
              <a:rPr lang="zh-CN" altLang="zh-CN" sz="3200" b="1" dirty="0">
                <a:solidFill>
                  <a:srgbClr val="FF0000"/>
                </a:solidFill>
              </a:rPr>
              <a:t>修改基类成员的访问权限</a:t>
            </a:r>
            <a:endParaRPr lang="zh-CN" altLang="en-US" sz="3200" dirty="0">
              <a:solidFill>
                <a:srgbClr val="FF0000"/>
              </a:solidFill>
            </a:endParaRPr>
          </a:p>
        </p:txBody>
      </p:sp>
      <p:sp>
        <p:nvSpPr>
          <p:cNvPr id="3" name="内容占位符 2"/>
          <p:cNvSpPr>
            <a:spLocks noGrp="1"/>
          </p:cNvSpPr>
          <p:nvPr>
            <p:ph idx="1"/>
          </p:nvPr>
        </p:nvSpPr>
        <p:spPr/>
        <p:txBody>
          <a:bodyPr/>
          <a:lstStyle/>
          <a:p>
            <a:pPr marL="0" indent="0">
              <a:buNone/>
            </a:pPr>
            <a:r>
              <a:rPr lang="en-US" altLang="zh-CN" sz="2400" dirty="0">
                <a:solidFill>
                  <a:srgbClr val="0000CC"/>
                </a:solidFill>
              </a:rPr>
              <a:t>1．</a:t>
            </a:r>
            <a:r>
              <a:rPr lang="zh-CN" altLang="en-US" sz="2400" dirty="0">
                <a:solidFill>
                  <a:srgbClr val="0000CC"/>
                </a:solidFill>
              </a:rPr>
              <a:t>修改原由</a:t>
            </a:r>
            <a:endParaRPr lang="en-US" altLang="zh-CN" sz="2400" dirty="0">
              <a:solidFill>
                <a:srgbClr val="0000CC"/>
              </a:solidFill>
            </a:endParaRPr>
          </a:p>
          <a:p>
            <a:pPr lvl="1" indent="-342900"/>
            <a:r>
              <a:rPr lang="zh-CN" altLang="zh-CN" sz="2200" dirty="0"/>
              <a:t>不同继承方式可能会改变</a:t>
            </a:r>
            <a:r>
              <a:rPr lang="zh-CN" altLang="en-US" sz="2200" dirty="0"/>
              <a:t>基类成员</a:t>
            </a:r>
            <a:r>
              <a:rPr lang="zh-CN" altLang="zh-CN" sz="2200" dirty="0"/>
              <a:t>在派生类中的访问权限。</a:t>
            </a:r>
            <a:endParaRPr lang="en-US" altLang="zh-CN" sz="2200" dirty="0"/>
          </a:p>
          <a:p>
            <a:pPr lvl="1" indent="-342900"/>
            <a:r>
              <a:rPr lang="zh-CN" altLang="zh-CN" sz="2200" dirty="0"/>
              <a:t>比如，在</a:t>
            </a:r>
            <a:r>
              <a:rPr lang="en-US" altLang="zh-CN" sz="2200" dirty="0"/>
              <a:t>private</a:t>
            </a:r>
            <a:r>
              <a:rPr lang="zh-CN" altLang="zh-CN" sz="2200" dirty="0"/>
              <a:t>继承方式下，基类的</a:t>
            </a:r>
            <a:r>
              <a:rPr lang="en-US" altLang="zh-CN" sz="2200" dirty="0"/>
              <a:t>public</a:t>
            </a:r>
            <a:r>
              <a:rPr lang="zh-CN" altLang="zh-CN" sz="2200" dirty="0"/>
              <a:t>和</a:t>
            </a:r>
            <a:r>
              <a:rPr lang="en-US" altLang="zh-CN" sz="2200" dirty="0"/>
              <a:t>protected</a:t>
            </a:r>
            <a:r>
              <a:rPr lang="zh-CN" altLang="zh-CN" sz="2200" dirty="0"/>
              <a:t>成员在派生类中的访问权限都会被更改为</a:t>
            </a:r>
            <a:r>
              <a:rPr lang="en-US" altLang="zh-CN" sz="2200" dirty="0"/>
              <a:t>private</a:t>
            </a:r>
            <a:r>
              <a:rPr lang="zh-CN" altLang="zh-CN" sz="2200" dirty="0"/>
              <a:t>访问权限。</a:t>
            </a:r>
            <a:endParaRPr lang="en-US" altLang="zh-CN" sz="2200" dirty="0"/>
          </a:p>
          <a:p>
            <a:pPr lvl="1" indent="-342900"/>
            <a:r>
              <a:rPr lang="zh-CN" altLang="en-US" sz="2200" dirty="0"/>
              <a:t>在</a:t>
            </a:r>
            <a:r>
              <a:rPr lang="zh-CN" altLang="zh-CN" sz="2200" dirty="0"/>
              <a:t>某些时候，从类的整体设计上考虑，需要</a:t>
            </a:r>
            <a:r>
              <a:rPr lang="zh-CN" altLang="en-US" sz="2200" b="1" dirty="0">
                <a:solidFill>
                  <a:srgbClr val="FF0000"/>
                </a:solidFill>
              </a:rPr>
              <a:t>调整</a:t>
            </a:r>
            <a:r>
              <a:rPr lang="zh-CN" altLang="zh-CN" sz="2200" b="1" dirty="0">
                <a:solidFill>
                  <a:srgbClr val="FF0000"/>
                </a:solidFill>
              </a:rPr>
              <a:t>个别基类成员在派生类中的访问权限</a:t>
            </a:r>
            <a:r>
              <a:rPr lang="zh-CN" altLang="zh-CN" sz="2200" dirty="0"/>
              <a:t>，使用</a:t>
            </a:r>
            <a:r>
              <a:rPr lang="en-US" altLang="zh-CN" sz="2200" dirty="0"/>
              <a:t>using</a:t>
            </a:r>
            <a:r>
              <a:rPr lang="zh-CN" altLang="zh-CN" sz="2200" dirty="0"/>
              <a:t>声明可以实现这一目的。</a:t>
            </a:r>
          </a:p>
          <a:p>
            <a:pPr marL="0" indent="0">
              <a:buNone/>
            </a:pPr>
            <a:r>
              <a:rPr lang="en-US" altLang="zh-CN" sz="2400" dirty="0">
                <a:solidFill>
                  <a:srgbClr val="0000CC"/>
                </a:solidFill>
              </a:rPr>
              <a:t>2</a:t>
            </a:r>
            <a:r>
              <a:rPr lang="zh-CN" altLang="en-US" sz="2400" dirty="0">
                <a:solidFill>
                  <a:srgbClr val="0000CC"/>
                </a:solidFill>
              </a:rPr>
              <a:t>．修改方法</a:t>
            </a:r>
            <a:endParaRPr lang="en-US" altLang="zh-CN" sz="2400" dirty="0">
              <a:solidFill>
                <a:srgbClr val="0000CC"/>
              </a:solidFill>
            </a:endParaRPr>
          </a:p>
          <a:p>
            <a:pPr marL="457200" lvl="1" indent="0">
              <a:buNone/>
            </a:pPr>
            <a:r>
              <a:rPr lang="zh-CN" altLang="zh-CN" sz="2200" dirty="0"/>
              <a:t>在派生类的</a:t>
            </a:r>
            <a:r>
              <a:rPr lang="en-US" altLang="zh-CN" sz="2200" dirty="0"/>
              <a:t>public</a:t>
            </a:r>
            <a:r>
              <a:rPr lang="zh-CN" altLang="zh-CN" sz="2200" dirty="0"/>
              <a:t>、</a:t>
            </a:r>
            <a:r>
              <a:rPr lang="en-US" altLang="zh-CN" sz="2200" dirty="0"/>
              <a:t>protected</a:t>
            </a:r>
            <a:r>
              <a:rPr lang="zh-CN" altLang="zh-CN" sz="2200" dirty="0"/>
              <a:t>或</a:t>
            </a:r>
            <a:r>
              <a:rPr lang="en-US" altLang="zh-CN" sz="2200" dirty="0" err="1"/>
              <a:t>pirvate</a:t>
            </a:r>
            <a:r>
              <a:rPr lang="zh-CN" altLang="zh-CN" sz="2200" dirty="0"/>
              <a:t>权限区域内，使用</a:t>
            </a:r>
            <a:r>
              <a:rPr lang="en-US" altLang="zh-CN" sz="2200" dirty="0"/>
              <a:t>using</a:t>
            </a:r>
            <a:r>
              <a:rPr lang="zh-CN" altLang="zh-CN" sz="2200" dirty="0"/>
              <a:t>再次声明基类的</a:t>
            </a:r>
            <a:r>
              <a:rPr lang="zh-CN" altLang="zh-CN" sz="2200" b="1" dirty="0"/>
              <a:t>非</a:t>
            </a:r>
            <a:r>
              <a:rPr lang="en-US" altLang="zh-CN" sz="2200" b="1" dirty="0"/>
              <a:t>private</a:t>
            </a:r>
            <a:r>
              <a:rPr lang="zh-CN" altLang="zh-CN" sz="2200" b="1" dirty="0"/>
              <a:t>成员</a:t>
            </a:r>
            <a:r>
              <a:rPr lang="zh-CN" altLang="zh-CN" sz="2200" dirty="0"/>
              <a:t>，就可以重新设置它们在派生类中的权限为</a:t>
            </a:r>
            <a:r>
              <a:rPr lang="en-US" altLang="zh-CN" sz="2200" dirty="0"/>
              <a:t>using</a:t>
            </a:r>
            <a:r>
              <a:rPr lang="zh-CN" altLang="zh-CN" sz="2200" dirty="0"/>
              <a:t>语句所在区域的权限。</a:t>
            </a:r>
            <a:endParaRPr lang="en-US" altLang="zh-CN" sz="2200" dirty="0"/>
          </a:p>
          <a:p>
            <a:pPr marL="457200" lvl="1" indent="0">
              <a:buNone/>
            </a:pPr>
            <a:r>
              <a:rPr lang="zh-CN" altLang="zh-CN" sz="2200" dirty="0">
                <a:solidFill>
                  <a:srgbClr val="0000CC"/>
                </a:solidFill>
              </a:rPr>
              <a:t>即</a:t>
            </a:r>
            <a:r>
              <a:rPr lang="en-US" altLang="zh-CN" sz="2200" dirty="0">
                <a:solidFill>
                  <a:srgbClr val="0000CC"/>
                </a:solidFill>
              </a:rPr>
              <a:t>using</a:t>
            </a:r>
            <a:r>
              <a:rPr lang="zh-CN" altLang="zh-CN" sz="2200" dirty="0">
                <a:solidFill>
                  <a:srgbClr val="0000CC"/>
                </a:solidFill>
              </a:rPr>
              <a:t>语句在</a:t>
            </a:r>
            <a:r>
              <a:rPr lang="en-US" altLang="zh-CN" sz="2200" dirty="0">
                <a:solidFill>
                  <a:srgbClr val="0000CC"/>
                </a:solidFill>
              </a:rPr>
              <a:t>public</a:t>
            </a:r>
            <a:r>
              <a:rPr lang="zh-CN" altLang="zh-CN" sz="2200" dirty="0">
                <a:solidFill>
                  <a:srgbClr val="0000CC"/>
                </a:solidFill>
              </a:rPr>
              <a:t>区域内即为</a:t>
            </a:r>
            <a:r>
              <a:rPr lang="en-US" altLang="zh-CN" sz="2200" dirty="0">
                <a:solidFill>
                  <a:srgbClr val="0000CC"/>
                </a:solidFill>
              </a:rPr>
              <a:t>public</a:t>
            </a:r>
            <a:r>
              <a:rPr lang="zh-CN" altLang="zh-CN" sz="2200" dirty="0">
                <a:solidFill>
                  <a:srgbClr val="0000CC"/>
                </a:solidFill>
              </a:rPr>
              <a:t>权限，在</a:t>
            </a:r>
            <a:r>
              <a:rPr lang="en-US" altLang="zh-CN" sz="2200" dirty="0">
                <a:solidFill>
                  <a:srgbClr val="0000CC"/>
                </a:solidFill>
              </a:rPr>
              <a:t>protected</a:t>
            </a:r>
            <a:r>
              <a:rPr lang="zh-CN" altLang="zh-CN" sz="2200" dirty="0">
                <a:solidFill>
                  <a:srgbClr val="0000CC"/>
                </a:solidFill>
              </a:rPr>
              <a:t>内即为</a:t>
            </a:r>
            <a:r>
              <a:rPr lang="en-US" altLang="zh-CN" sz="2200" dirty="0">
                <a:solidFill>
                  <a:srgbClr val="0000CC"/>
                </a:solidFill>
              </a:rPr>
              <a:t>protected</a:t>
            </a:r>
            <a:r>
              <a:rPr lang="zh-CN" altLang="zh-CN" sz="2200" dirty="0">
                <a:solidFill>
                  <a:srgbClr val="0000CC"/>
                </a:solidFill>
              </a:rPr>
              <a:t>权限，在</a:t>
            </a:r>
            <a:r>
              <a:rPr lang="en-US" altLang="zh-CN" sz="2200" dirty="0">
                <a:solidFill>
                  <a:srgbClr val="0000CC"/>
                </a:solidFill>
              </a:rPr>
              <a:t>private</a:t>
            </a:r>
            <a:r>
              <a:rPr lang="zh-CN" altLang="zh-CN" sz="2200" dirty="0">
                <a:solidFill>
                  <a:srgbClr val="0000CC"/>
                </a:solidFill>
              </a:rPr>
              <a:t>内则为</a:t>
            </a:r>
            <a:r>
              <a:rPr lang="en-US" altLang="zh-CN" sz="2200" dirty="0">
                <a:solidFill>
                  <a:srgbClr val="0000CC"/>
                </a:solidFill>
              </a:rPr>
              <a:t>private</a:t>
            </a:r>
            <a:r>
              <a:rPr lang="zh-CN" altLang="zh-CN" sz="2200" dirty="0">
                <a:solidFill>
                  <a:srgbClr val="0000CC"/>
                </a:solidFill>
              </a:rPr>
              <a:t>权限。</a:t>
            </a:r>
          </a:p>
          <a:p>
            <a:endParaRPr lang="zh-CN" altLang="en-US" sz="2400" dirty="0"/>
          </a:p>
        </p:txBody>
      </p:sp>
    </p:spTree>
    <p:extLst>
      <p:ext uri="{BB962C8B-B14F-4D97-AF65-F5344CB8AC3E}">
        <p14:creationId xmlns:p14="http://schemas.microsoft.com/office/powerpoint/2010/main" val="13911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4.4.4  </a:t>
            </a:r>
            <a:r>
              <a:rPr lang="zh-CN" altLang="zh-CN" sz="3200" b="1" dirty="0"/>
              <a:t>派生类</a:t>
            </a:r>
            <a:r>
              <a:rPr lang="zh-CN" altLang="zh-CN" sz="3200" b="1" dirty="0">
                <a:solidFill>
                  <a:srgbClr val="FF0000"/>
                </a:solidFill>
              </a:rPr>
              <a:t>修改基类成员的访问权限</a:t>
            </a:r>
            <a:endParaRPr lang="zh-CN" altLang="en-US" sz="3200" dirty="0"/>
          </a:p>
        </p:txBody>
      </p:sp>
      <p:sp>
        <p:nvSpPr>
          <p:cNvPr id="3" name="内容占位符 2"/>
          <p:cNvSpPr>
            <a:spLocks noGrp="1"/>
          </p:cNvSpPr>
          <p:nvPr>
            <p:ph idx="1"/>
          </p:nvPr>
        </p:nvSpPr>
        <p:spPr>
          <a:xfrm>
            <a:off x="251520" y="1076590"/>
            <a:ext cx="8784976" cy="5168635"/>
          </a:xfrm>
        </p:spPr>
        <p:txBody>
          <a:bodyPr/>
          <a:lstStyle/>
          <a:p>
            <a:pPr marL="0" indent="0">
              <a:buNone/>
            </a:pPr>
            <a:r>
              <a:rPr lang="zh-CN" altLang="zh-CN" sz="2000" dirty="0">
                <a:solidFill>
                  <a:srgbClr val="0000CC"/>
                </a:solidFill>
              </a:rPr>
              <a:t>【例</a:t>
            </a:r>
            <a:r>
              <a:rPr lang="en-US" altLang="zh-CN" sz="2000" dirty="0">
                <a:solidFill>
                  <a:srgbClr val="0000CC"/>
                </a:solidFill>
              </a:rPr>
              <a:t>4-5</a:t>
            </a:r>
            <a:r>
              <a:rPr lang="zh-CN" altLang="zh-CN" sz="2000" dirty="0">
                <a:solidFill>
                  <a:srgbClr val="0000CC"/>
                </a:solidFill>
              </a:rPr>
              <a:t>】类</a:t>
            </a:r>
            <a:r>
              <a:rPr lang="en-US" altLang="zh-CN" sz="2000" dirty="0">
                <a:solidFill>
                  <a:srgbClr val="0000CC"/>
                </a:solidFill>
              </a:rPr>
              <a:t>D</a:t>
            </a:r>
            <a:r>
              <a:rPr lang="zh-CN" altLang="zh-CN" sz="2000" dirty="0">
                <a:solidFill>
                  <a:srgbClr val="0000CC"/>
                </a:solidFill>
              </a:rPr>
              <a:t>私有继承了类</a:t>
            </a:r>
            <a:r>
              <a:rPr lang="en-US" altLang="zh-CN" sz="2000" dirty="0">
                <a:solidFill>
                  <a:srgbClr val="0000CC"/>
                </a:solidFill>
              </a:rPr>
              <a:t>Base</a:t>
            </a:r>
            <a:r>
              <a:rPr lang="zh-CN" altLang="zh-CN" sz="2000" dirty="0">
                <a:solidFill>
                  <a:srgbClr val="0000CC"/>
                </a:solidFill>
              </a:rPr>
              <a:t>，修改基类</a:t>
            </a:r>
            <a:r>
              <a:rPr lang="en-US" altLang="zh-CN" sz="2000" dirty="0">
                <a:solidFill>
                  <a:srgbClr val="0000CC"/>
                </a:solidFill>
              </a:rPr>
              <a:t>Base</a:t>
            </a:r>
            <a:r>
              <a:rPr lang="zh-CN" altLang="zh-CN" sz="2000" dirty="0">
                <a:solidFill>
                  <a:srgbClr val="0000CC"/>
                </a:solidFill>
              </a:rPr>
              <a:t>成员在派生类中的访问权限，设置基类成员</a:t>
            </a:r>
            <a:r>
              <a:rPr lang="en-US" altLang="zh-CN" sz="2000" dirty="0">
                <a:solidFill>
                  <a:srgbClr val="0000CC"/>
                </a:solidFill>
              </a:rPr>
              <a:t>y</a:t>
            </a:r>
            <a:r>
              <a:rPr lang="zh-CN" altLang="zh-CN" sz="2000" dirty="0">
                <a:solidFill>
                  <a:srgbClr val="0000CC"/>
                </a:solidFill>
              </a:rPr>
              <a:t>在派生类的权限为</a:t>
            </a:r>
            <a:r>
              <a:rPr lang="en-US" altLang="zh-CN" sz="2000" dirty="0">
                <a:solidFill>
                  <a:srgbClr val="0000CC"/>
                </a:solidFill>
              </a:rPr>
              <a:t>private</a:t>
            </a:r>
            <a:r>
              <a:rPr lang="zh-CN" altLang="zh-CN" sz="2000" dirty="0">
                <a:solidFill>
                  <a:srgbClr val="0000CC"/>
                </a:solidFill>
              </a:rPr>
              <a:t>，其余成员在派生类中的权限保持与其在基类中的相同权限。</a:t>
            </a:r>
            <a:endParaRPr lang="en-US" altLang="zh-CN" sz="2000" dirty="0">
              <a:solidFill>
                <a:srgbClr val="0000CC"/>
              </a:solidFill>
            </a:endParaRPr>
          </a:p>
          <a:p>
            <a:pPr marL="0" indent="0">
              <a:buNone/>
            </a:pPr>
            <a:r>
              <a:rPr lang="en-US" altLang="zh-CN" sz="1800" dirty="0"/>
              <a:t>#include &lt;</a:t>
            </a:r>
            <a:r>
              <a:rPr lang="en-US" altLang="zh-CN" sz="1800" dirty="0" err="1"/>
              <a:t>iostream</a:t>
            </a:r>
            <a:r>
              <a:rPr lang="en-US" altLang="zh-CN" sz="1800" dirty="0"/>
              <a:t>&gt;</a:t>
            </a:r>
            <a:endParaRPr lang="zh-CN" altLang="zh-CN" sz="1800" dirty="0"/>
          </a:p>
          <a:p>
            <a:pPr marL="0" indent="0">
              <a:buNone/>
            </a:pPr>
            <a:r>
              <a:rPr lang="en-US" altLang="zh-CN" sz="1800" dirty="0"/>
              <a:t>using namespace </a:t>
            </a:r>
            <a:r>
              <a:rPr lang="en-US" altLang="zh-CN" sz="1800" dirty="0" err="1"/>
              <a:t>std</a:t>
            </a:r>
            <a:r>
              <a:rPr lang="en-US" altLang="zh-CN" sz="1800" dirty="0"/>
              <a:t>;</a:t>
            </a:r>
            <a:endParaRPr lang="zh-CN" altLang="zh-CN" sz="1800" dirty="0"/>
          </a:p>
          <a:p>
            <a:pPr marL="0" indent="0">
              <a:buNone/>
            </a:pPr>
            <a:r>
              <a:rPr lang="en-US" altLang="zh-CN" sz="1800" dirty="0"/>
              <a:t>class Base {</a:t>
            </a:r>
            <a:endParaRPr lang="zh-CN" altLang="zh-CN" sz="1800" dirty="0"/>
          </a:p>
          <a:p>
            <a:pPr marL="0" indent="0">
              <a:buNone/>
            </a:pPr>
            <a:r>
              <a:rPr lang="en-US" altLang="zh-CN" sz="1800" dirty="0">
                <a:solidFill>
                  <a:srgbClr val="FF0000"/>
                </a:solidFill>
              </a:rPr>
              <a:t>public: </a:t>
            </a:r>
            <a:endParaRPr lang="zh-CN" altLang="zh-CN" sz="1800" dirty="0">
              <a:solidFill>
                <a:srgbClr val="FF0000"/>
              </a:solidFill>
            </a:endParaRPr>
          </a:p>
          <a:p>
            <a:pPr marL="0" indent="0">
              <a:buNone/>
            </a:pPr>
            <a:r>
              <a:rPr lang="en-US" altLang="zh-CN" sz="1800" dirty="0"/>
              <a:t>	</a:t>
            </a:r>
            <a:r>
              <a:rPr lang="en-US" altLang="zh-CN" sz="1800" dirty="0" err="1"/>
              <a:t>int</a:t>
            </a:r>
            <a:r>
              <a:rPr lang="en-US" altLang="zh-CN" sz="1800" dirty="0"/>
              <a:t> x = 0;</a:t>
            </a:r>
            <a:endParaRPr lang="zh-CN" altLang="zh-CN" sz="1800" dirty="0"/>
          </a:p>
          <a:p>
            <a:pPr marL="0" indent="0">
              <a:buNone/>
            </a:pPr>
            <a:r>
              <a:rPr lang="en-US" altLang="zh-CN" sz="1800" dirty="0"/>
              <a:t>	void </a:t>
            </a:r>
            <a:r>
              <a:rPr lang="en-US" altLang="zh-CN" sz="1800" dirty="0" err="1"/>
              <a:t>setxyz</a:t>
            </a:r>
            <a:r>
              <a:rPr lang="en-US" altLang="zh-CN" sz="1800" dirty="0"/>
              <a:t>(</a:t>
            </a:r>
            <a:r>
              <a:rPr lang="en-US" altLang="zh-CN" sz="1800" dirty="0" err="1"/>
              <a:t>int</a:t>
            </a:r>
            <a:r>
              <a:rPr lang="en-US" altLang="zh-CN" sz="1800" dirty="0"/>
              <a:t> a, double b, float c) {</a:t>
            </a:r>
            <a:endParaRPr lang="zh-CN" altLang="zh-CN" sz="1800" dirty="0"/>
          </a:p>
          <a:p>
            <a:pPr marL="0" indent="0">
              <a:buNone/>
            </a:pPr>
            <a:r>
              <a:rPr lang="en-US" altLang="zh-CN" sz="1800" dirty="0"/>
              <a:t>		x = a; y = b; z = c;</a:t>
            </a:r>
            <a:endParaRPr lang="zh-CN" altLang="zh-CN" sz="1800" dirty="0"/>
          </a:p>
          <a:p>
            <a:pPr marL="0" indent="0">
              <a:buNone/>
            </a:pPr>
            <a:r>
              <a:rPr lang="en-US" altLang="zh-CN" sz="1800" dirty="0"/>
              <a:t>	}</a:t>
            </a:r>
            <a:endParaRPr lang="zh-CN" altLang="zh-CN" sz="1800" dirty="0"/>
          </a:p>
          <a:p>
            <a:pPr marL="0" indent="0">
              <a:buNone/>
            </a:pPr>
            <a:r>
              <a:rPr lang="en-US" altLang="zh-CN" sz="1800" dirty="0">
                <a:solidFill>
                  <a:srgbClr val="FF0000"/>
                </a:solidFill>
              </a:rPr>
              <a:t>protected:</a:t>
            </a:r>
            <a:endParaRPr lang="zh-CN" altLang="zh-CN" sz="1800" dirty="0">
              <a:solidFill>
                <a:srgbClr val="FF0000"/>
              </a:solidFill>
            </a:endParaRPr>
          </a:p>
          <a:p>
            <a:pPr marL="0" indent="0">
              <a:buNone/>
            </a:pPr>
            <a:r>
              <a:rPr lang="en-US" altLang="zh-CN" sz="1800" dirty="0"/>
              <a:t>	double y = 0;</a:t>
            </a:r>
            <a:endParaRPr lang="zh-CN" altLang="zh-CN" sz="1800" dirty="0"/>
          </a:p>
          <a:p>
            <a:pPr marL="0" indent="0">
              <a:buNone/>
            </a:pPr>
            <a:r>
              <a:rPr lang="en-US" altLang="zh-CN" sz="1800" dirty="0"/>
              <a:t>	float </a:t>
            </a:r>
            <a:r>
              <a:rPr lang="en-US" altLang="zh-CN" sz="1800" dirty="0" err="1"/>
              <a:t>getZ</a:t>
            </a:r>
            <a:r>
              <a:rPr lang="en-US" altLang="zh-CN" sz="1800" dirty="0"/>
              <a:t>() { return z; }</a:t>
            </a:r>
            <a:endParaRPr lang="zh-CN" altLang="zh-CN" sz="1800" dirty="0"/>
          </a:p>
          <a:p>
            <a:pPr marL="0" indent="0">
              <a:buNone/>
            </a:pPr>
            <a:r>
              <a:rPr lang="en-US" altLang="zh-CN" sz="1800" dirty="0">
                <a:solidFill>
                  <a:srgbClr val="FF0000"/>
                </a:solidFill>
              </a:rPr>
              <a:t>private:</a:t>
            </a:r>
            <a:endParaRPr lang="zh-CN" altLang="zh-CN" sz="1800" dirty="0">
              <a:solidFill>
                <a:srgbClr val="FF0000"/>
              </a:solidFill>
            </a:endParaRPr>
          </a:p>
          <a:p>
            <a:pPr marL="0" indent="0">
              <a:buNone/>
            </a:pPr>
            <a:r>
              <a:rPr lang="en-US" altLang="zh-CN" sz="1800" dirty="0"/>
              <a:t>	float z = 0;	</a:t>
            </a:r>
            <a:endParaRPr lang="zh-CN" altLang="zh-CN" sz="1800" dirty="0"/>
          </a:p>
          <a:p>
            <a:pPr marL="0" indent="0">
              <a:buNone/>
            </a:pPr>
            <a:r>
              <a:rPr lang="en-US" altLang="zh-CN" sz="1800" dirty="0"/>
              <a:t>};</a:t>
            </a:r>
            <a:endParaRPr lang="zh-CN" altLang="zh-CN" sz="1800" dirty="0"/>
          </a:p>
          <a:p>
            <a:pPr marL="0" indent="0">
              <a:buNone/>
            </a:pPr>
            <a:endParaRPr lang="zh-CN" altLang="zh-CN" sz="1800" dirty="0">
              <a:solidFill>
                <a:srgbClr val="0000CC"/>
              </a:solidFill>
            </a:endParaRPr>
          </a:p>
          <a:p>
            <a:pPr marL="0" indent="0">
              <a:buNone/>
            </a:pPr>
            <a:endParaRPr lang="zh-CN" altLang="en-US" sz="1800" dirty="0">
              <a:solidFill>
                <a:srgbClr val="0000CC"/>
              </a:solidFill>
            </a:endParaRPr>
          </a:p>
        </p:txBody>
      </p:sp>
    </p:spTree>
    <p:extLst>
      <p:ext uri="{BB962C8B-B14F-4D97-AF65-F5344CB8AC3E}">
        <p14:creationId xmlns:p14="http://schemas.microsoft.com/office/powerpoint/2010/main" val="107196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 calcmode="lin" valueType="num">
                                      <p:cBhvr additive="base">
                                        <p:cTn id="5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 calcmode="lin" valueType="num">
                                      <p:cBhvr additive="base">
                                        <p:cTn id="6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884868"/>
            <a:ext cx="8623212" cy="5360358"/>
          </a:xfrm>
        </p:spPr>
        <p:txBody>
          <a:bodyPr/>
          <a:lstStyle/>
          <a:p>
            <a:pPr marL="0" indent="0">
              <a:buNone/>
            </a:pPr>
            <a:r>
              <a:rPr lang="en-US" altLang="zh-CN" sz="1800" dirty="0"/>
              <a:t>class D :private Base {</a:t>
            </a:r>
            <a:endParaRPr lang="zh-CN" altLang="zh-CN" sz="1800" dirty="0"/>
          </a:p>
          <a:p>
            <a:pPr marL="0" indent="0">
              <a:buNone/>
            </a:pPr>
            <a:r>
              <a:rPr lang="en-US" altLang="zh-CN" sz="1800" dirty="0"/>
              <a:t>protected:</a:t>
            </a:r>
            <a:endParaRPr lang="zh-CN" altLang="zh-CN" sz="1800" dirty="0"/>
          </a:p>
          <a:p>
            <a:pPr marL="0" indent="0">
              <a:buNone/>
            </a:pPr>
            <a:r>
              <a:rPr lang="en-US" altLang="zh-CN" sz="1800" dirty="0"/>
              <a:t>	</a:t>
            </a:r>
            <a:r>
              <a:rPr lang="en-US" altLang="zh-CN" sz="1800" b="1" dirty="0">
                <a:solidFill>
                  <a:srgbClr val="FF0000"/>
                </a:solidFill>
              </a:rPr>
              <a:t>using Base::</a:t>
            </a:r>
            <a:r>
              <a:rPr lang="en-US" altLang="zh-CN" sz="1800" b="1" dirty="0" err="1">
                <a:solidFill>
                  <a:srgbClr val="FF0000"/>
                </a:solidFill>
              </a:rPr>
              <a:t>getZ</a:t>
            </a:r>
            <a:r>
              <a:rPr lang="en-US" altLang="zh-CN" sz="1800" b="1" dirty="0">
                <a:solidFill>
                  <a:srgbClr val="FF0000"/>
                </a:solidFill>
              </a:rPr>
              <a:t>;                       //</a:t>
            </a:r>
            <a:r>
              <a:rPr lang="zh-CN" altLang="zh-CN" sz="1800" b="1" dirty="0">
                <a:solidFill>
                  <a:srgbClr val="FF0000"/>
                </a:solidFill>
              </a:rPr>
              <a:t>指定</a:t>
            </a:r>
            <a:r>
              <a:rPr lang="en-US" altLang="zh-CN" sz="1800" b="1" dirty="0" err="1">
                <a:solidFill>
                  <a:srgbClr val="FF0000"/>
                </a:solidFill>
              </a:rPr>
              <a:t>getz</a:t>
            </a:r>
            <a:r>
              <a:rPr lang="zh-CN" altLang="zh-CN" sz="1800" b="1" dirty="0">
                <a:solidFill>
                  <a:srgbClr val="FF0000"/>
                </a:solidFill>
              </a:rPr>
              <a:t>为</a:t>
            </a:r>
            <a:r>
              <a:rPr lang="en-US" altLang="zh-CN" sz="1800" b="1" dirty="0">
                <a:solidFill>
                  <a:srgbClr val="FF0000"/>
                </a:solidFill>
              </a:rPr>
              <a:t>protected</a:t>
            </a:r>
            <a:r>
              <a:rPr lang="zh-CN" altLang="zh-CN" sz="1800" b="1" dirty="0">
                <a:solidFill>
                  <a:srgbClr val="FF0000"/>
                </a:solidFill>
              </a:rPr>
              <a:t>权限</a:t>
            </a:r>
          </a:p>
          <a:p>
            <a:pPr marL="0" indent="0">
              <a:buNone/>
            </a:pPr>
            <a:r>
              <a:rPr lang="en-US" altLang="zh-CN" sz="1800" b="1" dirty="0">
                <a:solidFill>
                  <a:srgbClr val="FF0000"/>
                </a:solidFill>
              </a:rPr>
              <a:t>	</a:t>
            </a:r>
            <a:r>
              <a:rPr lang="en-US" altLang="zh-CN" sz="1800" b="1" dirty="0">
                <a:solidFill>
                  <a:srgbClr val="0000CC"/>
                </a:solidFill>
              </a:rPr>
              <a:t>//using Base::z;                        //</a:t>
            </a:r>
            <a:r>
              <a:rPr lang="zh-CN" altLang="zh-CN" sz="1800" b="1" dirty="0">
                <a:solidFill>
                  <a:srgbClr val="0000CC"/>
                </a:solidFill>
              </a:rPr>
              <a:t>错误，不允许修改基类</a:t>
            </a:r>
            <a:r>
              <a:rPr lang="en-US" altLang="zh-CN" sz="1800" b="1" dirty="0">
                <a:solidFill>
                  <a:srgbClr val="0000CC"/>
                </a:solidFill>
              </a:rPr>
              <a:t>private</a:t>
            </a:r>
            <a:r>
              <a:rPr lang="zh-CN" altLang="zh-CN" sz="1800" b="1" dirty="0">
                <a:solidFill>
                  <a:srgbClr val="0000CC"/>
                </a:solidFill>
              </a:rPr>
              <a:t>成员</a:t>
            </a:r>
          </a:p>
          <a:p>
            <a:pPr marL="0" indent="0">
              <a:buNone/>
            </a:pPr>
            <a:r>
              <a:rPr lang="en-US" altLang="zh-CN" sz="1800" dirty="0"/>
              <a:t>public:</a:t>
            </a:r>
            <a:endParaRPr lang="zh-CN" altLang="zh-CN" sz="1800" dirty="0"/>
          </a:p>
          <a:p>
            <a:pPr marL="0" indent="0">
              <a:buNone/>
            </a:pPr>
            <a:r>
              <a:rPr lang="en-US" altLang="zh-CN" sz="1800" dirty="0"/>
              <a:t>	</a:t>
            </a:r>
            <a:r>
              <a:rPr lang="en-US" altLang="zh-CN" sz="1800" b="1" dirty="0">
                <a:solidFill>
                  <a:srgbClr val="FF0000"/>
                </a:solidFill>
              </a:rPr>
              <a:t>using Base::x;                           //</a:t>
            </a:r>
            <a:r>
              <a:rPr lang="zh-CN" altLang="zh-CN" sz="1800" b="1" dirty="0">
                <a:solidFill>
                  <a:srgbClr val="FF0000"/>
                </a:solidFill>
              </a:rPr>
              <a:t>指定</a:t>
            </a:r>
            <a:r>
              <a:rPr lang="en-US" altLang="zh-CN" sz="1800" b="1" dirty="0">
                <a:solidFill>
                  <a:srgbClr val="FF0000"/>
                </a:solidFill>
              </a:rPr>
              <a:t>x</a:t>
            </a:r>
            <a:r>
              <a:rPr lang="zh-CN" altLang="zh-CN" sz="1800" b="1" dirty="0">
                <a:solidFill>
                  <a:srgbClr val="FF0000"/>
                </a:solidFill>
              </a:rPr>
              <a:t>为</a:t>
            </a:r>
            <a:r>
              <a:rPr lang="en-US" altLang="zh-CN" sz="1800" b="1" dirty="0">
                <a:solidFill>
                  <a:srgbClr val="FF0000"/>
                </a:solidFill>
              </a:rPr>
              <a:t>public</a:t>
            </a:r>
            <a:r>
              <a:rPr lang="zh-CN" altLang="zh-CN" sz="1800" b="1" dirty="0">
                <a:solidFill>
                  <a:srgbClr val="FF0000"/>
                </a:solidFill>
              </a:rPr>
              <a:t>权限</a:t>
            </a:r>
            <a:r>
              <a:rPr lang="en-US" altLang="zh-CN" sz="1800" b="1" dirty="0">
                <a:solidFill>
                  <a:srgbClr val="FF0000"/>
                </a:solidFill>
              </a:rPr>
              <a:t>     </a:t>
            </a:r>
            <a:endParaRPr lang="zh-CN" altLang="zh-CN" sz="1800" b="1" dirty="0">
              <a:solidFill>
                <a:srgbClr val="FF0000"/>
              </a:solidFill>
            </a:endParaRPr>
          </a:p>
          <a:p>
            <a:pPr marL="0" indent="0">
              <a:buNone/>
            </a:pPr>
            <a:r>
              <a:rPr lang="en-US" altLang="zh-CN" sz="1800" b="1" dirty="0">
                <a:solidFill>
                  <a:srgbClr val="FF0000"/>
                </a:solidFill>
              </a:rPr>
              <a:t>	using Base::</a:t>
            </a:r>
            <a:r>
              <a:rPr lang="en-US" altLang="zh-CN" sz="1800" b="1" dirty="0" err="1">
                <a:solidFill>
                  <a:srgbClr val="FF0000"/>
                </a:solidFill>
              </a:rPr>
              <a:t>setxyz</a:t>
            </a:r>
            <a:r>
              <a:rPr lang="en-US" altLang="zh-CN" sz="1800" b="1" dirty="0">
                <a:solidFill>
                  <a:srgbClr val="FF0000"/>
                </a:solidFill>
              </a:rPr>
              <a:t>;                     //</a:t>
            </a:r>
            <a:r>
              <a:rPr lang="zh-CN" altLang="zh-CN" sz="1800" b="1" dirty="0">
                <a:solidFill>
                  <a:srgbClr val="FF0000"/>
                </a:solidFill>
              </a:rPr>
              <a:t>指定</a:t>
            </a:r>
            <a:r>
              <a:rPr lang="en-US" altLang="zh-CN" sz="1800" b="1" dirty="0" err="1">
                <a:solidFill>
                  <a:srgbClr val="FF0000"/>
                </a:solidFill>
              </a:rPr>
              <a:t>setxyz</a:t>
            </a:r>
            <a:r>
              <a:rPr lang="zh-CN" altLang="zh-CN" sz="1800" b="1" dirty="0">
                <a:solidFill>
                  <a:srgbClr val="FF0000"/>
                </a:solidFill>
              </a:rPr>
              <a:t>为</a:t>
            </a:r>
            <a:r>
              <a:rPr lang="en-US" altLang="zh-CN" sz="1800" b="1" dirty="0">
                <a:solidFill>
                  <a:srgbClr val="FF0000"/>
                </a:solidFill>
              </a:rPr>
              <a:t>public</a:t>
            </a:r>
            <a:r>
              <a:rPr lang="zh-CN" altLang="zh-CN" sz="1800" b="1" dirty="0">
                <a:solidFill>
                  <a:srgbClr val="FF0000"/>
                </a:solidFill>
              </a:rPr>
              <a:t>权限</a:t>
            </a:r>
          </a:p>
          <a:p>
            <a:pPr marL="0" indent="0">
              <a:buNone/>
            </a:pPr>
            <a:r>
              <a:rPr lang="en-US" altLang="zh-CN" sz="1800" dirty="0"/>
              <a:t>	void display() {</a:t>
            </a:r>
            <a:endParaRPr lang="zh-CN" altLang="zh-CN" sz="1800" dirty="0"/>
          </a:p>
          <a:p>
            <a:pPr marL="0" indent="0">
              <a:buNone/>
            </a:pPr>
            <a:r>
              <a:rPr lang="en-US" altLang="zh-CN" sz="1800" dirty="0"/>
              <a:t>		</a:t>
            </a:r>
            <a:r>
              <a:rPr lang="en-US" altLang="zh-CN" sz="1800" dirty="0" err="1"/>
              <a:t>cout</a:t>
            </a:r>
            <a:r>
              <a:rPr lang="en-US" altLang="zh-CN" sz="1800" dirty="0"/>
              <a:t> &lt;&lt; "x=" &lt;&lt; x &lt;&lt; "\ty=" &lt;&lt; y &lt;&lt; "\</a:t>
            </a:r>
            <a:r>
              <a:rPr lang="en-US" altLang="zh-CN" sz="1800" dirty="0" err="1"/>
              <a:t>tz</a:t>
            </a:r>
            <a:r>
              <a:rPr lang="en-US" altLang="zh-CN" sz="1800" dirty="0"/>
              <a:t>=" &lt;&lt; </a:t>
            </a:r>
            <a:r>
              <a:rPr lang="en-US" altLang="zh-CN" sz="1800" dirty="0" err="1"/>
              <a:t>getZ</a:t>
            </a:r>
            <a:r>
              <a:rPr lang="en-US" altLang="zh-CN" sz="1800" dirty="0"/>
              <a:t>() &lt;&lt; </a:t>
            </a:r>
            <a:r>
              <a:rPr lang="en-US" altLang="zh-CN" sz="1800" dirty="0" err="1"/>
              <a:t>endl</a:t>
            </a:r>
            <a:r>
              <a:rPr lang="en-US" altLang="zh-CN" sz="1800" dirty="0"/>
              <a:t>;</a:t>
            </a:r>
            <a:endParaRPr lang="zh-CN" altLang="zh-CN" sz="1800" dirty="0"/>
          </a:p>
          <a:p>
            <a:pPr marL="0" indent="0">
              <a:buNone/>
            </a:pPr>
            <a:r>
              <a:rPr lang="en-US" altLang="zh-CN" sz="1800" dirty="0"/>
              <a:t>	}	</a:t>
            </a:r>
            <a:endParaRPr lang="zh-CN" altLang="zh-CN" sz="1800" dirty="0"/>
          </a:p>
          <a:p>
            <a:pPr marL="0" indent="0">
              <a:buNone/>
            </a:pPr>
            <a:r>
              <a:rPr lang="en-US" altLang="zh-CN" sz="1800" dirty="0"/>
              <a:t>private:</a:t>
            </a:r>
            <a:endParaRPr lang="zh-CN" altLang="zh-CN" sz="1800" dirty="0"/>
          </a:p>
          <a:p>
            <a:pPr marL="0" indent="0">
              <a:buNone/>
            </a:pPr>
            <a:r>
              <a:rPr lang="en-US" altLang="zh-CN" sz="1800" dirty="0"/>
              <a:t>	</a:t>
            </a:r>
            <a:r>
              <a:rPr lang="en-US" altLang="zh-CN" sz="1800" b="1" dirty="0">
                <a:solidFill>
                  <a:srgbClr val="FF0000"/>
                </a:solidFill>
              </a:rPr>
              <a:t>using Base::y;                         //</a:t>
            </a:r>
            <a:r>
              <a:rPr lang="zh-CN" altLang="zh-CN" sz="1800" b="1" dirty="0">
                <a:solidFill>
                  <a:srgbClr val="FF0000"/>
                </a:solidFill>
              </a:rPr>
              <a:t>指定</a:t>
            </a:r>
            <a:r>
              <a:rPr lang="en-US" altLang="zh-CN" sz="1800" b="1" dirty="0">
                <a:solidFill>
                  <a:srgbClr val="FF0000"/>
                </a:solidFill>
              </a:rPr>
              <a:t>y</a:t>
            </a:r>
            <a:r>
              <a:rPr lang="zh-CN" altLang="zh-CN" sz="1800" b="1" dirty="0">
                <a:solidFill>
                  <a:srgbClr val="FF0000"/>
                </a:solidFill>
              </a:rPr>
              <a:t>为</a:t>
            </a:r>
            <a:r>
              <a:rPr lang="en-US" altLang="zh-CN" sz="1800" b="1" dirty="0">
                <a:solidFill>
                  <a:srgbClr val="FF0000"/>
                </a:solidFill>
              </a:rPr>
              <a:t>private</a:t>
            </a:r>
            <a:r>
              <a:rPr lang="zh-CN" altLang="zh-CN" sz="1800" b="1" dirty="0">
                <a:solidFill>
                  <a:srgbClr val="FF0000"/>
                </a:solidFill>
              </a:rPr>
              <a:t>权限</a:t>
            </a:r>
          </a:p>
          <a:p>
            <a:pPr marL="0" indent="0">
              <a:buNone/>
            </a:pPr>
            <a:r>
              <a:rPr lang="en-US" altLang="zh-CN" sz="1800" dirty="0"/>
              <a:t>};</a:t>
            </a:r>
            <a:endParaRPr lang="zh-CN" altLang="zh-CN" sz="1800" dirty="0"/>
          </a:p>
          <a:p>
            <a:pPr marL="0" indent="0">
              <a:buNone/>
            </a:pPr>
            <a:r>
              <a:rPr lang="en-US" altLang="zh-CN" sz="1800" dirty="0"/>
              <a:t>void main() {</a:t>
            </a:r>
            <a:endParaRPr lang="zh-CN" altLang="zh-CN" sz="1800" dirty="0"/>
          </a:p>
          <a:p>
            <a:pPr marL="0" indent="0">
              <a:buNone/>
            </a:pPr>
            <a:r>
              <a:rPr lang="en-US" altLang="zh-CN" sz="1800" dirty="0"/>
              <a:t>	D </a:t>
            </a:r>
            <a:r>
              <a:rPr lang="en-US" altLang="zh-CN" sz="1800" dirty="0" err="1"/>
              <a:t>d</a:t>
            </a:r>
            <a:r>
              <a:rPr lang="en-US" altLang="zh-CN" sz="1800" dirty="0"/>
              <a:t>;</a:t>
            </a:r>
            <a:endParaRPr lang="zh-CN" altLang="zh-CN" sz="1800" dirty="0"/>
          </a:p>
          <a:p>
            <a:pPr marL="0" indent="0">
              <a:buNone/>
            </a:pPr>
            <a:r>
              <a:rPr lang="en-US" altLang="zh-CN" sz="1800" dirty="0"/>
              <a:t>	</a:t>
            </a:r>
            <a:r>
              <a:rPr lang="en-US" altLang="zh-CN" sz="1800" dirty="0" err="1"/>
              <a:t>d.setxyz</a:t>
            </a:r>
            <a:r>
              <a:rPr lang="en-US" altLang="zh-CN" sz="1800" dirty="0"/>
              <a:t>(8, 9, 10);</a:t>
            </a:r>
            <a:endParaRPr lang="zh-CN" altLang="zh-CN" sz="1800" dirty="0"/>
          </a:p>
          <a:p>
            <a:pPr marL="0" indent="0">
              <a:buNone/>
            </a:pPr>
            <a:r>
              <a:rPr lang="en-US" altLang="zh-CN" sz="1800" dirty="0"/>
              <a:t>	</a:t>
            </a:r>
            <a:r>
              <a:rPr lang="en-US" altLang="zh-CN" sz="1800" dirty="0" err="1"/>
              <a:t>d.display</a:t>
            </a:r>
            <a:r>
              <a:rPr lang="en-US" altLang="zh-CN" sz="1800" dirty="0"/>
              <a:t>();</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
        <p:nvSpPr>
          <p:cNvPr id="4" name="标题 1"/>
          <p:cNvSpPr>
            <a:spLocks noGrp="1"/>
          </p:cNvSpPr>
          <p:nvPr>
            <p:ph type="title"/>
          </p:nvPr>
        </p:nvSpPr>
        <p:spPr/>
        <p:txBody>
          <a:bodyPr/>
          <a:lstStyle/>
          <a:p>
            <a:r>
              <a:rPr lang="en-US" altLang="zh-CN" sz="3200" b="1" dirty="0"/>
              <a:t>4.4.4  </a:t>
            </a:r>
            <a:r>
              <a:rPr lang="zh-CN" altLang="zh-CN" sz="3200" b="1" dirty="0"/>
              <a:t>派生类</a:t>
            </a:r>
            <a:r>
              <a:rPr lang="zh-CN" altLang="zh-CN" sz="3200" b="1" dirty="0">
                <a:solidFill>
                  <a:srgbClr val="FF0000"/>
                </a:solidFill>
              </a:rPr>
              <a:t>修改基类成员的访问权限</a:t>
            </a:r>
            <a:endParaRPr lang="zh-CN" altLang="en-US" sz="3200" dirty="0"/>
          </a:p>
        </p:txBody>
      </p:sp>
      <p:sp>
        <p:nvSpPr>
          <p:cNvPr id="6" name="箭头: 左 5"/>
          <p:cNvSpPr/>
          <p:nvPr/>
        </p:nvSpPr>
        <p:spPr>
          <a:xfrm>
            <a:off x="3131840" y="620688"/>
            <a:ext cx="5554960" cy="864096"/>
          </a:xfrm>
          <a:prstGeom prst="lef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CN" b="1" dirty="0">
                <a:solidFill>
                  <a:schemeClr val="tx1"/>
                </a:solidFill>
              </a:rPr>
              <a:t>Private</a:t>
            </a:r>
            <a:r>
              <a:rPr lang="zh-CN" altLang="en-US" b="1" dirty="0">
                <a:solidFill>
                  <a:schemeClr val="tx1"/>
                </a:solidFill>
              </a:rPr>
              <a:t>继承使基类成员在派生类中都成私有成员</a:t>
            </a:r>
            <a:endParaRPr lang="zh-CN" altLang="zh-CN" b="1" dirty="0">
              <a:solidFill>
                <a:schemeClr val="tx1"/>
              </a:solidFill>
            </a:endParaRPr>
          </a:p>
        </p:txBody>
      </p:sp>
    </p:spTree>
    <p:extLst>
      <p:ext uri="{BB962C8B-B14F-4D97-AF65-F5344CB8AC3E}">
        <p14:creationId xmlns:p14="http://schemas.microsoft.com/office/powerpoint/2010/main" val="421477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additive="base">
                                        <p:cTn id="3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 calcmode="lin" valueType="num">
                                      <p:cBhvr additive="base">
                                        <p:cTn id="6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 calcmode="lin" valueType="num">
                                      <p:cBhvr additive="base">
                                        <p:cTn id="66"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3">
                                            <p:txEl>
                                              <p:pRg st="14" end="14"/>
                                            </p:txEl>
                                          </p:spTgt>
                                        </p:tgtEl>
                                        <p:attrNameLst>
                                          <p:attrName>style.visibility</p:attrName>
                                        </p:attrNameLst>
                                      </p:cBhvr>
                                      <p:to>
                                        <p:strVal val="visible"/>
                                      </p:to>
                                    </p:set>
                                    <p:anim calcmode="lin" valueType="num">
                                      <p:cBhvr additive="base">
                                        <p:cTn id="70"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
                                            <p:txEl>
                                              <p:pRg st="15" end="15"/>
                                            </p:txEl>
                                          </p:spTgt>
                                        </p:tgtEl>
                                        <p:attrNameLst>
                                          <p:attrName>style.visibility</p:attrName>
                                        </p:attrNameLst>
                                      </p:cBhvr>
                                      <p:to>
                                        <p:strVal val="visible"/>
                                      </p:to>
                                    </p:set>
                                    <p:anim calcmode="lin" valueType="num">
                                      <p:cBhvr additive="base">
                                        <p:cTn id="74"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additive="base">
                                        <p:cTn id="78"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
                                            <p:txEl>
                                              <p:pRg st="17" end="17"/>
                                            </p:txEl>
                                          </p:spTgt>
                                        </p:tgtEl>
                                        <p:attrNameLst>
                                          <p:attrName>style.visibility</p:attrName>
                                        </p:attrNameLst>
                                      </p:cBhvr>
                                      <p:to>
                                        <p:strVal val="visible"/>
                                      </p:to>
                                    </p:set>
                                    <p:anim calcmode="lin" valueType="num">
                                      <p:cBhvr additive="base">
                                        <p:cTn id="82"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4.4.5  </a:t>
            </a:r>
            <a:r>
              <a:rPr lang="zh-CN" altLang="zh-CN" b="1" dirty="0">
                <a:solidFill>
                  <a:srgbClr val="FF0000"/>
                </a:solidFill>
              </a:rPr>
              <a:t>友元</a:t>
            </a:r>
            <a:r>
              <a:rPr lang="zh-CN" altLang="zh-CN" b="1" dirty="0"/>
              <a:t>与继承</a:t>
            </a:r>
            <a:endParaRPr lang="zh-CN" altLang="en-US" dirty="0"/>
          </a:p>
        </p:txBody>
      </p:sp>
      <p:sp>
        <p:nvSpPr>
          <p:cNvPr id="3" name="内容占位符 2"/>
          <p:cNvSpPr>
            <a:spLocks noGrp="1"/>
          </p:cNvSpPr>
          <p:nvPr>
            <p:ph idx="1"/>
          </p:nvPr>
        </p:nvSpPr>
        <p:spPr/>
        <p:txBody>
          <a:bodyPr/>
          <a:lstStyle/>
          <a:p>
            <a:r>
              <a:rPr lang="zh-CN" altLang="en-US" b="1" dirty="0">
                <a:solidFill>
                  <a:srgbClr val="0000CC"/>
                </a:solidFill>
              </a:rPr>
              <a:t>友元不能被继承</a:t>
            </a:r>
            <a:endParaRPr lang="en-US" altLang="zh-CN" b="1" dirty="0">
              <a:solidFill>
                <a:srgbClr val="0000CC"/>
              </a:solidFill>
            </a:endParaRPr>
          </a:p>
          <a:p>
            <a:pPr lvl="1"/>
            <a:r>
              <a:rPr lang="zh-CN" altLang="zh-CN" dirty="0"/>
              <a:t>每个类只能够负责控制自已的成员的访问权限。</a:t>
            </a:r>
            <a:endParaRPr lang="en-US" altLang="zh-CN" dirty="0"/>
          </a:p>
          <a:p>
            <a:pPr lvl="1"/>
            <a:r>
              <a:rPr lang="zh-CN" altLang="zh-CN" dirty="0"/>
              <a:t>因此，如果</a:t>
            </a:r>
            <a:r>
              <a:rPr lang="zh-CN" altLang="zh-CN" dirty="0">
                <a:solidFill>
                  <a:srgbClr val="FF0000"/>
                </a:solidFill>
              </a:rPr>
              <a:t>一个类继</a:t>
            </a:r>
            <a:r>
              <a:rPr lang="zh-CN" altLang="zh-CN" dirty="0"/>
              <a:t>承了其它类，则它声明</a:t>
            </a:r>
            <a:r>
              <a:rPr lang="zh-CN" altLang="zh-CN" dirty="0">
                <a:solidFill>
                  <a:srgbClr val="FF0000"/>
                </a:solidFill>
              </a:rPr>
              <a:t>的友元也只能访问它自己的全体成员</a:t>
            </a:r>
            <a:r>
              <a:rPr lang="zh-CN" altLang="zh-CN" dirty="0"/>
              <a:t>，</a:t>
            </a:r>
            <a:r>
              <a:rPr lang="zh-CN" altLang="zh-CN" dirty="0">
                <a:solidFill>
                  <a:srgbClr val="0000CC"/>
                </a:solidFill>
              </a:rPr>
              <a:t>包括它从基类继承到的</a:t>
            </a:r>
            <a:r>
              <a:rPr lang="en-US" altLang="zh-CN" dirty="0">
                <a:solidFill>
                  <a:srgbClr val="0000CC"/>
                </a:solidFill>
              </a:rPr>
              <a:t>public</a:t>
            </a:r>
            <a:r>
              <a:rPr lang="zh-CN" altLang="zh-CN" dirty="0">
                <a:solidFill>
                  <a:srgbClr val="0000CC"/>
                </a:solidFill>
              </a:rPr>
              <a:t>和</a:t>
            </a:r>
            <a:r>
              <a:rPr lang="en-US" altLang="zh-CN" dirty="0">
                <a:solidFill>
                  <a:srgbClr val="0000CC"/>
                </a:solidFill>
              </a:rPr>
              <a:t>protected</a:t>
            </a:r>
            <a:r>
              <a:rPr lang="zh-CN" altLang="zh-CN" dirty="0">
                <a:solidFill>
                  <a:srgbClr val="0000CC"/>
                </a:solidFill>
              </a:rPr>
              <a:t>成员</a:t>
            </a:r>
            <a:r>
              <a:rPr lang="zh-CN" altLang="zh-CN" dirty="0"/>
              <a:t>。而它的基类和派生类并不认可这种友元关系，按照规则只能访问公有成员。</a:t>
            </a:r>
          </a:p>
          <a:p>
            <a:r>
              <a:rPr lang="zh-CN" altLang="zh-CN" dirty="0"/>
              <a:t>【例</a:t>
            </a:r>
            <a:r>
              <a:rPr lang="en-US" altLang="zh-CN" dirty="0"/>
              <a:t>4-6</a:t>
            </a:r>
            <a:r>
              <a:rPr lang="zh-CN" altLang="zh-CN" dirty="0"/>
              <a:t>】类</a:t>
            </a:r>
            <a:r>
              <a:rPr lang="en-US" altLang="zh-CN" dirty="0"/>
              <a:t>Deri</a:t>
            </a:r>
            <a:r>
              <a:rPr lang="zh-CN" altLang="zh-CN" dirty="0"/>
              <a:t>是基类</a:t>
            </a:r>
            <a:r>
              <a:rPr lang="en-US" altLang="zh-CN" dirty="0"/>
              <a:t>Base</a:t>
            </a:r>
            <a:r>
              <a:rPr lang="zh-CN" altLang="zh-CN" dirty="0"/>
              <a:t>的友元，函数</a:t>
            </a:r>
            <a:r>
              <a:rPr lang="en-US" altLang="zh-CN" dirty="0"/>
              <a:t>f1</a:t>
            </a:r>
            <a:r>
              <a:rPr lang="zh-CN" altLang="zh-CN" dirty="0"/>
              <a:t>和</a:t>
            </a:r>
            <a:r>
              <a:rPr lang="en-US" altLang="zh-CN" dirty="0"/>
              <a:t>f2</a:t>
            </a:r>
            <a:r>
              <a:rPr lang="zh-CN" altLang="zh-CN" dirty="0"/>
              <a:t>是类</a:t>
            </a:r>
            <a:r>
              <a:rPr lang="en-US" altLang="zh-CN" dirty="0"/>
              <a:t>Deri</a:t>
            </a:r>
            <a:r>
              <a:rPr lang="zh-CN" altLang="zh-CN" dirty="0"/>
              <a:t>的友元，分析下面程序中</a:t>
            </a:r>
            <a:r>
              <a:rPr lang="en-US" altLang="zh-CN" dirty="0"/>
              <a:t>L4</a:t>
            </a:r>
            <a:r>
              <a:rPr lang="zh-CN" altLang="zh-CN" dirty="0"/>
              <a:t>、</a:t>
            </a:r>
            <a:r>
              <a:rPr lang="en-US" altLang="zh-CN" dirty="0"/>
              <a:t>L5</a:t>
            </a:r>
            <a:r>
              <a:rPr lang="zh-CN" altLang="zh-CN" dirty="0"/>
              <a:t>、</a:t>
            </a:r>
            <a:r>
              <a:rPr lang="en-US" altLang="zh-CN" dirty="0"/>
              <a:t>L7</a:t>
            </a:r>
            <a:r>
              <a:rPr lang="zh-CN" altLang="zh-CN" dirty="0"/>
              <a:t>正确的原因，以及</a:t>
            </a:r>
            <a:r>
              <a:rPr lang="en-US" altLang="zh-CN" dirty="0"/>
              <a:t>L8</a:t>
            </a:r>
            <a:r>
              <a:rPr lang="zh-CN" altLang="zh-CN" dirty="0"/>
              <a:t>和</a:t>
            </a:r>
            <a:r>
              <a:rPr lang="en-US" altLang="zh-CN" dirty="0"/>
              <a:t>L6</a:t>
            </a:r>
            <a:r>
              <a:rPr lang="zh-CN" altLang="zh-CN" dirty="0"/>
              <a:t>错误的原因。</a:t>
            </a:r>
          </a:p>
          <a:p>
            <a:pPr lvl="1"/>
            <a:endParaRPr lang="zh-CN" altLang="en-US" dirty="0"/>
          </a:p>
        </p:txBody>
      </p:sp>
    </p:spTree>
    <p:extLst>
      <p:ext uri="{BB962C8B-B14F-4D97-AF65-F5344CB8AC3E}">
        <p14:creationId xmlns:p14="http://schemas.microsoft.com/office/powerpoint/2010/main" val="23884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4.4.5  </a:t>
            </a:r>
            <a:r>
              <a:rPr lang="zh-CN" altLang="zh-CN" b="1" dirty="0">
                <a:solidFill>
                  <a:srgbClr val="FF0000"/>
                </a:solidFill>
              </a:rPr>
              <a:t>友元</a:t>
            </a:r>
            <a:r>
              <a:rPr lang="zh-CN" altLang="zh-CN" b="1" dirty="0"/>
              <a:t>与继承</a:t>
            </a:r>
            <a:endParaRPr lang="zh-CN" altLang="en-US" dirty="0"/>
          </a:p>
        </p:txBody>
      </p:sp>
      <p:sp>
        <p:nvSpPr>
          <p:cNvPr id="3" name="内容占位符 2"/>
          <p:cNvSpPr>
            <a:spLocks noGrp="1"/>
          </p:cNvSpPr>
          <p:nvPr>
            <p:ph idx="1"/>
          </p:nvPr>
        </p:nvSpPr>
        <p:spPr/>
        <p:txBody>
          <a:bodyPr/>
          <a:lstStyle/>
          <a:p>
            <a:pPr marL="0" indent="0">
              <a:buNone/>
            </a:pPr>
            <a:r>
              <a:rPr lang="en-US" altLang="zh-CN" sz="2400" dirty="0"/>
              <a:t>#include &lt;</a:t>
            </a:r>
            <a:r>
              <a:rPr lang="en-US" altLang="zh-CN" sz="2400" dirty="0" err="1"/>
              <a:t>iostream</a:t>
            </a:r>
            <a:r>
              <a:rPr lang="en-US" altLang="zh-CN" sz="2400" dirty="0"/>
              <a:t>&gt;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a:t>class Base {</a:t>
            </a:r>
            <a:endParaRPr lang="zh-CN" altLang="zh-CN" sz="2400" dirty="0"/>
          </a:p>
          <a:p>
            <a:pPr marL="0" indent="0">
              <a:buNone/>
            </a:pPr>
            <a:r>
              <a:rPr lang="en-US" altLang="zh-CN" sz="2400" dirty="0"/>
              <a:t>public: </a:t>
            </a:r>
            <a:endParaRPr lang="zh-CN" altLang="zh-CN" sz="2400" dirty="0"/>
          </a:p>
          <a:p>
            <a:pPr marL="0" indent="0">
              <a:buNone/>
            </a:pPr>
            <a:r>
              <a:rPr lang="en-US" altLang="zh-CN" sz="2400" dirty="0"/>
              <a:t>	</a:t>
            </a:r>
            <a:r>
              <a:rPr lang="en-US" altLang="zh-CN" sz="2400" dirty="0" err="1"/>
              <a:t>int</a:t>
            </a:r>
            <a:r>
              <a:rPr lang="en-US" altLang="zh-CN" sz="2400" dirty="0"/>
              <a:t> x = 0;</a:t>
            </a:r>
            <a:endParaRPr lang="zh-CN" altLang="zh-CN" sz="2400" dirty="0"/>
          </a:p>
          <a:p>
            <a:pPr marL="0" indent="0">
              <a:buNone/>
            </a:pPr>
            <a:r>
              <a:rPr lang="en-US" altLang="zh-CN" sz="2400" dirty="0"/>
              <a:t>protected:</a:t>
            </a:r>
            <a:endParaRPr lang="zh-CN" altLang="zh-CN" sz="2400" dirty="0"/>
          </a:p>
          <a:p>
            <a:pPr marL="0" indent="0">
              <a:buNone/>
            </a:pPr>
            <a:r>
              <a:rPr lang="en-US" altLang="zh-CN" sz="2400" dirty="0"/>
              <a:t>	double y = 0;</a:t>
            </a:r>
            <a:endParaRPr lang="zh-CN" altLang="zh-CN" sz="2400" dirty="0"/>
          </a:p>
          <a:p>
            <a:pPr marL="0" indent="0">
              <a:buNone/>
            </a:pPr>
            <a:r>
              <a:rPr lang="en-US" altLang="zh-CN" sz="2400" dirty="0"/>
              <a:t>private:</a:t>
            </a:r>
            <a:endParaRPr lang="zh-CN" altLang="zh-CN" sz="2400" dirty="0"/>
          </a:p>
          <a:p>
            <a:pPr marL="0" indent="0">
              <a:buNone/>
            </a:pPr>
            <a:r>
              <a:rPr lang="en-US" altLang="zh-CN" sz="2400" dirty="0"/>
              <a:t>	float z = 0;	</a:t>
            </a:r>
            <a:endParaRPr lang="zh-CN" altLang="zh-CN" sz="2400" dirty="0"/>
          </a:p>
          <a:p>
            <a:pPr marL="0" indent="0">
              <a:buNone/>
            </a:pPr>
            <a:r>
              <a:rPr lang="en-US" altLang="zh-CN" sz="2400" dirty="0"/>
              <a:t>	</a:t>
            </a:r>
            <a:r>
              <a:rPr lang="en-US" altLang="zh-CN" sz="2400" dirty="0">
                <a:solidFill>
                  <a:srgbClr val="0000CC"/>
                </a:solidFill>
              </a:rPr>
              <a:t>friend class Deri;                 //L1　Deri</a:t>
            </a:r>
            <a:r>
              <a:rPr lang="zh-CN" altLang="en-US" sz="2400" dirty="0">
                <a:solidFill>
                  <a:srgbClr val="0000CC"/>
                </a:solidFill>
              </a:rPr>
              <a:t>为</a:t>
            </a:r>
            <a:r>
              <a:rPr lang="en-US" altLang="zh-CN" sz="2400" dirty="0">
                <a:solidFill>
                  <a:srgbClr val="0000CC"/>
                </a:solidFill>
              </a:rPr>
              <a:t>Base</a:t>
            </a:r>
            <a:r>
              <a:rPr lang="zh-CN" altLang="en-US" sz="2400" dirty="0">
                <a:solidFill>
                  <a:srgbClr val="0000CC"/>
                </a:solidFill>
              </a:rPr>
              <a:t>的友元</a:t>
            </a:r>
            <a:endParaRPr lang="zh-CN" altLang="zh-CN" sz="2400" dirty="0">
              <a:solidFill>
                <a:srgbClr val="0000CC"/>
              </a:solidFill>
            </a:endParaRPr>
          </a:p>
          <a:p>
            <a:pPr marL="0" indent="0">
              <a:buNone/>
            </a:pPr>
            <a:r>
              <a:rPr lang="en-US" altLang="zh-CN" sz="2400" dirty="0"/>
              <a:t>};　　　　　　　　　　　　</a:t>
            </a:r>
            <a:r>
              <a:rPr lang="en-US" altLang="zh-CN" sz="2400" dirty="0">
                <a:solidFill>
                  <a:srgbClr val="FF0000"/>
                </a:solidFill>
              </a:rPr>
              <a:t> //Base</a:t>
            </a:r>
            <a:r>
              <a:rPr lang="zh-CN" altLang="en-US" sz="2400" dirty="0">
                <a:solidFill>
                  <a:srgbClr val="FF0000"/>
                </a:solidFill>
              </a:rPr>
              <a:t>的全体成员可访问</a:t>
            </a:r>
            <a:r>
              <a:rPr lang="en-US" altLang="zh-CN" sz="2400" dirty="0" err="1">
                <a:solidFill>
                  <a:srgbClr val="FF0000"/>
                </a:solidFill>
              </a:rPr>
              <a:t>x,y,z</a:t>
            </a:r>
            <a:endParaRPr lang="zh-CN" altLang="zh-CN" sz="2400" dirty="0">
              <a:solidFill>
                <a:srgbClr val="FF0000"/>
              </a:solidFill>
            </a:endParaRPr>
          </a:p>
          <a:p>
            <a:pPr marL="0" indent="0">
              <a:buNone/>
            </a:pPr>
            <a:endParaRPr lang="zh-CN" altLang="en-US" sz="2400" dirty="0"/>
          </a:p>
        </p:txBody>
      </p:sp>
    </p:spTree>
    <p:extLst>
      <p:ext uri="{BB962C8B-B14F-4D97-AF65-F5344CB8AC3E}">
        <p14:creationId xmlns:p14="http://schemas.microsoft.com/office/powerpoint/2010/main" val="3210280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5814"/>
            <a:ext cx="8784976" cy="7239610"/>
          </a:xfrm>
        </p:spPr>
        <p:txBody>
          <a:bodyPr/>
          <a:lstStyle/>
          <a:p>
            <a:pPr marL="0" indent="0">
              <a:buNone/>
            </a:pPr>
            <a:r>
              <a:rPr lang="en-US" altLang="zh-CN" sz="1800" dirty="0"/>
              <a:t>class Deri :public Base {</a:t>
            </a:r>
            <a:endParaRPr lang="zh-CN" altLang="zh-CN" sz="1800" dirty="0"/>
          </a:p>
          <a:p>
            <a:pPr marL="0" indent="0">
              <a:buNone/>
            </a:pPr>
            <a:r>
              <a:rPr lang="en-US" altLang="zh-CN" sz="1800" dirty="0"/>
              <a:t>protected:</a:t>
            </a:r>
            <a:endParaRPr lang="zh-CN" altLang="zh-CN" sz="1800" dirty="0"/>
          </a:p>
          <a:p>
            <a:pPr marL="0" indent="0">
              <a:buNone/>
            </a:pPr>
            <a:r>
              <a:rPr lang="en-US" altLang="zh-CN" sz="1800" dirty="0"/>
              <a:t>	</a:t>
            </a:r>
            <a:r>
              <a:rPr lang="en-US" altLang="zh-CN" sz="1800" dirty="0" err="1"/>
              <a:t>int</a:t>
            </a:r>
            <a:r>
              <a:rPr lang="en-US" altLang="zh-CN" sz="1800" dirty="0"/>
              <a:t> dx = 1;</a:t>
            </a:r>
            <a:endParaRPr lang="zh-CN" altLang="zh-CN" sz="1800" dirty="0"/>
          </a:p>
          <a:p>
            <a:pPr marL="0" indent="0">
              <a:buNone/>
            </a:pPr>
            <a:r>
              <a:rPr lang="en-US" altLang="zh-CN" sz="1800" dirty="0"/>
              <a:t>public:</a:t>
            </a:r>
            <a:endParaRPr lang="zh-CN" altLang="zh-CN" sz="1800" dirty="0"/>
          </a:p>
          <a:p>
            <a:pPr marL="0" indent="0">
              <a:buNone/>
            </a:pPr>
            <a:r>
              <a:rPr lang="en-US" altLang="zh-CN" sz="1800" dirty="0"/>
              <a:t>	</a:t>
            </a:r>
            <a:r>
              <a:rPr lang="en-US" altLang="zh-CN" sz="1800" dirty="0">
                <a:solidFill>
                  <a:srgbClr val="FF0000"/>
                </a:solidFill>
              </a:rPr>
              <a:t>friend</a:t>
            </a:r>
            <a:r>
              <a:rPr lang="en-US" altLang="zh-CN" sz="1800" dirty="0"/>
              <a:t>	void f1(Deri d);                         //L2</a:t>
            </a:r>
            <a:endParaRPr lang="zh-CN" altLang="zh-CN" sz="1800" dirty="0"/>
          </a:p>
          <a:p>
            <a:pPr marL="0" indent="0">
              <a:buNone/>
            </a:pPr>
            <a:r>
              <a:rPr lang="en-US" altLang="zh-CN" sz="1800" dirty="0"/>
              <a:t>	</a:t>
            </a:r>
            <a:r>
              <a:rPr lang="en-US" altLang="zh-CN" sz="1800" dirty="0">
                <a:solidFill>
                  <a:srgbClr val="FF0000"/>
                </a:solidFill>
              </a:rPr>
              <a:t>friend </a:t>
            </a:r>
            <a:r>
              <a:rPr lang="en-US" altLang="zh-CN" sz="1800" dirty="0"/>
              <a:t> void f2(Base b);                           //L3</a:t>
            </a:r>
            <a:endParaRPr lang="zh-CN" altLang="zh-CN" sz="1800" dirty="0"/>
          </a:p>
          <a:p>
            <a:pPr marL="0" indent="0">
              <a:buNone/>
            </a:pPr>
            <a:r>
              <a:rPr lang="en-US" altLang="zh-CN" sz="1800" dirty="0"/>
              <a:t>	void f3(Base b) {	</a:t>
            </a:r>
            <a:r>
              <a:rPr lang="en-US" altLang="zh-CN" sz="1800" dirty="0" err="1"/>
              <a:t>cout</a:t>
            </a:r>
            <a:r>
              <a:rPr lang="en-US" altLang="zh-CN" sz="1800" dirty="0"/>
              <a:t>&lt;&lt;</a:t>
            </a:r>
            <a:r>
              <a:rPr lang="en-US" altLang="zh-CN" sz="1800" dirty="0" err="1"/>
              <a:t>b.x</a:t>
            </a:r>
            <a:r>
              <a:rPr lang="en-US" altLang="zh-CN" sz="1800" dirty="0"/>
              <a:t>&lt;&lt;</a:t>
            </a:r>
            <a:r>
              <a:rPr lang="en-US" altLang="zh-CN" sz="1800" dirty="0" err="1"/>
              <a:t>b.y</a:t>
            </a:r>
            <a:r>
              <a:rPr lang="en-US" altLang="zh-CN" sz="1800" dirty="0"/>
              <a:t>&lt;&lt;</a:t>
            </a:r>
            <a:r>
              <a:rPr lang="en-US" altLang="zh-CN" sz="1800" dirty="0" err="1"/>
              <a:t>b.z</a:t>
            </a:r>
            <a:r>
              <a:rPr lang="en-US" altLang="zh-CN" sz="1800" dirty="0"/>
              <a:t>&lt;&lt;</a:t>
            </a:r>
            <a:r>
              <a:rPr lang="en-US" altLang="zh-CN" sz="1800" dirty="0" err="1"/>
              <a:t>endl</a:t>
            </a:r>
            <a:r>
              <a:rPr lang="en-US" altLang="zh-CN" sz="1800" dirty="0"/>
              <a:t>;	}        //L4,</a:t>
            </a:r>
            <a:r>
              <a:rPr lang="zh-CN" altLang="zh-CN" sz="1800" dirty="0"/>
              <a:t>正确</a:t>
            </a:r>
          </a:p>
          <a:p>
            <a:pPr marL="0" indent="0">
              <a:buNone/>
            </a:pPr>
            <a:r>
              <a:rPr lang="en-US" altLang="zh-CN" sz="1800" dirty="0"/>
              <a:t>};</a:t>
            </a:r>
            <a:endParaRPr lang="zh-CN" altLang="zh-CN" sz="1800" dirty="0"/>
          </a:p>
          <a:p>
            <a:pPr marL="0" indent="0">
              <a:buNone/>
            </a:pPr>
            <a:r>
              <a:rPr lang="en-US" altLang="zh-CN" sz="1800" dirty="0"/>
              <a:t>void f1(Deri d) {</a:t>
            </a:r>
            <a:endParaRPr lang="zh-CN" altLang="zh-CN" sz="1800" dirty="0"/>
          </a:p>
          <a:p>
            <a:pPr marL="0" indent="0">
              <a:buNone/>
            </a:pPr>
            <a:r>
              <a:rPr lang="en-US" altLang="zh-CN" sz="1800" dirty="0"/>
              <a:t>	</a:t>
            </a:r>
            <a:r>
              <a:rPr lang="en-US" altLang="zh-CN" sz="1800" b="1" dirty="0" err="1">
                <a:solidFill>
                  <a:srgbClr val="0000CC"/>
                </a:solidFill>
              </a:rPr>
              <a:t>cout</a:t>
            </a:r>
            <a:r>
              <a:rPr lang="en-US" altLang="zh-CN" sz="1800" b="1" dirty="0">
                <a:solidFill>
                  <a:srgbClr val="0000CC"/>
                </a:solidFill>
              </a:rPr>
              <a:t> &lt;&lt; </a:t>
            </a:r>
            <a:r>
              <a:rPr lang="en-US" altLang="zh-CN" sz="1800" b="1" dirty="0" err="1">
                <a:solidFill>
                  <a:srgbClr val="0000CC"/>
                </a:solidFill>
              </a:rPr>
              <a:t>d.x</a:t>
            </a:r>
            <a:r>
              <a:rPr lang="en-US" altLang="zh-CN" sz="1800" b="1" dirty="0">
                <a:solidFill>
                  <a:srgbClr val="0000CC"/>
                </a:solidFill>
              </a:rPr>
              <a:t> &lt;&lt; </a:t>
            </a:r>
            <a:r>
              <a:rPr lang="en-US" altLang="zh-CN" sz="1800" b="1" dirty="0" err="1">
                <a:solidFill>
                  <a:srgbClr val="0000CC"/>
                </a:solidFill>
              </a:rPr>
              <a:t>d.y</a:t>
            </a:r>
            <a:r>
              <a:rPr lang="en-US" altLang="zh-CN" sz="1800" b="1" dirty="0">
                <a:solidFill>
                  <a:srgbClr val="0000CC"/>
                </a:solidFill>
              </a:rPr>
              <a:t> &lt;&lt;</a:t>
            </a:r>
            <a:r>
              <a:rPr lang="en-US" altLang="zh-CN" sz="1800" b="1" dirty="0" err="1">
                <a:solidFill>
                  <a:srgbClr val="0000CC"/>
                </a:solidFill>
              </a:rPr>
              <a:t>d.dx</a:t>
            </a:r>
            <a:r>
              <a:rPr lang="en-US" altLang="zh-CN" sz="1800" b="1" dirty="0">
                <a:solidFill>
                  <a:srgbClr val="0000CC"/>
                </a:solidFill>
              </a:rPr>
              <a:t>&lt;&lt;</a:t>
            </a:r>
            <a:r>
              <a:rPr lang="en-US" altLang="zh-CN" sz="1800" b="1" dirty="0" err="1">
                <a:solidFill>
                  <a:srgbClr val="0000CC"/>
                </a:solidFill>
              </a:rPr>
              <a:t>endl</a:t>
            </a:r>
            <a:r>
              <a:rPr lang="en-US" altLang="zh-CN" sz="1800" b="1" dirty="0">
                <a:solidFill>
                  <a:srgbClr val="0000CC"/>
                </a:solidFill>
              </a:rPr>
              <a:t>;                //L5</a:t>
            </a:r>
            <a:r>
              <a:rPr lang="zh-CN" altLang="zh-CN" sz="1800" b="1" dirty="0">
                <a:solidFill>
                  <a:srgbClr val="0000CC"/>
                </a:solidFill>
              </a:rPr>
              <a:t>，正确</a:t>
            </a:r>
          </a:p>
          <a:p>
            <a:pPr marL="0" indent="0">
              <a:buNone/>
            </a:pPr>
            <a:r>
              <a:rPr lang="en-US" altLang="zh-CN" sz="1800" b="1" dirty="0">
                <a:solidFill>
                  <a:srgbClr val="FF0000"/>
                </a:solidFill>
              </a:rPr>
              <a:t>	//</a:t>
            </a:r>
            <a:r>
              <a:rPr lang="en-US" altLang="zh-CN" sz="1800" b="1" dirty="0" err="1">
                <a:solidFill>
                  <a:srgbClr val="FF0000"/>
                </a:solidFill>
              </a:rPr>
              <a:t>cout</a:t>
            </a:r>
            <a:r>
              <a:rPr lang="en-US" altLang="zh-CN" sz="1800" b="1" dirty="0">
                <a:solidFill>
                  <a:srgbClr val="FF0000"/>
                </a:solidFill>
              </a:rPr>
              <a:t>&lt;&lt;</a:t>
            </a:r>
            <a:r>
              <a:rPr lang="en-US" altLang="zh-CN" sz="1800" b="1" dirty="0" err="1">
                <a:solidFill>
                  <a:srgbClr val="FF0000"/>
                </a:solidFill>
              </a:rPr>
              <a:t>d.z</a:t>
            </a:r>
            <a:r>
              <a:rPr lang="en-US" altLang="zh-CN" sz="1800" b="1" dirty="0">
                <a:solidFill>
                  <a:srgbClr val="FF0000"/>
                </a:solidFill>
              </a:rPr>
              <a:t>&lt;&lt;</a:t>
            </a:r>
            <a:r>
              <a:rPr lang="en-US" altLang="zh-CN" sz="1800" b="1" dirty="0" err="1">
                <a:solidFill>
                  <a:srgbClr val="FF0000"/>
                </a:solidFill>
              </a:rPr>
              <a:t>endl</a:t>
            </a:r>
            <a:r>
              <a:rPr lang="en-US" altLang="zh-CN" sz="1800" b="1" dirty="0">
                <a:solidFill>
                  <a:srgbClr val="FF0000"/>
                </a:solidFill>
              </a:rPr>
              <a:t>;                                       //L6</a:t>
            </a:r>
            <a:r>
              <a:rPr lang="zh-CN" altLang="zh-CN" sz="1800" b="1" dirty="0">
                <a:solidFill>
                  <a:srgbClr val="FF0000"/>
                </a:solidFill>
              </a:rPr>
              <a:t>，错误</a:t>
            </a:r>
          </a:p>
          <a:p>
            <a:pPr marL="0" indent="0">
              <a:buNone/>
            </a:pPr>
            <a:r>
              <a:rPr lang="en-US" altLang="zh-CN" sz="1800" dirty="0"/>
              <a:t>}</a:t>
            </a:r>
            <a:endParaRPr lang="zh-CN" altLang="zh-CN" sz="1800" dirty="0"/>
          </a:p>
          <a:p>
            <a:pPr marL="0" indent="0">
              <a:buNone/>
            </a:pPr>
            <a:r>
              <a:rPr lang="en-US" altLang="zh-CN" sz="1800" dirty="0"/>
              <a:t>void f2(Base b) {</a:t>
            </a:r>
            <a:endParaRPr lang="zh-CN" altLang="zh-CN" sz="1800" dirty="0"/>
          </a:p>
          <a:p>
            <a:pPr marL="0" indent="0">
              <a:buNone/>
            </a:pPr>
            <a:r>
              <a:rPr lang="en-US" altLang="zh-CN" sz="1800" dirty="0"/>
              <a:t>	</a:t>
            </a:r>
            <a:r>
              <a:rPr lang="en-US" altLang="zh-CN" sz="1800" dirty="0" err="1">
                <a:solidFill>
                  <a:srgbClr val="0000CC"/>
                </a:solidFill>
              </a:rPr>
              <a:t>cout</a:t>
            </a:r>
            <a:r>
              <a:rPr lang="en-US" altLang="zh-CN" sz="1800" dirty="0">
                <a:solidFill>
                  <a:srgbClr val="0000CC"/>
                </a:solidFill>
              </a:rPr>
              <a:t> &lt;&lt; </a:t>
            </a:r>
            <a:r>
              <a:rPr lang="en-US" altLang="zh-CN" sz="1800" dirty="0" err="1">
                <a:solidFill>
                  <a:srgbClr val="0000CC"/>
                </a:solidFill>
              </a:rPr>
              <a:t>b.x</a:t>
            </a:r>
            <a:r>
              <a:rPr lang="en-US" altLang="zh-CN" sz="1800" dirty="0">
                <a:solidFill>
                  <a:srgbClr val="0000CC"/>
                </a:solidFill>
              </a:rPr>
              <a:t> &lt;&lt; </a:t>
            </a:r>
            <a:r>
              <a:rPr lang="en-US" altLang="zh-CN" sz="1800" dirty="0" err="1">
                <a:solidFill>
                  <a:srgbClr val="0000CC"/>
                </a:solidFill>
              </a:rPr>
              <a:t>endl</a:t>
            </a:r>
            <a:r>
              <a:rPr lang="en-US" altLang="zh-CN" sz="1800" dirty="0">
                <a:solidFill>
                  <a:srgbClr val="0000CC"/>
                </a:solidFill>
              </a:rPr>
              <a:t>;                                        //L7</a:t>
            </a:r>
            <a:r>
              <a:rPr lang="zh-CN" altLang="zh-CN" sz="1800" dirty="0">
                <a:solidFill>
                  <a:srgbClr val="0000CC"/>
                </a:solidFill>
              </a:rPr>
              <a:t>，正确</a:t>
            </a:r>
          </a:p>
          <a:p>
            <a:pPr marL="0" indent="0">
              <a:buNone/>
            </a:pPr>
            <a:r>
              <a:rPr lang="en-US" altLang="zh-CN" sz="1800" dirty="0"/>
              <a:t>	</a:t>
            </a:r>
            <a:r>
              <a:rPr lang="en-US" altLang="zh-CN" sz="1800" dirty="0">
                <a:solidFill>
                  <a:srgbClr val="FF0000"/>
                </a:solidFill>
              </a:rPr>
              <a:t>//</a:t>
            </a:r>
            <a:r>
              <a:rPr lang="en-US" altLang="zh-CN" sz="1800" dirty="0" err="1">
                <a:solidFill>
                  <a:srgbClr val="FF0000"/>
                </a:solidFill>
              </a:rPr>
              <a:t>cout</a:t>
            </a:r>
            <a:r>
              <a:rPr lang="en-US" altLang="zh-CN" sz="1800" dirty="0">
                <a:solidFill>
                  <a:srgbClr val="FF0000"/>
                </a:solidFill>
              </a:rPr>
              <a:t> &lt;&lt; </a:t>
            </a:r>
            <a:r>
              <a:rPr lang="en-US" altLang="zh-CN" sz="1800" dirty="0" err="1">
                <a:solidFill>
                  <a:srgbClr val="FF0000"/>
                </a:solidFill>
              </a:rPr>
              <a:t>b.y</a:t>
            </a:r>
            <a:r>
              <a:rPr lang="en-US" altLang="zh-CN" sz="1800" dirty="0">
                <a:solidFill>
                  <a:srgbClr val="FF0000"/>
                </a:solidFill>
              </a:rPr>
              <a:t> &lt;&lt; </a:t>
            </a:r>
            <a:r>
              <a:rPr lang="en-US" altLang="zh-CN" sz="1800" dirty="0" err="1">
                <a:solidFill>
                  <a:srgbClr val="FF0000"/>
                </a:solidFill>
              </a:rPr>
              <a:t>endl</a:t>
            </a:r>
            <a:r>
              <a:rPr lang="en-US" altLang="zh-CN" sz="1800" dirty="0">
                <a:solidFill>
                  <a:srgbClr val="FF0000"/>
                </a:solidFill>
              </a:rPr>
              <a:t>;                                      //L8, </a:t>
            </a:r>
            <a:r>
              <a:rPr lang="zh-CN" altLang="zh-CN" sz="1800" dirty="0">
                <a:solidFill>
                  <a:srgbClr val="FF0000"/>
                </a:solidFill>
              </a:rPr>
              <a:t>错误</a:t>
            </a:r>
          </a:p>
          <a:p>
            <a:pPr marL="0" indent="0">
              <a:buNone/>
            </a:pPr>
            <a:r>
              <a:rPr lang="en-US" altLang="zh-CN" sz="1800" dirty="0"/>
              <a:t>}</a:t>
            </a:r>
            <a:endParaRPr lang="zh-CN" altLang="zh-CN" sz="1800" dirty="0"/>
          </a:p>
          <a:p>
            <a:pPr marL="0" indent="0">
              <a:buNone/>
            </a:pPr>
            <a:r>
              <a:rPr lang="en-US" altLang="zh-CN" sz="1800" dirty="0"/>
              <a:t>void main() {</a:t>
            </a:r>
            <a:endParaRPr lang="zh-CN" altLang="zh-CN" sz="1800" dirty="0"/>
          </a:p>
          <a:p>
            <a:pPr marL="0" indent="0">
              <a:buNone/>
            </a:pPr>
            <a:r>
              <a:rPr lang="en-US" altLang="zh-CN" sz="1800" dirty="0"/>
              <a:t>	Base b;</a:t>
            </a:r>
            <a:endParaRPr lang="zh-CN" altLang="zh-CN" sz="1800" dirty="0"/>
          </a:p>
          <a:p>
            <a:pPr marL="0" indent="0">
              <a:buNone/>
            </a:pPr>
            <a:r>
              <a:rPr lang="en-US" altLang="zh-CN" sz="1800" dirty="0"/>
              <a:t>	Deri d;</a:t>
            </a:r>
            <a:endParaRPr lang="zh-CN" altLang="zh-CN" sz="1800" dirty="0"/>
          </a:p>
          <a:p>
            <a:pPr marL="0" indent="0">
              <a:buNone/>
            </a:pPr>
            <a:r>
              <a:rPr lang="en-US" altLang="zh-CN" sz="1800" dirty="0"/>
              <a:t>	f1(d);</a:t>
            </a:r>
            <a:endParaRPr lang="zh-CN" altLang="zh-CN" sz="1800" dirty="0"/>
          </a:p>
          <a:p>
            <a:pPr marL="0" indent="0">
              <a:buNone/>
            </a:pPr>
            <a:r>
              <a:rPr lang="en-US" altLang="zh-CN" sz="1800" dirty="0"/>
              <a:t>	f2(b);</a:t>
            </a:r>
            <a:endParaRPr lang="zh-CN" altLang="zh-CN" sz="1800" dirty="0"/>
          </a:p>
          <a:p>
            <a:pPr marL="0" indent="0">
              <a:buNone/>
            </a:pPr>
            <a:r>
              <a:rPr lang="en-US" altLang="zh-CN" sz="1800" dirty="0"/>
              <a:t>}</a:t>
            </a:r>
            <a:endParaRPr lang="zh-CN" altLang="zh-CN" sz="1800" dirty="0"/>
          </a:p>
          <a:p>
            <a:pPr marL="0" indent="0">
              <a:buNone/>
            </a:pPr>
            <a:endParaRPr lang="zh-CN" altLang="en-US" sz="1800" dirty="0"/>
          </a:p>
        </p:txBody>
      </p:sp>
    </p:spTree>
    <p:extLst>
      <p:ext uri="{BB962C8B-B14F-4D97-AF65-F5344CB8AC3E}">
        <p14:creationId xmlns:p14="http://schemas.microsoft.com/office/powerpoint/2010/main" val="29518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 calcmode="lin" valueType="num">
                                      <p:cBhvr additive="base">
                                        <p:cTn id="1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anim calcmode="lin" valueType="num">
                                      <p:cBhvr additive="base">
                                        <p:cTn id="1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 calcmode="lin" valueType="num">
                                      <p:cBhvr additive="base">
                                        <p:cTn id="2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6" end="16"/>
                                            </p:txEl>
                                          </p:spTgt>
                                        </p:tgtEl>
                                        <p:attrNameLst>
                                          <p:attrName>style.visibility</p:attrName>
                                        </p:attrNameLst>
                                      </p:cBhvr>
                                      <p:to>
                                        <p:strVal val="visible"/>
                                      </p:to>
                                    </p:set>
                                    <p:anim calcmode="lin" valueType="num">
                                      <p:cBhvr additive="base">
                                        <p:cTn id="3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 calcmode="lin" valueType="num">
                                      <p:cBhvr additive="base">
                                        <p:cTn id="3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8" end="18"/>
                                            </p:txEl>
                                          </p:spTgt>
                                        </p:tgtEl>
                                        <p:attrNameLst>
                                          <p:attrName>style.visibility</p:attrName>
                                        </p:attrNameLst>
                                      </p:cBhvr>
                                      <p:to>
                                        <p:strVal val="visible"/>
                                      </p:to>
                                    </p:set>
                                    <p:anim calcmode="lin" valueType="num">
                                      <p:cBhvr additive="base">
                                        <p:cTn id="39"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9" end="19"/>
                                            </p:txEl>
                                          </p:spTgt>
                                        </p:tgtEl>
                                        <p:attrNameLst>
                                          <p:attrName>style.visibility</p:attrName>
                                        </p:attrNameLst>
                                      </p:cBhvr>
                                      <p:to>
                                        <p:strVal val="visible"/>
                                      </p:to>
                                    </p:set>
                                    <p:anim calcmode="lin" valueType="num">
                                      <p:cBhvr additive="base">
                                        <p:cTn id="43"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 calcmode="lin" valueType="num">
                                      <p:cBhvr additive="base">
                                        <p:cTn id="4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21" end="21"/>
                                            </p:txEl>
                                          </p:spTgt>
                                        </p:tgtEl>
                                        <p:attrNameLst>
                                          <p:attrName>style.visibility</p:attrName>
                                        </p:attrNameLst>
                                      </p:cBhvr>
                                      <p:to>
                                        <p:strVal val="visible"/>
                                      </p:to>
                                    </p:set>
                                    <p:anim calcmode="lin" valueType="num">
                                      <p:cBhvr additive="base">
                                        <p:cTn id="51"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4.4.6  </a:t>
            </a:r>
            <a:r>
              <a:rPr lang="zh-CN" altLang="zh-CN" b="1" dirty="0">
                <a:solidFill>
                  <a:srgbClr val="FF0000"/>
                </a:solidFill>
              </a:rPr>
              <a:t>静态成员</a:t>
            </a:r>
            <a:r>
              <a:rPr lang="zh-CN" altLang="zh-CN" b="1" dirty="0"/>
              <a:t>与继承</a:t>
            </a:r>
            <a:endParaRPr lang="zh-CN" altLang="en-US" dirty="0"/>
          </a:p>
        </p:txBody>
      </p:sp>
      <p:sp>
        <p:nvSpPr>
          <p:cNvPr id="3" name="内容占位符 2"/>
          <p:cNvSpPr>
            <a:spLocks noGrp="1"/>
          </p:cNvSpPr>
          <p:nvPr>
            <p:ph idx="1"/>
          </p:nvPr>
        </p:nvSpPr>
        <p:spPr/>
        <p:txBody>
          <a:bodyPr/>
          <a:lstStyle/>
          <a:p>
            <a:pPr marL="0" indent="0">
              <a:buNone/>
            </a:pPr>
            <a:r>
              <a:rPr lang="en-US" altLang="zh-CN" sz="2800" b="1" dirty="0">
                <a:solidFill>
                  <a:srgbClr val="0000CC"/>
                </a:solidFill>
              </a:rPr>
              <a:t>1</a:t>
            </a:r>
            <a:r>
              <a:rPr lang="zh-CN" altLang="en-US" sz="2800" b="1" dirty="0">
                <a:solidFill>
                  <a:srgbClr val="0000CC"/>
                </a:solidFill>
              </a:rPr>
              <a:t>．基类静态成员为继承层次结构所有类共享</a:t>
            </a:r>
            <a:endParaRPr lang="en-US" altLang="zh-CN" sz="2800" b="1" dirty="0">
              <a:solidFill>
                <a:srgbClr val="0000CC"/>
              </a:solidFill>
            </a:endParaRPr>
          </a:p>
          <a:p>
            <a:pPr lvl="1"/>
            <a:r>
              <a:rPr lang="zh-CN" altLang="zh-CN" sz="2400" dirty="0"/>
              <a:t>在继承体系中，如果基类定义了静成成员，则在</a:t>
            </a:r>
            <a:r>
              <a:rPr lang="zh-CN" altLang="zh-CN" sz="2400" dirty="0">
                <a:solidFill>
                  <a:srgbClr val="FF0000"/>
                </a:solidFill>
              </a:rPr>
              <a:t>整个继承体系中只有该成员的唯一定义</a:t>
            </a:r>
            <a:r>
              <a:rPr lang="zh-CN" altLang="zh-CN" sz="2400" dirty="0"/>
              <a:t>，不论从该基类派生出了多少个或多少层次的派生类，静态成员都只有一个实例，为整个继承体系中的全体对象所共用。</a:t>
            </a:r>
          </a:p>
          <a:p>
            <a:pPr marL="0" indent="0">
              <a:buNone/>
            </a:pPr>
            <a:r>
              <a:rPr lang="en-US" altLang="zh-CN" sz="2800" dirty="0"/>
              <a:t>2</a:t>
            </a:r>
            <a:r>
              <a:rPr lang="zh-CN" altLang="en-US" sz="2800" dirty="0"/>
              <a:t>．基类静态成员在继承结构中的应用</a:t>
            </a:r>
            <a:endParaRPr lang="en-US" altLang="zh-CN" sz="2800" dirty="0"/>
          </a:p>
          <a:p>
            <a:pPr marL="857250" lvl="1" indent="-457200"/>
            <a:r>
              <a:rPr lang="zh-CN" altLang="en-US" sz="2400" dirty="0"/>
              <a:t>设计全类公用数据，或</a:t>
            </a:r>
            <a:r>
              <a:rPr lang="zh-CN" altLang="zh-CN" sz="2400" dirty="0"/>
              <a:t>统计继承体系中的对象个数</a:t>
            </a:r>
            <a:r>
              <a:rPr lang="zh-CN" altLang="en-US" sz="2400" dirty="0"/>
              <a:t>：</a:t>
            </a:r>
            <a:r>
              <a:rPr lang="zh-CN" altLang="zh-CN" sz="2400" dirty="0">
                <a:solidFill>
                  <a:srgbClr val="FF0000"/>
                </a:solidFill>
              </a:rPr>
              <a:t>将共享数据或计数器设置为基类的静态成员</a:t>
            </a:r>
            <a:r>
              <a:rPr lang="zh-CN" altLang="zh-CN" sz="2400" dirty="0"/>
              <a:t>，就能够实现这样的目的。</a:t>
            </a:r>
          </a:p>
          <a:p>
            <a:pPr marL="0" indent="0">
              <a:buNone/>
            </a:pPr>
            <a:endParaRPr lang="zh-CN" altLang="en-US" sz="2800" dirty="0"/>
          </a:p>
        </p:txBody>
      </p:sp>
    </p:spTree>
    <p:extLst>
      <p:ext uri="{BB962C8B-B14F-4D97-AF65-F5344CB8AC3E}">
        <p14:creationId xmlns:p14="http://schemas.microsoft.com/office/powerpoint/2010/main" val="1552906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4.4.6  </a:t>
            </a:r>
            <a:r>
              <a:rPr lang="zh-CN" altLang="zh-CN" b="1" dirty="0">
                <a:solidFill>
                  <a:srgbClr val="FF0000"/>
                </a:solidFill>
              </a:rPr>
              <a:t>静态成员</a:t>
            </a:r>
            <a:r>
              <a:rPr lang="zh-CN" altLang="zh-CN" b="1" dirty="0"/>
              <a:t>与继承</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solidFill>
                  <a:srgbClr val="0000CC"/>
                </a:solidFill>
              </a:rPr>
              <a:t>【例</a:t>
            </a:r>
            <a:r>
              <a:rPr lang="en-US" altLang="zh-CN" sz="2400" dirty="0">
                <a:solidFill>
                  <a:srgbClr val="0000CC"/>
                </a:solidFill>
              </a:rPr>
              <a:t>4-7</a:t>
            </a:r>
            <a:r>
              <a:rPr lang="zh-CN" altLang="zh-CN" sz="2400" dirty="0">
                <a:solidFill>
                  <a:srgbClr val="0000CC"/>
                </a:solidFill>
              </a:rPr>
              <a:t>】假设父亲生了儿子、女儿，儿子又生有孙子，构成了家族继承体系，统计家族成员的人数。</a:t>
            </a:r>
          </a:p>
          <a:p>
            <a:pPr marL="0" indent="0">
              <a:buNone/>
            </a:pPr>
            <a:r>
              <a:rPr lang="zh-CN" altLang="zh-CN" sz="2800" dirty="0">
                <a:solidFill>
                  <a:srgbClr val="FF0000"/>
                </a:solidFill>
              </a:rPr>
              <a:t>问题分析：</a:t>
            </a:r>
            <a:endParaRPr lang="en-US" altLang="zh-CN" sz="2800" dirty="0">
              <a:solidFill>
                <a:srgbClr val="FF0000"/>
              </a:solidFill>
            </a:endParaRPr>
          </a:p>
          <a:p>
            <a:pPr marL="400050" lvl="1" indent="0">
              <a:buNone/>
            </a:pPr>
            <a:r>
              <a:rPr lang="zh-CN" altLang="zh-CN" sz="2400" dirty="0"/>
              <a:t>用</a:t>
            </a:r>
            <a:r>
              <a:rPr lang="en-US" altLang="zh-CN" sz="2400" dirty="0"/>
              <a:t>Father</a:t>
            </a:r>
            <a:r>
              <a:rPr lang="zh-CN" altLang="zh-CN" sz="2400" dirty="0"/>
              <a:t>、</a:t>
            </a:r>
            <a:r>
              <a:rPr lang="en-US" altLang="zh-CN" sz="2400" dirty="0"/>
              <a:t>Son</a:t>
            </a:r>
            <a:r>
              <a:rPr lang="zh-CN" altLang="zh-CN" sz="2400" dirty="0"/>
              <a:t>、</a:t>
            </a:r>
            <a:r>
              <a:rPr lang="en-US" altLang="zh-CN" sz="2400" dirty="0" err="1"/>
              <a:t>Daugther</a:t>
            </a:r>
            <a:r>
              <a:rPr lang="zh-CN" altLang="zh-CN" sz="2400" dirty="0"/>
              <a:t>、</a:t>
            </a:r>
            <a:r>
              <a:rPr lang="en-US" altLang="zh-CN" sz="2400" dirty="0" err="1"/>
              <a:t>Frandson</a:t>
            </a:r>
            <a:r>
              <a:rPr lang="zh-CN" altLang="zh-CN" sz="2400" dirty="0"/>
              <a:t>分别表示父亲类、儿子类、女儿类和孙子类，它们通过继承形成了层次结构的继承体系。</a:t>
            </a:r>
            <a:endParaRPr lang="en-US" altLang="zh-CN" sz="2400" dirty="0"/>
          </a:p>
          <a:p>
            <a:pPr marL="0" indent="0">
              <a:buNone/>
            </a:pPr>
            <a:r>
              <a:rPr lang="zh-CN" altLang="zh-CN" sz="2800" dirty="0">
                <a:solidFill>
                  <a:srgbClr val="FF0000"/>
                </a:solidFill>
              </a:rPr>
              <a:t>数据抽象</a:t>
            </a:r>
            <a:endParaRPr lang="en-US" altLang="zh-CN" sz="2800" dirty="0">
              <a:solidFill>
                <a:srgbClr val="FF0000"/>
              </a:solidFill>
            </a:endParaRPr>
          </a:p>
          <a:p>
            <a:pPr marL="400050" lvl="1" indent="0">
              <a:buNone/>
            </a:pPr>
            <a:r>
              <a:rPr lang="zh-CN" altLang="zh-CN" sz="2400" dirty="0"/>
              <a:t>在</a:t>
            </a:r>
            <a:r>
              <a:rPr lang="en-US" altLang="zh-CN" sz="2400" dirty="0"/>
              <a:t>Father</a:t>
            </a:r>
            <a:r>
              <a:rPr lang="zh-CN" altLang="zh-CN" sz="2400" dirty="0"/>
              <a:t>类中设计静态成员</a:t>
            </a:r>
            <a:r>
              <a:rPr lang="en-US" altLang="zh-CN" sz="2400" dirty="0" err="1"/>
              <a:t>personNum</a:t>
            </a:r>
            <a:r>
              <a:rPr lang="zh-CN" altLang="zh-CN" sz="2400" dirty="0"/>
              <a:t>统计家族的人数，每构造一个对象人数就增加</a:t>
            </a:r>
            <a:r>
              <a:rPr lang="en-US" altLang="zh-CN" sz="2400" dirty="0"/>
              <a:t>1</a:t>
            </a:r>
            <a:r>
              <a:rPr lang="zh-CN" altLang="zh-CN" sz="2400" dirty="0"/>
              <a:t>，每析构一个对象就减少</a:t>
            </a:r>
            <a:r>
              <a:rPr lang="en-US" altLang="zh-CN" sz="2400" dirty="0"/>
              <a:t>1</a:t>
            </a:r>
            <a:r>
              <a:rPr lang="zh-CN" altLang="zh-CN" sz="2400" dirty="0"/>
              <a:t>；由于每个人都有姓名，因此在基类</a:t>
            </a:r>
            <a:r>
              <a:rPr lang="en-US" altLang="zh-CN" sz="2400" dirty="0"/>
              <a:t>Father</a:t>
            </a:r>
            <a:r>
              <a:rPr lang="zh-CN" altLang="zh-CN" sz="2400" dirty="0"/>
              <a:t>中设置</a:t>
            </a:r>
            <a:r>
              <a:rPr lang="en-US" altLang="zh-CN" sz="2400" dirty="0"/>
              <a:t>name</a:t>
            </a:r>
            <a:r>
              <a:rPr lang="zh-CN" altLang="zh-CN" sz="2400" dirty="0"/>
              <a:t>数据成员代表人名。为了便于派生类访问</a:t>
            </a:r>
            <a:r>
              <a:rPr lang="en-US" altLang="zh-CN" sz="2400" dirty="0" err="1"/>
              <a:t>personNum</a:t>
            </a:r>
            <a:r>
              <a:rPr lang="zh-CN" altLang="zh-CN" sz="2400" dirty="0"/>
              <a:t>和</a:t>
            </a:r>
            <a:r>
              <a:rPr lang="en-US" altLang="zh-CN" sz="2400" dirty="0"/>
              <a:t>name</a:t>
            </a:r>
            <a:r>
              <a:rPr lang="zh-CN" altLang="zh-CN" sz="2400" dirty="0"/>
              <a:t>成员，把它们设置为</a:t>
            </a:r>
            <a:r>
              <a:rPr lang="en-US" altLang="zh-CN" sz="2400" dirty="0"/>
              <a:t>protected</a:t>
            </a:r>
            <a:r>
              <a:rPr lang="zh-CN" altLang="zh-CN" sz="2400" dirty="0"/>
              <a:t>访问权限。</a:t>
            </a:r>
            <a:endParaRPr lang="zh-CN" altLang="en-US" sz="2400" dirty="0"/>
          </a:p>
        </p:txBody>
      </p:sp>
    </p:spTree>
    <p:extLst>
      <p:ext uri="{BB962C8B-B14F-4D97-AF65-F5344CB8AC3E}">
        <p14:creationId xmlns:p14="http://schemas.microsoft.com/office/powerpoint/2010/main" val="29791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4.4.6  </a:t>
            </a:r>
            <a:r>
              <a:rPr lang="zh-CN" altLang="zh-CN" b="1" dirty="0">
                <a:solidFill>
                  <a:srgbClr val="FF0000"/>
                </a:solidFill>
              </a:rPr>
              <a:t>静态成员</a:t>
            </a:r>
            <a:r>
              <a:rPr lang="zh-CN" altLang="zh-CN" b="1" dirty="0"/>
              <a:t>与继承</a:t>
            </a:r>
            <a:endParaRPr lang="zh-CN" altLang="en-US" dirty="0"/>
          </a:p>
        </p:txBody>
      </p:sp>
      <p:sp>
        <p:nvSpPr>
          <p:cNvPr id="3" name="内容占位符 2"/>
          <p:cNvSpPr>
            <a:spLocks noGrp="1"/>
          </p:cNvSpPr>
          <p:nvPr>
            <p:ph idx="1"/>
          </p:nvPr>
        </p:nvSpPr>
        <p:spPr/>
        <p:txBody>
          <a:bodyPr/>
          <a:lstStyle/>
          <a:p>
            <a:pPr marL="0" indent="0">
              <a:buNone/>
            </a:pPr>
            <a:r>
              <a:rPr lang="en-US" altLang="zh-CN" sz="1600" dirty="0"/>
              <a:t>#include &lt;</a:t>
            </a:r>
            <a:r>
              <a:rPr lang="en-US" altLang="zh-CN" sz="1600" dirty="0" err="1"/>
              <a:t>iostream</a:t>
            </a:r>
            <a:r>
              <a:rPr lang="en-US" altLang="zh-CN" sz="1600" dirty="0"/>
              <a:t>&gt;</a:t>
            </a:r>
            <a:endParaRPr lang="zh-CN" altLang="zh-CN" sz="1600" dirty="0"/>
          </a:p>
          <a:p>
            <a:pPr marL="0" indent="0">
              <a:buNone/>
            </a:pPr>
            <a:r>
              <a:rPr lang="en-US" altLang="zh-CN" sz="1600" dirty="0"/>
              <a:t>#include&lt;string&gt;</a:t>
            </a:r>
            <a:endParaRPr lang="zh-CN" altLang="zh-CN" sz="1600" dirty="0"/>
          </a:p>
          <a:p>
            <a:pPr marL="0" indent="0">
              <a:buNone/>
            </a:pPr>
            <a:r>
              <a:rPr lang="en-US" altLang="zh-CN" sz="1600" dirty="0"/>
              <a:t>using namespace </a:t>
            </a:r>
            <a:r>
              <a:rPr lang="en-US" altLang="zh-CN" sz="1600" dirty="0" err="1"/>
              <a:t>std</a:t>
            </a:r>
            <a:r>
              <a:rPr lang="en-US" altLang="zh-CN" sz="1600" dirty="0"/>
              <a:t>;</a:t>
            </a:r>
            <a:endParaRPr lang="zh-CN" altLang="zh-CN" sz="1600" dirty="0"/>
          </a:p>
          <a:p>
            <a:pPr marL="0" indent="0">
              <a:buNone/>
            </a:pPr>
            <a:r>
              <a:rPr lang="en-US" altLang="zh-CN" sz="1600" dirty="0"/>
              <a:t>class Father {</a:t>
            </a:r>
            <a:endParaRPr lang="zh-CN" altLang="zh-CN" sz="1600" dirty="0"/>
          </a:p>
          <a:p>
            <a:pPr marL="0" indent="0">
              <a:buNone/>
            </a:pPr>
            <a:r>
              <a:rPr lang="en-US" altLang="zh-CN" sz="1600" dirty="0"/>
              <a:t>protected:</a:t>
            </a:r>
            <a:endParaRPr lang="zh-CN" altLang="zh-CN" sz="1600" dirty="0"/>
          </a:p>
          <a:p>
            <a:pPr marL="0" indent="0">
              <a:buNone/>
            </a:pPr>
            <a:r>
              <a:rPr lang="en-US" altLang="zh-CN" sz="1600" dirty="0"/>
              <a:t>	string name;</a:t>
            </a:r>
            <a:endParaRPr lang="zh-CN" altLang="zh-CN" sz="1600" dirty="0"/>
          </a:p>
          <a:p>
            <a:pPr marL="0" indent="0">
              <a:buNone/>
            </a:pPr>
            <a:r>
              <a:rPr lang="en-US" altLang="zh-CN" sz="1600" dirty="0"/>
              <a:t>	</a:t>
            </a:r>
            <a:r>
              <a:rPr lang="en-US" altLang="zh-CN" sz="2000" b="1" dirty="0">
                <a:solidFill>
                  <a:srgbClr val="FF0000"/>
                </a:solidFill>
              </a:rPr>
              <a:t>static </a:t>
            </a:r>
            <a:r>
              <a:rPr lang="en-US" altLang="zh-CN" sz="2000" b="1" dirty="0" err="1">
                <a:solidFill>
                  <a:srgbClr val="FF0000"/>
                </a:solidFill>
              </a:rPr>
              <a:t>int</a:t>
            </a:r>
            <a:r>
              <a:rPr lang="en-US" altLang="zh-CN" sz="2000" b="1" dirty="0">
                <a:solidFill>
                  <a:srgbClr val="FF0000"/>
                </a:solidFill>
              </a:rPr>
              <a:t> </a:t>
            </a:r>
            <a:r>
              <a:rPr lang="en-US" altLang="zh-CN" sz="2000" b="1" dirty="0" err="1">
                <a:solidFill>
                  <a:srgbClr val="FF0000"/>
                </a:solidFill>
              </a:rPr>
              <a:t>personNum</a:t>
            </a:r>
            <a:r>
              <a:rPr lang="en-US" altLang="zh-CN" sz="2000" b="1" dirty="0">
                <a:solidFill>
                  <a:srgbClr val="FF0000"/>
                </a:solidFill>
              </a:rPr>
              <a:t>;</a:t>
            </a:r>
            <a:endParaRPr lang="zh-CN" altLang="zh-CN" sz="2000" b="1" dirty="0">
              <a:solidFill>
                <a:srgbClr val="FF0000"/>
              </a:solidFill>
            </a:endParaRPr>
          </a:p>
          <a:p>
            <a:pPr marL="0" indent="0">
              <a:buNone/>
            </a:pPr>
            <a:r>
              <a:rPr lang="en-US" altLang="zh-CN" sz="2000" dirty="0"/>
              <a:t>public:</a:t>
            </a:r>
            <a:endParaRPr lang="zh-CN" altLang="zh-CN" sz="2000" dirty="0"/>
          </a:p>
          <a:p>
            <a:pPr marL="0" indent="0">
              <a:buNone/>
            </a:pPr>
            <a:r>
              <a:rPr lang="en-US" altLang="zh-CN" sz="2000" dirty="0"/>
              <a:t>	Father(string Name = "") :name(Name) { </a:t>
            </a:r>
            <a:r>
              <a:rPr lang="en-US" altLang="zh-CN" sz="2000" dirty="0" err="1">
                <a:solidFill>
                  <a:srgbClr val="FF0000"/>
                </a:solidFill>
              </a:rPr>
              <a:t>personNum</a:t>
            </a:r>
            <a:r>
              <a:rPr lang="en-US" altLang="zh-CN" sz="2000" dirty="0">
                <a:solidFill>
                  <a:srgbClr val="FF0000"/>
                </a:solidFill>
              </a:rPr>
              <a:t>++;</a:t>
            </a:r>
            <a:r>
              <a:rPr lang="en-US" altLang="zh-CN" sz="2000" dirty="0"/>
              <a:t> }</a:t>
            </a:r>
            <a:endParaRPr lang="zh-CN" altLang="zh-CN" sz="2000" dirty="0"/>
          </a:p>
          <a:p>
            <a:pPr marL="0" indent="0">
              <a:buNone/>
            </a:pPr>
            <a:r>
              <a:rPr lang="en-US" altLang="zh-CN" sz="2000" dirty="0"/>
              <a:t>	~Father() { </a:t>
            </a:r>
            <a:r>
              <a:rPr lang="en-US" altLang="zh-CN" sz="2000" dirty="0" err="1">
                <a:solidFill>
                  <a:srgbClr val="FF0000"/>
                </a:solidFill>
              </a:rPr>
              <a:t>personNum</a:t>
            </a:r>
            <a:r>
              <a:rPr lang="en-US" altLang="zh-CN" sz="2000" dirty="0">
                <a:solidFill>
                  <a:srgbClr val="FF0000"/>
                </a:solidFill>
              </a:rPr>
              <a:t>--; </a:t>
            </a:r>
            <a:r>
              <a:rPr lang="en-US" altLang="zh-CN" sz="2000" dirty="0"/>
              <a:t>}</a:t>
            </a:r>
            <a:endParaRPr lang="zh-CN" altLang="zh-CN" sz="2000" dirty="0"/>
          </a:p>
          <a:p>
            <a:pPr marL="0" indent="0">
              <a:buNone/>
            </a:pPr>
            <a:r>
              <a:rPr lang="en-US" altLang="zh-CN" sz="2000" dirty="0"/>
              <a:t>	static </a:t>
            </a:r>
            <a:r>
              <a:rPr lang="en-US" altLang="zh-CN" sz="2000" dirty="0" err="1"/>
              <a:t>int</a:t>
            </a:r>
            <a:r>
              <a:rPr lang="en-US" altLang="zh-CN" sz="2000" dirty="0"/>
              <a:t> </a:t>
            </a:r>
            <a:r>
              <a:rPr lang="en-US" altLang="zh-CN" sz="2000" dirty="0" err="1"/>
              <a:t>getPersonNumber</a:t>
            </a:r>
            <a:r>
              <a:rPr lang="en-US" altLang="zh-CN" sz="2000" dirty="0"/>
              <a:t>() {	return </a:t>
            </a:r>
            <a:r>
              <a:rPr lang="en-US" altLang="zh-CN" sz="2000" dirty="0" err="1"/>
              <a:t>personNum</a:t>
            </a:r>
            <a:r>
              <a:rPr lang="en-US" altLang="zh-CN" sz="2000" dirty="0"/>
              <a:t>;	}</a:t>
            </a:r>
            <a:endParaRPr lang="zh-CN" altLang="zh-CN" sz="2000" dirty="0"/>
          </a:p>
          <a:p>
            <a:pPr marL="0" indent="0">
              <a:buNone/>
            </a:pPr>
            <a:r>
              <a:rPr lang="en-US" altLang="zh-CN" sz="1600" dirty="0"/>
              <a:t>};</a:t>
            </a:r>
            <a:endParaRPr lang="zh-CN" altLang="zh-CN" sz="1600" dirty="0"/>
          </a:p>
          <a:p>
            <a:pPr marL="0" indent="0">
              <a:buNone/>
            </a:pPr>
            <a:r>
              <a:rPr lang="en-US" altLang="zh-CN" sz="2000" b="1" dirty="0" err="1">
                <a:solidFill>
                  <a:srgbClr val="FF0000"/>
                </a:solidFill>
              </a:rPr>
              <a:t>int</a:t>
            </a:r>
            <a:r>
              <a:rPr lang="en-US" altLang="zh-CN" sz="2000" b="1" dirty="0">
                <a:solidFill>
                  <a:srgbClr val="FF0000"/>
                </a:solidFill>
              </a:rPr>
              <a:t> Father::</a:t>
            </a:r>
            <a:r>
              <a:rPr lang="en-US" altLang="zh-CN" sz="2000" b="1" dirty="0" err="1">
                <a:solidFill>
                  <a:srgbClr val="FF0000"/>
                </a:solidFill>
              </a:rPr>
              <a:t>personNum</a:t>
            </a:r>
            <a:r>
              <a:rPr lang="en-US" altLang="zh-CN" sz="2000" b="1" dirty="0">
                <a:solidFill>
                  <a:srgbClr val="FF0000"/>
                </a:solidFill>
              </a:rPr>
              <a:t> = 0;</a:t>
            </a:r>
            <a:endParaRPr lang="zh-CN" altLang="zh-CN" sz="2000" b="1" dirty="0">
              <a:solidFill>
                <a:srgbClr val="FF0000"/>
              </a:solidFill>
            </a:endParaRPr>
          </a:p>
          <a:p>
            <a:pPr marL="0" indent="0">
              <a:buNone/>
            </a:pPr>
            <a:r>
              <a:rPr lang="en-US" altLang="zh-CN" sz="1600" dirty="0"/>
              <a:t>class Son :public Father {</a:t>
            </a:r>
            <a:endParaRPr lang="zh-CN" altLang="zh-CN" sz="1600" dirty="0"/>
          </a:p>
          <a:p>
            <a:pPr marL="0" indent="0">
              <a:buNone/>
            </a:pPr>
            <a:r>
              <a:rPr lang="en-US" altLang="zh-CN" sz="1600" dirty="0"/>
              <a:t>public:</a:t>
            </a:r>
            <a:endParaRPr lang="zh-CN" altLang="zh-CN" sz="1600" dirty="0"/>
          </a:p>
          <a:p>
            <a:pPr marL="0" indent="0">
              <a:buNone/>
            </a:pPr>
            <a:r>
              <a:rPr lang="en-US" altLang="zh-CN" sz="1600" dirty="0"/>
              <a:t>	Son(string name) :Father(name) {}</a:t>
            </a:r>
            <a:endParaRPr lang="zh-CN" altLang="zh-CN" sz="1600" dirty="0"/>
          </a:p>
          <a:p>
            <a:pPr marL="0" indent="0">
              <a:buNone/>
            </a:pPr>
            <a:r>
              <a:rPr lang="en-US" altLang="zh-CN" sz="1600" dirty="0"/>
              <a:t>};</a:t>
            </a:r>
            <a:endParaRPr lang="zh-CN" altLang="zh-CN" sz="1600" dirty="0"/>
          </a:p>
          <a:p>
            <a:pPr marL="0" indent="0">
              <a:buNone/>
            </a:pPr>
            <a:endParaRPr lang="zh-CN" altLang="en-US" sz="1600" dirty="0"/>
          </a:p>
        </p:txBody>
      </p:sp>
    </p:spTree>
    <p:extLst>
      <p:ext uri="{BB962C8B-B14F-4D97-AF65-F5344CB8AC3E}">
        <p14:creationId xmlns:p14="http://schemas.microsoft.com/office/powerpoint/2010/main" val="2359452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23212" cy="6669360"/>
          </a:xfrm>
        </p:spPr>
        <p:txBody>
          <a:bodyPr/>
          <a:lstStyle/>
          <a:p>
            <a:pPr marL="0" indent="0">
              <a:buNone/>
            </a:pPr>
            <a:r>
              <a:rPr lang="en-US" altLang="zh-CN" sz="2000" dirty="0"/>
              <a:t>class </a:t>
            </a:r>
            <a:r>
              <a:rPr lang="en-US" altLang="zh-CN" sz="2000" dirty="0" err="1"/>
              <a:t>Daugther</a:t>
            </a:r>
            <a:r>
              <a:rPr lang="en-US" altLang="zh-CN" sz="2000" dirty="0"/>
              <a:t> :Father {</a:t>
            </a:r>
            <a:endParaRPr lang="zh-CN" altLang="zh-CN" sz="2000" dirty="0"/>
          </a:p>
          <a:p>
            <a:pPr marL="0" indent="0">
              <a:buNone/>
            </a:pPr>
            <a:r>
              <a:rPr lang="en-US" altLang="zh-CN" sz="2000" dirty="0"/>
              <a:t>public:</a:t>
            </a:r>
            <a:endParaRPr lang="zh-CN" altLang="zh-CN" sz="2000" dirty="0"/>
          </a:p>
          <a:p>
            <a:pPr marL="0" indent="0">
              <a:buNone/>
            </a:pPr>
            <a:r>
              <a:rPr lang="en-US" altLang="zh-CN" sz="2000" dirty="0"/>
              <a:t>	</a:t>
            </a:r>
            <a:r>
              <a:rPr lang="en-US" altLang="zh-CN" sz="2000" dirty="0" err="1"/>
              <a:t>Daugther</a:t>
            </a:r>
            <a:r>
              <a:rPr lang="en-US" altLang="zh-CN" sz="2000" dirty="0"/>
              <a:t>(string name) :Father(name) {}</a:t>
            </a:r>
            <a:endParaRPr lang="zh-CN" altLang="zh-CN" sz="2000" dirty="0"/>
          </a:p>
          <a:p>
            <a:pPr marL="0" indent="0">
              <a:buNone/>
            </a:pPr>
            <a:r>
              <a:rPr lang="en-US" altLang="zh-CN" sz="2000" dirty="0"/>
              <a:t>};</a:t>
            </a:r>
            <a:endParaRPr lang="zh-CN" altLang="zh-CN" sz="2000" dirty="0"/>
          </a:p>
          <a:p>
            <a:pPr marL="0" indent="0">
              <a:buNone/>
            </a:pPr>
            <a:r>
              <a:rPr lang="en-US" altLang="zh-CN" sz="2000" dirty="0"/>
              <a:t>class Grandson :public Son {</a:t>
            </a:r>
            <a:endParaRPr lang="zh-CN" altLang="zh-CN" sz="2000" dirty="0"/>
          </a:p>
          <a:p>
            <a:pPr marL="0" indent="0">
              <a:buNone/>
            </a:pPr>
            <a:r>
              <a:rPr lang="en-US" altLang="zh-CN" sz="2000" dirty="0"/>
              <a:t>public:</a:t>
            </a:r>
            <a:endParaRPr lang="zh-CN" altLang="zh-CN" sz="2000" dirty="0"/>
          </a:p>
          <a:p>
            <a:pPr marL="0" indent="0">
              <a:buNone/>
            </a:pPr>
            <a:r>
              <a:rPr lang="en-US" altLang="zh-CN" sz="2000" dirty="0"/>
              <a:t>	Grandson(string name) :Son(name) {}</a:t>
            </a:r>
            <a:endParaRPr lang="zh-CN" altLang="zh-CN" sz="2000" dirty="0"/>
          </a:p>
          <a:p>
            <a:pPr marL="0" indent="0">
              <a:buNone/>
            </a:pPr>
            <a:r>
              <a:rPr lang="en-US" altLang="zh-CN" sz="2000" dirty="0"/>
              <a:t>};</a:t>
            </a:r>
            <a:endParaRPr lang="zh-CN" altLang="zh-CN" sz="2000" dirty="0"/>
          </a:p>
          <a:p>
            <a:pPr marL="0" indent="0">
              <a:buNone/>
            </a:pPr>
            <a:r>
              <a:rPr lang="en-US" altLang="zh-CN" sz="2000" dirty="0"/>
              <a:t>void main() {</a:t>
            </a:r>
            <a:endParaRPr lang="zh-CN" altLang="zh-CN" sz="2000" dirty="0"/>
          </a:p>
          <a:p>
            <a:pPr marL="0" indent="0">
              <a:buNone/>
            </a:pPr>
            <a:r>
              <a:rPr lang="en-US" altLang="zh-CN" sz="2000" dirty="0"/>
              <a:t>	Father </a:t>
            </a:r>
            <a:r>
              <a:rPr lang="en-US" altLang="zh-CN" sz="2000" dirty="0">
                <a:solidFill>
                  <a:srgbClr val="0000CC"/>
                </a:solidFill>
              </a:rPr>
              <a:t>son</a:t>
            </a:r>
            <a:r>
              <a:rPr lang="en-US" altLang="zh-CN" sz="2000" dirty="0"/>
              <a:t>("tom");</a:t>
            </a:r>
            <a:endParaRPr lang="zh-CN" altLang="zh-CN" sz="2000" dirty="0"/>
          </a:p>
          <a:p>
            <a:pPr marL="0" indent="0">
              <a:buNone/>
            </a:pPr>
            <a:r>
              <a:rPr lang="en-US" altLang="zh-CN" sz="2000" dirty="0"/>
              <a:t>	Son </a:t>
            </a:r>
            <a:r>
              <a:rPr lang="en-US" altLang="zh-CN" sz="2000" dirty="0" err="1">
                <a:solidFill>
                  <a:srgbClr val="0000CC"/>
                </a:solidFill>
              </a:rPr>
              <a:t>sson</a:t>
            </a:r>
            <a:r>
              <a:rPr lang="en-US" altLang="zh-CN" sz="2000" dirty="0"/>
              <a:t>("jack");</a:t>
            </a:r>
            <a:endParaRPr lang="zh-CN" altLang="zh-CN" sz="2000" dirty="0"/>
          </a:p>
          <a:p>
            <a:pPr marL="0" indent="0">
              <a:buNone/>
            </a:pPr>
            <a:r>
              <a:rPr lang="en-US" altLang="zh-CN" sz="2000" dirty="0"/>
              <a:t>	</a:t>
            </a:r>
            <a:r>
              <a:rPr lang="en-US" altLang="zh-CN" sz="2000" dirty="0" err="1"/>
              <a:t>Daugther</a:t>
            </a:r>
            <a:r>
              <a:rPr lang="en-US" altLang="zh-CN" sz="2000" dirty="0"/>
              <a:t> </a:t>
            </a:r>
            <a:r>
              <a:rPr lang="en-US" altLang="zh-CN" sz="2000" dirty="0" err="1">
                <a:solidFill>
                  <a:srgbClr val="0000CC"/>
                </a:solidFill>
              </a:rPr>
              <a:t>dson</a:t>
            </a:r>
            <a:r>
              <a:rPr lang="en-US" altLang="zh-CN" sz="2000" dirty="0"/>
              <a:t>("mike");</a:t>
            </a:r>
            <a:endParaRPr lang="zh-CN" altLang="zh-CN" sz="2000" dirty="0"/>
          </a:p>
          <a:p>
            <a:pPr marL="0" indent="0">
              <a:buNone/>
            </a:pPr>
            <a:r>
              <a:rPr lang="en-US" altLang="zh-CN" sz="2000" dirty="0"/>
              <a:t>	{</a:t>
            </a:r>
            <a:endParaRPr lang="zh-CN" altLang="zh-CN" sz="2000" dirty="0"/>
          </a:p>
          <a:p>
            <a:pPr marL="0" indent="0">
              <a:buNone/>
            </a:pPr>
            <a:r>
              <a:rPr lang="en-US" altLang="zh-CN" sz="2000" dirty="0"/>
              <a:t>		Grandson </a:t>
            </a:r>
            <a:r>
              <a:rPr lang="en-US" altLang="zh-CN" sz="2000" dirty="0" err="1">
                <a:solidFill>
                  <a:srgbClr val="0000CC"/>
                </a:solidFill>
              </a:rPr>
              <a:t>gson</a:t>
            </a:r>
            <a:r>
              <a:rPr lang="en-US" altLang="zh-CN" sz="2000" dirty="0"/>
              <a:t>("</a:t>
            </a:r>
            <a:r>
              <a:rPr lang="en-US" altLang="zh-CN" sz="2000" dirty="0" err="1"/>
              <a:t>s.jack</a:t>
            </a:r>
            <a:r>
              <a:rPr lang="en-US" altLang="zh-CN" sz="2000" dirty="0"/>
              <a:t>");　　</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son.getPersonNumber</a:t>
            </a:r>
            <a:r>
              <a:rPr lang="en-US" altLang="zh-CN" sz="2000" dirty="0"/>
              <a:t>() &lt;&lt; </a:t>
            </a:r>
            <a:r>
              <a:rPr lang="en-US" altLang="zh-CN" sz="2000" dirty="0" err="1"/>
              <a:t>endl</a:t>
            </a:r>
            <a:r>
              <a:rPr lang="en-US" altLang="zh-CN" sz="2000" dirty="0"/>
              <a:t>;     </a:t>
            </a:r>
            <a:r>
              <a:rPr lang="en-US" altLang="zh-CN" sz="2000" dirty="0">
                <a:solidFill>
                  <a:srgbClr val="FF0000"/>
                </a:solidFill>
              </a:rPr>
              <a:t>//L1</a:t>
            </a:r>
            <a:r>
              <a:rPr lang="zh-CN" altLang="zh-CN" sz="2000" dirty="0">
                <a:solidFill>
                  <a:srgbClr val="FF0000"/>
                </a:solidFill>
              </a:rPr>
              <a:t>，输出</a:t>
            </a:r>
            <a:r>
              <a:rPr lang="en-US" altLang="zh-CN" sz="2000" dirty="0">
                <a:solidFill>
                  <a:srgbClr val="FF0000"/>
                </a:solidFill>
              </a:rPr>
              <a:t>4</a:t>
            </a:r>
            <a:endParaRPr lang="zh-CN" altLang="zh-CN" sz="2000" dirty="0">
              <a:solidFill>
                <a:srgbClr val="FF0000"/>
              </a:solidFill>
            </a:endParaRPr>
          </a:p>
          <a:p>
            <a:pPr marL="0" indent="0">
              <a:buNone/>
            </a:pPr>
            <a:r>
              <a:rPr lang="en-US" altLang="zh-CN" sz="2000" dirty="0"/>
              <a:t>	}</a:t>
            </a:r>
            <a:endParaRPr lang="zh-CN" altLang="zh-CN" sz="2000" dirty="0"/>
          </a:p>
          <a:p>
            <a:pPr marL="0" indent="0">
              <a:buNone/>
            </a:pPr>
            <a:r>
              <a:rPr lang="en-US" altLang="zh-CN" sz="2000" dirty="0"/>
              <a:t>	</a:t>
            </a:r>
            <a:r>
              <a:rPr lang="en-US" altLang="zh-CN" sz="2000" dirty="0" err="1"/>
              <a:t>cout</a:t>
            </a:r>
            <a:r>
              <a:rPr lang="en-US" altLang="zh-CN" sz="2000" dirty="0"/>
              <a:t> &lt;&lt; </a:t>
            </a:r>
            <a:r>
              <a:rPr lang="en-US" altLang="zh-CN" sz="2000" dirty="0" err="1"/>
              <a:t>son.getPersonNumber</a:t>
            </a:r>
            <a:r>
              <a:rPr lang="en-US" altLang="zh-CN" sz="2000" dirty="0"/>
              <a:t>() &lt;&lt; </a:t>
            </a:r>
            <a:r>
              <a:rPr lang="en-US" altLang="zh-CN" sz="2000" dirty="0" err="1"/>
              <a:t>endl</a:t>
            </a:r>
            <a:r>
              <a:rPr lang="en-US" altLang="zh-CN" sz="2000" dirty="0">
                <a:solidFill>
                  <a:srgbClr val="FF0000"/>
                </a:solidFill>
              </a:rPr>
              <a:t>;          //L2</a:t>
            </a:r>
            <a:r>
              <a:rPr lang="zh-CN" altLang="zh-CN" sz="2000" dirty="0">
                <a:solidFill>
                  <a:srgbClr val="FF0000"/>
                </a:solidFill>
              </a:rPr>
              <a:t>，输出</a:t>
            </a:r>
            <a:r>
              <a:rPr lang="en-US" altLang="zh-CN" sz="2000" dirty="0">
                <a:solidFill>
                  <a:srgbClr val="FF0000"/>
                </a:solidFill>
              </a:rPr>
              <a:t>3</a:t>
            </a:r>
            <a:endParaRPr lang="zh-CN" altLang="zh-CN" sz="2000" dirty="0">
              <a:solidFill>
                <a:srgbClr val="FF0000"/>
              </a:solidFill>
            </a:endParaRPr>
          </a:p>
          <a:p>
            <a:pPr marL="0" indent="0">
              <a:buNone/>
            </a:pPr>
            <a:r>
              <a:rPr lang="en-US" altLang="zh-CN" sz="2000" dirty="0">
                <a:solidFill>
                  <a:srgbClr val="FF0000"/>
                </a:solidFill>
              </a:rPr>
              <a:t>}</a:t>
            </a:r>
            <a:endParaRPr lang="zh-CN" altLang="zh-CN" sz="2000" dirty="0">
              <a:solidFill>
                <a:srgbClr val="FF0000"/>
              </a:solidFill>
            </a:endParaRPr>
          </a:p>
          <a:p>
            <a:pPr marL="0" indent="0">
              <a:buNone/>
            </a:pPr>
            <a:endParaRPr lang="zh-CN" altLang="en-US" sz="2000" dirty="0"/>
          </a:p>
        </p:txBody>
      </p:sp>
      <p:sp>
        <p:nvSpPr>
          <p:cNvPr id="5" name="对话气泡: 矩形 4"/>
          <p:cNvSpPr/>
          <p:nvPr/>
        </p:nvSpPr>
        <p:spPr>
          <a:xfrm>
            <a:off x="6012160" y="2204864"/>
            <a:ext cx="2736304" cy="2304256"/>
          </a:xfrm>
          <a:prstGeom prst="wedgeRectCallout">
            <a:avLst>
              <a:gd name="adj1" fmla="val 21172"/>
              <a:gd name="adj2" fmla="val 87376"/>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到</a:t>
            </a:r>
            <a:r>
              <a:rPr lang="en-US" altLang="zh-CN" sz="2000" b="1" dirty="0">
                <a:solidFill>
                  <a:schemeClr val="tx1"/>
                </a:solidFill>
              </a:rPr>
              <a:t>L1</a:t>
            </a:r>
            <a:r>
              <a:rPr lang="zh-CN" altLang="en-US" sz="2000" b="1" dirty="0">
                <a:solidFill>
                  <a:schemeClr val="tx1"/>
                </a:solidFill>
              </a:rPr>
              <a:t>语句时，总共定义了</a:t>
            </a:r>
            <a:r>
              <a:rPr lang="en-US" altLang="zh-CN" sz="2000" b="1" dirty="0">
                <a:solidFill>
                  <a:schemeClr val="tx1"/>
                </a:solidFill>
              </a:rPr>
              <a:t>4</a:t>
            </a:r>
            <a:r>
              <a:rPr lang="zh-CN" altLang="en-US" sz="2000" b="1" dirty="0">
                <a:solidFill>
                  <a:schemeClr val="tx1"/>
                </a:solidFill>
              </a:rPr>
              <a:t>个对象，都记在了由基类定义的共享静态成员</a:t>
            </a:r>
            <a:r>
              <a:rPr lang="en-US" altLang="zh-CN" sz="2000" b="1" dirty="0" err="1">
                <a:solidFill>
                  <a:schemeClr val="tx1"/>
                </a:solidFill>
              </a:rPr>
              <a:t>personNum</a:t>
            </a:r>
            <a:r>
              <a:rPr lang="zh-CN" altLang="en-US" sz="2000" b="1" dirty="0">
                <a:solidFill>
                  <a:schemeClr val="tx1"/>
                </a:solidFill>
              </a:rPr>
              <a:t>中，因此</a:t>
            </a:r>
            <a:r>
              <a:rPr lang="en-US" altLang="zh-CN" sz="2000" b="1" dirty="0">
                <a:solidFill>
                  <a:schemeClr val="tx1"/>
                </a:solidFill>
              </a:rPr>
              <a:t>L1</a:t>
            </a:r>
            <a:r>
              <a:rPr lang="zh-CN" altLang="en-US" sz="2000" b="1" dirty="0">
                <a:solidFill>
                  <a:schemeClr val="tx1"/>
                </a:solidFill>
              </a:rPr>
              <a:t>语句输入</a:t>
            </a:r>
            <a:r>
              <a:rPr lang="en-US" altLang="zh-CN" sz="2000" b="1" dirty="0">
                <a:solidFill>
                  <a:schemeClr val="tx1"/>
                </a:solidFill>
              </a:rPr>
              <a:t>4</a:t>
            </a:r>
            <a:endParaRPr lang="zh-CN" altLang="en-US" sz="2000" b="1" dirty="0">
              <a:solidFill>
                <a:schemeClr val="tx1"/>
              </a:solidFill>
            </a:endParaRPr>
          </a:p>
        </p:txBody>
      </p:sp>
    </p:spTree>
    <p:extLst>
      <p:ext uri="{BB962C8B-B14F-4D97-AF65-F5344CB8AC3E}">
        <p14:creationId xmlns:p14="http://schemas.microsoft.com/office/powerpoint/2010/main" val="302427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 calcmode="lin" valueType="num">
                                      <p:cBhvr additive="base">
                                        <p:cTn id="2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 calcmode="lin" valueType="num">
                                      <p:cBhvr additive="base">
                                        <p:cTn id="3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anim calcmode="lin" valueType="num">
                                      <p:cBhvr additive="base">
                                        <p:cTn id="4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 calcmode="lin" valueType="num">
                                      <p:cBhvr additive="base">
                                        <p:cTn id="4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7" end="17"/>
                                            </p:txEl>
                                          </p:spTgt>
                                        </p:tgtEl>
                                        <p:attrNameLst>
                                          <p:attrName>style.visibility</p:attrName>
                                        </p:attrNameLst>
                                      </p:cBhvr>
                                      <p:to>
                                        <p:strVal val="visible"/>
                                      </p:to>
                                    </p:set>
                                    <p:anim calcmode="lin" valueType="num">
                                      <p:cBhvr additive="base">
                                        <p:cTn id="6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down)">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23850" y="1143000"/>
            <a:ext cx="7772400" cy="5187950"/>
          </a:xfrm>
        </p:spPr>
        <p:txBody>
          <a:bodyPr/>
          <a:lstStyle/>
          <a:p>
            <a:pPr eaLnBrk="1" hangingPunct="1">
              <a:buFontTx/>
              <a:buNone/>
            </a:pPr>
            <a:r>
              <a:rPr lang="en-US" altLang="zh-CN" b="1" dirty="0">
                <a:solidFill>
                  <a:srgbClr val="0000CC"/>
                </a:solidFill>
              </a:rPr>
              <a:t>4</a:t>
            </a:r>
            <a:r>
              <a:rPr lang="zh-CN" altLang="en-US" b="1" dirty="0">
                <a:solidFill>
                  <a:srgbClr val="0000CC"/>
                </a:solidFill>
              </a:rPr>
              <a:t>、派生类可实施的对基类的改变</a:t>
            </a:r>
          </a:p>
          <a:p>
            <a:pPr lvl="1" eaLnBrk="1" hangingPunct="1"/>
            <a:r>
              <a:rPr lang="zh-CN" altLang="en-US" b="1" dirty="0"/>
              <a:t>增加新的数据成员和成员函数。</a:t>
            </a:r>
          </a:p>
          <a:p>
            <a:pPr lvl="1" eaLnBrk="1" hangingPunct="1"/>
            <a:r>
              <a:rPr lang="zh-CN" altLang="en-US" b="1" dirty="0"/>
              <a:t>重载基类的成员函数。</a:t>
            </a:r>
          </a:p>
          <a:p>
            <a:pPr lvl="1" eaLnBrk="1" hangingPunct="1"/>
            <a:r>
              <a:rPr lang="zh-CN" altLang="en-US" b="1" dirty="0"/>
              <a:t>重定义基类已有的成员函数。</a:t>
            </a:r>
          </a:p>
          <a:p>
            <a:pPr lvl="1" eaLnBrk="1" hangingPunct="1"/>
            <a:r>
              <a:rPr lang="zh-CN" altLang="en-US" b="1" dirty="0"/>
              <a:t>改变基类成员在派生类中的访问属性。</a:t>
            </a:r>
          </a:p>
          <a:p>
            <a:pPr eaLnBrk="1" hangingPunct="1">
              <a:buFontTx/>
              <a:buNone/>
            </a:pPr>
            <a:r>
              <a:rPr lang="en-US" altLang="zh-CN" b="1" dirty="0">
                <a:solidFill>
                  <a:srgbClr val="0000CC"/>
                </a:solidFill>
              </a:rPr>
              <a:t>5</a:t>
            </a:r>
            <a:r>
              <a:rPr lang="zh-CN" altLang="en-US" b="1" dirty="0">
                <a:solidFill>
                  <a:srgbClr val="0000CC"/>
                </a:solidFill>
              </a:rPr>
              <a:t>、派生类不能继承基类的以下内容</a:t>
            </a:r>
          </a:p>
          <a:p>
            <a:pPr lvl="1" eaLnBrk="1" hangingPunct="1"/>
            <a:r>
              <a:rPr lang="zh-CN" altLang="en-US" b="1" dirty="0"/>
              <a:t>基类的构造函数和析构函数。</a:t>
            </a:r>
          </a:p>
          <a:p>
            <a:pPr lvl="1" eaLnBrk="1" hangingPunct="1"/>
            <a:r>
              <a:rPr lang="zh-CN" altLang="en-US" b="1" dirty="0"/>
              <a:t>基类的友元函数。</a:t>
            </a:r>
          </a:p>
          <a:p>
            <a:pPr lvl="1" eaLnBrk="1" hangingPunct="1"/>
            <a:r>
              <a:rPr lang="zh-CN" altLang="en-US" b="1" dirty="0"/>
              <a:t>静态数据成员和静态成员函数 </a:t>
            </a:r>
          </a:p>
        </p:txBody>
      </p:sp>
      <p:sp>
        <p:nvSpPr>
          <p:cNvPr id="7171" name="Rectangle 3"/>
          <p:cNvSpPr>
            <a:spLocks noGrp="1" noChangeArrowheads="1"/>
          </p:cNvSpPr>
          <p:nvPr>
            <p:ph type="title"/>
          </p:nvPr>
        </p:nvSpPr>
        <p:spPr>
          <a:xfrm>
            <a:off x="323850" y="0"/>
            <a:ext cx="7772400" cy="1143000"/>
          </a:xfrm>
          <a:noFill/>
        </p:spPr>
        <p:txBody>
          <a:bodyPr/>
          <a:lstStyle/>
          <a:p>
            <a:pPr eaLnBrk="1" hangingPunct="1"/>
            <a:r>
              <a:rPr lang="en-US" altLang="zh-CN" b="1"/>
              <a:t>5.1 </a:t>
            </a:r>
            <a:r>
              <a:rPr lang="zh-CN" altLang="en-US" b="1"/>
              <a:t>继承</a:t>
            </a:r>
            <a:r>
              <a:rPr lang="zh-CN" altLang="en-US" b="1">
                <a:solidFill>
                  <a:srgbClr val="FF0000"/>
                </a:solidFill>
              </a:rPr>
              <a:t>的概念</a:t>
            </a:r>
          </a:p>
        </p:txBody>
      </p:sp>
    </p:spTree>
    <p:extLst>
      <p:ext uri="{BB962C8B-B14F-4D97-AF65-F5344CB8AC3E}">
        <p14:creationId xmlns:p14="http://schemas.microsoft.com/office/powerpoint/2010/main" val="3068789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0">
                                            <p:txEl>
                                              <p:pRg st="1" end="1"/>
                                            </p:txEl>
                                          </p:spTgt>
                                        </p:tgtEl>
                                        <p:attrNameLst>
                                          <p:attrName>style.visibility</p:attrName>
                                        </p:attrNameLst>
                                      </p:cBhvr>
                                      <p:to>
                                        <p:strVal val="visible"/>
                                      </p:to>
                                    </p:set>
                                    <p:anim calcmode="lin" valueType="num">
                                      <p:cBhvr additive="base">
                                        <p:cTn id="7" dur="500" fill="hold"/>
                                        <p:tgtEl>
                                          <p:spTgt spid="71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0">
                                            <p:txEl>
                                              <p:pRg st="2" end="2"/>
                                            </p:txEl>
                                          </p:spTgt>
                                        </p:tgtEl>
                                        <p:attrNameLst>
                                          <p:attrName>style.visibility</p:attrName>
                                        </p:attrNameLst>
                                      </p:cBhvr>
                                      <p:to>
                                        <p:strVal val="visible"/>
                                      </p:to>
                                    </p:set>
                                    <p:anim calcmode="lin" valueType="num">
                                      <p:cBhvr additive="base">
                                        <p:cTn id="11" dur="500" fill="hold"/>
                                        <p:tgtEl>
                                          <p:spTgt spid="717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0">
                                            <p:txEl>
                                              <p:pRg st="3" end="3"/>
                                            </p:txEl>
                                          </p:spTgt>
                                        </p:tgtEl>
                                        <p:attrNameLst>
                                          <p:attrName>style.visibility</p:attrName>
                                        </p:attrNameLst>
                                      </p:cBhvr>
                                      <p:to>
                                        <p:strVal val="visible"/>
                                      </p:to>
                                    </p:set>
                                    <p:anim calcmode="lin" valueType="num">
                                      <p:cBhvr additive="base">
                                        <p:cTn id="15" dur="500" fill="hold"/>
                                        <p:tgtEl>
                                          <p:spTgt spid="717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0">
                                            <p:txEl>
                                              <p:pRg st="4" end="4"/>
                                            </p:txEl>
                                          </p:spTgt>
                                        </p:tgtEl>
                                        <p:attrNameLst>
                                          <p:attrName>style.visibility</p:attrName>
                                        </p:attrNameLst>
                                      </p:cBhvr>
                                      <p:to>
                                        <p:strVal val="visible"/>
                                      </p:to>
                                    </p:set>
                                    <p:anim calcmode="lin" valueType="num">
                                      <p:cBhvr additive="base">
                                        <p:cTn id="19" dur="500" fill="hold"/>
                                        <p:tgtEl>
                                          <p:spTgt spid="717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7170">
                                            <p:txEl>
                                              <p:pRg st="5" end="5"/>
                                            </p:txEl>
                                          </p:spTgt>
                                        </p:tgtEl>
                                        <p:attrNameLst>
                                          <p:attrName>style.visibility</p:attrName>
                                        </p:attrNameLst>
                                      </p:cBhvr>
                                      <p:to>
                                        <p:strVal val="visible"/>
                                      </p:to>
                                    </p:set>
                                    <p:animEffect transition="in" filter="wipe(down)">
                                      <p:cBhvr>
                                        <p:cTn id="25" dur="500"/>
                                        <p:tgtEl>
                                          <p:spTgt spid="7170">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9" presetClass="entr" presetSubtype="0" decel="100000" fill="hold" nodeType="clickEffect">
                                  <p:stCondLst>
                                    <p:cond delay="0"/>
                                  </p:stCondLst>
                                  <p:childTnLst>
                                    <p:set>
                                      <p:cBhvr>
                                        <p:cTn id="29" dur="1" fill="hold">
                                          <p:stCondLst>
                                            <p:cond delay="0"/>
                                          </p:stCondLst>
                                        </p:cTn>
                                        <p:tgtEl>
                                          <p:spTgt spid="7170">
                                            <p:txEl>
                                              <p:pRg st="6" end="6"/>
                                            </p:txEl>
                                          </p:spTgt>
                                        </p:tgtEl>
                                        <p:attrNameLst>
                                          <p:attrName>style.visibility</p:attrName>
                                        </p:attrNameLst>
                                      </p:cBhvr>
                                      <p:to>
                                        <p:strVal val="visible"/>
                                      </p:to>
                                    </p:set>
                                    <p:anim calcmode="lin" valueType="num">
                                      <p:cBhvr>
                                        <p:cTn id="30" dur="500" fill="hold"/>
                                        <p:tgtEl>
                                          <p:spTgt spid="7170">
                                            <p:txEl>
                                              <p:pRg st="6" end="6"/>
                                            </p:txEl>
                                          </p:spTgt>
                                        </p:tgtEl>
                                        <p:attrNameLst>
                                          <p:attrName>ppt_w</p:attrName>
                                        </p:attrNameLst>
                                      </p:cBhvr>
                                      <p:tavLst>
                                        <p:tav tm="0">
                                          <p:val>
                                            <p:fltVal val="0"/>
                                          </p:val>
                                        </p:tav>
                                        <p:tav tm="100000">
                                          <p:val>
                                            <p:strVal val="#ppt_w"/>
                                          </p:val>
                                        </p:tav>
                                      </p:tavLst>
                                    </p:anim>
                                    <p:anim calcmode="lin" valueType="num">
                                      <p:cBhvr>
                                        <p:cTn id="31" dur="500" fill="hold"/>
                                        <p:tgtEl>
                                          <p:spTgt spid="7170">
                                            <p:txEl>
                                              <p:pRg st="6" end="6"/>
                                            </p:txEl>
                                          </p:spTgt>
                                        </p:tgtEl>
                                        <p:attrNameLst>
                                          <p:attrName>ppt_h</p:attrName>
                                        </p:attrNameLst>
                                      </p:cBhvr>
                                      <p:tavLst>
                                        <p:tav tm="0">
                                          <p:val>
                                            <p:fltVal val="0"/>
                                          </p:val>
                                        </p:tav>
                                        <p:tav tm="100000">
                                          <p:val>
                                            <p:strVal val="#ppt_h"/>
                                          </p:val>
                                        </p:tav>
                                      </p:tavLst>
                                    </p:anim>
                                    <p:anim calcmode="lin" valueType="num">
                                      <p:cBhvr>
                                        <p:cTn id="32" dur="500" fill="hold"/>
                                        <p:tgtEl>
                                          <p:spTgt spid="7170">
                                            <p:txEl>
                                              <p:pRg st="6" end="6"/>
                                            </p:txEl>
                                          </p:spTgt>
                                        </p:tgtEl>
                                        <p:attrNameLst>
                                          <p:attrName>style.rotation</p:attrName>
                                        </p:attrNameLst>
                                      </p:cBhvr>
                                      <p:tavLst>
                                        <p:tav tm="0">
                                          <p:val>
                                            <p:fltVal val="360"/>
                                          </p:val>
                                        </p:tav>
                                        <p:tav tm="100000">
                                          <p:val>
                                            <p:fltVal val="0"/>
                                          </p:val>
                                        </p:tav>
                                      </p:tavLst>
                                    </p:anim>
                                    <p:animEffect transition="in" filter="fade">
                                      <p:cBhvr>
                                        <p:cTn id="33" dur="500"/>
                                        <p:tgtEl>
                                          <p:spTgt spid="7170">
                                            <p:txEl>
                                              <p:pRg st="6" end="6"/>
                                            </p:txEl>
                                          </p:spTgt>
                                        </p:tgtEl>
                                      </p:cBhvr>
                                    </p:animEffect>
                                  </p:childTnLst>
                                </p:cTn>
                              </p:par>
                              <p:par>
                                <p:cTn id="34" presetID="49" presetClass="entr" presetSubtype="0" decel="100000" fill="hold" nodeType="withEffect">
                                  <p:stCondLst>
                                    <p:cond delay="0"/>
                                  </p:stCondLst>
                                  <p:childTnLst>
                                    <p:set>
                                      <p:cBhvr>
                                        <p:cTn id="35" dur="1" fill="hold">
                                          <p:stCondLst>
                                            <p:cond delay="0"/>
                                          </p:stCondLst>
                                        </p:cTn>
                                        <p:tgtEl>
                                          <p:spTgt spid="7170">
                                            <p:txEl>
                                              <p:pRg st="7" end="7"/>
                                            </p:txEl>
                                          </p:spTgt>
                                        </p:tgtEl>
                                        <p:attrNameLst>
                                          <p:attrName>style.visibility</p:attrName>
                                        </p:attrNameLst>
                                      </p:cBhvr>
                                      <p:to>
                                        <p:strVal val="visible"/>
                                      </p:to>
                                    </p:set>
                                    <p:anim calcmode="lin" valueType="num">
                                      <p:cBhvr>
                                        <p:cTn id="36" dur="500" fill="hold"/>
                                        <p:tgtEl>
                                          <p:spTgt spid="7170">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7170">
                                            <p:txEl>
                                              <p:pRg st="7" end="7"/>
                                            </p:txEl>
                                          </p:spTgt>
                                        </p:tgtEl>
                                        <p:attrNameLst>
                                          <p:attrName>ppt_h</p:attrName>
                                        </p:attrNameLst>
                                      </p:cBhvr>
                                      <p:tavLst>
                                        <p:tav tm="0">
                                          <p:val>
                                            <p:fltVal val="0"/>
                                          </p:val>
                                        </p:tav>
                                        <p:tav tm="100000">
                                          <p:val>
                                            <p:strVal val="#ppt_h"/>
                                          </p:val>
                                        </p:tav>
                                      </p:tavLst>
                                    </p:anim>
                                    <p:anim calcmode="lin" valueType="num">
                                      <p:cBhvr>
                                        <p:cTn id="38" dur="500" fill="hold"/>
                                        <p:tgtEl>
                                          <p:spTgt spid="7170">
                                            <p:txEl>
                                              <p:pRg st="7" end="7"/>
                                            </p:txEl>
                                          </p:spTgt>
                                        </p:tgtEl>
                                        <p:attrNameLst>
                                          <p:attrName>style.rotation</p:attrName>
                                        </p:attrNameLst>
                                      </p:cBhvr>
                                      <p:tavLst>
                                        <p:tav tm="0">
                                          <p:val>
                                            <p:fltVal val="360"/>
                                          </p:val>
                                        </p:tav>
                                        <p:tav tm="100000">
                                          <p:val>
                                            <p:fltVal val="0"/>
                                          </p:val>
                                        </p:tav>
                                      </p:tavLst>
                                    </p:anim>
                                    <p:animEffect transition="in" filter="fade">
                                      <p:cBhvr>
                                        <p:cTn id="39" dur="500"/>
                                        <p:tgtEl>
                                          <p:spTgt spid="7170">
                                            <p:txEl>
                                              <p:pRg st="7" end="7"/>
                                            </p:txEl>
                                          </p:spTgt>
                                        </p:tgtEl>
                                      </p:cBhvr>
                                    </p:animEffect>
                                  </p:childTnLst>
                                </p:cTn>
                              </p:par>
                              <p:par>
                                <p:cTn id="40" presetID="49" presetClass="entr" presetSubtype="0" decel="100000" fill="hold" nodeType="withEffect">
                                  <p:stCondLst>
                                    <p:cond delay="0"/>
                                  </p:stCondLst>
                                  <p:childTnLst>
                                    <p:set>
                                      <p:cBhvr>
                                        <p:cTn id="41" dur="1" fill="hold">
                                          <p:stCondLst>
                                            <p:cond delay="0"/>
                                          </p:stCondLst>
                                        </p:cTn>
                                        <p:tgtEl>
                                          <p:spTgt spid="7170">
                                            <p:txEl>
                                              <p:pRg st="8" end="8"/>
                                            </p:txEl>
                                          </p:spTgt>
                                        </p:tgtEl>
                                        <p:attrNameLst>
                                          <p:attrName>style.visibility</p:attrName>
                                        </p:attrNameLst>
                                      </p:cBhvr>
                                      <p:to>
                                        <p:strVal val="visible"/>
                                      </p:to>
                                    </p:set>
                                    <p:anim calcmode="lin" valueType="num">
                                      <p:cBhvr>
                                        <p:cTn id="42" dur="500" fill="hold"/>
                                        <p:tgtEl>
                                          <p:spTgt spid="7170">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7170">
                                            <p:txEl>
                                              <p:pRg st="8" end="8"/>
                                            </p:txEl>
                                          </p:spTgt>
                                        </p:tgtEl>
                                        <p:attrNameLst>
                                          <p:attrName>ppt_h</p:attrName>
                                        </p:attrNameLst>
                                      </p:cBhvr>
                                      <p:tavLst>
                                        <p:tav tm="0">
                                          <p:val>
                                            <p:fltVal val="0"/>
                                          </p:val>
                                        </p:tav>
                                        <p:tav tm="100000">
                                          <p:val>
                                            <p:strVal val="#ppt_h"/>
                                          </p:val>
                                        </p:tav>
                                      </p:tavLst>
                                    </p:anim>
                                    <p:anim calcmode="lin" valueType="num">
                                      <p:cBhvr>
                                        <p:cTn id="44" dur="500" fill="hold"/>
                                        <p:tgtEl>
                                          <p:spTgt spid="7170">
                                            <p:txEl>
                                              <p:pRg st="8" end="8"/>
                                            </p:txEl>
                                          </p:spTgt>
                                        </p:tgtEl>
                                        <p:attrNameLst>
                                          <p:attrName>style.rotation</p:attrName>
                                        </p:attrNameLst>
                                      </p:cBhvr>
                                      <p:tavLst>
                                        <p:tav tm="0">
                                          <p:val>
                                            <p:fltVal val="360"/>
                                          </p:val>
                                        </p:tav>
                                        <p:tav tm="100000">
                                          <p:val>
                                            <p:fltVal val="0"/>
                                          </p:val>
                                        </p:tav>
                                      </p:tavLst>
                                    </p:anim>
                                    <p:animEffect transition="in" filter="fade">
                                      <p:cBhvr>
                                        <p:cTn id="45" dur="500"/>
                                        <p:tgtEl>
                                          <p:spTgt spid="7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4.4.7  </a:t>
            </a:r>
            <a:r>
              <a:rPr lang="zh-CN" altLang="zh-CN" b="1" dirty="0"/>
              <a:t>继承与</a:t>
            </a:r>
            <a:r>
              <a:rPr lang="zh-CN" altLang="zh-CN" b="1" dirty="0">
                <a:solidFill>
                  <a:srgbClr val="FF0000"/>
                </a:solidFill>
              </a:rPr>
              <a:t>类作用域</a:t>
            </a:r>
            <a:endParaRPr lang="zh-CN" altLang="en-US" dirty="0">
              <a:solidFill>
                <a:srgbClr val="FF0000"/>
              </a:solidFill>
            </a:endParaRPr>
          </a:p>
        </p:txBody>
      </p:sp>
      <p:sp>
        <p:nvSpPr>
          <p:cNvPr id="3" name="内容占位符 2"/>
          <p:cNvSpPr>
            <a:spLocks noGrp="1"/>
          </p:cNvSpPr>
          <p:nvPr>
            <p:ph idx="1"/>
          </p:nvPr>
        </p:nvSpPr>
        <p:spPr>
          <a:xfrm>
            <a:off x="48755" y="1052736"/>
            <a:ext cx="8638046" cy="5472608"/>
          </a:xfrm>
        </p:spPr>
        <p:txBody>
          <a:bodyPr/>
          <a:lstStyle/>
          <a:p>
            <a:pPr marL="0" indent="0">
              <a:buNone/>
            </a:pPr>
            <a:r>
              <a:rPr lang="en-US" altLang="zh-CN" dirty="0">
                <a:solidFill>
                  <a:srgbClr val="0000CC"/>
                </a:solidFill>
              </a:rPr>
              <a:t>1</a:t>
            </a:r>
            <a:r>
              <a:rPr lang="zh-CN" altLang="en-US" dirty="0">
                <a:solidFill>
                  <a:srgbClr val="0000CC"/>
                </a:solidFill>
              </a:rPr>
              <a:t>．基类类域</a:t>
            </a:r>
            <a:endParaRPr lang="en-US" altLang="zh-CN" dirty="0">
              <a:solidFill>
                <a:srgbClr val="0000CC"/>
              </a:solidFill>
            </a:endParaRPr>
          </a:p>
          <a:p>
            <a:pPr marL="857250" lvl="1" indent="-457200"/>
            <a:r>
              <a:rPr lang="zh-CN" altLang="zh-CN" dirty="0"/>
              <a:t>每个类都建立了属于自己的作用域，本类的全体成员都位于此作用域内，而且</a:t>
            </a:r>
            <a:r>
              <a:rPr lang="zh-CN" altLang="zh-CN" dirty="0">
                <a:solidFill>
                  <a:srgbClr val="FF0000"/>
                </a:solidFill>
              </a:rPr>
              <a:t>相互之间可以直接访问，不受定义先后次序的影响</a:t>
            </a:r>
            <a:r>
              <a:rPr lang="zh-CN" altLang="zh-CN" dirty="0"/>
              <a:t>。</a:t>
            </a:r>
            <a:endParaRPr lang="en-US" altLang="zh-CN" dirty="0"/>
          </a:p>
          <a:p>
            <a:pPr marL="857250" lvl="1" indent="-457200"/>
            <a:r>
              <a:rPr lang="zh-CN" altLang="zh-CN" dirty="0"/>
              <a:t>例如，一个成员函数可以调用在它后面定义的另一个成员函数。</a:t>
            </a:r>
            <a:endParaRPr lang="en-US" altLang="zh-CN" dirty="0"/>
          </a:p>
          <a:p>
            <a:pPr marL="0" indent="0">
              <a:buNone/>
            </a:pPr>
            <a:r>
              <a:rPr lang="en-US" altLang="zh-CN" dirty="0">
                <a:solidFill>
                  <a:srgbClr val="0000CC"/>
                </a:solidFill>
              </a:rPr>
              <a:t>2</a:t>
            </a:r>
            <a:r>
              <a:rPr lang="zh-CN" altLang="en-US" dirty="0">
                <a:solidFill>
                  <a:srgbClr val="0000CC"/>
                </a:solidFill>
              </a:rPr>
              <a:t>．派生类类域</a:t>
            </a:r>
            <a:endParaRPr lang="en-US" altLang="zh-CN" dirty="0">
              <a:solidFill>
                <a:srgbClr val="0000CC"/>
              </a:solidFill>
            </a:endParaRPr>
          </a:p>
          <a:p>
            <a:pPr marL="857250" lvl="1" indent="-457200"/>
            <a:r>
              <a:rPr lang="zh-CN" altLang="zh-CN" dirty="0">
                <a:solidFill>
                  <a:srgbClr val="FF0000"/>
                </a:solidFill>
              </a:rPr>
              <a:t>派生类的作用域嵌套在基类作用域的内层</a:t>
            </a:r>
            <a:r>
              <a:rPr lang="zh-CN" altLang="zh-CN" dirty="0"/>
              <a:t>。</a:t>
            </a:r>
            <a:endParaRPr lang="en-US" altLang="zh-CN" dirty="0"/>
          </a:p>
          <a:p>
            <a:pPr marL="857250" lvl="1" indent="-457200"/>
            <a:r>
              <a:rPr lang="zh-CN" altLang="zh-CN" dirty="0"/>
              <a:t>在解析类成员名称时，如果在本类的作用域内没有找到，编译器就会接着在</a:t>
            </a:r>
            <a:r>
              <a:rPr lang="zh-CN" altLang="zh-CN" dirty="0">
                <a:solidFill>
                  <a:srgbClr val="0000CC"/>
                </a:solidFill>
              </a:rPr>
              <a:t>外层的基类作用域</a:t>
            </a:r>
            <a:r>
              <a:rPr lang="zh-CN" altLang="zh-CN" dirty="0"/>
              <a:t>内继续寻找该成员名称的定义。</a:t>
            </a:r>
            <a:endParaRPr lang="zh-CN" altLang="en-US" dirty="0"/>
          </a:p>
        </p:txBody>
      </p:sp>
    </p:spTree>
    <p:extLst>
      <p:ext uri="{BB962C8B-B14F-4D97-AF65-F5344CB8AC3E}">
        <p14:creationId xmlns:p14="http://schemas.microsoft.com/office/powerpoint/2010/main" val="392945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1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1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4.4.7  </a:t>
            </a:r>
            <a:r>
              <a:rPr lang="zh-CN" altLang="zh-CN" b="1" dirty="0"/>
              <a:t>继承与</a:t>
            </a:r>
            <a:r>
              <a:rPr lang="zh-CN" altLang="zh-CN" b="1" dirty="0">
                <a:solidFill>
                  <a:srgbClr val="FF0000"/>
                </a:solidFill>
              </a:rPr>
              <a:t>类作用域</a:t>
            </a:r>
            <a:endParaRPr lang="zh-CN" altLang="en-US" dirty="0"/>
          </a:p>
        </p:txBody>
      </p:sp>
      <p:sp>
        <p:nvSpPr>
          <p:cNvPr id="3" name="内容占位符 2"/>
          <p:cNvSpPr>
            <a:spLocks noGrp="1"/>
          </p:cNvSpPr>
          <p:nvPr>
            <p:ph idx="1"/>
          </p:nvPr>
        </p:nvSpPr>
        <p:spPr>
          <a:xfrm>
            <a:off x="45840" y="1052736"/>
            <a:ext cx="8640960" cy="5168635"/>
          </a:xfrm>
        </p:spPr>
        <p:txBody>
          <a:bodyPr/>
          <a:lstStyle/>
          <a:p>
            <a:pPr marL="0" indent="0">
              <a:buNone/>
            </a:pPr>
            <a:r>
              <a:rPr lang="zh-CN" altLang="en-US" sz="2800" dirty="0">
                <a:solidFill>
                  <a:srgbClr val="0000CC"/>
                </a:solidFill>
              </a:rPr>
              <a:t>３．编译器解析之后的派生类类域形式</a:t>
            </a:r>
            <a:endParaRPr lang="en-US" altLang="zh-CN" sz="2800" dirty="0">
              <a:solidFill>
                <a:srgbClr val="0000CC"/>
              </a:solidFill>
            </a:endParaRPr>
          </a:p>
          <a:p>
            <a:pPr lvl="1" indent="-342900"/>
            <a:r>
              <a:rPr lang="zh-CN" altLang="en-US" sz="2400" dirty="0"/>
              <a:t>例如类</a:t>
            </a:r>
            <a:r>
              <a:rPr lang="en-US" altLang="zh-CN" sz="2400" dirty="0"/>
              <a:t>A</a:t>
            </a:r>
            <a:r>
              <a:rPr lang="zh-CN" altLang="en-US" sz="2400" dirty="0"/>
              <a:t>、</a:t>
            </a:r>
            <a:r>
              <a:rPr lang="en-US" altLang="zh-CN" sz="2400" dirty="0"/>
              <a:t>B、C</a:t>
            </a:r>
            <a:r>
              <a:rPr lang="zh-CN" altLang="en-US" sz="2400" dirty="0"/>
              <a:t>继承形式如下</a:t>
            </a:r>
            <a:endParaRPr lang="en-US" altLang="zh-CN" sz="2400" dirty="0"/>
          </a:p>
          <a:p>
            <a:pPr marL="400050" lvl="1" indent="0">
              <a:buNone/>
            </a:pPr>
            <a:r>
              <a:rPr lang="en-US" altLang="zh-CN" sz="2400" dirty="0"/>
              <a:t>class A  {</a:t>
            </a:r>
          </a:p>
          <a:p>
            <a:pPr marL="400050" lvl="1" indent="0">
              <a:buNone/>
            </a:pPr>
            <a:r>
              <a:rPr lang="en-US" altLang="zh-CN" sz="2400" dirty="0"/>
              <a:t>	</a:t>
            </a:r>
            <a:r>
              <a:rPr lang="en-US" altLang="zh-CN" sz="2400" dirty="0" err="1"/>
              <a:t>int</a:t>
            </a:r>
            <a:r>
              <a:rPr lang="en-US" altLang="zh-CN" sz="2400" dirty="0"/>
              <a:t> g();……</a:t>
            </a:r>
          </a:p>
          <a:p>
            <a:pPr marL="400050" lvl="1" indent="0">
              <a:buNone/>
            </a:pPr>
            <a:r>
              <a:rPr lang="en-US" altLang="zh-CN" sz="2400" dirty="0"/>
              <a:t>}</a:t>
            </a:r>
            <a:r>
              <a:rPr lang="zh-CN" altLang="zh-CN" sz="2400" dirty="0"/>
              <a:t>；</a:t>
            </a:r>
          </a:p>
          <a:p>
            <a:pPr marL="400050" lvl="1" indent="0">
              <a:buNone/>
            </a:pPr>
            <a:r>
              <a:rPr lang="en-US" altLang="zh-CN" sz="2400" dirty="0"/>
              <a:t>class B:public A{</a:t>
            </a:r>
          </a:p>
          <a:p>
            <a:pPr marL="400050" lvl="1" indent="0">
              <a:buNone/>
            </a:pPr>
            <a:r>
              <a:rPr lang="en-US" altLang="zh-CN" sz="2400" dirty="0"/>
              <a:t>	</a:t>
            </a:r>
            <a:r>
              <a:rPr lang="en-US" altLang="zh-CN" sz="2400" dirty="0" err="1"/>
              <a:t>int</a:t>
            </a:r>
            <a:r>
              <a:rPr lang="en-US" altLang="zh-CN" sz="2400" dirty="0"/>
              <a:t> h(</a:t>
            </a:r>
            <a:r>
              <a:rPr lang="en-US" altLang="zh-CN" sz="2400" dirty="0" err="1"/>
              <a:t>int</a:t>
            </a:r>
            <a:r>
              <a:rPr lang="en-US" altLang="zh-CN" sz="2400" dirty="0"/>
              <a:t>);……</a:t>
            </a:r>
          </a:p>
          <a:p>
            <a:pPr marL="400050" lvl="1" indent="0">
              <a:buNone/>
            </a:pPr>
            <a:r>
              <a:rPr lang="en-US" altLang="zh-CN" sz="2400" dirty="0"/>
              <a:t>};</a:t>
            </a:r>
            <a:endParaRPr lang="zh-CN" altLang="zh-CN" sz="2400" dirty="0"/>
          </a:p>
          <a:p>
            <a:pPr marL="400050" lvl="1" indent="0">
              <a:buNone/>
            </a:pPr>
            <a:r>
              <a:rPr lang="en-US" altLang="zh-CN" sz="2400" dirty="0"/>
              <a:t>class C:public B{</a:t>
            </a:r>
          </a:p>
          <a:p>
            <a:pPr marL="400050" lvl="1" indent="0">
              <a:buNone/>
            </a:pPr>
            <a:r>
              <a:rPr lang="en-US" altLang="zh-CN" sz="2400" dirty="0"/>
              <a:t>	</a:t>
            </a:r>
            <a:r>
              <a:rPr lang="en-US" altLang="zh-CN" sz="2400" dirty="0" err="1"/>
              <a:t>int</a:t>
            </a:r>
            <a:r>
              <a:rPr lang="en-US" altLang="zh-CN" sz="2400" dirty="0"/>
              <a:t> c</a:t>
            </a:r>
            <a:r>
              <a:rPr lang="zh-CN" altLang="zh-CN" sz="2400" dirty="0"/>
              <a:t>；</a:t>
            </a:r>
            <a:endParaRPr lang="en-US" altLang="zh-CN" sz="2400" dirty="0"/>
          </a:p>
          <a:p>
            <a:pPr marL="400050" lvl="1" indent="0">
              <a:buNone/>
            </a:pPr>
            <a:r>
              <a:rPr lang="en-US" altLang="zh-CN" sz="2400" dirty="0"/>
              <a:t>	</a:t>
            </a:r>
            <a:r>
              <a:rPr lang="en-US" altLang="zh-CN" sz="2400" dirty="0" err="1"/>
              <a:t>int</a:t>
            </a:r>
            <a:r>
              <a:rPr lang="en-US" altLang="zh-CN" sz="2400" dirty="0"/>
              <a:t> h()</a:t>
            </a:r>
            <a:r>
              <a:rPr lang="zh-CN" altLang="zh-CN" sz="2400" dirty="0"/>
              <a:t>；</a:t>
            </a:r>
            <a:endParaRPr lang="en-US" altLang="zh-CN" sz="2400" dirty="0"/>
          </a:p>
          <a:p>
            <a:pPr marL="400050" lvl="1" indent="0">
              <a:buNone/>
            </a:pPr>
            <a:r>
              <a:rPr lang="en-US" altLang="zh-CN" sz="2400" dirty="0"/>
              <a:t>	</a:t>
            </a:r>
            <a:r>
              <a:rPr lang="en-US" altLang="zh-CN" sz="2400" dirty="0" err="1"/>
              <a:t>int</a:t>
            </a:r>
            <a:r>
              <a:rPr lang="en-US" altLang="zh-CN" sz="2400" dirty="0"/>
              <a:t> f(</a:t>
            </a:r>
            <a:r>
              <a:rPr lang="en-US" altLang="zh-CN" sz="2400" dirty="0" err="1"/>
              <a:t>int</a:t>
            </a:r>
            <a:r>
              <a:rPr lang="en-US" altLang="zh-CN" sz="2400" dirty="0"/>
              <a:t> )</a:t>
            </a:r>
            <a:r>
              <a:rPr lang="zh-CN" altLang="zh-CN" sz="2400" dirty="0"/>
              <a:t>；</a:t>
            </a:r>
            <a:r>
              <a:rPr lang="en-US" altLang="zh-CN" sz="2400" dirty="0"/>
              <a:t>……</a:t>
            </a:r>
          </a:p>
          <a:p>
            <a:pPr marL="400050" lvl="1" indent="0">
              <a:buNone/>
            </a:pPr>
            <a:r>
              <a:rPr lang="en-US" altLang="zh-CN" sz="2400" dirty="0"/>
              <a:t>}</a:t>
            </a:r>
            <a:r>
              <a:rPr lang="zh-CN" altLang="zh-CN" sz="2400" dirty="0"/>
              <a:t>；</a:t>
            </a:r>
          </a:p>
          <a:p>
            <a:pPr marL="0" indent="0">
              <a:buNone/>
            </a:pPr>
            <a:endParaRPr lang="zh-CN" altLang="en-US" sz="2400" dirty="0"/>
          </a:p>
        </p:txBody>
      </p:sp>
    </p:spTree>
    <p:extLst>
      <p:ext uri="{BB962C8B-B14F-4D97-AF65-F5344CB8AC3E}">
        <p14:creationId xmlns:p14="http://schemas.microsoft.com/office/powerpoint/2010/main" val="2062060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4.4.7  </a:t>
            </a:r>
            <a:r>
              <a:rPr lang="zh-CN" altLang="zh-CN" b="1" dirty="0"/>
              <a:t>继承与</a:t>
            </a:r>
            <a:r>
              <a:rPr lang="zh-CN" altLang="zh-CN" b="1" dirty="0">
                <a:solidFill>
                  <a:srgbClr val="FF0000"/>
                </a:solidFill>
              </a:rPr>
              <a:t>类作用域</a:t>
            </a:r>
            <a:endParaRPr lang="zh-CN" altLang="en-US" dirty="0"/>
          </a:p>
        </p:txBody>
      </p:sp>
      <p:sp>
        <p:nvSpPr>
          <p:cNvPr id="3" name="内容占位符 2"/>
          <p:cNvSpPr>
            <a:spLocks noGrp="1"/>
          </p:cNvSpPr>
          <p:nvPr>
            <p:ph idx="1"/>
          </p:nvPr>
        </p:nvSpPr>
        <p:spPr/>
        <p:txBody>
          <a:bodyPr/>
          <a:lstStyle/>
          <a:p>
            <a:pPr marL="0" indent="0">
              <a:buNone/>
            </a:pPr>
            <a:r>
              <a:rPr lang="zh-CN" altLang="zh-CN" sz="2400" dirty="0">
                <a:solidFill>
                  <a:srgbClr val="0000CC"/>
                </a:solidFill>
              </a:rPr>
              <a:t>经编译器处理之后，形成类似于下面的块作用域：</a:t>
            </a:r>
          </a:p>
          <a:p>
            <a:pPr marL="0" indent="0">
              <a:buNone/>
            </a:pPr>
            <a:r>
              <a:rPr lang="en-US" altLang="zh-CN" sz="2000" dirty="0"/>
              <a:t>A{</a:t>
            </a:r>
            <a:endParaRPr lang="zh-CN" altLang="zh-CN" sz="2000" dirty="0"/>
          </a:p>
          <a:p>
            <a:pPr marL="0" indent="0">
              <a:buNone/>
            </a:pPr>
            <a:r>
              <a:rPr lang="en-US" altLang="zh-CN" sz="2000" dirty="0"/>
              <a:t>   </a:t>
            </a:r>
            <a:r>
              <a:rPr lang="en-US" altLang="zh-CN" sz="2000" dirty="0" err="1"/>
              <a:t>int</a:t>
            </a:r>
            <a:r>
              <a:rPr lang="en-US" altLang="zh-CN" sz="2000" dirty="0"/>
              <a:t> g(){</a:t>
            </a:r>
            <a:r>
              <a:rPr lang="zh-CN" altLang="zh-CN" sz="2000" dirty="0"/>
              <a:t>……</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   </a:t>
            </a:r>
            <a:r>
              <a:rPr lang="en-US" altLang="zh-CN" sz="2000" dirty="0">
                <a:solidFill>
                  <a:srgbClr val="FF0000"/>
                </a:solidFill>
              </a:rPr>
              <a:t>B { </a:t>
            </a:r>
            <a:endParaRPr lang="zh-CN" altLang="zh-CN" sz="2000" dirty="0">
              <a:solidFill>
                <a:srgbClr val="FF0000"/>
              </a:solidFill>
            </a:endParaRPr>
          </a:p>
          <a:p>
            <a:pPr marL="0" indent="0">
              <a:buNone/>
            </a:pPr>
            <a:r>
              <a:rPr lang="en-US" altLang="zh-CN" sz="2000" dirty="0">
                <a:solidFill>
                  <a:srgbClr val="FF0000"/>
                </a:solidFill>
              </a:rPr>
              <a:t>	</a:t>
            </a:r>
            <a:r>
              <a:rPr lang="en-US" altLang="zh-CN" sz="2000" dirty="0" err="1">
                <a:solidFill>
                  <a:srgbClr val="FF0000"/>
                </a:solidFill>
              </a:rPr>
              <a:t>int</a:t>
            </a:r>
            <a:r>
              <a:rPr lang="en-US" altLang="zh-CN" sz="2000" dirty="0">
                <a:solidFill>
                  <a:srgbClr val="FF0000"/>
                </a:solidFill>
              </a:rPr>
              <a:t> h(</a:t>
            </a:r>
            <a:r>
              <a:rPr lang="en-US" altLang="zh-CN" sz="2000" dirty="0" err="1">
                <a:solidFill>
                  <a:srgbClr val="FF0000"/>
                </a:solidFill>
              </a:rPr>
              <a:t>int</a:t>
            </a:r>
            <a:r>
              <a:rPr lang="en-US" altLang="zh-CN" sz="2000" dirty="0">
                <a:solidFill>
                  <a:srgbClr val="FF0000"/>
                </a:solidFill>
              </a:rPr>
              <a:t> ){……}</a:t>
            </a:r>
            <a:r>
              <a:rPr lang="zh-CN" altLang="zh-CN" sz="2000" dirty="0">
                <a:solidFill>
                  <a:srgbClr val="FF0000"/>
                </a:solidFill>
              </a:rPr>
              <a:t>；</a:t>
            </a:r>
          </a:p>
          <a:p>
            <a:pPr marL="0" indent="0">
              <a:buNone/>
            </a:pPr>
            <a:r>
              <a:rPr lang="en-US" altLang="zh-CN" sz="2000" dirty="0"/>
              <a:t>      	</a:t>
            </a:r>
            <a:r>
              <a:rPr lang="zh-CN" altLang="zh-CN" sz="2000" dirty="0"/>
              <a:t>……</a:t>
            </a:r>
          </a:p>
          <a:p>
            <a:pPr marL="0" indent="0">
              <a:buNone/>
            </a:pPr>
            <a:r>
              <a:rPr lang="en-US" altLang="zh-CN" sz="2000" dirty="0"/>
              <a:t>      	</a:t>
            </a:r>
            <a:r>
              <a:rPr lang="en-US" altLang="zh-CN" sz="2000" dirty="0">
                <a:solidFill>
                  <a:srgbClr val="0000CC"/>
                </a:solidFill>
              </a:rPr>
              <a:t>C {</a:t>
            </a:r>
            <a:endParaRPr lang="zh-CN" altLang="zh-CN" sz="2000" dirty="0">
              <a:solidFill>
                <a:srgbClr val="0000CC"/>
              </a:solidFill>
            </a:endParaRPr>
          </a:p>
          <a:p>
            <a:pPr marL="0" indent="0">
              <a:buNone/>
            </a:pPr>
            <a:r>
              <a:rPr lang="en-US" altLang="zh-CN" sz="2000" dirty="0">
                <a:solidFill>
                  <a:srgbClr val="0000CC"/>
                </a:solidFill>
              </a:rPr>
              <a:t>	         </a:t>
            </a:r>
            <a:r>
              <a:rPr lang="en-US" altLang="zh-CN" sz="2000" dirty="0" err="1">
                <a:solidFill>
                  <a:srgbClr val="0000CC"/>
                </a:solidFill>
              </a:rPr>
              <a:t>int</a:t>
            </a:r>
            <a:r>
              <a:rPr lang="en-US" altLang="zh-CN" sz="2000" dirty="0">
                <a:solidFill>
                  <a:srgbClr val="0000CC"/>
                </a:solidFill>
              </a:rPr>
              <a:t> c;</a:t>
            </a:r>
            <a:endParaRPr lang="zh-CN" altLang="zh-CN" sz="2000" dirty="0">
              <a:solidFill>
                <a:srgbClr val="0000CC"/>
              </a:solidFill>
            </a:endParaRPr>
          </a:p>
          <a:p>
            <a:pPr marL="0" indent="0">
              <a:buNone/>
            </a:pPr>
            <a:r>
              <a:rPr lang="en-US" altLang="zh-CN" sz="2000" dirty="0">
                <a:solidFill>
                  <a:srgbClr val="0000CC"/>
                </a:solidFill>
              </a:rPr>
              <a:t>	         </a:t>
            </a:r>
            <a:r>
              <a:rPr lang="en-US" altLang="zh-CN" sz="2000" dirty="0" err="1">
                <a:solidFill>
                  <a:srgbClr val="0000CC"/>
                </a:solidFill>
              </a:rPr>
              <a:t>int</a:t>
            </a:r>
            <a:r>
              <a:rPr lang="en-US" altLang="zh-CN" sz="2000" dirty="0">
                <a:solidFill>
                  <a:srgbClr val="0000CC"/>
                </a:solidFill>
              </a:rPr>
              <a:t> h(){</a:t>
            </a:r>
            <a:r>
              <a:rPr lang="zh-CN" altLang="zh-CN" sz="2000" dirty="0">
                <a:solidFill>
                  <a:srgbClr val="0000CC"/>
                </a:solidFill>
              </a:rPr>
              <a:t>……</a:t>
            </a:r>
            <a:r>
              <a:rPr lang="en-US" altLang="zh-CN" sz="2000" dirty="0">
                <a:solidFill>
                  <a:srgbClr val="0000CC"/>
                </a:solidFill>
              </a:rPr>
              <a:t>};</a:t>
            </a:r>
            <a:endParaRPr lang="zh-CN" altLang="zh-CN" sz="2000" dirty="0">
              <a:solidFill>
                <a:srgbClr val="0000CC"/>
              </a:solidFill>
            </a:endParaRPr>
          </a:p>
          <a:p>
            <a:pPr marL="0" indent="0">
              <a:buNone/>
            </a:pPr>
            <a:r>
              <a:rPr lang="en-US" altLang="zh-CN" sz="2000" dirty="0">
                <a:solidFill>
                  <a:srgbClr val="0000CC"/>
                </a:solidFill>
              </a:rPr>
              <a:t>                      </a:t>
            </a:r>
            <a:r>
              <a:rPr lang="en-US" altLang="zh-CN" sz="2000" dirty="0" err="1">
                <a:solidFill>
                  <a:srgbClr val="0000CC"/>
                </a:solidFill>
              </a:rPr>
              <a:t>int</a:t>
            </a:r>
            <a:r>
              <a:rPr lang="en-US" altLang="zh-CN" sz="2000" dirty="0">
                <a:solidFill>
                  <a:srgbClr val="0000CC"/>
                </a:solidFill>
              </a:rPr>
              <a:t> f(</a:t>
            </a:r>
            <a:r>
              <a:rPr lang="en-US" altLang="zh-CN" sz="2000" dirty="0" err="1">
                <a:solidFill>
                  <a:srgbClr val="0000CC"/>
                </a:solidFill>
              </a:rPr>
              <a:t>int</a:t>
            </a:r>
            <a:r>
              <a:rPr lang="en-US" altLang="zh-CN" sz="2000" dirty="0">
                <a:solidFill>
                  <a:srgbClr val="0000CC"/>
                </a:solidFill>
              </a:rPr>
              <a:t> </a:t>
            </a:r>
            <a:r>
              <a:rPr lang="en-US" altLang="zh-CN" sz="2000" dirty="0" err="1">
                <a:solidFill>
                  <a:srgbClr val="0000CC"/>
                </a:solidFill>
              </a:rPr>
              <a:t>i</a:t>
            </a:r>
            <a:r>
              <a:rPr lang="en-US" altLang="zh-CN" sz="2000" dirty="0">
                <a:solidFill>
                  <a:srgbClr val="0000CC"/>
                </a:solidFill>
              </a:rPr>
              <a:t>){……;return  B::h(i);}    //L1</a:t>
            </a:r>
            <a:endParaRPr lang="zh-CN" altLang="zh-CN" sz="2000" dirty="0">
              <a:solidFill>
                <a:srgbClr val="0000CC"/>
              </a:solidFill>
            </a:endParaRPr>
          </a:p>
          <a:p>
            <a:pPr marL="0" indent="0">
              <a:buNone/>
            </a:pPr>
            <a:r>
              <a:rPr lang="en-US" altLang="zh-CN" sz="2000" dirty="0">
                <a:solidFill>
                  <a:srgbClr val="0000CC"/>
                </a:solidFill>
              </a:rPr>
              <a:t>         		……</a:t>
            </a:r>
            <a:endParaRPr lang="zh-CN" altLang="zh-CN" sz="2000" dirty="0">
              <a:solidFill>
                <a:srgbClr val="0000CC"/>
              </a:solidFill>
            </a:endParaRPr>
          </a:p>
          <a:p>
            <a:pPr marL="0" indent="0">
              <a:buNone/>
            </a:pPr>
            <a:r>
              <a:rPr lang="en-US" altLang="zh-CN" sz="2000" dirty="0">
                <a:solidFill>
                  <a:srgbClr val="0000CC"/>
                </a:solidFill>
              </a:rPr>
              <a:t>        	   }</a:t>
            </a:r>
            <a:endParaRPr lang="zh-CN" altLang="zh-CN" sz="2000" dirty="0">
              <a:solidFill>
                <a:srgbClr val="0000CC"/>
              </a:solidFill>
            </a:endParaRPr>
          </a:p>
          <a:p>
            <a:pPr marL="0" indent="0">
              <a:buNone/>
            </a:pPr>
            <a:r>
              <a:rPr lang="en-US" altLang="zh-CN" sz="2000" dirty="0"/>
              <a:t>       </a:t>
            </a:r>
            <a:r>
              <a:rPr lang="en-US" altLang="zh-CN" sz="2000" dirty="0">
                <a:solidFill>
                  <a:srgbClr val="FF0000"/>
                </a:solidFill>
              </a:rPr>
              <a:t>}</a:t>
            </a:r>
            <a:endParaRPr lang="zh-CN" altLang="zh-CN" sz="2000" dirty="0">
              <a:solidFill>
                <a:srgbClr val="FF0000"/>
              </a:solidFill>
            </a:endParaRPr>
          </a:p>
          <a:p>
            <a:pPr marL="0" indent="0">
              <a:buNone/>
            </a:pPr>
            <a:r>
              <a:rPr lang="en-US" altLang="zh-CN" sz="2000" dirty="0"/>
              <a:t>}</a:t>
            </a:r>
            <a:endParaRPr lang="zh-CN" altLang="zh-CN" sz="2000" dirty="0"/>
          </a:p>
          <a:p>
            <a:pPr marL="0" indent="0">
              <a:buNone/>
            </a:pPr>
            <a:endParaRPr lang="zh-CN" altLang="en-US" sz="2000" dirty="0"/>
          </a:p>
        </p:txBody>
      </p:sp>
      <p:sp>
        <p:nvSpPr>
          <p:cNvPr id="5" name="矩形 4"/>
          <p:cNvSpPr/>
          <p:nvPr/>
        </p:nvSpPr>
        <p:spPr>
          <a:xfrm>
            <a:off x="3764179" y="1556792"/>
            <a:ext cx="5122533" cy="1569660"/>
          </a:xfrm>
          <a:prstGeom prst="rect">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marL="263525" indent="269875" algn="just">
              <a:spcAft>
                <a:spcPts val="0"/>
              </a:spcAft>
            </a:pPr>
            <a:r>
              <a:rPr lang="en-US" altLang="zh-CN" sz="2400" kern="100" dirty="0">
                <a:latin typeface="Courier New" panose="02070309020205020404" pitchFamily="49" charset="0"/>
                <a:ea typeface="华文中宋" panose="02010600040101010101" pitchFamily="2" charset="-122"/>
                <a:cs typeface="Times New Roman" panose="02020603050405020304" pitchFamily="18" charset="0"/>
              </a:rPr>
              <a:t>C </a:t>
            </a:r>
            <a:r>
              <a:rPr lang="en-US" altLang="zh-CN" sz="2400" kern="100" dirty="0" err="1">
                <a:latin typeface="Courier New" panose="02070309020205020404" pitchFamily="49" charset="0"/>
                <a:ea typeface="华文中宋" panose="02010600040101010101" pitchFamily="2" charset="-122"/>
                <a:cs typeface="Times New Roman" panose="02020603050405020304" pitchFamily="18" charset="0"/>
              </a:rPr>
              <a:t>xa</a:t>
            </a:r>
            <a:r>
              <a:rPr lang="en-US" altLang="zh-CN" sz="2400" kern="10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ndParaRPr>
          </a:p>
          <a:p>
            <a:pPr marL="263525" indent="269875" algn="just">
              <a:spcAft>
                <a:spcPts val="0"/>
              </a:spcAft>
            </a:pPr>
            <a:r>
              <a:rPr lang="en-US" altLang="zh-CN" sz="2400" kern="100" dirty="0" err="1">
                <a:latin typeface="Courier New" panose="02070309020205020404" pitchFamily="49" charset="0"/>
                <a:ea typeface="华文中宋" panose="02010600040101010101" pitchFamily="2" charset="-122"/>
                <a:cs typeface="Times New Roman" panose="02020603050405020304" pitchFamily="18" charset="0"/>
              </a:rPr>
              <a:t>xa.g</a:t>
            </a:r>
            <a:r>
              <a:rPr lang="en-US" altLang="zh-CN" sz="2400" kern="10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sz="2400" kern="100" dirty="0">
              <a:latin typeface="Times New Roman" panose="02020603050405020304" pitchFamily="18" charset="0"/>
            </a:endParaRPr>
          </a:p>
          <a:p>
            <a:pPr marL="263525" indent="269875" algn="just">
              <a:spcAft>
                <a:spcPts val="0"/>
              </a:spcAft>
            </a:pPr>
            <a:r>
              <a:rPr lang="en-US" altLang="zh-CN" sz="2400" kern="100" dirty="0" err="1">
                <a:latin typeface="Courier New" panose="02070309020205020404" pitchFamily="49" charset="0"/>
                <a:ea typeface="华文中宋" panose="02010600040101010101" pitchFamily="2" charset="-122"/>
                <a:cs typeface="Times New Roman" panose="02020603050405020304" pitchFamily="18" charset="0"/>
              </a:rPr>
              <a:t>xa.h</a:t>
            </a:r>
            <a:r>
              <a:rPr lang="en-US" altLang="zh-CN" sz="2400" kern="100" dirty="0">
                <a:latin typeface="Courier New" panose="02070309020205020404" pitchFamily="49" charset="0"/>
                <a:ea typeface="华文中宋" panose="02010600040101010101" pitchFamily="2" charset="-122"/>
                <a:cs typeface="Times New Roman" panose="02020603050405020304" pitchFamily="18" charset="0"/>
              </a:rPr>
              <a:t>(3);      //L2</a:t>
            </a:r>
            <a:r>
              <a:rPr lang="zh-CN" altLang="zh-CN" sz="2400" kern="100" dirty="0">
                <a:latin typeface="Courier New" panose="02070309020205020404" pitchFamily="49" charset="0"/>
                <a:ea typeface="华文中宋" panose="02010600040101010101" pitchFamily="2" charset="-122"/>
              </a:rPr>
              <a:t>，错误</a:t>
            </a:r>
            <a:endParaRPr lang="zh-CN" altLang="zh-CN" sz="2400" kern="100" dirty="0">
              <a:latin typeface="Times New Roman" panose="02020603050405020304" pitchFamily="18" charset="0"/>
            </a:endParaRPr>
          </a:p>
          <a:p>
            <a:pPr marL="263525" indent="269875" algn="just">
              <a:spcAft>
                <a:spcPts val="0"/>
              </a:spcAft>
            </a:pPr>
            <a:r>
              <a:rPr lang="en-US" altLang="zh-CN" sz="2400" kern="100" dirty="0" err="1">
                <a:latin typeface="Courier New" panose="02070309020205020404" pitchFamily="49" charset="0"/>
                <a:ea typeface="华文中宋" panose="02010600040101010101" pitchFamily="2" charset="-122"/>
                <a:cs typeface="Times New Roman" panose="02020603050405020304" pitchFamily="18" charset="0"/>
              </a:rPr>
              <a:t>xa.B</a:t>
            </a:r>
            <a:r>
              <a:rPr lang="en-US" altLang="zh-CN" sz="2400" kern="100" dirty="0">
                <a:latin typeface="Courier New" panose="02070309020205020404" pitchFamily="49" charset="0"/>
                <a:ea typeface="华文中宋" panose="02010600040101010101" pitchFamily="2" charset="-122"/>
                <a:cs typeface="Times New Roman" panose="02020603050405020304" pitchFamily="18" charset="0"/>
              </a:rPr>
              <a:t>::h(3);   //L3</a:t>
            </a:r>
            <a:r>
              <a:rPr lang="zh-CN" altLang="zh-CN" sz="2400" kern="100" dirty="0">
                <a:latin typeface="Courier New" panose="02070309020205020404" pitchFamily="49" charset="0"/>
                <a:ea typeface="华文中宋" panose="02010600040101010101" pitchFamily="2" charset="-122"/>
              </a:rPr>
              <a:t>，正确</a:t>
            </a:r>
            <a:endParaRPr lang="zh-CN" altLang="zh-CN" sz="2400" kern="100" dirty="0">
              <a:latin typeface="Times New Roman" panose="02020603050405020304" pitchFamily="18" charset="0"/>
            </a:endParaRPr>
          </a:p>
        </p:txBody>
      </p:sp>
      <p:sp>
        <p:nvSpPr>
          <p:cNvPr id="6" name="对话气泡: 矩形 5"/>
          <p:cNvSpPr/>
          <p:nvPr/>
        </p:nvSpPr>
        <p:spPr>
          <a:xfrm>
            <a:off x="5220072" y="3861048"/>
            <a:ext cx="3923928" cy="1584176"/>
          </a:xfrm>
          <a:prstGeom prst="wedgeRectCallout">
            <a:avLst>
              <a:gd name="adj1" fmla="val -11635"/>
              <a:gd name="adj2" fmla="val -97412"/>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rPr>
              <a:t>思考题：</a:t>
            </a:r>
            <a:endParaRPr lang="en-US" altLang="zh-CN" sz="3200" dirty="0">
              <a:solidFill>
                <a:schemeClr val="tx1"/>
              </a:solidFill>
            </a:endParaRPr>
          </a:p>
          <a:p>
            <a:r>
              <a:rPr lang="en-US" altLang="zh-CN" sz="2400" dirty="0">
                <a:solidFill>
                  <a:schemeClr val="tx1"/>
                </a:solidFill>
              </a:rPr>
              <a:t>1．</a:t>
            </a:r>
            <a:r>
              <a:rPr lang="zh-CN" altLang="en-US" sz="2400" dirty="0">
                <a:solidFill>
                  <a:schemeClr val="tx1"/>
                </a:solidFill>
              </a:rPr>
              <a:t>分析</a:t>
            </a:r>
            <a:r>
              <a:rPr lang="en-US" altLang="zh-CN" sz="2400" dirty="0" err="1">
                <a:solidFill>
                  <a:schemeClr val="tx1"/>
                </a:solidFill>
              </a:rPr>
              <a:t>xa.g</a:t>
            </a:r>
            <a:r>
              <a:rPr lang="en-US" altLang="zh-CN" sz="2400" dirty="0">
                <a:solidFill>
                  <a:schemeClr val="tx1"/>
                </a:solidFill>
              </a:rPr>
              <a:t>()</a:t>
            </a:r>
            <a:r>
              <a:rPr lang="zh-CN" altLang="en-US" sz="2400" dirty="0">
                <a:solidFill>
                  <a:schemeClr val="tx1"/>
                </a:solidFill>
              </a:rPr>
              <a:t>的调用过程？</a:t>
            </a:r>
            <a:endParaRPr lang="en-US" altLang="zh-CN" sz="2400" dirty="0">
              <a:solidFill>
                <a:schemeClr val="tx1"/>
              </a:solidFill>
            </a:endParaRPr>
          </a:p>
          <a:p>
            <a:r>
              <a:rPr lang="en-US" altLang="zh-CN" sz="2400" dirty="0">
                <a:solidFill>
                  <a:schemeClr val="tx1"/>
                </a:solidFill>
              </a:rPr>
              <a:t>2．</a:t>
            </a:r>
            <a:r>
              <a:rPr lang="zh-CN" altLang="en-US" sz="2400" dirty="0">
                <a:solidFill>
                  <a:schemeClr val="tx1"/>
                </a:solidFill>
              </a:rPr>
              <a:t>分析</a:t>
            </a:r>
            <a:r>
              <a:rPr lang="en-US" altLang="zh-CN" sz="2400" dirty="0">
                <a:solidFill>
                  <a:schemeClr val="tx1"/>
                </a:solidFill>
              </a:rPr>
              <a:t>L2</a:t>
            </a:r>
            <a:r>
              <a:rPr lang="zh-CN" altLang="en-US" sz="2400" dirty="0">
                <a:solidFill>
                  <a:schemeClr val="tx1"/>
                </a:solidFill>
              </a:rPr>
              <a:t>错误的原因？</a:t>
            </a:r>
          </a:p>
        </p:txBody>
      </p:sp>
    </p:spTree>
    <p:extLst>
      <p:ext uri="{BB962C8B-B14F-4D97-AF65-F5344CB8AC3E}">
        <p14:creationId xmlns:p14="http://schemas.microsoft.com/office/powerpoint/2010/main" val="269612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anim calcmode="lin" valueType="num">
                                      <p:cBhvr additive="base">
                                        <p:cTn id="1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 calcmode="lin" valueType="num">
                                      <p:cBhvr additive="base">
                                        <p:cTn id="2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 calcmode="lin" valueType="num">
                                      <p:cBhvr additive="base">
                                        <p:cTn id="7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anim calcmode="lin" valueType="num">
                                      <p:cBhvr additive="base">
                                        <p:cTn id="77" dur="500" fill="hold"/>
                                        <p:tgtEl>
                                          <p:spTgt spid="5"/>
                                        </p:tgtEl>
                                        <p:attrNameLst>
                                          <p:attrName>ppt_x</p:attrName>
                                        </p:attrNameLst>
                                      </p:cBhvr>
                                      <p:tavLst>
                                        <p:tav tm="0">
                                          <p:val>
                                            <p:strVal val="#ppt_x"/>
                                          </p:val>
                                        </p:tav>
                                        <p:tav tm="100000">
                                          <p:val>
                                            <p:strVal val="#ppt_x"/>
                                          </p:val>
                                        </p:tav>
                                      </p:tavLst>
                                    </p:anim>
                                    <p:anim calcmode="lin" valueType="num">
                                      <p:cBhvr additive="base">
                                        <p:cTn id="7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down)">
                                      <p:cBhvr>
                                        <p:cTn id="8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4.5 </a:t>
            </a:r>
            <a:r>
              <a:rPr lang="zh-CN" altLang="en-US" b="1" dirty="0"/>
              <a:t>构造函数</a:t>
            </a:r>
            <a:r>
              <a:rPr lang="zh-CN" altLang="en-US" b="1" dirty="0">
                <a:solidFill>
                  <a:srgbClr val="FF0000"/>
                </a:solidFill>
              </a:rPr>
              <a:t>和析构函数</a:t>
            </a:r>
            <a:endParaRPr lang="zh-CN" altLang="en-US" dirty="0"/>
          </a:p>
        </p:txBody>
      </p:sp>
      <p:sp>
        <p:nvSpPr>
          <p:cNvPr id="3" name="内容占位符 2"/>
          <p:cNvSpPr>
            <a:spLocks noGrp="1"/>
          </p:cNvSpPr>
          <p:nvPr>
            <p:ph idx="1"/>
          </p:nvPr>
        </p:nvSpPr>
        <p:spPr>
          <a:xfrm>
            <a:off x="-108520" y="884867"/>
            <a:ext cx="9126760" cy="5168635"/>
          </a:xfrm>
        </p:spPr>
        <p:txBody>
          <a:bodyPr/>
          <a:lstStyle/>
          <a:p>
            <a:pPr marL="0" indent="0">
              <a:buNone/>
            </a:pPr>
            <a:r>
              <a:rPr lang="en-US" altLang="zh-CN" sz="2800" b="1" dirty="0">
                <a:solidFill>
                  <a:srgbClr val="0000CC"/>
                </a:solidFill>
              </a:rPr>
              <a:t>1</a:t>
            </a:r>
            <a:r>
              <a:rPr lang="zh-CN" altLang="en-US" sz="2800" b="1" dirty="0">
                <a:solidFill>
                  <a:srgbClr val="0000CC"/>
                </a:solidFill>
              </a:rPr>
              <a:t>．为什么要设计构造函数？</a:t>
            </a:r>
            <a:endParaRPr lang="en-US" altLang="zh-CN" sz="2800" b="1" dirty="0">
              <a:solidFill>
                <a:srgbClr val="0000CC"/>
              </a:solidFill>
            </a:endParaRPr>
          </a:p>
          <a:p>
            <a:pPr lvl="1"/>
            <a:r>
              <a:rPr lang="zh-CN" altLang="en-US" sz="2000" b="1" dirty="0"/>
              <a:t>在任何时候，</a:t>
            </a:r>
            <a:r>
              <a:rPr lang="zh-CN" altLang="en-US" sz="2000" b="1" dirty="0">
                <a:solidFill>
                  <a:srgbClr val="FF0000"/>
                </a:solidFill>
              </a:rPr>
              <a:t>只要定义类的对象，就需要调用适当的构造函数</a:t>
            </a:r>
            <a:r>
              <a:rPr lang="zh-CN" altLang="en-US" sz="2000" b="1" dirty="0"/>
              <a:t>。因此，设计类时必须要考虑类的构造函数设计（包括派生类）。</a:t>
            </a:r>
            <a:endParaRPr lang="en-US" altLang="zh-CN" sz="2000" b="1" dirty="0"/>
          </a:p>
          <a:p>
            <a:pPr lvl="1"/>
            <a:r>
              <a:rPr lang="zh-CN" altLang="en-US" sz="2000" b="1" dirty="0"/>
              <a:t>有时，一个类没有构造函数也在使用，这种情况只能定义无参对象，而且它</a:t>
            </a:r>
            <a:r>
              <a:rPr lang="zh-CN" altLang="en-US" sz="2000" b="1" dirty="0">
                <a:solidFill>
                  <a:srgbClr val="0000CC"/>
                </a:solidFill>
              </a:rPr>
              <a:t>调用了编译器为它生成的默认构造函数</a:t>
            </a:r>
            <a:r>
              <a:rPr lang="zh-CN" altLang="en-US" sz="2000" b="1" dirty="0"/>
              <a:t>（</a:t>
            </a:r>
            <a:r>
              <a:rPr lang="zh-CN" altLang="en-US" sz="2000" b="1" dirty="0">
                <a:solidFill>
                  <a:srgbClr val="FF0000"/>
                </a:solidFill>
              </a:rPr>
              <a:t>这种情况一定符合编译器为类自动生成默认构造函数的情况</a:t>
            </a:r>
            <a:r>
              <a:rPr lang="zh-CN" altLang="en-US" sz="2000" b="1" dirty="0"/>
              <a:t>）。</a:t>
            </a:r>
            <a:endParaRPr lang="en-US" altLang="zh-CN" sz="2000" b="1" dirty="0"/>
          </a:p>
          <a:p>
            <a:pPr marL="0" indent="0">
              <a:buNone/>
            </a:pPr>
            <a:r>
              <a:rPr lang="en-US" altLang="zh-CN" sz="2800" b="1" dirty="0">
                <a:solidFill>
                  <a:srgbClr val="0000CC"/>
                </a:solidFill>
              </a:rPr>
              <a:t>2．</a:t>
            </a:r>
            <a:r>
              <a:rPr lang="zh-CN" altLang="en-US" sz="2800" b="1" dirty="0">
                <a:solidFill>
                  <a:srgbClr val="0000CC"/>
                </a:solidFill>
              </a:rPr>
              <a:t>如何设计构造函数</a:t>
            </a:r>
            <a:endParaRPr lang="en-US" altLang="zh-CN" sz="2800" b="1" dirty="0">
              <a:solidFill>
                <a:srgbClr val="0000CC"/>
              </a:solidFill>
            </a:endParaRPr>
          </a:p>
          <a:p>
            <a:pPr lvl="1"/>
            <a:r>
              <a:rPr lang="zh-CN" altLang="en-US" sz="2000" dirty="0"/>
              <a:t>在用类定义对象时，通常会用</a:t>
            </a:r>
            <a:r>
              <a:rPr lang="zh-CN" altLang="en-US" sz="2000" b="1" dirty="0">
                <a:solidFill>
                  <a:srgbClr val="FF0000"/>
                </a:solidFill>
              </a:rPr>
              <a:t>到默认构造函数</a:t>
            </a:r>
            <a:r>
              <a:rPr lang="zh-CN" altLang="en-US" sz="2000" dirty="0"/>
              <a:t>（定义无参对象或对象数组）、</a:t>
            </a:r>
            <a:r>
              <a:rPr lang="zh-CN" altLang="en-US" sz="2000" b="1" dirty="0">
                <a:solidFill>
                  <a:srgbClr val="FF0000"/>
                </a:solidFill>
              </a:rPr>
              <a:t>拷贝构造函数（</a:t>
            </a:r>
            <a:r>
              <a:rPr lang="zh-CN" altLang="en-US" sz="2000" dirty="0"/>
              <a:t>类对象作函数参数），</a:t>
            </a:r>
            <a:r>
              <a:rPr lang="zh-CN" altLang="en-US" sz="2000" b="1" dirty="0">
                <a:solidFill>
                  <a:srgbClr val="FF0000"/>
                </a:solidFill>
              </a:rPr>
              <a:t>赋值运算符函数</a:t>
            </a:r>
            <a:r>
              <a:rPr lang="zh-CN" altLang="en-US" sz="2000" dirty="0"/>
              <a:t>（对象赋值），</a:t>
            </a:r>
            <a:r>
              <a:rPr lang="zh-CN" altLang="en-US" sz="2000" dirty="0">
                <a:solidFill>
                  <a:srgbClr val="FF0000"/>
                </a:solidFill>
              </a:rPr>
              <a:t>移动构造函数，移动拷贝构造函数</a:t>
            </a:r>
            <a:r>
              <a:rPr lang="zh-CN" altLang="en-US" sz="2000" dirty="0"/>
              <a:t>和</a:t>
            </a:r>
            <a:r>
              <a:rPr lang="zh-CN" altLang="en-US" sz="2000" dirty="0">
                <a:solidFill>
                  <a:srgbClr val="FF0000"/>
                </a:solidFill>
              </a:rPr>
              <a:t>移动赋值运符</a:t>
            </a:r>
            <a:r>
              <a:rPr lang="zh-CN" altLang="en-US" sz="2000" dirty="0"/>
              <a:t>函数，当类没有定义任何构造函数时，编译器在需要来会自动为类生成这些成员函数。</a:t>
            </a:r>
            <a:endParaRPr lang="en-US" altLang="zh-CN" sz="2000" dirty="0"/>
          </a:p>
          <a:p>
            <a:pPr lvl="1"/>
            <a:r>
              <a:rPr lang="zh-CN" altLang="en-US" sz="2000" dirty="0"/>
              <a:t>在</a:t>
            </a:r>
            <a:r>
              <a:rPr lang="zh-CN" altLang="en-US" sz="2000" dirty="0">
                <a:solidFill>
                  <a:srgbClr val="FF0000"/>
                </a:solidFill>
              </a:rPr>
              <a:t>通常情况下</a:t>
            </a:r>
            <a:r>
              <a:rPr lang="zh-CN" altLang="en-US" sz="2000" dirty="0"/>
              <a:t>，由编译器生成的上述成员函数已能够胜任对象的定义或复制了，即</a:t>
            </a:r>
            <a:r>
              <a:rPr lang="zh-CN" altLang="en-US" sz="2000" b="1" dirty="0">
                <a:solidFill>
                  <a:srgbClr val="FF0000"/>
                </a:solidFill>
              </a:rPr>
              <a:t>可以不定义这些成员函数</a:t>
            </a:r>
            <a:r>
              <a:rPr lang="zh-CN" altLang="en-US" sz="2000" dirty="0"/>
              <a:t>。</a:t>
            </a:r>
            <a:endParaRPr lang="en-US" altLang="zh-CN" sz="2000" dirty="0"/>
          </a:p>
          <a:p>
            <a:pPr lvl="1"/>
            <a:r>
              <a:rPr lang="zh-CN" altLang="en-US" sz="2000" dirty="0"/>
              <a:t>但是，当</a:t>
            </a:r>
            <a:r>
              <a:rPr lang="zh-CN" altLang="en-US" sz="2000" b="1" dirty="0">
                <a:solidFill>
                  <a:srgbClr val="FF0000"/>
                </a:solidFill>
              </a:rPr>
              <a:t>类存在指针数据成员</a:t>
            </a:r>
            <a:r>
              <a:rPr lang="zh-CN" altLang="en-US" sz="2000" dirty="0"/>
              <a:t>时，就很有可能需要</a:t>
            </a:r>
            <a:r>
              <a:rPr lang="zh-CN" altLang="en-US" sz="2000" b="1" dirty="0">
                <a:solidFill>
                  <a:srgbClr val="FF0000"/>
                </a:solidFill>
              </a:rPr>
              <a:t>显示定义</a:t>
            </a:r>
            <a:r>
              <a:rPr lang="zh-CN" altLang="en-US" sz="2000" dirty="0"/>
              <a:t>这些成员函数，否则很有可能产生指针悬挂问题。</a:t>
            </a:r>
            <a:endParaRPr lang="en-US" altLang="zh-CN" sz="2000" dirty="0"/>
          </a:p>
          <a:p>
            <a:endParaRPr lang="zh-CN" altLang="en-US" sz="2400" dirty="0"/>
          </a:p>
        </p:txBody>
      </p:sp>
    </p:spTree>
    <p:extLst>
      <p:ext uri="{BB962C8B-B14F-4D97-AF65-F5344CB8AC3E}">
        <p14:creationId xmlns:p14="http://schemas.microsoft.com/office/powerpoint/2010/main" val="261281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
        <p:nvSpPr>
          <p:cNvPr id="3" name="内容占位符 2"/>
          <p:cNvSpPr>
            <a:spLocks noGrp="1"/>
          </p:cNvSpPr>
          <p:nvPr>
            <p:ph idx="1"/>
          </p:nvPr>
        </p:nvSpPr>
        <p:spPr>
          <a:xfrm>
            <a:off x="0" y="1076590"/>
            <a:ext cx="8874732" cy="5168635"/>
          </a:xfrm>
        </p:spPr>
        <p:txBody>
          <a:bodyPr/>
          <a:lstStyle/>
          <a:p>
            <a:pPr marL="0" indent="0">
              <a:buNone/>
            </a:pPr>
            <a:r>
              <a:rPr lang="en-US" altLang="zh-CN" sz="2800" dirty="0">
                <a:solidFill>
                  <a:srgbClr val="0000CC"/>
                </a:solidFill>
              </a:rPr>
              <a:t>1</a:t>
            </a:r>
            <a:r>
              <a:rPr lang="zh-CN" altLang="zh-CN" sz="2800" dirty="0">
                <a:solidFill>
                  <a:srgbClr val="0000CC"/>
                </a:solidFill>
              </a:rPr>
              <a:t>．派生类只能在构造函数初始化列表中为基类或对象成员进行初始化</a:t>
            </a:r>
            <a:endParaRPr lang="en-US" altLang="zh-CN" sz="2800" dirty="0">
              <a:solidFill>
                <a:srgbClr val="0000CC"/>
              </a:solidFill>
            </a:endParaRPr>
          </a:p>
          <a:p>
            <a:pPr marL="857250" lvl="1" indent="-457200"/>
            <a:r>
              <a:rPr lang="zh-CN" altLang="en-US" sz="2400" dirty="0"/>
              <a:t>当</a:t>
            </a:r>
            <a:r>
              <a:rPr lang="zh-CN" altLang="zh-CN" sz="2400" dirty="0"/>
              <a:t>派生类有</a:t>
            </a:r>
            <a:r>
              <a:rPr lang="zh-CN" altLang="en-US" sz="2400" dirty="0"/>
              <a:t>（</a:t>
            </a:r>
            <a:r>
              <a:rPr lang="zh-CN" altLang="zh-CN" sz="2400" dirty="0"/>
              <a:t>多个</a:t>
            </a:r>
            <a:r>
              <a:rPr lang="zh-CN" altLang="en-US" sz="2400" dirty="0"/>
              <a:t>）</a:t>
            </a:r>
            <a:r>
              <a:rPr lang="zh-CN" altLang="zh-CN" sz="2400" dirty="0"/>
              <a:t>基类</a:t>
            </a:r>
            <a:r>
              <a:rPr lang="zh-CN" altLang="en-US" sz="2400" dirty="0"/>
              <a:t>和（</a:t>
            </a:r>
            <a:r>
              <a:rPr lang="zh-CN" altLang="zh-CN" sz="2400" dirty="0"/>
              <a:t>多个</a:t>
            </a:r>
            <a:r>
              <a:rPr lang="zh-CN" altLang="en-US" sz="2400" dirty="0"/>
              <a:t>）</a:t>
            </a:r>
            <a:r>
              <a:rPr lang="zh-CN" altLang="zh-CN" sz="2400" dirty="0"/>
              <a:t>对象成员</a:t>
            </a:r>
            <a:r>
              <a:rPr lang="zh-CN" altLang="en-US" sz="2400" dirty="0"/>
              <a:t>，</a:t>
            </a:r>
            <a:r>
              <a:rPr lang="zh-CN" altLang="zh-CN" sz="2400" dirty="0">
                <a:solidFill>
                  <a:srgbClr val="0000CC"/>
                </a:solidFill>
              </a:rPr>
              <a:t>派生类的构造函数除了要负责本类成员的初始化外，还要调用基类和对象成员的构造函数</a:t>
            </a:r>
            <a:r>
              <a:rPr lang="zh-CN" altLang="zh-CN" sz="2400" dirty="0"/>
              <a:t>，并向它们传递参数，以完成基类子对象和对象成员的建立和初始化。</a:t>
            </a:r>
          </a:p>
          <a:p>
            <a:pPr lvl="1"/>
            <a:r>
              <a:rPr lang="zh-CN" altLang="zh-CN" sz="2400" dirty="0"/>
              <a:t>派生类只能采用</a:t>
            </a:r>
            <a:r>
              <a:rPr lang="zh-CN" altLang="zh-CN" sz="2400" b="1" dirty="0"/>
              <a:t>构造函数初始化列表</a:t>
            </a:r>
            <a:r>
              <a:rPr lang="zh-CN" altLang="zh-CN" sz="2400" dirty="0"/>
              <a:t>的方式向基类或对象成员的构造函数传递参数，形式如下：</a:t>
            </a:r>
          </a:p>
          <a:p>
            <a:pPr marL="857250" lvl="2" indent="0">
              <a:buNone/>
            </a:pPr>
            <a:r>
              <a:rPr lang="zh-CN" altLang="zh-CN" dirty="0">
                <a:solidFill>
                  <a:srgbClr val="FF0000"/>
                </a:solidFill>
              </a:rPr>
              <a:t>派生类构造函数名</a:t>
            </a:r>
            <a:r>
              <a:rPr lang="en-US" altLang="zh-CN" dirty="0">
                <a:solidFill>
                  <a:srgbClr val="FF0000"/>
                </a:solidFill>
              </a:rPr>
              <a:t>(</a:t>
            </a:r>
            <a:r>
              <a:rPr lang="zh-CN" altLang="zh-CN" dirty="0">
                <a:solidFill>
                  <a:srgbClr val="FF0000"/>
                </a:solidFill>
              </a:rPr>
              <a:t>参数表</a:t>
            </a:r>
            <a:r>
              <a:rPr lang="en-US" altLang="zh-CN" dirty="0">
                <a:solidFill>
                  <a:srgbClr val="FF0000"/>
                </a:solidFill>
              </a:rPr>
              <a:t>)</a:t>
            </a:r>
            <a:r>
              <a:rPr lang="en-US" altLang="zh-CN" b="1" dirty="0">
                <a:solidFill>
                  <a:srgbClr val="FF0000"/>
                </a:solidFill>
              </a:rPr>
              <a:t>:</a:t>
            </a:r>
            <a:r>
              <a:rPr lang="zh-CN" altLang="zh-CN" b="1" dirty="0">
                <a:solidFill>
                  <a:srgbClr val="0000CC"/>
                </a:solidFill>
              </a:rPr>
              <a:t>基类构造函数名</a:t>
            </a:r>
            <a:r>
              <a:rPr lang="en-US" altLang="zh-CN" b="1" dirty="0">
                <a:solidFill>
                  <a:srgbClr val="0000CC"/>
                </a:solidFill>
              </a:rPr>
              <a:t>(</a:t>
            </a:r>
            <a:r>
              <a:rPr lang="zh-CN" altLang="zh-CN" b="1" dirty="0">
                <a:solidFill>
                  <a:srgbClr val="0000CC"/>
                </a:solidFill>
              </a:rPr>
              <a:t>参数表</a:t>
            </a:r>
            <a:r>
              <a:rPr lang="en-US" altLang="zh-CN" b="1" dirty="0">
                <a:solidFill>
                  <a:srgbClr val="0000CC"/>
                </a:solidFill>
              </a:rPr>
              <a:t>),</a:t>
            </a:r>
            <a:r>
              <a:rPr lang="zh-CN" altLang="zh-CN" b="1" dirty="0">
                <a:solidFill>
                  <a:srgbClr val="0000CC"/>
                </a:solidFill>
              </a:rPr>
              <a:t>对象成员名</a:t>
            </a:r>
            <a:r>
              <a:rPr lang="en-US" altLang="zh-CN" b="1" dirty="0">
                <a:solidFill>
                  <a:srgbClr val="0000CC"/>
                </a:solidFill>
              </a:rPr>
              <a:t>1(</a:t>
            </a:r>
            <a:r>
              <a:rPr lang="zh-CN" altLang="zh-CN" b="1" dirty="0">
                <a:solidFill>
                  <a:srgbClr val="0000CC"/>
                </a:solidFill>
              </a:rPr>
              <a:t>参数表</a:t>
            </a:r>
            <a:r>
              <a:rPr lang="en-US" altLang="zh-CN" b="1" dirty="0">
                <a:solidFill>
                  <a:srgbClr val="0000CC"/>
                </a:solidFill>
              </a:rPr>
              <a:t>)</a:t>
            </a:r>
            <a:r>
              <a:rPr lang="en-US" altLang="zh-CN" b="1" dirty="0">
                <a:solidFill>
                  <a:srgbClr val="FF0000"/>
                </a:solidFill>
              </a:rPr>
              <a:t>,</a:t>
            </a:r>
            <a:r>
              <a:rPr lang="zh-CN" altLang="zh-CN" b="1" dirty="0">
                <a:solidFill>
                  <a:srgbClr val="0000CC"/>
                </a:solidFill>
              </a:rPr>
              <a:t>…</a:t>
            </a:r>
            <a:r>
              <a:rPr lang="en-US" altLang="zh-CN" b="1" dirty="0">
                <a:solidFill>
                  <a:srgbClr val="0000CC"/>
                </a:solidFill>
              </a:rPr>
              <a:t>…</a:t>
            </a:r>
            <a:r>
              <a:rPr lang="en-US" altLang="zh-CN" dirty="0">
                <a:solidFill>
                  <a:srgbClr val="FF0000"/>
                </a:solidFill>
              </a:rPr>
              <a:t>{</a:t>
            </a:r>
            <a:endParaRPr lang="zh-CN" altLang="zh-CN" dirty="0">
              <a:solidFill>
                <a:srgbClr val="FF0000"/>
              </a:solidFill>
            </a:endParaRPr>
          </a:p>
          <a:p>
            <a:pPr marL="857250" lvl="2" indent="0">
              <a:buNone/>
            </a:pPr>
            <a:r>
              <a:rPr lang="en-US" altLang="zh-CN" dirty="0">
                <a:solidFill>
                  <a:srgbClr val="FF0000"/>
                </a:solidFill>
              </a:rPr>
              <a:t>   </a:t>
            </a:r>
            <a:r>
              <a:rPr lang="zh-CN" altLang="zh-CN" dirty="0">
                <a:solidFill>
                  <a:srgbClr val="FF0000"/>
                </a:solidFill>
              </a:rPr>
              <a:t>……</a:t>
            </a:r>
          </a:p>
          <a:p>
            <a:pPr marL="857250" lvl="2" indent="0">
              <a:buNone/>
            </a:pPr>
            <a:r>
              <a:rPr lang="en-US" altLang="zh-CN" dirty="0">
                <a:solidFill>
                  <a:srgbClr val="FF0000"/>
                </a:solidFill>
              </a:rPr>
              <a:t>}</a:t>
            </a:r>
            <a:endParaRPr lang="zh-CN" altLang="zh-CN" dirty="0">
              <a:solidFill>
                <a:srgbClr val="FF0000"/>
              </a:solidFill>
            </a:endParaRPr>
          </a:p>
          <a:p>
            <a:pPr marL="400050" lvl="1" indent="0">
              <a:buNone/>
            </a:pPr>
            <a:endParaRPr lang="zh-CN" altLang="en-US" dirty="0">
              <a:solidFill>
                <a:srgbClr val="0000CC"/>
              </a:solidFill>
            </a:endParaRPr>
          </a:p>
        </p:txBody>
      </p:sp>
    </p:spTree>
    <p:extLst>
      <p:ext uri="{BB962C8B-B14F-4D97-AF65-F5344CB8AC3E}">
        <p14:creationId xmlns:p14="http://schemas.microsoft.com/office/powerpoint/2010/main" val="42214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685800" y="1124745"/>
            <a:ext cx="7918450" cy="5328444"/>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  </a:t>
            </a:r>
            <a:r>
              <a:rPr lang="zh-CN" altLang="en-US" sz="2400" b="1" dirty="0">
                <a:solidFill>
                  <a:srgbClr val="0000CC"/>
                </a:solidFill>
              </a:rPr>
              <a:t>派生类</a:t>
            </a:r>
            <a:r>
              <a:rPr lang="en-US" altLang="zh-CN" sz="2400" b="1" dirty="0">
                <a:solidFill>
                  <a:srgbClr val="0000CC"/>
                </a:solidFill>
              </a:rPr>
              <a:t>Derived</a:t>
            </a:r>
            <a:r>
              <a:rPr lang="zh-CN" altLang="en-US" sz="2400" b="1" dirty="0">
                <a:solidFill>
                  <a:srgbClr val="0000CC"/>
                </a:solidFill>
              </a:rPr>
              <a:t>以构造函数初始化列表的方式向基类构造函数提供参数。</a:t>
            </a:r>
          </a:p>
          <a:p>
            <a:pPr eaLnBrk="1" hangingPunct="1">
              <a:lnSpc>
                <a:spcPct val="80000"/>
              </a:lnSpc>
              <a:buFontTx/>
              <a:buNone/>
            </a:pPr>
            <a:endParaRPr lang="zh-CN" altLang="en-US" sz="2000" b="1" dirty="0"/>
          </a:p>
          <a:p>
            <a:pPr eaLnBrk="1" hangingPunct="1">
              <a:lnSpc>
                <a:spcPct val="80000"/>
              </a:lnSpc>
              <a:buFontTx/>
              <a:buNone/>
            </a:pPr>
            <a:r>
              <a:rPr lang="en-US" altLang="zh-CN" sz="2000" b="1" dirty="0"/>
              <a:t>#include &lt;</a:t>
            </a:r>
            <a:r>
              <a:rPr lang="en-US" altLang="zh-CN" sz="2000" b="1" dirty="0" err="1"/>
              <a:t>iostream</a:t>
            </a:r>
            <a:r>
              <a:rPr lang="en-US" altLang="zh-CN" sz="2000" b="1" dirty="0"/>
              <a:t>&gt;</a:t>
            </a:r>
          </a:p>
          <a:p>
            <a:pPr eaLnBrk="1" hangingPunct="1">
              <a:lnSpc>
                <a:spcPct val="80000"/>
              </a:lnSpc>
              <a:buFontTx/>
              <a:buNone/>
            </a:pPr>
            <a:r>
              <a:rPr lang="en-US" altLang="zh-CN" sz="2000" b="1" dirty="0"/>
              <a:t>using namespace </a:t>
            </a:r>
            <a:r>
              <a:rPr lang="en-US" altLang="zh-CN" sz="2000" b="1" dirty="0" err="1"/>
              <a:t>std</a:t>
            </a:r>
            <a:r>
              <a:rPr lang="en-US" altLang="zh-CN" sz="2000" b="1" dirty="0"/>
              <a:t>;</a:t>
            </a:r>
          </a:p>
          <a:p>
            <a:pPr eaLnBrk="1" hangingPunct="1">
              <a:lnSpc>
                <a:spcPct val="80000"/>
              </a:lnSpc>
              <a:buFontTx/>
              <a:buNone/>
            </a:pPr>
            <a:r>
              <a:rPr lang="en-US" altLang="zh-CN" sz="2000" b="1" dirty="0"/>
              <a:t>class Base{</a:t>
            </a:r>
          </a:p>
          <a:p>
            <a:pPr eaLnBrk="1" hangingPunct="1">
              <a:lnSpc>
                <a:spcPct val="80000"/>
              </a:lnSpc>
              <a:buFontTx/>
              <a:buNone/>
            </a:pPr>
            <a:r>
              <a:rPr lang="en-US" altLang="zh-CN" sz="2000" b="1" dirty="0"/>
              <a:t>private:</a:t>
            </a:r>
          </a:p>
          <a:p>
            <a:pPr eaLnBrk="1" hangingPunct="1">
              <a:lnSpc>
                <a:spcPct val="80000"/>
              </a:lnSpc>
              <a:buFontTx/>
              <a:buNone/>
            </a:pPr>
            <a:r>
              <a:rPr lang="en-US" altLang="zh-CN" sz="2000" b="1" dirty="0"/>
              <a:t>    </a:t>
            </a:r>
            <a:r>
              <a:rPr lang="en-US" altLang="zh-CN" sz="2000" b="1" dirty="0" err="1"/>
              <a:t>int</a:t>
            </a:r>
            <a:r>
              <a:rPr lang="en-US" altLang="zh-CN" sz="2000" b="1" dirty="0"/>
              <a:t> x;</a:t>
            </a:r>
          </a:p>
          <a:p>
            <a:pPr eaLnBrk="1" hangingPunct="1">
              <a:lnSpc>
                <a:spcPct val="80000"/>
              </a:lnSpc>
              <a:buFontTx/>
              <a:buNone/>
            </a:pPr>
            <a:r>
              <a:rPr lang="en-US" altLang="zh-CN" sz="2000" b="1" dirty="0"/>
              <a:t>public:</a:t>
            </a:r>
          </a:p>
          <a:p>
            <a:pPr eaLnBrk="1" hangingPunct="1">
              <a:lnSpc>
                <a:spcPct val="80000"/>
              </a:lnSpc>
              <a:buFontTx/>
              <a:buNone/>
            </a:pPr>
            <a:r>
              <a:rPr lang="en-US" altLang="zh-CN" sz="2000" b="1" dirty="0"/>
              <a:t>    Base(</a:t>
            </a:r>
            <a:r>
              <a:rPr lang="en-US" altLang="zh-CN" sz="2000" b="1" dirty="0" err="1"/>
              <a:t>int</a:t>
            </a:r>
            <a:r>
              <a:rPr lang="en-US" altLang="zh-CN" sz="2000" b="1" dirty="0"/>
              <a:t> a){</a:t>
            </a:r>
          </a:p>
          <a:p>
            <a:pPr eaLnBrk="1" hangingPunct="1">
              <a:lnSpc>
                <a:spcPct val="80000"/>
              </a:lnSpc>
              <a:buFontTx/>
              <a:buNone/>
            </a:pPr>
            <a:r>
              <a:rPr lang="en-US" altLang="zh-CN" sz="2000" b="1" dirty="0"/>
              <a:t>        x=a;</a:t>
            </a:r>
          </a:p>
          <a:p>
            <a:pPr eaLnBrk="1" hangingPunct="1">
              <a:lnSpc>
                <a:spcPct val="80000"/>
              </a:lnSpc>
              <a:buFontTx/>
              <a:buNone/>
            </a:pPr>
            <a:r>
              <a:rPr lang="en-US" altLang="zh-CN" sz="2000" b="1" dirty="0"/>
              <a:t>        </a:t>
            </a:r>
            <a:r>
              <a:rPr lang="en-US" altLang="zh-CN" sz="2000" b="1" dirty="0" err="1"/>
              <a:t>cout</a:t>
            </a:r>
            <a:r>
              <a:rPr lang="en-US" altLang="zh-CN" sz="2000" b="1" dirty="0"/>
              <a:t>&lt;&lt;"Base constructor x="&lt;&lt;x&lt;&lt;</a:t>
            </a:r>
            <a:r>
              <a:rPr lang="en-US" altLang="zh-CN" sz="2000" b="1" dirty="0" err="1"/>
              <a:t>endl</a:t>
            </a:r>
            <a:r>
              <a:rPr lang="en-US" altLang="zh-CN" sz="2000" b="1" dirty="0"/>
              <a:t>;</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    ~Base(){ </a:t>
            </a:r>
            <a:r>
              <a:rPr lang="en-US" altLang="zh-CN" sz="2000" b="1" dirty="0" err="1"/>
              <a:t>cout</a:t>
            </a:r>
            <a:r>
              <a:rPr lang="en-US" altLang="zh-CN" sz="2000" b="1" dirty="0"/>
              <a:t>&lt;&lt;"Base destructor..."&lt;&lt;</a:t>
            </a:r>
            <a:r>
              <a:rPr lang="en-US" altLang="zh-CN" sz="2000" b="1" dirty="0" err="1"/>
              <a:t>endl</a:t>
            </a:r>
            <a:r>
              <a:rPr lang="en-US" altLang="zh-CN" sz="2000" b="1" dirty="0"/>
              <a:t>; }</a:t>
            </a:r>
          </a:p>
          <a:p>
            <a:pPr eaLnBrk="1" hangingPunct="1">
              <a:lnSpc>
                <a:spcPct val="80000"/>
              </a:lnSpc>
              <a:buFontTx/>
              <a:buNone/>
            </a:pPr>
            <a:r>
              <a:rPr lang="en-US" altLang="zh-CN" sz="2000" b="1" dirty="0"/>
              <a:t>};</a:t>
            </a:r>
          </a:p>
        </p:txBody>
      </p:sp>
      <p:sp>
        <p:nvSpPr>
          <p:cNvPr id="5"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2108531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467544" y="1052736"/>
            <a:ext cx="8062913" cy="6335713"/>
          </a:xfrm>
        </p:spPr>
        <p:txBody>
          <a:bodyPr/>
          <a:lstStyle/>
          <a:p>
            <a:pPr eaLnBrk="1" hangingPunct="1">
              <a:lnSpc>
                <a:spcPct val="90000"/>
              </a:lnSpc>
              <a:buFontTx/>
              <a:buNone/>
            </a:pPr>
            <a:r>
              <a:rPr lang="en-US" altLang="zh-CN" sz="2400" b="1" dirty="0"/>
              <a:t>class </a:t>
            </a:r>
            <a:r>
              <a:rPr lang="en-US" altLang="zh-CN" sz="2400" b="1" dirty="0" err="1"/>
              <a:t>Derived:public</a:t>
            </a:r>
            <a:r>
              <a:rPr lang="en-US" altLang="zh-CN" sz="2400" b="1" dirty="0"/>
              <a:t>  Base{</a:t>
            </a:r>
          </a:p>
          <a:p>
            <a:pPr eaLnBrk="1" hangingPunct="1">
              <a:lnSpc>
                <a:spcPct val="90000"/>
              </a:lnSpc>
              <a:buFontTx/>
              <a:buNone/>
            </a:pPr>
            <a:r>
              <a:rPr lang="en-US" altLang="zh-CN" sz="2400" b="1" dirty="0"/>
              <a:t>private:</a:t>
            </a:r>
          </a:p>
          <a:p>
            <a:pPr eaLnBrk="1" hangingPunct="1">
              <a:lnSpc>
                <a:spcPct val="90000"/>
              </a:lnSpc>
              <a:buFontTx/>
              <a:buNone/>
            </a:pPr>
            <a:r>
              <a:rPr lang="en-US" altLang="zh-CN" sz="2400" b="1" dirty="0"/>
              <a:t>    </a:t>
            </a:r>
            <a:r>
              <a:rPr lang="en-US" altLang="zh-CN" sz="2400" b="1" dirty="0" err="1"/>
              <a:t>int</a:t>
            </a:r>
            <a:r>
              <a:rPr lang="en-US" altLang="zh-CN" sz="2400" b="1" dirty="0"/>
              <a:t> y;</a:t>
            </a:r>
          </a:p>
          <a:p>
            <a:pPr eaLnBrk="1" hangingPunct="1">
              <a:lnSpc>
                <a:spcPct val="90000"/>
              </a:lnSpc>
              <a:buFontTx/>
              <a:buNone/>
            </a:pPr>
            <a:r>
              <a:rPr lang="en-US" altLang="zh-CN" sz="2400" b="1" dirty="0"/>
              <a:t>public:</a:t>
            </a:r>
          </a:p>
          <a:p>
            <a:pPr eaLnBrk="1" hangingPunct="1">
              <a:lnSpc>
                <a:spcPct val="90000"/>
              </a:lnSpc>
              <a:buFontTx/>
              <a:buNone/>
            </a:pPr>
            <a:r>
              <a:rPr lang="en-US" altLang="zh-CN" sz="2400" b="1" dirty="0"/>
              <a:t>    Derived(</a:t>
            </a:r>
            <a:r>
              <a:rPr lang="en-US" altLang="zh-CN" sz="2400" b="1" dirty="0" err="1"/>
              <a:t>int</a:t>
            </a:r>
            <a:r>
              <a:rPr lang="en-US" altLang="zh-CN" sz="2400" b="1" dirty="0"/>
              <a:t> </a:t>
            </a:r>
            <a:r>
              <a:rPr lang="en-US" altLang="zh-CN" sz="2400" b="1" dirty="0" err="1"/>
              <a:t>a,int</a:t>
            </a:r>
            <a:r>
              <a:rPr lang="en-US" altLang="zh-CN" sz="2400" b="1" dirty="0"/>
              <a:t> b):</a:t>
            </a:r>
            <a:r>
              <a:rPr lang="en-US" altLang="zh-CN" sz="2400" b="1" dirty="0">
                <a:solidFill>
                  <a:srgbClr val="FF0000"/>
                </a:solidFill>
              </a:rPr>
              <a:t>Base(a)</a:t>
            </a:r>
            <a:r>
              <a:rPr lang="en-US" altLang="zh-CN" sz="2400" b="1" dirty="0"/>
              <a:t>{     </a:t>
            </a:r>
            <a:r>
              <a:rPr lang="en-US" altLang="zh-CN" sz="1800" b="1" dirty="0">
                <a:solidFill>
                  <a:srgbClr val="0000CC"/>
                </a:solidFill>
              </a:rPr>
              <a:t>//</a:t>
            </a:r>
            <a:r>
              <a:rPr lang="zh-CN" altLang="en-US" sz="1800" b="1" dirty="0">
                <a:solidFill>
                  <a:srgbClr val="0000CC"/>
                </a:solidFill>
              </a:rPr>
              <a:t>派生类构造函数的初始化列表</a:t>
            </a:r>
          </a:p>
          <a:p>
            <a:pPr eaLnBrk="1" hangingPunct="1">
              <a:lnSpc>
                <a:spcPct val="90000"/>
              </a:lnSpc>
              <a:buFontTx/>
              <a:buNone/>
            </a:pPr>
            <a:r>
              <a:rPr lang="zh-CN" altLang="en-US" sz="2400" b="1" dirty="0"/>
              <a:t>        </a:t>
            </a:r>
            <a:r>
              <a:rPr lang="en-US" altLang="zh-CN" sz="2400" b="1" dirty="0"/>
              <a:t>y=b;</a:t>
            </a:r>
          </a:p>
          <a:p>
            <a:pPr eaLnBrk="1" hangingPunct="1">
              <a:lnSpc>
                <a:spcPct val="90000"/>
              </a:lnSpc>
              <a:buFontTx/>
              <a:buNone/>
            </a:pPr>
            <a:r>
              <a:rPr lang="en-US" altLang="zh-CN" sz="2400" b="1" dirty="0"/>
              <a:t>        </a:t>
            </a:r>
            <a:r>
              <a:rPr lang="en-US" altLang="zh-CN" sz="2400" b="1" dirty="0" err="1"/>
              <a:t>cout</a:t>
            </a:r>
            <a:r>
              <a:rPr lang="en-US" altLang="zh-CN" sz="2400" b="1" dirty="0"/>
              <a:t>&lt;&lt;"Derived constructor y="&lt;&lt;y&lt;&lt;</a:t>
            </a:r>
            <a:r>
              <a:rPr lang="en-US" altLang="zh-CN" sz="2400" b="1" dirty="0" err="1"/>
              <a:t>endl</a:t>
            </a:r>
            <a:r>
              <a:rPr lang="en-US" altLang="zh-CN" sz="2400" b="1" dirty="0"/>
              <a:t>;</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    ~Derived(){ </a:t>
            </a:r>
            <a:r>
              <a:rPr lang="en-US" altLang="zh-CN" sz="2400" b="1" dirty="0" err="1"/>
              <a:t>cout</a:t>
            </a:r>
            <a:r>
              <a:rPr lang="en-US" altLang="zh-CN" sz="2400" b="1" dirty="0"/>
              <a:t>&lt;&lt;"Derived destructor..."&lt;&lt;</a:t>
            </a:r>
            <a:r>
              <a:rPr lang="en-US" altLang="zh-CN" sz="2400" b="1" dirty="0" err="1"/>
              <a:t>endl</a:t>
            </a:r>
            <a:r>
              <a:rPr lang="en-US" altLang="zh-CN" sz="2400" b="1" dirty="0"/>
              <a:t>; }</a:t>
            </a:r>
          </a:p>
          <a:p>
            <a:pPr eaLnBrk="1" hangingPunct="1">
              <a:lnSpc>
                <a:spcPct val="90000"/>
              </a:lnSpc>
              <a:buFontTx/>
              <a:buNone/>
            </a:pPr>
            <a:r>
              <a:rPr lang="en-US" altLang="zh-CN" sz="2400" b="1" dirty="0"/>
              <a:t>};</a:t>
            </a:r>
          </a:p>
          <a:p>
            <a:pPr eaLnBrk="1" hangingPunct="1">
              <a:lnSpc>
                <a:spcPct val="90000"/>
              </a:lnSpc>
              <a:buFontTx/>
              <a:buNone/>
            </a:pPr>
            <a:r>
              <a:rPr lang="en-US" altLang="zh-CN" sz="2400" b="1" dirty="0"/>
              <a:t>void main(){</a:t>
            </a:r>
          </a:p>
          <a:p>
            <a:pPr eaLnBrk="1" hangingPunct="1">
              <a:lnSpc>
                <a:spcPct val="90000"/>
              </a:lnSpc>
              <a:buFontTx/>
              <a:buNone/>
            </a:pPr>
            <a:r>
              <a:rPr lang="en-US" altLang="zh-CN" sz="2400" b="1" dirty="0"/>
              <a:t>    Derived </a:t>
            </a:r>
            <a:r>
              <a:rPr lang="en-US" altLang="zh-CN" sz="2400" b="1" dirty="0">
                <a:solidFill>
                  <a:srgbClr val="FF0000"/>
                </a:solidFill>
              </a:rPr>
              <a:t>d(1,2);</a:t>
            </a:r>
          </a:p>
          <a:p>
            <a:pPr eaLnBrk="1" hangingPunct="1">
              <a:lnSpc>
                <a:spcPct val="90000"/>
              </a:lnSpc>
              <a:buFontTx/>
              <a:buNone/>
            </a:pPr>
            <a:r>
              <a:rPr lang="en-US" altLang="zh-CN" sz="2400" b="1" dirty="0"/>
              <a:t>}</a:t>
            </a:r>
          </a:p>
        </p:txBody>
      </p:sp>
      <p:sp>
        <p:nvSpPr>
          <p:cNvPr id="4" name="标题 1"/>
          <p:cNvSpPr>
            <a:spLocks noGrp="1"/>
          </p:cNvSpPr>
          <p:nvPr>
            <p:ph type="title"/>
          </p:nvPr>
        </p:nvSpPr>
        <p:spPr>
          <a:xfrm>
            <a:off x="457200" y="73672"/>
            <a:ext cx="8229600" cy="811195"/>
          </a:xfrm>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17384743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457200" y="1124744"/>
            <a:ext cx="7772400" cy="4754563"/>
          </a:xfrm>
        </p:spPr>
        <p:txBody>
          <a:bodyPr/>
          <a:lstStyle/>
          <a:p>
            <a:pPr eaLnBrk="1" hangingPunct="1">
              <a:buFontTx/>
              <a:buNone/>
            </a:pPr>
            <a:r>
              <a:rPr lang="en-US" altLang="zh-CN" b="1" dirty="0">
                <a:solidFill>
                  <a:srgbClr val="0000CC"/>
                </a:solidFill>
              </a:rPr>
              <a:t>2</a:t>
            </a:r>
            <a:r>
              <a:rPr lang="zh-CN" altLang="en-US" b="1" dirty="0">
                <a:solidFill>
                  <a:srgbClr val="0000CC"/>
                </a:solidFill>
              </a:rPr>
              <a:t>、派生类必须定义构造函数的情况 </a:t>
            </a:r>
          </a:p>
          <a:p>
            <a:pPr lvl="1" eaLnBrk="1" hangingPunct="1"/>
            <a:r>
              <a:rPr lang="zh-CN" altLang="en-US" b="1" dirty="0"/>
              <a:t>当基类或成员对象所属类只含有带参数的构造函数时，即使派生类本身没有数据成员要初始化，它也</a:t>
            </a:r>
            <a:r>
              <a:rPr lang="zh-CN" altLang="en-US" b="1" dirty="0">
                <a:solidFill>
                  <a:srgbClr val="FF0000"/>
                </a:solidFill>
              </a:rPr>
              <a:t>必须定义构造函数</a:t>
            </a:r>
            <a:r>
              <a:rPr lang="zh-CN" altLang="en-US" b="1" dirty="0"/>
              <a:t>。</a:t>
            </a:r>
            <a:endParaRPr lang="en-US" altLang="zh-CN" b="1" dirty="0"/>
          </a:p>
          <a:p>
            <a:pPr lvl="1" eaLnBrk="1" hangingPunct="1"/>
            <a:r>
              <a:rPr lang="zh-CN" altLang="en-US" b="1" dirty="0"/>
              <a:t>派生类构造函数以初始化列表的方式</a:t>
            </a:r>
            <a:r>
              <a:rPr lang="zh-CN" altLang="en-US" b="1" dirty="0">
                <a:solidFill>
                  <a:srgbClr val="FF0000"/>
                </a:solidFill>
              </a:rPr>
              <a:t>向基类和成员对象的构造函数传递参数</a:t>
            </a:r>
            <a:r>
              <a:rPr lang="zh-CN" altLang="en-US" b="1" dirty="0"/>
              <a:t>，以实现基类子对象和成员对象的初始化。 </a:t>
            </a:r>
          </a:p>
        </p:txBody>
      </p:sp>
      <p:sp>
        <p:nvSpPr>
          <p:cNvPr id="5"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233317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685800" y="1412875"/>
            <a:ext cx="7772400" cy="4683125"/>
          </a:xfrm>
        </p:spPr>
        <p:txBody>
          <a:bodyPr/>
          <a:lstStyle/>
          <a:p>
            <a:pPr eaLnBrk="1" hangingPunct="1">
              <a:lnSpc>
                <a:spcPct val="80000"/>
              </a:lnSpc>
              <a:buFontTx/>
              <a:buNone/>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  </a:t>
            </a:r>
            <a:r>
              <a:rPr lang="zh-CN" altLang="en-US" b="1" dirty="0">
                <a:solidFill>
                  <a:srgbClr val="0000CC"/>
                </a:solidFill>
              </a:rPr>
              <a:t>派生类构造函数的定义。</a:t>
            </a:r>
          </a:p>
          <a:p>
            <a:pPr eaLnBrk="1" hangingPunct="1">
              <a:lnSpc>
                <a:spcPct val="80000"/>
              </a:lnSpc>
              <a:buFontTx/>
              <a:buNone/>
            </a:pPr>
            <a:r>
              <a:rPr lang="en-US" altLang="zh-CN" sz="2200" dirty="0"/>
              <a:t>#include &lt;</a:t>
            </a:r>
            <a:r>
              <a:rPr lang="en-US" altLang="zh-CN" sz="2200" dirty="0" err="1"/>
              <a:t>iostream</a:t>
            </a:r>
            <a:r>
              <a:rPr lang="en-US" altLang="zh-CN" sz="2200" dirty="0"/>
              <a:t>&gt;</a:t>
            </a:r>
          </a:p>
          <a:p>
            <a:pPr eaLnBrk="1" hangingPunct="1">
              <a:lnSpc>
                <a:spcPct val="80000"/>
              </a:lnSpc>
              <a:buFontTx/>
              <a:buNone/>
            </a:pPr>
            <a:r>
              <a:rPr lang="en-US" altLang="zh-CN" sz="2200" dirty="0"/>
              <a:t>using namespace </a:t>
            </a:r>
            <a:r>
              <a:rPr lang="en-US" altLang="zh-CN" sz="2200" dirty="0" err="1"/>
              <a:t>std</a:t>
            </a:r>
            <a:r>
              <a:rPr lang="en-US" altLang="zh-CN" sz="2200" dirty="0"/>
              <a:t>;</a:t>
            </a:r>
          </a:p>
          <a:p>
            <a:pPr eaLnBrk="1" hangingPunct="1">
              <a:lnSpc>
                <a:spcPct val="80000"/>
              </a:lnSpc>
              <a:buFontTx/>
              <a:buNone/>
            </a:pPr>
            <a:r>
              <a:rPr lang="en-US" altLang="zh-CN" sz="2200" dirty="0"/>
              <a:t>class Point{</a:t>
            </a:r>
          </a:p>
          <a:p>
            <a:pPr eaLnBrk="1" hangingPunct="1">
              <a:lnSpc>
                <a:spcPct val="80000"/>
              </a:lnSpc>
              <a:buFontTx/>
              <a:buNone/>
            </a:pPr>
            <a:r>
              <a:rPr lang="en-US" altLang="zh-CN" sz="2200" dirty="0"/>
              <a:t>protected:</a:t>
            </a:r>
          </a:p>
          <a:p>
            <a:pPr eaLnBrk="1" hangingPunct="1">
              <a:lnSpc>
                <a:spcPct val="80000"/>
              </a:lnSpc>
              <a:buFontTx/>
              <a:buNone/>
            </a:pPr>
            <a:r>
              <a:rPr lang="en-US" altLang="zh-CN" sz="2200" dirty="0"/>
              <a:t>    </a:t>
            </a:r>
            <a:r>
              <a:rPr lang="en-US" altLang="zh-CN" sz="2200" dirty="0" err="1"/>
              <a:t>int</a:t>
            </a:r>
            <a:r>
              <a:rPr lang="en-US" altLang="zh-CN" sz="2200" dirty="0"/>
              <a:t> </a:t>
            </a:r>
            <a:r>
              <a:rPr lang="en-US" altLang="zh-CN" sz="2200" dirty="0" err="1"/>
              <a:t>x,y</a:t>
            </a:r>
            <a:r>
              <a:rPr lang="en-US" altLang="zh-CN" sz="2200" dirty="0"/>
              <a:t>;</a:t>
            </a:r>
          </a:p>
          <a:p>
            <a:pPr eaLnBrk="1" hangingPunct="1">
              <a:lnSpc>
                <a:spcPct val="80000"/>
              </a:lnSpc>
              <a:buFontTx/>
              <a:buNone/>
            </a:pPr>
            <a:r>
              <a:rPr lang="en-US" altLang="zh-CN" sz="2200" dirty="0"/>
              <a:t>public:</a:t>
            </a:r>
          </a:p>
          <a:p>
            <a:pPr eaLnBrk="1" hangingPunct="1">
              <a:lnSpc>
                <a:spcPct val="80000"/>
              </a:lnSpc>
              <a:buFontTx/>
              <a:buNone/>
            </a:pPr>
            <a:r>
              <a:rPr lang="en-US" altLang="zh-CN" sz="2200" dirty="0"/>
              <a:t>    </a:t>
            </a:r>
            <a:r>
              <a:rPr lang="en-US" altLang="zh-CN" sz="2200" dirty="0">
                <a:solidFill>
                  <a:srgbClr val="0000CC"/>
                </a:solidFill>
              </a:rPr>
              <a:t>Point(</a:t>
            </a:r>
            <a:r>
              <a:rPr lang="en-US" altLang="zh-CN" sz="2200" dirty="0" err="1">
                <a:solidFill>
                  <a:srgbClr val="0000CC"/>
                </a:solidFill>
              </a:rPr>
              <a:t>int</a:t>
            </a:r>
            <a:r>
              <a:rPr lang="en-US" altLang="zh-CN" sz="2200" dirty="0">
                <a:solidFill>
                  <a:srgbClr val="0000CC"/>
                </a:solidFill>
              </a:rPr>
              <a:t> </a:t>
            </a:r>
            <a:r>
              <a:rPr lang="en-US" altLang="zh-CN" sz="2200" dirty="0" err="1">
                <a:solidFill>
                  <a:srgbClr val="0000CC"/>
                </a:solidFill>
              </a:rPr>
              <a:t>a,int</a:t>
            </a:r>
            <a:r>
              <a:rPr lang="en-US" altLang="zh-CN" sz="2200" dirty="0">
                <a:solidFill>
                  <a:srgbClr val="0000CC"/>
                </a:solidFill>
              </a:rPr>
              <a:t> b=0) </a:t>
            </a:r>
            <a:r>
              <a:rPr lang="en-US" altLang="zh-CN" sz="2200" dirty="0"/>
              <a:t>{</a:t>
            </a:r>
          </a:p>
          <a:p>
            <a:pPr eaLnBrk="1" hangingPunct="1">
              <a:lnSpc>
                <a:spcPct val="80000"/>
              </a:lnSpc>
              <a:buFontTx/>
              <a:buNone/>
            </a:pPr>
            <a:r>
              <a:rPr lang="en-US" altLang="zh-CN" sz="2200" dirty="0"/>
              <a:t>        x=a;  y=b;</a:t>
            </a:r>
          </a:p>
          <a:p>
            <a:pPr eaLnBrk="1" hangingPunct="1">
              <a:lnSpc>
                <a:spcPct val="80000"/>
              </a:lnSpc>
              <a:buFontTx/>
              <a:buNone/>
            </a:pPr>
            <a:r>
              <a:rPr lang="en-US" altLang="zh-CN" sz="2200" dirty="0"/>
              <a:t>        </a:t>
            </a:r>
            <a:r>
              <a:rPr lang="en-US" altLang="zh-CN" sz="2200" dirty="0" err="1"/>
              <a:t>cout</a:t>
            </a:r>
            <a:r>
              <a:rPr lang="en-US" altLang="zh-CN" sz="2200" dirty="0"/>
              <a:t>&lt;&lt;"constructing point("&lt;&lt;x&lt;&lt;","&lt;&lt;y&lt;&lt;")"&lt;&lt;</a:t>
            </a:r>
            <a:r>
              <a:rPr lang="en-US" altLang="zh-CN" sz="2200" dirty="0" err="1"/>
              <a:t>endl</a:t>
            </a:r>
            <a:r>
              <a:rPr lang="en-US" altLang="zh-CN" sz="2200" dirty="0"/>
              <a:t>;</a:t>
            </a:r>
          </a:p>
          <a:p>
            <a:pPr eaLnBrk="1" hangingPunct="1">
              <a:lnSpc>
                <a:spcPct val="80000"/>
              </a:lnSpc>
              <a:buFontTx/>
              <a:buNone/>
            </a:pPr>
            <a:r>
              <a:rPr lang="en-US" altLang="zh-CN" sz="2200" dirty="0"/>
              <a:t>    }</a:t>
            </a:r>
          </a:p>
          <a:p>
            <a:pPr eaLnBrk="1" hangingPunct="1">
              <a:lnSpc>
                <a:spcPct val="80000"/>
              </a:lnSpc>
              <a:buFontTx/>
              <a:buNone/>
            </a:pPr>
            <a:r>
              <a:rPr lang="en-US" altLang="zh-CN" sz="2200" dirty="0"/>
              <a:t>};</a:t>
            </a:r>
          </a:p>
        </p:txBody>
      </p:sp>
      <p:sp>
        <p:nvSpPr>
          <p:cNvPr id="5"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3286183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395536" y="1160462"/>
            <a:ext cx="8134350" cy="5546725"/>
          </a:xfrm>
        </p:spPr>
        <p:txBody>
          <a:bodyPr/>
          <a:lstStyle/>
          <a:p>
            <a:pPr eaLnBrk="1" hangingPunct="1">
              <a:lnSpc>
                <a:spcPct val="80000"/>
              </a:lnSpc>
              <a:buFontTx/>
              <a:buNone/>
            </a:pPr>
            <a:r>
              <a:rPr lang="en-US" altLang="zh-CN" sz="2800" dirty="0"/>
              <a:t>class </a:t>
            </a:r>
            <a:r>
              <a:rPr lang="en-US" altLang="zh-CN" sz="2800" dirty="0" err="1"/>
              <a:t>Line:public</a:t>
            </a:r>
            <a:r>
              <a:rPr lang="en-US" altLang="zh-CN" sz="2800" dirty="0"/>
              <a:t> Point{</a:t>
            </a:r>
          </a:p>
          <a:p>
            <a:pPr eaLnBrk="1" hangingPunct="1">
              <a:lnSpc>
                <a:spcPct val="80000"/>
              </a:lnSpc>
              <a:buFontTx/>
              <a:buNone/>
            </a:pPr>
            <a:r>
              <a:rPr lang="en-US" altLang="zh-CN" sz="2800" dirty="0"/>
              <a:t>protected:</a:t>
            </a:r>
          </a:p>
          <a:p>
            <a:pPr eaLnBrk="1" hangingPunct="1">
              <a:lnSpc>
                <a:spcPct val="80000"/>
              </a:lnSpc>
              <a:buFontTx/>
              <a:buNone/>
            </a:pPr>
            <a:r>
              <a:rPr lang="en-US" altLang="zh-CN" sz="2800" dirty="0"/>
              <a:t>    </a:t>
            </a:r>
            <a:r>
              <a:rPr lang="en-US" altLang="zh-CN" sz="2800" dirty="0" err="1"/>
              <a:t>int</a:t>
            </a:r>
            <a:r>
              <a:rPr lang="en-US" altLang="zh-CN" sz="2800" dirty="0"/>
              <a:t> </a:t>
            </a:r>
            <a:r>
              <a:rPr lang="en-US" altLang="zh-CN" sz="2800" dirty="0" err="1"/>
              <a:t>len</a:t>
            </a:r>
            <a:r>
              <a:rPr lang="en-US" altLang="zh-CN" sz="2800" dirty="0"/>
              <a:t>;</a:t>
            </a:r>
          </a:p>
          <a:p>
            <a:pPr eaLnBrk="1" hangingPunct="1">
              <a:lnSpc>
                <a:spcPct val="80000"/>
              </a:lnSpc>
              <a:buFontTx/>
              <a:buNone/>
            </a:pPr>
            <a:r>
              <a:rPr lang="en-US" altLang="zh-CN" sz="2800" dirty="0"/>
              <a:t>public:</a:t>
            </a:r>
          </a:p>
          <a:p>
            <a:pPr eaLnBrk="1" hangingPunct="1">
              <a:lnSpc>
                <a:spcPct val="80000"/>
              </a:lnSpc>
              <a:buFontTx/>
              <a:buNone/>
            </a:pPr>
            <a:r>
              <a:rPr lang="en-US" altLang="zh-CN" sz="2800" dirty="0"/>
              <a:t>    Line(</a:t>
            </a:r>
            <a:r>
              <a:rPr lang="en-US" altLang="zh-CN" sz="2800" dirty="0" err="1"/>
              <a:t>int</a:t>
            </a:r>
            <a:r>
              <a:rPr lang="en-US" altLang="zh-CN" sz="2800" dirty="0"/>
              <a:t> </a:t>
            </a:r>
            <a:r>
              <a:rPr lang="en-US" altLang="zh-CN" sz="2800" dirty="0" err="1"/>
              <a:t>a,int</a:t>
            </a:r>
            <a:r>
              <a:rPr lang="en-US" altLang="zh-CN" sz="2800" dirty="0"/>
              <a:t> </a:t>
            </a:r>
            <a:r>
              <a:rPr lang="en-US" altLang="zh-CN" sz="2800" dirty="0" err="1"/>
              <a:t>b,int</a:t>
            </a:r>
            <a:r>
              <a:rPr lang="en-US" altLang="zh-CN" sz="2800" dirty="0"/>
              <a:t> l</a:t>
            </a:r>
            <a:r>
              <a:rPr lang="en-US" altLang="zh-CN" sz="2800" dirty="0">
                <a:solidFill>
                  <a:srgbClr val="FF0000"/>
                </a:solidFill>
              </a:rPr>
              <a:t>):Point(</a:t>
            </a:r>
            <a:r>
              <a:rPr lang="en-US" altLang="zh-CN" sz="2800" dirty="0" err="1">
                <a:solidFill>
                  <a:srgbClr val="FF0000"/>
                </a:solidFill>
              </a:rPr>
              <a:t>a,b</a:t>
            </a:r>
            <a:r>
              <a:rPr lang="en-US" altLang="zh-CN" sz="2800" dirty="0">
                <a:solidFill>
                  <a:srgbClr val="FF0000"/>
                </a:solidFill>
              </a:rPr>
              <a:t>) </a:t>
            </a:r>
            <a:r>
              <a:rPr lang="en-US" altLang="zh-CN" sz="2800" dirty="0"/>
              <a:t>{	</a:t>
            </a:r>
            <a:r>
              <a:rPr lang="en-US" altLang="zh-CN" sz="1800" b="1" i="1" dirty="0">
                <a:solidFill>
                  <a:srgbClr val="0000CC"/>
                </a:solidFill>
              </a:rPr>
              <a:t>//</a:t>
            </a:r>
            <a:r>
              <a:rPr lang="zh-CN" altLang="en-US" sz="1800" b="1" i="1" dirty="0">
                <a:solidFill>
                  <a:srgbClr val="0000CC"/>
                </a:solidFill>
              </a:rPr>
              <a:t>构造函数初始化列表</a:t>
            </a:r>
          </a:p>
          <a:p>
            <a:pPr eaLnBrk="1" hangingPunct="1">
              <a:lnSpc>
                <a:spcPct val="80000"/>
              </a:lnSpc>
              <a:buFontTx/>
              <a:buNone/>
            </a:pPr>
            <a:r>
              <a:rPr lang="zh-CN" altLang="en-US" sz="2800" dirty="0"/>
              <a:t>        </a:t>
            </a:r>
            <a:r>
              <a:rPr lang="en-US" altLang="zh-CN" sz="2800" dirty="0" err="1"/>
              <a:t>len</a:t>
            </a:r>
            <a:r>
              <a:rPr lang="en-US" altLang="zh-CN" sz="2800" dirty="0"/>
              <a:t>=l;</a:t>
            </a:r>
          </a:p>
          <a:p>
            <a:pPr eaLnBrk="1" hangingPunct="1">
              <a:lnSpc>
                <a:spcPct val="80000"/>
              </a:lnSpc>
              <a:buFontTx/>
              <a:buNone/>
            </a:pPr>
            <a:r>
              <a:rPr lang="en-US" altLang="zh-CN" sz="2800" dirty="0"/>
              <a:t>        </a:t>
            </a:r>
            <a:r>
              <a:rPr lang="en-US" altLang="zh-CN" sz="2800" dirty="0" err="1"/>
              <a:t>cout</a:t>
            </a:r>
            <a:r>
              <a:rPr lang="en-US" altLang="zh-CN" sz="2800" dirty="0"/>
              <a:t>&lt;&lt;"Constructing </a:t>
            </a:r>
            <a:r>
              <a:rPr lang="en-US" altLang="zh-CN" sz="2800" dirty="0" err="1"/>
              <a:t>Line,len</a:t>
            </a:r>
            <a:r>
              <a:rPr lang="en-US" altLang="zh-CN" sz="2800" dirty="0"/>
              <a:t> ..."&lt;&lt;</a:t>
            </a:r>
            <a:r>
              <a:rPr lang="en-US" altLang="zh-CN" sz="2800" dirty="0" err="1"/>
              <a:t>len</a:t>
            </a:r>
            <a:r>
              <a:rPr lang="en-US" altLang="zh-CN" sz="2800" dirty="0"/>
              <a:t>&lt;&lt;</a:t>
            </a:r>
            <a:r>
              <a:rPr lang="en-US" altLang="zh-CN" sz="2800" dirty="0" err="1"/>
              <a:t>endl</a:t>
            </a:r>
            <a:r>
              <a:rPr lang="en-US" altLang="zh-CN" sz="2800" dirty="0"/>
              <a:t>;</a:t>
            </a:r>
          </a:p>
          <a:p>
            <a:pPr eaLnBrk="1" hangingPunct="1">
              <a:lnSpc>
                <a:spcPct val="80000"/>
              </a:lnSpc>
              <a:buFontTx/>
              <a:buNone/>
            </a:pPr>
            <a:r>
              <a:rPr lang="en-US" altLang="zh-CN" sz="2800" dirty="0"/>
              <a:t>    }</a:t>
            </a:r>
          </a:p>
          <a:p>
            <a:pPr eaLnBrk="1" hangingPunct="1">
              <a:lnSpc>
                <a:spcPct val="80000"/>
              </a:lnSpc>
              <a:buFontTx/>
              <a:buNone/>
            </a:pPr>
            <a:r>
              <a:rPr lang="en-US" altLang="zh-CN" sz="2800" dirty="0"/>
              <a:t>};</a:t>
            </a:r>
          </a:p>
          <a:p>
            <a:pPr eaLnBrk="1" hangingPunct="1">
              <a:lnSpc>
                <a:spcPct val="80000"/>
              </a:lnSpc>
              <a:buFontTx/>
              <a:buNone/>
            </a:pPr>
            <a:r>
              <a:rPr lang="en-US" altLang="zh-CN" sz="2800" dirty="0"/>
              <a:t>void main(){</a:t>
            </a:r>
          </a:p>
          <a:p>
            <a:pPr eaLnBrk="1" hangingPunct="1">
              <a:lnSpc>
                <a:spcPct val="80000"/>
              </a:lnSpc>
              <a:buFontTx/>
              <a:buNone/>
            </a:pPr>
            <a:r>
              <a:rPr lang="en-US" altLang="zh-CN" sz="2800" dirty="0"/>
              <a:t>    Line L1(1,2,3);</a:t>
            </a:r>
          </a:p>
          <a:p>
            <a:pPr eaLnBrk="1" hangingPunct="1">
              <a:lnSpc>
                <a:spcPct val="80000"/>
              </a:lnSpc>
              <a:buFontTx/>
              <a:buNone/>
            </a:pPr>
            <a:r>
              <a:rPr lang="en-US" altLang="zh-CN" sz="2800" dirty="0"/>
              <a:t>}</a:t>
            </a:r>
          </a:p>
        </p:txBody>
      </p:sp>
      <p:sp>
        <p:nvSpPr>
          <p:cNvPr id="2" name="对话气泡: 矩形 1"/>
          <p:cNvSpPr/>
          <p:nvPr/>
        </p:nvSpPr>
        <p:spPr>
          <a:xfrm>
            <a:off x="6012160" y="1160462"/>
            <a:ext cx="2376264" cy="1332434"/>
          </a:xfrm>
          <a:prstGeom prst="wedgeRectCallout">
            <a:avLst>
              <a:gd name="adj1" fmla="val -86707"/>
              <a:gd name="adj2" fmla="val 71989"/>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Line</a:t>
            </a:r>
            <a:r>
              <a:rPr lang="zh-CN" altLang="en-US" sz="2000" b="1" dirty="0">
                <a:solidFill>
                  <a:schemeClr val="tx1"/>
                </a:solidFill>
              </a:rPr>
              <a:t>类必须在构造函数列表中向基类</a:t>
            </a:r>
            <a:r>
              <a:rPr lang="en-US" altLang="zh-CN" sz="2000" b="1" dirty="0">
                <a:solidFill>
                  <a:schemeClr val="tx1"/>
                </a:solidFill>
              </a:rPr>
              <a:t>Point</a:t>
            </a:r>
            <a:r>
              <a:rPr lang="zh-CN" altLang="en-US" sz="2000" b="1" dirty="0">
                <a:solidFill>
                  <a:schemeClr val="tx1"/>
                </a:solidFill>
              </a:rPr>
              <a:t>类构造函数提供初值！</a:t>
            </a:r>
          </a:p>
        </p:txBody>
      </p:sp>
      <p:sp>
        <p:nvSpPr>
          <p:cNvPr id="5" name="标题 1"/>
          <p:cNvSpPr>
            <a:spLocks noGrp="1"/>
          </p:cNvSpPr>
          <p:nvPr>
            <p:ph type="title"/>
          </p:nvPr>
        </p:nvSpPr>
        <p:spPr>
          <a:xfrm>
            <a:off x="457200" y="73672"/>
            <a:ext cx="8229600" cy="811195"/>
          </a:xfrm>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330862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57200" y="1268760"/>
            <a:ext cx="8229600" cy="4248150"/>
          </a:xfrm>
        </p:spPr>
        <p:txBody>
          <a:bodyPr/>
          <a:lstStyle/>
          <a:p>
            <a:pPr eaLnBrk="1" hangingPunct="1"/>
            <a:r>
              <a:rPr lang="zh-CN" altLang="en-US" sz="4400" b="1" dirty="0">
                <a:solidFill>
                  <a:srgbClr val="FF3300"/>
                </a:solidFill>
              </a:rPr>
              <a:t>基类中</a:t>
            </a:r>
            <a:r>
              <a:rPr lang="en-US" altLang="zh-CN" sz="4400" b="1" dirty="0">
                <a:solidFill>
                  <a:srgbClr val="FF3300"/>
                </a:solidFill>
              </a:rPr>
              <a:t>protected</a:t>
            </a:r>
            <a:r>
              <a:rPr lang="zh-CN" altLang="en-US" sz="4400" b="1" dirty="0">
                <a:solidFill>
                  <a:srgbClr val="FF3300"/>
                </a:solidFill>
              </a:rPr>
              <a:t>的成员</a:t>
            </a:r>
          </a:p>
          <a:p>
            <a:pPr lvl="1" eaLnBrk="1" hangingPunct="1"/>
            <a:r>
              <a:rPr lang="zh-CN" altLang="en-US" sz="3600" b="1" dirty="0"/>
              <a:t>类内部：可以访问</a:t>
            </a:r>
          </a:p>
          <a:p>
            <a:pPr lvl="1" eaLnBrk="1" hangingPunct="1"/>
            <a:r>
              <a:rPr lang="zh-CN" altLang="en-US" sz="3600" b="1" dirty="0"/>
              <a:t>类的使用者：不能访问</a:t>
            </a:r>
          </a:p>
          <a:p>
            <a:pPr lvl="1" eaLnBrk="1" hangingPunct="1"/>
            <a:r>
              <a:rPr lang="zh-CN" altLang="en-US" sz="3600" b="1" dirty="0"/>
              <a:t>类的派生类成员：可以访问</a:t>
            </a:r>
            <a:endParaRPr lang="en-US" altLang="zh-CN" sz="3600" b="1" dirty="0"/>
          </a:p>
          <a:p>
            <a:pPr marL="57150" indent="0" eaLnBrk="1" hangingPunct="1">
              <a:buNone/>
            </a:pPr>
            <a:r>
              <a:rPr lang="zh-CN" altLang="zh-CN" sz="2800" dirty="0">
                <a:solidFill>
                  <a:srgbClr val="0000CC"/>
                </a:solidFill>
              </a:rPr>
              <a:t>【例</a:t>
            </a:r>
            <a:r>
              <a:rPr lang="en-US" altLang="zh-CN" sz="2800" dirty="0">
                <a:solidFill>
                  <a:srgbClr val="0000CC"/>
                </a:solidFill>
              </a:rPr>
              <a:t>4-1</a:t>
            </a:r>
            <a:r>
              <a:rPr lang="zh-CN" altLang="zh-CN" sz="2800" dirty="0">
                <a:solidFill>
                  <a:srgbClr val="0000CC"/>
                </a:solidFill>
              </a:rPr>
              <a:t>】 类</a:t>
            </a:r>
            <a:r>
              <a:rPr lang="en-US" altLang="zh-CN" sz="2800" dirty="0">
                <a:solidFill>
                  <a:srgbClr val="0000CC"/>
                </a:solidFill>
              </a:rPr>
              <a:t>B</a:t>
            </a:r>
            <a:r>
              <a:rPr lang="zh-CN" altLang="zh-CN" sz="2800" dirty="0">
                <a:solidFill>
                  <a:srgbClr val="0000CC"/>
                </a:solidFill>
              </a:rPr>
              <a:t>有数据成员</a:t>
            </a:r>
            <a:r>
              <a:rPr lang="en-US" altLang="zh-CN" sz="2800" dirty="0" err="1">
                <a:solidFill>
                  <a:srgbClr val="0000CC"/>
                </a:solidFill>
              </a:rPr>
              <a:t>i</a:t>
            </a:r>
            <a:r>
              <a:rPr lang="zh-CN" altLang="zh-CN" sz="2800" dirty="0">
                <a:solidFill>
                  <a:srgbClr val="0000CC"/>
                </a:solidFill>
              </a:rPr>
              <a:t>，</a:t>
            </a:r>
            <a:r>
              <a:rPr lang="en-US" altLang="zh-CN" sz="2800" dirty="0">
                <a:solidFill>
                  <a:srgbClr val="0000CC"/>
                </a:solidFill>
              </a:rPr>
              <a:t>j</a:t>
            </a:r>
            <a:r>
              <a:rPr lang="zh-CN" altLang="zh-CN" sz="2800" dirty="0">
                <a:solidFill>
                  <a:srgbClr val="0000CC"/>
                </a:solidFill>
              </a:rPr>
              <a:t>，</a:t>
            </a:r>
            <a:r>
              <a:rPr lang="en-US" altLang="zh-CN" sz="2800" dirty="0">
                <a:solidFill>
                  <a:srgbClr val="0000CC"/>
                </a:solidFill>
              </a:rPr>
              <a:t>k</a:t>
            </a:r>
            <a:r>
              <a:rPr lang="zh-CN" altLang="zh-CN" sz="2800" dirty="0">
                <a:solidFill>
                  <a:srgbClr val="0000CC"/>
                </a:solidFill>
              </a:rPr>
              <a:t>，希望</a:t>
            </a:r>
            <a:r>
              <a:rPr lang="en-US" altLang="zh-CN" sz="2800" dirty="0">
                <a:solidFill>
                  <a:srgbClr val="0000CC"/>
                </a:solidFill>
              </a:rPr>
              <a:t>j</a:t>
            </a:r>
            <a:r>
              <a:rPr lang="zh-CN" altLang="zh-CN" sz="2800" dirty="0">
                <a:solidFill>
                  <a:srgbClr val="0000CC"/>
                </a:solidFill>
              </a:rPr>
              <a:t>可被派生类和自身访问，但不希望除此之外的其它函数访问。</a:t>
            </a:r>
            <a:endParaRPr lang="en-US" altLang="zh-CN" sz="2800" dirty="0">
              <a:solidFill>
                <a:srgbClr val="0000CC"/>
              </a:solidFill>
            </a:endParaRPr>
          </a:p>
          <a:p>
            <a:pPr marL="57150" indent="0" eaLnBrk="1" hangingPunct="1">
              <a:buNone/>
            </a:pPr>
            <a:endParaRPr lang="en-US" altLang="zh-CN" sz="2800" dirty="0">
              <a:solidFill>
                <a:srgbClr val="0000CC"/>
              </a:solidFill>
            </a:endParaRPr>
          </a:p>
          <a:p>
            <a:pPr marL="57150" indent="0" eaLnBrk="1" hangingPunct="1">
              <a:buNone/>
            </a:pPr>
            <a:r>
              <a:rPr lang="zh-CN" altLang="en-US" sz="2800" dirty="0">
                <a:solidFill>
                  <a:srgbClr val="FF0000"/>
                </a:solidFill>
              </a:rPr>
              <a:t>分析：</a:t>
            </a:r>
            <a:r>
              <a:rPr lang="en-US" altLang="zh-CN" sz="2800" dirty="0">
                <a:solidFill>
                  <a:srgbClr val="FF0000"/>
                </a:solidFill>
              </a:rPr>
              <a:t>protected</a:t>
            </a:r>
            <a:r>
              <a:rPr lang="zh-CN" altLang="zh-CN" sz="2800" dirty="0">
                <a:solidFill>
                  <a:srgbClr val="FF0000"/>
                </a:solidFill>
              </a:rPr>
              <a:t>权限正好具有这样的访问控制能力</a:t>
            </a:r>
            <a:endParaRPr lang="zh-CN" altLang="en-US" sz="2800" b="1" dirty="0">
              <a:solidFill>
                <a:srgbClr val="FF0000"/>
              </a:solidFill>
            </a:endParaRPr>
          </a:p>
          <a:p>
            <a:pPr lvl="1" eaLnBrk="1" hangingPunct="1"/>
            <a:endParaRPr lang="zh-CN" altLang="en-US" sz="4400" b="1" dirty="0"/>
          </a:p>
        </p:txBody>
      </p:sp>
      <p:sp>
        <p:nvSpPr>
          <p:cNvPr id="5" name="Rectangle 2"/>
          <p:cNvSpPr>
            <a:spLocks noGrp="1" noChangeArrowheads="1"/>
          </p:cNvSpPr>
          <p:nvPr>
            <p:ph type="title"/>
          </p:nvPr>
        </p:nvSpPr>
        <p:spPr/>
        <p:txBody>
          <a:bodyPr/>
          <a:lstStyle/>
          <a:p>
            <a:r>
              <a:rPr lang="en-US" altLang="zh-CN" b="1" dirty="0"/>
              <a:t>4.2  </a:t>
            </a:r>
            <a:r>
              <a:rPr lang="en-US" altLang="zh-CN" b="1" dirty="0">
                <a:solidFill>
                  <a:srgbClr val="FF0000"/>
                </a:solidFill>
              </a:rPr>
              <a:t>protected</a:t>
            </a:r>
            <a:r>
              <a:rPr lang="zh-CN" altLang="zh-CN" b="1" dirty="0"/>
              <a:t>和继承</a:t>
            </a:r>
          </a:p>
        </p:txBody>
      </p:sp>
    </p:spTree>
    <p:extLst>
      <p:ext uri="{BB962C8B-B14F-4D97-AF65-F5344CB8AC3E}">
        <p14:creationId xmlns:p14="http://schemas.microsoft.com/office/powerpoint/2010/main" val="292844789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57200" y="1196752"/>
            <a:ext cx="7992888" cy="4754562"/>
          </a:xfrm>
        </p:spPr>
        <p:txBody>
          <a:bodyPr/>
          <a:lstStyle/>
          <a:p>
            <a:pPr eaLnBrk="1" hangingPunct="1">
              <a:buFontTx/>
              <a:buNone/>
            </a:pPr>
            <a:r>
              <a:rPr lang="en-US" altLang="zh-CN" b="1" dirty="0">
                <a:solidFill>
                  <a:srgbClr val="0000CC"/>
                </a:solidFill>
              </a:rPr>
              <a:t>3</a:t>
            </a:r>
            <a:r>
              <a:rPr lang="zh-CN" altLang="en-US" b="1" dirty="0">
                <a:solidFill>
                  <a:srgbClr val="0000CC"/>
                </a:solidFill>
              </a:rPr>
              <a:t>、派生类可以不定义构造函数的情况 </a:t>
            </a:r>
          </a:p>
          <a:p>
            <a:pPr eaLnBrk="1" hangingPunct="1"/>
            <a:r>
              <a:rPr lang="zh-CN" altLang="en-US" b="1" dirty="0">
                <a:solidFill>
                  <a:srgbClr val="FF0000"/>
                </a:solidFill>
              </a:rPr>
              <a:t>当具有下述情况之一时，派生类可以不定义构造函数</a:t>
            </a:r>
            <a:r>
              <a:rPr lang="zh-CN" altLang="en-US" b="1" dirty="0">
                <a:solidFill>
                  <a:srgbClr val="0000CC"/>
                </a:solidFill>
              </a:rPr>
              <a:t>。</a:t>
            </a:r>
          </a:p>
          <a:p>
            <a:pPr marL="914400" lvl="1" indent="-514350" eaLnBrk="1" hangingPunct="1">
              <a:buFont typeface="+mj-ea"/>
              <a:buAutoNum type="circleNumDbPlain"/>
            </a:pPr>
            <a:r>
              <a:rPr lang="zh-CN" altLang="en-US" b="1" dirty="0"/>
              <a:t>基类没有定义任何构造函数。</a:t>
            </a:r>
          </a:p>
          <a:p>
            <a:pPr marL="914400" lvl="1" indent="-514350" eaLnBrk="1" hangingPunct="1">
              <a:buFont typeface="+mj-ea"/>
              <a:buAutoNum type="circleNumDbPlain"/>
            </a:pPr>
            <a:r>
              <a:rPr lang="zh-CN" altLang="en-US" b="1" dirty="0"/>
              <a:t>基类具有缺省参数的构造函数。</a:t>
            </a:r>
          </a:p>
          <a:p>
            <a:pPr marL="914400" lvl="1" indent="-514350" eaLnBrk="1" hangingPunct="1">
              <a:buFont typeface="+mj-ea"/>
              <a:buAutoNum type="circleNumDbPlain"/>
            </a:pPr>
            <a:r>
              <a:rPr lang="zh-CN" altLang="en-US" b="1" dirty="0"/>
              <a:t>基类具有无参构造函数。</a:t>
            </a:r>
            <a:endParaRPr lang="en-US" altLang="zh-CN" b="1" dirty="0"/>
          </a:p>
          <a:p>
            <a:pPr marL="0" indent="0" eaLnBrk="1" hangingPunct="1">
              <a:buNone/>
            </a:pPr>
            <a:r>
              <a:rPr lang="zh-CN" altLang="zh-CN" dirty="0">
                <a:solidFill>
                  <a:srgbClr val="0000CC"/>
                </a:solidFill>
              </a:rPr>
              <a:t>【例</a:t>
            </a:r>
            <a:r>
              <a:rPr lang="en-US" altLang="zh-CN" dirty="0">
                <a:solidFill>
                  <a:srgbClr val="0000CC"/>
                </a:solidFill>
              </a:rPr>
              <a:t>4-9</a:t>
            </a:r>
            <a:r>
              <a:rPr lang="zh-CN" altLang="zh-CN" dirty="0">
                <a:solidFill>
                  <a:srgbClr val="0000CC"/>
                </a:solidFill>
              </a:rPr>
              <a:t>】 类</a:t>
            </a:r>
            <a:r>
              <a:rPr lang="en-US" altLang="zh-CN" dirty="0">
                <a:solidFill>
                  <a:srgbClr val="0000CC"/>
                </a:solidFill>
              </a:rPr>
              <a:t>A</a:t>
            </a:r>
            <a:r>
              <a:rPr lang="zh-CN" altLang="zh-CN" dirty="0">
                <a:solidFill>
                  <a:srgbClr val="0000CC"/>
                </a:solidFill>
              </a:rPr>
              <a:t>具有默认构造函数，其派生类</a:t>
            </a:r>
            <a:r>
              <a:rPr lang="en-US" altLang="zh-CN" dirty="0">
                <a:solidFill>
                  <a:srgbClr val="0000CC"/>
                </a:solidFill>
              </a:rPr>
              <a:t>B</a:t>
            </a:r>
            <a:r>
              <a:rPr lang="zh-CN" altLang="zh-CN" dirty="0">
                <a:solidFill>
                  <a:srgbClr val="0000CC"/>
                </a:solidFill>
              </a:rPr>
              <a:t>没有成员要初始化，不必定义构造函数</a:t>
            </a:r>
            <a:r>
              <a:rPr lang="zh-CN" altLang="zh-CN" dirty="0"/>
              <a:t>。</a:t>
            </a:r>
          </a:p>
          <a:p>
            <a:pPr marL="0" indent="0" eaLnBrk="1" hangingPunct="1">
              <a:buNone/>
            </a:pPr>
            <a:endParaRPr lang="zh-CN" altLang="en-US" b="1" dirty="0"/>
          </a:p>
        </p:txBody>
      </p:sp>
      <p:sp>
        <p:nvSpPr>
          <p:cNvPr id="5"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114912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fade">
                                      <p:cBhvr>
                                        <p:cTn id="7" dur="1000"/>
                                        <p:tgtEl>
                                          <p:spTgt spid="40963">
                                            <p:txEl>
                                              <p:pRg st="1" end="1"/>
                                            </p:txEl>
                                          </p:spTgt>
                                        </p:tgtEl>
                                      </p:cBhvr>
                                    </p:animEffect>
                                    <p:anim calcmode="lin" valueType="num">
                                      <p:cBhvr>
                                        <p:cTn id="8"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0963">
                                            <p:txEl>
                                              <p:pRg st="2" end="2"/>
                                            </p:txEl>
                                          </p:spTgt>
                                        </p:tgtEl>
                                        <p:attrNameLst>
                                          <p:attrName>style.visibility</p:attrName>
                                        </p:attrNameLst>
                                      </p:cBhvr>
                                      <p:to>
                                        <p:strVal val="visible"/>
                                      </p:to>
                                    </p:set>
                                    <p:animEffect transition="in" filter="fade">
                                      <p:cBhvr>
                                        <p:cTn id="14" dur="1000"/>
                                        <p:tgtEl>
                                          <p:spTgt spid="40963">
                                            <p:txEl>
                                              <p:pRg st="2" end="2"/>
                                            </p:txEl>
                                          </p:spTgt>
                                        </p:tgtEl>
                                      </p:cBhvr>
                                    </p:animEffect>
                                    <p:anim calcmode="lin" valueType="num">
                                      <p:cBhvr>
                                        <p:cTn id="15"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63">
                                            <p:txEl>
                                              <p:pRg st="3" end="3"/>
                                            </p:txEl>
                                          </p:spTgt>
                                        </p:tgtEl>
                                        <p:attrNameLst>
                                          <p:attrName>style.visibility</p:attrName>
                                        </p:attrNameLst>
                                      </p:cBhvr>
                                      <p:to>
                                        <p:strVal val="visible"/>
                                      </p:to>
                                    </p:set>
                                    <p:animEffect transition="in" filter="fade">
                                      <p:cBhvr>
                                        <p:cTn id="21" dur="1000"/>
                                        <p:tgtEl>
                                          <p:spTgt spid="40963">
                                            <p:txEl>
                                              <p:pRg st="3" end="3"/>
                                            </p:txEl>
                                          </p:spTgt>
                                        </p:tgtEl>
                                      </p:cBhvr>
                                    </p:animEffect>
                                    <p:anim calcmode="lin" valueType="num">
                                      <p:cBhvr>
                                        <p:cTn id="22"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0963">
                                            <p:txEl>
                                              <p:pRg st="4" end="4"/>
                                            </p:txEl>
                                          </p:spTgt>
                                        </p:tgtEl>
                                        <p:attrNameLst>
                                          <p:attrName>style.visibility</p:attrName>
                                        </p:attrNameLst>
                                      </p:cBhvr>
                                      <p:to>
                                        <p:strVal val="visible"/>
                                      </p:to>
                                    </p:set>
                                    <p:animEffect transition="in" filter="fade">
                                      <p:cBhvr>
                                        <p:cTn id="28" dur="1000"/>
                                        <p:tgtEl>
                                          <p:spTgt spid="40963">
                                            <p:txEl>
                                              <p:pRg st="4" end="4"/>
                                            </p:txEl>
                                          </p:spTgt>
                                        </p:tgtEl>
                                      </p:cBhvr>
                                    </p:animEffect>
                                    <p:anim calcmode="lin" valueType="num">
                                      <p:cBhvr>
                                        <p:cTn id="29"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0963">
                                            <p:txEl>
                                              <p:pRg st="5" end="5"/>
                                            </p:txEl>
                                          </p:spTgt>
                                        </p:tgtEl>
                                        <p:attrNameLst>
                                          <p:attrName>style.visibility</p:attrName>
                                        </p:attrNameLst>
                                      </p:cBhvr>
                                      <p:to>
                                        <p:strVal val="visible"/>
                                      </p:to>
                                    </p:set>
                                    <p:animEffect transition="in" filter="fade">
                                      <p:cBhvr>
                                        <p:cTn id="35" dur="1000"/>
                                        <p:tgtEl>
                                          <p:spTgt spid="40963">
                                            <p:txEl>
                                              <p:pRg st="5" end="5"/>
                                            </p:txEl>
                                          </p:spTgt>
                                        </p:tgtEl>
                                      </p:cBhvr>
                                    </p:animEffect>
                                    <p:anim calcmode="lin" valueType="num">
                                      <p:cBhvr>
                                        <p:cTn id="36" dur="1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096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539552" y="1124744"/>
            <a:ext cx="7918450" cy="5903913"/>
          </a:xfrm>
        </p:spPr>
        <p:txBody>
          <a:bodyPr/>
          <a:lstStyle/>
          <a:p>
            <a:pPr eaLnBrk="1" hangingPunct="1">
              <a:lnSpc>
                <a:spcPct val="80000"/>
              </a:lnSpc>
              <a:buFontTx/>
              <a:buNone/>
            </a:pPr>
            <a:r>
              <a:rPr lang="en-US" altLang="zh-CN" sz="2400" b="1" dirty="0"/>
              <a:t>//Eg4-9.cpp</a:t>
            </a:r>
          </a:p>
          <a:p>
            <a:pPr eaLnBrk="1" hangingPunct="1">
              <a:lnSpc>
                <a:spcPct val="80000"/>
              </a:lnSpc>
              <a:buFontTx/>
              <a:buNone/>
            </a:pPr>
            <a:r>
              <a:rPr lang="en-US" altLang="zh-CN" sz="2400" b="1" dirty="0"/>
              <a:t>#include &lt;</a:t>
            </a:r>
            <a:r>
              <a:rPr lang="en-US" altLang="zh-CN" sz="2400" b="1" dirty="0" err="1"/>
              <a:t>iostream</a:t>
            </a:r>
            <a:r>
              <a:rPr lang="en-US" altLang="zh-CN" sz="2400" b="1" dirty="0"/>
              <a:t>&gt;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a:t>class A { </a:t>
            </a:r>
          </a:p>
          <a:p>
            <a:pPr eaLnBrk="1" hangingPunct="1">
              <a:lnSpc>
                <a:spcPct val="80000"/>
              </a:lnSpc>
              <a:buFontTx/>
              <a:buNone/>
            </a:pPr>
            <a:r>
              <a:rPr lang="en-US" altLang="zh-CN" sz="2400" b="1" dirty="0"/>
              <a:t>public: </a:t>
            </a:r>
          </a:p>
          <a:p>
            <a:pPr eaLnBrk="1" hangingPunct="1">
              <a:lnSpc>
                <a:spcPct val="80000"/>
              </a:lnSpc>
              <a:buFontTx/>
              <a:buNone/>
            </a:pPr>
            <a:r>
              <a:rPr lang="en-US" altLang="zh-CN" sz="2400" b="1" dirty="0"/>
              <a:t>    A(){ </a:t>
            </a:r>
            <a:r>
              <a:rPr lang="en-US" altLang="zh-CN" sz="2400" b="1" dirty="0" err="1"/>
              <a:t>cout</a:t>
            </a:r>
            <a:r>
              <a:rPr lang="en-US" altLang="zh-CN" sz="2400" b="1" dirty="0"/>
              <a:t>&lt;&lt;"Constructing A"&lt;&lt;</a:t>
            </a:r>
            <a:r>
              <a:rPr lang="en-US" altLang="zh-CN" sz="2400" b="1" dirty="0" err="1"/>
              <a:t>endl</a:t>
            </a:r>
            <a:r>
              <a:rPr lang="en-US" altLang="zh-CN" sz="2400" b="1" dirty="0"/>
              <a:t>; } </a:t>
            </a:r>
          </a:p>
          <a:p>
            <a:pPr eaLnBrk="1" hangingPunct="1">
              <a:lnSpc>
                <a:spcPct val="80000"/>
              </a:lnSpc>
              <a:buFontTx/>
              <a:buNone/>
            </a:pPr>
            <a:r>
              <a:rPr lang="en-US" altLang="zh-CN" sz="2400" b="1" dirty="0"/>
              <a:t>    ~A(){ </a:t>
            </a:r>
            <a:r>
              <a:rPr lang="en-US" altLang="zh-CN" sz="2400" b="1" dirty="0" err="1"/>
              <a:t>cout</a:t>
            </a:r>
            <a:r>
              <a:rPr lang="en-US" altLang="zh-CN" sz="2400" b="1" dirty="0"/>
              <a:t>&lt;&lt;"Destructing A"&lt;&lt;</a:t>
            </a:r>
            <a:r>
              <a:rPr lang="en-US" altLang="zh-CN" sz="2400" b="1" dirty="0" err="1"/>
              <a:t>endl</a:t>
            </a:r>
            <a:r>
              <a:rPr lang="en-US" altLang="zh-CN" sz="2400" b="1" dirty="0"/>
              <a:t>;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class B:public A {</a:t>
            </a:r>
          </a:p>
          <a:p>
            <a:pPr eaLnBrk="1" hangingPunct="1">
              <a:lnSpc>
                <a:spcPct val="80000"/>
              </a:lnSpc>
              <a:buFontTx/>
              <a:buNone/>
            </a:pPr>
            <a:r>
              <a:rPr lang="en-US" altLang="zh-CN" sz="2400" b="1" dirty="0"/>
              <a:t>public: </a:t>
            </a:r>
          </a:p>
          <a:p>
            <a:pPr eaLnBrk="1" hangingPunct="1">
              <a:lnSpc>
                <a:spcPct val="80000"/>
              </a:lnSpc>
              <a:buFontTx/>
              <a:buNone/>
            </a:pPr>
            <a:r>
              <a:rPr lang="en-US" altLang="zh-CN" sz="2400" b="1" dirty="0"/>
              <a:t>   ~B(){ </a:t>
            </a:r>
            <a:r>
              <a:rPr lang="en-US" altLang="zh-CN" sz="2400" b="1" dirty="0" err="1"/>
              <a:t>cout</a:t>
            </a:r>
            <a:r>
              <a:rPr lang="en-US" altLang="zh-CN" sz="2400" b="1" dirty="0"/>
              <a:t>&lt;&lt;"Destructing B"&lt;&lt;</a:t>
            </a:r>
            <a:r>
              <a:rPr lang="en-US" altLang="zh-CN" sz="2400" b="1" dirty="0" err="1"/>
              <a:t>endl</a:t>
            </a:r>
            <a:r>
              <a:rPr lang="en-US" altLang="zh-CN" sz="2400" b="1" dirty="0"/>
              <a:t>;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void main(){</a:t>
            </a:r>
          </a:p>
          <a:p>
            <a:pPr eaLnBrk="1" hangingPunct="1">
              <a:lnSpc>
                <a:spcPct val="80000"/>
              </a:lnSpc>
              <a:buFontTx/>
              <a:buNone/>
            </a:pPr>
            <a:r>
              <a:rPr lang="en-US" altLang="zh-CN" sz="2400" b="1" dirty="0"/>
              <a:t>    B </a:t>
            </a:r>
            <a:r>
              <a:rPr lang="en-US" altLang="zh-CN" sz="2400" b="1" dirty="0" err="1"/>
              <a:t>b</a:t>
            </a:r>
            <a:r>
              <a:rPr lang="en-US" altLang="zh-CN" sz="2400" b="1" dirty="0"/>
              <a:t>;</a:t>
            </a:r>
          </a:p>
          <a:p>
            <a:pPr eaLnBrk="1" hangingPunct="1">
              <a:lnSpc>
                <a:spcPct val="80000"/>
              </a:lnSpc>
              <a:buFontTx/>
              <a:buNone/>
            </a:pPr>
            <a:r>
              <a:rPr lang="en-US" altLang="zh-CN" sz="2400" b="1" dirty="0"/>
              <a:t>}</a:t>
            </a:r>
          </a:p>
        </p:txBody>
      </p:sp>
      <p:sp>
        <p:nvSpPr>
          <p:cNvPr id="4" name="标题 1"/>
          <p:cNvSpPr>
            <a:spLocks noGrp="1"/>
          </p:cNvSpPr>
          <p:nvPr>
            <p:ph type="title"/>
          </p:nvPr>
        </p:nvSpPr>
        <p:spPr>
          <a:xfrm>
            <a:off x="457200" y="73672"/>
            <a:ext cx="8229600" cy="811195"/>
          </a:xfrm>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
        <p:nvSpPr>
          <p:cNvPr id="2" name="对话气泡: 矩形 1"/>
          <p:cNvSpPr/>
          <p:nvPr/>
        </p:nvSpPr>
        <p:spPr>
          <a:xfrm>
            <a:off x="5508104" y="1124744"/>
            <a:ext cx="3312368" cy="1584176"/>
          </a:xfrm>
          <a:prstGeom prst="wedgeRectCallout">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程序运行结果</a:t>
            </a:r>
            <a:r>
              <a:rPr lang="zh-CN" altLang="en-US" sz="2400" dirty="0">
                <a:solidFill>
                  <a:schemeClr val="tx1"/>
                </a:solidFill>
              </a:rPr>
              <a:t>：</a:t>
            </a:r>
            <a:endParaRPr lang="en-US" altLang="zh-CN" sz="2400" dirty="0">
              <a:solidFill>
                <a:schemeClr val="tx1"/>
              </a:solidFill>
            </a:endParaRPr>
          </a:p>
          <a:p>
            <a:r>
              <a:rPr lang="en-US" altLang="zh-CN" sz="2400" dirty="0">
                <a:solidFill>
                  <a:schemeClr val="tx1"/>
                </a:solidFill>
              </a:rPr>
              <a:t>Constructing A</a:t>
            </a:r>
            <a:endParaRPr lang="zh-CN" altLang="zh-CN" sz="2400" dirty="0">
              <a:solidFill>
                <a:schemeClr val="tx1"/>
              </a:solidFill>
            </a:endParaRPr>
          </a:p>
          <a:p>
            <a:r>
              <a:rPr lang="en-US" altLang="zh-CN" sz="2400" dirty="0">
                <a:solidFill>
                  <a:schemeClr val="tx1"/>
                </a:solidFill>
              </a:rPr>
              <a:t>Destructing B</a:t>
            </a:r>
            <a:endParaRPr lang="zh-CN" altLang="zh-CN" sz="2400" dirty="0">
              <a:solidFill>
                <a:schemeClr val="tx1"/>
              </a:solidFill>
            </a:endParaRPr>
          </a:p>
          <a:p>
            <a:r>
              <a:rPr lang="en-US" altLang="zh-CN" sz="2400" dirty="0">
                <a:solidFill>
                  <a:schemeClr val="tx1"/>
                </a:solidFill>
              </a:rPr>
              <a:t>Destructing A</a:t>
            </a:r>
            <a:endParaRPr lang="zh-CN" altLang="zh-CN" sz="2400" dirty="0">
              <a:solidFill>
                <a:schemeClr val="tx1"/>
              </a:solidFill>
            </a:endParaRPr>
          </a:p>
        </p:txBody>
      </p:sp>
      <p:sp>
        <p:nvSpPr>
          <p:cNvPr id="6" name="对话气泡: 矩形 5"/>
          <p:cNvSpPr/>
          <p:nvPr/>
        </p:nvSpPr>
        <p:spPr>
          <a:xfrm>
            <a:off x="5407546" y="4085852"/>
            <a:ext cx="3312368" cy="2583507"/>
          </a:xfrm>
          <a:prstGeom prst="wedgeRectCallout">
            <a:avLst>
              <a:gd name="adj1" fmla="val -154548"/>
              <a:gd name="adj2" fmla="val -26161"/>
            </a:avLst>
          </a:prstGeom>
          <a:gradFill>
            <a:gsLst>
              <a:gs pos="0">
                <a:schemeClr val="accent1">
                  <a:lumMod val="5000"/>
                  <a:lumOff val="95000"/>
                </a:schemeClr>
              </a:gs>
              <a:gs pos="74000">
                <a:srgbClr val="99FF33"/>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rPr>
              <a:t>此结果表明，在定义对</a:t>
            </a:r>
            <a:r>
              <a:rPr lang="en-US" altLang="zh-CN" sz="2400" dirty="0">
                <a:solidFill>
                  <a:schemeClr val="tx1"/>
                </a:solidFill>
              </a:rPr>
              <a:t>b</a:t>
            </a:r>
            <a:r>
              <a:rPr lang="zh-CN" altLang="en-US" sz="2400" dirty="0">
                <a:solidFill>
                  <a:schemeClr val="tx1"/>
                </a:solidFill>
              </a:rPr>
              <a:t>时，调用了编译器为类</a:t>
            </a:r>
            <a:r>
              <a:rPr lang="en-US" altLang="zh-CN" sz="2400" dirty="0">
                <a:solidFill>
                  <a:schemeClr val="tx1"/>
                </a:solidFill>
              </a:rPr>
              <a:t>B</a:t>
            </a:r>
            <a:r>
              <a:rPr lang="zh-CN" altLang="en-US" sz="2400" dirty="0">
                <a:solidFill>
                  <a:schemeClr val="tx1"/>
                </a:solidFill>
              </a:rPr>
              <a:t>自动合成的默认构造函数，此函数类似于下面的形式：</a:t>
            </a:r>
            <a:endParaRPr lang="en-US" altLang="zh-CN" sz="2400" dirty="0">
              <a:solidFill>
                <a:schemeClr val="tx1"/>
              </a:solidFill>
            </a:endParaRPr>
          </a:p>
          <a:p>
            <a:r>
              <a:rPr lang="en-US" altLang="zh-CN" sz="2800" b="1" dirty="0">
                <a:solidFill>
                  <a:srgbClr val="0000CC"/>
                </a:solidFill>
              </a:rPr>
              <a:t>B::B():A(){}</a:t>
            </a:r>
            <a:endParaRPr lang="zh-CN" altLang="zh-CN" sz="2800" b="1" dirty="0">
              <a:solidFill>
                <a:srgbClr val="0000CC"/>
              </a:solidFill>
            </a:endParaRPr>
          </a:p>
          <a:p>
            <a:endParaRPr lang="zh-CN" altLang="zh-CN" sz="2400" dirty="0">
              <a:solidFill>
                <a:schemeClr val="tx1"/>
              </a:solidFill>
            </a:endParaRPr>
          </a:p>
        </p:txBody>
      </p:sp>
    </p:spTree>
    <p:extLst>
      <p:ext uri="{BB962C8B-B14F-4D97-AF65-F5344CB8AC3E}">
        <p14:creationId xmlns:p14="http://schemas.microsoft.com/office/powerpoint/2010/main" val="15464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0" y="1196752"/>
            <a:ext cx="8686800" cy="4611687"/>
          </a:xfrm>
        </p:spPr>
        <p:txBody>
          <a:bodyPr/>
          <a:lstStyle/>
          <a:p>
            <a:pPr eaLnBrk="1" hangingPunct="1">
              <a:lnSpc>
                <a:spcPct val="90000"/>
              </a:lnSpc>
              <a:buFontTx/>
              <a:buNone/>
            </a:pPr>
            <a:r>
              <a:rPr lang="en-US" altLang="zh-CN" b="1" dirty="0">
                <a:solidFill>
                  <a:srgbClr val="0000CC"/>
                </a:solidFill>
              </a:rPr>
              <a:t>3</a:t>
            </a:r>
            <a:r>
              <a:rPr lang="zh-CN" altLang="en-US" b="1" dirty="0">
                <a:solidFill>
                  <a:srgbClr val="0000CC"/>
                </a:solidFill>
              </a:rPr>
              <a:t>、派生类的构造函数只负责直接基类的初始化 </a:t>
            </a:r>
          </a:p>
          <a:p>
            <a:pPr eaLnBrk="1" hangingPunct="1">
              <a:lnSpc>
                <a:spcPct val="90000"/>
              </a:lnSpc>
              <a:buFontTx/>
              <a:buNone/>
            </a:pPr>
            <a:endParaRPr lang="zh-CN" altLang="en-US" sz="2400" b="1" dirty="0"/>
          </a:p>
          <a:p>
            <a:pPr eaLnBrk="1" hangingPunct="1">
              <a:lnSpc>
                <a:spcPct val="90000"/>
              </a:lnSpc>
            </a:pPr>
            <a:r>
              <a:rPr lang="en-US" altLang="zh-CN" sz="2400" b="1" dirty="0"/>
              <a:t>C++</a:t>
            </a:r>
            <a:r>
              <a:rPr lang="zh-CN" altLang="en-US" sz="2400" b="1" dirty="0"/>
              <a:t>语言标准有一条规则：如果派生类的基类同时也是另外一个类的派生类，则</a:t>
            </a:r>
            <a:r>
              <a:rPr lang="zh-CN" altLang="en-US" sz="2400" b="1" dirty="0">
                <a:solidFill>
                  <a:srgbClr val="FF0000"/>
                </a:solidFill>
              </a:rPr>
              <a:t>每个派生类只负责它的直接基类的构造函数调用。</a:t>
            </a:r>
          </a:p>
          <a:p>
            <a:pPr eaLnBrk="1" hangingPunct="1">
              <a:lnSpc>
                <a:spcPct val="90000"/>
              </a:lnSpc>
            </a:pPr>
            <a:r>
              <a:rPr lang="zh-CN" altLang="en-US" sz="2400" b="1" dirty="0"/>
              <a:t>这条规则表明当派生类的直接基类只有带参数的构造函数，但没有默认构造函数时（包括缺省参数和无参构造函数），它</a:t>
            </a:r>
            <a:r>
              <a:rPr lang="zh-CN" altLang="en-US" sz="2400" b="1" dirty="0">
                <a:solidFill>
                  <a:srgbClr val="FF0000"/>
                </a:solidFill>
              </a:rPr>
              <a:t>必须在构造函数的初始化列表中调用其直接基类的构造函数，</a:t>
            </a:r>
            <a:r>
              <a:rPr lang="zh-CN" altLang="en-US" sz="2400" b="1" dirty="0"/>
              <a:t>并向基类的构造函数传递参数，以实现派生类对象中的基类子对象的初始化。</a:t>
            </a:r>
          </a:p>
          <a:p>
            <a:pPr eaLnBrk="1" hangingPunct="1">
              <a:lnSpc>
                <a:spcPct val="90000"/>
              </a:lnSpc>
            </a:pPr>
            <a:r>
              <a:rPr lang="zh-CN" altLang="en-US" sz="2400" b="1" dirty="0"/>
              <a:t>这条规则有一个例外情况，当派生类存在虚基类时，所有</a:t>
            </a:r>
            <a:r>
              <a:rPr lang="zh-CN" altLang="en-US" sz="2400" b="1" dirty="0">
                <a:solidFill>
                  <a:srgbClr val="FF0000"/>
                </a:solidFill>
              </a:rPr>
              <a:t>虚基类都由最后的派生类负责初始化</a:t>
            </a:r>
            <a:r>
              <a:rPr lang="zh-CN" altLang="en-US" sz="2400" b="1" dirty="0"/>
              <a:t>。</a:t>
            </a:r>
          </a:p>
        </p:txBody>
      </p:sp>
      <p:sp>
        <p:nvSpPr>
          <p:cNvPr id="5"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2648534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 calcmode="lin" valueType="num">
                                      <p:cBhvr additive="base">
                                        <p:cTn id="7" dur="500" fill="hold"/>
                                        <p:tgtEl>
                                          <p:spTgt spid="471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4" presetClass="entr" presetSubtype="0" fill="hold" nodeType="click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anim from="(-#ppt_w/2)" to="(#ppt_x)" calcmode="lin" valueType="num">
                                      <p:cBhvr>
                                        <p:cTn id="13" dur="600" fill="hold">
                                          <p:stCondLst>
                                            <p:cond delay="0"/>
                                          </p:stCondLst>
                                        </p:cTn>
                                        <p:tgtEl>
                                          <p:spTgt spid="47106">
                                            <p:txEl>
                                              <p:pRg st="3" end="3"/>
                                            </p:txEl>
                                          </p:spTgt>
                                        </p:tgtEl>
                                        <p:attrNameLst>
                                          <p:attrName>ppt_x</p:attrName>
                                        </p:attrNameLst>
                                      </p:cBhvr>
                                    </p:anim>
                                    <p:anim from="0" to="-1.0" calcmode="lin" valueType="num">
                                      <p:cBhvr>
                                        <p:cTn id="14" dur="200" decel="50000" autoRev="1" fill="hold">
                                          <p:stCondLst>
                                            <p:cond delay="600"/>
                                          </p:stCondLst>
                                        </p:cTn>
                                        <p:tgtEl>
                                          <p:spTgt spid="47106">
                                            <p:txEl>
                                              <p:pRg st="3" end="3"/>
                                            </p:txEl>
                                          </p:spTgt>
                                        </p:tgtEl>
                                        <p:attrNameLst>
                                          <p:attrName>xshear</p:attrName>
                                        </p:attrNameLst>
                                      </p:cBhvr>
                                    </p:anim>
                                    <p:animScale>
                                      <p:cBhvr>
                                        <p:cTn id="15" dur="200" decel="100000" autoRev="1" fill="hold">
                                          <p:stCondLst>
                                            <p:cond delay="600"/>
                                          </p:stCondLst>
                                        </p:cTn>
                                        <p:tgtEl>
                                          <p:spTgt spid="47106">
                                            <p:txEl>
                                              <p:pRg st="3" end="3"/>
                                            </p:txEl>
                                          </p:spTgt>
                                        </p:tgtEl>
                                      </p:cBhvr>
                                      <p:from x="100000" y="100000"/>
                                      <p:to x="80000" y="100000"/>
                                    </p:animScale>
                                    <p:anim by="(#ppt_h/3+#ppt_w*0.1)" calcmode="lin" valueType="num">
                                      <p:cBhvr additive="sum">
                                        <p:cTn id="16" dur="200" decel="100000" autoRev="1" fill="hold">
                                          <p:stCondLst>
                                            <p:cond delay="600"/>
                                          </p:stCondLst>
                                        </p:cTn>
                                        <p:tgtEl>
                                          <p:spTgt spid="47106">
                                            <p:txEl>
                                              <p:pRg st="3" end="3"/>
                                            </p:txEl>
                                          </p:spTgt>
                                        </p:tgtEl>
                                        <p:attrNameLst>
                                          <p:attrName>ppt_x</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7106">
                                            <p:txEl>
                                              <p:pRg st="4" end="4"/>
                                            </p:txEl>
                                          </p:spTgt>
                                        </p:tgtEl>
                                        <p:attrNameLst>
                                          <p:attrName>style.visibility</p:attrName>
                                        </p:attrNameLst>
                                      </p:cBhvr>
                                      <p:to>
                                        <p:strVal val="visible"/>
                                      </p:to>
                                    </p:set>
                                    <p:anim calcmode="lin" valueType="num">
                                      <p:cBhvr additive="base">
                                        <p:cTn id="21" dur="500" fill="hold"/>
                                        <p:tgtEl>
                                          <p:spTgt spid="4710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11560" y="188640"/>
            <a:ext cx="7772400" cy="5832475"/>
          </a:xfrm>
        </p:spPr>
        <p:txBody>
          <a:bodyPr/>
          <a:lstStyle/>
          <a:p>
            <a:pPr marL="0" indent="0">
              <a:buNone/>
            </a:pPr>
            <a:r>
              <a:rPr lang="zh-CN" altLang="zh-CN" sz="2800" dirty="0">
                <a:solidFill>
                  <a:srgbClr val="0000CC"/>
                </a:solidFill>
              </a:rPr>
              <a:t>【例</a:t>
            </a:r>
            <a:r>
              <a:rPr lang="en-US" altLang="zh-CN" sz="2800" dirty="0">
                <a:solidFill>
                  <a:srgbClr val="0000CC"/>
                </a:solidFill>
              </a:rPr>
              <a:t>4-10</a:t>
            </a:r>
            <a:r>
              <a:rPr lang="zh-CN" altLang="zh-CN" sz="2800" dirty="0">
                <a:solidFill>
                  <a:srgbClr val="0000CC"/>
                </a:solidFill>
              </a:rPr>
              <a:t>】 类</a:t>
            </a:r>
            <a:r>
              <a:rPr lang="en-US" altLang="zh-CN" sz="2800" dirty="0">
                <a:solidFill>
                  <a:srgbClr val="0000CC"/>
                </a:solidFill>
              </a:rPr>
              <a:t>C</a:t>
            </a:r>
            <a:r>
              <a:rPr lang="zh-CN" altLang="zh-CN" sz="2800" dirty="0">
                <a:solidFill>
                  <a:srgbClr val="0000CC"/>
                </a:solidFill>
              </a:rPr>
              <a:t>具有直接基类</a:t>
            </a:r>
            <a:r>
              <a:rPr lang="en-US" altLang="zh-CN" sz="2800" dirty="0">
                <a:solidFill>
                  <a:srgbClr val="0000CC"/>
                </a:solidFill>
              </a:rPr>
              <a:t>B</a:t>
            </a:r>
            <a:r>
              <a:rPr lang="zh-CN" altLang="zh-CN" sz="2800" dirty="0">
                <a:solidFill>
                  <a:srgbClr val="0000CC"/>
                </a:solidFill>
              </a:rPr>
              <a:t>和间接基类</a:t>
            </a:r>
            <a:r>
              <a:rPr lang="en-US" altLang="zh-CN" sz="2800" dirty="0">
                <a:solidFill>
                  <a:srgbClr val="0000CC"/>
                </a:solidFill>
              </a:rPr>
              <a:t>A</a:t>
            </a:r>
            <a:r>
              <a:rPr lang="zh-CN" altLang="zh-CN" sz="2800" dirty="0">
                <a:solidFill>
                  <a:srgbClr val="0000CC"/>
                </a:solidFill>
              </a:rPr>
              <a:t>，每个派生类只负责其直接基类的构造。</a:t>
            </a:r>
          </a:p>
          <a:p>
            <a:pPr eaLnBrk="1" hangingPunct="1">
              <a:lnSpc>
                <a:spcPct val="90000"/>
              </a:lnSpc>
              <a:buFontTx/>
              <a:buNone/>
            </a:pPr>
            <a:r>
              <a:rPr lang="en-US" altLang="zh-CN" sz="2400" b="1" dirty="0"/>
              <a:t>//Eg4-10.cpp</a:t>
            </a:r>
          </a:p>
          <a:p>
            <a:pPr eaLnBrk="1" hangingPunct="1">
              <a:lnSpc>
                <a:spcPct val="90000"/>
              </a:lnSpc>
              <a:buFontTx/>
              <a:buNone/>
            </a:pPr>
            <a:r>
              <a:rPr lang="en-US" altLang="zh-CN" sz="2400" b="1" dirty="0"/>
              <a:t>#include &lt;</a:t>
            </a:r>
            <a:r>
              <a:rPr lang="en-US" altLang="zh-CN" sz="2400" b="1" dirty="0" err="1"/>
              <a:t>iostream</a:t>
            </a:r>
            <a:r>
              <a:rPr lang="en-US" altLang="zh-CN" sz="2400" b="1" dirty="0"/>
              <a:t>&gt;</a:t>
            </a:r>
          </a:p>
          <a:p>
            <a:pPr eaLnBrk="1" hangingPunct="1">
              <a:lnSpc>
                <a:spcPct val="90000"/>
              </a:lnSpc>
              <a:buFontTx/>
              <a:buNone/>
            </a:pPr>
            <a:r>
              <a:rPr lang="en-US" altLang="zh-CN" sz="2400" b="1" dirty="0"/>
              <a:t>using namespace </a:t>
            </a:r>
            <a:r>
              <a:rPr lang="en-US" altLang="zh-CN" sz="2400" b="1" dirty="0" err="1"/>
              <a:t>std</a:t>
            </a:r>
            <a:r>
              <a:rPr lang="en-US" altLang="zh-CN" sz="2400" b="1" dirty="0"/>
              <a:t>;</a:t>
            </a:r>
          </a:p>
          <a:p>
            <a:pPr eaLnBrk="1" hangingPunct="1">
              <a:lnSpc>
                <a:spcPct val="90000"/>
              </a:lnSpc>
              <a:buFontTx/>
              <a:buNone/>
            </a:pPr>
            <a:r>
              <a:rPr lang="en-US" altLang="zh-CN" sz="2400" b="1" dirty="0"/>
              <a:t>class A { </a:t>
            </a:r>
          </a:p>
          <a:p>
            <a:pPr eaLnBrk="1" hangingPunct="1">
              <a:lnSpc>
                <a:spcPct val="90000"/>
              </a:lnSpc>
              <a:buFontTx/>
              <a:buNone/>
            </a:pPr>
            <a:r>
              <a:rPr lang="en-US" altLang="zh-CN" sz="2400" b="1" dirty="0"/>
              <a:t>    </a:t>
            </a:r>
            <a:r>
              <a:rPr lang="en-US" altLang="zh-CN" sz="2400" b="1" dirty="0" err="1"/>
              <a:t>int</a:t>
            </a:r>
            <a:r>
              <a:rPr lang="en-US" altLang="zh-CN" sz="2400" b="1" dirty="0"/>
              <a:t> x;</a:t>
            </a:r>
          </a:p>
          <a:p>
            <a:pPr eaLnBrk="1" hangingPunct="1">
              <a:lnSpc>
                <a:spcPct val="90000"/>
              </a:lnSpc>
              <a:buFontTx/>
              <a:buNone/>
            </a:pPr>
            <a:r>
              <a:rPr lang="en-US" altLang="zh-CN" sz="2400" b="1" dirty="0"/>
              <a:t>public: </a:t>
            </a:r>
          </a:p>
          <a:p>
            <a:pPr eaLnBrk="1" hangingPunct="1">
              <a:lnSpc>
                <a:spcPct val="90000"/>
              </a:lnSpc>
              <a:buFontTx/>
              <a:buNone/>
            </a:pPr>
            <a:r>
              <a:rPr lang="en-US" altLang="zh-CN" sz="2400" b="1" dirty="0"/>
              <a:t>    A(</a:t>
            </a:r>
            <a:r>
              <a:rPr lang="en-US" altLang="zh-CN" sz="2400" b="1" dirty="0" err="1"/>
              <a:t>int</a:t>
            </a:r>
            <a:r>
              <a:rPr lang="en-US" altLang="zh-CN" sz="2400" b="1" dirty="0"/>
              <a:t> aa) {</a:t>
            </a:r>
          </a:p>
          <a:p>
            <a:pPr eaLnBrk="1" hangingPunct="1">
              <a:lnSpc>
                <a:spcPct val="90000"/>
              </a:lnSpc>
              <a:buFontTx/>
              <a:buNone/>
            </a:pPr>
            <a:r>
              <a:rPr lang="en-US" altLang="zh-CN" sz="2400" b="1" dirty="0"/>
              <a:t>        x=aa;</a:t>
            </a:r>
          </a:p>
          <a:p>
            <a:pPr eaLnBrk="1" hangingPunct="1">
              <a:lnSpc>
                <a:spcPct val="90000"/>
              </a:lnSpc>
              <a:buFontTx/>
              <a:buNone/>
            </a:pPr>
            <a:r>
              <a:rPr lang="en-US" altLang="zh-CN" sz="2400" b="1" dirty="0"/>
              <a:t>        </a:t>
            </a:r>
            <a:r>
              <a:rPr lang="en-US" altLang="zh-CN" sz="2400" b="1" dirty="0" err="1"/>
              <a:t>cout</a:t>
            </a:r>
            <a:r>
              <a:rPr lang="en-US" altLang="zh-CN" sz="2400" b="1" dirty="0"/>
              <a:t>&lt;&lt;"Constructing A"&lt;&lt;</a:t>
            </a:r>
            <a:r>
              <a:rPr lang="en-US" altLang="zh-CN" sz="2400" b="1" dirty="0" err="1"/>
              <a:t>endl</a:t>
            </a:r>
            <a:r>
              <a:rPr lang="en-US" altLang="zh-CN" sz="2400" b="1" dirty="0"/>
              <a:t>;</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    ~A(){ </a:t>
            </a:r>
            <a:r>
              <a:rPr lang="en-US" altLang="zh-CN" sz="2400" b="1" dirty="0" err="1"/>
              <a:t>cout</a:t>
            </a:r>
            <a:r>
              <a:rPr lang="en-US" altLang="zh-CN" sz="2400" b="1" dirty="0"/>
              <a:t>&lt;&lt;"Destructing A"&lt;&lt;</a:t>
            </a:r>
            <a:r>
              <a:rPr lang="en-US" altLang="zh-CN" sz="2400" b="1" dirty="0" err="1"/>
              <a:t>endl</a:t>
            </a:r>
            <a:r>
              <a:rPr lang="en-US" altLang="zh-CN" sz="2400" b="1" dirty="0"/>
              <a:t>; }</a:t>
            </a:r>
          </a:p>
          <a:p>
            <a:pPr eaLnBrk="1" hangingPunct="1">
              <a:lnSpc>
                <a:spcPct val="90000"/>
              </a:lnSpc>
              <a:buFontTx/>
              <a:buNone/>
            </a:pPr>
            <a:r>
              <a:rPr lang="en-US" altLang="zh-CN" sz="2400" b="1" dirty="0"/>
              <a:t>};</a:t>
            </a:r>
          </a:p>
        </p:txBody>
      </p:sp>
    </p:spTree>
    <p:extLst>
      <p:ext uri="{BB962C8B-B14F-4D97-AF65-F5344CB8AC3E}">
        <p14:creationId xmlns:p14="http://schemas.microsoft.com/office/powerpoint/2010/main" val="3461225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684213" y="476250"/>
            <a:ext cx="7772400" cy="5259388"/>
          </a:xfrm>
        </p:spPr>
        <p:txBody>
          <a:bodyPr/>
          <a:lstStyle/>
          <a:p>
            <a:pPr eaLnBrk="1" hangingPunct="1">
              <a:lnSpc>
                <a:spcPct val="90000"/>
              </a:lnSpc>
              <a:buFontTx/>
              <a:buNone/>
            </a:pPr>
            <a:r>
              <a:rPr lang="en-US" altLang="zh-CN" sz="2800" dirty="0"/>
              <a:t>class B:public A {</a:t>
            </a:r>
          </a:p>
          <a:p>
            <a:pPr eaLnBrk="1" hangingPunct="1">
              <a:lnSpc>
                <a:spcPct val="90000"/>
              </a:lnSpc>
              <a:buFontTx/>
              <a:buNone/>
            </a:pPr>
            <a:r>
              <a:rPr lang="en-US" altLang="zh-CN" sz="2800" dirty="0"/>
              <a:t>public: </a:t>
            </a:r>
          </a:p>
          <a:p>
            <a:pPr eaLnBrk="1" hangingPunct="1">
              <a:lnSpc>
                <a:spcPct val="90000"/>
              </a:lnSpc>
              <a:buFontTx/>
              <a:buNone/>
            </a:pPr>
            <a:r>
              <a:rPr lang="en-US" altLang="zh-CN" sz="2800" dirty="0"/>
              <a:t>    B(</a:t>
            </a:r>
            <a:r>
              <a:rPr lang="en-US" altLang="zh-CN" sz="2800" dirty="0" err="1"/>
              <a:t>int</a:t>
            </a:r>
            <a:r>
              <a:rPr lang="en-US" altLang="zh-CN" sz="2800" dirty="0"/>
              <a:t> x):</a:t>
            </a:r>
            <a:r>
              <a:rPr lang="en-US" altLang="zh-CN" sz="2800" dirty="0">
                <a:solidFill>
                  <a:srgbClr val="FF0000"/>
                </a:solidFill>
              </a:rPr>
              <a:t>A(x)</a:t>
            </a:r>
            <a:r>
              <a:rPr lang="en-US" altLang="zh-CN" sz="2800" dirty="0"/>
              <a:t>{ </a:t>
            </a:r>
            <a:r>
              <a:rPr lang="en-US" altLang="zh-CN" sz="2800" dirty="0" err="1"/>
              <a:t>cout</a:t>
            </a:r>
            <a:r>
              <a:rPr lang="en-US" altLang="zh-CN" sz="2800" dirty="0"/>
              <a:t>&lt;&lt;"Constructing B"&lt;&lt;</a:t>
            </a:r>
            <a:r>
              <a:rPr lang="en-US" altLang="zh-CN" sz="2800" dirty="0" err="1"/>
              <a:t>endl</a:t>
            </a:r>
            <a:r>
              <a:rPr lang="en-US" altLang="zh-CN" sz="2800" dirty="0"/>
              <a:t>; }</a:t>
            </a:r>
          </a:p>
          <a:p>
            <a:pPr eaLnBrk="1" hangingPunct="1">
              <a:lnSpc>
                <a:spcPct val="90000"/>
              </a:lnSpc>
              <a:buFontTx/>
              <a:buNone/>
            </a:pPr>
            <a:r>
              <a:rPr lang="en-US" altLang="zh-CN" sz="2800" dirty="0"/>
              <a:t>};</a:t>
            </a:r>
          </a:p>
          <a:p>
            <a:pPr eaLnBrk="1" hangingPunct="1">
              <a:lnSpc>
                <a:spcPct val="90000"/>
              </a:lnSpc>
              <a:buFontTx/>
              <a:buNone/>
            </a:pPr>
            <a:r>
              <a:rPr lang="en-US" altLang="zh-CN" sz="2800" dirty="0"/>
              <a:t>class C :public B{</a:t>
            </a:r>
          </a:p>
          <a:p>
            <a:pPr eaLnBrk="1" hangingPunct="1">
              <a:lnSpc>
                <a:spcPct val="90000"/>
              </a:lnSpc>
              <a:buFontTx/>
              <a:buNone/>
            </a:pPr>
            <a:r>
              <a:rPr lang="en-US" altLang="zh-CN" sz="2800" dirty="0"/>
              <a:t>public: </a:t>
            </a:r>
          </a:p>
          <a:p>
            <a:pPr eaLnBrk="1" hangingPunct="1">
              <a:lnSpc>
                <a:spcPct val="90000"/>
              </a:lnSpc>
              <a:buFontTx/>
              <a:buNone/>
            </a:pPr>
            <a:r>
              <a:rPr lang="en-US" altLang="zh-CN" sz="2800" dirty="0"/>
              <a:t>    C(</a:t>
            </a:r>
            <a:r>
              <a:rPr lang="en-US" altLang="zh-CN" sz="2800" dirty="0" err="1"/>
              <a:t>int</a:t>
            </a:r>
            <a:r>
              <a:rPr lang="en-US" altLang="zh-CN" sz="2800" dirty="0"/>
              <a:t> y):</a:t>
            </a:r>
            <a:r>
              <a:rPr lang="en-US" altLang="zh-CN" sz="2800" dirty="0">
                <a:solidFill>
                  <a:srgbClr val="FF0000"/>
                </a:solidFill>
              </a:rPr>
              <a:t>B(y)</a:t>
            </a:r>
            <a:r>
              <a:rPr lang="en-US" altLang="zh-CN" sz="2800" dirty="0"/>
              <a:t>{ </a:t>
            </a:r>
            <a:r>
              <a:rPr lang="en-US" altLang="zh-CN" sz="2800" dirty="0" err="1"/>
              <a:t>cout</a:t>
            </a:r>
            <a:r>
              <a:rPr lang="en-US" altLang="zh-CN" sz="2800" dirty="0"/>
              <a:t>&lt;&lt;"Constructing C"&lt;&lt;</a:t>
            </a:r>
            <a:r>
              <a:rPr lang="en-US" altLang="zh-CN" sz="2800" dirty="0" err="1"/>
              <a:t>endl</a:t>
            </a:r>
            <a:r>
              <a:rPr lang="en-US" altLang="zh-CN" sz="2800" dirty="0"/>
              <a:t>; }</a:t>
            </a:r>
          </a:p>
          <a:p>
            <a:pPr eaLnBrk="1" hangingPunct="1">
              <a:lnSpc>
                <a:spcPct val="90000"/>
              </a:lnSpc>
              <a:buFontTx/>
              <a:buNone/>
            </a:pPr>
            <a:r>
              <a:rPr lang="en-US" altLang="zh-CN" sz="2800" dirty="0"/>
              <a:t>};</a:t>
            </a:r>
          </a:p>
          <a:p>
            <a:pPr eaLnBrk="1" hangingPunct="1">
              <a:lnSpc>
                <a:spcPct val="90000"/>
              </a:lnSpc>
              <a:buFontTx/>
              <a:buNone/>
            </a:pPr>
            <a:r>
              <a:rPr lang="en-US" altLang="zh-CN" sz="2800" dirty="0"/>
              <a:t>void main(){</a:t>
            </a:r>
          </a:p>
          <a:p>
            <a:pPr eaLnBrk="1" hangingPunct="1">
              <a:lnSpc>
                <a:spcPct val="90000"/>
              </a:lnSpc>
              <a:buFontTx/>
              <a:buNone/>
            </a:pPr>
            <a:r>
              <a:rPr lang="en-US" altLang="zh-CN" sz="2800" dirty="0"/>
              <a:t>    C c(1);</a:t>
            </a:r>
          </a:p>
          <a:p>
            <a:pPr eaLnBrk="1" hangingPunct="1">
              <a:lnSpc>
                <a:spcPct val="90000"/>
              </a:lnSpc>
              <a:buFontTx/>
              <a:buNone/>
            </a:pPr>
            <a:r>
              <a:rPr lang="en-US" altLang="zh-CN" sz="2800" dirty="0"/>
              <a:t>}</a:t>
            </a:r>
          </a:p>
        </p:txBody>
      </p:sp>
      <p:sp>
        <p:nvSpPr>
          <p:cNvPr id="2" name="对话气泡: 矩形 1"/>
          <p:cNvSpPr/>
          <p:nvPr/>
        </p:nvSpPr>
        <p:spPr>
          <a:xfrm>
            <a:off x="4238249" y="4221088"/>
            <a:ext cx="45719" cy="45719"/>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对话气泡: 矩形 2"/>
          <p:cNvSpPr/>
          <p:nvPr/>
        </p:nvSpPr>
        <p:spPr>
          <a:xfrm>
            <a:off x="3923928" y="3789040"/>
            <a:ext cx="4752528" cy="2448272"/>
          </a:xfrm>
          <a:prstGeom prst="wedgeRectCallout">
            <a:avLst>
              <a:gd name="adj1" fmla="val -85168"/>
              <a:gd name="adj2" fmla="val -8929"/>
            </a:avLst>
          </a:prstGeom>
          <a:gradFill>
            <a:gsLst>
              <a:gs pos="0">
                <a:schemeClr val="accent1">
                  <a:lumMod val="5000"/>
                  <a:lumOff val="95000"/>
                </a:schemeClr>
              </a:gs>
              <a:gs pos="74000">
                <a:srgbClr val="FFFFFF"/>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Constructing A</a:t>
            </a:r>
            <a:endParaRPr lang="zh-CN" altLang="zh-CN" sz="2000" dirty="0">
              <a:solidFill>
                <a:schemeClr val="tx1"/>
              </a:solidFill>
            </a:endParaRPr>
          </a:p>
          <a:p>
            <a:r>
              <a:rPr lang="en-US" altLang="zh-CN" sz="2000" dirty="0">
                <a:solidFill>
                  <a:schemeClr val="tx1"/>
                </a:solidFill>
              </a:rPr>
              <a:t>Constructing B</a:t>
            </a:r>
            <a:endParaRPr lang="zh-CN" altLang="zh-CN" sz="2000" dirty="0">
              <a:solidFill>
                <a:schemeClr val="tx1"/>
              </a:solidFill>
            </a:endParaRPr>
          </a:p>
          <a:p>
            <a:r>
              <a:rPr lang="en-US" altLang="zh-CN" sz="2000" dirty="0">
                <a:solidFill>
                  <a:schemeClr val="tx1"/>
                </a:solidFill>
              </a:rPr>
              <a:t>Constructing C</a:t>
            </a:r>
            <a:endParaRPr lang="zh-CN" altLang="zh-CN" sz="2000" dirty="0">
              <a:solidFill>
                <a:schemeClr val="tx1"/>
              </a:solidFill>
            </a:endParaRPr>
          </a:p>
          <a:p>
            <a:r>
              <a:rPr lang="en-US" altLang="zh-CN" sz="2000" dirty="0">
                <a:solidFill>
                  <a:schemeClr val="tx1"/>
                </a:solidFill>
              </a:rPr>
              <a:t>Destructing A</a:t>
            </a:r>
          </a:p>
          <a:p>
            <a:endParaRPr lang="en-US" altLang="zh-CN" sz="2000" dirty="0">
              <a:solidFill>
                <a:schemeClr val="tx1"/>
              </a:solidFill>
            </a:endParaRPr>
          </a:p>
          <a:p>
            <a:r>
              <a:rPr lang="zh-CN" altLang="en-US" sz="2000" b="1" dirty="0">
                <a:solidFill>
                  <a:srgbClr val="0000CC"/>
                </a:solidFill>
              </a:rPr>
              <a:t>此运行结果表明，在定义</a:t>
            </a:r>
            <a:r>
              <a:rPr lang="en-US" altLang="zh-CN" sz="2000" b="1" dirty="0">
                <a:solidFill>
                  <a:srgbClr val="0000CC"/>
                </a:solidFill>
              </a:rPr>
              <a:t>C</a:t>
            </a:r>
            <a:r>
              <a:rPr lang="zh-CN" altLang="en-US" sz="2000" b="1" dirty="0">
                <a:solidFill>
                  <a:srgbClr val="0000CC"/>
                </a:solidFill>
              </a:rPr>
              <a:t>的对象时，基类</a:t>
            </a:r>
            <a:r>
              <a:rPr lang="en-US" altLang="zh-CN" sz="2000" b="1" dirty="0">
                <a:solidFill>
                  <a:srgbClr val="0000CC"/>
                </a:solidFill>
              </a:rPr>
              <a:t>A，B</a:t>
            </a:r>
            <a:r>
              <a:rPr lang="zh-CN" altLang="en-US" sz="2000" b="1" dirty="0">
                <a:solidFill>
                  <a:srgbClr val="0000CC"/>
                </a:solidFill>
              </a:rPr>
              <a:t>的构造函数都被调用了</a:t>
            </a:r>
            <a:endParaRPr lang="zh-CN" altLang="zh-CN" sz="2000" b="1" dirty="0">
              <a:solidFill>
                <a:srgbClr val="0000CC"/>
              </a:solidFill>
            </a:endParaRPr>
          </a:p>
        </p:txBody>
      </p:sp>
    </p:spTree>
    <p:extLst>
      <p:ext uri="{BB962C8B-B14F-4D97-AF65-F5344CB8AC3E}">
        <p14:creationId xmlns:p14="http://schemas.microsoft.com/office/powerpoint/2010/main" val="339074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2800" b="1" dirty="0">
                <a:solidFill>
                  <a:srgbClr val="0000CC"/>
                </a:solidFill>
              </a:rPr>
              <a:t>5</a:t>
            </a:r>
            <a:r>
              <a:rPr lang="zh-CN" altLang="zh-CN" sz="2800" b="1" dirty="0">
                <a:solidFill>
                  <a:srgbClr val="0000CC"/>
                </a:solidFill>
              </a:rPr>
              <a:t>．派生类继承基类的构造函数</a:t>
            </a:r>
            <a:r>
              <a:rPr lang="en-US" altLang="zh-CN" sz="2800" b="1" dirty="0">
                <a:solidFill>
                  <a:srgbClr val="0000CC"/>
                </a:solidFill>
              </a:rPr>
              <a:t>  11C</a:t>
            </a:r>
            <a:r>
              <a:rPr lang="en-US" altLang="zh-CN" sz="2800" b="1" baseline="-25000" dirty="0">
                <a:solidFill>
                  <a:srgbClr val="0000CC"/>
                </a:solidFill>
              </a:rPr>
              <a:t>++</a:t>
            </a:r>
          </a:p>
          <a:p>
            <a:pPr marL="914400" lvl="1" indent="-457200">
              <a:buFont typeface="+mj-ea"/>
              <a:buAutoNum type="circleNumDbPlain"/>
            </a:pPr>
            <a:r>
              <a:rPr lang="zh-CN" altLang="en-US" sz="2400" dirty="0">
                <a:solidFill>
                  <a:srgbClr val="FF0000"/>
                </a:solidFill>
              </a:rPr>
              <a:t>关于构造函数继承</a:t>
            </a:r>
            <a:endParaRPr lang="en-US" altLang="zh-CN" sz="2400" dirty="0">
              <a:solidFill>
                <a:srgbClr val="FF0000"/>
              </a:solidFill>
            </a:endParaRPr>
          </a:p>
          <a:p>
            <a:pPr lvl="1"/>
            <a:r>
              <a:rPr lang="en-US" altLang="zh-CN" sz="2400" dirty="0">
                <a:solidFill>
                  <a:srgbClr val="FF0000"/>
                </a:solidFill>
              </a:rPr>
              <a:t>C++11</a:t>
            </a:r>
            <a:r>
              <a:rPr lang="zh-CN" altLang="en-US" sz="2400" dirty="0">
                <a:solidFill>
                  <a:srgbClr val="FF0000"/>
                </a:solidFill>
              </a:rPr>
              <a:t>新增加标准</a:t>
            </a:r>
            <a:r>
              <a:rPr lang="zh-CN" altLang="en-US" sz="2400" dirty="0"/>
              <a:t>（以前不允许继承构造函数）</a:t>
            </a:r>
            <a:endParaRPr lang="en-US" altLang="zh-CN" sz="2400" dirty="0"/>
          </a:p>
          <a:p>
            <a:pPr lvl="1"/>
            <a:r>
              <a:rPr lang="zh-CN" altLang="en-US" sz="2400" dirty="0"/>
              <a:t>解决的问题：</a:t>
            </a:r>
            <a:endParaRPr lang="en-US" altLang="zh-CN" sz="2400" dirty="0"/>
          </a:p>
          <a:p>
            <a:pPr lvl="2"/>
            <a:r>
              <a:rPr lang="zh-CN" altLang="en-US" dirty="0"/>
              <a:t>当</a:t>
            </a:r>
            <a:r>
              <a:rPr lang="zh-CN" altLang="zh-CN" dirty="0"/>
              <a:t>基类</a:t>
            </a:r>
            <a:r>
              <a:rPr lang="zh-CN" altLang="en-US" dirty="0"/>
              <a:t>具有多个重载构造函数，或</a:t>
            </a:r>
            <a:r>
              <a:rPr lang="zh-CN" altLang="zh-CN" dirty="0"/>
              <a:t>构造函数具有较多参数，而派生类又没有数据成员需要初始化，但它却必须提供构造函数，其唯一目的是为基类构造函数提供初始化值。在这种情况下，</a:t>
            </a:r>
            <a:r>
              <a:rPr lang="zh-CN" altLang="en-US" dirty="0"/>
              <a:t>可以派生类可以</a:t>
            </a:r>
            <a:r>
              <a:rPr lang="zh-CN" altLang="zh-CN" dirty="0"/>
              <a:t>继承直接基类的构造函数。</a:t>
            </a:r>
          </a:p>
          <a:p>
            <a:pPr marL="857250" lvl="2" indent="0">
              <a:buNone/>
            </a:pPr>
            <a:endParaRPr lang="en-US" altLang="zh-CN" sz="2000" dirty="0">
              <a:solidFill>
                <a:srgbClr val="FF0000"/>
              </a:solidFill>
            </a:endParaRPr>
          </a:p>
          <a:p>
            <a:pPr marL="457200" lvl="1" indent="0">
              <a:buNone/>
            </a:pPr>
            <a:endParaRPr lang="zh-CN" altLang="zh-CN" sz="2400" dirty="0">
              <a:solidFill>
                <a:srgbClr val="FF0000"/>
              </a:solidFill>
            </a:endParaRPr>
          </a:p>
          <a:p>
            <a:endParaRPr lang="zh-CN" altLang="en-US" dirty="0"/>
          </a:p>
        </p:txBody>
      </p:sp>
      <p:sp>
        <p:nvSpPr>
          <p:cNvPr id="4"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408900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6590"/>
            <a:ext cx="9036496" cy="5664778"/>
          </a:xfrm>
        </p:spPr>
        <p:txBody>
          <a:bodyPr/>
          <a:lstStyle/>
          <a:p>
            <a:pPr marL="914400" lvl="1" indent="-457200">
              <a:buFont typeface="+mj-ea"/>
              <a:buAutoNum type="circleNumDbPlain" startAt="2"/>
            </a:pPr>
            <a:r>
              <a:rPr lang="zh-CN" altLang="en-US" dirty="0">
                <a:solidFill>
                  <a:srgbClr val="FF0000"/>
                </a:solidFill>
              </a:rPr>
              <a:t>构造函数继承方法</a:t>
            </a:r>
            <a:endParaRPr lang="en-US" altLang="zh-CN" dirty="0">
              <a:solidFill>
                <a:srgbClr val="FF0000"/>
              </a:solidFill>
            </a:endParaRPr>
          </a:p>
          <a:p>
            <a:pPr marL="800100" lvl="2" indent="0">
              <a:buNone/>
            </a:pPr>
            <a:r>
              <a:rPr lang="zh-CN" altLang="zh-CN" sz="2800" dirty="0">
                <a:solidFill>
                  <a:srgbClr val="0000CC"/>
                </a:solidFill>
              </a:rPr>
              <a:t>用</a:t>
            </a:r>
            <a:r>
              <a:rPr lang="en-US" altLang="zh-CN" sz="2800" dirty="0">
                <a:solidFill>
                  <a:srgbClr val="0000CC"/>
                </a:solidFill>
              </a:rPr>
              <a:t>using</a:t>
            </a:r>
            <a:r>
              <a:rPr lang="zh-CN" altLang="zh-CN" sz="2800" dirty="0">
                <a:solidFill>
                  <a:srgbClr val="0000CC"/>
                </a:solidFill>
              </a:rPr>
              <a:t>在派生类中声明基类构造函数名即可</a:t>
            </a:r>
            <a:r>
              <a:rPr lang="zh-CN" altLang="zh-CN" sz="2800" dirty="0"/>
              <a:t>。</a:t>
            </a:r>
            <a:r>
              <a:rPr lang="zh-CN" altLang="zh-CN" sz="2800" dirty="0">
                <a:solidFill>
                  <a:srgbClr val="0000CC"/>
                </a:solidFill>
              </a:rPr>
              <a:t>形式如下：</a:t>
            </a:r>
          </a:p>
          <a:p>
            <a:pPr marL="800100" lvl="2" indent="0">
              <a:buNone/>
            </a:pPr>
            <a:r>
              <a:rPr lang="en-US" altLang="zh-CN" sz="2800" dirty="0"/>
              <a:t>class Base:{……}</a:t>
            </a:r>
            <a:endParaRPr lang="zh-CN" altLang="zh-CN" sz="2800" dirty="0"/>
          </a:p>
          <a:p>
            <a:pPr marL="800100" lvl="2" indent="0">
              <a:buNone/>
            </a:pPr>
            <a:r>
              <a:rPr lang="en-US" altLang="zh-CN" sz="2800" dirty="0"/>
              <a:t>class Derived:</a:t>
            </a:r>
            <a:r>
              <a:rPr lang="en-US" altLang="zh-CN" sz="2800" b="1" dirty="0"/>
              <a:t> [</a:t>
            </a:r>
            <a:r>
              <a:rPr lang="en-US" altLang="zh-CN" sz="2800" b="1" dirty="0">
                <a:solidFill>
                  <a:srgbClr val="0000CC"/>
                </a:solidFill>
              </a:rPr>
              <a:t>public</a:t>
            </a:r>
            <a:r>
              <a:rPr lang="en-US" altLang="zh-CN" sz="2800" b="1" dirty="0"/>
              <a:t>]</a:t>
            </a:r>
            <a:r>
              <a:rPr lang="en-US" altLang="zh-CN" sz="2800" dirty="0"/>
              <a:t>  Base{   </a:t>
            </a:r>
            <a:r>
              <a:rPr lang="en-US" altLang="zh-CN" sz="1400" dirty="0"/>
              <a:t>//</a:t>
            </a:r>
            <a:r>
              <a:rPr lang="zh-CN" altLang="en-US" sz="1400" dirty="0"/>
              <a:t>也可以是</a:t>
            </a:r>
            <a:r>
              <a:rPr lang="en-US" altLang="zh-CN" sz="1400" dirty="0">
                <a:solidFill>
                  <a:srgbClr val="0000CC"/>
                </a:solidFill>
              </a:rPr>
              <a:t>private</a:t>
            </a:r>
            <a:r>
              <a:rPr lang="zh-CN" altLang="en-US" sz="1400" dirty="0"/>
              <a:t>或</a:t>
            </a:r>
            <a:r>
              <a:rPr lang="en-US" altLang="zh-CN" sz="1400" dirty="0">
                <a:solidFill>
                  <a:srgbClr val="0000CC"/>
                </a:solidFill>
              </a:rPr>
              <a:t>protected</a:t>
            </a:r>
            <a:r>
              <a:rPr lang="zh-CN" altLang="en-US" sz="1400" dirty="0"/>
              <a:t>继承</a:t>
            </a:r>
            <a:endParaRPr lang="zh-CN" altLang="zh-CN" sz="1400" dirty="0"/>
          </a:p>
          <a:p>
            <a:pPr marL="800100" lvl="2" indent="0">
              <a:buNone/>
            </a:pPr>
            <a:r>
              <a:rPr lang="en-US" altLang="zh-CN" sz="2800" dirty="0"/>
              <a:t>   </a:t>
            </a:r>
            <a:r>
              <a:rPr lang="zh-CN" altLang="zh-CN" sz="2800" dirty="0"/>
              <a:t>……</a:t>
            </a:r>
          </a:p>
          <a:p>
            <a:pPr marL="800100" lvl="2" indent="0">
              <a:buNone/>
            </a:pPr>
            <a:r>
              <a:rPr lang="en-US" altLang="zh-CN" sz="2800" b="1" dirty="0">
                <a:solidFill>
                  <a:srgbClr val="0000CC"/>
                </a:solidFill>
              </a:rPr>
              <a:t>   </a:t>
            </a:r>
            <a:r>
              <a:rPr lang="en-US" altLang="zh-CN" sz="2800" b="1" dirty="0">
                <a:solidFill>
                  <a:srgbClr val="FF0000"/>
                </a:solidFill>
              </a:rPr>
              <a:t>using Base::Base;            </a:t>
            </a:r>
            <a:r>
              <a:rPr lang="en-US" altLang="zh-CN" sz="2800" b="1" dirty="0">
                <a:solidFill>
                  <a:srgbClr val="0000CC"/>
                </a:solidFill>
              </a:rPr>
              <a:t>//</a:t>
            </a:r>
            <a:r>
              <a:rPr lang="zh-CN" altLang="zh-CN" sz="2800" b="1" dirty="0">
                <a:solidFill>
                  <a:srgbClr val="0000CC"/>
                </a:solidFill>
              </a:rPr>
              <a:t>继承基类构造函数</a:t>
            </a:r>
          </a:p>
          <a:p>
            <a:pPr marL="800100" lvl="2" indent="0">
              <a:buNone/>
            </a:pPr>
            <a:r>
              <a:rPr lang="en-US" altLang="zh-CN" sz="2800" dirty="0"/>
              <a:t>}</a:t>
            </a:r>
          </a:p>
          <a:p>
            <a:pPr lvl="2" indent="-342900"/>
            <a:endParaRPr lang="en-US" altLang="zh-CN" sz="1800" dirty="0"/>
          </a:p>
          <a:p>
            <a:pPr lvl="2" indent="-342900"/>
            <a:endParaRPr lang="en-US" altLang="zh-CN" sz="1800" dirty="0">
              <a:solidFill>
                <a:srgbClr val="FF0000"/>
              </a:solidFill>
            </a:endParaRPr>
          </a:p>
          <a:p>
            <a:pPr marL="800100" lvl="2" indent="0">
              <a:buNone/>
            </a:pPr>
            <a:endParaRPr lang="zh-CN" altLang="zh-CN" sz="2000" dirty="0"/>
          </a:p>
          <a:p>
            <a:endParaRPr lang="zh-CN" altLang="en-US" dirty="0"/>
          </a:p>
        </p:txBody>
      </p:sp>
      <p:sp>
        <p:nvSpPr>
          <p:cNvPr id="4"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365337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1000"/>
                                        <p:tgtEl>
                                          <p:spTgt spid="3">
                                            <p:txEl>
                                              <p:pRg st="4" end="4"/>
                                            </p:txEl>
                                          </p:spTgt>
                                        </p:tgtEl>
                                      </p:cBhvr>
                                    </p:animEffect>
                                    <p:anim calcmode="lin" valueType="num">
                                      <p:cBhvr>
                                        <p:cTn id="2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1000"/>
                                        <p:tgtEl>
                                          <p:spTgt spid="3">
                                            <p:txEl>
                                              <p:pRg st="5" end="5"/>
                                            </p:txEl>
                                          </p:spTgt>
                                        </p:tgtEl>
                                      </p:cBhvr>
                                    </p:animEffect>
                                    <p:anim calcmode="lin" valueType="num">
                                      <p:cBhvr>
                                        <p:cTn id="3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6590"/>
            <a:ext cx="8928992" cy="5168635"/>
          </a:xfrm>
        </p:spPr>
        <p:txBody>
          <a:bodyPr/>
          <a:lstStyle/>
          <a:p>
            <a:pPr marL="0" indent="0">
              <a:buNone/>
            </a:pPr>
            <a:r>
              <a:rPr lang="zh-CN" altLang="zh-CN" sz="2800" dirty="0">
                <a:solidFill>
                  <a:srgbClr val="0000CC"/>
                </a:solidFill>
              </a:rPr>
              <a:t>例</a:t>
            </a:r>
            <a:r>
              <a:rPr lang="en-US" altLang="zh-CN" sz="2800" dirty="0">
                <a:solidFill>
                  <a:srgbClr val="0000CC"/>
                </a:solidFill>
              </a:rPr>
              <a:t>4-11</a:t>
            </a:r>
            <a:r>
              <a:rPr lang="zh-CN" altLang="zh-CN" sz="2800" dirty="0">
                <a:solidFill>
                  <a:srgbClr val="0000CC"/>
                </a:solidFill>
              </a:rPr>
              <a:t>】类</a:t>
            </a:r>
            <a:r>
              <a:rPr lang="en-US" altLang="zh-CN" sz="2800" dirty="0">
                <a:solidFill>
                  <a:srgbClr val="0000CC"/>
                </a:solidFill>
              </a:rPr>
              <a:t>A</a:t>
            </a:r>
            <a:r>
              <a:rPr lang="zh-CN" altLang="zh-CN" sz="2800" dirty="0">
                <a:solidFill>
                  <a:srgbClr val="0000CC"/>
                </a:solidFill>
              </a:rPr>
              <a:t>具有数据成员</a:t>
            </a:r>
            <a:r>
              <a:rPr lang="en-US" altLang="zh-CN" sz="2800" dirty="0">
                <a:solidFill>
                  <a:srgbClr val="0000CC"/>
                </a:solidFill>
              </a:rPr>
              <a:t>x</a:t>
            </a:r>
            <a:r>
              <a:rPr lang="zh-CN" altLang="zh-CN" sz="2800" dirty="0">
                <a:solidFill>
                  <a:srgbClr val="0000CC"/>
                </a:solidFill>
              </a:rPr>
              <a:t>，</a:t>
            </a:r>
            <a:r>
              <a:rPr lang="en-US" altLang="zh-CN" sz="2800" dirty="0">
                <a:solidFill>
                  <a:srgbClr val="0000CC"/>
                </a:solidFill>
              </a:rPr>
              <a:t>y</a:t>
            </a:r>
            <a:r>
              <a:rPr lang="zh-CN" altLang="zh-CN" sz="2800" dirty="0">
                <a:solidFill>
                  <a:srgbClr val="0000CC"/>
                </a:solidFill>
              </a:rPr>
              <a:t>，并且定义了初始化它们的构造函数；类</a:t>
            </a:r>
            <a:r>
              <a:rPr lang="en-US" altLang="zh-CN" sz="2800" dirty="0">
                <a:solidFill>
                  <a:srgbClr val="0000CC"/>
                </a:solidFill>
              </a:rPr>
              <a:t>B</a:t>
            </a:r>
            <a:r>
              <a:rPr lang="zh-CN" altLang="zh-CN" sz="2800" dirty="0">
                <a:solidFill>
                  <a:srgbClr val="0000CC"/>
                </a:solidFill>
              </a:rPr>
              <a:t>从</a:t>
            </a:r>
            <a:r>
              <a:rPr lang="en-US" altLang="zh-CN" sz="2800" dirty="0">
                <a:solidFill>
                  <a:srgbClr val="0000CC"/>
                </a:solidFill>
              </a:rPr>
              <a:t>A</a:t>
            </a:r>
            <a:r>
              <a:rPr lang="zh-CN" altLang="zh-CN" sz="2800" dirty="0">
                <a:solidFill>
                  <a:srgbClr val="0000CC"/>
                </a:solidFill>
              </a:rPr>
              <a:t>派生，没有任何成员要初始化；类</a:t>
            </a:r>
            <a:r>
              <a:rPr lang="en-US" altLang="zh-CN" sz="2800" dirty="0">
                <a:solidFill>
                  <a:srgbClr val="0000CC"/>
                </a:solidFill>
              </a:rPr>
              <a:t>C</a:t>
            </a:r>
            <a:r>
              <a:rPr lang="zh-CN" altLang="zh-CN" sz="2800" dirty="0">
                <a:solidFill>
                  <a:srgbClr val="0000CC"/>
                </a:solidFill>
              </a:rPr>
              <a:t>从类</a:t>
            </a:r>
            <a:r>
              <a:rPr lang="en-US" altLang="zh-CN" sz="2800" dirty="0">
                <a:solidFill>
                  <a:srgbClr val="0000CC"/>
                </a:solidFill>
              </a:rPr>
              <a:t>B</a:t>
            </a:r>
            <a:r>
              <a:rPr lang="zh-CN" altLang="zh-CN" sz="2800" dirty="0">
                <a:solidFill>
                  <a:srgbClr val="0000CC"/>
                </a:solidFill>
              </a:rPr>
              <a:t>派生，具有新定义数据成员</a:t>
            </a:r>
            <a:r>
              <a:rPr lang="en-US" altLang="zh-CN" sz="2800" dirty="0">
                <a:solidFill>
                  <a:srgbClr val="0000CC"/>
                </a:solidFill>
              </a:rPr>
              <a:t>c</a:t>
            </a:r>
            <a:r>
              <a:rPr lang="zh-CN" altLang="zh-CN" sz="2800" dirty="0">
                <a:solidFill>
                  <a:srgbClr val="0000CC"/>
                </a:solidFill>
              </a:rPr>
              <a:t>。设计</a:t>
            </a:r>
            <a:r>
              <a:rPr lang="en-US" altLang="zh-CN" sz="2800" dirty="0">
                <a:solidFill>
                  <a:srgbClr val="0000CC"/>
                </a:solidFill>
              </a:rPr>
              <a:t>A</a:t>
            </a:r>
            <a:r>
              <a:rPr lang="zh-CN" altLang="zh-CN" sz="2800" dirty="0">
                <a:solidFill>
                  <a:srgbClr val="0000CC"/>
                </a:solidFill>
              </a:rPr>
              <a:t>、</a:t>
            </a:r>
            <a:r>
              <a:rPr lang="en-US" altLang="zh-CN" sz="2800" dirty="0">
                <a:solidFill>
                  <a:srgbClr val="0000CC"/>
                </a:solidFill>
              </a:rPr>
              <a:t>B</a:t>
            </a:r>
            <a:r>
              <a:rPr lang="zh-CN" altLang="zh-CN" sz="2800" dirty="0">
                <a:solidFill>
                  <a:srgbClr val="0000CC"/>
                </a:solidFill>
              </a:rPr>
              <a:t>、</a:t>
            </a:r>
            <a:r>
              <a:rPr lang="en-US" altLang="zh-CN" sz="2800" dirty="0">
                <a:solidFill>
                  <a:srgbClr val="0000CC"/>
                </a:solidFill>
              </a:rPr>
              <a:t>C</a:t>
            </a:r>
            <a:r>
              <a:rPr lang="zh-CN" altLang="zh-CN" sz="2800" dirty="0">
                <a:solidFill>
                  <a:srgbClr val="0000CC"/>
                </a:solidFill>
              </a:rPr>
              <a:t>的构造函数。</a:t>
            </a:r>
          </a:p>
          <a:p>
            <a:pPr marL="0" indent="0">
              <a:buNone/>
            </a:pPr>
            <a:r>
              <a:rPr lang="zh-CN" altLang="zh-CN" dirty="0">
                <a:solidFill>
                  <a:srgbClr val="FF0000"/>
                </a:solidFill>
              </a:rPr>
              <a:t>问题分析：</a:t>
            </a:r>
            <a:endParaRPr lang="en-US" altLang="zh-CN" dirty="0">
              <a:solidFill>
                <a:srgbClr val="FF0000"/>
              </a:solidFill>
            </a:endParaRPr>
          </a:p>
          <a:p>
            <a:pPr lvl="1"/>
            <a:r>
              <a:rPr lang="zh-CN" altLang="zh-CN" sz="2400" dirty="0"/>
              <a:t>按照规则，类</a:t>
            </a:r>
            <a:r>
              <a:rPr lang="en-US" altLang="zh-CN" sz="2400" dirty="0"/>
              <a:t>B</a:t>
            </a:r>
            <a:r>
              <a:rPr lang="zh-CN" altLang="zh-CN" sz="2400" dirty="0"/>
              <a:t>虽然没有数据成员要初始化，但是它</a:t>
            </a:r>
            <a:r>
              <a:rPr lang="zh-CN" altLang="zh-CN" sz="2400" dirty="0">
                <a:solidFill>
                  <a:srgbClr val="FF0000"/>
                </a:solidFill>
              </a:rPr>
              <a:t>必须为基类</a:t>
            </a:r>
            <a:r>
              <a:rPr lang="en-US" altLang="zh-CN" sz="2400" dirty="0">
                <a:solidFill>
                  <a:srgbClr val="FF0000"/>
                </a:solidFill>
              </a:rPr>
              <a:t>A</a:t>
            </a:r>
            <a:r>
              <a:rPr lang="zh-CN" altLang="zh-CN" sz="2400" dirty="0">
                <a:solidFill>
                  <a:srgbClr val="FF0000"/>
                </a:solidFill>
              </a:rPr>
              <a:t>的构造函数提供初值</a:t>
            </a:r>
            <a:r>
              <a:rPr lang="zh-CN" altLang="zh-CN" sz="2400" dirty="0"/>
              <a:t>（除非</a:t>
            </a:r>
            <a:r>
              <a:rPr lang="en-US" altLang="zh-CN" sz="2400" dirty="0"/>
              <a:t>A</a:t>
            </a:r>
            <a:r>
              <a:rPr lang="zh-CN" altLang="zh-CN" sz="2400" dirty="0"/>
              <a:t>具有默认构造函数）</a:t>
            </a:r>
            <a:r>
              <a:rPr lang="zh-CN" altLang="en-US" sz="2400" dirty="0"/>
              <a:t>，</a:t>
            </a:r>
            <a:r>
              <a:rPr lang="zh-CN" altLang="zh-CN" sz="2400" dirty="0"/>
              <a:t>现在</a:t>
            </a:r>
            <a:r>
              <a:rPr lang="zh-CN" altLang="en-US" sz="2400" dirty="0"/>
              <a:t>，</a:t>
            </a:r>
            <a:r>
              <a:rPr lang="zh-CN" altLang="zh-CN" sz="2400" dirty="0"/>
              <a:t>可以通过</a:t>
            </a:r>
            <a:r>
              <a:rPr lang="zh-CN" altLang="zh-CN" sz="2400" b="1" dirty="0">
                <a:solidFill>
                  <a:srgbClr val="FF0000"/>
                </a:solidFill>
              </a:rPr>
              <a:t>继承</a:t>
            </a:r>
            <a:r>
              <a:rPr lang="en-US" altLang="zh-CN" sz="2400" b="1" dirty="0">
                <a:solidFill>
                  <a:srgbClr val="FF0000"/>
                </a:solidFill>
              </a:rPr>
              <a:t>A</a:t>
            </a:r>
            <a:r>
              <a:rPr lang="zh-CN" altLang="zh-CN" sz="2400" b="1" dirty="0">
                <a:solidFill>
                  <a:srgbClr val="FF0000"/>
                </a:solidFill>
              </a:rPr>
              <a:t>的构造函数使问题更简单</a:t>
            </a:r>
            <a:r>
              <a:rPr lang="zh-CN" altLang="en-US" sz="2400" dirty="0"/>
              <a:t>。</a:t>
            </a:r>
            <a:endParaRPr lang="en-US" altLang="zh-CN" sz="2400" dirty="0"/>
          </a:p>
          <a:p>
            <a:pPr lvl="1"/>
            <a:r>
              <a:rPr lang="zh-CN" altLang="zh-CN" sz="2400" dirty="0"/>
              <a:t>类</a:t>
            </a:r>
            <a:r>
              <a:rPr lang="en-US" altLang="zh-CN" sz="2400" dirty="0"/>
              <a:t>C</a:t>
            </a:r>
            <a:r>
              <a:rPr lang="zh-CN" altLang="zh-CN" sz="2400" dirty="0"/>
              <a:t>要定义构造函数以便初始化其成员</a:t>
            </a:r>
            <a:r>
              <a:rPr lang="en-US" altLang="zh-CN" sz="2400" dirty="0"/>
              <a:t>c</a:t>
            </a:r>
            <a:r>
              <a:rPr lang="zh-CN" altLang="zh-CN" sz="2400" dirty="0"/>
              <a:t>，同时还必须为直接基类</a:t>
            </a:r>
            <a:r>
              <a:rPr lang="en-US" altLang="zh-CN" sz="2400" dirty="0"/>
              <a:t>B</a:t>
            </a:r>
            <a:r>
              <a:rPr lang="zh-CN" altLang="zh-CN" sz="2400" dirty="0"/>
              <a:t>提供构造初值。</a:t>
            </a:r>
            <a:endParaRPr lang="zh-CN" altLang="en-US" sz="2400" dirty="0"/>
          </a:p>
        </p:txBody>
      </p:sp>
      <p:sp>
        <p:nvSpPr>
          <p:cNvPr id="4"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23413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23212" cy="6552728"/>
          </a:xfrm>
        </p:spPr>
        <p:txBody>
          <a:bodyPr/>
          <a:lstStyle/>
          <a:p>
            <a:pPr marL="0" indent="0">
              <a:buNone/>
            </a:pPr>
            <a:r>
              <a:rPr lang="en-US" altLang="zh-CN" sz="2000" dirty="0"/>
              <a:t>///Eg4-11.cpp</a:t>
            </a:r>
            <a:endParaRPr lang="zh-CN" altLang="zh-CN" sz="2000" dirty="0"/>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class A {</a:t>
            </a:r>
            <a:endParaRPr lang="zh-CN" altLang="zh-CN" sz="2000" dirty="0"/>
          </a:p>
          <a:p>
            <a:pPr marL="0" indent="0">
              <a:buNone/>
            </a:pPr>
            <a:r>
              <a:rPr lang="en-US" altLang="zh-CN" sz="2000" dirty="0"/>
              <a:t>	</a:t>
            </a:r>
            <a:r>
              <a:rPr lang="en-US" altLang="zh-CN" sz="2000" dirty="0" err="1"/>
              <a:t>int</a:t>
            </a:r>
            <a:r>
              <a:rPr lang="en-US" altLang="zh-CN" sz="2000" dirty="0"/>
              <a:t> x, y;</a:t>
            </a:r>
            <a:endParaRPr lang="zh-CN" altLang="zh-CN" sz="2000" dirty="0"/>
          </a:p>
          <a:p>
            <a:pPr marL="0" indent="0">
              <a:buNone/>
            </a:pPr>
            <a:r>
              <a:rPr lang="en-US" altLang="zh-CN" sz="2000" dirty="0"/>
              <a:t>public:</a:t>
            </a:r>
            <a:endParaRPr lang="zh-CN" altLang="zh-CN" sz="2000" dirty="0"/>
          </a:p>
          <a:p>
            <a:pPr marL="0" indent="0">
              <a:buNone/>
            </a:pPr>
            <a:r>
              <a:rPr lang="en-US" altLang="zh-CN" sz="2000" dirty="0"/>
              <a:t>	</a:t>
            </a:r>
            <a:r>
              <a:rPr lang="en-US" altLang="zh-CN" sz="2000" b="1" dirty="0">
                <a:solidFill>
                  <a:srgbClr val="FF0000"/>
                </a:solidFill>
              </a:rPr>
              <a:t>A(</a:t>
            </a:r>
            <a:r>
              <a:rPr lang="en-US" altLang="zh-CN" sz="2000" b="1" dirty="0" err="1">
                <a:solidFill>
                  <a:srgbClr val="FF0000"/>
                </a:solidFill>
              </a:rPr>
              <a:t>int</a:t>
            </a:r>
            <a:r>
              <a:rPr lang="en-US" altLang="zh-CN" sz="2000" b="1" dirty="0">
                <a:solidFill>
                  <a:srgbClr val="FF0000"/>
                </a:solidFill>
              </a:rPr>
              <a:t> aa) :x(aa) </a:t>
            </a:r>
            <a:r>
              <a:rPr lang="en-US" altLang="zh-CN" sz="2000" dirty="0"/>
              <a:t>{ </a:t>
            </a:r>
            <a:r>
              <a:rPr lang="en-US" altLang="zh-CN" sz="2000" dirty="0" err="1"/>
              <a:t>cout</a:t>
            </a:r>
            <a:r>
              <a:rPr lang="en-US" altLang="zh-CN" sz="2000" dirty="0"/>
              <a:t> &lt;&lt; "Constructing A:x=\t" &lt;&lt; x &lt;&lt; </a:t>
            </a:r>
            <a:r>
              <a:rPr lang="en-US" altLang="zh-CN" sz="2000" dirty="0" err="1"/>
              <a:t>endl</a:t>
            </a:r>
            <a:r>
              <a:rPr lang="en-US" altLang="zh-CN" sz="2000" dirty="0"/>
              <a:t>; }</a:t>
            </a:r>
            <a:endParaRPr lang="zh-CN" altLang="zh-CN" sz="2000" dirty="0"/>
          </a:p>
          <a:p>
            <a:pPr marL="0" indent="0">
              <a:buNone/>
            </a:pPr>
            <a:r>
              <a:rPr lang="en-US" altLang="zh-CN" sz="2000" dirty="0"/>
              <a:t>	</a:t>
            </a:r>
            <a:r>
              <a:rPr lang="en-US" altLang="zh-CN" sz="2000" b="1" dirty="0">
                <a:solidFill>
                  <a:srgbClr val="FF0000"/>
                </a:solidFill>
              </a:rPr>
              <a:t>A(</a:t>
            </a:r>
            <a:r>
              <a:rPr lang="en-US" altLang="zh-CN" sz="2000" b="1" dirty="0" err="1">
                <a:solidFill>
                  <a:srgbClr val="FF0000"/>
                </a:solidFill>
              </a:rPr>
              <a:t>int</a:t>
            </a:r>
            <a:r>
              <a:rPr lang="en-US" altLang="zh-CN" sz="2000" b="1" dirty="0">
                <a:solidFill>
                  <a:srgbClr val="FF0000"/>
                </a:solidFill>
              </a:rPr>
              <a:t> a, </a:t>
            </a:r>
            <a:r>
              <a:rPr lang="en-US" altLang="zh-CN" sz="2000" b="1" dirty="0" err="1">
                <a:solidFill>
                  <a:srgbClr val="FF0000"/>
                </a:solidFill>
              </a:rPr>
              <a:t>int</a:t>
            </a:r>
            <a:r>
              <a:rPr lang="en-US" altLang="zh-CN" sz="2000" b="1" dirty="0">
                <a:solidFill>
                  <a:srgbClr val="FF0000"/>
                </a:solidFill>
              </a:rPr>
              <a:t> b) :x(a), y(b) </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 &lt;&lt; "Constructing A:x=\t" &lt;&lt; x &lt;&lt; </a:t>
            </a:r>
            <a:r>
              <a:rPr lang="en-US" altLang="zh-CN" sz="2000" dirty="0" err="1"/>
              <a:t>endl</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class B :public A {</a:t>
            </a:r>
            <a:endParaRPr lang="zh-CN" altLang="zh-CN" sz="2000" dirty="0"/>
          </a:p>
          <a:p>
            <a:pPr marL="0" indent="0">
              <a:buNone/>
            </a:pPr>
            <a:r>
              <a:rPr lang="en-US" altLang="zh-CN" sz="2000" dirty="0"/>
              <a:t>public:</a:t>
            </a:r>
            <a:endParaRPr lang="zh-CN" altLang="zh-CN" sz="2000" dirty="0"/>
          </a:p>
          <a:p>
            <a:pPr marL="0" indent="0">
              <a:buNone/>
            </a:pPr>
            <a:r>
              <a:rPr lang="en-US" altLang="zh-CN" sz="2000" dirty="0"/>
              <a:t>	</a:t>
            </a:r>
            <a:r>
              <a:rPr lang="en-US" altLang="zh-CN" sz="2000" b="1" dirty="0">
                <a:solidFill>
                  <a:srgbClr val="FF0000"/>
                </a:solidFill>
              </a:rPr>
              <a:t>using A::A;           //L1</a:t>
            </a:r>
            <a:endParaRPr lang="zh-CN" altLang="zh-CN" sz="2000" b="1" dirty="0">
              <a:solidFill>
                <a:srgbClr val="FF0000"/>
              </a:solidFill>
            </a:endParaRPr>
          </a:p>
          <a:p>
            <a:pPr marL="0" indent="0">
              <a:buNone/>
            </a:pPr>
            <a:r>
              <a:rPr lang="en-US" altLang="zh-CN" sz="2000" dirty="0"/>
              <a:t>          /* B(</a:t>
            </a:r>
            <a:r>
              <a:rPr lang="en-US" altLang="zh-CN" sz="2000" dirty="0" err="1"/>
              <a:t>int</a:t>
            </a:r>
            <a:r>
              <a:rPr lang="en-US" altLang="zh-CN" sz="2000" dirty="0"/>
              <a:t> x) :A(x) {      //L2</a:t>
            </a:r>
            <a:endParaRPr lang="zh-CN" altLang="zh-CN" sz="2000" dirty="0"/>
          </a:p>
          <a:p>
            <a:pPr marL="0" indent="0">
              <a:buNone/>
            </a:pPr>
            <a:r>
              <a:rPr lang="en-US" altLang="zh-CN" sz="2000" dirty="0"/>
              <a:t>             </a:t>
            </a:r>
            <a:r>
              <a:rPr lang="en-US" altLang="zh-CN" sz="2000" dirty="0" err="1"/>
              <a:t>cout</a:t>
            </a:r>
            <a:r>
              <a:rPr lang="en-US" altLang="zh-CN" sz="2000" dirty="0"/>
              <a:t> &lt;&lt; "Constructing B\t" &lt;&lt; </a:t>
            </a:r>
            <a:r>
              <a:rPr lang="en-US" altLang="zh-CN" sz="2000" dirty="0" err="1"/>
              <a:t>endl</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对话气泡: 矩形 3"/>
          <p:cNvSpPr/>
          <p:nvPr/>
        </p:nvSpPr>
        <p:spPr>
          <a:xfrm>
            <a:off x="4067944" y="3573016"/>
            <a:ext cx="5076056" cy="2088232"/>
          </a:xfrm>
          <a:prstGeom prst="wedgeRectCallout">
            <a:avLst>
              <a:gd name="adj1" fmla="val -59033"/>
              <a:gd name="adj2" fmla="val 27415"/>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L1</a:t>
            </a:r>
            <a:r>
              <a:rPr lang="zh-CN" altLang="en-US" sz="2000" b="1" dirty="0">
                <a:solidFill>
                  <a:schemeClr val="tx1"/>
                </a:solidFill>
              </a:rPr>
              <a:t>声明类</a:t>
            </a:r>
            <a:r>
              <a:rPr lang="en-US" altLang="zh-CN" sz="2000" b="1" dirty="0">
                <a:solidFill>
                  <a:schemeClr val="tx1"/>
                </a:solidFill>
              </a:rPr>
              <a:t>B</a:t>
            </a:r>
            <a:r>
              <a:rPr lang="zh-CN" altLang="en-US" sz="2000" b="1" dirty="0">
                <a:solidFill>
                  <a:schemeClr val="tx1"/>
                </a:solidFill>
              </a:rPr>
              <a:t>继承了</a:t>
            </a:r>
            <a:r>
              <a:rPr lang="en-US" altLang="zh-CN" sz="2000" b="1" dirty="0">
                <a:solidFill>
                  <a:schemeClr val="tx1"/>
                </a:solidFill>
              </a:rPr>
              <a:t>A</a:t>
            </a:r>
            <a:r>
              <a:rPr lang="zh-CN" altLang="en-US" sz="2000" b="1" dirty="0">
                <a:solidFill>
                  <a:schemeClr val="tx1"/>
                </a:solidFill>
              </a:rPr>
              <a:t>的构造函数，编译会为类</a:t>
            </a:r>
            <a:r>
              <a:rPr lang="en-US" altLang="zh-CN" sz="2000" b="1" dirty="0">
                <a:solidFill>
                  <a:schemeClr val="tx1"/>
                </a:solidFill>
              </a:rPr>
              <a:t>B</a:t>
            </a:r>
            <a:r>
              <a:rPr lang="zh-CN" altLang="en-US" sz="2000" b="1" dirty="0">
                <a:solidFill>
                  <a:schemeClr val="tx1"/>
                </a:solidFill>
              </a:rPr>
              <a:t>自动生成相应的程序代码，类似于：</a:t>
            </a:r>
            <a:endParaRPr lang="en-US" altLang="zh-CN" sz="2000" b="1" dirty="0">
              <a:solidFill>
                <a:schemeClr val="tx1"/>
              </a:solidFill>
            </a:endParaRPr>
          </a:p>
          <a:p>
            <a:pPr algn="ctr"/>
            <a:r>
              <a:rPr lang="en-US" altLang="zh-CN" b="1" dirty="0">
                <a:solidFill>
                  <a:srgbClr val="0000CC"/>
                </a:solidFill>
              </a:rPr>
              <a:t>B::B</a:t>
            </a:r>
            <a:r>
              <a:rPr lang="zh-CN" altLang="zh-CN" b="1" dirty="0">
                <a:solidFill>
                  <a:srgbClr val="0000CC"/>
                </a:solidFill>
              </a:rPr>
              <a:t>（</a:t>
            </a:r>
            <a:r>
              <a:rPr lang="en-US" altLang="zh-CN" b="1" dirty="0" err="1">
                <a:solidFill>
                  <a:srgbClr val="0000CC"/>
                </a:solidFill>
              </a:rPr>
              <a:t>int</a:t>
            </a:r>
            <a:r>
              <a:rPr lang="en-US" altLang="zh-CN" b="1" dirty="0">
                <a:solidFill>
                  <a:srgbClr val="0000CC"/>
                </a:solidFill>
              </a:rPr>
              <a:t> a</a:t>
            </a:r>
            <a:r>
              <a:rPr lang="zh-CN" altLang="zh-CN" b="1" dirty="0">
                <a:solidFill>
                  <a:srgbClr val="0000CC"/>
                </a:solidFill>
              </a:rPr>
              <a:t>）</a:t>
            </a:r>
            <a:r>
              <a:rPr lang="en-US" altLang="zh-CN" b="1" dirty="0">
                <a:solidFill>
                  <a:srgbClr val="0000CC"/>
                </a:solidFill>
              </a:rPr>
              <a:t>:A</a:t>
            </a:r>
            <a:r>
              <a:rPr lang="zh-CN" altLang="zh-CN" b="1" dirty="0">
                <a:solidFill>
                  <a:srgbClr val="0000CC"/>
                </a:solidFill>
              </a:rPr>
              <a:t>（</a:t>
            </a:r>
            <a:r>
              <a:rPr lang="en-US" altLang="zh-CN" b="1" dirty="0">
                <a:solidFill>
                  <a:srgbClr val="0000CC"/>
                </a:solidFill>
              </a:rPr>
              <a:t>a</a:t>
            </a:r>
            <a:r>
              <a:rPr lang="zh-CN" altLang="zh-CN" b="1" dirty="0">
                <a:solidFill>
                  <a:srgbClr val="0000CC"/>
                </a:solidFill>
              </a:rPr>
              <a:t>）</a:t>
            </a:r>
            <a:r>
              <a:rPr lang="en-US" altLang="zh-CN" b="1" dirty="0">
                <a:solidFill>
                  <a:srgbClr val="0000CC"/>
                </a:solidFill>
              </a:rPr>
              <a:t>{}</a:t>
            </a:r>
            <a:endParaRPr lang="zh-CN" altLang="zh-CN" b="1" dirty="0">
              <a:solidFill>
                <a:srgbClr val="0000CC"/>
              </a:solidFill>
            </a:endParaRPr>
          </a:p>
          <a:p>
            <a:pPr algn="ctr"/>
            <a:r>
              <a:rPr lang="en-US" altLang="zh-CN" b="1" dirty="0">
                <a:solidFill>
                  <a:srgbClr val="0000CC"/>
                </a:solidFill>
              </a:rPr>
              <a:t>B::B(int </a:t>
            </a:r>
            <a:r>
              <a:rPr lang="en-US" altLang="zh-CN" b="1" dirty="0" err="1">
                <a:solidFill>
                  <a:srgbClr val="0000CC"/>
                </a:solidFill>
              </a:rPr>
              <a:t>a,int</a:t>
            </a:r>
            <a:r>
              <a:rPr lang="en-US" altLang="zh-CN" b="1" dirty="0">
                <a:solidFill>
                  <a:srgbClr val="0000CC"/>
                </a:solidFill>
              </a:rPr>
              <a:t> b):A(</a:t>
            </a:r>
            <a:r>
              <a:rPr lang="en-US" altLang="zh-CN" b="1" dirty="0" err="1">
                <a:solidFill>
                  <a:srgbClr val="0000CC"/>
                </a:solidFill>
              </a:rPr>
              <a:t>a,b</a:t>
            </a:r>
            <a:r>
              <a:rPr lang="en-US" altLang="zh-CN" b="1" dirty="0">
                <a:solidFill>
                  <a:srgbClr val="0000CC"/>
                </a:solidFill>
              </a:rPr>
              <a:t>){}</a:t>
            </a:r>
            <a:endParaRPr lang="zh-CN" altLang="zh-CN" b="1" dirty="0">
              <a:solidFill>
                <a:srgbClr val="0000CC"/>
              </a:solidFill>
            </a:endParaRPr>
          </a:p>
          <a:p>
            <a:pPr algn="ctr"/>
            <a:r>
              <a:rPr lang="zh-CN" altLang="en-US" b="1" dirty="0">
                <a:solidFill>
                  <a:schemeClr val="tx1"/>
                </a:solidFill>
              </a:rPr>
              <a:t>不论类</a:t>
            </a:r>
            <a:r>
              <a:rPr lang="en-US" altLang="zh-CN" b="1" dirty="0">
                <a:solidFill>
                  <a:schemeClr val="tx1"/>
                </a:solidFill>
              </a:rPr>
              <a:t>A</a:t>
            </a:r>
            <a:r>
              <a:rPr lang="zh-CN" altLang="en-US" b="1" dirty="0">
                <a:solidFill>
                  <a:schemeClr val="tx1"/>
                </a:solidFill>
              </a:rPr>
              <a:t>有多少构造函数，系统都会自动生成。如果没有</a:t>
            </a:r>
            <a:r>
              <a:rPr lang="en-US" altLang="zh-CN" b="1" dirty="0">
                <a:solidFill>
                  <a:schemeClr val="tx1"/>
                </a:solidFill>
              </a:rPr>
              <a:t>L1，</a:t>
            </a:r>
            <a:r>
              <a:rPr lang="zh-CN" altLang="en-US" b="1" dirty="0">
                <a:solidFill>
                  <a:schemeClr val="tx1"/>
                </a:solidFill>
              </a:rPr>
              <a:t>就需像</a:t>
            </a:r>
            <a:r>
              <a:rPr lang="en-US" altLang="zh-CN" b="1" dirty="0">
                <a:solidFill>
                  <a:schemeClr val="tx1"/>
                </a:solidFill>
              </a:rPr>
              <a:t>L2</a:t>
            </a:r>
            <a:r>
              <a:rPr lang="zh-CN" altLang="en-US" b="1" dirty="0">
                <a:solidFill>
                  <a:schemeClr val="tx1"/>
                </a:solidFill>
              </a:rPr>
              <a:t>一样为每个基类构造函数提供程序代码。</a:t>
            </a:r>
          </a:p>
        </p:txBody>
      </p:sp>
    </p:spTree>
    <p:extLst>
      <p:ext uri="{BB962C8B-B14F-4D97-AF65-F5344CB8AC3E}">
        <p14:creationId xmlns:p14="http://schemas.microsoft.com/office/powerpoint/2010/main" val="24159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16" presetClass="entr" presetSubtype="21"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barn(inVertical)">
                                      <p:cBhvr>
                                        <p:cTn id="15" dur="500"/>
                                        <p:tgtEl>
                                          <p:spTgt spid="3">
                                            <p:txEl>
                                              <p:pRg st="9" end="9"/>
                                            </p:txEl>
                                          </p:spTgt>
                                        </p:tgtEl>
                                      </p:cBhvr>
                                    </p:animEffect>
                                  </p:childTnLst>
                                </p:cTn>
                              </p:par>
                              <p:par>
                                <p:cTn id="16" presetID="2" presetClass="entr" presetSubtype="4"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 calcmode="lin" valueType="num">
                                      <p:cBhvr additive="base">
                                        <p:cTn id="1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500"/>
                                        <p:tgtEl>
                                          <p:spTgt spid="3">
                                            <p:txEl>
                                              <p:pRg st="6" end="6"/>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arn(inVertical)">
                                      <p:cBhvr>
                                        <p:cTn id="39" dur="500"/>
                                        <p:tgtEl>
                                          <p:spTgt spid="3">
                                            <p:txEl>
                                              <p:pRg st="7" end="7"/>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 calcmode="lin" valueType="num">
                                      <p:cBhvr additive="base">
                                        <p:cTn id="4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anim calcmode="lin" valueType="num">
                                      <p:cBhvr additive="base">
                                        <p:cTn id="5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 calcmode="lin" valueType="num">
                                      <p:cBhvr additive="base">
                                        <p:cTn id="5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7" end="17"/>
                                            </p:txEl>
                                          </p:spTgt>
                                        </p:tgtEl>
                                        <p:attrNameLst>
                                          <p:attrName>style.visibility</p:attrName>
                                        </p:attrNameLst>
                                      </p:cBhvr>
                                      <p:to>
                                        <p:strVal val="visible"/>
                                      </p:to>
                                    </p:set>
                                    <p:anim calcmode="lin" valueType="num">
                                      <p:cBhvr additive="base">
                                        <p:cTn id="5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Effect transition="in" filter="barn(inVertical)">
                                      <p:cBhvr>
                                        <p:cTn id="73" dur="500"/>
                                        <p:tgtEl>
                                          <p:spTgt spid="3">
                                            <p:txEl>
                                              <p:pRg st="13" end="1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grpId="0"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right)">
                                      <p:cBhvr>
                                        <p:cTn id="7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class C :public B {</a:t>
            </a:r>
            <a:endParaRPr lang="zh-CN" altLang="zh-CN" sz="2000" dirty="0"/>
          </a:p>
          <a:p>
            <a:pPr marL="0" indent="0">
              <a:buNone/>
            </a:pPr>
            <a:r>
              <a:rPr lang="en-US" altLang="zh-CN" sz="2000" dirty="0"/>
              <a:t>	</a:t>
            </a:r>
            <a:r>
              <a:rPr lang="en-US" altLang="zh-CN" sz="2400" b="1" dirty="0">
                <a:solidFill>
                  <a:srgbClr val="FF0000"/>
                </a:solidFill>
              </a:rPr>
              <a:t>using B::B;                                                 	//L3</a:t>
            </a:r>
            <a:endParaRPr lang="zh-CN" altLang="zh-CN" sz="2400" b="1" dirty="0">
              <a:solidFill>
                <a:srgbClr val="FF0000"/>
              </a:solidFill>
            </a:endParaRPr>
          </a:p>
          <a:p>
            <a:pPr marL="0" indent="0">
              <a:buNone/>
            </a:pPr>
            <a:r>
              <a:rPr lang="en-US" altLang="zh-CN" sz="2000" dirty="0"/>
              <a:t>	</a:t>
            </a:r>
            <a:r>
              <a:rPr lang="en-US" altLang="zh-CN" sz="2000" dirty="0" err="1"/>
              <a:t>int</a:t>
            </a:r>
            <a:r>
              <a:rPr lang="en-US" altLang="zh-CN" sz="2000" dirty="0"/>
              <a:t> c;</a:t>
            </a:r>
            <a:endParaRPr lang="zh-CN" altLang="zh-CN" sz="2000" dirty="0"/>
          </a:p>
          <a:p>
            <a:pPr marL="0" indent="0">
              <a:buNone/>
            </a:pPr>
            <a:r>
              <a:rPr lang="en-US" altLang="zh-CN" sz="2000" dirty="0"/>
              <a:t>public:</a:t>
            </a:r>
            <a:endParaRPr lang="zh-CN" altLang="zh-CN" sz="2000" dirty="0"/>
          </a:p>
          <a:p>
            <a:pPr marL="0" indent="0">
              <a:buNone/>
            </a:pPr>
            <a:r>
              <a:rPr lang="en-US" altLang="zh-CN" sz="2000" dirty="0"/>
              <a:t>	C(</a:t>
            </a:r>
            <a:r>
              <a:rPr lang="en-US" altLang="zh-CN" sz="2000" dirty="0" err="1"/>
              <a:t>int</a:t>
            </a:r>
            <a:r>
              <a:rPr lang="en-US" altLang="zh-CN" sz="2000" dirty="0"/>
              <a:t> x, </a:t>
            </a:r>
            <a:r>
              <a:rPr lang="en-US" altLang="zh-CN" sz="2000" dirty="0" err="1"/>
              <a:t>int</a:t>
            </a:r>
            <a:r>
              <a:rPr lang="en-US" altLang="zh-CN" sz="2000" dirty="0"/>
              <a:t> </a:t>
            </a:r>
            <a:r>
              <a:rPr lang="en-US" altLang="zh-CN" sz="2000" dirty="0" err="1"/>
              <a:t>y,int</a:t>
            </a:r>
            <a:r>
              <a:rPr lang="en-US" altLang="zh-CN" sz="2000" dirty="0"/>
              <a:t> z) :B(</a:t>
            </a:r>
            <a:r>
              <a:rPr lang="en-US" altLang="zh-CN" sz="2000" dirty="0" err="1"/>
              <a:t>x,y</a:t>
            </a:r>
            <a:r>
              <a:rPr lang="en-US" altLang="zh-CN" sz="2000" dirty="0"/>
              <a:t>),c(z) {                      //L4</a:t>
            </a:r>
            <a:endParaRPr lang="zh-CN" altLang="zh-CN" sz="2000" dirty="0"/>
          </a:p>
          <a:p>
            <a:pPr marL="0" indent="0">
              <a:buNone/>
            </a:pPr>
            <a:r>
              <a:rPr lang="en-US" altLang="zh-CN" sz="2000" dirty="0"/>
              <a:t>		</a:t>
            </a:r>
            <a:r>
              <a:rPr lang="en-US" altLang="zh-CN" sz="2000" dirty="0" err="1"/>
              <a:t>cout</a:t>
            </a:r>
            <a:r>
              <a:rPr lang="en-US" altLang="zh-CN" sz="2000" dirty="0"/>
              <a:t> &lt;&lt; "Constructing C:\t" &lt;&lt; c &lt;&lt; </a:t>
            </a:r>
            <a:r>
              <a:rPr lang="en-US" altLang="zh-CN" sz="2000" dirty="0" err="1"/>
              <a:t>endl</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void main() {</a:t>
            </a:r>
            <a:endParaRPr lang="zh-CN" altLang="zh-CN" sz="2000" dirty="0"/>
          </a:p>
          <a:p>
            <a:pPr marL="0" indent="0">
              <a:buNone/>
            </a:pPr>
            <a:r>
              <a:rPr lang="en-US" altLang="zh-CN" sz="2000" dirty="0"/>
              <a:t>	B b1(1), b2(8, 9);                                          	//L5</a:t>
            </a:r>
            <a:endParaRPr lang="zh-CN" altLang="zh-CN" sz="2000" dirty="0"/>
          </a:p>
          <a:p>
            <a:pPr marL="0" indent="0">
              <a:buNone/>
            </a:pPr>
            <a:r>
              <a:rPr lang="en-US" altLang="zh-CN" sz="2000" dirty="0"/>
              <a:t>	C c1(1), c2(3, 4);                                          	//L6</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
        <p:nvSpPr>
          <p:cNvPr id="5" name="对话气泡: 矩形 4"/>
          <p:cNvSpPr/>
          <p:nvPr/>
        </p:nvSpPr>
        <p:spPr>
          <a:xfrm>
            <a:off x="4067944" y="3573016"/>
            <a:ext cx="5076056" cy="2088232"/>
          </a:xfrm>
          <a:prstGeom prst="wedgeRectCallout">
            <a:avLst>
              <a:gd name="adj1" fmla="val -74232"/>
              <a:gd name="adj2" fmla="val -135423"/>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C</a:t>
            </a:r>
            <a:r>
              <a:rPr lang="zh-CN" altLang="en-US" sz="2400" b="1" dirty="0">
                <a:solidFill>
                  <a:schemeClr val="tx1"/>
                </a:solidFill>
              </a:rPr>
              <a:t>继承了</a:t>
            </a:r>
            <a:r>
              <a:rPr lang="en-US" altLang="zh-CN" sz="2400" b="1" dirty="0">
                <a:solidFill>
                  <a:schemeClr val="tx1"/>
                </a:solidFill>
              </a:rPr>
              <a:t>B</a:t>
            </a:r>
            <a:r>
              <a:rPr lang="zh-CN" altLang="en-US" sz="2400" b="1" dirty="0">
                <a:solidFill>
                  <a:schemeClr val="tx1"/>
                </a:solidFill>
              </a:rPr>
              <a:t>的构造函数，省去了为</a:t>
            </a:r>
            <a:r>
              <a:rPr lang="en-US" altLang="zh-CN" sz="2400" b="1" dirty="0">
                <a:solidFill>
                  <a:schemeClr val="tx1"/>
                </a:solidFill>
              </a:rPr>
              <a:t>B</a:t>
            </a:r>
            <a:r>
              <a:rPr lang="zh-CN" altLang="en-US" sz="2400" b="1" dirty="0">
                <a:solidFill>
                  <a:schemeClr val="tx1"/>
                </a:solidFill>
              </a:rPr>
              <a:t>具有</a:t>
            </a:r>
            <a:r>
              <a:rPr lang="en-US" altLang="zh-CN" sz="2400" b="1" dirty="0">
                <a:solidFill>
                  <a:schemeClr val="tx1"/>
                </a:solidFill>
              </a:rPr>
              <a:t>1</a:t>
            </a:r>
            <a:r>
              <a:rPr lang="zh-CN" altLang="en-US" sz="2400" b="1" dirty="0">
                <a:solidFill>
                  <a:schemeClr val="tx1"/>
                </a:solidFill>
              </a:rPr>
              <a:t>个参数和</a:t>
            </a:r>
            <a:r>
              <a:rPr lang="en-US" altLang="zh-CN" sz="2400" b="1" dirty="0">
                <a:solidFill>
                  <a:schemeClr val="tx1"/>
                </a:solidFill>
              </a:rPr>
              <a:t>2</a:t>
            </a:r>
            <a:r>
              <a:rPr lang="zh-CN" altLang="en-US" sz="2400" b="1" dirty="0">
                <a:solidFill>
                  <a:schemeClr val="tx1"/>
                </a:solidFill>
              </a:rPr>
              <a:t>个参数的两个构造函数编写程序代码</a:t>
            </a:r>
            <a:endParaRPr lang="en-US" altLang="zh-CN" sz="2400" b="1" dirty="0">
              <a:solidFill>
                <a:schemeClr val="tx1"/>
              </a:solidFill>
            </a:endParaRPr>
          </a:p>
        </p:txBody>
      </p:sp>
    </p:spTree>
    <p:extLst>
      <p:ext uri="{BB962C8B-B14F-4D97-AF65-F5344CB8AC3E}">
        <p14:creationId xmlns:p14="http://schemas.microsoft.com/office/powerpoint/2010/main" val="17137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arn(inVertical)">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1000"/>
                                        <p:tgtEl>
                                          <p:spTgt spid="3">
                                            <p:txEl>
                                              <p:pRg st="11" end="11"/>
                                            </p:txEl>
                                          </p:spTgt>
                                        </p:tgtEl>
                                      </p:cBhvr>
                                    </p:animEffect>
                                    <p:anim calcmode="lin" valueType="num">
                                      <p:cBhvr>
                                        <p:cTn id="5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wipe(right)">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39750" y="0"/>
            <a:ext cx="74676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class B</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	private: int i;</a:t>
            </a:r>
          </a:p>
          <a:p>
            <a:pPr eaLnBrk="1" hangingPunct="1">
              <a:buClr>
                <a:srgbClr val="FF9900"/>
              </a:buClr>
              <a:buFont typeface="Wingdings" panose="05000000000000000000" pitchFamily="2" charset="2"/>
              <a:buNone/>
            </a:pPr>
            <a:r>
              <a:rPr kumimoji="1" lang="en-US" altLang="zh-CN" sz="2000" b="1">
                <a:solidFill>
                  <a:srgbClr val="FF0000"/>
                </a:solidFill>
                <a:latin typeface="Lucida Sans Unicode" panose="020B0602030504020204" pitchFamily="34" charset="0"/>
                <a:ea typeface="楷体_GB2312" pitchFamily="49" charset="-122"/>
              </a:rPr>
              <a:t>	protected: int j;</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	public: int k;</a:t>
            </a:r>
          </a:p>
          <a:p>
            <a:pPr eaLnBrk="1" hangingPunct="1">
              <a:buClr>
                <a:srgbClr val="FF9900"/>
              </a:buClr>
              <a:buFont typeface="Wingdings" panose="05000000000000000000" pitchFamily="2" charset="2"/>
              <a:buNone/>
            </a:pPr>
            <a:r>
              <a:rPr kumimoji="1" lang="en-US" altLang="zh-CN" sz="2000" b="1">
                <a:latin typeface="Lucida Sans Unicode" panose="020B0602030504020204" pitchFamily="34" charset="0"/>
                <a:ea typeface="楷体_GB2312" pitchFamily="49" charset="-122"/>
              </a:rPr>
              <a:t>};</a:t>
            </a:r>
          </a:p>
          <a:p>
            <a:pPr eaLnBrk="1" hangingPunct="1">
              <a:buClr>
                <a:srgbClr val="FF9900"/>
              </a:buClr>
              <a:buFont typeface="Wingdings" panose="05000000000000000000" pitchFamily="2" charset="2"/>
              <a:buNone/>
            </a:pPr>
            <a:r>
              <a:rPr kumimoji="1" lang="en-US" altLang="zh-CN" sz="2000" b="1">
                <a:solidFill>
                  <a:schemeClr val="accent2"/>
                </a:solidFill>
                <a:latin typeface="Lucida Sans Unicode" panose="020B0602030504020204" pitchFamily="34" charset="0"/>
                <a:ea typeface="楷体_GB2312" pitchFamily="49" charset="-122"/>
              </a:rPr>
              <a:t>class D: public B</a:t>
            </a:r>
          </a:p>
          <a:p>
            <a:pPr eaLnBrk="1" hangingPunct="1">
              <a:buClr>
                <a:srgbClr val="FF9900"/>
              </a:buClr>
              <a:buFont typeface="Wingdings" panose="05000000000000000000" pitchFamily="2" charset="2"/>
              <a:buNone/>
            </a:pPr>
            <a:r>
              <a:rPr kumimoji="1" lang="en-US" altLang="zh-CN" sz="2000" b="1">
                <a:solidFill>
                  <a:schemeClr val="accent2"/>
                </a:solidFill>
                <a:latin typeface="Lucida Sans Unicode" panose="020B0602030504020204" pitchFamily="34" charset="0"/>
                <a:ea typeface="楷体_GB2312" pitchFamily="49" charset="-122"/>
              </a:rPr>
              <a:t>{public:</a:t>
            </a:r>
          </a:p>
          <a:p>
            <a:pPr eaLnBrk="1" hangingPunct="1">
              <a:buClr>
                <a:srgbClr val="FF9900"/>
              </a:buClr>
              <a:buFont typeface="Wingdings" panose="05000000000000000000" pitchFamily="2" charset="2"/>
              <a:buNone/>
            </a:pPr>
            <a:r>
              <a:rPr kumimoji="1" lang="en-US" altLang="zh-CN" sz="2000" b="1">
                <a:solidFill>
                  <a:schemeClr val="accent2"/>
                </a:solidFill>
                <a:latin typeface="Lucida Sans Unicode" panose="020B0602030504020204" pitchFamily="34" charset="0"/>
                <a:ea typeface="楷体_GB2312" pitchFamily="49" charset="-122"/>
              </a:rPr>
              <a:t>	void f() </a:t>
            </a:r>
          </a:p>
          <a:p>
            <a:pPr eaLnBrk="1" hangingPunct="1">
              <a:buClr>
                <a:srgbClr val="FF9900"/>
              </a:buClr>
              <a:buFont typeface="Wingdings" panose="05000000000000000000" pitchFamily="2" charset="2"/>
              <a:buNone/>
            </a:pPr>
            <a:r>
              <a:rPr kumimoji="1" lang="en-US" altLang="zh-CN" sz="2000" b="1">
                <a:solidFill>
                  <a:schemeClr val="accent2"/>
                </a:solidFill>
                <a:latin typeface="Lucida Sans Unicode" panose="020B0602030504020204" pitchFamily="34" charset="0"/>
                <a:ea typeface="楷体_GB2312" pitchFamily="49" charset="-122"/>
              </a:rPr>
              <a:t>	{	i=1;//cannot access</a:t>
            </a:r>
          </a:p>
          <a:p>
            <a:pPr eaLnBrk="1" hangingPunct="1">
              <a:buClr>
                <a:srgbClr val="FF9900"/>
              </a:buClr>
              <a:buFont typeface="Wingdings" panose="05000000000000000000" pitchFamily="2" charset="2"/>
              <a:buNone/>
            </a:pPr>
            <a:r>
              <a:rPr kumimoji="1" lang="en-US" altLang="zh-CN" sz="2000" b="1">
                <a:solidFill>
                  <a:schemeClr val="accent2"/>
                </a:solidFill>
                <a:latin typeface="Lucida Sans Unicode" panose="020B0602030504020204" pitchFamily="34" charset="0"/>
                <a:ea typeface="楷体_GB2312" pitchFamily="49" charset="-122"/>
              </a:rPr>
              <a:t>		j=2;	k=3;	}</a:t>
            </a:r>
          </a:p>
          <a:p>
            <a:pPr eaLnBrk="1" hangingPunct="1">
              <a:buClr>
                <a:srgbClr val="FF9900"/>
              </a:buClr>
              <a:buFont typeface="Wingdings" panose="05000000000000000000" pitchFamily="2" charset="2"/>
              <a:buNone/>
            </a:pPr>
            <a:r>
              <a:rPr kumimoji="1" lang="en-US" altLang="zh-CN" sz="2000" b="1">
                <a:solidFill>
                  <a:schemeClr val="accent2"/>
                </a:solidFill>
                <a:latin typeface="Lucida Sans Unicode" panose="020B0602030504020204" pitchFamily="34" charset="0"/>
                <a:ea typeface="楷体_GB2312" pitchFamily="49" charset="-122"/>
              </a:rPr>
              <a:t>};</a:t>
            </a:r>
          </a:p>
          <a:p>
            <a:pPr eaLnBrk="1" hangingPunct="1">
              <a:buClr>
                <a:srgbClr val="FF9900"/>
              </a:buClr>
              <a:buFont typeface="Wingdings" panose="05000000000000000000" pitchFamily="2" charset="2"/>
              <a:buNone/>
            </a:pPr>
            <a:r>
              <a:rPr kumimoji="1" lang="en-US" altLang="zh-CN" sz="2000" b="1">
                <a:solidFill>
                  <a:srgbClr val="FF3300"/>
                </a:solidFill>
                <a:latin typeface="Lucida Sans Unicode" panose="020B0602030504020204" pitchFamily="34" charset="0"/>
                <a:ea typeface="楷体_GB2312" pitchFamily="49" charset="-122"/>
              </a:rPr>
              <a:t>void main()</a:t>
            </a:r>
          </a:p>
          <a:p>
            <a:pPr eaLnBrk="1" hangingPunct="1">
              <a:buClr>
                <a:srgbClr val="FF9900"/>
              </a:buClr>
              <a:buFont typeface="Wingdings" panose="05000000000000000000" pitchFamily="2" charset="2"/>
              <a:buNone/>
            </a:pPr>
            <a:r>
              <a:rPr kumimoji="1" lang="en-US" altLang="zh-CN" sz="2000" b="1">
                <a:solidFill>
                  <a:srgbClr val="FF3300"/>
                </a:solidFill>
                <a:latin typeface="Lucida Sans Unicode" panose="020B0602030504020204" pitchFamily="34" charset="0"/>
                <a:ea typeface="楷体_GB2312" pitchFamily="49" charset="-122"/>
              </a:rPr>
              <a:t>{	B b; </a:t>
            </a:r>
          </a:p>
          <a:p>
            <a:pPr eaLnBrk="1" hangingPunct="1">
              <a:buClr>
                <a:srgbClr val="FF9900"/>
              </a:buClr>
              <a:buFont typeface="Wingdings" panose="05000000000000000000" pitchFamily="2" charset="2"/>
              <a:buNone/>
            </a:pPr>
            <a:r>
              <a:rPr kumimoji="1" lang="en-US" altLang="zh-CN" sz="2000" b="1">
                <a:solidFill>
                  <a:srgbClr val="FF3300"/>
                </a:solidFill>
                <a:latin typeface="Lucida Sans Unicode" panose="020B0602030504020204" pitchFamily="34" charset="0"/>
                <a:ea typeface="楷体_GB2312" pitchFamily="49" charset="-122"/>
              </a:rPr>
              <a:t>	b.i =1;//cannot access</a:t>
            </a:r>
          </a:p>
          <a:p>
            <a:pPr eaLnBrk="1" hangingPunct="1">
              <a:buClr>
                <a:srgbClr val="FF9900"/>
              </a:buClr>
              <a:buFont typeface="Wingdings" panose="05000000000000000000" pitchFamily="2" charset="2"/>
              <a:buNone/>
            </a:pPr>
            <a:r>
              <a:rPr kumimoji="1" lang="en-US" altLang="zh-CN" sz="2000" b="1">
                <a:solidFill>
                  <a:srgbClr val="FF3300"/>
                </a:solidFill>
                <a:latin typeface="Lucida Sans Unicode" panose="020B0602030504020204" pitchFamily="34" charset="0"/>
                <a:ea typeface="楷体_GB2312" pitchFamily="49" charset="-122"/>
              </a:rPr>
              <a:t>	b.j=2; //cannot access</a:t>
            </a:r>
          </a:p>
          <a:p>
            <a:pPr eaLnBrk="1" hangingPunct="1">
              <a:buClr>
                <a:srgbClr val="FF9900"/>
              </a:buClr>
              <a:buFont typeface="Wingdings" panose="05000000000000000000" pitchFamily="2" charset="2"/>
              <a:buNone/>
            </a:pPr>
            <a:r>
              <a:rPr kumimoji="1" lang="en-US" altLang="zh-CN" sz="2000" b="1">
                <a:solidFill>
                  <a:srgbClr val="FF3300"/>
                </a:solidFill>
                <a:latin typeface="Lucida Sans Unicode" panose="020B0602030504020204" pitchFamily="34" charset="0"/>
                <a:ea typeface="楷体_GB2312" pitchFamily="49" charset="-122"/>
              </a:rPr>
              <a:t>	b.k=3;</a:t>
            </a:r>
          </a:p>
          <a:p>
            <a:pPr eaLnBrk="1" hangingPunct="1">
              <a:buClr>
                <a:srgbClr val="FF9900"/>
              </a:buClr>
              <a:buFont typeface="Wingdings" panose="05000000000000000000" pitchFamily="2" charset="2"/>
              <a:buNone/>
            </a:pPr>
            <a:r>
              <a:rPr kumimoji="1" lang="en-US" altLang="zh-CN" sz="2000" b="1">
                <a:solidFill>
                  <a:srgbClr val="FF3300"/>
                </a:solidFill>
                <a:latin typeface="Lucida Sans Unicode" panose="020B0602030504020204" pitchFamily="34" charset="0"/>
                <a:ea typeface="楷体_GB2312" pitchFamily="49" charset="-122"/>
              </a:rPr>
              <a:t>}</a:t>
            </a:r>
          </a:p>
        </p:txBody>
      </p:sp>
      <p:sp>
        <p:nvSpPr>
          <p:cNvPr id="16387" name="Rectangle 3"/>
          <p:cNvSpPr>
            <a:spLocks noChangeArrowheads="1"/>
          </p:cNvSpPr>
          <p:nvPr/>
        </p:nvSpPr>
        <p:spPr bwMode="auto">
          <a:xfrm>
            <a:off x="5651500" y="3529013"/>
            <a:ext cx="2952750" cy="155575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2400">
              <a:latin typeface="Times New Roman" panose="02020603050405020304" pitchFamily="18" charset="0"/>
            </a:endParaRPr>
          </a:p>
          <a:p>
            <a:pPr eaLnBrk="1" hangingPunct="1">
              <a:spcBef>
                <a:spcPct val="0"/>
              </a:spcBef>
              <a:buFontTx/>
              <a:buNone/>
            </a:pPr>
            <a:endParaRPr kumimoji="1" lang="en-US" altLang="zh-CN" sz="2400">
              <a:latin typeface="Times New Roman" panose="02020603050405020304" pitchFamily="18" charset="0"/>
            </a:endParaRPr>
          </a:p>
          <a:p>
            <a:pPr eaLnBrk="1" hangingPunct="1">
              <a:spcBef>
                <a:spcPct val="0"/>
              </a:spcBef>
              <a:buFontTx/>
              <a:buNone/>
            </a:pPr>
            <a:r>
              <a:rPr kumimoji="1" lang="en-US" altLang="zh-CN" sz="2400">
                <a:latin typeface="Times New Roman" panose="02020603050405020304" pitchFamily="18" charset="0"/>
              </a:rPr>
              <a:t>K</a:t>
            </a:r>
          </a:p>
          <a:p>
            <a:pPr eaLnBrk="1" hangingPunct="1">
              <a:spcBef>
                <a:spcPct val="0"/>
              </a:spcBef>
              <a:buFontTx/>
              <a:buNone/>
            </a:pPr>
            <a:endParaRPr kumimoji="1" lang="en-US" altLang="zh-CN" sz="2400">
              <a:latin typeface="Times New Roman" panose="02020603050405020304" pitchFamily="18" charset="0"/>
            </a:endParaRPr>
          </a:p>
        </p:txBody>
      </p:sp>
      <p:sp>
        <p:nvSpPr>
          <p:cNvPr id="16388" name="Rectangle 4"/>
          <p:cNvSpPr>
            <a:spLocks noChangeArrowheads="1"/>
          </p:cNvSpPr>
          <p:nvPr/>
        </p:nvSpPr>
        <p:spPr bwMode="auto">
          <a:xfrm>
            <a:off x="5724525" y="1989138"/>
            <a:ext cx="2808288" cy="8255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k</a:t>
            </a:r>
          </a:p>
          <a:p>
            <a:pPr eaLnBrk="1" hangingPunct="1">
              <a:spcBef>
                <a:spcPct val="0"/>
              </a:spcBef>
              <a:buFontTx/>
              <a:buNone/>
            </a:pPr>
            <a:endParaRPr kumimoji="1" lang="en-US" altLang="zh-CN" sz="2400" b="1">
              <a:latin typeface="Times New Roman" panose="02020603050405020304" pitchFamily="18" charset="0"/>
            </a:endParaRPr>
          </a:p>
        </p:txBody>
      </p:sp>
      <p:sp>
        <p:nvSpPr>
          <p:cNvPr id="16389" name="Oval 5"/>
          <p:cNvSpPr>
            <a:spLocks noChangeArrowheads="1"/>
          </p:cNvSpPr>
          <p:nvPr/>
        </p:nvSpPr>
        <p:spPr bwMode="auto">
          <a:xfrm>
            <a:off x="7885113" y="2006600"/>
            <a:ext cx="355600"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i</a:t>
            </a:r>
          </a:p>
        </p:txBody>
      </p:sp>
      <p:sp>
        <p:nvSpPr>
          <p:cNvPr id="16390" name="Oval 6"/>
          <p:cNvSpPr>
            <a:spLocks noChangeArrowheads="1"/>
          </p:cNvSpPr>
          <p:nvPr/>
        </p:nvSpPr>
        <p:spPr bwMode="auto">
          <a:xfrm>
            <a:off x="8101013" y="4149725"/>
            <a:ext cx="500062"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i</a:t>
            </a:r>
          </a:p>
        </p:txBody>
      </p:sp>
      <p:sp>
        <p:nvSpPr>
          <p:cNvPr id="16391" name="Rectangle 7"/>
          <p:cNvSpPr>
            <a:spLocks noChangeArrowheads="1"/>
          </p:cNvSpPr>
          <p:nvPr/>
        </p:nvSpPr>
        <p:spPr bwMode="auto">
          <a:xfrm>
            <a:off x="5651500" y="5051425"/>
            <a:ext cx="2954338" cy="825500"/>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f()</a:t>
            </a:r>
          </a:p>
          <a:p>
            <a:pPr eaLnBrk="1" hangingPunct="1">
              <a:spcBef>
                <a:spcPct val="0"/>
              </a:spcBef>
              <a:buFontTx/>
              <a:buNone/>
            </a:pPr>
            <a:endParaRPr kumimoji="1" lang="en-US" altLang="zh-CN" sz="2400" b="1">
              <a:latin typeface="Times New Roman" panose="02020603050405020304" pitchFamily="18" charset="0"/>
            </a:endParaRPr>
          </a:p>
        </p:txBody>
      </p:sp>
      <p:sp>
        <p:nvSpPr>
          <p:cNvPr id="16392" name="Text Box 8"/>
          <p:cNvSpPr txBox="1">
            <a:spLocks noChangeArrowheads="1"/>
          </p:cNvSpPr>
          <p:nvPr/>
        </p:nvSpPr>
        <p:spPr bwMode="auto">
          <a:xfrm>
            <a:off x="5724525" y="1052513"/>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hlink"/>
                </a:solidFill>
                <a:latin typeface="Times New Roman" panose="02020603050405020304" pitchFamily="18" charset="0"/>
              </a:rPr>
              <a:t>接口</a:t>
            </a:r>
          </a:p>
        </p:txBody>
      </p:sp>
      <p:sp>
        <p:nvSpPr>
          <p:cNvPr id="16393" name="Text Box 9"/>
          <p:cNvSpPr txBox="1">
            <a:spLocks noChangeArrowheads="1"/>
          </p:cNvSpPr>
          <p:nvPr/>
        </p:nvSpPr>
        <p:spPr bwMode="auto">
          <a:xfrm>
            <a:off x="7343775" y="1052513"/>
            <a:ext cx="151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hlink"/>
                </a:solidFill>
                <a:latin typeface="Times New Roman" panose="02020603050405020304" pitchFamily="18" charset="0"/>
              </a:rPr>
              <a:t>私有数据</a:t>
            </a:r>
          </a:p>
        </p:txBody>
      </p:sp>
      <p:sp>
        <p:nvSpPr>
          <p:cNvPr id="16394" name="Freeform 10"/>
          <p:cNvSpPr>
            <a:spLocks/>
          </p:cNvSpPr>
          <p:nvPr/>
        </p:nvSpPr>
        <p:spPr bwMode="auto">
          <a:xfrm>
            <a:off x="5651500" y="4797425"/>
            <a:ext cx="1096963" cy="1270000"/>
          </a:xfrm>
          <a:custGeom>
            <a:avLst/>
            <a:gdLst>
              <a:gd name="T0" fmla="*/ 2147483646 w 791"/>
              <a:gd name="T1" fmla="*/ 2147483646 h 800"/>
              <a:gd name="T2" fmla="*/ 2147483646 w 791"/>
              <a:gd name="T3" fmla="*/ 2147483646 h 800"/>
              <a:gd name="T4" fmla="*/ 2147483646 w 791"/>
              <a:gd name="T5" fmla="*/ 2147483646 h 800"/>
              <a:gd name="T6" fmla="*/ 2147483646 w 791"/>
              <a:gd name="T7" fmla="*/ 2147483646 h 800"/>
              <a:gd name="T8" fmla="*/ 2147483646 w 791"/>
              <a:gd name="T9" fmla="*/ 2147483646 h 800"/>
              <a:gd name="T10" fmla="*/ 2147483646 w 791"/>
              <a:gd name="T11" fmla="*/ 2147483646 h 800"/>
              <a:gd name="T12" fmla="*/ 2147483646 w 791"/>
              <a:gd name="T13" fmla="*/ 2147483646 h 800"/>
              <a:gd name="T14" fmla="*/ 2147483646 w 791"/>
              <a:gd name="T15" fmla="*/ 2147483646 h 800"/>
              <a:gd name="T16" fmla="*/ 2147483646 w 791"/>
              <a:gd name="T17" fmla="*/ 2147483646 h 800"/>
              <a:gd name="T18" fmla="*/ 2147483646 w 791"/>
              <a:gd name="T19" fmla="*/ 2147483646 h 800"/>
              <a:gd name="T20" fmla="*/ 2147483646 w 791"/>
              <a:gd name="T21" fmla="*/ 2147483646 h 800"/>
              <a:gd name="T22" fmla="*/ 2147483646 w 791"/>
              <a:gd name="T23" fmla="*/ 2147483646 h 800"/>
              <a:gd name="T24" fmla="*/ 2147483646 w 791"/>
              <a:gd name="T25" fmla="*/ 2147483646 h 800"/>
              <a:gd name="T26" fmla="*/ 2147483646 w 791"/>
              <a:gd name="T27" fmla="*/ 2147483646 h 800"/>
              <a:gd name="T28" fmla="*/ 2147483646 w 791"/>
              <a:gd name="T29" fmla="*/ 2147483646 h 800"/>
              <a:gd name="T30" fmla="*/ 2147483646 w 791"/>
              <a:gd name="T31" fmla="*/ 2147483646 h 800"/>
              <a:gd name="T32" fmla="*/ 2147483646 w 791"/>
              <a:gd name="T33" fmla="*/ 2147483646 h 800"/>
              <a:gd name="T34" fmla="*/ 2147483646 w 791"/>
              <a:gd name="T35" fmla="*/ 2147483646 h 800"/>
              <a:gd name="T36" fmla="*/ 2147483646 w 791"/>
              <a:gd name="T37" fmla="*/ 2147483646 h 800"/>
              <a:gd name="T38" fmla="*/ 2147483646 w 791"/>
              <a:gd name="T39" fmla="*/ 2147483646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6395" name="AutoShape 11"/>
          <p:cNvSpPr>
            <a:spLocks noChangeArrowheads="1"/>
          </p:cNvSpPr>
          <p:nvPr/>
        </p:nvSpPr>
        <p:spPr bwMode="auto">
          <a:xfrm rot="-6819132">
            <a:off x="7517606" y="4299744"/>
            <a:ext cx="519113" cy="1946275"/>
          </a:xfrm>
          <a:prstGeom prst="curvedRightArrow">
            <a:avLst>
              <a:gd name="adj1" fmla="val 28102"/>
              <a:gd name="adj2" fmla="val 103087"/>
              <a:gd name="adj3" fmla="val 33333"/>
            </a:avLst>
          </a:prstGeom>
          <a:solidFill>
            <a:srgbClr val="0000CC"/>
          </a:solidFill>
          <a:ln w="3175">
            <a:solidFill>
              <a:srgbClr val="FF3300"/>
            </a:solidFill>
            <a:miter lim="800000"/>
            <a:headEnd/>
            <a:tailE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6" name="Rectangle 12"/>
          <p:cNvSpPr>
            <a:spLocks noChangeArrowheads="1"/>
          </p:cNvSpPr>
          <p:nvPr/>
        </p:nvSpPr>
        <p:spPr bwMode="auto">
          <a:xfrm>
            <a:off x="7812088" y="5373688"/>
            <a:ext cx="71437" cy="431800"/>
          </a:xfrm>
          <a:prstGeom prst="rect">
            <a:avLst/>
          </a:prstGeom>
          <a:solidFill>
            <a:srgbClr val="FF3300"/>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7" name="AutoShape 13"/>
          <p:cNvSpPr>
            <a:spLocks noChangeArrowheads="1"/>
          </p:cNvSpPr>
          <p:nvPr/>
        </p:nvSpPr>
        <p:spPr bwMode="auto">
          <a:xfrm rot="-9312327">
            <a:off x="4592638" y="3905250"/>
            <a:ext cx="1079500" cy="936625"/>
          </a:xfrm>
          <a:prstGeom prst="curvedLeftArrow">
            <a:avLst>
              <a:gd name="adj1" fmla="val 1185"/>
              <a:gd name="adj2" fmla="val 40000"/>
              <a:gd name="adj3" fmla="val 43050"/>
            </a:avLst>
          </a:prstGeom>
          <a:solidFill>
            <a:srgbClr val="FF0000"/>
          </a:solidFill>
          <a:ln w="3175">
            <a:solidFill>
              <a:srgbClr val="FF3300"/>
            </a:solidFill>
            <a:miter lim="800000"/>
            <a:headEnd/>
            <a:tailE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398" name="Text Box 14"/>
          <p:cNvSpPr txBox="1">
            <a:spLocks noChangeArrowheads="1"/>
          </p:cNvSpPr>
          <p:nvPr/>
        </p:nvSpPr>
        <p:spPr bwMode="auto">
          <a:xfrm>
            <a:off x="4932363" y="2133600"/>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B</a:t>
            </a:r>
          </a:p>
        </p:txBody>
      </p:sp>
      <p:sp>
        <p:nvSpPr>
          <p:cNvPr id="16399" name="Text Box 15"/>
          <p:cNvSpPr txBox="1">
            <a:spLocks noChangeArrowheads="1"/>
          </p:cNvSpPr>
          <p:nvPr/>
        </p:nvSpPr>
        <p:spPr bwMode="auto">
          <a:xfrm>
            <a:off x="4645025" y="3284538"/>
            <a:ext cx="1293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D</a:t>
            </a:r>
          </a:p>
        </p:txBody>
      </p:sp>
      <p:sp>
        <p:nvSpPr>
          <p:cNvPr id="16400" name="Line 16"/>
          <p:cNvSpPr>
            <a:spLocks noChangeShapeType="1"/>
          </p:cNvSpPr>
          <p:nvPr/>
        </p:nvSpPr>
        <p:spPr bwMode="auto">
          <a:xfrm>
            <a:off x="6877050" y="0"/>
            <a:ext cx="0" cy="6858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6401" name="Oval 17"/>
          <p:cNvSpPr>
            <a:spLocks noChangeArrowheads="1"/>
          </p:cNvSpPr>
          <p:nvPr/>
        </p:nvSpPr>
        <p:spPr bwMode="auto">
          <a:xfrm>
            <a:off x="7092950" y="1989138"/>
            <a:ext cx="355600" cy="612775"/>
          </a:xfrm>
          <a:prstGeom prst="ellipse">
            <a:avLst/>
          </a:prstGeom>
          <a:solidFill>
            <a:schemeClr val="folHlink"/>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j</a:t>
            </a:r>
          </a:p>
        </p:txBody>
      </p:sp>
      <p:sp>
        <p:nvSpPr>
          <p:cNvPr id="16402" name="Oval 18"/>
          <p:cNvSpPr>
            <a:spLocks noChangeArrowheads="1"/>
          </p:cNvSpPr>
          <p:nvPr/>
        </p:nvSpPr>
        <p:spPr bwMode="auto">
          <a:xfrm>
            <a:off x="7380288" y="4149725"/>
            <a:ext cx="355600" cy="612775"/>
          </a:xfrm>
          <a:prstGeom prst="ellipse">
            <a:avLst/>
          </a:prstGeom>
          <a:solidFill>
            <a:schemeClr val="folHlink"/>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j</a:t>
            </a:r>
          </a:p>
        </p:txBody>
      </p:sp>
      <p:sp>
        <p:nvSpPr>
          <p:cNvPr id="16403" name="Line 19"/>
          <p:cNvSpPr>
            <a:spLocks noChangeShapeType="1"/>
          </p:cNvSpPr>
          <p:nvPr/>
        </p:nvSpPr>
        <p:spPr bwMode="auto">
          <a:xfrm flipV="1">
            <a:off x="6443663" y="4652963"/>
            <a:ext cx="936625" cy="576262"/>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Tree>
    <p:extLst>
      <p:ext uri="{BB962C8B-B14F-4D97-AF65-F5344CB8AC3E}">
        <p14:creationId xmlns:p14="http://schemas.microsoft.com/office/powerpoint/2010/main" val="27351737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94"/>
                                        </p:tgtEl>
                                        <p:attrNameLst>
                                          <p:attrName>style.visibility</p:attrName>
                                        </p:attrNameLst>
                                      </p:cBhvr>
                                      <p:to>
                                        <p:strVal val="visible"/>
                                      </p:to>
                                    </p:set>
                                    <p:animEffect transition="in" filter="wipe(down)">
                                      <p:cBhvr>
                                        <p:cTn id="7" dur="500"/>
                                        <p:tgtEl>
                                          <p:spTgt spid="16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wipe(left)">
                                      <p:cBhvr>
                                        <p:cTn id="12" dur="500"/>
                                        <p:tgtEl>
                                          <p:spTgt spid="16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96"/>
                                        </p:tgtEl>
                                        <p:attrNameLst>
                                          <p:attrName>style.visibility</p:attrName>
                                        </p:attrNameLst>
                                      </p:cBhvr>
                                      <p:to>
                                        <p:strVal val="visible"/>
                                      </p:to>
                                    </p:set>
                                    <p:animEffect transition="in" filter="wipe(down)">
                                      <p:cBhvr>
                                        <p:cTn id="17" dur="500"/>
                                        <p:tgtEl>
                                          <p:spTgt spid="16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397"/>
                                        </p:tgtEl>
                                        <p:attrNameLst>
                                          <p:attrName>style.visibility</p:attrName>
                                        </p:attrNameLst>
                                      </p:cBhvr>
                                      <p:to>
                                        <p:strVal val="visible"/>
                                      </p:to>
                                    </p:set>
                                    <p:animEffect transition="in" filter="wipe(down)">
                                      <p:cBhvr>
                                        <p:cTn id="22" dur="500"/>
                                        <p:tgtEl>
                                          <p:spTgt spid="16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6403"/>
                                        </p:tgtEl>
                                        <p:attrNameLst>
                                          <p:attrName>style.visibility</p:attrName>
                                        </p:attrNameLst>
                                      </p:cBhvr>
                                      <p:to>
                                        <p:strVal val="visible"/>
                                      </p:to>
                                    </p:set>
                                    <p:animEffect transition="in" filter="wipe(down)">
                                      <p:cBhvr>
                                        <p:cTn id="27" dur="500"/>
                                        <p:tgtEl>
                                          <p:spTgt spid="16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animBg="1"/>
      <p:bldP spid="16396" grpId="0" animBg="1"/>
      <p:bldP spid="1639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544" y="1076590"/>
            <a:ext cx="9468544" cy="5592770"/>
          </a:xfrm>
        </p:spPr>
        <p:txBody>
          <a:bodyPr/>
          <a:lstStyle/>
          <a:p>
            <a:pPr marL="914400" lvl="1" indent="-514350">
              <a:buFont typeface="+mj-ea"/>
              <a:buAutoNum type="circleNumDbPlain" startAt="3"/>
            </a:pPr>
            <a:r>
              <a:rPr lang="zh-CN" altLang="en-US" sz="2400" dirty="0">
                <a:solidFill>
                  <a:srgbClr val="FF0000"/>
                </a:solidFill>
              </a:rPr>
              <a:t>构造继承的几点说明</a:t>
            </a:r>
            <a:endParaRPr lang="en-US" altLang="zh-CN" sz="2400" dirty="0">
              <a:solidFill>
                <a:srgbClr val="FF0000"/>
              </a:solidFill>
            </a:endParaRPr>
          </a:p>
          <a:p>
            <a:pPr lvl="2" indent="-342900">
              <a:buFont typeface="+mj-lt"/>
              <a:buAutoNum type="alphaLcParenR"/>
            </a:pPr>
            <a:r>
              <a:rPr lang="zh-CN" altLang="zh-CN" sz="2200" dirty="0"/>
              <a:t>“</a:t>
            </a:r>
            <a:r>
              <a:rPr lang="en-US" altLang="zh-CN" sz="2200" dirty="0"/>
              <a:t>Base::Base</a:t>
            </a:r>
            <a:r>
              <a:rPr lang="zh-CN" altLang="zh-CN" sz="2200" dirty="0"/>
              <a:t>”即为</a:t>
            </a:r>
            <a:r>
              <a:rPr lang="zh-CN" altLang="zh-CN" sz="2200" b="1" dirty="0">
                <a:solidFill>
                  <a:srgbClr val="0000CC"/>
                </a:solidFill>
              </a:rPr>
              <a:t>基类</a:t>
            </a:r>
            <a:r>
              <a:rPr lang="zh-CN" altLang="en-US" sz="2200" b="1" dirty="0">
                <a:solidFill>
                  <a:srgbClr val="0000CC"/>
                </a:solidFill>
              </a:rPr>
              <a:t>名</a:t>
            </a:r>
            <a:r>
              <a:rPr lang="zh-CN" altLang="en-US" sz="2200" dirty="0"/>
              <a:t>和</a:t>
            </a:r>
            <a:r>
              <a:rPr lang="zh-CN" altLang="en-US" sz="2200" b="1" dirty="0">
                <a:solidFill>
                  <a:srgbClr val="0000CC"/>
                </a:solidFill>
              </a:rPr>
              <a:t>基类</a:t>
            </a:r>
            <a:r>
              <a:rPr lang="zh-CN" altLang="zh-CN" sz="2200" b="1" dirty="0">
                <a:solidFill>
                  <a:srgbClr val="0000CC"/>
                </a:solidFill>
              </a:rPr>
              <a:t>构造函数的名称</a:t>
            </a:r>
            <a:r>
              <a:rPr lang="zh-CN" altLang="zh-CN" sz="2200" dirty="0"/>
              <a:t>，</a:t>
            </a:r>
            <a:r>
              <a:rPr lang="en-US" altLang="zh-CN" sz="2200" dirty="0"/>
              <a:t>using</a:t>
            </a:r>
            <a:r>
              <a:rPr lang="zh-CN" altLang="zh-CN" sz="2200" dirty="0"/>
              <a:t>语句说明了派生类要</a:t>
            </a:r>
            <a:r>
              <a:rPr lang="zh-CN" altLang="zh-CN" sz="2200" b="1" dirty="0">
                <a:solidFill>
                  <a:srgbClr val="0000CC"/>
                </a:solidFill>
              </a:rPr>
              <a:t>继承基类的构造函数</a:t>
            </a:r>
            <a:r>
              <a:rPr lang="zh-CN" altLang="zh-CN" sz="2200" dirty="0"/>
              <a:t>。如果基类有多个构造函数，则</a:t>
            </a:r>
            <a:r>
              <a:rPr lang="en-US" altLang="zh-CN" sz="2200" dirty="0"/>
              <a:t>using</a:t>
            </a:r>
            <a:r>
              <a:rPr lang="zh-CN" altLang="zh-CN" sz="2200" dirty="0"/>
              <a:t>语句会在派生类中为</a:t>
            </a:r>
            <a:r>
              <a:rPr lang="zh-CN" altLang="zh-CN" sz="2200" b="1" dirty="0">
                <a:solidFill>
                  <a:srgbClr val="0000CC"/>
                </a:solidFill>
              </a:rPr>
              <a:t>每个基类构造函数生成一个与之对应的构造函数</a:t>
            </a:r>
            <a:r>
              <a:rPr lang="zh-CN" altLang="zh-CN" sz="2200" dirty="0"/>
              <a:t>，并具有与基类构造函数相同的访问权限。</a:t>
            </a:r>
            <a:endParaRPr lang="en-US" altLang="zh-CN" sz="2200" dirty="0"/>
          </a:p>
          <a:p>
            <a:pPr lvl="2" indent="-342900">
              <a:buFont typeface="+mj-lt"/>
              <a:buAutoNum type="alphaLcParenR"/>
            </a:pPr>
            <a:r>
              <a:rPr lang="en-US" altLang="zh-CN" sz="2200" dirty="0"/>
              <a:t>using</a:t>
            </a:r>
            <a:r>
              <a:rPr lang="zh-CN" altLang="zh-CN" sz="2200" b="1" dirty="0">
                <a:solidFill>
                  <a:srgbClr val="0000CC"/>
                </a:solidFill>
              </a:rPr>
              <a:t>不受访问权限</a:t>
            </a:r>
            <a:r>
              <a:rPr lang="zh-CN" altLang="en-US" sz="2200" b="1" dirty="0">
                <a:solidFill>
                  <a:srgbClr val="0000CC"/>
                </a:solidFill>
              </a:rPr>
              <a:t>制约</a:t>
            </a:r>
            <a:r>
              <a:rPr lang="zh-CN" altLang="zh-CN" sz="2200" dirty="0"/>
              <a:t>，放在</a:t>
            </a:r>
            <a:r>
              <a:rPr lang="en-US" altLang="zh-CN" sz="2200" dirty="0"/>
              <a:t>public</a:t>
            </a:r>
            <a:r>
              <a:rPr lang="zh-CN" altLang="zh-CN" sz="2200" dirty="0"/>
              <a:t>、</a:t>
            </a:r>
            <a:r>
              <a:rPr lang="en-US" altLang="zh-CN" sz="2200" dirty="0"/>
              <a:t>protected</a:t>
            </a:r>
            <a:r>
              <a:rPr lang="zh-CN" altLang="zh-CN" sz="2200" dirty="0"/>
              <a:t>或</a:t>
            </a:r>
            <a:r>
              <a:rPr lang="en-US" altLang="zh-CN" sz="2200" dirty="0"/>
              <a:t>private</a:t>
            </a:r>
            <a:r>
              <a:rPr lang="zh-CN" altLang="zh-CN" sz="2200" dirty="0"/>
              <a:t>区域中没有区别。</a:t>
            </a:r>
            <a:endParaRPr lang="en-US" altLang="zh-CN" sz="2200" dirty="0"/>
          </a:p>
          <a:p>
            <a:pPr lvl="2" indent="-342900">
              <a:buFont typeface="+mj-lt"/>
              <a:buAutoNum type="alphaLcParenR"/>
            </a:pPr>
            <a:r>
              <a:rPr lang="zh-CN" altLang="zh-CN" sz="2200" dirty="0"/>
              <a:t>用</a:t>
            </a:r>
            <a:r>
              <a:rPr lang="en-US" altLang="zh-CN" sz="2200" dirty="0"/>
              <a:t>using</a:t>
            </a:r>
            <a:r>
              <a:rPr lang="zh-CN" altLang="zh-CN" sz="2200" dirty="0"/>
              <a:t>在派生类中声明基类的构造函数和其它成员有所不同，</a:t>
            </a:r>
            <a:r>
              <a:rPr lang="zh-CN" altLang="zh-CN" sz="2200" b="1" dirty="0">
                <a:solidFill>
                  <a:srgbClr val="0000CC"/>
                </a:solidFill>
              </a:rPr>
              <a:t>声明其它成员</a:t>
            </a:r>
            <a:r>
              <a:rPr lang="zh-CN" altLang="zh-CN" sz="2200" dirty="0"/>
              <a:t>只是使该成员在指定的派生类权限区域可见，</a:t>
            </a:r>
            <a:r>
              <a:rPr lang="zh-CN" altLang="zh-CN" sz="2200" b="1" dirty="0">
                <a:solidFill>
                  <a:srgbClr val="0000CC"/>
                </a:solidFill>
              </a:rPr>
              <a:t>并不生成代码</a:t>
            </a:r>
            <a:r>
              <a:rPr lang="zh-CN" altLang="zh-CN" sz="2200" dirty="0"/>
              <a:t>。而用</a:t>
            </a:r>
            <a:r>
              <a:rPr lang="en-US" altLang="zh-CN" sz="2200" b="1" dirty="0">
                <a:solidFill>
                  <a:srgbClr val="0000CC"/>
                </a:solidFill>
              </a:rPr>
              <a:t>using</a:t>
            </a:r>
            <a:r>
              <a:rPr lang="zh-CN" altLang="zh-CN" sz="2200" b="1" dirty="0">
                <a:solidFill>
                  <a:srgbClr val="0000CC"/>
                </a:solidFill>
              </a:rPr>
              <a:t>继承基类构造函数</a:t>
            </a:r>
            <a:r>
              <a:rPr lang="zh-CN" altLang="zh-CN" sz="2200" dirty="0"/>
              <a:t>，则会使编译器在派生类中</a:t>
            </a:r>
            <a:r>
              <a:rPr lang="zh-CN" altLang="zh-CN" sz="2200" b="1" dirty="0">
                <a:solidFill>
                  <a:srgbClr val="0000CC"/>
                </a:solidFill>
              </a:rPr>
              <a:t>生成</a:t>
            </a:r>
            <a:r>
              <a:rPr lang="zh-CN" altLang="en-US" sz="2200" b="1" dirty="0">
                <a:solidFill>
                  <a:srgbClr val="0000CC"/>
                </a:solidFill>
              </a:rPr>
              <a:t>基类构造函数的一份副本</a:t>
            </a:r>
            <a:r>
              <a:rPr lang="zh-CN" altLang="en-US" sz="2200" dirty="0"/>
              <a:t>。</a:t>
            </a:r>
            <a:endParaRPr lang="en-US" altLang="zh-CN" sz="2200" dirty="0"/>
          </a:p>
          <a:p>
            <a:pPr lvl="2" indent="-342900">
              <a:buFont typeface="+mj-lt"/>
              <a:buAutoNum type="alphaLcParenR"/>
            </a:pPr>
            <a:r>
              <a:rPr lang="zh-CN" altLang="zh-CN" sz="2200" dirty="0"/>
              <a:t>基类的默认构造函数、拷贝构造函数和移动构造函数不能够被继承</a:t>
            </a:r>
            <a:endParaRPr lang="en-US" altLang="zh-CN" sz="2200" dirty="0"/>
          </a:p>
          <a:p>
            <a:pPr lvl="2" indent="-342900">
              <a:buFont typeface="+mj-lt"/>
              <a:buAutoNum type="alphaLcParenR"/>
            </a:pPr>
            <a:r>
              <a:rPr lang="zh-CN" altLang="zh-CN" sz="2200" dirty="0"/>
              <a:t>若派生类在继承基类构造函数的同时，还需要定义其它构造函数，必须在构造函数初始化列表中为基类构造函数提供初始化值（除非基类有默认构造函数）。</a:t>
            </a:r>
            <a:endParaRPr lang="en-US" altLang="zh-CN" sz="2200" dirty="0"/>
          </a:p>
          <a:p>
            <a:pPr lvl="2" indent="-342900">
              <a:buFont typeface="+mj-lt"/>
              <a:buAutoNum type="alphaLcParenR"/>
            </a:pPr>
            <a:endParaRPr lang="en-US" altLang="zh-CN" sz="1800" dirty="0"/>
          </a:p>
          <a:p>
            <a:endParaRPr lang="zh-CN" altLang="en-US" dirty="0"/>
          </a:p>
        </p:txBody>
      </p:sp>
      <p:sp>
        <p:nvSpPr>
          <p:cNvPr id="4" name="标题 1"/>
          <p:cNvSpPr>
            <a:spLocks noGrp="1"/>
          </p:cNvSpPr>
          <p:nvPr>
            <p:ph type="title"/>
          </p:nvPr>
        </p:nvSpPr>
        <p:spPr/>
        <p:txBody>
          <a:bodyPr/>
          <a:lstStyle/>
          <a:p>
            <a:r>
              <a:rPr lang="en-US" altLang="zh-CN" sz="4000" b="1" dirty="0"/>
              <a:t>4.5.1  </a:t>
            </a:r>
            <a:r>
              <a:rPr lang="zh-CN" altLang="zh-CN" sz="4000" b="1" dirty="0">
                <a:solidFill>
                  <a:srgbClr val="FF0000"/>
                </a:solidFill>
              </a:rPr>
              <a:t>派生类构造函数</a:t>
            </a:r>
            <a:r>
              <a:rPr lang="zh-CN" altLang="zh-CN" sz="4000" b="1" dirty="0"/>
              <a:t>的建立规则</a:t>
            </a:r>
            <a:endParaRPr lang="zh-CN" altLang="en-US" sz="4000" dirty="0"/>
          </a:p>
        </p:txBody>
      </p:sp>
    </p:spTree>
    <p:extLst>
      <p:ext uri="{BB962C8B-B14F-4D97-AF65-F5344CB8AC3E}">
        <p14:creationId xmlns:p14="http://schemas.microsoft.com/office/powerpoint/2010/main" val="23884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4.5.1  </a:t>
            </a:r>
            <a:r>
              <a:rPr lang="zh-CN" altLang="zh-CN" sz="3600" b="1" dirty="0">
                <a:solidFill>
                  <a:srgbClr val="FF0000"/>
                </a:solidFill>
              </a:rPr>
              <a:t>派生类构造函数</a:t>
            </a:r>
            <a:r>
              <a:rPr lang="zh-CN" altLang="zh-CN" sz="3600" b="1" dirty="0"/>
              <a:t>的建立规则</a:t>
            </a:r>
            <a:endParaRPr lang="zh-CN" altLang="en-US" sz="3600" dirty="0"/>
          </a:p>
        </p:txBody>
      </p:sp>
      <p:sp>
        <p:nvSpPr>
          <p:cNvPr id="3" name="内容占位符 2"/>
          <p:cNvSpPr>
            <a:spLocks noGrp="1"/>
          </p:cNvSpPr>
          <p:nvPr>
            <p:ph idx="1"/>
          </p:nvPr>
        </p:nvSpPr>
        <p:spPr/>
        <p:txBody>
          <a:bodyPr/>
          <a:lstStyle/>
          <a:p>
            <a:pPr marL="457200" indent="-457200">
              <a:buFont typeface="+mj-lt"/>
              <a:buAutoNum type="alphaLcParenR" startAt="6"/>
            </a:pPr>
            <a:r>
              <a:rPr lang="zh-CN" altLang="zh-CN" sz="2000" dirty="0">
                <a:solidFill>
                  <a:srgbClr val="0000CC"/>
                </a:solidFill>
              </a:rPr>
              <a:t>如果基类构造函数具参数默认值，这些默认值不会被继承，继承将为派生类生成多个构造函数，每个构造函数的参数依次少一个。</a:t>
            </a:r>
            <a:r>
              <a:rPr lang="zh-CN" altLang="zh-CN" sz="2000" dirty="0">
                <a:solidFill>
                  <a:srgbClr val="FF0000"/>
                </a:solidFill>
              </a:rPr>
              <a:t>例如，</a:t>
            </a:r>
          </a:p>
          <a:p>
            <a:pPr marL="400050" lvl="1" indent="0">
              <a:buNone/>
            </a:pPr>
            <a:r>
              <a:rPr lang="en-US" altLang="zh-CN" sz="2000" dirty="0"/>
              <a:t>class A {</a:t>
            </a:r>
            <a:endParaRPr lang="zh-CN" altLang="zh-CN" sz="2000" dirty="0"/>
          </a:p>
          <a:p>
            <a:pPr marL="400050" lvl="1" indent="0">
              <a:buNone/>
            </a:pPr>
            <a:r>
              <a:rPr lang="en-US" altLang="zh-CN" sz="2000" dirty="0"/>
              <a:t>	</a:t>
            </a:r>
            <a:r>
              <a:rPr lang="en-US" altLang="zh-CN" sz="2000" dirty="0" err="1"/>
              <a:t>int</a:t>
            </a:r>
            <a:r>
              <a:rPr lang="en-US" altLang="zh-CN" sz="2000" dirty="0"/>
              <a:t> x, y;</a:t>
            </a:r>
            <a:endParaRPr lang="zh-CN" altLang="zh-CN" sz="2000" dirty="0"/>
          </a:p>
          <a:p>
            <a:pPr marL="400050" lvl="1" indent="0">
              <a:buNone/>
            </a:pPr>
            <a:r>
              <a:rPr lang="en-US" altLang="zh-CN" sz="2000" dirty="0"/>
              <a:t>public:</a:t>
            </a:r>
            <a:endParaRPr lang="zh-CN" altLang="zh-CN" sz="2000" dirty="0"/>
          </a:p>
          <a:p>
            <a:pPr marL="400050" lvl="1" indent="0">
              <a:buNone/>
            </a:pPr>
            <a:r>
              <a:rPr lang="en-US" altLang="zh-CN" sz="2000" dirty="0"/>
              <a:t>	A(</a:t>
            </a:r>
            <a:r>
              <a:rPr lang="en-US" altLang="zh-CN" sz="2000" dirty="0" err="1"/>
              <a:t>int</a:t>
            </a:r>
            <a:r>
              <a:rPr lang="en-US" altLang="zh-CN" sz="2000" dirty="0"/>
              <a:t> a , </a:t>
            </a:r>
            <a:r>
              <a:rPr lang="en-US" altLang="zh-CN" sz="2000" b="1" dirty="0" err="1">
                <a:solidFill>
                  <a:srgbClr val="FF0000"/>
                </a:solidFill>
              </a:rPr>
              <a:t>int</a:t>
            </a:r>
            <a:r>
              <a:rPr lang="en-US" altLang="zh-CN" sz="2000" b="1" dirty="0">
                <a:solidFill>
                  <a:srgbClr val="FF0000"/>
                </a:solidFill>
              </a:rPr>
              <a:t> b = 2</a:t>
            </a:r>
            <a:r>
              <a:rPr lang="en-US" altLang="zh-CN" sz="2000" dirty="0"/>
              <a:t>) :x(a), y(b) { </a:t>
            </a:r>
            <a:r>
              <a:rPr lang="en-US" altLang="zh-CN" sz="2000" dirty="0" err="1"/>
              <a:t>cout</a:t>
            </a:r>
            <a:r>
              <a:rPr lang="en-US" altLang="zh-CN" sz="2000" dirty="0"/>
              <a:t>&lt;&lt; "a=" &lt;&lt;a &lt;&lt;"\</a:t>
            </a:r>
            <a:r>
              <a:rPr lang="en-US" altLang="zh-CN" sz="2000" dirty="0" err="1"/>
              <a:t>tb</a:t>
            </a:r>
            <a:r>
              <a:rPr lang="en-US" altLang="zh-CN" sz="2000" dirty="0"/>
              <a:t>="&lt;&lt;b&lt;&lt;</a:t>
            </a:r>
            <a:r>
              <a:rPr lang="en-US" altLang="zh-CN" sz="2000" dirty="0" err="1"/>
              <a:t>endl</a:t>
            </a:r>
            <a:r>
              <a:rPr lang="en-US" altLang="zh-CN" sz="2000" dirty="0"/>
              <a:t>;   }</a:t>
            </a:r>
            <a:endParaRPr lang="zh-CN" altLang="zh-CN" sz="2000" dirty="0"/>
          </a:p>
          <a:p>
            <a:pPr marL="400050" lvl="1" indent="0">
              <a:buNone/>
            </a:pPr>
            <a:r>
              <a:rPr lang="en-US" altLang="zh-CN" sz="2000" dirty="0"/>
              <a:t>};</a:t>
            </a:r>
            <a:endParaRPr lang="zh-CN" altLang="zh-CN" sz="2000" dirty="0"/>
          </a:p>
          <a:p>
            <a:pPr marL="400050" lvl="1" indent="0">
              <a:buNone/>
            </a:pPr>
            <a:r>
              <a:rPr lang="en-US" altLang="zh-CN" sz="2000" dirty="0"/>
              <a:t>class B :public A {</a:t>
            </a:r>
            <a:endParaRPr lang="zh-CN" altLang="zh-CN" sz="2000" dirty="0"/>
          </a:p>
          <a:p>
            <a:pPr marL="400050" lvl="1" indent="0">
              <a:buNone/>
            </a:pPr>
            <a:r>
              <a:rPr lang="en-US" altLang="zh-CN" sz="2000" dirty="0"/>
              <a:t>public:</a:t>
            </a:r>
            <a:endParaRPr lang="zh-CN" altLang="zh-CN" sz="2000" dirty="0"/>
          </a:p>
          <a:p>
            <a:pPr marL="400050" lvl="1" indent="0">
              <a:buNone/>
            </a:pPr>
            <a:r>
              <a:rPr lang="en-US" altLang="zh-CN" sz="2000" dirty="0"/>
              <a:t>	</a:t>
            </a:r>
            <a:r>
              <a:rPr lang="en-US" altLang="zh-CN" sz="2000" b="1" dirty="0">
                <a:solidFill>
                  <a:srgbClr val="FF0000"/>
                </a:solidFill>
              </a:rPr>
              <a:t>using A::A;                                                 </a:t>
            </a:r>
            <a:endParaRPr lang="zh-CN" altLang="zh-CN" sz="2000" dirty="0">
              <a:solidFill>
                <a:srgbClr val="FF0000"/>
              </a:solidFill>
            </a:endParaRPr>
          </a:p>
          <a:p>
            <a:pPr marL="400050" lvl="1" indent="0">
              <a:buNone/>
            </a:pPr>
            <a:r>
              <a:rPr lang="en-US" altLang="zh-CN" sz="2000" dirty="0"/>
              <a:t>};</a:t>
            </a:r>
            <a:endParaRPr lang="zh-CN" altLang="zh-CN" sz="2000" dirty="0"/>
          </a:p>
          <a:p>
            <a:pPr marL="857250" lvl="1" indent="-457200"/>
            <a:r>
              <a:rPr lang="zh-CN" altLang="zh-CN" dirty="0"/>
              <a:t>继承将为类</a:t>
            </a:r>
            <a:r>
              <a:rPr lang="en-US" altLang="zh-CN" dirty="0"/>
              <a:t>B</a:t>
            </a:r>
            <a:r>
              <a:rPr lang="zh-CN" altLang="zh-CN" dirty="0"/>
              <a:t>生成构造函数</a:t>
            </a:r>
            <a:r>
              <a:rPr lang="zh-CN" altLang="en-US" dirty="0"/>
              <a:t>：</a:t>
            </a:r>
            <a:endParaRPr lang="en-US" altLang="zh-CN" dirty="0"/>
          </a:p>
          <a:p>
            <a:pPr marL="400050" lvl="1" indent="0">
              <a:buNone/>
            </a:pPr>
            <a:r>
              <a:rPr lang="en-US" altLang="zh-CN" sz="2400" dirty="0"/>
              <a:t>B</a:t>
            </a:r>
            <a:r>
              <a:rPr lang="zh-CN" altLang="zh-CN" sz="2400" dirty="0"/>
              <a:t>（</a:t>
            </a:r>
            <a:r>
              <a:rPr lang="en-US" altLang="zh-CN" sz="2400" dirty="0" err="1"/>
              <a:t>int</a:t>
            </a:r>
            <a:r>
              <a:rPr lang="en-US" altLang="zh-CN" sz="2400" dirty="0"/>
              <a:t> a</a:t>
            </a:r>
            <a:r>
              <a:rPr lang="zh-CN" altLang="zh-CN" sz="2400" dirty="0"/>
              <a:t>）：</a:t>
            </a:r>
            <a:r>
              <a:rPr lang="en-US" altLang="zh-CN" sz="2400" b="1" dirty="0">
                <a:solidFill>
                  <a:srgbClr val="FF0000"/>
                </a:solidFill>
              </a:rPr>
              <a:t>A</a:t>
            </a:r>
            <a:r>
              <a:rPr lang="zh-CN" altLang="zh-CN" sz="2400" b="1" dirty="0">
                <a:solidFill>
                  <a:srgbClr val="FF0000"/>
                </a:solidFill>
              </a:rPr>
              <a:t>（</a:t>
            </a:r>
            <a:r>
              <a:rPr lang="en-US" altLang="zh-CN" sz="2400" b="1" dirty="0">
                <a:solidFill>
                  <a:srgbClr val="FF0000"/>
                </a:solidFill>
              </a:rPr>
              <a:t>a,2</a:t>
            </a:r>
            <a:r>
              <a:rPr lang="zh-CN" altLang="zh-CN" sz="2400" b="1" dirty="0">
                <a:solidFill>
                  <a:srgbClr val="FF0000"/>
                </a:solidFill>
              </a:rPr>
              <a:t>）</a:t>
            </a:r>
            <a:r>
              <a:rPr lang="zh-CN" altLang="en-US" sz="2400" dirty="0"/>
              <a:t>和</a:t>
            </a:r>
            <a:r>
              <a:rPr lang="en-US" altLang="zh-CN" sz="2400" dirty="0"/>
              <a:t>B</a:t>
            </a:r>
            <a:r>
              <a:rPr lang="zh-CN" altLang="zh-CN" sz="2400" dirty="0"/>
              <a:t>（</a:t>
            </a:r>
            <a:r>
              <a:rPr lang="en-US" altLang="zh-CN" sz="2400" dirty="0" err="1"/>
              <a:t>int</a:t>
            </a:r>
            <a:r>
              <a:rPr lang="en-US" altLang="zh-CN" sz="2400" dirty="0"/>
              <a:t> </a:t>
            </a:r>
            <a:r>
              <a:rPr lang="en-US" altLang="zh-CN" sz="2400" dirty="0" err="1"/>
              <a:t>a,int</a:t>
            </a:r>
            <a:r>
              <a:rPr lang="en-US" altLang="zh-CN" sz="2400" dirty="0"/>
              <a:t> b</a:t>
            </a:r>
            <a:r>
              <a:rPr lang="zh-CN" altLang="zh-CN" sz="2400" dirty="0"/>
              <a:t>）：</a:t>
            </a:r>
            <a:r>
              <a:rPr lang="en-US" altLang="zh-CN" sz="2400" b="1" dirty="0">
                <a:solidFill>
                  <a:srgbClr val="FF0000"/>
                </a:solidFill>
              </a:rPr>
              <a:t>A(</a:t>
            </a:r>
            <a:r>
              <a:rPr lang="en-US" altLang="zh-CN" sz="2400" b="1" dirty="0" err="1">
                <a:solidFill>
                  <a:srgbClr val="FF0000"/>
                </a:solidFill>
              </a:rPr>
              <a:t>a,b</a:t>
            </a:r>
            <a:r>
              <a:rPr lang="en-US" altLang="zh-CN" sz="2400" b="1" dirty="0">
                <a:solidFill>
                  <a:srgbClr val="FF0000"/>
                </a:solidFill>
              </a:rPr>
              <a:t>) </a:t>
            </a:r>
            <a:endParaRPr lang="zh-CN" altLang="zh-CN" sz="2400" b="1" dirty="0">
              <a:solidFill>
                <a:srgbClr val="FF0000"/>
              </a:solidFill>
            </a:endParaRPr>
          </a:p>
          <a:p>
            <a:pPr marL="0" indent="0">
              <a:buNone/>
            </a:pPr>
            <a:endParaRPr lang="zh-CN" altLang="en-US" sz="2000" dirty="0"/>
          </a:p>
        </p:txBody>
      </p:sp>
    </p:spTree>
    <p:extLst>
      <p:ext uri="{BB962C8B-B14F-4D97-AF65-F5344CB8AC3E}">
        <p14:creationId xmlns:p14="http://schemas.microsoft.com/office/powerpoint/2010/main" val="200443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1000"/>
                                        <p:tgtEl>
                                          <p:spTgt spid="3">
                                            <p:txEl>
                                              <p:pRg st="8" end="8"/>
                                            </p:txEl>
                                          </p:spTgt>
                                        </p:tgtEl>
                                      </p:cBhvr>
                                    </p:animEffect>
                                    <p:anim calcmode="lin" valueType="num">
                                      <p:cBhvr>
                                        <p:cTn id="4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 calcmode="lin" valueType="num">
                                      <p:cBhvr additive="base">
                                        <p:cTn id="5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b="1" dirty="0"/>
              <a:t>4.5 </a:t>
            </a:r>
            <a:r>
              <a:rPr lang="zh-CN" altLang="en-US" b="1" dirty="0"/>
              <a:t>构造函数</a:t>
            </a:r>
            <a:r>
              <a:rPr lang="zh-CN" altLang="en-US" b="1" dirty="0">
                <a:solidFill>
                  <a:srgbClr val="FF0000"/>
                </a:solidFill>
              </a:rPr>
              <a:t>和析构函数</a:t>
            </a:r>
          </a:p>
        </p:txBody>
      </p:sp>
      <p:sp>
        <p:nvSpPr>
          <p:cNvPr id="31747" name="Rectangle 3"/>
          <p:cNvSpPr>
            <a:spLocks noGrp="1" noChangeArrowheads="1"/>
          </p:cNvSpPr>
          <p:nvPr>
            <p:ph type="body" idx="1"/>
          </p:nvPr>
        </p:nvSpPr>
        <p:spPr>
          <a:xfrm>
            <a:off x="685800" y="1772816"/>
            <a:ext cx="8001000" cy="4495800"/>
          </a:xfrm>
          <a:noFill/>
        </p:spPr>
        <p:txBody>
          <a:bodyPr/>
          <a:lstStyle/>
          <a:p>
            <a:pPr eaLnBrk="1" hangingPunct="1"/>
            <a:r>
              <a:rPr lang="zh-CN" altLang="en-US" sz="3600" b="1" dirty="0">
                <a:solidFill>
                  <a:srgbClr val="FF0000"/>
                </a:solidFill>
              </a:rPr>
              <a:t>补充</a:t>
            </a:r>
            <a:r>
              <a:rPr lang="en-US" altLang="zh-CN" sz="3600" b="1" dirty="0">
                <a:solidFill>
                  <a:srgbClr val="FF0000"/>
                </a:solidFill>
              </a:rPr>
              <a:t>:</a:t>
            </a:r>
            <a:r>
              <a:rPr lang="zh-CN" altLang="en-US" sz="3600" b="1" dirty="0"/>
              <a:t>类对象成员的构造</a:t>
            </a:r>
          </a:p>
          <a:p>
            <a:pPr lvl="1" eaLnBrk="1" hangingPunct="1"/>
            <a:r>
              <a:rPr lang="zh-CN" altLang="en-US" sz="3600" b="1" dirty="0"/>
              <a:t>先构造</a:t>
            </a:r>
            <a:r>
              <a:rPr lang="zh-CN" altLang="en-US" sz="3600" b="1" dirty="0">
                <a:solidFill>
                  <a:srgbClr val="FF0000"/>
                </a:solidFill>
              </a:rPr>
              <a:t>对象</a:t>
            </a:r>
            <a:r>
              <a:rPr lang="zh-CN" altLang="en-US" sz="3600" b="1" dirty="0"/>
              <a:t>成员</a:t>
            </a:r>
          </a:p>
          <a:p>
            <a:pPr lvl="1" eaLnBrk="1" hangingPunct="1"/>
            <a:r>
              <a:rPr lang="zh-CN" altLang="en-US" sz="3600" b="1" dirty="0"/>
              <a:t>再构造自身（调用构造函数）</a:t>
            </a:r>
          </a:p>
          <a:p>
            <a:pPr eaLnBrk="1" hangingPunct="1"/>
            <a:r>
              <a:rPr lang="zh-CN" altLang="en-US" sz="3600" b="1" dirty="0"/>
              <a:t>例题</a:t>
            </a:r>
            <a:r>
              <a:rPr lang="en-US" altLang="zh-CN" sz="3600" b="1" dirty="0"/>
              <a:t>ch.cpp</a:t>
            </a:r>
          </a:p>
        </p:txBody>
      </p:sp>
    </p:spTree>
    <p:extLst>
      <p:ext uri="{BB962C8B-B14F-4D97-AF65-F5344CB8AC3E}">
        <p14:creationId xmlns:p14="http://schemas.microsoft.com/office/powerpoint/2010/main" val="42286009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685800" y="476250"/>
            <a:ext cx="7772400" cy="5619750"/>
          </a:xfrm>
        </p:spPr>
        <p:txBody>
          <a:bodyPr/>
          <a:lstStyle/>
          <a:p>
            <a:pPr eaLnBrk="1" hangingPunct="1">
              <a:buFontTx/>
              <a:buNone/>
            </a:pPr>
            <a:r>
              <a:rPr lang="en-US" altLang="zh-CN" sz="2800"/>
              <a:t>class A { </a:t>
            </a:r>
          </a:p>
          <a:p>
            <a:pPr eaLnBrk="1" hangingPunct="1">
              <a:buFontTx/>
              <a:buNone/>
            </a:pPr>
            <a:r>
              <a:rPr lang="en-US" altLang="zh-CN" sz="2800"/>
              <a:t>public: </a:t>
            </a:r>
          </a:p>
          <a:p>
            <a:pPr eaLnBrk="1" hangingPunct="1">
              <a:buFontTx/>
              <a:buNone/>
            </a:pPr>
            <a:r>
              <a:rPr lang="en-US" altLang="zh-CN" sz="2800"/>
              <a:t>	A() { cout&lt;&lt;"Constructing A"&lt;&lt;endl;} </a:t>
            </a:r>
          </a:p>
          <a:p>
            <a:pPr eaLnBrk="1" hangingPunct="1">
              <a:buFontTx/>
              <a:buNone/>
            </a:pPr>
            <a:r>
              <a:rPr lang="en-US" altLang="zh-CN" sz="2800"/>
              <a:t>	~A(){ cout&lt;&lt;"Destructing A"&lt;&lt;endl;}</a:t>
            </a:r>
          </a:p>
          <a:p>
            <a:pPr eaLnBrk="1" hangingPunct="1">
              <a:buFontTx/>
              <a:buNone/>
            </a:pPr>
            <a:r>
              <a:rPr lang="en-US" altLang="zh-CN" sz="2800"/>
              <a:t>};</a:t>
            </a:r>
          </a:p>
          <a:p>
            <a:pPr eaLnBrk="1" hangingPunct="1">
              <a:buFontTx/>
              <a:buNone/>
            </a:pPr>
            <a:r>
              <a:rPr lang="en-US" altLang="zh-CN" sz="2800"/>
              <a:t>class B {</a:t>
            </a:r>
          </a:p>
          <a:p>
            <a:pPr eaLnBrk="1" hangingPunct="1">
              <a:buFontTx/>
              <a:buNone/>
            </a:pPr>
            <a:r>
              <a:rPr lang="en-US" altLang="zh-CN" sz="2800"/>
              <a:t>public: </a:t>
            </a:r>
          </a:p>
          <a:p>
            <a:pPr eaLnBrk="1" hangingPunct="1">
              <a:buFontTx/>
              <a:buNone/>
            </a:pPr>
            <a:r>
              <a:rPr lang="en-US" altLang="zh-CN" sz="2800"/>
              <a:t>	B() { cout&lt;&lt;"Constructing B"&lt;&lt;endl;}</a:t>
            </a:r>
          </a:p>
          <a:p>
            <a:pPr eaLnBrk="1" hangingPunct="1">
              <a:buFontTx/>
              <a:buNone/>
            </a:pPr>
            <a:r>
              <a:rPr lang="en-US" altLang="zh-CN" sz="2800"/>
              <a:t>	~B(){ cout&lt;&lt;"Destructing B"&lt;&lt;endl;}</a:t>
            </a:r>
          </a:p>
          <a:p>
            <a:pPr eaLnBrk="1" hangingPunct="1">
              <a:buFontTx/>
              <a:buNone/>
            </a:pPr>
            <a:r>
              <a:rPr lang="en-US" altLang="zh-CN" sz="2800"/>
              <a:t>};</a:t>
            </a:r>
          </a:p>
          <a:p>
            <a:pPr eaLnBrk="1" hangingPunct="1"/>
            <a:endParaRPr lang="en-US" altLang="zh-CN" sz="2800"/>
          </a:p>
        </p:txBody>
      </p:sp>
    </p:spTree>
    <p:extLst>
      <p:ext uri="{BB962C8B-B14F-4D97-AF65-F5344CB8AC3E}">
        <p14:creationId xmlns:p14="http://schemas.microsoft.com/office/powerpoint/2010/main" val="265778295"/>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611188" y="404813"/>
            <a:ext cx="8153400" cy="6096000"/>
          </a:xfrm>
        </p:spPr>
        <p:txBody>
          <a:bodyPr/>
          <a:lstStyle/>
          <a:p>
            <a:pPr eaLnBrk="1" hangingPunct="1">
              <a:lnSpc>
                <a:spcPct val="90000"/>
              </a:lnSpc>
              <a:buFontTx/>
              <a:buNone/>
            </a:pPr>
            <a:r>
              <a:rPr lang="en-US" altLang="zh-CN" sz="2400"/>
              <a:t>class C </a:t>
            </a:r>
          </a:p>
          <a:p>
            <a:pPr eaLnBrk="1" hangingPunct="1">
              <a:lnSpc>
                <a:spcPct val="90000"/>
              </a:lnSpc>
              <a:buFontTx/>
              <a:buNone/>
            </a:pPr>
            <a:r>
              <a:rPr lang="en-US" altLang="zh-CN" sz="2400"/>
              <a:t>{</a:t>
            </a:r>
          </a:p>
          <a:p>
            <a:pPr eaLnBrk="1" hangingPunct="1">
              <a:lnSpc>
                <a:spcPct val="90000"/>
              </a:lnSpc>
              <a:buFontTx/>
              <a:buNone/>
            </a:pPr>
            <a:r>
              <a:rPr lang="en-US" altLang="zh-CN" sz="2400"/>
              <a:t>public: </a:t>
            </a:r>
          </a:p>
          <a:p>
            <a:pPr eaLnBrk="1" hangingPunct="1">
              <a:lnSpc>
                <a:spcPct val="90000"/>
              </a:lnSpc>
              <a:buFontTx/>
              <a:buNone/>
            </a:pPr>
            <a:r>
              <a:rPr lang="en-US" altLang="zh-CN" sz="2400"/>
              <a:t>	C() { cout&lt;&lt;"Constructing C"&lt;&lt;endl;}</a:t>
            </a:r>
          </a:p>
          <a:p>
            <a:pPr eaLnBrk="1" hangingPunct="1">
              <a:lnSpc>
                <a:spcPct val="90000"/>
              </a:lnSpc>
              <a:buFontTx/>
              <a:buNone/>
            </a:pPr>
            <a:r>
              <a:rPr lang="en-US" altLang="zh-CN" sz="2400"/>
              <a:t>	~C(){ cout&lt;&lt;"Destructing C"&lt;&lt;endl;}</a:t>
            </a:r>
          </a:p>
          <a:p>
            <a:pPr eaLnBrk="1" hangingPunct="1">
              <a:lnSpc>
                <a:spcPct val="90000"/>
              </a:lnSpc>
              <a:buFontTx/>
              <a:buNone/>
            </a:pPr>
            <a:r>
              <a:rPr lang="en-US" altLang="zh-CN" sz="2400"/>
              <a:t>	B b;</a:t>
            </a:r>
          </a:p>
          <a:p>
            <a:pPr eaLnBrk="1" hangingPunct="1">
              <a:lnSpc>
                <a:spcPct val="90000"/>
              </a:lnSpc>
              <a:buFontTx/>
              <a:buNone/>
            </a:pPr>
            <a:r>
              <a:rPr lang="en-US" altLang="zh-CN" sz="2400"/>
              <a:t>	A a;</a:t>
            </a:r>
          </a:p>
          <a:p>
            <a:pPr eaLnBrk="1" hangingPunct="1">
              <a:lnSpc>
                <a:spcPct val="90000"/>
              </a:lnSpc>
              <a:buFontTx/>
              <a:buNone/>
            </a:pPr>
            <a:r>
              <a:rPr lang="en-US" altLang="zh-CN" sz="2400"/>
              <a:t>};</a:t>
            </a:r>
          </a:p>
          <a:p>
            <a:pPr eaLnBrk="1" hangingPunct="1">
              <a:lnSpc>
                <a:spcPct val="90000"/>
              </a:lnSpc>
              <a:buFontTx/>
              <a:buNone/>
            </a:pPr>
            <a:endParaRPr lang="en-US" altLang="zh-CN" sz="2400"/>
          </a:p>
          <a:p>
            <a:pPr eaLnBrk="1" hangingPunct="1">
              <a:lnSpc>
                <a:spcPct val="90000"/>
              </a:lnSpc>
              <a:buFontTx/>
              <a:buNone/>
            </a:pPr>
            <a:r>
              <a:rPr lang="en-US" altLang="zh-CN" sz="3600"/>
              <a:t>void main()</a:t>
            </a:r>
          </a:p>
          <a:p>
            <a:pPr eaLnBrk="1" hangingPunct="1">
              <a:lnSpc>
                <a:spcPct val="90000"/>
              </a:lnSpc>
              <a:buFontTx/>
              <a:buNone/>
            </a:pPr>
            <a:r>
              <a:rPr lang="en-US" altLang="zh-CN" sz="3600"/>
              <a:t>{	C c; }</a:t>
            </a:r>
          </a:p>
        </p:txBody>
      </p:sp>
      <p:sp>
        <p:nvSpPr>
          <p:cNvPr id="33795" name="Text Box 3"/>
          <p:cNvSpPr txBox="1">
            <a:spLocks noChangeArrowheads="1"/>
          </p:cNvSpPr>
          <p:nvPr/>
        </p:nvSpPr>
        <p:spPr bwMode="auto">
          <a:xfrm>
            <a:off x="6948488" y="333375"/>
            <a:ext cx="1752600" cy="2692400"/>
          </a:xfrm>
          <a:prstGeom prst="rect">
            <a:avLst/>
          </a:prstGeom>
          <a:solidFill>
            <a:schemeClr val="accent1"/>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000">
                <a:latin typeface="Times New Roman" panose="02020603050405020304" pitchFamily="18" charset="0"/>
              </a:rPr>
              <a:t>Constructing B</a:t>
            </a:r>
          </a:p>
          <a:p>
            <a:pPr eaLnBrk="1" hangingPunct="1">
              <a:spcBef>
                <a:spcPct val="50000"/>
              </a:spcBef>
              <a:buFontTx/>
              <a:buNone/>
            </a:pPr>
            <a:r>
              <a:rPr kumimoji="1" lang="en-US" altLang="zh-CN" sz="2000">
                <a:latin typeface="Times New Roman" panose="02020603050405020304" pitchFamily="18" charset="0"/>
              </a:rPr>
              <a:t>Constructing A</a:t>
            </a:r>
          </a:p>
          <a:p>
            <a:pPr eaLnBrk="1" hangingPunct="1">
              <a:spcBef>
                <a:spcPct val="50000"/>
              </a:spcBef>
              <a:buFontTx/>
              <a:buNone/>
            </a:pPr>
            <a:r>
              <a:rPr kumimoji="1" lang="en-US" altLang="zh-CN" sz="2000">
                <a:latin typeface="Times New Roman" panose="02020603050405020304" pitchFamily="18" charset="0"/>
              </a:rPr>
              <a:t>Constructing C</a:t>
            </a:r>
          </a:p>
          <a:p>
            <a:pPr eaLnBrk="1" hangingPunct="1">
              <a:spcBef>
                <a:spcPct val="50000"/>
              </a:spcBef>
              <a:buFontTx/>
              <a:buNone/>
            </a:pPr>
            <a:r>
              <a:rPr kumimoji="1" lang="en-US" altLang="zh-CN" sz="2000">
                <a:latin typeface="Times New Roman" panose="02020603050405020304" pitchFamily="18" charset="0"/>
              </a:rPr>
              <a:t>Destructing C</a:t>
            </a:r>
          </a:p>
          <a:p>
            <a:pPr eaLnBrk="1" hangingPunct="1">
              <a:spcBef>
                <a:spcPct val="50000"/>
              </a:spcBef>
              <a:buFontTx/>
              <a:buNone/>
            </a:pPr>
            <a:r>
              <a:rPr kumimoji="1" lang="en-US" altLang="zh-CN" sz="2000">
                <a:latin typeface="Times New Roman" panose="02020603050405020304" pitchFamily="18" charset="0"/>
              </a:rPr>
              <a:t>Destructing A</a:t>
            </a:r>
          </a:p>
          <a:p>
            <a:pPr eaLnBrk="1" hangingPunct="1">
              <a:spcBef>
                <a:spcPct val="50000"/>
              </a:spcBef>
              <a:buFontTx/>
              <a:buNone/>
            </a:pPr>
            <a:r>
              <a:rPr kumimoji="1" lang="en-US" altLang="zh-CN" sz="2000">
                <a:latin typeface="Times New Roman" panose="02020603050405020304" pitchFamily="18" charset="0"/>
              </a:rPr>
              <a:t>Destructing B</a:t>
            </a:r>
          </a:p>
        </p:txBody>
      </p:sp>
      <p:sp>
        <p:nvSpPr>
          <p:cNvPr id="33796" name="Rectangle 4"/>
          <p:cNvSpPr>
            <a:spLocks noChangeArrowheads="1"/>
          </p:cNvSpPr>
          <p:nvPr/>
        </p:nvSpPr>
        <p:spPr bwMode="auto">
          <a:xfrm>
            <a:off x="6084888" y="3789363"/>
            <a:ext cx="2609850" cy="2286000"/>
          </a:xfrm>
          <a:prstGeom prst="rect">
            <a:avLst/>
          </a:prstGeom>
          <a:solidFill>
            <a:schemeClr val="bg2"/>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bg1"/>
                </a:solidFill>
                <a:latin typeface="Times New Roman" panose="02020603050405020304" pitchFamily="18" charset="0"/>
              </a:rPr>
              <a:t>如果</a:t>
            </a:r>
            <a:r>
              <a:rPr kumimoji="1" lang="en-US" altLang="zh-CN" sz="2400" b="1">
                <a:solidFill>
                  <a:schemeClr val="bg1"/>
                </a:solidFill>
                <a:latin typeface="Times New Roman" panose="02020603050405020304" pitchFamily="18" charset="0"/>
              </a:rPr>
              <a:t>:</a:t>
            </a:r>
          </a:p>
          <a:p>
            <a:pPr algn="ctr" eaLnBrk="1" hangingPunct="1">
              <a:spcBef>
                <a:spcPct val="0"/>
              </a:spcBef>
              <a:buFontTx/>
              <a:buNone/>
            </a:pPr>
            <a:endParaRPr kumimoji="1" lang="en-US" altLang="zh-CN" sz="2400" b="1">
              <a:solidFill>
                <a:schemeClr val="bg1"/>
              </a:solidFill>
              <a:latin typeface="Times New Roman" panose="02020603050405020304" pitchFamily="18" charset="0"/>
            </a:endParaRPr>
          </a:p>
          <a:p>
            <a:pPr algn="ctr" eaLnBrk="1" hangingPunct="1">
              <a:spcBef>
                <a:spcPct val="0"/>
              </a:spcBef>
              <a:buFontTx/>
              <a:buNone/>
            </a:pPr>
            <a:r>
              <a:rPr kumimoji="1" lang="en-US" altLang="zh-CN" sz="2400" b="1">
                <a:solidFill>
                  <a:schemeClr val="bg1"/>
                </a:solidFill>
                <a:latin typeface="Times New Roman" panose="02020603050405020304" pitchFamily="18" charset="0"/>
              </a:rPr>
              <a:t>class B:public A{}</a:t>
            </a:r>
          </a:p>
          <a:p>
            <a:pPr algn="ctr" eaLnBrk="1" hangingPunct="1">
              <a:spcBef>
                <a:spcPct val="0"/>
              </a:spcBef>
              <a:buFontTx/>
              <a:buNone/>
            </a:pPr>
            <a:r>
              <a:rPr kumimoji="1" lang="en-US" altLang="zh-CN" sz="2400" b="1">
                <a:solidFill>
                  <a:schemeClr val="bg1"/>
                </a:solidFill>
                <a:latin typeface="Times New Roman" panose="02020603050405020304" pitchFamily="18" charset="0"/>
              </a:rPr>
              <a:t>class C:public B{}</a:t>
            </a:r>
          </a:p>
          <a:p>
            <a:pPr algn="ctr" eaLnBrk="1" hangingPunct="1">
              <a:spcBef>
                <a:spcPct val="0"/>
              </a:spcBef>
              <a:buFontTx/>
              <a:buNone/>
            </a:pPr>
            <a:endParaRPr kumimoji="1" lang="en-US" altLang="zh-CN" sz="2400" b="1">
              <a:solidFill>
                <a:schemeClr val="bg1"/>
              </a:solidFill>
              <a:latin typeface="Times New Roman" panose="02020603050405020304" pitchFamily="18" charset="0"/>
            </a:endParaRPr>
          </a:p>
          <a:p>
            <a:pPr algn="ctr" eaLnBrk="1" hangingPunct="1">
              <a:spcBef>
                <a:spcPct val="0"/>
              </a:spcBef>
              <a:buFontTx/>
              <a:buNone/>
            </a:pPr>
            <a:r>
              <a:rPr kumimoji="1" lang="zh-CN" altLang="en-US" sz="2400" b="1">
                <a:solidFill>
                  <a:schemeClr val="bg1"/>
                </a:solidFill>
                <a:latin typeface="Times New Roman" panose="02020603050405020304" pitchFamily="18" charset="0"/>
              </a:rPr>
              <a:t>结果又当如何</a:t>
            </a:r>
            <a:r>
              <a:rPr kumimoji="1" lang="en-US" altLang="zh-CN" sz="2400" b="1">
                <a:solidFill>
                  <a:schemeClr val="bg1"/>
                </a:solidFill>
                <a:latin typeface="Times New Roman" panose="02020603050405020304" pitchFamily="18" charset="0"/>
              </a:rPr>
              <a:t>?</a:t>
            </a:r>
          </a:p>
        </p:txBody>
      </p:sp>
    </p:spTree>
    <p:extLst>
      <p:ext uri="{BB962C8B-B14F-4D97-AF65-F5344CB8AC3E}">
        <p14:creationId xmlns:p14="http://schemas.microsoft.com/office/powerpoint/2010/main" val="1754843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dissolve">
                                      <p:cBhvr>
                                        <p:cTn id="7" dur="500"/>
                                        <p:tgtEl>
                                          <p:spTgt spid="33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3796"/>
                                        </p:tgtEl>
                                        <p:attrNameLst>
                                          <p:attrName>style.visibility</p:attrName>
                                        </p:attrNameLst>
                                      </p:cBhvr>
                                      <p:to>
                                        <p:strVal val="visible"/>
                                      </p:to>
                                    </p:set>
                                    <p:anim calcmode="lin" valueType="num">
                                      <p:cBhvr additive="base">
                                        <p:cTn id="12" dur="500" fill="hold"/>
                                        <p:tgtEl>
                                          <p:spTgt spid="33796"/>
                                        </p:tgtEl>
                                        <p:attrNameLst>
                                          <p:attrName>ppt_x</p:attrName>
                                        </p:attrNameLst>
                                      </p:cBhvr>
                                      <p:tavLst>
                                        <p:tav tm="0">
                                          <p:val>
                                            <p:strVal val="#ppt_x"/>
                                          </p:val>
                                        </p:tav>
                                        <p:tav tm="100000">
                                          <p:val>
                                            <p:strVal val="#ppt_x"/>
                                          </p:val>
                                        </p:tav>
                                      </p:tavLst>
                                    </p:anim>
                                    <p:anim calcmode="lin" valueType="num">
                                      <p:cBhvr additive="base">
                                        <p:cTn id="13"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P spid="3379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55650" y="333375"/>
            <a:ext cx="7772400" cy="1143000"/>
          </a:xfrm>
        </p:spPr>
        <p:txBody>
          <a:bodyPr/>
          <a:lstStyle/>
          <a:p>
            <a:pPr eaLnBrk="1" hangingPunct="1"/>
            <a:r>
              <a:rPr lang="en-US" altLang="zh-CN" b="1"/>
              <a:t>5.4.1 </a:t>
            </a:r>
            <a:r>
              <a:rPr lang="zh-CN" altLang="en-US" b="1"/>
              <a:t>派生类</a:t>
            </a:r>
            <a:r>
              <a:rPr lang="zh-CN" altLang="en-US" b="1">
                <a:solidFill>
                  <a:srgbClr val="FF0000"/>
                </a:solidFill>
              </a:rPr>
              <a:t>构造函数的定义</a:t>
            </a:r>
          </a:p>
        </p:txBody>
      </p:sp>
      <p:sp>
        <p:nvSpPr>
          <p:cNvPr id="34819" name="Rectangle 3"/>
          <p:cNvSpPr>
            <a:spLocks noGrp="1" noChangeArrowheads="1"/>
          </p:cNvSpPr>
          <p:nvPr>
            <p:ph type="body" idx="1"/>
          </p:nvPr>
        </p:nvSpPr>
        <p:spPr>
          <a:xfrm>
            <a:off x="685800" y="1412875"/>
            <a:ext cx="8062913" cy="4683125"/>
          </a:xfrm>
        </p:spPr>
        <p:txBody>
          <a:bodyPr/>
          <a:lstStyle/>
          <a:p>
            <a:pPr eaLnBrk="1" hangingPunct="1">
              <a:lnSpc>
                <a:spcPct val="80000"/>
              </a:lnSpc>
            </a:pPr>
            <a:r>
              <a:rPr lang="zh-CN" altLang="en-US" sz="2400" b="1"/>
              <a:t>派生类可能有多个基类，也可能包括多个成员对象，在创建派生类对象时，派生类的构造函数除了要负责本类成员的初始化外，</a:t>
            </a:r>
            <a:r>
              <a:rPr lang="zh-CN" altLang="en-US" sz="2400" b="1">
                <a:solidFill>
                  <a:srgbClr val="FF0000"/>
                </a:solidFill>
              </a:rPr>
              <a:t>还要调用基类和成员对象的构造函数，并向它们传递参数</a:t>
            </a:r>
            <a:r>
              <a:rPr lang="zh-CN" altLang="en-US" sz="2400" b="1"/>
              <a:t>，以完成基类子对象和成员对象的建立和初始化。</a:t>
            </a:r>
          </a:p>
          <a:p>
            <a:pPr eaLnBrk="1" hangingPunct="1">
              <a:lnSpc>
                <a:spcPct val="80000"/>
              </a:lnSpc>
            </a:pPr>
            <a:endParaRPr lang="zh-CN" altLang="en-US" sz="2400" b="1"/>
          </a:p>
          <a:p>
            <a:pPr eaLnBrk="1" hangingPunct="1">
              <a:lnSpc>
                <a:spcPct val="80000"/>
              </a:lnSpc>
            </a:pPr>
            <a:r>
              <a:rPr lang="zh-CN" altLang="en-US" sz="2800" b="1"/>
              <a:t>派生类只能采用构造函数初始化列表的方式向基类或成员对象的构造函数传递参数，形式如下</a:t>
            </a:r>
            <a:r>
              <a:rPr lang="zh-CN" altLang="en-US" sz="2800" b="1">
                <a:solidFill>
                  <a:schemeClr val="accent2"/>
                </a:solidFill>
              </a:rPr>
              <a:t>：</a:t>
            </a:r>
          </a:p>
          <a:p>
            <a:pPr eaLnBrk="1" hangingPunct="1">
              <a:lnSpc>
                <a:spcPct val="80000"/>
              </a:lnSpc>
            </a:pPr>
            <a:endParaRPr lang="zh-CN" altLang="en-US" sz="2800" b="1">
              <a:solidFill>
                <a:schemeClr val="accent2"/>
              </a:solidFill>
            </a:endParaRPr>
          </a:p>
          <a:p>
            <a:pPr eaLnBrk="1" hangingPunct="1">
              <a:lnSpc>
                <a:spcPct val="80000"/>
              </a:lnSpc>
              <a:buFontTx/>
              <a:buNone/>
            </a:pPr>
            <a:r>
              <a:rPr lang="zh-CN" altLang="en-US" sz="2800" b="1">
                <a:solidFill>
                  <a:schemeClr val="accent2"/>
                </a:solidFill>
              </a:rPr>
              <a:t>派生类构造函数名</a:t>
            </a:r>
            <a:r>
              <a:rPr lang="en-US" altLang="zh-CN" sz="2800" b="1">
                <a:solidFill>
                  <a:schemeClr val="accent2"/>
                </a:solidFill>
              </a:rPr>
              <a:t>(</a:t>
            </a:r>
            <a:r>
              <a:rPr lang="zh-CN" altLang="en-US" sz="2800" b="1">
                <a:solidFill>
                  <a:schemeClr val="accent2"/>
                </a:solidFill>
              </a:rPr>
              <a:t>参数表</a:t>
            </a:r>
            <a:r>
              <a:rPr lang="en-US" altLang="zh-CN" sz="2800" b="1">
                <a:solidFill>
                  <a:schemeClr val="accent2"/>
                </a:solidFill>
              </a:rPr>
              <a:t>):</a:t>
            </a:r>
            <a:r>
              <a:rPr lang="zh-CN" altLang="en-US" sz="2800" b="1">
                <a:solidFill>
                  <a:schemeClr val="accent2"/>
                </a:solidFill>
              </a:rPr>
              <a:t>基类构造函数名</a:t>
            </a:r>
            <a:r>
              <a:rPr lang="en-US" altLang="zh-CN" sz="2800" b="1">
                <a:solidFill>
                  <a:schemeClr val="accent2"/>
                </a:solidFill>
              </a:rPr>
              <a:t>(</a:t>
            </a:r>
            <a:r>
              <a:rPr lang="zh-CN" altLang="en-US" sz="2800" b="1">
                <a:solidFill>
                  <a:schemeClr val="accent2"/>
                </a:solidFill>
              </a:rPr>
              <a:t>参数表</a:t>
            </a:r>
            <a:r>
              <a:rPr lang="en-US" altLang="zh-CN" sz="2800" b="1">
                <a:solidFill>
                  <a:schemeClr val="accent2"/>
                </a:solidFill>
              </a:rPr>
              <a:t>),</a:t>
            </a:r>
            <a:r>
              <a:rPr lang="zh-CN" altLang="en-US" sz="2800" b="1">
                <a:solidFill>
                  <a:schemeClr val="accent2"/>
                </a:solidFill>
              </a:rPr>
              <a:t>成员对象名</a:t>
            </a:r>
            <a:r>
              <a:rPr lang="en-US" altLang="zh-CN" sz="2800" b="1">
                <a:solidFill>
                  <a:schemeClr val="accent2"/>
                </a:solidFill>
              </a:rPr>
              <a:t>1(</a:t>
            </a:r>
            <a:r>
              <a:rPr lang="zh-CN" altLang="en-US" sz="2800" b="1">
                <a:solidFill>
                  <a:schemeClr val="accent2"/>
                </a:solidFill>
              </a:rPr>
              <a:t>参数表</a:t>
            </a:r>
            <a:r>
              <a:rPr lang="en-US" altLang="zh-CN" sz="2800" b="1">
                <a:solidFill>
                  <a:schemeClr val="accent2"/>
                </a:solidFill>
              </a:rPr>
              <a:t>),…{</a:t>
            </a:r>
          </a:p>
          <a:p>
            <a:pPr lvl="2" eaLnBrk="1" hangingPunct="1">
              <a:lnSpc>
                <a:spcPct val="80000"/>
              </a:lnSpc>
              <a:buFontTx/>
              <a:buNone/>
            </a:pPr>
            <a:r>
              <a:rPr lang="en-US" altLang="zh-CN" sz="2000" b="1">
                <a:solidFill>
                  <a:schemeClr val="accent2"/>
                </a:solidFill>
              </a:rPr>
              <a:t>    //……</a:t>
            </a:r>
          </a:p>
          <a:p>
            <a:pPr lvl="2" eaLnBrk="1" hangingPunct="1">
              <a:lnSpc>
                <a:spcPct val="80000"/>
              </a:lnSpc>
              <a:buFontTx/>
              <a:buNone/>
            </a:pPr>
            <a:r>
              <a:rPr lang="en-US" altLang="zh-CN" sz="2000" b="1">
                <a:solidFill>
                  <a:schemeClr val="accent2"/>
                </a:solidFill>
              </a:rPr>
              <a:t>}</a:t>
            </a:r>
          </a:p>
        </p:txBody>
      </p:sp>
    </p:spTree>
    <p:extLst>
      <p:ext uri="{BB962C8B-B14F-4D97-AF65-F5344CB8AC3E}">
        <p14:creationId xmlns:p14="http://schemas.microsoft.com/office/powerpoint/2010/main" val="3786068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34819">
                                            <p:txEl>
                                              <p:pRg st="2" end="2"/>
                                            </p:txEl>
                                          </p:spTgt>
                                        </p:tgtEl>
                                        <p:attrNameLst>
                                          <p:attrName>style.visibility</p:attrName>
                                        </p:attrNameLst>
                                      </p:cBhvr>
                                      <p:to>
                                        <p:strVal val="visible"/>
                                      </p:to>
                                    </p:set>
                                    <p:anim calcmode="lin" valueType="num">
                                      <p:cBhvr>
                                        <p:cTn id="7" dur="1000" fill="hold"/>
                                        <p:tgtEl>
                                          <p:spTgt spid="34819">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4819">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4819">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481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animEffect transition="in" filter="wipe(down)">
                                      <p:cBhvr>
                                        <p:cTn id="15" dur="500"/>
                                        <p:tgtEl>
                                          <p:spTgt spid="34819">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4819">
                                            <p:txEl>
                                              <p:pRg st="5" end="5"/>
                                            </p:txEl>
                                          </p:spTgt>
                                        </p:tgtEl>
                                        <p:attrNameLst>
                                          <p:attrName>style.visibility</p:attrName>
                                        </p:attrNameLst>
                                      </p:cBhvr>
                                      <p:to>
                                        <p:strVal val="visible"/>
                                      </p:to>
                                    </p:set>
                                    <p:animEffect transition="in" filter="wipe(down)">
                                      <p:cBhvr>
                                        <p:cTn id="18" dur="500"/>
                                        <p:tgtEl>
                                          <p:spTgt spid="34819">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4819">
                                            <p:txEl>
                                              <p:pRg st="6" end="6"/>
                                            </p:txEl>
                                          </p:spTgt>
                                        </p:tgtEl>
                                        <p:attrNameLst>
                                          <p:attrName>style.visibility</p:attrName>
                                        </p:attrNameLst>
                                      </p:cBhvr>
                                      <p:to>
                                        <p:strVal val="visible"/>
                                      </p:to>
                                    </p:set>
                                    <p:animEffect transition="in" filter="wipe(down)">
                                      <p:cBhvr>
                                        <p:cTn id="21"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323529" y="1052736"/>
            <a:ext cx="8640959" cy="5688632"/>
          </a:xfrm>
          <a:noFill/>
        </p:spPr>
        <p:txBody>
          <a:bodyPr/>
          <a:lstStyle/>
          <a:p>
            <a:pPr marL="0" indent="0" eaLnBrk="1" hangingPunct="1">
              <a:lnSpc>
                <a:spcPct val="90000"/>
              </a:lnSpc>
              <a:buNone/>
            </a:pPr>
            <a:r>
              <a:rPr lang="en-US" altLang="zh-CN" b="1" dirty="0">
                <a:solidFill>
                  <a:srgbClr val="0000CC"/>
                </a:solidFill>
              </a:rPr>
              <a:t>1．</a:t>
            </a:r>
            <a:r>
              <a:rPr lang="zh-CN" altLang="en-US" b="1" dirty="0">
                <a:solidFill>
                  <a:srgbClr val="0000CC"/>
                </a:solidFill>
              </a:rPr>
              <a:t>派生类构造函数构造原则和次序</a:t>
            </a:r>
            <a:endParaRPr lang="en-US" altLang="zh-CN" b="1" dirty="0">
              <a:solidFill>
                <a:srgbClr val="0000CC"/>
              </a:solidFill>
            </a:endParaRPr>
          </a:p>
          <a:p>
            <a:pPr marL="0" indent="0">
              <a:buNone/>
            </a:pPr>
            <a:r>
              <a:rPr lang="zh-CN" altLang="zh-CN" sz="2600" b="1" dirty="0">
                <a:solidFill>
                  <a:srgbClr val="FF0000"/>
                </a:solidFill>
              </a:rPr>
              <a:t>基类构造函数→对象成员构造函数→派生类构造函数</a:t>
            </a:r>
            <a:endParaRPr lang="en-US" altLang="zh-CN" sz="2600" b="1" dirty="0">
              <a:solidFill>
                <a:srgbClr val="FF0000"/>
              </a:solidFill>
            </a:endParaRPr>
          </a:p>
          <a:p>
            <a:pPr marL="0" indent="0">
              <a:buNone/>
            </a:pPr>
            <a:r>
              <a:rPr lang="zh-CN" altLang="zh-CN" sz="2400" dirty="0"/>
              <a:t>① 当有多个基类时，将按照它们</a:t>
            </a:r>
            <a:r>
              <a:rPr lang="zh-CN" altLang="zh-CN" sz="2400" b="1" dirty="0">
                <a:solidFill>
                  <a:srgbClr val="0000CC"/>
                </a:solidFill>
              </a:rPr>
              <a:t>在继承方式中的声明次序调用</a:t>
            </a:r>
            <a:r>
              <a:rPr lang="zh-CN" altLang="zh-CN" sz="2400" dirty="0"/>
              <a:t>，与它们在构造函数初始化列表中的次序无关。</a:t>
            </a:r>
            <a:endParaRPr lang="en-US" altLang="zh-CN" sz="2400" dirty="0"/>
          </a:p>
          <a:p>
            <a:pPr lvl="1"/>
            <a:r>
              <a:rPr lang="zh-CN" altLang="zh-CN" sz="2400" dirty="0">
                <a:solidFill>
                  <a:srgbClr val="0000CC"/>
                </a:solidFill>
              </a:rPr>
              <a:t>当基类</a:t>
            </a:r>
            <a:r>
              <a:rPr lang="en-US" altLang="zh-CN" sz="2400" dirty="0">
                <a:solidFill>
                  <a:srgbClr val="0000CC"/>
                </a:solidFill>
              </a:rPr>
              <a:t>B</a:t>
            </a:r>
            <a:r>
              <a:rPr lang="zh-CN" altLang="zh-CN" sz="2400" dirty="0">
                <a:solidFill>
                  <a:srgbClr val="0000CC"/>
                </a:solidFill>
              </a:rPr>
              <a:t>本身又是另一个类</a:t>
            </a:r>
            <a:r>
              <a:rPr lang="en-US" altLang="zh-CN" sz="2400" dirty="0">
                <a:solidFill>
                  <a:srgbClr val="0000CC"/>
                </a:solidFill>
              </a:rPr>
              <a:t>A</a:t>
            </a:r>
            <a:r>
              <a:rPr lang="zh-CN" altLang="zh-CN" sz="2400" dirty="0">
                <a:solidFill>
                  <a:srgbClr val="0000CC"/>
                </a:solidFill>
              </a:rPr>
              <a:t>的派生类时，则先调用基类</a:t>
            </a:r>
            <a:r>
              <a:rPr lang="en-US" altLang="zh-CN" sz="2400" dirty="0">
                <a:solidFill>
                  <a:srgbClr val="0000CC"/>
                </a:solidFill>
              </a:rPr>
              <a:t>A</a:t>
            </a:r>
            <a:r>
              <a:rPr lang="zh-CN" altLang="zh-CN" sz="2400" dirty="0">
                <a:solidFill>
                  <a:srgbClr val="0000CC"/>
                </a:solidFill>
              </a:rPr>
              <a:t>的构造函数，再调用基类</a:t>
            </a:r>
            <a:r>
              <a:rPr lang="en-US" altLang="zh-CN" sz="2400" dirty="0">
                <a:solidFill>
                  <a:srgbClr val="0000CC"/>
                </a:solidFill>
              </a:rPr>
              <a:t>B</a:t>
            </a:r>
            <a:r>
              <a:rPr lang="zh-CN" altLang="zh-CN" sz="2400" dirty="0">
                <a:solidFill>
                  <a:srgbClr val="0000CC"/>
                </a:solidFill>
              </a:rPr>
              <a:t>的构造函数。</a:t>
            </a:r>
          </a:p>
          <a:p>
            <a:pPr marL="0" indent="0">
              <a:buNone/>
            </a:pPr>
            <a:r>
              <a:rPr lang="zh-CN" altLang="zh-CN" sz="2400" dirty="0"/>
              <a:t>② 当有</a:t>
            </a:r>
            <a:r>
              <a:rPr lang="zh-CN" altLang="zh-CN" sz="2400" dirty="0">
                <a:solidFill>
                  <a:srgbClr val="0000CC"/>
                </a:solidFill>
              </a:rPr>
              <a:t>多个对象成员</a:t>
            </a:r>
            <a:r>
              <a:rPr lang="zh-CN" altLang="zh-CN" sz="2400" dirty="0"/>
              <a:t>时，将按它们在派生类中的</a:t>
            </a:r>
            <a:r>
              <a:rPr lang="zh-CN" altLang="zh-CN" sz="2400" dirty="0">
                <a:solidFill>
                  <a:srgbClr val="0000CC"/>
                </a:solidFill>
              </a:rPr>
              <a:t>声明次序调用</a:t>
            </a:r>
            <a:r>
              <a:rPr lang="zh-CN" altLang="zh-CN" sz="2400" dirty="0"/>
              <a:t>，与它们在构造函数初始化列表中的次序无关。</a:t>
            </a:r>
          </a:p>
          <a:p>
            <a:pPr marL="0" indent="0">
              <a:buNone/>
            </a:pPr>
            <a:r>
              <a:rPr lang="zh-CN" altLang="zh-CN" sz="2400" dirty="0"/>
              <a:t>③ 当构造函数</a:t>
            </a:r>
            <a:r>
              <a:rPr lang="zh-CN" altLang="zh-CN" sz="2400" b="1" dirty="0">
                <a:solidFill>
                  <a:srgbClr val="0000CC"/>
                </a:solidFill>
              </a:rPr>
              <a:t>初始化列表</a:t>
            </a:r>
            <a:r>
              <a:rPr lang="zh-CN" altLang="zh-CN" sz="2400" dirty="0"/>
              <a:t>中的基类和对象成员的构造函数调用</a:t>
            </a:r>
            <a:r>
              <a:rPr lang="zh-CN" altLang="zh-CN" sz="2400" b="1" dirty="0">
                <a:solidFill>
                  <a:srgbClr val="0000CC"/>
                </a:solidFill>
              </a:rPr>
              <a:t>完成之后</a:t>
            </a:r>
            <a:r>
              <a:rPr lang="zh-CN" altLang="zh-CN" sz="2400" dirty="0"/>
              <a:t>，</a:t>
            </a:r>
            <a:r>
              <a:rPr lang="zh-CN" altLang="zh-CN" sz="2400" b="1" dirty="0">
                <a:solidFill>
                  <a:srgbClr val="0000CC"/>
                </a:solidFill>
              </a:rPr>
              <a:t>才执行派生类构造函数体</a:t>
            </a:r>
            <a:r>
              <a:rPr lang="zh-CN" altLang="zh-CN" sz="2400" dirty="0"/>
              <a:t>中的程序代码。</a:t>
            </a:r>
            <a:endParaRPr lang="en-US" altLang="zh-CN" sz="2400" dirty="0"/>
          </a:p>
          <a:p>
            <a:pPr marL="0" indent="0">
              <a:buNone/>
            </a:pPr>
            <a:endParaRPr lang="zh-CN" altLang="zh-CN" dirty="0"/>
          </a:p>
          <a:p>
            <a:endParaRPr lang="zh-CN" altLang="zh-CN" dirty="0"/>
          </a:p>
        </p:txBody>
      </p:sp>
      <p:sp>
        <p:nvSpPr>
          <p:cNvPr id="36867" name="Rectangle 3"/>
          <p:cNvSpPr>
            <a:spLocks noGrp="1" noChangeArrowheads="1"/>
          </p:cNvSpPr>
          <p:nvPr>
            <p:ph type="title"/>
          </p:nvPr>
        </p:nvSpPr>
        <p:spPr>
          <a:xfrm>
            <a:off x="323529" y="188640"/>
            <a:ext cx="8251006" cy="720080"/>
          </a:xfrm>
          <a:noFill/>
        </p:spPr>
        <p:txBody>
          <a:bodyPr/>
          <a:lstStyle/>
          <a:p>
            <a:r>
              <a:rPr lang="en-US" altLang="zh-CN" sz="3200" b="1" dirty="0"/>
              <a:t>4.5.2  </a:t>
            </a:r>
            <a:r>
              <a:rPr lang="zh-CN" altLang="zh-CN" sz="3200" b="1" dirty="0"/>
              <a:t>派生类</a:t>
            </a:r>
            <a:r>
              <a:rPr lang="zh-CN" altLang="zh-CN" sz="3200" b="1" dirty="0">
                <a:solidFill>
                  <a:srgbClr val="FF0000"/>
                </a:solidFill>
              </a:rPr>
              <a:t>构造函数和析构函数</a:t>
            </a:r>
            <a:r>
              <a:rPr lang="zh-CN" altLang="zh-CN" sz="3200" b="1" dirty="0"/>
              <a:t>的调用次序</a:t>
            </a:r>
          </a:p>
        </p:txBody>
      </p:sp>
    </p:spTree>
    <p:extLst>
      <p:ext uri="{BB962C8B-B14F-4D97-AF65-F5344CB8AC3E}">
        <p14:creationId xmlns:p14="http://schemas.microsoft.com/office/powerpoint/2010/main" val="275611124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anim calcmode="lin" valueType="num">
                                      <p:cBhvr additive="base">
                                        <p:cTn id="11"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 calcmode="lin" valueType="num">
                                      <p:cBhvr additive="base">
                                        <p:cTn id="17" dur="500" fill="hold"/>
                                        <p:tgtEl>
                                          <p:spTgt spid="3789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7890">
                                            <p:txEl>
                                              <p:pRg st="3" end="3"/>
                                            </p:txEl>
                                          </p:spTgt>
                                        </p:tgtEl>
                                        <p:attrNameLst>
                                          <p:attrName>style.visibility</p:attrName>
                                        </p:attrNameLst>
                                      </p:cBhvr>
                                      <p:to>
                                        <p:strVal val="visible"/>
                                      </p:to>
                                    </p:set>
                                    <p:anim calcmode="lin" valueType="num">
                                      <p:cBhvr additive="base">
                                        <p:cTn id="23"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890">
                                            <p:txEl>
                                              <p:pRg st="4" end="4"/>
                                            </p:txEl>
                                          </p:spTgt>
                                        </p:tgtEl>
                                        <p:attrNameLst>
                                          <p:attrName>style.visibility</p:attrName>
                                        </p:attrNameLst>
                                      </p:cBhvr>
                                      <p:to>
                                        <p:strVal val="visible"/>
                                      </p:to>
                                    </p:set>
                                    <p:anim calcmode="lin" valueType="num">
                                      <p:cBhvr additive="base">
                                        <p:cTn id="29"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7890">
                                            <p:txEl>
                                              <p:pRg st="5" end="5"/>
                                            </p:txEl>
                                          </p:spTgt>
                                        </p:tgtEl>
                                        <p:attrNameLst>
                                          <p:attrName>style.visibility</p:attrName>
                                        </p:attrNameLst>
                                      </p:cBhvr>
                                      <p:to>
                                        <p:strVal val="visible"/>
                                      </p:to>
                                    </p:set>
                                    <p:anim calcmode="lin" valueType="num">
                                      <p:cBhvr additive="base">
                                        <p:cTn id="35" dur="500" fill="hold"/>
                                        <p:tgtEl>
                                          <p:spTgt spid="3789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789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0" y="980728"/>
            <a:ext cx="8458200" cy="5688631"/>
          </a:xfrm>
        </p:spPr>
        <p:txBody>
          <a:bodyPr/>
          <a:lstStyle/>
          <a:p>
            <a:pPr eaLnBrk="1" hangingPunct="1">
              <a:buFontTx/>
              <a:buNone/>
            </a:pPr>
            <a:r>
              <a:rPr lang="zh-CN" altLang="en-US" b="1" dirty="0">
                <a:solidFill>
                  <a:srgbClr val="0000CC"/>
                </a:solidFill>
              </a:rPr>
              <a:t>２、构造函数的调用原则和次序 </a:t>
            </a:r>
          </a:p>
          <a:p>
            <a:pPr eaLnBrk="1" hangingPunct="1"/>
            <a:r>
              <a:rPr lang="zh-CN" altLang="en-US" sz="2400" b="1" dirty="0"/>
              <a:t>当派生类具有多个基类和多个对象成员，它们的构造函数将在创建派生类对象时被调用，调用次序如下：</a:t>
            </a:r>
          </a:p>
          <a:p>
            <a:pPr lvl="1" eaLnBrk="1" hangingPunct="1">
              <a:buFontTx/>
              <a:buNone/>
            </a:pPr>
            <a:r>
              <a:rPr lang="zh-CN" altLang="en-US" sz="2400" b="1" dirty="0">
                <a:solidFill>
                  <a:srgbClr val="FF0000"/>
                </a:solidFill>
              </a:rPr>
              <a:t>基类构造函数→对象成员构造函数→派生类构造函数</a:t>
            </a:r>
            <a:endParaRPr lang="en-US" altLang="zh-CN" sz="2400" b="1" dirty="0">
              <a:solidFill>
                <a:srgbClr val="FF0000"/>
              </a:solidFill>
            </a:endParaRPr>
          </a:p>
          <a:p>
            <a:pPr lvl="1" eaLnBrk="1" hangingPunct="1">
              <a:buFontTx/>
              <a:buNone/>
            </a:pPr>
            <a:endParaRPr lang="en-US" altLang="zh-CN" sz="2400" b="1" dirty="0">
              <a:solidFill>
                <a:srgbClr val="FF0000"/>
              </a:solidFill>
            </a:endParaRPr>
          </a:p>
          <a:p>
            <a:pPr eaLnBrk="1" hangingPunct="1">
              <a:lnSpc>
                <a:spcPct val="80000"/>
              </a:lnSpc>
              <a:buFontTx/>
              <a:buNone/>
            </a:pPr>
            <a:r>
              <a:rPr lang="zh-CN" altLang="en-US" sz="2400" b="1" dirty="0"/>
              <a:t>（</a:t>
            </a:r>
            <a:r>
              <a:rPr lang="en-US" altLang="zh-CN" sz="2400" b="1" dirty="0"/>
              <a:t>1</a:t>
            </a:r>
            <a:r>
              <a:rPr lang="zh-CN" altLang="en-US" sz="2400" b="1" dirty="0"/>
              <a:t>）当有多个基类时，将按照它们在继承方式中的</a:t>
            </a:r>
            <a:r>
              <a:rPr lang="zh-CN" altLang="en-US" sz="2400" b="1" dirty="0">
                <a:solidFill>
                  <a:srgbClr val="0000CC"/>
                </a:solidFill>
              </a:rPr>
              <a:t>声明次序调用，</a:t>
            </a:r>
            <a:r>
              <a:rPr lang="zh-CN" altLang="en-US" sz="2400" b="1" dirty="0"/>
              <a:t>与它们在构造函数初始化列表中的次序无关。当基类</a:t>
            </a:r>
            <a:r>
              <a:rPr lang="en-US" altLang="zh-CN" sz="2400" b="1" dirty="0"/>
              <a:t>A</a:t>
            </a:r>
            <a:r>
              <a:rPr lang="zh-CN" altLang="en-US" sz="2400" b="1" dirty="0"/>
              <a:t>本身又是另一个类</a:t>
            </a:r>
            <a:r>
              <a:rPr lang="en-US" altLang="zh-CN" sz="2400" b="1" dirty="0"/>
              <a:t>B</a:t>
            </a:r>
            <a:r>
              <a:rPr lang="zh-CN" altLang="en-US" sz="2400" b="1" dirty="0"/>
              <a:t>的派生类时，则先调用基类</a:t>
            </a:r>
            <a:r>
              <a:rPr lang="en-US" altLang="zh-CN" sz="2400" b="1" dirty="0"/>
              <a:t>B</a:t>
            </a:r>
            <a:r>
              <a:rPr lang="zh-CN" altLang="en-US" sz="2400" b="1" dirty="0"/>
              <a:t>的构造函数，再调用基类</a:t>
            </a:r>
            <a:r>
              <a:rPr lang="en-US" altLang="zh-CN" sz="2400" b="1" dirty="0"/>
              <a:t>A</a:t>
            </a:r>
            <a:r>
              <a:rPr lang="zh-CN" altLang="en-US" sz="2400" b="1" dirty="0"/>
              <a:t>的构造函数。</a:t>
            </a:r>
          </a:p>
          <a:p>
            <a:pPr eaLnBrk="1" hangingPunct="1">
              <a:lnSpc>
                <a:spcPct val="80000"/>
              </a:lnSpc>
              <a:buFontTx/>
              <a:buNone/>
            </a:pPr>
            <a:endParaRPr lang="zh-CN" altLang="en-US" sz="2400" b="1" dirty="0"/>
          </a:p>
          <a:p>
            <a:pPr eaLnBrk="1" hangingPunct="1">
              <a:lnSpc>
                <a:spcPct val="80000"/>
              </a:lnSpc>
              <a:buFontTx/>
              <a:buNone/>
            </a:pPr>
            <a:r>
              <a:rPr lang="zh-CN" altLang="en-US" sz="2400" b="1" dirty="0"/>
              <a:t>（</a:t>
            </a:r>
            <a:r>
              <a:rPr lang="en-US" altLang="zh-CN" sz="2400" b="1" dirty="0"/>
              <a:t>2</a:t>
            </a:r>
            <a:r>
              <a:rPr lang="zh-CN" altLang="en-US" sz="2400" b="1" dirty="0"/>
              <a:t>）当有多个对象成员时，将按它们在派生类中的声明次序调用，与它们在构造函数初始化列表中的次序无关。</a:t>
            </a:r>
          </a:p>
          <a:p>
            <a:pPr eaLnBrk="1" hangingPunct="1">
              <a:lnSpc>
                <a:spcPct val="80000"/>
              </a:lnSpc>
              <a:buFontTx/>
              <a:buNone/>
            </a:pPr>
            <a:endParaRPr lang="zh-CN" altLang="en-US" sz="2400" b="1" dirty="0"/>
          </a:p>
          <a:p>
            <a:pPr eaLnBrk="1" hangingPunct="1">
              <a:lnSpc>
                <a:spcPct val="80000"/>
              </a:lnSpc>
              <a:buFontTx/>
              <a:buNone/>
            </a:pPr>
            <a:r>
              <a:rPr lang="zh-CN" altLang="en-US" sz="2400" b="1" dirty="0"/>
              <a:t>（</a:t>
            </a:r>
            <a:r>
              <a:rPr lang="en-US" altLang="zh-CN" sz="2400" b="1" dirty="0"/>
              <a:t>3</a:t>
            </a:r>
            <a:r>
              <a:rPr lang="zh-CN" altLang="en-US" sz="2400" b="1" dirty="0"/>
              <a:t>）当构造函数初始化列表中的基类和对象成员的构造函数调用完成之后，才执行派生类构造函数体中的程序代码。</a:t>
            </a:r>
          </a:p>
          <a:p>
            <a:pPr lvl="1" eaLnBrk="1" hangingPunct="1">
              <a:buFontTx/>
              <a:buNone/>
            </a:pPr>
            <a:endParaRPr lang="zh-CN" altLang="en-US" sz="2400" b="1" dirty="0">
              <a:solidFill>
                <a:srgbClr val="FF0000"/>
              </a:solidFill>
            </a:endParaRPr>
          </a:p>
          <a:p>
            <a:pPr eaLnBrk="1" hangingPunct="1"/>
            <a:endParaRPr lang="en-US" altLang="zh-CN" sz="2400" b="1" dirty="0">
              <a:solidFill>
                <a:srgbClr val="FF0000"/>
              </a:solidFill>
            </a:endParaRPr>
          </a:p>
        </p:txBody>
      </p:sp>
      <p:sp>
        <p:nvSpPr>
          <p:cNvPr id="5" name="Rectangle 3"/>
          <p:cNvSpPr>
            <a:spLocks noGrp="1" noChangeArrowheads="1"/>
          </p:cNvSpPr>
          <p:nvPr>
            <p:ph type="title"/>
          </p:nvPr>
        </p:nvSpPr>
        <p:spPr>
          <a:xfrm>
            <a:off x="457200" y="73672"/>
            <a:ext cx="8507288" cy="811195"/>
          </a:xfrm>
          <a:noFill/>
        </p:spPr>
        <p:txBody>
          <a:bodyPr/>
          <a:lstStyle/>
          <a:p>
            <a:r>
              <a:rPr lang="en-US" altLang="zh-CN" sz="3200" b="1" dirty="0"/>
              <a:t>4.5.2  </a:t>
            </a:r>
            <a:r>
              <a:rPr lang="zh-CN" altLang="zh-CN" sz="3200" b="1" dirty="0"/>
              <a:t>派生类</a:t>
            </a:r>
            <a:r>
              <a:rPr lang="zh-CN" altLang="zh-CN" sz="3200" b="1" dirty="0">
                <a:solidFill>
                  <a:srgbClr val="FF0000"/>
                </a:solidFill>
              </a:rPr>
              <a:t>构造函数和析构函数</a:t>
            </a:r>
            <a:r>
              <a:rPr lang="zh-CN" altLang="zh-CN" sz="3200" b="1" dirty="0"/>
              <a:t>的调用次序</a:t>
            </a:r>
          </a:p>
        </p:txBody>
      </p:sp>
    </p:spTree>
    <p:extLst>
      <p:ext uri="{BB962C8B-B14F-4D97-AF65-F5344CB8AC3E}">
        <p14:creationId xmlns:p14="http://schemas.microsoft.com/office/powerpoint/2010/main" val="319479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 calcmode="lin" valueType="num">
                                      <p:cBhvr additive="base">
                                        <p:cTn id="7" dur="500" fill="hold"/>
                                        <p:tgtEl>
                                          <p:spTgt spid="491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anim calcmode="lin" valueType="num">
                                      <p:cBhvr additive="base">
                                        <p:cTn id="13"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anim calcmode="lin" valueType="num">
                                      <p:cBhvr additive="base">
                                        <p:cTn id="19"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anim calcmode="lin" valueType="num">
                                      <p:cBhvr additive="base">
                                        <p:cTn id="25"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9154">
                                            <p:txEl>
                                              <p:pRg st="8" end="8"/>
                                            </p:txEl>
                                          </p:spTgt>
                                        </p:tgtEl>
                                        <p:attrNameLst>
                                          <p:attrName>style.visibility</p:attrName>
                                        </p:attrNameLst>
                                      </p:cBhvr>
                                      <p:to>
                                        <p:strVal val="visible"/>
                                      </p:to>
                                    </p:set>
                                    <p:anim calcmode="lin" valueType="num">
                                      <p:cBhvr additive="base">
                                        <p:cTn id="31" dur="500" fill="hold"/>
                                        <p:tgtEl>
                                          <p:spTgt spid="49154">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76590"/>
            <a:ext cx="8712968" cy="5168635"/>
          </a:xfrm>
        </p:spPr>
        <p:txBody>
          <a:bodyPr/>
          <a:lstStyle/>
          <a:p>
            <a:pPr marL="0" indent="0">
              <a:buNone/>
            </a:pPr>
            <a:r>
              <a:rPr lang="zh-CN" altLang="zh-CN" sz="2400" dirty="0">
                <a:solidFill>
                  <a:srgbClr val="0000CC"/>
                </a:solidFill>
              </a:rPr>
              <a:t>【例</a:t>
            </a:r>
            <a:r>
              <a:rPr lang="en-US" altLang="zh-CN" sz="2400" dirty="0">
                <a:solidFill>
                  <a:srgbClr val="0000CC"/>
                </a:solidFill>
              </a:rPr>
              <a:t>4-12</a:t>
            </a:r>
            <a:r>
              <a:rPr lang="zh-CN" altLang="zh-CN" sz="2400" dirty="0">
                <a:solidFill>
                  <a:srgbClr val="0000CC"/>
                </a:solidFill>
              </a:rPr>
              <a:t>】 类</a:t>
            </a:r>
            <a:r>
              <a:rPr lang="en-US" altLang="zh-CN" sz="2400" dirty="0">
                <a:solidFill>
                  <a:srgbClr val="0000CC"/>
                </a:solidFill>
              </a:rPr>
              <a:t>D</a:t>
            </a:r>
            <a:r>
              <a:rPr lang="zh-CN" altLang="zh-CN" sz="2400" dirty="0">
                <a:solidFill>
                  <a:srgbClr val="0000CC"/>
                </a:solidFill>
              </a:rPr>
              <a:t>从类</a:t>
            </a:r>
            <a:r>
              <a:rPr lang="en-US" altLang="zh-CN" sz="2400" dirty="0">
                <a:solidFill>
                  <a:srgbClr val="0000CC"/>
                </a:solidFill>
              </a:rPr>
              <a:t>B</a:t>
            </a:r>
            <a:r>
              <a:rPr lang="zh-CN" altLang="zh-CN" sz="2400" dirty="0">
                <a:solidFill>
                  <a:srgbClr val="0000CC"/>
                </a:solidFill>
              </a:rPr>
              <a:t>派生，并具有用类</a:t>
            </a:r>
            <a:r>
              <a:rPr lang="en-US" altLang="zh-CN" sz="2400" dirty="0">
                <a:solidFill>
                  <a:srgbClr val="0000CC"/>
                </a:solidFill>
              </a:rPr>
              <a:t>A</a:t>
            </a:r>
            <a:r>
              <a:rPr lang="zh-CN" altLang="zh-CN" sz="2400" dirty="0">
                <a:solidFill>
                  <a:srgbClr val="0000CC"/>
                </a:solidFill>
              </a:rPr>
              <a:t>和</a:t>
            </a:r>
            <a:r>
              <a:rPr lang="en-US" altLang="zh-CN" sz="2400" dirty="0">
                <a:solidFill>
                  <a:srgbClr val="0000CC"/>
                </a:solidFill>
              </a:rPr>
              <a:t>C</a:t>
            </a:r>
            <a:r>
              <a:rPr lang="zh-CN" altLang="zh-CN" sz="2400" dirty="0">
                <a:solidFill>
                  <a:srgbClr val="0000CC"/>
                </a:solidFill>
              </a:rPr>
              <a:t>建立的对象成员。分析创建</a:t>
            </a:r>
            <a:r>
              <a:rPr lang="en-US" altLang="zh-CN" sz="2400" dirty="0">
                <a:solidFill>
                  <a:srgbClr val="0000CC"/>
                </a:solidFill>
              </a:rPr>
              <a:t>D</a:t>
            </a:r>
            <a:r>
              <a:rPr lang="zh-CN" altLang="zh-CN" sz="2400" dirty="0">
                <a:solidFill>
                  <a:srgbClr val="0000CC"/>
                </a:solidFill>
              </a:rPr>
              <a:t>的对象时，基类、对象成员和派生类构造函数和析构函数的调用次序。</a:t>
            </a:r>
            <a:endParaRPr lang="en-US" altLang="zh-CN" sz="2400" dirty="0">
              <a:solidFill>
                <a:srgbClr val="0000CC"/>
              </a:solidFill>
            </a:endParaRPr>
          </a:p>
          <a:p>
            <a:pPr marL="0" indent="0">
              <a:buNone/>
            </a:pPr>
            <a:r>
              <a:rPr lang="en-US" altLang="zh-CN" sz="2400" dirty="0"/>
              <a:t>//Eg4-12.cpp</a:t>
            </a:r>
            <a:endParaRPr lang="zh-CN" altLang="zh-CN" sz="2400" dirty="0"/>
          </a:p>
          <a:p>
            <a:pPr marL="0" indent="0">
              <a:buNone/>
            </a:pPr>
            <a:r>
              <a:rPr lang="en-US" altLang="zh-CN" sz="2400" dirty="0"/>
              <a:t>#include &lt;</a:t>
            </a:r>
            <a:r>
              <a:rPr lang="en-US" altLang="zh-CN" sz="2400" dirty="0" err="1"/>
              <a:t>iostream</a:t>
            </a:r>
            <a:r>
              <a:rPr lang="en-US" altLang="zh-CN" sz="2400" dirty="0"/>
              <a:t>&gt;</a:t>
            </a:r>
            <a:endParaRPr lang="zh-CN" altLang="zh-CN" sz="2400" dirty="0"/>
          </a:p>
          <a:p>
            <a:pPr marL="0" indent="0">
              <a:buNone/>
            </a:pPr>
            <a:r>
              <a:rPr lang="en-US" altLang="zh-CN" sz="2400" dirty="0"/>
              <a:t>using namespace </a:t>
            </a:r>
            <a:r>
              <a:rPr lang="en-US" altLang="zh-CN" sz="2400" dirty="0" err="1"/>
              <a:t>std</a:t>
            </a:r>
            <a:r>
              <a:rPr lang="en-US" altLang="zh-CN" sz="2400" dirty="0"/>
              <a:t>;</a:t>
            </a:r>
            <a:endParaRPr lang="zh-CN" altLang="zh-CN" sz="2400" dirty="0"/>
          </a:p>
          <a:p>
            <a:pPr marL="0" indent="0">
              <a:buNone/>
            </a:pPr>
            <a:r>
              <a:rPr lang="en-US" altLang="zh-CN" sz="2400" dirty="0"/>
              <a:t>class A {</a:t>
            </a:r>
            <a:endParaRPr lang="zh-CN" altLang="zh-CN" sz="2400" dirty="0"/>
          </a:p>
          <a:p>
            <a:pPr marL="0" indent="0">
              <a:buNone/>
            </a:pPr>
            <a:r>
              <a:rPr lang="en-US" altLang="zh-CN" sz="2400" dirty="0"/>
              <a:t>	</a:t>
            </a:r>
            <a:r>
              <a:rPr lang="en-US" altLang="zh-CN" sz="2400" dirty="0" err="1"/>
              <a:t>int</a:t>
            </a:r>
            <a:r>
              <a:rPr lang="en-US" altLang="zh-CN" sz="2400" dirty="0"/>
              <a:t> x;</a:t>
            </a:r>
            <a:endParaRPr lang="zh-CN" altLang="zh-CN" sz="2400" dirty="0"/>
          </a:p>
          <a:p>
            <a:pPr marL="0" indent="0">
              <a:buNone/>
            </a:pPr>
            <a:r>
              <a:rPr lang="en-US" altLang="zh-CN" sz="2400" dirty="0"/>
              <a:t>public:</a:t>
            </a:r>
            <a:endParaRPr lang="zh-CN" altLang="zh-CN" sz="2400" dirty="0"/>
          </a:p>
          <a:p>
            <a:pPr marL="0" indent="0">
              <a:buNone/>
            </a:pPr>
            <a:r>
              <a:rPr lang="en-US" altLang="zh-CN" sz="2400" dirty="0"/>
              <a:t>	A(</a:t>
            </a:r>
            <a:r>
              <a:rPr lang="en-US" altLang="zh-CN" sz="2400" dirty="0" err="1"/>
              <a:t>int</a:t>
            </a:r>
            <a:r>
              <a:rPr lang="en-US" altLang="zh-CN" sz="2400" dirty="0"/>
              <a:t> </a:t>
            </a:r>
            <a:r>
              <a:rPr lang="en-US" altLang="zh-CN" sz="2400" dirty="0" err="1"/>
              <a:t>i</a:t>
            </a:r>
            <a:r>
              <a:rPr lang="en-US" altLang="zh-CN" sz="2400" dirty="0"/>
              <a:t>=0):x(</a:t>
            </a:r>
            <a:r>
              <a:rPr lang="en-US" altLang="zh-CN" sz="2400" dirty="0" err="1"/>
              <a:t>i</a:t>
            </a:r>
            <a:r>
              <a:rPr lang="en-US" altLang="zh-CN" sz="2400" dirty="0"/>
              <a:t>){	</a:t>
            </a:r>
            <a:r>
              <a:rPr lang="en-US" altLang="zh-CN" sz="2400" dirty="0" err="1"/>
              <a:t>cout</a:t>
            </a:r>
            <a:r>
              <a:rPr lang="en-US" altLang="zh-CN" sz="2400" dirty="0"/>
              <a:t>&lt;&lt;"Construct A----"&lt;&lt;x&lt;&lt;</a:t>
            </a:r>
            <a:r>
              <a:rPr lang="en-US" altLang="zh-CN" sz="2400" dirty="0" err="1"/>
              <a:t>endl</a:t>
            </a:r>
            <a:r>
              <a:rPr lang="en-US" altLang="zh-CN" sz="2400" dirty="0"/>
              <a:t>;}</a:t>
            </a:r>
            <a:endParaRPr lang="zh-CN" altLang="zh-CN" sz="2400" dirty="0"/>
          </a:p>
          <a:p>
            <a:pPr marL="0" indent="0">
              <a:buNone/>
            </a:pPr>
            <a:r>
              <a:rPr lang="en-US" altLang="zh-CN" sz="2400" dirty="0"/>
              <a:t>	~A() { </a:t>
            </a:r>
            <a:r>
              <a:rPr lang="en-US" altLang="zh-CN" sz="2400" dirty="0" err="1"/>
              <a:t>cout</a:t>
            </a:r>
            <a:r>
              <a:rPr lang="en-US" altLang="zh-CN" sz="2400" dirty="0"/>
              <a:t> &lt;&lt;"Des A----"&lt;&lt;x&lt;&lt;</a:t>
            </a:r>
            <a:r>
              <a:rPr lang="en-US" altLang="zh-CN" sz="2400" dirty="0" err="1"/>
              <a:t>endl</a:t>
            </a:r>
            <a:r>
              <a:rPr lang="en-US" altLang="zh-CN" sz="2400" dirty="0"/>
              <a:t>; }</a:t>
            </a:r>
            <a:endParaRPr lang="zh-CN" altLang="zh-CN" sz="2400" dirty="0"/>
          </a:p>
          <a:p>
            <a:pPr marL="0" indent="0">
              <a:buNone/>
            </a:pPr>
            <a:r>
              <a:rPr lang="en-US" altLang="zh-CN" sz="2400" dirty="0"/>
              <a:t>};</a:t>
            </a:r>
            <a:endParaRPr lang="zh-CN" altLang="zh-CN" sz="2400" dirty="0"/>
          </a:p>
          <a:p>
            <a:pPr marL="0" indent="0">
              <a:buNone/>
            </a:pPr>
            <a:endParaRPr lang="zh-CN" altLang="zh-CN" sz="2400" dirty="0">
              <a:solidFill>
                <a:srgbClr val="0000CC"/>
              </a:solidFill>
            </a:endParaRPr>
          </a:p>
          <a:p>
            <a:endParaRPr lang="zh-CN" altLang="en-US" dirty="0"/>
          </a:p>
        </p:txBody>
      </p:sp>
      <p:sp>
        <p:nvSpPr>
          <p:cNvPr id="4" name="Rectangle 3"/>
          <p:cNvSpPr>
            <a:spLocks noGrp="1" noChangeArrowheads="1"/>
          </p:cNvSpPr>
          <p:nvPr>
            <p:ph type="title"/>
          </p:nvPr>
        </p:nvSpPr>
        <p:spPr>
          <a:xfrm>
            <a:off x="457200" y="73672"/>
            <a:ext cx="8417532" cy="811195"/>
          </a:xfrm>
          <a:noFill/>
        </p:spPr>
        <p:txBody>
          <a:bodyPr/>
          <a:lstStyle/>
          <a:p>
            <a:r>
              <a:rPr lang="en-US" altLang="zh-CN" sz="3200" b="1" dirty="0"/>
              <a:t>4.5.2  </a:t>
            </a:r>
            <a:r>
              <a:rPr lang="zh-CN" altLang="zh-CN" sz="3200" b="1" dirty="0"/>
              <a:t>派生类</a:t>
            </a:r>
            <a:r>
              <a:rPr lang="zh-CN" altLang="zh-CN" sz="3200" b="1" dirty="0">
                <a:solidFill>
                  <a:srgbClr val="FF0000"/>
                </a:solidFill>
              </a:rPr>
              <a:t>构造函数和析构函数</a:t>
            </a:r>
            <a:r>
              <a:rPr lang="zh-CN" altLang="zh-CN" sz="3200" b="1" dirty="0"/>
              <a:t>的调用次序</a:t>
            </a:r>
          </a:p>
        </p:txBody>
      </p:sp>
    </p:spTree>
    <p:extLst>
      <p:ext uri="{BB962C8B-B14F-4D97-AF65-F5344CB8AC3E}">
        <p14:creationId xmlns:p14="http://schemas.microsoft.com/office/powerpoint/2010/main" val="184135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400" dirty="0"/>
              <a:t>class B {</a:t>
            </a:r>
            <a:endParaRPr lang="zh-CN" altLang="zh-CN" sz="2400" dirty="0"/>
          </a:p>
          <a:p>
            <a:pPr marL="0" indent="0">
              <a:buNone/>
            </a:pPr>
            <a:r>
              <a:rPr lang="en-US" altLang="zh-CN" sz="2400" dirty="0"/>
              <a:t>	</a:t>
            </a:r>
            <a:r>
              <a:rPr lang="en-US" altLang="zh-CN" sz="2400" dirty="0" err="1"/>
              <a:t>int</a:t>
            </a:r>
            <a:r>
              <a:rPr lang="en-US" altLang="zh-CN" sz="2400" dirty="0"/>
              <a:t> y;</a:t>
            </a:r>
            <a:endParaRPr lang="zh-CN" altLang="zh-CN" sz="2400" dirty="0"/>
          </a:p>
          <a:p>
            <a:pPr marL="0" indent="0">
              <a:buNone/>
            </a:pPr>
            <a:r>
              <a:rPr lang="en-US" altLang="zh-CN" sz="2400" dirty="0"/>
              <a:t>public:</a:t>
            </a:r>
            <a:endParaRPr lang="zh-CN" altLang="zh-CN" sz="2400" dirty="0"/>
          </a:p>
          <a:p>
            <a:pPr marL="0" indent="0">
              <a:buNone/>
            </a:pPr>
            <a:r>
              <a:rPr lang="en-US" altLang="zh-CN" sz="2400" dirty="0"/>
              <a:t>	B(</a:t>
            </a:r>
            <a:r>
              <a:rPr lang="en-US" altLang="zh-CN" sz="2400" dirty="0" err="1"/>
              <a:t>int</a:t>
            </a:r>
            <a:r>
              <a:rPr lang="en-US" altLang="zh-CN" sz="2400" dirty="0"/>
              <a:t> </a:t>
            </a:r>
            <a:r>
              <a:rPr lang="en-US" altLang="zh-CN" sz="2400" dirty="0" err="1"/>
              <a:t>i</a:t>
            </a:r>
            <a:r>
              <a:rPr lang="en-US" altLang="zh-CN" sz="2400" dirty="0"/>
              <a:t>):y(</a:t>
            </a:r>
            <a:r>
              <a:rPr lang="en-US" altLang="zh-CN" sz="2400" dirty="0" err="1"/>
              <a:t>i</a:t>
            </a:r>
            <a:r>
              <a:rPr lang="en-US" altLang="zh-CN" sz="2400" dirty="0"/>
              <a:t>) {	</a:t>
            </a:r>
            <a:r>
              <a:rPr lang="en-US" altLang="zh-CN" sz="2400" dirty="0" err="1"/>
              <a:t>cout</a:t>
            </a:r>
            <a:r>
              <a:rPr lang="en-US" altLang="zh-CN" sz="2400" dirty="0"/>
              <a:t>&lt;&lt;"Construct B----"&lt;&lt;y&lt;&lt;</a:t>
            </a:r>
            <a:r>
              <a:rPr lang="en-US" altLang="zh-CN" sz="2400" dirty="0" err="1"/>
              <a:t>endl</a:t>
            </a:r>
            <a:r>
              <a:rPr lang="en-US" altLang="zh-CN" sz="2400" dirty="0"/>
              <a:t>;	}</a:t>
            </a:r>
            <a:endParaRPr lang="zh-CN" altLang="zh-CN" sz="2400" dirty="0"/>
          </a:p>
          <a:p>
            <a:pPr marL="0" indent="0">
              <a:buNone/>
            </a:pPr>
            <a:r>
              <a:rPr lang="en-US" altLang="zh-CN" sz="2400" dirty="0"/>
              <a:t>	~B() { </a:t>
            </a:r>
            <a:r>
              <a:rPr lang="en-US" altLang="zh-CN" sz="2400" dirty="0" err="1"/>
              <a:t>cout</a:t>
            </a:r>
            <a:r>
              <a:rPr lang="en-US" altLang="zh-CN" sz="2400" dirty="0"/>
              <a:t> &lt;&lt;"Des B----"&lt;&lt;y&lt;&lt;</a:t>
            </a:r>
            <a:r>
              <a:rPr lang="en-US" altLang="zh-CN" sz="2400" dirty="0" err="1"/>
              <a:t>endl</a:t>
            </a:r>
            <a:r>
              <a:rPr lang="en-US" altLang="zh-CN" sz="2400" dirty="0"/>
              <a:t>; }</a:t>
            </a:r>
            <a:endParaRPr lang="zh-CN" altLang="zh-CN" sz="2400" dirty="0"/>
          </a:p>
          <a:p>
            <a:pPr marL="0" indent="0">
              <a:buNone/>
            </a:pPr>
            <a:r>
              <a:rPr lang="en-US" altLang="zh-CN" sz="2400" dirty="0"/>
              <a:t>};</a:t>
            </a:r>
            <a:endParaRPr lang="zh-CN" altLang="zh-CN" sz="2400" dirty="0"/>
          </a:p>
          <a:p>
            <a:pPr marL="0" indent="0">
              <a:buNone/>
            </a:pPr>
            <a:r>
              <a:rPr lang="en-US" altLang="zh-CN" sz="2400" dirty="0"/>
              <a:t>class C {</a:t>
            </a:r>
            <a:endParaRPr lang="zh-CN" altLang="zh-CN" sz="2400" dirty="0"/>
          </a:p>
          <a:p>
            <a:pPr marL="0" indent="0">
              <a:buNone/>
            </a:pPr>
            <a:r>
              <a:rPr lang="en-US" altLang="zh-CN" sz="2400" dirty="0"/>
              <a:t>	</a:t>
            </a:r>
            <a:r>
              <a:rPr lang="en-US" altLang="zh-CN" sz="2400" dirty="0" err="1"/>
              <a:t>int</a:t>
            </a:r>
            <a:r>
              <a:rPr lang="en-US" altLang="zh-CN" sz="2400" dirty="0"/>
              <a:t> z;</a:t>
            </a:r>
            <a:endParaRPr lang="zh-CN" altLang="zh-CN" sz="2400" dirty="0"/>
          </a:p>
          <a:p>
            <a:pPr marL="0" indent="0">
              <a:buNone/>
            </a:pPr>
            <a:r>
              <a:rPr lang="en-US" altLang="zh-CN" sz="2400" dirty="0"/>
              <a:t>public:</a:t>
            </a:r>
            <a:endParaRPr lang="zh-CN" altLang="zh-CN" sz="2400" dirty="0"/>
          </a:p>
          <a:p>
            <a:pPr marL="0" indent="0">
              <a:buNone/>
            </a:pPr>
            <a:r>
              <a:rPr lang="en-US" altLang="zh-CN" sz="2400" dirty="0"/>
              <a:t>	C(</a:t>
            </a:r>
            <a:r>
              <a:rPr lang="en-US" altLang="zh-CN" sz="2400" dirty="0" err="1"/>
              <a:t>int</a:t>
            </a:r>
            <a:r>
              <a:rPr lang="en-US" altLang="zh-CN" sz="2400" dirty="0"/>
              <a:t> </a:t>
            </a:r>
            <a:r>
              <a:rPr lang="en-US" altLang="zh-CN" sz="2400" dirty="0" err="1"/>
              <a:t>i</a:t>
            </a:r>
            <a:r>
              <a:rPr lang="en-US" altLang="zh-CN" sz="2400" dirty="0"/>
              <a:t>):z(</a:t>
            </a:r>
            <a:r>
              <a:rPr lang="en-US" altLang="zh-CN" sz="2400" dirty="0" err="1"/>
              <a:t>i</a:t>
            </a:r>
            <a:r>
              <a:rPr lang="en-US" altLang="zh-CN" sz="2400" dirty="0"/>
              <a:t>) {	</a:t>
            </a:r>
            <a:r>
              <a:rPr lang="en-US" altLang="zh-CN" sz="2400" dirty="0" err="1"/>
              <a:t>cout</a:t>
            </a:r>
            <a:r>
              <a:rPr lang="en-US" altLang="zh-CN" sz="2400" dirty="0"/>
              <a:t>&lt;&lt;"Construct C----"&lt;&lt;z&lt;&lt;</a:t>
            </a:r>
            <a:r>
              <a:rPr lang="en-US" altLang="zh-CN" sz="2400" dirty="0" err="1"/>
              <a:t>endl</a:t>
            </a:r>
            <a:r>
              <a:rPr lang="en-US" altLang="zh-CN" sz="2400" dirty="0"/>
              <a:t>;	}</a:t>
            </a:r>
            <a:endParaRPr lang="zh-CN" altLang="zh-CN" sz="2400" dirty="0"/>
          </a:p>
          <a:p>
            <a:pPr marL="0" indent="0">
              <a:buNone/>
            </a:pPr>
            <a:r>
              <a:rPr lang="en-US" altLang="zh-CN" sz="2400" dirty="0"/>
              <a:t>	~C() { </a:t>
            </a:r>
            <a:r>
              <a:rPr lang="en-US" altLang="zh-CN" sz="2400" dirty="0" err="1"/>
              <a:t>cout</a:t>
            </a:r>
            <a:r>
              <a:rPr lang="en-US" altLang="zh-CN" sz="2400" dirty="0"/>
              <a:t>&lt;&lt;"Des C----"&lt;&lt;z&lt;&lt;</a:t>
            </a:r>
            <a:r>
              <a:rPr lang="en-US" altLang="zh-CN" sz="2400" dirty="0" err="1"/>
              <a:t>endl</a:t>
            </a:r>
            <a:r>
              <a:rPr lang="en-US" altLang="zh-CN" sz="2400" dirty="0"/>
              <a:t>; }</a:t>
            </a:r>
            <a:endParaRPr lang="zh-CN" altLang="zh-CN" sz="2400" dirty="0"/>
          </a:p>
          <a:p>
            <a:pPr marL="0" indent="0">
              <a:buNone/>
            </a:pPr>
            <a:r>
              <a:rPr lang="en-US" altLang="zh-CN" sz="2400" dirty="0"/>
              <a:t>};</a:t>
            </a:r>
            <a:endParaRPr lang="zh-CN" altLang="zh-CN" sz="2400" dirty="0"/>
          </a:p>
          <a:p>
            <a:pPr marL="0" indent="0">
              <a:buNone/>
            </a:pPr>
            <a:endParaRPr lang="zh-CN" altLang="en-US" sz="2400" dirty="0"/>
          </a:p>
        </p:txBody>
      </p:sp>
      <p:sp>
        <p:nvSpPr>
          <p:cNvPr id="4" name="Rectangle 3"/>
          <p:cNvSpPr>
            <a:spLocks noGrp="1" noChangeArrowheads="1"/>
          </p:cNvSpPr>
          <p:nvPr>
            <p:ph type="title"/>
          </p:nvPr>
        </p:nvSpPr>
        <p:spPr>
          <a:xfrm>
            <a:off x="251520" y="73672"/>
            <a:ext cx="8435280" cy="811195"/>
          </a:xfrm>
          <a:noFill/>
        </p:spPr>
        <p:txBody>
          <a:bodyPr/>
          <a:lstStyle/>
          <a:p>
            <a:r>
              <a:rPr lang="en-US" altLang="zh-CN" sz="3200" b="1" dirty="0"/>
              <a:t>4.5.2  </a:t>
            </a:r>
            <a:r>
              <a:rPr lang="zh-CN" altLang="zh-CN" sz="3200" b="1" dirty="0"/>
              <a:t>派生类</a:t>
            </a:r>
            <a:r>
              <a:rPr lang="zh-CN" altLang="zh-CN" sz="3200" b="1" dirty="0">
                <a:solidFill>
                  <a:srgbClr val="FF0000"/>
                </a:solidFill>
              </a:rPr>
              <a:t>构造函数和析构函数</a:t>
            </a:r>
            <a:r>
              <a:rPr lang="zh-CN" altLang="zh-CN" sz="3200" b="1" dirty="0"/>
              <a:t>的调用次序</a:t>
            </a:r>
          </a:p>
        </p:txBody>
      </p:sp>
    </p:spTree>
    <p:extLst>
      <p:ext uri="{BB962C8B-B14F-4D97-AF65-F5344CB8AC3E}">
        <p14:creationId xmlns:p14="http://schemas.microsoft.com/office/powerpoint/2010/main" val="900490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55650" y="0"/>
            <a:ext cx="7772400" cy="1143000"/>
          </a:xfrm>
        </p:spPr>
        <p:txBody>
          <a:bodyPr/>
          <a:lstStyle/>
          <a:p>
            <a:pPr eaLnBrk="1" hangingPunct="1"/>
            <a:r>
              <a:rPr lang="en-US" altLang="zh-CN" b="1" dirty="0"/>
              <a:t>4.3. </a:t>
            </a:r>
            <a:r>
              <a:rPr lang="zh-CN" altLang="en-US" b="1" dirty="0">
                <a:solidFill>
                  <a:srgbClr val="FF0000"/>
                </a:solidFill>
              </a:rPr>
              <a:t>继承方式</a:t>
            </a:r>
          </a:p>
        </p:txBody>
      </p:sp>
      <p:sp>
        <p:nvSpPr>
          <p:cNvPr id="9219" name="Rectangle 3"/>
          <p:cNvSpPr>
            <a:spLocks noGrp="1" noChangeArrowheads="1"/>
          </p:cNvSpPr>
          <p:nvPr>
            <p:ph type="body" idx="1"/>
          </p:nvPr>
        </p:nvSpPr>
        <p:spPr>
          <a:xfrm>
            <a:off x="323528" y="1143000"/>
            <a:ext cx="8133085" cy="4745039"/>
          </a:xfrm>
        </p:spPr>
        <p:txBody>
          <a:bodyPr/>
          <a:lstStyle/>
          <a:p>
            <a:pPr marL="0" indent="0" eaLnBrk="1" hangingPunct="1">
              <a:buNone/>
            </a:pPr>
            <a:r>
              <a:rPr lang="en-US" altLang="zh-CN" dirty="0">
                <a:solidFill>
                  <a:srgbClr val="0000CC"/>
                </a:solidFill>
              </a:rPr>
              <a:t>1、C++</a:t>
            </a:r>
            <a:r>
              <a:rPr lang="zh-CN" altLang="zh-CN" dirty="0">
                <a:solidFill>
                  <a:srgbClr val="0000CC"/>
                </a:solidFill>
              </a:rPr>
              <a:t>的继承</a:t>
            </a:r>
            <a:r>
              <a:rPr lang="zh-CN" altLang="en-US" dirty="0">
                <a:solidFill>
                  <a:srgbClr val="0000CC"/>
                </a:solidFill>
              </a:rPr>
              <a:t>方式</a:t>
            </a:r>
            <a:endParaRPr lang="en-US" altLang="zh-CN" dirty="0">
              <a:solidFill>
                <a:srgbClr val="0000CC"/>
              </a:solidFill>
            </a:endParaRPr>
          </a:p>
          <a:p>
            <a:pPr lvl="1" eaLnBrk="1" hangingPunct="1"/>
            <a:r>
              <a:rPr lang="zh-CN" altLang="zh-CN" sz="2400" dirty="0"/>
              <a:t>公有继承、保护继承和私有继承，也称为公有派生、保护派生和私有派生。</a:t>
            </a:r>
            <a:endParaRPr lang="en-US" altLang="zh-CN" sz="2400" dirty="0"/>
          </a:p>
          <a:p>
            <a:pPr lvl="1" eaLnBrk="1" hangingPunct="1"/>
            <a:r>
              <a:rPr lang="zh-CN" altLang="zh-CN" sz="2400" dirty="0"/>
              <a:t>不同继承方式会不同程度地改变基类成员在派生类中的访问权限</a:t>
            </a:r>
            <a:endParaRPr lang="en-US" altLang="zh-CN" sz="2400" dirty="0"/>
          </a:p>
          <a:p>
            <a:pPr marL="0" indent="0" eaLnBrk="1" hangingPunct="1">
              <a:buNone/>
            </a:pPr>
            <a:r>
              <a:rPr lang="en-US" altLang="zh-CN" b="1" dirty="0">
                <a:solidFill>
                  <a:srgbClr val="0000CC"/>
                </a:solidFill>
              </a:rPr>
              <a:t>2、</a:t>
            </a:r>
            <a:r>
              <a:rPr lang="zh-CN" altLang="en-US" b="1" dirty="0">
                <a:solidFill>
                  <a:srgbClr val="0000CC"/>
                </a:solidFill>
              </a:rPr>
              <a:t>继承语法形式</a:t>
            </a:r>
          </a:p>
          <a:p>
            <a:pPr lvl="1" eaLnBrk="1" hangingPunct="1">
              <a:buFontTx/>
              <a:buNone/>
            </a:pPr>
            <a:r>
              <a:rPr lang="en-US" altLang="zh-CN" b="1" dirty="0"/>
              <a:t>class B {……};</a:t>
            </a:r>
          </a:p>
          <a:p>
            <a:pPr lvl="1" eaLnBrk="1" hangingPunct="1">
              <a:buFontTx/>
              <a:buNone/>
            </a:pPr>
            <a:r>
              <a:rPr lang="en-US" altLang="zh-CN" b="1" dirty="0"/>
              <a:t>class D </a:t>
            </a:r>
            <a:r>
              <a:rPr lang="en-US" altLang="zh-CN" b="1" dirty="0">
                <a:solidFill>
                  <a:srgbClr val="FF0000"/>
                </a:solidFill>
              </a:rPr>
              <a:t>: [private | protected | public] B</a:t>
            </a:r>
          </a:p>
          <a:p>
            <a:pPr lvl="1" eaLnBrk="1" hangingPunct="1">
              <a:buFontTx/>
              <a:buNone/>
            </a:pPr>
            <a:r>
              <a:rPr lang="en-US" altLang="zh-CN" b="1" dirty="0"/>
              <a:t>{</a:t>
            </a:r>
          </a:p>
          <a:p>
            <a:pPr lvl="1" eaLnBrk="1" hangingPunct="1">
              <a:buFontTx/>
              <a:buNone/>
            </a:pPr>
            <a:r>
              <a:rPr lang="en-US" altLang="zh-CN" b="1" dirty="0"/>
              <a:t>	……</a:t>
            </a:r>
          </a:p>
          <a:p>
            <a:pPr lvl="1" eaLnBrk="1" hangingPunct="1">
              <a:buFontTx/>
              <a:buNone/>
            </a:pPr>
            <a:r>
              <a:rPr lang="en-US" altLang="zh-CN" b="1" dirty="0"/>
              <a:t>};</a:t>
            </a:r>
          </a:p>
          <a:p>
            <a:pPr eaLnBrk="1" hangingPunct="1">
              <a:buFontTx/>
              <a:buNone/>
            </a:pPr>
            <a:endParaRPr lang="en-US" altLang="zh-CN" b="1" dirty="0"/>
          </a:p>
        </p:txBody>
      </p:sp>
      <p:grpSp>
        <p:nvGrpSpPr>
          <p:cNvPr id="9220" name="Group 4"/>
          <p:cNvGrpSpPr>
            <a:grpSpLocks noChangeAspect="1"/>
          </p:cNvGrpSpPr>
          <p:nvPr/>
        </p:nvGrpSpPr>
        <p:grpSpPr bwMode="auto">
          <a:xfrm>
            <a:off x="3919276" y="4006852"/>
            <a:ext cx="5256213" cy="3024187"/>
            <a:chOff x="2489" y="706"/>
            <a:chExt cx="2802" cy="1630"/>
          </a:xfrm>
        </p:grpSpPr>
        <p:sp>
          <p:nvSpPr>
            <p:cNvPr id="9221" name="AutoShape 5"/>
            <p:cNvSpPr>
              <a:spLocks noChangeAspect="1" noChangeArrowheads="1"/>
            </p:cNvSpPr>
            <p:nvPr/>
          </p:nvSpPr>
          <p:spPr bwMode="auto">
            <a:xfrm>
              <a:off x="2489" y="706"/>
              <a:ext cx="2802" cy="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22" name="Text Box 6"/>
            <p:cNvSpPr txBox="1">
              <a:spLocks noChangeArrowheads="1"/>
            </p:cNvSpPr>
            <p:nvPr/>
          </p:nvSpPr>
          <p:spPr bwMode="auto">
            <a:xfrm>
              <a:off x="2580" y="1114"/>
              <a:ext cx="1175" cy="407"/>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800" b="1" dirty="0">
                  <a:latin typeface="Times New Roman" panose="02020603050405020304" pitchFamily="18" charset="0"/>
                </a:rPr>
                <a:t>基类子对象</a:t>
              </a:r>
              <a:endParaRPr lang="zh-CN" altLang="en-US" sz="2800" b="1" dirty="0"/>
            </a:p>
          </p:txBody>
        </p:sp>
        <p:sp>
          <p:nvSpPr>
            <p:cNvPr id="9223" name="Text Box 7"/>
            <p:cNvSpPr txBox="1">
              <a:spLocks noChangeArrowheads="1"/>
            </p:cNvSpPr>
            <p:nvPr/>
          </p:nvSpPr>
          <p:spPr bwMode="auto">
            <a:xfrm>
              <a:off x="2580" y="1534"/>
              <a:ext cx="1175" cy="6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800" b="1" dirty="0">
                  <a:latin typeface="Times New Roman" panose="02020603050405020304" pitchFamily="18" charset="0"/>
                </a:rPr>
                <a:t>派生类新定义成员</a:t>
              </a:r>
              <a:endParaRPr lang="zh-CN" altLang="en-US" sz="2800" b="1" dirty="0"/>
            </a:p>
          </p:txBody>
        </p:sp>
        <p:sp>
          <p:nvSpPr>
            <p:cNvPr id="9224" name="AutoShape 8"/>
            <p:cNvSpPr>
              <a:spLocks/>
            </p:cNvSpPr>
            <p:nvPr/>
          </p:nvSpPr>
          <p:spPr bwMode="auto">
            <a:xfrm>
              <a:off x="3845" y="1114"/>
              <a:ext cx="271" cy="407"/>
            </a:xfrm>
            <a:prstGeom prst="rightBrace">
              <a:avLst>
                <a:gd name="adj1" fmla="val 12515"/>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endParaRPr lang="zh-CN" altLang="zh-CN" sz="2800"/>
            </a:p>
          </p:txBody>
        </p:sp>
        <p:sp>
          <p:nvSpPr>
            <p:cNvPr id="9225" name="AutoShape 9"/>
            <p:cNvSpPr>
              <a:spLocks/>
            </p:cNvSpPr>
            <p:nvPr/>
          </p:nvSpPr>
          <p:spPr bwMode="auto">
            <a:xfrm>
              <a:off x="3845" y="1521"/>
              <a:ext cx="271" cy="680"/>
            </a:xfrm>
            <a:prstGeom prst="rightBrace">
              <a:avLst>
                <a:gd name="adj1" fmla="val 2091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endParaRPr lang="zh-CN" altLang="zh-CN" sz="1800"/>
            </a:p>
          </p:txBody>
        </p:sp>
        <p:sp>
          <p:nvSpPr>
            <p:cNvPr id="9226" name="Text Box 10"/>
            <p:cNvSpPr txBox="1">
              <a:spLocks noChangeArrowheads="1"/>
            </p:cNvSpPr>
            <p:nvPr/>
          </p:nvSpPr>
          <p:spPr bwMode="auto">
            <a:xfrm>
              <a:off x="4116" y="1114"/>
              <a:ext cx="117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b="1">
                  <a:latin typeface="Times New Roman" panose="02020603050405020304" pitchFamily="18" charset="0"/>
                </a:rPr>
                <a:t>继承部分</a:t>
              </a:r>
              <a:endParaRPr lang="zh-CN" altLang="en-US" sz="2400" b="1"/>
            </a:p>
          </p:txBody>
        </p:sp>
        <p:sp>
          <p:nvSpPr>
            <p:cNvPr id="9227" name="Text Box 11"/>
            <p:cNvSpPr txBox="1">
              <a:spLocks noChangeArrowheads="1"/>
            </p:cNvSpPr>
            <p:nvPr/>
          </p:nvSpPr>
          <p:spPr bwMode="auto">
            <a:xfrm>
              <a:off x="4116" y="1657"/>
              <a:ext cx="117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400" b="1">
                  <a:latin typeface="Times New Roman" panose="02020603050405020304" pitchFamily="18" charset="0"/>
                </a:rPr>
                <a:t>派生部分</a:t>
              </a:r>
              <a:endParaRPr lang="zh-CN" altLang="en-US" sz="2400" b="1"/>
            </a:p>
          </p:txBody>
        </p:sp>
        <p:sp>
          <p:nvSpPr>
            <p:cNvPr id="9228" name="Text Box 12"/>
            <p:cNvSpPr txBox="1">
              <a:spLocks noChangeArrowheads="1"/>
            </p:cNvSpPr>
            <p:nvPr/>
          </p:nvSpPr>
          <p:spPr bwMode="auto">
            <a:xfrm>
              <a:off x="2640" y="706"/>
              <a:ext cx="1175"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800" b="1">
                  <a:solidFill>
                    <a:schemeClr val="accent2"/>
                  </a:solidFill>
                  <a:latin typeface="Times New Roman" panose="02020603050405020304" pitchFamily="18" charset="0"/>
                </a:rPr>
                <a:t>派生类对象</a:t>
              </a:r>
              <a:endParaRPr lang="zh-CN" altLang="en-US" sz="2800" b="1">
                <a:solidFill>
                  <a:schemeClr val="accent2"/>
                </a:solidFill>
              </a:endParaRPr>
            </a:p>
          </p:txBody>
        </p:sp>
      </p:grpSp>
    </p:spTree>
    <p:extLst>
      <p:ext uri="{BB962C8B-B14F-4D97-AF65-F5344CB8AC3E}">
        <p14:creationId xmlns:p14="http://schemas.microsoft.com/office/powerpoint/2010/main" val="269802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219">
                                            <p:txEl>
                                              <p:pRg st="5" end="5"/>
                                            </p:txEl>
                                          </p:spTgt>
                                        </p:tgtEl>
                                        <p:attrNameLst>
                                          <p:attrName>style.visibility</p:attrName>
                                        </p:attrNameLst>
                                      </p:cBhvr>
                                      <p:to>
                                        <p:strVal val="visible"/>
                                      </p:to>
                                    </p:set>
                                    <p:anim calcmode="lin" valueType="num">
                                      <p:cBhvr additive="base">
                                        <p:cTn id="35"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219">
                                            <p:txEl>
                                              <p:pRg st="6" end="6"/>
                                            </p:txEl>
                                          </p:spTgt>
                                        </p:tgtEl>
                                        <p:attrNameLst>
                                          <p:attrName>style.visibility</p:attrName>
                                        </p:attrNameLst>
                                      </p:cBhvr>
                                      <p:to>
                                        <p:strVal val="visible"/>
                                      </p:to>
                                    </p:set>
                                    <p:anim calcmode="lin" valueType="num">
                                      <p:cBhvr additive="base">
                                        <p:cTn id="39"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219">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219">
                                            <p:txEl>
                                              <p:pRg st="7" end="7"/>
                                            </p:txEl>
                                          </p:spTgt>
                                        </p:tgtEl>
                                        <p:attrNameLst>
                                          <p:attrName>style.visibility</p:attrName>
                                        </p:attrNameLst>
                                      </p:cBhvr>
                                      <p:to>
                                        <p:strVal val="visible"/>
                                      </p:to>
                                    </p:set>
                                    <p:anim calcmode="lin" valueType="num">
                                      <p:cBhvr additive="base">
                                        <p:cTn id="43" dur="500" fill="hold"/>
                                        <p:tgtEl>
                                          <p:spTgt spid="92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 calcmode="lin" valueType="num">
                                      <p:cBhvr additive="base">
                                        <p:cTn id="47" dur="500" fill="hold"/>
                                        <p:tgtEl>
                                          <p:spTgt spid="9219">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21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88" y="1052736"/>
            <a:ext cx="8623212" cy="5688632"/>
          </a:xfrm>
        </p:spPr>
        <p:txBody>
          <a:bodyPr/>
          <a:lstStyle/>
          <a:p>
            <a:pPr marL="0" indent="0">
              <a:buNone/>
            </a:pPr>
            <a:r>
              <a:rPr lang="en-US" altLang="zh-CN" sz="2400" dirty="0"/>
              <a:t>class D : public B {</a:t>
            </a:r>
            <a:endParaRPr lang="zh-CN" altLang="zh-CN" sz="2400" dirty="0"/>
          </a:p>
          <a:p>
            <a:pPr marL="0" indent="0">
              <a:buNone/>
            </a:pPr>
            <a:r>
              <a:rPr lang="en-US" altLang="zh-CN" sz="2400" dirty="0"/>
              <a:t>public:</a:t>
            </a:r>
            <a:endParaRPr lang="zh-CN" altLang="zh-CN" sz="2400" dirty="0"/>
          </a:p>
          <a:p>
            <a:pPr marL="0" indent="0">
              <a:buNone/>
            </a:pPr>
            <a:r>
              <a:rPr lang="zh-CN" altLang="en-US" sz="2400" dirty="0"/>
              <a:t>　</a:t>
            </a:r>
            <a:r>
              <a:rPr lang="en-US" altLang="zh-CN" sz="2400" dirty="0"/>
              <a:t>C </a:t>
            </a:r>
            <a:r>
              <a:rPr lang="en-US" altLang="zh-CN" sz="2400" dirty="0">
                <a:solidFill>
                  <a:srgbClr val="0000CC"/>
                </a:solidFill>
              </a:rPr>
              <a:t>c1, c2</a:t>
            </a:r>
            <a:r>
              <a:rPr lang="en-US" altLang="zh-CN" sz="2400" dirty="0"/>
              <a:t>;</a:t>
            </a:r>
            <a:endParaRPr lang="zh-CN" altLang="zh-CN" sz="2400" dirty="0"/>
          </a:p>
          <a:p>
            <a:pPr marL="0" indent="0">
              <a:buNone/>
            </a:pPr>
            <a:r>
              <a:rPr lang="zh-CN" altLang="en-US" sz="2400" dirty="0"/>
              <a:t>　</a:t>
            </a:r>
            <a:r>
              <a:rPr lang="en-US" altLang="zh-CN" sz="2400" dirty="0"/>
              <a:t>A </a:t>
            </a:r>
            <a:r>
              <a:rPr lang="en-US" altLang="zh-CN" sz="2400" b="1" dirty="0">
                <a:solidFill>
                  <a:srgbClr val="FF0000"/>
                </a:solidFill>
              </a:rPr>
              <a:t>a0</a:t>
            </a:r>
            <a:r>
              <a:rPr lang="en-US" altLang="zh-CN" sz="2400" dirty="0">
                <a:solidFill>
                  <a:srgbClr val="0000CC"/>
                </a:solidFill>
              </a:rPr>
              <a:t>, a4</a:t>
            </a:r>
            <a:r>
              <a:rPr lang="en-US" altLang="zh-CN" sz="2400" dirty="0"/>
              <a:t>;</a:t>
            </a:r>
            <a:endParaRPr lang="zh-CN" altLang="zh-CN" sz="2400" dirty="0"/>
          </a:p>
          <a:p>
            <a:pPr marL="0" indent="0">
              <a:buNone/>
            </a:pPr>
            <a:r>
              <a:rPr lang="zh-CN" altLang="en-US" sz="2400" dirty="0"/>
              <a:t>　</a:t>
            </a:r>
            <a:r>
              <a:rPr lang="en-US" altLang="zh-CN" sz="2400" dirty="0"/>
              <a:t>D():</a:t>
            </a:r>
            <a:r>
              <a:rPr lang="en-US" altLang="zh-CN" sz="2400" dirty="0">
                <a:solidFill>
                  <a:srgbClr val="0000CC"/>
                </a:solidFill>
              </a:rPr>
              <a:t>a4(4),c2(2),c1(1),B(1) </a:t>
            </a:r>
            <a:r>
              <a:rPr lang="en-US" altLang="zh-CN" sz="2400" dirty="0"/>
              <a:t>{</a:t>
            </a:r>
            <a:endParaRPr lang="zh-CN" altLang="zh-CN" sz="2400" dirty="0"/>
          </a:p>
          <a:p>
            <a:pPr marL="0" indent="0">
              <a:buNone/>
            </a:pPr>
            <a:r>
              <a:rPr lang="en-US" altLang="zh-CN" sz="2400" dirty="0"/>
              <a:t>	</a:t>
            </a:r>
            <a:r>
              <a:rPr lang="en-US" altLang="zh-CN" sz="2400" dirty="0" err="1"/>
              <a:t>cout</a:t>
            </a:r>
            <a:r>
              <a:rPr lang="en-US" altLang="zh-CN" sz="2400" dirty="0"/>
              <a:t>&lt;&lt;"Construct D----5“</a:t>
            </a:r>
          </a:p>
          <a:p>
            <a:pPr marL="0" indent="0">
              <a:buNone/>
            </a:pPr>
            <a:r>
              <a:rPr lang="zh-CN" altLang="en-US" sz="2400" dirty="0"/>
              <a:t>　　　　　</a:t>
            </a:r>
            <a:r>
              <a:rPr lang="en-US" altLang="zh-CN" sz="2400" dirty="0"/>
              <a:t>&lt;&lt;</a:t>
            </a:r>
            <a:r>
              <a:rPr lang="en-US" altLang="zh-CN" sz="2400" dirty="0" err="1"/>
              <a:t>endl</a:t>
            </a:r>
            <a:r>
              <a:rPr lang="en-US" altLang="zh-CN" sz="2400" dirty="0"/>
              <a:t>;</a:t>
            </a:r>
            <a:endParaRPr lang="zh-CN" altLang="zh-CN" sz="2400" dirty="0"/>
          </a:p>
          <a:p>
            <a:pPr marL="0" indent="0">
              <a:buNone/>
            </a:pPr>
            <a:r>
              <a:rPr lang="zh-CN" altLang="en-US" sz="2400" dirty="0"/>
              <a:t>　</a:t>
            </a:r>
            <a:r>
              <a:rPr lang="en-US" altLang="zh-CN" sz="2400" dirty="0"/>
              <a:t>}</a:t>
            </a:r>
            <a:endParaRPr lang="zh-CN" altLang="zh-CN" sz="2400" dirty="0"/>
          </a:p>
          <a:p>
            <a:pPr marL="0" indent="0">
              <a:buNone/>
            </a:pPr>
            <a:r>
              <a:rPr lang="zh-CN" altLang="en-US" sz="2400" dirty="0"/>
              <a:t>　</a:t>
            </a:r>
            <a:r>
              <a:rPr lang="en-US" altLang="zh-CN" sz="2400" dirty="0"/>
              <a:t>~D() { </a:t>
            </a:r>
            <a:r>
              <a:rPr lang="en-US" altLang="zh-CN" sz="2400" dirty="0" err="1"/>
              <a:t>cout</a:t>
            </a:r>
            <a:r>
              <a:rPr lang="en-US" altLang="zh-CN" sz="2400" dirty="0"/>
              <a:t>&lt;&lt;"Des D----5"&lt;&lt;</a:t>
            </a:r>
            <a:r>
              <a:rPr lang="en-US" altLang="zh-CN" sz="2400" dirty="0" err="1"/>
              <a:t>endl</a:t>
            </a:r>
            <a:r>
              <a:rPr lang="en-US" altLang="zh-CN" sz="2400" dirty="0"/>
              <a:t>; }</a:t>
            </a:r>
            <a:endParaRPr lang="zh-CN" altLang="zh-CN" sz="2400" dirty="0"/>
          </a:p>
          <a:p>
            <a:pPr marL="0" indent="0">
              <a:buNone/>
            </a:pPr>
            <a:r>
              <a:rPr lang="en-US" altLang="zh-CN" sz="2400" dirty="0"/>
              <a:t> };</a:t>
            </a:r>
            <a:endParaRPr lang="zh-CN" altLang="zh-CN" sz="2400" dirty="0"/>
          </a:p>
          <a:p>
            <a:pPr marL="0" indent="0">
              <a:buNone/>
            </a:pPr>
            <a:r>
              <a:rPr lang="en-US" altLang="zh-CN" sz="2400" dirty="0">
                <a:solidFill>
                  <a:srgbClr val="0000CC"/>
                </a:solidFill>
              </a:rPr>
              <a:t>void main() {</a:t>
            </a:r>
            <a:endParaRPr lang="zh-CN" altLang="zh-CN" sz="2400" dirty="0">
              <a:solidFill>
                <a:srgbClr val="0000CC"/>
              </a:solidFill>
            </a:endParaRPr>
          </a:p>
          <a:p>
            <a:pPr marL="0" indent="0">
              <a:buNone/>
            </a:pPr>
            <a:r>
              <a:rPr lang="en-US" altLang="zh-CN" sz="2400" dirty="0">
                <a:solidFill>
                  <a:srgbClr val="0000CC"/>
                </a:solidFill>
              </a:rPr>
              <a:t>	</a:t>
            </a:r>
            <a:r>
              <a:rPr lang="en-US" altLang="zh-CN" sz="2400" b="1" dirty="0">
                <a:solidFill>
                  <a:srgbClr val="FF0000"/>
                </a:solidFill>
              </a:rPr>
              <a:t>D </a:t>
            </a:r>
            <a:r>
              <a:rPr lang="en-US" altLang="zh-CN" sz="2400" b="1" dirty="0" err="1">
                <a:solidFill>
                  <a:srgbClr val="FF0000"/>
                </a:solidFill>
              </a:rPr>
              <a:t>d</a:t>
            </a:r>
            <a:r>
              <a:rPr lang="en-US" altLang="zh-CN" sz="2400" b="1" dirty="0">
                <a:solidFill>
                  <a:srgbClr val="FF0000"/>
                </a:solidFill>
              </a:rPr>
              <a:t>;</a:t>
            </a:r>
            <a:endParaRPr lang="zh-CN" altLang="zh-CN" sz="2400" b="1" dirty="0">
              <a:solidFill>
                <a:srgbClr val="FF0000"/>
              </a:solidFill>
            </a:endParaRPr>
          </a:p>
          <a:p>
            <a:pPr marL="0" indent="0">
              <a:buNone/>
            </a:pPr>
            <a:r>
              <a:rPr lang="en-US" altLang="zh-CN" sz="2400" dirty="0">
                <a:solidFill>
                  <a:srgbClr val="0000CC"/>
                </a:solidFill>
              </a:rPr>
              <a:t>}</a:t>
            </a:r>
            <a:endParaRPr lang="zh-CN" altLang="zh-CN" sz="2400" dirty="0">
              <a:solidFill>
                <a:srgbClr val="0000CC"/>
              </a:solidFill>
            </a:endParaRPr>
          </a:p>
          <a:p>
            <a:pPr marL="0" indent="0">
              <a:buNone/>
            </a:pPr>
            <a:endParaRPr lang="zh-CN" altLang="en-US" sz="2400" dirty="0"/>
          </a:p>
        </p:txBody>
      </p:sp>
      <p:sp>
        <p:nvSpPr>
          <p:cNvPr id="4" name="Rectangle 3"/>
          <p:cNvSpPr>
            <a:spLocks noGrp="1" noChangeArrowheads="1"/>
          </p:cNvSpPr>
          <p:nvPr>
            <p:ph type="title"/>
          </p:nvPr>
        </p:nvSpPr>
        <p:spPr>
          <a:xfrm>
            <a:off x="323528" y="73672"/>
            <a:ext cx="8363272" cy="811195"/>
          </a:xfrm>
          <a:noFill/>
        </p:spPr>
        <p:txBody>
          <a:bodyPr/>
          <a:lstStyle/>
          <a:p>
            <a:r>
              <a:rPr lang="en-US" altLang="zh-CN" sz="3200" b="1" dirty="0"/>
              <a:t>4.5.2  </a:t>
            </a:r>
            <a:r>
              <a:rPr lang="zh-CN" altLang="zh-CN" sz="3200" b="1" dirty="0"/>
              <a:t>派生类</a:t>
            </a:r>
            <a:r>
              <a:rPr lang="zh-CN" altLang="zh-CN" sz="3200" b="1" dirty="0">
                <a:solidFill>
                  <a:srgbClr val="FF0000"/>
                </a:solidFill>
              </a:rPr>
              <a:t>构造函数和析构函数</a:t>
            </a:r>
            <a:r>
              <a:rPr lang="zh-CN" altLang="zh-CN" sz="3200" b="1" dirty="0"/>
              <a:t>的调用次序</a:t>
            </a:r>
          </a:p>
        </p:txBody>
      </p:sp>
      <p:sp>
        <p:nvSpPr>
          <p:cNvPr id="5" name="对话气泡: 矩形 4"/>
          <p:cNvSpPr/>
          <p:nvPr/>
        </p:nvSpPr>
        <p:spPr>
          <a:xfrm>
            <a:off x="5436096" y="1052736"/>
            <a:ext cx="3600400" cy="5040560"/>
          </a:xfrm>
          <a:prstGeom prst="wedgeRectCallout">
            <a:avLst>
              <a:gd name="adj1" fmla="val -123215"/>
              <a:gd name="adj2" fmla="val 4861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FFFF00"/>
                </a:solidFill>
              </a:rPr>
              <a:t>运行结果如下，分析每个输出的来源</a:t>
            </a:r>
            <a:endParaRPr lang="en-US" altLang="zh-CN" sz="2400" b="1" dirty="0">
              <a:solidFill>
                <a:srgbClr val="FFFF00"/>
              </a:solidFill>
            </a:endParaRPr>
          </a:p>
          <a:p>
            <a:r>
              <a:rPr lang="en-US" altLang="zh-CN" sz="2400" dirty="0"/>
              <a:t>Construct B----1</a:t>
            </a:r>
            <a:endParaRPr lang="zh-CN" altLang="zh-CN" sz="2400" dirty="0"/>
          </a:p>
          <a:p>
            <a:r>
              <a:rPr lang="en-US" altLang="zh-CN" sz="2400" dirty="0"/>
              <a:t>Construct C----1</a:t>
            </a:r>
            <a:endParaRPr lang="zh-CN" altLang="zh-CN" sz="2400" dirty="0"/>
          </a:p>
          <a:p>
            <a:r>
              <a:rPr lang="en-US" altLang="zh-CN" sz="2400" dirty="0"/>
              <a:t>Construct C----2</a:t>
            </a:r>
            <a:endParaRPr lang="zh-CN" altLang="zh-CN" sz="2400" dirty="0"/>
          </a:p>
          <a:p>
            <a:r>
              <a:rPr lang="en-US" altLang="zh-CN" sz="2400" dirty="0"/>
              <a:t>Construct A----0</a:t>
            </a:r>
            <a:endParaRPr lang="zh-CN" altLang="zh-CN" sz="2400" dirty="0"/>
          </a:p>
          <a:p>
            <a:r>
              <a:rPr lang="en-US" altLang="zh-CN" sz="2400" dirty="0"/>
              <a:t>Construct A----4</a:t>
            </a:r>
            <a:endParaRPr lang="zh-CN" altLang="zh-CN" sz="2400" dirty="0"/>
          </a:p>
          <a:p>
            <a:r>
              <a:rPr lang="en-US" altLang="zh-CN" sz="2400" dirty="0"/>
              <a:t>Construct D----5</a:t>
            </a:r>
            <a:endParaRPr lang="zh-CN" altLang="zh-CN" sz="2400" dirty="0"/>
          </a:p>
          <a:p>
            <a:r>
              <a:rPr lang="en-US" altLang="zh-CN" sz="2400" dirty="0"/>
              <a:t>Des D----5</a:t>
            </a:r>
            <a:endParaRPr lang="zh-CN" altLang="zh-CN" sz="2400" dirty="0"/>
          </a:p>
          <a:p>
            <a:r>
              <a:rPr lang="en-US" altLang="zh-CN" sz="2400" dirty="0"/>
              <a:t>Des A----4</a:t>
            </a:r>
            <a:endParaRPr lang="zh-CN" altLang="zh-CN" sz="2400" dirty="0"/>
          </a:p>
          <a:p>
            <a:r>
              <a:rPr lang="en-US" altLang="zh-CN" sz="2400" dirty="0"/>
              <a:t>Des A----0</a:t>
            </a:r>
            <a:endParaRPr lang="zh-CN" altLang="zh-CN" sz="2400" dirty="0"/>
          </a:p>
          <a:p>
            <a:r>
              <a:rPr lang="en-US" altLang="zh-CN" sz="2400" dirty="0"/>
              <a:t>Des C----2</a:t>
            </a:r>
            <a:endParaRPr lang="zh-CN" altLang="zh-CN" sz="2400" dirty="0"/>
          </a:p>
          <a:p>
            <a:r>
              <a:rPr lang="en-US" altLang="zh-CN" sz="2400" dirty="0"/>
              <a:t>Des C----1</a:t>
            </a:r>
            <a:endParaRPr lang="zh-CN" altLang="zh-CN" sz="2400" dirty="0"/>
          </a:p>
          <a:p>
            <a:r>
              <a:rPr lang="en-US" altLang="zh-CN" sz="2400" dirty="0"/>
              <a:t>Des B----1</a:t>
            </a:r>
            <a:endParaRPr lang="zh-CN" altLang="zh-CN" sz="2400" dirty="0"/>
          </a:p>
        </p:txBody>
      </p:sp>
    </p:spTree>
    <p:extLst>
      <p:ext uri="{BB962C8B-B14F-4D97-AF65-F5344CB8AC3E}">
        <p14:creationId xmlns:p14="http://schemas.microsoft.com/office/powerpoint/2010/main" val="498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right)">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4.5.3  </a:t>
            </a:r>
            <a:r>
              <a:rPr lang="zh-CN" altLang="zh-CN" sz="3600" b="1" dirty="0"/>
              <a:t>派生类的</a:t>
            </a:r>
            <a:r>
              <a:rPr lang="zh-CN" altLang="zh-CN" sz="3600" b="1" dirty="0">
                <a:solidFill>
                  <a:srgbClr val="FF0000"/>
                </a:solidFill>
              </a:rPr>
              <a:t>赋值、拷贝</a:t>
            </a:r>
            <a:r>
              <a:rPr lang="zh-CN" altLang="zh-CN" sz="3600" b="1" dirty="0"/>
              <a:t>和</a:t>
            </a:r>
            <a:r>
              <a:rPr lang="zh-CN" altLang="zh-CN" sz="3600" b="1" dirty="0">
                <a:solidFill>
                  <a:srgbClr val="FF0000"/>
                </a:solidFill>
              </a:rPr>
              <a:t>移动操作</a:t>
            </a:r>
            <a:endParaRPr lang="zh-CN" altLang="en-US" sz="3600" dirty="0">
              <a:solidFill>
                <a:srgbClr val="FF0000"/>
              </a:solidFill>
            </a:endParaRPr>
          </a:p>
        </p:txBody>
      </p:sp>
      <p:sp>
        <p:nvSpPr>
          <p:cNvPr id="3" name="内容占位符 2"/>
          <p:cNvSpPr>
            <a:spLocks noGrp="1"/>
          </p:cNvSpPr>
          <p:nvPr>
            <p:ph idx="1"/>
          </p:nvPr>
        </p:nvSpPr>
        <p:spPr>
          <a:xfrm>
            <a:off x="251520" y="1076590"/>
            <a:ext cx="8623212" cy="5781410"/>
          </a:xfrm>
        </p:spPr>
        <p:txBody>
          <a:bodyPr/>
          <a:lstStyle/>
          <a:p>
            <a:pPr marL="0" indent="0">
              <a:buNone/>
            </a:pPr>
            <a:r>
              <a:rPr lang="en-US" altLang="zh-CN" b="1" dirty="0">
                <a:solidFill>
                  <a:srgbClr val="0000CC"/>
                </a:solidFill>
              </a:rPr>
              <a:t>1.</a:t>
            </a:r>
            <a:r>
              <a:rPr lang="zh-CN" altLang="en-US" b="1" dirty="0">
                <a:solidFill>
                  <a:srgbClr val="0000CC"/>
                </a:solidFill>
              </a:rPr>
              <a:t>派生类赋值、拷贝和移动操作对基类的职责</a:t>
            </a:r>
            <a:endParaRPr lang="en-US" altLang="zh-CN" b="1" dirty="0">
              <a:solidFill>
                <a:srgbClr val="0000CC"/>
              </a:solidFill>
            </a:endParaRPr>
          </a:p>
          <a:p>
            <a:pPr marL="457200" lvl="1" indent="0">
              <a:buNone/>
            </a:pPr>
            <a:r>
              <a:rPr lang="zh-CN" altLang="en-US" sz="2200" dirty="0"/>
              <a:t>（</a:t>
            </a:r>
            <a:r>
              <a:rPr lang="en-US" altLang="zh-CN" sz="2200" dirty="0"/>
              <a:t>1）</a:t>
            </a:r>
            <a:r>
              <a:rPr lang="zh-CN" altLang="zh-CN" sz="2200" b="1" dirty="0">
                <a:solidFill>
                  <a:srgbClr val="FF0000"/>
                </a:solidFill>
              </a:rPr>
              <a:t>派生类</a:t>
            </a:r>
            <a:r>
              <a:rPr lang="zh-CN" altLang="zh-CN" sz="2200" dirty="0"/>
              <a:t>的赋值函数和拷贝构造函数，以及移动赋值和移动构造函数不但要执行派生类成员的拷贝和移动，而且</a:t>
            </a:r>
            <a:r>
              <a:rPr lang="zh-CN" altLang="zh-CN" sz="2200" b="1" dirty="0">
                <a:solidFill>
                  <a:srgbClr val="FF0000"/>
                </a:solidFill>
              </a:rPr>
              <a:t>还要负责基类部分数据成员的拷贝和移动</a:t>
            </a:r>
            <a:r>
              <a:rPr lang="zh-CN" altLang="en-US" sz="2200" dirty="0">
                <a:solidFill>
                  <a:srgbClr val="FF0000"/>
                </a:solidFill>
              </a:rPr>
              <a:t>。</a:t>
            </a:r>
            <a:endParaRPr lang="en-US" altLang="zh-CN" sz="2200" dirty="0">
              <a:solidFill>
                <a:srgbClr val="FF0000"/>
              </a:solidFill>
            </a:endParaRPr>
          </a:p>
          <a:p>
            <a:pPr marL="457200" lvl="1" indent="0">
              <a:buNone/>
            </a:pPr>
            <a:r>
              <a:rPr lang="zh-CN" altLang="en-US" sz="2200" dirty="0"/>
              <a:t>（</a:t>
            </a:r>
            <a:r>
              <a:rPr lang="en-US" altLang="zh-CN" sz="2200" dirty="0"/>
              <a:t>2）</a:t>
            </a:r>
            <a:r>
              <a:rPr lang="zh-CN" altLang="zh-CN" sz="2200" dirty="0"/>
              <a:t>如果一个类</a:t>
            </a:r>
            <a:r>
              <a:rPr lang="zh-CN" altLang="zh-CN" sz="2200" b="1" dirty="0">
                <a:solidFill>
                  <a:srgbClr val="FF0000"/>
                </a:solidFill>
              </a:rPr>
              <a:t>没有定义</a:t>
            </a:r>
            <a:r>
              <a:rPr lang="zh-CN" altLang="zh-CN" sz="2200" dirty="0"/>
              <a:t>赋值运算、拷贝构造函数、移动赋值和移动构造函数，编译器将会为它们</a:t>
            </a:r>
            <a:r>
              <a:rPr lang="zh-CN" altLang="zh-CN" sz="2200" b="1" dirty="0">
                <a:solidFill>
                  <a:srgbClr val="FF0000"/>
                </a:solidFill>
              </a:rPr>
              <a:t>自动</a:t>
            </a:r>
            <a:r>
              <a:rPr lang="zh-CN" altLang="en-US" sz="2200" dirty="0"/>
              <a:t>生成对应的</a:t>
            </a:r>
            <a:r>
              <a:rPr lang="zh-CN" altLang="zh-CN" sz="2200" b="1" dirty="0"/>
              <a:t>函数版本</a:t>
            </a:r>
            <a:r>
              <a:rPr lang="zh-CN" altLang="en-US" sz="2200" b="1" dirty="0"/>
              <a:t>。但以下两种情况除外：</a:t>
            </a:r>
            <a:endParaRPr lang="en-US" altLang="zh-CN" sz="2200" b="1" dirty="0"/>
          </a:p>
          <a:p>
            <a:pPr marL="1371600" lvl="2" indent="-457200">
              <a:buFont typeface="+mj-ea"/>
              <a:buAutoNum type="circleNumDbPlain"/>
            </a:pPr>
            <a:r>
              <a:rPr lang="zh-CN" altLang="zh-CN" sz="2200" dirty="0"/>
              <a:t>当一个类</a:t>
            </a:r>
            <a:r>
              <a:rPr lang="zh-CN" altLang="zh-CN" sz="2200" b="1" dirty="0">
                <a:solidFill>
                  <a:srgbClr val="0000CC"/>
                </a:solidFill>
              </a:rPr>
              <a:t>有虚析构函数</a:t>
            </a:r>
            <a:r>
              <a:rPr lang="zh-CN" altLang="zh-CN" sz="2200" dirty="0"/>
              <a:t>时，即使没有定义这些函数，编译器也不会合成它们。</a:t>
            </a:r>
            <a:endParaRPr lang="en-US" altLang="zh-CN" sz="2200" dirty="0"/>
          </a:p>
          <a:p>
            <a:pPr marL="1371600" lvl="2" indent="-457200">
              <a:buFont typeface="+mj-ea"/>
              <a:buAutoNum type="circleNumDbPlain"/>
            </a:pPr>
            <a:r>
              <a:rPr lang="zh-CN" altLang="zh-CN" sz="2200" dirty="0"/>
              <a:t>如果一个类</a:t>
            </a:r>
            <a:r>
              <a:rPr lang="zh-CN" altLang="zh-CN" sz="2200" b="1" dirty="0">
                <a:solidFill>
                  <a:srgbClr val="0000CC"/>
                </a:solidFill>
              </a:rPr>
              <a:t>定义了赋值运算符或拷贝构造函数</a:t>
            </a:r>
            <a:r>
              <a:rPr lang="zh-CN" altLang="zh-CN" sz="2200" dirty="0"/>
              <a:t>，编译器也不会为它合成移动赋值和移动构造函数</a:t>
            </a:r>
            <a:r>
              <a:rPr lang="zh-CN" altLang="en-US" sz="2200" dirty="0"/>
              <a:t>。</a:t>
            </a:r>
            <a:endParaRPr lang="en-US" altLang="zh-CN" sz="2200" dirty="0"/>
          </a:p>
          <a:p>
            <a:pPr marL="514350" lvl="1" indent="0">
              <a:buNone/>
            </a:pPr>
            <a:r>
              <a:rPr lang="zh-CN" altLang="en-US" sz="2200" dirty="0"/>
              <a:t>（</a:t>
            </a:r>
            <a:r>
              <a:rPr lang="en-US" altLang="zh-CN" sz="2200" dirty="0"/>
              <a:t>3）</a:t>
            </a:r>
            <a:r>
              <a:rPr lang="zh-CN" altLang="zh-CN" sz="2200" dirty="0"/>
              <a:t>派生类在定义赋值函数、拷贝构造函数和它们的移动函数版本时，</a:t>
            </a:r>
            <a:r>
              <a:rPr lang="zh-CN" altLang="zh-CN" sz="2200" b="1" dirty="0">
                <a:solidFill>
                  <a:srgbClr val="FF0000"/>
                </a:solidFill>
              </a:rPr>
              <a:t>要负责对基类成员进行相应的处理</a:t>
            </a:r>
            <a:r>
              <a:rPr lang="zh-CN" altLang="zh-CN" sz="2200" dirty="0"/>
              <a:t>，</a:t>
            </a:r>
            <a:r>
              <a:rPr lang="zh-CN" altLang="en-US" sz="2200" dirty="0"/>
              <a:t>即</a:t>
            </a:r>
            <a:r>
              <a:rPr lang="zh-CN" altLang="zh-CN" sz="2200" dirty="0"/>
              <a:t>应当调用基类与之对应的赋值函数、拷贝构造函数和移动函数来完成基类成员的相应处理。</a:t>
            </a:r>
            <a:endParaRPr lang="zh-CN" altLang="en-US" sz="2200" dirty="0"/>
          </a:p>
        </p:txBody>
      </p:sp>
    </p:spTree>
    <p:extLst>
      <p:ext uri="{BB962C8B-B14F-4D97-AF65-F5344CB8AC3E}">
        <p14:creationId xmlns:p14="http://schemas.microsoft.com/office/powerpoint/2010/main" val="320018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zh-CN" sz="2800" dirty="0">
                <a:solidFill>
                  <a:srgbClr val="0000CC"/>
                </a:solidFill>
              </a:rPr>
              <a:t>【例</a:t>
            </a:r>
            <a:r>
              <a:rPr lang="en-US" altLang="zh-CN" sz="2800" dirty="0">
                <a:solidFill>
                  <a:srgbClr val="0000CC"/>
                </a:solidFill>
              </a:rPr>
              <a:t>4-13</a:t>
            </a:r>
            <a:r>
              <a:rPr lang="zh-CN" altLang="zh-CN" sz="2800" dirty="0">
                <a:solidFill>
                  <a:srgbClr val="0000CC"/>
                </a:solidFill>
              </a:rPr>
              <a:t>】类</a:t>
            </a:r>
            <a:r>
              <a:rPr lang="en-US" altLang="zh-CN" sz="2800" dirty="0">
                <a:solidFill>
                  <a:srgbClr val="0000CC"/>
                </a:solidFill>
              </a:rPr>
              <a:t>A</a:t>
            </a:r>
            <a:r>
              <a:rPr lang="zh-CN" altLang="zh-CN" sz="2800" dirty="0">
                <a:solidFill>
                  <a:srgbClr val="0000CC"/>
                </a:solidFill>
              </a:rPr>
              <a:t>具有数据成员</a:t>
            </a:r>
            <a:r>
              <a:rPr lang="en-US" altLang="zh-CN" sz="2800" dirty="0">
                <a:solidFill>
                  <a:srgbClr val="0000CC"/>
                </a:solidFill>
              </a:rPr>
              <a:t>x</a:t>
            </a:r>
            <a:r>
              <a:rPr lang="zh-CN" altLang="zh-CN" sz="2800" dirty="0">
                <a:solidFill>
                  <a:srgbClr val="0000CC"/>
                </a:solidFill>
              </a:rPr>
              <a:t>，并定义了赋值函数，拷贝构造函数和它们的移动函数版本，以实现对象间的赋值、拷贝或移动操作，类</a:t>
            </a:r>
            <a:r>
              <a:rPr lang="en-US" altLang="zh-CN" sz="2800" dirty="0">
                <a:solidFill>
                  <a:srgbClr val="0000CC"/>
                </a:solidFill>
              </a:rPr>
              <a:t>B</a:t>
            </a:r>
            <a:r>
              <a:rPr lang="zh-CN" altLang="zh-CN" sz="2800" dirty="0">
                <a:solidFill>
                  <a:srgbClr val="0000CC"/>
                </a:solidFill>
              </a:rPr>
              <a:t>从类</a:t>
            </a:r>
            <a:r>
              <a:rPr lang="en-US" altLang="zh-CN" sz="2800" dirty="0">
                <a:solidFill>
                  <a:srgbClr val="0000CC"/>
                </a:solidFill>
              </a:rPr>
              <a:t>A</a:t>
            </a:r>
            <a:r>
              <a:rPr lang="zh-CN" altLang="zh-CN" sz="2800" dirty="0">
                <a:solidFill>
                  <a:srgbClr val="0000CC"/>
                </a:solidFill>
              </a:rPr>
              <a:t>派生，并有数据成员</a:t>
            </a:r>
            <a:r>
              <a:rPr lang="en-US" altLang="zh-CN" sz="2800" dirty="0">
                <a:solidFill>
                  <a:srgbClr val="0000CC"/>
                </a:solidFill>
              </a:rPr>
              <a:t>y</a:t>
            </a:r>
            <a:r>
              <a:rPr lang="zh-CN" altLang="zh-CN" sz="2800" dirty="0">
                <a:solidFill>
                  <a:srgbClr val="0000CC"/>
                </a:solidFill>
              </a:rPr>
              <a:t>。设计类</a:t>
            </a:r>
            <a:r>
              <a:rPr lang="en-US" altLang="zh-CN" sz="2800" dirty="0">
                <a:solidFill>
                  <a:srgbClr val="0000CC"/>
                </a:solidFill>
              </a:rPr>
              <a:t>B</a:t>
            </a:r>
            <a:r>
              <a:rPr lang="zh-CN" altLang="zh-CN" sz="2800" dirty="0">
                <a:solidFill>
                  <a:srgbClr val="0000CC"/>
                </a:solidFill>
              </a:rPr>
              <a:t>的赋值、拷贝构造函数和移动函数，实现派生类</a:t>
            </a:r>
            <a:r>
              <a:rPr lang="en-US" altLang="zh-CN" sz="2800" dirty="0">
                <a:solidFill>
                  <a:srgbClr val="0000CC"/>
                </a:solidFill>
              </a:rPr>
              <a:t>B</a:t>
            </a:r>
            <a:r>
              <a:rPr lang="zh-CN" altLang="zh-CN" sz="2800" dirty="0">
                <a:solidFill>
                  <a:srgbClr val="0000CC"/>
                </a:solidFill>
              </a:rPr>
              <a:t>的对象间的赋值、拷贝和移动操作。</a:t>
            </a:r>
            <a:endParaRPr lang="en-US" altLang="zh-CN" sz="2800" dirty="0">
              <a:solidFill>
                <a:srgbClr val="0000CC"/>
              </a:solidFill>
            </a:endParaRPr>
          </a:p>
          <a:p>
            <a:pPr marL="0" indent="0">
              <a:buNone/>
            </a:pPr>
            <a:r>
              <a:rPr lang="zh-CN" altLang="en-US" sz="2800" dirty="0">
                <a:solidFill>
                  <a:srgbClr val="FF0000"/>
                </a:solidFill>
              </a:rPr>
              <a:t>设计思路：</a:t>
            </a:r>
            <a:endParaRPr lang="en-US" altLang="zh-CN" sz="2800" dirty="0">
              <a:solidFill>
                <a:srgbClr val="FF0000"/>
              </a:solidFill>
            </a:endParaRPr>
          </a:p>
          <a:p>
            <a:pPr marL="0" indent="0">
              <a:buNone/>
            </a:pPr>
            <a:r>
              <a:rPr lang="en-US" altLang="zh-CN" sz="2800" dirty="0">
                <a:solidFill>
                  <a:srgbClr val="FF0000"/>
                </a:solidFill>
              </a:rPr>
              <a:t>       </a:t>
            </a:r>
            <a:r>
              <a:rPr lang="zh-CN" altLang="en-US" sz="2800" dirty="0"/>
              <a:t>根据前面的规则，当一个类设计了赋值运算符函数、拷贝构造函数和移动函数时，就需要在这些函数中提供对基类对应函数的初始化支持。因此，在类</a:t>
            </a:r>
            <a:r>
              <a:rPr lang="en-US" altLang="zh-CN" sz="2800" dirty="0"/>
              <a:t>B</a:t>
            </a:r>
            <a:r>
              <a:rPr lang="zh-CN" altLang="en-US" sz="2800" dirty="0"/>
              <a:t>的相应函数设计中，要提供对基类</a:t>
            </a:r>
            <a:r>
              <a:rPr lang="en-US" altLang="zh-CN" sz="2800" dirty="0"/>
              <a:t>A</a:t>
            </a:r>
            <a:r>
              <a:rPr lang="zh-CN" altLang="en-US" sz="2800" dirty="0"/>
              <a:t>对应函数的初始化列表。</a:t>
            </a:r>
            <a:endParaRPr lang="zh-CN" altLang="zh-CN" sz="2800" dirty="0"/>
          </a:p>
          <a:p>
            <a:pPr marL="0" indent="0">
              <a:buNone/>
            </a:pPr>
            <a:endParaRPr lang="zh-CN" altLang="en-US" sz="2000" dirty="0"/>
          </a:p>
        </p:txBody>
      </p:sp>
      <p:sp>
        <p:nvSpPr>
          <p:cNvPr id="4" name="标题 1"/>
          <p:cNvSpPr>
            <a:spLocks noGrp="1"/>
          </p:cNvSpPr>
          <p:nvPr>
            <p:ph type="title"/>
          </p:nvPr>
        </p:nvSpPr>
        <p:spPr/>
        <p:txBody>
          <a:bodyPr/>
          <a:lstStyle/>
          <a:p>
            <a:r>
              <a:rPr lang="en-US" altLang="zh-CN" sz="3600" b="1" dirty="0"/>
              <a:t>4.5.3  </a:t>
            </a:r>
            <a:r>
              <a:rPr lang="zh-CN" altLang="zh-CN" sz="3600" b="1" dirty="0"/>
              <a:t>派生类的</a:t>
            </a:r>
            <a:r>
              <a:rPr lang="zh-CN" altLang="zh-CN" sz="3600" b="1" dirty="0">
                <a:solidFill>
                  <a:srgbClr val="FF0000"/>
                </a:solidFill>
              </a:rPr>
              <a:t>赋值、拷贝</a:t>
            </a:r>
            <a:r>
              <a:rPr lang="zh-CN" altLang="zh-CN" sz="3600" b="1" dirty="0"/>
              <a:t>和</a:t>
            </a:r>
            <a:r>
              <a:rPr lang="zh-CN" altLang="zh-CN" sz="3600" b="1" dirty="0">
                <a:solidFill>
                  <a:srgbClr val="FF0000"/>
                </a:solidFill>
              </a:rPr>
              <a:t>移动操作</a:t>
            </a:r>
            <a:endParaRPr lang="zh-CN" altLang="en-US" sz="3600" dirty="0">
              <a:solidFill>
                <a:srgbClr val="FF0000"/>
              </a:solidFill>
            </a:endParaRPr>
          </a:p>
        </p:txBody>
      </p:sp>
    </p:spTree>
    <p:extLst>
      <p:ext uri="{BB962C8B-B14F-4D97-AF65-F5344CB8AC3E}">
        <p14:creationId xmlns:p14="http://schemas.microsoft.com/office/powerpoint/2010/main" val="32476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88" y="908903"/>
            <a:ext cx="8900900" cy="5781410"/>
          </a:xfrm>
        </p:spPr>
        <p:txBody>
          <a:bodyPr/>
          <a:lstStyle/>
          <a:p>
            <a:pPr marL="0" indent="0">
              <a:buNone/>
            </a:pPr>
            <a:r>
              <a:rPr lang="en-US" altLang="zh-CN" sz="2000" b="1" dirty="0">
                <a:solidFill>
                  <a:srgbClr val="FF0000"/>
                </a:solidFill>
              </a:rPr>
              <a:t>//Eg4-13.cpp</a:t>
            </a:r>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class A {</a:t>
            </a:r>
            <a:endParaRPr lang="zh-CN" altLang="zh-CN" sz="2000" dirty="0"/>
          </a:p>
          <a:p>
            <a:pPr marL="0" indent="0">
              <a:buNone/>
            </a:pPr>
            <a:r>
              <a:rPr lang="en-US" altLang="zh-CN" sz="2000" dirty="0"/>
              <a:t>            </a:t>
            </a:r>
            <a:r>
              <a:rPr lang="en-US" altLang="zh-CN" sz="2000" dirty="0" err="1"/>
              <a:t>int</a:t>
            </a:r>
            <a:r>
              <a:rPr lang="en-US" altLang="zh-CN" sz="2000" dirty="0"/>
              <a:t> x;</a:t>
            </a:r>
            <a:endParaRPr lang="zh-CN" altLang="zh-CN" sz="2000" dirty="0"/>
          </a:p>
          <a:p>
            <a:pPr marL="0" indent="0">
              <a:buNone/>
            </a:pPr>
            <a:r>
              <a:rPr lang="en-US" altLang="zh-CN" sz="2000" dirty="0"/>
              <a:t>public:</a:t>
            </a:r>
            <a:endParaRPr lang="zh-CN" altLang="zh-CN" sz="2000" dirty="0"/>
          </a:p>
          <a:p>
            <a:pPr marL="0" indent="0">
              <a:buNone/>
            </a:pPr>
            <a:r>
              <a:rPr lang="en-US" altLang="zh-CN" sz="2000" dirty="0"/>
              <a:t>            A(</a:t>
            </a:r>
            <a:r>
              <a:rPr lang="en-US" altLang="zh-CN" sz="2000" dirty="0" err="1"/>
              <a:t>int</a:t>
            </a:r>
            <a:r>
              <a:rPr lang="en-US" altLang="zh-CN" sz="2000" dirty="0"/>
              <a:t> a =0, </a:t>
            </a:r>
            <a:r>
              <a:rPr lang="en-US" altLang="zh-CN" sz="2000" dirty="0" err="1"/>
              <a:t>int</a:t>
            </a:r>
            <a:r>
              <a:rPr lang="en-US" altLang="zh-CN" sz="2000" dirty="0"/>
              <a:t> b = 2) :x(a){}</a:t>
            </a:r>
            <a:endParaRPr lang="zh-CN" altLang="zh-CN" sz="2000" dirty="0"/>
          </a:p>
          <a:p>
            <a:pPr marL="0" indent="0">
              <a:buNone/>
            </a:pPr>
            <a:r>
              <a:rPr lang="en-US" altLang="zh-CN" sz="2000" dirty="0"/>
              <a:t>            A &amp;operator=(A&amp; o) { </a:t>
            </a:r>
          </a:p>
          <a:p>
            <a:pPr marL="0" indent="0">
              <a:buNone/>
            </a:pPr>
            <a:r>
              <a:rPr lang="en-US" altLang="zh-CN" sz="2000" dirty="0"/>
              <a:t>                    x = </a:t>
            </a:r>
            <a:r>
              <a:rPr lang="en-US" altLang="zh-CN" sz="2000" dirty="0" err="1"/>
              <a:t>o.x</a:t>
            </a:r>
            <a:r>
              <a:rPr lang="en-US" altLang="zh-CN" sz="2000" dirty="0"/>
              <a:t>;</a:t>
            </a:r>
          </a:p>
          <a:p>
            <a:pPr marL="0" indent="0">
              <a:buNone/>
            </a:pPr>
            <a:r>
              <a:rPr lang="en-US" altLang="zh-CN" sz="2000" dirty="0"/>
              <a:t>                   </a:t>
            </a:r>
            <a:r>
              <a:rPr lang="en-US" altLang="zh-CN" sz="2000" dirty="0" err="1"/>
              <a:t>cout</a:t>
            </a:r>
            <a:r>
              <a:rPr lang="en-US" altLang="zh-CN" sz="2000" dirty="0"/>
              <a:t> &lt;&lt; "In A =(A&amp;)" &lt;&lt; </a:t>
            </a:r>
            <a:r>
              <a:rPr lang="en-US" altLang="zh-CN" sz="2000" dirty="0" err="1"/>
              <a:t>endl</a:t>
            </a:r>
            <a:r>
              <a:rPr lang="en-US" altLang="zh-CN" sz="2000" dirty="0"/>
              <a:t>;</a:t>
            </a:r>
          </a:p>
          <a:p>
            <a:pPr marL="0" indent="0">
              <a:buNone/>
            </a:pPr>
            <a:r>
              <a:rPr lang="en-US" altLang="zh-CN" sz="2000" dirty="0"/>
              <a:t>                    return *this; </a:t>
            </a:r>
          </a:p>
          <a:p>
            <a:pPr marL="0" indent="0">
              <a:buNone/>
            </a:pPr>
            <a:r>
              <a:rPr lang="en-US" altLang="zh-CN" sz="2000" dirty="0"/>
              <a:t>                  }</a:t>
            </a:r>
            <a:endParaRPr lang="zh-CN" altLang="zh-CN" sz="2000" dirty="0"/>
          </a:p>
          <a:p>
            <a:pPr marL="0" indent="0">
              <a:buNone/>
            </a:pPr>
            <a:r>
              <a:rPr lang="en-US" altLang="zh-CN" sz="2000" dirty="0"/>
              <a:t>            A&amp; operator=(A &amp;&amp;o) </a:t>
            </a:r>
            <a:r>
              <a:rPr lang="en-US" altLang="zh-CN" sz="2000" b="1" dirty="0"/>
              <a:t>= default</a:t>
            </a:r>
            <a:r>
              <a:rPr lang="en-US" altLang="zh-CN" sz="2000" dirty="0"/>
              <a:t>;  //</a:t>
            </a:r>
            <a:r>
              <a:rPr lang="zh-CN" altLang="zh-CN" sz="2000" dirty="0"/>
              <a:t>使用默认的合成移动赋值函数</a:t>
            </a:r>
          </a:p>
          <a:p>
            <a:pPr marL="0" indent="0">
              <a:buNone/>
            </a:pPr>
            <a:r>
              <a:rPr lang="en-US" altLang="zh-CN" sz="2000" dirty="0"/>
              <a:t>            A(A &amp;o):x(</a:t>
            </a:r>
            <a:r>
              <a:rPr lang="en-US" altLang="zh-CN" sz="2000" dirty="0" err="1"/>
              <a:t>o.x</a:t>
            </a:r>
            <a:r>
              <a:rPr lang="en-US" altLang="zh-CN" sz="2000" dirty="0"/>
              <a:t>) { </a:t>
            </a:r>
            <a:r>
              <a:rPr lang="en-US" altLang="zh-CN" sz="2000" dirty="0" err="1"/>
              <a:t>cout</a:t>
            </a:r>
            <a:r>
              <a:rPr lang="en-US" altLang="zh-CN" sz="2000" dirty="0"/>
              <a:t> &lt;&lt; "In A(&amp;)"&lt;&lt;</a:t>
            </a:r>
            <a:r>
              <a:rPr lang="en-US" altLang="zh-CN" sz="2000" dirty="0" err="1"/>
              <a:t>endl</a:t>
            </a:r>
            <a:r>
              <a:rPr lang="en-US" altLang="zh-CN" sz="2000" dirty="0"/>
              <a:t>; }</a:t>
            </a:r>
            <a:endParaRPr lang="zh-CN" altLang="zh-CN" sz="2000" dirty="0"/>
          </a:p>
          <a:p>
            <a:pPr marL="0" indent="0">
              <a:buNone/>
            </a:pPr>
            <a:r>
              <a:rPr lang="en-US" altLang="zh-CN" sz="2000" dirty="0"/>
              <a:t>            A(A &amp;&amp;o):x(</a:t>
            </a:r>
            <a:r>
              <a:rPr lang="en-US" altLang="zh-CN" sz="2000" dirty="0" err="1"/>
              <a:t>std</a:t>
            </a:r>
            <a:r>
              <a:rPr lang="en-US" altLang="zh-CN" sz="2000" dirty="0"/>
              <a:t>::move(</a:t>
            </a:r>
            <a:r>
              <a:rPr lang="en-US" altLang="zh-CN" sz="2000" dirty="0" err="1"/>
              <a:t>o.x</a:t>
            </a:r>
            <a:r>
              <a:rPr lang="en-US" altLang="zh-CN" sz="2000" dirty="0"/>
              <a:t>)) { </a:t>
            </a:r>
            <a:r>
              <a:rPr lang="en-US" altLang="zh-CN" sz="2000" dirty="0" err="1"/>
              <a:t>cout</a:t>
            </a:r>
            <a:r>
              <a:rPr lang="en-US" altLang="zh-CN" sz="2000" dirty="0"/>
              <a:t>&lt;&lt;"In A(&amp;&amp;)"&lt;&lt;</a:t>
            </a:r>
            <a:r>
              <a:rPr lang="en-US" altLang="zh-CN" sz="2000" dirty="0" err="1"/>
              <a:t>endl</a:t>
            </a:r>
            <a:r>
              <a:rPr lang="en-US" altLang="zh-CN" sz="2000" dirty="0"/>
              <a:t>; }</a:t>
            </a:r>
            <a:endParaRPr lang="zh-CN" altLang="zh-CN" sz="2000" dirty="0"/>
          </a:p>
          <a:p>
            <a:pPr marL="0" indent="0">
              <a:buNone/>
            </a:pPr>
            <a:r>
              <a:rPr lang="en-US" altLang="zh-CN" sz="2000" dirty="0"/>
              <a:t>};</a:t>
            </a:r>
            <a:endParaRPr lang="zh-CN" altLang="zh-CN" sz="2000" dirty="0"/>
          </a:p>
          <a:p>
            <a:endParaRPr lang="zh-CN" altLang="en-US" sz="1800" dirty="0"/>
          </a:p>
        </p:txBody>
      </p:sp>
      <p:sp>
        <p:nvSpPr>
          <p:cNvPr id="4" name="标题 1"/>
          <p:cNvSpPr>
            <a:spLocks noGrp="1"/>
          </p:cNvSpPr>
          <p:nvPr>
            <p:ph type="title"/>
          </p:nvPr>
        </p:nvSpPr>
        <p:spPr/>
        <p:txBody>
          <a:bodyPr/>
          <a:lstStyle/>
          <a:p>
            <a:r>
              <a:rPr lang="en-US" altLang="zh-CN" sz="3600" b="1" dirty="0"/>
              <a:t>4.5.3  </a:t>
            </a:r>
            <a:r>
              <a:rPr lang="zh-CN" altLang="zh-CN" sz="3600" b="1" dirty="0"/>
              <a:t>派生类的</a:t>
            </a:r>
            <a:r>
              <a:rPr lang="zh-CN" altLang="zh-CN" sz="3600" b="1" dirty="0">
                <a:solidFill>
                  <a:srgbClr val="FF0000"/>
                </a:solidFill>
              </a:rPr>
              <a:t>赋值、拷贝</a:t>
            </a:r>
            <a:r>
              <a:rPr lang="zh-CN" altLang="zh-CN" sz="3600" b="1" dirty="0"/>
              <a:t>和</a:t>
            </a:r>
            <a:r>
              <a:rPr lang="zh-CN" altLang="zh-CN" sz="3600" b="1" dirty="0">
                <a:solidFill>
                  <a:srgbClr val="FF0000"/>
                </a:solidFill>
              </a:rPr>
              <a:t>移动操作</a:t>
            </a:r>
            <a:endParaRPr lang="zh-CN" altLang="en-US" sz="3600" dirty="0">
              <a:solidFill>
                <a:srgbClr val="FF0000"/>
              </a:solidFill>
            </a:endParaRPr>
          </a:p>
        </p:txBody>
      </p:sp>
    </p:spTree>
    <p:extLst>
      <p:ext uri="{BB962C8B-B14F-4D97-AF65-F5344CB8AC3E}">
        <p14:creationId xmlns:p14="http://schemas.microsoft.com/office/powerpoint/2010/main" val="15893505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94" y="1052736"/>
            <a:ext cx="8623212" cy="5805264"/>
          </a:xfrm>
        </p:spPr>
        <p:txBody>
          <a:bodyPr/>
          <a:lstStyle/>
          <a:p>
            <a:pPr marL="0" indent="0">
              <a:buNone/>
            </a:pPr>
            <a:r>
              <a:rPr lang="en-US" altLang="zh-CN" sz="2000" dirty="0"/>
              <a:t>class B :public A {</a:t>
            </a:r>
            <a:endParaRPr lang="zh-CN" altLang="zh-CN" sz="2000" dirty="0"/>
          </a:p>
          <a:p>
            <a:pPr marL="0" indent="0">
              <a:buNone/>
            </a:pPr>
            <a:r>
              <a:rPr lang="en-US" altLang="zh-CN" sz="2000" dirty="0"/>
              <a:t>	</a:t>
            </a:r>
            <a:r>
              <a:rPr lang="en-US" altLang="zh-CN" sz="2000" dirty="0" err="1"/>
              <a:t>int</a:t>
            </a:r>
            <a:r>
              <a:rPr lang="en-US" altLang="zh-CN" sz="2000" dirty="0"/>
              <a:t> y;</a:t>
            </a:r>
            <a:endParaRPr lang="zh-CN" altLang="zh-CN" sz="2000" dirty="0"/>
          </a:p>
          <a:p>
            <a:pPr marL="0" indent="0">
              <a:buNone/>
            </a:pPr>
            <a:r>
              <a:rPr lang="en-US" altLang="zh-CN" sz="2000" dirty="0"/>
              <a:t>public:</a:t>
            </a:r>
            <a:endParaRPr lang="zh-CN" altLang="zh-CN" sz="2000" dirty="0"/>
          </a:p>
          <a:p>
            <a:pPr marL="0" indent="0">
              <a:buNone/>
            </a:pPr>
            <a:r>
              <a:rPr lang="en-US" altLang="zh-CN" sz="2000" dirty="0"/>
              <a:t>	B(</a:t>
            </a:r>
            <a:r>
              <a:rPr lang="en-US" altLang="zh-CN" sz="2000" dirty="0" err="1"/>
              <a:t>int</a:t>
            </a:r>
            <a:r>
              <a:rPr lang="en-US" altLang="zh-CN" sz="2000" dirty="0"/>
              <a:t> a=0, </a:t>
            </a:r>
            <a:r>
              <a:rPr lang="en-US" altLang="zh-CN" sz="2000" dirty="0" err="1"/>
              <a:t>int</a:t>
            </a:r>
            <a:r>
              <a:rPr lang="en-US" altLang="zh-CN" sz="2000" dirty="0"/>
              <a:t> b=0) :A(a),y(b){}</a:t>
            </a:r>
            <a:endParaRPr lang="zh-CN" altLang="zh-CN" sz="2000" dirty="0"/>
          </a:p>
          <a:p>
            <a:pPr marL="0" indent="0">
              <a:buNone/>
            </a:pPr>
            <a:r>
              <a:rPr lang="en-US" altLang="zh-CN" sz="2000" dirty="0"/>
              <a:t>	B&amp; operator=(B&amp; o) { </a:t>
            </a:r>
          </a:p>
          <a:p>
            <a:pPr marL="0" indent="0">
              <a:buNone/>
            </a:pPr>
            <a:r>
              <a:rPr lang="en-US" altLang="zh-CN" sz="2000" dirty="0"/>
              <a:t>                   A::operator=(o); </a:t>
            </a:r>
          </a:p>
          <a:p>
            <a:pPr marL="0" indent="0">
              <a:buNone/>
            </a:pPr>
            <a:r>
              <a:rPr lang="en-US" altLang="zh-CN" sz="2000" dirty="0"/>
              <a:t>                    </a:t>
            </a:r>
            <a:r>
              <a:rPr lang="en-US" altLang="zh-CN" sz="2000" dirty="0" err="1"/>
              <a:t>cout</a:t>
            </a:r>
            <a:r>
              <a:rPr lang="en-US" altLang="zh-CN" sz="2000" dirty="0"/>
              <a:t>&lt;&lt;"In B=(B&amp;)"&lt;&lt;</a:t>
            </a:r>
            <a:r>
              <a:rPr lang="en-US" altLang="zh-CN" sz="2000" dirty="0" err="1"/>
              <a:t>endl</a:t>
            </a:r>
            <a:r>
              <a:rPr lang="en-US" altLang="zh-CN" sz="2000" dirty="0"/>
              <a:t>;	</a:t>
            </a:r>
          </a:p>
          <a:p>
            <a:pPr marL="0" indent="0">
              <a:buNone/>
            </a:pPr>
            <a:r>
              <a:rPr lang="en-US" altLang="zh-CN" sz="2000" dirty="0"/>
              <a:t>                    return *this; 	</a:t>
            </a:r>
          </a:p>
          <a:p>
            <a:pPr marL="0" indent="0">
              <a:buNone/>
            </a:pPr>
            <a:r>
              <a:rPr lang="en-US" altLang="zh-CN" sz="2000" dirty="0"/>
              <a:t>               }</a:t>
            </a:r>
            <a:endParaRPr lang="zh-CN" altLang="zh-CN" sz="2000" dirty="0"/>
          </a:p>
          <a:p>
            <a:pPr marL="0" indent="0">
              <a:buNone/>
            </a:pPr>
            <a:r>
              <a:rPr lang="en-US" altLang="zh-CN" sz="2000" dirty="0"/>
              <a:t>	B&amp; operator=(B &amp;&amp;o) { A::operator=(std::move(0));</a:t>
            </a:r>
            <a:endParaRPr lang="zh-CN" altLang="zh-CN" sz="2000" dirty="0"/>
          </a:p>
          <a:p>
            <a:pPr marL="0" indent="0">
              <a:buNone/>
            </a:pPr>
            <a:r>
              <a:rPr lang="en-US" altLang="zh-CN" sz="2000" dirty="0"/>
              <a:t>                     </a:t>
            </a:r>
            <a:r>
              <a:rPr lang="en-US" altLang="zh-CN" sz="2000" dirty="0" err="1"/>
              <a:t>cout</a:t>
            </a:r>
            <a:r>
              <a:rPr lang="en-US" altLang="zh-CN" sz="2000" dirty="0"/>
              <a:t> &lt;&lt; "In B =(B&amp;&amp;)" &lt;&lt; </a:t>
            </a:r>
            <a:r>
              <a:rPr lang="en-US" altLang="zh-CN" sz="2000" dirty="0" err="1"/>
              <a:t>endl</a:t>
            </a:r>
            <a:r>
              <a:rPr lang="en-US" altLang="zh-CN" sz="2000" dirty="0"/>
              <a:t>; 	</a:t>
            </a:r>
          </a:p>
          <a:p>
            <a:pPr marL="0" indent="0">
              <a:buNone/>
            </a:pPr>
            <a:r>
              <a:rPr lang="en-US" altLang="zh-CN" sz="2000" dirty="0"/>
              <a:t>                     return *this; </a:t>
            </a:r>
          </a:p>
          <a:p>
            <a:pPr marL="0" indent="0">
              <a:buNone/>
            </a:pPr>
            <a:r>
              <a:rPr lang="en-US" altLang="zh-CN" sz="2000" dirty="0"/>
              <a:t>             }</a:t>
            </a:r>
            <a:endParaRPr lang="zh-CN" altLang="zh-CN" sz="2000" dirty="0"/>
          </a:p>
          <a:p>
            <a:pPr marL="0" indent="0">
              <a:buNone/>
            </a:pPr>
            <a:r>
              <a:rPr lang="en-US" altLang="zh-CN" sz="2000" dirty="0"/>
              <a:t>	B(B &amp;o):</a:t>
            </a:r>
            <a:r>
              <a:rPr lang="en-US" altLang="zh-CN" sz="2000" b="1" dirty="0">
                <a:solidFill>
                  <a:srgbClr val="FF0000"/>
                </a:solidFill>
              </a:rPr>
              <a:t>A(o)</a:t>
            </a:r>
            <a:r>
              <a:rPr lang="en-US" altLang="zh-CN" sz="2000" dirty="0"/>
              <a:t> { </a:t>
            </a:r>
            <a:r>
              <a:rPr lang="en-US" altLang="zh-CN" sz="2000" dirty="0" err="1"/>
              <a:t>cout</a:t>
            </a:r>
            <a:r>
              <a:rPr lang="en-US" altLang="zh-CN" sz="2000" dirty="0"/>
              <a:t> &lt;&lt; "In B(&amp;)" &lt;&lt; </a:t>
            </a:r>
            <a:r>
              <a:rPr lang="en-US" altLang="zh-CN" sz="2000" dirty="0" err="1"/>
              <a:t>endl</a:t>
            </a:r>
            <a:r>
              <a:rPr lang="en-US" altLang="zh-CN" sz="2000" dirty="0"/>
              <a:t>; }</a:t>
            </a:r>
            <a:endParaRPr lang="zh-CN" altLang="zh-CN" sz="2000" dirty="0"/>
          </a:p>
          <a:p>
            <a:pPr marL="0" indent="0">
              <a:buNone/>
            </a:pPr>
            <a:r>
              <a:rPr lang="en-US" altLang="zh-CN" sz="2000" dirty="0"/>
              <a:t>	B(B &amp;&amp;o):</a:t>
            </a:r>
            <a:r>
              <a:rPr lang="en-US" altLang="zh-CN" sz="2000" b="1" dirty="0">
                <a:solidFill>
                  <a:srgbClr val="FF0000"/>
                </a:solidFill>
              </a:rPr>
              <a:t>A(</a:t>
            </a:r>
            <a:r>
              <a:rPr lang="en-US" altLang="zh-CN" sz="2000" b="1" dirty="0" err="1">
                <a:solidFill>
                  <a:srgbClr val="FF0000"/>
                </a:solidFill>
              </a:rPr>
              <a:t>std</a:t>
            </a:r>
            <a:r>
              <a:rPr lang="en-US" altLang="zh-CN" sz="2000" b="1" dirty="0">
                <a:solidFill>
                  <a:srgbClr val="FF0000"/>
                </a:solidFill>
              </a:rPr>
              <a:t>::move(o)) </a:t>
            </a:r>
            <a:r>
              <a:rPr lang="en-US" altLang="zh-CN" sz="2000" dirty="0"/>
              <a:t>{ </a:t>
            </a:r>
            <a:r>
              <a:rPr lang="en-US" altLang="zh-CN" sz="2000" dirty="0" err="1"/>
              <a:t>cout</a:t>
            </a:r>
            <a:r>
              <a:rPr lang="en-US" altLang="zh-CN" sz="2000" dirty="0"/>
              <a:t>&lt;&lt;"In B(&amp;&amp;)"&lt;&lt; </a:t>
            </a:r>
            <a:r>
              <a:rPr lang="en-US" altLang="zh-CN" sz="2000" dirty="0" err="1"/>
              <a:t>endl</a:t>
            </a:r>
            <a:r>
              <a:rPr lang="en-US" altLang="zh-CN" sz="2000" dirty="0"/>
              <a:t>; }</a:t>
            </a:r>
            <a:endParaRPr lang="zh-CN" altLang="zh-CN" sz="2000" dirty="0"/>
          </a:p>
          <a:p>
            <a:pPr marL="0" indent="0">
              <a:buNone/>
            </a:pPr>
            <a:r>
              <a:rPr lang="en-US" altLang="zh-CN" sz="2000" dirty="0"/>
              <a:t>};</a:t>
            </a:r>
            <a:endParaRPr lang="zh-CN" altLang="zh-CN" sz="2000" dirty="0"/>
          </a:p>
          <a:p>
            <a:pPr marL="0" indent="0">
              <a:buNone/>
            </a:pPr>
            <a:endParaRPr lang="zh-CN" altLang="en-US" sz="2000" dirty="0"/>
          </a:p>
        </p:txBody>
      </p:sp>
      <p:sp>
        <p:nvSpPr>
          <p:cNvPr id="4" name="标题 1"/>
          <p:cNvSpPr>
            <a:spLocks noGrp="1"/>
          </p:cNvSpPr>
          <p:nvPr>
            <p:ph type="title"/>
          </p:nvPr>
        </p:nvSpPr>
        <p:spPr/>
        <p:txBody>
          <a:bodyPr/>
          <a:lstStyle/>
          <a:p>
            <a:r>
              <a:rPr lang="en-US" altLang="zh-CN" sz="3600" b="1" dirty="0"/>
              <a:t>4.5.3  </a:t>
            </a:r>
            <a:r>
              <a:rPr lang="zh-CN" altLang="zh-CN" sz="3600" b="1" dirty="0"/>
              <a:t>派生类的</a:t>
            </a:r>
            <a:r>
              <a:rPr lang="zh-CN" altLang="zh-CN" sz="3600" b="1" dirty="0">
                <a:solidFill>
                  <a:srgbClr val="FF0000"/>
                </a:solidFill>
              </a:rPr>
              <a:t>赋值、拷贝</a:t>
            </a:r>
            <a:r>
              <a:rPr lang="zh-CN" altLang="zh-CN" sz="3600" b="1" dirty="0"/>
              <a:t>和</a:t>
            </a:r>
            <a:r>
              <a:rPr lang="zh-CN" altLang="zh-CN" sz="3600" b="1" dirty="0">
                <a:solidFill>
                  <a:srgbClr val="FF0000"/>
                </a:solidFill>
              </a:rPr>
              <a:t>移动操作</a:t>
            </a:r>
            <a:endParaRPr lang="zh-CN" altLang="en-US" sz="3600" dirty="0">
              <a:solidFill>
                <a:srgbClr val="FF0000"/>
              </a:solidFill>
            </a:endParaRPr>
          </a:p>
        </p:txBody>
      </p:sp>
    </p:spTree>
    <p:extLst>
      <p:ext uri="{BB962C8B-B14F-4D97-AF65-F5344CB8AC3E}">
        <p14:creationId xmlns:p14="http://schemas.microsoft.com/office/powerpoint/2010/main" val="3127475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052737"/>
            <a:ext cx="8623212" cy="3240360"/>
          </a:xfrm>
        </p:spPr>
        <p:txBody>
          <a:bodyPr/>
          <a:lstStyle/>
          <a:p>
            <a:pPr marL="0" indent="0">
              <a:buNone/>
            </a:pPr>
            <a:r>
              <a:rPr lang="en-US" altLang="zh-CN" sz="2400" dirty="0"/>
              <a:t>void main() {</a:t>
            </a:r>
            <a:endParaRPr lang="zh-CN" altLang="zh-CN" sz="2400" dirty="0"/>
          </a:p>
          <a:p>
            <a:pPr marL="0" indent="0">
              <a:buNone/>
            </a:pPr>
            <a:r>
              <a:rPr lang="en-US" altLang="zh-CN" sz="2400" dirty="0"/>
              <a:t>	B b,b1(1,2);                             </a:t>
            </a:r>
            <a:endParaRPr lang="zh-CN" altLang="zh-CN" sz="2400" dirty="0"/>
          </a:p>
          <a:p>
            <a:pPr marL="0" indent="0">
              <a:buNone/>
            </a:pPr>
            <a:r>
              <a:rPr lang="en-US" altLang="zh-CN" sz="2400" dirty="0"/>
              <a:t>	b = b1;                                 //L1</a:t>
            </a:r>
            <a:endParaRPr lang="zh-CN" altLang="zh-CN" sz="2400" dirty="0"/>
          </a:p>
          <a:p>
            <a:pPr marL="0" indent="0">
              <a:buNone/>
            </a:pPr>
            <a:r>
              <a:rPr lang="en-US" altLang="zh-CN" sz="2400" dirty="0"/>
              <a:t>	B b2(b);                                //L2</a:t>
            </a:r>
            <a:endParaRPr lang="zh-CN" altLang="zh-CN" sz="2400" dirty="0"/>
          </a:p>
          <a:p>
            <a:pPr marL="0" indent="0">
              <a:buNone/>
            </a:pPr>
            <a:r>
              <a:rPr lang="en-US" altLang="zh-CN" sz="2400" dirty="0"/>
              <a:t>	B b3=</a:t>
            </a:r>
            <a:r>
              <a:rPr lang="en-US" altLang="zh-CN" sz="2400" dirty="0" err="1"/>
              <a:t>std</a:t>
            </a:r>
            <a:r>
              <a:rPr lang="en-US" altLang="zh-CN" sz="2400" dirty="0"/>
              <a:t>::move(B(8, 9));      //L3</a:t>
            </a:r>
            <a:endParaRPr lang="zh-CN" altLang="zh-CN" sz="2400" dirty="0"/>
          </a:p>
          <a:p>
            <a:pPr marL="0" indent="0">
              <a:buNone/>
            </a:pPr>
            <a:r>
              <a:rPr lang="en-US" altLang="zh-CN" sz="2400" dirty="0"/>
              <a:t>	b1 =</a:t>
            </a:r>
            <a:r>
              <a:rPr lang="en-US" altLang="zh-CN" sz="2400" dirty="0" err="1"/>
              <a:t>std</a:t>
            </a:r>
            <a:r>
              <a:rPr lang="en-US" altLang="zh-CN" sz="2400" dirty="0"/>
              <a:t>::move(b3);                //L4</a:t>
            </a:r>
            <a:endParaRPr lang="zh-CN" altLang="zh-CN" sz="2400" dirty="0"/>
          </a:p>
          <a:p>
            <a:pPr marL="0" indent="0">
              <a:buNone/>
            </a:pPr>
            <a:r>
              <a:rPr lang="en-US" altLang="zh-CN" sz="2400" dirty="0"/>
              <a:t>}</a:t>
            </a:r>
            <a:endParaRPr lang="zh-CN" altLang="zh-CN" sz="2400" dirty="0"/>
          </a:p>
          <a:p>
            <a:pPr marL="0" indent="0">
              <a:buNone/>
            </a:pPr>
            <a:endParaRPr lang="zh-CN" altLang="en-US" sz="2400" dirty="0"/>
          </a:p>
        </p:txBody>
      </p:sp>
      <p:sp>
        <p:nvSpPr>
          <p:cNvPr id="4" name="对话气泡: 矩形 3"/>
          <p:cNvSpPr/>
          <p:nvPr/>
        </p:nvSpPr>
        <p:spPr>
          <a:xfrm>
            <a:off x="457200" y="4221088"/>
            <a:ext cx="7427168" cy="2232248"/>
          </a:xfrm>
          <a:prstGeom prst="wedgeRectCallout">
            <a:avLst>
              <a:gd name="adj1" fmla="val -17146"/>
              <a:gd name="adj2" fmla="val -7781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b="1" dirty="0"/>
              <a:t>程序运行结果如下：</a:t>
            </a:r>
          </a:p>
          <a:p>
            <a:r>
              <a:rPr lang="en-US" altLang="zh-CN" b="1" dirty="0"/>
              <a:t>In A =(A&amp;)                                    //L1</a:t>
            </a:r>
            <a:r>
              <a:rPr lang="zh-CN" altLang="zh-CN" b="1" dirty="0"/>
              <a:t>的输出</a:t>
            </a:r>
          </a:p>
          <a:p>
            <a:r>
              <a:rPr lang="en-US" altLang="zh-CN" b="1" dirty="0"/>
              <a:t>In B =(B&amp;)                                    //L1</a:t>
            </a:r>
            <a:r>
              <a:rPr lang="zh-CN" altLang="zh-CN" b="1" dirty="0"/>
              <a:t>的输出</a:t>
            </a:r>
          </a:p>
          <a:p>
            <a:r>
              <a:rPr lang="en-US" altLang="zh-CN" b="1" dirty="0"/>
              <a:t>In A(&amp;)                                         //L2</a:t>
            </a:r>
            <a:r>
              <a:rPr lang="zh-CN" altLang="zh-CN" b="1" dirty="0"/>
              <a:t>的输出</a:t>
            </a:r>
          </a:p>
          <a:p>
            <a:r>
              <a:rPr lang="en-US" altLang="zh-CN" b="1" dirty="0"/>
              <a:t>In B(&amp;)                                         //L2</a:t>
            </a:r>
            <a:r>
              <a:rPr lang="zh-CN" altLang="zh-CN" b="1" dirty="0"/>
              <a:t>的输出</a:t>
            </a:r>
          </a:p>
          <a:p>
            <a:r>
              <a:rPr lang="en-US" altLang="zh-CN" b="1" dirty="0"/>
              <a:t>In A(&amp;&amp;)                                        //L3</a:t>
            </a:r>
            <a:r>
              <a:rPr lang="zh-CN" altLang="zh-CN" b="1" dirty="0"/>
              <a:t>的输出</a:t>
            </a:r>
          </a:p>
          <a:p>
            <a:r>
              <a:rPr lang="en-US" altLang="zh-CN" b="1" dirty="0"/>
              <a:t>In B(&amp;&amp;)                                         //L3</a:t>
            </a:r>
            <a:r>
              <a:rPr lang="zh-CN" altLang="zh-CN" b="1" dirty="0"/>
              <a:t>的输出</a:t>
            </a:r>
          </a:p>
          <a:p>
            <a:r>
              <a:rPr lang="en-US" altLang="zh-CN" b="1" dirty="0"/>
              <a:t>In B =(B&amp;&amp;)                                    //L4</a:t>
            </a:r>
            <a:r>
              <a:rPr lang="zh-CN" altLang="zh-CN" b="1" dirty="0"/>
              <a:t>的输出</a:t>
            </a:r>
          </a:p>
        </p:txBody>
      </p:sp>
      <p:sp>
        <p:nvSpPr>
          <p:cNvPr id="5" name="标题 1"/>
          <p:cNvSpPr>
            <a:spLocks noGrp="1"/>
          </p:cNvSpPr>
          <p:nvPr>
            <p:ph type="title"/>
          </p:nvPr>
        </p:nvSpPr>
        <p:spPr/>
        <p:txBody>
          <a:bodyPr/>
          <a:lstStyle/>
          <a:p>
            <a:r>
              <a:rPr lang="en-US" altLang="zh-CN" sz="3600" b="1" dirty="0"/>
              <a:t>4.5.3  </a:t>
            </a:r>
            <a:r>
              <a:rPr lang="zh-CN" altLang="zh-CN" sz="3600" b="1" dirty="0"/>
              <a:t>派生类的</a:t>
            </a:r>
            <a:r>
              <a:rPr lang="zh-CN" altLang="zh-CN" sz="3600" b="1" dirty="0">
                <a:solidFill>
                  <a:srgbClr val="FF0000"/>
                </a:solidFill>
              </a:rPr>
              <a:t>赋值、拷贝</a:t>
            </a:r>
            <a:r>
              <a:rPr lang="zh-CN" altLang="zh-CN" sz="3600" b="1" dirty="0"/>
              <a:t>和</a:t>
            </a:r>
            <a:r>
              <a:rPr lang="zh-CN" altLang="zh-CN" sz="3600" b="1" dirty="0">
                <a:solidFill>
                  <a:srgbClr val="FF0000"/>
                </a:solidFill>
              </a:rPr>
              <a:t>移动操作</a:t>
            </a:r>
            <a:endParaRPr lang="zh-CN" altLang="en-US" sz="3600" dirty="0">
              <a:solidFill>
                <a:srgbClr val="FF0000"/>
              </a:solidFill>
            </a:endParaRPr>
          </a:p>
        </p:txBody>
      </p:sp>
    </p:spTree>
    <p:extLst>
      <p:ext uri="{BB962C8B-B14F-4D97-AF65-F5344CB8AC3E}">
        <p14:creationId xmlns:p14="http://schemas.microsoft.com/office/powerpoint/2010/main" val="209521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4.6  </a:t>
            </a:r>
            <a:r>
              <a:rPr lang="zh-CN" altLang="zh-CN" b="1" dirty="0">
                <a:solidFill>
                  <a:srgbClr val="FF0000"/>
                </a:solidFill>
              </a:rPr>
              <a:t>基类与派生类</a:t>
            </a:r>
            <a:r>
              <a:rPr lang="zh-CN" altLang="zh-CN" b="1" dirty="0"/>
              <a:t>对象的关系</a:t>
            </a:r>
            <a:endParaRPr lang="zh-CN" altLang="en-US" dirty="0"/>
          </a:p>
        </p:txBody>
      </p:sp>
      <p:sp>
        <p:nvSpPr>
          <p:cNvPr id="3" name="内容占位符 2"/>
          <p:cNvSpPr>
            <a:spLocks noGrp="1"/>
          </p:cNvSpPr>
          <p:nvPr>
            <p:ph idx="1"/>
          </p:nvPr>
        </p:nvSpPr>
        <p:spPr>
          <a:xfrm>
            <a:off x="251520" y="1076590"/>
            <a:ext cx="8892480" cy="5168635"/>
          </a:xfrm>
        </p:spPr>
        <p:txBody>
          <a:bodyPr/>
          <a:lstStyle/>
          <a:p>
            <a:pPr marL="0" indent="0">
              <a:buNone/>
            </a:pPr>
            <a:r>
              <a:rPr lang="en-US" altLang="zh-CN" dirty="0"/>
              <a:t>1</a:t>
            </a:r>
            <a:r>
              <a:rPr lang="zh-CN" altLang="en-US" dirty="0"/>
              <a:t>．派生对象与基类对象的赋值相容关系</a:t>
            </a:r>
            <a:endParaRPr lang="en-US" altLang="zh-CN" dirty="0"/>
          </a:p>
          <a:p>
            <a:pPr marL="857250" lvl="1" indent="-457200"/>
            <a:r>
              <a:rPr lang="zh-CN" altLang="zh-CN" dirty="0"/>
              <a:t>派生类</a:t>
            </a:r>
            <a:r>
              <a:rPr lang="zh-CN" altLang="en-US" dirty="0"/>
              <a:t>通过继承</a:t>
            </a:r>
            <a:r>
              <a:rPr lang="zh-CN" altLang="zh-CN" dirty="0"/>
              <a:t>获得了基类成员的一份拷贝，这份拷贝构成了派生类对象内部的一个基类子对象。</a:t>
            </a:r>
            <a:endParaRPr lang="en-US" altLang="zh-CN" dirty="0"/>
          </a:p>
          <a:p>
            <a:pPr marL="857250" lvl="1" indent="-457200"/>
            <a:r>
              <a:rPr lang="zh-CN" altLang="en-US" dirty="0"/>
              <a:t>因此，</a:t>
            </a:r>
            <a:r>
              <a:rPr lang="zh-CN" altLang="zh-CN" b="1" dirty="0">
                <a:solidFill>
                  <a:srgbClr val="FF0000"/>
                </a:solidFill>
              </a:rPr>
              <a:t>公有派生方式下，凡是需要基类对象的地方都可以使用派生类对象。</a:t>
            </a:r>
            <a:r>
              <a:rPr lang="zh-CN" altLang="zh-CN" dirty="0"/>
              <a:t>基类对象能够解决的问题，用派生类对象也能够解决</a:t>
            </a:r>
            <a:r>
              <a:rPr lang="zh-CN" altLang="en-US" dirty="0"/>
              <a:t>。称为赋值相容。包括下面三种情况：</a:t>
            </a:r>
            <a:endParaRPr lang="en-US" altLang="zh-CN" dirty="0"/>
          </a:p>
          <a:p>
            <a:pPr marL="1257300" lvl="2" indent="-457200">
              <a:buFont typeface="+mj-ea"/>
              <a:buAutoNum type="circleNumDbPlain"/>
            </a:pPr>
            <a:r>
              <a:rPr lang="zh-CN" altLang="zh-CN" sz="2800" dirty="0">
                <a:solidFill>
                  <a:srgbClr val="0000CC"/>
                </a:solidFill>
              </a:rPr>
              <a:t>把派生类对象赋值给基类对象；</a:t>
            </a:r>
            <a:endParaRPr lang="en-US" altLang="zh-CN" sz="2800" dirty="0">
              <a:solidFill>
                <a:srgbClr val="0000CC"/>
              </a:solidFill>
            </a:endParaRPr>
          </a:p>
          <a:p>
            <a:pPr marL="1257300" lvl="2" indent="-457200">
              <a:buFont typeface="+mj-ea"/>
              <a:buAutoNum type="circleNumDbPlain"/>
            </a:pPr>
            <a:r>
              <a:rPr lang="zh-CN" altLang="zh-CN" sz="2800" dirty="0">
                <a:solidFill>
                  <a:srgbClr val="0000CC"/>
                </a:solidFill>
              </a:rPr>
              <a:t>把派生类对象的地址赋值给基类指针；</a:t>
            </a:r>
            <a:endParaRPr lang="en-US" altLang="zh-CN" sz="2800" dirty="0">
              <a:solidFill>
                <a:srgbClr val="0000CC"/>
              </a:solidFill>
            </a:endParaRPr>
          </a:p>
          <a:p>
            <a:pPr marL="1257300" lvl="2" indent="-457200">
              <a:buFont typeface="+mj-ea"/>
              <a:buAutoNum type="circleNumDbPlain"/>
            </a:pPr>
            <a:r>
              <a:rPr lang="zh-CN" altLang="zh-CN" sz="2800" dirty="0">
                <a:solidFill>
                  <a:srgbClr val="0000CC"/>
                </a:solidFill>
              </a:rPr>
              <a:t>或者用派生类对象初始化基类对象的引用。</a:t>
            </a:r>
            <a:endParaRPr lang="en-US" altLang="zh-CN" sz="2800" dirty="0">
              <a:solidFill>
                <a:srgbClr val="0000CC"/>
              </a:solidFill>
            </a:endParaRPr>
          </a:p>
          <a:p>
            <a:pPr marL="400050" lvl="1" indent="0">
              <a:buNone/>
            </a:pPr>
            <a:endParaRPr lang="zh-CN" altLang="en-US" sz="2400" dirty="0">
              <a:solidFill>
                <a:srgbClr val="0000CC"/>
              </a:solidFill>
            </a:endParaRPr>
          </a:p>
        </p:txBody>
      </p:sp>
    </p:spTree>
    <p:extLst>
      <p:ext uri="{BB962C8B-B14F-4D97-AF65-F5344CB8AC3E}">
        <p14:creationId xmlns:p14="http://schemas.microsoft.com/office/powerpoint/2010/main" val="75641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a:t>2．</a:t>
            </a:r>
            <a:r>
              <a:rPr lang="zh-CN" altLang="en-US" dirty="0"/>
              <a:t>派生类与基类赋值相容的处理方式</a:t>
            </a:r>
            <a:endParaRPr lang="en-US" altLang="zh-CN" dirty="0"/>
          </a:p>
          <a:p>
            <a:pPr marL="857250" lvl="1" indent="-457200"/>
            <a:r>
              <a:rPr lang="zh-CN" altLang="zh-CN" sz="2400" dirty="0"/>
              <a:t>因</a:t>
            </a:r>
            <a:r>
              <a:rPr lang="zh-CN" altLang="en-US" sz="2400" dirty="0"/>
              <a:t>为</a:t>
            </a:r>
            <a:r>
              <a:rPr lang="zh-CN" altLang="zh-CN" sz="2400" dirty="0"/>
              <a:t>任何一个派生类对象的内部都包含有一个基类子对象，在进行派生类对象向基类对象的赋值时，</a:t>
            </a:r>
            <a:r>
              <a:rPr lang="en-US" altLang="zh-CN" sz="2400" dirty="0"/>
              <a:t>C++</a:t>
            </a:r>
            <a:r>
              <a:rPr lang="zh-CN" altLang="zh-CN" sz="2400" dirty="0"/>
              <a:t>采用</a:t>
            </a:r>
            <a:r>
              <a:rPr lang="zh-CN" altLang="zh-CN" sz="2400" dirty="0">
                <a:solidFill>
                  <a:srgbClr val="0000CC"/>
                </a:solidFill>
              </a:rPr>
              <a:t>截取的方法</a:t>
            </a:r>
            <a:r>
              <a:rPr lang="zh-CN" altLang="zh-CN" sz="2400" dirty="0"/>
              <a:t>从派生类对象中</a:t>
            </a:r>
            <a:r>
              <a:rPr lang="zh-CN" altLang="zh-CN" sz="2400" dirty="0">
                <a:solidFill>
                  <a:srgbClr val="FF0000"/>
                </a:solidFill>
              </a:rPr>
              <a:t>复制其基类子对象并将之赋值给基类对象</a:t>
            </a:r>
            <a:r>
              <a:rPr lang="zh-CN" altLang="zh-CN" sz="2400" dirty="0"/>
              <a:t>。</a:t>
            </a:r>
            <a:endParaRPr lang="zh-CN" altLang="en-US" sz="2400" dirty="0"/>
          </a:p>
        </p:txBody>
      </p:sp>
      <p:sp>
        <p:nvSpPr>
          <p:cNvPr id="4" name="标题 1"/>
          <p:cNvSpPr>
            <a:spLocks noGrp="1"/>
          </p:cNvSpPr>
          <p:nvPr>
            <p:ph type="title"/>
          </p:nvPr>
        </p:nvSpPr>
        <p:spPr/>
        <p:txBody>
          <a:bodyPr/>
          <a:lstStyle/>
          <a:p>
            <a:r>
              <a:rPr lang="en-US" altLang="zh-CN" b="1" dirty="0"/>
              <a:t>4.6  </a:t>
            </a:r>
            <a:r>
              <a:rPr lang="zh-CN" altLang="zh-CN" b="1" dirty="0">
                <a:solidFill>
                  <a:srgbClr val="FF0000"/>
                </a:solidFill>
              </a:rPr>
              <a:t>基类与派生类</a:t>
            </a:r>
            <a:r>
              <a:rPr lang="zh-CN" altLang="zh-CN" b="1" dirty="0"/>
              <a:t>对象的关系</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84984"/>
            <a:ext cx="8536515" cy="315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337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barn(inVertical)">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4.6.1 </a:t>
            </a:r>
            <a:r>
              <a:rPr lang="zh-CN" altLang="zh-CN" sz="3200" b="1" dirty="0"/>
              <a:t>派生类对象</a:t>
            </a:r>
            <a:r>
              <a:rPr lang="zh-CN" altLang="zh-CN" sz="3200" b="1" dirty="0">
                <a:solidFill>
                  <a:srgbClr val="FF0000"/>
                </a:solidFill>
              </a:rPr>
              <a:t>对基类对象的赋值和初始化</a:t>
            </a:r>
            <a:endParaRPr lang="zh-CN" altLang="en-US" sz="3200" dirty="0">
              <a:solidFill>
                <a:srgbClr val="FF0000"/>
              </a:solidFill>
            </a:endParaRPr>
          </a:p>
        </p:txBody>
      </p:sp>
      <p:sp>
        <p:nvSpPr>
          <p:cNvPr id="3" name="内容占位符 2"/>
          <p:cNvSpPr>
            <a:spLocks noGrp="1"/>
          </p:cNvSpPr>
          <p:nvPr>
            <p:ph idx="1"/>
          </p:nvPr>
        </p:nvSpPr>
        <p:spPr>
          <a:xfrm>
            <a:off x="251520" y="1076590"/>
            <a:ext cx="8892480" cy="5168635"/>
          </a:xfrm>
        </p:spPr>
        <p:txBody>
          <a:bodyPr/>
          <a:lstStyle/>
          <a:p>
            <a:r>
              <a:rPr lang="zh-CN" altLang="en-US" sz="2800" b="1" dirty="0">
                <a:solidFill>
                  <a:srgbClr val="0000CC"/>
                </a:solidFill>
              </a:rPr>
              <a:t>派生类中基类之间的对象复制关系</a:t>
            </a:r>
            <a:endParaRPr lang="en-US" altLang="zh-CN" sz="2800" b="1" dirty="0">
              <a:solidFill>
                <a:srgbClr val="0000CC"/>
              </a:solidFill>
            </a:endParaRPr>
          </a:p>
          <a:p>
            <a:pPr lvl="1"/>
            <a:r>
              <a:rPr lang="zh-CN" altLang="en-US" sz="2400" dirty="0"/>
              <a:t>以下两种操作</a:t>
            </a:r>
            <a:r>
              <a:rPr lang="zh-CN" altLang="zh-CN" sz="2400" dirty="0"/>
              <a:t>并不存在从派生类向基类的类型转换</a:t>
            </a:r>
            <a:r>
              <a:rPr lang="zh-CN" altLang="en-US" sz="2400" dirty="0"/>
              <a:t>，</a:t>
            </a:r>
            <a:r>
              <a:rPr lang="zh-CN" altLang="zh-CN" sz="2400" dirty="0"/>
              <a:t>本质上是执行基类对象的复制构造函数或赋值运算符函数，通过它们把派生类对象中从基类继承到的数据成员复制给基类对象</a:t>
            </a:r>
          </a:p>
          <a:p>
            <a:pPr marL="914400" lvl="1" indent="-457200">
              <a:buFont typeface="+mj-ea"/>
              <a:buAutoNum type="circleNumDbPlain"/>
            </a:pPr>
            <a:r>
              <a:rPr lang="zh-CN" altLang="zh-CN" sz="2400" dirty="0">
                <a:solidFill>
                  <a:srgbClr val="FF0000"/>
                </a:solidFill>
              </a:rPr>
              <a:t>在把派生类对象赋值给基类对象</a:t>
            </a:r>
            <a:endParaRPr lang="en-US" altLang="zh-CN" sz="2400" dirty="0">
              <a:solidFill>
                <a:srgbClr val="FF0000"/>
              </a:solidFill>
            </a:endParaRPr>
          </a:p>
          <a:p>
            <a:pPr marL="914400" lvl="1" indent="-457200">
              <a:buFont typeface="+mj-ea"/>
              <a:buAutoNum type="circleNumDbPlain"/>
            </a:pPr>
            <a:r>
              <a:rPr lang="zh-CN" altLang="zh-CN" sz="2400" dirty="0">
                <a:solidFill>
                  <a:srgbClr val="FF0000"/>
                </a:solidFill>
              </a:rPr>
              <a:t>用派生类对象初始化基类对象</a:t>
            </a:r>
            <a:endParaRPr lang="en-US" altLang="zh-CN" sz="2400" dirty="0">
              <a:solidFill>
                <a:srgbClr val="FF0000"/>
              </a:solidFill>
            </a:endParaRPr>
          </a:p>
          <a:p>
            <a:pPr marL="457200" lvl="1" indent="0">
              <a:buNone/>
            </a:pPr>
            <a:r>
              <a:rPr lang="zh-CN" altLang="en-US" sz="2400" dirty="0"/>
              <a:t>注意：不存在基类对象向派生类对象的复制关系</a:t>
            </a:r>
            <a:endParaRPr lang="en-US" altLang="zh-CN" sz="2400" dirty="0"/>
          </a:p>
          <a:p>
            <a:pPr marL="57150" indent="0">
              <a:buNone/>
            </a:pPr>
            <a:r>
              <a:rPr lang="zh-CN" altLang="zh-CN" sz="2800" dirty="0">
                <a:solidFill>
                  <a:srgbClr val="0000CC"/>
                </a:solidFill>
              </a:rPr>
              <a:t>【例</a:t>
            </a:r>
            <a:r>
              <a:rPr lang="en-US" altLang="zh-CN" sz="2800" dirty="0">
                <a:solidFill>
                  <a:srgbClr val="0000CC"/>
                </a:solidFill>
              </a:rPr>
              <a:t>4-14</a:t>
            </a:r>
            <a:r>
              <a:rPr lang="zh-CN" altLang="zh-CN" sz="2800" dirty="0">
                <a:solidFill>
                  <a:srgbClr val="0000CC"/>
                </a:solidFill>
              </a:rPr>
              <a:t>】 类</a:t>
            </a:r>
            <a:r>
              <a:rPr lang="en-US" altLang="zh-CN" sz="2800" dirty="0">
                <a:solidFill>
                  <a:srgbClr val="0000CC"/>
                </a:solidFill>
              </a:rPr>
              <a:t>B</a:t>
            </a:r>
            <a:r>
              <a:rPr lang="zh-CN" altLang="zh-CN" sz="2800" dirty="0">
                <a:solidFill>
                  <a:srgbClr val="0000CC"/>
                </a:solidFill>
              </a:rPr>
              <a:t>从类</a:t>
            </a:r>
            <a:r>
              <a:rPr lang="en-US" altLang="zh-CN" sz="2800" dirty="0">
                <a:solidFill>
                  <a:srgbClr val="0000CC"/>
                </a:solidFill>
              </a:rPr>
              <a:t>A</a:t>
            </a:r>
            <a:r>
              <a:rPr lang="zh-CN" altLang="zh-CN" sz="2800" dirty="0">
                <a:solidFill>
                  <a:srgbClr val="0000CC"/>
                </a:solidFill>
              </a:rPr>
              <a:t>派生，设计类</a:t>
            </a:r>
            <a:r>
              <a:rPr lang="en-US" altLang="zh-CN" sz="2800" dirty="0">
                <a:solidFill>
                  <a:srgbClr val="0000CC"/>
                </a:solidFill>
              </a:rPr>
              <a:t>B</a:t>
            </a:r>
            <a:r>
              <a:rPr lang="zh-CN" altLang="zh-CN" sz="2800" dirty="0">
                <a:solidFill>
                  <a:srgbClr val="0000CC"/>
                </a:solidFill>
              </a:rPr>
              <a:t>的复制构造函数和赋值运算符函数，并验证把派生对象赋值给基类对象或通过它初始化基类对象时，相关函数的调用情况。</a:t>
            </a:r>
          </a:p>
          <a:p>
            <a:pPr marL="457200" lvl="1" indent="0">
              <a:buNone/>
            </a:pPr>
            <a:endParaRPr lang="en-US" altLang="zh-CN" sz="2400" dirty="0">
              <a:solidFill>
                <a:srgbClr val="FF0000"/>
              </a:solidFill>
            </a:endParaRPr>
          </a:p>
          <a:p>
            <a:endParaRPr lang="zh-CN" altLang="en-US" dirty="0"/>
          </a:p>
        </p:txBody>
      </p:sp>
    </p:spTree>
    <p:extLst>
      <p:ext uri="{BB962C8B-B14F-4D97-AF65-F5344CB8AC3E}">
        <p14:creationId xmlns:p14="http://schemas.microsoft.com/office/powerpoint/2010/main" val="81507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0"/>
            <a:ext cx="8623212" cy="6858000"/>
          </a:xfrm>
        </p:spPr>
        <p:txBody>
          <a:bodyPr/>
          <a:lstStyle/>
          <a:p>
            <a:pPr marL="0" indent="0">
              <a:buNone/>
            </a:pPr>
            <a:r>
              <a:rPr lang="en-US" altLang="zh-CN" sz="1600" b="1" dirty="0"/>
              <a:t>//Eg4-14.cpp</a:t>
            </a:r>
            <a:endParaRPr lang="zh-CN" altLang="zh-CN" sz="1600" b="1" dirty="0"/>
          </a:p>
          <a:p>
            <a:pPr marL="0" indent="0">
              <a:buNone/>
            </a:pPr>
            <a:r>
              <a:rPr lang="en-US" altLang="zh-CN" sz="1600" b="1" dirty="0"/>
              <a:t>#include &lt;</a:t>
            </a:r>
            <a:r>
              <a:rPr lang="en-US" altLang="zh-CN" sz="1600" b="1" dirty="0" err="1"/>
              <a:t>iostream</a:t>
            </a:r>
            <a:r>
              <a:rPr lang="en-US" altLang="zh-CN" sz="1600" b="1" dirty="0"/>
              <a:t>&gt;</a:t>
            </a:r>
            <a:endParaRPr lang="zh-CN" altLang="zh-CN" sz="1600" b="1" dirty="0"/>
          </a:p>
          <a:p>
            <a:pPr marL="0" indent="0">
              <a:buNone/>
            </a:pPr>
            <a:r>
              <a:rPr lang="en-US" altLang="zh-CN" sz="1600" b="1" dirty="0"/>
              <a:t>using namespace </a:t>
            </a:r>
            <a:r>
              <a:rPr lang="en-US" altLang="zh-CN" sz="1600" b="1" dirty="0" err="1"/>
              <a:t>std</a:t>
            </a:r>
            <a:r>
              <a:rPr lang="en-US" altLang="zh-CN" sz="1600" b="1" dirty="0"/>
              <a:t>;</a:t>
            </a:r>
            <a:endParaRPr lang="zh-CN" altLang="zh-CN" sz="1600" b="1" dirty="0"/>
          </a:p>
          <a:p>
            <a:pPr marL="0" indent="0">
              <a:buNone/>
            </a:pPr>
            <a:r>
              <a:rPr lang="en-US" altLang="zh-CN" sz="1600" b="1" dirty="0"/>
              <a:t>class A {</a:t>
            </a:r>
            <a:endParaRPr lang="zh-CN" altLang="zh-CN" sz="1600" b="1" dirty="0"/>
          </a:p>
          <a:p>
            <a:pPr marL="0" indent="0">
              <a:buNone/>
            </a:pPr>
            <a:r>
              <a:rPr lang="en-US" altLang="zh-CN" sz="1600" b="1" dirty="0"/>
              <a:t>	</a:t>
            </a:r>
            <a:r>
              <a:rPr lang="en-US" altLang="zh-CN" sz="1600" b="1" dirty="0" err="1"/>
              <a:t>int</a:t>
            </a:r>
            <a:r>
              <a:rPr lang="en-US" altLang="zh-CN" sz="1600" b="1" dirty="0"/>
              <a:t> a;</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void </a:t>
            </a:r>
            <a:r>
              <a:rPr lang="en-US" altLang="zh-CN" sz="1600" b="1" dirty="0" err="1"/>
              <a:t>setA</a:t>
            </a:r>
            <a:r>
              <a:rPr lang="en-US" altLang="zh-CN" sz="1600" b="1" dirty="0"/>
              <a:t>(</a:t>
            </a:r>
            <a:r>
              <a:rPr lang="en-US" altLang="zh-CN" sz="1600" b="1" dirty="0" err="1"/>
              <a:t>int</a:t>
            </a:r>
            <a:r>
              <a:rPr lang="en-US" altLang="zh-CN" sz="1600" b="1" dirty="0"/>
              <a:t> x) { a = x; }</a:t>
            </a:r>
            <a:endParaRPr lang="zh-CN" altLang="zh-CN" sz="1600" b="1" dirty="0"/>
          </a:p>
          <a:p>
            <a:pPr marL="0" indent="0">
              <a:buNone/>
            </a:pPr>
            <a:r>
              <a:rPr lang="en-US" altLang="zh-CN" sz="1600" b="1" dirty="0"/>
              <a:t>	</a:t>
            </a:r>
            <a:r>
              <a:rPr lang="en-US" altLang="zh-CN" sz="1600" b="1" dirty="0" err="1"/>
              <a:t>int</a:t>
            </a:r>
            <a:r>
              <a:rPr lang="en-US" altLang="zh-CN" sz="1600" b="1" dirty="0"/>
              <a:t> </a:t>
            </a:r>
            <a:r>
              <a:rPr lang="en-US" altLang="zh-CN" sz="1600" b="1" dirty="0" err="1"/>
              <a:t>getA</a:t>
            </a:r>
            <a:r>
              <a:rPr lang="en-US" altLang="zh-CN" sz="1600" b="1" dirty="0"/>
              <a:t>() { return a; }</a:t>
            </a:r>
            <a:endParaRPr lang="zh-CN" altLang="zh-CN" sz="1600" b="1" dirty="0"/>
          </a:p>
          <a:p>
            <a:pPr marL="0" indent="0">
              <a:buNone/>
            </a:pPr>
            <a:r>
              <a:rPr lang="en-US" altLang="zh-CN" sz="1600" b="1" dirty="0"/>
              <a:t>	A() :a(0) { </a:t>
            </a:r>
            <a:r>
              <a:rPr lang="en-US" altLang="zh-CN" sz="1600" b="1" dirty="0" err="1"/>
              <a:t>cout</a:t>
            </a:r>
            <a:r>
              <a:rPr lang="en-US" altLang="zh-CN" sz="1600" b="1" dirty="0"/>
              <a:t>&lt;&lt; "A::A()"&lt;&lt;</a:t>
            </a:r>
            <a:r>
              <a:rPr lang="en-US" altLang="zh-CN" sz="1600" b="1" dirty="0" err="1"/>
              <a:t>endl</a:t>
            </a:r>
            <a:r>
              <a:rPr lang="en-US" altLang="zh-CN" sz="1600" b="1" dirty="0"/>
              <a:t>; }</a:t>
            </a:r>
            <a:endParaRPr lang="zh-CN" altLang="zh-CN" sz="1600" b="1" dirty="0"/>
          </a:p>
          <a:p>
            <a:pPr marL="0" indent="0">
              <a:buNone/>
            </a:pPr>
            <a:r>
              <a:rPr lang="en-US" altLang="zh-CN" sz="1600" b="1" dirty="0"/>
              <a:t>	A(A&amp; o):a(</a:t>
            </a:r>
            <a:r>
              <a:rPr lang="en-US" altLang="zh-CN" sz="1600" b="1" dirty="0" err="1"/>
              <a:t>o.a</a:t>
            </a:r>
            <a:r>
              <a:rPr lang="en-US" altLang="zh-CN" sz="1600" b="1" dirty="0"/>
              <a:t>) { </a:t>
            </a:r>
            <a:r>
              <a:rPr lang="en-US" altLang="zh-CN" sz="1600" b="1" dirty="0" err="1"/>
              <a:t>cout</a:t>
            </a:r>
            <a:r>
              <a:rPr lang="en-US" altLang="zh-CN" sz="1600" b="1" dirty="0"/>
              <a:t>&lt;&lt;"A::A(&amp;o)"&lt;&lt;</a:t>
            </a:r>
            <a:r>
              <a:rPr lang="en-US" altLang="zh-CN" sz="1600" b="1" dirty="0" err="1"/>
              <a:t>endl</a:t>
            </a:r>
            <a:r>
              <a:rPr lang="en-US" altLang="zh-CN" sz="1600" b="1" dirty="0"/>
              <a:t>; }</a:t>
            </a:r>
            <a:endParaRPr lang="zh-CN" altLang="zh-CN" sz="1600" b="1" dirty="0"/>
          </a:p>
          <a:p>
            <a:pPr marL="0" indent="0">
              <a:buNone/>
            </a:pPr>
            <a:r>
              <a:rPr lang="en-US" altLang="zh-CN" sz="1600" b="1" dirty="0"/>
              <a:t>	A&amp; operator=(A o) </a:t>
            </a:r>
            <a:endParaRPr lang="zh-CN" altLang="zh-CN" sz="1600" b="1" dirty="0"/>
          </a:p>
          <a:p>
            <a:pPr marL="0" indent="0">
              <a:buNone/>
            </a:pPr>
            <a:r>
              <a:rPr lang="en-US" altLang="zh-CN" sz="1600" b="1" dirty="0"/>
              <a:t>　　　　　　{ a=</a:t>
            </a:r>
            <a:r>
              <a:rPr lang="en-US" altLang="zh-CN" sz="1600" b="1" dirty="0" err="1"/>
              <a:t>o.a</a:t>
            </a:r>
            <a:r>
              <a:rPr lang="en-US" altLang="zh-CN" sz="1600" b="1" dirty="0"/>
              <a:t>; </a:t>
            </a:r>
            <a:r>
              <a:rPr lang="en-US" altLang="zh-CN" sz="1600" b="1" dirty="0" err="1"/>
              <a:t>cout</a:t>
            </a:r>
            <a:r>
              <a:rPr lang="en-US" altLang="zh-CN" sz="1600" b="1" dirty="0"/>
              <a:t>&lt;&lt; "A::operaotor="&lt;&lt;endl; return *this; }</a:t>
            </a:r>
            <a:endParaRPr lang="zh-CN" altLang="zh-CN" sz="1600" b="1" dirty="0"/>
          </a:p>
          <a:p>
            <a:pPr marL="0" indent="0">
              <a:buNone/>
            </a:pPr>
            <a:r>
              <a:rPr lang="en-US" altLang="zh-CN" sz="1600" b="1" dirty="0"/>
              <a:t>};</a:t>
            </a:r>
            <a:endParaRPr lang="zh-CN" altLang="zh-CN" sz="1600" b="1" dirty="0"/>
          </a:p>
          <a:p>
            <a:pPr marL="0" indent="0">
              <a:buNone/>
            </a:pPr>
            <a:r>
              <a:rPr lang="en-US" altLang="zh-CN" sz="1600" b="1" dirty="0"/>
              <a:t>class B :public A {</a:t>
            </a:r>
            <a:endParaRPr lang="zh-CN" altLang="zh-CN" sz="1600" b="1" dirty="0"/>
          </a:p>
          <a:p>
            <a:pPr marL="0" indent="0">
              <a:buNone/>
            </a:pPr>
            <a:r>
              <a:rPr lang="en-US" altLang="zh-CN" sz="1600" b="1" dirty="0"/>
              <a:t>	</a:t>
            </a:r>
            <a:r>
              <a:rPr lang="en-US" altLang="zh-CN" sz="1600" b="1" dirty="0" err="1"/>
              <a:t>int</a:t>
            </a:r>
            <a:r>
              <a:rPr lang="en-US" altLang="zh-CN" sz="1600" b="1" dirty="0"/>
              <a:t> b;</a:t>
            </a:r>
            <a:endParaRPr lang="zh-CN" altLang="zh-CN" sz="1600" b="1" dirty="0"/>
          </a:p>
          <a:p>
            <a:pPr marL="0" indent="0">
              <a:buNone/>
            </a:pPr>
            <a:r>
              <a:rPr lang="en-US" altLang="zh-CN" sz="1600" b="1" dirty="0"/>
              <a:t>public:</a:t>
            </a:r>
            <a:endParaRPr lang="zh-CN" altLang="zh-CN" sz="1600" b="1" dirty="0"/>
          </a:p>
          <a:p>
            <a:pPr marL="0" indent="0">
              <a:buNone/>
            </a:pPr>
            <a:r>
              <a:rPr lang="en-US" altLang="zh-CN" sz="1600" b="1" dirty="0"/>
              <a:t>	void </a:t>
            </a:r>
            <a:r>
              <a:rPr lang="en-US" altLang="zh-CN" sz="1600" b="1" dirty="0" err="1"/>
              <a:t>setB</a:t>
            </a:r>
            <a:r>
              <a:rPr lang="en-US" altLang="zh-CN" sz="1600" b="1" dirty="0"/>
              <a:t>(</a:t>
            </a:r>
            <a:r>
              <a:rPr lang="en-US" altLang="zh-CN" sz="1600" b="1" dirty="0" err="1"/>
              <a:t>int</a:t>
            </a:r>
            <a:r>
              <a:rPr lang="en-US" altLang="zh-CN" sz="1600" b="1" dirty="0"/>
              <a:t> x) { b = x; }</a:t>
            </a:r>
            <a:endParaRPr lang="zh-CN" altLang="zh-CN" sz="1600" b="1" dirty="0"/>
          </a:p>
          <a:p>
            <a:pPr marL="0" indent="0">
              <a:buNone/>
            </a:pPr>
            <a:r>
              <a:rPr lang="en-US" altLang="zh-CN" sz="1600" b="1" dirty="0"/>
              <a:t>	</a:t>
            </a:r>
            <a:r>
              <a:rPr lang="en-US" altLang="zh-CN" sz="1600" b="1" dirty="0" err="1"/>
              <a:t>int</a:t>
            </a:r>
            <a:r>
              <a:rPr lang="en-US" altLang="zh-CN" sz="1600" b="1" dirty="0"/>
              <a:t> </a:t>
            </a:r>
            <a:r>
              <a:rPr lang="en-US" altLang="zh-CN" sz="1600" b="1" dirty="0" err="1"/>
              <a:t>getB</a:t>
            </a:r>
            <a:r>
              <a:rPr lang="en-US" altLang="zh-CN" sz="1600" b="1" dirty="0"/>
              <a:t>() { return b; }</a:t>
            </a:r>
            <a:endParaRPr lang="zh-CN" altLang="zh-CN" sz="1600" b="1" dirty="0"/>
          </a:p>
          <a:p>
            <a:pPr marL="0" indent="0">
              <a:buNone/>
            </a:pPr>
            <a:r>
              <a:rPr lang="en-US" altLang="zh-CN" sz="1600" b="1" dirty="0"/>
              <a:t>	B():b(0) { </a:t>
            </a:r>
            <a:r>
              <a:rPr lang="en-US" altLang="zh-CN" sz="1600" b="1" dirty="0" err="1"/>
              <a:t>cout</a:t>
            </a:r>
            <a:r>
              <a:rPr lang="en-US" altLang="zh-CN" sz="1600" b="1" dirty="0"/>
              <a:t> &lt;&lt; "B::B()" &lt;&lt; </a:t>
            </a:r>
            <a:r>
              <a:rPr lang="en-US" altLang="zh-CN" sz="1600" b="1" dirty="0" err="1"/>
              <a:t>endl</a:t>
            </a:r>
            <a:r>
              <a:rPr lang="en-US" altLang="zh-CN" sz="1600" b="1" dirty="0"/>
              <a:t>; }</a:t>
            </a:r>
            <a:endParaRPr lang="zh-CN" altLang="zh-CN" sz="1600" b="1" dirty="0"/>
          </a:p>
          <a:p>
            <a:pPr marL="0" indent="0">
              <a:buNone/>
            </a:pPr>
            <a:r>
              <a:rPr lang="en-US" altLang="zh-CN" sz="1600" b="1" dirty="0"/>
              <a:t>	B(B&amp; o):b(</a:t>
            </a:r>
            <a:r>
              <a:rPr lang="en-US" altLang="zh-CN" sz="1600" b="1" dirty="0" err="1"/>
              <a:t>o.b</a:t>
            </a:r>
            <a:r>
              <a:rPr lang="en-US" altLang="zh-CN" sz="1600" b="1" dirty="0"/>
              <a:t>) { </a:t>
            </a:r>
            <a:r>
              <a:rPr lang="en-US" altLang="zh-CN" sz="1600" b="1" dirty="0" err="1"/>
              <a:t>cout</a:t>
            </a:r>
            <a:r>
              <a:rPr lang="en-US" altLang="zh-CN" sz="1600" b="1" dirty="0"/>
              <a:t> &lt;&lt; "B::B(&amp;o)" &lt;&lt; </a:t>
            </a:r>
            <a:r>
              <a:rPr lang="en-US" altLang="zh-CN" sz="1600" b="1" dirty="0" err="1"/>
              <a:t>endl</a:t>
            </a:r>
            <a:r>
              <a:rPr lang="en-US" altLang="zh-CN" sz="1600" b="1" dirty="0"/>
              <a:t>; }</a:t>
            </a:r>
            <a:endParaRPr lang="zh-CN" altLang="zh-CN" sz="1600" b="1" dirty="0"/>
          </a:p>
          <a:p>
            <a:pPr marL="0" indent="0">
              <a:buNone/>
            </a:pPr>
            <a:r>
              <a:rPr lang="en-US" altLang="zh-CN" sz="1600" b="1" dirty="0"/>
              <a:t>	B&amp; operator=(B o) </a:t>
            </a:r>
            <a:endParaRPr lang="zh-CN" altLang="zh-CN" sz="1600" b="1" dirty="0"/>
          </a:p>
          <a:p>
            <a:pPr marL="0" indent="0">
              <a:buNone/>
            </a:pPr>
            <a:r>
              <a:rPr lang="en-US" altLang="zh-CN" sz="1600" b="1" dirty="0"/>
              <a:t>　　　　　　{ b=</a:t>
            </a:r>
            <a:r>
              <a:rPr lang="en-US" altLang="zh-CN" sz="1600" b="1" dirty="0" err="1"/>
              <a:t>o.b</a:t>
            </a:r>
            <a:r>
              <a:rPr lang="en-US" altLang="zh-CN" sz="1600" b="1" dirty="0"/>
              <a:t>; </a:t>
            </a:r>
            <a:r>
              <a:rPr lang="en-US" altLang="zh-CN" sz="1600" b="1" dirty="0" err="1"/>
              <a:t>cout</a:t>
            </a:r>
            <a:r>
              <a:rPr lang="en-US" altLang="zh-CN" sz="1600" b="1" dirty="0"/>
              <a:t>&lt;&lt;"B::operaotor="&lt;&lt;endl; return *this; }</a:t>
            </a:r>
            <a:endParaRPr lang="zh-CN" altLang="zh-CN" sz="1600" b="1" dirty="0"/>
          </a:p>
          <a:p>
            <a:pPr marL="0" indent="0">
              <a:buNone/>
            </a:pPr>
            <a:r>
              <a:rPr lang="en-US" altLang="zh-CN" sz="1600" b="1" dirty="0"/>
              <a:t>};</a:t>
            </a:r>
            <a:endParaRPr lang="zh-CN" altLang="zh-CN" sz="1600" b="1" dirty="0"/>
          </a:p>
          <a:p>
            <a:pPr marL="0" indent="0">
              <a:buNone/>
            </a:pPr>
            <a:endParaRPr lang="zh-CN" altLang="en-US" sz="1600" b="1" dirty="0"/>
          </a:p>
        </p:txBody>
      </p:sp>
    </p:spTree>
    <p:extLst>
      <p:ext uri="{BB962C8B-B14F-4D97-AF65-F5344CB8AC3E}">
        <p14:creationId xmlns:p14="http://schemas.microsoft.com/office/powerpoint/2010/main" val="76868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0" y="1124744"/>
            <a:ext cx="8892480" cy="5257800"/>
          </a:xfrm>
        </p:spPr>
        <p:txBody>
          <a:bodyPr/>
          <a:lstStyle/>
          <a:p>
            <a:pPr eaLnBrk="1" hangingPunct="1"/>
            <a:r>
              <a:rPr lang="en-US" altLang="zh-CN" b="1" dirty="0">
                <a:solidFill>
                  <a:srgbClr val="0000CC"/>
                </a:solidFill>
              </a:rPr>
              <a:t>1、public</a:t>
            </a:r>
            <a:r>
              <a:rPr lang="zh-CN" altLang="en-US" b="1" dirty="0">
                <a:solidFill>
                  <a:srgbClr val="0000CC"/>
                </a:solidFill>
              </a:rPr>
              <a:t>继承</a:t>
            </a:r>
            <a:endParaRPr lang="en-US" altLang="zh-CN" b="1" dirty="0">
              <a:solidFill>
                <a:srgbClr val="0000CC"/>
              </a:solidFill>
            </a:endParaRPr>
          </a:p>
          <a:p>
            <a:pPr lvl="1" eaLnBrk="1" hangingPunct="1"/>
            <a:r>
              <a:rPr lang="zh-CN" altLang="en-US" b="1" dirty="0">
                <a:solidFill>
                  <a:srgbClr val="FF0000"/>
                </a:solidFill>
              </a:rPr>
              <a:t>最常用的派生方式</a:t>
            </a:r>
            <a:r>
              <a:rPr lang="zh-CN" altLang="en-US" b="1" dirty="0"/>
              <a:t>，派生类复制了基类数据成员和成员函数的一份复制品。</a:t>
            </a:r>
          </a:p>
          <a:p>
            <a:pPr lvl="1" eaLnBrk="1" hangingPunct="1"/>
            <a:r>
              <a:rPr lang="zh-CN" altLang="en-US" b="1" dirty="0">
                <a:solidFill>
                  <a:srgbClr val="FF0000"/>
                </a:solidFill>
              </a:rPr>
              <a:t>派生类从基类继承到的成员，维持基类成员的可访问性</a:t>
            </a:r>
            <a:r>
              <a:rPr lang="zh-CN" altLang="en-US" b="1" dirty="0"/>
              <a:t>。即基类的</a:t>
            </a:r>
            <a:r>
              <a:rPr lang="en-US" altLang="zh-CN" b="1" dirty="0"/>
              <a:t>public</a:t>
            </a:r>
            <a:r>
              <a:rPr lang="zh-CN" altLang="en-US" b="1" dirty="0"/>
              <a:t>成员在派生类中也是</a:t>
            </a:r>
            <a:r>
              <a:rPr lang="en-US" altLang="zh-CN" b="1" dirty="0"/>
              <a:t>public</a:t>
            </a:r>
            <a:r>
              <a:rPr lang="zh-CN" altLang="en-US" b="1" dirty="0"/>
              <a:t>成员，可被派生类的外部函数访问。</a:t>
            </a:r>
            <a:endParaRPr lang="en-US" altLang="zh-CN" b="1" dirty="0"/>
          </a:p>
          <a:p>
            <a:pPr lvl="1" eaLnBrk="1" hangingPunct="1"/>
            <a:r>
              <a:rPr lang="zh-CN" altLang="en-US" b="1" dirty="0"/>
              <a:t>同样，一个成员若在基类是</a:t>
            </a:r>
            <a:r>
              <a:rPr lang="en-US" altLang="zh-CN" b="1" dirty="0"/>
              <a:t>protected</a:t>
            </a:r>
            <a:r>
              <a:rPr lang="zh-CN" altLang="en-US" b="1" dirty="0"/>
              <a:t>或</a:t>
            </a:r>
            <a:r>
              <a:rPr lang="en-US" altLang="zh-CN" b="1" dirty="0"/>
              <a:t>private</a:t>
            </a:r>
            <a:r>
              <a:rPr lang="zh-CN" altLang="en-US" b="1" dirty="0"/>
              <a:t>属性，它在派生类中仍然是</a:t>
            </a:r>
            <a:r>
              <a:rPr lang="en-US" altLang="zh-CN" b="1" dirty="0"/>
              <a:t>protected</a:t>
            </a:r>
            <a:r>
              <a:rPr lang="zh-CN" altLang="en-US" b="1" dirty="0"/>
              <a:t>或</a:t>
            </a:r>
            <a:r>
              <a:rPr lang="en-US" altLang="zh-CN" b="1" dirty="0"/>
              <a:t>private</a:t>
            </a:r>
            <a:r>
              <a:rPr lang="zh-CN" altLang="en-US" b="1" dirty="0"/>
              <a:t>属性</a:t>
            </a:r>
          </a:p>
          <a:p>
            <a:pPr lvl="1" eaLnBrk="1" hangingPunct="1"/>
            <a:r>
              <a:rPr lang="zh-CN" altLang="en-US" b="1" dirty="0">
                <a:solidFill>
                  <a:srgbClr val="FF0000"/>
                </a:solidFill>
              </a:rPr>
              <a:t>派生类不可直接访问基类的</a:t>
            </a:r>
            <a:r>
              <a:rPr lang="en-US" altLang="zh-CN" b="1" dirty="0">
                <a:solidFill>
                  <a:srgbClr val="FF0000"/>
                </a:solidFill>
              </a:rPr>
              <a:t>private</a:t>
            </a:r>
            <a:r>
              <a:rPr lang="zh-CN" altLang="en-US" b="1" dirty="0">
                <a:solidFill>
                  <a:srgbClr val="FF0000"/>
                </a:solidFill>
              </a:rPr>
              <a:t>成员</a:t>
            </a:r>
            <a:r>
              <a:rPr lang="zh-CN" altLang="en-US" b="1" dirty="0"/>
              <a:t>，可通过基类的共有成员函数访问</a:t>
            </a:r>
          </a:p>
          <a:p>
            <a:pPr lvl="1" eaLnBrk="1" hangingPunct="1"/>
            <a:endParaRPr lang="en-US" altLang="zh-CN" b="1" dirty="0"/>
          </a:p>
        </p:txBody>
      </p:sp>
      <p:sp>
        <p:nvSpPr>
          <p:cNvPr id="6" name="Rectangle 2"/>
          <p:cNvSpPr>
            <a:spLocks noGrp="1" noChangeArrowheads="1"/>
          </p:cNvSpPr>
          <p:nvPr>
            <p:ph type="title"/>
          </p:nvPr>
        </p:nvSpPr>
        <p:spPr/>
        <p:txBody>
          <a:bodyPr/>
          <a:lstStyle/>
          <a:p>
            <a:pPr eaLnBrk="1" hangingPunct="1"/>
            <a:r>
              <a:rPr lang="en-US" altLang="zh-CN" b="1" dirty="0"/>
              <a:t>4.3. </a:t>
            </a:r>
            <a:r>
              <a:rPr lang="zh-CN" altLang="en-US" b="1" dirty="0">
                <a:solidFill>
                  <a:srgbClr val="FF0000"/>
                </a:solidFill>
              </a:rPr>
              <a:t>继承方式</a:t>
            </a:r>
          </a:p>
        </p:txBody>
      </p:sp>
    </p:spTree>
    <p:extLst>
      <p:ext uri="{BB962C8B-B14F-4D97-AF65-F5344CB8AC3E}">
        <p14:creationId xmlns:p14="http://schemas.microsoft.com/office/powerpoint/2010/main" val="534368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 calcmode="lin" valueType="num">
                                      <p:cBhvr additive="base">
                                        <p:cTn id="7" dur="500" fill="hold"/>
                                        <p:tgtEl>
                                          <p:spTgt spid="1024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anim calcmode="lin" valueType="num">
                                      <p:cBhvr additive="base">
                                        <p:cTn id="19" dur="500" fill="hold"/>
                                        <p:tgtEl>
                                          <p:spTgt spid="102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42">
                                            <p:txEl>
                                              <p:pRg st="4" end="4"/>
                                            </p:txEl>
                                          </p:spTgt>
                                        </p:tgtEl>
                                        <p:attrNameLst>
                                          <p:attrName>style.visibility</p:attrName>
                                        </p:attrNameLst>
                                      </p:cBhvr>
                                      <p:to>
                                        <p:strVal val="visible"/>
                                      </p:to>
                                    </p:set>
                                    <p:anim calcmode="lin" valueType="num">
                                      <p:cBhvr additive="base">
                                        <p:cTn id="25"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void main() {</a:t>
            </a:r>
            <a:endParaRPr lang="zh-CN" altLang="zh-CN" sz="2000" dirty="0"/>
          </a:p>
          <a:p>
            <a:pPr marL="0" indent="0">
              <a:buNone/>
            </a:pPr>
            <a:r>
              <a:rPr lang="en-US" altLang="zh-CN" sz="2000" dirty="0"/>
              <a:t>	A a1, *</a:t>
            </a:r>
            <a:r>
              <a:rPr lang="en-US" altLang="zh-CN" sz="2000" dirty="0" err="1"/>
              <a:t>pA</a:t>
            </a:r>
            <a:r>
              <a:rPr lang="en-US" altLang="zh-CN" sz="2000" dirty="0"/>
              <a:t>;</a:t>
            </a:r>
            <a:endParaRPr lang="zh-CN" altLang="zh-CN" sz="2000" dirty="0"/>
          </a:p>
          <a:p>
            <a:pPr marL="0" indent="0">
              <a:buNone/>
            </a:pPr>
            <a:r>
              <a:rPr lang="en-US" altLang="zh-CN" sz="2000" dirty="0"/>
              <a:t>	B b1, *</a:t>
            </a:r>
            <a:r>
              <a:rPr lang="en-US" altLang="zh-CN" sz="2000" dirty="0" err="1"/>
              <a:t>pB</a:t>
            </a:r>
            <a:r>
              <a:rPr lang="en-US" altLang="zh-CN" sz="2000" dirty="0"/>
              <a:t>;</a:t>
            </a:r>
            <a:endParaRPr lang="zh-CN" altLang="zh-CN" sz="2000" dirty="0"/>
          </a:p>
          <a:p>
            <a:pPr marL="0" indent="0">
              <a:buNone/>
            </a:pPr>
            <a:r>
              <a:rPr lang="en-US" altLang="zh-CN" sz="2000" dirty="0"/>
              <a:t>	b1.setA(2);</a:t>
            </a:r>
            <a:endParaRPr lang="zh-CN" altLang="zh-CN" sz="2000" dirty="0"/>
          </a:p>
          <a:p>
            <a:pPr marL="0" indent="0">
              <a:buNone/>
            </a:pPr>
            <a:r>
              <a:rPr lang="en-US" altLang="zh-CN" sz="2000" dirty="0"/>
              <a:t>	a1 = b1;</a:t>
            </a:r>
            <a:endParaRPr lang="zh-CN" altLang="zh-CN" sz="2000" dirty="0"/>
          </a:p>
          <a:p>
            <a:pPr marL="0" indent="0">
              <a:buNone/>
            </a:pPr>
            <a:r>
              <a:rPr lang="en-US" altLang="zh-CN" sz="2000" dirty="0"/>
              <a:t>	b1.setA(10);</a:t>
            </a:r>
            <a:endParaRPr lang="zh-CN" altLang="zh-CN" sz="2000" dirty="0"/>
          </a:p>
          <a:p>
            <a:pPr marL="0" indent="0">
              <a:buNone/>
            </a:pPr>
            <a:r>
              <a:rPr lang="en-US" altLang="zh-CN" sz="2000" dirty="0"/>
              <a:t>	A a2 = b1;</a:t>
            </a:r>
            <a:endParaRPr lang="zh-CN" altLang="zh-CN" sz="2000" dirty="0"/>
          </a:p>
          <a:p>
            <a:pPr marL="0" indent="0">
              <a:buNone/>
            </a:pPr>
            <a:r>
              <a:rPr lang="en-US" altLang="zh-CN" sz="2000" dirty="0"/>
              <a:t>　　　　a2.setA(1);</a:t>
            </a:r>
            <a:endParaRPr lang="zh-CN" altLang="zh-CN" sz="2000" dirty="0"/>
          </a:p>
          <a:p>
            <a:pPr marL="0" indent="0">
              <a:buNone/>
            </a:pPr>
            <a:r>
              <a:rPr lang="en-US" altLang="zh-CN" sz="2000" dirty="0"/>
              <a:t>	</a:t>
            </a:r>
            <a:r>
              <a:rPr lang="en-US" altLang="zh-CN" sz="2000" dirty="0" err="1"/>
              <a:t>cout</a:t>
            </a:r>
            <a:r>
              <a:rPr lang="en-US" altLang="zh-CN" sz="2000" dirty="0"/>
              <a:t> &lt;&lt; a1.getA() &lt;&lt; </a:t>
            </a:r>
            <a:r>
              <a:rPr lang="en-US" altLang="zh-CN" sz="2000" dirty="0" err="1"/>
              <a:t>endl</a:t>
            </a:r>
            <a:r>
              <a:rPr lang="en-US" altLang="zh-CN" sz="2000" dirty="0"/>
              <a:t>;	//L1</a:t>
            </a:r>
            <a:r>
              <a:rPr lang="zh-CN" altLang="zh-CN" sz="2000" dirty="0"/>
              <a:t>，输出</a:t>
            </a:r>
            <a:r>
              <a:rPr lang="en-US" altLang="zh-CN" sz="2000" dirty="0"/>
              <a:t> 2</a:t>
            </a:r>
            <a:endParaRPr lang="zh-CN" altLang="zh-CN" sz="2000" dirty="0"/>
          </a:p>
          <a:p>
            <a:pPr marL="0" indent="0">
              <a:buNone/>
            </a:pPr>
            <a:r>
              <a:rPr lang="en-US" altLang="zh-CN" sz="2000" dirty="0"/>
              <a:t>	</a:t>
            </a:r>
            <a:r>
              <a:rPr lang="en-US" altLang="zh-CN" sz="2000" dirty="0" err="1"/>
              <a:t>cout</a:t>
            </a:r>
            <a:r>
              <a:rPr lang="en-US" altLang="zh-CN" sz="2000" dirty="0"/>
              <a:t> &lt;&lt; b1.getA() &lt;&lt; </a:t>
            </a:r>
            <a:r>
              <a:rPr lang="en-US" altLang="zh-CN" sz="2000" dirty="0" err="1"/>
              <a:t>endl</a:t>
            </a:r>
            <a:r>
              <a:rPr lang="en-US" altLang="zh-CN" sz="2000" dirty="0"/>
              <a:t>; </a:t>
            </a:r>
            <a:r>
              <a:rPr lang="zh-CN" altLang="en-US" sz="2000" dirty="0"/>
              <a:t>　　</a:t>
            </a:r>
            <a:r>
              <a:rPr lang="en-US" altLang="zh-CN" sz="2000" dirty="0"/>
              <a:t>//L2</a:t>
            </a:r>
            <a:r>
              <a:rPr lang="zh-CN" altLang="zh-CN" sz="2000" dirty="0"/>
              <a:t>，输出</a:t>
            </a:r>
            <a:r>
              <a:rPr lang="en-US" altLang="zh-CN" sz="2000" dirty="0"/>
              <a:t> 10</a:t>
            </a:r>
            <a:endParaRPr lang="zh-CN" altLang="zh-CN" sz="2000" dirty="0"/>
          </a:p>
          <a:p>
            <a:pPr marL="0" indent="0">
              <a:buNone/>
            </a:pPr>
            <a:r>
              <a:rPr lang="en-US" altLang="zh-CN" sz="2000" dirty="0"/>
              <a:t>	</a:t>
            </a:r>
            <a:r>
              <a:rPr lang="en-US" altLang="zh-CN" sz="2000" dirty="0" err="1"/>
              <a:t>cout</a:t>
            </a:r>
            <a:r>
              <a:rPr lang="en-US" altLang="zh-CN" sz="2000" dirty="0"/>
              <a:t> &lt;&lt; a2.getA() &lt;&lt; </a:t>
            </a:r>
            <a:r>
              <a:rPr lang="en-US" altLang="zh-CN" sz="2000" dirty="0" err="1"/>
              <a:t>endl</a:t>
            </a:r>
            <a:r>
              <a:rPr lang="en-US" altLang="zh-CN" sz="2000" dirty="0"/>
              <a:t>;      　//L3, </a:t>
            </a:r>
            <a:r>
              <a:rPr lang="zh-CN" altLang="zh-CN" sz="2000" dirty="0"/>
              <a:t>输出</a:t>
            </a:r>
            <a:r>
              <a:rPr lang="en-US" altLang="zh-CN" sz="2000" dirty="0"/>
              <a:t> 1</a:t>
            </a:r>
            <a:endParaRPr lang="zh-CN" altLang="zh-CN" sz="2000" dirty="0"/>
          </a:p>
          <a:p>
            <a:pPr marL="0" indent="0">
              <a:buNone/>
            </a:pPr>
            <a:r>
              <a:rPr lang="en-US" altLang="zh-CN" sz="2000" dirty="0"/>
              <a:t>     　　//a2.setB(5);                    　　　 //L4, </a:t>
            </a:r>
            <a:r>
              <a:rPr lang="zh-CN" altLang="zh-CN" sz="2000" dirty="0"/>
              <a:t>错误</a:t>
            </a:r>
          </a:p>
          <a:p>
            <a:pPr marL="0" indent="0">
              <a:buNone/>
            </a:pPr>
            <a:r>
              <a:rPr lang="en-US" altLang="zh-CN" sz="2000" dirty="0"/>
              <a:t>	//b1 = a1;                     	　　　//L5, </a:t>
            </a:r>
            <a:r>
              <a:rPr lang="zh-CN" altLang="zh-CN" sz="2000" dirty="0"/>
              <a:t>错误</a:t>
            </a:r>
          </a:p>
          <a:p>
            <a:pPr marL="0" indent="0">
              <a:buNone/>
            </a:pPr>
            <a:r>
              <a:rPr lang="en-US" altLang="zh-CN" sz="2000" dirty="0"/>
              <a:t>}</a:t>
            </a:r>
            <a:endParaRPr lang="zh-CN" altLang="zh-CN" sz="2000" dirty="0"/>
          </a:p>
          <a:p>
            <a:pPr marL="0" indent="0">
              <a:buNone/>
            </a:pPr>
            <a:endParaRPr lang="zh-CN" altLang="en-US" sz="2000" dirty="0"/>
          </a:p>
        </p:txBody>
      </p:sp>
      <p:sp>
        <p:nvSpPr>
          <p:cNvPr id="4" name="对话气泡: 矩形 3"/>
          <p:cNvSpPr/>
          <p:nvPr/>
        </p:nvSpPr>
        <p:spPr>
          <a:xfrm>
            <a:off x="5047964" y="1268760"/>
            <a:ext cx="3826768" cy="3984294"/>
          </a:xfrm>
          <a:prstGeom prst="wedgeRectCallout">
            <a:avLst>
              <a:gd name="adj1" fmla="val -73817"/>
              <a:gd name="adj2" fmla="val 42255"/>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000" dirty="0"/>
              <a:t>程序运行结果如下：</a:t>
            </a:r>
          </a:p>
          <a:p>
            <a:r>
              <a:rPr lang="en-US" altLang="zh-CN" sz="2000" dirty="0"/>
              <a:t>A::A()        </a:t>
            </a:r>
            <a:endParaRPr lang="zh-CN" altLang="zh-CN" sz="2000" dirty="0"/>
          </a:p>
          <a:p>
            <a:r>
              <a:rPr lang="en-US" altLang="zh-CN" sz="2000" dirty="0"/>
              <a:t>A::A()                		</a:t>
            </a:r>
          </a:p>
          <a:p>
            <a:r>
              <a:rPr lang="en-US" altLang="zh-CN" sz="2000" dirty="0"/>
              <a:t>B::B()			</a:t>
            </a:r>
          </a:p>
          <a:p>
            <a:r>
              <a:rPr lang="en-US" altLang="zh-CN" sz="2000" dirty="0"/>
              <a:t>A::A(&amp;o)               </a:t>
            </a:r>
            <a:endParaRPr lang="zh-CN" altLang="zh-CN" sz="2000" dirty="0"/>
          </a:p>
          <a:p>
            <a:r>
              <a:rPr lang="en-US" altLang="zh-CN" sz="2000" dirty="0"/>
              <a:t>A::operaotor=       </a:t>
            </a:r>
            <a:endParaRPr lang="zh-CN" altLang="zh-CN" sz="2000" dirty="0"/>
          </a:p>
          <a:p>
            <a:r>
              <a:rPr lang="en-US" altLang="zh-CN" sz="2000" dirty="0"/>
              <a:t>A::A(&amp;o)          </a:t>
            </a:r>
          </a:p>
          <a:p>
            <a:r>
              <a:rPr lang="en-US" altLang="zh-CN" sz="2000" dirty="0"/>
              <a:t>2      </a:t>
            </a:r>
          </a:p>
          <a:p>
            <a:r>
              <a:rPr lang="en-US" altLang="zh-CN" sz="2000" dirty="0"/>
              <a:t>10</a:t>
            </a:r>
          </a:p>
          <a:p>
            <a:r>
              <a:rPr lang="en-US" altLang="zh-CN" sz="2000" dirty="0"/>
              <a:t>1    </a:t>
            </a:r>
          </a:p>
          <a:p>
            <a:r>
              <a:rPr lang="en-US" altLang="zh-CN" sz="2000" dirty="0"/>
              <a:t>       </a:t>
            </a:r>
            <a:r>
              <a:rPr lang="zh-CN" altLang="en-US" sz="2000" dirty="0"/>
              <a:t>请据上面的复制和赋值原则，分析此程序结果的函数调用情况</a:t>
            </a:r>
            <a:r>
              <a:rPr lang="en-US" altLang="zh-CN" sz="2000" dirty="0"/>
              <a:t>                   </a:t>
            </a:r>
            <a:endParaRPr lang="zh-CN" altLang="zh-CN" sz="2000" dirty="0"/>
          </a:p>
        </p:txBody>
      </p:sp>
      <p:sp>
        <p:nvSpPr>
          <p:cNvPr id="7" name="标题 1"/>
          <p:cNvSpPr>
            <a:spLocks noGrp="1"/>
          </p:cNvSpPr>
          <p:nvPr>
            <p:ph type="title"/>
          </p:nvPr>
        </p:nvSpPr>
        <p:spPr/>
        <p:txBody>
          <a:bodyPr/>
          <a:lstStyle/>
          <a:p>
            <a:r>
              <a:rPr lang="en-US" altLang="zh-CN" sz="3200" b="1" dirty="0"/>
              <a:t>4.6.1 </a:t>
            </a:r>
            <a:r>
              <a:rPr lang="zh-CN" altLang="zh-CN" sz="3200" b="1" dirty="0"/>
              <a:t>派生类对象</a:t>
            </a:r>
            <a:r>
              <a:rPr lang="zh-CN" altLang="zh-CN" sz="3200" b="1" dirty="0">
                <a:solidFill>
                  <a:srgbClr val="FF0000"/>
                </a:solidFill>
              </a:rPr>
              <a:t>对基类对象的赋值和初始化</a:t>
            </a:r>
            <a:endParaRPr lang="zh-CN" altLang="en-US" sz="3200" dirty="0">
              <a:solidFill>
                <a:srgbClr val="FF0000"/>
              </a:solidFill>
            </a:endParaRPr>
          </a:p>
        </p:txBody>
      </p:sp>
    </p:spTree>
    <p:extLst>
      <p:ext uri="{BB962C8B-B14F-4D97-AF65-F5344CB8AC3E}">
        <p14:creationId xmlns:p14="http://schemas.microsoft.com/office/powerpoint/2010/main" val="418959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4.6.2 </a:t>
            </a:r>
            <a:r>
              <a:rPr lang="zh-CN" altLang="zh-CN" sz="3200" b="1" dirty="0">
                <a:solidFill>
                  <a:srgbClr val="FF0000"/>
                </a:solidFill>
              </a:rPr>
              <a:t>派生类对象</a:t>
            </a:r>
            <a:r>
              <a:rPr lang="zh-CN" altLang="zh-CN" sz="3200" b="1" dirty="0"/>
              <a:t>与基类对象的</a:t>
            </a:r>
            <a:r>
              <a:rPr lang="zh-CN" altLang="zh-CN" sz="3200" b="1" dirty="0">
                <a:solidFill>
                  <a:srgbClr val="0000CC"/>
                </a:solidFill>
              </a:rPr>
              <a:t>类型转换</a:t>
            </a:r>
            <a:endParaRPr lang="zh-CN" altLang="en-US" sz="3200" dirty="0">
              <a:solidFill>
                <a:srgbClr val="0000CC"/>
              </a:solidFill>
            </a:endParaRPr>
          </a:p>
        </p:txBody>
      </p:sp>
      <p:sp>
        <p:nvSpPr>
          <p:cNvPr id="3" name="内容占位符 2"/>
          <p:cNvSpPr>
            <a:spLocks noGrp="1"/>
          </p:cNvSpPr>
          <p:nvPr>
            <p:ph idx="1"/>
          </p:nvPr>
        </p:nvSpPr>
        <p:spPr>
          <a:xfrm>
            <a:off x="260394" y="884867"/>
            <a:ext cx="8623212" cy="5781410"/>
          </a:xfrm>
        </p:spPr>
        <p:txBody>
          <a:bodyPr/>
          <a:lstStyle/>
          <a:p>
            <a:pPr marL="0" indent="0">
              <a:buNone/>
            </a:pPr>
            <a:r>
              <a:rPr lang="en-US" altLang="zh-CN" sz="2400" dirty="0">
                <a:solidFill>
                  <a:srgbClr val="0000CC"/>
                </a:solidFill>
              </a:rPr>
              <a:t>1．</a:t>
            </a:r>
            <a:r>
              <a:rPr lang="zh-CN" altLang="en-US" sz="2400" dirty="0">
                <a:solidFill>
                  <a:srgbClr val="0000CC"/>
                </a:solidFill>
              </a:rPr>
              <a:t>派生类和基类之间的类型转换关系</a:t>
            </a:r>
            <a:endParaRPr lang="en-US" altLang="zh-CN" sz="2400" dirty="0">
              <a:solidFill>
                <a:srgbClr val="0000CC"/>
              </a:solidFill>
            </a:endParaRPr>
          </a:p>
          <a:p>
            <a:pPr marL="0" indent="0">
              <a:buNone/>
            </a:pPr>
            <a:r>
              <a:rPr lang="en-US" altLang="zh-CN" sz="2400" dirty="0">
                <a:solidFill>
                  <a:srgbClr val="0000CC"/>
                </a:solidFill>
              </a:rPr>
              <a:t>  </a:t>
            </a:r>
            <a:r>
              <a:rPr lang="zh-CN" altLang="en-US" sz="2400" dirty="0">
                <a:solidFill>
                  <a:srgbClr val="0000CC"/>
                </a:solidFill>
              </a:rPr>
              <a:t>（</a:t>
            </a:r>
            <a:r>
              <a:rPr lang="en-US" altLang="zh-CN" sz="2400" dirty="0">
                <a:solidFill>
                  <a:srgbClr val="0000CC"/>
                </a:solidFill>
              </a:rPr>
              <a:t>1）</a:t>
            </a:r>
            <a:r>
              <a:rPr lang="zh-CN" altLang="en-US" sz="2400" dirty="0"/>
              <a:t>可以把</a:t>
            </a:r>
            <a:r>
              <a:rPr lang="zh-CN" altLang="en-US" sz="2400" dirty="0">
                <a:solidFill>
                  <a:srgbClr val="FF0000"/>
                </a:solidFill>
              </a:rPr>
              <a:t>派生类对象转换成基类对象</a:t>
            </a:r>
            <a:r>
              <a:rPr lang="zh-CN" altLang="en-US" sz="2400" dirty="0"/>
              <a:t>，不能把基类对象转换成派生类对象（</a:t>
            </a:r>
            <a:r>
              <a:rPr lang="zh-CN" altLang="en-US" sz="2400" b="1" dirty="0">
                <a:solidFill>
                  <a:srgbClr val="FF0000"/>
                </a:solidFill>
              </a:rPr>
              <a:t>无法转换出派生类新增加的成员</a:t>
            </a:r>
            <a:r>
              <a:rPr lang="zh-CN" altLang="en-US" sz="2400" dirty="0"/>
              <a:t>）</a:t>
            </a:r>
            <a:endParaRPr lang="en-US" altLang="zh-CN" sz="2400" dirty="0"/>
          </a:p>
          <a:p>
            <a:pPr marL="0" indent="0">
              <a:buNone/>
            </a:pPr>
            <a:r>
              <a:rPr lang="zh-CN" altLang="en-US" sz="2400" dirty="0">
                <a:solidFill>
                  <a:srgbClr val="0000CC"/>
                </a:solidFill>
              </a:rPr>
              <a:t>  （</a:t>
            </a:r>
            <a:r>
              <a:rPr lang="en-US" altLang="zh-CN" sz="2400" dirty="0">
                <a:solidFill>
                  <a:srgbClr val="0000CC"/>
                </a:solidFill>
              </a:rPr>
              <a:t>2）</a:t>
            </a:r>
            <a:r>
              <a:rPr lang="zh-CN" altLang="zh-CN" sz="2400" dirty="0">
                <a:solidFill>
                  <a:srgbClr val="0000CC"/>
                </a:solidFill>
              </a:rPr>
              <a:t>派生类对象到基类对象的隐式类型转换</a:t>
            </a:r>
            <a:endParaRPr lang="en-US" altLang="zh-CN" sz="2400" dirty="0">
              <a:solidFill>
                <a:srgbClr val="0000CC"/>
              </a:solidFill>
            </a:endParaRPr>
          </a:p>
          <a:p>
            <a:pPr lvl="1"/>
            <a:r>
              <a:rPr lang="zh-CN" altLang="zh-CN" sz="2000" dirty="0"/>
              <a:t>用派生类对象赋值或初始化基类对象时，实际是通过赋值运算符函数或拷贝构造函数完成的，</a:t>
            </a:r>
            <a:r>
              <a:rPr lang="zh-CN" altLang="zh-CN" sz="2000" b="1" dirty="0">
                <a:solidFill>
                  <a:srgbClr val="FF0000"/>
                </a:solidFill>
              </a:rPr>
              <a:t>并没有执行类型转换</a:t>
            </a:r>
            <a:r>
              <a:rPr lang="zh-CN" altLang="en-US" sz="2000" dirty="0"/>
              <a:t>；</a:t>
            </a:r>
            <a:r>
              <a:rPr lang="zh-CN" altLang="zh-CN" sz="2000" dirty="0"/>
              <a:t>当把基类对象的指针或引用绑定到派生对象时，编译器会自动执行从派生类对象到基类对象的隐式类型转换</a:t>
            </a:r>
            <a:r>
              <a:rPr lang="zh-CN" altLang="en-US" sz="2000" dirty="0"/>
              <a:t>。</a:t>
            </a:r>
            <a:endParaRPr lang="en-US" altLang="zh-CN" sz="2000" dirty="0"/>
          </a:p>
          <a:p>
            <a:pPr marL="400050" lvl="1" indent="0">
              <a:buNone/>
            </a:pPr>
            <a:r>
              <a:rPr lang="zh-CN" altLang="zh-CN" sz="2000" dirty="0"/>
              <a:t>例如，对于例</a:t>
            </a:r>
            <a:r>
              <a:rPr lang="en-US" altLang="zh-CN" sz="2000" dirty="0"/>
              <a:t>4-14</a:t>
            </a:r>
            <a:r>
              <a:rPr lang="zh-CN" altLang="zh-CN" sz="2000" dirty="0"/>
              <a:t>的基类</a:t>
            </a:r>
            <a:r>
              <a:rPr lang="en-US" altLang="zh-CN" sz="2000" dirty="0"/>
              <a:t>A</a:t>
            </a:r>
            <a:r>
              <a:rPr lang="zh-CN" altLang="zh-CN" sz="2000" dirty="0"/>
              <a:t>和派生类</a:t>
            </a:r>
            <a:r>
              <a:rPr lang="en-US" altLang="zh-CN" sz="2000" dirty="0"/>
              <a:t>B</a:t>
            </a:r>
            <a:r>
              <a:rPr lang="zh-CN" altLang="zh-CN" sz="2000" dirty="0"/>
              <a:t>，下面的语句段会发生类型转换。</a:t>
            </a:r>
          </a:p>
          <a:p>
            <a:pPr marL="400050" lvl="1" indent="0">
              <a:buNone/>
            </a:pPr>
            <a:r>
              <a:rPr lang="en-US" altLang="zh-CN" sz="2000" dirty="0"/>
              <a:t>B  b,b1,b2;</a:t>
            </a:r>
            <a:endParaRPr lang="zh-CN" altLang="zh-CN" sz="2000" dirty="0"/>
          </a:p>
          <a:p>
            <a:pPr marL="400050" lvl="1" indent="0">
              <a:buNone/>
            </a:pPr>
            <a:r>
              <a:rPr lang="en-US" altLang="zh-CN" sz="2000" dirty="0">
                <a:solidFill>
                  <a:srgbClr val="FF0000"/>
                </a:solidFill>
              </a:rPr>
              <a:t>A *pa=&amp;b1</a:t>
            </a:r>
            <a:r>
              <a:rPr lang="zh-CN" altLang="zh-CN" sz="2000" dirty="0">
                <a:solidFill>
                  <a:srgbClr val="FF0000"/>
                </a:solidFill>
              </a:rPr>
              <a:t>；</a:t>
            </a:r>
            <a:r>
              <a:rPr lang="en-US" altLang="zh-CN" sz="2000" dirty="0">
                <a:solidFill>
                  <a:srgbClr val="FF0000"/>
                </a:solidFill>
              </a:rPr>
              <a:t>            //</a:t>
            </a:r>
            <a:r>
              <a:rPr lang="zh-CN" altLang="zh-CN" sz="2000" dirty="0">
                <a:solidFill>
                  <a:srgbClr val="FF0000"/>
                </a:solidFill>
              </a:rPr>
              <a:t>正确，执行派生类向基类的转换</a:t>
            </a:r>
          </a:p>
          <a:p>
            <a:pPr marL="400050" lvl="1" indent="0">
              <a:buNone/>
            </a:pPr>
            <a:r>
              <a:rPr lang="en-US" altLang="zh-CN" sz="2000" dirty="0">
                <a:solidFill>
                  <a:srgbClr val="FF0000"/>
                </a:solidFill>
              </a:rPr>
              <a:t>A &amp;</a:t>
            </a:r>
            <a:r>
              <a:rPr lang="en-US" altLang="zh-CN" sz="2000" dirty="0" err="1">
                <a:solidFill>
                  <a:srgbClr val="FF0000"/>
                </a:solidFill>
              </a:rPr>
              <a:t>rA</a:t>
            </a:r>
            <a:r>
              <a:rPr lang="en-US" altLang="zh-CN" sz="2000" dirty="0">
                <a:solidFill>
                  <a:srgbClr val="FF0000"/>
                </a:solidFill>
              </a:rPr>
              <a:t>=b2                 //</a:t>
            </a:r>
            <a:r>
              <a:rPr lang="zh-CN" altLang="zh-CN" sz="2000" dirty="0">
                <a:solidFill>
                  <a:srgbClr val="FF0000"/>
                </a:solidFill>
              </a:rPr>
              <a:t>正确，执行派生类向基类的转换</a:t>
            </a:r>
            <a:r>
              <a:rPr lang="en-US" altLang="zh-CN" sz="2000" dirty="0">
                <a:solidFill>
                  <a:srgbClr val="FF0000"/>
                </a:solidFill>
              </a:rPr>
              <a:t>    </a:t>
            </a:r>
            <a:endParaRPr lang="zh-CN" altLang="zh-CN" sz="2000" dirty="0">
              <a:solidFill>
                <a:srgbClr val="FF0000"/>
              </a:solidFill>
            </a:endParaRPr>
          </a:p>
          <a:p>
            <a:pPr marL="400050" lvl="1" indent="0">
              <a:buNone/>
            </a:pPr>
            <a:r>
              <a:rPr lang="en-US" altLang="zh-CN" sz="2000" dirty="0"/>
              <a:t>A a=b;   	</a:t>
            </a:r>
            <a:r>
              <a:rPr lang="zh-CN" altLang="en-US" sz="2000" dirty="0"/>
              <a:t>　</a:t>
            </a:r>
            <a:r>
              <a:rPr lang="en-US" altLang="zh-CN" sz="2000" b="1" dirty="0">
                <a:solidFill>
                  <a:srgbClr val="0000CC"/>
                </a:solidFill>
              </a:rPr>
              <a:t> //</a:t>
            </a:r>
            <a:r>
              <a:rPr lang="zh-CN" altLang="zh-CN" sz="2000" b="1" dirty="0">
                <a:solidFill>
                  <a:srgbClr val="0000CC"/>
                </a:solidFill>
              </a:rPr>
              <a:t>正确，没有类型转换，通过基类拷贝构造函数初如化</a:t>
            </a:r>
            <a:r>
              <a:rPr lang="en-US" altLang="zh-CN" sz="2000" b="1" dirty="0">
                <a:solidFill>
                  <a:srgbClr val="0000CC"/>
                </a:solidFill>
              </a:rPr>
              <a:t>a</a:t>
            </a:r>
            <a:endParaRPr lang="zh-CN" altLang="zh-CN" sz="2000" b="1" dirty="0">
              <a:solidFill>
                <a:srgbClr val="0000CC"/>
              </a:solidFill>
            </a:endParaRPr>
          </a:p>
          <a:p>
            <a:r>
              <a:rPr lang="zh-CN" altLang="en-US" sz="2400" dirty="0"/>
              <a:t>注意：</a:t>
            </a:r>
            <a:endParaRPr lang="en-US" altLang="zh-CN" sz="2400" dirty="0"/>
          </a:p>
          <a:p>
            <a:pPr marL="400050" lvl="1" indent="0">
              <a:buNone/>
            </a:pPr>
            <a:r>
              <a:rPr lang="zh-CN" altLang="zh-CN" sz="2000" dirty="0"/>
              <a:t>不论以哪种方式把派生类对象赋值给基类对象，都只能够访问到派生类对象中的基类子对象的成员，</a:t>
            </a:r>
            <a:r>
              <a:rPr lang="zh-CN" altLang="zh-CN" sz="2000" dirty="0">
                <a:solidFill>
                  <a:srgbClr val="FF0000"/>
                </a:solidFill>
              </a:rPr>
              <a:t>不能访问派生类的自定义成员</a:t>
            </a:r>
            <a:endParaRPr lang="zh-CN" altLang="en-US" sz="2000" dirty="0">
              <a:solidFill>
                <a:srgbClr val="FF0000"/>
              </a:solidFill>
            </a:endParaRPr>
          </a:p>
        </p:txBody>
      </p:sp>
    </p:spTree>
    <p:extLst>
      <p:ext uri="{BB962C8B-B14F-4D97-AF65-F5344CB8AC3E}">
        <p14:creationId xmlns:p14="http://schemas.microsoft.com/office/powerpoint/2010/main" val="232302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4.6.2 </a:t>
            </a:r>
            <a:r>
              <a:rPr lang="zh-CN" altLang="zh-CN" sz="3200" b="1" dirty="0">
                <a:solidFill>
                  <a:srgbClr val="FF0000"/>
                </a:solidFill>
              </a:rPr>
              <a:t>派生类对象</a:t>
            </a:r>
            <a:r>
              <a:rPr lang="zh-CN" altLang="zh-CN" sz="3200" b="1" dirty="0"/>
              <a:t>与基类对象的</a:t>
            </a:r>
            <a:r>
              <a:rPr lang="zh-CN" altLang="zh-CN" sz="3200" b="1" dirty="0">
                <a:solidFill>
                  <a:srgbClr val="0000CC"/>
                </a:solidFill>
              </a:rPr>
              <a:t>类型转换</a:t>
            </a:r>
            <a:endParaRPr lang="zh-CN" altLang="en-US" sz="3200" dirty="0">
              <a:solidFill>
                <a:srgbClr val="0000CC"/>
              </a:solidFill>
            </a:endParaRPr>
          </a:p>
        </p:txBody>
      </p:sp>
      <p:sp>
        <p:nvSpPr>
          <p:cNvPr id="3" name="内容占位符 2"/>
          <p:cNvSpPr>
            <a:spLocks noGrp="1"/>
          </p:cNvSpPr>
          <p:nvPr>
            <p:ph idx="1"/>
          </p:nvPr>
        </p:nvSpPr>
        <p:spPr>
          <a:xfrm>
            <a:off x="251520" y="1076590"/>
            <a:ext cx="8892480" cy="5168635"/>
          </a:xfrm>
        </p:spPr>
        <p:txBody>
          <a:bodyPr/>
          <a:lstStyle/>
          <a:p>
            <a:pPr marL="0" indent="0">
              <a:buNone/>
            </a:pPr>
            <a:r>
              <a:rPr lang="en-US" altLang="zh-CN" b="1" dirty="0">
                <a:solidFill>
                  <a:srgbClr val="0000CC"/>
                </a:solidFill>
              </a:rPr>
              <a:t>（3）</a:t>
            </a:r>
            <a:r>
              <a:rPr lang="zh-CN" altLang="zh-CN" b="1" dirty="0">
                <a:solidFill>
                  <a:srgbClr val="0000CC"/>
                </a:solidFill>
              </a:rPr>
              <a:t>基类对象到派生类对象的类型转换</a:t>
            </a:r>
            <a:endParaRPr lang="en-US" altLang="zh-CN" b="1" dirty="0">
              <a:solidFill>
                <a:srgbClr val="0000CC"/>
              </a:solidFill>
            </a:endParaRPr>
          </a:p>
          <a:p>
            <a:pPr marL="857250" lvl="1" indent="-457200"/>
            <a:r>
              <a:rPr lang="zh-CN" altLang="en-US" sz="2400" b="1" dirty="0"/>
              <a:t>实际上，不能把基类对象</a:t>
            </a:r>
            <a:r>
              <a:rPr lang="zh-CN" altLang="en-US" sz="2400" b="1" dirty="0">
                <a:solidFill>
                  <a:srgbClr val="FF0000"/>
                </a:solidFill>
              </a:rPr>
              <a:t>直接</a:t>
            </a:r>
            <a:r>
              <a:rPr lang="zh-CN" altLang="en-US" sz="2400" b="1" dirty="0"/>
              <a:t>转换成派生类对象。但是，当基类对象的指针或引用</a:t>
            </a:r>
            <a:r>
              <a:rPr lang="zh-CN" altLang="en-US" sz="2400" b="1" dirty="0">
                <a:solidFill>
                  <a:srgbClr val="0000CC"/>
                </a:solidFill>
              </a:rPr>
              <a:t>实际绑定的是一个派生类对象</a:t>
            </a:r>
            <a:r>
              <a:rPr lang="zh-CN" altLang="en-US" sz="2400" b="1" dirty="0"/>
              <a:t>时</a:t>
            </a:r>
            <a:r>
              <a:rPr lang="zh-CN" altLang="en-US" sz="2400" b="1" dirty="0">
                <a:solidFill>
                  <a:srgbClr val="FF0000"/>
                </a:solidFill>
              </a:rPr>
              <a:t>，则可以将它再次转换成派生类对象。</a:t>
            </a:r>
            <a:endParaRPr lang="en-US" altLang="zh-CN" sz="2400" b="1" dirty="0">
              <a:solidFill>
                <a:srgbClr val="FF0000"/>
              </a:solidFill>
            </a:endParaRPr>
          </a:p>
          <a:p>
            <a:pPr marL="857250" lvl="1" indent="-457200"/>
            <a:r>
              <a:rPr lang="zh-CN" altLang="en-US" sz="2400" b="1" dirty="0">
                <a:solidFill>
                  <a:srgbClr val="0000CC"/>
                </a:solidFill>
              </a:rPr>
              <a:t>若要进行上面所说的类型转换，</a:t>
            </a:r>
            <a:r>
              <a:rPr lang="zh-CN" altLang="en-US" sz="2400" b="1" dirty="0">
                <a:solidFill>
                  <a:srgbClr val="FF0000"/>
                </a:solidFill>
              </a:rPr>
              <a:t>只能进行强制类型转换</a:t>
            </a:r>
            <a:r>
              <a:rPr lang="zh-CN" altLang="en-US" sz="2400" b="1" dirty="0">
                <a:solidFill>
                  <a:srgbClr val="0000CC"/>
                </a:solidFill>
              </a:rPr>
              <a:t>，编译器是不会进行这种转换的隐式转换的</a:t>
            </a:r>
            <a:r>
              <a:rPr lang="zh-CN" altLang="en-US" sz="2400" b="1" dirty="0">
                <a:solidFill>
                  <a:srgbClr val="FF0000"/>
                </a:solidFill>
              </a:rPr>
              <a:t>。</a:t>
            </a:r>
            <a:endParaRPr lang="en-US" altLang="zh-CN" sz="2400" b="1" dirty="0">
              <a:solidFill>
                <a:srgbClr val="FF0000"/>
              </a:solidFill>
            </a:endParaRPr>
          </a:p>
          <a:p>
            <a:pPr marL="857250" lvl="1" indent="-457200"/>
            <a:r>
              <a:rPr lang="zh-CN" altLang="en-US" sz="2400" b="1" dirty="0"/>
              <a:t>例如，对例</a:t>
            </a:r>
            <a:r>
              <a:rPr lang="en-US" altLang="zh-CN" sz="2400" b="1" dirty="0"/>
              <a:t>4-14</a:t>
            </a:r>
            <a:r>
              <a:rPr lang="zh-CN" altLang="en-US" sz="2400" b="1" dirty="0"/>
              <a:t>中的基类</a:t>
            </a:r>
            <a:r>
              <a:rPr lang="en-US" altLang="zh-CN" sz="2400" b="1" dirty="0"/>
              <a:t>A</a:t>
            </a:r>
            <a:r>
              <a:rPr lang="zh-CN" altLang="en-US" sz="2400" b="1" dirty="0"/>
              <a:t>和派生类</a:t>
            </a:r>
            <a:r>
              <a:rPr lang="en-US" altLang="zh-CN" sz="2400" b="1" dirty="0"/>
              <a:t>B，</a:t>
            </a:r>
            <a:endParaRPr lang="zh-CN" altLang="zh-CN" sz="2400" b="1" dirty="0"/>
          </a:p>
          <a:p>
            <a:pPr marL="800100" lvl="2" indent="0">
              <a:buNone/>
            </a:pPr>
            <a:r>
              <a:rPr lang="en-US" altLang="zh-CN" sz="1600" dirty="0"/>
              <a:t>A </a:t>
            </a:r>
            <a:r>
              <a:rPr lang="en-US" altLang="zh-CN" sz="1600" dirty="0" err="1"/>
              <a:t>a</a:t>
            </a:r>
            <a:r>
              <a:rPr lang="en-US" altLang="zh-CN" sz="1600" dirty="0"/>
              <a:t>, *pa;</a:t>
            </a:r>
            <a:endParaRPr lang="zh-CN" altLang="zh-CN" sz="1600" dirty="0"/>
          </a:p>
          <a:p>
            <a:pPr marL="800100" lvl="2" indent="0">
              <a:buNone/>
            </a:pPr>
            <a:r>
              <a:rPr lang="en-US" altLang="zh-CN" sz="1600" dirty="0"/>
              <a:t>B </a:t>
            </a:r>
            <a:r>
              <a:rPr lang="en-US" altLang="zh-CN" sz="1600" dirty="0" err="1"/>
              <a:t>b</a:t>
            </a:r>
            <a:r>
              <a:rPr lang="en-US" altLang="zh-CN" sz="1600" dirty="0"/>
              <a:t>, *</a:t>
            </a:r>
            <a:r>
              <a:rPr lang="en-US" altLang="zh-CN" sz="1600" dirty="0" err="1"/>
              <a:t>pb</a:t>
            </a:r>
            <a:r>
              <a:rPr lang="en-US" altLang="zh-CN" sz="1600" dirty="0"/>
              <a:t>;</a:t>
            </a:r>
          </a:p>
          <a:p>
            <a:pPr marL="800100" lvl="2" indent="0">
              <a:buNone/>
            </a:pPr>
            <a:r>
              <a:rPr lang="en-US" altLang="zh-CN" sz="1600" dirty="0">
                <a:solidFill>
                  <a:srgbClr val="FF0000"/>
                </a:solidFill>
              </a:rPr>
              <a:t>b=a;                   //</a:t>
            </a:r>
            <a:r>
              <a:rPr lang="zh-CN" altLang="zh-CN" sz="1600" dirty="0">
                <a:solidFill>
                  <a:srgbClr val="FF0000"/>
                </a:solidFill>
              </a:rPr>
              <a:t>错误，不允许从基类向派生类的转换</a:t>
            </a:r>
          </a:p>
          <a:p>
            <a:pPr marL="800100" lvl="2" indent="0">
              <a:buNone/>
            </a:pPr>
            <a:r>
              <a:rPr lang="en-US" altLang="zh-CN" sz="1600" dirty="0">
                <a:solidFill>
                  <a:srgbClr val="FF0000"/>
                </a:solidFill>
              </a:rPr>
              <a:t>B *</a:t>
            </a:r>
            <a:r>
              <a:rPr lang="en-US" altLang="zh-CN" sz="1600" dirty="0" err="1">
                <a:solidFill>
                  <a:srgbClr val="FF0000"/>
                </a:solidFill>
              </a:rPr>
              <a:t>pb</a:t>
            </a:r>
            <a:r>
              <a:rPr lang="en-US" altLang="zh-CN" sz="1600" dirty="0">
                <a:solidFill>
                  <a:srgbClr val="FF0000"/>
                </a:solidFill>
              </a:rPr>
              <a:t>=pa;           //</a:t>
            </a:r>
            <a:r>
              <a:rPr lang="zh-CN" altLang="zh-CN" sz="1600" dirty="0">
                <a:solidFill>
                  <a:srgbClr val="FF0000"/>
                </a:solidFill>
              </a:rPr>
              <a:t>错误，不能把基类对象的地址赋值给指向派生类对象的指针</a:t>
            </a:r>
          </a:p>
          <a:p>
            <a:pPr marL="800100" lvl="2" indent="0">
              <a:buNone/>
            </a:pPr>
            <a:r>
              <a:rPr lang="en-US" altLang="zh-CN" sz="1600" dirty="0">
                <a:solidFill>
                  <a:srgbClr val="FF0000"/>
                </a:solidFill>
              </a:rPr>
              <a:t>B &amp;</a:t>
            </a:r>
            <a:r>
              <a:rPr lang="en-US" altLang="zh-CN" sz="1600" dirty="0" err="1">
                <a:solidFill>
                  <a:srgbClr val="FF0000"/>
                </a:solidFill>
              </a:rPr>
              <a:t>rB</a:t>
            </a:r>
            <a:r>
              <a:rPr lang="en-US" altLang="zh-CN" sz="1600" dirty="0">
                <a:solidFill>
                  <a:srgbClr val="FF0000"/>
                </a:solidFill>
              </a:rPr>
              <a:t>=</a:t>
            </a:r>
            <a:r>
              <a:rPr lang="en-US" altLang="zh-CN" sz="1600" dirty="0" err="1">
                <a:solidFill>
                  <a:srgbClr val="FF0000"/>
                </a:solidFill>
              </a:rPr>
              <a:t>rA</a:t>
            </a:r>
            <a:r>
              <a:rPr lang="en-US" altLang="zh-CN" sz="1600" dirty="0">
                <a:solidFill>
                  <a:srgbClr val="FF0000"/>
                </a:solidFill>
              </a:rPr>
              <a:t>;             //</a:t>
            </a:r>
            <a:r>
              <a:rPr lang="zh-CN" altLang="zh-CN" sz="1600" dirty="0">
                <a:solidFill>
                  <a:srgbClr val="FF0000"/>
                </a:solidFill>
              </a:rPr>
              <a:t>错误，不能把基类对象作为派生类对象的引用</a:t>
            </a:r>
            <a:endParaRPr lang="en-US" altLang="zh-CN" sz="1600" dirty="0">
              <a:solidFill>
                <a:srgbClr val="FF0000"/>
              </a:solidFill>
            </a:endParaRPr>
          </a:p>
          <a:p>
            <a:pPr marL="800100" lvl="2" indent="0">
              <a:buNone/>
            </a:pPr>
            <a:r>
              <a:rPr lang="en-US" altLang="zh-CN" sz="1600" dirty="0"/>
              <a:t>B *</a:t>
            </a:r>
            <a:r>
              <a:rPr lang="en-US" altLang="zh-CN" sz="1600" dirty="0" err="1"/>
              <a:t>pb</a:t>
            </a:r>
            <a:r>
              <a:rPr lang="en-US" altLang="zh-CN" sz="1600" dirty="0"/>
              <a:t> =</a:t>
            </a:r>
            <a:r>
              <a:rPr lang="en-US" altLang="zh-CN" sz="1600" dirty="0" err="1"/>
              <a:t>static_cast</a:t>
            </a:r>
            <a:r>
              <a:rPr lang="en-US" altLang="zh-CN" sz="1600" dirty="0"/>
              <a:t>&lt;B*&gt; (pa);       //</a:t>
            </a:r>
            <a:r>
              <a:rPr lang="zh-CN" altLang="en-US" sz="1600" dirty="0"/>
              <a:t>正确，强制转换</a:t>
            </a:r>
            <a:endParaRPr lang="zh-CN" altLang="zh-CN" sz="1600" dirty="0"/>
          </a:p>
          <a:p>
            <a:pPr marL="800100" lvl="2" indent="0">
              <a:buNone/>
            </a:pPr>
            <a:r>
              <a:rPr lang="en-US" altLang="zh-CN" sz="1600" dirty="0"/>
              <a:t>B &amp;</a:t>
            </a:r>
            <a:r>
              <a:rPr lang="en-US" altLang="zh-CN" sz="1600" dirty="0" err="1"/>
              <a:t>rB</a:t>
            </a:r>
            <a:r>
              <a:rPr lang="en-US" altLang="zh-CN" sz="1600" dirty="0"/>
              <a:t> =</a:t>
            </a:r>
            <a:r>
              <a:rPr lang="en-US" altLang="zh-CN" sz="1600" dirty="0" err="1"/>
              <a:t>static_cast</a:t>
            </a:r>
            <a:r>
              <a:rPr lang="en-US" altLang="zh-CN" sz="1600" dirty="0"/>
              <a:t>&lt;B&amp;&gt; (</a:t>
            </a:r>
            <a:r>
              <a:rPr lang="en-US" altLang="zh-CN" sz="1600" dirty="0" err="1"/>
              <a:t>rA</a:t>
            </a:r>
            <a:r>
              <a:rPr lang="en-US" altLang="zh-CN" sz="1600" dirty="0"/>
              <a:t>);     //</a:t>
            </a:r>
            <a:r>
              <a:rPr lang="zh-CN" altLang="en-US" sz="1600" dirty="0"/>
              <a:t>正确，强制转换</a:t>
            </a:r>
            <a:endParaRPr lang="zh-CN" altLang="zh-CN" sz="1600" dirty="0">
              <a:solidFill>
                <a:srgbClr val="FF0000"/>
              </a:solidFill>
            </a:endParaRPr>
          </a:p>
          <a:p>
            <a:pPr marL="800100" lvl="2" indent="0">
              <a:buNone/>
            </a:pPr>
            <a:endParaRPr lang="zh-CN" altLang="zh-CN" sz="2000" dirty="0"/>
          </a:p>
          <a:p>
            <a:endParaRPr lang="zh-CN" altLang="en-US" dirty="0"/>
          </a:p>
        </p:txBody>
      </p:sp>
    </p:spTree>
    <p:extLst>
      <p:ext uri="{BB962C8B-B14F-4D97-AF65-F5344CB8AC3E}">
        <p14:creationId xmlns:p14="http://schemas.microsoft.com/office/powerpoint/2010/main" val="31866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 calcmode="lin" valueType="num">
                                      <p:cBhvr additive="base">
                                        <p:cTn id="4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additive="base">
                                        <p:cTn id="5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 calcmode="lin" valueType="num">
                                      <p:cBhvr additive="base">
                                        <p:cTn id="6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4.6.2 </a:t>
            </a:r>
            <a:r>
              <a:rPr lang="zh-CN" altLang="zh-CN" sz="3200" b="1" dirty="0">
                <a:solidFill>
                  <a:srgbClr val="FF0000"/>
                </a:solidFill>
              </a:rPr>
              <a:t>派生类对象</a:t>
            </a:r>
            <a:r>
              <a:rPr lang="zh-CN" altLang="zh-CN" sz="3200" b="1" dirty="0"/>
              <a:t>与基类对象的</a:t>
            </a:r>
            <a:r>
              <a:rPr lang="zh-CN" altLang="zh-CN" sz="3200" b="1" dirty="0">
                <a:solidFill>
                  <a:srgbClr val="0000CC"/>
                </a:solidFill>
              </a:rPr>
              <a:t>类型转换</a:t>
            </a:r>
            <a:endParaRPr lang="zh-CN" altLang="en-US" sz="3200" dirty="0">
              <a:solidFill>
                <a:srgbClr val="0000CC"/>
              </a:solidFill>
            </a:endParaRPr>
          </a:p>
        </p:txBody>
      </p:sp>
      <p:sp>
        <p:nvSpPr>
          <p:cNvPr id="3" name="内容占位符 2"/>
          <p:cNvSpPr>
            <a:spLocks noGrp="1"/>
          </p:cNvSpPr>
          <p:nvPr>
            <p:ph idx="1"/>
          </p:nvPr>
        </p:nvSpPr>
        <p:spPr/>
        <p:txBody>
          <a:bodyPr/>
          <a:lstStyle/>
          <a:p>
            <a:pPr marL="0" indent="0">
              <a:buNone/>
            </a:pPr>
            <a:r>
              <a:rPr lang="en-US" altLang="zh-CN" sz="2800" b="1" dirty="0">
                <a:solidFill>
                  <a:srgbClr val="0000CC"/>
                </a:solidFill>
              </a:rPr>
              <a:t>3</a:t>
            </a:r>
            <a:r>
              <a:rPr lang="zh-CN" altLang="zh-CN" sz="2800" b="1" dirty="0">
                <a:solidFill>
                  <a:srgbClr val="0000CC"/>
                </a:solidFill>
              </a:rPr>
              <a:t>．对象、指针和引用的区别</a:t>
            </a:r>
          </a:p>
          <a:p>
            <a:pPr marL="857250" lvl="1" indent="-457200"/>
            <a:r>
              <a:rPr lang="zh-CN" altLang="zh-CN" sz="2000" dirty="0"/>
              <a:t>把派生类对象赋值给基类对象或用派生类对象初始化基类对象，完成赋值或初始化操作后，</a:t>
            </a:r>
            <a:r>
              <a:rPr lang="zh-CN" altLang="zh-CN" sz="2000" b="1" dirty="0">
                <a:solidFill>
                  <a:srgbClr val="FF0000"/>
                </a:solidFill>
              </a:rPr>
              <a:t>基类对象与派生对象就没有关系</a:t>
            </a:r>
            <a:r>
              <a:rPr lang="zh-CN" altLang="zh-CN" sz="2000" dirty="0"/>
              <a:t>了</a:t>
            </a:r>
            <a:endParaRPr lang="en-US" altLang="zh-CN" sz="2000" dirty="0"/>
          </a:p>
          <a:p>
            <a:pPr marL="857250" lvl="1" indent="-457200"/>
            <a:r>
              <a:rPr lang="zh-CN" altLang="zh-CN" sz="2000" dirty="0"/>
              <a:t>把基类对象的指针或引用绑定到派生类对象</a:t>
            </a:r>
            <a:r>
              <a:rPr lang="zh-CN" altLang="en-US" sz="2000" dirty="0"/>
              <a:t>时，</a:t>
            </a:r>
            <a:r>
              <a:rPr lang="zh-CN" altLang="zh-CN" sz="2000" dirty="0"/>
              <a:t>指针或引用从来就没有生成新对象，它们</a:t>
            </a:r>
            <a:r>
              <a:rPr lang="zh-CN" altLang="zh-CN" sz="2000" b="1" dirty="0">
                <a:solidFill>
                  <a:srgbClr val="FF0000"/>
                </a:solidFill>
              </a:rPr>
              <a:t>操作的是派生类对象内部的基类子对象</a:t>
            </a:r>
            <a:r>
              <a:rPr lang="zh-CN" altLang="en-US" sz="2000" b="1" dirty="0">
                <a:solidFill>
                  <a:srgbClr val="FF0000"/>
                </a:solidFill>
              </a:rPr>
              <a:t>。</a:t>
            </a:r>
            <a:endParaRPr lang="en-US" altLang="zh-CN" sz="2000" b="1" dirty="0">
              <a:solidFill>
                <a:srgbClr val="FF0000"/>
              </a:solidFill>
            </a:endParaRPr>
          </a:p>
          <a:p>
            <a:pPr marL="857250" lvl="1" indent="-457200"/>
            <a:r>
              <a:rPr lang="zh-CN" altLang="en-US" sz="2000" b="1" dirty="0">
                <a:solidFill>
                  <a:srgbClr val="0000CC"/>
                </a:solidFill>
              </a:rPr>
              <a:t>如对例</a:t>
            </a:r>
            <a:r>
              <a:rPr lang="en-US" altLang="zh-CN" sz="2000" b="1" dirty="0">
                <a:solidFill>
                  <a:srgbClr val="0000CC"/>
                </a:solidFill>
              </a:rPr>
              <a:t>4-14</a:t>
            </a:r>
            <a:r>
              <a:rPr lang="zh-CN" altLang="en-US" sz="2000" b="1" dirty="0">
                <a:solidFill>
                  <a:srgbClr val="0000CC"/>
                </a:solidFill>
              </a:rPr>
              <a:t>的基类</a:t>
            </a:r>
            <a:r>
              <a:rPr lang="en-US" altLang="zh-CN" sz="2000" b="1" dirty="0">
                <a:solidFill>
                  <a:srgbClr val="0000CC"/>
                </a:solidFill>
              </a:rPr>
              <a:t>A</a:t>
            </a:r>
            <a:r>
              <a:rPr lang="zh-CN" altLang="en-US" sz="2000" b="1" dirty="0">
                <a:solidFill>
                  <a:srgbClr val="0000CC"/>
                </a:solidFill>
              </a:rPr>
              <a:t>和派生类</a:t>
            </a:r>
            <a:r>
              <a:rPr lang="en-US" altLang="zh-CN" sz="2000" b="1" dirty="0">
                <a:solidFill>
                  <a:srgbClr val="0000CC"/>
                </a:solidFill>
              </a:rPr>
              <a:t>B，</a:t>
            </a:r>
            <a:r>
              <a:rPr lang="zh-CN" altLang="en-US" sz="2000" b="1" dirty="0">
                <a:solidFill>
                  <a:srgbClr val="0000CC"/>
                </a:solidFill>
              </a:rPr>
              <a:t>有下面的代码段</a:t>
            </a:r>
            <a:endParaRPr lang="en-US" altLang="zh-CN" sz="2000" b="1" dirty="0">
              <a:solidFill>
                <a:srgbClr val="0000CC"/>
              </a:solidFill>
            </a:endParaRPr>
          </a:p>
          <a:p>
            <a:pPr marL="800100" lvl="2" indent="0">
              <a:buNone/>
            </a:pPr>
            <a:r>
              <a:rPr lang="en-US" altLang="zh-CN" sz="2000" dirty="0"/>
              <a:t>void main() {</a:t>
            </a:r>
            <a:endParaRPr lang="zh-CN" altLang="zh-CN" sz="2000" dirty="0"/>
          </a:p>
          <a:p>
            <a:pPr marL="800100" lvl="2" indent="0">
              <a:buNone/>
            </a:pPr>
            <a:r>
              <a:rPr lang="en-US" altLang="zh-CN" sz="2000" dirty="0"/>
              <a:t>	B  b,b1;</a:t>
            </a:r>
            <a:endParaRPr lang="zh-CN" altLang="zh-CN" sz="2000" dirty="0"/>
          </a:p>
          <a:p>
            <a:pPr marL="800100" lvl="2" indent="0">
              <a:buNone/>
            </a:pPr>
            <a:r>
              <a:rPr lang="en-US" altLang="zh-CN" sz="2000" dirty="0"/>
              <a:t>	A a=b,*pa = &amp;b1, &amp;</a:t>
            </a:r>
            <a:r>
              <a:rPr lang="en-US" altLang="zh-CN" sz="2000" dirty="0" err="1"/>
              <a:t>rA</a:t>
            </a:r>
            <a:r>
              <a:rPr lang="en-US" altLang="zh-CN" sz="2000" dirty="0"/>
              <a:t> = b1;       //L1</a:t>
            </a:r>
            <a:endParaRPr lang="zh-CN" altLang="zh-CN" sz="2000" dirty="0"/>
          </a:p>
          <a:p>
            <a:pPr marL="800100" lvl="2" indent="0">
              <a:buNone/>
            </a:pPr>
            <a:r>
              <a:rPr lang="en-US" altLang="zh-CN" sz="2000" dirty="0"/>
              <a:t>	</a:t>
            </a:r>
            <a:r>
              <a:rPr lang="en-US" altLang="zh-CN" sz="2000" dirty="0" err="1"/>
              <a:t>b.setA</a:t>
            </a:r>
            <a:r>
              <a:rPr lang="en-US" altLang="zh-CN" sz="2000" dirty="0"/>
              <a:t>(10);                         //L2</a:t>
            </a:r>
            <a:endParaRPr lang="zh-CN" altLang="zh-CN" sz="2000" dirty="0"/>
          </a:p>
          <a:p>
            <a:pPr marL="800100" lvl="2" indent="0">
              <a:buNone/>
            </a:pPr>
            <a:r>
              <a:rPr lang="en-US" altLang="zh-CN" sz="2000" b="1" dirty="0">
                <a:solidFill>
                  <a:srgbClr val="FF0000"/>
                </a:solidFill>
              </a:rPr>
              <a:t>	</a:t>
            </a:r>
            <a:r>
              <a:rPr lang="en-US" altLang="zh-CN" sz="2000" b="1" dirty="0" err="1">
                <a:solidFill>
                  <a:srgbClr val="FF0000"/>
                </a:solidFill>
              </a:rPr>
              <a:t>a.setA</a:t>
            </a:r>
            <a:r>
              <a:rPr lang="en-US" altLang="zh-CN" sz="2000" b="1" dirty="0">
                <a:solidFill>
                  <a:srgbClr val="FF0000"/>
                </a:solidFill>
              </a:rPr>
              <a:t>(9);                          //L3</a:t>
            </a:r>
            <a:endParaRPr lang="zh-CN" altLang="zh-CN" sz="2000" b="1" dirty="0">
              <a:solidFill>
                <a:srgbClr val="FF0000"/>
              </a:solidFill>
            </a:endParaRPr>
          </a:p>
          <a:p>
            <a:pPr marL="800100" lvl="2" indent="0">
              <a:buNone/>
            </a:pPr>
            <a:r>
              <a:rPr lang="en-US" altLang="zh-CN" sz="2000" dirty="0"/>
              <a:t>	pa-&gt;</a:t>
            </a:r>
            <a:r>
              <a:rPr lang="en-US" altLang="zh-CN" sz="2000" dirty="0" err="1"/>
              <a:t>setA</a:t>
            </a:r>
            <a:r>
              <a:rPr lang="en-US" altLang="zh-CN" sz="2000" dirty="0"/>
              <a:t>(20);                     //L4</a:t>
            </a:r>
            <a:endParaRPr lang="zh-CN" altLang="zh-CN" sz="2000" dirty="0"/>
          </a:p>
          <a:p>
            <a:pPr marL="800100" lvl="2" indent="0">
              <a:buNone/>
            </a:pPr>
            <a:r>
              <a:rPr lang="en-US" altLang="zh-CN" sz="2000" b="1" dirty="0">
                <a:solidFill>
                  <a:srgbClr val="0000CC"/>
                </a:solidFill>
              </a:rPr>
              <a:t>	</a:t>
            </a:r>
            <a:r>
              <a:rPr lang="en-US" altLang="zh-CN" sz="2000" b="1" dirty="0" err="1">
                <a:solidFill>
                  <a:srgbClr val="0000CC"/>
                </a:solidFill>
              </a:rPr>
              <a:t>rA.setA</a:t>
            </a:r>
            <a:r>
              <a:rPr lang="en-US" altLang="zh-CN" sz="2000" b="1" dirty="0">
                <a:solidFill>
                  <a:srgbClr val="0000CC"/>
                </a:solidFill>
              </a:rPr>
              <a:t>(1);                         //L5</a:t>
            </a:r>
            <a:endParaRPr lang="zh-CN" altLang="zh-CN" sz="2000" b="1" dirty="0">
              <a:solidFill>
                <a:srgbClr val="0000CC"/>
              </a:solidFill>
            </a:endParaRPr>
          </a:p>
          <a:p>
            <a:pPr marL="800100" lvl="2" indent="0">
              <a:buNone/>
            </a:pPr>
            <a:r>
              <a:rPr lang="en-US" altLang="zh-CN" sz="2000" b="1" dirty="0">
                <a:solidFill>
                  <a:srgbClr val="FF0000"/>
                </a:solidFill>
              </a:rPr>
              <a:t>	</a:t>
            </a:r>
            <a:r>
              <a:rPr lang="en-US" altLang="zh-CN" sz="2000" b="1" dirty="0" err="1">
                <a:solidFill>
                  <a:srgbClr val="FF0000"/>
                </a:solidFill>
              </a:rPr>
              <a:t>cout</a:t>
            </a:r>
            <a:r>
              <a:rPr lang="en-US" altLang="zh-CN" sz="2000" b="1" dirty="0">
                <a:solidFill>
                  <a:srgbClr val="FF0000"/>
                </a:solidFill>
              </a:rPr>
              <a:t> &lt;&lt; </a:t>
            </a:r>
            <a:r>
              <a:rPr lang="en-US" altLang="zh-CN" sz="2000" b="1" dirty="0" err="1">
                <a:solidFill>
                  <a:srgbClr val="FF0000"/>
                </a:solidFill>
              </a:rPr>
              <a:t>b.getA</a:t>
            </a:r>
            <a:r>
              <a:rPr lang="en-US" altLang="zh-CN" sz="2000" b="1" dirty="0">
                <a:solidFill>
                  <a:srgbClr val="FF0000"/>
                </a:solidFill>
              </a:rPr>
              <a:t>();                  //L6</a:t>
            </a:r>
            <a:r>
              <a:rPr lang="zh-CN" altLang="zh-CN" sz="2000" b="1" dirty="0">
                <a:solidFill>
                  <a:srgbClr val="FF0000"/>
                </a:solidFill>
              </a:rPr>
              <a:t>，输出</a:t>
            </a:r>
            <a:r>
              <a:rPr lang="en-US" altLang="zh-CN" sz="2000" b="1" dirty="0">
                <a:solidFill>
                  <a:srgbClr val="FF0000"/>
                </a:solidFill>
              </a:rPr>
              <a:t>10，</a:t>
            </a:r>
            <a:r>
              <a:rPr lang="zh-CN" altLang="en-US" sz="2000" b="1" dirty="0">
                <a:solidFill>
                  <a:srgbClr val="FF0000"/>
                </a:solidFill>
              </a:rPr>
              <a:t>并未受</a:t>
            </a:r>
            <a:r>
              <a:rPr lang="en-US" altLang="zh-CN" sz="2000" b="1" dirty="0">
                <a:solidFill>
                  <a:srgbClr val="FF0000"/>
                </a:solidFill>
              </a:rPr>
              <a:t>L3</a:t>
            </a:r>
            <a:r>
              <a:rPr lang="zh-CN" altLang="en-US" sz="2000" b="1" dirty="0">
                <a:solidFill>
                  <a:srgbClr val="FF0000"/>
                </a:solidFill>
              </a:rPr>
              <a:t>的影响</a:t>
            </a:r>
            <a:endParaRPr lang="zh-CN" altLang="zh-CN" sz="2000" b="1" dirty="0">
              <a:solidFill>
                <a:srgbClr val="FF0000"/>
              </a:solidFill>
            </a:endParaRPr>
          </a:p>
          <a:p>
            <a:pPr marL="800100" lvl="2" indent="0">
              <a:buNone/>
            </a:pPr>
            <a:r>
              <a:rPr lang="en-US" altLang="zh-CN" sz="2000" dirty="0"/>
              <a:t>	</a:t>
            </a:r>
            <a:r>
              <a:rPr lang="en-US" altLang="zh-CN" sz="2000" b="1" dirty="0" err="1">
                <a:solidFill>
                  <a:srgbClr val="0000CC"/>
                </a:solidFill>
              </a:rPr>
              <a:t>cout</a:t>
            </a:r>
            <a:r>
              <a:rPr lang="en-US" altLang="zh-CN" sz="2000" b="1" dirty="0">
                <a:solidFill>
                  <a:srgbClr val="0000CC"/>
                </a:solidFill>
              </a:rPr>
              <a:t> &lt;&lt; b1.getA();                 //L7</a:t>
            </a:r>
            <a:r>
              <a:rPr lang="zh-CN" altLang="zh-CN" sz="2000" b="1" dirty="0">
                <a:solidFill>
                  <a:srgbClr val="0000CC"/>
                </a:solidFill>
              </a:rPr>
              <a:t>，输出</a:t>
            </a:r>
            <a:r>
              <a:rPr lang="en-US" altLang="zh-CN" sz="2000" b="1" dirty="0">
                <a:solidFill>
                  <a:srgbClr val="0000CC"/>
                </a:solidFill>
              </a:rPr>
              <a:t>1，L5</a:t>
            </a:r>
            <a:r>
              <a:rPr lang="zh-CN" altLang="en-US" sz="2000" b="1" dirty="0">
                <a:solidFill>
                  <a:srgbClr val="0000CC"/>
                </a:solidFill>
              </a:rPr>
              <a:t>设置引起的值变化</a:t>
            </a:r>
            <a:endParaRPr lang="zh-CN" altLang="zh-CN" sz="2000" b="1" dirty="0">
              <a:solidFill>
                <a:srgbClr val="0000CC"/>
              </a:solidFill>
            </a:endParaRPr>
          </a:p>
          <a:p>
            <a:pPr marL="800100" lvl="2" indent="0">
              <a:buNone/>
            </a:pPr>
            <a:r>
              <a:rPr lang="en-US" altLang="zh-CN" sz="2000" dirty="0"/>
              <a:t>}</a:t>
            </a:r>
            <a:endParaRPr lang="zh-CN" altLang="zh-CN" sz="2000" dirty="0"/>
          </a:p>
          <a:p>
            <a:pPr marL="857250" lvl="1" indent="-457200"/>
            <a:endParaRPr lang="zh-CN" altLang="en-US" sz="2000" b="1" dirty="0">
              <a:solidFill>
                <a:srgbClr val="FF0000"/>
              </a:solidFill>
            </a:endParaRPr>
          </a:p>
        </p:txBody>
      </p:sp>
    </p:spTree>
    <p:extLst>
      <p:ext uri="{BB962C8B-B14F-4D97-AF65-F5344CB8AC3E}">
        <p14:creationId xmlns:p14="http://schemas.microsoft.com/office/powerpoint/2010/main" val="8370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4.6.2 </a:t>
            </a:r>
            <a:r>
              <a:rPr lang="zh-CN" altLang="zh-CN" sz="3200" b="1" dirty="0">
                <a:solidFill>
                  <a:srgbClr val="FF0000"/>
                </a:solidFill>
              </a:rPr>
              <a:t>派生类对象</a:t>
            </a:r>
            <a:r>
              <a:rPr lang="zh-CN" altLang="zh-CN" sz="3200" b="1" dirty="0"/>
              <a:t>与基类对象的</a:t>
            </a:r>
            <a:r>
              <a:rPr lang="zh-CN" altLang="zh-CN" sz="3200" b="1" dirty="0">
                <a:solidFill>
                  <a:srgbClr val="0000CC"/>
                </a:solidFill>
              </a:rPr>
              <a:t>类型转换</a:t>
            </a:r>
            <a:endParaRPr lang="zh-CN" altLang="en-US" sz="3200" dirty="0">
              <a:solidFill>
                <a:srgbClr val="0000CC"/>
              </a:solidFill>
            </a:endParaRPr>
          </a:p>
        </p:txBody>
      </p:sp>
      <p:sp>
        <p:nvSpPr>
          <p:cNvPr id="3" name="内容占位符 2"/>
          <p:cNvSpPr>
            <a:spLocks noGrp="1"/>
          </p:cNvSpPr>
          <p:nvPr>
            <p:ph idx="1"/>
          </p:nvPr>
        </p:nvSpPr>
        <p:spPr>
          <a:xfrm>
            <a:off x="0" y="1076590"/>
            <a:ext cx="9252520" cy="5168635"/>
          </a:xfrm>
        </p:spPr>
        <p:txBody>
          <a:bodyPr/>
          <a:lstStyle/>
          <a:p>
            <a:pPr marL="0" indent="0">
              <a:buNone/>
            </a:pPr>
            <a:r>
              <a:rPr lang="en-US" altLang="zh-CN" sz="2800" b="1" dirty="0">
                <a:solidFill>
                  <a:srgbClr val="0000CC"/>
                </a:solidFill>
              </a:rPr>
              <a:t>4</a:t>
            </a:r>
            <a:r>
              <a:rPr lang="zh-CN" altLang="zh-CN" sz="2800" b="1" dirty="0">
                <a:solidFill>
                  <a:srgbClr val="0000CC"/>
                </a:solidFill>
              </a:rPr>
              <a:t>．派生类对象作为函数参数传递给基类对象</a:t>
            </a:r>
            <a:endParaRPr lang="en-US" altLang="zh-CN" sz="2800" b="1" dirty="0">
              <a:solidFill>
                <a:srgbClr val="0000CC"/>
              </a:solidFill>
            </a:endParaRPr>
          </a:p>
          <a:p>
            <a:pPr marL="400050" lvl="1" indent="0">
              <a:buNone/>
            </a:pPr>
            <a:r>
              <a:rPr lang="zh-CN" altLang="zh-CN" sz="2400" dirty="0"/>
              <a:t>如果</a:t>
            </a:r>
            <a:r>
              <a:rPr lang="zh-CN" altLang="en-US" sz="2400" dirty="0"/>
              <a:t>函数</a:t>
            </a:r>
            <a:r>
              <a:rPr lang="zh-CN" altLang="zh-CN" sz="2400" dirty="0"/>
              <a:t>形式参数是基类对象，</a:t>
            </a:r>
            <a:r>
              <a:rPr lang="zh-CN" altLang="en-US" sz="2400" dirty="0"/>
              <a:t>也</a:t>
            </a:r>
            <a:r>
              <a:rPr lang="zh-CN" altLang="zh-CN" sz="2400" dirty="0"/>
              <a:t>可以用派生类对象作为实参。</a:t>
            </a:r>
            <a:endParaRPr lang="en-US" altLang="zh-CN" sz="2400" dirty="0"/>
          </a:p>
          <a:p>
            <a:pPr lvl="1" indent="-342900"/>
            <a:r>
              <a:rPr lang="zh-CN" altLang="en-US" sz="2400" b="1" dirty="0">
                <a:solidFill>
                  <a:srgbClr val="0000CC"/>
                </a:solidFill>
              </a:rPr>
              <a:t>比如，对例</a:t>
            </a:r>
            <a:r>
              <a:rPr lang="en-US" altLang="zh-CN" sz="2400" b="1" dirty="0">
                <a:solidFill>
                  <a:srgbClr val="0000CC"/>
                </a:solidFill>
              </a:rPr>
              <a:t>4-14</a:t>
            </a:r>
            <a:r>
              <a:rPr lang="zh-CN" altLang="en-US" sz="2400" b="1" dirty="0">
                <a:solidFill>
                  <a:srgbClr val="0000CC"/>
                </a:solidFill>
              </a:rPr>
              <a:t>的类</a:t>
            </a:r>
            <a:r>
              <a:rPr lang="en-US" altLang="zh-CN" sz="2400" b="1" dirty="0">
                <a:solidFill>
                  <a:srgbClr val="0000CC"/>
                </a:solidFill>
              </a:rPr>
              <a:t>A</a:t>
            </a:r>
            <a:r>
              <a:rPr lang="zh-CN" altLang="en-US" sz="2400" b="1" dirty="0">
                <a:solidFill>
                  <a:srgbClr val="0000CC"/>
                </a:solidFill>
              </a:rPr>
              <a:t>和类</a:t>
            </a:r>
            <a:r>
              <a:rPr lang="en-US" altLang="zh-CN" sz="2400" b="1" dirty="0">
                <a:solidFill>
                  <a:srgbClr val="0000CC"/>
                </a:solidFill>
              </a:rPr>
              <a:t>B，</a:t>
            </a:r>
            <a:r>
              <a:rPr lang="zh-CN" altLang="en-US" sz="2400" b="1" dirty="0">
                <a:solidFill>
                  <a:srgbClr val="0000CC"/>
                </a:solidFill>
              </a:rPr>
              <a:t>有下面的程序段</a:t>
            </a:r>
            <a:endParaRPr lang="en-US" altLang="zh-CN" sz="2400" b="1" dirty="0">
              <a:solidFill>
                <a:srgbClr val="0000CC"/>
              </a:solidFill>
            </a:endParaRPr>
          </a:p>
          <a:p>
            <a:pPr marL="400050" lvl="1" indent="0">
              <a:buNone/>
            </a:pPr>
            <a:r>
              <a:rPr lang="en-US" altLang="zh-CN" sz="2400" dirty="0"/>
              <a:t>void f1(A </a:t>
            </a:r>
            <a:r>
              <a:rPr lang="en-US" altLang="zh-CN" sz="2400" dirty="0" err="1"/>
              <a:t>a</a:t>
            </a:r>
            <a:r>
              <a:rPr lang="en-US" altLang="zh-CN" sz="2400" dirty="0"/>
              <a:t>, </a:t>
            </a:r>
            <a:r>
              <a:rPr lang="en-US" altLang="zh-CN" sz="2400" dirty="0" err="1"/>
              <a:t>int</a:t>
            </a:r>
            <a:r>
              <a:rPr lang="en-US" altLang="zh-CN" sz="2400" dirty="0"/>
              <a:t> x) { </a:t>
            </a:r>
            <a:r>
              <a:rPr lang="en-US" altLang="zh-CN" sz="2400" dirty="0" err="1"/>
              <a:t>a.setA</a:t>
            </a:r>
            <a:r>
              <a:rPr lang="en-US" altLang="zh-CN" sz="2400" dirty="0"/>
              <a:t>(x); }</a:t>
            </a:r>
            <a:endParaRPr lang="zh-CN" altLang="zh-CN" sz="2400" dirty="0"/>
          </a:p>
          <a:p>
            <a:pPr marL="400050" lvl="1" indent="0">
              <a:buNone/>
            </a:pPr>
            <a:r>
              <a:rPr lang="en-US" altLang="zh-CN" sz="2400" dirty="0"/>
              <a:t>void f2(A *</a:t>
            </a:r>
            <a:r>
              <a:rPr lang="en-US" altLang="zh-CN" sz="2400" dirty="0" err="1"/>
              <a:t>pA</a:t>
            </a:r>
            <a:r>
              <a:rPr lang="en-US" altLang="zh-CN" sz="2400" dirty="0"/>
              <a:t>, </a:t>
            </a:r>
            <a:r>
              <a:rPr lang="en-US" altLang="zh-CN" sz="2400" dirty="0" err="1"/>
              <a:t>int</a:t>
            </a:r>
            <a:r>
              <a:rPr lang="en-US" altLang="zh-CN" sz="2400" dirty="0"/>
              <a:t> x) { </a:t>
            </a:r>
            <a:r>
              <a:rPr lang="en-US" altLang="zh-CN" sz="2400" dirty="0" err="1"/>
              <a:t>pA</a:t>
            </a:r>
            <a:r>
              <a:rPr lang="en-US" altLang="zh-CN" sz="2400" dirty="0"/>
              <a:t>-&gt;</a:t>
            </a:r>
            <a:r>
              <a:rPr lang="en-US" altLang="zh-CN" sz="2400" dirty="0" err="1"/>
              <a:t>setA</a:t>
            </a:r>
            <a:r>
              <a:rPr lang="en-US" altLang="zh-CN" sz="2400" dirty="0"/>
              <a:t>(x); }</a:t>
            </a:r>
            <a:endParaRPr lang="zh-CN" altLang="zh-CN" sz="2400" dirty="0"/>
          </a:p>
          <a:p>
            <a:pPr marL="400050" lvl="1" indent="0">
              <a:buNone/>
            </a:pPr>
            <a:r>
              <a:rPr lang="en-US" altLang="zh-CN" sz="2400" dirty="0"/>
              <a:t>void f3(A &amp;</a:t>
            </a:r>
            <a:r>
              <a:rPr lang="en-US" altLang="zh-CN" sz="2400" dirty="0" err="1"/>
              <a:t>rA</a:t>
            </a:r>
            <a:r>
              <a:rPr lang="en-US" altLang="zh-CN" sz="2400" dirty="0"/>
              <a:t>, </a:t>
            </a:r>
            <a:r>
              <a:rPr lang="en-US" altLang="zh-CN" sz="2400" dirty="0" err="1"/>
              <a:t>int</a:t>
            </a:r>
            <a:r>
              <a:rPr lang="en-US" altLang="zh-CN" sz="2400" dirty="0"/>
              <a:t> x) { </a:t>
            </a:r>
            <a:r>
              <a:rPr lang="en-US" altLang="zh-CN" sz="2400" dirty="0" err="1"/>
              <a:t>rA.setA</a:t>
            </a:r>
            <a:r>
              <a:rPr lang="en-US" altLang="zh-CN" sz="2400" dirty="0"/>
              <a:t>(x); }</a:t>
            </a:r>
            <a:endParaRPr lang="zh-CN" altLang="zh-CN" sz="2400" dirty="0"/>
          </a:p>
          <a:p>
            <a:pPr marL="400050" lvl="1" indent="0">
              <a:buNone/>
            </a:pPr>
            <a:r>
              <a:rPr lang="en-US" altLang="zh-CN" sz="2400" dirty="0"/>
              <a:t>void main() {</a:t>
            </a:r>
            <a:endParaRPr lang="zh-CN" altLang="zh-CN" sz="2400" dirty="0"/>
          </a:p>
          <a:p>
            <a:pPr marL="400050" lvl="1" indent="0">
              <a:buNone/>
            </a:pPr>
            <a:r>
              <a:rPr lang="en-US" altLang="zh-CN" sz="2400" dirty="0"/>
              <a:t>	B  </a:t>
            </a:r>
            <a:r>
              <a:rPr lang="en-US" altLang="zh-CN" sz="2400" dirty="0" err="1"/>
              <a:t>b</a:t>
            </a:r>
            <a:r>
              <a:rPr lang="en-US" altLang="zh-CN" sz="2400" dirty="0"/>
              <a:t>;</a:t>
            </a:r>
            <a:endParaRPr lang="zh-CN" altLang="zh-CN" sz="2400" dirty="0"/>
          </a:p>
          <a:p>
            <a:pPr marL="400050" lvl="1" indent="0">
              <a:buNone/>
            </a:pPr>
            <a:r>
              <a:rPr lang="en-US" altLang="zh-CN" sz="2400" dirty="0"/>
              <a:t>	</a:t>
            </a:r>
            <a:r>
              <a:rPr lang="en-US" altLang="zh-CN" sz="2400" dirty="0" err="1"/>
              <a:t>b.setA</a:t>
            </a:r>
            <a:r>
              <a:rPr lang="en-US" altLang="zh-CN" sz="2400" dirty="0"/>
              <a:t>(1);</a:t>
            </a:r>
            <a:endParaRPr lang="zh-CN" altLang="zh-CN" sz="2400" dirty="0"/>
          </a:p>
          <a:p>
            <a:pPr marL="400050" lvl="1" indent="0">
              <a:buNone/>
            </a:pPr>
            <a:r>
              <a:rPr lang="en-US" altLang="zh-CN" sz="2400" dirty="0"/>
              <a:t>	f1(b,10);                     //</a:t>
            </a:r>
            <a:r>
              <a:rPr lang="en-US" altLang="zh-CN" sz="2400" dirty="0" err="1"/>
              <a:t>b.a</a:t>
            </a:r>
            <a:r>
              <a:rPr lang="zh-CN" altLang="zh-CN" sz="2400" dirty="0"/>
              <a:t>未被</a:t>
            </a:r>
            <a:r>
              <a:rPr lang="en-US" altLang="zh-CN" sz="2400" dirty="0"/>
              <a:t>f1</a:t>
            </a:r>
            <a:r>
              <a:rPr lang="zh-CN" altLang="zh-CN" sz="2400" dirty="0"/>
              <a:t>修改</a:t>
            </a:r>
            <a:r>
              <a:rPr lang="en-US" altLang="zh-CN" sz="2400" dirty="0"/>
              <a:t>,</a:t>
            </a:r>
            <a:r>
              <a:rPr lang="zh-CN" altLang="zh-CN" sz="2400" dirty="0"/>
              <a:t>仍然为</a:t>
            </a:r>
            <a:r>
              <a:rPr lang="en-US" altLang="zh-CN" sz="2400" dirty="0"/>
              <a:t>1</a:t>
            </a:r>
            <a:endParaRPr lang="zh-CN" altLang="zh-CN" sz="2400" dirty="0"/>
          </a:p>
          <a:p>
            <a:pPr marL="400050" lvl="1" indent="0">
              <a:buNone/>
            </a:pPr>
            <a:r>
              <a:rPr lang="en-US" altLang="zh-CN" sz="2400" dirty="0"/>
              <a:t>	f2(&amp;b,10);                    //</a:t>
            </a:r>
            <a:r>
              <a:rPr lang="en-US" altLang="zh-CN" sz="2400" dirty="0" err="1"/>
              <a:t>b.a</a:t>
            </a:r>
            <a:r>
              <a:rPr lang="zh-CN" altLang="zh-CN" sz="2400" dirty="0"/>
              <a:t>被</a:t>
            </a:r>
            <a:r>
              <a:rPr lang="en-US" altLang="zh-CN" sz="2400" dirty="0"/>
              <a:t>f2</a:t>
            </a:r>
            <a:r>
              <a:rPr lang="zh-CN" altLang="zh-CN" sz="2400" dirty="0"/>
              <a:t>修改为</a:t>
            </a:r>
            <a:r>
              <a:rPr lang="en-US" altLang="zh-CN" sz="2400" dirty="0"/>
              <a:t>10</a:t>
            </a:r>
            <a:endParaRPr lang="zh-CN" altLang="zh-CN" sz="2400" dirty="0"/>
          </a:p>
          <a:p>
            <a:pPr marL="400050" lvl="1" indent="0">
              <a:buNone/>
            </a:pPr>
            <a:r>
              <a:rPr lang="en-US" altLang="zh-CN" sz="2400" dirty="0"/>
              <a:t>	f3(b,15);                     //</a:t>
            </a:r>
            <a:r>
              <a:rPr lang="en-US" altLang="zh-CN" sz="2400" dirty="0" err="1"/>
              <a:t>b.a</a:t>
            </a:r>
            <a:r>
              <a:rPr lang="zh-CN" altLang="zh-CN" sz="2400" dirty="0"/>
              <a:t>被</a:t>
            </a:r>
            <a:r>
              <a:rPr lang="en-US" altLang="zh-CN" sz="2400" dirty="0"/>
              <a:t>f3</a:t>
            </a:r>
            <a:r>
              <a:rPr lang="zh-CN" altLang="zh-CN" sz="2400" dirty="0"/>
              <a:t>修改为</a:t>
            </a:r>
            <a:r>
              <a:rPr lang="en-US" altLang="zh-CN" sz="2400" dirty="0"/>
              <a:t>15</a:t>
            </a:r>
            <a:endParaRPr lang="zh-CN" altLang="zh-CN" sz="2400" dirty="0"/>
          </a:p>
          <a:p>
            <a:pPr marL="400050" lvl="1" indent="0">
              <a:buNone/>
            </a:pPr>
            <a:r>
              <a:rPr lang="en-US" altLang="zh-CN" sz="2400" dirty="0"/>
              <a:t>}</a:t>
            </a:r>
            <a:endParaRPr lang="zh-CN" altLang="zh-CN" sz="2400" dirty="0"/>
          </a:p>
          <a:p>
            <a:pPr lvl="1" indent="-342900"/>
            <a:endParaRPr lang="zh-CN" altLang="zh-CN" sz="2400" b="1" dirty="0">
              <a:solidFill>
                <a:srgbClr val="0000CC"/>
              </a:solidFill>
            </a:endParaRPr>
          </a:p>
          <a:p>
            <a:endParaRPr lang="zh-CN" altLang="en-US" dirty="0"/>
          </a:p>
        </p:txBody>
      </p:sp>
    </p:spTree>
    <p:extLst>
      <p:ext uri="{BB962C8B-B14F-4D97-AF65-F5344CB8AC3E}">
        <p14:creationId xmlns:p14="http://schemas.microsoft.com/office/powerpoint/2010/main" val="18001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076590"/>
            <a:ext cx="8767228" cy="5781410"/>
          </a:xfrm>
        </p:spPr>
        <p:txBody>
          <a:bodyPr/>
          <a:lstStyle/>
          <a:p>
            <a:pPr marL="0" indent="0">
              <a:buNone/>
            </a:pPr>
            <a:r>
              <a:rPr lang="zh-CN" altLang="zh-CN" dirty="0">
                <a:solidFill>
                  <a:srgbClr val="0000CC"/>
                </a:solidFill>
              </a:rPr>
              <a:t>（</a:t>
            </a:r>
            <a:r>
              <a:rPr lang="en-US" altLang="zh-CN" dirty="0">
                <a:solidFill>
                  <a:srgbClr val="0000CC"/>
                </a:solidFill>
              </a:rPr>
              <a:t>1</a:t>
            </a:r>
            <a:r>
              <a:rPr lang="zh-CN" altLang="zh-CN" dirty="0">
                <a:solidFill>
                  <a:srgbClr val="0000CC"/>
                </a:solidFill>
              </a:rPr>
              <a:t>）形参是基类对象</a:t>
            </a:r>
            <a:endParaRPr lang="en-US" altLang="zh-CN" dirty="0">
              <a:solidFill>
                <a:srgbClr val="0000CC"/>
              </a:solidFill>
            </a:endParaRPr>
          </a:p>
          <a:p>
            <a:pPr lvl="1" indent="-342900"/>
            <a:r>
              <a:rPr lang="zh-CN" altLang="en-US" sz="2400" b="1" dirty="0">
                <a:solidFill>
                  <a:srgbClr val="FF0000"/>
                </a:solidFill>
              </a:rPr>
              <a:t>不能修改实参对象的值</a:t>
            </a:r>
            <a:r>
              <a:rPr lang="zh-CN" altLang="en-US" sz="2400" dirty="0"/>
              <a:t>。</a:t>
            </a:r>
            <a:endParaRPr lang="en-US" altLang="zh-CN" sz="2400" dirty="0"/>
          </a:p>
          <a:p>
            <a:pPr lvl="1" indent="-342900"/>
            <a:r>
              <a:rPr lang="zh-CN" altLang="en-US" sz="2400" b="1" dirty="0">
                <a:solidFill>
                  <a:srgbClr val="00B050"/>
                </a:solidFill>
              </a:rPr>
              <a:t>参数传递方式</a:t>
            </a:r>
            <a:r>
              <a:rPr lang="zh-CN" altLang="en-US" sz="2400" b="1" dirty="0">
                <a:solidFill>
                  <a:srgbClr val="92D050"/>
                </a:solidFill>
              </a:rPr>
              <a:t>：</a:t>
            </a:r>
            <a:r>
              <a:rPr lang="zh-CN" altLang="en-US" sz="2400" dirty="0"/>
              <a:t>调用实参对象（若实参是派生类对象，则调用该对象的基类拷贝构造函数）的</a:t>
            </a:r>
            <a:r>
              <a:rPr lang="zh-CN" altLang="en-US" sz="2400" dirty="0">
                <a:solidFill>
                  <a:srgbClr val="FF0000"/>
                </a:solidFill>
              </a:rPr>
              <a:t>拷贝构造函数把实参的数据成员复制给形参对象</a:t>
            </a:r>
            <a:r>
              <a:rPr lang="zh-CN" altLang="en-US" sz="2400" dirty="0"/>
              <a:t>，参数传递完成后，实参和形参就没有关系了，因此不能改变实参对象的值。</a:t>
            </a:r>
            <a:endParaRPr lang="en-US" altLang="zh-CN" sz="2400" dirty="0"/>
          </a:p>
          <a:p>
            <a:pPr marL="0" indent="0">
              <a:buNone/>
            </a:pPr>
            <a:r>
              <a:rPr lang="zh-CN" altLang="zh-CN" dirty="0">
                <a:solidFill>
                  <a:srgbClr val="0000CC"/>
                </a:solidFill>
              </a:rPr>
              <a:t>（</a:t>
            </a:r>
            <a:r>
              <a:rPr lang="en-US" altLang="zh-CN" dirty="0">
                <a:solidFill>
                  <a:srgbClr val="0000CC"/>
                </a:solidFill>
              </a:rPr>
              <a:t>2</a:t>
            </a:r>
            <a:r>
              <a:rPr lang="zh-CN" altLang="zh-CN" dirty="0">
                <a:solidFill>
                  <a:srgbClr val="0000CC"/>
                </a:solidFill>
              </a:rPr>
              <a:t>）形参是基类对象的引用或指针</a:t>
            </a:r>
          </a:p>
          <a:p>
            <a:pPr lvl="1"/>
            <a:r>
              <a:rPr lang="zh-CN" altLang="en-US" sz="2400" b="1" dirty="0">
                <a:solidFill>
                  <a:srgbClr val="FF0000"/>
                </a:solidFill>
              </a:rPr>
              <a:t>能够修改实参对象的值。</a:t>
            </a:r>
            <a:endParaRPr lang="en-US" altLang="zh-CN" sz="2400" b="1" dirty="0">
              <a:solidFill>
                <a:srgbClr val="FF0000"/>
              </a:solidFill>
            </a:endParaRPr>
          </a:p>
          <a:p>
            <a:pPr lvl="1"/>
            <a:r>
              <a:rPr lang="zh-CN" altLang="en-US" sz="2400" b="1" dirty="0">
                <a:solidFill>
                  <a:srgbClr val="00B050"/>
                </a:solidFill>
              </a:rPr>
              <a:t>参数传递方式：</a:t>
            </a:r>
            <a:r>
              <a:rPr lang="zh-CN" altLang="en-US" sz="2400" dirty="0"/>
              <a:t>将形参绑定到实参对象（若形参是派生类对象，</a:t>
            </a:r>
            <a:r>
              <a:rPr lang="zh-CN" altLang="zh-CN" sz="2400" dirty="0"/>
              <a:t>编译器将进行隐式类型转换，形参引用或指针被绑定到派生类实参对象内部的基类子对象上</a:t>
            </a:r>
            <a:r>
              <a:rPr lang="zh-CN" altLang="en-US" sz="2400" dirty="0"/>
              <a:t>）</a:t>
            </a:r>
            <a:r>
              <a:rPr lang="zh-CN" altLang="zh-CN" sz="2400" dirty="0"/>
              <a:t>，形参操作的实际上是实参对象本身。因此，这两种参数传递方式都能够修改实参对象的值。</a:t>
            </a:r>
            <a:endParaRPr lang="zh-CN" altLang="en-US" sz="2400" dirty="0"/>
          </a:p>
        </p:txBody>
      </p:sp>
      <p:sp>
        <p:nvSpPr>
          <p:cNvPr id="4" name="标题 1"/>
          <p:cNvSpPr>
            <a:spLocks noGrp="1"/>
          </p:cNvSpPr>
          <p:nvPr>
            <p:ph type="title"/>
          </p:nvPr>
        </p:nvSpPr>
        <p:spPr/>
        <p:txBody>
          <a:bodyPr/>
          <a:lstStyle/>
          <a:p>
            <a:r>
              <a:rPr lang="en-US" altLang="zh-CN" sz="3200" b="1" dirty="0"/>
              <a:t>4.6.2 </a:t>
            </a:r>
            <a:r>
              <a:rPr lang="zh-CN" altLang="zh-CN" sz="3200" b="1" dirty="0">
                <a:solidFill>
                  <a:srgbClr val="FF0000"/>
                </a:solidFill>
              </a:rPr>
              <a:t>派生类对象</a:t>
            </a:r>
            <a:r>
              <a:rPr lang="zh-CN" altLang="zh-CN" sz="3200" b="1" dirty="0"/>
              <a:t>与基类对象的</a:t>
            </a:r>
            <a:r>
              <a:rPr lang="zh-CN" altLang="zh-CN" sz="3200" b="1" dirty="0">
                <a:solidFill>
                  <a:srgbClr val="0000CC"/>
                </a:solidFill>
              </a:rPr>
              <a:t>类型转换</a:t>
            </a:r>
            <a:endParaRPr lang="zh-CN" altLang="en-US" sz="3200" dirty="0">
              <a:solidFill>
                <a:srgbClr val="0000CC"/>
              </a:solidFill>
            </a:endParaRPr>
          </a:p>
        </p:txBody>
      </p:sp>
    </p:spTree>
    <p:extLst>
      <p:ext uri="{BB962C8B-B14F-4D97-AF65-F5344CB8AC3E}">
        <p14:creationId xmlns:p14="http://schemas.microsoft.com/office/powerpoint/2010/main" val="360484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4213" y="116632"/>
            <a:ext cx="7772400" cy="792088"/>
          </a:xfrm>
        </p:spPr>
        <p:txBody>
          <a:bodyPr/>
          <a:lstStyle/>
          <a:p>
            <a:pPr eaLnBrk="1" hangingPunct="1"/>
            <a:r>
              <a:rPr lang="en-US" altLang="zh-CN" b="1" dirty="0"/>
              <a:t>4.7 </a:t>
            </a:r>
            <a:r>
              <a:rPr lang="zh-CN" altLang="en-US" b="1" dirty="0">
                <a:solidFill>
                  <a:srgbClr val="FF0000"/>
                </a:solidFill>
              </a:rPr>
              <a:t>多重继承</a:t>
            </a:r>
          </a:p>
        </p:txBody>
      </p:sp>
      <p:sp>
        <p:nvSpPr>
          <p:cNvPr id="55299" name="Rectangle 3"/>
          <p:cNvSpPr>
            <a:spLocks noGrp="1" noChangeArrowheads="1"/>
          </p:cNvSpPr>
          <p:nvPr>
            <p:ph type="body" idx="1"/>
          </p:nvPr>
        </p:nvSpPr>
        <p:spPr>
          <a:xfrm>
            <a:off x="539750" y="1124744"/>
            <a:ext cx="8208963" cy="4971256"/>
          </a:xfrm>
        </p:spPr>
        <p:txBody>
          <a:bodyPr/>
          <a:lstStyle/>
          <a:p>
            <a:pPr eaLnBrk="1" hangingPunct="1">
              <a:lnSpc>
                <a:spcPct val="90000"/>
              </a:lnSpc>
              <a:buFontTx/>
              <a:buNone/>
            </a:pPr>
            <a:r>
              <a:rPr lang="en-US" altLang="zh-CN" b="1" dirty="0">
                <a:solidFill>
                  <a:srgbClr val="0000CC"/>
                </a:solidFill>
              </a:rPr>
              <a:t>4.7.1 </a:t>
            </a:r>
            <a:r>
              <a:rPr lang="zh-CN" altLang="en-US" b="1" dirty="0">
                <a:solidFill>
                  <a:srgbClr val="0000CC"/>
                </a:solidFill>
              </a:rPr>
              <a:t>多继承的概念和应用</a:t>
            </a:r>
          </a:p>
          <a:p>
            <a:pPr marL="514350" indent="-514350" eaLnBrk="1" hangingPunct="1">
              <a:lnSpc>
                <a:spcPct val="90000"/>
              </a:lnSpc>
              <a:buFont typeface="+mj-lt"/>
              <a:buAutoNum type="arabicPeriod"/>
            </a:pPr>
            <a:r>
              <a:rPr lang="zh-CN" altLang="en-US" sz="2800" b="1" dirty="0">
                <a:solidFill>
                  <a:srgbClr val="FF0000"/>
                </a:solidFill>
              </a:rPr>
              <a:t>概念</a:t>
            </a:r>
            <a:endParaRPr lang="en-US" altLang="zh-CN" sz="2800" b="1" dirty="0">
              <a:solidFill>
                <a:srgbClr val="FF0000"/>
              </a:solidFill>
            </a:endParaRPr>
          </a:p>
          <a:p>
            <a:pPr lvl="1" eaLnBrk="1" hangingPunct="1">
              <a:lnSpc>
                <a:spcPct val="90000"/>
              </a:lnSpc>
            </a:pPr>
            <a:r>
              <a:rPr lang="en-US" altLang="zh-CN" sz="2400" b="1" dirty="0"/>
              <a:t>C++</a:t>
            </a:r>
            <a:r>
              <a:rPr lang="zh-CN" altLang="en-US" sz="2400" b="1" dirty="0"/>
              <a:t>允许一个类从一个或多个基类派生。如果一个类只有一个基类，就称为</a:t>
            </a:r>
            <a:r>
              <a:rPr lang="zh-CN" altLang="en-US" sz="2400" b="1" dirty="0">
                <a:solidFill>
                  <a:srgbClr val="FF0000"/>
                </a:solidFill>
              </a:rPr>
              <a:t>单一继承</a:t>
            </a:r>
            <a:r>
              <a:rPr lang="zh-CN" altLang="en-US" sz="2400" b="1" dirty="0"/>
              <a:t>。</a:t>
            </a:r>
            <a:endParaRPr lang="en-US" altLang="zh-CN" sz="2400" b="1" dirty="0"/>
          </a:p>
          <a:p>
            <a:pPr lvl="1" eaLnBrk="1" hangingPunct="1">
              <a:lnSpc>
                <a:spcPct val="90000"/>
              </a:lnSpc>
            </a:pPr>
            <a:r>
              <a:rPr lang="zh-CN" altLang="en-US" sz="2400" b="1" dirty="0"/>
              <a:t>如果一个类具有两个或两个以上的基类，就称为</a:t>
            </a:r>
            <a:r>
              <a:rPr lang="zh-CN" altLang="en-US" sz="2400" b="1" dirty="0">
                <a:solidFill>
                  <a:srgbClr val="FF0000"/>
                </a:solidFill>
              </a:rPr>
              <a:t>多重继承</a:t>
            </a:r>
            <a:r>
              <a:rPr lang="zh-CN" altLang="en-US" sz="2400" b="1" dirty="0"/>
              <a:t>。</a:t>
            </a:r>
            <a:endParaRPr lang="en-US" altLang="zh-CN" sz="2400" b="1" dirty="0"/>
          </a:p>
          <a:p>
            <a:pPr marL="514350" indent="-514350" eaLnBrk="1" hangingPunct="1">
              <a:lnSpc>
                <a:spcPct val="90000"/>
              </a:lnSpc>
              <a:buFont typeface="+mj-lt"/>
              <a:buAutoNum type="arabicPeriod"/>
            </a:pPr>
            <a:r>
              <a:rPr lang="zh-CN" altLang="en-US" sz="2800" b="1" dirty="0">
                <a:solidFill>
                  <a:srgbClr val="FF0000"/>
                </a:solidFill>
              </a:rPr>
              <a:t>多继承的形式如下：</a:t>
            </a:r>
          </a:p>
          <a:p>
            <a:pPr lvl="1" eaLnBrk="1" hangingPunct="1">
              <a:lnSpc>
                <a:spcPct val="90000"/>
              </a:lnSpc>
              <a:buFontTx/>
              <a:buNone/>
            </a:pPr>
            <a:r>
              <a:rPr lang="en-US" altLang="zh-CN" sz="2400" b="1" dirty="0">
                <a:solidFill>
                  <a:srgbClr val="0000CC"/>
                </a:solidFill>
              </a:rPr>
              <a:t>class </a:t>
            </a:r>
            <a:r>
              <a:rPr lang="zh-CN" altLang="en-US" sz="2400" b="1" dirty="0">
                <a:solidFill>
                  <a:srgbClr val="0000CC"/>
                </a:solidFill>
              </a:rPr>
              <a:t>派生类名</a:t>
            </a:r>
            <a:r>
              <a:rPr lang="en-US" altLang="zh-CN" sz="2400" b="1" dirty="0">
                <a:solidFill>
                  <a:srgbClr val="0000CC"/>
                </a:solidFill>
              </a:rPr>
              <a:t>:[</a:t>
            </a:r>
            <a:r>
              <a:rPr lang="zh-CN" altLang="en-US" sz="2400" b="1" dirty="0">
                <a:solidFill>
                  <a:srgbClr val="0000CC"/>
                </a:solidFill>
              </a:rPr>
              <a:t>继承方式</a:t>
            </a:r>
            <a:r>
              <a:rPr lang="en-US" altLang="zh-CN" sz="2400" b="1" dirty="0">
                <a:solidFill>
                  <a:srgbClr val="0000CC"/>
                </a:solidFill>
              </a:rPr>
              <a:t>] </a:t>
            </a:r>
            <a:r>
              <a:rPr lang="zh-CN" altLang="en-US" sz="2400" b="1" dirty="0">
                <a:solidFill>
                  <a:srgbClr val="0000CC"/>
                </a:solidFill>
              </a:rPr>
              <a:t>基类名</a:t>
            </a:r>
            <a:r>
              <a:rPr lang="en-US" altLang="zh-CN" sz="2400" b="1" dirty="0">
                <a:solidFill>
                  <a:srgbClr val="0000CC"/>
                </a:solidFill>
              </a:rPr>
              <a:t>1,[</a:t>
            </a:r>
            <a:r>
              <a:rPr lang="zh-CN" altLang="en-US" sz="2400" b="1" dirty="0">
                <a:solidFill>
                  <a:srgbClr val="0000CC"/>
                </a:solidFill>
              </a:rPr>
              <a:t>继承方式</a:t>
            </a:r>
            <a:r>
              <a:rPr lang="en-US" altLang="zh-CN" sz="2400" b="1" dirty="0">
                <a:solidFill>
                  <a:srgbClr val="0000CC"/>
                </a:solidFill>
              </a:rPr>
              <a:t>] </a:t>
            </a:r>
            <a:r>
              <a:rPr lang="zh-CN" altLang="en-US" sz="2400" b="1" dirty="0">
                <a:solidFill>
                  <a:srgbClr val="0000CC"/>
                </a:solidFill>
              </a:rPr>
              <a:t>基类名</a:t>
            </a:r>
            <a:r>
              <a:rPr lang="en-US" altLang="zh-CN" sz="2400" b="1" dirty="0">
                <a:solidFill>
                  <a:srgbClr val="0000CC"/>
                </a:solidFill>
              </a:rPr>
              <a:t>2, </a:t>
            </a:r>
          </a:p>
          <a:p>
            <a:pPr lvl="1" eaLnBrk="1" hangingPunct="1">
              <a:lnSpc>
                <a:spcPct val="90000"/>
              </a:lnSpc>
              <a:buFontTx/>
              <a:buNone/>
            </a:pPr>
            <a:r>
              <a:rPr lang="en-US" altLang="zh-CN" sz="2400" b="1" dirty="0">
                <a:solidFill>
                  <a:srgbClr val="0000CC"/>
                </a:solidFill>
              </a:rPr>
              <a:t> …</a:t>
            </a:r>
          </a:p>
          <a:p>
            <a:pPr lvl="1" eaLnBrk="1" hangingPunct="1">
              <a:lnSpc>
                <a:spcPct val="90000"/>
              </a:lnSpc>
              <a:buFontTx/>
              <a:buNone/>
            </a:pPr>
            <a:r>
              <a:rPr lang="en-US" altLang="zh-CN" sz="2400" b="1" dirty="0">
                <a:solidFill>
                  <a:srgbClr val="0000CC"/>
                </a:solidFill>
              </a:rPr>
              <a:t>{</a:t>
            </a:r>
          </a:p>
          <a:p>
            <a:pPr lvl="4" eaLnBrk="1" hangingPunct="1">
              <a:lnSpc>
                <a:spcPct val="90000"/>
              </a:lnSpc>
              <a:buFontTx/>
              <a:buNone/>
            </a:pPr>
            <a:r>
              <a:rPr lang="en-US" altLang="zh-CN" sz="2400" b="1" dirty="0">
                <a:solidFill>
                  <a:srgbClr val="0000CC"/>
                </a:solidFill>
              </a:rPr>
              <a:t>……</a:t>
            </a:r>
          </a:p>
          <a:p>
            <a:pPr lvl="1" eaLnBrk="1" hangingPunct="1">
              <a:lnSpc>
                <a:spcPct val="90000"/>
              </a:lnSpc>
              <a:buFontTx/>
              <a:buNone/>
            </a:pPr>
            <a:r>
              <a:rPr lang="en-US" altLang="zh-CN" sz="2400" b="1" dirty="0">
                <a:solidFill>
                  <a:srgbClr val="0000CC"/>
                </a:solidFill>
              </a:rPr>
              <a:t>};</a:t>
            </a:r>
          </a:p>
          <a:p>
            <a:pPr eaLnBrk="1" hangingPunct="1">
              <a:lnSpc>
                <a:spcPct val="90000"/>
              </a:lnSpc>
            </a:pPr>
            <a:r>
              <a:rPr lang="zh-CN" altLang="en-US" sz="2400" b="1" dirty="0"/>
              <a:t>其中，继承方式可以是</a:t>
            </a:r>
            <a:r>
              <a:rPr lang="en-US" altLang="zh-CN" sz="2400" b="1" dirty="0"/>
              <a:t>public</a:t>
            </a:r>
            <a:r>
              <a:rPr lang="zh-CN" altLang="en-US" sz="2400" b="1" dirty="0"/>
              <a:t>、</a:t>
            </a:r>
            <a:r>
              <a:rPr lang="en-US" altLang="zh-CN" sz="2400" b="1" dirty="0"/>
              <a:t>protected</a:t>
            </a:r>
            <a:r>
              <a:rPr lang="zh-CN" altLang="en-US" sz="2400" b="1" dirty="0"/>
              <a:t>、</a:t>
            </a:r>
            <a:r>
              <a:rPr lang="en-US" altLang="zh-CN" sz="2400" b="1" dirty="0"/>
              <a:t>private</a:t>
            </a:r>
          </a:p>
        </p:txBody>
      </p:sp>
    </p:spTree>
    <p:extLst>
      <p:ext uri="{BB962C8B-B14F-4D97-AF65-F5344CB8AC3E}">
        <p14:creationId xmlns:p14="http://schemas.microsoft.com/office/powerpoint/2010/main" val="4116760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5299">
                                            <p:txEl>
                                              <p:pRg st="5" end="5"/>
                                            </p:txEl>
                                          </p:spTgt>
                                        </p:tgtEl>
                                        <p:attrNameLst>
                                          <p:attrName>style.visibility</p:attrName>
                                        </p:attrNameLst>
                                      </p:cBhvr>
                                      <p:to>
                                        <p:strVal val="visible"/>
                                      </p:to>
                                    </p:set>
                                    <p:animEffect transition="in" filter="wipe(down)">
                                      <p:cBhvr>
                                        <p:cTn id="7" dur="500"/>
                                        <p:tgtEl>
                                          <p:spTgt spid="55299">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5299">
                                            <p:txEl>
                                              <p:pRg st="6" end="6"/>
                                            </p:txEl>
                                          </p:spTgt>
                                        </p:tgtEl>
                                        <p:attrNameLst>
                                          <p:attrName>style.visibility</p:attrName>
                                        </p:attrNameLst>
                                      </p:cBhvr>
                                      <p:to>
                                        <p:strVal val="visible"/>
                                      </p:to>
                                    </p:set>
                                    <p:animEffect transition="in" filter="wipe(down)">
                                      <p:cBhvr>
                                        <p:cTn id="10" dur="500"/>
                                        <p:tgtEl>
                                          <p:spTgt spid="55299">
                                            <p:txEl>
                                              <p:pRg st="6" end="6"/>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5299">
                                            <p:txEl>
                                              <p:pRg st="7" end="7"/>
                                            </p:txEl>
                                          </p:spTgt>
                                        </p:tgtEl>
                                        <p:attrNameLst>
                                          <p:attrName>style.visibility</p:attrName>
                                        </p:attrNameLst>
                                      </p:cBhvr>
                                      <p:to>
                                        <p:strVal val="visible"/>
                                      </p:to>
                                    </p:set>
                                    <p:animEffect transition="in" filter="wipe(down)">
                                      <p:cBhvr>
                                        <p:cTn id="13" dur="500"/>
                                        <p:tgtEl>
                                          <p:spTgt spid="55299">
                                            <p:txEl>
                                              <p:pRg st="7" end="7"/>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5299">
                                            <p:txEl>
                                              <p:pRg st="8" end="8"/>
                                            </p:txEl>
                                          </p:spTgt>
                                        </p:tgtEl>
                                        <p:attrNameLst>
                                          <p:attrName>style.visibility</p:attrName>
                                        </p:attrNameLst>
                                      </p:cBhvr>
                                      <p:to>
                                        <p:strVal val="visible"/>
                                      </p:to>
                                    </p:set>
                                    <p:animEffect transition="in" filter="wipe(down)">
                                      <p:cBhvr>
                                        <p:cTn id="16" dur="500"/>
                                        <p:tgtEl>
                                          <p:spTgt spid="55299">
                                            <p:txEl>
                                              <p:pRg st="8" end="8"/>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5299">
                                            <p:txEl>
                                              <p:pRg st="9" end="9"/>
                                            </p:txEl>
                                          </p:spTgt>
                                        </p:tgtEl>
                                        <p:attrNameLst>
                                          <p:attrName>style.visibility</p:attrName>
                                        </p:attrNameLst>
                                      </p:cBhvr>
                                      <p:to>
                                        <p:strVal val="visible"/>
                                      </p:to>
                                    </p:set>
                                    <p:animEffect transition="in" filter="wipe(down)">
                                      <p:cBhvr>
                                        <p:cTn id="19" dur="500"/>
                                        <p:tgtEl>
                                          <p:spTgt spid="55299">
                                            <p:txEl>
                                              <p:pRg st="9" end="9"/>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55299">
                                            <p:txEl>
                                              <p:pRg st="10" end="10"/>
                                            </p:txEl>
                                          </p:spTgt>
                                        </p:tgtEl>
                                        <p:attrNameLst>
                                          <p:attrName>style.visibility</p:attrName>
                                        </p:attrNameLst>
                                      </p:cBhvr>
                                      <p:to>
                                        <p:strVal val="visible"/>
                                      </p:to>
                                    </p:set>
                                    <p:animEffect transition="in" filter="wipe(down)">
                                      <p:cBhvr>
                                        <p:cTn id="22" dur="500"/>
                                        <p:tgtEl>
                                          <p:spTgt spid="552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4213" y="260350"/>
            <a:ext cx="7772400" cy="576362"/>
          </a:xfrm>
        </p:spPr>
        <p:txBody>
          <a:bodyPr/>
          <a:lstStyle/>
          <a:p>
            <a:pPr eaLnBrk="1" hangingPunct="1"/>
            <a:r>
              <a:rPr lang="en-US" altLang="zh-CN" dirty="0"/>
              <a:t>4.7.1  </a:t>
            </a:r>
            <a:r>
              <a:rPr lang="zh-CN" altLang="en-US" dirty="0"/>
              <a:t>多继承</a:t>
            </a:r>
            <a:r>
              <a:rPr lang="zh-CN" altLang="en-US" dirty="0">
                <a:solidFill>
                  <a:srgbClr val="FF0000"/>
                </a:solidFill>
              </a:rPr>
              <a:t>的概念和应用</a:t>
            </a:r>
          </a:p>
        </p:txBody>
      </p:sp>
      <p:pic>
        <p:nvPicPr>
          <p:cNvPr id="55299" name="Picture 3" descr="B46"/>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73192" y="2451186"/>
            <a:ext cx="7859248" cy="42181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矩形 1"/>
          <p:cNvSpPr/>
          <p:nvPr/>
        </p:nvSpPr>
        <p:spPr>
          <a:xfrm>
            <a:off x="251520" y="1052736"/>
            <a:ext cx="8640960" cy="1384995"/>
          </a:xfrm>
          <a:prstGeom prst="rect">
            <a:avLst/>
          </a:prstGeom>
        </p:spPr>
        <p:txBody>
          <a:bodyPr wrap="square">
            <a:spAutoFit/>
          </a:bodyPr>
          <a:lstStyle/>
          <a:p>
            <a:r>
              <a:rPr lang="zh-CN" altLang="zh-CN" sz="2400" kern="1000" dirty="0">
                <a:solidFill>
                  <a:srgbClr val="0000CC"/>
                </a:solidFill>
                <a:latin typeface="Times New Roman" panose="02020603050405020304" pitchFamily="18" charset="0"/>
                <a:cs typeface="Times New Roman" panose="02020603050405020304" pitchFamily="18" charset="0"/>
              </a:rPr>
              <a:t>【例</a:t>
            </a:r>
            <a:r>
              <a:rPr lang="en-US" altLang="zh-CN" sz="2400" kern="1000" dirty="0">
                <a:solidFill>
                  <a:srgbClr val="0000CC"/>
                </a:solidFill>
                <a:latin typeface="Times New Roman" panose="02020603050405020304" pitchFamily="18" charset="0"/>
                <a:cs typeface="Times New Roman" panose="02020603050405020304" pitchFamily="18" charset="0"/>
              </a:rPr>
              <a:t>4-15</a:t>
            </a:r>
            <a:r>
              <a:rPr lang="zh-CN" altLang="zh-CN" sz="2400" kern="1000" dirty="0">
                <a:solidFill>
                  <a:srgbClr val="0000CC"/>
                </a:solidFill>
                <a:latin typeface="Times New Roman" panose="02020603050405020304" pitchFamily="18" charset="0"/>
                <a:cs typeface="Times New Roman" panose="02020603050405020304" pitchFamily="18" charset="0"/>
              </a:rPr>
              <a:t>】</a:t>
            </a:r>
            <a:r>
              <a:rPr lang="zh-CN" altLang="zh-CN" sz="2000" kern="1000" dirty="0">
                <a:latin typeface="Times New Roman" panose="02020603050405020304" pitchFamily="18" charset="0"/>
                <a:cs typeface="Times New Roman" panose="02020603050405020304" pitchFamily="18" charset="0"/>
              </a:rPr>
              <a:t>假设有</a:t>
            </a:r>
            <a:r>
              <a:rPr lang="en-US" altLang="zh-CN" sz="2000" kern="1000" dirty="0">
                <a:latin typeface="Times New Roman" panose="02020603050405020304" pitchFamily="18" charset="0"/>
              </a:rPr>
              <a:t>3</a:t>
            </a:r>
            <a:r>
              <a:rPr lang="zh-CN" altLang="zh-CN" sz="2000" kern="1000" dirty="0">
                <a:latin typeface="Times New Roman" panose="02020603050405020304" pitchFamily="18" charset="0"/>
                <a:cs typeface="Times New Roman" panose="02020603050405020304" pitchFamily="18" charset="0"/>
              </a:rPr>
              <a:t>个类</a:t>
            </a:r>
            <a:r>
              <a:rPr lang="en-US" altLang="zh-CN" sz="2000" kern="1000" dirty="0">
                <a:latin typeface="Times New Roman" panose="02020603050405020304" pitchFamily="18" charset="0"/>
              </a:rPr>
              <a:t>Base1</a:t>
            </a:r>
            <a:r>
              <a:rPr lang="zh-CN" altLang="zh-CN" sz="2000" kern="1000" dirty="0">
                <a:latin typeface="Times New Roman" panose="02020603050405020304" pitchFamily="18" charset="0"/>
                <a:cs typeface="Times New Roman" panose="02020603050405020304" pitchFamily="18" charset="0"/>
              </a:rPr>
              <a:t>、</a:t>
            </a:r>
            <a:r>
              <a:rPr lang="en-US" altLang="zh-CN" sz="2000" kern="1000" dirty="0">
                <a:latin typeface="Times New Roman" panose="02020603050405020304" pitchFamily="18" charset="0"/>
              </a:rPr>
              <a:t>Base2</a:t>
            </a:r>
            <a:r>
              <a:rPr lang="zh-CN" altLang="zh-CN" sz="2000" kern="1000" dirty="0">
                <a:latin typeface="Times New Roman" panose="02020603050405020304" pitchFamily="18" charset="0"/>
                <a:cs typeface="Times New Roman" panose="02020603050405020304" pitchFamily="18" charset="0"/>
              </a:rPr>
              <a:t>、</a:t>
            </a:r>
            <a:r>
              <a:rPr lang="en-US" altLang="zh-CN" sz="2000" kern="1000" dirty="0">
                <a:latin typeface="Times New Roman" panose="02020603050405020304" pitchFamily="18" charset="0"/>
              </a:rPr>
              <a:t>Base3</a:t>
            </a:r>
            <a:r>
              <a:rPr lang="zh-CN" altLang="zh-CN" sz="2000" kern="1000" dirty="0">
                <a:latin typeface="Times New Roman" panose="02020603050405020304" pitchFamily="18" charset="0"/>
                <a:cs typeface="Times New Roman" panose="02020603050405020304" pitchFamily="18" charset="0"/>
              </a:rPr>
              <a:t>，其中</a:t>
            </a:r>
            <a:r>
              <a:rPr lang="en-US" altLang="zh-CN" sz="2000" kern="1000" dirty="0">
                <a:latin typeface="Times New Roman" panose="02020603050405020304" pitchFamily="18" charset="0"/>
              </a:rPr>
              <a:t>Base1</a:t>
            </a:r>
            <a:r>
              <a:rPr lang="zh-CN" altLang="zh-CN" sz="2000" kern="1000" dirty="0">
                <a:latin typeface="Times New Roman" panose="02020603050405020304" pitchFamily="18" charset="0"/>
                <a:cs typeface="Times New Roman" panose="02020603050405020304" pitchFamily="18" charset="0"/>
              </a:rPr>
              <a:t>有公有成员函数</a:t>
            </a:r>
            <a:r>
              <a:rPr lang="en-US" altLang="zh-CN" sz="2000" kern="1000" dirty="0" err="1">
                <a:latin typeface="Times New Roman" panose="02020603050405020304" pitchFamily="18" charset="0"/>
              </a:rPr>
              <a:t>setx</a:t>
            </a:r>
            <a:r>
              <a:rPr lang="zh-CN" altLang="zh-CN" sz="2000" kern="1000" dirty="0">
                <a:latin typeface="Times New Roman" panose="02020603050405020304" pitchFamily="18" charset="0"/>
                <a:cs typeface="Times New Roman" panose="02020603050405020304" pitchFamily="18" charset="0"/>
              </a:rPr>
              <a:t>，保护成员函数</a:t>
            </a:r>
            <a:r>
              <a:rPr lang="en-US" altLang="zh-CN" sz="2000" kern="1000" dirty="0" err="1">
                <a:latin typeface="Times New Roman" panose="02020603050405020304" pitchFamily="18" charset="0"/>
              </a:rPr>
              <a:t>getx</a:t>
            </a:r>
            <a:r>
              <a:rPr lang="zh-CN" altLang="zh-CN" sz="2000" kern="1000" dirty="0">
                <a:latin typeface="Times New Roman" panose="02020603050405020304" pitchFamily="18" charset="0"/>
                <a:cs typeface="Times New Roman" panose="02020603050405020304" pitchFamily="18" charset="0"/>
              </a:rPr>
              <a:t>，私有数据成员</a:t>
            </a:r>
            <a:r>
              <a:rPr lang="en-US" altLang="zh-CN" sz="2000" kern="1000" dirty="0">
                <a:latin typeface="Times New Roman" panose="02020603050405020304" pitchFamily="18" charset="0"/>
              </a:rPr>
              <a:t>a</a:t>
            </a:r>
            <a:r>
              <a:rPr lang="zh-CN" altLang="zh-CN" sz="2000" kern="1000" dirty="0">
                <a:latin typeface="Times New Roman" panose="02020603050405020304" pitchFamily="18" charset="0"/>
                <a:cs typeface="Times New Roman" panose="02020603050405020304" pitchFamily="18" charset="0"/>
              </a:rPr>
              <a:t>；</a:t>
            </a:r>
            <a:r>
              <a:rPr lang="en-US" altLang="zh-CN" sz="2000" kern="1000" dirty="0">
                <a:latin typeface="Times New Roman" panose="02020603050405020304" pitchFamily="18" charset="0"/>
              </a:rPr>
              <a:t>Base2</a:t>
            </a:r>
            <a:r>
              <a:rPr lang="zh-CN" altLang="zh-CN" sz="2000" kern="1000" dirty="0">
                <a:latin typeface="Times New Roman" panose="02020603050405020304" pitchFamily="18" charset="0"/>
                <a:cs typeface="Times New Roman" panose="02020603050405020304" pitchFamily="18" charset="0"/>
              </a:rPr>
              <a:t>有公有成员函数</a:t>
            </a:r>
            <a:r>
              <a:rPr lang="en-US" altLang="zh-CN" sz="2000" kern="1000" dirty="0" err="1">
                <a:latin typeface="Times New Roman" panose="02020603050405020304" pitchFamily="18" charset="0"/>
              </a:rPr>
              <a:t>sety</a:t>
            </a:r>
            <a:r>
              <a:rPr lang="zh-CN" altLang="zh-CN" sz="2000" kern="1000" dirty="0">
                <a:latin typeface="Times New Roman" panose="02020603050405020304" pitchFamily="18" charset="0"/>
                <a:cs typeface="Times New Roman" panose="02020603050405020304" pitchFamily="18" charset="0"/>
              </a:rPr>
              <a:t>和</a:t>
            </a:r>
            <a:r>
              <a:rPr lang="en-US" altLang="zh-CN" sz="2000" kern="1000" dirty="0" err="1">
                <a:latin typeface="Times New Roman" panose="02020603050405020304" pitchFamily="18" charset="0"/>
              </a:rPr>
              <a:t>gety</a:t>
            </a:r>
            <a:r>
              <a:rPr lang="zh-CN" altLang="zh-CN" sz="2000" kern="1000" dirty="0">
                <a:latin typeface="Times New Roman" panose="02020603050405020304" pitchFamily="18" charset="0"/>
                <a:cs typeface="Times New Roman" panose="02020603050405020304" pitchFamily="18" charset="0"/>
              </a:rPr>
              <a:t>，私有数据成员</a:t>
            </a:r>
            <a:r>
              <a:rPr lang="en-US" altLang="zh-CN" sz="2000" kern="1000" dirty="0">
                <a:latin typeface="Times New Roman" panose="02020603050405020304" pitchFamily="18" charset="0"/>
              </a:rPr>
              <a:t>y</a:t>
            </a:r>
            <a:r>
              <a:rPr lang="zh-CN" altLang="zh-CN" sz="2000" kern="1000" dirty="0">
                <a:latin typeface="Times New Roman" panose="02020603050405020304" pitchFamily="18" charset="0"/>
                <a:cs typeface="Times New Roman" panose="02020603050405020304" pitchFamily="18" charset="0"/>
              </a:rPr>
              <a:t>；</a:t>
            </a:r>
            <a:r>
              <a:rPr lang="en-US" altLang="zh-CN" sz="2000" kern="1000" dirty="0">
                <a:latin typeface="Times New Roman" panose="02020603050405020304" pitchFamily="18" charset="0"/>
              </a:rPr>
              <a:t>Base3</a:t>
            </a:r>
            <a:r>
              <a:rPr lang="zh-CN" altLang="zh-CN" sz="2000" kern="1000" dirty="0">
                <a:latin typeface="Times New Roman" panose="02020603050405020304" pitchFamily="18" charset="0"/>
                <a:cs typeface="Times New Roman" panose="02020603050405020304" pitchFamily="18" charset="0"/>
              </a:rPr>
              <a:t>有公有成员函数</a:t>
            </a:r>
            <a:r>
              <a:rPr lang="en-US" altLang="zh-CN" sz="2000" kern="1000" dirty="0" err="1">
                <a:latin typeface="Times New Roman" panose="02020603050405020304" pitchFamily="18" charset="0"/>
              </a:rPr>
              <a:t>setz</a:t>
            </a:r>
            <a:r>
              <a:rPr lang="zh-CN" altLang="zh-CN" sz="2000" kern="1000" dirty="0">
                <a:latin typeface="Times New Roman" panose="02020603050405020304" pitchFamily="18" charset="0"/>
                <a:cs typeface="Times New Roman" panose="02020603050405020304" pitchFamily="18" charset="0"/>
              </a:rPr>
              <a:t>和</a:t>
            </a:r>
            <a:r>
              <a:rPr lang="en-US" altLang="zh-CN" sz="2000" kern="1000" dirty="0" err="1">
                <a:latin typeface="Times New Roman" panose="02020603050405020304" pitchFamily="18" charset="0"/>
              </a:rPr>
              <a:t>getz</a:t>
            </a:r>
            <a:r>
              <a:rPr lang="zh-CN" altLang="zh-CN" sz="2000" kern="1000" dirty="0">
                <a:latin typeface="Times New Roman" panose="02020603050405020304" pitchFamily="18" charset="0"/>
                <a:cs typeface="Times New Roman" panose="02020603050405020304" pitchFamily="18" charset="0"/>
              </a:rPr>
              <a:t>，私有成员</a:t>
            </a:r>
            <a:r>
              <a:rPr lang="en-US" altLang="zh-CN" sz="2000" kern="1000" dirty="0">
                <a:latin typeface="Times New Roman" panose="02020603050405020304" pitchFamily="18" charset="0"/>
              </a:rPr>
              <a:t>z</a:t>
            </a:r>
            <a:r>
              <a:rPr lang="zh-CN" altLang="zh-CN" sz="2000" kern="1000" dirty="0">
                <a:latin typeface="Times New Roman" panose="02020603050405020304" pitchFamily="18" charset="0"/>
                <a:cs typeface="Times New Roman" panose="02020603050405020304" pitchFamily="18" charset="0"/>
              </a:rPr>
              <a:t>；类</a:t>
            </a:r>
            <a:r>
              <a:rPr lang="en-US" altLang="zh-CN" sz="2000" kern="1000" dirty="0">
                <a:latin typeface="Times New Roman" panose="02020603050405020304" pitchFamily="18" charset="0"/>
              </a:rPr>
              <a:t>Derived</a:t>
            </a:r>
            <a:r>
              <a:rPr lang="zh-CN" altLang="zh-CN" sz="2000" kern="1000" dirty="0">
                <a:latin typeface="Times New Roman" panose="02020603050405020304" pitchFamily="18" charset="0"/>
                <a:cs typeface="Times New Roman" panose="02020603050405020304" pitchFamily="18" charset="0"/>
              </a:rPr>
              <a:t>从这</a:t>
            </a:r>
            <a:r>
              <a:rPr lang="en-US" altLang="zh-CN" sz="2000" kern="1000" dirty="0">
                <a:latin typeface="Times New Roman" panose="02020603050405020304" pitchFamily="18" charset="0"/>
              </a:rPr>
              <a:t>3</a:t>
            </a:r>
            <a:r>
              <a:rPr lang="zh-CN" altLang="zh-CN" sz="2000" kern="1000" dirty="0">
                <a:latin typeface="Times New Roman" panose="02020603050405020304" pitchFamily="18" charset="0"/>
                <a:cs typeface="Times New Roman" panose="02020603050405020304" pitchFamily="18" charset="0"/>
              </a:rPr>
              <a:t>个类派生，且有自己的公有成员函数</a:t>
            </a:r>
            <a:r>
              <a:rPr lang="en-US" altLang="zh-CN" sz="2000" kern="1000" dirty="0" err="1">
                <a:latin typeface="Times New Roman" panose="02020603050405020304" pitchFamily="18" charset="0"/>
              </a:rPr>
              <a:t>setd</a:t>
            </a:r>
            <a:r>
              <a:rPr lang="zh-CN" altLang="zh-CN" sz="2000" kern="1000" dirty="0">
                <a:latin typeface="Times New Roman" panose="02020603050405020304" pitchFamily="18" charset="0"/>
                <a:cs typeface="Times New Roman" panose="02020603050405020304" pitchFamily="18" charset="0"/>
              </a:rPr>
              <a:t>、</a:t>
            </a:r>
            <a:r>
              <a:rPr lang="en-US" altLang="zh-CN" sz="2000" kern="1000" dirty="0">
                <a:latin typeface="Times New Roman" panose="02020603050405020304" pitchFamily="18" charset="0"/>
              </a:rPr>
              <a:t>display</a:t>
            </a:r>
            <a:r>
              <a:rPr lang="zh-CN" altLang="zh-CN" sz="2000" kern="1000" dirty="0">
                <a:latin typeface="Times New Roman" panose="02020603050405020304" pitchFamily="18" charset="0"/>
                <a:cs typeface="Times New Roman" panose="02020603050405020304" pitchFamily="18" charset="0"/>
              </a:rPr>
              <a:t>和私有数据成员</a:t>
            </a:r>
            <a:r>
              <a:rPr lang="en-US" altLang="zh-CN" sz="2000" kern="1000" dirty="0">
                <a:latin typeface="Times New Roman" panose="02020603050405020304" pitchFamily="18" charset="0"/>
              </a:rPr>
              <a:t>d</a:t>
            </a:r>
            <a:endParaRPr lang="zh-CN" altLang="en-US" sz="2000" dirty="0"/>
          </a:p>
        </p:txBody>
      </p:sp>
    </p:spTree>
    <p:extLst>
      <p:ext uri="{BB962C8B-B14F-4D97-AF65-F5344CB8AC3E}">
        <p14:creationId xmlns:p14="http://schemas.microsoft.com/office/powerpoint/2010/main" val="100625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ppt_x"/>
                                          </p:val>
                                        </p:tav>
                                        <p:tav tm="100000">
                                          <p:val>
                                            <p:strVal val="#ppt_x"/>
                                          </p:val>
                                        </p:tav>
                                      </p:tavLst>
                                    </p:anim>
                                    <p:anim calcmode="lin" valueType="num">
                                      <p:cBhvr additive="base">
                                        <p:cTn id="8"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539552" y="1412776"/>
            <a:ext cx="7772400" cy="4538662"/>
          </a:xfrm>
        </p:spPr>
        <p:txBody>
          <a:bodyPr/>
          <a:lstStyle/>
          <a:p>
            <a:pPr eaLnBrk="1" hangingPunct="1">
              <a:lnSpc>
                <a:spcPct val="80000"/>
              </a:lnSpc>
              <a:buFontTx/>
              <a:buNone/>
            </a:pPr>
            <a:r>
              <a:rPr lang="en-US" altLang="zh-CN" sz="2400" b="1" dirty="0"/>
              <a:t>【</a:t>
            </a:r>
            <a:r>
              <a:rPr lang="zh-CN" altLang="en-US" sz="2400" b="1" dirty="0"/>
              <a:t>例</a:t>
            </a:r>
            <a:r>
              <a:rPr lang="en-US" altLang="zh-CN" sz="2400" b="1" dirty="0"/>
              <a:t>4-15】  </a:t>
            </a:r>
            <a:r>
              <a:rPr lang="zh-CN" altLang="en-US" sz="2400" b="1" dirty="0"/>
              <a:t>上图的简单程序。</a:t>
            </a:r>
          </a:p>
          <a:p>
            <a:pPr eaLnBrk="1" hangingPunct="1">
              <a:lnSpc>
                <a:spcPct val="80000"/>
              </a:lnSpc>
              <a:buFontTx/>
              <a:buNone/>
            </a:pPr>
            <a:r>
              <a:rPr lang="en-US" altLang="zh-CN" sz="2400" b="1" dirty="0"/>
              <a:t>//Eg4-15.cpp</a:t>
            </a:r>
          </a:p>
          <a:p>
            <a:pPr eaLnBrk="1" hangingPunct="1">
              <a:lnSpc>
                <a:spcPct val="80000"/>
              </a:lnSpc>
              <a:buFontTx/>
              <a:buNone/>
            </a:pPr>
            <a:r>
              <a:rPr lang="en-US" altLang="zh-CN" sz="2400" b="1" dirty="0"/>
              <a:t>#include &lt;</a:t>
            </a:r>
            <a:r>
              <a:rPr lang="en-US" altLang="zh-CN" sz="2400" b="1" dirty="0" err="1"/>
              <a:t>iostream</a:t>
            </a:r>
            <a:r>
              <a:rPr lang="en-US" altLang="zh-CN" sz="2400" b="1" dirty="0"/>
              <a:t>&gt;</a:t>
            </a:r>
          </a:p>
          <a:p>
            <a:pPr eaLnBrk="1" hangingPunct="1">
              <a:lnSpc>
                <a:spcPct val="80000"/>
              </a:lnSpc>
              <a:buFontTx/>
              <a:buNone/>
            </a:pPr>
            <a:r>
              <a:rPr lang="en-US" altLang="zh-CN" sz="2400" b="1" dirty="0"/>
              <a:t>using namespace </a:t>
            </a:r>
            <a:r>
              <a:rPr lang="en-US" altLang="zh-CN" sz="2400" b="1" dirty="0" err="1"/>
              <a:t>std</a:t>
            </a:r>
            <a:r>
              <a:rPr lang="en-US" altLang="zh-CN" sz="2400" b="1" dirty="0"/>
              <a:t>;</a:t>
            </a:r>
          </a:p>
          <a:p>
            <a:pPr eaLnBrk="1" hangingPunct="1">
              <a:lnSpc>
                <a:spcPct val="80000"/>
              </a:lnSpc>
              <a:buFontTx/>
              <a:buNone/>
            </a:pPr>
            <a:r>
              <a:rPr lang="en-US" altLang="zh-CN" sz="2400" b="1" dirty="0"/>
              <a:t>class Base1{</a:t>
            </a:r>
          </a:p>
          <a:p>
            <a:pPr eaLnBrk="1" hangingPunct="1">
              <a:lnSpc>
                <a:spcPct val="80000"/>
              </a:lnSpc>
              <a:buFontTx/>
              <a:buNone/>
            </a:pPr>
            <a:r>
              <a:rPr lang="en-US" altLang="zh-CN" sz="2400" b="1" dirty="0"/>
              <a:t>private:</a:t>
            </a:r>
          </a:p>
          <a:p>
            <a:pPr eaLnBrk="1" hangingPunct="1">
              <a:lnSpc>
                <a:spcPct val="80000"/>
              </a:lnSpc>
              <a:buFontTx/>
              <a:buNone/>
            </a:pPr>
            <a:r>
              <a:rPr lang="en-US" altLang="zh-CN" sz="2400" b="1" dirty="0"/>
              <a:t>    </a:t>
            </a:r>
            <a:r>
              <a:rPr lang="en-US" altLang="zh-CN" sz="2400" b="1" dirty="0" err="1"/>
              <a:t>int</a:t>
            </a:r>
            <a:r>
              <a:rPr lang="en-US" altLang="zh-CN" sz="2400" b="1" dirty="0"/>
              <a:t> x;</a:t>
            </a:r>
          </a:p>
          <a:p>
            <a:pPr eaLnBrk="1" hangingPunct="1">
              <a:lnSpc>
                <a:spcPct val="80000"/>
              </a:lnSpc>
              <a:buFontTx/>
              <a:buNone/>
            </a:pPr>
            <a:r>
              <a:rPr lang="en-US" altLang="zh-CN" sz="2400" b="1" dirty="0"/>
              <a:t>protected:</a:t>
            </a:r>
          </a:p>
          <a:p>
            <a:pPr eaLnBrk="1" hangingPunct="1">
              <a:lnSpc>
                <a:spcPct val="80000"/>
              </a:lnSpc>
              <a:buFontTx/>
              <a:buNone/>
            </a:pPr>
            <a:r>
              <a:rPr lang="en-US" altLang="zh-CN" sz="2400" b="1" dirty="0"/>
              <a:t>    </a:t>
            </a:r>
            <a:r>
              <a:rPr lang="en-US" altLang="zh-CN" sz="2400" b="1" dirty="0" err="1"/>
              <a:t>int</a:t>
            </a:r>
            <a:r>
              <a:rPr lang="en-US" altLang="zh-CN" sz="2400" b="1" dirty="0"/>
              <a:t> </a:t>
            </a:r>
            <a:r>
              <a:rPr lang="en-US" altLang="zh-CN" sz="2400" b="1" dirty="0" err="1"/>
              <a:t>getx</a:t>
            </a:r>
            <a:r>
              <a:rPr lang="en-US" altLang="zh-CN" sz="2400" b="1" dirty="0"/>
              <a:t>(){ return x; }</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void </a:t>
            </a:r>
            <a:r>
              <a:rPr lang="en-US" altLang="zh-CN" sz="2400" b="1" dirty="0" err="1"/>
              <a:t>setx</a:t>
            </a:r>
            <a:r>
              <a:rPr lang="en-US" altLang="zh-CN" sz="2400" b="1" dirty="0"/>
              <a:t>(</a:t>
            </a:r>
            <a:r>
              <a:rPr lang="en-US" altLang="zh-CN" sz="2400" b="1" dirty="0" err="1"/>
              <a:t>int</a:t>
            </a:r>
            <a:r>
              <a:rPr lang="en-US" altLang="zh-CN" sz="2400" b="1" dirty="0"/>
              <a:t> a=1){ x=a; }</a:t>
            </a:r>
          </a:p>
          <a:p>
            <a:pPr eaLnBrk="1" hangingPunct="1">
              <a:lnSpc>
                <a:spcPct val="80000"/>
              </a:lnSpc>
              <a:buFontTx/>
              <a:buNone/>
            </a:pPr>
            <a:r>
              <a:rPr lang="en-US" altLang="zh-CN" sz="2400" b="1" dirty="0"/>
              <a:t>};</a:t>
            </a:r>
          </a:p>
        </p:txBody>
      </p:sp>
      <p:sp>
        <p:nvSpPr>
          <p:cNvPr id="56323" name="Rectangle 3"/>
          <p:cNvSpPr>
            <a:spLocks noGrp="1" noChangeArrowheads="1"/>
          </p:cNvSpPr>
          <p:nvPr>
            <p:ph type="title"/>
          </p:nvPr>
        </p:nvSpPr>
        <p:spPr>
          <a:xfrm>
            <a:off x="755576" y="116632"/>
            <a:ext cx="7772400" cy="836712"/>
          </a:xfrm>
          <a:noFill/>
        </p:spPr>
        <p:txBody>
          <a:bodyPr/>
          <a:lstStyle/>
          <a:p>
            <a:pPr eaLnBrk="1" hangingPunct="1"/>
            <a:r>
              <a:rPr lang="en-US" altLang="zh-CN" b="1" dirty="0"/>
              <a:t>4.7.1  </a:t>
            </a:r>
            <a:r>
              <a:rPr lang="zh-CN" altLang="en-US" b="1" dirty="0"/>
              <a:t>多继承</a:t>
            </a:r>
            <a:r>
              <a:rPr lang="zh-CN" altLang="en-US" b="1" dirty="0">
                <a:solidFill>
                  <a:srgbClr val="FF0000"/>
                </a:solidFill>
              </a:rPr>
              <a:t>的概念和应用</a:t>
            </a:r>
          </a:p>
        </p:txBody>
      </p:sp>
    </p:spTree>
    <p:extLst>
      <p:ext uri="{BB962C8B-B14F-4D97-AF65-F5344CB8AC3E}">
        <p14:creationId xmlns:p14="http://schemas.microsoft.com/office/powerpoint/2010/main" val="9561814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899592" y="1196752"/>
            <a:ext cx="3600450" cy="5472113"/>
          </a:xfrm>
        </p:spPr>
        <p:txBody>
          <a:bodyPr/>
          <a:lstStyle/>
          <a:p>
            <a:pPr eaLnBrk="1" hangingPunct="1">
              <a:lnSpc>
                <a:spcPct val="80000"/>
              </a:lnSpc>
              <a:buFontTx/>
              <a:buNone/>
            </a:pPr>
            <a:r>
              <a:rPr lang="en-US" altLang="zh-CN" sz="2400" b="1" dirty="0"/>
              <a:t>class </a:t>
            </a:r>
            <a:r>
              <a:rPr lang="en-US" altLang="zh-CN" sz="2400" b="1" dirty="0">
                <a:solidFill>
                  <a:srgbClr val="FF0000"/>
                </a:solidFill>
              </a:rPr>
              <a:t>Base2</a:t>
            </a:r>
            <a:r>
              <a:rPr lang="en-US" altLang="zh-CN" sz="2400" b="1" dirty="0"/>
              <a:t>{</a:t>
            </a:r>
          </a:p>
          <a:p>
            <a:pPr eaLnBrk="1" hangingPunct="1">
              <a:lnSpc>
                <a:spcPct val="80000"/>
              </a:lnSpc>
              <a:buFontTx/>
              <a:buNone/>
            </a:pPr>
            <a:r>
              <a:rPr lang="en-US" altLang="zh-CN" sz="2400" b="1" dirty="0"/>
              <a:t>private:</a:t>
            </a:r>
          </a:p>
          <a:p>
            <a:pPr eaLnBrk="1" hangingPunct="1">
              <a:lnSpc>
                <a:spcPct val="80000"/>
              </a:lnSpc>
              <a:buFontTx/>
              <a:buNone/>
            </a:pPr>
            <a:r>
              <a:rPr lang="en-US" altLang="zh-CN" sz="2400" b="1" dirty="0"/>
              <a:t>    </a:t>
            </a:r>
            <a:r>
              <a:rPr lang="en-US" altLang="zh-CN" sz="2400" b="1" dirty="0" err="1"/>
              <a:t>int</a:t>
            </a:r>
            <a:r>
              <a:rPr lang="en-US" altLang="zh-CN" sz="2400" b="1" dirty="0"/>
              <a:t> y;</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void </a:t>
            </a:r>
            <a:r>
              <a:rPr lang="en-US" altLang="zh-CN" sz="2400" b="1" dirty="0" err="1"/>
              <a:t>sety</a:t>
            </a:r>
            <a:r>
              <a:rPr lang="en-US" altLang="zh-CN" sz="2400" b="1" dirty="0"/>
              <a:t>(</a:t>
            </a:r>
            <a:r>
              <a:rPr lang="en-US" altLang="zh-CN" sz="2400" b="1" dirty="0" err="1"/>
              <a:t>int</a:t>
            </a:r>
            <a:r>
              <a:rPr lang="en-US" altLang="zh-CN" sz="2400" b="1" dirty="0"/>
              <a:t> a){ y=a; }</a:t>
            </a:r>
          </a:p>
          <a:p>
            <a:pPr eaLnBrk="1" hangingPunct="1">
              <a:lnSpc>
                <a:spcPct val="80000"/>
              </a:lnSpc>
              <a:buFontTx/>
              <a:buNone/>
            </a:pPr>
            <a:r>
              <a:rPr lang="en-US" altLang="zh-CN" sz="2400" b="1" dirty="0"/>
              <a:t>    </a:t>
            </a:r>
            <a:r>
              <a:rPr lang="en-US" altLang="zh-CN" sz="2400" b="1" dirty="0" err="1"/>
              <a:t>int</a:t>
            </a:r>
            <a:r>
              <a:rPr lang="en-US" altLang="zh-CN" sz="2400" b="1" dirty="0"/>
              <a:t> </a:t>
            </a:r>
            <a:r>
              <a:rPr lang="en-US" altLang="zh-CN" sz="2400" b="1" dirty="0" err="1"/>
              <a:t>gety</a:t>
            </a:r>
            <a:r>
              <a:rPr lang="en-US" altLang="zh-CN" sz="2400" b="1" dirty="0"/>
              <a:t>(){ return y; }</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class </a:t>
            </a:r>
            <a:r>
              <a:rPr lang="en-US" altLang="zh-CN" sz="2400" b="1" dirty="0">
                <a:solidFill>
                  <a:srgbClr val="FF0000"/>
                </a:solidFill>
              </a:rPr>
              <a:t>Base3</a:t>
            </a:r>
            <a:r>
              <a:rPr lang="en-US" altLang="zh-CN" sz="2400" b="1" dirty="0"/>
              <a:t>{</a:t>
            </a:r>
          </a:p>
          <a:p>
            <a:pPr eaLnBrk="1" hangingPunct="1">
              <a:lnSpc>
                <a:spcPct val="80000"/>
              </a:lnSpc>
              <a:buFontTx/>
              <a:buNone/>
            </a:pPr>
            <a:r>
              <a:rPr lang="en-US" altLang="zh-CN" sz="2400" b="1" dirty="0"/>
              <a:t>private:</a:t>
            </a:r>
          </a:p>
          <a:p>
            <a:pPr eaLnBrk="1" hangingPunct="1">
              <a:lnSpc>
                <a:spcPct val="80000"/>
              </a:lnSpc>
              <a:buFontTx/>
              <a:buNone/>
            </a:pPr>
            <a:r>
              <a:rPr lang="en-US" altLang="zh-CN" sz="2400" b="1" dirty="0"/>
              <a:t>    </a:t>
            </a:r>
            <a:r>
              <a:rPr lang="en-US" altLang="zh-CN" sz="2400" b="1" dirty="0" err="1"/>
              <a:t>int</a:t>
            </a:r>
            <a:r>
              <a:rPr lang="en-US" altLang="zh-CN" sz="2400" b="1" dirty="0"/>
              <a:t> z;</a:t>
            </a:r>
          </a:p>
          <a:p>
            <a:pPr eaLnBrk="1" hangingPunct="1">
              <a:lnSpc>
                <a:spcPct val="80000"/>
              </a:lnSpc>
              <a:buFontTx/>
              <a:buNone/>
            </a:pPr>
            <a:r>
              <a:rPr lang="en-US" altLang="zh-CN" sz="2400" b="1" dirty="0"/>
              <a:t>public:</a:t>
            </a:r>
          </a:p>
          <a:p>
            <a:pPr eaLnBrk="1" hangingPunct="1">
              <a:lnSpc>
                <a:spcPct val="80000"/>
              </a:lnSpc>
              <a:buFontTx/>
              <a:buNone/>
            </a:pPr>
            <a:r>
              <a:rPr lang="en-US" altLang="zh-CN" sz="2400" b="1" dirty="0"/>
              <a:t>    void </a:t>
            </a:r>
            <a:r>
              <a:rPr lang="en-US" altLang="zh-CN" sz="2400" b="1" dirty="0" err="1"/>
              <a:t>setz</a:t>
            </a:r>
            <a:r>
              <a:rPr lang="en-US" altLang="zh-CN" sz="2400" b="1" dirty="0"/>
              <a:t>(</a:t>
            </a:r>
            <a:r>
              <a:rPr lang="en-US" altLang="zh-CN" sz="2400" b="1" dirty="0" err="1"/>
              <a:t>int</a:t>
            </a:r>
            <a:r>
              <a:rPr lang="en-US" altLang="zh-CN" sz="2400" b="1" dirty="0"/>
              <a:t> a){ z=a; }</a:t>
            </a:r>
          </a:p>
          <a:p>
            <a:pPr eaLnBrk="1" hangingPunct="1">
              <a:lnSpc>
                <a:spcPct val="80000"/>
              </a:lnSpc>
              <a:buFontTx/>
              <a:buNone/>
            </a:pPr>
            <a:r>
              <a:rPr lang="en-US" altLang="zh-CN" sz="2400" b="1" dirty="0"/>
              <a:t>    </a:t>
            </a:r>
            <a:r>
              <a:rPr lang="en-US" altLang="zh-CN" sz="2400" b="1" dirty="0" err="1"/>
              <a:t>int</a:t>
            </a:r>
            <a:r>
              <a:rPr lang="en-US" altLang="zh-CN" sz="2400" b="1" dirty="0"/>
              <a:t> </a:t>
            </a:r>
            <a:r>
              <a:rPr lang="en-US" altLang="zh-CN" sz="2400" b="1" dirty="0" err="1"/>
              <a:t>getz</a:t>
            </a:r>
            <a:r>
              <a:rPr lang="en-US" altLang="zh-CN" sz="2400" b="1" dirty="0"/>
              <a:t>(){ return z; }</a:t>
            </a:r>
          </a:p>
          <a:p>
            <a:pPr eaLnBrk="1" hangingPunct="1">
              <a:lnSpc>
                <a:spcPct val="80000"/>
              </a:lnSpc>
              <a:buFontTx/>
              <a:buNone/>
            </a:pPr>
            <a:r>
              <a:rPr lang="en-US" altLang="zh-CN" sz="2400" b="1" dirty="0"/>
              <a:t>}; </a:t>
            </a:r>
          </a:p>
        </p:txBody>
      </p:sp>
      <p:sp>
        <p:nvSpPr>
          <p:cNvPr id="3" name="Rectangle 3"/>
          <p:cNvSpPr>
            <a:spLocks noGrp="1" noChangeArrowheads="1"/>
          </p:cNvSpPr>
          <p:nvPr>
            <p:ph type="title"/>
          </p:nvPr>
        </p:nvSpPr>
        <p:spPr>
          <a:xfrm>
            <a:off x="755576" y="116632"/>
            <a:ext cx="7772400" cy="836712"/>
          </a:xfrm>
          <a:noFill/>
        </p:spPr>
        <p:txBody>
          <a:bodyPr/>
          <a:lstStyle/>
          <a:p>
            <a:pPr eaLnBrk="1" hangingPunct="1"/>
            <a:r>
              <a:rPr lang="en-US" altLang="zh-CN" b="1" dirty="0"/>
              <a:t>4.7.1  </a:t>
            </a:r>
            <a:r>
              <a:rPr lang="zh-CN" altLang="en-US" b="1" dirty="0"/>
              <a:t>多继承</a:t>
            </a:r>
            <a:r>
              <a:rPr lang="zh-CN" altLang="en-US" b="1" dirty="0">
                <a:solidFill>
                  <a:srgbClr val="FF0000"/>
                </a:solidFill>
              </a:rPr>
              <a:t>的概念和应用</a:t>
            </a:r>
          </a:p>
        </p:txBody>
      </p:sp>
    </p:spTree>
    <p:extLst>
      <p:ext uri="{BB962C8B-B14F-4D97-AF65-F5344CB8AC3E}">
        <p14:creationId xmlns:p14="http://schemas.microsoft.com/office/powerpoint/2010/main" val="363895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 calcmode="lin" valueType="num">
                                      <p:cBhvr additive="base">
                                        <p:cTn id="7" dur="500" fill="hold"/>
                                        <p:tgtEl>
                                          <p:spTgt spid="57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anim calcmode="lin" valueType="num">
                                      <p:cBhvr additive="base">
                                        <p:cTn id="11" dur="500" fill="hold"/>
                                        <p:tgtEl>
                                          <p:spTgt spid="573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anim calcmode="lin" valueType="num">
                                      <p:cBhvr additive="base">
                                        <p:cTn id="15" dur="5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anim calcmode="lin" valueType="num">
                                      <p:cBhvr additive="base">
                                        <p:cTn id="19" dur="5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anim calcmode="lin" valueType="num">
                                      <p:cBhvr additive="base">
                                        <p:cTn id="23" dur="500" fill="hold"/>
                                        <p:tgtEl>
                                          <p:spTgt spid="5734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anim calcmode="lin" valueType="num">
                                      <p:cBhvr additive="base">
                                        <p:cTn id="27" dur="500" fill="hold"/>
                                        <p:tgtEl>
                                          <p:spTgt spid="5734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34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anim calcmode="lin" valueType="num">
                                      <p:cBhvr additive="base">
                                        <p:cTn id="31" dur="500" fill="hold"/>
                                        <p:tgtEl>
                                          <p:spTgt spid="5734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7346">
                                            <p:txEl>
                                              <p:pRg st="7" end="7"/>
                                            </p:txEl>
                                          </p:spTgt>
                                        </p:tgtEl>
                                        <p:attrNameLst>
                                          <p:attrName>style.visibility</p:attrName>
                                        </p:attrNameLst>
                                      </p:cBhvr>
                                      <p:to>
                                        <p:strVal val="visible"/>
                                      </p:to>
                                    </p:set>
                                    <p:anim calcmode="lin" valueType="num">
                                      <p:cBhvr additive="base">
                                        <p:cTn id="37" dur="500" fill="hold"/>
                                        <p:tgtEl>
                                          <p:spTgt spid="5734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346">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7346">
                                            <p:txEl>
                                              <p:pRg st="8" end="8"/>
                                            </p:txEl>
                                          </p:spTgt>
                                        </p:tgtEl>
                                        <p:attrNameLst>
                                          <p:attrName>style.visibility</p:attrName>
                                        </p:attrNameLst>
                                      </p:cBhvr>
                                      <p:to>
                                        <p:strVal val="visible"/>
                                      </p:to>
                                    </p:set>
                                    <p:anim calcmode="lin" valueType="num">
                                      <p:cBhvr additive="base">
                                        <p:cTn id="41" dur="500" fill="hold"/>
                                        <p:tgtEl>
                                          <p:spTgt spid="57346">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7346">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7346">
                                            <p:txEl>
                                              <p:pRg st="9" end="9"/>
                                            </p:txEl>
                                          </p:spTgt>
                                        </p:tgtEl>
                                        <p:attrNameLst>
                                          <p:attrName>style.visibility</p:attrName>
                                        </p:attrNameLst>
                                      </p:cBhvr>
                                      <p:to>
                                        <p:strVal val="visible"/>
                                      </p:to>
                                    </p:set>
                                    <p:anim calcmode="lin" valueType="num">
                                      <p:cBhvr additive="base">
                                        <p:cTn id="45" dur="500" fill="hold"/>
                                        <p:tgtEl>
                                          <p:spTgt spid="57346">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7346">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7346">
                                            <p:txEl>
                                              <p:pRg st="10" end="10"/>
                                            </p:txEl>
                                          </p:spTgt>
                                        </p:tgtEl>
                                        <p:attrNameLst>
                                          <p:attrName>style.visibility</p:attrName>
                                        </p:attrNameLst>
                                      </p:cBhvr>
                                      <p:to>
                                        <p:strVal val="visible"/>
                                      </p:to>
                                    </p:set>
                                    <p:anim calcmode="lin" valueType="num">
                                      <p:cBhvr additive="base">
                                        <p:cTn id="49" dur="500" fill="hold"/>
                                        <p:tgtEl>
                                          <p:spTgt spid="57346">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346">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7346">
                                            <p:txEl>
                                              <p:pRg st="11" end="11"/>
                                            </p:txEl>
                                          </p:spTgt>
                                        </p:tgtEl>
                                        <p:attrNameLst>
                                          <p:attrName>style.visibility</p:attrName>
                                        </p:attrNameLst>
                                      </p:cBhvr>
                                      <p:to>
                                        <p:strVal val="visible"/>
                                      </p:to>
                                    </p:set>
                                    <p:anim calcmode="lin" valueType="num">
                                      <p:cBhvr additive="base">
                                        <p:cTn id="53" dur="500" fill="hold"/>
                                        <p:tgtEl>
                                          <p:spTgt spid="57346">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7346">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7346">
                                            <p:txEl>
                                              <p:pRg st="12" end="12"/>
                                            </p:txEl>
                                          </p:spTgt>
                                        </p:tgtEl>
                                        <p:attrNameLst>
                                          <p:attrName>style.visibility</p:attrName>
                                        </p:attrNameLst>
                                      </p:cBhvr>
                                      <p:to>
                                        <p:strVal val="visible"/>
                                      </p:to>
                                    </p:set>
                                    <p:anim calcmode="lin" valueType="num">
                                      <p:cBhvr additive="base">
                                        <p:cTn id="57" dur="500" fill="hold"/>
                                        <p:tgtEl>
                                          <p:spTgt spid="57346">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7346">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7346">
                                            <p:txEl>
                                              <p:pRg st="13" end="13"/>
                                            </p:txEl>
                                          </p:spTgt>
                                        </p:tgtEl>
                                        <p:attrNameLst>
                                          <p:attrName>style.visibility</p:attrName>
                                        </p:attrNameLst>
                                      </p:cBhvr>
                                      <p:to>
                                        <p:strVal val="visible"/>
                                      </p:to>
                                    </p:set>
                                    <p:anim calcmode="lin" valueType="num">
                                      <p:cBhvr additive="base">
                                        <p:cTn id="61" dur="500" fill="hold"/>
                                        <p:tgtEl>
                                          <p:spTgt spid="57346">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7346">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84213" y="188913"/>
            <a:ext cx="7772400" cy="914400"/>
          </a:xfrm>
        </p:spPr>
        <p:txBody>
          <a:bodyPr/>
          <a:lstStyle/>
          <a:p>
            <a:pPr eaLnBrk="1" hangingPunct="1"/>
            <a:r>
              <a:rPr lang="zh-CN" altLang="en-US" dirty="0"/>
              <a:t>例题</a:t>
            </a:r>
            <a:r>
              <a:rPr lang="en-US" altLang="zh-CN" dirty="0"/>
              <a:t>ch_1.cpp</a:t>
            </a:r>
          </a:p>
        </p:txBody>
      </p:sp>
      <p:sp>
        <p:nvSpPr>
          <p:cNvPr id="11267" name="Rectangle 3"/>
          <p:cNvSpPr>
            <a:spLocks noChangeArrowheads="1"/>
          </p:cNvSpPr>
          <p:nvPr/>
        </p:nvSpPr>
        <p:spPr bwMode="auto">
          <a:xfrm>
            <a:off x="755650" y="836613"/>
            <a:ext cx="4114800" cy="266223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class Base{</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a:t>
            </a:r>
            <a:r>
              <a:rPr kumimoji="1" lang="en-US" altLang="zh-CN" sz="1800" b="1" dirty="0" err="1">
                <a:latin typeface="Lucida Sans Unicode" panose="020B0602030504020204" pitchFamily="34" charset="0"/>
                <a:ea typeface="楷体_GB2312" pitchFamily="49" charset="-122"/>
              </a:rPr>
              <a:t>int</a:t>
            </a:r>
            <a:r>
              <a:rPr kumimoji="1" lang="en-US" altLang="zh-CN" sz="1800" b="1" dirty="0">
                <a:latin typeface="Lucida Sans Unicode" panose="020B0602030504020204" pitchFamily="34" charset="0"/>
                <a:ea typeface="楷体_GB2312" pitchFamily="49" charset="-122"/>
              </a:rPr>
              <a:t> x;</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public:</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void </a:t>
            </a:r>
            <a:r>
              <a:rPr kumimoji="1" lang="en-US" altLang="zh-CN" sz="1800" b="1" dirty="0" err="1">
                <a:latin typeface="Lucida Sans Unicode" panose="020B0602030504020204" pitchFamily="34" charset="0"/>
                <a:ea typeface="楷体_GB2312" pitchFamily="49" charset="-122"/>
              </a:rPr>
              <a:t>setx</a:t>
            </a:r>
            <a:r>
              <a:rPr kumimoji="1" lang="en-US" altLang="zh-CN" sz="1800" b="1" dirty="0">
                <a:latin typeface="Lucida Sans Unicode" panose="020B0602030504020204" pitchFamily="34" charset="0"/>
                <a:ea typeface="楷体_GB2312" pitchFamily="49" charset="-122"/>
              </a:rPr>
              <a:t>(</a:t>
            </a:r>
            <a:r>
              <a:rPr kumimoji="1" lang="en-US" altLang="zh-CN" sz="1800" b="1" dirty="0" err="1">
                <a:latin typeface="Lucida Sans Unicode" panose="020B0602030504020204" pitchFamily="34" charset="0"/>
                <a:ea typeface="楷体_GB2312" pitchFamily="49" charset="-122"/>
              </a:rPr>
              <a:t>int</a:t>
            </a:r>
            <a:r>
              <a:rPr kumimoji="1" lang="en-US" altLang="zh-CN" sz="1800" b="1" dirty="0">
                <a:latin typeface="Lucida Sans Unicode" panose="020B0602030504020204" pitchFamily="34" charset="0"/>
                <a:ea typeface="楷体_GB2312" pitchFamily="49" charset="-122"/>
              </a:rPr>
              <a:t> n){	x=n;	}</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a:t>
            </a:r>
            <a:r>
              <a:rPr kumimoji="1" lang="en-US" altLang="zh-CN" sz="1800" b="1" dirty="0" err="1">
                <a:latin typeface="Lucida Sans Unicode" panose="020B0602030504020204" pitchFamily="34" charset="0"/>
                <a:ea typeface="楷体_GB2312" pitchFamily="49" charset="-122"/>
              </a:rPr>
              <a:t>int</a:t>
            </a:r>
            <a:r>
              <a:rPr kumimoji="1" lang="en-US" altLang="zh-CN" sz="1800" b="1" dirty="0">
                <a:latin typeface="Lucida Sans Unicode" panose="020B0602030504020204" pitchFamily="34" charset="0"/>
                <a:ea typeface="楷体_GB2312" pitchFamily="49" charset="-122"/>
              </a:rPr>
              <a:t> </a:t>
            </a:r>
            <a:r>
              <a:rPr kumimoji="1" lang="en-US" altLang="zh-CN" sz="1800" b="1" dirty="0" err="1">
                <a:latin typeface="Lucida Sans Unicode" panose="020B0602030504020204" pitchFamily="34" charset="0"/>
                <a:ea typeface="楷体_GB2312" pitchFamily="49" charset="-122"/>
              </a:rPr>
              <a:t>getx</a:t>
            </a:r>
            <a:r>
              <a:rPr kumimoji="1" lang="en-US" altLang="zh-CN" sz="1800" b="1" dirty="0">
                <a:latin typeface="Lucida Sans Unicode" panose="020B0602030504020204" pitchFamily="34" charset="0"/>
                <a:ea typeface="楷体_GB2312" pitchFamily="49" charset="-122"/>
              </a:rPr>
              <a:t>(){	return x;  }</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void </a:t>
            </a:r>
            <a:r>
              <a:rPr kumimoji="1" lang="en-US" altLang="zh-CN" sz="1800" b="1" dirty="0" err="1">
                <a:latin typeface="Lucida Sans Unicode" panose="020B0602030504020204" pitchFamily="34" charset="0"/>
                <a:ea typeface="楷体_GB2312" pitchFamily="49" charset="-122"/>
              </a:rPr>
              <a:t>showx</a:t>
            </a:r>
            <a:r>
              <a:rPr kumimoji="1" lang="en-US" altLang="zh-CN" sz="1800" b="1" dirty="0">
                <a:latin typeface="Lucida Sans Unicode" panose="020B0602030504020204" pitchFamily="34" charset="0"/>
                <a:ea typeface="楷体_GB2312" pitchFamily="49" charset="-122"/>
              </a:rPr>
              <a:t>()	{	</a:t>
            </a:r>
            <a:r>
              <a:rPr kumimoji="1" lang="en-US" altLang="zh-CN" sz="1800" b="1" dirty="0" err="1">
                <a:latin typeface="Lucida Sans Unicode" panose="020B0602030504020204" pitchFamily="34" charset="0"/>
                <a:ea typeface="楷体_GB2312" pitchFamily="49" charset="-122"/>
              </a:rPr>
              <a:t>cout</a:t>
            </a:r>
            <a:r>
              <a:rPr kumimoji="1" lang="en-US" altLang="zh-CN" sz="1800" b="1" dirty="0">
                <a:latin typeface="Lucida Sans Unicode" panose="020B0602030504020204" pitchFamily="34" charset="0"/>
                <a:ea typeface="楷体_GB2312" pitchFamily="49" charset="-122"/>
              </a:rPr>
              <a:t>&lt;&lt;x&lt;&lt;</a:t>
            </a:r>
            <a:r>
              <a:rPr kumimoji="1" lang="en-US" altLang="zh-CN" sz="1800" b="1" dirty="0" err="1">
                <a:latin typeface="Lucida Sans Unicode" panose="020B0602030504020204" pitchFamily="34" charset="0"/>
                <a:ea typeface="楷体_GB2312" pitchFamily="49" charset="-122"/>
              </a:rPr>
              <a:t>endl</a:t>
            </a:r>
            <a:r>
              <a:rPr kumimoji="1" lang="en-US" altLang="zh-CN" sz="1800" b="1" dirty="0">
                <a:latin typeface="Lucida Sans Unicode" panose="020B0602030504020204" pitchFamily="34" charset="0"/>
                <a:ea typeface="楷体_GB2312" pitchFamily="49" charset="-122"/>
              </a:rPr>
              <a:t>;  }</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a:t>
            </a:r>
          </a:p>
        </p:txBody>
      </p:sp>
      <p:sp>
        <p:nvSpPr>
          <p:cNvPr id="11268" name="Rectangle 4"/>
          <p:cNvSpPr>
            <a:spLocks noChangeArrowheads="1"/>
          </p:cNvSpPr>
          <p:nvPr/>
        </p:nvSpPr>
        <p:spPr bwMode="auto">
          <a:xfrm>
            <a:off x="755650" y="3644900"/>
            <a:ext cx="3886200" cy="2732088"/>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class </a:t>
            </a:r>
            <a:r>
              <a:rPr kumimoji="1" lang="en-US" altLang="zh-CN" sz="1800" b="1" dirty="0" err="1">
                <a:latin typeface="Lucida Sans Unicode" panose="020B0602030504020204" pitchFamily="34" charset="0"/>
                <a:ea typeface="楷体_GB2312" pitchFamily="49" charset="-122"/>
              </a:rPr>
              <a:t>Derived:</a:t>
            </a:r>
            <a:r>
              <a:rPr kumimoji="1" lang="en-US" altLang="zh-CN" sz="1800" b="1" dirty="0" err="1">
                <a:solidFill>
                  <a:srgbClr val="FF0000"/>
                </a:solidFill>
                <a:latin typeface="Lucida Sans Unicode" panose="020B0602030504020204" pitchFamily="34" charset="0"/>
                <a:ea typeface="楷体_GB2312" pitchFamily="49" charset="-122"/>
              </a:rPr>
              <a:t>public</a:t>
            </a:r>
            <a:r>
              <a:rPr kumimoji="1" lang="en-US" altLang="zh-CN" sz="1800" b="1" dirty="0">
                <a:latin typeface="Lucida Sans Unicode" panose="020B0602030504020204" pitchFamily="34" charset="0"/>
                <a:ea typeface="楷体_GB2312" pitchFamily="49" charset="-122"/>
              </a:rPr>
              <a:t> Base{</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a:t>
            </a:r>
            <a:r>
              <a:rPr kumimoji="1" lang="en-US" altLang="zh-CN" sz="1800" b="1" dirty="0" err="1">
                <a:latin typeface="Lucida Sans Unicode" panose="020B0602030504020204" pitchFamily="34" charset="0"/>
                <a:ea typeface="楷体_GB2312" pitchFamily="49" charset="-122"/>
              </a:rPr>
              <a:t>int</a:t>
            </a:r>
            <a:r>
              <a:rPr kumimoji="1" lang="en-US" altLang="zh-CN" sz="1800" b="1" dirty="0">
                <a:latin typeface="Lucida Sans Unicode" panose="020B0602030504020204" pitchFamily="34" charset="0"/>
                <a:ea typeface="楷体_GB2312" pitchFamily="49" charset="-122"/>
              </a:rPr>
              <a:t> y;</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public:</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void </a:t>
            </a:r>
            <a:r>
              <a:rPr kumimoji="1" lang="en-US" altLang="zh-CN" sz="1800" b="1" dirty="0" err="1">
                <a:latin typeface="Lucida Sans Unicode" panose="020B0602030504020204" pitchFamily="34" charset="0"/>
                <a:ea typeface="楷体_GB2312" pitchFamily="49" charset="-122"/>
              </a:rPr>
              <a:t>sety</a:t>
            </a:r>
            <a:r>
              <a:rPr kumimoji="1" lang="en-US" altLang="zh-CN" sz="1800" b="1" dirty="0">
                <a:latin typeface="Lucida Sans Unicode" panose="020B0602030504020204" pitchFamily="34" charset="0"/>
                <a:ea typeface="楷体_GB2312" pitchFamily="49" charset="-122"/>
              </a:rPr>
              <a:t>(</a:t>
            </a:r>
            <a:r>
              <a:rPr kumimoji="1" lang="en-US" altLang="zh-CN" sz="1800" b="1" dirty="0" err="1">
                <a:latin typeface="Lucida Sans Unicode" panose="020B0602030504020204" pitchFamily="34" charset="0"/>
                <a:ea typeface="楷体_GB2312" pitchFamily="49" charset="-122"/>
              </a:rPr>
              <a:t>int</a:t>
            </a:r>
            <a:r>
              <a:rPr kumimoji="1" lang="en-US" altLang="zh-CN" sz="1800" b="1" dirty="0">
                <a:latin typeface="Lucida Sans Unicode" panose="020B0602030504020204" pitchFamily="34" charset="0"/>
                <a:ea typeface="楷体_GB2312" pitchFamily="49" charset="-122"/>
              </a:rPr>
              <a:t> n){	y=n;	}</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void </a:t>
            </a:r>
            <a:r>
              <a:rPr kumimoji="1" lang="en-US" altLang="zh-CN" sz="1800" b="1" dirty="0" err="1">
                <a:latin typeface="Lucida Sans Unicode" panose="020B0602030504020204" pitchFamily="34" charset="0"/>
                <a:ea typeface="楷体_GB2312" pitchFamily="49" charset="-122"/>
              </a:rPr>
              <a:t>sety</a:t>
            </a:r>
            <a:r>
              <a:rPr kumimoji="1" lang="en-US" altLang="zh-CN" sz="1800" b="1" dirty="0">
                <a:latin typeface="Lucida Sans Unicode" panose="020B0602030504020204" pitchFamily="34" charset="0"/>
                <a:ea typeface="楷体_GB2312" pitchFamily="49" charset="-122"/>
              </a:rPr>
              <a:t>(){	y=</a:t>
            </a:r>
            <a:r>
              <a:rPr kumimoji="1" lang="en-US" altLang="zh-CN" sz="1800" b="1" dirty="0" err="1">
                <a:latin typeface="Lucida Sans Unicode" panose="020B0602030504020204" pitchFamily="34" charset="0"/>
                <a:ea typeface="楷体_GB2312" pitchFamily="49" charset="-122"/>
              </a:rPr>
              <a:t>getx</a:t>
            </a:r>
            <a:r>
              <a:rPr kumimoji="1" lang="en-US" altLang="zh-CN" sz="1800" b="1" dirty="0">
                <a:latin typeface="Lucida Sans Unicode" panose="020B0602030504020204" pitchFamily="34" charset="0"/>
                <a:ea typeface="楷体_GB2312" pitchFamily="49" charset="-122"/>
              </a:rPr>
              <a:t>();    }</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void showy()</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	{	</a:t>
            </a:r>
            <a:r>
              <a:rPr kumimoji="1" lang="en-US" altLang="zh-CN" sz="1800" b="1" dirty="0" err="1">
                <a:latin typeface="Lucida Sans Unicode" panose="020B0602030504020204" pitchFamily="34" charset="0"/>
                <a:ea typeface="楷体_GB2312" pitchFamily="49" charset="-122"/>
              </a:rPr>
              <a:t>cout</a:t>
            </a:r>
            <a:r>
              <a:rPr kumimoji="1" lang="en-US" altLang="zh-CN" sz="1800" b="1" dirty="0">
                <a:latin typeface="Lucida Sans Unicode" panose="020B0602030504020204" pitchFamily="34" charset="0"/>
                <a:ea typeface="楷体_GB2312" pitchFamily="49" charset="-122"/>
              </a:rPr>
              <a:t>&lt;&lt;y&lt;&lt;</a:t>
            </a:r>
            <a:r>
              <a:rPr kumimoji="1" lang="en-US" altLang="zh-CN" sz="1800" b="1" dirty="0" err="1">
                <a:latin typeface="Lucida Sans Unicode" panose="020B0602030504020204" pitchFamily="34" charset="0"/>
                <a:ea typeface="楷体_GB2312" pitchFamily="49" charset="-122"/>
              </a:rPr>
              <a:t>endl</a:t>
            </a:r>
            <a:r>
              <a:rPr kumimoji="1" lang="en-US" altLang="zh-CN" sz="1800" b="1" dirty="0">
                <a:latin typeface="Lucida Sans Unicode" panose="020B0602030504020204" pitchFamily="34" charset="0"/>
                <a:ea typeface="楷体_GB2312" pitchFamily="49" charset="-122"/>
              </a:rPr>
              <a:t>;   }</a:t>
            </a:r>
          </a:p>
          <a:p>
            <a:pPr eaLnBrk="1" hangingPunct="1">
              <a:buClr>
                <a:srgbClr val="FF9900"/>
              </a:buClr>
              <a:buFont typeface="Wingdings" panose="05000000000000000000" pitchFamily="2" charset="2"/>
              <a:buNone/>
            </a:pPr>
            <a:r>
              <a:rPr kumimoji="1" lang="en-US" altLang="zh-CN" sz="1800" b="1" dirty="0">
                <a:latin typeface="Lucida Sans Unicode" panose="020B0602030504020204" pitchFamily="34" charset="0"/>
                <a:ea typeface="楷体_GB2312" pitchFamily="49" charset="-122"/>
              </a:rPr>
              <a:t>};</a:t>
            </a:r>
          </a:p>
        </p:txBody>
      </p:sp>
      <p:sp>
        <p:nvSpPr>
          <p:cNvPr id="11269" name="Rectangle 5"/>
          <p:cNvSpPr>
            <a:spLocks noChangeArrowheads="1"/>
          </p:cNvSpPr>
          <p:nvPr/>
        </p:nvSpPr>
        <p:spPr bwMode="auto">
          <a:xfrm>
            <a:off x="6011863" y="1412875"/>
            <a:ext cx="2808287" cy="119062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Setx()</a:t>
            </a:r>
          </a:p>
          <a:p>
            <a:pPr eaLnBrk="1" hangingPunct="1">
              <a:spcBef>
                <a:spcPct val="0"/>
              </a:spcBef>
              <a:buFontTx/>
              <a:buNone/>
            </a:pPr>
            <a:r>
              <a:rPr kumimoji="1" lang="en-US" altLang="zh-CN" sz="2400" b="1">
                <a:latin typeface="Times New Roman" panose="02020603050405020304" pitchFamily="18" charset="0"/>
              </a:rPr>
              <a:t>Getx()</a:t>
            </a:r>
          </a:p>
          <a:p>
            <a:pPr eaLnBrk="1" hangingPunct="1">
              <a:spcBef>
                <a:spcPct val="0"/>
              </a:spcBef>
              <a:buFontTx/>
              <a:buNone/>
            </a:pPr>
            <a:r>
              <a:rPr kumimoji="1" lang="en-US" altLang="zh-CN" sz="2400" b="1">
                <a:latin typeface="Times New Roman" panose="02020603050405020304" pitchFamily="18" charset="0"/>
              </a:rPr>
              <a:t>Showx()</a:t>
            </a:r>
          </a:p>
        </p:txBody>
      </p:sp>
      <p:sp>
        <p:nvSpPr>
          <p:cNvPr id="11270" name="Oval 6"/>
          <p:cNvSpPr>
            <a:spLocks noChangeArrowheads="1"/>
          </p:cNvSpPr>
          <p:nvPr/>
        </p:nvSpPr>
        <p:spPr bwMode="auto">
          <a:xfrm>
            <a:off x="8027988" y="1700213"/>
            <a:ext cx="500062"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x</a:t>
            </a:r>
          </a:p>
        </p:txBody>
      </p:sp>
      <p:sp>
        <p:nvSpPr>
          <p:cNvPr id="11271" name="Rectangle 7"/>
          <p:cNvSpPr>
            <a:spLocks noChangeArrowheads="1"/>
          </p:cNvSpPr>
          <p:nvPr/>
        </p:nvSpPr>
        <p:spPr bwMode="auto">
          <a:xfrm>
            <a:off x="6011863" y="3357563"/>
            <a:ext cx="2881312" cy="119062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Setx()</a:t>
            </a:r>
          </a:p>
          <a:p>
            <a:pPr eaLnBrk="1" hangingPunct="1">
              <a:spcBef>
                <a:spcPct val="0"/>
              </a:spcBef>
              <a:buFontTx/>
              <a:buNone/>
            </a:pPr>
            <a:r>
              <a:rPr kumimoji="1" lang="en-US" altLang="zh-CN" sz="2400" b="1">
                <a:latin typeface="Times New Roman" panose="02020603050405020304" pitchFamily="18" charset="0"/>
              </a:rPr>
              <a:t>Getx()</a:t>
            </a:r>
          </a:p>
          <a:p>
            <a:pPr eaLnBrk="1" hangingPunct="1">
              <a:spcBef>
                <a:spcPct val="0"/>
              </a:spcBef>
              <a:buFontTx/>
              <a:buNone/>
            </a:pPr>
            <a:r>
              <a:rPr kumimoji="1" lang="en-US" altLang="zh-CN" sz="2400" b="1">
                <a:latin typeface="Times New Roman" panose="02020603050405020304" pitchFamily="18" charset="0"/>
              </a:rPr>
              <a:t>Showx()</a:t>
            </a:r>
          </a:p>
        </p:txBody>
      </p:sp>
      <p:sp>
        <p:nvSpPr>
          <p:cNvPr id="11272" name="Oval 8"/>
          <p:cNvSpPr>
            <a:spLocks noChangeArrowheads="1"/>
          </p:cNvSpPr>
          <p:nvPr/>
        </p:nvSpPr>
        <p:spPr bwMode="auto">
          <a:xfrm>
            <a:off x="8172450" y="3716338"/>
            <a:ext cx="500063"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x</a:t>
            </a:r>
          </a:p>
        </p:txBody>
      </p:sp>
      <p:sp>
        <p:nvSpPr>
          <p:cNvPr id="11273" name="Rectangle 9"/>
          <p:cNvSpPr>
            <a:spLocks noChangeArrowheads="1"/>
          </p:cNvSpPr>
          <p:nvPr/>
        </p:nvSpPr>
        <p:spPr bwMode="auto">
          <a:xfrm>
            <a:off x="6011863" y="4508500"/>
            <a:ext cx="2881312" cy="1190625"/>
          </a:xfrm>
          <a:prstGeom prst="rect">
            <a:avLst/>
          </a:prstGeom>
          <a:solidFill>
            <a:schemeClr val="accent1"/>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Sety()</a:t>
            </a:r>
          </a:p>
          <a:p>
            <a:pPr eaLnBrk="1" hangingPunct="1">
              <a:spcBef>
                <a:spcPct val="0"/>
              </a:spcBef>
              <a:buFontTx/>
              <a:buNone/>
            </a:pPr>
            <a:r>
              <a:rPr kumimoji="1" lang="en-US" altLang="zh-CN" sz="2400" b="1">
                <a:latin typeface="Times New Roman" panose="02020603050405020304" pitchFamily="18" charset="0"/>
              </a:rPr>
              <a:t>Gety()</a:t>
            </a:r>
          </a:p>
          <a:p>
            <a:pPr eaLnBrk="1" hangingPunct="1">
              <a:spcBef>
                <a:spcPct val="0"/>
              </a:spcBef>
              <a:buFontTx/>
              <a:buNone/>
            </a:pPr>
            <a:r>
              <a:rPr kumimoji="1" lang="en-US" altLang="zh-CN" sz="2400" b="1">
                <a:latin typeface="Times New Roman" panose="02020603050405020304" pitchFamily="18" charset="0"/>
              </a:rPr>
              <a:t>Showy()</a:t>
            </a:r>
          </a:p>
        </p:txBody>
      </p:sp>
      <p:sp>
        <p:nvSpPr>
          <p:cNvPr id="11274" name="Oval 10"/>
          <p:cNvSpPr>
            <a:spLocks noChangeArrowheads="1"/>
          </p:cNvSpPr>
          <p:nvPr/>
        </p:nvSpPr>
        <p:spPr bwMode="auto">
          <a:xfrm>
            <a:off x="8172450" y="4935538"/>
            <a:ext cx="500063" cy="612775"/>
          </a:xfrm>
          <a:prstGeom prst="ellipse">
            <a:avLst/>
          </a:prstGeom>
          <a:solidFill>
            <a:schemeClr val="tx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a:solidFill>
                  <a:schemeClr val="bg1"/>
                </a:solidFill>
                <a:latin typeface="Times New Roman" panose="02020603050405020304" pitchFamily="18" charset="0"/>
              </a:rPr>
              <a:t>y</a:t>
            </a:r>
          </a:p>
        </p:txBody>
      </p:sp>
      <p:sp>
        <p:nvSpPr>
          <p:cNvPr id="11275" name="Line 11"/>
          <p:cNvSpPr>
            <a:spLocks noChangeShapeType="1"/>
          </p:cNvSpPr>
          <p:nvPr/>
        </p:nvSpPr>
        <p:spPr bwMode="auto">
          <a:xfrm>
            <a:off x="6804025" y="1700213"/>
            <a:ext cx="1223963" cy="215900"/>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76" name="Line 12"/>
          <p:cNvSpPr>
            <a:spLocks noChangeShapeType="1"/>
          </p:cNvSpPr>
          <p:nvPr/>
        </p:nvSpPr>
        <p:spPr bwMode="auto">
          <a:xfrm>
            <a:off x="6877050" y="2060575"/>
            <a:ext cx="1150938" cy="0"/>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77" name="Line 13"/>
          <p:cNvSpPr>
            <a:spLocks noChangeShapeType="1"/>
          </p:cNvSpPr>
          <p:nvPr/>
        </p:nvSpPr>
        <p:spPr bwMode="auto">
          <a:xfrm flipV="1">
            <a:off x="7092950" y="2133600"/>
            <a:ext cx="935038" cy="287338"/>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78" name="Line 14"/>
          <p:cNvSpPr>
            <a:spLocks noChangeShapeType="1"/>
          </p:cNvSpPr>
          <p:nvPr/>
        </p:nvSpPr>
        <p:spPr bwMode="auto">
          <a:xfrm>
            <a:off x="6804025" y="3573463"/>
            <a:ext cx="1296988" cy="431800"/>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79" name="Line 15"/>
          <p:cNvSpPr>
            <a:spLocks noChangeShapeType="1"/>
          </p:cNvSpPr>
          <p:nvPr/>
        </p:nvSpPr>
        <p:spPr bwMode="auto">
          <a:xfrm>
            <a:off x="6877050" y="4005263"/>
            <a:ext cx="1223963" cy="0"/>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0" name="Line 16"/>
          <p:cNvSpPr>
            <a:spLocks noChangeShapeType="1"/>
          </p:cNvSpPr>
          <p:nvPr/>
        </p:nvSpPr>
        <p:spPr bwMode="auto">
          <a:xfrm flipV="1">
            <a:off x="7092950" y="4076700"/>
            <a:ext cx="1079500" cy="288925"/>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1" name="Line 17"/>
          <p:cNvSpPr>
            <a:spLocks noChangeShapeType="1"/>
          </p:cNvSpPr>
          <p:nvPr/>
        </p:nvSpPr>
        <p:spPr bwMode="auto">
          <a:xfrm>
            <a:off x="6804025" y="4797425"/>
            <a:ext cx="1296988" cy="360363"/>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2" name="Line 18"/>
          <p:cNvSpPr>
            <a:spLocks noChangeShapeType="1"/>
          </p:cNvSpPr>
          <p:nvPr/>
        </p:nvSpPr>
        <p:spPr bwMode="auto">
          <a:xfrm>
            <a:off x="6877050" y="5084763"/>
            <a:ext cx="1223963" cy="144462"/>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3" name="Line 19"/>
          <p:cNvSpPr>
            <a:spLocks noChangeShapeType="1"/>
          </p:cNvSpPr>
          <p:nvPr/>
        </p:nvSpPr>
        <p:spPr bwMode="auto">
          <a:xfrm flipV="1">
            <a:off x="7164388" y="5300663"/>
            <a:ext cx="1008062" cy="144462"/>
          </a:xfrm>
          <a:prstGeom prst="line">
            <a:avLst/>
          </a:prstGeom>
          <a:noFill/>
          <a:ln w="31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4" name="Line 20"/>
          <p:cNvSpPr>
            <a:spLocks noChangeShapeType="1"/>
          </p:cNvSpPr>
          <p:nvPr/>
        </p:nvSpPr>
        <p:spPr bwMode="auto">
          <a:xfrm>
            <a:off x="7667625" y="0"/>
            <a:ext cx="0" cy="68580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5" name="Text Box 21"/>
          <p:cNvSpPr txBox="1">
            <a:spLocks noChangeArrowheads="1"/>
          </p:cNvSpPr>
          <p:nvPr/>
        </p:nvSpPr>
        <p:spPr bwMode="auto">
          <a:xfrm>
            <a:off x="6011863" y="692150"/>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hlink"/>
                </a:solidFill>
                <a:latin typeface="Times New Roman" panose="02020603050405020304" pitchFamily="18" charset="0"/>
              </a:rPr>
              <a:t>接口</a:t>
            </a:r>
          </a:p>
        </p:txBody>
      </p:sp>
      <p:sp>
        <p:nvSpPr>
          <p:cNvPr id="11286" name="Text Box 22"/>
          <p:cNvSpPr txBox="1">
            <a:spLocks noChangeArrowheads="1"/>
          </p:cNvSpPr>
          <p:nvPr/>
        </p:nvSpPr>
        <p:spPr bwMode="auto">
          <a:xfrm>
            <a:off x="7631113" y="692150"/>
            <a:ext cx="1512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chemeClr val="hlink"/>
                </a:solidFill>
                <a:latin typeface="Times New Roman" panose="02020603050405020304" pitchFamily="18" charset="0"/>
              </a:rPr>
              <a:t>私有数据</a:t>
            </a:r>
          </a:p>
        </p:txBody>
      </p:sp>
      <p:sp>
        <p:nvSpPr>
          <p:cNvPr id="11287" name="Freeform 23"/>
          <p:cNvSpPr>
            <a:spLocks/>
          </p:cNvSpPr>
          <p:nvPr/>
        </p:nvSpPr>
        <p:spPr bwMode="auto">
          <a:xfrm>
            <a:off x="5994400" y="4524375"/>
            <a:ext cx="1255713" cy="1270000"/>
          </a:xfrm>
          <a:custGeom>
            <a:avLst/>
            <a:gdLst>
              <a:gd name="T0" fmla="*/ 2147483646 w 791"/>
              <a:gd name="T1" fmla="*/ 2147483646 h 800"/>
              <a:gd name="T2" fmla="*/ 2147483646 w 791"/>
              <a:gd name="T3" fmla="*/ 2147483646 h 800"/>
              <a:gd name="T4" fmla="*/ 2147483646 w 791"/>
              <a:gd name="T5" fmla="*/ 2147483646 h 800"/>
              <a:gd name="T6" fmla="*/ 2147483646 w 791"/>
              <a:gd name="T7" fmla="*/ 2147483646 h 800"/>
              <a:gd name="T8" fmla="*/ 2147483646 w 791"/>
              <a:gd name="T9" fmla="*/ 2147483646 h 800"/>
              <a:gd name="T10" fmla="*/ 2147483646 w 791"/>
              <a:gd name="T11" fmla="*/ 2147483646 h 800"/>
              <a:gd name="T12" fmla="*/ 2147483646 w 791"/>
              <a:gd name="T13" fmla="*/ 2147483646 h 800"/>
              <a:gd name="T14" fmla="*/ 2147483646 w 791"/>
              <a:gd name="T15" fmla="*/ 2147483646 h 800"/>
              <a:gd name="T16" fmla="*/ 2147483646 w 791"/>
              <a:gd name="T17" fmla="*/ 2147483646 h 800"/>
              <a:gd name="T18" fmla="*/ 2147483646 w 791"/>
              <a:gd name="T19" fmla="*/ 2147483646 h 800"/>
              <a:gd name="T20" fmla="*/ 2147483646 w 791"/>
              <a:gd name="T21" fmla="*/ 2147483646 h 800"/>
              <a:gd name="T22" fmla="*/ 2147483646 w 791"/>
              <a:gd name="T23" fmla="*/ 2147483646 h 800"/>
              <a:gd name="T24" fmla="*/ 2147483646 w 791"/>
              <a:gd name="T25" fmla="*/ 2147483646 h 800"/>
              <a:gd name="T26" fmla="*/ 2147483646 w 791"/>
              <a:gd name="T27" fmla="*/ 2147483646 h 800"/>
              <a:gd name="T28" fmla="*/ 2147483646 w 791"/>
              <a:gd name="T29" fmla="*/ 2147483646 h 800"/>
              <a:gd name="T30" fmla="*/ 2147483646 w 791"/>
              <a:gd name="T31" fmla="*/ 2147483646 h 800"/>
              <a:gd name="T32" fmla="*/ 2147483646 w 791"/>
              <a:gd name="T33" fmla="*/ 2147483646 h 800"/>
              <a:gd name="T34" fmla="*/ 2147483646 w 791"/>
              <a:gd name="T35" fmla="*/ 2147483646 h 800"/>
              <a:gd name="T36" fmla="*/ 2147483646 w 791"/>
              <a:gd name="T37" fmla="*/ 2147483646 h 800"/>
              <a:gd name="T38" fmla="*/ 2147483646 w 791"/>
              <a:gd name="T39" fmla="*/ 2147483646 h 8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91" h="800">
                <a:moveTo>
                  <a:pt x="771" y="714"/>
                </a:moveTo>
                <a:cubicBezTo>
                  <a:pt x="788" y="665"/>
                  <a:pt x="782" y="688"/>
                  <a:pt x="791" y="647"/>
                </a:cubicBezTo>
                <a:cubicBezTo>
                  <a:pt x="787" y="572"/>
                  <a:pt x="778" y="533"/>
                  <a:pt x="771" y="464"/>
                </a:cubicBezTo>
                <a:cubicBezTo>
                  <a:pt x="763" y="378"/>
                  <a:pt x="755" y="268"/>
                  <a:pt x="703" y="193"/>
                </a:cubicBezTo>
                <a:cubicBezTo>
                  <a:pt x="690" y="155"/>
                  <a:pt x="664" y="148"/>
                  <a:pt x="635" y="125"/>
                </a:cubicBezTo>
                <a:cubicBezTo>
                  <a:pt x="575" y="77"/>
                  <a:pt x="502" y="41"/>
                  <a:pt x="425" y="30"/>
                </a:cubicBezTo>
                <a:cubicBezTo>
                  <a:pt x="338" y="0"/>
                  <a:pt x="234" y="20"/>
                  <a:pt x="148" y="23"/>
                </a:cubicBezTo>
                <a:cubicBezTo>
                  <a:pt x="134" y="25"/>
                  <a:pt x="120" y="27"/>
                  <a:pt x="107" y="30"/>
                </a:cubicBezTo>
                <a:cubicBezTo>
                  <a:pt x="93" y="34"/>
                  <a:pt x="66" y="44"/>
                  <a:pt x="66" y="44"/>
                </a:cubicBezTo>
                <a:cubicBezTo>
                  <a:pt x="56" y="72"/>
                  <a:pt x="57" y="81"/>
                  <a:pt x="32" y="98"/>
                </a:cubicBezTo>
                <a:cubicBezTo>
                  <a:pt x="26" y="118"/>
                  <a:pt x="12" y="159"/>
                  <a:pt x="12" y="159"/>
                </a:cubicBezTo>
                <a:cubicBezTo>
                  <a:pt x="0" y="241"/>
                  <a:pt x="14" y="311"/>
                  <a:pt x="32" y="389"/>
                </a:cubicBezTo>
                <a:cubicBezTo>
                  <a:pt x="38" y="417"/>
                  <a:pt x="44" y="468"/>
                  <a:pt x="59" y="498"/>
                </a:cubicBezTo>
                <a:cubicBezTo>
                  <a:pt x="91" y="563"/>
                  <a:pt x="58" y="476"/>
                  <a:pt x="80" y="538"/>
                </a:cubicBezTo>
                <a:cubicBezTo>
                  <a:pt x="92" y="631"/>
                  <a:pt x="122" y="718"/>
                  <a:pt x="222" y="748"/>
                </a:cubicBezTo>
                <a:cubicBezTo>
                  <a:pt x="262" y="776"/>
                  <a:pt x="331" y="777"/>
                  <a:pt x="378" y="782"/>
                </a:cubicBezTo>
                <a:cubicBezTo>
                  <a:pt x="448" y="800"/>
                  <a:pt x="436" y="795"/>
                  <a:pt x="541" y="789"/>
                </a:cubicBezTo>
                <a:cubicBezTo>
                  <a:pt x="588" y="773"/>
                  <a:pt x="641" y="768"/>
                  <a:pt x="690" y="762"/>
                </a:cubicBezTo>
                <a:cubicBezTo>
                  <a:pt x="712" y="754"/>
                  <a:pt x="751" y="728"/>
                  <a:pt x="751" y="728"/>
                </a:cubicBezTo>
                <a:cubicBezTo>
                  <a:pt x="755" y="715"/>
                  <a:pt x="788" y="665"/>
                  <a:pt x="771" y="714"/>
                </a:cubicBezTo>
                <a:close/>
              </a:path>
            </a:pathLst>
          </a:custGeom>
          <a:noFill/>
          <a:ln w="38100" cap="flat" cmpd="sng">
            <a:solidFill>
              <a:srgbClr val="0000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1288" name="AutoShape 24"/>
          <p:cNvSpPr>
            <a:spLocks noChangeArrowheads="1"/>
          </p:cNvSpPr>
          <p:nvPr/>
        </p:nvSpPr>
        <p:spPr bwMode="auto">
          <a:xfrm rot="-6819132">
            <a:off x="7629525" y="3897313"/>
            <a:ext cx="360363" cy="1620837"/>
          </a:xfrm>
          <a:prstGeom prst="curvedRightArrow">
            <a:avLst>
              <a:gd name="adj1" fmla="val 33713"/>
              <a:gd name="adj2" fmla="val 123668"/>
              <a:gd name="adj3" fmla="val 33333"/>
            </a:avLst>
          </a:prstGeom>
          <a:solidFill>
            <a:srgbClr val="0000CC"/>
          </a:solidFill>
          <a:ln w="3175">
            <a:solidFill>
              <a:srgbClr val="FF3300"/>
            </a:solidFill>
            <a:miter lim="800000"/>
            <a:headEnd/>
            <a:tailEnd/>
          </a:ln>
          <a:effec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89" name="Rectangle 25"/>
          <p:cNvSpPr>
            <a:spLocks noChangeArrowheads="1"/>
          </p:cNvSpPr>
          <p:nvPr/>
        </p:nvSpPr>
        <p:spPr bwMode="auto">
          <a:xfrm>
            <a:off x="7885113" y="4581525"/>
            <a:ext cx="71437" cy="431800"/>
          </a:xfrm>
          <a:prstGeom prst="rect">
            <a:avLst/>
          </a:prstGeom>
          <a:solidFill>
            <a:schemeClr val="tx1"/>
          </a:solidFill>
          <a:ln w="3175">
            <a:solidFill>
              <a:srgbClr val="0000CC"/>
            </a:solidFill>
            <a:miter lim="800000"/>
            <a:headEnd/>
            <a:tailE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90" name="AutoShape 26"/>
          <p:cNvSpPr>
            <a:spLocks noChangeArrowheads="1"/>
          </p:cNvSpPr>
          <p:nvPr/>
        </p:nvSpPr>
        <p:spPr bwMode="auto">
          <a:xfrm rot="-10608056">
            <a:off x="5292725" y="3644900"/>
            <a:ext cx="719138" cy="1439863"/>
          </a:xfrm>
          <a:prstGeom prst="curvedLeftArrow">
            <a:avLst>
              <a:gd name="adj1" fmla="val 25917"/>
              <a:gd name="adj2" fmla="val 80088"/>
              <a:gd name="adj3" fmla="val 33333"/>
            </a:avLst>
          </a:prstGeom>
          <a:solidFill>
            <a:schemeClr val="accent2"/>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91" name="Text Box 27"/>
          <p:cNvSpPr txBox="1">
            <a:spLocks noChangeArrowheads="1"/>
          </p:cNvSpPr>
          <p:nvPr/>
        </p:nvSpPr>
        <p:spPr bwMode="auto">
          <a:xfrm>
            <a:off x="5219700" y="1773238"/>
            <a:ext cx="790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base</a:t>
            </a:r>
          </a:p>
        </p:txBody>
      </p:sp>
      <p:sp>
        <p:nvSpPr>
          <p:cNvPr id="11292" name="Text Box 28"/>
          <p:cNvSpPr txBox="1">
            <a:spLocks noChangeArrowheads="1"/>
          </p:cNvSpPr>
          <p:nvPr/>
        </p:nvSpPr>
        <p:spPr bwMode="auto">
          <a:xfrm>
            <a:off x="4932363" y="2924175"/>
            <a:ext cx="1293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b="1">
                <a:latin typeface="Times New Roman" panose="02020603050405020304" pitchFamily="18" charset="0"/>
              </a:rPr>
              <a:t>derived</a:t>
            </a:r>
          </a:p>
        </p:txBody>
      </p:sp>
    </p:spTree>
    <p:extLst>
      <p:ext uri="{BB962C8B-B14F-4D97-AF65-F5344CB8AC3E}">
        <p14:creationId xmlns:p14="http://schemas.microsoft.com/office/powerpoint/2010/main" val="4103349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5"/>
                                        </p:tgtEl>
                                        <p:attrNameLst>
                                          <p:attrName>style.visibility</p:attrName>
                                        </p:attrNameLst>
                                      </p:cBhvr>
                                      <p:to>
                                        <p:strVal val="visible"/>
                                      </p:to>
                                    </p:set>
                                    <p:animEffect transition="in" filter="wipe(left)">
                                      <p:cBhvr>
                                        <p:cTn id="7" dur="500"/>
                                        <p:tgtEl>
                                          <p:spTgt spid="11275"/>
                                        </p:tgtEl>
                                      </p:cBhvr>
                                    </p:animEffect>
                                  </p:childTnLst>
                                </p:cTn>
                              </p:par>
                              <p:par>
                                <p:cTn id="8" presetID="22" presetClass="entr" presetSubtype="8" fill="hold" nodeType="withEffect">
                                  <p:stCondLst>
                                    <p:cond delay="0"/>
                                  </p:stCondLst>
                                  <p:childTnLst>
                                    <p:set>
                                      <p:cBhvr>
                                        <p:cTn id="9" dur="1" fill="hold">
                                          <p:stCondLst>
                                            <p:cond delay="0"/>
                                          </p:stCondLst>
                                        </p:cTn>
                                        <p:tgtEl>
                                          <p:spTgt spid="11276"/>
                                        </p:tgtEl>
                                        <p:attrNameLst>
                                          <p:attrName>style.visibility</p:attrName>
                                        </p:attrNameLst>
                                      </p:cBhvr>
                                      <p:to>
                                        <p:strVal val="visible"/>
                                      </p:to>
                                    </p:set>
                                    <p:animEffect transition="in" filter="wipe(left)">
                                      <p:cBhvr>
                                        <p:cTn id="10" dur="500"/>
                                        <p:tgtEl>
                                          <p:spTgt spid="11276"/>
                                        </p:tgtEl>
                                      </p:cBhvr>
                                    </p:animEffect>
                                  </p:childTnLst>
                                </p:cTn>
                              </p:par>
                              <p:par>
                                <p:cTn id="11" presetID="22" presetClass="entr" presetSubtype="8" fill="hold" nodeType="withEffect">
                                  <p:stCondLst>
                                    <p:cond delay="0"/>
                                  </p:stCondLst>
                                  <p:childTnLst>
                                    <p:set>
                                      <p:cBhvr>
                                        <p:cTn id="12" dur="1" fill="hold">
                                          <p:stCondLst>
                                            <p:cond delay="0"/>
                                          </p:stCondLst>
                                        </p:cTn>
                                        <p:tgtEl>
                                          <p:spTgt spid="11277"/>
                                        </p:tgtEl>
                                        <p:attrNameLst>
                                          <p:attrName>style.visibility</p:attrName>
                                        </p:attrNameLst>
                                      </p:cBhvr>
                                      <p:to>
                                        <p:strVal val="visible"/>
                                      </p:to>
                                    </p:set>
                                    <p:animEffect transition="in" filter="wipe(left)">
                                      <p:cBhvr>
                                        <p:cTn id="13" dur="500"/>
                                        <p:tgtEl>
                                          <p:spTgt spid="112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1278"/>
                                        </p:tgtEl>
                                        <p:attrNameLst>
                                          <p:attrName>style.visibility</p:attrName>
                                        </p:attrNameLst>
                                      </p:cBhvr>
                                      <p:to>
                                        <p:strVal val="visible"/>
                                      </p:to>
                                    </p:set>
                                    <p:animEffect transition="in" filter="wipe(left)">
                                      <p:cBhvr>
                                        <p:cTn id="18" dur="500"/>
                                        <p:tgtEl>
                                          <p:spTgt spid="11278"/>
                                        </p:tgtEl>
                                      </p:cBhvr>
                                    </p:animEffect>
                                  </p:childTnLst>
                                </p:cTn>
                              </p:par>
                              <p:par>
                                <p:cTn id="19" presetID="22" presetClass="entr" presetSubtype="8" fill="hold" nodeType="withEffect">
                                  <p:stCondLst>
                                    <p:cond delay="0"/>
                                  </p:stCondLst>
                                  <p:childTnLst>
                                    <p:set>
                                      <p:cBhvr>
                                        <p:cTn id="20" dur="1" fill="hold">
                                          <p:stCondLst>
                                            <p:cond delay="0"/>
                                          </p:stCondLst>
                                        </p:cTn>
                                        <p:tgtEl>
                                          <p:spTgt spid="11279"/>
                                        </p:tgtEl>
                                        <p:attrNameLst>
                                          <p:attrName>style.visibility</p:attrName>
                                        </p:attrNameLst>
                                      </p:cBhvr>
                                      <p:to>
                                        <p:strVal val="visible"/>
                                      </p:to>
                                    </p:set>
                                    <p:animEffect transition="in" filter="wipe(left)">
                                      <p:cBhvr>
                                        <p:cTn id="21" dur="500"/>
                                        <p:tgtEl>
                                          <p:spTgt spid="11279"/>
                                        </p:tgtEl>
                                      </p:cBhvr>
                                    </p:animEffect>
                                  </p:childTnLst>
                                </p:cTn>
                              </p:par>
                              <p:par>
                                <p:cTn id="22" presetID="22" presetClass="entr" presetSubtype="8" fill="hold" nodeType="withEffect">
                                  <p:stCondLst>
                                    <p:cond delay="0"/>
                                  </p:stCondLst>
                                  <p:childTnLst>
                                    <p:set>
                                      <p:cBhvr>
                                        <p:cTn id="23" dur="1" fill="hold">
                                          <p:stCondLst>
                                            <p:cond delay="0"/>
                                          </p:stCondLst>
                                        </p:cTn>
                                        <p:tgtEl>
                                          <p:spTgt spid="11280"/>
                                        </p:tgtEl>
                                        <p:attrNameLst>
                                          <p:attrName>style.visibility</p:attrName>
                                        </p:attrNameLst>
                                      </p:cBhvr>
                                      <p:to>
                                        <p:strVal val="visible"/>
                                      </p:to>
                                    </p:set>
                                    <p:animEffect transition="in" filter="wipe(left)">
                                      <p:cBhvr>
                                        <p:cTn id="24" dur="500"/>
                                        <p:tgtEl>
                                          <p:spTgt spid="112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1281"/>
                                        </p:tgtEl>
                                        <p:attrNameLst>
                                          <p:attrName>style.visibility</p:attrName>
                                        </p:attrNameLst>
                                      </p:cBhvr>
                                      <p:to>
                                        <p:strVal val="visible"/>
                                      </p:to>
                                    </p:set>
                                    <p:animEffect transition="in" filter="wipe(left)">
                                      <p:cBhvr>
                                        <p:cTn id="29" dur="500"/>
                                        <p:tgtEl>
                                          <p:spTgt spid="11281"/>
                                        </p:tgtEl>
                                      </p:cBhvr>
                                    </p:animEffect>
                                  </p:childTnLst>
                                </p:cTn>
                              </p:par>
                              <p:par>
                                <p:cTn id="30" presetID="22" presetClass="entr" presetSubtype="8" fill="hold" nodeType="withEffect">
                                  <p:stCondLst>
                                    <p:cond delay="0"/>
                                  </p:stCondLst>
                                  <p:childTnLst>
                                    <p:set>
                                      <p:cBhvr>
                                        <p:cTn id="31" dur="1" fill="hold">
                                          <p:stCondLst>
                                            <p:cond delay="0"/>
                                          </p:stCondLst>
                                        </p:cTn>
                                        <p:tgtEl>
                                          <p:spTgt spid="11282"/>
                                        </p:tgtEl>
                                        <p:attrNameLst>
                                          <p:attrName>style.visibility</p:attrName>
                                        </p:attrNameLst>
                                      </p:cBhvr>
                                      <p:to>
                                        <p:strVal val="visible"/>
                                      </p:to>
                                    </p:set>
                                    <p:animEffect transition="in" filter="wipe(left)">
                                      <p:cBhvr>
                                        <p:cTn id="32" dur="500"/>
                                        <p:tgtEl>
                                          <p:spTgt spid="11282"/>
                                        </p:tgtEl>
                                      </p:cBhvr>
                                    </p:animEffect>
                                  </p:childTnLst>
                                </p:cTn>
                              </p:par>
                              <p:par>
                                <p:cTn id="33" presetID="22" presetClass="entr" presetSubtype="8" fill="hold" nodeType="withEffect">
                                  <p:stCondLst>
                                    <p:cond delay="0"/>
                                  </p:stCondLst>
                                  <p:childTnLst>
                                    <p:set>
                                      <p:cBhvr>
                                        <p:cTn id="34" dur="1" fill="hold">
                                          <p:stCondLst>
                                            <p:cond delay="0"/>
                                          </p:stCondLst>
                                        </p:cTn>
                                        <p:tgtEl>
                                          <p:spTgt spid="11283"/>
                                        </p:tgtEl>
                                        <p:attrNameLst>
                                          <p:attrName>style.visibility</p:attrName>
                                        </p:attrNameLst>
                                      </p:cBhvr>
                                      <p:to>
                                        <p:strVal val="visible"/>
                                      </p:to>
                                    </p:set>
                                    <p:animEffect transition="in" filter="wipe(left)">
                                      <p:cBhvr>
                                        <p:cTn id="35" dur="500"/>
                                        <p:tgtEl>
                                          <p:spTgt spid="1128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1287"/>
                                        </p:tgtEl>
                                        <p:attrNameLst>
                                          <p:attrName>style.visibility</p:attrName>
                                        </p:attrNameLst>
                                      </p:cBhvr>
                                      <p:to>
                                        <p:strVal val="visible"/>
                                      </p:to>
                                    </p:set>
                                    <p:animEffect transition="in" filter="wipe(down)">
                                      <p:cBhvr>
                                        <p:cTn id="40" dur="500"/>
                                        <p:tgtEl>
                                          <p:spTgt spid="1128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288"/>
                                        </p:tgtEl>
                                        <p:attrNameLst>
                                          <p:attrName>style.visibility</p:attrName>
                                        </p:attrNameLst>
                                      </p:cBhvr>
                                      <p:to>
                                        <p:strVal val="visible"/>
                                      </p:to>
                                    </p:set>
                                    <p:animEffect transition="in" filter="wipe(left)">
                                      <p:cBhvr>
                                        <p:cTn id="45" dur="500"/>
                                        <p:tgtEl>
                                          <p:spTgt spid="1128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1289"/>
                                        </p:tgtEl>
                                        <p:attrNameLst>
                                          <p:attrName>style.visibility</p:attrName>
                                        </p:attrNameLst>
                                      </p:cBhvr>
                                      <p:to>
                                        <p:strVal val="visible"/>
                                      </p:to>
                                    </p:set>
                                    <p:animEffect transition="in" filter="wipe(down)">
                                      <p:cBhvr>
                                        <p:cTn id="50" dur="500"/>
                                        <p:tgtEl>
                                          <p:spTgt spid="1128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1290"/>
                                        </p:tgtEl>
                                        <p:attrNameLst>
                                          <p:attrName>style.visibility</p:attrName>
                                        </p:attrNameLst>
                                      </p:cBhvr>
                                      <p:to>
                                        <p:strVal val="visible"/>
                                      </p:to>
                                    </p:set>
                                    <p:animEffect transition="in" filter="wipe(down)">
                                      <p:cBhvr>
                                        <p:cTn id="55" dur="500"/>
                                        <p:tgtEl>
                                          <p:spTgt spid="1129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1278"/>
                                        </p:tgtEl>
                                        <p:attrNameLst>
                                          <p:attrName>style.visibility</p:attrName>
                                        </p:attrNameLst>
                                      </p:cBhvr>
                                      <p:to>
                                        <p:strVal val="visible"/>
                                      </p:to>
                                    </p:set>
                                    <p:animEffect transition="in" filter="wipe(left)">
                                      <p:cBhvr>
                                        <p:cTn id="60" dur="500"/>
                                        <p:tgtEl>
                                          <p:spTgt spid="11278"/>
                                        </p:tgtEl>
                                      </p:cBhvr>
                                    </p:animEffect>
                                  </p:childTnLst>
                                </p:cTn>
                              </p:par>
                              <p:par>
                                <p:cTn id="61" presetID="22" presetClass="entr" presetSubtype="8" fill="hold" nodeType="withEffect">
                                  <p:stCondLst>
                                    <p:cond delay="0"/>
                                  </p:stCondLst>
                                  <p:childTnLst>
                                    <p:set>
                                      <p:cBhvr>
                                        <p:cTn id="62" dur="1" fill="hold">
                                          <p:stCondLst>
                                            <p:cond delay="0"/>
                                          </p:stCondLst>
                                        </p:cTn>
                                        <p:tgtEl>
                                          <p:spTgt spid="11279"/>
                                        </p:tgtEl>
                                        <p:attrNameLst>
                                          <p:attrName>style.visibility</p:attrName>
                                        </p:attrNameLst>
                                      </p:cBhvr>
                                      <p:to>
                                        <p:strVal val="visible"/>
                                      </p:to>
                                    </p:set>
                                    <p:animEffect transition="in" filter="wipe(left)">
                                      <p:cBhvr>
                                        <p:cTn id="63" dur="500"/>
                                        <p:tgtEl>
                                          <p:spTgt spid="11279"/>
                                        </p:tgtEl>
                                      </p:cBhvr>
                                    </p:animEffect>
                                  </p:childTnLst>
                                </p:cTn>
                              </p:par>
                              <p:par>
                                <p:cTn id="64" presetID="22" presetClass="entr" presetSubtype="8" fill="hold" nodeType="withEffect">
                                  <p:stCondLst>
                                    <p:cond delay="0"/>
                                  </p:stCondLst>
                                  <p:childTnLst>
                                    <p:set>
                                      <p:cBhvr>
                                        <p:cTn id="65" dur="1" fill="hold">
                                          <p:stCondLst>
                                            <p:cond delay="0"/>
                                          </p:stCondLst>
                                        </p:cTn>
                                        <p:tgtEl>
                                          <p:spTgt spid="11280"/>
                                        </p:tgtEl>
                                        <p:attrNameLst>
                                          <p:attrName>style.visibility</p:attrName>
                                        </p:attrNameLst>
                                      </p:cBhvr>
                                      <p:to>
                                        <p:strVal val="visible"/>
                                      </p:to>
                                    </p:set>
                                    <p:animEffect transition="in" filter="wipe(left)">
                                      <p:cBhvr>
                                        <p:cTn id="66" dur="500"/>
                                        <p:tgtEl>
                                          <p:spTgt spid="1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animBg="1"/>
      <p:bldP spid="11289" grpId="0" animBg="1"/>
      <p:bldP spid="1129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467544" y="1052736"/>
            <a:ext cx="7772400" cy="6048375"/>
          </a:xfrm>
        </p:spPr>
        <p:txBody>
          <a:bodyPr/>
          <a:lstStyle/>
          <a:p>
            <a:pPr eaLnBrk="1" hangingPunct="1">
              <a:lnSpc>
                <a:spcPct val="80000"/>
              </a:lnSpc>
              <a:buFontTx/>
              <a:buNone/>
            </a:pPr>
            <a:r>
              <a:rPr lang="en-US" altLang="zh-CN" sz="1800" b="1" dirty="0"/>
              <a:t>class </a:t>
            </a:r>
            <a:r>
              <a:rPr lang="en-US" altLang="zh-CN" sz="1800" b="1" dirty="0" err="1"/>
              <a:t>Derived:public</a:t>
            </a:r>
            <a:r>
              <a:rPr lang="en-US" altLang="zh-CN" sz="1800" b="1" dirty="0"/>
              <a:t>  Base1,public Base2,public Base3{</a:t>
            </a:r>
          </a:p>
          <a:p>
            <a:pPr eaLnBrk="1" hangingPunct="1">
              <a:lnSpc>
                <a:spcPct val="80000"/>
              </a:lnSpc>
              <a:buFontTx/>
              <a:buNone/>
            </a:pPr>
            <a:r>
              <a:rPr lang="en-US" altLang="zh-CN" sz="1800" b="1" dirty="0"/>
              <a:t>private:</a:t>
            </a:r>
          </a:p>
          <a:p>
            <a:pPr eaLnBrk="1" hangingPunct="1">
              <a:lnSpc>
                <a:spcPct val="80000"/>
              </a:lnSpc>
              <a:buFontTx/>
              <a:buNone/>
            </a:pPr>
            <a:r>
              <a:rPr lang="en-US" altLang="zh-CN" sz="1800" b="1" dirty="0"/>
              <a:t>    </a:t>
            </a:r>
            <a:r>
              <a:rPr lang="en-US" altLang="zh-CN" sz="1800" b="1" dirty="0" err="1"/>
              <a:t>int</a:t>
            </a:r>
            <a:r>
              <a:rPr lang="en-US" altLang="zh-CN" sz="1800" b="1" dirty="0"/>
              <a:t> d;</a:t>
            </a:r>
          </a:p>
          <a:p>
            <a:pPr eaLnBrk="1" hangingPunct="1">
              <a:lnSpc>
                <a:spcPct val="80000"/>
              </a:lnSpc>
              <a:buFontTx/>
              <a:buNone/>
            </a:pPr>
            <a:r>
              <a:rPr lang="en-US" altLang="zh-CN" sz="1800" b="1" dirty="0"/>
              <a:t>public:</a:t>
            </a:r>
          </a:p>
          <a:p>
            <a:pPr eaLnBrk="1" hangingPunct="1">
              <a:lnSpc>
                <a:spcPct val="80000"/>
              </a:lnSpc>
              <a:buFontTx/>
              <a:buNone/>
            </a:pPr>
            <a:r>
              <a:rPr lang="en-US" altLang="zh-CN" sz="1800" b="1" dirty="0"/>
              <a:t>    void </a:t>
            </a:r>
            <a:r>
              <a:rPr lang="en-US" altLang="zh-CN" sz="1800" b="1" dirty="0" err="1"/>
              <a:t>setd</a:t>
            </a:r>
            <a:r>
              <a:rPr lang="en-US" altLang="zh-CN" sz="1800" b="1" dirty="0"/>
              <a:t>(</a:t>
            </a:r>
            <a:r>
              <a:rPr lang="en-US" altLang="zh-CN" sz="1800" b="1" dirty="0" err="1"/>
              <a:t>int</a:t>
            </a:r>
            <a:r>
              <a:rPr lang="en-US" altLang="zh-CN" sz="1800" b="1" dirty="0"/>
              <a:t> a){ d=a; }</a:t>
            </a:r>
          </a:p>
          <a:p>
            <a:pPr eaLnBrk="1" hangingPunct="1">
              <a:lnSpc>
                <a:spcPct val="80000"/>
              </a:lnSpc>
              <a:buFontTx/>
              <a:buNone/>
            </a:pPr>
            <a:r>
              <a:rPr lang="en-US" altLang="zh-CN" sz="1800" b="1" dirty="0"/>
              <a:t>    void display();</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Derived::display(){</a:t>
            </a:r>
          </a:p>
          <a:p>
            <a:pPr eaLnBrk="1" hangingPunct="1">
              <a:lnSpc>
                <a:spcPct val="80000"/>
              </a:lnSpc>
              <a:buFontTx/>
              <a:buNone/>
            </a:pPr>
            <a:r>
              <a:rPr lang="en-US" altLang="zh-CN" sz="1800" b="1" dirty="0"/>
              <a:t>    </a:t>
            </a:r>
            <a:r>
              <a:rPr lang="en-US" altLang="zh-CN" sz="1800" b="1" dirty="0" err="1"/>
              <a:t>cout</a:t>
            </a:r>
            <a:r>
              <a:rPr lang="en-US" altLang="zh-CN" sz="1800" b="1" dirty="0"/>
              <a:t>&lt;&lt;"Base1....x="&lt;&lt;</a:t>
            </a:r>
            <a:r>
              <a:rPr lang="en-US" altLang="zh-CN" sz="1800" b="1" dirty="0" err="1"/>
              <a:t>getx</a:t>
            </a:r>
            <a:r>
              <a:rPr lang="en-US" altLang="zh-CN" sz="1800" b="1" dirty="0"/>
              <a:t>()&lt;&lt;</a:t>
            </a:r>
            <a:r>
              <a:rPr lang="en-US" altLang="zh-CN" sz="1800" b="1" dirty="0" err="1"/>
              <a:t>endl</a:t>
            </a:r>
            <a:r>
              <a:rPr lang="en-US" altLang="zh-CN" sz="1800" b="1" dirty="0"/>
              <a:t>;</a:t>
            </a:r>
          </a:p>
          <a:p>
            <a:pPr eaLnBrk="1" hangingPunct="1">
              <a:lnSpc>
                <a:spcPct val="80000"/>
              </a:lnSpc>
              <a:buFontTx/>
              <a:buNone/>
            </a:pPr>
            <a:r>
              <a:rPr lang="en-US" altLang="zh-CN" sz="1800" b="1" dirty="0"/>
              <a:t>    </a:t>
            </a:r>
            <a:r>
              <a:rPr lang="en-US" altLang="zh-CN" sz="1800" b="1" dirty="0" err="1"/>
              <a:t>cout</a:t>
            </a:r>
            <a:r>
              <a:rPr lang="en-US" altLang="zh-CN" sz="1800" b="1" dirty="0"/>
              <a:t>&lt;&lt;"Base2....y="&lt;&lt;</a:t>
            </a:r>
            <a:r>
              <a:rPr lang="en-US" altLang="zh-CN" sz="1800" b="1" dirty="0" err="1"/>
              <a:t>gety</a:t>
            </a:r>
            <a:r>
              <a:rPr lang="en-US" altLang="zh-CN" sz="1800" b="1" dirty="0"/>
              <a:t>()&lt;&lt;</a:t>
            </a:r>
            <a:r>
              <a:rPr lang="en-US" altLang="zh-CN" sz="1800" b="1" dirty="0" err="1"/>
              <a:t>endl</a:t>
            </a:r>
            <a:r>
              <a:rPr lang="en-US" altLang="zh-CN" sz="1800" b="1" dirty="0"/>
              <a:t>;</a:t>
            </a:r>
          </a:p>
          <a:p>
            <a:pPr eaLnBrk="1" hangingPunct="1">
              <a:lnSpc>
                <a:spcPct val="80000"/>
              </a:lnSpc>
              <a:buFontTx/>
              <a:buNone/>
            </a:pPr>
            <a:r>
              <a:rPr lang="en-US" altLang="zh-CN" sz="1800" b="1" dirty="0"/>
              <a:t>    </a:t>
            </a:r>
            <a:r>
              <a:rPr lang="en-US" altLang="zh-CN" sz="1800" b="1" dirty="0" err="1"/>
              <a:t>cout</a:t>
            </a:r>
            <a:r>
              <a:rPr lang="en-US" altLang="zh-CN" sz="1800" b="1" dirty="0"/>
              <a:t>&lt;&lt;"Base3....z="&lt;&lt;</a:t>
            </a:r>
            <a:r>
              <a:rPr lang="en-US" altLang="zh-CN" sz="1800" b="1" dirty="0" err="1"/>
              <a:t>getz</a:t>
            </a:r>
            <a:r>
              <a:rPr lang="en-US" altLang="zh-CN" sz="1800" b="1" dirty="0"/>
              <a:t>()&lt;&lt;</a:t>
            </a:r>
            <a:r>
              <a:rPr lang="en-US" altLang="zh-CN" sz="1800" b="1" dirty="0" err="1"/>
              <a:t>endl</a:t>
            </a:r>
            <a:r>
              <a:rPr lang="en-US" altLang="zh-CN" sz="1800" b="1" dirty="0"/>
              <a:t>;</a:t>
            </a:r>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err="1"/>
              <a:t>Derived..d</a:t>
            </a:r>
            <a:r>
              <a:rPr lang="en-US" altLang="zh-CN" sz="1800" b="1" dirty="0"/>
              <a:t>="&lt;&lt;d&lt;&lt;</a:t>
            </a:r>
            <a:r>
              <a:rPr lang="en-US" altLang="zh-CN" sz="1800" b="1" dirty="0" err="1"/>
              <a:t>endl</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main(){</a:t>
            </a:r>
          </a:p>
          <a:p>
            <a:pPr eaLnBrk="1" hangingPunct="1">
              <a:lnSpc>
                <a:spcPct val="80000"/>
              </a:lnSpc>
              <a:buFontTx/>
              <a:buNone/>
            </a:pPr>
            <a:r>
              <a:rPr lang="en-US" altLang="zh-CN" sz="1800" b="1" dirty="0"/>
              <a:t>    Derived </a:t>
            </a:r>
            <a:r>
              <a:rPr lang="en-US" altLang="zh-CN" sz="1800" b="1" dirty="0" err="1"/>
              <a:t>obj</a:t>
            </a:r>
            <a:r>
              <a:rPr lang="en-US" altLang="zh-CN" sz="1800" b="1" dirty="0"/>
              <a:t>;</a:t>
            </a:r>
          </a:p>
          <a:p>
            <a:pPr eaLnBrk="1" hangingPunct="1">
              <a:lnSpc>
                <a:spcPct val="80000"/>
              </a:lnSpc>
              <a:buFontTx/>
              <a:buNone/>
            </a:pPr>
            <a:r>
              <a:rPr lang="en-US" altLang="zh-CN" sz="1800" b="1" dirty="0"/>
              <a:t>    </a:t>
            </a:r>
            <a:r>
              <a:rPr lang="en-US" altLang="zh-CN" sz="1800" b="1" dirty="0" err="1"/>
              <a:t>obj.setx</a:t>
            </a:r>
            <a:r>
              <a:rPr lang="en-US" altLang="zh-CN" sz="1800" b="1" dirty="0"/>
              <a:t>(1);</a:t>
            </a:r>
          </a:p>
          <a:p>
            <a:pPr eaLnBrk="1" hangingPunct="1">
              <a:lnSpc>
                <a:spcPct val="80000"/>
              </a:lnSpc>
              <a:buFontTx/>
              <a:buNone/>
            </a:pPr>
            <a:r>
              <a:rPr lang="en-US" altLang="zh-CN" sz="1800" b="1" dirty="0"/>
              <a:t>    </a:t>
            </a:r>
            <a:r>
              <a:rPr lang="en-US" altLang="zh-CN" sz="1800" b="1" dirty="0" err="1"/>
              <a:t>obj.sety</a:t>
            </a:r>
            <a:r>
              <a:rPr lang="en-US" altLang="zh-CN" sz="1800" b="1" dirty="0"/>
              <a:t>(2);</a:t>
            </a:r>
          </a:p>
          <a:p>
            <a:pPr eaLnBrk="1" hangingPunct="1">
              <a:lnSpc>
                <a:spcPct val="80000"/>
              </a:lnSpc>
              <a:buFontTx/>
              <a:buNone/>
            </a:pPr>
            <a:r>
              <a:rPr lang="en-US" altLang="zh-CN" sz="1800" b="1" dirty="0"/>
              <a:t>    </a:t>
            </a:r>
            <a:r>
              <a:rPr lang="en-US" altLang="zh-CN" sz="1800" b="1" dirty="0" err="1"/>
              <a:t>obj.setz</a:t>
            </a:r>
            <a:r>
              <a:rPr lang="en-US" altLang="zh-CN" sz="1800" b="1" dirty="0"/>
              <a:t>(3);</a:t>
            </a:r>
          </a:p>
          <a:p>
            <a:pPr eaLnBrk="1" hangingPunct="1">
              <a:lnSpc>
                <a:spcPct val="80000"/>
              </a:lnSpc>
              <a:buFontTx/>
              <a:buNone/>
            </a:pPr>
            <a:r>
              <a:rPr lang="en-US" altLang="zh-CN" sz="1800" b="1" dirty="0"/>
              <a:t>    </a:t>
            </a:r>
            <a:r>
              <a:rPr lang="en-US" altLang="zh-CN" sz="1800" b="1" dirty="0" err="1"/>
              <a:t>obj.setd</a:t>
            </a:r>
            <a:r>
              <a:rPr lang="en-US" altLang="zh-CN" sz="1800" b="1" dirty="0"/>
              <a:t>(4);</a:t>
            </a:r>
          </a:p>
          <a:p>
            <a:pPr eaLnBrk="1" hangingPunct="1">
              <a:lnSpc>
                <a:spcPct val="80000"/>
              </a:lnSpc>
              <a:buFontTx/>
              <a:buNone/>
            </a:pPr>
            <a:r>
              <a:rPr lang="en-US" altLang="zh-CN" sz="1800" b="1" dirty="0"/>
              <a:t>    </a:t>
            </a:r>
            <a:r>
              <a:rPr lang="en-US" altLang="zh-CN" sz="1800" b="1" dirty="0" err="1"/>
              <a:t>obj.display</a:t>
            </a:r>
            <a:r>
              <a:rPr lang="en-US" altLang="zh-CN" sz="1800" b="1" dirty="0"/>
              <a:t>();</a:t>
            </a:r>
          </a:p>
          <a:p>
            <a:pPr eaLnBrk="1" hangingPunct="1">
              <a:lnSpc>
                <a:spcPct val="80000"/>
              </a:lnSpc>
              <a:buFontTx/>
              <a:buNone/>
            </a:pPr>
            <a:r>
              <a:rPr lang="en-US" altLang="zh-CN" sz="1800" b="1" dirty="0"/>
              <a:t>}</a:t>
            </a:r>
          </a:p>
        </p:txBody>
      </p:sp>
      <p:sp>
        <p:nvSpPr>
          <p:cNvPr id="4" name="Rectangle 3"/>
          <p:cNvSpPr>
            <a:spLocks noGrp="1" noChangeArrowheads="1"/>
          </p:cNvSpPr>
          <p:nvPr>
            <p:ph type="title"/>
          </p:nvPr>
        </p:nvSpPr>
        <p:spPr>
          <a:xfrm>
            <a:off x="755576" y="116632"/>
            <a:ext cx="7772400" cy="836712"/>
          </a:xfrm>
          <a:noFill/>
        </p:spPr>
        <p:txBody>
          <a:bodyPr/>
          <a:lstStyle/>
          <a:p>
            <a:pPr eaLnBrk="1" hangingPunct="1"/>
            <a:r>
              <a:rPr lang="en-US" altLang="zh-CN" b="1" dirty="0"/>
              <a:t>4.7.1  </a:t>
            </a:r>
            <a:r>
              <a:rPr lang="zh-CN" altLang="en-US" b="1" dirty="0"/>
              <a:t>多继承</a:t>
            </a:r>
            <a:r>
              <a:rPr lang="zh-CN" altLang="en-US" b="1" dirty="0">
                <a:solidFill>
                  <a:srgbClr val="FF0000"/>
                </a:solidFill>
              </a:rPr>
              <a:t>的概念和应用</a:t>
            </a:r>
          </a:p>
        </p:txBody>
      </p:sp>
      <p:sp>
        <p:nvSpPr>
          <p:cNvPr id="2" name="对话气泡: 矩形 1"/>
          <p:cNvSpPr/>
          <p:nvPr/>
        </p:nvSpPr>
        <p:spPr>
          <a:xfrm>
            <a:off x="5292080" y="1988840"/>
            <a:ext cx="3235896" cy="4320331"/>
          </a:xfrm>
          <a:prstGeom prst="wedgeRectCallout">
            <a:avLst>
              <a:gd name="adj1" fmla="val -146970"/>
              <a:gd name="adj2" fmla="val 3002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dirty="0"/>
              <a:t>运行结果如下：</a:t>
            </a:r>
          </a:p>
          <a:p>
            <a:r>
              <a:rPr lang="en-US" altLang="zh-CN" sz="2400" dirty="0"/>
              <a:t>Base1....x=1</a:t>
            </a:r>
            <a:endParaRPr lang="zh-CN" altLang="zh-CN" sz="2400" dirty="0"/>
          </a:p>
          <a:p>
            <a:r>
              <a:rPr lang="en-US" altLang="zh-CN" sz="2400" dirty="0"/>
              <a:t>Base2....y=2</a:t>
            </a:r>
            <a:endParaRPr lang="zh-CN" altLang="zh-CN" sz="2400" dirty="0"/>
          </a:p>
          <a:p>
            <a:r>
              <a:rPr lang="en-US" altLang="zh-CN" sz="2400" dirty="0"/>
              <a:t>Base3....z=3</a:t>
            </a:r>
            <a:endParaRPr lang="zh-CN" altLang="zh-CN" sz="2400" dirty="0"/>
          </a:p>
          <a:p>
            <a:r>
              <a:rPr lang="en-US" altLang="zh-CN" sz="2400" dirty="0" err="1"/>
              <a:t>Derived..d</a:t>
            </a:r>
            <a:r>
              <a:rPr lang="en-US" altLang="zh-CN" sz="2400" dirty="0"/>
              <a:t>=4</a:t>
            </a:r>
          </a:p>
          <a:p>
            <a:endParaRPr lang="en-US" altLang="zh-CN" sz="2400" dirty="0"/>
          </a:p>
          <a:p>
            <a:r>
              <a:rPr lang="en-US" altLang="zh-CN" sz="2400" dirty="0"/>
              <a:t>Derived</a:t>
            </a:r>
            <a:r>
              <a:rPr lang="zh-CN" altLang="en-US" sz="2400" dirty="0"/>
              <a:t>类通过多继承具备了</a:t>
            </a:r>
            <a:r>
              <a:rPr lang="en-US" altLang="zh-CN" sz="2400" dirty="0"/>
              <a:t>3</a:t>
            </a:r>
            <a:r>
              <a:rPr lang="zh-CN" altLang="en-US" sz="2400" dirty="0"/>
              <a:t>个基类的成员，即使没有添加任何程序代码，也具有</a:t>
            </a:r>
            <a:r>
              <a:rPr lang="en-US" altLang="zh-CN" sz="2400" dirty="0"/>
              <a:t>3</a:t>
            </a:r>
            <a:r>
              <a:rPr lang="zh-CN" altLang="en-US" sz="2400" dirty="0"/>
              <a:t>个基类合起来才有的强大功能！</a:t>
            </a:r>
            <a:endParaRPr lang="zh-CN" altLang="zh-CN" sz="2400" dirty="0"/>
          </a:p>
        </p:txBody>
      </p:sp>
    </p:spTree>
    <p:extLst>
      <p:ext uri="{BB962C8B-B14F-4D97-AF65-F5344CB8AC3E}">
        <p14:creationId xmlns:p14="http://schemas.microsoft.com/office/powerpoint/2010/main" val="34745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80723" y="188640"/>
            <a:ext cx="7988498" cy="576362"/>
          </a:xfrm>
        </p:spPr>
        <p:txBody>
          <a:bodyPr/>
          <a:lstStyle/>
          <a:p>
            <a:r>
              <a:rPr lang="en-US" altLang="zh-CN" sz="3600" b="1" dirty="0"/>
              <a:t>4.7.2  </a:t>
            </a:r>
            <a:r>
              <a:rPr lang="zh-CN" altLang="zh-CN" sz="3600" b="1" dirty="0">
                <a:solidFill>
                  <a:srgbClr val="FF0000"/>
                </a:solidFill>
              </a:rPr>
              <a:t>多重继承方式</a:t>
            </a:r>
            <a:r>
              <a:rPr lang="zh-CN" altLang="zh-CN" sz="3600" b="1" dirty="0"/>
              <a:t>下成员名的二义性</a:t>
            </a:r>
          </a:p>
        </p:txBody>
      </p:sp>
      <p:sp>
        <p:nvSpPr>
          <p:cNvPr id="59395" name="Rectangle 3"/>
          <p:cNvSpPr>
            <a:spLocks noGrp="1" noChangeArrowheads="1"/>
          </p:cNvSpPr>
          <p:nvPr>
            <p:ph type="body" idx="1"/>
          </p:nvPr>
        </p:nvSpPr>
        <p:spPr>
          <a:xfrm>
            <a:off x="685800" y="1268413"/>
            <a:ext cx="7990656" cy="4827587"/>
          </a:xfrm>
        </p:spPr>
        <p:txBody>
          <a:bodyPr/>
          <a:lstStyle/>
          <a:p>
            <a:pPr eaLnBrk="1" hangingPunct="1"/>
            <a:r>
              <a:rPr lang="zh-CN" altLang="en-US" sz="2800" b="1" dirty="0">
                <a:solidFill>
                  <a:srgbClr val="0000CC"/>
                </a:solidFill>
              </a:rPr>
              <a:t>在多继承方式下，派生类继承了多个基类的成员，当两个不同基类拥有同名成员时，容易产生名字冲突问题。</a:t>
            </a:r>
          </a:p>
          <a:p>
            <a:pPr eaLnBrk="1" hangingPunct="1"/>
            <a:endParaRPr lang="zh-CN" altLang="en-US" b="1" dirty="0"/>
          </a:p>
          <a:p>
            <a:pPr marL="0" indent="0">
              <a:buNone/>
            </a:pPr>
            <a:r>
              <a:rPr lang="zh-CN" altLang="zh-CN" sz="2800" dirty="0"/>
              <a:t>【例</a:t>
            </a:r>
            <a:r>
              <a:rPr lang="en-US" altLang="zh-CN" sz="2800" dirty="0"/>
              <a:t>4-16</a:t>
            </a:r>
            <a:r>
              <a:rPr lang="zh-CN" altLang="zh-CN" sz="2800" dirty="0"/>
              <a:t>】 类</a:t>
            </a:r>
            <a:r>
              <a:rPr lang="en-US" altLang="zh-CN" sz="2800" dirty="0"/>
              <a:t>A</a:t>
            </a:r>
            <a:r>
              <a:rPr lang="zh-CN" altLang="zh-CN" sz="2800" dirty="0"/>
              <a:t>和类</a:t>
            </a:r>
            <a:r>
              <a:rPr lang="en-US" altLang="zh-CN" sz="2800" dirty="0"/>
              <a:t>B</a:t>
            </a:r>
            <a:r>
              <a:rPr lang="zh-CN" altLang="zh-CN" sz="2800" dirty="0"/>
              <a:t>是</a:t>
            </a:r>
            <a:r>
              <a:rPr lang="en-US" altLang="zh-CN" sz="2800" dirty="0"/>
              <a:t>MI</a:t>
            </a:r>
            <a:r>
              <a:rPr lang="zh-CN" altLang="zh-CN" sz="2800" dirty="0"/>
              <a:t>的基类，它们都有一个成员函数</a:t>
            </a:r>
            <a:r>
              <a:rPr lang="en-US" altLang="zh-CN" sz="2800" dirty="0"/>
              <a:t>f</a:t>
            </a:r>
            <a:r>
              <a:rPr lang="zh-CN" altLang="zh-CN" sz="2800" dirty="0"/>
              <a:t>，在类</a:t>
            </a:r>
            <a:r>
              <a:rPr lang="en-US" altLang="zh-CN" sz="2800" dirty="0"/>
              <a:t>MI</a:t>
            </a:r>
            <a:r>
              <a:rPr lang="zh-CN" altLang="zh-CN" sz="2800" dirty="0"/>
              <a:t>中就有通过继承而来的两个同名成员函数</a:t>
            </a:r>
            <a:r>
              <a:rPr lang="en-US" altLang="zh-CN" sz="2800" dirty="0"/>
              <a:t>f</a:t>
            </a:r>
            <a:r>
              <a:rPr lang="zh-CN" altLang="zh-CN" sz="2800" dirty="0"/>
              <a:t>，在调用时易产生冲突。</a:t>
            </a:r>
          </a:p>
        </p:txBody>
      </p:sp>
    </p:spTree>
    <p:extLst>
      <p:ext uri="{BB962C8B-B14F-4D97-AF65-F5344CB8AC3E}">
        <p14:creationId xmlns:p14="http://schemas.microsoft.com/office/powerpoint/2010/main" val="287818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 calcmode="lin" valueType="num">
                                      <p:cBhvr additive="base">
                                        <p:cTn id="7"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251520" y="404813"/>
            <a:ext cx="8206680" cy="5691187"/>
          </a:xfrm>
        </p:spPr>
        <p:txBody>
          <a:bodyPr/>
          <a:lstStyle/>
          <a:p>
            <a:pPr eaLnBrk="1" hangingPunct="1">
              <a:lnSpc>
                <a:spcPct val="80000"/>
              </a:lnSpc>
              <a:buFontTx/>
              <a:buNone/>
            </a:pPr>
            <a:r>
              <a:rPr lang="en-US" altLang="zh-CN" sz="1800" b="1" dirty="0"/>
              <a:t>//Eg4-16.cpp</a:t>
            </a:r>
          </a:p>
          <a:p>
            <a:pPr eaLnBrk="1" hangingPunct="1">
              <a:lnSpc>
                <a:spcPct val="80000"/>
              </a:lnSpc>
              <a:buFontTx/>
              <a:buNone/>
            </a:pPr>
            <a:r>
              <a:rPr lang="en-US" altLang="zh-CN" sz="1800" b="1" dirty="0"/>
              <a:t>#include&lt;</a:t>
            </a:r>
            <a:r>
              <a:rPr lang="en-US" altLang="zh-CN" sz="1800" b="1" dirty="0" err="1"/>
              <a:t>iostream</a:t>
            </a:r>
            <a:r>
              <a:rPr lang="en-US" altLang="zh-CN" sz="1800" b="1" dirty="0"/>
              <a:t>&gt;</a:t>
            </a:r>
          </a:p>
          <a:p>
            <a:pPr eaLnBrk="1" hangingPunct="1">
              <a:lnSpc>
                <a:spcPct val="80000"/>
              </a:lnSpc>
              <a:buFontTx/>
              <a:buNone/>
            </a:pPr>
            <a:r>
              <a:rPr lang="en-US" altLang="zh-CN" sz="1800" b="1" dirty="0"/>
              <a:t>using namespace </a:t>
            </a:r>
            <a:r>
              <a:rPr lang="en-US" altLang="zh-CN" sz="1800" b="1" dirty="0" err="1"/>
              <a:t>std</a:t>
            </a:r>
            <a:r>
              <a:rPr lang="en-US" altLang="zh-CN" sz="1800" b="1" dirty="0"/>
              <a:t>;</a:t>
            </a:r>
          </a:p>
          <a:p>
            <a:pPr eaLnBrk="1" hangingPunct="1">
              <a:lnSpc>
                <a:spcPct val="80000"/>
              </a:lnSpc>
              <a:buFontTx/>
              <a:buNone/>
            </a:pPr>
            <a:r>
              <a:rPr lang="en-US" altLang="zh-CN" sz="1800" b="1" dirty="0">
                <a:solidFill>
                  <a:srgbClr val="FF0000"/>
                </a:solidFill>
              </a:rPr>
              <a:t>class A </a:t>
            </a:r>
            <a:r>
              <a:rPr lang="en-US" altLang="zh-CN" sz="1800" b="1" dirty="0"/>
              <a:t>{</a:t>
            </a:r>
          </a:p>
          <a:p>
            <a:pPr eaLnBrk="1" hangingPunct="1">
              <a:lnSpc>
                <a:spcPct val="80000"/>
              </a:lnSpc>
              <a:buFontTx/>
              <a:buNone/>
            </a:pPr>
            <a:r>
              <a:rPr lang="en-US" altLang="zh-CN" sz="1800" b="1" dirty="0">
                <a:solidFill>
                  <a:srgbClr val="0000CC"/>
                </a:solidFill>
              </a:rPr>
              <a:t>public: </a:t>
            </a:r>
          </a:p>
          <a:p>
            <a:pPr eaLnBrk="1" hangingPunct="1">
              <a:lnSpc>
                <a:spcPct val="80000"/>
              </a:lnSpc>
              <a:buFontTx/>
              <a:buNone/>
            </a:pPr>
            <a:r>
              <a:rPr lang="en-US" altLang="zh-CN" sz="1800" b="1" dirty="0"/>
              <a:t>     </a:t>
            </a:r>
            <a:r>
              <a:rPr lang="en-US" altLang="zh-CN" sz="1800" b="1" dirty="0" err="1"/>
              <a:t>voidf</a:t>
            </a:r>
            <a:r>
              <a:rPr lang="en-US" altLang="zh-CN" sz="1800" b="1" dirty="0"/>
              <a:t>(){ </a:t>
            </a:r>
            <a:r>
              <a:rPr lang="en-US" altLang="zh-CN" sz="1800" b="1" dirty="0" err="1"/>
              <a:t>cout</a:t>
            </a:r>
            <a:r>
              <a:rPr lang="en-US" altLang="zh-CN" sz="1800" b="1" dirty="0"/>
              <a:t>&lt;&lt;"From  A"&lt;&lt;</a:t>
            </a:r>
            <a:r>
              <a:rPr lang="en-US" altLang="zh-CN" sz="1800" b="1" dirty="0" err="1"/>
              <a:t>endl</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solidFill>
                  <a:srgbClr val="FF0000"/>
                </a:solidFill>
              </a:rPr>
              <a:t>class B </a:t>
            </a:r>
            <a:r>
              <a:rPr lang="en-US" altLang="zh-CN" sz="1800" b="1" dirty="0"/>
              <a:t>{</a:t>
            </a:r>
          </a:p>
          <a:p>
            <a:pPr eaLnBrk="1" hangingPunct="1">
              <a:lnSpc>
                <a:spcPct val="80000"/>
              </a:lnSpc>
              <a:buFontTx/>
              <a:buNone/>
            </a:pPr>
            <a:r>
              <a:rPr lang="en-US" altLang="zh-CN" sz="1800" b="1" dirty="0">
                <a:solidFill>
                  <a:srgbClr val="0000CC"/>
                </a:solidFill>
              </a:rPr>
              <a:t>public: </a:t>
            </a:r>
          </a:p>
          <a:p>
            <a:pPr eaLnBrk="1" hangingPunct="1">
              <a:lnSpc>
                <a:spcPct val="80000"/>
              </a:lnSpc>
              <a:buFontTx/>
              <a:buNone/>
            </a:pPr>
            <a:r>
              <a:rPr lang="en-US" altLang="zh-CN" sz="1800" b="1" dirty="0"/>
              <a:t>     void f() { </a:t>
            </a:r>
            <a:r>
              <a:rPr lang="en-US" altLang="zh-CN" sz="1800" b="1" dirty="0" err="1"/>
              <a:t>cout</a:t>
            </a:r>
            <a:r>
              <a:rPr lang="en-US" altLang="zh-CN" sz="1800" b="1" dirty="0"/>
              <a:t>&lt;&lt;"From  B"&lt;&lt;</a:t>
            </a:r>
            <a:r>
              <a:rPr lang="en-US" altLang="zh-CN" sz="1800" b="1" dirty="0" err="1"/>
              <a:t>endl</a:t>
            </a:r>
            <a:r>
              <a:rPr lang="en-US" altLang="zh-CN" sz="1800" b="1" dirty="0"/>
              <a: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solidFill>
                  <a:srgbClr val="FF0000"/>
                </a:solidFill>
              </a:rPr>
              <a:t>class MI</a:t>
            </a:r>
            <a:r>
              <a:rPr lang="en-US" altLang="zh-CN" sz="1800" b="1" dirty="0"/>
              <a:t>: public A, public B {</a:t>
            </a:r>
          </a:p>
          <a:p>
            <a:pPr eaLnBrk="1" hangingPunct="1">
              <a:lnSpc>
                <a:spcPct val="80000"/>
              </a:lnSpc>
              <a:buFontTx/>
              <a:buNone/>
            </a:pPr>
            <a:r>
              <a:rPr lang="en-US" altLang="zh-CN" sz="1800" b="1" dirty="0">
                <a:solidFill>
                  <a:srgbClr val="0000CC"/>
                </a:solidFill>
              </a:rPr>
              <a:t>public:</a:t>
            </a:r>
          </a:p>
          <a:p>
            <a:pPr eaLnBrk="1" hangingPunct="1">
              <a:lnSpc>
                <a:spcPct val="80000"/>
              </a:lnSpc>
              <a:buFontTx/>
              <a:buNone/>
            </a:pPr>
            <a:r>
              <a:rPr lang="en-US" altLang="zh-CN" sz="1800" b="1" dirty="0"/>
              <a:t>    void g(){ </a:t>
            </a:r>
            <a:r>
              <a:rPr lang="en-US" altLang="zh-CN" sz="1800" b="1" dirty="0" err="1"/>
              <a:t>cout</a:t>
            </a:r>
            <a:r>
              <a:rPr lang="en-US" altLang="zh-CN" sz="1800" b="1" dirty="0"/>
              <a:t>&lt;&lt;"From  MI"&lt;&lt;</a:t>
            </a:r>
            <a:r>
              <a:rPr lang="en-US" altLang="zh-CN" sz="1800" b="1" dirty="0" err="1"/>
              <a:t>endl</a:t>
            </a:r>
            <a:r>
              <a:rPr lang="en-US" altLang="zh-CN" sz="1800" b="1" dirty="0"/>
              <a:t>; } </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void main(){ </a:t>
            </a:r>
          </a:p>
          <a:p>
            <a:pPr eaLnBrk="1" hangingPunct="1">
              <a:lnSpc>
                <a:spcPct val="80000"/>
              </a:lnSpc>
              <a:buFontTx/>
              <a:buNone/>
            </a:pPr>
            <a:r>
              <a:rPr lang="en-US" altLang="zh-CN" sz="1800" b="1" dirty="0"/>
              <a:t>    MI </a:t>
            </a:r>
            <a:r>
              <a:rPr lang="en-US" altLang="zh-CN" sz="1800" b="1" dirty="0" err="1"/>
              <a:t>mi</a:t>
            </a:r>
            <a:r>
              <a:rPr lang="en-US" altLang="zh-CN" sz="1800" b="1" dirty="0"/>
              <a:t>;</a:t>
            </a:r>
          </a:p>
          <a:p>
            <a:pPr eaLnBrk="1" hangingPunct="1">
              <a:lnSpc>
                <a:spcPct val="80000"/>
              </a:lnSpc>
              <a:buFontTx/>
              <a:buNone/>
            </a:pPr>
            <a:r>
              <a:rPr lang="en-US" altLang="zh-CN" sz="1800" b="1" dirty="0"/>
              <a:t>    </a:t>
            </a:r>
            <a:r>
              <a:rPr lang="en-US" altLang="zh-CN" sz="1800" b="1" dirty="0" err="1"/>
              <a:t>mi.f</a:t>
            </a:r>
            <a:r>
              <a:rPr lang="en-US" altLang="zh-CN" sz="1800" b="1" dirty="0"/>
              <a:t>();			//L1：</a:t>
            </a:r>
            <a:r>
              <a:rPr lang="zh-CN" altLang="en-US" sz="1800" b="1" dirty="0"/>
              <a:t>错误</a:t>
            </a:r>
          </a:p>
          <a:p>
            <a:pPr eaLnBrk="1" hangingPunct="1">
              <a:lnSpc>
                <a:spcPct val="80000"/>
              </a:lnSpc>
              <a:buFontTx/>
              <a:buNone/>
            </a:pPr>
            <a:r>
              <a:rPr lang="zh-CN" altLang="en-US" sz="1800" b="1" dirty="0"/>
              <a:t>    </a:t>
            </a:r>
            <a:r>
              <a:rPr lang="en-US" altLang="zh-CN" sz="1800" b="1" dirty="0" err="1"/>
              <a:t>mi.A</a:t>
            </a:r>
            <a:r>
              <a:rPr lang="en-US" altLang="zh-CN" sz="1800" b="1" dirty="0"/>
              <a:t>::f();		//L2：</a:t>
            </a:r>
            <a:r>
              <a:rPr lang="zh-CN" altLang="en-US" sz="1800" b="1" dirty="0"/>
              <a:t>正确</a:t>
            </a:r>
          </a:p>
          <a:p>
            <a:pPr eaLnBrk="1" hangingPunct="1">
              <a:lnSpc>
                <a:spcPct val="80000"/>
              </a:lnSpc>
              <a:buFontTx/>
              <a:buNone/>
            </a:pPr>
            <a:r>
              <a:rPr lang="en-US" altLang="zh-CN" sz="1800" b="1" dirty="0"/>
              <a:t>} </a:t>
            </a:r>
          </a:p>
        </p:txBody>
      </p:sp>
      <p:pic>
        <p:nvPicPr>
          <p:cNvPr id="61443" name="Picture 3" descr="B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1828" y="620688"/>
            <a:ext cx="3960813"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矩形 1"/>
          <p:cNvSpPr/>
          <p:nvPr/>
        </p:nvSpPr>
        <p:spPr>
          <a:xfrm>
            <a:off x="5796136" y="4725144"/>
            <a:ext cx="2808312" cy="1370856"/>
          </a:xfrm>
          <a:prstGeom prst="wedgeRectCallout">
            <a:avLst>
              <a:gd name="adj1" fmla="val -15320"/>
              <a:gd name="adj2" fmla="val -111507"/>
            </a:avLst>
          </a:prstGeom>
          <a:gradFill>
            <a:gsLst>
              <a:gs pos="52318">
                <a:schemeClr val="bg1"/>
              </a:gs>
              <a:gs pos="0">
                <a:schemeClr val="accent1">
                  <a:lumMod val="5000"/>
                  <a:lumOff val="95000"/>
                </a:schemeClr>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从</a:t>
            </a:r>
            <a:r>
              <a:rPr lang="en-US" altLang="zh-CN" b="1" dirty="0">
                <a:solidFill>
                  <a:schemeClr val="tx1"/>
                </a:solidFill>
              </a:rPr>
              <a:t>MI</a:t>
            </a:r>
            <a:r>
              <a:rPr lang="zh-CN" altLang="en-US" b="1" dirty="0">
                <a:solidFill>
                  <a:schemeClr val="tx1"/>
                </a:solidFill>
              </a:rPr>
              <a:t>的类图可以看出，它有</a:t>
            </a:r>
            <a:r>
              <a:rPr lang="en-US" altLang="zh-CN" b="1" dirty="0">
                <a:solidFill>
                  <a:schemeClr val="tx1"/>
                </a:solidFill>
              </a:rPr>
              <a:t>2</a:t>
            </a:r>
            <a:r>
              <a:rPr lang="zh-CN" altLang="en-US" b="1" dirty="0">
                <a:solidFill>
                  <a:schemeClr val="tx1"/>
                </a:solidFill>
              </a:rPr>
              <a:t>个</a:t>
            </a:r>
            <a:r>
              <a:rPr lang="en-US" altLang="zh-CN" b="1" dirty="0">
                <a:solidFill>
                  <a:schemeClr val="tx1"/>
                </a:solidFill>
              </a:rPr>
              <a:t>f()</a:t>
            </a:r>
            <a:r>
              <a:rPr lang="zh-CN" altLang="en-US" b="1" dirty="0">
                <a:solidFill>
                  <a:schemeClr val="tx1"/>
                </a:solidFill>
              </a:rPr>
              <a:t>函数，因此在调用时，需要像</a:t>
            </a:r>
            <a:r>
              <a:rPr lang="en-US" altLang="zh-CN" b="1" dirty="0">
                <a:solidFill>
                  <a:schemeClr val="tx1"/>
                </a:solidFill>
              </a:rPr>
              <a:t>L2</a:t>
            </a:r>
            <a:r>
              <a:rPr lang="zh-CN" altLang="en-US" b="1" dirty="0">
                <a:solidFill>
                  <a:schemeClr val="tx1"/>
                </a:solidFill>
              </a:rPr>
              <a:t>语句那样指出调用函数出自的基类</a:t>
            </a:r>
          </a:p>
        </p:txBody>
      </p:sp>
    </p:spTree>
    <p:extLst>
      <p:ext uri="{BB962C8B-B14F-4D97-AF65-F5344CB8AC3E}">
        <p14:creationId xmlns:p14="http://schemas.microsoft.com/office/powerpoint/2010/main" val="2381646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61443"/>
                                        </p:tgtEl>
                                        <p:attrNameLst>
                                          <p:attrName>style.visibility</p:attrName>
                                        </p:attrNameLst>
                                      </p:cBhvr>
                                      <p:to>
                                        <p:strVal val="visible"/>
                                      </p:to>
                                    </p:set>
                                    <p:anim calcmode="lin" valueType="num">
                                      <p:cBhvr>
                                        <p:cTn id="7" dur="1000" fill="hold"/>
                                        <p:tgtEl>
                                          <p:spTgt spid="61443"/>
                                        </p:tgtEl>
                                        <p:attrNameLst>
                                          <p:attrName>ppt_w</p:attrName>
                                        </p:attrNameLst>
                                      </p:cBhvr>
                                      <p:tavLst>
                                        <p:tav tm="0">
                                          <p:val>
                                            <p:fltVal val="0"/>
                                          </p:val>
                                        </p:tav>
                                        <p:tav tm="100000">
                                          <p:val>
                                            <p:strVal val="#ppt_w"/>
                                          </p:val>
                                        </p:tav>
                                      </p:tavLst>
                                    </p:anim>
                                    <p:anim calcmode="lin" valueType="num">
                                      <p:cBhvr>
                                        <p:cTn id="8" dur="1000" fill="hold"/>
                                        <p:tgtEl>
                                          <p:spTgt spid="61443"/>
                                        </p:tgtEl>
                                        <p:attrNameLst>
                                          <p:attrName>ppt_h</p:attrName>
                                        </p:attrNameLst>
                                      </p:cBhvr>
                                      <p:tavLst>
                                        <p:tav tm="0">
                                          <p:val>
                                            <p:fltVal val="0"/>
                                          </p:val>
                                        </p:tav>
                                        <p:tav tm="100000">
                                          <p:val>
                                            <p:strVal val="#ppt_h"/>
                                          </p:val>
                                        </p:tav>
                                      </p:tavLst>
                                    </p:anim>
                                    <p:anim calcmode="lin" valueType="num">
                                      <p:cBhvr>
                                        <p:cTn id="9" dur="1000" fill="hold"/>
                                        <p:tgtEl>
                                          <p:spTgt spid="61443"/>
                                        </p:tgtEl>
                                        <p:attrNameLst>
                                          <p:attrName>style.rotation</p:attrName>
                                        </p:attrNameLst>
                                      </p:cBhvr>
                                      <p:tavLst>
                                        <p:tav tm="0">
                                          <p:val>
                                            <p:fltVal val="90"/>
                                          </p:val>
                                        </p:tav>
                                        <p:tav tm="100000">
                                          <p:val>
                                            <p:fltVal val="0"/>
                                          </p:val>
                                        </p:tav>
                                      </p:tavLst>
                                    </p:anim>
                                    <p:animEffect transition="in" filter="fade">
                                      <p:cBhvr>
                                        <p:cTn id="10" dur="1000"/>
                                        <p:tgtEl>
                                          <p:spTgt spid="61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7558" y="188640"/>
            <a:ext cx="7772400" cy="648370"/>
          </a:xfrm>
        </p:spPr>
        <p:txBody>
          <a:bodyPr/>
          <a:lstStyle/>
          <a:p>
            <a:pPr eaLnBrk="1" hangingPunct="1"/>
            <a:r>
              <a:rPr lang="en-US" altLang="zh-CN" sz="3600" b="1" dirty="0"/>
              <a:t>4.7.3 </a:t>
            </a:r>
            <a:r>
              <a:rPr lang="zh-CN" altLang="en-US" sz="3600" b="1" dirty="0"/>
              <a:t>多继承的</a:t>
            </a:r>
            <a:r>
              <a:rPr lang="zh-CN" altLang="en-US" sz="3600" b="1" dirty="0">
                <a:solidFill>
                  <a:srgbClr val="FF0000"/>
                </a:solidFill>
              </a:rPr>
              <a:t>构造函数与析构函数</a:t>
            </a:r>
          </a:p>
        </p:txBody>
      </p:sp>
      <p:sp>
        <p:nvSpPr>
          <p:cNvPr id="62467" name="Rectangle 3"/>
          <p:cNvSpPr>
            <a:spLocks noGrp="1" noChangeArrowheads="1"/>
          </p:cNvSpPr>
          <p:nvPr>
            <p:ph type="body" idx="1"/>
          </p:nvPr>
        </p:nvSpPr>
        <p:spPr>
          <a:xfrm>
            <a:off x="539552" y="1412776"/>
            <a:ext cx="7772400" cy="4538662"/>
          </a:xfrm>
        </p:spPr>
        <p:txBody>
          <a:bodyPr/>
          <a:lstStyle/>
          <a:p>
            <a:pPr marL="514350" indent="-514350" eaLnBrk="1" hangingPunct="1">
              <a:buFont typeface="+mj-lt"/>
              <a:buAutoNum type="arabicPeriod"/>
            </a:pPr>
            <a:r>
              <a:rPr lang="zh-CN" altLang="en-US" sz="2800" b="1" dirty="0"/>
              <a:t>派生类必须负责为每个基类的构造函数提供初始化参数，构造的方法和原则与单继承相同。</a:t>
            </a:r>
          </a:p>
          <a:p>
            <a:pPr marL="514350" indent="-514350" eaLnBrk="1" hangingPunct="1">
              <a:buFont typeface="+mj-lt"/>
              <a:buAutoNum type="arabicPeriod"/>
            </a:pPr>
            <a:r>
              <a:rPr lang="zh-CN" altLang="en-US" sz="2800" b="1" dirty="0">
                <a:solidFill>
                  <a:schemeClr val="accent2"/>
                </a:solidFill>
              </a:rPr>
              <a:t>构造函数的调用次序仍然是先基类，再对象成员，然后才是派生类的构造函数。</a:t>
            </a:r>
          </a:p>
          <a:p>
            <a:pPr marL="514350" indent="-514350" eaLnBrk="1" hangingPunct="1">
              <a:buFont typeface="+mj-lt"/>
              <a:buAutoNum type="arabicPeriod"/>
            </a:pPr>
            <a:r>
              <a:rPr lang="zh-CN" altLang="en-US" sz="2800" b="1" dirty="0"/>
              <a:t>基类构造函数的调用次序与它们在被继承时的声明次序相同，与它们在派生类构造函数的初始化列表中的次序没有关系。</a:t>
            </a:r>
          </a:p>
          <a:p>
            <a:pPr marL="514350" indent="-514350" eaLnBrk="1" hangingPunct="1">
              <a:buFont typeface="+mj-lt"/>
              <a:buAutoNum type="arabicPeriod"/>
            </a:pPr>
            <a:r>
              <a:rPr lang="zh-CN" altLang="en-US" sz="2800" b="1" dirty="0">
                <a:solidFill>
                  <a:schemeClr val="accent2"/>
                </a:solidFill>
              </a:rPr>
              <a:t>多继承方式下的析构函数调用次序仍然与构造函数的调用次序相反。</a:t>
            </a:r>
          </a:p>
        </p:txBody>
      </p:sp>
    </p:spTree>
    <p:extLst>
      <p:ext uri="{BB962C8B-B14F-4D97-AF65-F5344CB8AC3E}">
        <p14:creationId xmlns:p14="http://schemas.microsoft.com/office/powerpoint/2010/main" val="3802416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0" y="1052736"/>
            <a:ext cx="9036496" cy="4114800"/>
          </a:xfrm>
        </p:spPr>
        <p:txBody>
          <a:bodyPr/>
          <a:lstStyle/>
          <a:p>
            <a:pPr eaLnBrk="1" hangingPunct="1">
              <a:buFontTx/>
              <a:buNone/>
            </a:pPr>
            <a:r>
              <a:rPr lang="en-US" altLang="zh-CN" sz="2800" dirty="0"/>
              <a:t>【</a:t>
            </a:r>
            <a:r>
              <a:rPr lang="zh-CN" altLang="en-US" sz="2800" dirty="0"/>
              <a:t>例</a:t>
            </a:r>
            <a:r>
              <a:rPr lang="en-US" altLang="zh-CN" sz="2800" dirty="0"/>
              <a:t>4-17】  </a:t>
            </a:r>
            <a:r>
              <a:rPr lang="zh-CN" altLang="en-US" sz="2800" dirty="0"/>
              <a:t>类</a:t>
            </a:r>
            <a:r>
              <a:rPr lang="en-US" altLang="zh-CN" sz="2800" dirty="0"/>
              <a:t>Base1</a:t>
            </a:r>
            <a:r>
              <a:rPr lang="zh-CN" altLang="en-US" sz="2800" dirty="0"/>
              <a:t>、</a:t>
            </a:r>
            <a:r>
              <a:rPr lang="en-US" altLang="zh-CN" sz="2800" dirty="0"/>
              <a:t>Base2</a:t>
            </a:r>
            <a:r>
              <a:rPr lang="zh-CN" altLang="en-US" sz="2800" dirty="0"/>
              <a:t>、</a:t>
            </a:r>
            <a:r>
              <a:rPr lang="en-US" altLang="zh-CN" sz="2800" dirty="0"/>
              <a:t>Base3</a:t>
            </a:r>
            <a:r>
              <a:rPr lang="zh-CN" altLang="en-US" sz="2800" dirty="0"/>
              <a:t>、</a:t>
            </a:r>
            <a:r>
              <a:rPr lang="en-US" altLang="zh-CN" sz="2800" dirty="0"/>
              <a:t>Derived</a:t>
            </a:r>
            <a:r>
              <a:rPr lang="zh-CN" altLang="en-US" sz="2800" dirty="0"/>
              <a:t>的继承关系如图所示，验证其构造函数和析构函数的调用次序。</a:t>
            </a:r>
          </a:p>
        </p:txBody>
      </p:sp>
      <p:pic>
        <p:nvPicPr>
          <p:cNvPr id="62467" name="Picture 3" descr="B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492897"/>
            <a:ext cx="8568952"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p:txBody>
          <a:bodyPr/>
          <a:lstStyle/>
          <a:p>
            <a:pPr eaLnBrk="1" hangingPunct="1"/>
            <a:r>
              <a:rPr lang="en-US" altLang="zh-CN" sz="3600" b="1" dirty="0"/>
              <a:t>4.7.3 </a:t>
            </a:r>
            <a:r>
              <a:rPr lang="zh-CN" altLang="en-US" sz="3600" b="1" dirty="0"/>
              <a:t>多继承的</a:t>
            </a:r>
            <a:r>
              <a:rPr lang="zh-CN" altLang="en-US" sz="3600" b="1" dirty="0">
                <a:solidFill>
                  <a:srgbClr val="FF0000"/>
                </a:solidFill>
              </a:rPr>
              <a:t>构造函数与析构函数</a:t>
            </a:r>
          </a:p>
        </p:txBody>
      </p:sp>
    </p:spTree>
    <p:extLst>
      <p:ext uri="{BB962C8B-B14F-4D97-AF65-F5344CB8AC3E}">
        <p14:creationId xmlns:p14="http://schemas.microsoft.com/office/powerpoint/2010/main" val="57046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ppt_x"/>
                                          </p:val>
                                        </p:tav>
                                        <p:tav tm="100000">
                                          <p:val>
                                            <p:strVal val="#ppt_x"/>
                                          </p:val>
                                        </p:tav>
                                      </p:tavLst>
                                    </p:anim>
                                    <p:anim calcmode="lin" valueType="num">
                                      <p:cBhvr additive="base">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//Eg4-17.cpp</a:t>
            </a:r>
            <a:endParaRPr lang="zh-CN" altLang="zh-CN" sz="2000" dirty="0"/>
          </a:p>
          <a:p>
            <a:pPr marL="0" indent="0">
              <a:buNone/>
            </a:pPr>
            <a:r>
              <a:rPr lang="en-US" altLang="zh-CN" sz="2000" dirty="0"/>
              <a:t>#include &lt;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solidFill>
                  <a:srgbClr val="FF0000"/>
                </a:solidFill>
              </a:rPr>
              <a:t>class Base1</a:t>
            </a:r>
            <a:r>
              <a:rPr lang="en-US" altLang="zh-CN" sz="2000" dirty="0"/>
              <a:t>{</a:t>
            </a:r>
            <a:endParaRPr lang="zh-CN" altLang="zh-CN" sz="2000" dirty="0"/>
          </a:p>
          <a:p>
            <a:pPr marL="0" indent="0">
              <a:buNone/>
            </a:pPr>
            <a:r>
              <a:rPr lang="en-US" altLang="zh-CN" sz="2000" dirty="0"/>
              <a:t>private:</a:t>
            </a:r>
            <a:endParaRPr lang="zh-CN" altLang="zh-CN" sz="2000" dirty="0"/>
          </a:p>
          <a:p>
            <a:pPr marL="0" indent="0">
              <a:buNone/>
            </a:pPr>
            <a:r>
              <a:rPr lang="en-US" altLang="zh-CN" sz="2000" dirty="0"/>
              <a:t>    </a:t>
            </a:r>
            <a:r>
              <a:rPr lang="en-US" altLang="zh-CN" sz="2000" dirty="0" err="1"/>
              <a:t>int</a:t>
            </a:r>
            <a:r>
              <a:rPr lang="en-US" altLang="zh-CN" sz="2000" dirty="0"/>
              <a:t> x;</a:t>
            </a:r>
            <a:endParaRPr lang="zh-CN" altLang="zh-CN" sz="2000" dirty="0"/>
          </a:p>
          <a:p>
            <a:pPr marL="0" indent="0">
              <a:buNone/>
            </a:pPr>
            <a:r>
              <a:rPr lang="en-US" altLang="zh-CN" sz="2000" dirty="0"/>
              <a:t>public:</a:t>
            </a:r>
            <a:endParaRPr lang="zh-CN" altLang="zh-CN" sz="2000" dirty="0"/>
          </a:p>
          <a:p>
            <a:pPr marL="0" indent="0">
              <a:buNone/>
            </a:pPr>
            <a:r>
              <a:rPr lang="en-US" altLang="zh-CN" sz="2000" dirty="0"/>
              <a:t>    Base1(</a:t>
            </a:r>
            <a:r>
              <a:rPr lang="en-US" altLang="zh-CN" sz="2000" dirty="0" err="1"/>
              <a:t>int</a:t>
            </a:r>
            <a:r>
              <a:rPr lang="en-US" altLang="zh-CN" sz="2000" dirty="0"/>
              <a:t> a=1){</a:t>
            </a:r>
            <a:endParaRPr lang="zh-CN" altLang="zh-CN" sz="2000" dirty="0"/>
          </a:p>
          <a:p>
            <a:pPr marL="0" indent="0">
              <a:buNone/>
            </a:pPr>
            <a:r>
              <a:rPr lang="en-US" altLang="zh-CN" sz="2000" dirty="0"/>
              <a:t>        x=a;</a:t>
            </a:r>
            <a:endParaRPr lang="zh-CN" altLang="zh-CN" sz="2000" dirty="0"/>
          </a:p>
          <a:p>
            <a:pPr marL="0" indent="0">
              <a:buNone/>
            </a:pPr>
            <a:r>
              <a:rPr lang="en-US" altLang="zh-CN" sz="2000" dirty="0"/>
              <a:t>        </a:t>
            </a:r>
            <a:r>
              <a:rPr lang="en-US" altLang="zh-CN" sz="2000" dirty="0" err="1">
                <a:solidFill>
                  <a:srgbClr val="0000CC"/>
                </a:solidFill>
              </a:rPr>
              <a:t>cout</a:t>
            </a:r>
            <a:r>
              <a:rPr lang="en-US" altLang="zh-CN" sz="2000" dirty="0">
                <a:solidFill>
                  <a:srgbClr val="0000CC"/>
                </a:solidFill>
              </a:rPr>
              <a:t>&lt;&lt;"Base1 constructor x="&lt;&lt;x&lt;&lt;</a:t>
            </a:r>
            <a:r>
              <a:rPr lang="en-US" altLang="zh-CN" sz="2000" dirty="0" err="1">
                <a:solidFill>
                  <a:srgbClr val="0000CC"/>
                </a:solidFill>
              </a:rPr>
              <a:t>endl</a:t>
            </a:r>
            <a:r>
              <a:rPr lang="en-US" altLang="zh-CN" sz="2000" dirty="0">
                <a:solidFill>
                  <a:srgbClr val="0000CC"/>
                </a:solidFill>
              </a:rPr>
              <a:t>;</a:t>
            </a:r>
            <a:endParaRPr lang="zh-CN" altLang="zh-CN" sz="2000" dirty="0">
              <a:solidFill>
                <a:srgbClr val="0000CC"/>
              </a:solidFill>
            </a:endParaRPr>
          </a:p>
          <a:p>
            <a:pPr marL="0" indent="0">
              <a:buNone/>
            </a:pPr>
            <a:r>
              <a:rPr lang="en-US" altLang="zh-CN" sz="2000" dirty="0"/>
              <a:t>    }</a:t>
            </a:r>
            <a:endParaRPr lang="zh-CN" altLang="zh-CN" sz="2000" dirty="0"/>
          </a:p>
          <a:p>
            <a:pPr marL="0" indent="0">
              <a:buNone/>
            </a:pPr>
            <a:r>
              <a:rPr lang="en-US" altLang="zh-CN" sz="2000" dirty="0"/>
              <a:t>    </a:t>
            </a:r>
            <a:r>
              <a:rPr lang="en-US" altLang="zh-CN" sz="2000" dirty="0">
                <a:solidFill>
                  <a:srgbClr val="0000CC"/>
                </a:solidFill>
              </a:rPr>
              <a:t>~Base1(){ </a:t>
            </a:r>
            <a:r>
              <a:rPr lang="en-US" altLang="zh-CN" sz="2000" dirty="0" err="1">
                <a:solidFill>
                  <a:srgbClr val="0000CC"/>
                </a:solidFill>
              </a:rPr>
              <a:t>cout</a:t>
            </a:r>
            <a:r>
              <a:rPr lang="en-US" altLang="zh-CN" sz="2000" dirty="0">
                <a:solidFill>
                  <a:srgbClr val="0000CC"/>
                </a:solidFill>
              </a:rPr>
              <a:t>&lt;&lt;"Base1 destructor..."&lt;&lt;</a:t>
            </a:r>
            <a:r>
              <a:rPr lang="en-US" altLang="zh-CN" sz="2000" dirty="0" err="1">
                <a:solidFill>
                  <a:srgbClr val="0000CC"/>
                </a:solidFill>
              </a:rPr>
              <a:t>endl</a:t>
            </a:r>
            <a:r>
              <a:rPr lang="en-US" altLang="zh-CN" sz="2000" dirty="0">
                <a:solidFill>
                  <a:srgbClr val="0000CC"/>
                </a:solidFill>
              </a:rPr>
              <a:t>; }</a:t>
            </a:r>
            <a:endParaRPr lang="zh-CN" altLang="zh-CN" sz="2000" dirty="0">
              <a:solidFill>
                <a:srgbClr val="0000CC"/>
              </a:solidFill>
            </a:endParaRPr>
          </a:p>
          <a:p>
            <a:pPr marL="0" indent="0">
              <a:buNone/>
            </a:pPr>
            <a:r>
              <a:rPr lang="en-US" altLang="zh-CN" sz="2000" dirty="0"/>
              <a:t>};</a:t>
            </a:r>
            <a:endParaRPr lang="zh-CN" altLang="zh-CN" sz="2000" dirty="0"/>
          </a:p>
          <a:p>
            <a:pPr marL="0" indent="0">
              <a:buNone/>
            </a:pPr>
            <a:endParaRPr lang="zh-CN" altLang="en-US" sz="2000" dirty="0"/>
          </a:p>
        </p:txBody>
      </p:sp>
      <p:sp>
        <p:nvSpPr>
          <p:cNvPr id="4" name="Rectangle 2"/>
          <p:cNvSpPr>
            <a:spLocks noGrp="1" noChangeArrowheads="1"/>
          </p:cNvSpPr>
          <p:nvPr>
            <p:ph type="title"/>
          </p:nvPr>
        </p:nvSpPr>
        <p:spPr/>
        <p:txBody>
          <a:bodyPr/>
          <a:lstStyle/>
          <a:p>
            <a:pPr eaLnBrk="1" hangingPunct="1"/>
            <a:r>
              <a:rPr lang="en-US" altLang="zh-CN" sz="3600" b="1" dirty="0"/>
              <a:t>4.7.3 </a:t>
            </a:r>
            <a:r>
              <a:rPr lang="zh-CN" altLang="en-US" sz="3600" b="1" dirty="0"/>
              <a:t>多继承的</a:t>
            </a:r>
            <a:r>
              <a:rPr lang="zh-CN" altLang="en-US" sz="3600" b="1" dirty="0">
                <a:solidFill>
                  <a:srgbClr val="FF0000"/>
                </a:solidFill>
              </a:rPr>
              <a:t>构造函数与析构函数</a:t>
            </a:r>
          </a:p>
        </p:txBody>
      </p:sp>
    </p:spTree>
    <p:extLst>
      <p:ext uri="{BB962C8B-B14F-4D97-AF65-F5344CB8AC3E}">
        <p14:creationId xmlns:p14="http://schemas.microsoft.com/office/powerpoint/2010/main" val="29555065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23212" cy="6669360"/>
          </a:xfrm>
        </p:spPr>
        <p:txBody>
          <a:bodyPr/>
          <a:lstStyle/>
          <a:p>
            <a:pPr marL="0" indent="0">
              <a:buNone/>
            </a:pPr>
            <a:r>
              <a:rPr lang="en-US" altLang="zh-CN" sz="1800" b="1" dirty="0">
                <a:solidFill>
                  <a:srgbClr val="FF0000"/>
                </a:solidFill>
              </a:rPr>
              <a:t>class Base2</a:t>
            </a:r>
            <a:r>
              <a:rPr lang="en-US" altLang="zh-CN" sz="1800" dirty="0"/>
              <a:t>{</a:t>
            </a:r>
            <a:endParaRPr lang="zh-CN" altLang="zh-CN" sz="1800" dirty="0"/>
          </a:p>
          <a:p>
            <a:pPr marL="0" indent="0">
              <a:buNone/>
            </a:pPr>
            <a:r>
              <a:rPr lang="en-US" altLang="zh-CN" sz="1800" dirty="0"/>
              <a:t>private:</a:t>
            </a:r>
            <a:endParaRPr lang="zh-CN" altLang="zh-CN" sz="1800" dirty="0"/>
          </a:p>
          <a:p>
            <a:pPr marL="0" indent="0">
              <a:buNone/>
            </a:pPr>
            <a:r>
              <a:rPr lang="en-US" altLang="zh-CN" sz="1800" dirty="0"/>
              <a:t>    </a:t>
            </a:r>
            <a:r>
              <a:rPr lang="en-US" altLang="zh-CN" sz="1800" dirty="0" err="1"/>
              <a:t>int</a:t>
            </a:r>
            <a:r>
              <a:rPr lang="en-US" altLang="zh-CN" sz="1800" dirty="0"/>
              <a:t> y;</a:t>
            </a:r>
            <a:endParaRPr lang="zh-CN" altLang="zh-CN" sz="1800" dirty="0"/>
          </a:p>
          <a:p>
            <a:pPr marL="0" indent="0">
              <a:buNone/>
            </a:pPr>
            <a:r>
              <a:rPr lang="en-US" altLang="zh-CN" sz="1800" dirty="0"/>
              <a:t>public:</a:t>
            </a:r>
            <a:endParaRPr lang="zh-CN" altLang="zh-CN" sz="1800" dirty="0"/>
          </a:p>
          <a:p>
            <a:pPr marL="0" indent="0">
              <a:buNone/>
            </a:pPr>
            <a:r>
              <a:rPr lang="en-US" altLang="zh-CN" sz="1800" dirty="0"/>
              <a:t>    Base2(</a:t>
            </a:r>
            <a:r>
              <a:rPr lang="en-US" altLang="zh-CN" sz="1800" dirty="0" err="1"/>
              <a:t>int</a:t>
            </a:r>
            <a:r>
              <a:rPr lang="en-US" altLang="zh-CN" sz="1800" dirty="0"/>
              <a:t> a){</a:t>
            </a:r>
            <a:endParaRPr lang="zh-CN" altLang="zh-CN" sz="1800" dirty="0"/>
          </a:p>
          <a:p>
            <a:pPr marL="0" indent="0">
              <a:buNone/>
            </a:pPr>
            <a:r>
              <a:rPr lang="en-US" altLang="zh-CN" sz="1800" dirty="0"/>
              <a:t>        y=a;</a:t>
            </a:r>
            <a:endParaRPr lang="zh-CN" altLang="zh-CN" sz="1800" dirty="0"/>
          </a:p>
          <a:p>
            <a:pPr marL="0" indent="0">
              <a:buNone/>
            </a:pPr>
            <a:r>
              <a:rPr lang="en-US" altLang="zh-CN" sz="1800" b="1" dirty="0">
                <a:solidFill>
                  <a:srgbClr val="0000CC"/>
                </a:solidFill>
              </a:rPr>
              <a:t>        </a:t>
            </a:r>
            <a:r>
              <a:rPr lang="en-US" altLang="zh-CN" sz="1800" b="1" dirty="0" err="1">
                <a:solidFill>
                  <a:srgbClr val="0000CC"/>
                </a:solidFill>
              </a:rPr>
              <a:t>cout</a:t>
            </a:r>
            <a:r>
              <a:rPr lang="en-US" altLang="zh-CN" sz="1800" b="1" dirty="0">
                <a:solidFill>
                  <a:srgbClr val="0000CC"/>
                </a:solidFill>
              </a:rPr>
              <a:t>&lt;&lt;"Base2 constructor y="&lt;&lt;y&lt;&lt;</a:t>
            </a:r>
            <a:r>
              <a:rPr lang="en-US" altLang="zh-CN" sz="1800" b="1" dirty="0" err="1">
                <a:solidFill>
                  <a:srgbClr val="0000CC"/>
                </a:solidFill>
              </a:rPr>
              <a:t>endl</a:t>
            </a:r>
            <a:r>
              <a:rPr lang="en-US" altLang="zh-CN" sz="1800" b="1" dirty="0">
                <a:solidFill>
                  <a:srgbClr val="0000CC"/>
                </a:solidFill>
              </a:rPr>
              <a:t>;</a:t>
            </a:r>
            <a:endParaRPr lang="zh-CN" altLang="zh-CN" sz="1800" b="1" dirty="0">
              <a:solidFill>
                <a:srgbClr val="0000CC"/>
              </a:solidFill>
            </a:endParaRPr>
          </a:p>
          <a:p>
            <a:pPr marL="0" indent="0">
              <a:buNone/>
            </a:pPr>
            <a:r>
              <a:rPr lang="en-US" altLang="zh-CN" sz="1800" dirty="0"/>
              <a:t>    }</a:t>
            </a:r>
            <a:endParaRPr lang="zh-CN" altLang="zh-CN" sz="1800" dirty="0"/>
          </a:p>
          <a:p>
            <a:pPr marL="0" indent="0">
              <a:buNone/>
            </a:pPr>
            <a:r>
              <a:rPr lang="en-US" altLang="zh-CN" sz="1800" b="1" dirty="0">
                <a:solidFill>
                  <a:srgbClr val="0000CC"/>
                </a:solidFill>
              </a:rPr>
              <a:t>    ~Base2(){ </a:t>
            </a:r>
            <a:r>
              <a:rPr lang="en-US" altLang="zh-CN" sz="1800" b="1" dirty="0" err="1">
                <a:solidFill>
                  <a:srgbClr val="0000CC"/>
                </a:solidFill>
              </a:rPr>
              <a:t>cout</a:t>
            </a:r>
            <a:r>
              <a:rPr lang="en-US" altLang="zh-CN" sz="1800" b="1" dirty="0">
                <a:solidFill>
                  <a:srgbClr val="0000CC"/>
                </a:solidFill>
              </a:rPr>
              <a:t>&lt;&lt;"Base2 destructor..."&lt;&lt;</a:t>
            </a:r>
            <a:r>
              <a:rPr lang="en-US" altLang="zh-CN" sz="1800" b="1" dirty="0" err="1">
                <a:solidFill>
                  <a:srgbClr val="0000CC"/>
                </a:solidFill>
              </a:rPr>
              <a:t>endl</a:t>
            </a:r>
            <a:r>
              <a:rPr lang="en-US" altLang="zh-CN" sz="1800" b="1" dirty="0">
                <a:solidFill>
                  <a:srgbClr val="0000CC"/>
                </a:solidFill>
              </a:rPr>
              <a:t>; }</a:t>
            </a:r>
            <a:endParaRPr lang="zh-CN" altLang="zh-CN" sz="1800" b="1" dirty="0">
              <a:solidFill>
                <a:srgbClr val="0000CC"/>
              </a:solidFill>
            </a:endParaRPr>
          </a:p>
          <a:p>
            <a:pPr marL="0" indent="0">
              <a:buNone/>
            </a:pPr>
            <a:r>
              <a:rPr lang="en-US" altLang="zh-CN" sz="1800" dirty="0"/>
              <a:t>};</a:t>
            </a:r>
            <a:endParaRPr lang="zh-CN" altLang="zh-CN" sz="1800" dirty="0"/>
          </a:p>
          <a:p>
            <a:pPr marL="0" indent="0">
              <a:buNone/>
            </a:pPr>
            <a:r>
              <a:rPr lang="en-US" altLang="zh-CN" sz="1800" b="1" dirty="0">
                <a:solidFill>
                  <a:srgbClr val="FF0000"/>
                </a:solidFill>
              </a:rPr>
              <a:t>class Base3</a:t>
            </a:r>
            <a:r>
              <a:rPr lang="en-US" altLang="zh-CN" sz="1800" dirty="0"/>
              <a:t>{</a:t>
            </a:r>
            <a:endParaRPr lang="zh-CN" altLang="zh-CN" sz="1800" dirty="0"/>
          </a:p>
          <a:p>
            <a:pPr marL="0" indent="0">
              <a:buNone/>
            </a:pPr>
            <a:r>
              <a:rPr lang="en-US" altLang="zh-CN" sz="1800" dirty="0"/>
              <a:t>private:</a:t>
            </a:r>
            <a:endParaRPr lang="zh-CN" altLang="zh-CN" sz="1800" dirty="0"/>
          </a:p>
          <a:p>
            <a:pPr marL="0" indent="0">
              <a:buNone/>
            </a:pPr>
            <a:r>
              <a:rPr lang="en-US" altLang="zh-CN" sz="1800" dirty="0"/>
              <a:t>    </a:t>
            </a:r>
            <a:r>
              <a:rPr lang="en-US" altLang="zh-CN" sz="1800" dirty="0" err="1"/>
              <a:t>int</a:t>
            </a:r>
            <a:r>
              <a:rPr lang="en-US" altLang="zh-CN" sz="1800" dirty="0"/>
              <a:t> z;</a:t>
            </a:r>
            <a:endParaRPr lang="zh-CN" altLang="zh-CN" sz="1800" dirty="0"/>
          </a:p>
          <a:p>
            <a:pPr marL="0" indent="0">
              <a:buNone/>
            </a:pPr>
            <a:r>
              <a:rPr lang="en-US" altLang="zh-CN" sz="1800" dirty="0"/>
              <a:t>public:</a:t>
            </a:r>
            <a:endParaRPr lang="zh-CN" altLang="zh-CN" sz="1800" dirty="0"/>
          </a:p>
          <a:p>
            <a:pPr marL="0" indent="0">
              <a:buNone/>
            </a:pPr>
            <a:r>
              <a:rPr lang="en-US" altLang="zh-CN" sz="1800" dirty="0"/>
              <a:t>    Base3(</a:t>
            </a:r>
            <a:r>
              <a:rPr lang="en-US" altLang="zh-CN" sz="1800" dirty="0" err="1"/>
              <a:t>int</a:t>
            </a:r>
            <a:r>
              <a:rPr lang="en-US" altLang="zh-CN" sz="1800" dirty="0"/>
              <a:t> a){</a:t>
            </a:r>
            <a:endParaRPr lang="zh-CN" altLang="zh-CN" sz="1800" dirty="0"/>
          </a:p>
          <a:p>
            <a:pPr marL="0" indent="0">
              <a:buNone/>
            </a:pPr>
            <a:r>
              <a:rPr lang="en-US" altLang="zh-CN" sz="1800" dirty="0"/>
              <a:t>        z=a;</a:t>
            </a:r>
            <a:endParaRPr lang="zh-CN" altLang="zh-CN" sz="1800" dirty="0"/>
          </a:p>
          <a:p>
            <a:pPr marL="0" indent="0">
              <a:buNone/>
            </a:pPr>
            <a:r>
              <a:rPr lang="en-US" altLang="zh-CN" sz="1800" b="1" dirty="0">
                <a:solidFill>
                  <a:srgbClr val="0000CC"/>
                </a:solidFill>
              </a:rPr>
              <a:t>        </a:t>
            </a:r>
            <a:r>
              <a:rPr lang="en-US" altLang="zh-CN" sz="1800" b="1" dirty="0" err="1">
                <a:solidFill>
                  <a:srgbClr val="0000CC"/>
                </a:solidFill>
              </a:rPr>
              <a:t>cout</a:t>
            </a:r>
            <a:r>
              <a:rPr lang="en-US" altLang="zh-CN" sz="1800" b="1" dirty="0">
                <a:solidFill>
                  <a:srgbClr val="0000CC"/>
                </a:solidFill>
              </a:rPr>
              <a:t>&lt;&lt;"Base3 constructor z="&lt;&lt;z&lt;&lt;</a:t>
            </a:r>
            <a:r>
              <a:rPr lang="en-US" altLang="zh-CN" sz="1800" b="1" dirty="0" err="1">
                <a:solidFill>
                  <a:srgbClr val="0000CC"/>
                </a:solidFill>
              </a:rPr>
              <a:t>endl</a:t>
            </a:r>
            <a:r>
              <a:rPr lang="en-US" altLang="zh-CN" sz="1800" b="1" dirty="0">
                <a:solidFill>
                  <a:srgbClr val="0000CC"/>
                </a:solidFill>
              </a:rPr>
              <a:t>;</a:t>
            </a:r>
            <a:endParaRPr lang="zh-CN" altLang="zh-CN" sz="1800" b="1" dirty="0">
              <a:solidFill>
                <a:srgbClr val="0000CC"/>
              </a:solidFill>
            </a:endParaRPr>
          </a:p>
          <a:p>
            <a:pPr marL="0" indent="0">
              <a:buNone/>
            </a:pPr>
            <a:r>
              <a:rPr lang="en-US" altLang="zh-CN" sz="1800" dirty="0"/>
              <a:t>    }</a:t>
            </a:r>
            <a:endParaRPr lang="zh-CN" altLang="zh-CN" sz="1800" dirty="0"/>
          </a:p>
          <a:p>
            <a:pPr marL="0" indent="0">
              <a:buNone/>
            </a:pPr>
            <a:r>
              <a:rPr lang="en-US" altLang="zh-CN" sz="1800" b="1" dirty="0">
                <a:solidFill>
                  <a:srgbClr val="0000CC"/>
                </a:solidFill>
              </a:rPr>
              <a:t>    ~Base3(){ </a:t>
            </a:r>
            <a:r>
              <a:rPr lang="en-US" altLang="zh-CN" sz="1800" b="1" dirty="0" err="1">
                <a:solidFill>
                  <a:srgbClr val="0000CC"/>
                </a:solidFill>
              </a:rPr>
              <a:t>cout</a:t>
            </a:r>
            <a:r>
              <a:rPr lang="en-US" altLang="zh-CN" sz="1800" b="1" dirty="0">
                <a:solidFill>
                  <a:srgbClr val="0000CC"/>
                </a:solidFill>
              </a:rPr>
              <a:t>&lt;&lt;"Base3 destructor..."&lt;&lt;</a:t>
            </a:r>
            <a:r>
              <a:rPr lang="en-US" altLang="zh-CN" sz="1800" b="1" dirty="0" err="1">
                <a:solidFill>
                  <a:srgbClr val="0000CC"/>
                </a:solidFill>
              </a:rPr>
              <a:t>endl</a:t>
            </a:r>
            <a:r>
              <a:rPr lang="en-US" altLang="zh-CN" sz="1800" b="1" dirty="0">
                <a:solidFill>
                  <a:srgbClr val="0000CC"/>
                </a:solidFill>
              </a:rPr>
              <a:t>; }</a:t>
            </a:r>
            <a:endParaRPr lang="zh-CN" altLang="zh-CN" sz="1800" b="1" dirty="0">
              <a:solidFill>
                <a:srgbClr val="0000CC"/>
              </a:solidFill>
            </a:endParaRPr>
          </a:p>
          <a:p>
            <a:pPr marL="0" indent="0">
              <a:buNone/>
            </a:pPr>
            <a:r>
              <a:rPr lang="en-US" altLang="zh-CN" sz="1800" dirty="0"/>
              <a:t>};</a:t>
            </a:r>
            <a:endParaRPr lang="zh-CN" altLang="zh-CN" sz="1800" dirty="0"/>
          </a:p>
          <a:p>
            <a:pPr marL="0" indent="0">
              <a:buNone/>
            </a:pPr>
            <a:endParaRPr lang="zh-CN" altLang="en-US" sz="1800" dirty="0"/>
          </a:p>
        </p:txBody>
      </p:sp>
    </p:spTree>
    <p:extLst>
      <p:ext uri="{BB962C8B-B14F-4D97-AF65-F5344CB8AC3E}">
        <p14:creationId xmlns:p14="http://schemas.microsoft.com/office/powerpoint/2010/main" val="7720441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94" y="1052736"/>
            <a:ext cx="8623212" cy="5168635"/>
          </a:xfrm>
        </p:spPr>
        <p:txBody>
          <a:bodyPr/>
          <a:lstStyle/>
          <a:p>
            <a:pPr marL="0" indent="0">
              <a:buNone/>
            </a:pPr>
            <a:r>
              <a:rPr lang="en-US" altLang="zh-CN" sz="2000" b="1" dirty="0">
                <a:solidFill>
                  <a:srgbClr val="FF0000"/>
                </a:solidFill>
              </a:rPr>
              <a:t>class</a:t>
            </a:r>
            <a:r>
              <a:rPr lang="en-US" altLang="zh-CN" sz="2000" dirty="0"/>
              <a:t> </a:t>
            </a:r>
            <a:r>
              <a:rPr lang="en-US" altLang="zh-CN" sz="2000" b="1" dirty="0" err="1">
                <a:solidFill>
                  <a:srgbClr val="FF0000"/>
                </a:solidFill>
              </a:rPr>
              <a:t>Derived</a:t>
            </a:r>
            <a:r>
              <a:rPr lang="en-US" altLang="zh-CN" sz="2000" dirty="0" err="1"/>
              <a:t>:public</a:t>
            </a:r>
            <a:r>
              <a:rPr lang="en-US" altLang="zh-CN" sz="2000" dirty="0"/>
              <a:t>  Base1,protected Base2,private Base3{</a:t>
            </a:r>
            <a:endParaRPr lang="zh-CN" altLang="zh-CN" sz="2000" dirty="0"/>
          </a:p>
          <a:p>
            <a:pPr marL="0" indent="0">
              <a:buNone/>
            </a:pPr>
            <a:r>
              <a:rPr lang="en-US" altLang="zh-CN" sz="2000" dirty="0"/>
              <a:t>private:</a:t>
            </a:r>
            <a:endParaRPr lang="zh-CN" altLang="zh-CN" sz="2000" dirty="0"/>
          </a:p>
          <a:p>
            <a:pPr marL="0" indent="0">
              <a:buNone/>
            </a:pPr>
            <a:r>
              <a:rPr lang="en-US" altLang="zh-CN" sz="2000" dirty="0"/>
              <a:t>    </a:t>
            </a:r>
            <a:r>
              <a:rPr lang="en-US" altLang="zh-CN" sz="2000" dirty="0" err="1"/>
              <a:t>int</a:t>
            </a:r>
            <a:r>
              <a:rPr lang="en-US" altLang="zh-CN" sz="2000" dirty="0"/>
              <a:t> y;</a:t>
            </a:r>
            <a:endParaRPr lang="zh-CN" altLang="zh-CN" sz="2000" dirty="0"/>
          </a:p>
          <a:p>
            <a:pPr marL="0" indent="0">
              <a:buNone/>
            </a:pPr>
            <a:r>
              <a:rPr lang="en-US" altLang="zh-CN" sz="2000" dirty="0"/>
              <a:t>public:</a:t>
            </a:r>
            <a:endParaRPr lang="zh-CN" altLang="zh-CN" sz="2000" dirty="0"/>
          </a:p>
          <a:p>
            <a:pPr marL="0" indent="0">
              <a:buNone/>
            </a:pPr>
            <a:r>
              <a:rPr lang="en-US" altLang="zh-CN" sz="2000" dirty="0"/>
              <a:t>    Derived(</a:t>
            </a:r>
            <a:r>
              <a:rPr lang="en-US" altLang="zh-CN" sz="2000" dirty="0" err="1"/>
              <a:t>int</a:t>
            </a:r>
            <a:r>
              <a:rPr lang="en-US" altLang="zh-CN" sz="2000" dirty="0"/>
              <a:t> </a:t>
            </a:r>
            <a:r>
              <a:rPr lang="en-US" altLang="zh-CN" sz="2000" dirty="0" err="1"/>
              <a:t>a,int</a:t>
            </a:r>
            <a:r>
              <a:rPr lang="en-US" altLang="zh-CN" sz="2000" dirty="0"/>
              <a:t> </a:t>
            </a:r>
            <a:r>
              <a:rPr lang="en-US" altLang="zh-CN" sz="2000" dirty="0" err="1"/>
              <a:t>b,int</a:t>
            </a:r>
            <a:r>
              <a:rPr lang="en-US" altLang="zh-CN" sz="2000" dirty="0"/>
              <a:t> c)</a:t>
            </a:r>
          </a:p>
          <a:p>
            <a:pPr marL="0" indent="0">
              <a:buNone/>
            </a:pPr>
            <a:r>
              <a:rPr lang="en-US" altLang="zh-CN" sz="2000" dirty="0"/>
              <a:t>        :Base3(b),Base2(a){</a:t>
            </a:r>
            <a:endParaRPr lang="zh-CN" altLang="zh-CN" sz="2000" dirty="0"/>
          </a:p>
          <a:p>
            <a:pPr marL="0" indent="0">
              <a:buNone/>
            </a:pPr>
            <a:r>
              <a:rPr lang="en-US" altLang="zh-CN" sz="2000" dirty="0"/>
              <a:t>        y=c;</a:t>
            </a:r>
            <a:endParaRPr lang="zh-CN" altLang="zh-CN" sz="2000" dirty="0"/>
          </a:p>
          <a:p>
            <a:pPr marL="0" indent="0">
              <a:buNone/>
            </a:pPr>
            <a:r>
              <a:rPr lang="en-US" altLang="zh-CN" sz="2000" b="1" dirty="0">
                <a:solidFill>
                  <a:srgbClr val="0000CC"/>
                </a:solidFill>
              </a:rPr>
              <a:t>        </a:t>
            </a:r>
            <a:r>
              <a:rPr lang="en-US" altLang="zh-CN" sz="2000" b="1" dirty="0" err="1">
                <a:solidFill>
                  <a:srgbClr val="0000CC"/>
                </a:solidFill>
              </a:rPr>
              <a:t>cout</a:t>
            </a:r>
            <a:r>
              <a:rPr lang="en-US" altLang="zh-CN" sz="2000" b="1" dirty="0">
                <a:solidFill>
                  <a:srgbClr val="0000CC"/>
                </a:solidFill>
              </a:rPr>
              <a:t>&lt;&lt;"Derived constructor y=“</a:t>
            </a:r>
          </a:p>
          <a:p>
            <a:pPr marL="0" indent="0">
              <a:buNone/>
            </a:pPr>
            <a:r>
              <a:rPr lang="en-US" altLang="zh-CN" sz="2000" b="1" dirty="0">
                <a:solidFill>
                  <a:srgbClr val="0000CC"/>
                </a:solidFill>
              </a:rPr>
              <a:t>                &lt;&lt;y&lt;&lt;</a:t>
            </a:r>
            <a:r>
              <a:rPr lang="en-US" altLang="zh-CN" sz="2000" b="1" dirty="0" err="1">
                <a:solidFill>
                  <a:srgbClr val="0000CC"/>
                </a:solidFill>
              </a:rPr>
              <a:t>endl</a:t>
            </a:r>
            <a:r>
              <a:rPr lang="en-US" altLang="zh-CN" sz="2000" b="1" dirty="0">
                <a:solidFill>
                  <a:srgbClr val="0000CC"/>
                </a:solidFill>
              </a:rPr>
              <a:t>;</a:t>
            </a:r>
            <a:endParaRPr lang="zh-CN" altLang="zh-CN" sz="2000" b="1" dirty="0">
              <a:solidFill>
                <a:srgbClr val="0000CC"/>
              </a:solidFill>
            </a:endParaRPr>
          </a:p>
          <a:p>
            <a:pPr marL="0" indent="0">
              <a:buNone/>
            </a:pPr>
            <a:r>
              <a:rPr lang="en-US" altLang="zh-CN" sz="2000" dirty="0"/>
              <a:t>    }</a:t>
            </a:r>
            <a:endParaRPr lang="zh-CN" altLang="zh-CN" sz="2000" dirty="0"/>
          </a:p>
          <a:p>
            <a:pPr marL="0" indent="0">
              <a:buNone/>
            </a:pPr>
            <a:r>
              <a:rPr lang="en-US" altLang="zh-CN" sz="2000" dirty="0"/>
              <a:t>    </a:t>
            </a:r>
            <a:r>
              <a:rPr lang="en-US" altLang="zh-CN" sz="2000" b="1" dirty="0">
                <a:solidFill>
                  <a:srgbClr val="0000CC"/>
                </a:solidFill>
              </a:rPr>
              <a:t>~Derived(){ </a:t>
            </a:r>
            <a:r>
              <a:rPr lang="en-US" altLang="zh-CN" sz="2000" b="1" dirty="0" err="1">
                <a:solidFill>
                  <a:srgbClr val="0000CC"/>
                </a:solidFill>
              </a:rPr>
              <a:t>cout</a:t>
            </a:r>
            <a:r>
              <a:rPr lang="en-US" altLang="zh-CN" sz="2000" b="1" dirty="0">
                <a:solidFill>
                  <a:srgbClr val="0000CC"/>
                </a:solidFill>
              </a:rPr>
              <a:t>&lt;&lt;"Derived destructor...“</a:t>
            </a:r>
          </a:p>
          <a:p>
            <a:pPr marL="0" indent="0">
              <a:buNone/>
            </a:pPr>
            <a:r>
              <a:rPr lang="en-US" altLang="zh-CN" sz="2000" b="1" dirty="0">
                <a:solidFill>
                  <a:srgbClr val="0000CC"/>
                </a:solidFill>
              </a:rPr>
              <a:t>              &lt;&lt;</a:t>
            </a:r>
            <a:r>
              <a:rPr lang="en-US" altLang="zh-CN" sz="2000" b="1" dirty="0" err="1">
                <a:solidFill>
                  <a:srgbClr val="0000CC"/>
                </a:solidFill>
              </a:rPr>
              <a:t>endl</a:t>
            </a:r>
            <a:r>
              <a:rPr lang="en-US" altLang="zh-CN" sz="2000" b="1" dirty="0">
                <a:solidFill>
                  <a:srgbClr val="0000CC"/>
                </a:solidFill>
              </a:rPr>
              <a:t>; }</a:t>
            </a:r>
            <a:endParaRPr lang="zh-CN" altLang="zh-CN" sz="2000" b="1" dirty="0">
              <a:solidFill>
                <a:srgbClr val="0000CC"/>
              </a:solidFill>
            </a:endParaRPr>
          </a:p>
          <a:p>
            <a:pPr marL="0" indent="0">
              <a:buNone/>
            </a:pPr>
            <a:r>
              <a:rPr lang="en-US" altLang="zh-CN" sz="2000" dirty="0"/>
              <a:t>};</a:t>
            </a:r>
            <a:endParaRPr lang="zh-CN" altLang="zh-CN" sz="2000" dirty="0"/>
          </a:p>
          <a:p>
            <a:pPr marL="0" indent="0">
              <a:buNone/>
            </a:pPr>
            <a:r>
              <a:rPr lang="en-US" altLang="zh-CN" sz="2000" dirty="0"/>
              <a:t>void main(){</a:t>
            </a:r>
            <a:endParaRPr lang="zh-CN" altLang="zh-CN" sz="2000" dirty="0"/>
          </a:p>
          <a:p>
            <a:pPr marL="0" indent="0">
              <a:buNone/>
            </a:pPr>
            <a:r>
              <a:rPr lang="en-US" altLang="zh-CN" sz="2000" b="1" dirty="0">
                <a:solidFill>
                  <a:srgbClr val="FF0000"/>
                </a:solidFill>
              </a:rPr>
              <a:t>    Derived d(2,3,4);</a:t>
            </a:r>
            <a:endParaRPr lang="zh-CN" altLang="zh-CN" sz="2000" b="1" dirty="0">
              <a:solidFill>
                <a:srgbClr val="FF0000"/>
              </a:solidFill>
            </a:endParaRPr>
          </a:p>
          <a:p>
            <a:pPr marL="0" indent="0">
              <a:buNone/>
            </a:pPr>
            <a:r>
              <a:rPr lang="en-US" altLang="zh-CN" sz="2000" dirty="0"/>
              <a:t>}</a:t>
            </a:r>
            <a:endParaRPr lang="zh-CN" altLang="zh-CN" sz="2000" dirty="0"/>
          </a:p>
          <a:p>
            <a:pPr marL="0" indent="0">
              <a:buNone/>
            </a:pPr>
            <a:endParaRPr lang="zh-CN" altLang="en-US" sz="2000" dirty="0"/>
          </a:p>
        </p:txBody>
      </p:sp>
      <p:sp>
        <p:nvSpPr>
          <p:cNvPr id="4" name="Rectangle 2"/>
          <p:cNvSpPr>
            <a:spLocks noGrp="1" noChangeArrowheads="1"/>
          </p:cNvSpPr>
          <p:nvPr>
            <p:ph type="title"/>
          </p:nvPr>
        </p:nvSpPr>
        <p:spPr/>
        <p:txBody>
          <a:bodyPr/>
          <a:lstStyle/>
          <a:p>
            <a:pPr eaLnBrk="1" hangingPunct="1"/>
            <a:r>
              <a:rPr lang="en-US" altLang="zh-CN" sz="3600" b="1" dirty="0"/>
              <a:t>4.7.3 </a:t>
            </a:r>
            <a:r>
              <a:rPr lang="zh-CN" altLang="en-US" sz="3600" b="1" dirty="0"/>
              <a:t>多继承的</a:t>
            </a:r>
            <a:r>
              <a:rPr lang="zh-CN" altLang="en-US" sz="3600" b="1" dirty="0">
                <a:solidFill>
                  <a:srgbClr val="FF0000"/>
                </a:solidFill>
              </a:rPr>
              <a:t>构造函数与析构函数</a:t>
            </a:r>
          </a:p>
        </p:txBody>
      </p:sp>
      <p:sp>
        <p:nvSpPr>
          <p:cNvPr id="2" name="对话气泡: 矩形 1"/>
          <p:cNvSpPr/>
          <p:nvPr/>
        </p:nvSpPr>
        <p:spPr>
          <a:xfrm>
            <a:off x="5800599" y="1556792"/>
            <a:ext cx="3235897" cy="3960440"/>
          </a:xfrm>
          <a:prstGeom prst="wedgeRectCallout">
            <a:avLst>
              <a:gd name="adj1" fmla="val -145555"/>
              <a:gd name="adj2" fmla="val 70433"/>
            </a:avLst>
          </a:prstGeom>
          <a:gradFill>
            <a:gsLst>
              <a:gs pos="52318">
                <a:schemeClr val="bg1"/>
              </a:gs>
              <a:gs pos="0">
                <a:schemeClr val="accent1">
                  <a:lumMod val="5000"/>
                  <a:lumOff val="95000"/>
                </a:schemeClr>
              </a:gs>
              <a:gs pos="74000">
                <a:srgbClr val="FFFF00"/>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400" b="1" dirty="0">
                <a:solidFill>
                  <a:srgbClr val="FF0000"/>
                </a:solidFill>
              </a:rPr>
              <a:t>本程序的运行结果如下：</a:t>
            </a:r>
          </a:p>
          <a:p>
            <a:r>
              <a:rPr lang="en-US" altLang="zh-CN" b="1" dirty="0">
                <a:solidFill>
                  <a:schemeClr val="tx1"/>
                </a:solidFill>
              </a:rPr>
              <a:t>Base1 constructor x=1</a:t>
            </a:r>
            <a:endParaRPr lang="zh-CN" altLang="zh-CN" b="1" dirty="0">
              <a:solidFill>
                <a:schemeClr val="tx1"/>
              </a:solidFill>
            </a:endParaRPr>
          </a:p>
          <a:p>
            <a:r>
              <a:rPr lang="en-US" altLang="zh-CN" b="1" dirty="0">
                <a:solidFill>
                  <a:schemeClr val="tx1"/>
                </a:solidFill>
              </a:rPr>
              <a:t>Base2 constructor y=2</a:t>
            </a:r>
            <a:endParaRPr lang="zh-CN" altLang="zh-CN" b="1" dirty="0">
              <a:solidFill>
                <a:schemeClr val="tx1"/>
              </a:solidFill>
            </a:endParaRPr>
          </a:p>
          <a:p>
            <a:r>
              <a:rPr lang="en-US" altLang="zh-CN" b="1" dirty="0">
                <a:solidFill>
                  <a:schemeClr val="tx1"/>
                </a:solidFill>
              </a:rPr>
              <a:t>Base3 constructor z=3</a:t>
            </a:r>
            <a:endParaRPr lang="zh-CN" altLang="zh-CN" b="1" dirty="0">
              <a:solidFill>
                <a:schemeClr val="tx1"/>
              </a:solidFill>
            </a:endParaRPr>
          </a:p>
          <a:p>
            <a:r>
              <a:rPr lang="en-US" altLang="zh-CN" b="1" dirty="0">
                <a:solidFill>
                  <a:schemeClr val="tx1"/>
                </a:solidFill>
              </a:rPr>
              <a:t>Derived constructor y=4</a:t>
            </a:r>
            <a:endParaRPr lang="zh-CN" altLang="zh-CN" b="1" dirty="0">
              <a:solidFill>
                <a:schemeClr val="tx1"/>
              </a:solidFill>
            </a:endParaRPr>
          </a:p>
          <a:p>
            <a:r>
              <a:rPr lang="en-US" altLang="zh-CN" b="1" dirty="0">
                <a:solidFill>
                  <a:schemeClr val="tx1"/>
                </a:solidFill>
              </a:rPr>
              <a:t>Derived destructor...</a:t>
            </a:r>
            <a:endParaRPr lang="zh-CN" altLang="zh-CN" b="1" dirty="0">
              <a:solidFill>
                <a:schemeClr val="tx1"/>
              </a:solidFill>
            </a:endParaRPr>
          </a:p>
          <a:p>
            <a:r>
              <a:rPr lang="en-US" altLang="zh-CN" b="1" dirty="0">
                <a:solidFill>
                  <a:schemeClr val="tx1"/>
                </a:solidFill>
              </a:rPr>
              <a:t>Base3 destructor...</a:t>
            </a:r>
            <a:endParaRPr lang="zh-CN" altLang="zh-CN" b="1" dirty="0">
              <a:solidFill>
                <a:schemeClr val="tx1"/>
              </a:solidFill>
            </a:endParaRPr>
          </a:p>
          <a:p>
            <a:r>
              <a:rPr lang="en-US" altLang="zh-CN" b="1" dirty="0">
                <a:solidFill>
                  <a:schemeClr val="tx1"/>
                </a:solidFill>
              </a:rPr>
              <a:t>Base2 destructor...</a:t>
            </a:r>
            <a:endParaRPr lang="zh-CN" altLang="zh-CN" b="1" dirty="0">
              <a:solidFill>
                <a:schemeClr val="tx1"/>
              </a:solidFill>
            </a:endParaRPr>
          </a:p>
          <a:p>
            <a:r>
              <a:rPr lang="en-US" altLang="zh-CN" b="1" dirty="0">
                <a:solidFill>
                  <a:schemeClr val="tx1"/>
                </a:solidFill>
              </a:rPr>
              <a:t>Base1 destructor...</a:t>
            </a:r>
          </a:p>
          <a:p>
            <a:endParaRPr lang="en-US" altLang="zh-CN" b="1" dirty="0">
              <a:solidFill>
                <a:schemeClr val="tx1"/>
              </a:solidFill>
            </a:endParaRPr>
          </a:p>
          <a:p>
            <a:r>
              <a:rPr lang="zh-CN" altLang="en-US" sz="2800" b="1" dirty="0">
                <a:solidFill>
                  <a:srgbClr val="0000CC"/>
                </a:solidFill>
              </a:rPr>
              <a:t>分析此结果的产生过程！</a:t>
            </a:r>
            <a:endParaRPr lang="zh-CN" altLang="zh-CN" sz="2800" b="1" dirty="0">
              <a:solidFill>
                <a:srgbClr val="0000CC"/>
              </a:solidFill>
            </a:endParaRPr>
          </a:p>
        </p:txBody>
      </p:sp>
    </p:spTree>
    <p:extLst>
      <p:ext uri="{BB962C8B-B14F-4D97-AF65-F5344CB8AC3E}">
        <p14:creationId xmlns:p14="http://schemas.microsoft.com/office/powerpoint/2010/main" val="35375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685800" y="1196975"/>
            <a:ext cx="7772400" cy="4899025"/>
          </a:xfrm>
        </p:spPr>
        <p:txBody>
          <a:bodyPr/>
          <a:lstStyle/>
          <a:p>
            <a:pPr eaLnBrk="1" hangingPunct="1">
              <a:buFontTx/>
              <a:buNone/>
            </a:pPr>
            <a:r>
              <a:rPr lang="en-US" altLang="zh-CN" sz="2400" b="1" dirty="0">
                <a:solidFill>
                  <a:srgbClr val="0000CC"/>
                </a:solidFill>
              </a:rPr>
              <a:t>1. </a:t>
            </a:r>
            <a:r>
              <a:rPr lang="zh-CN" altLang="en-US" sz="2400" b="1" dirty="0">
                <a:solidFill>
                  <a:srgbClr val="0000CC"/>
                </a:solidFill>
              </a:rPr>
              <a:t>引入的虚拟继承的原因</a:t>
            </a:r>
          </a:p>
          <a:p>
            <a:pPr eaLnBrk="1" hangingPunct="1">
              <a:buFontTx/>
              <a:buNone/>
            </a:pPr>
            <a:r>
              <a:rPr lang="zh-CN" altLang="en-US" sz="2400" b="1" dirty="0"/>
              <a:t>     派生类间接继承同一基类使得间接基类（</a:t>
            </a:r>
            <a:r>
              <a:rPr lang="en-US" altLang="zh-CN" sz="2400" b="1" dirty="0"/>
              <a:t>Person</a:t>
            </a:r>
            <a:r>
              <a:rPr lang="zh-CN" altLang="en-US" sz="2400" b="1" dirty="0"/>
              <a:t>）在派生类中有多份拷贝，引发二义性。</a:t>
            </a:r>
          </a:p>
          <a:p>
            <a:pPr eaLnBrk="1" hangingPunct="1"/>
            <a:endParaRPr lang="en-US" altLang="zh-CN" sz="2400" b="1" dirty="0"/>
          </a:p>
        </p:txBody>
      </p:sp>
      <p:grpSp>
        <p:nvGrpSpPr>
          <p:cNvPr id="64515" name="Group 3"/>
          <p:cNvGrpSpPr>
            <a:grpSpLocks/>
          </p:cNvGrpSpPr>
          <p:nvPr/>
        </p:nvGrpSpPr>
        <p:grpSpPr bwMode="auto">
          <a:xfrm>
            <a:off x="5724525" y="2492375"/>
            <a:ext cx="2663825" cy="3689350"/>
            <a:chOff x="2245" y="1696"/>
            <a:chExt cx="1678" cy="2324"/>
          </a:xfrm>
        </p:grpSpPr>
        <p:grpSp>
          <p:nvGrpSpPr>
            <p:cNvPr id="63494" name="Group 4"/>
            <p:cNvGrpSpPr>
              <a:grpSpLocks/>
            </p:cNvGrpSpPr>
            <p:nvPr/>
          </p:nvGrpSpPr>
          <p:grpSpPr bwMode="auto">
            <a:xfrm>
              <a:off x="2245" y="1696"/>
              <a:ext cx="1678" cy="2324"/>
              <a:chOff x="2245" y="1696"/>
              <a:chExt cx="1678" cy="2324"/>
            </a:xfrm>
          </p:grpSpPr>
          <p:sp>
            <p:nvSpPr>
              <p:cNvPr id="63507" name="Rectangle 5"/>
              <p:cNvSpPr>
                <a:spLocks noChangeArrowheads="1"/>
              </p:cNvSpPr>
              <p:nvPr/>
            </p:nvSpPr>
            <p:spPr bwMode="auto">
              <a:xfrm>
                <a:off x="2245" y="1696"/>
                <a:ext cx="1678"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stuEmployee</a:t>
                </a:r>
              </a:p>
            </p:txBody>
          </p:sp>
          <p:sp>
            <p:nvSpPr>
              <p:cNvPr id="63508" name="Rectangle 6"/>
              <p:cNvSpPr>
                <a:spLocks noChangeArrowheads="1"/>
              </p:cNvSpPr>
              <p:nvPr/>
            </p:nvSpPr>
            <p:spPr bwMode="auto">
              <a:xfrm>
                <a:off x="2245" y="1888"/>
                <a:ext cx="1678" cy="213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1600">
                  <a:latin typeface="Trebuchet MS" panose="020B0603020202020204" pitchFamily="34" charset="0"/>
                </a:endParaRPr>
              </a:p>
            </p:txBody>
          </p:sp>
        </p:grpSp>
        <p:grpSp>
          <p:nvGrpSpPr>
            <p:cNvPr id="63495" name="Group 7"/>
            <p:cNvGrpSpPr>
              <a:grpSpLocks/>
            </p:cNvGrpSpPr>
            <p:nvPr/>
          </p:nvGrpSpPr>
          <p:grpSpPr bwMode="auto">
            <a:xfrm>
              <a:off x="2517" y="1979"/>
              <a:ext cx="1104" cy="861"/>
              <a:chOff x="2517" y="1979"/>
              <a:chExt cx="1104" cy="861"/>
            </a:xfrm>
          </p:grpSpPr>
          <p:sp>
            <p:nvSpPr>
              <p:cNvPr id="63505" name="Rectangle 8"/>
              <p:cNvSpPr>
                <a:spLocks noChangeArrowheads="1"/>
              </p:cNvSpPr>
              <p:nvPr/>
            </p:nvSpPr>
            <p:spPr bwMode="auto">
              <a:xfrm>
                <a:off x="2517" y="1979"/>
                <a:ext cx="1104"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Student</a:t>
                </a:r>
              </a:p>
            </p:txBody>
          </p:sp>
          <p:sp>
            <p:nvSpPr>
              <p:cNvPr id="63506" name="Rectangle 9"/>
              <p:cNvSpPr>
                <a:spLocks noChangeArrowheads="1"/>
              </p:cNvSpPr>
              <p:nvPr/>
            </p:nvSpPr>
            <p:spPr bwMode="auto">
              <a:xfrm>
                <a:off x="2517" y="2160"/>
                <a:ext cx="1104" cy="6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1600">
                  <a:latin typeface="Trebuchet MS" panose="020B0603020202020204" pitchFamily="34" charset="0"/>
                </a:endParaRPr>
              </a:p>
            </p:txBody>
          </p:sp>
        </p:grpSp>
        <p:grpSp>
          <p:nvGrpSpPr>
            <p:cNvPr id="63496" name="Group 10"/>
            <p:cNvGrpSpPr>
              <a:grpSpLocks/>
            </p:cNvGrpSpPr>
            <p:nvPr/>
          </p:nvGrpSpPr>
          <p:grpSpPr bwMode="auto">
            <a:xfrm>
              <a:off x="2697" y="2251"/>
              <a:ext cx="817" cy="500"/>
              <a:chOff x="2426" y="1570"/>
              <a:chExt cx="817" cy="500"/>
            </a:xfrm>
          </p:grpSpPr>
          <p:sp>
            <p:nvSpPr>
              <p:cNvPr id="63503" name="Rectangle 11"/>
              <p:cNvSpPr>
                <a:spLocks noChangeArrowheads="1"/>
              </p:cNvSpPr>
              <p:nvPr/>
            </p:nvSpPr>
            <p:spPr bwMode="auto">
              <a:xfrm>
                <a:off x="2426" y="1570"/>
                <a:ext cx="817"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Person </a:t>
                </a:r>
              </a:p>
            </p:txBody>
          </p:sp>
          <p:sp>
            <p:nvSpPr>
              <p:cNvPr id="63504" name="Rectangle 12"/>
              <p:cNvSpPr>
                <a:spLocks noChangeArrowheads="1"/>
              </p:cNvSpPr>
              <p:nvPr/>
            </p:nvSpPr>
            <p:spPr bwMode="auto">
              <a:xfrm>
                <a:off x="2426" y="1752"/>
                <a:ext cx="817"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a:latin typeface="Trebuchet MS" panose="020B0603020202020204" pitchFamily="34" charset="0"/>
                  </a:rPr>
                  <a:t>name</a:t>
                </a:r>
              </a:p>
              <a:p>
                <a:pPr algn="ctr" eaLnBrk="1" hangingPunct="1">
                  <a:spcBef>
                    <a:spcPct val="0"/>
                  </a:spcBef>
                  <a:buFontTx/>
                  <a:buNone/>
                </a:pPr>
                <a:r>
                  <a:rPr kumimoji="1" lang="en-US" altLang="zh-CN" sz="1600">
                    <a:latin typeface="Trebuchet MS" panose="020B0603020202020204" pitchFamily="34" charset="0"/>
                  </a:rPr>
                  <a:t>…</a:t>
                </a:r>
              </a:p>
            </p:txBody>
          </p:sp>
        </p:grpSp>
        <p:grpSp>
          <p:nvGrpSpPr>
            <p:cNvPr id="63497" name="Group 13"/>
            <p:cNvGrpSpPr>
              <a:grpSpLocks/>
            </p:cNvGrpSpPr>
            <p:nvPr/>
          </p:nvGrpSpPr>
          <p:grpSpPr bwMode="auto">
            <a:xfrm>
              <a:off x="2517" y="2931"/>
              <a:ext cx="1104" cy="907"/>
              <a:chOff x="2517" y="2931"/>
              <a:chExt cx="1104" cy="907"/>
            </a:xfrm>
          </p:grpSpPr>
          <p:sp>
            <p:nvSpPr>
              <p:cNvPr id="63501" name="Rectangle 14"/>
              <p:cNvSpPr>
                <a:spLocks noChangeArrowheads="1"/>
              </p:cNvSpPr>
              <p:nvPr/>
            </p:nvSpPr>
            <p:spPr bwMode="auto">
              <a:xfrm>
                <a:off x="2517" y="2931"/>
                <a:ext cx="1104"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Employee</a:t>
                </a:r>
              </a:p>
            </p:txBody>
          </p:sp>
          <p:sp>
            <p:nvSpPr>
              <p:cNvPr id="63502" name="Rectangle 15"/>
              <p:cNvSpPr>
                <a:spLocks noChangeArrowheads="1"/>
              </p:cNvSpPr>
              <p:nvPr/>
            </p:nvSpPr>
            <p:spPr bwMode="auto">
              <a:xfrm>
                <a:off x="2517" y="3112"/>
                <a:ext cx="1104" cy="72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1600">
                  <a:latin typeface="Trebuchet MS" panose="020B0603020202020204" pitchFamily="34" charset="0"/>
                </a:endParaRPr>
              </a:p>
            </p:txBody>
          </p:sp>
        </p:grpSp>
        <p:grpSp>
          <p:nvGrpSpPr>
            <p:cNvPr id="63498" name="Group 16"/>
            <p:cNvGrpSpPr>
              <a:grpSpLocks/>
            </p:cNvGrpSpPr>
            <p:nvPr/>
          </p:nvGrpSpPr>
          <p:grpSpPr bwMode="auto">
            <a:xfrm>
              <a:off x="2699" y="3202"/>
              <a:ext cx="817" cy="500"/>
              <a:chOff x="2426" y="1570"/>
              <a:chExt cx="817" cy="500"/>
            </a:xfrm>
          </p:grpSpPr>
          <p:sp>
            <p:nvSpPr>
              <p:cNvPr id="63499" name="Rectangle 17"/>
              <p:cNvSpPr>
                <a:spLocks noChangeArrowheads="1"/>
              </p:cNvSpPr>
              <p:nvPr/>
            </p:nvSpPr>
            <p:spPr bwMode="auto">
              <a:xfrm>
                <a:off x="2426" y="1570"/>
                <a:ext cx="817"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000">
                    <a:latin typeface="Trebuchet MS" panose="020B0603020202020204" pitchFamily="34" charset="0"/>
                  </a:rPr>
                  <a:t>Person </a:t>
                </a:r>
              </a:p>
            </p:txBody>
          </p:sp>
          <p:sp>
            <p:nvSpPr>
              <p:cNvPr id="63500" name="Rectangle 18"/>
              <p:cNvSpPr>
                <a:spLocks noChangeArrowheads="1"/>
              </p:cNvSpPr>
              <p:nvPr/>
            </p:nvSpPr>
            <p:spPr bwMode="auto">
              <a:xfrm>
                <a:off x="2426" y="1752"/>
                <a:ext cx="817" cy="31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1600">
                    <a:latin typeface="Trebuchet MS" panose="020B0603020202020204" pitchFamily="34" charset="0"/>
                  </a:rPr>
                  <a:t>name</a:t>
                </a:r>
                <a:br>
                  <a:rPr kumimoji="1" lang="en-US" altLang="zh-CN" sz="1600">
                    <a:latin typeface="Trebuchet MS" panose="020B0603020202020204" pitchFamily="34" charset="0"/>
                  </a:rPr>
                </a:br>
                <a:r>
                  <a:rPr kumimoji="1" lang="en-US" altLang="zh-CN" sz="1600">
                    <a:latin typeface="Trebuchet MS" panose="020B0603020202020204" pitchFamily="34" charset="0"/>
                  </a:rPr>
                  <a:t>…</a:t>
                </a:r>
              </a:p>
            </p:txBody>
          </p:sp>
        </p:grpSp>
      </p:grpSp>
      <p:sp>
        <p:nvSpPr>
          <p:cNvPr id="63492" name="Rectangle 19"/>
          <p:cNvSpPr>
            <a:spLocks noGrp="1" noChangeArrowheads="1"/>
          </p:cNvSpPr>
          <p:nvPr>
            <p:ph type="title"/>
          </p:nvPr>
        </p:nvSpPr>
        <p:spPr>
          <a:xfrm>
            <a:off x="684213" y="134937"/>
            <a:ext cx="7772400" cy="701675"/>
          </a:xfrm>
          <a:noFill/>
        </p:spPr>
        <p:txBody>
          <a:bodyPr/>
          <a:lstStyle/>
          <a:p>
            <a:pPr eaLnBrk="1" hangingPunct="1"/>
            <a:r>
              <a:rPr lang="en-US" altLang="zh-CN" b="1" dirty="0"/>
              <a:t>4.8 </a:t>
            </a:r>
            <a:r>
              <a:rPr lang="zh-CN" altLang="en-US" b="1" dirty="0"/>
              <a:t>继拟</a:t>
            </a:r>
            <a:r>
              <a:rPr lang="zh-CN" altLang="en-US" b="1" dirty="0">
                <a:solidFill>
                  <a:srgbClr val="FF0000"/>
                </a:solidFill>
              </a:rPr>
              <a:t>继承</a:t>
            </a:r>
          </a:p>
        </p:txBody>
      </p:sp>
      <p:pic>
        <p:nvPicPr>
          <p:cNvPr id="63493" name="Picture 20" descr="B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420938"/>
            <a:ext cx="3163887"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438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ppt_x"/>
                                          </p:val>
                                        </p:tav>
                                        <p:tav tm="100000">
                                          <p:val>
                                            <p:strVal val="#ppt_x"/>
                                          </p:val>
                                        </p:tav>
                                      </p:tavLst>
                                    </p:anim>
                                    <p:anim calcmode="lin" valueType="num">
                                      <p:cBhvr additive="base">
                                        <p:cTn id="8"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4515"/>
                                        </p:tgtEl>
                                        <p:attrNameLst>
                                          <p:attrName>style.visibility</p:attrName>
                                        </p:attrNameLst>
                                      </p:cBhvr>
                                      <p:to>
                                        <p:strVal val="visible"/>
                                      </p:to>
                                    </p:set>
                                    <p:animEffect transition="in" filter="fade">
                                      <p:cBhvr>
                                        <p:cTn id="13" dur="1000"/>
                                        <p:tgtEl>
                                          <p:spTgt spid="64515"/>
                                        </p:tgtEl>
                                      </p:cBhvr>
                                    </p:animEffect>
                                    <p:anim calcmode="lin" valueType="num">
                                      <p:cBhvr>
                                        <p:cTn id="14" dur="1000" fill="hold"/>
                                        <p:tgtEl>
                                          <p:spTgt spid="64515"/>
                                        </p:tgtEl>
                                        <p:attrNameLst>
                                          <p:attrName>ppt_x</p:attrName>
                                        </p:attrNameLst>
                                      </p:cBhvr>
                                      <p:tavLst>
                                        <p:tav tm="0">
                                          <p:val>
                                            <p:strVal val="#ppt_x"/>
                                          </p:val>
                                        </p:tav>
                                        <p:tav tm="100000">
                                          <p:val>
                                            <p:strVal val="#ppt_x"/>
                                          </p:val>
                                        </p:tav>
                                      </p:tavLst>
                                    </p:anim>
                                    <p:anim calcmode="lin" valueType="num">
                                      <p:cBhvr>
                                        <p:cTn id="15" dur="1000" fill="hold"/>
                                        <p:tgtEl>
                                          <p:spTgt spid="645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360995" y="1124744"/>
            <a:ext cx="8133085" cy="5328444"/>
          </a:xfrm>
          <a:noFill/>
        </p:spPr>
        <p:txBody>
          <a:bodyPr/>
          <a:lstStyle/>
          <a:p>
            <a:pPr eaLnBrk="1" hangingPunct="1"/>
            <a:r>
              <a:rPr lang="zh-CN" altLang="en-US" sz="2800" b="1" dirty="0"/>
              <a:t>虚拟继承使基类在派生类中只存在一份拷贝，解决了基类数据成员的二义性问题</a:t>
            </a:r>
          </a:p>
          <a:p>
            <a:pPr eaLnBrk="1" hangingPunct="1"/>
            <a:endParaRPr lang="en-US" altLang="zh-CN" sz="2800" b="1" dirty="0"/>
          </a:p>
        </p:txBody>
      </p:sp>
      <p:pic>
        <p:nvPicPr>
          <p:cNvPr id="64515" name="Picture 3" descr="b4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95" y="2276475"/>
            <a:ext cx="38163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4" descr="b4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2276475"/>
            <a:ext cx="337185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b="1" dirty="0"/>
              <a:t>4.8 </a:t>
            </a:r>
            <a:r>
              <a:rPr lang="zh-CN" altLang="en-US" b="1" dirty="0"/>
              <a:t>继拟</a:t>
            </a:r>
            <a:r>
              <a:rPr lang="zh-CN" altLang="en-US" b="1" dirty="0">
                <a:solidFill>
                  <a:srgbClr val="FF0000"/>
                </a:solidFill>
              </a:rPr>
              <a:t>继承</a:t>
            </a:r>
            <a:endParaRPr lang="zh-CN" altLang="en-US" dirty="0"/>
          </a:p>
        </p:txBody>
      </p:sp>
    </p:spTree>
    <p:extLst>
      <p:ext uri="{BB962C8B-B14F-4D97-AF65-F5344CB8AC3E}">
        <p14:creationId xmlns:p14="http://schemas.microsoft.com/office/powerpoint/2010/main" val="3840231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ppt_x"/>
                                          </p:val>
                                        </p:tav>
                                        <p:tav tm="100000">
                                          <p:val>
                                            <p:strVal val="#ppt_x"/>
                                          </p:val>
                                        </p:tav>
                                      </p:tavLst>
                                    </p:anim>
                                    <p:anim calcmode="lin" valueType="num">
                                      <p:cBhvr additive="base">
                                        <p:cTn id="8"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6"/>
                                        </p:tgtEl>
                                        <p:attrNameLst>
                                          <p:attrName>style.visibility</p:attrName>
                                        </p:attrNameLst>
                                      </p:cBhvr>
                                      <p:to>
                                        <p:strVal val="visible"/>
                                      </p:to>
                                    </p:set>
                                    <p:anim calcmode="lin" valueType="num">
                                      <p:cBhvr additive="base">
                                        <p:cTn id="13" dur="500" fill="hold"/>
                                        <p:tgtEl>
                                          <p:spTgt spid="64516"/>
                                        </p:tgtEl>
                                        <p:attrNameLst>
                                          <p:attrName>ppt_x</p:attrName>
                                        </p:attrNameLst>
                                      </p:cBhvr>
                                      <p:tavLst>
                                        <p:tav tm="0">
                                          <p:val>
                                            <p:strVal val="#ppt_x"/>
                                          </p:val>
                                        </p:tav>
                                        <p:tav tm="100000">
                                          <p:val>
                                            <p:strVal val="#ppt_x"/>
                                          </p:val>
                                        </p:tav>
                                      </p:tavLst>
                                    </p:anim>
                                    <p:anim calcmode="lin" valueType="num">
                                      <p:cBhvr additive="base">
                                        <p:cTn id="14"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7623</TotalTime>
  <Words>11872</Words>
  <Application>Microsoft Office PowerPoint</Application>
  <PresentationFormat>全屏显示(4:3)</PresentationFormat>
  <Paragraphs>1838</Paragraphs>
  <Slides>141</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141</vt:i4>
      </vt:variant>
    </vt:vector>
  </HeadingPairs>
  <TitlesOfParts>
    <vt:vector size="155" baseType="lpstr">
      <vt:lpstr>方正舒体</vt:lpstr>
      <vt:lpstr>黑体</vt:lpstr>
      <vt:lpstr>华文楷体</vt:lpstr>
      <vt:lpstr>华文中宋</vt:lpstr>
      <vt:lpstr>楷体_GB2312</vt:lpstr>
      <vt:lpstr>宋体</vt:lpstr>
      <vt:lpstr>Arial</vt:lpstr>
      <vt:lpstr>Blackadder ITC</vt:lpstr>
      <vt:lpstr>Courier New</vt:lpstr>
      <vt:lpstr>Lucida Sans Unicode</vt:lpstr>
      <vt:lpstr>Times New Roman</vt:lpstr>
      <vt:lpstr>Trebuchet MS</vt:lpstr>
      <vt:lpstr>Wingdings</vt:lpstr>
      <vt:lpstr>默认设计模板</vt:lpstr>
      <vt:lpstr>第4章 继承</vt:lpstr>
      <vt:lpstr>PowerPoint 演示文稿</vt:lpstr>
      <vt:lpstr>5.1 继承的概念</vt:lpstr>
      <vt:lpstr>5.1 继承的概念</vt:lpstr>
      <vt:lpstr>4.2  protected和继承</vt:lpstr>
      <vt:lpstr>PowerPoint 演示文稿</vt:lpstr>
      <vt:lpstr>4.3. 继承方式</vt:lpstr>
      <vt:lpstr>4.3. 继承方式</vt:lpstr>
      <vt:lpstr>PowerPoint 演示文稿</vt:lpstr>
      <vt:lpstr>4.3. 继承方式</vt:lpstr>
      <vt:lpstr>4.3. 继承方式</vt:lpstr>
      <vt:lpstr>4.3. 继承方式</vt:lpstr>
      <vt:lpstr>PowerPoint 演示文稿</vt:lpstr>
      <vt:lpstr>4.3. 继承方式</vt:lpstr>
      <vt:lpstr>4.3. 继承方式</vt:lpstr>
      <vt:lpstr>4.3. 继承方式</vt:lpstr>
      <vt:lpstr>PowerPoint 演示文稿</vt:lpstr>
      <vt:lpstr>4.3. 继承方式</vt:lpstr>
      <vt:lpstr>4.4  派生类对基类的扩展</vt:lpstr>
      <vt:lpstr>4.4  派生类对基类的扩展</vt:lpstr>
      <vt:lpstr>4.4.1  成员函数的重定义和名字隐藏</vt:lpstr>
      <vt:lpstr>4.4.1  成员函数的重定义和名字隐藏</vt:lpstr>
      <vt:lpstr>4.4.1  成员函数的重定义和名字隐藏</vt:lpstr>
      <vt:lpstr>4.4.1  成员函数的重定义和名字隐藏</vt:lpstr>
      <vt:lpstr>4.4.1  成员函数的重定义和名字隐藏</vt:lpstr>
      <vt:lpstr>4.4.1  成员函数的重定义和名字隐藏</vt:lpstr>
      <vt:lpstr>4.4.2  基类成员访问</vt:lpstr>
      <vt:lpstr>4.4.3  using与隐藏函数重现      11C++</vt:lpstr>
      <vt:lpstr>PowerPoint 演示文稿</vt:lpstr>
      <vt:lpstr>4.4.4  派生类修改基类成员的访问权限</vt:lpstr>
      <vt:lpstr>4.4.4  派生类修改基类成员的访问权限</vt:lpstr>
      <vt:lpstr>4.4.4  派生类修改基类成员的访问权限</vt:lpstr>
      <vt:lpstr>4.4.5  友元与继承</vt:lpstr>
      <vt:lpstr>4.4.5  友元与继承</vt:lpstr>
      <vt:lpstr>PowerPoint 演示文稿</vt:lpstr>
      <vt:lpstr>4.4.6  静态成员与继承</vt:lpstr>
      <vt:lpstr>4.4.6  静态成员与继承</vt:lpstr>
      <vt:lpstr>4.4.6  静态成员与继承</vt:lpstr>
      <vt:lpstr>PowerPoint 演示文稿</vt:lpstr>
      <vt:lpstr>4.4.7  继承与类作用域</vt:lpstr>
      <vt:lpstr>4.4.7  继承与类作用域</vt:lpstr>
      <vt:lpstr>4.4.7  继承与类作用域</vt:lpstr>
      <vt:lpstr>4.5 构造函数和析构函数</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4.5.1  派生类构造函数的建立规则</vt:lpstr>
      <vt:lpstr>PowerPoint 演示文稿</vt:lpstr>
      <vt:lpstr>PowerPoint 演示文稿</vt:lpstr>
      <vt:lpstr>4.5.1  派生类构造函数的建立规则</vt:lpstr>
      <vt:lpstr>4.5.1  派生类构造函数的建立规则</vt:lpstr>
      <vt:lpstr>4.5.1  派生类构造函数的建立规则</vt:lpstr>
      <vt:lpstr>PowerPoint 演示文稿</vt:lpstr>
      <vt:lpstr>4.5.1  派生类构造函数的建立规则</vt:lpstr>
      <vt:lpstr>4.5.1  派生类构造函数的建立规则</vt:lpstr>
      <vt:lpstr>4.5.1  派生类构造函数的建立规则</vt:lpstr>
      <vt:lpstr>4.5 构造函数和析构函数</vt:lpstr>
      <vt:lpstr>PowerPoint 演示文稿</vt:lpstr>
      <vt:lpstr>PowerPoint 演示文稿</vt:lpstr>
      <vt:lpstr>5.4.1 派生类构造函数的定义</vt:lpstr>
      <vt:lpstr>4.5.2  派生类构造函数和析构函数的调用次序</vt:lpstr>
      <vt:lpstr>4.5.2  派生类构造函数和析构函数的调用次序</vt:lpstr>
      <vt:lpstr>4.5.2  派生类构造函数和析构函数的调用次序</vt:lpstr>
      <vt:lpstr>4.5.2  派生类构造函数和析构函数的调用次序</vt:lpstr>
      <vt:lpstr>4.5.2  派生类构造函数和析构函数的调用次序</vt:lpstr>
      <vt:lpstr>4.5.3  派生类的赋值、拷贝和移动操作</vt:lpstr>
      <vt:lpstr>4.5.3  派生类的赋值、拷贝和移动操作</vt:lpstr>
      <vt:lpstr>4.5.3  派生类的赋值、拷贝和移动操作</vt:lpstr>
      <vt:lpstr>4.5.3  派生类的赋值、拷贝和移动操作</vt:lpstr>
      <vt:lpstr>4.5.3  派生类的赋值、拷贝和移动操作</vt:lpstr>
      <vt:lpstr>4.6  基类与派生类对象的关系</vt:lpstr>
      <vt:lpstr>4.6  基类与派生类对象的关系</vt:lpstr>
      <vt:lpstr>4.6.1 派生类对象对基类对象的赋值和初始化</vt:lpstr>
      <vt:lpstr>PowerPoint 演示文稿</vt:lpstr>
      <vt:lpstr>4.6.1 派生类对象对基类对象的赋值和初始化</vt:lpstr>
      <vt:lpstr>4.6.2 派生类对象与基类对象的类型转换</vt:lpstr>
      <vt:lpstr>4.6.2 派生类对象与基类对象的类型转换</vt:lpstr>
      <vt:lpstr>4.6.2 派生类对象与基类对象的类型转换</vt:lpstr>
      <vt:lpstr>4.6.2 派生类对象与基类对象的类型转换</vt:lpstr>
      <vt:lpstr>4.6.2 派生类对象与基类对象的类型转换</vt:lpstr>
      <vt:lpstr>4.7 多重继承</vt:lpstr>
      <vt:lpstr>4.7.1  多继承的概念和应用</vt:lpstr>
      <vt:lpstr>4.7.1  多继承的概念和应用</vt:lpstr>
      <vt:lpstr>4.7.1  多继承的概念和应用</vt:lpstr>
      <vt:lpstr>4.7.1  多继承的概念和应用</vt:lpstr>
      <vt:lpstr>4.7.2  多重继承方式下成员名的二义性</vt:lpstr>
      <vt:lpstr>PowerPoint 演示文稿</vt:lpstr>
      <vt:lpstr>4.7.3 多继承的构造函数与析构函数</vt:lpstr>
      <vt:lpstr>4.7.3 多继承的构造函数与析构函数</vt:lpstr>
      <vt:lpstr>4.7.3 多继承的构造函数与析构函数</vt:lpstr>
      <vt:lpstr>PowerPoint 演示文稿</vt:lpstr>
      <vt:lpstr>4.7.3 多继承的构造函数与析构函数</vt:lpstr>
      <vt:lpstr>4.8 继拟继承</vt:lpstr>
      <vt:lpstr>4.8 继拟继承</vt:lpstr>
      <vt:lpstr>4.8 继拟继承</vt:lpstr>
      <vt:lpstr>PowerPoint 演示文稿</vt:lpstr>
      <vt:lpstr>PowerPoint 演示文稿</vt:lpstr>
      <vt:lpstr>4.8 继拟继承</vt:lpstr>
      <vt:lpstr>4.8 继拟继承</vt:lpstr>
      <vt:lpstr>4.8 继拟继承</vt:lpstr>
      <vt:lpstr>4.8 继拟继承</vt:lpstr>
      <vt:lpstr>4.8 继拟继承</vt:lpstr>
      <vt:lpstr>4.8 继拟继承</vt:lpstr>
      <vt:lpstr>PowerPoint 演示文稿</vt:lpstr>
      <vt:lpstr>5.7基类与派生类对象的关系 </vt:lpstr>
      <vt:lpstr>PowerPoint 演示文稿</vt:lpstr>
      <vt:lpstr>PowerPoint 演示文稿</vt:lpstr>
      <vt:lpstr>5.7基类与派生类对象的关系</vt:lpstr>
      <vt:lpstr>5.7基类与派生类对象的关系</vt:lpstr>
      <vt:lpstr>4.9 继承与组合</vt:lpstr>
      <vt:lpstr>4.9 继承与组合</vt:lpstr>
      <vt:lpstr>4.9 继承与组合</vt:lpstr>
      <vt:lpstr>4.9 继承与组合</vt:lpstr>
      <vt:lpstr>PowerPoint 演示文稿</vt:lpstr>
      <vt:lpstr>4.9 继承与组合</vt:lpstr>
      <vt:lpstr>PowerPoint 演示文稿</vt:lpstr>
      <vt:lpstr>PowerPoint 演示文稿</vt:lpstr>
      <vt:lpstr>PowerPoint 演示文稿</vt:lpstr>
      <vt:lpstr>4.10  编程实例</vt:lpstr>
      <vt:lpstr>4.10  编程实例</vt:lpstr>
      <vt:lpstr>4.10  编程实例</vt:lpstr>
      <vt:lpstr>PowerPoint 演示文稿</vt:lpstr>
      <vt:lpstr>4.10  编程实例</vt:lpstr>
      <vt:lpstr>4.10  编程实例</vt:lpstr>
      <vt:lpstr>4.10  编程实例</vt:lpstr>
      <vt:lpstr>4.10  编程实例</vt:lpstr>
      <vt:lpstr>PowerPoint 演示文稿</vt:lpstr>
      <vt:lpstr>（2）Account类的建立</vt:lpstr>
      <vt:lpstr>4.10  编程实例</vt:lpstr>
      <vt:lpstr>PowerPoint 演示文稿</vt:lpstr>
      <vt:lpstr>（3）建立Chemistry类</vt:lpstr>
      <vt:lpstr>（3）建立Chemistry类</vt:lpstr>
      <vt:lpstr>PowerPoint 演示文稿</vt:lpstr>
      <vt:lpstr>（4）建立主程序并运行程序</vt:lpstr>
      <vt:lpstr>编译并运行该程序，输出结果如下：</vt:lpstr>
      <vt:lpstr>PowerPoint 演示文稿</vt:lpstr>
    </vt:vector>
  </TitlesOfParts>
  <Company>cq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Think</cp:lastModifiedBy>
  <cp:revision>439</cp:revision>
  <dcterms:created xsi:type="dcterms:W3CDTF">2009-10-08T06:48:42Z</dcterms:created>
  <dcterms:modified xsi:type="dcterms:W3CDTF">2017-09-27T10:18:05Z</dcterms:modified>
</cp:coreProperties>
</file>