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50"/>
  </p:notesMasterIdLst>
  <p:handoutMasterIdLst>
    <p:handoutMasterId r:id="rId51"/>
  </p:handoutMasterIdLst>
  <p:sldIdLst>
    <p:sldId id="378" r:id="rId2"/>
    <p:sldId id="651" r:id="rId3"/>
    <p:sldId id="612" r:id="rId4"/>
    <p:sldId id="617" r:id="rId5"/>
    <p:sldId id="619" r:id="rId6"/>
    <p:sldId id="429" r:id="rId7"/>
    <p:sldId id="868" r:id="rId8"/>
    <p:sldId id="1854" r:id="rId9"/>
    <p:sldId id="454" r:id="rId10"/>
    <p:sldId id="485" r:id="rId11"/>
    <p:sldId id="486" r:id="rId12"/>
    <p:sldId id="487" r:id="rId13"/>
    <p:sldId id="455" r:id="rId14"/>
    <p:sldId id="521" r:id="rId15"/>
    <p:sldId id="457" r:id="rId16"/>
    <p:sldId id="458" r:id="rId17"/>
    <p:sldId id="522" r:id="rId18"/>
    <p:sldId id="520" r:id="rId19"/>
    <p:sldId id="488" r:id="rId20"/>
    <p:sldId id="519" r:id="rId21"/>
    <p:sldId id="459" r:id="rId22"/>
    <p:sldId id="528" r:id="rId23"/>
    <p:sldId id="529" r:id="rId24"/>
    <p:sldId id="489" r:id="rId25"/>
    <p:sldId id="490" r:id="rId26"/>
    <p:sldId id="461" r:id="rId27"/>
    <p:sldId id="463" r:id="rId28"/>
    <p:sldId id="523" r:id="rId29"/>
    <p:sldId id="524" r:id="rId30"/>
    <p:sldId id="494" r:id="rId31"/>
    <p:sldId id="495" r:id="rId32"/>
    <p:sldId id="525" r:id="rId33"/>
    <p:sldId id="496" r:id="rId34"/>
    <p:sldId id="497" r:id="rId35"/>
    <p:sldId id="503" r:id="rId36"/>
    <p:sldId id="504" r:id="rId37"/>
    <p:sldId id="499" r:id="rId38"/>
    <p:sldId id="502" r:id="rId39"/>
    <p:sldId id="481" r:id="rId40"/>
    <p:sldId id="507" r:id="rId41"/>
    <p:sldId id="509" r:id="rId42"/>
    <p:sldId id="511" r:id="rId43"/>
    <p:sldId id="513" r:id="rId44"/>
    <p:sldId id="515" r:id="rId45"/>
    <p:sldId id="516" r:id="rId46"/>
    <p:sldId id="517" r:id="rId47"/>
    <p:sldId id="526" r:id="rId48"/>
    <p:sldId id="1833" r:id="rId4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3300"/>
    <a:srgbClr val="FF9966"/>
    <a:srgbClr val="FF9933"/>
    <a:srgbClr val="FFFF00"/>
    <a:srgbClr val="757E30"/>
    <a:srgbClr val="33CC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1998" autoAdjust="0"/>
  </p:normalViewPr>
  <p:slideViewPr>
    <p:cSldViewPr>
      <p:cViewPr varScale="1">
        <p:scale>
          <a:sx n="68" d="100"/>
          <a:sy n="68" d="100"/>
        </p:scale>
        <p:origin x="116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8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1170267-728A-441E-B8CF-DEB3FB8997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760241-7F68-4990-9F37-67F09678B9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6F272EB-4F6A-4D69-9E88-1EBC2074DE8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7DBAAEEE-74B7-4B0E-BCD1-2018C49B76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661BEB7-6876-4216-BE00-4D16FDAADB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D472CCF-F6C8-42F7-8E50-F215AB3A45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E6CD9EE-D966-4106-B02B-F59A3DAA3E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112B6AD5-ED86-486A-8327-8110F853ADB2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AA76701-F08F-49BD-A392-AA0C34815A6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9C93824-1B7B-4CA1-A7D0-A4FBE2ECA0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B9EA57C1-1866-4522-88A1-C34A7E8ADD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814056-3399-4CE9-8CC7-E72CFE1ABC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56024098-16AA-405B-8953-170DF0599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6B0FE13F-3D66-4B41-8B95-B0E98B83B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02E30CB1-F6F0-4E7F-B2E9-35E131871B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140D16-F710-4218-9E77-32205BB86503}" type="slidenum">
              <a:rPr lang="zh-CN" altLang="en-US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844678"/>
            <a:ext cx="10363200" cy="1470025"/>
          </a:xfrm>
        </p:spPr>
        <p:txBody>
          <a:bodyPr/>
          <a:lstStyle>
            <a:lvl1pPr>
              <a:defRPr sz="4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8382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84450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3DE04E4C-3AC2-4465-AEBF-DDB3135AD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"/>
            <a:ext cx="12192000" cy="404813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</a:gra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endParaRPr lang="zh-CN" altLang="en-US" sz="1050">
              <a:ea typeface="MS Mincho" panose="02020609040205080304" pitchFamily="49" charset="-128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5079D3E-204B-4226-974F-72B99BC0E99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183938" y="188913"/>
            <a:ext cx="768350" cy="373062"/>
          </a:xfrm>
          <a:prstGeom prst="flowChartOffpageConnector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900">
              <a:solidFill>
                <a:srgbClr val="99CC00"/>
              </a:solidFill>
              <a:ea typeface="MS Mincho" panose="02020609040205080304" pitchFamily="49" charset="-128"/>
            </a:endParaRPr>
          </a:p>
        </p:txBody>
      </p:sp>
      <p:pic>
        <p:nvPicPr>
          <p:cNvPr id="6" name="图片 12" descr="C:\Users\86139\Desktop\图标.png图标">
            <a:extLst>
              <a:ext uri="{FF2B5EF4-FFF2-40B4-BE49-F238E27FC236}">
                <a16:creationId xmlns:a16="http://schemas.microsoft.com/office/drawing/2014/main" id="{0188A18B-EA0B-4718-82E8-E0A07034BC9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115888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1AF8CEC-801F-4AF0-82D0-8C6D9C612320}"/>
              </a:ext>
            </a:extLst>
          </p:cNvPr>
          <p:cNvSpPr/>
          <p:nvPr/>
        </p:nvSpPr>
        <p:spPr>
          <a:xfrm>
            <a:off x="7824788" y="404813"/>
            <a:ext cx="316706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20D7F4-5312-41CC-B7AA-D6C9A7A57DA1}"/>
              </a:ext>
            </a:extLst>
          </p:cNvPr>
          <p:cNvSpPr/>
          <p:nvPr/>
        </p:nvSpPr>
        <p:spPr>
          <a:xfrm>
            <a:off x="7920038" y="404813"/>
            <a:ext cx="307181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C49DECC-A98E-4950-ABB6-1418D31EFBE1}"/>
              </a:ext>
            </a:extLst>
          </p:cNvPr>
          <p:cNvSpPr txBox="1"/>
          <p:nvPr/>
        </p:nvSpPr>
        <p:spPr>
          <a:xfrm>
            <a:off x="6350" y="6350"/>
            <a:ext cx="4144963" cy="3984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 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程序设计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500" y="1951387"/>
            <a:ext cx="10972800" cy="3925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62510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DFA959F-05E9-4734-B101-49B168E87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"/>
            <a:ext cx="12192000" cy="404813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</a:gra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endParaRPr lang="zh-CN" altLang="en-US" sz="1050">
              <a:ea typeface="MS Mincho" panose="02020609040205080304" pitchFamily="49" charset="-128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B9F3A7B0-B4AE-4529-8366-C431E6F7CE3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183938" y="188913"/>
            <a:ext cx="768350" cy="373062"/>
          </a:xfrm>
          <a:prstGeom prst="flowChartOffpageConnector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900">
              <a:solidFill>
                <a:srgbClr val="99CC00"/>
              </a:solidFill>
              <a:ea typeface="MS Mincho" panose="02020609040205080304" pitchFamily="49" charset="-128"/>
            </a:endParaRPr>
          </a:p>
        </p:txBody>
      </p:sp>
      <p:pic>
        <p:nvPicPr>
          <p:cNvPr id="6" name="图片 12" descr="C:\Users\86139\Desktop\图标.png图标">
            <a:extLst>
              <a:ext uri="{FF2B5EF4-FFF2-40B4-BE49-F238E27FC236}">
                <a16:creationId xmlns:a16="http://schemas.microsoft.com/office/drawing/2014/main" id="{03C73900-087F-4DF5-9F98-556CAA1EBA3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115888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2F28CC-835E-4A3A-B120-EA9F46E88012}"/>
              </a:ext>
            </a:extLst>
          </p:cNvPr>
          <p:cNvSpPr/>
          <p:nvPr/>
        </p:nvSpPr>
        <p:spPr>
          <a:xfrm>
            <a:off x="7824788" y="404813"/>
            <a:ext cx="316706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4B47B2-23BB-4B57-A440-2333E90878E7}"/>
              </a:ext>
            </a:extLst>
          </p:cNvPr>
          <p:cNvSpPr/>
          <p:nvPr/>
        </p:nvSpPr>
        <p:spPr>
          <a:xfrm>
            <a:off x="7920038" y="404813"/>
            <a:ext cx="307181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FBB9EB2-2670-46FD-953C-926D7AF308D4}"/>
              </a:ext>
            </a:extLst>
          </p:cNvPr>
          <p:cNvSpPr txBox="1"/>
          <p:nvPr/>
        </p:nvSpPr>
        <p:spPr>
          <a:xfrm>
            <a:off x="6350" y="6350"/>
            <a:ext cx="4144963" cy="3984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 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程序设计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7573" y="1052831"/>
            <a:ext cx="2747433" cy="4935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3353" y="1052834"/>
            <a:ext cx="8039100" cy="49355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794203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56167-909E-490E-89CA-688C4BB7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6356350"/>
            <a:ext cx="3657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15B04-CD4A-4F08-8050-395E152A8702}" type="datetimeFigureOut">
              <a:rPr lang="zh-CN" altLang="en-US"/>
              <a:pPr>
                <a:defRPr/>
              </a:pPr>
              <a:t>2022/6/8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F4AA27-A8B4-4DFB-9620-CC7D6712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5275" y="6356350"/>
            <a:ext cx="3519488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2B5834-2A53-4F1C-9F9D-A7F38D6D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7475" y="6356350"/>
            <a:ext cx="3065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23B3B-5B66-4DA7-9E59-FF91D9AACF9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768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E4ED8-B206-4768-9E03-6321DE63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6356350"/>
            <a:ext cx="3178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4DB94-764A-472D-8539-621F52066934}" type="datetimeFigureOut">
              <a:rPr lang="zh-CN" altLang="en-US"/>
              <a:pPr>
                <a:defRPr/>
              </a:pPr>
              <a:t>2022/6/8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CFF2CB-C04E-413E-B55B-A99C0C94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6356350"/>
            <a:ext cx="3087688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6BEE4C-0BB7-45BF-A5B1-64F62FF9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4288" y="6356350"/>
            <a:ext cx="30876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A8F4D-B884-4C06-8397-467D4C417F6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45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157109-B760-41BF-A379-68A16EB0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6356350"/>
            <a:ext cx="28178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EBCBE-2BD8-45F7-9E96-377C04E3BB2D}" type="datetimeFigureOut">
              <a:rPr lang="zh-CN" altLang="en-US"/>
              <a:pPr>
                <a:defRPr/>
              </a:pPr>
              <a:t>2022/6/8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DDAF65-D1FB-4196-9886-9327226B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6356350"/>
            <a:ext cx="2727325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40E364-D645-405D-8138-6A2E2939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1513" y="6356350"/>
            <a:ext cx="2511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750B5-172B-41E3-A13B-849B72DB010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253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9CB53C-22BC-481D-B2F6-1D54C542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6356350"/>
            <a:ext cx="29622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A95CF-8613-4C7D-81C3-B31E5EC9584C}" type="datetimeFigureOut">
              <a:rPr lang="zh-CN" altLang="en-US"/>
              <a:pPr>
                <a:defRPr/>
              </a:pPr>
              <a:t>2022/6/8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7B1D19-5E4A-424B-BB69-9382BCCD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6356350"/>
            <a:ext cx="2511425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16343E-DC1F-468D-8A79-BBEFE447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8750" y="6356350"/>
            <a:ext cx="2511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60793-D7FD-434D-9BB0-BBBD8E2EAF7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48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F21EC9-D2AD-4E98-9E33-0BEB5E86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6356350"/>
            <a:ext cx="28178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D149A-3C52-421E-B33C-014DA815B1EA}" type="datetimeFigureOut">
              <a:rPr lang="zh-CN" altLang="en-US"/>
              <a:pPr>
                <a:defRPr/>
              </a:pPr>
              <a:t>2022/6/8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F247A4-1767-487C-905F-66D4A36C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6356350"/>
            <a:ext cx="2511425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AFE072-8E72-4FE1-B657-AFD7560B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438" y="6356350"/>
            <a:ext cx="2511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85568-6BE8-4133-A9A7-3022F7A945B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290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1622B8-8543-4C42-9F90-0E090389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6356350"/>
            <a:ext cx="28908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9FAEE-28E1-49FF-BFEC-0FCE122100C5}" type="datetimeFigureOut">
              <a:rPr lang="zh-CN" altLang="en-US"/>
              <a:pPr>
                <a:defRPr/>
              </a:pPr>
              <a:t>2022/6/8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7FE273-AF12-45F7-B0AE-008DE2A2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6356350"/>
            <a:ext cx="2798763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A4021B-9516-49D1-8C4B-80A134F2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8750" y="6356350"/>
            <a:ext cx="2663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13271-3179-44FB-B5EA-AFD39CB9211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9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84072-C923-4403-8D45-D3F96BC4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6356350"/>
            <a:ext cx="303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BB05-7719-4CB1-9EFD-2C64C0483721}" type="datetimeFigureOut">
              <a:rPr lang="zh-CN" altLang="en-US"/>
              <a:pPr>
                <a:defRPr/>
              </a:pPr>
              <a:t>2022/6/8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1D6F48-C817-4D75-87D6-BA942E73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6356350"/>
            <a:ext cx="2871788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39A275-D39E-439E-A01D-091BAB86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356350"/>
            <a:ext cx="2754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B60AE-0F2C-4AF1-8656-F35972298D6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765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481BE0-F5EB-4C83-9473-19ABD755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6356350"/>
            <a:ext cx="26749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8FCD5-58CF-46EF-A6A8-F787B30EE5B4}" type="datetimeFigureOut">
              <a:rPr lang="zh-CN" altLang="en-US"/>
              <a:pPr>
                <a:defRPr/>
              </a:pPr>
              <a:t>2022/6/8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BFA5EA-5BC2-44BE-8133-B410E888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6356350"/>
            <a:ext cx="2511425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84F964-25F4-4F9C-A6B8-58832489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725" y="6361113"/>
            <a:ext cx="26749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78C38-B160-4760-94C0-08AE48DF2CD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59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 descr="C:\Users\86139\Desktop\图标.png图标">
            <a:extLst>
              <a:ext uri="{FF2B5EF4-FFF2-40B4-BE49-F238E27FC236}">
                <a16:creationId xmlns:a16="http://schemas.microsoft.com/office/drawing/2014/main" id="{B9953538-2D37-48B4-BEE1-693814D7DCA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115888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7C2020A8-B197-447E-9A06-4AEE00DBEC2B}"/>
              </a:ext>
            </a:extLst>
          </p:cNvPr>
          <p:cNvSpPr txBox="1"/>
          <p:nvPr/>
        </p:nvSpPr>
        <p:spPr>
          <a:xfrm>
            <a:off x="6350" y="6350"/>
            <a:ext cx="4144963" cy="3952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 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程序设计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2055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BC5AB5-580D-4E91-A741-3BEAED3F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6356350"/>
            <a:ext cx="303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E4F94-8488-4829-94C0-FE9FDC593D23}" type="datetimeFigureOut">
              <a:rPr lang="zh-CN" altLang="en-US"/>
              <a:pPr>
                <a:defRPr/>
              </a:pPr>
              <a:t>2022/6/8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5468E1-6B87-4C8C-9D42-A665F3E2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6356350"/>
            <a:ext cx="2943225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10E550-87DB-4E7C-AE0D-010FE47F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5725" y="6356350"/>
            <a:ext cx="29448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9FF93-30C5-4E11-87D6-98D7F7ADDDE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395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443E79-4150-47B0-B517-0D1C5CCA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600" y="6356350"/>
            <a:ext cx="29622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89864-E601-4274-8007-2993D0A21486}" type="datetimeFigureOut">
              <a:rPr lang="zh-CN" altLang="en-US"/>
              <a:pPr>
                <a:defRPr/>
              </a:pPr>
              <a:t>2022/6/8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FC8B0B-4700-41C4-83FE-17F7DF9A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4800" y="6356350"/>
            <a:ext cx="2871788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76E738-6717-4EA5-9B42-BE4CC87F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324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5E45D-F337-4637-9AE1-EAAF300C36C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988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333376"/>
            <a:ext cx="12192000" cy="5229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900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583597"/>
            <a:ext cx="10222653" cy="68516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412776"/>
            <a:ext cx="10972800" cy="5256584"/>
          </a:xfrm>
        </p:spPr>
        <p:txBody>
          <a:bodyPr/>
          <a:lstStyle>
            <a:lvl1pPr marL="257175" indent="-257175">
              <a:lnSpc>
                <a:spcPct val="125000"/>
              </a:lnSpc>
              <a:buFont typeface="Wingdings" panose="05000000000000000000" pitchFamily="2" charset="2"/>
              <a:buChar char="n"/>
              <a:defRPr sz="2800" b="1"/>
            </a:lvl1pPr>
            <a:lvl2pPr marL="557213" indent="-214313">
              <a:lnSpc>
                <a:spcPct val="125000"/>
              </a:lnSpc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</a:defRPr>
            </a:lvl2pPr>
            <a:lvl3pPr marL="857250" indent="-171450">
              <a:lnSpc>
                <a:spcPct val="125000"/>
              </a:lnSpc>
              <a:buFont typeface="Wingdings" panose="05000000000000000000" pitchFamily="2" charset="2"/>
              <a:buChar char="p"/>
              <a:defRPr sz="1800">
                <a:solidFill>
                  <a:schemeClr val="tx1"/>
                </a:solidFill>
              </a:defRPr>
            </a:lvl3pPr>
            <a:lvl4pPr marL="1285875" indent="-257175">
              <a:lnSpc>
                <a:spcPct val="125000"/>
              </a:lnSpc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4pPr>
            <a:lvl5pPr>
              <a:lnSpc>
                <a:spcPct val="125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726502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D4C9681-F473-42D0-97D7-A5D82D999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"/>
            <a:ext cx="12192000" cy="404813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</a:gra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endParaRPr lang="zh-CN" altLang="en-US" sz="1050">
              <a:ea typeface="MS Mincho" panose="02020609040205080304" pitchFamily="49" charset="-128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74BDFDA-9AE6-405B-A2A1-0DD6DF1CC2D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183938" y="188913"/>
            <a:ext cx="768350" cy="373062"/>
          </a:xfrm>
          <a:prstGeom prst="flowChartOffpageConnector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900">
              <a:solidFill>
                <a:srgbClr val="99CC00"/>
              </a:solidFill>
              <a:ea typeface="MS Mincho" panose="02020609040205080304" pitchFamily="49" charset="-128"/>
            </a:endParaRPr>
          </a:p>
        </p:txBody>
      </p:sp>
      <p:pic>
        <p:nvPicPr>
          <p:cNvPr id="7" name="图片 12" descr="C:\Users\86139\Desktop\图标.png图标">
            <a:extLst>
              <a:ext uri="{FF2B5EF4-FFF2-40B4-BE49-F238E27FC236}">
                <a16:creationId xmlns:a16="http://schemas.microsoft.com/office/drawing/2014/main" id="{49733B29-FF93-4F21-A943-08C3F6FAB33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115888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CDCCEAF-ADDB-4AC8-92BC-B9F232E984B2}"/>
              </a:ext>
            </a:extLst>
          </p:cNvPr>
          <p:cNvSpPr/>
          <p:nvPr/>
        </p:nvSpPr>
        <p:spPr>
          <a:xfrm>
            <a:off x="7824788" y="404813"/>
            <a:ext cx="316706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A301EE-CCEE-43F5-9A93-232E79F6DC88}"/>
              </a:ext>
            </a:extLst>
          </p:cNvPr>
          <p:cNvSpPr/>
          <p:nvPr/>
        </p:nvSpPr>
        <p:spPr>
          <a:xfrm>
            <a:off x="7920038" y="404813"/>
            <a:ext cx="307181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0CEB3-D3D7-4B30-89DC-29B0962DAE36}"/>
              </a:ext>
            </a:extLst>
          </p:cNvPr>
          <p:cNvSpPr txBox="1"/>
          <p:nvPr/>
        </p:nvSpPr>
        <p:spPr>
          <a:xfrm>
            <a:off x="6350" y="-11113"/>
            <a:ext cx="4144963" cy="40005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 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程序设计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9580" y="469610"/>
            <a:ext cx="10972800" cy="7064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954213"/>
            <a:ext cx="5384800" cy="39258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500" y="1954213"/>
            <a:ext cx="5384800" cy="39258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307548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8BD68B0B-F9D9-46EF-A488-228688F01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"/>
            <a:ext cx="12192000" cy="404813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</a:gra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endParaRPr lang="zh-CN" altLang="en-US" sz="1050">
              <a:ea typeface="MS Mincho" panose="02020609040205080304" pitchFamily="49" charset="-128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ACBFEAB3-FC7D-4965-9BDE-0F3367BBAFD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183938" y="188913"/>
            <a:ext cx="768350" cy="373062"/>
          </a:xfrm>
          <a:prstGeom prst="flowChartOffpageConnector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900">
              <a:solidFill>
                <a:srgbClr val="99CC00"/>
              </a:solidFill>
              <a:ea typeface="MS Mincho" panose="02020609040205080304" pitchFamily="49" charset="-128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2DE8BF2-EF1D-4289-8251-9E73757F7DDE}"/>
              </a:ext>
            </a:extLst>
          </p:cNvPr>
          <p:cNvSpPr txBox="1"/>
          <p:nvPr/>
        </p:nvSpPr>
        <p:spPr>
          <a:xfrm>
            <a:off x="6350" y="6350"/>
            <a:ext cx="4144963" cy="3952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 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程序设计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13" descr="C:\Users\86139\Desktop\图标.png图标">
            <a:extLst>
              <a:ext uri="{FF2B5EF4-FFF2-40B4-BE49-F238E27FC236}">
                <a16:creationId xmlns:a16="http://schemas.microsoft.com/office/drawing/2014/main" id="{76AA5BFF-608D-47D6-B4A0-BA2A17F1230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115888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945B755-0FFD-4EBA-8000-9C77E5860210}"/>
              </a:ext>
            </a:extLst>
          </p:cNvPr>
          <p:cNvSpPr/>
          <p:nvPr/>
        </p:nvSpPr>
        <p:spPr>
          <a:xfrm>
            <a:off x="7824788" y="404813"/>
            <a:ext cx="316706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B40182-C801-4C83-B877-FBD32CF23479}"/>
              </a:ext>
            </a:extLst>
          </p:cNvPr>
          <p:cNvSpPr/>
          <p:nvPr/>
        </p:nvSpPr>
        <p:spPr>
          <a:xfrm>
            <a:off x="7920038" y="404813"/>
            <a:ext cx="307181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475" y="567616"/>
            <a:ext cx="109728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934294"/>
            <a:ext cx="538691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7405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934294"/>
            <a:ext cx="5389033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57405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029045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8432E6FB-541A-4D0B-AAD3-9D7673CE5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"/>
            <a:ext cx="12192000" cy="404813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</a:gra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endParaRPr lang="zh-CN" altLang="en-US" sz="1050">
              <a:ea typeface="MS Mincho" panose="02020609040205080304" pitchFamily="49" charset="-128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D1E811-61F5-4C3D-9692-CF3A5C0CA69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183938" y="188913"/>
            <a:ext cx="768350" cy="373062"/>
          </a:xfrm>
          <a:prstGeom prst="flowChartOffpageConnector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900">
              <a:solidFill>
                <a:srgbClr val="99CC00"/>
              </a:solidFill>
              <a:ea typeface="MS Mincho" panose="02020609040205080304" pitchFamily="49" charset="-128"/>
            </a:endParaRPr>
          </a:p>
        </p:txBody>
      </p:sp>
      <p:pic>
        <p:nvPicPr>
          <p:cNvPr id="5" name="图片 12" descr="C:\Users\86139\Desktop\图标.png图标">
            <a:extLst>
              <a:ext uri="{FF2B5EF4-FFF2-40B4-BE49-F238E27FC236}">
                <a16:creationId xmlns:a16="http://schemas.microsoft.com/office/drawing/2014/main" id="{98B8EF41-B803-4C3A-8184-D6CF85940DB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115888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35CA963-0CD2-4245-8BBD-2B5F0E990086}"/>
              </a:ext>
            </a:extLst>
          </p:cNvPr>
          <p:cNvSpPr/>
          <p:nvPr/>
        </p:nvSpPr>
        <p:spPr>
          <a:xfrm>
            <a:off x="7824788" y="404813"/>
            <a:ext cx="316706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9C2F3C-0FAC-48FD-BC65-FE985E0D36C2}"/>
              </a:ext>
            </a:extLst>
          </p:cNvPr>
          <p:cNvSpPr/>
          <p:nvPr/>
        </p:nvSpPr>
        <p:spPr>
          <a:xfrm>
            <a:off x="7920038" y="404813"/>
            <a:ext cx="307181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880162C2-E95D-41B2-871D-5F0CF5DF755F}"/>
              </a:ext>
            </a:extLst>
          </p:cNvPr>
          <p:cNvSpPr txBox="1"/>
          <p:nvPr/>
        </p:nvSpPr>
        <p:spPr>
          <a:xfrm>
            <a:off x="6350" y="6350"/>
            <a:ext cx="4144963" cy="3952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 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程序设计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5671" y="443551"/>
            <a:ext cx="7212753" cy="73152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686966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D84390A9-DF5F-4C89-A082-5C46B00B1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"/>
            <a:ext cx="12192000" cy="404813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</a:gra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endParaRPr lang="zh-CN" altLang="en-US" sz="1050">
              <a:ea typeface="MS Mincho" panose="02020609040205080304" pitchFamily="49" charset="-128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337216F-63C5-4713-9378-33D2BD525F0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183938" y="188913"/>
            <a:ext cx="768350" cy="373062"/>
          </a:xfrm>
          <a:prstGeom prst="flowChartOffpageConnector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900">
              <a:solidFill>
                <a:srgbClr val="99CC00"/>
              </a:solidFill>
              <a:ea typeface="MS Mincho" panose="02020609040205080304" pitchFamily="49" charset="-128"/>
            </a:endParaRPr>
          </a:p>
        </p:txBody>
      </p:sp>
      <p:pic>
        <p:nvPicPr>
          <p:cNvPr id="5" name="图片 12" descr="C:\Users\86139\Desktop\图标.png图标">
            <a:extLst>
              <a:ext uri="{FF2B5EF4-FFF2-40B4-BE49-F238E27FC236}">
                <a16:creationId xmlns:a16="http://schemas.microsoft.com/office/drawing/2014/main" id="{D9746844-DCC4-4B59-91C4-D19B4404C63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115888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0134808-C837-4A93-9E7E-2DFA136D7A8C}"/>
              </a:ext>
            </a:extLst>
          </p:cNvPr>
          <p:cNvSpPr/>
          <p:nvPr/>
        </p:nvSpPr>
        <p:spPr>
          <a:xfrm>
            <a:off x="7824788" y="404813"/>
            <a:ext cx="316706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195D94-F40F-4013-A600-E784F983FF5E}"/>
              </a:ext>
            </a:extLst>
          </p:cNvPr>
          <p:cNvSpPr/>
          <p:nvPr/>
        </p:nvSpPr>
        <p:spPr>
          <a:xfrm>
            <a:off x="7920038" y="404813"/>
            <a:ext cx="307181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39AC930D-2A66-4EBB-89F2-FF4E7369B183}"/>
              </a:ext>
            </a:extLst>
          </p:cNvPr>
          <p:cNvSpPr txBox="1"/>
          <p:nvPr/>
        </p:nvSpPr>
        <p:spPr>
          <a:xfrm>
            <a:off x="6350" y="6350"/>
            <a:ext cx="4144963" cy="3984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 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程序设计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473" y="460381"/>
            <a:ext cx="10972800" cy="706437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29295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CD201E44-8D93-426E-9CBE-AC80BCD08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"/>
            <a:ext cx="12192000" cy="404813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</a:gra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endParaRPr lang="zh-CN" altLang="en-US" sz="1050">
              <a:ea typeface="MS Mincho" panose="02020609040205080304" pitchFamily="49" charset="-128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D1E721F-7E59-4EFF-8204-EB413F67EC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183938" y="188913"/>
            <a:ext cx="769937" cy="373062"/>
          </a:xfrm>
          <a:prstGeom prst="flowChartOffpageConnector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900">
              <a:solidFill>
                <a:srgbClr val="99CC00"/>
              </a:solidFill>
              <a:ea typeface="MS Mincho" panose="02020609040205080304" pitchFamily="49" charset="-128"/>
            </a:endParaRPr>
          </a:p>
        </p:txBody>
      </p:sp>
      <p:pic>
        <p:nvPicPr>
          <p:cNvPr id="7" name="图片 12" descr="C:\Users\86139\Desktop\图标.png图标">
            <a:extLst>
              <a:ext uri="{FF2B5EF4-FFF2-40B4-BE49-F238E27FC236}">
                <a16:creationId xmlns:a16="http://schemas.microsoft.com/office/drawing/2014/main" id="{E38A075C-D5F2-4747-AD00-CFAE66E7845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115888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237A169-9EE1-4392-9761-68BBA0CC9B77}"/>
              </a:ext>
            </a:extLst>
          </p:cNvPr>
          <p:cNvSpPr/>
          <p:nvPr/>
        </p:nvSpPr>
        <p:spPr>
          <a:xfrm>
            <a:off x="7824788" y="404813"/>
            <a:ext cx="316706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9DE5F8-71B7-4D26-82CA-E60285ED1B77}"/>
              </a:ext>
            </a:extLst>
          </p:cNvPr>
          <p:cNvSpPr/>
          <p:nvPr/>
        </p:nvSpPr>
        <p:spPr>
          <a:xfrm>
            <a:off x="7920038" y="404813"/>
            <a:ext cx="307181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DA5FE-2FE5-485C-AFC6-2C1B0B351DEE}"/>
              </a:ext>
            </a:extLst>
          </p:cNvPr>
          <p:cNvSpPr txBox="1"/>
          <p:nvPr/>
        </p:nvSpPr>
        <p:spPr>
          <a:xfrm>
            <a:off x="6350" y="6350"/>
            <a:ext cx="4144963" cy="3984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 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程序设计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1" y="60039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0701" y="1412777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54707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DB8227C4-0E6B-47E2-AAB1-A50C12AF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"/>
            <a:ext cx="12192000" cy="404813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</a:gra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endParaRPr lang="zh-CN" altLang="en-US" sz="1050">
              <a:ea typeface="MS Mincho" panose="02020609040205080304" pitchFamily="49" charset="-128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79F67F2-C830-4635-ADEA-475564E3E5F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183938" y="188913"/>
            <a:ext cx="768350" cy="373062"/>
          </a:xfrm>
          <a:prstGeom prst="flowChartOffpageConnector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900">
              <a:solidFill>
                <a:srgbClr val="99CC00"/>
              </a:solidFill>
              <a:ea typeface="MS Mincho" panose="02020609040205080304" pitchFamily="49" charset="-128"/>
            </a:endParaRPr>
          </a:p>
        </p:txBody>
      </p:sp>
      <p:pic>
        <p:nvPicPr>
          <p:cNvPr id="7" name="图片 12" descr="C:\Users\86139\Desktop\图标.png图标">
            <a:extLst>
              <a:ext uri="{FF2B5EF4-FFF2-40B4-BE49-F238E27FC236}">
                <a16:creationId xmlns:a16="http://schemas.microsoft.com/office/drawing/2014/main" id="{D47ACBFF-E26B-489E-88BC-1A546341C2B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115888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A1260BC-45D1-4137-BEE2-E03177ADD28F}"/>
              </a:ext>
            </a:extLst>
          </p:cNvPr>
          <p:cNvSpPr/>
          <p:nvPr/>
        </p:nvSpPr>
        <p:spPr>
          <a:xfrm>
            <a:off x="7824788" y="404813"/>
            <a:ext cx="316706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12FC6E-4514-4913-B624-9FEE48BC8C7F}"/>
              </a:ext>
            </a:extLst>
          </p:cNvPr>
          <p:cNvSpPr/>
          <p:nvPr/>
        </p:nvSpPr>
        <p:spPr>
          <a:xfrm>
            <a:off x="7920038" y="404813"/>
            <a:ext cx="307181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1B43A-A89B-4BF8-A5E6-E2CB8BF35773}"/>
              </a:ext>
            </a:extLst>
          </p:cNvPr>
          <p:cNvSpPr txBox="1"/>
          <p:nvPr/>
        </p:nvSpPr>
        <p:spPr>
          <a:xfrm>
            <a:off x="6350" y="6350"/>
            <a:ext cx="4144963" cy="3952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 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程序设计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38183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>
            <a:extLst>
              <a:ext uri="{FF2B5EF4-FFF2-40B4-BE49-F238E27FC236}">
                <a16:creationId xmlns:a16="http://schemas.microsoft.com/office/drawing/2014/main" id="{992C0C9B-05D6-4159-A226-31D3D2853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"/>
            <a:ext cx="12192000" cy="404813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</a:gra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endParaRPr lang="zh-CN" altLang="en-US" sz="1050">
              <a:ea typeface="MS Mincho" panose="02020609040205080304" pitchFamily="49" charset="-128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1598049-3B36-4F5F-A765-15F1030AA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4038" y="944563"/>
            <a:ext cx="10972800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1927E49-79C5-4780-BC41-7D24F0423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954213"/>
            <a:ext cx="10972800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0" name="AutoShape 6">
            <a:extLst>
              <a:ext uri="{FF2B5EF4-FFF2-40B4-BE49-F238E27FC236}">
                <a16:creationId xmlns:a16="http://schemas.microsoft.com/office/drawing/2014/main" id="{19759BC1-87E5-48F8-B9E4-9C719D50E8D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183938" y="188913"/>
            <a:ext cx="768350" cy="373062"/>
          </a:xfrm>
          <a:prstGeom prst="flowChartOffpageConnector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wrap="none" anchor="ctr"/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900">
              <a:solidFill>
                <a:srgbClr val="99CC00"/>
              </a:solidFill>
              <a:ea typeface="MS Mincho" panose="02020609040205080304" pitchFamily="49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7FBE7-B1F0-4CBA-88C6-D4876D60B216}"/>
              </a:ext>
            </a:extLst>
          </p:cNvPr>
          <p:cNvSpPr txBox="1"/>
          <p:nvPr/>
        </p:nvSpPr>
        <p:spPr>
          <a:xfrm>
            <a:off x="26988" y="3175"/>
            <a:ext cx="4244975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120000"/>
              </a:lnSpc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Clr>
                <a:srgbClr val="99CC00"/>
              </a:buClr>
              <a:buSzPct val="70000"/>
              <a:buFont typeface="Wingdings" panose="05000000000000000000" pitchFamily="2" charset="2"/>
              <a:defRPr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 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程序设计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1" name="图片 2" descr="C:\Users\86139\Desktop\图标.png图标">
            <a:extLst>
              <a:ext uri="{FF2B5EF4-FFF2-40B4-BE49-F238E27FC236}">
                <a16:creationId xmlns:a16="http://schemas.microsoft.com/office/drawing/2014/main" id="{81D80E5D-26FA-402D-8627-078674D74BDF}"/>
              </a:ext>
            </a:extLst>
          </p:cNvPr>
          <p:cNvPicPr>
            <a:picLocks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0" y="115888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0DFE8D0-2ED0-40FA-B2F8-C7507B134B4B}"/>
              </a:ext>
            </a:extLst>
          </p:cNvPr>
          <p:cNvSpPr/>
          <p:nvPr/>
        </p:nvSpPr>
        <p:spPr>
          <a:xfrm>
            <a:off x="7824788" y="404813"/>
            <a:ext cx="316706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646191-94D1-4106-9EE0-CE6680261ED4}"/>
              </a:ext>
            </a:extLst>
          </p:cNvPr>
          <p:cNvSpPr/>
          <p:nvPr/>
        </p:nvSpPr>
        <p:spPr>
          <a:xfrm>
            <a:off x="7920038" y="404813"/>
            <a:ext cx="3071812" cy="36036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80" tIns="34290" rIns="68580" bIns="34290"/>
          <a:lstStyle/>
          <a:p>
            <a:pPr defTabSz="685800">
              <a:defRPr/>
            </a:pPr>
            <a:endParaRPr lang="zh-CN" altLang="en-US" sz="1350" b="1" i="1">
              <a:solidFill>
                <a:srgbClr val="6699FF"/>
              </a:solidFill>
              <a:latin typeface="Mistral" panose="03090702030407020403" pitchFamily="66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20" r:id="rId2"/>
    <p:sldLayoutId id="2147483919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  <p:sldLayoutId id="2147483935" r:id="rId18"/>
    <p:sldLayoutId id="2147483936" r:id="rId19"/>
    <p:sldLayoutId id="2147483937" r:id="rId20"/>
    <p:sldLayoutId id="2147483938" r:id="rId21"/>
    <p:sldLayoutId id="2147483939" r:id="rId2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1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8">
            <a:extLst>
              <a:ext uri="{FF2B5EF4-FFF2-40B4-BE49-F238E27FC236}">
                <a16:creationId xmlns:a16="http://schemas.microsoft.com/office/drawing/2014/main" id="{AD67B4B9-FC0D-43EB-AD97-DEA7B82A18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2813" y="1844675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 altLang="en-US" sz="8000" dirty="0">
                <a:solidFill>
                  <a:srgbClr val="000000"/>
                </a:solidFill>
              </a:rPr>
              <a:t>程序设计基础课程设计</a:t>
            </a:r>
          </a:p>
        </p:txBody>
      </p:sp>
      <p:sp>
        <p:nvSpPr>
          <p:cNvPr id="7171" name="Rectangle 1029">
            <a:extLst>
              <a:ext uri="{FF2B5EF4-FFF2-40B4-BE49-F238E27FC236}">
                <a16:creationId xmlns:a16="http://schemas.microsoft.com/office/drawing/2014/main" id="{60C097AB-6613-4D81-B963-E733E6228E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>
              <a:lnSpc>
                <a:spcPct val="90000"/>
              </a:lnSpc>
              <a:defRPr/>
            </a:pPr>
            <a:r>
              <a:rPr lang="zh-CN" altLang="en-US" dirty="0"/>
              <a:t>任课老师：吴呈瑜、程宏伟</a:t>
            </a:r>
            <a:endParaRPr lang="en-US" altLang="zh-CN" dirty="0"/>
          </a:p>
          <a:p>
            <a:pPr algn="r">
              <a:lnSpc>
                <a:spcPct val="90000"/>
              </a:lnSpc>
              <a:defRPr/>
            </a:pP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17FACD3C-DD91-4479-8EB0-ED1A8C1DC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本讲要点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0D1272ED-5F33-4D3A-A393-D1DD22641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5480" y="1485900"/>
            <a:ext cx="8985052" cy="453538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/>
              <a:t>什么是文件？</a:t>
            </a:r>
            <a:r>
              <a:rPr lang="en-US" altLang="zh-CN" dirty="0"/>
              <a:t>C</a:t>
            </a:r>
            <a:r>
              <a:rPr lang="zh-CN" altLang="en-US" dirty="0"/>
              <a:t>文件是如何存储的？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什么是文件缓冲系统？工作原理如何？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什么是文本文件和二进制文件？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怎样打开、关闭文件？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怎样编写文件读写程序？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怎样编写程序，实现简单的数据处理？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A1D8A28E-830E-4824-88FF-8C8D52702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91744" y="279105"/>
            <a:ext cx="3672656" cy="884238"/>
          </a:xfrm>
        </p:spPr>
        <p:txBody>
          <a:bodyPr/>
          <a:lstStyle/>
          <a:p>
            <a:r>
              <a:rPr lang="en-US" altLang="zh-CN" sz="3600" dirty="0"/>
              <a:t>4.1  </a:t>
            </a:r>
            <a:r>
              <a:rPr lang="zh-CN" altLang="en-US" sz="3600" dirty="0"/>
              <a:t>素数文件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5B301537-2A1D-4AB4-BE99-1F1CA1D08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36" y="1090193"/>
            <a:ext cx="11953328" cy="884239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4-1】</a:t>
            </a:r>
            <a:r>
              <a:rPr lang="zh-CN" altLang="en-US" dirty="0"/>
              <a:t>从</a:t>
            </a:r>
            <a:r>
              <a:rPr lang="en-US" altLang="zh-CN" dirty="0"/>
              <a:t>2</a:t>
            </a:r>
            <a:r>
              <a:rPr lang="zh-CN" altLang="en-US" dirty="0"/>
              <a:t>开始依次找出</a:t>
            </a:r>
            <a:r>
              <a:rPr lang="en-US" altLang="zh-CN" dirty="0"/>
              <a:t>500</a:t>
            </a:r>
            <a:r>
              <a:rPr lang="zh-CN" altLang="en-US" dirty="0"/>
              <a:t>个素数，将这些素数存入文本文件</a:t>
            </a:r>
            <a:r>
              <a:rPr lang="en-US" altLang="zh-CN" dirty="0"/>
              <a:t>prime.txt</a:t>
            </a:r>
            <a:r>
              <a:rPr lang="zh-CN" altLang="en-US" dirty="0"/>
              <a:t>中。</a:t>
            </a:r>
          </a:p>
        </p:txBody>
      </p:sp>
      <p:sp>
        <p:nvSpPr>
          <p:cNvPr id="419847" name="Rectangle 7">
            <a:extLst>
              <a:ext uri="{FF2B5EF4-FFF2-40B4-BE49-F238E27FC236}">
                <a16:creationId xmlns:a16="http://schemas.microsoft.com/office/drawing/2014/main" id="{F190404C-F923-4461-BBD7-F57FA4ED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99501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F4FD62-2250-4A8A-95C7-397A63F2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772816"/>
            <a:ext cx="7488832" cy="5010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>
            <a:extLst>
              <a:ext uri="{FF2B5EF4-FFF2-40B4-BE49-F238E27FC236}">
                <a16:creationId xmlns:a16="http://schemas.microsoft.com/office/drawing/2014/main" id="{0522C36E-3E2D-4562-9C31-42B6A8B95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45" y="392140"/>
            <a:ext cx="10545051" cy="64754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#include 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#include &lt;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prime(int n);  /*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函数声明，定义略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n = 2, count = 0;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*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			               /*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定义文件指针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prime.txt","w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 == NULL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         /*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打开文件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("File open error!\n");  exit(0);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while(count &lt; 500){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if(prime(n) != 0){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count++;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"%d ", n)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			/*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文件处理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	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n++;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       		                             /*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关闭文件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("Can not close the file!\n");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exit(0);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869" name="Rectangle 5">
            <a:extLst>
              <a:ext uri="{FF2B5EF4-FFF2-40B4-BE49-F238E27FC236}">
                <a16:creationId xmlns:a16="http://schemas.microsoft.com/office/drawing/2014/main" id="{1F511E60-126B-481B-9DC3-0246EE38B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65776" y="260648"/>
            <a:ext cx="3214886" cy="884238"/>
          </a:xfrm>
        </p:spPr>
        <p:txBody>
          <a:bodyPr/>
          <a:lstStyle/>
          <a:p>
            <a:r>
              <a:rPr lang="zh-CN" altLang="en-US" sz="3600" dirty="0"/>
              <a:t>例</a:t>
            </a:r>
            <a:r>
              <a:rPr lang="en-US" altLang="zh-CN" sz="3600" dirty="0"/>
              <a:t>4-1 </a:t>
            </a:r>
            <a:r>
              <a:rPr lang="zh-CN" altLang="en-US" sz="3600" dirty="0"/>
              <a:t>源程序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EB34131D-8EC7-4359-8F6E-9C53EF8EB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9616" y="476672"/>
            <a:ext cx="6346825" cy="667543"/>
          </a:xfrm>
        </p:spPr>
        <p:txBody>
          <a:bodyPr/>
          <a:lstStyle/>
          <a:p>
            <a:r>
              <a:rPr lang="en-US" altLang="zh-CN" sz="3600" dirty="0"/>
              <a:t>4.1.2 </a:t>
            </a:r>
            <a:r>
              <a:rPr lang="zh-CN" altLang="en-US" sz="3600" dirty="0"/>
              <a:t>文件的概念</a:t>
            </a:r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5F4FCA69-FCC6-4872-A728-854F40837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1340768"/>
            <a:ext cx="11809311" cy="518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文件：操作系统中的文件是指驻留在外部介质（如磁盘等）中的一个有序数据集。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各种类型的文件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程序文件：源文件、目标程序、可执行程序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数据文件（输入</a:t>
            </a:r>
            <a:r>
              <a:rPr lang="en-US" altLang="zh-CN" dirty="0"/>
              <a:t>/</a:t>
            </a:r>
            <a:r>
              <a:rPr lang="zh-CN" altLang="en-US" dirty="0"/>
              <a:t>输出）</a:t>
            </a:r>
            <a:r>
              <a:rPr lang="en-US" altLang="zh-CN" dirty="0"/>
              <a:t>:  </a:t>
            </a:r>
            <a:r>
              <a:rPr lang="zh-CN" altLang="en-US" dirty="0"/>
              <a:t>文本文件、图像文件、声音文件、可执行文件等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文件的特点</a:t>
            </a:r>
            <a:r>
              <a:rPr lang="en-US" altLang="zh-CN" dirty="0"/>
              <a:t>: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 数据</a:t>
            </a:r>
            <a:r>
              <a:rPr lang="zh-CN" altLang="en-US" dirty="0">
                <a:solidFill>
                  <a:schemeClr val="bg2"/>
                </a:solidFill>
              </a:rPr>
              <a:t>永久保存；</a:t>
            </a:r>
            <a:r>
              <a:rPr lang="zh-CN" altLang="en-US" dirty="0"/>
              <a:t>数据</a:t>
            </a:r>
            <a:r>
              <a:rPr lang="zh-CN" altLang="en-US" dirty="0">
                <a:solidFill>
                  <a:schemeClr val="bg2"/>
                </a:solidFill>
              </a:rPr>
              <a:t>长度不定；</a:t>
            </a:r>
            <a:r>
              <a:rPr lang="zh-CN" altLang="en-US" dirty="0"/>
              <a:t>数据按</a:t>
            </a:r>
            <a:r>
              <a:rPr lang="zh-CN" altLang="en-US" dirty="0">
                <a:solidFill>
                  <a:schemeClr val="bg2"/>
                </a:solidFill>
              </a:rPr>
              <a:t>顺序存取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C450D2AD-2044-4A82-832F-14B57870B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147050" cy="955675"/>
          </a:xfrm>
        </p:spPr>
        <p:txBody>
          <a:bodyPr/>
          <a:lstStyle/>
          <a:p>
            <a:r>
              <a:rPr lang="en-US" altLang="zh-CN" sz="3600" dirty="0"/>
              <a:t>4.1.3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文本文件和二进制文件</a:t>
            </a:r>
            <a:r>
              <a:rPr lang="zh-CN" altLang="en-US" dirty="0"/>
              <a:t> 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8470DA6D-181A-4E10-A055-3D36E0144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817" y="2060575"/>
            <a:ext cx="10289797" cy="4065588"/>
          </a:xfrm>
        </p:spPr>
        <p:txBody>
          <a:bodyPr/>
          <a:lstStyle/>
          <a:p>
            <a:pPr marL="88900" indent="-88900">
              <a:buNone/>
            </a:pPr>
            <a:r>
              <a:rPr lang="zh-CN" altLang="en-US" dirty="0"/>
              <a:t>Ｃ语言中的文件是数据流</a:t>
            </a:r>
            <a:r>
              <a:rPr lang="en-US" altLang="zh-CN" dirty="0"/>
              <a:t>(</a:t>
            </a:r>
            <a:r>
              <a:rPr lang="zh-CN" altLang="en-US" dirty="0"/>
              <a:t>由一个个的字节数据组成</a:t>
            </a:r>
            <a:r>
              <a:rPr lang="en-US" altLang="zh-CN" dirty="0"/>
              <a:t>)</a:t>
            </a:r>
          </a:p>
          <a:p>
            <a:pPr marL="88900" indent="-88900">
              <a:buNone/>
            </a:pPr>
            <a:r>
              <a:rPr lang="zh-CN" altLang="en-US" dirty="0"/>
              <a:t>文件的两种数据形式：</a:t>
            </a:r>
          </a:p>
          <a:p>
            <a:pPr marL="387350" lvl="1" indent="-107950"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ASCII</a:t>
            </a:r>
            <a:r>
              <a:rPr lang="zh-CN" altLang="en-US" sz="2400" dirty="0">
                <a:solidFill>
                  <a:schemeClr val="bg2"/>
                </a:solidFill>
              </a:rPr>
              <a:t>码</a:t>
            </a:r>
            <a:r>
              <a:rPr lang="zh-CN" altLang="en-US" sz="2400" dirty="0"/>
              <a:t> （文本文件 </a:t>
            </a:r>
            <a:r>
              <a:rPr lang="en-US" altLang="zh-CN" sz="2400" dirty="0"/>
              <a:t>text stream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CC0066"/>
                </a:solidFill>
              </a:rPr>
              <a:t>字符流</a:t>
            </a:r>
          </a:p>
          <a:p>
            <a:pPr marL="387350" lvl="1" indent="-107950"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>
                <a:solidFill>
                  <a:schemeClr val="bg2"/>
                </a:solidFill>
              </a:rPr>
              <a:t>二进制码</a:t>
            </a:r>
            <a:r>
              <a:rPr lang="zh-CN" altLang="en-US" sz="2400" dirty="0"/>
              <a:t>（二进制文件 </a:t>
            </a:r>
            <a:r>
              <a:rPr lang="en-US" altLang="zh-CN" sz="2400" dirty="0"/>
              <a:t>binary stream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CC0066"/>
                </a:solidFill>
              </a:rPr>
              <a:t>二进制流</a:t>
            </a:r>
          </a:p>
          <a:p>
            <a:pPr marL="387350" lvl="1" indent="-107950">
              <a:buNone/>
            </a:pPr>
            <a:r>
              <a:rPr lang="zh-CN" altLang="en-US" sz="2400" dirty="0"/>
              <a:t>       二进制文件是直接把内存数据以二进制形式保存。</a:t>
            </a:r>
          </a:p>
          <a:p>
            <a:pPr marL="88900" indent="-88900">
              <a:lnSpc>
                <a:spcPct val="130000"/>
              </a:lnSpc>
              <a:buNone/>
            </a:pPr>
            <a:r>
              <a:rPr lang="zh-CN" altLang="en-US" dirty="0"/>
              <a:t>例如，整数</a:t>
            </a:r>
            <a:r>
              <a:rPr lang="en-US" altLang="zh-CN" dirty="0"/>
              <a:t>1234</a:t>
            </a:r>
          </a:p>
          <a:p>
            <a:pPr marL="387350" lvl="1" indent="-107950"/>
            <a:r>
              <a:rPr lang="zh-CN" altLang="en-US" sz="2400" dirty="0"/>
              <a:t>文本文件保存：</a:t>
            </a:r>
            <a:r>
              <a:rPr lang="en-US" altLang="zh-CN" sz="2400" dirty="0"/>
              <a:t>49 50 51 52 </a:t>
            </a: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个字符）</a:t>
            </a:r>
          </a:p>
          <a:p>
            <a:pPr marL="387350" lvl="1" indent="-107950"/>
            <a:r>
              <a:rPr lang="zh-CN" altLang="en-US" sz="2400" dirty="0"/>
              <a:t>二进制文件保存： </a:t>
            </a:r>
            <a:r>
              <a:rPr lang="en-US" altLang="zh-CN" sz="2400" dirty="0"/>
              <a:t>04D2 </a:t>
            </a:r>
            <a:r>
              <a:rPr lang="zh-CN" altLang="en-US" sz="2400" dirty="0"/>
              <a:t>（</a:t>
            </a:r>
            <a:r>
              <a:rPr lang="en-US" altLang="zh-CN" sz="2400" dirty="0"/>
              <a:t>1234</a:t>
            </a:r>
            <a:r>
              <a:rPr lang="zh-CN" altLang="en-US" sz="2400" dirty="0"/>
              <a:t>的二进制数）</a:t>
            </a:r>
          </a:p>
        </p:txBody>
      </p:sp>
      <p:grpSp>
        <p:nvGrpSpPr>
          <p:cNvPr id="457732" name="Group 4">
            <a:extLst>
              <a:ext uri="{FF2B5EF4-FFF2-40B4-BE49-F238E27FC236}">
                <a16:creationId xmlns:a16="http://schemas.microsoft.com/office/drawing/2014/main" id="{72EFFA22-A144-4B1A-B966-A358A92EC95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412876"/>
            <a:ext cx="8424863" cy="479425"/>
            <a:chOff x="919" y="3821"/>
            <a:chExt cx="4452" cy="302"/>
          </a:xfrm>
        </p:grpSpPr>
        <p:sp>
          <p:nvSpPr>
            <p:cNvPr id="457733" name="Rectangle 5">
              <a:extLst>
                <a:ext uri="{FF2B5EF4-FFF2-40B4-BE49-F238E27FC236}">
                  <a16:creationId xmlns:a16="http://schemas.microsoft.com/office/drawing/2014/main" id="{2F6A62F0-0009-4DB4-B5C6-229065AE4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821"/>
              <a:ext cx="188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34" name="Rectangle 6">
              <a:extLst>
                <a:ext uri="{FF2B5EF4-FFF2-40B4-BE49-F238E27FC236}">
                  <a16:creationId xmlns:a16="http://schemas.microsoft.com/office/drawing/2014/main" id="{3A7F86ED-A5D4-4062-BAD3-AD89EE04C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840"/>
              <a:ext cx="341" cy="24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35" name="Rectangle 7">
              <a:extLst>
                <a:ext uri="{FF2B5EF4-FFF2-40B4-BE49-F238E27FC236}">
                  <a16:creationId xmlns:a16="http://schemas.microsoft.com/office/drawing/2014/main" id="{06CD8594-845F-4402-99BF-1EDD022F6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3881"/>
              <a:ext cx="4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36" name="Rectangle 8">
              <a:extLst>
                <a:ext uri="{FF2B5EF4-FFF2-40B4-BE49-F238E27FC236}">
                  <a16:creationId xmlns:a16="http://schemas.microsoft.com/office/drawing/2014/main" id="{7863165A-C2FF-42DE-913E-04DDC5150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40"/>
              <a:ext cx="635" cy="24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 . . . . . . .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37" name="Rectangle 9">
              <a:extLst>
                <a:ext uri="{FF2B5EF4-FFF2-40B4-BE49-F238E27FC236}">
                  <a16:creationId xmlns:a16="http://schemas.microsoft.com/office/drawing/2014/main" id="{6748AA99-3DEE-403E-9E4E-78A4ED863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38" name="Rectangle 10">
              <a:extLst>
                <a:ext uri="{FF2B5EF4-FFF2-40B4-BE49-F238E27FC236}">
                  <a16:creationId xmlns:a16="http://schemas.microsoft.com/office/drawing/2014/main" id="{ACEC5670-CDAD-410C-92BF-2BFB082A8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3845"/>
              <a:ext cx="365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39" name="Rectangle 11">
              <a:extLst>
                <a:ext uri="{FF2B5EF4-FFF2-40B4-BE49-F238E27FC236}">
                  <a16:creationId xmlns:a16="http://schemas.microsoft.com/office/drawing/2014/main" id="{22378DB8-C904-4D90-9258-38AD056A6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40" name="Rectangle 12">
              <a:extLst>
                <a:ext uri="{FF2B5EF4-FFF2-40B4-BE49-F238E27FC236}">
                  <a16:creationId xmlns:a16="http://schemas.microsoft.com/office/drawing/2014/main" id="{B6C714F7-1E96-453E-83E3-C0A9FAD7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847"/>
              <a:ext cx="341" cy="24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41" name="Rectangle 13">
              <a:extLst>
                <a:ext uri="{FF2B5EF4-FFF2-40B4-BE49-F238E27FC236}">
                  <a16:creationId xmlns:a16="http://schemas.microsoft.com/office/drawing/2014/main" id="{7462D2BB-9F41-4278-B198-4AFA0612C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3823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42" name="Rectangle 14">
              <a:extLst>
                <a:ext uri="{FF2B5EF4-FFF2-40B4-BE49-F238E27FC236}">
                  <a16:creationId xmlns:a16="http://schemas.microsoft.com/office/drawing/2014/main" id="{2F4A16F2-7A0F-428C-AC62-43279C05D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849"/>
              <a:ext cx="341" cy="24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43" name="Rectangle 15">
              <a:extLst>
                <a:ext uri="{FF2B5EF4-FFF2-40B4-BE49-F238E27FC236}">
                  <a16:creationId xmlns:a16="http://schemas.microsoft.com/office/drawing/2014/main" id="{90B38213-E147-4BF7-B025-B5BDD0D34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44" name="Rectangle 16">
              <a:extLst>
                <a:ext uri="{FF2B5EF4-FFF2-40B4-BE49-F238E27FC236}">
                  <a16:creationId xmlns:a16="http://schemas.microsoft.com/office/drawing/2014/main" id="{3B466B25-1417-4CD7-83F0-C758C0D10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845"/>
              <a:ext cx="341" cy="24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7745" name="Rectangle 17">
              <a:extLst>
                <a:ext uri="{FF2B5EF4-FFF2-40B4-BE49-F238E27FC236}">
                  <a16:creationId xmlns:a16="http://schemas.microsoft.com/office/drawing/2014/main" id="{929B998F-A6C4-4209-9208-EA78A551E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746" name="Rectangle 18">
              <a:extLst>
                <a:ext uri="{FF2B5EF4-FFF2-40B4-BE49-F238E27FC236}">
                  <a16:creationId xmlns:a16="http://schemas.microsoft.com/office/drawing/2014/main" id="{8C373769-9C4D-4069-88BD-550229674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663F9909-2666-4B76-B13D-44B390F25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457201"/>
            <a:ext cx="7427167" cy="955675"/>
          </a:xfrm>
        </p:spPr>
        <p:txBody>
          <a:bodyPr/>
          <a:lstStyle/>
          <a:p>
            <a:r>
              <a:rPr lang="en-US" altLang="zh-CN" sz="3600" dirty="0"/>
              <a:t>4.1.4 </a:t>
            </a:r>
            <a:r>
              <a:rPr lang="zh-CN" altLang="en-US" sz="3600" dirty="0"/>
              <a:t>缓冲文件系统</a:t>
            </a:r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DA8CD105-D63B-4AE8-AE29-B6A23129E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5913" y="4581526"/>
            <a:ext cx="7427166" cy="576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</a:rPr>
              <a:t> 内存单元      内存单元</a:t>
            </a:r>
          </a:p>
        </p:txBody>
      </p:sp>
      <p:sp>
        <p:nvSpPr>
          <p:cNvPr id="390148" name="AutoShape 4">
            <a:extLst>
              <a:ext uri="{FF2B5EF4-FFF2-40B4-BE49-F238E27FC236}">
                <a16:creationId xmlns:a16="http://schemas.microsoft.com/office/drawing/2014/main" id="{6CE908C3-58B8-479A-B2D0-95648EA9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895601"/>
            <a:ext cx="1219200" cy="1374775"/>
          </a:xfrm>
          <a:prstGeom prst="can">
            <a:avLst>
              <a:gd name="adj" fmla="val 2819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149" name="AutoShape 5">
            <a:extLst>
              <a:ext uri="{FF2B5EF4-FFF2-40B4-BE49-F238E27FC236}">
                <a16:creationId xmlns:a16="http://schemas.microsoft.com/office/drawing/2014/main" id="{B440852F-EE35-4CCF-8D78-28392E6B9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81400"/>
            <a:ext cx="1600200" cy="304800"/>
          </a:xfrm>
          <a:prstGeom prst="leftRightArrow">
            <a:avLst>
              <a:gd name="adj1" fmla="val 50000"/>
              <a:gd name="adj2" fmla="val 105000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150" name="AutoShape 6">
            <a:extLst>
              <a:ext uri="{FF2B5EF4-FFF2-40B4-BE49-F238E27FC236}">
                <a16:creationId xmlns:a16="http://schemas.microsoft.com/office/drawing/2014/main" id="{A8CDCE29-FEC2-4A85-B051-778C415CB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1447800" cy="228600"/>
          </a:xfrm>
          <a:prstGeom prst="leftRightArrow">
            <a:avLst>
              <a:gd name="adj1" fmla="val 50000"/>
              <a:gd name="adj2" fmla="val 126667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0151" name="Text Box 7">
            <a:extLst>
              <a:ext uri="{FF2B5EF4-FFF2-40B4-BE49-F238E27FC236}">
                <a16:creationId xmlns:a16="http://schemas.microsoft.com/office/drawing/2014/main" id="{88EFEB3C-8292-433B-BEC7-E26DA2360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28939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数据</a:t>
            </a:r>
            <a:endParaRPr kumimoji="1" lang="zh-CN" altLang="en-US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0152" name="Text Box 8">
            <a:extLst>
              <a:ext uri="{FF2B5EF4-FFF2-40B4-BE49-F238E27FC236}">
                <a16:creationId xmlns:a16="http://schemas.microsoft.com/office/drawing/2014/main" id="{8F17F016-4C9D-4AA2-92A0-F60C88F29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68739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90153" name="Text Box 9">
            <a:extLst>
              <a:ext uri="{FF2B5EF4-FFF2-40B4-BE49-F238E27FC236}">
                <a16:creationId xmlns:a16="http://schemas.microsoft.com/office/drawing/2014/main" id="{7A894DCC-7D50-474A-867F-F18EA793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394076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390154" name="Text Box 10">
            <a:extLst>
              <a:ext uri="{FF2B5EF4-FFF2-40B4-BE49-F238E27FC236}">
                <a16:creationId xmlns:a16="http://schemas.microsoft.com/office/drawing/2014/main" id="{C402E33F-B8A3-44B7-9B15-07151AD54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947989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缓冲器</a:t>
            </a:r>
          </a:p>
        </p:txBody>
      </p:sp>
      <p:sp>
        <p:nvSpPr>
          <p:cNvPr id="390155" name="Text Box 11">
            <a:extLst>
              <a:ext uri="{FF2B5EF4-FFF2-40B4-BE49-F238E27FC236}">
                <a16:creationId xmlns:a16="http://schemas.microsoft.com/office/drawing/2014/main" id="{2733ABEC-E1AD-4197-9B80-0296C761C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86201"/>
            <a:ext cx="1219200" cy="43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b="1">
                <a:solidFill>
                  <a:schemeClr val="bg2"/>
                </a:solidFill>
                <a:latin typeface="Times New Roman" panose="02020603050405020304" pitchFamily="18" charset="0"/>
              </a:rPr>
              <a:t>512</a:t>
            </a:r>
            <a:r>
              <a:rPr kumimoji="1" lang="zh-CN" altLang="en-US" sz="2200" b="1">
                <a:solidFill>
                  <a:schemeClr val="bg2"/>
                </a:solidFill>
                <a:latin typeface="Times New Roman" panose="02020603050405020304" pitchFamily="18" charset="0"/>
              </a:rPr>
              <a:t>字节</a:t>
            </a:r>
          </a:p>
        </p:txBody>
      </p:sp>
      <p:sp>
        <p:nvSpPr>
          <p:cNvPr id="390156" name="Text Box 12">
            <a:extLst>
              <a:ext uri="{FF2B5EF4-FFF2-40B4-BE49-F238E27FC236}">
                <a16:creationId xmlns:a16="http://schemas.microsoft.com/office/drawing/2014/main" id="{F5955623-E428-41E4-A162-B70B247B7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411539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390157" name="Text Box 13">
            <a:extLst>
              <a:ext uri="{FF2B5EF4-FFF2-40B4-BE49-F238E27FC236}">
                <a16:creationId xmlns:a16="http://schemas.microsoft.com/office/drawing/2014/main" id="{23072464-8415-4A93-A1D8-BFB504DAA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505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文件</a:t>
            </a:r>
          </a:p>
        </p:txBody>
      </p:sp>
      <p:sp>
        <p:nvSpPr>
          <p:cNvPr id="390158" name="Text Box 14">
            <a:extLst>
              <a:ext uri="{FF2B5EF4-FFF2-40B4-BE49-F238E27FC236}">
                <a16:creationId xmlns:a16="http://schemas.microsoft.com/office/drawing/2014/main" id="{A7F63F38-B917-4446-B0B4-51DA2AE4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349501"/>
            <a:ext cx="1295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 b="1">
                <a:latin typeface="Times New Roman" panose="02020603050405020304" pitchFamily="18" charset="0"/>
              </a:rPr>
              <a:t>由操作系统自动完成</a:t>
            </a:r>
          </a:p>
        </p:txBody>
      </p:sp>
      <p:sp>
        <p:nvSpPr>
          <p:cNvPr id="390159" name="Text Box 15">
            <a:extLst>
              <a:ext uri="{FF2B5EF4-FFF2-40B4-BE49-F238E27FC236}">
                <a16:creationId xmlns:a16="http://schemas.microsoft.com/office/drawing/2014/main" id="{A8D390AA-7B80-460D-925B-59C820F0F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76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程序控制</a:t>
            </a:r>
          </a:p>
        </p:txBody>
      </p:sp>
      <p:sp>
        <p:nvSpPr>
          <p:cNvPr id="390160" name="AutoShape 16">
            <a:extLst>
              <a:ext uri="{FF2B5EF4-FFF2-40B4-BE49-F238E27FC236}">
                <a16:creationId xmlns:a16="http://schemas.microsoft.com/office/drawing/2014/main" id="{E4497CB3-AC5D-4C83-9196-B567B4A36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4343400" cy="304800"/>
          </a:xfrm>
          <a:prstGeom prst="leftRightArrow">
            <a:avLst>
              <a:gd name="adj1" fmla="val 50000"/>
              <a:gd name="adj2" fmla="val 2850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61" name="Text Box 17">
            <a:extLst>
              <a:ext uri="{FF2B5EF4-FFF2-40B4-BE49-F238E27FC236}">
                <a16:creationId xmlns:a16="http://schemas.microsoft.com/office/drawing/2014/main" id="{2E22D35F-36E0-4498-A0BF-A03918D33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616" y="1583065"/>
            <a:ext cx="82998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由于磁盘速度慢，直接把数据写到磁盘效率很低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4" grpId="0" animBg="1" autoUpdateAnimBg="0"/>
      <p:bldP spid="390155" grpId="0" animBg="1" autoUpdateAnimBg="0"/>
      <p:bldP spid="390156" grpId="0" animBg="1" autoUpdateAnimBg="0"/>
      <p:bldP spid="390158" grpId="0" autoUpdateAnimBg="0"/>
      <p:bldP spid="390159" grpId="0" autoUpdateAnimBg="0"/>
      <p:bldP spid="39016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D64FB57E-8CE6-43A2-8AF9-CE1E973B7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955675"/>
          </a:xfrm>
        </p:spPr>
        <p:txBody>
          <a:bodyPr/>
          <a:lstStyle/>
          <a:p>
            <a:r>
              <a:rPr lang="en-US" altLang="zh-CN" sz="3600" dirty="0"/>
              <a:t>4.1.4 </a:t>
            </a:r>
            <a:r>
              <a:rPr lang="zh-CN" altLang="en-US" sz="3600" dirty="0"/>
              <a:t>缓冲文件系统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D798014F-93E8-4AFE-BED1-F4D10ED46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344" y="1371600"/>
            <a:ext cx="11737304" cy="2273300"/>
          </a:xfrm>
        </p:spPr>
        <p:txBody>
          <a:bodyPr/>
          <a:lstStyle/>
          <a:p>
            <a:pPr lvl="1"/>
            <a:r>
              <a:rPr lang="zh-CN" altLang="en-US" sz="2400" b="1" dirty="0">
                <a:solidFill>
                  <a:srgbClr val="FF0000"/>
                </a:solidFill>
              </a:rPr>
              <a:t>向磁盘输出数据</a:t>
            </a:r>
            <a:r>
              <a:rPr lang="zh-CN" altLang="en-US" sz="2400" dirty="0"/>
              <a:t>：数据          缓冲区，装满缓冲区后         磁盘文件。</a:t>
            </a:r>
          </a:p>
          <a:p>
            <a:pPr lvl="1"/>
            <a:r>
              <a:rPr lang="zh-CN" altLang="en-US" sz="2400" b="1" dirty="0">
                <a:solidFill>
                  <a:srgbClr val="FF0000"/>
                </a:solidFill>
              </a:rPr>
              <a:t>从磁盘读入数据</a:t>
            </a:r>
            <a:r>
              <a:rPr lang="zh-CN" altLang="en-US" sz="2400" dirty="0"/>
              <a:t>：先</a:t>
            </a:r>
            <a:r>
              <a:rPr lang="zh-CN" altLang="en-US" sz="2400" dirty="0">
                <a:solidFill>
                  <a:schemeClr val="bg2"/>
                </a:solidFill>
              </a:rPr>
              <a:t>一次性</a:t>
            </a:r>
            <a:r>
              <a:rPr lang="zh-CN" altLang="en-US" sz="2400" dirty="0"/>
              <a:t>从磁盘文件将</a:t>
            </a:r>
            <a:r>
              <a:rPr lang="zh-CN" altLang="en-US" sz="2400" dirty="0">
                <a:solidFill>
                  <a:schemeClr val="bg2"/>
                </a:solidFill>
              </a:rPr>
              <a:t>一批数据输入</a:t>
            </a:r>
            <a:r>
              <a:rPr lang="zh-CN" altLang="en-US" sz="2400" dirty="0"/>
              <a:t>到缓冲区，然后再从缓冲区</a:t>
            </a:r>
            <a:r>
              <a:rPr lang="zh-CN" altLang="en-US" sz="2400" dirty="0">
                <a:solidFill>
                  <a:schemeClr val="bg2"/>
                </a:solidFill>
              </a:rPr>
              <a:t>逐个</a:t>
            </a:r>
            <a:r>
              <a:rPr lang="zh-CN" altLang="en-US" sz="2400" dirty="0"/>
              <a:t>读入数据到变量</a:t>
            </a:r>
            <a:r>
              <a:rPr lang="zh-CN" altLang="en-US" sz="2800" dirty="0"/>
              <a:t>。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accent2"/>
                </a:solidFill>
              </a:rPr>
              <a:t>          </a:t>
            </a:r>
            <a:endParaRPr lang="zh-CN" altLang="en-US" sz="3200" dirty="0">
              <a:solidFill>
                <a:schemeClr val="hlink"/>
              </a:solidFill>
            </a:endParaRPr>
          </a:p>
        </p:txBody>
      </p:sp>
      <p:sp>
        <p:nvSpPr>
          <p:cNvPr id="391172" name="AutoShape 4">
            <a:extLst>
              <a:ext uri="{FF2B5EF4-FFF2-40B4-BE49-F238E27FC236}">
                <a16:creationId xmlns:a16="http://schemas.microsoft.com/office/drawing/2014/main" id="{5BF52589-817C-4FF0-A620-9680E588B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814764"/>
            <a:ext cx="1219200" cy="1374775"/>
          </a:xfrm>
          <a:prstGeom prst="can">
            <a:avLst>
              <a:gd name="adj" fmla="val 2819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AutoShape 5">
            <a:extLst>
              <a:ext uri="{FF2B5EF4-FFF2-40B4-BE49-F238E27FC236}">
                <a16:creationId xmlns:a16="http://schemas.microsoft.com/office/drawing/2014/main" id="{A8CAB380-5A3D-4A8E-B2B0-BD05CD793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3" y="4476750"/>
            <a:ext cx="1600200" cy="304800"/>
          </a:xfrm>
          <a:prstGeom prst="leftRightArrow">
            <a:avLst>
              <a:gd name="adj1" fmla="val 50000"/>
              <a:gd name="adj2" fmla="val 105000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4" name="AutoShape 6">
            <a:extLst>
              <a:ext uri="{FF2B5EF4-FFF2-40B4-BE49-F238E27FC236}">
                <a16:creationId xmlns:a16="http://schemas.microsoft.com/office/drawing/2014/main" id="{0ADE48E7-306F-49B6-9A00-CA0B24192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7163"/>
            <a:ext cx="1447800" cy="228600"/>
          </a:xfrm>
          <a:prstGeom prst="leftRightArrow">
            <a:avLst>
              <a:gd name="adj1" fmla="val 50000"/>
              <a:gd name="adj2" fmla="val 126667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5" name="Text Box 7">
            <a:extLst>
              <a:ext uri="{FF2B5EF4-FFF2-40B4-BE49-F238E27FC236}">
                <a16:creationId xmlns:a16="http://schemas.microsoft.com/office/drawing/2014/main" id="{DB314138-4BFB-4BB2-B523-8EDF8C9C5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48101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数据</a:t>
            </a:r>
            <a:endParaRPr kumimoji="1" lang="zh-CN" altLang="en-US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1176" name="Text Box 8">
            <a:extLst>
              <a:ext uri="{FF2B5EF4-FFF2-40B4-BE49-F238E27FC236}">
                <a16:creationId xmlns:a16="http://schemas.microsoft.com/office/drawing/2014/main" id="{E6E0821C-A344-449F-A2B2-B8C38CA73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787901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91177" name="Text Box 9">
            <a:extLst>
              <a:ext uri="{FF2B5EF4-FFF2-40B4-BE49-F238E27FC236}">
                <a16:creationId xmlns:a16="http://schemas.microsoft.com/office/drawing/2014/main" id="{E2ECD678-AD42-431C-8410-68DB3D8FB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313239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391178" name="Text Box 10">
            <a:extLst>
              <a:ext uri="{FF2B5EF4-FFF2-40B4-BE49-F238E27FC236}">
                <a16:creationId xmlns:a16="http://schemas.microsoft.com/office/drawing/2014/main" id="{EA1EB002-F7F6-4C37-A628-F185216C0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67151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缓冲器</a:t>
            </a:r>
          </a:p>
        </p:txBody>
      </p:sp>
      <p:sp>
        <p:nvSpPr>
          <p:cNvPr id="391179" name="Text Box 11">
            <a:extLst>
              <a:ext uri="{FF2B5EF4-FFF2-40B4-BE49-F238E27FC236}">
                <a16:creationId xmlns:a16="http://schemas.microsoft.com/office/drawing/2014/main" id="{FE573332-15FC-4BDE-8979-BCA9CF6B0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805363"/>
            <a:ext cx="1219200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b="1">
                <a:latin typeface="Times New Roman" panose="02020603050405020304" pitchFamily="18" charset="0"/>
              </a:rPr>
              <a:t>512</a:t>
            </a:r>
            <a:r>
              <a:rPr kumimoji="1" lang="zh-CN" altLang="en-US" sz="2200" b="1">
                <a:latin typeface="Times New Roman" panose="02020603050405020304" pitchFamily="18" charset="0"/>
              </a:rPr>
              <a:t>字节</a:t>
            </a:r>
          </a:p>
        </p:txBody>
      </p:sp>
      <p:sp>
        <p:nvSpPr>
          <p:cNvPr id="391180" name="Text Box 12">
            <a:extLst>
              <a:ext uri="{FF2B5EF4-FFF2-40B4-BE49-F238E27FC236}">
                <a16:creationId xmlns:a16="http://schemas.microsoft.com/office/drawing/2014/main" id="{C30387B5-2062-4F6C-8AD3-A99CCC08B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30701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391181" name="Text Box 13">
            <a:extLst>
              <a:ext uri="{FF2B5EF4-FFF2-40B4-BE49-F238E27FC236}">
                <a16:creationId xmlns:a16="http://schemas.microsoft.com/office/drawing/2014/main" id="{DAB03963-405B-4A60-97CC-081A7BA35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44243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文件</a:t>
            </a:r>
          </a:p>
        </p:txBody>
      </p:sp>
      <p:sp>
        <p:nvSpPr>
          <p:cNvPr id="391182" name="Text Box 14">
            <a:extLst>
              <a:ext uri="{FF2B5EF4-FFF2-40B4-BE49-F238E27FC236}">
                <a16:creationId xmlns:a16="http://schemas.microsoft.com/office/drawing/2014/main" id="{C2096978-643F-4AAE-979F-5943B0EA2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357564"/>
            <a:ext cx="1295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 b="1">
                <a:latin typeface="Times New Roman" panose="02020603050405020304" pitchFamily="18" charset="0"/>
              </a:rPr>
              <a:t>由操作系统自动完成</a:t>
            </a:r>
          </a:p>
        </p:txBody>
      </p:sp>
      <p:sp>
        <p:nvSpPr>
          <p:cNvPr id="391183" name="Text Box 15">
            <a:extLst>
              <a:ext uri="{FF2B5EF4-FFF2-40B4-BE49-F238E27FC236}">
                <a16:creationId xmlns:a16="http://schemas.microsoft.com/office/drawing/2014/main" id="{B9D329D0-5360-4A92-A589-782E6DE8E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19576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程序控制</a:t>
            </a:r>
          </a:p>
        </p:txBody>
      </p:sp>
      <p:sp>
        <p:nvSpPr>
          <p:cNvPr id="391184" name="Line 16">
            <a:extLst>
              <a:ext uri="{FF2B5EF4-FFF2-40B4-BE49-F238E27FC236}">
                <a16:creationId xmlns:a16="http://schemas.microsoft.com/office/drawing/2014/main" id="{243DB365-9441-45FD-B67F-5350D8C45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776" y="1628800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5" name="Line 17">
            <a:extLst>
              <a:ext uri="{FF2B5EF4-FFF2-40B4-BE49-F238E27FC236}">
                <a16:creationId xmlns:a16="http://schemas.microsoft.com/office/drawing/2014/main" id="{B0515A03-1E42-40B8-A137-1937CDF34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1628800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6" name="AutoShape 18">
            <a:extLst>
              <a:ext uri="{FF2B5EF4-FFF2-40B4-BE49-F238E27FC236}">
                <a16:creationId xmlns:a16="http://schemas.microsoft.com/office/drawing/2014/main" id="{F51C3585-E134-4742-A7CB-AD2B187A7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338763"/>
            <a:ext cx="1600200" cy="533400"/>
          </a:xfrm>
          <a:prstGeom prst="wedgeRectCallout">
            <a:avLst>
              <a:gd name="adj1" fmla="val -5157"/>
              <a:gd name="adj2" fmla="val -14553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文件名</a:t>
            </a:r>
          </a:p>
        </p:txBody>
      </p:sp>
      <p:sp>
        <p:nvSpPr>
          <p:cNvPr id="391188" name="Rectangle 20">
            <a:extLst>
              <a:ext uri="{FF2B5EF4-FFF2-40B4-BE49-F238E27FC236}">
                <a16:creationId xmlns:a16="http://schemas.microsoft.com/office/drawing/2014/main" id="{905F9C82-1EF3-48D6-8F61-6AB2CB61F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5411788"/>
            <a:ext cx="4679950" cy="576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2"/>
                </a:solidFill>
              </a:rPr>
              <a:t> 内存单元             内存单元</a:t>
            </a:r>
          </a:p>
        </p:txBody>
      </p:sp>
      <p:sp>
        <p:nvSpPr>
          <p:cNvPr id="391187" name="AutoShape 19">
            <a:extLst>
              <a:ext uri="{FF2B5EF4-FFF2-40B4-BE49-F238E27FC236}">
                <a16:creationId xmlns:a16="http://schemas.microsoft.com/office/drawing/2014/main" id="{EFE8262E-77A7-4EA1-AE34-8D80B1A5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4963"/>
            <a:ext cx="1600200" cy="533400"/>
          </a:xfrm>
          <a:prstGeom prst="wedgeRectCallout">
            <a:avLst>
              <a:gd name="adj1" fmla="val 45537"/>
              <a:gd name="adj2" fmla="val -264583"/>
            </a:avLst>
          </a:prstGeom>
          <a:solidFill>
            <a:srgbClr val="FFFF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用什么标识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86" grpId="0" animBg="1" autoUpdateAnimBg="0"/>
      <p:bldP spid="39118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DBC43ED5-7542-4D40-B278-40DE11202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2556" y="304800"/>
            <a:ext cx="6694487" cy="820738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缓冲文件与文件类型指针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E98721D4-4334-4C63-ABAF-FF911EF34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20" y="1226579"/>
            <a:ext cx="8077200" cy="1524000"/>
          </a:xfrm>
        </p:spPr>
        <p:txBody>
          <a:bodyPr/>
          <a:lstStyle/>
          <a:p>
            <a:pPr marL="387350" lvl="1" indent="-107950">
              <a:lnSpc>
                <a:spcPct val="120000"/>
              </a:lnSpc>
              <a:buNone/>
            </a:pPr>
            <a:r>
              <a:rPr lang="zh-CN" altLang="en-US" sz="2800" b="1" dirty="0"/>
              <a:t>用文件指针指示文件缓冲区中具体读写的位置</a:t>
            </a:r>
          </a:p>
          <a:p>
            <a:pPr marL="387350" lvl="1" indent="-107950">
              <a:lnSpc>
                <a:spcPct val="130000"/>
              </a:lnSpc>
              <a:buNone/>
            </a:pPr>
            <a:r>
              <a:rPr lang="en-US" altLang="zh-CN" sz="2800" b="1" dirty="0">
                <a:solidFill>
                  <a:srgbClr val="CC0066"/>
                </a:solidFill>
              </a:rPr>
              <a:t>FILE</a:t>
            </a:r>
            <a:r>
              <a:rPr lang="en-US" altLang="zh-CN" sz="2800" b="1" dirty="0"/>
              <a:t>   *</a:t>
            </a:r>
            <a:r>
              <a:rPr lang="en-US" altLang="zh-CN" sz="2800" b="1" dirty="0" err="1">
                <a:solidFill>
                  <a:schemeClr val="bg2"/>
                </a:solidFill>
              </a:rPr>
              <a:t>fp</a:t>
            </a:r>
            <a:r>
              <a:rPr lang="en-US" altLang="zh-CN" sz="2800" b="1" dirty="0"/>
              <a:t>;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pSp>
        <p:nvGrpSpPr>
          <p:cNvPr id="458756" name="Group 4">
            <a:extLst>
              <a:ext uri="{FF2B5EF4-FFF2-40B4-BE49-F238E27FC236}">
                <a16:creationId xmlns:a16="http://schemas.microsoft.com/office/drawing/2014/main" id="{2E0778CC-3FFD-43CF-9CD6-0B69FC4FCE0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851621"/>
            <a:ext cx="6858000" cy="1897063"/>
            <a:chOff x="960" y="1440"/>
            <a:chExt cx="4320" cy="1195"/>
          </a:xfrm>
        </p:grpSpPr>
        <p:sp>
          <p:nvSpPr>
            <p:cNvPr id="458757" name="AutoShape 5">
              <a:extLst>
                <a:ext uri="{FF2B5EF4-FFF2-40B4-BE49-F238E27FC236}">
                  <a16:creationId xmlns:a16="http://schemas.microsoft.com/office/drawing/2014/main" id="{5DA15688-475D-4713-A1B0-0D378EBC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28"/>
              <a:ext cx="768" cy="866"/>
            </a:xfrm>
            <a:prstGeom prst="can">
              <a:avLst>
                <a:gd name="adj" fmla="val 28190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58" name="AutoShape 6">
              <a:extLst>
                <a:ext uri="{FF2B5EF4-FFF2-40B4-BE49-F238E27FC236}">
                  <a16:creationId xmlns:a16="http://schemas.microsoft.com/office/drawing/2014/main" id="{F183C6C8-4CFA-4458-8D78-F9B21E7F3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60"/>
              <a:ext cx="1008" cy="192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59" name="AutoShape 7">
              <a:extLst>
                <a:ext uri="{FF2B5EF4-FFF2-40B4-BE49-F238E27FC236}">
                  <a16:creationId xmlns:a16="http://schemas.microsoft.com/office/drawing/2014/main" id="{F7D3C67E-01A4-491F-9F54-98840678C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24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60" name="Text Box 8">
              <a:extLst>
                <a:ext uri="{FF2B5EF4-FFF2-40B4-BE49-F238E27FC236}">
                  <a16:creationId xmlns:a16="http://schemas.microsoft.com/office/drawing/2014/main" id="{033EC37D-D6CB-4118-89CC-6FB193500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39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8761" name="Text Box 9">
              <a:extLst>
                <a:ext uri="{FF2B5EF4-FFF2-40B4-BE49-F238E27FC236}">
                  <a16:creationId xmlns:a16="http://schemas.microsoft.com/office/drawing/2014/main" id="{65446F05-FB30-4B59-B2BB-F46C06A36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4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8762" name="Text Box 10">
              <a:extLst>
                <a:ext uri="{FF2B5EF4-FFF2-40B4-BE49-F238E27FC236}">
                  <a16:creationId xmlns:a16="http://schemas.microsoft.com/office/drawing/2014/main" id="{C0550A89-EDF2-41B6-B05D-07A632AC4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42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458763" name="Text Box 11">
              <a:extLst>
                <a:ext uri="{FF2B5EF4-FFF2-40B4-BE49-F238E27FC236}">
                  <a16:creationId xmlns:a16="http://schemas.microsoft.com/office/drawing/2014/main" id="{649B3E80-DD58-48A2-8BD8-92B84D69F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76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缓冲器</a:t>
              </a:r>
            </a:p>
          </p:txBody>
        </p:sp>
        <p:sp>
          <p:nvSpPr>
            <p:cNvPr id="458764" name="Text Box 12">
              <a:extLst>
                <a:ext uri="{FF2B5EF4-FFF2-40B4-BE49-F238E27FC236}">
                  <a16:creationId xmlns:a16="http://schemas.microsoft.com/office/drawing/2014/main" id="{83879552-E306-48D0-94B8-91EFEB17C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52"/>
              <a:ext cx="768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latin typeface="Times New Roman" panose="02020603050405020304" pitchFamily="18" charset="0"/>
                </a:rPr>
                <a:t>512</a:t>
              </a:r>
              <a:r>
                <a:rPr kumimoji="1" lang="zh-CN" altLang="en-US" sz="2200" b="1">
                  <a:latin typeface="Times New Roman" panose="02020603050405020304" pitchFamily="18" charset="0"/>
                </a:rPr>
                <a:t>字节</a:t>
              </a:r>
            </a:p>
          </p:txBody>
        </p:sp>
        <p:sp>
          <p:nvSpPr>
            <p:cNvPr id="458765" name="Text Box 13">
              <a:extLst>
                <a:ext uri="{FF2B5EF4-FFF2-40B4-BE49-F238E27FC236}">
                  <a16:creationId xmlns:a16="http://schemas.microsoft.com/office/drawing/2014/main" id="{2AA6C945-A63C-4148-800C-CD6D6D26C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53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458766" name="Text Box 14">
              <a:extLst>
                <a:ext uri="{FF2B5EF4-FFF2-40B4-BE49-F238E27FC236}">
                  <a16:creationId xmlns:a16="http://schemas.microsoft.com/office/drawing/2014/main" id="{41C63005-858E-4302-A236-197244198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458767" name="Text Box 15">
              <a:extLst>
                <a:ext uri="{FF2B5EF4-FFF2-40B4-BE49-F238E27FC236}">
                  <a16:creationId xmlns:a16="http://schemas.microsoft.com/office/drawing/2014/main" id="{79D11DA3-7140-4A20-92B6-1BAA2ABFE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440"/>
              <a:ext cx="81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400" b="1">
                  <a:latin typeface="Times New Roman" panose="02020603050405020304" pitchFamily="18" charset="0"/>
                </a:rPr>
                <a:t>由操作系统自动完成</a:t>
              </a:r>
            </a:p>
          </p:txBody>
        </p:sp>
        <p:sp>
          <p:nvSpPr>
            <p:cNvPr id="458768" name="Text Box 16">
              <a:extLst>
                <a:ext uri="{FF2B5EF4-FFF2-40B4-BE49-F238E27FC236}">
                  <a16:creationId xmlns:a16="http://schemas.microsoft.com/office/drawing/2014/main" id="{80CB53E6-F092-4AD4-9B8C-0ACFA71EC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9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程序控制</a:t>
              </a:r>
            </a:p>
          </p:txBody>
        </p:sp>
      </p:grpSp>
      <p:sp>
        <p:nvSpPr>
          <p:cNvPr id="458769" name="Text Box 17">
            <a:extLst>
              <a:ext uri="{FF2B5EF4-FFF2-40B4-BE49-F238E27FC236}">
                <a16:creationId xmlns:a16="http://schemas.microsoft.com/office/drawing/2014/main" id="{81E7DE47-B7CA-4481-BA7D-B0263A277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5162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</a:rPr>
              <a:t>fp</a:t>
            </a:r>
          </a:p>
        </p:txBody>
      </p:sp>
      <p:sp>
        <p:nvSpPr>
          <p:cNvPr id="458770" name="Rectangle 18">
            <a:extLst>
              <a:ext uri="{FF2B5EF4-FFF2-40B4-BE49-F238E27FC236}">
                <a16:creationId xmlns:a16="http://schemas.microsoft.com/office/drawing/2014/main" id="{AEBD8D68-BD1B-4A54-930B-D100DAD68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5052723"/>
            <a:ext cx="12072664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幼圆" pitchFamily="49" charset="-122"/>
              <a:buNone/>
            </a:pPr>
            <a:r>
              <a:rPr kumimoji="1" lang="zh-CN" altLang="en-US" sz="2800" b="1" dirty="0">
                <a:sym typeface="Webdings" panose="05030102010509060703" pitchFamily="18" charset="2"/>
              </a:rPr>
              <a:t>同时使用多个文件时，每个文件都有缓冲区，用不同的文件指针分别指示。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9" grpId="0" autoUpdateAnimBg="0"/>
      <p:bldP spid="45877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>
            <a:extLst>
              <a:ext uri="{FF2B5EF4-FFF2-40B4-BE49-F238E27FC236}">
                <a16:creationId xmlns:a16="http://schemas.microsoft.com/office/drawing/2014/main" id="{2B34177D-B71C-4915-A094-1E07E19EE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344" y="1268413"/>
            <a:ext cx="11521280" cy="5473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文件结构与自定义类型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typedef 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：结构类型， 用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typedef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见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short                	level;        	/*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缓冲区使用量 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unsigned       	flags;        	/*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文件状态标志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                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	/*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文件描述符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short                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bsize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	/*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缓冲区大小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unsigned char   	*buffer;   	/*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文件缓冲区的首地址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unsigned char  	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	/*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指向文件缓冲区的工作指针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unsigned char   	hold;         	/*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其他信息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unsigned        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short           	token;         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709" name="Rectangle 5">
            <a:extLst>
              <a:ext uri="{FF2B5EF4-FFF2-40B4-BE49-F238E27FC236}">
                <a16:creationId xmlns:a16="http://schemas.microsoft.com/office/drawing/2014/main" id="{639C9D9F-A0A7-456F-AB2D-DA14C7EC5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333375"/>
            <a:ext cx="8496300" cy="935038"/>
          </a:xfrm>
        </p:spPr>
        <p:txBody>
          <a:bodyPr/>
          <a:lstStyle/>
          <a:p>
            <a:r>
              <a:rPr lang="en-US" altLang="zh-CN" sz="4000" dirty="0"/>
              <a:t>4.1.5 </a:t>
            </a:r>
            <a:r>
              <a:rPr lang="zh-CN" altLang="en-US" sz="4000" dirty="0"/>
              <a:t>文件结构与文件类型指针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>
            <a:extLst>
              <a:ext uri="{FF2B5EF4-FFF2-40B4-BE49-F238E27FC236}">
                <a16:creationId xmlns:a16="http://schemas.microsoft.com/office/drawing/2014/main" id="{2710473E-B7FE-4509-94D5-5E3CFF321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36" y="476672"/>
            <a:ext cx="10440714" cy="597651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自定义类型（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语言中的已有类型（包括已定义过的自定义类型）重新命名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新的名称可以代替已有数据类型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常用于简化对复杂数据类型定义的描述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已有类型名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新类型名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int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       &lt;====&gt;    INTEGER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  </a:t>
            </a:r>
          </a:p>
          <a:p>
            <a:pPr algn="ctr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int*  p1;       &lt;====&gt;    POINT  p1;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2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1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BF7E8DD4-CDD0-4DEB-BAEB-42F39ADD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332656"/>
            <a:ext cx="10221913" cy="68421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程序设计基础课程设计介绍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B0B595CC-5C97-4714-80BF-08C77996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8" y="1052736"/>
            <a:ext cx="11736387" cy="5616624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课程性质：工程实践基础必修课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(21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电子信息大类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lvl="1"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上课时间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1: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2022/6/10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晚上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18:30-20:50(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号楼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-6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号机房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字符串和字符指针，作业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1-PTA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lvl="1"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上课时间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2: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2022/6/12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上午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08:30-11:30(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号楼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-6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号机房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结构体，作业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2-PTA</a:t>
            </a:r>
          </a:p>
          <a:p>
            <a:pPr lvl="1"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上课时间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3: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2022/6/12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下午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13:30-16:00(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号楼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-6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号机房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文件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+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课程设计任务下发，作业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3-PTA</a:t>
            </a:r>
          </a:p>
          <a:p>
            <a:pPr lvl="1"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上课时间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4: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2022/6/13-6/21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8:30-16:00(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线上不定时指导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总体设计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+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详细设计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+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编码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+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设计报告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lvl="1"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上课时间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5: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2022/6/22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下午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13:30-16:00(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号楼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-6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号机房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完善课程设计，准备答辩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lvl="1"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上课时间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6: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2022/6/23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下午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13:30-16:00(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号楼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-6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号机房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提交设计报告，课程答辩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课程目标：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lvl="1">
              <a:defRPr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熟练掌握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语言编程和程序调试技术，并能够在实践中灵活运用。</a:t>
            </a:r>
          </a:p>
          <a:p>
            <a:pPr lvl="1">
              <a:defRPr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熟练掌握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语言中函数设计方法和结构化设计的思想。</a:t>
            </a:r>
          </a:p>
          <a:p>
            <a:pPr lvl="1">
              <a:defRPr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理解软件设计中的需求分析、系统设计、系统测试等各环节的基本任务。</a:t>
            </a:r>
          </a:p>
          <a:p>
            <a:pPr lvl="1">
              <a:defRPr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培养解决综合性的、解决实际问题的能力，资料的收集和整理能力，以及口头表达能力。</a:t>
            </a:r>
          </a:p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课程考评：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lvl="1">
              <a:defRPr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平时成绩（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40%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）：包括出勤情况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20% + 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平时作业完成情况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80%</a:t>
            </a:r>
          </a:p>
          <a:p>
            <a:pPr lvl="1">
              <a:defRPr/>
            </a:pP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期末成绩（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60%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）：程序演示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50% + 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设计报告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30% + </a:t>
            </a:r>
            <a:r>
              <a:rPr lang="zh-CN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提问回答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20%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id="{945A9378-1776-495A-8402-CFC71391B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4525" y="314324"/>
            <a:ext cx="8362950" cy="1027113"/>
          </a:xfrm>
        </p:spPr>
        <p:txBody>
          <a:bodyPr/>
          <a:lstStyle/>
          <a:p>
            <a:r>
              <a:rPr lang="zh-CN" altLang="en-US" sz="4000" dirty="0"/>
              <a:t>自定义类型（</a:t>
            </a:r>
            <a:r>
              <a:rPr lang="en-US" altLang="zh-CN" sz="4000" dirty="0"/>
              <a:t>typedef</a:t>
            </a:r>
            <a:r>
              <a:rPr lang="zh-CN" altLang="en-US" sz="4000" dirty="0"/>
              <a:t>）的使用方法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98EE9C12-E246-4FE4-A147-78E643F84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384" y="1700212"/>
            <a:ext cx="10657183" cy="4681115"/>
          </a:xfrm>
        </p:spPr>
        <p:txBody>
          <a:bodyPr/>
          <a:lstStyle/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定义变量       　　　　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新类型名　　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加上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 INTEGER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用新类型名定义变量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num[10]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NUM[10]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  int  NUM[10]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  a  &lt;===&gt;  int a[10]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7C504A90-E351-4EA0-9EF0-E25453665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6756" y="274137"/>
            <a:ext cx="8218488" cy="884238"/>
          </a:xfrm>
        </p:spPr>
        <p:txBody>
          <a:bodyPr/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文件类型指针</a:t>
            </a: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72C8489C-0F5A-4448-96E7-0D1C7BFFD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36" y="1254921"/>
            <a:ext cx="8424863" cy="1152525"/>
          </a:xfrm>
        </p:spPr>
        <p:txBody>
          <a:bodyPr/>
          <a:lstStyle/>
          <a:p>
            <a:pPr marL="88900" indent="-8890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CC0066"/>
                </a:solidFill>
              </a:rPr>
              <a:t>FILE * </a:t>
            </a:r>
            <a:r>
              <a:rPr lang="en-US" altLang="zh-CN" dirty="0" err="1">
                <a:solidFill>
                  <a:schemeClr val="bg2"/>
                </a:solidFill>
              </a:rPr>
              <a:t>fp</a:t>
            </a:r>
            <a:endParaRPr lang="en-US" altLang="zh-CN" dirty="0">
              <a:solidFill>
                <a:schemeClr val="bg2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sz="2800" dirty="0"/>
              <a:t>指向文件缓冲区，通过移动指针实现对文件的操作</a:t>
            </a:r>
          </a:p>
        </p:txBody>
      </p:sp>
      <p:grpSp>
        <p:nvGrpSpPr>
          <p:cNvPr id="392214" name="Group 22">
            <a:extLst>
              <a:ext uri="{FF2B5EF4-FFF2-40B4-BE49-F238E27FC236}">
                <a16:creationId xmlns:a16="http://schemas.microsoft.com/office/drawing/2014/main" id="{C79F3C82-36D6-489F-BA96-FA7ECD938600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2501901"/>
            <a:ext cx="6858000" cy="1897063"/>
            <a:chOff x="960" y="1440"/>
            <a:chExt cx="4320" cy="1195"/>
          </a:xfrm>
        </p:grpSpPr>
        <p:sp>
          <p:nvSpPr>
            <p:cNvPr id="392215" name="AutoShape 23">
              <a:extLst>
                <a:ext uri="{FF2B5EF4-FFF2-40B4-BE49-F238E27FC236}">
                  <a16:creationId xmlns:a16="http://schemas.microsoft.com/office/drawing/2014/main" id="{B1604FB5-34E0-4A3D-8BE8-3BFD3A9A8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28"/>
              <a:ext cx="768" cy="866"/>
            </a:xfrm>
            <a:prstGeom prst="can">
              <a:avLst>
                <a:gd name="adj" fmla="val 28190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6" name="AutoShape 24">
              <a:extLst>
                <a:ext uri="{FF2B5EF4-FFF2-40B4-BE49-F238E27FC236}">
                  <a16:creationId xmlns:a16="http://schemas.microsoft.com/office/drawing/2014/main" id="{F410FE4A-7ACB-46FD-8BAE-5354161C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60"/>
              <a:ext cx="1008" cy="192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7" name="AutoShape 25">
              <a:extLst>
                <a:ext uri="{FF2B5EF4-FFF2-40B4-BE49-F238E27FC236}">
                  <a16:creationId xmlns:a16="http://schemas.microsoft.com/office/drawing/2014/main" id="{C97ED968-4482-4D61-85B9-01253409E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24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8" name="Text Box 26">
              <a:extLst>
                <a:ext uri="{FF2B5EF4-FFF2-40B4-BE49-F238E27FC236}">
                  <a16:creationId xmlns:a16="http://schemas.microsoft.com/office/drawing/2014/main" id="{AB6321AE-9F49-4C71-992D-AEAAB2453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39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2219" name="Text Box 27">
              <a:extLst>
                <a:ext uri="{FF2B5EF4-FFF2-40B4-BE49-F238E27FC236}">
                  <a16:creationId xmlns:a16="http://schemas.microsoft.com/office/drawing/2014/main" id="{024EAF6F-B7EF-478D-9B6E-CEC5B0894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4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92220" name="Text Box 28">
              <a:extLst>
                <a:ext uri="{FF2B5EF4-FFF2-40B4-BE49-F238E27FC236}">
                  <a16:creationId xmlns:a16="http://schemas.microsoft.com/office/drawing/2014/main" id="{915EEBD1-92BF-4CBF-9E0D-78CA8D651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42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392221" name="Text Box 29">
              <a:extLst>
                <a:ext uri="{FF2B5EF4-FFF2-40B4-BE49-F238E27FC236}">
                  <a16:creationId xmlns:a16="http://schemas.microsoft.com/office/drawing/2014/main" id="{25CAB7B5-B408-4DEA-B9E6-116B45B62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76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缓冲器</a:t>
              </a:r>
            </a:p>
          </p:txBody>
        </p:sp>
        <p:sp>
          <p:nvSpPr>
            <p:cNvPr id="392222" name="Text Box 30">
              <a:extLst>
                <a:ext uri="{FF2B5EF4-FFF2-40B4-BE49-F238E27FC236}">
                  <a16:creationId xmlns:a16="http://schemas.microsoft.com/office/drawing/2014/main" id="{D1FEA790-99B8-4CC9-B47D-70608F256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52"/>
              <a:ext cx="768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512</a:t>
              </a:r>
              <a:r>
                <a:rPr kumimoji="1" lang="zh-CN" altLang="en-US" sz="22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字节</a:t>
              </a:r>
            </a:p>
          </p:txBody>
        </p:sp>
        <p:sp>
          <p:nvSpPr>
            <p:cNvPr id="392223" name="Text Box 31">
              <a:extLst>
                <a:ext uri="{FF2B5EF4-FFF2-40B4-BE49-F238E27FC236}">
                  <a16:creationId xmlns:a16="http://schemas.microsoft.com/office/drawing/2014/main" id="{E9C5570B-A225-4D22-A2FD-284145F8A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53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392224" name="Text Box 32">
              <a:extLst>
                <a:ext uri="{FF2B5EF4-FFF2-40B4-BE49-F238E27FC236}">
                  <a16:creationId xmlns:a16="http://schemas.microsoft.com/office/drawing/2014/main" id="{C214E72D-157F-4AD8-9A3A-50821E2E0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392225" name="Text Box 33">
              <a:extLst>
                <a:ext uri="{FF2B5EF4-FFF2-40B4-BE49-F238E27FC236}">
                  <a16:creationId xmlns:a16="http://schemas.microsoft.com/office/drawing/2014/main" id="{8743751E-F07C-4456-A23B-17FFB26E1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440"/>
              <a:ext cx="81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kumimoji="1" lang="zh-CN" altLang="en-US" sz="2400" b="1">
                  <a:latin typeface="Times New Roman" panose="02020603050405020304" pitchFamily="18" charset="0"/>
                </a:rPr>
                <a:t>由操作系统自动完成</a:t>
              </a:r>
            </a:p>
          </p:txBody>
        </p:sp>
        <p:sp>
          <p:nvSpPr>
            <p:cNvPr id="392226" name="Text Box 34">
              <a:extLst>
                <a:ext uri="{FF2B5EF4-FFF2-40B4-BE49-F238E27FC236}">
                  <a16:creationId xmlns:a16="http://schemas.microsoft.com/office/drawing/2014/main" id="{884C9296-16D6-4151-A3D5-CA6EDFBCF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9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程序控制</a:t>
              </a:r>
            </a:p>
          </p:txBody>
        </p:sp>
      </p:grpSp>
      <p:sp>
        <p:nvSpPr>
          <p:cNvPr id="392227" name="Text Box 35">
            <a:extLst>
              <a:ext uri="{FF2B5EF4-FFF2-40B4-BE49-F238E27FC236}">
                <a16:creationId xmlns:a16="http://schemas.microsoft.com/office/drawing/2014/main" id="{6796C2AE-145D-4237-9754-7FFCE7F61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5019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fp</a:t>
            </a:r>
          </a:p>
        </p:txBody>
      </p:sp>
      <p:sp>
        <p:nvSpPr>
          <p:cNvPr id="392228" name="Rectangle 36">
            <a:extLst>
              <a:ext uri="{FF2B5EF4-FFF2-40B4-BE49-F238E27FC236}">
                <a16:creationId xmlns:a16="http://schemas.microsoft.com/office/drawing/2014/main" id="{18EFC612-5B06-40A5-A35F-90763563B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8" y="4711701"/>
            <a:ext cx="12144672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幼圆" pitchFamily="49" charset="-122"/>
              <a:buNone/>
            </a:pPr>
            <a:r>
              <a:rPr kumimoji="1" lang="zh-CN" altLang="en-US" sz="2800" b="1" dirty="0">
                <a:sym typeface="Webdings" panose="05030102010509060703" pitchFamily="18" charset="2"/>
              </a:rPr>
              <a:t>同时使用多个文件时，每个文件都有缓冲区，用不同的文件指针分别指示。</a:t>
            </a:r>
          </a:p>
        </p:txBody>
      </p:sp>
      <p:sp>
        <p:nvSpPr>
          <p:cNvPr id="392229" name="Text Box 37">
            <a:extLst>
              <a:ext uri="{FF2B5EF4-FFF2-40B4-BE49-F238E27FC236}">
                <a16:creationId xmlns:a16="http://schemas.microsoft.com/office/drawing/2014/main" id="{5F14EE78-4FAA-496E-B0F2-02869105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576" y="1220787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如何使</a:t>
            </a:r>
            <a:r>
              <a:rPr kumimoji="1" lang="en-US" altLang="zh-CN" sz="2800" b="1" dirty="0" err="1">
                <a:solidFill>
                  <a:schemeClr val="bg2"/>
                </a:solidFill>
                <a:ea typeface="仿宋_GB2312" pitchFamily="49" charset="-122"/>
              </a:rPr>
              <a:t>fp</a:t>
            </a:r>
            <a:r>
              <a:rPr kumimoji="1" lang="zh-CN" altLang="en-US" sz="2800" b="1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与具体</a:t>
            </a:r>
            <a:r>
              <a:rPr kumimoji="1" lang="zh-CN" altLang="en-US" sz="2800" b="1" dirty="0">
                <a:solidFill>
                  <a:schemeClr val="bg2"/>
                </a:solidFill>
                <a:ea typeface="仿宋_GB2312" pitchFamily="49" charset="-122"/>
              </a:rPr>
              <a:t>文件</a:t>
            </a:r>
            <a:r>
              <a:rPr kumimoji="1" lang="zh-CN" altLang="en-US" sz="2800" b="1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挂钩</a:t>
            </a:r>
            <a:r>
              <a:rPr kumimoji="1" lang="en-US" altLang="zh-CN" sz="2800" b="1" dirty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?</a:t>
            </a:r>
            <a:endParaRPr kumimoji="1" lang="en-US" altLang="zh-CN" sz="2400" b="1" dirty="0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28" grpId="0" autoUpdateAnimBg="0"/>
      <p:bldP spid="3922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A9E43654-EFCA-492A-A263-F63FF6992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452" y="413717"/>
            <a:ext cx="4536505" cy="685165"/>
          </a:xfrm>
        </p:spPr>
        <p:txBody>
          <a:bodyPr/>
          <a:lstStyle/>
          <a:p>
            <a:r>
              <a:rPr lang="en-US" altLang="zh-CN" dirty="0"/>
              <a:t>4.1.6</a:t>
            </a:r>
            <a:r>
              <a:rPr lang="zh-CN" altLang="en-US" dirty="0"/>
              <a:t>文件控制块</a:t>
            </a:r>
            <a:r>
              <a:rPr lang="en-US" altLang="zh-CN" dirty="0"/>
              <a:t>FCB 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60F388A6-3723-4120-A10E-73C2E7860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3352" y="1376363"/>
            <a:ext cx="4536504" cy="46878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文件控制块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Control Block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中对文件的操作控制通过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，处理的是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列表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一个文件对应一个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文件缓冲区由程序中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语句动态创建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打开文件时，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FCB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的内容信息被复制到文件缓冲区保存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用文件指针指向文件缓冲区实现对文件数据的访问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949" name="Rectangle 5">
            <a:extLst>
              <a:ext uri="{FF2B5EF4-FFF2-40B4-BE49-F238E27FC236}">
                <a16:creationId xmlns:a16="http://schemas.microsoft.com/office/drawing/2014/main" id="{FE3BE689-9372-4E72-899C-666BA912F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91376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6948" name="Object 4">
            <a:extLst>
              <a:ext uri="{FF2B5EF4-FFF2-40B4-BE49-F238E27FC236}">
                <a16:creationId xmlns:a16="http://schemas.microsoft.com/office/drawing/2014/main" id="{F61CB445-079D-4822-8AAA-916FE982FD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14170"/>
              </p:ext>
            </p:extLst>
          </p:nvPr>
        </p:nvGraphicFramePr>
        <p:xfrm>
          <a:off x="4799856" y="58316"/>
          <a:ext cx="7304875" cy="674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77840" imgH="5274013" progId="Visio.Drawing.11">
                  <p:embed/>
                </p:oleObj>
              </mc:Choice>
              <mc:Fallback>
                <p:oleObj name="Visio" r:id="rId2" imgW="5577840" imgH="5274013" progId="Visio.Drawing.11">
                  <p:embed/>
                  <p:pic>
                    <p:nvPicPr>
                      <p:cNvPr id="466948" name="Object 4">
                        <a:extLst>
                          <a:ext uri="{FF2B5EF4-FFF2-40B4-BE49-F238E27FC236}">
                            <a16:creationId xmlns:a16="http://schemas.microsoft.com/office/drawing/2014/main" id="{F61CB445-079D-4822-8AAA-916FE982F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58316"/>
                        <a:ext cx="7304875" cy="6741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EC4A8F3A-3D6A-45EF-A125-D700ED06C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76" y="548680"/>
            <a:ext cx="10222653" cy="685165"/>
          </a:xfrm>
        </p:spPr>
        <p:txBody>
          <a:bodyPr/>
          <a:lstStyle/>
          <a:p>
            <a:r>
              <a:rPr lang="en-US" altLang="zh-CN" dirty="0"/>
              <a:t>4.1.7 </a:t>
            </a:r>
            <a:r>
              <a:rPr lang="zh-CN" altLang="en-US" dirty="0"/>
              <a:t>文件处理步骤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CDCE8125-8B6B-4A31-895D-6D72588D1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四个步骤：</a:t>
            </a:r>
          </a:p>
          <a:p>
            <a:pPr marL="342900" lvl="1" indent="0">
              <a:buNone/>
            </a:pPr>
            <a:r>
              <a:rPr lang="zh-CN" altLang="en-US" sz="3200" dirty="0"/>
              <a:t>① 定义文件指针</a:t>
            </a:r>
          </a:p>
          <a:p>
            <a:pPr marL="342900" lvl="1" indent="0">
              <a:buNone/>
            </a:pPr>
            <a:r>
              <a:rPr lang="zh-CN" altLang="en-US" sz="3200" dirty="0"/>
              <a:t>② 打开文件：文件指针指向磁盘文件缓冲区</a:t>
            </a:r>
          </a:p>
          <a:p>
            <a:pPr marL="342900" lvl="1" indent="0">
              <a:buNone/>
            </a:pPr>
            <a:r>
              <a:rPr lang="zh-CN" altLang="en-US" sz="3200" dirty="0"/>
              <a:t>③ 文件处理：文件读写操作</a:t>
            </a:r>
          </a:p>
          <a:p>
            <a:pPr marL="342900" lvl="1" indent="0">
              <a:buNone/>
            </a:pPr>
            <a:r>
              <a:rPr lang="zh-CN" altLang="en-US" sz="3200" dirty="0"/>
              <a:t>④ 关闭文件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43592E5B-118E-4B6B-AB36-D980A32C1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457201"/>
            <a:ext cx="7427913" cy="811213"/>
          </a:xfrm>
        </p:spPr>
        <p:txBody>
          <a:bodyPr/>
          <a:lstStyle/>
          <a:p>
            <a:r>
              <a:rPr lang="en-US" altLang="zh-CN" sz="3600" dirty="0"/>
              <a:t>4.2 </a:t>
            </a:r>
            <a:r>
              <a:rPr lang="zh-CN" altLang="en-US" dirty="0"/>
              <a:t>用户信息加密和校验 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86054B3B-7A35-4F70-8C90-1FB7F4BFE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36" y="1412776"/>
            <a:ext cx="11953328" cy="439261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4-2】</a:t>
            </a:r>
            <a:r>
              <a:rPr lang="zh-CN" altLang="en-US" dirty="0"/>
              <a:t>为了保障系统安全，通常采取用户帐号和密码登录系统。系统用户信息存放在一个文件中，系统帐号名和密码由若干字母与数字字符构成，因安全需要文件中的密码不能是明文，必须要经过加密处理。请编程实现：输入</a:t>
            </a:r>
            <a:r>
              <a:rPr lang="en-US" altLang="zh-CN" dirty="0"/>
              <a:t>5</a:t>
            </a:r>
            <a:r>
              <a:rPr lang="zh-CN" altLang="en-US" dirty="0"/>
              <a:t>个用户信息（包含帐号名和密码）并写入文件</a:t>
            </a:r>
            <a:r>
              <a:rPr lang="en-US" altLang="zh-CN" dirty="0"/>
              <a:t>f12-2.dat</a:t>
            </a:r>
            <a:r>
              <a:rPr lang="zh-CN" altLang="en-US" dirty="0"/>
              <a:t>。要求文件中每个用户信息占一行，帐号名和加密过的密码之间用一个空格分隔。</a:t>
            </a:r>
            <a:r>
              <a:rPr lang="zh-CN" altLang="en-US" dirty="0">
                <a:solidFill>
                  <a:schemeClr val="bg2"/>
                </a:solidFill>
              </a:rPr>
              <a:t>密码加密算法</a:t>
            </a:r>
            <a:r>
              <a:rPr lang="zh-CN" altLang="en-US" dirty="0"/>
              <a:t>：对每个字符</a:t>
            </a:r>
            <a:r>
              <a:rPr lang="en-US" altLang="zh-CN" dirty="0"/>
              <a:t>ASCII</a:t>
            </a:r>
            <a:r>
              <a:rPr lang="zh-CN" altLang="en-US" dirty="0"/>
              <a:t>码的低四位求反，高四位保持不变（即将其与</a:t>
            </a:r>
            <a:r>
              <a:rPr lang="en-US" altLang="zh-CN" dirty="0"/>
              <a:t>15</a:t>
            </a:r>
            <a:r>
              <a:rPr lang="zh-CN" altLang="en-US" dirty="0"/>
              <a:t>进行异或）。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B16E92E2-0EBE-4C1B-9F10-CEDDC409D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6120" y="404664"/>
            <a:ext cx="3527425" cy="576263"/>
          </a:xfrm>
        </p:spPr>
        <p:txBody>
          <a:bodyPr/>
          <a:lstStyle/>
          <a:p>
            <a:r>
              <a:rPr lang="en-US" altLang="zh-CN" sz="3600" dirty="0"/>
              <a:t>4.2.1 </a:t>
            </a:r>
            <a:r>
              <a:rPr lang="zh-CN" altLang="en-US" sz="3600" dirty="0"/>
              <a:t>程序解析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81CAADB2-8B69-4955-87D3-284921639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8668" y="1907016"/>
            <a:ext cx="7380288" cy="4980706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FILE *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/*1.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定义文件指针*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encrypt(char *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sysuser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/*2.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打开文件，进行写入操作*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if((</a:t>
            </a:r>
            <a:r>
              <a:rPr lang="en-US" altLang="zh-CN" sz="17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7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("f12-2.txt","w")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 NULL){	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 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("File open error!\n"); 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for(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=1;i&lt;=5;i++){/*3. 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位用户帐号信息写入文件*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%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sysuser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 password):",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s%s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su.username,su.password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/*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输入用户名和密码 *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encrypt(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su.password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	/*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进行加密处理*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7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,"%s %s\n",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su.username,su.password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/*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写入文件*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</a:t>
            </a:r>
            <a:r>
              <a:rPr lang="en-US" altLang="zh-CN" sz="17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)){	/*4.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关闭文件*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("Can not close the file!\n"); exit(0);}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23940" name="Rectangle 4">
            <a:extLst>
              <a:ext uri="{FF2B5EF4-FFF2-40B4-BE49-F238E27FC236}">
                <a16:creationId xmlns:a16="http://schemas.microsoft.com/office/drawing/2014/main" id="{E31A62E1-EE8F-485E-BBC2-0746923D1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620" y="2147093"/>
            <a:ext cx="4535487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b="1" dirty="0"/>
              <a:t>/*</a:t>
            </a:r>
            <a:r>
              <a:rPr lang="zh-CN" altLang="en-US" b="1" dirty="0"/>
              <a:t>加密算法*</a:t>
            </a:r>
            <a:r>
              <a:rPr lang="en-US" altLang="zh-CN" b="1" dirty="0"/>
              <a:t>/</a:t>
            </a:r>
          </a:p>
          <a:p>
            <a:r>
              <a:rPr lang="en-US" altLang="zh-CN" b="1" dirty="0">
                <a:solidFill>
                  <a:schemeClr val="bg2"/>
                </a:solidFill>
              </a:rPr>
              <a:t>void encrypt(char *</a:t>
            </a:r>
            <a:r>
              <a:rPr lang="en-US" altLang="zh-CN" b="1" dirty="0" err="1">
                <a:solidFill>
                  <a:schemeClr val="bg2"/>
                </a:solidFill>
              </a:rPr>
              <a:t>pwd</a:t>
            </a:r>
            <a:r>
              <a:rPr lang="en-US" altLang="zh-CN" b="1" dirty="0">
                <a:solidFill>
                  <a:schemeClr val="bg2"/>
                </a:solidFill>
              </a:rPr>
              <a:t>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 int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/*</a:t>
            </a:r>
            <a:r>
              <a:rPr lang="zh-CN" altLang="en-US" b="1" dirty="0"/>
              <a:t>与</a:t>
            </a:r>
            <a:r>
              <a:rPr lang="en-US" altLang="zh-CN" b="1" dirty="0"/>
              <a:t>15</a:t>
            </a:r>
            <a:r>
              <a:rPr lang="zh-CN" altLang="en-US" b="1" dirty="0"/>
              <a:t>（二进制码是</a:t>
            </a:r>
            <a:r>
              <a:rPr lang="en-US" altLang="zh-CN" b="1" dirty="0"/>
              <a:t>00001111</a:t>
            </a:r>
            <a:r>
              <a:rPr lang="zh-CN" altLang="en-US" b="1" dirty="0"/>
              <a:t>）异或，实现低四位取反，高四位保持不变*</a:t>
            </a:r>
            <a:r>
              <a:rPr lang="en-US" altLang="zh-CN" b="1" dirty="0"/>
              <a:t>/</a:t>
            </a:r>
          </a:p>
          <a:p>
            <a:r>
              <a:rPr lang="en-US" altLang="zh-CN" b="1" dirty="0"/>
              <a:t>   for(</a:t>
            </a:r>
            <a:r>
              <a:rPr lang="en-US" altLang="zh-CN" b="1" dirty="0" err="1"/>
              <a:t>i</a:t>
            </a:r>
            <a:r>
              <a:rPr lang="en-US" altLang="zh-CN" b="1" dirty="0"/>
              <a:t>=0;i&lt;</a:t>
            </a:r>
            <a:r>
              <a:rPr lang="en-US" altLang="zh-CN" b="1" dirty="0" err="1"/>
              <a:t>strlen</a:t>
            </a:r>
            <a:r>
              <a:rPr lang="en-US" altLang="zh-CN" b="1" dirty="0"/>
              <a:t>(</a:t>
            </a:r>
            <a:r>
              <a:rPr lang="en-US" altLang="zh-CN" b="1" dirty="0" err="1"/>
              <a:t>pwd</a:t>
            </a:r>
            <a:r>
              <a:rPr lang="en-US" altLang="zh-CN" b="1" dirty="0"/>
              <a:t>);</a:t>
            </a:r>
            <a:r>
              <a:rPr lang="en-US" altLang="zh-CN" b="1" dirty="0" err="1"/>
              <a:t>i</a:t>
            </a:r>
            <a:r>
              <a:rPr lang="en-US" altLang="zh-CN" b="1" dirty="0"/>
              <a:t>++) </a:t>
            </a:r>
          </a:p>
          <a:p>
            <a:r>
              <a:rPr lang="en-US" altLang="zh-CN" b="1" dirty="0"/>
              <a:t>         </a:t>
            </a:r>
            <a:r>
              <a:rPr lang="en-US" altLang="zh-CN" b="1" dirty="0" err="1"/>
              <a:t>pwd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 = </a:t>
            </a:r>
            <a:r>
              <a:rPr lang="en-US" altLang="zh-CN" b="1" dirty="0" err="1"/>
              <a:t>pwd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 ^ 15;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423941" name="Rectangle 5">
            <a:extLst>
              <a:ext uri="{FF2B5EF4-FFF2-40B4-BE49-F238E27FC236}">
                <a16:creationId xmlns:a16="http://schemas.microsoft.com/office/drawing/2014/main" id="{20B43B14-44A6-4218-B964-68C69423B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8" y="332656"/>
            <a:ext cx="45370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sysuser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{/*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用户帐号信息结构*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username[20]; 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password[8];		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0E41B89C-30FA-4F60-B28E-ACB63DF71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1664" y="404664"/>
            <a:ext cx="6192838" cy="503238"/>
          </a:xfrm>
        </p:spPr>
        <p:txBody>
          <a:bodyPr/>
          <a:lstStyle/>
          <a:p>
            <a:r>
              <a:rPr lang="en-US" altLang="zh-CN" sz="3600" dirty="0"/>
              <a:t>4.2.2  </a:t>
            </a:r>
            <a:r>
              <a:rPr lang="zh-CN" altLang="en-US" sz="3600" dirty="0"/>
              <a:t>打开文件和关闭文件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0FD720CA-3707-4EE0-8C67-801251907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24930"/>
            <a:ext cx="11737304" cy="583307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if((</a:t>
            </a:r>
            <a:r>
              <a:rPr lang="en-US" altLang="zh-CN" sz="2600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altLang="zh-CN" sz="26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sz="26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("f12-2.txt","w")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 NULL){	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("File open error!\n"); exit(0);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文件名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文件打开方式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使文件指针与相应文件实体对应起来</a:t>
            </a:r>
          </a:p>
          <a:p>
            <a:pPr lvl="1"/>
            <a:r>
              <a:rPr kumimoji="1"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程序对文件指针进行操作，即</a:t>
            </a:r>
            <a:r>
              <a:rPr kumimoji="1" lang="en-US" altLang="zh-CN" sz="24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kumimoji="1"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代表磁盘文件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的返回值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执行成功，则返回包含文件缓冲区等信息的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，赋给文件指针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不成功，则返回一个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（空值）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exit(0)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关闭所有打开的文件，并终止程序的执行</a:t>
            </a:r>
          </a:p>
          <a:p>
            <a:pPr lvl="3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参数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表示程序正常结束；非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参数通常表示不正常的程序结束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9916EE17-3A8C-4F78-A00B-51765D1CC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9776" y="305274"/>
            <a:ext cx="3467100" cy="739775"/>
          </a:xfrm>
        </p:spPr>
        <p:txBody>
          <a:bodyPr/>
          <a:lstStyle/>
          <a:p>
            <a:r>
              <a:rPr lang="zh-CN" altLang="en-US" sz="4000" dirty="0"/>
              <a:t>文件打开方式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58E94792-075B-486C-833C-BC466B839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3526" y="908720"/>
            <a:ext cx="5040312" cy="11525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000" dirty="0" err="1">
                <a:solidFill>
                  <a:srgbClr val="CC0066"/>
                </a:solidFill>
              </a:rPr>
              <a:t>fp</a:t>
            </a:r>
            <a:r>
              <a:rPr lang="en-US" altLang="zh-CN" sz="3000" dirty="0">
                <a:solidFill>
                  <a:srgbClr val="CC0066"/>
                </a:solidFill>
              </a:rPr>
              <a:t>=</a:t>
            </a:r>
            <a:r>
              <a:rPr lang="en-US" altLang="zh-CN" sz="3000" dirty="0" err="1">
                <a:solidFill>
                  <a:srgbClr val="CC0066"/>
                </a:solidFill>
              </a:rPr>
              <a:t>fopen</a:t>
            </a:r>
            <a:r>
              <a:rPr lang="en-US" altLang="zh-CN" sz="3000" dirty="0">
                <a:solidFill>
                  <a:srgbClr val="CC0066"/>
                </a:solidFill>
              </a:rPr>
              <a:t>("f12-2.txt","w")</a:t>
            </a:r>
            <a:endParaRPr lang="zh-CN" altLang="en-US" dirty="0">
              <a:solidFill>
                <a:srgbClr val="CC0066"/>
              </a:solidFill>
            </a:endParaRPr>
          </a:p>
          <a:p>
            <a:r>
              <a:rPr lang="zh-CN" altLang="en-US" dirty="0"/>
              <a:t>文件打开方式参数表</a:t>
            </a:r>
          </a:p>
        </p:txBody>
      </p:sp>
      <p:graphicFrame>
        <p:nvGraphicFramePr>
          <p:cNvPr id="396292" name="Object 4">
            <a:extLst>
              <a:ext uri="{FF2B5EF4-FFF2-40B4-BE49-F238E27FC236}">
                <a16:creationId xmlns:a16="http://schemas.microsoft.com/office/drawing/2014/main" id="{FABED28D-AA9D-43F3-9219-33D97810B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2205038"/>
          <a:ext cx="792480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532162" imgH="2210222" progId="Word.Document.8">
                  <p:embed/>
                </p:oleObj>
              </mc:Choice>
              <mc:Fallback>
                <p:oleObj name="文档" r:id="rId2" imgW="5532162" imgH="2210222" progId="Word.Document.8">
                  <p:embed/>
                  <p:pic>
                    <p:nvPicPr>
                      <p:cNvPr id="396292" name="Object 4">
                        <a:extLst>
                          <a:ext uri="{FF2B5EF4-FFF2-40B4-BE49-F238E27FC236}">
                            <a16:creationId xmlns:a16="http://schemas.microsoft.com/office/drawing/2014/main" id="{FABED28D-AA9D-43F3-9219-33D97810B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205038"/>
                        <a:ext cx="7924800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B2CD2836-05E6-497C-B3AF-9C764AB96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3952" y="0"/>
            <a:ext cx="5184130" cy="1296987"/>
          </a:xfrm>
        </p:spPr>
        <p:txBody>
          <a:bodyPr/>
          <a:lstStyle/>
          <a:p>
            <a:r>
              <a:rPr lang="zh-CN" altLang="en-US" sz="4000" dirty="0"/>
              <a:t>文件读写与打开方式</a:t>
            </a: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342226B7-62DB-464F-9C87-6087AE623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069" y="477043"/>
            <a:ext cx="9107487" cy="6264325"/>
          </a:xfrm>
        </p:spPr>
        <p:txBody>
          <a:bodyPr/>
          <a:lstStyle/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if </a:t>
            </a:r>
            <a:r>
              <a:rPr lang="zh-CN" altLang="en-US" sz="2000" dirty="0">
                <a:solidFill>
                  <a:schemeClr val="bg2"/>
                </a:solidFill>
              </a:rPr>
              <a:t>读文件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指定的文件必须存在，否则出错；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if </a:t>
            </a:r>
            <a:r>
              <a:rPr lang="zh-CN" altLang="en-US" sz="2000" dirty="0">
                <a:solidFill>
                  <a:schemeClr val="bg2"/>
                </a:solidFill>
              </a:rPr>
              <a:t>写文件</a:t>
            </a:r>
            <a:r>
              <a:rPr lang="en-US" altLang="zh-CN" sz="2000" dirty="0"/>
              <a:t>(</a:t>
            </a:r>
            <a:r>
              <a:rPr lang="zh-CN" altLang="en-US" sz="2000" dirty="0"/>
              <a:t>指定的文件可以存在，也可以不存在</a:t>
            </a:r>
            <a:r>
              <a:rPr lang="en-US" altLang="zh-CN" sz="2000" dirty="0"/>
              <a:t>)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if  </a:t>
            </a:r>
            <a:r>
              <a:rPr lang="zh-CN" altLang="en-US" sz="2000" dirty="0"/>
              <a:t>以 </a:t>
            </a:r>
            <a:r>
              <a:rPr lang="en-US" altLang="zh-CN" sz="2000" dirty="0">
                <a:solidFill>
                  <a:srgbClr val="CC0066"/>
                </a:solidFill>
              </a:rPr>
              <a:t>"w" </a:t>
            </a:r>
            <a:r>
              <a:rPr lang="zh-CN" altLang="en-US" sz="2000" dirty="0"/>
              <a:t>方式写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if </a:t>
            </a:r>
            <a:r>
              <a:rPr lang="zh-CN" altLang="en-US" sz="2000" dirty="0"/>
              <a:t>该文件已经存在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 原文件将被删去重新建立；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else 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 按指定的名字新建一个文件；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else if  </a:t>
            </a:r>
            <a:r>
              <a:rPr lang="zh-CN" altLang="en-US" sz="2000" dirty="0"/>
              <a:t>以 </a:t>
            </a:r>
            <a:r>
              <a:rPr lang="en-US" altLang="zh-CN" sz="2000" dirty="0">
                <a:solidFill>
                  <a:srgbClr val="CC0066"/>
                </a:solidFill>
              </a:rPr>
              <a:t>"a" </a:t>
            </a:r>
            <a:r>
              <a:rPr lang="zh-CN" altLang="en-US" sz="2000" dirty="0"/>
              <a:t>方式写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if </a:t>
            </a:r>
            <a:r>
              <a:rPr lang="zh-CN" altLang="en-US" sz="2000" dirty="0"/>
              <a:t>该文件已经存在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写入的数据将被添加到指定文件原有数据的后面，不会删去原来的内容；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else 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</a:t>
            </a:r>
            <a:r>
              <a:rPr lang="zh-CN" altLang="en-US" sz="2000" dirty="0"/>
              <a:t>按指定的名字新建一个文件（与“</a:t>
            </a:r>
            <a:r>
              <a:rPr lang="en-US" altLang="zh-CN" sz="2000" dirty="0"/>
              <a:t>w”</a:t>
            </a:r>
            <a:r>
              <a:rPr lang="zh-CN" altLang="en-US" sz="2000" dirty="0"/>
              <a:t>相同）；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if  </a:t>
            </a:r>
            <a:r>
              <a:rPr lang="zh-CN" altLang="en-US" sz="2000" dirty="0">
                <a:solidFill>
                  <a:schemeClr val="bg2"/>
                </a:solidFill>
              </a:rPr>
              <a:t>文件同时读和写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使用 </a:t>
            </a:r>
            <a:r>
              <a:rPr lang="en-US" altLang="zh-CN" sz="2000" dirty="0">
                <a:solidFill>
                  <a:srgbClr val="CC0066"/>
                </a:solidFill>
              </a:rPr>
              <a:t>"r+"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C0066"/>
                </a:solidFill>
              </a:rPr>
              <a:t>"w+" </a:t>
            </a:r>
            <a:r>
              <a:rPr lang="zh-CN" altLang="en-US" sz="2000" dirty="0"/>
              <a:t>或 </a:t>
            </a:r>
            <a:r>
              <a:rPr lang="en-US" altLang="zh-CN" sz="2000" dirty="0">
                <a:solidFill>
                  <a:srgbClr val="CC0066"/>
                </a:solidFill>
              </a:rPr>
              <a:t>"a+" </a:t>
            </a:r>
            <a:r>
              <a:rPr lang="zh-CN" altLang="en-US" sz="2000" dirty="0"/>
              <a:t>打开文件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118DA99A-30E0-4286-9CA1-E450590E7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52184" y="260349"/>
            <a:ext cx="3673475" cy="792162"/>
          </a:xfrm>
        </p:spPr>
        <p:txBody>
          <a:bodyPr/>
          <a:lstStyle/>
          <a:p>
            <a:r>
              <a:rPr lang="zh-CN" altLang="en-US" sz="4000" dirty="0"/>
              <a:t>关闭文件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0674E728-F32C-4787-BFA7-A6C7F5E5B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344" y="687828"/>
            <a:ext cx="8675688" cy="5832475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if( </a:t>
            </a:r>
            <a:r>
              <a:rPr lang="en-US" altLang="zh-CN" sz="2400" dirty="0" err="1">
                <a:solidFill>
                  <a:srgbClr val="CC0066"/>
                </a:solidFill>
              </a:rPr>
              <a:t>fclose</a:t>
            </a:r>
            <a:r>
              <a:rPr lang="en-US" altLang="zh-CN" sz="2400" dirty="0">
                <a:solidFill>
                  <a:srgbClr val="CC0066"/>
                </a:solidFill>
              </a:rPr>
              <a:t>(</a:t>
            </a:r>
            <a:r>
              <a:rPr lang="en-US" altLang="zh-CN" sz="2400" dirty="0" err="1">
                <a:solidFill>
                  <a:srgbClr val="CC0066"/>
                </a:solidFill>
              </a:rPr>
              <a:t>fp</a:t>
            </a:r>
            <a:r>
              <a:rPr lang="en-US" altLang="zh-CN" sz="2400" dirty="0">
                <a:solidFill>
                  <a:srgbClr val="CC0066"/>
                </a:solidFill>
              </a:rPr>
              <a:t>)</a:t>
            </a:r>
            <a:r>
              <a:rPr lang="en-US" altLang="zh-CN" sz="2400" dirty="0"/>
              <a:t> ){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 "Can not close the file!\n" 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exit(0);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2"/>
                </a:solidFill>
              </a:rPr>
              <a:t>fclose</a:t>
            </a:r>
            <a:r>
              <a:rPr lang="en-US" altLang="zh-CN" dirty="0">
                <a:solidFill>
                  <a:schemeClr val="bg2"/>
                </a:solidFill>
              </a:rPr>
              <a:t>(</a:t>
            </a:r>
            <a:r>
              <a:rPr lang="zh-CN" altLang="en-US" dirty="0">
                <a:solidFill>
                  <a:schemeClr val="bg2"/>
                </a:solidFill>
              </a:rPr>
              <a:t>文件指针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把缓冲区中的数据写入磁盘扇区，确保写文件的正常完成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释放文件缓冲区单元和</a:t>
            </a:r>
            <a:r>
              <a:rPr lang="en-US" altLang="zh-CN" sz="2400" dirty="0"/>
              <a:t>FILE</a:t>
            </a:r>
            <a:r>
              <a:rPr lang="zh-CN" altLang="en-US" sz="2400" dirty="0"/>
              <a:t>结构体，使文件指针与具体文件脱钩。</a:t>
            </a:r>
          </a:p>
          <a:p>
            <a:pPr lvl="1"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函数</a:t>
            </a:r>
            <a:r>
              <a:rPr lang="en-US" altLang="zh-CN" dirty="0" err="1">
                <a:solidFill>
                  <a:schemeClr val="bg2"/>
                </a:solidFill>
              </a:rPr>
              <a:t>fclose</a:t>
            </a:r>
            <a:r>
              <a:rPr lang="en-US" altLang="zh-CN" dirty="0"/>
              <a:t>()</a:t>
            </a:r>
            <a:r>
              <a:rPr lang="zh-CN" altLang="en-US" dirty="0"/>
              <a:t> 的返回值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 dirty="0"/>
              <a:t>返回</a:t>
            </a:r>
            <a:r>
              <a:rPr lang="en-US" altLang="zh-CN" sz="2400" dirty="0"/>
              <a:t>0</a:t>
            </a:r>
            <a:r>
              <a:rPr lang="zh-CN" altLang="en-US" sz="2400" dirty="0"/>
              <a:t>：正常关闭文件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 dirty="0"/>
              <a:t>返回非</a:t>
            </a:r>
            <a:r>
              <a:rPr lang="en-US" altLang="zh-CN" sz="2400" dirty="0"/>
              <a:t>0</a:t>
            </a:r>
            <a:r>
              <a:rPr lang="zh-CN" altLang="en-US" sz="2400" dirty="0"/>
              <a:t>：无法正常关闭文件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4776192" y="550239"/>
            <a:ext cx="2974976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ctr" defTabSz="1219170" eaLnBrk="1" hangingPunct="1">
              <a:lnSpc>
                <a:spcPct val="70000"/>
              </a:lnSpc>
              <a:defRPr/>
            </a:pPr>
            <a:r>
              <a:rPr lang="en-US" altLang="zh-CN" sz="5333" dirty="0">
                <a:solidFill>
                  <a:srgbClr val="000000"/>
                </a:solidFill>
                <a:cs typeface="Bebas Neue" charset="0"/>
                <a:sym typeface="Bebas Neue" charset="0"/>
              </a:rPr>
              <a:t>IPO</a:t>
            </a:r>
            <a:endParaRPr lang="en-US" sz="5333" dirty="0">
              <a:solidFill>
                <a:srgbClr val="000000"/>
              </a:solidFill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2783632" y="1244854"/>
            <a:ext cx="696009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eaLnBrk="1" hangingPunct="1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0070C0"/>
                </a:solidFill>
                <a:cs typeface="Arial" charset="0"/>
                <a:sym typeface="Gill Sans" charset="0"/>
              </a:rPr>
              <a:t>程序的基本编写方法</a:t>
            </a:r>
            <a:endParaRPr lang="en-US" altLang="zh-CN" sz="3200" dirty="0">
              <a:solidFill>
                <a:srgbClr val="0070C0"/>
              </a:solidFill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1988840"/>
            <a:ext cx="12192000" cy="4631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1" hangingPunct="1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srgbClr val="000000"/>
                </a:solidFill>
                <a:cs typeface="Arial" charset="0"/>
                <a:sym typeface="Gill Sans" charset="0"/>
              </a:rPr>
              <a:t>     </a:t>
            </a:r>
            <a:r>
              <a:rPr lang="en-US" altLang="zh-CN" sz="3200" dirty="0">
                <a:solidFill>
                  <a:srgbClr val="007FDE"/>
                </a:solidFill>
                <a:cs typeface="Arial" charset="0"/>
                <a:sym typeface="Gill Sans" charset="0"/>
              </a:rPr>
              <a:t>- </a:t>
            </a:r>
            <a:r>
              <a:rPr lang="en-US" altLang="zh-CN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I</a:t>
            </a:r>
            <a:r>
              <a:rPr lang="zh-CN" altLang="en-US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：</a:t>
            </a:r>
            <a:r>
              <a:rPr lang="en-US" altLang="zh-CN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Input </a:t>
            </a:r>
            <a:r>
              <a:rPr lang="zh-CN" altLang="en-US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输入，程序的输入</a:t>
            </a:r>
            <a:endParaRPr lang="en-US" altLang="zh-CN" sz="3200" b="1" dirty="0">
              <a:solidFill>
                <a:srgbClr val="000000"/>
              </a:solidFill>
              <a:cs typeface="Arial" charset="0"/>
              <a:sym typeface="Gill Sans" charset="0"/>
            </a:endParaRPr>
          </a:p>
          <a:p>
            <a:pPr marL="1252538" indent="-360363" defTabSz="121917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b="1" dirty="0">
                <a:solidFill>
                  <a:srgbClr val="FF0000"/>
                </a:solidFill>
                <a:cs typeface="Arial" charset="0"/>
                <a:sym typeface="Gill Sans" charset="0"/>
              </a:rPr>
              <a:t>文件输入</a:t>
            </a:r>
            <a:r>
              <a:rPr lang="zh-CN" altLang="en-US" sz="2600" b="1" dirty="0">
                <a:solidFill>
                  <a:srgbClr val="000000"/>
                </a:solidFill>
                <a:cs typeface="Arial" charset="0"/>
                <a:sym typeface="Gill Sans" charset="0"/>
              </a:rPr>
              <a:t>、网络输入、</a:t>
            </a:r>
            <a:r>
              <a:rPr lang="zh-CN" altLang="en-US" sz="2600" b="1" dirty="0">
                <a:solidFill>
                  <a:srgbClr val="FF0000"/>
                </a:solidFill>
                <a:cs typeface="Arial" charset="0"/>
                <a:sym typeface="Gill Sans" charset="0"/>
              </a:rPr>
              <a:t>控制台输入</a:t>
            </a:r>
            <a:r>
              <a:rPr lang="zh-CN" altLang="en-US" sz="2600" b="1" dirty="0">
                <a:solidFill>
                  <a:srgbClr val="000000"/>
                </a:solidFill>
                <a:cs typeface="Arial" charset="0"/>
                <a:sym typeface="Gill Sans" charset="0"/>
              </a:rPr>
              <a:t>、</a:t>
            </a:r>
            <a:r>
              <a:rPr lang="zh-CN" altLang="en-US" sz="2600" b="1" dirty="0">
                <a:solidFill>
                  <a:srgbClr val="FF0000"/>
                </a:solidFill>
                <a:cs typeface="Arial" charset="0"/>
                <a:sym typeface="Gill Sans" charset="0"/>
              </a:rPr>
              <a:t>交互界面输入</a:t>
            </a:r>
            <a:r>
              <a:rPr lang="zh-CN" altLang="en-US" sz="2600" b="1" dirty="0">
                <a:solidFill>
                  <a:srgbClr val="000000"/>
                </a:solidFill>
                <a:cs typeface="Arial" charset="0"/>
                <a:sym typeface="Gill Sans" charset="0"/>
              </a:rPr>
              <a:t>、</a:t>
            </a:r>
            <a:r>
              <a:rPr lang="zh-CN" altLang="en-US" sz="2600" b="1" dirty="0">
                <a:solidFill>
                  <a:srgbClr val="FF0000"/>
                </a:solidFill>
                <a:cs typeface="Arial" charset="0"/>
                <a:sym typeface="Gill Sans" charset="0"/>
              </a:rPr>
              <a:t>内部参数输入</a:t>
            </a:r>
            <a:r>
              <a:rPr lang="zh-CN" altLang="en-US" sz="2600" b="1" dirty="0">
                <a:solidFill>
                  <a:srgbClr val="000000"/>
                </a:solidFill>
                <a:cs typeface="Arial" charset="0"/>
                <a:sym typeface="Gill Sans" charset="0"/>
              </a:rPr>
              <a:t>等</a:t>
            </a:r>
            <a:endParaRPr lang="en-US" altLang="zh-CN" sz="2600" b="1" dirty="0">
              <a:solidFill>
                <a:srgbClr val="000000"/>
              </a:solidFill>
              <a:cs typeface="Arial" charset="0"/>
              <a:sym typeface="Gill Sans" charset="0"/>
            </a:endParaRPr>
          </a:p>
          <a:p>
            <a:pPr defTabSz="1219170" eaLnBrk="1" hangingPunct="1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srgbClr val="000000"/>
                </a:solidFill>
                <a:cs typeface="Arial" charset="0"/>
                <a:sym typeface="Gill Sans" charset="0"/>
              </a:rPr>
              <a:t>    </a:t>
            </a:r>
            <a:r>
              <a:rPr lang="en-US" altLang="zh-CN" sz="3200" dirty="0">
                <a:solidFill>
                  <a:srgbClr val="007FDE"/>
                </a:solidFill>
                <a:cs typeface="Arial" charset="0"/>
                <a:sym typeface="Gill Sans" charset="0"/>
              </a:rPr>
              <a:t>-</a:t>
            </a:r>
            <a:r>
              <a:rPr lang="zh-CN" altLang="en-US" sz="3200" dirty="0">
                <a:solidFill>
                  <a:srgbClr val="000000"/>
                </a:solidFill>
                <a:cs typeface="Arial" charset="0"/>
                <a:sym typeface="Gill Sans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P</a:t>
            </a:r>
            <a:r>
              <a:rPr lang="zh-CN" altLang="en-US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：</a:t>
            </a:r>
            <a:r>
              <a:rPr lang="en-US" altLang="zh-CN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Process </a:t>
            </a:r>
            <a:r>
              <a:rPr lang="zh-CN" altLang="en-US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处理，程序的主要逻辑</a:t>
            </a:r>
            <a:endParaRPr lang="en-US" altLang="zh-CN" sz="3200" b="1" dirty="0">
              <a:solidFill>
                <a:srgbClr val="000000"/>
              </a:solidFill>
              <a:cs typeface="Arial" charset="0"/>
              <a:sym typeface="Gill Sans" charset="0"/>
            </a:endParaRPr>
          </a:p>
          <a:p>
            <a:pPr marL="1371600" lvl="2" indent="-457200" defTabSz="121917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b="1" dirty="0">
                <a:solidFill>
                  <a:srgbClr val="000000"/>
                </a:solidFill>
                <a:cs typeface="Arial" charset="0"/>
                <a:sym typeface="Gill Sans" charset="0"/>
              </a:rPr>
              <a:t>处理是程序对输入数据进行计算产生输出结果的过程，处理方法统称为算法，它是程序最重要的部分，是一个程序的灵魂</a:t>
            </a:r>
            <a:endParaRPr lang="en-US" altLang="zh-CN" sz="2600" b="1" dirty="0">
              <a:solidFill>
                <a:srgbClr val="000000"/>
              </a:solidFill>
              <a:cs typeface="Arial" charset="0"/>
              <a:sym typeface="Gill Sans" charset="0"/>
            </a:endParaRPr>
          </a:p>
          <a:p>
            <a:pPr defTabSz="1219170" eaLnBrk="1" hangingPunct="1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srgbClr val="000000"/>
                </a:solidFill>
                <a:cs typeface="Arial" charset="0"/>
                <a:sym typeface="Gill Sans" charset="0"/>
              </a:rPr>
              <a:t>    </a:t>
            </a:r>
            <a:r>
              <a:rPr lang="en-US" altLang="zh-CN" sz="3200" dirty="0">
                <a:solidFill>
                  <a:srgbClr val="007FDE"/>
                </a:solidFill>
                <a:cs typeface="Arial" charset="0"/>
                <a:sym typeface="Gill Sans" charset="0"/>
              </a:rPr>
              <a:t>-</a:t>
            </a:r>
            <a:r>
              <a:rPr lang="zh-CN" altLang="en-US" sz="3200" dirty="0">
                <a:solidFill>
                  <a:srgbClr val="000000"/>
                </a:solidFill>
                <a:cs typeface="Arial" charset="0"/>
                <a:sym typeface="Gill Sans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O</a:t>
            </a:r>
            <a:r>
              <a:rPr lang="zh-CN" altLang="en-US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：</a:t>
            </a:r>
            <a:r>
              <a:rPr lang="en-US" altLang="zh-CN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Output </a:t>
            </a:r>
            <a:r>
              <a:rPr lang="zh-CN" altLang="en-US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输出，程序的输出</a:t>
            </a:r>
            <a:endParaRPr lang="en-US" altLang="zh-CN" sz="3200" b="1" dirty="0">
              <a:solidFill>
                <a:srgbClr val="000000"/>
              </a:solidFill>
              <a:cs typeface="Arial" charset="0"/>
              <a:sym typeface="Gill Sans" charset="0"/>
            </a:endParaRPr>
          </a:p>
          <a:p>
            <a:pPr marL="1371600" lvl="2" indent="-457200" defTabSz="121917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b="1" dirty="0">
                <a:solidFill>
                  <a:srgbClr val="FF0000"/>
                </a:solidFill>
                <a:cs typeface="Arial" charset="0"/>
                <a:sym typeface="Gill Sans" charset="0"/>
              </a:rPr>
              <a:t>控制台输出、图形输出、文件输出</a:t>
            </a:r>
            <a:r>
              <a:rPr lang="zh-CN" altLang="en-US" sz="2600" b="1" dirty="0">
                <a:solidFill>
                  <a:srgbClr val="000000"/>
                </a:solidFill>
                <a:cs typeface="Arial" charset="0"/>
                <a:sym typeface="Gill Sans" charset="0"/>
              </a:rPr>
              <a:t>、网络输出、操作系统内部变量输出等</a:t>
            </a:r>
          </a:p>
        </p:txBody>
      </p:sp>
    </p:spTree>
    <p:extLst>
      <p:ext uri="{BB962C8B-B14F-4D97-AF65-F5344CB8AC3E}">
        <p14:creationId xmlns:p14="http://schemas.microsoft.com/office/powerpoint/2010/main" val="2660998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D5B4CA70-904E-46D1-8EE4-40E0927C6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283450" cy="884238"/>
          </a:xfrm>
        </p:spPr>
        <p:txBody>
          <a:bodyPr/>
          <a:lstStyle/>
          <a:p>
            <a:r>
              <a:rPr lang="en-US" altLang="zh-CN" sz="4000" dirty="0"/>
              <a:t>4.2.3  </a:t>
            </a:r>
            <a:r>
              <a:rPr lang="zh-CN" altLang="en-US" sz="4000" dirty="0"/>
              <a:t>文件读写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CF41625E-9564-4E83-B0AF-92CFBDAFB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28776"/>
            <a:ext cx="12000655" cy="3744913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4-3】</a:t>
            </a:r>
            <a:r>
              <a:rPr lang="zh-CN" altLang="en-US" dirty="0"/>
              <a:t>复制用户文件。将例</a:t>
            </a:r>
            <a:r>
              <a:rPr lang="en-US" altLang="zh-CN" dirty="0"/>
              <a:t>4-2</a:t>
            </a:r>
            <a:r>
              <a:rPr lang="zh-CN" altLang="en-US" dirty="0"/>
              <a:t>的用户信息文件</a:t>
            </a:r>
            <a:r>
              <a:rPr lang="en-US" altLang="zh-CN" dirty="0"/>
              <a:t>f4-2.txt</a:t>
            </a:r>
            <a:r>
              <a:rPr lang="zh-CN" altLang="en-US" dirty="0"/>
              <a:t>文件备份一份，取名为文件</a:t>
            </a:r>
            <a:r>
              <a:rPr lang="en-US" altLang="zh-CN" dirty="0"/>
              <a:t>f4-3.txt</a:t>
            </a:r>
            <a:r>
              <a:rPr lang="zh-CN" altLang="en-US" dirty="0"/>
              <a:t>。说明：运行程序前请将文件</a:t>
            </a:r>
            <a:r>
              <a:rPr lang="en-US" altLang="zh-CN" dirty="0"/>
              <a:t>f4-2.txt</a:t>
            </a:r>
            <a:r>
              <a:rPr lang="zh-CN" altLang="en-US" dirty="0"/>
              <a:t>与源程序放在同一目录下。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7B2F8733-37E9-48FB-BEAD-CEDC4A8DE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88163" y="188914"/>
            <a:ext cx="3600450" cy="739775"/>
          </a:xfrm>
        </p:spPr>
        <p:txBody>
          <a:bodyPr/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4-3 </a:t>
            </a:r>
            <a:r>
              <a:rPr lang="zh-CN" altLang="en-US" sz="4000" dirty="0"/>
              <a:t>源程序</a:t>
            </a:r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0613173C-E7DB-46E0-B539-AB472A56D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499359"/>
            <a:ext cx="11640616" cy="62642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#include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int main(void)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{   	FILE *fp1,*fp2;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	char 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if(</a:t>
            </a:r>
            <a:r>
              <a:rPr lang="en-US" altLang="zh-CN" sz="1800" dirty="0">
                <a:solidFill>
                  <a:schemeClr val="bg2"/>
                </a:solidFill>
              </a:rPr>
              <a:t>( fp1 = </a:t>
            </a:r>
            <a:r>
              <a:rPr lang="en-US" altLang="zh-CN" sz="1800" dirty="0" err="1">
                <a:solidFill>
                  <a:schemeClr val="bg2"/>
                </a:solidFill>
              </a:rPr>
              <a:t>fopen</a:t>
            </a:r>
            <a:r>
              <a:rPr lang="en-US" altLang="zh-CN" sz="1800" dirty="0">
                <a:solidFill>
                  <a:schemeClr val="bg2"/>
                </a:solidFill>
              </a:rPr>
              <a:t>( "f4-2.txt", "r" ))</a:t>
            </a:r>
            <a:r>
              <a:rPr lang="en-US" altLang="zh-CN" sz="1800" dirty="0"/>
              <a:t> == NULL){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 File open error!\n"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	if(</a:t>
            </a:r>
            <a:r>
              <a:rPr lang="en-US" altLang="zh-CN" sz="1800" dirty="0">
                <a:solidFill>
                  <a:schemeClr val="bg2"/>
                </a:solidFill>
              </a:rPr>
              <a:t>( fp2 = </a:t>
            </a:r>
            <a:r>
              <a:rPr lang="en-US" altLang="zh-CN" sz="1800" dirty="0" err="1">
                <a:solidFill>
                  <a:schemeClr val="bg2"/>
                </a:solidFill>
              </a:rPr>
              <a:t>fopen</a:t>
            </a:r>
            <a:r>
              <a:rPr lang="en-US" altLang="zh-CN" sz="1800" dirty="0">
                <a:solidFill>
                  <a:schemeClr val="bg2"/>
                </a:solidFill>
              </a:rPr>
              <a:t>( "f4-3.txt", "w" ))</a:t>
            </a:r>
            <a:r>
              <a:rPr lang="en-US" altLang="zh-CN" sz="1800" dirty="0"/>
              <a:t> == NULL){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	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 File open error!\n"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	    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>
                <a:solidFill>
                  <a:srgbClr val="CC0066"/>
                </a:solidFill>
              </a:rPr>
              <a:t>	while( !</a:t>
            </a:r>
            <a:r>
              <a:rPr lang="en-US" altLang="zh-CN" sz="1800" dirty="0" err="1">
                <a:solidFill>
                  <a:srgbClr val="CC0066"/>
                </a:solidFill>
              </a:rPr>
              <a:t>feof</a:t>
            </a:r>
            <a:r>
              <a:rPr lang="en-US" altLang="zh-CN" sz="1800" dirty="0">
                <a:solidFill>
                  <a:srgbClr val="CC0066"/>
                </a:solidFill>
              </a:rPr>
              <a:t>( fp1 ) 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C0066"/>
                </a:solidFill>
              </a:rPr>
              <a:t>         </a:t>
            </a:r>
            <a:r>
              <a:rPr lang="en-US" altLang="zh-CN" sz="1800" dirty="0" err="1">
                <a:solidFill>
                  <a:srgbClr val="CC0066"/>
                </a:solidFill>
              </a:rPr>
              <a:t>ch</a:t>
            </a:r>
            <a:r>
              <a:rPr lang="en-US" altLang="zh-CN" sz="1800" dirty="0">
                <a:solidFill>
                  <a:srgbClr val="CC0066"/>
                </a:solidFill>
              </a:rPr>
              <a:t> = </a:t>
            </a:r>
            <a:r>
              <a:rPr lang="en-US" altLang="zh-CN" sz="1800" dirty="0" err="1">
                <a:solidFill>
                  <a:srgbClr val="CC0066"/>
                </a:solidFill>
              </a:rPr>
              <a:t>fgetc</a:t>
            </a:r>
            <a:r>
              <a:rPr lang="en-US" altLang="zh-CN" sz="1800" dirty="0">
                <a:solidFill>
                  <a:srgbClr val="CC0066"/>
                </a:solidFill>
              </a:rPr>
              <a:t>( fp1 );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C0066"/>
                </a:solidFill>
              </a:rPr>
              <a:t>         if(</a:t>
            </a:r>
            <a:r>
              <a:rPr lang="en-US" altLang="zh-CN" sz="1800" dirty="0" err="1">
                <a:solidFill>
                  <a:srgbClr val="CC0066"/>
                </a:solidFill>
              </a:rPr>
              <a:t>ch</a:t>
            </a:r>
            <a:r>
              <a:rPr lang="en-US" altLang="zh-CN" sz="1800" dirty="0">
                <a:solidFill>
                  <a:srgbClr val="CC0066"/>
                </a:solidFill>
              </a:rPr>
              <a:t>!=EOF) </a:t>
            </a:r>
            <a:r>
              <a:rPr lang="en-US" altLang="zh-CN" sz="1800" dirty="0" err="1">
                <a:solidFill>
                  <a:srgbClr val="CC0066"/>
                </a:solidFill>
              </a:rPr>
              <a:t>fputc</a:t>
            </a:r>
            <a:r>
              <a:rPr lang="en-US" altLang="zh-CN" sz="1800" dirty="0">
                <a:solidFill>
                  <a:srgbClr val="CC0066"/>
                </a:solidFill>
              </a:rPr>
              <a:t>(</a:t>
            </a:r>
            <a:r>
              <a:rPr lang="en-US" altLang="zh-CN" sz="1800" dirty="0" err="1">
                <a:solidFill>
                  <a:srgbClr val="CC0066"/>
                </a:solidFill>
              </a:rPr>
              <a:t>ch</a:t>
            </a:r>
            <a:r>
              <a:rPr lang="en-US" altLang="zh-CN" sz="1800" dirty="0">
                <a:solidFill>
                  <a:srgbClr val="CC0066"/>
                </a:solidFill>
              </a:rPr>
              <a:t>, fp2);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C0066"/>
                </a:solidFill>
              </a:rPr>
              <a:t>   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/*</a:t>
            </a:r>
            <a:r>
              <a:rPr lang="zh-CN" altLang="en-US" sz="1800" dirty="0"/>
              <a:t>关闭文件</a:t>
            </a:r>
            <a:r>
              <a:rPr lang="en-US" altLang="zh-CN" sz="1800" dirty="0"/>
              <a:t>f4-2.txt */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if(</a:t>
            </a:r>
            <a:r>
              <a:rPr lang="en-US" altLang="zh-CN" sz="1800" dirty="0" err="1">
                <a:solidFill>
                  <a:schemeClr val="bg2"/>
                </a:solidFill>
              </a:rPr>
              <a:t>fclose</a:t>
            </a:r>
            <a:r>
              <a:rPr lang="en-US" altLang="zh-CN" sz="1800" dirty="0">
                <a:solidFill>
                  <a:schemeClr val="bg2"/>
                </a:solidFill>
              </a:rPr>
              <a:t>(fp1)</a:t>
            </a:r>
            <a:r>
              <a:rPr lang="en-US" altLang="zh-CN" sz="1800" dirty="0"/>
              <a:t>){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("Can not close the file!\n"); exit(0);}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/*</a:t>
            </a:r>
            <a:r>
              <a:rPr lang="zh-CN" altLang="en-US" sz="1800" dirty="0"/>
              <a:t>关闭文件</a:t>
            </a:r>
            <a:r>
              <a:rPr lang="en-US" altLang="zh-CN" sz="1800" dirty="0"/>
              <a:t>f4-3.txt */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if(</a:t>
            </a:r>
            <a:r>
              <a:rPr lang="en-US" altLang="zh-CN" sz="1800" dirty="0" err="1">
                <a:solidFill>
                  <a:schemeClr val="bg2"/>
                </a:solidFill>
              </a:rPr>
              <a:t>fclose</a:t>
            </a:r>
            <a:r>
              <a:rPr lang="en-US" altLang="zh-CN" sz="1800" dirty="0">
                <a:solidFill>
                  <a:schemeClr val="bg2"/>
                </a:solidFill>
              </a:rPr>
              <a:t>(fp2)</a:t>
            </a:r>
            <a:r>
              <a:rPr lang="en-US" altLang="zh-CN" sz="1800" dirty="0"/>
              <a:t>){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("Can not close the file!\n"); exit(0);}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pic>
        <p:nvPicPr>
          <p:cNvPr id="431109" name="图片 1">
            <a:extLst>
              <a:ext uri="{FF2B5EF4-FFF2-40B4-BE49-F238E27FC236}">
                <a16:creationId xmlns:a16="http://schemas.microsoft.com/office/drawing/2014/main" id="{187A8AD9-3DFD-4589-B775-BD9CD79A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605" y="984034"/>
            <a:ext cx="2807518" cy="20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108" name="Picture 4">
            <a:extLst>
              <a:ext uri="{FF2B5EF4-FFF2-40B4-BE49-F238E27FC236}">
                <a16:creationId xmlns:a16="http://schemas.microsoft.com/office/drawing/2014/main" id="{365D1106-8FD2-485E-A7EF-769983098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156" y="4252209"/>
            <a:ext cx="2918419" cy="216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1110" name="Rectangle 6">
            <a:extLst>
              <a:ext uri="{FF2B5EF4-FFF2-40B4-BE49-F238E27FC236}">
                <a16:creationId xmlns:a16="http://schemas.microsoft.com/office/drawing/2014/main" id="{EF5CC6D1-1864-4CEA-83AE-427C4C72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08876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31111" name="Rectangle 7">
            <a:extLst>
              <a:ext uri="{FF2B5EF4-FFF2-40B4-BE49-F238E27FC236}">
                <a16:creationId xmlns:a16="http://schemas.microsoft.com/office/drawing/2014/main" id="{EEFC4AAF-609E-41EC-80EE-205AA878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996" y="3178570"/>
            <a:ext cx="218008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zh-CN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31113" name="AutoShape 9">
            <a:extLst>
              <a:ext uri="{FF2B5EF4-FFF2-40B4-BE49-F238E27FC236}">
                <a16:creationId xmlns:a16="http://schemas.microsoft.com/office/drawing/2014/main" id="{35258CA5-A39A-4A6C-815D-ECBF946C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183" y="3283038"/>
            <a:ext cx="360363" cy="504825"/>
          </a:xfrm>
          <a:prstGeom prst="downArrow">
            <a:avLst>
              <a:gd name="adj1" fmla="val 50000"/>
              <a:gd name="adj2" fmla="val 350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9A1C089E-94C9-4DF1-BCEC-D5B82B61C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58547" y="285750"/>
            <a:ext cx="3827462" cy="884238"/>
          </a:xfrm>
        </p:spPr>
        <p:txBody>
          <a:bodyPr/>
          <a:lstStyle/>
          <a:p>
            <a:r>
              <a:rPr lang="zh-CN" altLang="en-US" dirty="0"/>
              <a:t>打开多个文件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6AE6DA5C-9097-498E-ABEC-D1099D934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69988"/>
            <a:ext cx="8713788" cy="56880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if((fp1 = </a:t>
            </a:r>
            <a:r>
              <a:rPr lang="en-US" altLang="zh-CN" dirty="0" err="1"/>
              <a:t>fopen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bg2"/>
                </a:solidFill>
              </a:rPr>
              <a:t>"</a:t>
            </a:r>
            <a:r>
              <a:rPr lang="en-US" altLang="zh-CN" dirty="0"/>
              <a:t>f12-2.txt</a:t>
            </a:r>
            <a:r>
              <a:rPr lang="en-US" altLang="zh-CN" dirty="0">
                <a:solidFill>
                  <a:schemeClr val="bg2"/>
                </a:solidFill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C0066"/>
                </a:solidFill>
              </a:rPr>
              <a:t>"r"</a:t>
            </a:r>
            <a:r>
              <a:rPr lang="en-US" altLang="zh-CN" dirty="0"/>
              <a:t>)) == NULL){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("File open error!\n");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if((fp2=</a:t>
            </a:r>
            <a:r>
              <a:rPr lang="en-US" altLang="zh-CN" dirty="0" err="1"/>
              <a:t>fopen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bg2"/>
                </a:solidFill>
              </a:rPr>
              <a:t>"</a:t>
            </a:r>
            <a:r>
              <a:rPr lang="en-US" altLang="zh-CN" dirty="0"/>
              <a:t>f12-3.txt</a:t>
            </a:r>
            <a:r>
              <a:rPr lang="en-US" altLang="zh-CN" dirty="0">
                <a:solidFill>
                  <a:schemeClr val="bg2"/>
                </a:solidFill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C0066"/>
                </a:solidFill>
              </a:rPr>
              <a:t>"w"</a:t>
            </a:r>
            <a:r>
              <a:rPr lang="en-US" altLang="zh-CN" dirty="0"/>
              <a:t>)) == NULL){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("File open error!\n");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	exit(0);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C</a:t>
            </a:r>
            <a:r>
              <a:rPr lang="zh-CN" altLang="en-US" dirty="0"/>
              <a:t>语言允许同时打开多个文件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不同的文件对应不同的文件指针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不允许同一个文件在关闭前再次打开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2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F3C771F1-B421-4C0E-8142-C35662A6F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9" y="333375"/>
            <a:ext cx="8137525" cy="863600"/>
          </a:xfrm>
        </p:spPr>
        <p:txBody>
          <a:bodyPr/>
          <a:lstStyle/>
          <a:p>
            <a:r>
              <a:rPr lang="zh-CN" altLang="en-US" sz="4000"/>
              <a:t>文件读写函数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4F6E7121-E084-46EA-8199-92603851C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3352" y="1214203"/>
            <a:ext cx="10297144" cy="531042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字符读写函数</a:t>
            </a:r>
            <a:r>
              <a:rPr lang="en-US" altLang="zh-CN" dirty="0"/>
              <a:t>: </a:t>
            </a:r>
            <a:r>
              <a:rPr lang="en-US" altLang="zh-CN" dirty="0" err="1"/>
              <a:t>fgetc</a:t>
            </a:r>
            <a:r>
              <a:rPr lang="en-US" altLang="zh-CN" dirty="0"/>
              <a:t>() / </a:t>
            </a:r>
            <a:r>
              <a:rPr lang="en-US" altLang="zh-CN" dirty="0" err="1"/>
              <a:t>fputc</a:t>
            </a:r>
            <a:r>
              <a:rPr lang="en-US" altLang="zh-CN" dirty="0"/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字符串读写函数：</a:t>
            </a:r>
            <a:r>
              <a:rPr lang="en-US" altLang="zh-CN" dirty="0" err="1"/>
              <a:t>fputs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en-US" altLang="zh-CN" dirty="0" err="1"/>
              <a:t>fgets</a:t>
            </a:r>
            <a:r>
              <a:rPr lang="en-US" altLang="zh-CN" dirty="0"/>
              <a:t>()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格式化读写函数：</a:t>
            </a:r>
            <a:r>
              <a:rPr lang="en-US" altLang="zh-CN" dirty="0" err="1"/>
              <a:t>fscanf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en-US" altLang="zh-CN" dirty="0" err="1"/>
              <a:t>fprintf</a:t>
            </a:r>
            <a:r>
              <a:rPr lang="en-US" altLang="zh-CN" dirty="0"/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二进制读写函数：</a:t>
            </a:r>
            <a:r>
              <a:rPr lang="en-US" altLang="zh-CN" dirty="0" err="1"/>
              <a:t>fread</a:t>
            </a:r>
            <a:r>
              <a:rPr lang="en-US" altLang="zh-CN" dirty="0"/>
              <a:t> ()/ </a:t>
            </a:r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其他相关函数：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检测文件结尾函数</a:t>
            </a:r>
            <a:r>
              <a:rPr lang="en-US" altLang="zh-CN" sz="2400" dirty="0" err="1"/>
              <a:t>feof</a:t>
            </a:r>
            <a:r>
              <a:rPr lang="en-US" altLang="zh-CN" sz="2400" dirty="0"/>
              <a:t>()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检测文件读写出错函数</a:t>
            </a:r>
            <a:r>
              <a:rPr lang="en-US" altLang="zh-CN" sz="2400" dirty="0" err="1"/>
              <a:t>ferror</a:t>
            </a:r>
            <a:r>
              <a:rPr lang="en-US" altLang="zh-CN" sz="2400" dirty="0"/>
              <a:t>()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清除末尾标志和出错标志函数</a:t>
            </a:r>
            <a:r>
              <a:rPr lang="en-US" altLang="zh-CN" sz="2400" dirty="0" err="1"/>
              <a:t>clearerr</a:t>
            </a:r>
            <a:r>
              <a:rPr lang="en-US" altLang="zh-CN" sz="2400" dirty="0"/>
              <a:t>()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文件定位的函数</a:t>
            </a:r>
            <a:r>
              <a:rPr lang="en-US" altLang="zh-CN" sz="2400" dirty="0" err="1"/>
              <a:t>fseek</a:t>
            </a:r>
            <a:r>
              <a:rPr lang="en-US" altLang="zh-CN" sz="2400" dirty="0"/>
              <a:t>() </a:t>
            </a:r>
            <a:r>
              <a:rPr lang="zh-CN" altLang="en-US" sz="2400" dirty="0"/>
              <a:t>、</a:t>
            </a:r>
            <a:r>
              <a:rPr lang="en-US" altLang="zh-CN" sz="2400" dirty="0"/>
              <a:t>rewind() 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ftell</a:t>
            </a:r>
            <a:r>
              <a:rPr lang="en-US" altLang="zh-CN" sz="2400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B87D4D50-6BFB-49F5-BF19-4D5059A0E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18488" cy="59553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字符读写函数</a:t>
            </a:r>
            <a:r>
              <a:rPr lang="en-US" altLang="zh-CN" dirty="0" err="1"/>
              <a:t>fgetc</a:t>
            </a:r>
            <a:r>
              <a:rPr lang="zh-CN" altLang="en-US" dirty="0"/>
              <a:t>和</a:t>
            </a:r>
            <a:r>
              <a:rPr lang="en-US" altLang="zh-CN" dirty="0" err="1"/>
              <a:t>fputc</a:t>
            </a:r>
            <a:endParaRPr lang="zh-CN" altLang="en-US" dirty="0"/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C221E355-1140-496E-9CDF-1EF08FB2DA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68008" y="3381022"/>
            <a:ext cx="6023992" cy="31670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800" dirty="0"/>
              <a:t>函数</a:t>
            </a:r>
            <a:r>
              <a:rPr lang="en-US" altLang="zh-CN" sz="2800" dirty="0" err="1"/>
              <a:t>fputc</a:t>
            </a:r>
            <a:r>
              <a:rPr lang="en-US" altLang="zh-CN" sz="2800" dirty="0"/>
              <a:t>( 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zh-CN" sz="2400" dirty="0" err="1">
                <a:solidFill>
                  <a:srgbClr val="CC0066"/>
                </a:solidFill>
                <a:ea typeface="黑体" panose="02010609060101010101" pitchFamily="49" charset="-122"/>
              </a:rPr>
              <a:t>fputc</a:t>
            </a:r>
            <a:r>
              <a:rPr lang="en-US" altLang="zh-CN" sz="2400" dirty="0">
                <a:solidFill>
                  <a:srgbClr val="CC0066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CC0066"/>
                </a:solidFill>
                <a:ea typeface="黑体" panose="02010609060101010101" pitchFamily="49" charset="-122"/>
              </a:rPr>
              <a:t>ch</a:t>
            </a:r>
            <a:r>
              <a:rPr lang="en-US" altLang="zh-CN" sz="2400" dirty="0">
                <a:solidFill>
                  <a:srgbClr val="CC0066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CC0066"/>
                </a:solidFill>
                <a:ea typeface="黑体" panose="02010609060101010101" pitchFamily="49" charset="-122"/>
              </a:rPr>
              <a:t>fp</a:t>
            </a:r>
            <a:r>
              <a:rPr lang="en-US" altLang="zh-CN" sz="2400" dirty="0">
                <a:solidFill>
                  <a:srgbClr val="CC0066"/>
                </a:solidFill>
                <a:ea typeface="黑体" panose="02010609060101010101" pitchFamily="49" charset="-122"/>
              </a:rPr>
              <a:t>);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zh-CN" altLang="en-US" sz="2000" dirty="0"/>
              <a:t>把一个字符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</a:t>
            </a:r>
            <a:r>
              <a:rPr lang="zh-CN" altLang="en-US" sz="2000" dirty="0"/>
              <a:t>写到 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 </a:t>
            </a:r>
            <a:r>
              <a:rPr lang="zh-CN" altLang="en-US" sz="2000" dirty="0"/>
              <a:t>所指示的磁盘文件上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400" dirty="0"/>
              <a:t>返回值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zh-CN" sz="2000" dirty="0"/>
              <a:t>-1 (EOF)</a:t>
            </a:r>
            <a:r>
              <a:rPr lang="zh-CN" altLang="en-US" sz="2000" dirty="0"/>
              <a:t>：写文件失败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zh-CN" sz="2000" dirty="0" err="1"/>
              <a:t>ch</a:t>
            </a:r>
            <a:r>
              <a:rPr lang="zh-CN" altLang="en-US" sz="2000" dirty="0"/>
              <a:t>：写文件成功</a:t>
            </a:r>
          </a:p>
        </p:txBody>
      </p:sp>
      <p:sp>
        <p:nvSpPr>
          <p:cNvPr id="433158" name="Rectangle 6">
            <a:extLst>
              <a:ext uri="{FF2B5EF4-FFF2-40B4-BE49-F238E27FC236}">
                <a16:creationId xmlns:a16="http://schemas.microsoft.com/office/drawing/2014/main" id="{E62C92F2-2789-460A-ABC3-8126451F0AB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0" y="3284984"/>
            <a:ext cx="6096000" cy="3168650"/>
          </a:xfrm>
        </p:spPr>
        <p:txBody>
          <a:bodyPr/>
          <a:lstStyle/>
          <a:p>
            <a:pPr>
              <a:lnSpc>
                <a:spcPct val="124000"/>
              </a:lnSpc>
            </a:pPr>
            <a:r>
              <a:rPr lang="zh-CN" altLang="en-US" sz="2800" dirty="0">
                <a:ea typeface="黑体" panose="02010609060101010101" pitchFamily="49" charset="-122"/>
              </a:rPr>
              <a:t>函数</a:t>
            </a:r>
            <a:r>
              <a:rPr lang="en-US" altLang="zh-CN" sz="2800" dirty="0" err="1">
                <a:ea typeface="黑体" panose="02010609060101010101" pitchFamily="49" charset="-122"/>
              </a:rPr>
              <a:t>fgetc</a:t>
            </a:r>
            <a:r>
              <a:rPr lang="en-US" altLang="zh-CN" sz="2800" dirty="0">
                <a:ea typeface="黑体" panose="02010609060101010101" pitchFamily="49" charset="-122"/>
              </a:rPr>
              <a:t>( )</a:t>
            </a:r>
          </a:p>
          <a:p>
            <a:pPr lvl="1">
              <a:lnSpc>
                <a:spcPct val="124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CC0066"/>
                </a:solidFill>
                <a:ea typeface="黑体" panose="02010609060101010101" pitchFamily="49" charset="-122"/>
              </a:rPr>
              <a:t>ch</a:t>
            </a:r>
            <a:r>
              <a:rPr lang="en-US" altLang="zh-CN" sz="2400" dirty="0">
                <a:solidFill>
                  <a:srgbClr val="CC0066"/>
                </a:solidFill>
                <a:ea typeface="黑体" panose="02010609060101010101" pitchFamily="49" charset="-122"/>
              </a:rPr>
              <a:t> = </a:t>
            </a:r>
            <a:r>
              <a:rPr lang="en-US" altLang="zh-CN" sz="2400" dirty="0" err="1">
                <a:solidFill>
                  <a:srgbClr val="CC0066"/>
                </a:solidFill>
                <a:ea typeface="黑体" panose="02010609060101010101" pitchFamily="49" charset="-122"/>
              </a:rPr>
              <a:t>fgetc</a:t>
            </a:r>
            <a:r>
              <a:rPr lang="en-US" altLang="zh-CN" sz="2400" dirty="0">
                <a:solidFill>
                  <a:srgbClr val="CC0066"/>
                </a:solidFill>
                <a:ea typeface="黑体" panose="02010609060101010101" pitchFamily="49" charset="-122"/>
              </a:rPr>
              <a:t>( </a:t>
            </a:r>
            <a:r>
              <a:rPr lang="en-US" altLang="zh-CN" sz="2400" dirty="0" err="1">
                <a:solidFill>
                  <a:srgbClr val="CC0066"/>
                </a:solidFill>
                <a:ea typeface="黑体" panose="02010609060101010101" pitchFamily="49" charset="-122"/>
              </a:rPr>
              <a:t>fp</a:t>
            </a:r>
            <a:r>
              <a:rPr lang="en-US" altLang="zh-CN" sz="2400" dirty="0">
                <a:solidFill>
                  <a:srgbClr val="CC0066"/>
                </a:solidFill>
                <a:ea typeface="黑体" panose="02010609060101010101" pitchFamily="49" charset="-122"/>
              </a:rPr>
              <a:t> ) ;</a:t>
            </a:r>
          </a:p>
          <a:p>
            <a:pPr lvl="2">
              <a:lnSpc>
                <a:spcPct val="124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从</a:t>
            </a:r>
            <a:r>
              <a:rPr lang="en-US" altLang="zh-CN" sz="2000" dirty="0" err="1"/>
              <a:t>fp</a:t>
            </a:r>
            <a:r>
              <a:rPr lang="zh-CN" altLang="en-US" sz="2000" dirty="0"/>
              <a:t>所指示的磁盘文件上读入一个字符到</a:t>
            </a:r>
            <a:r>
              <a:rPr lang="en-US" altLang="zh-CN" sz="2000" dirty="0" err="1"/>
              <a:t>ch</a:t>
            </a:r>
            <a:endParaRPr lang="en-US" altLang="zh-CN" sz="2000" dirty="0"/>
          </a:p>
          <a:p>
            <a:pPr lvl="2">
              <a:lnSpc>
                <a:spcPct val="124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 algn="just">
              <a:lnSpc>
                <a:spcPct val="80000"/>
              </a:lnSpc>
            </a:pPr>
            <a:r>
              <a:rPr lang="zh-CN" altLang="en-US" sz="2400" dirty="0"/>
              <a:t>区分键盘字符输入函数</a:t>
            </a:r>
            <a:r>
              <a:rPr lang="en-US" altLang="zh-CN" sz="2400" dirty="0" err="1"/>
              <a:t>getchar</a:t>
            </a:r>
            <a:r>
              <a:rPr lang="en-US" altLang="zh-CN" sz="2400" dirty="0"/>
              <a:t>( )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33159" name="Rectangle 7">
            <a:extLst>
              <a:ext uri="{FF2B5EF4-FFF2-40B4-BE49-F238E27FC236}">
                <a16:creationId xmlns:a16="http://schemas.microsoft.com/office/drawing/2014/main" id="{002BDB94-8608-4C5B-85F2-CC399768C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1160575"/>
            <a:ext cx="59055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800" b="1" dirty="0"/>
              <a:t>while( !</a:t>
            </a:r>
            <a:r>
              <a:rPr lang="en-US" altLang="zh-CN" sz="2800" b="1" dirty="0" err="1"/>
              <a:t>feof</a:t>
            </a:r>
            <a:r>
              <a:rPr lang="en-US" altLang="zh-CN" sz="2800" b="1" dirty="0"/>
              <a:t>(fp1) ){</a:t>
            </a:r>
          </a:p>
          <a:p>
            <a:r>
              <a:rPr lang="en-US" altLang="zh-CN" sz="2800" b="1" dirty="0"/>
              <a:t>         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 = </a:t>
            </a:r>
            <a:r>
              <a:rPr lang="en-US" altLang="zh-CN" sz="2800" b="1" dirty="0" err="1">
                <a:solidFill>
                  <a:schemeClr val="bg2"/>
                </a:solidFill>
              </a:rPr>
              <a:t>fgetc</a:t>
            </a:r>
            <a:r>
              <a:rPr lang="en-US" altLang="zh-CN" sz="2800" b="1" dirty="0"/>
              <a:t>( fp1 );</a:t>
            </a:r>
          </a:p>
          <a:p>
            <a:r>
              <a:rPr lang="en-US" altLang="zh-CN" sz="2800" b="1" dirty="0"/>
              <a:t>         if(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!=EOF) </a:t>
            </a:r>
            <a:r>
              <a:rPr lang="en-US" altLang="zh-CN" sz="2800" b="1" dirty="0" err="1">
                <a:solidFill>
                  <a:schemeClr val="bg2"/>
                </a:solidFill>
              </a:rPr>
              <a:t>fputc</a:t>
            </a:r>
            <a:r>
              <a:rPr lang="en-US" altLang="zh-CN" sz="2800" b="1" dirty="0"/>
              <a:t>(c, fp2);</a:t>
            </a:r>
          </a:p>
          <a:p>
            <a:r>
              <a:rPr lang="en-US" altLang="zh-CN" sz="28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9B90998E-E2A4-4544-B793-49001C91A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404813"/>
            <a:ext cx="8713788" cy="1008062"/>
          </a:xfrm>
        </p:spPr>
        <p:txBody>
          <a:bodyPr/>
          <a:lstStyle/>
          <a:p>
            <a:r>
              <a:rPr lang="en-US" altLang="zh-CN" sz="4000"/>
              <a:t>2. </a:t>
            </a:r>
            <a:r>
              <a:rPr lang="zh-CN" altLang="en-US" sz="4000"/>
              <a:t>字符串方式读写函数</a:t>
            </a:r>
            <a:r>
              <a:rPr lang="en-US" altLang="zh-CN" sz="4000"/>
              <a:t>fgets</a:t>
            </a:r>
            <a:r>
              <a:rPr lang="zh-CN" altLang="en-US" sz="4000"/>
              <a:t>和</a:t>
            </a:r>
            <a:r>
              <a:rPr lang="en-US" altLang="zh-CN" sz="4000"/>
              <a:t>fputs</a:t>
            </a:r>
            <a:endParaRPr lang="zh-CN" altLang="en-US" sz="4000"/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A98DF4F0-91FC-43ED-84FC-A53CBDEE5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341438"/>
            <a:ext cx="11377263" cy="5040312"/>
          </a:xfrm>
        </p:spPr>
        <p:txBody>
          <a:bodyPr/>
          <a:lstStyle/>
          <a:p>
            <a:r>
              <a:rPr lang="zh-CN" altLang="en-US" sz="3600" dirty="0"/>
              <a:t>函数</a:t>
            </a:r>
            <a:r>
              <a:rPr lang="en-US" altLang="zh-CN" sz="3600" dirty="0" err="1"/>
              <a:t>fputs</a:t>
            </a:r>
            <a:r>
              <a:rPr lang="en-US" altLang="zh-CN" sz="3600" dirty="0"/>
              <a:t>( )</a:t>
            </a:r>
            <a:r>
              <a:rPr lang="zh-CN" altLang="en-US" sz="3600" dirty="0"/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err="1">
                <a:solidFill>
                  <a:srgbClr val="CC0066"/>
                </a:solidFill>
              </a:rPr>
              <a:t>fputs</a:t>
            </a:r>
            <a:r>
              <a:rPr lang="en-US" altLang="zh-CN" sz="3200" dirty="0">
                <a:solidFill>
                  <a:srgbClr val="CC0066"/>
                </a:solidFill>
              </a:rPr>
              <a:t>(s, </a:t>
            </a:r>
            <a:r>
              <a:rPr lang="en-US" altLang="zh-CN" sz="3200" dirty="0" err="1">
                <a:solidFill>
                  <a:srgbClr val="CC0066"/>
                </a:solidFill>
              </a:rPr>
              <a:t>fp</a:t>
            </a:r>
            <a:r>
              <a:rPr lang="en-US" altLang="zh-CN" sz="3200" dirty="0">
                <a:solidFill>
                  <a:srgbClr val="CC0066"/>
                </a:solidFill>
              </a:rPr>
              <a:t>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800" dirty="0"/>
              <a:t>用来向指定的文本文件写入一个字符串</a:t>
            </a:r>
          </a:p>
          <a:p>
            <a:pPr lvl="2"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lvl="1"/>
            <a:r>
              <a:rPr lang="en-US" altLang="zh-CN" sz="2400" dirty="0"/>
              <a:t>s</a:t>
            </a:r>
            <a:r>
              <a:rPr lang="zh-CN" altLang="en-US" sz="2400" dirty="0"/>
              <a:t>：要写入的字符串，结束符’</a:t>
            </a:r>
            <a:r>
              <a:rPr lang="en-US" altLang="zh-CN" sz="2400" dirty="0"/>
              <a:t>\0’</a:t>
            </a:r>
            <a:r>
              <a:rPr lang="zh-CN" altLang="en-US" sz="2400" dirty="0"/>
              <a:t>不写入文件。</a:t>
            </a:r>
          </a:p>
          <a:p>
            <a:pPr lvl="1"/>
            <a:r>
              <a:rPr lang="zh-CN" altLang="en-US" sz="2400" dirty="0"/>
              <a:t>函数返回值</a:t>
            </a:r>
          </a:p>
          <a:p>
            <a:pPr lvl="2"/>
            <a:r>
              <a:rPr lang="zh-CN" altLang="en-US" sz="2000" dirty="0"/>
              <a:t>执行成功，函数返回所写的最后一个字符</a:t>
            </a:r>
          </a:p>
          <a:p>
            <a:pPr lvl="2"/>
            <a:r>
              <a:rPr lang="zh-CN" altLang="en-US" sz="2000" dirty="0"/>
              <a:t>否则，函数返回</a:t>
            </a:r>
            <a:r>
              <a:rPr lang="en-US" altLang="zh-CN" sz="2000" dirty="0"/>
              <a:t>EOF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BC2E1607-9572-4D77-8023-5FC20ED54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260351"/>
            <a:ext cx="8497888" cy="792163"/>
          </a:xfrm>
        </p:spPr>
        <p:txBody>
          <a:bodyPr/>
          <a:lstStyle/>
          <a:p>
            <a:r>
              <a:rPr lang="zh-CN" altLang="en-US" sz="3600"/>
              <a:t>字符串方式读写函数</a:t>
            </a:r>
            <a:r>
              <a:rPr lang="en-US" altLang="zh-CN" sz="3600"/>
              <a:t>fgets</a:t>
            </a:r>
            <a:r>
              <a:rPr lang="zh-CN" altLang="en-US" sz="3600"/>
              <a:t>和</a:t>
            </a:r>
            <a:r>
              <a:rPr lang="en-US" altLang="zh-CN" sz="3600"/>
              <a:t>fputs</a:t>
            </a:r>
            <a:endParaRPr lang="zh-CN" altLang="en-US" sz="3600"/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43981A9D-E6B8-4350-8E50-9505BC024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08051"/>
            <a:ext cx="12192000" cy="5732463"/>
          </a:xfrm>
        </p:spPr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 err="1"/>
              <a:t>fgets</a:t>
            </a:r>
            <a:r>
              <a:rPr lang="en-US" altLang="zh-CN" dirty="0"/>
              <a:t>( 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CC0066"/>
                </a:solidFill>
              </a:rPr>
              <a:t>fgets</a:t>
            </a:r>
            <a:r>
              <a:rPr lang="en-US" altLang="zh-CN" sz="2400" dirty="0">
                <a:solidFill>
                  <a:srgbClr val="CC0066"/>
                </a:solidFill>
              </a:rPr>
              <a:t>(s, n, </a:t>
            </a:r>
            <a:r>
              <a:rPr lang="en-US" altLang="zh-CN" sz="2400" dirty="0" err="1">
                <a:solidFill>
                  <a:srgbClr val="CC0066"/>
                </a:solidFill>
              </a:rPr>
              <a:t>fp</a:t>
            </a:r>
            <a:r>
              <a:rPr lang="en-US" altLang="zh-CN" sz="2400" dirty="0">
                <a:solidFill>
                  <a:srgbClr val="CC0066"/>
                </a:solidFill>
              </a:rPr>
              <a:t>);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000" dirty="0"/>
              <a:t>从文本文件中读取字符串</a:t>
            </a:r>
            <a:endParaRPr lang="en-US" altLang="zh-CN" sz="2000" dirty="0"/>
          </a:p>
          <a:p>
            <a:pPr lvl="1"/>
            <a:r>
              <a:rPr lang="en-US" altLang="zh-CN" sz="2400" dirty="0"/>
              <a:t>s</a:t>
            </a:r>
            <a:r>
              <a:rPr lang="zh-CN" altLang="en-US" sz="2400" dirty="0"/>
              <a:t>：可以是字符数组名或字符指针；</a:t>
            </a:r>
            <a:r>
              <a:rPr lang="en-US" altLang="zh-CN" sz="2400" dirty="0"/>
              <a:t>n</a:t>
            </a:r>
            <a:r>
              <a:rPr lang="zh-CN" altLang="en-US" sz="2400" dirty="0"/>
              <a:t>：指定读入的字符个数；</a:t>
            </a:r>
            <a:r>
              <a:rPr lang="en-US" altLang="zh-CN" sz="2400" dirty="0" err="1"/>
              <a:t>fp</a:t>
            </a:r>
            <a:r>
              <a:rPr lang="zh-CN" altLang="en-US" sz="2400" dirty="0"/>
              <a:t>：文件指针</a:t>
            </a:r>
          </a:p>
          <a:p>
            <a:pPr lvl="1"/>
            <a:r>
              <a:rPr lang="zh-CN" altLang="en-US" sz="2400" dirty="0"/>
              <a:t>函数被调用时，最多读取</a:t>
            </a:r>
            <a:r>
              <a:rPr lang="en-US" altLang="zh-CN" sz="2400" dirty="0"/>
              <a:t>n-1</a:t>
            </a:r>
            <a:r>
              <a:rPr lang="zh-CN" altLang="en-US" sz="2400" dirty="0"/>
              <a:t>个字符，并将读入的字符串存入</a:t>
            </a:r>
            <a:r>
              <a:rPr lang="en-US" altLang="zh-CN" sz="2400" dirty="0"/>
              <a:t>s</a:t>
            </a:r>
            <a:r>
              <a:rPr lang="zh-CN" altLang="en-US" sz="2400" dirty="0"/>
              <a:t>所指向内存地址开始的</a:t>
            </a:r>
            <a:r>
              <a:rPr lang="en-US" altLang="zh-CN" sz="2400" dirty="0"/>
              <a:t>n-1</a:t>
            </a:r>
            <a:r>
              <a:rPr lang="zh-CN" altLang="en-US" sz="2400" dirty="0"/>
              <a:t>个连续的内存单元中。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2000" dirty="0"/>
              <a:t>当函数读取的字符达到指定的个数，或接收到换行符，或接收到文件结束标志</a:t>
            </a:r>
            <a:r>
              <a:rPr lang="en-US" altLang="zh-CN" sz="2000" dirty="0"/>
              <a:t>EOF</a:t>
            </a:r>
            <a:r>
              <a:rPr lang="zh-CN" altLang="en-US" sz="2000" dirty="0"/>
              <a:t>时，将在读取的字符后面自动添加一个’</a:t>
            </a:r>
            <a:r>
              <a:rPr lang="en-US" altLang="zh-CN" sz="2000" dirty="0"/>
              <a:t>\0’</a:t>
            </a:r>
            <a:r>
              <a:rPr lang="zh-CN" altLang="en-US" sz="2000" dirty="0"/>
              <a:t>字符；若有换行符，则将换行符保留（换行符在’</a:t>
            </a:r>
            <a:r>
              <a:rPr lang="en-US" altLang="zh-CN" sz="2000" dirty="0"/>
              <a:t>\0’</a:t>
            </a:r>
            <a:r>
              <a:rPr lang="zh-CN" altLang="en-US" sz="2000" dirty="0"/>
              <a:t>字符之前）；若有</a:t>
            </a:r>
            <a:r>
              <a:rPr lang="en-US" altLang="zh-CN" sz="2000" dirty="0"/>
              <a:t>EOF</a:t>
            </a:r>
            <a:r>
              <a:rPr lang="zh-CN" altLang="en-US" sz="2000" dirty="0"/>
              <a:t>，则不保留</a:t>
            </a:r>
          </a:p>
          <a:p>
            <a:pPr lvl="1"/>
            <a:r>
              <a:rPr lang="zh-CN" altLang="en-US" sz="2400" dirty="0"/>
              <a:t>函数返回值</a:t>
            </a:r>
          </a:p>
          <a:p>
            <a:pPr lvl="2"/>
            <a:r>
              <a:rPr lang="zh-CN" altLang="en-US" sz="2000" dirty="0"/>
              <a:t>执行成功，返回读取的字符串；</a:t>
            </a:r>
          </a:p>
          <a:p>
            <a:pPr lvl="2"/>
            <a:r>
              <a:rPr lang="zh-CN" altLang="en-US" sz="2000" dirty="0"/>
              <a:t>如果失败，则返回空指针，这时，</a:t>
            </a:r>
            <a:r>
              <a:rPr lang="en-US" altLang="zh-CN" sz="2000" dirty="0"/>
              <a:t>s</a:t>
            </a:r>
            <a:r>
              <a:rPr lang="zh-CN" altLang="en-US" sz="2000" dirty="0"/>
              <a:t>的内容不确定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Rectangle 3">
            <a:extLst>
              <a:ext uri="{FF2B5EF4-FFF2-40B4-BE49-F238E27FC236}">
                <a16:creationId xmlns:a16="http://schemas.microsoft.com/office/drawing/2014/main" id="{B915118F-6E39-4114-9F89-4CDB1942C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68414"/>
            <a:ext cx="12000656" cy="4465637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例</a:t>
            </a:r>
            <a:r>
              <a:rPr lang="en-US" altLang="zh-CN" dirty="0"/>
              <a:t>4-2</a:t>
            </a:r>
            <a:r>
              <a:rPr lang="zh-CN" altLang="en-US" dirty="0"/>
              <a:t>的</a:t>
            </a:r>
            <a:r>
              <a:rPr lang="en-US" altLang="zh-CN" dirty="0"/>
              <a:t>f4-2.txt</a:t>
            </a:r>
            <a:r>
              <a:rPr lang="zh-CN" altLang="en-US" dirty="0"/>
              <a:t>文件保存着系统用户信息，编写一个函数</a:t>
            </a:r>
            <a:r>
              <a:rPr lang="en-US" altLang="zh-CN" dirty="0" err="1"/>
              <a:t>checkUserValid</a:t>
            </a:r>
            <a:r>
              <a:rPr lang="en-US" altLang="zh-CN" dirty="0"/>
              <a:t>()</a:t>
            </a:r>
            <a:r>
              <a:rPr lang="zh-CN" altLang="en-US" dirty="0"/>
              <a:t>用于登录系统时校验用户的合法性。检查方法是</a:t>
            </a:r>
            <a:r>
              <a:rPr lang="en-US" altLang="zh-CN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 dirty="0"/>
              <a:t>在程序运行时输入用户名和密码，然后在用户文件中查找该用户信息，如果用户名和密码在文件中找到，则表示用户合法，返回</a:t>
            </a:r>
            <a:r>
              <a:rPr lang="en-US" altLang="zh-CN" sz="2400" dirty="0"/>
              <a:t>1</a:t>
            </a:r>
            <a:r>
              <a:rPr lang="zh-CN" altLang="en-US" sz="2400" dirty="0"/>
              <a:t>，否则返回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2400" dirty="0"/>
              <a:t>程序运行时，输入一个用户名和密码，调用</a:t>
            </a:r>
            <a:r>
              <a:rPr lang="en-US" altLang="zh-CN" sz="2400" dirty="0" err="1"/>
              <a:t>checkUserValid</a:t>
            </a:r>
            <a:r>
              <a:rPr lang="en-US" altLang="zh-CN" sz="2400" dirty="0"/>
              <a:t>()</a:t>
            </a:r>
            <a:r>
              <a:rPr lang="zh-CN" altLang="en-US" sz="2400" dirty="0"/>
              <a:t>函数，如果返回</a:t>
            </a:r>
            <a:r>
              <a:rPr lang="en-US" altLang="zh-CN" sz="2400" dirty="0"/>
              <a:t>1</a:t>
            </a:r>
            <a:r>
              <a:rPr lang="zh-CN" altLang="en-US" sz="2400" dirty="0"/>
              <a:t>，则提示“</a:t>
            </a:r>
            <a:r>
              <a:rPr lang="en-US" altLang="zh-CN" sz="2400" dirty="0"/>
              <a:t>Valid user!”</a:t>
            </a:r>
            <a:r>
              <a:rPr lang="zh-CN" altLang="en-US" sz="2400" dirty="0"/>
              <a:t>，否则输出“</a:t>
            </a:r>
            <a:r>
              <a:rPr lang="en-US" altLang="zh-CN" sz="2400" dirty="0"/>
              <a:t>Invalid user!”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35208" name="Rectangle 8">
            <a:extLst>
              <a:ext uri="{FF2B5EF4-FFF2-40B4-BE49-F238E27FC236}">
                <a16:creationId xmlns:a16="http://schemas.microsoft.com/office/drawing/2014/main" id="{A579AF3D-E7D8-490E-8602-45A1BCAF1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3712" y="323546"/>
            <a:ext cx="4114800" cy="811213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4-4</a:t>
            </a:r>
          </a:p>
        </p:txBody>
      </p:sp>
      <p:sp>
        <p:nvSpPr>
          <p:cNvPr id="435210" name="Rectangle 10">
            <a:extLst>
              <a:ext uri="{FF2B5EF4-FFF2-40B4-BE49-F238E27FC236}">
                <a16:creationId xmlns:a16="http://schemas.microsoft.com/office/drawing/2014/main" id="{17AFA0C7-7DFB-418E-B6BC-626B90FE4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4674176"/>
            <a:ext cx="8785225" cy="1016305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2000" b="1" dirty="0">
                <a:solidFill>
                  <a:srgbClr val="CC0066"/>
                </a:solidFill>
              </a:rPr>
              <a:t>提示：合法性检查的规则。由于文件中的用户名和密码按行存取，把一行看作整体得</a:t>
            </a:r>
            <a:r>
              <a:rPr lang="zh-CN" altLang="en-US" sz="2000" b="1" dirty="0">
                <a:solidFill>
                  <a:schemeClr val="bg2"/>
                </a:solidFill>
              </a:rPr>
              <a:t>字符串</a:t>
            </a:r>
            <a:r>
              <a:rPr lang="en-US" altLang="zh-CN" sz="2000" b="1" dirty="0">
                <a:solidFill>
                  <a:schemeClr val="bg2"/>
                </a:solidFill>
              </a:rPr>
              <a:t>s1</a:t>
            </a:r>
            <a:r>
              <a:rPr lang="zh-CN" altLang="en-US" sz="2000" b="1" dirty="0">
                <a:solidFill>
                  <a:srgbClr val="CC0066"/>
                </a:solidFill>
              </a:rPr>
              <a:t>，将输入的用户名和密码加密后生成另一个</a:t>
            </a:r>
            <a:r>
              <a:rPr lang="zh-CN" altLang="en-US" sz="2000" b="1" dirty="0">
                <a:solidFill>
                  <a:schemeClr val="bg2"/>
                </a:solidFill>
              </a:rPr>
              <a:t>字符串</a:t>
            </a:r>
            <a:r>
              <a:rPr lang="en-US" altLang="zh-CN" sz="2000" b="1" dirty="0">
                <a:solidFill>
                  <a:schemeClr val="bg2"/>
                </a:solidFill>
              </a:rPr>
              <a:t>s2</a:t>
            </a:r>
            <a:r>
              <a:rPr lang="zh-CN" altLang="en-US" sz="2000" b="1" dirty="0">
                <a:solidFill>
                  <a:srgbClr val="CC0066"/>
                </a:solidFill>
              </a:rPr>
              <a:t>，然后通过比较</a:t>
            </a:r>
            <a:r>
              <a:rPr lang="en-US" altLang="zh-CN" sz="2000" b="1" dirty="0">
                <a:solidFill>
                  <a:srgbClr val="CC0066"/>
                </a:solidFill>
              </a:rPr>
              <a:t>s1</a:t>
            </a:r>
            <a:r>
              <a:rPr lang="zh-CN" altLang="en-US" sz="2000" b="1" dirty="0">
                <a:solidFill>
                  <a:srgbClr val="CC0066"/>
                </a:solidFill>
              </a:rPr>
              <a:t>和</a:t>
            </a:r>
            <a:r>
              <a:rPr lang="en-US" altLang="zh-CN" sz="2000" b="1" dirty="0">
                <a:solidFill>
                  <a:srgbClr val="CC0066"/>
                </a:solidFill>
              </a:rPr>
              <a:t>s2</a:t>
            </a:r>
            <a:r>
              <a:rPr lang="zh-CN" altLang="en-US" sz="2000" b="1" dirty="0">
                <a:solidFill>
                  <a:srgbClr val="CC0066"/>
                </a:solidFill>
              </a:rPr>
              <a:t>，来确定文件中是否存在用户。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52715683-4322-49FE-9269-C9AC9A519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0136" y="174626"/>
            <a:ext cx="3673475" cy="1027112"/>
          </a:xfrm>
        </p:spPr>
        <p:txBody>
          <a:bodyPr/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4-4</a:t>
            </a:r>
            <a:r>
              <a:rPr lang="zh-CN" altLang="en-US" sz="4000" dirty="0"/>
              <a:t>源程序</a:t>
            </a:r>
            <a:endParaRPr lang="en-US" altLang="zh-CN" sz="4000" dirty="0"/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BD9745E7-E955-44B7-82B0-835C98012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404664"/>
            <a:ext cx="8137525" cy="6264423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/*</a:t>
            </a:r>
            <a:r>
              <a:rPr lang="zh-CN" altLang="en-US" sz="1500" dirty="0"/>
              <a:t>校验用户信息的合法性，成功返回</a:t>
            </a:r>
            <a:r>
              <a:rPr lang="en-US" altLang="zh-CN" sz="1500" dirty="0"/>
              <a:t>1</a:t>
            </a:r>
            <a:r>
              <a:rPr lang="zh-CN" altLang="en-US" sz="1500" dirty="0"/>
              <a:t>，否则返回</a:t>
            </a:r>
            <a:r>
              <a:rPr lang="en-US" altLang="zh-CN" sz="1500" dirty="0"/>
              <a:t>0*/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int </a:t>
            </a:r>
            <a:r>
              <a:rPr lang="en-US" altLang="zh-CN" sz="1500" dirty="0" err="1"/>
              <a:t>checkUserValid</a:t>
            </a:r>
            <a:r>
              <a:rPr lang="en-US" altLang="zh-CN" sz="1500" dirty="0"/>
              <a:t>(struct </a:t>
            </a:r>
            <a:r>
              <a:rPr lang="en-US" altLang="zh-CN" sz="1500" dirty="0" err="1"/>
              <a:t>sysuser</a:t>
            </a:r>
            <a:r>
              <a:rPr lang="en-US" altLang="zh-CN" sz="1500" dirty="0"/>
              <a:t> *</a:t>
            </a:r>
            <a:r>
              <a:rPr lang="en-US" altLang="zh-CN" sz="1500" dirty="0" err="1"/>
              <a:t>psu</a:t>
            </a:r>
            <a:r>
              <a:rPr lang="en-US" altLang="zh-CN" sz="1500" dirty="0"/>
              <a:t>){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 FILE *</a:t>
            </a:r>
            <a:r>
              <a:rPr lang="en-US" altLang="zh-CN" sz="1500" dirty="0" err="1"/>
              <a:t>fp</a:t>
            </a:r>
            <a:r>
              <a:rPr lang="en-US" altLang="zh-CN" sz="1500" dirty="0"/>
              <a:t>;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 char </a:t>
            </a:r>
            <a:r>
              <a:rPr lang="en-US" altLang="zh-CN" sz="1500" dirty="0" err="1"/>
              <a:t>usr</a:t>
            </a:r>
            <a:r>
              <a:rPr lang="en-US" altLang="zh-CN" sz="1500" dirty="0"/>
              <a:t>[30],usr1[30],</a:t>
            </a:r>
            <a:r>
              <a:rPr lang="en-US" altLang="zh-CN" sz="1500" dirty="0" err="1"/>
              <a:t>pwd</a:t>
            </a:r>
            <a:r>
              <a:rPr lang="en-US" altLang="zh-CN" sz="1500" dirty="0"/>
              <a:t>[10];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 int check=0;            /*</a:t>
            </a:r>
            <a:r>
              <a:rPr lang="zh-CN" altLang="en-US" sz="1500" dirty="0"/>
              <a:t>检查结果变量，初始化为</a:t>
            </a:r>
            <a:r>
              <a:rPr lang="en-US" altLang="zh-CN" sz="1500" dirty="0"/>
              <a:t>0*/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 /*</a:t>
            </a:r>
            <a:r>
              <a:rPr lang="zh-CN" altLang="en-US" sz="1500" dirty="0"/>
              <a:t>连接生成待校验字符串*</a:t>
            </a:r>
            <a:r>
              <a:rPr lang="en-US" altLang="zh-CN" sz="1500" dirty="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usr,psu</a:t>
            </a:r>
            <a:r>
              <a:rPr lang="en-US" altLang="zh-CN" sz="1500" dirty="0"/>
              <a:t>-&gt;username);    /*</a:t>
            </a:r>
            <a:r>
              <a:rPr lang="zh-CN" altLang="en-US" sz="1500" dirty="0"/>
              <a:t>复制</a:t>
            </a:r>
            <a:r>
              <a:rPr lang="en-US" altLang="zh-CN" sz="1500" dirty="0" err="1"/>
              <a:t>psu</a:t>
            </a:r>
            <a:r>
              <a:rPr lang="en-US" altLang="zh-CN" sz="1500" dirty="0"/>
              <a:t>-&gt;username</a:t>
            </a:r>
            <a:r>
              <a:rPr lang="zh-CN" altLang="en-US" sz="1500" dirty="0"/>
              <a:t>到</a:t>
            </a:r>
            <a:r>
              <a:rPr lang="en-US" altLang="zh-CN" sz="1500" dirty="0"/>
              <a:t>usr1 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strcpy</a:t>
            </a:r>
            <a:r>
              <a:rPr lang="en-US" altLang="zh-CN" sz="1500" dirty="0"/>
              <a:t>(</a:t>
            </a:r>
            <a:r>
              <a:rPr lang="en-US" altLang="zh-CN" sz="1500" dirty="0" err="1"/>
              <a:t>pwd,psu</a:t>
            </a:r>
            <a:r>
              <a:rPr lang="en-US" altLang="zh-CN" sz="1500" dirty="0"/>
              <a:t>-&gt;password);   /*</a:t>
            </a:r>
            <a:r>
              <a:rPr lang="zh-CN" altLang="en-US" sz="1500" dirty="0"/>
              <a:t>复制</a:t>
            </a:r>
            <a:r>
              <a:rPr lang="en-US" altLang="zh-CN" sz="1500" dirty="0" err="1"/>
              <a:t>psu</a:t>
            </a:r>
            <a:r>
              <a:rPr lang="en-US" altLang="zh-CN" sz="1500" dirty="0"/>
              <a:t>-&gt;password</a:t>
            </a:r>
            <a:r>
              <a:rPr lang="zh-CN" altLang="en-US" sz="1500" dirty="0"/>
              <a:t>到</a:t>
            </a:r>
            <a:r>
              <a:rPr lang="en-US" altLang="zh-CN" sz="1500" dirty="0" err="1"/>
              <a:t>pwd</a:t>
            </a:r>
            <a:r>
              <a:rPr lang="en-US" altLang="zh-CN" sz="1500" dirty="0"/>
              <a:t> 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 encrypt(</a:t>
            </a:r>
            <a:r>
              <a:rPr lang="en-US" altLang="zh-CN" sz="1500" dirty="0" err="1"/>
              <a:t>pwd</a:t>
            </a:r>
            <a:r>
              <a:rPr lang="en-US" altLang="zh-CN" sz="1500" dirty="0"/>
              <a:t>);              /*</a:t>
            </a:r>
            <a:r>
              <a:rPr lang="zh-CN" altLang="en-US" sz="1500" dirty="0"/>
              <a:t>调用例</a:t>
            </a:r>
            <a:r>
              <a:rPr lang="en-US" altLang="zh-CN" sz="1500" dirty="0"/>
              <a:t>12-2</a:t>
            </a:r>
            <a:r>
              <a:rPr lang="zh-CN" altLang="en-US" sz="1500" dirty="0"/>
              <a:t>的</a:t>
            </a:r>
            <a:r>
              <a:rPr lang="en-US" altLang="zh-CN" sz="1500" dirty="0"/>
              <a:t>encrypt</a:t>
            </a:r>
            <a:r>
              <a:rPr lang="zh-CN" altLang="en-US" sz="1500" dirty="0"/>
              <a:t>对密码进行加密*</a:t>
            </a:r>
            <a:r>
              <a:rPr lang="en-US" altLang="zh-CN" sz="1500" dirty="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/*</a:t>
            </a:r>
            <a:r>
              <a:rPr lang="zh-CN" altLang="en-US" sz="1500" dirty="0"/>
              <a:t>连接</a:t>
            </a:r>
            <a:r>
              <a:rPr lang="en-US" altLang="zh-CN" sz="1500" dirty="0" err="1"/>
              <a:t>usr</a:t>
            </a:r>
            <a:r>
              <a:rPr lang="zh-CN" altLang="en-US" sz="1500" dirty="0"/>
              <a:t>、空格、</a:t>
            </a:r>
            <a:r>
              <a:rPr lang="en-US" altLang="zh-CN" sz="1500" dirty="0" err="1"/>
              <a:t>pwd</a:t>
            </a:r>
            <a:r>
              <a:rPr lang="zh-CN" altLang="en-US" sz="1500" dirty="0"/>
              <a:t>和</a:t>
            </a:r>
            <a:r>
              <a:rPr lang="en-US" altLang="zh-CN" sz="1500" dirty="0"/>
              <a:t>\n</a:t>
            </a:r>
            <a:r>
              <a:rPr lang="zh-CN" altLang="en-US" sz="1500" dirty="0"/>
              <a:t>构成新字符串</a:t>
            </a:r>
            <a:r>
              <a:rPr lang="en-US" altLang="zh-CN" sz="1500" dirty="0" err="1"/>
              <a:t>usr</a:t>
            </a:r>
            <a:r>
              <a:rPr lang="zh-CN" altLang="en-US" sz="1500" dirty="0"/>
              <a:t>，用于在文件中逐行检查*</a:t>
            </a:r>
            <a:r>
              <a:rPr lang="en-US" altLang="zh-CN" sz="1500" dirty="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>
                <a:solidFill>
                  <a:srgbClr val="CC0066"/>
                </a:solidFill>
              </a:rPr>
              <a:t>strcat</a:t>
            </a:r>
            <a:r>
              <a:rPr lang="en-US" altLang="zh-CN" sz="1500" dirty="0">
                <a:solidFill>
                  <a:srgbClr val="CC0066"/>
                </a:solidFill>
              </a:rPr>
              <a:t>(</a:t>
            </a:r>
            <a:r>
              <a:rPr lang="en-US" altLang="zh-CN" sz="1500" dirty="0" err="1">
                <a:solidFill>
                  <a:srgbClr val="CC0066"/>
                </a:solidFill>
              </a:rPr>
              <a:t>usr</a:t>
            </a:r>
            <a:r>
              <a:rPr lang="en-US" altLang="zh-CN" sz="1500" dirty="0">
                <a:solidFill>
                  <a:srgbClr val="CC0066"/>
                </a:solidFill>
              </a:rPr>
              <a:t>, " "); </a:t>
            </a:r>
            <a:r>
              <a:rPr lang="en-US" altLang="zh-CN" sz="1500" dirty="0" err="1">
                <a:solidFill>
                  <a:srgbClr val="CC0066"/>
                </a:solidFill>
              </a:rPr>
              <a:t>strcat</a:t>
            </a:r>
            <a:r>
              <a:rPr lang="en-US" altLang="zh-CN" sz="1500" dirty="0">
                <a:solidFill>
                  <a:srgbClr val="CC0066"/>
                </a:solidFill>
              </a:rPr>
              <a:t>(</a:t>
            </a:r>
            <a:r>
              <a:rPr lang="en-US" altLang="zh-CN" sz="1500" dirty="0" err="1">
                <a:solidFill>
                  <a:srgbClr val="CC0066"/>
                </a:solidFill>
              </a:rPr>
              <a:t>usr,pwd</a:t>
            </a:r>
            <a:r>
              <a:rPr lang="en-US" altLang="zh-CN" sz="1500" dirty="0">
                <a:solidFill>
                  <a:srgbClr val="CC0066"/>
                </a:solidFill>
              </a:rPr>
              <a:t>); </a:t>
            </a:r>
            <a:r>
              <a:rPr lang="en-US" altLang="zh-CN" sz="1500" dirty="0" err="1">
                <a:solidFill>
                  <a:srgbClr val="CC0066"/>
                </a:solidFill>
              </a:rPr>
              <a:t>strcat</a:t>
            </a:r>
            <a:r>
              <a:rPr lang="en-US" altLang="zh-CN" sz="1500" dirty="0">
                <a:solidFill>
                  <a:srgbClr val="CC0066"/>
                </a:solidFill>
              </a:rPr>
              <a:t>(</a:t>
            </a:r>
            <a:r>
              <a:rPr lang="en-US" altLang="zh-CN" sz="1500" dirty="0" err="1">
                <a:solidFill>
                  <a:srgbClr val="CC0066"/>
                </a:solidFill>
              </a:rPr>
              <a:t>usr</a:t>
            </a:r>
            <a:r>
              <a:rPr lang="en-US" altLang="zh-CN" sz="1500" dirty="0">
                <a:solidFill>
                  <a:srgbClr val="CC0066"/>
                </a:solidFill>
              </a:rPr>
              <a:t>,"\n");</a:t>
            </a:r>
            <a:r>
              <a:rPr lang="en-US" altLang="zh-CN" sz="1500" dirty="0"/>
              <a:t>                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 /*</a:t>
            </a:r>
            <a:r>
              <a:rPr lang="zh-CN" altLang="en-US" sz="1500" dirty="0"/>
              <a:t>打开文件</a:t>
            </a:r>
            <a:r>
              <a:rPr lang="en-US" altLang="zh-CN" sz="1500" dirty="0"/>
              <a:t>"f12-2.txt"</a:t>
            </a:r>
            <a:r>
              <a:rPr lang="zh-CN" altLang="en-US" sz="1500" dirty="0"/>
              <a:t>读入*</a:t>
            </a:r>
            <a:r>
              <a:rPr lang="en-US" altLang="zh-CN" sz="1500" dirty="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 if((</a:t>
            </a:r>
            <a:r>
              <a:rPr lang="en-US" altLang="zh-CN" sz="1500" dirty="0" err="1">
                <a:solidFill>
                  <a:srgbClr val="CC0066"/>
                </a:solidFill>
              </a:rPr>
              <a:t>fp</a:t>
            </a:r>
            <a:r>
              <a:rPr lang="en-US" altLang="zh-CN" sz="1500" dirty="0">
                <a:solidFill>
                  <a:srgbClr val="CC0066"/>
                </a:solidFill>
              </a:rPr>
              <a:t>=</a:t>
            </a:r>
            <a:r>
              <a:rPr lang="en-US" altLang="zh-CN" sz="1500" dirty="0" err="1">
                <a:solidFill>
                  <a:srgbClr val="CC0066"/>
                </a:solidFill>
              </a:rPr>
              <a:t>fopen</a:t>
            </a:r>
            <a:r>
              <a:rPr lang="en-US" altLang="zh-CN" sz="1500" dirty="0">
                <a:solidFill>
                  <a:srgbClr val="CC0066"/>
                </a:solidFill>
              </a:rPr>
              <a:t>("f12-2.txt","r")</a:t>
            </a:r>
            <a:r>
              <a:rPr lang="en-US" altLang="zh-CN" sz="1500" dirty="0"/>
              <a:t>)==NULL){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("File open error!\n");     exit(0);    }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 /*</a:t>
            </a:r>
            <a:r>
              <a:rPr lang="zh-CN" altLang="en-US" sz="1500" dirty="0"/>
              <a:t>从文件读入用户信息数据，遍历判断是否存在*</a:t>
            </a:r>
            <a:r>
              <a:rPr lang="en-US" altLang="zh-CN" sz="1500" dirty="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 while(!</a:t>
            </a:r>
            <a:r>
              <a:rPr lang="en-US" altLang="zh-CN" sz="1500" dirty="0" err="1"/>
              <a:t>feof</a:t>
            </a:r>
            <a:r>
              <a:rPr lang="en-US" altLang="zh-CN" sz="1500" dirty="0"/>
              <a:t>(</a:t>
            </a:r>
            <a:r>
              <a:rPr lang="en-US" altLang="zh-CN" sz="1500" dirty="0" err="1"/>
              <a:t>fp</a:t>
            </a:r>
            <a:r>
              <a:rPr lang="en-US" altLang="zh-CN" sz="1500" dirty="0"/>
              <a:t>)){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   </a:t>
            </a:r>
            <a:r>
              <a:rPr lang="en-US" altLang="zh-CN" sz="1500" dirty="0" err="1">
                <a:solidFill>
                  <a:srgbClr val="CC0066"/>
                </a:solidFill>
              </a:rPr>
              <a:t>fgets</a:t>
            </a:r>
            <a:r>
              <a:rPr lang="en-US" altLang="zh-CN" sz="1500" dirty="0">
                <a:solidFill>
                  <a:srgbClr val="CC0066"/>
                </a:solidFill>
              </a:rPr>
              <a:t>(usr1,30,fp)</a:t>
            </a:r>
            <a:r>
              <a:rPr lang="en-US" altLang="zh-CN" sz="1500" dirty="0"/>
              <a:t>;         /*</a:t>
            </a:r>
            <a:r>
              <a:rPr lang="zh-CN" altLang="en-US" sz="1500" dirty="0"/>
              <a:t>读入一行用户信息作为一个字符串到</a:t>
            </a:r>
            <a:r>
              <a:rPr lang="en-US" altLang="zh-CN" sz="1500" dirty="0"/>
              <a:t>usr1*/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   if(</a:t>
            </a:r>
            <a:r>
              <a:rPr lang="en-US" altLang="zh-CN" sz="1500" dirty="0" err="1"/>
              <a:t>strcmp</a:t>
            </a:r>
            <a:r>
              <a:rPr lang="en-US" altLang="zh-CN" sz="1500" dirty="0"/>
              <a:t>(usr,usr1)==0){   /*</a:t>
            </a:r>
            <a:r>
              <a:rPr lang="zh-CN" altLang="en-US" sz="1500" dirty="0"/>
              <a:t>比较判断</a:t>
            </a:r>
            <a:r>
              <a:rPr lang="en-US" altLang="zh-CN" sz="1500" dirty="0" err="1"/>
              <a:t>usr</a:t>
            </a:r>
            <a:r>
              <a:rPr lang="zh-CN" altLang="en-US" sz="1500" dirty="0"/>
              <a:t>与</a:t>
            </a:r>
            <a:r>
              <a:rPr lang="en-US" altLang="zh-CN" sz="1500" dirty="0"/>
              <a:t>usr1</a:t>
            </a:r>
            <a:r>
              <a:rPr lang="zh-CN" altLang="en-US" sz="1500" dirty="0"/>
              <a:t>是否相同*</a:t>
            </a:r>
            <a:r>
              <a:rPr lang="en-US" altLang="zh-CN" sz="1500" dirty="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       check=1; break;   }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}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if(</a:t>
            </a:r>
            <a:r>
              <a:rPr lang="en-US" altLang="zh-CN" sz="1500" dirty="0" err="1">
                <a:solidFill>
                  <a:srgbClr val="CC0066"/>
                </a:solidFill>
              </a:rPr>
              <a:t>fclose</a:t>
            </a:r>
            <a:r>
              <a:rPr lang="en-US" altLang="zh-CN" sz="1500" dirty="0"/>
              <a:t>(</a:t>
            </a:r>
            <a:r>
              <a:rPr lang="en-US" altLang="zh-CN" sz="1500" dirty="0" err="1"/>
              <a:t>fp</a:t>
            </a:r>
            <a:r>
              <a:rPr lang="en-US" altLang="zh-CN" sz="1500" dirty="0"/>
              <a:t>)){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("Can not close the file!\n"); exit(0);  } /*</a:t>
            </a:r>
            <a:r>
              <a:rPr lang="zh-CN" altLang="en-US" sz="1500" dirty="0"/>
              <a:t>关闭文件*</a:t>
            </a:r>
            <a:r>
              <a:rPr lang="en-US" altLang="zh-CN" sz="1500" dirty="0"/>
              <a:t>/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  return check;</a:t>
            </a:r>
          </a:p>
          <a:p>
            <a:pPr>
              <a:lnSpc>
                <a:spcPct val="8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1500" dirty="0"/>
              <a:t>}</a:t>
            </a:r>
            <a:endParaRPr lang="zh-CN" altLang="en-US" sz="1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33CC29EE-6510-47EE-8DBB-7DC6FAAB5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68338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格式化文件读写</a:t>
            </a:r>
            <a:r>
              <a:rPr lang="en-US" altLang="zh-CN" dirty="0" err="1"/>
              <a:t>fscanf</a:t>
            </a:r>
            <a:r>
              <a:rPr lang="zh-CN" altLang="en-US" dirty="0"/>
              <a:t>和</a:t>
            </a:r>
            <a:r>
              <a:rPr lang="en-US" altLang="zh-CN" dirty="0" err="1"/>
              <a:t>fprintf</a:t>
            </a:r>
            <a:endParaRPr lang="zh-CN" altLang="en-US" dirty="0"/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AC525153-B39E-4760-9423-64A6ADBCA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36" y="1088320"/>
            <a:ext cx="8748712" cy="5400675"/>
          </a:xfrm>
        </p:spPr>
        <p:txBody>
          <a:bodyPr/>
          <a:lstStyle/>
          <a:p>
            <a:pPr algn="just"/>
            <a:r>
              <a:rPr lang="en-US" altLang="zh-CN" dirty="0" err="1">
                <a:solidFill>
                  <a:srgbClr val="CC0066"/>
                </a:solidFill>
                <a:ea typeface="黑体" panose="02010609060101010101" pitchFamily="49" charset="-122"/>
              </a:rPr>
              <a:t>fscanf</a:t>
            </a:r>
            <a:r>
              <a:rPr lang="zh-CN" altLang="en-US" dirty="0">
                <a:solidFill>
                  <a:srgbClr val="CC0066"/>
                </a:solidFill>
                <a:ea typeface="黑体" panose="02010609060101010101" pitchFamily="49" charset="-122"/>
              </a:rPr>
              <a:t>（文件指针，格式字符串，输入表</a:t>
            </a:r>
            <a:r>
              <a:rPr lang="en-US" altLang="zh-CN" dirty="0">
                <a:solidFill>
                  <a:srgbClr val="CC0066"/>
                </a:solidFill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CC0066"/>
                </a:solidFill>
                <a:ea typeface="黑体" panose="02010609060101010101" pitchFamily="49" charset="-122"/>
              </a:rPr>
              <a:t>；</a:t>
            </a:r>
          </a:p>
          <a:p>
            <a:pPr algn="just"/>
            <a:r>
              <a:rPr lang="en-US" altLang="zh-CN" dirty="0" err="1">
                <a:solidFill>
                  <a:srgbClr val="CC0066"/>
                </a:solidFill>
                <a:ea typeface="黑体" panose="02010609060101010101" pitchFamily="49" charset="-122"/>
              </a:rPr>
              <a:t>fprintf</a:t>
            </a:r>
            <a:r>
              <a:rPr lang="zh-CN" altLang="en-US" dirty="0">
                <a:solidFill>
                  <a:srgbClr val="CC0066"/>
                </a:solidFill>
                <a:ea typeface="黑体" panose="02010609060101010101" pitchFamily="49" charset="-122"/>
              </a:rPr>
              <a:t>（文件指针，格式字符串，输出表</a:t>
            </a:r>
            <a:r>
              <a:rPr lang="en-US" altLang="zh-CN" dirty="0">
                <a:solidFill>
                  <a:srgbClr val="CC0066"/>
                </a:solidFill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CC0066"/>
                </a:solidFill>
                <a:ea typeface="黑体" panose="02010609060101010101" pitchFamily="49" charset="-122"/>
              </a:rPr>
              <a:t>；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zh-CN" altLang="en-US" sz="2400" dirty="0"/>
              <a:t>指定格式的输入输出函数</a:t>
            </a:r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FILE  *</a:t>
            </a:r>
            <a:r>
              <a:rPr lang="en-US" altLang="zh-CN" sz="2400" dirty="0" err="1"/>
              <a:t>fp</a:t>
            </a:r>
            <a:r>
              <a:rPr lang="en-US" altLang="zh-CN" sz="2400" dirty="0"/>
              <a:t>; int n;  float x;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/>
              <a:t>fp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fopen</a:t>
            </a:r>
            <a:r>
              <a:rPr lang="en-US" altLang="zh-CN" sz="2400" dirty="0"/>
              <a:t>("a.txt", "r")</a:t>
            </a:r>
            <a:r>
              <a:rPr lang="zh-CN" altLang="en-US" sz="2400" dirty="0"/>
              <a:t>；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chemeClr val="bg2"/>
                </a:solidFill>
              </a:rPr>
              <a:t>fscanf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</a:rPr>
              <a:t>fp</a:t>
            </a:r>
            <a:r>
              <a:rPr lang="zh-CN" altLang="en-US" sz="2400" dirty="0">
                <a:solidFill>
                  <a:schemeClr val="bg2"/>
                </a:solidFill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</a:rPr>
              <a:t>"%</a:t>
            </a:r>
            <a:r>
              <a:rPr lang="en-US" altLang="zh-CN" sz="2400" dirty="0" err="1">
                <a:solidFill>
                  <a:schemeClr val="bg2"/>
                </a:solidFill>
              </a:rPr>
              <a:t>d%f</a:t>
            </a:r>
            <a:r>
              <a:rPr lang="en-US" altLang="zh-CN" sz="2400" dirty="0">
                <a:solidFill>
                  <a:schemeClr val="bg2"/>
                </a:solidFill>
              </a:rPr>
              <a:t>"</a:t>
            </a:r>
            <a:r>
              <a:rPr lang="zh-CN" altLang="en-US" sz="2400" dirty="0">
                <a:solidFill>
                  <a:schemeClr val="bg2"/>
                </a:solidFill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</a:rPr>
              <a:t>&amp;n</a:t>
            </a:r>
            <a:r>
              <a:rPr lang="zh-CN" altLang="en-US" sz="2400" dirty="0">
                <a:solidFill>
                  <a:schemeClr val="bg2"/>
                </a:solidFill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</a:rPr>
              <a:t>&amp;x);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表示从文件</a:t>
            </a:r>
            <a:r>
              <a:rPr lang="en-US" altLang="zh-CN" dirty="0"/>
              <a:t>a.txt</a:t>
            </a:r>
            <a:r>
              <a:rPr lang="zh-CN" altLang="en-US" dirty="0"/>
              <a:t>分别读入整型数到变量</a:t>
            </a:r>
            <a:r>
              <a:rPr lang="en-US" altLang="zh-CN" dirty="0"/>
              <a:t>n</a:t>
            </a:r>
            <a:r>
              <a:rPr lang="zh-CN" altLang="en-US" dirty="0"/>
              <a:t>、浮点数到变量</a:t>
            </a:r>
            <a:r>
              <a:rPr lang="en-US" altLang="zh-CN" dirty="0"/>
              <a:t>x</a:t>
            </a:r>
            <a:r>
              <a:rPr lang="zh-CN" altLang="en-US" dirty="0"/>
              <a:t>	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/>
              <a:t>fp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fopen</a:t>
            </a:r>
            <a:r>
              <a:rPr lang="en-US" altLang="zh-CN" sz="2400" dirty="0"/>
              <a:t>("b.txt", "w");	</a:t>
            </a:r>
            <a:endParaRPr lang="de-DE" altLang="zh-CN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de-DE" altLang="zh-CN" sz="2400" dirty="0">
                <a:solidFill>
                  <a:schemeClr val="bg2"/>
                </a:solidFill>
              </a:rPr>
              <a:t>fprintf(fp, "%d%f", n, x);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de-DE" dirty="0"/>
              <a:t>表示把变量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的数值写入文件</a:t>
            </a:r>
            <a:r>
              <a:rPr lang="en-US" altLang="zh-CN" dirty="0"/>
              <a:t>b.txt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13536"/>
            <a:ext cx="12192000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ctr" defTabSz="1219170" eaLnBrk="1" hangingPunct="1">
              <a:lnSpc>
                <a:spcPct val="70000"/>
              </a:lnSpc>
              <a:defRPr/>
            </a:pPr>
            <a:r>
              <a:rPr lang="zh-CN" altLang="en-US" sz="5333" dirty="0">
                <a:solidFill>
                  <a:srgbClr val="000000"/>
                </a:solidFill>
                <a:cs typeface="Bebas Neue" charset="0"/>
                <a:sym typeface="Bebas Neue" charset="0"/>
              </a:rPr>
              <a:t>编程解决问题的步骤</a:t>
            </a:r>
            <a:endParaRPr lang="en-US" sz="5333" dirty="0">
              <a:solidFill>
                <a:srgbClr val="000000"/>
              </a:solidFill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108151"/>
            <a:ext cx="12192000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0C0"/>
                </a:solidFill>
                <a:cs typeface="Arial" charset="0"/>
                <a:sym typeface="Gill Sans" charset="0"/>
              </a:rPr>
              <a:t>6</a:t>
            </a:r>
            <a:r>
              <a:rPr lang="zh-CN" altLang="en-US" sz="3200" b="1" dirty="0">
                <a:solidFill>
                  <a:srgbClr val="0070C0"/>
                </a:solidFill>
                <a:cs typeface="Arial" charset="0"/>
                <a:sym typeface="Gill Sans" charset="0"/>
              </a:rPr>
              <a:t>个步骤</a:t>
            </a:r>
            <a:endParaRPr lang="en-US" altLang="zh-CN" sz="3200" dirty="0">
              <a:solidFill>
                <a:srgbClr val="0070C0"/>
              </a:solidFill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847528" y="2015751"/>
            <a:ext cx="10081120" cy="442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1" hangingPunct="1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cs typeface="Arial" charset="0"/>
                <a:sym typeface="Gill Sans" charset="0"/>
              </a:rPr>
              <a:t>- </a:t>
            </a:r>
            <a:r>
              <a:rPr lang="zh-CN" altLang="en-US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分析问题：分析问题的计算部分，</a:t>
            </a:r>
            <a:r>
              <a:rPr lang="zh-CN" altLang="en-US" sz="3200" b="1" dirty="0">
                <a:solidFill>
                  <a:srgbClr val="D98431"/>
                </a:solidFill>
                <a:cs typeface="Arial" charset="0"/>
                <a:sym typeface="Gill Sans" charset="0"/>
              </a:rPr>
              <a:t>想清楚</a:t>
            </a:r>
            <a:endParaRPr lang="en-US" altLang="zh-CN" sz="3200" b="1" dirty="0">
              <a:solidFill>
                <a:srgbClr val="D98431"/>
              </a:solidFill>
              <a:cs typeface="Arial" charset="0"/>
              <a:sym typeface="Gill Sans" charset="0"/>
            </a:endParaRPr>
          </a:p>
          <a:p>
            <a:pPr defTabSz="1219170" eaLnBrk="1" hangingPunct="1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cs typeface="Arial" charset="0"/>
                <a:sym typeface="Gill Sans" charset="0"/>
              </a:rPr>
              <a:t>-</a:t>
            </a:r>
            <a:r>
              <a:rPr lang="zh-CN" altLang="en-US" sz="3200" dirty="0">
                <a:solidFill>
                  <a:srgbClr val="000000"/>
                </a:solidFill>
                <a:cs typeface="Arial" charset="0"/>
                <a:sym typeface="Gill Sans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划分边界：划分问题的功能边界，</a:t>
            </a:r>
            <a:r>
              <a:rPr lang="zh-CN" altLang="en-US" sz="3200" b="1" dirty="0">
                <a:solidFill>
                  <a:srgbClr val="D98431"/>
                </a:solidFill>
                <a:cs typeface="Arial" charset="0"/>
                <a:sym typeface="Gill Sans" charset="0"/>
              </a:rPr>
              <a:t>规划</a:t>
            </a:r>
            <a:r>
              <a:rPr lang="en-US" altLang="zh-CN" sz="3200" b="1" dirty="0">
                <a:solidFill>
                  <a:srgbClr val="D98431"/>
                </a:solidFill>
                <a:cs typeface="Arial" charset="0"/>
                <a:sym typeface="Gill Sans" charset="0"/>
              </a:rPr>
              <a:t>IPO</a:t>
            </a:r>
          </a:p>
          <a:p>
            <a:pPr marL="271463" indent="-271463" defTabSz="1219170" eaLnBrk="1" hangingPunct="1">
              <a:lnSpc>
                <a:spcPct val="150000"/>
              </a:lnSpc>
              <a:buFontTx/>
              <a:buChar char="-"/>
              <a:defRPr/>
            </a:pPr>
            <a:r>
              <a:rPr lang="zh-CN" altLang="en-US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设计算法：设计问题的求解算法，</a:t>
            </a:r>
            <a:r>
              <a:rPr lang="zh-CN" altLang="en-US" sz="3200" b="1" dirty="0">
                <a:solidFill>
                  <a:srgbClr val="D98431"/>
                </a:solidFill>
                <a:cs typeface="Arial" charset="0"/>
                <a:sym typeface="Gill Sans" charset="0"/>
              </a:rPr>
              <a:t>关注算法</a:t>
            </a:r>
            <a:endParaRPr lang="en-US" altLang="zh-CN" sz="3200" b="1" dirty="0">
              <a:solidFill>
                <a:srgbClr val="D98431"/>
              </a:solidFill>
              <a:cs typeface="Arial" charset="0"/>
              <a:sym typeface="Gill Sans" charset="0"/>
            </a:endParaRPr>
          </a:p>
          <a:p>
            <a:pPr defTabSz="1219170" eaLnBrk="1" hangingPunct="1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cs typeface="Arial" charset="0"/>
                <a:sym typeface="Gill Sans" charset="0"/>
              </a:rPr>
              <a:t>- </a:t>
            </a:r>
            <a:r>
              <a:rPr lang="zh-CN" altLang="en-US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编写程序：编写问题的计算程序，</a:t>
            </a:r>
            <a:r>
              <a:rPr lang="zh-CN" altLang="en-US" sz="3200" b="1" dirty="0">
                <a:solidFill>
                  <a:srgbClr val="D98431"/>
                </a:solidFill>
                <a:cs typeface="Arial" charset="0"/>
                <a:sym typeface="Gill Sans" charset="0"/>
              </a:rPr>
              <a:t>编程序</a:t>
            </a:r>
            <a:endParaRPr lang="en-US" altLang="zh-CN" sz="3200" b="1" dirty="0">
              <a:solidFill>
                <a:srgbClr val="D98431"/>
              </a:solidFill>
              <a:cs typeface="Arial" charset="0"/>
              <a:sym typeface="Gill Sans" charset="0"/>
            </a:endParaRPr>
          </a:p>
          <a:p>
            <a:pPr defTabSz="1219170" eaLnBrk="1" hangingPunct="1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cs typeface="Arial" charset="0"/>
                <a:sym typeface="Gill Sans" charset="0"/>
              </a:rPr>
              <a:t>-</a:t>
            </a:r>
            <a:r>
              <a:rPr lang="zh-CN" altLang="en-US" sz="3200" dirty="0">
                <a:solidFill>
                  <a:srgbClr val="000000"/>
                </a:solidFill>
                <a:cs typeface="Arial" charset="0"/>
                <a:sym typeface="Gill Sans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调试测试：调试程序使正确运行，</a:t>
            </a:r>
            <a:r>
              <a:rPr lang="zh-CN" altLang="en-US" sz="3200" b="1" dirty="0">
                <a:solidFill>
                  <a:srgbClr val="D98431"/>
                </a:solidFill>
                <a:cs typeface="Arial" charset="0"/>
                <a:sym typeface="Gill Sans" charset="0"/>
              </a:rPr>
              <a:t>运行调试</a:t>
            </a:r>
            <a:endParaRPr lang="en-US" altLang="zh-CN" sz="3200" b="1" dirty="0">
              <a:solidFill>
                <a:srgbClr val="D98431"/>
              </a:solidFill>
              <a:cs typeface="Arial" charset="0"/>
              <a:sym typeface="Gill Sans" charset="0"/>
            </a:endParaRPr>
          </a:p>
          <a:p>
            <a:pPr defTabSz="1219170" eaLnBrk="1" hangingPunct="1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cs typeface="Arial" charset="0"/>
                <a:sym typeface="Gill Sans" charset="0"/>
              </a:rPr>
              <a:t>-</a:t>
            </a:r>
            <a:r>
              <a:rPr lang="zh-CN" altLang="en-US" sz="3200" dirty="0">
                <a:solidFill>
                  <a:srgbClr val="000000"/>
                </a:solidFill>
                <a:cs typeface="Arial" charset="0"/>
                <a:sym typeface="Gill Sans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升级维护：适应问题的升级维护，</a:t>
            </a:r>
            <a:r>
              <a:rPr lang="zh-CN" altLang="en-US" sz="3200" b="1" dirty="0">
                <a:solidFill>
                  <a:srgbClr val="D98431"/>
                </a:solidFill>
                <a:cs typeface="Arial" charset="0"/>
                <a:sym typeface="Gill Sans" charset="0"/>
              </a:rPr>
              <a:t>更新完善</a:t>
            </a:r>
            <a:endParaRPr lang="en-US" altLang="zh-CN" sz="3200" b="1" dirty="0">
              <a:solidFill>
                <a:srgbClr val="D98431"/>
              </a:solidFill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562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E4F3936F-FE35-411A-8303-D69EFAA1E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7570788" cy="739775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数据块读写</a:t>
            </a:r>
            <a:r>
              <a:rPr lang="en-US" altLang="zh-CN" dirty="0" err="1"/>
              <a:t>fread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06504C13-DD8D-4B3B-BDA2-79D0B5A01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36" y="1140885"/>
            <a:ext cx="8640762" cy="5589587"/>
          </a:xfrm>
        </p:spPr>
        <p:txBody>
          <a:bodyPr/>
          <a:lstStyle/>
          <a:p>
            <a:r>
              <a:rPr lang="en-US" altLang="zh-CN" dirty="0" err="1">
                <a:solidFill>
                  <a:srgbClr val="CC0066"/>
                </a:solidFill>
              </a:rPr>
              <a:t>fread</a:t>
            </a:r>
            <a:r>
              <a:rPr lang="en-US" altLang="zh-CN" dirty="0">
                <a:solidFill>
                  <a:srgbClr val="CC0066"/>
                </a:solidFill>
              </a:rPr>
              <a:t>(buffer, size, count, </a:t>
            </a:r>
            <a:r>
              <a:rPr lang="en-US" altLang="zh-CN" dirty="0" err="1">
                <a:solidFill>
                  <a:srgbClr val="CC0066"/>
                </a:solidFill>
              </a:rPr>
              <a:t>fp</a:t>
            </a:r>
            <a:r>
              <a:rPr lang="en-US" altLang="zh-CN" dirty="0">
                <a:solidFill>
                  <a:srgbClr val="CC0066"/>
                </a:solidFill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/>
              <a:t>从二进制文件中读入一个数据块到变量</a:t>
            </a:r>
          </a:p>
          <a:p>
            <a:r>
              <a:rPr lang="en-US" altLang="zh-CN" dirty="0" err="1">
                <a:solidFill>
                  <a:srgbClr val="CC0066"/>
                </a:solidFill>
              </a:rPr>
              <a:t>fwrite</a:t>
            </a:r>
            <a:r>
              <a:rPr lang="en-US" altLang="zh-CN" dirty="0">
                <a:solidFill>
                  <a:srgbClr val="CC0066"/>
                </a:solidFill>
              </a:rPr>
              <a:t>(buffer, size, count, </a:t>
            </a:r>
            <a:r>
              <a:rPr lang="en-US" altLang="zh-CN" dirty="0" err="1">
                <a:solidFill>
                  <a:srgbClr val="CC0066"/>
                </a:solidFill>
              </a:rPr>
              <a:t>fp</a:t>
            </a:r>
            <a:r>
              <a:rPr lang="en-US" altLang="zh-CN" dirty="0">
                <a:solidFill>
                  <a:srgbClr val="CC0066"/>
                </a:solidFill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/>
              <a:t>向二进制文件中写入一个数据块			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altLang="zh-CN" sz="2800" dirty="0"/>
              <a:t>buffer</a:t>
            </a:r>
            <a:r>
              <a:rPr lang="zh-CN" altLang="en-US" sz="2800" dirty="0"/>
              <a:t>：指针，表示存放数据的首地址；</a:t>
            </a:r>
          </a:p>
          <a:p>
            <a:pPr lvl="1"/>
            <a:r>
              <a:rPr lang="en-US" altLang="zh-CN" sz="2800" dirty="0"/>
              <a:t>size</a:t>
            </a:r>
            <a:r>
              <a:rPr lang="zh-CN" altLang="en-US" sz="2800" dirty="0"/>
              <a:t>：数据块的字节数</a:t>
            </a:r>
          </a:p>
          <a:p>
            <a:pPr lvl="1"/>
            <a:r>
              <a:rPr lang="en-US" altLang="zh-CN" sz="2800" dirty="0"/>
              <a:t>count</a:t>
            </a:r>
            <a:r>
              <a:rPr lang="zh-CN" altLang="en-US" sz="2800" dirty="0"/>
              <a:t>：要读写的数据块块数</a:t>
            </a:r>
          </a:p>
          <a:p>
            <a:pPr lvl="1"/>
            <a:r>
              <a:rPr lang="en-US" altLang="zh-CN" sz="2800" dirty="0" err="1"/>
              <a:t>fp</a:t>
            </a:r>
            <a:r>
              <a:rPr lang="zh-CN" altLang="en-US" sz="2800" dirty="0"/>
              <a:t>：文件指针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049B3E1D-4838-424F-B864-F2085C81A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7608" y="404811"/>
            <a:ext cx="6202362" cy="884238"/>
          </a:xfrm>
        </p:spPr>
        <p:txBody>
          <a:bodyPr/>
          <a:lstStyle/>
          <a:p>
            <a:r>
              <a:rPr lang="en-US" altLang="zh-CN" sz="4000" dirty="0"/>
              <a:t>4.2.4  </a:t>
            </a:r>
            <a:r>
              <a:rPr lang="zh-CN" altLang="en-US" sz="4000" dirty="0"/>
              <a:t>其他相关函数</a:t>
            </a:r>
          </a:p>
        </p:txBody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72C6C6BD-5397-4115-9127-0B8C40B37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1" y="1412876"/>
            <a:ext cx="5473304" cy="50403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函数</a:t>
            </a:r>
            <a:r>
              <a:rPr lang="en-US" altLang="zh-CN" dirty="0" err="1"/>
              <a:t>feof</a:t>
            </a:r>
            <a:r>
              <a:rPr lang="en-US" altLang="zh-CN" dirty="0"/>
              <a:t>()</a:t>
            </a:r>
            <a:endParaRPr lang="zh-CN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CC0066"/>
                </a:solidFill>
              </a:rPr>
              <a:t>feof</a:t>
            </a:r>
            <a:r>
              <a:rPr lang="en-US" altLang="zh-CN" sz="2400" dirty="0">
                <a:solidFill>
                  <a:srgbClr val="CC0066"/>
                </a:solidFill>
              </a:rPr>
              <a:t>(</a:t>
            </a:r>
            <a:r>
              <a:rPr lang="en-US" altLang="zh-CN" sz="2400" dirty="0" err="1">
                <a:solidFill>
                  <a:srgbClr val="CC0066"/>
                </a:solidFill>
              </a:rPr>
              <a:t>fp</a:t>
            </a:r>
            <a:r>
              <a:rPr lang="en-US" altLang="zh-CN" sz="2400" dirty="0">
                <a:solidFill>
                  <a:srgbClr val="CC0066"/>
                </a:solidFill>
              </a:rPr>
              <a:t>) ;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判断</a:t>
            </a:r>
            <a:r>
              <a:rPr lang="en-US" altLang="zh-CN" sz="2400" b="1" dirty="0" err="1"/>
              <a:t>fp</a:t>
            </a:r>
            <a:r>
              <a:rPr lang="zh-CN" altLang="en-US" sz="2400" b="1" dirty="0"/>
              <a:t>指针是否已经到文件末尾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函数返回值</a:t>
            </a:r>
          </a:p>
          <a:p>
            <a:pPr lvl="2">
              <a:lnSpc>
                <a:spcPct val="150000"/>
              </a:lnSpc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：到文件结束位置</a:t>
            </a:r>
          </a:p>
          <a:p>
            <a:pPr lvl="2">
              <a:lnSpc>
                <a:spcPct val="150000"/>
              </a:lnSpc>
            </a:pPr>
            <a:r>
              <a:rPr lang="en-US" altLang="zh-CN" sz="2000" b="1" dirty="0"/>
              <a:t>0</a:t>
            </a:r>
            <a:r>
              <a:rPr lang="zh-CN" altLang="en-US" sz="2000" b="1" dirty="0"/>
              <a:t>：文件未结束</a:t>
            </a:r>
          </a:p>
        </p:txBody>
      </p:sp>
      <p:sp>
        <p:nvSpPr>
          <p:cNvPr id="445444" name="Rectangle 4">
            <a:extLst>
              <a:ext uri="{FF2B5EF4-FFF2-40B4-BE49-F238E27FC236}">
                <a16:creationId xmlns:a16="http://schemas.microsoft.com/office/drawing/2014/main" id="{DF00DE3C-5266-47BC-B29C-06653E8AE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1341439"/>
            <a:ext cx="6047976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函数</a:t>
            </a:r>
            <a:r>
              <a:rPr lang="en-US" altLang="zh-CN" dirty="0"/>
              <a:t>rewind(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66"/>
                </a:solidFill>
              </a:rPr>
              <a:t>rewind(FILE *</a:t>
            </a:r>
            <a:r>
              <a:rPr lang="en-US" altLang="zh-CN" dirty="0" err="1">
                <a:solidFill>
                  <a:srgbClr val="CC0066"/>
                </a:solidFill>
              </a:rPr>
              <a:t>fp</a:t>
            </a:r>
            <a:r>
              <a:rPr lang="en-US" altLang="zh-CN" dirty="0">
                <a:solidFill>
                  <a:srgbClr val="CC0066"/>
                </a:solidFill>
              </a:rPr>
              <a:t>);</a:t>
            </a:r>
          </a:p>
          <a:p>
            <a:pPr marL="450850" lvl="1" indent="635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定位文件指针，使文件指针指向读写文件的首地址，即打开文件时文件指针所指向的位置。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49354C52-A032-4680-8D34-887406D4E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73926" y="260351"/>
            <a:ext cx="3394075" cy="739775"/>
          </a:xfrm>
        </p:spPr>
        <p:txBody>
          <a:bodyPr/>
          <a:lstStyle/>
          <a:p>
            <a:r>
              <a:rPr lang="zh-CN" altLang="en-US" sz="4000"/>
              <a:t>其他相关函数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B0E0DC80-DC8B-4215-B9F4-7E431DE3E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344" y="981075"/>
            <a:ext cx="10476656" cy="554355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函数</a:t>
            </a:r>
            <a:r>
              <a:rPr lang="en-US" altLang="zh-CN" dirty="0" err="1"/>
              <a:t>fseek</a:t>
            </a:r>
            <a:r>
              <a:rPr lang="en-US" altLang="zh-CN" dirty="0"/>
              <a:t>( )——</a:t>
            </a:r>
            <a:r>
              <a:rPr lang="zh-CN" altLang="en-US" dirty="0"/>
              <a:t>用来控制指针移动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CC0066"/>
                </a:solidFill>
              </a:rPr>
              <a:t>fseek</a:t>
            </a:r>
            <a:r>
              <a:rPr lang="en-US" altLang="zh-CN" sz="2400" dirty="0">
                <a:solidFill>
                  <a:srgbClr val="CC0066"/>
                </a:solidFill>
              </a:rPr>
              <a:t>(</a:t>
            </a:r>
            <a:r>
              <a:rPr lang="en-US" altLang="zh-CN" sz="2400" dirty="0" err="1">
                <a:solidFill>
                  <a:srgbClr val="CC0066"/>
                </a:solidFill>
              </a:rPr>
              <a:t>fp</a:t>
            </a:r>
            <a:r>
              <a:rPr lang="en-US" altLang="zh-CN" sz="2400" dirty="0">
                <a:solidFill>
                  <a:srgbClr val="CC0066"/>
                </a:solidFill>
              </a:rPr>
              <a:t>, offset, from);</a:t>
            </a:r>
            <a:endParaRPr lang="zh-CN" altLang="en-US" sz="24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2400" dirty="0"/>
              <a:t>offset</a:t>
            </a:r>
            <a:r>
              <a:rPr lang="zh-CN" altLang="en-US" sz="2400" dirty="0"/>
              <a:t>：移动偏移量，</a:t>
            </a:r>
            <a:r>
              <a:rPr lang="en-US" altLang="zh-CN" sz="2400" dirty="0"/>
              <a:t>long</a:t>
            </a:r>
            <a:r>
              <a:rPr lang="zh-CN" altLang="en-US" sz="2400" dirty="0"/>
              <a:t>型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2400" dirty="0"/>
              <a:t>from</a:t>
            </a:r>
            <a:r>
              <a:rPr lang="zh-CN" altLang="en-US" sz="2400" dirty="0"/>
              <a:t>：起始位置，文件首部、当前位置和文件尾部分别对应</a:t>
            </a:r>
            <a:r>
              <a:rPr lang="en-US" altLang="zh-CN" sz="2400" dirty="0"/>
              <a:t>0,1,2</a:t>
            </a:r>
            <a:r>
              <a:rPr lang="zh-CN" altLang="en-US" sz="2400" dirty="0"/>
              <a:t>，或常量</a:t>
            </a:r>
            <a:r>
              <a:rPr lang="en-US" altLang="zh-CN" sz="2400" dirty="0"/>
              <a:t>SEEK_SET</a:t>
            </a:r>
            <a:r>
              <a:rPr lang="zh-CN" altLang="en-US" sz="2400" dirty="0"/>
              <a:t>、</a:t>
            </a:r>
            <a:r>
              <a:rPr lang="en-US" altLang="zh-CN" sz="2400" dirty="0"/>
              <a:t>SEEK_CUR</a:t>
            </a:r>
            <a:r>
              <a:rPr lang="zh-CN" altLang="en-US" sz="2400" dirty="0"/>
              <a:t>、</a:t>
            </a:r>
            <a:r>
              <a:rPr lang="en-US" altLang="zh-CN" sz="2400" dirty="0"/>
              <a:t>SEEK_END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例如：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/>
              <a:t>fseek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, 20L, 0)</a:t>
            </a:r>
            <a:r>
              <a:rPr lang="zh-CN" altLang="en-US" sz="2000" dirty="0"/>
              <a:t>：将文件位置指针移动到离文件首</a:t>
            </a:r>
            <a:r>
              <a:rPr lang="en-US" altLang="zh-CN" sz="2000" dirty="0"/>
              <a:t>20</a:t>
            </a:r>
            <a:r>
              <a:rPr lang="zh-CN" altLang="en-US" sz="2000" dirty="0"/>
              <a:t>字节处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 err="1"/>
              <a:t>fseek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, -20L, SEEK_END)</a:t>
            </a:r>
            <a:r>
              <a:rPr lang="zh-CN" altLang="en-US" sz="2000" dirty="0"/>
              <a:t>：将文件位置指针移动到离文件尾部前</a:t>
            </a:r>
            <a:r>
              <a:rPr lang="en-US" altLang="zh-CN" sz="2000" dirty="0"/>
              <a:t>20</a:t>
            </a:r>
            <a:r>
              <a:rPr lang="zh-CN" altLang="en-US" sz="2000" dirty="0"/>
              <a:t>字节处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函数</a:t>
            </a:r>
            <a:r>
              <a:rPr lang="en-US" altLang="zh-CN" dirty="0" err="1"/>
              <a:t>ftell</a:t>
            </a:r>
            <a:r>
              <a:rPr lang="en-US" altLang="zh-CN" dirty="0"/>
              <a:t>( 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CC0066"/>
                </a:solidFill>
              </a:rPr>
              <a:t>ftell</a:t>
            </a:r>
            <a:r>
              <a:rPr lang="en-US" altLang="zh-CN" sz="2400" dirty="0">
                <a:solidFill>
                  <a:srgbClr val="CC0066"/>
                </a:solidFill>
              </a:rPr>
              <a:t>(</a:t>
            </a:r>
            <a:r>
              <a:rPr lang="zh-CN" altLang="en-US" sz="2400" dirty="0">
                <a:solidFill>
                  <a:srgbClr val="CC0066"/>
                </a:solidFill>
              </a:rPr>
              <a:t>文件指针</a:t>
            </a:r>
            <a:r>
              <a:rPr lang="en-US" altLang="zh-CN" sz="2400" dirty="0">
                <a:solidFill>
                  <a:srgbClr val="CC0066"/>
                </a:solidFill>
              </a:rPr>
              <a:t>)</a:t>
            </a:r>
            <a:r>
              <a:rPr lang="zh-CN" altLang="en-US" sz="2400" dirty="0">
                <a:solidFill>
                  <a:srgbClr val="CC0066"/>
                </a:solidFill>
              </a:rPr>
              <a:t>；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获取当前文件指针的位置，即相对于文件开头的位移量（字节数）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/>
              <a:t>函数出错时，返回</a:t>
            </a:r>
            <a:r>
              <a:rPr lang="en-US" altLang="zh-CN" sz="2400" dirty="0"/>
              <a:t>-1L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4CA20C4F-FE8F-45AE-BAF2-4C995CF3A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68338"/>
          </a:xfrm>
        </p:spPr>
        <p:txBody>
          <a:bodyPr/>
          <a:lstStyle/>
          <a:p>
            <a:r>
              <a:rPr lang="zh-CN" altLang="en-US"/>
              <a:t>其他相关函数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CCE25D4E-9BCD-4793-872D-4AC90A6A2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344" y="1127203"/>
            <a:ext cx="11377264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ferror</a:t>
            </a:r>
            <a:r>
              <a:rPr lang="en-US" altLang="zh-CN" sz="2400" dirty="0"/>
              <a:t>()</a:t>
            </a:r>
            <a:r>
              <a:rPr lang="zh-CN" altLang="en-US" sz="2400" dirty="0"/>
              <a:t>函数：函数用来检查文件在用各种输入输出函数进行读写是否出错，若返回值为</a:t>
            </a:r>
            <a:r>
              <a:rPr lang="en-US" altLang="zh-CN" sz="2400" dirty="0"/>
              <a:t>0</a:t>
            </a:r>
            <a:r>
              <a:rPr lang="zh-CN" altLang="en-US" sz="2400" dirty="0"/>
              <a:t>，表示未出错，否则表示有错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调用形式为：</a:t>
            </a:r>
            <a:r>
              <a:rPr lang="en-US" altLang="zh-CN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ferror</a:t>
            </a:r>
            <a:r>
              <a:rPr lang="en-US" altLang="zh-CN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文件指针</a:t>
            </a:r>
            <a:r>
              <a:rPr lang="en-US" altLang="zh-CN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文件指针必须是已经定义过的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函数</a:t>
            </a:r>
            <a:r>
              <a:rPr lang="en-US" altLang="zh-CN" sz="2400" dirty="0" err="1"/>
              <a:t>clearerr</a:t>
            </a:r>
            <a:r>
              <a:rPr lang="en-US" altLang="zh-CN" sz="2400" dirty="0"/>
              <a:t>(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CC0066"/>
                </a:solidFill>
              </a:rPr>
              <a:t>clearerr</a:t>
            </a:r>
            <a:r>
              <a:rPr lang="en-US" altLang="zh-CN" sz="2800" dirty="0">
                <a:solidFill>
                  <a:srgbClr val="CC0066"/>
                </a:solidFill>
              </a:rPr>
              <a:t>(</a:t>
            </a:r>
            <a:r>
              <a:rPr lang="zh-CN" altLang="en-US" sz="2800" dirty="0">
                <a:solidFill>
                  <a:srgbClr val="CC0066"/>
                </a:solidFill>
              </a:rPr>
              <a:t>文件指针</a:t>
            </a:r>
            <a:r>
              <a:rPr lang="en-US" altLang="zh-CN" sz="2800" dirty="0">
                <a:solidFill>
                  <a:srgbClr val="CC0066"/>
                </a:solidFill>
              </a:rPr>
              <a:t>)</a:t>
            </a:r>
            <a:r>
              <a:rPr lang="zh-CN" altLang="en-US" sz="2800" dirty="0">
                <a:solidFill>
                  <a:srgbClr val="CC0066"/>
                </a:solidFill>
              </a:rPr>
              <a:t>；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用来清除出错标志和文件结束标志，使它们为</a:t>
            </a:r>
            <a:r>
              <a:rPr lang="en-US" altLang="zh-CN" sz="2400" dirty="0"/>
              <a:t>0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0F25E1DF-1C81-4D19-A1CE-3C123634A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76" y="476672"/>
            <a:ext cx="10222653" cy="685165"/>
          </a:xfrm>
        </p:spPr>
        <p:txBody>
          <a:bodyPr/>
          <a:lstStyle/>
          <a:p>
            <a:r>
              <a:rPr lang="en-US" altLang="zh-CN" dirty="0"/>
              <a:t>4.3  </a:t>
            </a:r>
            <a:r>
              <a:rPr lang="zh-CN" altLang="en-US" dirty="0"/>
              <a:t>文件综合应用：个人资金账户管理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6F21C662-F811-448D-AA90-CC763EE9D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36" y="1268760"/>
            <a:ext cx="11881320" cy="45434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4.3.1</a:t>
            </a:r>
            <a:r>
              <a:rPr lang="zh-CN" altLang="en-US" sz="2000" dirty="0"/>
              <a:t>顺序文件和随机文件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按照</a:t>
            </a:r>
            <a:r>
              <a:rPr lang="en-US" altLang="zh-CN" sz="2000" dirty="0"/>
              <a:t>C</a:t>
            </a:r>
            <a:r>
              <a:rPr lang="zh-CN" altLang="en-US" sz="2000" dirty="0"/>
              <a:t>程序对文件访问的特点来分，文件可分为</a:t>
            </a:r>
            <a:r>
              <a:rPr lang="zh-CN" altLang="en-US" sz="2000" dirty="0">
                <a:solidFill>
                  <a:schemeClr val="bg2"/>
                </a:solidFill>
              </a:rPr>
              <a:t>顺序访问文件和随机访问文件</a:t>
            </a:r>
            <a:r>
              <a:rPr lang="zh-CN" altLang="en-US" sz="2000" dirty="0"/>
              <a:t>，简称为</a:t>
            </a:r>
            <a:r>
              <a:rPr lang="zh-CN" altLang="en-US" sz="2000" dirty="0">
                <a:solidFill>
                  <a:schemeClr val="bg2"/>
                </a:solidFill>
              </a:rPr>
              <a:t>顺序文件和随机文件</a:t>
            </a:r>
            <a:r>
              <a:rPr lang="zh-CN" altLang="en-US" sz="2000" dirty="0"/>
              <a:t>。前面介绍的所有例子都进行的是顺序访问，通过使用</a:t>
            </a:r>
            <a:r>
              <a:rPr lang="en-US" altLang="zh-CN" sz="2000" dirty="0" err="1"/>
              <a:t>fprintf</a:t>
            </a:r>
            <a:r>
              <a:rPr lang="en-US" altLang="zh-CN" sz="2000" dirty="0"/>
              <a:t>()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fputs</a:t>
            </a:r>
            <a:r>
              <a:rPr lang="en-US" altLang="zh-CN" sz="2000" dirty="0"/>
              <a:t>()</a:t>
            </a:r>
            <a:r>
              <a:rPr lang="zh-CN" altLang="en-US" sz="2000" dirty="0"/>
              <a:t>函数创建的数据记录长度并不是完全一致的，这种记录长度不确定的文件访问称为</a:t>
            </a:r>
            <a:r>
              <a:rPr lang="zh-CN" altLang="en-US" sz="2000" dirty="0">
                <a:solidFill>
                  <a:schemeClr val="bg2"/>
                </a:solidFill>
              </a:rPr>
              <a:t>顺序访问</a:t>
            </a:r>
            <a:r>
              <a:rPr lang="zh-CN" altLang="en-US" sz="2000" dirty="0"/>
              <a:t>。而随机访问文件要求文件中单个记录的长度固定，可直接访问，这样速度快，并且无需通过其他记录查找特定记录。因此随机文件适合银行系统、航空售票系统、销售点系统和其他需要快速访问特定数据的事务处理系统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>
            <a:extLst>
              <a:ext uri="{FF2B5EF4-FFF2-40B4-BE49-F238E27FC236}">
                <a16:creationId xmlns:a16="http://schemas.microsoft.com/office/drawing/2014/main" id="{0E927A64-8CC5-4BBC-991C-F8B9862F3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520" y="476672"/>
            <a:ext cx="8229600" cy="739775"/>
          </a:xfrm>
        </p:spPr>
        <p:txBody>
          <a:bodyPr/>
          <a:lstStyle/>
          <a:p>
            <a:r>
              <a:rPr lang="en-US" altLang="zh-CN" dirty="0"/>
              <a:t>4.3.2  </a:t>
            </a:r>
            <a:r>
              <a:rPr lang="zh-CN" altLang="en-US" dirty="0"/>
              <a:t>个人资金帐户的管理</a:t>
            </a:r>
          </a:p>
        </p:txBody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id="{510CC21E-DCB5-4DF6-86AC-2976F554D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80" y="1226661"/>
            <a:ext cx="11856640" cy="4679950"/>
          </a:xfrm>
        </p:spPr>
        <p:txBody>
          <a:bodyPr/>
          <a:lstStyle/>
          <a:p>
            <a:r>
              <a:rPr lang="zh-CN" altLang="en-US" dirty="0"/>
              <a:t>要求</a:t>
            </a:r>
          </a:p>
          <a:p>
            <a:pPr lvl="1"/>
            <a:r>
              <a:rPr lang="zh-CN" altLang="en-US" dirty="0"/>
              <a:t>个人资金账户的信息统一放在随机文件中</a:t>
            </a:r>
            <a:r>
              <a:rPr lang="en-US" altLang="zh-CN" dirty="0"/>
              <a:t>,</a:t>
            </a:r>
            <a:r>
              <a:rPr lang="zh-CN" altLang="en-US" dirty="0"/>
              <a:t>该随机文件包括的数据项有记录</a:t>
            </a:r>
            <a:r>
              <a:rPr lang="en-US" altLang="zh-CN" dirty="0"/>
              <a:t>ID</a:t>
            </a:r>
            <a:r>
              <a:rPr lang="zh-CN" altLang="en-US" dirty="0"/>
              <a:t>、发生日期、发生事件、发生金额（正</a:t>
            </a:r>
            <a:r>
              <a:rPr lang="en-US" altLang="zh-CN" dirty="0"/>
              <a:t>+</a:t>
            </a:r>
            <a:r>
              <a:rPr lang="zh-CN" altLang="en-US" dirty="0"/>
              <a:t>的表示收入，负</a:t>
            </a:r>
            <a:r>
              <a:rPr lang="en-US" altLang="zh-CN" dirty="0"/>
              <a:t>-</a:t>
            </a:r>
            <a:r>
              <a:rPr lang="zh-CN" altLang="en-US" dirty="0"/>
              <a:t>表示支出）和余额。每记录一次收支，文件要增加一条记录，并计算一次余额。</a:t>
            </a:r>
          </a:p>
          <a:p>
            <a:pPr lvl="1"/>
            <a:r>
              <a:rPr lang="zh-CN" altLang="en-US" dirty="0"/>
              <a:t>程序实现</a:t>
            </a:r>
            <a:r>
              <a:rPr lang="en-US" altLang="zh-CN" dirty="0"/>
              <a:t>3</a:t>
            </a:r>
            <a:r>
              <a:rPr lang="zh-CN" altLang="en-US" dirty="0"/>
              <a:t>个功能，包括：</a:t>
            </a:r>
            <a:r>
              <a:rPr lang="en-US" altLang="zh-CN" dirty="0"/>
              <a:t>1</a:t>
            </a:r>
            <a:r>
              <a:rPr lang="zh-CN" altLang="en-US" dirty="0"/>
              <a:t>）可以创建该文件并添加新收入或支出信息；</a:t>
            </a:r>
            <a:r>
              <a:rPr lang="en-US" altLang="zh-CN" dirty="0"/>
              <a:t>2</a:t>
            </a:r>
            <a:r>
              <a:rPr lang="zh-CN" altLang="en-US" dirty="0"/>
              <a:t>）可以显示所有记录列表，得知资金账户的收支流水帐；</a:t>
            </a:r>
            <a:r>
              <a:rPr lang="en-US" altLang="zh-CN" dirty="0"/>
              <a:t>3</a:t>
            </a:r>
            <a:r>
              <a:rPr lang="zh-CN" altLang="en-US" dirty="0"/>
              <a:t>）查询最后一条记录，获知账户最后的余额。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A7DD5B7E-A10B-470F-A0C8-1CFE06B67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692151"/>
            <a:ext cx="8280400" cy="504601"/>
          </a:xfrm>
        </p:spPr>
        <p:txBody>
          <a:bodyPr/>
          <a:lstStyle/>
          <a:p>
            <a:r>
              <a:rPr lang="en-US" altLang="zh-CN" sz="4000" dirty="0"/>
              <a:t>cashbox.dat</a:t>
            </a:r>
            <a:r>
              <a:rPr lang="zh-CN" altLang="en-US" sz="4000" dirty="0"/>
              <a:t>文件的部分内容</a:t>
            </a:r>
            <a:endParaRPr lang="en-US" altLang="zh-CN" sz="4000" dirty="0"/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5782890C-C4FC-4C23-BB1D-BA79AB480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/>
              <a:t>LogID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CreateDate</a:t>
            </a:r>
            <a:r>
              <a:rPr lang="en-US" altLang="zh-CN" sz="2000" dirty="0"/>
              <a:t>	Note		Charge		Balance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1		2006-06-01	alimony	500.00		500.00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2		2006-06-08	shopping	-300.00		200.00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3		2006-06-15	shopping	-60.00		140.00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4		2006-06-20	</a:t>
            </a:r>
            <a:r>
              <a:rPr lang="en-US" altLang="zh-CN" sz="2000" dirty="0" err="1"/>
              <a:t>workingpay</a:t>
            </a:r>
            <a:r>
              <a:rPr lang="en-US" altLang="zh-CN" sz="2000" dirty="0"/>
              <a:t>	200.00		340.00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5		2006-08-01	scholarship	1000.00	1340.00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……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70F7C1FF-F1DC-467B-8297-53B72AA39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本讲总结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AF951F47-8CB8-4B7D-99C8-CD8CC70B80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2533" y="1481138"/>
            <a:ext cx="6193507" cy="4327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/>
              <a:t>文件的概念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文本文件和二进制文件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文件缓冲系统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文件结构，文件指针，自定义类型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文件的打开与关闭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文件处理实现过程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文件读写操作与常用文件操作函数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文件综合应用</a:t>
            </a:r>
          </a:p>
        </p:txBody>
      </p:sp>
      <p:sp>
        <p:nvSpPr>
          <p:cNvPr id="463877" name="Rectangle 5">
            <a:extLst>
              <a:ext uri="{FF2B5EF4-FFF2-40B4-BE49-F238E27FC236}">
                <a16:creationId xmlns:a16="http://schemas.microsoft.com/office/drawing/2014/main" id="{26A10BB1-D250-4733-9E55-BA4DA182A41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265452" y="4581128"/>
            <a:ext cx="5689451" cy="2015381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66"/>
                </a:solidFill>
              </a:rPr>
              <a:t>1</a:t>
            </a:r>
            <a:r>
              <a:rPr lang="zh-CN" altLang="en-US" dirty="0">
                <a:solidFill>
                  <a:srgbClr val="CC0066"/>
                </a:solidFill>
              </a:rPr>
              <a:t>）掌握文件的概念，文件缓冲系统的基本原理，文件读写操作实现的基本过程；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66"/>
                </a:solidFill>
              </a:rPr>
              <a:t>2</a:t>
            </a:r>
            <a:r>
              <a:rPr lang="zh-CN" altLang="en-US" dirty="0">
                <a:solidFill>
                  <a:srgbClr val="CC0066"/>
                </a:solidFill>
              </a:rPr>
              <a:t>）能熟练使用文件进行编程。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66"/>
                </a:solidFill>
              </a:rPr>
              <a:t>3</a:t>
            </a:r>
            <a:r>
              <a:rPr lang="zh-CN" altLang="en-US" dirty="0">
                <a:solidFill>
                  <a:srgbClr val="CC0066"/>
                </a:solidFill>
              </a:rPr>
              <a:t>）掌握常用的文本文件读写操作函数。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66"/>
                </a:solidFill>
              </a:rPr>
              <a:t>4</a:t>
            </a:r>
            <a:r>
              <a:rPr lang="zh-CN" altLang="en-US" dirty="0">
                <a:solidFill>
                  <a:srgbClr val="CC0066"/>
                </a:solidFill>
              </a:rPr>
              <a:t>）了解顺序文件和随机文件的应用。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82E9B-FBCF-CE34-D56B-E3C498B8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PTA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C1024-BB2E-FDC3-D907-6DF31B9C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4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644691"/>
            <a:ext cx="12192000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ctr" defTabSz="1219170" eaLnBrk="1" hangingPunct="1">
              <a:lnSpc>
                <a:spcPct val="70000"/>
              </a:lnSpc>
              <a:defRPr/>
            </a:pPr>
            <a:r>
              <a:rPr lang="zh-CN" altLang="en-US" sz="5333" dirty="0">
                <a:solidFill>
                  <a:srgbClr val="000000"/>
                </a:solidFill>
                <a:cs typeface="Bebas Neue" charset="0"/>
                <a:sym typeface="Bebas Neue" charset="0"/>
              </a:rPr>
              <a:t>求解计算问题的精简步骤</a:t>
            </a:r>
            <a:endParaRPr lang="en-US" sz="5333" dirty="0">
              <a:solidFill>
                <a:srgbClr val="000000"/>
              </a:solidFill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851230"/>
            <a:ext cx="12192000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0C0"/>
                </a:solidFill>
                <a:cs typeface="Arial" charset="0"/>
                <a:sym typeface="Gill Sans" charset="0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cs typeface="Arial" charset="0"/>
                <a:sym typeface="Gill Sans" charset="0"/>
              </a:rPr>
              <a:t>个精简步骤</a:t>
            </a:r>
            <a:endParaRPr lang="en-US" altLang="zh-CN" sz="3200" dirty="0">
              <a:solidFill>
                <a:srgbClr val="0070C0"/>
              </a:solidFill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055440" y="2948947"/>
            <a:ext cx="10081120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1" hangingPunct="1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cs typeface="Arial" charset="0"/>
                <a:sym typeface="Gill Sans" charset="0"/>
              </a:rPr>
              <a:t>- </a:t>
            </a:r>
            <a:r>
              <a:rPr lang="zh-CN" altLang="en-US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确定</a:t>
            </a:r>
            <a:r>
              <a:rPr lang="en-US" altLang="zh-CN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IPO</a:t>
            </a:r>
            <a:r>
              <a:rPr lang="zh-CN" altLang="en-US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：明确计算部分及功能边界</a:t>
            </a:r>
            <a:endParaRPr lang="en-US" altLang="zh-CN" sz="3200" b="1" dirty="0">
              <a:solidFill>
                <a:srgbClr val="D98431"/>
              </a:solidFill>
              <a:cs typeface="Arial" charset="0"/>
              <a:sym typeface="Gill Sans" charset="0"/>
            </a:endParaRPr>
          </a:p>
          <a:p>
            <a:pPr defTabSz="1219170" eaLnBrk="1" hangingPunct="1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cs typeface="Arial" charset="0"/>
                <a:sym typeface="Gill Sans" charset="0"/>
              </a:rPr>
              <a:t>-</a:t>
            </a:r>
            <a:r>
              <a:rPr lang="zh-CN" altLang="en-US" sz="3200" dirty="0">
                <a:solidFill>
                  <a:srgbClr val="000000"/>
                </a:solidFill>
                <a:cs typeface="Arial" charset="0"/>
                <a:sym typeface="Gill Sans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编写程序：将计算求解的设计变成现实</a:t>
            </a:r>
            <a:endParaRPr lang="en-US" altLang="zh-CN" sz="3200" b="1" dirty="0">
              <a:solidFill>
                <a:srgbClr val="D98431"/>
              </a:solidFill>
              <a:cs typeface="Arial" charset="0"/>
              <a:sym typeface="Gill Sans" charset="0"/>
            </a:endParaRPr>
          </a:p>
          <a:p>
            <a:pPr defTabSz="1219170" eaLnBrk="1" hangingPunct="1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cs typeface="Arial" charset="0"/>
                <a:sym typeface="Gill Sans" charset="0"/>
              </a:rPr>
              <a:t>-</a:t>
            </a:r>
            <a:r>
              <a:rPr lang="zh-CN" altLang="en-US" sz="3200" dirty="0">
                <a:solidFill>
                  <a:srgbClr val="000000"/>
                </a:solidFill>
                <a:cs typeface="Arial" charset="0"/>
                <a:sym typeface="Gill Sans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cs typeface="Arial" charset="0"/>
                <a:sym typeface="Gill Sans" charset="0"/>
              </a:rPr>
              <a:t>调试程序：确保程序按照正确逻辑能够正确运行</a:t>
            </a:r>
            <a:endParaRPr lang="en-US" altLang="zh-CN" sz="3200" b="1" dirty="0">
              <a:solidFill>
                <a:srgbClr val="D98431"/>
              </a:solidFill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8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BA867D23-7CBD-4B34-800D-35A2819D5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425" y="584200"/>
            <a:ext cx="10221913" cy="684213"/>
          </a:xfrm>
        </p:spPr>
        <p:txBody>
          <a:bodyPr/>
          <a:lstStyle/>
          <a:p>
            <a:pPr>
              <a:defRPr/>
            </a:pPr>
            <a:r>
              <a:rPr lang="en-US" altLang="zh-CN" sz="4000"/>
              <a:t>C</a:t>
            </a:r>
            <a:r>
              <a:rPr lang="zh-CN" altLang="en-US" sz="4000"/>
              <a:t>程序编辑、编译连接、运行调试步骤</a:t>
            </a: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A14EEF11-D946-42DF-BD74-5910F925C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1685" name="Object 1">
            <a:extLst>
              <a:ext uri="{FF2B5EF4-FFF2-40B4-BE49-F238E27FC236}">
                <a16:creationId xmlns:a16="http://schemas.microsoft.com/office/drawing/2014/main" id="{ED182273-FABA-479D-AE60-CE4C135CC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3025" y="1425575"/>
          <a:ext cx="6121400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95787" imgH="6166808" progId="Visio.Drawing.11">
                  <p:embed/>
                </p:oleObj>
              </mc:Choice>
              <mc:Fallback>
                <p:oleObj r:id="rId3" imgW="7095787" imgH="616680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1425575"/>
                        <a:ext cx="6121400" cy="532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37">
            <a:extLst>
              <a:ext uri="{FF2B5EF4-FFF2-40B4-BE49-F238E27FC236}">
                <a16:creationId xmlns:a16="http://schemas.microsoft.com/office/drawing/2014/main" id="{B61568BC-B113-4BD1-A1FF-5916960CD4C3}"/>
              </a:ext>
            </a:extLst>
          </p:cNvPr>
          <p:cNvGrpSpPr>
            <a:grpSpLocks/>
          </p:cNvGrpSpPr>
          <p:nvPr/>
        </p:nvGrpSpPr>
        <p:grpSpPr bwMode="auto">
          <a:xfrm>
            <a:off x="7488238" y="2127250"/>
            <a:ext cx="1263650" cy="3227388"/>
            <a:chOff x="3844" y="634"/>
            <a:chExt cx="796" cy="2033"/>
          </a:xfrm>
        </p:grpSpPr>
        <p:sp>
          <p:nvSpPr>
            <p:cNvPr id="71690" name="Text Box 138">
              <a:extLst>
                <a:ext uri="{FF2B5EF4-FFF2-40B4-BE49-F238E27FC236}">
                  <a16:creationId xmlns:a16="http://schemas.microsoft.com/office/drawing/2014/main" id="{05180487-69B2-4709-91CD-7B46AE825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634"/>
              <a:ext cx="796" cy="233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编辑</a:t>
              </a:r>
            </a:p>
          </p:txBody>
        </p:sp>
        <p:sp>
          <p:nvSpPr>
            <p:cNvPr id="71691" name="Text Box 139">
              <a:extLst>
                <a:ext uri="{FF2B5EF4-FFF2-40B4-BE49-F238E27FC236}">
                  <a16:creationId xmlns:a16="http://schemas.microsoft.com/office/drawing/2014/main" id="{19CBF2F2-C566-4795-9B3B-980025EE4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1834"/>
              <a:ext cx="796" cy="233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链接</a:t>
              </a:r>
            </a:p>
          </p:txBody>
        </p:sp>
        <p:sp>
          <p:nvSpPr>
            <p:cNvPr id="71692" name="Text Box 140">
              <a:extLst>
                <a:ext uri="{FF2B5EF4-FFF2-40B4-BE49-F238E27FC236}">
                  <a16:creationId xmlns:a16="http://schemas.microsoft.com/office/drawing/2014/main" id="{EF873761-FD81-4A0D-8075-82CB23279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1234"/>
              <a:ext cx="796" cy="233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编译</a:t>
              </a:r>
            </a:p>
          </p:txBody>
        </p:sp>
        <p:sp>
          <p:nvSpPr>
            <p:cNvPr id="71693" name="Text Box 141">
              <a:extLst>
                <a:ext uri="{FF2B5EF4-FFF2-40B4-BE49-F238E27FC236}">
                  <a16:creationId xmlns:a16="http://schemas.microsoft.com/office/drawing/2014/main" id="{5895E8A6-74A6-4314-A710-FA053ABB6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2434"/>
              <a:ext cx="796" cy="233"/>
            </a:xfrm>
            <a:prstGeom prst="rect">
              <a:avLst/>
            </a:prstGeom>
            <a:solidFill>
              <a:schemeClr val="accent2"/>
            </a:solidFill>
            <a:ln w="44450" cap="sq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Arial" panose="020B0604020202020204" pitchFamily="34" charset="0"/>
                </a:rPr>
                <a:t>执行</a:t>
              </a:r>
            </a:p>
          </p:txBody>
        </p:sp>
        <p:sp>
          <p:nvSpPr>
            <p:cNvPr id="71694" name="AutoShape 142">
              <a:extLst>
                <a:ext uri="{FF2B5EF4-FFF2-40B4-BE49-F238E27FC236}">
                  <a16:creationId xmlns:a16="http://schemas.microsoft.com/office/drawing/2014/main" id="{9F0AF369-BC86-43ED-B5F1-83153ADE4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900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695" name="AutoShape 143">
              <a:extLst>
                <a:ext uri="{FF2B5EF4-FFF2-40B4-BE49-F238E27FC236}">
                  <a16:creationId xmlns:a16="http://schemas.microsoft.com/office/drawing/2014/main" id="{C0992A10-E044-4A89-841F-6665C3A60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506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696" name="AutoShape 144">
              <a:extLst>
                <a:ext uri="{FF2B5EF4-FFF2-40B4-BE49-F238E27FC236}">
                  <a16:creationId xmlns:a16="http://schemas.microsoft.com/office/drawing/2014/main" id="{60FE379A-C738-4680-869A-984ED8805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112"/>
              <a:ext cx="96" cy="276"/>
            </a:xfrm>
            <a:prstGeom prst="downArrow">
              <a:avLst>
                <a:gd name="adj1" fmla="val 50000"/>
                <a:gd name="adj2" fmla="val 71875"/>
              </a:avLst>
            </a:prstGeom>
            <a:solidFill>
              <a:schemeClr val="accent2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1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1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5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5" name="Text Box 152">
            <a:extLst>
              <a:ext uri="{FF2B5EF4-FFF2-40B4-BE49-F238E27FC236}">
                <a16:creationId xmlns:a16="http://schemas.microsoft.com/office/drawing/2014/main" id="{BD7B3BDB-A09C-4F7C-95A6-E52498082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938" y="1631950"/>
            <a:ext cx="178911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</a:rPr>
              <a:t>程序代码的录入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</a:rPr>
              <a:t>生成源程序</a:t>
            </a:r>
            <a:r>
              <a:rPr lang="zh-CN" altLang="en-US" sz="2000">
                <a:solidFill>
                  <a:srgbClr val="FF3300"/>
                </a:solidFill>
                <a:latin typeface="Arial" panose="020B0604020202020204" pitchFamily="34" charset="0"/>
              </a:rPr>
              <a:t>*</a:t>
            </a: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</a:rPr>
              <a:t>.c</a:t>
            </a:r>
          </a:p>
        </p:txBody>
      </p:sp>
      <p:sp>
        <p:nvSpPr>
          <p:cNvPr id="26" name="Text Box 153">
            <a:extLst>
              <a:ext uri="{FF2B5EF4-FFF2-40B4-BE49-F238E27FC236}">
                <a16:creationId xmlns:a16="http://schemas.microsoft.com/office/drawing/2014/main" id="{7E7871F1-3991-4510-A5D8-FAAC3441E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1888" y="2724150"/>
            <a:ext cx="17176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</a:rPr>
              <a:t>语法分析查错，翻译生成目标程序</a:t>
            </a:r>
            <a:r>
              <a:rPr lang="zh-CN" altLang="en-US" sz="2000">
                <a:solidFill>
                  <a:srgbClr val="FF3300"/>
                </a:solidFill>
                <a:latin typeface="Arial" panose="020B0604020202020204" pitchFamily="34" charset="0"/>
              </a:rPr>
              <a:t>*</a:t>
            </a: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</a:rPr>
              <a:t>.obj</a:t>
            </a:r>
          </a:p>
        </p:txBody>
      </p:sp>
      <p:sp>
        <p:nvSpPr>
          <p:cNvPr id="27" name="Text Box 154">
            <a:extLst>
              <a:ext uri="{FF2B5EF4-FFF2-40B4-BE49-F238E27FC236}">
                <a16:creationId xmlns:a16="http://schemas.microsoft.com/office/drawing/2014/main" id="{2D86A542-29F8-4A5D-B0E2-1D20C55D4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938" y="3740150"/>
            <a:ext cx="171767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</a:rPr>
              <a:t>与其它目标程序或库链接装配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</a:rPr>
              <a:t>生成可执行程序</a:t>
            </a:r>
            <a:r>
              <a:rPr lang="zh-CN" altLang="en-US" sz="2000">
                <a:solidFill>
                  <a:srgbClr val="FF3300"/>
                </a:solidFill>
                <a:latin typeface="Arial" panose="020B0604020202020204" pitchFamily="34" charset="0"/>
              </a:rPr>
              <a:t>*</a:t>
            </a:r>
            <a:r>
              <a:rPr lang="en-US" altLang="zh-CN" sz="2000">
                <a:solidFill>
                  <a:srgbClr val="FF3300"/>
                </a:solidFill>
                <a:latin typeface="Arial" panose="020B0604020202020204" pitchFamily="34" charset="0"/>
              </a:rPr>
              <a:t>.exe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  <p:bldP spid="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9C50F529-3F4D-4E74-80A2-3B8698FFA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425" y="584200"/>
            <a:ext cx="10221913" cy="684213"/>
          </a:xfrm>
        </p:spPr>
        <p:txBody>
          <a:bodyPr/>
          <a:lstStyle/>
          <a:p>
            <a:pPr>
              <a:defRPr/>
            </a:pPr>
            <a:r>
              <a:rPr lang="zh-CN" altLang="en-US"/>
              <a:t>编译运行出错总结</a:t>
            </a:r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457F17EE-E98B-47CF-B46E-9CB918FA08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425" y="1412875"/>
            <a:ext cx="10972800" cy="5256213"/>
          </a:xfrm>
        </p:spPr>
        <p:txBody>
          <a:bodyPr/>
          <a:lstStyle/>
          <a:p>
            <a:pPr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0000"/>
                </a:solidFill>
              </a:rPr>
              <a:t>程序在计算机上编译运行时，可能会出现各种各样的问题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None/>
            </a:pPr>
            <a:endParaRPr lang="zh-CN" altLang="zh-CN" sz="2400" dirty="0">
              <a:solidFill>
                <a:srgbClr val="000000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zh-CN" sz="2400" dirty="0">
                <a:solidFill>
                  <a:srgbClr val="000000"/>
                </a:solidFill>
              </a:rPr>
              <a:t>）编译出错，不能被运行。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zh-CN" altLang="en-US" sz="2400" dirty="0">
                <a:solidFill>
                  <a:srgbClr val="002060"/>
                </a:solidFill>
              </a:rPr>
              <a:t>语法错</a:t>
            </a:r>
            <a:r>
              <a:rPr lang="zh-CN" altLang="en-US" sz="2400" dirty="0">
                <a:solidFill>
                  <a:srgbClr val="000000"/>
                </a:solidFill>
              </a:rPr>
              <a:t>，定位定性错误容易，初学者常犯）</a:t>
            </a:r>
            <a:endParaRPr lang="zh-CN" altLang="zh-CN" sz="2400" dirty="0">
              <a:solidFill>
                <a:srgbClr val="000000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zh-CN" sz="2400" dirty="0">
                <a:solidFill>
                  <a:srgbClr val="000000"/>
                </a:solidFill>
              </a:rPr>
              <a:t>）虽然能够运行，但结果不正确。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zh-CN" altLang="en-US" sz="2400" dirty="0">
                <a:solidFill>
                  <a:srgbClr val="002060"/>
                </a:solidFill>
              </a:rPr>
              <a:t>逻辑错</a:t>
            </a:r>
            <a:r>
              <a:rPr lang="zh-CN" altLang="en-US" sz="2400" dirty="0">
                <a:solidFill>
                  <a:srgbClr val="000000"/>
                </a:solidFill>
              </a:rPr>
              <a:t>，需调试手段）</a:t>
            </a:r>
            <a:endParaRPr lang="zh-CN" altLang="zh-CN" sz="2400" dirty="0">
              <a:solidFill>
                <a:srgbClr val="000000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3</a:t>
            </a:r>
            <a:r>
              <a:rPr lang="zh-CN" altLang="zh-CN" sz="2400" dirty="0">
                <a:solidFill>
                  <a:srgbClr val="000000"/>
                </a:solidFill>
              </a:rPr>
              <a:t>）能够运行，结果也正确，但在某些特定的情况下会出现问题。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zh-CN" altLang="en-US" sz="2400" dirty="0">
                <a:solidFill>
                  <a:srgbClr val="002060"/>
                </a:solidFill>
              </a:rPr>
              <a:t>运行异常</a:t>
            </a:r>
            <a:r>
              <a:rPr lang="zh-CN" altLang="en-US" sz="2400" dirty="0">
                <a:solidFill>
                  <a:srgbClr val="000000"/>
                </a:solidFill>
              </a:rPr>
              <a:t>，修正困难，代价较大）</a:t>
            </a:r>
            <a:endParaRPr lang="zh-CN" altLang="zh-CN" sz="24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32FCB2-E303-6BB4-67CF-C14DC6AF6EE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15780" y="2550249"/>
            <a:ext cx="3960440" cy="9094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/>
              <a:t>4</a:t>
            </a:r>
            <a:r>
              <a:rPr lang="zh-CN" altLang="en-US" sz="5400" dirty="0"/>
              <a:t>、文件</a:t>
            </a:r>
          </a:p>
        </p:txBody>
      </p:sp>
    </p:spTree>
    <p:extLst>
      <p:ext uri="{BB962C8B-B14F-4D97-AF65-F5344CB8AC3E}">
        <p14:creationId xmlns:p14="http://schemas.microsoft.com/office/powerpoint/2010/main" val="282055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E01D5FDA-8E79-4EAF-BC98-FA1D9F1A7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讲 文件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2804E135-3320-4FF9-A2DE-3310EBCD7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002587" cy="37671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4.1 </a:t>
            </a:r>
            <a:r>
              <a:rPr lang="zh-CN" altLang="en-US" dirty="0"/>
              <a:t>素数文件  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4.2 </a:t>
            </a:r>
            <a:r>
              <a:rPr lang="zh-CN" altLang="en-US" dirty="0"/>
              <a:t>用户信息加密和校验 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4.3 </a:t>
            </a:r>
            <a:r>
              <a:rPr lang="zh-CN" altLang="en-US" dirty="0"/>
              <a:t>文件综合应用：资金账户管理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自定义设计方案">
  <a:themeElements>
    <a:clrScheme name="自定义设计方案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6699FF"/>
      </a:accent2>
      <a:accent3>
        <a:srgbClr val="FFFFFF"/>
      </a:accent3>
      <a:accent4>
        <a:srgbClr val="000000"/>
      </a:accent4>
      <a:accent5>
        <a:srgbClr val="DAEDEF"/>
      </a:accent5>
      <a:accent6>
        <a:srgbClr val="5C8AE7"/>
      </a:accent6>
      <a:hlink>
        <a:srgbClr val="FF0000"/>
      </a:hlink>
      <a:folHlink>
        <a:srgbClr val="6699FF"/>
      </a:folHlink>
    </a:clrScheme>
    <a:fontScheme name="自定义设计方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1" u="none" strike="noStrike" cap="none" normalizeH="0" baseline="0" smtClean="0">
            <a:ln>
              <a:noFill/>
            </a:ln>
            <a:solidFill>
              <a:srgbClr val="6699FF"/>
            </a:solidFill>
            <a:effectLst/>
            <a:latin typeface="Mistral" panose="03090702030407020403" pitchFamily="66" charset="0"/>
            <a:ea typeface="微软雅黑" panose="020B0503020204020204" pitchFamily="34" charset="-122"/>
            <a:cs typeface="Microsoft Sans Serif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1" i="1" u="none" strike="noStrike" cap="none" normalizeH="0" baseline="0" smtClean="0">
            <a:ln>
              <a:noFill/>
            </a:ln>
            <a:solidFill>
              <a:srgbClr val="6699FF"/>
            </a:solidFill>
            <a:effectLst/>
            <a:latin typeface="Mistral" panose="03090702030407020403" pitchFamily="66" charset="0"/>
            <a:ea typeface="微软雅黑" panose="020B0503020204020204" pitchFamily="34" charset="-122"/>
            <a:cs typeface="Microsoft Sans Serif" panose="020B0604020202020204" pitchFamily="34" charset="0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5C8AE7"/>
        </a:accent6>
        <a:hlink>
          <a:srgbClr val="FF00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7353</TotalTime>
  <Words>4662</Words>
  <Application>Microsoft Office PowerPoint</Application>
  <PresentationFormat>宽屏</PresentationFormat>
  <Paragraphs>492</Paragraphs>
  <Slides>48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仿宋_GB2312</vt:lpstr>
      <vt:lpstr>宋体</vt:lpstr>
      <vt:lpstr>微软雅黑</vt:lpstr>
      <vt:lpstr>幼圆</vt:lpstr>
      <vt:lpstr>Arial</vt:lpstr>
      <vt:lpstr>Mistral</vt:lpstr>
      <vt:lpstr>Times New Roman</vt:lpstr>
      <vt:lpstr>Wingdings</vt:lpstr>
      <vt:lpstr>3_自定义设计方案</vt:lpstr>
      <vt:lpstr>Microsoft Visio 2003-2010 Drawing</vt:lpstr>
      <vt:lpstr>Visio</vt:lpstr>
      <vt:lpstr>文档</vt:lpstr>
      <vt:lpstr>程序设计基础课程设计</vt:lpstr>
      <vt:lpstr>程序设计基础课程设计介绍</vt:lpstr>
      <vt:lpstr>PowerPoint 演示文稿</vt:lpstr>
      <vt:lpstr>PowerPoint 演示文稿</vt:lpstr>
      <vt:lpstr>PowerPoint 演示文稿</vt:lpstr>
      <vt:lpstr>C程序编辑、编译连接、运行调试步骤</vt:lpstr>
      <vt:lpstr>编译运行出错总结</vt:lpstr>
      <vt:lpstr>PowerPoint 演示文稿</vt:lpstr>
      <vt:lpstr>第3讲 文件</vt:lpstr>
      <vt:lpstr>本讲要点</vt:lpstr>
      <vt:lpstr>4.1  素数文件</vt:lpstr>
      <vt:lpstr>例4-1 源程序</vt:lpstr>
      <vt:lpstr>4.1.2 文件的概念</vt:lpstr>
      <vt:lpstr>4.1.3 文本文件和二进制文件 </vt:lpstr>
      <vt:lpstr>4.1.4 缓冲文件系统</vt:lpstr>
      <vt:lpstr>4.1.4 缓冲文件系统</vt:lpstr>
      <vt:lpstr>缓冲文件与文件类型指针</vt:lpstr>
      <vt:lpstr>4.1.5 文件结构与文件类型指针</vt:lpstr>
      <vt:lpstr>PowerPoint 演示文稿</vt:lpstr>
      <vt:lpstr>自定义类型（typedef）的使用方法</vt:lpstr>
      <vt:lpstr>2.文件类型指针</vt:lpstr>
      <vt:lpstr>4.1.6文件控制块FCB </vt:lpstr>
      <vt:lpstr>4.1.7 文件处理步骤</vt:lpstr>
      <vt:lpstr>4.2 用户信息加密和校验 </vt:lpstr>
      <vt:lpstr>4.2.1 程序解析</vt:lpstr>
      <vt:lpstr>4.2.2  打开文件和关闭文件</vt:lpstr>
      <vt:lpstr>文件打开方式</vt:lpstr>
      <vt:lpstr>文件读写与打开方式</vt:lpstr>
      <vt:lpstr>关闭文件</vt:lpstr>
      <vt:lpstr>4.2.3  文件读写</vt:lpstr>
      <vt:lpstr>例4-3 源程序</vt:lpstr>
      <vt:lpstr>打开多个文件</vt:lpstr>
      <vt:lpstr>文件读写函数</vt:lpstr>
      <vt:lpstr>1. 字符读写函数fgetc和fputc</vt:lpstr>
      <vt:lpstr>2. 字符串方式读写函数fgets和fputs</vt:lpstr>
      <vt:lpstr>字符串方式读写函数fgets和fputs</vt:lpstr>
      <vt:lpstr>例4-4</vt:lpstr>
      <vt:lpstr>例4-4源程序</vt:lpstr>
      <vt:lpstr>3. 格式化文件读写fscanf和fprintf</vt:lpstr>
      <vt:lpstr>4. 数据块读写fread()和fwrite()</vt:lpstr>
      <vt:lpstr>4.2.4  其他相关函数</vt:lpstr>
      <vt:lpstr>其他相关函数</vt:lpstr>
      <vt:lpstr>其他相关函数</vt:lpstr>
      <vt:lpstr>4.3  文件综合应用：个人资金账户管理</vt:lpstr>
      <vt:lpstr>4.3.2  个人资金帐户的管理</vt:lpstr>
      <vt:lpstr>cashbox.dat文件的部分内容</vt:lpstr>
      <vt:lpstr>本讲总结</vt:lpstr>
      <vt:lpstr>作业3：PTA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呈瑜</cp:lastModifiedBy>
  <cp:revision>650</cp:revision>
  <dcterms:created xsi:type="dcterms:W3CDTF">1998-02-11T08:33:02Z</dcterms:created>
  <dcterms:modified xsi:type="dcterms:W3CDTF">2022-06-08T13:35:20Z</dcterms:modified>
</cp:coreProperties>
</file>