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7" r:id="rId2"/>
    <p:sldId id="258" r:id="rId3"/>
    <p:sldId id="259" r:id="rId4"/>
    <p:sldId id="261" r:id="rId5"/>
    <p:sldId id="332" r:id="rId6"/>
    <p:sldId id="266" r:id="rId7"/>
    <p:sldId id="267" r:id="rId8"/>
    <p:sldId id="309" r:id="rId9"/>
    <p:sldId id="310" r:id="rId10"/>
    <p:sldId id="311" r:id="rId11"/>
    <p:sldId id="312" r:id="rId12"/>
    <p:sldId id="268" r:id="rId13"/>
    <p:sldId id="269" r:id="rId14"/>
    <p:sldId id="270" r:id="rId15"/>
    <p:sldId id="271" r:id="rId16"/>
    <p:sldId id="272" r:id="rId17"/>
    <p:sldId id="273" r:id="rId18"/>
    <p:sldId id="274" r:id="rId19"/>
    <p:sldId id="275" r:id="rId20"/>
    <p:sldId id="280" r:id="rId21"/>
    <p:sldId id="314" r:id="rId22"/>
    <p:sldId id="315" r:id="rId23"/>
    <p:sldId id="316" r:id="rId24"/>
    <p:sldId id="317" r:id="rId25"/>
    <p:sldId id="319" r:id="rId26"/>
    <p:sldId id="281" r:id="rId27"/>
    <p:sldId id="282" r:id="rId28"/>
    <p:sldId id="283" r:id="rId29"/>
    <p:sldId id="284" r:id="rId30"/>
    <p:sldId id="285" r:id="rId31"/>
    <p:sldId id="286" r:id="rId32"/>
    <p:sldId id="287" r:id="rId33"/>
    <p:sldId id="288" r:id="rId34"/>
    <p:sldId id="289" r:id="rId35"/>
    <p:sldId id="320" r:id="rId36"/>
    <p:sldId id="321" r:id="rId37"/>
    <p:sldId id="322" r:id="rId38"/>
    <p:sldId id="291" r:id="rId39"/>
    <p:sldId id="333" r:id="rId40"/>
    <p:sldId id="334" r:id="rId41"/>
    <p:sldId id="340" r:id="rId42"/>
    <p:sldId id="297" r:id="rId43"/>
    <p:sldId id="298" r:id="rId44"/>
    <p:sldId id="299" r:id="rId45"/>
    <p:sldId id="300" r:id="rId46"/>
    <p:sldId id="341" r:id="rId47"/>
    <p:sldId id="302" r:id="rId48"/>
    <p:sldId id="323" r:id="rId49"/>
    <p:sldId id="303" r:id="rId50"/>
    <p:sldId id="256" r:id="rId51"/>
    <p:sldId id="305" r:id="rId52"/>
    <p:sldId id="324" r:id="rId53"/>
    <p:sldId id="306" r:id="rId54"/>
    <p:sldId id="307" r:id="rId55"/>
    <p:sldId id="342" r:id="rId56"/>
    <p:sldId id="308" r:id="rId57"/>
    <p:sldId id="343" r:id="rId58"/>
    <p:sldId id="329" r:id="rId59"/>
    <p:sldId id="344" r:id="rId60"/>
    <p:sldId id="330" r:id="rId61"/>
    <p:sldId id="345" r:id="rId62"/>
  </p:sldIdLst>
  <p:sldSz cx="9144000" cy="6858000" type="screen4x3"/>
  <p:notesSz cx="6669088" cy="9926638"/>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66FFFF"/>
    <a:srgbClr val="66FF99"/>
    <a:srgbClr val="66FF33"/>
    <a:srgbClr val="FF0000"/>
    <a:srgbClr val="0033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82" autoAdjust="0"/>
    <p:restoredTop sz="88835" autoAdjust="0"/>
  </p:normalViewPr>
  <p:slideViewPr>
    <p:cSldViewPr>
      <p:cViewPr varScale="1">
        <p:scale>
          <a:sx n="73" d="100"/>
          <a:sy n="73"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第11章 单文档与多文档</a:t>
            </a:r>
          </a:p>
        </p:txBody>
      </p:sp>
      <p:sp>
        <p:nvSpPr>
          <p:cNvPr id="60419" name="Rectangle 3"/>
          <p:cNvSpPr>
            <a:spLocks noGrp="1" noChangeArrowheads="1"/>
          </p:cNvSpPr>
          <p:nvPr>
            <p:ph type="dt" sz="quarter" idx="1"/>
          </p:nvPr>
        </p:nvSpPr>
        <p:spPr bwMode="auto">
          <a:xfrm>
            <a:off x="3778250" y="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0420" name="Rectangle 4"/>
          <p:cNvSpPr>
            <a:spLocks noGrp="1" noChangeArrowheads="1"/>
          </p:cNvSpPr>
          <p:nvPr>
            <p:ph type="ftr" sz="quarter" idx="2"/>
          </p:nvPr>
        </p:nvSpPr>
        <p:spPr bwMode="auto">
          <a:xfrm>
            <a:off x="0" y="942975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60421" name="Rectangle 5"/>
          <p:cNvSpPr>
            <a:spLocks noGrp="1" noChangeArrowheads="1"/>
          </p:cNvSpPr>
          <p:nvPr>
            <p:ph type="sldNum" sz="quarter" idx="3"/>
          </p:nvPr>
        </p:nvSpPr>
        <p:spPr bwMode="auto">
          <a:xfrm>
            <a:off x="3778250" y="942975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83672C-D809-4D0A-8F15-7A501BCD9100}" type="slidenum">
              <a:rPr lang="en-US" altLang="zh-CN"/>
              <a:pPr/>
              <a:t>‹#›</a:t>
            </a:fld>
            <a:endParaRPr lang="en-US" altLang="zh-CN"/>
          </a:p>
        </p:txBody>
      </p:sp>
    </p:spTree>
    <p:extLst>
      <p:ext uri="{BB962C8B-B14F-4D97-AF65-F5344CB8AC3E}">
        <p14:creationId xmlns:p14="http://schemas.microsoft.com/office/powerpoint/2010/main" val="1721982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第11章 单文档与多文档</a:t>
            </a:r>
          </a:p>
        </p:txBody>
      </p:sp>
      <p:sp>
        <p:nvSpPr>
          <p:cNvPr id="58371" name="Rectangle 3"/>
          <p:cNvSpPr>
            <a:spLocks noGrp="1" noChangeArrowheads="1"/>
          </p:cNvSpPr>
          <p:nvPr>
            <p:ph type="dt" idx="1"/>
          </p:nvPr>
        </p:nvSpPr>
        <p:spPr bwMode="auto">
          <a:xfrm>
            <a:off x="3778250" y="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8372" name="Rectangle 4"/>
          <p:cNvSpPr>
            <a:spLocks noGrp="1" noRot="1" noChangeAspect="1" noChangeArrowheads="1" noTextEdit="1"/>
          </p:cNvSpPr>
          <p:nvPr>
            <p:ph type="sldImg" idx="2"/>
          </p:nvPr>
        </p:nvSpPr>
        <p:spPr bwMode="auto">
          <a:xfrm>
            <a:off x="854075" y="744538"/>
            <a:ext cx="4960938" cy="3721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3" name="Rectangle 5"/>
          <p:cNvSpPr>
            <a:spLocks noGrp="1" noChangeArrowheads="1"/>
          </p:cNvSpPr>
          <p:nvPr>
            <p:ph type="body" sz="quarter" idx="3"/>
          </p:nvPr>
        </p:nvSpPr>
        <p:spPr bwMode="auto">
          <a:xfrm>
            <a:off x="889000" y="4714875"/>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374" name="Rectangle 6"/>
          <p:cNvSpPr>
            <a:spLocks noGrp="1" noChangeArrowheads="1"/>
          </p:cNvSpPr>
          <p:nvPr>
            <p:ph type="ftr" sz="quarter" idx="4"/>
          </p:nvPr>
        </p:nvSpPr>
        <p:spPr bwMode="auto">
          <a:xfrm>
            <a:off x="0" y="942975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58375" name="Rectangle 7"/>
          <p:cNvSpPr>
            <a:spLocks noGrp="1" noChangeArrowheads="1"/>
          </p:cNvSpPr>
          <p:nvPr>
            <p:ph type="sldNum" sz="quarter" idx="5"/>
          </p:nvPr>
        </p:nvSpPr>
        <p:spPr bwMode="auto">
          <a:xfrm>
            <a:off x="3778250" y="942975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26B9F6A-E3BB-4F30-8961-BDF594727DD3}" type="slidenum">
              <a:rPr lang="en-US" altLang="zh-CN"/>
              <a:pPr/>
              <a:t>‹#›</a:t>
            </a:fld>
            <a:endParaRPr lang="en-US" altLang="zh-CN"/>
          </a:p>
        </p:txBody>
      </p:sp>
    </p:spTree>
    <p:extLst>
      <p:ext uri="{BB962C8B-B14F-4D97-AF65-F5344CB8AC3E}">
        <p14:creationId xmlns:p14="http://schemas.microsoft.com/office/powerpoint/2010/main" val="4223604275"/>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第11章 单文档与多文档</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5CB2D91F-29B3-45E5-81A6-71F365D338E3}" type="slidenum">
              <a:rPr lang="en-US" altLang="zh-CN"/>
              <a:pPr/>
              <a:t>1</a:t>
            </a:fld>
            <a:endParaRPr lang="en-US" altLang="zh-C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6033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A19D94-F571-4CBC-8E95-4A29F81D11E3}" type="slidenum">
              <a:rPr lang="en-US" altLang="zh-CN"/>
              <a:pPr/>
              <a:t>‹#›</a:t>
            </a:fld>
            <a:endParaRPr lang="en-US" altLang="zh-CN"/>
          </a:p>
        </p:txBody>
      </p:sp>
    </p:spTree>
    <p:extLst>
      <p:ext uri="{BB962C8B-B14F-4D97-AF65-F5344CB8AC3E}">
        <p14:creationId xmlns:p14="http://schemas.microsoft.com/office/powerpoint/2010/main" val="407127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62BE5C-4F68-41AB-A162-CF7635F24445}" type="slidenum">
              <a:rPr lang="en-US" altLang="zh-CN"/>
              <a:pPr/>
              <a:t>‹#›</a:t>
            </a:fld>
            <a:endParaRPr lang="en-US" altLang="zh-CN"/>
          </a:p>
        </p:txBody>
      </p:sp>
    </p:spTree>
    <p:extLst>
      <p:ext uri="{BB962C8B-B14F-4D97-AF65-F5344CB8AC3E}">
        <p14:creationId xmlns:p14="http://schemas.microsoft.com/office/powerpoint/2010/main" val="312926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A243348-10CB-4BBF-8425-7E0313560C86}" type="slidenum">
              <a:rPr lang="en-US" altLang="zh-CN"/>
              <a:pPr/>
              <a:t>‹#›</a:t>
            </a:fld>
            <a:endParaRPr lang="en-US" altLang="zh-CN"/>
          </a:p>
        </p:txBody>
      </p:sp>
    </p:spTree>
    <p:extLst>
      <p:ext uri="{BB962C8B-B14F-4D97-AF65-F5344CB8AC3E}">
        <p14:creationId xmlns:p14="http://schemas.microsoft.com/office/powerpoint/2010/main" val="3056708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335CA5F-C73A-4B39-A4FD-B7A1C211232E}" type="slidenum">
              <a:rPr lang="en-US" altLang="zh-CN"/>
              <a:pPr/>
              <a:t>‹#›</a:t>
            </a:fld>
            <a:endParaRPr lang="en-US" altLang="zh-CN"/>
          </a:p>
        </p:txBody>
      </p:sp>
    </p:spTree>
    <p:extLst>
      <p:ext uri="{BB962C8B-B14F-4D97-AF65-F5344CB8AC3E}">
        <p14:creationId xmlns:p14="http://schemas.microsoft.com/office/powerpoint/2010/main" val="351560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D926E13-663C-40D0-840C-95A9BC45119C}" type="slidenum">
              <a:rPr lang="en-US" altLang="zh-CN"/>
              <a:pPr/>
              <a:t>‹#›</a:t>
            </a:fld>
            <a:endParaRPr lang="en-US" altLang="zh-CN"/>
          </a:p>
        </p:txBody>
      </p:sp>
    </p:spTree>
    <p:extLst>
      <p:ext uri="{BB962C8B-B14F-4D97-AF65-F5344CB8AC3E}">
        <p14:creationId xmlns:p14="http://schemas.microsoft.com/office/powerpoint/2010/main" val="240981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2D486EF-7531-48DE-AE23-407AF4929A5C}" type="slidenum">
              <a:rPr lang="en-US" altLang="zh-CN"/>
              <a:pPr/>
              <a:t>‹#›</a:t>
            </a:fld>
            <a:endParaRPr lang="en-US" altLang="zh-CN"/>
          </a:p>
        </p:txBody>
      </p:sp>
    </p:spTree>
    <p:extLst>
      <p:ext uri="{BB962C8B-B14F-4D97-AF65-F5344CB8AC3E}">
        <p14:creationId xmlns:p14="http://schemas.microsoft.com/office/powerpoint/2010/main" val="212017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7E71503-8A4E-4B80-B45E-3654A72BA30E}" type="slidenum">
              <a:rPr lang="en-US" altLang="zh-CN"/>
              <a:pPr/>
              <a:t>‹#›</a:t>
            </a:fld>
            <a:endParaRPr lang="en-US" altLang="zh-CN"/>
          </a:p>
        </p:txBody>
      </p:sp>
    </p:spTree>
    <p:extLst>
      <p:ext uri="{BB962C8B-B14F-4D97-AF65-F5344CB8AC3E}">
        <p14:creationId xmlns:p14="http://schemas.microsoft.com/office/powerpoint/2010/main" val="389720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908B5A3-451F-45B4-8643-DDFCF17ABFB7}" type="slidenum">
              <a:rPr lang="en-US" altLang="zh-CN"/>
              <a:pPr/>
              <a:t>‹#›</a:t>
            </a:fld>
            <a:endParaRPr lang="en-US" altLang="zh-CN"/>
          </a:p>
        </p:txBody>
      </p:sp>
    </p:spTree>
    <p:extLst>
      <p:ext uri="{BB962C8B-B14F-4D97-AF65-F5344CB8AC3E}">
        <p14:creationId xmlns:p14="http://schemas.microsoft.com/office/powerpoint/2010/main" val="170498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B826B64-F45B-41E8-A28D-728BB55B4568}" type="slidenum">
              <a:rPr lang="en-US" altLang="zh-CN"/>
              <a:pPr/>
              <a:t>‹#›</a:t>
            </a:fld>
            <a:endParaRPr lang="en-US" altLang="zh-CN"/>
          </a:p>
        </p:txBody>
      </p:sp>
    </p:spTree>
    <p:extLst>
      <p:ext uri="{BB962C8B-B14F-4D97-AF65-F5344CB8AC3E}">
        <p14:creationId xmlns:p14="http://schemas.microsoft.com/office/powerpoint/2010/main" val="387337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5143694-84F7-4936-BABF-5565CD12C184}" type="slidenum">
              <a:rPr lang="en-US" altLang="zh-CN"/>
              <a:pPr/>
              <a:t>‹#›</a:t>
            </a:fld>
            <a:endParaRPr lang="en-US" altLang="zh-CN"/>
          </a:p>
        </p:txBody>
      </p:sp>
    </p:spTree>
    <p:extLst>
      <p:ext uri="{BB962C8B-B14F-4D97-AF65-F5344CB8AC3E}">
        <p14:creationId xmlns:p14="http://schemas.microsoft.com/office/powerpoint/2010/main" val="62003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42CCD38-ED02-468B-B4D9-F463BFB73A49}" type="slidenum">
              <a:rPr lang="en-US" altLang="zh-CN"/>
              <a:pPr/>
              <a:t>‹#›</a:t>
            </a:fld>
            <a:endParaRPr lang="en-US" altLang="zh-CN"/>
          </a:p>
        </p:txBody>
      </p:sp>
    </p:spTree>
    <p:extLst>
      <p:ext uri="{BB962C8B-B14F-4D97-AF65-F5344CB8AC3E}">
        <p14:creationId xmlns:p14="http://schemas.microsoft.com/office/powerpoint/2010/main" val="418541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A9E6657-F2EF-4187-AB34-DF668AFA8710}"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5A3C337-9CAC-468B-B8D1-D46D008A2F08}" type="slidenum">
              <a:rPr lang="en-US" altLang="zh-CN"/>
              <a:pPr/>
              <a:t>1</a:t>
            </a:fld>
            <a:endParaRPr lang="en-US" altLang="zh-CN"/>
          </a:p>
        </p:txBody>
      </p:sp>
      <p:sp>
        <p:nvSpPr>
          <p:cNvPr id="4098" name="Rectangle 2"/>
          <p:cNvSpPr>
            <a:spLocks noGrp="1" noChangeArrowheads="1"/>
          </p:cNvSpPr>
          <p:nvPr>
            <p:ph type="title"/>
          </p:nvPr>
        </p:nvSpPr>
        <p:spPr>
          <a:xfrm>
            <a:off x="659579" y="2780928"/>
            <a:ext cx="7772400" cy="990600"/>
          </a:xfrm>
        </p:spPr>
        <p:txBody>
          <a:bodyPr/>
          <a:lstStyle/>
          <a:p>
            <a:r>
              <a:rPr lang="zh-CN" altLang="en-US" b="1" dirty="0"/>
              <a:t>第 </a:t>
            </a:r>
            <a:r>
              <a:rPr lang="en-US" altLang="zh-CN" b="1" dirty="0" smtClean="0"/>
              <a:t>9</a:t>
            </a:r>
            <a:r>
              <a:rPr lang="zh-CN" altLang="en-US" b="1" dirty="0" smtClean="0"/>
              <a:t>章  </a:t>
            </a:r>
            <a:r>
              <a:rPr lang="zh-CN" altLang="en-US" b="1" dirty="0"/>
              <a:t>单文档与多文</a:t>
            </a:r>
            <a:r>
              <a:rPr lang="zh-CN" altLang="en-US" b="1" dirty="0" smtClean="0"/>
              <a:t>档的应用 </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1143000"/>
          </a:xfrm>
        </p:spPr>
        <p:txBody>
          <a:bodyPr/>
          <a:lstStyle/>
          <a:p>
            <a:r>
              <a:rPr lang="zh-CN" altLang="en-US" b="1" dirty="0" smtClean="0"/>
              <a:t>常用初始化函数</a:t>
            </a:r>
            <a:endParaRPr lang="zh-CN" altLang="en-US" b="1" dirty="0"/>
          </a:p>
        </p:txBody>
      </p:sp>
      <p:sp>
        <p:nvSpPr>
          <p:cNvPr id="4" name="灯片编号占位符 3"/>
          <p:cNvSpPr>
            <a:spLocks noGrp="1"/>
          </p:cNvSpPr>
          <p:nvPr>
            <p:ph type="sldNum" sz="quarter" idx="12"/>
          </p:nvPr>
        </p:nvSpPr>
        <p:spPr/>
        <p:txBody>
          <a:bodyPr/>
          <a:lstStyle/>
          <a:p>
            <a:fld id="{D335CA5F-C73A-4B39-A4FD-B7A1C211232E}" type="slidenum">
              <a:rPr lang="en-US" altLang="zh-CN" smtClean="0"/>
              <a:pPr/>
              <a:t>10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45807766"/>
              </p:ext>
            </p:extLst>
          </p:nvPr>
        </p:nvGraphicFramePr>
        <p:xfrm>
          <a:off x="251520" y="1628800"/>
          <a:ext cx="8784976" cy="4290060"/>
        </p:xfrm>
        <a:graphic>
          <a:graphicData uri="http://schemas.openxmlformats.org/drawingml/2006/table">
            <a:tbl>
              <a:tblPr firstRow="1" firstCol="1" bandRow="1">
                <a:tableStyleId>{5940675A-B579-460E-94D1-54222C63F5DA}</a:tableStyleId>
              </a:tblPr>
              <a:tblGrid>
                <a:gridCol w="3528392">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tblGrid>
              <a:tr h="0">
                <a:tc>
                  <a:txBody>
                    <a:bodyPr/>
                    <a:lstStyle/>
                    <a:p>
                      <a:pPr algn="l">
                        <a:spcAft>
                          <a:spcPts val="0"/>
                        </a:spcAft>
                      </a:pPr>
                      <a:r>
                        <a:rPr lang="en-US" sz="2400" b="1" kern="0" dirty="0" err="1">
                          <a:effectLst/>
                        </a:rPr>
                        <a:t>LoadStdProfileSettings</a:t>
                      </a:r>
                      <a:endParaRPr lang="zh-CN" sz="2400" b="1" kern="100" dirty="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400" b="1" kern="0">
                          <a:effectLst/>
                        </a:rPr>
                        <a:t>载入标准的。</a:t>
                      </a:r>
                      <a:r>
                        <a:rPr lang="en-US" sz="2400" b="1" kern="0">
                          <a:effectLst/>
                        </a:rPr>
                        <a:t>INI</a:t>
                      </a:r>
                      <a:r>
                        <a:rPr lang="zh-CN" sz="2400" b="1" kern="0">
                          <a:effectLst/>
                        </a:rPr>
                        <a:t>文件设置并允许</a:t>
                      </a:r>
                      <a:r>
                        <a:rPr lang="en-US" sz="2400" b="1" kern="0">
                          <a:effectLst/>
                        </a:rPr>
                        <a:t>MRU</a:t>
                      </a:r>
                      <a:r>
                        <a:rPr lang="zh-CN" sz="2400" b="1" kern="0">
                          <a:effectLst/>
                        </a:rPr>
                        <a:t>文件列表特性</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0"/>
                  </a:ext>
                </a:extLst>
              </a:tr>
              <a:tr h="0">
                <a:tc>
                  <a:txBody>
                    <a:bodyPr/>
                    <a:lstStyle/>
                    <a:p>
                      <a:pPr algn="l">
                        <a:spcAft>
                          <a:spcPts val="0"/>
                        </a:spcAft>
                      </a:pPr>
                      <a:r>
                        <a:rPr lang="en-US" sz="2400" b="1" kern="0">
                          <a:effectLst/>
                        </a:rPr>
                        <a:t>SetDialogBkColor</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400" b="1" kern="0">
                          <a:effectLst/>
                        </a:rPr>
                        <a:t>设置对话框和消息框的缺省背景颜色</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1"/>
                  </a:ext>
                </a:extLst>
              </a:tr>
              <a:tr h="0">
                <a:tc>
                  <a:txBody>
                    <a:bodyPr/>
                    <a:lstStyle/>
                    <a:p>
                      <a:pPr algn="l">
                        <a:spcAft>
                          <a:spcPts val="0"/>
                        </a:spcAft>
                      </a:pPr>
                      <a:r>
                        <a:rPr lang="en-US" sz="2400" b="1" kern="0" dirty="0" err="1">
                          <a:effectLst/>
                        </a:rPr>
                        <a:t>SetRegistryKey</a:t>
                      </a:r>
                      <a:endParaRPr lang="zh-CN" sz="2400" b="1" kern="100" dirty="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400" b="1" kern="0">
                          <a:effectLst/>
                        </a:rPr>
                        <a:t>使应用程序的设置保存在注册表中</a:t>
                      </a:r>
                      <a:r>
                        <a:rPr lang="en-US" sz="2400" b="1" kern="0">
                          <a:effectLst/>
                        </a:rPr>
                        <a:t>,</a:t>
                      </a:r>
                      <a:r>
                        <a:rPr lang="zh-CN" sz="2400" b="1" kern="0">
                          <a:effectLst/>
                        </a:rPr>
                        <a:t>而不是</a:t>
                      </a:r>
                      <a:r>
                        <a:rPr lang="en-US" sz="2400" b="1" kern="0">
                          <a:effectLst/>
                        </a:rPr>
                        <a:t>,INI</a:t>
                      </a:r>
                      <a:r>
                        <a:rPr lang="zh-CN" sz="2400" b="1" kern="0">
                          <a:effectLst/>
                        </a:rPr>
                        <a:t>文件中</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2"/>
                  </a:ext>
                </a:extLst>
              </a:tr>
              <a:tr h="0">
                <a:tc>
                  <a:txBody>
                    <a:bodyPr/>
                    <a:lstStyle/>
                    <a:p>
                      <a:pPr algn="l">
                        <a:spcAft>
                          <a:spcPts val="0"/>
                        </a:spcAft>
                      </a:pPr>
                      <a:r>
                        <a:rPr lang="en-US" sz="2400" b="1" kern="0">
                          <a:effectLst/>
                        </a:rPr>
                        <a:t>EnableShellOpen</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400" b="1" kern="0" dirty="0">
                          <a:effectLst/>
                        </a:rPr>
                        <a:t>允许用户通过</a:t>
                      </a:r>
                      <a:r>
                        <a:rPr lang="en-US" sz="2400" b="1" kern="0" dirty="0">
                          <a:effectLst/>
                        </a:rPr>
                        <a:t>Windows</a:t>
                      </a:r>
                      <a:r>
                        <a:rPr lang="zh-CN" sz="2400" b="1" kern="0" dirty="0">
                          <a:effectLst/>
                        </a:rPr>
                        <a:t>的文件管理器打开数据文件</a:t>
                      </a:r>
                      <a:endParaRPr lang="zh-CN" sz="2400" b="1" kern="100" dirty="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3"/>
                  </a:ext>
                </a:extLst>
              </a:tr>
              <a:tr h="0">
                <a:tc>
                  <a:txBody>
                    <a:bodyPr/>
                    <a:lstStyle/>
                    <a:p>
                      <a:pPr algn="l">
                        <a:spcAft>
                          <a:spcPts val="0"/>
                        </a:spcAft>
                      </a:pPr>
                      <a:r>
                        <a:rPr lang="en-US" sz="2400" b="1" kern="0">
                          <a:effectLst/>
                        </a:rPr>
                        <a:t>RegisterShellFileTypes</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400" b="1" kern="0">
                          <a:effectLst/>
                        </a:rPr>
                        <a:t>在</a:t>
                      </a:r>
                      <a:r>
                        <a:rPr lang="en-US" sz="2400" b="1" kern="0">
                          <a:effectLst/>
                        </a:rPr>
                        <a:t>Windows</a:t>
                      </a:r>
                      <a:r>
                        <a:rPr lang="zh-CN" sz="2400" b="1" kern="0">
                          <a:effectLst/>
                        </a:rPr>
                        <a:t>的文件管理器中注册所有的应用程序文档类型</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4"/>
                  </a:ext>
                </a:extLst>
              </a:tr>
              <a:tr h="0">
                <a:tc>
                  <a:txBody>
                    <a:bodyPr/>
                    <a:lstStyle/>
                    <a:p>
                      <a:pPr algn="l">
                        <a:spcAft>
                          <a:spcPts val="0"/>
                        </a:spcAft>
                      </a:pPr>
                      <a:r>
                        <a:rPr lang="en-US" sz="2400" b="1" kern="0">
                          <a:effectLst/>
                        </a:rPr>
                        <a:t>Enable3dControls</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400" b="1" kern="0">
                          <a:effectLst/>
                        </a:rPr>
                        <a:t>使控件具有三维外观（动态库）</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5"/>
                  </a:ext>
                </a:extLst>
              </a:tr>
              <a:tr h="0">
                <a:tc>
                  <a:txBody>
                    <a:bodyPr/>
                    <a:lstStyle/>
                    <a:p>
                      <a:pPr algn="l">
                        <a:spcAft>
                          <a:spcPts val="0"/>
                        </a:spcAft>
                      </a:pPr>
                      <a:r>
                        <a:rPr lang="en-US" sz="2400" b="1" kern="0">
                          <a:effectLst/>
                        </a:rPr>
                        <a:t>Enable3dControlsStatic</a:t>
                      </a:r>
                      <a:endParaRPr lang="zh-CN" sz="2400" b="1" kern="10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400" b="1" kern="0" dirty="0">
                          <a:effectLst/>
                        </a:rPr>
                        <a:t>使控件具有三维外观（静态库）</a:t>
                      </a:r>
                      <a:endParaRPr lang="zh-CN" sz="2400" b="1" kern="100" dirty="0">
                        <a:solidFill>
                          <a:srgbClr val="003300"/>
                        </a:solidFill>
                        <a:effectLst/>
                        <a:latin typeface="Calibri" panose="020F0502020204030204" pitchFamily="34" charset="0"/>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90976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2656"/>
            <a:ext cx="7772400" cy="576064"/>
          </a:xfrm>
        </p:spPr>
        <p:txBody>
          <a:bodyPr/>
          <a:lstStyle/>
          <a:p>
            <a:r>
              <a:rPr lang="zh-CN" altLang="en-US" b="1" dirty="0" smtClean="0"/>
              <a:t>命令操作函数</a:t>
            </a:r>
            <a:endParaRPr lang="zh-CN" altLang="en-US" b="1" dirty="0"/>
          </a:p>
        </p:txBody>
      </p:sp>
      <p:sp>
        <p:nvSpPr>
          <p:cNvPr id="4" name="灯片编号占位符 3"/>
          <p:cNvSpPr>
            <a:spLocks noGrp="1"/>
          </p:cNvSpPr>
          <p:nvPr>
            <p:ph type="sldNum" sz="quarter" idx="12"/>
          </p:nvPr>
        </p:nvSpPr>
        <p:spPr/>
        <p:txBody>
          <a:bodyPr/>
          <a:lstStyle/>
          <a:p>
            <a:fld id="{D335CA5F-C73A-4B39-A4FD-B7A1C211232E}" type="slidenum">
              <a:rPr lang="en-US" altLang="zh-CN" smtClean="0"/>
              <a:pPr/>
              <a:t>11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269626552"/>
              </p:ext>
            </p:extLst>
          </p:nvPr>
        </p:nvGraphicFramePr>
        <p:xfrm>
          <a:off x="251520" y="1196752"/>
          <a:ext cx="8712968" cy="4998720"/>
        </p:xfrm>
        <a:graphic>
          <a:graphicData uri="http://schemas.openxmlformats.org/drawingml/2006/table">
            <a:tbl>
              <a:tblPr firstRow="1" firstCol="1" bandRow="1">
                <a:tableStyleId>{5940675A-B579-460E-94D1-54222C63F5DA}</a:tableStyleId>
              </a:tblPr>
              <a:tblGrid>
                <a:gridCol w="3096344">
                  <a:extLst>
                    <a:ext uri="{9D8B030D-6E8A-4147-A177-3AD203B41FA5}">
                      <a16:colId xmlns:a16="http://schemas.microsoft.com/office/drawing/2014/main" val="20000"/>
                    </a:ext>
                  </a:extLst>
                </a:gridCol>
                <a:gridCol w="5616624">
                  <a:extLst>
                    <a:ext uri="{9D8B030D-6E8A-4147-A177-3AD203B41FA5}">
                      <a16:colId xmlns:a16="http://schemas.microsoft.com/office/drawing/2014/main" val="20001"/>
                    </a:ext>
                  </a:extLst>
                </a:gridCol>
              </a:tblGrid>
              <a:tr h="0">
                <a:tc>
                  <a:txBody>
                    <a:bodyPr/>
                    <a:lstStyle/>
                    <a:p>
                      <a:pPr algn="l">
                        <a:spcAft>
                          <a:spcPts val="0"/>
                        </a:spcAft>
                      </a:pPr>
                      <a:r>
                        <a:rPr lang="en-US" sz="2800" b="1" kern="0" dirty="0" err="1">
                          <a:effectLst/>
                        </a:rPr>
                        <a:t>OnFileNew</a:t>
                      </a:r>
                      <a:endParaRPr lang="zh-CN" sz="2800" b="1" kern="100" dirty="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800" b="1" kern="0">
                          <a:effectLst/>
                        </a:rPr>
                        <a:t>实现</a:t>
                      </a:r>
                      <a:r>
                        <a:rPr lang="en-US" sz="2800" b="1" kern="0">
                          <a:effectLst/>
                        </a:rPr>
                        <a:t>ID_FILE_NEW</a:t>
                      </a:r>
                      <a:r>
                        <a:rPr lang="zh-CN" sz="2800" b="1" kern="0">
                          <a:effectLst/>
                        </a:rPr>
                        <a:t>命令</a:t>
                      </a:r>
                      <a:endParaRPr lang="zh-CN" sz="2800" b="1" kern="10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0"/>
                  </a:ext>
                </a:extLst>
              </a:tr>
              <a:tr h="0">
                <a:tc>
                  <a:txBody>
                    <a:bodyPr/>
                    <a:lstStyle/>
                    <a:p>
                      <a:pPr algn="l">
                        <a:spcAft>
                          <a:spcPts val="0"/>
                        </a:spcAft>
                      </a:pPr>
                      <a:r>
                        <a:rPr lang="en-US" sz="2800" b="1" kern="0" dirty="0" err="1">
                          <a:effectLst/>
                        </a:rPr>
                        <a:t>OnFileOpen</a:t>
                      </a:r>
                      <a:endParaRPr lang="zh-CN" sz="2800" b="1" kern="100" dirty="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800" b="1" kern="0" dirty="0">
                          <a:effectLst/>
                        </a:rPr>
                        <a:t>实现</a:t>
                      </a:r>
                      <a:r>
                        <a:rPr lang="en-US" sz="2800" b="1" kern="0" dirty="0" smtClean="0">
                          <a:effectLst/>
                        </a:rPr>
                        <a:t>ID_FILE_OPEN</a:t>
                      </a:r>
                      <a:r>
                        <a:rPr lang="zh-CN" sz="2800" b="1" kern="0" dirty="0" smtClean="0">
                          <a:effectLst/>
                        </a:rPr>
                        <a:t>命令</a:t>
                      </a:r>
                      <a:endParaRPr lang="zh-CN" sz="2800" b="1" kern="100" dirty="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1"/>
                  </a:ext>
                </a:extLst>
              </a:tr>
              <a:tr h="0">
                <a:tc>
                  <a:txBody>
                    <a:bodyPr/>
                    <a:lstStyle/>
                    <a:p>
                      <a:pPr algn="l">
                        <a:spcAft>
                          <a:spcPts val="0"/>
                        </a:spcAft>
                      </a:pPr>
                      <a:r>
                        <a:rPr lang="en-US" sz="2800" b="1" kern="0" dirty="0" err="1">
                          <a:effectLst/>
                        </a:rPr>
                        <a:t>OnFilePrintSetup</a:t>
                      </a:r>
                      <a:endParaRPr lang="zh-CN" sz="2800" b="1" kern="100" dirty="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800" b="1" kern="0" dirty="0">
                          <a:effectLst/>
                        </a:rPr>
                        <a:t>实现</a:t>
                      </a:r>
                      <a:r>
                        <a:rPr lang="en-US" sz="2800" b="1" kern="0">
                          <a:effectLst/>
                        </a:rPr>
                        <a:t>ID_FILE_PRINT_SETUP</a:t>
                      </a:r>
                      <a:r>
                        <a:rPr lang="zh-CN" sz="2800" b="1" kern="0" dirty="0">
                          <a:effectLst/>
                        </a:rPr>
                        <a:t>命令</a:t>
                      </a:r>
                      <a:endParaRPr lang="zh-CN" sz="2800" b="1" kern="100" dirty="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2"/>
                  </a:ext>
                </a:extLst>
              </a:tr>
              <a:tr h="0">
                <a:tc>
                  <a:txBody>
                    <a:bodyPr/>
                    <a:lstStyle/>
                    <a:p>
                      <a:pPr algn="l">
                        <a:spcAft>
                          <a:spcPts val="0"/>
                        </a:spcAft>
                      </a:pPr>
                      <a:r>
                        <a:rPr lang="en-US" sz="2800" b="1" kern="0" dirty="0" err="1">
                          <a:effectLst/>
                        </a:rPr>
                        <a:t>OnContextHelp</a:t>
                      </a:r>
                      <a:endParaRPr lang="zh-CN" sz="2800" b="1" kern="100" dirty="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en-US" sz="2800" b="1" u="sng" kern="0" dirty="0" err="1">
                          <a:effectLst/>
                        </a:rPr>
                        <a:t>处理</a:t>
                      </a:r>
                      <a:r>
                        <a:rPr lang="en-US" sz="2800" b="1" kern="0" dirty="0" err="1">
                          <a:effectLst/>
                        </a:rPr>
                        <a:t>,</a:t>
                      </a:r>
                      <a:r>
                        <a:rPr lang="en-US" sz="2800" b="1" u="sng" kern="0" dirty="0" err="1">
                          <a:effectLst/>
                        </a:rPr>
                        <a:t>应用程序</a:t>
                      </a:r>
                      <a:r>
                        <a:rPr lang="en-US" sz="2800" b="1" kern="0" dirty="0">
                          <a:effectLst/>
                        </a:rPr>
                        <a:t>,</a:t>
                      </a:r>
                      <a:r>
                        <a:rPr lang="zh-CN" sz="2800" b="1" kern="0" dirty="0">
                          <a:effectLst/>
                        </a:rPr>
                        <a:t>内的</a:t>
                      </a:r>
                      <a:r>
                        <a:rPr lang="en-US" sz="2800" b="1" kern="0" dirty="0">
                          <a:effectLst/>
                        </a:rPr>
                        <a:t>SHIFT+F1</a:t>
                      </a:r>
                      <a:r>
                        <a:rPr lang="zh-CN" sz="2800" b="1" kern="0" dirty="0">
                          <a:effectLst/>
                        </a:rPr>
                        <a:t>命令</a:t>
                      </a:r>
                      <a:endParaRPr lang="zh-CN" sz="2800" b="1" kern="100" dirty="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3"/>
                  </a:ext>
                </a:extLst>
              </a:tr>
              <a:tr h="0">
                <a:tc>
                  <a:txBody>
                    <a:bodyPr/>
                    <a:lstStyle/>
                    <a:p>
                      <a:pPr algn="l">
                        <a:spcAft>
                          <a:spcPts val="0"/>
                        </a:spcAft>
                      </a:pPr>
                      <a:r>
                        <a:rPr lang="en-US" sz="2800" b="1" kern="0">
                          <a:effectLst/>
                        </a:rPr>
                        <a:t>OnHelp</a:t>
                      </a:r>
                      <a:endParaRPr lang="zh-CN" sz="2800" b="1" kern="10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800" b="1" kern="0" dirty="0">
                          <a:effectLst/>
                        </a:rPr>
                        <a:t>处理应用程序内的</a:t>
                      </a:r>
                      <a:r>
                        <a:rPr lang="en-US" sz="2800" b="1" kern="0" dirty="0">
                          <a:effectLst/>
                        </a:rPr>
                        <a:t>F1</a:t>
                      </a:r>
                      <a:r>
                        <a:rPr lang="zh-CN" sz="2800" b="1" kern="0" dirty="0">
                          <a:effectLst/>
                        </a:rPr>
                        <a:t>帮助命令（使用当前的上下文）</a:t>
                      </a:r>
                      <a:endParaRPr lang="zh-CN" sz="2800" b="1" kern="100" dirty="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4"/>
                  </a:ext>
                </a:extLst>
              </a:tr>
              <a:tr h="0">
                <a:tc>
                  <a:txBody>
                    <a:bodyPr/>
                    <a:lstStyle/>
                    <a:p>
                      <a:pPr algn="l">
                        <a:spcAft>
                          <a:spcPts val="0"/>
                        </a:spcAft>
                      </a:pPr>
                      <a:r>
                        <a:rPr lang="en-US" sz="2800" b="1" kern="0">
                          <a:effectLst/>
                        </a:rPr>
                        <a:t>OnHelpIndex</a:t>
                      </a:r>
                      <a:endParaRPr lang="zh-CN" sz="2800" b="1" kern="10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800" b="1" kern="0">
                          <a:effectLst/>
                        </a:rPr>
                        <a:t>处理</a:t>
                      </a:r>
                      <a:r>
                        <a:rPr lang="en-US" sz="2800" b="1" kern="0">
                          <a:effectLst/>
                        </a:rPr>
                        <a:t>ID_HELP_INDEX</a:t>
                      </a:r>
                      <a:r>
                        <a:rPr lang="zh-CN" sz="2800" b="1" kern="0">
                          <a:effectLst/>
                        </a:rPr>
                        <a:t>命令</a:t>
                      </a:r>
                      <a:r>
                        <a:rPr lang="en-US" sz="2800" b="1" kern="0">
                          <a:effectLst/>
                        </a:rPr>
                        <a:t>,</a:t>
                      </a:r>
                      <a:r>
                        <a:rPr lang="zh-CN" sz="2800" b="1" kern="0">
                          <a:effectLst/>
                        </a:rPr>
                        <a:t>提供缺省的帮助主题</a:t>
                      </a:r>
                      <a:endParaRPr lang="zh-CN" sz="2800" b="1" kern="10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5"/>
                  </a:ext>
                </a:extLst>
              </a:tr>
              <a:tr h="0">
                <a:tc>
                  <a:txBody>
                    <a:bodyPr/>
                    <a:lstStyle/>
                    <a:p>
                      <a:pPr algn="l">
                        <a:spcAft>
                          <a:spcPts val="0"/>
                        </a:spcAft>
                      </a:pPr>
                      <a:r>
                        <a:rPr lang="en-US" sz="2800" b="1" kern="0">
                          <a:effectLst/>
                        </a:rPr>
                        <a:t>OnHelpFinder</a:t>
                      </a:r>
                      <a:endParaRPr lang="zh-CN" sz="2800" b="1" kern="10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800" b="1" kern="0">
                          <a:effectLst/>
                        </a:rPr>
                        <a:t>处理</a:t>
                      </a:r>
                      <a:r>
                        <a:rPr lang="en-US" sz="2800" b="1" kern="0">
                          <a:effectLst/>
                        </a:rPr>
                        <a:t>ID_HELP_FINDER</a:t>
                      </a:r>
                      <a:r>
                        <a:rPr lang="zh-CN" sz="2800" b="1" kern="0">
                          <a:effectLst/>
                        </a:rPr>
                        <a:t>和</a:t>
                      </a:r>
                      <a:r>
                        <a:rPr lang="en-US" sz="2800" b="1" kern="0">
                          <a:effectLst/>
                        </a:rPr>
                        <a:t>ID_DEFAULT_HELP</a:t>
                      </a:r>
                      <a:r>
                        <a:rPr lang="zh-CN" sz="2800" b="1" kern="0">
                          <a:effectLst/>
                        </a:rPr>
                        <a:t>命令</a:t>
                      </a:r>
                      <a:endParaRPr lang="zh-CN" sz="2800" b="1" kern="10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6"/>
                  </a:ext>
                </a:extLst>
              </a:tr>
              <a:tr h="0">
                <a:tc>
                  <a:txBody>
                    <a:bodyPr/>
                    <a:lstStyle/>
                    <a:p>
                      <a:pPr algn="l">
                        <a:spcAft>
                          <a:spcPts val="0"/>
                        </a:spcAft>
                      </a:pPr>
                      <a:r>
                        <a:rPr lang="en-US" sz="2800" b="1" kern="0">
                          <a:effectLst/>
                        </a:rPr>
                        <a:t>OnHelpUsing</a:t>
                      </a:r>
                      <a:endParaRPr lang="zh-CN" sz="2800" b="1" kern="10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tc>
                  <a:txBody>
                    <a:bodyPr/>
                    <a:lstStyle/>
                    <a:p>
                      <a:pPr algn="l">
                        <a:spcAft>
                          <a:spcPts val="0"/>
                        </a:spcAft>
                      </a:pPr>
                      <a:r>
                        <a:rPr lang="zh-CN" sz="2800" b="1" kern="0" dirty="0">
                          <a:effectLst/>
                        </a:rPr>
                        <a:t>处理</a:t>
                      </a:r>
                      <a:r>
                        <a:rPr lang="en-US" sz="2800" b="1" kern="0" dirty="0">
                          <a:effectLst/>
                        </a:rPr>
                        <a:t>ID_HELP_USING</a:t>
                      </a:r>
                      <a:r>
                        <a:rPr lang="zh-CN" sz="2800" b="1" kern="0" dirty="0">
                          <a:effectLst/>
                        </a:rPr>
                        <a:t>命令</a:t>
                      </a:r>
                      <a:endParaRPr lang="zh-CN" sz="2800" b="1" kern="100" dirty="0">
                        <a:solidFill>
                          <a:srgbClr val="003300"/>
                        </a:solidFill>
                        <a:effectLst/>
                        <a:latin typeface="+mn-lt"/>
                        <a:ea typeface="宋体" panose="02010600030101010101" pitchFamily="2" charset="-122"/>
                        <a:cs typeface="Times New Roman" panose="02020603050405020304" pitchFamily="18" charset="0"/>
                      </a:endParaRPr>
                    </a:p>
                  </a:txBody>
                  <a:tcPr marL="47625" marR="47625" marT="19050" marB="1905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58740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ECFC79E-2809-498A-9546-7B4580CFBE95}" type="slidenum">
              <a:rPr lang="en-US" altLang="zh-CN"/>
              <a:pPr/>
              <a:t>12</a:t>
            </a:fld>
            <a:endParaRPr lang="en-US" altLang="zh-CN"/>
          </a:p>
        </p:txBody>
      </p:sp>
      <p:sp>
        <p:nvSpPr>
          <p:cNvPr id="15362" name="Rectangle 2"/>
          <p:cNvSpPr>
            <a:spLocks noGrp="1" noChangeArrowheads="1"/>
          </p:cNvSpPr>
          <p:nvPr>
            <p:ph type="title"/>
          </p:nvPr>
        </p:nvSpPr>
        <p:spPr>
          <a:xfrm>
            <a:off x="76200" y="228600"/>
            <a:ext cx="5181600" cy="762000"/>
          </a:xfrm>
        </p:spPr>
        <p:txBody>
          <a:bodyPr/>
          <a:lstStyle/>
          <a:p>
            <a:r>
              <a:rPr lang="en-US" altLang="zh-CN" b="1" dirty="0" smtClean="0">
                <a:latin typeface="Arial Narrow" panose="020B0606020202030204" pitchFamily="34" charset="0"/>
              </a:rPr>
              <a:t>9.2.2 </a:t>
            </a:r>
            <a:r>
              <a:rPr lang="en-US" altLang="zh-CN" b="1" dirty="0" err="1">
                <a:latin typeface="Arial Narrow" panose="020B0606020202030204" pitchFamily="34" charset="0"/>
              </a:rPr>
              <a:t>CDocument</a:t>
            </a:r>
            <a:r>
              <a:rPr lang="zh-CN" altLang="en-US" b="1" dirty="0">
                <a:latin typeface="Arial Narrow" panose="020B0606020202030204" pitchFamily="34" charset="0"/>
              </a:rPr>
              <a:t>类 </a:t>
            </a:r>
          </a:p>
        </p:txBody>
      </p:sp>
      <p:pic>
        <p:nvPicPr>
          <p:cNvPr id="153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04800"/>
            <a:ext cx="3810000"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9" name="Object 9"/>
          <p:cNvGraphicFramePr>
            <a:graphicFrameLocks noChangeAspect="1"/>
          </p:cNvGraphicFramePr>
          <p:nvPr/>
        </p:nvGraphicFramePr>
        <p:xfrm>
          <a:off x="228600" y="2216150"/>
          <a:ext cx="8680450" cy="4641850"/>
        </p:xfrm>
        <a:graphic>
          <a:graphicData uri="http://schemas.openxmlformats.org/presentationml/2006/ole">
            <mc:AlternateContent xmlns:mc="http://schemas.openxmlformats.org/markup-compatibility/2006">
              <mc:Choice xmlns:v="urn:schemas-microsoft-com:vml" Requires="v">
                <p:oleObj spid="_x0000_s15726" name="Document" r:id="rId4" imgW="4351680" imgH="2329920" progId="Word.Document.8">
                  <p:embed/>
                </p:oleObj>
              </mc:Choice>
              <mc:Fallback>
                <p:oleObj name="Document" r:id="rId4" imgW="4351680" imgH="2329920" progId="Word.Documen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216150"/>
                        <a:ext cx="8680450" cy="46418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00630E2-0FF1-46FF-A5A3-D7F167A401F7}" type="slidenum">
              <a:rPr lang="en-US" altLang="zh-CN"/>
              <a:pPr/>
              <a:t>13</a:t>
            </a:fld>
            <a:endParaRPr lang="en-US" altLang="zh-CN"/>
          </a:p>
        </p:txBody>
      </p:sp>
      <p:graphicFrame>
        <p:nvGraphicFramePr>
          <p:cNvPr id="16388" name="Object 4"/>
          <p:cNvGraphicFramePr>
            <a:graphicFrameLocks noChangeAspect="1"/>
          </p:cNvGraphicFramePr>
          <p:nvPr/>
        </p:nvGraphicFramePr>
        <p:xfrm>
          <a:off x="0" y="228600"/>
          <a:ext cx="9144000" cy="4556125"/>
        </p:xfrm>
        <a:graphic>
          <a:graphicData uri="http://schemas.openxmlformats.org/presentationml/2006/ole">
            <mc:AlternateContent xmlns:mc="http://schemas.openxmlformats.org/markup-compatibility/2006">
              <mc:Choice xmlns:v="urn:schemas-microsoft-com:vml" Requires="v">
                <p:oleObj spid="_x0000_s16746" name="文档" r:id="rId3" imgW="5050800" imgH="2669040" progId="Word.Document.8">
                  <p:embed/>
                </p:oleObj>
              </mc:Choice>
              <mc:Fallback>
                <p:oleObj name="文档" r:id="rId3" imgW="5050800" imgH="26690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600"/>
                        <a:ext cx="9144000" cy="45561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5"/>
          <p:cNvSpPr txBox="1">
            <a:spLocks noChangeArrowheads="1"/>
          </p:cNvSpPr>
          <p:nvPr/>
        </p:nvSpPr>
        <p:spPr bwMode="auto">
          <a:xfrm>
            <a:off x="212725" y="4864100"/>
            <a:ext cx="88550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chemeClr val="accent1"/>
                </a:solidFill>
                <a:latin typeface="Arial Narrow" panose="020B0606020202030204" pitchFamily="34" charset="0"/>
              </a:rPr>
              <a:t>最常用的是</a:t>
            </a:r>
            <a:r>
              <a:rPr lang="en-US" altLang="zh-CN" b="1" dirty="0" err="1">
                <a:solidFill>
                  <a:srgbClr val="00FF00"/>
                </a:solidFill>
                <a:latin typeface="Arial Narrow" panose="020B0606020202030204" pitchFamily="34" charset="0"/>
              </a:rPr>
              <a:t>SetModifiedFlag</a:t>
            </a:r>
            <a:r>
              <a:rPr lang="en-US" altLang="zh-CN" b="1" dirty="0">
                <a:solidFill>
                  <a:srgbClr val="00FF00"/>
                </a:solidFill>
                <a:latin typeface="Arial Narrow" panose="020B0606020202030204" pitchFamily="34" charset="0"/>
              </a:rPr>
              <a:t>()</a:t>
            </a:r>
            <a:r>
              <a:rPr lang="zh-CN" altLang="en-US" b="1" dirty="0">
                <a:solidFill>
                  <a:schemeClr val="accent1"/>
                </a:solidFill>
                <a:latin typeface="Arial Narrow" panose="020B0606020202030204" pitchFamily="34" charset="0"/>
              </a:rPr>
              <a:t>和</a:t>
            </a:r>
            <a:r>
              <a:rPr lang="en-US" altLang="zh-CN" b="1" dirty="0" err="1">
                <a:solidFill>
                  <a:srgbClr val="FF99FF"/>
                </a:solidFill>
                <a:latin typeface="Arial Narrow" panose="020B0606020202030204" pitchFamily="34" charset="0"/>
              </a:rPr>
              <a:t>UpdateAllViews</a:t>
            </a:r>
            <a:r>
              <a:rPr lang="en-US" altLang="zh-CN" b="1" dirty="0">
                <a:solidFill>
                  <a:srgbClr val="FF99FF"/>
                </a:solidFill>
                <a:latin typeface="Arial Narrow" panose="020B0606020202030204" pitchFamily="34" charset="0"/>
              </a:rPr>
              <a:t>()</a:t>
            </a:r>
            <a:r>
              <a:rPr lang="zh-CN" altLang="en-US" b="1" dirty="0">
                <a:solidFill>
                  <a:schemeClr val="accent1"/>
                </a:solidFill>
                <a:latin typeface="Arial Narrow" panose="020B0606020202030204" pitchFamily="34" charset="0"/>
              </a:rPr>
              <a:t>。文档内容被修改后，一般要调用</a:t>
            </a:r>
            <a:r>
              <a:rPr lang="en-US" altLang="zh-CN" b="1" dirty="0" err="1">
                <a:solidFill>
                  <a:srgbClr val="00FF00"/>
                </a:solidFill>
                <a:latin typeface="Arial Narrow" panose="020B0606020202030204" pitchFamily="34" charset="0"/>
              </a:rPr>
              <a:t>SetModifiedFlag</a:t>
            </a:r>
            <a:r>
              <a:rPr lang="en-US" altLang="zh-CN" b="1" dirty="0">
                <a:solidFill>
                  <a:srgbClr val="00FF00"/>
                </a:solidFill>
                <a:latin typeface="Arial Narrow" panose="020B0606020202030204" pitchFamily="34" charset="0"/>
              </a:rPr>
              <a:t>()</a:t>
            </a:r>
            <a:r>
              <a:rPr lang="zh-CN" altLang="en-US" b="1" dirty="0">
                <a:solidFill>
                  <a:schemeClr val="accent1"/>
                </a:solidFill>
                <a:latin typeface="Arial Narrow" panose="020B0606020202030204" pitchFamily="34" charset="0"/>
              </a:rPr>
              <a:t>来设定一个标志。</a:t>
            </a:r>
            <a:r>
              <a:rPr lang="en-US" altLang="zh-CN" b="1" dirty="0" err="1">
                <a:solidFill>
                  <a:srgbClr val="FF99FF"/>
                </a:solidFill>
                <a:latin typeface="Arial Narrow" panose="020B0606020202030204" pitchFamily="34" charset="0"/>
              </a:rPr>
              <a:t>UpdateAllView</a:t>
            </a:r>
            <a:r>
              <a:rPr lang="en-US" altLang="zh-CN" b="1" dirty="0">
                <a:solidFill>
                  <a:srgbClr val="FF99FF"/>
                </a:solidFill>
                <a:latin typeface="Arial Narrow" panose="020B0606020202030204" pitchFamily="34" charset="0"/>
              </a:rPr>
              <a:t>()</a:t>
            </a:r>
            <a:r>
              <a:rPr lang="zh-CN" altLang="en-US" b="1" dirty="0">
                <a:solidFill>
                  <a:schemeClr val="accent1"/>
                </a:solidFill>
                <a:latin typeface="Arial Narrow" panose="020B0606020202030204" pitchFamily="34" charset="0"/>
              </a:rPr>
              <a:t>刷新所有和文档关联的视图。实际上该函数调用各个视图类的</a:t>
            </a:r>
            <a:r>
              <a:rPr lang="en-US" altLang="zh-CN" b="1" dirty="0" err="1">
                <a:solidFill>
                  <a:srgbClr val="66FFFF"/>
                </a:solidFill>
                <a:latin typeface="Arial Narrow" panose="020B0606020202030204" pitchFamily="34" charset="0"/>
              </a:rPr>
              <a:t>OnUpdate</a:t>
            </a:r>
            <a:r>
              <a:rPr lang="en-US" altLang="zh-CN" b="1" dirty="0">
                <a:solidFill>
                  <a:srgbClr val="66FFFF"/>
                </a:solidFill>
                <a:latin typeface="Arial Narrow" panose="020B0606020202030204" pitchFamily="34" charset="0"/>
              </a:rPr>
              <a:t>()</a:t>
            </a:r>
            <a:r>
              <a:rPr lang="zh-CN" altLang="en-US" b="1" dirty="0">
                <a:solidFill>
                  <a:schemeClr val="accent1"/>
                </a:solidFill>
                <a:latin typeface="Arial Narrow" panose="020B0606020202030204" pitchFamily="34" charset="0"/>
              </a:rPr>
              <a:t>函数。这样做可以保证各个视图之间的同步。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D4E769F-9AC2-48F5-9DCE-C6823EED16A7}" type="slidenum">
              <a:rPr lang="en-US" altLang="zh-CN"/>
              <a:pPr/>
              <a:t>14</a:t>
            </a:fld>
            <a:endParaRPr lang="en-US" altLang="zh-CN"/>
          </a:p>
        </p:txBody>
      </p:sp>
      <p:sp>
        <p:nvSpPr>
          <p:cNvPr id="17412" name="Text Box 4"/>
          <p:cNvSpPr txBox="1">
            <a:spLocks noChangeArrowheads="1"/>
          </p:cNvSpPr>
          <p:nvPr/>
        </p:nvSpPr>
        <p:spPr bwMode="auto">
          <a:xfrm>
            <a:off x="152400" y="228600"/>
            <a:ext cx="8855075" cy="635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en-US" altLang="zh-CN" b="1" dirty="0">
                <a:solidFill>
                  <a:srgbClr val="66FFFF"/>
                </a:solidFill>
                <a:latin typeface="Arial Narrow" panose="020B0606020202030204" pitchFamily="34" charset="0"/>
              </a:rPr>
              <a:t>        </a:t>
            </a:r>
            <a:r>
              <a:rPr lang="zh-CN" altLang="en-US" b="1" dirty="0">
                <a:solidFill>
                  <a:srgbClr val="66FFFF"/>
                </a:solidFill>
                <a:latin typeface="Arial Narrow" panose="020B0606020202030204" pitchFamily="34" charset="0"/>
              </a:rPr>
              <a:t>用户可通过函数</a:t>
            </a:r>
            <a:r>
              <a:rPr lang="en-US" altLang="zh-CN" b="1" dirty="0" err="1">
                <a:solidFill>
                  <a:srgbClr val="66FFFF"/>
                </a:solidFill>
                <a:latin typeface="Arial Narrow" panose="020B0606020202030204" pitchFamily="34" charset="0"/>
              </a:rPr>
              <a:t>GetFirstViewPosition</a:t>
            </a:r>
            <a:r>
              <a:rPr lang="en-US" altLang="zh-CN" b="1" dirty="0">
                <a:solidFill>
                  <a:srgbClr val="66FFFF"/>
                </a:solidFill>
                <a:latin typeface="Arial Narrow" panose="020B0606020202030204" pitchFamily="34" charset="0"/>
              </a:rPr>
              <a:t>()</a:t>
            </a:r>
            <a:r>
              <a:rPr lang="zh-CN" altLang="en-US" b="1" dirty="0">
                <a:solidFill>
                  <a:srgbClr val="66FFFF"/>
                </a:solidFill>
                <a:latin typeface="Arial Narrow" panose="020B0606020202030204" pitchFamily="34" charset="0"/>
              </a:rPr>
              <a:t>和</a:t>
            </a:r>
            <a:r>
              <a:rPr lang="en-US" altLang="zh-CN" b="1" dirty="0" err="1">
                <a:solidFill>
                  <a:srgbClr val="66FFFF"/>
                </a:solidFill>
                <a:latin typeface="Arial Narrow" panose="020B0606020202030204" pitchFamily="34" charset="0"/>
              </a:rPr>
              <a:t>GetNextView</a:t>
            </a:r>
            <a:r>
              <a:rPr lang="en-US" altLang="zh-CN" b="1" dirty="0">
                <a:solidFill>
                  <a:srgbClr val="66FFFF"/>
                </a:solidFill>
                <a:latin typeface="Arial Narrow" panose="020B0606020202030204" pitchFamily="34" charset="0"/>
              </a:rPr>
              <a:t>()</a:t>
            </a:r>
            <a:r>
              <a:rPr lang="zh-CN" altLang="en-US" b="1" dirty="0">
                <a:solidFill>
                  <a:srgbClr val="66FFFF"/>
                </a:solidFill>
                <a:latin typeface="Arial Narrow" panose="020B0606020202030204" pitchFamily="34" charset="0"/>
              </a:rPr>
              <a:t>得到和文档关联的视图的指针，代码如下：</a:t>
            </a:r>
          </a:p>
          <a:p>
            <a:pPr>
              <a:lnSpc>
                <a:spcPct val="95000"/>
              </a:lnSpc>
            </a:pPr>
            <a:r>
              <a:rPr lang="en-US" altLang="zh-CN" b="1" dirty="0">
                <a:solidFill>
                  <a:schemeClr val="accent1"/>
                </a:solidFill>
                <a:latin typeface="Arial Narrow" panose="020B0606020202030204" pitchFamily="34" charset="0"/>
              </a:rPr>
              <a:t>POSITION </a:t>
            </a:r>
            <a:r>
              <a:rPr lang="en-US" altLang="zh-CN" b="1" dirty="0" err="1">
                <a:solidFill>
                  <a:schemeClr val="accent1"/>
                </a:solidFill>
                <a:latin typeface="Arial Narrow" panose="020B0606020202030204" pitchFamily="34" charset="0"/>
              </a:rPr>
              <a:t>pos</a:t>
            </a:r>
            <a:r>
              <a:rPr lang="en-US" altLang="zh-CN" b="1" dirty="0">
                <a:solidFill>
                  <a:schemeClr val="accent1"/>
                </a:solidFill>
                <a:latin typeface="Arial Narrow" panose="020B0606020202030204" pitchFamily="34" charset="0"/>
              </a:rPr>
              <a:t> = </a:t>
            </a:r>
            <a:r>
              <a:rPr lang="en-US" altLang="zh-CN" b="1" dirty="0" err="1">
                <a:solidFill>
                  <a:schemeClr val="accent1"/>
                </a:solidFill>
                <a:latin typeface="Arial Narrow" panose="020B0606020202030204" pitchFamily="34" charset="0"/>
              </a:rPr>
              <a:t>GetFirstViewPosition</a:t>
            </a:r>
            <a:r>
              <a:rPr lang="en-US" altLang="zh-CN" b="1" dirty="0">
                <a:solidFill>
                  <a:schemeClr val="accent1"/>
                </a:solidFill>
                <a:latin typeface="Arial Narrow" panose="020B0606020202030204" pitchFamily="34" charset="0"/>
              </a:rPr>
              <a:t>(); //</a:t>
            </a:r>
            <a:r>
              <a:rPr lang="zh-CN" altLang="en-US" b="1" dirty="0">
                <a:solidFill>
                  <a:schemeClr val="accent1"/>
                </a:solidFill>
                <a:latin typeface="Arial Narrow" panose="020B0606020202030204" pitchFamily="34" charset="0"/>
              </a:rPr>
              <a:t>得到视图列表头的位置</a:t>
            </a:r>
          </a:p>
          <a:p>
            <a:pPr>
              <a:lnSpc>
                <a:spcPct val="95000"/>
              </a:lnSpc>
            </a:pPr>
            <a:r>
              <a:rPr lang="en-US" altLang="zh-CN" b="1" dirty="0">
                <a:solidFill>
                  <a:schemeClr val="accent1"/>
                </a:solidFill>
                <a:latin typeface="Arial Narrow" panose="020B0606020202030204" pitchFamily="34" charset="0"/>
              </a:rPr>
              <a:t>While(</a:t>
            </a:r>
            <a:r>
              <a:rPr lang="en-US" altLang="zh-CN" b="1" dirty="0" err="1">
                <a:solidFill>
                  <a:schemeClr val="accent1"/>
                </a:solidFill>
                <a:latin typeface="Arial Narrow" panose="020B0606020202030204" pitchFamily="34" charset="0"/>
              </a:rPr>
              <a:t>pos</a:t>
            </a:r>
            <a:r>
              <a:rPr lang="en-US" altLang="zh-CN" b="1" dirty="0">
                <a:solidFill>
                  <a:schemeClr val="accent1"/>
                </a:solidFill>
                <a:latin typeface="Arial Narrow" panose="020B0606020202030204" pitchFamily="34" charset="0"/>
              </a:rPr>
              <a:t> != NULL)</a:t>
            </a:r>
          </a:p>
          <a:p>
            <a:pPr>
              <a:lnSpc>
                <a:spcPct val="95000"/>
              </a:lnSpc>
            </a:pPr>
            <a:r>
              <a:rPr lang="en-US" altLang="zh-CN" b="1" dirty="0">
                <a:solidFill>
                  <a:schemeClr val="accent1"/>
                </a:solidFill>
                <a:latin typeface="Arial Narrow" panose="020B0606020202030204" pitchFamily="34" charset="0"/>
              </a:rPr>
              <a:t>{ </a:t>
            </a:r>
            <a:r>
              <a:rPr lang="en-US" altLang="zh-CN" b="1" dirty="0" err="1">
                <a:solidFill>
                  <a:schemeClr val="accent1"/>
                </a:solidFill>
                <a:latin typeface="Arial Narrow" panose="020B0606020202030204" pitchFamily="34" charset="0"/>
              </a:rPr>
              <a:t>CView</a:t>
            </a:r>
            <a:r>
              <a:rPr lang="en-US" altLang="zh-CN" b="1" dirty="0">
                <a:solidFill>
                  <a:schemeClr val="accent1"/>
                </a:solidFill>
                <a:latin typeface="Arial Narrow" panose="020B0606020202030204" pitchFamily="34" charset="0"/>
              </a:rPr>
              <a:t> *</a:t>
            </a:r>
            <a:r>
              <a:rPr lang="en-US" altLang="zh-CN" b="1" dirty="0" err="1">
                <a:solidFill>
                  <a:schemeClr val="accent1"/>
                </a:solidFill>
                <a:latin typeface="Arial Narrow" panose="020B0606020202030204" pitchFamily="34" charset="0"/>
              </a:rPr>
              <a:t>pView</a:t>
            </a:r>
            <a:r>
              <a:rPr lang="en-US" altLang="zh-CN" b="1" dirty="0">
                <a:solidFill>
                  <a:schemeClr val="accent1"/>
                </a:solidFill>
                <a:latin typeface="Arial Narrow" panose="020B0606020202030204" pitchFamily="34" charset="0"/>
              </a:rPr>
              <a:t> = </a:t>
            </a:r>
            <a:r>
              <a:rPr lang="en-US" altLang="zh-CN" b="1" dirty="0" err="1">
                <a:solidFill>
                  <a:schemeClr val="accent1"/>
                </a:solidFill>
                <a:latin typeface="Arial Narrow" panose="020B0606020202030204" pitchFamily="34" charset="0"/>
              </a:rPr>
              <a:t>GetNextView</a:t>
            </a:r>
            <a:r>
              <a:rPr lang="en-US" altLang="zh-CN" b="1" dirty="0">
                <a:solidFill>
                  <a:schemeClr val="accent1"/>
                </a:solidFill>
                <a:latin typeface="Arial Narrow" panose="020B0606020202030204" pitchFamily="34" charset="0"/>
              </a:rPr>
              <a:t>(</a:t>
            </a:r>
            <a:r>
              <a:rPr lang="en-US" altLang="zh-CN" b="1" dirty="0" err="1">
                <a:solidFill>
                  <a:schemeClr val="accent1"/>
                </a:solidFill>
                <a:latin typeface="Arial Narrow" panose="020B0606020202030204" pitchFamily="34" charset="0"/>
              </a:rPr>
              <a:t>pos</a:t>
            </a:r>
            <a:r>
              <a:rPr lang="en-US" altLang="zh-CN" b="1" dirty="0">
                <a:solidFill>
                  <a:schemeClr val="accent1"/>
                </a:solidFill>
                <a:latin typeface="Arial Narrow" panose="020B0606020202030204" pitchFamily="34" charset="0"/>
              </a:rPr>
              <a:t>);	//</a:t>
            </a:r>
            <a:r>
              <a:rPr lang="zh-CN" altLang="en-US" b="1" dirty="0">
                <a:solidFill>
                  <a:schemeClr val="accent1"/>
                </a:solidFill>
                <a:latin typeface="Arial Narrow" panose="020B0606020202030204" pitchFamily="34" charset="0"/>
              </a:rPr>
              <a:t>获得视图列表中的视图指针</a:t>
            </a:r>
          </a:p>
          <a:p>
            <a:pPr>
              <a:lnSpc>
                <a:spcPct val="95000"/>
              </a:lnSpc>
            </a:pPr>
            <a:r>
              <a:rPr lang="zh-CN" altLang="en-US" b="1" dirty="0">
                <a:solidFill>
                  <a:schemeClr val="accent1"/>
                </a:solidFill>
                <a:latin typeface="Arial Narrow" panose="020B0606020202030204" pitchFamily="34" charset="0"/>
              </a:rPr>
              <a:t>	</a:t>
            </a:r>
            <a:r>
              <a:rPr lang="en-US" altLang="zh-CN" b="1" dirty="0">
                <a:solidFill>
                  <a:schemeClr val="accent1"/>
                </a:solidFill>
                <a:latin typeface="Arial Narrow" panose="020B0606020202030204" pitchFamily="34" charset="0"/>
              </a:rPr>
              <a:t>…</a:t>
            </a:r>
          </a:p>
          <a:p>
            <a:pPr>
              <a:lnSpc>
                <a:spcPct val="95000"/>
              </a:lnSpc>
            </a:pPr>
            <a:r>
              <a:rPr lang="en-US" altLang="zh-CN" b="1" dirty="0">
                <a:solidFill>
                  <a:schemeClr val="accent1"/>
                </a:solidFill>
                <a:latin typeface="Arial Narrow" panose="020B0606020202030204" pitchFamily="34" charset="0"/>
              </a:rPr>
              <a:t>}</a:t>
            </a:r>
          </a:p>
          <a:p>
            <a:pPr>
              <a:lnSpc>
                <a:spcPct val="95000"/>
              </a:lnSpc>
            </a:pPr>
            <a:r>
              <a:rPr lang="en-US" altLang="zh-CN" b="1" dirty="0">
                <a:solidFill>
                  <a:schemeClr val="accent1"/>
                </a:solidFill>
                <a:latin typeface="Arial Narrow" panose="020B0606020202030204" pitchFamily="34" charset="0"/>
              </a:rPr>
              <a:t> </a:t>
            </a:r>
          </a:p>
          <a:p>
            <a:pPr>
              <a:lnSpc>
                <a:spcPct val="95000"/>
              </a:lnSpc>
            </a:pPr>
            <a:r>
              <a:rPr lang="en-US" altLang="zh-CN" b="1" dirty="0" err="1">
                <a:solidFill>
                  <a:schemeClr val="accent1"/>
                </a:solidFill>
                <a:latin typeface="Arial Narrow" panose="020B0606020202030204" pitchFamily="34" charset="0"/>
              </a:rPr>
              <a:t>CDocument</a:t>
            </a:r>
            <a:r>
              <a:rPr lang="zh-CN" altLang="en-US" b="1" dirty="0">
                <a:solidFill>
                  <a:schemeClr val="accent1"/>
                </a:solidFill>
                <a:latin typeface="Arial Narrow" panose="020B0606020202030204" pitchFamily="34" charset="0"/>
              </a:rPr>
              <a:t>类在现在流行的</a:t>
            </a:r>
            <a:r>
              <a:rPr lang="en-US" altLang="zh-CN" b="1" dirty="0">
                <a:solidFill>
                  <a:schemeClr val="accent1"/>
                </a:solidFill>
                <a:latin typeface="Arial Narrow" panose="020B0606020202030204" pitchFamily="34" charset="0"/>
              </a:rPr>
              <a:t>MVC</a:t>
            </a:r>
            <a:r>
              <a:rPr lang="zh-CN" altLang="en-US" b="1" dirty="0">
                <a:solidFill>
                  <a:schemeClr val="accent1"/>
                </a:solidFill>
                <a:latin typeface="Arial Narrow" panose="020B0606020202030204" pitchFamily="34" charset="0"/>
              </a:rPr>
              <a:t>（</a:t>
            </a:r>
            <a:r>
              <a:rPr lang="en-US" altLang="zh-CN" b="1" dirty="0">
                <a:solidFill>
                  <a:schemeClr val="accent1"/>
                </a:solidFill>
                <a:latin typeface="Arial Narrow" panose="020B0606020202030204" pitchFamily="34" charset="0"/>
              </a:rPr>
              <a:t>Modal</a:t>
            </a:r>
            <a:r>
              <a:rPr lang="zh-CN" altLang="en-US" b="1" dirty="0">
                <a:solidFill>
                  <a:schemeClr val="accent1"/>
                </a:solidFill>
                <a:latin typeface="Arial Narrow" panose="020B0606020202030204" pitchFamily="34" charset="0"/>
              </a:rPr>
              <a:t>、</a:t>
            </a:r>
            <a:r>
              <a:rPr lang="en-US" altLang="zh-CN" b="1" dirty="0">
                <a:solidFill>
                  <a:schemeClr val="accent1"/>
                </a:solidFill>
                <a:latin typeface="Arial Narrow" panose="020B0606020202030204" pitchFamily="34" charset="0"/>
              </a:rPr>
              <a:t>View</a:t>
            </a:r>
            <a:r>
              <a:rPr lang="zh-CN" altLang="en-US" b="1" dirty="0">
                <a:solidFill>
                  <a:schemeClr val="accent1"/>
                </a:solidFill>
                <a:latin typeface="Arial Narrow" panose="020B0606020202030204" pitchFamily="34" charset="0"/>
              </a:rPr>
              <a:t>、</a:t>
            </a:r>
            <a:r>
              <a:rPr lang="en-US" altLang="zh-CN" b="1" dirty="0">
                <a:solidFill>
                  <a:schemeClr val="accent1"/>
                </a:solidFill>
                <a:latin typeface="Arial Narrow" panose="020B0606020202030204" pitchFamily="34" charset="0"/>
              </a:rPr>
              <a:t>Control</a:t>
            </a:r>
            <a:r>
              <a:rPr lang="zh-CN" altLang="en-US" b="1" dirty="0">
                <a:solidFill>
                  <a:schemeClr val="accent1"/>
                </a:solidFill>
                <a:latin typeface="Arial Narrow" panose="020B0606020202030204" pitchFamily="34" charset="0"/>
              </a:rPr>
              <a:t>）设计模式中相当于其中的</a:t>
            </a:r>
            <a:r>
              <a:rPr lang="en-US" altLang="zh-CN" b="1" dirty="0">
                <a:solidFill>
                  <a:schemeClr val="accent1"/>
                </a:solidFill>
                <a:latin typeface="Arial Narrow" panose="020B0606020202030204" pitchFamily="34" charset="0"/>
              </a:rPr>
              <a:t>Modal</a:t>
            </a:r>
            <a:r>
              <a:rPr lang="zh-CN" altLang="en-US" b="1" dirty="0">
                <a:solidFill>
                  <a:schemeClr val="accent1"/>
                </a:solidFill>
                <a:latin typeface="Arial Narrow" panose="020B0606020202030204" pitchFamily="34" charset="0"/>
              </a:rPr>
              <a:t>，表示抽象数据模型。</a:t>
            </a:r>
          </a:p>
          <a:p>
            <a:pPr>
              <a:lnSpc>
                <a:spcPct val="95000"/>
              </a:lnSpc>
            </a:pPr>
            <a:r>
              <a:rPr lang="zh-CN" altLang="en-US" b="1" dirty="0">
                <a:solidFill>
                  <a:srgbClr val="66FFFF"/>
                </a:solidFill>
                <a:latin typeface="Arial Narrow" panose="020B0606020202030204" pitchFamily="34" charset="0"/>
              </a:rPr>
              <a:t>文档最主要的功能如下：</a:t>
            </a:r>
          </a:p>
          <a:p>
            <a:pPr marL="342900" indent="-342900">
              <a:lnSpc>
                <a:spcPct val="95000"/>
              </a:lnSpc>
              <a:buFont typeface="Arial" panose="020B0604020202020204" pitchFamily="34" charset="0"/>
              <a:buChar char="•"/>
            </a:pPr>
            <a:r>
              <a:rPr lang="zh-CN" altLang="en-US" b="1" dirty="0" smtClean="0">
                <a:solidFill>
                  <a:srgbClr val="66FFFF"/>
                </a:solidFill>
                <a:latin typeface="Arial Narrow" panose="020B0606020202030204" pitchFamily="34" charset="0"/>
              </a:rPr>
              <a:t>打开</a:t>
            </a:r>
            <a:r>
              <a:rPr lang="zh-CN" altLang="en-US" b="1" dirty="0">
                <a:solidFill>
                  <a:srgbClr val="66FFFF"/>
                </a:solidFill>
                <a:latin typeface="Arial Narrow" panose="020B0606020202030204" pitchFamily="34" charset="0"/>
              </a:rPr>
              <a:t>保存文档</a:t>
            </a:r>
          </a:p>
          <a:p>
            <a:pPr marL="342900" indent="-342900">
              <a:lnSpc>
                <a:spcPct val="95000"/>
              </a:lnSpc>
              <a:buFont typeface="Arial" panose="020B0604020202020204" pitchFamily="34" charset="0"/>
              <a:buChar char="•"/>
            </a:pPr>
            <a:r>
              <a:rPr lang="zh-CN" altLang="en-US" b="1" dirty="0" smtClean="0">
                <a:solidFill>
                  <a:srgbClr val="66FFFF"/>
                </a:solidFill>
                <a:latin typeface="Arial Narrow" panose="020B0606020202030204" pitchFamily="34" charset="0"/>
              </a:rPr>
              <a:t>维护</a:t>
            </a:r>
            <a:r>
              <a:rPr lang="zh-CN" altLang="en-US" b="1" dirty="0">
                <a:solidFill>
                  <a:srgbClr val="66FFFF"/>
                </a:solidFill>
                <a:latin typeface="Arial Narrow" panose="020B0606020202030204" pitchFamily="34" charset="0"/>
              </a:rPr>
              <a:t>文档相关的视图列表</a:t>
            </a:r>
          </a:p>
          <a:p>
            <a:pPr marL="342900" indent="-342900">
              <a:lnSpc>
                <a:spcPct val="95000"/>
              </a:lnSpc>
              <a:buFont typeface="Arial" panose="020B0604020202020204" pitchFamily="34" charset="0"/>
              <a:buChar char="•"/>
            </a:pPr>
            <a:r>
              <a:rPr lang="zh-CN" altLang="en-US" b="1" dirty="0" smtClean="0">
                <a:solidFill>
                  <a:srgbClr val="66FFFF"/>
                </a:solidFill>
                <a:latin typeface="Arial Narrow" panose="020B0606020202030204" pitchFamily="34" charset="0"/>
              </a:rPr>
              <a:t>维护</a:t>
            </a:r>
            <a:r>
              <a:rPr lang="zh-CN" altLang="en-US" b="1" dirty="0">
                <a:solidFill>
                  <a:srgbClr val="66FFFF"/>
                </a:solidFill>
                <a:latin typeface="Arial Narrow" panose="020B0606020202030204" pitchFamily="34" charset="0"/>
              </a:rPr>
              <a:t>文档修改标志</a:t>
            </a:r>
          </a:p>
          <a:p>
            <a:pPr marL="342900" indent="-342900">
              <a:lnSpc>
                <a:spcPct val="95000"/>
              </a:lnSpc>
              <a:buFont typeface="Arial" panose="020B0604020202020204" pitchFamily="34" charset="0"/>
              <a:buChar char="•"/>
            </a:pPr>
            <a:r>
              <a:rPr lang="zh-CN" altLang="en-US" b="1" dirty="0" smtClean="0">
                <a:solidFill>
                  <a:srgbClr val="66FFFF"/>
                </a:solidFill>
                <a:latin typeface="Arial Narrow" panose="020B0606020202030204" pitchFamily="34" charset="0"/>
              </a:rPr>
              <a:t>通过</a:t>
            </a:r>
            <a:r>
              <a:rPr lang="zh-CN" altLang="en-US" b="1" dirty="0">
                <a:solidFill>
                  <a:srgbClr val="66FFFF"/>
                </a:solidFill>
                <a:latin typeface="Arial Narrow" panose="020B0606020202030204" pitchFamily="34" charset="0"/>
              </a:rPr>
              <a:t>电子邮件发送文档</a:t>
            </a:r>
          </a:p>
          <a:p>
            <a:pPr>
              <a:lnSpc>
                <a:spcPct val="95000"/>
              </a:lnSpc>
            </a:pPr>
            <a:r>
              <a:rPr lang="zh-CN" altLang="en-US" b="1" dirty="0">
                <a:solidFill>
                  <a:schemeClr val="accent1"/>
                </a:solidFill>
                <a:latin typeface="Arial Narrow" panose="020B0606020202030204" pitchFamily="34" charset="0"/>
              </a:rPr>
              <a:t>    用户修改文档数据时，调用</a:t>
            </a:r>
            <a:r>
              <a:rPr lang="en-US" altLang="zh-CN" b="1" dirty="0" err="1">
                <a:solidFill>
                  <a:schemeClr val="accent1"/>
                </a:solidFill>
                <a:latin typeface="Arial Narrow" panose="020B0606020202030204" pitchFamily="34" charset="0"/>
              </a:rPr>
              <a:t>SetModifiedFlag</a:t>
            </a:r>
            <a:r>
              <a:rPr lang="zh-CN" altLang="en-US" b="1" dirty="0">
                <a:solidFill>
                  <a:schemeClr val="accent1"/>
                </a:solidFill>
                <a:latin typeface="Arial Narrow" panose="020B0606020202030204" pitchFamily="34" charset="0"/>
              </a:rPr>
              <a:t>方法来标志数据被更改过。当程序关闭该文档关联的最后一个视图的时候，文档会自动提示你保存修改。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7FE225-1F99-4DC3-A839-0B198A176AC3}" type="slidenum">
              <a:rPr lang="en-US" altLang="zh-CN"/>
              <a:pPr/>
              <a:t>15</a:t>
            </a:fld>
            <a:endParaRPr lang="en-US" altLang="zh-CN"/>
          </a:p>
        </p:txBody>
      </p:sp>
      <p:sp>
        <p:nvSpPr>
          <p:cNvPr id="18436" name="Text Box 4"/>
          <p:cNvSpPr txBox="1">
            <a:spLocks noChangeArrowheads="1"/>
          </p:cNvSpPr>
          <p:nvPr/>
        </p:nvSpPr>
        <p:spPr bwMode="auto">
          <a:xfrm>
            <a:off x="365125" y="346075"/>
            <a:ext cx="847407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b="1">
                <a:latin typeface="Arial Narrow" panose="020B0606020202030204" pitchFamily="34" charset="0"/>
              </a:rPr>
              <a:t>从</a:t>
            </a:r>
            <a:r>
              <a:rPr lang="en-US" altLang="zh-CN" b="1">
                <a:latin typeface="Arial Narrow" panose="020B0606020202030204" pitchFamily="34" charset="0"/>
              </a:rPr>
              <a:t>CDocument</a:t>
            </a:r>
            <a:r>
              <a:rPr lang="zh-CN" altLang="en-US" b="1">
                <a:latin typeface="Arial Narrow" panose="020B0606020202030204" pitchFamily="34" charset="0"/>
              </a:rPr>
              <a:t>类派生新的文档类的一般过程如下：</a:t>
            </a:r>
          </a:p>
          <a:p>
            <a:pPr>
              <a:lnSpc>
                <a:spcPct val="115000"/>
              </a:lnSpc>
              <a:buFontTx/>
              <a:buChar char="•"/>
            </a:pPr>
            <a:r>
              <a:rPr lang="zh-CN" altLang="en-US" b="1">
                <a:solidFill>
                  <a:srgbClr val="66FFFF"/>
                </a:solidFill>
                <a:latin typeface="Arial Narrow" panose="020B0606020202030204" pitchFamily="34" charset="0"/>
              </a:rPr>
              <a:t>为每一个文档类型从</a:t>
            </a:r>
            <a:r>
              <a:rPr lang="en-US" altLang="zh-CN" b="1">
                <a:solidFill>
                  <a:srgbClr val="66FFFF"/>
                </a:solidFill>
                <a:latin typeface="Arial Narrow" panose="020B0606020202030204" pitchFamily="34" charset="0"/>
              </a:rPr>
              <a:t>CDocument</a:t>
            </a:r>
            <a:r>
              <a:rPr lang="zh-CN" altLang="en-US" b="1">
                <a:solidFill>
                  <a:srgbClr val="66FFFF"/>
                </a:solidFill>
                <a:latin typeface="Arial Narrow" panose="020B0606020202030204" pitchFamily="34" charset="0"/>
              </a:rPr>
              <a:t>类派生一个相应的文档类。</a:t>
            </a:r>
          </a:p>
          <a:p>
            <a:pPr>
              <a:lnSpc>
                <a:spcPct val="115000"/>
              </a:lnSpc>
              <a:buFontTx/>
              <a:buChar char="•"/>
            </a:pPr>
            <a:r>
              <a:rPr lang="zh-CN" altLang="en-US" b="1">
                <a:solidFill>
                  <a:srgbClr val="66FFFF"/>
                </a:solidFill>
                <a:latin typeface="Arial Narrow" panose="020B0606020202030204" pitchFamily="34" charset="0"/>
              </a:rPr>
              <a:t>为文档类添加成员变量，这些变量主要用来保存文档的数据，并使其它的对象</a:t>
            </a:r>
            <a:r>
              <a:rPr lang="en-US" altLang="zh-CN" b="1">
                <a:solidFill>
                  <a:srgbClr val="66FFFF"/>
                </a:solidFill>
                <a:latin typeface="Arial Narrow" panose="020B0606020202030204" pitchFamily="34" charset="0"/>
              </a:rPr>
              <a:t>(</a:t>
            </a:r>
            <a:r>
              <a:rPr lang="zh-CN" altLang="en-US" b="1">
                <a:solidFill>
                  <a:srgbClr val="66FFFF"/>
                </a:solidFill>
                <a:latin typeface="Arial Narrow" panose="020B0606020202030204" pitchFamily="34" charset="0"/>
              </a:rPr>
              <a:t>如视图对象</a:t>
            </a:r>
            <a:r>
              <a:rPr lang="en-US" altLang="zh-CN" b="1">
                <a:solidFill>
                  <a:srgbClr val="66FFFF"/>
                </a:solidFill>
                <a:latin typeface="Arial Narrow" panose="020B0606020202030204" pitchFamily="34" charset="0"/>
              </a:rPr>
              <a:t>)</a:t>
            </a:r>
            <a:r>
              <a:rPr lang="zh-CN" altLang="en-US" b="1">
                <a:solidFill>
                  <a:srgbClr val="66FFFF"/>
                </a:solidFill>
                <a:latin typeface="Arial Narrow" panose="020B0606020202030204" pitchFamily="34" charset="0"/>
              </a:rPr>
              <a:t>可以访问这些成员变量，从而实现文档和视图的相互搭配使用。</a:t>
            </a:r>
          </a:p>
          <a:p>
            <a:pPr>
              <a:lnSpc>
                <a:spcPct val="115000"/>
              </a:lnSpc>
              <a:buFontTx/>
              <a:buChar char="•"/>
            </a:pPr>
            <a:r>
              <a:rPr lang="zh-CN" altLang="en-US" b="1">
                <a:solidFill>
                  <a:srgbClr val="66FFFF"/>
                </a:solidFill>
                <a:latin typeface="Arial Narrow" panose="020B0606020202030204" pitchFamily="34" charset="0"/>
              </a:rPr>
              <a:t>重载</a:t>
            </a:r>
            <a:r>
              <a:rPr lang="en-US" altLang="zh-CN" b="1">
                <a:solidFill>
                  <a:srgbClr val="66FFFF"/>
                </a:solidFill>
                <a:latin typeface="Arial Narrow" panose="020B0606020202030204" pitchFamily="34" charset="0"/>
              </a:rPr>
              <a:t>Serialize</a:t>
            </a:r>
            <a:r>
              <a:rPr lang="zh-CN" altLang="en-US" b="1">
                <a:solidFill>
                  <a:srgbClr val="66FFFF"/>
                </a:solidFill>
                <a:latin typeface="Arial Narrow" panose="020B0606020202030204" pitchFamily="34" charset="0"/>
              </a:rPr>
              <a:t>成员函数，实现文档数据的串行化。 </a:t>
            </a:r>
          </a:p>
        </p:txBody>
      </p:sp>
      <p:sp>
        <p:nvSpPr>
          <p:cNvPr id="18437" name="Text Box 5"/>
          <p:cNvSpPr txBox="1">
            <a:spLocks noChangeArrowheads="1"/>
          </p:cNvSpPr>
          <p:nvPr/>
        </p:nvSpPr>
        <p:spPr bwMode="auto">
          <a:xfrm>
            <a:off x="304800" y="3441700"/>
            <a:ext cx="85502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Arial Narrow" panose="020B0606020202030204" pitchFamily="34" charset="0"/>
              </a:rPr>
              <a:t>    </a:t>
            </a:r>
            <a:r>
              <a:rPr lang="zh-CN" altLang="en-US" sz="2800" b="1">
                <a:latin typeface="Arial Narrow" panose="020B0606020202030204" pitchFamily="34" charset="0"/>
              </a:rPr>
              <a:t>无论是保存文档或是打开文档，应用程序都是通过调用文档类的</a:t>
            </a:r>
            <a:r>
              <a:rPr lang="en-US" altLang="zh-CN" sz="2800" b="1">
                <a:latin typeface="Arial Narrow" panose="020B0606020202030204" pitchFamily="34" charset="0"/>
              </a:rPr>
              <a:t>Serialize</a:t>
            </a:r>
            <a:r>
              <a:rPr lang="zh-CN" altLang="en-US" sz="2800" b="1">
                <a:latin typeface="Arial Narrow" panose="020B0606020202030204" pitchFamily="34" charset="0"/>
              </a:rPr>
              <a:t>串行化成员函数来完成操作的。因此，在大多数情况下，我们都需要重载</a:t>
            </a:r>
            <a:r>
              <a:rPr lang="en-US" altLang="zh-CN" sz="2800" b="1">
                <a:latin typeface="Arial Narrow" panose="020B0606020202030204" pitchFamily="34" charset="0"/>
              </a:rPr>
              <a:t>Serialize</a:t>
            </a:r>
            <a:r>
              <a:rPr lang="zh-CN" altLang="en-US" sz="2800" b="1">
                <a:latin typeface="Arial Narrow" panose="020B0606020202030204" pitchFamily="34" charset="0"/>
              </a:rPr>
              <a:t>成员函数。</a:t>
            </a:r>
            <a:r>
              <a:rPr lang="en-US" altLang="zh-CN" sz="2800" b="1">
                <a:latin typeface="Arial Narrow" panose="020B0606020202030204" pitchFamily="34" charset="0"/>
              </a:rPr>
              <a:t>Serialize</a:t>
            </a:r>
            <a:r>
              <a:rPr lang="zh-CN" altLang="en-US" sz="2800" b="1">
                <a:latin typeface="Arial Narrow" panose="020B0606020202030204" pitchFamily="34" charset="0"/>
              </a:rPr>
              <a:t>成员函数带有一个</a:t>
            </a:r>
            <a:r>
              <a:rPr lang="en-US" altLang="zh-CN" sz="2800" b="1">
                <a:latin typeface="Arial Narrow" panose="020B0606020202030204" pitchFamily="34" charset="0"/>
              </a:rPr>
              <a:t>CArchive</a:t>
            </a:r>
            <a:r>
              <a:rPr lang="zh-CN" altLang="en-US" sz="2800" b="1">
                <a:latin typeface="Arial Narrow" panose="020B0606020202030204" pitchFamily="34" charset="0"/>
              </a:rPr>
              <a:t>类型的参数，这是一个与所打开的文件相关联的对象。一般情况下，总是使用</a:t>
            </a:r>
            <a:r>
              <a:rPr lang="en-US" altLang="zh-CN" sz="2800" b="1">
                <a:latin typeface="Arial Narrow" panose="020B0606020202030204" pitchFamily="34" charset="0"/>
              </a:rPr>
              <a:t>CArchive</a:t>
            </a:r>
            <a:r>
              <a:rPr lang="zh-CN" altLang="en-US" sz="2800" b="1">
                <a:latin typeface="Arial Narrow" panose="020B0606020202030204" pitchFamily="34" charset="0"/>
              </a:rPr>
              <a:t>对象来保存和打开文档。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052BABE-3AD6-4767-A252-04187D7A9446}" type="slidenum">
              <a:rPr lang="en-US" altLang="zh-CN"/>
              <a:pPr/>
              <a:t>16</a:t>
            </a:fld>
            <a:endParaRPr lang="en-US" altLang="zh-CN"/>
          </a:p>
        </p:txBody>
      </p:sp>
      <p:sp>
        <p:nvSpPr>
          <p:cNvPr id="19460" name="Text Box 4"/>
          <p:cNvSpPr txBox="1">
            <a:spLocks noChangeArrowheads="1"/>
          </p:cNvSpPr>
          <p:nvPr/>
        </p:nvSpPr>
        <p:spPr bwMode="auto">
          <a:xfrm>
            <a:off x="457200" y="434975"/>
            <a:ext cx="830580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latin typeface="Arial Narrow" panose="020B0606020202030204" pitchFamily="34" charset="0"/>
              </a:rPr>
              <a:t>    CArchive</a:t>
            </a:r>
            <a:r>
              <a:rPr lang="zh-CN" altLang="en-US" sz="3600" b="1">
                <a:latin typeface="Arial Narrow" panose="020B0606020202030204" pitchFamily="34" charset="0"/>
              </a:rPr>
              <a:t>对象是单向的，只用于保存或读取两者之一，不能通过同一个</a:t>
            </a:r>
            <a:r>
              <a:rPr lang="en-US" altLang="zh-CN" sz="3600" b="1">
                <a:latin typeface="Arial Narrow" panose="020B0606020202030204" pitchFamily="34" charset="0"/>
              </a:rPr>
              <a:t>CArchive</a:t>
            </a:r>
            <a:r>
              <a:rPr lang="zh-CN" altLang="en-US" sz="3600" b="1">
                <a:latin typeface="Arial Narrow" panose="020B0606020202030204" pitchFamily="34" charset="0"/>
              </a:rPr>
              <a:t>对象既保存又读取文档。</a:t>
            </a:r>
          </a:p>
          <a:p>
            <a:r>
              <a:rPr lang="zh-CN" altLang="en-US" sz="3600" b="1">
                <a:latin typeface="Arial Narrow" panose="020B0606020202030204" pitchFamily="34" charset="0"/>
              </a:rPr>
              <a:t>    在框架创建</a:t>
            </a:r>
            <a:r>
              <a:rPr lang="en-US" altLang="zh-CN" sz="3600" b="1">
                <a:latin typeface="Arial Narrow" panose="020B0606020202030204" pitchFamily="34" charset="0"/>
              </a:rPr>
              <a:t>CArchive</a:t>
            </a:r>
            <a:r>
              <a:rPr lang="zh-CN" altLang="en-US" sz="3600" b="1">
                <a:latin typeface="Arial Narrow" panose="020B0606020202030204" pitchFamily="34" charset="0"/>
              </a:rPr>
              <a:t>对象时，已根据用户选择的是 “保存” </a:t>
            </a:r>
            <a:r>
              <a:rPr lang="en-US" altLang="zh-CN" sz="3600" b="1">
                <a:latin typeface="Arial Narrow" panose="020B0606020202030204" pitchFamily="34" charset="0"/>
              </a:rPr>
              <a:t>( “</a:t>
            </a:r>
            <a:r>
              <a:rPr lang="zh-CN" altLang="en-US" sz="3600" b="1">
                <a:latin typeface="Arial Narrow" panose="020B0606020202030204" pitchFamily="34" charset="0"/>
              </a:rPr>
              <a:t>另存为” </a:t>
            </a:r>
            <a:r>
              <a:rPr lang="en-US" altLang="zh-CN" sz="3600" b="1">
                <a:latin typeface="Arial Narrow" panose="020B0606020202030204" pitchFamily="34" charset="0"/>
              </a:rPr>
              <a:t>)</a:t>
            </a:r>
            <a:r>
              <a:rPr lang="zh-CN" altLang="en-US" sz="3600" b="1">
                <a:latin typeface="Arial Narrow" panose="020B0606020202030204" pitchFamily="34" charset="0"/>
              </a:rPr>
              <a:t>还是 “打开” 来设置了</a:t>
            </a:r>
            <a:r>
              <a:rPr lang="en-US" altLang="zh-CN" sz="3600" b="1">
                <a:latin typeface="Arial Narrow" panose="020B0606020202030204" pitchFamily="34" charset="0"/>
              </a:rPr>
              <a:t>CArchive</a:t>
            </a:r>
            <a:r>
              <a:rPr lang="zh-CN" altLang="en-US" sz="3600" b="1">
                <a:latin typeface="Arial Narrow" panose="020B0606020202030204" pitchFamily="34" charset="0"/>
              </a:rPr>
              <a:t>对象的类型，我们可以使用</a:t>
            </a:r>
            <a:r>
              <a:rPr lang="en-US" altLang="zh-CN" sz="3600" b="1">
                <a:latin typeface="Arial Narrow" panose="020B0606020202030204" pitchFamily="34" charset="0"/>
              </a:rPr>
              <a:t>CArchive</a:t>
            </a:r>
            <a:r>
              <a:rPr lang="zh-CN" altLang="en-US" sz="3600" b="1">
                <a:latin typeface="Arial Narrow" panose="020B0606020202030204" pitchFamily="34" charset="0"/>
              </a:rPr>
              <a:t>类的成员函数</a:t>
            </a:r>
            <a:r>
              <a:rPr lang="en-US" altLang="zh-CN" sz="3600" b="1">
                <a:latin typeface="Arial Narrow" panose="020B0606020202030204" pitchFamily="34" charset="0"/>
              </a:rPr>
              <a:t>IsStoring</a:t>
            </a:r>
            <a:r>
              <a:rPr lang="zh-CN" altLang="en-US" sz="3600" b="1">
                <a:latin typeface="Arial Narrow" panose="020B0606020202030204" pitchFamily="34" charset="0"/>
              </a:rPr>
              <a:t>来检索当前</a:t>
            </a:r>
            <a:r>
              <a:rPr lang="en-US" altLang="zh-CN" sz="3600" b="1">
                <a:latin typeface="Arial Narrow" panose="020B0606020202030204" pitchFamily="34" charset="0"/>
              </a:rPr>
              <a:t>CArchive</a:t>
            </a:r>
            <a:r>
              <a:rPr lang="zh-CN" altLang="en-US" sz="3600" b="1">
                <a:latin typeface="Arial Narrow" panose="020B0606020202030204" pitchFamily="34" charset="0"/>
              </a:rPr>
              <a:t>对象的类型，从而得知用户所期望的操作是保存还是读取，执行不同的操作。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C14253CF-1E7A-44AE-82CE-F14354C3C74A}" type="slidenum">
              <a:rPr lang="en-US" altLang="zh-CN"/>
              <a:pPr/>
              <a:t>17</a:t>
            </a:fld>
            <a:endParaRPr lang="en-US" altLang="zh-CN"/>
          </a:p>
        </p:txBody>
      </p:sp>
      <p:sp>
        <p:nvSpPr>
          <p:cNvPr id="20482" name="Rectangle 2"/>
          <p:cNvSpPr>
            <a:spLocks noGrp="1" noChangeArrowheads="1"/>
          </p:cNvSpPr>
          <p:nvPr>
            <p:ph type="title"/>
          </p:nvPr>
        </p:nvSpPr>
        <p:spPr>
          <a:xfrm>
            <a:off x="685800" y="228600"/>
            <a:ext cx="7772400" cy="685800"/>
          </a:xfrm>
        </p:spPr>
        <p:txBody>
          <a:bodyPr/>
          <a:lstStyle/>
          <a:p>
            <a:r>
              <a:rPr lang="en-US" altLang="zh-CN" b="1" dirty="0" smtClean="0"/>
              <a:t>9.2.3 </a:t>
            </a:r>
            <a:r>
              <a:rPr lang="en-US" altLang="zh-CN" b="1" dirty="0" err="1"/>
              <a:t>CView</a:t>
            </a:r>
            <a:r>
              <a:rPr lang="zh-CN" altLang="en-US" b="1" dirty="0">
                <a:latin typeface="宋体" panose="02010600030101010101" pitchFamily="2" charset="-122"/>
              </a:rPr>
              <a:t>类</a:t>
            </a:r>
            <a:r>
              <a:rPr lang="zh-CN" altLang="en-US" b="1" dirty="0"/>
              <a:t> </a:t>
            </a:r>
          </a:p>
        </p:txBody>
      </p:sp>
      <p:sp>
        <p:nvSpPr>
          <p:cNvPr id="20483" name="Rectangle 3"/>
          <p:cNvSpPr>
            <a:spLocks noGrp="1" noChangeArrowheads="1"/>
          </p:cNvSpPr>
          <p:nvPr>
            <p:ph type="body" idx="1"/>
          </p:nvPr>
        </p:nvSpPr>
        <p:spPr>
          <a:xfrm>
            <a:off x="395536" y="1066800"/>
            <a:ext cx="7772400" cy="609600"/>
          </a:xfrm>
        </p:spPr>
        <p:txBody>
          <a:bodyPr/>
          <a:lstStyle/>
          <a:p>
            <a:pPr>
              <a:buFontTx/>
              <a:buNone/>
            </a:pPr>
            <a:r>
              <a:rPr lang="zh-CN" altLang="en-US" b="1" dirty="0"/>
              <a:t>视图类</a:t>
            </a:r>
            <a:r>
              <a:rPr lang="en-US" altLang="zh-CN" b="1" dirty="0"/>
              <a:t>(</a:t>
            </a:r>
            <a:r>
              <a:rPr lang="en-US" altLang="zh-CN" b="1" dirty="0" err="1"/>
              <a:t>CView</a:t>
            </a:r>
            <a:r>
              <a:rPr lang="en-US" altLang="zh-CN" b="1" dirty="0"/>
              <a:t>)</a:t>
            </a:r>
            <a:r>
              <a:rPr lang="zh-CN" altLang="en-US" b="1" dirty="0"/>
              <a:t>是从</a:t>
            </a:r>
            <a:r>
              <a:rPr lang="en-US" altLang="zh-CN" b="1" dirty="0" err="1"/>
              <a:t>CWnd</a:t>
            </a:r>
            <a:r>
              <a:rPr lang="zh-CN" altLang="en-US" b="1" dirty="0"/>
              <a:t>类下派生的 </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36" y="1677987"/>
            <a:ext cx="403860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p:cNvSpPr txBox="1">
            <a:spLocks noChangeArrowheads="1"/>
          </p:cNvSpPr>
          <p:nvPr/>
        </p:nvSpPr>
        <p:spPr bwMode="auto">
          <a:xfrm>
            <a:off x="4356764" y="1689833"/>
            <a:ext cx="448243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latin typeface="Arial Narrow" panose="020B0606020202030204" pitchFamily="34" charset="0"/>
              </a:rPr>
              <a:t>视图类具有</a:t>
            </a:r>
            <a:r>
              <a:rPr lang="en-US" altLang="zh-CN" b="1" dirty="0" err="1">
                <a:latin typeface="Arial Narrow" panose="020B0606020202030204" pitchFamily="34" charset="0"/>
              </a:rPr>
              <a:t>CWnd</a:t>
            </a:r>
            <a:r>
              <a:rPr lang="zh-CN" altLang="en-US" b="1" dirty="0">
                <a:latin typeface="Arial Narrow" panose="020B0606020202030204" pitchFamily="34" charset="0"/>
              </a:rPr>
              <a:t>的所有功能如：创建、移动、显示和隐藏窗口等。</a:t>
            </a:r>
            <a:r>
              <a:rPr lang="en-US" altLang="zh-CN" b="1" dirty="0" err="1">
                <a:solidFill>
                  <a:srgbClr val="FFFFCC"/>
                </a:solidFill>
                <a:latin typeface="Arial Narrow" panose="020B0606020202030204" pitchFamily="34" charset="0"/>
              </a:rPr>
              <a:t>CView</a:t>
            </a:r>
            <a:r>
              <a:rPr lang="zh-CN" altLang="en-US" b="1" dirty="0">
                <a:solidFill>
                  <a:srgbClr val="FFFFCC"/>
                </a:solidFill>
                <a:latin typeface="Arial Narrow" panose="020B0606020202030204" pitchFamily="34" charset="0"/>
              </a:rPr>
              <a:t>类可以接收任何</a:t>
            </a:r>
            <a:r>
              <a:rPr lang="en-US" altLang="zh-CN" b="1" dirty="0">
                <a:solidFill>
                  <a:srgbClr val="FFFFCC"/>
                </a:solidFill>
                <a:latin typeface="Arial Narrow" panose="020B0606020202030204" pitchFamily="34" charset="0"/>
              </a:rPr>
              <a:t>Windows</a:t>
            </a:r>
            <a:r>
              <a:rPr lang="zh-CN" altLang="en-US" b="1" dirty="0">
                <a:solidFill>
                  <a:srgbClr val="FFFFCC"/>
                </a:solidFill>
                <a:latin typeface="Arial Narrow" panose="020B0606020202030204" pitchFamily="34" charset="0"/>
              </a:rPr>
              <a:t>消息，而</a:t>
            </a:r>
            <a:r>
              <a:rPr lang="en-US" altLang="zh-CN" b="1" dirty="0" err="1">
                <a:solidFill>
                  <a:srgbClr val="FFFFCC"/>
                </a:solidFill>
                <a:latin typeface="Arial Narrow" panose="020B0606020202030204" pitchFamily="34" charset="0"/>
              </a:rPr>
              <a:t>CDocument</a:t>
            </a:r>
            <a:r>
              <a:rPr lang="zh-CN" altLang="en-US" b="1" dirty="0">
                <a:solidFill>
                  <a:srgbClr val="FFFFCC"/>
                </a:solidFill>
                <a:latin typeface="Arial Narrow" panose="020B0606020202030204" pitchFamily="34" charset="0"/>
              </a:rPr>
              <a:t>类则</a:t>
            </a:r>
            <a:r>
              <a:rPr lang="zh-CN" altLang="en-US" b="1" dirty="0" smtClean="0">
                <a:solidFill>
                  <a:srgbClr val="FFFFCC"/>
                </a:solidFill>
                <a:latin typeface="Arial Narrow" panose="020B0606020202030204" pitchFamily="34" charset="0"/>
              </a:rPr>
              <a:t>不行。它</a:t>
            </a:r>
            <a:r>
              <a:rPr lang="zh-CN" altLang="zh-CN" b="1" dirty="0" smtClean="0"/>
              <a:t>提供</a:t>
            </a:r>
            <a:r>
              <a:rPr lang="zh-CN" altLang="zh-CN" b="1" dirty="0"/>
              <a:t>了文档类所需要的最基本的功能</a:t>
            </a:r>
            <a:r>
              <a:rPr lang="zh-CN" altLang="zh-CN" b="1" dirty="0" smtClean="0"/>
              <a:t>实现</a:t>
            </a:r>
            <a:r>
              <a:rPr lang="zh-CN" altLang="en-US" b="1" dirty="0" smtClean="0"/>
              <a:t>。</a:t>
            </a:r>
            <a:endParaRPr lang="zh-CN" altLang="en-US" b="1" dirty="0">
              <a:latin typeface="Arial Narrow" panose="020B0606020202030204" pitchFamily="34" charset="0"/>
            </a:endParaRPr>
          </a:p>
        </p:txBody>
      </p:sp>
      <p:sp>
        <p:nvSpPr>
          <p:cNvPr id="20487" name="Text Box 7"/>
          <p:cNvSpPr txBox="1">
            <a:spLocks noChangeArrowheads="1"/>
          </p:cNvSpPr>
          <p:nvPr/>
        </p:nvSpPr>
        <p:spPr bwMode="auto">
          <a:xfrm>
            <a:off x="228600" y="4413250"/>
            <a:ext cx="8651875" cy="229235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err="1">
                <a:latin typeface="Arial Narrow" panose="020B0606020202030204" pitchFamily="34" charset="0"/>
              </a:rPr>
              <a:t>IsSelected</a:t>
            </a:r>
            <a:r>
              <a:rPr lang="en-US" altLang="zh-CN" b="1" dirty="0">
                <a:latin typeface="Arial Narrow" panose="020B0606020202030204" pitchFamily="34" charset="0"/>
              </a:rPr>
              <a:t>():</a:t>
            </a:r>
            <a:r>
              <a:rPr lang="zh-CN" altLang="en-US" b="1" dirty="0">
                <a:latin typeface="Arial Narrow" panose="020B0606020202030204" pitchFamily="34" charset="0"/>
              </a:rPr>
              <a:t>确定文档是否被选中</a:t>
            </a:r>
          </a:p>
          <a:p>
            <a:r>
              <a:rPr lang="en-US" altLang="zh-CN" b="1" dirty="0" err="1">
                <a:latin typeface="Arial Narrow" panose="020B0606020202030204" pitchFamily="34" charset="0"/>
              </a:rPr>
              <a:t>OnScroll</a:t>
            </a:r>
            <a:r>
              <a:rPr lang="en-US" altLang="zh-CN" b="1" dirty="0">
                <a:latin typeface="Arial Narrow" panose="020B0606020202030204" pitchFamily="34" charset="0"/>
              </a:rPr>
              <a:t>():</a:t>
            </a:r>
            <a:r>
              <a:rPr lang="zh-CN" altLang="en-US" b="1" dirty="0">
                <a:latin typeface="Arial Narrow" panose="020B0606020202030204" pitchFamily="34" charset="0"/>
              </a:rPr>
              <a:t>当用户滚动时，</a:t>
            </a:r>
            <a:r>
              <a:rPr lang="en-US" altLang="zh-CN" b="1" dirty="0" err="1">
                <a:latin typeface="Arial Narrow" panose="020B0606020202030204" pitchFamily="34" charset="0"/>
              </a:rPr>
              <a:t>CView</a:t>
            </a:r>
            <a:r>
              <a:rPr lang="zh-CN" altLang="en-US" b="1" dirty="0">
                <a:latin typeface="Arial Narrow" panose="020B0606020202030204" pitchFamily="34" charset="0"/>
              </a:rPr>
              <a:t>的响应</a:t>
            </a:r>
          </a:p>
          <a:p>
            <a:r>
              <a:rPr lang="en-US" altLang="zh-CN" b="1" dirty="0">
                <a:latin typeface="Arial Narrow" panose="020B0606020202030204" pitchFamily="34" charset="0"/>
              </a:rPr>
              <a:t>OnInitialUpdate():</a:t>
            </a:r>
            <a:r>
              <a:rPr lang="zh-CN" altLang="en-US" b="1" dirty="0">
                <a:latin typeface="Arial Narrow" panose="020B0606020202030204" pitchFamily="34" charset="0"/>
              </a:rPr>
              <a:t>在类第一次构造后由</a:t>
            </a:r>
            <a:r>
              <a:rPr lang="en-US" altLang="zh-CN" b="1" dirty="0">
                <a:latin typeface="Arial Narrow" panose="020B0606020202030204" pitchFamily="34" charset="0"/>
              </a:rPr>
              <a:t>MFC</a:t>
            </a:r>
            <a:r>
              <a:rPr lang="zh-CN" altLang="en-US" b="1" dirty="0">
                <a:latin typeface="Arial Narrow" panose="020B0606020202030204" pitchFamily="34" charset="0"/>
              </a:rPr>
              <a:t>调用</a:t>
            </a:r>
          </a:p>
          <a:p>
            <a:r>
              <a:rPr lang="en-US" altLang="zh-CN" b="1" dirty="0" err="1">
                <a:latin typeface="Arial Narrow" panose="020B0606020202030204" pitchFamily="34" charset="0"/>
              </a:rPr>
              <a:t>OnDraw</a:t>
            </a:r>
            <a:r>
              <a:rPr lang="en-US" altLang="zh-CN" b="1" dirty="0">
                <a:latin typeface="Arial Narrow" panose="020B0606020202030204" pitchFamily="34" charset="0"/>
              </a:rPr>
              <a:t>():</a:t>
            </a:r>
            <a:r>
              <a:rPr lang="zh-CN" altLang="en-US" b="1" dirty="0">
                <a:latin typeface="Arial Narrow" panose="020B0606020202030204" pitchFamily="34" charset="0"/>
              </a:rPr>
              <a:t>由</a:t>
            </a:r>
            <a:r>
              <a:rPr lang="en-US" altLang="zh-CN" b="1" dirty="0">
                <a:latin typeface="Arial Narrow" panose="020B0606020202030204" pitchFamily="34" charset="0"/>
              </a:rPr>
              <a:t>MFC</a:t>
            </a:r>
            <a:r>
              <a:rPr lang="zh-CN" altLang="en-US" b="1" dirty="0">
                <a:latin typeface="Arial Narrow" panose="020B0606020202030204" pitchFamily="34" charset="0"/>
              </a:rPr>
              <a:t>调用发出文档到设备描述表</a:t>
            </a:r>
          </a:p>
          <a:p>
            <a:r>
              <a:rPr lang="en-US" altLang="zh-CN" b="1" dirty="0" err="1">
                <a:latin typeface="Arial Narrow" panose="020B0606020202030204" pitchFamily="34" charset="0"/>
              </a:rPr>
              <a:t>OnUpdate</a:t>
            </a:r>
            <a:r>
              <a:rPr lang="en-US" altLang="zh-CN" b="1" dirty="0">
                <a:latin typeface="Arial Narrow" panose="020B0606020202030204" pitchFamily="34" charset="0"/>
              </a:rPr>
              <a:t>():</a:t>
            </a:r>
            <a:r>
              <a:rPr lang="zh-CN" altLang="en-US" b="1" dirty="0">
                <a:latin typeface="Arial Narrow" panose="020B0606020202030204" pitchFamily="34" charset="0"/>
              </a:rPr>
              <a:t>由</a:t>
            </a:r>
            <a:r>
              <a:rPr lang="en-US" altLang="zh-CN" b="1" dirty="0">
                <a:latin typeface="Arial Narrow" panose="020B0606020202030204" pitchFamily="34" charset="0"/>
              </a:rPr>
              <a:t>MFC</a:t>
            </a:r>
            <a:r>
              <a:rPr lang="zh-CN" altLang="en-US" b="1" dirty="0">
                <a:latin typeface="Arial Narrow" panose="020B0606020202030204" pitchFamily="34" charset="0"/>
              </a:rPr>
              <a:t>调用对文档的修改进行响应</a:t>
            </a:r>
          </a:p>
          <a:p>
            <a:r>
              <a:rPr lang="en-US" altLang="zh-CN" b="1" dirty="0" err="1">
                <a:latin typeface="Arial Narrow" panose="020B0606020202030204" pitchFamily="34" charset="0"/>
              </a:rPr>
              <a:t>OnPrepareDC</a:t>
            </a:r>
            <a:r>
              <a:rPr lang="en-US" altLang="zh-CN" b="1" dirty="0">
                <a:latin typeface="Arial Narrow" panose="020B0606020202030204" pitchFamily="34" charset="0"/>
              </a:rPr>
              <a:t>():</a:t>
            </a:r>
            <a:r>
              <a:rPr lang="zh-CN" altLang="en-US" b="1" dirty="0">
                <a:latin typeface="Arial Narrow" panose="020B0606020202030204" pitchFamily="34" charset="0"/>
              </a:rPr>
              <a:t>在调用</a:t>
            </a:r>
            <a:r>
              <a:rPr lang="en-US" altLang="zh-CN" b="1" dirty="0" err="1">
                <a:latin typeface="Arial Narrow" panose="020B0606020202030204" pitchFamily="34" charset="0"/>
              </a:rPr>
              <a:t>OnDraw</a:t>
            </a:r>
            <a:r>
              <a:rPr lang="en-US" altLang="zh-CN" b="1" dirty="0">
                <a:latin typeface="Arial Narrow" panose="020B0606020202030204" pitchFamily="34" charset="0"/>
              </a:rPr>
              <a:t>()</a:t>
            </a:r>
            <a:r>
              <a:rPr lang="zh-CN" altLang="en-US" b="1" dirty="0">
                <a:latin typeface="Arial Narrow" panose="020B0606020202030204" pitchFamily="34" charset="0"/>
              </a:rPr>
              <a:t>前允许修改设备描述表由</a:t>
            </a:r>
            <a:r>
              <a:rPr lang="en-US" altLang="zh-CN" b="1" dirty="0">
                <a:latin typeface="Arial Narrow" panose="020B0606020202030204" pitchFamily="34" charset="0"/>
              </a:rPr>
              <a:t>MFC</a:t>
            </a:r>
            <a:r>
              <a:rPr lang="zh-CN" altLang="en-US" b="1" dirty="0">
                <a:latin typeface="Arial Narrow" panose="020B0606020202030204" pitchFamily="34" charset="0"/>
              </a:rPr>
              <a:t>调用</a:t>
            </a:r>
          </a:p>
        </p:txBody>
      </p:sp>
      <p:sp>
        <p:nvSpPr>
          <p:cNvPr id="20488" name="AutoShape 8"/>
          <p:cNvSpPr>
            <a:spLocks noChangeArrowheads="1"/>
          </p:cNvSpPr>
          <p:nvPr/>
        </p:nvSpPr>
        <p:spPr bwMode="auto">
          <a:xfrm>
            <a:off x="6096000" y="3810000"/>
            <a:ext cx="2743200" cy="213360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3300"/>
                </a:solidFill>
                <a:latin typeface="Arial Narrow" panose="020B0606020202030204" pitchFamily="34" charset="0"/>
              </a:rPr>
              <a:t>CView</a:t>
            </a:r>
            <a:r>
              <a:rPr lang="zh-CN" altLang="en-US" b="1">
                <a:solidFill>
                  <a:srgbClr val="003300"/>
                </a:solidFill>
                <a:latin typeface="Arial Narrow" panose="020B0606020202030204" pitchFamily="34" charset="0"/>
              </a:rPr>
              <a:t>主要</a:t>
            </a:r>
          </a:p>
          <a:p>
            <a:pPr algn="ctr"/>
            <a:r>
              <a:rPr lang="zh-CN" altLang="en-US" b="1">
                <a:solidFill>
                  <a:srgbClr val="003300"/>
                </a:solidFill>
                <a:latin typeface="Arial Narrow" panose="020B0606020202030204" pitchFamily="34" charset="0"/>
              </a:rPr>
              <a:t>虚拟方法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9E57D01-8EA9-4391-AD23-0C84EEF50E94}" type="slidenum">
              <a:rPr lang="en-US" altLang="zh-CN"/>
              <a:pPr/>
              <a:t>18</a:t>
            </a:fld>
            <a:endParaRPr lang="en-US" altLang="zh-CN"/>
          </a:p>
        </p:txBody>
      </p:sp>
      <p:sp>
        <p:nvSpPr>
          <p:cNvPr id="4" name="Text Box 4"/>
          <p:cNvSpPr txBox="1">
            <a:spLocks noChangeArrowheads="1"/>
          </p:cNvSpPr>
          <p:nvPr/>
        </p:nvSpPr>
        <p:spPr bwMode="auto">
          <a:xfrm>
            <a:off x="72008" y="116632"/>
            <a:ext cx="889248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a:latin typeface="Arial Narrow" panose="020B0606020202030204" pitchFamily="34" charset="0"/>
              </a:rPr>
              <a:t>     </a:t>
            </a:r>
            <a:r>
              <a:rPr lang="en-US" altLang="zh-CN" sz="3200" b="1" dirty="0" err="1">
                <a:solidFill>
                  <a:srgbClr val="FF99FF"/>
                </a:solidFill>
                <a:latin typeface="Arial Narrow" panose="020B0606020202030204" pitchFamily="34" charset="0"/>
              </a:rPr>
              <a:t>CView</a:t>
            </a:r>
            <a:r>
              <a:rPr lang="zh-CN" altLang="en-US" sz="3200" b="1" dirty="0">
                <a:solidFill>
                  <a:srgbClr val="FF99FF"/>
                </a:solidFill>
                <a:latin typeface="Arial Narrow" panose="020B0606020202030204" pitchFamily="34" charset="0"/>
              </a:rPr>
              <a:t>类中最常用的是</a:t>
            </a:r>
            <a:r>
              <a:rPr lang="en-US" altLang="zh-CN" sz="3200" b="1" dirty="0" err="1">
                <a:solidFill>
                  <a:srgbClr val="FF99FF"/>
                </a:solidFill>
                <a:latin typeface="Arial Narrow" panose="020B0606020202030204" pitchFamily="34" charset="0"/>
              </a:rPr>
              <a:t>OnDraw</a:t>
            </a:r>
            <a:r>
              <a:rPr lang="zh-CN" altLang="en-US" sz="3200" b="1" dirty="0">
                <a:solidFill>
                  <a:srgbClr val="FF99FF"/>
                </a:solidFill>
                <a:latin typeface="Arial Narrow" panose="020B0606020202030204" pitchFamily="34" charset="0"/>
              </a:rPr>
              <a:t>函数，该函数在屏幕发生变化或因为焦点的变化需要重绘时调用，没有该函数，就不可能在程序的切换后保证屏幕的正确显示</a:t>
            </a:r>
            <a:r>
              <a:rPr lang="zh-CN" altLang="en-US" sz="3200" b="1" dirty="0" smtClean="0">
                <a:solidFill>
                  <a:srgbClr val="FF99FF"/>
                </a:solidFill>
                <a:latin typeface="Arial Narrow" panose="020B0606020202030204" pitchFamily="34" charset="0"/>
              </a:rPr>
              <a:t>。</a:t>
            </a:r>
            <a:endParaRPr lang="zh-CN" altLang="en-US" sz="3200" b="1" dirty="0">
              <a:solidFill>
                <a:schemeClr val="accent1"/>
              </a:solidFill>
              <a:latin typeface="Arial Narrow" panose="020B0606020202030204" pitchFamily="34" charset="0"/>
            </a:endParaRPr>
          </a:p>
        </p:txBody>
      </p:sp>
      <p:sp>
        <p:nvSpPr>
          <p:cNvPr id="6" name="Text Box 4"/>
          <p:cNvSpPr txBox="1">
            <a:spLocks noChangeArrowheads="1"/>
          </p:cNvSpPr>
          <p:nvPr/>
        </p:nvSpPr>
        <p:spPr bwMode="auto">
          <a:xfrm>
            <a:off x="179512" y="2276872"/>
            <a:ext cx="849694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Arial" panose="020B0604020202020204" pitchFamily="34" charset="0"/>
              <a:buChar char="•"/>
            </a:pPr>
            <a:r>
              <a:rPr lang="en-US" altLang="zh-CN" b="1" dirty="0" err="1" smtClean="0">
                <a:latin typeface="+mn-lt"/>
              </a:rPr>
              <a:t>OnDraw</a:t>
            </a:r>
            <a:r>
              <a:rPr lang="zh-CN" altLang="en-US" b="1" dirty="0" smtClean="0">
                <a:latin typeface="+mn-lt"/>
              </a:rPr>
              <a:t>：</a:t>
            </a:r>
            <a:r>
              <a:rPr lang="zh-CN" altLang="zh-CN" b="1" dirty="0" smtClean="0">
                <a:latin typeface="+mn-lt"/>
              </a:rPr>
              <a:t>只要</a:t>
            </a:r>
            <a:r>
              <a:rPr lang="zh-CN" altLang="zh-CN" b="1" dirty="0">
                <a:latin typeface="+mn-lt"/>
              </a:rPr>
              <a:t>是需要重绘的时候都会调用</a:t>
            </a:r>
            <a:r>
              <a:rPr lang="en-US" altLang="zh-CN" b="1" dirty="0" err="1">
                <a:latin typeface="+mn-lt"/>
              </a:rPr>
              <a:t>OnDraw</a:t>
            </a:r>
            <a:r>
              <a:rPr lang="zh-CN" altLang="zh-CN" b="1" dirty="0">
                <a:latin typeface="+mn-lt"/>
              </a:rPr>
              <a:t>，无论是往屏幕画还是往打印机</a:t>
            </a:r>
            <a:r>
              <a:rPr lang="zh-CN" altLang="zh-CN" b="1" dirty="0" smtClean="0">
                <a:latin typeface="+mn-lt"/>
              </a:rPr>
              <a:t>画</a:t>
            </a:r>
            <a:r>
              <a:rPr lang="en-US" altLang="zh-CN" b="1" dirty="0" smtClean="0">
                <a:latin typeface="+mn-lt"/>
              </a:rPr>
              <a:t>.</a:t>
            </a:r>
          </a:p>
          <a:p>
            <a:pPr marL="457200" indent="-457200">
              <a:buFont typeface="Arial" panose="020B0604020202020204" pitchFamily="34" charset="0"/>
              <a:buChar char="•"/>
            </a:pPr>
            <a:r>
              <a:rPr lang="en-US" altLang="zh-CN" b="1" dirty="0" smtClean="0">
                <a:latin typeface="+mn-lt"/>
              </a:rPr>
              <a:t>WM_PAINT</a:t>
            </a:r>
            <a:r>
              <a:rPr lang="zh-CN" altLang="en-US" b="1" dirty="0" smtClean="0">
                <a:latin typeface="+mn-lt"/>
              </a:rPr>
              <a:t>：</a:t>
            </a:r>
            <a:r>
              <a:rPr lang="zh-CN" altLang="zh-CN" b="1" dirty="0" smtClean="0">
                <a:latin typeface="+mn-lt"/>
              </a:rPr>
              <a:t>只</a:t>
            </a:r>
            <a:r>
              <a:rPr lang="zh-CN" altLang="zh-CN" b="1" dirty="0">
                <a:latin typeface="+mn-lt"/>
              </a:rPr>
              <a:t>负责往屏幕上绘制，不负责往打印机打印</a:t>
            </a:r>
            <a:r>
              <a:rPr lang="zh-CN" altLang="zh-CN" b="1" dirty="0" smtClean="0">
                <a:latin typeface="+mn-lt"/>
              </a:rPr>
              <a:t>的</a:t>
            </a:r>
            <a:r>
              <a:rPr lang="zh-CN" altLang="en-US" b="1" dirty="0" smtClean="0">
                <a:latin typeface="+mn-lt"/>
              </a:rPr>
              <a:t>。</a:t>
            </a:r>
            <a:endParaRPr lang="zh-CN" altLang="en-US" b="1" dirty="0">
              <a:solidFill>
                <a:srgbClr val="FF99FF"/>
              </a:solidFill>
              <a:latin typeface="+mn-lt"/>
            </a:endParaRPr>
          </a:p>
        </p:txBody>
      </p:sp>
      <p:sp>
        <p:nvSpPr>
          <p:cNvPr id="7" name="Text Box 4"/>
          <p:cNvSpPr txBox="1">
            <a:spLocks noChangeArrowheads="1"/>
          </p:cNvSpPr>
          <p:nvPr/>
        </p:nvSpPr>
        <p:spPr bwMode="auto">
          <a:xfrm>
            <a:off x="107504" y="3930670"/>
            <a:ext cx="871296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Arial Narrow" panose="020B0606020202030204" pitchFamily="34" charset="0"/>
              </a:rPr>
              <a:t>注意</a:t>
            </a:r>
            <a:r>
              <a:rPr lang="en-US" altLang="zh-CN" sz="2800" b="1" dirty="0">
                <a:latin typeface="Arial Narrow" panose="020B0606020202030204" pitchFamily="34" charset="0"/>
              </a:rPr>
              <a:t>: </a:t>
            </a:r>
            <a:r>
              <a:rPr lang="zh-CN" altLang="en-US" sz="2800" b="1" dirty="0">
                <a:latin typeface="Arial Narrow" panose="020B0606020202030204" pitchFamily="34" charset="0"/>
              </a:rPr>
              <a:t>尽量不要在</a:t>
            </a:r>
            <a:r>
              <a:rPr lang="en-US" altLang="zh-CN" sz="2800" b="1" dirty="0" err="1">
                <a:latin typeface="Arial Narrow" panose="020B0606020202030204" pitchFamily="34" charset="0"/>
              </a:rPr>
              <a:t>OnDraw</a:t>
            </a:r>
            <a:r>
              <a:rPr lang="zh-CN" altLang="en-US" sz="2800" b="1" dirty="0">
                <a:latin typeface="Arial Narrow" panose="020B0606020202030204" pitchFamily="34" charset="0"/>
              </a:rPr>
              <a:t>之外的函数调用绘图方法，那些方法不会在视图需要重新绘制的时候被自动调用</a:t>
            </a:r>
            <a:r>
              <a:rPr lang="zh-CN" altLang="en-US" sz="2800" b="1" dirty="0" smtClean="0">
                <a:latin typeface="Arial Narrow" panose="020B0606020202030204" pitchFamily="34" charset="0"/>
              </a:rPr>
              <a:t>。</a:t>
            </a:r>
            <a:endParaRPr lang="zh-CN" altLang="en-US" sz="2800" b="1" dirty="0">
              <a:latin typeface="Arial Narrow" panose="020B0606020202030204" pitchFamily="34" charset="0"/>
            </a:endParaRPr>
          </a:p>
        </p:txBody>
      </p:sp>
      <p:sp>
        <p:nvSpPr>
          <p:cNvPr id="8" name="Text Box 4"/>
          <p:cNvSpPr txBox="1">
            <a:spLocks noChangeArrowheads="1"/>
          </p:cNvSpPr>
          <p:nvPr/>
        </p:nvSpPr>
        <p:spPr bwMode="auto">
          <a:xfrm>
            <a:off x="216024" y="5373216"/>
            <a:ext cx="853244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chemeClr val="accent1"/>
                </a:solidFill>
                <a:latin typeface="Arial Narrow" panose="020B0606020202030204" pitchFamily="34" charset="0"/>
              </a:rPr>
              <a:t>      若</a:t>
            </a:r>
            <a:r>
              <a:rPr lang="zh-CN" altLang="en-US" sz="3200" b="1" dirty="0">
                <a:solidFill>
                  <a:schemeClr val="accent1"/>
                </a:solidFill>
                <a:latin typeface="Arial Narrow" panose="020B0606020202030204" pitchFamily="34" charset="0"/>
              </a:rPr>
              <a:t>想在数据更新的时强制视图更新，可调用</a:t>
            </a:r>
            <a:r>
              <a:rPr lang="en-US" altLang="zh-CN" sz="3200" b="1" dirty="0">
                <a:solidFill>
                  <a:schemeClr val="accent1"/>
                </a:solidFill>
                <a:latin typeface="Arial Narrow" panose="020B0606020202030204" pitchFamily="34" charset="0"/>
              </a:rPr>
              <a:t>Invalidate</a:t>
            </a:r>
            <a:r>
              <a:rPr lang="zh-CN" altLang="en-US" sz="3200" b="1" dirty="0">
                <a:solidFill>
                  <a:schemeClr val="accent1"/>
                </a:solidFill>
                <a:latin typeface="Arial Narrow" panose="020B0606020202030204" pitchFamily="34" charset="0"/>
              </a:rPr>
              <a:t>方法和</a:t>
            </a:r>
            <a:r>
              <a:rPr lang="en-US" altLang="zh-CN" sz="3200" b="1" dirty="0" err="1">
                <a:solidFill>
                  <a:schemeClr val="accent1"/>
                </a:solidFill>
                <a:latin typeface="Arial Narrow" panose="020B0606020202030204" pitchFamily="34" charset="0"/>
              </a:rPr>
              <a:t>UpdateWindow</a:t>
            </a:r>
            <a:r>
              <a:rPr lang="zh-CN" altLang="en-US" sz="3200" b="1" dirty="0">
                <a:solidFill>
                  <a:schemeClr val="accent1"/>
                </a:solidFill>
                <a:latin typeface="Arial Narrow" panose="020B0606020202030204" pitchFamily="34" charset="0"/>
              </a:rPr>
              <a:t>方法来实现。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89FE5D4-9536-4186-B89B-13F9A1C6AC27}" type="slidenum">
              <a:rPr lang="en-US" altLang="zh-CN"/>
              <a:pPr/>
              <a:t>19</a:t>
            </a:fld>
            <a:endParaRPr lang="en-US" altLang="zh-CN"/>
          </a:p>
        </p:txBody>
      </p:sp>
      <p:sp>
        <p:nvSpPr>
          <p:cNvPr id="22534" name="Text Box 6"/>
          <p:cNvSpPr txBox="1">
            <a:spLocks noChangeArrowheads="1"/>
          </p:cNvSpPr>
          <p:nvPr/>
        </p:nvSpPr>
        <p:spPr bwMode="auto">
          <a:xfrm>
            <a:off x="152400" y="990600"/>
            <a:ext cx="8839200" cy="375920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b="1">
                <a:latin typeface="Arial Narrow" panose="020B0606020202030204" pitchFamily="34" charset="0"/>
              </a:rPr>
              <a:t>CEditView</a:t>
            </a:r>
            <a:r>
              <a:rPr lang="zh-CN" altLang="en-US" b="1">
                <a:latin typeface="Arial Narrow" panose="020B0606020202030204" pitchFamily="34" charset="0"/>
              </a:rPr>
              <a:t>：简单的文本编辑器，类似</a:t>
            </a:r>
            <a:r>
              <a:rPr lang="en-US" altLang="zh-CN" b="1">
                <a:latin typeface="Arial Narrow" panose="020B0606020202030204" pitchFamily="34" charset="0"/>
              </a:rPr>
              <a:t>Notepad</a:t>
            </a:r>
          </a:p>
          <a:p>
            <a:pPr>
              <a:lnSpc>
                <a:spcPct val="125000"/>
              </a:lnSpc>
            </a:pPr>
            <a:r>
              <a:rPr lang="en-US" altLang="zh-CN" b="1">
                <a:latin typeface="Arial Narrow" panose="020B0606020202030204" pitchFamily="34" charset="0"/>
              </a:rPr>
              <a:t>CListView</a:t>
            </a:r>
            <a:r>
              <a:rPr lang="zh-CN" altLang="en-US" b="1">
                <a:latin typeface="Arial Narrow" panose="020B0606020202030204" pitchFamily="34" charset="0"/>
              </a:rPr>
              <a:t>：基于列表的视图，类似文件夹浏览</a:t>
            </a:r>
          </a:p>
          <a:p>
            <a:pPr>
              <a:lnSpc>
                <a:spcPct val="125000"/>
              </a:lnSpc>
            </a:pPr>
            <a:r>
              <a:rPr lang="en-US" altLang="zh-CN" b="1">
                <a:latin typeface="Arial Narrow" panose="020B0606020202030204" pitchFamily="34" charset="0"/>
              </a:rPr>
              <a:t>CTreeView</a:t>
            </a:r>
            <a:r>
              <a:rPr lang="zh-CN" altLang="en-US" b="1">
                <a:latin typeface="Arial Narrow" panose="020B0606020202030204" pitchFamily="34" charset="0"/>
              </a:rPr>
              <a:t>：基于树状控件的视图，类似文件浏览左侧的树状结构</a:t>
            </a:r>
          </a:p>
          <a:p>
            <a:pPr>
              <a:lnSpc>
                <a:spcPct val="125000"/>
              </a:lnSpc>
            </a:pPr>
            <a:r>
              <a:rPr lang="en-US" altLang="zh-CN" b="1">
                <a:latin typeface="Arial Narrow" panose="020B0606020202030204" pitchFamily="34" charset="0"/>
              </a:rPr>
              <a:t>CRichEditView</a:t>
            </a:r>
            <a:r>
              <a:rPr lang="zh-CN" altLang="en-US" b="1">
                <a:latin typeface="Arial Narrow" panose="020B0606020202030204" pitchFamily="34" charset="0"/>
              </a:rPr>
              <a:t>：支持多种字体、</a:t>
            </a:r>
            <a:r>
              <a:rPr lang="en-US" altLang="zh-CN" b="1">
                <a:latin typeface="Arial Narrow" panose="020B0606020202030204" pitchFamily="34" charset="0"/>
              </a:rPr>
              <a:t>OLE</a:t>
            </a:r>
            <a:r>
              <a:rPr lang="zh-CN" altLang="en-US" b="1">
                <a:latin typeface="Arial Narrow" panose="020B0606020202030204" pitchFamily="34" charset="0"/>
              </a:rPr>
              <a:t>和</a:t>
            </a:r>
            <a:r>
              <a:rPr lang="en-US" altLang="zh-CN" b="1">
                <a:latin typeface="Arial Narrow" panose="020B0606020202030204" pitchFamily="34" charset="0"/>
              </a:rPr>
              <a:t>RTF</a:t>
            </a:r>
            <a:r>
              <a:rPr lang="zh-CN" altLang="en-US" b="1">
                <a:latin typeface="Arial Narrow" panose="020B0606020202030204" pitchFamily="34" charset="0"/>
              </a:rPr>
              <a:t>格式的高级编辑器</a:t>
            </a:r>
            <a:r>
              <a:rPr lang="en-US" altLang="zh-CN" b="1">
                <a:latin typeface="Arial Narrow" panose="020B0606020202030204" pitchFamily="34" charset="0"/>
              </a:rPr>
              <a:t>CScrollView</a:t>
            </a:r>
            <a:r>
              <a:rPr lang="zh-CN" altLang="en-US" b="1">
                <a:latin typeface="Arial Narrow" panose="020B0606020202030204" pitchFamily="34" charset="0"/>
              </a:rPr>
              <a:t>：支持滚动条的视图</a:t>
            </a:r>
          </a:p>
          <a:p>
            <a:pPr>
              <a:lnSpc>
                <a:spcPct val="125000"/>
              </a:lnSpc>
            </a:pPr>
            <a:r>
              <a:rPr lang="en-US" altLang="zh-CN" b="1">
                <a:latin typeface="Arial Narrow" panose="020B0606020202030204" pitchFamily="34" charset="0"/>
              </a:rPr>
              <a:t>CFormView</a:t>
            </a:r>
            <a:r>
              <a:rPr lang="zh-CN" altLang="en-US" b="1">
                <a:latin typeface="Arial Narrow" panose="020B0606020202030204" pitchFamily="34" charset="0"/>
              </a:rPr>
              <a:t>：窗体视图，支持在上边使用对话框控件</a:t>
            </a:r>
          </a:p>
          <a:p>
            <a:pPr>
              <a:lnSpc>
                <a:spcPct val="125000"/>
              </a:lnSpc>
            </a:pPr>
            <a:r>
              <a:rPr lang="en-US" altLang="zh-CN" b="1">
                <a:latin typeface="Arial Narrow" panose="020B0606020202030204" pitchFamily="34" charset="0"/>
              </a:rPr>
              <a:t>CRecordView</a:t>
            </a:r>
            <a:r>
              <a:rPr lang="zh-CN" altLang="en-US" b="1">
                <a:latin typeface="Arial Narrow" panose="020B0606020202030204" pitchFamily="34" charset="0"/>
              </a:rPr>
              <a:t>：连接到</a:t>
            </a:r>
            <a:r>
              <a:rPr lang="en-US" altLang="zh-CN" b="1">
                <a:latin typeface="Arial Narrow" panose="020B0606020202030204" pitchFamily="34" charset="0"/>
              </a:rPr>
              <a:t>ODBC</a:t>
            </a:r>
            <a:r>
              <a:rPr lang="zh-CN" altLang="en-US" b="1">
                <a:latin typeface="Arial Narrow" panose="020B0606020202030204" pitchFamily="34" charset="0"/>
              </a:rPr>
              <a:t>数据库的视图</a:t>
            </a:r>
          </a:p>
          <a:p>
            <a:pPr>
              <a:lnSpc>
                <a:spcPct val="125000"/>
              </a:lnSpc>
            </a:pPr>
            <a:r>
              <a:rPr lang="en-US" altLang="zh-CN" b="1">
                <a:latin typeface="Arial Narrow" panose="020B0606020202030204" pitchFamily="34" charset="0"/>
              </a:rPr>
              <a:t>CDaoRecordView</a:t>
            </a:r>
            <a:r>
              <a:rPr lang="zh-CN" altLang="en-US" b="1">
                <a:latin typeface="Arial Narrow" panose="020B0606020202030204" pitchFamily="34" charset="0"/>
              </a:rPr>
              <a:t>：连接到</a:t>
            </a:r>
            <a:r>
              <a:rPr lang="en-US" altLang="zh-CN" b="1">
                <a:latin typeface="Arial Narrow" panose="020B0606020202030204" pitchFamily="34" charset="0"/>
              </a:rPr>
              <a:t>DAO</a:t>
            </a:r>
            <a:r>
              <a:rPr lang="zh-CN" altLang="en-US" b="1">
                <a:latin typeface="Arial Narrow" panose="020B0606020202030204" pitchFamily="34" charset="0"/>
              </a:rPr>
              <a:t>数据库的视图</a:t>
            </a:r>
          </a:p>
        </p:txBody>
      </p:sp>
      <p:sp>
        <p:nvSpPr>
          <p:cNvPr id="22535" name="AutoShape 7"/>
          <p:cNvSpPr>
            <a:spLocks noChangeArrowheads="1"/>
          </p:cNvSpPr>
          <p:nvPr/>
        </p:nvSpPr>
        <p:spPr bwMode="auto">
          <a:xfrm>
            <a:off x="4953000" y="5715000"/>
            <a:ext cx="2895600" cy="685800"/>
          </a:xfrm>
          <a:prstGeom prst="wedgeRoundRectCallout">
            <a:avLst>
              <a:gd name="adj1" fmla="val -80153"/>
              <a:gd name="adj2" fmla="val -18842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FF0000"/>
                </a:solidFill>
                <a:latin typeface="Arial Narrow" panose="020B0606020202030204" pitchFamily="34" charset="0"/>
              </a:rPr>
              <a:t>CView</a:t>
            </a:r>
            <a:r>
              <a:rPr lang="zh-CN" altLang="en-US" sz="3200" b="1">
                <a:solidFill>
                  <a:srgbClr val="FF0000"/>
                </a:solidFill>
                <a:latin typeface="Arial Narrow" panose="020B0606020202030204" pitchFamily="34" charset="0"/>
              </a:rPr>
              <a:t>的子类</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5E55478-3403-4CA6-82ED-2128E9044F62}" type="slidenum">
              <a:rPr lang="en-US" altLang="zh-CN"/>
              <a:pPr/>
              <a:t>2</a:t>
            </a:fld>
            <a:endParaRPr lang="en-US" altLang="zh-CN"/>
          </a:p>
        </p:txBody>
      </p:sp>
      <p:sp>
        <p:nvSpPr>
          <p:cNvPr id="5122" name="Rectangle 2"/>
          <p:cNvSpPr>
            <a:spLocks noGrp="1" noChangeArrowheads="1"/>
          </p:cNvSpPr>
          <p:nvPr>
            <p:ph type="title"/>
          </p:nvPr>
        </p:nvSpPr>
        <p:spPr>
          <a:xfrm>
            <a:off x="707682" y="2276872"/>
            <a:ext cx="7772400" cy="792088"/>
          </a:xfrm>
        </p:spPr>
        <p:txBody>
          <a:bodyPr/>
          <a:lstStyle/>
          <a:p>
            <a:r>
              <a:rPr lang="en-US" altLang="zh-CN" b="1" dirty="0" smtClean="0"/>
              <a:t>9.1 </a:t>
            </a:r>
            <a:r>
              <a:rPr lang="zh-CN" altLang="en-US" b="1" dirty="0">
                <a:latin typeface="宋体" panose="02010600030101010101" pitchFamily="2" charset="-122"/>
              </a:rPr>
              <a:t>概述</a:t>
            </a:r>
            <a:r>
              <a:rPr lang="zh-CN" altLang="en-US" b="1"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20045C0-37EA-4E73-A5A8-FA86A15AEFFA}" type="slidenum">
              <a:rPr lang="en-US" altLang="zh-CN"/>
              <a:pPr/>
              <a:t>20</a:t>
            </a:fld>
            <a:endParaRPr lang="en-US" altLang="zh-CN"/>
          </a:p>
        </p:txBody>
      </p:sp>
      <p:sp>
        <p:nvSpPr>
          <p:cNvPr id="27650" name="Rectangle 2"/>
          <p:cNvSpPr>
            <a:spLocks noGrp="1" noChangeArrowheads="1"/>
          </p:cNvSpPr>
          <p:nvPr>
            <p:ph type="title"/>
          </p:nvPr>
        </p:nvSpPr>
        <p:spPr>
          <a:xfrm>
            <a:off x="685800" y="116632"/>
            <a:ext cx="7772400" cy="680120"/>
          </a:xfrm>
        </p:spPr>
        <p:txBody>
          <a:bodyPr/>
          <a:lstStyle/>
          <a:p>
            <a:r>
              <a:rPr lang="en-US" altLang="zh-CN" b="1" dirty="0" smtClean="0"/>
              <a:t>9.2.4 </a:t>
            </a:r>
            <a:r>
              <a:rPr lang="en-US" altLang="zh-CN" b="1" dirty="0" err="1"/>
              <a:t>CFrameWnd</a:t>
            </a:r>
            <a:r>
              <a:rPr lang="zh-CN" altLang="en-US" b="1" dirty="0">
                <a:latin typeface="宋体" panose="02010600030101010101" pitchFamily="2" charset="-122"/>
              </a:rPr>
              <a:t>类</a:t>
            </a:r>
            <a:r>
              <a:rPr lang="zh-CN" altLang="en-US" b="1" dirty="0"/>
              <a:t> </a:t>
            </a:r>
          </a:p>
        </p:txBody>
      </p:sp>
      <p:sp>
        <p:nvSpPr>
          <p:cNvPr id="27651" name="Rectangle 3"/>
          <p:cNvSpPr>
            <a:spLocks noGrp="1" noChangeArrowheads="1"/>
          </p:cNvSpPr>
          <p:nvPr>
            <p:ph type="body" idx="1"/>
          </p:nvPr>
        </p:nvSpPr>
        <p:spPr>
          <a:xfrm>
            <a:off x="323528" y="908720"/>
            <a:ext cx="8568952" cy="5257800"/>
          </a:xfrm>
        </p:spPr>
        <p:txBody>
          <a:bodyPr/>
          <a:lstStyle/>
          <a:p>
            <a:pPr marL="0" indent="0">
              <a:buNone/>
            </a:pPr>
            <a:r>
              <a:rPr lang="en-US" altLang="zh-CN" sz="2800" b="1" dirty="0" smtClean="0">
                <a:latin typeface="Arial Narrow" panose="020B0606020202030204" pitchFamily="34" charset="0"/>
              </a:rPr>
              <a:t>        </a:t>
            </a:r>
            <a:r>
              <a:rPr lang="en-US" altLang="zh-CN" sz="2800" b="1" dirty="0" err="1" smtClean="0">
                <a:latin typeface="Arial Narrow" panose="020B0606020202030204" pitchFamily="34" charset="0"/>
              </a:rPr>
              <a:t>CFrameWnd</a:t>
            </a:r>
            <a:r>
              <a:rPr lang="zh-CN" altLang="en-US" sz="2800" b="1" dirty="0">
                <a:latin typeface="Arial Narrow" panose="020B0606020202030204" pitchFamily="34" charset="0"/>
              </a:rPr>
              <a:t>类在</a:t>
            </a:r>
            <a:r>
              <a:rPr lang="en-US" altLang="zh-CN" sz="2800" b="1" dirty="0">
                <a:latin typeface="Arial Narrow" panose="020B0606020202030204" pitchFamily="34" charset="0"/>
              </a:rPr>
              <a:t>Doc/View</a:t>
            </a:r>
            <a:r>
              <a:rPr lang="zh-CN" altLang="en-US" sz="2800" b="1" dirty="0">
                <a:latin typeface="Arial Narrow" panose="020B0606020202030204" pitchFamily="34" charset="0"/>
              </a:rPr>
              <a:t>结构中起着举足轻重的作用</a:t>
            </a:r>
            <a:r>
              <a:rPr lang="zh-CN" altLang="en-US" sz="2800" b="1" dirty="0" smtClean="0">
                <a:latin typeface="Arial Narrow" panose="020B0606020202030204" pitchFamily="34" charset="0"/>
              </a:rPr>
              <a:t>。</a:t>
            </a:r>
            <a:endParaRPr lang="en-US" altLang="zh-CN" sz="2800" b="1" dirty="0" smtClean="0">
              <a:latin typeface="Arial Narrow" panose="020B0606020202030204" pitchFamily="34" charset="0"/>
            </a:endParaRPr>
          </a:p>
          <a:p>
            <a:pPr marL="0" indent="0">
              <a:buNone/>
            </a:pPr>
            <a:r>
              <a:rPr lang="en-US" altLang="zh-CN" sz="2800" b="1" dirty="0" smtClean="0"/>
              <a:t>       </a:t>
            </a:r>
            <a:r>
              <a:rPr lang="en-US" altLang="zh-CN" sz="2800" b="1" dirty="0" err="1" smtClean="0"/>
              <a:t>CFrameWnd</a:t>
            </a:r>
            <a:r>
              <a:rPr lang="zh-CN" altLang="en-US" sz="2800" b="1" dirty="0"/>
              <a:t>类往往用于创建应用程序的主窗口，因为它能很好地支持系统菜单和控制条（工具条、状态条等），为此定义了大量的成员函数和变量。在编写文档</a:t>
            </a:r>
            <a:r>
              <a:rPr lang="en-US" altLang="zh-CN" sz="2800" b="1" dirty="0"/>
              <a:t>/</a:t>
            </a:r>
            <a:r>
              <a:rPr lang="zh-CN" altLang="en-US" sz="2800" b="1" dirty="0"/>
              <a:t>视图结构的应用程序时，</a:t>
            </a:r>
            <a:r>
              <a:rPr lang="en-US" altLang="zh-CN" sz="2800" b="1" dirty="0" err="1"/>
              <a:t>CFrameWnd</a:t>
            </a:r>
            <a:r>
              <a:rPr lang="zh-CN" altLang="en-US" sz="2800" b="1" dirty="0"/>
              <a:t>作为主窗口管理视图和文档对象。视图对象和控制条都成为</a:t>
            </a:r>
            <a:r>
              <a:rPr lang="en-US" altLang="zh-CN" sz="2800" b="1" dirty="0" err="1"/>
              <a:t>CFrameWnd</a:t>
            </a:r>
            <a:r>
              <a:rPr lang="zh-CN" altLang="en-US" sz="2800" b="1" dirty="0"/>
              <a:t>的子窗口，它们分享客户区，其位置被</a:t>
            </a:r>
            <a:r>
              <a:rPr lang="en-US" altLang="zh-CN" sz="2800" b="1" dirty="0" err="1"/>
              <a:t>CFrameWnd</a:t>
            </a:r>
            <a:r>
              <a:rPr lang="zh-CN" altLang="en-US" sz="2800" b="1" dirty="0"/>
              <a:t>有效地排列。</a:t>
            </a:r>
            <a:br>
              <a:rPr lang="zh-CN" altLang="en-US" sz="2800" b="1" dirty="0"/>
            </a:br>
            <a:r>
              <a:rPr lang="zh-CN" altLang="en-US" sz="2800" b="1" dirty="0"/>
              <a:t>　　</a:t>
            </a:r>
            <a:r>
              <a:rPr lang="en-US" altLang="zh-CN" sz="2800" b="1" dirty="0" err="1"/>
              <a:t>CFrameWnd</a:t>
            </a:r>
            <a:r>
              <a:rPr lang="zh-CN" altLang="en-US" sz="2800" b="1" dirty="0"/>
              <a:t>直接</a:t>
            </a:r>
            <a:r>
              <a:rPr lang="zh-CN" altLang="en-US" sz="2800" b="1" dirty="0" smtClean="0"/>
              <a:t>支持</a:t>
            </a:r>
            <a:r>
              <a:rPr lang="en-US" altLang="zh-CN" sz="2800" b="1" dirty="0" smtClean="0"/>
              <a:t>SDI</a:t>
            </a:r>
            <a:r>
              <a:rPr lang="zh-CN" altLang="en-US" sz="2800" b="1" dirty="0" smtClean="0"/>
              <a:t>，对于</a:t>
            </a:r>
            <a:r>
              <a:rPr lang="en-US" altLang="zh-CN" sz="2800" b="1" dirty="0" smtClean="0"/>
              <a:t>MDI</a:t>
            </a:r>
            <a:r>
              <a:rPr lang="zh-CN" altLang="en-US" sz="2800" b="1" dirty="0" smtClean="0"/>
              <a:t>，</a:t>
            </a:r>
            <a:r>
              <a:rPr lang="zh-CN" altLang="en-US" sz="2800" b="1" dirty="0"/>
              <a:t>使用其派生类</a:t>
            </a:r>
            <a:r>
              <a:rPr lang="en-US" altLang="zh-CN" sz="2800" b="1" dirty="0" err="1"/>
              <a:t>CMDIFrameWnd</a:t>
            </a:r>
            <a:r>
              <a:rPr lang="zh-CN" altLang="en-US" sz="2800" b="1" dirty="0"/>
              <a:t>和</a:t>
            </a:r>
            <a:r>
              <a:rPr lang="en-US" altLang="zh-CN" sz="2800" b="1" dirty="0" err="1"/>
              <a:t>CMDIChildWnd</a:t>
            </a:r>
            <a:r>
              <a:rPr lang="zh-CN" altLang="en-US" sz="2800" b="1" dirty="0" smtClean="0"/>
              <a:t>。</a:t>
            </a:r>
            <a:endParaRPr lang="en-US" altLang="zh-CN" sz="2800"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3298" y="218790"/>
            <a:ext cx="8856984" cy="3108543"/>
          </a:xfrm>
          <a:prstGeom prst="rect">
            <a:avLst/>
          </a:prstGeom>
        </p:spPr>
        <p:txBody>
          <a:bodyPr wrap="square">
            <a:spAutoFit/>
          </a:bodyPr>
          <a:lstStyle/>
          <a:p>
            <a:r>
              <a:rPr lang="zh-CN" altLang="en-US" sz="2800" b="1" dirty="0" smtClean="0">
                <a:solidFill>
                  <a:srgbClr val="FFFF00"/>
                </a:solidFill>
                <a:latin typeface="Arial" panose="020B0604020202020204" pitchFamily="34" charset="0"/>
              </a:rPr>
              <a:t>    视图是</a:t>
            </a:r>
            <a:r>
              <a:rPr lang="zh-CN" altLang="en-US" sz="2800" b="1" dirty="0">
                <a:solidFill>
                  <a:srgbClr val="FFFF00"/>
                </a:solidFill>
                <a:latin typeface="Arial" panose="020B0604020202020204" pitchFamily="34" charset="0"/>
              </a:rPr>
              <a:t>主框架窗口的一个</a:t>
            </a:r>
            <a:r>
              <a:rPr lang="en-US" altLang="zh-CN" b="1" dirty="0">
                <a:solidFill>
                  <a:srgbClr val="FFFF00"/>
                </a:solidFill>
                <a:latin typeface="Arial" panose="020B0604020202020204" pitchFamily="34" charset="0"/>
              </a:rPr>
              <a:t>ID</a:t>
            </a:r>
            <a:r>
              <a:rPr lang="zh-CN" altLang="en-US" sz="2800" b="1" dirty="0">
                <a:solidFill>
                  <a:srgbClr val="FFFF00"/>
                </a:solidFill>
                <a:latin typeface="Arial" panose="020B0604020202020204" pitchFamily="34" charset="0"/>
              </a:rPr>
              <a:t>为</a:t>
            </a:r>
            <a:r>
              <a:rPr lang="en-US" altLang="zh-CN" b="1" dirty="0" smtClean="0">
                <a:solidFill>
                  <a:srgbClr val="FFFF00"/>
                </a:solidFill>
                <a:latin typeface="Arial" panose="020B0604020202020204" pitchFamily="34" charset="0"/>
              </a:rPr>
              <a:t>AFX_IDW_PANE_FIRST</a:t>
            </a:r>
            <a:r>
              <a:rPr lang="zh-CN" altLang="en-US" sz="2800" b="1" dirty="0" smtClean="0">
                <a:solidFill>
                  <a:srgbClr val="FFFF00"/>
                </a:solidFill>
                <a:latin typeface="Arial" panose="020B0604020202020204" pitchFamily="34" charset="0"/>
              </a:rPr>
              <a:t>的带有</a:t>
            </a:r>
            <a:r>
              <a:rPr lang="zh-CN" altLang="en-US" sz="2800" b="1" dirty="0">
                <a:solidFill>
                  <a:srgbClr val="FFFF00"/>
                </a:solidFill>
                <a:latin typeface="Arial" panose="020B0604020202020204" pitchFamily="34" charset="0"/>
              </a:rPr>
              <a:t>边框的子窗口，这个主框架窗口是由</a:t>
            </a:r>
            <a:r>
              <a:rPr lang="en-US" altLang="zh-CN" b="1" dirty="0" err="1">
                <a:solidFill>
                  <a:srgbClr val="FFFF00"/>
                </a:solidFill>
                <a:latin typeface="Arial" panose="020B0604020202020204" pitchFamily="34" charset="0"/>
              </a:rPr>
              <a:t>CFrameWnd</a:t>
            </a:r>
            <a:r>
              <a:rPr lang="zh-CN" altLang="en-US" sz="2800" b="1" dirty="0">
                <a:solidFill>
                  <a:srgbClr val="FFFF00"/>
                </a:solidFill>
                <a:latin typeface="Arial" panose="020B0604020202020204" pitchFamily="34" charset="0"/>
              </a:rPr>
              <a:t>类封装并创建的。显然，视图作为其子窗口，也是由</a:t>
            </a:r>
            <a:r>
              <a:rPr lang="en-US" altLang="zh-CN" sz="2800" b="1" dirty="0" err="1">
                <a:solidFill>
                  <a:srgbClr val="FFFF00"/>
                </a:solidFill>
                <a:latin typeface="Arial" panose="020B0604020202020204" pitchFamily="34" charset="0"/>
              </a:rPr>
              <a:t>CFrameWnd</a:t>
            </a:r>
            <a:r>
              <a:rPr lang="zh-CN" altLang="en-US" sz="2800" b="1" dirty="0">
                <a:solidFill>
                  <a:srgbClr val="FFFF00"/>
                </a:solidFill>
                <a:latin typeface="Arial" panose="020B0604020202020204" pitchFamily="34" charset="0"/>
              </a:rPr>
              <a:t>创建的</a:t>
            </a:r>
            <a:r>
              <a:rPr lang="zh-CN" altLang="en-US" sz="2800" b="1" dirty="0" smtClean="0">
                <a:solidFill>
                  <a:srgbClr val="FFFF00"/>
                </a:solidFill>
                <a:latin typeface="Arial" panose="020B0604020202020204" pitchFamily="34" charset="0"/>
              </a:rPr>
              <a:t>。</a:t>
            </a:r>
            <a:endParaRPr lang="en-US" altLang="zh-CN" sz="2800" b="1" dirty="0" smtClean="0">
              <a:solidFill>
                <a:srgbClr val="FFFF00"/>
              </a:solidFill>
              <a:latin typeface="Arial" panose="020B0604020202020204" pitchFamily="34" charset="0"/>
            </a:endParaRPr>
          </a:p>
          <a:p>
            <a:r>
              <a:rPr lang="en-US" altLang="zh-CN" sz="2800" b="1" dirty="0">
                <a:solidFill>
                  <a:srgbClr val="FFFF00"/>
                </a:solidFill>
                <a:latin typeface="Arial" panose="020B0604020202020204" pitchFamily="34" charset="0"/>
              </a:rPr>
              <a:t> </a:t>
            </a:r>
            <a:r>
              <a:rPr lang="en-US" altLang="zh-CN" sz="2800" b="1" dirty="0" smtClean="0">
                <a:solidFill>
                  <a:srgbClr val="FFFF00"/>
                </a:solidFill>
                <a:latin typeface="Arial" panose="020B0604020202020204" pitchFamily="34" charset="0"/>
              </a:rPr>
              <a:t>   </a:t>
            </a:r>
            <a:r>
              <a:rPr lang="zh-CN" altLang="en-US" sz="2800" b="1" dirty="0" smtClean="0">
                <a:solidFill>
                  <a:srgbClr val="FFFF00"/>
                </a:solidFill>
                <a:latin typeface="Arial" panose="020B0604020202020204" pitchFamily="34" charset="0"/>
              </a:rPr>
              <a:t>成员</a:t>
            </a:r>
            <a:r>
              <a:rPr lang="zh-CN" altLang="en-US" sz="2800" b="1" dirty="0">
                <a:solidFill>
                  <a:srgbClr val="FFFF00"/>
                </a:solidFill>
                <a:latin typeface="Arial" panose="020B0604020202020204" pitchFamily="34" charset="0"/>
              </a:rPr>
              <a:t>函数</a:t>
            </a:r>
            <a:r>
              <a:rPr lang="en-US" altLang="zh-CN" b="1" dirty="0" err="1">
                <a:solidFill>
                  <a:srgbClr val="FFFF00"/>
                </a:solidFill>
                <a:latin typeface="Arial" panose="020B0604020202020204" pitchFamily="34" charset="0"/>
              </a:rPr>
              <a:t>CFrameWnd</a:t>
            </a:r>
            <a:r>
              <a:rPr lang="en-US" altLang="zh-CN" b="1" dirty="0">
                <a:solidFill>
                  <a:srgbClr val="FFFF00"/>
                </a:solidFill>
                <a:latin typeface="Arial" panose="020B0604020202020204" pitchFamily="34" charset="0"/>
              </a:rPr>
              <a:t>::</a:t>
            </a:r>
            <a:r>
              <a:rPr lang="en-US" altLang="zh-CN" b="1" dirty="0" err="1">
                <a:solidFill>
                  <a:srgbClr val="FFFF00"/>
                </a:solidFill>
                <a:latin typeface="Arial" panose="020B0604020202020204" pitchFamily="34" charset="0"/>
              </a:rPr>
              <a:t>OnCreateClient</a:t>
            </a:r>
            <a:r>
              <a:rPr lang="en-US" altLang="zh-CN" b="1" dirty="0">
                <a:solidFill>
                  <a:srgbClr val="FFFF00"/>
                </a:solidFill>
                <a:latin typeface="Arial" panose="020B0604020202020204" pitchFamily="34" charset="0"/>
              </a:rPr>
              <a:t>()</a:t>
            </a:r>
            <a:r>
              <a:rPr lang="zh-CN" altLang="en-US" sz="2800" b="1" dirty="0">
                <a:solidFill>
                  <a:srgbClr val="FFFF00"/>
                </a:solidFill>
                <a:latin typeface="Arial" panose="020B0604020202020204" pitchFamily="34" charset="0"/>
              </a:rPr>
              <a:t>用于创建视图窗口，它</a:t>
            </a:r>
            <a:r>
              <a:rPr lang="zh-CN" altLang="en-US" sz="2800" b="1" dirty="0" smtClean="0">
                <a:solidFill>
                  <a:srgbClr val="FFFF00"/>
                </a:solidFill>
                <a:latin typeface="Arial" panose="020B0604020202020204" pitchFamily="34" charset="0"/>
              </a:rPr>
              <a:t>是在该</a:t>
            </a:r>
            <a:r>
              <a:rPr lang="zh-CN" altLang="en-US" sz="2800" b="1" dirty="0">
                <a:solidFill>
                  <a:srgbClr val="FFFF00"/>
                </a:solidFill>
                <a:latin typeface="Arial" panose="020B0604020202020204" pitchFamily="34" charset="0"/>
              </a:rPr>
              <a:t>类的</a:t>
            </a:r>
            <a:r>
              <a:rPr lang="en-US" altLang="zh-CN" b="1" dirty="0">
                <a:solidFill>
                  <a:srgbClr val="FFFF00"/>
                </a:solidFill>
                <a:latin typeface="Arial" panose="020B0604020202020204" pitchFamily="34" charset="0"/>
              </a:rPr>
              <a:t>WM_CREATE</a:t>
            </a:r>
            <a:r>
              <a:rPr lang="zh-CN" altLang="en-US" sz="2800" b="1" dirty="0">
                <a:solidFill>
                  <a:srgbClr val="FFFF00"/>
                </a:solidFill>
                <a:latin typeface="Arial" panose="020B0604020202020204" pitchFamily="34" charset="0"/>
              </a:rPr>
              <a:t>消息处理函数中被调用的。</a:t>
            </a:r>
            <a:endParaRPr lang="zh-CN" altLang="en-US" sz="2800" b="1" dirty="0">
              <a:solidFill>
                <a:srgbClr val="FFFF00"/>
              </a:solidFill>
            </a:endParaRPr>
          </a:p>
        </p:txBody>
      </p:sp>
      <p:sp>
        <p:nvSpPr>
          <p:cNvPr id="7" name="矩形 6"/>
          <p:cNvSpPr/>
          <p:nvPr/>
        </p:nvSpPr>
        <p:spPr bwMode="auto">
          <a:xfrm>
            <a:off x="179512" y="3645024"/>
            <a:ext cx="1253230" cy="18722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b="1" dirty="0">
                <a:solidFill>
                  <a:srgbClr val="FF0000"/>
                </a:solidFill>
                <a:latin typeface="Arial" panose="020B0604020202020204" pitchFamily="34" charset="0"/>
              </a:rPr>
              <a:t>一个主窗口可能包含多个视图</a:t>
            </a:r>
            <a:endParaRPr kumimoji="1" lang="zh-CN" altLang="en-US" sz="2400" b="0" i="0" u="none" strike="noStrike" cap="none" normalizeH="0" baseline="0" dirty="0" smtClean="0">
              <a:ln>
                <a:noFill/>
              </a:ln>
              <a:solidFill>
                <a:srgbClr val="FF0000"/>
              </a:solidFill>
              <a:effectLst/>
            </a:endParaRPr>
          </a:p>
        </p:txBody>
      </p:sp>
      <p:cxnSp>
        <p:nvCxnSpPr>
          <p:cNvPr id="9" name="直接箭头连接符 8"/>
          <p:cNvCxnSpPr>
            <a:stCxn id="7" idx="3"/>
          </p:cNvCxnSpPr>
          <p:nvPr/>
        </p:nvCxnSpPr>
        <p:spPr bwMode="auto">
          <a:xfrm>
            <a:off x="1432742" y="4581128"/>
            <a:ext cx="618978"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左大括号 10"/>
          <p:cNvSpPr/>
          <p:nvPr/>
        </p:nvSpPr>
        <p:spPr bwMode="auto">
          <a:xfrm>
            <a:off x="2051720" y="4019873"/>
            <a:ext cx="309242" cy="1084721"/>
          </a:xfrm>
          <a:prstGeom prst="leftBrace">
            <a:avLst/>
          </a:prstGeom>
          <a:noFill/>
          <a:ln w="762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2360962" y="3789040"/>
            <a:ext cx="5256584" cy="461665"/>
          </a:xfrm>
          <a:prstGeom prst="rect">
            <a:avLst/>
          </a:prstGeom>
        </p:spPr>
        <p:txBody>
          <a:bodyPr wrap="square">
            <a:spAutoFit/>
          </a:bodyPr>
          <a:lstStyle/>
          <a:p>
            <a:r>
              <a:rPr lang="zh-CN" altLang="en-US" b="1" dirty="0">
                <a:solidFill>
                  <a:srgbClr val="FFFF00"/>
                </a:solidFill>
                <a:latin typeface="Arial" panose="020B0604020202020204" pitchFamily="34" charset="0"/>
              </a:rPr>
              <a:t>通过</a:t>
            </a:r>
            <a:r>
              <a:rPr lang="en-US" altLang="zh-CN" b="1" dirty="0" err="1">
                <a:solidFill>
                  <a:srgbClr val="FFFF00"/>
                </a:solidFill>
                <a:latin typeface="Arial" panose="020B0604020202020204" pitchFamily="34" charset="0"/>
              </a:rPr>
              <a:t>CSpliterWnd</a:t>
            </a:r>
            <a:r>
              <a:rPr lang="zh-CN" altLang="en-US" b="1" dirty="0">
                <a:solidFill>
                  <a:srgbClr val="FFFF00"/>
                </a:solidFill>
                <a:latin typeface="Arial" panose="020B0604020202020204" pitchFamily="34" charset="0"/>
              </a:rPr>
              <a:t>在客户区拆分创建</a:t>
            </a:r>
            <a:endParaRPr lang="zh-CN" altLang="en-US" dirty="0"/>
          </a:p>
        </p:txBody>
      </p:sp>
      <p:sp>
        <p:nvSpPr>
          <p:cNvPr id="13" name="矩形 12"/>
          <p:cNvSpPr/>
          <p:nvPr/>
        </p:nvSpPr>
        <p:spPr>
          <a:xfrm>
            <a:off x="2267744" y="4876100"/>
            <a:ext cx="4515980" cy="461665"/>
          </a:xfrm>
          <a:prstGeom prst="rect">
            <a:avLst/>
          </a:prstGeom>
        </p:spPr>
        <p:txBody>
          <a:bodyPr wrap="none">
            <a:spAutoFit/>
          </a:bodyPr>
          <a:lstStyle/>
          <a:p>
            <a:r>
              <a:rPr lang="zh-CN" altLang="en-US" b="1" dirty="0">
                <a:solidFill>
                  <a:srgbClr val="FFFF00"/>
                </a:solidFill>
                <a:latin typeface="Arial" panose="020B0604020202020204" pitchFamily="34" charset="0"/>
              </a:rPr>
              <a:t>直接在客户区以子窗口形式创建</a:t>
            </a:r>
            <a:endParaRPr lang="zh-CN" altLang="en-US" dirty="0"/>
          </a:p>
        </p:txBody>
      </p:sp>
      <p:sp>
        <p:nvSpPr>
          <p:cNvPr id="14" name="圆角矩形标注 13"/>
          <p:cNvSpPr/>
          <p:nvPr/>
        </p:nvSpPr>
        <p:spPr bwMode="auto">
          <a:xfrm>
            <a:off x="6876256" y="4437113"/>
            <a:ext cx="2140888" cy="2420887"/>
          </a:xfrm>
          <a:prstGeom prst="wedgeRoundRectCallout">
            <a:avLst>
              <a:gd name="adj1" fmla="val -42548"/>
              <a:gd name="adj2" fmla="val -5893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b="1" dirty="0">
                <a:solidFill>
                  <a:srgbClr val="FF0000"/>
                </a:solidFill>
                <a:latin typeface="Arial" panose="020B0604020202020204" pitchFamily="34" charset="0"/>
              </a:rPr>
              <a:t>框架规定只能有一个活动视图</a:t>
            </a:r>
            <a:r>
              <a:rPr lang="zh-CN" altLang="en-US" b="1" dirty="0" smtClean="0">
                <a:solidFill>
                  <a:srgbClr val="FF0000"/>
                </a:solidFill>
                <a:latin typeface="Arial" panose="020B0604020202020204" pitchFamily="34" charset="0"/>
              </a:rPr>
              <a:t>，若不</a:t>
            </a:r>
            <a:r>
              <a:rPr lang="zh-CN" altLang="en-US" b="1" dirty="0">
                <a:solidFill>
                  <a:srgbClr val="FF0000"/>
                </a:solidFill>
                <a:latin typeface="Arial" panose="020B0604020202020204" pitchFamily="34" charset="0"/>
              </a:rPr>
              <a:t>使用拆分，同时只能</a:t>
            </a:r>
            <a:r>
              <a:rPr lang="zh-CN" altLang="en-US" b="1" dirty="0" smtClean="0">
                <a:solidFill>
                  <a:srgbClr val="FF0000"/>
                </a:solidFill>
                <a:latin typeface="Arial" panose="020B0604020202020204" pitchFamily="34" charset="0"/>
              </a:rPr>
              <a:t>显一</a:t>
            </a:r>
            <a:r>
              <a:rPr lang="zh-CN" altLang="en-US" b="1" dirty="0">
                <a:solidFill>
                  <a:srgbClr val="FF0000"/>
                </a:solidFill>
                <a:latin typeface="Arial" panose="020B0604020202020204" pitchFamily="34" charset="0"/>
              </a:rPr>
              <a:t>个</a:t>
            </a:r>
            <a:r>
              <a:rPr lang="zh-CN" altLang="en-US" b="1" dirty="0" smtClean="0">
                <a:solidFill>
                  <a:srgbClr val="FF0000"/>
                </a:solidFill>
                <a:latin typeface="Arial" panose="020B0604020202020204" pitchFamily="34" charset="0"/>
              </a:rPr>
              <a:t>视图</a:t>
            </a:r>
            <a:endParaRPr kumimoji="1" lang="zh-CN" altLang="en-US" sz="24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965087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404664"/>
            <a:ext cx="8564902" cy="3046988"/>
          </a:xfrm>
          <a:prstGeom prst="rect">
            <a:avLst/>
          </a:prstGeom>
        </p:spPr>
        <p:txBody>
          <a:bodyPr wrap="square">
            <a:spAutoFit/>
          </a:bodyPr>
          <a:lstStyle/>
          <a:p>
            <a:r>
              <a:rPr lang="zh-CN" altLang="en-US" sz="3200" b="1" dirty="0" smtClean="0">
                <a:solidFill>
                  <a:srgbClr val="FFFF00"/>
                </a:solidFill>
                <a:latin typeface="Arial" panose="020B0604020202020204" pitchFamily="34" charset="0"/>
              </a:rPr>
              <a:t>    在</a:t>
            </a:r>
            <a:r>
              <a:rPr lang="zh-CN" altLang="en-US" sz="3200" b="1" dirty="0">
                <a:solidFill>
                  <a:srgbClr val="FFFF00"/>
                </a:solidFill>
                <a:latin typeface="Arial" panose="020B0604020202020204" pitchFamily="34" charset="0"/>
              </a:rPr>
              <a:t>主框架窗口创建后（视图也已创建），一般要调用</a:t>
            </a:r>
            <a:r>
              <a:rPr lang="en-US" altLang="zh-CN" sz="3200" b="1" dirty="0" err="1">
                <a:solidFill>
                  <a:srgbClr val="FFFF00"/>
                </a:solidFill>
                <a:latin typeface="Arial" panose="020B0604020202020204" pitchFamily="34" charset="0"/>
              </a:rPr>
              <a:t>CFrameWnd</a:t>
            </a:r>
            <a:r>
              <a:rPr lang="en-US" altLang="zh-CN" sz="3200" b="1" dirty="0">
                <a:solidFill>
                  <a:srgbClr val="FFFF00"/>
                </a:solidFill>
                <a:latin typeface="Arial" panose="020B0604020202020204" pitchFamily="34" charset="0"/>
              </a:rPr>
              <a:t>::</a:t>
            </a:r>
            <a:r>
              <a:rPr lang="en-US" altLang="zh-CN" sz="3200" b="1" dirty="0" err="1">
                <a:solidFill>
                  <a:srgbClr val="FFFF00"/>
                </a:solidFill>
                <a:latin typeface="Arial" panose="020B0604020202020204" pitchFamily="34" charset="0"/>
              </a:rPr>
              <a:t>InitialUpdateFrame</a:t>
            </a:r>
            <a:r>
              <a:rPr lang="en-US" altLang="zh-CN" sz="3200" b="1" dirty="0">
                <a:solidFill>
                  <a:srgbClr val="FFFF00"/>
                </a:solidFill>
                <a:latin typeface="Arial" panose="020B0604020202020204" pitchFamily="34" charset="0"/>
              </a:rPr>
              <a:t>()</a:t>
            </a:r>
            <a:r>
              <a:rPr lang="zh-CN" altLang="en-US" sz="3200" b="1" dirty="0">
                <a:solidFill>
                  <a:srgbClr val="FFFF00"/>
                </a:solidFill>
                <a:latin typeface="Arial" panose="020B0604020202020204" pitchFamily="34" charset="0"/>
              </a:rPr>
              <a:t>进行初始化，该函数首先设置第一视图（</a:t>
            </a:r>
            <a:r>
              <a:rPr lang="en-US" altLang="zh-CN" sz="3200" b="1" dirty="0">
                <a:solidFill>
                  <a:srgbClr val="FFFF00"/>
                </a:solidFill>
                <a:latin typeface="Arial" panose="020B0604020202020204" pitchFamily="34" charset="0"/>
              </a:rPr>
              <a:t>ID</a:t>
            </a:r>
            <a:r>
              <a:rPr lang="zh-CN" altLang="en-US" sz="3200" b="1" dirty="0">
                <a:solidFill>
                  <a:srgbClr val="FFFF00"/>
                </a:solidFill>
                <a:latin typeface="Arial" panose="020B0604020202020204" pitchFamily="34" charset="0"/>
              </a:rPr>
              <a:t>为</a:t>
            </a:r>
            <a:r>
              <a:rPr lang="en-US" altLang="zh-CN" sz="3200" b="1" dirty="0">
                <a:solidFill>
                  <a:srgbClr val="FFFF00"/>
                </a:solidFill>
                <a:latin typeface="Arial" panose="020B0604020202020204" pitchFamily="34" charset="0"/>
              </a:rPr>
              <a:t>AFX_IDW_PANE_FIRST</a:t>
            </a:r>
            <a:r>
              <a:rPr lang="zh-CN" altLang="en-US" sz="3200" b="1" dirty="0">
                <a:solidFill>
                  <a:srgbClr val="FFFF00"/>
                </a:solidFill>
                <a:latin typeface="Arial" panose="020B0604020202020204" pitchFamily="34" charset="0"/>
              </a:rPr>
              <a:t>）为活动视图，然后向所有视图发送初始化消息，确保每个视图</a:t>
            </a:r>
            <a:r>
              <a:rPr lang="en-US" altLang="zh-CN" sz="3200" b="1" dirty="0" err="1">
                <a:solidFill>
                  <a:srgbClr val="FFFF00"/>
                </a:solidFill>
                <a:latin typeface="Arial" panose="020B0604020202020204" pitchFamily="34" charset="0"/>
              </a:rPr>
              <a:t>CView</a:t>
            </a:r>
            <a:r>
              <a:rPr lang="en-US" altLang="zh-CN" sz="3200" b="1" dirty="0">
                <a:solidFill>
                  <a:srgbClr val="FFFF00"/>
                </a:solidFill>
                <a:latin typeface="Arial" panose="020B0604020202020204" pitchFamily="34" charset="0"/>
              </a:rPr>
              <a:t>::OnInitialUpdate()</a:t>
            </a:r>
            <a:r>
              <a:rPr lang="zh-CN" altLang="en-US" sz="3200" b="1" dirty="0">
                <a:solidFill>
                  <a:srgbClr val="FFFF00"/>
                </a:solidFill>
                <a:latin typeface="Arial" panose="020B0604020202020204" pitchFamily="34" charset="0"/>
              </a:rPr>
              <a:t>被调用</a:t>
            </a:r>
            <a:r>
              <a:rPr lang="zh-CN" altLang="en-US" sz="3200" b="1" dirty="0" smtClean="0">
                <a:solidFill>
                  <a:srgbClr val="FFFF00"/>
                </a:solidFill>
                <a:latin typeface="Arial" panose="020B0604020202020204" pitchFamily="34" charset="0"/>
              </a:rPr>
              <a:t>。</a:t>
            </a:r>
            <a:endParaRPr lang="en-US" altLang="zh-CN" sz="3200" b="1" dirty="0" smtClean="0">
              <a:solidFill>
                <a:srgbClr val="FFFF00"/>
              </a:solidFill>
              <a:latin typeface="Arial" panose="020B0604020202020204" pitchFamily="34" charset="0"/>
            </a:endParaRPr>
          </a:p>
        </p:txBody>
      </p:sp>
      <p:sp>
        <p:nvSpPr>
          <p:cNvPr id="6" name="矩形 5"/>
          <p:cNvSpPr/>
          <p:nvPr/>
        </p:nvSpPr>
        <p:spPr>
          <a:xfrm>
            <a:off x="251520" y="3861048"/>
            <a:ext cx="8564902" cy="2062103"/>
          </a:xfrm>
          <a:prstGeom prst="rect">
            <a:avLst/>
          </a:prstGeom>
        </p:spPr>
        <p:txBody>
          <a:bodyPr wrap="square">
            <a:spAutoFit/>
          </a:bodyPr>
          <a:lstStyle/>
          <a:p>
            <a:r>
              <a:rPr lang="zh-CN" altLang="en-US" sz="3200" b="1" dirty="0">
                <a:solidFill>
                  <a:srgbClr val="FFFF00"/>
                </a:solidFill>
                <a:latin typeface="Arial" panose="020B0604020202020204" pitchFamily="34" charset="0"/>
              </a:rPr>
              <a:t>　　可以调用</a:t>
            </a:r>
            <a:r>
              <a:rPr lang="en-US" altLang="zh-CN" sz="3200" b="1" dirty="0" err="1">
                <a:solidFill>
                  <a:srgbClr val="FFFF00"/>
                </a:solidFill>
                <a:latin typeface="Arial" panose="020B0604020202020204" pitchFamily="34" charset="0"/>
              </a:rPr>
              <a:t>CFrameWnd</a:t>
            </a:r>
            <a:r>
              <a:rPr lang="en-US" altLang="zh-CN" sz="3200" b="1" dirty="0">
                <a:solidFill>
                  <a:srgbClr val="FFFF00"/>
                </a:solidFill>
                <a:latin typeface="Arial" panose="020B0604020202020204" pitchFamily="34" charset="0"/>
              </a:rPr>
              <a:t>::</a:t>
            </a:r>
            <a:r>
              <a:rPr lang="en-US" altLang="zh-CN" sz="3200" b="1" dirty="0" err="1">
                <a:solidFill>
                  <a:srgbClr val="FFFF00"/>
                </a:solidFill>
                <a:latin typeface="Arial" panose="020B0604020202020204" pitchFamily="34" charset="0"/>
              </a:rPr>
              <a:t>SetActiveView</a:t>
            </a:r>
            <a:r>
              <a:rPr lang="en-US" altLang="zh-CN" sz="3200" b="1" dirty="0">
                <a:solidFill>
                  <a:srgbClr val="FFFF00"/>
                </a:solidFill>
                <a:latin typeface="Arial" panose="020B0604020202020204" pitchFamily="34" charset="0"/>
              </a:rPr>
              <a:t>()</a:t>
            </a:r>
            <a:r>
              <a:rPr lang="zh-CN" altLang="en-US" sz="3200" b="1" dirty="0">
                <a:solidFill>
                  <a:srgbClr val="FFFF00"/>
                </a:solidFill>
                <a:latin typeface="Arial" panose="020B0604020202020204" pitchFamily="34" charset="0"/>
              </a:rPr>
              <a:t>及</a:t>
            </a:r>
            <a:r>
              <a:rPr lang="en-US" altLang="zh-CN" sz="3200" b="1" dirty="0" err="1">
                <a:solidFill>
                  <a:srgbClr val="FFFF00"/>
                </a:solidFill>
                <a:latin typeface="Arial" panose="020B0604020202020204" pitchFamily="34" charset="0"/>
              </a:rPr>
              <a:t>CFrameWnd</a:t>
            </a:r>
            <a:r>
              <a:rPr lang="en-US" altLang="zh-CN" sz="3200" b="1" dirty="0">
                <a:solidFill>
                  <a:srgbClr val="FFFF00"/>
                </a:solidFill>
                <a:latin typeface="Arial" panose="020B0604020202020204" pitchFamily="34" charset="0"/>
              </a:rPr>
              <a:t>::</a:t>
            </a:r>
            <a:r>
              <a:rPr lang="en-US" altLang="zh-CN" sz="3200" b="1" dirty="0" err="1">
                <a:solidFill>
                  <a:srgbClr val="FFFF00"/>
                </a:solidFill>
                <a:latin typeface="Arial" panose="020B0604020202020204" pitchFamily="34" charset="0"/>
              </a:rPr>
              <a:t>GetActiveView</a:t>
            </a:r>
            <a:r>
              <a:rPr lang="en-US" altLang="zh-CN" sz="3200" b="1" dirty="0">
                <a:solidFill>
                  <a:srgbClr val="FFFF00"/>
                </a:solidFill>
                <a:latin typeface="Arial" panose="020B0604020202020204" pitchFamily="34" charset="0"/>
              </a:rPr>
              <a:t>()</a:t>
            </a:r>
            <a:r>
              <a:rPr lang="zh-CN" altLang="en-US" sz="3200" b="1" dirty="0">
                <a:solidFill>
                  <a:srgbClr val="FFFF00"/>
                </a:solidFill>
                <a:latin typeface="Arial" panose="020B0604020202020204" pitchFamily="34" charset="0"/>
              </a:rPr>
              <a:t>设置或取得活动视图。在设置活动视图后，应该将活动视的</a:t>
            </a:r>
            <a:r>
              <a:rPr lang="en-US" altLang="zh-CN" sz="3200" b="1" dirty="0">
                <a:solidFill>
                  <a:srgbClr val="FFFF00"/>
                </a:solidFill>
                <a:latin typeface="Arial" panose="020B0604020202020204" pitchFamily="34" charset="0"/>
              </a:rPr>
              <a:t>ID</a:t>
            </a:r>
            <a:r>
              <a:rPr lang="zh-CN" altLang="en-US" sz="3200" b="1" dirty="0">
                <a:solidFill>
                  <a:srgbClr val="FFFF00"/>
                </a:solidFill>
                <a:latin typeface="Arial" panose="020B0604020202020204" pitchFamily="34" charset="0"/>
              </a:rPr>
              <a:t>切换为</a:t>
            </a:r>
            <a:r>
              <a:rPr lang="en-US" altLang="zh-CN" sz="3200" b="1" dirty="0" smtClean="0">
                <a:solidFill>
                  <a:srgbClr val="FFFF00"/>
                </a:solidFill>
                <a:latin typeface="Arial" panose="020B0604020202020204" pitchFamily="34" charset="0"/>
              </a:rPr>
              <a:t>AFX_IDW_PANE_FIRST</a:t>
            </a:r>
            <a:r>
              <a:rPr lang="zh-CN" altLang="en-US" sz="3200" b="1" dirty="0" smtClean="0">
                <a:solidFill>
                  <a:srgbClr val="FFFF00"/>
                </a:solidFill>
                <a:latin typeface="Arial" panose="020B0604020202020204" pitchFamily="34" charset="0"/>
              </a:rPr>
              <a:t>。</a:t>
            </a:r>
            <a:endParaRPr lang="zh-CN" altLang="en-US" sz="3200" b="1" dirty="0">
              <a:solidFill>
                <a:srgbClr val="FFFF00"/>
              </a:solidFill>
            </a:endParaRPr>
          </a:p>
        </p:txBody>
      </p:sp>
    </p:spTree>
    <p:extLst>
      <p:ext uri="{BB962C8B-B14F-4D97-AF65-F5344CB8AC3E}">
        <p14:creationId xmlns:p14="http://schemas.microsoft.com/office/powerpoint/2010/main" val="240099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412776"/>
            <a:ext cx="8568952" cy="4524315"/>
          </a:xfrm>
          <a:prstGeom prst="rect">
            <a:avLst/>
          </a:prstGeom>
        </p:spPr>
        <p:txBody>
          <a:bodyPr wrap="square">
            <a:spAutoFit/>
          </a:bodyPr>
          <a:lstStyle/>
          <a:p>
            <a:r>
              <a:rPr lang="zh-CN" altLang="en-US" sz="3200" b="1" dirty="0">
                <a:solidFill>
                  <a:schemeClr val="tx2">
                    <a:lumMod val="20000"/>
                    <a:lumOff val="80000"/>
                  </a:schemeClr>
                </a:solidFill>
                <a:latin typeface="+mn-lt"/>
              </a:rPr>
              <a:t>　　主框架窗口的直观特点是被丰富的控制条装饰的，如工具条、状态条等，它们都派生于基类</a:t>
            </a:r>
            <a:r>
              <a:rPr lang="en-US" altLang="zh-CN" sz="3200" b="1" dirty="0" err="1">
                <a:solidFill>
                  <a:schemeClr val="tx2">
                    <a:lumMod val="20000"/>
                    <a:lumOff val="80000"/>
                  </a:schemeClr>
                </a:solidFill>
                <a:latin typeface="+mn-lt"/>
              </a:rPr>
              <a:t>CControlBar</a:t>
            </a:r>
            <a:r>
              <a:rPr lang="zh-CN" altLang="en-US" sz="3200" b="1" dirty="0" smtClean="0">
                <a:solidFill>
                  <a:schemeClr val="tx2">
                    <a:lumMod val="20000"/>
                    <a:lumOff val="80000"/>
                  </a:schemeClr>
                </a:solidFill>
                <a:latin typeface="+mn-lt"/>
              </a:rPr>
              <a:t>。</a:t>
            </a:r>
            <a:endParaRPr lang="en-US" altLang="zh-CN" sz="3200" b="1" dirty="0" smtClean="0">
              <a:solidFill>
                <a:schemeClr val="tx2">
                  <a:lumMod val="20000"/>
                  <a:lumOff val="80000"/>
                </a:schemeClr>
              </a:solidFill>
              <a:latin typeface="+mn-lt"/>
            </a:endParaRPr>
          </a:p>
          <a:p>
            <a:pPr marL="342900" indent="-342900">
              <a:buFont typeface="Arial" panose="020B0604020202020204" pitchFamily="34" charset="0"/>
              <a:buChar char="•"/>
            </a:pPr>
            <a:r>
              <a:rPr lang="zh-CN" altLang="en-US" sz="3200" b="1" dirty="0" smtClean="0">
                <a:solidFill>
                  <a:schemeClr val="tx2">
                    <a:lumMod val="20000"/>
                    <a:lumOff val="80000"/>
                  </a:schemeClr>
                </a:solidFill>
                <a:latin typeface="+mn-lt"/>
              </a:rPr>
              <a:t>当</a:t>
            </a:r>
            <a:r>
              <a:rPr lang="zh-CN" altLang="en-US" sz="3200" b="1" dirty="0">
                <a:solidFill>
                  <a:schemeClr val="tx2">
                    <a:lumMod val="20000"/>
                    <a:lumOff val="80000"/>
                  </a:schemeClr>
                </a:solidFill>
                <a:latin typeface="+mn-lt"/>
              </a:rPr>
              <a:t>鼠标移到工具条或某菜单项区域时，相应的提示信息会在状态栏显示或以</a:t>
            </a:r>
            <a:r>
              <a:rPr lang="en-US" altLang="zh-CN" sz="3200" b="1" dirty="0">
                <a:solidFill>
                  <a:schemeClr val="tx2">
                    <a:lumMod val="20000"/>
                    <a:lumOff val="80000"/>
                  </a:schemeClr>
                </a:solidFill>
                <a:latin typeface="+mn-lt"/>
              </a:rPr>
              <a:t>Tip</a:t>
            </a:r>
            <a:r>
              <a:rPr lang="zh-CN" altLang="en-US" sz="3200" b="1" dirty="0">
                <a:solidFill>
                  <a:schemeClr val="tx2">
                    <a:lumMod val="20000"/>
                    <a:lumOff val="80000"/>
                  </a:schemeClr>
                </a:solidFill>
                <a:latin typeface="+mn-lt"/>
              </a:rPr>
              <a:t>形式弹出</a:t>
            </a:r>
            <a:r>
              <a:rPr lang="zh-CN" altLang="en-US" sz="3200" b="1" dirty="0" smtClean="0">
                <a:solidFill>
                  <a:schemeClr val="tx2">
                    <a:lumMod val="20000"/>
                    <a:lumOff val="80000"/>
                  </a:schemeClr>
                </a:solidFill>
                <a:latin typeface="+mn-lt"/>
              </a:rPr>
              <a:t>；</a:t>
            </a:r>
            <a:endParaRPr lang="en-US" altLang="zh-CN" sz="3200" b="1" dirty="0" smtClean="0">
              <a:solidFill>
                <a:schemeClr val="tx2">
                  <a:lumMod val="20000"/>
                  <a:lumOff val="80000"/>
                </a:schemeClr>
              </a:solidFill>
              <a:latin typeface="+mn-lt"/>
            </a:endParaRPr>
          </a:p>
          <a:p>
            <a:pPr marL="342900" indent="-342900">
              <a:buFont typeface="Arial" panose="020B0604020202020204" pitchFamily="34" charset="0"/>
              <a:buChar char="•"/>
            </a:pPr>
            <a:r>
              <a:rPr lang="zh-CN" altLang="en-US" sz="3200" b="1" dirty="0" smtClean="0">
                <a:solidFill>
                  <a:schemeClr val="tx2">
                    <a:lumMod val="20000"/>
                    <a:lumOff val="80000"/>
                  </a:schemeClr>
                </a:solidFill>
                <a:latin typeface="+mn-lt"/>
              </a:rPr>
              <a:t>没有</a:t>
            </a:r>
            <a:r>
              <a:rPr lang="zh-CN" altLang="en-US" sz="3200" b="1" dirty="0">
                <a:solidFill>
                  <a:schemeClr val="tx2">
                    <a:lumMod val="20000"/>
                    <a:lumOff val="80000"/>
                  </a:schemeClr>
                </a:solidFill>
                <a:latin typeface="+mn-lt"/>
              </a:rPr>
              <a:t>建立消息映射的命令会自动禁止</a:t>
            </a:r>
            <a:r>
              <a:rPr lang="zh-CN" altLang="en-US" sz="3200" b="1" dirty="0" smtClean="0">
                <a:solidFill>
                  <a:schemeClr val="tx2">
                    <a:lumMod val="20000"/>
                    <a:lumOff val="80000"/>
                  </a:schemeClr>
                </a:solidFill>
                <a:latin typeface="+mn-lt"/>
              </a:rPr>
              <a:t>；</a:t>
            </a:r>
            <a:endParaRPr lang="en-US" altLang="zh-CN" sz="3200" b="1" dirty="0" smtClean="0">
              <a:solidFill>
                <a:schemeClr val="tx2">
                  <a:lumMod val="20000"/>
                  <a:lumOff val="80000"/>
                </a:schemeClr>
              </a:solidFill>
              <a:latin typeface="+mn-lt"/>
            </a:endParaRPr>
          </a:p>
          <a:p>
            <a:pPr marL="342900" indent="-342900">
              <a:buFont typeface="Arial" panose="020B0604020202020204" pitchFamily="34" charset="0"/>
              <a:buChar char="•"/>
            </a:pPr>
            <a:r>
              <a:rPr lang="zh-CN" altLang="en-US" sz="3200" b="1" dirty="0" smtClean="0">
                <a:solidFill>
                  <a:schemeClr val="tx2">
                    <a:lumMod val="20000"/>
                    <a:lumOff val="80000"/>
                  </a:schemeClr>
                </a:solidFill>
                <a:latin typeface="+mn-lt"/>
              </a:rPr>
              <a:t>客户</a:t>
            </a:r>
            <a:r>
              <a:rPr lang="zh-CN" altLang="en-US" sz="3200" b="1" dirty="0">
                <a:solidFill>
                  <a:schemeClr val="tx2">
                    <a:lumMod val="20000"/>
                    <a:lumOff val="80000"/>
                  </a:schemeClr>
                </a:solidFill>
                <a:latin typeface="+mn-lt"/>
              </a:rPr>
              <a:t>区发生变化时视图和控制条会自动排列</a:t>
            </a:r>
            <a:r>
              <a:rPr lang="zh-CN" altLang="en-US" sz="3200" b="1" dirty="0" smtClean="0">
                <a:solidFill>
                  <a:schemeClr val="tx2">
                    <a:lumMod val="20000"/>
                    <a:lumOff val="80000"/>
                  </a:schemeClr>
                </a:solidFill>
                <a:latin typeface="+mn-lt"/>
              </a:rPr>
              <a:t>。</a:t>
            </a:r>
            <a:endParaRPr lang="en-US" altLang="zh-CN" sz="3200" b="1" dirty="0">
              <a:solidFill>
                <a:schemeClr val="tx2">
                  <a:lumMod val="20000"/>
                  <a:lumOff val="80000"/>
                </a:schemeClr>
              </a:solidFill>
              <a:latin typeface="+mn-lt"/>
            </a:endParaRPr>
          </a:p>
          <a:p>
            <a:endParaRPr lang="en-US" altLang="zh-CN" sz="3200" b="1" dirty="0" smtClean="0">
              <a:solidFill>
                <a:schemeClr val="tx2">
                  <a:lumMod val="20000"/>
                  <a:lumOff val="80000"/>
                </a:schemeClr>
              </a:solidFill>
              <a:latin typeface="+mn-lt"/>
            </a:endParaRPr>
          </a:p>
          <a:p>
            <a:r>
              <a:rPr lang="en-US" altLang="zh-CN" sz="3200" b="1" dirty="0" smtClean="0">
                <a:solidFill>
                  <a:srgbClr val="66FFFF"/>
                </a:solidFill>
                <a:latin typeface="+mn-lt"/>
              </a:rPr>
              <a:t> </a:t>
            </a:r>
            <a:r>
              <a:rPr lang="zh-CN" altLang="en-US" sz="3200" b="1" dirty="0" smtClean="0">
                <a:solidFill>
                  <a:srgbClr val="66FFFF"/>
                </a:solidFill>
                <a:latin typeface="+mn-lt"/>
              </a:rPr>
              <a:t>这</a:t>
            </a:r>
            <a:r>
              <a:rPr lang="zh-CN" altLang="en-US" sz="3200" b="1" dirty="0">
                <a:solidFill>
                  <a:srgbClr val="66FFFF"/>
                </a:solidFill>
                <a:latin typeface="+mn-lt"/>
              </a:rPr>
              <a:t>一切都是</a:t>
            </a:r>
            <a:r>
              <a:rPr lang="en-US" altLang="zh-CN" sz="3200" b="1" dirty="0" err="1">
                <a:solidFill>
                  <a:srgbClr val="66FFFF"/>
                </a:solidFill>
                <a:latin typeface="+mn-lt"/>
              </a:rPr>
              <a:t>CFrameWnd</a:t>
            </a:r>
            <a:r>
              <a:rPr lang="zh-CN" altLang="en-US" sz="3200" b="1" dirty="0">
                <a:solidFill>
                  <a:srgbClr val="66FFFF"/>
                </a:solidFill>
                <a:latin typeface="+mn-lt"/>
              </a:rPr>
              <a:t>封装的功能</a:t>
            </a:r>
            <a:r>
              <a:rPr lang="zh-CN" altLang="en-US" sz="3200" b="1" dirty="0" smtClean="0">
                <a:solidFill>
                  <a:srgbClr val="66FFFF"/>
                </a:solidFill>
                <a:latin typeface="+mn-lt"/>
              </a:rPr>
              <a:t>。</a:t>
            </a:r>
            <a:endParaRPr lang="en-US" altLang="zh-CN" sz="3200" b="1" dirty="0" smtClean="0">
              <a:solidFill>
                <a:srgbClr val="66FFFF"/>
              </a:solidFill>
              <a:latin typeface="+mn-lt"/>
            </a:endParaRPr>
          </a:p>
        </p:txBody>
      </p:sp>
      <p:sp>
        <p:nvSpPr>
          <p:cNvPr id="6" name="文本框 5"/>
          <p:cNvSpPr txBox="1"/>
          <p:nvPr/>
        </p:nvSpPr>
        <p:spPr>
          <a:xfrm>
            <a:off x="395536" y="260648"/>
            <a:ext cx="5262979" cy="646331"/>
          </a:xfrm>
          <a:prstGeom prst="rect">
            <a:avLst/>
          </a:prstGeom>
          <a:noFill/>
        </p:spPr>
        <p:txBody>
          <a:bodyPr wrap="none" rtlCol="0">
            <a:spAutoFit/>
          </a:bodyPr>
          <a:lstStyle/>
          <a:p>
            <a:r>
              <a:rPr lang="zh-CN" altLang="en-US" sz="3600" b="1" dirty="0" smtClean="0"/>
              <a:t>关于主窗口中的控制条：</a:t>
            </a:r>
            <a:endParaRPr lang="zh-CN" altLang="en-US" sz="3600" b="1" dirty="0"/>
          </a:p>
        </p:txBody>
      </p:sp>
    </p:spTree>
    <p:extLst>
      <p:ext uri="{BB962C8B-B14F-4D97-AF65-F5344CB8AC3E}">
        <p14:creationId xmlns:p14="http://schemas.microsoft.com/office/powerpoint/2010/main" val="1219321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512" y="1052736"/>
            <a:ext cx="9180512" cy="507831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b="1" dirty="0" err="1">
                <a:solidFill>
                  <a:schemeClr val="tx2">
                    <a:lumMod val="20000"/>
                    <a:lumOff val="80000"/>
                  </a:schemeClr>
                </a:solidFill>
              </a:rPr>
              <a:t>EnableDocking</a:t>
            </a:r>
            <a:r>
              <a:rPr lang="en-US" altLang="zh-CN" b="1" dirty="0">
                <a:solidFill>
                  <a:schemeClr val="tx2">
                    <a:lumMod val="20000"/>
                    <a:lumOff val="80000"/>
                  </a:schemeClr>
                </a:solidFill>
              </a:rPr>
              <a:t>(): </a:t>
            </a:r>
            <a:r>
              <a:rPr lang="zh-CN" altLang="en-US" b="1" dirty="0">
                <a:solidFill>
                  <a:schemeClr val="tx2">
                    <a:lumMod val="20000"/>
                    <a:lumOff val="80000"/>
                  </a:schemeClr>
                </a:solidFill>
              </a:rPr>
              <a:t>允许控制条在自己的客户区</a:t>
            </a:r>
            <a:r>
              <a:rPr lang="zh-CN" altLang="en-US" b="1" dirty="0" smtClean="0">
                <a:solidFill>
                  <a:schemeClr val="tx2">
                    <a:lumMod val="20000"/>
                    <a:lumOff val="80000"/>
                  </a:schemeClr>
                </a:solidFill>
              </a:rPr>
              <a:t>依靠</a:t>
            </a:r>
            <a:endParaRPr lang="en-US" altLang="zh-CN" b="1" dirty="0">
              <a:solidFill>
                <a:schemeClr val="tx2">
                  <a:lumMod val="20000"/>
                  <a:lumOff val="80000"/>
                </a:schemeClr>
              </a:solidFill>
            </a:endParaRPr>
          </a:p>
          <a:p>
            <a:pPr marL="342900" indent="-342900">
              <a:lnSpc>
                <a:spcPct val="150000"/>
              </a:lnSpc>
              <a:buFont typeface="Arial" panose="020B0604020202020204" pitchFamily="34" charset="0"/>
              <a:buChar char="•"/>
            </a:pPr>
            <a:r>
              <a:rPr lang="en-US" altLang="zh-CN" b="1" dirty="0" err="1">
                <a:solidFill>
                  <a:schemeClr val="tx2">
                    <a:lumMod val="20000"/>
                    <a:lumOff val="80000"/>
                  </a:schemeClr>
                </a:solidFill>
              </a:rPr>
              <a:t>DockControlBar</a:t>
            </a:r>
            <a:r>
              <a:rPr lang="en-US" altLang="zh-CN" b="1" dirty="0">
                <a:solidFill>
                  <a:schemeClr val="tx2">
                    <a:lumMod val="20000"/>
                    <a:lumOff val="80000"/>
                  </a:schemeClr>
                </a:solidFill>
              </a:rPr>
              <a:t>(): </a:t>
            </a:r>
            <a:r>
              <a:rPr lang="zh-CN" altLang="en-US" b="1" dirty="0">
                <a:solidFill>
                  <a:schemeClr val="tx2">
                    <a:lumMod val="20000"/>
                    <a:lumOff val="80000"/>
                  </a:schemeClr>
                </a:solidFill>
              </a:rPr>
              <a:t>将控制条依靠在客户区</a:t>
            </a:r>
            <a:r>
              <a:rPr lang="zh-CN" altLang="en-US" b="1" dirty="0" smtClean="0">
                <a:solidFill>
                  <a:schemeClr val="tx2">
                    <a:lumMod val="20000"/>
                    <a:lumOff val="80000"/>
                  </a:schemeClr>
                </a:solidFill>
              </a:rPr>
              <a:t>周边</a:t>
            </a:r>
            <a:endParaRPr lang="en-US" altLang="zh-CN" b="1" dirty="0">
              <a:solidFill>
                <a:schemeClr val="tx2">
                  <a:lumMod val="20000"/>
                  <a:lumOff val="80000"/>
                </a:schemeClr>
              </a:solidFill>
            </a:endParaRPr>
          </a:p>
          <a:p>
            <a:pPr marL="342900" indent="-342900">
              <a:lnSpc>
                <a:spcPct val="150000"/>
              </a:lnSpc>
              <a:buFont typeface="Arial" panose="020B0604020202020204" pitchFamily="34" charset="0"/>
              <a:buChar char="•"/>
            </a:pPr>
            <a:r>
              <a:rPr lang="en-US" altLang="zh-CN" b="1" dirty="0" err="1">
                <a:solidFill>
                  <a:schemeClr val="tx2">
                    <a:lumMod val="20000"/>
                    <a:lumOff val="80000"/>
                  </a:schemeClr>
                </a:solidFill>
              </a:rPr>
              <a:t>FloatControlBar</a:t>
            </a:r>
            <a:r>
              <a:rPr lang="en-US" altLang="zh-CN" b="1" dirty="0">
                <a:solidFill>
                  <a:schemeClr val="tx2">
                    <a:lumMod val="20000"/>
                    <a:lumOff val="80000"/>
                  </a:schemeClr>
                </a:solidFill>
              </a:rPr>
              <a:t>(): </a:t>
            </a:r>
            <a:r>
              <a:rPr lang="zh-CN" altLang="en-US" b="1" dirty="0">
                <a:solidFill>
                  <a:schemeClr val="tx2">
                    <a:lumMod val="20000"/>
                    <a:lumOff val="80000"/>
                  </a:schemeClr>
                </a:solidFill>
              </a:rPr>
              <a:t>将控制条浮动在屏幕上，</a:t>
            </a:r>
            <a:r>
              <a:rPr lang="zh-CN" altLang="en-US" b="1" dirty="0" smtClean="0">
                <a:solidFill>
                  <a:schemeClr val="tx2">
                    <a:lumMod val="20000"/>
                    <a:lumOff val="80000"/>
                  </a:schemeClr>
                </a:solidFill>
              </a:rPr>
              <a:t>而非依</a:t>
            </a:r>
            <a:r>
              <a:rPr lang="zh-CN" altLang="en-US" b="1" dirty="0">
                <a:solidFill>
                  <a:schemeClr val="tx2">
                    <a:lumMod val="20000"/>
                    <a:lumOff val="80000"/>
                  </a:schemeClr>
                </a:solidFill>
              </a:rPr>
              <a:t>靠在客户</a:t>
            </a:r>
            <a:r>
              <a:rPr lang="zh-CN" altLang="en-US" b="1" dirty="0" smtClean="0">
                <a:solidFill>
                  <a:schemeClr val="tx2">
                    <a:lumMod val="20000"/>
                    <a:lumOff val="80000"/>
                  </a:schemeClr>
                </a:solidFill>
              </a:rPr>
              <a:t>区</a:t>
            </a:r>
            <a:endParaRPr lang="en-US" altLang="zh-CN" b="1" dirty="0">
              <a:solidFill>
                <a:schemeClr val="tx2">
                  <a:lumMod val="20000"/>
                  <a:lumOff val="80000"/>
                </a:schemeClr>
              </a:solidFill>
            </a:endParaRPr>
          </a:p>
          <a:p>
            <a:pPr marL="342900" indent="-342900">
              <a:lnSpc>
                <a:spcPct val="150000"/>
              </a:lnSpc>
              <a:buFont typeface="Arial" panose="020B0604020202020204" pitchFamily="34" charset="0"/>
              <a:buChar char="•"/>
            </a:pPr>
            <a:r>
              <a:rPr lang="en-US" altLang="zh-CN" b="1" dirty="0" err="1">
                <a:solidFill>
                  <a:schemeClr val="tx2">
                    <a:lumMod val="20000"/>
                    <a:lumOff val="80000"/>
                  </a:schemeClr>
                </a:solidFill>
              </a:rPr>
              <a:t>ShowControlBar</a:t>
            </a:r>
            <a:r>
              <a:rPr lang="en-US" altLang="zh-CN" b="1" dirty="0">
                <a:solidFill>
                  <a:schemeClr val="tx2">
                    <a:lumMod val="20000"/>
                    <a:lumOff val="80000"/>
                  </a:schemeClr>
                </a:solidFill>
              </a:rPr>
              <a:t>(): </a:t>
            </a:r>
            <a:r>
              <a:rPr lang="zh-CN" altLang="en-US" b="1" dirty="0">
                <a:solidFill>
                  <a:schemeClr val="tx2">
                    <a:lumMod val="20000"/>
                    <a:lumOff val="80000"/>
                  </a:schemeClr>
                </a:solidFill>
              </a:rPr>
              <a:t>显示或隐藏</a:t>
            </a:r>
            <a:r>
              <a:rPr lang="zh-CN" altLang="en-US" b="1" dirty="0" smtClean="0">
                <a:solidFill>
                  <a:schemeClr val="tx2">
                    <a:lumMod val="20000"/>
                    <a:lumOff val="80000"/>
                  </a:schemeClr>
                </a:solidFill>
              </a:rPr>
              <a:t>控制条</a:t>
            </a:r>
            <a:endParaRPr lang="en-US" altLang="zh-CN" b="1" dirty="0">
              <a:solidFill>
                <a:schemeClr val="tx2">
                  <a:lumMod val="20000"/>
                  <a:lumOff val="80000"/>
                </a:schemeClr>
              </a:solidFill>
            </a:endParaRPr>
          </a:p>
          <a:p>
            <a:pPr marL="342900" indent="-342900">
              <a:lnSpc>
                <a:spcPct val="150000"/>
              </a:lnSpc>
              <a:buFont typeface="Arial" panose="020B0604020202020204" pitchFamily="34" charset="0"/>
              <a:buChar char="•"/>
            </a:pPr>
            <a:r>
              <a:rPr lang="en-US" altLang="zh-CN" b="1" dirty="0" err="1">
                <a:solidFill>
                  <a:schemeClr val="tx2">
                    <a:lumMod val="20000"/>
                    <a:lumOff val="80000"/>
                  </a:schemeClr>
                </a:solidFill>
              </a:rPr>
              <a:t>SaveBarState</a:t>
            </a:r>
            <a:r>
              <a:rPr lang="en-US" altLang="zh-CN" b="1" dirty="0">
                <a:solidFill>
                  <a:schemeClr val="tx2">
                    <a:lumMod val="20000"/>
                    <a:lumOff val="80000"/>
                  </a:schemeClr>
                </a:solidFill>
              </a:rPr>
              <a:t>(): </a:t>
            </a:r>
            <a:r>
              <a:rPr lang="zh-CN" altLang="en-US" b="1" dirty="0">
                <a:solidFill>
                  <a:schemeClr val="tx2">
                    <a:lumMod val="20000"/>
                    <a:lumOff val="80000"/>
                  </a:schemeClr>
                </a:solidFill>
              </a:rPr>
              <a:t>将所有控制条的状态存入初始化文件或</a:t>
            </a:r>
            <a:r>
              <a:rPr lang="zh-CN" altLang="en-US" b="1" dirty="0" smtClean="0">
                <a:solidFill>
                  <a:schemeClr val="tx2">
                    <a:lumMod val="20000"/>
                    <a:lumOff val="80000"/>
                  </a:schemeClr>
                </a:solidFill>
              </a:rPr>
              <a:t>注册表</a:t>
            </a:r>
            <a:endParaRPr lang="en-US" altLang="zh-CN" b="1" dirty="0">
              <a:solidFill>
                <a:schemeClr val="tx2">
                  <a:lumMod val="20000"/>
                  <a:lumOff val="80000"/>
                </a:schemeClr>
              </a:solidFill>
            </a:endParaRPr>
          </a:p>
          <a:p>
            <a:pPr marL="342900" indent="-342900">
              <a:lnSpc>
                <a:spcPct val="150000"/>
              </a:lnSpc>
              <a:buFont typeface="Arial" panose="020B0604020202020204" pitchFamily="34" charset="0"/>
              <a:buChar char="•"/>
            </a:pPr>
            <a:r>
              <a:rPr lang="en-US" altLang="zh-CN" b="1" dirty="0" err="1">
                <a:solidFill>
                  <a:schemeClr val="tx2">
                    <a:lumMod val="20000"/>
                    <a:lumOff val="80000"/>
                  </a:schemeClr>
                </a:solidFill>
              </a:rPr>
              <a:t>LoadBarState</a:t>
            </a:r>
            <a:r>
              <a:rPr lang="en-US" altLang="zh-CN" b="1" dirty="0">
                <a:solidFill>
                  <a:schemeClr val="tx2">
                    <a:lumMod val="20000"/>
                    <a:lumOff val="80000"/>
                  </a:schemeClr>
                </a:solidFill>
              </a:rPr>
              <a:t>(): </a:t>
            </a:r>
            <a:r>
              <a:rPr lang="zh-CN" altLang="en-US" b="1" dirty="0">
                <a:solidFill>
                  <a:schemeClr val="tx2">
                    <a:lumMod val="20000"/>
                    <a:lumOff val="80000"/>
                  </a:schemeClr>
                </a:solidFill>
              </a:rPr>
              <a:t>从初始化文件或注册表中恢复所有控制条</a:t>
            </a:r>
            <a:r>
              <a:rPr lang="zh-CN" altLang="en-US" b="1" dirty="0" smtClean="0">
                <a:solidFill>
                  <a:schemeClr val="tx2">
                    <a:lumMod val="20000"/>
                    <a:lumOff val="80000"/>
                  </a:schemeClr>
                </a:solidFill>
              </a:rPr>
              <a:t>状态</a:t>
            </a:r>
            <a:endParaRPr lang="en-US" altLang="zh-CN" b="1" dirty="0">
              <a:solidFill>
                <a:schemeClr val="tx2">
                  <a:lumMod val="20000"/>
                  <a:lumOff val="80000"/>
                </a:schemeClr>
              </a:solidFill>
            </a:endParaRPr>
          </a:p>
          <a:p>
            <a:pPr marL="342900" indent="-342900">
              <a:lnSpc>
                <a:spcPct val="150000"/>
              </a:lnSpc>
              <a:buFont typeface="Arial" panose="020B0604020202020204" pitchFamily="34" charset="0"/>
              <a:buChar char="•"/>
            </a:pPr>
            <a:r>
              <a:rPr lang="en-US" altLang="zh-CN" b="1" dirty="0" err="1">
                <a:solidFill>
                  <a:schemeClr val="tx2">
                    <a:lumMod val="20000"/>
                    <a:lumOff val="80000"/>
                  </a:schemeClr>
                </a:solidFill>
              </a:rPr>
              <a:t>GetDockState</a:t>
            </a:r>
            <a:r>
              <a:rPr lang="en-US" altLang="zh-CN" b="1" dirty="0">
                <a:solidFill>
                  <a:schemeClr val="tx2">
                    <a:lumMod val="20000"/>
                    <a:lumOff val="80000"/>
                  </a:schemeClr>
                </a:solidFill>
              </a:rPr>
              <a:t>(): </a:t>
            </a:r>
            <a:r>
              <a:rPr lang="zh-CN" altLang="en-US" b="1" dirty="0">
                <a:solidFill>
                  <a:schemeClr val="tx2">
                    <a:lumMod val="20000"/>
                    <a:lumOff val="80000"/>
                  </a:schemeClr>
                </a:solidFill>
              </a:rPr>
              <a:t>将控制条状态信息存入一个</a:t>
            </a:r>
            <a:r>
              <a:rPr lang="en-US" altLang="zh-CN" b="1" dirty="0" err="1">
                <a:solidFill>
                  <a:schemeClr val="tx2">
                    <a:lumMod val="20000"/>
                    <a:lumOff val="80000"/>
                  </a:schemeClr>
                </a:solidFill>
              </a:rPr>
              <a:t>CDockState</a:t>
            </a:r>
            <a:r>
              <a:rPr lang="zh-CN" altLang="en-US" b="1" dirty="0" smtClean="0">
                <a:solidFill>
                  <a:schemeClr val="tx2">
                    <a:lumMod val="20000"/>
                    <a:lumOff val="80000"/>
                  </a:schemeClr>
                </a:solidFill>
              </a:rPr>
              <a:t>对象</a:t>
            </a:r>
            <a:endParaRPr lang="en-US" altLang="zh-CN" b="1" dirty="0" smtClean="0">
              <a:solidFill>
                <a:schemeClr val="tx2">
                  <a:lumMod val="20000"/>
                  <a:lumOff val="80000"/>
                </a:schemeClr>
              </a:solidFill>
            </a:endParaRPr>
          </a:p>
          <a:p>
            <a:pPr marL="342900" indent="-342900">
              <a:lnSpc>
                <a:spcPct val="150000"/>
              </a:lnSpc>
              <a:buFont typeface="Arial" panose="020B0604020202020204" pitchFamily="34" charset="0"/>
              <a:buChar char="•"/>
            </a:pPr>
            <a:r>
              <a:rPr lang="en-US" altLang="zh-CN" b="1" dirty="0" err="1" smtClean="0">
                <a:solidFill>
                  <a:schemeClr val="tx2">
                    <a:lumMod val="20000"/>
                    <a:lumOff val="80000"/>
                  </a:schemeClr>
                </a:solidFill>
              </a:rPr>
              <a:t>SetDockState</a:t>
            </a:r>
            <a:r>
              <a:rPr lang="en-US" altLang="zh-CN" b="1" dirty="0">
                <a:solidFill>
                  <a:schemeClr val="tx2">
                    <a:lumMod val="20000"/>
                    <a:lumOff val="80000"/>
                  </a:schemeClr>
                </a:solidFill>
              </a:rPr>
              <a:t>(): </a:t>
            </a:r>
            <a:r>
              <a:rPr lang="zh-CN" altLang="en-US" b="1" dirty="0">
                <a:solidFill>
                  <a:schemeClr val="tx2">
                    <a:lumMod val="20000"/>
                    <a:lumOff val="80000"/>
                  </a:schemeClr>
                </a:solidFill>
              </a:rPr>
              <a:t>从一个</a:t>
            </a:r>
            <a:r>
              <a:rPr lang="en-US" altLang="zh-CN" b="1" dirty="0" err="1">
                <a:solidFill>
                  <a:schemeClr val="tx2">
                    <a:lumMod val="20000"/>
                    <a:lumOff val="80000"/>
                  </a:schemeClr>
                </a:solidFill>
              </a:rPr>
              <a:t>CDockState</a:t>
            </a:r>
            <a:r>
              <a:rPr lang="zh-CN" altLang="en-US" b="1" dirty="0">
                <a:solidFill>
                  <a:schemeClr val="tx2">
                    <a:lumMod val="20000"/>
                    <a:lumOff val="80000"/>
                  </a:schemeClr>
                </a:solidFill>
              </a:rPr>
              <a:t>对象中恢复控制条</a:t>
            </a:r>
            <a:r>
              <a:rPr lang="zh-CN" altLang="en-US" b="1" dirty="0" smtClean="0">
                <a:solidFill>
                  <a:schemeClr val="tx2">
                    <a:lumMod val="20000"/>
                    <a:lumOff val="80000"/>
                  </a:schemeClr>
                </a:solidFill>
              </a:rPr>
              <a:t>状态</a:t>
            </a:r>
            <a:endParaRPr lang="en-US" altLang="zh-CN" b="1" dirty="0" smtClean="0">
              <a:solidFill>
                <a:schemeClr val="tx2">
                  <a:lumMod val="20000"/>
                  <a:lumOff val="80000"/>
                </a:schemeClr>
              </a:solidFill>
            </a:endParaRPr>
          </a:p>
          <a:p>
            <a:pPr marL="342900" indent="-342900">
              <a:lnSpc>
                <a:spcPct val="150000"/>
              </a:lnSpc>
              <a:buFont typeface="Arial" panose="020B0604020202020204" pitchFamily="34" charset="0"/>
              <a:buChar char="•"/>
            </a:pPr>
            <a:r>
              <a:rPr lang="en-US" altLang="zh-CN" b="1" dirty="0" err="1" smtClean="0">
                <a:solidFill>
                  <a:schemeClr val="tx2">
                    <a:lumMod val="20000"/>
                    <a:lumOff val="80000"/>
                  </a:schemeClr>
                </a:solidFill>
              </a:rPr>
              <a:t>SetMessageText</a:t>
            </a:r>
            <a:r>
              <a:rPr lang="en-US" altLang="zh-CN" b="1" dirty="0">
                <a:solidFill>
                  <a:schemeClr val="tx2">
                    <a:lumMod val="20000"/>
                    <a:lumOff val="80000"/>
                  </a:schemeClr>
                </a:solidFill>
              </a:rPr>
              <a:t>(): </a:t>
            </a:r>
            <a:r>
              <a:rPr lang="zh-CN" altLang="en-US" b="1" dirty="0">
                <a:solidFill>
                  <a:schemeClr val="tx2">
                    <a:lumMod val="20000"/>
                    <a:lumOff val="80000"/>
                  </a:schemeClr>
                </a:solidFill>
              </a:rPr>
              <a:t>在状态栏的第一个面板区域显示一个信息</a:t>
            </a:r>
            <a:r>
              <a:rPr lang="zh-CN" altLang="en-US" b="1" dirty="0" smtClean="0">
                <a:solidFill>
                  <a:schemeClr val="tx2">
                    <a:lumMod val="20000"/>
                    <a:lumOff val="80000"/>
                  </a:schemeClr>
                </a:solidFill>
              </a:rPr>
              <a:t>串</a:t>
            </a:r>
            <a:endParaRPr lang="en-US" altLang="zh-CN" b="1" dirty="0" smtClean="0">
              <a:solidFill>
                <a:schemeClr val="tx2">
                  <a:lumMod val="20000"/>
                  <a:lumOff val="80000"/>
                </a:schemeClr>
              </a:solidFill>
            </a:endParaRPr>
          </a:p>
        </p:txBody>
      </p:sp>
      <p:sp>
        <p:nvSpPr>
          <p:cNvPr id="6" name="矩形 5"/>
          <p:cNvSpPr/>
          <p:nvPr/>
        </p:nvSpPr>
        <p:spPr>
          <a:xfrm>
            <a:off x="323528" y="188640"/>
            <a:ext cx="7056784" cy="584775"/>
          </a:xfrm>
          <a:prstGeom prst="rect">
            <a:avLst/>
          </a:prstGeom>
        </p:spPr>
        <p:txBody>
          <a:bodyPr wrap="square">
            <a:spAutoFit/>
          </a:bodyPr>
          <a:lstStyle/>
          <a:p>
            <a:r>
              <a:rPr lang="zh-CN" altLang="en-US" sz="3200" b="1" dirty="0">
                <a:solidFill>
                  <a:srgbClr val="66FFFF"/>
                </a:solidFill>
              </a:rPr>
              <a:t>下面列举几个重要的控制条操作</a:t>
            </a:r>
            <a:r>
              <a:rPr lang="zh-CN" altLang="en-US" sz="3200" b="1" dirty="0" smtClean="0">
                <a:solidFill>
                  <a:srgbClr val="66FFFF"/>
                </a:solidFill>
              </a:rPr>
              <a:t>函数</a:t>
            </a:r>
            <a:r>
              <a:rPr lang="zh-CN" altLang="en-US" sz="3200" b="1" dirty="0">
                <a:solidFill>
                  <a:srgbClr val="66FFFF"/>
                </a:solidFill>
              </a:rPr>
              <a:t>：</a:t>
            </a:r>
            <a:endParaRPr lang="en-US" altLang="zh-CN" sz="3200" b="1" dirty="0">
              <a:solidFill>
                <a:srgbClr val="66FFFF"/>
              </a:solidFill>
            </a:endParaRPr>
          </a:p>
        </p:txBody>
      </p:sp>
    </p:spTree>
    <p:extLst>
      <p:ext uri="{BB962C8B-B14F-4D97-AF65-F5344CB8AC3E}">
        <p14:creationId xmlns:p14="http://schemas.microsoft.com/office/powerpoint/2010/main" val="170510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332656"/>
            <a:ext cx="8712968" cy="6309420"/>
          </a:xfrm>
          <a:prstGeom prst="rect">
            <a:avLst/>
          </a:prstGeom>
        </p:spPr>
        <p:txBody>
          <a:bodyPr wrap="square">
            <a:spAutoFit/>
          </a:bodyPr>
          <a:lstStyle/>
          <a:p>
            <a:r>
              <a:rPr lang="zh-CN" altLang="en-US" sz="2800" b="1" dirty="0">
                <a:solidFill>
                  <a:srgbClr val="FFFFFF"/>
                </a:solidFill>
                <a:latin typeface="Arial" panose="020B0604020202020204" pitchFamily="34" charset="0"/>
              </a:rPr>
              <a:t>　　为了管理控制条和视图，</a:t>
            </a:r>
            <a:r>
              <a:rPr lang="en-US" altLang="zh-CN" sz="2800" b="1" dirty="0" err="1">
                <a:solidFill>
                  <a:srgbClr val="FFFFFF"/>
                </a:solidFill>
                <a:latin typeface="Arial" panose="020B0604020202020204" pitchFamily="34" charset="0"/>
              </a:rPr>
              <a:t>CFrameWnd</a:t>
            </a:r>
            <a:r>
              <a:rPr lang="zh-CN" altLang="en-US" sz="2800" b="1" dirty="0">
                <a:solidFill>
                  <a:srgbClr val="FFFFFF"/>
                </a:solidFill>
                <a:latin typeface="Arial" panose="020B0604020202020204" pitchFamily="34" charset="0"/>
              </a:rPr>
              <a:t>为几个窗口消息建立了消息映射，专门进行处理</a:t>
            </a:r>
            <a:r>
              <a:rPr lang="zh-CN" altLang="en-US" sz="2800" b="1" dirty="0" smtClean="0">
                <a:solidFill>
                  <a:srgbClr val="FFFFFF"/>
                </a:solidFill>
                <a:latin typeface="Arial" panose="020B0604020202020204" pitchFamily="34" charset="0"/>
              </a:rPr>
              <a:t>。</a:t>
            </a:r>
            <a:endParaRPr lang="en-US" altLang="zh-CN" sz="2800" b="1" dirty="0" smtClean="0">
              <a:solidFill>
                <a:srgbClr val="FFFFFF"/>
              </a:solidFill>
              <a:latin typeface="Arial" panose="020B0604020202020204" pitchFamily="34" charset="0"/>
            </a:endParaRPr>
          </a:p>
          <a:p>
            <a:endParaRPr lang="en-US" altLang="zh-CN" sz="28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OnInitMenuPopup</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处理</a:t>
            </a:r>
            <a:r>
              <a:rPr lang="en-US" altLang="zh-CN" sz="2000" b="1" dirty="0">
                <a:solidFill>
                  <a:srgbClr val="FFFFFF"/>
                </a:solidFill>
                <a:latin typeface="Arial" panose="020B0604020202020204" pitchFamily="34" charset="0"/>
              </a:rPr>
              <a:t>WM_INITMENUPOPUP</a:t>
            </a:r>
            <a:r>
              <a:rPr lang="zh-CN" altLang="en-US" sz="2000" b="1" dirty="0">
                <a:solidFill>
                  <a:srgbClr val="FFFFFF"/>
                </a:solidFill>
                <a:latin typeface="Arial" panose="020B0604020202020204" pitchFamily="34" charset="0"/>
              </a:rPr>
              <a:t>消息，设置弹出菜单的各项目的启用</a:t>
            </a:r>
            <a:r>
              <a:rPr lang="en-US" altLang="zh-CN" sz="2000" b="1" dirty="0">
                <a:solidFill>
                  <a:srgbClr val="FFFFFF"/>
                </a:solidFill>
                <a:latin typeface="Arial" panose="020B0604020202020204" pitchFamily="34" charset="0"/>
              </a:rPr>
              <a:t>/</a:t>
            </a:r>
            <a:r>
              <a:rPr lang="zh-CN" altLang="en-US" sz="2000" b="1" dirty="0">
                <a:solidFill>
                  <a:srgbClr val="FFFFFF"/>
                </a:solidFill>
                <a:latin typeface="Arial" panose="020B0604020202020204" pitchFamily="34" charset="0"/>
              </a:rPr>
              <a:t>禁止</a:t>
            </a:r>
            <a:r>
              <a:rPr lang="zh-CN" altLang="en-US" sz="2000" b="1" dirty="0" smtClean="0">
                <a:solidFill>
                  <a:srgbClr val="FFFFFF"/>
                </a:solidFill>
                <a:latin typeface="Arial" panose="020B0604020202020204" pitchFamily="34" charset="0"/>
              </a:rPr>
              <a:t>状态</a:t>
            </a:r>
            <a:endParaRPr lang="en-US" altLang="zh-CN" sz="20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OnEnterIdle</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处理</a:t>
            </a:r>
            <a:r>
              <a:rPr lang="en-US" altLang="zh-CN" sz="2000" b="1" dirty="0">
                <a:solidFill>
                  <a:srgbClr val="FFFFFF"/>
                </a:solidFill>
                <a:latin typeface="Arial" panose="020B0604020202020204" pitchFamily="34" charset="0"/>
              </a:rPr>
              <a:t>WM_ENTERIDLE</a:t>
            </a:r>
            <a:r>
              <a:rPr lang="zh-CN" altLang="en-US" sz="2000" b="1" dirty="0">
                <a:solidFill>
                  <a:srgbClr val="FFFFFF"/>
                </a:solidFill>
                <a:latin typeface="Arial" panose="020B0604020202020204" pitchFamily="34" charset="0"/>
              </a:rPr>
              <a:t>消息，设置状态条的空闲时提示</a:t>
            </a:r>
            <a:r>
              <a:rPr lang="zh-CN" altLang="en-US" sz="2000" b="1" dirty="0" smtClean="0">
                <a:solidFill>
                  <a:srgbClr val="FFFFFF"/>
                </a:solidFill>
                <a:latin typeface="Arial" panose="020B0604020202020204" pitchFamily="34" charset="0"/>
              </a:rPr>
              <a:t>信息</a:t>
            </a:r>
            <a:endParaRPr lang="en-US" altLang="zh-CN" sz="20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OnMenuSelect</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处理</a:t>
            </a:r>
            <a:r>
              <a:rPr lang="en-US" altLang="zh-CN" sz="2000" b="1" dirty="0">
                <a:solidFill>
                  <a:srgbClr val="FFFFFF"/>
                </a:solidFill>
                <a:latin typeface="Arial" panose="020B0604020202020204" pitchFamily="34" charset="0"/>
              </a:rPr>
              <a:t>WM_MENUSELECT</a:t>
            </a:r>
            <a:r>
              <a:rPr lang="zh-CN" altLang="en-US" sz="2000" b="1" dirty="0">
                <a:solidFill>
                  <a:srgbClr val="FFFFFF"/>
                </a:solidFill>
                <a:latin typeface="Arial" panose="020B0604020202020204" pitchFamily="34" charset="0"/>
              </a:rPr>
              <a:t>消息，当某菜单项被选择时更新状态条</a:t>
            </a:r>
            <a:r>
              <a:rPr lang="zh-CN" altLang="en-US" sz="2000" b="1" dirty="0" smtClean="0">
                <a:solidFill>
                  <a:srgbClr val="FFFFFF"/>
                </a:solidFill>
                <a:latin typeface="Arial" panose="020B0604020202020204" pitchFamily="34" charset="0"/>
              </a:rPr>
              <a:t>提示</a:t>
            </a:r>
            <a:endParaRPr lang="en-US" altLang="zh-CN" sz="20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OnToolTipText</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处理</a:t>
            </a:r>
            <a:r>
              <a:rPr lang="en-US" altLang="zh-CN" sz="2000" b="1" dirty="0">
                <a:solidFill>
                  <a:srgbClr val="FFFFFF"/>
                </a:solidFill>
                <a:latin typeface="Arial" panose="020B0604020202020204" pitchFamily="34" charset="0"/>
              </a:rPr>
              <a:t>TTN_NEEDTEXT</a:t>
            </a:r>
            <a:r>
              <a:rPr lang="zh-CN" altLang="en-US" sz="2000" b="1" dirty="0">
                <a:solidFill>
                  <a:srgbClr val="FFFFFF"/>
                </a:solidFill>
                <a:latin typeface="Arial" panose="020B0604020202020204" pitchFamily="34" charset="0"/>
              </a:rPr>
              <a:t>通知消息，显示工具条的工具</a:t>
            </a:r>
            <a:r>
              <a:rPr lang="zh-CN" altLang="en-US" sz="2000" b="1" dirty="0" smtClean="0">
                <a:solidFill>
                  <a:srgbClr val="FFFFFF"/>
                </a:solidFill>
                <a:latin typeface="Arial" panose="020B0604020202020204" pitchFamily="34" charset="0"/>
              </a:rPr>
              <a:t>提示</a:t>
            </a:r>
            <a:endParaRPr lang="en-US" altLang="zh-CN" sz="20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OnUpdateKeyIndicator</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更新状态条的键盘状态指示器</a:t>
            </a:r>
            <a:r>
              <a:rPr lang="zh-CN" altLang="en-US" sz="2000" b="1" dirty="0" smtClean="0">
                <a:solidFill>
                  <a:srgbClr val="FFFFFF"/>
                </a:solidFill>
                <a:latin typeface="Arial" panose="020B0604020202020204" pitchFamily="34" charset="0"/>
              </a:rPr>
              <a:t>信息</a:t>
            </a:r>
            <a:endParaRPr lang="en-US" altLang="zh-CN" sz="20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OnUpdateControlBarMenu</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更新控制条的启用</a:t>
            </a:r>
            <a:r>
              <a:rPr lang="en-US" altLang="zh-CN" sz="2000" b="1" dirty="0">
                <a:solidFill>
                  <a:srgbClr val="FFFFFF"/>
                </a:solidFill>
                <a:latin typeface="Arial" panose="020B0604020202020204" pitchFamily="34" charset="0"/>
              </a:rPr>
              <a:t>/</a:t>
            </a:r>
            <a:r>
              <a:rPr lang="zh-CN" altLang="en-US" sz="2000" b="1" dirty="0">
                <a:solidFill>
                  <a:srgbClr val="FFFFFF"/>
                </a:solidFill>
                <a:latin typeface="Arial" panose="020B0604020202020204" pitchFamily="34" charset="0"/>
              </a:rPr>
              <a:t>禁止状态，如工具条</a:t>
            </a:r>
            <a:r>
              <a:rPr lang="zh-CN" altLang="en-US" sz="2000" b="1" dirty="0" smtClean="0">
                <a:solidFill>
                  <a:srgbClr val="FFFFFF"/>
                </a:solidFill>
                <a:latin typeface="Arial" panose="020B0604020202020204" pitchFamily="34" charset="0"/>
              </a:rPr>
              <a:t>按钮</a:t>
            </a:r>
            <a:endParaRPr lang="en-US" altLang="zh-CN" sz="20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OnSize</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处理</a:t>
            </a:r>
            <a:r>
              <a:rPr lang="en-US" altLang="zh-CN" sz="2000" b="1" dirty="0">
                <a:solidFill>
                  <a:srgbClr val="FFFFFF"/>
                </a:solidFill>
                <a:latin typeface="Arial" panose="020B0604020202020204" pitchFamily="34" charset="0"/>
              </a:rPr>
              <a:t>WM_SIZE</a:t>
            </a:r>
            <a:r>
              <a:rPr lang="zh-CN" altLang="en-US" sz="2000" b="1" dirty="0">
                <a:solidFill>
                  <a:srgbClr val="FFFFFF"/>
                </a:solidFill>
                <a:latin typeface="Arial" panose="020B0604020202020204" pitchFamily="34" charset="0"/>
              </a:rPr>
              <a:t>消息，调用</a:t>
            </a:r>
            <a:r>
              <a:rPr lang="en-US" altLang="zh-CN" sz="2000" b="1" dirty="0" err="1">
                <a:solidFill>
                  <a:srgbClr val="FFFFFF"/>
                </a:solidFill>
                <a:latin typeface="Arial" panose="020B0604020202020204" pitchFamily="34" charset="0"/>
              </a:rPr>
              <a:t>RecalcLayout</a:t>
            </a:r>
            <a:r>
              <a:rPr lang="en-US" altLang="zh-CN" sz="2000" b="1" dirty="0">
                <a:solidFill>
                  <a:srgbClr val="FFFFFF"/>
                </a:solidFill>
                <a:latin typeface="Arial" panose="020B0604020202020204" pitchFamily="34" charset="0"/>
              </a:rPr>
              <a:t>()</a:t>
            </a:r>
            <a:r>
              <a:rPr lang="zh-CN" altLang="en-US" sz="2000" b="1" dirty="0">
                <a:solidFill>
                  <a:srgbClr val="FFFFFF"/>
                </a:solidFill>
                <a:latin typeface="Arial" panose="020B0604020202020204" pitchFamily="34" charset="0"/>
              </a:rPr>
              <a:t>排列客户区控件及</a:t>
            </a:r>
            <a:r>
              <a:rPr lang="zh-CN" altLang="en-US" sz="2000" b="1" dirty="0" smtClean="0">
                <a:solidFill>
                  <a:srgbClr val="FFFFFF"/>
                </a:solidFill>
                <a:latin typeface="Arial" panose="020B0604020202020204" pitchFamily="34" charset="0"/>
              </a:rPr>
              <a:t>视图</a:t>
            </a:r>
            <a:endParaRPr lang="en-US" altLang="zh-CN" sz="20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OnHScroll</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处理</a:t>
            </a:r>
            <a:r>
              <a:rPr lang="en-US" altLang="zh-CN" sz="2000" b="1" dirty="0">
                <a:solidFill>
                  <a:srgbClr val="FFFFFF"/>
                </a:solidFill>
                <a:latin typeface="Arial" panose="020B0604020202020204" pitchFamily="34" charset="0"/>
              </a:rPr>
              <a:t>WM_HSCROLL</a:t>
            </a:r>
            <a:r>
              <a:rPr lang="zh-CN" altLang="en-US" sz="2000" b="1" dirty="0">
                <a:solidFill>
                  <a:srgbClr val="FFFFFF"/>
                </a:solidFill>
                <a:latin typeface="Arial" panose="020B0604020202020204" pitchFamily="34" charset="0"/>
              </a:rPr>
              <a:t>消息，滚动</a:t>
            </a:r>
            <a:r>
              <a:rPr lang="zh-CN" altLang="en-US" sz="2000" b="1" dirty="0" smtClean="0">
                <a:solidFill>
                  <a:srgbClr val="FFFFFF"/>
                </a:solidFill>
                <a:latin typeface="Arial" panose="020B0604020202020204" pitchFamily="34" charset="0"/>
              </a:rPr>
              <a:t>视图</a:t>
            </a:r>
            <a:endParaRPr lang="en-US" altLang="zh-CN" sz="20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OnVScroll</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处理</a:t>
            </a:r>
            <a:r>
              <a:rPr lang="en-US" altLang="zh-CN" sz="2000" b="1" dirty="0">
                <a:solidFill>
                  <a:srgbClr val="FFFFFF"/>
                </a:solidFill>
                <a:latin typeface="Arial" panose="020B0604020202020204" pitchFamily="34" charset="0"/>
              </a:rPr>
              <a:t>WM_VSCROLL</a:t>
            </a:r>
            <a:r>
              <a:rPr lang="zh-CN" altLang="en-US" sz="2000" b="1" dirty="0">
                <a:solidFill>
                  <a:srgbClr val="FFFFFF"/>
                </a:solidFill>
                <a:latin typeface="Arial" panose="020B0604020202020204" pitchFamily="34" charset="0"/>
              </a:rPr>
              <a:t>消息，滚动</a:t>
            </a:r>
            <a:r>
              <a:rPr lang="zh-CN" altLang="en-US" sz="2000" b="1" dirty="0" smtClean="0">
                <a:solidFill>
                  <a:srgbClr val="FFFFFF"/>
                </a:solidFill>
                <a:latin typeface="Arial" panose="020B0604020202020204" pitchFamily="34" charset="0"/>
              </a:rPr>
              <a:t>视图</a:t>
            </a:r>
            <a:endParaRPr lang="en-US" altLang="zh-CN" sz="2000" b="1" dirty="0" smtClean="0">
              <a:solidFill>
                <a:srgbClr val="FFFFFF"/>
              </a:solidFill>
              <a:latin typeface="Arial" panose="020B0604020202020204" pitchFamily="34" charset="0"/>
            </a:endParaRPr>
          </a:p>
          <a:p>
            <a:pPr marL="342900" indent="-342900">
              <a:buFont typeface="Arial" panose="020B0604020202020204" pitchFamily="34" charset="0"/>
              <a:buChar char="•"/>
            </a:pPr>
            <a:r>
              <a:rPr lang="en-US" altLang="zh-CN" sz="2000" b="1" dirty="0" err="1" smtClean="0">
                <a:solidFill>
                  <a:srgbClr val="FFFFFF"/>
                </a:solidFill>
                <a:latin typeface="Arial" panose="020B0604020202020204" pitchFamily="34" charset="0"/>
              </a:rPr>
              <a:t>OnClose</a:t>
            </a:r>
            <a:r>
              <a:rPr lang="en-US" altLang="zh-CN" sz="2000" b="1" dirty="0">
                <a:solidFill>
                  <a:srgbClr val="FFFFFF"/>
                </a:solidFill>
                <a:latin typeface="Arial" panose="020B0604020202020204" pitchFamily="34" charset="0"/>
              </a:rPr>
              <a:t>(): </a:t>
            </a:r>
            <a:r>
              <a:rPr lang="zh-CN" altLang="en-US" sz="2000" b="1" dirty="0">
                <a:solidFill>
                  <a:srgbClr val="FFFFFF"/>
                </a:solidFill>
                <a:latin typeface="Arial" panose="020B0604020202020204" pitchFamily="34" charset="0"/>
              </a:rPr>
              <a:t>处理</a:t>
            </a:r>
            <a:r>
              <a:rPr lang="en-US" altLang="zh-CN" sz="2000" b="1" dirty="0">
                <a:solidFill>
                  <a:srgbClr val="FFFFFF"/>
                </a:solidFill>
                <a:latin typeface="Arial" panose="020B0604020202020204" pitchFamily="34" charset="0"/>
              </a:rPr>
              <a:t>WM_CLOSE</a:t>
            </a:r>
            <a:r>
              <a:rPr lang="zh-CN" altLang="en-US" sz="2000" b="1" dirty="0">
                <a:solidFill>
                  <a:srgbClr val="FFFFFF"/>
                </a:solidFill>
                <a:latin typeface="Arial" panose="020B0604020202020204" pitchFamily="34" charset="0"/>
              </a:rPr>
              <a:t>消息，存储并关闭</a:t>
            </a:r>
            <a:r>
              <a:rPr lang="zh-CN" altLang="en-US" sz="2000" b="1" dirty="0" smtClean="0">
                <a:solidFill>
                  <a:srgbClr val="FFFFFF"/>
                </a:solidFill>
                <a:latin typeface="Arial" panose="020B0604020202020204" pitchFamily="34" charset="0"/>
              </a:rPr>
              <a:t>文档</a:t>
            </a:r>
            <a:endParaRPr lang="zh-CN" altLang="en-US" sz="2000" b="1" dirty="0">
              <a:solidFill>
                <a:srgbClr val="FFFFFF"/>
              </a:solidFill>
            </a:endParaRPr>
          </a:p>
        </p:txBody>
      </p:sp>
    </p:spTree>
    <p:extLst>
      <p:ext uri="{BB962C8B-B14F-4D97-AF65-F5344CB8AC3E}">
        <p14:creationId xmlns:p14="http://schemas.microsoft.com/office/powerpoint/2010/main" val="1062557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56173DE2-D42A-477C-B932-10771B578092}" type="slidenum">
              <a:rPr lang="en-US" altLang="zh-CN"/>
              <a:pPr/>
              <a:t>26</a:t>
            </a:fld>
            <a:endParaRPr lang="en-US" altLang="zh-CN"/>
          </a:p>
        </p:txBody>
      </p:sp>
      <p:sp>
        <p:nvSpPr>
          <p:cNvPr id="28674" name="Rectangle 2"/>
          <p:cNvSpPr>
            <a:spLocks noGrp="1" noChangeArrowheads="1"/>
          </p:cNvSpPr>
          <p:nvPr>
            <p:ph type="title"/>
          </p:nvPr>
        </p:nvSpPr>
        <p:spPr>
          <a:xfrm>
            <a:off x="609600" y="228600"/>
            <a:ext cx="8153400" cy="990600"/>
          </a:xfrm>
        </p:spPr>
        <p:txBody>
          <a:bodyPr/>
          <a:lstStyle/>
          <a:p>
            <a:r>
              <a:rPr lang="en-US" altLang="zh-CN" b="1" dirty="0" smtClean="0"/>
              <a:t>9.3</a:t>
            </a:r>
            <a:r>
              <a:rPr lang="zh-CN" altLang="en-US" b="1" dirty="0">
                <a:latin typeface="宋体" panose="02010600030101010101" pitchFamily="2" charset="-122"/>
              </a:rPr>
              <a:t>文档操作中的一些重要概念</a:t>
            </a:r>
            <a:r>
              <a:rPr lang="zh-CN" altLang="en-US" b="1" dirty="0"/>
              <a:t> </a:t>
            </a:r>
          </a:p>
        </p:txBody>
      </p:sp>
      <p:sp>
        <p:nvSpPr>
          <p:cNvPr id="28676" name="Rectangle 4"/>
          <p:cNvSpPr>
            <a:spLocks noChangeArrowheads="1"/>
          </p:cNvSpPr>
          <p:nvPr/>
        </p:nvSpPr>
        <p:spPr bwMode="auto">
          <a:xfrm>
            <a:off x="3203848" y="1995054"/>
            <a:ext cx="236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3200" b="1" dirty="0">
                <a:solidFill>
                  <a:srgbClr val="FFFFCC"/>
                </a:solidFill>
                <a:latin typeface="宋体" panose="02010600030101010101" pitchFamily="2" charset="-122"/>
              </a:rPr>
              <a:t>串行化处理</a:t>
            </a:r>
            <a:endParaRPr lang="zh-CN" altLang="en-US" sz="3200" b="1" dirty="0"/>
          </a:p>
        </p:txBody>
      </p:sp>
      <p:sp>
        <p:nvSpPr>
          <p:cNvPr id="28678" name="Text Box 6"/>
          <p:cNvSpPr txBox="1">
            <a:spLocks noChangeArrowheads="1"/>
          </p:cNvSpPr>
          <p:nvPr/>
        </p:nvSpPr>
        <p:spPr bwMode="auto">
          <a:xfrm>
            <a:off x="1752600" y="2971800"/>
            <a:ext cx="1006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文档操作</a:t>
            </a:r>
          </a:p>
        </p:txBody>
      </p:sp>
      <p:sp>
        <p:nvSpPr>
          <p:cNvPr id="28679" name="Rectangle 7"/>
          <p:cNvSpPr>
            <a:spLocks noGrp="1" noChangeArrowheads="1"/>
          </p:cNvSpPr>
          <p:nvPr>
            <p:ph type="body" idx="1"/>
          </p:nvPr>
        </p:nvSpPr>
        <p:spPr>
          <a:xfrm>
            <a:off x="3203848" y="3990109"/>
            <a:ext cx="3124200" cy="685800"/>
          </a:xfrm>
          <a:noFill/>
          <a:ln/>
        </p:spPr>
        <p:txBody>
          <a:bodyPr/>
          <a:lstStyle/>
          <a:p>
            <a:pPr>
              <a:buFontTx/>
              <a:buNone/>
            </a:pPr>
            <a:r>
              <a:rPr lang="zh-CN" altLang="en-US" b="1" dirty="0">
                <a:solidFill>
                  <a:srgbClr val="FF99FF"/>
                </a:solidFill>
                <a:latin typeface="宋体" panose="02010600030101010101" pitchFamily="2" charset="-122"/>
              </a:rPr>
              <a:t>文档的消息映射</a:t>
            </a:r>
            <a:endParaRPr lang="zh-CN" altLang="en-US" b="1" dirty="0"/>
          </a:p>
        </p:txBody>
      </p:sp>
      <p:sp>
        <p:nvSpPr>
          <p:cNvPr id="28683" name="AutoShape 11"/>
          <p:cNvSpPr>
            <a:spLocks/>
          </p:cNvSpPr>
          <p:nvPr/>
        </p:nvSpPr>
        <p:spPr bwMode="auto">
          <a:xfrm>
            <a:off x="2836434" y="2362200"/>
            <a:ext cx="304800" cy="2057400"/>
          </a:xfrm>
          <a:prstGeom prst="leftBrace">
            <a:avLst>
              <a:gd name="adj1" fmla="val 958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D4F2634-A321-43DA-A866-239A67C338BB}" type="slidenum">
              <a:rPr lang="en-US" altLang="zh-CN"/>
              <a:pPr/>
              <a:t>27</a:t>
            </a:fld>
            <a:endParaRPr lang="en-US" altLang="zh-CN"/>
          </a:p>
        </p:txBody>
      </p:sp>
      <p:sp>
        <p:nvSpPr>
          <p:cNvPr id="29698" name="Rectangle 2"/>
          <p:cNvSpPr>
            <a:spLocks noGrp="1" noChangeArrowheads="1"/>
          </p:cNvSpPr>
          <p:nvPr>
            <p:ph type="title"/>
          </p:nvPr>
        </p:nvSpPr>
        <p:spPr>
          <a:xfrm>
            <a:off x="685800" y="152400"/>
            <a:ext cx="7772400" cy="762000"/>
          </a:xfrm>
        </p:spPr>
        <p:txBody>
          <a:bodyPr/>
          <a:lstStyle/>
          <a:p>
            <a:r>
              <a:rPr lang="en-US" altLang="zh-CN" b="1" dirty="0" smtClean="0"/>
              <a:t>9.3.1 </a:t>
            </a:r>
            <a:r>
              <a:rPr lang="zh-CN" altLang="en-US" b="1" dirty="0">
                <a:latin typeface="宋体" panose="02010600030101010101" pitchFamily="2" charset="-122"/>
              </a:rPr>
              <a:t>串行化处理</a:t>
            </a:r>
            <a:r>
              <a:rPr lang="zh-CN" altLang="en-US" b="1" dirty="0"/>
              <a:t> </a:t>
            </a:r>
          </a:p>
        </p:txBody>
      </p:sp>
      <p:sp>
        <p:nvSpPr>
          <p:cNvPr id="29699" name="Rectangle 3"/>
          <p:cNvSpPr>
            <a:spLocks noGrp="1" noChangeArrowheads="1"/>
          </p:cNvSpPr>
          <p:nvPr>
            <p:ph type="body" idx="1"/>
          </p:nvPr>
        </p:nvSpPr>
        <p:spPr>
          <a:xfrm>
            <a:off x="287524" y="962344"/>
            <a:ext cx="8568952" cy="5743255"/>
          </a:xfrm>
        </p:spPr>
        <p:txBody>
          <a:bodyPr/>
          <a:lstStyle/>
          <a:p>
            <a:pPr marL="0" indent="0">
              <a:buNone/>
            </a:pPr>
            <a:r>
              <a:rPr lang="zh-CN" altLang="en-US" sz="2800" b="1" dirty="0" smtClean="0">
                <a:solidFill>
                  <a:srgbClr val="00FF00"/>
                </a:solidFill>
                <a:latin typeface="Arial Narrow" panose="020B0606020202030204" pitchFamily="34" charset="0"/>
              </a:rPr>
              <a:t>串行</a:t>
            </a:r>
            <a:r>
              <a:rPr lang="zh-CN" altLang="en-US" sz="2800" b="1" dirty="0">
                <a:solidFill>
                  <a:srgbClr val="00FF00"/>
                </a:solidFill>
                <a:latin typeface="Arial Narrow" panose="020B0606020202030204" pitchFamily="34" charset="0"/>
              </a:rPr>
              <a:t>化：将对象写入字节流和从字节流恢复对象的操作</a:t>
            </a:r>
          </a:p>
          <a:p>
            <a:pPr marL="0" indent="0">
              <a:buNone/>
            </a:pPr>
            <a:r>
              <a:rPr lang="zh-CN" altLang="en-US" sz="2800" b="1" dirty="0">
                <a:latin typeface="Arial Narrow" panose="020B0606020202030204" pitchFamily="34" charset="0"/>
              </a:rPr>
              <a:t>        串行化除了可以使用文件保存对象之外，还可以通过网络、串口传输对象，</a:t>
            </a:r>
            <a:r>
              <a:rPr lang="zh-CN" altLang="en-US" sz="2800" b="1" dirty="0">
                <a:solidFill>
                  <a:srgbClr val="FF99FF"/>
                </a:solidFill>
                <a:latin typeface="Arial Narrow" panose="020B0606020202030204" pitchFamily="34" charset="0"/>
              </a:rPr>
              <a:t>因此使用字节流</a:t>
            </a:r>
            <a:r>
              <a:rPr lang="zh-CN" altLang="en-US" sz="2800" b="1" dirty="0">
                <a:latin typeface="Arial Narrow" panose="020B0606020202030204" pitchFamily="34" charset="0"/>
              </a:rPr>
              <a:t>。串行化代码如下</a:t>
            </a:r>
            <a:r>
              <a:rPr lang="zh-CN" altLang="en-US" sz="2800" b="1" dirty="0" smtClean="0">
                <a:latin typeface="Arial Narrow" panose="020B0606020202030204" pitchFamily="34" charset="0"/>
              </a:rPr>
              <a:t>：</a:t>
            </a:r>
            <a:endParaRPr lang="en-US" altLang="zh-CN" sz="2800" b="1" dirty="0" smtClean="0">
              <a:latin typeface="Arial Narrow" panose="020B0606020202030204" pitchFamily="34" charset="0"/>
            </a:endParaRPr>
          </a:p>
          <a:p>
            <a:pPr marL="0" indent="0">
              <a:buNone/>
            </a:pPr>
            <a:endParaRPr lang="zh-CN" altLang="en-US" b="1" dirty="0">
              <a:latin typeface="Arial Narrow" panose="020B0606020202030204" pitchFamily="34" charset="0"/>
            </a:endParaRPr>
          </a:p>
          <a:p>
            <a:pPr>
              <a:lnSpc>
                <a:spcPct val="70000"/>
              </a:lnSpc>
              <a:buFontTx/>
              <a:buNone/>
            </a:pPr>
            <a:r>
              <a:rPr lang="en-US" altLang="zh-CN" b="1" dirty="0">
                <a:solidFill>
                  <a:srgbClr val="FFFFFF"/>
                </a:solidFill>
                <a:latin typeface="Arial Narrow" panose="020B0606020202030204" pitchFamily="34" charset="0"/>
              </a:rPr>
              <a:t>void </a:t>
            </a:r>
            <a:r>
              <a:rPr lang="en-US" altLang="zh-CN" b="1" dirty="0" err="1">
                <a:solidFill>
                  <a:srgbClr val="FFFFFF"/>
                </a:solidFill>
                <a:latin typeface="Arial Narrow" panose="020B0606020202030204" pitchFamily="34" charset="0"/>
              </a:rPr>
              <a:t>CMDIDoc</a:t>
            </a:r>
            <a:r>
              <a:rPr lang="en-US" altLang="zh-CN" b="1" dirty="0">
                <a:solidFill>
                  <a:srgbClr val="FFFFFF"/>
                </a:solidFill>
                <a:latin typeface="Arial Narrow" panose="020B0606020202030204" pitchFamily="34" charset="0"/>
              </a:rPr>
              <a:t>::Serialize(</a:t>
            </a:r>
            <a:r>
              <a:rPr lang="en-US" altLang="zh-CN" b="1" dirty="0" err="1">
                <a:solidFill>
                  <a:srgbClr val="FFFFFF"/>
                </a:solidFill>
                <a:latin typeface="Arial Narrow" panose="020B0606020202030204" pitchFamily="34" charset="0"/>
              </a:rPr>
              <a:t>CArchive</a:t>
            </a:r>
            <a:r>
              <a:rPr lang="en-US" altLang="zh-CN" b="1" dirty="0">
                <a:solidFill>
                  <a:srgbClr val="FFFFFF"/>
                </a:solidFill>
                <a:latin typeface="Arial Narrow" panose="020B0606020202030204" pitchFamily="34" charset="0"/>
              </a:rPr>
              <a:t>&amp; </a:t>
            </a:r>
            <a:r>
              <a:rPr lang="en-US" altLang="zh-CN" b="1" dirty="0" err="1">
                <a:solidFill>
                  <a:srgbClr val="FFFFFF"/>
                </a:solidFill>
                <a:latin typeface="Arial Narrow" panose="020B0606020202030204" pitchFamily="34" charset="0"/>
              </a:rPr>
              <a:t>ar</a:t>
            </a:r>
            <a:r>
              <a:rPr lang="en-US" altLang="zh-CN" b="1" dirty="0">
                <a:solidFill>
                  <a:srgbClr val="FFFFFF"/>
                </a:solidFill>
                <a:latin typeface="Arial Narrow" panose="020B0606020202030204" pitchFamily="34" charset="0"/>
              </a:rPr>
              <a:t>)</a:t>
            </a:r>
          </a:p>
          <a:p>
            <a:pPr>
              <a:lnSpc>
                <a:spcPct val="70000"/>
              </a:lnSpc>
              <a:buFontTx/>
              <a:buNone/>
            </a:pPr>
            <a:r>
              <a:rPr lang="en-US" altLang="zh-CN" b="1" dirty="0">
                <a:solidFill>
                  <a:srgbClr val="FFFFFF"/>
                </a:solidFill>
                <a:latin typeface="Arial Narrow" panose="020B0606020202030204" pitchFamily="34" charset="0"/>
              </a:rPr>
              <a:t>{	if (</a:t>
            </a:r>
            <a:r>
              <a:rPr lang="en-US" altLang="zh-CN" b="1" dirty="0" err="1">
                <a:solidFill>
                  <a:srgbClr val="FFFFFF"/>
                </a:solidFill>
                <a:latin typeface="Arial Narrow" panose="020B0606020202030204" pitchFamily="34" charset="0"/>
              </a:rPr>
              <a:t>ar.IsStoring</a:t>
            </a:r>
            <a:r>
              <a:rPr lang="en-US" altLang="zh-CN" b="1" dirty="0">
                <a:solidFill>
                  <a:srgbClr val="FFFFFF"/>
                </a:solidFill>
                <a:latin typeface="Arial Narrow" panose="020B0606020202030204" pitchFamily="34" charset="0"/>
              </a:rPr>
              <a:t>())</a:t>
            </a:r>
          </a:p>
          <a:p>
            <a:pPr>
              <a:lnSpc>
                <a:spcPct val="70000"/>
              </a:lnSpc>
              <a:buFontTx/>
              <a:buNone/>
            </a:pPr>
            <a:r>
              <a:rPr lang="en-US" altLang="zh-CN" b="1" dirty="0" smtClean="0">
                <a:solidFill>
                  <a:srgbClr val="FFFFFF"/>
                </a:solidFill>
                <a:latin typeface="Arial Narrow" panose="020B0606020202030204" pitchFamily="34" charset="0"/>
              </a:rPr>
              <a:t>    {</a:t>
            </a:r>
            <a:r>
              <a:rPr lang="en-US" altLang="zh-CN" b="1" dirty="0">
                <a:solidFill>
                  <a:srgbClr val="FFFFFF"/>
                </a:solidFill>
                <a:latin typeface="Arial Narrow" panose="020B0606020202030204" pitchFamily="34" charset="0"/>
              </a:rPr>
              <a:t>	// TODO: add storing code here	}</a:t>
            </a:r>
          </a:p>
          <a:p>
            <a:pPr>
              <a:lnSpc>
                <a:spcPct val="70000"/>
              </a:lnSpc>
              <a:buFontTx/>
              <a:buNone/>
            </a:pPr>
            <a:r>
              <a:rPr lang="en-US" altLang="zh-CN" b="1" dirty="0">
                <a:solidFill>
                  <a:srgbClr val="FFFFFF"/>
                </a:solidFill>
                <a:latin typeface="Arial Narrow" panose="020B0606020202030204" pitchFamily="34" charset="0"/>
              </a:rPr>
              <a:t>	else</a:t>
            </a:r>
          </a:p>
          <a:p>
            <a:pPr>
              <a:lnSpc>
                <a:spcPct val="70000"/>
              </a:lnSpc>
              <a:buFontTx/>
              <a:buNone/>
            </a:pPr>
            <a:r>
              <a:rPr lang="en-US" altLang="zh-CN" b="1" dirty="0" smtClean="0">
                <a:solidFill>
                  <a:srgbClr val="FFFFFF"/>
                </a:solidFill>
                <a:latin typeface="Arial Narrow" panose="020B0606020202030204" pitchFamily="34" charset="0"/>
              </a:rPr>
              <a:t>   {</a:t>
            </a:r>
            <a:r>
              <a:rPr lang="en-US" altLang="zh-CN" b="1" dirty="0">
                <a:solidFill>
                  <a:srgbClr val="FFFFFF"/>
                </a:solidFill>
                <a:latin typeface="Arial Narrow" panose="020B0606020202030204" pitchFamily="34" charset="0"/>
              </a:rPr>
              <a:t>	// TODO: add loading code here	}</a:t>
            </a:r>
          </a:p>
          <a:p>
            <a:pPr>
              <a:lnSpc>
                <a:spcPct val="70000"/>
              </a:lnSpc>
              <a:buFontTx/>
              <a:buNone/>
            </a:pPr>
            <a:r>
              <a:rPr lang="en-US" altLang="zh-CN" b="1" dirty="0">
                <a:solidFill>
                  <a:srgbClr val="FFFFFF"/>
                </a:solidFill>
                <a:latin typeface="Arial Narrow" panose="020B0606020202030204" pitchFamily="34" charset="0"/>
              </a:rPr>
              <a:t>}</a:t>
            </a:r>
            <a:endParaRPr lang="en-US" altLang="zh-CN"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E3B43A6-5072-45F5-8802-A84E9A503668}" type="slidenum">
              <a:rPr lang="en-US" altLang="zh-CN"/>
              <a:pPr/>
              <a:t>28</a:t>
            </a:fld>
            <a:endParaRPr lang="en-US" altLang="zh-CN"/>
          </a:p>
        </p:txBody>
      </p:sp>
      <p:sp>
        <p:nvSpPr>
          <p:cNvPr id="30724" name="Rectangle 4"/>
          <p:cNvSpPr>
            <a:spLocks noGrp="1" noChangeArrowheads="1"/>
          </p:cNvSpPr>
          <p:nvPr>
            <p:ph type="body" idx="1"/>
          </p:nvPr>
        </p:nvSpPr>
        <p:spPr>
          <a:xfrm>
            <a:off x="228600" y="457200"/>
            <a:ext cx="8686800" cy="5791200"/>
          </a:xfrm>
          <a:noFill/>
          <a:ln/>
        </p:spPr>
        <p:txBody>
          <a:bodyPr/>
          <a:lstStyle/>
          <a:p>
            <a:pPr>
              <a:lnSpc>
                <a:spcPct val="90000"/>
              </a:lnSpc>
              <a:buFontTx/>
              <a:buNone/>
            </a:pPr>
            <a:r>
              <a:rPr lang="en-US" altLang="zh-CN" b="1" dirty="0">
                <a:latin typeface="Arial Narrow" panose="020B0606020202030204" pitchFamily="34" charset="0"/>
              </a:rPr>
              <a:t>	         </a:t>
            </a:r>
            <a:r>
              <a:rPr lang="zh-CN" altLang="en-US" b="1" dirty="0">
                <a:latin typeface="Arial Narrow" panose="020B0606020202030204" pitchFamily="34" charset="0"/>
              </a:rPr>
              <a:t>使用串行化的好处是不需要重载文件打开、文件保存之类的方法，</a:t>
            </a:r>
            <a:r>
              <a:rPr lang="en-US" altLang="zh-CN" b="1" dirty="0">
                <a:latin typeface="Arial Narrow" panose="020B0606020202030204" pitchFamily="34" charset="0"/>
              </a:rPr>
              <a:t>MFC</a:t>
            </a:r>
            <a:r>
              <a:rPr lang="zh-CN" altLang="en-US" b="1" dirty="0">
                <a:latin typeface="Arial Narrow" panose="020B0606020202030204" pitchFamily="34" charset="0"/>
              </a:rPr>
              <a:t>框架会自动完成这些任务，并自动调用文档类的</a:t>
            </a:r>
            <a:r>
              <a:rPr lang="en-US" altLang="zh-CN" b="1" dirty="0">
                <a:latin typeface="Arial Narrow" panose="020B0606020202030204" pitchFamily="34" charset="0"/>
              </a:rPr>
              <a:t>Serialize</a:t>
            </a:r>
            <a:r>
              <a:rPr lang="zh-CN" altLang="en-US" b="1" dirty="0">
                <a:latin typeface="Arial Narrow" panose="020B0606020202030204" pitchFamily="34" charset="0"/>
              </a:rPr>
              <a:t>方法来完成串行化过程。</a:t>
            </a:r>
          </a:p>
          <a:p>
            <a:pPr>
              <a:lnSpc>
                <a:spcPct val="90000"/>
              </a:lnSpc>
              <a:buFontTx/>
              <a:buNone/>
            </a:pPr>
            <a:endParaRPr lang="zh-CN" altLang="en-US" b="1" dirty="0">
              <a:latin typeface="Arial Narrow" panose="020B0606020202030204" pitchFamily="34" charset="0"/>
            </a:endParaRPr>
          </a:p>
          <a:p>
            <a:pPr>
              <a:lnSpc>
                <a:spcPct val="90000"/>
              </a:lnSpc>
              <a:buFontTx/>
              <a:buNone/>
            </a:pPr>
            <a:r>
              <a:rPr lang="zh-CN" altLang="en-US" b="1" dirty="0">
                <a:latin typeface="Arial Narrow" panose="020B0606020202030204" pitchFamily="34" charset="0"/>
              </a:rPr>
              <a:t>             如果文档的抽象数据只有一个字符串，那么你只需要在</a:t>
            </a:r>
            <a:r>
              <a:rPr lang="en-US" altLang="zh-CN" b="1" dirty="0">
                <a:latin typeface="Arial Narrow" panose="020B0606020202030204" pitchFamily="34" charset="0"/>
              </a:rPr>
              <a:t>Serialize</a:t>
            </a:r>
            <a:r>
              <a:rPr lang="zh-CN" altLang="en-US" b="1" dirty="0">
                <a:latin typeface="Arial Narrow" panose="020B0606020202030204" pitchFamily="34" charset="0"/>
              </a:rPr>
              <a:t>中添加相应语句就可以完成串行化过程。</a:t>
            </a:r>
          </a:p>
          <a:p>
            <a:pPr>
              <a:lnSpc>
                <a:spcPct val="90000"/>
              </a:lnSpc>
              <a:buFontTx/>
              <a:buNone/>
            </a:pPr>
            <a:endParaRPr lang="zh-CN" altLang="en-US" b="1" dirty="0">
              <a:latin typeface="Arial Narrow" panose="020B0606020202030204" pitchFamily="34" charset="0"/>
            </a:endParaRPr>
          </a:p>
          <a:p>
            <a:pPr>
              <a:lnSpc>
                <a:spcPct val="90000"/>
              </a:lnSpc>
              <a:buFontTx/>
              <a:buNone/>
            </a:pPr>
            <a:r>
              <a:rPr lang="zh-CN" altLang="en-US" b="1" dirty="0">
                <a:latin typeface="Arial Narrow" panose="020B0606020202030204" pitchFamily="34" charset="0"/>
              </a:rPr>
              <a:t>            如果不使用</a:t>
            </a:r>
            <a:r>
              <a:rPr lang="en-US" altLang="zh-CN" b="1" dirty="0">
                <a:latin typeface="Arial Narrow" panose="020B0606020202030204" pitchFamily="34" charset="0"/>
              </a:rPr>
              <a:t>MFC</a:t>
            </a:r>
            <a:r>
              <a:rPr lang="zh-CN" altLang="en-US" b="1" dirty="0">
                <a:latin typeface="Arial Narrow" panose="020B0606020202030204" pitchFamily="34" charset="0"/>
              </a:rPr>
              <a:t>提供的串行化框架，那么就需要重载一些函数，来获取文件名，然后自己来读写文件完成对象的串行化。</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5F53EB5-0436-4876-93AE-8A34CBEC3118}" type="slidenum">
              <a:rPr lang="en-US" altLang="zh-CN"/>
              <a:pPr/>
              <a:t>29</a:t>
            </a:fld>
            <a:endParaRPr lang="en-US" altLang="zh-CN"/>
          </a:p>
        </p:txBody>
      </p:sp>
      <p:sp>
        <p:nvSpPr>
          <p:cNvPr id="31748" name="Text Box 4"/>
          <p:cNvSpPr txBox="1">
            <a:spLocks noChangeArrowheads="1"/>
          </p:cNvSpPr>
          <p:nvPr/>
        </p:nvSpPr>
        <p:spPr bwMode="auto">
          <a:xfrm>
            <a:off x="5791200" y="152400"/>
            <a:ext cx="3276600" cy="205105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Arial Narrow" panose="020B0606020202030204" pitchFamily="34" charset="0"/>
              </a:rPr>
              <a:t>在进行串行化处理时，通常是通过</a:t>
            </a:r>
            <a:r>
              <a:rPr lang="en-US" altLang="zh-CN" sz="3200" b="1">
                <a:latin typeface="Arial Narrow" panose="020B0606020202030204" pitchFamily="34" charset="0"/>
              </a:rPr>
              <a:t>CArchive(</a:t>
            </a:r>
            <a:r>
              <a:rPr lang="zh-CN" altLang="en-US" sz="3200" b="1">
                <a:latin typeface="Arial Narrow" panose="020B0606020202030204" pitchFamily="34" charset="0"/>
              </a:rPr>
              <a:t>档案</a:t>
            </a:r>
            <a:r>
              <a:rPr lang="en-US" altLang="zh-CN" sz="3200" b="1">
                <a:latin typeface="Arial Narrow" panose="020B0606020202030204" pitchFamily="34" charset="0"/>
              </a:rPr>
              <a:t>)</a:t>
            </a:r>
            <a:r>
              <a:rPr lang="zh-CN" altLang="en-US" sz="3200" b="1">
                <a:latin typeface="Arial Narrow" panose="020B0606020202030204" pitchFamily="34" charset="0"/>
              </a:rPr>
              <a:t>类来完成的</a:t>
            </a:r>
          </a:p>
        </p:txBody>
      </p:sp>
      <p:sp>
        <p:nvSpPr>
          <p:cNvPr id="31752" name="Text Box 8"/>
          <p:cNvSpPr txBox="1">
            <a:spLocks noChangeArrowheads="1"/>
          </p:cNvSpPr>
          <p:nvPr/>
        </p:nvSpPr>
        <p:spPr bwMode="auto">
          <a:xfrm>
            <a:off x="304800" y="76200"/>
            <a:ext cx="861060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b="1" dirty="0">
                <a:solidFill>
                  <a:srgbClr val="66FFFF"/>
                </a:solidFill>
                <a:latin typeface="Arial Narrow" panose="020B0606020202030204" pitchFamily="34" charset="0"/>
              </a:rPr>
              <a:t>成员			描述</a:t>
            </a:r>
          </a:p>
          <a:p>
            <a:pPr>
              <a:lnSpc>
                <a:spcPct val="90000"/>
              </a:lnSpc>
            </a:pPr>
            <a:r>
              <a:rPr lang="en-US" altLang="zh-CN" b="1" dirty="0" err="1">
                <a:latin typeface="Arial Narrow" panose="020B0606020202030204" pitchFamily="34" charset="0"/>
              </a:rPr>
              <a:t>WriteString</a:t>
            </a:r>
            <a:r>
              <a:rPr lang="en-US" altLang="zh-CN" b="1" dirty="0">
                <a:latin typeface="Arial Narrow" panose="020B0606020202030204" pitchFamily="34" charset="0"/>
              </a:rPr>
              <a:t>		</a:t>
            </a:r>
            <a:r>
              <a:rPr lang="zh-CN" altLang="en-US" b="1" dirty="0">
                <a:latin typeface="Arial Narrow" panose="020B0606020202030204" pitchFamily="34" charset="0"/>
              </a:rPr>
              <a:t>写入字符串</a:t>
            </a:r>
          </a:p>
          <a:p>
            <a:pPr>
              <a:lnSpc>
                <a:spcPct val="90000"/>
              </a:lnSpc>
            </a:pPr>
            <a:r>
              <a:rPr lang="en-US" altLang="zh-CN" b="1" dirty="0" err="1">
                <a:latin typeface="Arial Narrow" panose="020B0606020202030204" pitchFamily="34" charset="0"/>
              </a:rPr>
              <a:t>ReadString</a:t>
            </a:r>
            <a:r>
              <a:rPr lang="en-US" altLang="zh-CN" b="1" dirty="0">
                <a:latin typeface="Arial Narrow" panose="020B0606020202030204" pitchFamily="34" charset="0"/>
              </a:rPr>
              <a:t>		</a:t>
            </a:r>
            <a:r>
              <a:rPr lang="zh-CN" altLang="en-US" b="1" dirty="0">
                <a:latin typeface="Arial Narrow" panose="020B0606020202030204" pitchFamily="34" charset="0"/>
              </a:rPr>
              <a:t>读取字符串</a:t>
            </a:r>
          </a:p>
          <a:p>
            <a:pPr>
              <a:lnSpc>
                <a:spcPct val="90000"/>
              </a:lnSpc>
            </a:pPr>
            <a:r>
              <a:rPr lang="en-US" altLang="zh-CN" b="1" dirty="0" err="1">
                <a:latin typeface="Arial Narrow" panose="020B0606020202030204" pitchFamily="34" charset="0"/>
              </a:rPr>
              <a:t>ReadClass</a:t>
            </a:r>
            <a:r>
              <a:rPr lang="en-US" altLang="zh-CN" b="1" dirty="0">
                <a:latin typeface="Arial Narrow" panose="020B0606020202030204" pitchFamily="34" charset="0"/>
              </a:rPr>
              <a:t>		</a:t>
            </a:r>
            <a:r>
              <a:rPr lang="zh-CN" altLang="en-US" b="1" dirty="0">
                <a:latin typeface="Arial Narrow" panose="020B0606020202030204" pitchFamily="34" charset="0"/>
              </a:rPr>
              <a:t>读取类信息</a:t>
            </a:r>
          </a:p>
          <a:p>
            <a:pPr>
              <a:lnSpc>
                <a:spcPct val="90000"/>
              </a:lnSpc>
            </a:pPr>
            <a:r>
              <a:rPr lang="en-US" altLang="zh-CN" b="1" dirty="0" err="1">
                <a:latin typeface="Arial Narrow" panose="020B0606020202030204" pitchFamily="34" charset="0"/>
              </a:rPr>
              <a:t>WriteClass</a:t>
            </a:r>
            <a:r>
              <a:rPr lang="en-US" altLang="zh-CN" b="1" dirty="0">
                <a:latin typeface="Arial Narrow" panose="020B0606020202030204" pitchFamily="34" charset="0"/>
              </a:rPr>
              <a:t>		</a:t>
            </a:r>
            <a:r>
              <a:rPr lang="zh-CN" altLang="en-US" b="1" dirty="0">
                <a:latin typeface="Arial Narrow" panose="020B0606020202030204" pitchFamily="34" charset="0"/>
              </a:rPr>
              <a:t>写入类信息</a:t>
            </a:r>
          </a:p>
          <a:p>
            <a:pPr>
              <a:lnSpc>
                <a:spcPct val="90000"/>
              </a:lnSpc>
            </a:pPr>
            <a:r>
              <a:rPr lang="en-US" altLang="zh-CN" b="1" dirty="0">
                <a:latin typeface="Arial Narrow" panose="020B0606020202030204" pitchFamily="34" charset="0"/>
              </a:rPr>
              <a:t>Close			</a:t>
            </a:r>
            <a:r>
              <a:rPr lang="zh-CN" altLang="en-US" b="1" dirty="0">
                <a:latin typeface="Arial Narrow" panose="020B0606020202030204" pitchFamily="34" charset="0"/>
              </a:rPr>
              <a:t>关闭档案</a:t>
            </a:r>
          </a:p>
          <a:p>
            <a:pPr>
              <a:lnSpc>
                <a:spcPct val="90000"/>
              </a:lnSpc>
            </a:pPr>
            <a:r>
              <a:rPr lang="en-US" altLang="zh-CN" b="1" dirty="0" err="1">
                <a:latin typeface="Arial Narrow" panose="020B0606020202030204" pitchFamily="34" charset="0"/>
              </a:rPr>
              <a:t>GetObjectSchema</a:t>
            </a:r>
            <a:r>
              <a:rPr lang="en-US" altLang="zh-CN" b="1" dirty="0">
                <a:latin typeface="Arial Narrow" panose="020B0606020202030204" pitchFamily="34" charset="0"/>
              </a:rPr>
              <a:t>	</a:t>
            </a:r>
            <a:r>
              <a:rPr lang="zh-CN" altLang="en-US" b="1" dirty="0">
                <a:latin typeface="Arial Narrow" panose="020B0606020202030204" pitchFamily="34" charset="0"/>
              </a:rPr>
              <a:t>读取对象版本号</a:t>
            </a:r>
          </a:p>
          <a:p>
            <a:pPr>
              <a:lnSpc>
                <a:spcPct val="90000"/>
              </a:lnSpc>
            </a:pPr>
            <a:r>
              <a:rPr lang="en-US" altLang="zh-CN" b="1" dirty="0" err="1">
                <a:latin typeface="Arial Narrow" panose="020B0606020202030204" pitchFamily="34" charset="0"/>
              </a:rPr>
              <a:t>SetObjectSchema</a:t>
            </a:r>
            <a:r>
              <a:rPr lang="en-US" altLang="zh-CN" b="1" dirty="0">
                <a:latin typeface="Arial Narrow" panose="020B0606020202030204" pitchFamily="34" charset="0"/>
              </a:rPr>
              <a:t>	</a:t>
            </a:r>
            <a:r>
              <a:rPr lang="zh-CN" altLang="en-US" b="1" dirty="0">
                <a:latin typeface="Arial Narrow" panose="020B0606020202030204" pitchFamily="34" charset="0"/>
              </a:rPr>
              <a:t>设置对象版本号</a:t>
            </a:r>
          </a:p>
          <a:p>
            <a:pPr>
              <a:lnSpc>
                <a:spcPct val="90000"/>
              </a:lnSpc>
            </a:pPr>
            <a:r>
              <a:rPr lang="en-US" altLang="zh-CN" b="1" dirty="0" err="1" smtClean="0">
                <a:latin typeface="Arial Narrow" panose="020B0606020202030204" pitchFamily="34" charset="0"/>
              </a:rPr>
              <a:t>m_pDocument</a:t>
            </a:r>
            <a:r>
              <a:rPr lang="en-US" altLang="zh-CN" b="1" dirty="0">
                <a:latin typeface="Arial Narrow" panose="020B0606020202030204" pitchFamily="34" charset="0"/>
              </a:rPr>
              <a:t>		</a:t>
            </a:r>
            <a:r>
              <a:rPr lang="zh-CN" altLang="en-US" b="1" dirty="0">
                <a:latin typeface="Arial Narrow" panose="020B0606020202030204" pitchFamily="34" charset="0"/>
              </a:rPr>
              <a:t>使用该档案的文档</a:t>
            </a:r>
          </a:p>
          <a:p>
            <a:pPr>
              <a:lnSpc>
                <a:spcPct val="90000"/>
              </a:lnSpc>
            </a:pPr>
            <a:r>
              <a:rPr lang="en-US" altLang="zh-CN" b="1" dirty="0">
                <a:latin typeface="Arial Narrow" panose="020B0606020202030204" pitchFamily="34" charset="0"/>
              </a:rPr>
              <a:t>Read			</a:t>
            </a:r>
            <a:r>
              <a:rPr lang="zh-CN" altLang="en-US" b="1" dirty="0">
                <a:latin typeface="Arial Narrow" panose="020B0606020202030204" pitchFamily="34" charset="0"/>
              </a:rPr>
              <a:t>读取字节内容</a:t>
            </a:r>
          </a:p>
          <a:p>
            <a:pPr>
              <a:lnSpc>
                <a:spcPct val="90000"/>
              </a:lnSpc>
            </a:pPr>
            <a:r>
              <a:rPr lang="en-US" altLang="zh-CN" b="1" dirty="0">
                <a:latin typeface="Arial Narrow" panose="020B0606020202030204" pitchFamily="34" charset="0"/>
              </a:rPr>
              <a:t>Write			</a:t>
            </a:r>
            <a:r>
              <a:rPr lang="zh-CN" altLang="en-US" b="1" dirty="0">
                <a:latin typeface="Arial Narrow" panose="020B0606020202030204" pitchFamily="34" charset="0"/>
              </a:rPr>
              <a:t>写入字节内容</a:t>
            </a:r>
          </a:p>
          <a:p>
            <a:pPr>
              <a:lnSpc>
                <a:spcPct val="90000"/>
              </a:lnSpc>
            </a:pPr>
            <a:r>
              <a:rPr lang="en-US" altLang="zh-CN" b="1" dirty="0" err="1">
                <a:latin typeface="Arial Narrow" panose="020B0606020202030204" pitchFamily="34" charset="0"/>
              </a:rPr>
              <a:t>GetFile</a:t>
            </a:r>
            <a:r>
              <a:rPr lang="en-US" altLang="zh-CN" b="1" dirty="0">
                <a:latin typeface="Arial Narrow" panose="020B0606020202030204" pitchFamily="34" charset="0"/>
              </a:rPr>
              <a:t>			</a:t>
            </a:r>
            <a:r>
              <a:rPr lang="zh-CN" altLang="en-US" b="1" dirty="0">
                <a:latin typeface="Arial Narrow" panose="020B0606020202030204" pitchFamily="34" charset="0"/>
              </a:rPr>
              <a:t>获取底层的</a:t>
            </a:r>
            <a:r>
              <a:rPr lang="en-US" altLang="zh-CN" b="1" dirty="0" err="1">
                <a:latin typeface="Arial Narrow" panose="020B0606020202030204" pitchFamily="34" charset="0"/>
              </a:rPr>
              <a:t>CFile</a:t>
            </a:r>
            <a:r>
              <a:rPr lang="zh-CN" altLang="en-US" b="1" dirty="0">
                <a:latin typeface="Arial Narrow" panose="020B0606020202030204" pitchFamily="34" charset="0"/>
              </a:rPr>
              <a:t>对象</a:t>
            </a:r>
          </a:p>
          <a:p>
            <a:pPr>
              <a:lnSpc>
                <a:spcPct val="90000"/>
              </a:lnSpc>
            </a:pPr>
            <a:r>
              <a:rPr lang="en-US" altLang="zh-CN" b="1" dirty="0">
                <a:latin typeface="Arial Narrow" panose="020B0606020202030204" pitchFamily="34" charset="0"/>
              </a:rPr>
              <a:t>operator&lt;&lt;		</a:t>
            </a:r>
            <a:r>
              <a:rPr lang="zh-CN" altLang="en-US" b="1" dirty="0">
                <a:latin typeface="Arial Narrow" panose="020B0606020202030204" pitchFamily="34" charset="0"/>
              </a:rPr>
              <a:t>将基本类型写入流中</a:t>
            </a:r>
          </a:p>
          <a:p>
            <a:pPr>
              <a:lnSpc>
                <a:spcPct val="90000"/>
              </a:lnSpc>
            </a:pPr>
            <a:r>
              <a:rPr lang="en-US" altLang="zh-CN" b="1" dirty="0" err="1">
                <a:latin typeface="Arial Narrow" panose="020B0606020202030204" pitchFamily="34" charset="0"/>
              </a:rPr>
              <a:t>IsLoading</a:t>
            </a:r>
            <a:r>
              <a:rPr lang="en-US" altLang="zh-CN" b="1" dirty="0">
                <a:latin typeface="Arial Narrow" panose="020B0606020202030204" pitchFamily="34" charset="0"/>
              </a:rPr>
              <a:t>		</a:t>
            </a:r>
            <a:r>
              <a:rPr lang="zh-CN" altLang="en-US" b="1" dirty="0">
                <a:latin typeface="Arial Narrow" panose="020B0606020202030204" pitchFamily="34" charset="0"/>
              </a:rPr>
              <a:t>是否处于读取状态</a:t>
            </a:r>
          </a:p>
          <a:p>
            <a:pPr>
              <a:lnSpc>
                <a:spcPct val="90000"/>
              </a:lnSpc>
            </a:pPr>
            <a:r>
              <a:rPr lang="en-US" altLang="zh-CN" b="1" dirty="0">
                <a:latin typeface="Arial Narrow" panose="020B0606020202030204" pitchFamily="34" charset="0"/>
              </a:rPr>
              <a:t>operator&gt;&gt;		</a:t>
            </a:r>
            <a:r>
              <a:rPr lang="zh-CN" altLang="en-US" b="1" dirty="0">
                <a:latin typeface="Arial Narrow" panose="020B0606020202030204" pitchFamily="34" charset="0"/>
              </a:rPr>
              <a:t>从流中读取基本类型</a:t>
            </a:r>
          </a:p>
          <a:p>
            <a:pPr>
              <a:lnSpc>
                <a:spcPct val="90000"/>
              </a:lnSpc>
            </a:pPr>
            <a:r>
              <a:rPr lang="en-US" altLang="zh-CN" b="1" dirty="0" err="1">
                <a:latin typeface="Arial Narrow" panose="020B0606020202030204" pitchFamily="34" charset="0"/>
              </a:rPr>
              <a:t>IsStoring</a:t>
            </a:r>
            <a:r>
              <a:rPr lang="en-US" altLang="zh-CN" b="1" dirty="0">
                <a:latin typeface="Arial Narrow" panose="020B0606020202030204" pitchFamily="34" charset="0"/>
              </a:rPr>
              <a:t>		</a:t>
            </a:r>
            <a:r>
              <a:rPr lang="zh-CN" altLang="en-US" b="1" dirty="0">
                <a:latin typeface="Arial Narrow" panose="020B0606020202030204" pitchFamily="34" charset="0"/>
              </a:rPr>
              <a:t>是否处于保存状态</a:t>
            </a:r>
          </a:p>
          <a:p>
            <a:pPr>
              <a:lnSpc>
                <a:spcPct val="90000"/>
              </a:lnSpc>
            </a:pPr>
            <a:r>
              <a:rPr lang="en-US" altLang="zh-CN" b="1" dirty="0">
                <a:latin typeface="Arial Narrow" panose="020B0606020202030204" pitchFamily="34" charset="0"/>
              </a:rPr>
              <a:t>Flush			</a:t>
            </a:r>
            <a:r>
              <a:rPr lang="zh-CN" altLang="en-US" b="1" dirty="0">
                <a:latin typeface="Arial Narrow" panose="020B0606020202030204" pitchFamily="34" charset="0"/>
              </a:rPr>
              <a:t>将缓冲中的数据强制写入流中</a:t>
            </a:r>
          </a:p>
          <a:p>
            <a:pPr>
              <a:lnSpc>
                <a:spcPct val="90000"/>
              </a:lnSpc>
            </a:pPr>
            <a:r>
              <a:rPr lang="en-US" altLang="zh-CN" b="1" dirty="0">
                <a:latin typeface="Arial Narrow" panose="020B0606020202030204" pitchFamily="34" charset="0"/>
              </a:rPr>
              <a:t>Abort			</a:t>
            </a:r>
            <a:r>
              <a:rPr lang="zh-CN" altLang="en-US" b="1" dirty="0">
                <a:latin typeface="Arial Narrow" panose="020B0606020202030204" pitchFamily="34" charset="0"/>
              </a:rPr>
              <a:t>在不发送异常的情况下关闭档案</a:t>
            </a:r>
          </a:p>
          <a:p>
            <a:pPr>
              <a:lnSpc>
                <a:spcPct val="90000"/>
              </a:lnSpc>
            </a:pPr>
            <a:r>
              <a:rPr lang="en-US" altLang="zh-CN" b="1" dirty="0" err="1">
                <a:latin typeface="Arial Narrow" panose="020B0606020202030204" pitchFamily="34" charset="0"/>
              </a:rPr>
              <a:t>ReadObject</a:t>
            </a:r>
            <a:r>
              <a:rPr lang="en-US" altLang="zh-CN" b="1" dirty="0">
                <a:latin typeface="Arial Narrow" panose="020B0606020202030204" pitchFamily="34" charset="0"/>
              </a:rPr>
              <a:t>		</a:t>
            </a:r>
            <a:r>
              <a:rPr lang="zh-CN" altLang="en-US" b="1" dirty="0">
                <a:latin typeface="Arial Narrow" panose="020B0606020202030204" pitchFamily="34" charset="0"/>
              </a:rPr>
              <a:t>读取串行化对象</a:t>
            </a:r>
          </a:p>
          <a:p>
            <a:pPr>
              <a:lnSpc>
                <a:spcPct val="90000"/>
              </a:lnSpc>
            </a:pPr>
            <a:r>
              <a:rPr lang="en-US" altLang="zh-CN" b="1" dirty="0" err="1">
                <a:latin typeface="Arial Narrow" panose="020B0606020202030204" pitchFamily="34" charset="0"/>
              </a:rPr>
              <a:t>WriteObject</a:t>
            </a:r>
            <a:r>
              <a:rPr lang="en-US" altLang="zh-CN" b="1" dirty="0">
                <a:latin typeface="Arial Narrow" panose="020B0606020202030204" pitchFamily="34" charset="0"/>
              </a:rPr>
              <a:t>		</a:t>
            </a:r>
            <a:r>
              <a:rPr lang="zh-CN" altLang="en-US" b="1" dirty="0">
                <a:latin typeface="Arial Narrow" panose="020B0606020202030204" pitchFamily="34" charset="0"/>
              </a:rPr>
              <a:t>写入串行化对象</a:t>
            </a:r>
          </a:p>
        </p:txBody>
      </p:sp>
      <p:sp>
        <p:nvSpPr>
          <p:cNvPr id="31753" name="AutoShape 9"/>
          <p:cNvSpPr>
            <a:spLocks noChangeArrowheads="1"/>
          </p:cNvSpPr>
          <p:nvPr/>
        </p:nvSpPr>
        <p:spPr bwMode="auto">
          <a:xfrm>
            <a:off x="5791200" y="2286000"/>
            <a:ext cx="3352800" cy="3231232"/>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err="1">
                <a:solidFill>
                  <a:srgbClr val="FF0000"/>
                </a:solidFill>
                <a:latin typeface="Arial Narrow" panose="020B0606020202030204" pitchFamily="34" charset="0"/>
              </a:rPr>
              <a:t>CArchive</a:t>
            </a:r>
            <a:r>
              <a:rPr lang="zh-CN" altLang="en-US" sz="2800" b="1" dirty="0">
                <a:solidFill>
                  <a:srgbClr val="FF0000"/>
                </a:solidFill>
                <a:latin typeface="Arial Narrow" panose="020B0606020202030204" pitchFamily="34" charset="0"/>
              </a:rPr>
              <a:t>类的</a:t>
            </a:r>
          </a:p>
          <a:p>
            <a:pPr algn="ctr"/>
            <a:r>
              <a:rPr lang="zh-CN" altLang="en-US" sz="2800" b="1" dirty="0">
                <a:solidFill>
                  <a:srgbClr val="FF0000"/>
                </a:solidFill>
                <a:latin typeface="Arial Narrow" panose="020B0606020202030204" pitchFamily="34" charset="0"/>
              </a:rPr>
              <a:t>常用成</a:t>
            </a:r>
            <a:r>
              <a:rPr lang="zh-CN" altLang="en-US" sz="2800" b="1" dirty="0" smtClean="0">
                <a:solidFill>
                  <a:srgbClr val="FF0000"/>
                </a:solidFill>
                <a:latin typeface="Arial Narrow" panose="020B0606020202030204" pitchFamily="34" charset="0"/>
              </a:rPr>
              <a:t>员</a:t>
            </a:r>
            <a:endParaRPr lang="en-US" altLang="zh-CN" sz="2800" b="1" dirty="0" smtClean="0">
              <a:solidFill>
                <a:srgbClr val="FF0000"/>
              </a:solidFill>
              <a:latin typeface="Arial Narrow" panose="020B0606020202030204" pitchFamily="34" charset="0"/>
            </a:endParaRPr>
          </a:p>
          <a:p>
            <a:pPr algn="ctr"/>
            <a:r>
              <a:rPr lang="zh-CN" altLang="en-US" sz="2800" b="1" dirty="0" smtClean="0">
                <a:solidFill>
                  <a:srgbClr val="FF0000"/>
                </a:solidFill>
                <a:latin typeface="Arial Narrow" panose="020B0606020202030204" pitchFamily="34" charset="0"/>
              </a:rPr>
              <a:t>及方法</a:t>
            </a:r>
            <a:endParaRPr lang="zh-CN" altLang="en-US" sz="2800" b="1" dirty="0">
              <a:solidFill>
                <a:srgbClr val="FF0000"/>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fld id="{3B19B567-ADC5-4D37-B874-E41805ED3E7A}" type="slidenum">
              <a:rPr lang="en-US" altLang="zh-CN"/>
              <a:pPr/>
              <a:t>3</a:t>
            </a:fld>
            <a:endParaRPr lang="en-US" altLang="zh-CN"/>
          </a:p>
        </p:txBody>
      </p:sp>
      <p:sp>
        <p:nvSpPr>
          <p:cNvPr id="6146" name="Rectangle 2"/>
          <p:cNvSpPr>
            <a:spLocks noGrp="1" noChangeArrowheads="1"/>
          </p:cNvSpPr>
          <p:nvPr>
            <p:ph type="title"/>
          </p:nvPr>
        </p:nvSpPr>
        <p:spPr>
          <a:xfrm>
            <a:off x="685800" y="152400"/>
            <a:ext cx="7772400" cy="990600"/>
          </a:xfrm>
        </p:spPr>
        <p:txBody>
          <a:bodyPr/>
          <a:lstStyle/>
          <a:p>
            <a:r>
              <a:rPr lang="en-US" altLang="zh-CN" b="1" dirty="0" smtClean="0"/>
              <a:t>9.1.1</a:t>
            </a:r>
            <a:r>
              <a:rPr lang="zh-CN" altLang="en-US" b="1" dirty="0">
                <a:latin typeface="宋体" panose="02010600030101010101" pitchFamily="2" charset="-122"/>
              </a:rPr>
              <a:t>单文档界面与多文档界面</a:t>
            </a:r>
            <a:r>
              <a:rPr lang="zh-CN" altLang="en-US" b="1" dirty="0"/>
              <a:t> </a:t>
            </a:r>
          </a:p>
        </p:txBody>
      </p:sp>
      <p:sp>
        <p:nvSpPr>
          <p:cNvPr id="6150" name="Text Box 6"/>
          <p:cNvSpPr txBox="1">
            <a:spLocks noChangeArrowheads="1"/>
          </p:cNvSpPr>
          <p:nvPr/>
        </p:nvSpPr>
        <p:spPr bwMode="auto">
          <a:xfrm>
            <a:off x="152400" y="2074863"/>
            <a:ext cx="1671638" cy="1016000"/>
          </a:xfrm>
          <a:prstGeom prst="rect">
            <a:avLst/>
          </a:prstGeom>
          <a:gradFill rotWithShape="0">
            <a:gsLst>
              <a:gs pos="0">
                <a:srgbClr val="FFFFCC"/>
              </a:gs>
              <a:gs pos="50000">
                <a:srgbClr val="FFCCFF"/>
              </a:gs>
              <a:gs pos="100000">
                <a:srgbClr val="FFFFCC"/>
              </a:gs>
            </a:gsLst>
            <a:lin ang="18900000" scaled="1"/>
          </a:gradFill>
          <a:ln w="9525">
            <a:solidFill>
              <a:schemeClr val="tx1"/>
            </a:solidFill>
            <a:miter lim="800000"/>
            <a:headEnd/>
            <a:tailEnd/>
          </a:ln>
        </p:spPr>
        <p:txBody>
          <a:bodyPr>
            <a:spAutoFit/>
          </a:bodyPr>
          <a:lstStyle/>
          <a:p>
            <a:pPr eaLnBrk="0" hangingPunct="0"/>
            <a:r>
              <a:rPr lang="en-US" altLang="zh-CN" sz="2000" b="1">
                <a:solidFill>
                  <a:schemeClr val="bg1"/>
                </a:solidFill>
                <a:latin typeface="宋体" panose="02010600030101010101" pitchFamily="2" charset="-122"/>
              </a:rPr>
              <a:t>VC</a:t>
            </a:r>
            <a:r>
              <a:rPr lang="zh-CN" altLang="en-US" sz="2000" b="1">
                <a:solidFill>
                  <a:schemeClr val="bg1"/>
                </a:solidFill>
                <a:latin typeface="宋体" panose="02010600030101010101" pitchFamily="2" charset="-122"/>
              </a:rPr>
              <a:t>的</a:t>
            </a:r>
            <a:r>
              <a:rPr lang="en-US" altLang="zh-CN" sz="2000" b="1">
                <a:solidFill>
                  <a:schemeClr val="bg1"/>
                </a:solidFill>
                <a:latin typeface="宋体" panose="02010600030101010101" pitchFamily="2" charset="-122"/>
              </a:rPr>
              <a:t>MFC</a:t>
            </a:r>
            <a:r>
              <a:rPr lang="zh-CN" altLang="en-US" sz="2000" b="1">
                <a:solidFill>
                  <a:schemeClr val="bg1"/>
                </a:solidFill>
                <a:latin typeface="宋体" panose="02010600030101010101" pitchFamily="2" charset="-122"/>
              </a:rPr>
              <a:t>库支持三种不同的应用程序</a:t>
            </a:r>
            <a:endParaRPr lang="zh-CN" altLang="en-US" sz="2000" b="1">
              <a:solidFill>
                <a:schemeClr val="bg1"/>
              </a:solidFill>
            </a:endParaRPr>
          </a:p>
        </p:txBody>
      </p:sp>
      <p:grpSp>
        <p:nvGrpSpPr>
          <p:cNvPr id="6151" name="Group 7"/>
          <p:cNvGrpSpPr>
            <a:grpSpLocks/>
          </p:cNvGrpSpPr>
          <p:nvPr/>
        </p:nvGrpSpPr>
        <p:grpSpPr bwMode="auto">
          <a:xfrm>
            <a:off x="2063750" y="1905000"/>
            <a:ext cx="2946400" cy="1400175"/>
            <a:chOff x="1680" y="912"/>
            <a:chExt cx="1776" cy="789"/>
          </a:xfrm>
        </p:grpSpPr>
        <p:sp>
          <p:nvSpPr>
            <p:cNvPr id="6152" name="Text Box 8"/>
            <p:cNvSpPr txBox="1">
              <a:spLocks noChangeArrowheads="1"/>
            </p:cNvSpPr>
            <p:nvPr/>
          </p:nvSpPr>
          <p:spPr bwMode="auto">
            <a:xfrm>
              <a:off x="1680" y="912"/>
              <a:ext cx="1632" cy="229"/>
            </a:xfrm>
            <a:prstGeom prst="rect">
              <a:avLst/>
            </a:prstGeom>
            <a:gradFill rotWithShape="0">
              <a:gsLst>
                <a:gs pos="0">
                  <a:srgbClr val="FFFFCC"/>
                </a:gs>
                <a:gs pos="50000">
                  <a:srgbClr val="FFCCFF"/>
                </a:gs>
                <a:gs pos="100000">
                  <a:srgbClr val="FFFFCC"/>
                </a:gs>
              </a:gsLst>
              <a:lin ang="18900000" scaled="1"/>
            </a:gradFill>
            <a:ln w="9525">
              <a:solidFill>
                <a:schemeClr val="tx1"/>
              </a:solidFill>
              <a:miter lim="800000"/>
              <a:headEnd/>
              <a:tailEnd/>
            </a:ln>
          </p:spPr>
          <p:txBody>
            <a:bodyPr>
              <a:spAutoFit/>
            </a:bodyPr>
            <a:lstStyle/>
            <a:p>
              <a:pPr eaLnBrk="0" hangingPunct="0"/>
              <a:r>
                <a:rPr lang="zh-CN" altLang="en-US" sz="2000" b="1">
                  <a:solidFill>
                    <a:schemeClr val="bg1"/>
                  </a:solidFill>
                </a:rPr>
                <a:t>单文档界面</a:t>
              </a:r>
              <a:r>
                <a:rPr lang="en-US" altLang="zh-CN" sz="2000" b="1">
                  <a:solidFill>
                    <a:schemeClr val="bg1"/>
                  </a:solidFill>
                </a:rPr>
                <a:t>(SDI)</a:t>
              </a:r>
            </a:p>
          </p:txBody>
        </p:sp>
        <p:sp>
          <p:nvSpPr>
            <p:cNvPr id="6153" name="Text Box 9"/>
            <p:cNvSpPr txBox="1">
              <a:spLocks noChangeArrowheads="1"/>
            </p:cNvSpPr>
            <p:nvPr/>
          </p:nvSpPr>
          <p:spPr bwMode="auto">
            <a:xfrm>
              <a:off x="1680" y="1184"/>
              <a:ext cx="1392" cy="229"/>
            </a:xfrm>
            <a:prstGeom prst="rect">
              <a:avLst/>
            </a:prstGeom>
            <a:gradFill rotWithShape="0">
              <a:gsLst>
                <a:gs pos="0">
                  <a:srgbClr val="FFFFCC"/>
                </a:gs>
                <a:gs pos="50000">
                  <a:srgbClr val="FFCCFF"/>
                </a:gs>
                <a:gs pos="100000">
                  <a:srgbClr val="FFFFCC"/>
                </a:gs>
              </a:gsLst>
              <a:lin ang="18900000" scaled="1"/>
            </a:gradFill>
            <a:ln w="9525">
              <a:solidFill>
                <a:schemeClr val="tx1"/>
              </a:solidFill>
              <a:miter lim="800000"/>
              <a:headEnd/>
              <a:tailEnd/>
            </a:ln>
          </p:spPr>
          <p:txBody>
            <a:bodyPr>
              <a:spAutoFit/>
            </a:bodyPr>
            <a:lstStyle/>
            <a:p>
              <a:pPr eaLnBrk="0" hangingPunct="0"/>
              <a:r>
                <a:rPr lang="zh-CN" altLang="en-US" sz="2000" b="1">
                  <a:solidFill>
                    <a:schemeClr val="bg1"/>
                  </a:solidFill>
                </a:rPr>
                <a:t>多文档界面</a:t>
              </a:r>
              <a:r>
                <a:rPr lang="en-US" altLang="zh-CN" sz="2000" b="1">
                  <a:solidFill>
                    <a:schemeClr val="bg1"/>
                  </a:solidFill>
                </a:rPr>
                <a:t>(MDI)</a:t>
              </a:r>
            </a:p>
          </p:txBody>
        </p:sp>
        <p:sp>
          <p:nvSpPr>
            <p:cNvPr id="6154" name="Text Box 10"/>
            <p:cNvSpPr txBox="1">
              <a:spLocks noChangeArrowheads="1"/>
            </p:cNvSpPr>
            <p:nvPr/>
          </p:nvSpPr>
          <p:spPr bwMode="auto">
            <a:xfrm>
              <a:off x="1680" y="1472"/>
              <a:ext cx="1776" cy="229"/>
            </a:xfrm>
            <a:prstGeom prst="rect">
              <a:avLst/>
            </a:prstGeom>
            <a:gradFill rotWithShape="0">
              <a:gsLst>
                <a:gs pos="0">
                  <a:srgbClr val="FFFFCC"/>
                </a:gs>
                <a:gs pos="50000">
                  <a:srgbClr val="FFCCFF"/>
                </a:gs>
                <a:gs pos="100000">
                  <a:srgbClr val="FFFFCC"/>
                </a:gs>
              </a:gsLst>
              <a:lin ang="18900000" scaled="1"/>
            </a:gradFill>
            <a:ln w="9525">
              <a:solidFill>
                <a:schemeClr val="tx1"/>
              </a:solidFill>
              <a:miter lim="800000"/>
              <a:headEnd/>
              <a:tailEnd/>
            </a:ln>
          </p:spPr>
          <p:txBody>
            <a:bodyPr>
              <a:spAutoFit/>
            </a:bodyPr>
            <a:lstStyle/>
            <a:p>
              <a:pPr eaLnBrk="0" hangingPunct="0"/>
              <a:r>
                <a:rPr lang="zh-CN" altLang="en-US" sz="2000" b="1">
                  <a:solidFill>
                    <a:schemeClr val="bg1"/>
                  </a:solidFill>
                </a:rPr>
                <a:t>基于对话框的应用程序</a:t>
              </a:r>
            </a:p>
          </p:txBody>
        </p:sp>
      </p:grpSp>
      <p:sp>
        <p:nvSpPr>
          <p:cNvPr id="6155" name="AutoShape 11"/>
          <p:cNvSpPr>
            <a:spLocks/>
          </p:cNvSpPr>
          <p:nvPr/>
        </p:nvSpPr>
        <p:spPr bwMode="auto">
          <a:xfrm>
            <a:off x="1824038" y="2160588"/>
            <a:ext cx="239712" cy="1022350"/>
          </a:xfrm>
          <a:prstGeom prst="leftBrace">
            <a:avLst>
              <a:gd name="adj1" fmla="val 35541"/>
              <a:gd name="adj2" fmla="val 50000"/>
            </a:avLst>
          </a:prstGeom>
          <a:noFill/>
          <a:ln w="38100">
            <a:solidFill>
              <a:schemeClr val="tx2"/>
            </a:solidFill>
            <a:round/>
            <a:headEnd/>
            <a:tailEnd/>
          </a:ln>
          <a:extLst>
            <a:ext uri="{909E8E84-426E-40DD-AFC4-6F175D3DCCD1}">
              <a14:hiddenFill xmlns:a14="http://schemas.microsoft.com/office/drawing/2010/main">
                <a:gradFill rotWithShape="0">
                  <a:gsLst>
                    <a:gs pos="0">
                      <a:srgbClr val="FFFFCC"/>
                    </a:gs>
                    <a:gs pos="50000">
                      <a:srgbClr val="FFCCFF"/>
                    </a:gs>
                    <a:gs pos="100000">
                      <a:srgbClr val="FFFFCC"/>
                    </a:gs>
                  </a:gsLst>
                  <a:lin ang="18900000" scaled="1"/>
                </a:gradFill>
              </a14:hiddenFill>
            </a:ext>
          </a:extLst>
        </p:spPr>
        <p:txBody>
          <a:bodyPr wrap="none" anchor="ctr"/>
          <a:lstStyle/>
          <a:p>
            <a:endParaRPr lang="zh-CN" altLang="en-US"/>
          </a:p>
        </p:txBody>
      </p:sp>
      <p:sp>
        <p:nvSpPr>
          <p:cNvPr id="6156" name="AutoShape 12"/>
          <p:cNvSpPr>
            <a:spLocks noChangeArrowheads="1"/>
          </p:cNvSpPr>
          <p:nvPr/>
        </p:nvSpPr>
        <p:spPr bwMode="auto">
          <a:xfrm>
            <a:off x="4851400" y="990600"/>
            <a:ext cx="2149475" cy="838200"/>
          </a:xfrm>
          <a:prstGeom prst="wedgeRoundRectCallout">
            <a:avLst>
              <a:gd name="adj1" fmla="val -55940"/>
              <a:gd name="adj2" fmla="val 95833"/>
              <a:gd name="adj3" fmla="val 16667"/>
            </a:avLst>
          </a:prstGeom>
          <a:gradFill rotWithShape="0">
            <a:gsLst>
              <a:gs pos="0">
                <a:srgbClr val="FFFFCC"/>
              </a:gs>
              <a:gs pos="50000">
                <a:srgbClr val="FFCCFF"/>
              </a:gs>
              <a:gs pos="100000">
                <a:srgbClr val="FFFFCC"/>
              </a:gs>
            </a:gsLst>
            <a:lin ang="189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000" b="1">
                <a:solidFill>
                  <a:schemeClr val="bg1"/>
                </a:solidFill>
              </a:rPr>
              <a:t>SDI</a:t>
            </a:r>
            <a:r>
              <a:rPr lang="zh-CN" altLang="en-US" sz="2000" b="1">
                <a:solidFill>
                  <a:schemeClr val="bg1"/>
                </a:solidFill>
              </a:rPr>
              <a:t>的应用程序</a:t>
            </a:r>
          </a:p>
          <a:p>
            <a:pPr algn="ctr" eaLnBrk="0" hangingPunct="0"/>
            <a:r>
              <a:rPr lang="zh-CN" altLang="en-US" sz="2000" b="1">
                <a:solidFill>
                  <a:schemeClr val="bg1"/>
                </a:solidFill>
              </a:rPr>
              <a:t>只有一个窗口</a:t>
            </a:r>
          </a:p>
        </p:txBody>
      </p:sp>
      <p:sp>
        <p:nvSpPr>
          <p:cNvPr id="6157" name="AutoShape 13"/>
          <p:cNvSpPr>
            <a:spLocks noChangeArrowheads="1"/>
          </p:cNvSpPr>
          <p:nvPr/>
        </p:nvSpPr>
        <p:spPr bwMode="auto">
          <a:xfrm>
            <a:off x="6124575" y="2362200"/>
            <a:ext cx="2867025" cy="1676400"/>
          </a:xfrm>
          <a:prstGeom prst="wedgeRoundRectCallout">
            <a:avLst>
              <a:gd name="adj1" fmla="val -109319"/>
              <a:gd name="adj2" fmla="val -32009"/>
              <a:gd name="adj3" fmla="val 16667"/>
            </a:avLst>
          </a:prstGeom>
          <a:gradFill rotWithShape="0">
            <a:gsLst>
              <a:gs pos="0">
                <a:srgbClr val="FFFFCC"/>
              </a:gs>
              <a:gs pos="50000">
                <a:srgbClr val="FFCCFF"/>
              </a:gs>
              <a:gs pos="100000">
                <a:srgbClr val="FFFFCC"/>
              </a:gs>
            </a:gsLst>
            <a:lin ang="189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000" b="1">
                <a:solidFill>
                  <a:schemeClr val="bg1"/>
                </a:solidFill>
              </a:rPr>
              <a:t>MDI</a:t>
            </a:r>
            <a:r>
              <a:rPr lang="zh-CN" altLang="en-US" sz="2000" b="1">
                <a:solidFill>
                  <a:schemeClr val="bg1"/>
                </a:solidFill>
              </a:rPr>
              <a:t>的应用程序每次</a:t>
            </a:r>
          </a:p>
          <a:p>
            <a:pPr eaLnBrk="0" hangingPunct="0"/>
            <a:r>
              <a:rPr lang="zh-CN" altLang="en-US" sz="2000" b="1">
                <a:solidFill>
                  <a:schemeClr val="bg1"/>
                </a:solidFill>
              </a:rPr>
              <a:t>可以读写多个文件或</a:t>
            </a:r>
          </a:p>
          <a:p>
            <a:pPr eaLnBrk="0" hangingPunct="0"/>
            <a:r>
              <a:rPr lang="zh-CN" altLang="en-US" sz="2000" b="1">
                <a:solidFill>
                  <a:schemeClr val="bg1"/>
                </a:solidFill>
              </a:rPr>
              <a:t>文档，可同时对多个</a:t>
            </a:r>
          </a:p>
          <a:p>
            <a:pPr eaLnBrk="0" hangingPunct="0"/>
            <a:r>
              <a:rPr lang="zh-CN" altLang="en-US" sz="2000" b="1">
                <a:solidFill>
                  <a:schemeClr val="bg1"/>
                </a:solidFill>
              </a:rPr>
              <a:t>文档进行操作，可以</a:t>
            </a:r>
          </a:p>
          <a:p>
            <a:pPr eaLnBrk="0" hangingPunct="0"/>
            <a:r>
              <a:rPr lang="zh-CN" altLang="en-US" sz="2000" b="1">
                <a:solidFill>
                  <a:schemeClr val="bg1"/>
                </a:solidFill>
              </a:rPr>
              <a:t>有多个子窗口</a:t>
            </a:r>
          </a:p>
        </p:txBody>
      </p:sp>
      <p:sp>
        <p:nvSpPr>
          <p:cNvPr id="6160" name="Text Box 16"/>
          <p:cNvSpPr txBox="1">
            <a:spLocks noChangeArrowheads="1"/>
          </p:cNvSpPr>
          <p:nvPr/>
        </p:nvSpPr>
        <p:spPr bwMode="auto">
          <a:xfrm>
            <a:off x="2971800" y="4673600"/>
            <a:ext cx="469900" cy="1320800"/>
          </a:xfrm>
          <a:prstGeom prst="rect">
            <a:avLst/>
          </a:prstGeom>
          <a:gradFill rotWithShape="0">
            <a:gsLst>
              <a:gs pos="0">
                <a:srgbClr val="FFFFCC"/>
              </a:gs>
              <a:gs pos="50000">
                <a:srgbClr val="FFCCFF"/>
              </a:gs>
              <a:gs pos="100000">
                <a:srgbClr val="FFFFCC"/>
              </a:gs>
            </a:gsLst>
            <a:lin ang="18900000" scaled="1"/>
          </a:gradFill>
          <a:ln w="9525">
            <a:solidFill>
              <a:schemeClr val="accent2"/>
            </a:solidFill>
            <a:miter lim="800000"/>
            <a:headEnd/>
            <a:tailEnd/>
          </a:ln>
        </p:spPr>
        <p:txBody>
          <a:bodyPr>
            <a:spAutoFit/>
          </a:bodyPr>
          <a:lstStyle/>
          <a:p>
            <a:pPr eaLnBrk="0" hangingPunct="0"/>
            <a:r>
              <a:rPr lang="zh-CN" altLang="en-US" sz="2000" b="1">
                <a:solidFill>
                  <a:schemeClr val="bg1"/>
                </a:solidFill>
              </a:rPr>
              <a:t>主要差别</a:t>
            </a:r>
          </a:p>
        </p:txBody>
      </p:sp>
      <p:sp>
        <p:nvSpPr>
          <p:cNvPr id="6161" name="Text Box 17"/>
          <p:cNvSpPr txBox="1">
            <a:spLocks noChangeArrowheads="1"/>
          </p:cNvSpPr>
          <p:nvPr/>
        </p:nvSpPr>
        <p:spPr bwMode="auto">
          <a:xfrm>
            <a:off x="3911600" y="4368800"/>
            <a:ext cx="4775200" cy="1016000"/>
          </a:xfrm>
          <a:prstGeom prst="rect">
            <a:avLst/>
          </a:prstGeom>
          <a:gradFill rotWithShape="0">
            <a:gsLst>
              <a:gs pos="0">
                <a:srgbClr val="FFFFCC"/>
              </a:gs>
              <a:gs pos="50000">
                <a:srgbClr val="FFCCFF"/>
              </a:gs>
              <a:gs pos="100000">
                <a:srgbClr val="FFFFCC"/>
              </a:gs>
            </a:gsLst>
            <a:lin ang="18900000" scaled="1"/>
          </a:gradFill>
          <a:ln w="9525">
            <a:solidFill>
              <a:schemeClr val="accent2"/>
            </a:solidFill>
            <a:miter lim="800000"/>
            <a:headEnd/>
            <a:tailEnd/>
          </a:ln>
        </p:spPr>
        <p:txBody>
          <a:bodyPr>
            <a:spAutoFit/>
          </a:bodyPr>
          <a:lstStyle/>
          <a:p>
            <a:pPr eaLnBrk="0" hangingPunct="0"/>
            <a:r>
              <a:rPr lang="zh-CN" altLang="en-US" sz="2000" b="1">
                <a:solidFill>
                  <a:schemeClr val="bg1"/>
                </a:solidFill>
              </a:rPr>
              <a:t>在创建</a:t>
            </a:r>
            <a:r>
              <a:rPr lang="en-US" altLang="zh-CN" sz="2000" b="1">
                <a:solidFill>
                  <a:schemeClr val="bg1"/>
                </a:solidFill>
              </a:rPr>
              <a:t>SDI</a:t>
            </a:r>
            <a:r>
              <a:rPr lang="zh-CN" altLang="en-US" sz="2000" b="1">
                <a:solidFill>
                  <a:schemeClr val="bg1"/>
                </a:solidFill>
              </a:rPr>
              <a:t>界面的应用程序时，不生成</a:t>
            </a:r>
            <a:r>
              <a:rPr lang="en-US" altLang="zh-CN" sz="2000" b="1">
                <a:solidFill>
                  <a:schemeClr val="bg1"/>
                </a:solidFill>
              </a:rPr>
              <a:t>CChildFrame</a:t>
            </a:r>
            <a:r>
              <a:rPr lang="zh-CN" altLang="en-US" sz="2000" b="1">
                <a:solidFill>
                  <a:schemeClr val="bg1"/>
                </a:solidFill>
              </a:rPr>
              <a:t>类，</a:t>
            </a:r>
            <a:r>
              <a:rPr lang="en-US" altLang="zh-CN" sz="2000" b="1">
                <a:solidFill>
                  <a:schemeClr val="bg1"/>
                </a:solidFill>
              </a:rPr>
              <a:t>CMainFrame</a:t>
            </a:r>
            <a:r>
              <a:rPr lang="zh-CN" altLang="en-US" sz="2000" b="1">
                <a:solidFill>
                  <a:schemeClr val="bg1"/>
                </a:solidFill>
              </a:rPr>
              <a:t>类的基类为</a:t>
            </a:r>
            <a:r>
              <a:rPr lang="en-US" altLang="zh-CN" sz="2000" b="1">
                <a:solidFill>
                  <a:schemeClr val="bg1"/>
                </a:solidFill>
              </a:rPr>
              <a:t>CFrameWnd</a:t>
            </a:r>
          </a:p>
        </p:txBody>
      </p:sp>
      <p:sp>
        <p:nvSpPr>
          <p:cNvPr id="6162" name="Text Box 18"/>
          <p:cNvSpPr txBox="1">
            <a:spLocks noChangeArrowheads="1"/>
          </p:cNvSpPr>
          <p:nvPr/>
        </p:nvSpPr>
        <p:spPr bwMode="auto">
          <a:xfrm>
            <a:off x="3911600" y="5715000"/>
            <a:ext cx="4775200" cy="1016000"/>
          </a:xfrm>
          <a:prstGeom prst="rect">
            <a:avLst/>
          </a:prstGeom>
          <a:gradFill rotWithShape="0">
            <a:gsLst>
              <a:gs pos="0">
                <a:srgbClr val="FFFFCC"/>
              </a:gs>
              <a:gs pos="50000">
                <a:srgbClr val="FFCCFF"/>
              </a:gs>
              <a:gs pos="100000">
                <a:srgbClr val="FFFFCC"/>
              </a:gs>
            </a:gsLst>
            <a:lin ang="18900000" scaled="1"/>
          </a:gradFill>
          <a:ln w="9525">
            <a:solidFill>
              <a:schemeClr val="accent2"/>
            </a:solidFill>
            <a:miter lim="800000"/>
            <a:headEnd/>
            <a:tailEnd/>
          </a:ln>
        </p:spPr>
        <p:txBody>
          <a:bodyPr>
            <a:spAutoFit/>
          </a:bodyPr>
          <a:lstStyle/>
          <a:p>
            <a:pPr eaLnBrk="0" hangingPunct="0"/>
            <a:r>
              <a:rPr lang="zh-CN" altLang="en-US" sz="2000" b="1">
                <a:solidFill>
                  <a:schemeClr val="bg1"/>
                </a:solidFill>
              </a:rPr>
              <a:t>在创建</a:t>
            </a:r>
            <a:r>
              <a:rPr lang="en-US" altLang="zh-CN" sz="2000" b="1">
                <a:solidFill>
                  <a:schemeClr val="bg1"/>
                </a:solidFill>
              </a:rPr>
              <a:t>MDI</a:t>
            </a:r>
            <a:r>
              <a:rPr lang="zh-CN" altLang="zh-CN" sz="2000" b="1">
                <a:solidFill>
                  <a:schemeClr val="bg1"/>
                </a:solidFill>
              </a:rPr>
              <a:t>界面的应用程序时，</a:t>
            </a:r>
            <a:r>
              <a:rPr lang="en-US" altLang="zh-CN" sz="2000" b="1">
                <a:solidFill>
                  <a:schemeClr val="bg1"/>
                </a:solidFill>
              </a:rPr>
              <a:t>CMainFrame</a:t>
            </a:r>
            <a:r>
              <a:rPr lang="zh-CN" altLang="en-US" sz="2000" b="1">
                <a:solidFill>
                  <a:schemeClr val="bg1"/>
                </a:solidFill>
              </a:rPr>
              <a:t>类的基类为</a:t>
            </a:r>
            <a:r>
              <a:rPr lang="en-US" altLang="zh-CN" sz="2000" b="1">
                <a:solidFill>
                  <a:schemeClr val="bg1"/>
                </a:solidFill>
              </a:rPr>
              <a:t>CMDIFrameWnd</a:t>
            </a:r>
          </a:p>
        </p:txBody>
      </p:sp>
      <p:sp>
        <p:nvSpPr>
          <p:cNvPr id="6163" name="AutoShape 19"/>
          <p:cNvSpPr>
            <a:spLocks/>
          </p:cNvSpPr>
          <p:nvPr/>
        </p:nvSpPr>
        <p:spPr bwMode="auto">
          <a:xfrm>
            <a:off x="3519488" y="4597400"/>
            <a:ext cx="392112" cy="1524000"/>
          </a:xfrm>
          <a:prstGeom prst="leftBrace">
            <a:avLst>
              <a:gd name="adj1" fmla="val 32389"/>
              <a:gd name="adj2" fmla="val 50000"/>
            </a:avLst>
          </a:prstGeom>
          <a:noFill/>
          <a:ln w="38100">
            <a:solidFill>
              <a:schemeClr val="tx2"/>
            </a:solidFill>
            <a:round/>
            <a:headEnd/>
            <a:tailEnd/>
          </a:ln>
          <a:effectLst/>
          <a:extLst>
            <a:ext uri="{909E8E84-426E-40DD-AFC4-6F175D3DCCD1}">
              <a14:hiddenFill xmlns:a14="http://schemas.microsoft.com/office/drawing/2010/main">
                <a:gradFill rotWithShape="0">
                  <a:gsLst>
                    <a:gs pos="0">
                      <a:srgbClr val="FFFFCC"/>
                    </a:gs>
                    <a:gs pos="50000">
                      <a:srgbClr val="FFCCFF"/>
                    </a:gs>
                    <a:gs pos="100000">
                      <a:srgbClr val="FFFFCC"/>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164" name="Group 20"/>
          <p:cNvGrpSpPr>
            <a:grpSpLocks/>
          </p:cNvGrpSpPr>
          <p:nvPr/>
        </p:nvGrpSpPr>
        <p:grpSpPr bwMode="auto">
          <a:xfrm>
            <a:off x="152400" y="3429000"/>
            <a:ext cx="2819400" cy="1930400"/>
            <a:chOff x="240" y="2240"/>
            <a:chExt cx="1728" cy="1216"/>
          </a:xfrm>
        </p:grpSpPr>
        <p:sp>
          <p:nvSpPr>
            <p:cNvPr id="6165" name="Text Box 21"/>
            <p:cNvSpPr txBox="1">
              <a:spLocks noChangeArrowheads="1"/>
            </p:cNvSpPr>
            <p:nvPr/>
          </p:nvSpPr>
          <p:spPr bwMode="auto">
            <a:xfrm>
              <a:off x="240" y="2240"/>
              <a:ext cx="1536" cy="832"/>
            </a:xfrm>
            <a:prstGeom prst="rect">
              <a:avLst/>
            </a:prstGeom>
            <a:gradFill rotWithShape="0">
              <a:gsLst>
                <a:gs pos="0">
                  <a:srgbClr val="FFFFCC"/>
                </a:gs>
                <a:gs pos="50000">
                  <a:srgbClr val="FFCCFF"/>
                </a:gs>
                <a:gs pos="100000">
                  <a:srgbClr val="FFFFCC"/>
                </a:gs>
              </a:gsLst>
              <a:lin ang="18900000" scaled="1"/>
            </a:gradFill>
            <a:ln w="9525">
              <a:solidFill>
                <a:schemeClr val="tx2"/>
              </a:solidFill>
              <a:miter lim="800000"/>
              <a:headEnd/>
              <a:tailEnd/>
            </a:ln>
          </p:spPr>
          <p:txBody>
            <a:bodyPr>
              <a:spAutoFit/>
            </a:bodyPr>
            <a:lstStyle/>
            <a:p>
              <a:pPr eaLnBrk="0" hangingPunct="0"/>
              <a:r>
                <a:rPr lang="zh-CN" altLang="en-US" sz="2000" b="1">
                  <a:solidFill>
                    <a:schemeClr val="bg1"/>
                  </a:solidFill>
                </a:rPr>
                <a:t>使用</a:t>
              </a:r>
              <a:r>
                <a:rPr lang="en-US" altLang="zh-CN" sz="2000" b="1">
                  <a:solidFill>
                    <a:schemeClr val="bg1"/>
                  </a:solidFill>
                </a:rPr>
                <a:t>AppWizard</a:t>
              </a:r>
              <a:r>
                <a:rPr lang="zh-CN" altLang="en-US" sz="2000" b="1">
                  <a:solidFill>
                    <a:schemeClr val="bg1"/>
                  </a:solidFill>
                </a:rPr>
                <a:t>创建</a:t>
              </a:r>
              <a:r>
                <a:rPr lang="en-US" altLang="zh-CN" sz="2000" b="1">
                  <a:solidFill>
                    <a:schemeClr val="bg1"/>
                  </a:solidFill>
                </a:rPr>
                <a:t>SDI</a:t>
              </a:r>
              <a:r>
                <a:rPr lang="zh-CN" altLang="en-US" sz="2000" b="1">
                  <a:solidFill>
                    <a:schemeClr val="bg1"/>
                  </a:solidFill>
                </a:rPr>
                <a:t>和</a:t>
              </a:r>
              <a:r>
                <a:rPr lang="en-US" altLang="zh-CN" sz="2000" b="1">
                  <a:solidFill>
                    <a:schemeClr val="bg1"/>
                  </a:solidFill>
                </a:rPr>
                <a:t>MDI</a:t>
              </a:r>
              <a:r>
                <a:rPr lang="zh-CN" altLang="en-US" sz="2000" b="1">
                  <a:solidFill>
                    <a:schemeClr val="bg1"/>
                  </a:solidFill>
                </a:rPr>
                <a:t>界面的应用程序的过程几乎完全一样</a:t>
              </a:r>
            </a:p>
          </p:txBody>
        </p:sp>
        <p:grpSp>
          <p:nvGrpSpPr>
            <p:cNvPr id="6166" name="Group 22"/>
            <p:cNvGrpSpPr>
              <a:grpSpLocks/>
            </p:cNvGrpSpPr>
            <p:nvPr/>
          </p:nvGrpSpPr>
          <p:grpSpPr bwMode="auto">
            <a:xfrm>
              <a:off x="1008" y="3072"/>
              <a:ext cx="960" cy="384"/>
              <a:chOff x="1008" y="3312"/>
              <a:chExt cx="960" cy="384"/>
            </a:xfrm>
          </p:grpSpPr>
          <p:sp>
            <p:nvSpPr>
              <p:cNvPr id="6167" name="Line 23"/>
              <p:cNvSpPr>
                <a:spLocks noChangeShapeType="1"/>
              </p:cNvSpPr>
              <p:nvPr/>
            </p:nvSpPr>
            <p:spPr bwMode="auto">
              <a:xfrm>
                <a:off x="1008" y="3312"/>
                <a:ext cx="0" cy="384"/>
              </a:xfrm>
              <a:prstGeom prst="line">
                <a:avLst/>
              </a:prstGeom>
              <a:no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68" name="Line 24"/>
              <p:cNvSpPr>
                <a:spLocks noChangeShapeType="1"/>
              </p:cNvSpPr>
              <p:nvPr/>
            </p:nvSpPr>
            <p:spPr bwMode="auto">
              <a:xfrm>
                <a:off x="1008" y="3696"/>
                <a:ext cx="960" cy="0"/>
              </a:xfrm>
              <a:prstGeom prst="line">
                <a:avLst/>
              </a:prstGeom>
              <a:noFill/>
              <a:ln w="38100">
                <a:solidFill>
                  <a:schemeClr val="tx2"/>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B53EB61-21C5-445B-B290-BDC71BEB3200}" type="slidenum">
              <a:rPr lang="en-US" altLang="zh-CN"/>
              <a:pPr/>
              <a:t>30</a:t>
            </a:fld>
            <a:endParaRPr lang="en-US" altLang="zh-CN"/>
          </a:p>
        </p:txBody>
      </p:sp>
      <p:sp>
        <p:nvSpPr>
          <p:cNvPr id="32772" name="AutoShape 4"/>
          <p:cNvSpPr>
            <a:spLocks noChangeArrowheads="1"/>
          </p:cNvSpPr>
          <p:nvPr/>
        </p:nvSpPr>
        <p:spPr bwMode="auto">
          <a:xfrm>
            <a:off x="381000" y="152400"/>
            <a:ext cx="4114800" cy="2133600"/>
          </a:xfrm>
          <a:prstGeom prst="wedgeRoundRectCallout">
            <a:avLst>
              <a:gd name="adj1" fmla="val 32676"/>
              <a:gd name="adj2" fmla="val 6116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zh-CN" altLang="en-US" b="1">
                <a:solidFill>
                  <a:srgbClr val="003300"/>
                </a:solidFill>
                <a:latin typeface="Arial Narrow" panose="020B0606020202030204" pitchFamily="34" charset="0"/>
              </a:rPr>
              <a:t>若使用串行化，可以不关心文件打开关闭的具体过程，只需要完善</a:t>
            </a:r>
            <a:r>
              <a:rPr lang="en-US" altLang="zh-CN" b="1">
                <a:solidFill>
                  <a:srgbClr val="003300"/>
                </a:solidFill>
                <a:latin typeface="Arial Narrow" panose="020B0606020202030204" pitchFamily="34" charset="0"/>
              </a:rPr>
              <a:t>Serialize</a:t>
            </a:r>
            <a:r>
              <a:rPr lang="zh-CN" altLang="en-US" b="1">
                <a:solidFill>
                  <a:srgbClr val="003300"/>
                </a:solidFill>
                <a:latin typeface="Arial Narrow" panose="020B0606020202030204" pitchFamily="34" charset="0"/>
              </a:rPr>
              <a:t>方法即可，但是很多应用程序都希望来亲自控制用户打开保存文件的过程 </a:t>
            </a:r>
          </a:p>
        </p:txBody>
      </p:sp>
      <p:sp>
        <p:nvSpPr>
          <p:cNvPr id="32773" name="Text Box 5"/>
          <p:cNvSpPr txBox="1">
            <a:spLocks noChangeArrowheads="1"/>
          </p:cNvSpPr>
          <p:nvPr/>
        </p:nvSpPr>
        <p:spPr bwMode="auto">
          <a:xfrm>
            <a:off x="1524000" y="2514600"/>
            <a:ext cx="6781800" cy="360680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sz="3200" b="1">
                <a:solidFill>
                  <a:srgbClr val="FFCCFF"/>
                </a:solidFill>
                <a:latin typeface="Arial Narrow" panose="020B0606020202030204" pitchFamily="34" charset="0"/>
              </a:rPr>
              <a:t>缺省处理方法		</a:t>
            </a:r>
          </a:p>
          <a:p>
            <a:pPr>
              <a:lnSpc>
                <a:spcPct val="90000"/>
              </a:lnSpc>
            </a:pPr>
            <a:r>
              <a:rPr lang="en-US" altLang="zh-CN" sz="3200" b="1">
                <a:solidFill>
                  <a:schemeClr val="tx2"/>
                </a:solidFill>
                <a:latin typeface="Arial Narrow" panose="020B0606020202030204" pitchFamily="34" charset="0"/>
              </a:rPr>
              <a:t>CWinApp::OnFileOpen		</a:t>
            </a:r>
          </a:p>
          <a:p>
            <a:pPr>
              <a:lnSpc>
                <a:spcPct val="90000"/>
              </a:lnSpc>
            </a:pPr>
            <a:r>
              <a:rPr lang="en-US" altLang="zh-CN" sz="3200" b="1">
                <a:solidFill>
                  <a:schemeClr val="tx2"/>
                </a:solidFill>
                <a:latin typeface="Arial Narrow" panose="020B0606020202030204" pitchFamily="34" charset="0"/>
              </a:rPr>
              <a:t>CWinApp::OpenDocumentFile	</a:t>
            </a:r>
          </a:p>
          <a:p>
            <a:pPr>
              <a:lnSpc>
                <a:spcPct val="90000"/>
              </a:lnSpc>
            </a:pPr>
            <a:r>
              <a:rPr lang="en-US" altLang="zh-CN" sz="3200" b="1">
                <a:solidFill>
                  <a:schemeClr val="tx2"/>
                </a:solidFill>
                <a:latin typeface="Arial Narrow" panose="020B0606020202030204" pitchFamily="34" charset="0"/>
              </a:rPr>
              <a:t>CDocTemplate::OpenDocumentFile</a:t>
            </a:r>
          </a:p>
          <a:p>
            <a:pPr>
              <a:lnSpc>
                <a:spcPct val="90000"/>
              </a:lnSpc>
            </a:pPr>
            <a:r>
              <a:rPr lang="en-US" altLang="zh-CN" sz="3200" b="1">
                <a:solidFill>
                  <a:schemeClr val="tx2"/>
                </a:solidFill>
                <a:latin typeface="Arial Narrow" panose="020B0606020202030204" pitchFamily="34" charset="0"/>
              </a:rPr>
              <a:t>CDocument::OnOpenDocument</a:t>
            </a:r>
          </a:p>
          <a:p>
            <a:pPr>
              <a:lnSpc>
                <a:spcPct val="90000"/>
              </a:lnSpc>
            </a:pPr>
            <a:r>
              <a:rPr lang="en-US" altLang="zh-CN" sz="3200" b="1">
                <a:solidFill>
                  <a:schemeClr val="tx2"/>
                </a:solidFill>
                <a:latin typeface="Arial Narrow" panose="020B0606020202030204" pitchFamily="34" charset="0"/>
              </a:rPr>
              <a:t>CDocument::Serialize</a:t>
            </a:r>
          </a:p>
          <a:p>
            <a:pPr>
              <a:lnSpc>
                <a:spcPct val="90000"/>
              </a:lnSpc>
            </a:pPr>
            <a:r>
              <a:rPr lang="en-US" altLang="zh-CN" sz="3200" b="1">
                <a:solidFill>
                  <a:schemeClr val="tx2"/>
                </a:solidFill>
                <a:latin typeface="Arial Narrow" panose="020B0606020202030204" pitchFamily="34" charset="0"/>
              </a:rPr>
              <a:t>CDocument::OnFileSave/OnFileSaveAs</a:t>
            </a:r>
          </a:p>
          <a:p>
            <a:pPr>
              <a:lnSpc>
                <a:spcPct val="90000"/>
              </a:lnSpc>
            </a:pPr>
            <a:r>
              <a:rPr lang="en-US" altLang="zh-CN" sz="3200" b="1">
                <a:solidFill>
                  <a:schemeClr val="tx2"/>
                </a:solidFill>
                <a:latin typeface="Arial Narrow" panose="020B0606020202030204" pitchFamily="34" charset="0"/>
              </a:rPr>
              <a:t>CDocument::OnSaveDocument</a:t>
            </a:r>
          </a:p>
        </p:txBody>
      </p:sp>
      <p:sp>
        <p:nvSpPr>
          <p:cNvPr id="32774" name="AutoShape 6"/>
          <p:cNvSpPr>
            <a:spLocks noChangeArrowheads="1"/>
          </p:cNvSpPr>
          <p:nvPr/>
        </p:nvSpPr>
        <p:spPr bwMode="auto">
          <a:xfrm>
            <a:off x="5257800" y="304800"/>
            <a:ext cx="2895600" cy="1447800"/>
          </a:xfrm>
          <a:prstGeom prst="wedgeRoundRectCallout">
            <a:avLst>
              <a:gd name="adj1" fmla="val -24454"/>
              <a:gd name="adj2" fmla="val 10065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003300"/>
                </a:solidFill>
                <a:latin typeface="Arial Narrow" panose="020B0606020202030204" pitchFamily="34" charset="0"/>
              </a:rPr>
              <a:t>文件打开或保存时重载的某一个缺省处理方法</a:t>
            </a:r>
            <a:endParaRPr lang="zh-CN" altLang="en-US" sz="2800" b="1">
              <a:solidFill>
                <a:srgbClr val="0033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81FC9383-2DD6-41CF-933C-A7BBD9F707DA}" type="slidenum">
              <a:rPr lang="en-US" altLang="zh-CN"/>
              <a:pPr/>
              <a:t>31</a:t>
            </a:fld>
            <a:endParaRPr lang="en-US" altLang="zh-CN"/>
          </a:p>
        </p:txBody>
      </p:sp>
      <p:sp>
        <p:nvSpPr>
          <p:cNvPr id="33794" name="Rectangle 2"/>
          <p:cNvSpPr>
            <a:spLocks noGrp="1" noChangeArrowheads="1"/>
          </p:cNvSpPr>
          <p:nvPr>
            <p:ph type="title"/>
          </p:nvPr>
        </p:nvSpPr>
        <p:spPr>
          <a:xfrm>
            <a:off x="685800" y="152400"/>
            <a:ext cx="7772400" cy="685800"/>
          </a:xfrm>
        </p:spPr>
        <p:txBody>
          <a:bodyPr/>
          <a:lstStyle/>
          <a:p>
            <a:r>
              <a:rPr lang="en-US" altLang="zh-CN" b="1" dirty="0" smtClean="0"/>
              <a:t>9.3.2 </a:t>
            </a:r>
            <a:r>
              <a:rPr lang="zh-CN" altLang="en-US" b="1" dirty="0">
                <a:latin typeface="宋体" panose="02010600030101010101" pitchFamily="2" charset="-122"/>
              </a:rPr>
              <a:t>消息映</a:t>
            </a:r>
            <a:r>
              <a:rPr lang="zh-CN" altLang="en-US" b="1" dirty="0" smtClean="0">
                <a:latin typeface="宋体" panose="02010600030101010101" pitchFamily="2" charset="-122"/>
              </a:rPr>
              <a:t>射与传递</a:t>
            </a:r>
            <a:r>
              <a:rPr lang="zh-CN" altLang="en-US" b="1" dirty="0" smtClean="0"/>
              <a:t> </a:t>
            </a:r>
            <a:endParaRPr lang="zh-CN" altLang="en-US" b="1" dirty="0"/>
          </a:p>
        </p:txBody>
      </p:sp>
      <p:sp>
        <p:nvSpPr>
          <p:cNvPr id="33795" name="Rectangle 3"/>
          <p:cNvSpPr>
            <a:spLocks noGrp="1" noChangeArrowheads="1"/>
          </p:cNvSpPr>
          <p:nvPr>
            <p:ph type="body" idx="1"/>
          </p:nvPr>
        </p:nvSpPr>
        <p:spPr>
          <a:xfrm>
            <a:off x="685800" y="914400"/>
            <a:ext cx="7772400" cy="2133600"/>
          </a:xfrm>
          <a:ln>
            <a:solidFill>
              <a:srgbClr val="00FF00"/>
            </a:solidFill>
            <a:miter lim="800000"/>
            <a:headEnd/>
            <a:tailEnd/>
          </a:ln>
        </p:spPr>
        <p:txBody>
          <a:bodyPr/>
          <a:lstStyle/>
          <a:p>
            <a:pPr>
              <a:buFontTx/>
              <a:buNone/>
            </a:pPr>
            <a:r>
              <a:rPr lang="en-US" altLang="zh-CN" b="1">
                <a:latin typeface="Arial Narrow" panose="020B0606020202030204" pitchFamily="34" charset="0"/>
              </a:rPr>
              <a:t>        </a:t>
            </a:r>
            <a:r>
              <a:rPr lang="zh-CN" altLang="en-US" b="1">
                <a:latin typeface="Arial Narrow" panose="020B0606020202030204" pitchFamily="34" charset="0"/>
              </a:rPr>
              <a:t>使用</a:t>
            </a:r>
            <a:r>
              <a:rPr lang="en-US" altLang="zh-CN" b="1">
                <a:latin typeface="Arial Narrow" panose="020B0606020202030204" pitchFamily="34" charset="0"/>
              </a:rPr>
              <a:t>ClassWizard</a:t>
            </a:r>
            <a:r>
              <a:rPr lang="zh-CN" altLang="en-US" b="1">
                <a:latin typeface="Arial Narrow" panose="020B0606020202030204" pitchFamily="34" charset="0"/>
              </a:rPr>
              <a:t>来添加消息映射，但有时，</a:t>
            </a:r>
            <a:r>
              <a:rPr lang="en-US" altLang="zh-CN" b="1">
                <a:latin typeface="Arial Narrow" panose="020B0606020202030204" pitchFamily="34" charset="0"/>
              </a:rPr>
              <a:t>ClassWizard</a:t>
            </a:r>
            <a:r>
              <a:rPr lang="zh-CN" altLang="en-US" b="1">
                <a:latin typeface="Arial Narrow" panose="020B0606020202030204" pitchFamily="34" charset="0"/>
              </a:rPr>
              <a:t>不支持某些类的消息映射，需自己添加一些自定义的消息，这时都需要手工添加消息映射代码 </a:t>
            </a:r>
          </a:p>
        </p:txBody>
      </p:sp>
      <p:sp>
        <p:nvSpPr>
          <p:cNvPr id="33797" name="Text Box 5"/>
          <p:cNvSpPr txBox="1">
            <a:spLocks noChangeArrowheads="1"/>
          </p:cNvSpPr>
          <p:nvPr/>
        </p:nvSpPr>
        <p:spPr bwMode="auto">
          <a:xfrm>
            <a:off x="762000" y="4070350"/>
            <a:ext cx="114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latin typeface="Arial Narrow" panose="020B0606020202030204" pitchFamily="34" charset="0"/>
              </a:rPr>
              <a:t>数组中存储的信息</a:t>
            </a:r>
          </a:p>
        </p:txBody>
      </p:sp>
      <p:sp>
        <p:nvSpPr>
          <p:cNvPr id="33798" name="Text Box 6"/>
          <p:cNvSpPr txBox="1">
            <a:spLocks noChangeArrowheads="1"/>
          </p:cNvSpPr>
          <p:nvPr/>
        </p:nvSpPr>
        <p:spPr bwMode="auto">
          <a:xfrm>
            <a:off x="2133600" y="3683000"/>
            <a:ext cx="48466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b="1"/>
              <a:t>消息应用于的控件</a:t>
            </a:r>
            <a:r>
              <a:rPr lang="en-US" altLang="zh-CN" b="1"/>
              <a:t>ID</a:t>
            </a:r>
            <a:r>
              <a:rPr lang="zh-CN" altLang="en-US" b="1"/>
              <a:t>，或者</a:t>
            </a:r>
            <a:r>
              <a:rPr lang="en-US" altLang="zh-CN" b="1"/>
              <a:t>ID</a:t>
            </a:r>
            <a:r>
              <a:rPr lang="zh-CN" altLang="en-US" b="1"/>
              <a:t>范围</a:t>
            </a:r>
          </a:p>
          <a:p>
            <a:pPr>
              <a:lnSpc>
                <a:spcPct val="130000"/>
              </a:lnSpc>
            </a:pPr>
            <a:r>
              <a:rPr lang="zh-CN" altLang="en-US" b="1"/>
              <a:t>所处理的消息</a:t>
            </a:r>
          </a:p>
          <a:p>
            <a:pPr>
              <a:lnSpc>
                <a:spcPct val="130000"/>
              </a:lnSpc>
            </a:pPr>
            <a:r>
              <a:rPr lang="zh-CN" altLang="en-US" b="1"/>
              <a:t>消息所传递的参数</a:t>
            </a:r>
          </a:p>
          <a:p>
            <a:pPr>
              <a:lnSpc>
                <a:spcPct val="130000"/>
              </a:lnSpc>
            </a:pPr>
            <a:r>
              <a:rPr lang="zh-CN" altLang="en-US" b="1">
                <a:latin typeface="宋体" panose="02010600030101010101" pitchFamily="2" charset="-122"/>
              </a:rPr>
              <a:t>消息所期望的返回值</a:t>
            </a:r>
            <a:r>
              <a:rPr lang="zh-CN" altLang="en-US" b="1"/>
              <a:t> </a:t>
            </a:r>
          </a:p>
        </p:txBody>
      </p:sp>
      <p:sp>
        <p:nvSpPr>
          <p:cNvPr id="33799" name="AutoShape 7"/>
          <p:cNvSpPr>
            <a:spLocks/>
          </p:cNvSpPr>
          <p:nvPr/>
        </p:nvSpPr>
        <p:spPr bwMode="auto">
          <a:xfrm>
            <a:off x="1905000" y="3962400"/>
            <a:ext cx="228600" cy="1447800"/>
          </a:xfrm>
          <a:prstGeom prst="leftBrace">
            <a:avLst>
              <a:gd name="adj1" fmla="val 5277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AutoShape 8"/>
          <p:cNvSpPr>
            <a:spLocks noChangeArrowheads="1"/>
          </p:cNvSpPr>
          <p:nvPr/>
        </p:nvSpPr>
        <p:spPr bwMode="auto">
          <a:xfrm>
            <a:off x="5943600" y="4419600"/>
            <a:ext cx="2895600" cy="2057400"/>
          </a:xfrm>
          <a:prstGeom prst="wedgeRoundRectCallout">
            <a:avLst>
              <a:gd name="adj1" fmla="val -65569"/>
              <a:gd name="adj2" fmla="val -6049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solidFill>
                  <a:srgbClr val="003300"/>
                </a:solidFill>
                <a:latin typeface="Arial Narrow" panose="020B0606020202030204" pitchFamily="34" charset="0"/>
              </a:rPr>
              <a:t>消息映射本质上就是一个数组，</a:t>
            </a:r>
            <a:r>
              <a:rPr lang="en-US" altLang="zh-CN" b="1">
                <a:solidFill>
                  <a:srgbClr val="003300"/>
                </a:solidFill>
                <a:latin typeface="Arial Narrow" panose="020B0606020202030204" pitchFamily="34" charset="0"/>
              </a:rPr>
              <a:t>MFC</a:t>
            </a:r>
            <a:r>
              <a:rPr lang="zh-CN" altLang="en-US" b="1">
                <a:solidFill>
                  <a:srgbClr val="003300"/>
                </a:solidFill>
                <a:latin typeface="Arial Narrow" panose="020B0606020202030204" pitchFamily="34" charset="0"/>
              </a:rPr>
              <a:t>使用该数组来确定消息传递时具体要传递给哪一个函数</a:t>
            </a:r>
            <a:endParaRPr lang="zh-CN" altLang="en-US">
              <a:solidFill>
                <a:srgbClr val="0033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4F5DD1A-1B4D-4AAE-9613-8A32961EE1DB}" type="slidenum">
              <a:rPr lang="en-US" altLang="zh-CN"/>
              <a:pPr/>
              <a:t>32</a:t>
            </a:fld>
            <a:endParaRPr lang="en-US" altLang="zh-CN"/>
          </a:p>
        </p:txBody>
      </p:sp>
      <p:sp>
        <p:nvSpPr>
          <p:cNvPr id="34820" name="Text Box 4"/>
          <p:cNvSpPr txBox="1">
            <a:spLocks noChangeArrowheads="1"/>
          </p:cNvSpPr>
          <p:nvPr/>
        </p:nvSpPr>
        <p:spPr bwMode="auto">
          <a:xfrm>
            <a:off x="395536" y="551403"/>
            <a:ext cx="8474075" cy="592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4000" b="1" dirty="0">
                <a:latin typeface="Arial Narrow" panose="020B0606020202030204" pitchFamily="34" charset="0"/>
              </a:rPr>
              <a:t>        </a:t>
            </a:r>
            <a:r>
              <a:rPr lang="zh-CN" altLang="en-US" sz="4000" b="1" dirty="0">
                <a:latin typeface="Arial Narrow" panose="020B0606020202030204" pitchFamily="34" charset="0"/>
              </a:rPr>
              <a:t>当</a:t>
            </a:r>
            <a:r>
              <a:rPr lang="en-US" altLang="zh-CN" sz="4000" b="1" dirty="0">
                <a:latin typeface="Arial Narrow" panose="020B0606020202030204" pitchFamily="34" charset="0"/>
              </a:rPr>
              <a:t>MFC</a:t>
            </a:r>
            <a:r>
              <a:rPr lang="zh-CN" altLang="en-US" sz="4000" b="1" dirty="0">
                <a:latin typeface="Arial Narrow" panose="020B0606020202030204" pitchFamily="34" charset="0"/>
              </a:rPr>
              <a:t>收到消息后，便自动确定目标窗口和相应的</a:t>
            </a:r>
            <a:r>
              <a:rPr lang="en-US" altLang="zh-CN" sz="4000" b="1" dirty="0">
                <a:latin typeface="Arial Narrow" panose="020B0606020202030204" pitchFamily="34" charset="0"/>
              </a:rPr>
              <a:t>MFC</a:t>
            </a:r>
            <a:r>
              <a:rPr lang="zh-CN" altLang="en-US" sz="4000" b="1" dirty="0">
                <a:latin typeface="Arial Narrow" panose="020B0606020202030204" pitchFamily="34" charset="0"/>
              </a:rPr>
              <a:t>类的实例。然后它便搜索窗口的消息映射寻找匹配的项。若窗口中没有处理该消息的处理程序，</a:t>
            </a:r>
            <a:r>
              <a:rPr lang="en-US" altLang="zh-CN" sz="4000" b="1" dirty="0">
                <a:latin typeface="Arial Narrow" panose="020B0606020202030204" pitchFamily="34" charset="0"/>
              </a:rPr>
              <a:t>MFC</a:t>
            </a:r>
            <a:r>
              <a:rPr lang="zh-CN" altLang="en-US" sz="4000" b="1" dirty="0">
                <a:latin typeface="Arial Narrow" panose="020B0606020202030204" pitchFamily="34" charset="0"/>
              </a:rPr>
              <a:t>便进一步搜索窗口的父类。如果父类也没有找到处理该消息的函数，</a:t>
            </a:r>
            <a:r>
              <a:rPr lang="en-US" altLang="zh-CN" sz="4000" b="1" dirty="0">
                <a:latin typeface="Arial Narrow" panose="020B0606020202030204" pitchFamily="34" charset="0"/>
              </a:rPr>
              <a:t>MFC</a:t>
            </a:r>
            <a:r>
              <a:rPr lang="zh-CN" altLang="en-US" sz="4000" b="1" dirty="0">
                <a:latin typeface="Arial Narrow" panose="020B0606020202030204" pitchFamily="34" charset="0"/>
              </a:rPr>
              <a:t>便将消息传递给该窗口的原窗口过程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351E07F9-179F-4557-B8D1-E4EA0CCCA9F4}" type="slidenum">
              <a:rPr lang="en-US" altLang="zh-CN"/>
              <a:pPr/>
              <a:t>33</a:t>
            </a:fld>
            <a:endParaRPr lang="en-US" altLang="zh-CN"/>
          </a:p>
        </p:txBody>
      </p:sp>
      <p:sp>
        <p:nvSpPr>
          <p:cNvPr id="35844" name="Text Box 4"/>
          <p:cNvSpPr txBox="1">
            <a:spLocks noChangeArrowheads="1"/>
          </p:cNvSpPr>
          <p:nvPr/>
        </p:nvSpPr>
        <p:spPr bwMode="auto">
          <a:xfrm>
            <a:off x="441325" y="76200"/>
            <a:ext cx="8397875"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b="1">
                <a:latin typeface="Arial Narrow" panose="020B0606020202030204" pitchFamily="34" charset="0"/>
              </a:rPr>
              <a:t>         </a:t>
            </a:r>
            <a:r>
              <a:rPr lang="zh-CN" altLang="en-US" b="1">
                <a:latin typeface="Arial Narrow" panose="020B0606020202030204" pitchFamily="34" charset="0"/>
              </a:rPr>
              <a:t>在消息映射的时候，仅仅靠</a:t>
            </a:r>
            <a:r>
              <a:rPr lang="en-US" altLang="zh-CN" b="1">
                <a:latin typeface="Arial Narrow" panose="020B0606020202030204" pitchFamily="34" charset="0"/>
              </a:rPr>
              <a:t>ClassWizard</a:t>
            </a:r>
            <a:r>
              <a:rPr lang="zh-CN" altLang="en-US" b="1">
                <a:latin typeface="Arial Narrow" panose="020B0606020202030204" pitchFamily="34" charset="0"/>
              </a:rPr>
              <a:t>生成的宏是不够的，有时需要向已有的消息映射添加自己的宏，但所添加的宏一定要放在</a:t>
            </a:r>
            <a:r>
              <a:rPr lang="en-US" altLang="zh-CN" b="1">
                <a:latin typeface="Arial Narrow" panose="020B0606020202030204" pitchFamily="34" charset="0"/>
              </a:rPr>
              <a:t>ClassWizard</a:t>
            </a:r>
            <a:r>
              <a:rPr lang="zh-CN" altLang="en-US" b="1">
                <a:latin typeface="Arial Narrow" panose="020B0606020202030204" pitchFamily="34" charset="0"/>
              </a:rPr>
              <a:t>的特殊注释之外。</a:t>
            </a:r>
          </a:p>
          <a:p>
            <a:pPr>
              <a:lnSpc>
                <a:spcPct val="110000"/>
              </a:lnSpc>
            </a:pPr>
            <a:r>
              <a:rPr lang="zh-CN" altLang="en-US" b="1">
                <a:latin typeface="Arial Narrow" panose="020B0606020202030204" pitchFamily="34" charset="0"/>
              </a:rPr>
              <a:t>   以下是由</a:t>
            </a:r>
            <a:r>
              <a:rPr lang="en-US" altLang="zh-CN" b="1">
                <a:latin typeface="Arial Narrow" panose="020B0606020202030204" pitchFamily="34" charset="0"/>
              </a:rPr>
              <a:t>AppWizard</a:t>
            </a:r>
            <a:r>
              <a:rPr lang="zh-CN" altLang="en-US" b="1">
                <a:latin typeface="Arial Narrow" panose="020B0606020202030204" pitchFamily="34" charset="0"/>
              </a:rPr>
              <a:t>产生的默认</a:t>
            </a:r>
            <a:r>
              <a:rPr lang="en-US" altLang="zh-CN" b="1">
                <a:latin typeface="Arial Narrow" panose="020B0606020202030204" pitchFamily="34" charset="0"/>
              </a:rPr>
              <a:t>MDI</a:t>
            </a:r>
            <a:r>
              <a:rPr lang="zh-CN" altLang="en-US" b="1">
                <a:latin typeface="Arial Narrow" panose="020B0606020202030204" pitchFamily="34" charset="0"/>
              </a:rPr>
              <a:t>视图的消息映射，另外添加了一个菜单项的处理和一个</a:t>
            </a:r>
            <a:r>
              <a:rPr lang="en-US" altLang="zh-CN" b="1">
                <a:latin typeface="Arial Narrow" panose="020B0606020202030204" pitchFamily="34" charset="0"/>
              </a:rPr>
              <a:t>WM_ERASEBKGND</a:t>
            </a:r>
            <a:r>
              <a:rPr lang="zh-CN" altLang="en-US" b="1">
                <a:latin typeface="Arial Narrow" panose="020B0606020202030204" pitchFamily="34" charset="0"/>
              </a:rPr>
              <a:t>消息的映射： </a:t>
            </a:r>
          </a:p>
        </p:txBody>
      </p:sp>
      <p:sp>
        <p:nvSpPr>
          <p:cNvPr id="35845" name="Text Box 5"/>
          <p:cNvSpPr txBox="1">
            <a:spLocks noChangeArrowheads="1"/>
          </p:cNvSpPr>
          <p:nvPr/>
        </p:nvSpPr>
        <p:spPr bwMode="auto">
          <a:xfrm>
            <a:off x="304800" y="2444750"/>
            <a:ext cx="86106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CCFF"/>
                </a:solidFill>
                <a:latin typeface="Arial Narrow" panose="020B0606020202030204" pitchFamily="34" charset="0"/>
              </a:rPr>
              <a:t>BEGIN_MESSAGE_MAP(CMDIView, CView)</a:t>
            </a:r>
          </a:p>
          <a:p>
            <a:r>
              <a:rPr lang="en-US" altLang="zh-CN" b="1">
                <a:solidFill>
                  <a:srgbClr val="FFCCFF"/>
                </a:solidFill>
                <a:latin typeface="Arial Narrow" panose="020B0606020202030204" pitchFamily="34" charset="0"/>
              </a:rPr>
              <a:t>  </a:t>
            </a:r>
            <a:r>
              <a:rPr lang="en-US" altLang="zh-CN" b="1">
                <a:solidFill>
                  <a:srgbClr val="FFFFFF"/>
                </a:solidFill>
                <a:latin typeface="Arial Narrow" panose="020B0606020202030204" pitchFamily="34" charset="0"/>
              </a:rPr>
              <a:t>//{{AFX_MSG_MAP(CMDIView)</a:t>
            </a:r>
          </a:p>
          <a:p>
            <a:r>
              <a:rPr lang="en-US" altLang="zh-CN" b="1">
                <a:solidFill>
                  <a:srgbClr val="FFFFFF"/>
                </a:solidFill>
                <a:latin typeface="Arial Narrow" panose="020B0606020202030204" pitchFamily="34" charset="0"/>
              </a:rPr>
              <a:t>  ON_COMMAND(ID_OPER_TEST, OnOperTest)</a:t>
            </a:r>
          </a:p>
          <a:p>
            <a:r>
              <a:rPr lang="en-US" altLang="zh-CN" sz="2000" b="1">
                <a:solidFill>
                  <a:srgbClr val="FFFFFF"/>
                </a:solidFill>
                <a:latin typeface="Arial Narrow" panose="020B0606020202030204" pitchFamily="34" charset="0"/>
              </a:rPr>
              <a:t>  ON_UPDATE_COMMAND_UI(ID_OPER_TEST, OnUpdateOperTest)</a:t>
            </a:r>
          </a:p>
          <a:p>
            <a:r>
              <a:rPr lang="en-US" altLang="zh-CN" b="1">
                <a:solidFill>
                  <a:srgbClr val="FFFFFF"/>
                </a:solidFill>
                <a:latin typeface="Arial Narrow" panose="020B0606020202030204" pitchFamily="34" charset="0"/>
              </a:rPr>
              <a:t>  </a:t>
            </a:r>
            <a:r>
              <a:rPr lang="en-US" altLang="zh-CN" b="1">
                <a:solidFill>
                  <a:srgbClr val="66FF33"/>
                </a:solidFill>
                <a:latin typeface="Arial Narrow" panose="020B0606020202030204" pitchFamily="34" charset="0"/>
              </a:rPr>
              <a:t>ON_WM_ERASEBKGND()</a:t>
            </a:r>
          </a:p>
          <a:p>
            <a:r>
              <a:rPr lang="en-US" altLang="zh-CN" b="1">
                <a:solidFill>
                  <a:srgbClr val="FFFFFF"/>
                </a:solidFill>
                <a:latin typeface="Arial Narrow" panose="020B0606020202030204" pitchFamily="34" charset="0"/>
              </a:rPr>
              <a:t>  //}}AFX_MSG_MAP</a:t>
            </a:r>
          </a:p>
          <a:p>
            <a:r>
              <a:rPr lang="en-US" altLang="zh-CN" b="1">
                <a:solidFill>
                  <a:srgbClr val="FFCCFF"/>
                </a:solidFill>
                <a:latin typeface="Arial Narrow" panose="020B0606020202030204" pitchFamily="34" charset="0"/>
              </a:rPr>
              <a:t>  // Standard printing commands</a:t>
            </a:r>
          </a:p>
          <a:p>
            <a:r>
              <a:rPr lang="en-US" altLang="zh-CN" b="1">
                <a:solidFill>
                  <a:srgbClr val="FFCCFF"/>
                </a:solidFill>
                <a:latin typeface="Arial Narrow" panose="020B0606020202030204" pitchFamily="34" charset="0"/>
              </a:rPr>
              <a:t>  ON_COMMAND(ID_FILE_PRINT, CView::OnFilePrint)</a:t>
            </a:r>
          </a:p>
          <a:p>
            <a:r>
              <a:rPr lang="en-US" altLang="zh-CN" b="1">
                <a:solidFill>
                  <a:srgbClr val="FFCCFF"/>
                </a:solidFill>
                <a:latin typeface="Arial Narrow" panose="020B0606020202030204" pitchFamily="34" charset="0"/>
              </a:rPr>
              <a:t>  ON_COMMAND(ID_FILE_PRINT_DIRECT, CView::OnFilePrint)</a:t>
            </a:r>
          </a:p>
          <a:p>
            <a:r>
              <a:rPr lang="en-US" altLang="zh-CN" sz="2000" b="1">
                <a:solidFill>
                  <a:srgbClr val="FFCCFF"/>
                </a:solidFill>
                <a:latin typeface="Arial Narrow" panose="020B0606020202030204" pitchFamily="34" charset="0"/>
              </a:rPr>
              <a:t>  ON_COMMAND(ID_FILE_PRINT_PREVIEW, CView::OnFilePrintPreview)</a:t>
            </a:r>
          </a:p>
          <a:p>
            <a:r>
              <a:rPr lang="en-US" altLang="zh-CN" b="1">
                <a:solidFill>
                  <a:srgbClr val="FFCCFF"/>
                </a:solidFill>
                <a:latin typeface="Arial Narrow" panose="020B0606020202030204" pitchFamily="34" charset="0"/>
              </a:rPr>
              <a:t>END_MESSAGE_MAP() </a:t>
            </a:r>
          </a:p>
        </p:txBody>
      </p:sp>
      <p:sp>
        <p:nvSpPr>
          <p:cNvPr id="35847" name="AutoShape 7"/>
          <p:cNvSpPr>
            <a:spLocks noChangeArrowheads="1"/>
          </p:cNvSpPr>
          <p:nvPr/>
        </p:nvSpPr>
        <p:spPr bwMode="auto">
          <a:xfrm>
            <a:off x="5791200" y="2209800"/>
            <a:ext cx="3048000" cy="1066800"/>
          </a:xfrm>
          <a:prstGeom prst="wedgeRoundRectCallout">
            <a:avLst>
              <a:gd name="adj1" fmla="val -64690"/>
              <a:gd name="adj2" fmla="val 5431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zh-CN" altLang="en-US" b="1">
                <a:solidFill>
                  <a:srgbClr val="003300"/>
                </a:solidFill>
                <a:latin typeface="Arial Narrow" panose="020B0606020202030204" pitchFamily="34" charset="0"/>
              </a:rPr>
              <a:t>位于</a:t>
            </a:r>
            <a:r>
              <a:rPr lang="en-US" altLang="zh-CN" b="1">
                <a:solidFill>
                  <a:srgbClr val="003300"/>
                </a:solidFill>
                <a:latin typeface="Arial Narrow" panose="020B0606020202030204" pitchFamily="34" charset="0"/>
              </a:rPr>
              <a:t>AFX_MSG_MAP</a:t>
            </a:r>
            <a:r>
              <a:rPr lang="zh-CN" altLang="en-US" b="1">
                <a:solidFill>
                  <a:srgbClr val="003300"/>
                </a:solidFill>
                <a:latin typeface="Arial Narrow" panose="020B0606020202030204" pitchFamily="34" charset="0"/>
              </a:rPr>
              <a:t>之间的宏来自</a:t>
            </a:r>
            <a:r>
              <a:rPr lang="en-US" altLang="zh-CN" b="1">
                <a:solidFill>
                  <a:srgbClr val="003300"/>
                </a:solidFill>
                <a:latin typeface="Arial Narrow" panose="020B0606020202030204" pitchFamily="34" charset="0"/>
              </a:rPr>
              <a:t>ClassWizard</a:t>
            </a:r>
          </a:p>
        </p:txBody>
      </p:sp>
      <p:sp>
        <p:nvSpPr>
          <p:cNvPr id="35848" name="AutoShape 8"/>
          <p:cNvSpPr>
            <a:spLocks noChangeArrowheads="1"/>
          </p:cNvSpPr>
          <p:nvPr/>
        </p:nvSpPr>
        <p:spPr bwMode="auto">
          <a:xfrm>
            <a:off x="3962400" y="3962400"/>
            <a:ext cx="1600200" cy="533400"/>
          </a:xfrm>
          <a:prstGeom prst="wedgeRoundRectCallout">
            <a:avLst>
              <a:gd name="adj1" fmla="val -70042"/>
              <a:gd name="adj2" fmla="val -1964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66FF33"/>
                </a:solidFill>
                <a:latin typeface="宋体" panose="02010600030101010101" pitchFamily="2" charset="-122"/>
              </a:rPr>
              <a:t>特定宏</a:t>
            </a:r>
            <a:r>
              <a:rPr lang="zh-CN" altLang="en-US" b="1">
                <a:solidFill>
                  <a:srgbClr val="66FF33"/>
                </a:solidFill>
              </a:rPr>
              <a:t> </a:t>
            </a:r>
          </a:p>
        </p:txBody>
      </p:sp>
      <p:sp>
        <p:nvSpPr>
          <p:cNvPr id="35849" name="AutoShape 9"/>
          <p:cNvSpPr>
            <a:spLocks noChangeArrowheads="1"/>
          </p:cNvSpPr>
          <p:nvPr/>
        </p:nvSpPr>
        <p:spPr bwMode="auto">
          <a:xfrm>
            <a:off x="6781800" y="3962400"/>
            <a:ext cx="2286000" cy="838200"/>
          </a:xfrm>
          <a:prstGeom prst="wedgeRoundRectCallout">
            <a:avLst>
              <a:gd name="adj1" fmla="val -66806"/>
              <a:gd name="adj2" fmla="val 7291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solidFill>
                  <a:srgbClr val="FFCCFF"/>
                </a:solidFill>
                <a:latin typeface="Arial Narrow" panose="020B0606020202030204" pitchFamily="34" charset="0"/>
              </a:rPr>
              <a:t>ON_COMMAND</a:t>
            </a:r>
            <a:r>
              <a:rPr lang="zh-CN" altLang="en-US" b="1">
                <a:solidFill>
                  <a:srgbClr val="FFCCFF"/>
                </a:solidFill>
                <a:latin typeface="Arial Narrow" panose="020B0606020202030204" pitchFamily="34" charset="0"/>
              </a:rPr>
              <a:t>是通用宏</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B22DDF9-E15F-4FF1-8FC5-FC1804BD2243}" type="slidenum">
              <a:rPr lang="en-US" altLang="zh-CN"/>
              <a:pPr/>
              <a:t>34</a:t>
            </a:fld>
            <a:endParaRPr lang="en-US" altLang="zh-CN"/>
          </a:p>
        </p:txBody>
      </p:sp>
      <p:sp>
        <p:nvSpPr>
          <p:cNvPr id="2" name="文本框 1"/>
          <p:cNvSpPr txBox="1"/>
          <p:nvPr/>
        </p:nvSpPr>
        <p:spPr>
          <a:xfrm>
            <a:off x="192278" y="260648"/>
            <a:ext cx="8715199" cy="1200329"/>
          </a:xfrm>
          <a:prstGeom prst="rect">
            <a:avLst/>
          </a:prstGeom>
          <a:noFill/>
        </p:spPr>
        <p:txBody>
          <a:bodyPr wrap="square" rtlCol="0">
            <a:spAutoFit/>
          </a:bodyPr>
          <a:lstStyle/>
          <a:p>
            <a:r>
              <a:rPr lang="zh-CN" altLang="en-US" b="1" dirty="0">
                <a:solidFill>
                  <a:srgbClr val="66FFFF"/>
                </a:solidFill>
                <a:latin typeface="宋体" panose="02010600030101010101" pitchFamily="2" charset="-122"/>
              </a:rPr>
              <a:t>★</a:t>
            </a:r>
            <a:r>
              <a:rPr lang="zh-CN" altLang="zh-CN" b="1" dirty="0"/>
              <a:t>位于</a:t>
            </a:r>
            <a:r>
              <a:rPr lang="en-US" altLang="zh-CN" b="1" dirty="0"/>
              <a:t>AFX_MSG_MAP</a:t>
            </a:r>
            <a:r>
              <a:rPr lang="zh-CN" altLang="zh-CN" b="1" dirty="0"/>
              <a:t>之间的宏一般由向导程序根据用户的选择的消息添加对应的消息映射项，但在每次添加时，向导程序会检查这些消息映射项，如果发现不是向导添加的，将会删除</a:t>
            </a:r>
            <a:r>
              <a:rPr lang="zh-CN" altLang="zh-CN" b="1" dirty="0" smtClean="0"/>
              <a:t>。</a:t>
            </a:r>
            <a:endParaRPr lang="en-US" altLang="zh-CN" b="1" dirty="0"/>
          </a:p>
        </p:txBody>
      </p:sp>
      <p:sp>
        <p:nvSpPr>
          <p:cNvPr id="6" name="文本框 5"/>
          <p:cNvSpPr txBox="1"/>
          <p:nvPr/>
        </p:nvSpPr>
        <p:spPr>
          <a:xfrm>
            <a:off x="177281" y="2138080"/>
            <a:ext cx="8715199" cy="1938992"/>
          </a:xfrm>
          <a:prstGeom prst="rect">
            <a:avLst/>
          </a:prstGeom>
          <a:noFill/>
        </p:spPr>
        <p:txBody>
          <a:bodyPr wrap="square" rtlCol="0">
            <a:spAutoFit/>
          </a:bodyPr>
          <a:lstStyle/>
          <a:p>
            <a:r>
              <a:rPr lang="zh-CN" altLang="zh-CN" b="1" dirty="0" smtClean="0"/>
              <a:t>因此</a:t>
            </a:r>
            <a:r>
              <a:rPr lang="zh-CN" altLang="zh-CN" b="1" dirty="0"/>
              <a:t>，用户可在第二个</a:t>
            </a:r>
            <a:r>
              <a:rPr lang="en-US" altLang="zh-CN" b="1" dirty="0"/>
              <a:t>AFX_MSG_MAP</a:t>
            </a:r>
            <a:r>
              <a:rPr lang="zh-CN" altLang="zh-CN" b="1" dirty="0"/>
              <a:t>之后，这里的消息映射项是由</a:t>
            </a:r>
            <a:r>
              <a:rPr lang="en-US" altLang="zh-CN" b="1" dirty="0"/>
              <a:t>MFC</a:t>
            </a:r>
            <a:r>
              <a:rPr lang="zh-CN" altLang="zh-CN" b="1" dirty="0"/>
              <a:t>应用程序创建向导建立的消息映射项，你可以添加自己的消息映射，添加消息映射的向导程序不会检查这里，当然，放在这里的消息映射是不会出现在添加消息映射的向导界面中的</a:t>
            </a:r>
            <a:r>
              <a:rPr lang="zh-CN" altLang="zh-CN" b="1" dirty="0" smtClean="0"/>
              <a:t>。</a:t>
            </a:r>
            <a:endParaRPr lang="zh-CN" altLang="zh-CN" b="1" dirty="0"/>
          </a:p>
        </p:txBody>
      </p:sp>
      <p:sp>
        <p:nvSpPr>
          <p:cNvPr id="7" name="文本框 6"/>
          <p:cNvSpPr txBox="1"/>
          <p:nvPr/>
        </p:nvSpPr>
        <p:spPr>
          <a:xfrm>
            <a:off x="192278" y="4523636"/>
            <a:ext cx="8715199" cy="1569660"/>
          </a:xfrm>
          <a:prstGeom prst="rect">
            <a:avLst/>
          </a:prstGeom>
          <a:noFill/>
        </p:spPr>
        <p:txBody>
          <a:bodyPr wrap="square" rtlCol="0">
            <a:spAutoFit/>
          </a:bodyPr>
          <a:lstStyle/>
          <a:p>
            <a:r>
              <a:rPr lang="en-US" altLang="zh-CN" b="1" dirty="0" smtClean="0"/>
              <a:t>    </a:t>
            </a:r>
            <a:r>
              <a:rPr lang="zh-CN" altLang="zh-CN" b="1" dirty="0" smtClean="0"/>
              <a:t>上述</a:t>
            </a:r>
            <a:r>
              <a:rPr lang="zh-CN" altLang="zh-CN" b="1" dirty="0"/>
              <a:t>代码</a:t>
            </a:r>
            <a:r>
              <a:rPr lang="zh-CN" altLang="zh-CN" b="1" dirty="0" smtClean="0"/>
              <a:t>片断</a:t>
            </a:r>
            <a:r>
              <a:rPr lang="zh-CN" altLang="en-US" b="1" dirty="0" smtClean="0"/>
              <a:t>显示</a:t>
            </a:r>
            <a:r>
              <a:rPr lang="zh-CN" altLang="zh-CN" b="1" dirty="0" smtClean="0"/>
              <a:t>，</a:t>
            </a:r>
            <a:r>
              <a:rPr lang="zh-CN" altLang="zh-CN" b="1" dirty="0"/>
              <a:t>消息映射应该位于</a:t>
            </a:r>
            <a:r>
              <a:rPr lang="en-US" altLang="zh-CN" sz="2000" b="1" dirty="0"/>
              <a:t>BEGIN_MESSAGE_MAP</a:t>
            </a:r>
            <a:r>
              <a:rPr lang="zh-CN" altLang="zh-CN" b="1" dirty="0"/>
              <a:t>宏与</a:t>
            </a:r>
            <a:r>
              <a:rPr lang="en-US" altLang="zh-CN" sz="2000" b="1" dirty="0"/>
              <a:t>END_MESSAGE_MAP</a:t>
            </a:r>
            <a:r>
              <a:rPr lang="zh-CN" altLang="zh-CN" b="1" dirty="0"/>
              <a:t>宏之间。这里有一些宏是基于特定消息的特定宏，例如以上的</a:t>
            </a:r>
            <a:r>
              <a:rPr lang="en-US" altLang="zh-CN" sz="2000" b="1" dirty="0"/>
              <a:t>ON_WM_ERASEBKGND()</a:t>
            </a:r>
            <a:r>
              <a:rPr lang="zh-CN" altLang="zh-CN" b="1" dirty="0"/>
              <a:t>宏，还有一些是通用的</a:t>
            </a:r>
            <a:r>
              <a:rPr lang="zh-CN" altLang="zh-CN" b="1" dirty="0" smtClean="0"/>
              <a:t>宏</a:t>
            </a:r>
            <a:r>
              <a:rPr lang="zh-CN" altLang="en-US" b="1"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059532031"/>
              </p:ext>
            </p:extLst>
          </p:nvPr>
        </p:nvGraphicFramePr>
        <p:xfrm>
          <a:off x="35496" y="1196752"/>
          <a:ext cx="9036496" cy="5212080"/>
        </p:xfrm>
        <a:graphic>
          <a:graphicData uri="http://schemas.openxmlformats.org/drawingml/2006/table">
            <a:tbl>
              <a:tblPr>
                <a:tableStyleId>{5940675A-B579-460E-94D1-54222C63F5DA}</a:tableStyleId>
              </a:tblPr>
              <a:tblGrid>
                <a:gridCol w="3526437">
                  <a:extLst>
                    <a:ext uri="{9D8B030D-6E8A-4147-A177-3AD203B41FA5}">
                      <a16:colId xmlns:a16="http://schemas.microsoft.com/office/drawing/2014/main" val="20000"/>
                    </a:ext>
                  </a:extLst>
                </a:gridCol>
                <a:gridCol w="5510059">
                  <a:extLst>
                    <a:ext uri="{9D8B030D-6E8A-4147-A177-3AD203B41FA5}">
                      <a16:colId xmlns:a16="http://schemas.microsoft.com/office/drawing/2014/main" val="20001"/>
                    </a:ext>
                  </a:extLst>
                </a:gridCol>
              </a:tblGrid>
              <a:tr h="153017">
                <a:tc>
                  <a:txBody>
                    <a:bodyPr/>
                    <a:lstStyle/>
                    <a:p>
                      <a:pPr algn="ctr">
                        <a:spcAft>
                          <a:spcPts val="0"/>
                        </a:spcAft>
                      </a:pPr>
                      <a:r>
                        <a:rPr lang="zh-CN" sz="1800" b="1" dirty="0">
                          <a:effectLst/>
                        </a:rPr>
                        <a:t>宏</a:t>
                      </a:r>
                      <a:r>
                        <a:rPr lang="en-US" sz="1800" b="1" dirty="0">
                          <a:effectLst/>
                        </a:rPr>
                        <a:t>/</a:t>
                      </a:r>
                      <a:r>
                        <a:rPr lang="zh-CN" sz="1800" b="1" dirty="0">
                          <a:effectLst/>
                        </a:rPr>
                        <a:t>参数</a:t>
                      </a:r>
                      <a:endParaRPr lang="zh-CN" sz="1800" b="1" dirty="0">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lgn="ctr">
                        <a:spcAft>
                          <a:spcPts val="0"/>
                        </a:spcAft>
                      </a:pPr>
                      <a:r>
                        <a:rPr lang="zh-CN" sz="1800" b="1">
                          <a:effectLst/>
                        </a:rPr>
                        <a:t>描述</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0"/>
                  </a:ext>
                </a:extLst>
              </a:tr>
              <a:tr h="459051">
                <a:tc>
                  <a:txBody>
                    <a:bodyPr/>
                    <a:lstStyle/>
                    <a:p>
                      <a:pPr>
                        <a:spcAft>
                          <a:spcPts val="0"/>
                        </a:spcAft>
                      </a:pPr>
                      <a:r>
                        <a:rPr lang="en-US" sz="1800" b="1">
                          <a:effectLst/>
                        </a:rPr>
                        <a:t>ON_COMMAND</a:t>
                      </a:r>
                      <a:endParaRPr lang="zh-CN" sz="1800" b="1">
                        <a:effectLst/>
                      </a:endParaRPr>
                    </a:p>
                    <a:p>
                      <a:pPr indent="228600">
                        <a:spcAft>
                          <a:spcPts val="0"/>
                        </a:spcAft>
                      </a:pPr>
                      <a:r>
                        <a:rPr lang="en-US" sz="1800" b="1">
                          <a:effectLst/>
                        </a:rPr>
                        <a:t>ID</a:t>
                      </a:r>
                      <a:endParaRPr lang="zh-CN" sz="1800" b="1">
                        <a:effectLst/>
                      </a:endParaRPr>
                    </a:p>
                    <a:p>
                      <a:pPr indent="228600">
                        <a:spcAft>
                          <a:spcPts val="0"/>
                        </a:spcAft>
                      </a:pPr>
                      <a:r>
                        <a:rPr lang="en-US" sz="1800" b="1">
                          <a:effectLst/>
                        </a:rPr>
                        <a:t>func</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a:effectLst/>
                        </a:rPr>
                        <a:t>处理</a:t>
                      </a:r>
                      <a:r>
                        <a:rPr lang="en-US" sz="1800" b="1">
                          <a:effectLst/>
                        </a:rPr>
                        <a:t>WM_COMMAND</a:t>
                      </a:r>
                      <a:r>
                        <a:rPr lang="zh-CN" sz="1800" b="1">
                          <a:effectLst/>
                        </a:rPr>
                        <a:t>消息</a:t>
                      </a:r>
                    </a:p>
                    <a:p>
                      <a:pPr>
                        <a:spcAft>
                          <a:spcPts val="0"/>
                        </a:spcAft>
                      </a:pPr>
                      <a:r>
                        <a:rPr lang="en-US" sz="1800" b="1">
                          <a:effectLst/>
                        </a:rPr>
                        <a:t>WM_COMMAND</a:t>
                      </a:r>
                      <a:r>
                        <a:rPr lang="zh-CN" sz="1800" b="1">
                          <a:effectLst/>
                        </a:rPr>
                        <a:t>消息附带的控件</a:t>
                      </a:r>
                      <a:r>
                        <a:rPr lang="en-US" sz="1800" b="1">
                          <a:effectLst/>
                        </a:rPr>
                        <a:t>ID</a:t>
                      </a:r>
                      <a:endParaRPr lang="zh-CN" sz="1800" b="1">
                        <a:effectLst/>
                      </a:endParaRPr>
                    </a:p>
                    <a:p>
                      <a:pPr>
                        <a:spcAft>
                          <a:spcPts val="0"/>
                        </a:spcAft>
                      </a:pPr>
                      <a:r>
                        <a:rPr lang="en-US" sz="1800" b="1">
                          <a:effectLst/>
                        </a:rPr>
                        <a:t>void func(void)</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1"/>
                  </a:ext>
                </a:extLst>
              </a:tr>
              <a:tr h="612068">
                <a:tc>
                  <a:txBody>
                    <a:bodyPr/>
                    <a:lstStyle/>
                    <a:p>
                      <a:pPr>
                        <a:spcAft>
                          <a:spcPts val="0"/>
                        </a:spcAft>
                      </a:pPr>
                      <a:r>
                        <a:rPr lang="en-US" sz="1800" b="1" dirty="0">
                          <a:effectLst/>
                        </a:rPr>
                        <a:t>ON_COMMAND_RANGE</a:t>
                      </a:r>
                      <a:endParaRPr lang="zh-CN" sz="1800" b="1" dirty="0">
                        <a:effectLst/>
                      </a:endParaRPr>
                    </a:p>
                    <a:p>
                      <a:pPr indent="228600">
                        <a:spcAft>
                          <a:spcPts val="0"/>
                        </a:spcAft>
                      </a:pPr>
                      <a:r>
                        <a:rPr lang="en-US" sz="1800" b="1" dirty="0" err="1">
                          <a:effectLst/>
                        </a:rPr>
                        <a:t>IDFirst</a:t>
                      </a:r>
                      <a:endParaRPr lang="zh-CN" sz="1800" b="1" dirty="0">
                        <a:effectLst/>
                      </a:endParaRPr>
                    </a:p>
                    <a:p>
                      <a:pPr indent="228600">
                        <a:spcAft>
                          <a:spcPts val="0"/>
                        </a:spcAft>
                      </a:pPr>
                      <a:r>
                        <a:rPr lang="en-US" sz="1800" b="1" dirty="0" err="1">
                          <a:effectLst/>
                        </a:rPr>
                        <a:t>IDLast</a:t>
                      </a:r>
                      <a:endParaRPr lang="zh-CN" sz="1800" b="1" dirty="0">
                        <a:effectLst/>
                      </a:endParaRPr>
                    </a:p>
                    <a:p>
                      <a:pPr indent="228600">
                        <a:spcAft>
                          <a:spcPts val="0"/>
                        </a:spcAft>
                      </a:pPr>
                      <a:r>
                        <a:rPr lang="en-US" sz="1800" b="1" dirty="0" err="1">
                          <a:effectLst/>
                        </a:rPr>
                        <a:t>func</a:t>
                      </a:r>
                      <a:endParaRPr lang="zh-CN" sz="1800" b="1" dirty="0">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a:effectLst/>
                        </a:rPr>
                        <a:t>处理一个</a:t>
                      </a:r>
                      <a:r>
                        <a:rPr lang="en-US" sz="1800" b="1">
                          <a:effectLst/>
                        </a:rPr>
                        <a:t>ID</a:t>
                      </a:r>
                      <a:r>
                        <a:rPr lang="zh-CN" sz="1800" b="1">
                          <a:effectLst/>
                        </a:rPr>
                        <a:t>范围内的</a:t>
                      </a:r>
                      <a:r>
                        <a:rPr lang="en-US" sz="1800" b="1">
                          <a:effectLst/>
                        </a:rPr>
                        <a:t>WM_COMMAND</a:t>
                      </a:r>
                      <a:r>
                        <a:rPr lang="zh-CN" sz="1800" b="1">
                          <a:effectLst/>
                        </a:rPr>
                        <a:t>消息</a:t>
                      </a:r>
                    </a:p>
                    <a:p>
                      <a:pPr>
                        <a:spcAft>
                          <a:spcPts val="0"/>
                        </a:spcAft>
                      </a:pPr>
                      <a:r>
                        <a:rPr lang="zh-CN" sz="1800" b="1">
                          <a:effectLst/>
                        </a:rPr>
                        <a:t>范围内第一个</a:t>
                      </a:r>
                      <a:r>
                        <a:rPr lang="en-US" sz="1800" b="1">
                          <a:effectLst/>
                        </a:rPr>
                        <a:t>ID</a:t>
                      </a:r>
                      <a:endParaRPr lang="zh-CN" sz="1800" b="1">
                        <a:effectLst/>
                      </a:endParaRPr>
                    </a:p>
                    <a:p>
                      <a:pPr>
                        <a:spcAft>
                          <a:spcPts val="0"/>
                        </a:spcAft>
                      </a:pPr>
                      <a:r>
                        <a:rPr lang="zh-CN" sz="1800" b="1">
                          <a:effectLst/>
                        </a:rPr>
                        <a:t>范围内最后一个</a:t>
                      </a:r>
                      <a:r>
                        <a:rPr lang="en-US" sz="1800" b="1">
                          <a:effectLst/>
                        </a:rPr>
                        <a:t>ID</a:t>
                      </a:r>
                      <a:endParaRPr lang="zh-CN" sz="1800" b="1">
                        <a:effectLst/>
                      </a:endParaRPr>
                    </a:p>
                    <a:p>
                      <a:pPr>
                        <a:spcAft>
                          <a:spcPts val="0"/>
                        </a:spcAft>
                      </a:pPr>
                      <a:r>
                        <a:rPr lang="en-US" sz="1800" b="1">
                          <a:effectLst/>
                        </a:rPr>
                        <a:t>void func(WORD id)</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2"/>
                  </a:ext>
                </a:extLst>
              </a:tr>
              <a:tr h="459051">
                <a:tc>
                  <a:txBody>
                    <a:bodyPr/>
                    <a:lstStyle/>
                    <a:p>
                      <a:pPr>
                        <a:spcAft>
                          <a:spcPts val="0"/>
                        </a:spcAft>
                      </a:pPr>
                      <a:r>
                        <a:rPr lang="en-US" sz="1800" b="1">
                          <a:effectLst/>
                        </a:rPr>
                        <a:t>ON_UPDATE_COMMAND_UI</a:t>
                      </a:r>
                      <a:endParaRPr lang="zh-CN" sz="1800" b="1">
                        <a:effectLst/>
                      </a:endParaRPr>
                    </a:p>
                    <a:p>
                      <a:pPr indent="228600">
                        <a:spcAft>
                          <a:spcPts val="0"/>
                        </a:spcAft>
                      </a:pPr>
                      <a:r>
                        <a:rPr lang="en-US" sz="1800" b="1">
                          <a:effectLst/>
                        </a:rPr>
                        <a:t>ID</a:t>
                      </a:r>
                      <a:endParaRPr lang="zh-CN" sz="1800" b="1">
                        <a:effectLst/>
                      </a:endParaRPr>
                    </a:p>
                    <a:p>
                      <a:pPr indent="228600">
                        <a:spcAft>
                          <a:spcPts val="0"/>
                        </a:spcAft>
                      </a:pPr>
                      <a:r>
                        <a:rPr lang="en-US" sz="1800" b="1">
                          <a:effectLst/>
                        </a:rPr>
                        <a:t>func</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a:effectLst/>
                        </a:rPr>
                        <a:t>处理</a:t>
                      </a:r>
                      <a:r>
                        <a:rPr lang="en-US" sz="1800" b="1">
                          <a:effectLst/>
                        </a:rPr>
                        <a:t>MFC</a:t>
                      </a:r>
                      <a:r>
                        <a:rPr lang="zh-CN" sz="1800" b="1">
                          <a:effectLst/>
                        </a:rPr>
                        <a:t>请求，用于更新界面状态</a:t>
                      </a:r>
                    </a:p>
                    <a:p>
                      <a:pPr>
                        <a:spcAft>
                          <a:spcPts val="0"/>
                        </a:spcAft>
                      </a:pPr>
                      <a:r>
                        <a:rPr lang="zh-CN" sz="1800" b="1">
                          <a:effectLst/>
                        </a:rPr>
                        <a:t>控件</a:t>
                      </a:r>
                      <a:r>
                        <a:rPr lang="en-US" sz="1800" b="1">
                          <a:effectLst/>
                        </a:rPr>
                        <a:t>ID</a:t>
                      </a:r>
                      <a:endParaRPr lang="zh-CN" sz="1800" b="1">
                        <a:effectLst/>
                      </a:endParaRPr>
                    </a:p>
                    <a:p>
                      <a:pPr>
                        <a:spcAft>
                          <a:spcPts val="0"/>
                        </a:spcAft>
                      </a:pPr>
                      <a:r>
                        <a:rPr lang="en-US" sz="1800" b="1">
                          <a:effectLst/>
                        </a:rPr>
                        <a:t>void func(CCmdUI* pCmdUI)</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3"/>
                  </a:ext>
                </a:extLst>
              </a:tr>
              <a:tr h="765085">
                <a:tc>
                  <a:txBody>
                    <a:bodyPr/>
                    <a:lstStyle/>
                    <a:p>
                      <a:pPr>
                        <a:spcAft>
                          <a:spcPts val="0"/>
                        </a:spcAft>
                      </a:pPr>
                      <a:r>
                        <a:rPr lang="en-US" sz="1400" b="1" dirty="0">
                          <a:effectLst/>
                        </a:rPr>
                        <a:t>ON_UPDATE_COMMAND_UI_RANGE</a:t>
                      </a:r>
                      <a:endParaRPr lang="zh-CN" sz="1400" b="1" dirty="0">
                        <a:effectLst/>
                      </a:endParaRPr>
                    </a:p>
                    <a:p>
                      <a:pPr indent="228600">
                        <a:spcAft>
                          <a:spcPts val="0"/>
                        </a:spcAft>
                      </a:pPr>
                      <a:r>
                        <a:rPr lang="en-US" sz="1800" b="1" dirty="0" err="1">
                          <a:effectLst/>
                        </a:rPr>
                        <a:t>IDFirst</a:t>
                      </a:r>
                      <a:endParaRPr lang="zh-CN" sz="1800" b="1" dirty="0">
                        <a:effectLst/>
                      </a:endParaRPr>
                    </a:p>
                    <a:p>
                      <a:pPr indent="228600">
                        <a:spcAft>
                          <a:spcPts val="0"/>
                        </a:spcAft>
                      </a:pPr>
                      <a:r>
                        <a:rPr lang="en-US" sz="1800" b="1" dirty="0" err="1">
                          <a:effectLst/>
                        </a:rPr>
                        <a:t>IDLast</a:t>
                      </a:r>
                      <a:endParaRPr lang="zh-CN" sz="1800" b="1" dirty="0">
                        <a:effectLst/>
                      </a:endParaRPr>
                    </a:p>
                    <a:p>
                      <a:pPr indent="228600">
                        <a:spcAft>
                          <a:spcPts val="0"/>
                        </a:spcAft>
                      </a:pPr>
                      <a:r>
                        <a:rPr lang="en-US" sz="1800" b="1" dirty="0" err="1">
                          <a:effectLst/>
                        </a:rPr>
                        <a:t>func</a:t>
                      </a:r>
                      <a:endParaRPr lang="zh-CN" sz="1800" b="1" dirty="0">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dirty="0">
                          <a:effectLst/>
                        </a:rPr>
                        <a:t>同上，处理一个</a:t>
                      </a:r>
                      <a:r>
                        <a:rPr lang="en-US" sz="1800" b="1" dirty="0">
                          <a:effectLst/>
                        </a:rPr>
                        <a:t>ID</a:t>
                      </a:r>
                      <a:r>
                        <a:rPr lang="zh-CN" sz="1800" b="1" dirty="0">
                          <a:effectLst/>
                        </a:rPr>
                        <a:t>范围</a:t>
                      </a:r>
                    </a:p>
                    <a:p>
                      <a:pPr>
                        <a:spcAft>
                          <a:spcPts val="0"/>
                        </a:spcAft>
                      </a:pPr>
                      <a:r>
                        <a:rPr lang="zh-CN" sz="1800" b="1" dirty="0">
                          <a:effectLst/>
                        </a:rPr>
                        <a:t>范围内第一个</a:t>
                      </a:r>
                      <a:r>
                        <a:rPr lang="en-US" sz="1800" b="1" dirty="0">
                          <a:effectLst/>
                        </a:rPr>
                        <a:t>ID</a:t>
                      </a:r>
                      <a:endParaRPr lang="zh-CN" sz="1800" b="1" dirty="0">
                        <a:effectLst/>
                      </a:endParaRPr>
                    </a:p>
                    <a:p>
                      <a:pPr>
                        <a:spcAft>
                          <a:spcPts val="0"/>
                        </a:spcAft>
                      </a:pPr>
                      <a:r>
                        <a:rPr lang="zh-CN" sz="1800" b="1" dirty="0">
                          <a:effectLst/>
                        </a:rPr>
                        <a:t>范围内最后一个</a:t>
                      </a:r>
                      <a:r>
                        <a:rPr lang="en-US" sz="1800" b="1" dirty="0">
                          <a:effectLst/>
                        </a:rPr>
                        <a:t>ID</a:t>
                      </a:r>
                      <a:endParaRPr lang="zh-CN" sz="1800" b="1" dirty="0">
                        <a:effectLst/>
                      </a:endParaRPr>
                    </a:p>
                    <a:p>
                      <a:pPr>
                        <a:spcAft>
                          <a:spcPts val="0"/>
                        </a:spcAft>
                      </a:pPr>
                      <a:r>
                        <a:rPr lang="en-US" sz="1800" b="1" dirty="0">
                          <a:effectLst/>
                        </a:rPr>
                        <a:t>void </a:t>
                      </a:r>
                      <a:r>
                        <a:rPr lang="en-US" sz="1800" b="1" dirty="0" err="1">
                          <a:effectLst/>
                        </a:rPr>
                        <a:t>func</a:t>
                      </a:r>
                      <a:r>
                        <a:rPr lang="en-US" sz="1800" b="1" dirty="0">
                          <a:effectLst/>
                        </a:rPr>
                        <a:t>(</a:t>
                      </a:r>
                      <a:r>
                        <a:rPr lang="en-US" sz="1800" b="1" dirty="0" err="1">
                          <a:effectLst/>
                        </a:rPr>
                        <a:t>CCmdUI</a:t>
                      </a:r>
                      <a:r>
                        <a:rPr lang="en-US" sz="1800" b="1" dirty="0">
                          <a:effectLst/>
                        </a:rPr>
                        <a:t>* </a:t>
                      </a:r>
                      <a:r>
                        <a:rPr lang="en-US" sz="1800" b="1" dirty="0" err="1">
                          <a:effectLst/>
                        </a:rPr>
                        <a:t>pCmdUI</a:t>
                      </a:r>
                      <a:r>
                        <a:rPr lang="en-US" sz="1800" b="1" dirty="0">
                          <a:effectLst/>
                        </a:rPr>
                        <a:t>)</a:t>
                      </a:r>
                      <a:endParaRPr lang="zh-CN" sz="1800" b="1" dirty="0">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4"/>
                  </a:ext>
                </a:extLst>
              </a:tr>
              <a:tr h="612068">
                <a:tc>
                  <a:txBody>
                    <a:bodyPr/>
                    <a:lstStyle/>
                    <a:p>
                      <a:pPr>
                        <a:spcAft>
                          <a:spcPts val="0"/>
                        </a:spcAft>
                      </a:pPr>
                      <a:r>
                        <a:rPr lang="en-US" sz="1800" b="1">
                          <a:effectLst/>
                        </a:rPr>
                        <a:t>ON_NOTIFY</a:t>
                      </a:r>
                      <a:endParaRPr lang="zh-CN" sz="1800" b="1">
                        <a:effectLst/>
                      </a:endParaRPr>
                    </a:p>
                    <a:p>
                      <a:pPr indent="228600">
                        <a:spcAft>
                          <a:spcPts val="0"/>
                        </a:spcAft>
                      </a:pPr>
                      <a:r>
                        <a:rPr lang="en-US" sz="1800" b="1">
                          <a:effectLst/>
                        </a:rPr>
                        <a:t>Code</a:t>
                      </a:r>
                      <a:endParaRPr lang="zh-CN" sz="1800" b="1">
                        <a:effectLst/>
                      </a:endParaRPr>
                    </a:p>
                    <a:p>
                      <a:pPr indent="228600">
                        <a:spcAft>
                          <a:spcPts val="0"/>
                        </a:spcAft>
                      </a:pPr>
                      <a:r>
                        <a:rPr lang="en-US" sz="1800" b="1">
                          <a:effectLst/>
                        </a:rPr>
                        <a:t>ID</a:t>
                      </a:r>
                      <a:endParaRPr lang="zh-CN" sz="1800" b="1">
                        <a:effectLst/>
                      </a:endParaRPr>
                    </a:p>
                    <a:p>
                      <a:pPr indent="228600">
                        <a:spcAft>
                          <a:spcPts val="0"/>
                        </a:spcAft>
                      </a:pPr>
                      <a:r>
                        <a:rPr lang="en-US" sz="1800" b="1">
                          <a:effectLst/>
                        </a:rPr>
                        <a:t>func</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dirty="0">
                          <a:effectLst/>
                        </a:rPr>
                        <a:t>处理来自新风格控件的</a:t>
                      </a:r>
                      <a:r>
                        <a:rPr lang="en-US" sz="1800" b="1" dirty="0">
                          <a:effectLst/>
                        </a:rPr>
                        <a:t>WM_NOTIFY</a:t>
                      </a:r>
                      <a:r>
                        <a:rPr lang="zh-CN" sz="1800" b="1" dirty="0">
                          <a:effectLst/>
                        </a:rPr>
                        <a:t>消息</a:t>
                      </a:r>
                    </a:p>
                    <a:p>
                      <a:pPr>
                        <a:spcAft>
                          <a:spcPts val="0"/>
                        </a:spcAft>
                      </a:pPr>
                      <a:r>
                        <a:rPr lang="en-US" sz="1800" b="1" dirty="0">
                          <a:effectLst/>
                        </a:rPr>
                        <a:t>NOTIFY</a:t>
                      </a:r>
                      <a:r>
                        <a:rPr lang="zh-CN" sz="1800" b="1" dirty="0">
                          <a:effectLst/>
                        </a:rPr>
                        <a:t>消息代码</a:t>
                      </a:r>
                    </a:p>
                    <a:p>
                      <a:pPr>
                        <a:spcAft>
                          <a:spcPts val="0"/>
                        </a:spcAft>
                      </a:pPr>
                      <a:r>
                        <a:rPr lang="zh-CN" sz="1800" b="1" dirty="0">
                          <a:effectLst/>
                        </a:rPr>
                        <a:t>控件</a:t>
                      </a:r>
                      <a:r>
                        <a:rPr lang="en-US" sz="1800" b="1" dirty="0">
                          <a:effectLst/>
                        </a:rPr>
                        <a:t>ID</a:t>
                      </a:r>
                      <a:endParaRPr lang="zh-CN" sz="1800" b="1" dirty="0">
                        <a:effectLst/>
                      </a:endParaRPr>
                    </a:p>
                    <a:p>
                      <a:pPr>
                        <a:spcAft>
                          <a:spcPts val="0"/>
                        </a:spcAft>
                      </a:pPr>
                      <a:r>
                        <a:rPr lang="en-US" sz="1800" b="1" dirty="0">
                          <a:effectLst/>
                        </a:rPr>
                        <a:t>void </a:t>
                      </a:r>
                      <a:r>
                        <a:rPr lang="en-US" sz="1800" b="1" dirty="0" err="1">
                          <a:effectLst/>
                        </a:rPr>
                        <a:t>func</a:t>
                      </a:r>
                      <a:r>
                        <a:rPr lang="en-US" sz="1800" b="1" dirty="0">
                          <a:effectLst/>
                        </a:rPr>
                        <a:t>(NMHDR *</a:t>
                      </a:r>
                      <a:r>
                        <a:rPr lang="en-US" sz="1800" b="1" dirty="0" err="1">
                          <a:effectLst/>
                        </a:rPr>
                        <a:t>pNotifyStruct</a:t>
                      </a:r>
                      <a:r>
                        <a:rPr lang="en-US" sz="1800" b="1" dirty="0">
                          <a:effectLst/>
                        </a:rPr>
                        <a:t>, LRESULT *result)</a:t>
                      </a:r>
                      <a:endParaRPr lang="zh-CN" sz="1800" b="1" dirty="0">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5"/>
                  </a:ext>
                </a:extLst>
              </a:tr>
            </a:tbl>
          </a:graphicData>
        </a:graphic>
      </p:graphicFrame>
      <p:sp>
        <p:nvSpPr>
          <p:cNvPr id="6" name="矩形 5"/>
          <p:cNvSpPr/>
          <p:nvPr/>
        </p:nvSpPr>
        <p:spPr>
          <a:xfrm>
            <a:off x="2843808" y="260648"/>
            <a:ext cx="3068469" cy="584775"/>
          </a:xfrm>
          <a:prstGeom prst="rect">
            <a:avLst/>
          </a:prstGeom>
        </p:spPr>
        <p:txBody>
          <a:bodyPr wrap="none">
            <a:spAutoFit/>
          </a:bodyPr>
          <a:lstStyle/>
          <a:p>
            <a:r>
              <a:rPr lang="zh-CN" altLang="zh-CN" sz="3200" b="1" dirty="0">
                <a:solidFill>
                  <a:srgbClr val="66FFFF"/>
                </a:solidFill>
                <a:cs typeface="Times New Roman" panose="02020603050405020304" pitchFamily="18" charset="0"/>
              </a:rPr>
              <a:t>通用宏及其作用</a:t>
            </a:r>
            <a:endParaRPr lang="zh-CN" altLang="en-US" sz="3200" b="1" dirty="0">
              <a:solidFill>
                <a:srgbClr val="66FFFF"/>
              </a:solidFill>
            </a:endParaRPr>
          </a:p>
        </p:txBody>
      </p:sp>
    </p:spTree>
    <p:extLst>
      <p:ext uri="{BB962C8B-B14F-4D97-AF65-F5344CB8AC3E}">
        <p14:creationId xmlns:p14="http://schemas.microsoft.com/office/powerpoint/2010/main" val="2047609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79837713"/>
              </p:ext>
            </p:extLst>
          </p:nvPr>
        </p:nvGraphicFramePr>
        <p:xfrm>
          <a:off x="179512" y="116632"/>
          <a:ext cx="8856984" cy="6583680"/>
        </p:xfrm>
        <a:graphic>
          <a:graphicData uri="http://schemas.openxmlformats.org/drawingml/2006/table">
            <a:tbl>
              <a:tblPr>
                <a:tableStyleId>{5940675A-B579-460E-94D1-54222C63F5DA}</a:tableStyleId>
              </a:tblPr>
              <a:tblGrid>
                <a:gridCol w="3456384">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153017">
                <a:tc>
                  <a:txBody>
                    <a:bodyPr/>
                    <a:lstStyle/>
                    <a:p>
                      <a:pPr algn="ctr">
                        <a:spcAft>
                          <a:spcPts val="0"/>
                        </a:spcAft>
                      </a:pPr>
                      <a:r>
                        <a:rPr lang="zh-CN" sz="1800" b="1" dirty="0">
                          <a:effectLst/>
                        </a:rPr>
                        <a:t>宏</a:t>
                      </a:r>
                      <a:r>
                        <a:rPr lang="en-US" sz="1800" b="1" dirty="0">
                          <a:effectLst/>
                        </a:rPr>
                        <a:t>/</a:t>
                      </a:r>
                      <a:r>
                        <a:rPr lang="zh-CN" sz="1800" b="1" dirty="0">
                          <a:effectLst/>
                        </a:rPr>
                        <a:t>参数</a:t>
                      </a:r>
                      <a:endParaRPr lang="zh-CN" sz="1800" b="1" dirty="0">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lgn="ctr">
                        <a:spcAft>
                          <a:spcPts val="0"/>
                        </a:spcAft>
                      </a:pPr>
                      <a:r>
                        <a:rPr lang="zh-CN" sz="1800" b="1">
                          <a:effectLst/>
                        </a:rPr>
                        <a:t>描述</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0"/>
                  </a:ext>
                </a:extLst>
              </a:tr>
              <a:tr h="765085">
                <a:tc>
                  <a:txBody>
                    <a:bodyPr/>
                    <a:lstStyle/>
                    <a:p>
                      <a:pPr>
                        <a:spcAft>
                          <a:spcPts val="0"/>
                        </a:spcAft>
                      </a:pPr>
                      <a:r>
                        <a:rPr lang="en-US" sz="1800" b="1" dirty="0">
                          <a:effectLst/>
                        </a:rPr>
                        <a:t>ON_NOTIFY_RANGE</a:t>
                      </a:r>
                      <a:endParaRPr lang="zh-CN" sz="1800" b="1" dirty="0">
                        <a:effectLst/>
                      </a:endParaRPr>
                    </a:p>
                    <a:p>
                      <a:pPr indent="228600">
                        <a:spcAft>
                          <a:spcPts val="0"/>
                        </a:spcAft>
                      </a:pPr>
                      <a:r>
                        <a:rPr lang="en-US" sz="1800" b="1" dirty="0">
                          <a:effectLst/>
                        </a:rPr>
                        <a:t>Code</a:t>
                      </a:r>
                      <a:endParaRPr lang="zh-CN" sz="1800" b="1" dirty="0">
                        <a:effectLst/>
                      </a:endParaRPr>
                    </a:p>
                    <a:p>
                      <a:pPr indent="228600">
                        <a:spcAft>
                          <a:spcPts val="0"/>
                        </a:spcAft>
                      </a:pPr>
                      <a:r>
                        <a:rPr lang="en-US" sz="1800" b="1" dirty="0" err="1">
                          <a:effectLst/>
                        </a:rPr>
                        <a:t>IDFirst</a:t>
                      </a:r>
                      <a:endParaRPr lang="zh-CN" sz="1800" b="1" dirty="0">
                        <a:effectLst/>
                      </a:endParaRPr>
                    </a:p>
                    <a:p>
                      <a:pPr indent="228600">
                        <a:spcAft>
                          <a:spcPts val="0"/>
                        </a:spcAft>
                      </a:pPr>
                      <a:r>
                        <a:rPr lang="en-US" sz="1800" b="1" dirty="0" err="1">
                          <a:effectLst/>
                        </a:rPr>
                        <a:t>IDLast</a:t>
                      </a:r>
                      <a:endParaRPr lang="zh-CN" sz="1800" b="1" dirty="0">
                        <a:effectLst/>
                      </a:endParaRPr>
                    </a:p>
                    <a:p>
                      <a:pPr indent="228600">
                        <a:spcAft>
                          <a:spcPts val="0"/>
                        </a:spcAft>
                      </a:pPr>
                      <a:r>
                        <a:rPr lang="en-US" sz="1800" b="1" dirty="0" err="1">
                          <a:effectLst/>
                        </a:rPr>
                        <a:t>func</a:t>
                      </a:r>
                      <a:endParaRPr lang="zh-CN" sz="1800" b="1" dirty="0">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dirty="0">
                          <a:effectLst/>
                        </a:rPr>
                        <a:t>同上，处理一个</a:t>
                      </a:r>
                      <a:r>
                        <a:rPr lang="en-US" sz="1800" b="1" dirty="0">
                          <a:effectLst/>
                        </a:rPr>
                        <a:t>ID</a:t>
                      </a:r>
                      <a:r>
                        <a:rPr lang="zh-CN" sz="1800" b="1" dirty="0">
                          <a:effectLst/>
                        </a:rPr>
                        <a:t>范围</a:t>
                      </a:r>
                    </a:p>
                    <a:p>
                      <a:pPr>
                        <a:spcAft>
                          <a:spcPts val="0"/>
                        </a:spcAft>
                      </a:pPr>
                      <a:r>
                        <a:rPr lang="en-US" sz="1800" b="1" dirty="0">
                          <a:effectLst/>
                        </a:rPr>
                        <a:t>NOTIFY</a:t>
                      </a:r>
                      <a:r>
                        <a:rPr lang="zh-CN" sz="1800" b="1" dirty="0">
                          <a:effectLst/>
                        </a:rPr>
                        <a:t>消息代码</a:t>
                      </a:r>
                    </a:p>
                    <a:p>
                      <a:pPr>
                        <a:spcAft>
                          <a:spcPts val="0"/>
                        </a:spcAft>
                      </a:pPr>
                      <a:r>
                        <a:rPr lang="zh-CN" sz="1800" b="1" dirty="0">
                          <a:effectLst/>
                        </a:rPr>
                        <a:t>范围内第一个</a:t>
                      </a:r>
                      <a:r>
                        <a:rPr lang="en-US" sz="1800" b="1" dirty="0">
                          <a:effectLst/>
                        </a:rPr>
                        <a:t>ID</a:t>
                      </a:r>
                      <a:endParaRPr lang="zh-CN" sz="1800" b="1" dirty="0">
                        <a:effectLst/>
                      </a:endParaRPr>
                    </a:p>
                    <a:p>
                      <a:pPr>
                        <a:spcAft>
                          <a:spcPts val="0"/>
                        </a:spcAft>
                      </a:pPr>
                      <a:r>
                        <a:rPr lang="zh-CN" sz="1800" b="1" dirty="0">
                          <a:effectLst/>
                        </a:rPr>
                        <a:t>范围内最后一个</a:t>
                      </a:r>
                      <a:r>
                        <a:rPr lang="en-US" sz="1800" b="1" dirty="0">
                          <a:effectLst/>
                        </a:rPr>
                        <a:t>ID</a:t>
                      </a:r>
                      <a:endParaRPr lang="zh-CN" sz="1800" b="1" dirty="0">
                        <a:effectLst/>
                      </a:endParaRPr>
                    </a:p>
                    <a:p>
                      <a:pPr>
                        <a:spcAft>
                          <a:spcPts val="0"/>
                        </a:spcAft>
                      </a:pPr>
                      <a:r>
                        <a:rPr lang="en-US" sz="1800" b="1" dirty="0">
                          <a:effectLst/>
                        </a:rPr>
                        <a:t>void </a:t>
                      </a:r>
                      <a:r>
                        <a:rPr lang="en-US" sz="1800" b="1" dirty="0" err="1">
                          <a:effectLst/>
                        </a:rPr>
                        <a:t>func</a:t>
                      </a:r>
                      <a:r>
                        <a:rPr lang="en-US" sz="1800" b="1" dirty="0">
                          <a:effectLst/>
                        </a:rPr>
                        <a:t>(UINT id, NMHDR *</a:t>
                      </a:r>
                      <a:r>
                        <a:rPr lang="en-US" sz="1800" b="1" dirty="0" err="1">
                          <a:effectLst/>
                        </a:rPr>
                        <a:t>pNotifyStruct</a:t>
                      </a:r>
                      <a:r>
                        <a:rPr lang="en-US" sz="1800" b="1" dirty="0">
                          <a:effectLst/>
                        </a:rPr>
                        <a:t>, LRESULT *result)</a:t>
                      </a:r>
                      <a:endParaRPr lang="zh-CN" sz="1800" b="1" dirty="0">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1"/>
                  </a:ext>
                </a:extLst>
              </a:tr>
              <a:tr h="612068">
                <a:tc>
                  <a:txBody>
                    <a:bodyPr/>
                    <a:lstStyle/>
                    <a:p>
                      <a:pPr>
                        <a:spcAft>
                          <a:spcPts val="0"/>
                        </a:spcAft>
                      </a:pPr>
                      <a:r>
                        <a:rPr lang="en-US" sz="1800" b="1">
                          <a:effectLst/>
                        </a:rPr>
                        <a:t>ON_CONTROL</a:t>
                      </a:r>
                      <a:endParaRPr lang="zh-CN" sz="1800" b="1">
                        <a:effectLst/>
                      </a:endParaRPr>
                    </a:p>
                    <a:p>
                      <a:pPr indent="228600">
                        <a:spcAft>
                          <a:spcPts val="0"/>
                        </a:spcAft>
                      </a:pPr>
                      <a:r>
                        <a:rPr lang="en-US" sz="1800" b="1">
                          <a:effectLst/>
                        </a:rPr>
                        <a:t>Code</a:t>
                      </a:r>
                      <a:endParaRPr lang="zh-CN" sz="1800" b="1">
                        <a:effectLst/>
                      </a:endParaRPr>
                    </a:p>
                    <a:p>
                      <a:pPr indent="228600">
                        <a:spcAft>
                          <a:spcPts val="0"/>
                        </a:spcAft>
                      </a:pPr>
                      <a:r>
                        <a:rPr lang="en-US" sz="1800" b="1">
                          <a:effectLst/>
                        </a:rPr>
                        <a:t>ID</a:t>
                      </a:r>
                      <a:endParaRPr lang="zh-CN" sz="1800" b="1">
                        <a:effectLst/>
                      </a:endParaRPr>
                    </a:p>
                    <a:p>
                      <a:pPr indent="228600">
                        <a:spcAft>
                          <a:spcPts val="0"/>
                        </a:spcAft>
                      </a:pPr>
                      <a:r>
                        <a:rPr lang="en-US" sz="1800" b="1">
                          <a:effectLst/>
                        </a:rPr>
                        <a:t>func</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a:effectLst/>
                        </a:rPr>
                        <a:t>处理</a:t>
                      </a:r>
                      <a:r>
                        <a:rPr lang="en-US" sz="1800" b="1">
                          <a:effectLst/>
                        </a:rPr>
                        <a:t>WM_COMMAND</a:t>
                      </a:r>
                      <a:r>
                        <a:rPr lang="zh-CN" sz="1800" b="1">
                          <a:effectLst/>
                        </a:rPr>
                        <a:t>中的</a:t>
                      </a:r>
                      <a:r>
                        <a:rPr lang="en-US" sz="1800" b="1">
                          <a:effectLst/>
                        </a:rPr>
                        <a:t>EN_</a:t>
                      </a:r>
                      <a:r>
                        <a:rPr lang="zh-CN" sz="1800" b="1">
                          <a:effectLst/>
                        </a:rPr>
                        <a:t>和</a:t>
                      </a:r>
                      <a:r>
                        <a:rPr lang="en-US" sz="1800" b="1">
                          <a:effectLst/>
                        </a:rPr>
                        <a:t>BN_</a:t>
                      </a:r>
                      <a:r>
                        <a:rPr lang="zh-CN" sz="1800" b="1">
                          <a:effectLst/>
                        </a:rPr>
                        <a:t>消息</a:t>
                      </a:r>
                    </a:p>
                    <a:p>
                      <a:pPr>
                        <a:spcAft>
                          <a:spcPts val="0"/>
                        </a:spcAft>
                      </a:pPr>
                      <a:r>
                        <a:rPr lang="en-US" sz="1800" b="1">
                          <a:effectLst/>
                        </a:rPr>
                        <a:t>NOTIFY</a:t>
                      </a:r>
                      <a:r>
                        <a:rPr lang="zh-CN" sz="1800" b="1">
                          <a:effectLst/>
                        </a:rPr>
                        <a:t>消息代码</a:t>
                      </a:r>
                    </a:p>
                    <a:p>
                      <a:pPr>
                        <a:spcAft>
                          <a:spcPts val="0"/>
                        </a:spcAft>
                      </a:pPr>
                      <a:r>
                        <a:rPr lang="zh-CN" sz="1800" b="1">
                          <a:effectLst/>
                        </a:rPr>
                        <a:t>控件</a:t>
                      </a:r>
                      <a:r>
                        <a:rPr lang="en-US" sz="1800" b="1">
                          <a:effectLst/>
                        </a:rPr>
                        <a:t>ID</a:t>
                      </a:r>
                      <a:endParaRPr lang="zh-CN" sz="1800" b="1">
                        <a:effectLst/>
                      </a:endParaRPr>
                    </a:p>
                    <a:p>
                      <a:pPr>
                        <a:spcAft>
                          <a:spcPts val="0"/>
                        </a:spcAft>
                      </a:pPr>
                      <a:r>
                        <a:rPr lang="en-US" sz="1800" b="1">
                          <a:effectLst/>
                        </a:rPr>
                        <a:t>void func(void)</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2"/>
                  </a:ext>
                </a:extLst>
              </a:tr>
              <a:tr h="765085">
                <a:tc>
                  <a:txBody>
                    <a:bodyPr/>
                    <a:lstStyle/>
                    <a:p>
                      <a:pPr>
                        <a:spcAft>
                          <a:spcPts val="0"/>
                        </a:spcAft>
                      </a:pPr>
                      <a:r>
                        <a:rPr lang="en-US" sz="1800" b="1">
                          <a:effectLst/>
                        </a:rPr>
                        <a:t>ON_CONTROL_RANGE</a:t>
                      </a:r>
                      <a:endParaRPr lang="zh-CN" sz="1800" b="1">
                        <a:effectLst/>
                      </a:endParaRPr>
                    </a:p>
                    <a:p>
                      <a:pPr indent="228600">
                        <a:spcAft>
                          <a:spcPts val="0"/>
                        </a:spcAft>
                      </a:pPr>
                      <a:r>
                        <a:rPr lang="en-US" sz="1800" b="1">
                          <a:effectLst/>
                        </a:rPr>
                        <a:t>Code</a:t>
                      </a:r>
                      <a:endParaRPr lang="zh-CN" sz="1800" b="1">
                        <a:effectLst/>
                      </a:endParaRPr>
                    </a:p>
                    <a:p>
                      <a:pPr indent="228600">
                        <a:spcAft>
                          <a:spcPts val="0"/>
                        </a:spcAft>
                      </a:pPr>
                      <a:r>
                        <a:rPr lang="en-US" sz="1800" b="1">
                          <a:effectLst/>
                        </a:rPr>
                        <a:t>IDFirst</a:t>
                      </a:r>
                      <a:endParaRPr lang="zh-CN" sz="1800" b="1">
                        <a:effectLst/>
                      </a:endParaRPr>
                    </a:p>
                    <a:p>
                      <a:pPr indent="228600">
                        <a:spcAft>
                          <a:spcPts val="0"/>
                        </a:spcAft>
                      </a:pPr>
                      <a:r>
                        <a:rPr lang="en-US" sz="1800" b="1">
                          <a:effectLst/>
                        </a:rPr>
                        <a:t>IDLast</a:t>
                      </a:r>
                      <a:endParaRPr lang="zh-CN" sz="1800" b="1">
                        <a:effectLst/>
                      </a:endParaRPr>
                    </a:p>
                    <a:p>
                      <a:pPr indent="228600">
                        <a:spcAft>
                          <a:spcPts val="0"/>
                        </a:spcAft>
                      </a:pPr>
                      <a:r>
                        <a:rPr lang="en-US" sz="1800" b="1">
                          <a:effectLst/>
                        </a:rPr>
                        <a:t>func</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a:effectLst/>
                        </a:rPr>
                        <a:t>同上，处理一个</a:t>
                      </a:r>
                      <a:r>
                        <a:rPr lang="en-US" sz="1800" b="1">
                          <a:effectLst/>
                        </a:rPr>
                        <a:t>ID</a:t>
                      </a:r>
                      <a:r>
                        <a:rPr lang="zh-CN" sz="1800" b="1">
                          <a:effectLst/>
                        </a:rPr>
                        <a:t>范围</a:t>
                      </a:r>
                    </a:p>
                    <a:p>
                      <a:pPr>
                        <a:spcAft>
                          <a:spcPts val="0"/>
                        </a:spcAft>
                      </a:pPr>
                      <a:r>
                        <a:rPr lang="en-US" sz="1800" b="1">
                          <a:effectLst/>
                        </a:rPr>
                        <a:t>NOTIFY</a:t>
                      </a:r>
                      <a:r>
                        <a:rPr lang="zh-CN" sz="1800" b="1">
                          <a:effectLst/>
                        </a:rPr>
                        <a:t>消息代码</a:t>
                      </a:r>
                    </a:p>
                    <a:p>
                      <a:pPr>
                        <a:spcAft>
                          <a:spcPts val="0"/>
                        </a:spcAft>
                      </a:pPr>
                      <a:r>
                        <a:rPr lang="zh-CN" sz="1800" b="1">
                          <a:effectLst/>
                        </a:rPr>
                        <a:t>范围内第一个</a:t>
                      </a:r>
                      <a:r>
                        <a:rPr lang="en-US" sz="1800" b="1">
                          <a:effectLst/>
                        </a:rPr>
                        <a:t>ID</a:t>
                      </a:r>
                      <a:endParaRPr lang="zh-CN" sz="1800" b="1">
                        <a:effectLst/>
                      </a:endParaRPr>
                    </a:p>
                    <a:p>
                      <a:pPr>
                        <a:spcAft>
                          <a:spcPts val="0"/>
                        </a:spcAft>
                      </a:pPr>
                      <a:r>
                        <a:rPr lang="zh-CN" sz="1800" b="1">
                          <a:effectLst/>
                        </a:rPr>
                        <a:t>范围内最后一个</a:t>
                      </a:r>
                      <a:r>
                        <a:rPr lang="en-US" sz="1800" b="1">
                          <a:effectLst/>
                        </a:rPr>
                        <a:t>ID</a:t>
                      </a:r>
                      <a:endParaRPr lang="zh-CN" sz="1800" b="1">
                        <a:effectLst/>
                      </a:endParaRPr>
                    </a:p>
                    <a:p>
                      <a:pPr>
                        <a:spcAft>
                          <a:spcPts val="0"/>
                        </a:spcAft>
                      </a:pPr>
                      <a:r>
                        <a:rPr lang="en-US" sz="1800" b="1">
                          <a:effectLst/>
                        </a:rPr>
                        <a:t>void func(UINT id)</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3"/>
                  </a:ext>
                </a:extLst>
              </a:tr>
              <a:tr h="459051">
                <a:tc>
                  <a:txBody>
                    <a:bodyPr/>
                    <a:lstStyle/>
                    <a:p>
                      <a:pPr indent="228600">
                        <a:spcAft>
                          <a:spcPts val="0"/>
                        </a:spcAft>
                      </a:pPr>
                      <a:r>
                        <a:rPr lang="en-US" sz="1800" b="1">
                          <a:effectLst/>
                        </a:rPr>
                        <a:t>ON_MESSAGE</a:t>
                      </a:r>
                      <a:endParaRPr lang="zh-CN" sz="1800" b="1">
                        <a:effectLst/>
                      </a:endParaRPr>
                    </a:p>
                    <a:p>
                      <a:pPr indent="228600">
                        <a:spcAft>
                          <a:spcPts val="0"/>
                        </a:spcAft>
                      </a:pPr>
                      <a:r>
                        <a:rPr lang="en-US" sz="1800" b="1">
                          <a:effectLst/>
                        </a:rPr>
                        <a:t>Msg</a:t>
                      </a:r>
                      <a:endParaRPr lang="zh-CN" sz="1800" b="1">
                        <a:effectLst/>
                      </a:endParaRPr>
                    </a:p>
                    <a:p>
                      <a:pPr indent="228600">
                        <a:spcAft>
                          <a:spcPts val="0"/>
                        </a:spcAft>
                      </a:pPr>
                      <a:r>
                        <a:rPr lang="en-US" sz="1800" b="1">
                          <a:effectLst/>
                        </a:rPr>
                        <a:t>func</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a:effectLst/>
                        </a:rPr>
                        <a:t>处理任意消息，包括用户自定义消息</a:t>
                      </a:r>
                    </a:p>
                    <a:p>
                      <a:pPr>
                        <a:spcAft>
                          <a:spcPts val="0"/>
                        </a:spcAft>
                      </a:pPr>
                      <a:r>
                        <a:rPr lang="zh-CN" sz="1800" b="1">
                          <a:effectLst/>
                        </a:rPr>
                        <a:t>消息</a:t>
                      </a:r>
                      <a:r>
                        <a:rPr lang="en-US" sz="1800" b="1">
                          <a:effectLst/>
                        </a:rPr>
                        <a:t>ID</a:t>
                      </a:r>
                      <a:endParaRPr lang="zh-CN" sz="1800" b="1">
                        <a:effectLst/>
                      </a:endParaRPr>
                    </a:p>
                    <a:p>
                      <a:pPr>
                        <a:spcAft>
                          <a:spcPts val="0"/>
                        </a:spcAft>
                      </a:pPr>
                      <a:r>
                        <a:rPr lang="en-US" sz="1800" b="1">
                          <a:effectLst/>
                        </a:rPr>
                        <a:t>LRESULT func(WPARAM wParam, LPARAM, lParam)</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4"/>
                  </a:ext>
                </a:extLst>
              </a:tr>
              <a:tr h="459051">
                <a:tc>
                  <a:txBody>
                    <a:bodyPr/>
                    <a:lstStyle/>
                    <a:p>
                      <a:pPr>
                        <a:spcAft>
                          <a:spcPts val="0"/>
                        </a:spcAft>
                      </a:pPr>
                      <a:r>
                        <a:rPr lang="en-US" sz="1800" b="1">
                          <a:effectLst/>
                        </a:rPr>
                        <a:t>ON_REGISTERD_MESSAGE</a:t>
                      </a:r>
                      <a:endParaRPr lang="zh-CN" sz="1800" b="1">
                        <a:effectLst/>
                      </a:endParaRPr>
                    </a:p>
                    <a:p>
                      <a:pPr indent="228600">
                        <a:spcAft>
                          <a:spcPts val="0"/>
                        </a:spcAft>
                      </a:pPr>
                      <a:r>
                        <a:rPr lang="en-US" sz="1800" b="1">
                          <a:effectLst/>
                        </a:rPr>
                        <a:t>Msg</a:t>
                      </a:r>
                      <a:endParaRPr lang="zh-CN" sz="1800" b="1">
                        <a:effectLst/>
                      </a:endParaRPr>
                    </a:p>
                    <a:p>
                      <a:pPr indent="228600">
                        <a:spcAft>
                          <a:spcPts val="0"/>
                        </a:spcAft>
                      </a:pPr>
                      <a:r>
                        <a:rPr lang="en-US" sz="1800" b="1">
                          <a:effectLst/>
                        </a:rPr>
                        <a:t>func</a:t>
                      </a:r>
                      <a:endParaRPr lang="zh-CN" sz="1800" b="1">
                        <a:solidFill>
                          <a:srgbClr val="003300"/>
                        </a:solidFill>
                        <a:effectLst/>
                        <a:latin typeface="Times New Roman" panose="02020603050405020304" pitchFamily="18" charset="0"/>
                        <a:ea typeface="宋体" panose="02010600030101010101" pitchFamily="2" charset="-122"/>
                      </a:endParaRPr>
                    </a:p>
                  </a:txBody>
                  <a:tcPr marL="52754" marR="52754" marT="0" marB="0"/>
                </a:tc>
                <a:tc>
                  <a:txBody>
                    <a:bodyPr/>
                    <a:lstStyle/>
                    <a:p>
                      <a:pPr>
                        <a:spcAft>
                          <a:spcPts val="0"/>
                        </a:spcAft>
                      </a:pPr>
                      <a:r>
                        <a:rPr lang="zh-CN" sz="1800" b="1" dirty="0">
                          <a:effectLst/>
                        </a:rPr>
                        <a:t>处理使用</a:t>
                      </a:r>
                      <a:r>
                        <a:rPr lang="en-US" sz="1800" b="1" dirty="0" err="1">
                          <a:effectLst/>
                        </a:rPr>
                        <a:t>RegisterWindowMessage</a:t>
                      </a:r>
                      <a:r>
                        <a:rPr lang="zh-CN" sz="1800" b="1" dirty="0">
                          <a:effectLst/>
                        </a:rPr>
                        <a:t>注册的消息</a:t>
                      </a:r>
                    </a:p>
                    <a:p>
                      <a:pPr>
                        <a:spcAft>
                          <a:spcPts val="0"/>
                        </a:spcAft>
                      </a:pPr>
                      <a:r>
                        <a:rPr lang="zh-CN" sz="1800" b="1" dirty="0">
                          <a:effectLst/>
                        </a:rPr>
                        <a:t>消息</a:t>
                      </a:r>
                      <a:r>
                        <a:rPr lang="en-US" sz="1800" b="1" dirty="0">
                          <a:effectLst/>
                        </a:rPr>
                        <a:t>ID</a:t>
                      </a:r>
                      <a:endParaRPr lang="zh-CN" sz="1800" b="1" dirty="0">
                        <a:effectLst/>
                      </a:endParaRPr>
                    </a:p>
                    <a:p>
                      <a:pPr>
                        <a:spcAft>
                          <a:spcPts val="0"/>
                        </a:spcAft>
                      </a:pPr>
                      <a:r>
                        <a:rPr lang="en-US" sz="1800" b="1" dirty="0">
                          <a:effectLst/>
                        </a:rPr>
                        <a:t>LRESULT </a:t>
                      </a:r>
                      <a:r>
                        <a:rPr lang="en-US" sz="1800" b="1" dirty="0" err="1">
                          <a:effectLst/>
                        </a:rPr>
                        <a:t>func</a:t>
                      </a:r>
                      <a:r>
                        <a:rPr lang="en-US" sz="1800" b="1" dirty="0">
                          <a:effectLst/>
                        </a:rPr>
                        <a:t>(WPARAM </a:t>
                      </a:r>
                      <a:r>
                        <a:rPr lang="en-US" sz="1800" b="1" dirty="0" err="1">
                          <a:effectLst/>
                        </a:rPr>
                        <a:t>wParam</a:t>
                      </a:r>
                      <a:r>
                        <a:rPr lang="en-US" sz="1800" b="1" dirty="0">
                          <a:effectLst/>
                        </a:rPr>
                        <a:t>, LPARAM </a:t>
                      </a:r>
                      <a:r>
                        <a:rPr lang="en-US" sz="1800" b="1" dirty="0" err="1">
                          <a:effectLst/>
                        </a:rPr>
                        <a:t>lParam</a:t>
                      </a:r>
                      <a:r>
                        <a:rPr lang="en-US" sz="1800" b="1" dirty="0">
                          <a:effectLst/>
                        </a:rPr>
                        <a:t>)</a:t>
                      </a:r>
                      <a:endParaRPr lang="zh-CN" sz="1800" b="1" dirty="0">
                        <a:solidFill>
                          <a:srgbClr val="003300"/>
                        </a:solidFill>
                        <a:effectLst/>
                        <a:latin typeface="Times New Roman" panose="02020603050405020304" pitchFamily="18" charset="0"/>
                        <a:ea typeface="宋体" panose="02010600030101010101" pitchFamily="2" charset="-122"/>
                      </a:endParaRPr>
                    </a:p>
                  </a:txBody>
                  <a:tcPr marL="52754" marR="52754"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75695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08720"/>
            <a:ext cx="8424936" cy="1077218"/>
          </a:xfrm>
          <a:prstGeom prst="rect">
            <a:avLst/>
          </a:prstGeom>
        </p:spPr>
        <p:txBody>
          <a:bodyPr wrap="square">
            <a:spAutoFit/>
          </a:bodyPr>
          <a:lstStyle/>
          <a:p>
            <a:pPr>
              <a:spcAft>
                <a:spcPts val="0"/>
              </a:spcAft>
            </a:pPr>
            <a:r>
              <a:rPr lang="zh-CN" altLang="zh-CN" sz="3200" b="1" dirty="0" smtClean="0">
                <a:solidFill>
                  <a:srgbClr val="FFFFCC"/>
                </a:solidFill>
                <a:latin typeface="+mn-lt"/>
              </a:rPr>
              <a:t>以上</a:t>
            </a:r>
            <a:r>
              <a:rPr lang="zh-CN" altLang="zh-CN" sz="3200" b="1" dirty="0">
                <a:solidFill>
                  <a:srgbClr val="FFFFCC"/>
                </a:solidFill>
                <a:latin typeface="+mn-lt"/>
              </a:rPr>
              <a:t>的宏的格式都</a:t>
            </a:r>
            <a:r>
              <a:rPr lang="zh-CN" altLang="zh-CN" sz="3200" b="1" dirty="0" smtClean="0">
                <a:solidFill>
                  <a:srgbClr val="FFFFCC"/>
                </a:solidFill>
                <a:latin typeface="+mn-lt"/>
              </a:rPr>
              <a:t>为</a:t>
            </a:r>
            <a:r>
              <a:rPr lang="zh-CN" altLang="en-US" sz="3200" b="1" dirty="0" smtClean="0">
                <a:solidFill>
                  <a:srgbClr val="FFFFCC"/>
                </a:solidFill>
                <a:latin typeface="+mn-lt"/>
              </a:rPr>
              <a:t>：</a:t>
            </a:r>
            <a:endParaRPr lang="en-US" altLang="zh-CN" sz="3200" b="1" dirty="0" smtClean="0">
              <a:solidFill>
                <a:srgbClr val="FFFFCC"/>
              </a:solidFill>
              <a:latin typeface="+mn-lt"/>
            </a:endParaRPr>
          </a:p>
          <a:p>
            <a:pPr>
              <a:spcAft>
                <a:spcPts val="0"/>
              </a:spcAft>
            </a:pPr>
            <a:r>
              <a:rPr lang="en-US" altLang="zh-CN" sz="3200" b="1" dirty="0" smtClean="0">
                <a:solidFill>
                  <a:srgbClr val="66FF99"/>
                </a:solidFill>
                <a:latin typeface="+mn-lt"/>
              </a:rPr>
              <a:t>    ON_XXXX(param1</a:t>
            </a:r>
            <a:r>
              <a:rPr lang="en-US" altLang="zh-CN" sz="3200" b="1" dirty="0">
                <a:solidFill>
                  <a:srgbClr val="66FF99"/>
                </a:solidFill>
                <a:latin typeface="+mn-lt"/>
              </a:rPr>
              <a:t>, param2… </a:t>
            </a:r>
            <a:r>
              <a:rPr lang="en-US" altLang="zh-CN" sz="3200" b="1" dirty="0" err="1">
                <a:solidFill>
                  <a:srgbClr val="66FF99"/>
                </a:solidFill>
                <a:latin typeface="+mn-lt"/>
              </a:rPr>
              <a:t>func</a:t>
            </a:r>
            <a:r>
              <a:rPr lang="en-US" altLang="zh-CN" sz="3200" b="1" dirty="0" smtClean="0">
                <a:solidFill>
                  <a:srgbClr val="66FF99"/>
                </a:solidFill>
                <a:latin typeface="+mn-lt"/>
              </a:rPr>
              <a:t>)</a:t>
            </a:r>
          </a:p>
        </p:txBody>
      </p:sp>
      <p:sp>
        <p:nvSpPr>
          <p:cNvPr id="6" name="圆角矩形标注 5"/>
          <p:cNvSpPr/>
          <p:nvPr/>
        </p:nvSpPr>
        <p:spPr bwMode="auto">
          <a:xfrm>
            <a:off x="6588224" y="2708921"/>
            <a:ext cx="2448272" cy="2880320"/>
          </a:xfrm>
          <a:prstGeom prst="wedgeRoundRectCallout">
            <a:avLst>
              <a:gd name="adj1" fmla="val -42350"/>
              <a:gd name="adj2" fmla="val -7757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800" b="1" dirty="0" err="1">
                <a:solidFill>
                  <a:srgbClr val="FF0000"/>
                </a:solidFill>
              </a:rPr>
              <a:t>func</a:t>
            </a:r>
            <a:r>
              <a:rPr lang="zh-CN" altLang="zh-CN" sz="2800" b="1" dirty="0">
                <a:solidFill>
                  <a:srgbClr val="FF0000"/>
                </a:solidFill>
              </a:rPr>
              <a:t>必须为添加消息映射的类的成员方法（包括父类的方法）</a:t>
            </a:r>
            <a:endParaRPr kumimoji="1" lang="zh-CN" altLang="en-US" sz="2800" b="0" i="0" u="none" strike="noStrike" cap="none" normalizeH="0" baseline="0" dirty="0" smtClean="0">
              <a:ln>
                <a:noFill/>
              </a:ln>
              <a:solidFill>
                <a:srgbClr val="FF0000"/>
              </a:solidFill>
              <a:effectLst/>
            </a:endParaRPr>
          </a:p>
        </p:txBody>
      </p:sp>
      <p:sp>
        <p:nvSpPr>
          <p:cNvPr id="7" name="矩形 6"/>
          <p:cNvSpPr/>
          <p:nvPr/>
        </p:nvSpPr>
        <p:spPr>
          <a:xfrm>
            <a:off x="317808" y="2276872"/>
            <a:ext cx="6116194" cy="2062103"/>
          </a:xfrm>
          <a:prstGeom prst="rect">
            <a:avLst/>
          </a:prstGeom>
        </p:spPr>
        <p:txBody>
          <a:bodyPr wrap="square">
            <a:spAutoFit/>
          </a:bodyPr>
          <a:lstStyle/>
          <a:p>
            <a:pPr>
              <a:spcAft>
                <a:spcPts val="0"/>
              </a:spcAft>
            </a:pPr>
            <a:r>
              <a:rPr lang="zh-CN" altLang="zh-CN" sz="3200" b="1" dirty="0" smtClean="0">
                <a:solidFill>
                  <a:srgbClr val="FFFFCC"/>
                </a:solidFill>
                <a:latin typeface="+mn-lt"/>
              </a:rPr>
              <a:t>手工</a:t>
            </a:r>
            <a:r>
              <a:rPr lang="zh-CN" altLang="zh-CN" sz="3200" b="1" dirty="0">
                <a:solidFill>
                  <a:srgbClr val="FFFFCC"/>
                </a:solidFill>
                <a:latin typeface="+mn-lt"/>
              </a:rPr>
              <a:t>消息映射的核心部分就是在</a:t>
            </a:r>
            <a:r>
              <a:rPr lang="en-US" altLang="zh-CN" sz="3200" b="1" dirty="0">
                <a:solidFill>
                  <a:srgbClr val="66FF99"/>
                </a:solidFill>
                <a:latin typeface="+mn-lt"/>
              </a:rPr>
              <a:t>BEGEN_MESSAGE_MAP</a:t>
            </a:r>
            <a:r>
              <a:rPr lang="zh-CN" altLang="zh-CN" sz="3200" b="1" dirty="0">
                <a:solidFill>
                  <a:srgbClr val="FFFFCC"/>
                </a:solidFill>
                <a:latin typeface="+mn-lt"/>
              </a:rPr>
              <a:t>与</a:t>
            </a:r>
            <a:r>
              <a:rPr lang="en-US" altLang="zh-CN" sz="3200" b="1" dirty="0">
                <a:solidFill>
                  <a:srgbClr val="66FF99"/>
                </a:solidFill>
                <a:latin typeface="+mn-lt"/>
              </a:rPr>
              <a:t>END_MESSAGE_MAP</a:t>
            </a:r>
            <a:r>
              <a:rPr lang="zh-CN" altLang="zh-CN" sz="3200" b="1" dirty="0">
                <a:solidFill>
                  <a:srgbClr val="FFFFCC"/>
                </a:solidFill>
                <a:latin typeface="+mn-lt"/>
              </a:rPr>
              <a:t>之间添加消息映射宏</a:t>
            </a:r>
            <a:r>
              <a:rPr lang="zh-CN" altLang="zh-CN" sz="3200" b="1" dirty="0" smtClean="0">
                <a:solidFill>
                  <a:srgbClr val="FFFFCC"/>
                </a:solidFill>
                <a:latin typeface="+mn-lt"/>
              </a:rPr>
              <a:t>。</a:t>
            </a:r>
            <a:endParaRPr lang="zh-CN" altLang="zh-CN" sz="3200" b="1" dirty="0">
              <a:solidFill>
                <a:srgbClr val="FFFFCC"/>
              </a:solidFill>
              <a:latin typeface="+mn-lt"/>
            </a:endParaRPr>
          </a:p>
        </p:txBody>
      </p:sp>
      <p:sp>
        <p:nvSpPr>
          <p:cNvPr id="8" name="矩形 7"/>
          <p:cNvSpPr/>
          <p:nvPr/>
        </p:nvSpPr>
        <p:spPr>
          <a:xfrm>
            <a:off x="317808" y="4657402"/>
            <a:ext cx="6116194" cy="1569660"/>
          </a:xfrm>
          <a:prstGeom prst="rect">
            <a:avLst/>
          </a:prstGeom>
        </p:spPr>
        <p:txBody>
          <a:bodyPr wrap="square">
            <a:spAutoFit/>
          </a:bodyPr>
          <a:lstStyle/>
          <a:p>
            <a:pPr>
              <a:spcAft>
                <a:spcPts val="0"/>
              </a:spcAft>
            </a:pPr>
            <a:r>
              <a:rPr lang="zh-CN" altLang="en-US" sz="3200" b="1" dirty="0" smtClean="0">
                <a:solidFill>
                  <a:srgbClr val="FFFFCC"/>
                </a:solidFill>
                <a:latin typeface="+mn-lt"/>
              </a:rPr>
              <a:t>        最后</a:t>
            </a:r>
            <a:r>
              <a:rPr lang="zh-CN" altLang="zh-CN" sz="3200" b="1" dirty="0" smtClean="0">
                <a:solidFill>
                  <a:srgbClr val="FFFFCC"/>
                </a:solidFill>
                <a:latin typeface="+mn-lt"/>
              </a:rPr>
              <a:t>就是</a:t>
            </a:r>
            <a:r>
              <a:rPr lang="zh-CN" altLang="zh-CN" sz="3200" b="1" dirty="0">
                <a:solidFill>
                  <a:srgbClr val="FFFFCC"/>
                </a:solidFill>
                <a:latin typeface="+mn-lt"/>
              </a:rPr>
              <a:t>在类声明部分声明该成员方法，在类实现部分中实现该成员方法。</a:t>
            </a:r>
          </a:p>
        </p:txBody>
      </p:sp>
    </p:spTree>
    <p:extLst>
      <p:ext uri="{BB962C8B-B14F-4D97-AF65-F5344CB8AC3E}">
        <p14:creationId xmlns:p14="http://schemas.microsoft.com/office/powerpoint/2010/main" val="163056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0BB246C-57BE-4729-BE9D-331A33FBF0CC}" type="slidenum">
              <a:rPr lang="en-US" altLang="zh-CN"/>
              <a:pPr/>
              <a:t>38</a:t>
            </a:fld>
            <a:endParaRPr lang="en-US" altLang="zh-CN"/>
          </a:p>
        </p:txBody>
      </p:sp>
      <p:sp>
        <p:nvSpPr>
          <p:cNvPr id="38914" name="Rectangle 2"/>
          <p:cNvSpPr>
            <a:spLocks noGrp="1" noChangeArrowheads="1"/>
          </p:cNvSpPr>
          <p:nvPr>
            <p:ph type="title"/>
          </p:nvPr>
        </p:nvSpPr>
        <p:spPr>
          <a:xfrm>
            <a:off x="685800" y="228600"/>
            <a:ext cx="7772400" cy="990600"/>
          </a:xfrm>
        </p:spPr>
        <p:txBody>
          <a:bodyPr/>
          <a:lstStyle/>
          <a:p>
            <a:r>
              <a:rPr lang="en-US" altLang="zh-CN" b="1" dirty="0" smtClean="0"/>
              <a:t>9.4 </a:t>
            </a:r>
            <a:r>
              <a:rPr lang="en-US" altLang="zh-CN" b="1" dirty="0"/>
              <a:t>SDI</a:t>
            </a:r>
            <a:r>
              <a:rPr lang="zh-CN" altLang="en-US" b="1" dirty="0">
                <a:latin typeface="宋体" panose="02010600030101010101" pitchFamily="2" charset="-122"/>
              </a:rPr>
              <a:t>编程实例</a:t>
            </a:r>
            <a:r>
              <a:rPr lang="zh-CN" altLang="en-US" b="1" dirty="0"/>
              <a:t> </a:t>
            </a:r>
          </a:p>
        </p:txBody>
      </p:sp>
      <p:sp>
        <p:nvSpPr>
          <p:cNvPr id="38918" name="Text Box 6"/>
          <p:cNvSpPr txBox="1">
            <a:spLocks noChangeArrowheads="1"/>
          </p:cNvSpPr>
          <p:nvPr/>
        </p:nvSpPr>
        <p:spPr bwMode="auto">
          <a:xfrm>
            <a:off x="5572180" y="1298193"/>
            <a:ext cx="326955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3200" b="1" dirty="0"/>
              <a:t>【例</a:t>
            </a:r>
            <a:r>
              <a:rPr lang="en-US" altLang="zh-CN" sz="3200" b="1" dirty="0"/>
              <a:t>9-1</a:t>
            </a:r>
            <a:r>
              <a:rPr lang="zh-CN" altLang="zh-CN" sz="3200" b="1" dirty="0"/>
              <a:t>】创建一个应用程序，其界面的标题为</a:t>
            </a:r>
            <a:r>
              <a:rPr lang="en-US" altLang="zh-CN" sz="3200" b="1" dirty="0"/>
              <a:t>9_1</a:t>
            </a:r>
            <a:r>
              <a:rPr lang="zh-CN" altLang="zh-CN" sz="3200" b="1" dirty="0"/>
              <a:t>。在应用程序的主窗口中显示一文本“您好</a:t>
            </a:r>
            <a:r>
              <a:rPr lang="en-US" altLang="zh-CN" sz="3200" b="1" dirty="0"/>
              <a:t>, </a:t>
            </a:r>
            <a:r>
              <a:rPr lang="zh-CN" altLang="zh-CN" sz="3200" b="1" dirty="0"/>
              <a:t>单文档界面的例程</a:t>
            </a:r>
            <a:r>
              <a:rPr lang="en-US" altLang="zh-CN" sz="3200" b="1" dirty="0"/>
              <a:t>!</a:t>
            </a:r>
            <a:r>
              <a:rPr lang="zh-CN" altLang="zh-CN" sz="3200" b="1" dirty="0"/>
              <a:t>”，并始终出现在窗口的中</a:t>
            </a:r>
            <a:r>
              <a:rPr lang="zh-CN" altLang="zh-CN" sz="3200" b="1" dirty="0" smtClean="0"/>
              <a:t>央</a:t>
            </a:r>
            <a:r>
              <a:rPr lang="zh-CN" altLang="en-US" sz="3200" b="1" dirty="0" smtClean="0"/>
              <a:t>。</a:t>
            </a:r>
            <a:endParaRPr lang="zh-CN" altLang="en-US" sz="3200" b="1" dirty="0">
              <a:latin typeface="Arial Narrow" panose="020B0606020202030204" pitchFamily="34" charset="0"/>
            </a:endParaRPr>
          </a:p>
        </p:txBody>
      </p:sp>
      <p:pic>
        <p:nvPicPr>
          <p:cNvPr id="6375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43430"/>
            <a:ext cx="5316793" cy="463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3312368" cy="621269"/>
          </a:xfrm>
        </p:spPr>
        <p:txBody>
          <a:bodyPr/>
          <a:lstStyle/>
          <a:p>
            <a:pPr algn="l"/>
            <a:r>
              <a:rPr lang="zh-CN" altLang="zh-CN" sz="3200" b="1" dirty="0">
                <a:solidFill>
                  <a:srgbClr val="FF99FF"/>
                </a:solidFill>
              </a:rPr>
              <a:t>具体步骤如下</a:t>
            </a:r>
            <a:r>
              <a:rPr lang="zh-CN" altLang="zh-CN" sz="3200" b="1" dirty="0" smtClean="0">
                <a:solidFill>
                  <a:srgbClr val="FF99FF"/>
                </a:solidFill>
              </a:rPr>
              <a:t>：</a:t>
            </a:r>
            <a:endParaRPr lang="zh-CN" altLang="en-US" sz="3200" b="1" dirty="0">
              <a:solidFill>
                <a:srgbClr val="FF99FF"/>
              </a:solidFill>
            </a:endParaRPr>
          </a:p>
        </p:txBody>
      </p:sp>
      <p:sp>
        <p:nvSpPr>
          <p:cNvPr id="3" name="内容占位符 2"/>
          <p:cNvSpPr>
            <a:spLocks noGrp="1"/>
          </p:cNvSpPr>
          <p:nvPr>
            <p:ph idx="1"/>
          </p:nvPr>
        </p:nvSpPr>
        <p:spPr>
          <a:xfrm>
            <a:off x="166370" y="836712"/>
            <a:ext cx="8798118" cy="5868888"/>
          </a:xfrm>
        </p:spPr>
        <p:txBody>
          <a:bodyPr/>
          <a:lstStyle/>
          <a:p>
            <a:pPr marL="0" indent="0">
              <a:buNone/>
            </a:pPr>
            <a:r>
              <a:rPr lang="en-US" altLang="zh-CN" sz="2800" b="1" dirty="0">
                <a:solidFill>
                  <a:srgbClr val="FFFF00"/>
                </a:solidFill>
              </a:rPr>
              <a:t>(1) </a:t>
            </a:r>
            <a:r>
              <a:rPr lang="zh-CN" altLang="zh-CN" sz="2800" b="1" dirty="0">
                <a:solidFill>
                  <a:srgbClr val="FFFF00"/>
                </a:solidFill>
              </a:rPr>
              <a:t>创</a:t>
            </a:r>
            <a:r>
              <a:rPr lang="zh-CN" altLang="zh-CN" sz="2800" b="1" dirty="0" smtClean="0">
                <a:solidFill>
                  <a:srgbClr val="FFFF00"/>
                </a:solidFill>
              </a:rPr>
              <a:t>建</a:t>
            </a:r>
            <a:r>
              <a:rPr lang="zh-CN" altLang="en-US" sz="2800" b="1" dirty="0" smtClean="0">
                <a:solidFill>
                  <a:srgbClr val="FFFF00"/>
                </a:solidFill>
              </a:rPr>
              <a:t>单文档</a:t>
            </a:r>
            <a:r>
              <a:rPr lang="zh-CN" altLang="zh-CN" sz="2800" b="1" dirty="0" smtClean="0">
                <a:solidFill>
                  <a:srgbClr val="FFFF00"/>
                </a:solidFill>
              </a:rPr>
              <a:t>工</a:t>
            </a:r>
            <a:r>
              <a:rPr lang="zh-CN" altLang="zh-CN" sz="2800" b="1" dirty="0">
                <a:solidFill>
                  <a:srgbClr val="FFFF00"/>
                </a:solidFill>
              </a:rPr>
              <a:t>程文件</a:t>
            </a:r>
            <a:r>
              <a:rPr lang="en-US" altLang="zh-CN" sz="2800" b="1" dirty="0" smtClean="0">
                <a:solidFill>
                  <a:srgbClr val="FFFF00"/>
                </a:solidFill>
              </a:rPr>
              <a:t>9_1</a:t>
            </a:r>
            <a:r>
              <a:rPr lang="zh-CN" altLang="zh-CN" sz="2800" b="1" dirty="0" smtClean="0">
                <a:solidFill>
                  <a:srgbClr val="FFFF00"/>
                </a:solidFill>
              </a:rPr>
              <a:t>；</a:t>
            </a:r>
            <a:endParaRPr lang="zh-CN" altLang="zh-CN" sz="2800" b="1" dirty="0">
              <a:solidFill>
                <a:srgbClr val="FFFF00"/>
              </a:solidFill>
            </a:endParaRPr>
          </a:p>
          <a:p>
            <a:pPr marL="0" indent="0">
              <a:buNone/>
            </a:pPr>
            <a:r>
              <a:rPr lang="en-US" altLang="zh-CN" sz="2800" b="1" dirty="0">
                <a:solidFill>
                  <a:srgbClr val="FFFF00"/>
                </a:solidFill>
              </a:rPr>
              <a:t>(2) </a:t>
            </a:r>
            <a:r>
              <a:rPr lang="zh-CN" altLang="zh-CN" sz="2800" b="1" dirty="0">
                <a:solidFill>
                  <a:srgbClr val="FFFF00"/>
                </a:solidFill>
              </a:rPr>
              <a:t>由于需要在文档中显示字符串，因此，要添加一个字符型的变量，来存放这个字符串，因此，为</a:t>
            </a:r>
            <a:r>
              <a:rPr lang="en-US" altLang="zh-CN" sz="2800" b="1" dirty="0">
                <a:solidFill>
                  <a:srgbClr val="FFFF00"/>
                </a:solidFill>
              </a:rPr>
              <a:t>CMy9_1Doc</a:t>
            </a:r>
            <a:r>
              <a:rPr lang="zh-CN" altLang="zh-CN" sz="2800" b="1" dirty="0">
                <a:solidFill>
                  <a:srgbClr val="FFFF00"/>
                </a:solidFill>
              </a:rPr>
              <a:t>类添加一个</a:t>
            </a:r>
            <a:r>
              <a:rPr lang="en-US" altLang="zh-CN" sz="2800" b="1" dirty="0" err="1">
                <a:solidFill>
                  <a:srgbClr val="FFFF00"/>
                </a:solidFill>
              </a:rPr>
              <a:t>CString</a:t>
            </a:r>
            <a:r>
              <a:rPr lang="zh-CN" altLang="zh-CN" sz="2800" b="1" dirty="0">
                <a:solidFill>
                  <a:srgbClr val="FFFF00"/>
                </a:solidFill>
              </a:rPr>
              <a:t>类型的成员变量</a:t>
            </a:r>
            <a:r>
              <a:rPr lang="en-US" altLang="zh-CN" sz="2800" b="1" dirty="0" err="1">
                <a:solidFill>
                  <a:srgbClr val="FFFF00"/>
                </a:solidFill>
              </a:rPr>
              <a:t>m_str</a:t>
            </a:r>
            <a:r>
              <a:rPr lang="zh-CN" altLang="zh-CN" sz="2800" b="1" dirty="0">
                <a:solidFill>
                  <a:srgbClr val="FFFF00"/>
                </a:solidFill>
              </a:rPr>
              <a:t>；</a:t>
            </a:r>
          </a:p>
          <a:p>
            <a:pPr marL="0" indent="0">
              <a:buNone/>
            </a:pPr>
            <a:r>
              <a:rPr lang="en-US" altLang="zh-CN" sz="2800" b="1" dirty="0">
                <a:solidFill>
                  <a:srgbClr val="FFFF00"/>
                </a:solidFill>
              </a:rPr>
              <a:t>(3) </a:t>
            </a:r>
            <a:r>
              <a:rPr lang="zh-CN" altLang="zh-CN" sz="2800" b="1" dirty="0">
                <a:solidFill>
                  <a:srgbClr val="FFFF00"/>
                </a:solidFill>
              </a:rPr>
              <a:t>文档变量初始化。针对类</a:t>
            </a:r>
            <a:r>
              <a:rPr lang="en-US" altLang="zh-CN" sz="2800" b="1" dirty="0">
                <a:solidFill>
                  <a:srgbClr val="FFFF00"/>
                </a:solidFill>
              </a:rPr>
              <a:t>CMy9_1Doc</a:t>
            </a:r>
            <a:r>
              <a:rPr lang="zh-CN" altLang="zh-CN" sz="2800" b="1" dirty="0">
                <a:solidFill>
                  <a:srgbClr val="FFFF00"/>
                </a:solidFill>
              </a:rPr>
              <a:t>的构造函数，将</a:t>
            </a:r>
            <a:r>
              <a:rPr lang="en-US" altLang="zh-CN" sz="2800" b="1" dirty="0" err="1">
                <a:solidFill>
                  <a:srgbClr val="FFFF00"/>
                </a:solidFill>
              </a:rPr>
              <a:t>m_str</a:t>
            </a:r>
            <a:r>
              <a:rPr lang="zh-CN" altLang="zh-CN" sz="2800" b="1" dirty="0">
                <a:solidFill>
                  <a:srgbClr val="FFFF00"/>
                </a:solidFill>
              </a:rPr>
              <a:t>初始化内容置为</a:t>
            </a:r>
            <a:r>
              <a:rPr lang="en-US" altLang="zh-CN" sz="2800" b="1" dirty="0">
                <a:solidFill>
                  <a:srgbClr val="FFFF00"/>
                </a:solidFill>
              </a:rPr>
              <a:t>"</a:t>
            </a:r>
            <a:r>
              <a:rPr lang="zh-CN" altLang="zh-CN" sz="2800" b="1" dirty="0">
                <a:solidFill>
                  <a:srgbClr val="FFFF00"/>
                </a:solidFill>
              </a:rPr>
              <a:t>您好，单文档界面的例程！</a:t>
            </a:r>
            <a:r>
              <a:rPr lang="en-US" altLang="zh-CN" sz="2800" b="1" dirty="0">
                <a:solidFill>
                  <a:srgbClr val="FFFF00"/>
                </a:solidFill>
              </a:rPr>
              <a:t>"</a:t>
            </a:r>
            <a:r>
              <a:rPr lang="zh-CN" altLang="zh-CN" sz="2800" b="1" dirty="0">
                <a:solidFill>
                  <a:srgbClr val="FFFF00"/>
                </a:solidFill>
              </a:rPr>
              <a:t>，如下所示：</a:t>
            </a:r>
          </a:p>
          <a:p>
            <a:pPr marL="0" indent="0">
              <a:buNone/>
            </a:pPr>
            <a:r>
              <a:rPr lang="en-US" altLang="zh-CN" sz="2800" b="1" dirty="0">
                <a:solidFill>
                  <a:srgbClr val="FFFF00"/>
                </a:solidFill>
              </a:rPr>
              <a:t>CMy9_1Doc::CMy9_1Doc()</a:t>
            </a:r>
            <a:endParaRPr lang="zh-CN" altLang="zh-CN" sz="2800" b="1" dirty="0">
              <a:solidFill>
                <a:srgbClr val="FFFF00"/>
              </a:solidFill>
            </a:endParaRPr>
          </a:p>
          <a:p>
            <a:pPr marL="0" indent="0">
              <a:buNone/>
            </a:pPr>
            <a:r>
              <a:rPr lang="en-US" altLang="zh-CN" sz="2800" b="1" dirty="0">
                <a:solidFill>
                  <a:srgbClr val="FFFF00"/>
                </a:solidFill>
              </a:rPr>
              <a:t>	: </a:t>
            </a:r>
            <a:r>
              <a:rPr lang="en-US" altLang="zh-CN" sz="2800" b="1" dirty="0" err="1">
                <a:solidFill>
                  <a:srgbClr val="FFFF00"/>
                </a:solidFill>
              </a:rPr>
              <a:t>m_str</a:t>
            </a:r>
            <a:r>
              <a:rPr lang="en-US" altLang="zh-CN" sz="2800" b="1" dirty="0">
                <a:solidFill>
                  <a:srgbClr val="FFFF00"/>
                </a:solidFill>
              </a:rPr>
              <a:t>(_T("</a:t>
            </a:r>
            <a:r>
              <a:rPr lang="zh-CN" altLang="zh-CN" sz="2800" b="1" i="1" dirty="0">
                <a:solidFill>
                  <a:srgbClr val="FFFF00"/>
                </a:solidFill>
              </a:rPr>
              <a:t>您好，单文档界面的例程！</a:t>
            </a:r>
            <a:r>
              <a:rPr lang="en-US" altLang="zh-CN" sz="2800" b="1" dirty="0">
                <a:solidFill>
                  <a:srgbClr val="FFFF00"/>
                </a:solidFill>
              </a:rPr>
              <a:t>"))</a:t>
            </a:r>
            <a:endParaRPr lang="zh-CN" altLang="zh-CN" sz="2800" b="1" dirty="0">
              <a:solidFill>
                <a:srgbClr val="FFFF00"/>
              </a:solidFill>
            </a:endParaRPr>
          </a:p>
          <a:p>
            <a:pPr marL="0" indent="0">
              <a:buNone/>
            </a:pPr>
            <a:r>
              <a:rPr lang="en-US" altLang="zh-CN" sz="2800" b="1" dirty="0">
                <a:solidFill>
                  <a:srgbClr val="FFFF00"/>
                </a:solidFill>
              </a:rPr>
              <a:t>{</a:t>
            </a:r>
            <a:endParaRPr lang="zh-CN" altLang="zh-CN" sz="2800" b="1" dirty="0">
              <a:solidFill>
                <a:srgbClr val="FFFF00"/>
              </a:solidFill>
            </a:endParaRPr>
          </a:p>
          <a:p>
            <a:pPr marL="0" indent="0">
              <a:buNone/>
            </a:pPr>
            <a:r>
              <a:rPr lang="en-US" altLang="zh-CN" sz="2800" b="1" dirty="0">
                <a:solidFill>
                  <a:srgbClr val="FFFF00"/>
                </a:solidFill>
              </a:rPr>
              <a:t>	// TODO: </a:t>
            </a:r>
            <a:r>
              <a:rPr lang="zh-CN" altLang="zh-CN" sz="2800" b="1" dirty="0">
                <a:solidFill>
                  <a:srgbClr val="FFFF00"/>
                </a:solidFill>
              </a:rPr>
              <a:t>在此添加一次性构造代码</a:t>
            </a:r>
          </a:p>
          <a:p>
            <a:pPr marL="0" indent="0">
              <a:buNone/>
            </a:pPr>
            <a:r>
              <a:rPr lang="en-US" altLang="zh-CN" sz="2800" b="1" dirty="0">
                <a:solidFill>
                  <a:srgbClr val="FFFF00"/>
                </a:solidFill>
              </a:rPr>
              <a:t>}</a:t>
            </a:r>
            <a:endParaRPr lang="zh-CN" altLang="zh-CN" sz="2800" b="1" dirty="0">
              <a:solidFill>
                <a:srgbClr val="FFFF00"/>
              </a:solidFill>
            </a:endParaRPr>
          </a:p>
          <a:p>
            <a:pPr marL="0" indent="0">
              <a:buNone/>
            </a:pPr>
            <a:r>
              <a:rPr lang="en-US" altLang="zh-CN" sz="2800" b="1" dirty="0">
                <a:solidFill>
                  <a:srgbClr val="FFFF00"/>
                </a:solidFill>
              </a:rPr>
              <a:t> </a:t>
            </a:r>
            <a:endParaRPr lang="zh-CN" altLang="zh-CN" sz="2800" b="1" dirty="0">
              <a:solidFill>
                <a:srgbClr val="FFFF00"/>
              </a:solidFill>
            </a:endParaRPr>
          </a:p>
          <a:p>
            <a:pPr marL="0" indent="0">
              <a:buNone/>
            </a:pPr>
            <a:endParaRPr lang="zh-CN" altLang="en-US" sz="2800" b="1" dirty="0">
              <a:solidFill>
                <a:srgbClr val="FFFF00"/>
              </a:solidFill>
            </a:endParaRPr>
          </a:p>
        </p:txBody>
      </p:sp>
      <p:sp>
        <p:nvSpPr>
          <p:cNvPr id="4" name="灯片编号占位符 3"/>
          <p:cNvSpPr>
            <a:spLocks noGrp="1"/>
          </p:cNvSpPr>
          <p:nvPr>
            <p:ph type="sldNum" sz="quarter" idx="12"/>
          </p:nvPr>
        </p:nvSpPr>
        <p:spPr/>
        <p:txBody>
          <a:bodyPr/>
          <a:lstStyle/>
          <a:p>
            <a:fld id="{D335CA5F-C73A-4B39-A4FD-B7A1C211232E}" type="slidenum">
              <a:rPr lang="en-US" altLang="zh-CN" smtClean="0"/>
              <a:pPr/>
              <a:t>39</a:t>
            </a:fld>
            <a:endParaRPr lang="en-US" altLang="zh-CN"/>
          </a:p>
        </p:txBody>
      </p:sp>
    </p:spTree>
    <p:extLst>
      <p:ext uri="{BB962C8B-B14F-4D97-AF65-F5344CB8AC3E}">
        <p14:creationId xmlns:p14="http://schemas.microsoft.com/office/powerpoint/2010/main" val="553729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8B02BAD1-3C22-433E-8996-1F71E15AE045}" type="slidenum">
              <a:rPr lang="en-US" altLang="zh-CN"/>
              <a:pPr/>
              <a:t>4</a:t>
            </a:fld>
            <a:endParaRPr lang="en-US" altLang="zh-CN"/>
          </a:p>
        </p:txBody>
      </p:sp>
      <p:sp>
        <p:nvSpPr>
          <p:cNvPr id="8194" name="Rectangle 2"/>
          <p:cNvSpPr>
            <a:spLocks noGrp="1" noChangeArrowheads="1"/>
          </p:cNvSpPr>
          <p:nvPr>
            <p:ph type="title"/>
          </p:nvPr>
        </p:nvSpPr>
        <p:spPr>
          <a:xfrm>
            <a:off x="107504" y="116632"/>
            <a:ext cx="7704740" cy="685800"/>
          </a:xfrm>
        </p:spPr>
        <p:txBody>
          <a:bodyPr/>
          <a:lstStyle/>
          <a:p>
            <a:r>
              <a:rPr lang="en-US" altLang="zh-CN" sz="2800" b="1" dirty="0" smtClean="0"/>
              <a:t>9.1.2 </a:t>
            </a:r>
            <a:r>
              <a:rPr lang="en-US" altLang="zh-CN" sz="2800" b="1" dirty="0"/>
              <a:t>SDI</a:t>
            </a:r>
            <a:r>
              <a:rPr lang="zh-CN" altLang="zh-CN" sz="2800" b="1" dirty="0"/>
              <a:t>程序中文档、视图对象的创建过程</a:t>
            </a:r>
            <a:endParaRPr lang="zh-CN" altLang="en-US" sz="2800" b="1" dirty="0"/>
          </a:p>
        </p:txBody>
      </p:sp>
      <p:sp>
        <p:nvSpPr>
          <p:cNvPr id="2" name="文本框 1"/>
          <p:cNvSpPr txBox="1"/>
          <p:nvPr/>
        </p:nvSpPr>
        <p:spPr>
          <a:xfrm>
            <a:off x="35496" y="802432"/>
            <a:ext cx="9036495" cy="5632311"/>
          </a:xfrm>
          <a:prstGeom prst="rect">
            <a:avLst/>
          </a:prstGeom>
          <a:noFill/>
        </p:spPr>
        <p:txBody>
          <a:bodyPr wrap="square" rtlCol="0">
            <a:spAutoFit/>
          </a:bodyPr>
          <a:lstStyle/>
          <a:p>
            <a:r>
              <a:rPr lang="en-US" altLang="zh-CN" b="1" dirty="0">
                <a:latin typeface="+mn-lt"/>
              </a:rPr>
              <a:t>SDI</a:t>
            </a:r>
            <a:r>
              <a:rPr lang="zh-CN" altLang="zh-CN" b="1" dirty="0">
                <a:latin typeface="+mn-lt"/>
              </a:rPr>
              <a:t>程序中框架窗口、文档和视图的关联是在应用程序类的</a:t>
            </a:r>
            <a:r>
              <a:rPr lang="en-US" altLang="zh-CN" b="1" dirty="0" err="1">
                <a:latin typeface="+mn-lt"/>
              </a:rPr>
              <a:t>InitInstance</a:t>
            </a:r>
            <a:r>
              <a:rPr lang="en-US" altLang="zh-CN" b="1" dirty="0">
                <a:latin typeface="+mn-lt"/>
              </a:rPr>
              <a:t>()</a:t>
            </a:r>
            <a:r>
              <a:rPr lang="zh-CN" altLang="zh-CN" b="1" dirty="0">
                <a:latin typeface="+mn-lt"/>
              </a:rPr>
              <a:t>成员函数中通过文档模板类完成的，通过下述代码注册应用程序的文档模板。文档模板将用作文档、框架窗口和视图之间的连接：</a:t>
            </a:r>
          </a:p>
          <a:p>
            <a:r>
              <a:rPr lang="en-US" altLang="zh-CN" b="1" dirty="0" err="1">
                <a:latin typeface="+mn-lt"/>
              </a:rPr>
              <a:t>CSingleDocTemplate</a:t>
            </a:r>
            <a:r>
              <a:rPr lang="en-US" altLang="zh-CN" b="1" dirty="0">
                <a:latin typeface="+mn-lt"/>
              </a:rPr>
              <a:t> * </a:t>
            </a:r>
            <a:r>
              <a:rPr lang="en-US" altLang="zh-CN" b="1" dirty="0" err="1">
                <a:latin typeface="+mn-lt"/>
              </a:rPr>
              <a:t>pDocTemplate</a:t>
            </a:r>
            <a:r>
              <a:rPr lang="en-US" altLang="zh-CN" b="1" dirty="0" smtClean="0">
                <a:latin typeface="+mn-lt"/>
              </a:rPr>
              <a:t>; //</a:t>
            </a:r>
            <a:r>
              <a:rPr lang="zh-CN" altLang="zh-CN" b="1" dirty="0">
                <a:latin typeface="+mn-lt"/>
              </a:rPr>
              <a:t>创建单文档模板类对象</a:t>
            </a:r>
          </a:p>
          <a:p>
            <a:r>
              <a:rPr lang="en-US" altLang="zh-CN" b="1" dirty="0" err="1">
                <a:latin typeface="+mn-lt"/>
              </a:rPr>
              <a:t>pDocTemplate</a:t>
            </a:r>
            <a:r>
              <a:rPr lang="en-US" altLang="zh-CN" b="1" dirty="0">
                <a:latin typeface="+mn-lt"/>
              </a:rPr>
              <a:t> = new </a:t>
            </a:r>
            <a:r>
              <a:rPr lang="en-US" altLang="zh-CN" b="1" dirty="0" err="1">
                <a:latin typeface="+mn-lt"/>
              </a:rPr>
              <a:t>CSingleDocTemplate</a:t>
            </a:r>
            <a:endParaRPr lang="zh-CN" altLang="zh-CN" b="1" dirty="0">
              <a:latin typeface="+mn-lt"/>
            </a:endParaRPr>
          </a:p>
          <a:p>
            <a:r>
              <a:rPr lang="en-US" altLang="zh-CN" b="1" dirty="0" smtClean="0">
                <a:latin typeface="+mn-lt"/>
              </a:rPr>
              <a:t>( IDR_MAINFRAME</a:t>
            </a:r>
            <a:r>
              <a:rPr lang="en-US" altLang="zh-CN" b="1" dirty="0">
                <a:latin typeface="+mn-lt"/>
              </a:rPr>
              <a:t>,</a:t>
            </a:r>
            <a:endParaRPr lang="zh-CN" altLang="zh-CN" b="1" dirty="0">
              <a:latin typeface="+mn-lt"/>
            </a:endParaRPr>
          </a:p>
          <a:p>
            <a:r>
              <a:rPr lang="en-US" altLang="zh-CN" b="1" dirty="0" smtClean="0">
                <a:latin typeface="+mn-lt"/>
              </a:rPr>
              <a:t>  RUNTIME_CLASS </a:t>
            </a:r>
            <a:r>
              <a:rPr lang="en-US" altLang="zh-CN" b="1" dirty="0">
                <a:latin typeface="+mn-lt"/>
              </a:rPr>
              <a:t>(</a:t>
            </a:r>
            <a:r>
              <a:rPr lang="en-US" altLang="zh-CN" b="1" dirty="0" err="1">
                <a:solidFill>
                  <a:srgbClr val="FF99FF"/>
                </a:solidFill>
                <a:latin typeface="+mn-lt"/>
              </a:rPr>
              <a:t>CMyDoc</a:t>
            </a:r>
            <a:r>
              <a:rPr lang="en-US" altLang="zh-CN" b="1" dirty="0" smtClean="0">
                <a:latin typeface="+mn-lt"/>
              </a:rPr>
              <a:t>), 		//</a:t>
            </a:r>
            <a:r>
              <a:rPr lang="zh-CN" altLang="zh-CN" b="1" dirty="0" smtClean="0">
                <a:solidFill>
                  <a:srgbClr val="FF99FF"/>
                </a:solidFill>
                <a:latin typeface="+mn-lt"/>
              </a:rPr>
              <a:t>应</a:t>
            </a:r>
            <a:r>
              <a:rPr lang="zh-CN" altLang="zh-CN" b="1" dirty="0">
                <a:solidFill>
                  <a:srgbClr val="FF99FF"/>
                </a:solidFill>
                <a:latin typeface="+mn-lt"/>
              </a:rPr>
              <a:t>用程序中的文档类</a:t>
            </a:r>
          </a:p>
          <a:p>
            <a:r>
              <a:rPr lang="en-US" altLang="zh-CN" b="1" dirty="0" smtClean="0">
                <a:latin typeface="+mn-lt"/>
              </a:rPr>
              <a:t>  RUNTIME_CLASS </a:t>
            </a:r>
            <a:r>
              <a:rPr lang="en-US" altLang="zh-CN" b="1" dirty="0">
                <a:latin typeface="+mn-lt"/>
              </a:rPr>
              <a:t>(</a:t>
            </a:r>
            <a:r>
              <a:rPr lang="en-US" altLang="zh-CN" b="1" dirty="0" err="1">
                <a:solidFill>
                  <a:srgbClr val="66FFFF"/>
                </a:solidFill>
                <a:latin typeface="+mn-lt"/>
              </a:rPr>
              <a:t>CMainFrame</a:t>
            </a:r>
            <a:r>
              <a:rPr lang="en-US" altLang="zh-CN" b="1" dirty="0" smtClean="0">
                <a:latin typeface="+mn-lt"/>
              </a:rPr>
              <a:t>), 	//</a:t>
            </a:r>
            <a:r>
              <a:rPr lang="zh-CN" altLang="zh-CN" b="1" dirty="0" smtClean="0">
                <a:solidFill>
                  <a:srgbClr val="66FFFF"/>
                </a:solidFill>
                <a:latin typeface="+mn-lt"/>
              </a:rPr>
              <a:t>应</a:t>
            </a:r>
            <a:r>
              <a:rPr lang="zh-CN" altLang="zh-CN" b="1" dirty="0">
                <a:solidFill>
                  <a:srgbClr val="66FFFF"/>
                </a:solidFill>
                <a:latin typeface="+mn-lt"/>
              </a:rPr>
              <a:t>用程序中的框架窗口</a:t>
            </a:r>
          </a:p>
          <a:p>
            <a:r>
              <a:rPr lang="en-US" altLang="zh-CN" b="1" dirty="0" smtClean="0">
                <a:latin typeface="+mn-lt"/>
              </a:rPr>
              <a:t>  RUNTIME_CLASS </a:t>
            </a:r>
            <a:r>
              <a:rPr lang="en-US" altLang="zh-CN" b="1" dirty="0">
                <a:latin typeface="+mn-lt"/>
              </a:rPr>
              <a:t>(</a:t>
            </a:r>
            <a:r>
              <a:rPr lang="en-US" altLang="zh-CN" b="1" dirty="0" err="1">
                <a:solidFill>
                  <a:srgbClr val="66FF33"/>
                </a:solidFill>
                <a:latin typeface="+mn-lt"/>
              </a:rPr>
              <a:t>CMyView</a:t>
            </a:r>
            <a:r>
              <a:rPr lang="en-US" altLang="zh-CN" b="1" dirty="0">
                <a:latin typeface="+mn-lt"/>
              </a:rPr>
              <a:t>)	</a:t>
            </a:r>
            <a:r>
              <a:rPr lang="en-US" altLang="zh-CN" b="1" dirty="0" smtClean="0">
                <a:latin typeface="+mn-lt"/>
              </a:rPr>
              <a:t>	//</a:t>
            </a:r>
            <a:r>
              <a:rPr lang="zh-CN" altLang="zh-CN" b="1" dirty="0" smtClean="0">
                <a:solidFill>
                  <a:srgbClr val="66FF33"/>
                </a:solidFill>
                <a:latin typeface="+mn-lt"/>
              </a:rPr>
              <a:t>应</a:t>
            </a:r>
            <a:r>
              <a:rPr lang="zh-CN" altLang="zh-CN" b="1" dirty="0">
                <a:solidFill>
                  <a:srgbClr val="66FF33"/>
                </a:solidFill>
                <a:latin typeface="+mn-lt"/>
              </a:rPr>
              <a:t>用程序中的视图类</a:t>
            </a:r>
          </a:p>
          <a:p>
            <a:r>
              <a:rPr lang="en-US" altLang="zh-CN" b="1" dirty="0">
                <a:latin typeface="+mn-lt"/>
              </a:rPr>
              <a:t>);</a:t>
            </a:r>
            <a:endParaRPr lang="zh-CN" altLang="zh-CN" b="1" dirty="0">
              <a:latin typeface="+mn-lt"/>
            </a:endParaRPr>
          </a:p>
          <a:p>
            <a:r>
              <a:rPr lang="en-US" altLang="zh-CN" b="1" dirty="0" smtClean="0">
                <a:latin typeface="+mn-lt"/>
              </a:rPr>
              <a:t> if </a:t>
            </a:r>
            <a:r>
              <a:rPr lang="en-US" altLang="zh-CN" b="1" dirty="0">
                <a:latin typeface="+mn-lt"/>
              </a:rPr>
              <a:t>(!</a:t>
            </a:r>
            <a:r>
              <a:rPr lang="en-US" altLang="zh-CN" b="1" dirty="0" err="1">
                <a:latin typeface="+mn-lt"/>
              </a:rPr>
              <a:t>pDocTemplate</a:t>
            </a:r>
            <a:r>
              <a:rPr lang="en-US" altLang="zh-CN" b="1" dirty="0">
                <a:latin typeface="+mn-lt"/>
              </a:rPr>
              <a:t>)</a:t>
            </a:r>
            <a:endParaRPr lang="zh-CN" altLang="zh-CN" b="1" dirty="0">
              <a:latin typeface="+mn-lt"/>
            </a:endParaRPr>
          </a:p>
          <a:p>
            <a:r>
              <a:rPr lang="en-US" altLang="zh-CN" b="1" dirty="0" smtClean="0">
                <a:latin typeface="+mn-lt"/>
              </a:rPr>
              <a:t>   return </a:t>
            </a:r>
            <a:r>
              <a:rPr lang="en-US" altLang="zh-CN" b="1" dirty="0">
                <a:latin typeface="+mn-lt"/>
              </a:rPr>
              <a:t>FALSE;</a:t>
            </a:r>
            <a:endParaRPr lang="zh-CN" altLang="zh-CN" b="1" dirty="0">
              <a:latin typeface="+mn-lt"/>
            </a:endParaRPr>
          </a:p>
          <a:p>
            <a:r>
              <a:rPr lang="en-US" altLang="zh-CN" b="1" dirty="0" smtClean="0">
                <a:latin typeface="+mn-lt"/>
              </a:rPr>
              <a:t> </a:t>
            </a:r>
            <a:r>
              <a:rPr lang="en-US" altLang="zh-CN" b="1" dirty="0" err="1" smtClean="0">
                <a:latin typeface="+mn-lt"/>
              </a:rPr>
              <a:t>AddDocTemplate</a:t>
            </a:r>
            <a:r>
              <a:rPr lang="en-US" altLang="zh-CN" b="1" dirty="0" smtClean="0">
                <a:latin typeface="+mn-lt"/>
              </a:rPr>
              <a:t>(</a:t>
            </a:r>
            <a:r>
              <a:rPr lang="en-US" altLang="zh-CN" b="1" dirty="0" err="1" smtClean="0">
                <a:latin typeface="+mn-lt"/>
              </a:rPr>
              <a:t>pDocTemplate</a:t>
            </a:r>
            <a:r>
              <a:rPr lang="en-US" altLang="zh-CN" b="1" dirty="0">
                <a:latin typeface="+mn-lt"/>
              </a:rPr>
              <a:t>);	</a:t>
            </a:r>
            <a:r>
              <a:rPr lang="en-US" altLang="zh-CN" sz="2000" b="1" dirty="0" smtClean="0">
                <a:latin typeface="+mn-lt"/>
              </a:rPr>
              <a:t>//</a:t>
            </a:r>
            <a:r>
              <a:rPr lang="zh-CN" altLang="en-US" sz="2000" b="1" dirty="0" smtClean="0">
                <a:latin typeface="+mn-lt"/>
              </a:rPr>
              <a:t>将</a:t>
            </a:r>
            <a:r>
              <a:rPr lang="zh-CN" altLang="zh-CN" sz="2000" b="1" dirty="0" smtClean="0">
                <a:latin typeface="+mn-lt"/>
              </a:rPr>
              <a:t>文</a:t>
            </a:r>
            <a:r>
              <a:rPr lang="zh-CN" altLang="zh-CN" sz="2000" b="1" dirty="0">
                <a:latin typeface="+mn-lt"/>
              </a:rPr>
              <a:t>档模板类对</a:t>
            </a:r>
            <a:r>
              <a:rPr lang="zh-CN" altLang="zh-CN" sz="2000" b="1" dirty="0" smtClean="0">
                <a:latin typeface="+mn-lt"/>
              </a:rPr>
              <a:t>象</a:t>
            </a:r>
            <a:r>
              <a:rPr lang="zh-CN" altLang="en-US" sz="2000" b="1" dirty="0" smtClean="0">
                <a:latin typeface="+mn-lt"/>
              </a:rPr>
              <a:t>加</a:t>
            </a:r>
            <a:r>
              <a:rPr lang="zh-CN" altLang="zh-CN" sz="2000" b="1" dirty="0" smtClean="0">
                <a:latin typeface="+mn-lt"/>
              </a:rPr>
              <a:t>到</a:t>
            </a:r>
            <a:r>
              <a:rPr lang="zh-CN" altLang="zh-CN" sz="2000" b="1" dirty="0">
                <a:latin typeface="+mn-lt"/>
              </a:rPr>
              <a:t>文档模板列表</a:t>
            </a:r>
          </a:p>
          <a:p>
            <a:r>
              <a:rPr lang="en-US" altLang="zh-CN" b="1" dirty="0">
                <a:latin typeface="+mn-lt"/>
              </a:rPr>
              <a:t> </a:t>
            </a:r>
            <a:endParaRPr lang="zh-CN" altLang="en-US" b="1"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4624"/>
            <a:ext cx="8712968" cy="6741368"/>
          </a:xfrm>
        </p:spPr>
        <p:txBody>
          <a:bodyPr/>
          <a:lstStyle/>
          <a:p>
            <a:pPr marL="0" indent="0">
              <a:spcBef>
                <a:spcPts val="0"/>
              </a:spcBef>
              <a:buNone/>
            </a:pPr>
            <a:r>
              <a:rPr lang="en-US" altLang="zh-CN" sz="2400" b="1" dirty="0"/>
              <a:t>(4) </a:t>
            </a:r>
            <a:r>
              <a:rPr lang="zh-CN" altLang="zh-CN" sz="2400" b="1" dirty="0"/>
              <a:t>视图的输出</a:t>
            </a:r>
          </a:p>
          <a:p>
            <a:pPr marL="0" indent="0">
              <a:spcBef>
                <a:spcPts val="0"/>
              </a:spcBef>
              <a:buNone/>
            </a:pPr>
            <a:r>
              <a:rPr lang="en-US" altLang="zh-CN" sz="2400" b="1" dirty="0"/>
              <a:t> </a:t>
            </a:r>
            <a:r>
              <a:rPr lang="zh-CN" altLang="zh-CN" sz="2400" b="1" dirty="0" smtClean="0"/>
              <a:t>在</a:t>
            </a:r>
            <a:r>
              <a:rPr lang="en-US" altLang="zh-CN" sz="2400" b="1" dirty="0"/>
              <a:t>MFC</a:t>
            </a:r>
            <a:r>
              <a:rPr lang="zh-CN" altLang="zh-CN" sz="2400" b="1" dirty="0"/>
              <a:t>应用程序中，文档类是和视图类一起协作以完成应用程序功能的</a:t>
            </a:r>
            <a:r>
              <a:rPr lang="zh-CN" altLang="zh-CN" sz="2400" b="1" dirty="0" smtClean="0"/>
              <a:t>。在</a:t>
            </a:r>
            <a:r>
              <a:rPr lang="en-US" altLang="zh-CN" sz="2400" b="1" dirty="0" smtClean="0"/>
              <a:t>CMy9_1View</a:t>
            </a:r>
            <a:r>
              <a:rPr lang="zh-CN" altLang="zh-CN" sz="2400" b="1" dirty="0"/>
              <a:t>类的</a:t>
            </a:r>
            <a:r>
              <a:rPr lang="en-US" altLang="zh-CN" sz="2400" b="1" dirty="0" err="1"/>
              <a:t>OnDraw</a:t>
            </a:r>
            <a:r>
              <a:rPr lang="zh-CN" altLang="zh-CN" sz="2400" b="1" dirty="0"/>
              <a:t>成员函数中添加以下代码：</a:t>
            </a:r>
            <a:r>
              <a:rPr lang="en-US" altLang="zh-CN" sz="2400" b="1" dirty="0"/>
              <a:t> </a:t>
            </a:r>
            <a:endParaRPr lang="zh-CN" altLang="zh-CN" sz="2400" b="1" dirty="0"/>
          </a:p>
          <a:p>
            <a:pPr marL="0" indent="0">
              <a:spcBef>
                <a:spcPts val="0"/>
              </a:spcBef>
              <a:buNone/>
            </a:pPr>
            <a:r>
              <a:rPr lang="en-US" altLang="zh-CN" sz="2400" b="1" dirty="0"/>
              <a:t>void CMy9_1View::</a:t>
            </a:r>
            <a:r>
              <a:rPr lang="en-US" altLang="zh-CN" sz="2400" b="1" dirty="0" err="1"/>
              <a:t>OnDraw</a:t>
            </a:r>
            <a:r>
              <a:rPr lang="en-US" altLang="zh-CN" sz="2400" b="1" dirty="0"/>
              <a:t>(CDC* </a:t>
            </a:r>
            <a:r>
              <a:rPr lang="en-US" altLang="zh-CN" sz="2400" b="1" dirty="0" err="1"/>
              <a:t>pDC</a:t>
            </a:r>
            <a:r>
              <a:rPr lang="en-US" altLang="zh-CN" sz="2400" b="1" dirty="0"/>
              <a:t>)</a:t>
            </a:r>
            <a:endParaRPr lang="zh-CN" altLang="zh-CN" sz="2400" b="1" dirty="0"/>
          </a:p>
          <a:p>
            <a:pPr marL="0" indent="0">
              <a:spcBef>
                <a:spcPts val="0"/>
              </a:spcBef>
              <a:buNone/>
            </a:pPr>
            <a:r>
              <a:rPr lang="en-US" altLang="zh-CN" sz="2400" b="1" dirty="0" smtClean="0"/>
              <a:t>{ CMy9_1Doc</a:t>
            </a:r>
            <a:r>
              <a:rPr lang="en-US" altLang="zh-CN" sz="2400" b="1" dirty="0"/>
              <a:t>* </a:t>
            </a:r>
            <a:r>
              <a:rPr lang="en-US" altLang="zh-CN" sz="2400" b="1" dirty="0" err="1"/>
              <a:t>pDoc</a:t>
            </a:r>
            <a:r>
              <a:rPr lang="en-US" altLang="zh-CN" sz="2400" b="1" dirty="0"/>
              <a:t> = </a:t>
            </a:r>
            <a:r>
              <a:rPr lang="en-US" altLang="zh-CN" sz="2400" b="1" dirty="0" err="1"/>
              <a:t>GetDocument</a:t>
            </a:r>
            <a:r>
              <a:rPr lang="en-US" altLang="zh-CN" sz="2400" b="1" dirty="0"/>
              <a:t>();</a:t>
            </a:r>
            <a:endParaRPr lang="zh-CN" altLang="zh-CN" sz="2400" b="1" dirty="0"/>
          </a:p>
          <a:p>
            <a:pPr marL="0" indent="0">
              <a:spcBef>
                <a:spcPts val="0"/>
              </a:spcBef>
              <a:buNone/>
            </a:pPr>
            <a:r>
              <a:rPr lang="en-US" altLang="zh-CN" sz="2400" b="1" dirty="0" smtClean="0"/>
              <a:t>   ASSERT_VALID(</a:t>
            </a:r>
            <a:r>
              <a:rPr lang="en-US" altLang="zh-CN" sz="2400" b="1" dirty="0" err="1" smtClean="0"/>
              <a:t>pDoc</a:t>
            </a:r>
            <a:r>
              <a:rPr lang="en-US" altLang="zh-CN" sz="2400" b="1" dirty="0"/>
              <a:t>);</a:t>
            </a:r>
            <a:endParaRPr lang="zh-CN" altLang="zh-CN" sz="2400" b="1" dirty="0"/>
          </a:p>
          <a:p>
            <a:pPr marL="0" indent="0">
              <a:spcBef>
                <a:spcPts val="0"/>
              </a:spcBef>
              <a:buNone/>
            </a:pPr>
            <a:r>
              <a:rPr lang="en-US" altLang="zh-CN" sz="2400" b="1" dirty="0" smtClean="0"/>
              <a:t>   if </a:t>
            </a:r>
            <a:r>
              <a:rPr lang="en-US" altLang="zh-CN" sz="2400" b="1" dirty="0"/>
              <a:t>(!</a:t>
            </a:r>
            <a:r>
              <a:rPr lang="en-US" altLang="zh-CN" sz="2400" b="1" dirty="0" err="1"/>
              <a:t>pDoc</a:t>
            </a:r>
            <a:r>
              <a:rPr lang="en-US" altLang="zh-CN" sz="2400" b="1" dirty="0"/>
              <a:t>)</a:t>
            </a:r>
            <a:endParaRPr lang="zh-CN" altLang="zh-CN" sz="2400" b="1" dirty="0"/>
          </a:p>
          <a:p>
            <a:pPr marL="0" indent="0">
              <a:spcBef>
                <a:spcPts val="0"/>
              </a:spcBef>
              <a:buNone/>
            </a:pPr>
            <a:r>
              <a:rPr lang="en-US" altLang="zh-CN" sz="2400" b="1" dirty="0"/>
              <a:t>	return;</a:t>
            </a:r>
            <a:endParaRPr lang="zh-CN" altLang="zh-CN" sz="2400" b="1" dirty="0"/>
          </a:p>
          <a:p>
            <a:pPr marL="0" indent="0">
              <a:spcBef>
                <a:spcPts val="0"/>
              </a:spcBef>
              <a:buNone/>
            </a:pPr>
            <a:r>
              <a:rPr lang="en-US" altLang="zh-CN" sz="2400" b="1" dirty="0"/>
              <a:t>// TODO: </a:t>
            </a:r>
            <a:r>
              <a:rPr lang="zh-CN" altLang="zh-CN" sz="2400" b="1" dirty="0"/>
              <a:t>在此处为本机数据添加绘制代码</a:t>
            </a:r>
          </a:p>
          <a:p>
            <a:pPr marL="0" indent="0">
              <a:spcBef>
                <a:spcPts val="0"/>
              </a:spcBef>
              <a:buNone/>
            </a:pPr>
            <a:r>
              <a:rPr lang="en-US" altLang="zh-CN" sz="2400" b="1" dirty="0" err="1"/>
              <a:t>CRect</a:t>
            </a:r>
            <a:r>
              <a:rPr lang="en-US" altLang="zh-CN" sz="2400" b="1" dirty="0"/>
              <a:t> </a:t>
            </a:r>
            <a:r>
              <a:rPr lang="en-US" altLang="zh-CN" sz="2400" b="1" dirty="0" err="1"/>
              <a:t>rectClient</a:t>
            </a:r>
            <a:r>
              <a:rPr lang="en-US" altLang="zh-CN" sz="2400" b="1" dirty="0"/>
              <a:t>;	</a:t>
            </a:r>
            <a:endParaRPr lang="zh-CN" altLang="zh-CN" sz="2400" b="1" dirty="0"/>
          </a:p>
          <a:p>
            <a:pPr marL="0" indent="0">
              <a:spcBef>
                <a:spcPts val="0"/>
              </a:spcBef>
              <a:buNone/>
            </a:pPr>
            <a:r>
              <a:rPr lang="en-US" altLang="zh-CN" sz="2400" b="1" dirty="0" err="1"/>
              <a:t>GetClientRect</a:t>
            </a:r>
            <a:r>
              <a:rPr lang="en-US" altLang="zh-CN" sz="2400" b="1" dirty="0"/>
              <a:t>(</a:t>
            </a:r>
            <a:r>
              <a:rPr lang="en-US" altLang="zh-CN" sz="2400" b="1" dirty="0" err="1"/>
              <a:t>rectClient</a:t>
            </a:r>
            <a:r>
              <a:rPr lang="en-US" altLang="zh-CN" sz="2400" b="1" dirty="0"/>
              <a:t>);	</a:t>
            </a:r>
            <a:r>
              <a:rPr lang="en-US" altLang="zh-CN" sz="2400" b="1" dirty="0" smtClean="0"/>
              <a:t>// </a:t>
            </a:r>
            <a:r>
              <a:rPr lang="zh-CN" altLang="zh-CN" sz="2400" b="1" dirty="0"/>
              <a:t>获取当前客户区的指针</a:t>
            </a:r>
          </a:p>
          <a:p>
            <a:pPr marL="0" indent="0">
              <a:spcBef>
                <a:spcPts val="0"/>
              </a:spcBef>
              <a:buNone/>
            </a:pPr>
            <a:r>
              <a:rPr lang="en-US" altLang="zh-CN" sz="2400" b="1" dirty="0" err="1"/>
              <a:t>CSize</a:t>
            </a:r>
            <a:r>
              <a:rPr lang="en-US" altLang="zh-CN" sz="2400" b="1" dirty="0"/>
              <a:t> </a:t>
            </a:r>
            <a:r>
              <a:rPr lang="en-US" altLang="zh-CN" sz="2400" b="1" dirty="0" err="1"/>
              <a:t>sizeClient</a:t>
            </a:r>
            <a:r>
              <a:rPr lang="en-US" altLang="zh-CN" sz="2400" b="1" dirty="0"/>
              <a:t>=</a:t>
            </a:r>
            <a:r>
              <a:rPr lang="en-US" altLang="zh-CN" sz="2400" b="1" dirty="0" err="1"/>
              <a:t>rectClient.Size</a:t>
            </a:r>
            <a:r>
              <a:rPr lang="en-US" altLang="zh-CN" sz="2400" b="1" dirty="0"/>
              <a:t>();	</a:t>
            </a:r>
            <a:r>
              <a:rPr lang="en-US" altLang="zh-CN" sz="2400" b="1" dirty="0" smtClean="0"/>
              <a:t>// </a:t>
            </a:r>
            <a:r>
              <a:rPr lang="zh-CN" altLang="zh-CN" sz="2400" b="1" dirty="0"/>
              <a:t>获取当前客户区的大小</a:t>
            </a:r>
          </a:p>
          <a:p>
            <a:pPr marL="0" indent="0">
              <a:spcBef>
                <a:spcPts val="0"/>
              </a:spcBef>
              <a:buNone/>
            </a:pPr>
            <a:r>
              <a:rPr lang="en-US" altLang="zh-CN" sz="2400" b="1" dirty="0" err="1"/>
              <a:t>CSize</a:t>
            </a:r>
            <a:r>
              <a:rPr lang="en-US" altLang="zh-CN" sz="2400" b="1" dirty="0"/>
              <a:t> </a:t>
            </a:r>
            <a:r>
              <a:rPr lang="en-US" altLang="zh-CN" sz="2400" b="1" dirty="0" err="1"/>
              <a:t>sizeTextExtent</a:t>
            </a:r>
            <a:r>
              <a:rPr lang="en-US" altLang="zh-CN" sz="2400" b="1" dirty="0"/>
              <a:t>=</a:t>
            </a:r>
            <a:r>
              <a:rPr lang="en-US" altLang="zh-CN" sz="2400" b="1" dirty="0" err="1"/>
              <a:t>pDC</a:t>
            </a:r>
            <a:r>
              <a:rPr lang="en-US" altLang="zh-CN" sz="2400" b="1" dirty="0"/>
              <a:t>-&gt;</a:t>
            </a:r>
            <a:r>
              <a:rPr lang="en-US" altLang="zh-CN" sz="2400" b="1" dirty="0" err="1"/>
              <a:t>GetTextExtent</a:t>
            </a:r>
            <a:r>
              <a:rPr lang="en-US" altLang="zh-CN" sz="2400" b="1" dirty="0"/>
              <a:t>(</a:t>
            </a:r>
            <a:r>
              <a:rPr lang="en-US" altLang="zh-CN" sz="2400" b="1" dirty="0" err="1"/>
              <a:t>pDoc</a:t>
            </a:r>
            <a:r>
              <a:rPr lang="en-US" altLang="zh-CN" sz="2400" b="1" dirty="0"/>
              <a:t>-&gt;</a:t>
            </a:r>
            <a:r>
              <a:rPr lang="en-US" altLang="zh-CN" sz="2400" b="1" dirty="0" err="1"/>
              <a:t>m_str</a:t>
            </a:r>
            <a:r>
              <a:rPr lang="en-US" altLang="zh-CN" sz="2400" b="1" dirty="0"/>
              <a:t>);	</a:t>
            </a:r>
            <a:endParaRPr lang="en-US" altLang="zh-CN" sz="2400" b="1" dirty="0" smtClean="0"/>
          </a:p>
          <a:p>
            <a:pPr marL="0" indent="0">
              <a:spcBef>
                <a:spcPts val="0"/>
              </a:spcBef>
              <a:buNone/>
            </a:pPr>
            <a:r>
              <a:rPr lang="en-US" altLang="zh-CN" sz="2400" b="1" dirty="0"/>
              <a:t>	</a:t>
            </a:r>
            <a:r>
              <a:rPr lang="en-US" altLang="zh-CN" sz="2400" b="1" dirty="0" smtClean="0"/>
              <a:t>				// </a:t>
            </a:r>
            <a:r>
              <a:rPr lang="zh-CN" altLang="zh-CN" sz="2400" b="1" dirty="0"/>
              <a:t>用新选定的字体绘制字符串</a:t>
            </a:r>
          </a:p>
          <a:p>
            <a:pPr marL="0" indent="0">
              <a:spcBef>
                <a:spcPts val="0"/>
              </a:spcBef>
              <a:buNone/>
            </a:pPr>
            <a:r>
              <a:rPr lang="en-US" altLang="zh-CN" sz="2400" b="1" dirty="0" err="1"/>
              <a:t>pDC</a:t>
            </a:r>
            <a:r>
              <a:rPr lang="en-US" altLang="zh-CN" sz="2400" b="1" dirty="0"/>
              <a:t>-&gt;</a:t>
            </a:r>
            <a:r>
              <a:rPr lang="en-US" altLang="zh-CN" sz="2400" b="1" dirty="0" err="1"/>
              <a:t>TextOut</a:t>
            </a:r>
            <a:r>
              <a:rPr lang="en-US" altLang="zh-CN" sz="2400" b="1" dirty="0"/>
              <a:t>((sizeClient.cx-sizeTextExtent.cx)/2,</a:t>
            </a:r>
            <a:endParaRPr lang="zh-CN" altLang="zh-CN" sz="2400" b="1" dirty="0"/>
          </a:p>
          <a:p>
            <a:pPr marL="0" indent="0">
              <a:spcBef>
                <a:spcPts val="0"/>
              </a:spcBef>
              <a:buNone/>
            </a:pPr>
            <a:r>
              <a:rPr lang="en-US" altLang="zh-CN" sz="2400" b="1" dirty="0"/>
              <a:t>(sizeClient.cy-sizeTextExtent.cy)/2, </a:t>
            </a:r>
            <a:r>
              <a:rPr lang="en-US" altLang="zh-CN" sz="2400" b="1" dirty="0" err="1"/>
              <a:t>pDoc</a:t>
            </a:r>
            <a:r>
              <a:rPr lang="en-US" altLang="zh-CN" sz="2400" b="1" dirty="0"/>
              <a:t>-&gt;</a:t>
            </a:r>
            <a:r>
              <a:rPr lang="en-US" altLang="zh-CN" sz="2400" b="1" dirty="0" err="1"/>
              <a:t>m_str</a:t>
            </a:r>
            <a:r>
              <a:rPr lang="en-US" altLang="zh-CN" sz="2400" b="1" dirty="0"/>
              <a:t>);</a:t>
            </a:r>
            <a:endParaRPr lang="zh-CN" altLang="zh-CN" sz="2400" b="1" dirty="0"/>
          </a:p>
          <a:p>
            <a:pPr marL="0" indent="0">
              <a:spcBef>
                <a:spcPts val="0"/>
              </a:spcBef>
              <a:buNone/>
            </a:pPr>
            <a:r>
              <a:rPr lang="en-US" altLang="zh-CN" sz="2400" b="1" dirty="0" smtClean="0"/>
              <a:t>}</a:t>
            </a:r>
            <a:endParaRPr lang="zh-CN" altLang="zh-CN" sz="2400" b="1" dirty="0"/>
          </a:p>
        </p:txBody>
      </p:sp>
      <p:sp>
        <p:nvSpPr>
          <p:cNvPr id="4" name="灯片编号占位符 3"/>
          <p:cNvSpPr>
            <a:spLocks noGrp="1"/>
          </p:cNvSpPr>
          <p:nvPr>
            <p:ph type="sldNum" sz="quarter" idx="12"/>
          </p:nvPr>
        </p:nvSpPr>
        <p:spPr/>
        <p:txBody>
          <a:bodyPr/>
          <a:lstStyle/>
          <a:p>
            <a:fld id="{D335CA5F-C73A-4B39-A4FD-B7A1C211232E}" type="slidenum">
              <a:rPr lang="en-US" altLang="zh-CN" smtClean="0"/>
              <a:pPr/>
              <a:t>40</a:t>
            </a:fld>
            <a:endParaRPr lang="en-US" altLang="zh-CN"/>
          </a:p>
        </p:txBody>
      </p:sp>
      <p:sp>
        <p:nvSpPr>
          <p:cNvPr id="5" name="圆角矩形标注 4"/>
          <p:cNvSpPr/>
          <p:nvPr/>
        </p:nvSpPr>
        <p:spPr bwMode="auto">
          <a:xfrm>
            <a:off x="5868144" y="1196752"/>
            <a:ext cx="3275856" cy="2520280"/>
          </a:xfrm>
          <a:prstGeom prst="wedgeRoundRectCallout">
            <a:avLst>
              <a:gd name="adj1" fmla="val -60165"/>
              <a:gd name="adj2" fmla="val -1336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dirty="0" smtClean="0">
                <a:solidFill>
                  <a:srgbClr val="FF0000"/>
                </a:solidFill>
              </a:rPr>
              <a:t>用</a:t>
            </a:r>
            <a:r>
              <a:rPr lang="en-US" altLang="zh-CN" b="1" dirty="0" err="1">
                <a:solidFill>
                  <a:srgbClr val="FF0000"/>
                </a:solidFill>
              </a:rPr>
              <a:t>GetDocument</a:t>
            </a:r>
            <a:r>
              <a:rPr lang="en-US" altLang="zh-CN" b="1" dirty="0">
                <a:solidFill>
                  <a:srgbClr val="FF0000"/>
                </a:solidFill>
              </a:rPr>
              <a:t>()</a:t>
            </a:r>
            <a:r>
              <a:rPr lang="zh-CN" altLang="zh-CN" b="1" dirty="0">
                <a:solidFill>
                  <a:srgbClr val="FF0000"/>
                </a:solidFill>
              </a:rPr>
              <a:t>得到文档</a:t>
            </a:r>
            <a:r>
              <a:rPr lang="zh-CN" altLang="zh-CN" b="1" dirty="0" smtClean="0">
                <a:solidFill>
                  <a:srgbClr val="FF0000"/>
                </a:solidFill>
              </a:rPr>
              <a:t>类指</a:t>
            </a:r>
            <a:r>
              <a:rPr lang="zh-CN" altLang="zh-CN" b="1" dirty="0">
                <a:solidFill>
                  <a:srgbClr val="FF0000"/>
                </a:solidFill>
              </a:rPr>
              <a:t>针</a:t>
            </a:r>
            <a:r>
              <a:rPr lang="en-US" altLang="zh-CN" b="1" dirty="0" err="1">
                <a:solidFill>
                  <a:srgbClr val="FF0000"/>
                </a:solidFill>
              </a:rPr>
              <a:t>pDoc</a:t>
            </a:r>
            <a:r>
              <a:rPr lang="zh-CN" altLang="zh-CN" b="1" dirty="0" smtClean="0">
                <a:solidFill>
                  <a:srgbClr val="FF0000"/>
                </a:solidFill>
              </a:rPr>
              <a:t>，用</a:t>
            </a:r>
            <a:r>
              <a:rPr lang="en-US" altLang="zh-CN" b="1" dirty="0" err="1">
                <a:solidFill>
                  <a:srgbClr val="FF0000"/>
                </a:solidFill>
              </a:rPr>
              <a:t>TextOut</a:t>
            </a:r>
            <a:r>
              <a:rPr lang="en-US" altLang="zh-CN" b="1" dirty="0" smtClean="0">
                <a:solidFill>
                  <a:srgbClr val="FF0000"/>
                </a:solidFill>
              </a:rPr>
              <a:t>()</a:t>
            </a:r>
            <a:r>
              <a:rPr lang="zh-CN" altLang="zh-CN" b="1" dirty="0" smtClean="0">
                <a:solidFill>
                  <a:srgbClr val="FF0000"/>
                </a:solidFill>
              </a:rPr>
              <a:t>将</a:t>
            </a:r>
            <a:r>
              <a:rPr lang="zh-CN" altLang="zh-CN" b="1" dirty="0">
                <a:solidFill>
                  <a:srgbClr val="FF0000"/>
                </a:solidFill>
              </a:rPr>
              <a:t>文档</a:t>
            </a:r>
            <a:r>
              <a:rPr lang="zh-CN" altLang="zh-CN" b="1" dirty="0" smtClean="0">
                <a:solidFill>
                  <a:srgbClr val="FF0000"/>
                </a:solidFill>
              </a:rPr>
              <a:t>类成</a:t>
            </a:r>
            <a:r>
              <a:rPr lang="zh-CN" altLang="zh-CN" b="1" dirty="0">
                <a:solidFill>
                  <a:srgbClr val="FF0000"/>
                </a:solidFill>
              </a:rPr>
              <a:t>员变量</a:t>
            </a:r>
            <a:r>
              <a:rPr lang="en-US" altLang="zh-CN" b="1" dirty="0" err="1">
                <a:solidFill>
                  <a:srgbClr val="FF0000"/>
                </a:solidFill>
              </a:rPr>
              <a:t>m_str</a:t>
            </a:r>
            <a:r>
              <a:rPr lang="zh-CN" altLang="zh-CN" b="1" dirty="0">
                <a:solidFill>
                  <a:srgbClr val="FF0000"/>
                </a:solidFill>
              </a:rPr>
              <a:t>的内容显示到框架窗口中的视图中。</a:t>
            </a:r>
            <a:endParaRPr lang="zh-CN" altLang="en-US"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9326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35CA5F-C73A-4B39-A4FD-B7A1C211232E}" type="slidenum">
              <a:rPr lang="en-US" altLang="zh-CN" smtClean="0"/>
              <a:pPr/>
              <a:t>41</a:t>
            </a:fld>
            <a:endParaRPr lang="en-US" altLang="zh-CN"/>
          </a:p>
        </p:txBody>
      </p:sp>
      <p:sp>
        <p:nvSpPr>
          <p:cNvPr id="5" name="Rectangle 2"/>
          <p:cNvSpPr>
            <a:spLocks noGrp="1" noChangeArrowheads="1"/>
          </p:cNvSpPr>
          <p:nvPr>
            <p:ph type="title"/>
          </p:nvPr>
        </p:nvSpPr>
        <p:spPr>
          <a:xfrm>
            <a:off x="685800" y="116632"/>
            <a:ext cx="7772400" cy="990600"/>
          </a:xfrm>
        </p:spPr>
        <p:txBody>
          <a:bodyPr/>
          <a:lstStyle/>
          <a:p>
            <a:r>
              <a:rPr lang="en-US" altLang="zh-CN" b="1" dirty="0" smtClean="0"/>
              <a:t>9.5 </a:t>
            </a:r>
            <a:r>
              <a:rPr lang="en-US" altLang="zh-CN" b="1" dirty="0"/>
              <a:t>MDI</a:t>
            </a:r>
            <a:r>
              <a:rPr lang="zh-CN" altLang="en-US" b="1" dirty="0">
                <a:latin typeface="宋体" panose="02010600030101010101" pitchFamily="2" charset="-122"/>
              </a:rPr>
              <a:t>编程实例</a:t>
            </a:r>
            <a:r>
              <a:rPr lang="zh-CN" altLang="en-US" b="1" dirty="0"/>
              <a:t> </a:t>
            </a:r>
          </a:p>
        </p:txBody>
      </p:sp>
      <p:sp>
        <p:nvSpPr>
          <p:cNvPr id="6" name="文本框 5"/>
          <p:cNvSpPr txBox="1"/>
          <p:nvPr/>
        </p:nvSpPr>
        <p:spPr>
          <a:xfrm>
            <a:off x="269776" y="1484784"/>
            <a:ext cx="8604448" cy="4832092"/>
          </a:xfrm>
          <a:prstGeom prst="rect">
            <a:avLst/>
          </a:prstGeom>
          <a:noFill/>
        </p:spPr>
        <p:txBody>
          <a:bodyPr wrap="square" rtlCol="0">
            <a:spAutoFit/>
          </a:bodyPr>
          <a:lstStyle/>
          <a:p>
            <a:r>
              <a:rPr lang="en-US" altLang="zh-CN" sz="2800" b="1" dirty="0" smtClean="0">
                <a:latin typeface="+mn-lt"/>
              </a:rPr>
              <a:t>        </a:t>
            </a:r>
            <a:r>
              <a:rPr lang="zh-CN" altLang="zh-CN" sz="2800" b="1" dirty="0" smtClean="0">
                <a:latin typeface="+mn-lt"/>
              </a:rPr>
              <a:t>多</a:t>
            </a:r>
            <a:r>
              <a:rPr lang="zh-CN" altLang="zh-CN" sz="2800" b="1" dirty="0">
                <a:latin typeface="+mn-lt"/>
              </a:rPr>
              <a:t>文档应用程序</a:t>
            </a:r>
            <a:r>
              <a:rPr lang="en-US" altLang="zh-CN" sz="2800" b="1" dirty="0">
                <a:latin typeface="+mn-lt"/>
              </a:rPr>
              <a:t>(MDI)</a:t>
            </a:r>
            <a:r>
              <a:rPr lang="zh-CN" altLang="zh-CN" sz="2800" b="1" dirty="0">
                <a:latin typeface="+mn-lt"/>
              </a:rPr>
              <a:t>和单文档应用程序的主要不同在于：它支持多个文档、甚至多个文档类型。从用户角度，他们有如下差别：</a:t>
            </a:r>
          </a:p>
          <a:p>
            <a:pPr marL="457200" lvl="0" indent="-457200">
              <a:buFont typeface="Arial" panose="020B0604020202020204" pitchFamily="34" charset="0"/>
              <a:buChar char="•"/>
            </a:pPr>
            <a:r>
              <a:rPr lang="en-US" altLang="zh-CN" sz="2800" b="1" dirty="0">
                <a:latin typeface="+mn-lt"/>
              </a:rPr>
              <a:t>MDI</a:t>
            </a:r>
            <a:r>
              <a:rPr lang="zh-CN" altLang="zh-CN" sz="2800" b="1" dirty="0">
                <a:latin typeface="+mn-lt"/>
              </a:rPr>
              <a:t>允</a:t>
            </a:r>
            <a:r>
              <a:rPr lang="zh-CN" altLang="zh-CN" sz="2800" b="1" dirty="0" smtClean="0">
                <a:latin typeface="+mn-lt"/>
              </a:rPr>
              <a:t>许同</a:t>
            </a:r>
            <a:r>
              <a:rPr lang="zh-CN" altLang="zh-CN" sz="2800" b="1" dirty="0">
                <a:latin typeface="+mn-lt"/>
              </a:rPr>
              <a:t>时打开多个文档</a:t>
            </a:r>
            <a:r>
              <a:rPr lang="zh-CN" altLang="zh-CN" sz="2800" b="1" dirty="0" smtClean="0">
                <a:latin typeface="+mn-lt"/>
              </a:rPr>
              <a:t>，</a:t>
            </a:r>
            <a:r>
              <a:rPr lang="en-US" altLang="zh-CN" sz="2800" b="1" dirty="0" smtClean="0">
                <a:latin typeface="+mn-lt"/>
              </a:rPr>
              <a:t>SDI</a:t>
            </a:r>
            <a:r>
              <a:rPr lang="zh-CN" altLang="zh-CN" sz="2800" b="1" dirty="0">
                <a:latin typeface="+mn-lt"/>
              </a:rPr>
              <a:t>只能打开一</a:t>
            </a:r>
            <a:r>
              <a:rPr lang="zh-CN" altLang="zh-CN" sz="2800" b="1" dirty="0" smtClean="0">
                <a:latin typeface="+mn-lt"/>
              </a:rPr>
              <a:t>个；</a:t>
            </a:r>
            <a:endParaRPr lang="zh-CN" altLang="zh-CN" sz="2800" b="1" dirty="0">
              <a:latin typeface="+mn-lt"/>
            </a:endParaRPr>
          </a:p>
          <a:p>
            <a:pPr marL="457200" lvl="0" indent="-457200">
              <a:buFont typeface="Arial" panose="020B0604020202020204" pitchFamily="34" charset="0"/>
              <a:buChar char="•"/>
            </a:pPr>
            <a:r>
              <a:rPr lang="en-US" altLang="zh-CN" sz="2800" b="1" dirty="0">
                <a:latin typeface="+mn-lt"/>
              </a:rPr>
              <a:t>MDI</a:t>
            </a:r>
            <a:r>
              <a:rPr lang="zh-CN" altLang="zh-CN" sz="2800" b="1" dirty="0">
                <a:latin typeface="+mn-lt"/>
              </a:rPr>
              <a:t>应用程序的框架窗口从</a:t>
            </a:r>
            <a:r>
              <a:rPr lang="en-US" altLang="zh-CN" sz="2800" b="1" dirty="0" err="1">
                <a:latin typeface="+mn-lt"/>
              </a:rPr>
              <a:t>CMDIFrameWnd</a:t>
            </a:r>
            <a:r>
              <a:rPr lang="zh-CN" altLang="zh-CN" sz="2800" b="1" dirty="0">
                <a:latin typeface="+mn-lt"/>
              </a:rPr>
              <a:t>类中派生，而</a:t>
            </a:r>
            <a:r>
              <a:rPr lang="en-US" altLang="zh-CN" sz="2800" b="1" dirty="0">
                <a:latin typeface="+mn-lt"/>
              </a:rPr>
              <a:t>SDI</a:t>
            </a:r>
            <a:r>
              <a:rPr lang="zh-CN" altLang="zh-CN" sz="2800" b="1" dirty="0">
                <a:latin typeface="+mn-lt"/>
              </a:rPr>
              <a:t>应用程序的框架窗口从</a:t>
            </a:r>
            <a:r>
              <a:rPr lang="en-US" altLang="zh-CN" sz="2800" b="1" dirty="0" err="1">
                <a:latin typeface="+mn-lt"/>
              </a:rPr>
              <a:t>CFrameWnd</a:t>
            </a:r>
            <a:r>
              <a:rPr lang="zh-CN" altLang="zh-CN" sz="2800" b="1" dirty="0">
                <a:latin typeface="+mn-lt"/>
              </a:rPr>
              <a:t>类中派生；</a:t>
            </a:r>
          </a:p>
          <a:p>
            <a:pPr marL="457200" lvl="0" indent="-457200">
              <a:buFont typeface="Arial" panose="020B0604020202020204" pitchFamily="34" charset="0"/>
              <a:buChar char="•"/>
            </a:pPr>
            <a:r>
              <a:rPr lang="en-US" altLang="zh-CN" sz="2800" b="1" dirty="0">
                <a:latin typeface="+mn-lt"/>
              </a:rPr>
              <a:t>MDI</a:t>
            </a:r>
            <a:r>
              <a:rPr lang="zh-CN" altLang="zh-CN" sz="2800" b="1" dirty="0">
                <a:latin typeface="+mn-lt"/>
              </a:rPr>
              <a:t>应用程序中包含文档视图的子框架窗口由</a:t>
            </a:r>
            <a:r>
              <a:rPr lang="en-US" altLang="zh-CN" sz="2800" b="1" dirty="0" err="1">
                <a:latin typeface="+mn-lt"/>
              </a:rPr>
              <a:t>CMDIChildWndEx</a:t>
            </a:r>
            <a:r>
              <a:rPr lang="zh-CN" altLang="zh-CN" sz="2800" b="1" dirty="0">
                <a:latin typeface="+mn-lt"/>
              </a:rPr>
              <a:t>派生。而</a:t>
            </a:r>
            <a:r>
              <a:rPr lang="en-US" altLang="zh-CN" sz="2800" b="1" dirty="0">
                <a:latin typeface="+mn-lt"/>
              </a:rPr>
              <a:t>SDI</a:t>
            </a:r>
            <a:r>
              <a:rPr lang="zh-CN" altLang="zh-CN" sz="2800" b="1" dirty="0">
                <a:latin typeface="+mn-lt"/>
              </a:rPr>
              <a:t>应用程序不存在子框架窗口。</a:t>
            </a:r>
          </a:p>
          <a:p>
            <a:endParaRPr lang="zh-CN" altLang="en-US" sz="2800" b="1" dirty="0">
              <a:latin typeface="+mn-lt"/>
            </a:endParaRPr>
          </a:p>
        </p:txBody>
      </p:sp>
    </p:spTree>
    <p:extLst>
      <p:ext uri="{BB962C8B-B14F-4D97-AF65-F5344CB8AC3E}">
        <p14:creationId xmlns:p14="http://schemas.microsoft.com/office/powerpoint/2010/main" val="36701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D43EA72-A494-417A-A3A2-042336F4C77D}" type="slidenum">
              <a:rPr lang="en-US" altLang="zh-CN"/>
              <a:pPr/>
              <a:t>42</a:t>
            </a:fld>
            <a:endParaRPr lang="en-US" altLang="zh-CN"/>
          </a:p>
        </p:txBody>
      </p:sp>
      <p:sp>
        <p:nvSpPr>
          <p:cNvPr id="45060" name="Text Box 4"/>
          <p:cNvSpPr txBox="1">
            <a:spLocks noChangeArrowheads="1"/>
          </p:cNvSpPr>
          <p:nvPr/>
        </p:nvSpPr>
        <p:spPr bwMode="auto">
          <a:xfrm>
            <a:off x="66229" y="260648"/>
            <a:ext cx="897026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latin typeface="宋体" panose="02010600030101010101" pitchFamily="2" charset="-122"/>
              </a:rPr>
              <a:t>【</a:t>
            </a:r>
            <a:r>
              <a:rPr lang="zh-CN" altLang="en-US" sz="2800" b="1" dirty="0" smtClean="0">
                <a:latin typeface="宋体" panose="02010600030101010101" pitchFamily="2" charset="-122"/>
              </a:rPr>
              <a:t>例</a:t>
            </a:r>
            <a:r>
              <a:rPr lang="en-US" altLang="zh-CN" sz="2800" b="1" dirty="0" smtClean="0">
                <a:latin typeface="宋体" panose="02010600030101010101" pitchFamily="2" charset="-122"/>
              </a:rPr>
              <a:t>9-2】</a:t>
            </a:r>
            <a:r>
              <a:rPr lang="zh-CN" altLang="zh-CN" sz="2800" b="1" dirty="0"/>
              <a:t>创建一个多文档的应用程序</a:t>
            </a:r>
            <a:r>
              <a:rPr lang="zh-CN" altLang="zh-CN" sz="2800" b="1" dirty="0" smtClean="0"/>
              <a:t>，可以</a:t>
            </a:r>
            <a:r>
              <a:rPr lang="zh-CN" altLang="zh-CN" sz="2800" b="1" dirty="0"/>
              <a:t>打开两种类型的</a:t>
            </a:r>
            <a:r>
              <a:rPr lang="zh-CN" altLang="zh-CN" sz="2800" b="1" dirty="0" smtClean="0"/>
              <a:t>文档。</a:t>
            </a:r>
            <a:r>
              <a:rPr lang="zh-CN" altLang="zh-CN" sz="2800" b="1" dirty="0"/>
              <a:t>其中，</a:t>
            </a:r>
            <a:r>
              <a:rPr lang="en-US" altLang="zh-CN" sz="2800" b="1" dirty="0" err="1"/>
              <a:t>MyMdi</a:t>
            </a:r>
            <a:r>
              <a:rPr lang="zh-CN" altLang="zh-CN" sz="2800" b="1" dirty="0"/>
              <a:t>是主窗口的标题，</a:t>
            </a:r>
            <a:r>
              <a:rPr lang="en-US" altLang="zh-CN" sz="2800" b="1" dirty="0" smtClean="0"/>
              <a:t>MyMdi1</a:t>
            </a:r>
            <a:r>
              <a:rPr lang="zh-CN" altLang="zh-CN" sz="2800" b="1" dirty="0" smtClean="0"/>
              <a:t>是</a:t>
            </a:r>
            <a:r>
              <a:rPr lang="zh-CN" altLang="zh-CN" sz="2800" b="1" dirty="0"/>
              <a:t>系统默认生成的文档，在此窗口中可以输入文字</a:t>
            </a:r>
            <a:r>
              <a:rPr lang="zh-CN" altLang="zh-CN" sz="2800" b="1" dirty="0" smtClean="0"/>
              <a:t>。</a:t>
            </a:r>
            <a:endParaRPr lang="en-US" altLang="zh-CN" sz="2800" b="1" dirty="0" smtClean="0"/>
          </a:p>
          <a:p>
            <a:r>
              <a:rPr lang="en-US" altLang="zh-CN" sz="2800" b="1" dirty="0"/>
              <a:t> </a:t>
            </a:r>
            <a:r>
              <a:rPr lang="en-US" altLang="zh-CN" sz="2800" b="1" dirty="0" smtClean="0"/>
              <a:t>                                                      MyMdi2</a:t>
            </a:r>
            <a:r>
              <a:rPr lang="zh-CN" altLang="zh-CN" sz="2800" b="1" dirty="0"/>
              <a:t>是另一个用户</a:t>
            </a:r>
            <a:r>
              <a:rPr lang="zh-CN" altLang="zh-CN" sz="2800" b="1" dirty="0" smtClean="0"/>
              <a:t>添</a:t>
            </a:r>
            <a:endParaRPr lang="en-US" altLang="zh-CN" sz="2800" b="1" dirty="0" smtClean="0"/>
          </a:p>
          <a:p>
            <a:r>
              <a:rPr lang="en-US" altLang="zh-CN" sz="2800" b="1" dirty="0"/>
              <a:t> </a:t>
            </a:r>
            <a:r>
              <a:rPr lang="en-US" altLang="zh-CN" sz="2800" b="1" dirty="0" smtClean="0"/>
              <a:t>                                                      </a:t>
            </a:r>
            <a:r>
              <a:rPr lang="zh-CN" altLang="zh-CN" sz="2800" b="1" dirty="0" smtClean="0"/>
              <a:t>加</a:t>
            </a:r>
            <a:r>
              <a:rPr lang="zh-CN" altLang="zh-CN" sz="2800" b="1" dirty="0"/>
              <a:t>的文档类型，在此</a:t>
            </a:r>
            <a:r>
              <a:rPr lang="zh-CN" altLang="zh-CN" sz="2800" b="1" dirty="0" smtClean="0"/>
              <a:t>文</a:t>
            </a:r>
            <a:endParaRPr lang="en-US" altLang="zh-CN" sz="2800" b="1" dirty="0" smtClean="0"/>
          </a:p>
          <a:p>
            <a:r>
              <a:rPr lang="en-US" altLang="zh-CN" sz="2800" b="1" dirty="0"/>
              <a:t> </a:t>
            </a:r>
            <a:r>
              <a:rPr lang="en-US" altLang="zh-CN" sz="2800" b="1" dirty="0" smtClean="0"/>
              <a:t>                                                      </a:t>
            </a:r>
            <a:r>
              <a:rPr lang="zh-CN" altLang="zh-CN" sz="2800" b="1" dirty="0" smtClean="0"/>
              <a:t>档</a:t>
            </a:r>
            <a:r>
              <a:rPr lang="zh-CN" altLang="zh-CN" sz="2800" b="1" dirty="0"/>
              <a:t>中</a:t>
            </a:r>
            <a:r>
              <a:rPr lang="en-US" altLang="zh-CN" sz="2800" b="1" dirty="0"/>
              <a:t>,</a:t>
            </a:r>
            <a:r>
              <a:rPr lang="zh-CN" altLang="zh-CN" sz="2800" b="1" dirty="0"/>
              <a:t>用户通过选择“</a:t>
            </a:r>
            <a:r>
              <a:rPr lang="zh-CN" altLang="zh-CN" sz="2800" b="1" dirty="0" smtClean="0"/>
              <a:t>画</a:t>
            </a:r>
            <a:endParaRPr lang="en-US" altLang="zh-CN" sz="2800" b="1" dirty="0" smtClean="0"/>
          </a:p>
          <a:p>
            <a:r>
              <a:rPr lang="en-US" altLang="zh-CN" sz="2800" b="1" dirty="0"/>
              <a:t> </a:t>
            </a:r>
            <a:r>
              <a:rPr lang="en-US" altLang="zh-CN" sz="2800" b="1" dirty="0" smtClean="0"/>
              <a:t>                                                      </a:t>
            </a:r>
            <a:r>
              <a:rPr lang="zh-CN" altLang="zh-CN" sz="2800" b="1" dirty="0" smtClean="0"/>
              <a:t>图</a:t>
            </a:r>
            <a:r>
              <a:rPr lang="zh-CN" altLang="zh-CN" sz="2800" b="1" dirty="0"/>
              <a:t>种类”</a:t>
            </a:r>
            <a:r>
              <a:rPr lang="en-US" altLang="zh-CN" sz="2800" b="1" dirty="0"/>
              <a:t>,</a:t>
            </a:r>
            <a:r>
              <a:rPr lang="zh-CN" altLang="zh-CN" sz="2800" b="1" dirty="0"/>
              <a:t>然后在视图</a:t>
            </a:r>
            <a:r>
              <a:rPr lang="zh-CN" altLang="zh-CN" sz="2800" b="1" dirty="0" smtClean="0"/>
              <a:t>窗</a:t>
            </a:r>
            <a:endParaRPr lang="en-US" altLang="zh-CN" sz="2800" b="1" dirty="0" smtClean="0"/>
          </a:p>
          <a:p>
            <a:r>
              <a:rPr lang="en-US" altLang="zh-CN" sz="2800" b="1" dirty="0"/>
              <a:t> </a:t>
            </a:r>
            <a:r>
              <a:rPr lang="en-US" altLang="zh-CN" sz="2800" b="1" dirty="0" smtClean="0"/>
              <a:t>                                                      </a:t>
            </a:r>
            <a:r>
              <a:rPr lang="zh-CN" altLang="zh-CN" sz="2800" b="1" dirty="0" smtClean="0"/>
              <a:t>口中</a:t>
            </a:r>
            <a:r>
              <a:rPr lang="zh-CN" altLang="zh-CN" sz="2800" b="1" dirty="0"/>
              <a:t>，拖动鼠标就</a:t>
            </a:r>
            <a:r>
              <a:rPr lang="zh-CN" altLang="zh-CN" sz="2800" b="1" dirty="0" smtClean="0"/>
              <a:t>可以</a:t>
            </a:r>
            <a:endParaRPr lang="en-US" altLang="zh-CN" sz="2800" b="1" dirty="0" smtClean="0"/>
          </a:p>
          <a:p>
            <a:r>
              <a:rPr lang="en-US" altLang="zh-CN" sz="2800" b="1" dirty="0"/>
              <a:t> </a:t>
            </a:r>
            <a:r>
              <a:rPr lang="en-US" altLang="zh-CN" sz="2800" b="1" dirty="0" smtClean="0"/>
              <a:t>                                                      </a:t>
            </a:r>
            <a:r>
              <a:rPr lang="zh-CN" altLang="zh-CN" sz="2800" b="1" dirty="0" smtClean="0"/>
              <a:t>画</a:t>
            </a:r>
            <a:r>
              <a:rPr lang="zh-CN" altLang="zh-CN" sz="2800" b="1" dirty="0"/>
              <a:t>出一个图形。由于</a:t>
            </a:r>
            <a:r>
              <a:rPr lang="zh-CN" altLang="zh-CN" sz="2800" b="1" dirty="0" smtClean="0"/>
              <a:t>两</a:t>
            </a:r>
            <a:endParaRPr lang="en-US" altLang="zh-CN" sz="2800" b="1" dirty="0" smtClean="0"/>
          </a:p>
          <a:p>
            <a:r>
              <a:rPr lang="en-US" altLang="zh-CN" sz="2800" b="1" dirty="0"/>
              <a:t> </a:t>
            </a:r>
            <a:r>
              <a:rPr lang="en-US" altLang="zh-CN" sz="2800" b="1" dirty="0" smtClean="0"/>
              <a:t>                                                      </a:t>
            </a:r>
            <a:r>
              <a:rPr lang="zh-CN" altLang="zh-CN" sz="2800" b="1" dirty="0" smtClean="0"/>
              <a:t>种</a:t>
            </a:r>
            <a:r>
              <a:rPr lang="zh-CN" altLang="zh-CN" sz="2800" b="1" dirty="0"/>
              <a:t>文档的操作对象和</a:t>
            </a:r>
            <a:r>
              <a:rPr lang="zh-CN" altLang="zh-CN" sz="2800" b="1" dirty="0" smtClean="0"/>
              <a:t>操</a:t>
            </a:r>
            <a:endParaRPr lang="en-US" altLang="zh-CN" sz="2800" b="1" dirty="0" smtClean="0"/>
          </a:p>
          <a:p>
            <a:r>
              <a:rPr lang="en-US" altLang="zh-CN" sz="2800" b="1" dirty="0"/>
              <a:t> </a:t>
            </a:r>
            <a:r>
              <a:rPr lang="en-US" altLang="zh-CN" sz="2800" b="1" dirty="0" smtClean="0"/>
              <a:t>                                                      </a:t>
            </a:r>
            <a:r>
              <a:rPr lang="zh-CN" altLang="zh-CN" sz="2800" b="1" dirty="0" smtClean="0"/>
              <a:t>作</a:t>
            </a:r>
            <a:r>
              <a:rPr lang="zh-CN" altLang="zh-CN" sz="2800" b="1" dirty="0"/>
              <a:t>方式不同，</a:t>
            </a:r>
            <a:r>
              <a:rPr lang="zh-CN" altLang="zh-CN" sz="2800" b="1" dirty="0" smtClean="0"/>
              <a:t>程序运行</a:t>
            </a:r>
            <a:endParaRPr lang="en-US" altLang="zh-CN" sz="2800" b="1" dirty="0" smtClean="0"/>
          </a:p>
          <a:p>
            <a:r>
              <a:rPr lang="en-US" altLang="zh-CN" sz="2800" b="1" dirty="0"/>
              <a:t> </a:t>
            </a:r>
            <a:r>
              <a:rPr lang="en-US" altLang="zh-CN" sz="2800" b="1" dirty="0" smtClean="0"/>
              <a:t>                                                      </a:t>
            </a:r>
            <a:r>
              <a:rPr lang="zh-CN" altLang="zh-CN" sz="2800" b="1" dirty="0" smtClean="0"/>
              <a:t>时</a:t>
            </a:r>
            <a:r>
              <a:rPr lang="zh-CN" altLang="zh-CN" sz="2800" b="1" dirty="0"/>
              <a:t>的界面与菜单就不同。</a:t>
            </a:r>
            <a:endParaRPr lang="zh-CN" altLang="en-US" sz="2800" b="1" dirty="0">
              <a:latin typeface="宋体" panose="02010600030101010101" pitchFamily="2" charset="-122"/>
            </a:endParaRPr>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55191"/>
            <a:ext cx="4536504" cy="435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2AF4AD4-CEEC-4474-A141-0C03EF9FDCAA}" type="slidenum">
              <a:rPr lang="en-US" altLang="zh-CN"/>
              <a:pPr/>
              <a:t>43</a:t>
            </a:fld>
            <a:endParaRPr lang="en-US" altLang="zh-CN"/>
          </a:p>
        </p:txBody>
      </p:sp>
      <p:sp>
        <p:nvSpPr>
          <p:cNvPr id="46084" name="Text Box 4"/>
          <p:cNvSpPr txBox="1">
            <a:spLocks noChangeArrowheads="1"/>
          </p:cNvSpPr>
          <p:nvPr/>
        </p:nvSpPr>
        <p:spPr bwMode="auto">
          <a:xfrm>
            <a:off x="58365" y="116632"/>
            <a:ext cx="886541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66FF99"/>
                </a:solidFill>
                <a:latin typeface="+mn-lt"/>
              </a:rPr>
              <a:t>(1) </a:t>
            </a:r>
            <a:r>
              <a:rPr lang="zh-CN" altLang="en-US" sz="2800" b="1" dirty="0" smtClean="0">
                <a:solidFill>
                  <a:srgbClr val="66FF99"/>
                </a:solidFill>
                <a:latin typeface="+mn-lt"/>
              </a:rPr>
              <a:t>创建</a:t>
            </a:r>
            <a:r>
              <a:rPr lang="en-US" altLang="zh-CN" sz="2800" b="1" dirty="0" smtClean="0">
                <a:solidFill>
                  <a:srgbClr val="66FF99"/>
                </a:solidFill>
                <a:latin typeface="+mn-lt"/>
              </a:rPr>
              <a:t>MDI</a:t>
            </a:r>
            <a:r>
              <a:rPr lang="zh-CN" altLang="en-US" sz="2800" b="1" dirty="0" smtClean="0">
                <a:solidFill>
                  <a:srgbClr val="66FF99"/>
                </a:solidFill>
                <a:latin typeface="+mn-lt"/>
              </a:rPr>
              <a:t>工程</a:t>
            </a:r>
            <a:r>
              <a:rPr lang="zh-CN" altLang="en-US" sz="2800" b="1" dirty="0">
                <a:solidFill>
                  <a:srgbClr val="66FF99"/>
                </a:solidFill>
                <a:latin typeface="+mn-lt"/>
              </a:rPr>
              <a:t>文件</a:t>
            </a:r>
          </a:p>
          <a:p>
            <a:pPr marL="342900" indent="-342900">
              <a:buFont typeface="Arial" panose="020B0604020202020204" pitchFamily="34" charset="0"/>
              <a:buChar char="•"/>
            </a:pPr>
            <a:r>
              <a:rPr lang="zh-CN" altLang="zh-CN" sz="2800" b="1" dirty="0" smtClean="0">
                <a:latin typeface="+mn-lt"/>
              </a:rPr>
              <a:t>创建名</a:t>
            </a:r>
            <a:r>
              <a:rPr lang="zh-CN" altLang="zh-CN" sz="2800" b="1" dirty="0">
                <a:latin typeface="+mn-lt"/>
              </a:rPr>
              <a:t>为</a:t>
            </a:r>
            <a:r>
              <a:rPr lang="en-US" altLang="zh-CN" sz="2800" b="1" dirty="0" smtClean="0">
                <a:latin typeface="+mn-lt"/>
              </a:rPr>
              <a:t>9_2</a:t>
            </a:r>
            <a:r>
              <a:rPr lang="zh-CN" altLang="en-US" sz="2800" b="1" dirty="0" smtClean="0">
                <a:latin typeface="+mn-lt"/>
              </a:rPr>
              <a:t>工程文件</a:t>
            </a:r>
            <a:endParaRPr lang="en-US" altLang="zh-CN" sz="2800" b="1" dirty="0" smtClean="0">
              <a:latin typeface="+mn-lt"/>
            </a:endParaRPr>
          </a:p>
          <a:p>
            <a:pPr marL="342900" indent="-342900">
              <a:buFont typeface="Arial" panose="020B0604020202020204" pitchFamily="34" charset="0"/>
              <a:buChar char="•"/>
            </a:pPr>
            <a:r>
              <a:rPr lang="zh-CN" altLang="en-US" sz="2800" b="1" dirty="0" smtClean="0">
                <a:latin typeface="+mn-lt"/>
              </a:rPr>
              <a:t>在</a:t>
            </a:r>
            <a:r>
              <a:rPr lang="zh-CN" altLang="zh-CN" sz="2800" b="1" dirty="0" smtClean="0">
                <a:latin typeface="+mn-lt"/>
              </a:rPr>
              <a:t>“</a:t>
            </a:r>
            <a:r>
              <a:rPr lang="zh-CN" altLang="zh-CN" sz="2800" b="1" dirty="0">
                <a:latin typeface="+mn-lt"/>
              </a:rPr>
              <a:t>文档模板属性”页</a:t>
            </a:r>
            <a:r>
              <a:rPr lang="zh-CN" altLang="zh-CN" sz="2800" b="1" dirty="0" smtClean="0">
                <a:latin typeface="+mn-lt"/>
              </a:rPr>
              <a:t>的“</a:t>
            </a:r>
            <a:r>
              <a:rPr lang="zh-CN" altLang="zh-CN" sz="2800" b="1" dirty="0">
                <a:latin typeface="+mn-lt"/>
              </a:rPr>
              <a:t>文件扩展名”一项中输入“</a:t>
            </a:r>
            <a:r>
              <a:rPr lang="en-US" altLang="zh-CN" sz="2800" b="1" dirty="0">
                <a:latin typeface="+mn-lt"/>
              </a:rPr>
              <a:t>TSU</a:t>
            </a:r>
            <a:r>
              <a:rPr lang="zh-CN" altLang="zh-CN" sz="2800" b="1" dirty="0" smtClean="0">
                <a:latin typeface="+mn-lt"/>
              </a:rPr>
              <a:t>”，</a:t>
            </a:r>
            <a:r>
              <a:rPr lang="zh-CN" altLang="en-US" sz="2800" b="1" dirty="0" smtClean="0">
                <a:latin typeface="+mn-lt"/>
              </a:rPr>
              <a:t>使得</a:t>
            </a:r>
            <a:r>
              <a:rPr lang="zh-CN" altLang="zh-CN" sz="2800" b="1" dirty="0" smtClean="0">
                <a:latin typeface="+mn-lt"/>
              </a:rPr>
              <a:t>应</a:t>
            </a:r>
            <a:r>
              <a:rPr lang="zh-CN" altLang="zh-CN" sz="2800" b="1" dirty="0">
                <a:latin typeface="+mn-lt"/>
              </a:rPr>
              <a:t>用程序的文件将使用“</a:t>
            </a:r>
            <a:r>
              <a:rPr lang="en-US" altLang="zh-CN" sz="2800" b="1" dirty="0">
                <a:latin typeface="+mn-lt"/>
              </a:rPr>
              <a:t>.TSU</a:t>
            </a:r>
            <a:r>
              <a:rPr lang="zh-CN" altLang="zh-CN" sz="2800" b="1" dirty="0">
                <a:latin typeface="+mn-lt"/>
              </a:rPr>
              <a:t>”为扩展</a:t>
            </a:r>
            <a:r>
              <a:rPr lang="zh-CN" altLang="zh-CN" sz="2800" b="1" dirty="0" smtClean="0">
                <a:latin typeface="+mn-lt"/>
              </a:rPr>
              <a:t>名</a:t>
            </a:r>
            <a:endParaRPr lang="zh-CN" altLang="en-US" sz="2800" b="1" dirty="0">
              <a:latin typeface="+mn-lt"/>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916832"/>
            <a:ext cx="4495800" cy="438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p:cNvSpPr txBox="1">
            <a:spLocks noChangeArrowheads="1"/>
          </p:cNvSpPr>
          <p:nvPr/>
        </p:nvSpPr>
        <p:spPr bwMode="auto">
          <a:xfrm>
            <a:off x="78581" y="2384539"/>
            <a:ext cx="42053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zh-CN" altLang="zh-CN" sz="2800" b="1" dirty="0" smtClean="0">
                <a:latin typeface="+mn-lt"/>
              </a:rPr>
              <a:t>程</a:t>
            </a:r>
            <a:r>
              <a:rPr lang="zh-CN" altLang="zh-CN" sz="2800" b="1" dirty="0">
                <a:latin typeface="+mn-lt"/>
              </a:rPr>
              <a:t>序的标题为“</a:t>
            </a:r>
            <a:r>
              <a:rPr lang="en-US" altLang="zh-CN" sz="2800" b="1" dirty="0">
                <a:latin typeface="+mn-lt"/>
              </a:rPr>
              <a:t>9_2</a:t>
            </a:r>
            <a:r>
              <a:rPr lang="zh-CN" altLang="zh-CN" sz="2800" b="1" dirty="0">
                <a:latin typeface="+mn-lt"/>
              </a:rPr>
              <a:t>”，每次显示</a:t>
            </a:r>
            <a:r>
              <a:rPr lang="en-US" altLang="zh-CN" sz="2800" b="1" dirty="0" err="1">
                <a:latin typeface="+mn-lt"/>
              </a:rPr>
              <a:t>FileOpen</a:t>
            </a:r>
            <a:r>
              <a:rPr lang="zh-CN" altLang="zh-CN" sz="2800" b="1" dirty="0">
                <a:latin typeface="+mn-lt"/>
              </a:rPr>
              <a:t>或</a:t>
            </a:r>
            <a:r>
              <a:rPr lang="en-US" altLang="zh-CN" sz="2800" b="1" dirty="0">
                <a:latin typeface="+mn-lt"/>
              </a:rPr>
              <a:t>File Save</a:t>
            </a:r>
            <a:r>
              <a:rPr lang="zh-CN" altLang="zh-CN" sz="2800" b="1" dirty="0">
                <a:latin typeface="+mn-lt"/>
              </a:rPr>
              <a:t>对话框时，过滤器域显示为“</a:t>
            </a:r>
            <a:r>
              <a:rPr lang="en-US" altLang="zh-CN" sz="2800" b="1" dirty="0">
                <a:latin typeface="+mn-lt"/>
              </a:rPr>
              <a:t>9_2Files(*.TSU)</a:t>
            </a:r>
            <a:r>
              <a:rPr lang="zh-CN" altLang="zh-CN" sz="2800" b="1" dirty="0" smtClean="0">
                <a:latin typeface="+mn-lt"/>
              </a:rPr>
              <a:t>”，</a:t>
            </a:r>
            <a:endParaRPr lang="en-US" altLang="zh-CN" sz="2800" b="1" dirty="0" smtClean="0">
              <a:latin typeface="+mn-lt"/>
            </a:endParaRPr>
          </a:p>
          <a:p>
            <a:pPr marL="342900" indent="-342900">
              <a:buFont typeface="Arial" panose="020B0604020202020204" pitchFamily="34" charset="0"/>
              <a:buChar char="•"/>
            </a:pPr>
            <a:r>
              <a:rPr lang="zh-CN" altLang="zh-CN" sz="2800" b="1" dirty="0" smtClean="0">
                <a:latin typeface="+mn-lt"/>
              </a:rPr>
              <a:t>在</a:t>
            </a:r>
            <a:r>
              <a:rPr lang="en-US" altLang="zh-CN" sz="2800" b="1" dirty="0">
                <a:latin typeface="+mn-lt"/>
              </a:rPr>
              <a:t>MFC</a:t>
            </a:r>
            <a:r>
              <a:rPr lang="zh-CN" altLang="zh-CN" sz="2800" b="1" dirty="0">
                <a:latin typeface="+mn-lt"/>
              </a:rPr>
              <a:t>应用程序向导中，为</a:t>
            </a:r>
            <a:r>
              <a:rPr lang="en-US" altLang="zh-CN" sz="2800" b="1" dirty="0">
                <a:latin typeface="+mn-lt"/>
              </a:rPr>
              <a:t>CMy9_2View</a:t>
            </a:r>
            <a:r>
              <a:rPr lang="zh-CN" altLang="zh-CN" sz="2800" b="1" dirty="0">
                <a:latin typeface="+mn-lt"/>
              </a:rPr>
              <a:t>类设置基类为</a:t>
            </a:r>
            <a:r>
              <a:rPr lang="en-US" altLang="zh-CN" sz="2800" b="1" dirty="0" err="1">
                <a:solidFill>
                  <a:srgbClr val="FF99FF"/>
                </a:solidFill>
                <a:latin typeface="+mn-lt"/>
              </a:rPr>
              <a:t>CEditView</a:t>
            </a:r>
            <a:r>
              <a:rPr lang="zh-CN" altLang="zh-CN" sz="2800" b="1" dirty="0">
                <a:latin typeface="+mn-lt"/>
              </a:rPr>
              <a:t>（原来缺省的为</a:t>
            </a:r>
            <a:r>
              <a:rPr lang="en-US" altLang="zh-CN" sz="2800" b="1" dirty="0" err="1">
                <a:latin typeface="+mn-lt"/>
              </a:rPr>
              <a:t>CView</a:t>
            </a:r>
            <a:r>
              <a:rPr lang="zh-CN" altLang="zh-CN" sz="2800" b="1" dirty="0">
                <a:latin typeface="+mn-lt"/>
              </a:rPr>
              <a:t>类）。</a:t>
            </a:r>
            <a:endParaRPr lang="zh-CN" altLang="en-US" sz="2800" b="1" dirty="0">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32575BF-0835-41C4-99AC-CF540CD763F1}" type="slidenum">
              <a:rPr lang="en-US" altLang="zh-CN"/>
              <a:pPr/>
              <a:t>44</a:t>
            </a:fld>
            <a:endParaRPr lang="en-US" altLang="zh-CN"/>
          </a:p>
        </p:txBody>
      </p:sp>
      <p:sp>
        <p:nvSpPr>
          <p:cNvPr id="47108" name="Text Box 4"/>
          <p:cNvSpPr txBox="1">
            <a:spLocks noChangeArrowheads="1"/>
          </p:cNvSpPr>
          <p:nvPr/>
        </p:nvSpPr>
        <p:spPr bwMode="auto">
          <a:xfrm>
            <a:off x="212725" y="130085"/>
            <a:ext cx="86264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66FF33"/>
                </a:solidFill>
              </a:rPr>
              <a:t>(2)</a:t>
            </a:r>
            <a:r>
              <a:rPr lang="zh-CN" altLang="en-US" sz="3200" b="1" dirty="0">
                <a:solidFill>
                  <a:srgbClr val="66FF33"/>
                </a:solidFill>
              </a:rPr>
              <a:t>创建第二种文档和视图</a:t>
            </a:r>
            <a:r>
              <a:rPr lang="zh-CN" altLang="en-US" sz="3200" b="1" dirty="0" smtClean="0">
                <a:solidFill>
                  <a:srgbClr val="66FF33"/>
                </a:solidFill>
              </a:rPr>
              <a:t>类</a:t>
            </a:r>
            <a:endParaRPr lang="zh-CN" altLang="en-US" sz="3200" b="1" dirty="0">
              <a:solidFill>
                <a:srgbClr val="66FF33"/>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0" y="3722301"/>
            <a:ext cx="4664075"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644" y="3722301"/>
            <a:ext cx="4285860" cy="294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标注 2"/>
          <p:cNvSpPr/>
          <p:nvPr/>
        </p:nvSpPr>
        <p:spPr bwMode="auto">
          <a:xfrm>
            <a:off x="212725" y="1344472"/>
            <a:ext cx="3855219" cy="2012519"/>
          </a:xfrm>
          <a:prstGeom prst="wedgeRoundRectCallou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800" b="1" dirty="0">
                <a:solidFill>
                  <a:srgbClr val="FF0000"/>
                </a:solidFill>
              </a:rPr>
              <a:t>在类视图中，为项目</a:t>
            </a:r>
            <a:r>
              <a:rPr lang="en-US" altLang="zh-CN" sz="2800" b="1" dirty="0">
                <a:solidFill>
                  <a:srgbClr val="FF0000"/>
                </a:solidFill>
              </a:rPr>
              <a:t>9_2</a:t>
            </a:r>
            <a:r>
              <a:rPr lang="zh-CN" altLang="zh-CN" sz="2800" b="1" dirty="0">
                <a:solidFill>
                  <a:srgbClr val="FF0000"/>
                </a:solidFill>
              </a:rPr>
              <a:t>添加“类”，在弹出的“添加类”对话框中选择</a:t>
            </a:r>
            <a:r>
              <a:rPr lang="en-US" altLang="zh-CN" sz="2800" b="1" dirty="0">
                <a:solidFill>
                  <a:srgbClr val="FF0000"/>
                </a:solidFill>
              </a:rPr>
              <a:t>MFC</a:t>
            </a:r>
            <a:r>
              <a:rPr lang="zh-CN" altLang="zh-CN" sz="2800" b="1" dirty="0">
                <a:solidFill>
                  <a:srgbClr val="FF0000"/>
                </a:solidFill>
              </a:rPr>
              <a:t>类</a:t>
            </a:r>
            <a:endParaRPr lang="zh-CN" altLang="en-US" sz="2800"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rgbClr val="FF0000"/>
              </a:solidFill>
              <a:effectLst/>
            </a:endParaRPr>
          </a:p>
        </p:txBody>
      </p:sp>
      <p:sp>
        <p:nvSpPr>
          <p:cNvPr id="4" name="圆角矩形标注 3"/>
          <p:cNvSpPr/>
          <p:nvPr/>
        </p:nvSpPr>
        <p:spPr bwMode="auto">
          <a:xfrm>
            <a:off x="5148064" y="548680"/>
            <a:ext cx="3960440" cy="2790794"/>
          </a:xfrm>
          <a:prstGeom prst="wedgeRoundRectCallou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800" b="1" dirty="0">
                <a:solidFill>
                  <a:srgbClr val="FF0000"/>
                </a:solidFill>
              </a:rPr>
              <a:t>双击</a:t>
            </a:r>
            <a:r>
              <a:rPr lang="en-US" altLang="zh-CN" b="1" dirty="0">
                <a:solidFill>
                  <a:srgbClr val="FF0000"/>
                </a:solidFill>
              </a:rPr>
              <a:t>MFC</a:t>
            </a:r>
            <a:r>
              <a:rPr lang="zh-CN" altLang="zh-CN" sz="2800" b="1" dirty="0">
                <a:solidFill>
                  <a:srgbClr val="FF0000"/>
                </a:solidFill>
              </a:rPr>
              <a:t>类，</a:t>
            </a:r>
            <a:r>
              <a:rPr lang="zh-CN" altLang="en-US" sz="2800" b="1" dirty="0">
                <a:solidFill>
                  <a:srgbClr val="FF0000"/>
                </a:solidFill>
              </a:rPr>
              <a:t>在</a:t>
            </a:r>
            <a:r>
              <a:rPr lang="zh-CN" altLang="zh-CN" sz="2800" b="1" dirty="0">
                <a:solidFill>
                  <a:srgbClr val="FF0000"/>
                </a:solidFill>
              </a:rPr>
              <a:t>出现的对话框</a:t>
            </a:r>
            <a:r>
              <a:rPr lang="zh-CN" altLang="en-US" sz="2800" b="1" dirty="0">
                <a:solidFill>
                  <a:srgbClr val="FF0000"/>
                </a:solidFill>
              </a:rPr>
              <a:t>中</a:t>
            </a:r>
            <a:r>
              <a:rPr lang="zh-CN" altLang="zh-CN" sz="2800" b="1" dirty="0">
                <a:solidFill>
                  <a:srgbClr val="FF0000"/>
                </a:solidFill>
              </a:rPr>
              <a:t>类</a:t>
            </a:r>
            <a:r>
              <a:rPr lang="zh-CN" altLang="zh-CN" sz="2800" b="1" dirty="0" smtClean="0">
                <a:solidFill>
                  <a:srgbClr val="FF0000"/>
                </a:solidFill>
              </a:rPr>
              <a:t>名</a:t>
            </a:r>
            <a:r>
              <a:rPr lang="zh-CN" altLang="en-US" sz="2800" b="1" dirty="0" smtClean="0">
                <a:solidFill>
                  <a:srgbClr val="FF0000"/>
                </a:solidFill>
              </a:rPr>
              <a:t>中</a:t>
            </a:r>
            <a:r>
              <a:rPr lang="zh-CN" altLang="zh-CN" sz="2800" b="1" dirty="0" smtClean="0">
                <a:solidFill>
                  <a:srgbClr val="FF0000"/>
                </a:solidFill>
              </a:rPr>
              <a:t>输</a:t>
            </a:r>
            <a:r>
              <a:rPr lang="zh-CN" altLang="zh-CN" sz="2800" b="1" dirty="0">
                <a:solidFill>
                  <a:srgbClr val="FF0000"/>
                </a:solidFill>
              </a:rPr>
              <a:t>入</a:t>
            </a:r>
            <a:r>
              <a:rPr lang="en-US" altLang="zh-CN" b="1" dirty="0">
                <a:solidFill>
                  <a:srgbClr val="FF0000"/>
                </a:solidFill>
              </a:rPr>
              <a:t>CMy9_2Doc2</a:t>
            </a:r>
            <a:r>
              <a:rPr lang="en-US" altLang="zh-CN" sz="2800" b="1" dirty="0">
                <a:solidFill>
                  <a:srgbClr val="FF0000"/>
                </a:solidFill>
              </a:rPr>
              <a:t>,</a:t>
            </a:r>
            <a:r>
              <a:rPr lang="zh-CN" altLang="zh-CN" sz="2800" b="1" dirty="0">
                <a:solidFill>
                  <a:srgbClr val="FF0000"/>
                </a:solidFill>
              </a:rPr>
              <a:t>基类选择</a:t>
            </a:r>
            <a:r>
              <a:rPr lang="en-US" altLang="zh-CN" b="1" dirty="0" err="1" smtClean="0">
                <a:solidFill>
                  <a:srgbClr val="FF0000"/>
                </a:solidFill>
              </a:rPr>
              <a:t>CDocument</a:t>
            </a:r>
            <a:r>
              <a:rPr lang="zh-CN" altLang="en-US" sz="2800" b="1" dirty="0">
                <a:solidFill>
                  <a:srgbClr val="FF0000"/>
                </a:solidFill>
              </a:rPr>
              <a:t>，</a:t>
            </a:r>
            <a:r>
              <a:rPr lang="zh-CN" altLang="zh-CN" sz="2800" b="1" dirty="0">
                <a:solidFill>
                  <a:srgbClr val="FF0000"/>
                </a:solidFill>
              </a:rPr>
              <a:t>用同</a:t>
            </a:r>
            <a:r>
              <a:rPr lang="zh-CN" altLang="en-US" sz="2800" b="1" dirty="0">
                <a:solidFill>
                  <a:srgbClr val="FF0000"/>
                </a:solidFill>
              </a:rPr>
              <a:t>样</a:t>
            </a:r>
            <a:r>
              <a:rPr lang="zh-CN" altLang="zh-CN" sz="2800" b="1" dirty="0">
                <a:solidFill>
                  <a:srgbClr val="FF0000"/>
                </a:solidFill>
              </a:rPr>
              <a:t>方法增加</a:t>
            </a:r>
            <a:r>
              <a:rPr lang="zh-CN" altLang="en-US" sz="2800" b="1" dirty="0">
                <a:solidFill>
                  <a:srgbClr val="FF0000"/>
                </a:solidFill>
              </a:rPr>
              <a:t>基类</a:t>
            </a:r>
            <a:r>
              <a:rPr lang="en-US" altLang="zh-CN" b="1" dirty="0" err="1">
                <a:solidFill>
                  <a:srgbClr val="FF0000"/>
                </a:solidFill>
              </a:rPr>
              <a:t>CView</a:t>
            </a:r>
            <a:r>
              <a:rPr lang="zh-CN" altLang="zh-CN" sz="2800" b="1" dirty="0">
                <a:solidFill>
                  <a:srgbClr val="FF0000"/>
                </a:solidFill>
              </a:rPr>
              <a:t>的派生类</a:t>
            </a:r>
            <a:r>
              <a:rPr lang="en-US" altLang="zh-CN" b="1" dirty="0">
                <a:solidFill>
                  <a:srgbClr val="FF0000"/>
                </a:solidFill>
              </a:rPr>
              <a:t>CMy9_2View2</a:t>
            </a:r>
            <a:endParaRPr lang="zh-CN" altLang="zh-CN"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9459"/>
                                        </p:tgtEl>
                                        <p:attrNameLst>
                                          <p:attrName>style.visibility</p:attrName>
                                        </p:attrNameLst>
                                      </p:cBhvr>
                                      <p:to>
                                        <p:strVal val="visible"/>
                                      </p:to>
                                    </p:set>
                                    <p:animEffect transition="in" filter="fade">
                                      <p:cBhvr>
                                        <p:cTn id="21" dur="2000"/>
                                        <p:tgtEl>
                                          <p:spTgt spid="19459"/>
                                        </p:tgtEl>
                                      </p:cBhvr>
                                    </p:animEffect>
                                    <p:anim calcmode="lin" valueType="num">
                                      <p:cBhvr>
                                        <p:cTn id="22" dur="2000" fill="hold"/>
                                        <p:tgtEl>
                                          <p:spTgt spid="19459"/>
                                        </p:tgtEl>
                                        <p:attrNameLst>
                                          <p:attrName>ppt_w</p:attrName>
                                        </p:attrNameLst>
                                      </p:cBhvr>
                                      <p:tavLst>
                                        <p:tav tm="0" fmla="#ppt_w*sin(2.5*pi*$)">
                                          <p:val>
                                            <p:fltVal val="0"/>
                                          </p:val>
                                        </p:tav>
                                        <p:tav tm="100000">
                                          <p:val>
                                            <p:fltVal val="1"/>
                                          </p:val>
                                        </p:tav>
                                      </p:tavLst>
                                    </p:anim>
                                    <p:anim calcmode="lin" valueType="num">
                                      <p:cBhvr>
                                        <p:cTn id="23" dur="2000" fill="hold"/>
                                        <p:tgtEl>
                                          <p:spTgt spid="194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618AB42-1661-4700-8AC9-186A7070F8D6}" type="slidenum">
              <a:rPr lang="en-US" altLang="zh-CN"/>
              <a:pPr/>
              <a:t>45</a:t>
            </a:fld>
            <a:endParaRPr lang="en-US" altLang="zh-CN"/>
          </a:p>
        </p:txBody>
      </p:sp>
      <p:sp>
        <p:nvSpPr>
          <p:cNvPr id="48132" name="Text Box 4"/>
          <p:cNvSpPr txBox="1">
            <a:spLocks noChangeArrowheads="1"/>
          </p:cNvSpPr>
          <p:nvPr/>
        </p:nvSpPr>
        <p:spPr bwMode="auto">
          <a:xfrm>
            <a:off x="228600" y="116632"/>
            <a:ext cx="2492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66FF33"/>
                </a:solidFill>
              </a:rPr>
              <a:t>(3) </a:t>
            </a:r>
            <a:r>
              <a:rPr lang="zh-CN" altLang="en-US" sz="3200" b="1" dirty="0">
                <a:solidFill>
                  <a:srgbClr val="66FF33"/>
                </a:solidFill>
                <a:latin typeface="宋体" panose="02010600030101010101" pitchFamily="2" charset="-122"/>
              </a:rPr>
              <a:t>创建资源</a:t>
            </a:r>
            <a:r>
              <a:rPr lang="zh-CN" altLang="en-US" sz="3200" b="1" dirty="0">
                <a:solidFill>
                  <a:srgbClr val="66FF33"/>
                </a:solidFill>
              </a:rPr>
              <a:t> </a:t>
            </a:r>
          </a:p>
        </p:txBody>
      </p:sp>
      <p:sp>
        <p:nvSpPr>
          <p:cNvPr id="48133" name="Text Box 5"/>
          <p:cNvSpPr txBox="1">
            <a:spLocks noChangeArrowheads="1"/>
          </p:cNvSpPr>
          <p:nvPr/>
        </p:nvSpPr>
        <p:spPr bwMode="auto">
          <a:xfrm>
            <a:off x="228600" y="692696"/>
            <a:ext cx="87358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mn-lt"/>
              </a:rPr>
              <a:t>在</a:t>
            </a:r>
            <a:r>
              <a:rPr lang="en-US" altLang="zh-CN" sz="2800" b="1" dirty="0" err="1">
                <a:latin typeface="+mn-lt"/>
              </a:rPr>
              <a:t>Resource.h</a:t>
            </a:r>
            <a:r>
              <a:rPr lang="zh-CN" altLang="en-US" sz="2800" b="1" dirty="0">
                <a:latin typeface="+mn-lt"/>
              </a:rPr>
              <a:t>文件中，手工加入下列代码</a:t>
            </a:r>
            <a:r>
              <a:rPr lang="en-US" altLang="zh-CN" sz="2800" b="1" dirty="0">
                <a:latin typeface="+mn-lt"/>
              </a:rPr>
              <a:t>:</a:t>
            </a:r>
          </a:p>
          <a:p>
            <a:r>
              <a:rPr lang="en-US" altLang="zh-CN" sz="2800" b="1" i="1" dirty="0">
                <a:solidFill>
                  <a:srgbClr val="FF99FF"/>
                </a:solidFill>
                <a:latin typeface="+mn-lt"/>
              </a:rPr>
              <a:t>#define IDR_My9_2TYPE2	132</a:t>
            </a:r>
            <a:endParaRPr lang="zh-CN" altLang="zh-CN" sz="2800" i="1" dirty="0">
              <a:solidFill>
                <a:srgbClr val="FF99FF"/>
              </a:solidFill>
              <a:latin typeface="+mn-lt"/>
            </a:endParaRPr>
          </a:p>
          <a:p>
            <a:r>
              <a:rPr lang="en-US" altLang="zh-CN" sz="2800" b="1" dirty="0" smtClean="0">
                <a:latin typeface="+mn-lt"/>
              </a:rPr>
              <a:t>    </a:t>
            </a:r>
            <a:r>
              <a:rPr lang="zh-CN" altLang="en-US" sz="2800" b="1" dirty="0">
                <a:latin typeface="+mn-lt"/>
              </a:rPr>
              <a:t>这样就定义了第二类文档的文档、视图和框架窗口共同的资源</a:t>
            </a:r>
            <a:r>
              <a:rPr lang="en-US" altLang="zh-CN" sz="2800" b="1" dirty="0">
                <a:latin typeface="+mn-lt"/>
              </a:rPr>
              <a:t>ID</a:t>
            </a:r>
            <a:r>
              <a:rPr lang="zh-CN" altLang="en-US" sz="2800" b="1" dirty="0">
                <a:latin typeface="+mn-lt"/>
              </a:rPr>
              <a:t>，以后定义的菜单、文档模板等资源均可以使用此</a:t>
            </a:r>
            <a:r>
              <a:rPr lang="en-US" altLang="zh-CN" sz="2800" b="1" dirty="0" smtClean="0">
                <a:latin typeface="+mn-lt"/>
              </a:rPr>
              <a:t>ID</a:t>
            </a:r>
            <a:r>
              <a:rPr lang="zh-CN" altLang="en-US" sz="2800" b="1" dirty="0" smtClean="0">
                <a:latin typeface="+mn-lt"/>
              </a:rPr>
              <a:t>。</a:t>
            </a:r>
            <a:r>
              <a:rPr lang="zh-CN" altLang="en-US" sz="2800" b="1" dirty="0" smtClean="0">
                <a:solidFill>
                  <a:srgbClr val="66FFFF"/>
                </a:solidFill>
                <a:latin typeface="+mn-lt"/>
              </a:rPr>
              <a:t>也可通过下述方法进行创建。</a:t>
            </a:r>
            <a:endParaRPr lang="en-US" altLang="zh-CN" sz="2800" b="1" dirty="0">
              <a:solidFill>
                <a:srgbClr val="66FFFF"/>
              </a:solidFill>
              <a:latin typeface="+mn-lt"/>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79737"/>
            <a:ext cx="3778339"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284984"/>
            <a:ext cx="4320480" cy="315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bwMode="auto">
          <a:xfrm>
            <a:off x="3851920" y="4365104"/>
            <a:ext cx="1008112" cy="136815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0-#ppt_w/2"/>
                                          </p:val>
                                        </p:tav>
                                        <p:tav tm="100000">
                                          <p:val>
                                            <p:strVal val="#ppt_x"/>
                                          </p:val>
                                        </p:tav>
                                      </p:tavLst>
                                    </p:anim>
                                    <p:anim calcmode="lin" valueType="num">
                                      <p:cBhvr additive="base">
                                        <p:cTn id="8" dur="500" fill="hold"/>
                                        <p:tgtEl>
                                          <p:spTgt spid="204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483"/>
                                        </p:tgtEl>
                                        <p:attrNameLst>
                                          <p:attrName>style.visibility</p:attrName>
                                        </p:attrNameLst>
                                      </p:cBhvr>
                                      <p:to>
                                        <p:strVal val="visible"/>
                                      </p:to>
                                    </p:set>
                                    <p:anim calcmode="lin" valueType="num">
                                      <p:cBhvr additive="base">
                                        <p:cTn id="19" dur="500" fill="hold"/>
                                        <p:tgtEl>
                                          <p:spTgt spid="20483"/>
                                        </p:tgtEl>
                                        <p:attrNameLst>
                                          <p:attrName>ppt_x</p:attrName>
                                        </p:attrNameLst>
                                      </p:cBhvr>
                                      <p:tavLst>
                                        <p:tav tm="0">
                                          <p:val>
                                            <p:strVal val="0-#ppt_w/2"/>
                                          </p:val>
                                        </p:tav>
                                        <p:tav tm="100000">
                                          <p:val>
                                            <p:strVal val="#ppt_x"/>
                                          </p:val>
                                        </p:tav>
                                      </p:tavLst>
                                    </p:anim>
                                    <p:anim calcmode="lin" valueType="num">
                                      <p:cBhvr additive="base">
                                        <p:cTn id="20" dur="500" fill="hold"/>
                                        <p:tgtEl>
                                          <p:spTgt spid="204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35CA5F-C73A-4B39-A4FD-B7A1C211232E}" type="slidenum">
              <a:rPr lang="en-US" altLang="zh-CN" smtClean="0"/>
              <a:pPr/>
              <a:t>46</a:t>
            </a:fld>
            <a:endParaRPr lang="en-US" altLang="zh-CN"/>
          </a:p>
        </p:txBody>
      </p:sp>
      <p:sp>
        <p:nvSpPr>
          <p:cNvPr id="6" name="文本框 5"/>
          <p:cNvSpPr txBox="1"/>
          <p:nvPr/>
        </p:nvSpPr>
        <p:spPr>
          <a:xfrm>
            <a:off x="179512" y="116632"/>
            <a:ext cx="8745272" cy="4401205"/>
          </a:xfrm>
          <a:prstGeom prst="rect">
            <a:avLst/>
          </a:prstGeom>
          <a:noFill/>
        </p:spPr>
        <p:txBody>
          <a:bodyPr wrap="square" rtlCol="0">
            <a:spAutoFit/>
          </a:bodyPr>
          <a:lstStyle/>
          <a:p>
            <a:r>
              <a:rPr lang="zh-CN" altLang="en-US" sz="2800" b="1" dirty="0" smtClean="0">
                <a:latin typeface="+mn-lt"/>
                <a:ea typeface="+mn-ea"/>
              </a:rPr>
              <a:t>打</a:t>
            </a:r>
            <a:r>
              <a:rPr lang="zh-CN" altLang="en-US" sz="2800" b="1" dirty="0">
                <a:latin typeface="+mn-lt"/>
                <a:ea typeface="+mn-ea"/>
              </a:rPr>
              <a:t>开“资源视图”中的</a:t>
            </a:r>
            <a:r>
              <a:rPr lang="en-US" altLang="zh-CN" sz="2800" b="1" dirty="0">
                <a:latin typeface="+mn-lt"/>
                <a:ea typeface="+mn-ea"/>
              </a:rPr>
              <a:t>String Table</a:t>
            </a:r>
            <a:r>
              <a:rPr lang="zh-CN" altLang="en-US" sz="2800" b="1" dirty="0">
                <a:latin typeface="+mn-lt"/>
                <a:ea typeface="+mn-ea"/>
              </a:rPr>
              <a:t>，会看到</a:t>
            </a:r>
            <a:r>
              <a:rPr lang="en-US" altLang="zh-CN" sz="2800" b="1" dirty="0">
                <a:latin typeface="+mn-lt"/>
                <a:ea typeface="+mn-ea"/>
              </a:rPr>
              <a:t>IDR_My9_2TYPE</a:t>
            </a:r>
            <a:r>
              <a:rPr lang="zh-CN" altLang="en-US" sz="2800" b="1" dirty="0">
                <a:latin typeface="+mn-lt"/>
                <a:ea typeface="+mn-ea"/>
              </a:rPr>
              <a:t>的资源模板内容如下</a:t>
            </a:r>
            <a:r>
              <a:rPr lang="zh-CN" altLang="en-US" sz="2800" b="1" dirty="0" smtClean="0">
                <a:latin typeface="+mn-lt"/>
                <a:ea typeface="+mn-ea"/>
              </a:rPr>
              <a:t>：</a:t>
            </a:r>
            <a:endParaRPr lang="en-US" altLang="zh-CN" sz="2800" b="1" dirty="0" smtClean="0">
              <a:latin typeface="+mn-lt"/>
              <a:ea typeface="+mn-ea"/>
            </a:endParaRPr>
          </a:p>
          <a:p>
            <a:endParaRPr lang="zh-CN" altLang="en-US" sz="2800" b="1" dirty="0">
              <a:latin typeface="+mn-lt"/>
              <a:ea typeface="+mn-ea"/>
            </a:endParaRPr>
          </a:p>
          <a:p>
            <a:r>
              <a:rPr lang="en-US" altLang="zh-CN" sz="2800" b="1" dirty="0">
                <a:latin typeface="+mn-lt"/>
                <a:ea typeface="+mn-ea"/>
              </a:rPr>
              <a:t>IDR_My9_2TYPE   130   </a:t>
            </a:r>
            <a:endParaRPr lang="en-US" altLang="zh-CN" sz="2800" b="1" dirty="0" smtClean="0">
              <a:latin typeface="+mn-lt"/>
              <a:ea typeface="+mn-ea"/>
            </a:endParaRPr>
          </a:p>
          <a:p>
            <a:r>
              <a:rPr lang="en-US" altLang="zh-CN" sz="2800" b="1" dirty="0" smtClean="0">
                <a:latin typeface="+mn-lt"/>
                <a:ea typeface="+mn-ea"/>
              </a:rPr>
              <a:t>\nMy9_2</a:t>
            </a:r>
          </a:p>
          <a:p>
            <a:r>
              <a:rPr lang="en-US" altLang="zh-CN" sz="2800" b="1" dirty="0" smtClean="0">
                <a:latin typeface="+mn-lt"/>
                <a:ea typeface="+mn-ea"/>
              </a:rPr>
              <a:t>\n9_2</a:t>
            </a:r>
          </a:p>
          <a:p>
            <a:r>
              <a:rPr lang="en-US" altLang="zh-CN" sz="2800" b="1" dirty="0" smtClean="0">
                <a:latin typeface="+mn-lt"/>
                <a:ea typeface="+mn-ea"/>
              </a:rPr>
              <a:t>\</a:t>
            </a:r>
            <a:r>
              <a:rPr lang="en-US" altLang="zh-CN" sz="2800" b="1" dirty="0">
                <a:latin typeface="+mn-lt"/>
                <a:ea typeface="+mn-ea"/>
              </a:rPr>
              <a:t>n9_2 Files (*.TSU</a:t>
            </a:r>
            <a:r>
              <a:rPr lang="en-US" altLang="zh-CN" sz="2800" b="1" dirty="0" smtClean="0">
                <a:latin typeface="+mn-lt"/>
                <a:ea typeface="+mn-ea"/>
              </a:rPr>
              <a:t>)</a:t>
            </a:r>
          </a:p>
          <a:p>
            <a:r>
              <a:rPr lang="en-US" altLang="zh-CN" sz="2800" b="1" dirty="0" smtClean="0">
                <a:latin typeface="+mn-lt"/>
                <a:ea typeface="+mn-ea"/>
              </a:rPr>
              <a:t>\</a:t>
            </a:r>
            <a:r>
              <a:rPr lang="en-US" altLang="zh-CN" sz="2800" b="1" dirty="0" err="1" smtClean="0">
                <a:latin typeface="+mn-lt"/>
                <a:ea typeface="+mn-ea"/>
              </a:rPr>
              <a:t>n.TSU</a:t>
            </a:r>
            <a:endParaRPr lang="en-US" altLang="zh-CN" sz="2800" b="1" dirty="0" smtClean="0">
              <a:latin typeface="+mn-lt"/>
              <a:ea typeface="+mn-ea"/>
            </a:endParaRPr>
          </a:p>
          <a:p>
            <a:r>
              <a:rPr lang="en-US" altLang="zh-CN" sz="2800" b="1" dirty="0" smtClean="0">
                <a:latin typeface="+mn-lt"/>
                <a:ea typeface="+mn-ea"/>
              </a:rPr>
              <a:t>\nMy92.Document</a:t>
            </a:r>
          </a:p>
          <a:p>
            <a:r>
              <a:rPr lang="en-US" altLang="zh-CN" sz="2800" b="1" dirty="0" smtClean="0">
                <a:latin typeface="+mn-lt"/>
                <a:ea typeface="+mn-ea"/>
              </a:rPr>
              <a:t>\n9_2.Document</a:t>
            </a:r>
            <a:endParaRPr lang="en-US" altLang="zh-CN" sz="2800" b="1" dirty="0">
              <a:latin typeface="+mn-lt"/>
              <a:ea typeface="+mn-ea"/>
            </a:endParaRPr>
          </a:p>
        </p:txBody>
      </p:sp>
      <p:sp>
        <p:nvSpPr>
          <p:cNvPr id="8" name="圆角矩形标注 7"/>
          <p:cNvSpPr/>
          <p:nvPr/>
        </p:nvSpPr>
        <p:spPr bwMode="auto">
          <a:xfrm>
            <a:off x="3635896" y="2317234"/>
            <a:ext cx="5400600" cy="4159766"/>
          </a:xfrm>
          <a:prstGeom prst="wedgeRoundRectCallout">
            <a:avLst>
              <a:gd name="adj1" fmla="val -58299"/>
              <a:gd name="adj2" fmla="val -5407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800" b="1" dirty="0">
                <a:solidFill>
                  <a:srgbClr val="FF0000"/>
                </a:solidFill>
              </a:rPr>
              <a:t>文档模板字符串的格式是：</a:t>
            </a:r>
          </a:p>
          <a:p>
            <a:r>
              <a:rPr lang="en-US" altLang="zh-CN" sz="2800" b="1" dirty="0" err="1">
                <a:solidFill>
                  <a:srgbClr val="FF0000"/>
                </a:solidFill>
              </a:rPr>
              <a:t>nIDResource</a:t>
            </a:r>
            <a:endParaRPr lang="en-US" altLang="zh-CN" sz="2800" b="1" dirty="0">
              <a:solidFill>
                <a:srgbClr val="FF0000"/>
              </a:solidFill>
            </a:endParaRPr>
          </a:p>
          <a:p>
            <a:r>
              <a:rPr lang="en-US" altLang="zh-CN" sz="2800" b="1" dirty="0">
                <a:solidFill>
                  <a:srgbClr val="FF0000"/>
                </a:solidFill>
              </a:rPr>
              <a:t>\n &lt;</a:t>
            </a:r>
            <a:r>
              <a:rPr lang="en-US" altLang="zh-CN" sz="2800" b="1" dirty="0" err="1">
                <a:solidFill>
                  <a:srgbClr val="FF0000"/>
                </a:solidFill>
              </a:rPr>
              <a:t>WindowTitle</a:t>
            </a:r>
            <a:r>
              <a:rPr lang="en-US" altLang="zh-CN" sz="2800" b="1" dirty="0">
                <a:solidFill>
                  <a:srgbClr val="FF0000"/>
                </a:solidFill>
              </a:rPr>
              <a:t>&gt;</a:t>
            </a:r>
          </a:p>
          <a:p>
            <a:r>
              <a:rPr lang="en-US" altLang="zh-CN" sz="2800" b="1" dirty="0">
                <a:solidFill>
                  <a:srgbClr val="FF0000"/>
                </a:solidFill>
              </a:rPr>
              <a:t>\n &lt;</a:t>
            </a:r>
            <a:r>
              <a:rPr lang="en-US" altLang="zh-CN" sz="2800" b="1" dirty="0" err="1">
                <a:solidFill>
                  <a:srgbClr val="FF0000"/>
                </a:solidFill>
              </a:rPr>
              <a:t>DocName</a:t>
            </a:r>
            <a:r>
              <a:rPr lang="en-US" altLang="zh-CN" sz="2800" b="1" dirty="0">
                <a:solidFill>
                  <a:srgbClr val="FF0000"/>
                </a:solidFill>
              </a:rPr>
              <a:t>&gt;</a:t>
            </a:r>
          </a:p>
          <a:p>
            <a:r>
              <a:rPr lang="en-US" altLang="zh-CN" sz="2800" b="1" dirty="0">
                <a:solidFill>
                  <a:srgbClr val="FF0000"/>
                </a:solidFill>
              </a:rPr>
              <a:t>\n &lt;</a:t>
            </a:r>
            <a:r>
              <a:rPr lang="en-US" altLang="zh-CN" sz="2800" b="1" dirty="0" err="1">
                <a:solidFill>
                  <a:srgbClr val="FF0000"/>
                </a:solidFill>
              </a:rPr>
              <a:t>FileNewName.FilterName</a:t>
            </a:r>
            <a:r>
              <a:rPr lang="en-US" altLang="zh-CN" sz="2800" b="1" dirty="0">
                <a:solidFill>
                  <a:srgbClr val="FF0000"/>
                </a:solidFill>
              </a:rPr>
              <a:t>&gt;</a:t>
            </a:r>
          </a:p>
          <a:p>
            <a:r>
              <a:rPr lang="en-US" altLang="zh-CN" sz="2800" b="1" dirty="0">
                <a:solidFill>
                  <a:srgbClr val="FF0000"/>
                </a:solidFill>
              </a:rPr>
              <a:t>\n &lt;</a:t>
            </a:r>
            <a:r>
              <a:rPr lang="en-US" altLang="zh-CN" sz="2800" b="1" dirty="0" err="1">
                <a:solidFill>
                  <a:srgbClr val="FF0000"/>
                </a:solidFill>
              </a:rPr>
              <a:t>FilterExt</a:t>
            </a:r>
            <a:r>
              <a:rPr lang="en-US" altLang="zh-CN" sz="2800" b="1" dirty="0">
                <a:solidFill>
                  <a:srgbClr val="FF0000"/>
                </a:solidFill>
              </a:rPr>
              <a:t>&gt;</a:t>
            </a:r>
          </a:p>
          <a:p>
            <a:r>
              <a:rPr lang="en-US" altLang="zh-CN" sz="2800" b="1" dirty="0">
                <a:solidFill>
                  <a:srgbClr val="FF0000"/>
                </a:solidFill>
              </a:rPr>
              <a:t>\n &lt;</a:t>
            </a:r>
            <a:r>
              <a:rPr lang="en-US" altLang="zh-CN" sz="2800" b="1" dirty="0" err="1">
                <a:solidFill>
                  <a:srgbClr val="FF0000"/>
                </a:solidFill>
              </a:rPr>
              <a:t>RegFileTypeID</a:t>
            </a:r>
            <a:r>
              <a:rPr lang="en-US" altLang="zh-CN" sz="2800" b="1" dirty="0">
                <a:solidFill>
                  <a:srgbClr val="FF0000"/>
                </a:solidFill>
              </a:rPr>
              <a:t>&gt;</a:t>
            </a:r>
          </a:p>
          <a:p>
            <a:r>
              <a:rPr lang="en-US" altLang="zh-CN" sz="2800" b="1" dirty="0">
                <a:solidFill>
                  <a:srgbClr val="FF0000"/>
                </a:solidFill>
              </a:rPr>
              <a:t>\n &lt;</a:t>
            </a:r>
            <a:r>
              <a:rPr lang="en-US" altLang="zh-CN" sz="2800" b="1" dirty="0" err="1">
                <a:solidFill>
                  <a:srgbClr val="FF0000"/>
                </a:solidFill>
              </a:rPr>
              <a:t>RegFileTypeName</a:t>
            </a:r>
            <a:r>
              <a:rPr lang="en-US" altLang="zh-CN" sz="2800" b="1" dirty="0" smtClean="0">
                <a:solidFill>
                  <a:srgbClr val="FF0000"/>
                </a:solidFill>
              </a:rPr>
              <a:t>&gt;</a:t>
            </a:r>
            <a:endParaRPr kumimoji="1" lang="zh-CN" altLang="en-US" sz="2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40844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4EB6CBF-7CDD-456F-9FE7-D7E16BD3CBF4}" type="slidenum">
              <a:rPr lang="en-US" altLang="zh-CN"/>
              <a:pPr/>
              <a:t>47</a:t>
            </a:fld>
            <a:endParaRPr lang="en-US" altLang="zh-CN"/>
          </a:p>
        </p:txBody>
      </p:sp>
      <p:sp>
        <p:nvSpPr>
          <p:cNvPr id="50180" name="Text Box 4"/>
          <p:cNvSpPr txBox="1">
            <a:spLocks noChangeArrowheads="1"/>
          </p:cNvSpPr>
          <p:nvPr/>
        </p:nvSpPr>
        <p:spPr bwMode="auto">
          <a:xfrm>
            <a:off x="251520" y="476672"/>
            <a:ext cx="8626475"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smtClean="0"/>
              <a:t>      </a:t>
            </a:r>
            <a:r>
              <a:rPr lang="zh-CN" altLang="zh-CN" sz="3200" b="1" dirty="0" smtClean="0"/>
              <a:t>手工</a:t>
            </a:r>
            <a:r>
              <a:rPr lang="zh-CN" altLang="zh-CN" sz="3200" b="1" dirty="0"/>
              <a:t>加入第二个资源模板字符串</a:t>
            </a:r>
            <a:r>
              <a:rPr lang="en-US" altLang="zh-CN" sz="3200" b="1" dirty="0"/>
              <a:t>(</a:t>
            </a:r>
            <a:r>
              <a:rPr lang="zh-CN" altLang="zh-CN" sz="3200" b="1" dirty="0"/>
              <a:t>通过</a:t>
            </a:r>
            <a:r>
              <a:rPr lang="en-US" altLang="zh-CN" sz="3200" b="1" dirty="0"/>
              <a:t>String Table</a:t>
            </a:r>
            <a:r>
              <a:rPr lang="zh-CN" altLang="zh-CN" sz="3200" b="1" dirty="0"/>
              <a:t>进行增加</a:t>
            </a:r>
            <a:r>
              <a:rPr lang="en-US" altLang="zh-CN" sz="3200" b="1" dirty="0" smtClean="0"/>
              <a:t>)</a:t>
            </a:r>
            <a:r>
              <a:rPr lang="zh-CN" altLang="en-US" sz="3200" b="1" dirty="0" smtClean="0"/>
              <a:t>：</a:t>
            </a:r>
            <a:endParaRPr lang="en-US" altLang="zh-CN" sz="3200" b="1" dirty="0">
              <a:solidFill>
                <a:srgbClr val="66FFFF"/>
              </a:solidFill>
              <a:latin typeface="Arial Narrow" panose="020B0606020202030204" pitchFamily="34" charset="0"/>
            </a:endParaRPr>
          </a:p>
          <a:p>
            <a:r>
              <a:rPr lang="en-US" altLang="zh-CN" sz="4000" b="1" dirty="0">
                <a:solidFill>
                  <a:srgbClr val="66FFFF"/>
                </a:solidFill>
              </a:rPr>
              <a:t>IDR_My9_2TYPE2   132  </a:t>
            </a:r>
            <a:endParaRPr lang="en-US" altLang="zh-CN" sz="4000" b="1" dirty="0" smtClean="0">
              <a:solidFill>
                <a:srgbClr val="66FFFF"/>
              </a:solidFill>
            </a:endParaRPr>
          </a:p>
          <a:p>
            <a:r>
              <a:rPr lang="en-US" altLang="zh-CN" sz="4000" b="1" dirty="0" smtClean="0">
                <a:solidFill>
                  <a:srgbClr val="66FFFF"/>
                </a:solidFill>
              </a:rPr>
              <a:t> </a:t>
            </a:r>
            <a:r>
              <a:rPr lang="en-US" altLang="zh-CN" sz="4000" b="1" dirty="0">
                <a:solidFill>
                  <a:srgbClr val="66FFFF"/>
                </a:solidFill>
              </a:rPr>
              <a:t>\</a:t>
            </a:r>
            <a:r>
              <a:rPr lang="en-US" altLang="zh-CN" sz="4000" b="1" dirty="0" smtClean="0">
                <a:solidFill>
                  <a:srgbClr val="66FFFF"/>
                </a:solidFill>
              </a:rPr>
              <a:t>nMy9_22\n9_22</a:t>
            </a:r>
          </a:p>
          <a:p>
            <a:r>
              <a:rPr lang="en-US" altLang="zh-CN" sz="4000" b="1" dirty="0" smtClean="0">
                <a:solidFill>
                  <a:srgbClr val="66FFFF"/>
                </a:solidFill>
              </a:rPr>
              <a:t>\</a:t>
            </a:r>
            <a:r>
              <a:rPr lang="en-US" altLang="zh-CN" sz="4000" b="1" dirty="0">
                <a:solidFill>
                  <a:srgbClr val="66FFFF"/>
                </a:solidFill>
              </a:rPr>
              <a:t>n9_22 Files (*.TSU</a:t>
            </a:r>
            <a:r>
              <a:rPr lang="en-US" altLang="zh-CN" sz="4000" b="1" dirty="0" smtClean="0">
                <a:solidFill>
                  <a:srgbClr val="66FFFF"/>
                </a:solidFill>
              </a:rPr>
              <a:t>)</a:t>
            </a:r>
          </a:p>
          <a:p>
            <a:r>
              <a:rPr lang="en-US" altLang="zh-CN" sz="4000" b="1" dirty="0" smtClean="0">
                <a:solidFill>
                  <a:srgbClr val="66FFFF"/>
                </a:solidFill>
              </a:rPr>
              <a:t>\</a:t>
            </a:r>
            <a:r>
              <a:rPr lang="en-US" altLang="zh-CN" sz="4000" b="1" dirty="0" err="1" smtClean="0">
                <a:solidFill>
                  <a:srgbClr val="66FFFF"/>
                </a:solidFill>
              </a:rPr>
              <a:t>n.TSU</a:t>
            </a:r>
            <a:endParaRPr lang="en-US" altLang="zh-CN" sz="4000" b="1" dirty="0" smtClean="0">
              <a:solidFill>
                <a:srgbClr val="66FFFF"/>
              </a:solidFill>
            </a:endParaRPr>
          </a:p>
          <a:p>
            <a:r>
              <a:rPr lang="en-US" altLang="zh-CN" sz="4000" b="1" dirty="0" smtClean="0">
                <a:solidFill>
                  <a:srgbClr val="66FFFF"/>
                </a:solidFill>
              </a:rPr>
              <a:t>\nMy922.Document</a:t>
            </a:r>
          </a:p>
          <a:p>
            <a:r>
              <a:rPr lang="en-US" altLang="zh-CN" sz="4000" b="1" dirty="0" smtClean="0">
                <a:solidFill>
                  <a:srgbClr val="66FFFF"/>
                </a:solidFill>
              </a:rPr>
              <a:t>\</a:t>
            </a:r>
            <a:r>
              <a:rPr lang="en-US" altLang="zh-CN" sz="4000" b="1" dirty="0">
                <a:solidFill>
                  <a:srgbClr val="66FFFF"/>
                </a:solidFill>
              </a:rPr>
              <a:t>n9_22.Document</a:t>
            </a:r>
            <a:endParaRPr lang="zh-CN" altLang="zh-CN" sz="4000" b="1" dirty="0">
              <a:solidFill>
                <a:srgbClr val="66FFFF"/>
              </a:solidFill>
            </a:endParaRPr>
          </a:p>
        </p:txBody>
      </p:sp>
      <p:sp>
        <p:nvSpPr>
          <p:cNvPr id="50181" name="AutoShape 5"/>
          <p:cNvSpPr>
            <a:spLocks noChangeArrowheads="1"/>
          </p:cNvSpPr>
          <p:nvPr/>
        </p:nvSpPr>
        <p:spPr bwMode="auto">
          <a:xfrm>
            <a:off x="4932040" y="3352800"/>
            <a:ext cx="4114800" cy="2438400"/>
          </a:xfrm>
          <a:prstGeom prst="cloudCallout">
            <a:avLst>
              <a:gd name="adj1" fmla="val -57803"/>
              <a:gd name="adj2" fmla="val 697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600" b="1" dirty="0">
                <a:solidFill>
                  <a:srgbClr val="003300"/>
                </a:solidFill>
              </a:rPr>
              <a:t>类似第一个资源模板的格式</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79512" y="23501"/>
            <a:ext cx="4124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66FF33"/>
                </a:solidFill>
              </a:rPr>
              <a:t>(3) </a:t>
            </a:r>
            <a:r>
              <a:rPr lang="zh-CN" altLang="en-US" sz="3200" b="1" dirty="0">
                <a:solidFill>
                  <a:srgbClr val="66FF33"/>
                </a:solidFill>
              </a:rPr>
              <a:t>菜单、对话框资源 </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6" y="2060848"/>
            <a:ext cx="8697070"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208112" y="620688"/>
            <a:ext cx="8828384" cy="1384995"/>
          </a:xfrm>
          <a:prstGeom prst="rect">
            <a:avLst/>
          </a:prstGeom>
          <a:noFill/>
        </p:spPr>
        <p:txBody>
          <a:bodyPr wrap="square" rtlCol="0">
            <a:spAutoFit/>
          </a:bodyPr>
          <a:lstStyle/>
          <a:p>
            <a:r>
              <a:rPr lang="zh-CN" altLang="zh-CN" sz="2800" b="1" dirty="0">
                <a:latin typeface="+mn-lt"/>
              </a:rPr>
              <a:t>在资源视图选项</a:t>
            </a:r>
            <a:r>
              <a:rPr lang="zh-CN" altLang="zh-CN" sz="2800" b="1" dirty="0" smtClean="0">
                <a:latin typeface="+mn-lt"/>
              </a:rPr>
              <a:t>卡</a:t>
            </a:r>
            <a:r>
              <a:rPr lang="zh-CN" altLang="en-US" sz="2800" b="1" dirty="0" smtClean="0">
                <a:latin typeface="+mn-lt"/>
              </a:rPr>
              <a:t>中选择</a:t>
            </a:r>
            <a:r>
              <a:rPr lang="en-US" altLang="zh-CN" sz="2800" b="1" dirty="0" smtClean="0">
                <a:latin typeface="+mn-lt"/>
              </a:rPr>
              <a:t>Menu</a:t>
            </a:r>
            <a:r>
              <a:rPr lang="zh-CN" altLang="zh-CN" sz="2800" b="1" dirty="0">
                <a:latin typeface="+mn-lt"/>
              </a:rPr>
              <a:t>，</a:t>
            </a:r>
            <a:r>
              <a:rPr lang="zh-CN" altLang="zh-CN" sz="2800" b="1" dirty="0" smtClean="0">
                <a:latin typeface="+mn-lt"/>
              </a:rPr>
              <a:t>将</a:t>
            </a:r>
            <a:r>
              <a:rPr lang="en-US" altLang="zh-CN" sz="2800" b="1" dirty="0" smtClean="0">
                <a:latin typeface="+mn-lt"/>
              </a:rPr>
              <a:t>IDR_My9_2TYPE</a:t>
            </a:r>
            <a:r>
              <a:rPr lang="zh-CN" altLang="zh-CN" sz="2800" b="1" dirty="0"/>
              <a:t>菜单</a:t>
            </a:r>
            <a:r>
              <a:rPr lang="zh-CN" altLang="zh-CN" sz="2800" b="1" dirty="0" smtClean="0">
                <a:latin typeface="+mn-lt"/>
              </a:rPr>
              <a:t>复制</a:t>
            </a:r>
            <a:r>
              <a:rPr lang="zh-CN" altLang="zh-CN" sz="2800" b="1" dirty="0">
                <a:latin typeface="+mn-lt"/>
              </a:rPr>
              <a:t>一份，</a:t>
            </a:r>
            <a:r>
              <a:rPr lang="en-US" altLang="zh-CN" sz="2800" b="1" dirty="0">
                <a:latin typeface="+mn-lt"/>
              </a:rPr>
              <a:t> ID</a:t>
            </a:r>
            <a:r>
              <a:rPr lang="zh-CN" altLang="zh-CN" sz="2800" b="1" dirty="0">
                <a:latin typeface="+mn-lt"/>
              </a:rPr>
              <a:t>为</a:t>
            </a:r>
            <a:r>
              <a:rPr lang="en-US" altLang="zh-CN" sz="2800" b="1" dirty="0" smtClean="0">
                <a:latin typeface="+mn-lt"/>
              </a:rPr>
              <a:t>IDR_My9_2TYPE2</a:t>
            </a:r>
            <a:r>
              <a:rPr lang="en-US" altLang="zh-CN" sz="2800" b="1" dirty="0">
                <a:latin typeface="+mn-lt"/>
              </a:rPr>
              <a:t>(</a:t>
            </a:r>
            <a:r>
              <a:rPr lang="zh-CN" altLang="zh-CN" sz="2800" b="1" dirty="0">
                <a:latin typeface="+mn-lt"/>
              </a:rPr>
              <a:t>注意大小写</a:t>
            </a:r>
            <a:r>
              <a:rPr lang="en-US" altLang="zh-CN" sz="2800" b="1" dirty="0">
                <a:latin typeface="+mn-lt"/>
              </a:rPr>
              <a:t>)</a:t>
            </a:r>
            <a:r>
              <a:rPr lang="zh-CN" altLang="zh-CN" sz="2800" b="1" dirty="0" smtClean="0">
                <a:latin typeface="+mn-lt"/>
              </a:rPr>
              <a:t>。</a:t>
            </a:r>
            <a:r>
              <a:rPr lang="zh-CN" altLang="en-US" sz="2800" b="1" dirty="0" smtClean="0">
                <a:latin typeface="+mn-lt"/>
              </a:rPr>
              <a:t>并</a:t>
            </a:r>
            <a:r>
              <a:rPr lang="zh-CN" altLang="zh-CN" sz="2800" b="1" dirty="0" smtClean="0">
                <a:latin typeface="+mn-lt"/>
              </a:rPr>
              <a:t>新</a:t>
            </a:r>
            <a:r>
              <a:rPr lang="zh-CN" altLang="zh-CN" sz="2800" b="1" dirty="0">
                <a:latin typeface="+mn-lt"/>
              </a:rPr>
              <a:t>创建的菜单</a:t>
            </a:r>
            <a:r>
              <a:rPr lang="zh-CN" altLang="zh-CN" sz="2800" b="1" dirty="0" smtClean="0">
                <a:latin typeface="+mn-lt"/>
              </a:rPr>
              <a:t>如</a:t>
            </a:r>
            <a:r>
              <a:rPr lang="zh-CN" altLang="en-US" sz="2800" b="1" dirty="0" smtClean="0">
                <a:latin typeface="+mn-lt"/>
              </a:rPr>
              <a:t>下</a:t>
            </a:r>
            <a:r>
              <a:rPr lang="zh-CN" altLang="zh-CN" sz="2800" b="1" dirty="0" smtClean="0">
                <a:latin typeface="+mn-lt"/>
              </a:rPr>
              <a:t>图所示</a:t>
            </a:r>
            <a:r>
              <a:rPr lang="zh-CN" altLang="en-US" sz="2800" b="1" dirty="0" smtClean="0">
                <a:latin typeface="+mn-lt"/>
              </a:rPr>
              <a:t>：</a:t>
            </a:r>
            <a:endParaRPr lang="zh-CN" altLang="en-US" sz="2800" b="1" dirty="0">
              <a:latin typeface="+mn-lt"/>
            </a:endParaRPr>
          </a:p>
        </p:txBody>
      </p:sp>
      <p:graphicFrame>
        <p:nvGraphicFramePr>
          <p:cNvPr id="7" name="表格 6"/>
          <p:cNvGraphicFramePr>
            <a:graphicFrameLocks noGrp="1"/>
          </p:cNvGraphicFramePr>
          <p:nvPr>
            <p:extLst>
              <p:ext uri="{D42A27DB-BD31-4B8C-83A1-F6EECF244321}">
                <p14:modId xmlns:p14="http://schemas.microsoft.com/office/powerpoint/2010/main" val="3102928022"/>
              </p:ext>
            </p:extLst>
          </p:nvPr>
        </p:nvGraphicFramePr>
        <p:xfrm>
          <a:off x="238819" y="4996333"/>
          <a:ext cx="8669267" cy="1706880"/>
        </p:xfrm>
        <a:graphic>
          <a:graphicData uri="http://schemas.openxmlformats.org/drawingml/2006/table">
            <a:tbl>
              <a:tblPr firstRow="1" firstCol="1" lastRow="1" lastCol="1" bandRow="1" bandCol="1">
                <a:tableStyleId>{5C22544A-7EE6-4342-B048-85BDC9FD1C3A}</a:tableStyleId>
              </a:tblPr>
              <a:tblGrid>
                <a:gridCol w="2927266">
                  <a:extLst>
                    <a:ext uri="{9D8B030D-6E8A-4147-A177-3AD203B41FA5}">
                      <a16:colId xmlns:a16="http://schemas.microsoft.com/office/drawing/2014/main" val="20000"/>
                    </a:ext>
                  </a:extLst>
                </a:gridCol>
                <a:gridCol w="5742001">
                  <a:extLst>
                    <a:ext uri="{9D8B030D-6E8A-4147-A177-3AD203B41FA5}">
                      <a16:colId xmlns:a16="http://schemas.microsoft.com/office/drawing/2014/main" val="20001"/>
                    </a:ext>
                  </a:extLst>
                </a:gridCol>
              </a:tblGrid>
              <a:tr h="0">
                <a:tc>
                  <a:txBody>
                    <a:bodyPr/>
                    <a:lstStyle/>
                    <a:p>
                      <a:pPr algn="just">
                        <a:spcAft>
                          <a:spcPts val="0"/>
                        </a:spcAft>
                      </a:pPr>
                      <a:r>
                        <a:rPr lang="en-US" sz="2800" dirty="0">
                          <a:solidFill>
                            <a:srgbClr val="003300"/>
                          </a:solidFill>
                          <a:effectLst/>
                        </a:rPr>
                        <a:t>CAPTION</a:t>
                      </a:r>
                      <a:endParaRPr lang="zh-CN" sz="2800" dirty="0">
                        <a:solidFill>
                          <a:srgbClr val="0033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lumMod val="60000"/>
                          <a:lumOff val="40000"/>
                        </a:schemeClr>
                      </a:solidFill>
                      <a:prstDash val="solid"/>
                      <a:round/>
                      <a:headEnd type="none" w="med" len="med"/>
                      <a:tailEnd type="none" w="med" len="med"/>
                    </a:lnL>
                    <a:lnR w="12700" cap="flat" cmpd="sng" algn="ctr">
                      <a:solidFill>
                        <a:schemeClr val="bg1">
                          <a:lumMod val="60000"/>
                          <a:lumOff val="40000"/>
                        </a:schemeClr>
                      </a:solidFill>
                      <a:prstDash val="solid"/>
                      <a:round/>
                      <a:headEnd type="none" w="med" len="med"/>
                      <a:tailEnd type="none" w="med" len="med"/>
                    </a:lnR>
                    <a:lnT w="12700" cap="flat" cmpd="sng" algn="ctr">
                      <a:solidFill>
                        <a:schemeClr val="bg1">
                          <a:lumMod val="60000"/>
                          <a:lumOff val="40000"/>
                        </a:schemeClr>
                      </a:solidFill>
                      <a:prstDash val="solid"/>
                      <a:round/>
                      <a:headEnd type="none" w="med" len="med"/>
                      <a:tailEnd type="none" w="med" len="med"/>
                    </a:lnT>
                    <a:lnB w="12700" cap="flat" cmpd="sng" algn="ctr">
                      <a:solidFill>
                        <a:schemeClr val="bg1">
                          <a:lumMod val="60000"/>
                          <a:lumOff val="40000"/>
                        </a:schemeClr>
                      </a:solidFill>
                      <a:prstDash val="solid"/>
                      <a:round/>
                      <a:headEnd type="none" w="med" len="med"/>
                      <a:tailEnd type="none" w="med" len="med"/>
                    </a:lnB>
                  </a:tcPr>
                </a:tc>
                <a:tc>
                  <a:txBody>
                    <a:bodyPr/>
                    <a:lstStyle/>
                    <a:p>
                      <a:pPr algn="just">
                        <a:spcAft>
                          <a:spcPts val="0"/>
                        </a:spcAft>
                      </a:pPr>
                      <a:r>
                        <a:rPr lang="en-US" sz="2800" dirty="0">
                          <a:solidFill>
                            <a:srgbClr val="003300"/>
                          </a:solidFill>
                          <a:effectLst/>
                        </a:rPr>
                        <a:t>ID</a:t>
                      </a:r>
                      <a:endParaRPr lang="zh-CN" sz="2800" dirty="0">
                        <a:solidFill>
                          <a:srgbClr val="0033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lumMod val="60000"/>
                          <a:lumOff val="40000"/>
                        </a:schemeClr>
                      </a:solidFill>
                      <a:prstDash val="solid"/>
                      <a:round/>
                      <a:headEnd type="none" w="med" len="med"/>
                      <a:tailEnd type="none" w="med" len="med"/>
                    </a:lnL>
                    <a:lnR w="12700" cap="flat" cmpd="sng" algn="ctr">
                      <a:solidFill>
                        <a:schemeClr val="bg1">
                          <a:lumMod val="60000"/>
                          <a:lumOff val="40000"/>
                        </a:schemeClr>
                      </a:solidFill>
                      <a:prstDash val="solid"/>
                      <a:round/>
                      <a:headEnd type="none" w="med" len="med"/>
                      <a:tailEnd type="none" w="med" len="med"/>
                    </a:lnR>
                    <a:lnT w="12700" cap="flat" cmpd="sng" algn="ctr">
                      <a:solidFill>
                        <a:schemeClr val="bg1">
                          <a:lumMod val="60000"/>
                          <a:lumOff val="40000"/>
                        </a:schemeClr>
                      </a:solidFill>
                      <a:prstDash val="solid"/>
                      <a:round/>
                      <a:headEnd type="none" w="med" len="med"/>
                      <a:tailEnd type="none" w="med" len="med"/>
                    </a:lnT>
                    <a:lnB w="12700" cap="flat" cmpd="sng" algn="ctr">
                      <a:solidFill>
                        <a:schemeClr val="bg1">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zh-CN" sz="2800">
                          <a:solidFill>
                            <a:srgbClr val="003300"/>
                          </a:solidFill>
                          <a:effectLst/>
                        </a:rPr>
                        <a:t>直线</a:t>
                      </a:r>
                      <a:endParaRPr lang="zh-CN" sz="2800">
                        <a:solidFill>
                          <a:srgbClr val="0033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lumMod val="60000"/>
                          <a:lumOff val="40000"/>
                        </a:schemeClr>
                      </a:solidFill>
                      <a:prstDash val="solid"/>
                      <a:round/>
                      <a:headEnd type="none" w="med" len="med"/>
                      <a:tailEnd type="none" w="med" len="med"/>
                    </a:lnL>
                    <a:lnR w="12700" cap="flat" cmpd="sng" algn="ctr">
                      <a:solidFill>
                        <a:schemeClr val="bg1">
                          <a:lumMod val="60000"/>
                          <a:lumOff val="40000"/>
                        </a:schemeClr>
                      </a:solidFill>
                      <a:prstDash val="solid"/>
                      <a:round/>
                      <a:headEnd type="none" w="med" len="med"/>
                      <a:tailEnd type="none" w="med" len="med"/>
                    </a:lnR>
                    <a:lnT w="12700" cap="flat" cmpd="sng" algn="ctr">
                      <a:solidFill>
                        <a:schemeClr val="bg1">
                          <a:lumMod val="60000"/>
                          <a:lumOff val="40000"/>
                        </a:schemeClr>
                      </a:solidFill>
                      <a:prstDash val="solid"/>
                      <a:round/>
                      <a:headEnd type="none" w="med" len="med"/>
                      <a:tailEnd type="none" w="med" len="med"/>
                    </a:lnT>
                    <a:lnB w="12700" cap="flat" cmpd="sng" algn="ctr">
                      <a:solidFill>
                        <a:schemeClr val="bg1">
                          <a:lumMod val="60000"/>
                          <a:lumOff val="40000"/>
                        </a:schemeClr>
                      </a:solidFill>
                      <a:prstDash val="solid"/>
                      <a:round/>
                      <a:headEnd type="none" w="med" len="med"/>
                      <a:tailEnd type="none" w="med" len="med"/>
                    </a:lnB>
                  </a:tcPr>
                </a:tc>
                <a:tc>
                  <a:txBody>
                    <a:bodyPr/>
                    <a:lstStyle/>
                    <a:p>
                      <a:pPr algn="just">
                        <a:spcAft>
                          <a:spcPts val="0"/>
                        </a:spcAft>
                      </a:pPr>
                      <a:r>
                        <a:rPr lang="en-US" sz="2800" dirty="0">
                          <a:solidFill>
                            <a:srgbClr val="003300"/>
                          </a:solidFill>
                          <a:effectLst/>
                        </a:rPr>
                        <a:t>ID_LINE</a:t>
                      </a:r>
                      <a:endParaRPr lang="zh-CN" sz="2800" dirty="0">
                        <a:solidFill>
                          <a:srgbClr val="0033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lumMod val="60000"/>
                          <a:lumOff val="40000"/>
                        </a:schemeClr>
                      </a:solidFill>
                      <a:prstDash val="solid"/>
                      <a:round/>
                      <a:headEnd type="none" w="med" len="med"/>
                      <a:tailEnd type="none" w="med" len="med"/>
                    </a:lnL>
                    <a:lnR w="12700" cap="flat" cmpd="sng" algn="ctr">
                      <a:solidFill>
                        <a:schemeClr val="bg1">
                          <a:lumMod val="60000"/>
                          <a:lumOff val="40000"/>
                        </a:schemeClr>
                      </a:solidFill>
                      <a:prstDash val="solid"/>
                      <a:round/>
                      <a:headEnd type="none" w="med" len="med"/>
                      <a:tailEnd type="none" w="med" len="med"/>
                    </a:lnR>
                    <a:lnT w="12700" cap="flat" cmpd="sng" algn="ctr">
                      <a:solidFill>
                        <a:schemeClr val="bg1">
                          <a:lumMod val="60000"/>
                          <a:lumOff val="40000"/>
                        </a:schemeClr>
                      </a:solidFill>
                      <a:prstDash val="solid"/>
                      <a:round/>
                      <a:headEnd type="none" w="med" len="med"/>
                      <a:tailEnd type="none" w="med" len="med"/>
                    </a:lnT>
                    <a:lnB w="12700" cap="flat" cmpd="sng" algn="ctr">
                      <a:solidFill>
                        <a:schemeClr val="bg1">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pPr>
                      <a:r>
                        <a:rPr lang="zh-CN" sz="2800">
                          <a:solidFill>
                            <a:srgbClr val="003300"/>
                          </a:solidFill>
                          <a:effectLst/>
                        </a:rPr>
                        <a:t>椭圆</a:t>
                      </a:r>
                      <a:endParaRPr lang="zh-CN" sz="2800">
                        <a:solidFill>
                          <a:srgbClr val="0033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lumMod val="60000"/>
                          <a:lumOff val="40000"/>
                        </a:schemeClr>
                      </a:solidFill>
                      <a:prstDash val="solid"/>
                      <a:round/>
                      <a:headEnd type="none" w="med" len="med"/>
                      <a:tailEnd type="none" w="med" len="med"/>
                    </a:lnL>
                    <a:lnR w="12700" cap="flat" cmpd="sng" algn="ctr">
                      <a:solidFill>
                        <a:schemeClr val="bg1">
                          <a:lumMod val="60000"/>
                          <a:lumOff val="40000"/>
                        </a:schemeClr>
                      </a:solidFill>
                      <a:prstDash val="solid"/>
                      <a:round/>
                      <a:headEnd type="none" w="med" len="med"/>
                      <a:tailEnd type="none" w="med" len="med"/>
                    </a:lnR>
                    <a:lnT w="12700" cap="flat" cmpd="sng" algn="ctr">
                      <a:solidFill>
                        <a:schemeClr val="bg1">
                          <a:lumMod val="60000"/>
                          <a:lumOff val="40000"/>
                        </a:schemeClr>
                      </a:solidFill>
                      <a:prstDash val="solid"/>
                      <a:round/>
                      <a:headEnd type="none" w="med" len="med"/>
                      <a:tailEnd type="none" w="med" len="med"/>
                    </a:lnT>
                    <a:lnB w="12700" cap="flat" cmpd="sng" algn="ctr">
                      <a:solidFill>
                        <a:schemeClr val="bg1">
                          <a:lumMod val="60000"/>
                          <a:lumOff val="40000"/>
                        </a:schemeClr>
                      </a:solidFill>
                      <a:prstDash val="solid"/>
                      <a:round/>
                      <a:headEnd type="none" w="med" len="med"/>
                      <a:tailEnd type="none" w="med" len="med"/>
                    </a:lnB>
                  </a:tcPr>
                </a:tc>
                <a:tc>
                  <a:txBody>
                    <a:bodyPr/>
                    <a:lstStyle/>
                    <a:p>
                      <a:pPr algn="just">
                        <a:spcAft>
                          <a:spcPts val="0"/>
                        </a:spcAft>
                      </a:pPr>
                      <a:r>
                        <a:rPr lang="en-US" sz="2800" dirty="0">
                          <a:solidFill>
                            <a:srgbClr val="003300"/>
                          </a:solidFill>
                          <a:effectLst/>
                        </a:rPr>
                        <a:t>ID_ELLIPSE</a:t>
                      </a:r>
                      <a:endParaRPr lang="zh-CN" sz="2800" dirty="0">
                        <a:solidFill>
                          <a:srgbClr val="0033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lumMod val="60000"/>
                          <a:lumOff val="40000"/>
                        </a:schemeClr>
                      </a:solidFill>
                      <a:prstDash val="solid"/>
                      <a:round/>
                      <a:headEnd type="none" w="med" len="med"/>
                      <a:tailEnd type="none" w="med" len="med"/>
                    </a:lnL>
                    <a:lnR w="12700" cap="flat" cmpd="sng" algn="ctr">
                      <a:solidFill>
                        <a:schemeClr val="bg1">
                          <a:lumMod val="60000"/>
                          <a:lumOff val="40000"/>
                        </a:schemeClr>
                      </a:solidFill>
                      <a:prstDash val="solid"/>
                      <a:round/>
                      <a:headEnd type="none" w="med" len="med"/>
                      <a:tailEnd type="none" w="med" len="med"/>
                    </a:lnR>
                    <a:lnT w="12700" cap="flat" cmpd="sng" algn="ctr">
                      <a:solidFill>
                        <a:schemeClr val="bg1">
                          <a:lumMod val="60000"/>
                          <a:lumOff val="40000"/>
                        </a:schemeClr>
                      </a:solidFill>
                      <a:prstDash val="solid"/>
                      <a:round/>
                      <a:headEnd type="none" w="med" len="med"/>
                      <a:tailEnd type="none" w="med" len="med"/>
                    </a:lnT>
                    <a:lnB w="12700" cap="flat" cmpd="sng" algn="ctr">
                      <a:solidFill>
                        <a:schemeClr val="bg1">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pPr>
                      <a:r>
                        <a:rPr lang="zh-CN" sz="2800">
                          <a:solidFill>
                            <a:srgbClr val="003300"/>
                          </a:solidFill>
                          <a:effectLst/>
                        </a:rPr>
                        <a:t>矩形</a:t>
                      </a:r>
                      <a:endParaRPr lang="zh-CN" sz="2800">
                        <a:solidFill>
                          <a:srgbClr val="0033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lumMod val="60000"/>
                          <a:lumOff val="40000"/>
                        </a:schemeClr>
                      </a:solidFill>
                      <a:prstDash val="solid"/>
                      <a:round/>
                      <a:headEnd type="none" w="med" len="med"/>
                      <a:tailEnd type="none" w="med" len="med"/>
                    </a:lnL>
                    <a:lnR w="12700" cap="flat" cmpd="sng" algn="ctr">
                      <a:solidFill>
                        <a:schemeClr val="bg1">
                          <a:lumMod val="60000"/>
                          <a:lumOff val="40000"/>
                        </a:schemeClr>
                      </a:solidFill>
                      <a:prstDash val="solid"/>
                      <a:round/>
                      <a:headEnd type="none" w="med" len="med"/>
                      <a:tailEnd type="none" w="med" len="med"/>
                    </a:lnR>
                    <a:lnT w="12700" cap="flat" cmpd="sng" algn="ctr">
                      <a:solidFill>
                        <a:schemeClr val="bg1">
                          <a:lumMod val="60000"/>
                          <a:lumOff val="40000"/>
                        </a:schemeClr>
                      </a:solidFill>
                      <a:prstDash val="solid"/>
                      <a:round/>
                      <a:headEnd type="none" w="med" len="med"/>
                      <a:tailEnd type="none" w="med" len="med"/>
                    </a:lnT>
                    <a:lnB w="12700" cap="flat" cmpd="sng" algn="ctr">
                      <a:solidFill>
                        <a:schemeClr val="bg1">
                          <a:lumMod val="60000"/>
                          <a:lumOff val="40000"/>
                        </a:schemeClr>
                      </a:solidFill>
                      <a:prstDash val="solid"/>
                      <a:round/>
                      <a:headEnd type="none" w="med" len="med"/>
                      <a:tailEnd type="none" w="med" len="med"/>
                    </a:lnB>
                  </a:tcPr>
                </a:tc>
                <a:tc>
                  <a:txBody>
                    <a:bodyPr/>
                    <a:lstStyle/>
                    <a:p>
                      <a:pPr algn="just">
                        <a:spcAft>
                          <a:spcPts val="0"/>
                        </a:spcAft>
                      </a:pPr>
                      <a:r>
                        <a:rPr lang="en-US" sz="2800" dirty="0">
                          <a:solidFill>
                            <a:srgbClr val="003300"/>
                          </a:solidFill>
                          <a:effectLst/>
                        </a:rPr>
                        <a:t>ID_RECTANGLE</a:t>
                      </a:r>
                      <a:endParaRPr lang="zh-CN" sz="2800" dirty="0">
                        <a:solidFill>
                          <a:srgbClr val="0033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lumMod val="60000"/>
                          <a:lumOff val="40000"/>
                        </a:schemeClr>
                      </a:solidFill>
                      <a:prstDash val="solid"/>
                      <a:round/>
                      <a:headEnd type="none" w="med" len="med"/>
                      <a:tailEnd type="none" w="med" len="med"/>
                    </a:lnL>
                    <a:lnR w="12700" cap="flat" cmpd="sng" algn="ctr">
                      <a:solidFill>
                        <a:schemeClr val="bg1">
                          <a:lumMod val="60000"/>
                          <a:lumOff val="40000"/>
                        </a:schemeClr>
                      </a:solidFill>
                      <a:prstDash val="solid"/>
                      <a:round/>
                      <a:headEnd type="none" w="med" len="med"/>
                      <a:tailEnd type="none" w="med" len="med"/>
                    </a:lnR>
                    <a:lnT w="12700" cap="flat" cmpd="sng" algn="ctr">
                      <a:solidFill>
                        <a:schemeClr val="bg1">
                          <a:lumMod val="60000"/>
                          <a:lumOff val="40000"/>
                        </a:schemeClr>
                      </a:solidFill>
                      <a:prstDash val="solid"/>
                      <a:round/>
                      <a:headEnd type="none" w="med" len="med"/>
                      <a:tailEnd type="none" w="med" len="med"/>
                    </a:lnT>
                    <a:lnB w="12700" cap="flat" cmpd="sng" algn="ctr">
                      <a:solidFill>
                        <a:schemeClr val="bg1">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87328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763E81-BDDD-42FD-B42E-4403059E0264}" type="slidenum">
              <a:rPr lang="en-US" altLang="zh-CN"/>
              <a:pPr/>
              <a:t>49</a:t>
            </a:fld>
            <a:endParaRPr lang="en-US" altLang="zh-CN"/>
          </a:p>
        </p:txBody>
      </p:sp>
      <p:sp>
        <p:nvSpPr>
          <p:cNvPr id="51204" name="Text Box 4"/>
          <p:cNvSpPr txBox="1">
            <a:spLocks noChangeArrowheads="1"/>
          </p:cNvSpPr>
          <p:nvPr/>
        </p:nvSpPr>
        <p:spPr bwMode="auto">
          <a:xfrm>
            <a:off x="107504" y="130327"/>
            <a:ext cx="8928991" cy="629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5000"/>
              </a:lnSpc>
            </a:pPr>
            <a:r>
              <a:rPr lang="en-US" altLang="zh-CN" b="1" dirty="0">
                <a:solidFill>
                  <a:srgbClr val="66FF33"/>
                </a:solidFill>
              </a:rPr>
              <a:t>(4) </a:t>
            </a:r>
            <a:r>
              <a:rPr lang="zh-CN" altLang="en-US" b="1" dirty="0">
                <a:solidFill>
                  <a:srgbClr val="66FF33"/>
                </a:solidFill>
              </a:rPr>
              <a:t>代码编辑</a:t>
            </a:r>
          </a:p>
          <a:p>
            <a:pPr>
              <a:lnSpc>
                <a:spcPct val="95000"/>
              </a:lnSpc>
            </a:pPr>
            <a:r>
              <a:rPr lang="en-US" altLang="zh-CN" b="1" dirty="0">
                <a:solidFill>
                  <a:srgbClr val="66FFFF"/>
                </a:solidFill>
              </a:rPr>
              <a:t>(a)  </a:t>
            </a:r>
            <a:r>
              <a:rPr lang="zh-CN" altLang="en-US" b="1" dirty="0">
                <a:solidFill>
                  <a:srgbClr val="66FFFF"/>
                </a:solidFill>
              </a:rPr>
              <a:t>创建文档模板类</a:t>
            </a:r>
          </a:p>
          <a:p>
            <a:pPr>
              <a:lnSpc>
                <a:spcPct val="95000"/>
              </a:lnSpc>
            </a:pPr>
            <a:r>
              <a:rPr lang="zh-CN" altLang="en-US" b="1" dirty="0"/>
              <a:t>  本程序支持多种文档，在应用程序的</a:t>
            </a:r>
            <a:r>
              <a:rPr lang="en-US" altLang="zh-CN" b="1" dirty="0" err="1"/>
              <a:t>InitInstance</a:t>
            </a:r>
            <a:r>
              <a:rPr lang="en-US" altLang="zh-CN" b="1" dirty="0"/>
              <a:t>()</a:t>
            </a:r>
            <a:r>
              <a:rPr lang="zh-CN" altLang="en-US" b="1" dirty="0"/>
              <a:t>函数中，需要定义新的文档模板的对象，在</a:t>
            </a:r>
            <a:r>
              <a:rPr lang="en-US" altLang="zh-CN" b="1" dirty="0" smtClean="0"/>
              <a:t>MyMdi.cpp</a:t>
            </a:r>
            <a:r>
              <a:rPr lang="zh-CN" altLang="en-US" b="1" dirty="0"/>
              <a:t>中输入代码如下：</a:t>
            </a:r>
          </a:p>
          <a:p>
            <a:r>
              <a:rPr lang="en-US" altLang="zh-CN" b="1" dirty="0">
                <a:solidFill>
                  <a:srgbClr val="66FFFF"/>
                </a:solidFill>
              </a:rPr>
              <a:t>BOOL CMy9_2App::</a:t>
            </a:r>
            <a:r>
              <a:rPr lang="en-US" altLang="zh-CN" b="1" dirty="0" err="1">
                <a:solidFill>
                  <a:srgbClr val="66FFFF"/>
                </a:solidFill>
              </a:rPr>
              <a:t>InitInstance</a:t>
            </a:r>
            <a:r>
              <a:rPr lang="en-US" altLang="zh-CN" b="1" dirty="0">
                <a:solidFill>
                  <a:srgbClr val="66FFFF"/>
                </a:solidFill>
              </a:rPr>
              <a:t>()</a:t>
            </a:r>
            <a:endParaRPr lang="zh-CN" altLang="zh-CN" b="1" dirty="0">
              <a:solidFill>
                <a:srgbClr val="66FFFF"/>
              </a:solidFill>
            </a:endParaRPr>
          </a:p>
          <a:p>
            <a:r>
              <a:rPr lang="en-US" altLang="zh-CN" b="1" dirty="0">
                <a:solidFill>
                  <a:srgbClr val="66FFFF"/>
                </a:solidFill>
              </a:rPr>
              <a:t>{ …</a:t>
            </a:r>
            <a:endParaRPr lang="zh-CN" altLang="zh-CN" b="1" dirty="0">
              <a:solidFill>
                <a:srgbClr val="66FFFF"/>
              </a:solidFill>
            </a:endParaRPr>
          </a:p>
          <a:p>
            <a:r>
              <a:rPr lang="en-US" altLang="zh-CN" b="1" i="1" dirty="0" err="1">
                <a:solidFill>
                  <a:srgbClr val="66FFFF"/>
                </a:solidFill>
              </a:rPr>
              <a:t>CMultiDocTemplate</a:t>
            </a:r>
            <a:r>
              <a:rPr lang="en-US" altLang="zh-CN" b="1" i="1" dirty="0">
                <a:solidFill>
                  <a:srgbClr val="66FFFF"/>
                </a:solidFill>
              </a:rPr>
              <a:t>* pDocTemplate2;</a:t>
            </a:r>
            <a:endParaRPr lang="zh-CN" altLang="zh-CN" i="1" dirty="0">
              <a:solidFill>
                <a:srgbClr val="66FFFF"/>
              </a:solidFill>
            </a:endParaRPr>
          </a:p>
          <a:p>
            <a:r>
              <a:rPr lang="en-US" altLang="zh-CN" b="1" i="1" dirty="0">
                <a:solidFill>
                  <a:srgbClr val="66FFFF"/>
                </a:solidFill>
              </a:rPr>
              <a:t>pDocTemplate2 = new </a:t>
            </a:r>
            <a:r>
              <a:rPr lang="en-US" altLang="zh-CN" b="1" i="1" dirty="0" err="1">
                <a:solidFill>
                  <a:srgbClr val="66FFFF"/>
                </a:solidFill>
              </a:rPr>
              <a:t>CMultiDocTemplate</a:t>
            </a:r>
            <a:r>
              <a:rPr lang="en-US" altLang="zh-CN" b="1" i="1" dirty="0">
                <a:solidFill>
                  <a:srgbClr val="66FFFF"/>
                </a:solidFill>
              </a:rPr>
              <a:t>(IDR_My9_2TYPE2,</a:t>
            </a:r>
            <a:endParaRPr lang="zh-CN" altLang="zh-CN" i="1" dirty="0">
              <a:solidFill>
                <a:srgbClr val="66FFFF"/>
              </a:solidFill>
            </a:endParaRPr>
          </a:p>
          <a:p>
            <a:r>
              <a:rPr lang="en-US" altLang="zh-CN" b="1" i="1" dirty="0">
                <a:solidFill>
                  <a:srgbClr val="66FFFF"/>
                </a:solidFill>
              </a:rPr>
              <a:t>		      RUNTIME_CLASS(CMy9_2Doc2),</a:t>
            </a:r>
            <a:endParaRPr lang="zh-CN" altLang="zh-CN" i="1" dirty="0">
              <a:solidFill>
                <a:srgbClr val="66FFFF"/>
              </a:solidFill>
            </a:endParaRPr>
          </a:p>
          <a:p>
            <a:r>
              <a:rPr lang="en-US" altLang="zh-CN" b="1" i="1" dirty="0">
                <a:solidFill>
                  <a:srgbClr val="66FFFF"/>
                </a:solidFill>
              </a:rPr>
              <a:t>		      RUNTIME_CLASS(</a:t>
            </a:r>
            <a:r>
              <a:rPr lang="en-US" altLang="zh-CN" b="1" i="1" dirty="0" err="1">
                <a:solidFill>
                  <a:srgbClr val="66FFFF"/>
                </a:solidFill>
              </a:rPr>
              <a:t>CChildFrame</a:t>
            </a:r>
            <a:r>
              <a:rPr lang="en-US" altLang="zh-CN" b="1" i="1" dirty="0">
                <a:solidFill>
                  <a:srgbClr val="66FFFF"/>
                </a:solidFill>
              </a:rPr>
              <a:t>), // </a:t>
            </a:r>
            <a:r>
              <a:rPr lang="zh-CN" altLang="zh-CN" b="1" i="1" dirty="0">
                <a:solidFill>
                  <a:srgbClr val="66FFFF"/>
                </a:solidFill>
              </a:rPr>
              <a:t>自定义</a:t>
            </a:r>
            <a:r>
              <a:rPr lang="en-US" altLang="zh-CN" b="1" i="1" dirty="0">
                <a:solidFill>
                  <a:srgbClr val="66FFFF"/>
                </a:solidFill>
              </a:rPr>
              <a:t> MDI </a:t>
            </a:r>
            <a:r>
              <a:rPr lang="zh-CN" altLang="zh-CN" b="1" i="1" dirty="0">
                <a:solidFill>
                  <a:srgbClr val="66FFFF"/>
                </a:solidFill>
              </a:rPr>
              <a:t>子框架</a:t>
            </a:r>
            <a:endParaRPr lang="zh-CN" altLang="zh-CN" i="1" dirty="0">
              <a:solidFill>
                <a:srgbClr val="66FFFF"/>
              </a:solidFill>
            </a:endParaRPr>
          </a:p>
          <a:p>
            <a:r>
              <a:rPr lang="en-US" altLang="zh-CN" b="1" i="1" dirty="0">
                <a:solidFill>
                  <a:srgbClr val="66FFFF"/>
                </a:solidFill>
              </a:rPr>
              <a:t>		      RUNTIME_CLASS(CMy9_2View2));</a:t>
            </a:r>
            <a:endParaRPr lang="zh-CN" altLang="zh-CN" i="1" dirty="0">
              <a:solidFill>
                <a:srgbClr val="66FFFF"/>
              </a:solidFill>
            </a:endParaRPr>
          </a:p>
          <a:p>
            <a:r>
              <a:rPr lang="en-US" altLang="zh-CN" i="1" dirty="0">
                <a:solidFill>
                  <a:srgbClr val="66FFFF"/>
                </a:solidFill>
              </a:rPr>
              <a:t>//</a:t>
            </a:r>
            <a:r>
              <a:rPr lang="zh-CN" altLang="zh-CN" i="1" dirty="0">
                <a:solidFill>
                  <a:srgbClr val="66FFFF"/>
                </a:solidFill>
              </a:rPr>
              <a:t>然后使用</a:t>
            </a:r>
            <a:r>
              <a:rPr lang="en-US" altLang="zh-CN" i="1" dirty="0" err="1">
                <a:solidFill>
                  <a:srgbClr val="66FFFF"/>
                </a:solidFill>
              </a:rPr>
              <a:t>CWinApp</a:t>
            </a:r>
            <a:r>
              <a:rPr lang="en-US" altLang="zh-CN" i="1" dirty="0">
                <a:solidFill>
                  <a:srgbClr val="66FFFF"/>
                </a:solidFill>
              </a:rPr>
              <a:t>::</a:t>
            </a:r>
            <a:r>
              <a:rPr lang="en-US" altLang="zh-CN" i="1" dirty="0" err="1">
                <a:solidFill>
                  <a:srgbClr val="66FFFF"/>
                </a:solidFill>
              </a:rPr>
              <a:t>AddDocTemplate</a:t>
            </a:r>
            <a:r>
              <a:rPr lang="en-US" altLang="zh-CN" i="1" dirty="0">
                <a:solidFill>
                  <a:srgbClr val="66FFFF"/>
                </a:solidFill>
              </a:rPr>
              <a:t>()</a:t>
            </a:r>
            <a:r>
              <a:rPr lang="zh-CN" altLang="zh-CN" i="1" dirty="0">
                <a:solidFill>
                  <a:srgbClr val="66FFFF"/>
                </a:solidFill>
              </a:rPr>
              <a:t>方法将新模板添加到应用程序的文档模板列表中</a:t>
            </a:r>
          </a:p>
          <a:p>
            <a:r>
              <a:rPr lang="en-US" altLang="zh-CN" b="1" i="1" dirty="0">
                <a:solidFill>
                  <a:srgbClr val="66FFFF"/>
                </a:solidFill>
              </a:rPr>
              <a:t>	</a:t>
            </a:r>
            <a:r>
              <a:rPr lang="en-US" altLang="zh-CN" b="1" i="1" dirty="0" err="1">
                <a:solidFill>
                  <a:srgbClr val="66FFFF"/>
                </a:solidFill>
              </a:rPr>
              <a:t>AddDocTemplate</a:t>
            </a:r>
            <a:r>
              <a:rPr lang="en-US" altLang="zh-CN" b="1" i="1" dirty="0">
                <a:solidFill>
                  <a:srgbClr val="66FFFF"/>
                </a:solidFill>
              </a:rPr>
              <a:t>(pDocTemplate2);</a:t>
            </a:r>
            <a:endParaRPr lang="zh-CN" altLang="zh-CN" i="1" dirty="0">
              <a:solidFill>
                <a:srgbClr val="66FFFF"/>
              </a:solidFill>
            </a:endParaRPr>
          </a:p>
          <a:p>
            <a:r>
              <a:rPr lang="en-US" altLang="zh-CN" b="1" dirty="0" smtClean="0">
                <a:solidFill>
                  <a:srgbClr val="66FFFF"/>
                </a:solidFill>
              </a:rPr>
              <a:t>  …</a:t>
            </a:r>
            <a:endParaRPr lang="zh-CN" altLang="zh-CN" b="1" dirty="0">
              <a:solidFill>
                <a:srgbClr val="66FFFF"/>
              </a:solidFill>
            </a:endParaRPr>
          </a:p>
          <a:p>
            <a:r>
              <a:rPr lang="en-US" altLang="zh-CN" b="1" dirty="0">
                <a:solidFill>
                  <a:srgbClr val="66FFFF"/>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35CA5F-C73A-4B39-A4FD-B7A1C211232E}" type="slidenum">
              <a:rPr lang="en-US" altLang="zh-CN" smtClean="0"/>
              <a:pPr/>
              <a:t>5</a:t>
            </a:fld>
            <a:endParaRPr lang="en-US" altLang="zh-CN"/>
          </a:p>
        </p:txBody>
      </p:sp>
      <p:sp>
        <p:nvSpPr>
          <p:cNvPr id="5" name="文本框 4"/>
          <p:cNvSpPr txBox="1"/>
          <p:nvPr/>
        </p:nvSpPr>
        <p:spPr>
          <a:xfrm>
            <a:off x="179512" y="548680"/>
            <a:ext cx="8568952" cy="6001643"/>
          </a:xfrm>
          <a:prstGeom prst="rect">
            <a:avLst/>
          </a:prstGeom>
          <a:noFill/>
        </p:spPr>
        <p:txBody>
          <a:bodyPr wrap="square" rtlCol="0">
            <a:spAutoFit/>
          </a:bodyPr>
          <a:lstStyle/>
          <a:p>
            <a:r>
              <a:rPr lang="en-US" altLang="zh-CN" b="1" dirty="0">
                <a:latin typeface="+mn-lt"/>
              </a:rPr>
              <a:t> </a:t>
            </a:r>
            <a:r>
              <a:rPr lang="en-US" altLang="zh-CN" b="1" dirty="0" smtClean="0">
                <a:latin typeface="+mn-lt"/>
              </a:rPr>
              <a:t>         </a:t>
            </a:r>
            <a:r>
              <a:rPr lang="zh-CN" altLang="zh-CN" b="1" dirty="0" smtClean="0">
                <a:latin typeface="+mn-lt"/>
              </a:rPr>
              <a:t>从</a:t>
            </a:r>
            <a:r>
              <a:rPr lang="zh-CN" altLang="zh-CN" b="1" dirty="0">
                <a:latin typeface="+mn-lt"/>
              </a:rPr>
              <a:t>上</a:t>
            </a:r>
            <a:r>
              <a:rPr lang="zh-CN" altLang="zh-CN" b="1" dirty="0" smtClean="0">
                <a:latin typeface="+mn-lt"/>
              </a:rPr>
              <a:t>面看：</a:t>
            </a:r>
            <a:r>
              <a:rPr lang="zh-CN" altLang="zh-CN" b="1" dirty="0">
                <a:latin typeface="+mn-lt"/>
              </a:rPr>
              <a:t>系统首先创建了一个单文档模板类，该类主要用来将程序中的文档类、视图类和框架窗口类联系在一起进行管理</a:t>
            </a:r>
            <a:r>
              <a:rPr lang="zh-CN" altLang="zh-CN" b="1" dirty="0" smtClean="0">
                <a:latin typeface="+mn-lt"/>
              </a:rPr>
              <a:t>。</a:t>
            </a:r>
            <a:endParaRPr lang="en-US" altLang="zh-CN" b="1" dirty="0" smtClean="0">
              <a:latin typeface="+mn-lt"/>
            </a:endParaRPr>
          </a:p>
          <a:p>
            <a:endParaRPr lang="en-US" altLang="zh-CN" b="1" dirty="0">
              <a:latin typeface="+mn-lt"/>
            </a:endParaRPr>
          </a:p>
          <a:p>
            <a:r>
              <a:rPr lang="en-US" altLang="zh-CN" b="1" dirty="0" smtClean="0">
                <a:latin typeface="+mn-lt"/>
              </a:rPr>
              <a:t>        </a:t>
            </a:r>
            <a:r>
              <a:rPr lang="zh-CN" altLang="zh-CN" b="1" dirty="0" smtClean="0">
                <a:latin typeface="+mn-lt"/>
              </a:rPr>
              <a:t>在</a:t>
            </a:r>
            <a:r>
              <a:rPr lang="zh-CN" altLang="zh-CN" b="1" dirty="0">
                <a:latin typeface="+mn-lt"/>
              </a:rPr>
              <a:t>单文档模板类的构造函数的参数中含有资源的</a:t>
            </a:r>
            <a:r>
              <a:rPr lang="en-US" altLang="zh-CN" b="1" dirty="0">
                <a:latin typeface="+mn-lt"/>
              </a:rPr>
              <a:t>ID</a:t>
            </a:r>
            <a:r>
              <a:rPr lang="zh-CN" altLang="zh-CN" b="1" dirty="0">
                <a:latin typeface="+mn-lt"/>
              </a:rPr>
              <a:t>和文档、视图和框架窗口的类名和</a:t>
            </a:r>
            <a:r>
              <a:rPr lang="en-US" altLang="zh-CN" b="1" dirty="0">
                <a:solidFill>
                  <a:srgbClr val="FF99FF"/>
                </a:solidFill>
                <a:latin typeface="+mn-lt"/>
              </a:rPr>
              <a:t>RUNTIME_CLASS</a:t>
            </a:r>
            <a:r>
              <a:rPr lang="zh-CN" altLang="zh-CN" b="1" dirty="0">
                <a:latin typeface="+mn-lt"/>
              </a:rPr>
              <a:t>宏。该宏对于所制定的类返回指向</a:t>
            </a:r>
            <a:r>
              <a:rPr lang="en-US" altLang="zh-CN" b="1" dirty="0" err="1">
                <a:latin typeface="+mn-lt"/>
              </a:rPr>
              <a:t>CRuntimeClass</a:t>
            </a:r>
            <a:r>
              <a:rPr lang="zh-CN" altLang="zh-CN" b="1" dirty="0">
                <a:latin typeface="+mn-lt"/>
              </a:rPr>
              <a:t>的指针，主要目的是使得主结构可以在运行的时候动态创建这些类的对象</a:t>
            </a:r>
            <a:r>
              <a:rPr lang="zh-CN" altLang="zh-CN" b="1" dirty="0" smtClean="0">
                <a:latin typeface="+mn-lt"/>
              </a:rPr>
              <a:t>。</a:t>
            </a:r>
            <a:endParaRPr lang="en-US" altLang="zh-CN" b="1" dirty="0" smtClean="0">
              <a:latin typeface="+mn-lt"/>
            </a:endParaRPr>
          </a:p>
          <a:p>
            <a:endParaRPr lang="zh-CN" altLang="zh-CN" b="1" dirty="0">
              <a:latin typeface="+mn-lt"/>
            </a:endParaRPr>
          </a:p>
          <a:p>
            <a:r>
              <a:rPr lang="en-US" altLang="zh-CN" b="1" dirty="0" smtClean="0">
                <a:latin typeface="+mn-lt"/>
              </a:rPr>
              <a:t>        </a:t>
            </a:r>
            <a:r>
              <a:rPr lang="zh-CN" altLang="zh-CN" b="1" dirty="0" smtClean="0">
                <a:latin typeface="+mn-lt"/>
              </a:rPr>
              <a:t>如</a:t>
            </a:r>
            <a:r>
              <a:rPr lang="zh-CN" altLang="zh-CN" b="1" dirty="0">
                <a:latin typeface="+mn-lt"/>
              </a:rPr>
              <a:t>果是多文档应用程序，定义的文档模板对象是</a:t>
            </a:r>
            <a:r>
              <a:rPr lang="en-US" altLang="zh-CN" b="1" dirty="0" err="1">
                <a:latin typeface="+mn-lt"/>
              </a:rPr>
              <a:t>CMultiDocTemplate</a:t>
            </a:r>
            <a:r>
              <a:rPr lang="zh-CN" altLang="zh-CN" b="1" dirty="0">
                <a:latin typeface="+mn-lt"/>
              </a:rPr>
              <a:t>类的对象。如果多文档应用程序需要处理多种类型的文档对象，需要分别定义相应的文档模板对象</a:t>
            </a:r>
            <a:r>
              <a:rPr lang="zh-CN" altLang="zh-CN" b="1" dirty="0" smtClean="0">
                <a:latin typeface="+mn-lt"/>
              </a:rPr>
              <a:t>。</a:t>
            </a:r>
            <a:endParaRPr lang="en-US" altLang="zh-CN" b="1" dirty="0" smtClean="0">
              <a:latin typeface="+mn-lt"/>
            </a:endParaRPr>
          </a:p>
          <a:p>
            <a:endParaRPr lang="zh-CN" altLang="zh-CN" b="1" dirty="0">
              <a:latin typeface="+mn-lt"/>
            </a:endParaRPr>
          </a:p>
          <a:p>
            <a:r>
              <a:rPr lang="en-US" altLang="zh-CN" b="1" dirty="0" smtClean="0">
                <a:latin typeface="+mn-lt"/>
              </a:rPr>
              <a:t>        </a:t>
            </a:r>
            <a:r>
              <a:rPr lang="zh-CN" altLang="zh-CN" b="1" dirty="0" smtClean="0">
                <a:latin typeface="+mn-lt"/>
              </a:rPr>
              <a:t>在</a:t>
            </a:r>
            <a:r>
              <a:rPr lang="zh-CN" altLang="zh-CN" b="1" dirty="0">
                <a:latin typeface="+mn-lt"/>
              </a:rPr>
              <a:t>创建单文档和多文档应用程序的时候，创建了一系列类，其中多文档比单文档多了一个</a:t>
            </a:r>
            <a:r>
              <a:rPr lang="en-US" altLang="zh-CN" b="1" dirty="0" err="1">
                <a:latin typeface="+mn-lt"/>
              </a:rPr>
              <a:t>CChildFrame</a:t>
            </a:r>
            <a:r>
              <a:rPr lang="zh-CN" altLang="zh-CN" b="1" dirty="0">
                <a:latin typeface="+mn-lt"/>
              </a:rPr>
              <a:t>类，其余的都一样。</a:t>
            </a:r>
          </a:p>
          <a:p>
            <a:endParaRPr lang="zh-CN" altLang="en-US" b="1" dirty="0">
              <a:latin typeface="+mn-lt"/>
            </a:endParaRPr>
          </a:p>
        </p:txBody>
      </p:sp>
    </p:spTree>
    <p:extLst>
      <p:ext uri="{BB962C8B-B14F-4D97-AF65-F5344CB8AC3E}">
        <p14:creationId xmlns:p14="http://schemas.microsoft.com/office/powerpoint/2010/main" val="27040702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923928" y="36133"/>
            <a:ext cx="5148932" cy="2240739"/>
          </a:xfrm>
          <a:prstGeom prst="rect">
            <a:avLst/>
          </a:prstGeom>
        </p:spPr>
      </p:pic>
      <p:sp>
        <p:nvSpPr>
          <p:cNvPr id="5" name="灯片编号占位符 5"/>
          <p:cNvSpPr>
            <a:spLocks noGrp="1"/>
          </p:cNvSpPr>
          <p:nvPr>
            <p:ph type="sldNum" sz="quarter" idx="12"/>
          </p:nvPr>
        </p:nvSpPr>
        <p:spPr/>
        <p:txBody>
          <a:bodyPr/>
          <a:lstStyle/>
          <a:p>
            <a:fld id="{F7A7919F-6407-4EBD-8A9F-EEF0E9344130}" type="slidenum">
              <a:rPr lang="en-US" altLang="zh-CN"/>
              <a:pPr/>
              <a:t>50</a:t>
            </a:fld>
            <a:endParaRPr lang="en-US" altLang="zh-CN"/>
          </a:p>
        </p:txBody>
      </p:sp>
      <p:sp>
        <p:nvSpPr>
          <p:cNvPr id="2052" name="Text Box 4"/>
          <p:cNvSpPr txBox="1">
            <a:spLocks noChangeArrowheads="1"/>
          </p:cNvSpPr>
          <p:nvPr/>
        </p:nvSpPr>
        <p:spPr bwMode="auto">
          <a:xfrm>
            <a:off x="251520" y="2496757"/>
            <a:ext cx="882134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smtClean="0">
                <a:latin typeface="+mn-lt"/>
              </a:rPr>
              <a:t>     </a:t>
            </a:r>
            <a:r>
              <a:rPr lang="zh-CN" altLang="zh-CN" sz="2800" b="1" dirty="0" smtClean="0">
                <a:latin typeface="+mn-lt"/>
              </a:rPr>
              <a:t>为</a:t>
            </a:r>
            <a:r>
              <a:rPr lang="zh-CN" altLang="zh-CN" sz="2800" b="1" dirty="0">
                <a:latin typeface="+mn-lt"/>
              </a:rPr>
              <a:t>使</a:t>
            </a:r>
            <a:r>
              <a:rPr lang="en-US" altLang="zh-CN" b="1" dirty="0">
                <a:latin typeface="+mn-lt"/>
              </a:rPr>
              <a:t>CMy9_2Doc2</a:t>
            </a:r>
            <a:r>
              <a:rPr lang="zh-CN" altLang="zh-CN" sz="2800" b="1" dirty="0">
                <a:latin typeface="+mn-lt"/>
              </a:rPr>
              <a:t>类和</a:t>
            </a:r>
            <a:r>
              <a:rPr lang="en-US" altLang="zh-CN" b="1" dirty="0">
                <a:latin typeface="+mn-lt"/>
              </a:rPr>
              <a:t>CMy9_2View2</a:t>
            </a:r>
            <a:r>
              <a:rPr lang="zh-CN" altLang="zh-CN" sz="2800" b="1" dirty="0">
                <a:latin typeface="+mn-lt"/>
              </a:rPr>
              <a:t>类在</a:t>
            </a:r>
            <a:r>
              <a:rPr lang="en-US" altLang="zh-CN" b="1" dirty="0">
                <a:latin typeface="+mn-lt"/>
              </a:rPr>
              <a:t>CMy9_2App</a:t>
            </a:r>
            <a:r>
              <a:rPr lang="zh-CN" altLang="zh-CN" sz="2800" b="1" dirty="0">
                <a:latin typeface="+mn-lt"/>
              </a:rPr>
              <a:t>类中成为可识别的类</a:t>
            </a:r>
            <a:r>
              <a:rPr lang="zh-CN" altLang="zh-CN" sz="2800" b="1" dirty="0" smtClean="0">
                <a:latin typeface="+mn-lt"/>
              </a:rPr>
              <a:t>，</a:t>
            </a:r>
            <a:r>
              <a:rPr lang="zh-CN" altLang="en-US" sz="2800" b="1" dirty="0" smtClean="0">
                <a:latin typeface="+mn-lt"/>
              </a:rPr>
              <a:t>要</a:t>
            </a:r>
            <a:r>
              <a:rPr lang="zh-CN" altLang="zh-CN" sz="2800" b="1" dirty="0" smtClean="0">
                <a:latin typeface="+mn-lt"/>
              </a:rPr>
              <a:t>在</a:t>
            </a:r>
            <a:r>
              <a:rPr lang="en-US" altLang="zh-CN" b="1" dirty="0">
                <a:latin typeface="+mn-lt"/>
              </a:rPr>
              <a:t>9_2.cpp</a:t>
            </a:r>
            <a:r>
              <a:rPr lang="zh-CN" altLang="zh-CN" sz="2800" b="1" dirty="0">
                <a:latin typeface="+mn-lt"/>
              </a:rPr>
              <a:t>文件中加入</a:t>
            </a:r>
            <a:r>
              <a:rPr lang="en-US" altLang="zh-CN" b="1" dirty="0">
                <a:latin typeface="+mn-lt"/>
              </a:rPr>
              <a:t>CMy9_2Doc2</a:t>
            </a:r>
            <a:r>
              <a:rPr lang="zh-CN" altLang="zh-CN" sz="2800" b="1" dirty="0">
                <a:latin typeface="+mn-lt"/>
              </a:rPr>
              <a:t>类和</a:t>
            </a:r>
            <a:r>
              <a:rPr lang="en-US" altLang="zh-CN" b="1" dirty="0">
                <a:latin typeface="+mn-lt"/>
              </a:rPr>
              <a:t>CMy9_2View2</a:t>
            </a:r>
            <a:r>
              <a:rPr lang="zh-CN" altLang="zh-CN" sz="2800" b="1" dirty="0">
                <a:latin typeface="+mn-lt"/>
              </a:rPr>
              <a:t>类的说明头文件</a:t>
            </a:r>
            <a:r>
              <a:rPr lang="en-US" altLang="zh-CN" sz="2800" b="1" dirty="0">
                <a:solidFill>
                  <a:srgbClr val="66FFFF"/>
                </a:solidFill>
                <a:latin typeface="+mn-lt"/>
              </a:rPr>
              <a:t>My9_2Doc2.h</a:t>
            </a:r>
            <a:r>
              <a:rPr lang="zh-CN" altLang="zh-CN" sz="2800" b="1" dirty="0">
                <a:latin typeface="+mn-lt"/>
              </a:rPr>
              <a:t>和</a:t>
            </a:r>
            <a:r>
              <a:rPr lang="en-US" altLang="zh-CN" sz="2800" b="1" dirty="0">
                <a:solidFill>
                  <a:srgbClr val="66FFFF"/>
                </a:solidFill>
                <a:latin typeface="+mn-lt"/>
              </a:rPr>
              <a:t>My9_2View2.h</a:t>
            </a:r>
            <a:endParaRPr lang="zh-CN" altLang="zh-CN" sz="2800" b="1" dirty="0">
              <a:solidFill>
                <a:srgbClr val="66FFFF"/>
              </a:solidFill>
              <a:latin typeface="+mn-lt"/>
            </a:endParaRPr>
          </a:p>
          <a:p>
            <a:endParaRPr lang="en-US" altLang="zh-CN" sz="2800" b="1" dirty="0">
              <a:latin typeface="+mn-lt"/>
            </a:endParaRPr>
          </a:p>
          <a:p>
            <a:r>
              <a:rPr lang="en-US" altLang="zh-CN" sz="2800" dirty="0">
                <a:latin typeface="+mn-lt"/>
              </a:rPr>
              <a:t>// 9_2.cpp : implementation of the CMy9_2App class</a:t>
            </a:r>
            <a:endParaRPr lang="zh-CN" altLang="zh-CN" sz="2800" dirty="0">
              <a:latin typeface="+mn-lt"/>
            </a:endParaRPr>
          </a:p>
          <a:p>
            <a:r>
              <a:rPr lang="en-US" altLang="zh-CN" sz="2800" b="1" i="1" dirty="0">
                <a:solidFill>
                  <a:srgbClr val="66FFFF"/>
                </a:solidFill>
                <a:latin typeface="+mn-lt"/>
              </a:rPr>
              <a:t>#include "My9_2Doc2.h"		//</a:t>
            </a:r>
            <a:r>
              <a:rPr lang="zh-CN" altLang="zh-CN" sz="2800" b="1" i="1" dirty="0">
                <a:solidFill>
                  <a:srgbClr val="66FFFF"/>
                </a:solidFill>
                <a:latin typeface="+mn-lt"/>
              </a:rPr>
              <a:t>加入头文件</a:t>
            </a:r>
            <a:endParaRPr lang="zh-CN" altLang="zh-CN" sz="2800" dirty="0">
              <a:solidFill>
                <a:srgbClr val="66FFFF"/>
              </a:solidFill>
              <a:latin typeface="+mn-lt"/>
            </a:endParaRPr>
          </a:p>
          <a:p>
            <a:r>
              <a:rPr lang="en-US" altLang="zh-CN" sz="2800" b="1" i="1" dirty="0">
                <a:solidFill>
                  <a:srgbClr val="66FFFF"/>
                </a:solidFill>
                <a:latin typeface="+mn-lt"/>
              </a:rPr>
              <a:t>#include "My9_2View2.h"</a:t>
            </a:r>
            <a:endParaRPr lang="zh-CN" altLang="zh-CN" sz="2800" dirty="0">
              <a:solidFill>
                <a:srgbClr val="66FFFF"/>
              </a:solidFill>
              <a:latin typeface="+mn-lt"/>
            </a:endParaRPr>
          </a:p>
        </p:txBody>
      </p:sp>
      <p:sp>
        <p:nvSpPr>
          <p:cNvPr id="4" name="圆角矩形标注 3"/>
          <p:cNvSpPr/>
          <p:nvPr/>
        </p:nvSpPr>
        <p:spPr bwMode="auto">
          <a:xfrm>
            <a:off x="395535" y="142674"/>
            <a:ext cx="2736305" cy="1846166"/>
          </a:xfrm>
          <a:prstGeom prst="wedgeRoundRectCallout">
            <a:avLst>
              <a:gd name="adj1" fmla="val 105966"/>
              <a:gd name="adj2" fmla="val 1342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加完代码后出现错误提示线，说明</a:t>
            </a:r>
            <a:r>
              <a:rPr kumimoji="1" lang="en-US" altLang="zh-CN" sz="2800" b="1" i="0"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rPr>
              <a:t>CMyMdi</a:t>
            </a:r>
            <a:r>
              <a:rPr kumimoji="1" lang="zh-CN" altLang="en-US"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不被识别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Effect transition="in" filter="fade">
                                      <p:cBhvr>
                                        <p:cTn id="9"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B0A8D05-8CFA-4EDD-93CD-B9DED19D7B3B}" type="slidenum">
              <a:rPr lang="en-US" altLang="zh-CN"/>
              <a:pPr/>
              <a:t>51</a:t>
            </a:fld>
            <a:endParaRPr lang="en-US" altLang="zh-CN"/>
          </a:p>
        </p:txBody>
      </p:sp>
      <p:sp>
        <p:nvSpPr>
          <p:cNvPr id="53252" name="Text Box 4"/>
          <p:cNvSpPr txBox="1">
            <a:spLocks noChangeArrowheads="1"/>
          </p:cNvSpPr>
          <p:nvPr/>
        </p:nvSpPr>
        <p:spPr bwMode="auto">
          <a:xfrm>
            <a:off x="288925" y="195263"/>
            <a:ext cx="4692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66FFFF"/>
                </a:solidFill>
              </a:rPr>
              <a:t>(b)  </a:t>
            </a:r>
            <a:r>
              <a:rPr lang="zh-CN" altLang="en-US" sz="3200" b="1">
                <a:solidFill>
                  <a:srgbClr val="66FFFF"/>
                </a:solidFill>
              </a:rPr>
              <a:t>扩展</a:t>
            </a:r>
            <a:r>
              <a:rPr lang="en-US" altLang="zh-CN" sz="3200" b="1">
                <a:solidFill>
                  <a:srgbClr val="66FFFF"/>
                </a:solidFill>
              </a:rPr>
              <a:t>CMyMdiDoc2</a:t>
            </a:r>
            <a:r>
              <a:rPr lang="zh-CN" altLang="en-US" sz="3200" b="1">
                <a:solidFill>
                  <a:srgbClr val="66FFFF"/>
                </a:solidFill>
              </a:rPr>
              <a:t>类 </a:t>
            </a:r>
          </a:p>
        </p:txBody>
      </p:sp>
      <p:sp>
        <p:nvSpPr>
          <p:cNvPr id="53253" name="Text Box 5"/>
          <p:cNvSpPr txBox="1">
            <a:spLocks noChangeArrowheads="1"/>
          </p:cNvSpPr>
          <p:nvPr/>
        </p:nvSpPr>
        <p:spPr bwMode="auto">
          <a:xfrm>
            <a:off x="107505" y="938213"/>
            <a:ext cx="8884096" cy="557075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smtClean="0">
                <a:solidFill>
                  <a:srgbClr val="66FF33"/>
                </a:solidFill>
              </a:rPr>
              <a:t>(b1)</a:t>
            </a:r>
            <a:r>
              <a:rPr lang="zh-CN" altLang="en-US" sz="2800" b="1" dirty="0" smtClean="0">
                <a:solidFill>
                  <a:srgbClr val="66FF33"/>
                </a:solidFill>
              </a:rPr>
              <a:t>添加</a:t>
            </a:r>
            <a:r>
              <a:rPr lang="zh-CN" altLang="en-US" sz="2800" b="1" dirty="0">
                <a:solidFill>
                  <a:srgbClr val="66FF33"/>
                </a:solidFill>
              </a:rPr>
              <a:t>成员变量：</a:t>
            </a:r>
          </a:p>
          <a:p>
            <a:pPr marL="457200" indent="-457200">
              <a:buFont typeface="Arial" panose="020B0604020202020204" pitchFamily="34" charset="0"/>
              <a:buChar char="•"/>
            </a:pPr>
            <a:r>
              <a:rPr lang="zh-CN" altLang="en-US" sz="2800" b="1" dirty="0"/>
              <a:t>在</a:t>
            </a:r>
            <a:r>
              <a:rPr lang="zh-CN" altLang="en-US" sz="2800" b="1" dirty="0" smtClean="0"/>
              <a:t>类</a:t>
            </a:r>
            <a:r>
              <a:rPr lang="en-US" altLang="zh-CN" sz="2800" b="1" dirty="0"/>
              <a:t>CMy9_2Doc2</a:t>
            </a:r>
            <a:r>
              <a:rPr lang="zh-CN" altLang="en-US" sz="2800" b="1" dirty="0" smtClean="0"/>
              <a:t>中增加</a:t>
            </a:r>
            <a:r>
              <a:rPr lang="en-US" altLang="zh-CN" sz="2800" b="1" dirty="0" err="1"/>
              <a:t>CPtrArray</a:t>
            </a:r>
            <a:r>
              <a:rPr lang="zh-CN" altLang="zh-CN" sz="2800" b="1" dirty="0"/>
              <a:t>类型的成员变量</a:t>
            </a:r>
            <a:r>
              <a:rPr lang="en-US" altLang="zh-CN" sz="2800" b="1" i="1" dirty="0" err="1" smtClean="0"/>
              <a:t>m_data</a:t>
            </a:r>
            <a:r>
              <a:rPr lang="zh-CN" altLang="en-US" sz="2800" b="1" i="1" dirty="0" smtClean="0"/>
              <a:t>，</a:t>
            </a:r>
            <a:endParaRPr lang="en-US" altLang="zh-CN" sz="2800" b="1" i="1" dirty="0" smtClean="0"/>
          </a:p>
          <a:p>
            <a:pPr marL="898525" indent="-366713">
              <a:buFont typeface="Wingdings" panose="05000000000000000000" pitchFamily="2" charset="2"/>
              <a:buChar char="u"/>
            </a:pPr>
            <a:r>
              <a:rPr lang="en-US" altLang="zh-CN" b="1" dirty="0" err="1" smtClean="0"/>
              <a:t>CPtrArray</a:t>
            </a:r>
            <a:r>
              <a:rPr lang="zh-CN" altLang="zh-CN" b="1" dirty="0"/>
              <a:t>是一个集合类，它可以保存多个类的实例</a:t>
            </a:r>
            <a:r>
              <a:rPr lang="zh-CN" altLang="zh-CN" b="1" dirty="0" smtClean="0"/>
              <a:t>对象</a:t>
            </a:r>
            <a:endParaRPr lang="en-US" altLang="zh-CN" b="1" dirty="0" smtClean="0"/>
          </a:p>
          <a:p>
            <a:pPr marL="898525" indent="-366713">
              <a:buFont typeface="Wingdings" panose="05000000000000000000" pitchFamily="2" charset="2"/>
              <a:buChar char="u"/>
            </a:pPr>
            <a:r>
              <a:rPr lang="zh-CN" altLang="zh-CN" b="1" dirty="0" smtClean="0"/>
              <a:t>本</a:t>
            </a:r>
            <a:r>
              <a:rPr lang="zh-CN" altLang="zh-CN" b="1" dirty="0"/>
              <a:t>程序定义的</a:t>
            </a:r>
            <a:r>
              <a:rPr lang="en-US" altLang="zh-CN" b="1" dirty="0" err="1"/>
              <a:t>m_data</a:t>
            </a:r>
            <a:r>
              <a:rPr lang="zh-CN" altLang="zh-CN" b="1" dirty="0"/>
              <a:t>用于保存多图形信息</a:t>
            </a:r>
            <a:r>
              <a:rPr lang="zh-CN" altLang="zh-CN" b="1" dirty="0" smtClean="0"/>
              <a:t>。</a:t>
            </a:r>
            <a:endParaRPr lang="en-US" altLang="zh-CN" b="1" dirty="0"/>
          </a:p>
          <a:p>
            <a:pPr marL="457200" indent="-457200">
              <a:buFont typeface="Arial" panose="020B0604020202020204" pitchFamily="34" charset="0"/>
              <a:buChar char="•"/>
            </a:pPr>
            <a:r>
              <a:rPr lang="zh-CN" altLang="zh-CN" sz="2800" b="1" dirty="0" smtClean="0"/>
              <a:t>在</a:t>
            </a:r>
            <a:r>
              <a:rPr lang="zh-CN" altLang="zh-CN" sz="2800" b="1" dirty="0"/>
              <a:t>应用程序中添加一个</a:t>
            </a:r>
            <a:r>
              <a:rPr lang="en-US" altLang="zh-CN" sz="2800" b="1" dirty="0"/>
              <a:t>C++</a:t>
            </a:r>
            <a:r>
              <a:rPr lang="zh-CN" altLang="zh-CN" sz="2800" b="1" dirty="0" smtClean="0"/>
              <a:t>类</a:t>
            </a:r>
            <a:r>
              <a:rPr lang="en-US" altLang="zh-CN" sz="2800" b="1" dirty="0" err="1" smtClean="0"/>
              <a:t>CDrawData</a:t>
            </a:r>
            <a:r>
              <a:rPr lang="zh-CN" altLang="en-US" sz="2800" b="1" dirty="0" smtClean="0"/>
              <a:t>，</a:t>
            </a:r>
            <a:r>
              <a:rPr lang="zh-CN" altLang="zh-CN" sz="2800" b="1" dirty="0" smtClean="0"/>
              <a:t>用</a:t>
            </a:r>
            <a:r>
              <a:rPr lang="zh-CN" altLang="en-US" sz="2800" b="1" dirty="0" smtClean="0"/>
              <a:t>以</a:t>
            </a:r>
            <a:r>
              <a:rPr lang="zh-CN" altLang="zh-CN" sz="2800" b="1" dirty="0" smtClean="0"/>
              <a:t>保存</a:t>
            </a:r>
            <a:r>
              <a:rPr lang="zh-CN" altLang="zh-CN" sz="2800" b="1" dirty="0"/>
              <a:t>每一图形的信息</a:t>
            </a:r>
            <a:r>
              <a:rPr lang="zh-CN" altLang="zh-CN" sz="2800" b="1" dirty="0" smtClean="0"/>
              <a:t>，</a:t>
            </a:r>
            <a:r>
              <a:rPr lang="en-US" altLang="zh-CN" sz="2800" b="1" dirty="0" err="1" smtClean="0"/>
              <a:t>CDrawData</a:t>
            </a:r>
            <a:r>
              <a:rPr lang="zh-CN" altLang="zh-CN" sz="2800" b="1" dirty="0"/>
              <a:t>的定义如下</a:t>
            </a:r>
            <a:r>
              <a:rPr lang="zh-CN" altLang="zh-CN" sz="2800" dirty="0"/>
              <a:t>：</a:t>
            </a:r>
          </a:p>
          <a:p>
            <a:pPr marL="531813"/>
            <a:r>
              <a:rPr lang="en-US" altLang="zh-CN" sz="2800" b="1" i="1" dirty="0"/>
              <a:t>class </a:t>
            </a:r>
            <a:r>
              <a:rPr lang="en-US" altLang="zh-CN" sz="2800" b="1" i="1" dirty="0" err="1" smtClean="0"/>
              <a:t>CDrawData</a:t>
            </a:r>
            <a:r>
              <a:rPr lang="en-US" altLang="zh-CN" sz="2800" b="1" i="1" dirty="0" smtClean="0"/>
              <a:t> </a:t>
            </a:r>
          </a:p>
          <a:p>
            <a:pPr marL="531813"/>
            <a:r>
              <a:rPr lang="en-US" altLang="zh-CN" sz="2800" b="1" i="1" dirty="0" smtClean="0"/>
              <a:t>{</a:t>
            </a:r>
            <a:endParaRPr lang="zh-CN" altLang="zh-CN" sz="2800" dirty="0"/>
          </a:p>
          <a:p>
            <a:pPr marL="531813"/>
            <a:r>
              <a:rPr lang="en-US" altLang="zh-CN" sz="2800" b="1" i="1" dirty="0"/>
              <a:t>public:</a:t>
            </a:r>
            <a:endParaRPr lang="zh-CN" altLang="zh-CN" sz="2800" dirty="0"/>
          </a:p>
          <a:p>
            <a:pPr marL="531813"/>
            <a:r>
              <a:rPr lang="en-US" altLang="zh-CN" sz="2800" b="1" i="1" dirty="0"/>
              <a:t>POINT </a:t>
            </a:r>
            <a:r>
              <a:rPr lang="en-US" altLang="zh-CN" sz="2800" b="1" i="1" dirty="0" err="1"/>
              <a:t>begin,end</a:t>
            </a:r>
            <a:r>
              <a:rPr lang="en-US" altLang="zh-CN" sz="2800" b="1" i="1" dirty="0"/>
              <a:t>;</a:t>
            </a:r>
            <a:endParaRPr lang="zh-CN" altLang="zh-CN" sz="2800" dirty="0"/>
          </a:p>
          <a:p>
            <a:pPr marL="531813"/>
            <a:r>
              <a:rPr lang="en-US" altLang="zh-CN" sz="2800" b="1" i="1" dirty="0" err="1"/>
              <a:t>int</a:t>
            </a:r>
            <a:r>
              <a:rPr lang="en-US" altLang="zh-CN" sz="2800" b="1" i="1" dirty="0"/>
              <a:t> type;</a:t>
            </a:r>
            <a:endParaRPr lang="zh-CN" altLang="zh-CN" sz="2800" dirty="0"/>
          </a:p>
          <a:p>
            <a:pPr marL="531813"/>
            <a:r>
              <a:rPr lang="en-US" altLang="zh-CN" sz="2800" b="1" i="1" dirty="0" smtClean="0"/>
              <a:t>};</a:t>
            </a:r>
            <a:endParaRPr lang="zh-CN" altLang="zh-CN" sz="2800" dirty="0"/>
          </a:p>
        </p:txBody>
      </p:sp>
      <p:sp>
        <p:nvSpPr>
          <p:cNvPr id="2" name="圆角矩形标注 1"/>
          <p:cNvSpPr/>
          <p:nvPr/>
        </p:nvSpPr>
        <p:spPr bwMode="auto">
          <a:xfrm>
            <a:off x="4576122" y="5326360"/>
            <a:ext cx="4392488" cy="1379240"/>
          </a:xfrm>
          <a:prstGeom prst="wedgeRoundRectCallout">
            <a:avLst>
              <a:gd name="adj1" fmla="val -74580"/>
              <a:gd name="adj2" fmla="val -4126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dirty="0">
                <a:solidFill>
                  <a:srgbClr val="FF0000"/>
                </a:solidFill>
              </a:rPr>
              <a:t>注：要在</a:t>
            </a:r>
            <a:r>
              <a:rPr lang="en-US" altLang="zh-CN" b="1" dirty="0">
                <a:solidFill>
                  <a:srgbClr val="FF0000"/>
                </a:solidFill>
              </a:rPr>
              <a:t>DrawData.cpp</a:t>
            </a:r>
            <a:r>
              <a:rPr lang="zh-CN" altLang="zh-CN" b="1" dirty="0">
                <a:solidFill>
                  <a:srgbClr val="FF0000"/>
                </a:solidFill>
              </a:rPr>
              <a:t>中第一行增加</a:t>
            </a:r>
            <a:r>
              <a:rPr lang="en-US" altLang="zh-CN" b="1" dirty="0">
                <a:solidFill>
                  <a:srgbClr val="FF0000"/>
                </a:solidFill>
              </a:rPr>
              <a:t>#include "</a:t>
            </a:r>
            <a:r>
              <a:rPr lang="en-US" altLang="zh-CN" b="1" dirty="0" err="1">
                <a:solidFill>
                  <a:srgbClr val="FF0000"/>
                </a:solidFill>
              </a:rPr>
              <a:t>StdAfx.h</a:t>
            </a:r>
            <a:r>
              <a:rPr lang="en-US" altLang="zh-CN" b="1" dirty="0">
                <a:solidFill>
                  <a:srgbClr val="FF0000"/>
                </a:solidFill>
              </a:rPr>
              <a:t>"</a:t>
            </a:r>
            <a:r>
              <a:rPr lang="zh-CN" altLang="zh-CN" b="1" dirty="0">
                <a:solidFill>
                  <a:srgbClr val="FF0000"/>
                </a:solidFill>
              </a:rPr>
              <a:t>，否则</a:t>
            </a:r>
            <a:r>
              <a:rPr lang="en-US" altLang="zh-CN" b="1" dirty="0">
                <a:solidFill>
                  <a:srgbClr val="FF0000"/>
                </a:solidFill>
              </a:rPr>
              <a:t>POINT</a:t>
            </a:r>
            <a:r>
              <a:rPr lang="zh-CN" altLang="zh-CN" b="1" dirty="0">
                <a:solidFill>
                  <a:srgbClr val="FF0000"/>
                </a:solidFill>
              </a:rPr>
              <a:t>不识别。</a:t>
            </a: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rgbClr val="FF0000"/>
              </a:solidFill>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548680"/>
            <a:ext cx="8496944" cy="3970318"/>
          </a:xfrm>
          <a:prstGeom prst="rect">
            <a:avLst/>
          </a:prstGeom>
        </p:spPr>
        <p:txBody>
          <a:bodyPr wrap="square">
            <a:spAutoFit/>
          </a:bodyPr>
          <a:lstStyle/>
          <a:p>
            <a:pPr marL="457200" indent="-457200">
              <a:spcAft>
                <a:spcPts val="0"/>
              </a:spcAft>
              <a:buFont typeface="Arial" panose="020B0604020202020204" pitchFamily="34" charset="0"/>
              <a:buChar char="•"/>
            </a:pPr>
            <a:r>
              <a:rPr lang="zh-CN" altLang="zh-CN" sz="3200" b="1" dirty="0"/>
              <a:t>为了能</a:t>
            </a:r>
            <a:r>
              <a:rPr lang="zh-CN" altLang="zh-CN" sz="3200" b="1" dirty="0" smtClean="0"/>
              <a:t>在</a:t>
            </a:r>
            <a:r>
              <a:rPr lang="en-US" altLang="zh-CN" sz="3200" dirty="0"/>
              <a:t>CMy9_2Doc2</a:t>
            </a:r>
            <a:r>
              <a:rPr lang="zh-CN" altLang="zh-CN" sz="3200" b="1" dirty="0" smtClean="0"/>
              <a:t>中使用</a:t>
            </a:r>
            <a:r>
              <a:rPr lang="en-US" altLang="zh-CN" sz="3200" b="1" dirty="0" err="1" smtClean="0"/>
              <a:t>CDrawData</a:t>
            </a:r>
            <a:r>
              <a:rPr lang="zh-CN" altLang="zh-CN" sz="3200" b="1" dirty="0" smtClean="0"/>
              <a:t>类</a:t>
            </a:r>
            <a:r>
              <a:rPr lang="zh-CN" altLang="zh-CN" sz="3200" b="1" dirty="0"/>
              <a:t>，还需</a:t>
            </a:r>
            <a:r>
              <a:rPr lang="zh-CN" altLang="zh-CN" sz="3200" b="1" dirty="0" smtClean="0"/>
              <a:t>在</a:t>
            </a:r>
            <a:r>
              <a:rPr lang="en-US" altLang="zh-CN" sz="2800" dirty="0"/>
              <a:t>My9_2Doc2.h</a:t>
            </a:r>
            <a:r>
              <a:rPr lang="zh-CN" altLang="zh-CN" sz="3200" b="1" dirty="0" smtClean="0"/>
              <a:t>中</a:t>
            </a:r>
            <a:r>
              <a:rPr lang="zh-CN" altLang="zh-CN" sz="3200" b="1" dirty="0"/>
              <a:t>加入头文件</a:t>
            </a:r>
            <a:r>
              <a:rPr lang="en-US" altLang="zh-CN" sz="2800" b="1" dirty="0" err="1" smtClean="0"/>
              <a:t>DrawData.h</a:t>
            </a:r>
            <a:endParaRPr lang="en-US" altLang="zh-CN" sz="2800" b="1" dirty="0" smtClean="0"/>
          </a:p>
          <a:p>
            <a:pPr marL="457200" indent="-457200">
              <a:spcAft>
                <a:spcPts val="0"/>
              </a:spcAft>
              <a:buFont typeface="Arial" panose="020B0604020202020204" pitchFamily="34" charset="0"/>
              <a:buChar char="•"/>
            </a:pPr>
            <a:endParaRPr lang="zh-CN" altLang="zh-CN" sz="2800" b="1" dirty="0"/>
          </a:p>
          <a:p>
            <a:pPr marL="533400">
              <a:spcAft>
                <a:spcPts val="0"/>
              </a:spcAft>
            </a:pPr>
            <a:r>
              <a:rPr lang="en-US" altLang="zh-CN" sz="3200" b="1" i="1" dirty="0">
                <a:solidFill>
                  <a:srgbClr val="0000FF"/>
                </a:solidFill>
                <a:highlight>
                  <a:srgbClr val="FFFFFF"/>
                </a:highlight>
                <a:latin typeface="新宋体" panose="02010609030101010101" pitchFamily="49" charset="-122"/>
                <a:cs typeface="新宋体" panose="02010609030101010101" pitchFamily="49" charset="-122"/>
              </a:rPr>
              <a:t>#include</a:t>
            </a:r>
            <a:r>
              <a:rPr lang="en-US" altLang="zh-CN" sz="3200" b="1" i="1" dirty="0">
                <a:solidFill>
                  <a:srgbClr val="000000"/>
                </a:solidFill>
                <a:highlight>
                  <a:srgbClr val="FFFFFF"/>
                </a:highlight>
                <a:latin typeface="新宋体" panose="02010609030101010101" pitchFamily="49" charset="-122"/>
                <a:cs typeface="新宋体" panose="02010609030101010101" pitchFamily="49" charset="-122"/>
              </a:rPr>
              <a:t> </a:t>
            </a:r>
            <a:r>
              <a:rPr lang="en-US" altLang="zh-CN" sz="3200" b="1" i="1" dirty="0">
                <a:solidFill>
                  <a:srgbClr val="A31515"/>
                </a:solidFill>
                <a:highlight>
                  <a:srgbClr val="FFFFFF"/>
                </a:highlight>
                <a:latin typeface="新宋体" panose="02010609030101010101" pitchFamily="49" charset="-122"/>
                <a:cs typeface="新宋体" panose="02010609030101010101" pitchFamily="49" charset="-122"/>
              </a:rPr>
              <a:t>"</a:t>
            </a:r>
            <a:r>
              <a:rPr lang="en-US" altLang="zh-CN" sz="3200" b="1" i="1" dirty="0" err="1" smtClean="0">
                <a:solidFill>
                  <a:srgbClr val="A31515"/>
                </a:solidFill>
                <a:highlight>
                  <a:srgbClr val="FFFFFF"/>
                </a:highlight>
                <a:latin typeface="新宋体" panose="02010609030101010101" pitchFamily="49" charset="-122"/>
                <a:cs typeface="新宋体" panose="02010609030101010101" pitchFamily="49" charset="-122"/>
              </a:rPr>
              <a:t>DrawData.h</a:t>
            </a:r>
            <a:r>
              <a:rPr lang="en-US" altLang="zh-CN" sz="3200" b="1" i="1" dirty="0" smtClean="0">
                <a:solidFill>
                  <a:srgbClr val="A31515"/>
                </a:solidFill>
                <a:highlight>
                  <a:srgbClr val="FFFFFF"/>
                </a:highlight>
                <a:latin typeface="新宋体" panose="02010609030101010101" pitchFamily="49" charset="-122"/>
                <a:cs typeface="新宋体" panose="02010609030101010101" pitchFamily="49" charset="-122"/>
              </a:rPr>
              <a:t>" </a:t>
            </a:r>
          </a:p>
          <a:p>
            <a:pPr marL="533400">
              <a:spcAft>
                <a:spcPts val="0"/>
              </a:spcAft>
            </a:pPr>
            <a:endParaRPr lang="zh-CN" altLang="zh-CN" sz="3200" b="1" dirty="0"/>
          </a:p>
          <a:p>
            <a:pPr marL="457200" indent="-457200">
              <a:spcAft>
                <a:spcPts val="0"/>
              </a:spcAft>
              <a:buFont typeface="Arial" panose="020B0604020202020204" pitchFamily="34" charset="0"/>
              <a:buChar char="•"/>
            </a:pPr>
            <a:r>
              <a:rPr lang="zh-CN" altLang="zh-CN" sz="3200" b="1" dirty="0" smtClean="0"/>
              <a:t>在</a:t>
            </a:r>
            <a:r>
              <a:rPr lang="en-US" altLang="zh-CN" sz="3200" dirty="0"/>
              <a:t>CMy9_2Doc2</a:t>
            </a:r>
            <a:r>
              <a:rPr lang="zh-CN" altLang="zh-CN" sz="3200" b="1" dirty="0" smtClean="0"/>
              <a:t>添</a:t>
            </a:r>
            <a:r>
              <a:rPr lang="zh-CN" altLang="zh-CN" sz="3200" b="1" dirty="0"/>
              <a:t>加一个用于保存当前图形的类型的</a:t>
            </a:r>
            <a:r>
              <a:rPr lang="zh-CN" altLang="zh-CN" sz="3200" b="1" dirty="0">
                <a:solidFill>
                  <a:srgbClr val="66FFFF"/>
                </a:solidFill>
              </a:rPr>
              <a:t>整型变量</a:t>
            </a:r>
            <a:r>
              <a:rPr lang="en-US" altLang="zh-CN" sz="3200" b="1" dirty="0" err="1">
                <a:solidFill>
                  <a:srgbClr val="66FFFF"/>
                </a:solidFill>
              </a:rPr>
              <a:t>m_drawType</a:t>
            </a:r>
            <a:r>
              <a:rPr lang="en-US" altLang="zh-CN" sz="3200" b="1" dirty="0"/>
              <a:t>,</a:t>
            </a:r>
            <a:r>
              <a:rPr lang="zh-CN" altLang="zh-CN" sz="3200" b="1" dirty="0"/>
              <a:t>并在构造函数中初始化为</a:t>
            </a:r>
            <a:r>
              <a:rPr lang="en-US" altLang="zh-CN" sz="3200" b="1" dirty="0" smtClean="0"/>
              <a:t>0</a:t>
            </a:r>
            <a:r>
              <a:rPr lang="zh-CN" altLang="en-US" sz="3200" b="1" dirty="0" smtClean="0"/>
              <a:t>。</a:t>
            </a:r>
            <a:endParaRPr lang="zh-CN" altLang="zh-CN" sz="3200" b="1" dirty="0"/>
          </a:p>
        </p:txBody>
      </p:sp>
    </p:spTree>
    <p:extLst>
      <p:ext uri="{BB962C8B-B14F-4D97-AF65-F5344CB8AC3E}">
        <p14:creationId xmlns:p14="http://schemas.microsoft.com/office/powerpoint/2010/main" val="11597032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9662030-EEFE-4B9E-91CB-9DFB1179B858}" type="slidenum">
              <a:rPr lang="en-US" altLang="zh-CN"/>
              <a:pPr/>
              <a:t>53</a:t>
            </a:fld>
            <a:endParaRPr lang="en-US" altLang="zh-CN"/>
          </a:p>
        </p:txBody>
      </p:sp>
      <p:sp>
        <p:nvSpPr>
          <p:cNvPr id="2" name="文本框 1"/>
          <p:cNvSpPr txBox="1"/>
          <p:nvPr/>
        </p:nvSpPr>
        <p:spPr>
          <a:xfrm>
            <a:off x="179512" y="188640"/>
            <a:ext cx="4185761" cy="584775"/>
          </a:xfrm>
          <a:prstGeom prst="rect">
            <a:avLst/>
          </a:prstGeom>
          <a:noFill/>
        </p:spPr>
        <p:txBody>
          <a:bodyPr wrap="none" rtlCol="0">
            <a:spAutoFit/>
          </a:bodyPr>
          <a:lstStyle/>
          <a:p>
            <a:pPr lvl="0"/>
            <a:r>
              <a:rPr lang="en-US" altLang="zh-CN" sz="3200" b="1" dirty="0" smtClean="0">
                <a:solidFill>
                  <a:srgbClr val="66FF99"/>
                </a:solidFill>
                <a:latin typeface="+mn-lt"/>
              </a:rPr>
              <a:t>(b2)</a:t>
            </a:r>
            <a:r>
              <a:rPr lang="zh-CN" altLang="zh-CN" sz="3200" b="1" dirty="0">
                <a:solidFill>
                  <a:srgbClr val="66FF99"/>
                </a:solidFill>
                <a:latin typeface="+mn-lt"/>
              </a:rPr>
              <a:t>添加菜单处理</a:t>
            </a:r>
            <a:r>
              <a:rPr lang="zh-CN" altLang="zh-CN" sz="3200" b="1" dirty="0" smtClean="0">
                <a:solidFill>
                  <a:srgbClr val="66FF99"/>
                </a:solidFill>
                <a:latin typeface="+mn-lt"/>
              </a:rPr>
              <a:t>函数</a:t>
            </a:r>
            <a:endParaRPr lang="zh-CN" altLang="zh-CN" sz="3200" b="1" dirty="0">
              <a:solidFill>
                <a:srgbClr val="66FF99"/>
              </a:solidFill>
              <a:latin typeface="+mn-lt"/>
            </a:endParaRPr>
          </a:p>
        </p:txBody>
      </p:sp>
      <p:sp>
        <p:nvSpPr>
          <p:cNvPr id="3" name="文本框 2"/>
          <p:cNvSpPr txBox="1"/>
          <p:nvPr/>
        </p:nvSpPr>
        <p:spPr>
          <a:xfrm>
            <a:off x="179512" y="908720"/>
            <a:ext cx="8712968" cy="5509200"/>
          </a:xfrm>
          <a:prstGeom prst="rect">
            <a:avLst/>
          </a:prstGeom>
          <a:noFill/>
        </p:spPr>
        <p:txBody>
          <a:bodyPr wrap="square" rtlCol="0">
            <a:spAutoFit/>
          </a:bodyPr>
          <a:lstStyle/>
          <a:p>
            <a:pPr marL="457200" indent="-457200">
              <a:buFont typeface="Arial" panose="020B0604020202020204" pitchFamily="34" charset="0"/>
              <a:buChar char="•"/>
            </a:pPr>
            <a:r>
              <a:rPr lang="zh-CN" altLang="zh-CN" sz="3200" dirty="0"/>
              <a:t>使用</a:t>
            </a:r>
            <a:r>
              <a:rPr lang="en-US" altLang="zh-CN" sz="3200" dirty="0"/>
              <a:t>My9_2Doc2.h</a:t>
            </a:r>
            <a:r>
              <a:rPr lang="zh-CN" altLang="zh-CN" sz="3200" dirty="0"/>
              <a:t>中</a:t>
            </a:r>
            <a:r>
              <a:rPr lang="en-US" altLang="zh-CN" sz="3200" dirty="0"/>
              <a:t>,</a:t>
            </a:r>
            <a:r>
              <a:rPr lang="zh-CN" altLang="zh-CN" sz="3200" dirty="0"/>
              <a:t>加入消息响应成员函数</a:t>
            </a:r>
            <a:r>
              <a:rPr lang="en-US" altLang="zh-CN" sz="3200" dirty="0" err="1"/>
              <a:t>OnChangeDrawType</a:t>
            </a:r>
            <a:r>
              <a:rPr lang="en-US" altLang="zh-CN" sz="3200" dirty="0"/>
              <a:t>(UINT </a:t>
            </a:r>
            <a:r>
              <a:rPr lang="en-US" altLang="zh-CN" sz="3200" dirty="0" err="1"/>
              <a:t>nID</a:t>
            </a:r>
            <a:r>
              <a:rPr lang="en-US" altLang="zh-CN" sz="3200" dirty="0" smtClean="0"/>
              <a:t>)</a:t>
            </a:r>
            <a:r>
              <a:rPr lang="zh-CN" altLang="en-US" sz="3200" dirty="0" smtClean="0"/>
              <a:t>，</a:t>
            </a:r>
            <a:r>
              <a:rPr lang="zh-CN" altLang="zh-CN" sz="3200" b="1" dirty="0" smtClean="0"/>
              <a:t>如</a:t>
            </a:r>
            <a:r>
              <a:rPr lang="zh-CN" altLang="zh-CN" sz="3200" b="1" dirty="0"/>
              <a:t>下所示</a:t>
            </a:r>
            <a:r>
              <a:rPr lang="zh-CN" altLang="zh-CN" sz="3200" b="1" dirty="0" smtClean="0"/>
              <a:t>：</a:t>
            </a:r>
            <a:endParaRPr lang="en-US" altLang="zh-CN" sz="3200" b="1" dirty="0" smtClean="0"/>
          </a:p>
          <a:p>
            <a:endParaRPr lang="zh-CN" altLang="zh-CN" dirty="0"/>
          </a:p>
          <a:p>
            <a:r>
              <a:rPr lang="en-US" altLang="zh-CN" b="1" i="1" dirty="0" smtClean="0"/>
              <a:t>   </a:t>
            </a:r>
            <a:r>
              <a:rPr lang="en-US" altLang="zh-CN" sz="2800" b="1" i="1" dirty="0" err="1" smtClean="0">
                <a:solidFill>
                  <a:srgbClr val="66FFFF"/>
                </a:solidFill>
              </a:rPr>
              <a:t>afx_msg</a:t>
            </a:r>
            <a:r>
              <a:rPr lang="en-US" altLang="zh-CN" sz="2800" b="1" i="1" dirty="0" smtClean="0">
                <a:solidFill>
                  <a:srgbClr val="66FFFF"/>
                </a:solidFill>
              </a:rPr>
              <a:t> </a:t>
            </a:r>
            <a:r>
              <a:rPr lang="en-US" altLang="zh-CN" sz="2800" b="1" i="1" dirty="0">
                <a:solidFill>
                  <a:srgbClr val="66FFFF"/>
                </a:solidFill>
              </a:rPr>
              <a:t>void </a:t>
            </a:r>
            <a:r>
              <a:rPr lang="en-US" altLang="zh-CN" sz="2800" b="1" i="1" dirty="0" err="1">
                <a:solidFill>
                  <a:srgbClr val="66FFFF"/>
                </a:solidFill>
              </a:rPr>
              <a:t>OnChangeDrawType</a:t>
            </a:r>
            <a:r>
              <a:rPr lang="en-US" altLang="zh-CN" sz="2800" b="1" i="1" dirty="0">
                <a:solidFill>
                  <a:srgbClr val="66FFFF"/>
                </a:solidFill>
              </a:rPr>
              <a:t>(UINT </a:t>
            </a:r>
            <a:r>
              <a:rPr lang="en-US" altLang="zh-CN" sz="2800" b="1" i="1" dirty="0" err="1">
                <a:solidFill>
                  <a:srgbClr val="66FFFF"/>
                </a:solidFill>
              </a:rPr>
              <a:t>nID</a:t>
            </a:r>
            <a:r>
              <a:rPr lang="en-US" altLang="zh-CN" sz="2800" b="1" i="1" dirty="0" smtClean="0">
                <a:solidFill>
                  <a:srgbClr val="66FFFF"/>
                </a:solidFill>
              </a:rPr>
              <a:t>);</a:t>
            </a:r>
          </a:p>
          <a:p>
            <a:endParaRPr lang="zh-CN" altLang="zh-CN" dirty="0"/>
          </a:p>
          <a:p>
            <a:r>
              <a:rPr lang="en-US" altLang="zh-CN" sz="2800" b="1" dirty="0" smtClean="0"/>
              <a:t>        </a:t>
            </a:r>
            <a:r>
              <a:rPr lang="zh-CN" altLang="zh-CN" sz="2800" b="1" dirty="0" smtClean="0"/>
              <a:t>在</a:t>
            </a:r>
            <a:r>
              <a:rPr lang="en-US" altLang="zh-CN" sz="2800" b="1" dirty="0"/>
              <a:t>My9_2Doc2.cpp</a:t>
            </a:r>
            <a:r>
              <a:rPr lang="zh-CN" altLang="zh-CN" sz="2800" b="1" dirty="0"/>
              <a:t>的消息映射部分添加选择图形类型的消息映射</a:t>
            </a:r>
            <a:r>
              <a:rPr lang="en-US" altLang="zh-CN" sz="2800" b="1" dirty="0"/>
              <a:t>,</a:t>
            </a:r>
            <a:r>
              <a:rPr lang="zh-CN" altLang="zh-CN" sz="2800" b="1" dirty="0"/>
              <a:t>代码如下：</a:t>
            </a:r>
          </a:p>
          <a:p>
            <a:r>
              <a:rPr lang="en-US" altLang="zh-CN" b="1" dirty="0"/>
              <a:t>BEGIN_MESSAGE_MAP(CMy9_2Doc2, </a:t>
            </a:r>
            <a:r>
              <a:rPr lang="en-US" altLang="zh-CN" b="1" dirty="0" err="1"/>
              <a:t>CDocument</a:t>
            </a:r>
            <a:r>
              <a:rPr lang="en-US" altLang="zh-CN" b="1" dirty="0"/>
              <a:t>)</a:t>
            </a:r>
            <a:endParaRPr lang="zh-CN" altLang="zh-CN" b="1" dirty="0"/>
          </a:p>
          <a:p>
            <a:r>
              <a:rPr lang="en-US" altLang="zh-CN" sz="2000" b="1" i="1" dirty="0" smtClean="0">
                <a:solidFill>
                  <a:srgbClr val="66FFFF"/>
                </a:solidFill>
              </a:rPr>
              <a:t>    ON_COMMAND_RANGE(</a:t>
            </a:r>
            <a:r>
              <a:rPr lang="en-US" altLang="zh-CN" sz="2000" b="1" i="1" dirty="0" err="1" smtClean="0">
                <a:solidFill>
                  <a:srgbClr val="66FFFF"/>
                </a:solidFill>
              </a:rPr>
              <a:t>ID_LINE,ID_RECTANGLE,OnChangeDrawType</a:t>
            </a:r>
            <a:r>
              <a:rPr lang="en-US" altLang="zh-CN" sz="2000" b="1" i="1" dirty="0">
                <a:solidFill>
                  <a:srgbClr val="66FFFF"/>
                </a:solidFill>
              </a:rPr>
              <a:t>)</a:t>
            </a:r>
            <a:endParaRPr lang="zh-CN" altLang="zh-CN" sz="2000" b="1" dirty="0">
              <a:solidFill>
                <a:srgbClr val="66FFFF"/>
              </a:solidFill>
            </a:endParaRPr>
          </a:p>
          <a:p>
            <a:r>
              <a:rPr lang="en-US" altLang="zh-CN" b="1" dirty="0"/>
              <a:t>END_MESSAGE_MAP()</a:t>
            </a:r>
            <a:endParaRPr lang="zh-CN" altLang="zh-CN" b="1" dirty="0"/>
          </a:p>
          <a:p>
            <a:pPr marL="342900" indent="-342900">
              <a:buFont typeface="Arial" panose="020B0604020202020204" pitchFamily="34" charset="0"/>
              <a:buChar char="•"/>
            </a:pPr>
            <a:r>
              <a:rPr lang="en-US" altLang="zh-CN" sz="3200" b="1" dirty="0" err="1" smtClean="0"/>
              <a:t>OnChangeDrawType</a:t>
            </a:r>
            <a:r>
              <a:rPr lang="zh-CN" altLang="zh-CN" sz="3200" b="1" dirty="0"/>
              <a:t>的代码如下：</a:t>
            </a:r>
          </a:p>
          <a:p>
            <a:r>
              <a:rPr lang="en-US" altLang="zh-CN" sz="2800" b="1" i="1" dirty="0">
                <a:solidFill>
                  <a:srgbClr val="66FFFF"/>
                </a:solidFill>
              </a:rPr>
              <a:t>void CMy9_2Doc2::</a:t>
            </a:r>
            <a:r>
              <a:rPr lang="en-US" altLang="zh-CN" sz="2800" b="1" i="1" dirty="0" err="1">
                <a:solidFill>
                  <a:srgbClr val="66FFFF"/>
                </a:solidFill>
              </a:rPr>
              <a:t>OnChangeDrawType</a:t>
            </a:r>
            <a:r>
              <a:rPr lang="en-US" altLang="zh-CN" sz="2800" b="1" i="1" dirty="0">
                <a:solidFill>
                  <a:srgbClr val="66FFFF"/>
                </a:solidFill>
              </a:rPr>
              <a:t>(UINT </a:t>
            </a:r>
            <a:r>
              <a:rPr lang="en-US" altLang="zh-CN" sz="2800" b="1" i="1" dirty="0" err="1">
                <a:solidFill>
                  <a:srgbClr val="66FFFF"/>
                </a:solidFill>
              </a:rPr>
              <a:t>nID</a:t>
            </a:r>
            <a:r>
              <a:rPr lang="en-US" altLang="zh-CN" sz="2800" b="1" i="1" dirty="0">
                <a:solidFill>
                  <a:srgbClr val="66FFFF"/>
                </a:solidFill>
              </a:rPr>
              <a:t>)</a:t>
            </a:r>
            <a:endParaRPr lang="zh-CN" altLang="zh-CN" sz="2800" dirty="0">
              <a:solidFill>
                <a:srgbClr val="66FFFF"/>
              </a:solidFill>
            </a:endParaRPr>
          </a:p>
          <a:p>
            <a:r>
              <a:rPr lang="en-US" altLang="zh-CN" sz="2800" b="1" i="1" dirty="0" smtClean="0">
                <a:solidFill>
                  <a:srgbClr val="66FFFF"/>
                </a:solidFill>
              </a:rPr>
              <a:t>{   </a:t>
            </a:r>
            <a:r>
              <a:rPr lang="en-US" altLang="zh-CN" sz="2800" b="1" i="1" dirty="0" err="1">
                <a:solidFill>
                  <a:srgbClr val="66FFFF"/>
                </a:solidFill>
              </a:rPr>
              <a:t>m_drawType</a:t>
            </a:r>
            <a:r>
              <a:rPr lang="en-US" altLang="zh-CN" sz="2800" b="1" i="1" dirty="0">
                <a:solidFill>
                  <a:srgbClr val="66FFFF"/>
                </a:solidFill>
              </a:rPr>
              <a:t>=</a:t>
            </a:r>
            <a:r>
              <a:rPr lang="en-US" altLang="zh-CN" sz="2800" b="1" i="1" dirty="0" err="1">
                <a:solidFill>
                  <a:srgbClr val="66FFFF"/>
                </a:solidFill>
              </a:rPr>
              <a:t>nID</a:t>
            </a:r>
            <a:r>
              <a:rPr lang="en-US" altLang="zh-CN" sz="2800" b="1" i="1" dirty="0">
                <a:solidFill>
                  <a:srgbClr val="66FFFF"/>
                </a:solidFill>
              </a:rPr>
              <a:t>-ID_LINE</a:t>
            </a:r>
            <a:r>
              <a:rPr lang="en-US" altLang="zh-CN" sz="2800" b="1" i="1" dirty="0" smtClean="0">
                <a:solidFill>
                  <a:srgbClr val="66FFFF"/>
                </a:solidFill>
              </a:rPr>
              <a:t>;  }</a:t>
            </a:r>
            <a:endParaRPr lang="zh-CN" altLang="zh-CN" sz="2800" dirty="0">
              <a:solidFill>
                <a:srgbClr val="66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ircle(in)">
                                      <p:cBhvr>
                                        <p:cTn id="16" dur="2000"/>
                                        <p:tgtEl>
                                          <p:spTgt spid="3">
                                            <p:txEl>
                                              <p:pRg st="5" end="5"/>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ircle(in)">
                                      <p:cBhvr>
                                        <p:cTn id="19" dur="2000"/>
                                        <p:tgtEl>
                                          <p:spTgt spid="3">
                                            <p:txEl>
                                              <p:pRg st="6" end="6"/>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ircle(in)">
                                      <p:cBhvr>
                                        <p:cTn id="22" dur="2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anim calcmode="lin" valueType="num">
                                      <p:cBhvr>
                                        <p:cTn id="28"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8" end="8"/>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anim calcmode="lin" valueType="num">
                                      <p:cBhvr>
                                        <p:cTn id="33"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9" end="9"/>
                                            </p:txEl>
                                          </p:spTgt>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2000"/>
                                        <p:tgtEl>
                                          <p:spTgt spid="3">
                                            <p:txEl>
                                              <p:pRg st="10" end="10"/>
                                            </p:txEl>
                                          </p:spTgt>
                                        </p:tgtEl>
                                      </p:cBhvr>
                                    </p:animEffect>
                                    <p:anim calcmode="lin" valueType="num">
                                      <p:cBhvr>
                                        <p:cTn id="38" dur="2000" fill="hold"/>
                                        <p:tgtEl>
                                          <p:spTgt spid="3">
                                            <p:txEl>
                                              <p:pRg st="10" end="10"/>
                                            </p:txEl>
                                          </p:spTgt>
                                        </p:tgtEl>
                                        <p:attrNameLst>
                                          <p:attrName>ppt_w</p:attrName>
                                        </p:attrNameLst>
                                      </p:cBhvr>
                                      <p:tavLst>
                                        <p:tav tm="0" fmla="#ppt_w*sin(2.5*pi*$)">
                                          <p:val>
                                            <p:fltVal val="0"/>
                                          </p:val>
                                        </p:tav>
                                        <p:tav tm="100000">
                                          <p:val>
                                            <p:fltVal val="1"/>
                                          </p:val>
                                        </p:tav>
                                      </p:tavLst>
                                    </p:anim>
                                    <p:anim calcmode="lin" valueType="num">
                                      <p:cBhvr>
                                        <p:cTn id="39" dur="20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6D996C7-F843-414B-938F-782D81A654DF}" type="slidenum">
              <a:rPr lang="en-US" altLang="zh-CN"/>
              <a:pPr/>
              <a:t>54</a:t>
            </a:fld>
            <a:endParaRPr lang="en-US" altLang="zh-CN"/>
          </a:p>
        </p:txBody>
      </p:sp>
      <p:sp>
        <p:nvSpPr>
          <p:cNvPr id="55300" name="Text Box 4"/>
          <p:cNvSpPr txBox="1">
            <a:spLocks noChangeArrowheads="1"/>
          </p:cNvSpPr>
          <p:nvPr/>
        </p:nvSpPr>
        <p:spPr bwMode="auto">
          <a:xfrm>
            <a:off x="212725" y="44624"/>
            <a:ext cx="87026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smtClean="0">
                <a:solidFill>
                  <a:srgbClr val="66FF33"/>
                </a:solidFill>
              </a:rPr>
              <a:t>(b3)</a:t>
            </a:r>
            <a:r>
              <a:rPr lang="zh-CN" altLang="en-US" b="1" dirty="0" smtClean="0">
                <a:solidFill>
                  <a:srgbClr val="66FF33"/>
                </a:solidFill>
              </a:rPr>
              <a:t>文档</a:t>
            </a:r>
            <a:r>
              <a:rPr lang="zh-CN" altLang="en-US" b="1" dirty="0">
                <a:solidFill>
                  <a:srgbClr val="66FF33"/>
                </a:solidFill>
              </a:rPr>
              <a:t>串行化 ：</a:t>
            </a:r>
          </a:p>
          <a:p>
            <a:r>
              <a:rPr lang="en-US" altLang="zh-CN" b="1" dirty="0" smtClean="0"/>
              <a:t>        </a:t>
            </a:r>
            <a:r>
              <a:rPr lang="zh-CN" altLang="zh-CN" b="1" dirty="0" smtClean="0"/>
              <a:t>为</a:t>
            </a:r>
            <a:r>
              <a:rPr lang="zh-CN" altLang="en-US" b="1" dirty="0" smtClean="0"/>
              <a:t>将</a:t>
            </a:r>
            <a:r>
              <a:rPr lang="zh-CN" altLang="zh-CN" b="1" dirty="0" smtClean="0"/>
              <a:t>视</a:t>
            </a:r>
            <a:r>
              <a:rPr lang="zh-CN" altLang="zh-CN" b="1" dirty="0"/>
              <a:t>图中显示文本的修改保存到磁盘文件中，并在需要时可以打开所保存的磁盘文件读取文档，必须重载</a:t>
            </a:r>
            <a:r>
              <a:rPr lang="en-US" altLang="zh-CN" b="1" dirty="0"/>
              <a:t>CMy9_2Doc2</a:t>
            </a:r>
            <a:r>
              <a:rPr lang="zh-CN" altLang="zh-CN" b="1" dirty="0"/>
              <a:t>类的</a:t>
            </a:r>
            <a:r>
              <a:rPr lang="en-US" altLang="zh-CN" b="1" dirty="0"/>
              <a:t>Serialize</a:t>
            </a:r>
            <a:r>
              <a:rPr lang="zh-CN" altLang="zh-CN" b="1" dirty="0"/>
              <a:t>函数来完成串行化，在</a:t>
            </a:r>
            <a:r>
              <a:rPr lang="en-US" altLang="zh-CN" b="1" dirty="0"/>
              <a:t>My9_2Doc2.cpp</a:t>
            </a:r>
            <a:r>
              <a:rPr lang="zh-CN" altLang="zh-CN" b="1" dirty="0"/>
              <a:t>中增加如下代码</a:t>
            </a:r>
            <a:r>
              <a:rPr lang="zh-CN" altLang="zh-CN" b="1" dirty="0" smtClean="0"/>
              <a:t>。</a:t>
            </a:r>
            <a:r>
              <a:rPr lang="en-US" altLang="zh-CN" b="1" i="1" dirty="0"/>
              <a:t>		</a:t>
            </a:r>
            <a:endParaRPr lang="zh-CN" altLang="zh-CN" dirty="0"/>
          </a:p>
        </p:txBody>
      </p:sp>
      <p:sp>
        <p:nvSpPr>
          <p:cNvPr id="2" name="文本框 1"/>
          <p:cNvSpPr txBox="1"/>
          <p:nvPr/>
        </p:nvSpPr>
        <p:spPr>
          <a:xfrm>
            <a:off x="467544" y="2060848"/>
            <a:ext cx="8447856" cy="4870564"/>
          </a:xfrm>
          <a:prstGeom prst="rect">
            <a:avLst/>
          </a:prstGeom>
          <a:noFill/>
        </p:spPr>
        <p:txBody>
          <a:bodyPr wrap="square" rtlCol="0">
            <a:spAutoFit/>
          </a:bodyPr>
          <a:lstStyle/>
          <a:p>
            <a:r>
              <a:rPr lang="zh-CN" altLang="zh-CN" sz="2800" b="1" dirty="0">
                <a:solidFill>
                  <a:srgbClr val="66FFFF"/>
                </a:solidFill>
              </a:rPr>
              <a:t>重载后的</a:t>
            </a:r>
            <a:r>
              <a:rPr lang="en-US" altLang="zh-CN" sz="2800" b="1" dirty="0">
                <a:solidFill>
                  <a:srgbClr val="66FFFF"/>
                </a:solidFill>
              </a:rPr>
              <a:t>Serialize()</a:t>
            </a:r>
            <a:r>
              <a:rPr lang="zh-CN" altLang="zh-CN" sz="2800" b="1" dirty="0">
                <a:solidFill>
                  <a:srgbClr val="66FFFF"/>
                </a:solidFill>
              </a:rPr>
              <a:t>函数的代码如下：</a:t>
            </a:r>
          </a:p>
          <a:p>
            <a:pPr>
              <a:lnSpc>
                <a:spcPts val="2400"/>
              </a:lnSpc>
            </a:pPr>
            <a:r>
              <a:rPr lang="en-US" altLang="zh-CN" b="1" dirty="0">
                <a:solidFill>
                  <a:srgbClr val="66FFFF"/>
                </a:solidFill>
                <a:latin typeface="+mn-lt"/>
              </a:rPr>
              <a:t>// CMy9_2Doc2 serialization</a:t>
            </a:r>
            <a:endParaRPr lang="zh-CN" altLang="zh-CN" b="1" dirty="0">
              <a:solidFill>
                <a:srgbClr val="66FFFF"/>
              </a:solidFill>
              <a:latin typeface="+mn-lt"/>
            </a:endParaRPr>
          </a:p>
          <a:p>
            <a:pPr>
              <a:lnSpc>
                <a:spcPts val="2400"/>
              </a:lnSpc>
            </a:pPr>
            <a:r>
              <a:rPr lang="en-US" altLang="zh-CN" b="1" dirty="0">
                <a:solidFill>
                  <a:srgbClr val="66FFFF"/>
                </a:solidFill>
                <a:latin typeface="+mn-lt"/>
              </a:rPr>
              <a:t>void CMy9_2Doc2::Serialize(</a:t>
            </a:r>
            <a:r>
              <a:rPr lang="en-US" altLang="zh-CN" b="1" dirty="0" err="1">
                <a:solidFill>
                  <a:srgbClr val="66FFFF"/>
                </a:solidFill>
                <a:latin typeface="+mn-lt"/>
              </a:rPr>
              <a:t>CArchive</a:t>
            </a:r>
            <a:r>
              <a:rPr lang="en-US" altLang="zh-CN" b="1" dirty="0">
                <a:solidFill>
                  <a:srgbClr val="66FFFF"/>
                </a:solidFill>
                <a:latin typeface="+mn-lt"/>
              </a:rPr>
              <a:t>&amp; </a:t>
            </a:r>
            <a:r>
              <a:rPr lang="en-US" altLang="zh-CN" b="1" dirty="0" err="1">
                <a:solidFill>
                  <a:srgbClr val="66FFFF"/>
                </a:solidFill>
                <a:latin typeface="+mn-lt"/>
              </a:rPr>
              <a:t>ar</a:t>
            </a:r>
            <a:r>
              <a:rPr lang="en-US" altLang="zh-CN" b="1" dirty="0">
                <a:solidFill>
                  <a:srgbClr val="66FFFF"/>
                </a:solidFill>
                <a:latin typeface="+mn-lt"/>
              </a:rPr>
              <a:t>)</a:t>
            </a:r>
            <a:endParaRPr lang="zh-CN" altLang="zh-CN" b="1" dirty="0">
              <a:solidFill>
                <a:srgbClr val="66FFFF"/>
              </a:solidFill>
              <a:latin typeface="+mn-lt"/>
            </a:endParaRPr>
          </a:p>
          <a:p>
            <a:pPr>
              <a:lnSpc>
                <a:spcPts val="2400"/>
              </a:lnSpc>
            </a:pPr>
            <a:r>
              <a:rPr lang="en-US" altLang="zh-CN" b="1" dirty="0" smtClean="0">
                <a:solidFill>
                  <a:srgbClr val="66FFFF"/>
                </a:solidFill>
                <a:latin typeface="+mn-lt"/>
              </a:rPr>
              <a:t>{  if </a:t>
            </a:r>
            <a:r>
              <a:rPr lang="en-US" altLang="zh-CN" b="1" dirty="0">
                <a:solidFill>
                  <a:srgbClr val="66FFFF"/>
                </a:solidFill>
                <a:latin typeface="+mn-lt"/>
              </a:rPr>
              <a:t>(</a:t>
            </a:r>
            <a:r>
              <a:rPr lang="en-US" altLang="zh-CN" b="1" dirty="0" err="1">
                <a:solidFill>
                  <a:srgbClr val="66FFFF"/>
                </a:solidFill>
                <a:latin typeface="+mn-lt"/>
              </a:rPr>
              <a:t>ar.IsStoring</a:t>
            </a:r>
            <a:r>
              <a:rPr lang="en-US" altLang="zh-CN" b="1" dirty="0">
                <a:solidFill>
                  <a:srgbClr val="66FFFF"/>
                </a:solidFill>
                <a:latin typeface="+mn-lt"/>
              </a:rPr>
              <a:t>())</a:t>
            </a:r>
            <a:endParaRPr lang="zh-CN" altLang="zh-CN" b="1" dirty="0">
              <a:solidFill>
                <a:srgbClr val="66FFFF"/>
              </a:solidFill>
              <a:latin typeface="+mn-lt"/>
            </a:endParaRPr>
          </a:p>
          <a:p>
            <a:pPr>
              <a:lnSpc>
                <a:spcPts val="2400"/>
              </a:lnSpc>
            </a:pPr>
            <a:r>
              <a:rPr lang="en-US" altLang="zh-CN" b="1" dirty="0" smtClean="0">
                <a:solidFill>
                  <a:srgbClr val="66FFFF"/>
                </a:solidFill>
                <a:latin typeface="+mn-lt"/>
              </a:rPr>
              <a:t>   { // </a:t>
            </a:r>
            <a:r>
              <a:rPr lang="en-US" altLang="zh-CN" b="1" dirty="0">
                <a:solidFill>
                  <a:srgbClr val="66FFFF"/>
                </a:solidFill>
                <a:latin typeface="+mn-lt"/>
              </a:rPr>
              <a:t>TODO: </a:t>
            </a:r>
            <a:r>
              <a:rPr lang="zh-CN" altLang="zh-CN" b="1" dirty="0">
                <a:solidFill>
                  <a:srgbClr val="66FFFF"/>
                </a:solidFill>
                <a:latin typeface="+mn-lt"/>
              </a:rPr>
              <a:t>在此添加存储代码</a:t>
            </a:r>
          </a:p>
          <a:p>
            <a:pPr>
              <a:lnSpc>
                <a:spcPts val="2000"/>
              </a:lnSpc>
            </a:pPr>
            <a:r>
              <a:rPr lang="en-US" altLang="zh-CN" b="1" dirty="0"/>
              <a:t>	</a:t>
            </a:r>
            <a:r>
              <a:rPr lang="en-US" altLang="zh-CN" b="1" i="1" dirty="0" err="1">
                <a:latin typeface="+mn-ea"/>
                <a:ea typeface="+mn-ea"/>
              </a:rPr>
              <a:t>int</a:t>
            </a:r>
            <a:r>
              <a:rPr lang="en-US" altLang="zh-CN" b="1" i="1" dirty="0">
                <a:latin typeface="+mn-ea"/>
                <a:ea typeface="+mn-ea"/>
              </a:rPr>
              <a:t> size=</a:t>
            </a:r>
            <a:r>
              <a:rPr lang="en-US" altLang="zh-CN" b="1" i="1" dirty="0" err="1">
                <a:latin typeface="+mn-ea"/>
                <a:ea typeface="+mn-ea"/>
              </a:rPr>
              <a:t>m_data.GetCount</a:t>
            </a:r>
            <a:r>
              <a:rPr lang="en-US" altLang="zh-CN" b="1" i="1" dirty="0">
                <a:latin typeface="+mn-ea"/>
                <a:ea typeface="+mn-ea"/>
              </a:rPr>
              <a:t>();</a:t>
            </a:r>
            <a:endParaRPr lang="zh-CN" altLang="zh-CN" b="1" dirty="0">
              <a:latin typeface="+mn-ea"/>
              <a:ea typeface="+mn-ea"/>
            </a:endParaRPr>
          </a:p>
          <a:p>
            <a:pPr>
              <a:lnSpc>
                <a:spcPts val="2000"/>
              </a:lnSpc>
            </a:pPr>
            <a:r>
              <a:rPr lang="en-US" altLang="zh-CN" b="1" i="1" dirty="0">
                <a:latin typeface="+mn-ea"/>
                <a:ea typeface="+mn-ea"/>
              </a:rPr>
              <a:t>	</a:t>
            </a:r>
            <a:r>
              <a:rPr lang="en-US" altLang="zh-CN" b="1" i="1" dirty="0" err="1" smtClean="0">
                <a:latin typeface="+mn-ea"/>
                <a:ea typeface="+mn-ea"/>
              </a:rPr>
              <a:t>ar</a:t>
            </a:r>
            <a:r>
              <a:rPr lang="en-US" altLang="zh-CN" b="1" i="1" dirty="0">
                <a:latin typeface="+mn-ea"/>
                <a:ea typeface="+mn-ea"/>
              </a:rPr>
              <a:t>&lt;&lt;size;</a:t>
            </a:r>
            <a:endParaRPr lang="zh-CN" altLang="zh-CN" b="1" dirty="0">
              <a:latin typeface="+mn-ea"/>
              <a:ea typeface="+mn-ea"/>
            </a:endParaRPr>
          </a:p>
          <a:p>
            <a:pPr>
              <a:lnSpc>
                <a:spcPts val="2000"/>
              </a:lnSpc>
            </a:pPr>
            <a:r>
              <a:rPr lang="en-US" altLang="zh-CN" b="1" i="1" dirty="0">
                <a:latin typeface="+mn-ea"/>
                <a:ea typeface="+mn-ea"/>
              </a:rPr>
              <a:t>	</a:t>
            </a:r>
            <a:r>
              <a:rPr lang="en-US" altLang="zh-CN" b="1" i="1" dirty="0" err="1" smtClean="0">
                <a:latin typeface="+mn-ea"/>
                <a:ea typeface="+mn-ea"/>
              </a:rPr>
              <a:t>int</a:t>
            </a:r>
            <a:r>
              <a:rPr lang="en-US" altLang="zh-CN" b="1" i="1" dirty="0" smtClean="0">
                <a:latin typeface="+mn-ea"/>
                <a:ea typeface="+mn-ea"/>
              </a:rPr>
              <a:t> </a:t>
            </a:r>
            <a:r>
              <a:rPr lang="en-US" altLang="zh-CN" b="1" i="1" dirty="0" err="1">
                <a:latin typeface="+mn-ea"/>
                <a:ea typeface="+mn-ea"/>
              </a:rPr>
              <a:t>i</a:t>
            </a:r>
            <a:r>
              <a:rPr lang="en-US" altLang="zh-CN" b="1" i="1" dirty="0">
                <a:latin typeface="+mn-ea"/>
                <a:ea typeface="+mn-ea"/>
              </a:rPr>
              <a:t>;</a:t>
            </a:r>
            <a:endParaRPr lang="zh-CN" altLang="zh-CN" b="1" dirty="0">
              <a:latin typeface="+mn-ea"/>
              <a:ea typeface="+mn-ea"/>
            </a:endParaRPr>
          </a:p>
          <a:p>
            <a:pPr>
              <a:lnSpc>
                <a:spcPts val="2000"/>
              </a:lnSpc>
            </a:pPr>
            <a:r>
              <a:rPr lang="en-US" altLang="zh-CN" b="1" i="1" dirty="0">
                <a:latin typeface="+mn-ea"/>
                <a:ea typeface="+mn-ea"/>
              </a:rPr>
              <a:t>	</a:t>
            </a:r>
            <a:r>
              <a:rPr lang="en-US" altLang="zh-CN" b="1" i="1" dirty="0" smtClean="0">
                <a:latin typeface="+mn-ea"/>
                <a:ea typeface="+mn-ea"/>
              </a:rPr>
              <a:t>for(</a:t>
            </a:r>
            <a:r>
              <a:rPr lang="en-US" altLang="zh-CN" b="1" i="1" dirty="0" err="1" smtClean="0">
                <a:latin typeface="+mn-ea"/>
                <a:ea typeface="+mn-ea"/>
              </a:rPr>
              <a:t>i</a:t>
            </a:r>
            <a:r>
              <a:rPr lang="en-US" altLang="zh-CN" b="1" i="1" dirty="0" smtClean="0">
                <a:latin typeface="+mn-ea"/>
                <a:ea typeface="+mn-ea"/>
              </a:rPr>
              <a:t>=0;i&lt;</a:t>
            </a:r>
            <a:r>
              <a:rPr lang="en-US" altLang="zh-CN" b="1" i="1" dirty="0" err="1" smtClean="0">
                <a:latin typeface="+mn-ea"/>
                <a:ea typeface="+mn-ea"/>
              </a:rPr>
              <a:t>size;i</a:t>
            </a:r>
            <a:r>
              <a:rPr lang="en-US" altLang="zh-CN" b="1" i="1" dirty="0">
                <a:latin typeface="+mn-ea"/>
                <a:ea typeface="+mn-ea"/>
              </a:rPr>
              <a:t>++)</a:t>
            </a:r>
            <a:endParaRPr lang="zh-CN" altLang="zh-CN" b="1" dirty="0">
              <a:latin typeface="+mn-ea"/>
              <a:ea typeface="+mn-ea"/>
            </a:endParaRPr>
          </a:p>
          <a:p>
            <a:pPr>
              <a:lnSpc>
                <a:spcPts val="2000"/>
              </a:lnSpc>
            </a:pPr>
            <a:r>
              <a:rPr lang="en-US" altLang="zh-CN" b="1" i="1" dirty="0">
                <a:latin typeface="+mn-ea"/>
                <a:ea typeface="+mn-ea"/>
              </a:rPr>
              <a:t>	</a:t>
            </a:r>
            <a:r>
              <a:rPr lang="en-US" altLang="zh-CN" b="1" i="1" dirty="0" smtClean="0">
                <a:latin typeface="+mn-ea"/>
                <a:ea typeface="+mn-ea"/>
              </a:rPr>
              <a:t>{</a:t>
            </a:r>
            <a:r>
              <a:rPr lang="en-US" altLang="zh-CN" b="1" i="1" dirty="0" err="1" smtClean="0">
                <a:latin typeface="+mn-ea"/>
                <a:ea typeface="+mn-ea"/>
              </a:rPr>
              <a:t>CDrawData</a:t>
            </a:r>
            <a:r>
              <a:rPr lang="en-US" altLang="zh-CN" b="1" i="1" dirty="0">
                <a:latin typeface="+mn-ea"/>
                <a:ea typeface="+mn-ea"/>
              </a:rPr>
              <a:t>* data=(</a:t>
            </a:r>
            <a:r>
              <a:rPr lang="en-US" altLang="zh-CN" b="1" i="1" dirty="0" err="1">
                <a:latin typeface="+mn-ea"/>
                <a:ea typeface="+mn-ea"/>
              </a:rPr>
              <a:t>CDrawData</a:t>
            </a:r>
            <a:r>
              <a:rPr lang="en-US" altLang="zh-CN" b="1" i="1" dirty="0">
                <a:latin typeface="+mn-ea"/>
                <a:ea typeface="+mn-ea"/>
              </a:rPr>
              <a:t> *)</a:t>
            </a:r>
            <a:r>
              <a:rPr lang="en-US" altLang="zh-CN" b="1" i="1" dirty="0" err="1">
                <a:latin typeface="+mn-ea"/>
                <a:ea typeface="+mn-ea"/>
              </a:rPr>
              <a:t>m_data.GetAt</a:t>
            </a:r>
            <a:r>
              <a:rPr lang="en-US" altLang="zh-CN" b="1" i="1" dirty="0">
                <a:latin typeface="+mn-ea"/>
                <a:ea typeface="+mn-ea"/>
              </a:rPr>
              <a:t>(</a:t>
            </a:r>
            <a:r>
              <a:rPr lang="en-US" altLang="zh-CN" b="1" i="1" dirty="0" err="1">
                <a:latin typeface="+mn-ea"/>
                <a:ea typeface="+mn-ea"/>
              </a:rPr>
              <a:t>i</a:t>
            </a:r>
            <a:r>
              <a:rPr lang="en-US" altLang="zh-CN" b="1" i="1" dirty="0">
                <a:latin typeface="+mn-ea"/>
                <a:ea typeface="+mn-ea"/>
              </a:rPr>
              <a:t>);</a:t>
            </a:r>
            <a:endParaRPr lang="zh-CN" altLang="zh-CN" b="1" dirty="0">
              <a:latin typeface="+mn-ea"/>
              <a:ea typeface="+mn-ea"/>
            </a:endParaRPr>
          </a:p>
          <a:p>
            <a:pPr>
              <a:lnSpc>
                <a:spcPts val="2000"/>
              </a:lnSpc>
            </a:pPr>
            <a:r>
              <a:rPr lang="en-US" altLang="zh-CN" b="1" i="1" dirty="0">
                <a:latin typeface="+mn-ea"/>
                <a:ea typeface="+mn-ea"/>
              </a:rPr>
              <a:t>	</a:t>
            </a:r>
            <a:r>
              <a:rPr lang="en-US" altLang="zh-CN" b="1" i="1" dirty="0" smtClean="0">
                <a:latin typeface="+mn-ea"/>
                <a:ea typeface="+mn-ea"/>
              </a:rPr>
              <a:t> </a:t>
            </a:r>
            <a:r>
              <a:rPr lang="en-US" altLang="zh-CN" b="1" i="1" dirty="0" err="1" smtClean="0">
                <a:latin typeface="+mn-ea"/>
                <a:ea typeface="+mn-ea"/>
              </a:rPr>
              <a:t>ar</a:t>
            </a:r>
            <a:r>
              <a:rPr lang="en-US" altLang="zh-CN" b="1" i="1" dirty="0">
                <a:latin typeface="+mn-ea"/>
                <a:ea typeface="+mn-ea"/>
              </a:rPr>
              <a:t>&lt;&lt;data-&gt;</a:t>
            </a:r>
            <a:r>
              <a:rPr lang="en-US" altLang="zh-CN" b="1" i="1" dirty="0" err="1">
                <a:latin typeface="+mn-ea"/>
                <a:ea typeface="+mn-ea"/>
              </a:rPr>
              <a:t>begin.x</a:t>
            </a:r>
            <a:r>
              <a:rPr lang="en-US" altLang="zh-CN" b="1" i="1" dirty="0">
                <a:latin typeface="+mn-ea"/>
                <a:ea typeface="+mn-ea"/>
              </a:rPr>
              <a:t>;</a:t>
            </a:r>
            <a:endParaRPr lang="zh-CN" altLang="zh-CN" b="1" dirty="0">
              <a:latin typeface="+mn-ea"/>
              <a:ea typeface="+mn-ea"/>
            </a:endParaRPr>
          </a:p>
          <a:p>
            <a:pPr>
              <a:lnSpc>
                <a:spcPts val="2000"/>
              </a:lnSpc>
            </a:pPr>
            <a:r>
              <a:rPr lang="en-US" altLang="zh-CN" b="1" i="1" dirty="0">
                <a:latin typeface="+mn-ea"/>
                <a:ea typeface="+mn-ea"/>
              </a:rPr>
              <a:t>	</a:t>
            </a:r>
            <a:r>
              <a:rPr lang="en-US" altLang="zh-CN" b="1" i="1" dirty="0" smtClean="0">
                <a:latin typeface="+mn-ea"/>
                <a:ea typeface="+mn-ea"/>
              </a:rPr>
              <a:t> </a:t>
            </a:r>
            <a:r>
              <a:rPr lang="en-US" altLang="zh-CN" b="1" i="1" dirty="0" err="1" smtClean="0">
                <a:latin typeface="+mn-ea"/>
                <a:ea typeface="+mn-ea"/>
              </a:rPr>
              <a:t>ar</a:t>
            </a:r>
            <a:r>
              <a:rPr lang="en-US" altLang="zh-CN" b="1" i="1" dirty="0">
                <a:latin typeface="+mn-ea"/>
                <a:ea typeface="+mn-ea"/>
              </a:rPr>
              <a:t>&lt;&lt;data-&gt;</a:t>
            </a:r>
            <a:r>
              <a:rPr lang="en-US" altLang="zh-CN" b="1" i="1" dirty="0" err="1">
                <a:latin typeface="+mn-ea"/>
                <a:ea typeface="+mn-ea"/>
              </a:rPr>
              <a:t>begin.y</a:t>
            </a:r>
            <a:r>
              <a:rPr lang="en-US" altLang="zh-CN" b="1" i="1" dirty="0">
                <a:latin typeface="+mn-ea"/>
                <a:ea typeface="+mn-ea"/>
              </a:rPr>
              <a:t>;	</a:t>
            </a:r>
            <a:endParaRPr lang="zh-CN" altLang="zh-CN" b="1" dirty="0">
              <a:latin typeface="+mn-ea"/>
              <a:ea typeface="+mn-ea"/>
            </a:endParaRPr>
          </a:p>
          <a:p>
            <a:pPr>
              <a:lnSpc>
                <a:spcPts val="2000"/>
              </a:lnSpc>
            </a:pPr>
            <a:r>
              <a:rPr lang="en-US" altLang="zh-CN" b="1" i="1" dirty="0">
                <a:latin typeface="+mn-ea"/>
                <a:ea typeface="+mn-ea"/>
              </a:rPr>
              <a:t>	</a:t>
            </a:r>
            <a:r>
              <a:rPr lang="en-US" altLang="zh-CN" b="1" i="1" dirty="0" smtClean="0">
                <a:latin typeface="+mn-ea"/>
                <a:ea typeface="+mn-ea"/>
              </a:rPr>
              <a:t> </a:t>
            </a:r>
            <a:r>
              <a:rPr lang="en-US" altLang="zh-CN" b="1" i="1" dirty="0" err="1" smtClean="0">
                <a:latin typeface="+mn-ea"/>
                <a:ea typeface="+mn-ea"/>
              </a:rPr>
              <a:t>ar</a:t>
            </a:r>
            <a:r>
              <a:rPr lang="en-US" altLang="zh-CN" b="1" i="1" dirty="0">
                <a:latin typeface="+mn-ea"/>
                <a:ea typeface="+mn-ea"/>
              </a:rPr>
              <a:t>&lt;&lt;data-&gt;</a:t>
            </a:r>
            <a:r>
              <a:rPr lang="en-US" altLang="zh-CN" b="1" i="1" dirty="0" err="1">
                <a:latin typeface="+mn-ea"/>
                <a:ea typeface="+mn-ea"/>
              </a:rPr>
              <a:t>end.x</a:t>
            </a:r>
            <a:r>
              <a:rPr lang="en-US" altLang="zh-CN" b="1" i="1" dirty="0">
                <a:latin typeface="+mn-ea"/>
                <a:ea typeface="+mn-ea"/>
              </a:rPr>
              <a:t>;</a:t>
            </a:r>
            <a:endParaRPr lang="zh-CN" altLang="zh-CN" b="1" dirty="0">
              <a:latin typeface="+mn-ea"/>
              <a:ea typeface="+mn-ea"/>
            </a:endParaRPr>
          </a:p>
          <a:p>
            <a:pPr>
              <a:lnSpc>
                <a:spcPts val="2000"/>
              </a:lnSpc>
            </a:pPr>
            <a:r>
              <a:rPr lang="en-US" altLang="zh-CN" b="1" i="1" dirty="0">
                <a:latin typeface="+mn-ea"/>
                <a:ea typeface="+mn-ea"/>
              </a:rPr>
              <a:t>	</a:t>
            </a:r>
            <a:r>
              <a:rPr lang="en-US" altLang="zh-CN" b="1" i="1" dirty="0" smtClean="0">
                <a:latin typeface="+mn-ea"/>
                <a:ea typeface="+mn-ea"/>
              </a:rPr>
              <a:t> </a:t>
            </a:r>
            <a:r>
              <a:rPr lang="en-US" altLang="zh-CN" b="1" i="1" dirty="0" err="1" smtClean="0">
                <a:latin typeface="+mn-ea"/>
                <a:ea typeface="+mn-ea"/>
              </a:rPr>
              <a:t>ar</a:t>
            </a:r>
            <a:r>
              <a:rPr lang="en-US" altLang="zh-CN" b="1" i="1" dirty="0">
                <a:latin typeface="+mn-ea"/>
                <a:ea typeface="+mn-ea"/>
              </a:rPr>
              <a:t>&lt;&lt;data-&gt;</a:t>
            </a:r>
            <a:r>
              <a:rPr lang="en-US" altLang="zh-CN" b="1" i="1" dirty="0" err="1">
                <a:latin typeface="+mn-ea"/>
                <a:ea typeface="+mn-ea"/>
              </a:rPr>
              <a:t>end.y</a:t>
            </a:r>
            <a:r>
              <a:rPr lang="en-US" altLang="zh-CN" b="1" i="1" dirty="0">
                <a:latin typeface="+mn-ea"/>
                <a:ea typeface="+mn-ea"/>
              </a:rPr>
              <a:t>;</a:t>
            </a:r>
            <a:endParaRPr lang="zh-CN" altLang="zh-CN" b="1" dirty="0">
              <a:latin typeface="+mn-ea"/>
              <a:ea typeface="+mn-ea"/>
            </a:endParaRPr>
          </a:p>
          <a:p>
            <a:pPr>
              <a:lnSpc>
                <a:spcPts val="2000"/>
              </a:lnSpc>
            </a:pPr>
            <a:r>
              <a:rPr lang="en-US" altLang="zh-CN" b="1" i="1" dirty="0">
                <a:latin typeface="+mn-ea"/>
                <a:ea typeface="+mn-ea"/>
              </a:rPr>
              <a:t>	</a:t>
            </a:r>
            <a:r>
              <a:rPr lang="en-US" altLang="zh-CN" b="1" i="1" dirty="0" smtClean="0">
                <a:latin typeface="+mn-ea"/>
                <a:ea typeface="+mn-ea"/>
              </a:rPr>
              <a:t> </a:t>
            </a:r>
            <a:r>
              <a:rPr lang="en-US" altLang="zh-CN" b="1" i="1" dirty="0" err="1" smtClean="0">
                <a:latin typeface="+mn-ea"/>
                <a:ea typeface="+mn-ea"/>
              </a:rPr>
              <a:t>ar</a:t>
            </a:r>
            <a:r>
              <a:rPr lang="en-US" altLang="zh-CN" b="1" i="1" dirty="0">
                <a:latin typeface="+mn-ea"/>
                <a:ea typeface="+mn-ea"/>
              </a:rPr>
              <a:t>&lt;&lt;data-&gt;type;</a:t>
            </a:r>
            <a:endParaRPr lang="zh-CN" altLang="zh-CN" b="1" dirty="0">
              <a:latin typeface="+mn-ea"/>
              <a:ea typeface="+mn-ea"/>
            </a:endParaRPr>
          </a:p>
          <a:p>
            <a:pPr>
              <a:lnSpc>
                <a:spcPts val="2000"/>
              </a:lnSpc>
            </a:pPr>
            <a:r>
              <a:rPr lang="en-US" altLang="zh-CN" b="1" dirty="0"/>
              <a:t>	</a:t>
            </a:r>
            <a:r>
              <a:rPr lang="en-US" altLang="zh-CN" b="1" i="1" dirty="0" smtClean="0"/>
              <a:t>}</a:t>
            </a:r>
            <a:endParaRPr lang="zh-CN" altLang="zh-CN" b="1" dirty="0"/>
          </a:p>
          <a:p>
            <a:pPr>
              <a:lnSpc>
                <a:spcPts val="2300"/>
              </a:lnSpc>
            </a:pPr>
            <a:r>
              <a:rPr lang="en-US" altLang="zh-CN" b="1" dirty="0" smtClean="0">
                <a:solidFill>
                  <a:srgbClr val="66FFFF"/>
                </a:solidFill>
              </a:rPr>
              <a:t> }</a:t>
            </a:r>
            <a:r>
              <a:rPr lang="en-US" altLang="zh-CN" sz="2800" b="1" i="1" dirty="0">
                <a:solidFill>
                  <a:srgbClr val="66FFFF"/>
                </a:solidFill>
              </a:rPr>
              <a:t>	</a:t>
            </a:r>
            <a:endParaRPr lang="zh-CN" altLang="en-US" sz="2800" b="1" dirty="0">
              <a:solidFill>
                <a:srgbClr val="66FFFF"/>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D335CA5F-C73A-4B39-A4FD-B7A1C211232E}" type="slidenum">
              <a:rPr lang="en-US" altLang="zh-CN" smtClean="0"/>
              <a:pPr/>
              <a:t>55</a:t>
            </a:fld>
            <a:endParaRPr lang="en-US" altLang="zh-CN"/>
          </a:p>
        </p:txBody>
      </p:sp>
      <p:sp>
        <p:nvSpPr>
          <p:cNvPr id="5" name="文本框 4"/>
          <p:cNvSpPr txBox="1"/>
          <p:nvPr/>
        </p:nvSpPr>
        <p:spPr>
          <a:xfrm>
            <a:off x="179512" y="44624"/>
            <a:ext cx="8679755" cy="7094250"/>
          </a:xfrm>
          <a:prstGeom prst="rect">
            <a:avLst/>
          </a:prstGeom>
          <a:noFill/>
        </p:spPr>
        <p:txBody>
          <a:bodyPr wrap="square" rtlCol="0">
            <a:spAutoFit/>
          </a:bodyPr>
          <a:lstStyle/>
          <a:p>
            <a:pPr>
              <a:lnSpc>
                <a:spcPts val="2500"/>
              </a:lnSpc>
            </a:pPr>
            <a:r>
              <a:rPr lang="en-US" altLang="zh-CN" b="1" dirty="0" smtClean="0">
                <a:solidFill>
                  <a:srgbClr val="66FFFF"/>
                </a:solidFill>
                <a:latin typeface="+mn-lt"/>
              </a:rPr>
              <a:t>else</a:t>
            </a:r>
            <a:endParaRPr lang="zh-CN" altLang="zh-CN" b="1" dirty="0">
              <a:solidFill>
                <a:srgbClr val="66FFFF"/>
              </a:solidFill>
              <a:latin typeface="+mn-lt"/>
            </a:endParaRPr>
          </a:p>
          <a:p>
            <a:pPr>
              <a:lnSpc>
                <a:spcPts val="2500"/>
              </a:lnSpc>
            </a:pPr>
            <a:r>
              <a:rPr lang="en-US" altLang="zh-CN" b="1" dirty="0" smtClean="0">
                <a:solidFill>
                  <a:srgbClr val="66FFFF"/>
                </a:solidFill>
                <a:latin typeface="+mn-lt"/>
              </a:rPr>
              <a:t>  { // </a:t>
            </a:r>
            <a:r>
              <a:rPr lang="en-US" altLang="zh-CN" b="1" dirty="0">
                <a:solidFill>
                  <a:srgbClr val="66FFFF"/>
                </a:solidFill>
                <a:latin typeface="+mn-lt"/>
              </a:rPr>
              <a:t>TODO: </a:t>
            </a:r>
            <a:r>
              <a:rPr lang="zh-CN" altLang="zh-CN" b="1" dirty="0">
                <a:solidFill>
                  <a:srgbClr val="66FFFF"/>
                </a:solidFill>
                <a:latin typeface="+mn-lt"/>
              </a:rPr>
              <a:t>在此添加加载代码</a:t>
            </a:r>
          </a:p>
          <a:p>
            <a:pPr>
              <a:lnSpc>
                <a:spcPts val="2500"/>
              </a:lnSpc>
            </a:pPr>
            <a:r>
              <a:rPr lang="en-US" altLang="zh-CN" b="1" i="1" dirty="0" smtClean="0">
                <a:solidFill>
                  <a:srgbClr val="66FFFF"/>
                </a:solidFill>
                <a:latin typeface="+mn-lt"/>
              </a:rPr>
              <a:t>      </a:t>
            </a:r>
            <a:r>
              <a:rPr lang="en-US" altLang="zh-CN" b="1" i="1" dirty="0" err="1" smtClean="0">
                <a:solidFill>
                  <a:srgbClr val="66FFFF"/>
                </a:solidFill>
                <a:latin typeface="+mn-lt"/>
              </a:rPr>
              <a:t>int</a:t>
            </a:r>
            <a:r>
              <a:rPr lang="en-US" altLang="zh-CN" b="1" i="1" dirty="0" smtClean="0">
                <a:solidFill>
                  <a:srgbClr val="66FFFF"/>
                </a:solidFill>
                <a:latin typeface="+mn-lt"/>
              </a:rPr>
              <a:t> </a:t>
            </a:r>
            <a:r>
              <a:rPr lang="en-US" altLang="zh-CN" b="1" i="1" dirty="0">
                <a:solidFill>
                  <a:srgbClr val="66FFFF"/>
                </a:solidFill>
                <a:latin typeface="+mn-lt"/>
              </a:rPr>
              <a:t>size;</a:t>
            </a:r>
            <a:endParaRPr lang="zh-CN" altLang="zh-CN" b="1" dirty="0">
              <a:solidFill>
                <a:srgbClr val="66FFFF"/>
              </a:solidFill>
              <a:latin typeface="+mn-lt"/>
            </a:endParaRPr>
          </a:p>
          <a:p>
            <a:pPr>
              <a:lnSpc>
                <a:spcPts val="2500"/>
              </a:lnSpc>
            </a:pPr>
            <a:r>
              <a:rPr lang="en-US" altLang="zh-CN" b="1" i="1" dirty="0" smtClean="0">
                <a:solidFill>
                  <a:srgbClr val="66FFFF"/>
                </a:solidFill>
                <a:latin typeface="+mn-lt"/>
              </a:rPr>
              <a:t>      </a:t>
            </a:r>
            <a:r>
              <a:rPr lang="en-US" altLang="zh-CN" b="1" i="1" dirty="0" err="1" smtClean="0">
                <a:solidFill>
                  <a:srgbClr val="66FFFF"/>
                </a:solidFill>
                <a:latin typeface="+mn-lt"/>
              </a:rPr>
              <a:t>ar</a:t>
            </a:r>
            <a:r>
              <a:rPr lang="en-US" altLang="zh-CN" b="1" i="1" dirty="0">
                <a:solidFill>
                  <a:srgbClr val="66FFFF"/>
                </a:solidFill>
                <a:latin typeface="+mn-lt"/>
              </a:rPr>
              <a:t>&gt;&gt;size;</a:t>
            </a:r>
            <a:endParaRPr lang="zh-CN" altLang="zh-CN" b="1" dirty="0">
              <a:solidFill>
                <a:srgbClr val="66FFFF"/>
              </a:solidFill>
              <a:latin typeface="+mn-lt"/>
            </a:endParaRPr>
          </a:p>
          <a:p>
            <a:pPr>
              <a:lnSpc>
                <a:spcPts val="2500"/>
              </a:lnSpc>
            </a:pPr>
            <a:r>
              <a:rPr lang="en-US" altLang="zh-CN" b="1" i="1" dirty="0" smtClean="0">
                <a:solidFill>
                  <a:srgbClr val="66FFFF"/>
                </a:solidFill>
                <a:latin typeface="+mn-lt"/>
              </a:rPr>
              <a:t>      </a:t>
            </a:r>
            <a:r>
              <a:rPr lang="en-US" altLang="zh-CN" b="1" i="1" dirty="0" err="1" smtClean="0">
                <a:solidFill>
                  <a:srgbClr val="66FFFF"/>
                </a:solidFill>
                <a:latin typeface="+mn-lt"/>
              </a:rPr>
              <a:t>int</a:t>
            </a:r>
            <a:r>
              <a:rPr lang="en-US" altLang="zh-CN" b="1" i="1" dirty="0" smtClean="0">
                <a:solidFill>
                  <a:srgbClr val="66FFFF"/>
                </a:solidFill>
                <a:latin typeface="+mn-lt"/>
              </a:rPr>
              <a:t> </a:t>
            </a:r>
            <a:r>
              <a:rPr lang="en-US" altLang="zh-CN" b="1" i="1" dirty="0" err="1">
                <a:solidFill>
                  <a:srgbClr val="66FFFF"/>
                </a:solidFill>
                <a:latin typeface="+mn-lt"/>
              </a:rPr>
              <a:t>i</a:t>
            </a:r>
            <a:r>
              <a:rPr lang="en-US" altLang="zh-CN" b="1" i="1" dirty="0">
                <a:solidFill>
                  <a:srgbClr val="66FFFF"/>
                </a:solidFill>
                <a:latin typeface="+mn-lt"/>
              </a:rPr>
              <a:t>;</a:t>
            </a:r>
            <a:endParaRPr lang="zh-CN" altLang="zh-CN" b="1" dirty="0">
              <a:solidFill>
                <a:srgbClr val="66FFFF"/>
              </a:solidFill>
              <a:latin typeface="+mn-lt"/>
            </a:endParaRPr>
          </a:p>
          <a:p>
            <a:pPr>
              <a:lnSpc>
                <a:spcPts val="2500"/>
              </a:lnSpc>
            </a:pPr>
            <a:r>
              <a:rPr lang="en-US" altLang="zh-CN" b="1" i="1" dirty="0" smtClean="0">
                <a:solidFill>
                  <a:srgbClr val="66FFFF"/>
                </a:solidFill>
                <a:latin typeface="+mn-lt"/>
              </a:rPr>
              <a:t>      </a:t>
            </a:r>
            <a:r>
              <a:rPr lang="en-US" altLang="zh-CN" b="1" i="1" dirty="0" err="1" smtClean="0">
                <a:solidFill>
                  <a:srgbClr val="66FFFF"/>
                </a:solidFill>
                <a:latin typeface="+mn-lt"/>
              </a:rPr>
              <a:t>m_data.RemoveAll</a:t>
            </a:r>
            <a:r>
              <a:rPr lang="en-US" altLang="zh-CN" b="1" i="1" dirty="0">
                <a:solidFill>
                  <a:srgbClr val="66FFFF"/>
                </a:solidFill>
                <a:latin typeface="+mn-lt"/>
              </a:rPr>
              <a:t>(); </a:t>
            </a:r>
            <a:r>
              <a:rPr lang="en-US" altLang="zh-CN" b="1" i="1" dirty="0" smtClean="0">
                <a:solidFill>
                  <a:srgbClr val="66FFFF"/>
                </a:solidFill>
                <a:latin typeface="+mn-lt"/>
              </a:rPr>
              <a:t> </a:t>
            </a:r>
            <a:r>
              <a:rPr lang="en-US" altLang="zh-CN" b="1" i="1" dirty="0">
                <a:solidFill>
                  <a:srgbClr val="66FFFF"/>
                </a:solidFill>
                <a:latin typeface="+mn-lt"/>
              </a:rPr>
              <a:t>//</a:t>
            </a:r>
            <a:r>
              <a:rPr lang="zh-CN" altLang="zh-CN" b="1" i="1" dirty="0">
                <a:solidFill>
                  <a:srgbClr val="66FFFF"/>
                </a:solidFill>
                <a:latin typeface="+mn-lt"/>
              </a:rPr>
              <a:t>清空集合</a:t>
            </a:r>
            <a:r>
              <a:rPr lang="zh-CN" altLang="zh-CN" b="1" i="1" dirty="0" smtClean="0">
                <a:solidFill>
                  <a:srgbClr val="66FFFF"/>
                </a:solidFill>
                <a:latin typeface="+mn-lt"/>
              </a:rPr>
              <a:t>类</a:t>
            </a:r>
            <a:r>
              <a:rPr lang="en-US" altLang="zh-CN" b="1" i="1" dirty="0" smtClean="0">
                <a:solidFill>
                  <a:srgbClr val="66FFFF"/>
                </a:solidFill>
                <a:latin typeface="+mn-lt"/>
              </a:rPr>
              <a:t>,</a:t>
            </a:r>
            <a:r>
              <a:rPr lang="zh-CN" altLang="en-US" b="1" i="1" dirty="0" smtClean="0">
                <a:solidFill>
                  <a:srgbClr val="66FFFF"/>
                </a:solidFill>
                <a:latin typeface="+mn-lt"/>
              </a:rPr>
              <a:t>，</a:t>
            </a:r>
            <a:r>
              <a:rPr lang="zh-CN" altLang="zh-CN" dirty="0" smtClean="0"/>
              <a:t>不然</a:t>
            </a:r>
            <a:r>
              <a:rPr lang="zh-CN" altLang="zh-CN" dirty="0"/>
              <a:t>，读入的数据与现有的数据混在一起</a:t>
            </a:r>
            <a:endParaRPr lang="zh-CN" altLang="zh-CN" b="1" dirty="0">
              <a:solidFill>
                <a:srgbClr val="66FFFF"/>
              </a:solidFill>
              <a:latin typeface="+mn-lt"/>
            </a:endParaRPr>
          </a:p>
          <a:p>
            <a:pPr>
              <a:lnSpc>
                <a:spcPts val="2500"/>
              </a:lnSpc>
            </a:pPr>
            <a:r>
              <a:rPr lang="en-US" altLang="zh-CN" b="1" i="1" dirty="0" smtClean="0">
                <a:solidFill>
                  <a:srgbClr val="66FFFF"/>
                </a:solidFill>
                <a:latin typeface="+mn-lt"/>
              </a:rPr>
              <a:t>      for(</a:t>
            </a:r>
            <a:r>
              <a:rPr lang="en-US" altLang="zh-CN" b="1" i="1" dirty="0" err="1" smtClean="0">
                <a:solidFill>
                  <a:srgbClr val="66FFFF"/>
                </a:solidFill>
                <a:latin typeface="+mn-lt"/>
              </a:rPr>
              <a:t>i</a:t>
            </a:r>
            <a:r>
              <a:rPr lang="en-US" altLang="zh-CN" b="1" i="1" dirty="0" smtClean="0">
                <a:solidFill>
                  <a:srgbClr val="66FFFF"/>
                </a:solidFill>
                <a:latin typeface="+mn-lt"/>
              </a:rPr>
              <a:t>=0;i&lt;</a:t>
            </a:r>
            <a:r>
              <a:rPr lang="en-US" altLang="zh-CN" b="1" i="1" dirty="0" err="1" smtClean="0">
                <a:solidFill>
                  <a:srgbClr val="66FFFF"/>
                </a:solidFill>
                <a:latin typeface="+mn-lt"/>
              </a:rPr>
              <a:t>size;i</a:t>
            </a:r>
            <a:r>
              <a:rPr lang="en-US" altLang="zh-CN" b="1" i="1" dirty="0">
                <a:solidFill>
                  <a:srgbClr val="66FFFF"/>
                </a:solidFill>
                <a:latin typeface="+mn-lt"/>
              </a:rPr>
              <a:t>++)</a:t>
            </a:r>
            <a:endParaRPr lang="zh-CN" altLang="zh-CN" b="1" dirty="0">
              <a:solidFill>
                <a:srgbClr val="66FFFF"/>
              </a:solidFill>
              <a:latin typeface="+mn-lt"/>
            </a:endParaRPr>
          </a:p>
          <a:p>
            <a:pPr>
              <a:lnSpc>
                <a:spcPts val="2500"/>
              </a:lnSpc>
            </a:pPr>
            <a:r>
              <a:rPr lang="en-US" altLang="zh-CN" b="1" i="1" dirty="0" smtClean="0">
                <a:solidFill>
                  <a:srgbClr val="66FFFF"/>
                </a:solidFill>
                <a:latin typeface="+mn-lt"/>
              </a:rPr>
              <a:t>      { </a:t>
            </a:r>
            <a:r>
              <a:rPr lang="en-US" altLang="zh-CN" b="1" i="1" dirty="0" err="1" smtClean="0">
                <a:solidFill>
                  <a:srgbClr val="66FFFF"/>
                </a:solidFill>
                <a:latin typeface="+mn-lt"/>
              </a:rPr>
              <a:t>CDrawData</a:t>
            </a:r>
            <a:r>
              <a:rPr lang="en-US" altLang="zh-CN" b="1" i="1" dirty="0" smtClean="0">
                <a:solidFill>
                  <a:srgbClr val="66FFFF"/>
                </a:solidFill>
                <a:latin typeface="+mn-lt"/>
              </a:rPr>
              <a:t> </a:t>
            </a:r>
            <a:r>
              <a:rPr lang="en-US" altLang="zh-CN" b="1" i="1" dirty="0">
                <a:solidFill>
                  <a:srgbClr val="66FFFF"/>
                </a:solidFill>
                <a:latin typeface="+mn-lt"/>
              </a:rPr>
              <a:t>*data=new </a:t>
            </a:r>
            <a:r>
              <a:rPr lang="en-US" altLang="zh-CN" b="1" i="1" dirty="0" err="1">
                <a:solidFill>
                  <a:srgbClr val="66FFFF"/>
                </a:solidFill>
                <a:latin typeface="+mn-lt"/>
              </a:rPr>
              <a:t>CDrawData</a:t>
            </a:r>
            <a:r>
              <a:rPr lang="en-US" altLang="zh-CN" b="1" i="1" dirty="0">
                <a:solidFill>
                  <a:srgbClr val="66FFFF"/>
                </a:solidFill>
                <a:latin typeface="+mn-lt"/>
              </a:rPr>
              <a:t>;//</a:t>
            </a:r>
            <a:r>
              <a:rPr lang="zh-CN" altLang="zh-CN" b="1" i="1" dirty="0">
                <a:solidFill>
                  <a:srgbClr val="66FFFF"/>
                </a:solidFill>
                <a:latin typeface="+mn-lt"/>
              </a:rPr>
              <a:t>定义一个</a:t>
            </a:r>
            <a:r>
              <a:rPr lang="en-US" altLang="zh-CN" b="1" i="1" dirty="0" err="1">
                <a:solidFill>
                  <a:srgbClr val="66FFFF"/>
                </a:solidFill>
                <a:latin typeface="+mn-lt"/>
              </a:rPr>
              <a:t>DrawData</a:t>
            </a:r>
            <a:r>
              <a:rPr lang="zh-CN" altLang="zh-CN" b="1" i="1" dirty="0">
                <a:solidFill>
                  <a:srgbClr val="66FFFF"/>
                </a:solidFill>
                <a:latin typeface="+mn-lt"/>
              </a:rPr>
              <a:t>的指针，并分配内存</a:t>
            </a:r>
            <a:endParaRPr lang="zh-CN" altLang="zh-CN" b="1" dirty="0">
              <a:solidFill>
                <a:srgbClr val="66FFFF"/>
              </a:solidFill>
              <a:latin typeface="+mn-lt"/>
            </a:endParaRPr>
          </a:p>
          <a:p>
            <a:pPr>
              <a:lnSpc>
                <a:spcPts val="2500"/>
              </a:lnSpc>
            </a:pPr>
            <a:r>
              <a:rPr lang="en-US" altLang="zh-CN" b="1" i="1" dirty="0">
                <a:solidFill>
                  <a:srgbClr val="66FFFF"/>
                </a:solidFill>
                <a:latin typeface="+mn-lt"/>
              </a:rPr>
              <a:t> </a:t>
            </a:r>
            <a:r>
              <a:rPr lang="en-US" altLang="zh-CN" b="1" i="1" dirty="0" smtClean="0">
                <a:solidFill>
                  <a:srgbClr val="66FFFF"/>
                </a:solidFill>
                <a:latin typeface="+mn-lt"/>
              </a:rPr>
              <a:t>        </a:t>
            </a:r>
            <a:r>
              <a:rPr lang="en-US" altLang="zh-CN" b="1" i="1" dirty="0" err="1" smtClean="0">
                <a:solidFill>
                  <a:srgbClr val="66FFFF"/>
                </a:solidFill>
                <a:latin typeface="+mn-lt"/>
              </a:rPr>
              <a:t>ar</a:t>
            </a:r>
            <a:r>
              <a:rPr lang="en-US" altLang="zh-CN" b="1" i="1" dirty="0">
                <a:solidFill>
                  <a:srgbClr val="66FFFF"/>
                </a:solidFill>
                <a:latin typeface="+mn-lt"/>
              </a:rPr>
              <a:t>&gt;&gt;data-&gt;</a:t>
            </a:r>
            <a:r>
              <a:rPr lang="en-US" altLang="zh-CN" b="1" i="1" dirty="0" err="1">
                <a:solidFill>
                  <a:srgbClr val="66FFFF"/>
                </a:solidFill>
                <a:latin typeface="+mn-lt"/>
              </a:rPr>
              <a:t>begin.x</a:t>
            </a:r>
            <a:r>
              <a:rPr lang="en-US" altLang="zh-CN" b="1" i="1" dirty="0" smtClean="0">
                <a:solidFill>
                  <a:srgbClr val="66FFFF"/>
                </a:solidFill>
                <a:latin typeface="+mn-lt"/>
              </a:rPr>
              <a:t>;</a:t>
            </a:r>
          </a:p>
          <a:p>
            <a:pPr>
              <a:lnSpc>
                <a:spcPts val="2500"/>
              </a:lnSpc>
            </a:pPr>
            <a:r>
              <a:rPr lang="en-US" altLang="zh-CN" b="1" i="1" dirty="0">
                <a:solidFill>
                  <a:srgbClr val="66FFFF"/>
                </a:solidFill>
                <a:latin typeface="+mn-lt"/>
              </a:rPr>
              <a:t> </a:t>
            </a:r>
            <a:r>
              <a:rPr lang="en-US" altLang="zh-CN" b="1" i="1" dirty="0" smtClean="0">
                <a:solidFill>
                  <a:srgbClr val="66FFFF"/>
                </a:solidFill>
                <a:latin typeface="+mn-lt"/>
              </a:rPr>
              <a:t>        </a:t>
            </a:r>
            <a:r>
              <a:rPr lang="en-US" altLang="zh-CN" b="1" i="1" dirty="0" err="1" smtClean="0">
                <a:solidFill>
                  <a:srgbClr val="66FFFF"/>
                </a:solidFill>
                <a:latin typeface="+mn-lt"/>
              </a:rPr>
              <a:t>ar</a:t>
            </a:r>
            <a:r>
              <a:rPr lang="en-US" altLang="zh-CN" b="1" i="1" dirty="0">
                <a:solidFill>
                  <a:srgbClr val="66FFFF"/>
                </a:solidFill>
                <a:latin typeface="+mn-lt"/>
              </a:rPr>
              <a:t>&gt;&gt;data-&gt;</a:t>
            </a:r>
            <a:r>
              <a:rPr lang="en-US" altLang="zh-CN" b="1" i="1" dirty="0" err="1">
                <a:solidFill>
                  <a:srgbClr val="66FFFF"/>
                </a:solidFill>
                <a:latin typeface="+mn-lt"/>
              </a:rPr>
              <a:t>begin.y</a:t>
            </a:r>
            <a:r>
              <a:rPr lang="en-US" altLang="zh-CN" b="1" i="1" dirty="0">
                <a:solidFill>
                  <a:srgbClr val="66FFFF"/>
                </a:solidFill>
                <a:latin typeface="+mn-lt"/>
              </a:rPr>
              <a:t>;	</a:t>
            </a:r>
            <a:endParaRPr lang="zh-CN" altLang="zh-CN" b="1" dirty="0">
              <a:solidFill>
                <a:srgbClr val="66FFFF"/>
              </a:solidFill>
              <a:latin typeface="+mn-lt"/>
            </a:endParaRPr>
          </a:p>
          <a:p>
            <a:pPr>
              <a:lnSpc>
                <a:spcPts val="2500"/>
              </a:lnSpc>
            </a:pPr>
            <a:r>
              <a:rPr lang="en-US" altLang="zh-CN" b="1" i="1" dirty="0">
                <a:solidFill>
                  <a:srgbClr val="66FFFF"/>
                </a:solidFill>
                <a:latin typeface="+mn-lt"/>
              </a:rPr>
              <a:t> </a:t>
            </a:r>
            <a:r>
              <a:rPr lang="en-US" altLang="zh-CN" b="1" i="1" dirty="0" smtClean="0">
                <a:solidFill>
                  <a:srgbClr val="66FFFF"/>
                </a:solidFill>
                <a:latin typeface="+mn-lt"/>
              </a:rPr>
              <a:t>        </a:t>
            </a:r>
            <a:r>
              <a:rPr lang="en-US" altLang="zh-CN" b="1" i="1" dirty="0" err="1" smtClean="0">
                <a:solidFill>
                  <a:srgbClr val="66FFFF"/>
                </a:solidFill>
                <a:latin typeface="+mn-lt"/>
              </a:rPr>
              <a:t>ar</a:t>
            </a:r>
            <a:r>
              <a:rPr lang="en-US" altLang="zh-CN" b="1" i="1" dirty="0">
                <a:solidFill>
                  <a:srgbClr val="66FFFF"/>
                </a:solidFill>
                <a:latin typeface="+mn-lt"/>
              </a:rPr>
              <a:t>&gt;&gt;data-&gt;</a:t>
            </a:r>
            <a:r>
              <a:rPr lang="en-US" altLang="zh-CN" b="1" i="1" dirty="0" err="1">
                <a:solidFill>
                  <a:srgbClr val="66FFFF"/>
                </a:solidFill>
                <a:latin typeface="+mn-lt"/>
              </a:rPr>
              <a:t>end.x</a:t>
            </a:r>
            <a:r>
              <a:rPr lang="en-US" altLang="zh-CN" b="1" i="1" dirty="0" smtClean="0">
                <a:solidFill>
                  <a:srgbClr val="66FFFF"/>
                </a:solidFill>
                <a:latin typeface="+mn-lt"/>
              </a:rPr>
              <a:t>;</a:t>
            </a:r>
          </a:p>
          <a:p>
            <a:pPr>
              <a:lnSpc>
                <a:spcPts val="2500"/>
              </a:lnSpc>
            </a:pPr>
            <a:r>
              <a:rPr lang="en-US" altLang="zh-CN" b="1" i="1" dirty="0" smtClean="0">
                <a:solidFill>
                  <a:srgbClr val="66FFFF"/>
                </a:solidFill>
                <a:latin typeface="+mn-lt"/>
              </a:rPr>
              <a:t>         </a:t>
            </a:r>
            <a:r>
              <a:rPr lang="en-US" altLang="zh-CN" b="1" i="1" dirty="0" err="1" smtClean="0">
                <a:solidFill>
                  <a:srgbClr val="66FFFF"/>
                </a:solidFill>
                <a:latin typeface="+mn-lt"/>
              </a:rPr>
              <a:t>ar</a:t>
            </a:r>
            <a:r>
              <a:rPr lang="en-US" altLang="zh-CN" b="1" i="1" dirty="0">
                <a:solidFill>
                  <a:srgbClr val="66FFFF"/>
                </a:solidFill>
                <a:latin typeface="+mn-lt"/>
              </a:rPr>
              <a:t>&gt;&gt;data-&gt;</a:t>
            </a:r>
            <a:r>
              <a:rPr lang="en-US" altLang="zh-CN" b="1" i="1" dirty="0" err="1">
                <a:solidFill>
                  <a:srgbClr val="66FFFF"/>
                </a:solidFill>
                <a:latin typeface="+mn-lt"/>
              </a:rPr>
              <a:t>end.y</a:t>
            </a:r>
            <a:r>
              <a:rPr lang="en-US" altLang="zh-CN" b="1" i="1" dirty="0">
                <a:solidFill>
                  <a:srgbClr val="66FFFF"/>
                </a:solidFill>
                <a:latin typeface="+mn-lt"/>
              </a:rPr>
              <a:t>;</a:t>
            </a:r>
            <a:endParaRPr lang="zh-CN" altLang="zh-CN" b="1" dirty="0">
              <a:solidFill>
                <a:srgbClr val="66FFFF"/>
              </a:solidFill>
              <a:latin typeface="+mn-lt"/>
            </a:endParaRPr>
          </a:p>
          <a:p>
            <a:pPr>
              <a:lnSpc>
                <a:spcPts val="2500"/>
              </a:lnSpc>
            </a:pPr>
            <a:r>
              <a:rPr lang="en-US" altLang="zh-CN" b="1" i="1" dirty="0" smtClean="0">
                <a:solidFill>
                  <a:srgbClr val="66FFFF"/>
                </a:solidFill>
                <a:latin typeface="+mn-lt"/>
              </a:rPr>
              <a:t>         </a:t>
            </a:r>
            <a:r>
              <a:rPr lang="en-US" altLang="zh-CN" b="1" i="1" dirty="0" err="1" smtClean="0">
                <a:solidFill>
                  <a:srgbClr val="66FFFF"/>
                </a:solidFill>
                <a:latin typeface="+mn-lt"/>
              </a:rPr>
              <a:t>ar</a:t>
            </a:r>
            <a:r>
              <a:rPr lang="en-US" altLang="zh-CN" b="1" i="1" dirty="0">
                <a:solidFill>
                  <a:srgbClr val="66FFFF"/>
                </a:solidFill>
                <a:latin typeface="+mn-lt"/>
              </a:rPr>
              <a:t>&gt;&gt;data-&gt;type;</a:t>
            </a:r>
            <a:endParaRPr lang="zh-CN" altLang="zh-CN" b="1" dirty="0">
              <a:solidFill>
                <a:srgbClr val="66FFFF"/>
              </a:solidFill>
              <a:latin typeface="+mn-lt"/>
            </a:endParaRPr>
          </a:p>
          <a:p>
            <a:pPr>
              <a:lnSpc>
                <a:spcPts val="2500"/>
              </a:lnSpc>
            </a:pPr>
            <a:r>
              <a:rPr lang="en-US" altLang="zh-CN" b="1" i="1" dirty="0">
                <a:solidFill>
                  <a:srgbClr val="66FFFF"/>
                </a:solidFill>
                <a:latin typeface="+mn-lt"/>
              </a:rPr>
              <a:t> </a:t>
            </a:r>
            <a:r>
              <a:rPr lang="en-US" altLang="zh-CN" b="1" i="1" dirty="0" smtClean="0">
                <a:solidFill>
                  <a:srgbClr val="66FFFF"/>
                </a:solidFill>
                <a:latin typeface="+mn-lt"/>
              </a:rPr>
              <a:t>        </a:t>
            </a:r>
            <a:r>
              <a:rPr lang="en-US" altLang="zh-CN" b="1" i="1" dirty="0" err="1" smtClean="0">
                <a:solidFill>
                  <a:srgbClr val="66FFFF"/>
                </a:solidFill>
                <a:latin typeface="+mn-lt"/>
              </a:rPr>
              <a:t>m_data.Add</a:t>
            </a:r>
            <a:r>
              <a:rPr lang="en-US" altLang="zh-CN" b="1" i="1" dirty="0" smtClean="0">
                <a:solidFill>
                  <a:srgbClr val="66FFFF"/>
                </a:solidFill>
                <a:latin typeface="+mn-lt"/>
              </a:rPr>
              <a:t>(data</a:t>
            </a:r>
            <a:r>
              <a:rPr lang="en-US" altLang="zh-CN" b="1" i="1" dirty="0">
                <a:solidFill>
                  <a:srgbClr val="66FFFF"/>
                </a:solidFill>
                <a:latin typeface="+mn-lt"/>
              </a:rPr>
              <a:t>);//</a:t>
            </a:r>
            <a:r>
              <a:rPr lang="zh-CN" altLang="zh-CN" b="1" i="1" dirty="0">
                <a:solidFill>
                  <a:srgbClr val="66FFFF"/>
                </a:solidFill>
                <a:latin typeface="+mn-lt"/>
              </a:rPr>
              <a:t>将文档中的数据读入到</a:t>
            </a:r>
            <a:r>
              <a:rPr lang="en-US" altLang="zh-CN" b="1" i="1" dirty="0">
                <a:solidFill>
                  <a:srgbClr val="66FFFF"/>
                </a:solidFill>
                <a:latin typeface="+mn-lt"/>
              </a:rPr>
              <a:t>data</a:t>
            </a:r>
            <a:r>
              <a:rPr lang="zh-CN" altLang="zh-CN" b="1" i="1" dirty="0">
                <a:solidFill>
                  <a:srgbClr val="66FFFF"/>
                </a:solidFill>
                <a:latin typeface="+mn-lt"/>
              </a:rPr>
              <a:t>所指的内存中后，加入到集合类中</a:t>
            </a:r>
            <a:endParaRPr lang="zh-CN" altLang="zh-CN" b="1" dirty="0">
              <a:solidFill>
                <a:srgbClr val="66FFFF"/>
              </a:solidFill>
              <a:latin typeface="+mn-lt"/>
            </a:endParaRPr>
          </a:p>
          <a:p>
            <a:pPr>
              <a:lnSpc>
                <a:spcPts val="2500"/>
              </a:lnSpc>
            </a:pPr>
            <a:r>
              <a:rPr lang="en-US" altLang="zh-CN" b="1" dirty="0">
                <a:solidFill>
                  <a:srgbClr val="66FFFF"/>
                </a:solidFill>
                <a:latin typeface="+mn-lt"/>
              </a:rPr>
              <a:t> </a:t>
            </a:r>
            <a:r>
              <a:rPr lang="en-US" altLang="zh-CN" b="1" dirty="0" smtClean="0">
                <a:solidFill>
                  <a:srgbClr val="66FFFF"/>
                </a:solidFill>
                <a:latin typeface="+mn-lt"/>
              </a:rPr>
              <a:t>      </a:t>
            </a:r>
            <a:r>
              <a:rPr lang="en-US" altLang="zh-CN" b="1" i="1" dirty="0" smtClean="0">
                <a:solidFill>
                  <a:srgbClr val="66FFFF"/>
                </a:solidFill>
                <a:latin typeface="+mn-lt"/>
              </a:rPr>
              <a:t>}</a:t>
            </a:r>
            <a:endParaRPr lang="zh-CN" altLang="zh-CN" b="1" dirty="0">
              <a:solidFill>
                <a:srgbClr val="66FFFF"/>
              </a:solidFill>
              <a:latin typeface="+mn-lt"/>
            </a:endParaRPr>
          </a:p>
          <a:p>
            <a:pPr>
              <a:lnSpc>
                <a:spcPts val="2500"/>
              </a:lnSpc>
            </a:pPr>
            <a:r>
              <a:rPr lang="en-US" altLang="zh-CN" b="1" i="1" dirty="0" smtClean="0">
                <a:solidFill>
                  <a:srgbClr val="66FFFF"/>
                </a:solidFill>
                <a:latin typeface="+mn-lt"/>
              </a:rPr>
              <a:t>  </a:t>
            </a:r>
            <a:r>
              <a:rPr lang="en-US" altLang="zh-CN" b="1" i="1" dirty="0" err="1" smtClean="0">
                <a:solidFill>
                  <a:srgbClr val="66FFFF"/>
                </a:solidFill>
                <a:latin typeface="+mn-lt"/>
              </a:rPr>
              <a:t>UpdateAllViews</a:t>
            </a:r>
            <a:r>
              <a:rPr lang="en-US" altLang="zh-CN" b="1" i="1" dirty="0" smtClean="0">
                <a:solidFill>
                  <a:srgbClr val="66FFFF"/>
                </a:solidFill>
                <a:latin typeface="+mn-lt"/>
              </a:rPr>
              <a:t>(NULL</a:t>
            </a:r>
            <a:r>
              <a:rPr lang="en-US" altLang="zh-CN" b="1" i="1" dirty="0">
                <a:solidFill>
                  <a:srgbClr val="66FFFF"/>
                </a:solidFill>
                <a:latin typeface="+mn-lt"/>
              </a:rPr>
              <a:t>);//</a:t>
            </a:r>
            <a:r>
              <a:rPr lang="zh-CN" altLang="zh-CN" b="1" i="1" dirty="0">
                <a:solidFill>
                  <a:srgbClr val="66FFFF"/>
                </a:solidFill>
                <a:latin typeface="+mn-lt"/>
              </a:rPr>
              <a:t>通知视图进行更</a:t>
            </a:r>
            <a:r>
              <a:rPr lang="zh-CN" altLang="zh-CN" b="1" i="1" dirty="0" smtClean="0">
                <a:solidFill>
                  <a:srgbClr val="66FFFF"/>
                </a:solidFill>
                <a:latin typeface="+mn-lt"/>
              </a:rPr>
              <a:t>新</a:t>
            </a:r>
            <a:endParaRPr lang="en-US" altLang="zh-CN" b="1" i="1" dirty="0" smtClean="0">
              <a:solidFill>
                <a:srgbClr val="66FFFF"/>
              </a:solidFill>
              <a:latin typeface="+mn-lt"/>
            </a:endParaRPr>
          </a:p>
          <a:p>
            <a:pPr>
              <a:lnSpc>
                <a:spcPts val="2500"/>
              </a:lnSpc>
            </a:pPr>
            <a:r>
              <a:rPr lang="en-US" altLang="zh-CN" b="1" dirty="0" smtClean="0">
                <a:solidFill>
                  <a:srgbClr val="66FFFF"/>
                </a:solidFill>
                <a:latin typeface="+mn-lt"/>
              </a:rPr>
              <a:t>   }</a:t>
            </a:r>
          </a:p>
          <a:p>
            <a:pPr>
              <a:lnSpc>
                <a:spcPts val="2500"/>
              </a:lnSpc>
            </a:pPr>
            <a:r>
              <a:rPr lang="en-US" altLang="zh-CN" b="1" dirty="0" smtClean="0">
                <a:solidFill>
                  <a:srgbClr val="66FFFF"/>
                </a:solidFill>
                <a:latin typeface="+mn-lt"/>
              </a:rPr>
              <a:t>}</a:t>
            </a:r>
            <a:endParaRPr lang="zh-CN" altLang="en-US" b="1" dirty="0">
              <a:solidFill>
                <a:srgbClr val="66FFFF"/>
              </a:solidFill>
              <a:latin typeface="+mn-lt"/>
            </a:endParaRPr>
          </a:p>
        </p:txBody>
      </p:sp>
    </p:spTree>
    <p:extLst>
      <p:ext uri="{BB962C8B-B14F-4D97-AF65-F5344CB8AC3E}">
        <p14:creationId xmlns:p14="http://schemas.microsoft.com/office/powerpoint/2010/main" val="32363700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3DF1E4F-7DCB-476F-BC13-D5EAAD265B18}" type="slidenum">
              <a:rPr lang="en-US" altLang="zh-CN"/>
              <a:pPr/>
              <a:t>56</a:t>
            </a:fld>
            <a:endParaRPr lang="en-US" altLang="zh-CN"/>
          </a:p>
        </p:txBody>
      </p:sp>
      <p:sp>
        <p:nvSpPr>
          <p:cNvPr id="56324" name="Text Box 4"/>
          <p:cNvSpPr txBox="1">
            <a:spLocks noChangeArrowheads="1"/>
          </p:cNvSpPr>
          <p:nvPr/>
        </p:nvSpPr>
        <p:spPr bwMode="auto">
          <a:xfrm>
            <a:off x="288925" y="152400"/>
            <a:ext cx="2835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66FFFF"/>
                </a:solidFill>
              </a:rPr>
              <a:t>(c) </a:t>
            </a:r>
            <a:r>
              <a:rPr lang="zh-CN" altLang="en-US" sz="3200" b="1">
                <a:solidFill>
                  <a:srgbClr val="66FFFF"/>
                </a:solidFill>
                <a:latin typeface="宋体" panose="02010600030101010101" pitchFamily="2" charset="-122"/>
              </a:rPr>
              <a:t>视图的输出</a:t>
            </a:r>
            <a:r>
              <a:rPr lang="zh-CN" altLang="en-US" sz="3200"/>
              <a:t> </a:t>
            </a:r>
          </a:p>
        </p:txBody>
      </p:sp>
      <p:sp>
        <p:nvSpPr>
          <p:cNvPr id="56325" name="Text Box 5"/>
          <p:cNvSpPr txBox="1">
            <a:spLocks noChangeArrowheads="1"/>
          </p:cNvSpPr>
          <p:nvPr/>
        </p:nvSpPr>
        <p:spPr bwMode="auto">
          <a:xfrm>
            <a:off x="241996" y="823352"/>
            <a:ext cx="874008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smtClean="0">
                <a:latin typeface="+mn-lt"/>
              </a:rPr>
              <a:t> </a:t>
            </a:r>
            <a:r>
              <a:rPr lang="en-US" altLang="zh-CN" sz="2800" b="1" dirty="0" smtClean="0">
                <a:solidFill>
                  <a:srgbClr val="66FF99"/>
                </a:solidFill>
                <a:latin typeface="+mn-lt"/>
              </a:rPr>
              <a:t>(c1) </a:t>
            </a:r>
            <a:r>
              <a:rPr lang="zh-CN" altLang="zh-CN" sz="2800" b="1" dirty="0" smtClean="0">
                <a:latin typeface="+mn-lt"/>
              </a:rPr>
              <a:t>在</a:t>
            </a:r>
            <a:r>
              <a:rPr lang="zh-CN" altLang="zh-CN" sz="2800" b="1" dirty="0">
                <a:latin typeface="+mn-lt"/>
              </a:rPr>
              <a:t>视</a:t>
            </a:r>
            <a:r>
              <a:rPr lang="zh-CN" altLang="zh-CN" sz="2800" b="1" dirty="0" smtClean="0">
                <a:latin typeface="+mn-lt"/>
              </a:rPr>
              <a:t>类</a:t>
            </a:r>
            <a:r>
              <a:rPr lang="en-US" altLang="zh-CN" sz="2800" b="1" dirty="0">
                <a:latin typeface="+mn-lt"/>
              </a:rPr>
              <a:t>CMy9_2View2</a:t>
            </a:r>
            <a:r>
              <a:rPr lang="zh-CN" altLang="zh-CN" sz="2800" b="1" dirty="0" smtClean="0">
                <a:latin typeface="+mn-lt"/>
              </a:rPr>
              <a:t>中</a:t>
            </a:r>
            <a:r>
              <a:rPr lang="zh-CN" altLang="zh-CN" sz="2800" b="1" dirty="0">
                <a:latin typeface="+mn-lt"/>
              </a:rPr>
              <a:t>定义一</a:t>
            </a:r>
            <a:r>
              <a:rPr lang="zh-CN" altLang="zh-CN" sz="2800" b="1" dirty="0" smtClean="0">
                <a:latin typeface="+mn-lt"/>
              </a:rPr>
              <a:t>个</a:t>
            </a:r>
            <a:r>
              <a:rPr lang="en-US" altLang="zh-CN" sz="2800" b="1" dirty="0" err="1" smtClean="0">
                <a:solidFill>
                  <a:srgbClr val="66FFFF"/>
                </a:solidFill>
                <a:latin typeface="+mn-lt"/>
              </a:rPr>
              <a:t>CDrawData</a:t>
            </a:r>
            <a:r>
              <a:rPr lang="en-US" altLang="zh-CN" sz="2800" b="1" dirty="0">
                <a:solidFill>
                  <a:srgbClr val="66FFFF"/>
                </a:solidFill>
                <a:latin typeface="+mn-lt"/>
              </a:rPr>
              <a:t>*</a:t>
            </a:r>
            <a:r>
              <a:rPr lang="zh-CN" altLang="zh-CN" sz="2800" b="1" dirty="0">
                <a:latin typeface="+mn-lt"/>
              </a:rPr>
              <a:t>类型的</a:t>
            </a:r>
            <a:r>
              <a:rPr lang="zh-CN" altLang="zh-CN" sz="2800" b="1" dirty="0" smtClean="0">
                <a:latin typeface="+mn-lt"/>
              </a:rPr>
              <a:t>变量</a:t>
            </a:r>
            <a:r>
              <a:rPr lang="en-US" altLang="zh-CN" sz="2800" b="1" dirty="0" err="1" smtClean="0">
                <a:solidFill>
                  <a:srgbClr val="66FFFF"/>
                </a:solidFill>
                <a:latin typeface="+mn-lt"/>
              </a:rPr>
              <a:t>m_drawData</a:t>
            </a:r>
            <a:r>
              <a:rPr lang="zh-CN" altLang="zh-CN" sz="2800" b="1" dirty="0">
                <a:latin typeface="+mn-lt"/>
              </a:rPr>
              <a:t>，此变量用于保存当前要绘图的信息</a:t>
            </a:r>
            <a:r>
              <a:rPr lang="zh-CN" altLang="zh-CN" sz="2800" b="1" dirty="0" smtClean="0">
                <a:latin typeface="+mn-lt"/>
              </a:rPr>
              <a:t>。</a:t>
            </a:r>
            <a:endParaRPr lang="en-US" altLang="zh-CN" sz="2800" b="1" dirty="0" smtClean="0">
              <a:latin typeface="+mn-lt"/>
            </a:endParaRPr>
          </a:p>
          <a:p>
            <a:endParaRPr lang="en-US" altLang="zh-CN" sz="2800" b="1" dirty="0">
              <a:latin typeface="+mn-lt"/>
            </a:endParaRPr>
          </a:p>
          <a:p>
            <a:r>
              <a:rPr lang="en-US" altLang="zh-CN" sz="2800" b="1" dirty="0">
                <a:solidFill>
                  <a:srgbClr val="66FF99"/>
                </a:solidFill>
              </a:rPr>
              <a:t>(</a:t>
            </a:r>
            <a:r>
              <a:rPr lang="en-US" altLang="zh-CN" sz="2800" b="1" dirty="0" smtClean="0">
                <a:solidFill>
                  <a:srgbClr val="66FF99"/>
                </a:solidFill>
              </a:rPr>
              <a:t>c2)</a:t>
            </a:r>
            <a:r>
              <a:rPr lang="zh-CN" altLang="zh-CN" sz="2800" b="1" dirty="0" smtClean="0">
                <a:latin typeface="+mn-lt"/>
              </a:rPr>
              <a:t>同时在</a:t>
            </a:r>
            <a:r>
              <a:rPr lang="zh-CN" altLang="en-US" sz="2800" b="1" dirty="0" smtClean="0">
                <a:latin typeface="+mn-lt"/>
              </a:rPr>
              <a:t>文件开头</a:t>
            </a:r>
            <a:r>
              <a:rPr lang="zh-CN" altLang="zh-CN" sz="2800" b="1" dirty="0" smtClean="0">
                <a:latin typeface="+mn-lt"/>
              </a:rPr>
              <a:t>中</a:t>
            </a:r>
            <a:r>
              <a:rPr lang="zh-CN" altLang="zh-CN" sz="2800" b="1" dirty="0">
                <a:latin typeface="+mn-lt"/>
              </a:rPr>
              <a:t>增加如下代码：</a:t>
            </a:r>
          </a:p>
          <a:p>
            <a:r>
              <a:rPr lang="en-US" altLang="zh-CN" sz="2800" b="1" i="1" dirty="0">
                <a:solidFill>
                  <a:srgbClr val="66FFFF"/>
                </a:solidFill>
                <a:latin typeface="+mn-lt"/>
              </a:rPr>
              <a:t>#include "My9_2Doc2.h"</a:t>
            </a:r>
            <a:endParaRPr lang="zh-CN" altLang="zh-CN" sz="2800" b="1" dirty="0">
              <a:solidFill>
                <a:srgbClr val="66FFFF"/>
              </a:solidFill>
              <a:latin typeface="+mn-lt"/>
            </a:endParaRPr>
          </a:p>
          <a:p>
            <a:r>
              <a:rPr lang="en-US" altLang="zh-CN" sz="2800" b="1" dirty="0">
                <a:solidFill>
                  <a:srgbClr val="66FFFF"/>
                </a:solidFill>
                <a:latin typeface="+mn-lt"/>
              </a:rPr>
              <a:t>#include </a:t>
            </a:r>
            <a:r>
              <a:rPr lang="en-US" altLang="zh-CN" sz="2800" b="1" i="1" dirty="0">
                <a:solidFill>
                  <a:srgbClr val="66FFFF"/>
                </a:solidFill>
                <a:latin typeface="+mn-lt"/>
              </a:rPr>
              <a:t>"</a:t>
            </a:r>
            <a:r>
              <a:rPr lang="en-US" altLang="zh-CN" sz="2800" b="1" dirty="0" err="1" smtClean="0">
                <a:solidFill>
                  <a:srgbClr val="66FFFF"/>
                </a:solidFill>
                <a:latin typeface="+mn-lt"/>
              </a:rPr>
              <a:t>DrawData.h</a:t>
            </a:r>
            <a:r>
              <a:rPr lang="en-US" altLang="zh-CN" sz="2800" b="1" i="1" dirty="0">
                <a:solidFill>
                  <a:srgbClr val="66FFFF"/>
                </a:solidFill>
              </a:rPr>
              <a:t>"</a:t>
            </a:r>
            <a:endParaRPr lang="zh-CN" altLang="zh-CN" sz="2800" b="1" dirty="0">
              <a:solidFill>
                <a:srgbClr val="66FFFF"/>
              </a:solidFill>
            </a:endParaRPr>
          </a:p>
          <a:p>
            <a:endParaRPr lang="zh-CN" altLang="zh-CN" sz="2800" b="1" dirty="0">
              <a:solidFill>
                <a:srgbClr val="66FFFF"/>
              </a:solidFill>
            </a:endParaRPr>
          </a:p>
          <a:p>
            <a:r>
              <a:rPr lang="en-US" altLang="zh-CN" sz="2800" b="1" dirty="0">
                <a:solidFill>
                  <a:srgbClr val="66FF99"/>
                </a:solidFill>
              </a:rPr>
              <a:t>(</a:t>
            </a:r>
            <a:r>
              <a:rPr lang="en-US" altLang="zh-CN" sz="2800" b="1" dirty="0" smtClean="0">
                <a:solidFill>
                  <a:srgbClr val="66FF99"/>
                </a:solidFill>
              </a:rPr>
              <a:t>c3)</a:t>
            </a:r>
            <a:r>
              <a:rPr lang="zh-CN" altLang="zh-CN" sz="2800" b="1" dirty="0" smtClean="0">
                <a:latin typeface="+mn-lt"/>
              </a:rPr>
              <a:t>在</a:t>
            </a:r>
            <a:r>
              <a:rPr lang="en-US" altLang="zh-CN" sz="2800" b="1" dirty="0">
                <a:latin typeface="+mn-lt"/>
              </a:rPr>
              <a:t>My9_2View2.h</a:t>
            </a:r>
            <a:r>
              <a:rPr lang="zh-CN" altLang="zh-CN" sz="2800" b="1" dirty="0">
                <a:latin typeface="+mn-lt"/>
              </a:rPr>
              <a:t>中加入如下内容：</a:t>
            </a:r>
          </a:p>
          <a:p>
            <a:r>
              <a:rPr lang="en-US" altLang="zh-CN" sz="2800" b="1" i="1" dirty="0">
                <a:solidFill>
                  <a:srgbClr val="66FFFF"/>
                </a:solidFill>
                <a:latin typeface="+mn-lt"/>
              </a:rPr>
              <a:t>#include "</a:t>
            </a:r>
            <a:r>
              <a:rPr lang="en-US" altLang="zh-CN" sz="2800" b="1" i="1" dirty="0" err="1">
                <a:solidFill>
                  <a:srgbClr val="66FFFF"/>
                </a:solidFill>
                <a:latin typeface="+mn-lt"/>
              </a:rPr>
              <a:t>DrawData.h</a:t>
            </a:r>
            <a:r>
              <a:rPr lang="en-US" altLang="zh-CN" sz="2800" b="1" i="1" dirty="0" smtClean="0">
                <a:solidFill>
                  <a:srgbClr val="66FFFF"/>
                </a:solidFill>
                <a:latin typeface="+mn-lt"/>
              </a:rPr>
              <a:t>"</a:t>
            </a:r>
            <a:endParaRPr lang="zh-CN" altLang="zh-CN" sz="2800" b="1" dirty="0">
              <a:solidFill>
                <a:srgbClr val="66FFFF"/>
              </a:solidFill>
              <a:latin typeface="+mn-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9033" y="260648"/>
            <a:ext cx="8740080" cy="1384995"/>
          </a:xfrm>
          <a:prstGeom prst="rect">
            <a:avLst/>
          </a:prstGeom>
          <a:noFill/>
        </p:spPr>
        <p:txBody>
          <a:bodyPr wrap="square" rtlCol="0">
            <a:spAutoFit/>
          </a:bodyPr>
          <a:lstStyle/>
          <a:p>
            <a:r>
              <a:rPr lang="en-US" altLang="zh-CN" sz="2800" b="1" dirty="0" smtClean="0">
                <a:solidFill>
                  <a:srgbClr val="66FF99"/>
                </a:solidFill>
              </a:rPr>
              <a:t>(c4)</a:t>
            </a:r>
            <a:r>
              <a:rPr lang="en-US" altLang="zh-CN" dirty="0" smtClean="0"/>
              <a:t> </a:t>
            </a:r>
            <a:r>
              <a:rPr lang="zh-CN" altLang="en-US" sz="2800" b="1" dirty="0" smtClean="0"/>
              <a:t>为</a:t>
            </a:r>
            <a:r>
              <a:rPr lang="zh-CN" altLang="zh-CN" sz="2800" b="1" dirty="0" smtClean="0"/>
              <a:t>视类</a:t>
            </a:r>
            <a:r>
              <a:rPr lang="en-US" altLang="zh-CN" sz="2800" b="1" dirty="0"/>
              <a:t>CMy9_2View2</a:t>
            </a:r>
            <a:r>
              <a:rPr lang="zh-CN" altLang="zh-CN" sz="2800" b="1" dirty="0" smtClean="0"/>
              <a:t>添加</a:t>
            </a:r>
            <a:r>
              <a:rPr lang="en-US" altLang="zh-CN" sz="2800" b="1" dirty="0"/>
              <a:t>WM_LBUTTONDOWN</a:t>
            </a:r>
            <a:r>
              <a:rPr lang="zh-CN" altLang="zh-CN" sz="2800" b="1" dirty="0"/>
              <a:t>和</a:t>
            </a:r>
            <a:r>
              <a:rPr lang="en-US" altLang="zh-CN" sz="2800" b="1" dirty="0"/>
              <a:t>WM_LBUTTONUP</a:t>
            </a:r>
            <a:r>
              <a:rPr lang="zh-CN" altLang="zh-CN" sz="2800" b="1" dirty="0"/>
              <a:t>两个消息，并为这两个消息添加消息处理函数</a:t>
            </a:r>
            <a:r>
              <a:rPr lang="en-US" altLang="zh-CN" sz="2800" b="1" dirty="0" err="1"/>
              <a:t>OnLButtonDown</a:t>
            </a:r>
            <a:r>
              <a:rPr lang="zh-CN" altLang="zh-CN" sz="2800" b="1" dirty="0"/>
              <a:t>和</a:t>
            </a:r>
            <a:r>
              <a:rPr lang="en-US" altLang="zh-CN" sz="2800" b="1" dirty="0" err="1" smtClean="0"/>
              <a:t>OnLButtonUp</a:t>
            </a:r>
            <a:r>
              <a:rPr lang="zh-CN" altLang="en-US" sz="2800" b="1" dirty="0" smtClean="0"/>
              <a:t>。</a:t>
            </a:r>
            <a:endParaRPr lang="en-US" altLang="zh-CN" sz="2800" b="1" dirty="0" smtClean="0"/>
          </a:p>
        </p:txBody>
      </p:sp>
      <p:sp>
        <p:nvSpPr>
          <p:cNvPr id="6" name="文本框 5"/>
          <p:cNvSpPr txBox="1"/>
          <p:nvPr/>
        </p:nvSpPr>
        <p:spPr>
          <a:xfrm>
            <a:off x="229033" y="1772816"/>
            <a:ext cx="8740080" cy="1815882"/>
          </a:xfrm>
          <a:prstGeom prst="rect">
            <a:avLst/>
          </a:prstGeom>
          <a:noFill/>
        </p:spPr>
        <p:txBody>
          <a:bodyPr wrap="square" rtlCol="0">
            <a:spAutoFit/>
          </a:bodyPr>
          <a:lstStyle/>
          <a:p>
            <a:r>
              <a:rPr lang="en-US" altLang="zh-CN" sz="2800" b="1" dirty="0" smtClean="0"/>
              <a:t>        </a:t>
            </a:r>
            <a:r>
              <a:rPr lang="zh-CN" altLang="zh-CN" sz="2800" b="1" dirty="0" smtClean="0"/>
              <a:t>当</a:t>
            </a:r>
            <a:r>
              <a:rPr lang="zh-CN" altLang="zh-CN" sz="2800" b="1" dirty="0"/>
              <a:t>按下鼠标时，定义一个</a:t>
            </a:r>
            <a:r>
              <a:rPr lang="en-US" altLang="zh-CN" sz="2800" b="1" dirty="0" err="1"/>
              <a:t>DrawData</a:t>
            </a:r>
            <a:r>
              <a:rPr lang="zh-CN" altLang="zh-CN" sz="2800" b="1" dirty="0"/>
              <a:t>类的对象，用该类的成员</a:t>
            </a:r>
            <a:r>
              <a:rPr lang="en-US" altLang="zh-CN" sz="2800" b="1" dirty="0">
                <a:solidFill>
                  <a:srgbClr val="66FFFF"/>
                </a:solidFill>
              </a:rPr>
              <a:t>begin</a:t>
            </a:r>
            <a:r>
              <a:rPr lang="zh-CN" altLang="zh-CN" sz="2800" b="1" dirty="0"/>
              <a:t>记录</a:t>
            </a:r>
            <a:r>
              <a:rPr lang="zh-CN" altLang="zh-CN" sz="2800" b="1" dirty="0">
                <a:solidFill>
                  <a:srgbClr val="66FFFF"/>
                </a:solidFill>
              </a:rPr>
              <a:t>按下</a:t>
            </a:r>
            <a:r>
              <a:rPr lang="zh-CN" altLang="zh-CN" sz="2800" b="1" dirty="0"/>
              <a:t>鼠标时的</a:t>
            </a:r>
            <a:r>
              <a:rPr lang="zh-CN" altLang="zh-CN" sz="2800" b="1" dirty="0" smtClean="0"/>
              <a:t>坐标</a:t>
            </a:r>
            <a:r>
              <a:rPr lang="zh-CN" altLang="en-US" sz="2800" b="1" dirty="0"/>
              <a:t>；</a:t>
            </a:r>
            <a:r>
              <a:rPr lang="zh-CN" altLang="en-US" sz="2800" b="1" dirty="0" smtClean="0"/>
              <a:t>用</a:t>
            </a:r>
            <a:r>
              <a:rPr lang="en-US" altLang="zh-CN" sz="2800" b="1" dirty="0" smtClean="0">
                <a:solidFill>
                  <a:srgbClr val="66FFFF"/>
                </a:solidFill>
              </a:rPr>
              <a:t>end</a:t>
            </a:r>
            <a:r>
              <a:rPr lang="zh-CN" altLang="zh-CN" sz="2800" b="1" dirty="0"/>
              <a:t>记录</a:t>
            </a:r>
            <a:r>
              <a:rPr lang="zh-CN" altLang="zh-CN" sz="2800" b="1" dirty="0">
                <a:solidFill>
                  <a:srgbClr val="66FFFF"/>
                </a:solidFill>
              </a:rPr>
              <a:t>松开</a:t>
            </a:r>
            <a:r>
              <a:rPr lang="zh-CN" altLang="zh-CN" sz="2800" b="1" dirty="0"/>
              <a:t>鼠标时的坐标。根据文档类中图形的类型决定在客户区应该绘制什么样的图形</a:t>
            </a:r>
            <a:r>
              <a:rPr lang="zh-CN" altLang="zh-CN" sz="2800" b="1" dirty="0" smtClean="0"/>
              <a:t>。</a:t>
            </a:r>
            <a:endParaRPr lang="zh-CN" altLang="en-US" sz="2800" b="1" dirty="0"/>
          </a:p>
        </p:txBody>
      </p:sp>
      <p:sp>
        <p:nvSpPr>
          <p:cNvPr id="7" name="文本框 6"/>
          <p:cNvSpPr txBox="1"/>
          <p:nvPr/>
        </p:nvSpPr>
        <p:spPr>
          <a:xfrm>
            <a:off x="231590" y="3715871"/>
            <a:ext cx="9021059" cy="3046988"/>
          </a:xfrm>
          <a:prstGeom prst="rect">
            <a:avLst/>
          </a:prstGeom>
          <a:noFill/>
        </p:spPr>
        <p:txBody>
          <a:bodyPr wrap="none" rtlCol="0">
            <a:spAutoFit/>
          </a:bodyPr>
          <a:lstStyle/>
          <a:p>
            <a:r>
              <a:rPr lang="en-US" altLang="zh-CN" b="1" dirty="0"/>
              <a:t>void CMy9_2View2::</a:t>
            </a:r>
            <a:r>
              <a:rPr lang="en-US" altLang="zh-CN" b="1" dirty="0" err="1"/>
              <a:t>OnLButtonDown</a:t>
            </a:r>
            <a:r>
              <a:rPr lang="en-US" altLang="zh-CN" b="1" dirty="0"/>
              <a:t>(UINT </a:t>
            </a:r>
            <a:r>
              <a:rPr lang="en-US" altLang="zh-CN" b="1" dirty="0" err="1"/>
              <a:t>nFlags</a:t>
            </a:r>
            <a:r>
              <a:rPr lang="en-US" altLang="zh-CN" b="1" dirty="0"/>
              <a:t>, </a:t>
            </a:r>
            <a:r>
              <a:rPr lang="en-US" altLang="zh-CN" b="1" dirty="0" err="1"/>
              <a:t>CPoint</a:t>
            </a:r>
            <a:r>
              <a:rPr lang="en-US" altLang="zh-CN" b="1" dirty="0"/>
              <a:t> point)</a:t>
            </a:r>
            <a:endParaRPr lang="zh-CN" altLang="zh-CN" b="1" dirty="0"/>
          </a:p>
          <a:p>
            <a:r>
              <a:rPr lang="en-US" altLang="zh-CN" b="1" dirty="0"/>
              <a:t>{</a:t>
            </a:r>
            <a:endParaRPr lang="zh-CN" altLang="zh-CN" b="1" dirty="0"/>
          </a:p>
          <a:p>
            <a:r>
              <a:rPr lang="en-US" altLang="zh-CN" b="1" dirty="0"/>
              <a:t>	// TODO: </a:t>
            </a:r>
            <a:r>
              <a:rPr lang="zh-CN" altLang="zh-CN" b="1" dirty="0"/>
              <a:t>在此添加消息处理程序代码和</a:t>
            </a:r>
            <a:r>
              <a:rPr lang="en-US" altLang="zh-CN" b="1" dirty="0"/>
              <a:t>/</a:t>
            </a:r>
            <a:r>
              <a:rPr lang="zh-CN" altLang="zh-CN" b="1" dirty="0"/>
              <a:t>或调用默认值</a:t>
            </a:r>
          </a:p>
          <a:p>
            <a:r>
              <a:rPr lang="en-US" altLang="zh-CN" b="1" i="1" dirty="0">
                <a:solidFill>
                  <a:srgbClr val="66FFFF"/>
                </a:solidFill>
              </a:rPr>
              <a:t>	CMy9_2Doc2* </a:t>
            </a:r>
            <a:r>
              <a:rPr lang="en-US" altLang="zh-CN" b="1" i="1" dirty="0" err="1">
                <a:solidFill>
                  <a:srgbClr val="66FFFF"/>
                </a:solidFill>
              </a:rPr>
              <a:t>pDoc</a:t>
            </a:r>
            <a:r>
              <a:rPr lang="en-US" altLang="zh-CN" b="1" i="1" dirty="0">
                <a:solidFill>
                  <a:srgbClr val="66FFFF"/>
                </a:solidFill>
              </a:rPr>
              <a:t> = (CMy9_2Doc2 *)</a:t>
            </a:r>
            <a:r>
              <a:rPr lang="en-US" altLang="zh-CN" b="1" i="1" dirty="0" err="1">
                <a:solidFill>
                  <a:srgbClr val="66FFFF"/>
                </a:solidFill>
              </a:rPr>
              <a:t>GetDocument</a:t>
            </a:r>
            <a:r>
              <a:rPr lang="en-US" altLang="zh-CN" b="1" i="1" dirty="0">
                <a:solidFill>
                  <a:srgbClr val="66FFFF"/>
                </a:solidFill>
              </a:rPr>
              <a:t>();</a:t>
            </a:r>
            <a:endParaRPr lang="zh-CN" altLang="zh-CN" b="1" i="1" dirty="0">
              <a:solidFill>
                <a:srgbClr val="66FFFF"/>
              </a:solidFill>
            </a:endParaRPr>
          </a:p>
          <a:p>
            <a:r>
              <a:rPr lang="en-US" altLang="zh-CN" b="1" i="1" dirty="0">
                <a:solidFill>
                  <a:srgbClr val="66FFFF"/>
                </a:solidFill>
              </a:rPr>
              <a:t>	</a:t>
            </a:r>
            <a:r>
              <a:rPr lang="en-US" altLang="zh-CN" b="1" i="1" dirty="0" err="1">
                <a:solidFill>
                  <a:srgbClr val="66FFFF"/>
                </a:solidFill>
              </a:rPr>
              <a:t>m_drawData</a:t>
            </a:r>
            <a:r>
              <a:rPr lang="en-US" altLang="zh-CN" b="1" i="1" dirty="0">
                <a:solidFill>
                  <a:srgbClr val="66FFFF"/>
                </a:solidFill>
              </a:rPr>
              <a:t>=new </a:t>
            </a:r>
            <a:r>
              <a:rPr lang="en-US" altLang="zh-CN" b="1" i="1" dirty="0" err="1">
                <a:solidFill>
                  <a:srgbClr val="66FFFF"/>
                </a:solidFill>
              </a:rPr>
              <a:t>CDrawData</a:t>
            </a:r>
            <a:r>
              <a:rPr lang="en-US" altLang="zh-CN" b="1" i="1" dirty="0">
                <a:solidFill>
                  <a:srgbClr val="66FFFF"/>
                </a:solidFill>
              </a:rPr>
              <a:t>;</a:t>
            </a:r>
            <a:endParaRPr lang="zh-CN" altLang="zh-CN" b="1" i="1" dirty="0">
              <a:solidFill>
                <a:srgbClr val="66FFFF"/>
              </a:solidFill>
            </a:endParaRPr>
          </a:p>
          <a:p>
            <a:r>
              <a:rPr lang="en-US" altLang="zh-CN" b="1" i="1" dirty="0">
                <a:solidFill>
                  <a:srgbClr val="66FFFF"/>
                </a:solidFill>
              </a:rPr>
              <a:t>	</a:t>
            </a:r>
            <a:r>
              <a:rPr lang="en-US" altLang="zh-CN" b="1" i="1" dirty="0" err="1">
                <a:solidFill>
                  <a:srgbClr val="66FFFF"/>
                </a:solidFill>
              </a:rPr>
              <a:t>m_drawData</a:t>
            </a:r>
            <a:r>
              <a:rPr lang="en-US" altLang="zh-CN" b="1" i="1" dirty="0">
                <a:solidFill>
                  <a:srgbClr val="66FFFF"/>
                </a:solidFill>
              </a:rPr>
              <a:t>-&gt;begin=point;</a:t>
            </a:r>
            <a:endParaRPr lang="zh-CN" altLang="zh-CN" b="1" i="1" dirty="0">
              <a:solidFill>
                <a:srgbClr val="66FFFF"/>
              </a:solidFill>
            </a:endParaRPr>
          </a:p>
          <a:p>
            <a:r>
              <a:rPr lang="en-US" altLang="zh-CN" b="1" dirty="0"/>
              <a:t>	</a:t>
            </a:r>
            <a:r>
              <a:rPr lang="en-US" altLang="zh-CN" b="1" dirty="0" err="1"/>
              <a:t>CView</a:t>
            </a:r>
            <a:r>
              <a:rPr lang="en-US" altLang="zh-CN" b="1" dirty="0"/>
              <a:t>::</a:t>
            </a:r>
            <a:r>
              <a:rPr lang="en-US" altLang="zh-CN" b="1" dirty="0" err="1"/>
              <a:t>OnLButtonDown</a:t>
            </a:r>
            <a:r>
              <a:rPr lang="en-US" altLang="zh-CN" b="1" dirty="0"/>
              <a:t>(</a:t>
            </a:r>
            <a:r>
              <a:rPr lang="en-US" altLang="zh-CN" b="1" dirty="0" err="1"/>
              <a:t>nFlags</a:t>
            </a:r>
            <a:r>
              <a:rPr lang="en-US" altLang="zh-CN" b="1" dirty="0"/>
              <a:t>, point);</a:t>
            </a:r>
            <a:endParaRPr lang="zh-CN" altLang="zh-CN" b="1" dirty="0"/>
          </a:p>
          <a:p>
            <a:r>
              <a:rPr lang="en-US" altLang="zh-CN" b="1" dirty="0" smtClean="0"/>
              <a:t>}</a:t>
            </a:r>
            <a:endParaRPr lang="zh-CN" altLang="en-US" b="1" dirty="0"/>
          </a:p>
        </p:txBody>
      </p:sp>
    </p:spTree>
    <p:extLst>
      <p:ext uri="{BB962C8B-B14F-4D97-AF65-F5344CB8AC3E}">
        <p14:creationId xmlns:p14="http://schemas.microsoft.com/office/powerpoint/2010/main" val="165625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16632"/>
            <a:ext cx="9144000" cy="6370975"/>
          </a:xfrm>
          <a:prstGeom prst="rect">
            <a:avLst/>
          </a:prstGeom>
          <a:noFill/>
        </p:spPr>
        <p:txBody>
          <a:bodyPr wrap="square" rtlCol="0">
            <a:spAutoFit/>
          </a:bodyPr>
          <a:lstStyle/>
          <a:p>
            <a:r>
              <a:rPr lang="en-US" altLang="zh-CN" b="1" dirty="0"/>
              <a:t>void CMy9_2View2::</a:t>
            </a:r>
            <a:r>
              <a:rPr lang="en-US" altLang="zh-CN" b="1" dirty="0" err="1"/>
              <a:t>OnLButtonUp</a:t>
            </a:r>
            <a:r>
              <a:rPr lang="en-US" altLang="zh-CN" b="1" dirty="0"/>
              <a:t>(UINT </a:t>
            </a:r>
            <a:r>
              <a:rPr lang="en-US" altLang="zh-CN" b="1" dirty="0" err="1"/>
              <a:t>nFlags</a:t>
            </a:r>
            <a:r>
              <a:rPr lang="en-US" altLang="zh-CN" b="1" dirty="0"/>
              <a:t>, </a:t>
            </a:r>
            <a:r>
              <a:rPr lang="en-US" altLang="zh-CN" b="1" dirty="0" err="1"/>
              <a:t>CPoint</a:t>
            </a:r>
            <a:r>
              <a:rPr lang="en-US" altLang="zh-CN" b="1" dirty="0"/>
              <a:t> point)</a:t>
            </a:r>
            <a:endParaRPr lang="zh-CN" altLang="zh-CN" b="1" dirty="0"/>
          </a:p>
          <a:p>
            <a:r>
              <a:rPr lang="en-US" altLang="zh-CN" b="1" dirty="0" smtClean="0"/>
              <a:t>{ // </a:t>
            </a:r>
            <a:r>
              <a:rPr lang="en-US" altLang="zh-CN" b="1" dirty="0"/>
              <a:t>TODO: </a:t>
            </a:r>
            <a:r>
              <a:rPr lang="zh-CN" altLang="zh-CN" b="1" dirty="0"/>
              <a:t>在此添加消息处理程序代码和</a:t>
            </a:r>
            <a:r>
              <a:rPr lang="en-US" altLang="zh-CN" b="1" dirty="0"/>
              <a:t>/</a:t>
            </a:r>
            <a:r>
              <a:rPr lang="zh-CN" altLang="zh-CN" b="1" dirty="0"/>
              <a:t>或调用默认值</a:t>
            </a:r>
          </a:p>
          <a:p>
            <a:r>
              <a:rPr lang="en-US" altLang="zh-CN" b="1" dirty="0" smtClean="0"/>
              <a:t>   C</a:t>
            </a:r>
            <a:r>
              <a:rPr lang="en-US" altLang="zh-CN" b="1" i="1" dirty="0" smtClean="0"/>
              <a:t>My9_2Doc2</a:t>
            </a:r>
            <a:r>
              <a:rPr lang="en-US" altLang="zh-CN" b="1" i="1" dirty="0"/>
              <a:t>* </a:t>
            </a:r>
            <a:r>
              <a:rPr lang="en-US" altLang="zh-CN" b="1" dirty="0" err="1"/>
              <a:t>pDoc</a:t>
            </a:r>
            <a:r>
              <a:rPr lang="en-US" altLang="zh-CN" b="1" dirty="0"/>
              <a:t> =</a:t>
            </a:r>
            <a:r>
              <a:rPr lang="en-US" altLang="zh-CN" b="1" i="1" dirty="0"/>
              <a:t>(CMy9_2Doc2 *)</a:t>
            </a:r>
            <a:r>
              <a:rPr lang="en-US" altLang="zh-CN" b="1" dirty="0"/>
              <a:t> </a:t>
            </a:r>
            <a:r>
              <a:rPr lang="en-US" altLang="zh-CN" b="1" dirty="0" err="1"/>
              <a:t>GetDocument</a:t>
            </a:r>
            <a:r>
              <a:rPr lang="en-US" altLang="zh-CN" b="1" dirty="0"/>
              <a:t>();</a:t>
            </a:r>
            <a:endParaRPr lang="zh-CN" altLang="zh-CN" b="1" dirty="0"/>
          </a:p>
          <a:p>
            <a:r>
              <a:rPr lang="en-US" altLang="zh-CN" b="1" i="1" dirty="0" smtClean="0"/>
              <a:t>   </a:t>
            </a:r>
            <a:r>
              <a:rPr lang="en-US" altLang="zh-CN" b="1" i="1" dirty="0" err="1" smtClean="0"/>
              <a:t>m_drawData</a:t>
            </a:r>
            <a:r>
              <a:rPr lang="en-US" altLang="zh-CN" b="1" i="1" dirty="0" smtClean="0"/>
              <a:t>-</a:t>
            </a:r>
            <a:r>
              <a:rPr lang="en-US" altLang="zh-CN" b="1" i="1" dirty="0"/>
              <a:t>&gt;end=point;</a:t>
            </a:r>
            <a:endParaRPr lang="zh-CN" altLang="zh-CN" b="1" dirty="0"/>
          </a:p>
          <a:p>
            <a:r>
              <a:rPr lang="en-US" altLang="zh-CN" b="1" i="1" dirty="0" smtClean="0">
                <a:solidFill>
                  <a:srgbClr val="66FFFF"/>
                </a:solidFill>
              </a:rPr>
              <a:t>   </a:t>
            </a:r>
            <a:r>
              <a:rPr lang="en-US" altLang="zh-CN" b="1" i="1" dirty="0" err="1" smtClean="0">
                <a:solidFill>
                  <a:srgbClr val="66FFFF"/>
                </a:solidFill>
              </a:rPr>
              <a:t>CClientDC</a:t>
            </a:r>
            <a:r>
              <a:rPr lang="en-US" altLang="zh-CN" b="1" i="1" dirty="0" smtClean="0">
                <a:solidFill>
                  <a:srgbClr val="66FFFF"/>
                </a:solidFill>
              </a:rPr>
              <a:t> </a:t>
            </a:r>
            <a:r>
              <a:rPr lang="en-US" altLang="zh-CN" b="1" i="1" dirty="0">
                <a:solidFill>
                  <a:srgbClr val="66FFFF"/>
                </a:solidFill>
              </a:rPr>
              <a:t>dc(this);  //</a:t>
            </a:r>
            <a:r>
              <a:rPr lang="zh-CN" altLang="zh-CN" b="1" i="1" dirty="0">
                <a:solidFill>
                  <a:srgbClr val="66FFFF"/>
                </a:solidFill>
              </a:rPr>
              <a:t>定义一个客户区的</a:t>
            </a:r>
            <a:r>
              <a:rPr lang="en-US" altLang="zh-CN" b="1" i="1" dirty="0">
                <a:solidFill>
                  <a:srgbClr val="66FFFF"/>
                </a:solidFill>
              </a:rPr>
              <a:t>DC</a:t>
            </a:r>
            <a:r>
              <a:rPr lang="zh-CN" altLang="zh-CN" b="1" i="1" dirty="0">
                <a:solidFill>
                  <a:srgbClr val="66FFFF"/>
                </a:solidFill>
              </a:rPr>
              <a:t>类的对象，用该对象的成员就可以绘图</a:t>
            </a:r>
            <a:endParaRPr lang="zh-CN" altLang="zh-CN" b="1" dirty="0">
              <a:solidFill>
                <a:srgbClr val="66FFFF"/>
              </a:solidFill>
            </a:endParaRPr>
          </a:p>
          <a:p>
            <a:r>
              <a:rPr lang="en-US" altLang="zh-CN" b="1" i="1" dirty="0">
                <a:solidFill>
                  <a:srgbClr val="66FF99"/>
                </a:solidFill>
              </a:rPr>
              <a:t> </a:t>
            </a:r>
            <a:r>
              <a:rPr lang="en-US" altLang="zh-CN" b="1" i="1" dirty="0" err="1" smtClean="0">
                <a:solidFill>
                  <a:srgbClr val="66FF99"/>
                </a:solidFill>
              </a:rPr>
              <a:t>CBrush</a:t>
            </a:r>
            <a:r>
              <a:rPr lang="en-US" altLang="zh-CN" b="1" i="1" dirty="0" smtClean="0">
                <a:solidFill>
                  <a:srgbClr val="66FF99"/>
                </a:solidFill>
              </a:rPr>
              <a:t> </a:t>
            </a:r>
            <a:r>
              <a:rPr lang="en-US" altLang="zh-CN" b="1" i="1" dirty="0">
                <a:solidFill>
                  <a:srgbClr val="66FF99"/>
                </a:solidFill>
              </a:rPr>
              <a:t>*brush=</a:t>
            </a:r>
            <a:r>
              <a:rPr lang="en-US" altLang="zh-CN" b="1" i="1" dirty="0" err="1">
                <a:solidFill>
                  <a:srgbClr val="66FF99"/>
                </a:solidFill>
              </a:rPr>
              <a:t>CBrush</a:t>
            </a:r>
            <a:r>
              <a:rPr lang="en-US" altLang="zh-CN" b="1" i="1" dirty="0">
                <a:solidFill>
                  <a:srgbClr val="66FF99"/>
                </a:solidFill>
              </a:rPr>
              <a:t>::</a:t>
            </a:r>
            <a:r>
              <a:rPr lang="en-US" altLang="zh-CN" b="1" i="1" dirty="0" err="1">
                <a:solidFill>
                  <a:srgbClr val="66FF99"/>
                </a:solidFill>
              </a:rPr>
              <a:t>FromHandle</a:t>
            </a:r>
            <a:r>
              <a:rPr lang="en-US" altLang="zh-CN" b="1" i="1" dirty="0">
                <a:solidFill>
                  <a:srgbClr val="66FF99"/>
                </a:solidFill>
              </a:rPr>
              <a:t>((HBRUSH</a:t>
            </a:r>
            <a:r>
              <a:rPr lang="en-US" altLang="zh-CN" b="1" i="1" dirty="0" smtClean="0">
                <a:solidFill>
                  <a:srgbClr val="66FF99"/>
                </a:solidFill>
              </a:rPr>
              <a:t>)</a:t>
            </a:r>
          </a:p>
          <a:p>
            <a:r>
              <a:rPr lang="en-US" altLang="zh-CN" b="1" i="1" dirty="0">
                <a:solidFill>
                  <a:srgbClr val="66FF99"/>
                </a:solidFill>
              </a:rPr>
              <a:t> </a:t>
            </a:r>
            <a:r>
              <a:rPr lang="en-US" altLang="zh-CN" b="1" i="1" dirty="0" smtClean="0">
                <a:solidFill>
                  <a:srgbClr val="66FF99"/>
                </a:solidFill>
              </a:rPr>
              <a:t>                                       </a:t>
            </a:r>
            <a:r>
              <a:rPr lang="en-US" altLang="zh-CN" b="1" i="1" dirty="0" err="1" smtClean="0">
                <a:solidFill>
                  <a:srgbClr val="66FF99"/>
                </a:solidFill>
              </a:rPr>
              <a:t>GetStockObject</a:t>
            </a:r>
            <a:r>
              <a:rPr lang="en-US" altLang="zh-CN" b="1" i="1" dirty="0" smtClean="0">
                <a:solidFill>
                  <a:srgbClr val="66FF99"/>
                </a:solidFill>
              </a:rPr>
              <a:t>(HOLLOW_BRUSH</a:t>
            </a:r>
            <a:r>
              <a:rPr lang="en-US" altLang="zh-CN" b="1" i="1" dirty="0">
                <a:solidFill>
                  <a:srgbClr val="66FF99"/>
                </a:solidFill>
              </a:rPr>
              <a:t>));</a:t>
            </a:r>
            <a:endParaRPr lang="zh-CN" altLang="zh-CN" b="1" dirty="0">
              <a:solidFill>
                <a:srgbClr val="66FF99"/>
              </a:solidFill>
            </a:endParaRPr>
          </a:p>
          <a:p>
            <a:r>
              <a:rPr lang="en-US" altLang="zh-CN" b="1" i="1" dirty="0"/>
              <a:t> </a:t>
            </a:r>
            <a:r>
              <a:rPr lang="en-US" altLang="zh-CN" b="1" i="1" dirty="0" smtClean="0"/>
              <a:t> //</a:t>
            </a:r>
            <a:r>
              <a:rPr lang="zh-CN" altLang="zh-CN" b="1" i="1" dirty="0"/>
              <a:t>建立一个空画刷</a:t>
            </a:r>
            <a:r>
              <a:rPr lang="en-US" altLang="zh-CN" b="1" i="1" dirty="0"/>
              <a:t>,</a:t>
            </a:r>
            <a:r>
              <a:rPr lang="zh-CN" altLang="zh-CN" b="1" i="1" dirty="0"/>
              <a:t>绘图时就不会覆盖下面的图形</a:t>
            </a:r>
            <a:endParaRPr lang="zh-CN" altLang="zh-CN" b="1" dirty="0"/>
          </a:p>
          <a:p>
            <a:r>
              <a:rPr lang="en-US" altLang="zh-CN" b="1" i="1" dirty="0"/>
              <a:t> </a:t>
            </a:r>
            <a:r>
              <a:rPr lang="en-US" altLang="zh-CN" b="1" i="1" dirty="0" smtClean="0"/>
              <a:t> </a:t>
            </a:r>
            <a:r>
              <a:rPr lang="en-US" altLang="zh-CN" b="1" i="1" dirty="0" err="1" smtClean="0"/>
              <a:t>dc.SelectObject</a:t>
            </a:r>
            <a:r>
              <a:rPr lang="en-US" altLang="zh-CN" b="1" i="1" dirty="0" smtClean="0"/>
              <a:t>(brush</a:t>
            </a:r>
            <a:r>
              <a:rPr lang="en-US" altLang="zh-CN" b="1" i="1" dirty="0"/>
              <a:t>);</a:t>
            </a:r>
            <a:endParaRPr lang="zh-CN" altLang="zh-CN" b="1" dirty="0"/>
          </a:p>
          <a:p>
            <a:r>
              <a:rPr lang="en-US" altLang="zh-CN" b="1" i="1" dirty="0"/>
              <a:t> </a:t>
            </a:r>
            <a:r>
              <a:rPr lang="en-US" altLang="zh-CN" b="1" i="1" dirty="0" smtClean="0"/>
              <a:t> </a:t>
            </a:r>
            <a:r>
              <a:rPr lang="en-US" altLang="zh-CN" b="1" i="1" dirty="0" err="1" smtClean="0"/>
              <a:t>CRect</a:t>
            </a:r>
            <a:r>
              <a:rPr lang="en-US" altLang="zh-CN" b="1" i="1" dirty="0" smtClean="0"/>
              <a:t> </a:t>
            </a:r>
            <a:r>
              <a:rPr lang="en-US" altLang="zh-CN" b="1" i="1" dirty="0" err="1"/>
              <a:t>rect</a:t>
            </a:r>
            <a:r>
              <a:rPr lang="en-US" altLang="zh-CN" b="1" i="1" dirty="0"/>
              <a:t>(</a:t>
            </a:r>
            <a:r>
              <a:rPr lang="en-US" altLang="zh-CN" b="1" i="1" dirty="0" err="1"/>
              <a:t>m_drawData</a:t>
            </a:r>
            <a:r>
              <a:rPr lang="en-US" altLang="zh-CN" b="1" i="1" dirty="0"/>
              <a:t>-&gt;</a:t>
            </a:r>
            <a:r>
              <a:rPr lang="en-US" altLang="zh-CN" b="1" i="1" dirty="0" err="1"/>
              <a:t>begin,m_drawData</a:t>
            </a:r>
            <a:r>
              <a:rPr lang="en-US" altLang="zh-CN" b="1" i="1" dirty="0"/>
              <a:t>-&gt;end);</a:t>
            </a:r>
            <a:endParaRPr lang="zh-CN" altLang="zh-CN" b="1" dirty="0"/>
          </a:p>
          <a:p>
            <a:r>
              <a:rPr lang="en-US" altLang="zh-CN" b="1" i="1" dirty="0"/>
              <a:t> </a:t>
            </a:r>
            <a:r>
              <a:rPr lang="en-US" altLang="zh-CN" b="1" i="1" dirty="0" smtClean="0"/>
              <a:t> switch(</a:t>
            </a:r>
            <a:r>
              <a:rPr lang="en-US" altLang="zh-CN" b="1" i="1" dirty="0" err="1" smtClean="0"/>
              <a:t>pDoc</a:t>
            </a:r>
            <a:r>
              <a:rPr lang="en-US" altLang="zh-CN" b="1" i="1" dirty="0" smtClean="0"/>
              <a:t>-</a:t>
            </a:r>
            <a:r>
              <a:rPr lang="en-US" altLang="zh-CN" b="1" i="1" dirty="0"/>
              <a:t>&gt;</a:t>
            </a:r>
            <a:r>
              <a:rPr lang="en-US" altLang="zh-CN" b="1" i="1" dirty="0" err="1"/>
              <a:t>m_drawType</a:t>
            </a:r>
            <a:r>
              <a:rPr lang="en-US" altLang="zh-CN" b="1" i="1" dirty="0"/>
              <a:t>)  //</a:t>
            </a:r>
            <a:r>
              <a:rPr lang="zh-CN" altLang="zh-CN" b="1" i="1" dirty="0"/>
              <a:t>根据文档类中的成员决定绘图的类型</a:t>
            </a:r>
            <a:endParaRPr lang="zh-CN" altLang="zh-CN" b="1" dirty="0"/>
          </a:p>
          <a:p>
            <a:r>
              <a:rPr lang="en-US" altLang="zh-CN" b="1" i="1" dirty="0" smtClean="0"/>
              <a:t>  { case </a:t>
            </a:r>
            <a:r>
              <a:rPr lang="en-US" altLang="zh-CN" b="1" i="1" dirty="0"/>
              <a:t>0:</a:t>
            </a:r>
            <a:endParaRPr lang="zh-CN" altLang="zh-CN" b="1" dirty="0"/>
          </a:p>
          <a:p>
            <a:r>
              <a:rPr lang="en-US" altLang="zh-CN" b="1" i="1" dirty="0"/>
              <a:t>	</a:t>
            </a:r>
            <a:r>
              <a:rPr lang="en-US" altLang="zh-CN" b="1" i="1" dirty="0" err="1"/>
              <a:t>dc.MoveTo</a:t>
            </a:r>
            <a:r>
              <a:rPr lang="en-US" altLang="zh-CN" b="1" i="1" dirty="0"/>
              <a:t>(</a:t>
            </a:r>
            <a:r>
              <a:rPr lang="en-US" altLang="zh-CN" b="1" i="1" dirty="0" err="1"/>
              <a:t>m_drawData</a:t>
            </a:r>
            <a:r>
              <a:rPr lang="en-US" altLang="zh-CN" b="1" i="1" dirty="0"/>
              <a:t>-&gt;begin);</a:t>
            </a:r>
            <a:endParaRPr lang="zh-CN" altLang="zh-CN" b="1" dirty="0"/>
          </a:p>
          <a:p>
            <a:r>
              <a:rPr lang="en-US" altLang="zh-CN" b="1" i="1" dirty="0"/>
              <a:t>	</a:t>
            </a:r>
            <a:r>
              <a:rPr lang="en-US" altLang="zh-CN" b="1" i="1" dirty="0" err="1"/>
              <a:t>dc.LineTo</a:t>
            </a:r>
            <a:r>
              <a:rPr lang="en-US" altLang="zh-CN" b="1" i="1" dirty="0"/>
              <a:t>(</a:t>
            </a:r>
            <a:r>
              <a:rPr lang="en-US" altLang="zh-CN" b="1" i="1" dirty="0" err="1"/>
              <a:t>m_drawData</a:t>
            </a:r>
            <a:r>
              <a:rPr lang="en-US" altLang="zh-CN" b="1" i="1" dirty="0"/>
              <a:t>-&gt;end);</a:t>
            </a:r>
            <a:endParaRPr lang="zh-CN" altLang="zh-CN" b="1" dirty="0"/>
          </a:p>
          <a:p>
            <a:r>
              <a:rPr lang="en-US" altLang="zh-CN" b="1" i="1" dirty="0"/>
              <a:t>	break</a:t>
            </a:r>
            <a:r>
              <a:rPr lang="en-US" altLang="zh-CN" b="1" i="1" dirty="0" smtClean="0"/>
              <a:t>;</a:t>
            </a:r>
          </a:p>
          <a:p>
            <a:r>
              <a:rPr lang="en-US" altLang="zh-CN" b="1" i="1" dirty="0" smtClean="0"/>
              <a:t>	</a:t>
            </a:r>
            <a:endParaRPr lang="zh-CN" altLang="en-US" b="1" dirty="0"/>
          </a:p>
        </p:txBody>
      </p:sp>
    </p:spTree>
    <p:extLst>
      <p:ext uri="{BB962C8B-B14F-4D97-AF65-F5344CB8AC3E}">
        <p14:creationId xmlns:p14="http://schemas.microsoft.com/office/powerpoint/2010/main" val="27075371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标注 4"/>
          <p:cNvSpPr/>
          <p:nvPr/>
        </p:nvSpPr>
        <p:spPr bwMode="auto">
          <a:xfrm>
            <a:off x="5364088" y="260648"/>
            <a:ext cx="3590136" cy="1872208"/>
          </a:xfrm>
          <a:prstGeom prst="wedgeRoundRectCallout">
            <a:avLst>
              <a:gd name="adj1" fmla="val -125158"/>
              <a:gd name="adj2" fmla="val 1291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b="1" dirty="0" smtClean="0">
                <a:solidFill>
                  <a:srgbClr val="FF0000"/>
                </a:solidFill>
              </a:rPr>
              <a:t>如果前面没有</a:t>
            </a:r>
            <a:r>
              <a:rPr lang="zh-CN" altLang="zh-CN" b="1" dirty="0" smtClean="0">
                <a:solidFill>
                  <a:srgbClr val="FF0000"/>
                </a:solidFill>
              </a:rPr>
              <a:t>增</a:t>
            </a:r>
            <a:r>
              <a:rPr lang="zh-CN" altLang="zh-CN" b="1" dirty="0">
                <a:solidFill>
                  <a:srgbClr val="FF0000"/>
                </a:solidFill>
              </a:rPr>
              <a:t>加如下代</a:t>
            </a:r>
            <a:r>
              <a:rPr lang="zh-CN" altLang="zh-CN" b="1" dirty="0" smtClean="0">
                <a:solidFill>
                  <a:srgbClr val="FF0000"/>
                </a:solidFill>
              </a:rPr>
              <a:t>码</a:t>
            </a:r>
            <a:r>
              <a:rPr lang="zh-CN" altLang="en-US" b="1" dirty="0" smtClean="0">
                <a:solidFill>
                  <a:srgbClr val="FF0000"/>
                </a:solidFill>
              </a:rPr>
              <a:t>系统就会报错</a:t>
            </a:r>
            <a:r>
              <a:rPr lang="zh-CN" altLang="zh-CN" b="1" dirty="0" smtClean="0">
                <a:solidFill>
                  <a:srgbClr val="FF0000"/>
                </a:solidFill>
              </a:rPr>
              <a:t>：</a:t>
            </a:r>
            <a:endParaRPr lang="zh-CN" altLang="zh-CN" b="1" dirty="0">
              <a:solidFill>
                <a:srgbClr val="FF0000"/>
              </a:solidFill>
            </a:endParaRPr>
          </a:p>
          <a:p>
            <a:r>
              <a:rPr lang="en-US" altLang="zh-CN" b="1" dirty="0">
                <a:solidFill>
                  <a:srgbClr val="0070C0"/>
                </a:solidFill>
              </a:rPr>
              <a:t>#include </a:t>
            </a:r>
            <a:r>
              <a:rPr lang="en-US" altLang="zh-CN" b="1" i="1" dirty="0">
                <a:solidFill>
                  <a:srgbClr val="0070C0"/>
                </a:solidFill>
              </a:rPr>
              <a:t>"</a:t>
            </a:r>
            <a:r>
              <a:rPr lang="en-US" altLang="zh-CN" b="1" dirty="0" err="1" smtClean="0">
                <a:solidFill>
                  <a:srgbClr val="0070C0"/>
                </a:solidFill>
              </a:rPr>
              <a:t>DrawData.h</a:t>
            </a:r>
            <a:r>
              <a:rPr lang="en-US" altLang="zh-CN" b="1" i="1" dirty="0">
                <a:solidFill>
                  <a:srgbClr val="0070C0"/>
                </a:solidFill>
              </a:rPr>
              <a:t>"</a:t>
            </a:r>
            <a:endParaRPr lang="zh-CN" altLang="zh-CN" b="1" dirty="0">
              <a:solidFill>
                <a:srgbClr val="0070C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rgbClr val="FF0000"/>
              </a:solidFill>
              <a:effectLst/>
            </a:endParaRPr>
          </a:p>
        </p:txBody>
      </p:sp>
      <p:sp>
        <p:nvSpPr>
          <p:cNvPr id="7" name="文本框 6"/>
          <p:cNvSpPr txBox="1"/>
          <p:nvPr/>
        </p:nvSpPr>
        <p:spPr>
          <a:xfrm>
            <a:off x="107504" y="764704"/>
            <a:ext cx="9144000" cy="5262979"/>
          </a:xfrm>
          <a:prstGeom prst="rect">
            <a:avLst/>
          </a:prstGeom>
          <a:noFill/>
        </p:spPr>
        <p:txBody>
          <a:bodyPr wrap="square" rtlCol="0">
            <a:spAutoFit/>
          </a:bodyPr>
          <a:lstStyle/>
          <a:p>
            <a:r>
              <a:rPr lang="en-US" altLang="zh-CN" b="1" i="1" dirty="0" smtClean="0"/>
              <a:t>   case 1:</a:t>
            </a:r>
            <a:endParaRPr lang="zh-CN" altLang="zh-CN" b="1" dirty="0" smtClean="0"/>
          </a:p>
          <a:p>
            <a:r>
              <a:rPr lang="en-US" altLang="zh-CN" b="1" i="1" dirty="0" smtClean="0"/>
              <a:t>	</a:t>
            </a:r>
            <a:r>
              <a:rPr lang="en-US" altLang="zh-CN" b="1" i="1" dirty="0" err="1" smtClean="0"/>
              <a:t>dc.Ellipse</a:t>
            </a:r>
            <a:r>
              <a:rPr lang="en-US" altLang="zh-CN" b="1" i="1" dirty="0" smtClean="0"/>
              <a:t>(</a:t>
            </a:r>
            <a:r>
              <a:rPr lang="en-US" altLang="zh-CN" b="1" i="1" dirty="0" err="1" smtClean="0"/>
              <a:t>rect</a:t>
            </a:r>
            <a:r>
              <a:rPr lang="en-US" altLang="zh-CN" b="1" i="1" dirty="0" smtClean="0"/>
              <a:t>);</a:t>
            </a:r>
            <a:endParaRPr lang="zh-CN" altLang="zh-CN" b="1" dirty="0" smtClean="0"/>
          </a:p>
          <a:p>
            <a:r>
              <a:rPr lang="en-US" altLang="zh-CN" b="1" i="1" dirty="0" smtClean="0"/>
              <a:t>	break;</a:t>
            </a:r>
            <a:endParaRPr lang="zh-CN" altLang="zh-CN" b="1" dirty="0" smtClean="0"/>
          </a:p>
          <a:p>
            <a:r>
              <a:rPr lang="en-US" altLang="zh-CN" b="1" i="1" dirty="0" smtClean="0"/>
              <a:t>   case 2:</a:t>
            </a:r>
            <a:endParaRPr lang="zh-CN" altLang="zh-CN" b="1" dirty="0" smtClean="0"/>
          </a:p>
          <a:p>
            <a:r>
              <a:rPr lang="en-US" altLang="zh-CN" b="1" i="1" dirty="0" smtClean="0"/>
              <a:t>	</a:t>
            </a:r>
            <a:r>
              <a:rPr lang="en-US" altLang="zh-CN" b="1" i="1" dirty="0" err="1" smtClean="0"/>
              <a:t>dc.Rectangle</a:t>
            </a:r>
            <a:r>
              <a:rPr lang="en-US" altLang="zh-CN" b="1" i="1" dirty="0" smtClean="0"/>
              <a:t>(</a:t>
            </a:r>
            <a:r>
              <a:rPr lang="en-US" altLang="zh-CN" b="1" i="1" dirty="0" err="1" smtClean="0"/>
              <a:t>rect</a:t>
            </a:r>
            <a:r>
              <a:rPr lang="en-US" altLang="zh-CN" b="1" i="1" dirty="0" smtClean="0"/>
              <a:t>);</a:t>
            </a:r>
            <a:endParaRPr lang="zh-CN" altLang="zh-CN" b="1" dirty="0" smtClean="0"/>
          </a:p>
          <a:p>
            <a:r>
              <a:rPr lang="en-US" altLang="zh-CN" b="1" i="1" dirty="0" smtClean="0"/>
              <a:t>	break;</a:t>
            </a:r>
            <a:endParaRPr lang="zh-CN" altLang="zh-CN" b="1" dirty="0" smtClean="0"/>
          </a:p>
          <a:p>
            <a:r>
              <a:rPr lang="en-US" altLang="zh-CN" b="1" i="1" dirty="0" smtClean="0"/>
              <a:t>   }</a:t>
            </a:r>
            <a:endParaRPr lang="zh-CN" altLang="zh-CN" b="1" dirty="0" smtClean="0"/>
          </a:p>
          <a:p>
            <a:r>
              <a:rPr lang="en-US" altLang="zh-CN" b="1" i="1" dirty="0" smtClean="0"/>
              <a:t>  </a:t>
            </a:r>
            <a:r>
              <a:rPr lang="en-US" altLang="zh-CN" b="1" i="1" dirty="0" err="1" smtClean="0">
                <a:solidFill>
                  <a:srgbClr val="66FF99"/>
                </a:solidFill>
              </a:rPr>
              <a:t>m_drawData</a:t>
            </a:r>
            <a:r>
              <a:rPr lang="en-US" altLang="zh-CN" b="1" i="1" dirty="0" smtClean="0">
                <a:solidFill>
                  <a:srgbClr val="66FF99"/>
                </a:solidFill>
              </a:rPr>
              <a:t>-&gt;type</a:t>
            </a:r>
            <a:r>
              <a:rPr lang="en-US" altLang="zh-CN" b="1" i="1" dirty="0" smtClean="0"/>
              <a:t>=</a:t>
            </a:r>
            <a:r>
              <a:rPr lang="en-US" altLang="zh-CN" b="1" i="1" dirty="0" err="1" smtClean="0"/>
              <a:t>pDoc</a:t>
            </a:r>
            <a:r>
              <a:rPr lang="en-US" altLang="zh-CN" b="1" i="1" dirty="0" smtClean="0"/>
              <a:t>-&gt;</a:t>
            </a:r>
            <a:r>
              <a:rPr lang="en-US" altLang="zh-CN" b="1" i="1" dirty="0" err="1" smtClean="0"/>
              <a:t>m_drawType</a:t>
            </a:r>
            <a:r>
              <a:rPr lang="en-US" altLang="zh-CN" b="1" i="1" dirty="0" smtClean="0"/>
              <a:t>;</a:t>
            </a:r>
            <a:endParaRPr lang="zh-CN" altLang="zh-CN" b="1" dirty="0" smtClean="0"/>
          </a:p>
          <a:p>
            <a:r>
              <a:rPr lang="en-US" altLang="zh-CN" b="1" i="1" dirty="0" smtClean="0"/>
              <a:t>  </a:t>
            </a:r>
            <a:r>
              <a:rPr lang="en-US" altLang="zh-CN" b="1" i="1" dirty="0" err="1" smtClean="0"/>
              <a:t>pDoc</a:t>
            </a:r>
            <a:r>
              <a:rPr lang="en-US" altLang="zh-CN" b="1" i="1" dirty="0" smtClean="0"/>
              <a:t>-&gt;</a:t>
            </a:r>
            <a:r>
              <a:rPr lang="en-US" altLang="zh-CN" b="1" i="1" dirty="0" err="1" smtClean="0"/>
              <a:t>m_data.Add</a:t>
            </a:r>
            <a:r>
              <a:rPr lang="en-US" altLang="zh-CN" b="1" i="1" dirty="0" smtClean="0"/>
              <a:t>(</a:t>
            </a:r>
            <a:r>
              <a:rPr lang="en-US" altLang="zh-CN" b="1" i="1" dirty="0" err="1" smtClean="0"/>
              <a:t>m_drawData</a:t>
            </a:r>
            <a:r>
              <a:rPr lang="en-US" altLang="zh-CN" b="1" i="1" dirty="0" smtClean="0"/>
              <a:t>);</a:t>
            </a:r>
          </a:p>
          <a:p>
            <a:r>
              <a:rPr lang="en-US" altLang="zh-CN" b="1" i="1" dirty="0"/>
              <a:t>	</a:t>
            </a:r>
            <a:r>
              <a:rPr lang="en-US" altLang="zh-CN" b="1" i="1" dirty="0" smtClean="0"/>
              <a:t>	//</a:t>
            </a:r>
            <a:r>
              <a:rPr lang="zh-CN" altLang="zh-CN" b="1" i="1" dirty="0" smtClean="0"/>
              <a:t>将保存图形信息的</a:t>
            </a:r>
            <a:r>
              <a:rPr lang="en-US" altLang="zh-CN" b="1" i="1" dirty="0" err="1" smtClean="0"/>
              <a:t>m_drawData</a:t>
            </a:r>
            <a:r>
              <a:rPr lang="zh-CN" altLang="zh-CN" b="1" i="1" dirty="0" smtClean="0"/>
              <a:t>保存到文档类的成员</a:t>
            </a:r>
            <a:endParaRPr lang="zh-CN" altLang="zh-CN" b="1" dirty="0" smtClean="0"/>
          </a:p>
          <a:p>
            <a:r>
              <a:rPr lang="en-US" altLang="zh-CN" b="1" i="1" dirty="0"/>
              <a:t> </a:t>
            </a:r>
            <a:r>
              <a:rPr lang="en-US" altLang="zh-CN" b="1" i="1" dirty="0" smtClean="0"/>
              <a:t> brush-&gt;</a:t>
            </a:r>
            <a:r>
              <a:rPr lang="en-US" altLang="zh-CN" b="1" i="1" dirty="0" err="1" smtClean="0"/>
              <a:t>DeleteObject</a:t>
            </a:r>
            <a:r>
              <a:rPr lang="en-US" altLang="zh-CN" b="1" i="1" dirty="0" smtClean="0"/>
              <a:t>();</a:t>
            </a:r>
            <a:endParaRPr lang="zh-CN" altLang="zh-CN" b="1" dirty="0" smtClean="0"/>
          </a:p>
          <a:p>
            <a:r>
              <a:rPr lang="en-US" altLang="zh-CN" b="1" i="1" dirty="0" smtClean="0"/>
              <a:t>  Invalidate(true);   //</a:t>
            </a:r>
            <a:r>
              <a:rPr lang="zh-CN" altLang="zh-CN" b="1" i="1" dirty="0" smtClean="0"/>
              <a:t>刷新客户区</a:t>
            </a:r>
            <a:endParaRPr lang="zh-CN" altLang="zh-CN" b="1" dirty="0" smtClean="0"/>
          </a:p>
          <a:p>
            <a:r>
              <a:rPr lang="en-US" altLang="zh-CN" b="1" dirty="0" smtClean="0"/>
              <a:t>  </a:t>
            </a:r>
            <a:r>
              <a:rPr lang="en-US" altLang="zh-CN" b="1" dirty="0" err="1" smtClean="0"/>
              <a:t>CView</a:t>
            </a:r>
            <a:r>
              <a:rPr lang="en-US" altLang="zh-CN" b="1" dirty="0" smtClean="0"/>
              <a:t>::</a:t>
            </a:r>
            <a:r>
              <a:rPr lang="en-US" altLang="zh-CN" b="1" dirty="0" err="1" smtClean="0"/>
              <a:t>OnLButtonUp</a:t>
            </a:r>
            <a:r>
              <a:rPr lang="en-US" altLang="zh-CN" b="1" dirty="0" smtClean="0"/>
              <a:t>(</a:t>
            </a:r>
            <a:r>
              <a:rPr lang="en-US" altLang="zh-CN" b="1" dirty="0" err="1" smtClean="0"/>
              <a:t>nFlags</a:t>
            </a:r>
            <a:r>
              <a:rPr lang="en-US" altLang="zh-CN" b="1" dirty="0" smtClean="0"/>
              <a:t>, point);</a:t>
            </a:r>
            <a:endParaRPr lang="zh-CN" altLang="zh-CN" b="1" dirty="0" smtClean="0"/>
          </a:p>
          <a:p>
            <a:r>
              <a:rPr lang="en-US" altLang="zh-CN" b="1" dirty="0" smtClean="0"/>
              <a:t>}</a:t>
            </a:r>
            <a:endParaRPr lang="zh-CN" altLang="en-US" b="1" dirty="0"/>
          </a:p>
        </p:txBody>
      </p:sp>
    </p:spTree>
    <p:extLst>
      <p:ext uri="{BB962C8B-B14F-4D97-AF65-F5344CB8AC3E}">
        <p14:creationId xmlns:p14="http://schemas.microsoft.com/office/powerpoint/2010/main" val="4268374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D897A3A-CF18-4FD0-9C86-0810572AA7A8}" type="slidenum">
              <a:rPr lang="en-US" altLang="zh-CN"/>
              <a:pPr/>
              <a:t>6</a:t>
            </a:fld>
            <a:endParaRPr lang="en-US" altLang="zh-CN"/>
          </a:p>
        </p:txBody>
      </p:sp>
      <p:sp>
        <p:nvSpPr>
          <p:cNvPr id="13314" name="Rectangle 2"/>
          <p:cNvSpPr>
            <a:spLocks noGrp="1" noChangeArrowheads="1"/>
          </p:cNvSpPr>
          <p:nvPr>
            <p:ph type="title"/>
          </p:nvPr>
        </p:nvSpPr>
        <p:spPr>
          <a:xfrm>
            <a:off x="685800" y="228600"/>
            <a:ext cx="7772400" cy="990600"/>
          </a:xfrm>
        </p:spPr>
        <p:txBody>
          <a:bodyPr/>
          <a:lstStyle/>
          <a:p>
            <a:r>
              <a:rPr lang="en-US" altLang="zh-CN" b="1" dirty="0" smtClean="0"/>
              <a:t>9.2 </a:t>
            </a:r>
            <a:r>
              <a:rPr lang="en-US" altLang="zh-CN" b="1" dirty="0"/>
              <a:t>Doc/View</a:t>
            </a:r>
            <a:r>
              <a:rPr lang="zh-CN" altLang="en-US" b="1" dirty="0">
                <a:latin typeface="宋体" panose="02010600030101010101" pitchFamily="2" charset="-122"/>
              </a:rPr>
              <a:t>框架的主要成员</a:t>
            </a:r>
            <a:r>
              <a:rPr lang="zh-CN" altLang="en-US" b="1" dirty="0"/>
              <a:t> </a:t>
            </a:r>
          </a:p>
        </p:txBody>
      </p:sp>
      <p:sp>
        <p:nvSpPr>
          <p:cNvPr id="13315" name="Rectangle 3"/>
          <p:cNvSpPr>
            <a:spLocks noGrp="1" noChangeArrowheads="1"/>
          </p:cNvSpPr>
          <p:nvPr>
            <p:ph type="body" idx="1"/>
          </p:nvPr>
        </p:nvSpPr>
        <p:spPr>
          <a:xfrm>
            <a:off x="685800" y="1752600"/>
            <a:ext cx="7772400" cy="4114800"/>
          </a:xfrm>
        </p:spPr>
        <p:txBody>
          <a:bodyPr/>
          <a:lstStyle/>
          <a:p>
            <a:pPr>
              <a:buFontTx/>
              <a:buNone/>
            </a:pPr>
            <a:r>
              <a:rPr lang="en-US" altLang="zh-CN" b="1" dirty="0">
                <a:solidFill>
                  <a:srgbClr val="00FF00"/>
                </a:solidFill>
              </a:rPr>
              <a:t>Doc/View</a:t>
            </a:r>
            <a:r>
              <a:rPr lang="zh-CN" altLang="en-US" b="1" dirty="0">
                <a:solidFill>
                  <a:srgbClr val="00FF00"/>
                </a:solidFill>
                <a:latin typeface="宋体" panose="02010600030101010101" pitchFamily="2" charset="-122"/>
              </a:rPr>
              <a:t>框架虽然可以</a:t>
            </a:r>
            <a:r>
              <a:rPr lang="zh-CN" altLang="en-US" b="1" dirty="0" smtClean="0">
                <a:solidFill>
                  <a:srgbClr val="00FF00"/>
                </a:solidFill>
                <a:latin typeface="宋体" panose="02010600030101010101" pitchFamily="2" charset="-122"/>
              </a:rPr>
              <a:t>调用众多不同</a:t>
            </a:r>
            <a:r>
              <a:rPr lang="zh-CN" altLang="en-US" b="1" dirty="0">
                <a:solidFill>
                  <a:srgbClr val="00FF00"/>
                </a:solidFill>
                <a:latin typeface="宋体" panose="02010600030101010101" pitchFamily="2" charset="-122"/>
              </a:rPr>
              <a:t>的类，但是核心类只有五个</a:t>
            </a:r>
            <a:r>
              <a:rPr lang="en-US" altLang="zh-CN" b="1" dirty="0">
                <a:solidFill>
                  <a:srgbClr val="00FF00"/>
                </a:solidFill>
                <a:latin typeface="宋体" panose="02010600030101010101" pitchFamily="2" charset="-122"/>
              </a:rPr>
              <a:t>:</a:t>
            </a:r>
          </a:p>
          <a:p>
            <a:pPr>
              <a:buFontTx/>
              <a:buNone/>
            </a:pPr>
            <a:r>
              <a:rPr lang="en-US" altLang="zh-CN" b="1" dirty="0" err="1"/>
              <a:t>CWinApp</a:t>
            </a:r>
            <a:endParaRPr lang="en-US" altLang="zh-CN" b="1" dirty="0"/>
          </a:p>
          <a:p>
            <a:pPr>
              <a:buFontTx/>
              <a:buNone/>
            </a:pPr>
            <a:r>
              <a:rPr lang="en-US" altLang="zh-CN" b="1" dirty="0" err="1"/>
              <a:t>CDocument</a:t>
            </a:r>
            <a:endParaRPr lang="en-US" altLang="zh-CN" b="1" dirty="0"/>
          </a:p>
          <a:p>
            <a:pPr>
              <a:buFontTx/>
              <a:buNone/>
            </a:pPr>
            <a:r>
              <a:rPr lang="en-US" altLang="zh-CN" b="1" dirty="0" err="1"/>
              <a:t>CView</a:t>
            </a:r>
            <a:endParaRPr lang="en-US" altLang="zh-CN" b="1" dirty="0"/>
          </a:p>
          <a:p>
            <a:pPr>
              <a:buFontTx/>
              <a:buNone/>
            </a:pPr>
            <a:r>
              <a:rPr lang="en-US" altLang="zh-CN" b="1" dirty="0" err="1"/>
              <a:t>CDocTemplate</a:t>
            </a:r>
            <a:endParaRPr lang="en-US" altLang="zh-CN" b="1" dirty="0"/>
          </a:p>
          <a:p>
            <a:pPr>
              <a:buFontTx/>
              <a:buNone/>
            </a:pPr>
            <a:r>
              <a:rPr lang="en-US" altLang="zh-CN" b="1" dirty="0" err="1"/>
              <a:t>CFrameWnd</a:t>
            </a:r>
            <a:r>
              <a:rPr lang="en-US" altLang="zh-CN" b="1" dirty="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19" y="188640"/>
            <a:ext cx="8640959" cy="1815882"/>
          </a:xfrm>
          <a:prstGeom prst="rect">
            <a:avLst/>
          </a:prstGeom>
          <a:noFill/>
        </p:spPr>
        <p:txBody>
          <a:bodyPr wrap="square" rtlCol="0">
            <a:spAutoFit/>
          </a:bodyPr>
          <a:lstStyle/>
          <a:p>
            <a:r>
              <a:rPr lang="en-US" altLang="zh-CN" sz="2800" b="1" dirty="0" smtClean="0">
                <a:solidFill>
                  <a:srgbClr val="66FF33"/>
                </a:solidFill>
              </a:rPr>
              <a:t>(c5) </a:t>
            </a:r>
            <a:r>
              <a:rPr lang="zh-CN" altLang="zh-CN" sz="2800" b="1" dirty="0" smtClean="0"/>
              <a:t>最后</a:t>
            </a:r>
            <a:r>
              <a:rPr lang="zh-CN" altLang="zh-CN" sz="2800" b="1" dirty="0"/>
              <a:t>，要在视类的</a:t>
            </a:r>
            <a:r>
              <a:rPr lang="en-US" altLang="zh-CN" sz="2800" b="1" dirty="0" err="1"/>
              <a:t>OnDraw</a:t>
            </a:r>
            <a:r>
              <a:rPr lang="zh-CN" altLang="zh-CN" sz="2800" b="1" dirty="0"/>
              <a:t>函数中添加刷新的代码，</a:t>
            </a:r>
            <a:r>
              <a:rPr lang="en-US" altLang="zh-CN" sz="2800" b="1" dirty="0" err="1"/>
              <a:t>OnDraw</a:t>
            </a:r>
            <a:r>
              <a:rPr lang="zh-CN" altLang="zh-CN" sz="2800" b="1" dirty="0"/>
              <a:t>函数中只须将文档类的成员</a:t>
            </a:r>
            <a:r>
              <a:rPr lang="en-US" altLang="zh-CN" sz="2800" b="1" dirty="0" err="1"/>
              <a:t>m_data</a:t>
            </a:r>
            <a:r>
              <a:rPr lang="zh-CN" altLang="zh-CN" sz="2800" b="1" dirty="0"/>
              <a:t>这个集合类中的成员在客户区中绘制一遍就可以了，此函数的代码如下</a:t>
            </a:r>
            <a:r>
              <a:rPr lang="zh-CN" altLang="zh-CN" sz="2800" b="1" dirty="0" smtClean="0"/>
              <a:t>：</a:t>
            </a:r>
            <a:endParaRPr lang="zh-CN" altLang="en-US" sz="2800" b="1" dirty="0"/>
          </a:p>
        </p:txBody>
      </p:sp>
      <p:sp>
        <p:nvSpPr>
          <p:cNvPr id="6" name="文本框 5"/>
          <p:cNvSpPr txBox="1"/>
          <p:nvPr/>
        </p:nvSpPr>
        <p:spPr>
          <a:xfrm>
            <a:off x="117552" y="1939612"/>
            <a:ext cx="8908891" cy="4770537"/>
          </a:xfrm>
          <a:prstGeom prst="rect">
            <a:avLst/>
          </a:prstGeom>
          <a:noFill/>
        </p:spPr>
        <p:txBody>
          <a:bodyPr wrap="square" rtlCol="0">
            <a:spAutoFit/>
          </a:bodyPr>
          <a:lstStyle/>
          <a:p>
            <a:r>
              <a:rPr lang="en-US" altLang="zh-CN" b="1" i="1" dirty="0"/>
              <a:t>void CMy9_2View2::</a:t>
            </a:r>
            <a:r>
              <a:rPr lang="en-US" altLang="zh-CN" b="1" i="1" dirty="0" err="1"/>
              <a:t>OnDraw</a:t>
            </a:r>
            <a:r>
              <a:rPr lang="en-US" altLang="zh-CN" b="1" i="1" dirty="0"/>
              <a:t>(CDC* </a:t>
            </a:r>
            <a:r>
              <a:rPr lang="en-US" altLang="zh-CN" b="1" i="1" dirty="0" err="1"/>
              <a:t>pDC</a:t>
            </a:r>
            <a:r>
              <a:rPr lang="en-US" altLang="zh-CN" b="1" i="1" dirty="0"/>
              <a:t>)</a:t>
            </a:r>
            <a:endParaRPr lang="zh-CN" altLang="zh-CN" dirty="0"/>
          </a:p>
          <a:p>
            <a:r>
              <a:rPr lang="en-US" altLang="zh-CN" b="1" i="1" dirty="0" smtClean="0"/>
              <a:t>{ </a:t>
            </a:r>
            <a:r>
              <a:rPr lang="en-US" altLang="zh-CN" sz="4400" b="1" i="1" dirty="0" smtClean="0">
                <a:solidFill>
                  <a:srgbClr val="FF99FF"/>
                </a:solidFill>
              </a:rPr>
              <a:t>CMy9_2Doc2 </a:t>
            </a:r>
            <a:r>
              <a:rPr lang="en-US" altLang="zh-CN" sz="4400" b="1" i="1" dirty="0">
                <a:solidFill>
                  <a:srgbClr val="FF99FF"/>
                </a:solidFill>
              </a:rPr>
              <a:t>*</a:t>
            </a:r>
            <a:r>
              <a:rPr lang="en-US" altLang="zh-CN" sz="4400" b="1" i="1" dirty="0" err="1">
                <a:solidFill>
                  <a:srgbClr val="FF99FF"/>
                </a:solidFill>
              </a:rPr>
              <a:t>pDoc</a:t>
            </a:r>
            <a:r>
              <a:rPr lang="en-US" altLang="zh-CN" sz="4400" b="1" i="1" dirty="0">
                <a:solidFill>
                  <a:srgbClr val="FF99FF"/>
                </a:solidFill>
              </a:rPr>
              <a:t> =(CMy9_2Doc2 *)</a:t>
            </a:r>
            <a:r>
              <a:rPr lang="en-US" altLang="zh-CN" sz="4400" b="1" i="1" dirty="0" err="1">
                <a:solidFill>
                  <a:srgbClr val="FF99FF"/>
                </a:solidFill>
              </a:rPr>
              <a:t>GetDocument</a:t>
            </a:r>
            <a:r>
              <a:rPr lang="en-US" altLang="zh-CN" sz="4400" b="1" i="1" dirty="0">
                <a:solidFill>
                  <a:srgbClr val="FF99FF"/>
                </a:solidFill>
              </a:rPr>
              <a:t>();</a:t>
            </a:r>
            <a:endParaRPr lang="zh-CN" altLang="zh-CN" sz="4400" dirty="0">
              <a:solidFill>
                <a:srgbClr val="FF99FF"/>
              </a:solidFill>
            </a:endParaRPr>
          </a:p>
          <a:p>
            <a:r>
              <a:rPr lang="en-US" altLang="zh-CN" b="1" i="1" dirty="0" smtClean="0"/>
              <a:t>  // </a:t>
            </a:r>
            <a:r>
              <a:rPr lang="en-US" altLang="zh-CN" b="1" i="1" dirty="0"/>
              <a:t>TODO: </a:t>
            </a:r>
            <a:r>
              <a:rPr lang="zh-CN" altLang="zh-CN" b="1" i="1" dirty="0"/>
              <a:t>在此添加绘制代码</a:t>
            </a:r>
            <a:endParaRPr lang="zh-CN" altLang="zh-CN" dirty="0"/>
          </a:p>
          <a:p>
            <a:r>
              <a:rPr lang="en-US" altLang="zh-CN" b="1" i="1" dirty="0" smtClean="0">
                <a:solidFill>
                  <a:srgbClr val="66FFFF"/>
                </a:solidFill>
              </a:rPr>
              <a:t>  </a:t>
            </a:r>
            <a:r>
              <a:rPr lang="en-US" altLang="zh-CN" b="1" i="1" dirty="0" err="1" smtClean="0">
                <a:solidFill>
                  <a:srgbClr val="66FFFF"/>
                </a:solidFill>
              </a:rPr>
              <a:t>CBrush</a:t>
            </a:r>
            <a:r>
              <a:rPr lang="en-US" altLang="zh-CN" b="1" i="1" dirty="0" smtClean="0">
                <a:solidFill>
                  <a:srgbClr val="66FFFF"/>
                </a:solidFill>
              </a:rPr>
              <a:t> </a:t>
            </a:r>
            <a:r>
              <a:rPr lang="en-US" altLang="zh-CN" b="1" i="1" dirty="0">
                <a:solidFill>
                  <a:srgbClr val="66FFFF"/>
                </a:solidFill>
              </a:rPr>
              <a:t>*brush=</a:t>
            </a:r>
            <a:r>
              <a:rPr lang="en-US" altLang="zh-CN" b="1" i="1" dirty="0" err="1">
                <a:solidFill>
                  <a:srgbClr val="66FFFF"/>
                </a:solidFill>
              </a:rPr>
              <a:t>CBrush</a:t>
            </a:r>
            <a:r>
              <a:rPr lang="en-US" altLang="zh-CN" b="1" i="1" dirty="0">
                <a:solidFill>
                  <a:srgbClr val="66FFFF"/>
                </a:solidFill>
              </a:rPr>
              <a:t>::</a:t>
            </a:r>
            <a:r>
              <a:rPr lang="en-US" altLang="zh-CN" b="1" i="1" dirty="0" err="1">
                <a:solidFill>
                  <a:srgbClr val="66FFFF"/>
                </a:solidFill>
              </a:rPr>
              <a:t>FromHandle</a:t>
            </a:r>
            <a:r>
              <a:rPr lang="en-US" altLang="zh-CN" b="1" i="1" dirty="0">
                <a:solidFill>
                  <a:srgbClr val="66FFFF"/>
                </a:solidFill>
              </a:rPr>
              <a:t>((</a:t>
            </a:r>
            <a:r>
              <a:rPr lang="en-US" altLang="zh-CN" b="1" i="1" dirty="0" smtClean="0">
                <a:solidFill>
                  <a:srgbClr val="66FFFF"/>
                </a:solidFill>
              </a:rPr>
              <a:t>HBRUSH)</a:t>
            </a:r>
          </a:p>
          <a:p>
            <a:r>
              <a:rPr lang="en-US" altLang="zh-CN" b="1" i="1" dirty="0">
                <a:solidFill>
                  <a:srgbClr val="66FFFF"/>
                </a:solidFill>
              </a:rPr>
              <a:t>	</a:t>
            </a:r>
            <a:r>
              <a:rPr lang="en-US" altLang="zh-CN" b="1" i="1" dirty="0" smtClean="0">
                <a:solidFill>
                  <a:srgbClr val="66FFFF"/>
                </a:solidFill>
              </a:rPr>
              <a:t>		</a:t>
            </a:r>
            <a:r>
              <a:rPr lang="en-US" altLang="zh-CN" b="1" i="1" dirty="0" err="1" smtClean="0">
                <a:solidFill>
                  <a:srgbClr val="66FFFF"/>
                </a:solidFill>
              </a:rPr>
              <a:t>GetStockObject</a:t>
            </a:r>
            <a:r>
              <a:rPr lang="en-US" altLang="zh-CN" b="1" i="1" dirty="0" smtClean="0">
                <a:solidFill>
                  <a:srgbClr val="66FFFF"/>
                </a:solidFill>
              </a:rPr>
              <a:t>(HOLLOW_BRUSH</a:t>
            </a:r>
            <a:r>
              <a:rPr lang="en-US" altLang="zh-CN" b="1" i="1" dirty="0">
                <a:solidFill>
                  <a:srgbClr val="66FFFF"/>
                </a:solidFill>
              </a:rPr>
              <a:t>));</a:t>
            </a:r>
            <a:endParaRPr lang="zh-CN" altLang="zh-CN" dirty="0">
              <a:solidFill>
                <a:srgbClr val="66FFFF"/>
              </a:solidFill>
            </a:endParaRPr>
          </a:p>
          <a:p>
            <a:r>
              <a:rPr lang="en-US" altLang="zh-CN" b="1" i="1" dirty="0" smtClean="0"/>
              <a:t>   </a:t>
            </a:r>
            <a:r>
              <a:rPr lang="en-US" altLang="zh-CN" b="1" i="1" dirty="0" err="1" smtClean="0"/>
              <a:t>pDC</a:t>
            </a:r>
            <a:r>
              <a:rPr lang="en-US" altLang="zh-CN" b="1" i="1" dirty="0" smtClean="0"/>
              <a:t>-</a:t>
            </a:r>
            <a:r>
              <a:rPr lang="en-US" altLang="zh-CN" b="1" i="1" dirty="0"/>
              <a:t>&gt;</a:t>
            </a:r>
            <a:r>
              <a:rPr lang="en-US" altLang="zh-CN" b="1" i="1" dirty="0" err="1"/>
              <a:t>SelectObject</a:t>
            </a:r>
            <a:r>
              <a:rPr lang="en-US" altLang="zh-CN" b="1" i="1" dirty="0"/>
              <a:t>(brush);</a:t>
            </a:r>
            <a:endParaRPr lang="zh-CN" altLang="zh-CN" dirty="0"/>
          </a:p>
          <a:p>
            <a:r>
              <a:rPr lang="en-US" altLang="zh-CN" b="1" i="1" dirty="0" smtClean="0"/>
              <a:t>   for(</a:t>
            </a:r>
            <a:r>
              <a:rPr lang="en-US" altLang="zh-CN" b="1" i="1" dirty="0" err="1" smtClean="0"/>
              <a:t>int</a:t>
            </a:r>
            <a:r>
              <a:rPr lang="en-US" altLang="zh-CN" b="1" i="1" dirty="0" smtClean="0"/>
              <a:t> </a:t>
            </a:r>
            <a:r>
              <a:rPr lang="en-US" altLang="zh-CN" b="1" i="1" dirty="0" err="1"/>
              <a:t>i</a:t>
            </a:r>
            <a:r>
              <a:rPr lang="en-US" altLang="zh-CN" b="1" i="1" dirty="0"/>
              <a:t>=0;i&lt;</a:t>
            </a:r>
            <a:r>
              <a:rPr lang="en-US" altLang="zh-CN" b="1" i="1" dirty="0" err="1"/>
              <a:t>pDoc</a:t>
            </a:r>
            <a:r>
              <a:rPr lang="en-US" altLang="zh-CN" b="1" i="1" dirty="0"/>
              <a:t>-&gt;</a:t>
            </a:r>
            <a:r>
              <a:rPr lang="en-US" altLang="zh-CN" b="1" i="1" dirty="0" err="1"/>
              <a:t>m_data.GetCount</a:t>
            </a:r>
            <a:r>
              <a:rPr lang="en-US" altLang="zh-CN" b="1" i="1" dirty="0"/>
              <a:t>();</a:t>
            </a:r>
            <a:r>
              <a:rPr lang="en-US" altLang="zh-CN" b="1" i="1" dirty="0" err="1"/>
              <a:t>i</a:t>
            </a:r>
            <a:r>
              <a:rPr lang="en-US" altLang="zh-CN" b="1" i="1" dirty="0"/>
              <a:t>++)</a:t>
            </a:r>
            <a:endParaRPr lang="zh-CN" altLang="zh-CN" dirty="0"/>
          </a:p>
          <a:p>
            <a:r>
              <a:rPr lang="en-US" altLang="zh-CN" b="1" i="1" dirty="0" smtClean="0"/>
              <a:t>  { </a:t>
            </a:r>
            <a:r>
              <a:rPr lang="en-US" altLang="zh-CN" b="1" i="1" dirty="0" err="1" smtClean="0"/>
              <a:t>m_drawData</a:t>
            </a:r>
            <a:r>
              <a:rPr lang="en-US" altLang="zh-CN" b="1" i="1" dirty="0"/>
              <a:t>=(</a:t>
            </a:r>
            <a:r>
              <a:rPr lang="en-US" altLang="zh-CN" b="1" i="1" dirty="0" err="1"/>
              <a:t>CDrawData</a:t>
            </a:r>
            <a:r>
              <a:rPr lang="en-US" altLang="zh-CN" b="1" i="1" dirty="0"/>
              <a:t> *)(</a:t>
            </a:r>
            <a:r>
              <a:rPr lang="en-US" altLang="zh-CN" b="1" i="1" dirty="0" err="1"/>
              <a:t>pDoc</a:t>
            </a:r>
            <a:r>
              <a:rPr lang="en-US" altLang="zh-CN" b="1" i="1" dirty="0"/>
              <a:t>-&gt;</a:t>
            </a:r>
            <a:r>
              <a:rPr lang="en-US" altLang="zh-CN" b="1" i="1" dirty="0" err="1"/>
              <a:t>m_data.GetAt</a:t>
            </a:r>
            <a:r>
              <a:rPr lang="en-US" altLang="zh-CN" b="1" i="1" dirty="0"/>
              <a:t>(</a:t>
            </a:r>
            <a:r>
              <a:rPr lang="en-US" altLang="zh-CN" b="1" i="1" dirty="0" err="1"/>
              <a:t>i</a:t>
            </a:r>
            <a:r>
              <a:rPr lang="en-US" altLang="zh-CN" b="1" i="1" dirty="0"/>
              <a:t>));</a:t>
            </a:r>
            <a:endParaRPr lang="zh-CN" altLang="zh-CN" dirty="0"/>
          </a:p>
          <a:p>
            <a:r>
              <a:rPr lang="en-US" altLang="zh-CN" b="1" i="1" dirty="0" smtClean="0"/>
              <a:t>    </a:t>
            </a:r>
            <a:r>
              <a:rPr lang="en-US" altLang="zh-CN" b="1" i="1" dirty="0" err="1" smtClean="0"/>
              <a:t>CRect</a:t>
            </a:r>
            <a:r>
              <a:rPr lang="en-US" altLang="zh-CN" b="1" i="1" dirty="0" smtClean="0"/>
              <a:t> </a:t>
            </a:r>
            <a:r>
              <a:rPr lang="en-US" altLang="zh-CN" b="1" i="1" dirty="0" err="1"/>
              <a:t>rect</a:t>
            </a:r>
            <a:r>
              <a:rPr lang="en-US" altLang="zh-CN" b="1" i="1" dirty="0"/>
              <a:t>(</a:t>
            </a:r>
            <a:r>
              <a:rPr lang="en-US" altLang="zh-CN" b="1" i="1" dirty="0" err="1"/>
              <a:t>m_drawData</a:t>
            </a:r>
            <a:r>
              <a:rPr lang="en-US" altLang="zh-CN" b="1" i="1" dirty="0"/>
              <a:t>-&gt;</a:t>
            </a:r>
            <a:r>
              <a:rPr lang="en-US" altLang="zh-CN" b="1" i="1" dirty="0" err="1"/>
              <a:t>begin,m_drawData</a:t>
            </a:r>
            <a:r>
              <a:rPr lang="en-US" altLang="zh-CN" b="1" i="1" dirty="0"/>
              <a:t>-&gt;end);</a:t>
            </a:r>
            <a:endParaRPr lang="zh-CN" altLang="zh-CN" dirty="0"/>
          </a:p>
          <a:p>
            <a:r>
              <a:rPr lang="en-US" altLang="zh-CN" b="1" i="1" dirty="0" smtClean="0"/>
              <a:t>    </a:t>
            </a:r>
            <a:endParaRPr lang="zh-CN" altLang="en-US" dirty="0"/>
          </a:p>
        </p:txBody>
      </p:sp>
    </p:spTree>
    <p:extLst>
      <p:ext uri="{BB962C8B-B14F-4D97-AF65-F5344CB8AC3E}">
        <p14:creationId xmlns:p14="http://schemas.microsoft.com/office/powerpoint/2010/main" val="37085426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235669"/>
            <a:ext cx="8908891" cy="6001643"/>
          </a:xfrm>
          <a:prstGeom prst="rect">
            <a:avLst/>
          </a:prstGeom>
          <a:noFill/>
        </p:spPr>
        <p:txBody>
          <a:bodyPr wrap="square" rtlCol="0">
            <a:spAutoFit/>
          </a:bodyPr>
          <a:lstStyle/>
          <a:p>
            <a:r>
              <a:rPr lang="en-US" altLang="zh-CN" b="1" i="1" dirty="0" smtClean="0"/>
              <a:t>     switch(</a:t>
            </a:r>
            <a:r>
              <a:rPr lang="en-US" altLang="zh-CN" b="1" i="1" dirty="0" err="1" smtClean="0"/>
              <a:t>m_drawData</a:t>
            </a:r>
            <a:r>
              <a:rPr lang="en-US" altLang="zh-CN" b="1" i="1" dirty="0" smtClean="0"/>
              <a:t>-</a:t>
            </a:r>
            <a:r>
              <a:rPr lang="en-US" altLang="zh-CN" b="1" i="1" dirty="0"/>
              <a:t>&gt;type)</a:t>
            </a:r>
            <a:endParaRPr lang="zh-CN" altLang="zh-CN" dirty="0"/>
          </a:p>
          <a:p>
            <a:r>
              <a:rPr lang="en-US" altLang="zh-CN" b="1" i="1" dirty="0"/>
              <a:t>	{</a:t>
            </a:r>
            <a:endParaRPr lang="zh-CN" altLang="zh-CN" dirty="0"/>
          </a:p>
          <a:p>
            <a:r>
              <a:rPr lang="en-US" altLang="zh-CN" b="1" i="1" dirty="0"/>
              <a:t>	case 0:</a:t>
            </a:r>
            <a:endParaRPr lang="zh-CN" altLang="zh-CN" dirty="0"/>
          </a:p>
          <a:p>
            <a:r>
              <a:rPr lang="en-US" altLang="zh-CN" b="1" i="1" dirty="0"/>
              <a:t>		</a:t>
            </a:r>
            <a:r>
              <a:rPr lang="en-US" altLang="zh-CN" b="1" i="1" dirty="0" err="1"/>
              <a:t>pDC</a:t>
            </a:r>
            <a:r>
              <a:rPr lang="en-US" altLang="zh-CN" b="1" i="1" dirty="0"/>
              <a:t>-&gt;</a:t>
            </a:r>
            <a:r>
              <a:rPr lang="en-US" altLang="zh-CN" b="1" i="1" dirty="0" err="1"/>
              <a:t>MoveTo</a:t>
            </a:r>
            <a:r>
              <a:rPr lang="en-US" altLang="zh-CN" b="1" i="1" dirty="0"/>
              <a:t>(</a:t>
            </a:r>
            <a:r>
              <a:rPr lang="en-US" altLang="zh-CN" b="1" i="1" dirty="0" err="1"/>
              <a:t>m_drawData</a:t>
            </a:r>
            <a:r>
              <a:rPr lang="en-US" altLang="zh-CN" b="1" i="1" dirty="0"/>
              <a:t>-&gt;begin);</a:t>
            </a:r>
            <a:endParaRPr lang="zh-CN" altLang="zh-CN" dirty="0"/>
          </a:p>
          <a:p>
            <a:r>
              <a:rPr lang="en-US" altLang="zh-CN" b="1" i="1" dirty="0"/>
              <a:t>		</a:t>
            </a:r>
            <a:r>
              <a:rPr lang="en-US" altLang="zh-CN" b="1" i="1" dirty="0" err="1"/>
              <a:t>pDC</a:t>
            </a:r>
            <a:r>
              <a:rPr lang="en-US" altLang="zh-CN" b="1" i="1" dirty="0"/>
              <a:t>-&gt;</a:t>
            </a:r>
            <a:r>
              <a:rPr lang="en-US" altLang="zh-CN" b="1" i="1" dirty="0" err="1"/>
              <a:t>LineTo</a:t>
            </a:r>
            <a:r>
              <a:rPr lang="en-US" altLang="zh-CN" b="1" i="1" dirty="0"/>
              <a:t>(</a:t>
            </a:r>
            <a:r>
              <a:rPr lang="en-US" altLang="zh-CN" b="1" i="1" dirty="0" err="1"/>
              <a:t>m_drawData</a:t>
            </a:r>
            <a:r>
              <a:rPr lang="en-US" altLang="zh-CN" b="1" i="1" dirty="0"/>
              <a:t>-&gt;end);</a:t>
            </a:r>
            <a:endParaRPr lang="zh-CN" altLang="zh-CN" dirty="0"/>
          </a:p>
          <a:p>
            <a:r>
              <a:rPr lang="en-US" altLang="zh-CN" b="1" i="1" dirty="0"/>
              <a:t>		break;</a:t>
            </a:r>
            <a:endParaRPr lang="zh-CN" altLang="zh-CN" dirty="0"/>
          </a:p>
          <a:p>
            <a:r>
              <a:rPr lang="en-US" altLang="zh-CN" b="1" i="1" dirty="0"/>
              <a:t>	case 1:</a:t>
            </a:r>
            <a:endParaRPr lang="zh-CN" altLang="zh-CN" dirty="0"/>
          </a:p>
          <a:p>
            <a:r>
              <a:rPr lang="en-US" altLang="zh-CN" b="1" i="1" dirty="0"/>
              <a:t>		</a:t>
            </a:r>
            <a:r>
              <a:rPr lang="en-US" altLang="zh-CN" b="1" i="1" dirty="0" err="1"/>
              <a:t>pDC</a:t>
            </a:r>
            <a:r>
              <a:rPr lang="en-US" altLang="zh-CN" b="1" i="1" dirty="0"/>
              <a:t>-&gt;Ellipse(</a:t>
            </a:r>
            <a:r>
              <a:rPr lang="en-US" altLang="zh-CN" b="1" i="1" dirty="0" err="1"/>
              <a:t>rect</a:t>
            </a:r>
            <a:r>
              <a:rPr lang="en-US" altLang="zh-CN" b="1" i="1" dirty="0"/>
              <a:t>);</a:t>
            </a:r>
            <a:endParaRPr lang="zh-CN" altLang="zh-CN" dirty="0"/>
          </a:p>
          <a:p>
            <a:r>
              <a:rPr lang="en-US" altLang="zh-CN" b="1" i="1" dirty="0"/>
              <a:t>		break;</a:t>
            </a:r>
            <a:endParaRPr lang="zh-CN" altLang="zh-CN" dirty="0"/>
          </a:p>
          <a:p>
            <a:r>
              <a:rPr lang="en-US" altLang="zh-CN" b="1" i="1" dirty="0"/>
              <a:t>	case 2:</a:t>
            </a:r>
            <a:endParaRPr lang="zh-CN" altLang="zh-CN" dirty="0"/>
          </a:p>
          <a:p>
            <a:r>
              <a:rPr lang="en-US" altLang="zh-CN" b="1" i="1" dirty="0"/>
              <a:t>		</a:t>
            </a:r>
            <a:r>
              <a:rPr lang="en-US" altLang="zh-CN" b="1" i="1" dirty="0" err="1"/>
              <a:t>pDC</a:t>
            </a:r>
            <a:r>
              <a:rPr lang="en-US" altLang="zh-CN" b="1" i="1" dirty="0"/>
              <a:t>-&gt;Rectangle(</a:t>
            </a:r>
            <a:r>
              <a:rPr lang="en-US" altLang="zh-CN" b="1" i="1" dirty="0" err="1"/>
              <a:t>rect</a:t>
            </a:r>
            <a:r>
              <a:rPr lang="en-US" altLang="zh-CN" b="1" i="1" dirty="0"/>
              <a:t>);</a:t>
            </a:r>
            <a:endParaRPr lang="zh-CN" altLang="zh-CN" dirty="0"/>
          </a:p>
          <a:p>
            <a:r>
              <a:rPr lang="en-US" altLang="zh-CN" b="1" i="1" dirty="0"/>
              <a:t>		break;</a:t>
            </a:r>
            <a:endParaRPr lang="zh-CN" altLang="zh-CN" dirty="0"/>
          </a:p>
          <a:p>
            <a:r>
              <a:rPr lang="en-US" altLang="zh-CN" b="1" i="1" dirty="0"/>
              <a:t>	}</a:t>
            </a:r>
            <a:endParaRPr lang="zh-CN" altLang="zh-CN" dirty="0"/>
          </a:p>
          <a:p>
            <a:r>
              <a:rPr lang="en-US" altLang="zh-CN" b="1" i="1" dirty="0"/>
              <a:t> </a:t>
            </a:r>
            <a:r>
              <a:rPr lang="en-US" altLang="zh-CN" b="1" i="1" dirty="0" smtClean="0"/>
              <a:t>   }</a:t>
            </a:r>
            <a:endParaRPr lang="zh-CN" altLang="zh-CN" dirty="0"/>
          </a:p>
          <a:p>
            <a:r>
              <a:rPr lang="en-US" altLang="zh-CN" b="1" i="1" dirty="0" smtClean="0"/>
              <a:t>   brush-</a:t>
            </a:r>
            <a:r>
              <a:rPr lang="en-US" altLang="zh-CN" b="1" i="1" dirty="0"/>
              <a:t>&gt;</a:t>
            </a:r>
            <a:r>
              <a:rPr lang="en-US" altLang="zh-CN" b="1" i="1" dirty="0" err="1"/>
              <a:t>DeleteObject</a:t>
            </a:r>
            <a:r>
              <a:rPr lang="en-US" altLang="zh-CN" b="1" i="1" dirty="0"/>
              <a:t>();</a:t>
            </a:r>
            <a:endParaRPr lang="zh-CN" altLang="zh-CN" dirty="0"/>
          </a:p>
          <a:p>
            <a:r>
              <a:rPr lang="en-US" altLang="zh-CN" b="1" i="1" dirty="0"/>
              <a:t>}</a:t>
            </a:r>
            <a:endParaRPr lang="zh-CN" altLang="en-US" dirty="0"/>
          </a:p>
        </p:txBody>
      </p:sp>
    </p:spTree>
    <p:extLst>
      <p:ext uri="{BB962C8B-B14F-4D97-AF65-F5344CB8AC3E}">
        <p14:creationId xmlns:p14="http://schemas.microsoft.com/office/powerpoint/2010/main" val="3629749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378FF8E3-E2A8-45B6-B499-1B88DDB6E918}" type="slidenum">
              <a:rPr lang="en-US" altLang="zh-CN"/>
              <a:pPr/>
              <a:t>7</a:t>
            </a:fld>
            <a:endParaRPr lang="en-US" altLang="zh-CN"/>
          </a:p>
        </p:txBody>
      </p:sp>
      <p:sp>
        <p:nvSpPr>
          <p:cNvPr id="14338" name="Rectangle 2"/>
          <p:cNvSpPr>
            <a:spLocks noGrp="1" noChangeArrowheads="1"/>
          </p:cNvSpPr>
          <p:nvPr>
            <p:ph type="title"/>
          </p:nvPr>
        </p:nvSpPr>
        <p:spPr>
          <a:xfrm>
            <a:off x="685800" y="228600"/>
            <a:ext cx="7772400" cy="685800"/>
          </a:xfrm>
        </p:spPr>
        <p:txBody>
          <a:bodyPr/>
          <a:lstStyle/>
          <a:p>
            <a:r>
              <a:rPr lang="en-US" altLang="zh-CN" b="1" dirty="0" smtClean="0"/>
              <a:t>9.2.1 </a:t>
            </a:r>
            <a:r>
              <a:rPr lang="en-US" altLang="zh-CN" b="1" dirty="0" err="1"/>
              <a:t>CWinApp</a:t>
            </a:r>
            <a:r>
              <a:rPr lang="en-US" altLang="zh-CN" b="1" dirty="0"/>
              <a:t> </a:t>
            </a:r>
            <a:r>
              <a:rPr lang="zh-CN" altLang="en-US" b="1" dirty="0">
                <a:latin typeface="宋体" panose="02010600030101010101" pitchFamily="2" charset="-122"/>
              </a:rPr>
              <a:t>类</a:t>
            </a:r>
            <a:r>
              <a:rPr lang="zh-CN" altLang="en-US" b="1" dirty="0"/>
              <a:t> </a:t>
            </a:r>
          </a:p>
        </p:txBody>
      </p:sp>
      <p:sp>
        <p:nvSpPr>
          <p:cNvPr id="14340" name="Text Box 4"/>
          <p:cNvSpPr txBox="1">
            <a:spLocks noChangeArrowheads="1"/>
          </p:cNvSpPr>
          <p:nvPr/>
        </p:nvSpPr>
        <p:spPr bwMode="auto">
          <a:xfrm>
            <a:off x="228600" y="960438"/>
            <a:ext cx="8763000" cy="1382712"/>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Arial Narrow" panose="020B0606020202030204" pitchFamily="34" charset="0"/>
              </a:rPr>
              <a:t>   </a:t>
            </a:r>
            <a:r>
              <a:rPr lang="en-US" altLang="zh-CN" sz="2800" b="1" dirty="0" smtClean="0">
                <a:latin typeface="Arial Narrow" panose="020B0606020202030204" pitchFamily="34" charset="0"/>
              </a:rPr>
              <a:t>    </a:t>
            </a:r>
            <a:r>
              <a:rPr lang="en-US" altLang="zh-CN" sz="2800" b="1" dirty="0" err="1" smtClean="0">
                <a:latin typeface="Arial Narrow" panose="020B0606020202030204" pitchFamily="34" charset="0"/>
              </a:rPr>
              <a:t>CWinApp</a:t>
            </a:r>
            <a:r>
              <a:rPr lang="zh-CN" altLang="en-US" sz="2800" b="1" dirty="0">
                <a:latin typeface="Arial Narrow" panose="020B0606020202030204" pitchFamily="34" charset="0"/>
              </a:rPr>
              <a:t>类代表主程序，</a:t>
            </a:r>
            <a:r>
              <a:rPr lang="en-US" altLang="zh-CN" sz="2800" b="1" dirty="0" err="1">
                <a:latin typeface="Arial Narrow" panose="020B0606020202030204" pitchFamily="34" charset="0"/>
              </a:rPr>
              <a:t>CWinApp</a:t>
            </a:r>
            <a:r>
              <a:rPr lang="zh-CN" altLang="en-US" sz="2800" b="1" dirty="0">
                <a:latin typeface="Arial Narrow" panose="020B0606020202030204" pitchFamily="34" charset="0"/>
              </a:rPr>
              <a:t>本身是不可见的，它负责维护进程的启动、终止、消息循环、命令行参数、资源管理 </a:t>
            </a:r>
          </a:p>
        </p:txBody>
      </p:sp>
      <p:sp>
        <p:nvSpPr>
          <p:cNvPr id="14341" name="Text Box 5"/>
          <p:cNvSpPr txBox="1">
            <a:spLocks noChangeArrowheads="1"/>
          </p:cNvSpPr>
          <p:nvPr/>
        </p:nvSpPr>
        <p:spPr bwMode="auto">
          <a:xfrm>
            <a:off x="517525" y="2611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8" name="文本框 7"/>
          <p:cNvSpPr txBox="1"/>
          <p:nvPr/>
        </p:nvSpPr>
        <p:spPr>
          <a:xfrm>
            <a:off x="251520" y="3269302"/>
            <a:ext cx="8640960" cy="1815882"/>
          </a:xfrm>
          <a:prstGeom prst="rect">
            <a:avLst/>
          </a:prstGeom>
          <a:noFill/>
        </p:spPr>
        <p:txBody>
          <a:bodyPr wrap="square" rtlCol="0">
            <a:spAutoFit/>
          </a:bodyPr>
          <a:lstStyle/>
          <a:p>
            <a:r>
              <a:rPr lang="en-US" altLang="zh-CN" sz="2800" b="1" dirty="0" smtClean="0"/>
              <a:t>        MFC </a:t>
            </a:r>
            <a:r>
              <a:rPr lang="zh-CN" altLang="en-US" sz="2800" b="1" dirty="0"/>
              <a:t>中的主应用程序类封装用于 </a:t>
            </a:r>
            <a:r>
              <a:rPr lang="en-US" altLang="zh-CN" sz="2800" b="1" dirty="0"/>
              <a:t>Windows </a:t>
            </a:r>
            <a:r>
              <a:rPr lang="zh-CN" altLang="en-US" sz="2800" b="1" dirty="0"/>
              <a:t>操作系统的应用程序的初始化、运行和终止。基于框架生成的应用程序必须有且仅有一个从 </a:t>
            </a:r>
            <a:r>
              <a:rPr lang="en-US" altLang="zh-CN" sz="2800" b="1" dirty="0" err="1"/>
              <a:t>CWinApp</a:t>
            </a:r>
            <a:r>
              <a:rPr lang="en-US" altLang="zh-CN" sz="2800" b="1" dirty="0"/>
              <a:t> </a:t>
            </a:r>
            <a:r>
              <a:rPr lang="zh-CN" altLang="en-US" sz="2800" b="1" dirty="0"/>
              <a:t>派生的类的对象。在创建窗口之前先构造该对象。</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51520" y="332656"/>
            <a:ext cx="5724580" cy="523220"/>
          </a:xfrm>
          <a:prstGeom prst="rect">
            <a:avLst/>
          </a:prstGeom>
          <a:noFill/>
        </p:spPr>
        <p:txBody>
          <a:bodyPr wrap="none" rtlCol="0">
            <a:spAutoFit/>
          </a:bodyPr>
          <a:lstStyle/>
          <a:p>
            <a:r>
              <a:rPr lang="zh-CN" altLang="en-US" sz="2800" b="1" dirty="0" smtClean="0">
                <a:latin typeface="+mn-lt"/>
              </a:rPr>
              <a:t>部分常用的</a:t>
            </a:r>
            <a:r>
              <a:rPr lang="en-US" altLang="zh-CN" sz="2800" b="1" dirty="0" err="1" smtClean="0">
                <a:latin typeface="+mn-lt"/>
              </a:rPr>
              <a:t>CWinApp</a:t>
            </a:r>
            <a:r>
              <a:rPr lang="zh-CN" altLang="zh-CN" sz="2800" b="1" dirty="0">
                <a:latin typeface="+mn-lt"/>
              </a:rPr>
              <a:t>类常用的成员</a:t>
            </a:r>
            <a:endParaRPr lang="zh-CN" altLang="en-US" sz="2800" b="1" dirty="0">
              <a:latin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2385198773"/>
              </p:ext>
            </p:extLst>
          </p:nvPr>
        </p:nvGraphicFramePr>
        <p:xfrm>
          <a:off x="266623" y="980728"/>
          <a:ext cx="8409834" cy="5760634"/>
        </p:xfrm>
        <a:graphic>
          <a:graphicData uri="http://schemas.openxmlformats.org/drawingml/2006/table">
            <a:tbl>
              <a:tblPr>
                <a:tableStyleId>{5C22544A-7EE6-4342-B048-85BDC9FD1C3A}</a:tableStyleId>
              </a:tblPr>
              <a:tblGrid>
                <a:gridCol w="2398926">
                  <a:extLst>
                    <a:ext uri="{9D8B030D-6E8A-4147-A177-3AD203B41FA5}">
                      <a16:colId xmlns:a16="http://schemas.microsoft.com/office/drawing/2014/main" val="20000"/>
                    </a:ext>
                  </a:extLst>
                </a:gridCol>
                <a:gridCol w="6010908">
                  <a:extLst>
                    <a:ext uri="{9D8B030D-6E8A-4147-A177-3AD203B41FA5}">
                      <a16:colId xmlns:a16="http://schemas.microsoft.com/office/drawing/2014/main" val="20001"/>
                    </a:ext>
                  </a:extLst>
                </a:gridCol>
              </a:tblGrid>
              <a:tr h="261847">
                <a:tc>
                  <a:txBody>
                    <a:bodyPr/>
                    <a:lstStyle/>
                    <a:p>
                      <a:pPr algn="ctr">
                        <a:spcAft>
                          <a:spcPts val="0"/>
                        </a:spcAft>
                      </a:pPr>
                      <a:r>
                        <a:rPr lang="zh-CN" sz="1400" b="1">
                          <a:solidFill>
                            <a:srgbClr val="003300"/>
                          </a:solidFill>
                          <a:effectLst/>
                          <a:latin typeface="+mn-lt"/>
                        </a:rPr>
                        <a:t>成员</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lgn="ctr">
                        <a:spcAft>
                          <a:spcPts val="0"/>
                        </a:spcAft>
                      </a:pPr>
                      <a:r>
                        <a:rPr lang="zh-CN" sz="1400" b="1">
                          <a:solidFill>
                            <a:srgbClr val="003300"/>
                          </a:solidFill>
                          <a:effectLst/>
                          <a:latin typeface="+mn-lt"/>
                        </a:rPr>
                        <a:t>描述</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0"/>
                  </a:ext>
                </a:extLst>
              </a:tr>
              <a:tr h="261847">
                <a:tc>
                  <a:txBody>
                    <a:bodyPr/>
                    <a:lstStyle/>
                    <a:p>
                      <a:pPr>
                        <a:spcAft>
                          <a:spcPts val="0"/>
                        </a:spcAft>
                      </a:pPr>
                      <a:r>
                        <a:rPr lang="en-US" sz="1400" b="1">
                          <a:solidFill>
                            <a:srgbClr val="003300"/>
                          </a:solidFill>
                          <a:effectLst/>
                          <a:latin typeface="+mn-lt"/>
                        </a:rPr>
                        <a:t>m_hInstance</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当前实例句柄</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1"/>
                  </a:ext>
                </a:extLst>
              </a:tr>
              <a:tr h="261847">
                <a:tc>
                  <a:txBody>
                    <a:bodyPr/>
                    <a:lstStyle/>
                    <a:p>
                      <a:pPr>
                        <a:spcAft>
                          <a:spcPts val="0"/>
                        </a:spcAft>
                      </a:pPr>
                      <a:r>
                        <a:rPr lang="en-US" sz="1400" b="1">
                          <a:solidFill>
                            <a:srgbClr val="003300"/>
                          </a:solidFill>
                          <a:effectLst/>
                          <a:latin typeface="+mn-lt"/>
                        </a:rPr>
                        <a:t>m_bHelpMode</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这是一个布尔值，当为“真”时，支持</a:t>
                      </a:r>
                      <a:r>
                        <a:rPr lang="en-US" sz="1400" b="1">
                          <a:solidFill>
                            <a:srgbClr val="003300"/>
                          </a:solidFill>
                          <a:effectLst/>
                          <a:latin typeface="+mn-lt"/>
                        </a:rPr>
                        <a:t>Shift+F1</a:t>
                      </a:r>
                      <a:r>
                        <a:rPr lang="zh-CN" sz="1400" b="1">
                          <a:solidFill>
                            <a:srgbClr val="003300"/>
                          </a:solidFill>
                          <a:effectLst/>
                          <a:latin typeface="+mn-lt"/>
                        </a:rPr>
                        <a:t>作为“帮助”的快捷键</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2"/>
                  </a:ext>
                </a:extLst>
              </a:tr>
              <a:tr h="261847">
                <a:tc>
                  <a:txBody>
                    <a:bodyPr/>
                    <a:lstStyle/>
                    <a:p>
                      <a:pPr>
                        <a:spcAft>
                          <a:spcPts val="0"/>
                        </a:spcAft>
                      </a:pPr>
                      <a:r>
                        <a:rPr lang="en-US" sz="1400" b="1">
                          <a:solidFill>
                            <a:srgbClr val="003300"/>
                          </a:solidFill>
                          <a:effectLst/>
                          <a:latin typeface="+mn-lt"/>
                        </a:rPr>
                        <a:t>m_lpCmdLine</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tabLst>
                          <a:tab pos="2637155" algn="ctr"/>
                          <a:tab pos="5274310" algn="r"/>
                          <a:tab pos="266700" algn="l"/>
                        </a:tabLst>
                      </a:pPr>
                      <a:r>
                        <a:rPr lang="zh-CN" sz="1400" b="1">
                          <a:solidFill>
                            <a:srgbClr val="003300"/>
                          </a:solidFill>
                          <a:effectLst/>
                          <a:latin typeface="+mn-lt"/>
                        </a:rPr>
                        <a:t>命令行参数</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3"/>
                  </a:ext>
                </a:extLst>
              </a:tr>
              <a:tr h="261847">
                <a:tc>
                  <a:txBody>
                    <a:bodyPr/>
                    <a:lstStyle/>
                    <a:p>
                      <a:pPr>
                        <a:spcAft>
                          <a:spcPts val="0"/>
                        </a:spcAft>
                      </a:pPr>
                      <a:r>
                        <a:rPr lang="en-US" sz="1400" b="1">
                          <a:solidFill>
                            <a:srgbClr val="003300"/>
                          </a:solidFill>
                          <a:effectLst/>
                          <a:latin typeface="+mn-lt"/>
                        </a:rPr>
                        <a:t>m_nCmdShow</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tabLst>
                          <a:tab pos="2637155" algn="ctr"/>
                          <a:tab pos="5274310" algn="r"/>
                          <a:tab pos="266700" algn="l"/>
                        </a:tabLst>
                      </a:pPr>
                      <a:r>
                        <a:rPr lang="zh-CN" sz="1400" b="1">
                          <a:solidFill>
                            <a:srgbClr val="003300"/>
                          </a:solidFill>
                          <a:effectLst/>
                          <a:latin typeface="+mn-lt"/>
                        </a:rPr>
                        <a:t>窗口初始化状态参数</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4"/>
                  </a:ext>
                </a:extLst>
              </a:tr>
              <a:tr h="261847">
                <a:tc>
                  <a:txBody>
                    <a:bodyPr/>
                    <a:lstStyle/>
                    <a:p>
                      <a:pPr>
                        <a:spcAft>
                          <a:spcPts val="0"/>
                        </a:spcAft>
                      </a:pPr>
                      <a:r>
                        <a:rPr lang="en-US" sz="1400" b="1">
                          <a:solidFill>
                            <a:srgbClr val="003300"/>
                          </a:solidFill>
                          <a:effectLst/>
                          <a:latin typeface="+mn-lt"/>
                        </a:rPr>
                        <a:t>m_pszExeName</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可执行文件名</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5"/>
                  </a:ext>
                </a:extLst>
              </a:tr>
              <a:tr h="261847">
                <a:tc>
                  <a:txBody>
                    <a:bodyPr/>
                    <a:lstStyle/>
                    <a:p>
                      <a:pPr>
                        <a:spcAft>
                          <a:spcPts val="0"/>
                        </a:spcAft>
                      </a:pPr>
                      <a:r>
                        <a:rPr lang="en-US" sz="1400" b="1">
                          <a:solidFill>
                            <a:srgbClr val="003300"/>
                          </a:solidFill>
                          <a:effectLst/>
                          <a:latin typeface="+mn-lt"/>
                        </a:rPr>
                        <a:t>m_pszProfileName</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基于应用程序名的缺省名字</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6"/>
                  </a:ext>
                </a:extLst>
              </a:tr>
              <a:tr h="261847">
                <a:tc>
                  <a:txBody>
                    <a:bodyPr/>
                    <a:lstStyle/>
                    <a:p>
                      <a:pPr>
                        <a:spcAft>
                          <a:spcPts val="0"/>
                        </a:spcAft>
                      </a:pPr>
                      <a:r>
                        <a:rPr lang="en-US" sz="1400" b="1">
                          <a:solidFill>
                            <a:srgbClr val="003300"/>
                          </a:solidFill>
                          <a:effectLst/>
                          <a:latin typeface="+mn-lt"/>
                        </a:rPr>
                        <a:t>m_pszHelpFilePath</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缺省文件路径</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7"/>
                  </a:ext>
                </a:extLst>
              </a:tr>
              <a:tr h="261847">
                <a:tc>
                  <a:txBody>
                    <a:bodyPr/>
                    <a:lstStyle/>
                    <a:p>
                      <a:pPr>
                        <a:spcAft>
                          <a:spcPts val="0"/>
                        </a:spcAft>
                      </a:pPr>
                      <a:r>
                        <a:rPr lang="en-US" sz="1400" b="1">
                          <a:solidFill>
                            <a:srgbClr val="003300"/>
                          </a:solidFill>
                          <a:effectLst/>
                          <a:latin typeface="+mn-lt"/>
                        </a:rPr>
                        <a:t>m_pszRegistrKey</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配置注册表主键值</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8"/>
                  </a:ext>
                </a:extLst>
              </a:tr>
              <a:tr h="261847">
                <a:tc>
                  <a:txBody>
                    <a:bodyPr/>
                    <a:lstStyle/>
                    <a:p>
                      <a:pPr>
                        <a:spcAft>
                          <a:spcPts val="0"/>
                        </a:spcAft>
                      </a:pPr>
                      <a:r>
                        <a:rPr lang="en-US" sz="1400" b="1">
                          <a:solidFill>
                            <a:srgbClr val="003300"/>
                          </a:solidFill>
                          <a:effectLst/>
                          <a:latin typeface="+mn-lt"/>
                        </a:rPr>
                        <a:t>LoadCursor</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加载光标资源</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9"/>
                  </a:ext>
                </a:extLst>
              </a:tr>
              <a:tr h="261847">
                <a:tc>
                  <a:txBody>
                    <a:bodyPr/>
                    <a:lstStyle/>
                    <a:p>
                      <a:pPr>
                        <a:spcAft>
                          <a:spcPts val="0"/>
                        </a:spcAft>
                      </a:pPr>
                      <a:r>
                        <a:rPr lang="en-US" sz="1400" b="1">
                          <a:solidFill>
                            <a:srgbClr val="003300"/>
                          </a:solidFill>
                          <a:effectLst/>
                          <a:latin typeface="+mn-lt"/>
                        </a:rPr>
                        <a:t>LoadStandardCursor</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加载标准光标</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0"/>
                  </a:ext>
                </a:extLst>
              </a:tr>
              <a:tr h="261847">
                <a:tc>
                  <a:txBody>
                    <a:bodyPr/>
                    <a:lstStyle/>
                    <a:p>
                      <a:pPr>
                        <a:spcAft>
                          <a:spcPts val="0"/>
                        </a:spcAft>
                      </a:pPr>
                      <a:r>
                        <a:rPr lang="en-US" sz="1400" b="1">
                          <a:solidFill>
                            <a:srgbClr val="003300"/>
                          </a:solidFill>
                          <a:effectLst/>
                          <a:latin typeface="+mn-lt"/>
                        </a:rPr>
                        <a:t>LoadOEMCursor</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加载</a:t>
                      </a:r>
                      <a:r>
                        <a:rPr lang="en-US" sz="1400" b="1">
                          <a:solidFill>
                            <a:srgbClr val="003300"/>
                          </a:solidFill>
                          <a:effectLst/>
                          <a:latin typeface="+mn-lt"/>
                        </a:rPr>
                        <a:t>OEM</a:t>
                      </a:r>
                      <a:r>
                        <a:rPr lang="zh-CN" sz="1400" b="1">
                          <a:solidFill>
                            <a:srgbClr val="003300"/>
                          </a:solidFill>
                          <a:effectLst/>
                          <a:latin typeface="+mn-lt"/>
                        </a:rPr>
                        <a:t>光标</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1"/>
                  </a:ext>
                </a:extLst>
              </a:tr>
              <a:tr h="261847">
                <a:tc>
                  <a:txBody>
                    <a:bodyPr/>
                    <a:lstStyle/>
                    <a:p>
                      <a:pPr>
                        <a:spcAft>
                          <a:spcPts val="0"/>
                        </a:spcAft>
                      </a:pPr>
                      <a:r>
                        <a:rPr lang="en-US" sz="1400" b="1">
                          <a:solidFill>
                            <a:srgbClr val="003300"/>
                          </a:solidFill>
                          <a:effectLst/>
                          <a:latin typeface="+mn-lt"/>
                        </a:rPr>
                        <a:t>LoadIcon</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加载图标资源</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2"/>
                  </a:ext>
                </a:extLst>
              </a:tr>
              <a:tr h="261847">
                <a:tc>
                  <a:txBody>
                    <a:bodyPr/>
                    <a:lstStyle/>
                    <a:p>
                      <a:pPr>
                        <a:spcAft>
                          <a:spcPts val="0"/>
                        </a:spcAft>
                      </a:pPr>
                      <a:r>
                        <a:rPr lang="en-US" sz="1400" b="1">
                          <a:solidFill>
                            <a:srgbClr val="003300"/>
                          </a:solidFill>
                          <a:effectLst/>
                          <a:latin typeface="+mn-lt"/>
                        </a:rPr>
                        <a:t>GetProfileInt</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从配置文件返回一整数值</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3"/>
                  </a:ext>
                </a:extLst>
              </a:tr>
              <a:tr h="261847">
                <a:tc>
                  <a:txBody>
                    <a:bodyPr/>
                    <a:lstStyle/>
                    <a:p>
                      <a:pPr>
                        <a:spcAft>
                          <a:spcPts val="0"/>
                        </a:spcAft>
                      </a:pPr>
                      <a:r>
                        <a:rPr lang="en-US" sz="1400" b="1">
                          <a:solidFill>
                            <a:srgbClr val="003300"/>
                          </a:solidFill>
                          <a:effectLst/>
                          <a:latin typeface="+mn-lt"/>
                        </a:rPr>
                        <a:t>WriteProfileInt</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向配置文件写入一整整数值</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4"/>
                  </a:ext>
                </a:extLst>
              </a:tr>
              <a:tr h="261847">
                <a:tc>
                  <a:txBody>
                    <a:bodyPr/>
                    <a:lstStyle/>
                    <a:p>
                      <a:pPr>
                        <a:spcAft>
                          <a:spcPts val="0"/>
                        </a:spcAft>
                      </a:pPr>
                      <a:r>
                        <a:rPr lang="en-US" sz="1400" b="1">
                          <a:solidFill>
                            <a:srgbClr val="003300"/>
                          </a:solidFill>
                          <a:effectLst/>
                          <a:latin typeface="+mn-lt"/>
                        </a:rPr>
                        <a:t>GetProfileString</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从配置文件返回一字符串</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5"/>
                  </a:ext>
                </a:extLst>
              </a:tr>
              <a:tr h="261847">
                <a:tc>
                  <a:txBody>
                    <a:bodyPr/>
                    <a:lstStyle/>
                    <a:p>
                      <a:pPr>
                        <a:spcAft>
                          <a:spcPts val="0"/>
                        </a:spcAft>
                      </a:pPr>
                      <a:r>
                        <a:rPr lang="en-US" sz="1400" b="1">
                          <a:solidFill>
                            <a:srgbClr val="003300"/>
                          </a:solidFill>
                          <a:effectLst/>
                          <a:latin typeface="+mn-lt"/>
                        </a:rPr>
                        <a:t>AddDocTemplate</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添加一个文档模板</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6"/>
                  </a:ext>
                </a:extLst>
              </a:tr>
              <a:tr h="261847">
                <a:tc>
                  <a:txBody>
                    <a:bodyPr/>
                    <a:lstStyle/>
                    <a:p>
                      <a:pPr>
                        <a:spcAft>
                          <a:spcPts val="0"/>
                        </a:spcAft>
                      </a:pPr>
                      <a:r>
                        <a:rPr lang="en-US" sz="1400" b="1">
                          <a:solidFill>
                            <a:srgbClr val="003300"/>
                          </a:solidFill>
                          <a:effectLst/>
                          <a:latin typeface="+mn-lt"/>
                        </a:rPr>
                        <a:t>AddToRecentFileList</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向“最近打开的文件”菜单项添加一个字符串</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7"/>
                  </a:ext>
                </a:extLst>
              </a:tr>
              <a:tr h="261847">
                <a:tc>
                  <a:txBody>
                    <a:bodyPr/>
                    <a:lstStyle/>
                    <a:p>
                      <a:pPr>
                        <a:spcAft>
                          <a:spcPts val="0"/>
                        </a:spcAft>
                      </a:pPr>
                      <a:r>
                        <a:rPr lang="en-US" sz="1400" b="1">
                          <a:solidFill>
                            <a:srgbClr val="003300"/>
                          </a:solidFill>
                          <a:effectLst/>
                          <a:latin typeface="+mn-lt"/>
                        </a:rPr>
                        <a:t>CreatePrinterDC</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从系统缺省的打印机上创建一个</a:t>
                      </a:r>
                      <a:r>
                        <a:rPr lang="en-US" sz="1400" b="1">
                          <a:solidFill>
                            <a:srgbClr val="003300"/>
                          </a:solidFill>
                          <a:effectLst/>
                          <a:latin typeface="+mn-lt"/>
                        </a:rPr>
                        <a:t>DC</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8"/>
                  </a:ext>
                </a:extLst>
              </a:tr>
              <a:tr h="261847">
                <a:tc>
                  <a:txBody>
                    <a:bodyPr/>
                    <a:lstStyle/>
                    <a:p>
                      <a:pPr>
                        <a:spcAft>
                          <a:spcPts val="0"/>
                        </a:spcAft>
                      </a:pPr>
                      <a:r>
                        <a:rPr lang="en-US" sz="1400" b="1">
                          <a:solidFill>
                            <a:srgbClr val="003300"/>
                          </a:solidFill>
                          <a:effectLst/>
                          <a:latin typeface="+mn-lt"/>
                        </a:rPr>
                        <a:t>GetPrinterDeviceDefaults</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获取缺省打印设备</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19"/>
                  </a:ext>
                </a:extLst>
              </a:tr>
              <a:tr h="261847">
                <a:tc>
                  <a:txBody>
                    <a:bodyPr/>
                    <a:lstStyle/>
                    <a:p>
                      <a:pPr>
                        <a:spcAft>
                          <a:spcPts val="0"/>
                        </a:spcAft>
                      </a:pPr>
                      <a:r>
                        <a:rPr lang="en-US" sz="1400" b="1">
                          <a:solidFill>
                            <a:srgbClr val="003300"/>
                          </a:solidFill>
                          <a:effectLst/>
                          <a:latin typeface="+mn-lt"/>
                        </a:rPr>
                        <a:t>OnFileNew()</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a:solidFill>
                            <a:srgbClr val="003300"/>
                          </a:solidFill>
                          <a:effectLst/>
                          <a:latin typeface="+mn-lt"/>
                        </a:rPr>
                        <a:t>创建新文件</a:t>
                      </a:r>
                      <a:endParaRPr lang="zh-CN" sz="1400" b="1">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20"/>
                  </a:ext>
                </a:extLst>
              </a:tr>
              <a:tr h="261847">
                <a:tc>
                  <a:txBody>
                    <a:bodyPr/>
                    <a:lstStyle/>
                    <a:p>
                      <a:pPr>
                        <a:spcAft>
                          <a:spcPts val="0"/>
                        </a:spcAft>
                      </a:pPr>
                      <a:r>
                        <a:rPr lang="en-US" sz="1400" b="1">
                          <a:solidFill>
                            <a:srgbClr val="003300"/>
                          </a:solidFill>
                          <a:effectLst/>
                          <a:latin typeface="+mn-lt"/>
                        </a:rPr>
                        <a:t>OnFileOpen()</a:t>
                      </a:r>
                      <a:endParaRPr lang="zh-CN" sz="1400" b="1">
                        <a:solidFill>
                          <a:srgbClr val="003300"/>
                        </a:solidFill>
                        <a:effectLst/>
                        <a:latin typeface="+mn-lt"/>
                        <a:ea typeface="宋体" panose="02010600030101010101" pitchFamily="2" charset="-122"/>
                      </a:endParaRPr>
                    </a:p>
                  </a:txBody>
                  <a:tcPr marL="68580" marR="68580" marT="0" marB="0"/>
                </a:tc>
                <a:tc>
                  <a:txBody>
                    <a:bodyPr/>
                    <a:lstStyle/>
                    <a:p>
                      <a:pPr>
                        <a:spcAft>
                          <a:spcPts val="0"/>
                        </a:spcAft>
                      </a:pPr>
                      <a:r>
                        <a:rPr lang="zh-CN" sz="1400" b="1" dirty="0">
                          <a:solidFill>
                            <a:srgbClr val="003300"/>
                          </a:solidFill>
                          <a:effectLst/>
                          <a:latin typeface="+mn-lt"/>
                        </a:rPr>
                        <a:t>打开一个文件</a:t>
                      </a:r>
                      <a:endParaRPr lang="zh-CN" sz="1400" b="1" dirty="0">
                        <a:solidFill>
                          <a:srgbClr val="00330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022596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416" y="44624"/>
            <a:ext cx="7772400" cy="792088"/>
          </a:xfrm>
        </p:spPr>
        <p:txBody>
          <a:bodyPr/>
          <a:lstStyle/>
          <a:p>
            <a:r>
              <a:rPr lang="en-US" altLang="zh-CN" b="1" dirty="0" err="1" smtClean="0"/>
              <a:t>CWinApp</a:t>
            </a:r>
            <a:r>
              <a:rPr lang="zh-CN" altLang="en-US" b="1" dirty="0" smtClean="0"/>
              <a:t>常用方法</a:t>
            </a:r>
            <a:endParaRPr lang="zh-CN" altLang="en-US" b="1" dirty="0"/>
          </a:p>
        </p:txBody>
      </p:sp>
      <p:sp>
        <p:nvSpPr>
          <p:cNvPr id="4" name="灯片编号占位符 3"/>
          <p:cNvSpPr>
            <a:spLocks noGrp="1"/>
          </p:cNvSpPr>
          <p:nvPr>
            <p:ph type="sldNum" sz="quarter" idx="12"/>
          </p:nvPr>
        </p:nvSpPr>
        <p:spPr/>
        <p:txBody>
          <a:bodyPr/>
          <a:lstStyle/>
          <a:p>
            <a:fld id="{D335CA5F-C73A-4B39-A4FD-B7A1C211232E}" type="slidenum">
              <a:rPr lang="en-US" altLang="zh-CN" smtClean="0"/>
              <a:pPr/>
              <a:t>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84285193"/>
              </p:ext>
            </p:extLst>
          </p:nvPr>
        </p:nvGraphicFramePr>
        <p:xfrm>
          <a:off x="107504" y="997268"/>
          <a:ext cx="8892480" cy="5432836"/>
        </p:xfrm>
        <a:graphic>
          <a:graphicData uri="http://schemas.openxmlformats.org/drawingml/2006/table">
            <a:tbl>
              <a:tblPr firstRow="1" firstCol="1" bandRow="1">
                <a:tableStyleId>{5C22544A-7EE6-4342-B048-85BDC9FD1C3A}</a:tableStyleId>
              </a:tblPr>
              <a:tblGrid>
                <a:gridCol w="3024336">
                  <a:extLst>
                    <a:ext uri="{9D8B030D-6E8A-4147-A177-3AD203B41FA5}">
                      <a16:colId xmlns:a16="http://schemas.microsoft.com/office/drawing/2014/main" val="20000"/>
                    </a:ext>
                  </a:extLst>
                </a:gridCol>
                <a:gridCol w="5868144">
                  <a:extLst>
                    <a:ext uri="{9D8B030D-6E8A-4147-A177-3AD203B41FA5}">
                      <a16:colId xmlns:a16="http://schemas.microsoft.com/office/drawing/2014/main" val="20001"/>
                    </a:ext>
                  </a:extLst>
                </a:gridCol>
              </a:tblGrid>
              <a:tr h="199484">
                <a:tc>
                  <a:txBody>
                    <a:bodyPr/>
                    <a:lstStyle/>
                    <a:p>
                      <a:pPr algn="l">
                        <a:spcAft>
                          <a:spcPts val="0"/>
                        </a:spcAft>
                      </a:pPr>
                      <a:r>
                        <a:rPr lang="en-US" sz="1800" b="1" kern="0" dirty="0" err="1">
                          <a:solidFill>
                            <a:srgbClr val="FFFF00"/>
                          </a:solidFill>
                          <a:effectLst/>
                          <a:latin typeface="+mn-lt"/>
                        </a:rPr>
                        <a:t>LoadCursor</a:t>
                      </a:r>
                      <a:endParaRPr lang="zh-CN" sz="1800" b="1" kern="100" dirty="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dirty="0">
                          <a:solidFill>
                            <a:srgbClr val="FFFF00"/>
                          </a:solidFill>
                          <a:effectLst/>
                          <a:latin typeface="+mn-lt"/>
                        </a:rPr>
                        <a:t>载入</a:t>
                      </a:r>
                      <a:r>
                        <a:rPr lang="en-US" sz="1800" b="1" u="sng" kern="0" dirty="0" err="1">
                          <a:solidFill>
                            <a:srgbClr val="FFFF00"/>
                          </a:solidFill>
                          <a:effectLst/>
                          <a:latin typeface="+mn-lt"/>
                        </a:rPr>
                        <a:t>光标</a:t>
                      </a:r>
                      <a:r>
                        <a:rPr lang="zh-CN" sz="1800" b="1" kern="0" dirty="0">
                          <a:solidFill>
                            <a:srgbClr val="FFFF00"/>
                          </a:solidFill>
                          <a:effectLst/>
                          <a:latin typeface="+mn-lt"/>
                        </a:rPr>
                        <a:t>资源</a:t>
                      </a:r>
                      <a:endParaRPr lang="zh-CN" sz="1800" b="1" kern="100" dirty="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0"/>
                  </a:ext>
                </a:extLst>
              </a:tr>
              <a:tr h="144016">
                <a:tc>
                  <a:txBody>
                    <a:bodyPr/>
                    <a:lstStyle/>
                    <a:p>
                      <a:pPr algn="l">
                        <a:spcAft>
                          <a:spcPts val="0"/>
                        </a:spcAft>
                      </a:pPr>
                      <a:r>
                        <a:rPr lang="en-US" sz="1800" b="1" kern="0" dirty="0" err="1">
                          <a:solidFill>
                            <a:srgbClr val="FFFF00"/>
                          </a:solidFill>
                          <a:effectLst/>
                          <a:latin typeface="+mn-lt"/>
                        </a:rPr>
                        <a:t>LoadIcon</a:t>
                      </a:r>
                      <a:endParaRPr lang="zh-CN" sz="1800" b="1" kern="100" dirty="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载入图标资源</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1"/>
                  </a:ext>
                </a:extLst>
              </a:tr>
              <a:tr h="407660">
                <a:tc>
                  <a:txBody>
                    <a:bodyPr/>
                    <a:lstStyle/>
                    <a:p>
                      <a:pPr algn="l">
                        <a:spcAft>
                          <a:spcPts val="0"/>
                        </a:spcAft>
                      </a:pPr>
                      <a:r>
                        <a:rPr lang="en-US" sz="1800" b="1" kern="0">
                          <a:solidFill>
                            <a:srgbClr val="FFFF00"/>
                          </a:solidFill>
                          <a:effectLst/>
                          <a:latin typeface="+mn-lt"/>
                        </a:rPr>
                        <a:t>LoadStandardIcon</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dirty="0">
                          <a:solidFill>
                            <a:srgbClr val="FFFF00"/>
                          </a:solidFill>
                          <a:effectLst/>
                          <a:latin typeface="+mn-lt"/>
                        </a:rPr>
                        <a:t>载入</a:t>
                      </a:r>
                      <a:r>
                        <a:rPr lang="en-US" sz="1800" b="1" kern="0" dirty="0">
                          <a:solidFill>
                            <a:srgbClr val="FFFF00"/>
                          </a:solidFill>
                          <a:effectLst/>
                          <a:latin typeface="+mn-lt"/>
                        </a:rPr>
                        <a:t>WINDOWS,H</a:t>
                      </a:r>
                      <a:r>
                        <a:rPr lang="zh-CN" sz="1800" b="1" kern="0" dirty="0">
                          <a:solidFill>
                            <a:srgbClr val="FFFF00"/>
                          </a:solidFill>
                          <a:effectLst/>
                          <a:latin typeface="+mn-lt"/>
                        </a:rPr>
                        <a:t>中</a:t>
                      </a:r>
                      <a:r>
                        <a:rPr lang="en-US" sz="1800" b="1" kern="0" dirty="0">
                          <a:solidFill>
                            <a:srgbClr val="FFFF00"/>
                          </a:solidFill>
                          <a:effectLst/>
                          <a:latin typeface="+mn-lt"/>
                        </a:rPr>
                        <a:t>IDI_</a:t>
                      </a:r>
                      <a:r>
                        <a:rPr lang="zh-CN" sz="1800" b="1" kern="0" dirty="0">
                          <a:solidFill>
                            <a:srgbClr val="FFFF00"/>
                          </a:solidFill>
                          <a:effectLst/>
                          <a:latin typeface="+mn-lt"/>
                        </a:rPr>
                        <a:t>常量所指定的</a:t>
                      </a:r>
                      <a:r>
                        <a:rPr lang="en-US" sz="1800" b="1" kern="0" dirty="0">
                          <a:solidFill>
                            <a:srgbClr val="FFFF00"/>
                          </a:solidFill>
                          <a:effectLst/>
                          <a:latin typeface="+mn-lt"/>
                        </a:rPr>
                        <a:t>Windows</a:t>
                      </a:r>
                      <a:r>
                        <a:rPr lang="zh-CN" sz="1800" b="1" kern="0" dirty="0">
                          <a:solidFill>
                            <a:srgbClr val="FFFF00"/>
                          </a:solidFill>
                          <a:effectLst/>
                          <a:latin typeface="+mn-lt"/>
                        </a:rPr>
                        <a:t>预定义图标</a:t>
                      </a:r>
                      <a:endParaRPr lang="zh-CN" sz="1800" b="1" kern="100" dirty="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2"/>
                  </a:ext>
                </a:extLst>
              </a:tr>
              <a:tr h="576064">
                <a:tc>
                  <a:txBody>
                    <a:bodyPr/>
                    <a:lstStyle/>
                    <a:p>
                      <a:pPr algn="l">
                        <a:spcAft>
                          <a:spcPts val="0"/>
                        </a:spcAft>
                      </a:pPr>
                      <a:r>
                        <a:rPr lang="en-US" sz="1800" b="1" kern="0">
                          <a:solidFill>
                            <a:srgbClr val="FFFF00"/>
                          </a:solidFill>
                          <a:effectLst/>
                          <a:latin typeface="+mn-lt"/>
                        </a:rPr>
                        <a:t>LoadOEMIcon</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载入</a:t>
                      </a:r>
                      <a:r>
                        <a:rPr lang="en-US" sz="1800" b="1" kern="0">
                          <a:solidFill>
                            <a:srgbClr val="FFFF00"/>
                          </a:solidFill>
                          <a:effectLst/>
                          <a:latin typeface="+mn-lt"/>
                        </a:rPr>
                        <a:t>WINDOWS,H</a:t>
                      </a:r>
                      <a:r>
                        <a:rPr lang="zh-CN" sz="1800" b="1" kern="0">
                          <a:solidFill>
                            <a:srgbClr val="FFFF00"/>
                          </a:solidFill>
                          <a:effectLst/>
                          <a:latin typeface="+mn-lt"/>
                        </a:rPr>
                        <a:t>中</a:t>
                      </a:r>
                      <a:r>
                        <a:rPr lang="en-US" sz="1800" b="1" kern="0">
                          <a:solidFill>
                            <a:srgbClr val="FFFF00"/>
                          </a:solidFill>
                          <a:effectLst/>
                          <a:latin typeface="+mn-lt"/>
                        </a:rPr>
                        <a:t>OIC_</a:t>
                      </a:r>
                      <a:r>
                        <a:rPr lang="zh-CN" sz="1800" b="1" kern="0">
                          <a:solidFill>
                            <a:srgbClr val="FFFF00"/>
                          </a:solidFill>
                          <a:effectLst/>
                          <a:latin typeface="+mn-lt"/>
                        </a:rPr>
                        <a:t>常量所指定的</a:t>
                      </a:r>
                      <a:r>
                        <a:rPr lang="en-US" sz="1800" b="1" kern="0">
                          <a:solidFill>
                            <a:srgbClr val="FFFF00"/>
                          </a:solidFill>
                          <a:effectLst/>
                          <a:latin typeface="+mn-lt"/>
                        </a:rPr>
                        <a:t>WindowsOEM</a:t>
                      </a:r>
                      <a:r>
                        <a:rPr lang="zh-CN" sz="1800" b="1" kern="0">
                          <a:solidFill>
                            <a:srgbClr val="FFFF00"/>
                          </a:solidFill>
                          <a:effectLst/>
                          <a:latin typeface="+mn-lt"/>
                        </a:rPr>
                        <a:t>预定义图标</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3"/>
                  </a:ext>
                </a:extLst>
              </a:tr>
              <a:tr h="411368">
                <a:tc>
                  <a:txBody>
                    <a:bodyPr/>
                    <a:lstStyle/>
                    <a:p>
                      <a:pPr algn="l">
                        <a:spcAft>
                          <a:spcPts val="0"/>
                        </a:spcAft>
                      </a:pPr>
                      <a:r>
                        <a:rPr lang="en-US" sz="1800" b="1" kern="0">
                          <a:solidFill>
                            <a:srgbClr val="FFFF00"/>
                          </a:solidFill>
                          <a:effectLst/>
                          <a:latin typeface="+mn-lt"/>
                        </a:rPr>
                        <a:t>ParseCommandLine</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解析命令行中的每个参数和标志</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4"/>
                  </a:ext>
                </a:extLst>
              </a:tr>
              <a:tr h="411368">
                <a:tc>
                  <a:txBody>
                    <a:bodyPr/>
                    <a:lstStyle/>
                    <a:p>
                      <a:pPr algn="l">
                        <a:spcAft>
                          <a:spcPts val="0"/>
                        </a:spcAft>
                      </a:pPr>
                      <a:r>
                        <a:rPr lang="en-US" sz="1800" b="1" kern="0">
                          <a:solidFill>
                            <a:srgbClr val="FFFF00"/>
                          </a:solidFill>
                          <a:effectLst/>
                          <a:latin typeface="+mn-lt"/>
                        </a:rPr>
                        <a:t>ProcessShellCommand</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dirty="0">
                          <a:solidFill>
                            <a:srgbClr val="FFFF00"/>
                          </a:solidFill>
                          <a:effectLst/>
                          <a:latin typeface="+mn-lt"/>
                        </a:rPr>
                        <a:t>处理命令行参数和标志</a:t>
                      </a:r>
                      <a:endParaRPr lang="zh-CN" sz="1800" b="1" kern="100" dirty="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5"/>
                  </a:ext>
                </a:extLst>
              </a:tr>
              <a:tr h="102692">
                <a:tc>
                  <a:txBody>
                    <a:bodyPr/>
                    <a:lstStyle/>
                    <a:p>
                      <a:pPr algn="l">
                        <a:spcAft>
                          <a:spcPts val="0"/>
                        </a:spcAft>
                      </a:pPr>
                      <a:r>
                        <a:rPr lang="en-US" sz="1800" b="1" kern="0">
                          <a:solidFill>
                            <a:srgbClr val="FFFF00"/>
                          </a:solidFill>
                          <a:effectLst/>
                          <a:latin typeface="+mn-lt"/>
                        </a:rPr>
                        <a:t>GetProfileInt</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dirty="0">
                          <a:solidFill>
                            <a:srgbClr val="FFFF00"/>
                          </a:solidFill>
                          <a:effectLst/>
                          <a:latin typeface="+mn-lt"/>
                        </a:rPr>
                        <a:t>从应用程序的</a:t>
                      </a:r>
                      <a:r>
                        <a:rPr lang="en-US" sz="1800" b="1" kern="0" dirty="0">
                          <a:solidFill>
                            <a:srgbClr val="FFFF00"/>
                          </a:solidFill>
                          <a:effectLst/>
                          <a:latin typeface="+mn-lt"/>
                        </a:rPr>
                        <a:t>,INI</a:t>
                      </a:r>
                      <a:r>
                        <a:rPr lang="zh-CN" sz="1800" b="1" kern="0" dirty="0">
                          <a:solidFill>
                            <a:srgbClr val="FFFF00"/>
                          </a:solidFill>
                          <a:effectLst/>
                          <a:latin typeface="+mn-lt"/>
                        </a:rPr>
                        <a:t>文件的一个入口中获取一个</a:t>
                      </a:r>
                      <a:r>
                        <a:rPr lang="en-US" sz="1800" b="1" kern="0" dirty="0">
                          <a:solidFill>
                            <a:srgbClr val="FFFF00"/>
                          </a:solidFill>
                          <a:effectLst/>
                          <a:latin typeface="+mn-lt"/>
                        </a:rPr>
                        <a:t>,</a:t>
                      </a:r>
                      <a:r>
                        <a:rPr lang="en-US" sz="1800" b="1" u="sng" kern="0" dirty="0" err="1">
                          <a:solidFill>
                            <a:srgbClr val="FFFF00"/>
                          </a:solidFill>
                          <a:effectLst/>
                          <a:latin typeface="+mn-lt"/>
                        </a:rPr>
                        <a:t>整数</a:t>
                      </a:r>
                      <a:endParaRPr lang="zh-CN" sz="1800" b="1" kern="100" dirty="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6"/>
                  </a:ext>
                </a:extLst>
              </a:tr>
              <a:tr h="78304">
                <a:tc>
                  <a:txBody>
                    <a:bodyPr/>
                    <a:lstStyle/>
                    <a:p>
                      <a:pPr algn="l">
                        <a:spcAft>
                          <a:spcPts val="0"/>
                        </a:spcAft>
                      </a:pPr>
                      <a:r>
                        <a:rPr lang="en-US" sz="1800" b="1" kern="0">
                          <a:solidFill>
                            <a:srgbClr val="FFFF00"/>
                          </a:solidFill>
                          <a:effectLst/>
                          <a:latin typeface="+mn-lt"/>
                        </a:rPr>
                        <a:t>WriteProfileInt</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将一个整数写到应用程序的</a:t>
                      </a:r>
                      <a:r>
                        <a:rPr lang="en-US" sz="1800" b="1" kern="0">
                          <a:solidFill>
                            <a:srgbClr val="FFFF00"/>
                          </a:solidFill>
                          <a:effectLst/>
                          <a:latin typeface="+mn-lt"/>
                        </a:rPr>
                        <a:t>,INI</a:t>
                      </a:r>
                      <a:r>
                        <a:rPr lang="zh-CN" sz="1800" b="1" kern="0">
                          <a:solidFill>
                            <a:srgbClr val="FFFF00"/>
                          </a:solidFill>
                          <a:effectLst/>
                          <a:latin typeface="+mn-lt"/>
                        </a:rPr>
                        <a:t>文件的入口</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7"/>
                  </a:ext>
                </a:extLst>
              </a:tr>
              <a:tr h="197932">
                <a:tc>
                  <a:txBody>
                    <a:bodyPr/>
                    <a:lstStyle/>
                    <a:p>
                      <a:pPr algn="l">
                        <a:spcAft>
                          <a:spcPts val="0"/>
                        </a:spcAft>
                      </a:pPr>
                      <a:r>
                        <a:rPr lang="en-US" sz="1800" b="1" kern="0">
                          <a:solidFill>
                            <a:srgbClr val="FFFF00"/>
                          </a:solidFill>
                          <a:effectLst/>
                          <a:latin typeface="+mn-lt"/>
                        </a:rPr>
                        <a:t>GetProfileString</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从应用程序的</a:t>
                      </a:r>
                      <a:r>
                        <a:rPr lang="en-US" sz="1800" b="1" kern="0">
                          <a:solidFill>
                            <a:srgbClr val="FFFF00"/>
                          </a:solidFill>
                          <a:effectLst/>
                          <a:latin typeface="+mn-lt"/>
                        </a:rPr>
                        <a:t>,INI</a:t>
                      </a:r>
                      <a:r>
                        <a:rPr lang="zh-CN" sz="1800" b="1" kern="0">
                          <a:solidFill>
                            <a:srgbClr val="FFFF00"/>
                          </a:solidFill>
                          <a:effectLst/>
                          <a:latin typeface="+mn-lt"/>
                        </a:rPr>
                        <a:t>文件的一个入口中获取一个字符串</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8"/>
                  </a:ext>
                </a:extLst>
              </a:tr>
              <a:tr h="0">
                <a:tc>
                  <a:txBody>
                    <a:bodyPr/>
                    <a:lstStyle/>
                    <a:p>
                      <a:pPr algn="l">
                        <a:spcAft>
                          <a:spcPts val="0"/>
                        </a:spcAft>
                      </a:pPr>
                      <a:r>
                        <a:rPr lang="en-US" sz="1800" b="1" kern="0">
                          <a:solidFill>
                            <a:srgbClr val="FFFF00"/>
                          </a:solidFill>
                          <a:effectLst/>
                          <a:latin typeface="+mn-lt"/>
                        </a:rPr>
                        <a:t>WriteProfileString</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将一个字符串写到应用程序的</a:t>
                      </a:r>
                      <a:r>
                        <a:rPr lang="en-US" sz="1800" b="1" kern="0">
                          <a:solidFill>
                            <a:srgbClr val="FFFF00"/>
                          </a:solidFill>
                          <a:effectLst/>
                          <a:latin typeface="+mn-lt"/>
                        </a:rPr>
                        <a:t>,INI</a:t>
                      </a:r>
                      <a:r>
                        <a:rPr lang="zh-CN" sz="1800" b="1" kern="0">
                          <a:solidFill>
                            <a:srgbClr val="FFFF00"/>
                          </a:solidFill>
                          <a:effectLst/>
                          <a:latin typeface="+mn-lt"/>
                        </a:rPr>
                        <a:t>文件的入口</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09"/>
                  </a:ext>
                </a:extLst>
              </a:tr>
              <a:tr h="77148">
                <a:tc>
                  <a:txBody>
                    <a:bodyPr/>
                    <a:lstStyle/>
                    <a:p>
                      <a:pPr algn="l">
                        <a:spcAft>
                          <a:spcPts val="0"/>
                        </a:spcAft>
                      </a:pPr>
                      <a:r>
                        <a:rPr lang="en-US" sz="1800" b="1" kern="0">
                          <a:solidFill>
                            <a:srgbClr val="FFFF00"/>
                          </a:solidFill>
                          <a:effectLst/>
                          <a:latin typeface="+mn-lt"/>
                        </a:rPr>
                        <a:t>AddDocTemplate</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将一个文档模板加到应用程序的可用文档模板列表中</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10"/>
                  </a:ext>
                </a:extLst>
              </a:tr>
              <a:tr h="0">
                <a:tc>
                  <a:txBody>
                    <a:bodyPr/>
                    <a:lstStyle/>
                    <a:p>
                      <a:pPr algn="l">
                        <a:spcAft>
                          <a:spcPts val="0"/>
                        </a:spcAft>
                      </a:pPr>
                      <a:r>
                        <a:rPr lang="en-US" sz="1800" b="1" kern="0">
                          <a:solidFill>
                            <a:srgbClr val="FFFF00"/>
                          </a:solidFill>
                          <a:effectLst/>
                          <a:latin typeface="+mn-lt"/>
                        </a:rPr>
                        <a:t>GetFirstDocTemplatePosition</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获取第一个文档模板的位置</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11"/>
                  </a:ext>
                </a:extLst>
              </a:tr>
              <a:tr h="0">
                <a:tc>
                  <a:txBody>
                    <a:bodyPr/>
                    <a:lstStyle/>
                    <a:p>
                      <a:pPr algn="l">
                        <a:spcAft>
                          <a:spcPts val="0"/>
                        </a:spcAft>
                      </a:pPr>
                      <a:r>
                        <a:rPr lang="en-US" sz="1800" b="1" kern="0">
                          <a:solidFill>
                            <a:srgbClr val="FFFF00"/>
                          </a:solidFill>
                          <a:effectLst/>
                          <a:latin typeface="+mn-lt"/>
                        </a:rPr>
                        <a:t>GetNextDocTemplate</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获得文档模板的位置</a:t>
                      </a:r>
                      <a:r>
                        <a:rPr lang="en-US" sz="1800" b="1" kern="0">
                          <a:solidFill>
                            <a:srgbClr val="FFFF00"/>
                          </a:solidFill>
                          <a:effectLst/>
                          <a:latin typeface="+mn-lt"/>
                        </a:rPr>
                        <a:t>,</a:t>
                      </a:r>
                      <a:r>
                        <a:rPr lang="zh-CN" sz="1800" b="1" kern="0">
                          <a:solidFill>
                            <a:srgbClr val="FFFF00"/>
                          </a:solidFill>
                          <a:effectLst/>
                          <a:latin typeface="+mn-lt"/>
                        </a:rPr>
                        <a:t>可以递归调用</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12"/>
                  </a:ext>
                </a:extLst>
              </a:tr>
              <a:tr h="89704">
                <a:tc>
                  <a:txBody>
                    <a:bodyPr/>
                    <a:lstStyle/>
                    <a:p>
                      <a:pPr algn="l">
                        <a:spcAft>
                          <a:spcPts val="0"/>
                        </a:spcAft>
                      </a:pPr>
                      <a:r>
                        <a:rPr lang="en-US" sz="1800" b="1" kern="0">
                          <a:solidFill>
                            <a:srgbClr val="FFFF00"/>
                          </a:solidFill>
                          <a:effectLst/>
                          <a:latin typeface="+mn-lt"/>
                        </a:rPr>
                        <a:t>OpenDocumentFile</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a:solidFill>
                            <a:srgbClr val="FFFF00"/>
                          </a:solidFill>
                          <a:effectLst/>
                          <a:latin typeface="+mn-lt"/>
                        </a:rPr>
                        <a:t>由框架调用</a:t>
                      </a:r>
                      <a:r>
                        <a:rPr lang="en-US" sz="1800" b="1" kern="0">
                          <a:solidFill>
                            <a:srgbClr val="FFFF00"/>
                          </a:solidFill>
                          <a:effectLst/>
                          <a:latin typeface="+mn-lt"/>
                        </a:rPr>
                        <a:t>,</a:t>
                      </a:r>
                      <a:r>
                        <a:rPr lang="zh-CN" sz="1800" b="1" kern="0">
                          <a:solidFill>
                            <a:srgbClr val="FFFF00"/>
                          </a:solidFill>
                          <a:effectLst/>
                          <a:latin typeface="+mn-lt"/>
                        </a:rPr>
                        <a:t>用以从文件打开一个文档</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13"/>
                  </a:ext>
                </a:extLst>
              </a:tr>
              <a:tr h="65316">
                <a:tc>
                  <a:txBody>
                    <a:bodyPr/>
                    <a:lstStyle/>
                    <a:p>
                      <a:pPr algn="l">
                        <a:spcAft>
                          <a:spcPts val="0"/>
                        </a:spcAft>
                      </a:pPr>
                      <a:r>
                        <a:rPr lang="en-US" sz="1800" b="1" kern="0">
                          <a:solidFill>
                            <a:srgbClr val="FFFF00"/>
                          </a:solidFill>
                          <a:effectLst/>
                          <a:latin typeface="+mn-lt"/>
                        </a:rPr>
                        <a:t>SelectPrinter</a:t>
                      </a:r>
                      <a:endParaRPr lang="zh-CN" sz="1800" b="1" kern="10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tc>
                  <a:txBody>
                    <a:bodyPr/>
                    <a:lstStyle/>
                    <a:p>
                      <a:pPr algn="l">
                        <a:spcAft>
                          <a:spcPts val="0"/>
                        </a:spcAft>
                      </a:pPr>
                      <a:r>
                        <a:rPr lang="zh-CN" sz="1800" b="1" kern="0" dirty="0">
                          <a:solidFill>
                            <a:srgbClr val="FFFF00"/>
                          </a:solidFill>
                          <a:effectLst/>
                          <a:latin typeface="+mn-lt"/>
                        </a:rPr>
                        <a:t>选择先前由用户在打印对话框中指定的打印机</a:t>
                      </a:r>
                      <a:endParaRPr lang="zh-CN" sz="1800" b="1" kern="100" dirty="0">
                        <a:solidFill>
                          <a:srgbClr val="FFFF00"/>
                        </a:solidFill>
                        <a:effectLst/>
                        <a:latin typeface="+mn-lt"/>
                        <a:ea typeface="宋体" panose="02010600030101010101" pitchFamily="2" charset="-122"/>
                        <a:cs typeface="Times New Roman" panose="02020603050405020304" pitchFamily="18" charset="0"/>
                      </a:endParaRPr>
                    </a:p>
                  </a:txBody>
                  <a:tcPr marL="47625" marR="47625" marT="19050" marB="19050" anchor="c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941420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808080"/>
      </a:dk1>
      <a:lt1>
        <a:srgbClr val="FFFF00"/>
      </a:lt1>
      <a:dk2>
        <a:srgbClr val="000066"/>
      </a:dk2>
      <a:lt2>
        <a:srgbClr val="FFFF00"/>
      </a:lt2>
      <a:accent1>
        <a:srgbClr val="FFFF99"/>
      </a:accent1>
      <a:accent2>
        <a:srgbClr val="3333CC"/>
      </a:accent2>
      <a:accent3>
        <a:srgbClr val="AAAAB8"/>
      </a:accent3>
      <a:accent4>
        <a:srgbClr val="DADA00"/>
      </a:accent4>
      <a:accent5>
        <a:srgbClr val="FF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3434</TotalTime>
  <Words>4509</Words>
  <Application>Microsoft Office PowerPoint</Application>
  <PresentationFormat>全屏显示(4:3)</PresentationFormat>
  <Paragraphs>714</Paragraphs>
  <Slides>61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71" baseType="lpstr">
      <vt:lpstr>宋体</vt:lpstr>
      <vt:lpstr>新宋体</vt:lpstr>
      <vt:lpstr>Arial</vt:lpstr>
      <vt:lpstr>Arial Narrow</vt:lpstr>
      <vt:lpstr>Calibri</vt:lpstr>
      <vt:lpstr>Times New Roman</vt:lpstr>
      <vt:lpstr>Wingdings</vt:lpstr>
      <vt:lpstr>默认设计模板</vt:lpstr>
      <vt:lpstr>Document</vt:lpstr>
      <vt:lpstr>文档</vt:lpstr>
      <vt:lpstr>第 9章  单文档与多文档的应用 </vt:lpstr>
      <vt:lpstr>9.1 概述 </vt:lpstr>
      <vt:lpstr>9.1.1单文档界面与多文档界面 </vt:lpstr>
      <vt:lpstr>9.1.2 SDI程序中文档、视图对象的创建过程</vt:lpstr>
      <vt:lpstr>PowerPoint 演示文稿</vt:lpstr>
      <vt:lpstr>9.2 Doc/View框架的主要成员 </vt:lpstr>
      <vt:lpstr>9.2.1 CWinApp 类 </vt:lpstr>
      <vt:lpstr>PowerPoint 演示文稿</vt:lpstr>
      <vt:lpstr>CWinApp常用方法</vt:lpstr>
      <vt:lpstr>常用初始化函数</vt:lpstr>
      <vt:lpstr>命令操作函数</vt:lpstr>
      <vt:lpstr>9.2.2 CDocument类 </vt:lpstr>
      <vt:lpstr>PowerPoint 演示文稿</vt:lpstr>
      <vt:lpstr>PowerPoint 演示文稿</vt:lpstr>
      <vt:lpstr>PowerPoint 演示文稿</vt:lpstr>
      <vt:lpstr>PowerPoint 演示文稿</vt:lpstr>
      <vt:lpstr>9.2.3 CView类 </vt:lpstr>
      <vt:lpstr>PowerPoint 演示文稿</vt:lpstr>
      <vt:lpstr>PowerPoint 演示文稿</vt:lpstr>
      <vt:lpstr>9.2.4 CFrameWnd类 </vt:lpstr>
      <vt:lpstr>PowerPoint 演示文稿</vt:lpstr>
      <vt:lpstr>PowerPoint 演示文稿</vt:lpstr>
      <vt:lpstr>PowerPoint 演示文稿</vt:lpstr>
      <vt:lpstr>PowerPoint 演示文稿</vt:lpstr>
      <vt:lpstr>PowerPoint 演示文稿</vt:lpstr>
      <vt:lpstr>9.3文档操作中的一些重要概念 </vt:lpstr>
      <vt:lpstr>9.3.1 串行化处理 </vt:lpstr>
      <vt:lpstr>PowerPoint 演示文稿</vt:lpstr>
      <vt:lpstr>PowerPoint 演示文稿</vt:lpstr>
      <vt:lpstr>PowerPoint 演示文稿</vt:lpstr>
      <vt:lpstr>9.3.2 消息映射与传递 </vt:lpstr>
      <vt:lpstr>PowerPoint 演示文稿</vt:lpstr>
      <vt:lpstr>PowerPoint 演示文稿</vt:lpstr>
      <vt:lpstr>PowerPoint 演示文稿</vt:lpstr>
      <vt:lpstr>PowerPoint 演示文稿</vt:lpstr>
      <vt:lpstr>PowerPoint 演示文稿</vt:lpstr>
      <vt:lpstr>PowerPoint 演示文稿</vt:lpstr>
      <vt:lpstr>9.4 SDI编程实例 </vt:lpstr>
      <vt:lpstr>具体步骤如下：</vt:lpstr>
      <vt:lpstr>PowerPoint 演示文稿</vt:lpstr>
      <vt:lpstr>9.5 MDI编程实例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Huangwt</dc:creator>
  <cp:lastModifiedBy>hrx</cp:lastModifiedBy>
  <cp:revision>723</cp:revision>
  <dcterms:created xsi:type="dcterms:W3CDTF">2004-02-25T15:36:11Z</dcterms:created>
  <dcterms:modified xsi:type="dcterms:W3CDTF">2018-12-24T12:58:55Z</dcterms:modified>
</cp:coreProperties>
</file>