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85" r:id="rId10"/>
    <p:sldId id="261" r:id="rId11"/>
    <p:sldId id="286" r:id="rId12"/>
    <p:sldId id="262" r:id="rId13"/>
    <p:sldId id="287" r:id="rId14"/>
    <p:sldId id="263" r:id="rId15"/>
    <p:sldId id="264" r:id="rId16"/>
    <p:sldId id="288" r:id="rId17"/>
    <p:sldId id="289" r:id="rId18"/>
    <p:sldId id="265" r:id="rId19"/>
    <p:sldId id="290" r:id="rId20"/>
    <p:sldId id="291" r:id="rId21"/>
    <p:sldId id="292" r:id="rId22"/>
    <p:sldId id="266" r:id="rId23"/>
    <p:sldId id="293" r:id="rId24"/>
    <p:sldId id="294" r:id="rId25"/>
    <p:sldId id="295" r:id="rId27"/>
    <p:sldId id="267" r:id="rId28"/>
    <p:sldId id="296" r:id="rId29"/>
    <p:sldId id="297" r:id="rId30"/>
    <p:sldId id="298" r:id="rId31"/>
    <p:sldId id="269" r:id="rId32"/>
    <p:sldId id="299" r:id="rId33"/>
    <p:sldId id="300" r:id="rId34"/>
    <p:sldId id="270" r:id="rId35"/>
    <p:sldId id="302" r:id="rId36"/>
    <p:sldId id="301" r:id="rId37"/>
    <p:sldId id="271" r:id="rId38"/>
    <p:sldId id="272" r:id="rId39"/>
    <p:sldId id="303" r:id="rId40"/>
    <p:sldId id="304" r:id="rId41"/>
    <p:sldId id="305" r:id="rId42"/>
    <p:sldId id="283" r:id="rId43"/>
    <p:sldId id="311" r:id="rId44"/>
    <p:sldId id="306" r:id="rId45"/>
    <p:sldId id="282" r:id="rId46"/>
    <p:sldId id="312" r:id="rId47"/>
    <p:sldId id="307" r:id="rId48"/>
    <p:sldId id="281" r:id="rId49"/>
    <p:sldId id="280" r:id="rId50"/>
    <p:sldId id="308" r:id="rId51"/>
    <p:sldId id="279" r:id="rId52"/>
    <p:sldId id="309" r:id="rId53"/>
    <p:sldId id="278" r:id="rId54"/>
    <p:sldId id="284" r:id="rId55"/>
    <p:sldId id="273" r:id="rId56"/>
    <p:sldId id="310" r:id="rId57"/>
  </p:sldIdLst>
  <p:sldSz cx="12192000" cy="6858000"/>
  <p:notesSz cx="6858000" cy="9144000"/>
  <p:custDataLst>
    <p:tags r:id="rId6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1" Type="http://schemas.openxmlformats.org/officeDocument/2006/relationships/tags" Target="tags/tag1.xml"/><Relationship Id="rId60" Type="http://schemas.openxmlformats.org/officeDocument/2006/relationships/tableStyles" Target="tableStyles.xml"/><Relationship Id="rId6" Type="http://schemas.openxmlformats.org/officeDocument/2006/relationships/slide" Target="slides/slide2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94DC5-9796-4B81-8F7C-E8764FAD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800E9-0CED-4ACE-809A-5C804E5B29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276AE-CBED-4272-9182-E437D7E629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00E9-0CED-4ACE-809A-5C804E5B2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官方推荐使用：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ViewPager2+</a:t>
            </a:r>
            <a:r>
              <a:rPr lang="en-US" altLang="zh-CN" dirty="0"/>
              <a:t>FragmentStateAdapter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00E9-0CED-4ACE-809A-5C804E5B2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官方推荐使用：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ViewPager2+</a:t>
            </a:r>
            <a:r>
              <a:rPr lang="en-US" altLang="zh-CN" dirty="0"/>
              <a:t>FragmentStateAdapter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800E9-0CED-4ACE-809A-5C804E5B29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21000">
              <a:schemeClr val="accent1">
                <a:lumMod val="40000"/>
                <a:lumOff val="60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21000">
              <a:schemeClr val="accent1">
                <a:lumMod val="40000"/>
                <a:lumOff val="60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21000">
              <a:schemeClr val="accent1">
                <a:lumMod val="40000"/>
                <a:lumOff val="60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19E842-AB86-4BFD-A8F0-5CF171673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ED19-EFAC-44AC-8918-E1B905D1FD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47302"/>
            <a:ext cx="9144000" cy="23876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 高级控件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4705" y="3180715"/>
            <a:ext cx="1806097" cy="24995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简单适配器的演示效果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37" y="3086483"/>
            <a:ext cx="4580955" cy="1683925"/>
          </a:xfr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992573" y="607606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采用简单适配器的初始下拉框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63847" y="607606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采用简单适配器的</a:t>
            </a:r>
            <a:r>
              <a:rPr lang="zh-CN" altLang="en-US" dirty="0"/>
              <a:t>列表对话</a:t>
            </a:r>
            <a:r>
              <a:rPr lang="zh-CN" altLang="zh-CN" dirty="0"/>
              <a:t>框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20" y="1690688"/>
            <a:ext cx="2889850" cy="4246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列表类视图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本节介绍列表类视图怎样结合基本适配器展示视图阵列，包括：基本适配器</a:t>
            </a:r>
            <a:r>
              <a:rPr lang="en-US" altLang="zh-CN" dirty="0" err="1"/>
              <a:t>BaseAdapter</a:t>
            </a:r>
            <a:r>
              <a:rPr lang="zh-CN" altLang="zh-CN" dirty="0"/>
              <a:t>的用法、列表视图</a:t>
            </a:r>
            <a:r>
              <a:rPr lang="en-US" altLang="zh-CN" dirty="0" err="1"/>
              <a:t>ListView</a:t>
            </a:r>
            <a:r>
              <a:rPr lang="zh-CN" altLang="zh-CN" dirty="0"/>
              <a:t>的用法及其常见问题的解决、网格视图</a:t>
            </a:r>
            <a:r>
              <a:rPr lang="en-US" altLang="zh-CN" dirty="0" err="1"/>
              <a:t>GridView</a:t>
            </a:r>
            <a:r>
              <a:rPr lang="zh-CN" altLang="zh-CN" dirty="0"/>
              <a:t>的用法及其拉伸模式说明。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7.2.1  </a:t>
            </a:r>
            <a:r>
              <a:rPr lang="zh-CN" altLang="en-US" dirty="0">
                <a:solidFill>
                  <a:srgbClr val="FF0000"/>
                </a:solidFill>
              </a:rPr>
              <a:t>基本适配器</a:t>
            </a:r>
            <a:r>
              <a:rPr lang="en-US" altLang="zh-CN" dirty="0" err="1">
                <a:solidFill>
                  <a:srgbClr val="FF0000"/>
                </a:solidFill>
              </a:rPr>
              <a:t>BaseAdapter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7.2.2  </a:t>
            </a:r>
            <a:r>
              <a:rPr lang="zh-CN" altLang="en-US" dirty="0">
                <a:solidFill>
                  <a:srgbClr val="FF0000"/>
                </a:solidFill>
              </a:rPr>
              <a:t>列表视图</a:t>
            </a:r>
            <a:r>
              <a:rPr lang="en-US" altLang="zh-CN" dirty="0" err="1">
                <a:solidFill>
                  <a:srgbClr val="FF0000"/>
                </a:solidFill>
              </a:rPr>
              <a:t>ListView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7.2.3  </a:t>
            </a:r>
            <a:r>
              <a:rPr lang="zh-CN" altLang="en-US" dirty="0">
                <a:solidFill>
                  <a:srgbClr val="FF0000"/>
                </a:solidFill>
              </a:rPr>
              <a:t>网格视图</a:t>
            </a:r>
            <a:r>
              <a:rPr lang="en-US" altLang="zh-CN" dirty="0" err="1">
                <a:solidFill>
                  <a:srgbClr val="FF0000"/>
                </a:solidFill>
              </a:rPr>
              <a:t>GridView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 </a:t>
            </a:r>
            <a:r>
              <a:rPr lang="zh-CN" altLang="en-US" dirty="0"/>
              <a:t>基本适配器</a:t>
            </a:r>
            <a:r>
              <a:rPr lang="en-US" altLang="zh-CN" dirty="0" err="1"/>
              <a:t>BaseAdapter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zh-CN" dirty="0"/>
              <a:t>提供了一种适应性更强的基本适配器</a:t>
            </a:r>
            <a:r>
              <a:rPr lang="en-US" altLang="zh-CN" dirty="0" err="1">
                <a:solidFill>
                  <a:srgbClr val="FF0000"/>
                </a:solidFill>
              </a:rPr>
              <a:t>BaseAdapter</a:t>
            </a:r>
            <a:r>
              <a:rPr lang="zh-CN" altLang="zh-CN" dirty="0"/>
              <a:t>，</a:t>
            </a:r>
            <a:r>
              <a:rPr lang="zh-CN" altLang="en-US" dirty="0"/>
              <a:t>它</a:t>
            </a:r>
            <a:r>
              <a:rPr lang="zh-CN" altLang="zh-CN" dirty="0"/>
              <a:t>允许开发者在别的代码文件中进行逻辑处理</a:t>
            </a:r>
            <a:r>
              <a:rPr lang="zh-CN" altLang="en-US" dirty="0"/>
              <a:t>，每个列表项可有更多的控件。</a:t>
            </a:r>
            <a:endParaRPr lang="zh-CN" altLang="zh-CN" dirty="0"/>
          </a:p>
          <a:p>
            <a:r>
              <a:rPr lang="zh-CN" altLang="zh-CN" dirty="0"/>
              <a:t>从</a:t>
            </a:r>
            <a:r>
              <a:rPr lang="en-US" altLang="zh-CN" dirty="0" err="1"/>
              <a:t>BaseAdapter</a:t>
            </a:r>
            <a:r>
              <a:rPr lang="zh-CN" altLang="zh-CN" dirty="0"/>
              <a:t>派生的数据适配器主要实现下面</a:t>
            </a:r>
            <a:r>
              <a:rPr lang="en-US" altLang="zh-CN" dirty="0"/>
              <a:t>5</a:t>
            </a:r>
            <a:r>
              <a:rPr lang="zh-CN" altLang="zh-CN" dirty="0"/>
              <a:t>个方法。</a:t>
            </a:r>
            <a:endParaRPr lang="zh-CN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构造函数：指定适配器需要处理的数据集合。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getCount</a:t>
            </a:r>
            <a:r>
              <a:rPr lang="zh-CN" altLang="zh-CN" dirty="0"/>
              <a:t>：获取数据项的个数。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getItem</a:t>
            </a:r>
            <a:r>
              <a:rPr lang="zh-CN" altLang="zh-CN" dirty="0"/>
              <a:t>：获取列表项的数据。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getItemId</a:t>
            </a:r>
            <a:r>
              <a:rPr lang="zh-CN" altLang="zh-CN" dirty="0"/>
              <a:t>：获取列表项的编号。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getView</a:t>
            </a:r>
            <a:r>
              <a:rPr lang="zh-CN" altLang="zh-CN" dirty="0"/>
              <a:t>：获取每项的展示视图，并</a:t>
            </a:r>
            <a:r>
              <a:rPr lang="zh-CN" altLang="en-US" dirty="0"/>
              <a:t>操纵</a:t>
            </a:r>
            <a:r>
              <a:rPr lang="zh-CN" altLang="zh-CN" dirty="0"/>
              <a:t>每项的内部控件。</a:t>
            </a:r>
            <a:endParaRPr lang="zh-CN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2774" y="327536"/>
            <a:ext cx="9161996" cy="1365077"/>
          </a:xfrm>
        </p:spPr>
        <p:txBody>
          <a:bodyPr/>
          <a:lstStyle/>
          <a:p>
            <a:r>
              <a:rPr lang="zh-CN" altLang="en-US" dirty="0"/>
              <a:t>基本适配器的实现步骤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）编写列表项的布局文件</a:t>
            </a:r>
            <a:r>
              <a:rPr lang="en-US" altLang="zh-CN" dirty="0"/>
              <a:t>item_list.xml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写个新的适配器继承</a:t>
            </a:r>
            <a:r>
              <a:rPr lang="en-US" altLang="zh-CN" dirty="0" err="1"/>
              <a:t>BaseAdapter</a:t>
            </a:r>
            <a:r>
              <a:rPr lang="zh-CN" altLang="zh-CN" dirty="0"/>
              <a:t>，实现对列表项</a:t>
            </a:r>
            <a:r>
              <a:rPr lang="zh-CN" altLang="en-US" dirty="0"/>
              <a:t>的管理</a:t>
            </a:r>
            <a:r>
              <a:rPr lang="zh-CN" altLang="zh-CN" dirty="0"/>
              <a:t>操作</a:t>
            </a:r>
            <a:r>
              <a:rPr lang="zh-CN" altLang="en-US" dirty="0"/>
              <a:t>。需要编写适配器的三个方法：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创建构造方法</a:t>
            </a:r>
            <a:r>
              <a:rPr lang="zh-CN" altLang="en-US" dirty="0"/>
              <a:t>，传入列表项需要的数据列表。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重写</a:t>
            </a:r>
            <a:r>
              <a:rPr lang="en-US" altLang="zh-CN" dirty="0" err="1">
                <a:solidFill>
                  <a:srgbClr val="FF0000"/>
                </a:solidFill>
              </a:rPr>
              <a:t>getCount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，返回列表项的个数。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重写</a:t>
            </a:r>
            <a:r>
              <a:rPr lang="en-US" altLang="zh-CN" dirty="0" err="1">
                <a:solidFill>
                  <a:srgbClr val="FF0000"/>
                </a:solidFill>
              </a:rPr>
              <a:t>getView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，根据</a:t>
            </a:r>
            <a:r>
              <a:rPr lang="en-US" altLang="zh-CN" dirty="0"/>
              <a:t>item_list.xml</a:t>
            </a:r>
            <a:r>
              <a:rPr lang="zh-CN" altLang="en-US" dirty="0"/>
              <a:t>里面的布局，返回指定位置的列表项的视图内容。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在页面代码中</a:t>
            </a:r>
            <a:r>
              <a:rPr lang="zh-CN" altLang="en-US" dirty="0"/>
              <a:t>创建该</a:t>
            </a:r>
            <a:r>
              <a:rPr lang="zh-CN" altLang="zh-CN" dirty="0"/>
              <a:t>适配器</a:t>
            </a:r>
            <a:r>
              <a:rPr lang="zh-CN" altLang="en-US" dirty="0"/>
              <a:t>实例</a:t>
            </a:r>
            <a:r>
              <a:rPr lang="zh-CN" altLang="zh-CN" dirty="0"/>
              <a:t>，并</a:t>
            </a:r>
            <a:r>
              <a:rPr lang="zh-CN" altLang="en-US" dirty="0"/>
              <a:t>交给下拉框设置适配器。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77163" y="2879490"/>
            <a:ext cx="42918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5"/>
                </a:solidFill>
              </a:rPr>
              <a:t>案例：adapter/PlanetBaseAdapter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r>
              <a:rPr lang="en-US" altLang="zh-CN" sz="2000" dirty="0">
                <a:solidFill>
                  <a:schemeClr val="accent5"/>
                </a:solidFill>
              </a:rPr>
              <a:t>             </a:t>
            </a:r>
            <a:r>
              <a:rPr lang="zh-CN" altLang="zh-CN" sz="2000" dirty="0">
                <a:solidFill>
                  <a:schemeClr val="accent5"/>
                </a:solidFill>
              </a:rPr>
              <a:t>BaseAdapterActivity</a:t>
            </a:r>
            <a:endParaRPr lang="zh-CN" altLang="zh-CN" sz="2000" dirty="0">
              <a:solidFill>
                <a:schemeClr val="accent5"/>
              </a:solidFill>
            </a:endParaRPr>
          </a:p>
          <a:p>
            <a:endParaRPr lang="zh-CN" altLang="en-US" sz="2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基本适配器的演示效果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81" y="3129838"/>
            <a:ext cx="4662482" cy="2262167"/>
          </a:xfr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36718" y="633243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采用基本适配器的初始下拉框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43130" y="633763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采用基本适配器的</a:t>
            </a:r>
            <a:r>
              <a:rPr lang="zh-CN" altLang="en-US" dirty="0"/>
              <a:t>列表对话</a:t>
            </a:r>
            <a:r>
              <a:rPr lang="zh-CN" altLang="zh-CN" dirty="0"/>
              <a:t>框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30" y="1535500"/>
            <a:ext cx="2678686" cy="47100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 </a:t>
            </a:r>
            <a:r>
              <a:rPr lang="zh-CN" altLang="en-US" dirty="0"/>
              <a:t>列表视图</a:t>
            </a:r>
            <a:r>
              <a:rPr lang="en-US" altLang="zh-CN" dirty="0" err="1"/>
              <a:t>ListView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列表视图允许在页面上分行展示相似的数据列表，例如新闻列表、商品列表等，方便用户浏览与操作。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ListView</a:t>
            </a:r>
            <a:r>
              <a:rPr lang="zh-CN" altLang="en-US" dirty="0"/>
              <a:t>与</a:t>
            </a:r>
            <a:r>
              <a:rPr lang="en-US" altLang="zh-CN" dirty="0"/>
              <a:t>Spinner</a:t>
            </a:r>
            <a:r>
              <a:rPr lang="zh-CN" altLang="en-US" dirty="0"/>
              <a:t>在编码上的异同点：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）相同点：二者都调用</a:t>
            </a:r>
            <a:r>
              <a:rPr lang="en-US" altLang="zh-CN" dirty="0" err="1"/>
              <a:t>setAdapter</a:t>
            </a:r>
            <a:r>
              <a:rPr lang="zh-CN" altLang="zh-CN" dirty="0"/>
              <a:t>方法设置列表项的数据适配器</a:t>
            </a:r>
            <a:r>
              <a:rPr lang="zh-CN" altLang="en-US" dirty="0"/>
              <a:t>，都可以使用基本适配器。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）不同点：</a:t>
            </a:r>
            <a:r>
              <a:rPr lang="en-US" altLang="zh-CN" dirty="0"/>
              <a:t>Spinner</a:t>
            </a:r>
            <a:r>
              <a:rPr lang="zh-CN" altLang="en-US" dirty="0"/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setOnItemSelectedListener</a:t>
            </a:r>
            <a:r>
              <a:rPr lang="zh-CN" altLang="zh-CN" dirty="0"/>
              <a:t>方法</a:t>
            </a:r>
            <a:r>
              <a:rPr lang="zh-CN" altLang="en-US" dirty="0"/>
              <a:t>设置列表项的选中监听器；而</a:t>
            </a:r>
            <a:r>
              <a:rPr lang="en-US" altLang="zh-CN" dirty="0" err="1"/>
              <a:t>ListView</a:t>
            </a:r>
            <a:r>
              <a:rPr lang="zh-CN" altLang="en-US" dirty="0"/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setOnItemClickListener</a:t>
            </a:r>
            <a:r>
              <a:rPr lang="zh-CN" altLang="zh-CN" dirty="0"/>
              <a:t>设置列表项的点击监听器</a:t>
            </a:r>
            <a:r>
              <a:rPr lang="zh-CN" altLang="en-US" dirty="0"/>
              <a:t>，通过</a:t>
            </a:r>
            <a:r>
              <a:rPr lang="en-US" altLang="zh-CN" dirty="0" err="1"/>
              <a:t>setOnItemLongClickListener</a:t>
            </a:r>
            <a:r>
              <a:rPr lang="zh-CN" altLang="zh-CN" dirty="0"/>
              <a:t>方法设置列表项的长按监听器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44483" y="836731"/>
            <a:ext cx="34119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案例：ListViewActivity、适配器</a:t>
            </a:r>
            <a:r>
              <a:rPr lang="zh-CN" altLang="zh-CN" dirty="0"/>
              <a:t>PlanetListAdapter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列表视图新增的属性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以上属性的取值注意点说明如下：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修改分隔线样式要在</a:t>
            </a:r>
            <a:r>
              <a:rPr lang="en-US" altLang="zh-CN" dirty="0"/>
              <a:t>XML</a:t>
            </a:r>
            <a:r>
              <a:rPr lang="zh-CN" altLang="zh-CN" dirty="0"/>
              <a:t>文件中同时设置</a:t>
            </a:r>
            <a:r>
              <a:rPr lang="en-US" altLang="zh-CN" dirty="0"/>
              <a:t>divider</a:t>
            </a:r>
            <a:r>
              <a:rPr lang="zh-CN" altLang="zh-CN" dirty="0"/>
              <a:t>与</a:t>
            </a:r>
            <a:r>
              <a:rPr lang="en-US" altLang="zh-CN" dirty="0" err="1"/>
              <a:t>dividerHeight</a:t>
            </a:r>
            <a:r>
              <a:rPr lang="zh-CN" altLang="zh-CN" dirty="0"/>
              <a:t>两个属性</a:t>
            </a:r>
            <a:r>
              <a:rPr lang="zh-CN" altLang="en-US" dirty="0"/>
              <a:t>；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若想取消按压列表项之时默认的水波背景，可在</a:t>
            </a:r>
            <a:r>
              <a:rPr lang="en-US" altLang="zh-CN" dirty="0"/>
              <a:t>XML</a:t>
            </a:r>
            <a:r>
              <a:rPr lang="zh-CN" altLang="zh-CN" dirty="0"/>
              <a:t>文件中设置也可在</a:t>
            </a:r>
            <a:r>
              <a:rPr lang="en-US" altLang="zh-CN" dirty="0"/>
              <a:t>Java</a:t>
            </a:r>
            <a:r>
              <a:rPr lang="zh-CN" altLang="zh-CN" dirty="0"/>
              <a:t>代码中设置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169068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31"/>
                <a:gridCol w="2367185"/>
                <a:gridCol w="66108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XML</a:t>
                      </a:r>
                      <a:r>
                        <a:rPr lang="zh-CN" altLang="en-US" dirty="0"/>
                        <a:t>中的属性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ListView</a:t>
                      </a:r>
                      <a:r>
                        <a:rPr lang="zh-CN" altLang="en-US" dirty="0"/>
                        <a:t>类的设置方法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divider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setDivider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指定分隔线的图形。如需取消分隔线，可将该属性值设为</a:t>
                      </a:r>
                      <a:r>
                        <a:rPr lang="en-US" altLang="zh-CN" dirty="0"/>
                        <a:t>@null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dividerHeight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setDividerHeight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指定分隔线的高度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listSelector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setSelector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指定列表项的按压背景（状态图形格式）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列表视图的适配问题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293" y="1614792"/>
            <a:ext cx="11353359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列表视图的高度问题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如果</a:t>
            </a:r>
            <a:r>
              <a:rPr lang="en-US" altLang="zh-CN" dirty="0" err="1"/>
              <a:t>ListView</a:t>
            </a:r>
            <a:r>
              <a:rPr lang="zh-CN" altLang="zh-CN" dirty="0"/>
              <a:t>后面还有其他</a:t>
            </a:r>
            <a:r>
              <a:rPr lang="zh-CN" altLang="zh-CN" dirty="0">
                <a:solidFill>
                  <a:srgbClr val="FF0000"/>
                </a:solidFill>
              </a:rPr>
              <a:t>平级的控件</a:t>
            </a:r>
            <a:r>
              <a:rPr lang="zh-CN" altLang="zh-CN" dirty="0"/>
              <a:t>，就要将</a:t>
            </a:r>
            <a:r>
              <a:rPr lang="en-US" altLang="zh-CN" dirty="0" err="1"/>
              <a:t>ListView</a:t>
            </a:r>
            <a:r>
              <a:rPr lang="zh-CN" altLang="zh-CN" dirty="0"/>
              <a:t>的高度设为</a:t>
            </a:r>
            <a:r>
              <a:rPr lang="en-US" altLang="zh-CN" dirty="0"/>
              <a:t>0dp</a:t>
            </a:r>
            <a:r>
              <a:rPr lang="zh-CN" altLang="zh-CN" dirty="0"/>
              <a:t>，同时权重设为</a:t>
            </a:r>
            <a:r>
              <a:rPr lang="en-US" altLang="zh-CN" dirty="0"/>
              <a:t>1</a:t>
            </a:r>
            <a:r>
              <a:rPr lang="zh-CN" altLang="zh-CN" dirty="0"/>
              <a:t>，确保列表视图扩展到剩余的页面区域</a:t>
            </a:r>
            <a:r>
              <a:rPr lang="zh-CN" altLang="en-US" dirty="0"/>
              <a:t>；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如果</a:t>
            </a:r>
            <a:r>
              <a:rPr lang="en-US" altLang="zh-CN" dirty="0" err="1"/>
              <a:t>ListView</a:t>
            </a:r>
            <a:r>
              <a:rPr lang="zh-CN" altLang="zh-CN" dirty="0"/>
              <a:t>的高度设置为</a:t>
            </a:r>
            <a:r>
              <a:rPr lang="en-US" altLang="zh-CN" dirty="0" err="1"/>
              <a:t>wrap_content</a:t>
            </a:r>
            <a:r>
              <a:rPr lang="zh-CN" altLang="zh-CN" dirty="0"/>
              <a:t>，系统就只给列表视图预留一行高度，</a:t>
            </a:r>
            <a:r>
              <a:rPr lang="zh-CN" altLang="en-US" dirty="0"/>
              <a:t>此时</a:t>
            </a:r>
            <a:r>
              <a:rPr lang="zh-CN" altLang="zh-CN" dirty="0"/>
              <a:t>只有列表的第一项会显示</a:t>
            </a:r>
            <a:r>
              <a:rPr lang="zh-CN" altLang="en-US" dirty="0"/>
              <a:t>；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列表项的点击问题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如果列表项中存在编辑框或按钮（含</a:t>
            </a:r>
            <a:r>
              <a:rPr lang="en-US" altLang="zh-CN" dirty="0"/>
              <a:t>Button</a:t>
            </a:r>
            <a:r>
              <a:rPr lang="zh-CN" altLang="zh-CN" dirty="0"/>
              <a:t>、</a:t>
            </a:r>
            <a:r>
              <a:rPr lang="en-US" altLang="zh-CN" dirty="0" err="1"/>
              <a:t>ImageButton</a:t>
            </a:r>
            <a:r>
              <a:rPr lang="zh-CN" altLang="zh-CN" dirty="0"/>
              <a:t>、</a:t>
            </a:r>
            <a:r>
              <a:rPr lang="en-US" altLang="zh-CN" dirty="0"/>
              <a:t>Checkbox</a:t>
            </a:r>
            <a:r>
              <a:rPr lang="zh-CN" altLang="zh-CN" dirty="0"/>
              <a:t>等），点击列表项就无法触发点击事件了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为了规避焦点抢占的问题，</a:t>
            </a:r>
            <a:r>
              <a:rPr lang="zh-CN" altLang="en-US" dirty="0"/>
              <a:t>需要将列表项的</a:t>
            </a:r>
            <a:r>
              <a:rPr lang="zh-CN" altLang="zh-CN" dirty="0"/>
              <a:t>焦点抢占方式</a:t>
            </a:r>
            <a:r>
              <a:rPr lang="zh-CN" altLang="en-US" dirty="0"/>
              <a:t>设置为</a:t>
            </a:r>
            <a:r>
              <a:rPr lang="en-US" altLang="zh-CN" dirty="0" err="1"/>
              <a:t>blocksDescendants</a:t>
            </a:r>
            <a:r>
              <a:rPr lang="zh-CN" altLang="en-US" dirty="0"/>
              <a:t>（不让子控件处理，代码中用</a:t>
            </a:r>
            <a:r>
              <a:rPr lang="en-US" altLang="zh-CN" dirty="0" err="1"/>
              <a:t>setDescendantFocusability</a:t>
            </a:r>
            <a:r>
              <a:rPr lang="zh-CN" altLang="en-US" dirty="0"/>
              <a:t>设置）。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案例代码</a:t>
            </a:r>
            <a:r>
              <a:rPr lang="zh-CN" altLang="en-US" dirty="0"/>
              <a:t>：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ListFocusActivity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.java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、</a:t>
            </a:r>
            <a:r>
              <a:rPr lang="zh-CN" altLang="zh-CN" sz="2000" dirty="0">
                <a:solidFill>
                  <a:srgbClr val="000000"/>
                </a:solidFill>
                <a:latin typeface="Arial Unicode MS"/>
              </a:rPr>
              <a:t>PlanetListWithButtonAdapter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、布局文件</a:t>
            </a:r>
            <a:r>
              <a:rPr lang="en-US" altLang="zh-CN" sz="2000" dirty="0" err="1">
                <a:solidFill>
                  <a:srgbClr val="000000"/>
                </a:solidFill>
                <a:latin typeface="Arial Unicode MS"/>
              </a:rPr>
              <a:t>item_list_with_button</a:t>
            </a:r>
            <a:endParaRPr lang="zh-CN" altLang="zh-CN" sz="2000" dirty="0">
              <a:solidFill>
                <a:srgbClr val="000000"/>
              </a:solidFill>
              <a:latin typeface="Arial Unicode MS"/>
            </a:endParaRPr>
          </a:p>
          <a:p>
            <a:pPr marL="457200" lvl="1" indent="0">
              <a:buNone/>
            </a:pP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5293" y="18109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8370"/>
            <a:ext cx="10515600" cy="1325562"/>
          </a:xfrm>
        </p:spPr>
        <p:txBody>
          <a:bodyPr/>
          <a:lstStyle/>
          <a:p>
            <a:r>
              <a:rPr lang="zh-CN" altLang="en-US" dirty="0"/>
              <a:t>列表视图的演示效果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54" y="1846528"/>
            <a:ext cx="2674698" cy="4351338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13" y="1846528"/>
            <a:ext cx="2199084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85113" y="630757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采用基本适配器的列表视图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21400" y="625757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利用列表视图改造购物车界面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81340" y="1289266"/>
            <a:ext cx="302943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案例：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ShoppingCartActivity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81820" y="1317879"/>
            <a:ext cx="257947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案例：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ListViewActivity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  </a:t>
            </a:r>
            <a:r>
              <a:rPr lang="zh-CN" altLang="en-US" dirty="0"/>
              <a:t>网格视图</a:t>
            </a:r>
            <a:r>
              <a:rPr lang="en-US" altLang="zh-CN" dirty="0" err="1"/>
              <a:t>GridView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3" y="1691322"/>
            <a:ext cx="10515600" cy="4351337"/>
          </a:xfrm>
        </p:spPr>
        <p:txBody>
          <a:bodyPr/>
          <a:lstStyle/>
          <a:p>
            <a:r>
              <a:rPr lang="zh-CN" altLang="zh-CN" dirty="0"/>
              <a:t>网格视图用于分行分列显示表格信息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GridView</a:t>
            </a:r>
            <a:r>
              <a:rPr lang="zh-CN" altLang="zh-CN" dirty="0"/>
              <a:t>新增的属性与方法说明见</a:t>
            </a:r>
            <a:r>
              <a:rPr lang="zh-CN" altLang="en-US" dirty="0"/>
              <a:t>下表。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45127" y="2795385"/>
          <a:ext cx="10800974" cy="385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738"/>
                <a:gridCol w="3111353"/>
                <a:gridCol w="4839883"/>
              </a:tblGrid>
              <a:tr h="643056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charset="0"/>
                        </a:rPr>
                        <a:t>XML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charset="0"/>
                        </a:rPr>
                        <a:t>中的属性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charset="0"/>
                        </a:rPr>
                        <a:t>GridView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charset="0"/>
                        </a:rPr>
                        <a:t>类的设置方法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charset="0"/>
                        </a:rPr>
                        <a:t>说明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30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horizontalSpacing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setHorizontalSpacing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指定网格项在水平方向的间距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430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verticalSpacing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setVerticalSpacing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指定网格项在垂直方向的间距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430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numColumns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setNumColumns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指定列的数目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430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stretchMode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setStretchMode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指定剩余空间的拉伸模式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4305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columnWidth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setColumnWidth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指定每列的宽度。拉伸模式为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spacingWidth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、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spacingWidthUniform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时，必须指定列宽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本章介绍</a:t>
            </a:r>
            <a:r>
              <a:rPr lang="en-US" altLang="zh-CN" dirty="0"/>
              <a:t>App</a:t>
            </a:r>
            <a:r>
              <a:rPr lang="zh-CN" altLang="zh-CN" dirty="0"/>
              <a:t>开发常用的一些高级控件用法，主要包括：</a:t>
            </a:r>
            <a:endParaRPr lang="en-US" altLang="zh-CN" dirty="0"/>
          </a:p>
          <a:p>
            <a:r>
              <a:rPr lang="zh-CN" altLang="zh-CN" dirty="0"/>
              <a:t>如何使用</a:t>
            </a:r>
            <a:r>
              <a:rPr lang="zh-CN" altLang="zh-CN" dirty="0">
                <a:solidFill>
                  <a:srgbClr val="FF0000"/>
                </a:solidFill>
              </a:rPr>
              <a:t>下拉框</a:t>
            </a:r>
            <a:r>
              <a:rPr lang="zh-CN" altLang="zh-CN" dirty="0"/>
              <a:t>及其适配器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如何使用</a:t>
            </a:r>
            <a:r>
              <a:rPr lang="zh-CN" altLang="zh-CN" dirty="0">
                <a:solidFill>
                  <a:srgbClr val="FF0000"/>
                </a:solidFill>
              </a:rPr>
              <a:t>列表类视图</a:t>
            </a:r>
            <a:r>
              <a:rPr lang="zh-CN" altLang="zh-CN" dirty="0"/>
              <a:t>及其适配器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如何使用</a:t>
            </a:r>
            <a:r>
              <a:rPr lang="zh-CN" altLang="zh-CN" dirty="0">
                <a:solidFill>
                  <a:srgbClr val="FF0000"/>
                </a:solidFill>
              </a:rPr>
              <a:t>翻页类视图</a:t>
            </a:r>
            <a:r>
              <a:rPr lang="zh-CN" altLang="zh-CN" dirty="0"/>
              <a:t>及其适配器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如何使用</a:t>
            </a:r>
            <a:r>
              <a:rPr lang="zh-CN" altLang="zh-CN" dirty="0">
                <a:solidFill>
                  <a:srgbClr val="FF0000"/>
                </a:solidFill>
              </a:rPr>
              <a:t>碎片</a:t>
            </a:r>
            <a:r>
              <a:rPr lang="zh-CN" altLang="zh-CN" dirty="0"/>
              <a:t>及其适配器等。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网格视图的拉伸模式取值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44550" y="1828800"/>
          <a:ext cx="10515599" cy="341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857"/>
                <a:gridCol w="3550024"/>
                <a:gridCol w="4643718"/>
              </a:tblGrid>
              <a:tr h="683746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charset="0"/>
                        </a:rPr>
                        <a:t>XML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charset="0"/>
                        </a:rPr>
                        <a:t>中的拉伸模式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charset="0"/>
                        </a:rPr>
                        <a:t>GridView</a:t>
                      </a:r>
                      <a:r>
                        <a:rPr 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charset="0"/>
                        </a:rPr>
                        <a:t>类的拉伸模式</a:t>
                      </a:r>
                      <a:endParaRPr lang="zh-CN" sz="1800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Calibri" panose="020F0502020204030204" charset="0"/>
                        </a:rPr>
                        <a:t>说明</a:t>
                      </a:r>
                      <a:endParaRPr lang="zh-CN" sz="18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</a:tr>
              <a:tr h="68374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none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NO_STRETCH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不拉伸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/>
                </a:tc>
              </a:tr>
              <a:tr h="68374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columnWidth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STRETCH_COLUMN_WIDTH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若有剩余空间，则拉伸列宽挤掉空隙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/>
                </a:tc>
              </a:tr>
              <a:tr h="68374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spacingWidth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STRETCH_SPACING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若有剩余空间，则列宽不变，把空间分配到每列间的空隙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/>
                </a:tc>
              </a:tr>
              <a:tr h="683746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spacingWidthUniform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STRETCH_SPACING_UNIFORM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alibri" panose="020F0502020204030204" charset="0"/>
                        </a:rPr>
                        <a:t>若有剩余空间，则列宽不变，把空间分配到每列左右的空隙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网格视图的拉伸模式效果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70" y="1686108"/>
            <a:ext cx="2378772" cy="4590149"/>
          </a:xfr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063116" y="6293224"/>
            <a:ext cx="261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columnWidth</a:t>
            </a:r>
            <a:r>
              <a:rPr lang="zh-CN" altLang="en-US" dirty="0"/>
              <a:t>的拉伸效果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61546" y="629322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spacingWidth</a:t>
            </a:r>
            <a:r>
              <a:rPr lang="zh-CN" altLang="en-US" dirty="0"/>
              <a:t>的拉伸效果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18802" y="6293224"/>
            <a:ext cx="339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spacingWidthUniform</a:t>
            </a:r>
            <a:r>
              <a:rPr lang="zh-CN" altLang="en-US" dirty="0"/>
              <a:t>的拉伸效果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75" y="1686108"/>
            <a:ext cx="2378772" cy="45901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124" y="1686108"/>
            <a:ext cx="2378772" cy="45901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采取网格视图的商场频道页面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119" y="1992789"/>
            <a:ext cx="2032462" cy="4023360"/>
          </a:xfr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</a:t>
            </a:r>
            <a:r>
              <a:rPr lang="zh-CN" altLang="en-US" dirty="0"/>
              <a:t>翻页类视图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本节介绍翻页类视图的相关用法，包括：翻页视图</a:t>
            </a:r>
            <a:r>
              <a:rPr lang="en-US" altLang="zh-CN" dirty="0" err="1"/>
              <a:t>ViewPager</a:t>
            </a:r>
            <a:r>
              <a:rPr lang="zh-CN" altLang="zh-CN" dirty="0"/>
              <a:t>如何搭配翻页适配器</a:t>
            </a:r>
            <a:r>
              <a:rPr lang="en-US" altLang="zh-CN" dirty="0" err="1"/>
              <a:t>PagerAdapter</a:t>
            </a:r>
            <a:r>
              <a:rPr lang="zh-CN" altLang="zh-CN" dirty="0"/>
              <a:t>、如何搭配翻页标签栏</a:t>
            </a:r>
            <a:r>
              <a:rPr lang="en-US" altLang="zh-CN" dirty="0" err="1"/>
              <a:t>PagerTabStrip</a:t>
            </a:r>
            <a:r>
              <a:rPr lang="zh-CN" altLang="zh-CN" dirty="0"/>
              <a:t>，最后结合实战演示了如何使用翻页视图实现简单的启动引导页。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7.3.1  </a:t>
            </a:r>
            <a:r>
              <a:rPr lang="zh-CN" altLang="en-US" dirty="0"/>
              <a:t>翻页视图</a:t>
            </a:r>
            <a:r>
              <a:rPr lang="en-US" altLang="zh-CN" dirty="0" err="1">
                <a:solidFill>
                  <a:srgbClr val="FF0000"/>
                </a:solidFill>
              </a:rPr>
              <a:t>ViewPager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7.3.2  </a:t>
            </a:r>
            <a:r>
              <a:rPr lang="zh-CN" altLang="en-US" dirty="0"/>
              <a:t>翻页标签栏</a:t>
            </a:r>
            <a:r>
              <a:rPr lang="en-US" altLang="zh-CN" dirty="0" err="1">
                <a:solidFill>
                  <a:srgbClr val="FF0000"/>
                </a:solidFill>
              </a:rPr>
              <a:t>PagerTabStrip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7.3.3  </a:t>
            </a:r>
            <a:r>
              <a:rPr lang="zh-CN" altLang="en-US" dirty="0"/>
              <a:t>简单的启动引导页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 </a:t>
            </a:r>
            <a:r>
              <a:rPr lang="zh-CN" altLang="en-US" dirty="0"/>
              <a:t>翻页视图</a:t>
            </a:r>
            <a:r>
              <a:rPr lang="en-US" altLang="zh-CN" dirty="0" err="1"/>
              <a:t>ViewPager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129" y="1517515"/>
            <a:ext cx="10515600" cy="4351337"/>
          </a:xfrm>
        </p:spPr>
        <p:txBody>
          <a:bodyPr/>
          <a:lstStyle/>
          <a:p>
            <a:r>
              <a:rPr lang="zh-CN" altLang="en-US" dirty="0"/>
              <a:t>列表视图</a:t>
            </a:r>
            <a:r>
              <a:rPr lang="zh-CN" altLang="zh-CN" dirty="0"/>
              <a:t>与</a:t>
            </a:r>
            <a:r>
              <a:rPr lang="zh-CN" altLang="en-US" dirty="0"/>
              <a:t>网格视图相比</a:t>
            </a:r>
            <a:r>
              <a:rPr lang="zh-CN" altLang="zh-CN" dirty="0"/>
              <a:t>，都是在垂直方向上下滑动。</a:t>
            </a:r>
            <a:endParaRPr lang="en-US" altLang="zh-CN" dirty="0"/>
          </a:p>
          <a:p>
            <a:r>
              <a:rPr lang="zh-CN" altLang="zh-CN" dirty="0"/>
              <a:t>翻页视图允许页面在水平方向左右滑动</a:t>
            </a:r>
            <a:r>
              <a:rPr lang="zh-CN" altLang="en-US" dirty="0"/>
              <a:t>，</a:t>
            </a:r>
            <a:r>
              <a:rPr lang="zh-CN" altLang="zh-CN" dirty="0"/>
              <a:t>一个页面就是一个页面项，许多页面组成翻页视图的</a:t>
            </a:r>
            <a:r>
              <a:rPr lang="zh-CN" altLang="en-US" dirty="0"/>
              <a:t>所有</a:t>
            </a:r>
            <a:r>
              <a:rPr lang="zh-CN" altLang="zh-CN" dirty="0"/>
              <a:t>页面项。</a:t>
            </a:r>
            <a:endParaRPr lang="en-US" altLang="zh-CN" dirty="0"/>
          </a:p>
          <a:p>
            <a:r>
              <a:rPr lang="en-US" altLang="zh-CN" dirty="0" err="1"/>
              <a:t>ViewPager</a:t>
            </a:r>
            <a:r>
              <a:rPr lang="zh-CN" altLang="en-US" dirty="0"/>
              <a:t>与</a:t>
            </a:r>
            <a:r>
              <a:rPr lang="en-US" altLang="zh-CN" dirty="0" err="1"/>
              <a:t>ListView</a:t>
            </a:r>
            <a:r>
              <a:rPr lang="en-US" altLang="zh-CN" dirty="0"/>
              <a:t>/</a:t>
            </a:r>
            <a:r>
              <a:rPr lang="en-US" altLang="zh-CN" dirty="0" err="1"/>
              <a:t>GridView</a:t>
            </a:r>
            <a:r>
              <a:rPr lang="zh-CN" altLang="zh-CN" dirty="0"/>
              <a:t>的</a:t>
            </a:r>
            <a:r>
              <a:rPr lang="zh-CN" altLang="en-US" dirty="0"/>
              <a:t>使用区别</a:t>
            </a:r>
            <a:r>
              <a:rPr lang="zh-CN" altLang="zh-CN" dirty="0"/>
              <a:t>见</a:t>
            </a:r>
            <a:r>
              <a:rPr lang="zh-CN" altLang="en-US" dirty="0"/>
              <a:t>下表。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21335" y="3630860"/>
          <a:ext cx="9949329" cy="2851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341"/>
                <a:gridCol w="3724835"/>
                <a:gridCol w="3644153"/>
              </a:tblGrid>
              <a:tr h="474212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ListView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GridView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ViewPager</a:t>
                      </a:r>
                      <a:endParaRPr lang="zh-CN" altLang="en-US" dirty="0"/>
                    </a:p>
                  </a:txBody>
                  <a:tcPr/>
                </a:tc>
              </a:tr>
              <a:tr h="368363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使用的适配器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BaseAdapter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PagerAdapter</a:t>
                      </a:r>
                      <a:endParaRPr lang="zh-CN" altLang="en-US" sz="2000" dirty="0"/>
                    </a:p>
                  </a:txBody>
                  <a:tcPr/>
                </a:tc>
              </a:tr>
              <a:tr h="368363"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设置适配器的方法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setAdapter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setAdapter</a:t>
                      </a:r>
                      <a:endParaRPr lang="zh-CN" altLang="en-US" sz="2000" dirty="0"/>
                    </a:p>
                  </a:txBody>
                  <a:tcPr/>
                </a:tc>
              </a:tr>
              <a:tr h="368363">
                <a:tc>
                  <a:txBody>
                    <a:bodyPr/>
                    <a:lstStyle/>
                    <a:p>
                      <a:r>
                        <a:rPr lang="zh-CN" altLang="en-US" dirty="0"/>
                        <a:t>点击监听器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OnItemClickListener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OnPageChangeListener</a:t>
                      </a:r>
                      <a:endParaRPr lang="zh-CN" altLang="en-US" sz="2000" dirty="0"/>
                    </a:p>
                  </a:txBody>
                  <a:tcPr/>
                </a:tc>
              </a:tr>
              <a:tr h="184182"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设置监听器的方法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setOnItemClickListener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addOnPageChangeListener</a:t>
                      </a:r>
                      <a:endParaRPr lang="zh-CN" altLang="en-US" sz="20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zh-CN" altLang="en-US" dirty="0"/>
                        <a:t>单项的点击方法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onItemClick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onPageSelected</a:t>
                      </a:r>
                      <a:endParaRPr lang="zh-CN" altLang="en-US" sz="20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设置选中项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setCurrentItem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翻页适配器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85608"/>
            <a:ext cx="105156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翻页适配器主要实现下面</a:t>
            </a:r>
            <a:r>
              <a:rPr lang="en-US" altLang="zh-CN" dirty="0"/>
              <a:t>6</a:t>
            </a:r>
            <a:r>
              <a:rPr lang="zh-CN" altLang="zh-CN" dirty="0"/>
              <a:t>个方法。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lvl="1"/>
            <a:r>
              <a:rPr lang="zh-CN" altLang="zh-CN" dirty="0"/>
              <a:t>构造方法：指定适配器需要处理的数据集合。</a:t>
            </a:r>
            <a:endParaRPr lang="zh-CN" altLang="zh-CN" dirty="0"/>
          </a:p>
          <a:p>
            <a:pPr lvl="1"/>
            <a:r>
              <a:rPr lang="en-US" altLang="zh-CN" dirty="0" err="1"/>
              <a:t>getCount</a:t>
            </a:r>
            <a:r>
              <a:rPr lang="zh-CN" altLang="zh-CN" dirty="0"/>
              <a:t>：获取页面项的个数。</a:t>
            </a:r>
            <a:endParaRPr lang="zh-CN" altLang="zh-CN" dirty="0"/>
          </a:p>
          <a:p>
            <a:pPr lvl="1"/>
            <a:r>
              <a:rPr lang="en-US" altLang="zh-CN" dirty="0" err="1"/>
              <a:t>isViewFromObject</a:t>
            </a:r>
            <a:r>
              <a:rPr lang="zh-CN" altLang="zh-CN" dirty="0"/>
              <a:t>：判断当前视图是否来自指定对象。返回</a:t>
            </a:r>
            <a:r>
              <a:rPr lang="en-US" altLang="zh-CN" dirty="0"/>
              <a:t>view == object</a:t>
            </a:r>
            <a:r>
              <a:rPr lang="zh-CN" altLang="zh-CN" dirty="0"/>
              <a:t>即可。</a:t>
            </a:r>
            <a:endParaRPr lang="zh-CN" altLang="zh-CN" dirty="0"/>
          </a:p>
          <a:p>
            <a:pPr lvl="1"/>
            <a:r>
              <a:rPr lang="en-US" altLang="zh-CN" dirty="0" err="1"/>
              <a:t>instantiateItem</a:t>
            </a:r>
            <a:r>
              <a:rPr lang="zh-CN" altLang="zh-CN" dirty="0"/>
              <a:t>：实例化指定位置的页面，并将其添加到容器中。</a:t>
            </a:r>
            <a:endParaRPr lang="zh-CN" altLang="zh-CN" dirty="0"/>
          </a:p>
          <a:p>
            <a:pPr lvl="1"/>
            <a:r>
              <a:rPr lang="en-US" altLang="zh-CN" dirty="0" err="1"/>
              <a:t>destroyItem</a:t>
            </a:r>
            <a:r>
              <a:rPr lang="zh-CN" altLang="zh-CN" dirty="0"/>
              <a:t>：从容器中销毁指定位置的页面。</a:t>
            </a:r>
            <a:endParaRPr lang="zh-CN" altLang="zh-CN" dirty="0"/>
          </a:p>
          <a:p>
            <a:pPr lvl="1"/>
            <a:r>
              <a:rPr lang="en-US" altLang="zh-CN" dirty="0" err="1"/>
              <a:t>getPageTitle</a:t>
            </a:r>
            <a:r>
              <a:rPr lang="zh-CN" altLang="zh-CN" dirty="0"/>
              <a:t>：获得指定页面的标题文本。</a:t>
            </a:r>
            <a:r>
              <a:rPr lang="zh-CN" altLang="en-US" dirty="0"/>
              <a:t>只</a:t>
            </a:r>
            <a:r>
              <a:rPr lang="zh-CN" altLang="zh-CN" dirty="0"/>
              <a:t>有搭配翻页标签栏时才要实现该方法。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4725"/>
            <a:ext cx="10515600" cy="1325562"/>
          </a:xfrm>
        </p:spPr>
        <p:txBody>
          <a:bodyPr/>
          <a:lstStyle/>
          <a:p>
            <a:r>
              <a:rPr lang="zh-CN" altLang="en-US" dirty="0"/>
              <a:t>翻页视图的演示效果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2" y="1166224"/>
            <a:ext cx="2713839" cy="3133480"/>
          </a:xfr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898186" y="44910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初始的翻页视图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170589" y="45459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滑到一半的翻页视图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48632" y="449103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滑动结束的翻页视图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28" y="1166223"/>
            <a:ext cx="2713840" cy="3133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43" y="1106134"/>
            <a:ext cx="2905096" cy="3133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902" y="5167091"/>
            <a:ext cx="298982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案例：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ImagePagerAdapater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、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ViewPagerActivity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7640" y="5013202"/>
            <a:ext cx="8271023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主要步骤：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设计翻页适配器。翻页适配器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magePagerAdapater</a:t>
            </a:r>
            <a:r>
              <a:rPr lang="zh-CN" altLang="en-US" sz="1800" i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的构造方法传入商品信息列表，再由</a:t>
            </a:r>
            <a:r>
              <a:rPr lang="zh-CN" altLang="zh-CN" sz="180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instantiateItem</a:t>
            </a:r>
            <a:r>
              <a:rPr lang="zh-CN" altLang="en-US" sz="1800" dirty="0">
                <a:effectLst/>
                <a:latin typeface="JetBrains Mono"/>
              </a:rPr>
              <a:t>方法</a:t>
            </a:r>
            <a:r>
              <a:rPr lang="zh-CN" altLang="en-US" sz="1800" i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实例化指定位置的页面，并将其添加到容器中。</a:t>
            </a:r>
            <a:endParaRPr lang="en-US" altLang="zh-CN" sz="1800" i="1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最后，在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ViewPagerActivity</a:t>
            </a:r>
            <a:r>
              <a:rPr lang="zh-CN" altLang="en-US" sz="1800" i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中给翻页视图设置适配器。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 </a:t>
            </a:r>
            <a:r>
              <a:rPr lang="zh-CN" altLang="en-US" dirty="0"/>
              <a:t>翻页标签栏</a:t>
            </a:r>
            <a:r>
              <a:rPr lang="en-US" altLang="zh-CN" dirty="0" err="1"/>
              <a:t>PagerTabStrip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3846136"/>
          </a:xfrm>
        </p:spPr>
        <p:txBody>
          <a:bodyPr/>
          <a:lstStyle/>
          <a:p>
            <a:r>
              <a:rPr lang="zh-CN" altLang="zh-CN" dirty="0"/>
              <a:t>翻页标签栏能够在翻页视图上方显示页面标题，从而方便用户的浏览操作。</a:t>
            </a:r>
            <a:endParaRPr lang="en-US" altLang="zh-CN" dirty="0"/>
          </a:p>
          <a:p>
            <a:r>
              <a:rPr lang="en-US" altLang="zh-CN" dirty="0" err="1"/>
              <a:t>PagerTabStrip</a:t>
            </a:r>
            <a:r>
              <a:rPr lang="zh-CN" altLang="zh-CN" dirty="0"/>
              <a:t>类似选项卡效果，文本下面有横线，点击左右选项卡即可切换到对应页面。</a:t>
            </a:r>
            <a:endParaRPr lang="en-US" altLang="zh-CN" dirty="0"/>
          </a:p>
          <a:p>
            <a:r>
              <a:rPr lang="zh-CN" altLang="en-US" dirty="0"/>
              <a:t>给翻页视图添加翻页标签栏的步骤如下：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在</a:t>
            </a:r>
            <a:r>
              <a:rPr lang="en-US" altLang="zh-CN" dirty="0"/>
              <a:t>XML</a:t>
            </a:r>
            <a:r>
              <a:rPr lang="zh-CN" altLang="zh-CN" dirty="0"/>
              <a:t>文件的</a:t>
            </a:r>
            <a:r>
              <a:rPr lang="en-US" altLang="zh-CN" dirty="0" err="1"/>
              <a:t>ViewPager</a:t>
            </a:r>
            <a:r>
              <a:rPr lang="zh-CN" altLang="zh-CN" dirty="0"/>
              <a:t>节点内部添加</a:t>
            </a:r>
            <a:r>
              <a:rPr lang="en-US" altLang="zh-CN" dirty="0" err="1"/>
              <a:t>PagerTabStrip</a:t>
            </a:r>
            <a:r>
              <a:rPr lang="zh-CN" altLang="zh-CN" dirty="0"/>
              <a:t>节点</a:t>
            </a:r>
            <a:r>
              <a:rPr lang="zh-CN" altLang="en-US" dirty="0"/>
              <a:t>；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在翻页适配器的代码中重写</a:t>
            </a:r>
            <a:r>
              <a:rPr lang="en-US" altLang="zh-CN" dirty="0" err="1"/>
              <a:t>getPageTitle</a:t>
            </a:r>
            <a:r>
              <a:rPr lang="zh-CN" altLang="zh-CN" dirty="0"/>
              <a:t>方法，在不同位置返回对应的标题文本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55742" y="5674937"/>
            <a:ext cx="570085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案例：activity_pager_tab</a:t>
            </a:r>
            <a:r>
              <a:rPr lang="en-US" altLang="zh-CN" sz="2000" dirty="0"/>
              <a:t>.xml</a:t>
            </a:r>
            <a:r>
              <a:rPr lang="zh-CN" altLang="en-US" sz="2000" dirty="0"/>
              <a:t>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PagerTabActivity</a:t>
            </a:r>
            <a:endParaRPr kumimoji="0" lang="zh-CN" altLang="zh-C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3191"/>
            <a:ext cx="10515600" cy="62384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LinearLayout</a:t>
            </a:r>
            <a:r>
              <a:rPr lang="en-US" altLang="zh-CN" dirty="0"/>
              <a:t> </a:t>
            </a:r>
            <a:r>
              <a:rPr lang="en-US" altLang="zh-CN" dirty="0" err="1"/>
              <a:t>xmlns:android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android:orientation</a:t>
            </a:r>
            <a:r>
              <a:rPr lang="en-US" altLang="zh-CN" dirty="0"/>
              <a:t>="vertical"&gt;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&lt;!-- 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注意翻页视图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ViewPager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的节点名称要填全路径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--&gt;</a:t>
            </a:r>
            <a:endParaRPr lang="zh-CN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androidx.viewpager.widget.ViewPager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vp_content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="400dp"&gt;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    &lt;!-- 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注意翻页标签栏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PagerTabStrip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的节点名称要填全路径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--&gt;</a:t>
            </a:r>
            <a:endParaRPr lang="zh-CN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&lt;</a:t>
            </a:r>
            <a:r>
              <a:rPr lang="en-US" altLang="zh-CN" dirty="0" err="1"/>
              <a:t>androidx.viewpager.widget.PagerTabStrip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pts_tab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 /&gt;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&lt;/</a:t>
            </a:r>
            <a:r>
              <a:rPr lang="en-US" altLang="zh-CN" dirty="0" err="1"/>
              <a:t>androidx.viewpager.widget.ViewPager</a:t>
            </a:r>
            <a:r>
              <a:rPr lang="en-US" altLang="zh-CN" dirty="0"/>
              <a:t>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LinearLayout</a:t>
            </a:r>
            <a:r>
              <a:rPr lang="en-US" altLang="zh-CN" dirty="0"/>
              <a:t>&gt;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1148" y="-10409"/>
            <a:ext cx="249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activity_pager_tab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.xml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翻页标签栏的演示效果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96" y="1686418"/>
            <a:ext cx="3528111" cy="4351338"/>
          </a:xfr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44347" y="623842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翻页标签栏的界面效果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23056" y="623842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翻页标签栏的界面效果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005" y="1686418"/>
            <a:ext cx="352811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2790334"/>
          </a:xfrm>
        </p:spPr>
        <p:txBody>
          <a:bodyPr/>
          <a:lstStyle/>
          <a:p>
            <a:r>
              <a:rPr lang="en-US" altLang="zh-CN" dirty="0"/>
              <a:t>7.1  </a:t>
            </a:r>
            <a:r>
              <a:rPr lang="zh-CN" altLang="en-US" dirty="0"/>
              <a:t>下拉列表</a:t>
            </a:r>
            <a:endParaRPr lang="zh-CN" altLang="en-US" dirty="0"/>
          </a:p>
          <a:p>
            <a:r>
              <a:rPr lang="en-US" altLang="zh-CN" dirty="0"/>
              <a:t>7.2  </a:t>
            </a:r>
            <a:r>
              <a:rPr lang="zh-CN" altLang="en-US" dirty="0"/>
              <a:t>列表类视图</a:t>
            </a:r>
            <a:endParaRPr lang="zh-CN" altLang="en-US" dirty="0"/>
          </a:p>
          <a:p>
            <a:r>
              <a:rPr lang="en-US" altLang="zh-CN" dirty="0"/>
              <a:t>7.3  </a:t>
            </a:r>
            <a:r>
              <a:rPr lang="zh-CN" altLang="en-US" dirty="0"/>
              <a:t>翻页类视图</a:t>
            </a:r>
            <a:endParaRPr lang="zh-CN" altLang="en-US" dirty="0"/>
          </a:p>
          <a:p>
            <a:r>
              <a:rPr lang="en-US" altLang="zh-CN" dirty="0"/>
              <a:t>7.4  </a:t>
            </a:r>
            <a:r>
              <a:rPr lang="zh-CN" altLang="en-US" dirty="0"/>
              <a:t>碎片</a:t>
            </a:r>
            <a:r>
              <a:rPr lang="en-US" altLang="zh-CN" dirty="0"/>
              <a:t>Fragment</a:t>
            </a:r>
            <a:endParaRPr lang="en-US" altLang="zh-CN" dirty="0"/>
          </a:p>
          <a:p>
            <a:r>
              <a:rPr lang="en-US" altLang="zh-CN" dirty="0"/>
              <a:t>7.5  </a:t>
            </a:r>
            <a:r>
              <a:rPr lang="zh-CN" altLang="en-US" dirty="0"/>
              <a:t>实战项目：记账本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7.3.3  </a:t>
            </a:r>
            <a:r>
              <a:rPr lang="zh-CN" altLang="en-US" dirty="0"/>
              <a:t>设计一个简单的启动引导页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当</a:t>
            </a:r>
            <a:r>
              <a:rPr lang="zh-CN" altLang="zh-CN" dirty="0"/>
              <a:t>用户安装一个新</a:t>
            </a:r>
            <a:r>
              <a:rPr lang="zh-CN" altLang="en-US" dirty="0"/>
              <a:t>应用</a:t>
            </a:r>
            <a:r>
              <a:rPr lang="zh-CN" altLang="zh-CN" dirty="0"/>
              <a:t>时，</a:t>
            </a:r>
            <a:r>
              <a:rPr lang="zh-CN" altLang="en-US" dirty="0"/>
              <a:t>首次</a:t>
            </a:r>
            <a:r>
              <a:rPr lang="zh-CN" altLang="zh-CN" dirty="0"/>
              <a:t>启动大多出现欢迎页面，这个引导页要往右翻好几页，才会进入</a:t>
            </a:r>
            <a:r>
              <a:rPr lang="zh-CN" altLang="en-US" dirty="0"/>
              <a:t>应用主页</a:t>
            </a:r>
            <a:r>
              <a:rPr lang="zh-CN" altLang="zh-CN" dirty="0"/>
              <a:t>。这种启动引导页</a:t>
            </a:r>
            <a:r>
              <a:rPr lang="zh-CN" altLang="en-US" dirty="0"/>
              <a:t>可</a:t>
            </a:r>
            <a:r>
              <a:rPr lang="zh-CN" altLang="zh-CN" dirty="0"/>
              <a:t>通过</a:t>
            </a:r>
            <a:r>
              <a:rPr lang="zh-CN" altLang="zh-CN" dirty="0">
                <a:solidFill>
                  <a:srgbClr val="FF0000"/>
                </a:solidFill>
              </a:rPr>
              <a:t>翻页视图</a:t>
            </a:r>
            <a:r>
              <a:rPr lang="zh-CN" altLang="zh-CN" dirty="0"/>
              <a:t>实现。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主要步骤是设计</a:t>
            </a:r>
            <a:r>
              <a:rPr lang="zh-CN" altLang="en-US" dirty="0">
                <a:solidFill>
                  <a:srgbClr val="FF0000"/>
                </a:solidFill>
              </a:rPr>
              <a:t>页面项布局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适配器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每个</a:t>
            </a:r>
            <a:r>
              <a:rPr lang="zh-CN" altLang="zh-CN" dirty="0"/>
              <a:t>引导页</a:t>
            </a:r>
            <a:r>
              <a:rPr lang="zh-CN" altLang="en-US" dirty="0"/>
              <a:t>都</a:t>
            </a:r>
            <a:r>
              <a:rPr lang="zh-CN" altLang="zh-CN" dirty="0"/>
              <a:t>由两部分组成，一部分是</a:t>
            </a:r>
            <a:r>
              <a:rPr lang="zh-CN" altLang="zh-CN" dirty="0">
                <a:solidFill>
                  <a:schemeClr val="accent2"/>
                </a:solidFill>
              </a:rPr>
              <a:t>背景图</a:t>
            </a:r>
            <a:r>
              <a:rPr lang="zh-CN" altLang="zh-CN" dirty="0"/>
              <a:t>；另一部分是页面下方的一排</a:t>
            </a:r>
            <a:r>
              <a:rPr lang="zh-CN" altLang="zh-CN" dirty="0">
                <a:solidFill>
                  <a:schemeClr val="accent2"/>
                </a:solidFill>
              </a:rPr>
              <a:t>圆点指示器</a:t>
            </a:r>
            <a:r>
              <a:rPr lang="zh-CN" altLang="zh-CN" dirty="0"/>
              <a:t>，高亮的圆点表示当前位于第几页</a:t>
            </a:r>
            <a:r>
              <a:rPr lang="zh-CN" altLang="en-US" dirty="0"/>
              <a:t>，最后一页显示入口按钮</a:t>
            </a:r>
            <a:r>
              <a:rPr lang="zh-CN" altLang="zh-CN" dirty="0"/>
              <a:t>。</a:t>
            </a:r>
            <a:r>
              <a:rPr lang="zh-CN" altLang="en-US" dirty="0"/>
              <a:t>页面项的布局（</a:t>
            </a:r>
            <a:r>
              <a:rPr lang="en-US" altLang="zh-CN" dirty="0"/>
              <a:t>item_launch.xml)</a:t>
            </a:r>
            <a:r>
              <a:rPr lang="zh-CN" altLang="en-US" dirty="0"/>
              <a:t>需要下面</a:t>
            </a:r>
            <a:r>
              <a:rPr lang="en-US" altLang="zh-CN" dirty="0"/>
              <a:t>3</a:t>
            </a:r>
            <a:r>
              <a:rPr lang="zh-CN" altLang="en-US" dirty="0"/>
              <a:t>种控件：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）图像视图</a:t>
            </a:r>
            <a:r>
              <a:rPr lang="en-US" altLang="zh-CN" dirty="0" err="1"/>
              <a:t>ImageView</a:t>
            </a:r>
            <a:r>
              <a:rPr lang="zh-CN" altLang="en-US" dirty="0"/>
              <a:t>，用于展示每个</a:t>
            </a:r>
            <a:r>
              <a:rPr lang="zh-CN" altLang="zh-CN" dirty="0"/>
              <a:t>引导页的背景图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）单选组</a:t>
            </a:r>
            <a:r>
              <a:rPr lang="en-US" altLang="zh-CN" dirty="0" err="1"/>
              <a:t>RadioGroup</a:t>
            </a:r>
            <a:r>
              <a:rPr lang="zh-CN" altLang="en-US" dirty="0"/>
              <a:t>，用于展示页面</a:t>
            </a:r>
            <a:r>
              <a:rPr lang="zh-CN" altLang="zh-CN" dirty="0"/>
              <a:t>底部的一排圆点指示器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）最后一页的入口按钮。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启动引导页的演示效果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8" y="1690039"/>
            <a:ext cx="2542989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38" y="1690039"/>
            <a:ext cx="2542990" cy="435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819" y="1690686"/>
            <a:ext cx="2542612" cy="43506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30" y="1690686"/>
            <a:ext cx="2542612" cy="435069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7305" y="61904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欢迎页的第一页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714240" y="61904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欢迎页的第</a:t>
            </a:r>
            <a:r>
              <a:rPr lang="zh-CN" altLang="en-US" dirty="0"/>
              <a:t>二</a:t>
            </a:r>
            <a:r>
              <a:rPr lang="zh-CN" altLang="zh-CN" dirty="0"/>
              <a:t>页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38878" y="61904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欢迎页的第</a:t>
            </a:r>
            <a:r>
              <a:rPr lang="zh-CN" altLang="en-US" dirty="0"/>
              <a:t>三</a:t>
            </a:r>
            <a:r>
              <a:rPr lang="zh-CN" altLang="zh-CN" dirty="0"/>
              <a:t>页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488973" y="619049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欢迎页的</a:t>
            </a:r>
            <a:r>
              <a:rPr lang="zh-CN" altLang="en-US" dirty="0"/>
              <a:t>最后</a:t>
            </a:r>
            <a:r>
              <a:rPr lang="zh-CN" altLang="zh-CN" dirty="0"/>
              <a:t>一页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启动引导页的代码主要步骤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923068"/>
            <a:ext cx="11060927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、设计</a:t>
            </a:r>
            <a:r>
              <a:rPr lang="zh-CN" altLang="zh-CN" dirty="0">
                <a:solidFill>
                  <a:srgbClr val="FF0000"/>
                </a:solidFill>
              </a:rPr>
              <a:t>页面项的布局</a:t>
            </a:r>
            <a:r>
              <a:rPr lang="zh-CN" altLang="en-US" dirty="0"/>
              <a:t>（</a:t>
            </a:r>
            <a:r>
              <a:rPr lang="en-US" altLang="zh-CN" sz="2400" dirty="0"/>
              <a:t>item_launch.xml</a:t>
            </a:r>
            <a:r>
              <a:rPr lang="en-US" altLang="zh-CN" dirty="0"/>
              <a:t>) 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编写启动引导页的</a:t>
            </a:r>
            <a:r>
              <a:rPr lang="zh-CN" altLang="zh-CN" dirty="0">
                <a:solidFill>
                  <a:srgbClr val="FF0000"/>
                </a:solidFill>
              </a:rPr>
              <a:t>适配器</a:t>
            </a:r>
            <a:r>
              <a:rPr lang="zh-CN" altLang="zh-CN" dirty="0"/>
              <a:t>代码</a:t>
            </a:r>
            <a:r>
              <a:rPr lang="zh-CN" altLang="en-US" dirty="0"/>
              <a:t>（</a:t>
            </a:r>
            <a:r>
              <a:rPr lang="zh-CN" altLang="zh-CN" sz="2000" dirty="0">
                <a:solidFill>
                  <a:srgbClr val="000000"/>
                </a:solidFill>
                <a:latin typeface="Arial Unicode MS"/>
              </a:rPr>
              <a:t>LaunchSimpleAdapter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.java</a:t>
            </a:r>
            <a:r>
              <a:rPr lang="zh-CN" altLang="en-US" dirty="0"/>
              <a:t>）</a:t>
            </a:r>
            <a:r>
              <a:rPr lang="zh-CN" altLang="zh-CN" dirty="0"/>
              <a:t>，主要完成三个工作：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）根据页面项的</a:t>
            </a:r>
            <a:r>
              <a:rPr lang="en-US" altLang="zh-CN" dirty="0"/>
              <a:t>XML</a:t>
            </a:r>
            <a:r>
              <a:rPr lang="zh-CN" altLang="zh-CN" dirty="0"/>
              <a:t>文件构造每页的视图；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）让当前页码的圆点高亮显示；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）如果翻到了最后一页，就显示中间的入口按钮；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Activity</a:t>
            </a:r>
            <a:r>
              <a:rPr lang="zh-CN" altLang="en-US" dirty="0"/>
              <a:t>中</a:t>
            </a:r>
            <a:r>
              <a:rPr lang="zh-CN" altLang="zh-CN" dirty="0"/>
              <a:t>设置翻页视图的适配器</a:t>
            </a:r>
            <a:r>
              <a:rPr lang="en-US" altLang="zh-CN" dirty="0"/>
              <a:t>(</a:t>
            </a:r>
            <a:r>
              <a:rPr lang="zh-CN" altLang="zh-CN" sz="2000" dirty="0">
                <a:solidFill>
                  <a:srgbClr val="000000"/>
                </a:solidFill>
                <a:latin typeface="Arial Unicode MS"/>
              </a:rPr>
              <a:t>LaunchSimpleActivity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.java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LaunchSimpleAdapter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 </a:t>
            </a:r>
            <a:r>
              <a:rPr lang="zh-CN" altLang="en-US" dirty="0"/>
              <a:t>碎片</a:t>
            </a:r>
            <a:r>
              <a:rPr lang="en-US" altLang="zh-CN" dirty="0"/>
              <a:t>Fragment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本节介绍碎片的概念及其用法，包括：通过静态注册方式使用碎片、通过动态注册方式使用碎片（需要配合碎片适配器</a:t>
            </a:r>
            <a:r>
              <a:rPr lang="en-US" altLang="zh-CN" dirty="0" err="1"/>
              <a:t>FragmentPagerAdapter</a:t>
            </a:r>
            <a:r>
              <a:rPr lang="zh-CN" altLang="zh-CN" dirty="0"/>
              <a:t>），并分析两种注册方式的碎片生命周期，最后结合实战演示了如何使用碎片改进启动引导页。</a:t>
            </a:r>
            <a:endParaRPr lang="en-US" altLang="zh-CN" dirty="0"/>
          </a:p>
          <a:p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7.4.1  </a:t>
            </a:r>
            <a:r>
              <a:rPr lang="zh-CN" altLang="en-US" dirty="0">
                <a:solidFill>
                  <a:srgbClr val="FF0000"/>
                </a:solidFill>
              </a:rPr>
              <a:t>碎片的静态注册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7.4.2  </a:t>
            </a:r>
            <a:r>
              <a:rPr lang="zh-CN" altLang="en-US" dirty="0">
                <a:solidFill>
                  <a:srgbClr val="FF0000"/>
                </a:solidFill>
              </a:rPr>
              <a:t>碎片的动态注册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7.4.3  </a:t>
            </a:r>
            <a:r>
              <a:rPr lang="zh-CN" altLang="en-US" dirty="0">
                <a:solidFill>
                  <a:srgbClr val="FF0000"/>
                </a:solidFill>
              </a:rPr>
              <a:t>改进的启动引导页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7.4.1  </a:t>
            </a:r>
            <a:r>
              <a:rPr lang="zh-CN" altLang="en-US" dirty="0"/>
              <a:t>碎片的静态注册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Fragment</a:t>
            </a:r>
            <a:r>
              <a:rPr lang="zh-CN" altLang="zh-CN" dirty="0"/>
              <a:t>只占据页面的一小块，</a:t>
            </a:r>
            <a:r>
              <a:rPr lang="en-US" altLang="zh-CN" dirty="0"/>
              <a:t>Fragment</a:t>
            </a:r>
            <a:r>
              <a:rPr lang="zh-CN" altLang="en-US" dirty="0"/>
              <a:t>又有自己的生命周期。</a:t>
            </a:r>
            <a:endParaRPr lang="en-US" altLang="zh-CN" dirty="0"/>
          </a:p>
          <a:p>
            <a:r>
              <a:rPr lang="zh-CN" altLang="zh-CN" dirty="0"/>
              <a:t>每个</a:t>
            </a:r>
            <a:r>
              <a:rPr lang="en-US" altLang="zh-CN" dirty="0"/>
              <a:t>Fragment</a:t>
            </a:r>
            <a:r>
              <a:rPr lang="zh-CN" altLang="zh-CN" dirty="0"/>
              <a:t>都有对应的布局文件，其使用方式分为两类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）静态注册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）动态注册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静态注册是在布局文件中直接放置</a:t>
            </a:r>
            <a:r>
              <a:rPr lang="en-US" altLang="zh-CN" dirty="0"/>
              <a:t>fragment</a:t>
            </a:r>
            <a:r>
              <a:rPr lang="zh-CN" altLang="zh-CN" dirty="0"/>
              <a:t>节点，类似于一个普通控件，可被多个布局文件同时引用。</a:t>
            </a:r>
            <a:r>
              <a:rPr lang="zh-CN" altLang="en-US" dirty="0"/>
              <a:t>实现步骤如下：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）编写一个碎片的布局文件。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）编写一个</a:t>
            </a:r>
            <a:r>
              <a:rPr lang="zh-CN" altLang="zh-CN" b="1" dirty="0">
                <a:solidFill>
                  <a:schemeClr val="accent5">
                    <a:lumMod val="75000"/>
                  </a:schemeClr>
                </a:solidFill>
              </a:rPr>
              <a:t>继承自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Fragment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的自定义碎片类。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）在页面的布局文件中引用该碎片。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sz="2000" dirty="0"/>
              <a:t>案例：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fragment_static.xml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、</a:t>
            </a:r>
            <a:r>
              <a:rPr lang="zh-CN" altLang="zh-CN" sz="2000" dirty="0">
                <a:solidFill>
                  <a:srgbClr val="000000"/>
                </a:solidFill>
                <a:latin typeface="Arial Unicode MS"/>
              </a:rPr>
              <a:t>StaticFragment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.java</a:t>
            </a:r>
            <a:r>
              <a:rPr lang="zh-CN" altLang="en-US" sz="2000" dirty="0">
                <a:solidFill>
                  <a:srgbClr val="000000"/>
                </a:solidFill>
                <a:latin typeface="Arial Unicode MS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Arial Unicode MS"/>
              </a:rPr>
              <a:t>activity_fragment_static.xml</a:t>
            </a:r>
            <a:endParaRPr lang="zh-CN" altLang="zh-CN" sz="2000" dirty="0">
              <a:solidFill>
                <a:srgbClr val="000000"/>
              </a:solidFill>
              <a:latin typeface="Arial Unicode MS"/>
            </a:endParaRP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6746" y="381294"/>
            <a:ext cx="10515600" cy="61733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LinearLayout</a:t>
            </a:r>
            <a:r>
              <a:rPr lang="en-US" altLang="zh-CN" dirty="0"/>
              <a:t> </a:t>
            </a:r>
            <a:r>
              <a:rPr lang="en-US" altLang="zh-CN" dirty="0" err="1"/>
              <a:t>xmlns:android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android:orientation</a:t>
            </a:r>
            <a:r>
              <a:rPr lang="en-US" altLang="zh-CN" dirty="0"/>
              <a:t>="vertical"&gt;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&lt;!--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把碎片当作一个控件使用，其中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android:name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指明了碎片来源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--&gt;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&lt;fragment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android:id</a:t>
            </a:r>
            <a:r>
              <a:rPr lang="en-US" altLang="zh-CN" dirty="0"/>
              <a:t>="@+id/</a:t>
            </a:r>
            <a:r>
              <a:rPr lang="en-US" altLang="zh-CN" dirty="0" err="1"/>
              <a:t>fragment_static</a:t>
            </a:r>
            <a:r>
              <a:rPr lang="en-US" altLang="zh-CN" dirty="0"/>
              <a:t>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android:name</a:t>
            </a:r>
            <a:r>
              <a:rPr lang="en-US" altLang="zh-CN" dirty="0"/>
              <a:t>="com.example.chapter07.fragment.StaticFragment"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="60dp" /&gt;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TextView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android:layout_width</a:t>
            </a:r>
            <a:r>
              <a:rPr lang="en-US" altLang="zh-CN" dirty="0"/>
              <a:t>="</a:t>
            </a:r>
            <a:r>
              <a:rPr lang="en-US" altLang="zh-CN" dirty="0" err="1"/>
              <a:t>match_parent</a:t>
            </a:r>
            <a:r>
              <a:rPr lang="en-US" altLang="zh-CN" dirty="0"/>
              <a:t>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android:layout_height</a:t>
            </a:r>
            <a:r>
              <a:rPr lang="en-US" altLang="zh-CN" dirty="0"/>
              <a:t>="</a:t>
            </a:r>
            <a:r>
              <a:rPr lang="en-US" altLang="zh-CN" dirty="0" err="1"/>
              <a:t>wrap_content</a:t>
            </a:r>
            <a:r>
              <a:rPr lang="en-US" altLang="zh-CN" dirty="0"/>
              <a:t>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android:gravity</a:t>
            </a:r>
            <a:r>
              <a:rPr lang="en-US" altLang="zh-CN" dirty="0"/>
              <a:t>="center"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android:text</a:t>
            </a:r>
            <a:r>
              <a:rPr lang="en-US" altLang="zh-CN" dirty="0"/>
              <a:t>="</a:t>
            </a:r>
            <a:r>
              <a:rPr lang="zh-CN" altLang="en-US" dirty="0"/>
              <a:t>这里是每个页面的具体内容</a:t>
            </a:r>
            <a:r>
              <a:rPr lang="en-US" altLang="zh-CN" dirty="0"/>
              <a:t>" /&gt;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LinearLayout</a:t>
            </a:r>
            <a:r>
              <a:rPr lang="en-US" altLang="zh-CN" dirty="0"/>
              <a:t>&gt;</a:t>
            </a: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静态注册时的碎片生命周期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碎片的生命周期方法同样拥有</a:t>
            </a:r>
            <a:r>
              <a:rPr lang="en-US" altLang="zh-CN" dirty="0" err="1"/>
              <a:t>onCreate</a:t>
            </a:r>
            <a:r>
              <a:rPr lang="zh-CN" altLang="zh-CN" dirty="0"/>
              <a:t>、</a:t>
            </a:r>
            <a:r>
              <a:rPr lang="en-US" altLang="zh-CN" dirty="0" err="1"/>
              <a:t>onStart</a:t>
            </a:r>
            <a:r>
              <a:rPr lang="zh-CN" altLang="zh-CN" dirty="0"/>
              <a:t>、</a:t>
            </a:r>
            <a:r>
              <a:rPr lang="en-US" altLang="zh-CN" dirty="0" err="1"/>
              <a:t>onResume</a:t>
            </a:r>
            <a:r>
              <a:rPr lang="zh-CN" altLang="zh-CN" dirty="0"/>
              <a:t>、</a:t>
            </a:r>
            <a:r>
              <a:rPr lang="en-US" altLang="zh-CN" dirty="0" err="1"/>
              <a:t>onPause</a:t>
            </a:r>
            <a:r>
              <a:rPr lang="zh-CN" altLang="zh-CN" dirty="0"/>
              <a:t>、</a:t>
            </a:r>
            <a:r>
              <a:rPr lang="en-US" altLang="zh-CN" dirty="0" err="1"/>
              <a:t>onStop</a:t>
            </a:r>
            <a:r>
              <a:rPr lang="zh-CN" altLang="zh-CN" dirty="0"/>
              <a:t>、</a:t>
            </a:r>
            <a:r>
              <a:rPr lang="en-US" altLang="zh-CN" dirty="0" err="1"/>
              <a:t>onDestroy</a:t>
            </a:r>
            <a:r>
              <a:rPr lang="zh-CN" altLang="zh-CN" dirty="0"/>
              <a:t>，还多出了下</a:t>
            </a:r>
            <a:r>
              <a:rPr lang="zh-CN" altLang="en-US" dirty="0"/>
              <a:t>列</a:t>
            </a:r>
            <a:r>
              <a:rPr lang="en-US" altLang="zh-CN" dirty="0"/>
              <a:t>5</a:t>
            </a:r>
            <a:r>
              <a:rPr lang="zh-CN" altLang="zh-CN" dirty="0"/>
              <a:t>个方法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onAttach</a:t>
            </a:r>
            <a:r>
              <a:rPr lang="zh-CN" altLang="zh-CN" dirty="0"/>
              <a:t>：与活动页面结合。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onCreateView</a:t>
            </a:r>
            <a:r>
              <a:rPr lang="zh-CN" altLang="zh-CN" dirty="0"/>
              <a:t>：创建碎片视图。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onActivityCreated</a:t>
            </a:r>
            <a:r>
              <a:rPr lang="zh-CN" altLang="zh-CN" dirty="0"/>
              <a:t>：在活动页面创建完毕后调用。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onDestroyView</a:t>
            </a:r>
            <a:r>
              <a:rPr lang="zh-CN" altLang="zh-CN" dirty="0"/>
              <a:t>：回收碎片视图。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onDetach</a:t>
            </a:r>
            <a:r>
              <a:rPr lang="zh-CN" altLang="zh-CN" dirty="0"/>
              <a:t>：与活动页面分离。</a:t>
            </a:r>
            <a:endParaRPr lang="zh-CN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静态注册时的生命周期流转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7675" y="1463040"/>
            <a:ext cx="8411996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打开页面的时候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onAttach</a:t>
            </a:r>
            <a:r>
              <a:rPr lang="zh-CN" altLang="en-US" dirty="0"/>
              <a:t>（</a:t>
            </a:r>
            <a:r>
              <a:rPr lang="zh-CN" altLang="zh-CN" dirty="0"/>
              <a:t>与</a:t>
            </a:r>
            <a:r>
              <a:rPr lang="en-US" altLang="zh-CN" dirty="0"/>
              <a:t>Activity</a:t>
            </a:r>
            <a:r>
              <a:rPr lang="zh-CN" altLang="zh-CN" dirty="0"/>
              <a:t>结合</a:t>
            </a:r>
            <a:r>
              <a:rPr lang="zh-CN" altLang="en-US" dirty="0"/>
              <a:t>）</a:t>
            </a:r>
            <a:r>
              <a:rPr lang="en-US" altLang="zh-CN" dirty="0"/>
              <a:t>→Fragment</a:t>
            </a:r>
            <a:r>
              <a:rPr lang="zh-CN" altLang="en-US" dirty="0"/>
              <a:t>的</a:t>
            </a:r>
            <a:r>
              <a:rPr lang="en-US" altLang="zh-CN" dirty="0" err="1"/>
              <a:t>onCreate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→Fragment</a:t>
            </a:r>
            <a:r>
              <a:rPr lang="zh-CN" altLang="en-US" dirty="0"/>
              <a:t>的</a:t>
            </a:r>
            <a:r>
              <a:rPr lang="en-US" altLang="zh-CN" dirty="0" err="1"/>
              <a:t>onCreateView</a:t>
            </a:r>
            <a:r>
              <a:rPr lang="zh-CN" altLang="en-US" dirty="0"/>
              <a:t>（</a:t>
            </a:r>
            <a:r>
              <a:rPr lang="zh-CN" altLang="zh-CN" dirty="0"/>
              <a:t>创建碎片视图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→Activity</a:t>
            </a:r>
            <a:r>
              <a:rPr lang="zh-CN" altLang="en-US" dirty="0"/>
              <a:t>的</a:t>
            </a:r>
            <a:r>
              <a:rPr lang="en-US" altLang="zh-CN" dirty="0" err="1"/>
              <a:t>onCreate→Fragment</a:t>
            </a:r>
            <a:r>
              <a:rPr lang="zh-CN" altLang="en-US" dirty="0"/>
              <a:t>的</a:t>
            </a:r>
            <a:r>
              <a:rPr lang="en-US" altLang="zh-CN" dirty="0" err="1"/>
              <a:t>onActivityCreated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→Activity</a:t>
            </a:r>
            <a:r>
              <a:rPr lang="zh-CN" altLang="en-US" dirty="0"/>
              <a:t>的</a:t>
            </a:r>
            <a:r>
              <a:rPr lang="en-US" altLang="zh-CN" dirty="0" err="1"/>
              <a:t>onStart→Fragment</a:t>
            </a:r>
            <a:r>
              <a:rPr lang="zh-CN" altLang="en-US" dirty="0"/>
              <a:t>的</a:t>
            </a:r>
            <a:r>
              <a:rPr lang="en-US" altLang="zh-CN" dirty="0" err="1"/>
              <a:t>onStart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→Activity</a:t>
            </a:r>
            <a:r>
              <a:rPr lang="zh-CN" altLang="en-US" dirty="0"/>
              <a:t>的</a:t>
            </a:r>
            <a:r>
              <a:rPr lang="en-US" altLang="zh-CN" dirty="0" err="1"/>
              <a:t>onResume→Fragment</a:t>
            </a:r>
            <a:r>
              <a:rPr lang="zh-CN" altLang="en-US" dirty="0"/>
              <a:t>的</a:t>
            </a:r>
            <a:r>
              <a:rPr lang="en-US" altLang="zh-CN" dirty="0" err="1"/>
              <a:t>onResume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退出页面的时候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onPause→Activity</a:t>
            </a:r>
            <a:r>
              <a:rPr lang="zh-CN" altLang="en-US" dirty="0"/>
              <a:t>的</a:t>
            </a:r>
            <a:r>
              <a:rPr lang="en-US" altLang="zh-CN" dirty="0" err="1"/>
              <a:t>onPause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→Fragment</a:t>
            </a:r>
            <a:r>
              <a:rPr lang="zh-CN" altLang="en-US" dirty="0"/>
              <a:t>的</a:t>
            </a:r>
            <a:r>
              <a:rPr lang="en-US" altLang="zh-CN" dirty="0" err="1"/>
              <a:t>onStop→Activity</a:t>
            </a:r>
            <a:r>
              <a:rPr lang="zh-CN" altLang="en-US" dirty="0"/>
              <a:t>的</a:t>
            </a:r>
            <a:r>
              <a:rPr lang="en-US" altLang="zh-CN" dirty="0" err="1"/>
              <a:t>onStop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→Fragment</a:t>
            </a:r>
            <a:r>
              <a:rPr lang="zh-CN" altLang="en-US" dirty="0"/>
              <a:t>的</a:t>
            </a:r>
            <a:r>
              <a:rPr lang="en-US" altLang="zh-CN" dirty="0" err="1"/>
              <a:t>onDestroyView</a:t>
            </a:r>
            <a:r>
              <a:rPr lang="zh-CN" altLang="en-US" dirty="0"/>
              <a:t>（</a:t>
            </a:r>
            <a:r>
              <a:rPr lang="zh-CN" altLang="zh-CN" dirty="0"/>
              <a:t>回收碎片视图</a:t>
            </a:r>
            <a:r>
              <a:rPr lang="zh-CN" altLang="en-US" dirty="0"/>
              <a:t>）</a:t>
            </a:r>
            <a:r>
              <a:rPr lang="en-US" altLang="zh-CN" dirty="0"/>
              <a:t>→Fragment</a:t>
            </a:r>
            <a:r>
              <a:rPr lang="zh-CN" altLang="en-US" dirty="0"/>
              <a:t>的</a:t>
            </a:r>
            <a:r>
              <a:rPr lang="en-US" altLang="zh-CN" dirty="0" err="1"/>
              <a:t>onDestroy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→Fragment</a:t>
            </a:r>
            <a:r>
              <a:rPr lang="zh-CN" altLang="en-US" dirty="0"/>
              <a:t>的</a:t>
            </a:r>
            <a:r>
              <a:rPr lang="en-US" altLang="zh-CN" dirty="0" err="1"/>
              <a:t>onDetach</a:t>
            </a:r>
            <a:r>
              <a:rPr lang="zh-CN" altLang="en-US" dirty="0"/>
              <a:t>（</a:t>
            </a:r>
            <a:r>
              <a:rPr lang="zh-CN" altLang="zh-CN" dirty="0"/>
              <a:t>与</a:t>
            </a:r>
            <a:r>
              <a:rPr lang="en-US" altLang="zh-CN" dirty="0"/>
              <a:t>Activity</a:t>
            </a:r>
            <a:r>
              <a:rPr lang="zh-CN" altLang="zh-CN" dirty="0"/>
              <a:t>分离</a:t>
            </a:r>
            <a:r>
              <a:rPr lang="zh-CN" altLang="en-US" dirty="0"/>
              <a:t>）</a:t>
            </a:r>
            <a:r>
              <a:rPr lang="en-US" altLang="zh-CN" dirty="0"/>
              <a:t>→Activity</a:t>
            </a:r>
            <a:r>
              <a:rPr lang="zh-CN" altLang="en-US" dirty="0"/>
              <a:t>的</a:t>
            </a:r>
            <a:r>
              <a:rPr lang="en-US" altLang="zh-CN" dirty="0" err="1"/>
              <a:t>onDestroy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7.4.2  </a:t>
            </a:r>
            <a:r>
              <a:rPr lang="zh-CN" altLang="en-US" dirty="0"/>
              <a:t>碎片的动态注册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zh-CN" dirty="0"/>
              <a:t>静态注册在布局文件中直接指定</a:t>
            </a:r>
            <a:r>
              <a:rPr lang="en-US" altLang="zh-CN" dirty="0"/>
              <a:t>Fragment</a:t>
            </a:r>
            <a:r>
              <a:rPr lang="zh-CN" altLang="zh-CN" dirty="0"/>
              <a:t>，而动态注册</a:t>
            </a:r>
            <a:r>
              <a:rPr lang="zh-CN" altLang="en-US" dirty="0"/>
              <a:t>是</a:t>
            </a:r>
            <a:r>
              <a:rPr lang="zh-CN" altLang="zh-CN" dirty="0">
                <a:solidFill>
                  <a:srgbClr val="FF0000"/>
                </a:solidFill>
              </a:rPr>
              <a:t>在代码中动态添加</a:t>
            </a:r>
            <a:r>
              <a:rPr lang="en-US" altLang="zh-CN" dirty="0"/>
              <a:t>Fragment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常见的用法，</a:t>
            </a:r>
            <a:r>
              <a:rPr lang="zh-CN" altLang="zh-CN" dirty="0">
                <a:solidFill>
                  <a:srgbClr val="FF0000"/>
                </a:solidFill>
              </a:rPr>
              <a:t>动态碎片</a:t>
            </a:r>
            <a:r>
              <a:rPr lang="zh-CN" altLang="en-US" dirty="0">
                <a:solidFill>
                  <a:srgbClr val="FF0000"/>
                </a:solidFill>
              </a:rPr>
              <a:t>结合翻页视图</a:t>
            </a:r>
            <a:r>
              <a:rPr lang="zh-CN" altLang="en-US" dirty="0"/>
              <a:t>使用。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zh-CN" dirty="0"/>
              <a:t>翻页视图</a:t>
            </a:r>
            <a:r>
              <a:rPr lang="zh-CN" altLang="en-US" dirty="0"/>
              <a:t>中使用</a:t>
            </a:r>
            <a:r>
              <a:rPr lang="zh-CN" altLang="zh-CN" dirty="0"/>
              <a:t>动态碎片</a:t>
            </a:r>
            <a:r>
              <a:rPr lang="zh-CN" altLang="en-US" dirty="0"/>
              <a:t>时，</a:t>
            </a:r>
            <a:r>
              <a:rPr lang="en-US" altLang="zh-CN" dirty="0"/>
              <a:t> </a:t>
            </a:r>
            <a:r>
              <a:rPr lang="en-US" altLang="zh-CN" dirty="0" err="1"/>
              <a:t>ViewPager</a:t>
            </a:r>
            <a:r>
              <a:rPr lang="zh-CN" altLang="en-US" dirty="0"/>
              <a:t>通过</a:t>
            </a:r>
            <a:r>
              <a:rPr lang="zh-CN" altLang="zh-CN" dirty="0"/>
              <a:t>碎片适配器</a:t>
            </a:r>
            <a:r>
              <a:rPr lang="en-US" altLang="zh-CN" dirty="0" err="1"/>
              <a:t>FragmentPagerAdapter</a:t>
            </a:r>
            <a:r>
              <a:rPr lang="zh-CN" altLang="en-US" dirty="0"/>
              <a:t>加载每个动态生成的</a:t>
            </a:r>
            <a:r>
              <a:rPr lang="en-US" altLang="zh-CN" dirty="0"/>
              <a:t>Fragment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与翻页适配器比较，</a:t>
            </a:r>
            <a:r>
              <a:rPr lang="zh-CN" altLang="zh-CN" dirty="0"/>
              <a:t>碎片适配器增加了</a:t>
            </a:r>
            <a:r>
              <a:rPr lang="en-US" altLang="zh-CN" dirty="0" err="1"/>
              <a:t>getItem</a:t>
            </a:r>
            <a:r>
              <a:rPr lang="zh-CN" altLang="zh-CN" dirty="0"/>
              <a:t>方法</a:t>
            </a:r>
            <a:r>
              <a:rPr lang="zh-CN" altLang="en-US" dirty="0"/>
              <a:t>，</a:t>
            </a:r>
            <a:r>
              <a:rPr lang="zh-CN" altLang="zh-CN" dirty="0"/>
              <a:t>去掉了</a:t>
            </a:r>
            <a:r>
              <a:rPr lang="en-US" altLang="zh-CN" dirty="0" err="1"/>
              <a:t>isViewFromObject</a:t>
            </a:r>
            <a:r>
              <a:rPr lang="zh-CN" altLang="zh-CN" dirty="0"/>
              <a:t>、</a:t>
            </a:r>
            <a:r>
              <a:rPr lang="en-US" altLang="zh-CN" dirty="0" err="1"/>
              <a:t>instantiateItem</a:t>
            </a:r>
            <a:r>
              <a:rPr lang="zh-CN" altLang="zh-CN" dirty="0"/>
              <a:t>、</a:t>
            </a:r>
            <a:r>
              <a:rPr lang="en-US" altLang="zh-CN" dirty="0" err="1"/>
              <a:t>destroyItem</a:t>
            </a:r>
            <a:r>
              <a:rPr lang="zh-CN" altLang="zh-CN" dirty="0"/>
              <a:t>三个方法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7.4.2  </a:t>
            </a:r>
            <a:r>
              <a:rPr lang="zh-CN" altLang="en-US" dirty="0"/>
              <a:t>碎片的动态注册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动态碎片</a:t>
            </a:r>
            <a:r>
              <a:rPr lang="zh-CN" altLang="en-US" dirty="0">
                <a:solidFill>
                  <a:srgbClr val="FF0000"/>
                </a:solidFill>
              </a:rPr>
              <a:t>结合翻页视图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注意，动态注册的</a:t>
            </a:r>
            <a:r>
              <a:rPr lang="en-US" altLang="zh-CN" dirty="0"/>
              <a:t>Fragment</a:t>
            </a:r>
            <a:r>
              <a:rPr lang="zh-CN" altLang="en-US" dirty="0"/>
              <a:t>需要实现</a:t>
            </a:r>
            <a:r>
              <a:rPr lang="en-US" altLang="zh-CN" dirty="0" err="1"/>
              <a:t>newInstance</a:t>
            </a:r>
            <a:r>
              <a:rPr lang="zh-CN" altLang="zh-CN" dirty="0"/>
              <a:t>方法</a:t>
            </a:r>
            <a:r>
              <a:rPr lang="en-US" altLang="zh-CN" dirty="0"/>
              <a:t>(static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r>
              <a:rPr lang="zh-CN" altLang="en-US" dirty="0"/>
              <a:t>，在该方法中</a:t>
            </a:r>
            <a:r>
              <a:rPr lang="zh-CN" altLang="zh-CN" dirty="0"/>
              <a:t>调用</a:t>
            </a:r>
            <a:r>
              <a:rPr lang="en-US" altLang="zh-CN" dirty="0" err="1"/>
              <a:t>setArguments</a:t>
            </a:r>
            <a:r>
              <a:rPr lang="zh-CN" altLang="en-US" dirty="0"/>
              <a:t>方法传入请求参数，</a:t>
            </a:r>
            <a:r>
              <a:rPr lang="zh-CN" altLang="zh-CN" dirty="0"/>
              <a:t>然后在</a:t>
            </a:r>
            <a:r>
              <a:rPr lang="en-US" altLang="zh-CN" dirty="0"/>
              <a:t>Fragment</a:t>
            </a:r>
            <a:r>
              <a:rPr lang="zh-CN" altLang="zh-CN" dirty="0"/>
              <a:t>的</a:t>
            </a:r>
            <a:r>
              <a:rPr lang="en-US" altLang="zh-CN" dirty="0" err="1"/>
              <a:t>onCreateView</a:t>
            </a:r>
            <a:r>
              <a:rPr lang="zh-CN" altLang="zh-CN" dirty="0"/>
              <a:t>函数中调用</a:t>
            </a:r>
            <a:r>
              <a:rPr lang="en-US" altLang="zh-CN" dirty="0" err="1"/>
              <a:t>getArguments</a:t>
            </a:r>
            <a:r>
              <a:rPr lang="zh-CN" altLang="en-US" dirty="0"/>
              <a:t>方法</a:t>
            </a:r>
            <a:r>
              <a:rPr lang="zh-CN" altLang="zh-CN" dirty="0"/>
              <a:t>获得请求数据。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28421" y="4608048"/>
            <a:ext cx="385556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案例：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MobilePagerAdapter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.java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、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DynamicFragment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.java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、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FragmentDynamicActivity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ea typeface="JetBrains Mono"/>
              </a:rPr>
              <a:t>.java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 </a:t>
            </a:r>
            <a:r>
              <a:rPr lang="zh-CN" altLang="en-US" dirty="0"/>
              <a:t>下拉列表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3676454"/>
          </a:xfrm>
        </p:spPr>
        <p:txBody>
          <a:bodyPr/>
          <a:lstStyle/>
          <a:p>
            <a:r>
              <a:rPr lang="zh-CN" altLang="zh-CN" dirty="0"/>
              <a:t>本节介绍下拉框的用法以及适配器的基本概念，结合对下拉框</a:t>
            </a:r>
            <a:r>
              <a:rPr lang="en-US" altLang="zh-CN" dirty="0"/>
              <a:t>Spinner</a:t>
            </a:r>
            <a:r>
              <a:rPr lang="zh-CN" altLang="zh-CN" dirty="0"/>
              <a:t>的使用说明分别阐述数组适配器</a:t>
            </a:r>
            <a:r>
              <a:rPr lang="en-US" altLang="zh-CN" dirty="0" err="1"/>
              <a:t>ArrayAdapter</a:t>
            </a:r>
            <a:r>
              <a:rPr lang="zh-CN" altLang="zh-CN" dirty="0"/>
              <a:t>、简单适配器</a:t>
            </a:r>
            <a:r>
              <a:rPr lang="en-US" altLang="zh-CN" dirty="0" err="1"/>
              <a:t>SimpleAdapter</a:t>
            </a:r>
            <a:r>
              <a:rPr lang="zh-CN" altLang="zh-CN" dirty="0"/>
              <a:t>的具体用法与展示效果。</a:t>
            </a:r>
            <a:endParaRPr lang="zh-CN" altLang="zh-CN" dirty="0"/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7.1.1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下拉框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Spinner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7.1.2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数组适配器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ArrayAdapter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7.1.3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简单适配器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SimpleAdapter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动态注册时的碎片生命周期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7940"/>
          </a:xfrm>
        </p:spPr>
        <p:txBody>
          <a:bodyPr>
            <a:normAutofit/>
          </a:bodyPr>
          <a:lstStyle/>
          <a:p>
            <a:r>
              <a:rPr lang="zh-CN" altLang="en-US" dirty="0"/>
              <a:t>打开页面的时候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en-US" altLang="zh-CN" dirty="0" err="1"/>
              <a:t>onCreate→Activity</a:t>
            </a:r>
            <a:r>
              <a:rPr lang="zh-CN" altLang="en-US" dirty="0"/>
              <a:t>的</a:t>
            </a:r>
            <a:r>
              <a:rPr lang="en-US" altLang="zh-CN" dirty="0" err="1"/>
              <a:t>onStart→Activity</a:t>
            </a:r>
            <a:r>
              <a:rPr lang="zh-CN" altLang="en-US" dirty="0"/>
              <a:t>的</a:t>
            </a:r>
            <a:r>
              <a:rPr lang="en-US" altLang="zh-CN" dirty="0" err="1"/>
              <a:t>onResume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→</a:t>
            </a:r>
            <a:r>
              <a:rPr lang="zh-CN" altLang="en-US" dirty="0"/>
              <a:t>第一个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onAttach</a:t>
            </a:r>
            <a:r>
              <a:rPr lang="en-US" altLang="zh-CN" dirty="0"/>
              <a:t>→</a:t>
            </a:r>
            <a:r>
              <a:rPr lang="zh-CN" altLang="en-US" dirty="0"/>
              <a:t>第一个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onCreate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→</a:t>
            </a:r>
            <a:r>
              <a:rPr lang="zh-CN" altLang="en-US" dirty="0"/>
              <a:t>第一个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onCreateView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→</a:t>
            </a:r>
            <a:r>
              <a:rPr lang="zh-CN" altLang="en-US" dirty="0"/>
              <a:t>第一个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onStart</a:t>
            </a:r>
            <a:r>
              <a:rPr lang="en-US" altLang="zh-CN" dirty="0"/>
              <a:t>→</a:t>
            </a:r>
            <a:r>
              <a:rPr lang="zh-CN" altLang="en-US" dirty="0"/>
              <a:t>第一个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onResume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→</a:t>
            </a:r>
            <a:r>
              <a:rPr lang="zh-CN" altLang="en-US" dirty="0"/>
              <a:t>第二个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onAttach</a:t>
            </a:r>
            <a:r>
              <a:rPr lang="en-US" altLang="zh-CN" dirty="0"/>
              <a:t>→</a:t>
            </a:r>
            <a:r>
              <a:rPr lang="zh-CN" altLang="en-US" dirty="0"/>
              <a:t>第二个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onCreate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→</a:t>
            </a:r>
            <a:r>
              <a:rPr lang="zh-CN" altLang="en-US" dirty="0"/>
              <a:t>第二个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onCreateView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→</a:t>
            </a:r>
            <a:r>
              <a:rPr lang="zh-CN" altLang="en-US" dirty="0"/>
              <a:t>第二个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onStart</a:t>
            </a:r>
            <a:r>
              <a:rPr lang="en-US" altLang="zh-CN" dirty="0"/>
              <a:t>→</a:t>
            </a:r>
            <a:r>
              <a:rPr lang="zh-CN" altLang="en-US" dirty="0"/>
              <a:t>第二个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 err="1"/>
              <a:t>onResume</a:t>
            </a:r>
            <a:endParaRPr lang="en-US" altLang="zh-CN" dirty="0"/>
          </a:p>
          <a:p>
            <a:r>
              <a:rPr lang="zh-CN" altLang="en-US" dirty="0"/>
              <a:t>进入活动页面时，</a:t>
            </a:r>
            <a:r>
              <a:rPr lang="zh-CN" altLang="zh-CN" dirty="0"/>
              <a:t>实际只加载了第一页和第二页，并没有加载全部</a:t>
            </a:r>
            <a:r>
              <a:rPr lang="en-US" altLang="zh-CN" dirty="0"/>
              <a:t>Fragment</a:t>
            </a:r>
            <a:r>
              <a:rPr lang="zh-CN" altLang="en-US" dirty="0"/>
              <a:t>。</a:t>
            </a:r>
            <a:r>
              <a:rPr lang="zh-CN" altLang="zh-CN" dirty="0"/>
              <a:t>无论当前位于哪一页，系统都只会加载当前页及相邻的前后两页，总共加载</a:t>
            </a:r>
            <a:r>
              <a:rPr lang="zh-CN" altLang="zh-CN" dirty="0">
                <a:solidFill>
                  <a:srgbClr val="FF0000"/>
                </a:solidFill>
              </a:rPr>
              <a:t>不超过三页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7.4.3  </a:t>
            </a:r>
            <a:r>
              <a:rPr lang="zh-CN" altLang="en-US" dirty="0"/>
              <a:t>改进的启动引导页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与之前的启动引导页比较，改进后的启动引导页采用</a:t>
            </a:r>
            <a:r>
              <a:rPr lang="en-US" altLang="zh-CN" dirty="0"/>
              <a:t>Fragment</a:t>
            </a:r>
            <a:r>
              <a:rPr lang="zh-CN" altLang="en-US" dirty="0"/>
              <a:t>搭配</a:t>
            </a:r>
            <a:r>
              <a:rPr lang="en-US" altLang="zh-CN" dirty="0" err="1"/>
              <a:t>ViewPager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一旦发生页面切换，相邻页面就被加载，非相邻页面就被回收。只有用户正在浏览与将要浏览的</a:t>
            </a:r>
            <a:r>
              <a:rPr lang="en-US" altLang="zh-CN" dirty="0"/>
              <a:t>Fragment</a:t>
            </a:r>
            <a:r>
              <a:rPr lang="zh-CN" altLang="zh-CN" dirty="0"/>
              <a:t>才会加载，避免所有</a:t>
            </a:r>
            <a:r>
              <a:rPr lang="zh-CN" altLang="en-US" dirty="0"/>
              <a:t>页面项</a:t>
            </a:r>
            <a:r>
              <a:rPr lang="zh-CN" altLang="zh-CN" dirty="0"/>
              <a:t>一起加载造成资源浪费。</a:t>
            </a:r>
            <a:endParaRPr lang="en-US" altLang="zh-CN" dirty="0"/>
          </a:p>
          <a:p>
            <a:r>
              <a:rPr lang="zh-CN" altLang="zh-CN" dirty="0"/>
              <a:t>引入碎片之后有以下两个好处。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）加快启动速度。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zh-CN" dirty="0">
                <a:solidFill>
                  <a:srgbClr val="FF0000"/>
                </a:solidFill>
              </a:rPr>
              <a:t>）降低代码耦合。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7.4.3  </a:t>
            </a:r>
            <a:r>
              <a:rPr lang="zh-CN" altLang="en-US" dirty="0"/>
              <a:t>改进的启动引导页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en-US" altLang="zh-CN" dirty="0"/>
              <a:t>XML</a:t>
            </a:r>
            <a:r>
              <a:rPr lang="zh-CN" altLang="en-US" dirty="0"/>
              <a:t>文件不变，需要改动的内容：</a:t>
            </a:r>
            <a:endParaRPr lang="en-US" altLang="zh-CN" dirty="0"/>
          </a:p>
          <a:p>
            <a:pPr lvl="1"/>
            <a:r>
              <a:rPr lang="zh-CN" altLang="en-US" dirty="0"/>
              <a:t>编写启动引导页的碎片适配器；</a:t>
            </a:r>
            <a:endParaRPr lang="en-US" altLang="zh-CN" dirty="0"/>
          </a:p>
          <a:p>
            <a:pPr lvl="1"/>
            <a:r>
              <a:rPr lang="zh-CN" altLang="en-US" dirty="0"/>
              <a:t>编写碎片代码，在里面编写视图控件有关的操作；</a:t>
            </a:r>
            <a:endParaRPr lang="en-US" altLang="zh-CN" dirty="0"/>
          </a:p>
          <a:p>
            <a:pPr lvl="1"/>
            <a:r>
              <a:rPr lang="zh-CN" altLang="en-US" dirty="0"/>
              <a:t>在Activity中设置翻页视图的适配器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2795" y="3723835"/>
            <a:ext cx="39286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案例：</a:t>
            </a:r>
            <a:endParaRPr lang="en-US" altLang="zh-CN" sz="2400" dirty="0"/>
          </a:p>
          <a:p>
            <a:r>
              <a:rPr lang="zh-CN" altLang="en-US" sz="2400" dirty="0"/>
              <a:t>LaunchImproveAdapter</a:t>
            </a:r>
            <a:r>
              <a:rPr lang="en-US" altLang="zh-CN" sz="2400" dirty="0"/>
              <a:t>.java</a:t>
            </a:r>
            <a:endParaRPr lang="zh-CN" altLang="en-US" sz="2400" dirty="0"/>
          </a:p>
          <a:p>
            <a:r>
              <a:rPr lang="zh-CN" altLang="en-US" sz="2400" dirty="0"/>
              <a:t>LaunchFragment</a:t>
            </a:r>
            <a:r>
              <a:rPr lang="en-US" altLang="zh-CN" sz="2400" dirty="0"/>
              <a:t>.java</a:t>
            </a:r>
            <a:endParaRPr lang="zh-CN" altLang="en-US" sz="2400" dirty="0"/>
          </a:p>
          <a:p>
            <a:r>
              <a:rPr lang="zh-CN" altLang="en-US" sz="2400" dirty="0"/>
              <a:t>LaunchImproveActivity</a:t>
            </a:r>
            <a:r>
              <a:rPr lang="en-US" altLang="zh-CN" sz="2400" dirty="0"/>
              <a:t>.java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7470"/>
            <a:ext cx="10515600" cy="60589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LaunchImproveAdapter</a:t>
            </a:r>
            <a:r>
              <a:rPr lang="en-US" altLang="zh-CN" dirty="0"/>
              <a:t> extends </a:t>
            </a:r>
            <a:r>
              <a:rPr lang="en-US" altLang="zh-CN" dirty="0" err="1"/>
              <a:t>FragmentPagerAdapter</a:t>
            </a:r>
            <a:r>
              <a:rPr lang="en-US" altLang="zh-CN" dirty="0"/>
              <a:t>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err="1"/>
              <a:t>mImageArray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声明一个图片数组</a:t>
            </a:r>
            <a:endParaRPr lang="zh-CN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// 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碎片页适配器的构造方法，传入碎片管理器与图片数组</a:t>
            </a:r>
            <a:endParaRPr lang="zh-CN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LaunchImproveAdapter</a:t>
            </a:r>
            <a:r>
              <a:rPr lang="en-US" altLang="zh-CN" dirty="0"/>
              <a:t>(</a:t>
            </a:r>
            <a:r>
              <a:rPr lang="en-US" altLang="zh-CN" dirty="0" err="1"/>
              <a:t>FragmentManager</a:t>
            </a:r>
            <a:r>
              <a:rPr lang="en-US" altLang="zh-CN" dirty="0"/>
              <a:t> </a:t>
            </a:r>
            <a:r>
              <a:rPr lang="en-US" altLang="zh-CN" dirty="0" err="1"/>
              <a:t>fm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err="1"/>
              <a:t>imageArray</a:t>
            </a:r>
            <a:r>
              <a:rPr lang="en-US" altLang="zh-CN" dirty="0"/>
              <a:t>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super(</a:t>
            </a:r>
            <a:r>
              <a:rPr lang="en-US" altLang="zh-CN" dirty="0" err="1"/>
              <a:t>fm</a:t>
            </a:r>
            <a:r>
              <a:rPr lang="en-US" altLang="zh-CN" dirty="0"/>
              <a:t>, BEHAVIOR_RESUME_ONLY_CURRENT_FRAGMENT);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mImageArray</a:t>
            </a:r>
            <a:r>
              <a:rPr lang="en-US" altLang="zh-CN" dirty="0"/>
              <a:t> = </a:t>
            </a:r>
            <a:r>
              <a:rPr lang="en-US" altLang="zh-CN" dirty="0" err="1"/>
              <a:t>imageArray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// 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获取碎片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Fragment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的个数</a:t>
            </a:r>
            <a:endParaRPr lang="zh-CN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getCount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mImageArray.length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   // 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获取指定位置的碎片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Fragment</a:t>
            </a:r>
            <a:endParaRPr lang="zh-CN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public Fragment </a:t>
            </a:r>
            <a:r>
              <a:rPr lang="en-US" altLang="zh-CN" dirty="0" err="1"/>
              <a:t>getItem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position)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LaunchFragment.newInstance</a:t>
            </a:r>
            <a:r>
              <a:rPr lang="en-US" altLang="zh-CN" dirty="0"/>
              <a:t>(position, </a:t>
            </a:r>
            <a:r>
              <a:rPr lang="en-US" altLang="zh-CN" dirty="0" err="1"/>
              <a:t>mImageArray</a:t>
            </a:r>
            <a:r>
              <a:rPr lang="en-US" altLang="zh-CN" dirty="0"/>
              <a:t>[position]);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 </a:t>
            </a:r>
            <a:r>
              <a:rPr lang="zh-CN" altLang="en-US" dirty="0"/>
              <a:t>实战项目：记账本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记账本是管理日常收支的好帮手，一个易用的记账本</a:t>
            </a:r>
            <a:r>
              <a:rPr lang="en-US" altLang="zh-CN" dirty="0"/>
              <a:t>App</a:t>
            </a:r>
            <a:r>
              <a:rPr lang="zh-CN" altLang="zh-CN" dirty="0"/>
              <a:t>有助于合理安排个人资金。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7.5.1  </a:t>
            </a:r>
            <a:r>
              <a:rPr lang="zh-CN" altLang="en-US" dirty="0"/>
              <a:t>需求描述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7.5.2  </a:t>
            </a:r>
            <a:r>
              <a:rPr lang="zh-CN" altLang="en-US" dirty="0"/>
              <a:t>界面设计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7.5.3  </a:t>
            </a:r>
            <a:r>
              <a:rPr lang="zh-CN" altLang="en-US" dirty="0"/>
              <a:t>关键代码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7.5.1  </a:t>
            </a:r>
            <a:r>
              <a:rPr lang="zh-CN" altLang="en-US" dirty="0"/>
              <a:t>需求描述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记账本必须具备两项基本功能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记录新账单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要求用户输入账单的明细要素，包括账单的发生时间、账单的收支类型（收入还是支出）、账单的交易金额、账单的事由描述等等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查看账单</a:t>
            </a:r>
            <a:r>
              <a:rPr lang="zh-CN" altLang="en-US" dirty="0"/>
              <a:t>列表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通常分月展示，每页显示单个月份的账单数据，还要支持在不同月份之间切换。每月的账单数据按照时间从上往下排列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记账本的演示效果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33" y="1690687"/>
            <a:ext cx="4289850" cy="4111107"/>
          </a:xfr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90" y="1690686"/>
            <a:ext cx="4289851" cy="4111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590828" y="60504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账单填写页面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83085" y="60504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账单列表页面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7.5.2  </a:t>
            </a:r>
            <a:r>
              <a:rPr lang="zh-CN" altLang="en-US" dirty="0"/>
              <a:t>界面设计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zh-CN" altLang="zh-CN" dirty="0"/>
              <a:t>翻页视图</a:t>
            </a:r>
            <a:r>
              <a:rPr lang="en-US" altLang="zh-CN" dirty="0" err="1"/>
              <a:t>ViewPager</a:t>
            </a:r>
            <a:r>
              <a:rPr lang="zh-CN" altLang="zh-CN" dirty="0"/>
              <a:t>：每页一个月份，一年</a:t>
            </a:r>
            <a:r>
              <a:rPr lang="en-US" altLang="zh-CN" dirty="0"/>
              <a:t>12</a:t>
            </a:r>
            <a:r>
              <a:rPr lang="zh-CN" altLang="zh-CN" dirty="0"/>
              <a:t>个月，支持左右滑动。</a:t>
            </a:r>
            <a:endParaRPr lang="zh-CN" altLang="zh-CN" dirty="0"/>
          </a:p>
          <a:p>
            <a:pPr lvl="0"/>
            <a:r>
              <a:rPr lang="zh-CN" altLang="zh-CN" dirty="0"/>
              <a:t>翻页标签栏</a:t>
            </a:r>
            <a:r>
              <a:rPr lang="en-US" altLang="zh-CN" dirty="0" err="1"/>
              <a:t>PagerTabStrip</a:t>
            </a:r>
            <a:r>
              <a:rPr lang="zh-CN" altLang="zh-CN" dirty="0"/>
              <a:t>：账单上方的月份标题来自翻页标签栏。</a:t>
            </a:r>
            <a:endParaRPr lang="zh-CN" altLang="zh-CN" dirty="0"/>
          </a:p>
          <a:p>
            <a:pPr lvl="0"/>
            <a:r>
              <a:rPr lang="zh-CN" altLang="zh-CN" dirty="0"/>
              <a:t>碎片适配器</a:t>
            </a:r>
            <a:r>
              <a:rPr lang="en-US" altLang="zh-CN" dirty="0" err="1"/>
              <a:t>FragmentPagerAdapter</a:t>
            </a:r>
            <a:r>
              <a:rPr lang="zh-CN" altLang="zh-CN" dirty="0"/>
              <a:t>：把</a:t>
            </a:r>
            <a:r>
              <a:rPr lang="en-US" altLang="zh-CN" dirty="0"/>
              <a:t>12</a:t>
            </a:r>
            <a:r>
              <a:rPr lang="zh-CN" altLang="zh-CN" dirty="0"/>
              <a:t>个月份的</a:t>
            </a:r>
            <a:r>
              <a:rPr lang="zh-CN" altLang="en-US" dirty="0"/>
              <a:t>碎片</a:t>
            </a:r>
            <a:r>
              <a:rPr lang="zh-CN" altLang="zh-CN" dirty="0"/>
              <a:t>组装到</a:t>
            </a:r>
            <a:r>
              <a:rPr lang="zh-CN" altLang="en-US" dirty="0"/>
              <a:t>翻页视图</a:t>
            </a:r>
            <a:r>
              <a:rPr lang="zh-CN" altLang="zh-CN" dirty="0"/>
              <a:t>中，用到了碎片适配器。</a:t>
            </a:r>
            <a:endParaRPr lang="zh-CN" altLang="zh-CN" dirty="0"/>
          </a:p>
          <a:p>
            <a:pPr lvl="0"/>
            <a:r>
              <a:rPr lang="zh-CN" altLang="zh-CN" dirty="0"/>
              <a:t>碎片</a:t>
            </a:r>
            <a:r>
              <a:rPr lang="en-US" altLang="zh-CN" dirty="0"/>
              <a:t>Fragment</a:t>
            </a:r>
            <a:r>
              <a:rPr lang="zh-CN" altLang="zh-CN" dirty="0"/>
              <a:t>：</a:t>
            </a:r>
            <a:r>
              <a:rPr lang="en-US" altLang="zh-CN" dirty="0"/>
              <a:t>12</a:t>
            </a:r>
            <a:r>
              <a:rPr lang="zh-CN" altLang="zh-CN" dirty="0"/>
              <a:t>个月份对应</a:t>
            </a:r>
            <a:r>
              <a:rPr lang="en-US" altLang="zh-CN" dirty="0"/>
              <a:t>12</a:t>
            </a:r>
            <a:r>
              <a:rPr lang="zh-CN" altLang="zh-CN" dirty="0"/>
              <a:t>个账单页，每页都是一个碎片。</a:t>
            </a:r>
            <a:endParaRPr lang="zh-CN" altLang="zh-CN" dirty="0"/>
          </a:p>
          <a:p>
            <a:pPr lvl="0"/>
            <a:r>
              <a:rPr lang="zh-CN" altLang="zh-CN" dirty="0"/>
              <a:t>列表视图</a:t>
            </a:r>
            <a:r>
              <a:rPr lang="en-US" altLang="zh-CN" dirty="0" err="1"/>
              <a:t>ListView</a:t>
            </a:r>
            <a:r>
              <a:rPr lang="zh-CN" altLang="zh-CN" dirty="0"/>
              <a:t>：每月的账单明细从上往下排列，采用了列表视图。</a:t>
            </a:r>
            <a:endParaRPr lang="zh-CN" altLang="zh-CN" dirty="0"/>
          </a:p>
          <a:p>
            <a:pPr lvl="0"/>
            <a:r>
              <a:rPr lang="zh-CN" altLang="zh-CN" dirty="0"/>
              <a:t>基本适配器</a:t>
            </a:r>
            <a:r>
              <a:rPr lang="en-US" altLang="zh-CN" dirty="0" err="1"/>
              <a:t>BaseAdapter</a:t>
            </a:r>
            <a:r>
              <a:rPr lang="zh-CN" altLang="zh-CN" dirty="0"/>
              <a:t>：</a:t>
            </a:r>
            <a:r>
              <a:rPr lang="zh-CN" altLang="en-US" dirty="0"/>
              <a:t>账单列表需要</a:t>
            </a:r>
            <a:r>
              <a:rPr lang="zh-CN" altLang="zh-CN" dirty="0"/>
              <a:t>搭档基本适配器。</a:t>
            </a:r>
            <a:endParaRPr lang="zh-CN" altLang="zh-CN" dirty="0"/>
          </a:p>
          <a:p>
            <a:pPr lvl="0"/>
            <a:r>
              <a:rPr lang="zh-CN" altLang="zh-CN" dirty="0"/>
              <a:t>提醒对话框</a:t>
            </a:r>
            <a:r>
              <a:rPr lang="en-US" altLang="zh-CN" dirty="0" err="1"/>
              <a:t>AlertDialog</a:t>
            </a:r>
            <a:r>
              <a:rPr lang="zh-CN" altLang="zh-CN" dirty="0"/>
              <a:t>：删除账单项</a:t>
            </a:r>
            <a:r>
              <a:rPr lang="zh-CN" altLang="en-US" dirty="0"/>
              <a:t>时要弹出</a:t>
            </a:r>
            <a:r>
              <a:rPr lang="zh-CN" altLang="zh-CN" dirty="0"/>
              <a:t>提醒对话框。</a:t>
            </a:r>
            <a:endParaRPr lang="zh-CN" altLang="zh-CN" dirty="0"/>
          </a:p>
          <a:p>
            <a:pPr lvl="0"/>
            <a:r>
              <a:rPr lang="zh-CN" altLang="zh-CN" dirty="0"/>
              <a:t>日期选择对话框</a:t>
            </a:r>
            <a:r>
              <a:rPr lang="en-US" altLang="zh-CN" dirty="0" err="1"/>
              <a:t>DatePickerDialog</a:t>
            </a:r>
            <a:r>
              <a:rPr lang="zh-CN" altLang="zh-CN" dirty="0"/>
              <a:t>：通过日期对话框选择账单日期。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账单列表页面的控件嵌套关系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099862"/>
            <a:ext cx="10146527" cy="2612986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7.5.3  </a:t>
            </a:r>
            <a:r>
              <a:rPr lang="zh-CN" altLang="en-US" dirty="0"/>
              <a:t>关键代码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列举几个重要功能的代码片段：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如何实现日期下拉框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结合文本视图与日期选择对话框，也能实现类似</a:t>
            </a:r>
            <a:r>
              <a:rPr lang="en-US" altLang="zh-CN" dirty="0"/>
              <a:t>Spinner</a:t>
            </a:r>
            <a:r>
              <a:rPr lang="zh-CN" altLang="zh-CN" dirty="0"/>
              <a:t>的日期下拉框效果。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如何编辑与删除账单项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将列表项的点击监听器映射到账单的编辑功能，将列表项的长按监听器映射到账单的删除功能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合并账单的添加与编辑功能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获取上个页面传来的</a:t>
            </a:r>
            <a:r>
              <a:rPr lang="en-US" altLang="zh-CN" dirty="0" err="1"/>
              <a:t>xuhao</a:t>
            </a:r>
            <a:r>
              <a:rPr lang="zh-CN" altLang="en-US" dirty="0"/>
              <a:t>字段然后判断，</a:t>
            </a:r>
            <a:r>
              <a:rPr lang="zh-CN" altLang="zh-CN" dirty="0"/>
              <a:t>若</a:t>
            </a:r>
            <a:r>
              <a:rPr lang="en-US" altLang="zh-CN" dirty="0" err="1"/>
              <a:t>xuhao</a:t>
            </a:r>
            <a:r>
              <a:rPr lang="zh-CN" altLang="zh-CN" dirty="0"/>
              <a:t>字段的值为</a:t>
            </a:r>
            <a:r>
              <a:rPr lang="en-US" altLang="zh-CN" dirty="0"/>
              <a:t>-1</a:t>
            </a:r>
            <a:r>
              <a:rPr lang="zh-CN" altLang="zh-CN" dirty="0"/>
              <a:t>则表示不存在原账单的序号，此时应进入账单添加逻辑；若值不为</a:t>
            </a:r>
            <a:r>
              <a:rPr lang="en-US" altLang="zh-CN" dirty="0"/>
              <a:t>-1</a:t>
            </a:r>
            <a:r>
              <a:rPr lang="zh-CN" altLang="zh-CN" dirty="0"/>
              <a:t>，则表示已存在该账单序号，此时应进入账单编辑处理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7.1.1  </a:t>
            </a:r>
            <a:r>
              <a:rPr lang="zh-CN" altLang="en-US" dirty="0"/>
              <a:t>下拉框</a:t>
            </a:r>
            <a:r>
              <a:rPr lang="en-US" altLang="zh-CN" dirty="0"/>
              <a:t>Spinner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Spinner</a:t>
            </a:r>
            <a:r>
              <a:rPr lang="zh-CN" altLang="zh-CN" dirty="0"/>
              <a:t>用于</a:t>
            </a:r>
            <a:r>
              <a:rPr lang="zh-CN" altLang="zh-CN" dirty="0">
                <a:solidFill>
                  <a:srgbClr val="FF0000"/>
                </a:solidFill>
              </a:rPr>
              <a:t>从一串列表中选择某项</a:t>
            </a:r>
            <a:r>
              <a:rPr lang="zh-CN" altLang="zh-CN" dirty="0"/>
              <a:t>，功能类似于单选按钮的组合。</a:t>
            </a:r>
            <a:endParaRPr lang="en-US" altLang="zh-CN" dirty="0"/>
          </a:p>
          <a:p>
            <a:r>
              <a:rPr lang="en-US" altLang="zh-CN" dirty="0"/>
              <a:t>XML</a:t>
            </a:r>
            <a:r>
              <a:rPr lang="zh-CN" altLang="en-US" dirty="0"/>
              <a:t>文件中的</a:t>
            </a:r>
            <a:r>
              <a:rPr lang="en-US" altLang="zh-CN" dirty="0" err="1"/>
              <a:t>spinnerMode</a:t>
            </a:r>
            <a:r>
              <a:rPr lang="zh-CN" altLang="en-US" dirty="0"/>
              <a:t>属性有两种取值：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dropdown</a:t>
            </a:r>
            <a:r>
              <a:rPr lang="zh-CN" altLang="en-US" dirty="0">
                <a:solidFill>
                  <a:srgbClr val="FF0000"/>
                </a:solidFill>
              </a:rPr>
              <a:t>：下拉列表形式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dialog</a:t>
            </a:r>
            <a:r>
              <a:rPr lang="zh-CN" altLang="en-US" dirty="0">
                <a:solidFill>
                  <a:srgbClr val="FF0000"/>
                </a:solidFill>
              </a:rPr>
              <a:t>：对话框形式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代码中</a:t>
            </a:r>
            <a:r>
              <a:rPr lang="zh-CN" altLang="en-US" dirty="0"/>
              <a:t>可</a:t>
            </a:r>
            <a:r>
              <a:rPr lang="zh-CN" altLang="zh-CN" dirty="0"/>
              <a:t>调用下列</a:t>
            </a:r>
            <a:r>
              <a:rPr lang="en-US" altLang="zh-CN" dirty="0"/>
              <a:t>4</a:t>
            </a:r>
            <a:r>
              <a:rPr lang="zh-CN" altLang="zh-CN" dirty="0"/>
              <a:t>个方法。</a:t>
            </a:r>
            <a:endParaRPr lang="zh-CN" altLang="zh-CN" dirty="0"/>
          </a:p>
          <a:p>
            <a:pPr lvl="1"/>
            <a:r>
              <a:rPr lang="en-US" altLang="zh-CN" dirty="0" err="1"/>
              <a:t>setPrompt</a:t>
            </a:r>
            <a:r>
              <a:rPr lang="zh-CN" altLang="zh-CN" dirty="0"/>
              <a:t>：设置标题文字。</a:t>
            </a:r>
            <a:endParaRPr lang="zh-CN" altLang="zh-CN" dirty="0"/>
          </a:p>
          <a:p>
            <a:pPr lvl="1"/>
            <a:r>
              <a:rPr lang="en-US" altLang="zh-CN" dirty="0" err="1"/>
              <a:t>setAdapter</a:t>
            </a:r>
            <a:r>
              <a:rPr lang="zh-CN" altLang="zh-CN" dirty="0"/>
              <a:t>：设置下拉列表的适配器。</a:t>
            </a:r>
            <a:endParaRPr lang="zh-CN" altLang="zh-CN" dirty="0"/>
          </a:p>
          <a:p>
            <a:pPr lvl="1"/>
            <a:r>
              <a:rPr lang="en-US" altLang="zh-CN" dirty="0" err="1"/>
              <a:t>setSelection</a:t>
            </a:r>
            <a:r>
              <a:rPr lang="zh-CN" altLang="zh-CN" dirty="0"/>
              <a:t>：设置当前选中哪项。</a:t>
            </a:r>
            <a:endParaRPr lang="zh-CN" altLang="zh-CN" dirty="0"/>
          </a:p>
          <a:p>
            <a:pPr lvl="1"/>
            <a:r>
              <a:rPr lang="en-US" altLang="zh-CN" dirty="0" err="1"/>
              <a:t>setOnItemSelectedListener</a:t>
            </a:r>
            <a:r>
              <a:rPr lang="zh-CN" altLang="zh-CN" dirty="0"/>
              <a:t>：设置下拉列表的选择监听器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 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本章主要介绍了</a:t>
            </a:r>
            <a:r>
              <a:rPr lang="en-US" altLang="zh-CN" dirty="0"/>
              <a:t>App</a:t>
            </a:r>
            <a:r>
              <a:rPr lang="zh-CN" altLang="zh-CN" dirty="0"/>
              <a:t>开发的高级控件相关知识，包括：</a:t>
            </a:r>
            <a:endParaRPr lang="en-US" altLang="zh-CN" dirty="0"/>
          </a:p>
          <a:p>
            <a:r>
              <a:rPr lang="zh-CN" altLang="zh-CN" dirty="0"/>
              <a:t>下拉列表的用法（下拉框</a:t>
            </a:r>
            <a:r>
              <a:rPr lang="en-US" altLang="zh-CN" dirty="0"/>
              <a:t>Spinner</a:t>
            </a:r>
            <a:r>
              <a:rPr lang="zh-CN" altLang="zh-CN" dirty="0"/>
              <a:t>、数组适配器</a:t>
            </a:r>
            <a:r>
              <a:rPr lang="en-US" altLang="zh-CN" dirty="0" err="1"/>
              <a:t>ArrayAdapter</a:t>
            </a:r>
            <a:r>
              <a:rPr lang="zh-CN" altLang="zh-CN" dirty="0"/>
              <a:t>、简单适配器</a:t>
            </a:r>
            <a:r>
              <a:rPr lang="en-US" altLang="zh-CN" dirty="0" err="1"/>
              <a:t>SimpleAdapter</a:t>
            </a:r>
            <a:r>
              <a:rPr lang="zh-CN" altLang="zh-CN" dirty="0"/>
              <a:t>）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列表类视图的用法（基本适配器</a:t>
            </a:r>
            <a:r>
              <a:rPr lang="en-US" altLang="zh-CN" dirty="0" err="1"/>
              <a:t>BaseAdapter</a:t>
            </a:r>
            <a:r>
              <a:rPr lang="zh-CN" altLang="zh-CN" dirty="0"/>
              <a:t>、列表视图</a:t>
            </a:r>
            <a:r>
              <a:rPr lang="en-US" altLang="zh-CN" dirty="0" err="1"/>
              <a:t>ListView</a:t>
            </a:r>
            <a:r>
              <a:rPr lang="zh-CN" altLang="zh-CN" dirty="0"/>
              <a:t>、网格视图</a:t>
            </a:r>
            <a:r>
              <a:rPr lang="en-US" altLang="zh-CN" dirty="0" err="1"/>
              <a:t>GridView</a:t>
            </a:r>
            <a:r>
              <a:rPr lang="zh-CN" altLang="zh-CN" dirty="0"/>
              <a:t>）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翻页类视图的基本用法（翻页视图</a:t>
            </a:r>
            <a:r>
              <a:rPr lang="en-US" altLang="zh-CN" dirty="0" err="1"/>
              <a:t>ViewPager</a:t>
            </a:r>
            <a:r>
              <a:rPr lang="zh-CN" altLang="zh-CN" dirty="0"/>
              <a:t>、翻页适配器</a:t>
            </a:r>
            <a:r>
              <a:rPr lang="en-US" altLang="zh-CN" dirty="0" err="1"/>
              <a:t>PagerAdapter</a:t>
            </a:r>
            <a:r>
              <a:rPr lang="zh-CN" altLang="zh-CN" dirty="0"/>
              <a:t>、翻页标签栏</a:t>
            </a:r>
            <a:r>
              <a:rPr lang="en-US" altLang="zh-CN" dirty="0" err="1"/>
              <a:t>PagerTabStrip</a:t>
            </a:r>
            <a:r>
              <a:rPr lang="zh-CN" altLang="zh-CN" dirty="0"/>
              <a:t>）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碎片的两种用法（静态注册方式、动态注册方式、碎片适配器</a:t>
            </a:r>
            <a:r>
              <a:rPr lang="en-US" altLang="zh-CN" dirty="0" err="1"/>
              <a:t>FragmentPagerAdapter</a:t>
            </a:r>
            <a:r>
              <a:rPr lang="zh-CN" altLang="zh-CN" dirty="0"/>
              <a:t>）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最后设计了一个实战项目“记账本”，在该项目的</a:t>
            </a:r>
            <a:r>
              <a:rPr lang="en-US" altLang="zh-CN" dirty="0"/>
              <a:t>App</a:t>
            </a:r>
            <a:r>
              <a:rPr lang="zh-CN" altLang="zh-CN" dirty="0"/>
              <a:t>编码中用到了前面介绍的大部分控件，从而加深了对所学知识的理解。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）学会使用下拉框控件。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）学会使用列表视图和网格视图。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）学会使用翻页视图与翻页标签栏。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）学会通过两种注册方式分别使用碎片。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习题（动手练习）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请上机实验下列三项练习：</a:t>
            </a:r>
            <a:endParaRPr lang="zh-CN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．将第六章购物车界面的商品列表改造为列表视图，将商城界面的商品列表改造为网格视图；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．联合运用翻页视图与碎片，实现</a:t>
            </a:r>
            <a:r>
              <a:rPr lang="en-US" altLang="zh-CN" dirty="0"/>
              <a:t>App</a:t>
            </a:r>
            <a:r>
              <a:rPr lang="zh-CN" altLang="zh-CN" dirty="0"/>
              <a:t>启动之时的欢迎引导页面；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．实践本章的记账本项目，要求实现账单的增加、删除、修改、查看功能，并支持账单的列表展示与分月浏览；</a:t>
            </a:r>
            <a:endParaRPr lang="zh-CN" altLang="zh-CN" dirty="0"/>
          </a:p>
          <a:p>
            <a:br>
              <a:rPr lang="en-US" altLang="zh-CN"/>
            </a:b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下拉框的演示效果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73" y="1590751"/>
            <a:ext cx="3945797" cy="4351338"/>
          </a:xfr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066116" y="61187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下拉列表形式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151521" y="61187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对话框形式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49" y="1590751"/>
            <a:ext cx="3014397" cy="435133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1050" y="6180343"/>
            <a:ext cx="172179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SpinnerDropdownActivity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586466" y="6154439"/>
            <a:ext cx="152255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SpinnerDialogActivity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 </a:t>
            </a:r>
            <a:r>
              <a:rPr lang="zh-CN" altLang="en-US" dirty="0"/>
              <a:t>数组适配器</a:t>
            </a:r>
            <a:r>
              <a:rPr lang="en-US" altLang="zh-CN" dirty="0" err="1"/>
              <a:t>ArrayAdapter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下拉框</a:t>
            </a:r>
            <a:r>
              <a:rPr lang="zh-CN" altLang="zh-CN" dirty="0"/>
              <a:t>调用</a:t>
            </a:r>
            <a:r>
              <a:rPr lang="en-US" altLang="zh-CN" dirty="0" err="1"/>
              <a:t>setAdapter</a:t>
            </a:r>
            <a:r>
              <a:rPr lang="zh-CN" altLang="zh-CN" dirty="0"/>
              <a:t>方法</a:t>
            </a:r>
            <a:r>
              <a:rPr lang="zh-CN" altLang="zh-CN" dirty="0">
                <a:solidFill>
                  <a:srgbClr val="FF0000"/>
                </a:solidFill>
              </a:rPr>
              <a:t>设置列表适配器</a:t>
            </a:r>
            <a:r>
              <a:rPr lang="zh-CN" altLang="en-US" dirty="0"/>
              <a:t>，最简单的适配器就是数组适配器。</a:t>
            </a:r>
            <a:endParaRPr lang="en-US" altLang="zh-CN" dirty="0"/>
          </a:p>
          <a:p>
            <a:r>
              <a:rPr lang="zh-CN" altLang="en-US" dirty="0"/>
              <a:t>运用数组适配器分成下列步骤：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zh-CN" dirty="0"/>
              <a:t>编写</a:t>
            </a:r>
            <a:r>
              <a:rPr lang="zh-CN" altLang="zh-CN" dirty="0">
                <a:solidFill>
                  <a:srgbClr val="FF0000"/>
                </a:solidFill>
              </a:rPr>
              <a:t>列表项的</a:t>
            </a:r>
            <a:r>
              <a:rPr lang="zh-CN" altLang="en-US" dirty="0">
                <a:solidFill>
                  <a:srgbClr val="FF0000"/>
                </a:solidFill>
              </a:rPr>
              <a:t>布局文件</a:t>
            </a:r>
            <a:r>
              <a:rPr lang="zh-CN" altLang="en-US" dirty="0"/>
              <a:t>（</a:t>
            </a:r>
            <a:r>
              <a:rPr lang="en-US" altLang="zh-CN" dirty="0"/>
              <a:t>XML</a:t>
            </a:r>
            <a:r>
              <a:rPr lang="zh-CN" altLang="zh-CN" dirty="0"/>
              <a:t>文件</a:t>
            </a:r>
            <a:r>
              <a:rPr lang="zh-CN" altLang="en-US" dirty="0"/>
              <a:t>）</a:t>
            </a:r>
            <a:r>
              <a:rPr lang="zh-CN" altLang="zh-CN" dirty="0"/>
              <a:t>，</a:t>
            </a:r>
            <a:r>
              <a:rPr lang="zh-CN" altLang="en-US" dirty="0"/>
              <a:t>这里</a:t>
            </a:r>
            <a:r>
              <a:rPr lang="zh-CN" altLang="zh-CN" dirty="0"/>
              <a:t>内部布局</a:t>
            </a:r>
            <a:r>
              <a:rPr lang="zh-CN" altLang="en-US" dirty="0"/>
              <a:t>放了</a:t>
            </a:r>
            <a:r>
              <a:rPr lang="zh-CN" altLang="zh-CN" dirty="0"/>
              <a:t>一个</a:t>
            </a:r>
            <a:r>
              <a:rPr lang="en-US" altLang="zh-CN" dirty="0" err="1"/>
              <a:t>TextView</a:t>
            </a:r>
            <a:r>
              <a:rPr lang="zh-CN" altLang="zh-CN" dirty="0"/>
              <a:t>标签</a:t>
            </a:r>
            <a:r>
              <a:rPr lang="zh-CN" altLang="en-US" dirty="0"/>
              <a:t>；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zh-CN" dirty="0"/>
              <a:t>调用</a:t>
            </a:r>
            <a:r>
              <a:rPr lang="en-US" altLang="zh-CN" dirty="0" err="1">
                <a:solidFill>
                  <a:srgbClr val="FF0000"/>
                </a:solidFill>
              </a:rPr>
              <a:t>ArrayAdapter</a:t>
            </a:r>
            <a:r>
              <a:rPr lang="zh-CN" altLang="zh-CN" dirty="0"/>
              <a:t>的构造方法，填入待展现的字符串数组，以及列表项的</a:t>
            </a:r>
            <a:r>
              <a:rPr lang="en-US" altLang="zh-CN" dirty="0"/>
              <a:t>XML</a:t>
            </a:r>
            <a:r>
              <a:rPr lang="zh-CN" altLang="zh-CN" dirty="0"/>
              <a:t>文件</a:t>
            </a:r>
            <a:r>
              <a:rPr lang="zh-CN" altLang="en-US" dirty="0"/>
              <a:t>（</a:t>
            </a:r>
            <a:r>
              <a:rPr lang="en-US" altLang="zh-CN" dirty="0" err="1"/>
              <a:t>R.layout.item_select</a:t>
            </a:r>
            <a:r>
              <a:rPr lang="zh-CN" altLang="en-US" dirty="0"/>
              <a:t>）；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zh-CN" dirty="0"/>
              <a:t>调用</a:t>
            </a:r>
            <a:r>
              <a:rPr lang="en-US" altLang="zh-CN" dirty="0" err="1">
                <a:solidFill>
                  <a:srgbClr val="FF0000"/>
                </a:solidFill>
              </a:rPr>
              <a:t>setAdapter</a:t>
            </a:r>
            <a:r>
              <a:rPr lang="zh-CN" altLang="zh-CN" dirty="0"/>
              <a:t>方法，传入第二步得到的适配器实例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44913" y="2814573"/>
            <a:ext cx="227846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dirty="0">
                <a:solidFill>
                  <a:srgbClr val="000000"/>
                </a:solidFill>
                <a:latin typeface="Arial Unicode MS"/>
                <a:ea typeface="JetBrains Mono"/>
              </a:rPr>
              <a:t>案例：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SpinnerDropdownActivity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数组适配器的代码例子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5749" y="1691322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// </a:t>
            </a:r>
            <a:r>
              <a:rPr lang="zh-CN" altLang="zh-CN" dirty="0">
                <a:solidFill>
                  <a:srgbClr val="00B050"/>
                </a:solidFill>
              </a:rPr>
              <a:t>初始化下拉模式的列表框</a:t>
            </a:r>
            <a:endParaRPr lang="zh-CN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private void </a:t>
            </a:r>
            <a:r>
              <a:rPr lang="en-US" altLang="zh-CN" dirty="0" err="1"/>
              <a:t>initSpinnerForDropdown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zh-CN" dirty="0">
                <a:solidFill>
                  <a:srgbClr val="00B050"/>
                </a:solidFill>
              </a:rPr>
              <a:t>声明一个下拉列表的数组适配器</a:t>
            </a:r>
            <a:endParaRPr lang="zh-CN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ArrayAdapter</a:t>
            </a:r>
            <a:r>
              <a:rPr lang="en-US" altLang="zh-CN" dirty="0"/>
              <a:t>&lt;String&gt; </a:t>
            </a:r>
            <a:r>
              <a:rPr lang="en-US" altLang="zh-CN" dirty="0" err="1"/>
              <a:t>starAdapter</a:t>
            </a:r>
            <a:r>
              <a:rPr lang="en-US" altLang="zh-CN" dirty="0"/>
              <a:t> = new </a:t>
            </a:r>
            <a:r>
              <a:rPr lang="en-US" altLang="zh-CN" dirty="0" err="1"/>
              <a:t>ArrayAdapter</a:t>
            </a:r>
            <a:r>
              <a:rPr lang="en-US" altLang="zh-CN" dirty="0"/>
              <a:t>&lt;String&gt;(this,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R.layout.item_select</a:t>
            </a:r>
            <a:r>
              <a:rPr lang="en-US" altLang="zh-CN" dirty="0"/>
              <a:t>, </a:t>
            </a:r>
            <a:r>
              <a:rPr lang="en-US" altLang="zh-CN" dirty="0" err="1"/>
              <a:t>starArray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  // </a:t>
            </a:r>
            <a:r>
              <a:rPr lang="zh-CN" altLang="zh-CN" dirty="0">
                <a:solidFill>
                  <a:srgbClr val="00B050"/>
                </a:solidFill>
              </a:rPr>
              <a:t>从布局文件中获取名叫</a:t>
            </a:r>
            <a:r>
              <a:rPr lang="en-US" altLang="zh-CN" dirty="0" err="1">
                <a:solidFill>
                  <a:srgbClr val="00B050"/>
                </a:solidFill>
              </a:rPr>
              <a:t>sp_dropdown</a:t>
            </a:r>
            <a:r>
              <a:rPr lang="zh-CN" altLang="zh-CN" dirty="0">
                <a:solidFill>
                  <a:srgbClr val="00B050"/>
                </a:solidFill>
              </a:rPr>
              <a:t>的下拉框</a:t>
            </a:r>
            <a:endParaRPr lang="zh-CN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Spinner </a:t>
            </a:r>
            <a:r>
              <a:rPr lang="en-US" altLang="zh-CN" dirty="0" err="1"/>
              <a:t>sp_dropdown</a:t>
            </a:r>
            <a:r>
              <a:rPr lang="en-US" altLang="zh-CN" dirty="0"/>
              <a:t> =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R.id.sp_dropdown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900" dirty="0">
                <a:solidFill>
                  <a:srgbClr val="00B050"/>
                </a:solidFill>
              </a:rPr>
              <a:t>        // </a:t>
            </a:r>
            <a:r>
              <a:rPr lang="zh-CN" altLang="zh-CN" sz="2900" dirty="0">
                <a:solidFill>
                  <a:srgbClr val="00B050"/>
                </a:solidFill>
              </a:rPr>
              <a:t>设置下拉框的标题。对话框模式才显示标题，下拉模式不显示标题</a:t>
            </a:r>
            <a:endParaRPr lang="zh-CN" altLang="zh-CN" sz="2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sp_dropdown.setPrompt</a:t>
            </a:r>
            <a:r>
              <a:rPr lang="en-US" altLang="zh-CN" dirty="0"/>
              <a:t>("</a:t>
            </a:r>
            <a:r>
              <a:rPr lang="zh-CN" altLang="zh-CN" dirty="0"/>
              <a:t>请选择行星</a:t>
            </a:r>
            <a:r>
              <a:rPr lang="en-US" altLang="zh-CN" dirty="0"/>
              <a:t>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sp_dropdown.setAdapter</a:t>
            </a:r>
            <a:r>
              <a:rPr lang="en-US" altLang="zh-CN" dirty="0"/>
              <a:t>(</a:t>
            </a:r>
            <a:r>
              <a:rPr lang="en-US" altLang="zh-CN" dirty="0" err="1"/>
              <a:t>starAdapter</a:t>
            </a:r>
            <a:r>
              <a:rPr lang="en-US" altLang="zh-CN" dirty="0"/>
              <a:t>);  // </a:t>
            </a:r>
            <a:r>
              <a:rPr lang="zh-CN" altLang="zh-CN" dirty="0"/>
              <a:t>设置下拉框的数组适配器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sp_dropdown.setSelection</a:t>
            </a:r>
            <a:r>
              <a:rPr lang="en-US" altLang="zh-CN" dirty="0"/>
              <a:t>(0);  // </a:t>
            </a:r>
            <a:r>
              <a:rPr lang="zh-CN" altLang="zh-CN" dirty="0"/>
              <a:t>设置下拉框默认显示第一项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sz="2900" dirty="0">
                <a:solidFill>
                  <a:srgbClr val="00B050"/>
                </a:solidFill>
              </a:rPr>
              <a:t>// </a:t>
            </a:r>
            <a:r>
              <a:rPr lang="zh-CN" altLang="zh-CN" sz="2900" dirty="0">
                <a:solidFill>
                  <a:srgbClr val="00B050"/>
                </a:solidFill>
              </a:rPr>
              <a:t>给下拉框设置选择监听器，一旦用户选中某项，就触发监听器的</a:t>
            </a:r>
            <a:r>
              <a:rPr lang="en-US" altLang="zh-CN" sz="2900" dirty="0" err="1">
                <a:solidFill>
                  <a:srgbClr val="00B050"/>
                </a:solidFill>
              </a:rPr>
              <a:t>onItemSelected</a:t>
            </a:r>
            <a:r>
              <a:rPr lang="zh-CN" altLang="zh-CN" sz="2900" dirty="0">
                <a:solidFill>
                  <a:srgbClr val="00B050"/>
                </a:solidFill>
              </a:rPr>
              <a:t>方法</a:t>
            </a:r>
            <a:endParaRPr lang="zh-CN" altLang="zh-CN" sz="2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sp_dropdown.setOnItemSelectedListener</a:t>
            </a:r>
            <a:r>
              <a:rPr lang="en-US" altLang="zh-CN" dirty="0"/>
              <a:t>(new </a:t>
            </a:r>
            <a:r>
              <a:rPr lang="en-US" altLang="zh-CN" dirty="0" err="1"/>
              <a:t>MySelectedListener</a:t>
            </a:r>
            <a:r>
              <a:rPr lang="en-US" altLang="zh-CN" dirty="0"/>
              <a:t>());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74731" y="859264"/>
            <a:ext cx="276265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案例：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SpinnerDialogActivity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7.1.3  </a:t>
            </a:r>
            <a:r>
              <a:rPr lang="zh-CN" altLang="en-US" dirty="0"/>
              <a:t>简单适配器</a:t>
            </a:r>
            <a:r>
              <a:rPr lang="en-US" altLang="zh-CN" dirty="0" err="1"/>
              <a:t>SimpleAdapter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ArrayAdapter</a:t>
            </a:r>
            <a:r>
              <a:rPr lang="zh-CN" altLang="zh-CN" dirty="0"/>
              <a:t>只能显示文本列表，</a:t>
            </a:r>
            <a:r>
              <a:rPr lang="en-US" altLang="zh-CN" dirty="0" err="1"/>
              <a:t>SimpleAdapter</a:t>
            </a:r>
            <a:r>
              <a:rPr lang="zh-CN" altLang="zh-CN" dirty="0"/>
              <a:t>允许在列表项中同时展示文本与图片。</a:t>
            </a:r>
            <a:endParaRPr lang="en-US" altLang="zh-CN" dirty="0"/>
          </a:p>
          <a:p>
            <a:r>
              <a:rPr lang="zh-CN" altLang="en-US" dirty="0"/>
              <a:t>使用简单适配器需要同时指定文本数组与图片数组，下面是</a:t>
            </a:r>
            <a:r>
              <a:rPr lang="en-US" altLang="zh-CN" dirty="0" err="1"/>
              <a:t>SimpleAdapter</a:t>
            </a:r>
            <a:r>
              <a:rPr lang="zh-CN" altLang="en-US" dirty="0"/>
              <a:t>的使用代码例子：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00B050"/>
                </a:solidFill>
              </a:rPr>
              <a:t>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声明一个下拉列表的简单适配器，其中指定了图标与文本两组数据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SimpleAdapter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starAdapter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SimpleAdapter</a:t>
            </a:r>
            <a:r>
              <a:rPr lang="en-US" altLang="zh-CN" sz="2000" dirty="0"/>
              <a:t>(this, list,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R.layout.item_simple</a:t>
            </a:r>
            <a:r>
              <a:rPr lang="en-US" altLang="zh-CN" sz="2000" dirty="0"/>
              <a:t>, new String[]{"icon", "name"},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       new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[]{</a:t>
            </a:r>
            <a:r>
              <a:rPr lang="en-US" altLang="zh-CN" sz="2000" dirty="0" err="1"/>
              <a:t>R.id.iv_icon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R.id.tv_name</a:t>
            </a:r>
            <a:r>
              <a:rPr lang="en-US" altLang="zh-CN" sz="2000" dirty="0"/>
              <a:t>});</a:t>
            </a:r>
            <a:endParaRPr lang="zh-CN" altLang="en-US" sz="2000" dirty="0"/>
          </a:p>
          <a:p>
            <a:pPr marL="457200" lvl="1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sp.setAdapter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starAdapter</a:t>
            </a:r>
            <a:r>
              <a:rPr lang="en-US" altLang="zh-CN" sz="2000" dirty="0"/>
              <a:t>);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设置下拉框的简单适配器</a:t>
            </a:r>
            <a:endParaRPr lang="zh-CN" altLang="en-US" sz="2000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49437" y="3324427"/>
            <a:ext cx="305448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案例：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SpinnerIconActivity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QwNzViN2NmZGM0ZWQzNzZlYTM5MDRlMjA1NTNhNmQifQ==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11460</Words>
  <Application>WPS 演示</Application>
  <PresentationFormat>宽屏</PresentationFormat>
  <Paragraphs>652</Paragraphs>
  <Slides>52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69" baseType="lpstr">
      <vt:lpstr>Arial</vt:lpstr>
      <vt:lpstr>宋体</vt:lpstr>
      <vt:lpstr>Wingdings</vt:lpstr>
      <vt:lpstr>Wingdings 2</vt:lpstr>
      <vt:lpstr>Arial Unicode MS</vt:lpstr>
      <vt:lpstr>JetBrains Mono</vt:lpstr>
      <vt:lpstr>Calibri Light</vt:lpstr>
      <vt:lpstr>Calibri</vt:lpstr>
      <vt:lpstr>微软雅黑</vt:lpstr>
      <vt:lpstr>Arial Unicode MS</vt:lpstr>
      <vt:lpstr>黑体</vt:lpstr>
      <vt:lpstr>Times New Roman</vt:lpstr>
      <vt:lpstr>-apple-system</vt:lpstr>
      <vt:lpstr>ksdb</vt:lpstr>
      <vt:lpstr>HDOfficeLightV0</vt:lpstr>
      <vt:lpstr>1_HDOfficeLightV0</vt:lpstr>
      <vt:lpstr>2_HDOfficeLightV0</vt:lpstr>
      <vt:lpstr>第7章  高级控件</vt:lpstr>
      <vt:lpstr>本章简介</vt:lpstr>
      <vt:lpstr>本章目录</vt:lpstr>
      <vt:lpstr>7.1  下拉列表</vt:lpstr>
      <vt:lpstr>7.1.1  下拉框Spinner</vt:lpstr>
      <vt:lpstr>下拉框的演示效果</vt:lpstr>
      <vt:lpstr>7.1.2  数组适配器ArrayAdapter</vt:lpstr>
      <vt:lpstr>数组适配器的代码例子</vt:lpstr>
      <vt:lpstr>7.1.3  简单适配器SimpleAdapter</vt:lpstr>
      <vt:lpstr>简单适配器的演示效果</vt:lpstr>
      <vt:lpstr>7.2  列表类视图</vt:lpstr>
      <vt:lpstr>7.2.1  基本适配器BaseAdapter</vt:lpstr>
      <vt:lpstr>基本适配器的实现步骤</vt:lpstr>
      <vt:lpstr>基本适配器的演示效果</vt:lpstr>
      <vt:lpstr>7.2.2  列表视图ListView</vt:lpstr>
      <vt:lpstr>列表视图新增的属性</vt:lpstr>
      <vt:lpstr>列表视图的适配问题</vt:lpstr>
      <vt:lpstr>列表视图的演示效果</vt:lpstr>
      <vt:lpstr>7.2.3  网格视图GridView</vt:lpstr>
      <vt:lpstr>网格视图的拉伸模式取值</vt:lpstr>
      <vt:lpstr>网格视图的拉伸模式效果</vt:lpstr>
      <vt:lpstr>采取网格视图的商场频道页面</vt:lpstr>
      <vt:lpstr>7.3  翻页类视图</vt:lpstr>
      <vt:lpstr>7.3.1  翻页视图ViewPager</vt:lpstr>
      <vt:lpstr>翻页适配器</vt:lpstr>
      <vt:lpstr>翻页视图的演示效果</vt:lpstr>
      <vt:lpstr>7.3.2  翻页标签栏PagerTabStrip</vt:lpstr>
      <vt:lpstr>PowerPoint 演示文稿</vt:lpstr>
      <vt:lpstr>翻页标签栏的演示效果</vt:lpstr>
      <vt:lpstr>7.3.3  设计一个简单的启动引导页</vt:lpstr>
      <vt:lpstr>启动引导页的演示效果</vt:lpstr>
      <vt:lpstr>启动引导页的代码主要步骤</vt:lpstr>
      <vt:lpstr>7.4  碎片Fragment</vt:lpstr>
      <vt:lpstr>7.4.1  碎片的静态注册</vt:lpstr>
      <vt:lpstr>PowerPoint 演示文稿</vt:lpstr>
      <vt:lpstr>静态注册时的碎片生命周期</vt:lpstr>
      <vt:lpstr>静态注册时的生命周期流转</vt:lpstr>
      <vt:lpstr>7.4.2  碎片的动态注册</vt:lpstr>
      <vt:lpstr>7.4.2  碎片的动态注册</vt:lpstr>
      <vt:lpstr>动态注册时的碎片生命周期</vt:lpstr>
      <vt:lpstr>7.4.3  改进的启动引导页</vt:lpstr>
      <vt:lpstr>7.4.3  改进的启动引导页</vt:lpstr>
      <vt:lpstr>PowerPoint 演示文稿</vt:lpstr>
      <vt:lpstr>7.5  实战项目：记账本</vt:lpstr>
      <vt:lpstr>7.5.1  需求描述</vt:lpstr>
      <vt:lpstr>记账本的演示效果</vt:lpstr>
      <vt:lpstr>7.5.2  界面设计</vt:lpstr>
      <vt:lpstr>账单列表页面的控件嵌套关系</vt:lpstr>
      <vt:lpstr>7.5.3  关键代码</vt:lpstr>
      <vt:lpstr>7.6  小结</vt:lpstr>
      <vt:lpstr>本章的学成目标</vt:lpstr>
      <vt:lpstr>习题（动手练习）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许立成</cp:lastModifiedBy>
  <cp:revision>172</cp:revision>
  <dcterms:created xsi:type="dcterms:W3CDTF">2020-09-05T11:15:00Z</dcterms:created>
  <dcterms:modified xsi:type="dcterms:W3CDTF">2023-11-09T01:35:07Z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B8D4E5ECC28F4372BDA1E09E868C57EE_12</vt:lpwstr>
  </property>
  <property fmtid="{D5CDD505-2E9C-101B-9397-08002B2CF9AE}" pid="3" name="KSOProductBuildVer">
    <vt:lpwstr>2052-12.1.0.15712</vt:lpwstr>
  </property>
</Properties>
</file>