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4" r:id="rId1"/>
  </p:sldMasterIdLst>
  <p:notesMasterIdLst>
    <p:notesMasterId r:id="rId139"/>
  </p:notesMasterIdLst>
  <p:handoutMasterIdLst>
    <p:handoutMasterId r:id="rId140"/>
  </p:handoutMasterIdLst>
  <p:sldIdLst>
    <p:sldId id="378" r:id="rId2"/>
    <p:sldId id="651" r:id="rId3"/>
    <p:sldId id="1760" r:id="rId4"/>
    <p:sldId id="785" r:id="rId5"/>
    <p:sldId id="786" r:id="rId6"/>
    <p:sldId id="787" r:id="rId7"/>
    <p:sldId id="1762" r:id="rId8"/>
    <p:sldId id="1763" r:id="rId9"/>
    <p:sldId id="1759" r:id="rId10"/>
    <p:sldId id="608" r:id="rId11"/>
    <p:sldId id="609" r:id="rId12"/>
    <p:sldId id="1768" r:id="rId13"/>
    <p:sldId id="612" r:id="rId14"/>
    <p:sldId id="617" r:id="rId15"/>
    <p:sldId id="619" r:id="rId16"/>
    <p:sldId id="866" r:id="rId17"/>
    <p:sldId id="402" r:id="rId18"/>
    <p:sldId id="397" r:id="rId19"/>
    <p:sldId id="409" r:id="rId20"/>
    <p:sldId id="429" r:id="rId21"/>
    <p:sldId id="868" r:id="rId22"/>
    <p:sldId id="1854" r:id="rId23"/>
    <p:sldId id="1826" r:id="rId24"/>
    <p:sldId id="516" r:id="rId25"/>
    <p:sldId id="518" r:id="rId26"/>
    <p:sldId id="519" r:id="rId27"/>
    <p:sldId id="572" r:id="rId28"/>
    <p:sldId id="521" r:id="rId29"/>
    <p:sldId id="573" r:id="rId30"/>
    <p:sldId id="575" r:id="rId31"/>
    <p:sldId id="1827" r:id="rId32"/>
    <p:sldId id="586" r:id="rId33"/>
    <p:sldId id="380" r:id="rId34"/>
    <p:sldId id="410" r:id="rId35"/>
    <p:sldId id="384" r:id="rId36"/>
    <p:sldId id="1828" r:id="rId37"/>
    <p:sldId id="392" r:id="rId38"/>
    <p:sldId id="393" r:id="rId39"/>
    <p:sldId id="394" r:id="rId40"/>
    <p:sldId id="385" r:id="rId41"/>
    <p:sldId id="414" r:id="rId42"/>
    <p:sldId id="386" r:id="rId43"/>
    <p:sldId id="415" r:id="rId44"/>
    <p:sldId id="387" r:id="rId45"/>
    <p:sldId id="416" r:id="rId46"/>
    <p:sldId id="388" r:id="rId47"/>
    <p:sldId id="1829" r:id="rId48"/>
    <p:sldId id="418" r:id="rId49"/>
    <p:sldId id="389" r:id="rId50"/>
    <p:sldId id="1830" r:id="rId51"/>
    <p:sldId id="390" r:id="rId52"/>
    <p:sldId id="391" r:id="rId53"/>
    <p:sldId id="570" r:id="rId54"/>
    <p:sldId id="1059" r:id="rId55"/>
    <p:sldId id="1060" r:id="rId56"/>
    <p:sldId id="1831" r:id="rId57"/>
    <p:sldId id="576" r:id="rId58"/>
    <p:sldId id="571" r:id="rId59"/>
    <p:sldId id="595" r:id="rId60"/>
    <p:sldId id="594" r:id="rId61"/>
    <p:sldId id="593" r:id="rId62"/>
    <p:sldId id="596" r:id="rId63"/>
    <p:sldId id="597" r:id="rId64"/>
    <p:sldId id="587" r:id="rId65"/>
    <p:sldId id="598" r:id="rId66"/>
    <p:sldId id="599" r:id="rId67"/>
    <p:sldId id="588" r:id="rId68"/>
    <p:sldId id="1832" r:id="rId69"/>
    <p:sldId id="589" r:id="rId70"/>
    <p:sldId id="1855" r:id="rId71"/>
    <p:sldId id="335" r:id="rId72"/>
    <p:sldId id="339" r:id="rId73"/>
    <p:sldId id="423" r:id="rId74"/>
    <p:sldId id="340" r:id="rId75"/>
    <p:sldId id="341" r:id="rId76"/>
    <p:sldId id="343" r:id="rId77"/>
    <p:sldId id="345" r:id="rId78"/>
    <p:sldId id="346" r:id="rId79"/>
    <p:sldId id="347" r:id="rId80"/>
    <p:sldId id="350" r:id="rId81"/>
    <p:sldId id="383" r:id="rId82"/>
    <p:sldId id="413" r:id="rId83"/>
    <p:sldId id="1834" r:id="rId84"/>
    <p:sldId id="1835" r:id="rId85"/>
    <p:sldId id="424" r:id="rId86"/>
    <p:sldId id="425" r:id="rId87"/>
    <p:sldId id="427" r:id="rId88"/>
    <p:sldId id="1836" r:id="rId89"/>
    <p:sldId id="440" r:id="rId90"/>
    <p:sldId id="441" r:id="rId91"/>
    <p:sldId id="442" r:id="rId92"/>
    <p:sldId id="654" r:id="rId93"/>
    <p:sldId id="656" r:id="rId94"/>
    <p:sldId id="660" r:id="rId95"/>
    <p:sldId id="661" r:id="rId96"/>
    <p:sldId id="662" r:id="rId97"/>
    <p:sldId id="547" r:id="rId98"/>
    <p:sldId id="663" r:id="rId99"/>
    <p:sldId id="665" r:id="rId100"/>
    <p:sldId id="668" r:id="rId101"/>
    <p:sldId id="667" r:id="rId102"/>
    <p:sldId id="669" r:id="rId103"/>
    <p:sldId id="671" r:id="rId104"/>
    <p:sldId id="673" r:id="rId105"/>
    <p:sldId id="544" r:id="rId106"/>
    <p:sldId id="382" r:id="rId107"/>
    <p:sldId id="675" r:id="rId108"/>
    <p:sldId id="545" r:id="rId109"/>
    <p:sldId id="1839" r:id="rId110"/>
    <p:sldId id="1840" r:id="rId111"/>
    <p:sldId id="1841" r:id="rId112"/>
    <p:sldId id="1842" r:id="rId113"/>
    <p:sldId id="1843" r:id="rId114"/>
    <p:sldId id="1844" r:id="rId115"/>
    <p:sldId id="1845" r:id="rId116"/>
    <p:sldId id="1846" r:id="rId117"/>
    <p:sldId id="1847" r:id="rId118"/>
    <p:sldId id="475" r:id="rId119"/>
    <p:sldId id="477" r:id="rId120"/>
    <p:sldId id="478" r:id="rId121"/>
    <p:sldId id="479" r:id="rId122"/>
    <p:sldId id="491" r:id="rId123"/>
    <p:sldId id="461" r:id="rId124"/>
    <p:sldId id="462" r:id="rId125"/>
    <p:sldId id="463" r:id="rId126"/>
    <p:sldId id="464" r:id="rId127"/>
    <p:sldId id="676" r:id="rId128"/>
    <p:sldId id="465" r:id="rId129"/>
    <p:sldId id="466" r:id="rId130"/>
    <p:sldId id="467" r:id="rId131"/>
    <p:sldId id="468" r:id="rId132"/>
    <p:sldId id="469" r:id="rId133"/>
    <p:sldId id="470" r:id="rId134"/>
    <p:sldId id="471" r:id="rId135"/>
    <p:sldId id="472" r:id="rId136"/>
    <p:sldId id="473" r:id="rId137"/>
    <p:sldId id="1833" r:id="rId13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80"/>
    <a:srgbClr val="FF3300"/>
    <a:srgbClr val="FF9966"/>
    <a:srgbClr val="FF9933"/>
    <a:srgbClr val="FFFF00"/>
    <a:srgbClr val="757E30"/>
    <a:srgbClr val="33CCCC"/>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1998" autoAdjust="0"/>
  </p:normalViewPr>
  <p:slideViewPr>
    <p:cSldViewPr>
      <p:cViewPr varScale="1">
        <p:scale>
          <a:sx n="68" d="100"/>
          <a:sy n="68" d="100"/>
        </p:scale>
        <p:origin x="1162"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88"/>
    </p:cViewPr>
  </p:sorter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1170267-728A-441E-B8CF-DEB3FB8997A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zh-CN" altLang="en-US"/>
          </a:p>
        </p:txBody>
      </p:sp>
      <p:sp>
        <p:nvSpPr>
          <p:cNvPr id="5123" name="Rectangle 3">
            <a:extLst>
              <a:ext uri="{FF2B5EF4-FFF2-40B4-BE49-F238E27FC236}">
                <a16:creationId xmlns:a16="http://schemas.microsoft.com/office/drawing/2014/main" id="{68760241-7F68-4990-9F37-67F09678B9DC}"/>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5124" name="Rectangle 4">
            <a:extLst>
              <a:ext uri="{FF2B5EF4-FFF2-40B4-BE49-F238E27FC236}">
                <a16:creationId xmlns:a16="http://schemas.microsoft.com/office/drawing/2014/main" id="{C6F272EB-4F6A-4D69-9E88-1EBC2074DE89}"/>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5125" name="Rectangle 5">
            <a:extLst>
              <a:ext uri="{FF2B5EF4-FFF2-40B4-BE49-F238E27FC236}">
                <a16:creationId xmlns:a16="http://schemas.microsoft.com/office/drawing/2014/main" id="{7DBAAEEE-74B7-4B0E-BCD1-2018C49B76D1}"/>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smtClean="0">
                <a:latin typeface="Times New Roman" panose="02020603050405020304" pitchFamily="18" charset="0"/>
              </a:defRPr>
            </a:lvl1pPr>
          </a:lstStyle>
          <a:p>
            <a:pPr>
              <a:defRPr/>
            </a:pPr>
            <a:fld id="{B661BEB7-6876-4216-BE00-4D16FDAADB41}"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D472CCF-F6C8-42F7-8E50-F215AB3A454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zh-CN" altLang="en-US"/>
          </a:p>
        </p:txBody>
      </p:sp>
      <p:sp>
        <p:nvSpPr>
          <p:cNvPr id="4099" name="Rectangle 3">
            <a:extLst>
              <a:ext uri="{FF2B5EF4-FFF2-40B4-BE49-F238E27FC236}">
                <a16:creationId xmlns:a16="http://schemas.microsoft.com/office/drawing/2014/main" id="{EE6CD9EE-D966-4106-B02B-F59A3DAA3E0A}"/>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21508" name="Rectangle 4">
            <a:extLst>
              <a:ext uri="{FF2B5EF4-FFF2-40B4-BE49-F238E27FC236}">
                <a16:creationId xmlns:a16="http://schemas.microsoft.com/office/drawing/2014/main" id="{112B6AD5-ED86-486A-8327-8110F853ADB2}"/>
              </a:ext>
            </a:extLst>
          </p:cNvPr>
          <p:cNvSpPr>
            <a:spLocks noGrp="1" noRot="1" noChangeAspect="1" noChangeArrowheads="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0AA76701-F08F-49BD-A392-AA0C34815A69}"/>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a:extLst>
              <a:ext uri="{FF2B5EF4-FFF2-40B4-BE49-F238E27FC236}">
                <a16:creationId xmlns:a16="http://schemas.microsoft.com/office/drawing/2014/main" id="{19C93824-1B7B-4CA1-A7D0-A4FBE2ECA0C9}"/>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4103" name="Rectangle 7">
            <a:extLst>
              <a:ext uri="{FF2B5EF4-FFF2-40B4-BE49-F238E27FC236}">
                <a16:creationId xmlns:a16="http://schemas.microsoft.com/office/drawing/2014/main" id="{B9EA57C1-1866-4522-88A1-C34A7E8ADD5B}"/>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smtClean="0">
                <a:latin typeface="Times New Roman" panose="02020603050405020304" pitchFamily="18" charset="0"/>
              </a:defRPr>
            </a:lvl1pPr>
          </a:lstStyle>
          <a:p>
            <a:pPr>
              <a:defRPr/>
            </a:pPr>
            <a:fld id="{7F814056-3399-4CE9-8CC7-E72CFE1ABC1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56024098-16AA-405B-8953-170DF05994DB}"/>
              </a:ext>
            </a:extLst>
          </p:cNvPr>
          <p:cNvSpPr>
            <a:spLocks noGrp="1" noRot="1" noChangeAspect="1" noChangeArrowheads="1" noTextEdit="1"/>
          </p:cNvSpPr>
          <p:nvPr>
            <p:ph type="sldImg"/>
          </p:nvPr>
        </p:nvSpPr>
        <p:spPr>
          <a:ln/>
        </p:spPr>
      </p:sp>
      <p:sp>
        <p:nvSpPr>
          <p:cNvPr id="26627" name="备注占位符 2">
            <a:extLst>
              <a:ext uri="{FF2B5EF4-FFF2-40B4-BE49-F238E27FC236}">
                <a16:creationId xmlns:a16="http://schemas.microsoft.com/office/drawing/2014/main" id="{6B0FE13F-3D66-4B41-8B95-B0E98B83B9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8" name="灯片编号占位符 3">
            <a:extLst>
              <a:ext uri="{FF2B5EF4-FFF2-40B4-BE49-F238E27FC236}">
                <a16:creationId xmlns:a16="http://schemas.microsoft.com/office/drawing/2014/main" id="{02E30CB1-F6F0-4E7F-B2E9-35E131871B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140D16-F710-4218-9E77-32205BB86503}" type="slidenum">
              <a:rPr lang="zh-CN" altLang="en-US">
                <a:latin typeface="Times New Roman" panose="02020603050405020304" pitchFamily="18" charset="0"/>
              </a:rPr>
              <a:pPr/>
              <a:t>2</a:t>
            </a:fld>
            <a:endParaRPr lang="en-US" altLang="zh-CN">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87FCC74E-E0A2-9942-9FD4-26EC7EF70E5F}" type="slidenum">
              <a:rPr lang="zh-CN" altLang="en-US">
                <a:latin typeface="Times New Roman" charset="0"/>
              </a:rPr>
              <a:pPr eaLnBrk="1" hangingPunct="1"/>
              <a:t>31</a:t>
            </a:fld>
            <a:endParaRPr lang="en-US" altLang="zh-CN">
              <a:latin typeface="Times New Roman" charset="0"/>
            </a:endParaRPr>
          </a:p>
        </p:txBody>
      </p:sp>
      <p:sp>
        <p:nvSpPr>
          <p:cNvPr id="128003" name="Rectangle 2"/>
          <p:cNvSpPr>
            <a:spLocks noGrp="1" noRot="1" noChangeAspect="1" noChangeArrowheads="1" noTextEdit="1"/>
          </p:cNvSpPr>
          <p:nvPr>
            <p:ph type="sldImg"/>
          </p:nvPr>
        </p:nvSpPr>
        <p:spPr>
          <a:xfrm>
            <a:off x="581025" y="796925"/>
            <a:ext cx="5695950" cy="3205163"/>
          </a:xfrm>
          <a:solidFill>
            <a:srgbClr val="FFFFFF"/>
          </a:solidFill>
          <a:ln/>
        </p:spPr>
      </p:sp>
      <p:sp>
        <p:nvSpPr>
          <p:cNvPr id="128004" name="Rectangle 3"/>
          <p:cNvSpPr>
            <a:spLocks noGrp="1" noChangeArrowheads="1"/>
          </p:cNvSpPr>
          <p:nvPr>
            <p:ph type="body" idx="1"/>
          </p:nvPr>
        </p:nvSpPr>
        <p:spPr>
          <a:xfrm>
            <a:off x="914400" y="4346575"/>
            <a:ext cx="5029200" cy="3849688"/>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endParaRPr kumimoji="0"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6A6452BD-784A-6D47-BCBA-CEBC9F84A839}" type="slidenum">
              <a:rPr lang="zh-CN" altLang="en-US">
                <a:latin typeface="Times New Roman" charset="0"/>
              </a:rPr>
              <a:pPr eaLnBrk="1" hangingPunct="1"/>
              <a:t>32</a:t>
            </a:fld>
            <a:endParaRPr lang="en-US" altLang="zh-CN">
              <a:latin typeface="Times New Roman" charset="0"/>
            </a:endParaRPr>
          </a:p>
        </p:txBody>
      </p:sp>
      <p:sp>
        <p:nvSpPr>
          <p:cNvPr id="129027" name="Rectangle 2"/>
          <p:cNvSpPr>
            <a:spLocks noGrp="1" noRot="1" noChangeAspect="1" noChangeArrowheads="1" noTextEdit="1"/>
          </p:cNvSpPr>
          <p:nvPr>
            <p:ph type="sldImg"/>
          </p:nvPr>
        </p:nvSpPr>
        <p:spPr>
          <a:xfrm>
            <a:off x="581025" y="796925"/>
            <a:ext cx="5695950" cy="3205163"/>
          </a:xfrm>
          <a:ln/>
        </p:spPr>
      </p:sp>
      <p:sp>
        <p:nvSpPr>
          <p:cNvPr id="129028" name="Rectangle 3"/>
          <p:cNvSpPr>
            <a:spLocks noGrp="1" noChangeArrowheads="1"/>
          </p:cNvSpPr>
          <p:nvPr>
            <p:ph type="body" idx="1"/>
          </p:nvPr>
        </p:nvSpPr>
        <p:spPr>
          <a:xfrm>
            <a:off x="914400" y="4346575"/>
            <a:ext cx="5029200" cy="3849688"/>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F65E1C17-AB8B-FE45-BE73-8D5FE8289299}" type="slidenum">
              <a:rPr lang="zh-CN" altLang="en-US">
                <a:latin typeface="Times New Roman" charset="0"/>
              </a:rPr>
              <a:pPr eaLnBrk="1" hangingPunct="1"/>
              <a:t>53</a:t>
            </a:fld>
            <a:endParaRPr lang="en-US" altLang="zh-CN">
              <a:latin typeface="Times New Roman" charset="0"/>
            </a:endParaRPr>
          </a:p>
        </p:txBody>
      </p:sp>
      <p:sp>
        <p:nvSpPr>
          <p:cNvPr id="119811" name="Rectangle 2"/>
          <p:cNvSpPr>
            <a:spLocks noGrp="1" noRot="1" noChangeAspect="1" noChangeArrowheads="1" noTextEdit="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endParaRPr kumimoji="0"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a:ln/>
        </p:spPr>
      </p:sp>
      <p:sp>
        <p:nvSpPr>
          <p:cNvPr id="130051" name="备注占位符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a:p>
        </p:txBody>
      </p:sp>
      <p:sp>
        <p:nvSpPr>
          <p:cNvPr id="130052" name="灯片编号占位符 3"/>
          <p:cNvSpPr>
            <a:spLocks noGrp="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65293EED-6802-CA45-828D-54B579FD4BF9}" type="slidenum">
              <a:rPr lang="zh-CN" altLang="en-US">
                <a:latin typeface="Times New Roman" charset="0"/>
              </a:rPr>
              <a:pPr eaLnBrk="1" hangingPunct="1"/>
              <a:t>61</a:t>
            </a:fld>
            <a:endParaRPr lang="en-US" altLang="zh-CN">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EB4E167F-03D3-4D47-B512-EAA7BB16E608}" type="slidenum">
              <a:rPr lang="zh-CN" altLang="en-US">
                <a:latin typeface="Times New Roman" charset="0"/>
              </a:rPr>
              <a:pPr eaLnBrk="1" hangingPunct="1"/>
              <a:t>68</a:t>
            </a:fld>
            <a:endParaRPr lang="en-US" altLang="zh-CN">
              <a:latin typeface="Times New Roman" charset="0"/>
            </a:endParaRPr>
          </a:p>
        </p:txBody>
      </p:sp>
      <p:sp>
        <p:nvSpPr>
          <p:cNvPr id="131075" name="Rectangle 2"/>
          <p:cNvSpPr>
            <a:spLocks noGrp="1" noRot="1" noChangeAspect="1" noChangeArrowheads="1" noTextEdit="1"/>
          </p:cNvSpPr>
          <p:nvPr>
            <p:ph type="sldImg"/>
          </p:nvPr>
        </p:nvSpPr>
        <p:spPr>
          <a:xfrm>
            <a:off x="581025" y="796925"/>
            <a:ext cx="5695950" cy="3205163"/>
          </a:xfrm>
          <a:solidFill>
            <a:srgbClr val="FFFFFF"/>
          </a:solidFill>
          <a:ln/>
        </p:spPr>
      </p:sp>
      <p:sp>
        <p:nvSpPr>
          <p:cNvPr id="131076" name="Rectangle 3"/>
          <p:cNvSpPr>
            <a:spLocks noGrp="1" noChangeArrowheads="1"/>
          </p:cNvSpPr>
          <p:nvPr>
            <p:ph type="body" idx="1"/>
          </p:nvPr>
        </p:nvSpPr>
        <p:spPr>
          <a:xfrm>
            <a:off x="914400" y="4346575"/>
            <a:ext cx="5029200" cy="3849688"/>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endParaRPr kumimoji="0"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CE9477D1-F695-0D4E-B10C-4574BFAC6651}" type="slidenum">
              <a:rPr lang="zh-CN" altLang="en-US" sz="1200">
                <a:latin typeface="Times New Roman" charset="0"/>
              </a:rPr>
              <a:pPr/>
              <a:t>81</a:t>
            </a:fld>
            <a:endParaRPr lang="en-US" altLang="zh-CN" sz="1200">
              <a:latin typeface="Times New Roman"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3E0B2C01-6047-934C-8175-1555F8EE0A5A}" type="slidenum">
              <a:rPr lang="zh-CN" altLang="en-US" sz="1200">
                <a:latin typeface="Times New Roman" charset="0"/>
              </a:rPr>
              <a:pPr/>
              <a:t>84</a:t>
            </a:fld>
            <a:endParaRPr lang="en-US" altLang="zh-CN" sz="120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F3FE116-C6E2-2E4A-9445-7E72B0D4FFC7}" type="slidenum">
              <a:rPr lang="zh-CN" altLang="en-US" sz="1200">
                <a:latin typeface="Times New Roman" charset="0"/>
              </a:rPr>
              <a:pPr/>
              <a:t>85</a:t>
            </a:fld>
            <a:endParaRPr lang="en-US" altLang="zh-CN" sz="1200">
              <a:latin typeface="Times New Roman" charset="0"/>
            </a:endParaRPr>
          </a:p>
        </p:txBody>
      </p:sp>
      <p:sp>
        <p:nvSpPr>
          <p:cNvPr id="31746" name="Rectangle 2"/>
          <p:cNvSpPr>
            <a:spLocks noGrp="1" noRot="1" noChangeAspect="1" noChangeArrowheads="1" noTextEdit="1"/>
          </p:cNvSpPr>
          <p:nvPr>
            <p:ph type="sldImg"/>
          </p:nvPr>
        </p:nvSpPr>
        <p:spPr>
          <a:solidFill>
            <a:srgbClr val="FFFFFF"/>
          </a:solidFill>
          <a:ln/>
        </p:spPr>
      </p:sp>
      <p:sp>
        <p:nvSpPr>
          <p:cNvPr id="3174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26060D90-3891-154E-99C6-1F03C9DFFF64}" type="slidenum">
              <a:rPr lang="zh-CN" altLang="en-US" sz="1200">
                <a:latin typeface="Times New Roman" charset="0"/>
              </a:rPr>
              <a:pPr/>
              <a:t>89</a:t>
            </a:fld>
            <a:endParaRPr lang="en-US" altLang="zh-CN" sz="1200">
              <a:latin typeface="Times New Roman"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61166665-9592-4949-BA5E-EE58B035615D}" type="slidenum">
              <a:rPr lang="zh-CN" altLang="en-US" sz="1200">
                <a:latin typeface="Times New Roman" charset="0"/>
              </a:rPr>
              <a:pPr/>
              <a:t>90</a:t>
            </a:fld>
            <a:endParaRPr lang="en-US" altLang="zh-CN" sz="1200">
              <a:latin typeface="Times New Roman" charset="0"/>
            </a:endParaRPr>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83697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2897D94F-70AB-4349-9012-BD202319B767}" type="slidenum">
              <a:rPr lang="zh-CN" altLang="en-US">
                <a:latin typeface="Times New Roman" charset="0"/>
              </a:rPr>
              <a:pPr eaLnBrk="1" hangingPunct="1"/>
              <a:t>23</a:t>
            </a:fld>
            <a:endParaRPr lang="en-US" altLang="zh-CN">
              <a:latin typeface="Times New Roman" charset="0"/>
            </a:endParaRPr>
          </a:p>
        </p:txBody>
      </p:sp>
      <p:sp>
        <p:nvSpPr>
          <p:cNvPr id="120835" name="Rectangle 2"/>
          <p:cNvSpPr>
            <a:spLocks noGrp="1" noRot="1" noChangeAspect="1" noChangeArrowheads="1" noTextEdit="1"/>
          </p:cNvSpPr>
          <p:nvPr>
            <p:ph type="sldImg"/>
          </p:nvPr>
        </p:nvSpPr>
        <p:spPr>
          <a:xfrm>
            <a:off x="581025" y="796925"/>
            <a:ext cx="5695950" cy="3205163"/>
          </a:xfrm>
          <a:solidFill>
            <a:srgbClr val="FFFFFF"/>
          </a:solidFill>
          <a:ln/>
        </p:spPr>
      </p:sp>
      <p:sp>
        <p:nvSpPr>
          <p:cNvPr id="120836" name="Rectangle 3"/>
          <p:cNvSpPr>
            <a:spLocks noGrp="1" noChangeArrowheads="1"/>
          </p:cNvSpPr>
          <p:nvPr>
            <p:ph type="body" idx="1"/>
          </p:nvPr>
        </p:nvSpPr>
        <p:spPr>
          <a:xfrm>
            <a:off x="914400" y="4346575"/>
            <a:ext cx="5029200" cy="3849688"/>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endParaRPr kumimoji="0"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08A08DB4-0A93-D143-A4BF-B41CE2849692}" type="slidenum">
              <a:rPr lang="zh-CN" altLang="en-US">
                <a:latin typeface="Times New Roman" charset="0"/>
              </a:rPr>
              <a:pPr eaLnBrk="1" hangingPunct="1"/>
              <a:t>24</a:t>
            </a:fld>
            <a:endParaRPr lang="en-US" altLang="zh-CN">
              <a:latin typeface="Times New Roman" charset="0"/>
            </a:endParaRPr>
          </a:p>
        </p:txBody>
      </p:sp>
      <p:sp>
        <p:nvSpPr>
          <p:cNvPr id="121859" name="Rectangle 2"/>
          <p:cNvSpPr>
            <a:spLocks noGrp="1" noRot="1" noChangeAspect="1" noChangeArrowheads="1" noTextEdit="1"/>
          </p:cNvSpPr>
          <p:nvPr>
            <p:ph type="sldImg"/>
          </p:nvPr>
        </p:nvSpPr>
        <p:spPr>
          <a:xfrm>
            <a:off x="581025" y="796925"/>
            <a:ext cx="5695950" cy="3205163"/>
          </a:xfrm>
          <a:solidFill>
            <a:srgbClr val="FFFFFF"/>
          </a:solidFill>
          <a:ln/>
        </p:spPr>
      </p:sp>
      <p:sp>
        <p:nvSpPr>
          <p:cNvPr id="121860" name="Rectangle 3"/>
          <p:cNvSpPr>
            <a:spLocks noGrp="1" noChangeArrowheads="1"/>
          </p:cNvSpPr>
          <p:nvPr>
            <p:ph type="body" idx="1"/>
          </p:nvPr>
        </p:nvSpPr>
        <p:spPr>
          <a:xfrm>
            <a:off x="914400" y="4346575"/>
            <a:ext cx="5029200" cy="3849688"/>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endParaRPr kumimoji="0"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686FFD2E-32FD-E24F-9FA8-ADBC9147E394}" type="slidenum">
              <a:rPr lang="zh-CN" altLang="en-US">
                <a:latin typeface="Times New Roman" charset="0"/>
              </a:rPr>
              <a:pPr eaLnBrk="1" hangingPunct="1"/>
              <a:t>25</a:t>
            </a:fld>
            <a:endParaRPr lang="en-US" altLang="zh-CN">
              <a:latin typeface="Times New Roman" charset="0"/>
            </a:endParaRPr>
          </a:p>
        </p:txBody>
      </p:sp>
      <p:sp>
        <p:nvSpPr>
          <p:cNvPr id="122883" name="Rectangle 2"/>
          <p:cNvSpPr>
            <a:spLocks noGrp="1" noRot="1" noChangeAspect="1" noChangeArrowheads="1" noTextEdit="1"/>
          </p:cNvSpPr>
          <p:nvPr>
            <p:ph type="sldImg"/>
          </p:nvPr>
        </p:nvSpPr>
        <p:spPr>
          <a:xfrm>
            <a:off x="581025" y="796925"/>
            <a:ext cx="5695950" cy="3205163"/>
          </a:xfrm>
          <a:solidFill>
            <a:srgbClr val="FFFFFF"/>
          </a:solidFill>
          <a:ln/>
        </p:spPr>
      </p:sp>
      <p:sp>
        <p:nvSpPr>
          <p:cNvPr id="122884" name="Rectangle 3"/>
          <p:cNvSpPr>
            <a:spLocks noGrp="1" noChangeArrowheads="1"/>
          </p:cNvSpPr>
          <p:nvPr>
            <p:ph type="body" idx="1"/>
          </p:nvPr>
        </p:nvSpPr>
        <p:spPr>
          <a:xfrm>
            <a:off x="914400" y="4346575"/>
            <a:ext cx="5029200" cy="3849688"/>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endParaRPr kumimoji="0"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87B8C3D6-28FD-1E42-B5E7-A768E0F8E903}" type="slidenum">
              <a:rPr lang="zh-CN" altLang="en-US">
                <a:latin typeface="Times New Roman" charset="0"/>
              </a:rPr>
              <a:pPr eaLnBrk="1" hangingPunct="1"/>
              <a:t>26</a:t>
            </a:fld>
            <a:endParaRPr lang="en-US" altLang="zh-CN">
              <a:latin typeface="Times New Roman" charset="0"/>
            </a:endParaRPr>
          </a:p>
        </p:txBody>
      </p:sp>
      <p:sp>
        <p:nvSpPr>
          <p:cNvPr id="123907" name="Rectangle 2"/>
          <p:cNvSpPr>
            <a:spLocks noGrp="1" noRot="1" noChangeAspect="1" noChangeArrowheads="1" noTextEdit="1"/>
          </p:cNvSpPr>
          <p:nvPr>
            <p:ph type="sldImg"/>
          </p:nvPr>
        </p:nvSpPr>
        <p:spPr>
          <a:xfrm>
            <a:off x="581025" y="796925"/>
            <a:ext cx="5695950" cy="3205163"/>
          </a:xfrm>
          <a:solidFill>
            <a:srgbClr val="FFFFFF"/>
          </a:solidFill>
          <a:ln/>
        </p:spPr>
      </p:sp>
      <p:sp>
        <p:nvSpPr>
          <p:cNvPr id="123908" name="Rectangle 3"/>
          <p:cNvSpPr>
            <a:spLocks noGrp="1" noChangeArrowheads="1"/>
          </p:cNvSpPr>
          <p:nvPr>
            <p:ph type="body" idx="1"/>
          </p:nvPr>
        </p:nvSpPr>
        <p:spPr>
          <a:xfrm>
            <a:off x="914400" y="4346575"/>
            <a:ext cx="5029200" cy="3849688"/>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endParaRPr kumimoji="0"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64415720-96A5-9F41-B681-ED2E4C10906A}" type="slidenum">
              <a:rPr lang="zh-CN" altLang="en-US">
                <a:latin typeface="Times New Roman" charset="0"/>
              </a:rPr>
              <a:pPr eaLnBrk="1" hangingPunct="1"/>
              <a:t>27</a:t>
            </a:fld>
            <a:endParaRPr lang="en-US" altLang="zh-CN">
              <a:latin typeface="Times New Roman" charset="0"/>
            </a:endParaRPr>
          </a:p>
        </p:txBody>
      </p:sp>
      <p:sp>
        <p:nvSpPr>
          <p:cNvPr id="124931" name="Rectangle 2"/>
          <p:cNvSpPr>
            <a:spLocks noGrp="1" noRot="1" noChangeAspect="1" noChangeArrowheads="1" noTextEdit="1"/>
          </p:cNvSpPr>
          <p:nvPr>
            <p:ph type="sldImg"/>
          </p:nvPr>
        </p:nvSpPr>
        <p:spPr>
          <a:xfrm>
            <a:off x="581025" y="796925"/>
            <a:ext cx="5695950" cy="3205163"/>
          </a:xfrm>
          <a:solidFill>
            <a:srgbClr val="FFFFFF"/>
          </a:solidFill>
          <a:ln/>
        </p:spPr>
      </p:sp>
      <p:sp>
        <p:nvSpPr>
          <p:cNvPr id="124932" name="Rectangle 3"/>
          <p:cNvSpPr>
            <a:spLocks noGrp="1" noChangeArrowheads="1"/>
          </p:cNvSpPr>
          <p:nvPr>
            <p:ph type="body" idx="1"/>
          </p:nvPr>
        </p:nvSpPr>
        <p:spPr>
          <a:xfrm>
            <a:off x="914400" y="4346575"/>
            <a:ext cx="5029200" cy="3849688"/>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endParaRPr kumimoji="0"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1B9E1815-A151-6746-B2B3-1EA62BA7614B}" type="slidenum">
              <a:rPr lang="zh-CN" altLang="en-US">
                <a:latin typeface="Times New Roman" charset="0"/>
              </a:rPr>
              <a:pPr eaLnBrk="1" hangingPunct="1"/>
              <a:t>28</a:t>
            </a:fld>
            <a:endParaRPr lang="en-US" altLang="zh-CN">
              <a:latin typeface="Times New Roman" charset="0"/>
            </a:endParaRPr>
          </a:p>
        </p:txBody>
      </p:sp>
      <p:sp>
        <p:nvSpPr>
          <p:cNvPr id="125955" name="Rectangle 2"/>
          <p:cNvSpPr>
            <a:spLocks noGrp="1" noRot="1" noChangeAspect="1" noChangeArrowheads="1" noTextEdit="1"/>
          </p:cNvSpPr>
          <p:nvPr>
            <p:ph type="sldImg"/>
          </p:nvPr>
        </p:nvSpPr>
        <p:spPr>
          <a:xfrm>
            <a:off x="581025" y="796925"/>
            <a:ext cx="5695950" cy="3205163"/>
          </a:xfrm>
          <a:solidFill>
            <a:srgbClr val="FFFFFF"/>
          </a:solidFill>
          <a:ln/>
        </p:spPr>
      </p:sp>
      <p:sp>
        <p:nvSpPr>
          <p:cNvPr id="125956" name="Rectangle 3"/>
          <p:cNvSpPr>
            <a:spLocks noGrp="1" noChangeArrowheads="1"/>
          </p:cNvSpPr>
          <p:nvPr>
            <p:ph type="body" idx="1"/>
          </p:nvPr>
        </p:nvSpPr>
        <p:spPr>
          <a:xfrm>
            <a:off x="914400" y="4346575"/>
            <a:ext cx="5029200" cy="3849688"/>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endParaRPr kumimoji="0"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fld id="{0B2DFE85-0278-C542-8CF9-FB20A1F5F104}" type="slidenum">
              <a:rPr lang="zh-CN" altLang="en-US">
                <a:latin typeface="Times New Roman" charset="0"/>
              </a:rPr>
              <a:pPr eaLnBrk="1" hangingPunct="1"/>
              <a:t>29</a:t>
            </a:fld>
            <a:endParaRPr lang="en-US" altLang="zh-CN">
              <a:latin typeface="Times New Roman" charset="0"/>
            </a:endParaRPr>
          </a:p>
        </p:txBody>
      </p:sp>
      <p:sp>
        <p:nvSpPr>
          <p:cNvPr id="126979" name="Rectangle 2"/>
          <p:cNvSpPr>
            <a:spLocks noGrp="1" noRot="1" noChangeAspect="1" noChangeArrowheads="1" noTextEdit="1"/>
          </p:cNvSpPr>
          <p:nvPr>
            <p:ph type="sldImg"/>
          </p:nvPr>
        </p:nvSpPr>
        <p:spPr>
          <a:xfrm>
            <a:off x="581025" y="796925"/>
            <a:ext cx="5695950" cy="3205163"/>
          </a:xfrm>
          <a:solidFill>
            <a:srgbClr val="FFFFFF"/>
          </a:solidFill>
          <a:ln/>
        </p:spPr>
      </p:sp>
      <p:sp>
        <p:nvSpPr>
          <p:cNvPr id="126980" name="Rectangle 3"/>
          <p:cNvSpPr>
            <a:spLocks noGrp="1" noChangeArrowheads="1"/>
          </p:cNvSpPr>
          <p:nvPr>
            <p:ph type="body" idx="1"/>
          </p:nvPr>
        </p:nvSpPr>
        <p:spPr>
          <a:xfrm>
            <a:off x="914400" y="4346575"/>
            <a:ext cx="5029200" cy="3849688"/>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endParaRPr kumimoji="0"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42690" name="Rectangle 2"/>
          <p:cNvSpPr>
            <a:spLocks noGrp="1" noChangeArrowheads="1"/>
          </p:cNvSpPr>
          <p:nvPr>
            <p:ph type="ctrTitle"/>
          </p:nvPr>
        </p:nvSpPr>
        <p:spPr>
          <a:xfrm>
            <a:off x="912284" y="1844678"/>
            <a:ext cx="10363200" cy="1470025"/>
          </a:xfrm>
        </p:spPr>
        <p:txBody>
          <a:bodyPr/>
          <a:lstStyle>
            <a:lvl1pPr>
              <a:defRPr sz="4000" b="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defRPr>
            </a:lvl1pPr>
          </a:lstStyle>
          <a:p>
            <a:r>
              <a:rPr lang="zh-CN" altLang="en-US" dirty="0"/>
              <a:t>单击此处编辑母版标题样式</a:t>
            </a:r>
          </a:p>
        </p:txBody>
      </p:sp>
      <p:sp>
        <p:nvSpPr>
          <p:cNvPr id="242691" name="Rectangle 3"/>
          <p:cNvSpPr>
            <a:spLocks noGrp="1" noChangeArrowheads="1"/>
          </p:cNvSpPr>
          <p:nvPr>
            <p:ph type="subTitle" idx="1"/>
          </p:nvPr>
        </p:nvSpPr>
        <p:spPr>
          <a:xfrm>
            <a:off x="1828800" y="3886200"/>
            <a:ext cx="8534400" cy="838200"/>
          </a:xfrm>
        </p:spPr>
        <p:txBody>
          <a:bodyPr/>
          <a:lstStyle>
            <a:lvl1pPr marL="0" indent="0" algn="ctr">
              <a:buFontTx/>
              <a:buNone/>
              <a:defRPr sz="280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defRPr>
            </a:lvl1pPr>
          </a:lstStyle>
          <a:p>
            <a:r>
              <a:rPr lang="zh-CN" altLang="en-US" dirty="0"/>
              <a:t>单击此处编辑母版副标题样式</a:t>
            </a:r>
          </a:p>
        </p:txBody>
      </p:sp>
    </p:spTree>
    <p:extLst>
      <p:ext uri="{BB962C8B-B14F-4D97-AF65-F5344CB8AC3E}">
        <p14:creationId xmlns:p14="http://schemas.microsoft.com/office/powerpoint/2010/main" val="27484450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3DE04E4C-3AC2-4465-AEBF-DDB3135AD568}"/>
              </a:ext>
            </a:extLst>
          </p:cNvPr>
          <p:cNvSpPr>
            <a:spLocks noChangeArrowheads="1"/>
          </p:cNvSpPr>
          <p:nvPr/>
        </p:nvSpPr>
        <p:spPr bwMode="auto">
          <a:xfrm>
            <a:off x="0" y="9525"/>
            <a:ext cx="12192000" cy="404813"/>
          </a:xfrm>
          <a:prstGeom prst="rect">
            <a:avLst/>
          </a:prstGeom>
          <a:gradFill rotWithShape="1">
            <a:gsLst>
              <a:gs pos="0">
                <a:schemeClr val="accent2">
                  <a:lumMod val="75000"/>
                </a:schemeClr>
              </a:gs>
              <a:gs pos="100000">
                <a:schemeClr val="accent2">
                  <a:lumMod val="60000"/>
                  <a:lumOff val="40000"/>
                </a:schemeClr>
              </a:gs>
            </a:gsLst>
            <a:lin ang="0" scaled="1"/>
          </a:gra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endParaRPr lang="zh-CN" altLang="en-US" sz="1050">
              <a:ea typeface="MS Mincho" panose="02020609040205080304" pitchFamily="49" charset="-128"/>
            </a:endParaRPr>
          </a:p>
        </p:txBody>
      </p:sp>
      <p:sp>
        <p:nvSpPr>
          <p:cNvPr id="5" name="AutoShape 6">
            <a:extLst>
              <a:ext uri="{FF2B5EF4-FFF2-40B4-BE49-F238E27FC236}">
                <a16:creationId xmlns:a16="http://schemas.microsoft.com/office/drawing/2014/main" id="{65079D3E-204B-4226-974F-72B99BC0E990}"/>
              </a:ext>
            </a:extLst>
          </p:cNvPr>
          <p:cNvSpPr>
            <a:spLocks noChangeArrowheads="1"/>
          </p:cNvSpPr>
          <p:nvPr/>
        </p:nvSpPr>
        <p:spPr bwMode="auto">
          <a:xfrm flipV="1">
            <a:off x="11183938" y="188913"/>
            <a:ext cx="768350" cy="373062"/>
          </a:xfrm>
          <a:prstGeom prst="flowChartOffpageConnector">
            <a:avLst/>
          </a:prstGeom>
          <a:solidFill>
            <a:schemeClr val="bg1"/>
          </a:soli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lgn="ctr">
              <a:spcAft>
                <a:spcPct val="0"/>
              </a:spcAft>
              <a:buClrTx/>
              <a:buSzTx/>
              <a:buFontTx/>
              <a:buNone/>
              <a:defRPr/>
            </a:pPr>
            <a:endParaRPr lang="en-US" altLang="zh-CN" sz="900">
              <a:solidFill>
                <a:srgbClr val="99CC00"/>
              </a:solidFill>
              <a:ea typeface="MS Mincho" panose="02020609040205080304" pitchFamily="49" charset="-128"/>
            </a:endParaRPr>
          </a:p>
        </p:txBody>
      </p:sp>
      <p:pic>
        <p:nvPicPr>
          <p:cNvPr id="6" name="图片 12" descr="C:\Users\86139\Desktop\图标.png图标">
            <a:extLst>
              <a:ext uri="{FF2B5EF4-FFF2-40B4-BE49-F238E27FC236}">
                <a16:creationId xmlns:a16="http://schemas.microsoft.com/office/drawing/2014/main" id="{0188A18B-EA0B-4718-82E8-E0A07034BC9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21AF8CEC-801F-4AF0-82D0-8C6D9C612320}"/>
              </a:ext>
            </a:extLst>
          </p:cNvPr>
          <p:cNvSpPr/>
          <p:nvPr/>
        </p:nvSpPr>
        <p:spPr>
          <a:xfrm>
            <a:off x="7824788" y="404813"/>
            <a:ext cx="316706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8" name="矩形 7">
            <a:extLst>
              <a:ext uri="{FF2B5EF4-FFF2-40B4-BE49-F238E27FC236}">
                <a16:creationId xmlns:a16="http://schemas.microsoft.com/office/drawing/2014/main" id="{FC20D7F4-5312-41CC-B7AA-D6C9A7A57DA1}"/>
              </a:ext>
            </a:extLst>
          </p:cNvPr>
          <p:cNvSpPr/>
          <p:nvPr/>
        </p:nvSpPr>
        <p:spPr>
          <a:xfrm>
            <a:off x="7920038" y="404813"/>
            <a:ext cx="307181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9" name="TextBox 9">
            <a:extLst>
              <a:ext uri="{FF2B5EF4-FFF2-40B4-BE49-F238E27FC236}">
                <a16:creationId xmlns:a16="http://schemas.microsoft.com/office/drawing/2014/main" id="{BC49DECC-A98E-4950-ABB6-1418D31EFBE1}"/>
              </a:ext>
            </a:extLst>
          </p:cNvPr>
          <p:cNvSpPr txBox="1"/>
          <p:nvPr/>
        </p:nvSpPr>
        <p:spPr>
          <a:xfrm>
            <a:off x="6350" y="6350"/>
            <a:ext cx="4144963" cy="398463"/>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571500" y="1951387"/>
            <a:ext cx="10972800" cy="392588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262510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CDFA959F-05E9-4734-B101-49B168E87F4D}"/>
              </a:ext>
            </a:extLst>
          </p:cNvPr>
          <p:cNvSpPr>
            <a:spLocks noChangeArrowheads="1"/>
          </p:cNvSpPr>
          <p:nvPr/>
        </p:nvSpPr>
        <p:spPr bwMode="auto">
          <a:xfrm>
            <a:off x="0" y="9525"/>
            <a:ext cx="12192000" cy="404813"/>
          </a:xfrm>
          <a:prstGeom prst="rect">
            <a:avLst/>
          </a:prstGeom>
          <a:gradFill rotWithShape="1">
            <a:gsLst>
              <a:gs pos="0">
                <a:schemeClr val="accent2">
                  <a:lumMod val="75000"/>
                </a:schemeClr>
              </a:gs>
              <a:gs pos="100000">
                <a:schemeClr val="accent2">
                  <a:lumMod val="60000"/>
                  <a:lumOff val="40000"/>
                </a:schemeClr>
              </a:gs>
            </a:gsLst>
            <a:lin ang="0" scaled="1"/>
          </a:gra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endParaRPr lang="zh-CN" altLang="en-US" sz="1050">
              <a:ea typeface="MS Mincho" panose="02020609040205080304" pitchFamily="49" charset="-128"/>
            </a:endParaRPr>
          </a:p>
        </p:txBody>
      </p:sp>
      <p:sp>
        <p:nvSpPr>
          <p:cNvPr id="5" name="AutoShape 6">
            <a:extLst>
              <a:ext uri="{FF2B5EF4-FFF2-40B4-BE49-F238E27FC236}">
                <a16:creationId xmlns:a16="http://schemas.microsoft.com/office/drawing/2014/main" id="{B9F3A7B0-B4AE-4529-8366-C431E6F7CE35}"/>
              </a:ext>
            </a:extLst>
          </p:cNvPr>
          <p:cNvSpPr>
            <a:spLocks noChangeArrowheads="1"/>
          </p:cNvSpPr>
          <p:nvPr/>
        </p:nvSpPr>
        <p:spPr bwMode="auto">
          <a:xfrm flipV="1">
            <a:off x="11183938" y="188913"/>
            <a:ext cx="768350" cy="373062"/>
          </a:xfrm>
          <a:prstGeom prst="flowChartOffpageConnector">
            <a:avLst/>
          </a:prstGeom>
          <a:solidFill>
            <a:schemeClr val="bg1"/>
          </a:soli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lgn="ctr">
              <a:spcAft>
                <a:spcPct val="0"/>
              </a:spcAft>
              <a:buClrTx/>
              <a:buSzTx/>
              <a:buFontTx/>
              <a:buNone/>
              <a:defRPr/>
            </a:pPr>
            <a:endParaRPr lang="en-US" altLang="zh-CN" sz="900">
              <a:solidFill>
                <a:srgbClr val="99CC00"/>
              </a:solidFill>
              <a:ea typeface="MS Mincho" panose="02020609040205080304" pitchFamily="49" charset="-128"/>
            </a:endParaRPr>
          </a:p>
        </p:txBody>
      </p:sp>
      <p:pic>
        <p:nvPicPr>
          <p:cNvPr id="6" name="图片 12" descr="C:\Users\86139\Desktop\图标.png图标">
            <a:extLst>
              <a:ext uri="{FF2B5EF4-FFF2-40B4-BE49-F238E27FC236}">
                <a16:creationId xmlns:a16="http://schemas.microsoft.com/office/drawing/2014/main" id="{03C73900-087F-4DF5-9F98-556CAA1EBA3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A32F28CC-835E-4A3A-B120-EA9F46E88012}"/>
              </a:ext>
            </a:extLst>
          </p:cNvPr>
          <p:cNvSpPr/>
          <p:nvPr/>
        </p:nvSpPr>
        <p:spPr>
          <a:xfrm>
            <a:off x="7824788" y="404813"/>
            <a:ext cx="316706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8" name="矩形 7">
            <a:extLst>
              <a:ext uri="{FF2B5EF4-FFF2-40B4-BE49-F238E27FC236}">
                <a16:creationId xmlns:a16="http://schemas.microsoft.com/office/drawing/2014/main" id="{3A4B47B2-23BB-4B57-A440-2333E90878E7}"/>
              </a:ext>
            </a:extLst>
          </p:cNvPr>
          <p:cNvSpPr/>
          <p:nvPr/>
        </p:nvSpPr>
        <p:spPr>
          <a:xfrm>
            <a:off x="7920038" y="404813"/>
            <a:ext cx="307181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9" name="TextBox 9">
            <a:extLst>
              <a:ext uri="{FF2B5EF4-FFF2-40B4-BE49-F238E27FC236}">
                <a16:creationId xmlns:a16="http://schemas.microsoft.com/office/drawing/2014/main" id="{5FBB9EB2-2670-46FD-953C-926D7AF308D4}"/>
              </a:ext>
            </a:extLst>
          </p:cNvPr>
          <p:cNvSpPr txBox="1"/>
          <p:nvPr/>
        </p:nvSpPr>
        <p:spPr>
          <a:xfrm>
            <a:off x="6350" y="6350"/>
            <a:ext cx="4144963" cy="398463"/>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2" name="竖排标题 1"/>
          <p:cNvSpPr>
            <a:spLocks noGrp="1"/>
          </p:cNvSpPr>
          <p:nvPr>
            <p:ph type="title" orient="vert"/>
          </p:nvPr>
        </p:nvSpPr>
        <p:spPr>
          <a:xfrm>
            <a:off x="8627573" y="1052831"/>
            <a:ext cx="2747433" cy="49355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63353" y="1052834"/>
            <a:ext cx="8039100" cy="49355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6794203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256167-909E-490E-89CA-688C4BB7C4B7}"/>
              </a:ext>
            </a:extLst>
          </p:cNvPr>
          <p:cNvSpPr>
            <a:spLocks noGrp="1"/>
          </p:cNvSpPr>
          <p:nvPr>
            <p:ph type="dt" sz="half" idx="10"/>
          </p:nvPr>
        </p:nvSpPr>
        <p:spPr>
          <a:xfrm>
            <a:off x="1117600" y="6356350"/>
            <a:ext cx="3657600" cy="365125"/>
          </a:xfrm>
        </p:spPr>
        <p:txBody>
          <a:bodyPr/>
          <a:lstStyle>
            <a:lvl1pPr>
              <a:defRPr/>
            </a:lvl1pPr>
          </a:lstStyle>
          <a:p>
            <a:pPr>
              <a:defRPr/>
            </a:pPr>
            <a:fld id="{C3B15B04-CD4A-4F08-8050-395E152A8702}" type="datetimeFigureOut">
              <a:rPr lang="zh-CN" altLang="en-US"/>
              <a:pPr>
                <a:defRPr/>
              </a:pPr>
              <a:t>2022/6/9</a:t>
            </a:fld>
            <a:endParaRPr lang="zh-CN" altLang="en-US" dirty="0"/>
          </a:p>
        </p:txBody>
      </p:sp>
      <p:sp>
        <p:nvSpPr>
          <p:cNvPr id="4" name="页脚占位符 3">
            <a:extLst>
              <a:ext uri="{FF2B5EF4-FFF2-40B4-BE49-F238E27FC236}">
                <a16:creationId xmlns:a16="http://schemas.microsoft.com/office/drawing/2014/main" id="{13F4AA27-A8B4-4DFB-9620-CC7D67120259}"/>
              </a:ext>
            </a:extLst>
          </p:cNvPr>
          <p:cNvSpPr>
            <a:spLocks noGrp="1"/>
          </p:cNvSpPr>
          <p:nvPr>
            <p:ph type="ftr" sz="quarter" idx="11"/>
          </p:nvPr>
        </p:nvSpPr>
        <p:spPr>
          <a:xfrm>
            <a:off x="5375275" y="6356350"/>
            <a:ext cx="3519488" cy="365125"/>
          </a:xfrm>
        </p:spPr>
        <p:txBody>
          <a:bodyPr/>
          <a:lstStyle>
            <a:lvl1pPr>
              <a:defRPr dirty="0"/>
            </a:lvl1pPr>
          </a:lstStyle>
          <a:p>
            <a:pPr>
              <a:defRPr/>
            </a:pPr>
            <a:endParaRPr lang="zh-CN" altLang="en-US"/>
          </a:p>
        </p:txBody>
      </p:sp>
      <p:sp>
        <p:nvSpPr>
          <p:cNvPr id="5" name="灯片编号占位符 4">
            <a:extLst>
              <a:ext uri="{FF2B5EF4-FFF2-40B4-BE49-F238E27FC236}">
                <a16:creationId xmlns:a16="http://schemas.microsoft.com/office/drawing/2014/main" id="{F52B5834-2A53-4F1C-9F9D-A7F38D6D6F8B}"/>
              </a:ext>
            </a:extLst>
          </p:cNvPr>
          <p:cNvSpPr>
            <a:spLocks noGrp="1"/>
          </p:cNvSpPr>
          <p:nvPr>
            <p:ph type="sldNum" sz="quarter" idx="12"/>
          </p:nvPr>
        </p:nvSpPr>
        <p:spPr>
          <a:xfrm>
            <a:off x="9007475" y="6356350"/>
            <a:ext cx="3065463" cy="365125"/>
          </a:xfrm>
        </p:spPr>
        <p:txBody>
          <a:bodyPr/>
          <a:lstStyle>
            <a:lvl1pPr>
              <a:defRPr/>
            </a:lvl1pPr>
          </a:lstStyle>
          <a:p>
            <a:pPr>
              <a:defRPr/>
            </a:pPr>
            <a:fld id="{8C923B3B-5B66-4DA7-9E59-FF91D9AACF98}" type="slidenum">
              <a:rPr lang="zh-CN" altLang="en-US"/>
              <a:pPr>
                <a:defRPr/>
              </a:pPr>
              <a:t>‹#›</a:t>
            </a:fld>
            <a:endParaRPr lang="zh-CN" altLang="en-US" dirty="0"/>
          </a:p>
        </p:txBody>
      </p:sp>
    </p:spTree>
    <p:extLst>
      <p:ext uri="{BB962C8B-B14F-4D97-AF65-F5344CB8AC3E}">
        <p14:creationId xmlns:p14="http://schemas.microsoft.com/office/powerpoint/2010/main" val="2666768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1E4ED8-B206-4768-9E03-6321DE6370BC}"/>
              </a:ext>
            </a:extLst>
          </p:cNvPr>
          <p:cNvSpPr>
            <a:spLocks noGrp="1"/>
          </p:cNvSpPr>
          <p:nvPr>
            <p:ph type="dt" sz="half" idx="10"/>
          </p:nvPr>
        </p:nvSpPr>
        <p:spPr>
          <a:xfrm>
            <a:off x="1117600" y="6356350"/>
            <a:ext cx="3178175" cy="365125"/>
          </a:xfrm>
        </p:spPr>
        <p:txBody>
          <a:bodyPr/>
          <a:lstStyle>
            <a:lvl1pPr>
              <a:defRPr/>
            </a:lvl1pPr>
          </a:lstStyle>
          <a:p>
            <a:pPr>
              <a:defRPr/>
            </a:pPr>
            <a:fld id="{28F4DB94-764A-472D-8539-621F52066934}" type="datetimeFigureOut">
              <a:rPr lang="zh-CN" altLang="en-US"/>
              <a:pPr>
                <a:defRPr/>
              </a:pPr>
              <a:t>2022/6/9</a:t>
            </a:fld>
            <a:endParaRPr lang="zh-CN" altLang="en-US" dirty="0"/>
          </a:p>
        </p:txBody>
      </p:sp>
      <p:sp>
        <p:nvSpPr>
          <p:cNvPr id="4" name="页脚占位符 3">
            <a:extLst>
              <a:ext uri="{FF2B5EF4-FFF2-40B4-BE49-F238E27FC236}">
                <a16:creationId xmlns:a16="http://schemas.microsoft.com/office/drawing/2014/main" id="{C4CFF2CB-C04E-413E-B55B-A99C0C9474EA}"/>
              </a:ext>
            </a:extLst>
          </p:cNvPr>
          <p:cNvSpPr>
            <a:spLocks noGrp="1"/>
          </p:cNvSpPr>
          <p:nvPr>
            <p:ph type="ftr" sz="quarter" idx="11"/>
          </p:nvPr>
        </p:nvSpPr>
        <p:spPr>
          <a:xfrm>
            <a:off x="5384800" y="6356350"/>
            <a:ext cx="3087688" cy="365125"/>
          </a:xfrm>
        </p:spPr>
        <p:txBody>
          <a:bodyPr/>
          <a:lstStyle>
            <a:lvl1pPr>
              <a:defRPr dirty="0"/>
            </a:lvl1pPr>
          </a:lstStyle>
          <a:p>
            <a:pPr>
              <a:defRPr/>
            </a:pPr>
            <a:endParaRPr lang="zh-CN" altLang="en-US"/>
          </a:p>
        </p:txBody>
      </p:sp>
      <p:sp>
        <p:nvSpPr>
          <p:cNvPr id="5" name="灯片编号占位符 4">
            <a:extLst>
              <a:ext uri="{FF2B5EF4-FFF2-40B4-BE49-F238E27FC236}">
                <a16:creationId xmlns:a16="http://schemas.microsoft.com/office/drawing/2014/main" id="{A66BEE4C-0BB7-45BF-A5B1-64F62FF90B83}"/>
              </a:ext>
            </a:extLst>
          </p:cNvPr>
          <p:cNvSpPr>
            <a:spLocks noGrp="1"/>
          </p:cNvSpPr>
          <p:nvPr>
            <p:ph type="sldNum" sz="quarter" idx="12"/>
          </p:nvPr>
        </p:nvSpPr>
        <p:spPr>
          <a:xfrm>
            <a:off x="8904288" y="6356350"/>
            <a:ext cx="3087687" cy="365125"/>
          </a:xfrm>
        </p:spPr>
        <p:txBody>
          <a:bodyPr/>
          <a:lstStyle>
            <a:lvl1pPr>
              <a:defRPr/>
            </a:lvl1pPr>
          </a:lstStyle>
          <a:p>
            <a:pPr>
              <a:defRPr/>
            </a:pPr>
            <a:fld id="{11AA8F4D-B884-4C06-8397-467D4C417F61}" type="slidenum">
              <a:rPr lang="zh-CN" altLang="en-US"/>
              <a:pPr>
                <a:defRPr/>
              </a:pPr>
              <a:t>‹#›</a:t>
            </a:fld>
            <a:endParaRPr lang="zh-CN" altLang="en-US" dirty="0"/>
          </a:p>
        </p:txBody>
      </p:sp>
    </p:spTree>
    <p:extLst>
      <p:ext uri="{BB962C8B-B14F-4D97-AF65-F5344CB8AC3E}">
        <p14:creationId xmlns:p14="http://schemas.microsoft.com/office/powerpoint/2010/main" val="3681450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D157109-B760-41BF-A379-68A16EB0A6F7}"/>
              </a:ext>
            </a:extLst>
          </p:cNvPr>
          <p:cNvSpPr>
            <a:spLocks noGrp="1"/>
          </p:cNvSpPr>
          <p:nvPr>
            <p:ph type="dt" sz="half" idx="10"/>
          </p:nvPr>
        </p:nvSpPr>
        <p:spPr>
          <a:xfrm>
            <a:off x="1117600" y="6356350"/>
            <a:ext cx="2817813" cy="365125"/>
          </a:xfrm>
        </p:spPr>
        <p:txBody>
          <a:bodyPr/>
          <a:lstStyle>
            <a:lvl1pPr>
              <a:defRPr/>
            </a:lvl1pPr>
          </a:lstStyle>
          <a:p>
            <a:pPr>
              <a:defRPr/>
            </a:pPr>
            <a:fld id="{65EEBCBE-2BD8-45F7-9E96-377C04E3BB2D}" type="datetimeFigureOut">
              <a:rPr lang="zh-CN" altLang="en-US"/>
              <a:pPr>
                <a:defRPr/>
              </a:pPr>
              <a:t>2022/6/9</a:t>
            </a:fld>
            <a:endParaRPr lang="zh-CN" altLang="en-US" dirty="0"/>
          </a:p>
        </p:txBody>
      </p:sp>
      <p:sp>
        <p:nvSpPr>
          <p:cNvPr id="4" name="页脚占位符 3">
            <a:extLst>
              <a:ext uri="{FF2B5EF4-FFF2-40B4-BE49-F238E27FC236}">
                <a16:creationId xmlns:a16="http://schemas.microsoft.com/office/drawing/2014/main" id="{8EDDAF65-D1FB-4196-9886-9327226BE850}"/>
              </a:ext>
            </a:extLst>
          </p:cNvPr>
          <p:cNvSpPr>
            <a:spLocks noGrp="1"/>
          </p:cNvSpPr>
          <p:nvPr>
            <p:ph type="ftr" sz="quarter" idx="11"/>
          </p:nvPr>
        </p:nvSpPr>
        <p:spPr>
          <a:xfrm>
            <a:off x="5384800" y="6356350"/>
            <a:ext cx="2727325" cy="365125"/>
          </a:xfrm>
        </p:spPr>
        <p:txBody>
          <a:bodyPr/>
          <a:lstStyle>
            <a:lvl1pPr>
              <a:defRPr dirty="0"/>
            </a:lvl1pPr>
          </a:lstStyle>
          <a:p>
            <a:pPr>
              <a:defRPr/>
            </a:pPr>
            <a:endParaRPr lang="zh-CN" altLang="en-US"/>
          </a:p>
        </p:txBody>
      </p:sp>
      <p:sp>
        <p:nvSpPr>
          <p:cNvPr id="5" name="灯片编号占位符 4">
            <a:extLst>
              <a:ext uri="{FF2B5EF4-FFF2-40B4-BE49-F238E27FC236}">
                <a16:creationId xmlns:a16="http://schemas.microsoft.com/office/drawing/2014/main" id="{3740E364-D645-405D-8138-6A2E2939CEE6}"/>
              </a:ext>
            </a:extLst>
          </p:cNvPr>
          <p:cNvSpPr>
            <a:spLocks noGrp="1"/>
          </p:cNvSpPr>
          <p:nvPr>
            <p:ph type="sldNum" sz="quarter" idx="12"/>
          </p:nvPr>
        </p:nvSpPr>
        <p:spPr>
          <a:xfrm>
            <a:off x="9561513" y="6356350"/>
            <a:ext cx="2511425" cy="365125"/>
          </a:xfrm>
        </p:spPr>
        <p:txBody>
          <a:bodyPr/>
          <a:lstStyle>
            <a:lvl1pPr>
              <a:defRPr/>
            </a:lvl1pPr>
          </a:lstStyle>
          <a:p>
            <a:pPr>
              <a:defRPr/>
            </a:pPr>
            <a:fld id="{F73750B5-172B-41E3-A13B-849B72DB0108}" type="slidenum">
              <a:rPr lang="zh-CN" altLang="en-US"/>
              <a:pPr>
                <a:defRPr/>
              </a:pPr>
              <a:t>‹#›</a:t>
            </a:fld>
            <a:endParaRPr lang="zh-CN" altLang="en-US" dirty="0"/>
          </a:p>
        </p:txBody>
      </p:sp>
    </p:spTree>
    <p:extLst>
      <p:ext uri="{BB962C8B-B14F-4D97-AF65-F5344CB8AC3E}">
        <p14:creationId xmlns:p14="http://schemas.microsoft.com/office/powerpoint/2010/main" val="2104253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89CB53C-22BC-481D-B2F6-1D54C5429ED7}"/>
              </a:ext>
            </a:extLst>
          </p:cNvPr>
          <p:cNvSpPr>
            <a:spLocks noGrp="1"/>
          </p:cNvSpPr>
          <p:nvPr>
            <p:ph type="dt" sz="half" idx="10"/>
          </p:nvPr>
        </p:nvSpPr>
        <p:spPr>
          <a:xfrm>
            <a:off x="1117600" y="6356350"/>
            <a:ext cx="2962275" cy="365125"/>
          </a:xfrm>
        </p:spPr>
        <p:txBody>
          <a:bodyPr/>
          <a:lstStyle>
            <a:lvl1pPr>
              <a:defRPr/>
            </a:lvl1pPr>
          </a:lstStyle>
          <a:p>
            <a:pPr>
              <a:defRPr/>
            </a:pPr>
            <a:fld id="{FB9A95CF-8613-4C7D-81C3-B31E5EC9584C}" type="datetimeFigureOut">
              <a:rPr lang="zh-CN" altLang="en-US"/>
              <a:pPr>
                <a:defRPr/>
              </a:pPr>
              <a:t>2022/6/9</a:t>
            </a:fld>
            <a:endParaRPr lang="zh-CN" altLang="en-US" dirty="0"/>
          </a:p>
        </p:txBody>
      </p:sp>
      <p:sp>
        <p:nvSpPr>
          <p:cNvPr id="4" name="页脚占位符 3">
            <a:extLst>
              <a:ext uri="{FF2B5EF4-FFF2-40B4-BE49-F238E27FC236}">
                <a16:creationId xmlns:a16="http://schemas.microsoft.com/office/drawing/2014/main" id="{137B1D19-5E4A-424B-BB69-9382BCCD81E2}"/>
              </a:ext>
            </a:extLst>
          </p:cNvPr>
          <p:cNvSpPr>
            <a:spLocks noGrp="1"/>
          </p:cNvSpPr>
          <p:nvPr>
            <p:ph type="ftr" sz="quarter" idx="11"/>
          </p:nvPr>
        </p:nvSpPr>
        <p:spPr>
          <a:xfrm>
            <a:off x="5384800" y="6356350"/>
            <a:ext cx="2511425" cy="365125"/>
          </a:xfrm>
        </p:spPr>
        <p:txBody>
          <a:bodyPr/>
          <a:lstStyle>
            <a:lvl1pPr>
              <a:defRPr dirty="0"/>
            </a:lvl1pPr>
          </a:lstStyle>
          <a:p>
            <a:pPr>
              <a:defRPr/>
            </a:pPr>
            <a:endParaRPr lang="zh-CN" altLang="en-US"/>
          </a:p>
        </p:txBody>
      </p:sp>
      <p:sp>
        <p:nvSpPr>
          <p:cNvPr id="5" name="灯片编号占位符 4">
            <a:extLst>
              <a:ext uri="{FF2B5EF4-FFF2-40B4-BE49-F238E27FC236}">
                <a16:creationId xmlns:a16="http://schemas.microsoft.com/office/drawing/2014/main" id="{9C16343E-DC1F-468D-8A79-BBEFE447EB02}"/>
              </a:ext>
            </a:extLst>
          </p:cNvPr>
          <p:cNvSpPr>
            <a:spLocks noGrp="1"/>
          </p:cNvSpPr>
          <p:nvPr>
            <p:ph type="sldNum" sz="quarter" idx="12"/>
          </p:nvPr>
        </p:nvSpPr>
        <p:spPr>
          <a:xfrm>
            <a:off x="9048750" y="6356350"/>
            <a:ext cx="2511425" cy="365125"/>
          </a:xfrm>
        </p:spPr>
        <p:txBody>
          <a:bodyPr/>
          <a:lstStyle>
            <a:lvl1pPr>
              <a:defRPr/>
            </a:lvl1pPr>
          </a:lstStyle>
          <a:p>
            <a:pPr>
              <a:defRPr/>
            </a:pPr>
            <a:fld id="{DA760793-D7FD-434D-9BB0-BBBD8E2EAF78}" type="slidenum">
              <a:rPr lang="zh-CN" altLang="en-US"/>
              <a:pPr>
                <a:defRPr/>
              </a:pPr>
              <a:t>‹#›</a:t>
            </a:fld>
            <a:endParaRPr lang="zh-CN" altLang="en-US" dirty="0"/>
          </a:p>
        </p:txBody>
      </p:sp>
    </p:spTree>
    <p:extLst>
      <p:ext uri="{BB962C8B-B14F-4D97-AF65-F5344CB8AC3E}">
        <p14:creationId xmlns:p14="http://schemas.microsoft.com/office/powerpoint/2010/main" val="250448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2F21EC9-D2AD-4E98-9E33-0BEB5E86966D}"/>
              </a:ext>
            </a:extLst>
          </p:cNvPr>
          <p:cNvSpPr>
            <a:spLocks noGrp="1"/>
          </p:cNvSpPr>
          <p:nvPr>
            <p:ph type="dt" sz="half" idx="10"/>
          </p:nvPr>
        </p:nvSpPr>
        <p:spPr>
          <a:xfrm>
            <a:off x="1117600" y="6356350"/>
            <a:ext cx="2817813" cy="365125"/>
          </a:xfrm>
        </p:spPr>
        <p:txBody>
          <a:bodyPr/>
          <a:lstStyle>
            <a:lvl1pPr>
              <a:defRPr/>
            </a:lvl1pPr>
          </a:lstStyle>
          <a:p>
            <a:pPr>
              <a:defRPr/>
            </a:pPr>
            <a:fld id="{26DD149A-3C52-421E-B33C-014DA815B1EA}" type="datetimeFigureOut">
              <a:rPr lang="zh-CN" altLang="en-US"/>
              <a:pPr>
                <a:defRPr/>
              </a:pPr>
              <a:t>2022/6/9</a:t>
            </a:fld>
            <a:endParaRPr lang="zh-CN" altLang="en-US" dirty="0"/>
          </a:p>
        </p:txBody>
      </p:sp>
      <p:sp>
        <p:nvSpPr>
          <p:cNvPr id="4" name="页脚占位符 3">
            <a:extLst>
              <a:ext uri="{FF2B5EF4-FFF2-40B4-BE49-F238E27FC236}">
                <a16:creationId xmlns:a16="http://schemas.microsoft.com/office/drawing/2014/main" id="{5BF247A4-1767-487C-905F-66D4A36CFD85}"/>
              </a:ext>
            </a:extLst>
          </p:cNvPr>
          <p:cNvSpPr>
            <a:spLocks noGrp="1"/>
          </p:cNvSpPr>
          <p:nvPr>
            <p:ph type="ftr" sz="quarter" idx="11"/>
          </p:nvPr>
        </p:nvSpPr>
        <p:spPr>
          <a:xfrm>
            <a:off x="5384800" y="6356350"/>
            <a:ext cx="2511425" cy="365125"/>
          </a:xfrm>
        </p:spPr>
        <p:txBody>
          <a:bodyPr/>
          <a:lstStyle>
            <a:lvl1pPr>
              <a:defRPr dirty="0"/>
            </a:lvl1pPr>
          </a:lstStyle>
          <a:p>
            <a:pPr>
              <a:defRPr/>
            </a:pPr>
            <a:endParaRPr lang="zh-CN" altLang="en-US"/>
          </a:p>
        </p:txBody>
      </p:sp>
      <p:sp>
        <p:nvSpPr>
          <p:cNvPr id="5" name="灯片编号占位符 4">
            <a:extLst>
              <a:ext uri="{FF2B5EF4-FFF2-40B4-BE49-F238E27FC236}">
                <a16:creationId xmlns:a16="http://schemas.microsoft.com/office/drawing/2014/main" id="{0AAFE072-8E72-4FE1-B657-AFD7560B7E4D}"/>
              </a:ext>
            </a:extLst>
          </p:cNvPr>
          <p:cNvSpPr>
            <a:spLocks noGrp="1"/>
          </p:cNvSpPr>
          <p:nvPr>
            <p:ph type="sldNum" sz="quarter" idx="12"/>
          </p:nvPr>
        </p:nvSpPr>
        <p:spPr>
          <a:xfrm>
            <a:off x="9342438" y="6356350"/>
            <a:ext cx="2511425" cy="365125"/>
          </a:xfrm>
        </p:spPr>
        <p:txBody>
          <a:bodyPr/>
          <a:lstStyle>
            <a:lvl1pPr>
              <a:defRPr/>
            </a:lvl1pPr>
          </a:lstStyle>
          <a:p>
            <a:pPr>
              <a:defRPr/>
            </a:pPr>
            <a:fld id="{03185568-6BE8-4133-A9A7-3022F7A945B4}" type="slidenum">
              <a:rPr lang="zh-CN" altLang="en-US"/>
              <a:pPr>
                <a:defRPr/>
              </a:pPr>
              <a:t>‹#›</a:t>
            </a:fld>
            <a:endParaRPr lang="zh-CN" altLang="en-US" dirty="0"/>
          </a:p>
        </p:txBody>
      </p:sp>
    </p:spTree>
    <p:extLst>
      <p:ext uri="{BB962C8B-B14F-4D97-AF65-F5344CB8AC3E}">
        <p14:creationId xmlns:p14="http://schemas.microsoft.com/office/powerpoint/2010/main" val="2863290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1622B8-8543-4C42-9F90-0E090389E4B0}"/>
              </a:ext>
            </a:extLst>
          </p:cNvPr>
          <p:cNvSpPr>
            <a:spLocks noGrp="1"/>
          </p:cNvSpPr>
          <p:nvPr>
            <p:ph type="dt" sz="half" idx="10"/>
          </p:nvPr>
        </p:nvSpPr>
        <p:spPr>
          <a:xfrm>
            <a:off x="1117600" y="6356350"/>
            <a:ext cx="2890838" cy="365125"/>
          </a:xfrm>
        </p:spPr>
        <p:txBody>
          <a:bodyPr/>
          <a:lstStyle>
            <a:lvl1pPr>
              <a:defRPr/>
            </a:lvl1pPr>
          </a:lstStyle>
          <a:p>
            <a:pPr>
              <a:defRPr/>
            </a:pPr>
            <a:fld id="{1909FAEE-28E1-49FF-BFEC-0FCE122100C5}" type="datetimeFigureOut">
              <a:rPr lang="zh-CN" altLang="en-US"/>
              <a:pPr>
                <a:defRPr/>
              </a:pPr>
              <a:t>2022/6/9</a:t>
            </a:fld>
            <a:endParaRPr lang="zh-CN" altLang="en-US" dirty="0"/>
          </a:p>
        </p:txBody>
      </p:sp>
      <p:sp>
        <p:nvSpPr>
          <p:cNvPr id="4" name="页脚占位符 3">
            <a:extLst>
              <a:ext uri="{FF2B5EF4-FFF2-40B4-BE49-F238E27FC236}">
                <a16:creationId xmlns:a16="http://schemas.microsoft.com/office/drawing/2014/main" id="{167FE273-AF12-45F7-B0AE-008DE2A255EA}"/>
              </a:ext>
            </a:extLst>
          </p:cNvPr>
          <p:cNvSpPr>
            <a:spLocks noGrp="1"/>
          </p:cNvSpPr>
          <p:nvPr>
            <p:ph type="ftr" sz="quarter" idx="11"/>
          </p:nvPr>
        </p:nvSpPr>
        <p:spPr>
          <a:xfrm>
            <a:off x="5384800" y="6356350"/>
            <a:ext cx="2798763" cy="365125"/>
          </a:xfrm>
        </p:spPr>
        <p:txBody>
          <a:bodyPr/>
          <a:lstStyle>
            <a:lvl1pPr>
              <a:defRPr dirty="0"/>
            </a:lvl1pPr>
          </a:lstStyle>
          <a:p>
            <a:pPr>
              <a:defRPr/>
            </a:pPr>
            <a:endParaRPr lang="zh-CN" altLang="en-US"/>
          </a:p>
        </p:txBody>
      </p:sp>
      <p:sp>
        <p:nvSpPr>
          <p:cNvPr id="5" name="灯片编号占位符 4">
            <a:extLst>
              <a:ext uri="{FF2B5EF4-FFF2-40B4-BE49-F238E27FC236}">
                <a16:creationId xmlns:a16="http://schemas.microsoft.com/office/drawing/2014/main" id="{D3A4021B-9516-49D1-8C4B-80A134F2F565}"/>
              </a:ext>
            </a:extLst>
          </p:cNvPr>
          <p:cNvSpPr>
            <a:spLocks noGrp="1"/>
          </p:cNvSpPr>
          <p:nvPr>
            <p:ph type="sldNum" sz="quarter" idx="12"/>
          </p:nvPr>
        </p:nvSpPr>
        <p:spPr>
          <a:xfrm>
            <a:off x="9048750" y="6356350"/>
            <a:ext cx="2663825" cy="365125"/>
          </a:xfrm>
        </p:spPr>
        <p:txBody>
          <a:bodyPr/>
          <a:lstStyle>
            <a:lvl1pPr>
              <a:defRPr/>
            </a:lvl1pPr>
          </a:lstStyle>
          <a:p>
            <a:pPr>
              <a:defRPr/>
            </a:pPr>
            <a:fld id="{30513271-3179-44FB-B5EA-AFD39CB9211D}" type="slidenum">
              <a:rPr lang="zh-CN" altLang="en-US"/>
              <a:pPr>
                <a:defRPr/>
              </a:pPr>
              <a:t>‹#›</a:t>
            </a:fld>
            <a:endParaRPr lang="zh-CN" altLang="en-US" dirty="0"/>
          </a:p>
        </p:txBody>
      </p:sp>
    </p:spTree>
    <p:extLst>
      <p:ext uri="{BB962C8B-B14F-4D97-AF65-F5344CB8AC3E}">
        <p14:creationId xmlns:p14="http://schemas.microsoft.com/office/powerpoint/2010/main" val="20120792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184072-C923-4403-8D45-D3F96BC43BE7}"/>
              </a:ext>
            </a:extLst>
          </p:cNvPr>
          <p:cNvSpPr>
            <a:spLocks noGrp="1"/>
          </p:cNvSpPr>
          <p:nvPr>
            <p:ph type="dt" sz="half" idx="10"/>
          </p:nvPr>
        </p:nvSpPr>
        <p:spPr>
          <a:xfrm>
            <a:off x="1117600" y="6356350"/>
            <a:ext cx="3033713" cy="365125"/>
          </a:xfrm>
        </p:spPr>
        <p:txBody>
          <a:bodyPr/>
          <a:lstStyle>
            <a:lvl1pPr>
              <a:defRPr/>
            </a:lvl1pPr>
          </a:lstStyle>
          <a:p>
            <a:pPr>
              <a:defRPr/>
            </a:pPr>
            <a:fld id="{0DD8BB05-7719-4CB1-9EFD-2C64C0483721}" type="datetimeFigureOut">
              <a:rPr lang="zh-CN" altLang="en-US"/>
              <a:pPr>
                <a:defRPr/>
              </a:pPr>
              <a:t>2022/6/9</a:t>
            </a:fld>
            <a:endParaRPr lang="zh-CN" altLang="en-US" dirty="0"/>
          </a:p>
        </p:txBody>
      </p:sp>
      <p:sp>
        <p:nvSpPr>
          <p:cNvPr id="4" name="页脚占位符 3">
            <a:extLst>
              <a:ext uri="{FF2B5EF4-FFF2-40B4-BE49-F238E27FC236}">
                <a16:creationId xmlns:a16="http://schemas.microsoft.com/office/drawing/2014/main" id="{471D6F48-C817-4D75-87D6-BA942E733F9B}"/>
              </a:ext>
            </a:extLst>
          </p:cNvPr>
          <p:cNvSpPr>
            <a:spLocks noGrp="1"/>
          </p:cNvSpPr>
          <p:nvPr>
            <p:ph type="ftr" sz="quarter" idx="11"/>
          </p:nvPr>
        </p:nvSpPr>
        <p:spPr>
          <a:xfrm>
            <a:off x="5384800" y="6356350"/>
            <a:ext cx="2871788" cy="365125"/>
          </a:xfrm>
        </p:spPr>
        <p:txBody>
          <a:bodyPr/>
          <a:lstStyle>
            <a:lvl1pPr>
              <a:defRPr dirty="0"/>
            </a:lvl1pPr>
          </a:lstStyle>
          <a:p>
            <a:pPr>
              <a:defRPr/>
            </a:pPr>
            <a:endParaRPr lang="zh-CN" altLang="en-US"/>
          </a:p>
        </p:txBody>
      </p:sp>
      <p:sp>
        <p:nvSpPr>
          <p:cNvPr id="5" name="灯片编号占位符 4">
            <a:extLst>
              <a:ext uri="{FF2B5EF4-FFF2-40B4-BE49-F238E27FC236}">
                <a16:creationId xmlns:a16="http://schemas.microsoft.com/office/drawing/2014/main" id="{EC39A275-D39E-439E-A01D-091BAB86FBA4}"/>
              </a:ext>
            </a:extLst>
          </p:cNvPr>
          <p:cNvSpPr>
            <a:spLocks noGrp="1"/>
          </p:cNvSpPr>
          <p:nvPr>
            <p:ph type="sldNum" sz="quarter" idx="12"/>
          </p:nvPr>
        </p:nvSpPr>
        <p:spPr>
          <a:xfrm>
            <a:off x="9245600" y="6356350"/>
            <a:ext cx="2754313" cy="365125"/>
          </a:xfrm>
        </p:spPr>
        <p:txBody>
          <a:bodyPr/>
          <a:lstStyle>
            <a:lvl1pPr>
              <a:defRPr/>
            </a:lvl1pPr>
          </a:lstStyle>
          <a:p>
            <a:pPr>
              <a:defRPr/>
            </a:pPr>
            <a:fld id="{081B60AE-0F2C-4AF1-8656-F35972298D6F}" type="slidenum">
              <a:rPr lang="zh-CN" altLang="en-US"/>
              <a:pPr>
                <a:defRPr/>
              </a:pPr>
              <a:t>‹#›</a:t>
            </a:fld>
            <a:endParaRPr lang="zh-CN" altLang="en-US" dirty="0"/>
          </a:p>
        </p:txBody>
      </p:sp>
    </p:spTree>
    <p:extLst>
      <p:ext uri="{BB962C8B-B14F-4D97-AF65-F5344CB8AC3E}">
        <p14:creationId xmlns:p14="http://schemas.microsoft.com/office/powerpoint/2010/main" val="29457652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481BE0-F5EB-4C83-9473-19ABD755E2EF}"/>
              </a:ext>
            </a:extLst>
          </p:cNvPr>
          <p:cNvSpPr>
            <a:spLocks noGrp="1"/>
          </p:cNvSpPr>
          <p:nvPr>
            <p:ph type="dt" sz="half" idx="10"/>
          </p:nvPr>
        </p:nvSpPr>
        <p:spPr>
          <a:xfrm>
            <a:off x="1117600" y="6356350"/>
            <a:ext cx="2674938" cy="365125"/>
          </a:xfrm>
        </p:spPr>
        <p:txBody>
          <a:bodyPr/>
          <a:lstStyle>
            <a:lvl1pPr>
              <a:defRPr/>
            </a:lvl1pPr>
          </a:lstStyle>
          <a:p>
            <a:pPr>
              <a:defRPr/>
            </a:pPr>
            <a:fld id="{BF88FCD5-58CF-46EF-A6A8-F787B30EE5B4}" type="datetimeFigureOut">
              <a:rPr lang="zh-CN" altLang="en-US"/>
              <a:pPr>
                <a:defRPr/>
              </a:pPr>
              <a:t>2022/6/9</a:t>
            </a:fld>
            <a:endParaRPr lang="zh-CN" altLang="en-US" dirty="0"/>
          </a:p>
        </p:txBody>
      </p:sp>
      <p:sp>
        <p:nvSpPr>
          <p:cNvPr id="4" name="页脚占位符 3">
            <a:extLst>
              <a:ext uri="{FF2B5EF4-FFF2-40B4-BE49-F238E27FC236}">
                <a16:creationId xmlns:a16="http://schemas.microsoft.com/office/drawing/2014/main" id="{F9BFA5EA-5BC2-44BE-8133-B410E8887A8D}"/>
              </a:ext>
            </a:extLst>
          </p:cNvPr>
          <p:cNvSpPr>
            <a:spLocks noGrp="1"/>
          </p:cNvSpPr>
          <p:nvPr>
            <p:ph type="ftr" sz="quarter" idx="11"/>
          </p:nvPr>
        </p:nvSpPr>
        <p:spPr>
          <a:xfrm>
            <a:off x="5384800" y="6356350"/>
            <a:ext cx="2511425" cy="365125"/>
          </a:xfrm>
        </p:spPr>
        <p:txBody>
          <a:bodyPr/>
          <a:lstStyle>
            <a:lvl1pPr>
              <a:defRPr dirty="0"/>
            </a:lvl1pPr>
          </a:lstStyle>
          <a:p>
            <a:pPr>
              <a:defRPr/>
            </a:pPr>
            <a:endParaRPr lang="zh-CN" altLang="en-US"/>
          </a:p>
        </p:txBody>
      </p:sp>
      <p:sp>
        <p:nvSpPr>
          <p:cNvPr id="5" name="灯片编号占位符 4">
            <a:extLst>
              <a:ext uri="{FF2B5EF4-FFF2-40B4-BE49-F238E27FC236}">
                <a16:creationId xmlns:a16="http://schemas.microsoft.com/office/drawing/2014/main" id="{2484F964-25F4-4F9C-A6B8-58832489DD17}"/>
              </a:ext>
            </a:extLst>
          </p:cNvPr>
          <p:cNvSpPr>
            <a:spLocks noGrp="1"/>
          </p:cNvSpPr>
          <p:nvPr>
            <p:ph type="sldNum" sz="quarter" idx="12"/>
          </p:nvPr>
        </p:nvSpPr>
        <p:spPr>
          <a:xfrm>
            <a:off x="8975725" y="6361113"/>
            <a:ext cx="2674938" cy="365125"/>
          </a:xfrm>
        </p:spPr>
        <p:txBody>
          <a:bodyPr/>
          <a:lstStyle>
            <a:lvl1pPr>
              <a:defRPr/>
            </a:lvl1pPr>
          </a:lstStyle>
          <a:p>
            <a:pPr>
              <a:defRPr/>
            </a:pPr>
            <a:fld id="{CE378C38-B160-4760-94C0-08AE48DF2CD3}" type="slidenum">
              <a:rPr lang="zh-CN" altLang="en-US"/>
              <a:pPr>
                <a:defRPr/>
              </a:pPr>
              <a:t>‹#›</a:t>
            </a:fld>
            <a:endParaRPr lang="zh-CN" altLang="en-US" dirty="0"/>
          </a:p>
        </p:txBody>
      </p:sp>
    </p:spTree>
    <p:extLst>
      <p:ext uri="{BB962C8B-B14F-4D97-AF65-F5344CB8AC3E}">
        <p14:creationId xmlns:p14="http://schemas.microsoft.com/office/powerpoint/2010/main" val="1761598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2" name="图片 10" descr="C:\Users\86139\Desktop\图标.png图标">
            <a:extLst>
              <a:ext uri="{FF2B5EF4-FFF2-40B4-BE49-F238E27FC236}">
                <a16:creationId xmlns:a16="http://schemas.microsoft.com/office/drawing/2014/main" id="{B9953538-2D37-48B4-BEE1-693814D7DCA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9">
            <a:extLst>
              <a:ext uri="{FF2B5EF4-FFF2-40B4-BE49-F238E27FC236}">
                <a16:creationId xmlns:a16="http://schemas.microsoft.com/office/drawing/2014/main" id="{7C2020A8-B197-447E-9A06-4AEE00DBEC2B}"/>
              </a:ext>
            </a:extLst>
          </p:cNvPr>
          <p:cNvSpPr txBox="1"/>
          <p:nvPr/>
        </p:nvSpPr>
        <p:spPr>
          <a:xfrm>
            <a:off x="6350" y="6350"/>
            <a:ext cx="4144963" cy="395288"/>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32055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0BC5AB5-580D-4E91-A741-3BEAED3FE8ED}"/>
              </a:ext>
            </a:extLst>
          </p:cNvPr>
          <p:cNvSpPr>
            <a:spLocks noGrp="1"/>
          </p:cNvSpPr>
          <p:nvPr>
            <p:ph type="dt" sz="half" idx="10"/>
          </p:nvPr>
        </p:nvSpPr>
        <p:spPr>
          <a:xfrm>
            <a:off x="1117600" y="6356350"/>
            <a:ext cx="3033713" cy="365125"/>
          </a:xfrm>
        </p:spPr>
        <p:txBody>
          <a:bodyPr/>
          <a:lstStyle>
            <a:lvl1pPr>
              <a:defRPr/>
            </a:lvl1pPr>
          </a:lstStyle>
          <a:p>
            <a:pPr>
              <a:defRPr/>
            </a:pPr>
            <a:fld id="{F73E4F94-8488-4829-94C0-FE9FDC593D23}" type="datetimeFigureOut">
              <a:rPr lang="zh-CN" altLang="en-US"/>
              <a:pPr>
                <a:defRPr/>
              </a:pPr>
              <a:t>2022/6/9</a:t>
            </a:fld>
            <a:endParaRPr lang="zh-CN" altLang="en-US" dirty="0"/>
          </a:p>
        </p:txBody>
      </p:sp>
      <p:sp>
        <p:nvSpPr>
          <p:cNvPr id="4" name="页脚占位符 3">
            <a:extLst>
              <a:ext uri="{FF2B5EF4-FFF2-40B4-BE49-F238E27FC236}">
                <a16:creationId xmlns:a16="http://schemas.microsoft.com/office/drawing/2014/main" id="{B75468E1-6B87-4C8C-9D42-A665F3E25C9B}"/>
              </a:ext>
            </a:extLst>
          </p:cNvPr>
          <p:cNvSpPr>
            <a:spLocks noGrp="1"/>
          </p:cNvSpPr>
          <p:nvPr>
            <p:ph type="ftr" sz="quarter" idx="11"/>
          </p:nvPr>
        </p:nvSpPr>
        <p:spPr>
          <a:xfrm>
            <a:off x="5384800" y="6356350"/>
            <a:ext cx="2943225" cy="365125"/>
          </a:xfrm>
        </p:spPr>
        <p:txBody>
          <a:bodyPr/>
          <a:lstStyle>
            <a:lvl1pPr>
              <a:defRPr dirty="0"/>
            </a:lvl1pPr>
          </a:lstStyle>
          <a:p>
            <a:pPr>
              <a:defRPr/>
            </a:pPr>
            <a:endParaRPr lang="zh-CN" altLang="en-US"/>
          </a:p>
        </p:txBody>
      </p:sp>
      <p:sp>
        <p:nvSpPr>
          <p:cNvPr id="5" name="灯片编号占位符 4">
            <a:extLst>
              <a:ext uri="{FF2B5EF4-FFF2-40B4-BE49-F238E27FC236}">
                <a16:creationId xmlns:a16="http://schemas.microsoft.com/office/drawing/2014/main" id="{3F10E550-87DB-4E7C-AE0D-010FE47F238F}"/>
              </a:ext>
            </a:extLst>
          </p:cNvPr>
          <p:cNvSpPr>
            <a:spLocks noGrp="1"/>
          </p:cNvSpPr>
          <p:nvPr>
            <p:ph type="sldNum" sz="quarter" idx="12"/>
          </p:nvPr>
        </p:nvSpPr>
        <p:spPr>
          <a:xfrm>
            <a:off x="8975725" y="6356350"/>
            <a:ext cx="2944813" cy="365125"/>
          </a:xfrm>
        </p:spPr>
        <p:txBody>
          <a:bodyPr/>
          <a:lstStyle>
            <a:lvl1pPr>
              <a:defRPr/>
            </a:lvl1pPr>
          </a:lstStyle>
          <a:p>
            <a:pPr>
              <a:defRPr/>
            </a:pPr>
            <a:fld id="{B639FF93-30C5-4E11-87D6-98D7F7ADDDE1}" type="slidenum">
              <a:rPr lang="zh-CN" altLang="en-US"/>
              <a:pPr>
                <a:defRPr/>
              </a:pPr>
              <a:t>‹#›</a:t>
            </a:fld>
            <a:endParaRPr lang="zh-CN" altLang="en-US" dirty="0"/>
          </a:p>
        </p:txBody>
      </p:sp>
    </p:spTree>
    <p:extLst>
      <p:ext uri="{BB962C8B-B14F-4D97-AF65-F5344CB8AC3E}">
        <p14:creationId xmlns:p14="http://schemas.microsoft.com/office/powerpoint/2010/main" val="3692395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5443E79-4150-47B0-B517-0D1C5CCA86FF}"/>
              </a:ext>
            </a:extLst>
          </p:cNvPr>
          <p:cNvSpPr>
            <a:spLocks noGrp="1"/>
          </p:cNvSpPr>
          <p:nvPr>
            <p:ph type="dt" sz="half" idx="10"/>
          </p:nvPr>
        </p:nvSpPr>
        <p:spPr>
          <a:xfrm>
            <a:off x="1117600" y="6356350"/>
            <a:ext cx="2962275" cy="365125"/>
          </a:xfrm>
        </p:spPr>
        <p:txBody>
          <a:bodyPr/>
          <a:lstStyle>
            <a:lvl1pPr>
              <a:defRPr/>
            </a:lvl1pPr>
          </a:lstStyle>
          <a:p>
            <a:pPr>
              <a:defRPr/>
            </a:pPr>
            <a:fld id="{D9B89864-E601-4274-8007-2993D0A21486}" type="datetimeFigureOut">
              <a:rPr lang="zh-CN" altLang="en-US"/>
              <a:pPr>
                <a:defRPr/>
              </a:pPr>
              <a:t>2022/6/9</a:t>
            </a:fld>
            <a:endParaRPr lang="zh-CN" altLang="en-US" dirty="0"/>
          </a:p>
        </p:txBody>
      </p:sp>
      <p:sp>
        <p:nvSpPr>
          <p:cNvPr id="3" name="页脚占位符 2">
            <a:extLst>
              <a:ext uri="{FF2B5EF4-FFF2-40B4-BE49-F238E27FC236}">
                <a16:creationId xmlns:a16="http://schemas.microsoft.com/office/drawing/2014/main" id="{7EFC8B0B-4700-41C4-83FE-17F7DF9A6BF7}"/>
              </a:ext>
            </a:extLst>
          </p:cNvPr>
          <p:cNvSpPr>
            <a:spLocks noGrp="1"/>
          </p:cNvSpPr>
          <p:nvPr>
            <p:ph type="ftr" sz="quarter" idx="11"/>
          </p:nvPr>
        </p:nvSpPr>
        <p:spPr>
          <a:xfrm>
            <a:off x="5384800" y="6356350"/>
            <a:ext cx="2871788" cy="365125"/>
          </a:xfrm>
        </p:spPr>
        <p:txBody>
          <a:bodyPr/>
          <a:lstStyle>
            <a:lvl1pPr>
              <a:defRPr dirty="0"/>
            </a:lvl1pPr>
          </a:lstStyle>
          <a:p>
            <a:pPr>
              <a:defRPr/>
            </a:pPr>
            <a:endParaRPr lang="zh-CN" altLang="en-US"/>
          </a:p>
        </p:txBody>
      </p:sp>
      <p:sp>
        <p:nvSpPr>
          <p:cNvPr id="4" name="灯片编号占位符 3">
            <a:extLst>
              <a:ext uri="{FF2B5EF4-FFF2-40B4-BE49-F238E27FC236}">
                <a16:creationId xmlns:a16="http://schemas.microsoft.com/office/drawing/2014/main" id="{3976E738-6717-4EA5-9B42-BE4CC87F6FE4}"/>
              </a:ext>
            </a:extLst>
          </p:cNvPr>
          <p:cNvSpPr>
            <a:spLocks noGrp="1"/>
          </p:cNvSpPr>
          <p:nvPr>
            <p:ph type="sldNum" sz="quarter" idx="12"/>
          </p:nvPr>
        </p:nvSpPr>
        <p:spPr>
          <a:xfrm>
            <a:off x="8609013" y="6356350"/>
            <a:ext cx="3248025" cy="365125"/>
          </a:xfrm>
        </p:spPr>
        <p:txBody>
          <a:bodyPr/>
          <a:lstStyle>
            <a:lvl1pPr>
              <a:defRPr/>
            </a:lvl1pPr>
          </a:lstStyle>
          <a:p>
            <a:pPr>
              <a:defRPr/>
            </a:pPr>
            <a:fld id="{B5F5E45D-F337-4637-9AE1-EAAF300C36CF}" type="slidenum">
              <a:rPr lang="zh-CN" altLang="en-US"/>
              <a:pPr>
                <a:defRPr/>
              </a:pPr>
              <a:t>‹#›</a:t>
            </a:fld>
            <a:endParaRPr lang="zh-CN" altLang="en-US" dirty="0"/>
          </a:p>
        </p:txBody>
      </p:sp>
    </p:spTree>
    <p:extLst>
      <p:ext uri="{BB962C8B-B14F-4D97-AF65-F5344CB8AC3E}">
        <p14:creationId xmlns:p14="http://schemas.microsoft.com/office/powerpoint/2010/main" val="2959988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333376"/>
            <a:ext cx="12192000" cy="52292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99005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p>
        </p:txBody>
      </p:sp>
      <p:sp>
        <p:nvSpPr>
          <p:cNvPr id="3" name="表格占位符 2"/>
          <p:cNvSpPr>
            <a:spLocks noGrp="1"/>
          </p:cNvSpPr>
          <p:nvPr>
            <p:ph type="tbl" idx="1"/>
          </p:nvPr>
        </p:nvSpPr>
        <p:spPr>
          <a:xfrm>
            <a:off x="609600" y="1981200"/>
            <a:ext cx="10972800" cy="3886200"/>
          </a:xfrm>
        </p:spPr>
        <p:txBody>
          <a:bodyPr/>
          <a:lstStyle/>
          <a:p>
            <a:pPr lvl="0"/>
            <a:endParaRPr lang="zh-CN" altLang="en-US"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6D4AEC22-96A1-0D44-A8DB-6F80BB8A9EBE}" type="slidenum">
              <a:rPr lang="zh-CN" altLang="en-US"/>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6816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79376" y="583597"/>
            <a:ext cx="10222653" cy="685165"/>
          </a:xfrm>
        </p:spPr>
        <p:txBody>
          <a:bodyPr/>
          <a:lstStyle>
            <a:lvl1pPr>
              <a:defRPr sz="3200"/>
            </a:lvl1pPr>
          </a:lstStyle>
          <a:p>
            <a:r>
              <a:rPr lang="zh-CN" altLang="en-US" dirty="0"/>
              <a:t>单击此处编辑母版标题样式</a:t>
            </a:r>
          </a:p>
        </p:txBody>
      </p:sp>
      <p:sp>
        <p:nvSpPr>
          <p:cNvPr id="3" name="内容占位符 2"/>
          <p:cNvSpPr>
            <a:spLocks noGrp="1"/>
          </p:cNvSpPr>
          <p:nvPr>
            <p:ph idx="1"/>
          </p:nvPr>
        </p:nvSpPr>
        <p:spPr>
          <a:xfrm>
            <a:off x="479376" y="1412776"/>
            <a:ext cx="10972800" cy="5256584"/>
          </a:xfrm>
        </p:spPr>
        <p:txBody>
          <a:bodyPr/>
          <a:lstStyle>
            <a:lvl1pPr marL="257175" indent="-257175">
              <a:lnSpc>
                <a:spcPct val="125000"/>
              </a:lnSpc>
              <a:buFont typeface="Wingdings" panose="05000000000000000000" pitchFamily="2" charset="2"/>
              <a:buChar char="n"/>
              <a:defRPr sz="2800" b="1"/>
            </a:lvl1pPr>
            <a:lvl2pPr marL="557213" indent="-214313">
              <a:lnSpc>
                <a:spcPct val="125000"/>
              </a:lnSpc>
              <a:buFont typeface="Wingdings" panose="05000000000000000000" pitchFamily="2" charset="2"/>
              <a:buChar char="u"/>
              <a:defRPr sz="2000">
                <a:solidFill>
                  <a:schemeClr val="tx1"/>
                </a:solidFill>
              </a:defRPr>
            </a:lvl2pPr>
            <a:lvl3pPr marL="857250" indent="-171450">
              <a:lnSpc>
                <a:spcPct val="125000"/>
              </a:lnSpc>
              <a:buFont typeface="Wingdings" panose="05000000000000000000" pitchFamily="2" charset="2"/>
              <a:buChar char="p"/>
              <a:defRPr sz="1800">
                <a:solidFill>
                  <a:schemeClr val="tx1"/>
                </a:solidFill>
              </a:defRPr>
            </a:lvl3pPr>
            <a:lvl4pPr marL="1285875" indent="-257175">
              <a:lnSpc>
                <a:spcPct val="125000"/>
              </a:lnSpc>
              <a:buFont typeface="Wingdings" panose="05000000000000000000" pitchFamily="2" charset="2"/>
              <a:buChar char="Ø"/>
              <a:defRPr sz="1800">
                <a:solidFill>
                  <a:schemeClr val="tx1"/>
                </a:solidFill>
              </a:defRPr>
            </a:lvl4pPr>
            <a:lvl5pPr>
              <a:lnSpc>
                <a:spcPct val="125000"/>
              </a:lnSpc>
              <a:defRPr sz="1400">
                <a:solidFill>
                  <a:schemeClr val="tx1"/>
                </a:solidFill>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7726502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2D4C9681-F473-42D0-97D7-A5D82D999EA9}"/>
              </a:ext>
            </a:extLst>
          </p:cNvPr>
          <p:cNvSpPr>
            <a:spLocks noChangeArrowheads="1"/>
          </p:cNvSpPr>
          <p:nvPr/>
        </p:nvSpPr>
        <p:spPr bwMode="auto">
          <a:xfrm>
            <a:off x="0" y="9525"/>
            <a:ext cx="12192000" cy="404813"/>
          </a:xfrm>
          <a:prstGeom prst="rect">
            <a:avLst/>
          </a:prstGeom>
          <a:gradFill rotWithShape="1">
            <a:gsLst>
              <a:gs pos="0">
                <a:schemeClr val="accent2">
                  <a:lumMod val="75000"/>
                </a:schemeClr>
              </a:gs>
              <a:gs pos="100000">
                <a:schemeClr val="accent2">
                  <a:lumMod val="60000"/>
                  <a:lumOff val="40000"/>
                </a:schemeClr>
              </a:gs>
            </a:gsLst>
            <a:lin ang="0" scaled="1"/>
          </a:gra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endParaRPr lang="zh-CN" altLang="en-US" sz="1050">
              <a:ea typeface="MS Mincho" panose="02020609040205080304" pitchFamily="49" charset="-128"/>
            </a:endParaRPr>
          </a:p>
        </p:txBody>
      </p:sp>
      <p:sp>
        <p:nvSpPr>
          <p:cNvPr id="6" name="AutoShape 6">
            <a:extLst>
              <a:ext uri="{FF2B5EF4-FFF2-40B4-BE49-F238E27FC236}">
                <a16:creationId xmlns:a16="http://schemas.microsoft.com/office/drawing/2014/main" id="{F74BDFDA-9AE6-405B-A2A1-0DD6DF1CC2DA}"/>
              </a:ext>
            </a:extLst>
          </p:cNvPr>
          <p:cNvSpPr>
            <a:spLocks noChangeArrowheads="1"/>
          </p:cNvSpPr>
          <p:nvPr/>
        </p:nvSpPr>
        <p:spPr bwMode="auto">
          <a:xfrm flipV="1">
            <a:off x="11183938" y="188913"/>
            <a:ext cx="768350" cy="373062"/>
          </a:xfrm>
          <a:prstGeom prst="flowChartOffpageConnector">
            <a:avLst/>
          </a:prstGeom>
          <a:solidFill>
            <a:schemeClr val="bg1"/>
          </a:soli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lgn="ctr">
              <a:spcAft>
                <a:spcPct val="0"/>
              </a:spcAft>
              <a:buClrTx/>
              <a:buSzTx/>
              <a:buFontTx/>
              <a:buNone/>
              <a:defRPr/>
            </a:pPr>
            <a:endParaRPr lang="en-US" altLang="zh-CN" sz="900">
              <a:solidFill>
                <a:srgbClr val="99CC00"/>
              </a:solidFill>
              <a:ea typeface="MS Mincho" panose="02020609040205080304" pitchFamily="49" charset="-128"/>
            </a:endParaRPr>
          </a:p>
        </p:txBody>
      </p:sp>
      <p:pic>
        <p:nvPicPr>
          <p:cNvPr id="7" name="图片 12" descr="C:\Users\86139\Desktop\图标.png图标">
            <a:extLst>
              <a:ext uri="{FF2B5EF4-FFF2-40B4-BE49-F238E27FC236}">
                <a16:creationId xmlns:a16="http://schemas.microsoft.com/office/drawing/2014/main" id="{49733B29-FF93-4F21-A943-08C3F6FAB33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5CDCCEAF-ADDB-4AC8-92BC-B9F232E984B2}"/>
              </a:ext>
            </a:extLst>
          </p:cNvPr>
          <p:cNvSpPr/>
          <p:nvPr/>
        </p:nvSpPr>
        <p:spPr>
          <a:xfrm>
            <a:off x="7824788" y="404813"/>
            <a:ext cx="316706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9" name="矩形 8">
            <a:extLst>
              <a:ext uri="{FF2B5EF4-FFF2-40B4-BE49-F238E27FC236}">
                <a16:creationId xmlns:a16="http://schemas.microsoft.com/office/drawing/2014/main" id="{8EA301EE-CCEE-43F5-9A93-232E79F6DC88}"/>
              </a:ext>
            </a:extLst>
          </p:cNvPr>
          <p:cNvSpPr/>
          <p:nvPr/>
        </p:nvSpPr>
        <p:spPr>
          <a:xfrm>
            <a:off x="7920038" y="404813"/>
            <a:ext cx="307181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10" name="TextBox 9">
            <a:extLst>
              <a:ext uri="{FF2B5EF4-FFF2-40B4-BE49-F238E27FC236}">
                <a16:creationId xmlns:a16="http://schemas.microsoft.com/office/drawing/2014/main" id="{C8E0CEB3-D3D7-4B30-89DC-29B0962DAE36}"/>
              </a:ext>
            </a:extLst>
          </p:cNvPr>
          <p:cNvSpPr txBox="1"/>
          <p:nvPr/>
        </p:nvSpPr>
        <p:spPr>
          <a:xfrm>
            <a:off x="6350" y="-11113"/>
            <a:ext cx="4144963" cy="400051"/>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559580" y="469610"/>
            <a:ext cx="10972800" cy="706437"/>
          </a:xfrm>
        </p:spPr>
        <p:txBody>
          <a:bodyPr/>
          <a:lstStyle>
            <a:lvl1pPr>
              <a:defRPr sz="3200"/>
            </a:lvl1pPr>
          </a:lstStyle>
          <a:p>
            <a:r>
              <a:rPr lang="zh-CN" altLang="en-US" dirty="0"/>
              <a:t>单击此处编辑母版标题样式</a:t>
            </a:r>
          </a:p>
        </p:txBody>
      </p:sp>
      <p:sp>
        <p:nvSpPr>
          <p:cNvPr id="3" name="内容占位符 2"/>
          <p:cNvSpPr>
            <a:spLocks noGrp="1"/>
          </p:cNvSpPr>
          <p:nvPr>
            <p:ph sz="half" idx="1"/>
          </p:nvPr>
        </p:nvSpPr>
        <p:spPr>
          <a:xfrm>
            <a:off x="571500" y="1954213"/>
            <a:ext cx="5384800" cy="3925887"/>
          </a:xfrm>
        </p:spPr>
        <p:txBody>
          <a:bodyPr/>
          <a:lstStyle>
            <a:lvl1pPr>
              <a:defRPr sz="2400"/>
            </a:lvl1pPr>
            <a:lvl2pPr>
              <a:defRPr sz="2000"/>
            </a:lvl2pPr>
            <a:lvl3pPr>
              <a:defRPr sz="1600"/>
            </a:lvl3pPr>
            <a:lvl4pPr>
              <a:defRPr sz="1400"/>
            </a:lvl4pPr>
            <a:lvl5pPr>
              <a:defRPr sz="1400"/>
            </a:lvl5pPr>
            <a:lvl6pPr>
              <a:defRPr sz="1350"/>
            </a:lvl6pPr>
            <a:lvl7pPr>
              <a:defRPr sz="1350"/>
            </a:lvl7pPr>
            <a:lvl8pPr>
              <a:defRPr sz="1350"/>
            </a:lvl8pPr>
            <a:lvl9pPr>
              <a:defRPr sz="135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p:cNvSpPr>
            <a:spLocks noGrp="1"/>
          </p:cNvSpPr>
          <p:nvPr>
            <p:ph sz="half" idx="2"/>
          </p:nvPr>
        </p:nvSpPr>
        <p:spPr>
          <a:xfrm>
            <a:off x="6159500" y="1954213"/>
            <a:ext cx="5384800" cy="3925887"/>
          </a:xfrm>
        </p:spPr>
        <p:txBody>
          <a:bodyPr/>
          <a:lstStyle>
            <a:lvl1pPr>
              <a:defRPr sz="2400"/>
            </a:lvl1pPr>
            <a:lvl2pPr>
              <a:defRPr sz="2000"/>
            </a:lvl2pPr>
            <a:lvl3pPr>
              <a:defRPr sz="1600"/>
            </a:lvl3pPr>
            <a:lvl4pPr>
              <a:defRPr sz="1400"/>
            </a:lvl4pPr>
            <a:lvl5pPr>
              <a:defRPr sz="1400"/>
            </a:lvl5pPr>
            <a:lvl6pPr>
              <a:defRPr sz="1350"/>
            </a:lvl6pPr>
            <a:lvl7pPr>
              <a:defRPr sz="1350"/>
            </a:lvl7pPr>
            <a:lvl8pPr>
              <a:defRPr sz="1350"/>
            </a:lvl8pPr>
            <a:lvl9pPr>
              <a:defRPr sz="135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8307548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8BD68B0B-F9D9-46EF-A488-228688F01B6E}"/>
              </a:ext>
            </a:extLst>
          </p:cNvPr>
          <p:cNvSpPr>
            <a:spLocks noChangeArrowheads="1"/>
          </p:cNvSpPr>
          <p:nvPr/>
        </p:nvSpPr>
        <p:spPr bwMode="auto">
          <a:xfrm>
            <a:off x="0" y="9525"/>
            <a:ext cx="12192000" cy="404813"/>
          </a:xfrm>
          <a:prstGeom prst="rect">
            <a:avLst/>
          </a:prstGeom>
          <a:gradFill rotWithShape="1">
            <a:gsLst>
              <a:gs pos="0">
                <a:schemeClr val="accent2">
                  <a:lumMod val="75000"/>
                </a:schemeClr>
              </a:gs>
              <a:gs pos="100000">
                <a:schemeClr val="accent2">
                  <a:lumMod val="60000"/>
                  <a:lumOff val="40000"/>
                </a:schemeClr>
              </a:gs>
            </a:gsLst>
            <a:lin ang="0" scaled="1"/>
          </a:gra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endParaRPr lang="zh-CN" altLang="en-US" sz="1050">
              <a:ea typeface="MS Mincho" panose="02020609040205080304" pitchFamily="49" charset="-128"/>
            </a:endParaRPr>
          </a:p>
        </p:txBody>
      </p:sp>
      <p:sp>
        <p:nvSpPr>
          <p:cNvPr id="8" name="AutoShape 6">
            <a:extLst>
              <a:ext uri="{FF2B5EF4-FFF2-40B4-BE49-F238E27FC236}">
                <a16:creationId xmlns:a16="http://schemas.microsoft.com/office/drawing/2014/main" id="{ACBFEAB3-FC7D-4965-9BDE-0F3367BBAFDA}"/>
              </a:ext>
            </a:extLst>
          </p:cNvPr>
          <p:cNvSpPr>
            <a:spLocks noChangeArrowheads="1"/>
          </p:cNvSpPr>
          <p:nvPr/>
        </p:nvSpPr>
        <p:spPr bwMode="auto">
          <a:xfrm flipV="1">
            <a:off x="11183938" y="188913"/>
            <a:ext cx="768350" cy="373062"/>
          </a:xfrm>
          <a:prstGeom prst="flowChartOffpageConnector">
            <a:avLst/>
          </a:prstGeom>
          <a:solidFill>
            <a:schemeClr val="bg1"/>
          </a:soli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lgn="ctr">
              <a:spcAft>
                <a:spcPct val="0"/>
              </a:spcAft>
              <a:buClrTx/>
              <a:buSzTx/>
              <a:buFontTx/>
              <a:buNone/>
              <a:defRPr/>
            </a:pPr>
            <a:endParaRPr lang="en-US" altLang="zh-CN" sz="900">
              <a:solidFill>
                <a:srgbClr val="99CC00"/>
              </a:solidFill>
              <a:ea typeface="MS Mincho" panose="02020609040205080304" pitchFamily="49" charset="-128"/>
            </a:endParaRPr>
          </a:p>
        </p:txBody>
      </p:sp>
      <p:sp>
        <p:nvSpPr>
          <p:cNvPr id="9" name="TextBox 9">
            <a:extLst>
              <a:ext uri="{FF2B5EF4-FFF2-40B4-BE49-F238E27FC236}">
                <a16:creationId xmlns:a16="http://schemas.microsoft.com/office/drawing/2014/main" id="{D2DE8BF2-EF1D-4289-8251-9E73757F7DDE}"/>
              </a:ext>
            </a:extLst>
          </p:cNvPr>
          <p:cNvSpPr txBox="1"/>
          <p:nvPr/>
        </p:nvSpPr>
        <p:spPr>
          <a:xfrm>
            <a:off x="6350" y="6350"/>
            <a:ext cx="4144963" cy="395288"/>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pic>
        <p:nvPicPr>
          <p:cNvPr id="10" name="图片 13" descr="C:\Users\86139\Desktop\图标.png图标">
            <a:extLst>
              <a:ext uri="{FF2B5EF4-FFF2-40B4-BE49-F238E27FC236}">
                <a16:creationId xmlns:a16="http://schemas.microsoft.com/office/drawing/2014/main" id="{76AA5BFF-608D-47D6-B4A0-BA2A17F1230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extLst>
              <a:ext uri="{FF2B5EF4-FFF2-40B4-BE49-F238E27FC236}">
                <a16:creationId xmlns:a16="http://schemas.microsoft.com/office/drawing/2014/main" id="{3945B755-0FFD-4EBA-8000-9C77E5860210}"/>
              </a:ext>
            </a:extLst>
          </p:cNvPr>
          <p:cNvSpPr/>
          <p:nvPr/>
        </p:nvSpPr>
        <p:spPr>
          <a:xfrm>
            <a:off x="7824788" y="404813"/>
            <a:ext cx="316706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12" name="矩形 11">
            <a:extLst>
              <a:ext uri="{FF2B5EF4-FFF2-40B4-BE49-F238E27FC236}">
                <a16:creationId xmlns:a16="http://schemas.microsoft.com/office/drawing/2014/main" id="{97B40182-C801-4C83-B877-FBD32CF23479}"/>
              </a:ext>
            </a:extLst>
          </p:cNvPr>
          <p:cNvSpPr/>
          <p:nvPr/>
        </p:nvSpPr>
        <p:spPr>
          <a:xfrm>
            <a:off x="7920038" y="404813"/>
            <a:ext cx="307181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2" name="标题 1"/>
          <p:cNvSpPr>
            <a:spLocks noGrp="1"/>
          </p:cNvSpPr>
          <p:nvPr>
            <p:ph type="title"/>
          </p:nvPr>
        </p:nvSpPr>
        <p:spPr>
          <a:xfrm>
            <a:off x="595475" y="567616"/>
            <a:ext cx="10972800" cy="1143000"/>
          </a:xfrm>
        </p:spPr>
        <p:txBody>
          <a:bodyPr/>
          <a:lstStyle>
            <a:lvl1pPr>
              <a:defRPr sz="3200"/>
            </a:lvl1pPr>
          </a:lstStyle>
          <a:p>
            <a:r>
              <a:rPr lang="zh-CN" altLang="en-US" dirty="0"/>
              <a:t>单击此处编辑母版标题样式</a:t>
            </a:r>
          </a:p>
        </p:txBody>
      </p:sp>
      <p:sp>
        <p:nvSpPr>
          <p:cNvPr id="3" name="文本占位符 2"/>
          <p:cNvSpPr>
            <a:spLocks noGrp="1"/>
          </p:cNvSpPr>
          <p:nvPr>
            <p:ph type="body" idx="1"/>
          </p:nvPr>
        </p:nvSpPr>
        <p:spPr>
          <a:xfrm>
            <a:off x="609600" y="1934294"/>
            <a:ext cx="5386917" cy="639762"/>
          </a:xfrm>
        </p:spPr>
        <p:txBody>
          <a:bodyPr anchor="b"/>
          <a:lstStyle>
            <a:lvl1pPr marL="0" indent="0">
              <a:buNone/>
              <a:defRPr sz="2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内容占位符 3"/>
          <p:cNvSpPr>
            <a:spLocks noGrp="1"/>
          </p:cNvSpPr>
          <p:nvPr>
            <p:ph sz="half" idx="2"/>
          </p:nvPr>
        </p:nvSpPr>
        <p:spPr>
          <a:xfrm>
            <a:off x="609600" y="2574056"/>
            <a:ext cx="5386917" cy="3951288"/>
          </a:xfrm>
        </p:spPr>
        <p:txBody>
          <a:bodyPr/>
          <a:lstStyle>
            <a:lvl1pPr>
              <a:defRPr sz="2400"/>
            </a:lvl1pPr>
            <a:lvl2pPr>
              <a:defRPr sz="1800"/>
            </a:lvl2pPr>
            <a:lvl3pPr>
              <a:defRPr sz="1600"/>
            </a:lvl3pPr>
            <a:lvl4pPr>
              <a:defRPr sz="1600"/>
            </a:lvl4pPr>
            <a:lvl5pPr>
              <a:defRPr sz="1600"/>
            </a:lvl5pPr>
            <a:lvl6pPr>
              <a:defRPr sz="1200"/>
            </a:lvl6pPr>
            <a:lvl7pPr>
              <a:defRPr sz="1200"/>
            </a:lvl7pPr>
            <a:lvl8pPr>
              <a:defRPr sz="1200"/>
            </a:lvl8pPr>
            <a:lvl9pPr>
              <a:defRPr sz="12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p:cNvSpPr>
            <a:spLocks noGrp="1"/>
          </p:cNvSpPr>
          <p:nvPr>
            <p:ph type="body" sz="quarter" idx="3"/>
          </p:nvPr>
        </p:nvSpPr>
        <p:spPr>
          <a:xfrm>
            <a:off x="6193369" y="1934294"/>
            <a:ext cx="5389033" cy="639762"/>
          </a:xfrm>
        </p:spPr>
        <p:txBody>
          <a:bodyPr anchor="b"/>
          <a:lstStyle>
            <a:lvl1pPr marL="0" indent="0">
              <a:buNone/>
              <a:defRPr sz="2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内容占位符 5"/>
          <p:cNvSpPr>
            <a:spLocks noGrp="1"/>
          </p:cNvSpPr>
          <p:nvPr>
            <p:ph sz="quarter" idx="4"/>
          </p:nvPr>
        </p:nvSpPr>
        <p:spPr>
          <a:xfrm>
            <a:off x="6193369" y="2574056"/>
            <a:ext cx="5389033" cy="3951288"/>
          </a:xfrm>
        </p:spPr>
        <p:txBody>
          <a:bodyPr/>
          <a:lstStyle>
            <a:lvl1pPr>
              <a:defRPr sz="2400"/>
            </a:lvl1pPr>
            <a:lvl2pPr>
              <a:defRPr sz="1800"/>
            </a:lvl2pPr>
            <a:lvl3pPr>
              <a:defRPr sz="1600"/>
            </a:lvl3pPr>
            <a:lvl4pPr>
              <a:defRPr sz="1600"/>
            </a:lvl4pPr>
            <a:lvl5pPr>
              <a:defRPr sz="1600"/>
            </a:lvl5pPr>
            <a:lvl6pPr>
              <a:defRPr sz="1200"/>
            </a:lvl6pPr>
            <a:lvl7pPr>
              <a:defRPr sz="1200"/>
            </a:lvl7pPr>
            <a:lvl8pPr>
              <a:defRPr sz="1200"/>
            </a:lvl8pPr>
            <a:lvl9pPr>
              <a:defRPr sz="12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35029045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8432E6FB-541A-4D0B-AAD3-9D7673CE5929}"/>
              </a:ext>
            </a:extLst>
          </p:cNvPr>
          <p:cNvSpPr>
            <a:spLocks noChangeArrowheads="1"/>
          </p:cNvSpPr>
          <p:nvPr/>
        </p:nvSpPr>
        <p:spPr bwMode="auto">
          <a:xfrm>
            <a:off x="0" y="9525"/>
            <a:ext cx="12192000" cy="404813"/>
          </a:xfrm>
          <a:prstGeom prst="rect">
            <a:avLst/>
          </a:prstGeom>
          <a:gradFill rotWithShape="1">
            <a:gsLst>
              <a:gs pos="0">
                <a:schemeClr val="accent2">
                  <a:lumMod val="75000"/>
                </a:schemeClr>
              </a:gs>
              <a:gs pos="100000">
                <a:schemeClr val="accent2">
                  <a:lumMod val="60000"/>
                  <a:lumOff val="40000"/>
                </a:schemeClr>
              </a:gs>
            </a:gsLst>
            <a:lin ang="0" scaled="1"/>
          </a:gra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endParaRPr lang="zh-CN" altLang="en-US" sz="1050">
              <a:ea typeface="MS Mincho" panose="02020609040205080304" pitchFamily="49" charset="-128"/>
            </a:endParaRPr>
          </a:p>
        </p:txBody>
      </p:sp>
      <p:sp>
        <p:nvSpPr>
          <p:cNvPr id="4" name="AutoShape 6">
            <a:extLst>
              <a:ext uri="{FF2B5EF4-FFF2-40B4-BE49-F238E27FC236}">
                <a16:creationId xmlns:a16="http://schemas.microsoft.com/office/drawing/2014/main" id="{16D1E811-61F5-4C3D-9692-CF3A5C0CA694}"/>
              </a:ext>
            </a:extLst>
          </p:cNvPr>
          <p:cNvSpPr>
            <a:spLocks noChangeArrowheads="1"/>
          </p:cNvSpPr>
          <p:nvPr/>
        </p:nvSpPr>
        <p:spPr bwMode="auto">
          <a:xfrm flipV="1">
            <a:off x="11183938" y="188913"/>
            <a:ext cx="768350" cy="373062"/>
          </a:xfrm>
          <a:prstGeom prst="flowChartOffpageConnector">
            <a:avLst/>
          </a:prstGeom>
          <a:solidFill>
            <a:schemeClr val="bg1"/>
          </a:soli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lgn="ctr">
              <a:spcAft>
                <a:spcPct val="0"/>
              </a:spcAft>
              <a:buClrTx/>
              <a:buSzTx/>
              <a:buFontTx/>
              <a:buNone/>
              <a:defRPr/>
            </a:pPr>
            <a:endParaRPr lang="en-US" altLang="zh-CN" sz="900">
              <a:solidFill>
                <a:srgbClr val="99CC00"/>
              </a:solidFill>
              <a:ea typeface="MS Mincho" panose="02020609040205080304" pitchFamily="49" charset="-128"/>
            </a:endParaRPr>
          </a:p>
        </p:txBody>
      </p:sp>
      <p:pic>
        <p:nvPicPr>
          <p:cNvPr id="5" name="图片 12" descr="C:\Users\86139\Desktop\图标.png图标">
            <a:extLst>
              <a:ext uri="{FF2B5EF4-FFF2-40B4-BE49-F238E27FC236}">
                <a16:creationId xmlns:a16="http://schemas.microsoft.com/office/drawing/2014/main" id="{98B8EF41-B803-4C3A-8184-D6CF85940DB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935CA963-0CD2-4245-8BBD-2B5F0E990086}"/>
              </a:ext>
            </a:extLst>
          </p:cNvPr>
          <p:cNvSpPr/>
          <p:nvPr/>
        </p:nvSpPr>
        <p:spPr>
          <a:xfrm>
            <a:off x="7824788" y="404813"/>
            <a:ext cx="316706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7" name="矩形 6">
            <a:extLst>
              <a:ext uri="{FF2B5EF4-FFF2-40B4-BE49-F238E27FC236}">
                <a16:creationId xmlns:a16="http://schemas.microsoft.com/office/drawing/2014/main" id="{8D9C2F3C-0FAC-48FD-BC65-FE985E0D36C2}"/>
              </a:ext>
            </a:extLst>
          </p:cNvPr>
          <p:cNvSpPr/>
          <p:nvPr/>
        </p:nvSpPr>
        <p:spPr>
          <a:xfrm>
            <a:off x="7920038" y="404813"/>
            <a:ext cx="307181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8" name="TextBox 9">
            <a:extLst>
              <a:ext uri="{FF2B5EF4-FFF2-40B4-BE49-F238E27FC236}">
                <a16:creationId xmlns:a16="http://schemas.microsoft.com/office/drawing/2014/main" id="{880162C2-E95D-41B2-871D-5F0CF5DF755F}"/>
              </a:ext>
            </a:extLst>
          </p:cNvPr>
          <p:cNvSpPr txBox="1"/>
          <p:nvPr/>
        </p:nvSpPr>
        <p:spPr>
          <a:xfrm>
            <a:off x="6350" y="6350"/>
            <a:ext cx="4144963" cy="395288"/>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3065671" y="443551"/>
            <a:ext cx="7212753" cy="731520"/>
          </a:xfrm>
        </p:spPr>
        <p:txBody>
          <a:bodyPr/>
          <a:lstStyle>
            <a:lvl1pPr algn="l">
              <a:defRPr sz="3200"/>
            </a:lvl1pPr>
          </a:lstStyle>
          <a:p>
            <a:r>
              <a:rPr lang="zh-CN" altLang="en-US" dirty="0"/>
              <a:t>单击此处编辑母版标题样式</a:t>
            </a:r>
          </a:p>
        </p:txBody>
      </p:sp>
    </p:spTree>
    <p:extLst>
      <p:ext uri="{BB962C8B-B14F-4D97-AF65-F5344CB8AC3E}">
        <p14:creationId xmlns:p14="http://schemas.microsoft.com/office/powerpoint/2010/main" val="166869663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D84390A9-DF5F-4C89-A082-5C46B00B12EF}"/>
              </a:ext>
            </a:extLst>
          </p:cNvPr>
          <p:cNvSpPr>
            <a:spLocks noChangeArrowheads="1"/>
          </p:cNvSpPr>
          <p:nvPr/>
        </p:nvSpPr>
        <p:spPr bwMode="auto">
          <a:xfrm>
            <a:off x="0" y="9525"/>
            <a:ext cx="12192000" cy="404813"/>
          </a:xfrm>
          <a:prstGeom prst="rect">
            <a:avLst/>
          </a:prstGeom>
          <a:gradFill rotWithShape="1">
            <a:gsLst>
              <a:gs pos="0">
                <a:schemeClr val="accent2">
                  <a:lumMod val="75000"/>
                </a:schemeClr>
              </a:gs>
              <a:gs pos="100000">
                <a:schemeClr val="accent2">
                  <a:lumMod val="60000"/>
                  <a:lumOff val="40000"/>
                </a:schemeClr>
              </a:gs>
            </a:gsLst>
            <a:lin ang="0" scaled="1"/>
          </a:gra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endParaRPr lang="zh-CN" altLang="en-US" sz="1050">
              <a:ea typeface="MS Mincho" panose="02020609040205080304" pitchFamily="49" charset="-128"/>
            </a:endParaRPr>
          </a:p>
        </p:txBody>
      </p:sp>
      <p:sp>
        <p:nvSpPr>
          <p:cNvPr id="4" name="AutoShape 6">
            <a:extLst>
              <a:ext uri="{FF2B5EF4-FFF2-40B4-BE49-F238E27FC236}">
                <a16:creationId xmlns:a16="http://schemas.microsoft.com/office/drawing/2014/main" id="{B337216F-63C5-4713-9378-33D2BD525F09}"/>
              </a:ext>
            </a:extLst>
          </p:cNvPr>
          <p:cNvSpPr>
            <a:spLocks noChangeArrowheads="1"/>
          </p:cNvSpPr>
          <p:nvPr/>
        </p:nvSpPr>
        <p:spPr bwMode="auto">
          <a:xfrm flipV="1">
            <a:off x="11183938" y="188913"/>
            <a:ext cx="768350" cy="373062"/>
          </a:xfrm>
          <a:prstGeom prst="flowChartOffpageConnector">
            <a:avLst/>
          </a:prstGeom>
          <a:solidFill>
            <a:schemeClr val="bg1"/>
          </a:soli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lgn="ctr">
              <a:spcAft>
                <a:spcPct val="0"/>
              </a:spcAft>
              <a:buClrTx/>
              <a:buSzTx/>
              <a:buFontTx/>
              <a:buNone/>
              <a:defRPr/>
            </a:pPr>
            <a:endParaRPr lang="en-US" altLang="zh-CN" sz="900">
              <a:solidFill>
                <a:srgbClr val="99CC00"/>
              </a:solidFill>
              <a:ea typeface="MS Mincho" panose="02020609040205080304" pitchFamily="49" charset="-128"/>
            </a:endParaRPr>
          </a:p>
        </p:txBody>
      </p:sp>
      <p:pic>
        <p:nvPicPr>
          <p:cNvPr id="5" name="图片 12" descr="C:\Users\86139\Desktop\图标.png图标">
            <a:extLst>
              <a:ext uri="{FF2B5EF4-FFF2-40B4-BE49-F238E27FC236}">
                <a16:creationId xmlns:a16="http://schemas.microsoft.com/office/drawing/2014/main" id="{D9746844-DCC4-4B59-91C4-D19B4404C63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60134808-C837-4A93-9E7E-2DFA136D7A8C}"/>
              </a:ext>
            </a:extLst>
          </p:cNvPr>
          <p:cNvSpPr/>
          <p:nvPr/>
        </p:nvSpPr>
        <p:spPr>
          <a:xfrm>
            <a:off x="7824788" y="404813"/>
            <a:ext cx="316706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7" name="矩形 6">
            <a:extLst>
              <a:ext uri="{FF2B5EF4-FFF2-40B4-BE49-F238E27FC236}">
                <a16:creationId xmlns:a16="http://schemas.microsoft.com/office/drawing/2014/main" id="{EA195D94-F40F-4013-A600-E784F983FF5E}"/>
              </a:ext>
            </a:extLst>
          </p:cNvPr>
          <p:cNvSpPr/>
          <p:nvPr/>
        </p:nvSpPr>
        <p:spPr>
          <a:xfrm>
            <a:off x="7920038" y="404813"/>
            <a:ext cx="307181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8" name="TextBox 9">
            <a:extLst>
              <a:ext uri="{FF2B5EF4-FFF2-40B4-BE49-F238E27FC236}">
                <a16:creationId xmlns:a16="http://schemas.microsoft.com/office/drawing/2014/main" id="{39AC930D-2A66-4EBB-89F2-FF4E7369B183}"/>
              </a:ext>
            </a:extLst>
          </p:cNvPr>
          <p:cNvSpPr txBox="1"/>
          <p:nvPr/>
        </p:nvSpPr>
        <p:spPr>
          <a:xfrm>
            <a:off x="6350" y="6350"/>
            <a:ext cx="4144963" cy="398463"/>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595473" y="460381"/>
            <a:ext cx="10972800" cy="706437"/>
          </a:xfrm>
        </p:spPr>
        <p:txBody>
          <a:bodyPr/>
          <a:lstStyle>
            <a:lvl1pPr>
              <a:defRPr sz="3200"/>
            </a:lvl1pPr>
          </a:lstStyle>
          <a:p>
            <a:r>
              <a:rPr lang="zh-CN" altLang="en-US" dirty="0"/>
              <a:t>单击此处编辑母版标题样式</a:t>
            </a:r>
          </a:p>
        </p:txBody>
      </p:sp>
    </p:spTree>
    <p:extLst>
      <p:ext uri="{BB962C8B-B14F-4D97-AF65-F5344CB8AC3E}">
        <p14:creationId xmlns:p14="http://schemas.microsoft.com/office/powerpoint/2010/main" val="105292958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内容与标题">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CD201E44-8D93-426E-9CBE-AC80BCD08246}"/>
              </a:ext>
            </a:extLst>
          </p:cNvPr>
          <p:cNvSpPr>
            <a:spLocks noChangeArrowheads="1"/>
          </p:cNvSpPr>
          <p:nvPr/>
        </p:nvSpPr>
        <p:spPr bwMode="auto">
          <a:xfrm>
            <a:off x="0" y="9525"/>
            <a:ext cx="12192000" cy="404813"/>
          </a:xfrm>
          <a:prstGeom prst="rect">
            <a:avLst/>
          </a:prstGeom>
          <a:gradFill rotWithShape="1">
            <a:gsLst>
              <a:gs pos="0">
                <a:schemeClr val="accent2">
                  <a:lumMod val="75000"/>
                </a:schemeClr>
              </a:gs>
              <a:gs pos="100000">
                <a:schemeClr val="accent2">
                  <a:lumMod val="60000"/>
                  <a:lumOff val="40000"/>
                </a:schemeClr>
              </a:gs>
            </a:gsLst>
            <a:lin ang="0" scaled="1"/>
          </a:gra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endParaRPr lang="zh-CN" altLang="en-US" sz="1050">
              <a:ea typeface="MS Mincho" panose="02020609040205080304" pitchFamily="49" charset="-128"/>
            </a:endParaRPr>
          </a:p>
        </p:txBody>
      </p:sp>
      <p:sp>
        <p:nvSpPr>
          <p:cNvPr id="6" name="AutoShape 6">
            <a:extLst>
              <a:ext uri="{FF2B5EF4-FFF2-40B4-BE49-F238E27FC236}">
                <a16:creationId xmlns:a16="http://schemas.microsoft.com/office/drawing/2014/main" id="{5D1E721F-7E59-4EFF-8204-EB413F67EC67}"/>
              </a:ext>
            </a:extLst>
          </p:cNvPr>
          <p:cNvSpPr>
            <a:spLocks noChangeArrowheads="1"/>
          </p:cNvSpPr>
          <p:nvPr/>
        </p:nvSpPr>
        <p:spPr bwMode="auto">
          <a:xfrm flipV="1">
            <a:off x="11183938" y="188913"/>
            <a:ext cx="769937" cy="373062"/>
          </a:xfrm>
          <a:prstGeom prst="flowChartOffpageConnector">
            <a:avLst/>
          </a:prstGeom>
          <a:solidFill>
            <a:schemeClr val="bg1"/>
          </a:soli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lgn="ctr">
              <a:spcAft>
                <a:spcPct val="0"/>
              </a:spcAft>
              <a:buClrTx/>
              <a:buSzTx/>
              <a:buFontTx/>
              <a:buNone/>
              <a:defRPr/>
            </a:pPr>
            <a:endParaRPr lang="en-US" altLang="zh-CN" sz="900">
              <a:solidFill>
                <a:srgbClr val="99CC00"/>
              </a:solidFill>
              <a:ea typeface="MS Mincho" panose="02020609040205080304" pitchFamily="49" charset="-128"/>
            </a:endParaRPr>
          </a:p>
        </p:txBody>
      </p:sp>
      <p:pic>
        <p:nvPicPr>
          <p:cNvPr id="7" name="图片 12" descr="C:\Users\86139\Desktop\图标.png图标">
            <a:extLst>
              <a:ext uri="{FF2B5EF4-FFF2-40B4-BE49-F238E27FC236}">
                <a16:creationId xmlns:a16="http://schemas.microsoft.com/office/drawing/2014/main" id="{E38A075C-D5F2-4747-AD00-CFAE66E7845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9237A169-9EE1-4392-9761-68BBA0CC9B77}"/>
              </a:ext>
            </a:extLst>
          </p:cNvPr>
          <p:cNvSpPr/>
          <p:nvPr/>
        </p:nvSpPr>
        <p:spPr>
          <a:xfrm>
            <a:off x="7824788" y="404813"/>
            <a:ext cx="316706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9" name="矩形 8">
            <a:extLst>
              <a:ext uri="{FF2B5EF4-FFF2-40B4-BE49-F238E27FC236}">
                <a16:creationId xmlns:a16="http://schemas.microsoft.com/office/drawing/2014/main" id="{1A9DE5F8-71B7-4D26-82CA-E60285ED1B77}"/>
              </a:ext>
            </a:extLst>
          </p:cNvPr>
          <p:cNvSpPr/>
          <p:nvPr/>
        </p:nvSpPr>
        <p:spPr>
          <a:xfrm>
            <a:off x="7920038" y="404813"/>
            <a:ext cx="307181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10" name="TextBox 9">
            <a:extLst>
              <a:ext uri="{FF2B5EF4-FFF2-40B4-BE49-F238E27FC236}">
                <a16:creationId xmlns:a16="http://schemas.microsoft.com/office/drawing/2014/main" id="{8E1DA5FE-2FE5-485C-AFC6-2C1B0B351DEE}"/>
              </a:ext>
            </a:extLst>
          </p:cNvPr>
          <p:cNvSpPr txBox="1"/>
          <p:nvPr/>
        </p:nvSpPr>
        <p:spPr>
          <a:xfrm>
            <a:off x="6350" y="6350"/>
            <a:ext cx="4144963" cy="398463"/>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368801" y="60039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p:cNvSpPr>
            <a:spLocks noGrp="1"/>
          </p:cNvSpPr>
          <p:nvPr>
            <p:ph type="body" sz="half" idx="2"/>
          </p:nvPr>
        </p:nvSpPr>
        <p:spPr>
          <a:xfrm>
            <a:off x="140701" y="1412777"/>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dirty="0"/>
              <a:t>单击此处编辑母版文本样式</a:t>
            </a:r>
          </a:p>
        </p:txBody>
      </p:sp>
    </p:spTree>
    <p:extLst>
      <p:ext uri="{BB962C8B-B14F-4D97-AF65-F5344CB8AC3E}">
        <p14:creationId xmlns:p14="http://schemas.microsoft.com/office/powerpoint/2010/main" val="8254707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DB8227C4-0E6B-47E2-AAB1-A50C12AF7778}"/>
              </a:ext>
            </a:extLst>
          </p:cNvPr>
          <p:cNvSpPr>
            <a:spLocks noChangeArrowheads="1"/>
          </p:cNvSpPr>
          <p:nvPr/>
        </p:nvSpPr>
        <p:spPr bwMode="auto">
          <a:xfrm>
            <a:off x="0" y="9525"/>
            <a:ext cx="12192000" cy="404813"/>
          </a:xfrm>
          <a:prstGeom prst="rect">
            <a:avLst/>
          </a:prstGeom>
          <a:gradFill rotWithShape="1">
            <a:gsLst>
              <a:gs pos="0">
                <a:schemeClr val="accent2">
                  <a:lumMod val="75000"/>
                </a:schemeClr>
              </a:gs>
              <a:gs pos="100000">
                <a:schemeClr val="accent2">
                  <a:lumMod val="60000"/>
                  <a:lumOff val="40000"/>
                </a:schemeClr>
              </a:gs>
            </a:gsLst>
            <a:lin ang="0" scaled="1"/>
          </a:gra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endParaRPr lang="zh-CN" altLang="en-US" sz="1050">
              <a:ea typeface="MS Mincho" panose="02020609040205080304" pitchFamily="49" charset="-128"/>
            </a:endParaRPr>
          </a:p>
        </p:txBody>
      </p:sp>
      <p:sp>
        <p:nvSpPr>
          <p:cNvPr id="6" name="AutoShape 6">
            <a:extLst>
              <a:ext uri="{FF2B5EF4-FFF2-40B4-BE49-F238E27FC236}">
                <a16:creationId xmlns:a16="http://schemas.microsoft.com/office/drawing/2014/main" id="{C79F67F2-C830-4635-ADEA-475564E3E5FE}"/>
              </a:ext>
            </a:extLst>
          </p:cNvPr>
          <p:cNvSpPr>
            <a:spLocks noChangeArrowheads="1"/>
          </p:cNvSpPr>
          <p:nvPr/>
        </p:nvSpPr>
        <p:spPr bwMode="auto">
          <a:xfrm flipV="1">
            <a:off x="11183938" y="188913"/>
            <a:ext cx="768350" cy="373062"/>
          </a:xfrm>
          <a:prstGeom prst="flowChartOffpageConnector">
            <a:avLst/>
          </a:prstGeom>
          <a:solidFill>
            <a:schemeClr val="bg1"/>
          </a:soli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lgn="ctr">
              <a:spcAft>
                <a:spcPct val="0"/>
              </a:spcAft>
              <a:buClrTx/>
              <a:buSzTx/>
              <a:buFontTx/>
              <a:buNone/>
              <a:defRPr/>
            </a:pPr>
            <a:endParaRPr lang="en-US" altLang="zh-CN" sz="900">
              <a:solidFill>
                <a:srgbClr val="99CC00"/>
              </a:solidFill>
              <a:ea typeface="MS Mincho" panose="02020609040205080304" pitchFamily="49" charset="-128"/>
            </a:endParaRPr>
          </a:p>
        </p:txBody>
      </p:sp>
      <p:pic>
        <p:nvPicPr>
          <p:cNvPr id="7" name="图片 12" descr="C:\Users\86139\Desktop\图标.png图标">
            <a:extLst>
              <a:ext uri="{FF2B5EF4-FFF2-40B4-BE49-F238E27FC236}">
                <a16:creationId xmlns:a16="http://schemas.microsoft.com/office/drawing/2014/main" id="{D47ACBFF-E26B-489E-88BC-1A546341C2B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1A1260BC-45D1-4137-BEE2-E03177ADD28F}"/>
              </a:ext>
            </a:extLst>
          </p:cNvPr>
          <p:cNvSpPr/>
          <p:nvPr/>
        </p:nvSpPr>
        <p:spPr>
          <a:xfrm>
            <a:off x="7824788" y="404813"/>
            <a:ext cx="316706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9" name="矩形 8">
            <a:extLst>
              <a:ext uri="{FF2B5EF4-FFF2-40B4-BE49-F238E27FC236}">
                <a16:creationId xmlns:a16="http://schemas.microsoft.com/office/drawing/2014/main" id="{5612FC6E-4514-4913-B624-9FEE48BC8C7F}"/>
              </a:ext>
            </a:extLst>
          </p:cNvPr>
          <p:cNvSpPr/>
          <p:nvPr/>
        </p:nvSpPr>
        <p:spPr>
          <a:xfrm>
            <a:off x="7920038" y="404813"/>
            <a:ext cx="307181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10" name="TextBox 9">
            <a:extLst>
              <a:ext uri="{FF2B5EF4-FFF2-40B4-BE49-F238E27FC236}">
                <a16:creationId xmlns:a16="http://schemas.microsoft.com/office/drawing/2014/main" id="{5C11B43A-A89B-4BF8-A5E6-E2CB8BF35773}"/>
              </a:ext>
            </a:extLst>
          </p:cNvPr>
          <p:cNvSpPr txBox="1"/>
          <p:nvPr/>
        </p:nvSpPr>
        <p:spPr>
          <a:xfrm>
            <a:off x="6350" y="6350"/>
            <a:ext cx="4144963" cy="395288"/>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13038183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1029" name="Rectangle 5">
            <a:extLst>
              <a:ext uri="{FF2B5EF4-FFF2-40B4-BE49-F238E27FC236}">
                <a16:creationId xmlns:a16="http://schemas.microsoft.com/office/drawing/2014/main" id="{992C0C9B-05D6-4159-A226-31D3D28530A5}"/>
              </a:ext>
            </a:extLst>
          </p:cNvPr>
          <p:cNvSpPr>
            <a:spLocks noChangeArrowheads="1"/>
          </p:cNvSpPr>
          <p:nvPr/>
        </p:nvSpPr>
        <p:spPr bwMode="auto">
          <a:xfrm>
            <a:off x="0" y="9525"/>
            <a:ext cx="12192000" cy="404813"/>
          </a:xfrm>
          <a:prstGeom prst="rect">
            <a:avLst/>
          </a:prstGeom>
          <a:gradFill rotWithShape="1">
            <a:gsLst>
              <a:gs pos="0">
                <a:schemeClr val="accent2">
                  <a:lumMod val="75000"/>
                </a:schemeClr>
              </a:gs>
              <a:gs pos="100000">
                <a:schemeClr val="accent2">
                  <a:lumMod val="60000"/>
                  <a:lumOff val="40000"/>
                </a:schemeClr>
              </a:gs>
            </a:gsLst>
            <a:lin ang="0" scaled="1"/>
          </a:gra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endParaRPr lang="zh-CN" altLang="en-US" sz="1050">
              <a:ea typeface="MS Mincho" panose="02020609040205080304" pitchFamily="49" charset="-128"/>
            </a:endParaRPr>
          </a:p>
        </p:txBody>
      </p:sp>
      <p:sp>
        <p:nvSpPr>
          <p:cNvPr id="1027" name="Rectangle 2">
            <a:extLst>
              <a:ext uri="{FF2B5EF4-FFF2-40B4-BE49-F238E27FC236}">
                <a16:creationId xmlns:a16="http://schemas.microsoft.com/office/drawing/2014/main" id="{B1598049-3B36-4F5F-A765-15F1030AA289}"/>
              </a:ext>
            </a:extLst>
          </p:cNvPr>
          <p:cNvSpPr>
            <a:spLocks noGrp="1" noChangeArrowheads="1"/>
          </p:cNvSpPr>
          <p:nvPr>
            <p:ph type="title"/>
          </p:nvPr>
        </p:nvSpPr>
        <p:spPr bwMode="auto">
          <a:xfrm>
            <a:off x="554038" y="944563"/>
            <a:ext cx="10972800" cy="706437"/>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p>
        </p:txBody>
      </p:sp>
      <p:sp>
        <p:nvSpPr>
          <p:cNvPr id="1028" name="Rectangle 3">
            <a:extLst>
              <a:ext uri="{FF2B5EF4-FFF2-40B4-BE49-F238E27FC236}">
                <a16:creationId xmlns:a16="http://schemas.microsoft.com/office/drawing/2014/main" id="{81927E49-79C5-4780-BC41-7D24F0423A6A}"/>
              </a:ext>
            </a:extLst>
          </p:cNvPr>
          <p:cNvSpPr>
            <a:spLocks noGrp="1" noChangeArrowheads="1"/>
          </p:cNvSpPr>
          <p:nvPr>
            <p:ph type="body" idx="1"/>
          </p:nvPr>
        </p:nvSpPr>
        <p:spPr bwMode="auto">
          <a:xfrm>
            <a:off x="571500" y="1954213"/>
            <a:ext cx="109728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AutoShape 6">
            <a:extLst>
              <a:ext uri="{FF2B5EF4-FFF2-40B4-BE49-F238E27FC236}">
                <a16:creationId xmlns:a16="http://schemas.microsoft.com/office/drawing/2014/main" id="{19759BC1-87E5-48F8-B9E4-9C719D50E8DD}"/>
              </a:ext>
            </a:extLst>
          </p:cNvPr>
          <p:cNvSpPr>
            <a:spLocks noChangeArrowheads="1"/>
          </p:cNvSpPr>
          <p:nvPr/>
        </p:nvSpPr>
        <p:spPr bwMode="auto">
          <a:xfrm flipV="1">
            <a:off x="11183938" y="188913"/>
            <a:ext cx="768350" cy="373062"/>
          </a:xfrm>
          <a:prstGeom prst="flowChartOffpageConnector">
            <a:avLst/>
          </a:prstGeom>
          <a:solidFill>
            <a:schemeClr val="bg1"/>
          </a:solidFill>
          <a:ln w="3175" algn="ctr">
            <a:noFill/>
            <a:miter lim="800000"/>
          </a:ln>
          <a:effectLst/>
        </p:spPr>
        <p:txBody>
          <a:bodyPr wrap="none" anchor="ct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lgn="ctr">
              <a:spcAft>
                <a:spcPct val="0"/>
              </a:spcAft>
              <a:buClrTx/>
              <a:buSzTx/>
              <a:buFontTx/>
              <a:buNone/>
              <a:defRPr/>
            </a:pPr>
            <a:endParaRPr lang="en-US" altLang="zh-CN" sz="900">
              <a:solidFill>
                <a:srgbClr val="99CC00"/>
              </a:solidFill>
              <a:ea typeface="MS Mincho" panose="02020609040205080304" pitchFamily="49" charset="-128"/>
            </a:endParaRPr>
          </a:p>
        </p:txBody>
      </p:sp>
      <p:sp>
        <p:nvSpPr>
          <p:cNvPr id="10" name="TextBox 9">
            <a:extLst>
              <a:ext uri="{FF2B5EF4-FFF2-40B4-BE49-F238E27FC236}">
                <a16:creationId xmlns:a16="http://schemas.microsoft.com/office/drawing/2014/main" id="{71A7FBE7-B1F0-4CBA-88C6-D4876D60B216}"/>
              </a:ext>
            </a:extLst>
          </p:cNvPr>
          <p:cNvSpPr txBox="1"/>
          <p:nvPr/>
        </p:nvSpPr>
        <p:spPr>
          <a:xfrm>
            <a:off x="26988" y="3175"/>
            <a:ext cx="4244975" cy="396875"/>
          </a:xfrm>
          <a:prstGeom prst="rect">
            <a:avLst/>
          </a:prstGeom>
          <a:noFill/>
        </p:spPr>
        <p:txBody>
          <a:bodyPr>
            <a:spAutoFit/>
          </a:bodyPr>
          <a:lstStyle>
            <a:lvl1pPr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1pPr>
            <a:lvl2pPr marL="742950" indent="-28575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2pPr>
            <a:lvl3pPr marL="11430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3pPr>
            <a:lvl4pPr marL="16002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4pPr>
            <a:lvl5pPr marL="2057400" indent="-228600" eaLnBrk="0" hangingPunct="0">
              <a:lnSpc>
                <a:spcPct val="120000"/>
              </a:lnSpc>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lnSpc>
                <a:spcPct val="120000"/>
              </a:lnSpc>
              <a:spcBef>
                <a:spcPct val="0"/>
              </a:spcBef>
              <a:spcAft>
                <a:spcPct val="30000"/>
              </a:spcAft>
              <a:buClr>
                <a:srgbClr val="99CC00"/>
              </a:buClr>
              <a:buSzPct val="70000"/>
              <a:buFont typeface="Wingdings" panose="05000000000000000000" pitchFamily="2" charset="2"/>
              <a:defRPr sz="1400">
                <a:solidFill>
                  <a:schemeClr val="tx2"/>
                </a:solidFill>
                <a:latin typeface="微软雅黑" panose="020B0503020204020204" pitchFamily="34" charset="-122"/>
                <a:ea typeface="微软雅黑" panose="020B0503020204020204" pitchFamily="34" charset="-122"/>
              </a:defRPr>
            </a:lvl9pPr>
          </a:lstStyle>
          <a:p>
            <a:pPr>
              <a:defRPr/>
            </a:pPr>
            <a:r>
              <a:rPr lang="en-US" altLang="zh-CN" sz="1800" dirty="0">
                <a:solidFill>
                  <a:schemeClr val="bg1"/>
                </a:solidFill>
                <a:latin typeface="Times New Roman" panose="02020603050405020304" pitchFamily="18" charset="0"/>
                <a:ea typeface="+mj-lt"/>
                <a:cs typeface="Times New Roman" panose="02020603050405020304" pitchFamily="18" charset="0"/>
              </a:rPr>
              <a:t>C </a:t>
            </a:r>
            <a:r>
              <a:rPr lang="zh-CN" altLang="en-US" sz="1800" dirty="0">
                <a:solidFill>
                  <a:schemeClr val="bg1"/>
                </a:solidFill>
                <a:latin typeface="Times New Roman" panose="02020603050405020304" pitchFamily="18" charset="0"/>
                <a:ea typeface="+mj-lt"/>
                <a:cs typeface="Times New Roman" panose="02020603050405020304" pitchFamily="18" charset="0"/>
              </a:rPr>
              <a:t>程序设计</a:t>
            </a:r>
            <a:endParaRPr lang="zh-CN" altLang="en-US" sz="1800" dirty="0">
              <a:solidFill>
                <a:schemeClr val="bg1"/>
              </a:solidFill>
              <a:latin typeface="Times New Roman" panose="02020603050405020304" pitchFamily="18" charset="0"/>
              <a:cs typeface="Times New Roman" panose="02020603050405020304" pitchFamily="18" charset="0"/>
            </a:endParaRPr>
          </a:p>
        </p:txBody>
      </p:sp>
      <p:pic>
        <p:nvPicPr>
          <p:cNvPr id="1031" name="图片 2" descr="C:\Users\86139\Desktop\图标.png图标">
            <a:extLst>
              <a:ext uri="{FF2B5EF4-FFF2-40B4-BE49-F238E27FC236}">
                <a16:creationId xmlns:a16="http://schemas.microsoft.com/office/drawing/2014/main" id="{81D80E5D-26FA-402D-8627-078674D74BDF}"/>
              </a:ext>
            </a:extLst>
          </p:cNvPr>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991850" y="115888"/>
            <a:ext cx="1152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80DFE8D0-2ED0-40FA-B2F8-C7507B134B4B}"/>
              </a:ext>
            </a:extLst>
          </p:cNvPr>
          <p:cNvSpPr/>
          <p:nvPr/>
        </p:nvSpPr>
        <p:spPr>
          <a:xfrm>
            <a:off x="7824788" y="404813"/>
            <a:ext cx="316706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
        <p:nvSpPr>
          <p:cNvPr id="6" name="矩形 5">
            <a:extLst>
              <a:ext uri="{FF2B5EF4-FFF2-40B4-BE49-F238E27FC236}">
                <a16:creationId xmlns:a16="http://schemas.microsoft.com/office/drawing/2014/main" id="{20646191-94D1-4106-9EE0-CE6680261ED4}"/>
              </a:ext>
            </a:extLst>
          </p:cNvPr>
          <p:cNvSpPr/>
          <p:nvPr/>
        </p:nvSpPr>
        <p:spPr>
          <a:xfrm>
            <a:off x="7920038" y="404813"/>
            <a:ext cx="3071812" cy="360362"/>
          </a:xfrm>
          <a:prstGeom prst="rect">
            <a:avLst/>
          </a:prstGeom>
          <a:noFill/>
          <a:ln w="3175" cap="flat" cmpd="sng" algn="ctr">
            <a:noFill/>
            <a:prstDash val="solid"/>
            <a:round/>
            <a:headEnd type="none" w="med" len="med"/>
            <a:tailEnd type="none" w="med" len="med"/>
          </a:ln>
        </p:spPr>
        <p:txBody>
          <a:bodyPr lIns="68580" tIns="34290" rIns="68580" bIns="34290"/>
          <a:lstStyle/>
          <a:p>
            <a:pPr defTabSz="685800">
              <a:defRPr/>
            </a:pPr>
            <a:endParaRPr lang="zh-CN" altLang="en-US" sz="1350" b="1" i="1">
              <a:solidFill>
                <a:srgbClr val="6699FF"/>
              </a:solidFill>
              <a:latin typeface="Mistral" panose="03090702030407020403" pitchFamily="66" charset="0"/>
              <a:ea typeface="微软雅黑" panose="020B0503020204020204" pitchFamily="34" charset="-122"/>
              <a:cs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18" r:id="rId1"/>
    <p:sldLayoutId id="2147483920" r:id="rId2"/>
    <p:sldLayoutId id="2147483919"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 id="2147483935" r:id="rId18"/>
    <p:sldLayoutId id="2147483936" r:id="rId19"/>
    <p:sldLayoutId id="2147483937" r:id="rId20"/>
    <p:sldLayoutId id="2147483938" r:id="rId21"/>
    <p:sldLayoutId id="2147483939" r:id="rId22"/>
    <p:sldLayoutId id="2147483941" r:id="rId23"/>
  </p:sldLayoutIdLst>
  <p:hf sldNum="0" hdr="0" ftr="0" dt="0"/>
  <p:txStyles>
    <p:titleStyle>
      <a:lvl1pPr algn="ctr" rtl="0" fontAlgn="base">
        <a:spcBef>
          <a:spcPct val="0"/>
        </a:spcBef>
        <a:spcAft>
          <a:spcPct val="0"/>
        </a:spcAft>
        <a:defRPr sz="24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mj-cs"/>
        </a:defRPr>
      </a:lvl1pPr>
      <a:lvl2pPr algn="ctr" rtl="0" fontAlgn="base">
        <a:spcBef>
          <a:spcPct val="0"/>
        </a:spcBef>
        <a:spcAft>
          <a:spcPct val="0"/>
        </a:spcAft>
        <a:defRPr sz="2400" b="1">
          <a:solidFill>
            <a:schemeClr val="tx1"/>
          </a:solidFill>
          <a:latin typeface="宋体" panose="02010600030101010101" pitchFamily="2" charset="-122"/>
          <a:ea typeface="宋体" panose="02010600030101010101" pitchFamily="2" charset="-122"/>
        </a:defRPr>
      </a:lvl2pPr>
      <a:lvl3pPr algn="ctr" rtl="0" fontAlgn="base">
        <a:spcBef>
          <a:spcPct val="0"/>
        </a:spcBef>
        <a:spcAft>
          <a:spcPct val="0"/>
        </a:spcAft>
        <a:defRPr sz="2400" b="1">
          <a:solidFill>
            <a:schemeClr val="tx1"/>
          </a:solidFill>
          <a:latin typeface="宋体" panose="02010600030101010101" pitchFamily="2" charset="-122"/>
          <a:ea typeface="宋体" panose="02010600030101010101" pitchFamily="2" charset="-122"/>
        </a:defRPr>
      </a:lvl3pPr>
      <a:lvl4pPr algn="ctr" rtl="0" fontAlgn="base">
        <a:spcBef>
          <a:spcPct val="0"/>
        </a:spcBef>
        <a:spcAft>
          <a:spcPct val="0"/>
        </a:spcAft>
        <a:defRPr sz="2400" b="1">
          <a:solidFill>
            <a:schemeClr val="tx1"/>
          </a:solidFill>
          <a:latin typeface="宋体" panose="02010600030101010101" pitchFamily="2" charset="-122"/>
          <a:ea typeface="宋体" panose="02010600030101010101" pitchFamily="2" charset="-122"/>
        </a:defRPr>
      </a:lvl4pPr>
      <a:lvl5pPr algn="ctr" rtl="0" fontAlgn="base">
        <a:spcBef>
          <a:spcPct val="0"/>
        </a:spcBef>
        <a:spcAft>
          <a:spcPct val="0"/>
        </a:spcAft>
        <a:defRPr sz="2400" b="1">
          <a:solidFill>
            <a:schemeClr val="tx1"/>
          </a:solidFill>
          <a:latin typeface="宋体" panose="02010600030101010101" pitchFamily="2" charset="-122"/>
          <a:ea typeface="宋体" panose="02010600030101010101" pitchFamily="2" charset="-122"/>
        </a:defRPr>
      </a:lvl5pPr>
      <a:lvl6pPr marL="342900" algn="ctr" rtl="0" eaLnBrk="1" fontAlgn="base" hangingPunct="1">
        <a:spcBef>
          <a:spcPct val="0"/>
        </a:spcBef>
        <a:spcAft>
          <a:spcPct val="0"/>
        </a:spcAft>
        <a:defRPr sz="2400" b="1">
          <a:solidFill>
            <a:schemeClr val="tx2"/>
          </a:solidFill>
          <a:latin typeface="微软雅黑" panose="020B0503020204020204" pitchFamily="34" charset="-122"/>
          <a:ea typeface="微软雅黑" panose="020B0503020204020204" pitchFamily="34" charset="-122"/>
        </a:defRPr>
      </a:lvl6pPr>
      <a:lvl7pPr marL="685800" algn="ctr" rtl="0" eaLnBrk="1" fontAlgn="base" hangingPunct="1">
        <a:spcBef>
          <a:spcPct val="0"/>
        </a:spcBef>
        <a:spcAft>
          <a:spcPct val="0"/>
        </a:spcAft>
        <a:defRPr sz="2400" b="1">
          <a:solidFill>
            <a:schemeClr val="tx2"/>
          </a:solidFill>
          <a:latin typeface="微软雅黑" panose="020B0503020204020204" pitchFamily="34" charset="-122"/>
          <a:ea typeface="微软雅黑" panose="020B0503020204020204" pitchFamily="34" charset="-122"/>
        </a:defRPr>
      </a:lvl7pPr>
      <a:lvl8pPr marL="1028700" algn="ctr" rtl="0" eaLnBrk="1" fontAlgn="base" hangingPunct="1">
        <a:spcBef>
          <a:spcPct val="0"/>
        </a:spcBef>
        <a:spcAft>
          <a:spcPct val="0"/>
        </a:spcAft>
        <a:defRPr sz="2400" b="1">
          <a:solidFill>
            <a:schemeClr val="tx2"/>
          </a:solidFill>
          <a:latin typeface="微软雅黑" panose="020B0503020204020204" pitchFamily="34" charset="-122"/>
          <a:ea typeface="微软雅黑" panose="020B0503020204020204" pitchFamily="34" charset="-122"/>
        </a:defRPr>
      </a:lvl8pPr>
      <a:lvl9pPr marL="1371600" algn="ctr" rtl="0" eaLnBrk="1" fontAlgn="base" hangingPunct="1">
        <a:spcBef>
          <a:spcPct val="0"/>
        </a:spcBef>
        <a:spcAft>
          <a:spcPct val="0"/>
        </a:spcAft>
        <a:defRPr sz="2400" b="1">
          <a:solidFill>
            <a:schemeClr val="tx2"/>
          </a:solidFill>
          <a:latin typeface="微软雅黑" panose="020B0503020204020204" pitchFamily="34" charset="-122"/>
          <a:ea typeface="微软雅黑" panose="020B0503020204020204" pitchFamily="34" charset="-122"/>
        </a:defRPr>
      </a:lvl9pPr>
    </p:titleStyle>
    <p:bodyStyle>
      <a:lvl1pPr marL="257175" indent="-257175" algn="l" rtl="0" fontAlgn="base">
        <a:spcBef>
          <a:spcPct val="20000"/>
        </a:spcBef>
        <a:spcAft>
          <a:spcPct val="0"/>
        </a:spcAft>
        <a:buChar char="•"/>
        <a:defRPr sz="2100">
          <a:solidFill>
            <a:schemeClr val="tx2"/>
          </a:solidFill>
          <a:latin typeface="宋体" panose="02010600030101010101" pitchFamily="2" charset="-122"/>
          <a:ea typeface="宋体" panose="02010600030101010101" pitchFamily="2" charset="-122"/>
          <a:cs typeface="+mn-cs"/>
        </a:defRPr>
      </a:lvl1pPr>
      <a:lvl2pPr marL="557213" indent="-214313" algn="l" rtl="0" fontAlgn="base">
        <a:spcBef>
          <a:spcPct val="20000"/>
        </a:spcBef>
        <a:spcAft>
          <a:spcPct val="0"/>
        </a:spcAft>
        <a:buChar char="–"/>
        <a:defRPr sz="2100">
          <a:solidFill>
            <a:schemeClr val="tx2"/>
          </a:solidFill>
          <a:latin typeface="宋体" panose="02010600030101010101" pitchFamily="2" charset="-122"/>
          <a:ea typeface="宋体" panose="02010600030101010101" pitchFamily="2" charset="-122"/>
        </a:defRPr>
      </a:lvl2pPr>
      <a:lvl3pPr marL="857250" indent="-171450" algn="l" rtl="0" fontAlgn="base">
        <a:spcBef>
          <a:spcPct val="20000"/>
        </a:spcBef>
        <a:spcAft>
          <a:spcPct val="0"/>
        </a:spcAft>
        <a:buChar char="•"/>
        <a:defRPr>
          <a:solidFill>
            <a:schemeClr val="tx2"/>
          </a:solidFill>
          <a:latin typeface="宋体" panose="02010600030101010101" pitchFamily="2" charset="-122"/>
          <a:ea typeface="宋体" panose="02010600030101010101" pitchFamily="2" charset="-122"/>
        </a:defRPr>
      </a:lvl3pPr>
      <a:lvl4pPr marL="1200150" indent="-171450" algn="l" rtl="0" fontAlgn="base">
        <a:spcBef>
          <a:spcPct val="20000"/>
        </a:spcBef>
        <a:spcAft>
          <a:spcPct val="0"/>
        </a:spcAft>
        <a:buChar char="–"/>
        <a:defRPr sz="1500">
          <a:solidFill>
            <a:schemeClr val="tx2"/>
          </a:solidFill>
          <a:latin typeface="宋体" panose="02010600030101010101" pitchFamily="2" charset="-122"/>
          <a:ea typeface="宋体" panose="02010600030101010101" pitchFamily="2" charset="-122"/>
        </a:defRPr>
      </a:lvl4pPr>
      <a:lvl5pPr marL="1543050" indent="-171450" algn="l" rtl="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5pPr>
      <a:lvl6pPr marL="1885950" indent="-171450" algn="l" rtl="0" eaLnBrk="1" fontAlgn="base" hangingPunct="1">
        <a:spcBef>
          <a:spcPct val="20000"/>
        </a:spcBef>
        <a:spcAft>
          <a:spcPct val="0"/>
        </a:spcAft>
        <a:buChar char="»"/>
        <a:defRPr sz="1200">
          <a:solidFill>
            <a:schemeClr val="tx2"/>
          </a:solidFill>
          <a:latin typeface="+mn-lt"/>
          <a:ea typeface="+mn-ea"/>
        </a:defRPr>
      </a:lvl6pPr>
      <a:lvl7pPr marL="2228850" indent="-171450" algn="l" rtl="0" eaLnBrk="1" fontAlgn="base" hangingPunct="1">
        <a:spcBef>
          <a:spcPct val="20000"/>
        </a:spcBef>
        <a:spcAft>
          <a:spcPct val="0"/>
        </a:spcAft>
        <a:buChar char="»"/>
        <a:defRPr sz="1200">
          <a:solidFill>
            <a:schemeClr val="tx2"/>
          </a:solidFill>
          <a:latin typeface="+mn-lt"/>
          <a:ea typeface="+mn-ea"/>
        </a:defRPr>
      </a:lvl7pPr>
      <a:lvl8pPr marL="2571750" indent="-171450" algn="l" rtl="0" eaLnBrk="1" fontAlgn="base" hangingPunct="1">
        <a:spcBef>
          <a:spcPct val="20000"/>
        </a:spcBef>
        <a:spcAft>
          <a:spcPct val="0"/>
        </a:spcAft>
        <a:buChar char="»"/>
        <a:defRPr sz="1200">
          <a:solidFill>
            <a:schemeClr val="tx2"/>
          </a:solidFill>
          <a:latin typeface="+mn-lt"/>
          <a:ea typeface="+mn-ea"/>
        </a:defRPr>
      </a:lvl8pPr>
      <a:lvl9pPr marL="2914650" indent="-171450" algn="l" rtl="0" eaLnBrk="1" fontAlgn="base" hangingPunct="1">
        <a:spcBef>
          <a:spcPct val="20000"/>
        </a:spcBef>
        <a:spcAft>
          <a:spcPct val="0"/>
        </a:spcAft>
        <a:buChar char="»"/>
        <a:defRPr sz="1200">
          <a:solidFill>
            <a:schemeClr val="tx2"/>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2.xml"/></Relationships>
</file>

<file path=ppt/slides/_rels/slide10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audio" Target="../media/audio1.wav"/><Relationship Id="rId1" Type="http://schemas.openxmlformats.org/officeDocument/2006/relationships/slideLayout" Target="../slideLayouts/slideLayout3.xml"/><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hyperlink" Target="https://pintia.c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hyperlink" Target="https://pintia.cn/home/bindings?k=283574&amp;c=zstu" TargetMode="Externa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8">
            <a:extLst>
              <a:ext uri="{FF2B5EF4-FFF2-40B4-BE49-F238E27FC236}">
                <a16:creationId xmlns:a16="http://schemas.microsoft.com/office/drawing/2014/main" id="{AD67B4B9-FC0D-43EB-AD97-DEA7B82A1812}"/>
              </a:ext>
            </a:extLst>
          </p:cNvPr>
          <p:cNvSpPr>
            <a:spLocks noGrp="1" noChangeArrowheads="1"/>
          </p:cNvSpPr>
          <p:nvPr>
            <p:ph type="ctrTitle"/>
          </p:nvPr>
        </p:nvSpPr>
        <p:spPr>
          <a:xfrm>
            <a:off x="912813" y="1844675"/>
            <a:ext cx="10363200" cy="1470025"/>
          </a:xfrm>
        </p:spPr>
        <p:txBody>
          <a:bodyPr/>
          <a:lstStyle/>
          <a:p>
            <a:pPr>
              <a:defRPr/>
            </a:pPr>
            <a:r>
              <a:rPr lang="zh-CN" altLang="en-US" sz="8000" dirty="0">
                <a:solidFill>
                  <a:srgbClr val="000000"/>
                </a:solidFill>
              </a:rPr>
              <a:t>程序设计基础课程设计</a:t>
            </a:r>
          </a:p>
        </p:txBody>
      </p:sp>
      <p:sp>
        <p:nvSpPr>
          <p:cNvPr id="7171" name="Rectangle 1029">
            <a:extLst>
              <a:ext uri="{FF2B5EF4-FFF2-40B4-BE49-F238E27FC236}">
                <a16:creationId xmlns:a16="http://schemas.microsoft.com/office/drawing/2014/main" id="{60C097AB-6613-4D81-B963-E733E6228EC9}"/>
              </a:ext>
            </a:extLst>
          </p:cNvPr>
          <p:cNvSpPr>
            <a:spLocks noGrp="1" noChangeArrowheads="1"/>
          </p:cNvSpPr>
          <p:nvPr>
            <p:ph type="subTitle" idx="1"/>
          </p:nvPr>
        </p:nvSpPr>
        <p:spPr/>
        <p:txBody>
          <a:bodyPr/>
          <a:lstStyle/>
          <a:p>
            <a:pPr algn="r">
              <a:lnSpc>
                <a:spcPct val="90000"/>
              </a:lnSpc>
              <a:defRPr/>
            </a:pPr>
            <a:r>
              <a:rPr lang="zh-CN" altLang="en-US" dirty="0"/>
              <a:t>任课老师：吴呈瑜、程宏伟</a:t>
            </a:r>
            <a:endParaRPr lang="en-US" altLang="zh-CN" dirty="0"/>
          </a:p>
          <a:p>
            <a:pPr algn="r">
              <a:lnSpc>
                <a:spcPct val="90000"/>
              </a:lnSpc>
              <a:defRPr/>
            </a:pPr>
            <a:r>
              <a:rPr lang="en-US" altLang="zh-CN" dirty="0"/>
              <a:t>2022</a:t>
            </a:r>
            <a:r>
              <a:rPr lang="zh-CN" altLang="en-US" dirty="0"/>
              <a:t>年</a:t>
            </a:r>
            <a:r>
              <a:rPr lang="en-US" altLang="zh-CN" dirty="0"/>
              <a:t>6</a:t>
            </a:r>
            <a:r>
              <a:rPr lang="zh-CN" altLang="en-US" dirty="0"/>
              <a:t>月</a:t>
            </a:r>
            <a:r>
              <a:rPr lang="en-US" altLang="zh-CN" dirty="0"/>
              <a:t>10</a:t>
            </a:r>
            <a:r>
              <a:rPr lang="zh-CN" altLang="en-US" dirty="0"/>
              <a:t>日</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11215CD-CC6E-4487-9C83-0F756AA52EAF}"/>
              </a:ext>
            </a:extLst>
          </p:cNvPr>
          <p:cNvSpPr/>
          <p:nvPr/>
        </p:nvSpPr>
        <p:spPr>
          <a:xfrm>
            <a:off x="-528736" y="4293097"/>
            <a:ext cx="12720736" cy="1913537"/>
          </a:xfrm>
          <a:prstGeom prst="rect">
            <a:avLst/>
          </a:prstGeom>
        </p:spPr>
        <p:txBody>
          <a:bodyPr wrap="square">
            <a:spAutoFit/>
          </a:bodyPr>
          <a:lstStyle/>
          <a:p>
            <a:pPr defTabSz="1219170" eaLnBrk="1" hangingPunct="1">
              <a:lnSpc>
                <a:spcPct val="200000"/>
              </a:lnSpc>
              <a:defRPr/>
            </a:pPr>
            <a:r>
              <a:rPr lang="zh-CN" altLang="en-US" sz="3200" dirty="0">
                <a:solidFill>
                  <a:srgbClr val="000000"/>
                </a:solidFill>
                <a:cs typeface="Arial" charset="0"/>
                <a:sym typeface="Gill Sans" charset="0"/>
              </a:rPr>
              <a:t>         </a:t>
            </a:r>
            <a:r>
              <a:rPr lang="en-US" altLang="zh-CN" sz="3200" dirty="0">
                <a:solidFill>
                  <a:srgbClr val="007FDE"/>
                </a:solidFill>
                <a:cs typeface="Arial" charset="0"/>
                <a:sym typeface="Gill Sans" charset="0"/>
              </a:rPr>
              <a:t>- </a:t>
            </a:r>
            <a:r>
              <a:rPr lang="zh-CN" altLang="en-US" sz="3200" b="1" dirty="0">
                <a:solidFill>
                  <a:srgbClr val="000000"/>
                </a:solidFill>
                <a:cs typeface="Arial" charset="0"/>
                <a:sym typeface="Gill Sans" charset="0"/>
              </a:rPr>
              <a:t>编译：一次性翻译，之后不再需要源代码（类似英文翻译）</a:t>
            </a:r>
            <a:endParaRPr lang="en-US" altLang="zh-CN" sz="3200" b="1" dirty="0">
              <a:solidFill>
                <a:srgbClr val="000000"/>
              </a:solidFill>
              <a:cs typeface="Arial" charset="0"/>
              <a:sym typeface="Gill Sans" charset="0"/>
            </a:endParaRPr>
          </a:p>
          <a:p>
            <a:pPr defTabSz="1219170" eaLnBrk="1" hangingPunct="1">
              <a:lnSpc>
                <a:spcPct val="200000"/>
              </a:lnSpc>
              <a:defRPr/>
            </a:pPr>
            <a:r>
              <a:rPr lang="en-US" altLang="zh-CN" sz="3200" dirty="0">
                <a:solidFill>
                  <a:srgbClr val="007FDE"/>
                </a:solidFill>
                <a:cs typeface="Arial" charset="0"/>
                <a:sym typeface="Gill Sans" charset="0"/>
              </a:rPr>
              <a:t>         -</a:t>
            </a:r>
            <a:r>
              <a:rPr lang="zh-CN" altLang="en-US" sz="3200" dirty="0">
                <a:solidFill>
                  <a:srgbClr val="000000"/>
                </a:solidFill>
                <a:cs typeface="Arial" charset="0"/>
                <a:sym typeface="Gill Sans" charset="0"/>
              </a:rPr>
              <a:t> </a:t>
            </a:r>
            <a:r>
              <a:rPr lang="zh-CN" altLang="en-US" sz="3200" b="1" dirty="0">
                <a:solidFill>
                  <a:srgbClr val="000000"/>
                </a:solidFill>
                <a:cs typeface="Arial" charset="0"/>
                <a:sym typeface="Gill Sans" charset="0"/>
              </a:rPr>
              <a:t>解释：每次程序运行时随翻译随执行（类似实时的同声传译）</a:t>
            </a:r>
            <a:endParaRPr lang="en-US" altLang="zh-CN" sz="2667" b="1" dirty="0">
              <a:solidFill>
                <a:srgbClr val="000000"/>
              </a:solidFill>
              <a:cs typeface="Arial" charset="0"/>
              <a:sym typeface="Gill Sans" charset="0"/>
            </a:endParaRPr>
          </a:p>
        </p:txBody>
      </p:sp>
      <p:grpSp>
        <p:nvGrpSpPr>
          <p:cNvPr id="9" name="组合 8"/>
          <p:cNvGrpSpPr/>
          <p:nvPr/>
        </p:nvGrpSpPr>
        <p:grpSpPr>
          <a:xfrm>
            <a:off x="917539" y="2373453"/>
            <a:ext cx="5119361" cy="1495906"/>
            <a:chOff x="1907704" y="2427734"/>
            <a:chExt cx="5453443" cy="1593526"/>
          </a:xfrm>
        </p:grpSpPr>
        <p:grpSp>
          <p:nvGrpSpPr>
            <p:cNvPr id="10" name="组合 9"/>
            <p:cNvGrpSpPr/>
            <p:nvPr/>
          </p:nvGrpSpPr>
          <p:grpSpPr>
            <a:xfrm>
              <a:off x="1907704" y="2427734"/>
              <a:ext cx="936104" cy="504056"/>
              <a:chOff x="1475656" y="3075806"/>
              <a:chExt cx="936104" cy="504056"/>
            </a:xfrm>
          </p:grpSpPr>
          <p:sp>
            <p:nvSpPr>
              <p:cNvPr id="29" name="椭圆 28"/>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eaLnBrk="1" hangingPunct="1">
                  <a:defRPr/>
                </a:pPr>
                <a:endParaRPr lang="zh-CN" altLang="en-US" sz="6400" dirty="0">
                  <a:solidFill>
                    <a:srgbClr val="000000"/>
                  </a:solidFill>
                  <a:latin typeface="Gill Sans" charset="0"/>
                  <a:ea typeface="ヒラギノ角ゴ ProN W3" charset="0"/>
                  <a:cs typeface="ヒラギノ角ゴ ProN W3" charset="0"/>
                  <a:sym typeface="Gill Sans" charset="0"/>
                </a:endParaRPr>
              </a:p>
            </p:txBody>
          </p:sp>
          <p:sp>
            <p:nvSpPr>
              <p:cNvPr id="30" name="矩形 29"/>
              <p:cNvSpPr/>
              <p:nvPr/>
            </p:nvSpPr>
            <p:spPr>
              <a:xfrm>
                <a:off x="1525344" y="3161289"/>
                <a:ext cx="852440" cy="360648"/>
              </a:xfrm>
              <a:prstGeom prst="rect">
                <a:avLst/>
              </a:prstGeom>
            </p:spPr>
            <p:txBody>
              <a:bodyPr wrap="none">
                <a:spAutoFit/>
              </a:bodyPr>
              <a:lstStyle/>
              <a:p>
                <a:pPr algn="ctr" defTabSz="1219170" eaLnBrk="1" hangingPunct="1">
                  <a:defRPr/>
                </a:pPr>
                <a:r>
                  <a:rPr lang="zh-CN" altLang="en-US" sz="1600" b="1" dirty="0">
                    <a:solidFill>
                      <a:srgbClr val="000000"/>
                    </a:solidFill>
                    <a:cs typeface="Arial" charset="0"/>
                    <a:sym typeface="Gill Sans" charset="0"/>
                  </a:rPr>
                  <a:t>源代码</a:t>
                </a:r>
                <a:endParaRPr lang="zh-CN" altLang="en-US" sz="1600" dirty="0">
                  <a:solidFill>
                    <a:srgbClr val="000000"/>
                  </a:solidFill>
                  <a:latin typeface="Gill Sans" charset="0"/>
                  <a:sym typeface="Gill Sans" charset="0"/>
                </a:endParaRPr>
              </a:p>
            </p:txBody>
          </p:sp>
        </p:grpSp>
        <p:grpSp>
          <p:nvGrpSpPr>
            <p:cNvPr id="11" name="组合 10"/>
            <p:cNvGrpSpPr/>
            <p:nvPr/>
          </p:nvGrpSpPr>
          <p:grpSpPr>
            <a:xfrm>
              <a:off x="4816965" y="2427734"/>
              <a:ext cx="1071014" cy="504056"/>
              <a:chOff x="1416054" y="3075806"/>
              <a:chExt cx="1071014" cy="504056"/>
            </a:xfrm>
          </p:grpSpPr>
          <p:sp>
            <p:nvSpPr>
              <p:cNvPr id="27" name="椭圆 26"/>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eaLnBrk="1" hangingPunct="1">
                  <a:defRPr/>
                </a:pPr>
                <a:endParaRPr lang="zh-CN" altLang="en-US" sz="6400" dirty="0">
                  <a:solidFill>
                    <a:srgbClr val="000000"/>
                  </a:solidFill>
                  <a:latin typeface="Gill Sans" charset="0"/>
                  <a:ea typeface="ヒラギノ角ゴ ProN W3" charset="0"/>
                  <a:cs typeface="ヒラギノ角ゴ ProN W3" charset="0"/>
                  <a:sym typeface="Gill Sans" charset="0"/>
                </a:endParaRPr>
              </a:p>
            </p:txBody>
          </p:sp>
          <p:sp>
            <p:nvSpPr>
              <p:cNvPr id="28" name="矩形 27"/>
              <p:cNvSpPr/>
              <p:nvPr/>
            </p:nvSpPr>
            <p:spPr>
              <a:xfrm>
                <a:off x="1416054" y="3154090"/>
                <a:ext cx="1071014" cy="360648"/>
              </a:xfrm>
              <a:prstGeom prst="rect">
                <a:avLst/>
              </a:prstGeom>
            </p:spPr>
            <p:txBody>
              <a:bodyPr wrap="none">
                <a:spAutoFit/>
              </a:bodyPr>
              <a:lstStyle/>
              <a:p>
                <a:pPr algn="ctr" defTabSz="1219170" eaLnBrk="1" hangingPunct="1">
                  <a:defRPr/>
                </a:pPr>
                <a:r>
                  <a:rPr lang="zh-CN" altLang="en-US" sz="1600" b="1" dirty="0">
                    <a:solidFill>
                      <a:srgbClr val="000000"/>
                    </a:solidFill>
                    <a:cs typeface="Arial" charset="0"/>
                    <a:sym typeface="Gill Sans" charset="0"/>
                  </a:rPr>
                  <a:t>目标代码</a:t>
                </a:r>
                <a:endParaRPr lang="zh-CN" altLang="en-US" sz="1600" dirty="0">
                  <a:solidFill>
                    <a:srgbClr val="000000"/>
                  </a:solidFill>
                  <a:latin typeface="Gill Sans" charset="0"/>
                  <a:sym typeface="Gill Sans" charset="0"/>
                </a:endParaRPr>
              </a:p>
            </p:txBody>
          </p:sp>
        </p:grpSp>
        <p:sp>
          <p:nvSpPr>
            <p:cNvPr id="12" name="矩形 11"/>
            <p:cNvSpPr/>
            <p:nvPr/>
          </p:nvSpPr>
          <p:spPr bwMode="auto">
            <a:xfrm>
              <a:off x="3350210" y="2469609"/>
              <a:ext cx="1008112" cy="425772"/>
            </a:xfrm>
            <a:prstGeom prst="rect">
              <a:avLst/>
            </a:prstGeom>
            <a:noFill/>
            <a:ln w="25400" cap="flat" cmpd="sng" algn="ctr">
              <a:solidFill>
                <a:srgbClr val="D9843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eaLnBrk="1" hangingPunct="1">
                <a:defRPr/>
              </a:pPr>
              <a:endParaRPr lang="zh-CN" altLang="en-US" sz="6400">
                <a:solidFill>
                  <a:srgbClr val="000000"/>
                </a:solidFill>
                <a:latin typeface="Gill Sans" charset="0"/>
                <a:sym typeface="Gill Sans" charset="0"/>
              </a:endParaRPr>
            </a:p>
          </p:txBody>
        </p:sp>
        <p:cxnSp>
          <p:nvCxnSpPr>
            <p:cNvPr id="13" name="直接箭头连接符 12"/>
            <p:cNvCxnSpPr>
              <a:stCxn id="29" idx="6"/>
              <a:endCxn id="12" idx="1"/>
            </p:cNvCxnSpPr>
            <p:nvPr/>
          </p:nvCxnSpPr>
          <p:spPr bwMode="auto">
            <a:xfrm>
              <a:off x="2843808" y="2679762"/>
              <a:ext cx="506402" cy="2733"/>
            </a:xfrm>
            <a:prstGeom prst="straightConnector1">
              <a:avLst/>
            </a:prstGeom>
            <a:blipFill dpi="0" rotWithShape="0">
              <a:blip r:embed="rId2"/>
              <a:srcRect/>
              <a:tile tx="0" ty="0" sx="100000" sy="100000" flip="none" algn="tl"/>
            </a:blipFill>
            <a:ln w="25400" cap="flat" cmpd="sng" algn="ctr">
              <a:solidFill>
                <a:srgbClr val="D9843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4" name="直接箭头连接符 13"/>
            <p:cNvCxnSpPr/>
            <p:nvPr/>
          </p:nvCxnSpPr>
          <p:spPr bwMode="auto">
            <a:xfrm>
              <a:off x="4374999" y="2679762"/>
              <a:ext cx="506402" cy="2733"/>
            </a:xfrm>
            <a:prstGeom prst="straightConnector1">
              <a:avLst/>
            </a:prstGeom>
            <a:blipFill dpi="0" rotWithShape="0">
              <a:blip r:embed="rId2"/>
              <a:srcRect/>
              <a:tile tx="0" ty="0" sx="100000" sy="100000" flip="none" algn="tl"/>
            </a:blipFill>
            <a:ln w="25400" cap="flat" cmpd="sng" algn="ctr">
              <a:solidFill>
                <a:srgbClr val="D9843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矩形 14"/>
            <p:cNvSpPr/>
            <p:nvPr/>
          </p:nvSpPr>
          <p:spPr>
            <a:xfrm>
              <a:off x="3417671" y="2520860"/>
              <a:ext cx="852440" cy="360647"/>
            </a:xfrm>
            <a:prstGeom prst="rect">
              <a:avLst/>
            </a:prstGeom>
          </p:spPr>
          <p:txBody>
            <a:bodyPr wrap="none">
              <a:spAutoFit/>
            </a:bodyPr>
            <a:lstStyle/>
            <a:p>
              <a:pPr algn="ctr" defTabSz="1219170" eaLnBrk="1" hangingPunct="1">
                <a:defRPr/>
              </a:pPr>
              <a:r>
                <a:rPr lang="zh-CN" altLang="en-US" sz="1600" b="1" dirty="0">
                  <a:solidFill>
                    <a:srgbClr val="000000"/>
                  </a:solidFill>
                  <a:cs typeface="Arial" charset="0"/>
                  <a:sym typeface="Gill Sans" charset="0"/>
                </a:rPr>
                <a:t>编译器</a:t>
              </a:r>
              <a:endParaRPr lang="zh-CN" altLang="en-US" sz="1600" dirty="0">
                <a:solidFill>
                  <a:srgbClr val="000000"/>
                </a:solidFill>
                <a:latin typeface="Gill Sans" charset="0"/>
                <a:sym typeface="Gill Sans" charset="0"/>
              </a:endParaRPr>
            </a:p>
          </p:txBody>
        </p:sp>
        <p:grpSp>
          <p:nvGrpSpPr>
            <p:cNvPr id="16" name="组合 15"/>
            <p:cNvGrpSpPr/>
            <p:nvPr/>
          </p:nvGrpSpPr>
          <p:grpSpPr>
            <a:xfrm>
              <a:off x="3333112" y="3517204"/>
              <a:ext cx="1071014" cy="504056"/>
              <a:chOff x="1416054" y="3075806"/>
              <a:chExt cx="1071014" cy="504056"/>
            </a:xfrm>
          </p:grpSpPr>
          <p:sp>
            <p:nvSpPr>
              <p:cNvPr id="25" name="椭圆 24"/>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eaLnBrk="1" hangingPunct="1">
                  <a:defRPr/>
                </a:pPr>
                <a:endParaRPr lang="zh-CN" altLang="en-US" sz="6400" dirty="0">
                  <a:solidFill>
                    <a:srgbClr val="000000"/>
                  </a:solidFill>
                  <a:latin typeface="Gill Sans" charset="0"/>
                  <a:ea typeface="ヒラギノ角ゴ ProN W3" charset="0"/>
                  <a:cs typeface="ヒラギノ角ゴ ProN W3" charset="0"/>
                  <a:sym typeface="Gill Sans" charset="0"/>
                </a:endParaRPr>
              </a:p>
            </p:txBody>
          </p:sp>
          <p:sp>
            <p:nvSpPr>
              <p:cNvPr id="26" name="矩形 25"/>
              <p:cNvSpPr/>
              <p:nvPr/>
            </p:nvSpPr>
            <p:spPr>
              <a:xfrm>
                <a:off x="1416054" y="3161289"/>
                <a:ext cx="1071014" cy="360648"/>
              </a:xfrm>
              <a:prstGeom prst="rect">
                <a:avLst/>
              </a:prstGeom>
            </p:spPr>
            <p:txBody>
              <a:bodyPr wrap="none">
                <a:spAutoFit/>
              </a:bodyPr>
              <a:lstStyle/>
              <a:p>
                <a:pPr algn="ctr" defTabSz="1219170" eaLnBrk="1" hangingPunct="1">
                  <a:defRPr/>
                </a:pPr>
                <a:r>
                  <a:rPr lang="zh-CN" altLang="en-US" sz="1600" b="1" dirty="0">
                    <a:solidFill>
                      <a:srgbClr val="000000"/>
                    </a:solidFill>
                    <a:cs typeface="Arial" charset="0"/>
                    <a:sym typeface="Gill Sans" charset="0"/>
                  </a:rPr>
                  <a:t>程序输入</a:t>
                </a:r>
                <a:endParaRPr lang="zh-CN" altLang="en-US" sz="1600" dirty="0">
                  <a:solidFill>
                    <a:srgbClr val="000000"/>
                  </a:solidFill>
                  <a:latin typeface="Gill Sans" charset="0"/>
                  <a:sym typeface="Gill Sans" charset="0"/>
                </a:endParaRPr>
              </a:p>
            </p:txBody>
          </p:sp>
        </p:grpSp>
        <p:grpSp>
          <p:nvGrpSpPr>
            <p:cNvPr id="17" name="组合 16"/>
            <p:cNvGrpSpPr/>
            <p:nvPr/>
          </p:nvGrpSpPr>
          <p:grpSpPr>
            <a:xfrm>
              <a:off x="6290133" y="3517204"/>
              <a:ext cx="1071014" cy="504056"/>
              <a:chOff x="1416055" y="3075806"/>
              <a:chExt cx="1071014" cy="504056"/>
            </a:xfrm>
          </p:grpSpPr>
          <p:sp>
            <p:nvSpPr>
              <p:cNvPr id="23" name="椭圆 22"/>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eaLnBrk="1" hangingPunct="1">
                  <a:defRPr/>
                </a:pPr>
                <a:endParaRPr lang="zh-CN" altLang="en-US" sz="6400" dirty="0">
                  <a:solidFill>
                    <a:srgbClr val="000000"/>
                  </a:solidFill>
                  <a:latin typeface="Gill Sans" charset="0"/>
                  <a:ea typeface="ヒラギノ角ゴ ProN W3" charset="0"/>
                  <a:cs typeface="ヒラギノ角ゴ ProN W3" charset="0"/>
                  <a:sym typeface="Gill Sans" charset="0"/>
                </a:endParaRPr>
              </a:p>
            </p:txBody>
          </p:sp>
          <p:sp>
            <p:nvSpPr>
              <p:cNvPr id="24" name="矩形 23"/>
              <p:cNvSpPr/>
              <p:nvPr/>
            </p:nvSpPr>
            <p:spPr>
              <a:xfrm>
                <a:off x="1416055" y="3154090"/>
                <a:ext cx="1071014" cy="360648"/>
              </a:xfrm>
              <a:prstGeom prst="rect">
                <a:avLst/>
              </a:prstGeom>
            </p:spPr>
            <p:txBody>
              <a:bodyPr wrap="none">
                <a:spAutoFit/>
              </a:bodyPr>
              <a:lstStyle/>
              <a:p>
                <a:pPr algn="ctr" defTabSz="1219170" eaLnBrk="1" hangingPunct="1">
                  <a:defRPr/>
                </a:pPr>
                <a:r>
                  <a:rPr lang="zh-CN" altLang="en-US" sz="1600" b="1" dirty="0">
                    <a:solidFill>
                      <a:srgbClr val="000000"/>
                    </a:solidFill>
                    <a:cs typeface="Arial" charset="0"/>
                    <a:sym typeface="Gill Sans" charset="0"/>
                  </a:rPr>
                  <a:t>结果输出</a:t>
                </a:r>
                <a:endParaRPr lang="zh-CN" altLang="en-US" sz="1600" dirty="0">
                  <a:solidFill>
                    <a:srgbClr val="000000"/>
                  </a:solidFill>
                  <a:latin typeface="Gill Sans" charset="0"/>
                  <a:sym typeface="Gill Sans" charset="0"/>
                </a:endParaRPr>
              </a:p>
            </p:txBody>
          </p:sp>
        </p:grpSp>
        <p:sp>
          <p:nvSpPr>
            <p:cNvPr id="18" name="矩形 17"/>
            <p:cNvSpPr/>
            <p:nvPr/>
          </p:nvSpPr>
          <p:spPr bwMode="auto">
            <a:xfrm>
              <a:off x="4835220" y="3559079"/>
              <a:ext cx="1008112" cy="425772"/>
            </a:xfrm>
            <a:prstGeom prst="rect">
              <a:avLst/>
            </a:prstGeom>
            <a:noFill/>
            <a:ln w="25400" cap="flat" cmpd="sng" algn="ctr">
              <a:solidFill>
                <a:srgbClr val="0070C0"/>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eaLnBrk="1" hangingPunct="1">
                <a:defRPr/>
              </a:pPr>
              <a:endParaRPr lang="zh-CN" altLang="en-US" sz="6400">
                <a:solidFill>
                  <a:srgbClr val="000000"/>
                </a:solidFill>
                <a:latin typeface="Gill Sans" charset="0"/>
                <a:sym typeface="Gill Sans" charset="0"/>
              </a:endParaRPr>
            </a:p>
          </p:txBody>
        </p:sp>
        <p:cxnSp>
          <p:nvCxnSpPr>
            <p:cNvPr id="19" name="直接箭头连接符 18"/>
            <p:cNvCxnSpPr>
              <a:stCxn id="25" idx="6"/>
              <a:endCxn id="18" idx="1"/>
            </p:cNvCxnSpPr>
            <p:nvPr/>
          </p:nvCxnSpPr>
          <p:spPr bwMode="auto">
            <a:xfrm>
              <a:off x="4328818" y="3769232"/>
              <a:ext cx="506402" cy="2733"/>
            </a:xfrm>
            <a:prstGeom prst="straightConnector1">
              <a:avLst/>
            </a:prstGeom>
            <a:blipFill dpi="0" rotWithShape="0">
              <a:blip r:embed="rId2"/>
              <a:srcRect/>
              <a:tile tx="0" ty="0" sx="100000" sy="100000" flip="none" algn="tl"/>
            </a:blip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直接箭头连接符 19"/>
            <p:cNvCxnSpPr/>
            <p:nvPr/>
          </p:nvCxnSpPr>
          <p:spPr bwMode="auto">
            <a:xfrm>
              <a:off x="5860009" y="3769232"/>
              <a:ext cx="506402" cy="2733"/>
            </a:xfrm>
            <a:prstGeom prst="straightConnector1">
              <a:avLst/>
            </a:prstGeom>
            <a:blipFill dpi="0" rotWithShape="0">
              <a:blip r:embed="rId2"/>
              <a:srcRect/>
              <a:tile tx="0" ty="0" sx="100000" sy="100000" flip="none" algn="tl"/>
            </a:blip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1" name="矩形 20"/>
            <p:cNvSpPr/>
            <p:nvPr/>
          </p:nvSpPr>
          <p:spPr>
            <a:xfrm>
              <a:off x="4793391" y="3610330"/>
              <a:ext cx="1071014" cy="360647"/>
            </a:xfrm>
            <a:prstGeom prst="rect">
              <a:avLst/>
            </a:prstGeom>
          </p:spPr>
          <p:txBody>
            <a:bodyPr wrap="none">
              <a:spAutoFit/>
            </a:bodyPr>
            <a:lstStyle/>
            <a:p>
              <a:pPr algn="ctr" defTabSz="1219170" eaLnBrk="1" hangingPunct="1">
                <a:defRPr/>
              </a:pPr>
              <a:r>
                <a:rPr lang="zh-CN" altLang="en-US" sz="1600" b="1" dirty="0">
                  <a:solidFill>
                    <a:srgbClr val="000000"/>
                  </a:solidFill>
                  <a:cs typeface="Arial" charset="0"/>
                  <a:sym typeface="Gill Sans" charset="0"/>
                </a:rPr>
                <a:t>程序执行</a:t>
              </a:r>
              <a:endParaRPr lang="zh-CN" altLang="en-US" sz="1600" dirty="0">
                <a:solidFill>
                  <a:srgbClr val="000000"/>
                </a:solidFill>
                <a:latin typeface="Gill Sans" charset="0"/>
                <a:sym typeface="Gill Sans" charset="0"/>
              </a:endParaRPr>
            </a:p>
          </p:txBody>
        </p:sp>
        <p:cxnSp>
          <p:nvCxnSpPr>
            <p:cNvPr id="22" name="直接箭头连接符 21"/>
            <p:cNvCxnSpPr>
              <a:stCxn id="27" idx="4"/>
              <a:endCxn id="18" idx="0"/>
            </p:cNvCxnSpPr>
            <p:nvPr/>
          </p:nvCxnSpPr>
          <p:spPr bwMode="auto">
            <a:xfrm flipH="1">
              <a:off x="5339276" y="2931790"/>
              <a:ext cx="5343" cy="627289"/>
            </a:xfrm>
            <a:prstGeom prst="straightConnector1">
              <a:avLst/>
            </a:prstGeom>
            <a:blipFill dpi="0" rotWithShape="0">
              <a:blip r:embed="rId2"/>
              <a:srcRect/>
              <a:tile tx="0" ty="0" sx="100000" sy="100000" flip="none" algn="tl"/>
            </a:blip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45" name="组合 44"/>
          <p:cNvGrpSpPr/>
          <p:nvPr/>
        </p:nvGrpSpPr>
        <p:grpSpPr>
          <a:xfrm>
            <a:off x="6994572" y="2340730"/>
            <a:ext cx="4017406" cy="1550200"/>
            <a:chOff x="2361277" y="2429124"/>
            <a:chExt cx="4206702" cy="1623243"/>
          </a:xfrm>
        </p:grpSpPr>
        <p:grpSp>
          <p:nvGrpSpPr>
            <p:cNvPr id="46" name="组合 45"/>
            <p:cNvGrpSpPr/>
            <p:nvPr/>
          </p:nvGrpSpPr>
          <p:grpSpPr>
            <a:xfrm>
              <a:off x="2411760" y="2429124"/>
              <a:ext cx="936104" cy="504056"/>
              <a:chOff x="1475656" y="3075806"/>
              <a:chExt cx="936104" cy="504056"/>
            </a:xfrm>
          </p:grpSpPr>
          <p:sp>
            <p:nvSpPr>
              <p:cNvPr id="58" name="椭圆 57"/>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eaLnBrk="1" hangingPunct="1">
                  <a:defRPr/>
                </a:pPr>
                <a:endParaRPr lang="zh-CN" altLang="en-US" sz="6400" dirty="0">
                  <a:solidFill>
                    <a:srgbClr val="000000"/>
                  </a:solidFill>
                  <a:latin typeface="Gill Sans" charset="0"/>
                  <a:ea typeface="ヒラギノ角ゴ ProN W3" charset="0"/>
                  <a:cs typeface="ヒラギノ角ゴ ProN W3" charset="0"/>
                  <a:sym typeface="Gill Sans" charset="0"/>
                </a:endParaRPr>
              </a:p>
            </p:txBody>
          </p:sp>
          <p:sp>
            <p:nvSpPr>
              <p:cNvPr id="59" name="矩形 58"/>
              <p:cNvSpPr/>
              <p:nvPr/>
            </p:nvSpPr>
            <p:spPr>
              <a:xfrm>
                <a:off x="1532600" y="3161290"/>
                <a:ext cx="837924" cy="354506"/>
              </a:xfrm>
              <a:prstGeom prst="rect">
                <a:avLst/>
              </a:prstGeom>
            </p:spPr>
            <p:txBody>
              <a:bodyPr wrap="none">
                <a:spAutoFit/>
              </a:bodyPr>
              <a:lstStyle/>
              <a:p>
                <a:pPr algn="ctr" defTabSz="1219170" eaLnBrk="1" hangingPunct="1">
                  <a:defRPr/>
                </a:pPr>
                <a:r>
                  <a:rPr lang="zh-CN" altLang="en-US" sz="1600" b="1" dirty="0">
                    <a:solidFill>
                      <a:srgbClr val="000000"/>
                    </a:solidFill>
                    <a:cs typeface="Arial" charset="0"/>
                    <a:sym typeface="Gill Sans" charset="0"/>
                  </a:rPr>
                  <a:t>源代码</a:t>
                </a:r>
                <a:endParaRPr lang="zh-CN" altLang="en-US" sz="1600" dirty="0">
                  <a:solidFill>
                    <a:srgbClr val="000000"/>
                  </a:solidFill>
                  <a:latin typeface="Gill Sans" charset="0"/>
                  <a:sym typeface="Gill Sans" charset="0"/>
                </a:endParaRPr>
              </a:p>
            </p:txBody>
          </p:sp>
        </p:grpSp>
        <p:sp>
          <p:nvSpPr>
            <p:cNvPr id="47" name="矩形 46"/>
            <p:cNvSpPr/>
            <p:nvPr/>
          </p:nvSpPr>
          <p:spPr bwMode="auto">
            <a:xfrm>
              <a:off x="4050671" y="3040899"/>
              <a:ext cx="1008112" cy="425772"/>
            </a:xfrm>
            <a:prstGeom prst="rect">
              <a:avLst/>
            </a:prstGeom>
            <a:noFill/>
            <a:ln w="25400" cap="flat" cmpd="sng" algn="ctr">
              <a:solidFill>
                <a:srgbClr val="D98431"/>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eaLnBrk="1" hangingPunct="1">
                <a:defRPr/>
              </a:pPr>
              <a:endParaRPr lang="zh-CN" altLang="en-US" sz="6400">
                <a:solidFill>
                  <a:srgbClr val="000000"/>
                </a:solidFill>
                <a:latin typeface="Gill Sans" charset="0"/>
                <a:sym typeface="Gill Sans" charset="0"/>
              </a:endParaRPr>
            </a:p>
          </p:txBody>
        </p:sp>
        <p:cxnSp>
          <p:nvCxnSpPr>
            <p:cNvPr id="48" name="直接箭头连接符 47"/>
            <p:cNvCxnSpPr>
              <a:stCxn id="58" idx="6"/>
              <a:endCxn id="47" idx="1"/>
            </p:cNvCxnSpPr>
            <p:nvPr/>
          </p:nvCxnSpPr>
          <p:spPr bwMode="auto">
            <a:xfrm>
              <a:off x="3347864" y="2681152"/>
              <a:ext cx="702807" cy="572633"/>
            </a:xfrm>
            <a:prstGeom prst="straightConnector1">
              <a:avLst/>
            </a:prstGeom>
            <a:blipFill dpi="0" rotWithShape="0">
              <a:blip r:embed="rId2"/>
              <a:srcRect/>
              <a:tile tx="0" ty="0" sx="100000" sy="100000" flip="none" algn="tl"/>
            </a:blipFill>
            <a:ln w="25400" cap="flat" cmpd="sng" algn="ctr">
              <a:solidFill>
                <a:srgbClr val="D9843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9" name="矩形 48"/>
            <p:cNvSpPr/>
            <p:nvPr/>
          </p:nvSpPr>
          <p:spPr>
            <a:xfrm>
              <a:off x="4127929" y="3076866"/>
              <a:ext cx="837925" cy="354506"/>
            </a:xfrm>
            <a:prstGeom prst="rect">
              <a:avLst/>
            </a:prstGeom>
          </p:spPr>
          <p:txBody>
            <a:bodyPr wrap="none">
              <a:spAutoFit/>
            </a:bodyPr>
            <a:lstStyle/>
            <a:p>
              <a:pPr algn="ctr" defTabSz="1219170" eaLnBrk="1" hangingPunct="1">
                <a:defRPr/>
              </a:pPr>
              <a:r>
                <a:rPr lang="zh-CN" altLang="en-US" sz="1600" b="1" dirty="0">
                  <a:solidFill>
                    <a:srgbClr val="000000"/>
                  </a:solidFill>
                  <a:cs typeface="Arial" charset="0"/>
                  <a:sym typeface="Gill Sans" charset="0"/>
                </a:rPr>
                <a:t>解释器</a:t>
              </a:r>
              <a:endParaRPr lang="zh-CN" altLang="en-US" sz="1600" dirty="0">
                <a:solidFill>
                  <a:srgbClr val="000000"/>
                </a:solidFill>
                <a:latin typeface="Gill Sans" charset="0"/>
                <a:sym typeface="Gill Sans" charset="0"/>
              </a:endParaRPr>
            </a:p>
          </p:txBody>
        </p:sp>
        <p:grpSp>
          <p:nvGrpSpPr>
            <p:cNvPr id="50" name="组合 49"/>
            <p:cNvGrpSpPr/>
            <p:nvPr/>
          </p:nvGrpSpPr>
          <p:grpSpPr>
            <a:xfrm>
              <a:off x="2361277" y="3548311"/>
              <a:ext cx="1052777" cy="504056"/>
              <a:chOff x="1425174" y="3075806"/>
              <a:chExt cx="1052777" cy="504056"/>
            </a:xfrm>
          </p:grpSpPr>
          <p:sp>
            <p:nvSpPr>
              <p:cNvPr id="56" name="椭圆 55"/>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eaLnBrk="1" hangingPunct="1">
                  <a:defRPr/>
                </a:pPr>
                <a:endParaRPr lang="zh-CN" altLang="en-US" sz="6400" dirty="0">
                  <a:solidFill>
                    <a:srgbClr val="000000"/>
                  </a:solidFill>
                  <a:latin typeface="Gill Sans" charset="0"/>
                  <a:ea typeface="ヒラギノ角ゴ ProN W3" charset="0"/>
                  <a:cs typeface="ヒラギノ角ゴ ProN W3" charset="0"/>
                  <a:sym typeface="Gill Sans" charset="0"/>
                </a:endParaRPr>
              </a:p>
            </p:txBody>
          </p:sp>
          <p:sp>
            <p:nvSpPr>
              <p:cNvPr id="57" name="矩形 56"/>
              <p:cNvSpPr/>
              <p:nvPr/>
            </p:nvSpPr>
            <p:spPr>
              <a:xfrm>
                <a:off x="1425174" y="3161290"/>
                <a:ext cx="1052777" cy="354506"/>
              </a:xfrm>
              <a:prstGeom prst="rect">
                <a:avLst/>
              </a:prstGeom>
            </p:spPr>
            <p:txBody>
              <a:bodyPr wrap="none">
                <a:spAutoFit/>
              </a:bodyPr>
              <a:lstStyle/>
              <a:p>
                <a:pPr algn="ctr" defTabSz="1219170" eaLnBrk="1" hangingPunct="1">
                  <a:defRPr/>
                </a:pPr>
                <a:r>
                  <a:rPr lang="zh-CN" altLang="en-US" sz="1600" b="1" dirty="0">
                    <a:solidFill>
                      <a:srgbClr val="000000"/>
                    </a:solidFill>
                    <a:cs typeface="Arial" charset="0"/>
                    <a:sym typeface="Gill Sans" charset="0"/>
                  </a:rPr>
                  <a:t>程序输入</a:t>
                </a:r>
                <a:endParaRPr lang="zh-CN" altLang="en-US" sz="1600" dirty="0">
                  <a:solidFill>
                    <a:srgbClr val="000000"/>
                  </a:solidFill>
                  <a:latin typeface="Gill Sans" charset="0"/>
                  <a:sym typeface="Gill Sans" charset="0"/>
                </a:endParaRPr>
              </a:p>
            </p:txBody>
          </p:sp>
        </p:grpSp>
        <p:grpSp>
          <p:nvGrpSpPr>
            <p:cNvPr id="51" name="组合 50"/>
            <p:cNvGrpSpPr/>
            <p:nvPr/>
          </p:nvGrpSpPr>
          <p:grpSpPr>
            <a:xfrm>
              <a:off x="5515202" y="2994557"/>
              <a:ext cx="1052777" cy="504056"/>
              <a:chOff x="1425175" y="3075806"/>
              <a:chExt cx="1052777" cy="504056"/>
            </a:xfrm>
          </p:grpSpPr>
          <p:sp>
            <p:nvSpPr>
              <p:cNvPr id="54" name="椭圆 53"/>
              <p:cNvSpPr/>
              <p:nvPr/>
            </p:nvSpPr>
            <p:spPr bwMode="auto">
              <a:xfrm>
                <a:off x="1475656" y="3075806"/>
                <a:ext cx="936104" cy="504056"/>
              </a:xfrm>
              <a:prstGeom prst="ellipse">
                <a:avLst/>
              </a:prstGeom>
              <a:noFill/>
              <a:ln w="25400" cap="flat" cmpd="sng" algn="ctr">
                <a:solidFill>
                  <a:schemeClr val="tx1">
                    <a:lumMod val="75000"/>
                    <a:lumOff val="25000"/>
                  </a:schemeClr>
                </a:solid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algn="ctr" defTabSz="1219170" eaLnBrk="1" hangingPunct="1">
                  <a:defRPr/>
                </a:pPr>
                <a:endParaRPr lang="zh-CN" altLang="en-US" sz="6400" dirty="0">
                  <a:solidFill>
                    <a:srgbClr val="000000"/>
                  </a:solidFill>
                  <a:latin typeface="Gill Sans" charset="0"/>
                  <a:ea typeface="ヒラギノ角ゴ ProN W3" charset="0"/>
                  <a:cs typeface="ヒラギノ角ゴ ProN W3" charset="0"/>
                  <a:sym typeface="Gill Sans" charset="0"/>
                </a:endParaRPr>
              </a:p>
            </p:txBody>
          </p:sp>
          <p:sp>
            <p:nvSpPr>
              <p:cNvPr id="55" name="矩形 54"/>
              <p:cNvSpPr/>
              <p:nvPr/>
            </p:nvSpPr>
            <p:spPr>
              <a:xfrm>
                <a:off x="1425175" y="3154090"/>
                <a:ext cx="1052777" cy="354506"/>
              </a:xfrm>
              <a:prstGeom prst="rect">
                <a:avLst/>
              </a:prstGeom>
            </p:spPr>
            <p:txBody>
              <a:bodyPr wrap="none">
                <a:spAutoFit/>
              </a:bodyPr>
              <a:lstStyle/>
              <a:p>
                <a:pPr algn="ctr" defTabSz="1219170" eaLnBrk="1" hangingPunct="1">
                  <a:defRPr/>
                </a:pPr>
                <a:r>
                  <a:rPr lang="zh-CN" altLang="en-US" sz="1600" b="1" dirty="0">
                    <a:solidFill>
                      <a:srgbClr val="000000"/>
                    </a:solidFill>
                    <a:cs typeface="Arial" charset="0"/>
                    <a:sym typeface="Gill Sans" charset="0"/>
                  </a:rPr>
                  <a:t>结果输出</a:t>
                </a:r>
                <a:endParaRPr lang="zh-CN" altLang="en-US" sz="1600" dirty="0">
                  <a:solidFill>
                    <a:srgbClr val="000000"/>
                  </a:solidFill>
                  <a:latin typeface="Gill Sans" charset="0"/>
                  <a:sym typeface="Gill Sans" charset="0"/>
                </a:endParaRPr>
              </a:p>
            </p:txBody>
          </p:sp>
        </p:grpSp>
        <p:cxnSp>
          <p:nvCxnSpPr>
            <p:cNvPr id="52" name="直接箭头连接符 51"/>
            <p:cNvCxnSpPr/>
            <p:nvPr/>
          </p:nvCxnSpPr>
          <p:spPr bwMode="auto">
            <a:xfrm>
              <a:off x="5075958" y="3246585"/>
              <a:ext cx="506402" cy="2733"/>
            </a:xfrm>
            <a:prstGeom prst="straightConnector1">
              <a:avLst/>
            </a:prstGeom>
            <a:blipFill dpi="0" rotWithShape="0">
              <a:blip r:embed="rId2"/>
              <a:srcRect/>
              <a:tile tx="0" ty="0" sx="100000" sy="100000" flip="none" algn="tl"/>
            </a:blip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直接箭头连接符 52"/>
            <p:cNvCxnSpPr>
              <a:endCxn id="47" idx="1"/>
            </p:cNvCxnSpPr>
            <p:nvPr/>
          </p:nvCxnSpPr>
          <p:spPr bwMode="auto">
            <a:xfrm flipV="1">
              <a:off x="3350535" y="3253785"/>
              <a:ext cx="700136" cy="550382"/>
            </a:xfrm>
            <a:prstGeom prst="straightConnector1">
              <a:avLst/>
            </a:prstGeom>
            <a:blipFill dpi="0" rotWithShape="0">
              <a:blip r:embed="rId2"/>
              <a:srcRect/>
              <a:tile tx="0" ty="0" sx="100000" sy="100000" flip="none" algn="tl"/>
            </a:blip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1" name="矩形 40">
            <a:extLst>
              <a:ext uri="{FF2B5EF4-FFF2-40B4-BE49-F238E27FC236}">
                <a16:creationId xmlns:a16="http://schemas.microsoft.com/office/drawing/2014/main" id="{FFBA0611-5044-4ECB-9428-A456DF852D76}"/>
              </a:ext>
            </a:extLst>
          </p:cNvPr>
          <p:cNvSpPr/>
          <p:nvPr/>
        </p:nvSpPr>
        <p:spPr>
          <a:xfrm>
            <a:off x="1542301" y="1763398"/>
            <a:ext cx="2562504" cy="526747"/>
          </a:xfrm>
          <a:prstGeom prst="rect">
            <a:avLst/>
          </a:prstGeom>
        </p:spPr>
        <p:txBody>
          <a:bodyPr wrap="square">
            <a:spAutoFit/>
          </a:bodyPr>
          <a:lstStyle/>
          <a:p>
            <a:pPr algn="ctr" defTabSz="1219170" eaLnBrk="1" hangingPunct="1">
              <a:lnSpc>
                <a:spcPct val="150000"/>
              </a:lnSpc>
              <a:defRPr/>
            </a:pPr>
            <a:r>
              <a:rPr lang="en-US" altLang="zh-CN" sz="2133" b="1" dirty="0">
                <a:solidFill>
                  <a:srgbClr val="C00000"/>
                </a:solidFill>
                <a:cs typeface="Arial" charset="0"/>
                <a:sym typeface="Gill Sans" charset="0"/>
              </a:rPr>
              <a:t>compiler</a:t>
            </a:r>
            <a:endParaRPr lang="en-US" altLang="zh-CN" sz="2133" dirty="0">
              <a:solidFill>
                <a:srgbClr val="C00000"/>
              </a:solidFill>
              <a:cs typeface="Arial" charset="0"/>
              <a:sym typeface="Gill Sans" charset="0"/>
            </a:endParaRPr>
          </a:p>
        </p:txBody>
      </p:sp>
      <p:sp>
        <p:nvSpPr>
          <p:cNvPr id="42" name="矩形 41">
            <a:extLst>
              <a:ext uri="{FF2B5EF4-FFF2-40B4-BE49-F238E27FC236}">
                <a16:creationId xmlns:a16="http://schemas.microsoft.com/office/drawing/2014/main" id="{FFBA0611-5044-4ECB-9428-A456DF852D76}"/>
              </a:ext>
            </a:extLst>
          </p:cNvPr>
          <p:cNvSpPr/>
          <p:nvPr/>
        </p:nvSpPr>
        <p:spPr>
          <a:xfrm>
            <a:off x="7833757" y="2266100"/>
            <a:ext cx="2562504" cy="526747"/>
          </a:xfrm>
          <a:prstGeom prst="rect">
            <a:avLst/>
          </a:prstGeom>
        </p:spPr>
        <p:txBody>
          <a:bodyPr wrap="square">
            <a:spAutoFit/>
          </a:bodyPr>
          <a:lstStyle/>
          <a:p>
            <a:pPr algn="ctr" defTabSz="1219170" eaLnBrk="1" hangingPunct="1">
              <a:lnSpc>
                <a:spcPct val="150000"/>
              </a:lnSpc>
              <a:defRPr/>
            </a:pPr>
            <a:r>
              <a:rPr lang="en-US" altLang="zh-CN" sz="2133" b="1" dirty="0">
                <a:solidFill>
                  <a:srgbClr val="C00000"/>
                </a:solidFill>
                <a:cs typeface="Arial" charset="0"/>
                <a:sym typeface="Gill Sans" charset="0"/>
              </a:rPr>
              <a:t>interpreter</a:t>
            </a:r>
            <a:endParaRPr lang="en-US" altLang="zh-CN" sz="2133" dirty="0">
              <a:solidFill>
                <a:srgbClr val="C00000"/>
              </a:solidFill>
              <a:cs typeface="Arial" charset="0"/>
              <a:sym typeface="Gill Sans" charset="0"/>
            </a:endParaRPr>
          </a:p>
        </p:txBody>
      </p:sp>
      <p:sp>
        <p:nvSpPr>
          <p:cNvPr id="43" name="矩形 42">
            <a:extLst>
              <a:ext uri="{FF2B5EF4-FFF2-40B4-BE49-F238E27FC236}">
                <a16:creationId xmlns:a16="http://schemas.microsoft.com/office/drawing/2014/main" id="{ACBC0F6F-8C2F-81CB-F1E2-3157FD17C873}"/>
              </a:ext>
            </a:extLst>
          </p:cNvPr>
          <p:cNvSpPr/>
          <p:nvPr/>
        </p:nvSpPr>
        <p:spPr>
          <a:xfrm>
            <a:off x="0" y="504651"/>
            <a:ext cx="12192000" cy="815736"/>
          </a:xfrm>
          <a:prstGeom prst="rect">
            <a:avLst/>
          </a:prstGeom>
        </p:spPr>
        <p:txBody>
          <a:bodyPr wrap="square">
            <a:spAutoFit/>
          </a:bodyPr>
          <a:lstStyle/>
          <a:p>
            <a:pPr algn="ctr" defTabSz="1219170" eaLnBrk="1" hangingPunct="1">
              <a:lnSpc>
                <a:spcPct val="150000"/>
              </a:lnSpc>
              <a:defRPr/>
            </a:pPr>
            <a:r>
              <a:rPr lang="zh-CN" altLang="en-US" sz="3600" b="1" dirty="0">
                <a:solidFill>
                  <a:srgbClr val="0070C0"/>
                </a:solidFill>
                <a:cs typeface="Arial" charset="0"/>
                <a:sym typeface="Gill Sans" charset="0"/>
              </a:rPr>
              <a:t>计算机执行源程序的两种方式：编译和解释</a:t>
            </a:r>
            <a:endParaRPr lang="en-US" altLang="zh-CN" sz="3600" dirty="0">
              <a:solidFill>
                <a:srgbClr val="0070C0"/>
              </a:solidFill>
              <a:cs typeface="Arial" charset="0"/>
              <a:sym typeface="Gill Sans" charset="0"/>
            </a:endParaRPr>
          </a:p>
        </p:txBody>
      </p:sp>
    </p:spTree>
    <p:extLst>
      <p:ext uri="{BB962C8B-B14F-4D97-AF65-F5344CB8AC3E}">
        <p14:creationId xmlns:p14="http://schemas.microsoft.com/office/powerpoint/2010/main" val="9718576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7AF8B-9AA4-41F5-829A-F8218E20DC8F}"/>
              </a:ext>
            </a:extLst>
          </p:cNvPr>
          <p:cNvSpPr>
            <a:spLocks noGrp="1"/>
          </p:cNvSpPr>
          <p:nvPr>
            <p:ph type="title"/>
          </p:nvPr>
        </p:nvSpPr>
        <p:spPr>
          <a:xfrm>
            <a:off x="1981200" y="457200"/>
            <a:ext cx="8229600" cy="667544"/>
          </a:xfrm>
        </p:spPr>
        <p:txBody>
          <a:bodyPr/>
          <a:lstStyle/>
          <a:p>
            <a:r>
              <a:rPr lang="zh-CN" altLang="en-US" dirty="0"/>
              <a:t>预备</a:t>
            </a:r>
            <a:r>
              <a:rPr lang="en-US" altLang="zh-CN" dirty="0"/>
              <a:t>2</a:t>
            </a:r>
            <a:r>
              <a:rPr lang="zh-CN" altLang="en-US" dirty="0"/>
              <a:t>：数组、指针、数组指针和</a:t>
            </a:r>
            <a:r>
              <a:rPr lang="zh-CN" altLang="en-US" dirty="0">
                <a:solidFill>
                  <a:srgbClr val="FF0000"/>
                </a:solidFill>
              </a:rPr>
              <a:t>指针数组</a:t>
            </a:r>
          </a:p>
        </p:txBody>
      </p:sp>
      <p:sp>
        <p:nvSpPr>
          <p:cNvPr id="3" name="内容占位符 2">
            <a:extLst>
              <a:ext uri="{FF2B5EF4-FFF2-40B4-BE49-F238E27FC236}">
                <a16:creationId xmlns:a16="http://schemas.microsoft.com/office/drawing/2014/main" id="{19087FE7-F4AA-4CB8-9A45-A88D4A4D18D8}"/>
              </a:ext>
            </a:extLst>
          </p:cNvPr>
          <p:cNvSpPr>
            <a:spLocks noGrp="1"/>
          </p:cNvSpPr>
          <p:nvPr>
            <p:ph idx="1"/>
          </p:nvPr>
        </p:nvSpPr>
        <p:spPr>
          <a:xfrm>
            <a:off x="263352" y="1124744"/>
            <a:ext cx="11737304" cy="4742656"/>
          </a:xfrm>
        </p:spPr>
        <p:txBody>
          <a:bodyPr/>
          <a:lstStyle/>
          <a:p>
            <a:r>
              <a:rPr lang="zh-CN" altLang="en-US" dirty="0"/>
              <a:t>数组</a:t>
            </a:r>
            <a:r>
              <a:rPr lang="en-US" altLang="zh-CN" dirty="0"/>
              <a:t>: </a:t>
            </a:r>
            <a:r>
              <a:rPr lang="zh-CN" altLang="en-US" dirty="0"/>
              <a:t>内存空间中一段连续的内存。</a:t>
            </a:r>
            <a:endParaRPr lang="en-US" altLang="zh-CN" dirty="0"/>
          </a:p>
          <a:p>
            <a:pPr lvl="1"/>
            <a:r>
              <a:rPr lang="en-US" altLang="zh-CN" sz="2400" dirty="0"/>
              <a:t>int a[5]; </a:t>
            </a:r>
          </a:p>
          <a:p>
            <a:pPr lvl="1"/>
            <a:r>
              <a:rPr lang="en-US" altLang="zh-CN" sz="2400" dirty="0"/>
              <a:t>a</a:t>
            </a:r>
            <a:r>
              <a:rPr lang="zh-CN" altLang="en-US" sz="2400" dirty="0"/>
              <a:t>是一段连续</a:t>
            </a:r>
            <a:r>
              <a:rPr lang="en-US" altLang="zh-CN" sz="2400" dirty="0"/>
              <a:t>5</a:t>
            </a:r>
            <a:r>
              <a:rPr lang="zh-CN" altLang="en-US" sz="2400" dirty="0"/>
              <a:t>个</a:t>
            </a:r>
            <a:r>
              <a:rPr lang="en-US" altLang="zh-CN" sz="2400" dirty="0"/>
              <a:t>int</a:t>
            </a:r>
            <a:r>
              <a:rPr lang="zh-CN" altLang="en-US" sz="2400" dirty="0"/>
              <a:t>大小内存片段的首地址</a:t>
            </a:r>
            <a:endParaRPr lang="en-US" altLang="zh-CN" sz="2400" dirty="0"/>
          </a:p>
          <a:p>
            <a:pPr lvl="1"/>
            <a:r>
              <a:rPr lang="zh-CN" altLang="en-US" sz="2400" dirty="0"/>
              <a:t>首地址说明</a:t>
            </a:r>
            <a:r>
              <a:rPr lang="en-US" altLang="zh-CN" sz="2400" dirty="0"/>
              <a:t>a</a:t>
            </a:r>
            <a:r>
              <a:rPr lang="zh-CN" altLang="en-US" sz="2400" dirty="0"/>
              <a:t>是常量，而不是变量。</a:t>
            </a:r>
            <a:endParaRPr lang="en-US" altLang="zh-CN" sz="2400" dirty="0"/>
          </a:p>
          <a:p>
            <a:pPr lvl="1"/>
            <a:r>
              <a:rPr lang="zh-CN" altLang="en-US" sz="2400" dirty="0"/>
              <a:t>所以，虽然</a:t>
            </a:r>
            <a:r>
              <a:rPr lang="en-US" altLang="zh-CN" sz="2400" dirty="0"/>
              <a:t>a</a:t>
            </a:r>
            <a:r>
              <a:rPr lang="zh-CN" altLang="en-US" sz="2400" dirty="0"/>
              <a:t>是地址，但它就是那</a:t>
            </a:r>
            <a:r>
              <a:rPr lang="en-US" altLang="zh-CN" sz="2400" dirty="0"/>
              <a:t>5</a:t>
            </a:r>
            <a:r>
              <a:rPr lang="zh-CN" altLang="en-US" sz="2400" dirty="0"/>
              <a:t>个</a:t>
            </a:r>
            <a:r>
              <a:rPr lang="en-US" altLang="zh-CN" sz="2400" dirty="0"/>
              <a:t>int</a:t>
            </a:r>
            <a:r>
              <a:rPr lang="zh-CN" altLang="en-US" sz="2400" dirty="0"/>
              <a:t>片段的首地址，你可以改变这个首地址中存放的东西，但是不能改变这个地址，也就是说不能改变</a:t>
            </a:r>
            <a:r>
              <a:rPr lang="en-US" altLang="zh-CN" sz="2400" dirty="0"/>
              <a:t>a</a:t>
            </a:r>
            <a:r>
              <a:rPr lang="zh-CN" altLang="en-US" sz="2400" dirty="0"/>
              <a:t>。</a:t>
            </a:r>
            <a:endParaRPr lang="en-US" altLang="zh-CN" sz="2400" dirty="0"/>
          </a:p>
          <a:p>
            <a:pPr lvl="1"/>
            <a:r>
              <a:rPr lang="zh-CN" altLang="en-US" sz="2400" dirty="0"/>
              <a:t>可以理解为 </a:t>
            </a:r>
            <a:r>
              <a:rPr lang="zh-CN" altLang="en-US" sz="2400" dirty="0">
                <a:solidFill>
                  <a:srgbClr val="FF0000"/>
                </a:solidFill>
              </a:rPr>
              <a:t>指针常量，不能赋值，地址也不能变</a:t>
            </a:r>
            <a:endParaRPr lang="en-US" altLang="zh-CN" sz="2400" dirty="0">
              <a:solidFill>
                <a:srgbClr val="FF0000"/>
              </a:solidFill>
            </a:endParaRPr>
          </a:p>
          <a:p>
            <a:pPr lvl="1"/>
            <a:r>
              <a:rPr lang="en-US" altLang="zh-CN" sz="2400" dirty="0">
                <a:solidFill>
                  <a:srgbClr val="FF0000"/>
                </a:solidFill>
              </a:rPr>
              <a:t> </a:t>
            </a:r>
            <a:r>
              <a:rPr lang="zh-CN" altLang="en-US" sz="2400" dirty="0">
                <a:solidFill>
                  <a:srgbClr val="FF0000"/>
                </a:solidFill>
              </a:rPr>
              <a:t>换句话说，</a:t>
            </a:r>
            <a:r>
              <a:rPr lang="en-US" altLang="zh-CN" sz="2400" dirty="0">
                <a:solidFill>
                  <a:srgbClr val="FF0000"/>
                </a:solidFill>
              </a:rPr>
              <a:t>a</a:t>
            </a:r>
            <a:r>
              <a:rPr lang="zh-CN" altLang="en-US" sz="2400" dirty="0">
                <a:solidFill>
                  <a:srgbClr val="FF0000"/>
                </a:solidFill>
              </a:rPr>
              <a:t>不能被赋值。</a:t>
            </a:r>
            <a:endParaRPr lang="en-US" altLang="zh-CN" sz="2400" dirty="0">
              <a:solidFill>
                <a:srgbClr val="FF0000"/>
              </a:solidFill>
            </a:endParaRPr>
          </a:p>
          <a:p>
            <a:endParaRPr lang="zh-CN" altLang="en-US" dirty="0"/>
          </a:p>
        </p:txBody>
      </p:sp>
      <p:pic>
        <p:nvPicPr>
          <p:cNvPr id="4" name="图片 3">
            <a:extLst>
              <a:ext uri="{FF2B5EF4-FFF2-40B4-BE49-F238E27FC236}">
                <a16:creationId xmlns:a16="http://schemas.microsoft.com/office/drawing/2014/main" id="{29F9B751-1C00-4C12-812C-6390BE760141}"/>
              </a:ext>
            </a:extLst>
          </p:cNvPr>
          <p:cNvPicPr>
            <a:picLocks noChangeAspect="1"/>
          </p:cNvPicPr>
          <p:nvPr/>
        </p:nvPicPr>
        <p:blipFill>
          <a:blip r:embed="rId2"/>
          <a:stretch>
            <a:fillRect/>
          </a:stretch>
        </p:blipFill>
        <p:spPr>
          <a:xfrm>
            <a:off x="6685181" y="5174128"/>
            <a:ext cx="3818679" cy="1386544"/>
          </a:xfrm>
          <a:prstGeom prst="rect">
            <a:avLst/>
          </a:prstGeom>
        </p:spPr>
      </p:pic>
    </p:spTree>
    <p:extLst>
      <p:ext uri="{BB962C8B-B14F-4D97-AF65-F5344CB8AC3E}">
        <p14:creationId xmlns:p14="http://schemas.microsoft.com/office/powerpoint/2010/main" val="4875729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9087FE7-F4AA-4CB8-9A45-A88D4A4D18D8}"/>
              </a:ext>
            </a:extLst>
          </p:cNvPr>
          <p:cNvSpPr>
            <a:spLocks noGrp="1"/>
          </p:cNvSpPr>
          <p:nvPr>
            <p:ph idx="1"/>
          </p:nvPr>
        </p:nvSpPr>
        <p:spPr>
          <a:xfrm>
            <a:off x="191344" y="1124744"/>
            <a:ext cx="11737304" cy="4742656"/>
          </a:xfrm>
        </p:spPr>
        <p:txBody>
          <a:bodyPr/>
          <a:lstStyle/>
          <a:p>
            <a:r>
              <a:rPr lang="zh-CN" altLang="en-US" dirty="0"/>
              <a:t>指针</a:t>
            </a:r>
            <a:r>
              <a:rPr lang="en-US" altLang="zh-CN" dirty="0"/>
              <a:t>:</a:t>
            </a:r>
            <a:r>
              <a:rPr lang="zh-CN" altLang="en-US" dirty="0"/>
              <a:t>是一个变量，这个变量的内容是一个地址，这个地址指向其他地方。</a:t>
            </a:r>
            <a:endParaRPr lang="en-US" altLang="zh-CN" dirty="0"/>
          </a:p>
          <a:p>
            <a:pPr lvl="1"/>
            <a:r>
              <a:rPr lang="zh-CN" altLang="en-US" sz="2400" dirty="0"/>
              <a:t>什么是指向呢？指向的意思就是指针变量所保存的其他地址单元中所存放的数据类型。</a:t>
            </a:r>
            <a:endParaRPr lang="en-US" altLang="zh-CN" sz="2400" dirty="0"/>
          </a:p>
          <a:p>
            <a:pPr lvl="1"/>
            <a:r>
              <a:rPr lang="zh-CN" altLang="en-US" sz="2400" dirty="0"/>
              <a:t>例如 </a:t>
            </a:r>
            <a:r>
              <a:rPr lang="en-US" altLang="zh-CN" sz="2400" dirty="0"/>
              <a:t>int *p; </a:t>
            </a:r>
          </a:p>
          <a:p>
            <a:pPr lvl="1"/>
            <a:r>
              <a:rPr lang="en-US" altLang="zh-CN" sz="2400" dirty="0"/>
              <a:t>p</a:t>
            </a:r>
            <a:r>
              <a:rPr lang="zh-CN" altLang="en-US" sz="2400" dirty="0"/>
              <a:t>本身就是一个地址，它指向的数据类型用前面的</a:t>
            </a:r>
            <a:r>
              <a:rPr lang="en-US" altLang="zh-CN" sz="2400" dirty="0"/>
              <a:t>int</a:t>
            </a:r>
            <a:r>
              <a:rPr lang="zh-CN" altLang="en-US" sz="2400" dirty="0"/>
              <a:t>来说明，所以我们称</a:t>
            </a:r>
            <a:r>
              <a:rPr lang="en-US" altLang="zh-CN" sz="2400" dirty="0"/>
              <a:t>p</a:t>
            </a:r>
            <a:r>
              <a:rPr lang="zh-CN" altLang="en-US" sz="2400" dirty="0"/>
              <a:t>指向</a:t>
            </a:r>
            <a:r>
              <a:rPr lang="en-US" altLang="zh-CN" sz="2400" dirty="0"/>
              <a:t>int</a:t>
            </a:r>
            <a:r>
              <a:rPr lang="zh-CN" altLang="en-US" sz="2400" dirty="0"/>
              <a:t>数据类型。</a:t>
            </a:r>
          </a:p>
          <a:p>
            <a:r>
              <a:rPr lang="zh-CN" altLang="en-US" dirty="0"/>
              <a:t>指针变量是变量，所以可以给指针变量赋值</a:t>
            </a:r>
            <a:endParaRPr lang="en-US" altLang="zh-CN" dirty="0"/>
          </a:p>
          <a:p>
            <a:endParaRPr lang="zh-CN" altLang="en-US" dirty="0"/>
          </a:p>
        </p:txBody>
      </p:sp>
      <p:sp>
        <p:nvSpPr>
          <p:cNvPr id="6" name="标题 1">
            <a:extLst>
              <a:ext uri="{FF2B5EF4-FFF2-40B4-BE49-F238E27FC236}">
                <a16:creationId xmlns:a16="http://schemas.microsoft.com/office/drawing/2014/main" id="{FE218D5E-989D-4DEB-9017-81EB3B3340C3}"/>
              </a:ext>
            </a:extLst>
          </p:cNvPr>
          <p:cNvSpPr>
            <a:spLocks noGrp="1"/>
          </p:cNvSpPr>
          <p:nvPr>
            <p:ph type="title"/>
          </p:nvPr>
        </p:nvSpPr>
        <p:spPr>
          <a:xfrm>
            <a:off x="1981200" y="457200"/>
            <a:ext cx="8229600" cy="667544"/>
          </a:xfrm>
        </p:spPr>
        <p:txBody>
          <a:bodyPr/>
          <a:lstStyle/>
          <a:p>
            <a:r>
              <a:rPr lang="zh-CN" altLang="en-US" dirty="0"/>
              <a:t>预备</a:t>
            </a:r>
            <a:r>
              <a:rPr lang="en-US" altLang="zh-CN" dirty="0"/>
              <a:t>2</a:t>
            </a:r>
            <a:r>
              <a:rPr lang="zh-CN" altLang="en-US" dirty="0"/>
              <a:t>：数组、指针、数组指针和</a:t>
            </a:r>
            <a:r>
              <a:rPr lang="zh-CN" altLang="en-US" dirty="0">
                <a:solidFill>
                  <a:srgbClr val="FF0000"/>
                </a:solidFill>
              </a:rPr>
              <a:t>指针数组</a:t>
            </a:r>
          </a:p>
        </p:txBody>
      </p:sp>
      <p:pic>
        <p:nvPicPr>
          <p:cNvPr id="7" name="图片 6">
            <a:extLst>
              <a:ext uri="{FF2B5EF4-FFF2-40B4-BE49-F238E27FC236}">
                <a16:creationId xmlns:a16="http://schemas.microsoft.com/office/drawing/2014/main" id="{27B4FDE0-A2F2-4FB6-A9FC-077497D68A34}"/>
              </a:ext>
            </a:extLst>
          </p:cNvPr>
          <p:cNvPicPr>
            <a:picLocks noChangeAspect="1"/>
          </p:cNvPicPr>
          <p:nvPr/>
        </p:nvPicPr>
        <p:blipFill>
          <a:blip r:embed="rId2"/>
          <a:stretch>
            <a:fillRect/>
          </a:stretch>
        </p:blipFill>
        <p:spPr>
          <a:xfrm>
            <a:off x="2207568" y="5262073"/>
            <a:ext cx="2499306" cy="1552599"/>
          </a:xfrm>
          <a:prstGeom prst="rect">
            <a:avLst/>
          </a:prstGeom>
        </p:spPr>
      </p:pic>
    </p:spTree>
    <p:extLst>
      <p:ext uri="{BB962C8B-B14F-4D97-AF65-F5344CB8AC3E}">
        <p14:creationId xmlns:p14="http://schemas.microsoft.com/office/powerpoint/2010/main" val="11944757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9087FE7-F4AA-4CB8-9A45-A88D4A4D18D8}"/>
              </a:ext>
            </a:extLst>
          </p:cNvPr>
          <p:cNvSpPr>
            <a:spLocks noGrp="1"/>
          </p:cNvSpPr>
          <p:nvPr>
            <p:ph idx="1"/>
          </p:nvPr>
        </p:nvSpPr>
        <p:spPr>
          <a:xfrm>
            <a:off x="263352" y="3717033"/>
            <a:ext cx="11928648" cy="2016224"/>
          </a:xfrm>
        </p:spPr>
        <p:txBody>
          <a:bodyPr/>
          <a:lstStyle/>
          <a:p>
            <a:r>
              <a:rPr lang="zh-CN" altLang="en-US" sz="2400" dirty="0"/>
              <a:t>首先</a:t>
            </a:r>
            <a:r>
              <a:rPr lang="en-US" altLang="zh-CN" sz="2400" dirty="0"/>
              <a:t>char s[] = "hello";</a:t>
            </a:r>
            <a:r>
              <a:rPr lang="zh-CN" altLang="en-US" sz="2400" dirty="0"/>
              <a:t>是对的，这是</a:t>
            </a:r>
            <a:r>
              <a:rPr lang="en-US" altLang="zh-CN" sz="2400" dirty="0"/>
              <a:t>c</a:t>
            </a:r>
            <a:r>
              <a:rPr lang="zh-CN" altLang="en-US" sz="2400" dirty="0"/>
              <a:t>语言中数组变量的典型初始化方法。</a:t>
            </a:r>
            <a:endParaRPr lang="en-US" altLang="zh-CN" sz="2400" dirty="0"/>
          </a:p>
          <a:p>
            <a:r>
              <a:rPr lang="en-US" altLang="zh-CN" sz="2400" dirty="0"/>
              <a:t>char *p = "world"</a:t>
            </a:r>
            <a:r>
              <a:rPr lang="zh-CN" altLang="en-US" sz="2400" dirty="0"/>
              <a:t>为什么也可以？这是因为</a:t>
            </a:r>
            <a:r>
              <a:rPr lang="en-US" altLang="zh-CN" sz="2400" dirty="0"/>
              <a:t>"world"</a:t>
            </a:r>
            <a:r>
              <a:rPr lang="zh-CN" altLang="en-US" sz="2400" dirty="0"/>
              <a:t>常量字符串实际上是一个常量指针，指针指向的地方是字符串首字符。因此自然可以赋值给</a:t>
            </a:r>
            <a:r>
              <a:rPr lang="en-US" altLang="zh-CN" sz="2400" dirty="0"/>
              <a:t>p</a:t>
            </a:r>
            <a:r>
              <a:rPr lang="zh-CN" altLang="en-US" sz="2400" dirty="0"/>
              <a:t>。</a:t>
            </a:r>
          </a:p>
        </p:txBody>
      </p:sp>
      <p:sp>
        <p:nvSpPr>
          <p:cNvPr id="6" name="标题 1">
            <a:extLst>
              <a:ext uri="{FF2B5EF4-FFF2-40B4-BE49-F238E27FC236}">
                <a16:creationId xmlns:a16="http://schemas.microsoft.com/office/drawing/2014/main" id="{FE218D5E-989D-4DEB-9017-81EB3B3340C3}"/>
              </a:ext>
            </a:extLst>
          </p:cNvPr>
          <p:cNvSpPr>
            <a:spLocks noGrp="1"/>
          </p:cNvSpPr>
          <p:nvPr>
            <p:ph type="title"/>
          </p:nvPr>
        </p:nvSpPr>
        <p:spPr>
          <a:xfrm>
            <a:off x="1981200" y="457200"/>
            <a:ext cx="8229600" cy="667544"/>
          </a:xfrm>
        </p:spPr>
        <p:txBody>
          <a:bodyPr/>
          <a:lstStyle/>
          <a:p>
            <a:r>
              <a:rPr lang="zh-CN" altLang="en-US" dirty="0"/>
              <a:t>预备</a:t>
            </a:r>
            <a:r>
              <a:rPr lang="en-US" altLang="zh-CN" dirty="0"/>
              <a:t>2</a:t>
            </a:r>
            <a:r>
              <a:rPr lang="zh-CN" altLang="en-US" dirty="0"/>
              <a:t>：数组、指针、数组指针和</a:t>
            </a:r>
            <a:r>
              <a:rPr lang="zh-CN" altLang="en-US" dirty="0">
                <a:solidFill>
                  <a:srgbClr val="FF0000"/>
                </a:solidFill>
              </a:rPr>
              <a:t>指针数组</a:t>
            </a:r>
          </a:p>
        </p:txBody>
      </p:sp>
      <p:pic>
        <p:nvPicPr>
          <p:cNvPr id="2" name="图片 1">
            <a:extLst>
              <a:ext uri="{FF2B5EF4-FFF2-40B4-BE49-F238E27FC236}">
                <a16:creationId xmlns:a16="http://schemas.microsoft.com/office/drawing/2014/main" id="{920CCFF7-4D16-46D1-A254-ADF6F5005983}"/>
              </a:ext>
            </a:extLst>
          </p:cNvPr>
          <p:cNvPicPr>
            <a:picLocks noChangeAspect="1"/>
          </p:cNvPicPr>
          <p:nvPr/>
        </p:nvPicPr>
        <p:blipFill>
          <a:blip r:embed="rId2"/>
          <a:stretch>
            <a:fillRect/>
          </a:stretch>
        </p:blipFill>
        <p:spPr>
          <a:xfrm>
            <a:off x="2016990" y="1124744"/>
            <a:ext cx="5283696" cy="2295538"/>
          </a:xfrm>
          <a:prstGeom prst="rect">
            <a:avLst/>
          </a:prstGeom>
        </p:spPr>
      </p:pic>
    </p:spTree>
    <p:extLst>
      <p:ext uri="{BB962C8B-B14F-4D97-AF65-F5344CB8AC3E}">
        <p14:creationId xmlns:p14="http://schemas.microsoft.com/office/powerpoint/2010/main" val="246403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9087FE7-F4AA-4CB8-9A45-A88D4A4D18D8}"/>
              </a:ext>
            </a:extLst>
          </p:cNvPr>
          <p:cNvSpPr>
            <a:spLocks noGrp="1"/>
          </p:cNvSpPr>
          <p:nvPr>
            <p:ph idx="1"/>
          </p:nvPr>
        </p:nvSpPr>
        <p:spPr>
          <a:xfrm>
            <a:off x="191344" y="1124744"/>
            <a:ext cx="11881320" cy="4742656"/>
          </a:xfrm>
        </p:spPr>
        <p:txBody>
          <a:bodyPr/>
          <a:lstStyle/>
          <a:p>
            <a:r>
              <a:rPr lang="zh-CN" altLang="en-US" dirty="0">
                <a:solidFill>
                  <a:srgbClr val="FF0000"/>
                </a:solidFill>
              </a:rPr>
              <a:t>指针数组</a:t>
            </a:r>
            <a:r>
              <a:rPr lang="zh-CN" altLang="en-US" dirty="0"/>
              <a:t>是数组，只不过数组的元素是指针</a:t>
            </a:r>
            <a:endParaRPr lang="en-US" altLang="zh-CN" dirty="0"/>
          </a:p>
          <a:p>
            <a:r>
              <a:rPr lang="zh-CN" altLang="en-US" dirty="0">
                <a:solidFill>
                  <a:srgbClr val="FF0000"/>
                </a:solidFill>
              </a:rPr>
              <a:t>数组指针</a:t>
            </a:r>
            <a:r>
              <a:rPr lang="zh-CN" altLang="en-US" dirty="0"/>
              <a:t>是指针，只不过指向的对象是数组</a:t>
            </a:r>
          </a:p>
        </p:txBody>
      </p:sp>
      <p:sp>
        <p:nvSpPr>
          <p:cNvPr id="6" name="标题 1">
            <a:extLst>
              <a:ext uri="{FF2B5EF4-FFF2-40B4-BE49-F238E27FC236}">
                <a16:creationId xmlns:a16="http://schemas.microsoft.com/office/drawing/2014/main" id="{FE218D5E-989D-4DEB-9017-81EB3B3340C3}"/>
              </a:ext>
            </a:extLst>
          </p:cNvPr>
          <p:cNvSpPr>
            <a:spLocks noGrp="1"/>
          </p:cNvSpPr>
          <p:nvPr>
            <p:ph type="title"/>
          </p:nvPr>
        </p:nvSpPr>
        <p:spPr>
          <a:xfrm>
            <a:off x="1981200" y="457200"/>
            <a:ext cx="8229600" cy="667544"/>
          </a:xfrm>
        </p:spPr>
        <p:txBody>
          <a:bodyPr/>
          <a:lstStyle/>
          <a:p>
            <a:r>
              <a:rPr lang="zh-CN" altLang="en-US" dirty="0"/>
              <a:t>预备</a:t>
            </a:r>
            <a:r>
              <a:rPr lang="en-US" altLang="zh-CN" dirty="0"/>
              <a:t>2</a:t>
            </a:r>
            <a:r>
              <a:rPr lang="zh-CN" altLang="en-US" dirty="0"/>
              <a:t>：数组、指针、数组指针和</a:t>
            </a:r>
            <a:r>
              <a:rPr lang="zh-CN" altLang="en-US" dirty="0">
                <a:solidFill>
                  <a:srgbClr val="FF0000"/>
                </a:solidFill>
              </a:rPr>
              <a:t>指针数组</a:t>
            </a:r>
          </a:p>
        </p:txBody>
      </p:sp>
      <p:pic>
        <p:nvPicPr>
          <p:cNvPr id="2" name="图片 1">
            <a:extLst>
              <a:ext uri="{FF2B5EF4-FFF2-40B4-BE49-F238E27FC236}">
                <a16:creationId xmlns:a16="http://schemas.microsoft.com/office/drawing/2014/main" id="{04318486-26D2-4925-9DD7-5877CA152FC4}"/>
              </a:ext>
            </a:extLst>
          </p:cNvPr>
          <p:cNvPicPr>
            <a:picLocks noChangeAspect="1"/>
          </p:cNvPicPr>
          <p:nvPr/>
        </p:nvPicPr>
        <p:blipFill>
          <a:blip r:embed="rId2"/>
          <a:stretch>
            <a:fillRect/>
          </a:stretch>
        </p:blipFill>
        <p:spPr>
          <a:xfrm>
            <a:off x="1984152" y="2276873"/>
            <a:ext cx="9165754" cy="4422347"/>
          </a:xfrm>
          <a:prstGeom prst="rect">
            <a:avLst/>
          </a:prstGeom>
        </p:spPr>
      </p:pic>
    </p:spTree>
    <p:extLst>
      <p:ext uri="{BB962C8B-B14F-4D97-AF65-F5344CB8AC3E}">
        <p14:creationId xmlns:p14="http://schemas.microsoft.com/office/powerpoint/2010/main" val="151934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9087FE7-F4AA-4CB8-9A45-A88D4A4D18D8}"/>
              </a:ext>
            </a:extLst>
          </p:cNvPr>
          <p:cNvSpPr>
            <a:spLocks noGrp="1"/>
          </p:cNvSpPr>
          <p:nvPr>
            <p:ph idx="1"/>
          </p:nvPr>
        </p:nvSpPr>
        <p:spPr>
          <a:xfrm>
            <a:off x="0" y="1124744"/>
            <a:ext cx="11640616" cy="5733256"/>
          </a:xfrm>
        </p:spPr>
        <p:txBody>
          <a:bodyPr/>
          <a:lstStyle/>
          <a:p>
            <a:r>
              <a:rPr lang="zh-CN" altLang="en-US" dirty="0">
                <a:solidFill>
                  <a:srgbClr val="FF0000"/>
                </a:solidFill>
              </a:rPr>
              <a:t>由</a:t>
            </a:r>
            <a:r>
              <a:rPr lang="en-US" altLang="zh-CN" dirty="0">
                <a:solidFill>
                  <a:srgbClr val="FF0000"/>
                </a:solidFill>
              </a:rPr>
              <a:t>c</a:t>
            </a:r>
            <a:r>
              <a:rPr lang="zh-CN" altLang="en-US" dirty="0">
                <a:solidFill>
                  <a:srgbClr val="FF0000"/>
                </a:solidFill>
              </a:rPr>
              <a:t>语言知识知道，数组变量名是一个地址常量，这个地址常量表示的大小是随数组变化而变化的。</a:t>
            </a:r>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r>
              <a:rPr lang="zh-CN" altLang="en-US" dirty="0"/>
              <a:t>多级指针</a:t>
            </a:r>
            <a:endParaRPr lang="en-US" altLang="zh-CN" dirty="0"/>
          </a:p>
          <a:p>
            <a:pPr lvl="1"/>
            <a:r>
              <a:rPr lang="zh-CN" altLang="en-US" sz="2400" dirty="0"/>
              <a:t>当一个指针指向普通数据变量时称为一级指针，指向一级指针的指针是二级指针，指向二级指针的指针是三级指针</a:t>
            </a:r>
            <a:endParaRPr lang="en-US" altLang="zh-CN" sz="2400" dirty="0"/>
          </a:p>
          <a:p>
            <a:pPr lvl="1"/>
            <a:r>
              <a:rPr lang="zh-CN" altLang="en-US" sz="2400" b="1" dirty="0">
                <a:solidFill>
                  <a:srgbClr val="FF0000"/>
                </a:solidFill>
              </a:rPr>
              <a:t>数组指针实际上是二级指针</a:t>
            </a:r>
          </a:p>
          <a:p>
            <a:pPr lvl="1"/>
            <a:endParaRPr lang="zh-CN" altLang="en-US" sz="2400" dirty="0"/>
          </a:p>
          <a:p>
            <a:endParaRPr lang="zh-CN" altLang="en-US" dirty="0"/>
          </a:p>
        </p:txBody>
      </p:sp>
      <p:sp>
        <p:nvSpPr>
          <p:cNvPr id="6" name="标题 1">
            <a:extLst>
              <a:ext uri="{FF2B5EF4-FFF2-40B4-BE49-F238E27FC236}">
                <a16:creationId xmlns:a16="http://schemas.microsoft.com/office/drawing/2014/main" id="{FE218D5E-989D-4DEB-9017-81EB3B3340C3}"/>
              </a:ext>
            </a:extLst>
          </p:cNvPr>
          <p:cNvSpPr>
            <a:spLocks noGrp="1"/>
          </p:cNvSpPr>
          <p:nvPr>
            <p:ph type="title"/>
          </p:nvPr>
        </p:nvSpPr>
        <p:spPr>
          <a:xfrm>
            <a:off x="1981200" y="457200"/>
            <a:ext cx="8229600" cy="667544"/>
          </a:xfrm>
        </p:spPr>
        <p:txBody>
          <a:bodyPr/>
          <a:lstStyle/>
          <a:p>
            <a:r>
              <a:rPr lang="zh-CN" altLang="en-US" dirty="0"/>
              <a:t>预备</a:t>
            </a:r>
            <a:r>
              <a:rPr lang="en-US" altLang="zh-CN" dirty="0"/>
              <a:t>2</a:t>
            </a:r>
            <a:r>
              <a:rPr lang="zh-CN" altLang="en-US" dirty="0"/>
              <a:t>：数组、指针、数组指针和</a:t>
            </a:r>
            <a:r>
              <a:rPr lang="zh-CN" altLang="en-US" dirty="0">
                <a:solidFill>
                  <a:srgbClr val="FF0000"/>
                </a:solidFill>
              </a:rPr>
              <a:t>指针数组</a:t>
            </a:r>
          </a:p>
        </p:txBody>
      </p:sp>
      <p:pic>
        <p:nvPicPr>
          <p:cNvPr id="4" name="图片 3">
            <a:extLst>
              <a:ext uri="{FF2B5EF4-FFF2-40B4-BE49-F238E27FC236}">
                <a16:creationId xmlns:a16="http://schemas.microsoft.com/office/drawing/2014/main" id="{2C845F1E-6684-4061-BA16-B45EC9460D75}"/>
              </a:ext>
            </a:extLst>
          </p:cNvPr>
          <p:cNvPicPr>
            <a:picLocks noChangeAspect="1"/>
          </p:cNvPicPr>
          <p:nvPr/>
        </p:nvPicPr>
        <p:blipFill>
          <a:blip r:embed="rId2"/>
          <a:stretch>
            <a:fillRect/>
          </a:stretch>
        </p:blipFill>
        <p:spPr>
          <a:xfrm>
            <a:off x="1240663" y="2276872"/>
            <a:ext cx="8970137" cy="1512168"/>
          </a:xfrm>
          <a:prstGeom prst="rect">
            <a:avLst/>
          </a:prstGeom>
        </p:spPr>
      </p:pic>
      <p:pic>
        <p:nvPicPr>
          <p:cNvPr id="5" name="Picture 3">
            <a:extLst>
              <a:ext uri="{FF2B5EF4-FFF2-40B4-BE49-F238E27FC236}">
                <a16:creationId xmlns:a16="http://schemas.microsoft.com/office/drawing/2014/main" id="{E08FD3CF-D3A4-447E-B5F5-17406B793552}"/>
              </a:ext>
            </a:extLst>
          </p:cNvPr>
          <p:cNvPicPr>
            <a:picLocks noChangeAspect="1"/>
          </p:cNvPicPr>
          <p:nvPr/>
        </p:nvPicPr>
        <p:blipFill>
          <a:blip r:embed="rId3"/>
          <a:stretch>
            <a:fillRect/>
          </a:stretch>
        </p:blipFill>
        <p:spPr>
          <a:xfrm>
            <a:off x="6096000" y="5333133"/>
            <a:ext cx="4594402" cy="1524867"/>
          </a:xfrm>
          <a:prstGeom prst="rect">
            <a:avLst/>
          </a:prstGeom>
        </p:spPr>
      </p:pic>
    </p:spTree>
    <p:extLst>
      <p:ext uri="{BB962C8B-B14F-4D97-AF65-F5344CB8AC3E}">
        <p14:creationId xmlns:p14="http://schemas.microsoft.com/office/powerpoint/2010/main" val="19314173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20" name="Text Box 4">
            <a:extLst>
              <a:ext uri="{FF2B5EF4-FFF2-40B4-BE49-F238E27FC236}">
                <a16:creationId xmlns:a16="http://schemas.microsoft.com/office/drawing/2014/main" id="{6BA01455-7A3D-421B-B5C0-7CB9DA52B6C5}"/>
              </a:ext>
            </a:extLst>
          </p:cNvPr>
          <p:cNvSpPr txBox="1">
            <a:spLocks noChangeArrowheads="1"/>
          </p:cNvSpPr>
          <p:nvPr/>
        </p:nvSpPr>
        <p:spPr bwMode="auto">
          <a:xfrm>
            <a:off x="4516881" y="395967"/>
            <a:ext cx="31582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latin typeface="黑体" panose="02010609060101010101" pitchFamily="49" charset="-122"/>
                <a:ea typeface="黑体" panose="02010609060101010101" pitchFamily="49" charset="-122"/>
              </a:rPr>
              <a:t>多维数组与指针</a:t>
            </a:r>
            <a:r>
              <a:rPr lang="zh-CN" altLang="en-US" dirty="0"/>
              <a:t> </a:t>
            </a:r>
          </a:p>
        </p:txBody>
      </p:sp>
      <p:sp>
        <p:nvSpPr>
          <p:cNvPr id="828421" name="Text Box 5">
            <a:extLst>
              <a:ext uri="{FF2B5EF4-FFF2-40B4-BE49-F238E27FC236}">
                <a16:creationId xmlns:a16="http://schemas.microsoft.com/office/drawing/2014/main" id="{E9B006E8-330D-455F-8A86-E6356132C8D8}"/>
              </a:ext>
            </a:extLst>
          </p:cNvPr>
          <p:cNvSpPr txBox="1">
            <a:spLocks noChangeArrowheads="1"/>
          </p:cNvSpPr>
          <p:nvPr/>
        </p:nvSpPr>
        <p:spPr bwMode="auto">
          <a:xfrm>
            <a:off x="191344" y="1125539"/>
            <a:ext cx="11665296" cy="10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10000"/>
              </a:lnSpc>
            </a:pPr>
            <a:r>
              <a:rPr lang="zh-CN" altLang="en-US" dirty="0"/>
              <a:t>用指针变量可以指向一维数组中的元素，也可以指向多维数组中的元素。但在概念上和使用上，多维数组的指针比一维数组的指针要复杂一些。 </a:t>
            </a:r>
          </a:p>
        </p:txBody>
      </p:sp>
      <p:sp>
        <p:nvSpPr>
          <p:cNvPr id="828422" name="Text Box 6">
            <a:extLst>
              <a:ext uri="{FF2B5EF4-FFF2-40B4-BE49-F238E27FC236}">
                <a16:creationId xmlns:a16="http://schemas.microsoft.com/office/drawing/2014/main" id="{7644E0CE-F38F-493E-BA70-B5E35FD107BF}"/>
              </a:ext>
            </a:extLst>
          </p:cNvPr>
          <p:cNvSpPr txBox="1">
            <a:spLocks noChangeArrowheads="1"/>
          </p:cNvSpPr>
          <p:nvPr/>
        </p:nvSpPr>
        <p:spPr bwMode="auto">
          <a:xfrm>
            <a:off x="191344" y="2186703"/>
            <a:ext cx="393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A50021"/>
                </a:solidFill>
                <a:latin typeface="宋体" panose="02010600030101010101" pitchFamily="2" charset="-122"/>
              </a:rPr>
              <a:t>1. </a:t>
            </a:r>
            <a:r>
              <a:rPr lang="zh-CN" altLang="en-US" b="1">
                <a:solidFill>
                  <a:srgbClr val="A50021"/>
                </a:solidFill>
                <a:latin typeface="宋体" panose="02010600030101010101" pitchFamily="2" charset="-122"/>
              </a:rPr>
              <a:t>多维数组元素的地址</a:t>
            </a:r>
          </a:p>
        </p:txBody>
      </p:sp>
      <p:sp>
        <p:nvSpPr>
          <p:cNvPr id="828423" name="Text Box 7">
            <a:extLst>
              <a:ext uri="{FF2B5EF4-FFF2-40B4-BE49-F238E27FC236}">
                <a16:creationId xmlns:a16="http://schemas.microsoft.com/office/drawing/2014/main" id="{81A6404D-BC94-4B82-BC19-7AE4CD8A08E3}"/>
              </a:ext>
            </a:extLst>
          </p:cNvPr>
          <p:cNvSpPr txBox="1">
            <a:spLocks noChangeArrowheads="1"/>
          </p:cNvSpPr>
          <p:nvPr/>
        </p:nvSpPr>
        <p:spPr bwMode="auto">
          <a:xfrm>
            <a:off x="232218" y="2784694"/>
            <a:ext cx="11624422" cy="2111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dirty="0"/>
              <a:t>先回顾一下多维数组的性质</a:t>
            </a:r>
            <a:r>
              <a:rPr lang="en-US" altLang="zh-CN" dirty="0"/>
              <a:t>,</a:t>
            </a:r>
            <a:r>
              <a:rPr lang="zh-CN" altLang="en-US" dirty="0"/>
              <a:t>可以认为二维数组是“数组的数组”，例 </a:t>
            </a:r>
            <a:r>
              <a:rPr lang="en-US" altLang="zh-CN" b="1" dirty="0"/>
              <a:t>:</a:t>
            </a:r>
            <a:endParaRPr lang="en-US" altLang="zh-CN" dirty="0">
              <a:solidFill>
                <a:srgbClr val="A50021"/>
              </a:solidFill>
            </a:endParaRPr>
          </a:p>
          <a:p>
            <a:pPr algn="l" eaLnBrk="1" hangingPunct="1">
              <a:lnSpc>
                <a:spcPct val="120000"/>
              </a:lnSpc>
            </a:pPr>
            <a:r>
              <a:rPr lang="zh-CN" altLang="en-US" b="1" dirty="0"/>
              <a:t>定义</a:t>
            </a:r>
            <a:r>
              <a:rPr lang="en-US" altLang="zh-CN" dirty="0">
                <a:solidFill>
                  <a:srgbClr val="A50021"/>
                </a:solidFill>
              </a:rPr>
              <a:t>int a[3][4]</a:t>
            </a:r>
            <a:r>
              <a:rPr lang="en-US" altLang="zh-CN" dirty="0">
                <a:solidFill>
                  <a:schemeClr val="accent2"/>
                </a:solidFill>
              </a:rPr>
              <a:t>={{1</a:t>
            </a:r>
            <a:r>
              <a:rPr lang="zh-CN" altLang="en-US" dirty="0">
                <a:solidFill>
                  <a:schemeClr val="accent2"/>
                </a:solidFill>
              </a:rPr>
              <a:t>，</a:t>
            </a:r>
            <a:r>
              <a:rPr lang="en-US" altLang="zh-CN" dirty="0">
                <a:solidFill>
                  <a:schemeClr val="accent2"/>
                </a:solidFill>
              </a:rPr>
              <a:t>3</a:t>
            </a:r>
            <a:r>
              <a:rPr lang="zh-CN" altLang="en-US" dirty="0">
                <a:solidFill>
                  <a:schemeClr val="accent2"/>
                </a:solidFill>
              </a:rPr>
              <a:t>，</a:t>
            </a:r>
            <a:r>
              <a:rPr lang="en-US" altLang="zh-CN" dirty="0">
                <a:solidFill>
                  <a:schemeClr val="accent2"/>
                </a:solidFill>
              </a:rPr>
              <a:t>5</a:t>
            </a:r>
            <a:r>
              <a:rPr lang="zh-CN" altLang="en-US" dirty="0">
                <a:solidFill>
                  <a:schemeClr val="accent2"/>
                </a:solidFill>
              </a:rPr>
              <a:t>，</a:t>
            </a:r>
            <a:r>
              <a:rPr lang="en-US" altLang="zh-CN" dirty="0">
                <a:solidFill>
                  <a:schemeClr val="accent2"/>
                </a:solidFill>
              </a:rPr>
              <a:t>7}</a:t>
            </a:r>
            <a:r>
              <a:rPr lang="zh-CN" altLang="en-US" dirty="0">
                <a:solidFill>
                  <a:schemeClr val="accent2"/>
                </a:solidFill>
              </a:rPr>
              <a:t>，</a:t>
            </a:r>
            <a:r>
              <a:rPr lang="en-US" altLang="zh-CN" dirty="0">
                <a:solidFill>
                  <a:schemeClr val="accent2"/>
                </a:solidFill>
              </a:rPr>
              <a:t>{9</a:t>
            </a:r>
            <a:r>
              <a:rPr lang="zh-CN" altLang="en-US" dirty="0">
                <a:solidFill>
                  <a:schemeClr val="accent2"/>
                </a:solidFill>
              </a:rPr>
              <a:t>，</a:t>
            </a:r>
            <a:r>
              <a:rPr lang="en-US" altLang="zh-CN" dirty="0">
                <a:solidFill>
                  <a:schemeClr val="accent2"/>
                </a:solidFill>
              </a:rPr>
              <a:t>11</a:t>
            </a:r>
            <a:r>
              <a:rPr lang="zh-CN" altLang="en-US" dirty="0">
                <a:solidFill>
                  <a:schemeClr val="accent2"/>
                </a:solidFill>
              </a:rPr>
              <a:t>，</a:t>
            </a:r>
            <a:r>
              <a:rPr lang="en-US" altLang="zh-CN" dirty="0">
                <a:solidFill>
                  <a:schemeClr val="accent2"/>
                </a:solidFill>
              </a:rPr>
              <a:t>13</a:t>
            </a:r>
            <a:r>
              <a:rPr lang="zh-CN" altLang="en-US" dirty="0">
                <a:solidFill>
                  <a:schemeClr val="accent2"/>
                </a:solidFill>
              </a:rPr>
              <a:t>，</a:t>
            </a:r>
            <a:r>
              <a:rPr lang="en-US" altLang="zh-CN" dirty="0">
                <a:solidFill>
                  <a:schemeClr val="accent2"/>
                </a:solidFill>
              </a:rPr>
              <a:t>15}</a:t>
            </a:r>
            <a:r>
              <a:rPr lang="zh-CN" altLang="en-US" dirty="0">
                <a:solidFill>
                  <a:schemeClr val="accent2"/>
                </a:solidFill>
              </a:rPr>
              <a:t>，｛</a:t>
            </a:r>
            <a:r>
              <a:rPr lang="en-US" altLang="zh-CN" dirty="0">
                <a:solidFill>
                  <a:schemeClr val="accent2"/>
                </a:solidFill>
              </a:rPr>
              <a:t>17</a:t>
            </a:r>
            <a:r>
              <a:rPr lang="zh-CN" altLang="en-US" dirty="0">
                <a:solidFill>
                  <a:schemeClr val="accent2"/>
                </a:solidFill>
              </a:rPr>
              <a:t>，</a:t>
            </a:r>
            <a:r>
              <a:rPr lang="en-US" altLang="zh-CN" dirty="0">
                <a:solidFill>
                  <a:schemeClr val="accent2"/>
                </a:solidFill>
              </a:rPr>
              <a:t>19</a:t>
            </a:r>
            <a:r>
              <a:rPr lang="zh-CN" altLang="en-US" dirty="0">
                <a:solidFill>
                  <a:schemeClr val="accent2"/>
                </a:solidFill>
              </a:rPr>
              <a:t>，</a:t>
            </a:r>
            <a:r>
              <a:rPr lang="en-US" altLang="zh-CN" dirty="0">
                <a:solidFill>
                  <a:schemeClr val="accent2"/>
                </a:solidFill>
              </a:rPr>
              <a:t>21</a:t>
            </a:r>
            <a:r>
              <a:rPr lang="zh-CN" altLang="en-US" dirty="0">
                <a:solidFill>
                  <a:schemeClr val="accent2"/>
                </a:solidFill>
              </a:rPr>
              <a:t>，</a:t>
            </a:r>
            <a:r>
              <a:rPr lang="en-US" altLang="zh-CN" dirty="0">
                <a:solidFill>
                  <a:schemeClr val="accent2"/>
                </a:solidFill>
              </a:rPr>
              <a:t>23} }</a:t>
            </a:r>
            <a:r>
              <a:rPr lang="zh-CN" altLang="en-US" dirty="0">
                <a:solidFill>
                  <a:schemeClr val="accent2"/>
                </a:solidFill>
              </a:rPr>
              <a:t>；</a:t>
            </a:r>
          </a:p>
          <a:p>
            <a:pPr algn="l" eaLnBrk="1" hangingPunct="1">
              <a:lnSpc>
                <a:spcPct val="120000"/>
              </a:lnSpc>
            </a:pPr>
            <a:r>
              <a:rPr lang="zh-CN" altLang="en-US" dirty="0"/>
              <a:t>则二维数组</a:t>
            </a:r>
            <a:r>
              <a:rPr lang="en-US" altLang="zh-CN" dirty="0"/>
              <a:t>a</a:t>
            </a:r>
            <a:r>
              <a:rPr lang="zh-CN" altLang="en-US" dirty="0"/>
              <a:t>是由</a:t>
            </a:r>
            <a:r>
              <a:rPr lang="en-US" altLang="zh-CN" dirty="0"/>
              <a:t>3</a:t>
            </a:r>
            <a:r>
              <a:rPr lang="zh-CN" altLang="en-US" dirty="0"/>
              <a:t>个一维数组所组成的。设二维数组的首行的首地址为</a:t>
            </a:r>
            <a:r>
              <a:rPr lang="en-US" altLang="zh-CN" dirty="0"/>
              <a:t>2000</a:t>
            </a:r>
            <a:r>
              <a:rPr lang="zh-CN" altLang="en-US" dirty="0"/>
              <a:t> ，则</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828420"/>
                                        </p:tgtEl>
                                        <p:attrNameLst>
                                          <p:attrName>style.visibility</p:attrName>
                                        </p:attrNameLst>
                                      </p:cBhvr>
                                      <p:to>
                                        <p:strVal val="visible"/>
                                      </p:to>
                                    </p:set>
                                    <p:anim calcmode="lin" valueType="num">
                                      <p:cBhvr additive="base">
                                        <p:cTn id="7" dur="500" fill="hold"/>
                                        <p:tgtEl>
                                          <p:spTgt spid="828420"/>
                                        </p:tgtEl>
                                        <p:attrNameLst>
                                          <p:attrName>ppt_x</p:attrName>
                                        </p:attrNameLst>
                                      </p:cBhvr>
                                      <p:tavLst>
                                        <p:tav tm="0">
                                          <p:val>
                                            <p:strVal val="0-#ppt_w/2"/>
                                          </p:val>
                                        </p:tav>
                                        <p:tav tm="100000">
                                          <p:val>
                                            <p:strVal val="#ppt_x"/>
                                          </p:val>
                                        </p:tav>
                                      </p:tavLst>
                                    </p:anim>
                                    <p:anim calcmode="lin" valueType="num">
                                      <p:cBhvr additive="base">
                                        <p:cTn id="8" dur="500" fill="hold"/>
                                        <p:tgtEl>
                                          <p:spTgt spid="8284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8421"/>
                                        </p:tgtEl>
                                        <p:attrNameLst>
                                          <p:attrName>style.visibility</p:attrName>
                                        </p:attrNameLst>
                                      </p:cBhvr>
                                      <p:to>
                                        <p:strVal val="visible"/>
                                      </p:to>
                                    </p:set>
                                    <p:anim calcmode="lin" valueType="num">
                                      <p:cBhvr additive="base">
                                        <p:cTn id="13" dur="500" fill="hold"/>
                                        <p:tgtEl>
                                          <p:spTgt spid="828421"/>
                                        </p:tgtEl>
                                        <p:attrNameLst>
                                          <p:attrName>ppt_x</p:attrName>
                                        </p:attrNameLst>
                                      </p:cBhvr>
                                      <p:tavLst>
                                        <p:tav tm="0">
                                          <p:val>
                                            <p:strVal val="0-#ppt_w/2"/>
                                          </p:val>
                                        </p:tav>
                                        <p:tav tm="100000">
                                          <p:val>
                                            <p:strVal val="#ppt_x"/>
                                          </p:val>
                                        </p:tav>
                                      </p:tavLst>
                                    </p:anim>
                                    <p:anim calcmode="lin" valueType="num">
                                      <p:cBhvr additive="base">
                                        <p:cTn id="14" dur="500" fill="hold"/>
                                        <p:tgtEl>
                                          <p:spTgt spid="82842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8422"/>
                                        </p:tgtEl>
                                        <p:attrNameLst>
                                          <p:attrName>style.visibility</p:attrName>
                                        </p:attrNameLst>
                                      </p:cBhvr>
                                      <p:to>
                                        <p:strVal val="visible"/>
                                      </p:to>
                                    </p:set>
                                    <p:anim calcmode="lin" valueType="num">
                                      <p:cBhvr additive="base">
                                        <p:cTn id="19" dur="500" fill="hold"/>
                                        <p:tgtEl>
                                          <p:spTgt spid="828422"/>
                                        </p:tgtEl>
                                        <p:attrNameLst>
                                          <p:attrName>ppt_x</p:attrName>
                                        </p:attrNameLst>
                                      </p:cBhvr>
                                      <p:tavLst>
                                        <p:tav tm="0">
                                          <p:val>
                                            <p:strVal val="0-#ppt_w/2"/>
                                          </p:val>
                                        </p:tav>
                                        <p:tav tm="100000">
                                          <p:val>
                                            <p:strVal val="#ppt_x"/>
                                          </p:val>
                                        </p:tav>
                                      </p:tavLst>
                                    </p:anim>
                                    <p:anim calcmode="lin" valueType="num">
                                      <p:cBhvr additive="base">
                                        <p:cTn id="20" dur="500" fill="hold"/>
                                        <p:tgtEl>
                                          <p:spTgt spid="82842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8423"/>
                                        </p:tgtEl>
                                        <p:attrNameLst>
                                          <p:attrName>style.visibility</p:attrName>
                                        </p:attrNameLst>
                                      </p:cBhvr>
                                      <p:to>
                                        <p:strVal val="visible"/>
                                      </p:to>
                                    </p:set>
                                    <p:anim calcmode="lin" valueType="num">
                                      <p:cBhvr additive="base">
                                        <p:cTn id="25" dur="500" fill="hold"/>
                                        <p:tgtEl>
                                          <p:spTgt spid="828423"/>
                                        </p:tgtEl>
                                        <p:attrNameLst>
                                          <p:attrName>ppt_x</p:attrName>
                                        </p:attrNameLst>
                                      </p:cBhvr>
                                      <p:tavLst>
                                        <p:tav tm="0">
                                          <p:val>
                                            <p:strVal val="0-#ppt_w/2"/>
                                          </p:val>
                                        </p:tav>
                                        <p:tav tm="100000">
                                          <p:val>
                                            <p:strVal val="#ppt_x"/>
                                          </p:val>
                                        </p:tav>
                                      </p:tavLst>
                                    </p:anim>
                                    <p:anim calcmode="lin" valueType="num">
                                      <p:cBhvr additive="base">
                                        <p:cTn id="26" dur="500" fill="hold"/>
                                        <p:tgtEl>
                                          <p:spTgt spid="8284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20" grpId="0"/>
      <p:bldP spid="828421" grpId="0"/>
      <p:bldP spid="828422" grpId="0"/>
      <p:bldP spid="82842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0635" name="Group 171">
            <a:extLst>
              <a:ext uri="{FF2B5EF4-FFF2-40B4-BE49-F238E27FC236}">
                <a16:creationId xmlns:a16="http://schemas.microsoft.com/office/drawing/2014/main" id="{A874B95C-750D-4519-8EC5-99E32752D5ED}"/>
              </a:ext>
            </a:extLst>
          </p:cNvPr>
          <p:cNvGraphicFramePr>
            <a:graphicFrameLocks noGrp="1"/>
          </p:cNvGraphicFramePr>
          <p:nvPr>
            <p:ph/>
          </p:nvPr>
        </p:nvGraphicFramePr>
        <p:xfrm>
          <a:off x="1919288" y="409575"/>
          <a:ext cx="8424862" cy="6127750"/>
        </p:xfrm>
        <a:graphic>
          <a:graphicData uri="http://schemas.openxmlformats.org/drawingml/2006/table">
            <a:tbl>
              <a:tblPr/>
              <a:tblGrid>
                <a:gridCol w="2168525">
                  <a:extLst>
                    <a:ext uri="{9D8B030D-6E8A-4147-A177-3AD203B41FA5}">
                      <a16:colId xmlns:a16="http://schemas.microsoft.com/office/drawing/2014/main" val="20000"/>
                    </a:ext>
                  </a:extLst>
                </a:gridCol>
                <a:gridCol w="4327525">
                  <a:extLst>
                    <a:ext uri="{9D8B030D-6E8A-4147-A177-3AD203B41FA5}">
                      <a16:colId xmlns:a16="http://schemas.microsoft.com/office/drawing/2014/main" val="20001"/>
                    </a:ext>
                  </a:extLst>
                </a:gridCol>
                <a:gridCol w="1928812">
                  <a:extLst>
                    <a:ext uri="{9D8B030D-6E8A-4147-A177-3AD203B41FA5}">
                      <a16:colId xmlns:a16="http://schemas.microsoft.com/office/drawing/2014/main" val="20002"/>
                    </a:ext>
                  </a:extLst>
                </a:gridCol>
              </a:tblGrid>
              <a:tr h="457224">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黑体" pitchFamily="2" charset="-122"/>
                          <a:ea typeface="黑体" pitchFamily="2" charset="-122"/>
                          <a:cs typeface="Courier New" pitchFamily="49" charset="0"/>
                        </a:rPr>
                        <a:t>表 示 形 式</a:t>
                      </a:r>
                      <a:endParaRPr kumimoji="1" lang="zh-CN" altLang="en-US" sz="2400" b="0" i="0" u="none" strike="noStrike" cap="none" normalizeH="0" baseline="0" dirty="0">
                        <a:ln>
                          <a:noFill/>
                        </a:ln>
                        <a:solidFill>
                          <a:schemeClr val="tx1"/>
                        </a:solidFill>
                        <a:effectLst/>
                        <a:latin typeface="黑体" pitchFamily="2" charset="-122"/>
                        <a:ea typeface="黑体" pitchFamily="2" charset="-122"/>
                        <a:cs typeface="Courier New" pitchFamily="49"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Courier New" pitchFamily="49" charset="0"/>
                        </a:rPr>
                        <a:t>含义</a:t>
                      </a:r>
                      <a:endPar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黑体" pitchFamily="2" charset="-122"/>
                          <a:ea typeface="黑体" pitchFamily="2" charset="-122"/>
                          <a:cs typeface="Courier New" pitchFamily="49" charset="0"/>
                        </a:rPr>
                        <a:t>地 址</a:t>
                      </a:r>
                      <a:endPar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extLst>
                  <a:ext uri="{0D108BD9-81ED-4DB2-BD59-A6C34878D82A}">
                    <a16:rowId xmlns:a16="http://schemas.microsoft.com/office/drawing/2014/main" val="10000"/>
                  </a:ext>
                </a:extLst>
              </a:tr>
              <a:tr h="823003">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a</a:t>
                      </a:r>
                      <a:r>
                        <a:rPr kumimoji="1" lang="en-US" altLang="zh-CN" sz="2400" b="1" i="0" u="none" strike="noStrike" cap="none" normalizeH="0" baseline="0">
                          <a:ln>
                            <a:noFill/>
                          </a:ln>
                          <a:solidFill>
                            <a:schemeClr val="tx1"/>
                          </a:solidFill>
                          <a:effectLst/>
                          <a:latin typeface="黑体" pitchFamily="2" charset="-122"/>
                          <a:ea typeface="黑体" pitchFamily="2" charset="-122"/>
                          <a:cs typeface="Courier New" pitchFamily="49" charset="0"/>
                        </a:rPr>
                        <a:t> </a:t>
                      </a:r>
                      <a:endPar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二维数组名，指向一维数组</a:t>
                      </a: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a[0</a:t>
                      </a: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］，即</a:t>
                      </a: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0</a:t>
                      </a: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行首地址</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2000</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extLst>
                  <a:ext uri="{0D108BD9-81ED-4DB2-BD59-A6C34878D82A}">
                    <a16:rowId xmlns:a16="http://schemas.microsoft.com/office/drawing/2014/main" val="10001"/>
                  </a:ext>
                </a:extLst>
              </a:tr>
              <a:tr h="1188781">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cs typeface="Courier New" pitchFamily="49" charset="0"/>
                        </a:rPr>
                        <a:t>a[0</a:t>
                      </a:r>
                      <a:r>
                        <a:rPr kumimoji="1" lang="zh-CN" altLang="en-US" sz="2400" b="0" i="0" u="none" strike="noStrike" cap="none" normalizeH="0" baseline="0" dirty="0">
                          <a:ln>
                            <a:noFill/>
                          </a:ln>
                          <a:solidFill>
                            <a:schemeClr val="tx1"/>
                          </a:solidFill>
                          <a:effectLst/>
                          <a:latin typeface="黑体" pitchFamily="2" charset="-122"/>
                          <a:ea typeface="黑体" pitchFamily="2" charset="-122"/>
                          <a:cs typeface="Courier New" pitchFamily="49" charset="0"/>
                        </a:rPr>
                        <a:t>］</a:t>
                      </a:r>
                      <a:r>
                        <a:rPr kumimoji="1" lang="en-US" altLang="zh-CN" sz="2400" b="0" i="0" u="none" strike="noStrike" cap="none" normalizeH="0" baseline="0" dirty="0">
                          <a:ln>
                            <a:noFill/>
                          </a:ln>
                          <a:solidFill>
                            <a:schemeClr val="tx1"/>
                          </a:solidFill>
                          <a:effectLst/>
                          <a:latin typeface="黑体" pitchFamily="2" charset="-122"/>
                          <a:ea typeface="黑体" pitchFamily="2" charset="-122"/>
                          <a:cs typeface="Courier New" pitchFamily="49" charset="0"/>
                        </a:rPr>
                        <a:t>,</a:t>
                      </a:r>
                    </a:p>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cs typeface="Courier New" pitchFamily="49" charset="0"/>
                        </a:rPr>
                        <a:t>*(a+0),</a:t>
                      </a:r>
                    </a:p>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cs typeface="Courier New" pitchFamily="49" charset="0"/>
                        </a:rPr>
                        <a:t>*a</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cs typeface="Courier New" pitchFamily="49" charset="0"/>
                        </a:rPr>
                        <a:t>0</a:t>
                      </a:r>
                      <a:r>
                        <a:rPr kumimoji="1" lang="zh-CN" altLang="en-US" sz="2400" b="0" i="0" u="none" strike="noStrike" cap="none" normalizeH="0" baseline="0" dirty="0">
                          <a:ln>
                            <a:noFill/>
                          </a:ln>
                          <a:solidFill>
                            <a:schemeClr val="tx1"/>
                          </a:solidFill>
                          <a:effectLst/>
                          <a:latin typeface="黑体" pitchFamily="2" charset="-122"/>
                          <a:ea typeface="黑体" pitchFamily="2" charset="-122"/>
                          <a:cs typeface="Courier New" pitchFamily="49" charset="0"/>
                        </a:rPr>
                        <a:t>行</a:t>
                      </a:r>
                      <a:r>
                        <a:rPr kumimoji="1" lang="en-US" altLang="zh-CN" sz="2400" b="0" i="0" u="none" strike="noStrike" cap="none" normalizeH="0" baseline="0" dirty="0">
                          <a:ln>
                            <a:noFill/>
                          </a:ln>
                          <a:solidFill>
                            <a:schemeClr val="tx1"/>
                          </a:solidFill>
                          <a:effectLst/>
                          <a:latin typeface="黑体" pitchFamily="2" charset="-122"/>
                          <a:ea typeface="黑体" pitchFamily="2" charset="-122"/>
                          <a:cs typeface="Courier New" pitchFamily="49" charset="0"/>
                        </a:rPr>
                        <a:t>0</a:t>
                      </a:r>
                      <a:r>
                        <a:rPr kumimoji="1" lang="zh-CN" altLang="en-US" sz="2400" b="0" i="0" u="none" strike="noStrike" cap="none" normalizeH="0" baseline="0" dirty="0">
                          <a:ln>
                            <a:noFill/>
                          </a:ln>
                          <a:solidFill>
                            <a:schemeClr val="tx1"/>
                          </a:solidFill>
                          <a:effectLst/>
                          <a:latin typeface="黑体" pitchFamily="2" charset="-122"/>
                          <a:ea typeface="黑体" pitchFamily="2" charset="-122"/>
                          <a:cs typeface="Courier New" pitchFamily="49" charset="0"/>
                        </a:rPr>
                        <a:t>列元素地址</a:t>
                      </a:r>
                      <a:endParaRPr kumimoji="1" lang="en-US" altLang="zh-CN" sz="2400" b="0" i="0" u="none" strike="noStrike" cap="none" normalizeH="0" baseline="0" dirty="0">
                        <a:ln>
                          <a:noFill/>
                        </a:ln>
                        <a:solidFill>
                          <a:schemeClr val="tx1"/>
                        </a:solidFill>
                        <a:effectLst/>
                        <a:latin typeface="黑体" pitchFamily="2" charset="-122"/>
                        <a:ea typeface="黑体" pitchFamily="2" charset="-122"/>
                        <a:cs typeface="Courier New" pitchFamily="49" charset="0"/>
                      </a:endParaRPr>
                    </a:p>
                    <a:p>
                      <a:pPr marL="342900" marR="0" lvl="0" indent="-342900" algn="l" defTabSz="7620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ln>
                          <a:noFill/>
                        </a:ln>
                        <a:solidFill>
                          <a:schemeClr val="tx1"/>
                        </a:solidFill>
                        <a:effectLst/>
                        <a:latin typeface="黑体" pitchFamily="2" charset="-122"/>
                        <a:ea typeface="黑体" pitchFamily="2" charset="-122"/>
                        <a:cs typeface="Courier New" pitchFamily="49"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2000</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extLst>
                  <a:ext uri="{0D108BD9-81ED-4DB2-BD59-A6C34878D82A}">
                    <a16:rowId xmlns:a16="http://schemas.microsoft.com/office/drawing/2014/main" val="10002"/>
                  </a:ext>
                </a:extLst>
              </a:tr>
              <a:tr h="687424">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a+1</a:t>
                      </a: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a:t>
                      </a: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&amp;a</a:t>
                      </a: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a:t>
                      </a: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1</a:t>
                      </a: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1</a:t>
                      </a: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行首地址</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2008</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extLst>
                  <a:ext uri="{0D108BD9-81ED-4DB2-BD59-A6C34878D82A}">
                    <a16:rowId xmlns:a16="http://schemas.microsoft.com/office/drawing/2014/main" val="10003"/>
                  </a:ext>
                </a:extLst>
              </a:tr>
              <a:tr h="593756">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a</a:t>
                      </a: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a:t>
                      </a: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1</a:t>
                      </a: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a:t>
                      </a: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,*(a+1)</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1</a:t>
                      </a: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行</a:t>
                      </a: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0</a:t>
                      </a: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列元素</a:t>
                      </a: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a[1][0]</a:t>
                      </a: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的地址</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2008</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extLst>
                  <a:ext uri="{0D108BD9-81ED-4DB2-BD59-A6C34878D82A}">
                    <a16:rowId xmlns:a16="http://schemas.microsoft.com/office/drawing/2014/main" val="10004"/>
                  </a:ext>
                </a:extLst>
              </a:tr>
              <a:tr h="1188781">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cs typeface="Courier New" pitchFamily="49" charset="0"/>
                        </a:rPr>
                        <a:t>a[1]+2,</a:t>
                      </a:r>
                    </a:p>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cs typeface="Courier New" pitchFamily="49" charset="0"/>
                        </a:rPr>
                        <a:t>*(a+1)+2,</a:t>
                      </a:r>
                    </a:p>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a:ln>
                            <a:noFill/>
                          </a:ln>
                          <a:solidFill>
                            <a:schemeClr val="tx1"/>
                          </a:solidFill>
                          <a:effectLst/>
                          <a:latin typeface="黑体" pitchFamily="2" charset="-122"/>
                          <a:ea typeface="黑体" pitchFamily="2" charset="-122"/>
                          <a:cs typeface="Courier New" pitchFamily="49" charset="0"/>
                        </a:rPr>
                        <a:t>&amp;a[1][2]</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1</a:t>
                      </a: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行</a:t>
                      </a: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2</a:t>
                      </a: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列元素</a:t>
                      </a: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a[1][2] </a:t>
                      </a: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的地址</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2012</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extLst>
                  <a:ext uri="{0D108BD9-81ED-4DB2-BD59-A6C34878D82A}">
                    <a16:rowId xmlns:a16="http://schemas.microsoft.com/office/drawing/2014/main" val="10005"/>
                  </a:ext>
                </a:extLst>
              </a:tr>
              <a:tr h="1188781">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*(a[1]+2),</a:t>
                      </a:r>
                    </a:p>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*(*(a+1)+2),</a:t>
                      </a:r>
                    </a:p>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a[1][2]</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l" defTabSz="7620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1</a:t>
                      </a: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行</a:t>
                      </a: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2</a:t>
                      </a: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列元素</a:t>
                      </a: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a</a:t>
                      </a: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a:t>
                      </a: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1</a:t>
                      </a: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a:t>
                      </a:r>
                      <a:r>
                        <a:rPr kumimoji="1" lang="en-US" altLang="zh-CN" sz="2400" b="0" i="0" u="none" strike="noStrike" cap="none" normalizeH="0" baseline="0">
                          <a:ln>
                            <a:noFill/>
                          </a:ln>
                          <a:solidFill>
                            <a:schemeClr val="tx1"/>
                          </a:solidFill>
                          <a:effectLst/>
                          <a:latin typeface="黑体" pitchFamily="2" charset="-122"/>
                          <a:ea typeface="黑体" pitchFamily="2" charset="-122"/>
                          <a:cs typeface="Courier New" pitchFamily="49" charset="0"/>
                        </a:rPr>
                        <a:t>2</a:t>
                      </a:r>
                      <a:r>
                        <a:rPr kumimoji="1" lang="zh-CN" altLang="en-US" sz="2400" b="0" i="0" u="none" strike="noStrike" cap="none" normalizeH="0" baseline="0">
                          <a:ln>
                            <a:noFill/>
                          </a:ln>
                          <a:solidFill>
                            <a:schemeClr val="tx1"/>
                          </a:solidFill>
                          <a:effectLst/>
                          <a:latin typeface="黑体" pitchFamily="2" charset="-122"/>
                          <a:ea typeface="黑体" pitchFamily="2" charset="-122"/>
                          <a:cs typeface="Courier New" pitchFamily="49" charset="0"/>
                        </a:rPr>
                        <a:t>］的值</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tc>
                  <a:txBody>
                    <a:bodyPr/>
                    <a:lstStyle/>
                    <a:p>
                      <a:pPr marL="342900" marR="0" lvl="0" indent="-342900" algn="ctr" defTabSz="7620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黑体" pitchFamily="2" charset="-122"/>
                          <a:ea typeface="黑体" pitchFamily="2" charset="-122"/>
                          <a:cs typeface="Courier New" pitchFamily="49" charset="0"/>
                        </a:rPr>
                        <a:t>元素值为</a:t>
                      </a:r>
                      <a:r>
                        <a:rPr kumimoji="1" lang="en-US" altLang="zh-CN" sz="2400" b="0" i="0" u="none" strike="noStrike" cap="none" normalizeH="0" baseline="0" dirty="0">
                          <a:ln>
                            <a:noFill/>
                          </a:ln>
                          <a:solidFill>
                            <a:schemeClr val="tx1"/>
                          </a:solidFill>
                          <a:effectLst/>
                          <a:latin typeface="黑体" pitchFamily="2" charset="-122"/>
                          <a:ea typeface="黑体" pitchFamily="2" charset="-122"/>
                          <a:cs typeface="Courier New" pitchFamily="49" charset="0"/>
                        </a:rPr>
                        <a:t>13</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7FFF7"/>
                    </a:solidFill>
                  </a:tcPr>
                </a:tc>
                <a:extLst>
                  <a:ext uri="{0D108BD9-81ED-4DB2-BD59-A6C34878D82A}">
                    <a16:rowId xmlns:a16="http://schemas.microsoft.com/office/drawing/2014/main" val="10006"/>
                  </a:ext>
                </a:extLst>
              </a:tr>
            </a:tbl>
          </a:graphicData>
        </a:graphic>
      </p:graphicFrame>
    </p:spTree>
  </p:cSld>
  <p:clrMapOvr>
    <a:masterClrMapping/>
  </p:clrMapOvr>
  <p:transition>
    <p:strips dir="ru"/>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CC08616-08BA-4FB2-9811-5EAFCA7B9CBF}"/>
              </a:ext>
            </a:extLst>
          </p:cNvPr>
          <p:cNvSpPr>
            <a:spLocks noGrp="1"/>
          </p:cNvSpPr>
          <p:nvPr>
            <p:ph/>
          </p:nvPr>
        </p:nvSpPr>
        <p:spPr/>
        <p:txBody>
          <a:bodyPr/>
          <a:lstStyle/>
          <a:p>
            <a:r>
              <a:rPr lang="zh-CN" altLang="en-US" dirty="0"/>
              <a:t>假设数组 </a:t>
            </a:r>
            <a:r>
              <a:rPr lang="en-US" altLang="zh-CN" dirty="0"/>
              <a:t>a </a:t>
            </a:r>
            <a:r>
              <a:rPr lang="zh-CN" altLang="en-US" dirty="0"/>
              <a:t>中第 </a:t>
            </a:r>
            <a:r>
              <a:rPr lang="en-US" altLang="zh-CN" dirty="0"/>
              <a:t>0 </a:t>
            </a:r>
            <a:r>
              <a:rPr lang="zh-CN" altLang="en-US" dirty="0"/>
              <a:t>个元素的地址为 </a:t>
            </a:r>
            <a:r>
              <a:rPr lang="en-US" altLang="zh-CN" dirty="0"/>
              <a:t>1000</a:t>
            </a:r>
            <a:r>
              <a:rPr lang="zh-CN" altLang="en-US" dirty="0"/>
              <a:t>，那么每个一维数组的首地址如下图所示：</a:t>
            </a:r>
          </a:p>
        </p:txBody>
      </p:sp>
      <p:pic>
        <p:nvPicPr>
          <p:cNvPr id="4" name="图片 3">
            <a:extLst>
              <a:ext uri="{FF2B5EF4-FFF2-40B4-BE49-F238E27FC236}">
                <a16:creationId xmlns:a16="http://schemas.microsoft.com/office/drawing/2014/main" id="{1DA3F4FC-4B5C-49F9-BCE1-E4922C1F9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16" y="1694183"/>
            <a:ext cx="10125074" cy="3888432"/>
          </a:xfrm>
          <a:prstGeom prst="rect">
            <a:avLst/>
          </a:prstGeom>
        </p:spPr>
      </p:pic>
    </p:spTree>
    <p:extLst>
      <p:ext uri="{BB962C8B-B14F-4D97-AF65-F5344CB8AC3E}">
        <p14:creationId xmlns:p14="http://schemas.microsoft.com/office/powerpoint/2010/main" val="28774964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22771D3-F792-49E4-BF25-9E2E8C8F0AB9}"/>
              </a:ext>
            </a:extLst>
          </p:cNvPr>
          <p:cNvPicPr>
            <a:picLocks noChangeAspect="1"/>
          </p:cNvPicPr>
          <p:nvPr/>
        </p:nvPicPr>
        <p:blipFill>
          <a:blip r:embed="rId2"/>
          <a:stretch>
            <a:fillRect/>
          </a:stretch>
        </p:blipFill>
        <p:spPr>
          <a:xfrm>
            <a:off x="1524000" y="1510"/>
            <a:ext cx="8611318" cy="68564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6ADEE7E-F2A1-4DA8-A848-F69666779322}"/>
              </a:ext>
            </a:extLst>
          </p:cNvPr>
          <p:cNvPicPr>
            <a:picLocks noChangeAspect="1"/>
          </p:cNvPicPr>
          <p:nvPr/>
        </p:nvPicPr>
        <p:blipFill>
          <a:blip r:embed="rId2"/>
          <a:stretch>
            <a:fillRect/>
          </a:stretch>
        </p:blipFill>
        <p:spPr>
          <a:xfrm>
            <a:off x="1839891" y="692696"/>
            <a:ext cx="8512218" cy="3384376"/>
          </a:xfrm>
          <a:prstGeom prst="rect">
            <a:avLst/>
          </a:prstGeom>
        </p:spPr>
      </p:pic>
    </p:spTree>
  </p:cSld>
  <p:clrMapOvr>
    <a:masterClrMapping/>
  </p:clrMapOvr>
  <p:transition>
    <p:strips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0" y="644691"/>
            <a:ext cx="12192000" cy="1066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algn="ctr" defTabSz="1219170" eaLnBrk="1" hangingPunct="1">
              <a:lnSpc>
                <a:spcPct val="70000"/>
              </a:lnSpc>
              <a:defRPr/>
            </a:pPr>
            <a:r>
              <a:rPr lang="zh-CN" altLang="en-US" sz="5333" dirty="0">
                <a:solidFill>
                  <a:srgbClr val="000000"/>
                </a:solidFill>
                <a:cs typeface="Bebas Neue" charset="0"/>
                <a:sym typeface="Bebas Neue" charset="0"/>
              </a:rPr>
              <a:t>静态语言和脚本语言</a:t>
            </a:r>
            <a:endParaRPr lang="en-US" sz="5333" dirty="0">
              <a:solidFill>
                <a:srgbClr val="000000"/>
              </a:solidFill>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851230"/>
            <a:ext cx="12192000" cy="743986"/>
          </a:xfrm>
          <a:prstGeom prst="rect">
            <a:avLst/>
          </a:prstGeom>
        </p:spPr>
        <p:txBody>
          <a:bodyPr wrap="square">
            <a:spAutoFit/>
          </a:bodyPr>
          <a:lstStyle/>
          <a:p>
            <a:pPr algn="ctr" defTabSz="1219170" eaLnBrk="1" hangingPunct="1">
              <a:lnSpc>
                <a:spcPct val="150000"/>
              </a:lnSpc>
              <a:defRPr/>
            </a:pPr>
            <a:r>
              <a:rPr lang="zh-CN" altLang="en-US" sz="3200" b="1" dirty="0">
                <a:solidFill>
                  <a:srgbClr val="0070C0"/>
                </a:solidFill>
                <a:cs typeface="Arial" charset="0"/>
                <a:sym typeface="Gill Sans" charset="0"/>
              </a:rPr>
              <a:t>根据执行方式不同，编程语言分为两类</a:t>
            </a:r>
            <a:endParaRPr lang="en-US" altLang="zh-CN" sz="3200" dirty="0">
              <a:solidFill>
                <a:srgbClr val="0070C0"/>
              </a:solidFill>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0" y="2852935"/>
            <a:ext cx="12192000" cy="3374835"/>
          </a:xfrm>
          <a:prstGeom prst="rect">
            <a:avLst/>
          </a:prstGeom>
        </p:spPr>
        <p:txBody>
          <a:bodyPr wrap="square">
            <a:spAutoFit/>
          </a:bodyPr>
          <a:lstStyle/>
          <a:p>
            <a:pPr defTabSz="1219170" eaLnBrk="1" hangingPunct="1">
              <a:lnSpc>
                <a:spcPct val="200000"/>
              </a:lnSpc>
              <a:defRPr/>
            </a:pPr>
            <a:r>
              <a:rPr lang="zh-CN" altLang="en-US" sz="3200" dirty="0">
                <a:solidFill>
                  <a:srgbClr val="000000"/>
                </a:solidFill>
                <a:cs typeface="Arial" charset="0"/>
                <a:sym typeface="Gill Sans" charset="0"/>
              </a:rPr>
              <a:t>         </a:t>
            </a:r>
            <a:r>
              <a:rPr lang="en-US" altLang="zh-CN" sz="3200" dirty="0">
                <a:solidFill>
                  <a:srgbClr val="007FDE"/>
                </a:solidFill>
                <a:cs typeface="Arial" charset="0"/>
                <a:sym typeface="Gill Sans" charset="0"/>
              </a:rPr>
              <a:t>- </a:t>
            </a:r>
            <a:r>
              <a:rPr lang="zh-CN" altLang="en-US" sz="3200" b="1" dirty="0">
                <a:solidFill>
                  <a:srgbClr val="000000"/>
                </a:solidFill>
                <a:cs typeface="Arial" charset="0"/>
                <a:sym typeface="Gill Sans" charset="0"/>
              </a:rPr>
              <a:t>静态语言：使用编译执行的编程语言</a:t>
            </a:r>
            <a:endParaRPr lang="en-US" altLang="zh-CN" sz="3200" b="1" dirty="0">
              <a:solidFill>
                <a:srgbClr val="000000"/>
              </a:solidFill>
              <a:cs typeface="Arial" charset="0"/>
              <a:sym typeface="Gill Sans" charset="0"/>
            </a:endParaRPr>
          </a:p>
          <a:p>
            <a:pPr defTabSz="1219170" eaLnBrk="1" hangingPunct="1">
              <a:lnSpc>
                <a:spcPct val="150000"/>
              </a:lnSpc>
              <a:defRPr/>
            </a:pPr>
            <a:r>
              <a:rPr lang="en-US" altLang="zh-CN" sz="2667" b="1" dirty="0">
                <a:solidFill>
                  <a:srgbClr val="000000"/>
                </a:solidFill>
                <a:cs typeface="Arial" charset="0"/>
                <a:sym typeface="Gill Sans" charset="0"/>
              </a:rPr>
              <a:t>		C/C++</a:t>
            </a:r>
            <a:r>
              <a:rPr lang="zh-CN" altLang="en-US" sz="2667" b="1" dirty="0">
                <a:solidFill>
                  <a:srgbClr val="000000"/>
                </a:solidFill>
                <a:cs typeface="Arial" charset="0"/>
                <a:sym typeface="Gill Sans" charset="0"/>
              </a:rPr>
              <a:t>语言、</a:t>
            </a:r>
            <a:r>
              <a:rPr lang="en-US" altLang="zh-CN" sz="2667" b="1" dirty="0">
                <a:solidFill>
                  <a:srgbClr val="000000"/>
                </a:solidFill>
                <a:cs typeface="Arial" charset="0"/>
                <a:sym typeface="Gill Sans" charset="0"/>
              </a:rPr>
              <a:t>Java</a:t>
            </a:r>
            <a:r>
              <a:rPr lang="zh-CN" altLang="en-US" sz="2667" b="1" dirty="0">
                <a:solidFill>
                  <a:srgbClr val="000000"/>
                </a:solidFill>
                <a:cs typeface="Arial" charset="0"/>
                <a:sym typeface="Gill Sans" charset="0"/>
              </a:rPr>
              <a:t>语言</a:t>
            </a:r>
            <a:endParaRPr lang="en-US" altLang="zh-CN" sz="2667" dirty="0">
              <a:solidFill>
                <a:srgbClr val="000000"/>
              </a:solidFill>
              <a:cs typeface="Arial" charset="0"/>
              <a:sym typeface="Gill Sans" charset="0"/>
            </a:endParaRPr>
          </a:p>
          <a:p>
            <a:pPr defTabSz="1219170" eaLnBrk="1" hangingPunct="1">
              <a:lnSpc>
                <a:spcPct val="200000"/>
              </a:lnSpc>
              <a:defRPr/>
            </a:pPr>
            <a:r>
              <a:rPr lang="en-US" altLang="zh-CN" sz="3200" dirty="0">
                <a:solidFill>
                  <a:srgbClr val="000000"/>
                </a:solidFill>
                <a:cs typeface="Arial" charset="0"/>
                <a:sym typeface="Gill Sans" charset="0"/>
              </a:rPr>
              <a:t>    </a:t>
            </a:r>
            <a:r>
              <a:rPr lang="zh-CN" altLang="en-US" sz="3200" dirty="0">
                <a:solidFill>
                  <a:srgbClr val="000000"/>
                </a:solidFill>
                <a:cs typeface="Arial" charset="0"/>
                <a:sym typeface="Gill Sans" charset="0"/>
              </a:rPr>
              <a:t>     </a:t>
            </a:r>
            <a:r>
              <a:rPr lang="en-US" altLang="zh-CN" sz="3200" dirty="0">
                <a:solidFill>
                  <a:srgbClr val="007FDE"/>
                </a:solidFill>
                <a:cs typeface="Arial" charset="0"/>
                <a:sym typeface="Gill Sans" charset="0"/>
              </a:rPr>
              <a:t>-</a:t>
            </a:r>
            <a:r>
              <a:rPr lang="zh-CN" altLang="en-US" sz="3200" dirty="0">
                <a:solidFill>
                  <a:srgbClr val="000000"/>
                </a:solidFill>
                <a:cs typeface="Arial" charset="0"/>
                <a:sym typeface="Gill Sans" charset="0"/>
              </a:rPr>
              <a:t> </a:t>
            </a:r>
            <a:r>
              <a:rPr lang="zh-CN" altLang="en-US" sz="3200" b="1" dirty="0">
                <a:solidFill>
                  <a:srgbClr val="000000"/>
                </a:solidFill>
                <a:cs typeface="Arial" charset="0"/>
                <a:sym typeface="Gill Sans" charset="0"/>
              </a:rPr>
              <a:t>脚本语言：使用解释执行的编程语言</a:t>
            </a:r>
            <a:endParaRPr lang="en-US" altLang="zh-CN" sz="3200" b="1" dirty="0">
              <a:solidFill>
                <a:srgbClr val="000000"/>
              </a:solidFill>
              <a:cs typeface="Arial" charset="0"/>
              <a:sym typeface="Gill Sans" charset="0"/>
            </a:endParaRPr>
          </a:p>
          <a:p>
            <a:pPr defTabSz="1219170" eaLnBrk="1" hangingPunct="1">
              <a:lnSpc>
                <a:spcPct val="200000"/>
              </a:lnSpc>
              <a:defRPr/>
            </a:pPr>
            <a:r>
              <a:rPr lang="en-US" altLang="zh-CN" sz="2667" b="1" dirty="0">
                <a:solidFill>
                  <a:srgbClr val="000000"/>
                </a:solidFill>
                <a:cs typeface="Arial" charset="0"/>
                <a:sym typeface="Gill Sans" charset="0"/>
              </a:rPr>
              <a:t>		</a:t>
            </a:r>
            <a:r>
              <a:rPr lang="en-US" altLang="zh-CN" sz="2667" b="1" dirty="0">
                <a:cs typeface="Arial" charset="0"/>
                <a:sym typeface="Gill Sans" charset="0"/>
              </a:rPr>
              <a:t>Python</a:t>
            </a:r>
            <a:r>
              <a:rPr lang="zh-CN" altLang="en-US" sz="2667" b="1" dirty="0">
                <a:cs typeface="Arial" charset="0"/>
                <a:sym typeface="Gill Sans" charset="0"/>
              </a:rPr>
              <a:t>语言</a:t>
            </a:r>
            <a:r>
              <a:rPr lang="zh-CN" altLang="en-US" sz="2667" b="1" dirty="0">
                <a:solidFill>
                  <a:srgbClr val="000000"/>
                </a:solidFill>
                <a:cs typeface="Arial" charset="0"/>
                <a:sym typeface="Gill Sans" charset="0"/>
              </a:rPr>
              <a:t>、</a:t>
            </a:r>
            <a:r>
              <a:rPr lang="en-US" altLang="zh-CN" sz="2667" b="1" dirty="0">
                <a:solidFill>
                  <a:srgbClr val="000000"/>
                </a:solidFill>
                <a:cs typeface="Arial" charset="0"/>
                <a:sym typeface="Gill Sans" charset="0"/>
              </a:rPr>
              <a:t>JavaScript</a:t>
            </a:r>
            <a:r>
              <a:rPr lang="zh-CN" altLang="en-US" sz="2667" b="1" dirty="0">
                <a:solidFill>
                  <a:srgbClr val="000000"/>
                </a:solidFill>
                <a:cs typeface="Arial" charset="0"/>
                <a:sym typeface="Gill Sans" charset="0"/>
              </a:rPr>
              <a:t>语言、</a:t>
            </a:r>
            <a:r>
              <a:rPr lang="en-US" altLang="zh-CN" sz="2667" b="1" dirty="0">
                <a:solidFill>
                  <a:srgbClr val="000000"/>
                </a:solidFill>
                <a:cs typeface="Arial" charset="0"/>
                <a:sym typeface="Gill Sans" charset="0"/>
              </a:rPr>
              <a:t>PHP</a:t>
            </a:r>
            <a:r>
              <a:rPr lang="zh-CN" altLang="en-US" sz="2667" b="1" dirty="0">
                <a:solidFill>
                  <a:srgbClr val="000000"/>
                </a:solidFill>
                <a:cs typeface="Arial" charset="0"/>
                <a:sym typeface="Gill Sans" charset="0"/>
              </a:rPr>
              <a:t>语言</a:t>
            </a:r>
            <a:endParaRPr lang="en-US" altLang="zh-CN" sz="2667" b="1" dirty="0">
              <a:solidFill>
                <a:srgbClr val="000000"/>
              </a:solidFill>
              <a:cs typeface="Arial" charset="0"/>
              <a:sym typeface="Gill Sans" charset="0"/>
            </a:endParaRPr>
          </a:p>
        </p:txBody>
      </p:sp>
    </p:spTree>
    <p:extLst>
      <p:ext uri="{BB962C8B-B14F-4D97-AF65-F5344CB8AC3E}">
        <p14:creationId xmlns:p14="http://schemas.microsoft.com/office/powerpoint/2010/main" val="8906774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4564" name="Text Box 4">
            <a:extLst>
              <a:ext uri="{FF2B5EF4-FFF2-40B4-BE49-F238E27FC236}">
                <a16:creationId xmlns:a16="http://schemas.microsoft.com/office/drawing/2014/main" id="{A49D3360-BEED-4E40-B0C1-2A82D6D699DF}"/>
              </a:ext>
            </a:extLst>
          </p:cNvPr>
          <p:cNvSpPr txBox="1">
            <a:spLocks noChangeArrowheads="1"/>
          </p:cNvSpPr>
          <p:nvPr/>
        </p:nvSpPr>
        <p:spPr bwMode="auto">
          <a:xfrm>
            <a:off x="119336" y="441293"/>
            <a:ext cx="5545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solidFill>
                  <a:srgbClr val="A50021"/>
                </a:solidFill>
                <a:latin typeface="宋体" panose="02010600030101010101" pitchFamily="2" charset="-122"/>
              </a:rPr>
              <a:t>2 . </a:t>
            </a:r>
            <a:r>
              <a:rPr lang="zh-CN" altLang="en-US" b="1" dirty="0">
                <a:solidFill>
                  <a:srgbClr val="A50021"/>
                </a:solidFill>
                <a:latin typeface="宋体" panose="02010600030101010101" pitchFamily="2" charset="-122"/>
              </a:rPr>
              <a:t>指向多维数组元素的指针变量</a:t>
            </a:r>
          </a:p>
        </p:txBody>
      </p:sp>
      <p:sp>
        <p:nvSpPr>
          <p:cNvPr id="834565" name="Text Box 5">
            <a:extLst>
              <a:ext uri="{FF2B5EF4-FFF2-40B4-BE49-F238E27FC236}">
                <a16:creationId xmlns:a16="http://schemas.microsoft.com/office/drawing/2014/main" id="{71932608-79DC-4949-B043-97F7F244CE4C}"/>
              </a:ext>
            </a:extLst>
          </p:cNvPr>
          <p:cNvSpPr txBox="1">
            <a:spLocks noChangeArrowheads="1"/>
          </p:cNvSpPr>
          <p:nvPr/>
        </p:nvSpPr>
        <p:spPr bwMode="auto">
          <a:xfrm>
            <a:off x="1847850" y="1052513"/>
            <a:ext cx="81359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1"/>
              <a:t>(1) </a:t>
            </a:r>
            <a:r>
              <a:rPr lang="zh-CN" altLang="en-US" b="1"/>
              <a:t>指向数组元素的指针变量</a:t>
            </a:r>
          </a:p>
        </p:txBody>
      </p:sp>
      <p:sp>
        <p:nvSpPr>
          <p:cNvPr id="834566" name="Text Box 6">
            <a:extLst>
              <a:ext uri="{FF2B5EF4-FFF2-40B4-BE49-F238E27FC236}">
                <a16:creationId xmlns:a16="http://schemas.microsoft.com/office/drawing/2014/main" id="{E4F0D59D-5D57-431F-855C-C028C85E6303}"/>
              </a:ext>
            </a:extLst>
          </p:cNvPr>
          <p:cNvSpPr txBox="1">
            <a:spLocks noChangeArrowheads="1"/>
          </p:cNvSpPr>
          <p:nvPr/>
        </p:nvSpPr>
        <p:spPr bwMode="auto">
          <a:xfrm>
            <a:off x="1997076" y="1628775"/>
            <a:ext cx="6405921" cy="523220"/>
          </a:xfrm>
          <a:prstGeom prst="rect">
            <a:avLst/>
          </a:prstGeom>
          <a:solidFill>
            <a:srgbClr val="9933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chemeClr val="bg1"/>
                </a:solidFill>
                <a:latin typeface="黑体" panose="02010609060101010101" pitchFamily="49" charset="-122"/>
                <a:ea typeface="黑体" panose="02010609060101010101" pitchFamily="49" charset="-122"/>
              </a:rPr>
              <a:t>例：用指针变量输出二维数组元素的值</a:t>
            </a:r>
            <a:r>
              <a:rPr lang="zh-CN" altLang="en-US" dirty="0"/>
              <a:t> </a:t>
            </a:r>
          </a:p>
        </p:txBody>
      </p:sp>
      <p:pic>
        <p:nvPicPr>
          <p:cNvPr id="2" name="图片 1">
            <a:extLst>
              <a:ext uri="{FF2B5EF4-FFF2-40B4-BE49-F238E27FC236}">
                <a16:creationId xmlns:a16="http://schemas.microsoft.com/office/drawing/2014/main" id="{89F0AE7E-8878-4DA9-905A-088CD07C5497}"/>
              </a:ext>
            </a:extLst>
          </p:cNvPr>
          <p:cNvPicPr>
            <a:picLocks noChangeAspect="1"/>
          </p:cNvPicPr>
          <p:nvPr/>
        </p:nvPicPr>
        <p:blipFill>
          <a:blip r:embed="rId2"/>
          <a:stretch>
            <a:fillRect/>
          </a:stretch>
        </p:blipFill>
        <p:spPr>
          <a:xfrm>
            <a:off x="1955800" y="2205039"/>
            <a:ext cx="8280400" cy="4569757"/>
          </a:xfrm>
          <a:prstGeom prst="rect">
            <a:avLst/>
          </a:prstGeom>
        </p:spPr>
      </p:pic>
      <p:pic>
        <p:nvPicPr>
          <p:cNvPr id="3" name="图片 2">
            <a:extLst>
              <a:ext uri="{FF2B5EF4-FFF2-40B4-BE49-F238E27FC236}">
                <a16:creationId xmlns:a16="http://schemas.microsoft.com/office/drawing/2014/main" id="{36AD4839-6277-4183-84D3-E181E5BA92B1}"/>
              </a:ext>
            </a:extLst>
          </p:cNvPr>
          <p:cNvPicPr>
            <a:picLocks noChangeAspect="1"/>
          </p:cNvPicPr>
          <p:nvPr/>
        </p:nvPicPr>
        <p:blipFill>
          <a:blip r:embed="rId3"/>
          <a:stretch>
            <a:fillRect/>
          </a:stretch>
        </p:blipFill>
        <p:spPr>
          <a:xfrm>
            <a:off x="7824192" y="3933056"/>
            <a:ext cx="2722494" cy="1440160"/>
          </a:xfrm>
          <a:prstGeom prst="rect">
            <a:avLst/>
          </a:prstGeom>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4">
            <a:extLst>
              <a:ext uri="{FF2B5EF4-FFF2-40B4-BE49-F238E27FC236}">
                <a16:creationId xmlns:a16="http://schemas.microsoft.com/office/drawing/2014/main" id="{A4D62F66-F72B-4E12-84CE-EF594D4D4B74}"/>
              </a:ext>
            </a:extLst>
          </p:cNvPr>
          <p:cNvSpPr txBox="1">
            <a:spLocks noChangeArrowheads="1"/>
          </p:cNvSpPr>
          <p:nvPr/>
        </p:nvSpPr>
        <p:spPr bwMode="auto">
          <a:xfrm>
            <a:off x="839416" y="562685"/>
            <a:ext cx="75644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 </a:t>
            </a:r>
            <a:r>
              <a:rPr lang="en-US" altLang="zh-CN" b="1" dirty="0"/>
              <a:t>(2) </a:t>
            </a:r>
            <a:r>
              <a:rPr lang="zh-CN" altLang="en-US" b="1" dirty="0"/>
              <a:t>指向由ｍ个元素组成的一维数组的指针变量</a:t>
            </a:r>
          </a:p>
        </p:txBody>
      </p:sp>
      <p:sp>
        <p:nvSpPr>
          <p:cNvPr id="78851" name="Text Box 5">
            <a:extLst>
              <a:ext uri="{FF2B5EF4-FFF2-40B4-BE49-F238E27FC236}">
                <a16:creationId xmlns:a16="http://schemas.microsoft.com/office/drawing/2014/main" id="{FD90EB26-989C-4CA1-B940-A2AE1F4724EC}"/>
              </a:ext>
            </a:extLst>
          </p:cNvPr>
          <p:cNvSpPr txBox="1">
            <a:spLocks noChangeArrowheads="1"/>
          </p:cNvSpPr>
          <p:nvPr/>
        </p:nvSpPr>
        <p:spPr bwMode="auto">
          <a:xfrm>
            <a:off x="2135189" y="1196975"/>
            <a:ext cx="6497291" cy="523220"/>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chemeClr val="bg1"/>
                </a:solidFill>
                <a:latin typeface="黑体" panose="02010609060101010101" pitchFamily="49" charset="-122"/>
                <a:ea typeface="黑体" panose="02010609060101010101" pitchFamily="49" charset="-122"/>
              </a:rPr>
              <a:t>例</a:t>
            </a:r>
            <a:r>
              <a:rPr lang="en-US" altLang="zh-CN" b="1" dirty="0">
                <a:solidFill>
                  <a:schemeClr val="bg1"/>
                </a:solidFill>
                <a:latin typeface="黑体" panose="02010609060101010101" pitchFamily="49" charset="-122"/>
                <a:ea typeface="黑体" panose="02010609060101010101" pitchFamily="49" charset="-122"/>
              </a:rPr>
              <a:t> </a:t>
            </a:r>
            <a:r>
              <a:rPr lang="zh-CN" altLang="en-US" b="1" dirty="0">
                <a:solidFill>
                  <a:schemeClr val="bg1"/>
                </a:solidFill>
                <a:latin typeface="黑体" panose="02010609060101010101" pitchFamily="49" charset="-122"/>
                <a:ea typeface="黑体" panose="02010609060101010101" pitchFamily="49" charset="-122"/>
              </a:rPr>
              <a:t>输出二维数组任一行任一列元素的值</a:t>
            </a:r>
          </a:p>
        </p:txBody>
      </p:sp>
      <p:pic>
        <p:nvPicPr>
          <p:cNvPr id="2" name="图片 1">
            <a:extLst>
              <a:ext uri="{FF2B5EF4-FFF2-40B4-BE49-F238E27FC236}">
                <a16:creationId xmlns:a16="http://schemas.microsoft.com/office/drawing/2014/main" id="{41B9E963-43FF-424F-AC6B-1F8327A21D2B}"/>
              </a:ext>
            </a:extLst>
          </p:cNvPr>
          <p:cNvPicPr>
            <a:picLocks noChangeAspect="1"/>
          </p:cNvPicPr>
          <p:nvPr/>
        </p:nvPicPr>
        <p:blipFill>
          <a:blip r:embed="rId2"/>
          <a:stretch>
            <a:fillRect/>
          </a:stretch>
        </p:blipFill>
        <p:spPr>
          <a:xfrm>
            <a:off x="2063552" y="1813804"/>
            <a:ext cx="8442272" cy="3271380"/>
          </a:xfrm>
          <a:prstGeom prst="rect">
            <a:avLst/>
          </a:prstGeom>
        </p:spPr>
      </p:pic>
      <p:pic>
        <p:nvPicPr>
          <p:cNvPr id="3" name="图片 2">
            <a:extLst>
              <a:ext uri="{FF2B5EF4-FFF2-40B4-BE49-F238E27FC236}">
                <a16:creationId xmlns:a16="http://schemas.microsoft.com/office/drawing/2014/main" id="{47C897C5-2016-4066-A5E5-77B9ADFAE322}"/>
              </a:ext>
            </a:extLst>
          </p:cNvPr>
          <p:cNvPicPr>
            <a:picLocks noChangeAspect="1"/>
          </p:cNvPicPr>
          <p:nvPr/>
        </p:nvPicPr>
        <p:blipFill>
          <a:blip r:embed="rId3"/>
          <a:stretch>
            <a:fillRect/>
          </a:stretch>
        </p:blipFill>
        <p:spPr>
          <a:xfrm>
            <a:off x="2065107" y="5631029"/>
            <a:ext cx="8442272" cy="884007"/>
          </a:xfrm>
          <a:prstGeom prst="rect">
            <a:avLst/>
          </a:prstGeom>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6" name="Text Box 4">
            <a:extLst>
              <a:ext uri="{FF2B5EF4-FFF2-40B4-BE49-F238E27FC236}">
                <a16:creationId xmlns:a16="http://schemas.microsoft.com/office/drawing/2014/main" id="{5599EB6A-3EE5-453C-823C-D7CE24DFCC7C}"/>
              </a:ext>
            </a:extLst>
          </p:cNvPr>
          <p:cNvSpPr txBox="1">
            <a:spLocks noChangeArrowheads="1"/>
          </p:cNvSpPr>
          <p:nvPr/>
        </p:nvSpPr>
        <p:spPr bwMode="auto">
          <a:xfrm>
            <a:off x="1847850" y="692151"/>
            <a:ext cx="51831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A50021"/>
                </a:solidFill>
              </a:rPr>
              <a:t>3. </a:t>
            </a:r>
            <a:r>
              <a:rPr lang="zh-CN" altLang="en-US" b="1">
                <a:solidFill>
                  <a:srgbClr val="A50021"/>
                </a:solidFill>
              </a:rPr>
              <a:t>用指向数组的指针作函数参数</a:t>
            </a:r>
          </a:p>
        </p:txBody>
      </p:sp>
      <p:sp>
        <p:nvSpPr>
          <p:cNvPr id="837637" name="Text Box 5">
            <a:extLst>
              <a:ext uri="{FF2B5EF4-FFF2-40B4-BE49-F238E27FC236}">
                <a16:creationId xmlns:a16="http://schemas.microsoft.com/office/drawing/2014/main" id="{A6DE61E2-0B3D-4660-8F68-7E39CE779D71}"/>
              </a:ext>
            </a:extLst>
          </p:cNvPr>
          <p:cNvSpPr txBox="1">
            <a:spLocks noChangeArrowheads="1"/>
          </p:cNvSpPr>
          <p:nvPr/>
        </p:nvSpPr>
        <p:spPr bwMode="auto">
          <a:xfrm>
            <a:off x="1774826" y="1557338"/>
            <a:ext cx="8640763" cy="30845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40000"/>
              </a:lnSpc>
            </a:pPr>
            <a:r>
              <a:rPr lang="zh-CN" altLang="en-US" dirty="0">
                <a:latin typeface="宋体" panose="02010600030101010101" pitchFamily="2" charset="-122"/>
              </a:rPr>
              <a:t>例</a:t>
            </a:r>
            <a:r>
              <a:rPr lang="en-US" altLang="zh-CN" dirty="0">
                <a:latin typeface="宋体" panose="02010600030101010101" pitchFamily="2" charset="-122"/>
              </a:rPr>
              <a:t> </a:t>
            </a:r>
            <a:r>
              <a:rPr lang="zh-CN" altLang="en-US" dirty="0">
                <a:latin typeface="宋体" panose="02010600030101010101" pitchFamily="2" charset="-122"/>
              </a:rPr>
              <a:t>有一个班，３个学生，各学４门课，计算总平均分数以及第ｎ个学生的成绩。这个题目是很简单的。只是为了说明用指向数组的指针作函数参数而举的例子。用函数</a:t>
            </a:r>
            <a:r>
              <a:rPr lang="en-US" altLang="zh-CN" dirty="0">
                <a:latin typeface="宋体" panose="02010600030101010101" pitchFamily="2" charset="-122"/>
              </a:rPr>
              <a:t>average</a:t>
            </a:r>
            <a:r>
              <a:rPr lang="zh-CN" altLang="en-US" dirty="0">
                <a:latin typeface="宋体" panose="02010600030101010101" pitchFamily="2" charset="-122"/>
              </a:rPr>
              <a:t>求总平均成绩，用函数</a:t>
            </a:r>
            <a:r>
              <a:rPr lang="en-US" altLang="zh-CN" dirty="0">
                <a:latin typeface="宋体" panose="02010600030101010101" pitchFamily="2" charset="-122"/>
              </a:rPr>
              <a:t>search</a:t>
            </a:r>
            <a:r>
              <a:rPr lang="zh-CN" altLang="en-US" dirty="0">
                <a:latin typeface="宋体" panose="02010600030101010101" pitchFamily="2" charset="-122"/>
              </a:rPr>
              <a:t>找出并输出第ｉ个学生的成绩。</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837636"/>
                                        </p:tgtEl>
                                        <p:attrNameLst>
                                          <p:attrName>style.visibility</p:attrName>
                                        </p:attrNameLst>
                                      </p:cBhvr>
                                      <p:to>
                                        <p:strVal val="visible"/>
                                      </p:to>
                                    </p:set>
                                    <p:anim calcmode="lin" valueType="num">
                                      <p:cBhvr additive="base">
                                        <p:cTn id="7" dur="500" fill="hold"/>
                                        <p:tgtEl>
                                          <p:spTgt spid="837636"/>
                                        </p:tgtEl>
                                        <p:attrNameLst>
                                          <p:attrName>ppt_x</p:attrName>
                                        </p:attrNameLst>
                                      </p:cBhvr>
                                      <p:tavLst>
                                        <p:tav tm="0">
                                          <p:val>
                                            <p:strVal val="0-#ppt_w/2"/>
                                          </p:val>
                                        </p:tav>
                                        <p:tav tm="100000">
                                          <p:val>
                                            <p:strVal val="#ppt_x"/>
                                          </p:val>
                                        </p:tav>
                                      </p:tavLst>
                                    </p:anim>
                                    <p:anim calcmode="lin" valueType="num">
                                      <p:cBhvr additive="base">
                                        <p:cTn id="8" dur="500" fill="hold"/>
                                        <p:tgtEl>
                                          <p:spTgt spid="83763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37637"/>
                                        </p:tgtEl>
                                        <p:attrNameLst>
                                          <p:attrName>style.visibility</p:attrName>
                                        </p:attrNameLst>
                                      </p:cBhvr>
                                      <p:to>
                                        <p:strVal val="visible"/>
                                      </p:to>
                                    </p:set>
                                    <p:anim calcmode="lin" valueType="num">
                                      <p:cBhvr additive="base">
                                        <p:cTn id="13" dur="500" fill="hold"/>
                                        <p:tgtEl>
                                          <p:spTgt spid="837637"/>
                                        </p:tgtEl>
                                        <p:attrNameLst>
                                          <p:attrName>ppt_x</p:attrName>
                                        </p:attrNameLst>
                                      </p:cBhvr>
                                      <p:tavLst>
                                        <p:tav tm="0">
                                          <p:val>
                                            <p:strVal val="#ppt_x"/>
                                          </p:val>
                                        </p:tav>
                                        <p:tav tm="100000">
                                          <p:val>
                                            <p:strVal val="#ppt_x"/>
                                          </p:val>
                                        </p:tav>
                                      </p:tavLst>
                                    </p:anim>
                                    <p:anim calcmode="lin" valueType="num">
                                      <p:cBhvr additive="base">
                                        <p:cTn id="14" dur="500" fill="hold"/>
                                        <p:tgtEl>
                                          <p:spTgt spid="8376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36" grpId="0"/>
      <p:bldP spid="837637"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4">
            <a:extLst>
              <a:ext uri="{FF2B5EF4-FFF2-40B4-BE49-F238E27FC236}">
                <a16:creationId xmlns:a16="http://schemas.microsoft.com/office/drawing/2014/main" id="{CB0ABC5C-D22A-4974-B5A8-EACE9D036362}"/>
              </a:ext>
            </a:extLst>
          </p:cNvPr>
          <p:cNvSpPr txBox="1">
            <a:spLocks noChangeArrowheads="1"/>
          </p:cNvSpPr>
          <p:nvPr/>
        </p:nvSpPr>
        <p:spPr bwMode="auto">
          <a:xfrm>
            <a:off x="1774825" y="765176"/>
            <a:ext cx="8712200" cy="5908675"/>
          </a:xfrm>
          <a:prstGeom prst="rect">
            <a:avLst/>
          </a:prstGeom>
          <a:solidFill>
            <a:srgbClr val="336699"/>
          </a:solidFill>
          <a:ln>
            <a:noFill/>
          </a:ln>
          <a:effectLst/>
          <a:extLs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35000"/>
              </a:lnSpc>
            </a:pPr>
            <a:r>
              <a:rPr lang="en-US" altLang="zh-CN">
                <a:solidFill>
                  <a:schemeClr val="bg1"/>
                </a:solidFill>
              </a:rPr>
              <a:t>#include &lt;stdio.h&gt;</a:t>
            </a:r>
          </a:p>
          <a:p>
            <a:pPr algn="l" eaLnBrk="1" hangingPunct="1">
              <a:lnSpc>
                <a:spcPct val="135000"/>
              </a:lnSpc>
            </a:pPr>
            <a:r>
              <a:rPr lang="en-US" altLang="zh-CN">
                <a:solidFill>
                  <a:schemeClr val="bg1"/>
                </a:solidFill>
              </a:rPr>
              <a:t>void  </a:t>
            </a:r>
            <a:r>
              <a:rPr lang="en-US" altLang="zh-CN" b="1">
                <a:solidFill>
                  <a:schemeClr val="bg1"/>
                </a:solidFill>
              </a:rPr>
              <a:t>main</a:t>
            </a:r>
            <a:r>
              <a:rPr lang="zh-CN" altLang="en-US">
                <a:solidFill>
                  <a:schemeClr val="bg1"/>
                </a:solidFill>
              </a:rPr>
              <a:t>（）</a:t>
            </a:r>
          </a:p>
          <a:p>
            <a:pPr algn="l" eaLnBrk="1" hangingPunct="1">
              <a:lnSpc>
                <a:spcPct val="135000"/>
              </a:lnSpc>
            </a:pPr>
            <a:r>
              <a:rPr lang="en-US" altLang="zh-CN">
                <a:solidFill>
                  <a:schemeClr val="bg1"/>
                </a:solidFill>
              </a:rPr>
              <a:t>{  </a:t>
            </a:r>
          </a:p>
          <a:p>
            <a:pPr algn="l" eaLnBrk="1" hangingPunct="1">
              <a:lnSpc>
                <a:spcPct val="135000"/>
              </a:lnSpc>
            </a:pPr>
            <a:r>
              <a:rPr lang="en-US" altLang="zh-CN">
                <a:solidFill>
                  <a:schemeClr val="bg1"/>
                </a:solidFill>
              </a:rPr>
              <a:t>	void </a:t>
            </a:r>
            <a:r>
              <a:rPr lang="en-US" altLang="zh-CN" b="1">
                <a:solidFill>
                  <a:schemeClr val="bg1"/>
                </a:solidFill>
              </a:rPr>
              <a:t>average</a:t>
            </a:r>
            <a:r>
              <a:rPr lang="zh-CN" altLang="en-US">
                <a:solidFill>
                  <a:schemeClr val="bg1"/>
                </a:solidFill>
              </a:rPr>
              <a:t>（</a:t>
            </a:r>
            <a:r>
              <a:rPr lang="en-US" altLang="zh-CN">
                <a:solidFill>
                  <a:schemeClr val="bg1"/>
                </a:solidFill>
              </a:rPr>
              <a:t>float *p</a:t>
            </a:r>
            <a:r>
              <a:rPr lang="zh-CN" altLang="en-US">
                <a:solidFill>
                  <a:schemeClr val="bg1"/>
                </a:solidFill>
              </a:rPr>
              <a:t>，</a:t>
            </a:r>
            <a:r>
              <a:rPr lang="en-US" altLang="zh-CN">
                <a:solidFill>
                  <a:schemeClr val="bg1"/>
                </a:solidFill>
              </a:rPr>
              <a:t>int n</a:t>
            </a:r>
            <a:r>
              <a:rPr lang="zh-CN" altLang="en-US">
                <a:solidFill>
                  <a:schemeClr val="bg1"/>
                </a:solidFill>
              </a:rPr>
              <a:t>）；</a:t>
            </a:r>
          </a:p>
          <a:p>
            <a:pPr algn="l" eaLnBrk="1" hangingPunct="1">
              <a:lnSpc>
                <a:spcPct val="135000"/>
              </a:lnSpc>
            </a:pPr>
            <a:r>
              <a:rPr lang="zh-CN" altLang="en-US">
                <a:solidFill>
                  <a:schemeClr val="bg1"/>
                </a:solidFill>
              </a:rPr>
              <a:t>     </a:t>
            </a:r>
            <a:r>
              <a:rPr lang="en-US" altLang="zh-CN">
                <a:solidFill>
                  <a:schemeClr val="bg1"/>
                </a:solidFill>
              </a:rPr>
              <a:t>	void </a:t>
            </a:r>
            <a:r>
              <a:rPr lang="en-US" altLang="zh-CN" b="1">
                <a:solidFill>
                  <a:schemeClr val="bg1"/>
                </a:solidFill>
              </a:rPr>
              <a:t>search</a:t>
            </a:r>
            <a:r>
              <a:rPr lang="zh-CN" altLang="en-US">
                <a:solidFill>
                  <a:schemeClr val="bg1"/>
                </a:solidFill>
              </a:rPr>
              <a:t>（</a:t>
            </a:r>
            <a:r>
              <a:rPr lang="en-US" altLang="zh-CN">
                <a:solidFill>
                  <a:schemeClr val="bg1"/>
                </a:solidFill>
              </a:rPr>
              <a:t>float (*p)[4]</a:t>
            </a:r>
            <a:r>
              <a:rPr lang="zh-CN" altLang="en-US">
                <a:solidFill>
                  <a:schemeClr val="bg1"/>
                </a:solidFill>
              </a:rPr>
              <a:t>，</a:t>
            </a:r>
            <a:r>
              <a:rPr lang="en-US" altLang="zh-CN">
                <a:solidFill>
                  <a:schemeClr val="bg1"/>
                </a:solidFill>
              </a:rPr>
              <a:t>int n)</a:t>
            </a:r>
            <a:r>
              <a:rPr lang="zh-CN" altLang="en-US">
                <a:solidFill>
                  <a:schemeClr val="bg1"/>
                </a:solidFill>
              </a:rPr>
              <a:t>；</a:t>
            </a:r>
          </a:p>
          <a:p>
            <a:pPr algn="l" eaLnBrk="1" hangingPunct="1">
              <a:lnSpc>
                <a:spcPct val="135000"/>
              </a:lnSpc>
            </a:pPr>
            <a:r>
              <a:rPr lang="zh-CN" altLang="en-US">
                <a:solidFill>
                  <a:schemeClr val="bg1"/>
                </a:solidFill>
              </a:rPr>
              <a:t>     </a:t>
            </a:r>
            <a:r>
              <a:rPr lang="en-US" altLang="zh-CN">
                <a:solidFill>
                  <a:schemeClr val="bg1"/>
                </a:solidFill>
              </a:rPr>
              <a:t>	float score[3][4]={{65</a:t>
            </a:r>
            <a:r>
              <a:rPr lang="zh-CN" altLang="en-US">
                <a:solidFill>
                  <a:schemeClr val="bg1"/>
                </a:solidFill>
              </a:rPr>
              <a:t>，</a:t>
            </a:r>
            <a:r>
              <a:rPr lang="en-US" altLang="zh-CN">
                <a:solidFill>
                  <a:schemeClr val="bg1"/>
                </a:solidFill>
              </a:rPr>
              <a:t>67</a:t>
            </a:r>
            <a:r>
              <a:rPr lang="zh-CN" altLang="en-US">
                <a:solidFill>
                  <a:schemeClr val="bg1"/>
                </a:solidFill>
              </a:rPr>
              <a:t>，</a:t>
            </a:r>
            <a:r>
              <a:rPr lang="en-US" altLang="zh-CN">
                <a:solidFill>
                  <a:schemeClr val="bg1"/>
                </a:solidFill>
              </a:rPr>
              <a:t>70</a:t>
            </a:r>
            <a:r>
              <a:rPr lang="zh-CN" altLang="en-US">
                <a:solidFill>
                  <a:schemeClr val="bg1"/>
                </a:solidFill>
              </a:rPr>
              <a:t>，</a:t>
            </a:r>
            <a:r>
              <a:rPr lang="en-US" altLang="zh-CN">
                <a:solidFill>
                  <a:schemeClr val="bg1"/>
                </a:solidFill>
              </a:rPr>
              <a:t>60}</a:t>
            </a:r>
            <a:r>
              <a:rPr lang="zh-CN" altLang="en-US">
                <a:solidFill>
                  <a:schemeClr val="bg1"/>
                </a:solidFill>
              </a:rPr>
              <a:t>，</a:t>
            </a:r>
            <a:r>
              <a:rPr lang="en-US" altLang="zh-CN">
                <a:solidFill>
                  <a:schemeClr val="bg1"/>
                </a:solidFill>
              </a:rPr>
              <a:t>{80</a:t>
            </a:r>
            <a:r>
              <a:rPr lang="zh-CN" altLang="en-US">
                <a:solidFill>
                  <a:schemeClr val="bg1"/>
                </a:solidFill>
              </a:rPr>
              <a:t>，</a:t>
            </a:r>
          </a:p>
          <a:p>
            <a:pPr algn="l" eaLnBrk="1" hangingPunct="1">
              <a:lnSpc>
                <a:spcPct val="135000"/>
              </a:lnSpc>
            </a:pPr>
            <a:r>
              <a:rPr lang="zh-CN" altLang="en-US">
                <a:solidFill>
                  <a:schemeClr val="bg1"/>
                </a:solidFill>
              </a:rPr>
              <a:t>                               </a:t>
            </a:r>
            <a:r>
              <a:rPr lang="en-US" altLang="zh-CN">
                <a:solidFill>
                  <a:schemeClr val="bg1"/>
                </a:solidFill>
              </a:rPr>
              <a:t>87</a:t>
            </a:r>
            <a:r>
              <a:rPr lang="zh-CN" altLang="en-US">
                <a:solidFill>
                  <a:schemeClr val="bg1"/>
                </a:solidFill>
              </a:rPr>
              <a:t>，</a:t>
            </a:r>
            <a:r>
              <a:rPr lang="en-US" altLang="zh-CN">
                <a:solidFill>
                  <a:schemeClr val="bg1"/>
                </a:solidFill>
              </a:rPr>
              <a:t>90</a:t>
            </a:r>
            <a:r>
              <a:rPr lang="zh-CN" altLang="en-US">
                <a:solidFill>
                  <a:schemeClr val="bg1"/>
                </a:solidFill>
              </a:rPr>
              <a:t>，</a:t>
            </a:r>
            <a:r>
              <a:rPr lang="en-US" altLang="zh-CN">
                <a:solidFill>
                  <a:schemeClr val="bg1"/>
                </a:solidFill>
              </a:rPr>
              <a:t>81}</a:t>
            </a:r>
            <a:r>
              <a:rPr lang="zh-CN" altLang="en-US">
                <a:solidFill>
                  <a:schemeClr val="bg1"/>
                </a:solidFill>
              </a:rPr>
              <a:t>，</a:t>
            </a:r>
            <a:r>
              <a:rPr lang="en-US" altLang="zh-CN">
                <a:solidFill>
                  <a:schemeClr val="bg1"/>
                </a:solidFill>
              </a:rPr>
              <a:t>{90</a:t>
            </a:r>
            <a:r>
              <a:rPr lang="zh-CN" altLang="en-US">
                <a:solidFill>
                  <a:schemeClr val="bg1"/>
                </a:solidFill>
              </a:rPr>
              <a:t>，</a:t>
            </a:r>
            <a:r>
              <a:rPr lang="en-US" altLang="zh-CN">
                <a:solidFill>
                  <a:schemeClr val="bg1"/>
                </a:solidFill>
              </a:rPr>
              <a:t>99</a:t>
            </a:r>
            <a:r>
              <a:rPr lang="zh-CN" altLang="en-US">
                <a:solidFill>
                  <a:schemeClr val="bg1"/>
                </a:solidFill>
              </a:rPr>
              <a:t>，</a:t>
            </a:r>
            <a:r>
              <a:rPr lang="en-US" altLang="zh-CN">
                <a:solidFill>
                  <a:schemeClr val="bg1"/>
                </a:solidFill>
              </a:rPr>
              <a:t>100</a:t>
            </a:r>
            <a:r>
              <a:rPr lang="zh-CN" altLang="en-US">
                <a:solidFill>
                  <a:schemeClr val="bg1"/>
                </a:solidFill>
              </a:rPr>
              <a:t>，</a:t>
            </a:r>
            <a:r>
              <a:rPr lang="en-US" altLang="zh-CN">
                <a:solidFill>
                  <a:schemeClr val="bg1"/>
                </a:solidFill>
              </a:rPr>
              <a:t>98}};</a:t>
            </a:r>
          </a:p>
          <a:p>
            <a:pPr algn="l" eaLnBrk="1" hangingPunct="1">
              <a:lnSpc>
                <a:spcPct val="135000"/>
              </a:lnSpc>
            </a:pPr>
            <a:r>
              <a:rPr lang="en-US" altLang="zh-CN">
                <a:solidFill>
                  <a:schemeClr val="bg1"/>
                </a:solidFill>
              </a:rPr>
              <a:t>  	 </a:t>
            </a:r>
            <a:r>
              <a:rPr lang="en-US" altLang="zh-CN" b="1">
                <a:solidFill>
                  <a:schemeClr val="bg1"/>
                </a:solidFill>
              </a:rPr>
              <a:t>average(</a:t>
            </a:r>
            <a:r>
              <a:rPr lang="en-US" altLang="zh-CN">
                <a:solidFill>
                  <a:schemeClr val="bg1"/>
                </a:solidFill>
              </a:rPr>
              <a:t>score</a:t>
            </a:r>
            <a:r>
              <a:rPr lang="zh-CN" altLang="en-US">
                <a:solidFill>
                  <a:schemeClr val="bg1"/>
                </a:solidFill>
              </a:rPr>
              <a:t>，</a:t>
            </a:r>
            <a:r>
              <a:rPr lang="en-US" altLang="zh-CN">
                <a:solidFill>
                  <a:schemeClr val="bg1"/>
                </a:solidFill>
              </a:rPr>
              <a:t>12)</a:t>
            </a:r>
            <a:r>
              <a:rPr lang="zh-CN" altLang="en-US">
                <a:solidFill>
                  <a:schemeClr val="bg1"/>
                </a:solidFill>
              </a:rPr>
              <a:t>；</a:t>
            </a:r>
            <a:r>
              <a:rPr lang="en-US" altLang="zh-CN">
                <a:solidFill>
                  <a:srgbClr val="99FF33"/>
                </a:solidFill>
              </a:rPr>
              <a:t>/</a:t>
            </a:r>
            <a:r>
              <a:rPr lang="zh-CN" altLang="en-US">
                <a:solidFill>
                  <a:srgbClr val="99FF33"/>
                </a:solidFill>
              </a:rPr>
              <a:t>*求</a:t>
            </a:r>
            <a:r>
              <a:rPr lang="en-US" altLang="zh-CN">
                <a:solidFill>
                  <a:srgbClr val="99FF33"/>
                </a:solidFill>
              </a:rPr>
              <a:t>12</a:t>
            </a:r>
            <a:r>
              <a:rPr lang="zh-CN" altLang="en-US">
                <a:solidFill>
                  <a:srgbClr val="99FF33"/>
                </a:solidFill>
              </a:rPr>
              <a:t>个分数的平均分*／</a:t>
            </a:r>
          </a:p>
          <a:p>
            <a:pPr algn="l" eaLnBrk="1" hangingPunct="1">
              <a:lnSpc>
                <a:spcPct val="135000"/>
              </a:lnSpc>
            </a:pPr>
            <a:r>
              <a:rPr lang="en-US" altLang="zh-CN" b="1">
                <a:solidFill>
                  <a:schemeClr val="bg1"/>
                </a:solidFill>
              </a:rPr>
              <a:t>	search</a:t>
            </a:r>
            <a:r>
              <a:rPr lang="en-US" altLang="zh-CN">
                <a:solidFill>
                  <a:schemeClr val="bg1"/>
                </a:solidFill>
              </a:rPr>
              <a:t>(score</a:t>
            </a:r>
            <a:r>
              <a:rPr lang="zh-CN" altLang="en-US">
                <a:solidFill>
                  <a:schemeClr val="bg1"/>
                </a:solidFill>
              </a:rPr>
              <a:t>，２</a:t>
            </a:r>
            <a:r>
              <a:rPr lang="en-US" altLang="zh-CN">
                <a:solidFill>
                  <a:schemeClr val="bg1"/>
                </a:solidFill>
              </a:rPr>
              <a:t>)</a:t>
            </a:r>
            <a:r>
              <a:rPr lang="zh-CN" altLang="en-US">
                <a:solidFill>
                  <a:schemeClr val="bg1"/>
                </a:solidFill>
              </a:rPr>
              <a:t>；</a:t>
            </a:r>
            <a:r>
              <a:rPr lang="en-US" altLang="zh-CN">
                <a:solidFill>
                  <a:srgbClr val="99FF33"/>
                </a:solidFill>
              </a:rPr>
              <a:t>/</a:t>
            </a:r>
            <a:r>
              <a:rPr lang="zh-CN" altLang="en-US">
                <a:solidFill>
                  <a:srgbClr val="99FF33"/>
                </a:solidFill>
              </a:rPr>
              <a:t>*求序号为２的学生的成绩*</a:t>
            </a:r>
            <a:r>
              <a:rPr lang="en-US" altLang="zh-CN">
                <a:solidFill>
                  <a:srgbClr val="99FF33"/>
                </a:solidFill>
              </a:rPr>
              <a:t>/</a:t>
            </a:r>
            <a:endParaRPr lang="zh-CN" altLang="en-US">
              <a:solidFill>
                <a:srgbClr val="99FF33"/>
              </a:solidFill>
            </a:endParaRPr>
          </a:p>
          <a:p>
            <a:pPr algn="l" eaLnBrk="1" hangingPunct="1">
              <a:lnSpc>
                <a:spcPct val="135000"/>
              </a:lnSpc>
            </a:pPr>
            <a:r>
              <a:rPr lang="zh-CN" altLang="en-US">
                <a:solidFill>
                  <a:schemeClr val="bg1"/>
                </a:solidFill>
              </a:rPr>
              <a:t>｝</a:t>
            </a:r>
          </a:p>
        </p:txBody>
      </p:sp>
    </p:spTree>
  </p:cSld>
  <p:clrMapOvr>
    <a:masterClrMapping/>
  </p:clrMapOvr>
  <p:transition>
    <p:strips dir="ru"/>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4">
            <a:extLst>
              <a:ext uri="{FF2B5EF4-FFF2-40B4-BE49-F238E27FC236}">
                <a16:creationId xmlns:a16="http://schemas.microsoft.com/office/drawing/2014/main" id="{ACF58553-DB7B-4652-B1A2-9AE0672B1B6D}"/>
              </a:ext>
            </a:extLst>
          </p:cNvPr>
          <p:cNvSpPr txBox="1">
            <a:spLocks noChangeArrowheads="1"/>
          </p:cNvSpPr>
          <p:nvPr/>
        </p:nvSpPr>
        <p:spPr bwMode="auto">
          <a:xfrm>
            <a:off x="2208213" y="620714"/>
            <a:ext cx="7994650" cy="6124575"/>
          </a:xfrm>
          <a:prstGeom prst="rect">
            <a:avLst/>
          </a:prstGeom>
          <a:solidFill>
            <a:srgbClr val="336699"/>
          </a:solidFill>
          <a:ln>
            <a:noFill/>
          </a:ln>
          <a:effectLst/>
          <a:extLs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40000"/>
              </a:lnSpc>
            </a:pPr>
            <a:r>
              <a:rPr lang="en-US" altLang="zh-CN">
                <a:solidFill>
                  <a:schemeClr val="bg1"/>
                </a:solidFill>
              </a:rPr>
              <a:t>void </a:t>
            </a:r>
            <a:r>
              <a:rPr lang="en-US" altLang="zh-CN" b="1">
                <a:solidFill>
                  <a:schemeClr val="bg1"/>
                </a:solidFill>
              </a:rPr>
              <a:t> average</a:t>
            </a:r>
            <a:r>
              <a:rPr lang="zh-CN" altLang="en-US">
                <a:solidFill>
                  <a:schemeClr val="bg1"/>
                </a:solidFill>
              </a:rPr>
              <a:t>（</a:t>
            </a:r>
            <a:r>
              <a:rPr lang="en-US" altLang="zh-CN">
                <a:solidFill>
                  <a:schemeClr val="bg1"/>
                </a:solidFill>
              </a:rPr>
              <a:t>float *</a:t>
            </a:r>
            <a:r>
              <a:rPr lang="zh-CN" altLang="en-US">
                <a:solidFill>
                  <a:schemeClr val="bg1"/>
                </a:solidFill>
              </a:rPr>
              <a:t>ｐ，</a:t>
            </a:r>
            <a:r>
              <a:rPr lang="en-US" altLang="zh-CN">
                <a:solidFill>
                  <a:schemeClr val="bg1"/>
                </a:solidFill>
              </a:rPr>
              <a:t>int </a:t>
            </a:r>
            <a:r>
              <a:rPr lang="zh-CN" altLang="en-US">
                <a:solidFill>
                  <a:schemeClr val="bg1"/>
                </a:solidFill>
              </a:rPr>
              <a:t>ｎ）</a:t>
            </a:r>
          </a:p>
          <a:p>
            <a:pPr algn="l" eaLnBrk="1" hangingPunct="1">
              <a:lnSpc>
                <a:spcPct val="140000"/>
              </a:lnSpc>
            </a:pPr>
            <a:r>
              <a:rPr lang="en-US" altLang="zh-CN">
                <a:solidFill>
                  <a:schemeClr val="bg1"/>
                </a:solidFill>
              </a:rPr>
              <a:t>{ </a:t>
            </a:r>
          </a:p>
          <a:p>
            <a:pPr algn="l" eaLnBrk="1" hangingPunct="1">
              <a:lnSpc>
                <a:spcPct val="140000"/>
              </a:lnSpc>
            </a:pPr>
            <a:r>
              <a:rPr lang="en-US" altLang="zh-CN">
                <a:solidFill>
                  <a:schemeClr val="bg1"/>
                </a:solidFill>
              </a:rPr>
              <a:t>	float *</a:t>
            </a:r>
            <a:r>
              <a:rPr lang="zh-CN" altLang="en-US">
                <a:solidFill>
                  <a:schemeClr val="bg1"/>
                </a:solidFill>
              </a:rPr>
              <a:t>ｐ</a:t>
            </a:r>
            <a:r>
              <a:rPr lang="en-US" altLang="zh-CN">
                <a:solidFill>
                  <a:schemeClr val="bg1"/>
                </a:solidFill>
              </a:rPr>
              <a:t>_</a:t>
            </a:r>
            <a:r>
              <a:rPr lang="zh-CN" altLang="en-US">
                <a:solidFill>
                  <a:schemeClr val="bg1"/>
                </a:solidFill>
              </a:rPr>
              <a:t>ｅｎｄ；</a:t>
            </a:r>
          </a:p>
          <a:p>
            <a:pPr algn="l" eaLnBrk="1" hangingPunct="1">
              <a:lnSpc>
                <a:spcPct val="140000"/>
              </a:lnSpc>
            </a:pPr>
            <a:r>
              <a:rPr lang="zh-CN" altLang="en-US">
                <a:solidFill>
                  <a:schemeClr val="bg1"/>
                </a:solidFill>
              </a:rPr>
              <a:t>   </a:t>
            </a:r>
            <a:r>
              <a:rPr lang="en-US" altLang="zh-CN">
                <a:solidFill>
                  <a:schemeClr val="bg1"/>
                </a:solidFill>
              </a:rPr>
              <a:t>	float sum</a:t>
            </a:r>
            <a:r>
              <a:rPr lang="zh-CN" altLang="en-US">
                <a:solidFill>
                  <a:schemeClr val="bg1"/>
                </a:solidFill>
              </a:rPr>
              <a:t>＝０，</a:t>
            </a:r>
            <a:r>
              <a:rPr lang="en-US" altLang="zh-CN">
                <a:solidFill>
                  <a:schemeClr val="bg1"/>
                </a:solidFill>
              </a:rPr>
              <a:t>aver</a:t>
            </a:r>
            <a:r>
              <a:rPr lang="zh-CN" altLang="en-US">
                <a:solidFill>
                  <a:schemeClr val="bg1"/>
                </a:solidFill>
              </a:rPr>
              <a:t>；</a:t>
            </a:r>
          </a:p>
          <a:p>
            <a:pPr algn="l" eaLnBrk="1" hangingPunct="1">
              <a:lnSpc>
                <a:spcPct val="140000"/>
              </a:lnSpc>
            </a:pPr>
            <a:r>
              <a:rPr lang="zh-CN" altLang="en-US">
                <a:solidFill>
                  <a:schemeClr val="bg1"/>
                </a:solidFill>
              </a:rPr>
              <a:t>  </a:t>
            </a:r>
            <a:r>
              <a:rPr lang="en-US" altLang="zh-CN">
                <a:solidFill>
                  <a:schemeClr val="bg1"/>
                </a:solidFill>
              </a:rPr>
              <a:t>	p_end</a:t>
            </a:r>
            <a:r>
              <a:rPr lang="zh-CN" altLang="en-US">
                <a:solidFill>
                  <a:schemeClr val="bg1"/>
                </a:solidFill>
              </a:rPr>
              <a:t>＝ｐ＋ｎ－１；</a:t>
            </a:r>
          </a:p>
          <a:p>
            <a:pPr algn="l" eaLnBrk="1" hangingPunct="1">
              <a:lnSpc>
                <a:spcPct val="140000"/>
              </a:lnSpc>
            </a:pPr>
            <a:r>
              <a:rPr lang="zh-CN" altLang="en-US">
                <a:solidFill>
                  <a:schemeClr val="bg1"/>
                </a:solidFill>
              </a:rPr>
              <a:t>  </a:t>
            </a:r>
            <a:r>
              <a:rPr lang="en-US" altLang="zh-CN">
                <a:solidFill>
                  <a:schemeClr val="bg1"/>
                </a:solidFill>
              </a:rPr>
              <a:t>	for</a:t>
            </a:r>
            <a:r>
              <a:rPr lang="zh-CN" altLang="en-US">
                <a:solidFill>
                  <a:schemeClr val="bg1"/>
                </a:solidFill>
              </a:rPr>
              <a:t>（；ｐ＜＝ｐ</a:t>
            </a:r>
            <a:r>
              <a:rPr lang="en-US" altLang="zh-CN">
                <a:solidFill>
                  <a:schemeClr val="bg1"/>
                </a:solidFill>
              </a:rPr>
              <a:t>_</a:t>
            </a:r>
            <a:r>
              <a:rPr lang="zh-CN" altLang="en-US">
                <a:solidFill>
                  <a:schemeClr val="bg1"/>
                </a:solidFill>
              </a:rPr>
              <a:t>ｅｎｄ；ｐ＋＋）</a:t>
            </a:r>
          </a:p>
          <a:p>
            <a:pPr algn="l" eaLnBrk="1" hangingPunct="1">
              <a:lnSpc>
                <a:spcPct val="140000"/>
              </a:lnSpc>
            </a:pPr>
            <a:r>
              <a:rPr lang="zh-CN" altLang="en-US">
                <a:solidFill>
                  <a:schemeClr val="bg1"/>
                </a:solidFill>
              </a:rPr>
              <a:t>  </a:t>
            </a:r>
            <a:r>
              <a:rPr lang="en-US" altLang="zh-CN">
                <a:solidFill>
                  <a:schemeClr val="bg1"/>
                </a:solidFill>
              </a:rPr>
              <a:t>		sum</a:t>
            </a:r>
            <a:r>
              <a:rPr lang="zh-CN" altLang="en-US">
                <a:solidFill>
                  <a:schemeClr val="bg1"/>
                </a:solidFill>
              </a:rPr>
              <a:t>＝</a:t>
            </a:r>
            <a:r>
              <a:rPr lang="en-US" altLang="zh-CN">
                <a:solidFill>
                  <a:schemeClr val="bg1"/>
                </a:solidFill>
              </a:rPr>
              <a:t>sum</a:t>
            </a:r>
            <a:r>
              <a:rPr lang="zh-CN" altLang="en-US">
                <a:solidFill>
                  <a:schemeClr val="bg1"/>
                </a:solidFill>
              </a:rPr>
              <a:t>＋（*ｐ）；</a:t>
            </a:r>
          </a:p>
          <a:p>
            <a:pPr algn="l" eaLnBrk="1" hangingPunct="1">
              <a:lnSpc>
                <a:spcPct val="140000"/>
              </a:lnSpc>
            </a:pPr>
            <a:r>
              <a:rPr lang="zh-CN" altLang="en-US">
                <a:solidFill>
                  <a:schemeClr val="bg1"/>
                </a:solidFill>
              </a:rPr>
              <a:t>   </a:t>
            </a:r>
            <a:r>
              <a:rPr lang="en-US" altLang="zh-CN">
                <a:solidFill>
                  <a:schemeClr val="bg1"/>
                </a:solidFill>
              </a:rPr>
              <a:t>	aver</a:t>
            </a:r>
            <a:r>
              <a:rPr lang="zh-CN" altLang="en-US">
                <a:solidFill>
                  <a:schemeClr val="bg1"/>
                </a:solidFill>
              </a:rPr>
              <a:t>＝</a:t>
            </a:r>
            <a:r>
              <a:rPr lang="en-US" altLang="zh-CN">
                <a:solidFill>
                  <a:schemeClr val="bg1"/>
                </a:solidFill>
              </a:rPr>
              <a:t>sum</a:t>
            </a:r>
            <a:r>
              <a:rPr lang="zh-CN" altLang="en-US">
                <a:solidFill>
                  <a:schemeClr val="bg1"/>
                </a:solidFill>
              </a:rPr>
              <a:t>／ｎ；</a:t>
            </a:r>
          </a:p>
          <a:p>
            <a:pPr algn="l" eaLnBrk="1" hangingPunct="1">
              <a:lnSpc>
                <a:spcPct val="140000"/>
              </a:lnSpc>
            </a:pPr>
            <a:r>
              <a:rPr lang="zh-CN" altLang="en-US">
                <a:solidFill>
                  <a:schemeClr val="bg1"/>
                </a:solidFill>
              </a:rPr>
              <a:t>  </a:t>
            </a:r>
            <a:r>
              <a:rPr lang="en-US" altLang="zh-CN">
                <a:solidFill>
                  <a:schemeClr val="bg1"/>
                </a:solidFill>
              </a:rPr>
              <a:t>	printf (″average</a:t>
            </a:r>
            <a:r>
              <a:rPr lang="zh-CN" altLang="en-US">
                <a:solidFill>
                  <a:schemeClr val="bg1"/>
                </a:solidFill>
              </a:rPr>
              <a:t>＝％５．２ｆ＼ｎ</a:t>
            </a:r>
            <a:r>
              <a:rPr lang="en-US" altLang="zh-CN">
                <a:solidFill>
                  <a:schemeClr val="bg1"/>
                </a:solidFill>
              </a:rPr>
              <a:t>″</a:t>
            </a:r>
            <a:r>
              <a:rPr lang="zh-CN" altLang="en-US">
                <a:solidFill>
                  <a:schemeClr val="bg1"/>
                </a:solidFill>
              </a:rPr>
              <a:t>，</a:t>
            </a:r>
            <a:r>
              <a:rPr lang="en-US" altLang="zh-CN">
                <a:solidFill>
                  <a:schemeClr val="bg1"/>
                </a:solidFill>
              </a:rPr>
              <a:t>aver)</a:t>
            </a:r>
            <a:r>
              <a:rPr lang="zh-CN" altLang="en-US">
                <a:solidFill>
                  <a:schemeClr val="bg1"/>
                </a:solidFill>
              </a:rPr>
              <a:t>；</a:t>
            </a:r>
          </a:p>
          <a:p>
            <a:pPr algn="l" eaLnBrk="1" hangingPunct="1">
              <a:lnSpc>
                <a:spcPct val="140000"/>
              </a:lnSpc>
            </a:pPr>
            <a:r>
              <a:rPr lang="zh-CN" altLang="en-US">
                <a:solidFill>
                  <a:schemeClr val="bg1"/>
                </a:solidFill>
              </a:rPr>
              <a:t>｝</a:t>
            </a:r>
          </a:p>
        </p:txBody>
      </p:sp>
    </p:spTree>
  </p:cSld>
  <p:clrMapOvr>
    <a:masterClrMapping/>
  </p:clrMapOvr>
  <p:transition>
    <p:strips dir="ru"/>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4">
            <a:extLst>
              <a:ext uri="{FF2B5EF4-FFF2-40B4-BE49-F238E27FC236}">
                <a16:creationId xmlns:a16="http://schemas.microsoft.com/office/drawing/2014/main" id="{5DB14F7C-A9BF-4748-BCF2-B504BB450420}"/>
              </a:ext>
            </a:extLst>
          </p:cNvPr>
          <p:cNvSpPr txBox="1">
            <a:spLocks noChangeArrowheads="1"/>
          </p:cNvSpPr>
          <p:nvPr/>
        </p:nvSpPr>
        <p:spPr bwMode="auto">
          <a:xfrm>
            <a:off x="1774825" y="360364"/>
            <a:ext cx="8713788" cy="4573587"/>
          </a:xfrm>
          <a:prstGeom prst="rect">
            <a:avLst/>
          </a:prstGeom>
          <a:solidFill>
            <a:srgbClr val="336699"/>
          </a:solidFill>
          <a:ln>
            <a:noFill/>
          </a:ln>
          <a:effectLst/>
          <a:extLs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pPr>
            <a:r>
              <a:rPr lang="en-US" altLang="zh-CN">
                <a:solidFill>
                  <a:schemeClr val="bg1"/>
                </a:solidFill>
              </a:rPr>
              <a:t>void  </a:t>
            </a:r>
            <a:r>
              <a:rPr lang="en-US" altLang="zh-CN" b="1">
                <a:solidFill>
                  <a:schemeClr val="bg1"/>
                </a:solidFill>
              </a:rPr>
              <a:t>search</a:t>
            </a:r>
            <a:r>
              <a:rPr lang="zh-CN" altLang="en-US">
                <a:solidFill>
                  <a:schemeClr val="bg1"/>
                </a:solidFill>
              </a:rPr>
              <a:t>（</a:t>
            </a:r>
            <a:r>
              <a:rPr lang="en-US" altLang="zh-CN">
                <a:solidFill>
                  <a:schemeClr val="bg1"/>
                </a:solidFill>
              </a:rPr>
              <a:t>float (*</a:t>
            </a:r>
            <a:r>
              <a:rPr lang="zh-CN" altLang="en-US">
                <a:solidFill>
                  <a:schemeClr val="bg1"/>
                </a:solidFill>
              </a:rPr>
              <a:t>ｐ</a:t>
            </a:r>
            <a:r>
              <a:rPr lang="en-US" altLang="zh-CN">
                <a:solidFill>
                  <a:schemeClr val="bg1"/>
                </a:solidFill>
              </a:rPr>
              <a:t>)[4]</a:t>
            </a:r>
            <a:r>
              <a:rPr lang="zh-CN" altLang="en-US">
                <a:solidFill>
                  <a:schemeClr val="bg1"/>
                </a:solidFill>
              </a:rPr>
              <a:t>，</a:t>
            </a:r>
            <a:r>
              <a:rPr lang="en-US" altLang="zh-CN">
                <a:solidFill>
                  <a:schemeClr val="bg1"/>
                </a:solidFill>
              </a:rPr>
              <a:t>int </a:t>
            </a:r>
            <a:r>
              <a:rPr lang="zh-CN" altLang="en-US">
                <a:solidFill>
                  <a:schemeClr val="bg1"/>
                </a:solidFill>
              </a:rPr>
              <a:t>ｎ） </a:t>
            </a:r>
          </a:p>
          <a:p>
            <a:pPr algn="l" eaLnBrk="1" hangingPunct="1">
              <a:lnSpc>
                <a:spcPct val="130000"/>
              </a:lnSpc>
            </a:pPr>
            <a:r>
              <a:rPr lang="zh-CN" altLang="en-US">
                <a:solidFill>
                  <a:schemeClr val="bg1"/>
                </a:solidFill>
              </a:rPr>
              <a:t>             </a:t>
            </a:r>
            <a:r>
              <a:rPr lang="en-US" altLang="zh-CN">
                <a:solidFill>
                  <a:srgbClr val="99FF33"/>
                </a:solidFill>
              </a:rPr>
              <a:t>/ * p</a:t>
            </a:r>
            <a:r>
              <a:rPr lang="zh-CN" altLang="en-US">
                <a:solidFill>
                  <a:srgbClr val="99FF33"/>
                </a:solidFill>
              </a:rPr>
              <a:t>是指向具有</a:t>
            </a:r>
            <a:r>
              <a:rPr lang="en-US" altLang="zh-CN">
                <a:solidFill>
                  <a:srgbClr val="99FF33"/>
                </a:solidFill>
              </a:rPr>
              <a:t>4</a:t>
            </a:r>
            <a:r>
              <a:rPr lang="zh-CN" altLang="en-US">
                <a:solidFill>
                  <a:srgbClr val="99FF33"/>
                </a:solidFill>
              </a:rPr>
              <a:t>个元素的一维数组的指针 *</a:t>
            </a:r>
            <a:r>
              <a:rPr lang="en-US" altLang="zh-CN">
                <a:solidFill>
                  <a:srgbClr val="99FF33"/>
                </a:solidFill>
              </a:rPr>
              <a:t>/</a:t>
            </a:r>
            <a:endParaRPr lang="en-US" altLang="zh-CN">
              <a:solidFill>
                <a:schemeClr val="bg1"/>
              </a:solidFill>
            </a:endParaRPr>
          </a:p>
          <a:p>
            <a:pPr algn="l" eaLnBrk="1" hangingPunct="1">
              <a:lnSpc>
                <a:spcPct val="130000"/>
              </a:lnSpc>
            </a:pPr>
            <a:r>
              <a:rPr lang="en-US" altLang="zh-CN">
                <a:solidFill>
                  <a:schemeClr val="bg1"/>
                </a:solidFill>
              </a:rPr>
              <a:t>{</a:t>
            </a:r>
          </a:p>
          <a:p>
            <a:pPr algn="l" eaLnBrk="1" hangingPunct="1">
              <a:lnSpc>
                <a:spcPct val="130000"/>
              </a:lnSpc>
            </a:pPr>
            <a:r>
              <a:rPr lang="en-US" altLang="zh-CN">
                <a:solidFill>
                  <a:schemeClr val="bg1"/>
                </a:solidFill>
              </a:rPr>
              <a:t>	int </a:t>
            </a:r>
            <a:r>
              <a:rPr lang="zh-CN" altLang="en-US">
                <a:solidFill>
                  <a:schemeClr val="bg1"/>
                </a:solidFill>
              </a:rPr>
              <a:t>ｉ；</a:t>
            </a:r>
          </a:p>
          <a:p>
            <a:pPr algn="l" eaLnBrk="1" hangingPunct="1">
              <a:lnSpc>
                <a:spcPct val="130000"/>
              </a:lnSpc>
            </a:pPr>
            <a:r>
              <a:rPr lang="zh-CN" altLang="en-US">
                <a:solidFill>
                  <a:schemeClr val="bg1"/>
                </a:solidFill>
              </a:rPr>
              <a:t>    </a:t>
            </a:r>
            <a:r>
              <a:rPr lang="en-US" altLang="zh-CN">
                <a:solidFill>
                  <a:schemeClr val="bg1"/>
                </a:solidFill>
              </a:rPr>
              <a:t>	printf</a:t>
            </a:r>
            <a:r>
              <a:rPr lang="zh-CN" altLang="en-US">
                <a:solidFill>
                  <a:schemeClr val="bg1"/>
                </a:solidFill>
              </a:rPr>
              <a:t>（</a:t>
            </a:r>
            <a:r>
              <a:rPr lang="en-US" altLang="zh-CN">
                <a:solidFill>
                  <a:schemeClr val="bg1"/>
                </a:solidFill>
              </a:rPr>
              <a:t>″the score of  No. %</a:t>
            </a:r>
            <a:r>
              <a:rPr lang="zh-CN" altLang="en-US">
                <a:solidFill>
                  <a:schemeClr val="bg1"/>
                </a:solidFill>
              </a:rPr>
              <a:t>ｄ </a:t>
            </a:r>
            <a:r>
              <a:rPr lang="en-US" altLang="zh-CN">
                <a:solidFill>
                  <a:schemeClr val="bg1"/>
                </a:solidFill>
              </a:rPr>
              <a:t>are</a:t>
            </a:r>
            <a:r>
              <a:rPr lang="zh-CN" altLang="en-US">
                <a:solidFill>
                  <a:schemeClr val="bg1"/>
                </a:solidFill>
              </a:rPr>
              <a:t>：＼ｎ</a:t>
            </a:r>
            <a:r>
              <a:rPr lang="en-US" altLang="zh-CN">
                <a:solidFill>
                  <a:schemeClr val="bg1"/>
                </a:solidFill>
              </a:rPr>
              <a:t>″</a:t>
            </a:r>
            <a:r>
              <a:rPr lang="zh-CN" altLang="en-US">
                <a:solidFill>
                  <a:schemeClr val="bg1"/>
                </a:solidFill>
              </a:rPr>
              <a:t>，ｎ）；</a:t>
            </a:r>
          </a:p>
          <a:p>
            <a:pPr algn="l" eaLnBrk="1" hangingPunct="1">
              <a:lnSpc>
                <a:spcPct val="130000"/>
              </a:lnSpc>
            </a:pPr>
            <a:r>
              <a:rPr lang="zh-CN" altLang="en-US">
                <a:solidFill>
                  <a:schemeClr val="bg1"/>
                </a:solidFill>
              </a:rPr>
              <a:t>    </a:t>
            </a:r>
            <a:r>
              <a:rPr lang="en-US" altLang="zh-CN">
                <a:solidFill>
                  <a:schemeClr val="bg1"/>
                </a:solidFill>
              </a:rPr>
              <a:t>	for</a:t>
            </a:r>
            <a:r>
              <a:rPr lang="zh-CN" altLang="en-US">
                <a:solidFill>
                  <a:schemeClr val="bg1"/>
                </a:solidFill>
              </a:rPr>
              <a:t>（ｉ＝０；ｉ＜４；ｉ＋＋</a:t>
            </a:r>
            <a:r>
              <a:rPr lang="en-US" altLang="zh-CN">
                <a:solidFill>
                  <a:schemeClr val="bg1"/>
                </a:solidFill>
              </a:rPr>
              <a:t>)</a:t>
            </a:r>
          </a:p>
          <a:p>
            <a:pPr algn="l" eaLnBrk="1" hangingPunct="1">
              <a:lnSpc>
                <a:spcPct val="130000"/>
              </a:lnSpc>
            </a:pPr>
            <a:r>
              <a:rPr lang="en-US" altLang="zh-CN">
                <a:solidFill>
                  <a:schemeClr val="bg1"/>
                </a:solidFill>
              </a:rPr>
              <a:t>    		printf</a:t>
            </a:r>
            <a:r>
              <a:rPr lang="zh-CN" altLang="en-US">
                <a:solidFill>
                  <a:schemeClr val="bg1"/>
                </a:solidFill>
              </a:rPr>
              <a:t>（</a:t>
            </a:r>
            <a:r>
              <a:rPr lang="en-US" altLang="zh-CN">
                <a:solidFill>
                  <a:schemeClr val="bg1"/>
                </a:solidFill>
              </a:rPr>
              <a:t>″</a:t>
            </a:r>
            <a:r>
              <a:rPr lang="zh-CN" altLang="en-US">
                <a:solidFill>
                  <a:schemeClr val="bg1"/>
                </a:solidFill>
              </a:rPr>
              <a:t>％</a:t>
            </a:r>
            <a:r>
              <a:rPr lang="en-US" altLang="zh-CN">
                <a:solidFill>
                  <a:schemeClr val="bg1"/>
                </a:solidFill>
              </a:rPr>
              <a:t>5.2</a:t>
            </a:r>
            <a:r>
              <a:rPr lang="zh-CN" altLang="en-US">
                <a:solidFill>
                  <a:schemeClr val="bg1"/>
                </a:solidFill>
              </a:rPr>
              <a:t>ｆ</a:t>
            </a:r>
            <a:r>
              <a:rPr lang="en-US" altLang="zh-CN">
                <a:solidFill>
                  <a:schemeClr val="bg1"/>
                </a:solidFill>
              </a:rPr>
              <a:t>″</a:t>
            </a:r>
            <a:r>
              <a:rPr lang="zh-CN" altLang="en-US">
                <a:solidFill>
                  <a:schemeClr val="bg1"/>
                </a:solidFill>
              </a:rPr>
              <a:t>，*</a:t>
            </a:r>
            <a:r>
              <a:rPr lang="en-US" altLang="zh-CN">
                <a:solidFill>
                  <a:schemeClr val="bg1"/>
                </a:solidFill>
              </a:rPr>
              <a:t>(</a:t>
            </a:r>
            <a:r>
              <a:rPr lang="zh-CN" altLang="en-US">
                <a:solidFill>
                  <a:schemeClr val="bg1"/>
                </a:solidFill>
              </a:rPr>
              <a:t>*</a:t>
            </a:r>
            <a:r>
              <a:rPr lang="en-US" altLang="zh-CN">
                <a:solidFill>
                  <a:schemeClr val="bg1"/>
                </a:solidFill>
              </a:rPr>
              <a:t>(</a:t>
            </a:r>
            <a:r>
              <a:rPr lang="zh-CN" altLang="en-US">
                <a:solidFill>
                  <a:schemeClr val="bg1"/>
                </a:solidFill>
              </a:rPr>
              <a:t>ｐ</a:t>
            </a:r>
            <a:r>
              <a:rPr lang="en-US" altLang="zh-CN">
                <a:solidFill>
                  <a:schemeClr val="bg1"/>
                </a:solidFill>
              </a:rPr>
              <a:t>+</a:t>
            </a:r>
            <a:r>
              <a:rPr lang="zh-CN" altLang="en-US">
                <a:solidFill>
                  <a:schemeClr val="bg1"/>
                </a:solidFill>
              </a:rPr>
              <a:t>ｎ</a:t>
            </a:r>
            <a:r>
              <a:rPr lang="en-US" altLang="zh-CN">
                <a:solidFill>
                  <a:schemeClr val="bg1"/>
                </a:solidFill>
              </a:rPr>
              <a:t>)+</a:t>
            </a:r>
            <a:r>
              <a:rPr lang="zh-CN" altLang="en-US">
                <a:solidFill>
                  <a:schemeClr val="bg1"/>
                </a:solidFill>
              </a:rPr>
              <a:t>ｉ</a:t>
            </a:r>
            <a:r>
              <a:rPr lang="en-US" altLang="zh-CN">
                <a:solidFill>
                  <a:schemeClr val="bg1"/>
                </a:solidFill>
              </a:rPr>
              <a:t>) )</a:t>
            </a:r>
            <a:r>
              <a:rPr lang="zh-CN" altLang="en-US">
                <a:solidFill>
                  <a:schemeClr val="bg1"/>
                </a:solidFill>
              </a:rPr>
              <a:t>；</a:t>
            </a:r>
          </a:p>
          <a:p>
            <a:pPr algn="l" eaLnBrk="1" hangingPunct="1">
              <a:lnSpc>
                <a:spcPct val="130000"/>
              </a:lnSpc>
            </a:pPr>
            <a:r>
              <a:rPr lang="zh-CN" altLang="en-US">
                <a:solidFill>
                  <a:schemeClr val="bg1"/>
                </a:solidFill>
              </a:rPr>
              <a:t>   ｝</a:t>
            </a:r>
          </a:p>
        </p:txBody>
      </p:sp>
      <p:sp>
        <p:nvSpPr>
          <p:cNvPr id="841733" name="Text Box 5">
            <a:extLst>
              <a:ext uri="{FF2B5EF4-FFF2-40B4-BE49-F238E27FC236}">
                <a16:creationId xmlns:a16="http://schemas.microsoft.com/office/drawing/2014/main" id="{06B481E0-16ED-4B46-AAD0-C287927A2F4B}"/>
              </a:ext>
            </a:extLst>
          </p:cNvPr>
          <p:cNvSpPr txBox="1">
            <a:spLocks noChangeArrowheads="1"/>
          </p:cNvSpPr>
          <p:nvPr/>
        </p:nvSpPr>
        <p:spPr bwMode="auto">
          <a:xfrm>
            <a:off x="2711450" y="4605339"/>
            <a:ext cx="7651750" cy="1800225"/>
          </a:xfrm>
          <a:prstGeom prst="rect">
            <a:avLst/>
          </a:prstGeom>
          <a:solidFill>
            <a:srgbClr val="808000"/>
          </a:solidFill>
          <a:ln>
            <a:noFill/>
          </a:ln>
          <a:effectLst/>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u="sng">
                <a:solidFill>
                  <a:srgbClr val="FFFF66"/>
                </a:solidFill>
              </a:rPr>
              <a:t>程序运行结果如下：</a:t>
            </a:r>
            <a:endParaRPr lang="zh-CN" altLang="en-US" b="1" u="sng">
              <a:solidFill>
                <a:schemeClr val="bg1"/>
              </a:solidFill>
            </a:endParaRPr>
          </a:p>
          <a:p>
            <a:pPr algn="l" eaLnBrk="1" hangingPunct="1"/>
            <a:r>
              <a:rPr lang="en-US" altLang="zh-CN">
                <a:solidFill>
                  <a:schemeClr val="bg1"/>
                </a:solidFill>
              </a:rPr>
              <a:t>average</a:t>
            </a:r>
            <a:r>
              <a:rPr lang="zh-CN" altLang="en-US">
                <a:solidFill>
                  <a:schemeClr val="bg1"/>
                </a:solidFill>
              </a:rPr>
              <a:t>＝８２．２５</a:t>
            </a:r>
          </a:p>
          <a:p>
            <a:pPr algn="l" eaLnBrk="1" hangingPunct="1"/>
            <a:r>
              <a:rPr lang="en-US" altLang="zh-CN">
                <a:solidFill>
                  <a:schemeClr val="bg1"/>
                </a:solidFill>
              </a:rPr>
              <a:t>The  score  of  No.2  are</a:t>
            </a:r>
            <a:r>
              <a:rPr lang="zh-CN" altLang="en-US">
                <a:solidFill>
                  <a:schemeClr val="bg1"/>
                </a:solidFill>
              </a:rPr>
              <a:t>：</a:t>
            </a:r>
          </a:p>
          <a:p>
            <a:pPr algn="l" eaLnBrk="1" hangingPunct="1"/>
            <a:r>
              <a:rPr lang="zh-CN" altLang="en-US">
                <a:solidFill>
                  <a:schemeClr val="bg1"/>
                </a:solidFill>
              </a:rPr>
              <a:t>９０</a:t>
            </a:r>
            <a:r>
              <a:rPr lang="en-US" altLang="zh-CN">
                <a:solidFill>
                  <a:schemeClr val="bg1"/>
                </a:solidFill>
              </a:rPr>
              <a:t>.</a:t>
            </a:r>
            <a:r>
              <a:rPr lang="zh-CN" altLang="en-US">
                <a:solidFill>
                  <a:schemeClr val="bg1"/>
                </a:solidFill>
              </a:rPr>
              <a:t>００　９９</a:t>
            </a:r>
            <a:r>
              <a:rPr lang="en-US" altLang="zh-CN">
                <a:solidFill>
                  <a:schemeClr val="bg1"/>
                </a:solidFill>
              </a:rPr>
              <a:t>.</a:t>
            </a:r>
            <a:r>
              <a:rPr lang="zh-CN" altLang="en-US">
                <a:solidFill>
                  <a:schemeClr val="bg1"/>
                </a:solidFill>
              </a:rPr>
              <a:t>００　１００</a:t>
            </a:r>
            <a:r>
              <a:rPr lang="en-US" altLang="zh-CN">
                <a:solidFill>
                  <a:schemeClr val="bg1"/>
                </a:solidFill>
              </a:rPr>
              <a:t>.</a:t>
            </a:r>
            <a:r>
              <a:rPr lang="zh-CN" altLang="en-US">
                <a:solidFill>
                  <a:schemeClr val="bg1"/>
                </a:solidFill>
              </a:rPr>
              <a:t>００　９８</a:t>
            </a:r>
            <a:r>
              <a:rPr lang="en-US" altLang="zh-CN">
                <a:solidFill>
                  <a:schemeClr val="bg1"/>
                </a:solidFill>
              </a:rPr>
              <a:t>.</a:t>
            </a:r>
            <a:r>
              <a:rPr lang="zh-CN" altLang="en-US">
                <a:solidFill>
                  <a:schemeClr val="bg1"/>
                </a:solidFill>
              </a:rPr>
              <a:t>００</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1733"/>
                                        </p:tgtEl>
                                        <p:attrNameLst>
                                          <p:attrName>style.visibility</p:attrName>
                                        </p:attrNameLst>
                                      </p:cBhvr>
                                      <p:to>
                                        <p:strVal val="visible"/>
                                      </p:to>
                                    </p:set>
                                    <p:animEffect transition="in" filter="wipe(left)">
                                      <p:cBhvr>
                                        <p:cTn id="7" dur="500"/>
                                        <p:tgtEl>
                                          <p:spTgt spid="841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1733"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4">
            <a:extLst>
              <a:ext uri="{FF2B5EF4-FFF2-40B4-BE49-F238E27FC236}">
                <a16:creationId xmlns:a16="http://schemas.microsoft.com/office/drawing/2014/main" id="{E8DEF039-0F58-40B3-B093-1255AF0CCE03}"/>
              </a:ext>
            </a:extLst>
          </p:cNvPr>
          <p:cNvSpPr txBox="1">
            <a:spLocks noChangeArrowheads="1"/>
          </p:cNvSpPr>
          <p:nvPr/>
        </p:nvSpPr>
        <p:spPr bwMode="auto">
          <a:xfrm>
            <a:off x="1703388" y="620713"/>
            <a:ext cx="8748712" cy="94615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solidFill>
                  <a:schemeClr val="bg1"/>
                </a:solidFill>
              </a:rPr>
              <a:t>例</a:t>
            </a:r>
            <a:r>
              <a:rPr lang="en-US" altLang="zh-CN" b="1" dirty="0">
                <a:solidFill>
                  <a:schemeClr val="bg1"/>
                </a:solidFill>
              </a:rPr>
              <a:t> </a:t>
            </a:r>
            <a:r>
              <a:rPr lang="zh-CN" altLang="en-US" b="1" dirty="0">
                <a:solidFill>
                  <a:schemeClr val="bg1"/>
                </a:solidFill>
              </a:rPr>
              <a:t>在上题基础上，查找有一门以上课程不及格的学生，打印出他们的全部课程的成绩。</a:t>
            </a:r>
            <a:r>
              <a:rPr lang="zh-CN" altLang="en-US" b="1" dirty="0"/>
              <a:t> </a:t>
            </a:r>
          </a:p>
        </p:txBody>
      </p:sp>
      <p:sp>
        <p:nvSpPr>
          <p:cNvPr id="83971" name="Text Box 5">
            <a:extLst>
              <a:ext uri="{FF2B5EF4-FFF2-40B4-BE49-F238E27FC236}">
                <a16:creationId xmlns:a16="http://schemas.microsoft.com/office/drawing/2014/main" id="{8349AAE1-640D-46BF-8D83-17F732604BCB}"/>
              </a:ext>
            </a:extLst>
          </p:cNvPr>
          <p:cNvSpPr txBox="1">
            <a:spLocks noChangeArrowheads="1"/>
          </p:cNvSpPr>
          <p:nvPr/>
        </p:nvSpPr>
        <p:spPr bwMode="auto">
          <a:xfrm>
            <a:off x="1774825" y="1700213"/>
            <a:ext cx="8675688" cy="4400550"/>
          </a:xfrm>
          <a:prstGeom prst="rect">
            <a:avLst/>
          </a:prstGeom>
          <a:solidFill>
            <a:srgbClr val="336699"/>
          </a:solidFill>
          <a:ln>
            <a:noFill/>
          </a:ln>
          <a:effectLst/>
          <a:extLs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25000"/>
              </a:lnSpc>
            </a:pPr>
            <a:r>
              <a:rPr lang="en-US" altLang="zh-CN">
                <a:solidFill>
                  <a:schemeClr val="bg1"/>
                </a:solidFill>
              </a:rPr>
              <a:t>#include &lt;stdio.h&gt;</a:t>
            </a:r>
          </a:p>
          <a:p>
            <a:pPr algn="l" eaLnBrk="1" hangingPunct="1">
              <a:lnSpc>
                <a:spcPct val="125000"/>
              </a:lnSpc>
            </a:pPr>
            <a:r>
              <a:rPr lang="en-US" altLang="zh-CN">
                <a:solidFill>
                  <a:schemeClr val="bg1"/>
                </a:solidFill>
              </a:rPr>
              <a:t>void </a:t>
            </a:r>
            <a:r>
              <a:rPr lang="en-US" altLang="zh-CN" b="1">
                <a:solidFill>
                  <a:schemeClr val="bg1"/>
                </a:solidFill>
              </a:rPr>
              <a:t>main</a:t>
            </a:r>
            <a:r>
              <a:rPr lang="zh-CN" altLang="en-US">
                <a:solidFill>
                  <a:schemeClr val="bg1"/>
                </a:solidFill>
              </a:rPr>
              <a:t>（）</a:t>
            </a:r>
          </a:p>
          <a:p>
            <a:pPr algn="l" eaLnBrk="1" hangingPunct="1">
              <a:lnSpc>
                <a:spcPct val="125000"/>
              </a:lnSpc>
            </a:pPr>
            <a:r>
              <a:rPr lang="en-US" altLang="zh-CN">
                <a:solidFill>
                  <a:schemeClr val="bg1"/>
                </a:solidFill>
              </a:rPr>
              <a:t>{</a:t>
            </a:r>
          </a:p>
          <a:p>
            <a:pPr algn="l" eaLnBrk="1" hangingPunct="1">
              <a:lnSpc>
                <a:spcPct val="125000"/>
              </a:lnSpc>
            </a:pPr>
            <a:r>
              <a:rPr lang="en-US" altLang="zh-CN">
                <a:solidFill>
                  <a:schemeClr val="bg1"/>
                </a:solidFill>
              </a:rPr>
              <a:t>    void </a:t>
            </a:r>
            <a:r>
              <a:rPr lang="en-US" altLang="zh-CN" b="1">
                <a:solidFill>
                  <a:schemeClr val="bg1"/>
                </a:solidFill>
              </a:rPr>
              <a:t> search</a:t>
            </a:r>
            <a:r>
              <a:rPr lang="zh-CN" altLang="en-US">
                <a:solidFill>
                  <a:schemeClr val="bg1"/>
                </a:solidFill>
              </a:rPr>
              <a:t>（</a:t>
            </a:r>
            <a:r>
              <a:rPr lang="en-US" altLang="zh-CN">
                <a:solidFill>
                  <a:schemeClr val="bg1"/>
                </a:solidFill>
              </a:rPr>
              <a:t>float (*p)</a:t>
            </a:r>
            <a:r>
              <a:rPr lang="zh-CN" altLang="en-US">
                <a:solidFill>
                  <a:schemeClr val="bg1"/>
                </a:solidFill>
              </a:rPr>
              <a:t>［</a:t>
            </a:r>
            <a:r>
              <a:rPr lang="en-US" altLang="zh-CN">
                <a:solidFill>
                  <a:schemeClr val="bg1"/>
                </a:solidFill>
              </a:rPr>
              <a:t>4</a:t>
            </a:r>
            <a:r>
              <a:rPr lang="zh-CN" altLang="en-US">
                <a:solidFill>
                  <a:schemeClr val="bg1"/>
                </a:solidFill>
              </a:rPr>
              <a:t>］，</a:t>
            </a:r>
            <a:r>
              <a:rPr lang="en-US" altLang="zh-CN">
                <a:solidFill>
                  <a:schemeClr val="bg1"/>
                </a:solidFill>
              </a:rPr>
              <a:t>int n</a:t>
            </a:r>
            <a:r>
              <a:rPr lang="zh-CN" altLang="en-US">
                <a:solidFill>
                  <a:schemeClr val="bg1"/>
                </a:solidFill>
              </a:rPr>
              <a:t>）；</a:t>
            </a:r>
            <a:r>
              <a:rPr lang="en-US" altLang="zh-CN">
                <a:solidFill>
                  <a:schemeClr val="bg1"/>
                </a:solidFill>
              </a:rPr>
              <a:t>/*</a:t>
            </a:r>
            <a:r>
              <a:rPr lang="zh-CN" altLang="en-US">
                <a:solidFill>
                  <a:schemeClr val="bg1"/>
                </a:solidFill>
              </a:rPr>
              <a:t>函数声明*</a:t>
            </a:r>
            <a:r>
              <a:rPr lang="en-US" altLang="zh-CN">
                <a:solidFill>
                  <a:schemeClr val="bg1"/>
                </a:solidFill>
              </a:rPr>
              <a:t>/</a:t>
            </a:r>
          </a:p>
          <a:p>
            <a:pPr algn="l" eaLnBrk="1" hangingPunct="1">
              <a:lnSpc>
                <a:spcPct val="125000"/>
              </a:lnSpc>
            </a:pPr>
            <a:r>
              <a:rPr lang="en-US" altLang="zh-CN">
                <a:solidFill>
                  <a:schemeClr val="bg1"/>
                </a:solidFill>
              </a:rPr>
              <a:t>    float   score[3][4]={{65</a:t>
            </a:r>
            <a:r>
              <a:rPr lang="zh-CN" altLang="en-US">
                <a:solidFill>
                  <a:schemeClr val="bg1"/>
                </a:solidFill>
              </a:rPr>
              <a:t>，</a:t>
            </a:r>
            <a:r>
              <a:rPr lang="en-US" altLang="zh-CN">
                <a:solidFill>
                  <a:schemeClr val="bg1"/>
                </a:solidFill>
              </a:rPr>
              <a:t>57</a:t>
            </a:r>
            <a:r>
              <a:rPr lang="zh-CN" altLang="en-US">
                <a:solidFill>
                  <a:schemeClr val="bg1"/>
                </a:solidFill>
              </a:rPr>
              <a:t>，</a:t>
            </a:r>
            <a:r>
              <a:rPr lang="en-US" altLang="zh-CN">
                <a:solidFill>
                  <a:schemeClr val="bg1"/>
                </a:solidFill>
              </a:rPr>
              <a:t>70</a:t>
            </a:r>
            <a:r>
              <a:rPr lang="zh-CN" altLang="en-US">
                <a:solidFill>
                  <a:schemeClr val="bg1"/>
                </a:solidFill>
              </a:rPr>
              <a:t>，</a:t>
            </a:r>
            <a:r>
              <a:rPr lang="en-US" altLang="zh-CN">
                <a:solidFill>
                  <a:schemeClr val="bg1"/>
                </a:solidFill>
              </a:rPr>
              <a:t>60}</a:t>
            </a:r>
            <a:r>
              <a:rPr lang="zh-CN" altLang="en-US">
                <a:solidFill>
                  <a:schemeClr val="bg1"/>
                </a:solidFill>
              </a:rPr>
              <a:t>，</a:t>
            </a:r>
            <a:r>
              <a:rPr lang="en-US" altLang="zh-CN">
                <a:solidFill>
                  <a:schemeClr val="bg1"/>
                </a:solidFill>
              </a:rPr>
              <a:t>{58</a:t>
            </a:r>
            <a:r>
              <a:rPr lang="zh-CN" altLang="en-US">
                <a:solidFill>
                  <a:schemeClr val="bg1"/>
                </a:solidFill>
              </a:rPr>
              <a:t>，</a:t>
            </a:r>
            <a:r>
              <a:rPr lang="en-US" altLang="zh-CN">
                <a:solidFill>
                  <a:schemeClr val="bg1"/>
                </a:solidFill>
              </a:rPr>
              <a:t>87</a:t>
            </a:r>
            <a:r>
              <a:rPr lang="zh-CN" altLang="en-US">
                <a:solidFill>
                  <a:schemeClr val="bg1"/>
                </a:solidFill>
              </a:rPr>
              <a:t>，</a:t>
            </a:r>
          </a:p>
          <a:p>
            <a:pPr algn="l" eaLnBrk="1" hangingPunct="1">
              <a:lnSpc>
                <a:spcPct val="125000"/>
              </a:lnSpc>
            </a:pPr>
            <a:r>
              <a:rPr lang="zh-CN" altLang="en-US">
                <a:solidFill>
                  <a:schemeClr val="bg1"/>
                </a:solidFill>
              </a:rPr>
              <a:t>                                     </a:t>
            </a:r>
            <a:r>
              <a:rPr lang="en-US" altLang="zh-CN">
                <a:solidFill>
                  <a:schemeClr val="bg1"/>
                </a:solidFill>
              </a:rPr>
              <a:t>90</a:t>
            </a:r>
            <a:r>
              <a:rPr lang="zh-CN" altLang="en-US">
                <a:solidFill>
                  <a:schemeClr val="bg1"/>
                </a:solidFill>
              </a:rPr>
              <a:t>，</a:t>
            </a:r>
            <a:r>
              <a:rPr lang="en-US" altLang="zh-CN">
                <a:solidFill>
                  <a:schemeClr val="bg1"/>
                </a:solidFill>
              </a:rPr>
              <a:t>81}</a:t>
            </a:r>
            <a:r>
              <a:rPr lang="zh-CN" altLang="en-US">
                <a:solidFill>
                  <a:schemeClr val="bg1"/>
                </a:solidFill>
              </a:rPr>
              <a:t>，</a:t>
            </a:r>
            <a:r>
              <a:rPr lang="en-US" altLang="zh-CN">
                <a:solidFill>
                  <a:schemeClr val="bg1"/>
                </a:solidFill>
              </a:rPr>
              <a:t>{90</a:t>
            </a:r>
            <a:r>
              <a:rPr lang="zh-CN" altLang="en-US">
                <a:solidFill>
                  <a:schemeClr val="bg1"/>
                </a:solidFill>
              </a:rPr>
              <a:t>，</a:t>
            </a:r>
            <a:r>
              <a:rPr lang="en-US" altLang="zh-CN">
                <a:solidFill>
                  <a:schemeClr val="bg1"/>
                </a:solidFill>
              </a:rPr>
              <a:t>99</a:t>
            </a:r>
            <a:r>
              <a:rPr lang="zh-CN" altLang="en-US">
                <a:solidFill>
                  <a:schemeClr val="bg1"/>
                </a:solidFill>
              </a:rPr>
              <a:t>，</a:t>
            </a:r>
            <a:r>
              <a:rPr lang="en-US" altLang="zh-CN">
                <a:solidFill>
                  <a:schemeClr val="bg1"/>
                </a:solidFill>
              </a:rPr>
              <a:t>100</a:t>
            </a:r>
            <a:r>
              <a:rPr lang="zh-CN" altLang="en-US">
                <a:solidFill>
                  <a:schemeClr val="bg1"/>
                </a:solidFill>
              </a:rPr>
              <a:t>，</a:t>
            </a:r>
            <a:r>
              <a:rPr lang="en-US" altLang="zh-CN">
                <a:solidFill>
                  <a:schemeClr val="bg1"/>
                </a:solidFill>
              </a:rPr>
              <a:t>98}};</a:t>
            </a:r>
          </a:p>
          <a:p>
            <a:pPr algn="l" eaLnBrk="1" hangingPunct="1">
              <a:lnSpc>
                <a:spcPct val="125000"/>
              </a:lnSpc>
            </a:pPr>
            <a:r>
              <a:rPr lang="en-US" altLang="zh-CN">
                <a:solidFill>
                  <a:schemeClr val="bg1"/>
                </a:solidFill>
              </a:rPr>
              <a:t>    </a:t>
            </a:r>
            <a:r>
              <a:rPr lang="en-US" altLang="zh-CN" b="1">
                <a:solidFill>
                  <a:schemeClr val="bg1"/>
                </a:solidFill>
              </a:rPr>
              <a:t>search</a:t>
            </a:r>
            <a:r>
              <a:rPr lang="zh-CN" altLang="en-US">
                <a:solidFill>
                  <a:schemeClr val="bg1"/>
                </a:solidFill>
              </a:rPr>
              <a:t>（</a:t>
            </a:r>
            <a:r>
              <a:rPr lang="en-US" altLang="zh-CN">
                <a:solidFill>
                  <a:schemeClr val="bg1"/>
                </a:solidFill>
              </a:rPr>
              <a:t>score</a:t>
            </a:r>
            <a:r>
              <a:rPr lang="zh-CN" altLang="en-US">
                <a:solidFill>
                  <a:schemeClr val="bg1"/>
                </a:solidFill>
              </a:rPr>
              <a:t>，３）；</a:t>
            </a:r>
          </a:p>
          <a:p>
            <a:pPr algn="l" eaLnBrk="1" hangingPunct="1">
              <a:lnSpc>
                <a:spcPct val="125000"/>
              </a:lnSpc>
            </a:pPr>
            <a:r>
              <a:rPr lang="zh-CN" altLang="en-US">
                <a:solidFill>
                  <a:schemeClr val="bg1"/>
                </a:solidFill>
              </a:rPr>
              <a:t>｝</a:t>
            </a:r>
          </a:p>
        </p:txBody>
      </p:sp>
    </p:spTree>
  </p:cSld>
  <p:clrMapOvr>
    <a:masterClrMapping/>
  </p:clrMapOvr>
  <p:transition>
    <p:strips dir="ru"/>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a:extLst>
              <a:ext uri="{FF2B5EF4-FFF2-40B4-BE49-F238E27FC236}">
                <a16:creationId xmlns:a16="http://schemas.microsoft.com/office/drawing/2014/main" id="{07507D4D-65DA-433A-A2A7-4DABEDF417D9}"/>
              </a:ext>
            </a:extLst>
          </p:cNvPr>
          <p:cNvSpPr>
            <a:spLocks noChangeArrowheads="1"/>
          </p:cNvSpPr>
          <p:nvPr/>
        </p:nvSpPr>
        <p:spPr bwMode="auto">
          <a:xfrm>
            <a:off x="-16633" y="301625"/>
            <a:ext cx="9002712" cy="6556375"/>
          </a:xfrm>
          <a:prstGeom prst="rect">
            <a:avLst/>
          </a:prstGeom>
          <a:solidFill>
            <a:srgbClr val="336699"/>
          </a:solidFill>
          <a:ln>
            <a:noFill/>
          </a:ln>
          <a:effectLst/>
          <a:extLst>
            <a:ext uri="{91240B29-F687-4F45-9708-019B960494DF}">
              <a14:hiddenLine xmlns:a14="http://schemas.microsoft.com/office/drawing/2010/main" w="3810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dirty="0">
                <a:solidFill>
                  <a:schemeClr val="bg1"/>
                </a:solidFill>
              </a:rPr>
              <a:t>void  </a:t>
            </a:r>
            <a:r>
              <a:rPr lang="en-US" altLang="zh-CN" b="1" dirty="0">
                <a:solidFill>
                  <a:schemeClr val="bg1"/>
                </a:solidFill>
              </a:rPr>
              <a:t>search</a:t>
            </a:r>
            <a:r>
              <a:rPr lang="zh-CN" altLang="en-US" dirty="0">
                <a:solidFill>
                  <a:schemeClr val="bg1"/>
                </a:solidFill>
              </a:rPr>
              <a:t>（</a:t>
            </a:r>
            <a:r>
              <a:rPr lang="en-US" altLang="zh-CN" dirty="0">
                <a:solidFill>
                  <a:schemeClr val="bg1"/>
                </a:solidFill>
              </a:rPr>
              <a:t>float (*p)</a:t>
            </a:r>
            <a:r>
              <a:rPr lang="zh-CN" altLang="en-US" dirty="0">
                <a:solidFill>
                  <a:schemeClr val="bg1"/>
                </a:solidFill>
              </a:rPr>
              <a:t>［</a:t>
            </a:r>
            <a:r>
              <a:rPr lang="en-US" altLang="zh-CN" dirty="0">
                <a:solidFill>
                  <a:schemeClr val="bg1"/>
                </a:solidFill>
              </a:rPr>
              <a:t>4</a:t>
            </a:r>
            <a:r>
              <a:rPr lang="zh-CN" altLang="en-US" dirty="0">
                <a:solidFill>
                  <a:schemeClr val="bg1"/>
                </a:solidFill>
              </a:rPr>
              <a:t>］，</a:t>
            </a:r>
            <a:r>
              <a:rPr lang="en-US" altLang="zh-CN" dirty="0">
                <a:solidFill>
                  <a:schemeClr val="bg1"/>
                </a:solidFill>
              </a:rPr>
              <a:t>int </a:t>
            </a:r>
            <a:r>
              <a:rPr lang="zh-CN" altLang="en-US" dirty="0">
                <a:solidFill>
                  <a:schemeClr val="bg1"/>
                </a:solidFill>
              </a:rPr>
              <a:t>ｎ）</a:t>
            </a:r>
          </a:p>
          <a:p>
            <a:pPr algn="l" eaLnBrk="1" hangingPunct="1"/>
            <a:r>
              <a:rPr lang="en-US" altLang="zh-CN" dirty="0">
                <a:solidFill>
                  <a:schemeClr val="bg1"/>
                </a:solidFill>
              </a:rPr>
              <a:t>{</a:t>
            </a:r>
          </a:p>
          <a:p>
            <a:pPr algn="l" eaLnBrk="1" hangingPunct="1"/>
            <a:r>
              <a:rPr lang="en-US" altLang="zh-CN" dirty="0">
                <a:solidFill>
                  <a:schemeClr val="bg1"/>
                </a:solidFill>
              </a:rPr>
              <a:t>      int </a:t>
            </a:r>
            <a:r>
              <a:rPr lang="zh-CN" altLang="en-US" dirty="0">
                <a:solidFill>
                  <a:schemeClr val="bg1"/>
                </a:solidFill>
              </a:rPr>
              <a:t>ｉ，ｊ，ｆｌａｇ；</a:t>
            </a:r>
          </a:p>
          <a:p>
            <a:pPr algn="l" eaLnBrk="1" hangingPunct="1"/>
            <a:r>
              <a:rPr lang="zh-CN" altLang="en-US" dirty="0">
                <a:solidFill>
                  <a:schemeClr val="bg1"/>
                </a:solidFill>
              </a:rPr>
              <a:t>      </a:t>
            </a:r>
            <a:r>
              <a:rPr lang="en-US" altLang="zh-CN" dirty="0">
                <a:solidFill>
                  <a:schemeClr val="bg1"/>
                </a:solidFill>
              </a:rPr>
              <a:t>for</a:t>
            </a:r>
            <a:r>
              <a:rPr lang="zh-CN" altLang="en-US" dirty="0">
                <a:solidFill>
                  <a:schemeClr val="bg1"/>
                </a:solidFill>
              </a:rPr>
              <a:t>（ｊ＝０；ｊ＜ｎ；ｊ＋＋</a:t>
            </a:r>
            <a:r>
              <a:rPr lang="en-US" altLang="zh-CN" dirty="0">
                <a:solidFill>
                  <a:schemeClr val="bg1"/>
                </a:solidFill>
              </a:rPr>
              <a:t>)</a:t>
            </a:r>
          </a:p>
          <a:p>
            <a:pPr algn="l" eaLnBrk="1" hangingPunct="1"/>
            <a:r>
              <a:rPr lang="en-US" altLang="zh-CN" dirty="0">
                <a:solidFill>
                  <a:schemeClr val="bg1"/>
                </a:solidFill>
              </a:rPr>
              <a:t>     {	flag</a:t>
            </a:r>
            <a:r>
              <a:rPr lang="zh-CN" altLang="en-US" dirty="0">
                <a:solidFill>
                  <a:schemeClr val="bg1"/>
                </a:solidFill>
              </a:rPr>
              <a:t>＝０；</a:t>
            </a:r>
          </a:p>
          <a:p>
            <a:pPr algn="l" eaLnBrk="1" hangingPunct="1"/>
            <a:r>
              <a:rPr lang="zh-CN" altLang="en-US" dirty="0">
                <a:solidFill>
                  <a:schemeClr val="bg1"/>
                </a:solidFill>
              </a:rPr>
              <a:t>       </a:t>
            </a:r>
            <a:r>
              <a:rPr lang="en-US" altLang="zh-CN" dirty="0">
                <a:solidFill>
                  <a:schemeClr val="bg1"/>
                </a:solidFill>
              </a:rPr>
              <a:t>	for</a:t>
            </a:r>
            <a:r>
              <a:rPr lang="zh-CN" altLang="en-US" dirty="0">
                <a:solidFill>
                  <a:schemeClr val="bg1"/>
                </a:solidFill>
              </a:rPr>
              <a:t>（ｉ＝０；ｉ＜４；ｉ＋＋</a:t>
            </a:r>
            <a:r>
              <a:rPr lang="en-US" altLang="zh-CN" dirty="0">
                <a:solidFill>
                  <a:schemeClr val="bg1"/>
                </a:solidFill>
              </a:rPr>
              <a:t>)</a:t>
            </a:r>
          </a:p>
          <a:p>
            <a:pPr algn="l" eaLnBrk="1" hangingPunct="1"/>
            <a:r>
              <a:rPr lang="en-US" altLang="zh-CN" dirty="0">
                <a:solidFill>
                  <a:schemeClr val="bg1"/>
                </a:solidFill>
              </a:rPr>
              <a:t>                if</a:t>
            </a:r>
            <a:r>
              <a:rPr lang="zh-CN" altLang="en-US" dirty="0">
                <a:solidFill>
                  <a:schemeClr val="bg1"/>
                </a:solidFill>
              </a:rPr>
              <a:t> </a:t>
            </a:r>
            <a:r>
              <a:rPr lang="en-US" altLang="zh-CN" dirty="0">
                <a:solidFill>
                  <a:schemeClr val="bg1"/>
                </a:solidFill>
              </a:rPr>
              <a:t>(</a:t>
            </a:r>
            <a:r>
              <a:rPr lang="zh-CN" altLang="en-US" dirty="0">
                <a:solidFill>
                  <a:schemeClr val="bg1"/>
                </a:solidFill>
              </a:rPr>
              <a:t>*</a:t>
            </a:r>
            <a:r>
              <a:rPr lang="en-US" altLang="zh-CN" dirty="0">
                <a:solidFill>
                  <a:schemeClr val="bg1"/>
                </a:solidFill>
              </a:rPr>
              <a:t>(</a:t>
            </a:r>
            <a:r>
              <a:rPr lang="zh-CN" altLang="en-US" dirty="0">
                <a:solidFill>
                  <a:schemeClr val="bg1"/>
                </a:solidFill>
              </a:rPr>
              <a:t>*</a:t>
            </a:r>
            <a:r>
              <a:rPr lang="en-US" altLang="zh-CN" dirty="0">
                <a:solidFill>
                  <a:schemeClr val="bg1"/>
                </a:solidFill>
              </a:rPr>
              <a:t>(</a:t>
            </a:r>
            <a:r>
              <a:rPr lang="zh-CN" altLang="en-US" dirty="0">
                <a:solidFill>
                  <a:schemeClr val="bg1"/>
                </a:solidFill>
              </a:rPr>
              <a:t>ｐ</a:t>
            </a:r>
            <a:r>
              <a:rPr lang="en-US" altLang="zh-CN" dirty="0">
                <a:solidFill>
                  <a:schemeClr val="bg1"/>
                </a:solidFill>
              </a:rPr>
              <a:t>+j)+</a:t>
            </a:r>
            <a:r>
              <a:rPr lang="en-US" altLang="zh-CN" dirty="0" err="1">
                <a:solidFill>
                  <a:schemeClr val="bg1"/>
                </a:solidFill>
              </a:rPr>
              <a:t>i</a:t>
            </a:r>
            <a:r>
              <a:rPr lang="en-US" altLang="zh-CN" dirty="0">
                <a:solidFill>
                  <a:schemeClr val="bg1"/>
                </a:solidFill>
              </a:rPr>
              <a:t>)</a:t>
            </a:r>
            <a:r>
              <a:rPr lang="zh-CN" altLang="en-US" dirty="0">
                <a:solidFill>
                  <a:schemeClr val="bg1"/>
                </a:solidFill>
              </a:rPr>
              <a:t>＜６０</a:t>
            </a:r>
            <a:r>
              <a:rPr lang="en-US" altLang="zh-CN" dirty="0">
                <a:solidFill>
                  <a:schemeClr val="bg1"/>
                </a:solidFill>
              </a:rPr>
              <a:t>)</a:t>
            </a:r>
            <a:r>
              <a:rPr lang="zh-CN" altLang="en-US" dirty="0">
                <a:solidFill>
                  <a:schemeClr val="bg1"/>
                </a:solidFill>
              </a:rPr>
              <a:t>　</a:t>
            </a:r>
            <a:r>
              <a:rPr lang="en-US" altLang="zh-CN" dirty="0">
                <a:solidFill>
                  <a:schemeClr val="bg1"/>
                </a:solidFill>
              </a:rPr>
              <a:t>flag</a:t>
            </a:r>
            <a:r>
              <a:rPr lang="zh-CN" altLang="en-US" dirty="0">
                <a:solidFill>
                  <a:schemeClr val="bg1"/>
                </a:solidFill>
              </a:rPr>
              <a:t>＝１；</a:t>
            </a:r>
          </a:p>
          <a:p>
            <a:pPr algn="l" eaLnBrk="1" hangingPunct="1"/>
            <a:r>
              <a:rPr lang="zh-CN" altLang="en-US" dirty="0">
                <a:solidFill>
                  <a:schemeClr val="bg1"/>
                </a:solidFill>
              </a:rPr>
              <a:t>        </a:t>
            </a:r>
            <a:r>
              <a:rPr lang="en-US" altLang="zh-CN" dirty="0">
                <a:solidFill>
                  <a:schemeClr val="bg1"/>
                </a:solidFill>
              </a:rPr>
              <a:t>	if</a:t>
            </a:r>
            <a:r>
              <a:rPr lang="zh-CN" altLang="en-US" dirty="0">
                <a:solidFill>
                  <a:schemeClr val="bg1"/>
                </a:solidFill>
              </a:rPr>
              <a:t>（</a:t>
            </a:r>
            <a:r>
              <a:rPr lang="en-US" altLang="zh-CN" dirty="0">
                <a:solidFill>
                  <a:schemeClr val="bg1"/>
                </a:solidFill>
              </a:rPr>
              <a:t>flag</a:t>
            </a:r>
            <a:r>
              <a:rPr lang="zh-CN" altLang="en-US" dirty="0">
                <a:solidFill>
                  <a:schemeClr val="bg1"/>
                </a:solidFill>
              </a:rPr>
              <a:t>＝＝１）</a:t>
            </a:r>
          </a:p>
          <a:p>
            <a:pPr algn="l" eaLnBrk="1" hangingPunct="1"/>
            <a:r>
              <a:rPr lang="zh-CN" altLang="en-US" dirty="0">
                <a:solidFill>
                  <a:schemeClr val="bg1"/>
                </a:solidFill>
              </a:rPr>
              <a:t>          </a:t>
            </a:r>
            <a:r>
              <a:rPr lang="en-US" altLang="zh-CN" dirty="0">
                <a:solidFill>
                  <a:schemeClr val="bg1"/>
                </a:solidFill>
              </a:rPr>
              <a:t>{ </a:t>
            </a:r>
          </a:p>
          <a:p>
            <a:pPr algn="l" eaLnBrk="1" hangingPunct="1"/>
            <a:r>
              <a:rPr lang="en-US" altLang="zh-CN" dirty="0">
                <a:solidFill>
                  <a:schemeClr val="bg1"/>
                </a:solidFill>
              </a:rPr>
              <a:t>	     </a:t>
            </a:r>
            <a:r>
              <a:rPr lang="en-US" altLang="zh-CN" dirty="0" err="1">
                <a:solidFill>
                  <a:schemeClr val="bg1"/>
                </a:solidFill>
              </a:rPr>
              <a:t>printf</a:t>
            </a:r>
            <a:r>
              <a:rPr lang="en-US" altLang="zh-CN" dirty="0">
                <a:solidFill>
                  <a:schemeClr val="bg1"/>
                </a:solidFill>
              </a:rPr>
              <a:t>("</a:t>
            </a:r>
            <a:r>
              <a:rPr lang="en-US" altLang="zh-CN" dirty="0" err="1">
                <a:solidFill>
                  <a:schemeClr val="bg1"/>
                </a:solidFill>
              </a:rPr>
              <a:t>No.%d</a:t>
            </a:r>
            <a:r>
              <a:rPr lang="en-US" altLang="zh-CN" dirty="0">
                <a:solidFill>
                  <a:schemeClr val="bg1"/>
                </a:solidFill>
              </a:rPr>
              <a:t> fails, his scores are:\n"</a:t>
            </a:r>
            <a:r>
              <a:rPr lang="zh-CN" altLang="en-US" dirty="0">
                <a:solidFill>
                  <a:schemeClr val="bg1"/>
                </a:solidFill>
              </a:rPr>
              <a:t>，</a:t>
            </a:r>
            <a:r>
              <a:rPr lang="en-US" altLang="zh-CN" dirty="0">
                <a:solidFill>
                  <a:schemeClr val="bg1"/>
                </a:solidFill>
              </a:rPr>
              <a:t>j+1);</a:t>
            </a:r>
          </a:p>
          <a:p>
            <a:pPr algn="l" eaLnBrk="1" hangingPunct="1"/>
            <a:r>
              <a:rPr lang="en-US" altLang="zh-CN" dirty="0">
                <a:solidFill>
                  <a:schemeClr val="bg1"/>
                </a:solidFill>
              </a:rPr>
              <a:t>      </a:t>
            </a:r>
            <a:r>
              <a:rPr lang="zh-CN" altLang="en-US" dirty="0">
                <a:solidFill>
                  <a:schemeClr val="bg1"/>
                </a:solidFill>
              </a:rPr>
              <a:t>　　 </a:t>
            </a:r>
            <a:r>
              <a:rPr lang="en-US" altLang="zh-CN" dirty="0">
                <a:solidFill>
                  <a:schemeClr val="bg1"/>
                </a:solidFill>
              </a:rPr>
              <a:t>for</a:t>
            </a:r>
            <a:r>
              <a:rPr lang="zh-CN" altLang="en-US" dirty="0">
                <a:solidFill>
                  <a:schemeClr val="bg1"/>
                </a:solidFill>
              </a:rPr>
              <a:t>（ｉ＝０；ｉ＜４；ｉ＋＋）</a:t>
            </a:r>
          </a:p>
          <a:p>
            <a:pPr algn="l" eaLnBrk="1" hangingPunct="1"/>
            <a:r>
              <a:rPr lang="zh-CN" altLang="en-US" dirty="0">
                <a:solidFill>
                  <a:schemeClr val="bg1"/>
                </a:solidFill>
              </a:rPr>
              <a:t>               </a:t>
            </a:r>
            <a:r>
              <a:rPr lang="en-US" altLang="zh-CN" dirty="0">
                <a:solidFill>
                  <a:schemeClr val="bg1"/>
                </a:solidFill>
              </a:rPr>
              <a:t>	</a:t>
            </a:r>
            <a:r>
              <a:rPr lang="en-US" altLang="zh-CN" dirty="0" err="1">
                <a:solidFill>
                  <a:schemeClr val="bg1"/>
                </a:solidFill>
              </a:rPr>
              <a:t>printf</a:t>
            </a:r>
            <a:r>
              <a:rPr lang="zh-CN" altLang="en-US" dirty="0">
                <a:solidFill>
                  <a:schemeClr val="bg1"/>
                </a:solidFill>
              </a:rPr>
              <a:t>（</a:t>
            </a:r>
            <a:r>
              <a:rPr lang="en-US" altLang="zh-CN" dirty="0">
                <a:solidFill>
                  <a:schemeClr val="bg1"/>
                </a:solidFill>
              </a:rPr>
              <a:t>″%</a:t>
            </a:r>
            <a:r>
              <a:rPr lang="zh-CN" altLang="en-US" dirty="0">
                <a:solidFill>
                  <a:schemeClr val="bg1"/>
                </a:solidFill>
              </a:rPr>
              <a:t>５</a:t>
            </a:r>
            <a:r>
              <a:rPr lang="en-US" altLang="zh-CN" dirty="0">
                <a:solidFill>
                  <a:schemeClr val="bg1"/>
                </a:solidFill>
              </a:rPr>
              <a:t>.</a:t>
            </a:r>
            <a:r>
              <a:rPr lang="zh-CN" altLang="en-US" dirty="0">
                <a:solidFill>
                  <a:schemeClr val="bg1"/>
                </a:solidFill>
              </a:rPr>
              <a:t>１ｆ</a:t>
            </a:r>
            <a:r>
              <a:rPr lang="en-US" altLang="zh-CN" dirty="0">
                <a:solidFill>
                  <a:schemeClr val="bg1"/>
                </a:solidFill>
              </a:rPr>
              <a:t>″</a:t>
            </a:r>
            <a:r>
              <a:rPr lang="zh-CN" altLang="en-US" dirty="0">
                <a:solidFill>
                  <a:schemeClr val="bg1"/>
                </a:solidFill>
              </a:rPr>
              <a:t>，*</a:t>
            </a:r>
            <a:r>
              <a:rPr lang="en-US" altLang="zh-CN" dirty="0">
                <a:solidFill>
                  <a:schemeClr val="bg1"/>
                </a:solidFill>
              </a:rPr>
              <a:t>(*(</a:t>
            </a:r>
            <a:r>
              <a:rPr lang="zh-CN" altLang="en-US" dirty="0">
                <a:solidFill>
                  <a:schemeClr val="bg1"/>
                </a:solidFill>
              </a:rPr>
              <a:t>ｐ＋ｊ</a:t>
            </a:r>
            <a:r>
              <a:rPr lang="en-US" altLang="zh-CN" dirty="0">
                <a:solidFill>
                  <a:schemeClr val="bg1"/>
                </a:solidFill>
              </a:rPr>
              <a:t>)</a:t>
            </a:r>
            <a:r>
              <a:rPr lang="zh-CN" altLang="en-US" dirty="0">
                <a:solidFill>
                  <a:schemeClr val="bg1"/>
                </a:solidFill>
              </a:rPr>
              <a:t>＋ｉ</a:t>
            </a:r>
            <a:r>
              <a:rPr lang="en-US" altLang="zh-CN" dirty="0">
                <a:solidFill>
                  <a:schemeClr val="bg1"/>
                </a:solidFill>
              </a:rPr>
              <a:t>))</a:t>
            </a:r>
            <a:r>
              <a:rPr lang="zh-CN" altLang="en-US" dirty="0">
                <a:solidFill>
                  <a:schemeClr val="bg1"/>
                </a:solidFill>
              </a:rPr>
              <a:t>；</a:t>
            </a:r>
          </a:p>
          <a:p>
            <a:pPr algn="l" eaLnBrk="1" hangingPunct="1"/>
            <a:r>
              <a:rPr lang="zh-CN" altLang="en-US" dirty="0">
                <a:solidFill>
                  <a:schemeClr val="bg1"/>
                </a:solidFill>
              </a:rPr>
              <a:t>      　　</a:t>
            </a:r>
            <a:r>
              <a:rPr lang="en-US" altLang="zh-CN" dirty="0" err="1">
                <a:solidFill>
                  <a:schemeClr val="bg1"/>
                </a:solidFill>
              </a:rPr>
              <a:t>printf</a:t>
            </a:r>
            <a:r>
              <a:rPr lang="zh-CN" altLang="en-US" dirty="0">
                <a:solidFill>
                  <a:schemeClr val="bg1"/>
                </a:solidFill>
              </a:rPr>
              <a:t>（</a:t>
            </a:r>
            <a:r>
              <a:rPr lang="en-US" altLang="zh-CN" dirty="0">
                <a:solidFill>
                  <a:schemeClr val="bg1"/>
                </a:solidFill>
              </a:rPr>
              <a:t>″</a:t>
            </a:r>
            <a:r>
              <a:rPr lang="zh-CN" altLang="en-US" dirty="0">
                <a:solidFill>
                  <a:schemeClr val="bg1"/>
                </a:solidFill>
              </a:rPr>
              <a:t>＼ｎ</a:t>
            </a:r>
            <a:r>
              <a:rPr lang="en-US" altLang="zh-CN" dirty="0">
                <a:solidFill>
                  <a:schemeClr val="bg1"/>
                </a:solidFill>
              </a:rPr>
              <a:t>″</a:t>
            </a:r>
            <a:r>
              <a:rPr lang="zh-CN" altLang="en-US" dirty="0">
                <a:solidFill>
                  <a:schemeClr val="bg1"/>
                </a:solidFill>
              </a:rPr>
              <a:t>）；</a:t>
            </a:r>
          </a:p>
          <a:p>
            <a:pPr algn="l" eaLnBrk="1" hangingPunct="1"/>
            <a:r>
              <a:rPr lang="zh-CN" altLang="en-US" dirty="0">
                <a:solidFill>
                  <a:schemeClr val="bg1"/>
                </a:solidFill>
              </a:rPr>
              <a:t>　</a:t>
            </a:r>
            <a:r>
              <a:rPr lang="en-US" altLang="zh-CN" dirty="0">
                <a:solidFill>
                  <a:schemeClr val="bg1"/>
                </a:solidFill>
              </a:rPr>
              <a:t>	}</a:t>
            </a:r>
            <a:r>
              <a:rPr lang="zh-CN" altLang="en-US" dirty="0">
                <a:solidFill>
                  <a:schemeClr val="bg1"/>
                </a:solidFill>
              </a:rPr>
              <a:t>      ｝</a:t>
            </a:r>
          </a:p>
          <a:p>
            <a:pPr algn="l" eaLnBrk="1" hangingPunct="1"/>
            <a:r>
              <a:rPr lang="zh-CN" altLang="en-US" dirty="0">
                <a:solidFill>
                  <a:schemeClr val="bg1"/>
                </a:solidFill>
              </a:rPr>
              <a:t>｝</a:t>
            </a:r>
            <a:r>
              <a:rPr lang="zh-CN" altLang="en-US" dirty="0"/>
              <a:t>　</a:t>
            </a:r>
          </a:p>
        </p:txBody>
      </p:sp>
      <p:sp>
        <p:nvSpPr>
          <p:cNvPr id="843781" name="Text Box 5">
            <a:extLst>
              <a:ext uri="{FF2B5EF4-FFF2-40B4-BE49-F238E27FC236}">
                <a16:creationId xmlns:a16="http://schemas.microsoft.com/office/drawing/2014/main" id="{E0E9B71D-C1B4-4FEF-903A-870496E6ED5F}"/>
              </a:ext>
            </a:extLst>
          </p:cNvPr>
          <p:cNvSpPr txBox="1">
            <a:spLocks noChangeArrowheads="1"/>
          </p:cNvSpPr>
          <p:nvPr/>
        </p:nvSpPr>
        <p:spPr bwMode="auto">
          <a:xfrm>
            <a:off x="6692241" y="1268760"/>
            <a:ext cx="5518150" cy="2654300"/>
          </a:xfrm>
          <a:prstGeom prst="rect">
            <a:avLst/>
          </a:prstGeom>
          <a:solidFill>
            <a:srgbClr val="808000"/>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a:t>　</a:t>
            </a:r>
            <a:r>
              <a:rPr lang="zh-CN" altLang="en-US">
                <a:solidFill>
                  <a:srgbClr val="FFFF66"/>
                </a:solidFill>
              </a:rPr>
              <a:t>程序运行结果如下：</a:t>
            </a:r>
          </a:p>
          <a:p>
            <a:pPr algn="l" eaLnBrk="1" hangingPunct="1"/>
            <a:r>
              <a:rPr lang="en-US" altLang="zh-CN">
                <a:solidFill>
                  <a:schemeClr val="bg1"/>
                </a:solidFill>
              </a:rPr>
              <a:t>No.1  fails,  his scores are</a:t>
            </a:r>
            <a:r>
              <a:rPr lang="zh-CN" altLang="en-US">
                <a:solidFill>
                  <a:schemeClr val="bg1"/>
                </a:solidFill>
              </a:rPr>
              <a:t>：</a:t>
            </a:r>
          </a:p>
          <a:p>
            <a:pPr algn="l" eaLnBrk="1" hangingPunct="1"/>
            <a:r>
              <a:rPr lang="zh-CN" altLang="en-US">
                <a:solidFill>
                  <a:schemeClr val="bg1"/>
                </a:solidFill>
              </a:rPr>
              <a:t>６５</a:t>
            </a:r>
            <a:r>
              <a:rPr lang="en-US" altLang="zh-CN">
                <a:solidFill>
                  <a:schemeClr val="bg1"/>
                </a:solidFill>
              </a:rPr>
              <a:t>.</a:t>
            </a:r>
            <a:r>
              <a:rPr lang="zh-CN" altLang="en-US">
                <a:solidFill>
                  <a:schemeClr val="bg1"/>
                </a:solidFill>
              </a:rPr>
              <a:t>０  ５７</a:t>
            </a:r>
            <a:r>
              <a:rPr lang="en-US" altLang="zh-CN">
                <a:solidFill>
                  <a:schemeClr val="bg1"/>
                </a:solidFill>
              </a:rPr>
              <a:t>.</a:t>
            </a:r>
            <a:r>
              <a:rPr lang="zh-CN" altLang="en-US">
                <a:solidFill>
                  <a:schemeClr val="bg1"/>
                </a:solidFill>
              </a:rPr>
              <a:t>０   ７０</a:t>
            </a:r>
            <a:r>
              <a:rPr lang="en-US" altLang="zh-CN">
                <a:solidFill>
                  <a:schemeClr val="bg1"/>
                </a:solidFill>
              </a:rPr>
              <a:t>.</a:t>
            </a:r>
            <a:r>
              <a:rPr lang="zh-CN" altLang="en-US">
                <a:solidFill>
                  <a:schemeClr val="bg1"/>
                </a:solidFill>
              </a:rPr>
              <a:t>０   ６０</a:t>
            </a:r>
            <a:r>
              <a:rPr lang="en-US" altLang="zh-CN">
                <a:solidFill>
                  <a:schemeClr val="bg1"/>
                </a:solidFill>
              </a:rPr>
              <a:t>.</a:t>
            </a:r>
            <a:r>
              <a:rPr lang="zh-CN" altLang="en-US">
                <a:solidFill>
                  <a:schemeClr val="bg1"/>
                </a:solidFill>
              </a:rPr>
              <a:t>０</a:t>
            </a:r>
          </a:p>
          <a:p>
            <a:pPr algn="l" eaLnBrk="1" hangingPunct="1"/>
            <a:endParaRPr lang="zh-CN" altLang="en-US">
              <a:solidFill>
                <a:schemeClr val="bg1"/>
              </a:solidFill>
            </a:endParaRPr>
          </a:p>
          <a:p>
            <a:pPr algn="l" eaLnBrk="1" hangingPunct="1"/>
            <a:r>
              <a:rPr lang="en-US" altLang="zh-CN">
                <a:solidFill>
                  <a:schemeClr val="bg1"/>
                </a:solidFill>
              </a:rPr>
              <a:t>No.2  fails,  his scores are</a:t>
            </a:r>
            <a:r>
              <a:rPr lang="zh-CN" altLang="en-US">
                <a:solidFill>
                  <a:schemeClr val="bg1"/>
                </a:solidFill>
              </a:rPr>
              <a:t>：</a:t>
            </a:r>
          </a:p>
          <a:p>
            <a:pPr algn="l" eaLnBrk="1" hangingPunct="1"/>
            <a:r>
              <a:rPr lang="zh-CN" altLang="en-US">
                <a:solidFill>
                  <a:schemeClr val="bg1"/>
                </a:solidFill>
              </a:rPr>
              <a:t>５８</a:t>
            </a:r>
            <a:r>
              <a:rPr lang="en-US" altLang="zh-CN">
                <a:solidFill>
                  <a:schemeClr val="bg1"/>
                </a:solidFill>
              </a:rPr>
              <a:t>.</a:t>
            </a:r>
            <a:r>
              <a:rPr lang="zh-CN" altLang="en-US">
                <a:solidFill>
                  <a:schemeClr val="bg1"/>
                </a:solidFill>
              </a:rPr>
              <a:t>０ ８７</a:t>
            </a:r>
            <a:r>
              <a:rPr lang="en-US" altLang="zh-CN">
                <a:solidFill>
                  <a:schemeClr val="bg1"/>
                </a:solidFill>
              </a:rPr>
              <a:t>.</a:t>
            </a:r>
            <a:r>
              <a:rPr lang="zh-CN" altLang="en-US">
                <a:solidFill>
                  <a:schemeClr val="bg1"/>
                </a:solidFill>
              </a:rPr>
              <a:t>０ ９０</a:t>
            </a:r>
            <a:r>
              <a:rPr lang="en-US" altLang="zh-CN">
                <a:solidFill>
                  <a:schemeClr val="bg1"/>
                </a:solidFill>
              </a:rPr>
              <a:t>.</a:t>
            </a:r>
            <a:r>
              <a:rPr lang="zh-CN" altLang="en-US">
                <a:solidFill>
                  <a:schemeClr val="bg1"/>
                </a:solidFill>
              </a:rPr>
              <a:t>０ ８１</a:t>
            </a:r>
            <a:r>
              <a:rPr lang="en-US" altLang="zh-CN">
                <a:solidFill>
                  <a:schemeClr val="bg1"/>
                </a:solidFill>
              </a:rPr>
              <a:t>.</a:t>
            </a:r>
            <a:r>
              <a:rPr lang="zh-CN" altLang="en-US">
                <a:solidFill>
                  <a:schemeClr val="bg1"/>
                </a:solidFill>
              </a:rPr>
              <a:t>０</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3781"/>
                                        </p:tgtEl>
                                        <p:attrNameLst>
                                          <p:attrName>style.visibility</p:attrName>
                                        </p:attrNameLst>
                                      </p:cBhvr>
                                      <p:to>
                                        <p:strVal val="visible"/>
                                      </p:to>
                                    </p:set>
                                    <p:anim calcmode="lin" valueType="num">
                                      <p:cBhvr additive="base">
                                        <p:cTn id="7" dur="500" fill="hold"/>
                                        <p:tgtEl>
                                          <p:spTgt spid="843781"/>
                                        </p:tgtEl>
                                        <p:attrNameLst>
                                          <p:attrName>ppt_x</p:attrName>
                                        </p:attrNameLst>
                                      </p:cBhvr>
                                      <p:tavLst>
                                        <p:tav tm="0">
                                          <p:val>
                                            <p:strVal val="#ppt_x"/>
                                          </p:val>
                                        </p:tav>
                                        <p:tav tm="100000">
                                          <p:val>
                                            <p:strVal val="#ppt_x"/>
                                          </p:val>
                                        </p:tav>
                                      </p:tavLst>
                                    </p:anim>
                                    <p:anim calcmode="lin" valueType="num">
                                      <p:cBhvr additive="base">
                                        <p:cTn id="8" dur="500" fill="hold"/>
                                        <p:tgtEl>
                                          <p:spTgt spid="843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3781"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4"/>
          <p:cNvSpPr>
            <a:spLocks noGrp="1" noChangeArrowheads="1"/>
          </p:cNvSpPr>
          <p:nvPr>
            <p:ph type="title"/>
          </p:nvPr>
        </p:nvSpPr>
        <p:spPr>
          <a:xfrm>
            <a:off x="1905000" y="228600"/>
            <a:ext cx="7696200" cy="1104900"/>
          </a:xfrm>
          <a:noFill/>
        </p:spPr>
        <p:txBody>
          <a:bodyPr vert="horz" wrap="square" lIns="90488" tIns="44450" rIns="90488" bIns="44450" numCol="1" anchor="ctr" anchorCtr="0" compatLnSpc="1"/>
          <a:lstStyle/>
          <a:p>
            <a:pPr eaLnBrk="1" hangingPunct="1"/>
            <a:r>
              <a:rPr lang="en-US" altLang="zh-CN" sz="4000" dirty="0">
                <a:latin typeface="Arial" charset="0"/>
                <a:ea typeface="宋体" charset="0"/>
              </a:rPr>
              <a:t>2.3 </a:t>
            </a:r>
            <a:r>
              <a:rPr lang="zh-CN" altLang="en-US" sz="4000" dirty="0">
                <a:latin typeface="Arial" charset="0"/>
                <a:ea typeface="宋体" charset="0"/>
              </a:rPr>
              <a:t>字符串和字符指针</a:t>
            </a:r>
            <a:r>
              <a:rPr lang="zh-CN" altLang="en-US" dirty="0">
                <a:latin typeface="Arial" charset="0"/>
                <a:ea typeface="宋体" charset="0"/>
              </a:rPr>
              <a:t> </a:t>
            </a:r>
          </a:p>
        </p:txBody>
      </p:sp>
      <p:sp>
        <p:nvSpPr>
          <p:cNvPr id="410629" name="Rectangle 5"/>
          <p:cNvSpPr>
            <a:spLocks noGrp="1" noChangeArrowheads="1"/>
          </p:cNvSpPr>
          <p:nvPr>
            <p:ph type="body" idx="1"/>
          </p:nvPr>
        </p:nvSpPr>
        <p:spPr>
          <a:xfrm>
            <a:off x="2424114" y="1341439"/>
            <a:ext cx="7405687" cy="4789487"/>
          </a:xfrm>
          <a:noFill/>
        </p:spPr>
        <p:txBody>
          <a:bodyPr vert="horz" wrap="square" lIns="90488" tIns="44450" rIns="90488" bIns="44450" numCol="1" anchor="t" anchorCtr="0" compatLnSpc="1">
            <a:prstTxWarp prst="textNoShape">
              <a:avLst/>
            </a:prstTxWarp>
          </a:bodyPr>
          <a:lstStyle/>
          <a:p>
            <a:pPr eaLnBrk="1" hangingPunct="1">
              <a:lnSpc>
                <a:spcPct val="90000"/>
              </a:lnSpc>
            </a:pPr>
            <a:r>
              <a:rPr lang="zh-CN" altLang="en-US" dirty="0">
                <a:latin typeface="Arial" charset="0"/>
                <a:ea typeface="宋体" charset="0"/>
              </a:rPr>
              <a:t>字符串常量</a:t>
            </a:r>
          </a:p>
          <a:p>
            <a:pPr lvl="1" eaLnBrk="1" hangingPunct="1">
              <a:lnSpc>
                <a:spcPct val="90000"/>
              </a:lnSpc>
              <a:buFont typeface="Wingdings" charset="0"/>
              <a:buNone/>
            </a:pPr>
            <a:r>
              <a:rPr lang="en-US" altLang="zh-CN" dirty="0">
                <a:latin typeface="Arial" charset="0"/>
                <a:ea typeface="宋体" charset="0"/>
              </a:rPr>
              <a:t>"array"</a:t>
            </a:r>
          </a:p>
          <a:p>
            <a:pPr lvl="1" eaLnBrk="1" hangingPunct="1">
              <a:lnSpc>
                <a:spcPct val="90000"/>
              </a:lnSpc>
              <a:buFont typeface="Wingdings" charset="0"/>
              <a:buNone/>
            </a:pPr>
            <a:r>
              <a:rPr lang="en-US" altLang="zh-CN" dirty="0">
                <a:latin typeface="Arial" charset="0"/>
                <a:ea typeface="宋体" charset="0"/>
              </a:rPr>
              <a:t>"point"</a:t>
            </a:r>
            <a:endParaRPr lang="zh-CN" altLang="en-US" dirty="0">
              <a:latin typeface="Arial" charset="0"/>
              <a:ea typeface="宋体" charset="0"/>
            </a:endParaRPr>
          </a:p>
          <a:p>
            <a:pPr lvl="1" eaLnBrk="1" hangingPunct="1">
              <a:lnSpc>
                <a:spcPct val="90000"/>
              </a:lnSpc>
            </a:pPr>
            <a:r>
              <a:rPr lang="zh-CN" altLang="en-US" dirty="0">
                <a:latin typeface="Arial" charset="0"/>
                <a:ea typeface="宋体" charset="0"/>
              </a:rPr>
              <a:t>用一对双引号括起来的字符序列 </a:t>
            </a:r>
          </a:p>
          <a:p>
            <a:pPr lvl="1" eaLnBrk="1" hangingPunct="1">
              <a:lnSpc>
                <a:spcPct val="90000"/>
              </a:lnSpc>
            </a:pPr>
            <a:r>
              <a:rPr lang="zh-CN" altLang="en-US" dirty="0">
                <a:latin typeface="Arial" charset="0"/>
                <a:ea typeface="宋体" charset="0"/>
              </a:rPr>
              <a:t>被看做一个特殊的一维字符数组</a:t>
            </a:r>
            <a:r>
              <a:rPr lang="en-US" altLang="zh-CN" dirty="0">
                <a:latin typeface="Arial" charset="0"/>
                <a:ea typeface="宋体" charset="0"/>
              </a:rPr>
              <a:t>,</a:t>
            </a:r>
            <a:r>
              <a:rPr lang="zh-CN" altLang="en-US" dirty="0">
                <a:latin typeface="Arial" charset="0"/>
                <a:ea typeface="宋体" charset="0"/>
              </a:rPr>
              <a:t>在内存中连续存放 </a:t>
            </a:r>
          </a:p>
          <a:p>
            <a:pPr lvl="1" eaLnBrk="1" hangingPunct="1">
              <a:lnSpc>
                <a:spcPct val="90000"/>
              </a:lnSpc>
            </a:pPr>
            <a:r>
              <a:rPr lang="zh-CN" altLang="en-US" dirty="0">
                <a:latin typeface="Arial" charset="0"/>
                <a:ea typeface="宋体" charset="0"/>
              </a:rPr>
              <a:t>实质上是一个指向该字符串首字符的指针常量</a:t>
            </a:r>
          </a:p>
          <a:p>
            <a:pPr lvl="1" eaLnBrk="1" hangingPunct="1">
              <a:lnSpc>
                <a:spcPct val="90000"/>
              </a:lnSpc>
              <a:buFont typeface="Wingdings" charset="0"/>
              <a:buNone/>
            </a:pPr>
            <a:r>
              <a:rPr lang="en-US" altLang="zh-CN" dirty="0">
                <a:latin typeface="Arial" charset="0"/>
                <a:ea typeface="宋体" charset="0"/>
              </a:rPr>
              <a:t>char </a:t>
            </a:r>
            <a:r>
              <a:rPr lang="en-US" altLang="zh-CN" dirty="0" err="1">
                <a:latin typeface="Arial" charset="0"/>
                <a:ea typeface="宋体" charset="0"/>
              </a:rPr>
              <a:t>sa</a:t>
            </a:r>
            <a:r>
              <a:rPr lang="en-US" altLang="zh-CN" dirty="0">
                <a:latin typeface="Arial" charset="0"/>
                <a:ea typeface="宋体" charset="0"/>
              </a:rPr>
              <a:t>[ ] = "array";</a:t>
            </a:r>
          </a:p>
          <a:p>
            <a:pPr lvl="1" eaLnBrk="1" hangingPunct="1">
              <a:lnSpc>
                <a:spcPct val="90000"/>
              </a:lnSpc>
              <a:buFont typeface="Wingdings" charset="0"/>
              <a:buNone/>
            </a:pPr>
            <a:r>
              <a:rPr lang="en-US" altLang="zh-CN" dirty="0">
                <a:latin typeface="Arial" charset="0"/>
                <a:ea typeface="宋体" charset="0"/>
              </a:rPr>
              <a:t>char *</a:t>
            </a:r>
            <a:r>
              <a:rPr lang="en-US" altLang="zh-CN" dirty="0" err="1">
                <a:latin typeface="Arial" charset="0"/>
                <a:ea typeface="宋体" charset="0"/>
              </a:rPr>
              <a:t>sp</a:t>
            </a:r>
            <a:r>
              <a:rPr lang="en-US" altLang="zh-CN" dirty="0">
                <a:latin typeface="Arial" charset="0"/>
                <a:ea typeface="宋体" charset="0"/>
              </a:rPr>
              <a:t> = "point";</a:t>
            </a:r>
            <a:endParaRPr lang="zh-CN" altLang="en-US" dirty="0">
              <a:latin typeface="Arial" charset="0"/>
              <a:ea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10629">
                                            <p:txEl>
                                              <p:pRg st="0" end="0"/>
                                            </p:txEl>
                                          </p:spTgt>
                                        </p:tgtEl>
                                        <p:attrNameLst>
                                          <p:attrName>style.visibility</p:attrName>
                                        </p:attrNameLst>
                                      </p:cBhvr>
                                      <p:to>
                                        <p:strVal val="visible"/>
                                      </p:to>
                                    </p:set>
                                    <p:animEffect transition="in" filter="wipe(down)">
                                      <p:cBhvr>
                                        <p:cTn id="7" dur="500"/>
                                        <p:tgtEl>
                                          <p:spTgt spid="41062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10629">
                                            <p:txEl>
                                              <p:pRg st="1" end="1"/>
                                            </p:txEl>
                                          </p:spTgt>
                                        </p:tgtEl>
                                        <p:attrNameLst>
                                          <p:attrName>style.visibility</p:attrName>
                                        </p:attrNameLst>
                                      </p:cBhvr>
                                      <p:to>
                                        <p:strVal val="visible"/>
                                      </p:to>
                                    </p:set>
                                    <p:animEffect transition="in" filter="wipe(down)">
                                      <p:cBhvr>
                                        <p:cTn id="10" dur="500"/>
                                        <p:tgtEl>
                                          <p:spTgt spid="41062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10629">
                                            <p:txEl>
                                              <p:pRg st="2" end="2"/>
                                            </p:txEl>
                                          </p:spTgt>
                                        </p:tgtEl>
                                        <p:attrNameLst>
                                          <p:attrName>style.visibility</p:attrName>
                                        </p:attrNameLst>
                                      </p:cBhvr>
                                      <p:to>
                                        <p:strVal val="visible"/>
                                      </p:to>
                                    </p:set>
                                    <p:animEffect transition="in" filter="wipe(down)">
                                      <p:cBhvr>
                                        <p:cTn id="13" dur="500"/>
                                        <p:tgtEl>
                                          <p:spTgt spid="41062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10629">
                                            <p:txEl>
                                              <p:pRg st="3" end="3"/>
                                            </p:txEl>
                                          </p:spTgt>
                                        </p:tgtEl>
                                        <p:attrNameLst>
                                          <p:attrName>style.visibility</p:attrName>
                                        </p:attrNameLst>
                                      </p:cBhvr>
                                      <p:to>
                                        <p:strVal val="visible"/>
                                      </p:to>
                                    </p:set>
                                    <p:animEffect transition="in" filter="wipe(down)">
                                      <p:cBhvr>
                                        <p:cTn id="18" dur="500"/>
                                        <p:tgtEl>
                                          <p:spTgt spid="41062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10629">
                                            <p:txEl>
                                              <p:pRg st="4" end="4"/>
                                            </p:txEl>
                                          </p:spTgt>
                                        </p:tgtEl>
                                        <p:attrNameLst>
                                          <p:attrName>style.visibility</p:attrName>
                                        </p:attrNameLst>
                                      </p:cBhvr>
                                      <p:to>
                                        <p:strVal val="visible"/>
                                      </p:to>
                                    </p:set>
                                    <p:animEffect transition="in" filter="wipe(down)">
                                      <p:cBhvr>
                                        <p:cTn id="23" dur="500"/>
                                        <p:tgtEl>
                                          <p:spTgt spid="41062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10629">
                                            <p:txEl>
                                              <p:pRg st="5" end="5"/>
                                            </p:txEl>
                                          </p:spTgt>
                                        </p:tgtEl>
                                        <p:attrNameLst>
                                          <p:attrName>style.visibility</p:attrName>
                                        </p:attrNameLst>
                                      </p:cBhvr>
                                      <p:to>
                                        <p:strVal val="visible"/>
                                      </p:to>
                                    </p:set>
                                    <p:animEffect transition="in" filter="wipe(down)">
                                      <p:cBhvr>
                                        <p:cTn id="28" dur="500"/>
                                        <p:tgtEl>
                                          <p:spTgt spid="410629">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410629">
                                            <p:txEl>
                                              <p:pRg st="6" end="6"/>
                                            </p:txEl>
                                          </p:spTgt>
                                        </p:tgtEl>
                                        <p:attrNameLst>
                                          <p:attrName>style.visibility</p:attrName>
                                        </p:attrNameLst>
                                      </p:cBhvr>
                                      <p:to>
                                        <p:strVal val="visible"/>
                                      </p:to>
                                    </p:set>
                                    <p:animEffect transition="in" filter="wipe(down)">
                                      <p:cBhvr>
                                        <p:cTn id="33" dur="500"/>
                                        <p:tgtEl>
                                          <p:spTgt spid="410629">
                                            <p:txEl>
                                              <p:pRg st="6" end="6"/>
                                            </p:txEl>
                                          </p:spTgt>
                                        </p:tgtEl>
                                      </p:cBhvr>
                                    </p:animEffect>
                                  </p:childTnLst>
                                </p:cTn>
                              </p:par>
                            </p:childTnLst>
                          </p:cTn>
                        </p:par>
                        <p:par>
                          <p:cTn id="34" fill="hold" nodeType="afterGroup">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410629">
                                            <p:txEl>
                                              <p:pRg st="7" end="7"/>
                                            </p:txEl>
                                          </p:spTgt>
                                        </p:tgtEl>
                                        <p:attrNameLst>
                                          <p:attrName>style.visibility</p:attrName>
                                        </p:attrNameLst>
                                      </p:cBhvr>
                                      <p:to>
                                        <p:strVal val="visible"/>
                                      </p:to>
                                    </p:set>
                                    <p:animEffect transition="in" filter="wipe(down)">
                                      <p:cBhvr>
                                        <p:cTn id="37" dur="500"/>
                                        <p:tgtEl>
                                          <p:spTgt spid="41062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9"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3"/>
          <p:cNvSpPr>
            <a:spLocks noGrp="1" noChangeArrowheads="1"/>
          </p:cNvSpPr>
          <p:nvPr>
            <p:ph type="body" idx="1"/>
          </p:nvPr>
        </p:nvSpPr>
        <p:spPr>
          <a:xfrm>
            <a:off x="1919288" y="836614"/>
            <a:ext cx="4392736" cy="3176587"/>
          </a:xfrm>
        </p:spPr>
        <p:txBody>
          <a:bodyPr/>
          <a:lstStyle/>
          <a:p>
            <a:pPr eaLnBrk="1" hangingPunct="1">
              <a:buFont typeface="Wingdings" charset="0"/>
              <a:buNone/>
            </a:pPr>
            <a:r>
              <a:rPr lang="en-US" altLang="zh-CN" dirty="0">
                <a:latin typeface="Arial" charset="0"/>
                <a:ea typeface="宋体" charset="0"/>
              </a:rPr>
              <a:t>char </a:t>
            </a:r>
            <a:r>
              <a:rPr lang="en-US" altLang="zh-CN" dirty="0" err="1">
                <a:latin typeface="Arial" charset="0"/>
                <a:ea typeface="宋体" charset="0"/>
              </a:rPr>
              <a:t>sa</a:t>
            </a:r>
            <a:r>
              <a:rPr lang="en-US" altLang="zh-CN" dirty="0">
                <a:latin typeface="Arial" charset="0"/>
                <a:ea typeface="宋体" charset="0"/>
              </a:rPr>
              <a:t>[ ] = "array";</a:t>
            </a:r>
          </a:p>
          <a:p>
            <a:pPr eaLnBrk="1" hangingPunct="1">
              <a:buFont typeface="Wingdings" charset="0"/>
              <a:buNone/>
            </a:pPr>
            <a:r>
              <a:rPr lang="en-US" altLang="zh-CN" dirty="0">
                <a:latin typeface="Arial" charset="0"/>
                <a:ea typeface="宋体" charset="0"/>
              </a:rPr>
              <a:t>char *</a:t>
            </a:r>
            <a:r>
              <a:rPr lang="en-US" altLang="zh-CN" dirty="0" err="1">
                <a:latin typeface="Arial" charset="0"/>
                <a:ea typeface="宋体" charset="0"/>
              </a:rPr>
              <a:t>sp</a:t>
            </a:r>
            <a:r>
              <a:rPr lang="en-US" altLang="zh-CN" dirty="0">
                <a:latin typeface="Arial" charset="0"/>
                <a:ea typeface="宋体" charset="0"/>
              </a:rPr>
              <a:t> = "point";</a:t>
            </a:r>
          </a:p>
          <a:p>
            <a:pPr eaLnBrk="1" hangingPunct="1">
              <a:buFont typeface="Wingdings" charset="0"/>
              <a:buNone/>
            </a:pPr>
            <a:endParaRPr lang="en-US" altLang="zh-CN" dirty="0">
              <a:latin typeface="Arial" charset="0"/>
              <a:ea typeface="宋体" charset="0"/>
            </a:endParaRPr>
          </a:p>
          <a:p>
            <a:pPr eaLnBrk="1" hangingPunct="1">
              <a:buFont typeface="Wingdings" charset="0"/>
              <a:buNone/>
            </a:pPr>
            <a:r>
              <a:rPr lang="en-US" altLang="zh-CN" dirty="0" err="1">
                <a:latin typeface="Arial" charset="0"/>
                <a:ea typeface="宋体" charset="0"/>
              </a:rPr>
              <a:t>printf</a:t>
            </a:r>
            <a:r>
              <a:rPr lang="en-US" altLang="zh-CN" dirty="0">
                <a:latin typeface="Arial" charset="0"/>
                <a:ea typeface="宋体" charset="0"/>
              </a:rPr>
              <a:t>("%s ", </a:t>
            </a:r>
            <a:r>
              <a:rPr lang="en-US" altLang="zh-CN" dirty="0" err="1">
                <a:latin typeface="Arial" charset="0"/>
                <a:ea typeface="宋体" charset="0"/>
              </a:rPr>
              <a:t>sa</a:t>
            </a:r>
            <a:r>
              <a:rPr lang="en-US" altLang="zh-CN" dirty="0">
                <a:latin typeface="Arial" charset="0"/>
                <a:ea typeface="宋体" charset="0"/>
              </a:rPr>
              <a:t>); 	</a:t>
            </a:r>
          </a:p>
          <a:p>
            <a:pPr eaLnBrk="1" hangingPunct="1">
              <a:buFont typeface="Wingdings" charset="0"/>
              <a:buNone/>
            </a:pPr>
            <a:r>
              <a:rPr lang="en-US" altLang="zh-CN" dirty="0" err="1">
                <a:latin typeface="Arial" charset="0"/>
                <a:ea typeface="宋体" charset="0"/>
              </a:rPr>
              <a:t>printf</a:t>
            </a:r>
            <a:r>
              <a:rPr lang="en-US" altLang="zh-CN" dirty="0">
                <a:latin typeface="Arial" charset="0"/>
                <a:ea typeface="宋体" charset="0"/>
              </a:rPr>
              <a:t>("%s ", </a:t>
            </a:r>
            <a:r>
              <a:rPr lang="en-US" altLang="zh-CN" dirty="0" err="1">
                <a:latin typeface="Arial" charset="0"/>
                <a:ea typeface="宋体" charset="0"/>
              </a:rPr>
              <a:t>sp</a:t>
            </a:r>
            <a:r>
              <a:rPr lang="en-US" altLang="zh-CN" dirty="0">
                <a:latin typeface="Arial" charset="0"/>
                <a:ea typeface="宋体" charset="0"/>
              </a:rPr>
              <a:t>); 	</a:t>
            </a:r>
          </a:p>
          <a:p>
            <a:pPr eaLnBrk="1" hangingPunct="1">
              <a:buFont typeface="Wingdings" charset="0"/>
              <a:buNone/>
            </a:pPr>
            <a:r>
              <a:rPr lang="en-US" altLang="zh-CN" dirty="0" err="1">
                <a:latin typeface="Arial" charset="0"/>
                <a:ea typeface="宋体" charset="0"/>
              </a:rPr>
              <a:t>printf</a:t>
            </a:r>
            <a:r>
              <a:rPr lang="en-US" altLang="zh-CN" dirty="0">
                <a:latin typeface="Arial" charset="0"/>
                <a:ea typeface="宋体" charset="0"/>
              </a:rPr>
              <a:t>("%s\n", "string");    </a:t>
            </a:r>
            <a:endParaRPr lang="zh-CN" altLang="en-US" dirty="0">
              <a:latin typeface="Arial" charset="0"/>
              <a:ea typeface="宋体" charset="0"/>
            </a:endParaRPr>
          </a:p>
        </p:txBody>
      </p:sp>
      <p:sp>
        <p:nvSpPr>
          <p:cNvPr id="412677" name="Rectangle 5"/>
          <p:cNvSpPr>
            <a:spLocks noChangeArrowheads="1"/>
          </p:cNvSpPr>
          <p:nvPr/>
        </p:nvSpPr>
        <p:spPr bwMode="auto">
          <a:xfrm>
            <a:off x="1919288" y="4481364"/>
            <a:ext cx="3168650" cy="531813"/>
          </a:xfrm>
          <a:prstGeom prst="rect">
            <a:avLst/>
          </a:prstGeom>
          <a:noFill/>
          <a:ln w="12700">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p>
            <a:pPr marL="457200" indent="-457200" algn="just"/>
            <a:r>
              <a:rPr kumimoji="1" lang="en-US" altLang="zh-CN" sz="2800" b="1"/>
              <a:t>array point string</a:t>
            </a:r>
          </a:p>
        </p:txBody>
      </p:sp>
      <p:sp>
        <p:nvSpPr>
          <p:cNvPr id="412678" name="Rectangle 6"/>
          <p:cNvSpPr>
            <a:spLocks noChangeArrowheads="1"/>
          </p:cNvSpPr>
          <p:nvPr/>
        </p:nvSpPr>
        <p:spPr bwMode="auto">
          <a:xfrm>
            <a:off x="6024564" y="981076"/>
            <a:ext cx="4465637" cy="1655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bg2"/>
              </a:buClr>
              <a:buSzPct val="75000"/>
            </a:pPr>
            <a:r>
              <a:rPr lang="en-US" altLang="zh-CN" sz="2800" b="1" dirty="0" err="1"/>
              <a:t>printf</a:t>
            </a:r>
            <a:r>
              <a:rPr lang="en-US" altLang="zh-CN" sz="2800" b="1" dirty="0"/>
              <a:t>("%s ", sa+2); </a:t>
            </a:r>
          </a:p>
          <a:p>
            <a:pPr marL="342900" indent="-342900">
              <a:spcBef>
                <a:spcPct val="20000"/>
              </a:spcBef>
              <a:buClr>
                <a:schemeClr val="bg2"/>
              </a:buClr>
              <a:buSzPct val="75000"/>
            </a:pPr>
            <a:r>
              <a:rPr lang="en-US" altLang="zh-CN" sz="2800" b="1" dirty="0" err="1"/>
              <a:t>printf</a:t>
            </a:r>
            <a:r>
              <a:rPr lang="en-US" altLang="zh-CN" sz="2800" b="1" dirty="0"/>
              <a:t>("%s ", sp+3); </a:t>
            </a:r>
          </a:p>
          <a:p>
            <a:pPr marL="342900" indent="-342900">
              <a:spcBef>
                <a:spcPct val="20000"/>
              </a:spcBef>
              <a:buClr>
                <a:schemeClr val="bg2"/>
              </a:buClr>
              <a:buSzPct val="75000"/>
            </a:pPr>
            <a:r>
              <a:rPr lang="en-US" altLang="zh-CN" sz="2800" b="1" dirty="0" err="1"/>
              <a:t>printf</a:t>
            </a:r>
            <a:r>
              <a:rPr lang="en-US" altLang="zh-CN" sz="2800" b="1" dirty="0"/>
              <a:t>(“%s\n”, “string”+1); </a:t>
            </a:r>
            <a:endParaRPr lang="zh-CN" altLang="en-US" sz="2800" b="1" dirty="0"/>
          </a:p>
        </p:txBody>
      </p:sp>
      <p:sp>
        <p:nvSpPr>
          <p:cNvPr id="412679" name="Rectangle 7"/>
          <p:cNvSpPr>
            <a:spLocks noChangeArrowheads="1"/>
          </p:cNvSpPr>
          <p:nvPr/>
        </p:nvSpPr>
        <p:spPr bwMode="auto">
          <a:xfrm>
            <a:off x="6311900" y="3573463"/>
            <a:ext cx="2305050" cy="531812"/>
          </a:xfrm>
          <a:prstGeom prst="rect">
            <a:avLst/>
          </a:prstGeom>
          <a:noFill/>
          <a:ln w="12700">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p>
            <a:pPr marL="457200" indent="-457200" algn="just"/>
            <a:r>
              <a:rPr kumimoji="1" lang="en-US" altLang="zh-CN" sz="2800" b="1"/>
              <a:t>ray nt tring</a:t>
            </a:r>
          </a:p>
        </p:txBody>
      </p:sp>
      <p:sp>
        <p:nvSpPr>
          <p:cNvPr id="82949" name="Rectangle 8"/>
          <p:cNvSpPr>
            <a:spLocks noChangeArrowheads="1"/>
          </p:cNvSpPr>
          <p:nvPr/>
        </p:nvSpPr>
        <p:spPr bwMode="auto">
          <a:xfrm>
            <a:off x="407369" y="5300663"/>
            <a:ext cx="10081246" cy="1009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457200" indent="-457200">
              <a:spcBef>
                <a:spcPct val="20000"/>
              </a:spcBef>
              <a:buClr>
                <a:schemeClr val="bg2"/>
              </a:buClr>
              <a:buSzPct val="75000"/>
              <a:buFont typeface="Wingdings" panose="05000000000000000000" pitchFamily="2" charset="2"/>
              <a:buChar char="n"/>
            </a:pPr>
            <a:r>
              <a:rPr lang="zh-CN" altLang="en-US" sz="3200" b="1" dirty="0"/>
              <a:t>数组名</a:t>
            </a:r>
            <a:r>
              <a:rPr lang="en-US" altLang="zh-CN" sz="3200" b="1" dirty="0" err="1"/>
              <a:t>sa</a:t>
            </a:r>
            <a:r>
              <a:rPr lang="zh-CN" altLang="en-US" sz="3200" b="1" dirty="0"/>
              <a:t>、指针</a:t>
            </a:r>
            <a:r>
              <a:rPr lang="en-US" altLang="zh-CN" sz="3200" b="1" dirty="0" err="1"/>
              <a:t>sp</a:t>
            </a:r>
            <a:r>
              <a:rPr lang="zh-CN" altLang="en-US" sz="3200" b="1" dirty="0"/>
              <a:t>和字符串 </a:t>
            </a:r>
            <a:r>
              <a:rPr lang="en-US" altLang="zh-CN" sz="3200" b="1" dirty="0"/>
              <a:t>"string" </a:t>
            </a:r>
            <a:r>
              <a:rPr lang="zh-CN" altLang="en-US" sz="3200" b="1" dirty="0"/>
              <a:t>的值都是</a:t>
            </a:r>
            <a:r>
              <a:rPr lang="zh-CN" altLang="en-US" sz="3200" b="1" dirty="0">
                <a:solidFill>
                  <a:schemeClr val="bg2"/>
                </a:solidFill>
              </a:rPr>
              <a:t>地址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412677"/>
                                        </p:tgtEl>
                                        <p:attrNameLst>
                                          <p:attrName>style.visibility</p:attrName>
                                        </p:attrNameLst>
                                      </p:cBhvr>
                                      <p:to>
                                        <p:strVal val="visible"/>
                                      </p:to>
                                    </p:set>
                                    <p:anim to="" calcmode="lin" valueType="num">
                                      <p:cBhvr>
                                        <p:cTn id="7" dur="1" fill="hold"/>
                                        <p:tgtEl>
                                          <p:spTgt spid="41267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2678"/>
                                        </p:tgtEl>
                                        <p:attrNameLst>
                                          <p:attrName>style.visibility</p:attrName>
                                        </p:attrNameLst>
                                      </p:cBhvr>
                                      <p:to>
                                        <p:strVal val="visible"/>
                                      </p:to>
                                    </p:set>
                                    <p:anim calcmode="lin" valueType="num">
                                      <p:cBhvr additive="base">
                                        <p:cTn id="12" dur="500" fill="hold"/>
                                        <p:tgtEl>
                                          <p:spTgt spid="412678"/>
                                        </p:tgtEl>
                                        <p:attrNameLst>
                                          <p:attrName>ppt_x</p:attrName>
                                        </p:attrNameLst>
                                      </p:cBhvr>
                                      <p:tavLst>
                                        <p:tav tm="0">
                                          <p:val>
                                            <p:strVal val="#ppt_x"/>
                                          </p:val>
                                        </p:tav>
                                        <p:tav tm="100000">
                                          <p:val>
                                            <p:strVal val="#ppt_x"/>
                                          </p:val>
                                        </p:tav>
                                      </p:tavLst>
                                    </p:anim>
                                    <p:anim calcmode="lin" valueType="num">
                                      <p:cBhvr additive="base">
                                        <p:cTn id="13" dur="500" fill="hold"/>
                                        <p:tgtEl>
                                          <p:spTgt spid="41267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412679"/>
                                        </p:tgtEl>
                                        <p:attrNameLst>
                                          <p:attrName>style.visibility</p:attrName>
                                        </p:attrNameLst>
                                      </p:cBhvr>
                                      <p:to>
                                        <p:strVal val="visible"/>
                                      </p:to>
                                    </p:set>
                                    <p:anim calcmode="lin" valueType="num">
                                      <p:cBhvr additive="base">
                                        <p:cTn id="18" dur="500" fill="hold"/>
                                        <p:tgtEl>
                                          <p:spTgt spid="412679"/>
                                        </p:tgtEl>
                                        <p:attrNameLst>
                                          <p:attrName>ppt_x</p:attrName>
                                        </p:attrNameLst>
                                      </p:cBhvr>
                                      <p:tavLst>
                                        <p:tav tm="0">
                                          <p:val>
                                            <p:strVal val="1+#ppt_w/2"/>
                                          </p:val>
                                        </p:tav>
                                        <p:tav tm="100000">
                                          <p:val>
                                            <p:strVal val="#ppt_x"/>
                                          </p:val>
                                        </p:tav>
                                      </p:tavLst>
                                    </p:anim>
                                    <p:anim calcmode="lin" valueType="num">
                                      <p:cBhvr additive="base">
                                        <p:cTn id="19" dur="500" fill="hold"/>
                                        <p:tgtEl>
                                          <p:spTgt spid="412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7" grpId="0" animBg="1" autoUpdateAnimBg="0"/>
      <p:bldP spid="412678" grpId="0" autoUpdateAnimBg="0"/>
      <p:bldP spid="412679"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AE2CB-3859-4145-81DA-C1B26C27CA69}"/>
              </a:ext>
            </a:extLst>
          </p:cNvPr>
          <p:cNvSpPr>
            <a:spLocks noGrp="1"/>
          </p:cNvSpPr>
          <p:nvPr>
            <p:ph type="title"/>
          </p:nvPr>
        </p:nvSpPr>
        <p:spPr>
          <a:xfrm>
            <a:off x="479376" y="476673"/>
            <a:ext cx="10222653" cy="504056"/>
          </a:xfrm>
        </p:spPr>
        <p:txBody>
          <a:bodyPr/>
          <a:lstStyle/>
          <a:p>
            <a:r>
              <a:rPr lang="en-US" altLang="zh-CN" dirty="0"/>
              <a:t>C</a:t>
            </a:r>
            <a:r>
              <a:rPr lang="zh-CN" altLang="en-US" dirty="0"/>
              <a:t>语言开发环境</a:t>
            </a:r>
          </a:p>
        </p:txBody>
      </p:sp>
      <p:sp>
        <p:nvSpPr>
          <p:cNvPr id="3" name="内容占位符 2">
            <a:extLst>
              <a:ext uri="{FF2B5EF4-FFF2-40B4-BE49-F238E27FC236}">
                <a16:creationId xmlns:a16="http://schemas.microsoft.com/office/drawing/2014/main" id="{C7BE2C21-D4FA-45E2-999F-5F7479BAC4D5}"/>
              </a:ext>
            </a:extLst>
          </p:cNvPr>
          <p:cNvSpPr>
            <a:spLocks noGrp="1"/>
          </p:cNvSpPr>
          <p:nvPr>
            <p:ph idx="1"/>
          </p:nvPr>
        </p:nvSpPr>
        <p:spPr>
          <a:xfrm>
            <a:off x="114143" y="836712"/>
            <a:ext cx="11963714" cy="5877272"/>
          </a:xfrm>
        </p:spPr>
        <p:txBody>
          <a:bodyPr/>
          <a:lstStyle/>
          <a:p>
            <a:r>
              <a:rPr lang="zh-CN" altLang="en-US" dirty="0">
                <a:latin typeface="Times New Roman" panose="02020603050405020304" pitchFamily="18" charset="0"/>
                <a:cs typeface="Times New Roman" panose="02020603050405020304" pitchFamily="18" charset="0"/>
              </a:rPr>
              <a:t>编译器</a:t>
            </a:r>
          </a:p>
          <a:p>
            <a:pPr lvl="1"/>
            <a:r>
              <a:rPr lang="en-US" altLang="zh-CN" sz="2400" dirty="0">
                <a:latin typeface="Times New Roman" panose="02020603050405020304" pitchFamily="18" charset="0"/>
                <a:cs typeface="Times New Roman" panose="02020603050405020304" pitchFamily="18" charset="0"/>
              </a:rPr>
              <a:t>GCC</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GNU</a:t>
            </a:r>
            <a:r>
              <a:rPr lang="zh-CN" altLang="en-US" sz="2400" dirty="0">
                <a:latin typeface="Times New Roman" panose="02020603050405020304" pitchFamily="18" charset="0"/>
                <a:cs typeface="Times New Roman" panose="02020603050405020304" pitchFamily="18" charset="0"/>
              </a:rPr>
              <a:t>组织开发的开源免费的编译器</a:t>
            </a:r>
          </a:p>
          <a:p>
            <a:pPr lvl="1"/>
            <a:r>
              <a:rPr lang="en-US" altLang="zh-CN" sz="2400" dirty="0">
                <a:latin typeface="Times New Roman" panose="02020603050405020304" pitchFamily="18" charset="0"/>
                <a:cs typeface="Times New Roman" panose="02020603050405020304" pitchFamily="18" charset="0"/>
              </a:rPr>
              <a:t>MinGW</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Windows</a:t>
            </a:r>
            <a:r>
              <a:rPr lang="zh-CN" altLang="en-US" sz="2400" dirty="0">
                <a:latin typeface="Times New Roman" panose="02020603050405020304" pitchFamily="18" charset="0"/>
                <a:cs typeface="Times New Roman" panose="02020603050405020304" pitchFamily="18" charset="0"/>
              </a:rPr>
              <a:t>操作系统下的</a:t>
            </a:r>
            <a:r>
              <a:rPr lang="en-US" altLang="zh-CN" sz="2400" dirty="0">
                <a:latin typeface="Times New Roman" panose="02020603050405020304" pitchFamily="18" charset="0"/>
                <a:cs typeface="Times New Roman" panose="02020603050405020304" pitchFamily="18" charset="0"/>
              </a:rPr>
              <a:t>GCC</a:t>
            </a:r>
          </a:p>
          <a:p>
            <a:pPr lvl="1"/>
            <a:r>
              <a:rPr lang="en-US" altLang="zh-CN" sz="2400" dirty="0">
                <a:latin typeface="Times New Roman" panose="02020603050405020304" pitchFamily="18" charset="0"/>
                <a:cs typeface="Times New Roman" panose="02020603050405020304" pitchFamily="18" charset="0"/>
              </a:rPr>
              <a:t>Clang</a:t>
            </a:r>
            <a:r>
              <a:rPr lang="zh-CN" altLang="en-US" sz="2400" dirty="0">
                <a:latin typeface="Times New Roman" panose="02020603050405020304" pitchFamily="18" charset="0"/>
                <a:cs typeface="Times New Roman" panose="02020603050405020304" pitchFamily="18" charset="0"/>
              </a:rPr>
              <a:t>，开源的</a:t>
            </a:r>
            <a:r>
              <a:rPr lang="en-US" altLang="zh-CN" sz="2400" dirty="0">
                <a:latin typeface="Times New Roman" panose="02020603050405020304" pitchFamily="18" charset="0"/>
                <a:cs typeface="Times New Roman" panose="02020603050405020304" pitchFamily="18" charset="0"/>
              </a:rPr>
              <a:t>BSD</a:t>
            </a:r>
            <a:r>
              <a:rPr lang="zh-CN" altLang="en-US" sz="2400" dirty="0">
                <a:latin typeface="Times New Roman" panose="02020603050405020304" pitchFamily="18" charset="0"/>
                <a:cs typeface="Times New Roman" panose="02020603050405020304" pitchFamily="18" charset="0"/>
              </a:rPr>
              <a:t>协议的基于</a:t>
            </a:r>
            <a:r>
              <a:rPr lang="en-US" altLang="zh-CN" sz="2400" dirty="0">
                <a:latin typeface="Times New Roman" panose="02020603050405020304" pitchFamily="18" charset="0"/>
                <a:cs typeface="Times New Roman" panose="02020603050405020304" pitchFamily="18" charset="0"/>
              </a:rPr>
              <a:t>LLVM</a:t>
            </a:r>
            <a:r>
              <a:rPr lang="zh-CN" altLang="en-US" sz="2400" dirty="0">
                <a:latin typeface="Times New Roman" panose="02020603050405020304" pitchFamily="18" charset="0"/>
                <a:cs typeface="Times New Roman" panose="02020603050405020304" pitchFamily="18" charset="0"/>
              </a:rPr>
              <a:t>的编译器</a:t>
            </a:r>
          </a:p>
          <a:p>
            <a:pPr lvl="1"/>
            <a:r>
              <a:rPr lang="en-US" altLang="zh-CN" sz="2400" dirty="0">
                <a:latin typeface="Times New Roman" panose="02020603050405020304" pitchFamily="18" charset="0"/>
                <a:cs typeface="Times New Roman" panose="02020603050405020304" pitchFamily="18" charset="0"/>
              </a:rPr>
              <a:t>Visual C++ :: cl.exe</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Microsoft VC++</a:t>
            </a:r>
            <a:r>
              <a:rPr lang="zh-CN" altLang="en-US" sz="2400" dirty="0">
                <a:latin typeface="Times New Roman" panose="02020603050405020304" pitchFamily="18" charset="0"/>
                <a:cs typeface="Times New Roman" panose="02020603050405020304" pitchFamily="18" charset="0"/>
              </a:rPr>
              <a:t>自带的编译器</a:t>
            </a:r>
          </a:p>
          <a:p>
            <a:r>
              <a:rPr lang="zh-CN" altLang="en-US" dirty="0">
                <a:latin typeface="Times New Roman" panose="02020603050405020304" pitchFamily="18" charset="0"/>
                <a:cs typeface="Times New Roman" panose="02020603050405020304" pitchFamily="18" charset="0"/>
              </a:rPr>
              <a:t>集成开发环境</a:t>
            </a:r>
          </a:p>
          <a:p>
            <a:pPr lvl="1"/>
            <a:r>
              <a:rPr lang="en-US" altLang="zh-CN" sz="2400" dirty="0">
                <a:latin typeface="Times New Roman" panose="02020603050405020304" pitchFamily="18" charset="0"/>
                <a:cs typeface="Times New Roman" panose="02020603050405020304" pitchFamily="18" charset="0"/>
              </a:rPr>
              <a:t>Code::Blocks</a:t>
            </a:r>
            <a:r>
              <a:rPr lang="zh-CN" altLang="en-US" sz="2400" dirty="0">
                <a:latin typeface="Times New Roman" panose="02020603050405020304" pitchFamily="18" charset="0"/>
                <a:cs typeface="Times New Roman" panose="02020603050405020304" pitchFamily="18" charset="0"/>
              </a:rPr>
              <a:t>，开源免费的</a:t>
            </a:r>
            <a:r>
              <a:rPr lang="en-US" altLang="zh-CN" sz="2400" dirty="0">
                <a:latin typeface="Times New Roman" panose="02020603050405020304" pitchFamily="18" charset="0"/>
                <a:cs typeface="Times New Roman" panose="02020603050405020304" pitchFamily="18" charset="0"/>
              </a:rPr>
              <a:t>C/C++ IDE</a:t>
            </a:r>
          </a:p>
          <a:p>
            <a:pPr lvl="1"/>
            <a:r>
              <a:rPr lang="en-US" altLang="zh-CN" sz="2400" dirty="0" err="1">
                <a:latin typeface="Times New Roman" panose="02020603050405020304" pitchFamily="18" charset="0"/>
                <a:cs typeface="Times New Roman" panose="02020603050405020304" pitchFamily="18" charset="0"/>
              </a:rPr>
              <a:t>CodeLite</a:t>
            </a:r>
            <a:r>
              <a:rPr lang="zh-CN" altLang="en-US" sz="2400" dirty="0">
                <a:latin typeface="Times New Roman" panose="02020603050405020304" pitchFamily="18" charset="0"/>
                <a:cs typeface="Times New Roman" panose="02020603050405020304" pitchFamily="18" charset="0"/>
              </a:rPr>
              <a:t>，开源、跨平台的</a:t>
            </a:r>
            <a:r>
              <a:rPr lang="en-US" altLang="zh-CN" sz="2400" dirty="0">
                <a:latin typeface="Times New Roman" panose="02020603050405020304" pitchFamily="18" charset="0"/>
                <a:cs typeface="Times New Roman" panose="02020603050405020304" pitchFamily="18" charset="0"/>
              </a:rPr>
              <a:t>C/C++</a:t>
            </a:r>
            <a:r>
              <a:rPr lang="zh-CN" altLang="en-US" sz="2400" dirty="0">
                <a:latin typeface="Times New Roman" panose="02020603050405020304" pitchFamily="18" charset="0"/>
                <a:cs typeface="Times New Roman" panose="02020603050405020304" pitchFamily="18" charset="0"/>
              </a:rPr>
              <a:t>集成开发环境</a:t>
            </a:r>
          </a:p>
          <a:p>
            <a:pPr lvl="1"/>
            <a:r>
              <a:rPr lang="en-US" altLang="zh-CN" sz="2400" b="1" dirty="0">
                <a:solidFill>
                  <a:srgbClr val="FF0000"/>
                </a:solidFill>
                <a:latin typeface="Times New Roman" panose="02020603050405020304" pitchFamily="18" charset="0"/>
                <a:cs typeface="Times New Roman" panose="02020603050405020304" pitchFamily="18" charset="0"/>
              </a:rPr>
              <a:t>Dev-C++</a:t>
            </a:r>
            <a:r>
              <a:rPr lang="zh-CN" altLang="en-US" sz="2400" b="1" dirty="0">
                <a:solidFill>
                  <a:srgbClr val="FF0000"/>
                </a:solidFill>
                <a:latin typeface="Times New Roman" panose="02020603050405020304" pitchFamily="18" charset="0"/>
                <a:cs typeface="Times New Roman" panose="02020603050405020304" pitchFamily="18" charset="0"/>
              </a:rPr>
              <a:t>，可移植的</a:t>
            </a:r>
            <a:r>
              <a:rPr lang="en-US" altLang="zh-CN" sz="2400" b="1" dirty="0">
                <a:solidFill>
                  <a:srgbClr val="FF0000"/>
                </a:solidFill>
                <a:latin typeface="Times New Roman" panose="02020603050405020304" pitchFamily="18" charset="0"/>
                <a:cs typeface="Times New Roman" panose="02020603050405020304" pitchFamily="18" charset="0"/>
              </a:rPr>
              <a:t>C/C++IDE</a:t>
            </a:r>
          </a:p>
          <a:p>
            <a:pPr lvl="1"/>
            <a:r>
              <a:rPr lang="en-US" altLang="zh-CN" sz="2400" dirty="0">
                <a:latin typeface="Times New Roman" panose="02020603050405020304" pitchFamily="18" charset="0"/>
                <a:cs typeface="Times New Roman" panose="02020603050405020304" pitchFamily="18" charset="0"/>
              </a:rPr>
              <a:t>C-Free</a:t>
            </a:r>
          </a:p>
          <a:p>
            <a:pPr lvl="1"/>
            <a:r>
              <a:rPr lang="en-US" altLang="zh-CN" sz="2400" dirty="0">
                <a:latin typeface="Times New Roman" panose="02020603050405020304" pitchFamily="18" charset="0"/>
                <a:cs typeface="Times New Roman" panose="02020603050405020304" pitchFamily="18" charset="0"/>
              </a:rPr>
              <a:t>Light Table</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Visual Studio</a:t>
            </a:r>
            <a:r>
              <a:rPr lang="zh-CN" altLang="en-US" sz="2400" dirty="0">
                <a:latin typeface="Times New Roman" panose="02020603050405020304" pitchFamily="18" charset="0"/>
                <a:cs typeface="Times New Roman" panose="02020603050405020304" pitchFamily="18" charset="0"/>
              </a:rPr>
              <a:t>系列等等</a:t>
            </a:r>
          </a:p>
        </p:txBody>
      </p:sp>
    </p:spTree>
    <p:extLst>
      <p:ext uri="{BB962C8B-B14F-4D97-AF65-F5344CB8AC3E}">
        <p14:creationId xmlns:p14="http://schemas.microsoft.com/office/powerpoint/2010/main" val="32407131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1981200" y="457201"/>
            <a:ext cx="8229600" cy="595313"/>
          </a:xfrm>
        </p:spPr>
        <p:txBody>
          <a:bodyPr/>
          <a:lstStyle/>
          <a:p>
            <a:pPr eaLnBrk="1" hangingPunct="1"/>
            <a:r>
              <a:rPr lang="zh-CN" altLang="en-US" sz="4000">
                <a:latin typeface="Arial" charset="0"/>
                <a:ea typeface="宋体" charset="0"/>
              </a:rPr>
              <a:t>字符数组与字符指针的重要区别 </a:t>
            </a:r>
          </a:p>
        </p:txBody>
      </p:sp>
      <p:sp>
        <p:nvSpPr>
          <p:cNvPr id="83970" name="Rectangle 4"/>
          <p:cNvSpPr>
            <a:spLocks noChangeArrowheads="1"/>
          </p:cNvSpPr>
          <p:nvPr/>
        </p:nvSpPr>
        <p:spPr bwMode="auto">
          <a:xfrm>
            <a:off x="1992313" y="1125539"/>
            <a:ext cx="6335712" cy="115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rnd">
                <a:solidFill>
                  <a:srgbClr val="000000"/>
                </a:solidFill>
                <a:prstDash val="sysDot"/>
                <a:miter lim="800000"/>
                <a:headEnd/>
                <a:tailEnd/>
              </a14:hiddenLine>
            </a:ext>
          </a:extLst>
        </p:spPr>
        <p:txBody>
          <a:bodyPr lIns="92075" tIns="46038" rIns="92075" bIns="46038"/>
          <a:lstStyle/>
          <a:p>
            <a:pPr marL="342900" indent="-342900">
              <a:spcBef>
                <a:spcPct val="20000"/>
              </a:spcBef>
              <a:buClr>
                <a:schemeClr val="bg2"/>
              </a:buClr>
              <a:buSzPct val="75000"/>
            </a:pPr>
            <a:r>
              <a:rPr lang="en-US" altLang="zh-CN" sz="3200" b="1"/>
              <a:t>char sa[ ] = "This is a string";</a:t>
            </a:r>
          </a:p>
          <a:p>
            <a:pPr marL="342900" indent="-342900">
              <a:spcBef>
                <a:spcPct val="20000"/>
              </a:spcBef>
              <a:buClr>
                <a:schemeClr val="bg2"/>
              </a:buClr>
              <a:buSzPct val="75000"/>
            </a:pPr>
            <a:r>
              <a:rPr lang="en-US" altLang="zh-CN" sz="3200" b="1"/>
              <a:t>char *sp = "This is a string";</a:t>
            </a:r>
          </a:p>
        </p:txBody>
      </p:sp>
      <p:sp>
        <p:nvSpPr>
          <p:cNvPr id="83971" name="Rectangle 5"/>
          <p:cNvSpPr>
            <a:spLocks noChangeArrowheads="1"/>
          </p:cNvSpPr>
          <p:nvPr/>
        </p:nvSpPr>
        <p:spPr bwMode="auto">
          <a:xfrm>
            <a:off x="1847850" y="2565400"/>
            <a:ext cx="12255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rnd">
                <a:solidFill>
                  <a:srgbClr val="000000"/>
                </a:solidFill>
                <a:prstDash val="sysDot"/>
                <a:miter lim="800000"/>
                <a:headEnd/>
                <a:tailEnd/>
              </a14:hiddenLine>
            </a:ext>
          </a:extLst>
        </p:spPr>
        <p:txBody>
          <a:bodyPr lIns="92075" tIns="46038" rIns="92075" bIns="46038"/>
          <a:lstStyle/>
          <a:p>
            <a:pPr marL="742950" lvl="1" indent="-285750">
              <a:spcBef>
                <a:spcPct val="20000"/>
              </a:spcBef>
              <a:buClr>
                <a:schemeClr val="accent2"/>
              </a:buClr>
              <a:buSzPct val="80000"/>
            </a:pPr>
            <a:r>
              <a:rPr lang="en-US" altLang="zh-CN" sz="2800" b="1"/>
              <a:t>sa</a:t>
            </a:r>
          </a:p>
        </p:txBody>
      </p:sp>
      <p:graphicFrame>
        <p:nvGraphicFramePr>
          <p:cNvPr id="414776" name="Group 56"/>
          <p:cNvGraphicFramePr>
            <a:graphicFrameLocks noGrp="1"/>
          </p:cNvGraphicFramePr>
          <p:nvPr>
            <p:ph idx="1"/>
          </p:nvPr>
        </p:nvGraphicFramePr>
        <p:xfrm>
          <a:off x="3000376" y="2565401"/>
          <a:ext cx="5864225" cy="519113"/>
        </p:xfrm>
        <a:graphic>
          <a:graphicData uri="http://schemas.openxmlformats.org/drawingml/2006/table">
            <a:tbl>
              <a:tblPr/>
              <a:tblGrid>
                <a:gridCol w="334963">
                  <a:extLst>
                    <a:ext uri="{9D8B030D-6E8A-4147-A177-3AD203B41FA5}">
                      <a16:colId xmlns:a16="http://schemas.microsoft.com/office/drawing/2014/main" val="20000"/>
                    </a:ext>
                  </a:extLst>
                </a:gridCol>
                <a:gridCol w="336550">
                  <a:extLst>
                    <a:ext uri="{9D8B030D-6E8A-4147-A177-3AD203B41FA5}">
                      <a16:colId xmlns:a16="http://schemas.microsoft.com/office/drawing/2014/main" val="20001"/>
                    </a:ext>
                  </a:extLst>
                </a:gridCol>
                <a:gridCol w="334962">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4962">
                  <a:extLst>
                    <a:ext uri="{9D8B030D-6E8A-4147-A177-3AD203B41FA5}">
                      <a16:colId xmlns:a16="http://schemas.microsoft.com/office/drawing/2014/main" val="20004"/>
                    </a:ext>
                  </a:extLst>
                </a:gridCol>
                <a:gridCol w="336550">
                  <a:extLst>
                    <a:ext uri="{9D8B030D-6E8A-4147-A177-3AD203B41FA5}">
                      <a16:colId xmlns:a16="http://schemas.microsoft.com/office/drawing/2014/main" val="20005"/>
                    </a:ext>
                  </a:extLst>
                </a:gridCol>
                <a:gridCol w="334963">
                  <a:extLst>
                    <a:ext uri="{9D8B030D-6E8A-4147-A177-3AD203B41FA5}">
                      <a16:colId xmlns:a16="http://schemas.microsoft.com/office/drawing/2014/main" val="20006"/>
                    </a:ext>
                  </a:extLst>
                </a:gridCol>
                <a:gridCol w="336550">
                  <a:extLst>
                    <a:ext uri="{9D8B030D-6E8A-4147-A177-3AD203B41FA5}">
                      <a16:colId xmlns:a16="http://schemas.microsoft.com/office/drawing/2014/main" val="20007"/>
                    </a:ext>
                  </a:extLst>
                </a:gridCol>
                <a:gridCol w="338137">
                  <a:extLst>
                    <a:ext uri="{9D8B030D-6E8A-4147-A177-3AD203B41FA5}">
                      <a16:colId xmlns:a16="http://schemas.microsoft.com/office/drawing/2014/main" val="20008"/>
                    </a:ext>
                  </a:extLst>
                </a:gridCol>
                <a:gridCol w="334963">
                  <a:extLst>
                    <a:ext uri="{9D8B030D-6E8A-4147-A177-3AD203B41FA5}">
                      <a16:colId xmlns:a16="http://schemas.microsoft.com/office/drawing/2014/main" val="20009"/>
                    </a:ext>
                  </a:extLst>
                </a:gridCol>
                <a:gridCol w="336550">
                  <a:extLst>
                    <a:ext uri="{9D8B030D-6E8A-4147-A177-3AD203B41FA5}">
                      <a16:colId xmlns:a16="http://schemas.microsoft.com/office/drawing/2014/main" val="20010"/>
                    </a:ext>
                  </a:extLst>
                </a:gridCol>
                <a:gridCol w="334962">
                  <a:extLst>
                    <a:ext uri="{9D8B030D-6E8A-4147-A177-3AD203B41FA5}">
                      <a16:colId xmlns:a16="http://schemas.microsoft.com/office/drawing/2014/main" val="20011"/>
                    </a:ext>
                  </a:extLst>
                </a:gridCol>
                <a:gridCol w="336550">
                  <a:extLst>
                    <a:ext uri="{9D8B030D-6E8A-4147-A177-3AD203B41FA5}">
                      <a16:colId xmlns:a16="http://schemas.microsoft.com/office/drawing/2014/main" val="20012"/>
                    </a:ext>
                  </a:extLst>
                </a:gridCol>
                <a:gridCol w="334963">
                  <a:extLst>
                    <a:ext uri="{9D8B030D-6E8A-4147-A177-3AD203B41FA5}">
                      <a16:colId xmlns:a16="http://schemas.microsoft.com/office/drawing/2014/main" val="20013"/>
                    </a:ext>
                  </a:extLst>
                </a:gridCol>
                <a:gridCol w="338137">
                  <a:extLst>
                    <a:ext uri="{9D8B030D-6E8A-4147-A177-3AD203B41FA5}">
                      <a16:colId xmlns:a16="http://schemas.microsoft.com/office/drawing/2014/main" val="20014"/>
                    </a:ext>
                  </a:extLst>
                </a:gridCol>
                <a:gridCol w="334963">
                  <a:extLst>
                    <a:ext uri="{9D8B030D-6E8A-4147-A177-3AD203B41FA5}">
                      <a16:colId xmlns:a16="http://schemas.microsoft.com/office/drawing/2014/main" val="20015"/>
                    </a:ext>
                  </a:extLst>
                </a:gridCol>
                <a:gridCol w="487362">
                  <a:extLst>
                    <a:ext uri="{9D8B030D-6E8A-4147-A177-3AD203B41FA5}">
                      <a16:colId xmlns:a16="http://schemas.microsoft.com/office/drawing/2014/main" val="20016"/>
                    </a:ext>
                  </a:extLst>
                </a:gridCol>
              </a:tblGrid>
              <a:tr h="519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T</a:t>
                      </a:r>
                    </a:p>
                  </a:txBody>
                  <a:tcPr marL="92075" marR="92075" marT="46066" marB="460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h</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i</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s</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i</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s</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a</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s</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t</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r</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i</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n</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g</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\0</a:t>
                      </a:r>
                    </a:p>
                  </a:txBody>
                  <a:tcPr marL="92075" marR="92075" marT="46066" marB="460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4010" name="Rectangle 57"/>
          <p:cNvSpPr>
            <a:spLocks noChangeArrowheads="1"/>
          </p:cNvSpPr>
          <p:nvPr/>
        </p:nvSpPr>
        <p:spPr bwMode="auto">
          <a:xfrm>
            <a:off x="1857375" y="3606800"/>
            <a:ext cx="1225550" cy="43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rnd">
                <a:solidFill>
                  <a:srgbClr val="000000"/>
                </a:solidFill>
                <a:prstDash val="sysDot"/>
                <a:miter lim="800000"/>
                <a:headEnd/>
                <a:tailEnd/>
              </a14:hiddenLine>
            </a:ext>
          </a:extLst>
        </p:spPr>
        <p:txBody>
          <a:bodyPr lIns="92075" tIns="46038" rIns="92075" bIns="46038"/>
          <a:lstStyle/>
          <a:p>
            <a:pPr marL="742950" lvl="1" indent="-285750">
              <a:spcBef>
                <a:spcPct val="20000"/>
              </a:spcBef>
              <a:buClr>
                <a:schemeClr val="accent2"/>
              </a:buClr>
              <a:buSzPct val="80000"/>
            </a:pPr>
            <a:r>
              <a:rPr lang="en-US" altLang="zh-CN" sz="2800" b="1"/>
              <a:t>sp</a:t>
            </a:r>
          </a:p>
        </p:txBody>
      </p:sp>
      <p:graphicFrame>
        <p:nvGraphicFramePr>
          <p:cNvPr id="414778" name="Group 58"/>
          <p:cNvGraphicFramePr>
            <a:graphicFrameLocks noGrp="1"/>
          </p:cNvGraphicFramePr>
          <p:nvPr/>
        </p:nvGraphicFramePr>
        <p:xfrm>
          <a:off x="4295776" y="3644901"/>
          <a:ext cx="5864225" cy="519113"/>
        </p:xfrm>
        <a:graphic>
          <a:graphicData uri="http://schemas.openxmlformats.org/drawingml/2006/table">
            <a:tbl>
              <a:tblPr/>
              <a:tblGrid>
                <a:gridCol w="334963">
                  <a:extLst>
                    <a:ext uri="{9D8B030D-6E8A-4147-A177-3AD203B41FA5}">
                      <a16:colId xmlns:a16="http://schemas.microsoft.com/office/drawing/2014/main" val="20000"/>
                    </a:ext>
                  </a:extLst>
                </a:gridCol>
                <a:gridCol w="336550">
                  <a:extLst>
                    <a:ext uri="{9D8B030D-6E8A-4147-A177-3AD203B41FA5}">
                      <a16:colId xmlns:a16="http://schemas.microsoft.com/office/drawing/2014/main" val="20001"/>
                    </a:ext>
                  </a:extLst>
                </a:gridCol>
                <a:gridCol w="334962">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4962">
                  <a:extLst>
                    <a:ext uri="{9D8B030D-6E8A-4147-A177-3AD203B41FA5}">
                      <a16:colId xmlns:a16="http://schemas.microsoft.com/office/drawing/2014/main" val="20004"/>
                    </a:ext>
                  </a:extLst>
                </a:gridCol>
                <a:gridCol w="336550">
                  <a:extLst>
                    <a:ext uri="{9D8B030D-6E8A-4147-A177-3AD203B41FA5}">
                      <a16:colId xmlns:a16="http://schemas.microsoft.com/office/drawing/2014/main" val="20005"/>
                    </a:ext>
                  </a:extLst>
                </a:gridCol>
                <a:gridCol w="334963">
                  <a:extLst>
                    <a:ext uri="{9D8B030D-6E8A-4147-A177-3AD203B41FA5}">
                      <a16:colId xmlns:a16="http://schemas.microsoft.com/office/drawing/2014/main" val="20006"/>
                    </a:ext>
                  </a:extLst>
                </a:gridCol>
                <a:gridCol w="336550">
                  <a:extLst>
                    <a:ext uri="{9D8B030D-6E8A-4147-A177-3AD203B41FA5}">
                      <a16:colId xmlns:a16="http://schemas.microsoft.com/office/drawing/2014/main" val="20007"/>
                    </a:ext>
                  </a:extLst>
                </a:gridCol>
                <a:gridCol w="338137">
                  <a:extLst>
                    <a:ext uri="{9D8B030D-6E8A-4147-A177-3AD203B41FA5}">
                      <a16:colId xmlns:a16="http://schemas.microsoft.com/office/drawing/2014/main" val="20008"/>
                    </a:ext>
                  </a:extLst>
                </a:gridCol>
                <a:gridCol w="334963">
                  <a:extLst>
                    <a:ext uri="{9D8B030D-6E8A-4147-A177-3AD203B41FA5}">
                      <a16:colId xmlns:a16="http://schemas.microsoft.com/office/drawing/2014/main" val="20009"/>
                    </a:ext>
                  </a:extLst>
                </a:gridCol>
                <a:gridCol w="336550">
                  <a:extLst>
                    <a:ext uri="{9D8B030D-6E8A-4147-A177-3AD203B41FA5}">
                      <a16:colId xmlns:a16="http://schemas.microsoft.com/office/drawing/2014/main" val="20010"/>
                    </a:ext>
                  </a:extLst>
                </a:gridCol>
                <a:gridCol w="334962">
                  <a:extLst>
                    <a:ext uri="{9D8B030D-6E8A-4147-A177-3AD203B41FA5}">
                      <a16:colId xmlns:a16="http://schemas.microsoft.com/office/drawing/2014/main" val="20011"/>
                    </a:ext>
                  </a:extLst>
                </a:gridCol>
                <a:gridCol w="336550">
                  <a:extLst>
                    <a:ext uri="{9D8B030D-6E8A-4147-A177-3AD203B41FA5}">
                      <a16:colId xmlns:a16="http://schemas.microsoft.com/office/drawing/2014/main" val="20012"/>
                    </a:ext>
                  </a:extLst>
                </a:gridCol>
                <a:gridCol w="334963">
                  <a:extLst>
                    <a:ext uri="{9D8B030D-6E8A-4147-A177-3AD203B41FA5}">
                      <a16:colId xmlns:a16="http://schemas.microsoft.com/office/drawing/2014/main" val="20013"/>
                    </a:ext>
                  </a:extLst>
                </a:gridCol>
                <a:gridCol w="338137">
                  <a:extLst>
                    <a:ext uri="{9D8B030D-6E8A-4147-A177-3AD203B41FA5}">
                      <a16:colId xmlns:a16="http://schemas.microsoft.com/office/drawing/2014/main" val="20014"/>
                    </a:ext>
                  </a:extLst>
                </a:gridCol>
                <a:gridCol w="334963">
                  <a:extLst>
                    <a:ext uri="{9D8B030D-6E8A-4147-A177-3AD203B41FA5}">
                      <a16:colId xmlns:a16="http://schemas.microsoft.com/office/drawing/2014/main" val="20015"/>
                    </a:ext>
                  </a:extLst>
                </a:gridCol>
                <a:gridCol w="487362">
                  <a:extLst>
                    <a:ext uri="{9D8B030D-6E8A-4147-A177-3AD203B41FA5}">
                      <a16:colId xmlns:a16="http://schemas.microsoft.com/office/drawing/2014/main" val="20016"/>
                    </a:ext>
                  </a:extLst>
                </a:gridCol>
              </a:tblGrid>
              <a:tr h="519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T</a:t>
                      </a:r>
                    </a:p>
                  </a:txBody>
                  <a:tcPr marL="92075" marR="92075" marT="46066" marB="4606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h</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i</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s</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i</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s</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a</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s</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t</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r</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i</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n</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g</a:t>
                      </a:r>
                    </a:p>
                  </a:txBody>
                  <a:tcPr marL="92075" marR="92075" marT="46066" marB="4606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\0</a:t>
                      </a:r>
                    </a:p>
                  </a:txBody>
                  <a:tcPr marL="92075" marR="92075" marT="46066" marB="4606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14825" name="Group 105"/>
          <p:cNvGraphicFramePr>
            <a:graphicFrameLocks noGrp="1"/>
          </p:cNvGraphicFramePr>
          <p:nvPr/>
        </p:nvGraphicFramePr>
        <p:xfrm>
          <a:off x="3000376" y="3644901"/>
          <a:ext cx="455613" cy="519113"/>
        </p:xfrm>
        <a:graphic>
          <a:graphicData uri="http://schemas.openxmlformats.org/drawingml/2006/table">
            <a:tbl>
              <a:tblPr/>
              <a:tblGrid>
                <a:gridCol w="455613">
                  <a:extLst>
                    <a:ext uri="{9D8B030D-6E8A-4147-A177-3AD203B41FA5}">
                      <a16:colId xmlns:a16="http://schemas.microsoft.com/office/drawing/2014/main" val="20000"/>
                    </a:ext>
                  </a:extLst>
                </a:gridCol>
              </a:tblGrid>
              <a:tr h="5191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en-US" sz="2800" b="1" i="0" u="none" strike="noStrike" cap="none" normalizeH="0" baseline="0">
                        <a:ln>
                          <a:noFill/>
                        </a:ln>
                        <a:solidFill>
                          <a:schemeClr val="tx1"/>
                        </a:solidFill>
                        <a:effectLst/>
                        <a:latin typeface="Arial" charset="0"/>
                        <a:ea typeface="宋体" pitchFamily="2" charset="-122"/>
                      </a:endParaRPr>
                    </a:p>
                  </a:txBody>
                  <a:tcPr marL="92075" marR="92075" marT="46066" marB="4606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4055" name="Line 107"/>
          <p:cNvSpPr>
            <a:spLocks noChangeShapeType="1"/>
          </p:cNvSpPr>
          <p:nvPr/>
        </p:nvSpPr>
        <p:spPr bwMode="auto">
          <a:xfrm>
            <a:off x="3432175" y="3933825"/>
            <a:ext cx="863600" cy="0"/>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lIns="92075" tIns="46038" rIns="92075" bIns="46038"/>
          <a:lstStyle/>
          <a:p>
            <a:endParaRPr lang="zh-CN" altLang="en-US"/>
          </a:p>
        </p:txBody>
      </p:sp>
      <p:sp>
        <p:nvSpPr>
          <p:cNvPr id="84056" name="Rectangle 108"/>
          <p:cNvSpPr>
            <a:spLocks noChangeArrowheads="1"/>
          </p:cNvSpPr>
          <p:nvPr/>
        </p:nvSpPr>
        <p:spPr bwMode="auto">
          <a:xfrm>
            <a:off x="0" y="4437063"/>
            <a:ext cx="12072664" cy="2087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rnd">
                <a:solidFill>
                  <a:srgbClr val="000000"/>
                </a:solidFill>
                <a:prstDash val="sysDot"/>
                <a:miter lim="800000"/>
                <a:headEnd/>
                <a:tailEnd/>
              </a14:hiddenLine>
            </a:ext>
          </a:extLst>
        </p:spPr>
        <p:txBody>
          <a:bodyPr lIns="92075" tIns="46038" rIns="92075" bIns="46038"/>
          <a:lstStyle/>
          <a:p>
            <a:pPr marL="914400" lvl="1" indent="-457200">
              <a:spcBef>
                <a:spcPct val="20000"/>
              </a:spcBef>
              <a:buClr>
                <a:schemeClr val="accent2"/>
              </a:buClr>
              <a:buSzPct val="80000"/>
              <a:buFont typeface="Wingdings" panose="05000000000000000000" pitchFamily="2" charset="2"/>
              <a:buChar char="n"/>
            </a:pPr>
            <a:r>
              <a:rPr lang="zh-CN" altLang="en-US" sz="2800" b="1" dirty="0"/>
              <a:t>如果要改变数组</a:t>
            </a:r>
            <a:r>
              <a:rPr lang="en-US" altLang="zh-CN" sz="2800" b="1" dirty="0" err="1"/>
              <a:t>sa</a:t>
            </a:r>
            <a:r>
              <a:rPr lang="zh-CN" altLang="en-US" sz="2800" b="1" dirty="0"/>
              <a:t>所代表的字符串，只能改变数组元素的内容</a:t>
            </a:r>
          </a:p>
          <a:p>
            <a:pPr marL="914400" lvl="1" indent="-457200">
              <a:spcBef>
                <a:spcPct val="20000"/>
              </a:spcBef>
              <a:buClr>
                <a:schemeClr val="accent2"/>
              </a:buClr>
              <a:buSzPct val="80000"/>
              <a:buFont typeface="Wingdings" panose="05000000000000000000" pitchFamily="2" charset="2"/>
              <a:buChar char="n"/>
            </a:pPr>
            <a:r>
              <a:rPr lang="zh-CN" altLang="en-US" sz="2800" b="1" dirty="0"/>
              <a:t>如果要改变指针</a:t>
            </a:r>
            <a:r>
              <a:rPr lang="en-US" altLang="zh-CN" sz="2800" b="1" dirty="0" err="1"/>
              <a:t>sp</a:t>
            </a:r>
            <a:r>
              <a:rPr lang="zh-CN" altLang="en-US" sz="2800" b="1" dirty="0"/>
              <a:t>所代表的字符串，通常直接改变指针的值，让它指向新的字符串</a:t>
            </a:r>
            <a:endParaRPr lang="en-US" altLang="zh-CN" sz="3200" b="1"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a:xfrm>
            <a:off x="1981200" y="457200"/>
            <a:ext cx="8229600" cy="668338"/>
          </a:xfrm>
        </p:spPr>
        <p:txBody>
          <a:bodyPr/>
          <a:lstStyle/>
          <a:p>
            <a:pPr eaLnBrk="1" hangingPunct="1"/>
            <a:r>
              <a:rPr lang="zh-CN" altLang="en-US" sz="4000">
                <a:latin typeface="Arial" charset="0"/>
                <a:ea typeface="宋体" charset="0"/>
              </a:rPr>
              <a:t>示例</a:t>
            </a:r>
          </a:p>
        </p:txBody>
      </p:sp>
      <p:sp>
        <p:nvSpPr>
          <p:cNvPr id="417795" name="Rectangle 3"/>
          <p:cNvSpPr>
            <a:spLocks noGrp="1" noChangeArrowheads="1"/>
          </p:cNvSpPr>
          <p:nvPr>
            <p:ph type="body" idx="1"/>
          </p:nvPr>
        </p:nvSpPr>
        <p:spPr>
          <a:xfrm>
            <a:off x="1992313" y="1268413"/>
            <a:ext cx="8424862" cy="5040312"/>
          </a:xfrm>
        </p:spPr>
        <p:txBody>
          <a:bodyPr/>
          <a:lstStyle/>
          <a:p>
            <a:pPr eaLnBrk="1" hangingPunct="1">
              <a:buFont typeface="Wingdings" charset="0"/>
              <a:buNone/>
            </a:pPr>
            <a:r>
              <a:rPr lang="en-US" altLang="zh-CN" dirty="0">
                <a:latin typeface="Arial" charset="0"/>
                <a:ea typeface="宋体" charset="0"/>
              </a:rPr>
              <a:t>char </a:t>
            </a:r>
            <a:r>
              <a:rPr lang="en-US" altLang="zh-CN" dirty="0" err="1">
                <a:latin typeface="Arial" charset="0"/>
                <a:ea typeface="宋体" charset="0"/>
              </a:rPr>
              <a:t>sa</a:t>
            </a:r>
            <a:r>
              <a:rPr lang="en-US" altLang="zh-CN" dirty="0">
                <a:latin typeface="Arial" charset="0"/>
                <a:ea typeface="宋体" charset="0"/>
              </a:rPr>
              <a:t>[ ] = "This is a string";</a:t>
            </a:r>
          </a:p>
          <a:p>
            <a:pPr eaLnBrk="1" hangingPunct="1">
              <a:buFont typeface="Wingdings" charset="0"/>
              <a:buNone/>
            </a:pPr>
            <a:r>
              <a:rPr lang="en-US" altLang="zh-CN" dirty="0">
                <a:latin typeface="Arial" charset="0"/>
                <a:ea typeface="宋体" charset="0"/>
              </a:rPr>
              <a:t>char *</a:t>
            </a:r>
            <a:r>
              <a:rPr lang="en-US" altLang="zh-CN" dirty="0" err="1">
                <a:latin typeface="Arial" charset="0"/>
                <a:ea typeface="宋体" charset="0"/>
              </a:rPr>
              <a:t>sp</a:t>
            </a:r>
            <a:r>
              <a:rPr lang="en-US" altLang="zh-CN" dirty="0">
                <a:latin typeface="Arial" charset="0"/>
                <a:ea typeface="宋体" charset="0"/>
              </a:rPr>
              <a:t> = "This is a string";</a:t>
            </a:r>
          </a:p>
          <a:p>
            <a:pPr eaLnBrk="1" hangingPunct="1">
              <a:buFont typeface="Wingdings" charset="0"/>
              <a:buNone/>
            </a:pPr>
            <a:endParaRPr lang="en-US" altLang="zh-CN" dirty="0">
              <a:latin typeface="Arial" charset="0"/>
              <a:ea typeface="宋体" charset="0"/>
            </a:endParaRPr>
          </a:p>
          <a:p>
            <a:pPr eaLnBrk="1" hangingPunct="1">
              <a:buFont typeface="Wingdings" charset="0"/>
              <a:buNone/>
            </a:pPr>
            <a:r>
              <a:rPr lang="en-US" altLang="zh-CN" dirty="0" err="1">
                <a:latin typeface="Arial" charset="0"/>
                <a:ea typeface="宋体" charset="0"/>
              </a:rPr>
              <a:t>strcpy</a:t>
            </a:r>
            <a:r>
              <a:rPr lang="en-US" altLang="zh-CN" dirty="0">
                <a:latin typeface="Arial" charset="0"/>
                <a:ea typeface="宋体" charset="0"/>
              </a:rPr>
              <a:t> (</a:t>
            </a:r>
            <a:r>
              <a:rPr lang="en-US" altLang="zh-CN" dirty="0" err="1">
                <a:latin typeface="Arial" charset="0"/>
                <a:ea typeface="宋体" charset="0"/>
              </a:rPr>
              <a:t>sa</a:t>
            </a:r>
            <a:r>
              <a:rPr lang="en-US" altLang="zh-CN" dirty="0">
                <a:latin typeface="Arial" charset="0"/>
                <a:ea typeface="宋体" charset="0"/>
              </a:rPr>
              <a:t>, "Hello");</a:t>
            </a:r>
          </a:p>
          <a:p>
            <a:pPr eaLnBrk="1" hangingPunct="1">
              <a:buFont typeface="Wingdings" charset="0"/>
              <a:buNone/>
            </a:pPr>
            <a:r>
              <a:rPr lang="en-US" altLang="zh-CN" dirty="0" err="1">
                <a:latin typeface="Arial" charset="0"/>
                <a:ea typeface="宋体" charset="0"/>
              </a:rPr>
              <a:t>sp</a:t>
            </a:r>
            <a:r>
              <a:rPr lang="en-US" altLang="zh-CN" dirty="0">
                <a:latin typeface="Arial" charset="0"/>
                <a:ea typeface="宋体" charset="0"/>
              </a:rPr>
              <a:t> = "Hello";</a:t>
            </a:r>
          </a:p>
          <a:p>
            <a:pPr eaLnBrk="1" hangingPunct="1">
              <a:buFont typeface="Wingdings" charset="0"/>
              <a:buNone/>
            </a:pPr>
            <a:endParaRPr lang="zh-CN" altLang="en-US" dirty="0">
              <a:latin typeface="Arial" charset="0"/>
              <a:ea typeface="宋体" charset="0"/>
            </a:endParaRPr>
          </a:p>
          <a:p>
            <a:pPr eaLnBrk="1" hangingPunct="1">
              <a:buFont typeface="Wingdings" charset="0"/>
              <a:buNone/>
            </a:pPr>
            <a:r>
              <a:rPr lang="en-US" altLang="zh-CN" dirty="0" err="1">
                <a:solidFill>
                  <a:schemeClr val="bg2"/>
                </a:solidFill>
                <a:latin typeface="Arial" charset="0"/>
                <a:ea typeface="宋体" charset="0"/>
              </a:rPr>
              <a:t>sa</a:t>
            </a:r>
            <a:r>
              <a:rPr lang="en-US" altLang="zh-CN" dirty="0">
                <a:solidFill>
                  <a:schemeClr val="bg2"/>
                </a:solidFill>
                <a:latin typeface="Arial" charset="0"/>
                <a:ea typeface="宋体" charset="0"/>
              </a:rPr>
              <a:t> = “Hello”;  </a:t>
            </a:r>
            <a:r>
              <a:rPr lang="zh-CN" altLang="en-US" dirty="0">
                <a:solidFill>
                  <a:srgbClr val="CC0066"/>
                </a:solidFill>
                <a:latin typeface="Arial" charset="0"/>
                <a:ea typeface="宋体" charset="0"/>
              </a:rPr>
              <a:t>非法</a:t>
            </a:r>
          </a:p>
          <a:p>
            <a:pPr lvl="1" eaLnBrk="1" hangingPunct="1">
              <a:buFont typeface="Wingdings" charset="0"/>
              <a:buNone/>
            </a:pPr>
            <a:r>
              <a:rPr lang="zh-CN" altLang="en-US" dirty="0">
                <a:solidFill>
                  <a:srgbClr val="FF0000"/>
                </a:solidFill>
                <a:latin typeface="Arial" charset="0"/>
                <a:ea typeface="宋体" charset="0"/>
              </a:rPr>
              <a:t>数组名是常量，不能对它赋值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7795">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17795">
                                            <p:txEl>
                                              <p:pRg st="1" end="1"/>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417795">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417795">
                                            <p:txEl>
                                              <p:pRg st="4" end="4"/>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17795">
                                            <p:txEl>
                                              <p:pRg st="6" end="6"/>
                                            </p:txEl>
                                          </p:spTgt>
                                        </p:tgtEl>
                                        <p:attrNameLst>
                                          <p:attrName>style.visibility</p:attrName>
                                        </p:attrNameLst>
                                      </p:cBhvr>
                                      <p:to>
                                        <p:strVal val="visible"/>
                                      </p:to>
                                    </p:set>
                                    <p:animEffect transition="in" filter="wipe(down)">
                                      <p:cBhvr>
                                        <p:cTn id="20" dur="500"/>
                                        <p:tgtEl>
                                          <p:spTgt spid="417795">
                                            <p:txEl>
                                              <p:pRg st="6" end="6"/>
                                            </p:txEl>
                                          </p:spTgt>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417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p:bld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a:xfrm>
            <a:off x="1981200" y="457200"/>
            <a:ext cx="8229600" cy="668338"/>
          </a:xfrm>
        </p:spPr>
        <p:txBody>
          <a:bodyPr/>
          <a:lstStyle/>
          <a:p>
            <a:pPr eaLnBrk="1" hangingPunct="1"/>
            <a:r>
              <a:rPr lang="zh-CN" altLang="en-US" sz="4000">
                <a:latin typeface="Arial" charset="0"/>
                <a:ea typeface="宋体" charset="0"/>
              </a:rPr>
              <a:t>字符指针－先赋值，后引用</a:t>
            </a:r>
          </a:p>
        </p:txBody>
      </p:sp>
      <p:sp>
        <p:nvSpPr>
          <p:cNvPr id="430083" name="Rectangle 3"/>
          <p:cNvSpPr>
            <a:spLocks noGrp="1" noChangeArrowheads="1"/>
          </p:cNvSpPr>
          <p:nvPr>
            <p:ph type="body" idx="1"/>
          </p:nvPr>
        </p:nvSpPr>
        <p:spPr>
          <a:xfrm>
            <a:off x="335360" y="1412875"/>
            <a:ext cx="10441160" cy="4681538"/>
          </a:xfrm>
        </p:spPr>
        <p:txBody>
          <a:bodyPr/>
          <a:lstStyle/>
          <a:p>
            <a:pPr eaLnBrk="1" hangingPunct="1">
              <a:lnSpc>
                <a:spcPct val="80000"/>
              </a:lnSpc>
            </a:pPr>
            <a:r>
              <a:rPr lang="zh-CN" altLang="en-US" dirty="0">
                <a:latin typeface="Arial" charset="0"/>
                <a:ea typeface="宋体" charset="0"/>
              </a:rPr>
              <a:t>定义字符指针后，如果没有对它赋值，指针的值</a:t>
            </a:r>
            <a:r>
              <a:rPr lang="zh-CN" altLang="en-US" dirty="0">
                <a:solidFill>
                  <a:schemeClr val="bg2"/>
                </a:solidFill>
                <a:latin typeface="Arial" charset="0"/>
                <a:ea typeface="宋体" charset="0"/>
              </a:rPr>
              <a:t>不确定</a:t>
            </a:r>
            <a:r>
              <a:rPr lang="zh-CN" altLang="en-US" dirty="0">
                <a:latin typeface="Arial" charset="0"/>
                <a:ea typeface="宋体" charset="0"/>
              </a:rPr>
              <a:t>。</a:t>
            </a:r>
            <a:r>
              <a:rPr lang="en-US" altLang="zh-CN" dirty="0">
                <a:latin typeface="Arial" charset="0"/>
                <a:ea typeface="宋体" charset="0"/>
              </a:rPr>
              <a:t> </a:t>
            </a:r>
            <a:endParaRPr lang="zh-CN" altLang="en-US" dirty="0">
              <a:latin typeface="Arial" charset="0"/>
              <a:ea typeface="宋体" charset="0"/>
            </a:endParaRPr>
          </a:p>
          <a:p>
            <a:pPr eaLnBrk="1" hangingPunct="1">
              <a:lnSpc>
                <a:spcPct val="80000"/>
              </a:lnSpc>
              <a:buFont typeface="Wingdings" charset="0"/>
              <a:buNone/>
            </a:pPr>
            <a:r>
              <a:rPr lang="en-US" altLang="zh-CN" dirty="0">
                <a:latin typeface="Arial" charset="0"/>
                <a:ea typeface="宋体" charset="0"/>
              </a:rPr>
              <a:t>char *s ;</a:t>
            </a:r>
          </a:p>
          <a:p>
            <a:pPr eaLnBrk="1" hangingPunct="1">
              <a:lnSpc>
                <a:spcPct val="80000"/>
              </a:lnSpc>
              <a:buFont typeface="Wingdings" charset="0"/>
              <a:buNone/>
            </a:pPr>
            <a:r>
              <a:rPr lang="en-US" altLang="zh-CN" dirty="0" err="1">
                <a:latin typeface="Arial" charset="0"/>
                <a:ea typeface="宋体" charset="0"/>
              </a:rPr>
              <a:t>scanf</a:t>
            </a:r>
            <a:r>
              <a:rPr lang="en-US" altLang="zh-CN" dirty="0">
                <a:latin typeface="Arial" charset="0"/>
                <a:ea typeface="宋体" charset="0"/>
              </a:rPr>
              <a:t> (“%s”, s);</a:t>
            </a:r>
          </a:p>
          <a:p>
            <a:pPr eaLnBrk="1" hangingPunct="1">
              <a:lnSpc>
                <a:spcPct val="80000"/>
              </a:lnSpc>
              <a:buFont typeface="Wingdings" charset="0"/>
              <a:buNone/>
            </a:pPr>
            <a:endParaRPr lang="en-US" altLang="zh-CN" dirty="0">
              <a:latin typeface="Arial" charset="0"/>
              <a:ea typeface="宋体" charset="0"/>
            </a:endParaRPr>
          </a:p>
          <a:p>
            <a:pPr eaLnBrk="1" hangingPunct="1">
              <a:lnSpc>
                <a:spcPct val="80000"/>
              </a:lnSpc>
              <a:buFont typeface="Wingdings" charset="0"/>
              <a:buNone/>
            </a:pPr>
            <a:r>
              <a:rPr lang="en-US" altLang="zh-CN" dirty="0">
                <a:latin typeface="Arial" charset="0"/>
                <a:ea typeface="宋体" charset="0"/>
              </a:rPr>
              <a:t>char *s, </a:t>
            </a:r>
            <a:r>
              <a:rPr lang="en-US" altLang="zh-CN" dirty="0" err="1">
                <a:latin typeface="Arial" charset="0"/>
                <a:ea typeface="宋体" charset="0"/>
              </a:rPr>
              <a:t>str</a:t>
            </a:r>
            <a:r>
              <a:rPr lang="en-US" altLang="zh-CN" dirty="0">
                <a:latin typeface="Arial" charset="0"/>
                <a:ea typeface="宋体" charset="0"/>
              </a:rPr>
              <a:t>[20];</a:t>
            </a:r>
          </a:p>
          <a:p>
            <a:pPr eaLnBrk="1" hangingPunct="1">
              <a:lnSpc>
                <a:spcPct val="80000"/>
              </a:lnSpc>
              <a:buFont typeface="Wingdings" charset="0"/>
              <a:buNone/>
            </a:pPr>
            <a:r>
              <a:rPr lang="en-US" altLang="zh-CN" dirty="0">
                <a:latin typeface="Arial" charset="0"/>
                <a:ea typeface="宋体" charset="0"/>
              </a:rPr>
              <a:t>s = </a:t>
            </a:r>
            <a:r>
              <a:rPr lang="en-US" altLang="zh-CN" dirty="0" err="1">
                <a:latin typeface="Arial" charset="0"/>
                <a:ea typeface="宋体" charset="0"/>
              </a:rPr>
              <a:t>str</a:t>
            </a:r>
            <a:r>
              <a:rPr lang="en-US" altLang="zh-CN" dirty="0">
                <a:latin typeface="Arial" charset="0"/>
                <a:ea typeface="宋体" charset="0"/>
              </a:rPr>
              <a:t>;</a:t>
            </a:r>
          </a:p>
          <a:p>
            <a:pPr eaLnBrk="1" hangingPunct="1">
              <a:lnSpc>
                <a:spcPct val="80000"/>
              </a:lnSpc>
              <a:buFont typeface="Wingdings" charset="0"/>
              <a:buNone/>
            </a:pPr>
            <a:r>
              <a:rPr lang="en-US" altLang="zh-CN" dirty="0" err="1">
                <a:latin typeface="Arial" charset="0"/>
                <a:ea typeface="宋体" charset="0"/>
              </a:rPr>
              <a:t>scanf</a:t>
            </a:r>
            <a:r>
              <a:rPr lang="en-US" altLang="zh-CN" dirty="0">
                <a:latin typeface="Arial" charset="0"/>
                <a:ea typeface="宋体" charset="0"/>
              </a:rPr>
              <a:t> (“%s”, s);</a:t>
            </a:r>
          </a:p>
          <a:p>
            <a:pPr eaLnBrk="1" hangingPunct="1">
              <a:lnSpc>
                <a:spcPct val="80000"/>
              </a:lnSpc>
              <a:buFont typeface="Wingdings" charset="0"/>
              <a:buNone/>
            </a:pPr>
            <a:endParaRPr lang="zh-CN" altLang="en-US" dirty="0">
              <a:latin typeface="Arial" charset="0"/>
              <a:ea typeface="宋体" charset="0"/>
            </a:endParaRPr>
          </a:p>
          <a:p>
            <a:pPr eaLnBrk="1" hangingPunct="1">
              <a:lnSpc>
                <a:spcPct val="80000"/>
              </a:lnSpc>
              <a:buFont typeface="Wingdings" charset="0"/>
              <a:buNone/>
            </a:pPr>
            <a:r>
              <a:rPr lang="zh-CN" altLang="en-US" dirty="0">
                <a:latin typeface="Arial" charset="0"/>
                <a:ea typeface="宋体" charset="0"/>
              </a:rPr>
              <a:t>定义指针时，先将它的初值置为空</a:t>
            </a:r>
          </a:p>
          <a:p>
            <a:pPr eaLnBrk="1" hangingPunct="1">
              <a:lnSpc>
                <a:spcPct val="80000"/>
              </a:lnSpc>
              <a:buFont typeface="Wingdings" charset="0"/>
              <a:buNone/>
            </a:pPr>
            <a:r>
              <a:rPr lang="en-US" altLang="zh-CN" dirty="0">
                <a:latin typeface="Arial" charset="0"/>
                <a:ea typeface="宋体" charset="0"/>
              </a:rPr>
              <a:t>char *s = NULL </a:t>
            </a:r>
            <a:endParaRPr lang="zh-CN" altLang="en-US" dirty="0">
              <a:latin typeface="Arial" charset="0"/>
              <a:ea typeface="宋体" charset="0"/>
            </a:endParaRPr>
          </a:p>
        </p:txBody>
      </p:sp>
      <p:sp>
        <p:nvSpPr>
          <p:cNvPr id="430084" name="Text Box 4"/>
          <p:cNvSpPr txBox="1">
            <a:spLocks noChangeArrowheads="1"/>
          </p:cNvSpPr>
          <p:nvPr/>
        </p:nvSpPr>
        <p:spPr bwMode="auto">
          <a:xfrm>
            <a:off x="5375275" y="2349501"/>
            <a:ext cx="3455988"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kumimoji="0" lang="zh-CN" altLang="en-US" b="1">
                <a:solidFill>
                  <a:schemeClr val="bg2"/>
                </a:solidFill>
                <a:ea typeface="仿宋_GB2312" charset="0"/>
                <a:cs typeface="仿宋_GB2312" charset="0"/>
              </a:rPr>
              <a:t>不要引用未赋值的指针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animEffect transition="in" filter="wipe(down)">
                                      <p:cBhvr>
                                        <p:cTn id="7" dur="500"/>
                                        <p:tgtEl>
                                          <p:spTgt spid="4300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30083">
                                            <p:txEl>
                                              <p:pRg st="1" end="1"/>
                                            </p:txEl>
                                          </p:spTgt>
                                        </p:tgtEl>
                                        <p:attrNameLst>
                                          <p:attrName>style.visibility</p:attrName>
                                        </p:attrNameLst>
                                      </p:cBhvr>
                                      <p:to>
                                        <p:strVal val="visible"/>
                                      </p:to>
                                    </p:set>
                                    <p:animEffect transition="in" filter="wipe(down)">
                                      <p:cBhvr>
                                        <p:cTn id="12" dur="500"/>
                                        <p:tgtEl>
                                          <p:spTgt spid="430083">
                                            <p:txEl>
                                              <p:pRg st="1" end="1"/>
                                            </p:txEl>
                                          </p:spTgt>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430083">
                                            <p:txEl>
                                              <p:pRg st="2" end="2"/>
                                            </p:txEl>
                                          </p:spTgt>
                                        </p:tgtEl>
                                        <p:attrNameLst>
                                          <p:attrName>style.visibility</p:attrName>
                                        </p:attrNameLst>
                                      </p:cBhvr>
                                      <p:to>
                                        <p:strVal val="visible"/>
                                      </p:to>
                                    </p:set>
                                    <p:animEffect transition="in" filter="wipe(down)">
                                      <p:cBhvr>
                                        <p:cTn id="16" dur="500"/>
                                        <p:tgtEl>
                                          <p:spTgt spid="43008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30084"/>
                                        </p:tgtEl>
                                        <p:attrNameLst>
                                          <p:attrName>style.visibility</p:attrName>
                                        </p:attrNameLst>
                                      </p:cBhvr>
                                      <p:to>
                                        <p:strVal val="visible"/>
                                      </p:to>
                                    </p:set>
                                    <p:animEffect transition="in" filter="wipe(down)">
                                      <p:cBhvr>
                                        <p:cTn id="21" dur="500"/>
                                        <p:tgtEl>
                                          <p:spTgt spid="43008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30083">
                                            <p:txEl>
                                              <p:pRg st="4" end="4"/>
                                            </p:txEl>
                                          </p:spTgt>
                                        </p:tgtEl>
                                        <p:attrNameLst>
                                          <p:attrName>style.visibility</p:attrName>
                                        </p:attrNameLst>
                                      </p:cBhvr>
                                      <p:to>
                                        <p:strVal val="visible"/>
                                      </p:to>
                                    </p:set>
                                    <p:animEffect transition="in" filter="wipe(down)">
                                      <p:cBhvr>
                                        <p:cTn id="26" dur="500"/>
                                        <p:tgtEl>
                                          <p:spTgt spid="430083">
                                            <p:txEl>
                                              <p:pRg st="4" end="4"/>
                                            </p:txEl>
                                          </p:spTgt>
                                        </p:tgtEl>
                                      </p:cBhvr>
                                    </p:animEffect>
                                  </p:childTnLst>
                                </p:cTn>
                              </p:par>
                            </p:childTnLst>
                          </p:cTn>
                        </p:par>
                        <p:par>
                          <p:cTn id="27" fill="hold" nodeType="afterGroup">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430083">
                                            <p:txEl>
                                              <p:pRg st="5" end="5"/>
                                            </p:txEl>
                                          </p:spTgt>
                                        </p:tgtEl>
                                        <p:attrNameLst>
                                          <p:attrName>style.visibility</p:attrName>
                                        </p:attrNameLst>
                                      </p:cBhvr>
                                      <p:to>
                                        <p:strVal val="visible"/>
                                      </p:to>
                                    </p:set>
                                    <p:animEffect transition="in" filter="wipe(down)">
                                      <p:cBhvr>
                                        <p:cTn id="30" dur="500"/>
                                        <p:tgtEl>
                                          <p:spTgt spid="430083">
                                            <p:txEl>
                                              <p:pRg st="5" end="5"/>
                                            </p:txEl>
                                          </p:spTgt>
                                        </p:tgtEl>
                                      </p:cBhvr>
                                    </p:animEffect>
                                  </p:childTnLst>
                                </p:cTn>
                              </p:par>
                            </p:childTnLst>
                          </p:cTn>
                        </p:par>
                        <p:par>
                          <p:cTn id="31" fill="hold" nodeType="afterGroup">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430083">
                                            <p:txEl>
                                              <p:pRg st="6" end="6"/>
                                            </p:txEl>
                                          </p:spTgt>
                                        </p:tgtEl>
                                        <p:attrNameLst>
                                          <p:attrName>style.visibility</p:attrName>
                                        </p:attrNameLst>
                                      </p:cBhvr>
                                      <p:to>
                                        <p:strVal val="visible"/>
                                      </p:to>
                                    </p:set>
                                    <p:animEffect transition="in" filter="wipe(down)">
                                      <p:cBhvr>
                                        <p:cTn id="34" dur="500"/>
                                        <p:tgtEl>
                                          <p:spTgt spid="430083">
                                            <p:txEl>
                                              <p:pRg st="6" end="6"/>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30083">
                                            <p:txEl>
                                              <p:pRg st="8" end="8"/>
                                            </p:txEl>
                                          </p:spTgt>
                                        </p:tgtEl>
                                        <p:attrNameLst>
                                          <p:attrName>style.visibility</p:attrName>
                                        </p:attrNameLst>
                                      </p:cBhvr>
                                      <p:to>
                                        <p:strVal val="visible"/>
                                      </p:to>
                                    </p:set>
                                    <p:animEffect transition="in" filter="wipe(down)">
                                      <p:cBhvr>
                                        <p:cTn id="39" dur="500"/>
                                        <p:tgtEl>
                                          <p:spTgt spid="430083">
                                            <p:txEl>
                                              <p:pRg st="8" end="8"/>
                                            </p:txEl>
                                          </p:spTgt>
                                        </p:tgtEl>
                                      </p:cBhvr>
                                    </p:animEffect>
                                  </p:childTnLst>
                                </p:cTn>
                              </p:par>
                            </p:childTnLst>
                          </p:cTn>
                        </p:par>
                        <p:par>
                          <p:cTn id="40" fill="hold" nodeType="afterGroup">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430083">
                                            <p:txEl>
                                              <p:pRg st="9" end="9"/>
                                            </p:txEl>
                                          </p:spTgt>
                                        </p:tgtEl>
                                        <p:attrNameLst>
                                          <p:attrName>style.visibility</p:attrName>
                                        </p:attrNameLst>
                                      </p:cBhvr>
                                      <p:to>
                                        <p:strVal val="visible"/>
                                      </p:to>
                                    </p:set>
                                    <p:animEffect transition="in" filter="wipe(down)">
                                      <p:cBhvr>
                                        <p:cTn id="43" dur="500"/>
                                        <p:tgtEl>
                                          <p:spTgt spid="4300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p:bldP spid="430084" grpId="0"/>
    </p:bld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5" name="Rectangle 4"/>
          <p:cNvSpPr>
            <a:spLocks noGrp="1" noChangeArrowheads="1"/>
          </p:cNvSpPr>
          <p:nvPr>
            <p:ph type="title"/>
          </p:nvPr>
        </p:nvSpPr>
        <p:spPr>
          <a:xfrm>
            <a:off x="1919288" y="404813"/>
            <a:ext cx="7696200" cy="1104900"/>
          </a:xfrm>
          <a:noFill/>
        </p:spPr>
        <p:txBody>
          <a:bodyPr vert="horz" wrap="square" lIns="90488" tIns="44450" rIns="90488" bIns="44450" numCol="1" anchor="ctr" anchorCtr="0" compatLnSpc="1"/>
          <a:lstStyle/>
          <a:p>
            <a:pPr eaLnBrk="1" hangingPunct="1"/>
            <a:r>
              <a:rPr lang="en-US" altLang="zh-CN" dirty="0">
                <a:latin typeface="Arial" charset="0"/>
                <a:ea typeface="宋体" charset="0"/>
              </a:rPr>
              <a:t>2.4 </a:t>
            </a:r>
            <a:r>
              <a:rPr lang="zh-CN" altLang="en-US" dirty="0">
                <a:latin typeface="Arial" charset="0"/>
                <a:ea typeface="宋体" charset="0"/>
              </a:rPr>
              <a:t>常用的字符串处理函数</a:t>
            </a:r>
          </a:p>
        </p:txBody>
      </p:sp>
      <p:sp>
        <p:nvSpPr>
          <p:cNvPr id="88066" name="Rectangle 5"/>
          <p:cNvSpPr>
            <a:spLocks noGrp="1" noChangeArrowheads="1"/>
          </p:cNvSpPr>
          <p:nvPr>
            <p:ph type="body" idx="1"/>
          </p:nvPr>
        </p:nvSpPr>
        <p:spPr>
          <a:xfrm>
            <a:off x="2351089" y="1628775"/>
            <a:ext cx="7488237" cy="4419600"/>
          </a:xfrm>
          <a:noFill/>
        </p:spPr>
        <p:txBody>
          <a:bodyPr vert="horz" wrap="square" lIns="90488" tIns="44450" rIns="90488" bIns="44450" numCol="1" anchor="t" anchorCtr="0" compatLnSpc="1">
            <a:prstTxWarp prst="textNoShape">
              <a:avLst/>
            </a:prstTxWarp>
          </a:bodyPr>
          <a:lstStyle/>
          <a:p>
            <a:pPr eaLnBrk="1" hangingPunct="1"/>
            <a:r>
              <a:rPr lang="zh-CN" altLang="en-US" dirty="0">
                <a:latin typeface="Arial" charset="0"/>
                <a:ea typeface="宋体" charset="0"/>
              </a:rPr>
              <a:t>函数原型在 </a:t>
            </a:r>
            <a:r>
              <a:rPr lang="en-US" altLang="zh-CN" dirty="0" err="1">
                <a:latin typeface="Arial" charset="0"/>
                <a:ea typeface="宋体" charset="0"/>
              </a:rPr>
              <a:t>stdio.h</a:t>
            </a:r>
            <a:r>
              <a:rPr lang="en-US" altLang="zh-CN" dirty="0">
                <a:latin typeface="Arial" charset="0"/>
                <a:ea typeface="宋体" charset="0"/>
              </a:rPr>
              <a:t> </a:t>
            </a:r>
            <a:r>
              <a:rPr lang="zh-CN" altLang="en-US" dirty="0">
                <a:latin typeface="Arial" charset="0"/>
                <a:ea typeface="宋体" charset="0"/>
              </a:rPr>
              <a:t>或 </a:t>
            </a:r>
            <a:r>
              <a:rPr lang="en-US" altLang="zh-CN" dirty="0" err="1">
                <a:latin typeface="Arial" charset="0"/>
                <a:ea typeface="宋体" charset="0"/>
              </a:rPr>
              <a:t>string.h</a:t>
            </a:r>
            <a:r>
              <a:rPr lang="en-US" altLang="zh-CN" dirty="0">
                <a:latin typeface="Arial" charset="0"/>
                <a:ea typeface="宋体" charset="0"/>
              </a:rPr>
              <a:t> </a:t>
            </a:r>
            <a:r>
              <a:rPr lang="zh-CN" altLang="en-US" dirty="0">
                <a:latin typeface="Arial" charset="0"/>
                <a:ea typeface="宋体" charset="0"/>
              </a:rPr>
              <a:t>中给出</a:t>
            </a:r>
          </a:p>
          <a:p>
            <a:pPr eaLnBrk="1" hangingPunct="1"/>
            <a:endParaRPr lang="zh-CN" altLang="en-US" dirty="0">
              <a:latin typeface="Arial" charset="0"/>
              <a:ea typeface="宋体" charset="0"/>
            </a:endParaRPr>
          </a:p>
          <a:p>
            <a:pPr eaLnBrk="1" hangingPunct="1">
              <a:buFont typeface="Wingdings" charset="0"/>
              <a:buNone/>
            </a:pPr>
            <a:r>
              <a:rPr lang="zh-CN" altLang="en-US" dirty="0">
                <a:latin typeface="Arial" charset="0"/>
                <a:ea typeface="宋体" charset="0"/>
              </a:rPr>
              <a:t>1</a:t>
            </a:r>
            <a:r>
              <a:rPr lang="en-US" altLang="zh-CN" dirty="0">
                <a:latin typeface="Arial" charset="0"/>
                <a:ea typeface="宋体" charset="0"/>
              </a:rPr>
              <a:t>. </a:t>
            </a:r>
            <a:r>
              <a:rPr lang="zh-CN" altLang="en-US" dirty="0">
                <a:latin typeface="Arial" charset="0"/>
                <a:ea typeface="宋体" charset="0"/>
              </a:rPr>
              <a:t>字符串的输入和输出</a:t>
            </a:r>
          </a:p>
          <a:p>
            <a:pPr lvl="1" eaLnBrk="1" hangingPunct="1"/>
            <a:r>
              <a:rPr lang="zh-CN" altLang="en-US" dirty="0">
                <a:latin typeface="Arial" charset="0"/>
                <a:ea typeface="宋体" charset="0"/>
              </a:rPr>
              <a:t>输入字符串：</a:t>
            </a:r>
            <a:r>
              <a:rPr lang="en-US" altLang="zh-CN" dirty="0" err="1">
                <a:solidFill>
                  <a:schemeClr val="bg2"/>
                </a:solidFill>
                <a:latin typeface="Arial" charset="0"/>
                <a:ea typeface="宋体" charset="0"/>
              </a:rPr>
              <a:t>scanf</a:t>
            </a:r>
            <a:r>
              <a:rPr lang="en-US" altLang="zh-CN" dirty="0">
                <a:solidFill>
                  <a:schemeClr val="bg2"/>
                </a:solidFill>
                <a:latin typeface="Arial" charset="0"/>
                <a:ea typeface="宋体" charset="0"/>
              </a:rPr>
              <a:t> </a:t>
            </a:r>
            <a:r>
              <a:rPr lang="en-US" altLang="zh-CN" dirty="0">
                <a:latin typeface="Arial" charset="0"/>
                <a:ea typeface="宋体" charset="0"/>
              </a:rPr>
              <a:t>( )</a:t>
            </a:r>
            <a:r>
              <a:rPr lang="zh-CN" altLang="en-US" dirty="0">
                <a:latin typeface="Arial" charset="0"/>
                <a:ea typeface="宋体" charset="0"/>
              </a:rPr>
              <a:t>或</a:t>
            </a:r>
            <a:r>
              <a:rPr lang="en-US" altLang="zh-CN" dirty="0">
                <a:solidFill>
                  <a:schemeClr val="bg2"/>
                </a:solidFill>
                <a:latin typeface="Arial" charset="0"/>
                <a:ea typeface="宋体" charset="0"/>
              </a:rPr>
              <a:t>gets </a:t>
            </a:r>
            <a:r>
              <a:rPr lang="en-US" altLang="zh-CN" dirty="0">
                <a:latin typeface="Arial" charset="0"/>
                <a:ea typeface="宋体" charset="0"/>
              </a:rPr>
              <a:t>( )</a:t>
            </a:r>
          </a:p>
          <a:p>
            <a:pPr lvl="1" eaLnBrk="1" hangingPunct="1"/>
            <a:r>
              <a:rPr lang="zh-CN" altLang="en-US" dirty="0">
                <a:latin typeface="Arial" charset="0"/>
                <a:ea typeface="宋体" charset="0"/>
              </a:rPr>
              <a:t>输出字符串：</a:t>
            </a:r>
            <a:r>
              <a:rPr lang="en-US" altLang="zh-CN" dirty="0" err="1">
                <a:solidFill>
                  <a:schemeClr val="bg2"/>
                </a:solidFill>
                <a:latin typeface="Arial" charset="0"/>
                <a:ea typeface="宋体" charset="0"/>
              </a:rPr>
              <a:t>printf</a:t>
            </a:r>
            <a:r>
              <a:rPr lang="en-US" altLang="zh-CN" dirty="0">
                <a:solidFill>
                  <a:schemeClr val="bg2"/>
                </a:solidFill>
                <a:latin typeface="Arial" charset="0"/>
                <a:ea typeface="宋体" charset="0"/>
              </a:rPr>
              <a:t> </a:t>
            </a:r>
            <a:r>
              <a:rPr lang="en-US" altLang="zh-CN" dirty="0">
                <a:latin typeface="Arial" charset="0"/>
                <a:ea typeface="宋体" charset="0"/>
              </a:rPr>
              <a:t>( )</a:t>
            </a:r>
            <a:r>
              <a:rPr lang="zh-CN" altLang="en-US" dirty="0">
                <a:latin typeface="Arial" charset="0"/>
                <a:ea typeface="宋体" charset="0"/>
              </a:rPr>
              <a:t>或</a:t>
            </a:r>
            <a:r>
              <a:rPr lang="en-US" altLang="zh-CN" dirty="0">
                <a:solidFill>
                  <a:schemeClr val="bg2"/>
                </a:solidFill>
                <a:latin typeface="Arial" charset="0"/>
                <a:ea typeface="宋体" charset="0"/>
              </a:rPr>
              <a:t>puts </a:t>
            </a:r>
            <a:r>
              <a:rPr lang="en-US" altLang="zh-CN" dirty="0">
                <a:latin typeface="Arial" charset="0"/>
                <a:ea typeface="宋体" charset="0"/>
              </a:rPr>
              <a:t>( )</a:t>
            </a:r>
            <a:r>
              <a:rPr lang="zh-CN" altLang="en-US" dirty="0">
                <a:latin typeface="Arial" charset="0"/>
                <a:ea typeface="宋体" charset="0"/>
              </a:rPr>
              <a:t> </a:t>
            </a:r>
          </a:p>
          <a:p>
            <a:pPr lvl="1" eaLnBrk="1" hangingPunct="1"/>
            <a:r>
              <a:rPr lang="en-US" altLang="zh-CN" dirty="0" err="1">
                <a:solidFill>
                  <a:schemeClr val="bg2"/>
                </a:solidFill>
                <a:latin typeface="Arial" charset="0"/>
                <a:ea typeface="宋体" charset="0"/>
              </a:rPr>
              <a:t>stdio.h</a:t>
            </a:r>
            <a:endParaRPr lang="zh-CN" altLang="en-US" dirty="0">
              <a:solidFill>
                <a:schemeClr val="bg2"/>
              </a:solidFill>
              <a:latin typeface="Arial" charset="0"/>
              <a:ea typeface="宋体"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7316" name="Rectangle 4"/>
          <p:cNvSpPr>
            <a:spLocks noGrp="1" noChangeArrowheads="1"/>
          </p:cNvSpPr>
          <p:nvPr>
            <p:ph type="body" idx="1"/>
          </p:nvPr>
        </p:nvSpPr>
        <p:spPr>
          <a:xfrm>
            <a:off x="551384" y="1196752"/>
            <a:ext cx="10801199" cy="5544616"/>
          </a:xfrm>
          <a:noFill/>
        </p:spPr>
        <p:txBody>
          <a:bodyPr vert="horz" wrap="square" lIns="92075" tIns="46038" rIns="92075" bIns="46038" numCol="1" anchor="t" anchorCtr="0" compatLnSpc="1">
            <a:prstTxWarp prst="textNoShape">
              <a:avLst/>
            </a:prstTxWarp>
          </a:bodyPr>
          <a:lstStyle/>
          <a:p>
            <a:pPr lvl="1" eaLnBrk="1" hangingPunct="1">
              <a:lnSpc>
                <a:spcPct val="90000"/>
              </a:lnSpc>
              <a:buFont typeface="Wingdings" charset="0"/>
              <a:buNone/>
            </a:pPr>
            <a:r>
              <a:rPr lang="en-US" altLang="zh-CN" sz="2400" dirty="0">
                <a:latin typeface="Arial" charset="0"/>
                <a:ea typeface="宋体" charset="0"/>
              </a:rPr>
              <a:t>char </a:t>
            </a:r>
            <a:r>
              <a:rPr lang="en-US" altLang="zh-CN" sz="2400" dirty="0" err="1">
                <a:latin typeface="Arial" charset="0"/>
                <a:ea typeface="宋体" charset="0"/>
              </a:rPr>
              <a:t>str</a:t>
            </a:r>
            <a:r>
              <a:rPr lang="en-US" altLang="zh-CN" sz="2400" dirty="0">
                <a:latin typeface="Arial" charset="0"/>
                <a:ea typeface="宋体" charset="0"/>
              </a:rPr>
              <a:t>[80];</a:t>
            </a:r>
          </a:p>
          <a:p>
            <a:pPr lvl="1" eaLnBrk="1" hangingPunct="1">
              <a:lnSpc>
                <a:spcPct val="90000"/>
              </a:lnSpc>
              <a:buFont typeface="Wingdings" charset="0"/>
              <a:buNone/>
            </a:pPr>
            <a:r>
              <a:rPr lang="en-US" altLang="zh-CN" sz="2400" dirty="0" err="1">
                <a:latin typeface="Arial" charset="0"/>
                <a:ea typeface="宋体" charset="0"/>
              </a:rPr>
              <a:t>i</a:t>
            </a:r>
            <a:r>
              <a:rPr lang="en-US" altLang="zh-CN" sz="2400" dirty="0">
                <a:latin typeface="Arial" charset="0"/>
                <a:ea typeface="宋体" charset="0"/>
              </a:rPr>
              <a:t> = 0; </a:t>
            </a:r>
          </a:p>
          <a:p>
            <a:pPr lvl="1" eaLnBrk="1" hangingPunct="1">
              <a:lnSpc>
                <a:spcPct val="90000"/>
              </a:lnSpc>
              <a:buFont typeface="Wingdings" charset="0"/>
              <a:buNone/>
            </a:pPr>
            <a:r>
              <a:rPr lang="en-US" altLang="zh-CN" sz="2400" dirty="0">
                <a:latin typeface="Arial" charset="0"/>
                <a:ea typeface="宋体" charset="0"/>
              </a:rPr>
              <a:t>while(</a:t>
            </a:r>
            <a:r>
              <a:rPr lang="en-US" altLang="zh-CN" sz="2400" dirty="0">
                <a:solidFill>
                  <a:schemeClr val="bg2"/>
                </a:solidFill>
                <a:latin typeface="Arial" charset="0"/>
                <a:ea typeface="宋体" charset="0"/>
              </a:rPr>
              <a:t>(</a:t>
            </a:r>
            <a:r>
              <a:rPr lang="en-US" altLang="zh-CN" sz="2400" dirty="0" err="1">
                <a:solidFill>
                  <a:schemeClr val="bg2"/>
                </a:solidFill>
                <a:latin typeface="Arial" charset="0"/>
                <a:ea typeface="宋体" charset="0"/>
              </a:rPr>
              <a:t>str</a:t>
            </a:r>
            <a:r>
              <a:rPr lang="en-US" altLang="zh-CN" sz="2400" dirty="0">
                <a:solidFill>
                  <a:schemeClr val="bg2"/>
                </a:solidFill>
                <a:latin typeface="Arial" charset="0"/>
                <a:ea typeface="宋体" charset="0"/>
              </a:rPr>
              <a:t>[</a:t>
            </a:r>
            <a:r>
              <a:rPr lang="en-US" altLang="zh-CN" sz="2400" dirty="0" err="1">
                <a:solidFill>
                  <a:schemeClr val="bg2"/>
                </a:solidFill>
                <a:latin typeface="Arial" charset="0"/>
                <a:ea typeface="宋体" charset="0"/>
              </a:rPr>
              <a:t>i</a:t>
            </a:r>
            <a:r>
              <a:rPr lang="en-US" altLang="zh-CN" sz="2400" dirty="0">
                <a:solidFill>
                  <a:schemeClr val="bg2"/>
                </a:solidFill>
                <a:latin typeface="Arial" charset="0"/>
                <a:ea typeface="宋体" charset="0"/>
              </a:rPr>
              <a:t>] = </a:t>
            </a:r>
            <a:r>
              <a:rPr lang="en-US" altLang="zh-CN" sz="2400" dirty="0" err="1">
                <a:solidFill>
                  <a:schemeClr val="bg2"/>
                </a:solidFill>
                <a:latin typeface="Arial" charset="0"/>
                <a:ea typeface="宋体" charset="0"/>
              </a:rPr>
              <a:t>getchar</a:t>
            </a:r>
            <a:r>
              <a:rPr lang="en-US" altLang="zh-CN" sz="2400" dirty="0">
                <a:solidFill>
                  <a:schemeClr val="bg2"/>
                </a:solidFill>
                <a:latin typeface="Arial" charset="0"/>
                <a:ea typeface="宋体" charset="0"/>
              </a:rPr>
              <a:t>( ))</a:t>
            </a:r>
            <a:r>
              <a:rPr lang="en-US" altLang="zh-CN" sz="2400" dirty="0">
                <a:latin typeface="Arial" charset="0"/>
                <a:ea typeface="宋体" charset="0"/>
              </a:rPr>
              <a:t> != '\n')</a:t>
            </a:r>
          </a:p>
          <a:p>
            <a:pPr lvl="1" eaLnBrk="1" hangingPunct="1">
              <a:lnSpc>
                <a:spcPct val="90000"/>
              </a:lnSpc>
              <a:buFont typeface="Wingdings" charset="0"/>
              <a:buNone/>
            </a:pPr>
            <a:r>
              <a:rPr lang="en-US" altLang="zh-CN" sz="2400" dirty="0">
                <a:latin typeface="Arial" charset="0"/>
                <a:ea typeface="宋体" charset="0"/>
              </a:rPr>
              <a:t>    </a:t>
            </a:r>
            <a:r>
              <a:rPr lang="en-US" altLang="zh-CN" sz="2400" dirty="0" err="1">
                <a:latin typeface="Arial" charset="0"/>
                <a:ea typeface="宋体" charset="0"/>
              </a:rPr>
              <a:t>i</a:t>
            </a:r>
            <a:r>
              <a:rPr lang="en-US" altLang="zh-CN" sz="2400" dirty="0">
                <a:latin typeface="Arial" charset="0"/>
                <a:ea typeface="宋体" charset="0"/>
              </a:rPr>
              <a:t>++;  </a:t>
            </a:r>
          </a:p>
          <a:p>
            <a:pPr lvl="1" eaLnBrk="1" hangingPunct="1">
              <a:lnSpc>
                <a:spcPct val="90000"/>
              </a:lnSpc>
              <a:buFont typeface="Wingdings" charset="0"/>
              <a:buNone/>
            </a:pPr>
            <a:r>
              <a:rPr lang="en-US" altLang="zh-CN" sz="2400" dirty="0" err="1">
                <a:latin typeface="Arial" charset="0"/>
                <a:ea typeface="宋体" charset="0"/>
              </a:rPr>
              <a:t>str</a:t>
            </a:r>
            <a:r>
              <a:rPr lang="en-US" altLang="zh-CN" sz="2400" dirty="0">
                <a:latin typeface="Arial" charset="0"/>
                <a:ea typeface="宋体" charset="0"/>
              </a:rPr>
              <a:t>[</a:t>
            </a:r>
            <a:r>
              <a:rPr lang="en-US" altLang="zh-CN" sz="2400" dirty="0" err="1">
                <a:latin typeface="Arial" charset="0"/>
                <a:ea typeface="宋体" charset="0"/>
              </a:rPr>
              <a:t>i</a:t>
            </a:r>
            <a:r>
              <a:rPr lang="en-US" altLang="zh-CN" sz="2400" dirty="0">
                <a:latin typeface="Arial" charset="0"/>
                <a:ea typeface="宋体" charset="0"/>
              </a:rPr>
              <a:t>] = '\0';</a:t>
            </a:r>
          </a:p>
          <a:p>
            <a:pPr lvl="1" eaLnBrk="1" hangingPunct="1">
              <a:lnSpc>
                <a:spcPct val="90000"/>
              </a:lnSpc>
              <a:buFont typeface="Wingdings" charset="0"/>
              <a:buNone/>
            </a:pPr>
            <a:endParaRPr lang="en-US" altLang="zh-CN" sz="2400" dirty="0">
              <a:latin typeface="Arial" charset="0"/>
              <a:ea typeface="宋体" charset="0"/>
            </a:endParaRPr>
          </a:p>
          <a:p>
            <a:pPr eaLnBrk="1" hangingPunct="1">
              <a:lnSpc>
                <a:spcPct val="90000"/>
              </a:lnSpc>
              <a:buFont typeface="Wingdings" charset="0"/>
              <a:buNone/>
            </a:pPr>
            <a:r>
              <a:rPr lang="en-US" altLang="zh-CN" sz="2400" dirty="0">
                <a:latin typeface="Arial" charset="0"/>
                <a:ea typeface="宋体" charset="0"/>
              </a:rPr>
              <a:t>（1</a:t>
            </a:r>
            <a:r>
              <a:rPr lang="zh-CN" altLang="en-US" sz="2400" dirty="0">
                <a:latin typeface="Arial" charset="0"/>
                <a:ea typeface="宋体" charset="0"/>
              </a:rPr>
              <a:t>）</a:t>
            </a:r>
            <a:r>
              <a:rPr lang="en-US" altLang="zh-CN" sz="2400" dirty="0" err="1">
                <a:latin typeface="Arial" charset="0"/>
                <a:ea typeface="宋体" charset="0"/>
              </a:rPr>
              <a:t>scanf</a:t>
            </a:r>
            <a:r>
              <a:rPr lang="en-US" altLang="zh-CN" sz="2400" dirty="0">
                <a:latin typeface="Arial" charset="0"/>
                <a:ea typeface="宋体" charset="0"/>
              </a:rPr>
              <a:t>("%s", </a:t>
            </a:r>
            <a:r>
              <a:rPr lang="en-US" altLang="zh-CN" sz="2400" dirty="0" err="1">
                <a:latin typeface="Arial" charset="0"/>
                <a:ea typeface="宋体" charset="0"/>
              </a:rPr>
              <a:t>str</a:t>
            </a:r>
            <a:r>
              <a:rPr lang="en-US" altLang="zh-CN" sz="2400" dirty="0">
                <a:latin typeface="Arial" charset="0"/>
                <a:ea typeface="宋体" charset="0"/>
              </a:rPr>
              <a:t>) </a:t>
            </a:r>
          </a:p>
          <a:p>
            <a:pPr lvl="1" eaLnBrk="1" hangingPunct="1">
              <a:lnSpc>
                <a:spcPct val="90000"/>
              </a:lnSpc>
              <a:buFont typeface="Wingdings" charset="0"/>
              <a:buNone/>
            </a:pPr>
            <a:r>
              <a:rPr lang="zh-CN" altLang="en-US" sz="2400" dirty="0">
                <a:latin typeface="Arial" charset="0"/>
                <a:ea typeface="宋体" charset="0"/>
              </a:rPr>
              <a:t>输入参数：字符数组名,不加地址符</a:t>
            </a:r>
          </a:p>
          <a:p>
            <a:pPr lvl="1" eaLnBrk="1" hangingPunct="1">
              <a:lnSpc>
                <a:spcPct val="90000"/>
              </a:lnSpc>
              <a:buNone/>
            </a:pPr>
            <a:r>
              <a:rPr lang="zh-CN" altLang="en-US" sz="2400" dirty="0">
                <a:latin typeface="Arial" charset="0"/>
                <a:ea typeface="宋体" charset="0"/>
              </a:rPr>
              <a:t>遇</a:t>
            </a:r>
            <a:r>
              <a:rPr lang="zh-CN" altLang="en-US" sz="2400" dirty="0">
                <a:solidFill>
                  <a:srgbClr val="CC0066"/>
                </a:solidFill>
                <a:latin typeface="Arial" charset="0"/>
                <a:ea typeface="宋体" charset="0"/>
              </a:rPr>
              <a:t>回车或空格</a:t>
            </a:r>
            <a:r>
              <a:rPr lang="zh-CN" altLang="en-US" sz="2400" dirty="0">
                <a:latin typeface="Arial" charset="0"/>
                <a:ea typeface="宋体" charset="0"/>
              </a:rPr>
              <a:t>输入结束，并自动将输入的一串字符和</a:t>
            </a:r>
            <a:r>
              <a:rPr lang="en-US" altLang="zh-CN" sz="2400" dirty="0">
                <a:latin typeface="Arial" charset="0"/>
                <a:ea typeface="宋体" charset="0"/>
              </a:rPr>
              <a:t> </a:t>
            </a:r>
            <a:r>
              <a:rPr lang="en-US" altLang="zh-CN" sz="2400" dirty="0">
                <a:solidFill>
                  <a:srgbClr val="CC0066"/>
                </a:solidFill>
                <a:latin typeface="Arial" charset="0"/>
                <a:ea typeface="宋体" charset="0"/>
              </a:rPr>
              <a:t>'\0'</a:t>
            </a:r>
            <a:r>
              <a:rPr lang="zh-CN" altLang="en-US" sz="2400" dirty="0">
                <a:solidFill>
                  <a:srgbClr val="CC0066"/>
                </a:solidFill>
                <a:latin typeface="Arial" charset="0"/>
                <a:ea typeface="宋体" charset="0"/>
              </a:rPr>
              <a:t> </a:t>
            </a:r>
            <a:r>
              <a:rPr lang="zh-CN" altLang="en-US" sz="2400" dirty="0">
                <a:latin typeface="Arial" charset="0"/>
                <a:ea typeface="宋体" charset="0"/>
              </a:rPr>
              <a:t>送入数组中 </a:t>
            </a:r>
          </a:p>
          <a:p>
            <a:pPr lvl="1" eaLnBrk="1" hangingPunct="1">
              <a:lnSpc>
                <a:spcPct val="90000"/>
              </a:lnSpc>
              <a:buFont typeface="Wingdings" charset="0"/>
              <a:buNone/>
            </a:pPr>
            <a:endParaRPr lang="zh-CN" altLang="en-US" sz="2400" dirty="0">
              <a:latin typeface="Arial" charset="0"/>
              <a:ea typeface="宋体" charset="0"/>
            </a:endParaRPr>
          </a:p>
          <a:p>
            <a:pPr eaLnBrk="1" hangingPunct="1">
              <a:lnSpc>
                <a:spcPct val="90000"/>
              </a:lnSpc>
              <a:buFont typeface="Wingdings" charset="0"/>
              <a:buNone/>
            </a:pPr>
            <a:r>
              <a:rPr lang="zh-CN" altLang="zh-CN" sz="2400" dirty="0">
                <a:latin typeface="Arial" charset="0"/>
                <a:ea typeface="宋体" charset="0"/>
              </a:rPr>
              <a:t>（</a:t>
            </a:r>
            <a:r>
              <a:rPr lang="en-US" altLang="zh-CN" sz="2400" dirty="0">
                <a:latin typeface="Arial" charset="0"/>
                <a:ea typeface="宋体" charset="0"/>
              </a:rPr>
              <a:t>2</a:t>
            </a:r>
            <a:r>
              <a:rPr lang="zh-CN" altLang="en-US" sz="2400" dirty="0">
                <a:latin typeface="Arial" charset="0"/>
                <a:ea typeface="宋体" charset="0"/>
              </a:rPr>
              <a:t>）</a:t>
            </a:r>
            <a:r>
              <a:rPr lang="en-US" altLang="zh-CN" sz="2400" dirty="0">
                <a:latin typeface="Arial" charset="0"/>
                <a:ea typeface="宋体" charset="0"/>
              </a:rPr>
              <a:t>gets(</a:t>
            </a:r>
            <a:r>
              <a:rPr lang="en-US" altLang="zh-CN" sz="2400" dirty="0" err="1">
                <a:latin typeface="Arial" charset="0"/>
                <a:ea typeface="宋体" charset="0"/>
              </a:rPr>
              <a:t>str</a:t>
            </a:r>
            <a:r>
              <a:rPr lang="en-US" altLang="zh-CN" sz="2400" dirty="0">
                <a:latin typeface="Arial" charset="0"/>
                <a:ea typeface="宋体" charset="0"/>
              </a:rPr>
              <a:t>)</a:t>
            </a:r>
          </a:p>
          <a:p>
            <a:pPr lvl="1" eaLnBrk="1" hangingPunct="1">
              <a:lnSpc>
                <a:spcPct val="90000"/>
              </a:lnSpc>
              <a:buNone/>
            </a:pPr>
            <a:r>
              <a:rPr lang="zh-CN" altLang="en-US" sz="2400" dirty="0">
                <a:latin typeface="Arial" charset="0"/>
                <a:ea typeface="宋体" charset="0"/>
              </a:rPr>
              <a:t>遇</a:t>
            </a:r>
            <a:r>
              <a:rPr lang="zh-CN" altLang="en-US" sz="2400" dirty="0">
                <a:solidFill>
                  <a:srgbClr val="CC0066"/>
                </a:solidFill>
                <a:latin typeface="Arial" charset="0"/>
                <a:ea typeface="宋体" charset="0"/>
              </a:rPr>
              <a:t>回车</a:t>
            </a:r>
            <a:r>
              <a:rPr lang="zh-CN" altLang="en-US" sz="2400" dirty="0">
                <a:latin typeface="Arial" charset="0"/>
                <a:ea typeface="宋体" charset="0"/>
              </a:rPr>
              <a:t>输入结束，自动将输入的一串字符和</a:t>
            </a:r>
            <a:r>
              <a:rPr lang="en-US" altLang="zh-CN" sz="2400" dirty="0">
                <a:latin typeface="Arial" charset="0"/>
                <a:ea typeface="宋体" charset="0"/>
              </a:rPr>
              <a:t> </a:t>
            </a:r>
            <a:r>
              <a:rPr lang="en-US" altLang="zh-CN" sz="2400" dirty="0">
                <a:solidFill>
                  <a:srgbClr val="CC0066"/>
                </a:solidFill>
                <a:latin typeface="Arial" charset="0"/>
                <a:ea typeface="宋体" charset="0"/>
              </a:rPr>
              <a:t>'\0'</a:t>
            </a:r>
            <a:r>
              <a:rPr lang="zh-CN" altLang="en-US" sz="2400" dirty="0">
                <a:solidFill>
                  <a:srgbClr val="CC0066"/>
                </a:solidFill>
                <a:latin typeface="Arial" charset="0"/>
                <a:ea typeface="宋体" charset="0"/>
              </a:rPr>
              <a:t> </a:t>
            </a:r>
            <a:r>
              <a:rPr lang="zh-CN" altLang="en-US" sz="2400" dirty="0">
                <a:latin typeface="Arial" charset="0"/>
                <a:ea typeface="宋体" charset="0"/>
              </a:rPr>
              <a:t>送入数组中</a:t>
            </a:r>
            <a:r>
              <a:rPr lang="en-US" altLang="zh-CN" dirty="0">
                <a:latin typeface="Arial" charset="0"/>
                <a:ea typeface="宋体" charset="0"/>
              </a:rPr>
              <a:t> </a:t>
            </a:r>
            <a:endParaRPr lang="zh-CN" altLang="en-US" dirty="0">
              <a:latin typeface="Arial" charset="0"/>
              <a:ea typeface="宋体" charset="0"/>
            </a:endParaRPr>
          </a:p>
        </p:txBody>
      </p:sp>
      <p:sp>
        <p:nvSpPr>
          <p:cNvPr id="89090" name="Rectangle 5"/>
          <p:cNvSpPr>
            <a:spLocks noGrp="1" noChangeArrowheads="1"/>
          </p:cNvSpPr>
          <p:nvPr>
            <p:ph type="title"/>
          </p:nvPr>
        </p:nvSpPr>
        <p:spPr>
          <a:xfrm>
            <a:off x="2063750" y="404813"/>
            <a:ext cx="7772400" cy="838200"/>
          </a:xfrm>
          <a:noFill/>
        </p:spPr>
        <p:txBody>
          <a:bodyPr vert="horz" wrap="square" lIns="92075" tIns="46038" rIns="92075" bIns="46038" numCol="1" anchor="b" anchorCtr="0" compatLnSpc="1"/>
          <a:lstStyle/>
          <a:p>
            <a:pPr eaLnBrk="1" hangingPunct="1"/>
            <a:r>
              <a:rPr lang="zh-CN" altLang="en-US">
                <a:latin typeface="Arial" charset="0"/>
                <a:ea typeface="宋体" charset="0"/>
              </a:rPr>
              <a:t>字符串的输入</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973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731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731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731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731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7316">
                                            <p:txEl>
                                              <p:pRg st="6" end="6"/>
                                            </p:txEl>
                                          </p:spTgt>
                                        </p:tgtEl>
                                        <p:attrNameLst>
                                          <p:attrName>style.visibility</p:attrName>
                                        </p:attrNameLst>
                                      </p:cBhvr>
                                      <p:to>
                                        <p:strVal val="visible"/>
                                      </p:to>
                                    </p:set>
                                    <p:anim calcmode="lin" valueType="num">
                                      <p:cBhvr additive="base">
                                        <p:cTn id="19" dur="500" fill="hold"/>
                                        <p:tgtEl>
                                          <p:spTgt spid="397316">
                                            <p:txEl>
                                              <p:pRg st="6" end="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7316">
                                            <p:txEl>
                                              <p:pRg st="6" end="6"/>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97316">
                                            <p:txEl>
                                              <p:pRg st="7" end="7"/>
                                            </p:txEl>
                                          </p:spTgt>
                                        </p:tgtEl>
                                        <p:attrNameLst>
                                          <p:attrName>style.visibility</p:attrName>
                                        </p:attrNameLst>
                                      </p:cBhvr>
                                      <p:to>
                                        <p:strVal val="visible"/>
                                      </p:to>
                                    </p:set>
                                    <p:anim calcmode="lin" valueType="num">
                                      <p:cBhvr additive="base">
                                        <p:cTn id="23" dur="500" fill="hold"/>
                                        <p:tgtEl>
                                          <p:spTgt spid="397316">
                                            <p:txEl>
                                              <p:pRg st="7" end="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97316">
                                            <p:txEl>
                                              <p:pRg st="7" end="7"/>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97316">
                                            <p:txEl>
                                              <p:pRg st="8" end="8"/>
                                            </p:txEl>
                                          </p:spTgt>
                                        </p:tgtEl>
                                        <p:attrNameLst>
                                          <p:attrName>style.visibility</p:attrName>
                                        </p:attrNameLst>
                                      </p:cBhvr>
                                      <p:to>
                                        <p:strVal val="visible"/>
                                      </p:to>
                                    </p:set>
                                    <p:anim calcmode="lin" valueType="num">
                                      <p:cBhvr additive="base">
                                        <p:cTn id="27" dur="500" fill="hold"/>
                                        <p:tgtEl>
                                          <p:spTgt spid="397316">
                                            <p:txEl>
                                              <p:pRg st="8" end="8"/>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9731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97316">
                                            <p:txEl>
                                              <p:pRg st="10" end="10"/>
                                            </p:txEl>
                                          </p:spTgt>
                                        </p:tgtEl>
                                        <p:attrNameLst>
                                          <p:attrName>style.visibility</p:attrName>
                                        </p:attrNameLst>
                                      </p:cBhvr>
                                      <p:to>
                                        <p:strVal val="visible"/>
                                      </p:to>
                                    </p:set>
                                    <p:anim calcmode="lin" valueType="num">
                                      <p:cBhvr additive="base">
                                        <p:cTn id="33" dur="500" fill="hold"/>
                                        <p:tgtEl>
                                          <p:spTgt spid="397316">
                                            <p:txEl>
                                              <p:pRg st="10" end="1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97316">
                                            <p:txEl>
                                              <p:pRg st="10" end="10"/>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397316">
                                            <p:txEl>
                                              <p:pRg st="11" end="11"/>
                                            </p:txEl>
                                          </p:spTgt>
                                        </p:tgtEl>
                                        <p:attrNameLst>
                                          <p:attrName>style.visibility</p:attrName>
                                        </p:attrNameLst>
                                      </p:cBhvr>
                                      <p:to>
                                        <p:strVal val="visible"/>
                                      </p:to>
                                    </p:set>
                                    <p:anim calcmode="lin" valueType="num">
                                      <p:cBhvr additive="base">
                                        <p:cTn id="37" dur="500" fill="hold"/>
                                        <p:tgtEl>
                                          <p:spTgt spid="397316">
                                            <p:txEl>
                                              <p:pRg st="11" end="1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97316">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6" grpId="0" build="p"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8340" name="Rectangle 4"/>
          <p:cNvSpPr>
            <a:spLocks noGrp="1" noChangeArrowheads="1"/>
          </p:cNvSpPr>
          <p:nvPr>
            <p:ph type="body" idx="1"/>
          </p:nvPr>
        </p:nvSpPr>
        <p:spPr>
          <a:xfrm>
            <a:off x="695400" y="1412876"/>
            <a:ext cx="9650338" cy="4968875"/>
          </a:xfrm>
          <a:noFill/>
        </p:spPr>
        <p:txBody>
          <a:bodyPr vert="horz" wrap="square" lIns="92075" tIns="46038" rIns="92075" bIns="46038" numCol="1" anchor="t" anchorCtr="0" compatLnSpc="1">
            <a:prstTxWarp prst="textNoShape">
              <a:avLst/>
            </a:prstTxWarp>
          </a:bodyPr>
          <a:lstStyle/>
          <a:p>
            <a:pPr lvl="1" eaLnBrk="1" hangingPunct="1">
              <a:lnSpc>
                <a:spcPct val="90000"/>
              </a:lnSpc>
              <a:buFont typeface="Wingdings" charset="0"/>
              <a:buNone/>
            </a:pPr>
            <a:r>
              <a:rPr lang="en-US" altLang="zh-CN" sz="2400" dirty="0">
                <a:latin typeface="Arial" charset="0"/>
                <a:ea typeface="宋体" charset="0"/>
              </a:rPr>
              <a:t>char </a:t>
            </a:r>
            <a:r>
              <a:rPr lang="en-US" altLang="zh-CN" sz="2400" dirty="0" err="1">
                <a:latin typeface="Arial" charset="0"/>
                <a:ea typeface="宋体" charset="0"/>
              </a:rPr>
              <a:t>str</a:t>
            </a:r>
            <a:r>
              <a:rPr lang="en-US" altLang="zh-CN" sz="2400" dirty="0">
                <a:latin typeface="Arial" charset="0"/>
                <a:ea typeface="宋体" charset="0"/>
              </a:rPr>
              <a:t>[80];</a:t>
            </a:r>
          </a:p>
          <a:p>
            <a:pPr lvl="1" eaLnBrk="1" hangingPunct="1">
              <a:lnSpc>
                <a:spcPct val="90000"/>
              </a:lnSpc>
              <a:buFont typeface="Wingdings" charset="0"/>
              <a:buNone/>
            </a:pPr>
            <a:r>
              <a:rPr lang="en-US" altLang="zh-CN" sz="2400" dirty="0">
                <a:latin typeface="Arial" charset="0"/>
                <a:ea typeface="宋体" charset="0"/>
              </a:rPr>
              <a:t>for (</a:t>
            </a:r>
            <a:r>
              <a:rPr lang="en-US" altLang="zh-CN" sz="2400" dirty="0" err="1">
                <a:latin typeface="Arial" charset="0"/>
                <a:ea typeface="宋体" charset="0"/>
              </a:rPr>
              <a:t>i</a:t>
            </a:r>
            <a:r>
              <a:rPr lang="en-US" altLang="zh-CN" sz="2400" dirty="0">
                <a:latin typeface="Arial" charset="0"/>
                <a:ea typeface="宋体" charset="0"/>
              </a:rPr>
              <a:t> = 0; </a:t>
            </a:r>
            <a:r>
              <a:rPr lang="en-US" altLang="zh-CN" sz="2400" dirty="0" err="1">
                <a:latin typeface="Arial" charset="0"/>
                <a:ea typeface="宋体" charset="0"/>
              </a:rPr>
              <a:t>str</a:t>
            </a:r>
            <a:r>
              <a:rPr lang="en-US" altLang="zh-CN" sz="2400" dirty="0">
                <a:latin typeface="Arial" charset="0"/>
                <a:ea typeface="宋体" charset="0"/>
              </a:rPr>
              <a:t>[</a:t>
            </a:r>
            <a:r>
              <a:rPr lang="en-US" altLang="zh-CN" sz="2400" dirty="0" err="1">
                <a:latin typeface="Arial" charset="0"/>
                <a:ea typeface="宋体" charset="0"/>
              </a:rPr>
              <a:t>i</a:t>
            </a:r>
            <a:r>
              <a:rPr lang="en-US" altLang="zh-CN" sz="2400" dirty="0">
                <a:latin typeface="Arial" charset="0"/>
                <a:ea typeface="宋体" charset="0"/>
              </a:rPr>
              <a:t>] != ‘\0 ’; </a:t>
            </a:r>
            <a:r>
              <a:rPr lang="en-US" altLang="zh-CN" sz="2400" dirty="0" err="1">
                <a:latin typeface="Arial" charset="0"/>
                <a:ea typeface="宋体" charset="0"/>
              </a:rPr>
              <a:t>i</a:t>
            </a:r>
            <a:r>
              <a:rPr lang="en-US" altLang="zh-CN" sz="2400" dirty="0">
                <a:latin typeface="Arial" charset="0"/>
                <a:ea typeface="宋体" charset="0"/>
              </a:rPr>
              <a:t>++) </a:t>
            </a:r>
          </a:p>
          <a:p>
            <a:pPr lvl="1" eaLnBrk="1" hangingPunct="1">
              <a:lnSpc>
                <a:spcPct val="90000"/>
              </a:lnSpc>
              <a:buFont typeface="Wingdings" charset="0"/>
              <a:buNone/>
            </a:pPr>
            <a:r>
              <a:rPr lang="en-US" altLang="zh-CN" sz="2400" dirty="0">
                <a:latin typeface="Arial" charset="0"/>
                <a:ea typeface="宋体" charset="0"/>
              </a:rPr>
              <a:t>    </a:t>
            </a:r>
            <a:r>
              <a:rPr lang="en-US" altLang="zh-CN" sz="2400" dirty="0" err="1">
                <a:latin typeface="Arial" charset="0"/>
                <a:ea typeface="宋体" charset="0"/>
              </a:rPr>
              <a:t>putchar</a:t>
            </a:r>
            <a:r>
              <a:rPr lang="en-US" altLang="zh-CN" sz="2400" dirty="0">
                <a:latin typeface="Arial" charset="0"/>
                <a:ea typeface="宋体" charset="0"/>
              </a:rPr>
              <a:t> (</a:t>
            </a:r>
            <a:r>
              <a:rPr lang="en-US" altLang="zh-CN" sz="2400" dirty="0" err="1">
                <a:latin typeface="Arial" charset="0"/>
                <a:ea typeface="宋体" charset="0"/>
              </a:rPr>
              <a:t>str</a:t>
            </a:r>
            <a:r>
              <a:rPr lang="en-US" altLang="zh-CN" sz="2400" dirty="0">
                <a:latin typeface="Arial" charset="0"/>
                <a:ea typeface="宋体" charset="0"/>
              </a:rPr>
              <a:t>[</a:t>
            </a:r>
            <a:r>
              <a:rPr lang="en-US" altLang="zh-CN" sz="2400" dirty="0" err="1">
                <a:latin typeface="Arial" charset="0"/>
                <a:ea typeface="宋体" charset="0"/>
              </a:rPr>
              <a:t>i</a:t>
            </a:r>
            <a:r>
              <a:rPr lang="en-US" altLang="zh-CN" sz="2400" dirty="0">
                <a:latin typeface="Arial" charset="0"/>
                <a:ea typeface="宋体" charset="0"/>
              </a:rPr>
              <a:t>]);</a:t>
            </a:r>
          </a:p>
          <a:p>
            <a:pPr lvl="1" eaLnBrk="1" hangingPunct="1">
              <a:lnSpc>
                <a:spcPct val="90000"/>
              </a:lnSpc>
              <a:buFont typeface="Wingdings" charset="0"/>
              <a:buNone/>
            </a:pPr>
            <a:endParaRPr lang="en-US" altLang="zh-CN" sz="2400" dirty="0">
              <a:latin typeface="Arial" charset="0"/>
              <a:ea typeface="宋体" charset="0"/>
            </a:endParaRPr>
          </a:p>
          <a:p>
            <a:pPr eaLnBrk="1" hangingPunct="1">
              <a:lnSpc>
                <a:spcPct val="90000"/>
              </a:lnSpc>
              <a:buFont typeface="Wingdings" charset="0"/>
              <a:buNone/>
            </a:pPr>
            <a:r>
              <a:rPr lang="en-US" altLang="zh-CN" sz="2400" dirty="0">
                <a:latin typeface="Arial" charset="0"/>
                <a:ea typeface="宋体" charset="0"/>
              </a:rPr>
              <a:t>（3</a:t>
            </a:r>
            <a:r>
              <a:rPr lang="zh-CN" altLang="en-US" sz="2400" dirty="0">
                <a:latin typeface="Arial" charset="0"/>
                <a:ea typeface="宋体" charset="0"/>
              </a:rPr>
              <a:t>）</a:t>
            </a:r>
            <a:r>
              <a:rPr lang="en-US" altLang="zh-CN" sz="2400" dirty="0" err="1">
                <a:latin typeface="Arial" charset="0"/>
                <a:ea typeface="宋体" charset="0"/>
              </a:rPr>
              <a:t>printf</a:t>
            </a:r>
            <a:r>
              <a:rPr lang="en-US" altLang="zh-CN" sz="2400" dirty="0">
                <a:latin typeface="Arial" charset="0"/>
                <a:ea typeface="宋体" charset="0"/>
              </a:rPr>
              <a:t> ("%s", </a:t>
            </a:r>
            <a:r>
              <a:rPr lang="en-US" altLang="zh-CN" sz="2400" dirty="0" err="1">
                <a:latin typeface="Arial" charset="0"/>
                <a:ea typeface="宋体" charset="0"/>
              </a:rPr>
              <a:t>str</a:t>
            </a:r>
            <a:r>
              <a:rPr lang="en-US" altLang="zh-CN" sz="2400" dirty="0">
                <a:latin typeface="Arial" charset="0"/>
                <a:ea typeface="宋体" charset="0"/>
              </a:rPr>
              <a:t>) </a:t>
            </a:r>
          </a:p>
          <a:p>
            <a:pPr lvl="1" eaLnBrk="1" hangingPunct="1">
              <a:lnSpc>
                <a:spcPct val="90000"/>
              </a:lnSpc>
              <a:buFont typeface="Wingdings" charset="0"/>
              <a:buNone/>
            </a:pPr>
            <a:r>
              <a:rPr lang="en-US" altLang="zh-CN" sz="2400" dirty="0">
                <a:latin typeface="Arial" charset="0"/>
                <a:ea typeface="宋体" charset="0"/>
              </a:rPr>
              <a:t> </a:t>
            </a:r>
            <a:r>
              <a:rPr lang="en-US" altLang="zh-CN" sz="2400" dirty="0" err="1">
                <a:latin typeface="Arial" charset="0"/>
                <a:ea typeface="宋体" charset="0"/>
              </a:rPr>
              <a:t>printf</a:t>
            </a:r>
            <a:r>
              <a:rPr lang="en-US" altLang="zh-CN" sz="2400" dirty="0">
                <a:latin typeface="Arial" charset="0"/>
                <a:ea typeface="宋体" charset="0"/>
              </a:rPr>
              <a:t> ("%s", "hello");</a:t>
            </a:r>
          </a:p>
          <a:p>
            <a:pPr lvl="1" eaLnBrk="1" hangingPunct="1">
              <a:lnSpc>
                <a:spcPct val="90000"/>
              </a:lnSpc>
              <a:buFont typeface="Wingdings" charset="0"/>
              <a:buNone/>
            </a:pPr>
            <a:endParaRPr lang="en-US" altLang="zh-CN" sz="2400" dirty="0">
              <a:latin typeface="Arial" charset="0"/>
              <a:ea typeface="宋体" charset="0"/>
            </a:endParaRPr>
          </a:p>
          <a:p>
            <a:pPr eaLnBrk="1" hangingPunct="1">
              <a:lnSpc>
                <a:spcPct val="90000"/>
              </a:lnSpc>
              <a:buFont typeface="Wingdings" charset="0"/>
              <a:buNone/>
            </a:pPr>
            <a:r>
              <a:rPr lang="zh-CN" altLang="en-US" sz="2400" dirty="0">
                <a:latin typeface="Arial" charset="0"/>
                <a:ea typeface="宋体" charset="0"/>
              </a:rPr>
              <a:t>（</a:t>
            </a:r>
            <a:r>
              <a:rPr lang="en-US" altLang="zh-CN" sz="2400" dirty="0">
                <a:latin typeface="Arial" charset="0"/>
                <a:ea typeface="宋体" charset="0"/>
              </a:rPr>
              <a:t>4</a:t>
            </a:r>
            <a:r>
              <a:rPr lang="zh-CN" altLang="en-US" sz="2400" dirty="0">
                <a:latin typeface="Arial" charset="0"/>
                <a:ea typeface="宋体" charset="0"/>
              </a:rPr>
              <a:t>）</a:t>
            </a:r>
            <a:r>
              <a:rPr lang="en-US" altLang="zh-CN" sz="2400" dirty="0">
                <a:latin typeface="Arial" charset="0"/>
                <a:ea typeface="宋体" charset="0"/>
              </a:rPr>
              <a:t>puts (</a:t>
            </a:r>
            <a:r>
              <a:rPr lang="en-US" altLang="zh-CN" sz="2400" dirty="0" err="1">
                <a:latin typeface="Arial" charset="0"/>
                <a:ea typeface="宋体" charset="0"/>
              </a:rPr>
              <a:t>str</a:t>
            </a:r>
            <a:r>
              <a:rPr lang="en-US" altLang="zh-CN" sz="2400" dirty="0">
                <a:latin typeface="Arial" charset="0"/>
                <a:ea typeface="宋体" charset="0"/>
              </a:rPr>
              <a:t>)</a:t>
            </a:r>
          </a:p>
          <a:p>
            <a:pPr lvl="1" eaLnBrk="1" hangingPunct="1">
              <a:lnSpc>
                <a:spcPct val="90000"/>
              </a:lnSpc>
              <a:buFont typeface="Wingdings" charset="0"/>
              <a:buNone/>
            </a:pPr>
            <a:r>
              <a:rPr lang="en-US" altLang="zh-CN" sz="2400" dirty="0">
                <a:latin typeface="Arial" charset="0"/>
                <a:ea typeface="宋体" charset="0"/>
              </a:rPr>
              <a:t>puts ("hello");</a:t>
            </a:r>
          </a:p>
          <a:p>
            <a:pPr lvl="1" eaLnBrk="1" hangingPunct="1">
              <a:lnSpc>
                <a:spcPct val="90000"/>
              </a:lnSpc>
              <a:buFont typeface="Wingdings" charset="0"/>
              <a:buNone/>
            </a:pPr>
            <a:r>
              <a:rPr lang="zh-CN" altLang="en-US" sz="2400" dirty="0">
                <a:solidFill>
                  <a:schemeClr val="bg2"/>
                </a:solidFill>
                <a:latin typeface="Arial" charset="0"/>
                <a:ea typeface="宋体" charset="0"/>
              </a:rPr>
              <a:t>输出字符串后自动换行</a:t>
            </a:r>
          </a:p>
          <a:p>
            <a:pPr lvl="1" eaLnBrk="1" hangingPunct="1">
              <a:lnSpc>
                <a:spcPct val="90000"/>
              </a:lnSpc>
              <a:buFont typeface="Wingdings" charset="0"/>
              <a:buNone/>
            </a:pPr>
            <a:endParaRPr lang="zh-CN" altLang="en-US" sz="2400" dirty="0">
              <a:latin typeface="Arial" charset="0"/>
              <a:ea typeface="宋体" charset="0"/>
            </a:endParaRPr>
          </a:p>
          <a:p>
            <a:pPr eaLnBrk="1" hangingPunct="1">
              <a:lnSpc>
                <a:spcPct val="90000"/>
              </a:lnSpc>
              <a:buNone/>
            </a:pPr>
            <a:r>
              <a:rPr lang="zh-CN" altLang="en-US" sz="2400" dirty="0">
                <a:latin typeface="Arial" charset="0"/>
                <a:ea typeface="宋体" charset="0"/>
              </a:rPr>
              <a:t>输出参数可以是字符数组名或字符串常量，输出遇</a:t>
            </a:r>
            <a:r>
              <a:rPr lang="en-US" altLang="zh-CN" sz="2400" dirty="0">
                <a:latin typeface="Arial" charset="0"/>
                <a:ea typeface="宋体" charset="0"/>
              </a:rPr>
              <a:t> </a:t>
            </a:r>
            <a:r>
              <a:rPr lang="en-US" altLang="zh-CN" sz="2400" dirty="0">
                <a:solidFill>
                  <a:srgbClr val="CC0066"/>
                </a:solidFill>
                <a:latin typeface="Arial" charset="0"/>
                <a:ea typeface="宋体" charset="0"/>
              </a:rPr>
              <a:t>'\0'</a:t>
            </a:r>
            <a:r>
              <a:rPr lang="zh-CN" altLang="en-US" sz="2400" dirty="0">
                <a:solidFill>
                  <a:srgbClr val="CC0066"/>
                </a:solidFill>
                <a:latin typeface="Arial" charset="0"/>
                <a:ea typeface="宋体" charset="0"/>
              </a:rPr>
              <a:t> </a:t>
            </a:r>
            <a:r>
              <a:rPr lang="zh-CN" altLang="en-US" sz="2400" dirty="0">
                <a:latin typeface="Arial" charset="0"/>
                <a:ea typeface="宋体" charset="0"/>
              </a:rPr>
              <a:t>结束</a:t>
            </a:r>
            <a:endParaRPr lang="en-US" altLang="zh-CN" sz="2400" dirty="0">
              <a:latin typeface="Arial" charset="0"/>
              <a:ea typeface="宋体" charset="0"/>
            </a:endParaRPr>
          </a:p>
        </p:txBody>
      </p:sp>
      <p:sp>
        <p:nvSpPr>
          <p:cNvPr id="90114" name="Rectangle 5"/>
          <p:cNvSpPr>
            <a:spLocks noGrp="1" noChangeArrowheads="1"/>
          </p:cNvSpPr>
          <p:nvPr>
            <p:ph type="title"/>
          </p:nvPr>
        </p:nvSpPr>
        <p:spPr>
          <a:xfrm>
            <a:off x="2135188" y="476250"/>
            <a:ext cx="7772400" cy="838200"/>
          </a:xfrm>
          <a:noFill/>
        </p:spPr>
        <p:txBody>
          <a:bodyPr vert="horz" wrap="square" lIns="92075" tIns="46038" rIns="92075" bIns="46038" numCol="1" anchor="b" anchorCtr="0" compatLnSpc="1"/>
          <a:lstStyle/>
          <a:p>
            <a:pPr eaLnBrk="1" hangingPunct="1"/>
            <a:r>
              <a:rPr lang="zh-CN" altLang="en-US">
                <a:latin typeface="Arial" charset="0"/>
                <a:ea typeface="宋体" charset="0"/>
              </a:rPr>
              <a:t>字符串的输出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983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834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834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398340">
                                            <p:txEl>
                                              <p:pRg st="4" end="4"/>
                                            </p:txEl>
                                          </p:spTgt>
                                        </p:tgtEl>
                                        <p:attrNameLst>
                                          <p:attrName>style.visibility</p:attrName>
                                        </p:attrNameLst>
                                      </p:cBhvr>
                                      <p:to>
                                        <p:strVal val="visible"/>
                                      </p:to>
                                    </p:set>
                                    <p:anim calcmode="lin" valueType="num">
                                      <p:cBhvr additive="base">
                                        <p:cTn id="15" dur="500" fill="hold"/>
                                        <p:tgtEl>
                                          <p:spTgt spid="398340">
                                            <p:txEl>
                                              <p:pRg st="4" end="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98340">
                                            <p:txEl>
                                              <p:pRg st="4" end="4"/>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98340">
                                            <p:txEl>
                                              <p:pRg st="5" end="5"/>
                                            </p:txEl>
                                          </p:spTgt>
                                        </p:tgtEl>
                                        <p:attrNameLst>
                                          <p:attrName>style.visibility</p:attrName>
                                        </p:attrNameLst>
                                      </p:cBhvr>
                                      <p:to>
                                        <p:strVal val="visible"/>
                                      </p:to>
                                    </p:set>
                                    <p:anim calcmode="lin" valueType="num">
                                      <p:cBhvr additive="base">
                                        <p:cTn id="19" dur="500" fill="hold"/>
                                        <p:tgtEl>
                                          <p:spTgt spid="398340">
                                            <p:txEl>
                                              <p:pRg st="5" end="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834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8340">
                                            <p:txEl>
                                              <p:pRg st="7" end="7"/>
                                            </p:txEl>
                                          </p:spTgt>
                                        </p:tgtEl>
                                        <p:attrNameLst>
                                          <p:attrName>style.visibility</p:attrName>
                                        </p:attrNameLst>
                                      </p:cBhvr>
                                      <p:to>
                                        <p:strVal val="visible"/>
                                      </p:to>
                                    </p:set>
                                    <p:anim calcmode="lin" valueType="num">
                                      <p:cBhvr additive="base">
                                        <p:cTn id="25" dur="500" fill="hold"/>
                                        <p:tgtEl>
                                          <p:spTgt spid="398340">
                                            <p:txEl>
                                              <p:pRg st="7" end="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8340">
                                            <p:txEl>
                                              <p:pRg st="7" end="7"/>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98340">
                                            <p:txEl>
                                              <p:pRg st="8" end="8"/>
                                            </p:txEl>
                                          </p:spTgt>
                                        </p:tgtEl>
                                        <p:attrNameLst>
                                          <p:attrName>style.visibility</p:attrName>
                                        </p:attrNameLst>
                                      </p:cBhvr>
                                      <p:to>
                                        <p:strVal val="visible"/>
                                      </p:to>
                                    </p:set>
                                    <p:anim calcmode="lin" valueType="num">
                                      <p:cBhvr additive="base">
                                        <p:cTn id="29" dur="500" fill="hold"/>
                                        <p:tgtEl>
                                          <p:spTgt spid="398340">
                                            <p:txEl>
                                              <p:pRg st="8" end="8"/>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98340">
                                            <p:txEl>
                                              <p:pRg st="8" end="8"/>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398340">
                                            <p:txEl>
                                              <p:pRg st="9" end="9"/>
                                            </p:txEl>
                                          </p:spTgt>
                                        </p:tgtEl>
                                        <p:attrNameLst>
                                          <p:attrName>style.visibility</p:attrName>
                                        </p:attrNameLst>
                                      </p:cBhvr>
                                      <p:to>
                                        <p:strVal val="visible"/>
                                      </p:to>
                                    </p:set>
                                    <p:anim calcmode="lin" valueType="num">
                                      <p:cBhvr additive="base">
                                        <p:cTn id="33" dur="500" fill="hold"/>
                                        <p:tgtEl>
                                          <p:spTgt spid="398340">
                                            <p:txEl>
                                              <p:pRg st="9" end="9"/>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98340">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98340">
                                            <p:txEl>
                                              <p:pRg st="11" end="11"/>
                                            </p:txEl>
                                          </p:spTgt>
                                        </p:tgtEl>
                                        <p:attrNameLst>
                                          <p:attrName>style.visibility</p:attrName>
                                        </p:attrNameLst>
                                      </p:cBhvr>
                                      <p:to>
                                        <p:strVal val="visible"/>
                                      </p:to>
                                    </p:set>
                                    <p:anim calcmode="lin" valueType="num">
                                      <p:cBhvr additive="base">
                                        <p:cTn id="39" dur="500" fill="hold"/>
                                        <p:tgtEl>
                                          <p:spTgt spid="398340">
                                            <p:txEl>
                                              <p:pRg st="11" end="1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98340">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0"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5"/>
          <p:cNvSpPr>
            <a:spLocks noGrp="1" noChangeArrowheads="1"/>
          </p:cNvSpPr>
          <p:nvPr>
            <p:ph type="title"/>
          </p:nvPr>
        </p:nvSpPr>
        <p:spPr>
          <a:xfrm>
            <a:off x="1905000" y="238125"/>
            <a:ext cx="8382000" cy="838200"/>
          </a:xfrm>
          <a:noFill/>
        </p:spPr>
        <p:txBody>
          <a:bodyPr vert="horz" wrap="square" lIns="92075" tIns="46038" rIns="92075" bIns="46038" numCol="1" anchor="b" anchorCtr="0" compatLnSpc="1"/>
          <a:lstStyle/>
          <a:p>
            <a:pPr eaLnBrk="1" hangingPunct="1"/>
            <a:r>
              <a:rPr lang="zh-CN" altLang="en-US" dirty="0">
                <a:latin typeface="Arial" charset="0"/>
                <a:ea typeface="宋体" charset="0"/>
              </a:rPr>
              <a:t>例</a:t>
            </a:r>
            <a:r>
              <a:rPr lang="en-US" altLang="zh-CN" dirty="0">
                <a:latin typeface="Arial" charset="0"/>
                <a:ea typeface="宋体" charset="0"/>
              </a:rPr>
              <a:t> </a:t>
            </a:r>
            <a:r>
              <a:rPr lang="zh-CN" altLang="en-US" dirty="0">
                <a:latin typeface="Arial" charset="0"/>
                <a:ea typeface="宋体" charset="0"/>
              </a:rPr>
              <a:t>字符串输入输出函数示例</a:t>
            </a:r>
          </a:p>
        </p:txBody>
      </p:sp>
      <p:pic>
        <p:nvPicPr>
          <p:cNvPr id="4" name="图片 3">
            <a:extLst>
              <a:ext uri="{FF2B5EF4-FFF2-40B4-BE49-F238E27FC236}">
                <a16:creationId xmlns:a16="http://schemas.microsoft.com/office/drawing/2014/main" id="{E535DA55-1AA2-44C9-A223-BFF63C6D1B0D}"/>
              </a:ext>
            </a:extLst>
          </p:cNvPr>
          <p:cNvPicPr>
            <a:picLocks noChangeAspect="1"/>
          </p:cNvPicPr>
          <p:nvPr/>
        </p:nvPicPr>
        <p:blipFill>
          <a:blip r:embed="rId2"/>
          <a:stretch>
            <a:fillRect/>
          </a:stretch>
        </p:blipFill>
        <p:spPr>
          <a:xfrm>
            <a:off x="2711625" y="1244157"/>
            <a:ext cx="6437105" cy="5279107"/>
          </a:xfrm>
          <a:prstGeom prst="rect">
            <a:avLst/>
          </a:prstGeom>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F65EE-88D8-434A-A986-7884EDB7FD6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CE3E1BE-8E02-48C0-AAA1-DF7B3910ADA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91076DB3-58D9-42D5-B6DB-9B08D401B807}"/>
              </a:ext>
            </a:extLst>
          </p:cNvPr>
          <p:cNvPicPr>
            <a:picLocks noChangeAspect="1"/>
          </p:cNvPicPr>
          <p:nvPr/>
        </p:nvPicPr>
        <p:blipFill>
          <a:blip r:embed="rId2"/>
          <a:stretch>
            <a:fillRect/>
          </a:stretch>
        </p:blipFill>
        <p:spPr>
          <a:xfrm>
            <a:off x="1556839" y="1174532"/>
            <a:ext cx="8817193" cy="4192489"/>
          </a:xfrm>
          <a:prstGeom prst="rect">
            <a:avLst/>
          </a:prstGeom>
        </p:spPr>
      </p:pic>
    </p:spTree>
    <p:extLst>
      <p:ext uri="{BB962C8B-B14F-4D97-AF65-F5344CB8AC3E}">
        <p14:creationId xmlns:p14="http://schemas.microsoft.com/office/powerpoint/2010/main" val="403695132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1" name="Rectangle 4"/>
          <p:cNvSpPr>
            <a:spLocks noGrp="1" noChangeArrowheads="1"/>
          </p:cNvSpPr>
          <p:nvPr>
            <p:ph type="title"/>
          </p:nvPr>
        </p:nvSpPr>
        <p:spPr>
          <a:xfrm>
            <a:off x="263352" y="620713"/>
            <a:ext cx="10404648" cy="647698"/>
          </a:xfrm>
          <a:noFill/>
        </p:spPr>
        <p:txBody>
          <a:bodyPr vert="horz" wrap="square" lIns="90488" tIns="44450" rIns="90488" bIns="44450" numCol="1" anchor="ctr" anchorCtr="0" compatLnSpc="1"/>
          <a:lstStyle/>
          <a:p>
            <a:pPr eaLnBrk="1" hangingPunct="1"/>
            <a:r>
              <a:rPr lang="en-US" altLang="en-US" dirty="0">
                <a:latin typeface="Arial" charset="0"/>
                <a:ea typeface="宋体" charset="0"/>
              </a:rPr>
              <a:t>2. </a:t>
            </a:r>
            <a:r>
              <a:rPr lang="zh-CN" altLang="en-US" dirty="0">
                <a:latin typeface="Arial" charset="0"/>
                <a:ea typeface="宋体" charset="0"/>
              </a:rPr>
              <a:t>字符串的复制、连接、比较、求字符串长度</a:t>
            </a:r>
          </a:p>
        </p:txBody>
      </p:sp>
      <p:sp>
        <p:nvSpPr>
          <p:cNvPr id="92162" name="Rectangle 5"/>
          <p:cNvSpPr>
            <a:spLocks noGrp="1" noChangeArrowheads="1"/>
          </p:cNvSpPr>
          <p:nvPr>
            <p:ph type="body" idx="1"/>
          </p:nvPr>
        </p:nvSpPr>
        <p:spPr>
          <a:xfrm>
            <a:off x="2208213" y="2276476"/>
            <a:ext cx="7848600" cy="3313113"/>
          </a:xfrm>
          <a:noFill/>
        </p:spPr>
        <p:txBody>
          <a:bodyPr vert="horz" wrap="square" lIns="90488" tIns="44450" rIns="90488" bIns="44450" numCol="1" anchor="t" anchorCtr="0" compatLnSpc="1">
            <a:prstTxWarp prst="textNoShape">
              <a:avLst/>
            </a:prstTxWarp>
          </a:bodyPr>
          <a:lstStyle/>
          <a:p>
            <a:pPr lvl="1" eaLnBrk="1" hangingPunct="1"/>
            <a:r>
              <a:rPr lang="zh-CN" altLang="en-US" sz="3200" dirty="0">
                <a:latin typeface="Arial" charset="0"/>
                <a:ea typeface="宋体" charset="0"/>
              </a:rPr>
              <a:t>字符串复制：</a:t>
            </a:r>
            <a:r>
              <a:rPr lang="en-US" altLang="zh-CN" sz="3200" dirty="0" err="1">
                <a:solidFill>
                  <a:schemeClr val="bg2"/>
                </a:solidFill>
                <a:latin typeface="Arial" charset="0"/>
                <a:ea typeface="宋体" charset="0"/>
              </a:rPr>
              <a:t>strcpy</a:t>
            </a:r>
            <a:r>
              <a:rPr lang="en-US" altLang="zh-CN" sz="3200" dirty="0">
                <a:solidFill>
                  <a:schemeClr val="bg2"/>
                </a:solidFill>
                <a:latin typeface="Arial" charset="0"/>
                <a:ea typeface="宋体" charset="0"/>
              </a:rPr>
              <a:t> (str1, str2)</a:t>
            </a:r>
          </a:p>
          <a:p>
            <a:pPr lvl="1" eaLnBrk="1" hangingPunct="1"/>
            <a:r>
              <a:rPr lang="zh-CN" altLang="en-US" sz="3200" dirty="0">
                <a:latin typeface="Arial" charset="0"/>
                <a:ea typeface="宋体" charset="0"/>
              </a:rPr>
              <a:t>字符串连接：</a:t>
            </a:r>
            <a:r>
              <a:rPr lang="en-US" altLang="zh-CN" sz="3200" dirty="0" err="1">
                <a:solidFill>
                  <a:schemeClr val="bg2"/>
                </a:solidFill>
                <a:latin typeface="Arial" charset="0"/>
                <a:ea typeface="宋体" charset="0"/>
              </a:rPr>
              <a:t>strcat</a:t>
            </a:r>
            <a:r>
              <a:rPr lang="en-US" altLang="zh-CN" sz="3200" dirty="0">
                <a:solidFill>
                  <a:schemeClr val="bg2"/>
                </a:solidFill>
                <a:latin typeface="Arial" charset="0"/>
                <a:ea typeface="宋体" charset="0"/>
              </a:rPr>
              <a:t> (str1, str2)</a:t>
            </a:r>
          </a:p>
          <a:p>
            <a:pPr lvl="1" eaLnBrk="1" hangingPunct="1"/>
            <a:r>
              <a:rPr lang="zh-CN" altLang="en-US" sz="3200" dirty="0">
                <a:latin typeface="Arial" charset="0"/>
                <a:ea typeface="宋体" charset="0"/>
              </a:rPr>
              <a:t>字符串比较：</a:t>
            </a:r>
            <a:r>
              <a:rPr lang="en-US" altLang="zh-CN" sz="3200" dirty="0" err="1">
                <a:solidFill>
                  <a:schemeClr val="bg2"/>
                </a:solidFill>
                <a:latin typeface="Arial" charset="0"/>
                <a:ea typeface="宋体" charset="0"/>
              </a:rPr>
              <a:t>strcmp</a:t>
            </a:r>
            <a:r>
              <a:rPr lang="en-US" altLang="zh-CN" sz="3200" dirty="0">
                <a:solidFill>
                  <a:schemeClr val="bg2"/>
                </a:solidFill>
                <a:latin typeface="Arial" charset="0"/>
                <a:ea typeface="宋体" charset="0"/>
              </a:rPr>
              <a:t> (str1, str2)</a:t>
            </a:r>
          </a:p>
          <a:p>
            <a:pPr lvl="1" eaLnBrk="1" hangingPunct="1"/>
            <a:r>
              <a:rPr lang="zh-CN" altLang="en-US" sz="3200" dirty="0">
                <a:latin typeface="Arial" charset="0"/>
                <a:ea typeface="宋体" charset="0"/>
              </a:rPr>
              <a:t>求字符串长度：</a:t>
            </a:r>
            <a:r>
              <a:rPr lang="en-US" altLang="zh-CN" sz="3200" dirty="0" err="1">
                <a:solidFill>
                  <a:schemeClr val="bg2"/>
                </a:solidFill>
                <a:latin typeface="Arial" charset="0"/>
                <a:ea typeface="宋体" charset="0"/>
              </a:rPr>
              <a:t>strlen</a:t>
            </a:r>
            <a:r>
              <a:rPr lang="en-US" altLang="zh-CN" sz="3200" dirty="0">
                <a:solidFill>
                  <a:schemeClr val="bg2"/>
                </a:solidFill>
                <a:latin typeface="Arial" charset="0"/>
                <a:ea typeface="宋体" charset="0"/>
              </a:rPr>
              <a:t> (</a:t>
            </a:r>
            <a:r>
              <a:rPr lang="en-US" altLang="zh-CN" sz="3200" dirty="0" err="1">
                <a:solidFill>
                  <a:schemeClr val="bg2"/>
                </a:solidFill>
                <a:latin typeface="Arial" charset="0"/>
                <a:ea typeface="宋体" charset="0"/>
              </a:rPr>
              <a:t>str</a:t>
            </a:r>
            <a:r>
              <a:rPr lang="en-US" altLang="zh-CN" sz="3200" dirty="0">
                <a:solidFill>
                  <a:schemeClr val="bg2"/>
                </a:solidFill>
                <a:latin typeface="Arial" charset="0"/>
                <a:ea typeface="宋体" charset="0"/>
              </a:rPr>
              <a:t>)</a:t>
            </a:r>
          </a:p>
          <a:p>
            <a:pPr lvl="1" eaLnBrk="1" hangingPunct="1"/>
            <a:r>
              <a:rPr kumimoji="1" lang="en-US" altLang="zh-CN" sz="3200" dirty="0" err="1">
                <a:solidFill>
                  <a:schemeClr val="bg2"/>
                </a:solidFill>
                <a:latin typeface="Arial" charset="0"/>
                <a:ea typeface="宋体" charset="0"/>
              </a:rPr>
              <a:t>string.h</a:t>
            </a:r>
            <a:endParaRPr kumimoji="1" lang="zh-CN" altLang="en-US" sz="3200" dirty="0">
              <a:solidFill>
                <a:schemeClr val="bg2"/>
              </a:solidFill>
              <a:latin typeface="Arial" charset="0"/>
              <a:ea typeface="宋体"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01412" name="Rectangle 4"/>
          <p:cNvSpPr>
            <a:spLocks noGrp="1" noChangeArrowheads="1"/>
          </p:cNvSpPr>
          <p:nvPr>
            <p:ph type="body" idx="1"/>
          </p:nvPr>
        </p:nvSpPr>
        <p:spPr>
          <a:xfrm>
            <a:off x="1905001" y="1400175"/>
            <a:ext cx="5846763" cy="2667000"/>
          </a:xfrm>
          <a:noFill/>
        </p:spPr>
        <p:txBody>
          <a:bodyPr vert="horz" wrap="square" lIns="90488" tIns="44450" rIns="90488" bIns="44450" numCol="1" anchor="t" anchorCtr="0" compatLnSpc="1">
            <a:prstTxWarp prst="textNoShape">
              <a:avLst/>
            </a:prstTxWarp>
          </a:bodyPr>
          <a:lstStyle/>
          <a:p>
            <a:pPr eaLnBrk="1" hangingPunct="1">
              <a:buFont typeface="Wingdings" charset="0"/>
              <a:buNone/>
            </a:pPr>
            <a:r>
              <a:rPr lang="en-US" altLang="zh-CN" dirty="0" err="1">
                <a:latin typeface="Arial" charset="0"/>
                <a:ea typeface="宋体" charset="0"/>
              </a:rPr>
              <a:t>strcpy</a:t>
            </a:r>
            <a:r>
              <a:rPr lang="en-US" altLang="zh-CN" dirty="0">
                <a:latin typeface="Arial" charset="0"/>
                <a:ea typeface="宋体" charset="0"/>
              </a:rPr>
              <a:t> (str1, str2);</a:t>
            </a:r>
          </a:p>
          <a:p>
            <a:pPr lvl="1" eaLnBrk="1" hangingPunct="1">
              <a:buFont typeface="Wingdings" charset="0"/>
              <a:buNone/>
            </a:pPr>
            <a:r>
              <a:rPr lang="zh-CN" altLang="en-US" dirty="0">
                <a:latin typeface="Arial" charset="0"/>
                <a:ea typeface="宋体" charset="0"/>
              </a:rPr>
              <a:t>将字符串 </a:t>
            </a:r>
            <a:r>
              <a:rPr lang="en-US" altLang="zh-CN" dirty="0">
                <a:latin typeface="Arial" charset="0"/>
                <a:ea typeface="宋体" charset="0"/>
              </a:rPr>
              <a:t>str2 </a:t>
            </a:r>
            <a:r>
              <a:rPr lang="zh-CN" altLang="en-US" dirty="0">
                <a:latin typeface="Arial" charset="0"/>
                <a:ea typeface="宋体" charset="0"/>
              </a:rPr>
              <a:t>复制到 </a:t>
            </a:r>
            <a:r>
              <a:rPr lang="en-US" altLang="zh-CN" dirty="0">
                <a:latin typeface="Arial" charset="0"/>
                <a:ea typeface="宋体" charset="0"/>
              </a:rPr>
              <a:t>str1 </a:t>
            </a:r>
            <a:r>
              <a:rPr lang="zh-CN" altLang="en-US" dirty="0">
                <a:latin typeface="Arial" charset="0"/>
                <a:ea typeface="宋体" charset="0"/>
              </a:rPr>
              <a:t>中</a:t>
            </a:r>
          </a:p>
          <a:p>
            <a:pPr eaLnBrk="1" hangingPunct="1">
              <a:buFont typeface="Wingdings" charset="0"/>
              <a:buNone/>
            </a:pPr>
            <a:endParaRPr lang="zh-CN" altLang="en-US" dirty="0">
              <a:latin typeface="Arial" charset="0"/>
              <a:ea typeface="宋体" charset="0"/>
            </a:endParaRPr>
          </a:p>
          <a:p>
            <a:pPr lvl="1" eaLnBrk="1" hangingPunct="1">
              <a:buFont typeface="Wingdings" charset="0"/>
              <a:buNone/>
            </a:pPr>
            <a:r>
              <a:rPr lang="zh-CN" altLang="en-US" dirty="0">
                <a:latin typeface="Arial" charset="0"/>
                <a:ea typeface="宋体" charset="0"/>
              </a:rPr>
              <a:t> </a:t>
            </a:r>
            <a:r>
              <a:rPr lang="en-US" altLang="zh-CN" dirty="0">
                <a:latin typeface="Arial" charset="0"/>
                <a:ea typeface="宋体" charset="0"/>
              </a:rPr>
              <a:t>static char str1[20];</a:t>
            </a:r>
          </a:p>
          <a:p>
            <a:pPr lvl="1" eaLnBrk="1" hangingPunct="1">
              <a:buFont typeface="Wingdings" charset="0"/>
              <a:buNone/>
            </a:pPr>
            <a:r>
              <a:rPr lang="en-US" altLang="zh-CN" dirty="0">
                <a:latin typeface="Arial" charset="0"/>
                <a:ea typeface="宋体" charset="0"/>
              </a:rPr>
              <a:t> static char str2[20] = “happy”;</a:t>
            </a:r>
          </a:p>
        </p:txBody>
      </p:sp>
      <p:sp>
        <p:nvSpPr>
          <p:cNvPr id="93186" name="Rectangle 5"/>
          <p:cNvSpPr>
            <a:spLocks noGrp="1" noChangeArrowheads="1"/>
          </p:cNvSpPr>
          <p:nvPr>
            <p:ph type="title"/>
          </p:nvPr>
        </p:nvSpPr>
        <p:spPr>
          <a:xfrm>
            <a:off x="1981200" y="434975"/>
            <a:ext cx="7696200" cy="685800"/>
          </a:xfrm>
          <a:noFill/>
        </p:spPr>
        <p:txBody>
          <a:bodyPr vert="horz" wrap="square" lIns="90488" tIns="44450" rIns="90488" bIns="44450" numCol="1" anchor="ctr" anchorCtr="0" compatLnSpc="1"/>
          <a:lstStyle/>
          <a:p>
            <a:pPr eaLnBrk="1" hangingPunct="1"/>
            <a:r>
              <a:rPr lang="zh-CN" altLang="en-US" dirty="0">
                <a:latin typeface="Arial" charset="0"/>
                <a:ea typeface="宋体" charset="0"/>
              </a:rPr>
              <a:t>字符串复制函数</a:t>
            </a:r>
            <a:r>
              <a:rPr lang="en-US" altLang="zh-CN" dirty="0" err="1">
                <a:latin typeface="Arial" charset="0"/>
                <a:ea typeface="宋体" charset="0"/>
              </a:rPr>
              <a:t>strcpy</a:t>
            </a:r>
            <a:r>
              <a:rPr lang="en-US" altLang="zh-CN" dirty="0">
                <a:latin typeface="Arial" charset="0"/>
                <a:ea typeface="宋体" charset="0"/>
              </a:rPr>
              <a:t> ()</a:t>
            </a:r>
          </a:p>
        </p:txBody>
      </p:sp>
      <p:grpSp>
        <p:nvGrpSpPr>
          <p:cNvPr id="2" name="Group 6"/>
          <p:cNvGrpSpPr>
            <a:grpSpLocks/>
          </p:cNvGrpSpPr>
          <p:nvPr/>
        </p:nvGrpSpPr>
        <p:grpSpPr bwMode="auto">
          <a:xfrm>
            <a:off x="7924800" y="3200400"/>
            <a:ext cx="2209800" cy="609600"/>
            <a:chOff x="4032" y="2016"/>
            <a:chExt cx="1392" cy="384"/>
          </a:xfrm>
        </p:grpSpPr>
        <p:sp>
          <p:nvSpPr>
            <p:cNvPr id="93213" name="Text Box 7"/>
            <p:cNvSpPr txBox="1">
              <a:spLocks noChangeArrowheads="1"/>
            </p:cNvSpPr>
            <p:nvPr/>
          </p:nvSpPr>
          <p:spPr bwMode="auto">
            <a:xfrm>
              <a:off x="4032" y="2016"/>
              <a:ext cx="1392" cy="371"/>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90488" tIns="44450" rIns="90488" bIns="44450">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3200"/>
                <a:t>h a p p y \0</a:t>
              </a:r>
              <a:endParaRPr lang="en-US" altLang="zh-CN" sz="2800" b="1"/>
            </a:p>
          </p:txBody>
        </p:sp>
        <p:sp>
          <p:nvSpPr>
            <p:cNvPr id="93214" name="Line 8"/>
            <p:cNvSpPr>
              <a:spLocks noChangeShapeType="1"/>
            </p:cNvSpPr>
            <p:nvPr/>
          </p:nvSpPr>
          <p:spPr bwMode="auto">
            <a:xfrm>
              <a:off x="4272" y="2016"/>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93215" name="Line 9"/>
            <p:cNvSpPr>
              <a:spLocks noChangeShapeType="1"/>
            </p:cNvSpPr>
            <p:nvPr/>
          </p:nvSpPr>
          <p:spPr bwMode="auto">
            <a:xfrm>
              <a:off x="4464" y="2016"/>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93216" name="Line 10"/>
            <p:cNvSpPr>
              <a:spLocks noChangeShapeType="1"/>
            </p:cNvSpPr>
            <p:nvPr/>
          </p:nvSpPr>
          <p:spPr bwMode="auto">
            <a:xfrm>
              <a:off x="4704" y="2016"/>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93217" name="Line 11"/>
            <p:cNvSpPr>
              <a:spLocks noChangeShapeType="1"/>
            </p:cNvSpPr>
            <p:nvPr/>
          </p:nvSpPr>
          <p:spPr bwMode="auto">
            <a:xfrm>
              <a:off x="4896" y="2016"/>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93218" name="Line 12"/>
            <p:cNvSpPr>
              <a:spLocks noChangeShapeType="1"/>
            </p:cNvSpPr>
            <p:nvPr/>
          </p:nvSpPr>
          <p:spPr bwMode="auto">
            <a:xfrm>
              <a:off x="5088" y="2016"/>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grpSp>
      <p:grpSp>
        <p:nvGrpSpPr>
          <p:cNvPr id="3" name="Group 13"/>
          <p:cNvGrpSpPr>
            <a:grpSpLocks/>
          </p:cNvGrpSpPr>
          <p:nvPr/>
        </p:nvGrpSpPr>
        <p:grpSpPr bwMode="auto">
          <a:xfrm>
            <a:off x="7924800" y="2514600"/>
            <a:ext cx="2209800" cy="609600"/>
            <a:chOff x="4032" y="1584"/>
            <a:chExt cx="1392" cy="384"/>
          </a:xfrm>
        </p:grpSpPr>
        <p:sp>
          <p:nvSpPr>
            <p:cNvPr id="93207" name="Text Box 14"/>
            <p:cNvSpPr txBox="1">
              <a:spLocks noChangeArrowheads="1"/>
            </p:cNvSpPr>
            <p:nvPr/>
          </p:nvSpPr>
          <p:spPr bwMode="auto">
            <a:xfrm>
              <a:off x="4032" y="1584"/>
              <a:ext cx="1392" cy="371"/>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90488" tIns="44450" rIns="90488" bIns="44450">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sz="3200"/>
                <a:t>\0</a:t>
              </a:r>
              <a:endParaRPr lang="zh-CN" altLang="en-US" sz="2800" b="1"/>
            </a:p>
          </p:txBody>
        </p:sp>
        <p:sp>
          <p:nvSpPr>
            <p:cNvPr id="93208" name="Line 15"/>
            <p:cNvSpPr>
              <a:spLocks noChangeShapeType="1"/>
            </p:cNvSpPr>
            <p:nvPr/>
          </p:nvSpPr>
          <p:spPr bwMode="auto">
            <a:xfrm>
              <a:off x="4320" y="1584"/>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93209" name="Line 16"/>
            <p:cNvSpPr>
              <a:spLocks noChangeShapeType="1"/>
            </p:cNvSpPr>
            <p:nvPr/>
          </p:nvSpPr>
          <p:spPr bwMode="auto">
            <a:xfrm>
              <a:off x="4512" y="1584"/>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93210" name="Line 17"/>
            <p:cNvSpPr>
              <a:spLocks noChangeShapeType="1"/>
            </p:cNvSpPr>
            <p:nvPr/>
          </p:nvSpPr>
          <p:spPr bwMode="auto">
            <a:xfrm>
              <a:off x="4704" y="1584"/>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93211" name="Line 18"/>
            <p:cNvSpPr>
              <a:spLocks noChangeShapeType="1"/>
            </p:cNvSpPr>
            <p:nvPr/>
          </p:nvSpPr>
          <p:spPr bwMode="auto">
            <a:xfrm>
              <a:off x="4896" y="1584"/>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93212" name="Line 19"/>
            <p:cNvSpPr>
              <a:spLocks noChangeShapeType="1"/>
            </p:cNvSpPr>
            <p:nvPr/>
          </p:nvSpPr>
          <p:spPr bwMode="auto">
            <a:xfrm>
              <a:off x="5088" y="1584"/>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grpSp>
      <p:sp>
        <p:nvSpPr>
          <p:cNvPr id="401428" name="Rectangle 20"/>
          <p:cNvSpPr>
            <a:spLocks noChangeArrowheads="1"/>
          </p:cNvSpPr>
          <p:nvPr/>
        </p:nvSpPr>
        <p:spPr bwMode="auto">
          <a:xfrm>
            <a:off x="1981200" y="4343400"/>
            <a:ext cx="37338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742950" lvl="1" indent="-285750">
              <a:spcBef>
                <a:spcPct val="20000"/>
              </a:spcBef>
              <a:buClr>
                <a:schemeClr val="accent2"/>
              </a:buClr>
              <a:buSzPct val="80000"/>
            </a:pPr>
            <a:r>
              <a:rPr lang="en-US" altLang="zh-CN" sz="2800" b="1" dirty="0" err="1"/>
              <a:t>strcpy</a:t>
            </a:r>
            <a:r>
              <a:rPr lang="en-US" altLang="zh-CN" sz="2800" b="1" dirty="0"/>
              <a:t> (str1, str2);</a:t>
            </a:r>
          </a:p>
        </p:txBody>
      </p:sp>
      <p:grpSp>
        <p:nvGrpSpPr>
          <p:cNvPr id="4" name="Group 21"/>
          <p:cNvGrpSpPr>
            <a:grpSpLocks/>
          </p:cNvGrpSpPr>
          <p:nvPr/>
        </p:nvGrpSpPr>
        <p:grpSpPr bwMode="auto">
          <a:xfrm>
            <a:off x="8001000" y="4419600"/>
            <a:ext cx="2209800" cy="609600"/>
            <a:chOff x="3504" y="912"/>
            <a:chExt cx="1392" cy="384"/>
          </a:xfrm>
        </p:grpSpPr>
        <p:sp>
          <p:nvSpPr>
            <p:cNvPr id="93201" name="Text Box 22"/>
            <p:cNvSpPr txBox="1">
              <a:spLocks noChangeArrowheads="1"/>
            </p:cNvSpPr>
            <p:nvPr/>
          </p:nvSpPr>
          <p:spPr bwMode="auto">
            <a:xfrm>
              <a:off x="3504" y="912"/>
              <a:ext cx="1392" cy="371"/>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90488" tIns="44450" rIns="90488" bIns="44450">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3200"/>
                <a:t>h a p p y \0</a:t>
              </a:r>
              <a:endParaRPr lang="en-US" altLang="zh-CN" sz="2800"/>
            </a:p>
          </p:txBody>
        </p:sp>
        <p:sp>
          <p:nvSpPr>
            <p:cNvPr id="93202" name="Line 23"/>
            <p:cNvSpPr>
              <a:spLocks noChangeShapeType="1"/>
            </p:cNvSpPr>
            <p:nvPr/>
          </p:nvSpPr>
          <p:spPr bwMode="auto">
            <a:xfrm>
              <a:off x="3744" y="912"/>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93203" name="Line 24"/>
            <p:cNvSpPr>
              <a:spLocks noChangeShapeType="1"/>
            </p:cNvSpPr>
            <p:nvPr/>
          </p:nvSpPr>
          <p:spPr bwMode="auto">
            <a:xfrm>
              <a:off x="3936" y="912"/>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93204" name="Line 25"/>
            <p:cNvSpPr>
              <a:spLocks noChangeShapeType="1"/>
            </p:cNvSpPr>
            <p:nvPr/>
          </p:nvSpPr>
          <p:spPr bwMode="auto">
            <a:xfrm>
              <a:off x="4128" y="912"/>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93205" name="Line 26"/>
            <p:cNvSpPr>
              <a:spLocks noChangeShapeType="1"/>
            </p:cNvSpPr>
            <p:nvPr/>
          </p:nvSpPr>
          <p:spPr bwMode="auto">
            <a:xfrm>
              <a:off x="4320" y="912"/>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93206" name="Line 27"/>
            <p:cNvSpPr>
              <a:spLocks noChangeShapeType="1"/>
            </p:cNvSpPr>
            <p:nvPr/>
          </p:nvSpPr>
          <p:spPr bwMode="auto">
            <a:xfrm>
              <a:off x="4512" y="912"/>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grpSp>
      <p:sp>
        <p:nvSpPr>
          <p:cNvPr id="401436" name="Rectangle 28"/>
          <p:cNvSpPr>
            <a:spLocks noChangeArrowheads="1"/>
          </p:cNvSpPr>
          <p:nvPr/>
        </p:nvSpPr>
        <p:spPr bwMode="auto">
          <a:xfrm>
            <a:off x="6240464" y="4419600"/>
            <a:ext cx="1684337"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742950" lvl="1" indent="-285750">
              <a:spcBef>
                <a:spcPct val="20000"/>
              </a:spcBef>
              <a:buClr>
                <a:schemeClr val="accent2"/>
              </a:buClr>
              <a:buSzPct val="80000"/>
            </a:pPr>
            <a:r>
              <a:rPr lang="en-US" altLang="zh-CN" sz="2800" b="1"/>
              <a:t>str1</a:t>
            </a:r>
            <a:r>
              <a:rPr lang="zh-CN" altLang="en-US" sz="2800" b="1"/>
              <a:t>中</a:t>
            </a:r>
          </a:p>
        </p:txBody>
      </p:sp>
      <p:sp>
        <p:nvSpPr>
          <p:cNvPr id="401437" name="Rectangle 29"/>
          <p:cNvSpPr>
            <a:spLocks noChangeArrowheads="1"/>
          </p:cNvSpPr>
          <p:nvPr/>
        </p:nvSpPr>
        <p:spPr bwMode="auto">
          <a:xfrm>
            <a:off x="1981200" y="5410200"/>
            <a:ext cx="43434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742950" lvl="1" indent="-285750">
              <a:spcBef>
                <a:spcPct val="20000"/>
              </a:spcBef>
              <a:buClr>
                <a:schemeClr val="accent2"/>
              </a:buClr>
              <a:buSzPct val="80000"/>
            </a:pPr>
            <a:r>
              <a:rPr lang="en-US" altLang="zh-CN" sz="2800" b="1" dirty="0" err="1"/>
              <a:t>strcpy</a:t>
            </a:r>
            <a:r>
              <a:rPr lang="en-US" altLang="zh-CN" sz="2800" b="1" dirty="0"/>
              <a:t> (str1, “world”);</a:t>
            </a:r>
          </a:p>
        </p:txBody>
      </p:sp>
      <p:sp>
        <p:nvSpPr>
          <p:cNvPr id="401438" name="Rectangle 30"/>
          <p:cNvSpPr>
            <a:spLocks noChangeArrowheads="1"/>
          </p:cNvSpPr>
          <p:nvPr/>
        </p:nvSpPr>
        <p:spPr bwMode="auto">
          <a:xfrm>
            <a:off x="6240464" y="5373688"/>
            <a:ext cx="1760537"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742950" lvl="1" indent="-285750">
              <a:spcBef>
                <a:spcPct val="20000"/>
              </a:spcBef>
              <a:buClr>
                <a:schemeClr val="accent2"/>
              </a:buClr>
              <a:buSzPct val="80000"/>
            </a:pPr>
            <a:r>
              <a:rPr lang="en-US" altLang="zh-CN" sz="2800" b="1"/>
              <a:t>str1</a:t>
            </a:r>
            <a:r>
              <a:rPr lang="zh-CN" altLang="en-US" sz="2800" b="1"/>
              <a:t>中</a:t>
            </a:r>
            <a:r>
              <a:rPr lang="en-US" altLang="zh-CN" sz="2800" b="1"/>
              <a:t>:</a:t>
            </a:r>
          </a:p>
        </p:txBody>
      </p:sp>
      <p:grpSp>
        <p:nvGrpSpPr>
          <p:cNvPr id="5" name="Group 31"/>
          <p:cNvGrpSpPr>
            <a:grpSpLocks/>
          </p:cNvGrpSpPr>
          <p:nvPr/>
        </p:nvGrpSpPr>
        <p:grpSpPr bwMode="auto">
          <a:xfrm>
            <a:off x="8001000" y="5410200"/>
            <a:ext cx="2209800" cy="609600"/>
            <a:chOff x="3504" y="912"/>
            <a:chExt cx="1392" cy="384"/>
          </a:xfrm>
        </p:grpSpPr>
        <p:sp>
          <p:nvSpPr>
            <p:cNvPr id="93195" name="Text Box 32"/>
            <p:cNvSpPr txBox="1">
              <a:spLocks noChangeArrowheads="1"/>
            </p:cNvSpPr>
            <p:nvPr/>
          </p:nvSpPr>
          <p:spPr bwMode="auto">
            <a:xfrm>
              <a:off x="3504" y="912"/>
              <a:ext cx="1392" cy="371"/>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90488" tIns="44450" rIns="90488" bIns="44450">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sz="3200"/>
                <a:t>w o r l d  \0</a:t>
              </a:r>
              <a:endParaRPr lang="en-US" altLang="zh-CN" sz="2800"/>
            </a:p>
          </p:txBody>
        </p:sp>
        <p:sp>
          <p:nvSpPr>
            <p:cNvPr id="93196" name="Line 33"/>
            <p:cNvSpPr>
              <a:spLocks noChangeShapeType="1"/>
            </p:cNvSpPr>
            <p:nvPr/>
          </p:nvSpPr>
          <p:spPr bwMode="auto">
            <a:xfrm>
              <a:off x="3744" y="912"/>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93197" name="Line 34"/>
            <p:cNvSpPr>
              <a:spLocks noChangeShapeType="1"/>
            </p:cNvSpPr>
            <p:nvPr/>
          </p:nvSpPr>
          <p:spPr bwMode="auto">
            <a:xfrm>
              <a:off x="3936" y="912"/>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93198" name="Line 35"/>
            <p:cNvSpPr>
              <a:spLocks noChangeShapeType="1"/>
            </p:cNvSpPr>
            <p:nvPr/>
          </p:nvSpPr>
          <p:spPr bwMode="auto">
            <a:xfrm>
              <a:off x="4128" y="912"/>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93199" name="Line 36"/>
            <p:cNvSpPr>
              <a:spLocks noChangeShapeType="1"/>
            </p:cNvSpPr>
            <p:nvPr/>
          </p:nvSpPr>
          <p:spPr bwMode="auto">
            <a:xfrm>
              <a:off x="4320" y="912"/>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93200" name="Line 37"/>
            <p:cNvSpPr>
              <a:spLocks noChangeShapeType="1"/>
            </p:cNvSpPr>
            <p:nvPr/>
          </p:nvSpPr>
          <p:spPr bwMode="auto">
            <a:xfrm>
              <a:off x="4512" y="912"/>
              <a:ext cx="0" cy="384"/>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01412">
                                            <p:txEl>
                                              <p:pRg st="0" end="0"/>
                                            </p:txEl>
                                          </p:spTgt>
                                        </p:tgtEl>
                                        <p:attrNameLst>
                                          <p:attrName>style.visibility</p:attrName>
                                        </p:attrNameLst>
                                      </p:cBhvr>
                                      <p:to>
                                        <p:strVal val="visible"/>
                                      </p:to>
                                    </p:set>
                                    <p:animEffect transition="in" filter="slide(fromBottom)">
                                      <p:cBhvr>
                                        <p:cTn id="7" dur="500"/>
                                        <p:tgtEl>
                                          <p:spTgt spid="401412">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01412">
                                            <p:txEl>
                                              <p:pRg st="1" end="1"/>
                                            </p:txEl>
                                          </p:spTgt>
                                        </p:tgtEl>
                                        <p:attrNameLst>
                                          <p:attrName>style.visibility</p:attrName>
                                        </p:attrNameLst>
                                      </p:cBhvr>
                                      <p:to>
                                        <p:strVal val="visible"/>
                                      </p:to>
                                    </p:set>
                                    <p:animEffect transition="in" filter="slide(fromBottom)">
                                      <p:cBhvr>
                                        <p:cTn id="10" dur="500"/>
                                        <p:tgtEl>
                                          <p:spTgt spid="401412">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401412">
                                            <p:txEl>
                                              <p:pRg st="3" end="3"/>
                                            </p:txEl>
                                          </p:spTgt>
                                        </p:tgtEl>
                                        <p:attrNameLst>
                                          <p:attrName>style.visibility</p:attrName>
                                        </p:attrNameLst>
                                      </p:cBhvr>
                                      <p:to>
                                        <p:strVal val="visible"/>
                                      </p:to>
                                    </p:set>
                                    <p:animEffect transition="in" filter="slide(fromBottom)">
                                      <p:cBhvr>
                                        <p:cTn id="13" dur="500"/>
                                        <p:tgtEl>
                                          <p:spTgt spid="401412">
                                            <p:txEl>
                                              <p:pRg st="3" end="3"/>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401412">
                                            <p:txEl>
                                              <p:pRg st="4" end="4"/>
                                            </p:txEl>
                                          </p:spTgt>
                                        </p:tgtEl>
                                        <p:attrNameLst>
                                          <p:attrName>style.visibility</p:attrName>
                                        </p:attrNameLst>
                                      </p:cBhvr>
                                      <p:to>
                                        <p:strVal val="visible"/>
                                      </p:to>
                                    </p:set>
                                    <p:animEffect transition="in" filter="slide(fromBottom)">
                                      <p:cBhvr>
                                        <p:cTn id="16" dur="500"/>
                                        <p:tgtEl>
                                          <p:spTgt spid="401412">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401428">
                                            <p:txEl>
                                              <p:pRg st="0" end="0"/>
                                            </p:txEl>
                                          </p:spTgt>
                                        </p:tgtEl>
                                        <p:attrNameLst>
                                          <p:attrName>style.visibility</p:attrName>
                                        </p:attrNameLst>
                                      </p:cBhvr>
                                      <p:to>
                                        <p:strVal val="visible"/>
                                      </p:to>
                                    </p:set>
                                    <p:animEffect transition="in" filter="slide(fromBottom)">
                                      <p:cBhvr>
                                        <p:cTn id="33" dur="500"/>
                                        <p:tgtEl>
                                          <p:spTgt spid="401428">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401436">
                                            <p:txEl>
                                              <p:pRg st="0" end="0"/>
                                            </p:txEl>
                                          </p:spTgt>
                                        </p:tgtEl>
                                        <p:attrNameLst>
                                          <p:attrName>style.visibility</p:attrName>
                                        </p:attrNameLst>
                                      </p:cBhvr>
                                      <p:to>
                                        <p:strVal val="visible"/>
                                      </p:to>
                                    </p:set>
                                    <p:animEffect transition="in" filter="slide(fromBottom)">
                                      <p:cBhvr>
                                        <p:cTn id="38" dur="500"/>
                                        <p:tgtEl>
                                          <p:spTgt spid="401436">
                                            <p:txEl>
                                              <p:pRg st="0" end="0"/>
                                            </p:txEl>
                                          </p:spTgt>
                                        </p:tgtEl>
                                      </p:cBhvr>
                                    </p:animEffect>
                                  </p:childTnLst>
                                </p:cTn>
                              </p:par>
                            </p:childTnLst>
                          </p:cTn>
                        </p:par>
                        <p:par>
                          <p:cTn id="39" fill="hold" nodeType="afterGroup">
                            <p:stCondLst>
                              <p:cond delay="500"/>
                            </p:stCondLst>
                            <p:childTnLst>
                              <p:par>
                                <p:cTn id="40" presetID="2" presetClass="entr" presetSubtype="8"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0-#ppt_w/2"/>
                                          </p:val>
                                        </p:tav>
                                        <p:tav tm="100000">
                                          <p:val>
                                            <p:strVal val="#ppt_x"/>
                                          </p:val>
                                        </p:tav>
                                      </p:tavLst>
                                    </p:anim>
                                    <p:anim calcmode="lin" valueType="num">
                                      <p:cBhvr additive="base">
                                        <p:cTn id="4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401437">
                                            <p:txEl>
                                              <p:pRg st="0" end="0"/>
                                            </p:txEl>
                                          </p:spTgt>
                                        </p:tgtEl>
                                        <p:attrNameLst>
                                          <p:attrName>style.visibility</p:attrName>
                                        </p:attrNameLst>
                                      </p:cBhvr>
                                      <p:to>
                                        <p:strVal val="visible"/>
                                      </p:to>
                                    </p:set>
                                    <p:animEffect transition="in" filter="slide(fromBottom)">
                                      <p:cBhvr>
                                        <p:cTn id="48" dur="500"/>
                                        <p:tgtEl>
                                          <p:spTgt spid="401437">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401438">
                                            <p:txEl>
                                              <p:pRg st="0" end="0"/>
                                            </p:txEl>
                                          </p:spTgt>
                                        </p:tgtEl>
                                        <p:attrNameLst>
                                          <p:attrName>style.visibility</p:attrName>
                                        </p:attrNameLst>
                                      </p:cBhvr>
                                      <p:to>
                                        <p:strVal val="visible"/>
                                      </p:to>
                                    </p:set>
                                    <p:animEffect transition="in" filter="slide(fromBottom)">
                                      <p:cBhvr>
                                        <p:cTn id="53" dur="500"/>
                                        <p:tgtEl>
                                          <p:spTgt spid="401438">
                                            <p:txEl>
                                              <p:pRg st="0" end="0"/>
                                            </p:txEl>
                                          </p:spTgt>
                                        </p:tgtEl>
                                      </p:cBhvr>
                                    </p:animEffect>
                                  </p:childTnLst>
                                </p:cTn>
                              </p:par>
                            </p:childTnLst>
                          </p:cTn>
                        </p:par>
                        <p:par>
                          <p:cTn id="54" fill="hold" nodeType="afterGroup">
                            <p:stCondLst>
                              <p:cond delay="500"/>
                            </p:stCondLst>
                            <p:childTnLst>
                              <p:par>
                                <p:cTn id="55" presetID="2" presetClass="entr" presetSubtype="8"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0-#ppt_w/2"/>
                                          </p:val>
                                        </p:tav>
                                        <p:tav tm="100000">
                                          <p:val>
                                            <p:strVal val="#ppt_x"/>
                                          </p:val>
                                        </p:tav>
                                      </p:tavLst>
                                    </p:anim>
                                    <p:anim calcmode="lin" valueType="num">
                                      <p:cBhvr additive="base">
                                        <p:cTn id="5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2" grpId="0" build="p" autoUpdateAnimBg="0"/>
      <p:bldP spid="401428" grpId="0" build="p" autoUpdateAnimBg="0"/>
      <p:bldP spid="401436" grpId="0" build="p" autoUpdateAnimBg="0"/>
      <p:bldP spid="401437" grpId="0" build="p" autoUpdateAnimBg="0"/>
      <p:bldP spid="40143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4776192" y="550239"/>
            <a:ext cx="2974976" cy="1066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algn="ctr" defTabSz="1219170" eaLnBrk="1" hangingPunct="1">
              <a:lnSpc>
                <a:spcPct val="70000"/>
              </a:lnSpc>
              <a:defRPr/>
            </a:pPr>
            <a:r>
              <a:rPr lang="en-US" altLang="zh-CN" sz="5333" dirty="0">
                <a:solidFill>
                  <a:srgbClr val="000000"/>
                </a:solidFill>
                <a:cs typeface="Bebas Neue" charset="0"/>
                <a:sym typeface="Bebas Neue" charset="0"/>
              </a:rPr>
              <a:t>IPO</a:t>
            </a:r>
            <a:endParaRPr lang="en-US" sz="5333" dirty="0">
              <a:solidFill>
                <a:srgbClr val="000000"/>
              </a:solidFill>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2783632" y="1244854"/>
            <a:ext cx="6960096" cy="743986"/>
          </a:xfrm>
          <a:prstGeom prst="rect">
            <a:avLst/>
          </a:prstGeom>
        </p:spPr>
        <p:txBody>
          <a:bodyPr wrap="square">
            <a:spAutoFit/>
          </a:bodyPr>
          <a:lstStyle/>
          <a:p>
            <a:pPr algn="ctr" defTabSz="1219170" eaLnBrk="1" hangingPunct="1">
              <a:lnSpc>
                <a:spcPct val="150000"/>
              </a:lnSpc>
              <a:defRPr/>
            </a:pPr>
            <a:r>
              <a:rPr lang="zh-CN" altLang="en-US" sz="3200" b="1" dirty="0">
                <a:solidFill>
                  <a:srgbClr val="0070C0"/>
                </a:solidFill>
                <a:cs typeface="Arial" charset="0"/>
                <a:sym typeface="Gill Sans" charset="0"/>
              </a:rPr>
              <a:t>程序的基本编写方法</a:t>
            </a:r>
            <a:endParaRPr lang="en-US" altLang="zh-CN" sz="3200" dirty="0">
              <a:solidFill>
                <a:srgbClr val="0070C0"/>
              </a:solidFill>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0" y="1988840"/>
            <a:ext cx="12192000" cy="4631268"/>
          </a:xfrm>
          <a:prstGeom prst="rect">
            <a:avLst/>
          </a:prstGeom>
        </p:spPr>
        <p:txBody>
          <a:bodyPr wrap="square">
            <a:spAutoFit/>
          </a:bodyPr>
          <a:lstStyle/>
          <a:p>
            <a:pPr defTabSz="1219170" eaLnBrk="1" hangingPunct="1">
              <a:lnSpc>
                <a:spcPct val="150000"/>
              </a:lnSpc>
              <a:defRPr/>
            </a:pPr>
            <a:r>
              <a:rPr lang="en-US" altLang="zh-CN" sz="3200" dirty="0">
                <a:solidFill>
                  <a:srgbClr val="000000"/>
                </a:solidFill>
                <a:cs typeface="Arial" charset="0"/>
                <a:sym typeface="Gill Sans" charset="0"/>
              </a:rPr>
              <a:t>     </a:t>
            </a:r>
            <a:r>
              <a:rPr lang="en-US" altLang="zh-CN" sz="3200" dirty="0">
                <a:solidFill>
                  <a:srgbClr val="007FDE"/>
                </a:solidFill>
                <a:cs typeface="Arial" charset="0"/>
                <a:sym typeface="Gill Sans" charset="0"/>
              </a:rPr>
              <a:t>- </a:t>
            </a:r>
            <a:r>
              <a:rPr lang="en-US" altLang="zh-CN" sz="3200" b="1" dirty="0">
                <a:solidFill>
                  <a:srgbClr val="000000"/>
                </a:solidFill>
                <a:cs typeface="Arial" charset="0"/>
                <a:sym typeface="Gill Sans" charset="0"/>
              </a:rPr>
              <a:t>I</a:t>
            </a:r>
            <a:r>
              <a:rPr lang="zh-CN" altLang="en-US" sz="3200" b="1" dirty="0">
                <a:solidFill>
                  <a:srgbClr val="000000"/>
                </a:solidFill>
                <a:cs typeface="Arial" charset="0"/>
                <a:sym typeface="Gill Sans" charset="0"/>
              </a:rPr>
              <a:t>：</a:t>
            </a:r>
            <a:r>
              <a:rPr lang="en-US" altLang="zh-CN" sz="3200" b="1" dirty="0">
                <a:solidFill>
                  <a:srgbClr val="000000"/>
                </a:solidFill>
                <a:cs typeface="Arial" charset="0"/>
                <a:sym typeface="Gill Sans" charset="0"/>
              </a:rPr>
              <a:t>Input </a:t>
            </a:r>
            <a:r>
              <a:rPr lang="zh-CN" altLang="en-US" sz="3200" b="1" dirty="0">
                <a:solidFill>
                  <a:srgbClr val="000000"/>
                </a:solidFill>
                <a:cs typeface="Arial" charset="0"/>
                <a:sym typeface="Gill Sans" charset="0"/>
              </a:rPr>
              <a:t>输入，程序的输入</a:t>
            </a:r>
            <a:endParaRPr lang="en-US" altLang="zh-CN" sz="3200" b="1" dirty="0">
              <a:solidFill>
                <a:srgbClr val="000000"/>
              </a:solidFill>
              <a:cs typeface="Arial" charset="0"/>
              <a:sym typeface="Gill Sans" charset="0"/>
            </a:endParaRPr>
          </a:p>
          <a:p>
            <a:pPr marL="1252538" indent="-360363" defTabSz="1219170" eaLnBrk="1" hangingPunct="1">
              <a:lnSpc>
                <a:spcPct val="150000"/>
              </a:lnSpc>
              <a:buFont typeface="Wingdings" panose="05000000000000000000" pitchFamily="2" charset="2"/>
              <a:buChar char="ü"/>
              <a:defRPr/>
            </a:pPr>
            <a:r>
              <a:rPr lang="zh-CN" altLang="en-US" sz="2600" b="1" dirty="0">
                <a:solidFill>
                  <a:srgbClr val="FF0000"/>
                </a:solidFill>
                <a:cs typeface="Arial" charset="0"/>
                <a:sym typeface="Gill Sans" charset="0"/>
              </a:rPr>
              <a:t>文件输入</a:t>
            </a:r>
            <a:r>
              <a:rPr lang="zh-CN" altLang="en-US" sz="2600" b="1" dirty="0">
                <a:solidFill>
                  <a:srgbClr val="000000"/>
                </a:solidFill>
                <a:cs typeface="Arial" charset="0"/>
                <a:sym typeface="Gill Sans" charset="0"/>
              </a:rPr>
              <a:t>、网络输入、</a:t>
            </a:r>
            <a:r>
              <a:rPr lang="zh-CN" altLang="en-US" sz="2600" b="1" dirty="0">
                <a:solidFill>
                  <a:srgbClr val="FF0000"/>
                </a:solidFill>
                <a:cs typeface="Arial" charset="0"/>
                <a:sym typeface="Gill Sans" charset="0"/>
              </a:rPr>
              <a:t>控制台输入</a:t>
            </a:r>
            <a:r>
              <a:rPr lang="zh-CN" altLang="en-US" sz="2600" b="1" dirty="0">
                <a:solidFill>
                  <a:srgbClr val="000000"/>
                </a:solidFill>
                <a:cs typeface="Arial" charset="0"/>
                <a:sym typeface="Gill Sans" charset="0"/>
              </a:rPr>
              <a:t>、</a:t>
            </a:r>
            <a:r>
              <a:rPr lang="zh-CN" altLang="en-US" sz="2600" b="1" dirty="0">
                <a:solidFill>
                  <a:srgbClr val="FF0000"/>
                </a:solidFill>
                <a:cs typeface="Arial" charset="0"/>
                <a:sym typeface="Gill Sans" charset="0"/>
              </a:rPr>
              <a:t>交互界面输入</a:t>
            </a:r>
            <a:r>
              <a:rPr lang="zh-CN" altLang="en-US" sz="2600" b="1" dirty="0">
                <a:solidFill>
                  <a:srgbClr val="000000"/>
                </a:solidFill>
                <a:cs typeface="Arial" charset="0"/>
                <a:sym typeface="Gill Sans" charset="0"/>
              </a:rPr>
              <a:t>、</a:t>
            </a:r>
            <a:r>
              <a:rPr lang="zh-CN" altLang="en-US" sz="2600" b="1" dirty="0">
                <a:solidFill>
                  <a:srgbClr val="FF0000"/>
                </a:solidFill>
                <a:cs typeface="Arial" charset="0"/>
                <a:sym typeface="Gill Sans" charset="0"/>
              </a:rPr>
              <a:t>内部参数输入</a:t>
            </a:r>
            <a:r>
              <a:rPr lang="zh-CN" altLang="en-US" sz="2600" b="1" dirty="0">
                <a:solidFill>
                  <a:srgbClr val="000000"/>
                </a:solidFill>
                <a:cs typeface="Arial" charset="0"/>
                <a:sym typeface="Gill Sans" charset="0"/>
              </a:rPr>
              <a:t>等</a:t>
            </a:r>
            <a:endParaRPr lang="en-US" altLang="zh-CN" sz="2600" b="1" dirty="0">
              <a:solidFill>
                <a:srgbClr val="000000"/>
              </a:solidFill>
              <a:cs typeface="Arial" charset="0"/>
              <a:sym typeface="Gill Sans" charset="0"/>
            </a:endParaRPr>
          </a:p>
          <a:p>
            <a:pPr defTabSz="1219170" eaLnBrk="1" hangingPunct="1">
              <a:lnSpc>
                <a:spcPct val="150000"/>
              </a:lnSpc>
              <a:defRPr/>
            </a:pPr>
            <a:r>
              <a:rPr lang="en-US" altLang="zh-CN" sz="3200" dirty="0">
                <a:solidFill>
                  <a:srgbClr val="000000"/>
                </a:solidFill>
                <a:cs typeface="Arial" charset="0"/>
                <a:sym typeface="Gill Sans" charset="0"/>
              </a:rPr>
              <a:t>    </a:t>
            </a:r>
            <a:r>
              <a:rPr lang="en-US" altLang="zh-CN" sz="3200" dirty="0">
                <a:solidFill>
                  <a:srgbClr val="007FDE"/>
                </a:solidFill>
                <a:cs typeface="Arial" charset="0"/>
                <a:sym typeface="Gill Sans" charset="0"/>
              </a:rPr>
              <a:t>-</a:t>
            </a:r>
            <a:r>
              <a:rPr lang="zh-CN" altLang="en-US" sz="3200" dirty="0">
                <a:solidFill>
                  <a:srgbClr val="000000"/>
                </a:solidFill>
                <a:cs typeface="Arial" charset="0"/>
                <a:sym typeface="Gill Sans" charset="0"/>
              </a:rPr>
              <a:t> </a:t>
            </a:r>
            <a:r>
              <a:rPr lang="en-US" altLang="zh-CN" sz="3200" b="1" dirty="0">
                <a:solidFill>
                  <a:srgbClr val="000000"/>
                </a:solidFill>
                <a:cs typeface="Arial" charset="0"/>
                <a:sym typeface="Gill Sans" charset="0"/>
              </a:rPr>
              <a:t>P</a:t>
            </a:r>
            <a:r>
              <a:rPr lang="zh-CN" altLang="en-US" sz="3200" b="1" dirty="0">
                <a:solidFill>
                  <a:srgbClr val="000000"/>
                </a:solidFill>
                <a:cs typeface="Arial" charset="0"/>
                <a:sym typeface="Gill Sans" charset="0"/>
              </a:rPr>
              <a:t>：</a:t>
            </a:r>
            <a:r>
              <a:rPr lang="en-US" altLang="zh-CN" sz="3200" b="1" dirty="0">
                <a:solidFill>
                  <a:srgbClr val="000000"/>
                </a:solidFill>
                <a:cs typeface="Arial" charset="0"/>
                <a:sym typeface="Gill Sans" charset="0"/>
              </a:rPr>
              <a:t>Process </a:t>
            </a:r>
            <a:r>
              <a:rPr lang="zh-CN" altLang="en-US" sz="3200" b="1" dirty="0">
                <a:solidFill>
                  <a:srgbClr val="000000"/>
                </a:solidFill>
                <a:cs typeface="Arial" charset="0"/>
                <a:sym typeface="Gill Sans" charset="0"/>
              </a:rPr>
              <a:t>处理，程序的主要逻辑</a:t>
            </a:r>
            <a:endParaRPr lang="en-US" altLang="zh-CN" sz="3200" b="1" dirty="0">
              <a:solidFill>
                <a:srgbClr val="000000"/>
              </a:solidFill>
              <a:cs typeface="Arial" charset="0"/>
              <a:sym typeface="Gill Sans" charset="0"/>
            </a:endParaRPr>
          </a:p>
          <a:p>
            <a:pPr marL="1371600" lvl="2" indent="-457200" defTabSz="1219170" eaLnBrk="1" hangingPunct="1">
              <a:lnSpc>
                <a:spcPct val="150000"/>
              </a:lnSpc>
              <a:buFont typeface="Wingdings" panose="05000000000000000000" pitchFamily="2" charset="2"/>
              <a:buChar char="ü"/>
              <a:defRPr/>
            </a:pPr>
            <a:r>
              <a:rPr lang="zh-CN" altLang="en-US" sz="2600" b="1" dirty="0">
                <a:solidFill>
                  <a:srgbClr val="000000"/>
                </a:solidFill>
                <a:cs typeface="Arial" charset="0"/>
                <a:sym typeface="Gill Sans" charset="0"/>
              </a:rPr>
              <a:t>处理是程序对输入数据进行计算产生输出结果的过程，处理方法统称为算法，它是程序最重要的部分，是一个程序的灵魂</a:t>
            </a:r>
            <a:endParaRPr lang="en-US" altLang="zh-CN" sz="2600" b="1" dirty="0">
              <a:solidFill>
                <a:srgbClr val="000000"/>
              </a:solidFill>
              <a:cs typeface="Arial" charset="0"/>
              <a:sym typeface="Gill Sans" charset="0"/>
            </a:endParaRPr>
          </a:p>
          <a:p>
            <a:pPr defTabSz="1219170" eaLnBrk="1" hangingPunct="1">
              <a:lnSpc>
                <a:spcPct val="150000"/>
              </a:lnSpc>
              <a:defRPr/>
            </a:pPr>
            <a:r>
              <a:rPr lang="en-US" altLang="zh-CN" sz="3200" dirty="0">
                <a:solidFill>
                  <a:srgbClr val="000000"/>
                </a:solidFill>
                <a:cs typeface="Arial" charset="0"/>
                <a:sym typeface="Gill Sans" charset="0"/>
              </a:rPr>
              <a:t>    </a:t>
            </a:r>
            <a:r>
              <a:rPr lang="en-US" altLang="zh-CN" sz="3200" dirty="0">
                <a:solidFill>
                  <a:srgbClr val="007FDE"/>
                </a:solidFill>
                <a:cs typeface="Arial" charset="0"/>
                <a:sym typeface="Gill Sans" charset="0"/>
              </a:rPr>
              <a:t>-</a:t>
            </a:r>
            <a:r>
              <a:rPr lang="zh-CN" altLang="en-US" sz="3200" dirty="0">
                <a:solidFill>
                  <a:srgbClr val="000000"/>
                </a:solidFill>
                <a:cs typeface="Arial" charset="0"/>
                <a:sym typeface="Gill Sans" charset="0"/>
              </a:rPr>
              <a:t> </a:t>
            </a:r>
            <a:r>
              <a:rPr lang="en-US" altLang="zh-CN" sz="3200" b="1" dirty="0">
                <a:solidFill>
                  <a:srgbClr val="000000"/>
                </a:solidFill>
                <a:cs typeface="Arial" charset="0"/>
                <a:sym typeface="Gill Sans" charset="0"/>
              </a:rPr>
              <a:t>O</a:t>
            </a:r>
            <a:r>
              <a:rPr lang="zh-CN" altLang="en-US" sz="3200" b="1" dirty="0">
                <a:solidFill>
                  <a:srgbClr val="000000"/>
                </a:solidFill>
                <a:cs typeface="Arial" charset="0"/>
                <a:sym typeface="Gill Sans" charset="0"/>
              </a:rPr>
              <a:t>：</a:t>
            </a:r>
            <a:r>
              <a:rPr lang="en-US" altLang="zh-CN" sz="3200" b="1" dirty="0">
                <a:solidFill>
                  <a:srgbClr val="000000"/>
                </a:solidFill>
                <a:cs typeface="Arial" charset="0"/>
                <a:sym typeface="Gill Sans" charset="0"/>
              </a:rPr>
              <a:t>Output </a:t>
            </a:r>
            <a:r>
              <a:rPr lang="zh-CN" altLang="en-US" sz="3200" b="1" dirty="0">
                <a:solidFill>
                  <a:srgbClr val="000000"/>
                </a:solidFill>
                <a:cs typeface="Arial" charset="0"/>
                <a:sym typeface="Gill Sans" charset="0"/>
              </a:rPr>
              <a:t>输出，程序的输出</a:t>
            </a:r>
            <a:endParaRPr lang="en-US" altLang="zh-CN" sz="3200" b="1" dirty="0">
              <a:solidFill>
                <a:srgbClr val="000000"/>
              </a:solidFill>
              <a:cs typeface="Arial" charset="0"/>
              <a:sym typeface="Gill Sans" charset="0"/>
            </a:endParaRPr>
          </a:p>
          <a:p>
            <a:pPr marL="1371600" lvl="2" indent="-457200" defTabSz="1219170" eaLnBrk="1" hangingPunct="1">
              <a:lnSpc>
                <a:spcPct val="150000"/>
              </a:lnSpc>
              <a:buFont typeface="Wingdings" panose="05000000000000000000" pitchFamily="2" charset="2"/>
              <a:buChar char="ü"/>
              <a:defRPr/>
            </a:pPr>
            <a:r>
              <a:rPr lang="zh-CN" altLang="en-US" sz="2600" b="1" dirty="0">
                <a:solidFill>
                  <a:srgbClr val="FF0000"/>
                </a:solidFill>
                <a:cs typeface="Arial" charset="0"/>
                <a:sym typeface="Gill Sans" charset="0"/>
              </a:rPr>
              <a:t>控制台输出、图形输出、文件输出</a:t>
            </a:r>
            <a:r>
              <a:rPr lang="zh-CN" altLang="en-US" sz="2600" b="1" dirty="0">
                <a:solidFill>
                  <a:srgbClr val="000000"/>
                </a:solidFill>
                <a:cs typeface="Arial" charset="0"/>
                <a:sym typeface="Gill Sans" charset="0"/>
              </a:rPr>
              <a:t>、网络输出、操作系统内部变量输出等</a:t>
            </a:r>
          </a:p>
        </p:txBody>
      </p:sp>
    </p:spTree>
    <p:extLst>
      <p:ext uri="{BB962C8B-B14F-4D97-AF65-F5344CB8AC3E}">
        <p14:creationId xmlns:p14="http://schemas.microsoft.com/office/powerpoint/2010/main" val="266099812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09" name="Rectangle 4"/>
          <p:cNvSpPr>
            <a:spLocks noGrp="1" noChangeArrowheads="1"/>
          </p:cNvSpPr>
          <p:nvPr>
            <p:ph type="body" idx="1"/>
          </p:nvPr>
        </p:nvSpPr>
        <p:spPr>
          <a:xfrm>
            <a:off x="1919288" y="1341438"/>
            <a:ext cx="5256212" cy="5111750"/>
          </a:xfrm>
          <a:noFill/>
        </p:spPr>
        <p:txBody>
          <a:bodyPr vert="horz" wrap="square" lIns="92075" tIns="46038" rIns="92075" bIns="46038" numCol="1" anchor="t" anchorCtr="0" compatLnSpc="1">
            <a:prstTxWarp prst="textNoShape">
              <a:avLst/>
            </a:prstTxWarp>
          </a:bodyPr>
          <a:lstStyle/>
          <a:p>
            <a:pPr lvl="1" eaLnBrk="1" hangingPunct="1">
              <a:buFont typeface="Wingdings" charset="0"/>
              <a:buNone/>
            </a:pPr>
            <a:r>
              <a:rPr lang="en-US" altLang="zh-CN" dirty="0">
                <a:latin typeface="Arial" charset="0"/>
                <a:ea typeface="宋体" charset="0"/>
              </a:rPr>
              <a:t>#</a:t>
            </a:r>
            <a:r>
              <a:rPr lang="zh-CN" altLang="en-US" dirty="0">
                <a:latin typeface="Arial" charset="0"/>
                <a:ea typeface="宋体" charset="0"/>
              </a:rPr>
              <a:t> </a:t>
            </a:r>
            <a:r>
              <a:rPr lang="en-US" altLang="zh-CN" dirty="0">
                <a:latin typeface="Arial" charset="0"/>
                <a:ea typeface="宋体" charset="0"/>
              </a:rPr>
              <a:t>include </a:t>
            </a:r>
            <a:r>
              <a:rPr kumimoji="1" lang="en-US" altLang="zh-CN" dirty="0">
                <a:latin typeface="Arial" charset="0"/>
                <a:ea typeface="宋体" charset="0"/>
              </a:rPr>
              <a:t>"</a:t>
            </a:r>
            <a:r>
              <a:rPr lang="en-US" altLang="zh-CN" dirty="0" err="1">
                <a:latin typeface="Arial" charset="0"/>
                <a:ea typeface="宋体" charset="0"/>
              </a:rPr>
              <a:t>stdio.h</a:t>
            </a:r>
            <a:r>
              <a:rPr kumimoji="1" lang="en-US" altLang="zh-CN" dirty="0">
                <a:latin typeface="Arial" charset="0"/>
                <a:ea typeface="宋体" charset="0"/>
              </a:rPr>
              <a:t>"</a:t>
            </a:r>
            <a:endParaRPr lang="en-US" altLang="zh-CN" dirty="0">
              <a:latin typeface="Arial" charset="0"/>
              <a:ea typeface="宋体" charset="0"/>
            </a:endParaRPr>
          </a:p>
          <a:p>
            <a:pPr lvl="1" eaLnBrk="1" hangingPunct="1">
              <a:buFont typeface="Wingdings" charset="0"/>
              <a:buNone/>
            </a:pPr>
            <a:r>
              <a:rPr lang="en-US" altLang="zh-CN" dirty="0">
                <a:latin typeface="Arial" charset="0"/>
                <a:ea typeface="宋体" charset="0"/>
              </a:rPr>
              <a:t># include </a:t>
            </a:r>
            <a:r>
              <a:rPr kumimoji="1" lang="en-US" altLang="zh-CN" dirty="0">
                <a:latin typeface="Arial" charset="0"/>
                <a:ea typeface="宋体" charset="0"/>
              </a:rPr>
              <a:t>"</a:t>
            </a:r>
            <a:r>
              <a:rPr lang="en-US" altLang="zh-CN" dirty="0" err="1">
                <a:latin typeface="Arial" charset="0"/>
                <a:ea typeface="宋体" charset="0"/>
              </a:rPr>
              <a:t>string.h</a:t>
            </a:r>
            <a:r>
              <a:rPr kumimoji="1" lang="en-US" altLang="zh-CN" dirty="0">
                <a:latin typeface="Arial" charset="0"/>
                <a:ea typeface="宋体" charset="0"/>
              </a:rPr>
              <a:t>"</a:t>
            </a:r>
            <a:endParaRPr lang="en-US" altLang="zh-CN" dirty="0">
              <a:latin typeface="Arial" charset="0"/>
              <a:ea typeface="宋体" charset="0"/>
            </a:endParaRPr>
          </a:p>
          <a:p>
            <a:pPr lvl="1" eaLnBrk="1" hangingPunct="1">
              <a:buFont typeface="Wingdings" charset="0"/>
              <a:buNone/>
            </a:pPr>
            <a:r>
              <a:rPr lang="en-US" altLang="zh-CN" dirty="0" err="1">
                <a:latin typeface="Arial" charset="0"/>
                <a:ea typeface="宋体" charset="0"/>
              </a:rPr>
              <a:t>int</a:t>
            </a:r>
            <a:r>
              <a:rPr lang="en-US" altLang="zh-CN" dirty="0">
                <a:latin typeface="Arial" charset="0"/>
                <a:ea typeface="宋体" charset="0"/>
              </a:rPr>
              <a:t> main (void )</a:t>
            </a:r>
          </a:p>
          <a:p>
            <a:pPr lvl="1" eaLnBrk="1" hangingPunct="1">
              <a:buFont typeface="Wingdings" charset="0"/>
              <a:buNone/>
            </a:pPr>
            <a:r>
              <a:rPr lang="en-US" altLang="zh-CN" dirty="0">
                <a:latin typeface="Arial" charset="0"/>
                <a:ea typeface="宋体" charset="0"/>
              </a:rPr>
              <a:t>{</a:t>
            </a:r>
          </a:p>
          <a:p>
            <a:pPr lvl="1" eaLnBrk="1" hangingPunct="1">
              <a:buFont typeface="Wingdings" charset="0"/>
              <a:buNone/>
            </a:pPr>
            <a:r>
              <a:rPr lang="en-US" altLang="zh-CN" dirty="0">
                <a:latin typeface="Arial" charset="0"/>
                <a:ea typeface="宋体" charset="0"/>
              </a:rPr>
              <a:t>   char str1[20], str2[20];</a:t>
            </a:r>
          </a:p>
          <a:p>
            <a:pPr lvl="1" eaLnBrk="1" hangingPunct="1">
              <a:buFont typeface="Wingdings" charset="0"/>
              <a:buNone/>
            </a:pPr>
            <a:r>
              <a:rPr lang="en-US" altLang="zh-CN" dirty="0">
                <a:latin typeface="Arial" charset="0"/>
                <a:ea typeface="宋体" charset="0"/>
              </a:rPr>
              <a:t>   gets (str2);</a:t>
            </a:r>
          </a:p>
          <a:p>
            <a:pPr lvl="1" eaLnBrk="1" hangingPunct="1">
              <a:buFont typeface="Wingdings" charset="0"/>
              <a:buNone/>
            </a:pPr>
            <a:r>
              <a:rPr lang="en-US" altLang="zh-CN" dirty="0">
                <a:latin typeface="Arial" charset="0"/>
                <a:ea typeface="宋体" charset="0"/>
              </a:rPr>
              <a:t>   </a:t>
            </a:r>
            <a:r>
              <a:rPr lang="en-US" altLang="zh-CN" dirty="0" err="1">
                <a:latin typeface="Arial" charset="0"/>
                <a:ea typeface="宋体" charset="0"/>
              </a:rPr>
              <a:t>strcpy</a:t>
            </a:r>
            <a:r>
              <a:rPr lang="en-US" altLang="zh-CN" dirty="0">
                <a:latin typeface="Arial" charset="0"/>
                <a:ea typeface="宋体" charset="0"/>
              </a:rPr>
              <a:t> (str1,str2);</a:t>
            </a:r>
          </a:p>
          <a:p>
            <a:pPr lvl="1" eaLnBrk="1" hangingPunct="1">
              <a:buFont typeface="Wingdings" charset="0"/>
              <a:buNone/>
            </a:pPr>
            <a:r>
              <a:rPr lang="en-US" altLang="zh-CN" dirty="0">
                <a:latin typeface="Arial" charset="0"/>
                <a:ea typeface="宋体" charset="0"/>
              </a:rPr>
              <a:t>   puts (str1);</a:t>
            </a:r>
          </a:p>
          <a:p>
            <a:pPr lvl="1" eaLnBrk="1" hangingPunct="1">
              <a:buFont typeface="Wingdings" charset="0"/>
              <a:buNone/>
            </a:pPr>
            <a:r>
              <a:rPr lang="en-US" altLang="zh-CN" dirty="0">
                <a:latin typeface="Arial" charset="0"/>
                <a:ea typeface="宋体" charset="0"/>
              </a:rPr>
              <a:t>   return 0;</a:t>
            </a:r>
          </a:p>
          <a:p>
            <a:pPr lvl="1" eaLnBrk="1" hangingPunct="1">
              <a:buFont typeface="Wingdings" charset="0"/>
              <a:buNone/>
            </a:pPr>
            <a:r>
              <a:rPr lang="en-US" altLang="zh-CN" dirty="0">
                <a:latin typeface="Arial" charset="0"/>
                <a:ea typeface="宋体" charset="0"/>
              </a:rPr>
              <a:t>}</a:t>
            </a:r>
          </a:p>
        </p:txBody>
      </p:sp>
      <p:sp>
        <p:nvSpPr>
          <p:cNvPr id="94210" name="Rectangle 5"/>
          <p:cNvSpPr>
            <a:spLocks noGrp="1" noChangeArrowheads="1"/>
          </p:cNvSpPr>
          <p:nvPr>
            <p:ph type="title"/>
          </p:nvPr>
        </p:nvSpPr>
        <p:spPr>
          <a:xfrm>
            <a:off x="1752600" y="228600"/>
            <a:ext cx="8382000" cy="838200"/>
          </a:xfrm>
          <a:noFill/>
        </p:spPr>
        <p:txBody>
          <a:bodyPr vert="horz" wrap="square" lIns="92075" tIns="46038" rIns="92075" bIns="46038" numCol="1" anchor="b" anchorCtr="0" compatLnSpc="1"/>
          <a:lstStyle/>
          <a:p>
            <a:pPr eaLnBrk="1" hangingPunct="1"/>
            <a:r>
              <a:rPr lang="en-US" altLang="zh-CN" dirty="0" err="1">
                <a:latin typeface="Arial" charset="0"/>
                <a:ea typeface="宋体" charset="0"/>
              </a:rPr>
              <a:t>strcpy</a:t>
            </a:r>
            <a:r>
              <a:rPr lang="en-US" altLang="zh-CN" dirty="0">
                <a:latin typeface="Arial" charset="0"/>
                <a:ea typeface="宋体" charset="0"/>
              </a:rPr>
              <a:t> () </a:t>
            </a:r>
            <a:r>
              <a:rPr lang="zh-CN" altLang="en-US" dirty="0">
                <a:latin typeface="Arial" charset="0"/>
                <a:ea typeface="宋体" charset="0"/>
              </a:rPr>
              <a:t>示例</a:t>
            </a:r>
          </a:p>
        </p:txBody>
      </p:sp>
      <p:sp>
        <p:nvSpPr>
          <p:cNvPr id="402438" name="Rectangle 6"/>
          <p:cNvSpPr>
            <a:spLocks noChangeArrowheads="1"/>
          </p:cNvSpPr>
          <p:nvPr/>
        </p:nvSpPr>
        <p:spPr bwMode="auto">
          <a:xfrm>
            <a:off x="7848600" y="2667001"/>
            <a:ext cx="990600" cy="944563"/>
          </a:xfrm>
          <a:prstGeom prst="rect">
            <a:avLst/>
          </a:prstGeom>
          <a:noFill/>
          <a:ln w="12700">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p>
            <a:pPr>
              <a:spcBef>
                <a:spcPct val="30000"/>
              </a:spcBef>
            </a:pPr>
            <a:r>
              <a:rPr kumimoji="1" lang="en-US" altLang="zh-CN" sz="2400">
                <a:solidFill>
                  <a:srgbClr val="CC0066"/>
                </a:solidFill>
                <a:cs typeface="Arial" charset="0"/>
              </a:rPr>
              <a:t>1234</a:t>
            </a:r>
          </a:p>
          <a:p>
            <a:pPr>
              <a:spcBef>
                <a:spcPct val="30000"/>
              </a:spcBef>
            </a:pPr>
            <a:r>
              <a:rPr kumimoji="1" lang="en-US" altLang="zh-CN" sz="2400">
                <a:cs typeface="Arial" charset="0"/>
              </a:rPr>
              <a:t>1234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2438">
                                            <p:bg/>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02438">
                                            <p:txEl>
                                              <p:pRg st="0" end="0"/>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402438">
                                            <p:txEl>
                                              <p:pRg st="1" end="1"/>
                                            </p:txEl>
                                          </p:spTgt>
                                        </p:tgtEl>
                                        <p:attrNameLst>
                                          <p:attrName>style.visibility</p:attrName>
                                        </p:attrNameLst>
                                      </p:cBhvr>
                                      <p:to>
                                        <p:strVal val="visible"/>
                                      </p:to>
                                    </p:set>
                                    <p:anim calcmode="lin" valueType="num">
                                      <p:cBhvr additive="base">
                                        <p:cTn id="14" dur="500" fill="hold"/>
                                        <p:tgtEl>
                                          <p:spTgt spid="402438">
                                            <p:txEl>
                                              <p:pRg st="1" end="1"/>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40243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8" grpId="0" build="p" animBg="1"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3" name="Rectangle 4"/>
          <p:cNvSpPr>
            <a:spLocks noGrp="1" noChangeArrowheads="1"/>
          </p:cNvSpPr>
          <p:nvPr>
            <p:ph type="body" idx="1"/>
          </p:nvPr>
        </p:nvSpPr>
        <p:spPr>
          <a:xfrm>
            <a:off x="1847850" y="1196975"/>
            <a:ext cx="8712646" cy="1066800"/>
          </a:xfrm>
          <a:noFill/>
        </p:spPr>
        <p:txBody>
          <a:bodyPr vert="horz" wrap="square" lIns="90488" tIns="44450" rIns="90488" bIns="44450" numCol="1" anchor="t" anchorCtr="0" compatLnSpc="1">
            <a:prstTxWarp prst="textNoShape">
              <a:avLst/>
            </a:prstTxWarp>
          </a:bodyPr>
          <a:lstStyle/>
          <a:p>
            <a:pPr eaLnBrk="1" hangingPunct="1">
              <a:buFont typeface="Wingdings" charset="0"/>
              <a:buNone/>
            </a:pPr>
            <a:r>
              <a:rPr lang="zh-CN" altLang="en-US" dirty="0">
                <a:latin typeface="Arial" charset="0"/>
                <a:ea typeface="宋体" charset="0"/>
              </a:rPr>
              <a:t> </a:t>
            </a:r>
            <a:r>
              <a:rPr lang="en-US" altLang="zh-CN" dirty="0" err="1">
                <a:latin typeface="Arial" charset="0"/>
                <a:ea typeface="宋体" charset="0"/>
              </a:rPr>
              <a:t>strcat</a:t>
            </a:r>
            <a:r>
              <a:rPr lang="en-US" altLang="zh-CN" dirty="0">
                <a:latin typeface="Arial" charset="0"/>
                <a:ea typeface="宋体" charset="0"/>
              </a:rPr>
              <a:t> (str1, str2);</a:t>
            </a:r>
          </a:p>
          <a:p>
            <a:pPr eaLnBrk="1" hangingPunct="1">
              <a:buFont typeface="Wingdings" charset="0"/>
              <a:buNone/>
            </a:pPr>
            <a:r>
              <a:rPr lang="en-US" altLang="zh-CN" dirty="0">
                <a:latin typeface="Arial" charset="0"/>
                <a:ea typeface="宋体" charset="0"/>
              </a:rPr>
              <a:t>  </a:t>
            </a:r>
            <a:r>
              <a:rPr lang="zh-CN" altLang="en-US" dirty="0">
                <a:latin typeface="Arial" charset="0"/>
                <a:ea typeface="宋体" charset="0"/>
              </a:rPr>
              <a:t>连接两个字符串</a:t>
            </a:r>
            <a:r>
              <a:rPr lang="en-US" altLang="zh-CN" dirty="0">
                <a:latin typeface="Arial" charset="0"/>
                <a:ea typeface="宋体" charset="0"/>
              </a:rPr>
              <a:t> str1 </a:t>
            </a:r>
            <a:r>
              <a:rPr lang="zh-CN" altLang="en-US" dirty="0">
                <a:latin typeface="Arial" charset="0"/>
                <a:ea typeface="宋体" charset="0"/>
              </a:rPr>
              <a:t>和</a:t>
            </a:r>
            <a:r>
              <a:rPr lang="en-US" altLang="zh-CN" dirty="0">
                <a:latin typeface="Arial" charset="0"/>
                <a:ea typeface="宋体" charset="0"/>
              </a:rPr>
              <a:t> str2, </a:t>
            </a:r>
            <a:r>
              <a:rPr lang="zh-CN" altLang="en-US" dirty="0">
                <a:latin typeface="Arial" charset="0"/>
                <a:ea typeface="宋体" charset="0"/>
              </a:rPr>
              <a:t>并将结果放入</a:t>
            </a:r>
            <a:r>
              <a:rPr lang="en-US" altLang="zh-CN" dirty="0">
                <a:latin typeface="Arial" charset="0"/>
                <a:ea typeface="宋体" charset="0"/>
              </a:rPr>
              <a:t> str1</a:t>
            </a:r>
            <a:r>
              <a:rPr lang="zh-CN" altLang="en-US" dirty="0">
                <a:latin typeface="Arial" charset="0"/>
                <a:ea typeface="宋体" charset="0"/>
              </a:rPr>
              <a:t>中</a:t>
            </a:r>
          </a:p>
        </p:txBody>
      </p:sp>
      <p:sp>
        <p:nvSpPr>
          <p:cNvPr id="95234" name="Rectangle 5"/>
          <p:cNvSpPr>
            <a:spLocks noGrp="1" noChangeArrowheads="1"/>
          </p:cNvSpPr>
          <p:nvPr>
            <p:ph type="title"/>
          </p:nvPr>
        </p:nvSpPr>
        <p:spPr>
          <a:xfrm>
            <a:off x="2057400" y="396875"/>
            <a:ext cx="7696200" cy="685800"/>
          </a:xfrm>
          <a:noFill/>
        </p:spPr>
        <p:txBody>
          <a:bodyPr vert="horz" wrap="square" lIns="90488" tIns="44450" rIns="90488" bIns="44450" numCol="1" anchor="ctr" anchorCtr="0" compatLnSpc="1"/>
          <a:lstStyle/>
          <a:p>
            <a:pPr eaLnBrk="1" hangingPunct="1"/>
            <a:r>
              <a:rPr lang="zh-CN" altLang="en-US">
                <a:latin typeface="Arial" charset="0"/>
                <a:ea typeface="宋体" charset="0"/>
              </a:rPr>
              <a:t>字符串连接函数</a:t>
            </a:r>
            <a:r>
              <a:rPr lang="en-US" altLang="zh-CN">
                <a:latin typeface="Arial" charset="0"/>
                <a:ea typeface="宋体" charset="0"/>
              </a:rPr>
              <a:t>strcat </a:t>
            </a:r>
          </a:p>
        </p:txBody>
      </p:sp>
      <p:sp>
        <p:nvSpPr>
          <p:cNvPr id="403462" name="Rectangle 6"/>
          <p:cNvSpPr>
            <a:spLocks noChangeArrowheads="1"/>
          </p:cNvSpPr>
          <p:nvPr/>
        </p:nvSpPr>
        <p:spPr bwMode="auto">
          <a:xfrm>
            <a:off x="1847850" y="2276476"/>
            <a:ext cx="4104134" cy="4581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342900" indent="-342900">
              <a:lnSpc>
                <a:spcPct val="90000"/>
              </a:lnSpc>
              <a:spcBef>
                <a:spcPct val="20000"/>
              </a:spcBef>
              <a:buClr>
                <a:srgbClr val="33CCCC"/>
              </a:buClr>
              <a:buSzPct val="80000"/>
            </a:pPr>
            <a:r>
              <a:rPr kumimoji="1" lang="en-US" altLang="zh-CN" sz="2400" b="1" dirty="0"/>
              <a:t># include "</a:t>
            </a:r>
            <a:r>
              <a:rPr kumimoji="1" lang="en-US" altLang="zh-CN" sz="2400" b="1" dirty="0" err="1"/>
              <a:t>stdio.h</a:t>
            </a:r>
            <a:r>
              <a:rPr kumimoji="1" lang="en-US" altLang="zh-CN" sz="2400" b="1" dirty="0"/>
              <a:t>"</a:t>
            </a:r>
          </a:p>
          <a:p>
            <a:pPr marL="342900" indent="-342900">
              <a:lnSpc>
                <a:spcPct val="90000"/>
              </a:lnSpc>
              <a:spcBef>
                <a:spcPct val="20000"/>
              </a:spcBef>
              <a:buClr>
                <a:srgbClr val="33CCCC"/>
              </a:buClr>
              <a:buSzPct val="80000"/>
            </a:pPr>
            <a:r>
              <a:rPr kumimoji="1" lang="en-US" altLang="zh-CN" sz="2400" b="1" dirty="0"/>
              <a:t># include "</a:t>
            </a:r>
            <a:r>
              <a:rPr kumimoji="1" lang="en-US" altLang="zh-CN" sz="2400" b="1" dirty="0" err="1"/>
              <a:t>string.h</a:t>
            </a:r>
            <a:r>
              <a:rPr kumimoji="1" lang="en-US" altLang="zh-CN" sz="2400" b="1" dirty="0"/>
              <a:t>"</a:t>
            </a:r>
          </a:p>
          <a:p>
            <a:pPr marL="342900" indent="-342900">
              <a:lnSpc>
                <a:spcPct val="90000"/>
              </a:lnSpc>
              <a:spcBef>
                <a:spcPct val="20000"/>
              </a:spcBef>
              <a:buClr>
                <a:srgbClr val="33CCCC"/>
              </a:buClr>
              <a:buSzPct val="80000"/>
            </a:pPr>
            <a:r>
              <a:rPr kumimoji="1" lang="en-US" altLang="zh-CN" sz="2400" b="1" dirty="0" err="1"/>
              <a:t>int</a:t>
            </a:r>
            <a:r>
              <a:rPr kumimoji="1" lang="en-US" altLang="zh-CN" sz="2400" b="1" dirty="0"/>
              <a:t> main (void)</a:t>
            </a:r>
          </a:p>
          <a:p>
            <a:pPr marL="342900" indent="-342900">
              <a:lnSpc>
                <a:spcPct val="90000"/>
              </a:lnSpc>
              <a:spcBef>
                <a:spcPct val="20000"/>
              </a:spcBef>
              <a:buClr>
                <a:srgbClr val="33CCCC"/>
              </a:buClr>
              <a:buSzPct val="80000"/>
            </a:pPr>
            <a:r>
              <a:rPr kumimoji="1" lang="en-US" altLang="zh-CN" sz="2400" b="1" dirty="0"/>
              <a:t>{</a:t>
            </a:r>
          </a:p>
          <a:p>
            <a:pPr marL="342900" indent="-342900">
              <a:lnSpc>
                <a:spcPct val="90000"/>
              </a:lnSpc>
              <a:spcBef>
                <a:spcPct val="20000"/>
              </a:spcBef>
              <a:buClr>
                <a:srgbClr val="33CCCC"/>
              </a:buClr>
              <a:buSzPct val="80000"/>
            </a:pPr>
            <a:r>
              <a:rPr kumimoji="1" lang="en-US" altLang="zh-CN" sz="2400" b="1" dirty="0"/>
              <a:t>   char str1[80], str2[20];</a:t>
            </a:r>
          </a:p>
          <a:p>
            <a:pPr marL="342900" indent="-342900">
              <a:lnSpc>
                <a:spcPct val="90000"/>
              </a:lnSpc>
              <a:spcBef>
                <a:spcPct val="20000"/>
              </a:spcBef>
              <a:buClr>
                <a:srgbClr val="33CCCC"/>
              </a:buClr>
              <a:buSzPct val="80000"/>
            </a:pPr>
            <a:r>
              <a:rPr kumimoji="1" lang="en-US" altLang="zh-CN" sz="2400" b="1" dirty="0"/>
              <a:t>   gets (str1);</a:t>
            </a:r>
          </a:p>
          <a:p>
            <a:pPr marL="342900" indent="-342900">
              <a:lnSpc>
                <a:spcPct val="90000"/>
              </a:lnSpc>
              <a:spcBef>
                <a:spcPct val="20000"/>
              </a:spcBef>
              <a:buClr>
                <a:srgbClr val="33CCCC"/>
              </a:buClr>
              <a:buSzPct val="80000"/>
            </a:pPr>
            <a:r>
              <a:rPr kumimoji="1" lang="en-US" altLang="zh-CN" sz="2400" b="1" dirty="0"/>
              <a:t>   gets (str2);</a:t>
            </a:r>
          </a:p>
          <a:p>
            <a:pPr marL="342900" indent="-342900">
              <a:lnSpc>
                <a:spcPct val="90000"/>
              </a:lnSpc>
              <a:spcBef>
                <a:spcPct val="20000"/>
              </a:spcBef>
              <a:buClr>
                <a:srgbClr val="33CCCC"/>
              </a:buClr>
              <a:buSzPct val="80000"/>
            </a:pPr>
            <a:r>
              <a:rPr kumimoji="1" lang="en-US" altLang="zh-CN" sz="2400" b="1" dirty="0"/>
              <a:t>   </a:t>
            </a:r>
            <a:r>
              <a:rPr kumimoji="1" lang="en-US" altLang="zh-CN" sz="2400" b="1" dirty="0" err="1"/>
              <a:t>strcat</a:t>
            </a:r>
            <a:r>
              <a:rPr kumimoji="1" lang="en-US" altLang="zh-CN" sz="2400" b="1" dirty="0"/>
              <a:t> (str1, str2);</a:t>
            </a:r>
          </a:p>
          <a:p>
            <a:pPr marL="342900" indent="-342900">
              <a:lnSpc>
                <a:spcPct val="90000"/>
              </a:lnSpc>
              <a:spcBef>
                <a:spcPct val="20000"/>
              </a:spcBef>
              <a:buClr>
                <a:srgbClr val="33CCCC"/>
              </a:buClr>
              <a:buSzPct val="80000"/>
            </a:pPr>
            <a:r>
              <a:rPr kumimoji="1" lang="en-US" altLang="zh-CN" sz="2400" b="1" dirty="0"/>
              <a:t>   puts (str1);</a:t>
            </a:r>
          </a:p>
          <a:p>
            <a:pPr marL="342900" indent="-342900">
              <a:lnSpc>
                <a:spcPct val="90000"/>
              </a:lnSpc>
              <a:spcBef>
                <a:spcPct val="20000"/>
              </a:spcBef>
              <a:buClr>
                <a:srgbClr val="33CCCC"/>
              </a:buClr>
              <a:buSzPct val="80000"/>
            </a:pPr>
            <a:r>
              <a:rPr kumimoji="1" lang="en-US" altLang="zh-CN" sz="2400" b="1" dirty="0"/>
              <a:t>   return 0;</a:t>
            </a:r>
          </a:p>
          <a:p>
            <a:pPr marL="342900" indent="-342900">
              <a:lnSpc>
                <a:spcPct val="90000"/>
              </a:lnSpc>
              <a:spcBef>
                <a:spcPct val="20000"/>
              </a:spcBef>
              <a:buClr>
                <a:srgbClr val="33CCCC"/>
              </a:buClr>
              <a:buSzPct val="80000"/>
            </a:pPr>
            <a:r>
              <a:rPr kumimoji="1" lang="en-US" altLang="zh-CN" sz="2400" b="1" dirty="0"/>
              <a:t>}</a:t>
            </a:r>
          </a:p>
        </p:txBody>
      </p:sp>
      <p:sp>
        <p:nvSpPr>
          <p:cNvPr id="403463" name="Rectangle 7"/>
          <p:cNvSpPr>
            <a:spLocks noChangeArrowheads="1"/>
          </p:cNvSpPr>
          <p:nvPr/>
        </p:nvSpPr>
        <p:spPr bwMode="auto">
          <a:xfrm>
            <a:off x="6248400" y="2530475"/>
            <a:ext cx="35052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342900" indent="-342900">
              <a:spcBef>
                <a:spcPct val="20000"/>
              </a:spcBef>
              <a:buClr>
                <a:schemeClr val="bg2"/>
              </a:buClr>
              <a:buSzPct val="75000"/>
            </a:pPr>
            <a:r>
              <a:rPr lang="en-US" altLang="zh-CN" sz="2400" b="1" dirty="0"/>
              <a:t>str1</a:t>
            </a:r>
            <a:r>
              <a:rPr lang="zh-CN" altLang="en-US" sz="2400" b="1" dirty="0"/>
              <a:t>中：</a:t>
            </a:r>
            <a:r>
              <a:rPr lang="en-US" altLang="zh-CN" sz="2400" b="1" dirty="0"/>
              <a:t>Let us \0   </a:t>
            </a:r>
          </a:p>
          <a:p>
            <a:pPr marL="342900" indent="-342900">
              <a:spcBef>
                <a:spcPct val="20000"/>
              </a:spcBef>
              <a:buClr>
                <a:schemeClr val="bg2"/>
              </a:buClr>
              <a:buSzPct val="75000"/>
            </a:pPr>
            <a:r>
              <a:rPr lang="en-US" altLang="zh-CN" sz="2400" b="1" dirty="0"/>
              <a:t>str2</a:t>
            </a:r>
            <a:r>
              <a:rPr lang="zh-CN" altLang="en-US" sz="2400" b="1" dirty="0"/>
              <a:t>中：</a:t>
            </a:r>
            <a:r>
              <a:rPr lang="en-US" altLang="zh-CN" sz="2400" b="1" dirty="0"/>
              <a:t>go.\0</a:t>
            </a:r>
          </a:p>
        </p:txBody>
      </p:sp>
      <p:sp>
        <p:nvSpPr>
          <p:cNvPr id="403464" name="Rectangle 8"/>
          <p:cNvSpPr>
            <a:spLocks noChangeArrowheads="1"/>
          </p:cNvSpPr>
          <p:nvPr/>
        </p:nvSpPr>
        <p:spPr bwMode="auto">
          <a:xfrm>
            <a:off x="6172200" y="3597275"/>
            <a:ext cx="35052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342900" indent="-342900">
              <a:spcBef>
                <a:spcPct val="20000"/>
              </a:spcBef>
              <a:buClr>
                <a:schemeClr val="bg2"/>
              </a:buClr>
              <a:buSzPct val="75000"/>
            </a:pPr>
            <a:r>
              <a:rPr lang="en-US" altLang="zh-CN" sz="2400" b="1" dirty="0"/>
              <a:t>str1</a:t>
            </a:r>
            <a:r>
              <a:rPr lang="zh-CN" altLang="en-US" sz="2400" b="1" dirty="0"/>
              <a:t>中：</a:t>
            </a:r>
            <a:r>
              <a:rPr lang="en-US" altLang="zh-CN" sz="2400" b="1" dirty="0"/>
              <a:t>Let us go.\0</a:t>
            </a:r>
          </a:p>
          <a:p>
            <a:pPr marL="342900" indent="-342900">
              <a:spcBef>
                <a:spcPct val="20000"/>
              </a:spcBef>
              <a:buClr>
                <a:schemeClr val="bg2"/>
              </a:buClr>
              <a:buSzPct val="75000"/>
            </a:pPr>
            <a:r>
              <a:rPr lang="en-US" altLang="zh-CN" sz="2400" b="1" dirty="0"/>
              <a:t>str2</a:t>
            </a:r>
            <a:r>
              <a:rPr lang="zh-CN" altLang="en-US" sz="2400" b="1" dirty="0"/>
              <a:t>中：</a:t>
            </a:r>
            <a:r>
              <a:rPr lang="en-US" altLang="zh-CN" sz="2400" b="1" dirty="0"/>
              <a:t>go.\0</a:t>
            </a:r>
          </a:p>
        </p:txBody>
      </p:sp>
      <p:sp>
        <p:nvSpPr>
          <p:cNvPr id="403465" name="Rectangle 9"/>
          <p:cNvSpPr>
            <a:spLocks noChangeArrowheads="1"/>
          </p:cNvSpPr>
          <p:nvPr/>
        </p:nvSpPr>
        <p:spPr bwMode="auto">
          <a:xfrm>
            <a:off x="6324600" y="4740275"/>
            <a:ext cx="2133600" cy="1200150"/>
          </a:xfrm>
          <a:prstGeom prst="rect">
            <a:avLst/>
          </a:prstGeom>
          <a:noFill/>
          <a:ln w="12700">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p>
            <a:r>
              <a:rPr kumimoji="1" lang="en-US" altLang="zh-CN" sz="2400" b="1">
                <a:solidFill>
                  <a:srgbClr val="CC0066"/>
                </a:solidFill>
                <a:cs typeface="Arial" charset="0"/>
              </a:rPr>
              <a:t>Let us</a:t>
            </a:r>
          </a:p>
          <a:p>
            <a:r>
              <a:rPr kumimoji="1" lang="en-US" altLang="zh-CN" sz="2400" b="1">
                <a:solidFill>
                  <a:srgbClr val="CC0066"/>
                </a:solidFill>
                <a:cs typeface="Arial" charset="0"/>
              </a:rPr>
              <a:t>go.</a:t>
            </a:r>
            <a:r>
              <a:rPr kumimoji="1" lang="en-US" altLang="zh-CN" sz="2400" b="1">
                <a:latin typeface="Book Antiqua" charset="0"/>
              </a:rPr>
              <a:t> </a:t>
            </a:r>
          </a:p>
          <a:p>
            <a:r>
              <a:rPr kumimoji="1" lang="en-US" altLang="zh-CN" sz="2400" b="1"/>
              <a:t>Let us go.</a:t>
            </a:r>
            <a:endParaRPr kumimoji="1" lang="en-US" altLang="zh-CN" sz="2400" b="1">
              <a:cs typeface="Arial" charset="0"/>
            </a:endParaRPr>
          </a:p>
        </p:txBody>
      </p:sp>
      <p:sp>
        <p:nvSpPr>
          <p:cNvPr id="403467" name="Text Box 11"/>
          <p:cNvSpPr txBox="1">
            <a:spLocks noChangeArrowheads="1"/>
          </p:cNvSpPr>
          <p:nvPr/>
        </p:nvSpPr>
        <p:spPr bwMode="auto">
          <a:xfrm>
            <a:off x="6923088" y="6092826"/>
            <a:ext cx="3744912" cy="5869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en-US" altLang="zh-CN" b="1">
                <a:solidFill>
                  <a:schemeClr val="bg2"/>
                </a:solidFill>
                <a:ea typeface="仿宋_GB2312" charset="0"/>
                <a:cs typeface="仿宋_GB2312" charset="0"/>
              </a:rPr>
              <a:t>str1=str1+str2</a:t>
            </a:r>
            <a:r>
              <a:rPr lang="en-US" altLang="zh-CN" sz="3200" b="1">
                <a:solidFill>
                  <a:schemeClr val="bg2"/>
                </a:solidFill>
                <a:latin typeface="Courier New" charset="0"/>
                <a:ea typeface="仿宋_GB2312" charset="0"/>
                <a:cs typeface="仿宋_GB2312" charset="0"/>
              </a:rPr>
              <a:t> </a:t>
            </a:r>
            <a:r>
              <a:rPr lang="zh-CN" altLang="en-US" sz="3200" b="1">
                <a:solidFill>
                  <a:srgbClr val="FF3300"/>
                </a:solidFill>
                <a:latin typeface="Courier New" charset="0"/>
                <a:ea typeface="仿宋_GB2312" charset="0"/>
                <a:cs typeface="仿宋_GB2312" charset="0"/>
              </a:rPr>
              <a:t>非法！</a:t>
            </a:r>
            <a:endParaRPr kumimoji="0" lang="zh-CN" altLang="en-US" sz="3200" b="1">
              <a:solidFill>
                <a:srgbClr val="FF3300"/>
              </a:solidFill>
              <a:ea typeface="仿宋_GB2312" charset="0"/>
              <a:cs typeface="仿宋_GB231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3462"/>
                                        </p:tgtEl>
                                        <p:attrNameLst>
                                          <p:attrName>style.visibility</p:attrName>
                                        </p:attrNameLst>
                                      </p:cBhvr>
                                      <p:to>
                                        <p:strVal val="visible"/>
                                      </p:to>
                                    </p:set>
                                    <p:anim calcmode="lin" valueType="num">
                                      <p:cBhvr additive="base">
                                        <p:cTn id="7" dur="500" fill="hold"/>
                                        <p:tgtEl>
                                          <p:spTgt spid="403462"/>
                                        </p:tgtEl>
                                        <p:attrNameLst>
                                          <p:attrName>ppt_x</p:attrName>
                                        </p:attrNameLst>
                                      </p:cBhvr>
                                      <p:tavLst>
                                        <p:tav tm="0">
                                          <p:val>
                                            <p:strVal val="0-#ppt_w/2"/>
                                          </p:val>
                                        </p:tav>
                                        <p:tav tm="100000">
                                          <p:val>
                                            <p:strVal val="#ppt_x"/>
                                          </p:val>
                                        </p:tav>
                                      </p:tavLst>
                                    </p:anim>
                                    <p:anim calcmode="lin" valueType="num">
                                      <p:cBhvr additive="base">
                                        <p:cTn id="8" dur="500" fill="hold"/>
                                        <p:tgtEl>
                                          <p:spTgt spid="4034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3465">
                                            <p:bg/>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403465">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403463">
                                            <p:txEl>
                                              <p:pRg st="0" end="0"/>
                                            </p:txEl>
                                          </p:spTgt>
                                        </p:tgtEl>
                                        <p:attrNameLst>
                                          <p:attrName>style.visibility</p:attrName>
                                        </p:attrNameLst>
                                      </p:cBhvr>
                                      <p:to>
                                        <p:strVal val="visible"/>
                                      </p:to>
                                    </p:set>
                                    <p:animEffect transition="in" filter="slide(fromBottom)">
                                      <p:cBhvr>
                                        <p:cTn id="20" dur="500"/>
                                        <p:tgtEl>
                                          <p:spTgt spid="403463">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3465">
                                            <p:txEl>
                                              <p:pRg st="1" end="1"/>
                                            </p:txEl>
                                          </p:spTgt>
                                        </p:tgtEl>
                                        <p:attrNameLst>
                                          <p:attrName>style.visibility</p:attrName>
                                        </p:attrNameLst>
                                      </p:cBhvr>
                                      <p:to>
                                        <p:strVal val="visible"/>
                                      </p:to>
                                    </p:set>
                                    <p:anim calcmode="lin" valueType="num">
                                      <p:cBhvr additive="base">
                                        <p:cTn id="25" dur="500" fill="hold"/>
                                        <p:tgtEl>
                                          <p:spTgt spid="403465">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346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403463">
                                            <p:txEl>
                                              <p:pRg st="1" end="1"/>
                                            </p:txEl>
                                          </p:spTgt>
                                        </p:tgtEl>
                                        <p:attrNameLst>
                                          <p:attrName>style.visibility</p:attrName>
                                        </p:attrNameLst>
                                      </p:cBhvr>
                                      <p:to>
                                        <p:strVal val="visible"/>
                                      </p:to>
                                    </p:set>
                                    <p:animEffect transition="in" filter="slide(fromBottom)">
                                      <p:cBhvr>
                                        <p:cTn id="31" dur="500"/>
                                        <p:tgtEl>
                                          <p:spTgt spid="403463">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403464">
                                            <p:txEl>
                                              <p:pRg st="0" end="0"/>
                                            </p:txEl>
                                          </p:spTgt>
                                        </p:tgtEl>
                                        <p:attrNameLst>
                                          <p:attrName>style.visibility</p:attrName>
                                        </p:attrNameLst>
                                      </p:cBhvr>
                                      <p:to>
                                        <p:strVal val="visible"/>
                                      </p:to>
                                    </p:set>
                                    <p:animEffect transition="in" filter="slide(fromBottom)">
                                      <p:cBhvr>
                                        <p:cTn id="36" dur="500"/>
                                        <p:tgtEl>
                                          <p:spTgt spid="403464">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403464">
                                            <p:txEl>
                                              <p:pRg st="1" end="1"/>
                                            </p:txEl>
                                          </p:spTgt>
                                        </p:tgtEl>
                                        <p:attrNameLst>
                                          <p:attrName>style.visibility</p:attrName>
                                        </p:attrNameLst>
                                      </p:cBhvr>
                                      <p:to>
                                        <p:strVal val="visible"/>
                                      </p:to>
                                    </p:set>
                                    <p:animEffect transition="in" filter="slide(fromBottom)">
                                      <p:cBhvr>
                                        <p:cTn id="41" dur="500"/>
                                        <p:tgtEl>
                                          <p:spTgt spid="403464">
                                            <p:txEl>
                                              <p:pRg st="1" end="1"/>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403465">
                                            <p:txEl>
                                              <p:pRg st="2" end="2"/>
                                            </p:txEl>
                                          </p:spTgt>
                                        </p:tgtEl>
                                        <p:attrNameLst>
                                          <p:attrName>style.visibility</p:attrName>
                                        </p:attrNameLst>
                                      </p:cBhvr>
                                      <p:to>
                                        <p:strVal val="visible"/>
                                      </p:to>
                                    </p:set>
                                    <p:anim calcmode="lin" valueType="num">
                                      <p:cBhvr additive="base">
                                        <p:cTn id="46" dur="500" fill="hold"/>
                                        <p:tgtEl>
                                          <p:spTgt spid="403465">
                                            <p:txEl>
                                              <p:pRg st="2" end="2"/>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0346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403467"/>
                                        </p:tgtEl>
                                        <p:attrNameLst>
                                          <p:attrName>style.visibility</p:attrName>
                                        </p:attrNameLst>
                                      </p:cBhvr>
                                      <p:to>
                                        <p:strVal val="visible"/>
                                      </p:to>
                                    </p:set>
                                    <p:anim calcmode="lin" valueType="num">
                                      <p:cBhvr additive="base">
                                        <p:cTn id="52" dur="500" fill="hold"/>
                                        <p:tgtEl>
                                          <p:spTgt spid="403467"/>
                                        </p:tgtEl>
                                        <p:attrNameLst>
                                          <p:attrName>ppt_x</p:attrName>
                                        </p:attrNameLst>
                                      </p:cBhvr>
                                      <p:tavLst>
                                        <p:tav tm="0">
                                          <p:val>
                                            <p:strVal val="0-#ppt_w/2"/>
                                          </p:val>
                                        </p:tav>
                                        <p:tav tm="100000">
                                          <p:val>
                                            <p:strVal val="#ppt_x"/>
                                          </p:val>
                                        </p:tav>
                                      </p:tavLst>
                                    </p:anim>
                                    <p:anim calcmode="lin" valueType="num">
                                      <p:cBhvr additive="base">
                                        <p:cTn id="53" dur="500" fill="hold"/>
                                        <p:tgtEl>
                                          <p:spTgt spid="4034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2" grpId="0" autoUpdateAnimBg="0"/>
      <p:bldP spid="403463" grpId="0" build="p" autoUpdateAnimBg="0"/>
      <p:bldP spid="403464" grpId="0" build="p" autoUpdateAnimBg="0"/>
      <p:bldP spid="403465" grpId="0" build="p" animBg="1" autoUpdateAnimBg="0"/>
      <p:bldP spid="403467"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4484" name="Rectangle 4"/>
          <p:cNvSpPr>
            <a:spLocks noGrp="1" noChangeArrowheads="1"/>
          </p:cNvSpPr>
          <p:nvPr>
            <p:ph type="body" idx="1"/>
          </p:nvPr>
        </p:nvSpPr>
        <p:spPr>
          <a:xfrm>
            <a:off x="1981200" y="1031875"/>
            <a:ext cx="8153400" cy="3581400"/>
          </a:xfrm>
          <a:noFill/>
        </p:spPr>
        <p:txBody>
          <a:bodyPr vert="horz" wrap="square" lIns="90488" tIns="44450" rIns="90488" bIns="44450" numCol="1" anchor="t" anchorCtr="0" compatLnSpc="1">
            <a:prstTxWarp prst="textNoShape">
              <a:avLst/>
            </a:prstTxWarp>
          </a:bodyPr>
          <a:lstStyle/>
          <a:p>
            <a:pPr eaLnBrk="1" hangingPunct="1">
              <a:buFont typeface="Wingdings" charset="0"/>
              <a:buNone/>
            </a:pPr>
            <a:r>
              <a:rPr lang="en-US" altLang="zh-CN" dirty="0" err="1">
                <a:latin typeface="Arial" charset="0"/>
                <a:ea typeface="宋体" charset="0"/>
              </a:rPr>
              <a:t>strcmp</a:t>
            </a:r>
            <a:r>
              <a:rPr lang="en-US" altLang="zh-CN" dirty="0">
                <a:latin typeface="Arial" charset="0"/>
                <a:ea typeface="宋体" charset="0"/>
              </a:rPr>
              <a:t> (str1, str2)</a:t>
            </a:r>
          </a:p>
          <a:p>
            <a:pPr lvl="1" eaLnBrk="1" hangingPunct="1">
              <a:buFont typeface="Wingdings" charset="0"/>
              <a:buNone/>
            </a:pPr>
            <a:r>
              <a:rPr lang="zh-CN" altLang="en-US" dirty="0">
                <a:latin typeface="Arial" charset="0"/>
                <a:ea typeface="宋体" charset="0"/>
              </a:rPr>
              <a:t>比较 两个字符串</a:t>
            </a:r>
            <a:r>
              <a:rPr lang="en-US" altLang="zh-CN" dirty="0">
                <a:latin typeface="Arial" charset="0"/>
                <a:ea typeface="宋体" charset="0"/>
              </a:rPr>
              <a:t> str1 </a:t>
            </a:r>
            <a:r>
              <a:rPr lang="zh-CN" altLang="en-US" dirty="0">
                <a:latin typeface="Arial" charset="0"/>
                <a:ea typeface="宋体" charset="0"/>
              </a:rPr>
              <a:t>和</a:t>
            </a:r>
            <a:r>
              <a:rPr lang="en-US" altLang="zh-CN" dirty="0">
                <a:latin typeface="Arial" charset="0"/>
                <a:ea typeface="宋体" charset="0"/>
              </a:rPr>
              <a:t> str2 </a:t>
            </a:r>
            <a:r>
              <a:rPr lang="zh-CN" altLang="en-US" dirty="0">
                <a:latin typeface="Arial" charset="0"/>
                <a:ea typeface="宋体" charset="0"/>
              </a:rPr>
              <a:t>的大小。</a:t>
            </a:r>
          </a:p>
          <a:p>
            <a:pPr eaLnBrk="1" hangingPunct="1">
              <a:buFont typeface="Wingdings" charset="0"/>
              <a:buNone/>
            </a:pPr>
            <a:r>
              <a:rPr lang="zh-CN" altLang="en-US" dirty="0">
                <a:latin typeface="Arial" charset="0"/>
                <a:ea typeface="宋体" charset="0"/>
              </a:rPr>
              <a:t>规则：按字典序(</a:t>
            </a:r>
            <a:r>
              <a:rPr lang="en-US" altLang="zh-CN" dirty="0">
                <a:latin typeface="Arial" charset="0"/>
                <a:ea typeface="宋体" charset="0"/>
              </a:rPr>
              <a:t>ASCII</a:t>
            </a:r>
            <a:r>
              <a:rPr lang="zh-CN" altLang="en-US" dirty="0">
                <a:latin typeface="Arial" charset="0"/>
                <a:ea typeface="宋体" charset="0"/>
              </a:rPr>
              <a:t>码序)</a:t>
            </a:r>
          </a:p>
          <a:p>
            <a:pPr lvl="1" eaLnBrk="1" hangingPunct="1"/>
            <a:r>
              <a:rPr lang="zh-CN" altLang="en-US" dirty="0">
                <a:latin typeface="Arial" charset="0"/>
                <a:ea typeface="宋体" charset="0"/>
              </a:rPr>
              <a:t>如果 </a:t>
            </a:r>
            <a:r>
              <a:rPr lang="en-US" altLang="zh-CN" dirty="0">
                <a:latin typeface="Arial" charset="0"/>
                <a:ea typeface="宋体" charset="0"/>
              </a:rPr>
              <a:t>str1 </a:t>
            </a:r>
            <a:r>
              <a:rPr lang="zh-CN" altLang="en-US" dirty="0">
                <a:latin typeface="Arial" charset="0"/>
                <a:ea typeface="宋体" charset="0"/>
              </a:rPr>
              <a:t>和 </a:t>
            </a:r>
            <a:r>
              <a:rPr lang="en-US" altLang="zh-CN" dirty="0">
                <a:latin typeface="Arial" charset="0"/>
                <a:ea typeface="宋体" charset="0"/>
              </a:rPr>
              <a:t>str2 </a:t>
            </a:r>
            <a:r>
              <a:rPr lang="zh-CN" altLang="en-US" dirty="0">
                <a:latin typeface="Arial" charset="0"/>
                <a:ea typeface="宋体" charset="0"/>
              </a:rPr>
              <a:t>相等，返回 </a:t>
            </a:r>
            <a:r>
              <a:rPr lang="en-US" altLang="zh-CN" dirty="0">
                <a:latin typeface="Arial" charset="0"/>
                <a:ea typeface="宋体" charset="0"/>
              </a:rPr>
              <a:t>0</a:t>
            </a:r>
            <a:r>
              <a:rPr lang="zh-CN" altLang="en-US" dirty="0">
                <a:latin typeface="Arial" charset="0"/>
                <a:ea typeface="宋体" charset="0"/>
              </a:rPr>
              <a:t>； </a:t>
            </a:r>
          </a:p>
          <a:p>
            <a:pPr lvl="1" eaLnBrk="1" hangingPunct="1"/>
            <a:r>
              <a:rPr lang="zh-CN" altLang="en-US" dirty="0">
                <a:latin typeface="Arial" charset="0"/>
                <a:ea typeface="宋体" charset="0"/>
              </a:rPr>
              <a:t>如果 </a:t>
            </a:r>
            <a:r>
              <a:rPr lang="en-US" altLang="zh-CN" dirty="0">
                <a:latin typeface="Arial" charset="0"/>
                <a:ea typeface="宋体" charset="0"/>
              </a:rPr>
              <a:t>str1 </a:t>
            </a:r>
            <a:r>
              <a:rPr lang="zh-CN" altLang="en-US" dirty="0">
                <a:latin typeface="Arial" charset="0"/>
                <a:ea typeface="宋体" charset="0"/>
              </a:rPr>
              <a:t>大于 </a:t>
            </a:r>
            <a:r>
              <a:rPr lang="en-US" altLang="zh-CN" dirty="0">
                <a:latin typeface="Arial" charset="0"/>
                <a:ea typeface="宋体" charset="0"/>
              </a:rPr>
              <a:t>str2 ，</a:t>
            </a:r>
            <a:r>
              <a:rPr lang="zh-CN" altLang="en-US" dirty="0">
                <a:latin typeface="Arial" charset="0"/>
                <a:ea typeface="宋体" charset="0"/>
              </a:rPr>
              <a:t>返回一个正整数；   </a:t>
            </a:r>
          </a:p>
          <a:p>
            <a:pPr lvl="1" eaLnBrk="1" hangingPunct="1"/>
            <a:r>
              <a:rPr lang="zh-CN" altLang="en-US" dirty="0">
                <a:latin typeface="Arial" charset="0"/>
                <a:ea typeface="宋体" charset="0"/>
              </a:rPr>
              <a:t>如果 </a:t>
            </a:r>
            <a:r>
              <a:rPr lang="en-US" altLang="zh-CN" dirty="0">
                <a:latin typeface="Arial" charset="0"/>
                <a:ea typeface="宋体" charset="0"/>
              </a:rPr>
              <a:t>str1 </a:t>
            </a:r>
            <a:r>
              <a:rPr lang="zh-CN" altLang="en-US" dirty="0">
                <a:latin typeface="Arial" charset="0"/>
                <a:ea typeface="宋体" charset="0"/>
              </a:rPr>
              <a:t>小于 </a:t>
            </a:r>
            <a:r>
              <a:rPr lang="en-US" altLang="zh-CN" dirty="0">
                <a:latin typeface="Arial" charset="0"/>
                <a:ea typeface="宋体" charset="0"/>
              </a:rPr>
              <a:t>str2 ，</a:t>
            </a:r>
            <a:r>
              <a:rPr lang="zh-CN" altLang="en-US" dirty="0">
                <a:latin typeface="Arial" charset="0"/>
                <a:ea typeface="宋体" charset="0"/>
              </a:rPr>
              <a:t>返回一个负整数；</a:t>
            </a:r>
          </a:p>
          <a:p>
            <a:pPr eaLnBrk="1" hangingPunct="1">
              <a:buFont typeface="Wingdings" charset="0"/>
              <a:buNone/>
            </a:pPr>
            <a:r>
              <a:rPr lang="en-US" altLang="zh-CN" dirty="0">
                <a:latin typeface="Arial" charset="0"/>
                <a:ea typeface="宋体" charset="0"/>
              </a:rPr>
              <a:t>static char s1[20] = "sea";</a:t>
            </a:r>
            <a:r>
              <a:rPr lang="zh-CN" altLang="en-US" dirty="0">
                <a:latin typeface="Arial" charset="0"/>
                <a:ea typeface="宋体" charset="0"/>
              </a:rPr>
              <a:t>  </a:t>
            </a:r>
          </a:p>
        </p:txBody>
      </p:sp>
      <p:sp>
        <p:nvSpPr>
          <p:cNvPr id="96258" name="Rectangle 5"/>
          <p:cNvSpPr>
            <a:spLocks noGrp="1" noChangeArrowheads="1"/>
          </p:cNvSpPr>
          <p:nvPr>
            <p:ph type="title"/>
          </p:nvPr>
        </p:nvSpPr>
        <p:spPr>
          <a:xfrm>
            <a:off x="2057400" y="422275"/>
            <a:ext cx="7696200" cy="685800"/>
          </a:xfrm>
          <a:noFill/>
        </p:spPr>
        <p:txBody>
          <a:bodyPr vert="horz" wrap="square" lIns="90488" tIns="44450" rIns="90488" bIns="44450" numCol="1" anchor="ctr" anchorCtr="0" compatLnSpc="1"/>
          <a:lstStyle/>
          <a:p>
            <a:pPr eaLnBrk="1" hangingPunct="1"/>
            <a:r>
              <a:rPr lang="zh-CN" altLang="en-US">
                <a:latin typeface="Arial" charset="0"/>
                <a:ea typeface="宋体" charset="0"/>
              </a:rPr>
              <a:t>字符串比较函数</a:t>
            </a:r>
            <a:r>
              <a:rPr lang="en-US" altLang="zh-CN">
                <a:latin typeface="Arial" charset="0"/>
                <a:ea typeface="宋体" charset="0"/>
              </a:rPr>
              <a:t>strcmp</a:t>
            </a:r>
          </a:p>
        </p:txBody>
      </p:sp>
      <p:sp>
        <p:nvSpPr>
          <p:cNvPr id="404486" name="Rectangle 6"/>
          <p:cNvSpPr>
            <a:spLocks noChangeArrowheads="1"/>
          </p:cNvSpPr>
          <p:nvPr/>
        </p:nvSpPr>
        <p:spPr bwMode="auto">
          <a:xfrm>
            <a:off x="1992313" y="4724400"/>
            <a:ext cx="5943600" cy="152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742950" lvl="1" indent="-285750">
              <a:spcBef>
                <a:spcPct val="20000"/>
              </a:spcBef>
              <a:buClr>
                <a:schemeClr val="accent2"/>
              </a:buClr>
              <a:buSzPct val="80000"/>
            </a:pPr>
            <a:r>
              <a:rPr lang="en-US" altLang="zh-CN" sz="2800" b="1" dirty="0" err="1"/>
              <a:t>strcmp</a:t>
            </a:r>
            <a:r>
              <a:rPr lang="en-US" altLang="zh-CN" sz="2800" b="1" dirty="0"/>
              <a:t> (s1, "Sea");</a:t>
            </a:r>
          </a:p>
          <a:p>
            <a:pPr marL="742950" lvl="1" indent="-285750">
              <a:spcBef>
                <a:spcPct val="20000"/>
              </a:spcBef>
              <a:buClr>
                <a:schemeClr val="accent2"/>
              </a:buClr>
              <a:buSzPct val="80000"/>
            </a:pPr>
            <a:r>
              <a:rPr lang="en-US" altLang="zh-CN" sz="2800" b="1" dirty="0" err="1"/>
              <a:t>strcmp</a:t>
            </a:r>
            <a:r>
              <a:rPr lang="en-US" altLang="zh-CN" sz="2800" b="1" dirty="0"/>
              <a:t> ("Sea", "Sea ");</a:t>
            </a:r>
          </a:p>
          <a:p>
            <a:pPr marL="742950" lvl="1" indent="-285750">
              <a:spcBef>
                <a:spcPct val="20000"/>
              </a:spcBef>
              <a:buClr>
                <a:schemeClr val="accent2"/>
              </a:buClr>
              <a:buSzPct val="80000"/>
            </a:pPr>
            <a:r>
              <a:rPr lang="en-US" altLang="zh-CN" sz="2800" b="1" dirty="0" err="1"/>
              <a:t>strcmp</a:t>
            </a:r>
            <a:r>
              <a:rPr lang="en-US" altLang="zh-CN" sz="2800" b="1" dirty="0"/>
              <a:t> ("Sea", "Sea");</a:t>
            </a:r>
          </a:p>
        </p:txBody>
      </p:sp>
      <p:sp>
        <p:nvSpPr>
          <p:cNvPr id="404487" name="Text Box 7"/>
          <p:cNvSpPr txBox="1">
            <a:spLocks noChangeArrowheads="1"/>
          </p:cNvSpPr>
          <p:nvPr/>
        </p:nvSpPr>
        <p:spPr bwMode="auto">
          <a:xfrm>
            <a:off x="7315200" y="4765676"/>
            <a:ext cx="1600200" cy="1370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buClr>
                <a:schemeClr val="tx2"/>
              </a:buClr>
              <a:buSzPct val="75000"/>
              <a:buFont typeface="Monotype Sorts" charset="0"/>
              <a:buNone/>
            </a:pPr>
            <a:r>
              <a:rPr lang="zh-CN" altLang="en-US" sz="2800" b="1" dirty="0">
                <a:latin typeface="Book Antiqua" charset="0"/>
              </a:rPr>
              <a:t>正整数</a:t>
            </a:r>
          </a:p>
          <a:p>
            <a:pPr eaLnBrk="0" hangingPunct="0">
              <a:buClr>
                <a:schemeClr val="tx2"/>
              </a:buClr>
              <a:buSzPct val="75000"/>
              <a:buFont typeface="Monotype Sorts" charset="0"/>
              <a:buNone/>
            </a:pPr>
            <a:r>
              <a:rPr lang="zh-CN" altLang="en-US" sz="2800" b="1" dirty="0">
                <a:latin typeface="Book Antiqua" charset="0"/>
              </a:rPr>
              <a:t>负整数</a:t>
            </a:r>
          </a:p>
          <a:p>
            <a:pPr eaLnBrk="0" hangingPunct="0">
              <a:buClr>
                <a:schemeClr val="tx2"/>
              </a:buClr>
              <a:buSzPct val="75000"/>
              <a:buFont typeface="Monotype Sorts" charset="0"/>
              <a:buNone/>
            </a:pPr>
            <a:r>
              <a:rPr lang="en-US" altLang="zh-CN" sz="2800" b="1" dirty="0">
                <a:latin typeface="Book Antiqua" charset="0"/>
              </a:rPr>
              <a:t>0</a:t>
            </a:r>
            <a:endParaRPr lang="zh-CN" altLang="en-US" sz="2800" b="1" dirty="0">
              <a:latin typeface="Book Antiqu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04484">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04484">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404484">
                                            <p:txEl>
                                              <p:pRg st="2" end="2"/>
                                            </p:txEl>
                                          </p:spTgt>
                                        </p:tgtEl>
                                        <p:attrNameLst>
                                          <p:attrName>style.visibility</p:attrName>
                                        </p:attrNameLst>
                                      </p:cBhvr>
                                      <p:to>
                                        <p:strVal val="visible"/>
                                      </p:to>
                                    </p:set>
                                    <p:animEffect transition="in" filter="slide(fromBottom)">
                                      <p:cBhvr>
                                        <p:cTn id="14" dur="500"/>
                                        <p:tgtEl>
                                          <p:spTgt spid="404484">
                                            <p:txEl>
                                              <p:pRg st="2" end="2"/>
                                            </p:txEl>
                                          </p:spTgt>
                                        </p:tgtEl>
                                      </p:cBhvr>
                                    </p:animEffect>
                                  </p:childTnLst>
                                </p:cTn>
                              </p:par>
                              <p:par>
                                <p:cTn id="15" presetID="12" presetClass="entr" presetSubtype="4" fill="hold" grpId="0" nodeType="withEffect">
                                  <p:stCondLst>
                                    <p:cond delay="0"/>
                                  </p:stCondLst>
                                  <p:childTnLst>
                                    <p:set>
                                      <p:cBhvr>
                                        <p:cTn id="16" dur="1" fill="hold">
                                          <p:stCondLst>
                                            <p:cond delay="0"/>
                                          </p:stCondLst>
                                        </p:cTn>
                                        <p:tgtEl>
                                          <p:spTgt spid="404484">
                                            <p:txEl>
                                              <p:pRg st="3" end="3"/>
                                            </p:txEl>
                                          </p:spTgt>
                                        </p:tgtEl>
                                        <p:attrNameLst>
                                          <p:attrName>style.visibility</p:attrName>
                                        </p:attrNameLst>
                                      </p:cBhvr>
                                      <p:to>
                                        <p:strVal val="visible"/>
                                      </p:to>
                                    </p:set>
                                    <p:animEffect transition="in" filter="slide(fromBottom)">
                                      <p:cBhvr>
                                        <p:cTn id="17" dur="500"/>
                                        <p:tgtEl>
                                          <p:spTgt spid="404484">
                                            <p:txEl>
                                              <p:pRg st="3" end="3"/>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404484">
                                            <p:txEl>
                                              <p:pRg st="4" end="4"/>
                                            </p:txEl>
                                          </p:spTgt>
                                        </p:tgtEl>
                                        <p:attrNameLst>
                                          <p:attrName>style.visibility</p:attrName>
                                        </p:attrNameLst>
                                      </p:cBhvr>
                                      <p:to>
                                        <p:strVal val="visible"/>
                                      </p:to>
                                    </p:set>
                                    <p:animEffect transition="in" filter="slide(fromBottom)">
                                      <p:cBhvr>
                                        <p:cTn id="20" dur="500"/>
                                        <p:tgtEl>
                                          <p:spTgt spid="404484">
                                            <p:txEl>
                                              <p:pRg st="4" end="4"/>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404484">
                                            <p:txEl>
                                              <p:pRg st="5" end="5"/>
                                            </p:txEl>
                                          </p:spTgt>
                                        </p:tgtEl>
                                        <p:attrNameLst>
                                          <p:attrName>style.visibility</p:attrName>
                                        </p:attrNameLst>
                                      </p:cBhvr>
                                      <p:to>
                                        <p:strVal val="visible"/>
                                      </p:to>
                                    </p:set>
                                    <p:animEffect transition="in" filter="slide(fromBottom)">
                                      <p:cBhvr>
                                        <p:cTn id="23" dur="500"/>
                                        <p:tgtEl>
                                          <p:spTgt spid="404484">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404484">
                                            <p:txEl>
                                              <p:pRg st="6" end="6"/>
                                            </p:txEl>
                                          </p:spTgt>
                                        </p:tgtEl>
                                        <p:attrNameLst>
                                          <p:attrName>style.visibility</p:attrName>
                                        </p:attrNameLst>
                                      </p:cBhvr>
                                      <p:to>
                                        <p:strVal val="visible"/>
                                      </p:to>
                                    </p:set>
                                    <p:animEffect transition="in" filter="slide(fromBottom)">
                                      <p:cBhvr>
                                        <p:cTn id="28" dur="500"/>
                                        <p:tgtEl>
                                          <p:spTgt spid="404484">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404486">
                                            <p:txEl>
                                              <p:pRg st="0" end="0"/>
                                            </p:txEl>
                                          </p:spTgt>
                                        </p:tgtEl>
                                        <p:attrNameLst>
                                          <p:attrName>style.visibility</p:attrName>
                                        </p:attrNameLst>
                                      </p:cBhvr>
                                      <p:to>
                                        <p:strVal val="visible"/>
                                      </p:to>
                                    </p:set>
                                    <p:animEffect transition="in" filter="slide(fromBottom)">
                                      <p:cBhvr>
                                        <p:cTn id="33" dur="500"/>
                                        <p:tgtEl>
                                          <p:spTgt spid="404486">
                                            <p:txEl>
                                              <p:pRg st="0" end="0"/>
                                            </p:txEl>
                                          </p:spTgt>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404486">
                                            <p:txEl>
                                              <p:pRg st="1" end="1"/>
                                            </p:txEl>
                                          </p:spTgt>
                                        </p:tgtEl>
                                        <p:attrNameLst>
                                          <p:attrName>style.visibility</p:attrName>
                                        </p:attrNameLst>
                                      </p:cBhvr>
                                      <p:to>
                                        <p:strVal val="visible"/>
                                      </p:to>
                                    </p:set>
                                    <p:animEffect transition="in" filter="slide(fromBottom)">
                                      <p:cBhvr>
                                        <p:cTn id="36" dur="500"/>
                                        <p:tgtEl>
                                          <p:spTgt spid="404486">
                                            <p:txEl>
                                              <p:pRg st="1" end="1"/>
                                            </p:txEl>
                                          </p:spTgt>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404486">
                                            <p:txEl>
                                              <p:pRg st="2" end="2"/>
                                            </p:txEl>
                                          </p:spTgt>
                                        </p:tgtEl>
                                        <p:attrNameLst>
                                          <p:attrName>style.visibility</p:attrName>
                                        </p:attrNameLst>
                                      </p:cBhvr>
                                      <p:to>
                                        <p:strVal val="visible"/>
                                      </p:to>
                                    </p:set>
                                    <p:animEffect transition="in" filter="slide(fromBottom)">
                                      <p:cBhvr>
                                        <p:cTn id="39" dur="500"/>
                                        <p:tgtEl>
                                          <p:spTgt spid="404486">
                                            <p:txEl>
                                              <p:pRg st="2" end="2"/>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404487"/>
                                        </p:tgtEl>
                                        <p:attrNameLst>
                                          <p:attrName>style.visibility</p:attrName>
                                        </p:attrNameLst>
                                      </p:cBhvr>
                                      <p:to>
                                        <p:strVal val="visible"/>
                                      </p:to>
                                    </p:set>
                                    <p:anim calcmode="lin" valueType="num">
                                      <p:cBhvr additive="base">
                                        <p:cTn id="44" dur="500" fill="hold"/>
                                        <p:tgtEl>
                                          <p:spTgt spid="404487"/>
                                        </p:tgtEl>
                                        <p:attrNameLst>
                                          <p:attrName>ppt_x</p:attrName>
                                        </p:attrNameLst>
                                      </p:cBhvr>
                                      <p:tavLst>
                                        <p:tav tm="0">
                                          <p:val>
                                            <p:strVal val="0-#ppt_w/2"/>
                                          </p:val>
                                        </p:tav>
                                        <p:tav tm="100000">
                                          <p:val>
                                            <p:strVal val="#ppt_x"/>
                                          </p:val>
                                        </p:tav>
                                      </p:tavLst>
                                    </p:anim>
                                    <p:anim calcmode="lin" valueType="num">
                                      <p:cBhvr additive="base">
                                        <p:cTn id="45" dur="500" fill="hold"/>
                                        <p:tgtEl>
                                          <p:spTgt spid="4044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build="p" autoUpdateAnimBg="0"/>
      <p:bldP spid="404486" grpId="0" build="p" autoUpdateAnimBg="0"/>
      <p:bldP spid="404487"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1" name="Rectangle 4"/>
          <p:cNvSpPr>
            <a:spLocks noGrp="1" noChangeArrowheads="1"/>
          </p:cNvSpPr>
          <p:nvPr>
            <p:ph type="body" idx="1"/>
          </p:nvPr>
        </p:nvSpPr>
        <p:spPr>
          <a:xfrm>
            <a:off x="1774825" y="1125538"/>
            <a:ext cx="5545138" cy="5732462"/>
          </a:xfrm>
          <a:noFill/>
        </p:spPr>
        <p:txBody>
          <a:bodyPr vert="horz" wrap="square" lIns="92075" tIns="46038" rIns="92075" bIns="46038" numCol="1" anchor="t" anchorCtr="0" compatLnSpc="1">
            <a:prstTxWarp prst="textNoShape">
              <a:avLst/>
            </a:prstTxWarp>
          </a:bodyPr>
          <a:lstStyle/>
          <a:p>
            <a:pPr lvl="1" eaLnBrk="1" hangingPunct="1">
              <a:lnSpc>
                <a:spcPct val="90000"/>
              </a:lnSpc>
              <a:buFont typeface="Wingdings" charset="0"/>
              <a:buNone/>
            </a:pPr>
            <a:r>
              <a:rPr lang="en-US" altLang="zh-CN" dirty="0">
                <a:ea typeface="宋体" charset="0"/>
              </a:rPr>
              <a:t># include &lt;</a:t>
            </a:r>
            <a:r>
              <a:rPr lang="en-US" altLang="zh-CN" dirty="0" err="1">
                <a:ea typeface="宋体" charset="0"/>
              </a:rPr>
              <a:t>stdio.h</a:t>
            </a:r>
            <a:r>
              <a:rPr lang="en-US" altLang="zh-CN" dirty="0">
                <a:ea typeface="宋体" charset="0"/>
              </a:rPr>
              <a:t>&gt;</a:t>
            </a:r>
            <a:endParaRPr lang="zh-CN" altLang="en-US" dirty="0">
              <a:ea typeface="宋体" charset="0"/>
            </a:endParaRPr>
          </a:p>
          <a:p>
            <a:pPr lvl="1" eaLnBrk="1" hangingPunct="1">
              <a:lnSpc>
                <a:spcPct val="90000"/>
              </a:lnSpc>
              <a:buFont typeface="Wingdings" charset="0"/>
              <a:buNone/>
            </a:pPr>
            <a:r>
              <a:rPr lang="en-US" altLang="zh-CN" dirty="0">
                <a:ea typeface="宋体" charset="0"/>
              </a:rPr>
              <a:t># include &lt;</a:t>
            </a:r>
            <a:r>
              <a:rPr lang="en-US" altLang="zh-CN" dirty="0" err="1">
                <a:ea typeface="宋体" charset="0"/>
              </a:rPr>
              <a:t>string.h</a:t>
            </a:r>
            <a:r>
              <a:rPr lang="en-US" altLang="zh-CN" dirty="0">
                <a:ea typeface="宋体" charset="0"/>
              </a:rPr>
              <a:t>&gt;</a:t>
            </a:r>
            <a:endParaRPr lang="zh-CN" altLang="en-US" dirty="0">
              <a:ea typeface="宋体" charset="0"/>
            </a:endParaRPr>
          </a:p>
          <a:p>
            <a:pPr lvl="1" eaLnBrk="1" hangingPunct="1">
              <a:lnSpc>
                <a:spcPct val="90000"/>
              </a:lnSpc>
              <a:buFont typeface="Wingdings" charset="0"/>
              <a:buNone/>
            </a:pPr>
            <a:r>
              <a:rPr lang="en-US" altLang="zh-CN" dirty="0" err="1">
                <a:ea typeface="宋体" charset="0"/>
              </a:rPr>
              <a:t>int</a:t>
            </a:r>
            <a:r>
              <a:rPr lang="en-US" altLang="zh-CN" dirty="0">
                <a:ea typeface="宋体" charset="0"/>
              </a:rPr>
              <a:t> main (void)</a:t>
            </a:r>
            <a:r>
              <a:rPr lang="zh-CN" altLang="en-US" dirty="0">
                <a:ea typeface="宋体" charset="0"/>
              </a:rPr>
              <a:t> </a:t>
            </a:r>
          </a:p>
          <a:p>
            <a:pPr lvl="1" eaLnBrk="1" hangingPunct="1">
              <a:lnSpc>
                <a:spcPct val="90000"/>
              </a:lnSpc>
              <a:buFont typeface="Wingdings" charset="0"/>
              <a:buNone/>
            </a:pPr>
            <a:r>
              <a:rPr lang="en-US" altLang="zh-CN" dirty="0">
                <a:ea typeface="宋体" charset="0"/>
              </a:rPr>
              <a:t>{</a:t>
            </a:r>
            <a:r>
              <a:rPr lang="zh-CN" altLang="en-US" dirty="0">
                <a:ea typeface="宋体" charset="0"/>
              </a:rPr>
              <a:t>  </a:t>
            </a:r>
            <a:r>
              <a:rPr lang="en-US" altLang="zh-CN" dirty="0">
                <a:ea typeface="宋体" charset="0"/>
              </a:rPr>
              <a:t> </a:t>
            </a:r>
          </a:p>
          <a:p>
            <a:pPr lvl="1" eaLnBrk="1" hangingPunct="1">
              <a:lnSpc>
                <a:spcPct val="90000"/>
              </a:lnSpc>
              <a:buFont typeface="Wingdings" charset="0"/>
              <a:buNone/>
            </a:pPr>
            <a:r>
              <a:rPr lang="en-US" altLang="zh-CN" dirty="0">
                <a:ea typeface="宋体" charset="0"/>
              </a:rPr>
              <a:t>     </a:t>
            </a:r>
            <a:r>
              <a:rPr lang="en-US" altLang="zh-CN" dirty="0" err="1">
                <a:ea typeface="宋体" charset="0"/>
              </a:rPr>
              <a:t>int</a:t>
            </a:r>
            <a:r>
              <a:rPr lang="en-US" altLang="zh-CN" dirty="0">
                <a:ea typeface="宋体" charset="0"/>
              </a:rPr>
              <a:t> res;</a:t>
            </a:r>
            <a:endParaRPr lang="zh-CN" altLang="en-US" dirty="0">
              <a:ea typeface="宋体" charset="0"/>
            </a:endParaRPr>
          </a:p>
          <a:p>
            <a:pPr lvl="1" eaLnBrk="1" hangingPunct="1">
              <a:lnSpc>
                <a:spcPct val="90000"/>
              </a:lnSpc>
              <a:buFont typeface="Wingdings" charset="0"/>
              <a:buNone/>
            </a:pPr>
            <a:r>
              <a:rPr lang="zh-CN" altLang="en-US" dirty="0">
                <a:ea typeface="宋体" charset="0"/>
              </a:rPr>
              <a:t>   </a:t>
            </a:r>
            <a:r>
              <a:rPr lang="en-US" altLang="zh-CN" dirty="0">
                <a:ea typeface="宋体" charset="0"/>
              </a:rPr>
              <a:t>char s1[20], s2[20];</a:t>
            </a:r>
            <a:endParaRPr lang="zh-CN" altLang="en-US" dirty="0">
              <a:ea typeface="宋体" charset="0"/>
            </a:endParaRPr>
          </a:p>
          <a:p>
            <a:pPr lvl="1" eaLnBrk="1" hangingPunct="1">
              <a:lnSpc>
                <a:spcPct val="90000"/>
              </a:lnSpc>
              <a:buFont typeface="Wingdings" charset="0"/>
              <a:buNone/>
            </a:pPr>
            <a:r>
              <a:rPr lang="zh-CN" altLang="en-US" dirty="0">
                <a:ea typeface="宋体" charset="0"/>
              </a:rPr>
              <a:t>   </a:t>
            </a:r>
            <a:r>
              <a:rPr lang="en-US" altLang="zh-CN" dirty="0">
                <a:ea typeface="宋体" charset="0"/>
              </a:rPr>
              <a:t>gets (s1);</a:t>
            </a:r>
            <a:endParaRPr lang="zh-CN" altLang="en-US" dirty="0">
              <a:ea typeface="宋体" charset="0"/>
            </a:endParaRPr>
          </a:p>
          <a:p>
            <a:pPr lvl="1" eaLnBrk="1" hangingPunct="1">
              <a:lnSpc>
                <a:spcPct val="90000"/>
              </a:lnSpc>
              <a:buFont typeface="Wingdings" charset="0"/>
              <a:buNone/>
            </a:pPr>
            <a:r>
              <a:rPr lang="zh-CN" altLang="en-US" dirty="0">
                <a:ea typeface="宋体" charset="0"/>
              </a:rPr>
              <a:t>   </a:t>
            </a:r>
            <a:r>
              <a:rPr lang="en-US" altLang="zh-CN" dirty="0">
                <a:ea typeface="宋体" charset="0"/>
              </a:rPr>
              <a:t>gets (s2);</a:t>
            </a:r>
            <a:endParaRPr lang="zh-CN" altLang="en-US" dirty="0">
              <a:ea typeface="宋体" charset="0"/>
            </a:endParaRPr>
          </a:p>
          <a:p>
            <a:pPr lvl="1" eaLnBrk="1" hangingPunct="1">
              <a:lnSpc>
                <a:spcPct val="90000"/>
              </a:lnSpc>
              <a:buFont typeface="Wingdings" charset="0"/>
              <a:buNone/>
            </a:pPr>
            <a:r>
              <a:rPr lang="zh-CN" altLang="en-US" dirty="0">
                <a:ea typeface="宋体" charset="0"/>
              </a:rPr>
              <a:t>   </a:t>
            </a:r>
            <a:r>
              <a:rPr lang="en-US" altLang="zh-CN" dirty="0">
                <a:ea typeface="宋体" charset="0"/>
              </a:rPr>
              <a:t>res = </a:t>
            </a:r>
            <a:r>
              <a:rPr lang="en-US" altLang="zh-CN" dirty="0" err="1">
                <a:ea typeface="宋体" charset="0"/>
              </a:rPr>
              <a:t>strcmp</a:t>
            </a:r>
            <a:r>
              <a:rPr lang="en-US" altLang="zh-CN" dirty="0">
                <a:ea typeface="宋体" charset="0"/>
              </a:rPr>
              <a:t> (s1, s2);</a:t>
            </a:r>
            <a:endParaRPr lang="zh-CN" altLang="en-US" dirty="0">
              <a:ea typeface="宋体" charset="0"/>
            </a:endParaRPr>
          </a:p>
          <a:p>
            <a:pPr lvl="1" eaLnBrk="1" hangingPunct="1">
              <a:lnSpc>
                <a:spcPct val="90000"/>
              </a:lnSpc>
              <a:buFont typeface="Wingdings" charset="0"/>
              <a:buNone/>
            </a:pPr>
            <a:r>
              <a:rPr lang="zh-CN" altLang="en-US" dirty="0">
                <a:ea typeface="宋体" charset="0"/>
              </a:rPr>
              <a:t>   </a:t>
            </a:r>
            <a:r>
              <a:rPr lang="en-US" altLang="zh-CN" dirty="0" err="1">
                <a:ea typeface="宋体" charset="0"/>
              </a:rPr>
              <a:t>printf</a:t>
            </a:r>
            <a:r>
              <a:rPr lang="en-US" altLang="zh-CN" dirty="0">
                <a:ea typeface="宋体" charset="0"/>
              </a:rPr>
              <a:t>(“%d\n”, res);</a:t>
            </a:r>
            <a:endParaRPr lang="zh-CN" altLang="en-US" dirty="0">
              <a:ea typeface="宋体" charset="0"/>
            </a:endParaRPr>
          </a:p>
          <a:p>
            <a:pPr lvl="1" eaLnBrk="1" hangingPunct="1">
              <a:lnSpc>
                <a:spcPct val="90000"/>
              </a:lnSpc>
              <a:buFont typeface="Wingdings" charset="0"/>
              <a:buNone/>
            </a:pPr>
            <a:r>
              <a:rPr lang="zh-CN" altLang="en-US" dirty="0">
                <a:ea typeface="宋体" charset="0"/>
              </a:rPr>
              <a:t>   </a:t>
            </a:r>
            <a:r>
              <a:rPr lang="en-US" altLang="zh-CN" dirty="0">
                <a:ea typeface="宋体" charset="0"/>
              </a:rPr>
              <a:t>return 0;</a:t>
            </a:r>
            <a:endParaRPr lang="zh-CN" altLang="en-US" dirty="0">
              <a:ea typeface="宋体" charset="0"/>
            </a:endParaRPr>
          </a:p>
          <a:p>
            <a:pPr lvl="1" eaLnBrk="1" hangingPunct="1">
              <a:lnSpc>
                <a:spcPct val="90000"/>
              </a:lnSpc>
              <a:buFont typeface="Wingdings" charset="0"/>
              <a:buNone/>
            </a:pPr>
            <a:r>
              <a:rPr lang="en-US" altLang="zh-CN" dirty="0">
                <a:ea typeface="宋体" charset="0"/>
              </a:rPr>
              <a:t>}</a:t>
            </a:r>
          </a:p>
        </p:txBody>
      </p:sp>
      <p:sp>
        <p:nvSpPr>
          <p:cNvPr id="97282" name="Rectangle 5"/>
          <p:cNvSpPr>
            <a:spLocks noGrp="1" noChangeArrowheads="1"/>
          </p:cNvSpPr>
          <p:nvPr>
            <p:ph type="title"/>
          </p:nvPr>
        </p:nvSpPr>
        <p:spPr>
          <a:xfrm>
            <a:off x="1752600" y="228600"/>
            <a:ext cx="8382000" cy="838200"/>
          </a:xfrm>
          <a:noFill/>
        </p:spPr>
        <p:txBody>
          <a:bodyPr vert="horz" wrap="square" lIns="92075" tIns="46038" rIns="92075" bIns="46038" numCol="1" anchor="b" anchorCtr="0" compatLnSpc="1"/>
          <a:lstStyle/>
          <a:p>
            <a:pPr eaLnBrk="1" hangingPunct="1"/>
            <a:r>
              <a:rPr lang="en-US" altLang="zh-CN" dirty="0" err="1">
                <a:latin typeface="Arial" charset="0"/>
                <a:ea typeface="宋体" charset="0"/>
              </a:rPr>
              <a:t>strcmp</a:t>
            </a:r>
            <a:r>
              <a:rPr lang="en-US" altLang="zh-CN" dirty="0">
                <a:latin typeface="Arial" charset="0"/>
                <a:ea typeface="宋体" charset="0"/>
              </a:rPr>
              <a:t> () </a:t>
            </a:r>
            <a:r>
              <a:rPr lang="zh-CN" altLang="en-US" dirty="0">
                <a:latin typeface="Arial" charset="0"/>
                <a:ea typeface="宋体" charset="0"/>
              </a:rPr>
              <a:t>示例</a:t>
            </a:r>
          </a:p>
        </p:txBody>
      </p:sp>
      <p:sp>
        <p:nvSpPr>
          <p:cNvPr id="405510" name="Rectangle 6"/>
          <p:cNvSpPr>
            <a:spLocks noChangeArrowheads="1"/>
          </p:cNvSpPr>
          <p:nvPr/>
        </p:nvSpPr>
        <p:spPr bwMode="auto">
          <a:xfrm>
            <a:off x="7924800" y="3810001"/>
            <a:ext cx="990600" cy="1419225"/>
          </a:xfrm>
          <a:prstGeom prst="rect">
            <a:avLst/>
          </a:prstGeom>
          <a:noFill/>
          <a:ln w="12700">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p>
            <a:pPr>
              <a:spcBef>
                <a:spcPct val="30000"/>
              </a:spcBef>
            </a:pPr>
            <a:r>
              <a:rPr kumimoji="1" lang="en-US" altLang="zh-CN" sz="2400" b="1">
                <a:solidFill>
                  <a:srgbClr val="CC0066"/>
                </a:solidFill>
                <a:cs typeface="Arial" charset="0"/>
              </a:rPr>
              <a:t>1234</a:t>
            </a:r>
          </a:p>
          <a:p>
            <a:pPr>
              <a:spcBef>
                <a:spcPct val="30000"/>
              </a:spcBef>
            </a:pPr>
            <a:r>
              <a:rPr kumimoji="1" lang="en-US" altLang="zh-CN" sz="2400" b="1">
                <a:solidFill>
                  <a:srgbClr val="CC0066"/>
                </a:solidFill>
                <a:cs typeface="Arial" charset="0"/>
              </a:rPr>
              <a:t>2</a:t>
            </a:r>
          </a:p>
          <a:p>
            <a:pPr>
              <a:spcBef>
                <a:spcPct val="30000"/>
              </a:spcBef>
            </a:pPr>
            <a:r>
              <a:rPr kumimoji="1" lang="en-US" altLang="zh-CN" sz="2400" b="1">
                <a:cs typeface="Arial" charset="0"/>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5510">
                                            <p:bg/>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05510">
                                            <p:txEl>
                                              <p:pRg st="0" end="0"/>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405510">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05510">
                                            <p:txEl>
                                              <p:pRg st="2" end="2"/>
                                            </p:txEl>
                                          </p:spTgt>
                                        </p:tgtEl>
                                        <p:attrNameLst>
                                          <p:attrName>style.visibility</p:attrName>
                                        </p:attrNameLst>
                                      </p:cBhvr>
                                      <p:to>
                                        <p:strVal val="visible"/>
                                      </p:to>
                                    </p:set>
                                    <p:anim calcmode="lin" valueType="num">
                                      <p:cBhvr additive="base">
                                        <p:cTn id="17" dur="500" fill="hold"/>
                                        <p:tgtEl>
                                          <p:spTgt spid="405510">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551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0" grpId="0" build="p" animBg="1"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5" name="Rectangle 4"/>
          <p:cNvSpPr>
            <a:spLocks noGrp="1" noChangeArrowheads="1"/>
          </p:cNvSpPr>
          <p:nvPr>
            <p:ph type="body" idx="1"/>
          </p:nvPr>
        </p:nvSpPr>
        <p:spPr>
          <a:xfrm>
            <a:off x="1774826" y="1341439"/>
            <a:ext cx="6913563" cy="1582737"/>
          </a:xfrm>
          <a:noFill/>
        </p:spPr>
        <p:txBody>
          <a:bodyPr vert="horz" wrap="square" lIns="92075" tIns="46038" rIns="92075" bIns="46038" numCol="1" anchor="t" anchorCtr="0" compatLnSpc="1">
            <a:prstTxWarp prst="textNoShape">
              <a:avLst/>
            </a:prstTxWarp>
          </a:bodyPr>
          <a:lstStyle/>
          <a:p>
            <a:pPr eaLnBrk="1" hangingPunct="1">
              <a:buFont typeface="Wingdings" charset="0"/>
              <a:buNone/>
            </a:pPr>
            <a:r>
              <a:rPr lang="zh-CN" altLang="en-US" dirty="0">
                <a:latin typeface="Arial" charset="0"/>
                <a:ea typeface="宋体" charset="0"/>
              </a:rPr>
              <a:t>利用字符串比较函数比较字符串的大小</a:t>
            </a:r>
          </a:p>
          <a:p>
            <a:pPr eaLnBrk="1" hangingPunct="1">
              <a:buFont typeface="Wingdings" charset="0"/>
              <a:buNone/>
            </a:pPr>
            <a:r>
              <a:rPr lang="zh-CN" altLang="en-US" dirty="0">
                <a:latin typeface="Arial" charset="0"/>
                <a:ea typeface="宋体" charset="0"/>
              </a:rPr>
              <a:t>     </a:t>
            </a:r>
            <a:r>
              <a:rPr lang="en-US" altLang="zh-CN" dirty="0" err="1">
                <a:latin typeface="Arial" charset="0"/>
                <a:ea typeface="宋体" charset="0"/>
              </a:rPr>
              <a:t>strcmp</a:t>
            </a:r>
            <a:r>
              <a:rPr lang="en-US" altLang="zh-CN" dirty="0">
                <a:latin typeface="Arial" charset="0"/>
                <a:ea typeface="宋体" charset="0"/>
              </a:rPr>
              <a:t> (str1, str2);    </a:t>
            </a:r>
          </a:p>
          <a:p>
            <a:pPr eaLnBrk="1" hangingPunct="1">
              <a:buFont typeface="Wingdings" charset="0"/>
              <a:buNone/>
            </a:pPr>
            <a:r>
              <a:rPr lang="zh-CN" altLang="en-US" dirty="0">
                <a:solidFill>
                  <a:srgbClr val="CC0066"/>
                </a:solidFill>
                <a:latin typeface="Arial" charset="0"/>
                <a:ea typeface="宋体" charset="0"/>
              </a:rPr>
              <a:t>为什么定义这样的函数？</a:t>
            </a:r>
          </a:p>
          <a:p>
            <a:pPr eaLnBrk="1" hangingPunct="1">
              <a:buFont typeface="Wingdings" charset="0"/>
              <a:buNone/>
            </a:pPr>
            <a:endParaRPr lang="zh-CN" altLang="en-US" dirty="0">
              <a:solidFill>
                <a:schemeClr val="bg2"/>
              </a:solidFill>
              <a:latin typeface="Arial" charset="0"/>
              <a:ea typeface="宋体" charset="0"/>
            </a:endParaRPr>
          </a:p>
        </p:txBody>
      </p:sp>
      <p:sp>
        <p:nvSpPr>
          <p:cNvPr id="98306" name="Rectangle 5"/>
          <p:cNvSpPr>
            <a:spLocks noGrp="1" noChangeArrowheads="1"/>
          </p:cNvSpPr>
          <p:nvPr>
            <p:ph type="title"/>
          </p:nvPr>
        </p:nvSpPr>
        <p:spPr>
          <a:xfrm>
            <a:off x="1816100" y="307975"/>
            <a:ext cx="8382000" cy="838200"/>
          </a:xfrm>
          <a:noFill/>
        </p:spPr>
        <p:txBody>
          <a:bodyPr vert="horz" wrap="square" lIns="92075" tIns="46038" rIns="92075" bIns="46038" numCol="1" anchor="b" anchorCtr="0" compatLnSpc="1"/>
          <a:lstStyle/>
          <a:p>
            <a:pPr eaLnBrk="1" hangingPunct="1"/>
            <a:r>
              <a:rPr lang="zh-CN" altLang="en-US" dirty="0">
                <a:latin typeface="Arial" charset="0"/>
                <a:ea typeface="宋体" charset="0"/>
              </a:rPr>
              <a:t>用</a:t>
            </a:r>
            <a:r>
              <a:rPr lang="en-US" altLang="zh-CN" dirty="0" err="1">
                <a:latin typeface="Arial" charset="0"/>
                <a:ea typeface="宋体" charset="0"/>
              </a:rPr>
              <a:t>strcmp</a:t>
            </a:r>
            <a:r>
              <a:rPr lang="en-US" altLang="zh-CN" dirty="0">
                <a:latin typeface="Arial" charset="0"/>
                <a:ea typeface="宋体" charset="0"/>
              </a:rPr>
              <a:t> ()</a:t>
            </a:r>
            <a:r>
              <a:rPr lang="zh-CN" altLang="en-US" dirty="0">
                <a:latin typeface="Arial" charset="0"/>
                <a:ea typeface="宋体" charset="0"/>
              </a:rPr>
              <a:t>比较字符串</a:t>
            </a:r>
          </a:p>
        </p:txBody>
      </p:sp>
      <p:sp>
        <p:nvSpPr>
          <p:cNvPr id="406534" name="Text Box 6"/>
          <p:cNvSpPr txBox="1">
            <a:spLocks noChangeArrowheads="1"/>
          </p:cNvSpPr>
          <p:nvPr/>
        </p:nvSpPr>
        <p:spPr bwMode="auto">
          <a:xfrm>
            <a:off x="5735639" y="3068638"/>
            <a:ext cx="4497387" cy="1541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Clr>
                <a:schemeClr val="tx2"/>
              </a:buClr>
              <a:buSzPct val="75000"/>
              <a:buFont typeface="Monotype Sorts" charset="0"/>
              <a:buNone/>
            </a:pPr>
            <a:r>
              <a:rPr lang="en-US" altLang="zh-CN" sz="2800" b="1" dirty="0" err="1"/>
              <a:t>strcmp</a:t>
            </a:r>
            <a:r>
              <a:rPr lang="en-US" altLang="zh-CN" sz="2800" b="1" dirty="0"/>
              <a:t> (str1, str2) &gt; 0</a:t>
            </a:r>
          </a:p>
          <a:p>
            <a:pPr eaLnBrk="0" hangingPunct="0">
              <a:spcBef>
                <a:spcPct val="20000"/>
              </a:spcBef>
              <a:buClr>
                <a:schemeClr val="tx2"/>
              </a:buClr>
              <a:buSzPct val="75000"/>
              <a:buFont typeface="Monotype Sorts" charset="0"/>
              <a:buNone/>
            </a:pPr>
            <a:r>
              <a:rPr lang="en-US" altLang="zh-CN" sz="2800" b="1" dirty="0" err="1"/>
              <a:t>strcmp</a:t>
            </a:r>
            <a:r>
              <a:rPr lang="en-US" altLang="zh-CN" sz="2800" b="1" dirty="0"/>
              <a:t> (str1, "hello")</a:t>
            </a:r>
            <a:r>
              <a:rPr lang="en-US" altLang="zh-CN" sz="1800" dirty="0"/>
              <a:t> </a:t>
            </a:r>
            <a:r>
              <a:rPr lang="en-US" altLang="zh-CN" sz="2800" b="1" dirty="0"/>
              <a:t>&lt; 0</a:t>
            </a:r>
          </a:p>
          <a:p>
            <a:pPr eaLnBrk="0" hangingPunct="0">
              <a:spcBef>
                <a:spcPct val="20000"/>
              </a:spcBef>
              <a:buClr>
                <a:schemeClr val="tx2"/>
              </a:buClr>
              <a:buSzPct val="75000"/>
              <a:buFont typeface="Monotype Sorts" charset="0"/>
              <a:buNone/>
            </a:pPr>
            <a:r>
              <a:rPr lang="en-US" altLang="zh-CN" sz="2800" b="1" dirty="0" err="1"/>
              <a:t>strcmp</a:t>
            </a:r>
            <a:r>
              <a:rPr lang="en-US" altLang="zh-CN" sz="2800" b="1" dirty="0"/>
              <a:t> (str1, str2) == 0</a:t>
            </a:r>
          </a:p>
        </p:txBody>
      </p:sp>
      <p:sp>
        <p:nvSpPr>
          <p:cNvPr id="98308" name="Rectangle 8"/>
          <p:cNvSpPr>
            <a:spLocks noChangeArrowheads="1"/>
          </p:cNvSpPr>
          <p:nvPr/>
        </p:nvSpPr>
        <p:spPr bwMode="auto">
          <a:xfrm>
            <a:off x="2135189" y="3213101"/>
            <a:ext cx="2592387" cy="1382713"/>
          </a:xfrm>
          <a:prstGeom prst="rect">
            <a:avLst/>
          </a:prstGeom>
          <a:noFill/>
          <a:ln w="9525" cap="rnd">
            <a:solidFill>
              <a:schemeClr val="tx1"/>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92075" tIns="46038" rIns="92075" bIns="46038">
            <a:spAutoFit/>
          </a:bodyPr>
          <a:lstStyle/>
          <a:p>
            <a:r>
              <a:rPr lang="en-US" altLang="zh-CN" sz="2800" b="1"/>
              <a:t>str1 &gt; str2 </a:t>
            </a:r>
          </a:p>
          <a:p>
            <a:r>
              <a:rPr lang="en-US" altLang="zh-CN" sz="2800" b="1"/>
              <a:t>str1 &lt; "hello"</a:t>
            </a:r>
          </a:p>
          <a:p>
            <a:r>
              <a:rPr lang="en-US" altLang="zh-CN" sz="2800" b="1"/>
              <a:t>str1 == str2</a:t>
            </a:r>
            <a:r>
              <a:rPr lang="en-US" altLang="zh-CN" sz="2800"/>
              <a:t> </a:t>
            </a:r>
          </a:p>
        </p:txBody>
      </p:sp>
      <p:sp>
        <p:nvSpPr>
          <p:cNvPr id="406537" name="Rectangle 9"/>
          <p:cNvSpPr>
            <a:spLocks noChangeArrowheads="1"/>
          </p:cNvSpPr>
          <p:nvPr/>
        </p:nvSpPr>
        <p:spPr bwMode="auto">
          <a:xfrm>
            <a:off x="2063751" y="4868864"/>
            <a:ext cx="3744913"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r>
              <a:rPr lang="zh-CN" altLang="en-US" sz="2400" b="1">
                <a:solidFill>
                  <a:schemeClr val="bg2"/>
                </a:solidFill>
                <a:ea typeface="仿宋_GB2312" charset="0"/>
                <a:cs typeface="仿宋_GB2312" charset="0"/>
              </a:rPr>
              <a:t>比较字符串首元素的地址</a:t>
            </a:r>
          </a:p>
        </p:txBody>
      </p:sp>
      <p:sp>
        <p:nvSpPr>
          <p:cNvPr id="406538" name="Rectangle 10"/>
          <p:cNvSpPr>
            <a:spLocks noChangeArrowheads="1"/>
          </p:cNvSpPr>
          <p:nvPr/>
        </p:nvSpPr>
        <p:spPr bwMode="auto">
          <a:xfrm>
            <a:off x="6456363" y="4868864"/>
            <a:ext cx="295275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r>
              <a:rPr lang="zh-CN" altLang="en-US" sz="2400" b="1">
                <a:solidFill>
                  <a:schemeClr val="bg2"/>
                </a:solidFill>
                <a:ea typeface="仿宋_GB2312" charset="0"/>
                <a:cs typeface="仿宋_GB2312" charset="0"/>
              </a:rPr>
              <a:t>比较字符串的内容</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6537"/>
                                        </p:tgtEl>
                                        <p:attrNameLst>
                                          <p:attrName>style.visibility</p:attrName>
                                        </p:attrNameLst>
                                      </p:cBhvr>
                                      <p:to>
                                        <p:strVal val="visible"/>
                                      </p:to>
                                    </p:set>
                                    <p:animEffect transition="in" filter="wipe(down)">
                                      <p:cBhvr>
                                        <p:cTn id="7" dur="500"/>
                                        <p:tgtEl>
                                          <p:spTgt spid="4065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6538"/>
                                        </p:tgtEl>
                                        <p:attrNameLst>
                                          <p:attrName>style.visibility</p:attrName>
                                        </p:attrNameLst>
                                      </p:cBhvr>
                                      <p:to>
                                        <p:strVal val="visible"/>
                                      </p:to>
                                    </p:set>
                                    <p:animEffect transition="in" filter="wipe(down)">
                                      <p:cBhvr>
                                        <p:cTn id="12" dur="500"/>
                                        <p:tgtEl>
                                          <p:spTgt spid="4065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06534">
                                            <p:txEl>
                                              <p:pRg st="0" end="0"/>
                                            </p:txEl>
                                          </p:spTgt>
                                        </p:tgtEl>
                                        <p:attrNameLst>
                                          <p:attrName>style.visibility</p:attrName>
                                        </p:attrNameLst>
                                      </p:cBhvr>
                                      <p:to>
                                        <p:strVal val="visible"/>
                                      </p:to>
                                    </p:set>
                                    <p:anim calcmode="lin" valueType="num">
                                      <p:cBhvr additive="base">
                                        <p:cTn id="17" dur="500" fill="hold"/>
                                        <p:tgtEl>
                                          <p:spTgt spid="406534">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65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06534">
                                            <p:txEl>
                                              <p:pRg st="1" end="1"/>
                                            </p:txEl>
                                          </p:spTgt>
                                        </p:tgtEl>
                                        <p:attrNameLst>
                                          <p:attrName>style.visibility</p:attrName>
                                        </p:attrNameLst>
                                      </p:cBhvr>
                                      <p:to>
                                        <p:strVal val="visible"/>
                                      </p:to>
                                    </p:set>
                                    <p:anim calcmode="lin" valueType="num">
                                      <p:cBhvr additive="base">
                                        <p:cTn id="23" dur="500" fill="hold"/>
                                        <p:tgtEl>
                                          <p:spTgt spid="406534">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0653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06534">
                                            <p:txEl>
                                              <p:pRg st="2" end="2"/>
                                            </p:txEl>
                                          </p:spTgt>
                                        </p:tgtEl>
                                        <p:attrNameLst>
                                          <p:attrName>style.visibility</p:attrName>
                                        </p:attrNameLst>
                                      </p:cBhvr>
                                      <p:to>
                                        <p:strVal val="visible"/>
                                      </p:to>
                                    </p:set>
                                    <p:anim calcmode="lin" valueType="num">
                                      <p:cBhvr additive="base">
                                        <p:cTn id="29" dur="500" fill="hold"/>
                                        <p:tgtEl>
                                          <p:spTgt spid="406534">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0653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4" grpId="0" build="p" autoUpdateAnimBg="0"/>
      <p:bldP spid="406537" grpId="0"/>
      <p:bldP spid="406538" grpId="0"/>
    </p:bld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29" name="Rectangle 4"/>
          <p:cNvSpPr>
            <a:spLocks noGrp="1" noChangeArrowheads="1"/>
          </p:cNvSpPr>
          <p:nvPr>
            <p:ph type="body" idx="1"/>
          </p:nvPr>
        </p:nvSpPr>
        <p:spPr>
          <a:xfrm>
            <a:off x="2057400" y="1447800"/>
            <a:ext cx="7239000" cy="3200400"/>
          </a:xfrm>
          <a:noFill/>
        </p:spPr>
        <p:txBody>
          <a:bodyPr vert="horz" wrap="square" lIns="90488" tIns="44450" rIns="90488" bIns="44450" numCol="1" anchor="t" anchorCtr="0" compatLnSpc="1">
            <a:prstTxWarp prst="textNoShape">
              <a:avLst/>
            </a:prstTxWarp>
          </a:bodyPr>
          <a:lstStyle/>
          <a:p>
            <a:pPr eaLnBrk="1" hangingPunct="1"/>
            <a:r>
              <a:rPr lang="en-US" altLang="zh-CN" dirty="0" err="1">
                <a:latin typeface="Arial" charset="0"/>
                <a:ea typeface="宋体" charset="0"/>
              </a:rPr>
              <a:t>strlen</a:t>
            </a:r>
            <a:r>
              <a:rPr lang="en-US" altLang="zh-CN" dirty="0">
                <a:latin typeface="Arial" charset="0"/>
                <a:ea typeface="宋体" charset="0"/>
              </a:rPr>
              <a:t> (</a:t>
            </a:r>
            <a:r>
              <a:rPr lang="en-US" altLang="zh-CN" dirty="0" err="1">
                <a:latin typeface="Arial" charset="0"/>
                <a:ea typeface="宋体" charset="0"/>
              </a:rPr>
              <a:t>str</a:t>
            </a:r>
            <a:r>
              <a:rPr lang="en-US" altLang="zh-CN" dirty="0">
                <a:latin typeface="Arial" charset="0"/>
                <a:ea typeface="宋体" charset="0"/>
              </a:rPr>
              <a:t>)</a:t>
            </a:r>
          </a:p>
          <a:p>
            <a:pPr lvl="1" eaLnBrk="1" hangingPunct="1">
              <a:buNone/>
            </a:pPr>
            <a:r>
              <a:rPr lang="zh-CN" altLang="en-US" dirty="0">
                <a:latin typeface="Arial" charset="0"/>
                <a:ea typeface="宋体" charset="0"/>
              </a:rPr>
              <a:t>计算字符串的有效长度，不包括</a:t>
            </a:r>
            <a:r>
              <a:rPr lang="en-US" altLang="zh-CN" dirty="0">
                <a:latin typeface="Arial" charset="0"/>
                <a:ea typeface="宋体" charset="0"/>
              </a:rPr>
              <a:t> </a:t>
            </a:r>
            <a:r>
              <a:rPr lang="en-US" altLang="zh-CN" dirty="0">
                <a:solidFill>
                  <a:srgbClr val="CC0066"/>
                </a:solidFill>
                <a:latin typeface="Arial" charset="0"/>
                <a:ea typeface="宋体" charset="0"/>
              </a:rPr>
              <a:t>'\0'</a:t>
            </a:r>
            <a:r>
              <a:rPr lang="zh-CN" altLang="en-US" dirty="0">
                <a:latin typeface="Arial" charset="0"/>
                <a:ea typeface="宋体" charset="0"/>
              </a:rPr>
              <a:t>。</a:t>
            </a:r>
          </a:p>
          <a:p>
            <a:pPr lvl="1" eaLnBrk="1" hangingPunct="1">
              <a:buFont typeface="Wingdings" charset="0"/>
              <a:buNone/>
            </a:pPr>
            <a:endParaRPr lang="en-US" altLang="zh-CN" dirty="0">
              <a:latin typeface="Arial" charset="0"/>
              <a:ea typeface="宋体" charset="0"/>
            </a:endParaRPr>
          </a:p>
          <a:p>
            <a:pPr lvl="1" eaLnBrk="1" hangingPunct="1">
              <a:buFont typeface="Wingdings" charset="0"/>
              <a:buNone/>
            </a:pPr>
            <a:r>
              <a:rPr lang="en-US" altLang="zh-CN" dirty="0">
                <a:latin typeface="Arial" charset="0"/>
                <a:ea typeface="宋体" charset="0"/>
              </a:rPr>
              <a:t>static char </a:t>
            </a:r>
            <a:r>
              <a:rPr lang="en-US" altLang="zh-CN" dirty="0" err="1">
                <a:latin typeface="Arial" charset="0"/>
                <a:ea typeface="宋体" charset="0"/>
              </a:rPr>
              <a:t>str</a:t>
            </a:r>
            <a:r>
              <a:rPr lang="en-US" altLang="zh-CN" dirty="0">
                <a:latin typeface="Arial" charset="0"/>
                <a:ea typeface="宋体" charset="0"/>
              </a:rPr>
              <a:t>[20] = </a:t>
            </a:r>
            <a:r>
              <a:rPr kumimoji="1" lang="en-US" altLang="zh-CN" dirty="0">
                <a:latin typeface="Arial" charset="0"/>
                <a:ea typeface="宋体" charset="0"/>
              </a:rPr>
              <a:t>"</a:t>
            </a:r>
            <a:r>
              <a:rPr lang="en-US" altLang="zh-CN" dirty="0">
                <a:latin typeface="Arial" charset="0"/>
                <a:ea typeface="宋体" charset="0"/>
              </a:rPr>
              <a:t>How are you?</a:t>
            </a:r>
            <a:r>
              <a:rPr kumimoji="1" lang="en-US" altLang="zh-CN" dirty="0">
                <a:latin typeface="Arial" charset="0"/>
                <a:ea typeface="宋体" charset="0"/>
              </a:rPr>
              <a:t>"</a:t>
            </a:r>
            <a:endParaRPr lang="en-US" altLang="zh-CN" dirty="0">
              <a:latin typeface="Arial" charset="0"/>
              <a:ea typeface="宋体" charset="0"/>
            </a:endParaRPr>
          </a:p>
          <a:p>
            <a:pPr lvl="1" eaLnBrk="1" hangingPunct="1">
              <a:buFont typeface="Wingdings" charset="0"/>
              <a:buNone/>
            </a:pPr>
            <a:r>
              <a:rPr lang="en-US" altLang="zh-CN" dirty="0" err="1">
                <a:latin typeface="Arial" charset="0"/>
                <a:ea typeface="宋体" charset="0"/>
              </a:rPr>
              <a:t>strlen</a:t>
            </a:r>
            <a:r>
              <a:rPr lang="en-US" altLang="zh-CN" dirty="0">
                <a:latin typeface="Arial" charset="0"/>
                <a:ea typeface="宋体" charset="0"/>
              </a:rPr>
              <a:t> ("hello") </a:t>
            </a:r>
            <a:r>
              <a:rPr lang="zh-CN" altLang="en-US" dirty="0">
                <a:latin typeface="Arial" charset="0"/>
                <a:ea typeface="宋体" charset="0"/>
              </a:rPr>
              <a:t>的值是：</a:t>
            </a:r>
          </a:p>
          <a:p>
            <a:pPr lvl="1" eaLnBrk="1" hangingPunct="1">
              <a:buFont typeface="Wingdings" charset="0"/>
              <a:buNone/>
            </a:pPr>
            <a:r>
              <a:rPr lang="en-US" altLang="zh-CN" dirty="0" err="1">
                <a:latin typeface="Arial" charset="0"/>
                <a:ea typeface="宋体" charset="0"/>
              </a:rPr>
              <a:t>strlen</a:t>
            </a:r>
            <a:r>
              <a:rPr lang="en-US" altLang="zh-CN" dirty="0">
                <a:latin typeface="Arial" charset="0"/>
                <a:ea typeface="宋体" charset="0"/>
              </a:rPr>
              <a:t> (</a:t>
            </a:r>
            <a:r>
              <a:rPr lang="en-US" altLang="zh-CN" dirty="0" err="1">
                <a:latin typeface="Arial" charset="0"/>
                <a:ea typeface="宋体" charset="0"/>
              </a:rPr>
              <a:t>str</a:t>
            </a:r>
            <a:r>
              <a:rPr lang="en-US" altLang="zh-CN" dirty="0">
                <a:latin typeface="Arial" charset="0"/>
                <a:ea typeface="宋体" charset="0"/>
              </a:rPr>
              <a:t>) </a:t>
            </a:r>
            <a:r>
              <a:rPr lang="zh-CN" altLang="en-US" dirty="0">
                <a:latin typeface="Arial" charset="0"/>
                <a:ea typeface="宋体" charset="0"/>
              </a:rPr>
              <a:t>的值是：</a:t>
            </a:r>
          </a:p>
        </p:txBody>
      </p:sp>
      <p:sp>
        <p:nvSpPr>
          <p:cNvPr id="99330" name="Rectangle 5"/>
          <p:cNvSpPr>
            <a:spLocks noGrp="1" noChangeArrowheads="1"/>
          </p:cNvSpPr>
          <p:nvPr>
            <p:ph type="title"/>
          </p:nvPr>
        </p:nvSpPr>
        <p:spPr>
          <a:xfrm>
            <a:off x="2057400" y="457200"/>
            <a:ext cx="7696200" cy="685800"/>
          </a:xfrm>
          <a:noFill/>
        </p:spPr>
        <p:txBody>
          <a:bodyPr vert="horz" wrap="square" lIns="90488" tIns="44450" rIns="90488" bIns="44450" numCol="1" anchor="ctr" anchorCtr="0" compatLnSpc="1"/>
          <a:lstStyle/>
          <a:p>
            <a:pPr eaLnBrk="1" hangingPunct="1"/>
            <a:r>
              <a:rPr lang="zh-CN" altLang="en-US">
                <a:latin typeface="Arial" charset="0"/>
                <a:ea typeface="宋体" charset="0"/>
              </a:rPr>
              <a:t>字符串长度函数</a:t>
            </a:r>
            <a:r>
              <a:rPr lang="en-US" altLang="zh-CN">
                <a:latin typeface="Arial" charset="0"/>
                <a:ea typeface="宋体" charset="0"/>
              </a:rPr>
              <a:t>strlen</a:t>
            </a:r>
          </a:p>
        </p:txBody>
      </p:sp>
      <p:sp>
        <p:nvSpPr>
          <p:cNvPr id="407558" name="Text Box 6"/>
          <p:cNvSpPr txBox="1">
            <a:spLocks noChangeArrowheads="1"/>
          </p:cNvSpPr>
          <p:nvPr/>
        </p:nvSpPr>
        <p:spPr bwMode="auto">
          <a:xfrm>
            <a:off x="6472238" y="3573463"/>
            <a:ext cx="703262" cy="10377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eaLnBrk="0" hangingPunct="0">
              <a:spcBef>
                <a:spcPct val="20000"/>
              </a:spcBef>
              <a:buClr>
                <a:schemeClr val="tx2"/>
              </a:buClr>
              <a:buSzPct val="75000"/>
              <a:buFont typeface="Monotype Sorts" charset="0"/>
              <a:buNone/>
            </a:pPr>
            <a:r>
              <a:rPr lang="zh-CN" altLang="en-US" sz="2800" b="1" dirty="0">
                <a:solidFill>
                  <a:schemeClr val="bg2"/>
                </a:solidFill>
              </a:rPr>
              <a:t> </a:t>
            </a:r>
            <a:r>
              <a:rPr lang="en-US" altLang="zh-CN" sz="2800" b="1" dirty="0">
                <a:solidFill>
                  <a:schemeClr val="bg2"/>
                </a:solidFill>
              </a:rPr>
              <a:t>5</a:t>
            </a:r>
            <a:endParaRPr lang="zh-CN" altLang="en-US" sz="2800" b="1" dirty="0">
              <a:solidFill>
                <a:schemeClr val="bg2"/>
              </a:solidFill>
            </a:endParaRPr>
          </a:p>
          <a:p>
            <a:pPr eaLnBrk="0" hangingPunct="0">
              <a:spcBef>
                <a:spcPct val="20000"/>
              </a:spcBef>
              <a:buClr>
                <a:schemeClr val="tx2"/>
              </a:buClr>
              <a:buSzPct val="75000"/>
              <a:buFont typeface="Monotype Sorts" charset="0"/>
              <a:buNone/>
            </a:pPr>
            <a:r>
              <a:rPr lang="en-US" altLang="zh-CN" sz="2800" b="1" dirty="0">
                <a:solidFill>
                  <a:schemeClr val="bg2"/>
                </a:solidFill>
              </a:rPr>
              <a:t>12</a:t>
            </a:r>
            <a:endParaRPr lang="zh-CN" altLang="en-US" sz="2800" b="1" dirty="0">
              <a:solidFill>
                <a:schemeClr val="bg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7558"/>
                                        </p:tgtEl>
                                        <p:attrNameLst>
                                          <p:attrName>style.visibility</p:attrName>
                                        </p:attrNameLst>
                                      </p:cBhvr>
                                      <p:to>
                                        <p:strVal val="visible"/>
                                      </p:to>
                                    </p:set>
                                    <p:anim calcmode="lin" valueType="num">
                                      <p:cBhvr additive="base">
                                        <p:cTn id="7" dur="500" fill="hold"/>
                                        <p:tgtEl>
                                          <p:spTgt spid="407558"/>
                                        </p:tgtEl>
                                        <p:attrNameLst>
                                          <p:attrName>ppt_x</p:attrName>
                                        </p:attrNameLst>
                                      </p:cBhvr>
                                      <p:tavLst>
                                        <p:tav tm="0">
                                          <p:val>
                                            <p:strVal val="0-#ppt_w/2"/>
                                          </p:val>
                                        </p:tav>
                                        <p:tav tm="100000">
                                          <p:val>
                                            <p:strVal val="#ppt_x"/>
                                          </p:val>
                                        </p:tav>
                                      </p:tavLst>
                                    </p:anim>
                                    <p:anim calcmode="lin" valueType="num">
                                      <p:cBhvr additive="base">
                                        <p:cTn id="8" dur="500" fill="hold"/>
                                        <p:tgtEl>
                                          <p:spTgt spid="4075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8"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3" name="Rectangle 4"/>
          <p:cNvSpPr>
            <a:spLocks noGrp="1" noChangeArrowheads="1"/>
          </p:cNvSpPr>
          <p:nvPr>
            <p:ph type="body" idx="1"/>
          </p:nvPr>
        </p:nvSpPr>
        <p:spPr>
          <a:xfrm>
            <a:off x="2133600" y="1070755"/>
            <a:ext cx="8588375" cy="5562600"/>
          </a:xfrm>
          <a:noFill/>
          <a:ln w="12700">
            <a:solidFill>
              <a:schemeClr val="tx1"/>
            </a:solidFill>
            <a:miter lim="800000"/>
            <a:headEnd/>
            <a:tailEnd/>
          </a:ln>
        </p:spPr>
        <p:txBody>
          <a:bodyPr vert="horz" wrap="square" lIns="90488" tIns="44450" rIns="90488" bIns="44450" numCol="1" anchor="t" anchorCtr="0" compatLnSpc="1">
            <a:prstTxWarp prst="textNoShape">
              <a:avLst/>
            </a:prstTxWarp>
          </a:bodyPr>
          <a:lstStyle/>
          <a:p>
            <a:pPr eaLnBrk="1" hangingPunct="1">
              <a:spcBef>
                <a:spcPts val="0"/>
              </a:spcBef>
              <a:buFont typeface="Wingdings" charset="0"/>
              <a:buNone/>
            </a:pPr>
            <a:r>
              <a:rPr lang="zh-CN" altLang="en-US" dirty="0">
                <a:latin typeface="Times New Roman" panose="02020603050405020304" pitchFamily="18" charset="0"/>
                <a:ea typeface="宋体" charset="0"/>
                <a:cs typeface="Times New Roman" panose="02020603050405020304" pitchFamily="18" charset="0"/>
              </a:rPr>
              <a:t>  函数                             功能                          头文件</a:t>
            </a:r>
          </a:p>
          <a:p>
            <a:pPr eaLnBrk="1" hangingPunct="1">
              <a:spcBef>
                <a:spcPts val="0"/>
              </a:spcBef>
              <a:buFont typeface="Wingdings" charset="0"/>
              <a:buNone/>
            </a:pPr>
            <a:r>
              <a:rPr lang="en-US" altLang="zh-CN" dirty="0">
                <a:latin typeface="Times New Roman" panose="02020603050405020304" pitchFamily="18" charset="0"/>
                <a:ea typeface="宋体" charset="0"/>
                <a:cs typeface="Times New Roman" panose="02020603050405020304" pitchFamily="18" charset="0"/>
              </a:rPr>
              <a:t> puts (</a:t>
            </a:r>
            <a:r>
              <a:rPr lang="en-US" altLang="zh-CN" dirty="0" err="1">
                <a:latin typeface="Times New Roman" panose="02020603050405020304" pitchFamily="18" charset="0"/>
                <a:ea typeface="宋体" charset="0"/>
                <a:cs typeface="Times New Roman" panose="02020603050405020304" pitchFamily="18" charset="0"/>
              </a:rPr>
              <a:t>str</a:t>
            </a:r>
            <a:r>
              <a:rPr lang="en-US" altLang="zh-CN" dirty="0">
                <a:latin typeface="Times New Roman" panose="02020603050405020304" pitchFamily="18" charset="0"/>
                <a:ea typeface="宋体" charset="0"/>
                <a:cs typeface="Times New Roman" panose="02020603050405020304" pitchFamily="18" charset="0"/>
              </a:rPr>
              <a:t>)            </a:t>
            </a:r>
            <a:r>
              <a:rPr lang="zh-CN" altLang="en-US" dirty="0">
                <a:latin typeface="Times New Roman" panose="02020603050405020304" pitchFamily="18" charset="0"/>
                <a:ea typeface="宋体" charset="0"/>
                <a:cs typeface="Times New Roman" panose="02020603050405020304" pitchFamily="18" charset="0"/>
              </a:rPr>
              <a:t>输出字符串         </a:t>
            </a:r>
            <a:r>
              <a:rPr lang="en-US" altLang="zh-CN" dirty="0">
                <a:latin typeface="Times New Roman" panose="02020603050405020304" pitchFamily="18" charset="0"/>
                <a:ea typeface="宋体" charset="0"/>
                <a:cs typeface="Times New Roman" panose="02020603050405020304" pitchFamily="18" charset="0"/>
              </a:rPr>
              <a:t>    </a:t>
            </a:r>
            <a:r>
              <a:rPr lang="zh-CN" altLang="en-US" dirty="0">
                <a:latin typeface="Times New Roman" panose="02020603050405020304" pitchFamily="18" charset="0"/>
                <a:ea typeface="宋体" charset="0"/>
                <a:cs typeface="Times New Roman" panose="02020603050405020304" pitchFamily="18" charset="0"/>
              </a:rPr>
              <a:t>             </a:t>
            </a:r>
            <a:r>
              <a:rPr lang="en-US" altLang="zh-CN" dirty="0" err="1">
                <a:latin typeface="Times New Roman" panose="02020603050405020304" pitchFamily="18" charset="0"/>
                <a:ea typeface="宋体" charset="0"/>
                <a:cs typeface="Times New Roman" panose="02020603050405020304" pitchFamily="18" charset="0"/>
              </a:rPr>
              <a:t>stdio.h</a:t>
            </a:r>
            <a:endParaRPr lang="en-US" altLang="zh-CN" dirty="0">
              <a:latin typeface="Times New Roman" panose="02020603050405020304" pitchFamily="18" charset="0"/>
              <a:ea typeface="宋体" charset="0"/>
              <a:cs typeface="Times New Roman" panose="02020603050405020304" pitchFamily="18" charset="0"/>
            </a:endParaRPr>
          </a:p>
          <a:p>
            <a:pPr eaLnBrk="1" hangingPunct="1">
              <a:spcBef>
                <a:spcPts val="0"/>
              </a:spcBef>
              <a:buFont typeface="Wingdings" charset="0"/>
              <a:buNone/>
            </a:pPr>
            <a:r>
              <a:rPr lang="en-US" altLang="zh-CN" dirty="0">
                <a:latin typeface="Times New Roman" panose="02020603050405020304" pitchFamily="18" charset="0"/>
                <a:ea typeface="宋体" charset="0"/>
                <a:cs typeface="Times New Roman" panose="02020603050405020304" pitchFamily="18" charset="0"/>
              </a:rPr>
              <a:t> gets (</a:t>
            </a:r>
            <a:r>
              <a:rPr lang="en-US" altLang="zh-CN" dirty="0" err="1">
                <a:latin typeface="Times New Roman" panose="02020603050405020304" pitchFamily="18" charset="0"/>
                <a:ea typeface="宋体" charset="0"/>
                <a:cs typeface="Times New Roman" panose="02020603050405020304" pitchFamily="18" charset="0"/>
              </a:rPr>
              <a:t>str</a:t>
            </a:r>
            <a:r>
              <a:rPr lang="en-US" altLang="zh-CN" dirty="0">
                <a:latin typeface="Times New Roman" panose="02020603050405020304" pitchFamily="18" charset="0"/>
                <a:ea typeface="宋体" charset="0"/>
                <a:cs typeface="Times New Roman" panose="02020603050405020304" pitchFamily="18" charset="0"/>
              </a:rPr>
              <a:t>)             </a:t>
            </a:r>
            <a:r>
              <a:rPr lang="zh-CN" altLang="en-US" dirty="0">
                <a:latin typeface="Times New Roman" panose="02020603050405020304" pitchFamily="18" charset="0"/>
                <a:ea typeface="宋体" charset="0"/>
                <a:cs typeface="Times New Roman" panose="02020603050405020304" pitchFamily="18" charset="0"/>
              </a:rPr>
              <a:t>输入字符串（回车间隔）</a:t>
            </a:r>
            <a:endParaRPr lang="en-US" altLang="zh-CN" dirty="0">
              <a:latin typeface="Times New Roman" panose="02020603050405020304" pitchFamily="18" charset="0"/>
              <a:ea typeface="宋体" charset="0"/>
              <a:cs typeface="Times New Roman" panose="02020603050405020304" pitchFamily="18" charset="0"/>
            </a:endParaRPr>
          </a:p>
          <a:p>
            <a:pPr eaLnBrk="1" hangingPunct="1">
              <a:spcBef>
                <a:spcPts val="0"/>
              </a:spcBef>
              <a:buFont typeface="Wingdings" charset="0"/>
              <a:buNone/>
            </a:pPr>
            <a:r>
              <a:rPr lang="en-US" altLang="zh-CN" dirty="0">
                <a:latin typeface="Times New Roman" panose="02020603050405020304" pitchFamily="18" charset="0"/>
                <a:ea typeface="宋体" charset="0"/>
                <a:cs typeface="Times New Roman" panose="02020603050405020304" pitchFamily="18" charset="0"/>
              </a:rPr>
              <a:t> </a:t>
            </a:r>
            <a:r>
              <a:rPr lang="en-US" altLang="zh-CN" dirty="0" err="1">
                <a:latin typeface="Times New Roman" panose="02020603050405020304" pitchFamily="18" charset="0"/>
                <a:ea typeface="宋体" charset="0"/>
                <a:cs typeface="Times New Roman" panose="02020603050405020304" pitchFamily="18" charset="0"/>
              </a:rPr>
              <a:t>strcpy</a:t>
            </a:r>
            <a:r>
              <a:rPr lang="en-US" altLang="zh-CN" dirty="0">
                <a:latin typeface="Times New Roman" panose="02020603050405020304" pitchFamily="18" charset="0"/>
                <a:ea typeface="宋体" charset="0"/>
                <a:cs typeface="Times New Roman" panose="02020603050405020304" pitchFamily="18" charset="0"/>
              </a:rPr>
              <a:t> (s1,s2)     s2  ==&gt; s1</a:t>
            </a:r>
          </a:p>
          <a:p>
            <a:pPr eaLnBrk="1" hangingPunct="1">
              <a:spcBef>
                <a:spcPts val="0"/>
              </a:spcBef>
              <a:buFont typeface="Wingdings" charset="0"/>
              <a:buNone/>
            </a:pPr>
            <a:r>
              <a:rPr lang="en-US" altLang="zh-CN" dirty="0">
                <a:latin typeface="Times New Roman" panose="02020603050405020304" pitchFamily="18" charset="0"/>
                <a:ea typeface="宋体" charset="0"/>
                <a:cs typeface="Times New Roman" panose="02020603050405020304" pitchFamily="18" charset="0"/>
              </a:rPr>
              <a:t> </a:t>
            </a:r>
            <a:r>
              <a:rPr lang="en-US" altLang="zh-CN" dirty="0" err="1">
                <a:latin typeface="Times New Roman" panose="02020603050405020304" pitchFamily="18" charset="0"/>
                <a:ea typeface="宋体" charset="0"/>
                <a:cs typeface="Times New Roman" panose="02020603050405020304" pitchFamily="18" charset="0"/>
              </a:rPr>
              <a:t>strcat</a:t>
            </a:r>
            <a:r>
              <a:rPr lang="en-US" altLang="zh-CN" dirty="0">
                <a:latin typeface="Times New Roman" panose="02020603050405020304" pitchFamily="18" charset="0"/>
                <a:ea typeface="宋体" charset="0"/>
                <a:cs typeface="Times New Roman" panose="02020603050405020304" pitchFamily="18" charset="0"/>
              </a:rPr>
              <a:t> (s1,s2)      s1 “</a:t>
            </a:r>
            <a:r>
              <a:rPr lang="en-US" altLang="zh-CN" dirty="0">
                <a:solidFill>
                  <a:schemeClr val="bg2"/>
                </a:solidFill>
                <a:latin typeface="Times New Roman" panose="02020603050405020304" pitchFamily="18" charset="0"/>
                <a:ea typeface="宋体" charset="0"/>
                <a:cs typeface="Times New Roman" panose="02020603050405020304" pitchFamily="18" charset="0"/>
              </a:rPr>
              <a:t>+</a:t>
            </a:r>
            <a:r>
              <a:rPr lang="en-US" altLang="zh-CN" dirty="0">
                <a:latin typeface="Times New Roman" panose="02020603050405020304" pitchFamily="18" charset="0"/>
                <a:ea typeface="宋体" charset="0"/>
                <a:cs typeface="Times New Roman" panose="02020603050405020304" pitchFamily="18" charset="0"/>
              </a:rPr>
              <a:t>” s2 ==&gt; s1</a:t>
            </a:r>
          </a:p>
          <a:p>
            <a:pPr eaLnBrk="1" hangingPunct="1">
              <a:spcBef>
                <a:spcPts val="0"/>
              </a:spcBef>
              <a:buFont typeface="Wingdings" charset="0"/>
              <a:buNone/>
            </a:pPr>
            <a:r>
              <a:rPr lang="zh-CN" altLang="en-US" dirty="0">
                <a:latin typeface="Times New Roman" panose="02020603050405020304" pitchFamily="18" charset="0"/>
                <a:ea typeface="宋体" charset="0"/>
                <a:cs typeface="Times New Roman" panose="02020603050405020304" pitchFamily="18" charset="0"/>
              </a:rPr>
              <a:t>              </a:t>
            </a:r>
            <a:r>
              <a:rPr lang="en-US" altLang="zh-CN" dirty="0">
                <a:latin typeface="Times New Roman" panose="02020603050405020304" pitchFamily="18" charset="0"/>
                <a:ea typeface="宋体" charset="0"/>
                <a:cs typeface="Times New Roman" panose="02020603050405020304" pitchFamily="18" charset="0"/>
              </a:rPr>
              <a:t>            </a:t>
            </a:r>
            <a:r>
              <a:rPr lang="zh-CN" altLang="en-US" dirty="0">
                <a:latin typeface="Times New Roman" panose="02020603050405020304" pitchFamily="18" charset="0"/>
                <a:ea typeface="宋体" charset="0"/>
                <a:cs typeface="Times New Roman" panose="02020603050405020304" pitchFamily="18" charset="0"/>
              </a:rPr>
              <a:t>若 </a:t>
            </a:r>
            <a:r>
              <a:rPr lang="en-US" altLang="zh-CN" dirty="0">
                <a:latin typeface="Times New Roman" panose="02020603050405020304" pitchFamily="18" charset="0"/>
                <a:ea typeface="宋体" charset="0"/>
                <a:cs typeface="Times New Roman" panose="02020603050405020304" pitchFamily="18" charset="0"/>
              </a:rPr>
              <a:t>s1“</a:t>
            </a:r>
            <a:r>
              <a:rPr lang="en-US" altLang="zh-CN" dirty="0">
                <a:solidFill>
                  <a:schemeClr val="bg2"/>
                </a:solidFill>
                <a:latin typeface="Times New Roman" panose="02020603050405020304" pitchFamily="18" charset="0"/>
                <a:ea typeface="宋体" charset="0"/>
                <a:cs typeface="Times New Roman" panose="02020603050405020304" pitchFamily="18" charset="0"/>
              </a:rPr>
              <a:t>==</a:t>
            </a:r>
            <a:r>
              <a:rPr lang="en-US" altLang="zh-CN" dirty="0">
                <a:latin typeface="Times New Roman" panose="02020603050405020304" pitchFamily="18" charset="0"/>
                <a:ea typeface="宋体" charset="0"/>
                <a:cs typeface="Times New Roman" panose="02020603050405020304" pitchFamily="18" charset="0"/>
              </a:rPr>
              <a:t>”s2， </a:t>
            </a:r>
            <a:r>
              <a:rPr lang="zh-CN" altLang="en-US" dirty="0">
                <a:latin typeface="Times New Roman" panose="02020603050405020304" pitchFamily="18" charset="0"/>
                <a:ea typeface="宋体" charset="0"/>
                <a:cs typeface="Times New Roman" panose="02020603050405020304" pitchFamily="18" charset="0"/>
              </a:rPr>
              <a:t>函数值为</a:t>
            </a:r>
            <a:r>
              <a:rPr lang="en-US" altLang="zh-CN" dirty="0">
                <a:latin typeface="Times New Roman" panose="02020603050405020304" pitchFamily="18" charset="0"/>
                <a:ea typeface="宋体" charset="0"/>
                <a:cs typeface="Times New Roman" panose="02020603050405020304" pitchFamily="18" charset="0"/>
              </a:rPr>
              <a:t>0</a:t>
            </a:r>
          </a:p>
          <a:p>
            <a:pPr eaLnBrk="1" hangingPunct="1">
              <a:spcBef>
                <a:spcPts val="0"/>
              </a:spcBef>
              <a:buFont typeface="Wingdings" charset="0"/>
              <a:buNone/>
            </a:pPr>
            <a:r>
              <a:rPr lang="zh-CN" altLang="en-US" dirty="0">
                <a:latin typeface="Times New Roman" panose="02020603050405020304" pitchFamily="18" charset="0"/>
                <a:ea typeface="宋体" charset="0"/>
                <a:cs typeface="Times New Roman" panose="02020603050405020304" pitchFamily="18" charset="0"/>
              </a:rPr>
              <a:t> </a:t>
            </a:r>
            <a:r>
              <a:rPr lang="en-US" altLang="zh-CN" dirty="0" err="1">
                <a:latin typeface="Times New Roman" panose="02020603050405020304" pitchFamily="18" charset="0"/>
                <a:ea typeface="宋体" charset="0"/>
                <a:cs typeface="Times New Roman" panose="02020603050405020304" pitchFamily="18" charset="0"/>
              </a:rPr>
              <a:t>strcmp</a:t>
            </a:r>
            <a:r>
              <a:rPr lang="en-US" altLang="zh-CN" dirty="0">
                <a:latin typeface="Times New Roman" panose="02020603050405020304" pitchFamily="18" charset="0"/>
                <a:ea typeface="宋体" charset="0"/>
                <a:cs typeface="Times New Roman" panose="02020603050405020304" pitchFamily="18" charset="0"/>
              </a:rPr>
              <a:t>(s1,s2)</a:t>
            </a:r>
            <a:r>
              <a:rPr lang="zh-CN" altLang="en-US" dirty="0">
                <a:latin typeface="Times New Roman" panose="02020603050405020304" pitchFamily="18" charset="0"/>
                <a:ea typeface="宋体" charset="0"/>
                <a:cs typeface="Times New Roman" panose="02020603050405020304" pitchFamily="18" charset="0"/>
              </a:rPr>
              <a:t>  若 </a:t>
            </a:r>
            <a:r>
              <a:rPr lang="en-US" altLang="zh-CN" dirty="0">
                <a:latin typeface="Times New Roman" panose="02020603050405020304" pitchFamily="18" charset="0"/>
                <a:ea typeface="宋体" charset="0"/>
                <a:cs typeface="Times New Roman" panose="02020603050405020304" pitchFamily="18" charset="0"/>
              </a:rPr>
              <a:t>s1 “</a:t>
            </a:r>
            <a:r>
              <a:rPr lang="en-US" altLang="zh-CN" dirty="0">
                <a:solidFill>
                  <a:schemeClr val="bg2"/>
                </a:solidFill>
                <a:latin typeface="Times New Roman" panose="02020603050405020304" pitchFamily="18" charset="0"/>
                <a:ea typeface="宋体" charset="0"/>
                <a:cs typeface="Times New Roman" panose="02020603050405020304" pitchFamily="18" charset="0"/>
              </a:rPr>
              <a:t>&gt;</a:t>
            </a:r>
            <a:r>
              <a:rPr lang="en-US" altLang="zh-CN" dirty="0">
                <a:latin typeface="Times New Roman" panose="02020603050405020304" pitchFamily="18" charset="0"/>
                <a:ea typeface="宋体" charset="0"/>
                <a:cs typeface="Times New Roman" panose="02020603050405020304" pitchFamily="18" charset="0"/>
              </a:rPr>
              <a:t>” s2， </a:t>
            </a:r>
            <a:r>
              <a:rPr lang="zh-CN" altLang="en-US" dirty="0">
                <a:latin typeface="Times New Roman" panose="02020603050405020304" pitchFamily="18" charset="0"/>
                <a:ea typeface="宋体" charset="0"/>
                <a:cs typeface="Times New Roman" panose="02020603050405020304" pitchFamily="18" charset="0"/>
              </a:rPr>
              <a:t>函数值</a:t>
            </a:r>
            <a:r>
              <a:rPr lang="en-US" altLang="zh-CN" dirty="0">
                <a:latin typeface="Times New Roman" panose="02020603050405020304" pitchFamily="18" charset="0"/>
                <a:ea typeface="宋体" charset="0"/>
                <a:cs typeface="Times New Roman" panose="02020603050405020304" pitchFamily="18" charset="0"/>
              </a:rPr>
              <a:t>&gt;0</a:t>
            </a:r>
            <a:r>
              <a:rPr lang="zh-CN" altLang="en-US" dirty="0">
                <a:latin typeface="Times New Roman" panose="02020603050405020304" pitchFamily="18" charset="0"/>
                <a:ea typeface="宋体" charset="0"/>
                <a:cs typeface="Times New Roman" panose="02020603050405020304" pitchFamily="18" charset="0"/>
              </a:rPr>
              <a:t> </a:t>
            </a:r>
            <a:r>
              <a:rPr lang="en-US" altLang="zh-CN" dirty="0">
                <a:latin typeface="Times New Roman" panose="02020603050405020304" pitchFamily="18" charset="0"/>
                <a:ea typeface="宋体" charset="0"/>
                <a:cs typeface="Times New Roman" panose="02020603050405020304" pitchFamily="18" charset="0"/>
              </a:rPr>
              <a:t> </a:t>
            </a:r>
            <a:r>
              <a:rPr lang="zh-CN" altLang="en-US" dirty="0">
                <a:latin typeface="Times New Roman" panose="02020603050405020304" pitchFamily="18" charset="0"/>
                <a:ea typeface="宋体" charset="0"/>
                <a:cs typeface="Times New Roman" panose="02020603050405020304" pitchFamily="18" charset="0"/>
              </a:rPr>
              <a:t>     </a:t>
            </a:r>
            <a:r>
              <a:rPr lang="en-US" altLang="zh-CN" dirty="0" err="1">
                <a:latin typeface="Times New Roman" panose="02020603050405020304" pitchFamily="18" charset="0"/>
                <a:ea typeface="宋体" charset="0"/>
                <a:cs typeface="Times New Roman" panose="02020603050405020304" pitchFamily="18" charset="0"/>
              </a:rPr>
              <a:t>string.h</a:t>
            </a:r>
            <a:endParaRPr lang="en-US" altLang="zh-CN" dirty="0">
              <a:latin typeface="Times New Roman" panose="02020603050405020304" pitchFamily="18" charset="0"/>
              <a:ea typeface="宋体" charset="0"/>
              <a:cs typeface="Times New Roman" panose="02020603050405020304" pitchFamily="18" charset="0"/>
            </a:endParaRPr>
          </a:p>
          <a:p>
            <a:pPr eaLnBrk="1" hangingPunct="1">
              <a:spcBef>
                <a:spcPts val="0"/>
              </a:spcBef>
              <a:buFont typeface="Wingdings" charset="0"/>
              <a:buNone/>
            </a:pPr>
            <a:r>
              <a:rPr lang="en-US" altLang="zh-CN" dirty="0">
                <a:latin typeface="Times New Roman" panose="02020603050405020304" pitchFamily="18" charset="0"/>
                <a:ea typeface="宋体" charset="0"/>
                <a:cs typeface="Times New Roman" panose="02020603050405020304" pitchFamily="18" charset="0"/>
              </a:rPr>
              <a:t>                           </a:t>
            </a:r>
            <a:r>
              <a:rPr lang="zh-CN" altLang="en-US" dirty="0">
                <a:latin typeface="Times New Roman" panose="02020603050405020304" pitchFamily="18" charset="0"/>
                <a:ea typeface="宋体" charset="0"/>
                <a:cs typeface="Times New Roman" panose="02020603050405020304" pitchFamily="18" charset="0"/>
              </a:rPr>
              <a:t>若 </a:t>
            </a:r>
            <a:r>
              <a:rPr lang="en-US" altLang="zh-CN" dirty="0">
                <a:latin typeface="Times New Roman" panose="02020603050405020304" pitchFamily="18" charset="0"/>
                <a:ea typeface="宋体" charset="0"/>
                <a:cs typeface="Times New Roman" panose="02020603050405020304" pitchFamily="18" charset="0"/>
              </a:rPr>
              <a:t>s1 “</a:t>
            </a:r>
            <a:r>
              <a:rPr lang="en-US" altLang="zh-CN" dirty="0">
                <a:solidFill>
                  <a:schemeClr val="bg2"/>
                </a:solidFill>
                <a:latin typeface="Times New Roman" panose="02020603050405020304" pitchFamily="18" charset="0"/>
                <a:ea typeface="宋体" charset="0"/>
                <a:cs typeface="Times New Roman" panose="02020603050405020304" pitchFamily="18" charset="0"/>
              </a:rPr>
              <a:t>&lt;</a:t>
            </a:r>
            <a:r>
              <a:rPr lang="en-US" altLang="zh-CN" dirty="0">
                <a:latin typeface="Times New Roman" panose="02020603050405020304" pitchFamily="18" charset="0"/>
                <a:ea typeface="宋体" charset="0"/>
                <a:cs typeface="Times New Roman" panose="02020603050405020304" pitchFamily="18" charset="0"/>
              </a:rPr>
              <a:t>” s2， </a:t>
            </a:r>
            <a:r>
              <a:rPr lang="zh-CN" altLang="en-US" dirty="0">
                <a:latin typeface="Times New Roman" panose="02020603050405020304" pitchFamily="18" charset="0"/>
                <a:ea typeface="宋体" charset="0"/>
                <a:cs typeface="Times New Roman" panose="02020603050405020304" pitchFamily="18" charset="0"/>
              </a:rPr>
              <a:t>函数值</a:t>
            </a:r>
            <a:r>
              <a:rPr lang="en-US" altLang="zh-CN" dirty="0">
                <a:latin typeface="Times New Roman" panose="02020603050405020304" pitchFamily="18" charset="0"/>
                <a:ea typeface="宋体" charset="0"/>
                <a:cs typeface="Times New Roman" panose="02020603050405020304" pitchFamily="18" charset="0"/>
              </a:rPr>
              <a:t>&lt;0</a:t>
            </a:r>
          </a:p>
          <a:p>
            <a:pPr eaLnBrk="1" hangingPunct="1">
              <a:spcBef>
                <a:spcPts val="0"/>
              </a:spcBef>
              <a:buFont typeface="Wingdings" charset="0"/>
              <a:buNone/>
            </a:pPr>
            <a:r>
              <a:rPr lang="zh-CN" altLang="en-US" dirty="0">
                <a:latin typeface="Times New Roman" panose="02020603050405020304" pitchFamily="18" charset="0"/>
                <a:ea typeface="宋体" charset="0"/>
                <a:cs typeface="Times New Roman" panose="02020603050405020304" pitchFamily="18" charset="0"/>
              </a:rPr>
              <a:t>                           计算字符串的有效长度</a:t>
            </a:r>
          </a:p>
          <a:p>
            <a:pPr eaLnBrk="1" hangingPunct="1">
              <a:spcBef>
                <a:spcPts val="0"/>
              </a:spcBef>
              <a:buNone/>
            </a:pPr>
            <a:r>
              <a:rPr lang="en-US" altLang="zh-CN" dirty="0">
                <a:latin typeface="Times New Roman" panose="02020603050405020304" pitchFamily="18" charset="0"/>
                <a:ea typeface="宋体" charset="0"/>
                <a:cs typeface="Times New Roman" panose="02020603050405020304" pitchFamily="18" charset="0"/>
              </a:rPr>
              <a:t> </a:t>
            </a:r>
            <a:r>
              <a:rPr lang="en-US" altLang="zh-CN" dirty="0" err="1">
                <a:latin typeface="Times New Roman" panose="02020603050405020304" pitchFamily="18" charset="0"/>
                <a:ea typeface="宋体" charset="0"/>
                <a:cs typeface="Times New Roman" panose="02020603050405020304" pitchFamily="18" charset="0"/>
              </a:rPr>
              <a:t>strlen</a:t>
            </a:r>
            <a:r>
              <a:rPr lang="en-US" altLang="zh-CN" dirty="0">
                <a:latin typeface="Times New Roman" panose="02020603050405020304" pitchFamily="18" charset="0"/>
                <a:ea typeface="宋体" charset="0"/>
                <a:cs typeface="Times New Roman" panose="02020603050405020304" pitchFamily="18" charset="0"/>
              </a:rPr>
              <a:t>(</a:t>
            </a:r>
            <a:r>
              <a:rPr lang="en-US" altLang="zh-CN" dirty="0" err="1">
                <a:latin typeface="Times New Roman" panose="02020603050405020304" pitchFamily="18" charset="0"/>
                <a:ea typeface="宋体" charset="0"/>
                <a:cs typeface="Times New Roman" panose="02020603050405020304" pitchFamily="18" charset="0"/>
              </a:rPr>
              <a:t>str</a:t>
            </a:r>
            <a:r>
              <a:rPr lang="en-US" altLang="zh-CN" dirty="0">
                <a:latin typeface="Times New Roman" panose="02020603050405020304" pitchFamily="18" charset="0"/>
                <a:ea typeface="宋体" charset="0"/>
                <a:cs typeface="Times New Roman" panose="02020603050405020304" pitchFamily="18" charset="0"/>
              </a:rPr>
              <a:t>)         </a:t>
            </a:r>
            <a:r>
              <a:rPr lang="zh-CN" altLang="en-US" dirty="0">
                <a:latin typeface="Times New Roman" panose="02020603050405020304" pitchFamily="18" charset="0"/>
                <a:ea typeface="宋体" charset="0"/>
                <a:cs typeface="Times New Roman" panose="02020603050405020304" pitchFamily="18" charset="0"/>
              </a:rPr>
              <a:t> 不包括</a:t>
            </a:r>
            <a:r>
              <a:rPr lang="en-US" altLang="zh-CN" dirty="0">
                <a:latin typeface="Times New Roman" panose="02020603050405020304" pitchFamily="18" charset="0"/>
                <a:ea typeface="宋体" charset="0"/>
                <a:cs typeface="Times New Roman" panose="02020603050405020304" pitchFamily="18" charset="0"/>
              </a:rPr>
              <a:t> </a:t>
            </a:r>
            <a:r>
              <a:rPr lang="en-US" altLang="zh-CN" dirty="0">
                <a:solidFill>
                  <a:srgbClr val="CC0066"/>
                </a:solidFill>
                <a:latin typeface="Times New Roman" panose="02020603050405020304" pitchFamily="18" charset="0"/>
                <a:ea typeface="宋体" charset="0"/>
                <a:cs typeface="Times New Roman" panose="02020603050405020304" pitchFamily="18" charset="0"/>
              </a:rPr>
              <a:t>'\0'</a:t>
            </a:r>
            <a:endParaRPr lang="zh-CN" altLang="en-US" dirty="0">
              <a:latin typeface="Times New Roman" panose="02020603050405020304" pitchFamily="18" charset="0"/>
              <a:ea typeface="宋体" charset="0"/>
              <a:cs typeface="Times New Roman" panose="02020603050405020304" pitchFamily="18" charset="0"/>
            </a:endParaRPr>
          </a:p>
        </p:txBody>
      </p:sp>
      <p:sp>
        <p:nvSpPr>
          <p:cNvPr id="100354" name="Rectangle 5"/>
          <p:cNvSpPr>
            <a:spLocks noGrp="1" noChangeArrowheads="1"/>
          </p:cNvSpPr>
          <p:nvPr>
            <p:ph type="title"/>
          </p:nvPr>
        </p:nvSpPr>
        <p:spPr>
          <a:xfrm>
            <a:off x="2362200" y="420960"/>
            <a:ext cx="7696200" cy="685800"/>
          </a:xfrm>
          <a:noFill/>
        </p:spPr>
        <p:txBody>
          <a:bodyPr vert="horz" wrap="square" lIns="90488" tIns="44450" rIns="90488" bIns="44450" numCol="1" anchor="ctr" anchorCtr="0" compatLnSpc="1"/>
          <a:lstStyle/>
          <a:p>
            <a:pPr eaLnBrk="1" hangingPunct="1">
              <a:spcBef>
                <a:spcPts val="0"/>
              </a:spcBef>
            </a:pPr>
            <a:r>
              <a:rPr lang="zh-CN" altLang="en-US" sz="4000" dirty="0">
                <a:latin typeface="Times New Roman" panose="02020603050405020304" pitchFamily="18" charset="0"/>
                <a:ea typeface="宋体" charset="0"/>
                <a:cs typeface="Times New Roman" panose="02020603050405020304" pitchFamily="18" charset="0"/>
              </a:rPr>
              <a:t>字符串处理函数小结</a:t>
            </a:r>
          </a:p>
        </p:txBody>
      </p:sp>
      <p:sp>
        <p:nvSpPr>
          <p:cNvPr id="100355" name="Line 6"/>
          <p:cNvSpPr>
            <a:spLocks noChangeShapeType="1"/>
          </p:cNvSpPr>
          <p:nvPr/>
        </p:nvSpPr>
        <p:spPr bwMode="auto">
          <a:xfrm>
            <a:off x="4367808" y="1070755"/>
            <a:ext cx="0" cy="55626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pPr>
              <a:spcBef>
                <a:spcPts val="0"/>
              </a:spcBef>
            </a:pPr>
            <a:endParaRPr lang="zh-CN" altLang="en-US">
              <a:latin typeface="Times New Roman" panose="02020603050405020304" pitchFamily="18" charset="0"/>
              <a:cs typeface="Times New Roman" panose="02020603050405020304" pitchFamily="18" charset="0"/>
            </a:endParaRPr>
          </a:p>
        </p:txBody>
      </p:sp>
      <p:sp>
        <p:nvSpPr>
          <p:cNvPr id="100356" name="Line 7"/>
          <p:cNvSpPr>
            <a:spLocks noChangeShapeType="1"/>
          </p:cNvSpPr>
          <p:nvPr/>
        </p:nvSpPr>
        <p:spPr bwMode="auto">
          <a:xfrm>
            <a:off x="2198687" y="1646819"/>
            <a:ext cx="8458200"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pPr>
              <a:spcBef>
                <a:spcPts val="0"/>
              </a:spcBef>
            </a:pPr>
            <a:endParaRPr lang="zh-CN" altLang="en-US">
              <a:latin typeface="Times New Roman" panose="02020603050405020304" pitchFamily="18" charset="0"/>
              <a:cs typeface="Times New Roman" panose="02020603050405020304" pitchFamily="18" charset="0"/>
            </a:endParaRPr>
          </a:p>
        </p:txBody>
      </p:sp>
      <p:sp>
        <p:nvSpPr>
          <p:cNvPr id="100357" name="Line 8"/>
          <p:cNvSpPr>
            <a:spLocks noChangeShapeType="1"/>
          </p:cNvSpPr>
          <p:nvPr/>
        </p:nvSpPr>
        <p:spPr bwMode="auto">
          <a:xfrm>
            <a:off x="2133600" y="2201923"/>
            <a:ext cx="6553200" cy="2096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pPr>
              <a:spcBef>
                <a:spcPts val="0"/>
              </a:spcBef>
            </a:pPr>
            <a:endParaRPr lang="zh-CN" altLang="en-US" dirty="0">
              <a:latin typeface="Times New Roman" panose="02020603050405020304" pitchFamily="18" charset="0"/>
              <a:cs typeface="Times New Roman" panose="02020603050405020304" pitchFamily="18" charset="0"/>
            </a:endParaRPr>
          </a:p>
        </p:txBody>
      </p:sp>
      <p:sp>
        <p:nvSpPr>
          <p:cNvPr id="100358" name="Line 9"/>
          <p:cNvSpPr>
            <a:spLocks noChangeShapeType="1"/>
          </p:cNvSpPr>
          <p:nvPr/>
        </p:nvSpPr>
        <p:spPr bwMode="auto">
          <a:xfrm>
            <a:off x="2133598" y="2747132"/>
            <a:ext cx="8458200" cy="1083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pPr>
              <a:spcBef>
                <a:spcPts val="0"/>
              </a:spcBef>
            </a:pPr>
            <a:endParaRPr lang="zh-CN" altLang="en-US">
              <a:latin typeface="Times New Roman" panose="02020603050405020304" pitchFamily="18" charset="0"/>
              <a:cs typeface="Times New Roman" panose="02020603050405020304" pitchFamily="18" charset="0"/>
            </a:endParaRPr>
          </a:p>
        </p:txBody>
      </p:sp>
      <p:sp>
        <p:nvSpPr>
          <p:cNvPr id="100359" name="Line 10"/>
          <p:cNvSpPr>
            <a:spLocks noChangeShapeType="1"/>
          </p:cNvSpPr>
          <p:nvPr/>
        </p:nvSpPr>
        <p:spPr bwMode="auto">
          <a:xfrm>
            <a:off x="2133598" y="3282041"/>
            <a:ext cx="6553202" cy="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pPr>
              <a:spcBef>
                <a:spcPts val="0"/>
              </a:spcBef>
            </a:pPr>
            <a:endParaRPr lang="zh-CN" altLang="en-US">
              <a:latin typeface="Times New Roman" panose="02020603050405020304" pitchFamily="18" charset="0"/>
              <a:cs typeface="Times New Roman" panose="02020603050405020304" pitchFamily="18" charset="0"/>
            </a:endParaRPr>
          </a:p>
        </p:txBody>
      </p:sp>
      <p:sp>
        <p:nvSpPr>
          <p:cNvPr id="100360" name="Line 11"/>
          <p:cNvSpPr>
            <a:spLocks noChangeShapeType="1"/>
          </p:cNvSpPr>
          <p:nvPr/>
        </p:nvSpPr>
        <p:spPr bwMode="auto">
          <a:xfrm flipV="1">
            <a:off x="2133598" y="3739242"/>
            <a:ext cx="6553201" cy="2020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pPr>
              <a:spcBef>
                <a:spcPts val="0"/>
              </a:spcBef>
            </a:pPr>
            <a:endParaRPr lang="zh-CN" altLang="en-US">
              <a:latin typeface="Times New Roman" panose="02020603050405020304" pitchFamily="18" charset="0"/>
              <a:cs typeface="Times New Roman" panose="02020603050405020304" pitchFamily="18" charset="0"/>
            </a:endParaRPr>
          </a:p>
        </p:txBody>
      </p:sp>
      <p:sp>
        <p:nvSpPr>
          <p:cNvPr id="100361" name="Line 12"/>
          <p:cNvSpPr>
            <a:spLocks noChangeShapeType="1"/>
          </p:cNvSpPr>
          <p:nvPr/>
        </p:nvSpPr>
        <p:spPr bwMode="auto">
          <a:xfrm>
            <a:off x="2133600" y="5319232"/>
            <a:ext cx="6553200" cy="20211"/>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pPr>
              <a:spcBef>
                <a:spcPts val="0"/>
              </a:spcBef>
            </a:pPr>
            <a:endParaRPr lang="zh-CN" altLang="en-US">
              <a:latin typeface="Times New Roman" panose="02020603050405020304" pitchFamily="18" charset="0"/>
              <a:cs typeface="Times New Roman" panose="02020603050405020304" pitchFamily="18" charset="0"/>
            </a:endParaRPr>
          </a:p>
        </p:txBody>
      </p:sp>
      <p:sp>
        <p:nvSpPr>
          <p:cNvPr id="100362" name="Line 13"/>
          <p:cNvSpPr>
            <a:spLocks noChangeShapeType="1"/>
          </p:cNvSpPr>
          <p:nvPr/>
        </p:nvSpPr>
        <p:spPr bwMode="auto">
          <a:xfrm>
            <a:off x="8686800" y="1106760"/>
            <a:ext cx="0" cy="55626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pPr>
              <a:spcBef>
                <a:spcPts val="0"/>
              </a:spcBef>
            </a:pP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82E9B-FBCF-CE34-D56B-E3C498B84CA5}"/>
              </a:ext>
            </a:extLst>
          </p:cNvPr>
          <p:cNvSpPr>
            <a:spLocks noGrp="1"/>
          </p:cNvSpPr>
          <p:nvPr>
            <p:ph type="title"/>
          </p:nvPr>
        </p:nvSpPr>
        <p:spPr/>
        <p:txBody>
          <a:bodyPr/>
          <a:lstStyle/>
          <a:p>
            <a:r>
              <a:rPr lang="zh-CN" altLang="en-US" dirty="0"/>
              <a:t>作业</a:t>
            </a:r>
            <a:r>
              <a:rPr lang="en-US" altLang="zh-CN" dirty="0"/>
              <a:t>1</a:t>
            </a:r>
            <a:r>
              <a:rPr lang="zh-CN" altLang="en-US" dirty="0"/>
              <a:t>：</a:t>
            </a:r>
            <a:r>
              <a:rPr lang="en-US" altLang="zh-CN" dirty="0"/>
              <a:t>PTA</a:t>
            </a:r>
            <a:endParaRPr lang="zh-CN" altLang="en-US" dirty="0"/>
          </a:p>
        </p:txBody>
      </p:sp>
      <p:sp>
        <p:nvSpPr>
          <p:cNvPr id="3" name="内容占位符 2">
            <a:extLst>
              <a:ext uri="{FF2B5EF4-FFF2-40B4-BE49-F238E27FC236}">
                <a16:creationId xmlns:a16="http://schemas.microsoft.com/office/drawing/2014/main" id="{7CDC1024-BB2E-FDC3-D907-6DF31B9C141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9484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0" y="413536"/>
            <a:ext cx="12192000" cy="1066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algn="ctr" defTabSz="1219170" eaLnBrk="1" hangingPunct="1">
              <a:lnSpc>
                <a:spcPct val="70000"/>
              </a:lnSpc>
              <a:defRPr/>
            </a:pPr>
            <a:r>
              <a:rPr lang="zh-CN" altLang="en-US" sz="5333" dirty="0">
                <a:solidFill>
                  <a:srgbClr val="000000"/>
                </a:solidFill>
                <a:cs typeface="Bebas Neue" charset="0"/>
                <a:sym typeface="Bebas Neue" charset="0"/>
              </a:rPr>
              <a:t>编程解决问题的步骤</a:t>
            </a:r>
            <a:endParaRPr lang="en-US" sz="5333" dirty="0">
              <a:solidFill>
                <a:srgbClr val="000000"/>
              </a:solidFill>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108151"/>
            <a:ext cx="12192000" cy="743986"/>
          </a:xfrm>
          <a:prstGeom prst="rect">
            <a:avLst/>
          </a:prstGeom>
        </p:spPr>
        <p:txBody>
          <a:bodyPr wrap="square">
            <a:spAutoFit/>
          </a:bodyPr>
          <a:lstStyle/>
          <a:p>
            <a:pPr algn="ctr" defTabSz="1219170" eaLnBrk="1" hangingPunct="1">
              <a:lnSpc>
                <a:spcPct val="150000"/>
              </a:lnSpc>
              <a:defRPr/>
            </a:pPr>
            <a:r>
              <a:rPr lang="en-US" altLang="zh-CN" sz="3200" b="1" dirty="0">
                <a:solidFill>
                  <a:srgbClr val="0070C0"/>
                </a:solidFill>
                <a:cs typeface="Arial" charset="0"/>
                <a:sym typeface="Gill Sans" charset="0"/>
              </a:rPr>
              <a:t>6</a:t>
            </a:r>
            <a:r>
              <a:rPr lang="zh-CN" altLang="en-US" sz="3200" b="1" dirty="0">
                <a:solidFill>
                  <a:srgbClr val="0070C0"/>
                </a:solidFill>
                <a:cs typeface="Arial" charset="0"/>
                <a:sym typeface="Gill Sans" charset="0"/>
              </a:rPr>
              <a:t>个步骤</a:t>
            </a:r>
            <a:endParaRPr lang="en-US" altLang="zh-CN" sz="3200" dirty="0">
              <a:solidFill>
                <a:srgbClr val="0070C0"/>
              </a:solidFill>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1847528" y="2015751"/>
            <a:ext cx="10081120" cy="4428713"/>
          </a:xfrm>
          <a:prstGeom prst="rect">
            <a:avLst/>
          </a:prstGeom>
        </p:spPr>
        <p:txBody>
          <a:bodyPr wrap="square">
            <a:spAutoFit/>
          </a:bodyPr>
          <a:lstStyle/>
          <a:p>
            <a:pPr defTabSz="1219170" eaLnBrk="1" hangingPunct="1">
              <a:lnSpc>
                <a:spcPct val="150000"/>
              </a:lnSpc>
              <a:defRPr/>
            </a:pPr>
            <a:r>
              <a:rPr lang="en-US" altLang="zh-CN" sz="3200" dirty="0">
                <a:solidFill>
                  <a:srgbClr val="007FDE"/>
                </a:solidFill>
                <a:cs typeface="Arial" charset="0"/>
                <a:sym typeface="Gill Sans" charset="0"/>
              </a:rPr>
              <a:t>- </a:t>
            </a:r>
            <a:r>
              <a:rPr lang="zh-CN" altLang="en-US" sz="3200" b="1" dirty="0">
                <a:solidFill>
                  <a:srgbClr val="000000"/>
                </a:solidFill>
                <a:cs typeface="Arial" charset="0"/>
                <a:sym typeface="Gill Sans" charset="0"/>
              </a:rPr>
              <a:t>分析问题：分析问题的计算部分，</a:t>
            </a:r>
            <a:r>
              <a:rPr lang="zh-CN" altLang="en-US" sz="3200" b="1" dirty="0">
                <a:solidFill>
                  <a:srgbClr val="D98431"/>
                </a:solidFill>
                <a:cs typeface="Arial" charset="0"/>
                <a:sym typeface="Gill Sans" charset="0"/>
              </a:rPr>
              <a:t>想清楚</a:t>
            </a:r>
            <a:endParaRPr lang="en-US" altLang="zh-CN" sz="3200" b="1" dirty="0">
              <a:solidFill>
                <a:srgbClr val="D98431"/>
              </a:solidFill>
              <a:cs typeface="Arial" charset="0"/>
              <a:sym typeface="Gill Sans" charset="0"/>
            </a:endParaRPr>
          </a:p>
          <a:p>
            <a:pPr defTabSz="1219170" eaLnBrk="1" hangingPunct="1">
              <a:lnSpc>
                <a:spcPct val="150000"/>
              </a:lnSpc>
              <a:defRPr/>
            </a:pPr>
            <a:r>
              <a:rPr lang="en-US" altLang="zh-CN" sz="3200" dirty="0">
                <a:solidFill>
                  <a:srgbClr val="007FDE"/>
                </a:solidFill>
                <a:cs typeface="Arial" charset="0"/>
                <a:sym typeface="Gill Sans" charset="0"/>
              </a:rPr>
              <a:t>-</a:t>
            </a:r>
            <a:r>
              <a:rPr lang="zh-CN" altLang="en-US" sz="3200" dirty="0">
                <a:solidFill>
                  <a:srgbClr val="000000"/>
                </a:solidFill>
                <a:cs typeface="Arial" charset="0"/>
                <a:sym typeface="Gill Sans" charset="0"/>
              </a:rPr>
              <a:t> </a:t>
            </a:r>
            <a:r>
              <a:rPr lang="zh-CN" altLang="en-US" sz="3200" b="1" dirty="0">
                <a:solidFill>
                  <a:srgbClr val="000000"/>
                </a:solidFill>
                <a:cs typeface="Arial" charset="0"/>
                <a:sym typeface="Gill Sans" charset="0"/>
              </a:rPr>
              <a:t>划分边界：划分问题的功能边界，</a:t>
            </a:r>
            <a:r>
              <a:rPr lang="zh-CN" altLang="en-US" sz="3200" b="1" dirty="0">
                <a:solidFill>
                  <a:srgbClr val="D98431"/>
                </a:solidFill>
                <a:cs typeface="Arial" charset="0"/>
                <a:sym typeface="Gill Sans" charset="0"/>
              </a:rPr>
              <a:t>规划</a:t>
            </a:r>
            <a:r>
              <a:rPr lang="en-US" altLang="zh-CN" sz="3200" b="1" dirty="0">
                <a:solidFill>
                  <a:srgbClr val="D98431"/>
                </a:solidFill>
                <a:cs typeface="Arial" charset="0"/>
                <a:sym typeface="Gill Sans" charset="0"/>
              </a:rPr>
              <a:t>IPO</a:t>
            </a:r>
          </a:p>
          <a:p>
            <a:pPr marL="271463" indent="-271463" defTabSz="1219170" eaLnBrk="1" hangingPunct="1">
              <a:lnSpc>
                <a:spcPct val="150000"/>
              </a:lnSpc>
              <a:buFontTx/>
              <a:buChar char="-"/>
              <a:defRPr/>
            </a:pPr>
            <a:r>
              <a:rPr lang="zh-CN" altLang="en-US" sz="3200" b="1" dirty="0">
                <a:solidFill>
                  <a:srgbClr val="000000"/>
                </a:solidFill>
                <a:cs typeface="Arial" charset="0"/>
                <a:sym typeface="Gill Sans" charset="0"/>
              </a:rPr>
              <a:t>设计算法：设计问题的求解算法，</a:t>
            </a:r>
            <a:r>
              <a:rPr lang="zh-CN" altLang="en-US" sz="3200" b="1" dirty="0">
                <a:solidFill>
                  <a:srgbClr val="D98431"/>
                </a:solidFill>
                <a:cs typeface="Arial" charset="0"/>
                <a:sym typeface="Gill Sans" charset="0"/>
              </a:rPr>
              <a:t>关注算法</a:t>
            </a:r>
            <a:endParaRPr lang="en-US" altLang="zh-CN" sz="3200" b="1" dirty="0">
              <a:solidFill>
                <a:srgbClr val="D98431"/>
              </a:solidFill>
              <a:cs typeface="Arial" charset="0"/>
              <a:sym typeface="Gill Sans" charset="0"/>
            </a:endParaRPr>
          </a:p>
          <a:p>
            <a:pPr defTabSz="1219170" eaLnBrk="1" hangingPunct="1">
              <a:lnSpc>
                <a:spcPct val="150000"/>
              </a:lnSpc>
              <a:defRPr/>
            </a:pPr>
            <a:r>
              <a:rPr lang="en-US" altLang="zh-CN" sz="3200" dirty="0">
                <a:solidFill>
                  <a:srgbClr val="007FDE"/>
                </a:solidFill>
                <a:cs typeface="Arial" charset="0"/>
                <a:sym typeface="Gill Sans" charset="0"/>
              </a:rPr>
              <a:t>- </a:t>
            </a:r>
            <a:r>
              <a:rPr lang="zh-CN" altLang="en-US" sz="3200" b="1" dirty="0">
                <a:solidFill>
                  <a:srgbClr val="000000"/>
                </a:solidFill>
                <a:cs typeface="Arial" charset="0"/>
                <a:sym typeface="Gill Sans" charset="0"/>
              </a:rPr>
              <a:t>编写程序：编写问题的计算程序，</a:t>
            </a:r>
            <a:r>
              <a:rPr lang="zh-CN" altLang="en-US" sz="3200" b="1" dirty="0">
                <a:solidFill>
                  <a:srgbClr val="D98431"/>
                </a:solidFill>
                <a:cs typeface="Arial" charset="0"/>
                <a:sym typeface="Gill Sans" charset="0"/>
              </a:rPr>
              <a:t>编程序</a:t>
            </a:r>
            <a:endParaRPr lang="en-US" altLang="zh-CN" sz="3200" b="1" dirty="0">
              <a:solidFill>
                <a:srgbClr val="D98431"/>
              </a:solidFill>
              <a:cs typeface="Arial" charset="0"/>
              <a:sym typeface="Gill Sans" charset="0"/>
            </a:endParaRPr>
          </a:p>
          <a:p>
            <a:pPr defTabSz="1219170" eaLnBrk="1" hangingPunct="1">
              <a:lnSpc>
                <a:spcPct val="150000"/>
              </a:lnSpc>
              <a:defRPr/>
            </a:pPr>
            <a:r>
              <a:rPr lang="en-US" altLang="zh-CN" sz="3200" dirty="0">
                <a:solidFill>
                  <a:srgbClr val="007FDE"/>
                </a:solidFill>
                <a:cs typeface="Arial" charset="0"/>
                <a:sym typeface="Gill Sans" charset="0"/>
              </a:rPr>
              <a:t>-</a:t>
            </a:r>
            <a:r>
              <a:rPr lang="zh-CN" altLang="en-US" sz="3200" dirty="0">
                <a:solidFill>
                  <a:srgbClr val="000000"/>
                </a:solidFill>
                <a:cs typeface="Arial" charset="0"/>
                <a:sym typeface="Gill Sans" charset="0"/>
              </a:rPr>
              <a:t> </a:t>
            </a:r>
            <a:r>
              <a:rPr lang="zh-CN" altLang="en-US" sz="3200" b="1" dirty="0">
                <a:solidFill>
                  <a:srgbClr val="000000"/>
                </a:solidFill>
                <a:cs typeface="Arial" charset="0"/>
                <a:sym typeface="Gill Sans" charset="0"/>
              </a:rPr>
              <a:t>调试测试：调试程序使正确运行，</a:t>
            </a:r>
            <a:r>
              <a:rPr lang="zh-CN" altLang="en-US" sz="3200" b="1" dirty="0">
                <a:solidFill>
                  <a:srgbClr val="D98431"/>
                </a:solidFill>
                <a:cs typeface="Arial" charset="0"/>
                <a:sym typeface="Gill Sans" charset="0"/>
              </a:rPr>
              <a:t>运行调试</a:t>
            </a:r>
            <a:endParaRPr lang="en-US" altLang="zh-CN" sz="3200" b="1" dirty="0">
              <a:solidFill>
                <a:srgbClr val="D98431"/>
              </a:solidFill>
              <a:cs typeface="Arial" charset="0"/>
              <a:sym typeface="Gill Sans" charset="0"/>
            </a:endParaRPr>
          </a:p>
          <a:p>
            <a:pPr defTabSz="1219170" eaLnBrk="1" hangingPunct="1">
              <a:lnSpc>
                <a:spcPct val="150000"/>
              </a:lnSpc>
              <a:defRPr/>
            </a:pPr>
            <a:r>
              <a:rPr lang="en-US" altLang="zh-CN" sz="3200" dirty="0">
                <a:solidFill>
                  <a:srgbClr val="007FDE"/>
                </a:solidFill>
                <a:cs typeface="Arial" charset="0"/>
                <a:sym typeface="Gill Sans" charset="0"/>
              </a:rPr>
              <a:t>-</a:t>
            </a:r>
            <a:r>
              <a:rPr lang="zh-CN" altLang="en-US" sz="3200" dirty="0">
                <a:solidFill>
                  <a:srgbClr val="000000"/>
                </a:solidFill>
                <a:cs typeface="Arial" charset="0"/>
                <a:sym typeface="Gill Sans" charset="0"/>
              </a:rPr>
              <a:t> </a:t>
            </a:r>
            <a:r>
              <a:rPr lang="zh-CN" altLang="en-US" sz="3200" b="1" dirty="0">
                <a:solidFill>
                  <a:srgbClr val="000000"/>
                </a:solidFill>
                <a:cs typeface="Arial" charset="0"/>
                <a:sym typeface="Gill Sans" charset="0"/>
              </a:rPr>
              <a:t>升级维护：适应问题的升级维护，</a:t>
            </a:r>
            <a:r>
              <a:rPr lang="zh-CN" altLang="en-US" sz="3200" b="1" dirty="0">
                <a:solidFill>
                  <a:srgbClr val="D98431"/>
                </a:solidFill>
                <a:cs typeface="Arial" charset="0"/>
                <a:sym typeface="Gill Sans" charset="0"/>
              </a:rPr>
              <a:t>更新完善</a:t>
            </a:r>
            <a:endParaRPr lang="en-US" altLang="zh-CN" sz="3200" b="1" dirty="0">
              <a:solidFill>
                <a:srgbClr val="D98431"/>
              </a:solidFill>
              <a:cs typeface="Arial" charset="0"/>
              <a:sym typeface="Gill Sans" charset="0"/>
            </a:endParaRPr>
          </a:p>
        </p:txBody>
      </p:sp>
    </p:spTree>
    <p:extLst>
      <p:ext uri="{BB962C8B-B14F-4D97-AF65-F5344CB8AC3E}">
        <p14:creationId xmlns:p14="http://schemas.microsoft.com/office/powerpoint/2010/main" val="3771562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2" name="Rectangle 12"/>
          <p:cNvSpPr>
            <a:spLocks/>
          </p:cNvSpPr>
          <p:nvPr/>
        </p:nvSpPr>
        <p:spPr bwMode="auto">
          <a:xfrm>
            <a:off x="0" y="644691"/>
            <a:ext cx="12192000" cy="1066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nchorCtr="0"/>
          <a:lstStyle/>
          <a:p>
            <a:pPr algn="ctr" defTabSz="1219170" eaLnBrk="1" hangingPunct="1">
              <a:lnSpc>
                <a:spcPct val="70000"/>
              </a:lnSpc>
              <a:defRPr/>
            </a:pPr>
            <a:r>
              <a:rPr lang="zh-CN" altLang="en-US" sz="5333" dirty="0">
                <a:solidFill>
                  <a:srgbClr val="000000"/>
                </a:solidFill>
                <a:cs typeface="Bebas Neue" charset="0"/>
                <a:sym typeface="Bebas Neue" charset="0"/>
              </a:rPr>
              <a:t>求解计算问题的精简步骤</a:t>
            </a:r>
            <a:endParaRPr lang="en-US" sz="5333" dirty="0">
              <a:solidFill>
                <a:srgbClr val="000000"/>
              </a:solidFill>
              <a:cs typeface="Bebas Neue" charset="0"/>
              <a:sym typeface="Bebas Neue" charset="0"/>
            </a:endParaRPr>
          </a:p>
        </p:txBody>
      </p:sp>
      <p:sp>
        <p:nvSpPr>
          <p:cNvPr id="4" name="矩形 3">
            <a:extLst>
              <a:ext uri="{FF2B5EF4-FFF2-40B4-BE49-F238E27FC236}">
                <a16:creationId xmlns:a16="http://schemas.microsoft.com/office/drawing/2014/main" id="{FFBA0611-5044-4ECB-9428-A456DF852D76}"/>
              </a:ext>
            </a:extLst>
          </p:cNvPr>
          <p:cNvSpPr/>
          <p:nvPr/>
        </p:nvSpPr>
        <p:spPr>
          <a:xfrm>
            <a:off x="0" y="1851230"/>
            <a:ext cx="12192000" cy="743986"/>
          </a:xfrm>
          <a:prstGeom prst="rect">
            <a:avLst/>
          </a:prstGeom>
        </p:spPr>
        <p:txBody>
          <a:bodyPr wrap="square">
            <a:spAutoFit/>
          </a:bodyPr>
          <a:lstStyle/>
          <a:p>
            <a:pPr algn="ctr" defTabSz="1219170" eaLnBrk="1" hangingPunct="1">
              <a:lnSpc>
                <a:spcPct val="150000"/>
              </a:lnSpc>
              <a:defRPr/>
            </a:pPr>
            <a:r>
              <a:rPr lang="en-US" altLang="zh-CN" sz="3200" b="1" dirty="0">
                <a:solidFill>
                  <a:srgbClr val="0070C0"/>
                </a:solidFill>
                <a:cs typeface="Arial" charset="0"/>
                <a:sym typeface="Gill Sans" charset="0"/>
              </a:rPr>
              <a:t>3</a:t>
            </a:r>
            <a:r>
              <a:rPr lang="zh-CN" altLang="en-US" sz="3200" b="1" dirty="0">
                <a:solidFill>
                  <a:srgbClr val="0070C0"/>
                </a:solidFill>
                <a:cs typeface="Arial" charset="0"/>
                <a:sym typeface="Gill Sans" charset="0"/>
              </a:rPr>
              <a:t>个精简步骤</a:t>
            </a:r>
            <a:endParaRPr lang="en-US" altLang="zh-CN" sz="3200" dirty="0">
              <a:solidFill>
                <a:srgbClr val="0070C0"/>
              </a:solidFill>
              <a:cs typeface="Arial" charset="0"/>
              <a:sym typeface="Gill Sans" charset="0"/>
            </a:endParaRPr>
          </a:p>
        </p:txBody>
      </p:sp>
      <p:sp>
        <p:nvSpPr>
          <p:cNvPr id="5" name="矩形 4">
            <a:extLst>
              <a:ext uri="{FF2B5EF4-FFF2-40B4-BE49-F238E27FC236}">
                <a16:creationId xmlns:a16="http://schemas.microsoft.com/office/drawing/2014/main" id="{511215CD-CC6E-4487-9C83-0F756AA52EAF}"/>
              </a:ext>
            </a:extLst>
          </p:cNvPr>
          <p:cNvSpPr/>
          <p:nvPr/>
        </p:nvSpPr>
        <p:spPr>
          <a:xfrm>
            <a:off x="1055440" y="2948947"/>
            <a:ext cx="10081120" cy="2898422"/>
          </a:xfrm>
          <a:prstGeom prst="rect">
            <a:avLst/>
          </a:prstGeom>
        </p:spPr>
        <p:txBody>
          <a:bodyPr wrap="square">
            <a:spAutoFit/>
          </a:bodyPr>
          <a:lstStyle/>
          <a:p>
            <a:pPr defTabSz="1219170" eaLnBrk="1" hangingPunct="1">
              <a:lnSpc>
                <a:spcPct val="200000"/>
              </a:lnSpc>
              <a:defRPr/>
            </a:pPr>
            <a:r>
              <a:rPr lang="en-US" altLang="zh-CN" sz="3200" dirty="0">
                <a:solidFill>
                  <a:srgbClr val="007FDE"/>
                </a:solidFill>
                <a:cs typeface="Arial" charset="0"/>
                <a:sym typeface="Gill Sans" charset="0"/>
              </a:rPr>
              <a:t>- </a:t>
            </a:r>
            <a:r>
              <a:rPr lang="zh-CN" altLang="en-US" sz="3200" b="1" dirty="0">
                <a:solidFill>
                  <a:srgbClr val="000000"/>
                </a:solidFill>
                <a:cs typeface="Arial" charset="0"/>
                <a:sym typeface="Gill Sans" charset="0"/>
              </a:rPr>
              <a:t>确定</a:t>
            </a:r>
            <a:r>
              <a:rPr lang="en-US" altLang="zh-CN" sz="3200" b="1" dirty="0">
                <a:solidFill>
                  <a:srgbClr val="000000"/>
                </a:solidFill>
                <a:cs typeface="Arial" charset="0"/>
                <a:sym typeface="Gill Sans" charset="0"/>
              </a:rPr>
              <a:t>IPO</a:t>
            </a:r>
            <a:r>
              <a:rPr lang="zh-CN" altLang="en-US" sz="3200" b="1" dirty="0">
                <a:solidFill>
                  <a:srgbClr val="000000"/>
                </a:solidFill>
                <a:cs typeface="Arial" charset="0"/>
                <a:sym typeface="Gill Sans" charset="0"/>
              </a:rPr>
              <a:t>：明确计算部分及功能边界</a:t>
            </a:r>
            <a:endParaRPr lang="en-US" altLang="zh-CN" sz="3200" b="1" dirty="0">
              <a:solidFill>
                <a:srgbClr val="D98431"/>
              </a:solidFill>
              <a:cs typeface="Arial" charset="0"/>
              <a:sym typeface="Gill Sans" charset="0"/>
            </a:endParaRPr>
          </a:p>
          <a:p>
            <a:pPr defTabSz="1219170" eaLnBrk="1" hangingPunct="1">
              <a:lnSpc>
                <a:spcPct val="200000"/>
              </a:lnSpc>
              <a:defRPr/>
            </a:pPr>
            <a:r>
              <a:rPr lang="en-US" altLang="zh-CN" sz="3200" dirty="0">
                <a:solidFill>
                  <a:srgbClr val="007FDE"/>
                </a:solidFill>
                <a:cs typeface="Arial" charset="0"/>
                <a:sym typeface="Gill Sans" charset="0"/>
              </a:rPr>
              <a:t>-</a:t>
            </a:r>
            <a:r>
              <a:rPr lang="zh-CN" altLang="en-US" sz="3200" dirty="0">
                <a:solidFill>
                  <a:srgbClr val="000000"/>
                </a:solidFill>
                <a:cs typeface="Arial" charset="0"/>
                <a:sym typeface="Gill Sans" charset="0"/>
              </a:rPr>
              <a:t> </a:t>
            </a:r>
            <a:r>
              <a:rPr lang="zh-CN" altLang="en-US" sz="3200" b="1" dirty="0">
                <a:solidFill>
                  <a:srgbClr val="000000"/>
                </a:solidFill>
                <a:cs typeface="Arial" charset="0"/>
                <a:sym typeface="Gill Sans" charset="0"/>
              </a:rPr>
              <a:t>编写程序：将计算求解的设计变成现实</a:t>
            </a:r>
            <a:endParaRPr lang="en-US" altLang="zh-CN" sz="3200" b="1" dirty="0">
              <a:solidFill>
                <a:srgbClr val="D98431"/>
              </a:solidFill>
              <a:cs typeface="Arial" charset="0"/>
              <a:sym typeface="Gill Sans" charset="0"/>
            </a:endParaRPr>
          </a:p>
          <a:p>
            <a:pPr defTabSz="1219170" eaLnBrk="1" hangingPunct="1">
              <a:lnSpc>
                <a:spcPct val="200000"/>
              </a:lnSpc>
              <a:defRPr/>
            </a:pPr>
            <a:r>
              <a:rPr lang="en-US" altLang="zh-CN" sz="3200" dirty="0">
                <a:solidFill>
                  <a:srgbClr val="007FDE"/>
                </a:solidFill>
                <a:cs typeface="Arial" charset="0"/>
                <a:sym typeface="Gill Sans" charset="0"/>
              </a:rPr>
              <a:t>-</a:t>
            </a:r>
            <a:r>
              <a:rPr lang="zh-CN" altLang="en-US" sz="3200" dirty="0">
                <a:solidFill>
                  <a:srgbClr val="000000"/>
                </a:solidFill>
                <a:cs typeface="Arial" charset="0"/>
                <a:sym typeface="Gill Sans" charset="0"/>
              </a:rPr>
              <a:t> </a:t>
            </a:r>
            <a:r>
              <a:rPr lang="zh-CN" altLang="en-US" sz="3200" b="1" dirty="0">
                <a:solidFill>
                  <a:srgbClr val="000000"/>
                </a:solidFill>
                <a:cs typeface="Arial" charset="0"/>
                <a:sym typeface="Gill Sans" charset="0"/>
              </a:rPr>
              <a:t>调试程序：确保程序按照正确逻辑能够正确运行</a:t>
            </a:r>
            <a:endParaRPr lang="en-US" altLang="zh-CN" sz="3200" b="1" dirty="0">
              <a:solidFill>
                <a:srgbClr val="D98431"/>
              </a:solidFill>
              <a:cs typeface="Arial" charset="0"/>
              <a:sym typeface="Gill Sans" charset="0"/>
            </a:endParaRPr>
          </a:p>
        </p:txBody>
      </p:sp>
    </p:spTree>
    <p:extLst>
      <p:ext uri="{BB962C8B-B14F-4D97-AF65-F5344CB8AC3E}">
        <p14:creationId xmlns:p14="http://schemas.microsoft.com/office/powerpoint/2010/main" val="2163282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4EFDE42F-6EFC-45D4-BFCF-426F3338D034}"/>
              </a:ext>
            </a:extLst>
          </p:cNvPr>
          <p:cNvSpPr>
            <a:spLocks noGrp="1" noChangeArrowheads="1"/>
          </p:cNvSpPr>
          <p:nvPr>
            <p:ph type="title"/>
          </p:nvPr>
        </p:nvSpPr>
        <p:spPr>
          <a:xfrm>
            <a:off x="623392" y="476672"/>
            <a:ext cx="10221913" cy="684213"/>
          </a:xfrm>
        </p:spPr>
        <p:txBody>
          <a:bodyPr/>
          <a:lstStyle/>
          <a:p>
            <a:pPr>
              <a:defRPr/>
            </a:pPr>
            <a:r>
              <a:rPr lang="zh-CN" altLang="zh-CN" dirty="0"/>
              <a:t>理解</a:t>
            </a:r>
            <a:r>
              <a:rPr lang="en-US" altLang="zh-CN" dirty="0"/>
              <a:t>C</a:t>
            </a:r>
            <a:r>
              <a:rPr lang="zh-CN" altLang="zh-CN" dirty="0"/>
              <a:t>语言程序的基本结构</a:t>
            </a:r>
            <a:endParaRPr lang="zh-CN" altLang="en-US" dirty="0"/>
          </a:p>
        </p:txBody>
      </p:sp>
      <p:sp>
        <p:nvSpPr>
          <p:cNvPr id="44035" name="内容占位符 2">
            <a:extLst>
              <a:ext uri="{FF2B5EF4-FFF2-40B4-BE49-F238E27FC236}">
                <a16:creationId xmlns:a16="http://schemas.microsoft.com/office/drawing/2014/main" id="{FA7AAD40-4BC9-4C0E-B036-D7C2EBAEA610}"/>
              </a:ext>
            </a:extLst>
          </p:cNvPr>
          <p:cNvSpPr>
            <a:spLocks noGrp="1" noChangeArrowheads="1"/>
          </p:cNvSpPr>
          <p:nvPr>
            <p:ph idx="1"/>
          </p:nvPr>
        </p:nvSpPr>
        <p:spPr>
          <a:xfrm>
            <a:off x="479425" y="1412875"/>
            <a:ext cx="7704807" cy="5256213"/>
          </a:xfrm>
        </p:spPr>
        <p:txBody>
          <a:bodyPr/>
          <a:lstStyle/>
          <a:p>
            <a:pP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C</a:t>
            </a:r>
            <a:r>
              <a:rPr lang="zh-CN" altLang="zh-CN" dirty="0">
                <a:latin typeface="Times New Roman" panose="02020603050405020304" pitchFamily="18" charset="0"/>
                <a:cs typeface="Times New Roman" panose="02020603050405020304" pitchFamily="18" charset="0"/>
              </a:rPr>
              <a:t>程序的基本结构如下</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buFont typeface="Wingdings" panose="05000000000000000000" pitchFamily="2" charset="2"/>
              <a:buChar char="u"/>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由一个或多个函数构成。</a:t>
            </a:r>
            <a:endParaRPr lang="en-US" altLang="zh-C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这些函数分布在一个或多个文件中。</a:t>
            </a:r>
          </a:p>
          <a:p>
            <a:pPr lvl="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每个文件称为一个可编译单元。</a:t>
            </a:r>
          </a:p>
          <a:p>
            <a:pPr lvl="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 </a:t>
            </a:r>
            <a:r>
              <a:rPr lang="zh-CN" altLang="zh-CN" sz="2400" b="1" dirty="0">
                <a:solidFill>
                  <a:srgbClr val="FF0000"/>
                </a:solidFill>
                <a:latin typeface="Times New Roman" panose="02020603050405020304" pitchFamily="18" charset="0"/>
                <a:cs typeface="Times New Roman" panose="02020603050405020304" pitchFamily="18" charset="0"/>
              </a:rPr>
              <a:t>每个</a:t>
            </a:r>
            <a:r>
              <a:rPr lang="en-US" altLang="zh-CN" sz="2400" b="1" dirty="0">
                <a:solidFill>
                  <a:srgbClr val="FF0000"/>
                </a:solidFill>
                <a:latin typeface="Times New Roman" panose="02020603050405020304" pitchFamily="18" charset="0"/>
                <a:cs typeface="Times New Roman" panose="02020603050405020304" pitchFamily="18" charset="0"/>
              </a:rPr>
              <a:t>C</a:t>
            </a:r>
            <a:r>
              <a:rPr lang="zh-CN" altLang="zh-CN" sz="2400" b="1" dirty="0">
                <a:solidFill>
                  <a:srgbClr val="FF0000"/>
                </a:solidFill>
                <a:latin typeface="Times New Roman" panose="02020603050405020304" pitchFamily="18" charset="0"/>
                <a:cs typeface="Times New Roman" panose="02020603050405020304" pitchFamily="18" charset="0"/>
              </a:rPr>
              <a:t>程序都有且仅有一个</a:t>
            </a:r>
            <a:r>
              <a:rPr lang="en-US" altLang="zh-CN" sz="2400" b="1" dirty="0">
                <a:solidFill>
                  <a:srgbClr val="FF0000"/>
                </a:solidFill>
                <a:latin typeface="Times New Roman" panose="02020603050405020304" pitchFamily="18" charset="0"/>
                <a:cs typeface="Times New Roman" panose="02020603050405020304" pitchFamily="18" charset="0"/>
              </a:rPr>
              <a:t>main</a:t>
            </a:r>
            <a:r>
              <a:rPr lang="zh-CN" altLang="zh-CN" sz="2400" b="1" dirty="0">
                <a:solidFill>
                  <a:srgbClr val="FF0000"/>
                </a:solidFill>
                <a:latin typeface="Times New Roman" panose="02020603050405020304" pitchFamily="18" charset="0"/>
                <a:cs typeface="Times New Roman" panose="02020603050405020304" pitchFamily="18" charset="0"/>
              </a:rPr>
              <a:t>函数</a:t>
            </a:r>
            <a:r>
              <a:rPr lang="zh-CN" altLang="zh-CN" sz="24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 </a:t>
            </a:r>
            <a:r>
              <a:rPr lang="en-US" altLang="zh-CN" sz="2400" b="1" dirty="0">
                <a:solidFill>
                  <a:srgbClr val="FF0000"/>
                </a:solidFill>
                <a:latin typeface="Times New Roman" panose="02020603050405020304" pitchFamily="18" charset="0"/>
                <a:cs typeface="Times New Roman" panose="02020603050405020304" pitchFamily="18" charset="0"/>
              </a:rPr>
              <a:t>main</a:t>
            </a:r>
            <a:r>
              <a:rPr lang="zh-CN" altLang="zh-CN" sz="2400" b="1" dirty="0">
                <a:solidFill>
                  <a:srgbClr val="FF0000"/>
                </a:solidFill>
                <a:latin typeface="Times New Roman" panose="02020603050405020304" pitchFamily="18" charset="0"/>
                <a:cs typeface="Times New Roman" panose="02020603050405020304" pitchFamily="18" charset="0"/>
              </a:rPr>
              <a:t>函数是程序的入口，它直接或间接地调用其他函数来完成功能</a:t>
            </a:r>
            <a:r>
              <a:rPr lang="zh-CN" altLang="zh-CN" sz="2400" dirty="0">
                <a:latin typeface="Times New Roman" panose="02020603050405020304" pitchFamily="18" charset="0"/>
                <a:cs typeface="Times New Roman" panose="02020603050405020304" pitchFamily="18" charset="0"/>
              </a:rPr>
              <a:t>。</a:t>
            </a:r>
          </a:p>
          <a:p>
            <a:endParaRPr lang="zh-CN" altLang="en-US" dirty="0"/>
          </a:p>
        </p:txBody>
      </p:sp>
      <p:pic>
        <p:nvPicPr>
          <p:cNvPr id="44036" name="图片 3" descr="C014">
            <a:extLst>
              <a:ext uri="{FF2B5EF4-FFF2-40B4-BE49-F238E27FC236}">
                <a16:creationId xmlns:a16="http://schemas.microsoft.com/office/drawing/2014/main" id="{8594EBCF-CF4B-47E6-B3B1-4B134C5387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9102" y="1365324"/>
            <a:ext cx="3776952" cy="3935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a:extLst>
              <a:ext uri="{FF2B5EF4-FFF2-40B4-BE49-F238E27FC236}">
                <a16:creationId xmlns:a16="http://schemas.microsoft.com/office/drawing/2014/main" id="{45F3CF9D-08C2-439C-A842-2CA37BB23C50}"/>
              </a:ext>
            </a:extLst>
          </p:cNvPr>
          <p:cNvSpPr>
            <a:spLocks noGrp="1" noChangeArrowheads="1"/>
          </p:cNvSpPr>
          <p:nvPr>
            <p:ph type="title"/>
          </p:nvPr>
        </p:nvSpPr>
        <p:spPr>
          <a:xfrm>
            <a:off x="479425" y="584200"/>
            <a:ext cx="10221913" cy="684213"/>
          </a:xfrm>
        </p:spPr>
        <p:txBody>
          <a:bodyPr/>
          <a:lstStyle/>
          <a:p>
            <a:pPr>
              <a:defRPr/>
            </a:pPr>
            <a:r>
              <a:rPr lang="zh-CN" altLang="en-US"/>
              <a:t>流程控制 </a:t>
            </a:r>
          </a:p>
        </p:txBody>
      </p:sp>
      <p:sp>
        <p:nvSpPr>
          <p:cNvPr id="211973" name="Rectangle 5">
            <a:extLst>
              <a:ext uri="{FF2B5EF4-FFF2-40B4-BE49-F238E27FC236}">
                <a16:creationId xmlns:a16="http://schemas.microsoft.com/office/drawing/2014/main" id="{230FE06A-861A-4A31-8E80-55CBB6C806E5}"/>
              </a:ext>
            </a:extLst>
          </p:cNvPr>
          <p:cNvSpPr>
            <a:spLocks noGrp="1" noChangeArrowheads="1"/>
          </p:cNvSpPr>
          <p:nvPr>
            <p:ph idx="1"/>
          </p:nvPr>
        </p:nvSpPr>
        <p:spPr>
          <a:xfrm>
            <a:off x="479425" y="1412875"/>
            <a:ext cx="10972800" cy="5256213"/>
          </a:xfrm>
        </p:spPr>
        <p:txBody>
          <a:bodyPr/>
          <a:lstStyle/>
          <a:p>
            <a:pPr>
              <a:lnSpc>
                <a:spcPct val="90000"/>
              </a:lnSpc>
            </a:pPr>
            <a:r>
              <a:rPr lang="zh-CN" altLang="en-US"/>
              <a:t> 语句级控制：3种基本的控制结构</a:t>
            </a:r>
          </a:p>
          <a:p>
            <a:pPr lvl="1">
              <a:lnSpc>
                <a:spcPct val="90000"/>
              </a:lnSpc>
            </a:pPr>
            <a:r>
              <a:rPr lang="zh-CN" altLang="en-US" sz="2400">
                <a:solidFill>
                  <a:schemeClr val="bg2"/>
                </a:solidFill>
              </a:rPr>
              <a:t>顺序</a:t>
            </a:r>
            <a:r>
              <a:rPr lang="zh-CN" altLang="en-US" sz="2400"/>
              <a:t>控制结构</a:t>
            </a:r>
            <a:r>
              <a:rPr lang="en-US" altLang="zh-CN" sz="2400"/>
              <a:t>：</a:t>
            </a:r>
            <a:r>
              <a:rPr lang="zh-CN" altLang="en-US" sz="2400"/>
              <a:t>自然顺序执行</a:t>
            </a:r>
          </a:p>
          <a:p>
            <a:pPr lvl="1">
              <a:lnSpc>
                <a:spcPct val="90000"/>
              </a:lnSpc>
            </a:pPr>
            <a:r>
              <a:rPr lang="zh-CN" altLang="en-US" sz="2400">
                <a:solidFill>
                  <a:schemeClr val="bg2"/>
                </a:solidFill>
              </a:rPr>
              <a:t>分支</a:t>
            </a:r>
            <a:r>
              <a:rPr lang="zh-CN" altLang="en-US" sz="2400"/>
              <a:t>控制结构</a:t>
            </a:r>
            <a:r>
              <a:rPr lang="en-US" altLang="zh-CN" sz="2400"/>
              <a:t>（</a:t>
            </a:r>
            <a:r>
              <a:rPr lang="zh-CN" altLang="en-US" sz="2400"/>
              <a:t>选择结构）：根据不同的条件来选择所要执行的模块</a:t>
            </a:r>
          </a:p>
          <a:p>
            <a:pPr lvl="1">
              <a:lnSpc>
                <a:spcPct val="90000"/>
              </a:lnSpc>
            </a:pPr>
            <a:r>
              <a:rPr lang="zh-CN" altLang="en-US" sz="2400">
                <a:solidFill>
                  <a:schemeClr val="bg2"/>
                </a:solidFill>
              </a:rPr>
              <a:t>循环</a:t>
            </a:r>
            <a:r>
              <a:rPr lang="zh-CN" altLang="en-US" sz="2400"/>
              <a:t>控制结构</a:t>
            </a:r>
            <a:r>
              <a:rPr lang="en-US" altLang="zh-CN" sz="2400"/>
              <a:t>：</a:t>
            </a:r>
            <a:r>
              <a:rPr lang="zh-CN" altLang="en-US" sz="2400"/>
              <a:t>重复执行某个模块</a:t>
            </a:r>
          </a:p>
          <a:p>
            <a:pPr lvl="1">
              <a:lnSpc>
                <a:spcPct val="90000"/>
              </a:lnSpc>
            </a:pPr>
            <a:endParaRPr lang="zh-CN" altLang="en-US" sz="2400"/>
          </a:p>
          <a:p>
            <a:pPr>
              <a:lnSpc>
                <a:spcPct val="90000"/>
              </a:lnSpc>
            </a:pPr>
            <a:r>
              <a:rPr lang="zh-CN" altLang="en-US"/>
              <a:t> 单位级控制：函数的定义与调用</a:t>
            </a:r>
          </a:p>
          <a:p>
            <a:pPr lvl="1">
              <a:lnSpc>
                <a:spcPct val="90000"/>
              </a:lnSpc>
            </a:pPr>
            <a:r>
              <a:rPr lang="zh-CN" altLang="en-US" sz="2400"/>
              <a:t>处理复杂问题时, 将程序分为若干个相对独立的子程序（函数）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1973">
                                            <p:txEl>
                                              <p:pRg st="0" end="0"/>
                                            </p:txEl>
                                          </p:spTgt>
                                        </p:tgtEl>
                                        <p:attrNameLst>
                                          <p:attrName>style.visibility</p:attrName>
                                        </p:attrNameLst>
                                      </p:cBhvr>
                                      <p:to>
                                        <p:strVal val="visible"/>
                                      </p:to>
                                    </p:set>
                                    <p:animEffect transition="in" filter="blinds(horizontal)">
                                      <p:cBhvr>
                                        <p:cTn id="7" dur="500"/>
                                        <p:tgtEl>
                                          <p:spTgt spid="21197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1973">
                                            <p:txEl>
                                              <p:pRg st="1" end="1"/>
                                            </p:txEl>
                                          </p:spTgt>
                                        </p:tgtEl>
                                        <p:attrNameLst>
                                          <p:attrName>style.visibility</p:attrName>
                                        </p:attrNameLst>
                                      </p:cBhvr>
                                      <p:to>
                                        <p:strVal val="visible"/>
                                      </p:to>
                                    </p:set>
                                    <p:animEffect transition="in" filter="blinds(horizontal)">
                                      <p:cBhvr>
                                        <p:cTn id="10" dur="500"/>
                                        <p:tgtEl>
                                          <p:spTgt spid="21197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1973">
                                            <p:txEl>
                                              <p:pRg st="2" end="2"/>
                                            </p:txEl>
                                          </p:spTgt>
                                        </p:tgtEl>
                                        <p:attrNameLst>
                                          <p:attrName>style.visibility</p:attrName>
                                        </p:attrNameLst>
                                      </p:cBhvr>
                                      <p:to>
                                        <p:strVal val="visible"/>
                                      </p:to>
                                    </p:set>
                                    <p:animEffect transition="in" filter="blinds(horizontal)">
                                      <p:cBhvr>
                                        <p:cTn id="13" dur="500"/>
                                        <p:tgtEl>
                                          <p:spTgt spid="21197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11973">
                                            <p:txEl>
                                              <p:pRg st="3" end="3"/>
                                            </p:txEl>
                                          </p:spTgt>
                                        </p:tgtEl>
                                        <p:attrNameLst>
                                          <p:attrName>style.visibility</p:attrName>
                                        </p:attrNameLst>
                                      </p:cBhvr>
                                      <p:to>
                                        <p:strVal val="visible"/>
                                      </p:to>
                                    </p:set>
                                    <p:animEffect transition="in" filter="blinds(horizontal)">
                                      <p:cBhvr>
                                        <p:cTn id="16" dur="500"/>
                                        <p:tgtEl>
                                          <p:spTgt spid="21197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11973">
                                            <p:txEl>
                                              <p:pRg st="5" end="5"/>
                                            </p:txEl>
                                          </p:spTgt>
                                        </p:tgtEl>
                                        <p:attrNameLst>
                                          <p:attrName>style.visibility</p:attrName>
                                        </p:attrNameLst>
                                      </p:cBhvr>
                                      <p:to>
                                        <p:strVal val="visible"/>
                                      </p:to>
                                    </p:set>
                                    <p:animEffect transition="in" filter="blinds(horizontal)">
                                      <p:cBhvr>
                                        <p:cTn id="21" dur="500"/>
                                        <p:tgtEl>
                                          <p:spTgt spid="21197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1973">
                                            <p:txEl>
                                              <p:pRg st="6" end="6"/>
                                            </p:txEl>
                                          </p:spTgt>
                                        </p:tgtEl>
                                        <p:attrNameLst>
                                          <p:attrName>style.visibility</p:attrName>
                                        </p:attrNameLst>
                                      </p:cBhvr>
                                      <p:to>
                                        <p:strVal val="visible"/>
                                      </p:to>
                                    </p:set>
                                    <p:animEffect transition="in" filter="blinds(horizontal)">
                                      <p:cBhvr>
                                        <p:cTn id="24" dur="500"/>
                                        <p:tgtEl>
                                          <p:spTgt spid="21197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a:extLst>
              <a:ext uri="{FF2B5EF4-FFF2-40B4-BE49-F238E27FC236}">
                <a16:creationId xmlns:a16="http://schemas.microsoft.com/office/drawing/2014/main" id="{678C1B8A-4FBB-4ABC-B191-E6A4F027D504}"/>
              </a:ext>
            </a:extLst>
          </p:cNvPr>
          <p:cNvSpPr>
            <a:spLocks noGrp="1" noChangeArrowheads="1"/>
          </p:cNvSpPr>
          <p:nvPr>
            <p:ph type="title"/>
          </p:nvPr>
        </p:nvSpPr>
        <p:spPr>
          <a:xfrm>
            <a:off x="479425" y="584200"/>
            <a:ext cx="10221913" cy="684213"/>
          </a:xfrm>
        </p:spPr>
        <p:txBody>
          <a:bodyPr/>
          <a:lstStyle/>
          <a:p>
            <a:pPr>
              <a:defRPr/>
            </a:pPr>
            <a:r>
              <a:rPr lang="zh-CN" altLang="en-US" dirty="0"/>
              <a:t>程序的编译与编程环境 </a:t>
            </a:r>
          </a:p>
        </p:txBody>
      </p:sp>
      <p:sp>
        <p:nvSpPr>
          <p:cNvPr id="204805" name="Rectangle 5">
            <a:extLst>
              <a:ext uri="{FF2B5EF4-FFF2-40B4-BE49-F238E27FC236}">
                <a16:creationId xmlns:a16="http://schemas.microsoft.com/office/drawing/2014/main" id="{B334BD75-C8BE-4D34-ABEF-C1CE2FE08DC0}"/>
              </a:ext>
            </a:extLst>
          </p:cNvPr>
          <p:cNvSpPr>
            <a:spLocks noGrp="1" noChangeArrowheads="1"/>
          </p:cNvSpPr>
          <p:nvPr>
            <p:ph idx="1"/>
          </p:nvPr>
        </p:nvSpPr>
        <p:spPr>
          <a:xfrm>
            <a:off x="479425" y="1412875"/>
            <a:ext cx="10972800" cy="5256213"/>
          </a:xfrm>
        </p:spPr>
        <p:txBody>
          <a:bodyPr/>
          <a:lstStyle/>
          <a:p>
            <a:pPr>
              <a:lnSpc>
                <a:spcPct val="90000"/>
              </a:lnSpc>
              <a:defRPr/>
            </a:pPr>
            <a:r>
              <a:rPr lang="zh-CN" altLang="en-US" sz="2400" dirty="0"/>
              <a:t> 程序的编译</a:t>
            </a:r>
          </a:p>
          <a:p>
            <a:pPr lvl="1">
              <a:lnSpc>
                <a:spcPct val="90000"/>
              </a:lnSpc>
              <a:buFont typeface="Wingdings" panose="05000000000000000000" pitchFamily="2" charset="2"/>
              <a:buNone/>
              <a:defRPr/>
            </a:pPr>
            <a:r>
              <a:rPr lang="zh-CN" altLang="en-US" dirty="0"/>
              <a:t>          编译器</a:t>
            </a:r>
          </a:p>
          <a:p>
            <a:pPr lvl="1">
              <a:lnSpc>
                <a:spcPct val="90000"/>
              </a:lnSpc>
              <a:buFont typeface="Wingdings" panose="05000000000000000000" pitchFamily="2" charset="2"/>
              <a:buNone/>
              <a:defRPr/>
            </a:pPr>
            <a:r>
              <a:rPr lang="zh-CN" altLang="en-US" dirty="0"/>
              <a:t>  程序 </a:t>
            </a:r>
            <a:r>
              <a:rPr lang="en-US" altLang="zh-CN" dirty="0"/>
              <a:t>-----------&gt;</a:t>
            </a:r>
            <a:r>
              <a:rPr lang="zh-CN" altLang="en-US" dirty="0"/>
              <a:t>计算机直接能理解的指令序列</a:t>
            </a:r>
            <a:endParaRPr lang="en-US" altLang="zh-CN" dirty="0"/>
          </a:p>
          <a:p>
            <a:pPr lvl="1">
              <a:lnSpc>
                <a:spcPct val="90000"/>
              </a:lnSpc>
              <a:buFont typeface="Wingdings" panose="05000000000000000000" pitchFamily="2" charset="2"/>
              <a:buNone/>
              <a:defRPr/>
            </a:pPr>
            <a:endParaRPr lang="en-US" altLang="zh-CN" dirty="0"/>
          </a:p>
          <a:p>
            <a:pPr marL="0" lvl="1" indent="0">
              <a:buFont typeface="Wingdings" panose="05000000000000000000" pitchFamily="2" charset="2"/>
              <a:buNone/>
              <a:defRPr/>
            </a:pPr>
            <a:r>
              <a:rPr lang="zh-CN" altLang="en-US" sz="2400" dirty="0"/>
              <a:t>    编译器：对源程序进行词法分析、语法与语义分析，生成可执行的代码。</a:t>
            </a:r>
          </a:p>
          <a:p>
            <a:pPr lvl="1">
              <a:lnSpc>
                <a:spcPct val="90000"/>
              </a:lnSpc>
              <a:buFont typeface="Wingdings" panose="05000000000000000000" pitchFamily="2" charset="2"/>
              <a:buNone/>
              <a:defRPr/>
            </a:pPr>
            <a:r>
              <a:rPr lang="zh-CN" altLang="en-US" sz="2400" dirty="0"/>
              <a:t>         直接指出程序中的语法错误</a:t>
            </a:r>
            <a:endParaRPr lang="en-US" altLang="zh-CN" sz="2400" dirty="0"/>
          </a:p>
          <a:p>
            <a:pPr lvl="1">
              <a:lnSpc>
                <a:spcPct val="90000"/>
              </a:lnSpc>
              <a:buFont typeface="Wingdings" panose="05000000000000000000" pitchFamily="2" charset="2"/>
              <a:buNone/>
              <a:defRPr/>
            </a:pPr>
            <a:endParaRPr lang="zh-CN" altLang="en-US" dirty="0"/>
          </a:p>
          <a:p>
            <a:pPr>
              <a:lnSpc>
                <a:spcPct val="90000"/>
              </a:lnSpc>
              <a:defRPr/>
            </a:pPr>
            <a:r>
              <a:rPr lang="zh-CN" altLang="en-US" sz="2400" dirty="0"/>
              <a:t> 编程环境</a:t>
            </a:r>
          </a:p>
          <a:p>
            <a:pPr marL="457200" lvl="1" indent="0">
              <a:buFont typeface="Wingdings" panose="05000000000000000000" pitchFamily="2" charset="2"/>
              <a:buNone/>
              <a:defRPr/>
            </a:pPr>
            <a:r>
              <a:rPr lang="zh-CN" altLang="en-US" sz="2400" dirty="0"/>
              <a:t>包括编辑程序（</a:t>
            </a:r>
            <a:r>
              <a:rPr lang="en-US" altLang="zh-CN" sz="2400" dirty="0"/>
              <a:t>Edit）、</a:t>
            </a:r>
            <a:r>
              <a:rPr lang="zh-CN" altLang="en-US" sz="2400" dirty="0"/>
              <a:t>编译（</a:t>
            </a:r>
            <a:r>
              <a:rPr lang="en-US" altLang="zh-CN" sz="2400" dirty="0"/>
              <a:t>Compile）、</a:t>
            </a:r>
            <a:r>
              <a:rPr lang="zh-CN" altLang="en-US" sz="2400" dirty="0"/>
              <a:t>调试（</a:t>
            </a:r>
            <a:r>
              <a:rPr lang="en-US" altLang="zh-CN" sz="2400" dirty="0"/>
              <a:t>Debug）</a:t>
            </a:r>
            <a:r>
              <a:rPr lang="zh-CN" altLang="en-US" sz="2400" dirty="0"/>
              <a:t>等过程</a:t>
            </a:r>
            <a:r>
              <a:rPr lang="zh-CN" altLang="en-US" dirty="0"/>
              <a:t>。</a:t>
            </a:r>
          </a:p>
          <a:p>
            <a:pPr lvl="2">
              <a:lnSpc>
                <a:spcPct val="90000"/>
              </a:lnSpc>
              <a:buFont typeface="Wingdings" panose="05000000000000000000" pitchFamily="2" charset="2"/>
              <a:buNone/>
              <a:defRPr/>
            </a:pPr>
            <a:r>
              <a:rPr lang="zh-CN" altLang="en-US" dirty="0"/>
              <a:t> </a:t>
            </a:r>
          </a:p>
          <a:p>
            <a:pPr>
              <a:lnSpc>
                <a:spcPct val="90000"/>
              </a:lnSpc>
              <a:defRPr/>
            </a:pPr>
            <a:r>
              <a:rPr lang="zh-CN" altLang="en-US" sz="2400" dirty="0"/>
              <a:t>掌握程序设计语言：根据语言的语法，用语言表达数据、实现程序的控制，并会使用编程环境。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05">
                                            <p:txEl>
                                              <p:pRg st="0" end="0"/>
                                            </p:txEl>
                                          </p:spTgt>
                                        </p:tgtEl>
                                        <p:attrNameLst>
                                          <p:attrName>style.visibility</p:attrName>
                                        </p:attrNameLst>
                                      </p:cBhvr>
                                      <p:to>
                                        <p:strVal val="visible"/>
                                      </p:to>
                                    </p:set>
                                    <p:animEffect transition="in" filter="blinds(horizontal)">
                                      <p:cBhvr>
                                        <p:cTn id="7" dur="500"/>
                                        <p:tgtEl>
                                          <p:spTgt spid="20480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05">
                                            <p:txEl>
                                              <p:pRg st="1" end="1"/>
                                            </p:txEl>
                                          </p:spTgt>
                                        </p:tgtEl>
                                        <p:attrNameLst>
                                          <p:attrName>style.visibility</p:attrName>
                                        </p:attrNameLst>
                                      </p:cBhvr>
                                      <p:to>
                                        <p:strVal val="visible"/>
                                      </p:to>
                                    </p:set>
                                    <p:animEffect transition="in" filter="blinds(horizontal)">
                                      <p:cBhvr>
                                        <p:cTn id="10" dur="500"/>
                                        <p:tgtEl>
                                          <p:spTgt spid="20480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4805">
                                            <p:txEl>
                                              <p:pRg st="2" end="2"/>
                                            </p:txEl>
                                          </p:spTgt>
                                        </p:tgtEl>
                                        <p:attrNameLst>
                                          <p:attrName>style.visibility</p:attrName>
                                        </p:attrNameLst>
                                      </p:cBhvr>
                                      <p:to>
                                        <p:strVal val="visible"/>
                                      </p:to>
                                    </p:set>
                                    <p:animEffect transition="in" filter="blinds(horizontal)">
                                      <p:cBhvr>
                                        <p:cTn id="13" dur="500"/>
                                        <p:tgtEl>
                                          <p:spTgt spid="20480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4805">
                                            <p:txEl>
                                              <p:pRg st="4" end="4"/>
                                            </p:txEl>
                                          </p:spTgt>
                                        </p:tgtEl>
                                        <p:attrNameLst>
                                          <p:attrName>style.visibility</p:attrName>
                                        </p:attrNameLst>
                                      </p:cBhvr>
                                      <p:to>
                                        <p:strVal val="visible"/>
                                      </p:to>
                                    </p:set>
                                    <p:animEffect transition="in" filter="blinds(horizontal)">
                                      <p:cBhvr>
                                        <p:cTn id="16" dur="500"/>
                                        <p:tgtEl>
                                          <p:spTgt spid="20480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04805">
                                            <p:txEl>
                                              <p:pRg st="5" end="5"/>
                                            </p:txEl>
                                          </p:spTgt>
                                        </p:tgtEl>
                                        <p:attrNameLst>
                                          <p:attrName>style.visibility</p:attrName>
                                        </p:attrNameLst>
                                      </p:cBhvr>
                                      <p:to>
                                        <p:strVal val="visible"/>
                                      </p:to>
                                    </p:set>
                                    <p:animEffect transition="in" filter="blinds(horizontal)">
                                      <p:cBhvr>
                                        <p:cTn id="19" dur="500"/>
                                        <p:tgtEl>
                                          <p:spTgt spid="204805">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204805">
                                            <p:txEl>
                                              <p:pRg st="7" end="7"/>
                                            </p:txEl>
                                          </p:spTgt>
                                        </p:tgtEl>
                                        <p:attrNameLst>
                                          <p:attrName>style.visibility</p:attrName>
                                        </p:attrNameLst>
                                      </p:cBhvr>
                                      <p:to>
                                        <p:strVal val="visible"/>
                                      </p:to>
                                    </p:set>
                                    <p:animEffect transition="in" filter="blinds(horizontal)">
                                      <p:cBhvr>
                                        <p:cTn id="24" dur="500"/>
                                        <p:tgtEl>
                                          <p:spTgt spid="204805">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04805">
                                            <p:txEl>
                                              <p:pRg st="8" end="8"/>
                                            </p:txEl>
                                          </p:spTgt>
                                        </p:tgtEl>
                                        <p:attrNameLst>
                                          <p:attrName>style.visibility</p:attrName>
                                        </p:attrNameLst>
                                      </p:cBhvr>
                                      <p:to>
                                        <p:strVal val="visible"/>
                                      </p:to>
                                    </p:set>
                                    <p:animEffect transition="in" filter="blinds(horizontal)">
                                      <p:cBhvr>
                                        <p:cTn id="27" dur="500"/>
                                        <p:tgtEl>
                                          <p:spTgt spid="204805">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4805">
                                            <p:txEl>
                                              <p:pRg st="10" end="10"/>
                                            </p:txEl>
                                          </p:spTgt>
                                        </p:tgtEl>
                                        <p:attrNameLst>
                                          <p:attrName>style.visibility</p:attrName>
                                        </p:attrNameLst>
                                      </p:cBhvr>
                                      <p:to>
                                        <p:strVal val="visible"/>
                                      </p:to>
                                    </p:set>
                                    <p:animEffect transition="in" filter="blinds(horizontal)">
                                      <p:cBhvr>
                                        <p:cTn id="32" dur="500"/>
                                        <p:tgtEl>
                                          <p:spTgt spid="20480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AutoShape 2">
            <a:extLst>
              <a:ext uri="{FF2B5EF4-FFF2-40B4-BE49-F238E27FC236}">
                <a16:creationId xmlns:a16="http://schemas.microsoft.com/office/drawing/2014/main" id="{DF3B878F-AEE9-474F-AA6A-6CA5A63770D3}"/>
              </a:ext>
            </a:extLst>
          </p:cNvPr>
          <p:cNvSpPr>
            <a:spLocks noChangeArrowheads="1"/>
          </p:cNvSpPr>
          <p:nvPr/>
        </p:nvSpPr>
        <p:spPr bwMode="auto">
          <a:xfrm>
            <a:off x="8042275" y="2940050"/>
            <a:ext cx="2590800" cy="1295400"/>
          </a:xfrm>
          <a:prstGeom prst="flowChartMagneticDrum">
            <a:avLst/>
          </a:prstGeom>
          <a:solidFill>
            <a:schemeClr val="bg1"/>
          </a:solidFill>
          <a:ln w="12700" cap="sq">
            <a:solidFill>
              <a:schemeClr val="tx1"/>
            </a:solidFill>
            <a:round/>
            <a:headEnd type="none" w="sm" len="sm"/>
            <a:tailEnd type="none" w="sm" len="sm"/>
          </a:ln>
        </p:spPr>
        <p:txBody>
          <a:bodyPr wrap="none" anchor="ct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solidFill>
                <a:schemeClr val="tx1"/>
              </a:solidFill>
              <a:latin typeface="Arial" panose="020B0604020202020204" pitchFamily="34" charset="0"/>
            </a:endParaRPr>
          </a:p>
        </p:txBody>
      </p:sp>
      <p:sp>
        <p:nvSpPr>
          <p:cNvPr id="64515" name="AutoShape 3">
            <a:extLst>
              <a:ext uri="{FF2B5EF4-FFF2-40B4-BE49-F238E27FC236}">
                <a16:creationId xmlns:a16="http://schemas.microsoft.com/office/drawing/2014/main" id="{15F6D20D-C3BD-4197-85A9-CF28FEBB3E44}"/>
              </a:ext>
            </a:extLst>
          </p:cNvPr>
          <p:cNvSpPr>
            <a:spLocks noChangeArrowheads="1"/>
          </p:cNvSpPr>
          <p:nvPr/>
        </p:nvSpPr>
        <p:spPr bwMode="auto">
          <a:xfrm>
            <a:off x="2362200" y="1557338"/>
            <a:ext cx="1828800" cy="914400"/>
          </a:xfrm>
          <a:prstGeom prst="flowChartMultidocument">
            <a:avLst/>
          </a:prstGeom>
          <a:solidFill>
            <a:schemeClr val="bg1"/>
          </a:solidFill>
          <a:ln w="12700" cap="sq">
            <a:solidFill>
              <a:schemeClr val="tx1"/>
            </a:solidFill>
            <a:miter lim="800000"/>
            <a:headEnd type="none" w="sm" len="sm"/>
            <a:tailEnd type="none" w="sm" len="sm"/>
          </a:ln>
        </p:spPr>
        <p:txBody>
          <a:bodyPr wrap="none" anchor="ct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solidFill>
                <a:schemeClr val="tx1"/>
              </a:solidFill>
              <a:latin typeface="Arial" panose="020B0604020202020204" pitchFamily="34" charset="0"/>
            </a:endParaRPr>
          </a:p>
        </p:txBody>
      </p:sp>
      <p:sp>
        <p:nvSpPr>
          <p:cNvPr id="45060" name="Rectangle 4">
            <a:extLst>
              <a:ext uri="{FF2B5EF4-FFF2-40B4-BE49-F238E27FC236}">
                <a16:creationId xmlns:a16="http://schemas.microsoft.com/office/drawing/2014/main" id="{197B6E68-5BC3-49CE-91CC-6DBF3ED18BB3}"/>
              </a:ext>
            </a:extLst>
          </p:cNvPr>
          <p:cNvSpPr>
            <a:spLocks noGrp="1" noChangeArrowheads="1"/>
          </p:cNvSpPr>
          <p:nvPr>
            <p:ph type="title"/>
          </p:nvPr>
        </p:nvSpPr>
        <p:spPr>
          <a:xfrm>
            <a:off x="479425" y="584200"/>
            <a:ext cx="10221913" cy="684213"/>
          </a:xfrm>
        </p:spPr>
        <p:txBody>
          <a:bodyPr/>
          <a:lstStyle/>
          <a:p>
            <a:pPr>
              <a:defRPr/>
            </a:pPr>
            <a:r>
              <a:rPr lang="en-US" altLang="zh-CN"/>
              <a:t>C </a:t>
            </a:r>
            <a:r>
              <a:rPr lang="zh-CN" altLang="en-US"/>
              <a:t>语言上机过程</a:t>
            </a:r>
          </a:p>
        </p:txBody>
      </p:sp>
      <p:sp>
        <p:nvSpPr>
          <p:cNvPr id="64517" name="Rectangle 5">
            <a:extLst>
              <a:ext uri="{FF2B5EF4-FFF2-40B4-BE49-F238E27FC236}">
                <a16:creationId xmlns:a16="http://schemas.microsoft.com/office/drawing/2014/main" id="{CFC4D70C-27EF-487E-8BD1-93BA09729603}"/>
              </a:ext>
            </a:extLst>
          </p:cNvPr>
          <p:cNvSpPr>
            <a:spLocks noGrp="1" noChangeArrowheads="1"/>
          </p:cNvSpPr>
          <p:nvPr>
            <p:ph idx="1"/>
          </p:nvPr>
        </p:nvSpPr>
        <p:spPr>
          <a:xfrm>
            <a:off x="479424" y="1412875"/>
            <a:ext cx="11521231" cy="5256213"/>
          </a:xfrm>
        </p:spPr>
        <p:txBody>
          <a:bodyPr/>
          <a:lstStyle/>
          <a:p>
            <a:endParaRPr lang="zh-CN" altLang="zh-CN" sz="2400" dirty="0">
              <a:sym typeface="Symbol" panose="05050102010706020507" pitchFamily="18" charset="2"/>
            </a:endParaRPr>
          </a:p>
          <a:p>
            <a:pPr>
              <a:buFont typeface="Wingdings" panose="05000000000000000000" pitchFamily="2" charset="2"/>
              <a:buNone/>
            </a:pPr>
            <a:r>
              <a:rPr lang="zh-CN" altLang="zh-CN" sz="2400" dirty="0">
                <a:sym typeface="Symbol" panose="05050102010706020507" pitchFamily="18" charset="2"/>
              </a:rPr>
              <a:t>源程序</a:t>
            </a:r>
          </a:p>
          <a:p>
            <a:pPr>
              <a:lnSpc>
                <a:spcPct val="140000"/>
              </a:lnSpc>
              <a:buFont typeface="Wingdings" panose="05000000000000000000" pitchFamily="2" charset="2"/>
              <a:buNone/>
            </a:pPr>
            <a:r>
              <a:rPr lang="zh-CN" altLang="zh-CN" sz="2400" dirty="0">
                <a:sym typeface="Symbol" panose="05050102010706020507" pitchFamily="18" charset="2"/>
              </a:rPr>
              <a:t> </a:t>
            </a:r>
            <a:r>
              <a:rPr lang="en-US" altLang="zh-CN" sz="2400" dirty="0">
                <a:sym typeface="Symbol" panose="05050102010706020507" pitchFamily="18" charset="2"/>
              </a:rPr>
              <a:t>test.cpp                            test.obj</a:t>
            </a:r>
          </a:p>
          <a:p>
            <a:pPr>
              <a:lnSpc>
                <a:spcPct val="140000"/>
              </a:lnSpc>
              <a:buFont typeface="Wingdings" panose="05000000000000000000" pitchFamily="2" charset="2"/>
              <a:buNone/>
            </a:pPr>
            <a:endParaRPr lang="en-US" altLang="zh-CN" sz="2400" dirty="0">
              <a:sym typeface="Symbol" panose="05050102010706020507" pitchFamily="18" charset="2"/>
            </a:endParaRPr>
          </a:p>
          <a:p>
            <a:pPr algn="r">
              <a:spcBef>
                <a:spcPct val="0"/>
              </a:spcBef>
              <a:buFont typeface="Wingdings" panose="05000000000000000000" pitchFamily="2" charset="2"/>
              <a:buNone/>
            </a:pPr>
            <a:r>
              <a:rPr lang="en-US" altLang="zh-CN" sz="2400" dirty="0">
                <a:sym typeface="Symbol" panose="05050102010706020507" pitchFamily="18" charset="2"/>
              </a:rPr>
              <a:t> </a:t>
            </a:r>
            <a:r>
              <a:rPr lang="zh-CN" altLang="zh-CN" sz="2400" dirty="0">
                <a:sym typeface="Symbol" panose="05050102010706020507" pitchFamily="18" charset="2"/>
              </a:rPr>
              <a:t>可执行代码</a:t>
            </a:r>
            <a:endParaRPr lang="zh-CN" altLang="en-US" sz="2400" dirty="0">
              <a:sym typeface="Symbol" panose="05050102010706020507" pitchFamily="18" charset="2"/>
            </a:endParaRPr>
          </a:p>
          <a:p>
            <a:pPr>
              <a:spcBef>
                <a:spcPct val="0"/>
              </a:spcBef>
              <a:buFont typeface="Wingdings" panose="05000000000000000000" pitchFamily="2" charset="2"/>
              <a:buNone/>
            </a:pPr>
            <a:r>
              <a:rPr lang="zh-CN" altLang="en-US" sz="2400" dirty="0">
                <a:sym typeface="Symbol" panose="05050102010706020507" pitchFamily="18" charset="2"/>
              </a:rPr>
              <a:t>                                                 </a:t>
            </a:r>
          </a:p>
          <a:p>
            <a:pPr>
              <a:spcBef>
                <a:spcPct val="0"/>
              </a:spcBef>
              <a:buFont typeface="Wingdings" panose="05000000000000000000" pitchFamily="2" charset="2"/>
              <a:buNone/>
            </a:pPr>
            <a:r>
              <a:rPr lang="zh-CN" altLang="en-US" sz="2400" dirty="0">
                <a:sym typeface="Symbol" panose="05050102010706020507" pitchFamily="18" charset="2"/>
              </a:rPr>
              <a:t>                                                         </a:t>
            </a:r>
            <a:r>
              <a:rPr lang="zh-CN" altLang="zh-CN" sz="2400" dirty="0">
                <a:sym typeface="Symbol" panose="05050102010706020507" pitchFamily="18" charset="2"/>
              </a:rPr>
              <a:t>test.exe</a:t>
            </a:r>
            <a:endParaRPr lang="zh-CN" altLang="en-US" sz="2400" dirty="0">
              <a:sym typeface="Symbol" panose="05050102010706020507" pitchFamily="18" charset="2"/>
            </a:endParaRPr>
          </a:p>
        </p:txBody>
      </p:sp>
      <p:sp>
        <p:nvSpPr>
          <p:cNvPr id="64518" name="Text Box 6">
            <a:extLst>
              <a:ext uri="{FF2B5EF4-FFF2-40B4-BE49-F238E27FC236}">
                <a16:creationId xmlns:a16="http://schemas.microsoft.com/office/drawing/2014/main" id="{ABF2A80B-8EE8-4FEE-BC22-C62B2E890BB7}"/>
              </a:ext>
            </a:extLst>
          </p:cNvPr>
          <p:cNvSpPr txBox="1">
            <a:spLocks noChangeArrowheads="1"/>
          </p:cNvSpPr>
          <p:nvPr/>
        </p:nvSpPr>
        <p:spPr bwMode="auto">
          <a:xfrm>
            <a:off x="5299075" y="1752600"/>
            <a:ext cx="1219200" cy="592138"/>
          </a:xfrm>
          <a:prstGeom prst="rect">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50000"/>
              </a:spcBef>
              <a:buFontTx/>
              <a:buNone/>
            </a:pPr>
            <a:r>
              <a:rPr kumimoji="1" lang="zh-CN" altLang="en-US" sz="3200" b="1">
                <a:solidFill>
                  <a:schemeClr val="tx1"/>
                </a:solidFill>
                <a:latin typeface="Times New Roman" panose="02020603050405020304" pitchFamily="18" charset="0"/>
              </a:rPr>
              <a:t>编译</a:t>
            </a:r>
          </a:p>
        </p:txBody>
      </p:sp>
      <p:sp>
        <p:nvSpPr>
          <p:cNvPr id="64519" name="Text Box 7">
            <a:extLst>
              <a:ext uri="{FF2B5EF4-FFF2-40B4-BE49-F238E27FC236}">
                <a16:creationId xmlns:a16="http://schemas.microsoft.com/office/drawing/2014/main" id="{B3CF36D6-AED2-484C-8110-6F3AB1E37C52}"/>
              </a:ext>
            </a:extLst>
          </p:cNvPr>
          <p:cNvSpPr txBox="1">
            <a:spLocks noChangeArrowheads="1"/>
          </p:cNvSpPr>
          <p:nvPr/>
        </p:nvSpPr>
        <p:spPr bwMode="auto">
          <a:xfrm>
            <a:off x="5299075" y="3397250"/>
            <a:ext cx="1219200" cy="592138"/>
          </a:xfrm>
          <a:prstGeom prst="rect">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50000"/>
              </a:spcBef>
              <a:buFontTx/>
              <a:buNone/>
            </a:pPr>
            <a:r>
              <a:rPr kumimoji="1" lang="zh-CN" altLang="en-US" sz="3200" b="1">
                <a:solidFill>
                  <a:schemeClr val="tx1"/>
                </a:solidFill>
                <a:latin typeface="Times New Roman" panose="02020603050405020304" pitchFamily="18" charset="0"/>
              </a:rPr>
              <a:t>连接</a:t>
            </a:r>
          </a:p>
        </p:txBody>
      </p:sp>
      <p:sp>
        <p:nvSpPr>
          <p:cNvPr id="64520" name="Line 8">
            <a:extLst>
              <a:ext uri="{FF2B5EF4-FFF2-40B4-BE49-F238E27FC236}">
                <a16:creationId xmlns:a16="http://schemas.microsoft.com/office/drawing/2014/main" id="{329465AB-A320-423E-8756-09B42E58A046}"/>
              </a:ext>
            </a:extLst>
          </p:cNvPr>
          <p:cNvSpPr>
            <a:spLocks noChangeShapeType="1"/>
          </p:cNvSpPr>
          <p:nvPr/>
        </p:nvSpPr>
        <p:spPr bwMode="auto">
          <a:xfrm>
            <a:off x="4156075" y="2025650"/>
            <a:ext cx="1143000" cy="0"/>
          </a:xfrm>
          <a:prstGeom prst="line">
            <a:avLst/>
          </a:prstGeom>
          <a:noFill/>
          <a:ln w="76200" cap="sq" cmpd="tri">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1" name="Line 9">
            <a:extLst>
              <a:ext uri="{FF2B5EF4-FFF2-40B4-BE49-F238E27FC236}">
                <a16:creationId xmlns:a16="http://schemas.microsoft.com/office/drawing/2014/main" id="{3EFC37A5-1D42-4660-BFE8-D8F287A0620B}"/>
              </a:ext>
            </a:extLst>
          </p:cNvPr>
          <p:cNvSpPr>
            <a:spLocks noChangeShapeType="1"/>
          </p:cNvSpPr>
          <p:nvPr/>
        </p:nvSpPr>
        <p:spPr bwMode="auto">
          <a:xfrm>
            <a:off x="5832475" y="2406650"/>
            <a:ext cx="0" cy="990600"/>
          </a:xfrm>
          <a:prstGeom prst="line">
            <a:avLst/>
          </a:prstGeom>
          <a:noFill/>
          <a:ln w="76200" cap="sq" cmpd="tri">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2" name="Line 10">
            <a:extLst>
              <a:ext uri="{FF2B5EF4-FFF2-40B4-BE49-F238E27FC236}">
                <a16:creationId xmlns:a16="http://schemas.microsoft.com/office/drawing/2014/main" id="{1DBA161B-546D-4F14-A8BC-FA053458A611}"/>
              </a:ext>
            </a:extLst>
          </p:cNvPr>
          <p:cNvSpPr>
            <a:spLocks noChangeShapeType="1"/>
          </p:cNvSpPr>
          <p:nvPr/>
        </p:nvSpPr>
        <p:spPr bwMode="auto">
          <a:xfrm>
            <a:off x="6518275" y="3702050"/>
            <a:ext cx="1447800" cy="0"/>
          </a:xfrm>
          <a:prstGeom prst="line">
            <a:avLst/>
          </a:prstGeom>
          <a:noFill/>
          <a:ln w="76200" cap="sq" cmpd="tri">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3" name="Line 11">
            <a:extLst>
              <a:ext uri="{FF2B5EF4-FFF2-40B4-BE49-F238E27FC236}">
                <a16:creationId xmlns:a16="http://schemas.microsoft.com/office/drawing/2014/main" id="{142B42D5-8ADE-4EFD-B19D-21F72792CC21}"/>
              </a:ext>
            </a:extLst>
          </p:cNvPr>
          <p:cNvSpPr>
            <a:spLocks noChangeShapeType="1"/>
          </p:cNvSpPr>
          <p:nvPr/>
        </p:nvSpPr>
        <p:spPr bwMode="auto">
          <a:xfrm>
            <a:off x="8804275" y="4235450"/>
            <a:ext cx="0" cy="990600"/>
          </a:xfrm>
          <a:prstGeom prst="line">
            <a:avLst/>
          </a:prstGeom>
          <a:noFill/>
          <a:ln w="76200" cap="sq" cmpd="tri">
            <a:solidFill>
              <a:schemeClr val="bg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4" name="Text Box 12">
            <a:extLst>
              <a:ext uri="{FF2B5EF4-FFF2-40B4-BE49-F238E27FC236}">
                <a16:creationId xmlns:a16="http://schemas.microsoft.com/office/drawing/2014/main" id="{667526B9-2727-41B1-9E91-3A4E281A6BF8}"/>
              </a:ext>
            </a:extLst>
          </p:cNvPr>
          <p:cNvSpPr txBox="1">
            <a:spLocks noChangeArrowheads="1"/>
          </p:cNvSpPr>
          <p:nvPr/>
        </p:nvSpPr>
        <p:spPr bwMode="auto">
          <a:xfrm>
            <a:off x="8118475" y="5226050"/>
            <a:ext cx="1219200" cy="592138"/>
          </a:xfrm>
          <a:prstGeom prst="rect">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50000"/>
              </a:spcBef>
              <a:buFontTx/>
              <a:buNone/>
            </a:pPr>
            <a:r>
              <a:rPr kumimoji="1" lang="zh-CN" altLang="en-US" sz="3200" b="1">
                <a:solidFill>
                  <a:schemeClr val="tx1"/>
                </a:solidFill>
                <a:latin typeface="Times New Roman" panose="02020603050405020304" pitchFamily="18" charset="0"/>
              </a:rPr>
              <a:t> 运行</a:t>
            </a:r>
          </a:p>
        </p:txBody>
      </p:sp>
      <p:graphicFrame>
        <p:nvGraphicFramePr>
          <p:cNvPr id="13" name="Object 155">
            <a:extLst>
              <a:ext uri="{FF2B5EF4-FFF2-40B4-BE49-F238E27FC236}">
                <a16:creationId xmlns:a16="http://schemas.microsoft.com/office/drawing/2014/main" id="{90452C5F-700D-441E-9F72-97B21A9C8F6C}"/>
              </a:ext>
            </a:extLst>
          </p:cNvPr>
          <p:cNvGraphicFramePr>
            <a:graphicFrameLocks noChangeAspect="1"/>
          </p:cNvGraphicFramePr>
          <p:nvPr/>
        </p:nvGraphicFramePr>
        <p:xfrm>
          <a:off x="1704975" y="5053013"/>
          <a:ext cx="6310313" cy="1466850"/>
        </p:xfrm>
        <a:graphic>
          <a:graphicData uri="http://schemas.openxmlformats.org/presentationml/2006/ole">
            <mc:AlternateContent xmlns:mc="http://schemas.openxmlformats.org/markup-compatibility/2006">
              <mc:Choice xmlns:v="urn:schemas-microsoft-com:vml" Requires="v">
                <p:oleObj name="Worksheet" r:id="rId3" imgW="3486421" imgH="752716" progId="Excel.Sheet.8">
                  <p:embed/>
                </p:oleObj>
              </mc:Choice>
              <mc:Fallback>
                <p:oleObj name="Worksheet" r:id="rId3" imgW="3486421" imgH="752716" progId="Excel.Sheet.8">
                  <p:embed/>
                  <p:pic>
                    <p:nvPicPr>
                      <p:cNvPr id="0" name="Object 1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975" y="5053013"/>
                        <a:ext cx="6310313" cy="1466850"/>
                      </a:xfrm>
                      <a:prstGeom prst="rect">
                        <a:avLst/>
                      </a:prstGeom>
                      <a:solidFill>
                        <a:schemeClr val="bg1"/>
                      </a:solidFill>
                      <a:ln w="28575">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out)">
                                      <p:cBhvr>
                                        <p:cTn id="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BF7E8DD4-CDD0-4DEB-BAEB-42F39ADDFD32}"/>
              </a:ext>
            </a:extLst>
          </p:cNvPr>
          <p:cNvSpPr>
            <a:spLocks noGrp="1"/>
          </p:cNvSpPr>
          <p:nvPr>
            <p:ph type="title"/>
          </p:nvPr>
        </p:nvSpPr>
        <p:spPr>
          <a:xfrm>
            <a:off x="479376" y="332656"/>
            <a:ext cx="10221913" cy="684213"/>
          </a:xfrm>
        </p:spPr>
        <p:txBody>
          <a:bodyPr/>
          <a:lstStyle/>
          <a:p>
            <a:pPr>
              <a:defRPr/>
            </a:pPr>
            <a:r>
              <a:rPr lang="zh-CN" altLang="en-US" dirty="0">
                <a:latin typeface="+mn-lt"/>
                <a:ea typeface="+mn-ea"/>
                <a:cs typeface="+mn-ea"/>
                <a:sym typeface="+mn-lt"/>
              </a:rPr>
              <a:t>程序设计基础课程设计介绍</a:t>
            </a:r>
          </a:p>
        </p:txBody>
      </p:sp>
      <p:sp>
        <p:nvSpPr>
          <p:cNvPr id="5123" name="内容占位符 2">
            <a:extLst>
              <a:ext uri="{FF2B5EF4-FFF2-40B4-BE49-F238E27FC236}">
                <a16:creationId xmlns:a16="http://schemas.microsoft.com/office/drawing/2014/main" id="{B0B595CC-5C97-4714-80BF-08C77996364D}"/>
              </a:ext>
            </a:extLst>
          </p:cNvPr>
          <p:cNvSpPr>
            <a:spLocks noGrp="1"/>
          </p:cNvSpPr>
          <p:nvPr>
            <p:ph idx="1"/>
          </p:nvPr>
        </p:nvSpPr>
        <p:spPr>
          <a:xfrm>
            <a:off x="192088" y="1052736"/>
            <a:ext cx="11736387" cy="5616624"/>
          </a:xfrm>
        </p:spPr>
        <p:txBody>
          <a:bodyPr>
            <a:normAutofit fontScale="62500" lnSpcReduction="20000"/>
          </a:bodyPr>
          <a:lstStyle/>
          <a:p>
            <a:pPr>
              <a:defRPr/>
            </a:pPr>
            <a:r>
              <a:rPr lang="zh-CN" altLang="en-US" sz="3200" dirty="0">
                <a:latin typeface="Times New Roman" panose="02020603050405020304" pitchFamily="18" charset="0"/>
                <a:cs typeface="Times New Roman" panose="02020603050405020304" pitchFamily="18" charset="0"/>
                <a:sym typeface="+mn-lt"/>
              </a:rPr>
              <a:t>课程性质：工程实践基础必修课</a:t>
            </a:r>
            <a:r>
              <a:rPr lang="en-US" altLang="zh-CN" sz="2400" dirty="0">
                <a:latin typeface="Times New Roman" panose="02020603050405020304" pitchFamily="18" charset="0"/>
                <a:cs typeface="Times New Roman" panose="02020603050405020304" pitchFamily="18" charset="0"/>
                <a:sym typeface="+mn-lt"/>
              </a:rPr>
              <a:t>(21</a:t>
            </a:r>
            <a:r>
              <a:rPr lang="zh-CN" altLang="en-US" sz="2400" dirty="0">
                <a:latin typeface="Times New Roman" panose="02020603050405020304" pitchFamily="18" charset="0"/>
                <a:cs typeface="Times New Roman" panose="02020603050405020304" pitchFamily="18" charset="0"/>
                <a:sym typeface="+mn-lt"/>
              </a:rPr>
              <a:t>电子信息大类</a:t>
            </a:r>
            <a:r>
              <a:rPr lang="en-US" altLang="zh-CN" sz="2400" dirty="0">
                <a:latin typeface="Times New Roman" panose="02020603050405020304" pitchFamily="18" charset="0"/>
                <a:cs typeface="Times New Roman" panose="02020603050405020304" pitchFamily="18" charset="0"/>
                <a:sym typeface="+mn-lt"/>
              </a:rPr>
              <a:t>)</a:t>
            </a:r>
            <a:endParaRPr lang="en-US" altLang="zh-CN" sz="3200" dirty="0">
              <a:latin typeface="Times New Roman" panose="02020603050405020304" pitchFamily="18" charset="0"/>
              <a:cs typeface="Times New Roman" panose="02020603050405020304" pitchFamily="18" charset="0"/>
              <a:sym typeface="+mn-lt"/>
            </a:endParaRPr>
          </a:p>
          <a:p>
            <a:pPr lvl="1">
              <a:defRPr/>
            </a:pPr>
            <a:r>
              <a:rPr lang="zh-CN" altLang="en-US" sz="3200" dirty="0">
                <a:latin typeface="Times New Roman" panose="02020603050405020304" pitchFamily="18" charset="0"/>
                <a:cs typeface="Times New Roman" panose="02020603050405020304" pitchFamily="18" charset="0"/>
                <a:sym typeface="+mn-lt"/>
              </a:rPr>
              <a:t>上课时间</a:t>
            </a:r>
            <a:r>
              <a:rPr lang="en-US" altLang="zh-CN" sz="3200" dirty="0">
                <a:latin typeface="Times New Roman" panose="02020603050405020304" pitchFamily="18" charset="0"/>
                <a:cs typeface="Times New Roman" panose="02020603050405020304" pitchFamily="18" charset="0"/>
                <a:sym typeface="+mn-lt"/>
              </a:rPr>
              <a:t>1:  </a:t>
            </a:r>
            <a:r>
              <a:rPr lang="en-US" altLang="zh-CN" sz="3200" b="1" dirty="0">
                <a:solidFill>
                  <a:srgbClr val="FF0000"/>
                </a:solidFill>
                <a:latin typeface="Times New Roman" panose="02020603050405020304" pitchFamily="18" charset="0"/>
                <a:cs typeface="Times New Roman" panose="02020603050405020304" pitchFamily="18" charset="0"/>
                <a:sym typeface="+mn-lt"/>
              </a:rPr>
              <a:t>2022/6/10</a:t>
            </a:r>
            <a:r>
              <a:rPr lang="zh-CN" altLang="en-US" sz="3200" b="1" dirty="0">
                <a:solidFill>
                  <a:srgbClr val="FF0000"/>
                </a:solidFill>
                <a:latin typeface="Times New Roman" panose="02020603050405020304" pitchFamily="18" charset="0"/>
                <a:cs typeface="Times New Roman" panose="02020603050405020304" pitchFamily="18" charset="0"/>
                <a:sym typeface="+mn-lt"/>
              </a:rPr>
              <a:t> </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晚上</a:t>
            </a:r>
            <a:r>
              <a:rPr lang="en-US" altLang="zh-CN" sz="3200" b="1" dirty="0">
                <a:latin typeface="Times New Roman" panose="02020603050405020304" pitchFamily="18" charset="0"/>
                <a:cs typeface="Times New Roman" panose="02020603050405020304" pitchFamily="18" charset="0"/>
                <a:sym typeface="+mn-lt"/>
              </a:rPr>
              <a:t>18:30-20:50(</a:t>
            </a:r>
            <a:r>
              <a:rPr lang="en-US" altLang="zh-CN" sz="3200" b="1" dirty="0">
                <a:solidFill>
                  <a:srgbClr val="FF0000"/>
                </a:solidFill>
                <a:latin typeface="Times New Roman" panose="02020603050405020304" pitchFamily="18" charset="0"/>
                <a:cs typeface="Times New Roman" panose="02020603050405020304" pitchFamily="18" charset="0"/>
                <a:sym typeface="+mn-lt"/>
              </a:rPr>
              <a:t>3</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号楼</a:t>
            </a:r>
            <a:r>
              <a:rPr lang="en-US" altLang="zh-CN" sz="3200" b="1" dirty="0">
                <a:solidFill>
                  <a:srgbClr val="FF0000"/>
                </a:solidFill>
                <a:latin typeface="Times New Roman" panose="02020603050405020304" pitchFamily="18" charset="0"/>
                <a:cs typeface="Times New Roman" panose="02020603050405020304" pitchFamily="18" charset="0"/>
                <a:sym typeface="+mn-lt"/>
              </a:rPr>
              <a:t>-6</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号机房</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字符串和字符指针，作业</a:t>
            </a:r>
            <a:r>
              <a:rPr lang="en-US" altLang="zh-CN" sz="3200" b="1" dirty="0">
                <a:latin typeface="Times New Roman" panose="02020603050405020304" pitchFamily="18" charset="0"/>
                <a:cs typeface="Times New Roman" panose="02020603050405020304" pitchFamily="18" charset="0"/>
                <a:sym typeface="+mn-lt"/>
              </a:rPr>
              <a:t>1-PTA</a:t>
            </a:r>
            <a:endParaRPr lang="en-US" altLang="zh-CN" sz="3200" dirty="0">
              <a:latin typeface="Times New Roman" panose="02020603050405020304" pitchFamily="18" charset="0"/>
              <a:cs typeface="Times New Roman" panose="02020603050405020304" pitchFamily="18" charset="0"/>
              <a:sym typeface="+mn-lt"/>
            </a:endParaRPr>
          </a:p>
          <a:p>
            <a:pPr lvl="1">
              <a:defRPr/>
            </a:pPr>
            <a:r>
              <a:rPr lang="zh-CN" altLang="en-US" sz="3200" dirty="0">
                <a:latin typeface="Times New Roman" panose="02020603050405020304" pitchFamily="18" charset="0"/>
                <a:cs typeface="Times New Roman" panose="02020603050405020304" pitchFamily="18" charset="0"/>
                <a:sym typeface="+mn-lt"/>
              </a:rPr>
              <a:t>上课时间</a:t>
            </a:r>
            <a:r>
              <a:rPr lang="en-US" altLang="zh-CN" sz="3200" dirty="0">
                <a:latin typeface="Times New Roman" panose="02020603050405020304" pitchFamily="18" charset="0"/>
                <a:cs typeface="Times New Roman" panose="02020603050405020304" pitchFamily="18" charset="0"/>
                <a:sym typeface="+mn-lt"/>
              </a:rPr>
              <a:t>2:  </a:t>
            </a:r>
            <a:r>
              <a:rPr lang="en-US" altLang="zh-CN" sz="3200" b="1" dirty="0">
                <a:solidFill>
                  <a:srgbClr val="FF0000"/>
                </a:solidFill>
                <a:latin typeface="Times New Roman" panose="02020603050405020304" pitchFamily="18" charset="0"/>
                <a:cs typeface="Times New Roman" panose="02020603050405020304" pitchFamily="18" charset="0"/>
                <a:sym typeface="+mn-lt"/>
              </a:rPr>
              <a:t>2022/6/12</a:t>
            </a:r>
            <a:r>
              <a:rPr lang="zh-CN" altLang="en-US" sz="3200" b="1" dirty="0">
                <a:solidFill>
                  <a:srgbClr val="FF0000"/>
                </a:solidFill>
                <a:latin typeface="Times New Roman" panose="02020603050405020304" pitchFamily="18" charset="0"/>
                <a:cs typeface="Times New Roman" panose="02020603050405020304" pitchFamily="18" charset="0"/>
                <a:sym typeface="+mn-lt"/>
              </a:rPr>
              <a:t> </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上午</a:t>
            </a:r>
            <a:r>
              <a:rPr lang="en-US" altLang="zh-CN" sz="3200" b="1" dirty="0">
                <a:latin typeface="Times New Roman" panose="02020603050405020304" pitchFamily="18" charset="0"/>
                <a:cs typeface="Times New Roman" panose="02020603050405020304" pitchFamily="18" charset="0"/>
                <a:sym typeface="+mn-lt"/>
              </a:rPr>
              <a:t>08:30-11:30(</a:t>
            </a:r>
            <a:r>
              <a:rPr lang="en-US" altLang="zh-CN" sz="3200" b="1" dirty="0">
                <a:solidFill>
                  <a:srgbClr val="FF0000"/>
                </a:solidFill>
                <a:latin typeface="Times New Roman" panose="02020603050405020304" pitchFamily="18" charset="0"/>
                <a:cs typeface="Times New Roman" panose="02020603050405020304" pitchFamily="18" charset="0"/>
                <a:sym typeface="+mn-lt"/>
              </a:rPr>
              <a:t>3</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号楼</a:t>
            </a:r>
            <a:r>
              <a:rPr lang="en-US" altLang="zh-CN" sz="3200" b="1" dirty="0">
                <a:solidFill>
                  <a:srgbClr val="FF0000"/>
                </a:solidFill>
                <a:latin typeface="Times New Roman" panose="02020603050405020304" pitchFamily="18" charset="0"/>
                <a:cs typeface="Times New Roman" panose="02020603050405020304" pitchFamily="18" charset="0"/>
                <a:sym typeface="+mn-lt"/>
              </a:rPr>
              <a:t>-6</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号机房</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结构体，作业</a:t>
            </a:r>
            <a:r>
              <a:rPr lang="en-US" altLang="zh-CN" sz="3200" b="1" dirty="0">
                <a:latin typeface="Times New Roman" panose="02020603050405020304" pitchFamily="18" charset="0"/>
                <a:cs typeface="Times New Roman" panose="02020603050405020304" pitchFamily="18" charset="0"/>
                <a:sym typeface="+mn-lt"/>
              </a:rPr>
              <a:t>2-PTA</a:t>
            </a:r>
          </a:p>
          <a:p>
            <a:pPr lvl="1">
              <a:defRPr/>
            </a:pPr>
            <a:r>
              <a:rPr lang="zh-CN" altLang="en-US" sz="3200" dirty="0">
                <a:latin typeface="Times New Roman" panose="02020603050405020304" pitchFamily="18" charset="0"/>
                <a:cs typeface="Times New Roman" panose="02020603050405020304" pitchFamily="18" charset="0"/>
                <a:sym typeface="+mn-lt"/>
              </a:rPr>
              <a:t>上课时间</a:t>
            </a:r>
            <a:r>
              <a:rPr lang="en-US" altLang="zh-CN" sz="3200" dirty="0">
                <a:latin typeface="Times New Roman" panose="02020603050405020304" pitchFamily="18" charset="0"/>
                <a:cs typeface="Times New Roman" panose="02020603050405020304" pitchFamily="18" charset="0"/>
                <a:sym typeface="+mn-lt"/>
              </a:rPr>
              <a:t>3:  </a:t>
            </a:r>
            <a:r>
              <a:rPr lang="en-US" altLang="zh-CN" sz="3200" b="1" dirty="0">
                <a:solidFill>
                  <a:srgbClr val="FF0000"/>
                </a:solidFill>
                <a:latin typeface="Times New Roman" panose="02020603050405020304" pitchFamily="18" charset="0"/>
                <a:cs typeface="Times New Roman" panose="02020603050405020304" pitchFamily="18" charset="0"/>
                <a:sym typeface="+mn-lt"/>
              </a:rPr>
              <a:t>2022/6/12</a:t>
            </a:r>
            <a:r>
              <a:rPr lang="zh-CN" altLang="en-US" sz="3200" b="1" dirty="0">
                <a:solidFill>
                  <a:srgbClr val="FF0000"/>
                </a:solidFill>
                <a:latin typeface="Times New Roman" panose="02020603050405020304" pitchFamily="18" charset="0"/>
                <a:cs typeface="Times New Roman" panose="02020603050405020304" pitchFamily="18" charset="0"/>
                <a:sym typeface="+mn-lt"/>
              </a:rPr>
              <a:t> </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下午</a:t>
            </a:r>
            <a:r>
              <a:rPr lang="en-US" altLang="zh-CN" sz="3200" b="1" dirty="0">
                <a:latin typeface="Times New Roman" panose="02020603050405020304" pitchFamily="18" charset="0"/>
                <a:cs typeface="Times New Roman" panose="02020603050405020304" pitchFamily="18" charset="0"/>
                <a:sym typeface="+mn-lt"/>
              </a:rPr>
              <a:t>13:30-16:00(</a:t>
            </a:r>
            <a:r>
              <a:rPr lang="en-US" altLang="zh-CN" sz="3200" b="1" dirty="0">
                <a:solidFill>
                  <a:srgbClr val="FF0000"/>
                </a:solidFill>
                <a:latin typeface="Times New Roman" panose="02020603050405020304" pitchFamily="18" charset="0"/>
                <a:cs typeface="Times New Roman" panose="02020603050405020304" pitchFamily="18" charset="0"/>
                <a:sym typeface="+mn-lt"/>
              </a:rPr>
              <a:t>3</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号楼</a:t>
            </a:r>
            <a:r>
              <a:rPr lang="en-US" altLang="zh-CN" sz="3200" b="1" dirty="0">
                <a:solidFill>
                  <a:srgbClr val="FF0000"/>
                </a:solidFill>
                <a:latin typeface="Times New Roman" panose="02020603050405020304" pitchFamily="18" charset="0"/>
                <a:cs typeface="Times New Roman" panose="02020603050405020304" pitchFamily="18" charset="0"/>
                <a:sym typeface="+mn-lt"/>
              </a:rPr>
              <a:t>-6</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号机房</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文件</a:t>
            </a:r>
            <a:r>
              <a:rPr lang="en-US" altLang="zh-CN" sz="3200" b="1" dirty="0">
                <a:latin typeface="Times New Roman" panose="02020603050405020304" pitchFamily="18" charset="0"/>
                <a:cs typeface="Times New Roman" panose="02020603050405020304" pitchFamily="18" charset="0"/>
                <a:sym typeface="+mn-lt"/>
              </a:rPr>
              <a:t>+</a:t>
            </a:r>
            <a:r>
              <a:rPr lang="zh-CN" altLang="en-US" sz="3200" b="1" dirty="0">
                <a:latin typeface="Times New Roman" panose="02020603050405020304" pitchFamily="18" charset="0"/>
                <a:cs typeface="Times New Roman" panose="02020603050405020304" pitchFamily="18" charset="0"/>
                <a:sym typeface="+mn-lt"/>
              </a:rPr>
              <a:t>课程设计任务下发，作业</a:t>
            </a:r>
            <a:r>
              <a:rPr lang="en-US" altLang="zh-CN" sz="3200" b="1" dirty="0">
                <a:latin typeface="Times New Roman" panose="02020603050405020304" pitchFamily="18" charset="0"/>
                <a:cs typeface="Times New Roman" panose="02020603050405020304" pitchFamily="18" charset="0"/>
                <a:sym typeface="+mn-lt"/>
              </a:rPr>
              <a:t>3-PTA</a:t>
            </a:r>
          </a:p>
          <a:p>
            <a:pPr lvl="1">
              <a:defRPr/>
            </a:pPr>
            <a:r>
              <a:rPr lang="zh-CN" altLang="en-US" sz="3200" dirty="0">
                <a:latin typeface="Times New Roman" panose="02020603050405020304" pitchFamily="18" charset="0"/>
                <a:cs typeface="Times New Roman" panose="02020603050405020304" pitchFamily="18" charset="0"/>
                <a:sym typeface="+mn-lt"/>
              </a:rPr>
              <a:t>上课时间</a:t>
            </a:r>
            <a:r>
              <a:rPr lang="en-US" altLang="zh-CN" sz="3200" dirty="0">
                <a:latin typeface="Times New Roman" panose="02020603050405020304" pitchFamily="18" charset="0"/>
                <a:cs typeface="Times New Roman" panose="02020603050405020304" pitchFamily="18" charset="0"/>
                <a:sym typeface="+mn-lt"/>
              </a:rPr>
              <a:t>4:  </a:t>
            </a:r>
            <a:r>
              <a:rPr lang="en-US" altLang="zh-CN" sz="3200" b="1" dirty="0">
                <a:solidFill>
                  <a:srgbClr val="FF0000"/>
                </a:solidFill>
                <a:latin typeface="Times New Roman" panose="02020603050405020304" pitchFamily="18" charset="0"/>
                <a:cs typeface="Times New Roman" panose="02020603050405020304" pitchFamily="18" charset="0"/>
                <a:sym typeface="+mn-lt"/>
              </a:rPr>
              <a:t>2022/6/13-6/21</a:t>
            </a:r>
            <a:r>
              <a:rPr lang="zh-CN" altLang="en-US" sz="3200" b="1" dirty="0">
                <a:solidFill>
                  <a:srgbClr val="FF0000"/>
                </a:solidFill>
                <a:latin typeface="Times New Roman" panose="02020603050405020304" pitchFamily="18" charset="0"/>
                <a:cs typeface="Times New Roman" panose="02020603050405020304" pitchFamily="18" charset="0"/>
                <a:sym typeface="+mn-lt"/>
              </a:rPr>
              <a:t> </a:t>
            </a:r>
            <a:r>
              <a:rPr lang="en-US" altLang="zh-CN" sz="3200" b="1" dirty="0">
                <a:latin typeface="Times New Roman" panose="02020603050405020304" pitchFamily="18" charset="0"/>
                <a:cs typeface="Times New Roman" panose="02020603050405020304" pitchFamily="18" charset="0"/>
                <a:sym typeface="+mn-lt"/>
              </a:rPr>
              <a:t> 8:30-16:00(</a:t>
            </a:r>
            <a:r>
              <a:rPr lang="zh-CN" altLang="en-US" sz="3200" b="1" dirty="0">
                <a:solidFill>
                  <a:srgbClr val="FF0000"/>
                </a:solidFill>
                <a:latin typeface="Times New Roman" panose="02020603050405020304" pitchFamily="18" charset="0"/>
                <a:cs typeface="Times New Roman" panose="02020603050405020304" pitchFamily="18" charset="0"/>
                <a:sym typeface="+mn-lt"/>
              </a:rPr>
              <a:t>线上不定时指导</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总体设计</a:t>
            </a:r>
            <a:r>
              <a:rPr lang="en-US" altLang="zh-CN" sz="3200" b="1" dirty="0">
                <a:latin typeface="Times New Roman" panose="02020603050405020304" pitchFamily="18" charset="0"/>
                <a:cs typeface="Times New Roman" panose="02020603050405020304" pitchFamily="18" charset="0"/>
                <a:sym typeface="+mn-lt"/>
              </a:rPr>
              <a:t>+</a:t>
            </a:r>
            <a:r>
              <a:rPr lang="zh-CN" altLang="en-US" sz="3200" b="1" dirty="0">
                <a:latin typeface="Times New Roman" panose="02020603050405020304" pitchFamily="18" charset="0"/>
                <a:cs typeface="Times New Roman" panose="02020603050405020304" pitchFamily="18" charset="0"/>
                <a:sym typeface="+mn-lt"/>
              </a:rPr>
              <a:t>详细设计</a:t>
            </a:r>
            <a:r>
              <a:rPr lang="en-US" altLang="zh-CN" sz="3200" b="1" dirty="0">
                <a:latin typeface="Times New Roman" panose="02020603050405020304" pitchFamily="18" charset="0"/>
                <a:cs typeface="Times New Roman" panose="02020603050405020304" pitchFamily="18" charset="0"/>
                <a:sym typeface="+mn-lt"/>
              </a:rPr>
              <a:t>+</a:t>
            </a:r>
            <a:r>
              <a:rPr lang="zh-CN" altLang="en-US" sz="3200" b="1" dirty="0">
                <a:latin typeface="Times New Roman" panose="02020603050405020304" pitchFamily="18" charset="0"/>
                <a:cs typeface="Times New Roman" panose="02020603050405020304" pitchFamily="18" charset="0"/>
                <a:sym typeface="+mn-lt"/>
              </a:rPr>
              <a:t>编码</a:t>
            </a:r>
            <a:r>
              <a:rPr lang="en-US" altLang="zh-CN" sz="3200" b="1" dirty="0">
                <a:latin typeface="Times New Roman" panose="02020603050405020304" pitchFamily="18" charset="0"/>
                <a:cs typeface="Times New Roman" panose="02020603050405020304" pitchFamily="18" charset="0"/>
                <a:sym typeface="+mn-lt"/>
              </a:rPr>
              <a:t>+</a:t>
            </a:r>
            <a:r>
              <a:rPr lang="zh-CN" altLang="en-US" sz="3200" b="1" dirty="0">
                <a:latin typeface="Times New Roman" panose="02020603050405020304" pitchFamily="18" charset="0"/>
                <a:cs typeface="Times New Roman" panose="02020603050405020304" pitchFamily="18" charset="0"/>
                <a:sym typeface="+mn-lt"/>
              </a:rPr>
              <a:t>设计报告</a:t>
            </a:r>
            <a:endParaRPr lang="en-US" altLang="zh-CN" sz="3200" b="1" dirty="0">
              <a:latin typeface="Times New Roman" panose="02020603050405020304" pitchFamily="18" charset="0"/>
              <a:cs typeface="Times New Roman" panose="02020603050405020304" pitchFamily="18" charset="0"/>
              <a:sym typeface="+mn-lt"/>
            </a:endParaRPr>
          </a:p>
          <a:p>
            <a:pPr lvl="1">
              <a:defRPr/>
            </a:pPr>
            <a:r>
              <a:rPr lang="zh-CN" altLang="en-US" sz="3200" dirty="0">
                <a:latin typeface="Times New Roman" panose="02020603050405020304" pitchFamily="18" charset="0"/>
                <a:cs typeface="Times New Roman" panose="02020603050405020304" pitchFamily="18" charset="0"/>
                <a:sym typeface="+mn-lt"/>
              </a:rPr>
              <a:t>上课时间</a:t>
            </a:r>
            <a:r>
              <a:rPr lang="en-US" altLang="zh-CN" sz="3200" dirty="0">
                <a:latin typeface="Times New Roman" panose="02020603050405020304" pitchFamily="18" charset="0"/>
                <a:cs typeface="Times New Roman" panose="02020603050405020304" pitchFamily="18" charset="0"/>
                <a:sym typeface="+mn-lt"/>
              </a:rPr>
              <a:t>5:  </a:t>
            </a:r>
            <a:r>
              <a:rPr lang="en-US" altLang="zh-CN" sz="3200" b="1" dirty="0">
                <a:solidFill>
                  <a:srgbClr val="FF0000"/>
                </a:solidFill>
                <a:latin typeface="Times New Roman" panose="02020603050405020304" pitchFamily="18" charset="0"/>
                <a:cs typeface="Times New Roman" panose="02020603050405020304" pitchFamily="18" charset="0"/>
                <a:sym typeface="+mn-lt"/>
              </a:rPr>
              <a:t>2022/6/22</a:t>
            </a:r>
            <a:r>
              <a:rPr lang="zh-CN" altLang="en-US" sz="3200" b="1" dirty="0">
                <a:solidFill>
                  <a:srgbClr val="FF0000"/>
                </a:solidFill>
                <a:latin typeface="Times New Roman" panose="02020603050405020304" pitchFamily="18" charset="0"/>
                <a:cs typeface="Times New Roman" panose="02020603050405020304" pitchFamily="18" charset="0"/>
                <a:sym typeface="+mn-lt"/>
              </a:rPr>
              <a:t> </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下午</a:t>
            </a:r>
            <a:r>
              <a:rPr lang="en-US" altLang="zh-CN" sz="3200" b="1" dirty="0">
                <a:latin typeface="Times New Roman" panose="02020603050405020304" pitchFamily="18" charset="0"/>
                <a:cs typeface="Times New Roman" panose="02020603050405020304" pitchFamily="18" charset="0"/>
                <a:sym typeface="+mn-lt"/>
              </a:rPr>
              <a:t>13:30-16:00(</a:t>
            </a:r>
            <a:r>
              <a:rPr lang="en-US" altLang="zh-CN" sz="3200" b="1" dirty="0">
                <a:solidFill>
                  <a:srgbClr val="FF0000"/>
                </a:solidFill>
                <a:latin typeface="Times New Roman" panose="02020603050405020304" pitchFamily="18" charset="0"/>
                <a:cs typeface="Times New Roman" panose="02020603050405020304" pitchFamily="18" charset="0"/>
                <a:sym typeface="+mn-lt"/>
              </a:rPr>
              <a:t>3</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号楼</a:t>
            </a:r>
            <a:r>
              <a:rPr lang="en-US" altLang="zh-CN" sz="3200" b="1" dirty="0">
                <a:solidFill>
                  <a:srgbClr val="FF0000"/>
                </a:solidFill>
                <a:latin typeface="Times New Roman" panose="02020603050405020304" pitchFamily="18" charset="0"/>
                <a:cs typeface="Times New Roman" panose="02020603050405020304" pitchFamily="18" charset="0"/>
                <a:sym typeface="+mn-lt"/>
              </a:rPr>
              <a:t>-6</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号机房</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完善课程设计，准备答辩</a:t>
            </a:r>
            <a:endParaRPr lang="en-US" altLang="zh-CN" sz="3200" b="1" dirty="0">
              <a:latin typeface="Times New Roman" panose="02020603050405020304" pitchFamily="18" charset="0"/>
              <a:cs typeface="Times New Roman" panose="02020603050405020304" pitchFamily="18" charset="0"/>
              <a:sym typeface="+mn-lt"/>
            </a:endParaRPr>
          </a:p>
          <a:p>
            <a:pPr lvl="1">
              <a:defRPr/>
            </a:pPr>
            <a:r>
              <a:rPr lang="zh-CN" altLang="en-US" sz="3200" dirty="0">
                <a:latin typeface="Times New Roman" panose="02020603050405020304" pitchFamily="18" charset="0"/>
                <a:cs typeface="Times New Roman" panose="02020603050405020304" pitchFamily="18" charset="0"/>
                <a:sym typeface="+mn-lt"/>
              </a:rPr>
              <a:t>上课时间</a:t>
            </a:r>
            <a:r>
              <a:rPr lang="en-US" altLang="zh-CN" sz="3200" dirty="0">
                <a:latin typeface="Times New Roman" panose="02020603050405020304" pitchFamily="18" charset="0"/>
                <a:cs typeface="Times New Roman" panose="02020603050405020304" pitchFamily="18" charset="0"/>
                <a:sym typeface="+mn-lt"/>
              </a:rPr>
              <a:t>6:  </a:t>
            </a:r>
            <a:r>
              <a:rPr lang="en-US" altLang="zh-CN" sz="3200" b="1" dirty="0">
                <a:solidFill>
                  <a:srgbClr val="FF0000"/>
                </a:solidFill>
                <a:latin typeface="Times New Roman" panose="02020603050405020304" pitchFamily="18" charset="0"/>
                <a:cs typeface="Times New Roman" panose="02020603050405020304" pitchFamily="18" charset="0"/>
                <a:sym typeface="+mn-lt"/>
              </a:rPr>
              <a:t>2022/6/23</a:t>
            </a:r>
            <a:r>
              <a:rPr lang="zh-CN" altLang="en-US" sz="3200" b="1" dirty="0">
                <a:solidFill>
                  <a:srgbClr val="FF0000"/>
                </a:solidFill>
                <a:latin typeface="Times New Roman" panose="02020603050405020304" pitchFamily="18" charset="0"/>
                <a:cs typeface="Times New Roman" panose="02020603050405020304" pitchFamily="18" charset="0"/>
                <a:sym typeface="+mn-lt"/>
              </a:rPr>
              <a:t> </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下午</a:t>
            </a:r>
            <a:r>
              <a:rPr lang="en-US" altLang="zh-CN" sz="3200" b="1" dirty="0">
                <a:latin typeface="Times New Roman" panose="02020603050405020304" pitchFamily="18" charset="0"/>
                <a:cs typeface="Times New Roman" panose="02020603050405020304" pitchFamily="18" charset="0"/>
                <a:sym typeface="+mn-lt"/>
              </a:rPr>
              <a:t>13:30-16:00(</a:t>
            </a:r>
            <a:r>
              <a:rPr lang="en-US" altLang="zh-CN" sz="3200" b="1" dirty="0">
                <a:solidFill>
                  <a:srgbClr val="FF0000"/>
                </a:solidFill>
                <a:latin typeface="Times New Roman" panose="02020603050405020304" pitchFamily="18" charset="0"/>
                <a:cs typeface="Times New Roman" panose="02020603050405020304" pitchFamily="18" charset="0"/>
                <a:sym typeface="+mn-lt"/>
              </a:rPr>
              <a:t>3</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号楼</a:t>
            </a:r>
            <a:r>
              <a:rPr lang="en-US" altLang="zh-CN" sz="3200" b="1" dirty="0">
                <a:solidFill>
                  <a:srgbClr val="FF0000"/>
                </a:solidFill>
                <a:latin typeface="Times New Roman" panose="02020603050405020304" pitchFamily="18" charset="0"/>
                <a:cs typeface="Times New Roman" panose="02020603050405020304" pitchFamily="18" charset="0"/>
                <a:sym typeface="+mn-lt"/>
              </a:rPr>
              <a:t>-6</a:t>
            </a:r>
            <a:r>
              <a:rPr lang="zh-CN" altLang="en-US" sz="3200" b="1" dirty="0">
                <a:solidFill>
                  <a:srgbClr val="FF0000"/>
                </a:solidFill>
                <a:latin typeface="Times New Roman" panose="02020603050405020304" pitchFamily="18" charset="0"/>
                <a:cs typeface="Times New Roman" panose="02020603050405020304" pitchFamily="18" charset="0"/>
                <a:sym typeface="+mn-lt"/>
              </a:rPr>
              <a:t>号机房</a:t>
            </a:r>
            <a:r>
              <a:rPr lang="en-US" altLang="zh-CN" sz="3200" b="1" dirty="0">
                <a:latin typeface="Times New Roman" panose="02020603050405020304" pitchFamily="18" charset="0"/>
                <a:cs typeface="Times New Roman" panose="02020603050405020304" pitchFamily="18" charset="0"/>
                <a:sym typeface="+mn-lt"/>
              </a:rPr>
              <a:t>)  </a:t>
            </a:r>
            <a:r>
              <a:rPr lang="zh-CN" altLang="en-US" sz="3200" b="1" dirty="0">
                <a:latin typeface="Times New Roman" panose="02020603050405020304" pitchFamily="18" charset="0"/>
                <a:cs typeface="Times New Roman" panose="02020603050405020304" pitchFamily="18" charset="0"/>
                <a:sym typeface="+mn-lt"/>
              </a:rPr>
              <a:t>提交设计报告，课程答辩</a:t>
            </a:r>
            <a:endParaRPr lang="en-US" altLang="zh-CN" sz="3200" dirty="0">
              <a:latin typeface="Times New Roman" panose="02020603050405020304" pitchFamily="18" charset="0"/>
              <a:cs typeface="Times New Roman" panose="02020603050405020304" pitchFamily="18" charset="0"/>
              <a:sym typeface="+mn-lt"/>
            </a:endParaRPr>
          </a:p>
          <a:p>
            <a:pPr>
              <a:defRPr/>
            </a:pPr>
            <a:r>
              <a:rPr lang="zh-CN" altLang="en-US" sz="3200" dirty="0">
                <a:latin typeface="Times New Roman" panose="02020603050405020304" pitchFamily="18" charset="0"/>
                <a:cs typeface="Times New Roman" panose="02020603050405020304" pitchFamily="18" charset="0"/>
                <a:sym typeface="+mn-lt"/>
              </a:rPr>
              <a:t>课程目标：</a:t>
            </a:r>
            <a:endParaRPr lang="en-US" altLang="zh-CN" sz="3200" dirty="0">
              <a:latin typeface="Times New Roman" panose="02020603050405020304" pitchFamily="18" charset="0"/>
              <a:cs typeface="Times New Roman" panose="02020603050405020304" pitchFamily="18" charset="0"/>
              <a:sym typeface="+mn-lt"/>
            </a:endParaRPr>
          </a:p>
          <a:p>
            <a:pPr lvl="1">
              <a:defRPr/>
            </a:pPr>
            <a:r>
              <a:rPr lang="zh-CN" altLang="en-US" sz="3000" b="1" dirty="0">
                <a:latin typeface="Times New Roman" panose="02020603050405020304" pitchFamily="18" charset="0"/>
                <a:cs typeface="Times New Roman" panose="02020603050405020304" pitchFamily="18" charset="0"/>
                <a:sym typeface="+mn-lt"/>
              </a:rPr>
              <a:t>熟练掌握</a:t>
            </a:r>
            <a:r>
              <a:rPr lang="en-US" altLang="zh-CN" sz="3000" b="1" dirty="0">
                <a:latin typeface="Times New Roman" panose="02020603050405020304" pitchFamily="18" charset="0"/>
                <a:cs typeface="Times New Roman" panose="02020603050405020304" pitchFamily="18" charset="0"/>
                <a:sym typeface="+mn-lt"/>
              </a:rPr>
              <a:t>C</a:t>
            </a:r>
            <a:r>
              <a:rPr lang="zh-CN" altLang="en-US" sz="3000" b="1" dirty="0">
                <a:latin typeface="Times New Roman" panose="02020603050405020304" pitchFamily="18" charset="0"/>
                <a:cs typeface="Times New Roman" panose="02020603050405020304" pitchFamily="18" charset="0"/>
                <a:sym typeface="+mn-lt"/>
              </a:rPr>
              <a:t>语言编程和程序调试技术，并能够在实践中灵活运用。</a:t>
            </a:r>
          </a:p>
          <a:p>
            <a:pPr lvl="1">
              <a:defRPr/>
            </a:pPr>
            <a:r>
              <a:rPr lang="zh-CN" altLang="en-US" sz="3000" b="1" dirty="0">
                <a:latin typeface="Times New Roman" panose="02020603050405020304" pitchFamily="18" charset="0"/>
                <a:cs typeface="Times New Roman" panose="02020603050405020304" pitchFamily="18" charset="0"/>
                <a:sym typeface="+mn-lt"/>
              </a:rPr>
              <a:t>熟练掌握</a:t>
            </a:r>
            <a:r>
              <a:rPr lang="en-US" altLang="zh-CN" sz="3000" b="1" dirty="0">
                <a:latin typeface="Times New Roman" panose="02020603050405020304" pitchFamily="18" charset="0"/>
                <a:cs typeface="Times New Roman" panose="02020603050405020304" pitchFamily="18" charset="0"/>
                <a:sym typeface="+mn-lt"/>
              </a:rPr>
              <a:t>C</a:t>
            </a:r>
            <a:r>
              <a:rPr lang="zh-CN" altLang="en-US" sz="3000" b="1" dirty="0">
                <a:latin typeface="Times New Roman" panose="02020603050405020304" pitchFamily="18" charset="0"/>
                <a:cs typeface="Times New Roman" panose="02020603050405020304" pitchFamily="18" charset="0"/>
                <a:sym typeface="+mn-lt"/>
              </a:rPr>
              <a:t>语言中函数设计方法和结构化设计的思想。</a:t>
            </a:r>
          </a:p>
          <a:p>
            <a:pPr lvl="1">
              <a:defRPr/>
            </a:pPr>
            <a:r>
              <a:rPr lang="zh-CN" altLang="en-US" sz="3000" b="1" dirty="0">
                <a:latin typeface="Times New Roman" panose="02020603050405020304" pitchFamily="18" charset="0"/>
                <a:cs typeface="Times New Roman" panose="02020603050405020304" pitchFamily="18" charset="0"/>
                <a:sym typeface="+mn-lt"/>
              </a:rPr>
              <a:t>理解软件设计中的需求分析、系统设计、系统测试等各环节的基本任务。</a:t>
            </a:r>
          </a:p>
          <a:p>
            <a:pPr lvl="1">
              <a:defRPr/>
            </a:pPr>
            <a:r>
              <a:rPr lang="zh-CN" altLang="en-US" sz="3000" b="1" dirty="0">
                <a:latin typeface="Times New Roman" panose="02020603050405020304" pitchFamily="18" charset="0"/>
                <a:cs typeface="Times New Roman" panose="02020603050405020304" pitchFamily="18" charset="0"/>
                <a:sym typeface="+mn-lt"/>
              </a:rPr>
              <a:t>培养解决综合性的、解决实际问题的能力，资料的收集和整理能力，以及口头表达能力。</a:t>
            </a:r>
          </a:p>
          <a:p>
            <a:pPr>
              <a:defRPr/>
            </a:pPr>
            <a:r>
              <a:rPr lang="zh-CN" altLang="en-US" sz="3200" dirty="0">
                <a:latin typeface="Times New Roman" panose="02020603050405020304" pitchFamily="18" charset="0"/>
                <a:cs typeface="Times New Roman" panose="02020603050405020304" pitchFamily="18" charset="0"/>
                <a:sym typeface="+mn-lt"/>
              </a:rPr>
              <a:t>课程考评：</a:t>
            </a:r>
            <a:endParaRPr lang="en-US" altLang="zh-CN" sz="3200" dirty="0">
              <a:latin typeface="Times New Roman" panose="02020603050405020304" pitchFamily="18" charset="0"/>
              <a:cs typeface="Times New Roman" panose="02020603050405020304" pitchFamily="18" charset="0"/>
              <a:sym typeface="+mn-lt"/>
            </a:endParaRPr>
          </a:p>
          <a:p>
            <a:pPr lvl="1">
              <a:defRPr/>
            </a:pPr>
            <a:r>
              <a:rPr lang="zh-CN" altLang="en-US" sz="3000" b="1" dirty="0">
                <a:latin typeface="Times New Roman" panose="02020603050405020304" pitchFamily="18" charset="0"/>
                <a:cs typeface="Times New Roman" panose="02020603050405020304" pitchFamily="18" charset="0"/>
                <a:sym typeface="+mn-lt"/>
              </a:rPr>
              <a:t>平时成绩（</a:t>
            </a:r>
            <a:r>
              <a:rPr lang="en-US" altLang="zh-CN" sz="3000" b="1" dirty="0">
                <a:latin typeface="Times New Roman" panose="02020603050405020304" pitchFamily="18" charset="0"/>
                <a:cs typeface="Times New Roman" panose="02020603050405020304" pitchFamily="18" charset="0"/>
                <a:sym typeface="+mn-lt"/>
              </a:rPr>
              <a:t>40%</a:t>
            </a:r>
            <a:r>
              <a:rPr lang="zh-CN" altLang="en-US" sz="3000" b="1" dirty="0">
                <a:latin typeface="Times New Roman" panose="02020603050405020304" pitchFamily="18" charset="0"/>
                <a:cs typeface="Times New Roman" panose="02020603050405020304" pitchFamily="18" charset="0"/>
                <a:sym typeface="+mn-lt"/>
              </a:rPr>
              <a:t>）：包括出勤情况</a:t>
            </a:r>
            <a:r>
              <a:rPr lang="en-US" altLang="zh-CN" sz="3000" b="1" dirty="0">
                <a:latin typeface="Times New Roman" panose="02020603050405020304" pitchFamily="18" charset="0"/>
                <a:cs typeface="Times New Roman" panose="02020603050405020304" pitchFamily="18" charset="0"/>
                <a:sym typeface="+mn-lt"/>
              </a:rPr>
              <a:t>20% + </a:t>
            </a:r>
            <a:r>
              <a:rPr lang="zh-CN" altLang="en-US" sz="3000" b="1" dirty="0">
                <a:latin typeface="Times New Roman" panose="02020603050405020304" pitchFamily="18" charset="0"/>
                <a:cs typeface="Times New Roman" panose="02020603050405020304" pitchFamily="18" charset="0"/>
                <a:sym typeface="+mn-lt"/>
              </a:rPr>
              <a:t>平时作业完成情况</a:t>
            </a:r>
            <a:r>
              <a:rPr lang="en-US" altLang="zh-CN" sz="3000" b="1" dirty="0">
                <a:latin typeface="Times New Roman" panose="02020603050405020304" pitchFamily="18" charset="0"/>
                <a:cs typeface="Times New Roman" panose="02020603050405020304" pitchFamily="18" charset="0"/>
                <a:sym typeface="+mn-lt"/>
              </a:rPr>
              <a:t>80%</a:t>
            </a:r>
          </a:p>
          <a:p>
            <a:pPr lvl="1">
              <a:defRPr/>
            </a:pPr>
            <a:r>
              <a:rPr lang="zh-CN" altLang="en-US" sz="3000" b="1" dirty="0">
                <a:latin typeface="Times New Roman" panose="02020603050405020304" pitchFamily="18" charset="0"/>
                <a:cs typeface="Times New Roman" panose="02020603050405020304" pitchFamily="18" charset="0"/>
                <a:sym typeface="+mn-lt"/>
              </a:rPr>
              <a:t>期末成绩（</a:t>
            </a:r>
            <a:r>
              <a:rPr lang="en-US" altLang="zh-CN" sz="3000" b="1" dirty="0">
                <a:latin typeface="Times New Roman" panose="02020603050405020304" pitchFamily="18" charset="0"/>
                <a:cs typeface="Times New Roman" panose="02020603050405020304" pitchFamily="18" charset="0"/>
                <a:sym typeface="+mn-lt"/>
              </a:rPr>
              <a:t>60%</a:t>
            </a:r>
            <a:r>
              <a:rPr lang="zh-CN" altLang="en-US" sz="3000" b="1" dirty="0">
                <a:latin typeface="Times New Roman" panose="02020603050405020304" pitchFamily="18" charset="0"/>
                <a:cs typeface="Times New Roman" panose="02020603050405020304" pitchFamily="18" charset="0"/>
                <a:sym typeface="+mn-lt"/>
              </a:rPr>
              <a:t>）：程序演示</a:t>
            </a:r>
            <a:r>
              <a:rPr lang="en-US" altLang="zh-CN" sz="3000" b="1" dirty="0">
                <a:latin typeface="Times New Roman" panose="02020603050405020304" pitchFamily="18" charset="0"/>
                <a:cs typeface="Times New Roman" panose="02020603050405020304" pitchFamily="18" charset="0"/>
                <a:sym typeface="+mn-lt"/>
              </a:rPr>
              <a:t>50% + </a:t>
            </a:r>
            <a:r>
              <a:rPr lang="zh-CN" altLang="en-US" sz="3000" b="1" dirty="0">
                <a:latin typeface="Times New Roman" panose="02020603050405020304" pitchFamily="18" charset="0"/>
                <a:cs typeface="Times New Roman" panose="02020603050405020304" pitchFamily="18" charset="0"/>
                <a:sym typeface="+mn-lt"/>
              </a:rPr>
              <a:t>设计报告</a:t>
            </a:r>
            <a:r>
              <a:rPr lang="en-US" altLang="zh-CN" sz="3000" b="1" dirty="0">
                <a:latin typeface="Times New Roman" panose="02020603050405020304" pitchFamily="18" charset="0"/>
                <a:cs typeface="Times New Roman" panose="02020603050405020304" pitchFamily="18" charset="0"/>
                <a:sym typeface="+mn-lt"/>
              </a:rPr>
              <a:t>30% + </a:t>
            </a:r>
            <a:r>
              <a:rPr lang="zh-CN" altLang="en-US" sz="3000" b="1" dirty="0">
                <a:latin typeface="Times New Roman" panose="02020603050405020304" pitchFamily="18" charset="0"/>
                <a:cs typeface="Times New Roman" panose="02020603050405020304" pitchFamily="18" charset="0"/>
                <a:sym typeface="+mn-lt"/>
              </a:rPr>
              <a:t>提问回答</a:t>
            </a:r>
            <a:r>
              <a:rPr lang="en-US" altLang="zh-CN" sz="3000" b="1" dirty="0">
                <a:latin typeface="Times New Roman" panose="02020603050405020304" pitchFamily="18" charset="0"/>
                <a:cs typeface="Times New Roman" panose="02020603050405020304" pitchFamily="18" charset="0"/>
                <a:sym typeface="+mn-lt"/>
              </a:rPr>
              <a:t>20%</a:t>
            </a:r>
            <a:endParaRPr lang="zh-CN" altLang="en-US" sz="3000" b="1" dirty="0">
              <a:latin typeface="Times New Roman" panose="02020603050405020304" pitchFamily="18" charset="0"/>
              <a:cs typeface="Times New Roman" panose="02020603050405020304" pitchFamily="18" charset="0"/>
              <a:sym typeface="+mn-lt"/>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BA867D23-7CBD-4B34-800D-35A2819D507F}"/>
              </a:ext>
            </a:extLst>
          </p:cNvPr>
          <p:cNvSpPr>
            <a:spLocks noGrp="1" noChangeArrowheads="1"/>
          </p:cNvSpPr>
          <p:nvPr>
            <p:ph type="title"/>
          </p:nvPr>
        </p:nvSpPr>
        <p:spPr>
          <a:xfrm>
            <a:off x="479425" y="584200"/>
            <a:ext cx="10221913" cy="684213"/>
          </a:xfrm>
        </p:spPr>
        <p:txBody>
          <a:bodyPr/>
          <a:lstStyle/>
          <a:p>
            <a:pPr>
              <a:defRPr/>
            </a:pPr>
            <a:r>
              <a:rPr lang="en-US" altLang="zh-CN" sz="4000"/>
              <a:t>C</a:t>
            </a:r>
            <a:r>
              <a:rPr lang="zh-CN" altLang="en-US" sz="4000"/>
              <a:t>程序编辑、编译连接、运行调试步骤</a:t>
            </a:r>
          </a:p>
        </p:txBody>
      </p:sp>
      <p:sp>
        <p:nvSpPr>
          <p:cNvPr id="71684" name="Rectangle 2">
            <a:extLst>
              <a:ext uri="{FF2B5EF4-FFF2-40B4-BE49-F238E27FC236}">
                <a16:creationId xmlns:a16="http://schemas.microsoft.com/office/drawing/2014/main" id="{A14EEF11-D946-42DF-BD74-5910F925C48F}"/>
              </a:ext>
            </a:extLst>
          </p:cNvPr>
          <p:cNvSpPr>
            <a:spLocks noChangeArrowheads="1"/>
          </p:cNvSpPr>
          <p:nvPr/>
        </p:nvSpPr>
        <p:spPr bwMode="auto">
          <a:xfrm>
            <a:off x="152400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solidFill>
                <a:schemeClr val="tx1"/>
              </a:solidFill>
              <a:latin typeface="Arial" panose="020B0604020202020204" pitchFamily="34" charset="0"/>
            </a:endParaRPr>
          </a:p>
        </p:txBody>
      </p:sp>
      <p:graphicFrame>
        <p:nvGraphicFramePr>
          <p:cNvPr id="71685" name="Object 1">
            <a:extLst>
              <a:ext uri="{FF2B5EF4-FFF2-40B4-BE49-F238E27FC236}">
                <a16:creationId xmlns:a16="http://schemas.microsoft.com/office/drawing/2014/main" id="{ED182273-FABA-479D-AE60-CE4C135CCCDA}"/>
              </a:ext>
            </a:extLst>
          </p:cNvPr>
          <p:cNvGraphicFramePr>
            <a:graphicFrameLocks noChangeAspect="1"/>
          </p:cNvGraphicFramePr>
          <p:nvPr/>
        </p:nvGraphicFramePr>
        <p:xfrm>
          <a:off x="1343025" y="1425575"/>
          <a:ext cx="6121400" cy="5324475"/>
        </p:xfrm>
        <a:graphic>
          <a:graphicData uri="http://schemas.openxmlformats.org/presentationml/2006/ole">
            <mc:AlternateContent xmlns:mc="http://schemas.openxmlformats.org/markup-compatibility/2006">
              <mc:Choice xmlns:v="urn:schemas-microsoft-com:vml" Requires="v">
                <p:oleObj r:id="rId3" imgW="7095787" imgH="6166808" progId="Visio.Drawing.11">
                  <p:embed/>
                </p:oleObj>
              </mc:Choice>
              <mc:Fallback>
                <p:oleObj r:id="rId3" imgW="7095787" imgH="616680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1425575"/>
                        <a:ext cx="61214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 name="Group 137">
            <a:extLst>
              <a:ext uri="{FF2B5EF4-FFF2-40B4-BE49-F238E27FC236}">
                <a16:creationId xmlns:a16="http://schemas.microsoft.com/office/drawing/2014/main" id="{B61568BC-B113-4BD1-A1FF-5916960CD4C3}"/>
              </a:ext>
            </a:extLst>
          </p:cNvPr>
          <p:cNvGrpSpPr>
            <a:grpSpLocks/>
          </p:cNvGrpSpPr>
          <p:nvPr/>
        </p:nvGrpSpPr>
        <p:grpSpPr bwMode="auto">
          <a:xfrm>
            <a:off x="7488238" y="2127250"/>
            <a:ext cx="1263650" cy="3227388"/>
            <a:chOff x="3844" y="634"/>
            <a:chExt cx="796" cy="2033"/>
          </a:xfrm>
        </p:grpSpPr>
        <p:sp>
          <p:nvSpPr>
            <p:cNvPr id="71690" name="Text Box 138">
              <a:extLst>
                <a:ext uri="{FF2B5EF4-FFF2-40B4-BE49-F238E27FC236}">
                  <a16:creationId xmlns:a16="http://schemas.microsoft.com/office/drawing/2014/main" id="{05180487-69B2-4709-91CD-7B46AE825F6E}"/>
                </a:ext>
              </a:extLst>
            </p:cNvPr>
            <p:cNvSpPr txBox="1">
              <a:spLocks noChangeArrowheads="1"/>
            </p:cNvSpPr>
            <p:nvPr/>
          </p:nvSpPr>
          <p:spPr bwMode="auto">
            <a:xfrm>
              <a:off x="3844" y="634"/>
              <a:ext cx="796" cy="233"/>
            </a:xfrm>
            <a:prstGeom prst="rect">
              <a:avLst/>
            </a:prstGeom>
            <a:solidFill>
              <a:schemeClr val="accent2"/>
            </a:solidFill>
            <a:ln w="4445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50000"/>
                </a:spcBef>
                <a:buFontTx/>
                <a:buNone/>
              </a:pPr>
              <a:r>
                <a:rPr lang="zh-CN" altLang="en-US" sz="1800">
                  <a:solidFill>
                    <a:schemeClr val="bg1"/>
                  </a:solidFill>
                  <a:latin typeface="Arial" panose="020B0604020202020204" pitchFamily="34" charset="0"/>
                </a:rPr>
                <a:t>编辑</a:t>
              </a:r>
            </a:p>
          </p:txBody>
        </p:sp>
        <p:sp>
          <p:nvSpPr>
            <p:cNvPr id="71691" name="Text Box 139">
              <a:extLst>
                <a:ext uri="{FF2B5EF4-FFF2-40B4-BE49-F238E27FC236}">
                  <a16:creationId xmlns:a16="http://schemas.microsoft.com/office/drawing/2014/main" id="{19CBF2F2-C566-4795-9B3B-980025EE4021}"/>
                </a:ext>
              </a:extLst>
            </p:cNvPr>
            <p:cNvSpPr txBox="1">
              <a:spLocks noChangeArrowheads="1"/>
            </p:cNvSpPr>
            <p:nvPr/>
          </p:nvSpPr>
          <p:spPr bwMode="auto">
            <a:xfrm>
              <a:off x="3844" y="1834"/>
              <a:ext cx="796" cy="233"/>
            </a:xfrm>
            <a:prstGeom prst="rect">
              <a:avLst/>
            </a:prstGeom>
            <a:solidFill>
              <a:schemeClr val="accent2"/>
            </a:solidFill>
            <a:ln w="4445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50000"/>
                </a:spcBef>
                <a:buFontTx/>
                <a:buNone/>
              </a:pPr>
              <a:r>
                <a:rPr lang="zh-CN" altLang="en-US" sz="1800">
                  <a:solidFill>
                    <a:schemeClr val="bg1"/>
                  </a:solidFill>
                  <a:latin typeface="Arial" panose="020B0604020202020204" pitchFamily="34" charset="0"/>
                </a:rPr>
                <a:t>链接</a:t>
              </a:r>
            </a:p>
          </p:txBody>
        </p:sp>
        <p:sp>
          <p:nvSpPr>
            <p:cNvPr id="71692" name="Text Box 140">
              <a:extLst>
                <a:ext uri="{FF2B5EF4-FFF2-40B4-BE49-F238E27FC236}">
                  <a16:creationId xmlns:a16="http://schemas.microsoft.com/office/drawing/2014/main" id="{EF873761-FD81-4A0D-8075-82CB23279DEC}"/>
                </a:ext>
              </a:extLst>
            </p:cNvPr>
            <p:cNvSpPr txBox="1">
              <a:spLocks noChangeArrowheads="1"/>
            </p:cNvSpPr>
            <p:nvPr/>
          </p:nvSpPr>
          <p:spPr bwMode="auto">
            <a:xfrm>
              <a:off x="3844" y="1234"/>
              <a:ext cx="796" cy="233"/>
            </a:xfrm>
            <a:prstGeom prst="rect">
              <a:avLst/>
            </a:prstGeom>
            <a:solidFill>
              <a:schemeClr val="accent2"/>
            </a:solidFill>
            <a:ln w="4445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50000"/>
                </a:spcBef>
                <a:buFontTx/>
                <a:buNone/>
              </a:pPr>
              <a:r>
                <a:rPr lang="zh-CN" altLang="en-US" sz="1800">
                  <a:solidFill>
                    <a:schemeClr val="bg1"/>
                  </a:solidFill>
                  <a:latin typeface="Arial" panose="020B0604020202020204" pitchFamily="34" charset="0"/>
                </a:rPr>
                <a:t>编译</a:t>
              </a:r>
            </a:p>
          </p:txBody>
        </p:sp>
        <p:sp>
          <p:nvSpPr>
            <p:cNvPr id="71693" name="Text Box 141">
              <a:extLst>
                <a:ext uri="{FF2B5EF4-FFF2-40B4-BE49-F238E27FC236}">
                  <a16:creationId xmlns:a16="http://schemas.microsoft.com/office/drawing/2014/main" id="{5895E8A6-74A6-4314-A710-FA053ABB62C9}"/>
                </a:ext>
              </a:extLst>
            </p:cNvPr>
            <p:cNvSpPr txBox="1">
              <a:spLocks noChangeArrowheads="1"/>
            </p:cNvSpPr>
            <p:nvPr/>
          </p:nvSpPr>
          <p:spPr bwMode="auto">
            <a:xfrm>
              <a:off x="3844" y="2434"/>
              <a:ext cx="796" cy="233"/>
            </a:xfrm>
            <a:prstGeom prst="rect">
              <a:avLst/>
            </a:prstGeom>
            <a:solidFill>
              <a:schemeClr val="accent2"/>
            </a:solidFill>
            <a:ln w="44450" cap="sq">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50000"/>
                </a:spcBef>
                <a:buFontTx/>
                <a:buNone/>
              </a:pPr>
              <a:r>
                <a:rPr lang="zh-CN" altLang="en-US" sz="1800">
                  <a:solidFill>
                    <a:schemeClr val="bg1"/>
                  </a:solidFill>
                  <a:latin typeface="Arial" panose="020B0604020202020204" pitchFamily="34" charset="0"/>
                </a:rPr>
                <a:t>执行</a:t>
              </a:r>
            </a:p>
          </p:txBody>
        </p:sp>
        <p:sp>
          <p:nvSpPr>
            <p:cNvPr id="71694" name="AutoShape 142">
              <a:extLst>
                <a:ext uri="{FF2B5EF4-FFF2-40B4-BE49-F238E27FC236}">
                  <a16:creationId xmlns:a16="http://schemas.microsoft.com/office/drawing/2014/main" id="{9F0AF369-BC86-43ED-B5F1-83153ADE4EF9}"/>
                </a:ext>
              </a:extLst>
            </p:cNvPr>
            <p:cNvSpPr>
              <a:spLocks noChangeArrowheads="1"/>
            </p:cNvSpPr>
            <p:nvPr/>
          </p:nvSpPr>
          <p:spPr bwMode="auto">
            <a:xfrm>
              <a:off x="4200" y="900"/>
              <a:ext cx="96" cy="276"/>
            </a:xfrm>
            <a:prstGeom prst="downArrow">
              <a:avLst>
                <a:gd name="adj1" fmla="val 50000"/>
                <a:gd name="adj2" fmla="val 71875"/>
              </a:avLst>
            </a:prstGeom>
            <a:solidFill>
              <a:schemeClr val="accent2"/>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solidFill>
                  <a:schemeClr val="tx1"/>
                </a:solidFill>
                <a:latin typeface="Arial" panose="020B0604020202020204" pitchFamily="34" charset="0"/>
              </a:endParaRPr>
            </a:p>
          </p:txBody>
        </p:sp>
        <p:sp>
          <p:nvSpPr>
            <p:cNvPr id="71695" name="AutoShape 143">
              <a:extLst>
                <a:ext uri="{FF2B5EF4-FFF2-40B4-BE49-F238E27FC236}">
                  <a16:creationId xmlns:a16="http://schemas.microsoft.com/office/drawing/2014/main" id="{C0992A10-E044-4A89-841F-6665C3A60596}"/>
                </a:ext>
              </a:extLst>
            </p:cNvPr>
            <p:cNvSpPr>
              <a:spLocks noChangeArrowheads="1"/>
            </p:cNvSpPr>
            <p:nvPr/>
          </p:nvSpPr>
          <p:spPr bwMode="auto">
            <a:xfrm>
              <a:off x="4200" y="1506"/>
              <a:ext cx="96" cy="276"/>
            </a:xfrm>
            <a:prstGeom prst="downArrow">
              <a:avLst>
                <a:gd name="adj1" fmla="val 50000"/>
                <a:gd name="adj2" fmla="val 71875"/>
              </a:avLst>
            </a:prstGeom>
            <a:solidFill>
              <a:schemeClr val="accent2"/>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solidFill>
                  <a:schemeClr val="tx1"/>
                </a:solidFill>
                <a:latin typeface="Arial" panose="020B0604020202020204" pitchFamily="34" charset="0"/>
              </a:endParaRPr>
            </a:p>
          </p:txBody>
        </p:sp>
        <p:sp>
          <p:nvSpPr>
            <p:cNvPr id="71696" name="AutoShape 144">
              <a:extLst>
                <a:ext uri="{FF2B5EF4-FFF2-40B4-BE49-F238E27FC236}">
                  <a16:creationId xmlns:a16="http://schemas.microsoft.com/office/drawing/2014/main" id="{60FE379A-C738-4680-869A-984ED8805327}"/>
                </a:ext>
              </a:extLst>
            </p:cNvPr>
            <p:cNvSpPr>
              <a:spLocks noChangeArrowheads="1"/>
            </p:cNvSpPr>
            <p:nvPr/>
          </p:nvSpPr>
          <p:spPr bwMode="auto">
            <a:xfrm>
              <a:off x="4200" y="2112"/>
              <a:ext cx="96" cy="276"/>
            </a:xfrm>
            <a:prstGeom prst="downArrow">
              <a:avLst>
                <a:gd name="adj1" fmla="val 50000"/>
                <a:gd name="adj2" fmla="val 71875"/>
              </a:avLst>
            </a:prstGeom>
            <a:solidFill>
              <a:schemeClr val="accent2"/>
            </a:solidFill>
            <a:ln w="12700" cap="sq">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eaLnBrk="1" hangingPunct="1">
                <a:spcBef>
                  <a:spcPct val="0"/>
                </a:spcBef>
                <a:buFontTx/>
                <a:buNone/>
              </a:pPr>
              <a:endParaRPr lang="zh-CN" altLang="en-US" sz="1800">
                <a:solidFill>
                  <a:schemeClr val="tx1"/>
                </a:solidFill>
                <a:latin typeface="Arial" panose="020B0604020202020204" pitchFamily="34" charset="0"/>
              </a:endParaRPr>
            </a:p>
          </p:txBody>
        </p:sp>
      </p:grpSp>
      <p:sp>
        <p:nvSpPr>
          <p:cNvPr id="25" name="Text Box 152">
            <a:extLst>
              <a:ext uri="{FF2B5EF4-FFF2-40B4-BE49-F238E27FC236}">
                <a16:creationId xmlns:a16="http://schemas.microsoft.com/office/drawing/2014/main" id="{BD7B3BDB-A09C-4F7C-95A6-E52498082586}"/>
              </a:ext>
            </a:extLst>
          </p:cNvPr>
          <p:cNvSpPr txBox="1">
            <a:spLocks noChangeArrowheads="1"/>
          </p:cNvSpPr>
          <p:nvPr/>
        </p:nvSpPr>
        <p:spPr bwMode="auto">
          <a:xfrm>
            <a:off x="8770938" y="1631950"/>
            <a:ext cx="1789112"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algn="just" eaLnBrk="1" hangingPunct="1">
              <a:spcBef>
                <a:spcPct val="0"/>
              </a:spcBef>
              <a:buFontTx/>
              <a:buNone/>
            </a:pPr>
            <a:r>
              <a:rPr lang="zh-CN" altLang="en-US" sz="2000">
                <a:solidFill>
                  <a:schemeClr val="tx1"/>
                </a:solidFill>
                <a:latin typeface="Arial" panose="020B0604020202020204" pitchFamily="34" charset="0"/>
              </a:rPr>
              <a:t>程序代码的录入</a:t>
            </a:r>
            <a:r>
              <a:rPr lang="en-US" altLang="zh-CN" sz="2000">
                <a:solidFill>
                  <a:schemeClr val="tx1"/>
                </a:solidFill>
                <a:latin typeface="Arial" panose="020B0604020202020204" pitchFamily="34" charset="0"/>
              </a:rPr>
              <a:t>, </a:t>
            </a:r>
            <a:r>
              <a:rPr lang="zh-CN" altLang="en-US" sz="2000">
                <a:solidFill>
                  <a:schemeClr val="tx1"/>
                </a:solidFill>
                <a:latin typeface="Arial" panose="020B0604020202020204" pitchFamily="34" charset="0"/>
              </a:rPr>
              <a:t>生成源程序</a:t>
            </a:r>
            <a:r>
              <a:rPr lang="zh-CN" altLang="en-US" sz="2000">
                <a:solidFill>
                  <a:srgbClr val="FF3300"/>
                </a:solidFill>
                <a:latin typeface="Arial" panose="020B0604020202020204" pitchFamily="34" charset="0"/>
              </a:rPr>
              <a:t>*</a:t>
            </a:r>
            <a:r>
              <a:rPr lang="en-US" altLang="zh-CN" sz="2000">
                <a:solidFill>
                  <a:srgbClr val="FF3300"/>
                </a:solidFill>
                <a:latin typeface="Arial" panose="020B0604020202020204" pitchFamily="34" charset="0"/>
              </a:rPr>
              <a:t>.c</a:t>
            </a:r>
          </a:p>
        </p:txBody>
      </p:sp>
      <p:sp>
        <p:nvSpPr>
          <p:cNvPr id="26" name="Text Box 153">
            <a:extLst>
              <a:ext uri="{FF2B5EF4-FFF2-40B4-BE49-F238E27FC236}">
                <a16:creationId xmlns:a16="http://schemas.microsoft.com/office/drawing/2014/main" id="{7E7871F1-3991-4510-A5D8-FAAC3441E0DE}"/>
              </a:ext>
            </a:extLst>
          </p:cNvPr>
          <p:cNvSpPr txBox="1">
            <a:spLocks noChangeArrowheads="1"/>
          </p:cNvSpPr>
          <p:nvPr/>
        </p:nvSpPr>
        <p:spPr bwMode="auto">
          <a:xfrm>
            <a:off x="8751888" y="2724150"/>
            <a:ext cx="1717675"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algn="just" eaLnBrk="1" hangingPunct="1">
              <a:spcBef>
                <a:spcPct val="0"/>
              </a:spcBef>
              <a:buFontTx/>
              <a:buNone/>
            </a:pPr>
            <a:r>
              <a:rPr lang="zh-CN" altLang="en-US" sz="2000">
                <a:solidFill>
                  <a:schemeClr val="tx1"/>
                </a:solidFill>
                <a:latin typeface="Arial" panose="020B0604020202020204" pitchFamily="34" charset="0"/>
              </a:rPr>
              <a:t>语法分析查错，翻译生成目标程序</a:t>
            </a:r>
            <a:r>
              <a:rPr lang="zh-CN" altLang="en-US" sz="2000">
                <a:solidFill>
                  <a:srgbClr val="FF3300"/>
                </a:solidFill>
                <a:latin typeface="Arial" panose="020B0604020202020204" pitchFamily="34" charset="0"/>
              </a:rPr>
              <a:t>*</a:t>
            </a:r>
            <a:r>
              <a:rPr lang="en-US" altLang="zh-CN" sz="2000">
                <a:solidFill>
                  <a:srgbClr val="FF3300"/>
                </a:solidFill>
                <a:latin typeface="Arial" panose="020B0604020202020204" pitchFamily="34" charset="0"/>
              </a:rPr>
              <a:t>.obj</a:t>
            </a:r>
          </a:p>
        </p:txBody>
      </p:sp>
      <p:sp>
        <p:nvSpPr>
          <p:cNvPr id="27" name="Text Box 154">
            <a:extLst>
              <a:ext uri="{FF2B5EF4-FFF2-40B4-BE49-F238E27FC236}">
                <a16:creationId xmlns:a16="http://schemas.microsoft.com/office/drawing/2014/main" id="{2D86A542-29F8-4A5D-B0E2-1D20C55D4AB0}"/>
              </a:ext>
            </a:extLst>
          </p:cNvPr>
          <p:cNvSpPr txBox="1">
            <a:spLocks noChangeArrowheads="1"/>
          </p:cNvSpPr>
          <p:nvPr/>
        </p:nvSpPr>
        <p:spPr bwMode="auto">
          <a:xfrm>
            <a:off x="8770938" y="3740150"/>
            <a:ext cx="17176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100">
                <a:solidFill>
                  <a:schemeClr val="tx2"/>
                </a:solidFill>
                <a:latin typeface="宋体" panose="02010600030101010101" pitchFamily="2" charset="-122"/>
                <a:ea typeface="宋体" panose="02010600030101010101" pitchFamily="2" charset="-122"/>
              </a:defRPr>
            </a:lvl1pPr>
            <a:lvl2pPr marL="742950" indent="-285750">
              <a:spcBef>
                <a:spcPct val="20000"/>
              </a:spcBef>
              <a:buChar char="–"/>
              <a:defRPr sz="2100">
                <a:solidFill>
                  <a:schemeClr val="tx2"/>
                </a:solidFill>
                <a:latin typeface="宋体" panose="02010600030101010101" pitchFamily="2" charset="-122"/>
                <a:ea typeface="宋体" panose="02010600030101010101" pitchFamily="2" charset="-122"/>
              </a:defRPr>
            </a:lvl2pPr>
            <a:lvl3pPr marL="1143000" indent="-228600">
              <a:spcBef>
                <a:spcPct val="20000"/>
              </a:spcBef>
              <a:buChar char="•"/>
              <a:defRPr>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
              <a:defRPr sz="1500">
                <a:solidFill>
                  <a:schemeClr val="tx2"/>
                </a:solidFill>
                <a:latin typeface="宋体" panose="02010600030101010101" pitchFamily="2" charset="-122"/>
                <a:ea typeface="宋体" panose="02010600030101010101" pitchFamily="2" charset="-122"/>
              </a:defRPr>
            </a:lvl4pPr>
            <a:lvl5pPr marL="2057400" indent="-228600">
              <a:spcBef>
                <a:spcPct val="20000"/>
              </a:spcBef>
              <a:buChar char="»"/>
              <a:defRPr sz="1200">
                <a:solidFill>
                  <a:schemeClr val="tx2"/>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har char="»"/>
              <a:defRPr sz="1200">
                <a:solidFill>
                  <a:schemeClr val="tx2"/>
                </a:solidFill>
                <a:latin typeface="宋体" panose="02010600030101010101" pitchFamily="2" charset="-122"/>
                <a:ea typeface="宋体" panose="02010600030101010101" pitchFamily="2" charset="-122"/>
              </a:defRPr>
            </a:lvl9pPr>
          </a:lstStyle>
          <a:p>
            <a:pPr algn="just" eaLnBrk="1" hangingPunct="1">
              <a:spcBef>
                <a:spcPct val="0"/>
              </a:spcBef>
              <a:buFontTx/>
              <a:buNone/>
            </a:pPr>
            <a:r>
              <a:rPr lang="zh-CN" altLang="en-US" sz="2000">
                <a:solidFill>
                  <a:schemeClr val="tx1"/>
                </a:solidFill>
                <a:latin typeface="Arial" panose="020B0604020202020204" pitchFamily="34" charset="0"/>
              </a:rPr>
              <a:t>与其它目标程序或库链接装配</a:t>
            </a:r>
            <a:r>
              <a:rPr lang="en-US" altLang="zh-CN" sz="2000">
                <a:solidFill>
                  <a:schemeClr val="tx1"/>
                </a:solidFill>
                <a:latin typeface="Arial" panose="020B0604020202020204" pitchFamily="34" charset="0"/>
              </a:rPr>
              <a:t>,</a:t>
            </a:r>
            <a:r>
              <a:rPr lang="zh-CN" altLang="en-US" sz="2000">
                <a:solidFill>
                  <a:schemeClr val="tx1"/>
                </a:solidFill>
                <a:latin typeface="Arial" panose="020B0604020202020204" pitchFamily="34" charset="0"/>
              </a:rPr>
              <a:t>生成可执行程序</a:t>
            </a:r>
            <a:r>
              <a:rPr lang="zh-CN" altLang="en-US" sz="2000">
                <a:solidFill>
                  <a:srgbClr val="FF3300"/>
                </a:solidFill>
                <a:latin typeface="Arial" panose="020B0604020202020204" pitchFamily="34" charset="0"/>
              </a:rPr>
              <a:t>*</a:t>
            </a:r>
            <a:r>
              <a:rPr lang="en-US" altLang="zh-CN" sz="2000">
                <a:solidFill>
                  <a:srgbClr val="FF3300"/>
                </a:solidFill>
                <a:latin typeface="Arial" panose="020B0604020202020204" pitchFamily="34" charset="0"/>
              </a:rPr>
              <a:t>.exe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vertical)">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ox(out)">
                                      <p:cBhvr>
                                        <p:cTn id="12" dur="500"/>
                                        <p:tgtEl>
                                          <p:spTgt spid="2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ox(out)">
                                      <p:cBhvr>
                                        <p:cTn id="17" dur="500"/>
                                        <p:tgtEl>
                                          <p:spTgt spid="2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ox(out)">
                                      <p:cBhvr>
                                        <p:cTn id="22" dur="500"/>
                                        <p:tgtEl>
                                          <p:spTgt spid="27"/>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26" grpId="0" autoUpdateAnimBg="0"/>
      <p:bldP spid="2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9C50F529-3F4D-4E74-80A2-3B8698FFA2B7}"/>
              </a:ext>
            </a:extLst>
          </p:cNvPr>
          <p:cNvSpPr>
            <a:spLocks noGrp="1" noChangeArrowheads="1"/>
          </p:cNvSpPr>
          <p:nvPr>
            <p:ph type="title"/>
          </p:nvPr>
        </p:nvSpPr>
        <p:spPr>
          <a:xfrm>
            <a:off x="479425" y="584200"/>
            <a:ext cx="10221913" cy="684213"/>
          </a:xfrm>
        </p:spPr>
        <p:txBody>
          <a:bodyPr/>
          <a:lstStyle/>
          <a:p>
            <a:pPr>
              <a:defRPr/>
            </a:pPr>
            <a:r>
              <a:rPr lang="zh-CN" altLang="en-US"/>
              <a:t>编译运行出错总结</a:t>
            </a:r>
          </a:p>
        </p:txBody>
      </p:sp>
      <p:sp>
        <p:nvSpPr>
          <p:cNvPr id="72707" name="内容占位符 2">
            <a:extLst>
              <a:ext uri="{FF2B5EF4-FFF2-40B4-BE49-F238E27FC236}">
                <a16:creationId xmlns:a16="http://schemas.microsoft.com/office/drawing/2014/main" id="{457F17EE-E98B-47CF-B46E-9CB918FA082F}"/>
              </a:ext>
            </a:extLst>
          </p:cNvPr>
          <p:cNvSpPr>
            <a:spLocks noGrp="1" noChangeArrowheads="1"/>
          </p:cNvSpPr>
          <p:nvPr>
            <p:ph idx="1"/>
          </p:nvPr>
        </p:nvSpPr>
        <p:spPr>
          <a:xfrm>
            <a:off x="479425" y="1412875"/>
            <a:ext cx="10972800" cy="5256213"/>
          </a:xfrm>
        </p:spPr>
        <p:txBody>
          <a:bodyPr/>
          <a:lstStyle/>
          <a:p>
            <a:pPr>
              <a:buClr>
                <a:srgbClr val="003399"/>
              </a:buClr>
              <a:buFont typeface="Wingdings" panose="05000000000000000000" pitchFamily="2" charset="2"/>
              <a:buNone/>
            </a:pPr>
            <a:r>
              <a:rPr lang="zh-CN" altLang="zh-CN" sz="2400" dirty="0">
                <a:solidFill>
                  <a:srgbClr val="000000"/>
                </a:solidFill>
              </a:rPr>
              <a:t>程序在计算机上编译运行时，可能会出现各种各样的问题</a:t>
            </a:r>
            <a:r>
              <a:rPr lang="zh-CN" altLang="en-US" sz="2400" dirty="0">
                <a:solidFill>
                  <a:srgbClr val="000000"/>
                </a:solidFill>
              </a:rPr>
              <a:t>：</a:t>
            </a:r>
            <a:endParaRPr lang="en-US" altLang="zh-CN" sz="2400" dirty="0">
              <a:solidFill>
                <a:srgbClr val="000000"/>
              </a:solidFill>
            </a:endParaRPr>
          </a:p>
          <a:p>
            <a:pPr>
              <a:buClr>
                <a:srgbClr val="003399"/>
              </a:buClr>
              <a:buFont typeface="Wingdings" panose="05000000000000000000" pitchFamily="2" charset="2"/>
              <a:buNone/>
            </a:pPr>
            <a:endParaRPr lang="zh-CN" altLang="zh-CN" sz="2400" dirty="0">
              <a:solidFill>
                <a:srgbClr val="000000"/>
              </a:solidFill>
            </a:endParaRPr>
          </a:p>
          <a:p>
            <a:pPr>
              <a:buClr>
                <a:srgbClr val="003399"/>
              </a:buClr>
              <a:buFont typeface="Wingdings" panose="05000000000000000000" pitchFamily="2" charset="2"/>
              <a:buNone/>
            </a:pPr>
            <a:r>
              <a:rPr lang="zh-CN" altLang="zh-CN" sz="2400" dirty="0">
                <a:solidFill>
                  <a:srgbClr val="000000"/>
                </a:solidFill>
              </a:rPr>
              <a:t>（</a:t>
            </a:r>
            <a:r>
              <a:rPr lang="en-US" altLang="zh-CN" sz="2400" dirty="0">
                <a:solidFill>
                  <a:srgbClr val="000000"/>
                </a:solidFill>
              </a:rPr>
              <a:t>1</a:t>
            </a:r>
            <a:r>
              <a:rPr lang="zh-CN" altLang="zh-CN" sz="2400" dirty="0">
                <a:solidFill>
                  <a:srgbClr val="000000"/>
                </a:solidFill>
              </a:rPr>
              <a:t>）编译出错，不能被运行。</a:t>
            </a:r>
            <a:endParaRPr lang="en-US" altLang="zh-CN" sz="2400" dirty="0">
              <a:solidFill>
                <a:srgbClr val="000000"/>
              </a:solidFill>
            </a:endParaRPr>
          </a:p>
          <a:p>
            <a:pPr>
              <a:buClr>
                <a:srgbClr val="003399"/>
              </a:buClr>
              <a:buFont typeface="Wingdings" panose="05000000000000000000" pitchFamily="2" charset="2"/>
              <a:buNone/>
            </a:pPr>
            <a:r>
              <a:rPr lang="en-US" altLang="zh-CN" sz="2400" dirty="0">
                <a:solidFill>
                  <a:srgbClr val="000000"/>
                </a:solidFill>
              </a:rPr>
              <a:t>        </a:t>
            </a:r>
            <a:r>
              <a:rPr lang="zh-CN" altLang="en-US" sz="2400" dirty="0">
                <a:solidFill>
                  <a:srgbClr val="000000"/>
                </a:solidFill>
              </a:rPr>
              <a:t>（</a:t>
            </a:r>
            <a:r>
              <a:rPr lang="zh-CN" altLang="en-US" sz="2400" dirty="0">
                <a:solidFill>
                  <a:srgbClr val="002060"/>
                </a:solidFill>
              </a:rPr>
              <a:t>语法错</a:t>
            </a:r>
            <a:r>
              <a:rPr lang="zh-CN" altLang="en-US" sz="2400" dirty="0">
                <a:solidFill>
                  <a:srgbClr val="000000"/>
                </a:solidFill>
              </a:rPr>
              <a:t>，定位定性错误容易，初学者常犯）</a:t>
            </a:r>
            <a:endParaRPr lang="zh-CN" altLang="zh-CN" sz="2400" dirty="0">
              <a:solidFill>
                <a:srgbClr val="000000"/>
              </a:solidFill>
            </a:endParaRPr>
          </a:p>
          <a:p>
            <a:pPr>
              <a:buClr>
                <a:srgbClr val="003399"/>
              </a:buClr>
              <a:buFont typeface="Wingdings" panose="05000000000000000000" pitchFamily="2" charset="2"/>
              <a:buNone/>
            </a:pPr>
            <a:r>
              <a:rPr lang="zh-CN" altLang="zh-CN" sz="2400" dirty="0">
                <a:solidFill>
                  <a:srgbClr val="000000"/>
                </a:solidFill>
              </a:rPr>
              <a:t>（</a:t>
            </a:r>
            <a:r>
              <a:rPr lang="en-US" altLang="zh-CN" sz="2400" dirty="0">
                <a:solidFill>
                  <a:srgbClr val="000000"/>
                </a:solidFill>
              </a:rPr>
              <a:t>2</a:t>
            </a:r>
            <a:r>
              <a:rPr lang="zh-CN" altLang="zh-CN" sz="2400" dirty="0">
                <a:solidFill>
                  <a:srgbClr val="000000"/>
                </a:solidFill>
              </a:rPr>
              <a:t>）虽然能够运行，但结果不正确。</a:t>
            </a:r>
            <a:endParaRPr lang="en-US" altLang="zh-CN" sz="2400" dirty="0">
              <a:solidFill>
                <a:srgbClr val="000000"/>
              </a:solidFill>
            </a:endParaRPr>
          </a:p>
          <a:p>
            <a:pPr>
              <a:buClr>
                <a:srgbClr val="003399"/>
              </a:buClr>
              <a:buFont typeface="Wingdings" panose="05000000000000000000" pitchFamily="2" charset="2"/>
              <a:buNone/>
            </a:pPr>
            <a:r>
              <a:rPr lang="en-US" altLang="zh-CN" sz="2400" dirty="0">
                <a:solidFill>
                  <a:srgbClr val="000000"/>
                </a:solidFill>
              </a:rPr>
              <a:t>        </a:t>
            </a:r>
            <a:r>
              <a:rPr lang="zh-CN" altLang="en-US" sz="2400" dirty="0">
                <a:solidFill>
                  <a:srgbClr val="000000"/>
                </a:solidFill>
              </a:rPr>
              <a:t>（</a:t>
            </a:r>
            <a:r>
              <a:rPr lang="zh-CN" altLang="en-US" sz="2400" dirty="0">
                <a:solidFill>
                  <a:srgbClr val="002060"/>
                </a:solidFill>
              </a:rPr>
              <a:t>逻辑错</a:t>
            </a:r>
            <a:r>
              <a:rPr lang="zh-CN" altLang="en-US" sz="2400" dirty="0">
                <a:solidFill>
                  <a:srgbClr val="000000"/>
                </a:solidFill>
              </a:rPr>
              <a:t>，需调试手段）</a:t>
            </a:r>
            <a:endParaRPr lang="zh-CN" altLang="zh-CN" sz="2400" dirty="0">
              <a:solidFill>
                <a:srgbClr val="000000"/>
              </a:solidFill>
            </a:endParaRPr>
          </a:p>
          <a:p>
            <a:pPr>
              <a:buClr>
                <a:srgbClr val="003399"/>
              </a:buClr>
              <a:buFont typeface="Wingdings" panose="05000000000000000000" pitchFamily="2" charset="2"/>
              <a:buNone/>
            </a:pPr>
            <a:r>
              <a:rPr lang="zh-CN" altLang="zh-CN" sz="2400" dirty="0">
                <a:solidFill>
                  <a:srgbClr val="000000"/>
                </a:solidFill>
              </a:rPr>
              <a:t>（</a:t>
            </a:r>
            <a:r>
              <a:rPr lang="en-US" altLang="zh-CN" sz="2400" dirty="0">
                <a:solidFill>
                  <a:srgbClr val="000000"/>
                </a:solidFill>
              </a:rPr>
              <a:t>3</a:t>
            </a:r>
            <a:r>
              <a:rPr lang="zh-CN" altLang="zh-CN" sz="2400" dirty="0">
                <a:solidFill>
                  <a:srgbClr val="000000"/>
                </a:solidFill>
              </a:rPr>
              <a:t>）能够运行，结果也正确，但在某些特定的情况下会出现问题。</a:t>
            </a:r>
            <a:endParaRPr lang="en-US" altLang="zh-CN" sz="2400" dirty="0">
              <a:solidFill>
                <a:srgbClr val="000000"/>
              </a:solidFill>
            </a:endParaRPr>
          </a:p>
          <a:p>
            <a:pPr>
              <a:buClr>
                <a:srgbClr val="003399"/>
              </a:buClr>
              <a:buFont typeface="Wingdings" panose="05000000000000000000" pitchFamily="2" charset="2"/>
              <a:buNone/>
            </a:pPr>
            <a:r>
              <a:rPr lang="en-US" altLang="zh-CN" sz="2400" dirty="0">
                <a:solidFill>
                  <a:srgbClr val="000000"/>
                </a:solidFill>
              </a:rPr>
              <a:t>        </a:t>
            </a:r>
            <a:r>
              <a:rPr lang="zh-CN" altLang="en-US" sz="2400" dirty="0">
                <a:solidFill>
                  <a:srgbClr val="000000"/>
                </a:solidFill>
              </a:rPr>
              <a:t>（</a:t>
            </a:r>
            <a:r>
              <a:rPr lang="zh-CN" altLang="en-US" sz="2400" dirty="0">
                <a:solidFill>
                  <a:srgbClr val="002060"/>
                </a:solidFill>
              </a:rPr>
              <a:t>运行异常</a:t>
            </a:r>
            <a:r>
              <a:rPr lang="zh-CN" altLang="en-US" sz="2400" dirty="0">
                <a:solidFill>
                  <a:srgbClr val="000000"/>
                </a:solidFill>
              </a:rPr>
              <a:t>，修正困难，代价较大）</a:t>
            </a:r>
            <a:endParaRPr lang="zh-CN" altLang="zh-CN" sz="2400" dirty="0">
              <a:solidFill>
                <a:srgbClr val="000000"/>
              </a:solidFill>
            </a:endParaRP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732FCB2-E303-6BB4-67CF-C14DC6AF6EEF}"/>
              </a:ext>
            </a:extLst>
          </p:cNvPr>
          <p:cNvSpPr>
            <a:spLocks noGrp="1"/>
          </p:cNvSpPr>
          <p:nvPr>
            <p:ph/>
          </p:nvPr>
        </p:nvSpPr>
        <p:spPr>
          <a:xfrm>
            <a:off x="4115780" y="2550249"/>
            <a:ext cx="3960440" cy="909465"/>
          </a:xfrm>
        </p:spPr>
        <p:txBody>
          <a:bodyPr/>
          <a:lstStyle/>
          <a:p>
            <a:pPr marL="0" indent="0">
              <a:buNone/>
            </a:pPr>
            <a:r>
              <a:rPr lang="en-US" altLang="zh-CN" sz="5400" dirty="0"/>
              <a:t>1</a:t>
            </a:r>
            <a:r>
              <a:rPr lang="zh-CN" altLang="en-US" sz="5400" dirty="0"/>
              <a:t>、字符串</a:t>
            </a:r>
          </a:p>
        </p:txBody>
      </p:sp>
    </p:spTree>
    <p:extLst>
      <p:ext uri="{BB962C8B-B14F-4D97-AF65-F5344CB8AC3E}">
        <p14:creationId xmlns:p14="http://schemas.microsoft.com/office/powerpoint/2010/main" val="2820550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269896" y="265112"/>
            <a:ext cx="6553200" cy="876300"/>
          </a:xfrm>
        </p:spPr>
        <p:txBody>
          <a:bodyPr vert="horz" wrap="square" lIns="90488" tIns="44450" rIns="90488" bIns="44450" numCol="1" anchor="ctr" anchorCtr="0" compatLnSpc="1"/>
          <a:lstStyle/>
          <a:p>
            <a:pPr eaLnBrk="1" hangingPunct="1"/>
            <a:r>
              <a:rPr lang="en-US" altLang="zh-CN" dirty="0">
                <a:latin typeface="Arial" charset="0"/>
                <a:ea typeface="宋体" charset="0"/>
                <a:cs typeface="宋体" charset="0"/>
              </a:rPr>
              <a:t>1.1 </a:t>
            </a:r>
            <a:r>
              <a:rPr lang="zh-CN" altLang="en-US" dirty="0">
                <a:latin typeface="Arial" charset="0"/>
                <a:ea typeface="宋体" charset="0"/>
                <a:cs typeface="宋体" charset="0"/>
              </a:rPr>
              <a:t>一维字符数组</a:t>
            </a:r>
            <a:endParaRPr lang="zh-CN" altLang="en-US" dirty="0">
              <a:latin typeface="Times New Roman" charset="0"/>
              <a:ea typeface="宋体" charset="0"/>
              <a:cs typeface="宋体" charset="0"/>
            </a:endParaRPr>
          </a:p>
        </p:txBody>
      </p:sp>
      <p:sp>
        <p:nvSpPr>
          <p:cNvPr id="402435" name="Rectangle 3"/>
          <p:cNvSpPr>
            <a:spLocks noGrp="1" noChangeArrowheads="1"/>
          </p:cNvSpPr>
          <p:nvPr>
            <p:ph type="body" idx="1"/>
          </p:nvPr>
        </p:nvSpPr>
        <p:spPr>
          <a:xfrm>
            <a:off x="407368" y="990600"/>
            <a:ext cx="11233248" cy="3581400"/>
          </a:xfrm>
        </p:spPr>
        <p:txBody>
          <a:bodyPr vert="horz" wrap="square" lIns="90488" tIns="44450" rIns="90488" bIns="44450" numCol="1" anchor="t" anchorCtr="0" compatLnSpc="1">
            <a:prstTxWarp prst="textNoShape">
              <a:avLst/>
            </a:prstTxWarp>
          </a:bodyPr>
          <a:lstStyle/>
          <a:p>
            <a:pPr eaLnBrk="1" hangingPunct="1"/>
            <a:r>
              <a:rPr lang="zh-CN" altLang="en-US" dirty="0">
                <a:latin typeface="Arial" charset="0"/>
                <a:ea typeface="宋体" charset="0"/>
                <a:cs typeface="宋体" charset="0"/>
              </a:rPr>
              <a:t>字符串的存储和运算可以用一维字符数组实现</a:t>
            </a:r>
          </a:p>
          <a:p>
            <a:pPr eaLnBrk="1" hangingPunct="1"/>
            <a:r>
              <a:rPr lang="zh-CN" altLang="en-US" dirty="0">
                <a:latin typeface="Arial" charset="0"/>
                <a:ea typeface="宋体" charset="0"/>
                <a:cs typeface="宋体" charset="0"/>
              </a:rPr>
              <a:t>一维字符数组的定义、引用、初始化与其他类型的一维数组一样。</a:t>
            </a:r>
          </a:p>
          <a:p>
            <a:pPr lvl="1" eaLnBrk="1" hangingPunct="1">
              <a:buFont typeface="Wingdings" charset="0"/>
              <a:buNone/>
            </a:pPr>
            <a:r>
              <a:rPr lang="en-US" altLang="zh-CN" sz="2800" dirty="0">
                <a:latin typeface="Arial" charset="0"/>
                <a:ea typeface="宋体" charset="0"/>
              </a:rPr>
              <a:t>char  </a:t>
            </a:r>
            <a:r>
              <a:rPr lang="en-US" altLang="zh-CN" sz="2800" dirty="0" err="1">
                <a:latin typeface="Arial" charset="0"/>
                <a:ea typeface="宋体" charset="0"/>
              </a:rPr>
              <a:t>str</a:t>
            </a:r>
            <a:r>
              <a:rPr lang="en-US" altLang="zh-CN" sz="2800" dirty="0">
                <a:latin typeface="Arial" charset="0"/>
                <a:ea typeface="宋体" charset="0"/>
              </a:rPr>
              <a:t>[80];</a:t>
            </a:r>
          </a:p>
          <a:p>
            <a:pPr lvl="2" eaLnBrk="1" hangingPunct="1">
              <a:buFont typeface="Wingdings" charset="0"/>
              <a:buNone/>
            </a:pPr>
            <a:r>
              <a:rPr lang="en-US" altLang="zh-CN" sz="2400" dirty="0">
                <a:latin typeface="Arial" charset="0"/>
                <a:ea typeface="宋体" charset="0"/>
              </a:rPr>
              <a:t> </a:t>
            </a:r>
            <a:r>
              <a:rPr lang="zh-CN" altLang="en-US" sz="2400" dirty="0">
                <a:latin typeface="Arial" charset="0"/>
                <a:ea typeface="宋体" charset="0"/>
              </a:rPr>
              <a:t>定义一个含有</a:t>
            </a:r>
            <a:r>
              <a:rPr lang="en-US" altLang="zh-CN" sz="2400" dirty="0">
                <a:latin typeface="Arial" charset="0"/>
                <a:ea typeface="宋体" charset="0"/>
              </a:rPr>
              <a:t>80</a:t>
            </a:r>
            <a:r>
              <a:rPr lang="zh-CN" altLang="en-US" sz="2400" dirty="0">
                <a:latin typeface="Arial" charset="0"/>
                <a:ea typeface="宋体" charset="0"/>
              </a:rPr>
              <a:t>个字符型元素的数组</a:t>
            </a:r>
            <a:r>
              <a:rPr lang="en-US" altLang="zh-CN" sz="2400" dirty="0" err="1">
                <a:latin typeface="Arial" charset="0"/>
                <a:ea typeface="宋体" charset="0"/>
              </a:rPr>
              <a:t>str</a:t>
            </a:r>
            <a:endParaRPr lang="en-US" altLang="zh-CN" sz="2400" dirty="0">
              <a:latin typeface="Arial" charset="0"/>
              <a:ea typeface="宋体" charset="0"/>
            </a:endParaRPr>
          </a:p>
          <a:p>
            <a:pPr lvl="1" algn="just" eaLnBrk="1" hangingPunct="1">
              <a:buFont typeface="Wingdings" charset="0"/>
              <a:buNone/>
            </a:pPr>
            <a:r>
              <a:rPr lang="en-US" altLang="zh-CN" sz="2800" dirty="0">
                <a:latin typeface="Arial" charset="0"/>
                <a:ea typeface="宋体" charset="0"/>
              </a:rPr>
              <a:t> char t[5]={'H', 'a', 'p', 'p', 'y'};</a:t>
            </a:r>
          </a:p>
          <a:p>
            <a:pPr lvl="2" eaLnBrk="1" hangingPunct="1">
              <a:buFont typeface="Wingdings" charset="0"/>
              <a:buNone/>
            </a:pPr>
            <a:r>
              <a:rPr lang="zh-CN" altLang="en-US" sz="2400" dirty="0">
                <a:latin typeface="Arial" charset="0"/>
                <a:ea typeface="宋体" charset="0"/>
              </a:rPr>
              <a:t>初始化数组 </a:t>
            </a:r>
            <a:r>
              <a:rPr lang="en-US" altLang="zh-CN" sz="2400" dirty="0">
                <a:latin typeface="Arial" charset="0"/>
                <a:ea typeface="宋体" charset="0"/>
              </a:rPr>
              <a:t>t</a:t>
            </a:r>
          </a:p>
        </p:txBody>
      </p:sp>
      <p:grpSp>
        <p:nvGrpSpPr>
          <p:cNvPr id="2" name="Group 14"/>
          <p:cNvGrpSpPr>
            <a:grpSpLocks/>
          </p:cNvGrpSpPr>
          <p:nvPr/>
        </p:nvGrpSpPr>
        <p:grpSpPr bwMode="auto">
          <a:xfrm>
            <a:off x="1828800" y="4800600"/>
            <a:ext cx="3581400" cy="1354138"/>
            <a:chOff x="1872" y="3168"/>
            <a:chExt cx="2256" cy="853"/>
          </a:xfrm>
        </p:grpSpPr>
        <p:sp>
          <p:nvSpPr>
            <p:cNvPr id="60422" name="Text Box 5"/>
            <p:cNvSpPr txBox="1">
              <a:spLocks noChangeArrowheads="1"/>
            </p:cNvSpPr>
            <p:nvPr/>
          </p:nvSpPr>
          <p:spPr bwMode="auto">
            <a:xfrm>
              <a:off x="2064" y="3696"/>
              <a:ext cx="2064"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2800">
                  <a:latin typeface="Book Antiqua" charset="0"/>
                </a:rPr>
                <a:t> </a:t>
              </a:r>
              <a:r>
                <a:rPr kumimoji="1" lang="en-US" altLang="zh-CN" sz="2800"/>
                <a:t>t[0]  t[1]           t[4]</a:t>
              </a:r>
            </a:p>
          </p:txBody>
        </p:sp>
        <p:grpSp>
          <p:nvGrpSpPr>
            <p:cNvPr id="60423" name="Group 6"/>
            <p:cNvGrpSpPr>
              <a:grpSpLocks/>
            </p:cNvGrpSpPr>
            <p:nvPr/>
          </p:nvGrpSpPr>
          <p:grpSpPr bwMode="auto">
            <a:xfrm>
              <a:off x="1872" y="3168"/>
              <a:ext cx="2252" cy="443"/>
              <a:chOff x="1872" y="3264"/>
              <a:chExt cx="2252" cy="443"/>
            </a:xfrm>
          </p:grpSpPr>
          <p:sp>
            <p:nvSpPr>
              <p:cNvPr id="60424" name="Rectangle 7"/>
              <p:cNvSpPr>
                <a:spLocks noChangeArrowheads="1"/>
              </p:cNvSpPr>
              <p:nvPr/>
            </p:nvSpPr>
            <p:spPr bwMode="auto">
              <a:xfrm>
                <a:off x="2256" y="3264"/>
                <a:ext cx="1584" cy="443"/>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8" tIns="44450" rIns="90488" bIns="44450" anchor="ctr"/>
              <a:lstStyle/>
              <a:p>
                <a:endParaRPr lang="zh-CN" altLang="en-US"/>
              </a:p>
            </p:txBody>
          </p:sp>
          <p:sp>
            <p:nvSpPr>
              <p:cNvPr id="60425" name="Line 8"/>
              <p:cNvSpPr>
                <a:spLocks noChangeShapeType="1"/>
              </p:cNvSpPr>
              <p:nvPr/>
            </p:nvSpPr>
            <p:spPr bwMode="auto">
              <a:xfrm>
                <a:off x="2592" y="327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0426" name="Line 9"/>
              <p:cNvSpPr>
                <a:spLocks noChangeShapeType="1"/>
              </p:cNvSpPr>
              <p:nvPr/>
            </p:nvSpPr>
            <p:spPr bwMode="auto">
              <a:xfrm>
                <a:off x="2880" y="327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0427" name="Line 10"/>
              <p:cNvSpPr>
                <a:spLocks noChangeShapeType="1"/>
              </p:cNvSpPr>
              <p:nvPr/>
            </p:nvSpPr>
            <p:spPr bwMode="auto">
              <a:xfrm>
                <a:off x="3216" y="327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0428" name="Text Box 11"/>
              <p:cNvSpPr txBox="1">
                <a:spLocks noChangeArrowheads="1"/>
              </p:cNvSpPr>
              <p:nvPr/>
            </p:nvSpPr>
            <p:spPr bwMode="auto">
              <a:xfrm>
                <a:off x="1872" y="3323"/>
                <a:ext cx="336" cy="3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3200"/>
                  <a:t>t</a:t>
                </a:r>
                <a:endParaRPr kumimoji="1" lang="en-US" altLang="zh-CN" sz="3200" b="1"/>
              </a:p>
            </p:txBody>
          </p:sp>
          <p:sp>
            <p:nvSpPr>
              <p:cNvPr id="60429" name="Line 12"/>
              <p:cNvSpPr>
                <a:spLocks noChangeShapeType="1"/>
              </p:cNvSpPr>
              <p:nvPr/>
            </p:nvSpPr>
            <p:spPr bwMode="auto">
              <a:xfrm>
                <a:off x="3504" y="327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0430" name="Text Box 13"/>
              <p:cNvSpPr txBox="1">
                <a:spLocks noChangeArrowheads="1"/>
              </p:cNvSpPr>
              <p:nvPr/>
            </p:nvSpPr>
            <p:spPr bwMode="auto">
              <a:xfrm>
                <a:off x="2156" y="3300"/>
                <a:ext cx="1968"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zh-CN" altLang="en-US" sz="2800" b="1" dirty="0"/>
                  <a:t> </a:t>
                </a:r>
                <a:r>
                  <a:rPr kumimoji="1" lang="en-US" altLang="zh-CN" sz="2800" b="1" dirty="0"/>
                  <a:t>H   a   p   p   y</a:t>
                </a:r>
              </a:p>
            </p:txBody>
          </p:sp>
        </p:grpSp>
      </p:grpSp>
      <p:sp>
        <p:nvSpPr>
          <p:cNvPr id="402447" name="Rectangle 15"/>
          <p:cNvSpPr>
            <a:spLocks noChangeArrowheads="1"/>
          </p:cNvSpPr>
          <p:nvPr/>
        </p:nvSpPr>
        <p:spPr bwMode="auto">
          <a:xfrm>
            <a:off x="5638800" y="4419601"/>
            <a:ext cx="4572000" cy="1801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lgn="just">
              <a:spcBef>
                <a:spcPct val="50000"/>
              </a:spcBef>
              <a:buClr>
                <a:srgbClr val="33CCCC"/>
              </a:buClr>
              <a:buSzPct val="110000"/>
            </a:pPr>
            <a:r>
              <a:rPr kumimoji="1" lang="zh-CN" altLang="en-US" sz="2800" b="1" dirty="0"/>
              <a:t>输出数组 </a:t>
            </a:r>
            <a:r>
              <a:rPr kumimoji="1" lang="en-US" altLang="zh-CN" sz="2800" b="1" dirty="0"/>
              <a:t>t </a:t>
            </a:r>
            <a:r>
              <a:rPr kumimoji="1" lang="zh-CN" altLang="en-US" sz="2800" b="1" dirty="0"/>
              <a:t>的所有元素</a:t>
            </a:r>
          </a:p>
          <a:p>
            <a:pPr lvl="1" algn="just">
              <a:spcBef>
                <a:spcPct val="50000"/>
              </a:spcBef>
              <a:buClr>
                <a:srgbClr val="33CCCC"/>
              </a:buClr>
              <a:buSzPct val="110000"/>
            </a:pPr>
            <a:r>
              <a:rPr kumimoji="1" lang="en-US" altLang="zh-CN" sz="2800" b="1" dirty="0"/>
              <a:t>for ( </a:t>
            </a:r>
            <a:r>
              <a:rPr kumimoji="1" lang="en-US" altLang="zh-CN" sz="2800" b="1" dirty="0" err="1"/>
              <a:t>i</a:t>
            </a:r>
            <a:r>
              <a:rPr kumimoji="1" lang="zh-CN" altLang="en-US" sz="2800" b="1" dirty="0"/>
              <a:t> </a:t>
            </a:r>
            <a:r>
              <a:rPr kumimoji="1" lang="en-US" altLang="zh-CN" sz="2800" b="1" dirty="0"/>
              <a:t>=</a:t>
            </a:r>
            <a:r>
              <a:rPr kumimoji="1" lang="zh-CN" altLang="en-US" sz="2800" b="1" dirty="0"/>
              <a:t> </a:t>
            </a:r>
            <a:r>
              <a:rPr kumimoji="1" lang="en-US" altLang="zh-CN" sz="2800" b="1" dirty="0"/>
              <a:t>0; </a:t>
            </a:r>
            <a:r>
              <a:rPr kumimoji="1" lang="en-US" altLang="zh-CN" sz="2800" b="1" dirty="0" err="1"/>
              <a:t>i</a:t>
            </a:r>
            <a:r>
              <a:rPr kumimoji="1" lang="zh-CN" altLang="en-US" sz="2800" b="1" dirty="0"/>
              <a:t> </a:t>
            </a:r>
            <a:r>
              <a:rPr kumimoji="1" lang="en-US" altLang="zh-CN" sz="2800" b="1" dirty="0"/>
              <a:t>&lt;</a:t>
            </a:r>
            <a:r>
              <a:rPr kumimoji="1" lang="zh-CN" altLang="en-US" sz="2800" b="1" dirty="0"/>
              <a:t> </a:t>
            </a:r>
            <a:r>
              <a:rPr kumimoji="1" lang="en-US" altLang="zh-CN" sz="2800" b="1" dirty="0"/>
              <a:t>5; </a:t>
            </a:r>
            <a:r>
              <a:rPr kumimoji="1" lang="en-US" altLang="zh-CN" sz="2800" b="1" dirty="0" err="1"/>
              <a:t>i</a:t>
            </a:r>
            <a:r>
              <a:rPr kumimoji="1" lang="en-US" altLang="zh-CN" sz="2800" b="1" dirty="0"/>
              <a:t>++ )</a:t>
            </a:r>
          </a:p>
          <a:p>
            <a:pPr lvl="1" algn="just">
              <a:spcBef>
                <a:spcPct val="50000"/>
              </a:spcBef>
              <a:buClr>
                <a:srgbClr val="33CCCC"/>
              </a:buClr>
              <a:buSzPct val="110000"/>
            </a:pPr>
            <a:r>
              <a:rPr kumimoji="1" lang="en-US" altLang="zh-CN" sz="2800" b="1" dirty="0"/>
              <a:t>    </a:t>
            </a:r>
            <a:r>
              <a:rPr kumimoji="1" lang="en-US" altLang="zh-CN" sz="2800" b="1" dirty="0" err="1"/>
              <a:t>putchar</a:t>
            </a:r>
            <a:r>
              <a:rPr kumimoji="1" lang="en-US" altLang="zh-CN" sz="2800" b="1" dirty="0"/>
              <a:t> ( t[</a:t>
            </a:r>
            <a:r>
              <a:rPr kumimoji="1" lang="en-US" altLang="zh-CN" sz="2800" b="1" dirty="0" err="1"/>
              <a:t>i</a:t>
            </a:r>
            <a:r>
              <a:rPr kumimoji="1" lang="en-US" altLang="zh-CN" sz="2800" b="1"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02435">
                                            <p:txEl>
                                              <p:pRg st="0" end="0"/>
                                            </p:txEl>
                                          </p:spTgt>
                                        </p:tgtEl>
                                        <p:attrNameLst>
                                          <p:attrName>style.visibility</p:attrName>
                                        </p:attrNameLst>
                                      </p:cBhvr>
                                      <p:to>
                                        <p:strVal val="visible"/>
                                      </p:to>
                                    </p:set>
                                    <p:anim calcmode="lin" valueType="num">
                                      <p:cBhvr additive="base">
                                        <p:cTn id="7" dur="500" fill="hold"/>
                                        <p:tgtEl>
                                          <p:spTgt spid="4024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02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402435">
                                            <p:txEl>
                                              <p:pRg st="1" end="1"/>
                                            </p:txEl>
                                          </p:spTgt>
                                        </p:tgtEl>
                                        <p:attrNameLst>
                                          <p:attrName>style.visibility</p:attrName>
                                        </p:attrNameLst>
                                      </p:cBhvr>
                                      <p:to>
                                        <p:strVal val="visible"/>
                                      </p:to>
                                    </p:set>
                                    <p:anim calcmode="lin" valueType="num">
                                      <p:cBhvr additive="base">
                                        <p:cTn id="13" dur="500" fill="hold"/>
                                        <p:tgtEl>
                                          <p:spTgt spid="40243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02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402435">
                                            <p:txEl>
                                              <p:pRg st="2" end="2"/>
                                            </p:txEl>
                                          </p:spTgt>
                                        </p:tgtEl>
                                        <p:attrNameLst>
                                          <p:attrName>style.visibility</p:attrName>
                                        </p:attrNameLst>
                                      </p:cBhvr>
                                      <p:to>
                                        <p:strVal val="visible"/>
                                      </p:to>
                                    </p:set>
                                    <p:anim calcmode="lin" valueType="num">
                                      <p:cBhvr additive="base">
                                        <p:cTn id="19" dur="500" fill="hold"/>
                                        <p:tgtEl>
                                          <p:spTgt spid="40243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0243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402435">
                                            <p:txEl>
                                              <p:pRg st="3" end="3"/>
                                            </p:txEl>
                                          </p:spTgt>
                                        </p:tgtEl>
                                        <p:attrNameLst>
                                          <p:attrName>style.visibility</p:attrName>
                                        </p:attrNameLst>
                                      </p:cBhvr>
                                      <p:to>
                                        <p:strVal val="visible"/>
                                      </p:to>
                                    </p:set>
                                    <p:anim calcmode="lin" valueType="num">
                                      <p:cBhvr additive="base">
                                        <p:cTn id="23" dur="500" fill="hold"/>
                                        <p:tgtEl>
                                          <p:spTgt spid="40243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024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6" fill="hold" grpId="0" nodeType="clickEffect">
                                  <p:stCondLst>
                                    <p:cond delay="0"/>
                                  </p:stCondLst>
                                  <p:childTnLst>
                                    <p:set>
                                      <p:cBhvr>
                                        <p:cTn id="28" dur="1" fill="hold">
                                          <p:stCondLst>
                                            <p:cond delay="0"/>
                                          </p:stCondLst>
                                        </p:cTn>
                                        <p:tgtEl>
                                          <p:spTgt spid="402435">
                                            <p:txEl>
                                              <p:pRg st="4" end="4"/>
                                            </p:txEl>
                                          </p:spTgt>
                                        </p:tgtEl>
                                        <p:attrNameLst>
                                          <p:attrName>style.visibility</p:attrName>
                                        </p:attrNameLst>
                                      </p:cBhvr>
                                      <p:to>
                                        <p:strVal val="visible"/>
                                      </p:to>
                                    </p:set>
                                    <p:anim calcmode="lin" valueType="num">
                                      <p:cBhvr additive="base">
                                        <p:cTn id="29" dur="500" fill="hold"/>
                                        <p:tgtEl>
                                          <p:spTgt spid="402435">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0243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6" fill="hold" grpId="0" nodeType="withEffect">
                                  <p:stCondLst>
                                    <p:cond delay="0"/>
                                  </p:stCondLst>
                                  <p:childTnLst>
                                    <p:set>
                                      <p:cBhvr>
                                        <p:cTn id="32" dur="1" fill="hold">
                                          <p:stCondLst>
                                            <p:cond delay="0"/>
                                          </p:stCondLst>
                                        </p:cTn>
                                        <p:tgtEl>
                                          <p:spTgt spid="402435">
                                            <p:txEl>
                                              <p:pRg st="5" end="5"/>
                                            </p:txEl>
                                          </p:spTgt>
                                        </p:tgtEl>
                                        <p:attrNameLst>
                                          <p:attrName>style.visibility</p:attrName>
                                        </p:attrNameLst>
                                      </p:cBhvr>
                                      <p:to>
                                        <p:strVal val="visible"/>
                                      </p:to>
                                    </p:set>
                                    <p:anim calcmode="lin" valueType="num">
                                      <p:cBhvr additive="base">
                                        <p:cTn id="33" dur="500" fill="hold"/>
                                        <p:tgtEl>
                                          <p:spTgt spid="402435">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402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0-#ppt_w/2"/>
                                          </p:val>
                                        </p:tav>
                                        <p:tav tm="100000">
                                          <p:val>
                                            <p:strVal val="#ppt_x"/>
                                          </p:val>
                                        </p:tav>
                                      </p:tavLst>
                                    </p:anim>
                                    <p:anim calcmode="lin" valueType="num">
                                      <p:cBhvr additive="base">
                                        <p:cTn id="4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02447"/>
                                        </p:tgtEl>
                                        <p:attrNameLst>
                                          <p:attrName>style.visibility</p:attrName>
                                        </p:attrNameLst>
                                      </p:cBhvr>
                                      <p:to>
                                        <p:strVal val="visible"/>
                                      </p:to>
                                    </p:set>
                                    <p:anim calcmode="lin" valueType="num">
                                      <p:cBhvr additive="base">
                                        <p:cTn id="45" dur="500" fill="hold"/>
                                        <p:tgtEl>
                                          <p:spTgt spid="402447"/>
                                        </p:tgtEl>
                                        <p:attrNameLst>
                                          <p:attrName>ppt_x</p:attrName>
                                        </p:attrNameLst>
                                      </p:cBhvr>
                                      <p:tavLst>
                                        <p:tav tm="0">
                                          <p:val>
                                            <p:strVal val="0-#ppt_w/2"/>
                                          </p:val>
                                        </p:tav>
                                        <p:tav tm="100000">
                                          <p:val>
                                            <p:strVal val="#ppt_x"/>
                                          </p:val>
                                        </p:tav>
                                      </p:tavLst>
                                    </p:anim>
                                    <p:anim calcmode="lin" valueType="num">
                                      <p:cBhvr additive="base">
                                        <p:cTn id="46" dur="500" fill="hold"/>
                                        <p:tgtEl>
                                          <p:spTgt spid="402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bldLvl="2" autoUpdateAnimBg="0"/>
      <p:bldP spid="40244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981200" y="228600"/>
            <a:ext cx="7315200" cy="876300"/>
          </a:xfrm>
        </p:spPr>
        <p:txBody>
          <a:bodyPr vert="horz" wrap="square" lIns="90488" tIns="44450" rIns="90488" bIns="44450" numCol="1" anchor="ctr" anchorCtr="0" compatLnSpc="1"/>
          <a:lstStyle/>
          <a:p>
            <a:pPr eaLnBrk="1" hangingPunct="1"/>
            <a:r>
              <a:rPr lang="en-US" altLang="zh-CN" dirty="0">
                <a:latin typeface="Arial" charset="0"/>
                <a:ea typeface="宋体" charset="0"/>
                <a:cs typeface="宋体" charset="0"/>
              </a:rPr>
              <a:t>1.1 </a:t>
            </a:r>
            <a:r>
              <a:rPr lang="zh-CN" altLang="en-US" dirty="0">
                <a:latin typeface="Arial" charset="0"/>
                <a:ea typeface="宋体" charset="0"/>
                <a:cs typeface="宋体" charset="0"/>
              </a:rPr>
              <a:t>一维字符数组</a:t>
            </a:r>
            <a:endParaRPr lang="zh-CN" altLang="en-US" dirty="0">
              <a:latin typeface="Times New Roman" charset="0"/>
              <a:ea typeface="宋体" charset="0"/>
              <a:cs typeface="宋体" charset="0"/>
            </a:endParaRPr>
          </a:p>
        </p:txBody>
      </p:sp>
      <p:sp>
        <p:nvSpPr>
          <p:cNvPr id="404483" name="Rectangle 3"/>
          <p:cNvSpPr>
            <a:spLocks noGrp="1" noChangeArrowheads="1"/>
          </p:cNvSpPr>
          <p:nvPr>
            <p:ph type="body" idx="1"/>
          </p:nvPr>
        </p:nvSpPr>
        <p:spPr>
          <a:xfrm>
            <a:off x="1752601" y="1143001"/>
            <a:ext cx="8304213" cy="3078163"/>
          </a:xfrm>
        </p:spPr>
        <p:txBody>
          <a:bodyPr vert="horz" wrap="square" lIns="90488" tIns="44450" rIns="90488" bIns="44450" numCol="1" anchor="t" anchorCtr="0" compatLnSpc="1">
            <a:prstTxWarp prst="textNoShape">
              <a:avLst/>
            </a:prstTxWarp>
          </a:bodyPr>
          <a:lstStyle/>
          <a:p>
            <a:pPr lvl="1" eaLnBrk="1" hangingPunct="1">
              <a:lnSpc>
                <a:spcPct val="90000"/>
              </a:lnSpc>
              <a:buFont typeface="Wingdings" charset="0"/>
              <a:buNone/>
            </a:pPr>
            <a:r>
              <a:rPr lang="en-US" altLang="zh-CN" sz="2800" dirty="0">
                <a:latin typeface="Arial" charset="0"/>
                <a:ea typeface="宋体" charset="0"/>
              </a:rPr>
              <a:t>char t[5] = { 'H', 'a', 'p', 'p', 'y' };</a:t>
            </a:r>
          </a:p>
          <a:p>
            <a:pPr lvl="1" eaLnBrk="1" hangingPunct="1">
              <a:lnSpc>
                <a:spcPct val="90000"/>
              </a:lnSpc>
              <a:buFont typeface="Wingdings" charset="0"/>
              <a:buNone/>
            </a:pPr>
            <a:r>
              <a:rPr lang="en-US" altLang="zh-CN" sz="2800" dirty="0">
                <a:latin typeface="Arial" charset="0"/>
                <a:ea typeface="宋体" charset="0"/>
              </a:rPr>
              <a:t>static char s[6] = { 'H', 'a', 'p', 'p', 'y' };</a:t>
            </a:r>
          </a:p>
          <a:p>
            <a:pPr lvl="1" algn="just" eaLnBrk="1" hangingPunct="1">
              <a:lnSpc>
                <a:spcPct val="90000"/>
              </a:lnSpc>
              <a:buFont typeface="Wingdings" charset="0"/>
              <a:buNone/>
            </a:pPr>
            <a:endParaRPr lang="en-US" altLang="zh-CN" sz="2800" dirty="0">
              <a:latin typeface="Arial" charset="0"/>
              <a:ea typeface="宋体" charset="0"/>
            </a:endParaRPr>
          </a:p>
          <a:p>
            <a:pPr lvl="1" algn="just" eaLnBrk="1" hangingPunct="1">
              <a:lnSpc>
                <a:spcPct val="90000"/>
              </a:lnSpc>
              <a:buFont typeface="Wingdings" charset="0"/>
              <a:buNone/>
            </a:pPr>
            <a:r>
              <a:rPr lang="en-US" altLang="zh-CN" sz="2800" dirty="0">
                <a:latin typeface="Arial" charset="0"/>
                <a:ea typeface="宋体" charset="0"/>
              </a:rPr>
              <a:t>static char s[6] = { 'H', 'a', 'p', 'p', 'y', 0 };</a:t>
            </a:r>
          </a:p>
          <a:p>
            <a:pPr lvl="1" eaLnBrk="1" hangingPunct="1">
              <a:lnSpc>
                <a:spcPct val="90000"/>
              </a:lnSpc>
              <a:buNone/>
            </a:pPr>
            <a:r>
              <a:rPr lang="en-US" altLang="zh-CN" sz="2800" dirty="0">
                <a:latin typeface="Arial" charset="0"/>
                <a:ea typeface="宋体" charset="0"/>
              </a:rPr>
              <a:t>0</a:t>
            </a:r>
            <a:r>
              <a:rPr lang="zh-CN" altLang="en-US" sz="2800" dirty="0">
                <a:latin typeface="Arial" charset="0"/>
                <a:ea typeface="宋体" charset="0"/>
              </a:rPr>
              <a:t>代表字符</a:t>
            </a:r>
            <a:r>
              <a:rPr lang="en-US" altLang="zh-CN" sz="2800" dirty="0">
                <a:latin typeface="Arial" charset="0"/>
                <a:ea typeface="宋体" charset="0"/>
              </a:rPr>
              <a:t> </a:t>
            </a:r>
            <a:r>
              <a:rPr lang="en-US" altLang="zh-CN" sz="2800" dirty="0">
                <a:solidFill>
                  <a:srgbClr val="CC0066"/>
                </a:solidFill>
                <a:latin typeface="Arial" charset="0"/>
                <a:ea typeface="宋体" charset="0"/>
              </a:rPr>
              <a:t>'\0'</a:t>
            </a:r>
            <a:r>
              <a:rPr lang="zh-CN" altLang="en-US" sz="2800" dirty="0">
                <a:latin typeface="Arial" charset="0"/>
                <a:ea typeface="宋体" charset="0"/>
              </a:rPr>
              <a:t>，也就是</a:t>
            </a:r>
            <a:r>
              <a:rPr lang="en-US" altLang="zh-CN" sz="2800" dirty="0">
                <a:latin typeface="Arial" charset="0"/>
                <a:ea typeface="宋体" charset="0"/>
              </a:rPr>
              <a:t>ASCII</a:t>
            </a:r>
            <a:r>
              <a:rPr lang="zh-CN" altLang="en-US" sz="2800" dirty="0">
                <a:latin typeface="Arial" charset="0"/>
                <a:ea typeface="宋体" charset="0"/>
              </a:rPr>
              <a:t>码为</a:t>
            </a:r>
            <a:r>
              <a:rPr lang="en-US" altLang="zh-CN" sz="2800" dirty="0">
                <a:latin typeface="Arial" charset="0"/>
                <a:ea typeface="宋体" charset="0"/>
              </a:rPr>
              <a:t> 0 </a:t>
            </a:r>
            <a:r>
              <a:rPr lang="zh-CN" altLang="en-US" sz="2800" dirty="0">
                <a:latin typeface="Arial" charset="0"/>
                <a:ea typeface="宋体" charset="0"/>
              </a:rPr>
              <a:t>的字符</a:t>
            </a:r>
          </a:p>
          <a:p>
            <a:pPr lvl="1" eaLnBrk="1" hangingPunct="1">
              <a:lnSpc>
                <a:spcPct val="90000"/>
              </a:lnSpc>
              <a:buFont typeface="Wingdings" charset="0"/>
              <a:buNone/>
            </a:pPr>
            <a:r>
              <a:rPr lang="zh-CN" altLang="en-US" sz="2800" dirty="0">
                <a:latin typeface="Arial" charset="0"/>
                <a:ea typeface="宋体" charset="0"/>
              </a:rPr>
              <a:t> </a:t>
            </a:r>
            <a:r>
              <a:rPr lang="en-US" altLang="zh-CN" sz="2800" dirty="0">
                <a:latin typeface="Arial" charset="0"/>
                <a:ea typeface="宋体" charset="0"/>
              </a:rPr>
              <a:t>static char s[6] = { 'H', 'a', 'p', 'p', 'y', </a:t>
            </a:r>
            <a:r>
              <a:rPr lang="en-US" altLang="zh-CN" sz="2800" dirty="0">
                <a:solidFill>
                  <a:srgbClr val="CC0066"/>
                </a:solidFill>
                <a:latin typeface="Arial" charset="0"/>
                <a:ea typeface="宋体" charset="0"/>
              </a:rPr>
              <a:t>'\0' </a:t>
            </a:r>
            <a:r>
              <a:rPr lang="en-US" altLang="zh-CN" sz="2800" dirty="0">
                <a:latin typeface="Arial" charset="0"/>
                <a:ea typeface="宋体" charset="0"/>
              </a:rPr>
              <a:t>};</a:t>
            </a:r>
          </a:p>
        </p:txBody>
      </p:sp>
      <p:grpSp>
        <p:nvGrpSpPr>
          <p:cNvPr id="2" name="Group 4"/>
          <p:cNvGrpSpPr>
            <a:grpSpLocks/>
          </p:cNvGrpSpPr>
          <p:nvPr/>
        </p:nvGrpSpPr>
        <p:grpSpPr bwMode="auto">
          <a:xfrm>
            <a:off x="5791200" y="4495800"/>
            <a:ext cx="3733800" cy="1371600"/>
            <a:chOff x="3024" y="3168"/>
            <a:chExt cx="2352" cy="864"/>
          </a:xfrm>
        </p:grpSpPr>
        <p:grpSp>
          <p:nvGrpSpPr>
            <p:cNvPr id="61455" name="Group 5"/>
            <p:cNvGrpSpPr>
              <a:grpSpLocks/>
            </p:cNvGrpSpPr>
            <p:nvPr/>
          </p:nvGrpSpPr>
          <p:grpSpPr bwMode="auto">
            <a:xfrm>
              <a:off x="3024" y="3168"/>
              <a:ext cx="2352" cy="864"/>
              <a:chOff x="1872" y="3264"/>
              <a:chExt cx="2352" cy="864"/>
            </a:xfrm>
          </p:grpSpPr>
          <p:sp>
            <p:nvSpPr>
              <p:cNvPr id="61457" name="Text Box 6"/>
              <p:cNvSpPr txBox="1">
                <a:spLocks noChangeArrowheads="1"/>
              </p:cNvSpPr>
              <p:nvPr/>
            </p:nvSpPr>
            <p:spPr bwMode="auto">
              <a:xfrm>
                <a:off x="1968" y="3803"/>
                <a:ext cx="2256"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2800" b="1">
                    <a:latin typeface="Book Antiqua" charset="0"/>
                  </a:rPr>
                  <a:t> </a:t>
                </a:r>
                <a:r>
                  <a:rPr kumimoji="1" lang="en-US" altLang="zh-CN" sz="2800"/>
                  <a:t>s[0]  s[1]              s[5]</a:t>
                </a:r>
              </a:p>
            </p:txBody>
          </p:sp>
          <p:grpSp>
            <p:nvGrpSpPr>
              <p:cNvPr id="61458" name="Group 7"/>
              <p:cNvGrpSpPr>
                <a:grpSpLocks/>
              </p:cNvGrpSpPr>
              <p:nvPr/>
            </p:nvGrpSpPr>
            <p:grpSpPr bwMode="auto">
              <a:xfrm>
                <a:off x="1872" y="3264"/>
                <a:ext cx="2256" cy="443"/>
                <a:chOff x="1872" y="3264"/>
                <a:chExt cx="2256" cy="443"/>
              </a:xfrm>
            </p:grpSpPr>
            <p:sp>
              <p:nvSpPr>
                <p:cNvPr id="61459" name="Rectangle 8"/>
                <p:cNvSpPr>
                  <a:spLocks noChangeArrowheads="1"/>
                </p:cNvSpPr>
                <p:nvPr/>
              </p:nvSpPr>
              <p:spPr bwMode="auto">
                <a:xfrm>
                  <a:off x="2256" y="3264"/>
                  <a:ext cx="1872" cy="443"/>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8" tIns="44450" rIns="90488" bIns="44450" anchor="ctr"/>
                <a:lstStyle/>
                <a:p>
                  <a:endParaRPr lang="zh-CN" altLang="en-US"/>
                </a:p>
              </p:txBody>
            </p:sp>
            <p:sp>
              <p:nvSpPr>
                <p:cNvPr id="61460" name="Line 9"/>
                <p:cNvSpPr>
                  <a:spLocks noChangeShapeType="1"/>
                </p:cNvSpPr>
                <p:nvPr/>
              </p:nvSpPr>
              <p:spPr bwMode="auto">
                <a:xfrm>
                  <a:off x="2592" y="327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1461" name="Line 10"/>
                <p:cNvSpPr>
                  <a:spLocks noChangeShapeType="1"/>
                </p:cNvSpPr>
                <p:nvPr/>
              </p:nvSpPr>
              <p:spPr bwMode="auto">
                <a:xfrm>
                  <a:off x="2880" y="327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1462" name="Line 11"/>
                <p:cNvSpPr>
                  <a:spLocks noChangeShapeType="1"/>
                </p:cNvSpPr>
                <p:nvPr/>
              </p:nvSpPr>
              <p:spPr bwMode="auto">
                <a:xfrm>
                  <a:off x="3216" y="327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1463" name="Text Box 12"/>
                <p:cNvSpPr txBox="1">
                  <a:spLocks noChangeArrowheads="1"/>
                </p:cNvSpPr>
                <p:nvPr/>
              </p:nvSpPr>
              <p:spPr bwMode="auto">
                <a:xfrm>
                  <a:off x="1872" y="3323"/>
                  <a:ext cx="336" cy="3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3200"/>
                    <a:t>s</a:t>
                  </a:r>
                  <a:endParaRPr kumimoji="1" lang="en-US" altLang="zh-CN" sz="3200" b="1"/>
                </a:p>
              </p:txBody>
            </p:sp>
            <p:sp>
              <p:nvSpPr>
                <p:cNvPr id="61464" name="Line 13"/>
                <p:cNvSpPr>
                  <a:spLocks noChangeShapeType="1"/>
                </p:cNvSpPr>
                <p:nvPr/>
              </p:nvSpPr>
              <p:spPr bwMode="auto">
                <a:xfrm>
                  <a:off x="3504" y="327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1465" name="Text Box 14"/>
                <p:cNvSpPr txBox="1">
                  <a:spLocks noChangeArrowheads="1"/>
                </p:cNvSpPr>
                <p:nvPr/>
              </p:nvSpPr>
              <p:spPr bwMode="auto">
                <a:xfrm>
                  <a:off x="2155" y="3310"/>
                  <a:ext cx="1968"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zh-CN" altLang="en-US" sz="2800" b="1" dirty="0">
                      <a:latin typeface="Book Antiqua" charset="0"/>
                    </a:rPr>
                    <a:t> </a:t>
                  </a:r>
                  <a:r>
                    <a:rPr kumimoji="1" lang="en-US" altLang="zh-CN" sz="2800" b="1" dirty="0"/>
                    <a:t>H   a   p   p   y  \0</a:t>
                  </a:r>
                </a:p>
              </p:txBody>
            </p:sp>
          </p:grpSp>
        </p:grpSp>
        <p:sp>
          <p:nvSpPr>
            <p:cNvPr id="61456" name="Line 15"/>
            <p:cNvSpPr>
              <a:spLocks noChangeShapeType="1"/>
            </p:cNvSpPr>
            <p:nvPr/>
          </p:nvSpPr>
          <p:spPr bwMode="auto">
            <a:xfrm>
              <a:off x="4944" y="3168"/>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grpSp>
      <p:grpSp>
        <p:nvGrpSpPr>
          <p:cNvPr id="61445" name="Group 16"/>
          <p:cNvGrpSpPr>
            <a:grpSpLocks/>
          </p:cNvGrpSpPr>
          <p:nvPr/>
        </p:nvGrpSpPr>
        <p:grpSpPr bwMode="auto">
          <a:xfrm>
            <a:off x="2057400" y="4495800"/>
            <a:ext cx="3733800" cy="1371600"/>
            <a:chOff x="1872" y="3264"/>
            <a:chExt cx="2352" cy="864"/>
          </a:xfrm>
        </p:grpSpPr>
        <p:sp>
          <p:nvSpPr>
            <p:cNvPr id="61446" name="Text Box 17"/>
            <p:cNvSpPr txBox="1">
              <a:spLocks noChangeArrowheads="1"/>
            </p:cNvSpPr>
            <p:nvPr/>
          </p:nvSpPr>
          <p:spPr bwMode="auto">
            <a:xfrm>
              <a:off x="1968" y="3803"/>
              <a:ext cx="2256"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2800" b="1">
                  <a:latin typeface="Book Antiqua" charset="0"/>
                </a:rPr>
                <a:t> </a:t>
              </a:r>
              <a:r>
                <a:rPr kumimoji="1" lang="en-US" altLang="zh-CN" sz="2800"/>
                <a:t>t[0]  t[1]            t[4]</a:t>
              </a:r>
            </a:p>
          </p:txBody>
        </p:sp>
        <p:grpSp>
          <p:nvGrpSpPr>
            <p:cNvPr id="61447" name="Group 18"/>
            <p:cNvGrpSpPr>
              <a:grpSpLocks/>
            </p:cNvGrpSpPr>
            <p:nvPr/>
          </p:nvGrpSpPr>
          <p:grpSpPr bwMode="auto">
            <a:xfrm>
              <a:off x="1872" y="3264"/>
              <a:ext cx="2244" cy="443"/>
              <a:chOff x="1872" y="3264"/>
              <a:chExt cx="2244" cy="443"/>
            </a:xfrm>
          </p:grpSpPr>
          <p:sp>
            <p:nvSpPr>
              <p:cNvPr id="61448" name="Rectangle 19"/>
              <p:cNvSpPr>
                <a:spLocks noChangeArrowheads="1"/>
              </p:cNvSpPr>
              <p:nvPr/>
            </p:nvSpPr>
            <p:spPr bwMode="auto">
              <a:xfrm>
                <a:off x="2256" y="3264"/>
                <a:ext cx="1584" cy="443"/>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8" tIns="44450" rIns="90488" bIns="44450" anchor="ctr"/>
              <a:lstStyle/>
              <a:p>
                <a:endParaRPr lang="zh-CN" altLang="en-US"/>
              </a:p>
            </p:txBody>
          </p:sp>
          <p:sp>
            <p:nvSpPr>
              <p:cNvPr id="61449" name="Line 20"/>
              <p:cNvSpPr>
                <a:spLocks noChangeShapeType="1"/>
              </p:cNvSpPr>
              <p:nvPr/>
            </p:nvSpPr>
            <p:spPr bwMode="auto">
              <a:xfrm>
                <a:off x="2592" y="327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1450" name="Line 21"/>
              <p:cNvSpPr>
                <a:spLocks noChangeShapeType="1"/>
              </p:cNvSpPr>
              <p:nvPr/>
            </p:nvSpPr>
            <p:spPr bwMode="auto">
              <a:xfrm>
                <a:off x="2880" y="327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1451" name="Line 22"/>
              <p:cNvSpPr>
                <a:spLocks noChangeShapeType="1"/>
              </p:cNvSpPr>
              <p:nvPr/>
            </p:nvSpPr>
            <p:spPr bwMode="auto">
              <a:xfrm>
                <a:off x="3216" y="327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1452" name="Text Box 23"/>
              <p:cNvSpPr txBox="1">
                <a:spLocks noChangeArrowheads="1"/>
              </p:cNvSpPr>
              <p:nvPr/>
            </p:nvSpPr>
            <p:spPr bwMode="auto">
              <a:xfrm>
                <a:off x="1872" y="3323"/>
                <a:ext cx="336" cy="3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3200"/>
                  <a:t>t</a:t>
                </a:r>
                <a:endParaRPr kumimoji="1" lang="en-US" altLang="zh-CN" sz="3200" b="1"/>
              </a:p>
            </p:txBody>
          </p:sp>
          <p:sp>
            <p:nvSpPr>
              <p:cNvPr id="61453" name="Line 24"/>
              <p:cNvSpPr>
                <a:spLocks noChangeShapeType="1"/>
              </p:cNvSpPr>
              <p:nvPr/>
            </p:nvSpPr>
            <p:spPr bwMode="auto">
              <a:xfrm>
                <a:off x="3504" y="327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1454" name="Text Box 25"/>
              <p:cNvSpPr txBox="1">
                <a:spLocks noChangeArrowheads="1"/>
              </p:cNvSpPr>
              <p:nvPr/>
            </p:nvSpPr>
            <p:spPr bwMode="auto">
              <a:xfrm>
                <a:off x="2148" y="3310"/>
                <a:ext cx="1968"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zh-CN" altLang="en-US" sz="2800" b="1" dirty="0">
                    <a:latin typeface="Book Antiqua" charset="0"/>
                  </a:rPr>
                  <a:t> </a:t>
                </a:r>
                <a:r>
                  <a:rPr kumimoji="1" lang="en-US" altLang="zh-CN" sz="2800" b="1" dirty="0"/>
                  <a:t>H   a   p   p   y</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Effect transition="in" filter="wipe(down)">
                                      <p:cBhvr>
                                        <p:cTn id="7" dur="500"/>
                                        <p:tgtEl>
                                          <p:spTgt spid="404483">
                                            <p:txEl>
                                              <p:pRg st="0" end="0"/>
                                            </p:txEl>
                                          </p:spTgt>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04483">
                                            <p:txEl>
                                              <p:pRg st="1" end="1"/>
                                            </p:txEl>
                                          </p:spTgt>
                                        </p:tgtEl>
                                        <p:attrNameLst>
                                          <p:attrName>style.visibility</p:attrName>
                                        </p:attrNameLst>
                                      </p:cBhvr>
                                      <p:to>
                                        <p:strVal val="visible"/>
                                      </p:to>
                                    </p:set>
                                    <p:animEffect transition="in" filter="wipe(down)">
                                      <p:cBhvr>
                                        <p:cTn id="11" dur="500"/>
                                        <p:tgtEl>
                                          <p:spTgt spid="40448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404483">
                                            <p:txEl>
                                              <p:pRg st="3" end="3"/>
                                            </p:txEl>
                                          </p:spTgt>
                                        </p:tgtEl>
                                        <p:attrNameLst>
                                          <p:attrName>style.visibility</p:attrName>
                                        </p:attrNameLst>
                                      </p:cBhvr>
                                      <p:to>
                                        <p:strVal val="visible"/>
                                      </p:to>
                                    </p:set>
                                    <p:animEffect transition="in" filter="wipe(down)">
                                      <p:cBhvr>
                                        <p:cTn id="16" dur="500"/>
                                        <p:tgtEl>
                                          <p:spTgt spid="40448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04483">
                                            <p:txEl>
                                              <p:pRg st="4" end="4"/>
                                            </p:txEl>
                                          </p:spTgt>
                                        </p:tgtEl>
                                        <p:attrNameLst>
                                          <p:attrName>style.visibility</p:attrName>
                                        </p:attrNameLst>
                                      </p:cBhvr>
                                      <p:to>
                                        <p:strVal val="visible"/>
                                      </p:to>
                                    </p:set>
                                    <p:animEffect transition="in" filter="wipe(down)">
                                      <p:cBhvr>
                                        <p:cTn id="21" dur="500"/>
                                        <p:tgtEl>
                                          <p:spTgt spid="40448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04483">
                                            <p:txEl>
                                              <p:pRg st="5" end="5"/>
                                            </p:txEl>
                                          </p:spTgt>
                                        </p:tgtEl>
                                        <p:attrNameLst>
                                          <p:attrName>style.visibility</p:attrName>
                                        </p:attrNameLst>
                                      </p:cBhvr>
                                      <p:to>
                                        <p:strVal val="visible"/>
                                      </p:to>
                                    </p:set>
                                    <p:animEffect transition="in" filter="wipe(down)">
                                      <p:cBhvr>
                                        <p:cTn id="26" dur="500"/>
                                        <p:tgtEl>
                                          <p:spTgt spid="40448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254500" y="302276"/>
            <a:ext cx="3683000" cy="1104900"/>
          </a:xfrm>
        </p:spPr>
        <p:txBody>
          <a:bodyPr vert="horz" wrap="square" lIns="90488" tIns="44450" rIns="90488" bIns="44450" numCol="1" anchor="ctr" anchorCtr="0" compatLnSpc="1"/>
          <a:lstStyle/>
          <a:p>
            <a:pPr eaLnBrk="1" hangingPunct="1"/>
            <a:r>
              <a:rPr lang="en-US" altLang="zh-CN" dirty="0">
                <a:latin typeface="Arial" charset="0"/>
                <a:ea typeface="宋体" charset="0"/>
                <a:cs typeface="宋体" charset="0"/>
              </a:rPr>
              <a:t>1.2 </a:t>
            </a:r>
            <a:r>
              <a:rPr lang="zh-CN" altLang="en-US" dirty="0">
                <a:latin typeface="Arial" charset="0"/>
                <a:ea typeface="宋体" charset="0"/>
                <a:cs typeface="宋体" charset="0"/>
              </a:rPr>
              <a:t>字符串</a:t>
            </a:r>
            <a:endParaRPr lang="zh-CN" altLang="en-US" dirty="0">
              <a:latin typeface="Times New Roman" charset="0"/>
              <a:ea typeface="宋体" charset="0"/>
              <a:cs typeface="宋体" charset="0"/>
            </a:endParaRPr>
          </a:p>
        </p:txBody>
      </p:sp>
      <p:sp>
        <p:nvSpPr>
          <p:cNvPr id="408579" name="Rectangle 3"/>
          <p:cNvSpPr>
            <a:spLocks noGrp="1" noChangeArrowheads="1"/>
          </p:cNvSpPr>
          <p:nvPr>
            <p:ph type="body" idx="1"/>
          </p:nvPr>
        </p:nvSpPr>
        <p:spPr>
          <a:xfrm>
            <a:off x="1114264" y="1219200"/>
            <a:ext cx="8439472" cy="3429000"/>
          </a:xfrm>
        </p:spPr>
        <p:txBody>
          <a:bodyPr vert="horz" wrap="square" lIns="90488" tIns="44450" rIns="90488" bIns="44450" numCol="1" anchor="t" anchorCtr="0" compatLnSpc="1">
            <a:prstTxWarp prst="textNoShape">
              <a:avLst/>
            </a:prstTxWarp>
          </a:bodyPr>
          <a:lstStyle/>
          <a:p>
            <a:pPr eaLnBrk="1" hangingPunct="1">
              <a:buFont typeface="Wingdings" charset="0"/>
              <a:buNone/>
            </a:pPr>
            <a:r>
              <a:rPr lang="zh-CN" altLang="en-US" dirty="0">
                <a:latin typeface="Arial" charset="0"/>
                <a:ea typeface="宋体" charset="0"/>
                <a:cs typeface="宋体" charset="0"/>
              </a:rPr>
              <a:t>字符串常量</a:t>
            </a:r>
          </a:p>
          <a:p>
            <a:pPr lvl="1" eaLnBrk="1" hangingPunct="1">
              <a:buFont typeface="Wingdings" charset="0"/>
              <a:buNone/>
            </a:pPr>
            <a:r>
              <a:rPr lang="zh-CN" altLang="en-US" sz="2400" dirty="0">
                <a:latin typeface="Arial" charset="0"/>
                <a:ea typeface="宋体" charset="0"/>
              </a:rPr>
              <a:t>用一对双引号括起来的字符序列</a:t>
            </a:r>
          </a:p>
          <a:p>
            <a:pPr lvl="1" eaLnBrk="1" hangingPunct="1">
              <a:buNone/>
            </a:pPr>
            <a:r>
              <a:rPr lang="zh-CN" altLang="en-US" sz="2400" dirty="0">
                <a:latin typeface="Arial" charset="0"/>
                <a:ea typeface="宋体" charset="0"/>
              </a:rPr>
              <a:t>一个字符串结束符 </a:t>
            </a:r>
            <a:r>
              <a:rPr lang="en-US" altLang="zh-CN" sz="2400" dirty="0">
                <a:solidFill>
                  <a:srgbClr val="CC0066"/>
                </a:solidFill>
                <a:latin typeface="Arial" charset="0"/>
                <a:ea typeface="宋体" charset="0"/>
              </a:rPr>
              <a:t>'\0'</a:t>
            </a:r>
            <a:endParaRPr lang="zh-CN" altLang="en-US" sz="2400" dirty="0">
              <a:solidFill>
                <a:srgbClr val="CC0066"/>
              </a:solidFill>
              <a:latin typeface="Arial" charset="0"/>
              <a:ea typeface="宋体" charset="0"/>
            </a:endParaRPr>
          </a:p>
          <a:p>
            <a:pPr lvl="1" eaLnBrk="1" hangingPunct="1">
              <a:buNone/>
            </a:pPr>
            <a:r>
              <a:rPr lang="en-US" altLang="zh-CN" sz="2400" dirty="0">
                <a:latin typeface="Arial" charset="0"/>
                <a:ea typeface="宋体" charset="0"/>
              </a:rPr>
              <a:t>"Happy"</a:t>
            </a:r>
          </a:p>
          <a:p>
            <a:pPr lvl="1" eaLnBrk="1" hangingPunct="1">
              <a:buNone/>
            </a:pPr>
            <a:r>
              <a:rPr lang="en-US" altLang="zh-CN" sz="2400" dirty="0">
                <a:latin typeface="Arial" charset="0"/>
                <a:ea typeface="宋体" charset="0"/>
              </a:rPr>
              <a:t>6</a:t>
            </a:r>
            <a:r>
              <a:rPr lang="zh-CN" altLang="en-US" sz="2400" dirty="0">
                <a:latin typeface="Arial" charset="0"/>
                <a:ea typeface="宋体" charset="0"/>
              </a:rPr>
              <a:t>个字符   </a:t>
            </a:r>
            <a:r>
              <a:rPr lang="en-US" altLang="zh-CN" sz="2400" dirty="0">
                <a:latin typeface="Arial" charset="0"/>
                <a:ea typeface="宋体" charset="0"/>
              </a:rPr>
              <a:t>'H'   'a'   'p'   'p'   'y'     </a:t>
            </a:r>
            <a:r>
              <a:rPr lang="en-US" altLang="zh-CN" sz="2400" dirty="0">
                <a:solidFill>
                  <a:srgbClr val="CC0066"/>
                </a:solidFill>
                <a:latin typeface="Arial" charset="0"/>
                <a:ea typeface="宋体" charset="0"/>
              </a:rPr>
              <a:t>'\0'</a:t>
            </a:r>
          </a:p>
        </p:txBody>
      </p:sp>
      <p:sp>
        <p:nvSpPr>
          <p:cNvPr id="408580" name="Rectangle 4"/>
          <p:cNvSpPr>
            <a:spLocks noChangeArrowheads="1"/>
          </p:cNvSpPr>
          <p:nvPr/>
        </p:nvSpPr>
        <p:spPr bwMode="auto">
          <a:xfrm>
            <a:off x="3378200" y="4021832"/>
            <a:ext cx="17526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lstStyle/>
          <a:p>
            <a:pPr marL="342900" indent="-342900">
              <a:spcBef>
                <a:spcPct val="20000"/>
              </a:spcBef>
              <a:buClr>
                <a:schemeClr val="bg2"/>
              </a:buClr>
              <a:buSzPct val="75000"/>
            </a:pPr>
            <a:r>
              <a:rPr lang="zh-CN" altLang="en-US" sz="2800" b="1" dirty="0"/>
              <a:t>有效字符</a:t>
            </a:r>
          </a:p>
        </p:txBody>
      </p:sp>
      <p:sp>
        <p:nvSpPr>
          <p:cNvPr id="408581" name="Line 5"/>
          <p:cNvSpPr>
            <a:spLocks noChangeShapeType="1"/>
          </p:cNvSpPr>
          <p:nvPr/>
        </p:nvSpPr>
        <p:spPr bwMode="auto">
          <a:xfrm flipV="1">
            <a:off x="2974069" y="4005064"/>
            <a:ext cx="2362200" cy="0"/>
          </a:xfrm>
          <a:prstGeom prst="line">
            <a:avLst/>
          </a:prstGeom>
          <a:noFill/>
          <a:ln w="25400" cap="sq">
            <a:solidFill>
              <a:schemeClr val="bg2"/>
            </a:solidFill>
            <a:round/>
            <a:headEnd type="none" w="sm" len="sm"/>
            <a:tailEnd type="none" w="sm" len="sm"/>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408582" name="Rectangle 6"/>
          <p:cNvSpPr>
            <a:spLocks noChangeArrowheads="1"/>
          </p:cNvSpPr>
          <p:nvPr/>
        </p:nvSpPr>
        <p:spPr bwMode="auto">
          <a:xfrm>
            <a:off x="5159896" y="2476500"/>
            <a:ext cx="2362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lstStyle/>
          <a:p>
            <a:pPr marL="342900" indent="-342900">
              <a:spcBef>
                <a:spcPct val="20000"/>
              </a:spcBef>
              <a:buClr>
                <a:schemeClr val="bg2"/>
              </a:buClr>
              <a:buSzPct val="75000"/>
            </a:pPr>
            <a:r>
              <a:rPr lang="zh-CN" altLang="en-US" sz="2800" b="1" dirty="0"/>
              <a:t>字符串结束符</a:t>
            </a:r>
          </a:p>
        </p:txBody>
      </p:sp>
      <p:sp>
        <p:nvSpPr>
          <p:cNvPr id="408583" name="Line 7"/>
          <p:cNvSpPr>
            <a:spLocks noChangeShapeType="1"/>
          </p:cNvSpPr>
          <p:nvPr/>
        </p:nvSpPr>
        <p:spPr bwMode="auto">
          <a:xfrm>
            <a:off x="5951984" y="3048000"/>
            <a:ext cx="0" cy="533400"/>
          </a:xfrm>
          <a:prstGeom prst="line">
            <a:avLst/>
          </a:prstGeom>
          <a:noFill/>
          <a:ln w="25400" cap="sq">
            <a:solidFill>
              <a:schemeClr val="bg2"/>
            </a:solidFill>
            <a:round/>
            <a:headEnd type="none" w="sm" len="sm"/>
            <a:tailEnd type="triangle" w="lg" len="me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408584" name="Rectangle 8"/>
          <p:cNvSpPr>
            <a:spLocks noChangeArrowheads="1"/>
          </p:cNvSpPr>
          <p:nvPr/>
        </p:nvSpPr>
        <p:spPr bwMode="auto">
          <a:xfrm>
            <a:off x="2133600" y="5334000"/>
            <a:ext cx="64008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lstStyle/>
          <a:p>
            <a:pPr marL="342900" indent="-342900">
              <a:spcBef>
                <a:spcPct val="20000"/>
              </a:spcBef>
              <a:buClr>
                <a:schemeClr val="bg2"/>
              </a:buClr>
              <a:buSzPct val="75000"/>
            </a:pPr>
            <a:r>
              <a:rPr lang="zh-CN" altLang="en-US" sz="2800" b="1"/>
              <a:t>字符串的</a:t>
            </a:r>
            <a:r>
              <a:rPr lang="zh-CN" altLang="en-US" sz="2800" b="1">
                <a:solidFill>
                  <a:schemeClr val="bg2"/>
                </a:solidFill>
              </a:rPr>
              <a:t>有效长度</a:t>
            </a:r>
            <a:r>
              <a:rPr lang="zh-CN" altLang="en-US" sz="2800" b="1"/>
              <a:t>：有效字符的个数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8579">
                                            <p:txEl>
                                              <p:pRg st="0" end="0"/>
                                            </p:txEl>
                                          </p:spTgt>
                                        </p:tgtEl>
                                        <p:attrNameLst>
                                          <p:attrName>style.visibility</p:attrName>
                                        </p:attrNameLst>
                                      </p:cBhvr>
                                      <p:to>
                                        <p:strVal val="visible"/>
                                      </p:to>
                                    </p:set>
                                    <p:anim calcmode="lin" valueType="num">
                                      <p:cBhvr additive="base">
                                        <p:cTn id="7" dur="500" fill="hold"/>
                                        <p:tgtEl>
                                          <p:spTgt spid="408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8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8579">
                                            <p:txEl>
                                              <p:pRg st="1" end="1"/>
                                            </p:txEl>
                                          </p:spTgt>
                                        </p:tgtEl>
                                        <p:attrNameLst>
                                          <p:attrName>style.visibility</p:attrName>
                                        </p:attrNameLst>
                                      </p:cBhvr>
                                      <p:to>
                                        <p:strVal val="visible"/>
                                      </p:to>
                                    </p:set>
                                    <p:anim calcmode="lin" valueType="num">
                                      <p:cBhvr additive="base">
                                        <p:cTn id="13" dur="500" fill="hold"/>
                                        <p:tgtEl>
                                          <p:spTgt spid="4085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8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8579">
                                            <p:txEl>
                                              <p:pRg st="2" end="2"/>
                                            </p:txEl>
                                          </p:spTgt>
                                        </p:tgtEl>
                                        <p:attrNameLst>
                                          <p:attrName>style.visibility</p:attrName>
                                        </p:attrNameLst>
                                      </p:cBhvr>
                                      <p:to>
                                        <p:strVal val="visible"/>
                                      </p:to>
                                    </p:set>
                                    <p:anim calcmode="lin" valueType="num">
                                      <p:cBhvr additive="base">
                                        <p:cTn id="19" dur="500" fill="hold"/>
                                        <p:tgtEl>
                                          <p:spTgt spid="4085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8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8579">
                                            <p:txEl>
                                              <p:pRg st="3" end="3"/>
                                            </p:txEl>
                                          </p:spTgt>
                                        </p:tgtEl>
                                        <p:attrNameLst>
                                          <p:attrName>style.visibility</p:attrName>
                                        </p:attrNameLst>
                                      </p:cBhvr>
                                      <p:to>
                                        <p:strVal val="visible"/>
                                      </p:to>
                                    </p:set>
                                    <p:anim calcmode="lin" valueType="num">
                                      <p:cBhvr additive="base">
                                        <p:cTn id="25" dur="500" fill="hold"/>
                                        <p:tgtEl>
                                          <p:spTgt spid="40857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8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8579">
                                            <p:txEl>
                                              <p:pRg st="4" end="4"/>
                                            </p:txEl>
                                          </p:spTgt>
                                        </p:tgtEl>
                                        <p:attrNameLst>
                                          <p:attrName>style.visibility</p:attrName>
                                        </p:attrNameLst>
                                      </p:cBhvr>
                                      <p:to>
                                        <p:strVal val="visible"/>
                                      </p:to>
                                    </p:set>
                                    <p:anim calcmode="lin" valueType="num">
                                      <p:cBhvr additive="base">
                                        <p:cTn id="31" dur="500" fill="hold"/>
                                        <p:tgtEl>
                                          <p:spTgt spid="40857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08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08581"/>
                                        </p:tgtEl>
                                        <p:attrNameLst>
                                          <p:attrName>style.visibility</p:attrName>
                                        </p:attrNameLst>
                                      </p:cBhvr>
                                      <p:to>
                                        <p:strVal val="visible"/>
                                      </p:to>
                                    </p:set>
                                    <p:anim calcmode="lin" valueType="num">
                                      <p:cBhvr additive="base">
                                        <p:cTn id="37" dur="500" fill="hold"/>
                                        <p:tgtEl>
                                          <p:spTgt spid="408581"/>
                                        </p:tgtEl>
                                        <p:attrNameLst>
                                          <p:attrName>ppt_x</p:attrName>
                                        </p:attrNameLst>
                                      </p:cBhvr>
                                      <p:tavLst>
                                        <p:tav tm="0">
                                          <p:val>
                                            <p:strVal val="0-#ppt_w/2"/>
                                          </p:val>
                                        </p:tav>
                                        <p:tav tm="100000">
                                          <p:val>
                                            <p:strVal val="#ppt_x"/>
                                          </p:val>
                                        </p:tav>
                                      </p:tavLst>
                                    </p:anim>
                                    <p:anim calcmode="lin" valueType="num">
                                      <p:cBhvr additive="base">
                                        <p:cTn id="38" dur="500" fill="hold"/>
                                        <p:tgtEl>
                                          <p:spTgt spid="408581"/>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2" presetClass="entr" presetSubtype="8" fill="hold" grpId="0" nodeType="afterEffect">
                                  <p:stCondLst>
                                    <p:cond delay="0"/>
                                  </p:stCondLst>
                                  <p:childTnLst>
                                    <p:set>
                                      <p:cBhvr>
                                        <p:cTn id="41" dur="1" fill="hold">
                                          <p:stCondLst>
                                            <p:cond delay="0"/>
                                          </p:stCondLst>
                                        </p:cTn>
                                        <p:tgtEl>
                                          <p:spTgt spid="408580"/>
                                        </p:tgtEl>
                                        <p:attrNameLst>
                                          <p:attrName>style.visibility</p:attrName>
                                        </p:attrNameLst>
                                      </p:cBhvr>
                                      <p:to>
                                        <p:strVal val="visible"/>
                                      </p:to>
                                    </p:set>
                                    <p:anim calcmode="lin" valueType="num">
                                      <p:cBhvr additive="base">
                                        <p:cTn id="42" dur="500" fill="hold"/>
                                        <p:tgtEl>
                                          <p:spTgt spid="408580"/>
                                        </p:tgtEl>
                                        <p:attrNameLst>
                                          <p:attrName>ppt_x</p:attrName>
                                        </p:attrNameLst>
                                      </p:cBhvr>
                                      <p:tavLst>
                                        <p:tav tm="0">
                                          <p:val>
                                            <p:strVal val="0-#ppt_w/2"/>
                                          </p:val>
                                        </p:tav>
                                        <p:tav tm="100000">
                                          <p:val>
                                            <p:strVal val="#ppt_x"/>
                                          </p:val>
                                        </p:tav>
                                      </p:tavLst>
                                    </p:anim>
                                    <p:anim calcmode="lin" valueType="num">
                                      <p:cBhvr additive="base">
                                        <p:cTn id="43" dur="500" fill="hold"/>
                                        <p:tgtEl>
                                          <p:spTgt spid="408580"/>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408583"/>
                                        </p:tgtEl>
                                        <p:attrNameLst>
                                          <p:attrName>style.visibility</p:attrName>
                                        </p:attrNameLst>
                                      </p:cBhvr>
                                      <p:to>
                                        <p:strVal val="visible"/>
                                      </p:to>
                                    </p:set>
                                    <p:anim calcmode="lin" valueType="num">
                                      <p:cBhvr additive="base">
                                        <p:cTn id="48" dur="500" fill="hold"/>
                                        <p:tgtEl>
                                          <p:spTgt spid="408583"/>
                                        </p:tgtEl>
                                        <p:attrNameLst>
                                          <p:attrName>ppt_x</p:attrName>
                                        </p:attrNameLst>
                                      </p:cBhvr>
                                      <p:tavLst>
                                        <p:tav tm="0">
                                          <p:val>
                                            <p:strVal val="0-#ppt_w/2"/>
                                          </p:val>
                                        </p:tav>
                                        <p:tav tm="100000">
                                          <p:val>
                                            <p:strVal val="#ppt_x"/>
                                          </p:val>
                                        </p:tav>
                                      </p:tavLst>
                                    </p:anim>
                                    <p:anim calcmode="lin" valueType="num">
                                      <p:cBhvr additive="base">
                                        <p:cTn id="49" dur="500" fill="hold"/>
                                        <p:tgtEl>
                                          <p:spTgt spid="408583"/>
                                        </p:tgtEl>
                                        <p:attrNameLst>
                                          <p:attrName>ppt_y</p:attrName>
                                        </p:attrNameLst>
                                      </p:cBhvr>
                                      <p:tavLst>
                                        <p:tav tm="0">
                                          <p:val>
                                            <p:strVal val="#ppt_y"/>
                                          </p:val>
                                        </p:tav>
                                        <p:tav tm="100000">
                                          <p:val>
                                            <p:strVal val="#ppt_y"/>
                                          </p:val>
                                        </p:tav>
                                      </p:tavLst>
                                    </p:anim>
                                  </p:childTnLst>
                                </p:cTn>
                              </p:par>
                            </p:childTnLst>
                          </p:cTn>
                        </p:par>
                        <p:par>
                          <p:cTn id="50" fill="hold" nodeType="afterGroup">
                            <p:stCondLst>
                              <p:cond delay="500"/>
                            </p:stCondLst>
                            <p:childTnLst>
                              <p:par>
                                <p:cTn id="51" presetID="2" presetClass="entr" presetSubtype="8" fill="hold" grpId="0" nodeType="afterEffect">
                                  <p:stCondLst>
                                    <p:cond delay="0"/>
                                  </p:stCondLst>
                                  <p:childTnLst>
                                    <p:set>
                                      <p:cBhvr>
                                        <p:cTn id="52" dur="1" fill="hold">
                                          <p:stCondLst>
                                            <p:cond delay="0"/>
                                          </p:stCondLst>
                                        </p:cTn>
                                        <p:tgtEl>
                                          <p:spTgt spid="408582"/>
                                        </p:tgtEl>
                                        <p:attrNameLst>
                                          <p:attrName>style.visibility</p:attrName>
                                        </p:attrNameLst>
                                      </p:cBhvr>
                                      <p:to>
                                        <p:strVal val="visible"/>
                                      </p:to>
                                    </p:set>
                                    <p:anim calcmode="lin" valueType="num">
                                      <p:cBhvr additive="base">
                                        <p:cTn id="53" dur="500" fill="hold"/>
                                        <p:tgtEl>
                                          <p:spTgt spid="408582"/>
                                        </p:tgtEl>
                                        <p:attrNameLst>
                                          <p:attrName>ppt_x</p:attrName>
                                        </p:attrNameLst>
                                      </p:cBhvr>
                                      <p:tavLst>
                                        <p:tav tm="0">
                                          <p:val>
                                            <p:strVal val="0-#ppt_w/2"/>
                                          </p:val>
                                        </p:tav>
                                        <p:tav tm="100000">
                                          <p:val>
                                            <p:strVal val="#ppt_x"/>
                                          </p:val>
                                        </p:tav>
                                      </p:tavLst>
                                    </p:anim>
                                    <p:anim calcmode="lin" valueType="num">
                                      <p:cBhvr additive="base">
                                        <p:cTn id="54" dur="500" fill="hold"/>
                                        <p:tgtEl>
                                          <p:spTgt spid="408582"/>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408584"/>
                                        </p:tgtEl>
                                        <p:attrNameLst>
                                          <p:attrName>style.visibility</p:attrName>
                                        </p:attrNameLst>
                                      </p:cBhvr>
                                      <p:to>
                                        <p:strVal val="visible"/>
                                      </p:to>
                                    </p:set>
                                    <p:anim calcmode="lin" valueType="num">
                                      <p:cBhvr additive="base">
                                        <p:cTn id="59" dur="500" fill="hold"/>
                                        <p:tgtEl>
                                          <p:spTgt spid="408584"/>
                                        </p:tgtEl>
                                        <p:attrNameLst>
                                          <p:attrName>ppt_x</p:attrName>
                                        </p:attrNameLst>
                                      </p:cBhvr>
                                      <p:tavLst>
                                        <p:tav tm="0">
                                          <p:val>
                                            <p:strVal val="0-#ppt_w/2"/>
                                          </p:val>
                                        </p:tav>
                                        <p:tav tm="100000">
                                          <p:val>
                                            <p:strVal val="#ppt_x"/>
                                          </p:val>
                                        </p:tav>
                                      </p:tavLst>
                                    </p:anim>
                                    <p:anim calcmode="lin" valueType="num">
                                      <p:cBhvr additive="base">
                                        <p:cTn id="60" dur="500" fill="hold"/>
                                        <p:tgtEl>
                                          <p:spTgt spid="4085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bldLvl="2" autoUpdateAnimBg="0"/>
      <p:bldP spid="408580" grpId="0" autoUpdateAnimBg="0"/>
      <p:bldP spid="408581" grpId="0" animBg="1"/>
      <p:bldP spid="408582" grpId="0" autoUpdateAnimBg="0"/>
      <p:bldP spid="408583" grpId="0" animBg="1"/>
      <p:bldP spid="40858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847850" y="549275"/>
            <a:ext cx="7696200" cy="1104900"/>
          </a:xfrm>
        </p:spPr>
        <p:txBody>
          <a:bodyPr vert="horz" wrap="square" lIns="90488" tIns="44450" rIns="90488" bIns="44450" numCol="1" anchor="ctr" anchorCtr="0" compatLnSpc="1"/>
          <a:lstStyle/>
          <a:p>
            <a:pPr eaLnBrk="1" hangingPunct="1"/>
            <a:r>
              <a:rPr lang="zh-CN" altLang="en-US">
                <a:latin typeface="Arial" charset="0"/>
                <a:ea typeface="宋体" charset="0"/>
                <a:cs typeface="宋体" charset="0"/>
              </a:rPr>
              <a:t>字符串与一维字符数组</a:t>
            </a:r>
            <a:endParaRPr lang="zh-CN" altLang="en-US">
              <a:latin typeface="Times New Roman" charset="0"/>
              <a:ea typeface="宋体" charset="0"/>
              <a:cs typeface="宋体" charset="0"/>
            </a:endParaRPr>
          </a:p>
        </p:txBody>
      </p:sp>
      <p:sp>
        <p:nvSpPr>
          <p:cNvPr id="410627" name="Rectangle 3"/>
          <p:cNvSpPr>
            <a:spLocks noGrp="1" noChangeArrowheads="1"/>
          </p:cNvSpPr>
          <p:nvPr>
            <p:ph type="body" idx="1"/>
          </p:nvPr>
        </p:nvSpPr>
        <p:spPr>
          <a:xfrm>
            <a:off x="1905000" y="1752600"/>
            <a:ext cx="8382000" cy="2895600"/>
          </a:xfrm>
        </p:spPr>
        <p:txBody>
          <a:bodyPr vert="horz" wrap="square" lIns="90488" tIns="44450" rIns="90488" bIns="44450" numCol="1" anchor="t" anchorCtr="0" compatLnSpc="1">
            <a:prstTxWarp prst="textNoShape">
              <a:avLst/>
            </a:prstTxWarp>
          </a:bodyPr>
          <a:lstStyle/>
          <a:p>
            <a:pPr eaLnBrk="1" hangingPunct="1">
              <a:buFont typeface="Wingdings" charset="0"/>
              <a:buNone/>
            </a:pPr>
            <a:r>
              <a:rPr lang="zh-CN" altLang="en-US">
                <a:latin typeface="Arial" charset="0"/>
                <a:ea typeface="宋体" charset="0"/>
                <a:cs typeface="宋体" charset="0"/>
              </a:rPr>
              <a:t>字符串：一个特殊的一维字符数组</a:t>
            </a:r>
          </a:p>
          <a:p>
            <a:pPr lvl="1" eaLnBrk="1" hangingPunct="1">
              <a:buFont typeface="Wingdings" charset="0"/>
              <a:buNone/>
            </a:pPr>
            <a:endParaRPr lang="zh-CN" altLang="en-US">
              <a:latin typeface="Arial" charset="0"/>
              <a:ea typeface="宋体" charset="0"/>
            </a:endParaRPr>
          </a:p>
          <a:p>
            <a:pPr eaLnBrk="1" hangingPunct="1"/>
            <a:r>
              <a:rPr lang="zh-CN" altLang="en-US">
                <a:latin typeface="Arial" charset="0"/>
                <a:ea typeface="宋体" charset="0"/>
                <a:cs typeface="宋体" charset="0"/>
              </a:rPr>
              <a:t>把字符串放入一维字符数组（存储）</a:t>
            </a:r>
          </a:p>
          <a:p>
            <a:pPr eaLnBrk="1" hangingPunct="1"/>
            <a:r>
              <a:rPr lang="zh-CN" altLang="en-US">
                <a:latin typeface="Arial" charset="0"/>
                <a:ea typeface="宋体" charset="0"/>
                <a:cs typeface="宋体" charset="0"/>
              </a:rPr>
              <a:t>对字符串的操作 ===&gt; 对字符数组的操作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anim calcmode="lin" valueType="num">
                                      <p:cBhvr additive="base">
                                        <p:cTn id="7" dur="500" fill="hold"/>
                                        <p:tgtEl>
                                          <p:spTgt spid="410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0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0627">
                                            <p:txEl>
                                              <p:pRg st="2" end="2"/>
                                            </p:txEl>
                                          </p:spTgt>
                                        </p:tgtEl>
                                        <p:attrNameLst>
                                          <p:attrName>style.visibility</p:attrName>
                                        </p:attrNameLst>
                                      </p:cBhvr>
                                      <p:to>
                                        <p:strVal val="visible"/>
                                      </p:to>
                                    </p:set>
                                    <p:anim calcmode="lin" valueType="num">
                                      <p:cBhvr additive="base">
                                        <p:cTn id="13" dur="500" fill="hold"/>
                                        <p:tgtEl>
                                          <p:spTgt spid="41062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0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0627">
                                            <p:txEl>
                                              <p:pRg st="3" end="3"/>
                                            </p:txEl>
                                          </p:spTgt>
                                        </p:tgtEl>
                                        <p:attrNameLst>
                                          <p:attrName>style.visibility</p:attrName>
                                        </p:attrNameLst>
                                      </p:cBhvr>
                                      <p:to>
                                        <p:strVal val="visible"/>
                                      </p:to>
                                    </p:set>
                                    <p:anim calcmode="lin" valueType="num">
                                      <p:cBhvr additive="base">
                                        <p:cTn id="19" dur="500" fill="hold"/>
                                        <p:tgtEl>
                                          <p:spTgt spid="41062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06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7" grpId="0" build="p" bldLvl="2"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981200" y="228600"/>
            <a:ext cx="8147248" cy="876300"/>
          </a:xfrm>
        </p:spPr>
        <p:txBody>
          <a:bodyPr vert="horz" wrap="square" lIns="90488" tIns="44450" rIns="90488" bIns="44450" numCol="1" anchor="ctr" anchorCtr="0" compatLnSpc="1"/>
          <a:lstStyle/>
          <a:p>
            <a:pPr eaLnBrk="1" hangingPunct="1"/>
            <a:r>
              <a:rPr lang="en-US" altLang="zh-CN" dirty="0">
                <a:ea typeface="宋体" charset="0"/>
                <a:cs typeface="宋体" charset="0"/>
              </a:rPr>
              <a:t>1.2.1 </a:t>
            </a:r>
            <a:r>
              <a:rPr lang="zh-CN" altLang="en-US" dirty="0">
                <a:latin typeface="Arial" charset="0"/>
                <a:ea typeface="宋体" charset="0"/>
                <a:cs typeface="宋体" charset="0"/>
              </a:rPr>
              <a:t>字符串的存储－数组初始化</a:t>
            </a:r>
            <a:endParaRPr lang="zh-CN" altLang="en-US" dirty="0">
              <a:latin typeface="Times New Roman" charset="0"/>
              <a:ea typeface="宋体" charset="0"/>
              <a:cs typeface="宋体" charset="0"/>
            </a:endParaRPr>
          </a:p>
        </p:txBody>
      </p:sp>
      <p:sp>
        <p:nvSpPr>
          <p:cNvPr id="492547" name="Rectangle 3"/>
          <p:cNvSpPr>
            <a:spLocks noGrp="1" noChangeArrowheads="1"/>
          </p:cNvSpPr>
          <p:nvPr>
            <p:ph type="body" idx="1"/>
          </p:nvPr>
        </p:nvSpPr>
        <p:spPr>
          <a:xfrm>
            <a:off x="1905001" y="1066800"/>
            <a:ext cx="8367713" cy="3657600"/>
          </a:xfrm>
        </p:spPr>
        <p:txBody>
          <a:bodyPr vert="horz" wrap="square" lIns="90488" tIns="44450" rIns="90488" bIns="44450" numCol="1" anchor="t" anchorCtr="0" compatLnSpc="1">
            <a:prstTxWarp prst="textNoShape">
              <a:avLst/>
            </a:prstTxWarp>
          </a:bodyPr>
          <a:lstStyle/>
          <a:p>
            <a:pPr marL="990600" lvl="1" indent="-533400">
              <a:buNone/>
            </a:pPr>
            <a:r>
              <a:rPr lang="zh-CN" altLang="en-US" dirty="0">
                <a:latin typeface="宋体" charset="0"/>
                <a:ea typeface="宋体" charset="0"/>
              </a:rPr>
              <a:t>字符串可以存放在一维字符数组中</a:t>
            </a:r>
            <a:r>
              <a:rPr lang="zh-CN" altLang="en-US" dirty="0">
                <a:latin typeface="Arial" charset="0"/>
                <a:ea typeface="宋体" charset="0"/>
              </a:rPr>
              <a:t> </a:t>
            </a:r>
            <a:endParaRPr lang="en-US" altLang="zh-CN" dirty="0">
              <a:latin typeface="Arial" charset="0"/>
              <a:ea typeface="宋体" charset="0"/>
            </a:endParaRPr>
          </a:p>
          <a:p>
            <a:pPr marL="990600" lvl="1" indent="-533400">
              <a:buNone/>
            </a:pPr>
            <a:r>
              <a:rPr lang="en-US" altLang="zh-CN" dirty="0">
                <a:latin typeface="Arial" charset="0"/>
                <a:ea typeface="宋体" charset="0"/>
              </a:rPr>
              <a:t>static char s[6] = { 'H', 'a', 'p', 'p', 'y', </a:t>
            </a:r>
            <a:r>
              <a:rPr kumimoji="1" lang="en-US" altLang="zh-CN" dirty="0">
                <a:solidFill>
                  <a:srgbClr val="CC0066"/>
                </a:solidFill>
                <a:latin typeface="Arial" charset="0"/>
                <a:ea typeface="宋体" charset="0"/>
                <a:cs typeface="Arial Unicode MS" charset="0"/>
              </a:rPr>
              <a:t>'\0' </a:t>
            </a:r>
            <a:r>
              <a:rPr lang="en-US" altLang="zh-CN" dirty="0">
                <a:latin typeface="Arial" charset="0"/>
                <a:ea typeface="宋体" charset="0"/>
              </a:rPr>
              <a:t>};</a:t>
            </a:r>
          </a:p>
          <a:p>
            <a:pPr marL="1371600" lvl="2" indent="-457200">
              <a:buNone/>
            </a:pPr>
            <a:r>
              <a:rPr lang="zh-CN" altLang="en-US" dirty="0">
                <a:latin typeface="Arial" charset="0"/>
                <a:ea typeface="宋体" charset="0"/>
              </a:rPr>
              <a:t>字符数组初始化：用字符串常量</a:t>
            </a:r>
          </a:p>
          <a:p>
            <a:pPr marL="990600" lvl="1" indent="-533400">
              <a:buNone/>
            </a:pPr>
            <a:r>
              <a:rPr lang="en-US" altLang="zh-CN" dirty="0">
                <a:latin typeface="Arial" charset="0"/>
                <a:ea typeface="宋体" charset="0"/>
              </a:rPr>
              <a:t>static char s[6] = { "Happy" };</a:t>
            </a:r>
          </a:p>
          <a:p>
            <a:pPr marL="990600" lvl="1" indent="-533400">
              <a:buNone/>
            </a:pPr>
            <a:r>
              <a:rPr lang="en-US" altLang="zh-CN" dirty="0">
                <a:latin typeface="Arial" charset="0"/>
                <a:ea typeface="宋体" charset="0"/>
              </a:rPr>
              <a:t>static char s[6] = "Happy";</a:t>
            </a:r>
          </a:p>
          <a:p>
            <a:pPr marL="990600" lvl="1" indent="-533400">
              <a:buNone/>
            </a:pPr>
            <a:r>
              <a:rPr kumimoji="1" lang="zh-CN" altLang="en-US" dirty="0">
                <a:latin typeface="Arial" charset="0"/>
                <a:ea typeface="宋体" charset="0"/>
              </a:rPr>
              <a:t>数组长度 ≥ 字符串的有效长度 + </a:t>
            </a:r>
            <a:r>
              <a:rPr kumimoji="1" lang="en-US" altLang="zh-CN" dirty="0">
                <a:latin typeface="Arial" charset="0"/>
                <a:ea typeface="宋体" charset="0"/>
              </a:rPr>
              <a:t>1</a:t>
            </a:r>
            <a:endParaRPr kumimoji="1" lang="zh-CN" altLang="en-US" dirty="0">
              <a:latin typeface="Arial" charset="0"/>
              <a:ea typeface="宋体" charset="0"/>
            </a:endParaRPr>
          </a:p>
          <a:p>
            <a:pPr marL="990600" lvl="1" indent="-533400">
              <a:buNone/>
            </a:pPr>
            <a:r>
              <a:rPr lang="en-US" altLang="zh-CN" dirty="0">
                <a:solidFill>
                  <a:schemeClr val="bg2"/>
                </a:solidFill>
                <a:latin typeface="Arial" charset="0"/>
                <a:ea typeface="宋体" charset="0"/>
              </a:rPr>
              <a:t>char t[5];         "Happy" </a:t>
            </a:r>
            <a:r>
              <a:rPr lang="zh-CN" altLang="en-US" dirty="0">
                <a:solidFill>
                  <a:schemeClr val="bg2"/>
                </a:solidFill>
                <a:latin typeface="Arial" charset="0"/>
                <a:ea typeface="宋体" charset="0"/>
              </a:rPr>
              <a:t>能存入 </a:t>
            </a:r>
            <a:r>
              <a:rPr lang="en-US" altLang="zh-CN" dirty="0">
                <a:solidFill>
                  <a:schemeClr val="bg2"/>
                </a:solidFill>
                <a:latin typeface="Arial" charset="0"/>
                <a:ea typeface="宋体" charset="0"/>
              </a:rPr>
              <a:t>t</a:t>
            </a:r>
            <a:r>
              <a:rPr lang="zh-CN" altLang="en-US" dirty="0">
                <a:solidFill>
                  <a:schemeClr val="bg2"/>
                </a:solidFill>
                <a:latin typeface="Arial" charset="0"/>
                <a:ea typeface="宋体" charset="0"/>
              </a:rPr>
              <a:t> 吗?</a:t>
            </a:r>
            <a:endParaRPr lang="en-US" altLang="zh-CN" dirty="0">
              <a:solidFill>
                <a:schemeClr val="bg2"/>
              </a:solidFill>
              <a:latin typeface="Arial" charset="0"/>
              <a:ea typeface="宋体" charset="0"/>
            </a:endParaRPr>
          </a:p>
        </p:txBody>
      </p:sp>
      <p:grpSp>
        <p:nvGrpSpPr>
          <p:cNvPr id="2" name="Group 4"/>
          <p:cNvGrpSpPr>
            <a:grpSpLocks/>
          </p:cNvGrpSpPr>
          <p:nvPr/>
        </p:nvGrpSpPr>
        <p:grpSpPr bwMode="auto">
          <a:xfrm>
            <a:off x="3733800" y="5029200"/>
            <a:ext cx="3733800" cy="1371600"/>
            <a:chOff x="3024" y="3168"/>
            <a:chExt cx="2352" cy="864"/>
          </a:xfrm>
        </p:grpSpPr>
        <p:grpSp>
          <p:nvGrpSpPr>
            <p:cNvPr id="64517" name="Group 5"/>
            <p:cNvGrpSpPr>
              <a:grpSpLocks/>
            </p:cNvGrpSpPr>
            <p:nvPr/>
          </p:nvGrpSpPr>
          <p:grpSpPr bwMode="auto">
            <a:xfrm>
              <a:off x="3024" y="3168"/>
              <a:ext cx="2352" cy="864"/>
              <a:chOff x="1872" y="3264"/>
              <a:chExt cx="2352" cy="864"/>
            </a:xfrm>
          </p:grpSpPr>
          <p:sp>
            <p:nvSpPr>
              <p:cNvPr id="64519" name="Text Box 6"/>
              <p:cNvSpPr txBox="1">
                <a:spLocks noChangeArrowheads="1"/>
              </p:cNvSpPr>
              <p:nvPr/>
            </p:nvSpPr>
            <p:spPr bwMode="auto">
              <a:xfrm>
                <a:off x="1968" y="3803"/>
                <a:ext cx="2256"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2800" b="1">
                    <a:latin typeface="Book Antiqua" charset="0"/>
                  </a:rPr>
                  <a:t> </a:t>
                </a:r>
                <a:r>
                  <a:rPr kumimoji="1" lang="en-US" altLang="zh-CN" sz="2800"/>
                  <a:t>s[0]  s[1]              s[5]</a:t>
                </a:r>
              </a:p>
            </p:txBody>
          </p:sp>
          <p:grpSp>
            <p:nvGrpSpPr>
              <p:cNvPr id="64520" name="Group 7"/>
              <p:cNvGrpSpPr>
                <a:grpSpLocks/>
              </p:cNvGrpSpPr>
              <p:nvPr/>
            </p:nvGrpSpPr>
            <p:grpSpPr bwMode="auto">
              <a:xfrm>
                <a:off x="1872" y="3264"/>
                <a:ext cx="2277" cy="443"/>
                <a:chOff x="1872" y="3264"/>
                <a:chExt cx="2277" cy="443"/>
              </a:xfrm>
            </p:grpSpPr>
            <p:sp>
              <p:nvSpPr>
                <p:cNvPr id="64521" name="Rectangle 8"/>
                <p:cNvSpPr>
                  <a:spLocks noChangeArrowheads="1"/>
                </p:cNvSpPr>
                <p:nvPr/>
              </p:nvSpPr>
              <p:spPr bwMode="auto">
                <a:xfrm>
                  <a:off x="2256" y="3264"/>
                  <a:ext cx="1872" cy="443"/>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8" tIns="44450" rIns="90488" bIns="44450" anchor="ctr"/>
                <a:lstStyle/>
                <a:p>
                  <a:endParaRPr lang="zh-CN" altLang="en-US"/>
                </a:p>
              </p:txBody>
            </p:sp>
            <p:sp>
              <p:nvSpPr>
                <p:cNvPr id="64522" name="Line 9"/>
                <p:cNvSpPr>
                  <a:spLocks noChangeShapeType="1"/>
                </p:cNvSpPr>
                <p:nvPr/>
              </p:nvSpPr>
              <p:spPr bwMode="auto">
                <a:xfrm>
                  <a:off x="2592" y="327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4523" name="Line 10"/>
                <p:cNvSpPr>
                  <a:spLocks noChangeShapeType="1"/>
                </p:cNvSpPr>
                <p:nvPr/>
              </p:nvSpPr>
              <p:spPr bwMode="auto">
                <a:xfrm>
                  <a:off x="2880" y="327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4524" name="Line 11"/>
                <p:cNvSpPr>
                  <a:spLocks noChangeShapeType="1"/>
                </p:cNvSpPr>
                <p:nvPr/>
              </p:nvSpPr>
              <p:spPr bwMode="auto">
                <a:xfrm>
                  <a:off x="3216" y="327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4525" name="Text Box 12"/>
                <p:cNvSpPr txBox="1">
                  <a:spLocks noChangeArrowheads="1"/>
                </p:cNvSpPr>
                <p:nvPr/>
              </p:nvSpPr>
              <p:spPr bwMode="auto">
                <a:xfrm>
                  <a:off x="1872" y="3323"/>
                  <a:ext cx="336" cy="3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3200"/>
                    <a:t>s</a:t>
                  </a:r>
                  <a:endParaRPr kumimoji="1" lang="en-US" altLang="zh-CN" sz="3200" b="1"/>
                </a:p>
              </p:txBody>
            </p:sp>
            <p:sp>
              <p:nvSpPr>
                <p:cNvPr id="64526" name="Line 13"/>
                <p:cNvSpPr>
                  <a:spLocks noChangeShapeType="1"/>
                </p:cNvSpPr>
                <p:nvPr/>
              </p:nvSpPr>
              <p:spPr bwMode="auto">
                <a:xfrm>
                  <a:off x="3504" y="327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4527" name="Text Box 14"/>
                <p:cNvSpPr txBox="1">
                  <a:spLocks noChangeArrowheads="1"/>
                </p:cNvSpPr>
                <p:nvPr/>
              </p:nvSpPr>
              <p:spPr bwMode="auto">
                <a:xfrm>
                  <a:off x="2181" y="3323"/>
                  <a:ext cx="1968"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zh-CN" altLang="en-US" sz="2800" b="1" dirty="0">
                      <a:latin typeface="Book Antiqua" charset="0"/>
                    </a:rPr>
                    <a:t> </a:t>
                  </a:r>
                  <a:r>
                    <a:rPr kumimoji="1" lang="en-US" altLang="zh-CN" sz="2800" b="1" dirty="0"/>
                    <a:t>H   a   p   p  y  \0</a:t>
                  </a:r>
                </a:p>
              </p:txBody>
            </p:sp>
          </p:grpSp>
        </p:grpSp>
        <p:sp>
          <p:nvSpPr>
            <p:cNvPr id="64518" name="Line 15"/>
            <p:cNvSpPr>
              <a:spLocks noChangeShapeType="1"/>
            </p:cNvSpPr>
            <p:nvPr/>
          </p:nvSpPr>
          <p:spPr bwMode="auto">
            <a:xfrm>
              <a:off x="4944" y="3168"/>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2547">
                                            <p:txEl>
                                              <p:pRg st="0" end="0"/>
                                            </p:txEl>
                                          </p:spTgt>
                                        </p:tgtEl>
                                        <p:attrNameLst>
                                          <p:attrName>style.visibility</p:attrName>
                                        </p:attrNameLst>
                                      </p:cBhvr>
                                      <p:to>
                                        <p:strVal val="visible"/>
                                      </p:to>
                                    </p:set>
                                    <p:anim calcmode="lin" valueType="num">
                                      <p:cBhvr additive="base">
                                        <p:cTn id="7" dur="500" fill="hold"/>
                                        <p:tgtEl>
                                          <p:spTgt spid="4925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2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2547">
                                            <p:txEl>
                                              <p:pRg st="1" end="1"/>
                                            </p:txEl>
                                          </p:spTgt>
                                        </p:tgtEl>
                                        <p:attrNameLst>
                                          <p:attrName>style.visibility</p:attrName>
                                        </p:attrNameLst>
                                      </p:cBhvr>
                                      <p:to>
                                        <p:strVal val="visible"/>
                                      </p:to>
                                    </p:set>
                                    <p:anim calcmode="lin" valueType="num">
                                      <p:cBhvr additive="base">
                                        <p:cTn id="13" dur="500" fill="hold"/>
                                        <p:tgtEl>
                                          <p:spTgt spid="4925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254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92547">
                                            <p:txEl>
                                              <p:pRg st="2" end="2"/>
                                            </p:txEl>
                                          </p:spTgt>
                                        </p:tgtEl>
                                        <p:attrNameLst>
                                          <p:attrName>style.visibility</p:attrName>
                                        </p:attrNameLst>
                                      </p:cBhvr>
                                      <p:to>
                                        <p:strVal val="visible"/>
                                      </p:to>
                                    </p:set>
                                    <p:anim calcmode="lin" valueType="num">
                                      <p:cBhvr additive="base">
                                        <p:cTn id="17" dur="500" fill="hold"/>
                                        <p:tgtEl>
                                          <p:spTgt spid="49254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925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92547">
                                            <p:txEl>
                                              <p:pRg st="3" end="3"/>
                                            </p:txEl>
                                          </p:spTgt>
                                        </p:tgtEl>
                                        <p:attrNameLst>
                                          <p:attrName>style.visibility</p:attrName>
                                        </p:attrNameLst>
                                      </p:cBhvr>
                                      <p:to>
                                        <p:strVal val="visible"/>
                                      </p:to>
                                    </p:set>
                                    <p:anim calcmode="lin" valueType="num">
                                      <p:cBhvr additive="base">
                                        <p:cTn id="23" dur="500" fill="hold"/>
                                        <p:tgtEl>
                                          <p:spTgt spid="49254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925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92547">
                                            <p:txEl>
                                              <p:pRg st="4" end="4"/>
                                            </p:txEl>
                                          </p:spTgt>
                                        </p:tgtEl>
                                        <p:attrNameLst>
                                          <p:attrName>style.visibility</p:attrName>
                                        </p:attrNameLst>
                                      </p:cBhvr>
                                      <p:to>
                                        <p:strVal val="visible"/>
                                      </p:to>
                                    </p:set>
                                    <p:anim calcmode="lin" valueType="num">
                                      <p:cBhvr additive="base">
                                        <p:cTn id="29" dur="500" fill="hold"/>
                                        <p:tgtEl>
                                          <p:spTgt spid="49254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925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0-#ppt_w/2"/>
                                          </p:val>
                                        </p:tav>
                                        <p:tav tm="100000">
                                          <p:val>
                                            <p:strVal val="#ppt_x"/>
                                          </p:val>
                                        </p:tav>
                                      </p:tavLst>
                                    </p:anim>
                                    <p:anim calcmode="lin" valueType="num">
                                      <p:cBhvr additive="base">
                                        <p:cTn id="3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92547">
                                            <p:txEl>
                                              <p:pRg st="5" end="5"/>
                                            </p:txEl>
                                          </p:spTgt>
                                        </p:tgtEl>
                                        <p:attrNameLst>
                                          <p:attrName>style.visibility</p:attrName>
                                        </p:attrNameLst>
                                      </p:cBhvr>
                                      <p:to>
                                        <p:strVal val="visible"/>
                                      </p:to>
                                    </p:set>
                                    <p:anim calcmode="lin" valueType="num">
                                      <p:cBhvr additive="base">
                                        <p:cTn id="41" dur="500" fill="hold"/>
                                        <p:tgtEl>
                                          <p:spTgt spid="492547">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925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92547">
                                            <p:txEl>
                                              <p:pRg st="6" end="6"/>
                                            </p:txEl>
                                          </p:spTgt>
                                        </p:tgtEl>
                                        <p:attrNameLst>
                                          <p:attrName>style.visibility</p:attrName>
                                        </p:attrNameLst>
                                      </p:cBhvr>
                                      <p:to>
                                        <p:strVal val="visible"/>
                                      </p:to>
                                    </p:set>
                                    <p:anim calcmode="lin" valueType="num">
                                      <p:cBhvr additive="base">
                                        <p:cTn id="47" dur="500" fill="hold"/>
                                        <p:tgtEl>
                                          <p:spTgt spid="492547">
                                            <p:txEl>
                                              <p:pRg st="6" end="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9254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799161" y="282562"/>
            <a:ext cx="4259262" cy="952500"/>
          </a:xfrm>
        </p:spPr>
        <p:txBody>
          <a:bodyPr vert="horz" wrap="square" lIns="90488" tIns="44450" rIns="90488" bIns="44450" numCol="1" anchor="ctr" anchorCtr="0" compatLnSpc="1"/>
          <a:lstStyle/>
          <a:p>
            <a:pPr eaLnBrk="1" hangingPunct="1"/>
            <a:r>
              <a:rPr lang="zh-CN" altLang="en-US" dirty="0">
                <a:latin typeface="Arial" charset="0"/>
                <a:ea typeface="宋体" charset="0"/>
                <a:cs typeface="宋体" charset="0"/>
              </a:rPr>
              <a:t>字符串的存储</a:t>
            </a:r>
            <a:endParaRPr lang="zh-CN" altLang="en-US" dirty="0">
              <a:latin typeface="Times New Roman" charset="0"/>
              <a:ea typeface="宋体" charset="0"/>
              <a:cs typeface="宋体" charset="0"/>
            </a:endParaRPr>
          </a:p>
        </p:txBody>
      </p:sp>
      <p:sp>
        <p:nvSpPr>
          <p:cNvPr id="65539" name="Rectangle 3"/>
          <p:cNvSpPr>
            <a:spLocks noGrp="1" noChangeArrowheads="1"/>
          </p:cNvSpPr>
          <p:nvPr>
            <p:ph type="body" idx="1"/>
          </p:nvPr>
        </p:nvSpPr>
        <p:spPr>
          <a:xfrm>
            <a:off x="1905001" y="1143000"/>
            <a:ext cx="8151813" cy="2717800"/>
          </a:xfrm>
        </p:spPr>
        <p:txBody>
          <a:bodyPr vert="horz" wrap="square" lIns="90488" tIns="44450" rIns="90488" bIns="44450" numCol="1" anchor="t" anchorCtr="0" compatLnSpc="1">
            <a:prstTxWarp prst="textNoShape">
              <a:avLst/>
            </a:prstTxWarp>
          </a:bodyPr>
          <a:lstStyle/>
          <a:p>
            <a:pPr lvl="1" eaLnBrk="1" hangingPunct="1">
              <a:buFont typeface="Wingdings" charset="0"/>
              <a:buNone/>
            </a:pPr>
            <a:r>
              <a:rPr lang="en-US" altLang="zh-CN" dirty="0">
                <a:latin typeface="Arial" charset="0"/>
                <a:ea typeface="宋体" charset="0"/>
              </a:rPr>
              <a:t>auto char s[80] = "Happy";</a:t>
            </a:r>
          </a:p>
          <a:p>
            <a:pPr lvl="1" algn="just" eaLnBrk="1" hangingPunct="1">
              <a:buNone/>
            </a:pPr>
            <a:r>
              <a:rPr lang="zh-CN" altLang="en-US" dirty="0">
                <a:latin typeface="Arial" charset="0"/>
                <a:ea typeface="宋体" charset="0"/>
              </a:rPr>
              <a:t>字符串遇 </a:t>
            </a:r>
            <a:r>
              <a:rPr lang="en-US" altLang="zh-CN" dirty="0">
                <a:solidFill>
                  <a:srgbClr val="CC0066"/>
                </a:solidFill>
                <a:latin typeface="Arial" charset="0"/>
                <a:ea typeface="宋体" charset="0"/>
              </a:rPr>
              <a:t>'\0'</a:t>
            </a:r>
            <a:r>
              <a:rPr kumimoji="1" lang="zh-CN" altLang="en-US" dirty="0">
                <a:solidFill>
                  <a:srgbClr val="CC0066"/>
                </a:solidFill>
                <a:latin typeface="Arial" charset="0"/>
                <a:ea typeface="宋体" charset="0"/>
                <a:cs typeface="Arial Unicode MS" charset="0"/>
              </a:rPr>
              <a:t> </a:t>
            </a:r>
            <a:r>
              <a:rPr lang="zh-CN" altLang="en-US" dirty="0">
                <a:latin typeface="Arial" charset="0"/>
                <a:ea typeface="宋体" charset="0"/>
              </a:rPr>
              <a:t>结束</a:t>
            </a:r>
          </a:p>
          <a:p>
            <a:pPr lvl="1" algn="just" eaLnBrk="1" hangingPunct="1">
              <a:buNone/>
            </a:pPr>
            <a:r>
              <a:rPr lang="zh-CN" altLang="en-US" dirty="0">
                <a:latin typeface="Arial" charset="0"/>
                <a:ea typeface="宋体" charset="0"/>
              </a:rPr>
              <a:t>第一个 </a:t>
            </a:r>
            <a:r>
              <a:rPr lang="en-US" altLang="zh-CN" dirty="0">
                <a:solidFill>
                  <a:srgbClr val="CC0066"/>
                </a:solidFill>
                <a:latin typeface="Arial" charset="0"/>
                <a:ea typeface="宋体" charset="0"/>
              </a:rPr>
              <a:t>'\0'</a:t>
            </a:r>
            <a:r>
              <a:rPr lang="zh-CN" altLang="en-US" dirty="0">
                <a:latin typeface="Arial" charset="0"/>
                <a:ea typeface="宋体" charset="0"/>
              </a:rPr>
              <a:t> 前面的所有字符和 </a:t>
            </a:r>
            <a:r>
              <a:rPr lang="en-US" altLang="zh-CN" dirty="0">
                <a:solidFill>
                  <a:srgbClr val="CC0066"/>
                </a:solidFill>
                <a:latin typeface="Arial" charset="0"/>
                <a:ea typeface="宋体" charset="0"/>
              </a:rPr>
              <a:t>'\0'</a:t>
            </a:r>
            <a:r>
              <a:rPr kumimoji="1" lang="zh-CN" altLang="en-US" dirty="0">
                <a:solidFill>
                  <a:srgbClr val="CC0066"/>
                </a:solidFill>
                <a:latin typeface="Arial" charset="0"/>
                <a:ea typeface="宋体" charset="0"/>
                <a:cs typeface="Arial Unicode MS" charset="0"/>
              </a:rPr>
              <a:t> </a:t>
            </a:r>
            <a:r>
              <a:rPr lang="zh-CN" altLang="en-US" dirty="0">
                <a:latin typeface="Arial" charset="0"/>
                <a:ea typeface="宋体" charset="0"/>
              </a:rPr>
              <a:t>一起构成了字符串 </a:t>
            </a:r>
            <a:r>
              <a:rPr lang="en-US" altLang="zh-CN" dirty="0">
                <a:latin typeface="Arial" charset="0"/>
                <a:ea typeface="宋体" charset="0"/>
              </a:rPr>
              <a:t>"Happy"</a:t>
            </a:r>
          </a:p>
          <a:p>
            <a:pPr lvl="1" algn="just" eaLnBrk="1" hangingPunct="1">
              <a:buFont typeface="Wingdings" charset="0"/>
              <a:buNone/>
            </a:pPr>
            <a:r>
              <a:rPr lang="en-US" altLang="zh-CN" dirty="0">
                <a:solidFill>
                  <a:srgbClr val="CC0066"/>
                </a:solidFill>
                <a:latin typeface="Arial" charset="0"/>
                <a:ea typeface="宋体" charset="0"/>
              </a:rPr>
              <a:t>'\0'</a:t>
            </a:r>
            <a:r>
              <a:rPr lang="en-US" altLang="zh-CN" dirty="0">
                <a:latin typeface="Arial" charset="0"/>
                <a:ea typeface="宋体" charset="0"/>
              </a:rPr>
              <a:t> </a:t>
            </a:r>
            <a:r>
              <a:rPr lang="zh-CN" altLang="en-US" dirty="0">
                <a:latin typeface="Arial" charset="0"/>
                <a:ea typeface="宋体" charset="0"/>
              </a:rPr>
              <a:t>之后的其他数组元素与该字符串无关</a:t>
            </a:r>
          </a:p>
          <a:p>
            <a:pPr lvl="1" eaLnBrk="1" hangingPunct="1">
              <a:buFont typeface="Wingdings" charset="0"/>
              <a:buNone/>
            </a:pPr>
            <a:endParaRPr lang="en-US" altLang="zh-CN" dirty="0">
              <a:latin typeface="Arial" charset="0"/>
              <a:ea typeface="宋体" charset="0"/>
            </a:endParaRPr>
          </a:p>
        </p:txBody>
      </p:sp>
      <p:grpSp>
        <p:nvGrpSpPr>
          <p:cNvPr id="2" name="Group 4"/>
          <p:cNvGrpSpPr>
            <a:grpSpLocks/>
          </p:cNvGrpSpPr>
          <p:nvPr/>
        </p:nvGrpSpPr>
        <p:grpSpPr bwMode="auto">
          <a:xfrm>
            <a:off x="2423592" y="4743450"/>
            <a:ext cx="6172200" cy="1371600"/>
            <a:chOff x="720" y="2304"/>
            <a:chExt cx="3888" cy="864"/>
          </a:xfrm>
        </p:grpSpPr>
        <p:sp>
          <p:nvSpPr>
            <p:cNvPr id="65542" name="Text Box 5"/>
            <p:cNvSpPr txBox="1">
              <a:spLocks noChangeArrowheads="1"/>
            </p:cNvSpPr>
            <p:nvPr/>
          </p:nvSpPr>
          <p:spPr bwMode="auto">
            <a:xfrm>
              <a:off x="816" y="2843"/>
              <a:ext cx="2256"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2800" b="1">
                  <a:latin typeface="Book Antiqua" charset="0"/>
                </a:rPr>
                <a:t> </a:t>
              </a:r>
              <a:r>
                <a:rPr kumimoji="1" lang="en-US" altLang="zh-CN" sz="2800"/>
                <a:t>s[0]  s[1]              s[5]</a:t>
              </a:r>
            </a:p>
          </p:txBody>
        </p:sp>
        <p:sp>
          <p:nvSpPr>
            <p:cNvPr id="65543" name="Rectangle 6"/>
            <p:cNvSpPr>
              <a:spLocks noChangeArrowheads="1"/>
            </p:cNvSpPr>
            <p:nvPr/>
          </p:nvSpPr>
          <p:spPr bwMode="auto">
            <a:xfrm>
              <a:off x="1104" y="2304"/>
              <a:ext cx="3504" cy="443"/>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8" tIns="44450" rIns="90488" bIns="44450" anchor="ctr"/>
            <a:lstStyle/>
            <a:p>
              <a:endParaRPr lang="zh-CN" altLang="en-US"/>
            </a:p>
          </p:txBody>
        </p:sp>
        <p:sp>
          <p:nvSpPr>
            <p:cNvPr id="65544" name="Line 7"/>
            <p:cNvSpPr>
              <a:spLocks noChangeShapeType="1"/>
            </p:cNvSpPr>
            <p:nvPr/>
          </p:nvSpPr>
          <p:spPr bwMode="auto">
            <a:xfrm>
              <a:off x="1440" y="231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5545" name="Line 8"/>
            <p:cNvSpPr>
              <a:spLocks noChangeShapeType="1"/>
            </p:cNvSpPr>
            <p:nvPr/>
          </p:nvSpPr>
          <p:spPr bwMode="auto">
            <a:xfrm>
              <a:off x="1728" y="231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5546" name="Line 9"/>
            <p:cNvSpPr>
              <a:spLocks noChangeShapeType="1"/>
            </p:cNvSpPr>
            <p:nvPr/>
          </p:nvSpPr>
          <p:spPr bwMode="auto">
            <a:xfrm>
              <a:off x="2064" y="231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5547" name="Text Box 10"/>
            <p:cNvSpPr txBox="1">
              <a:spLocks noChangeArrowheads="1"/>
            </p:cNvSpPr>
            <p:nvPr/>
          </p:nvSpPr>
          <p:spPr bwMode="auto">
            <a:xfrm>
              <a:off x="720" y="2363"/>
              <a:ext cx="336" cy="3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3200"/>
                <a:t>s</a:t>
              </a:r>
            </a:p>
          </p:txBody>
        </p:sp>
        <p:sp>
          <p:nvSpPr>
            <p:cNvPr id="65548" name="Line 11"/>
            <p:cNvSpPr>
              <a:spLocks noChangeShapeType="1"/>
            </p:cNvSpPr>
            <p:nvPr/>
          </p:nvSpPr>
          <p:spPr bwMode="auto">
            <a:xfrm>
              <a:off x="2352" y="231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5549" name="Text Box 12"/>
            <p:cNvSpPr txBox="1">
              <a:spLocks noChangeArrowheads="1"/>
            </p:cNvSpPr>
            <p:nvPr/>
          </p:nvSpPr>
          <p:spPr bwMode="auto">
            <a:xfrm>
              <a:off x="1020" y="2363"/>
              <a:ext cx="2832"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zh-CN" altLang="en-US" sz="2800" b="1" dirty="0">
                  <a:latin typeface="Book Antiqua" charset="0"/>
                </a:rPr>
                <a:t> </a:t>
              </a:r>
              <a:r>
                <a:rPr kumimoji="1" lang="en-US" altLang="zh-CN" sz="2800" dirty="0"/>
                <a:t>H   a   p   </a:t>
              </a:r>
              <a:r>
                <a:rPr kumimoji="1" lang="en-US" altLang="zh-CN" sz="2800" dirty="0" err="1"/>
                <a:t>p</a:t>
              </a:r>
              <a:r>
                <a:rPr kumimoji="1" lang="en-US" altLang="zh-CN" sz="2800" dirty="0"/>
                <a:t>   y   </a:t>
              </a:r>
              <a:r>
                <a:rPr kumimoji="1" lang="en-US" altLang="zh-CN" sz="2800" dirty="0">
                  <a:solidFill>
                    <a:srgbClr val="CC0066"/>
                  </a:solidFill>
                </a:rPr>
                <a:t>\0</a:t>
              </a:r>
              <a:r>
                <a:rPr kumimoji="1" lang="en-US" altLang="zh-CN" sz="2800" dirty="0"/>
                <a:t>  </a:t>
              </a:r>
              <a:r>
                <a:rPr kumimoji="1" lang="en-US" altLang="zh-CN" sz="2800" dirty="0">
                  <a:solidFill>
                    <a:schemeClr val="bg2"/>
                  </a:solidFill>
                </a:rPr>
                <a:t>?</a:t>
              </a:r>
              <a:r>
                <a:rPr kumimoji="1" lang="en-US" altLang="zh-CN" sz="2800" dirty="0"/>
                <a:t>   </a:t>
              </a:r>
              <a:r>
                <a:rPr kumimoji="1" lang="en-US" altLang="zh-CN" sz="2800" dirty="0">
                  <a:solidFill>
                    <a:schemeClr val="bg2"/>
                  </a:solidFill>
                </a:rPr>
                <a:t>?</a:t>
              </a:r>
              <a:endParaRPr kumimoji="1" lang="en-US" altLang="zh-CN" sz="2800" b="1" dirty="0">
                <a:solidFill>
                  <a:schemeClr val="bg2"/>
                </a:solidFill>
              </a:endParaRPr>
            </a:p>
          </p:txBody>
        </p:sp>
        <p:sp>
          <p:nvSpPr>
            <p:cNvPr id="65550" name="Line 13"/>
            <p:cNvSpPr>
              <a:spLocks noChangeShapeType="1"/>
            </p:cNvSpPr>
            <p:nvPr/>
          </p:nvSpPr>
          <p:spPr bwMode="auto">
            <a:xfrm>
              <a:off x="2640" y="2304"/>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5551" name="Line 14"/>
            <p:cNvSpPr>
              <a:spLocks noChangeShapeType="1"/>
            </p:cNvSpPr>
            <p:nvPr/>
          </p:nvSpPr>
          <p:spPr bwMode="auto">
            <a:xfrm>
              <a:off x="2928" y="2304"/>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5552" name="Line 15"/>
            <p:cNvSpPr>
              <a:spLocks noChangeShapeType="1"/>
            </p:cNvSpPr>
            <p:nvPr/>
          </p:nvSpPr>
          <p:spPr bwMode="auto">
            <a:xfrm>
              <a:off x="3216" y="2304"/>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5553" name="Line 16"/>
            <p:cNvSpPr>
              <a:spLocks noChangeShapeType="1"/>
            </p:cNvSpPr>
            <p:nvPr/>
          </p:nvSpPr>
          <p:spPr bwMode="auto">
            <a:xfrm>
              <a:off x="3504" y="2304"/>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grpSp>
      <p:sp>
        <p:nvSpPr>
          <p:cNvPr id="414738" name="Rectangle 18"/>
          <p:cNvSpPr>
            <a:spLocks noChangeArrowheads="1"/>
          </p:cNvSpPr>
          <p:nvPr/>
        </p:nvSpPr>
        <p:spPr bwMode="auto">
          <a:xfrm>
            <a:off x="2881314" y="3929063"/>
            <a:ext cx="7391151" cy="523862"/>
          </a:xfrm>
          <a:prstGeom prst="rect">
            <a:avLst/>
          </a:prstGeom>
          <a:noFill/>
          <a:ln>
            <a:noFill/>
          </a:ln>
          <a:effectLst>
            <a:outerShdw blurRad="50800" dist="50800" dir="5400000" algn="ctr" rotWithShape="0">
              <a:schemeClr val="bg1"/>
            </a:outerShdw>
          </a:effectLst>
        </p:spPr>
        <p:txBody>
          <a:bodyPr wrap="square" lIns="92075" tIns="46038" rIns="92075" bIns="46038">
            <a:spAutoFit/>
          </a:bodyPr>
          <a:lstStyle/>
          <a:p>
            <a:pPr eaLnBrk="0" hangingPunct="0"/>
            <a:r>
              <a:rPr lang="zh-CN" altLang="en-US" sz="2800" b="1" dirty="0">
                <a:solidFill>
                  <a:schemeClr val="bg2"/>
                </a:solidFill>
              </a:rPr>
              <a:t>字符串由</a:t>
            </a:r>
            <a:r>
              <a:rPr kumimoji="1" lang="zh-CN" altLang="en-US" sz="2800" b="1" dirty="0">
                <a:solidFill>
                  <a:srgbClr val="CC0066"/>
                </a:solidFill>
                <a:cs typeface="Arial Unicode MS" charset="0"/>
              </a:rPr>
              <a:t>有效字符</a:t>
            </a:r>
            <a:r>
              <a:rPr lang="zh-CN" altLang="en-US" sz="2800" b="1" dirty="0">
                <a:solidFill>
                  <a:schemeClr val="bg2"/>
                </a:solidFill>
              </a:rPr>
              <a:t>和字符串结束符 </a:t>
            </a:r>
            <a:r>
              <a:rPr lang="en-US" altLang="zh-CN" sz="2800" dirty="0">
                <a:solidFill>
                  <a:srgbClr val="CC0066"/>
                </a:solidFill>
              </a:rPr>
              <a:t>'\0'</a:t>
            </a:r>
            <a:r>
              <a:rPr lang="zh-CN" altLang="en-US" sz="2800" b="1" dirty="0">
                <a:solidFill>
                  <a:schemeClr val="bg2"/>
                </a:solidFill>
              </a:rPr>
              <a:t> 组成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4738"/>
                                        </p:tgtEl>
                                        <p:attrNameLst>
                                          <p:attrName>style.visibility</p:attrName>
                                        </p:attrNameLst>
                                      </p:cBhvr>
                                      <p:to>
                                        <p:strVal val="visible"/>
                                      </p:to>
                                    </p:set>
                                    <p:anim calcmode="lin" valueType="num">
                                      <p:cBhvr additive="base">
                                        <p:cTn id="13" dur="500" fill="hold"/>
                                        <p:tgtEl>
                                          <p:spTgt spid="414738"/>
                                        </p:tgtEl>
                                        <p:attrNameLst>
                                          <p:attrName>ppt_x</p:attrName>
                                        </p:attrNameLst>
                                      </p:cBhvr>
                                      <p:tavLst>
                                        <p:tav tm="0">
                                          <p:val>
                                            <p:strVal val="0-#ppt_w/2"/>
                                          </p:val>
                                        </p:tav>
                                        <p:tav tm="100000">
                                          <p:val>
                                            <p:strVal val="#ppt_x"/>
                                          </p:val>
                                        </p:tav>
                                      </p:tavLst>
                                    </p:anim>
                                    <p:anim calcmode="lin" valueType="num">
                                      <p:cBhvr additive="base">
                                        <p:cTn id="14" dur="500" fill="hold"/>
                                        <p:tgtEl>
                                          <p:spTgt spid="4147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38"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927648" y="404664"/>
            <a:ext cx="5512097" cy="876300"/>
          </a:xfrm>
        </p:spPr>
        <p:txBody>
          <a:bodyPr vert="horz" wrap="square" lIns="90488" tIns="44450" rIns="90488" bIns="44450" numCol="1" anchor="ctr" anchorCtr="0" compatLnSpc="1"/>
          <a:lstStyle/>
          <a:p>
            <a:pPr eaLnBrk="1" hangingPunct="1"/>
            <a:r>
              <a:rPr lang="en-US" altLang="zh-CN" dirty="0">
                <a:latin typeface="Arial" charset="0"/>
                <a:ea typeface="宋体" charset="0"/>
                <a:cs typeface="宋体" charset="0"/>
              </a:rPr>
              <a:t>1.2.2 </a:t>
            </a:r>
            <a:r>
              <a:rPr lang="zh-CN" altLang="en-US" dirty="0">
                <a:latin typeface="Arial" charset="0"/>
                <a:ea typeface="宋体" charset="0"/>
                <a:cs typeface="宋体" charset="0"/>
              </a:rPr>
              <a:t>对字符串的操作</a:t>
            </a:r>
            <a:endParaRPr lang="zh-CN" altLang="en-US" dirty="0">
              <a:latin typeface="Times New Roman" charset="0"/>
              <a:ea typeface="宋体" charset="0"/>
              <a:cs typeface="宋体" charset="0"/>
            </a:endParaRPr>
          </a:p>
        </p:txBody>
      </p:sp>
      <p:sp>
        <p:nvSpPr>
          <p:cNvPr id="494595" name="Rectangle 3"/>
          <p:cNvSpPr>
            <a:spLocks noGrp="1" noChangeArrowheads="1"/>
          </p:cNvSpPr>
          <p:nvPr>
            <p:ph type="body" idx="1"/>
          </p:nvPr>
        </p:nvSpPr>
        <p:spPr>
          <a:xfrm>
            <a:off x="911424" y="1371600"/>
            <a:ext cx="10369152" cy="4495800"/>
          </a:xfrm>
        </p:spPr>
        <p:txBody>
          <a:bodyPr vert="horz" wrap="square" lIns="90488" tIns="44450" rIns="90488" bIns="44450" numCol="1" anchor="t" anchorCtr="0" compatLnSpc="1">
            <a:prstTxWarp prst="textNoShape">
              <a:avLst/>
            </a:prstTxWarp>
          </a:bodyPr>
          <a:lstStyle/>
          <a:p>
            <a:pPr eaLnBrk="1" hangingPunct="1"/>
            <a:r>
              <a:rPr lang="zh-CN" altLang="en-US" dirty="0">
                <a:latin typeface="Arial" charset="0"/>
                <a:ea typeface="宋体" charset="0"/>
                <a:cs typeface="宋体" charset="0"/>
              </a:rPr>
              <a:t>把字符串放入一维字符数组（存储）</a:t>
            </a:r>
          </a:p>
          <a:p>
            <a:pPr eaLnBrk="1" hangingPunct="1"/>
            <a:r>
              <a:rPr lang="zh-CN" altLang="en-US" dirty="0">
                <a:latin typeface="Arial" charset="0"/>
                <a:ea typeface="宋体" charset="0"/>
                <a:cs typeface="宋体" charset="0"/>
              </a:rPr>
              <a:t>对字符串的操作 ===&gt; 对字符数组的操作</a:t>
            </a:r>
          </a:p>
          <a:p>
            <a:pPr lvl="1" algn="just" eaLnBrk="1" hangingPunct="1">
              <a:buFont typeface="Wingdings" charset="0"/>
              <a:buNone/>
            </a:pPr>
            <a:r>
              <a:rPr lang="zh-CN" altLang="en-US" dirty="0">
                <a:latin typeface="Arial" charset="0"/>
                <a:ea typeface="宋体" charset="0"/>
              </a:rPr>
              <a:t>普通字符数组：数组元素的个数是确定的，一般用下标控制循环</a:t>
            </a:r>
          </a:p>
          <a:p>
            <a:pPr lvl="1" algn="just" eaLnBrk="1" hangingPunct="1">
              <a:buNone/>
            </a:pPr>
            <a:r>
              <a:rPr lang="zh-CN" altLang="en-US" dirty="0">
                <a:latin typeface="Arial" charset="0"/>
                <a:ea typeface="宋体" charset="0"/>
              </a:rPr>
              <a:t>字符串：没有显式地给出有效字符的个数，只规定在字符串结束符</a:t>
            </a:r>
            <a:r>
              <a:rPr lang="zh-CN" altLang="en-US" dirty="0">
                <a:latin typeface="Arial" charset="0"/>
                <a:ea typeface="宋体" charset="0"/>
                <a:cs typeface="Arial Unicode MS" charset="0"/>
              </a:rPr>
              <a:t> </a:t>
            </a:r>
            <a:r>
              <a:rPr lang="en-US" altLang="zh-CN" dirty="0">
                <a:solidFill>
                  <a:srgbClr val="CC0066"/>
                </a:solidFill>
                <a:latin typeface="Arial" charset="0"/>
                <a:ea typeface="宋体" charset="0"/>
              </a:rPr>
              <a:t>'\0'</a:t>
            </a:r>
            <a:r>
              <a:rPr lang="zh-CN" altLang="en-US" dirty="0">
                <a:latin typeface="Arial" charset="0"/>
                <a:ea typeface="宋体" charset="0"/>
                <a:cs typeface="Arial Unicode MS" charset="0"/>
              </a:rPr>
              <a:t> </a:t>
            </a:r>
            <a:r>
              <a:rPr lang="zh-CN" altLang="en-US" dirty="0">
                <a:latin typeface="Arial" charset="0"/>
                <a:ea typeface="宋体" charset="0"/>
              </a:rPr>
              <a:t>之前的字符都是字符串的有效字符，一般用结束符</a:t>
            </a:r>
            <a:r>
              <a:rPr lang="zh-CN" altLang="en-US" dirty="0">
                <a:latin typeface="Arial" charset="0"/>
                <a:ea typeface="宋体" charset="0"/>
                <a:cs typeface="Arial Unicode MS" charset="0"/>
              </a:rPr>
              <a:t> </a:t>
            </a:r>
            <a:r>
              <a:rPr lang="en-US" altLang="zh-CN" dirty="0">
                <a:solidFill>
                  <a:srgbClr val="CC0066"/>
                </a:solidFill>
                <a:latin typeface="Arial" charset="0"/>
                <a:ea typeface="宋体" charset="0"/>
              </a:rPr>
              <a:t>'\0'</a:t>
            </a:r>
            <a:r>
              <a:rPr lang="zh-CN" altLang="en-US" dirty="0">
                <a:solidFill>
                  <a:srgbClr val="CC0066"/>
                </a:solidFill>
                <a:latin typeface="Arial" charset="0"/>
                <a:ea typeface="宋体" charset="0"/>
              </a:rPr>
              <a:t> </a:t>
            </a:r>
            <a:r>
              <a:rPr lang="zh-CN" altLang="en-US" dirty="0">
                <a:latin typeface="Arial" charset="0"/>
                <a:ea typeface="宋体" charset="0"/>
              </a:rPr>
              <a:t>来控制循环</a:t>
            </a:r>
          </a:p>
          <a:p>
            <a:pPr lvl="1" algn="just" eaLnBrk="1" hangingPunct="1">
              <a:buFont typeface="Wingdings" charset="0"/>
              <a:buNone/>
            </a:pPr>
            <a:r>
              <a:rPr lang="zh-CN" altLang="en-US" dirty="0">
                <a:latin typeface="Arial" charset="0"/>
                <a:ea typeface="宋体" charset="0"/>
                <a:cs typeface="Arial Unicode MS" charset="0"/>
              </a:rPr>
              <a:t>循环条件：</a:t>
            </a:r>
            <a:r>
              <a:rPr lang="en-US" altLang="zh-CN" dirty="0">
                <a:solidFill>
                  <a:srgbClr val="CC0066"/>
                </a:solidFill>
                <a:latin typeface="Arial" charset="0"/>
                <a:ea typeface="宋体" charset="0"/>
              </a:rPr>
              <a:t>s[</a:t>
            </a:r>
            <a:r>
              <a:rPr lang="en-US" altLang="zh-CN" dirty="0" err="1">
                <a:solidFill>
                  <a:srgbClr val="CC0066"/>
                </a:solidFill>
                <a:latin typeface="Arial" charset="0"/>
                <a:ea typeface="宋体" charset="0"/>
              </a:rPr>
              <a:t>i</a:t>
            </a:r>
            <a:r>
              <a:rPr lang="en-US" altLang="zh-CN" dirty="0">
                <a:solidFill>
                  <a:srgbClr val="CC0066"/>
                </a:solidFill>
                <a:latin typeface="Arial" charset="0"/>
                <a:ea typeface="宋体" charset="0"/>
              </a:rPr>
              <a:t>] != '\0'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4595">
                                            <p:txEl>
                                              <p:pRg st="0" end="0"/>
                                            </p:txEl>
                                          </p:spTgt>
                                        </p:tgtEl>
                                        <p:attrNameLst>
                                          <p:attrName>style.visibility</p:attrName>
                                        </p:attrNameLst>
                                      </p:cBhvr>
                                      <p:to>
                                        <p:strVal val="visible"/>
                                      </p:to>
                                    </p:set>
                                    <p:anim calcmode="lin" valueType="num">
                                      <p:cBhvr additive="base">
                                        <p:cTn id="7" dur="500" fill="hold"/>
                                        <p:tgtEl>
                                          <p:spTgt spid="4945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4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4595">
                                            <p:txEl>
                                              <p:pRg st="1" end="1"/>
                                            </p:txEl>
                                          </p:spTgt>
                                        </p:tgtEl>
                                        <p:attrNameLst>
                                          <p:attrName>style.visibility</p:attrName>
                                        </p:attrNameLst>
                                      </p:cBhvr>
                                      <p:to>
                                        <p:strVal val="visible"/>
                                      </p:to>
                                    </p:set>
                                    <p:anim calcmode="lin" valueType="num">
                                      <p:cBhvr additive="base">
                                        <p:cTn id="13" dur="500" fill="hold"/>
                                        <p:tgtEl>
                                          <p:spTgt spid="4945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4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4595">
                                            <p:txEl>
                                              <p:pRg st="2" end="2"/>
                                            </p:txEl>
                                          </p:spTgt>
                                        </p:tgtEl>
                                        <p:attrNameLst>
                                          <p:attrName>style.visibility</p:attrName>
                                        </p:attrNameLst>
                                      </p:cBhvr>
                                      <p:to>
                                        <p:strVal val="visible"/>
                                      </p:to>
                                    </p:set>
                                    <p:anim calcmode="lin" valueType="num">
                                      <p:cBhvr additive="base">
                                        <p:cTn id="19" dur="500" fill="hold"/>
                                        <p:tgtEl>
                                          <p:spTgt spid="4945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45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4595">
                                            <p:txEl>
                                              <p:pRg st="3" end="3"/>
                                            </p:txEl>
                                          </p:spTgt>
                                        </p:tgtEl>
                                        <p:attrNameLst>
                                          <p:attrName>style.visibility</p:attrName>
                                        </p:attrNameLst>
                                      </p:cBhvr>
                                      <p:to>
                                        <p:strVal val="visible"/>
                                      </p:to>
                                    </p:set>
                                    <p:anim calcmode="lin" valueType="num">
                                      <p:cBhvr additive="base">
                                        <p:cTn id="25" dur="500" fill="hold"/>
                                        <p:tgtEl>
                                          <p:spTgt spid="4945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945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4595">
                                            <p:txEl>
                                              <p:pRg st="4" end="4"/>
                                            </p:txEl>
                                          </p:spTgt>
                                        </p:tgtEl>
                                        <p:attrNameLst>
                                          <p:attrName>style.visibility</p:attrName>
                                        </p:attrNameLst>
                                      </p:cBhvr>
                                      <p:to>
                                        <p:strVal val="visible"/>
                                      </p:to>
                                    </p:set>
                                    <p:anim calcmode="lin" valueType="num">
                                      <p:cBhvr additive="base">
                                        <p:cTn id="31" dur="500" fill="hold"/>
                                        <p:tgtEl>
                                          <p:spTgt spid="4945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945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05D29-D1DD-4D2F-B5BB-822D873A7E8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6EC1F04-3536-4F86-BFFF-43C94138769C}"/>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C7699BA2-DAA0-46F2-AC6B-AE3A11CE0D73}"/>
              </a:ext>
            </a:extLst>
          </p:cNvPr>
          <p:cNvPicPr>
            <a:picLocks noChangeAspect="1"/>
          </p:cNvPicPr>
          <p:nvPr/>
        </p:nvPicPr>
        <p:blipFill>
          <a:blip r:embed="rId2"/>
          <a:stretch>
            <a:fillRect/>
          </a:stretch>
        </p:blipFill>
        <p:spPr>
          <a:xfrm>
            <a:off x="0" y="0"/>
            <a:ext cx="12192000" cy="4563125"/>
          </a:xfrm>
          <a:prstGeom prst="rect">
            <a:avLst/>
          </a:prstGeom>
        </p:spPr>
      </p:pic>
      <p:pic>
        <p:nvPicPr>
          <p:cNvPr id="5" name="图片 4">
            <a:extLst>
              <a:ext uri="{FF2B5EF4-FFF2-40B4-BE49-F238E27FC236}">
                <a16:creationId xmlns:a16="http://schemas.microsoft.com/office/drawing/2014/main" id="{1D0F9AF5-52E7-476E-B31E-79B6D6EE8B26}"/>
              </a:ext>
            </a:extLst>
          </p:cNvPr>
          <p:cNvPicPr>
            <a:picLocks noChangeAspect="1"/>
          </p:cNvPicPr>
          <p:nvPr/>
        </p:nvPicPr>
        <p:blipFill>
          <a:blip r:embed="rId3"/>
          <a:stretch>
            <a:fillRect/>
          </a:stretch>
        </p:blipFill>
        <p:spPr>
          <a:xfrm>
            <a:off x="263352" y="235049"/>
            <a:ext cx="9944100" cy="5210175"/>
          </a:xfrm>
          <a:prstGeom prst="rect">
            <a:avLst/>
          </a:prstGeom>
        </p:spPr>
      </p:pic>
      <p:sp>
        <p:nvSpPr>
          <p:cNvPr id="6" name="Freeform 5">
            <a:extLst>
              <a:ext uri="{FF2B5EF4-FFF2-40B4-BE49-F238E27FC236}">
                <a16:creationId xmlns:a16="http://schemas.microsoft.com/office/drawing/2014/main" id="{D159FFF1-DBF9-45F0-AFB5-1D302C8680DB}"/>
              </a:ext>
            </a:extLst>
          </p:cNvPr>
          <p:cNvSpPr>
            <a:spLocks noChangeAspect="1"/>
          </p:cNvSpPr>
          <p:nvPr/>
        </p:nvSpPr>
        <p:spPr bwMode="auto">
          <a:xfrm>
            <a:off x="3532023" y="5975901"/>
            <a:ext cx="344489" cy="395288"/>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TextBox 1">
            <a:extLst>
              <a:ext uri="{FF2B5EF4-FFF2-40B4-BE49-F238E27FC236}">
                <a16:creationId xmlns:a16="http://schemas.microsoft.com/office/drawing/2014/main" id="{BEDBF3B7-3FAF-422F-A0A2-24525E74F16E}"/>
              </a:ext>
            </a:extLst>
          </p:cNvPr>
          <p:cNvSpPr txBox="1"/>
          <p:nvPr/>
        </p:nvSpPr>
        <p:spPr>
          <a:xfrm>
            <a:off x="4012942" y="5909524"/>
            <a:ext cx="6696744" cy="461665"/>
          </a:xfrm>
          <a:prstGeom prst="rect">
            <a:avLst/>
          </a:prstGeom>
          <a:noFill/>
        </p:spPr>
        <p:txBody>
          <a:bodyPr wrap="square" rtlCol="0">
            <a:spAutoFit/>
          </a:bodyPr>
          <a:lstStyle/>
          <a:p>
            <a:r>
              <a:rPr lang="zh-CN" altLang="en-US" sz="2400" dirty="0">
                <a:latin typeface="+mn-ea"/>
                <a:ea typeface="+mn-ea"/>
              </a:rPr>
              <a:t>网址：  </a:t>
            </a:r>
            <a:r>
              <a:rPr lang="en-US" altLang="zh-CN" sz="2400" dirty="0">
                <a:latin typeface="+mn-ea"/>
                <a:ea typeface="+mn-ea"/>
                <a:hlinkClick r:id="rId4"/>
              </a:rPr>
              <a:t>https://pintia.cn</a:t>
            </a:r>
            <a:r>
              <a:rPr lang="zh-CN" altLang="en-US" sz="2400" dirty="0">
                <a:latin typeface="+mn-ea"/>
                <a:ea typeface="+mn-ea"/>
              </a:rPr>
              <a:t>，点击注册</a:t>
            </a:r>
          </a:p>
        </p:txBody>
      </p:sp>
    </p:spTree>
    <p:extLst>
      <p:ext uri="{BB962C8B-B14F-4D97-AF65-F5344CB8AC3E}">
        <p14:creationId xmlns:p14="http://schemas.microsoft.com/office/powerpoint/2010/main" val="115083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7666" name="Rectangle 2"/>
          <p:cNvSpPr>
            <a:spLocks noGrp="1" noChangeArrowheads="1"/>
          </p:cNvSpPr>
          <p:nvPr>
            <p:ph type="body" idx="1"/>
          </p:nvPr>
        </p:nvSpPr>
        <p:spPr>
          <a:xfrm>
            <a:off x="1905000" y="1066800"/>
            <a:ext cx="5199112" cy="3581400"/>
          </a:xfrm>
        </p:spPr>
        <p:txBody>
          <a:bodyPr/>
          <a:lstStyle/>
          <a:p>
            <a:pPr lvl="1" eaLnBrk="1" hangingPunct="1">
              <a:lnSpc>
                <a:spcPct val="110000"/>
              </a:lnSpc>
              <a:buNone/>
            </a:pPr>
            <a:r>
              <a:rPr lang="en-US" altLang="zh-CN" sz="2800" dirty="0">
                <a:latin typeface="Arial" charset="0"/>
                <a:ea typeface="宋体" charset="0"/>
              </a:rPr>
              <a:t>for</a:t>
            </a:r>
            <a:r>
              <a:rPr lang="zh-CN" altLang="en-US" sz="2800" dirty="0">
                <a:latin typeface="Arial" charset="0"/>
                <a:ea typeface="宋体" charset="0"/>
              </a:rPr>
              <a:t> </a:t>
            </a:r>
            <a:r>
              <a:rPr lang="en-US" altLang="zh-CN" sz="2800" dirty="0">
                <a:latin typeface="Arial" charset="0"/>
                <a:ea typeface="宋体" charset="0"/>
              </a:rPr>
              <a:t>(</a:t>
            </a:r>
            <a:r>
              <a:rPr lang="zh-CN" altLang="en-US" sz="2800" dirty="0">
                <a:latin typeface="Arial" charset="0"/>
                <a:ea typeface="宋体" charset="0"/>
              </a:rPr>
              <a:t> </a:t>
            </a:r>
            <a:r>
              <a:rPr lang="en-US" altLang="zh-CN" sz="2800" dirty="0" err="1">
                <a:latin typeface="Arial" charset="0"/>
                <a:ea typeface="宋体" charset="0"/>
              </a:rPr>
              <a:t>i</a:t>
            </a:r>
            <a:r>
              <a:rPr lang="en-US" altLang="zh-CN" sz="2800" dirty="0">
                <a:latin typeface="Arial" charset="0"/>
                <a:ea typeface="宋体" charset="0"/>
              </a:rPr>
              <a:t> = 0; </a:t>
            </a:r>
            <a:r>
              <a:rPr lang="en-US" altLang="zh-CN" sz="2800" dirty="0">
                <a:solidFill>
                  <a:schemeClr val="bg2"/>
                </a:solidFill>
                <a:latin typeface="Arial" charset="0"/>
                <a:ea typeface="宋体" charset="0"/>
              </a:rPr>
              <a:t>s[</a:t>
            </a:r>
            <a:r>
              <a:rPr lang="en-US" altLang="zh-CN" sz="2800" dirty="0" err="1">
                <a:solidFill>
                  <a:schemeClr val="bg2"/>
                </a:solidFill>
                <a:latin typeface="Arial" charset="0"/>
                <a:ea typeface="宋体" charset="0"/>
              </a:rPr>
              <a:t>i</a:t>
            </a:r>
            <a:r>
              <a:rPr lang="en-US" altLang="zh-CN" sz="2800" dirty="0">
                <a:solidFill>
                  <a:schemeClr val="bg2"/>
                </a:solidFill>
                <a:latin typeface="Arial" charset="0"/>
                <a:ea typeface="宋体" charset="0"/>
              </a:rPr>
              <a:t>] != '\0'</a:t>
            </a:r>
            <a:r>
              <a:rPr lang="en-US" altLang="zh-CN" sz="2800" dirty="0">
                <a:latin typeface="Arial" charset="0"/>
                <a:ea typeface="宋体" charset="0"/>
              </a:rPr>
              <a:t>; </a:t>
            </a:r>
            <a:r>
              <a:rPr lang="en-US" altLang="zh-CN" sz="2800" dirty="0" err="1">
                <a:latin typeface="Arial" charset="0"/>
                <a:ea typeface="宋体" charset="0"/>
              </a:rPr>
              <a:t>i</a:t>
            </a:r>
            <a:r>
              <a:rPr lang="en-US" altLang="zh-CN" sz="2800" dirty="0">
                <a:latin typeface="Arial" charset="0"/>
                <a:ea typeface="宋体" charset="0"/>
              </a:rPr>
              <a:t>++</a:t>
            </a:r>
            <a:r>
              <a:rPr lang="zh-CN" altLang="en-US" sz="2800" dirty="0">
                <a:latin typeface="Arial" charset="0"/>
                <a:ea typeface="宋体" charset="0"/>
              </a:rPr>
              <a:t> </a:t>
            </a:r>
            <a:r>
              <a:rPr lang="en-US" altLang="zh-CN" sz="2800" dirty="0">
                <a:latin typeface="Arial" charset="0"/>
                <a:ea typeface="宋体" charset="0"/>
              </a:rPr>
              <a:t>)</a:t>
            </a:r>
          </a:p>
          <a:p>
            <a:pPr lvl="1" eaLnBrk="1" hangingPunct="1">
              <a:lnSpc>
                <a:spcPct val="110000"/>
              </a:lnSpc>
              <a:buFont typeface="Wingdings" charset="0"/>
              <a:buNone/>
            </a:pPr>
            <a:r>
              <a:rPr lang="en-US" altLang="zh-CN" sz="2800" dirty="0">
                <a:latin typeface="Arial" charset="0"/>
                <a:ea typeface="宋体" charset="0"/>
              </a:rPr>
              <a:t>    </a:t>
            </a:r>
            <a:r>
              <a:rPr lang="en-US" altLang="zh-CN" sz="2800" dirty="0" err="1">
                <a:latin typeface="Arial" charset="0"/>
                <a:ea typeface="宋体" charset="0"/>
              </a:rPr>
              <a:t>putchar</a:t>
            </a:r>
            <a:r>
              <a:rPr lang="zh-CN" altLang="en-US" sz="2800" dirty="0">
                <a:latin typeface="Arial" charset="0"/>
                <a:ea typeface="宋体" charset="0"/>
              </a:rPr>
              <a:t> </a:t>
            </a:r>
            <a:r>
              <a:rPr lang="en-US" altLang="zh-CN" sz="2800" dirty="0">
                <a:latin typeface="Arial" charset="0"/>
                <a:ea typeface="宋体" charset="0"/>
              </a:rPr>
              <a:t>(</a:t>
            </a:r>
            <a:r>
              <a:rPr lang="zh-CN" altLang="en-US" sz="2800" dirty="0">
                <a:latin typeface="Arial" charset="0"/>
                <a:ea typeface="宋体" charset="0"/>
              </a:rPr>
              <a:t> </a:t>
            </a:r>
            <a:r>
              <a:rPr lang="en-US" altLang="zh-CN" sz="2800" dirty="0">
                <a:latin typeface="Arial" charset="0"/>
                <a:ea typeface="宋体" charset="0"/>
              </a:rPr>
              <a:t>s[</a:t>
            </a:r>
            <a:r>
              <a:rPr lang="en-US" altLang="zh-CN" sz="2800" dirty="0" err="1">
                <a:latin typeface="Arial" charset="0"/>
                <a:ea typeface="宋体" charset="0"/>
              </a:rPr>
              <a:t>i</a:t>
            </a:r>
            <a:r>
              <a:rPr lang="en-US" altLang="zh-CN" sz="2800" dirty="0">
                <a:latin typeface="Arial" charset="0"/>
                <a:ea typeface="宋体" charset="0"/>
              </a:rPr>
              <a:t>]</a:t>
            </a:r>
            <a:r>
              <a:rPr lang="zh-CN" altLang="en-US" sz="2800" dirty="0">
                <a:latin typeface="Arial" charset="0"/>
                <a:ea typeface="宋体" charset="0"/>
              </a:rPr>
              <a:t> </a:t>
            </a:r>
            <a:r>
              <a:rPr lang="en-US" altLang="zh-CN" sz="2800" dirty="0">
                <a:latin typeface="Arial" charset="0"/>
                <a:ea typeface="宋体" charset="0"/>
              </a:rPr>
              <a:t>);</a:t>
            </a:r>
          </a:p>
          <a:p>
            <a:pPr lvl="1" eaLnBrk="1" hangingPunct="1">
              <a:lnSpc>
                <a:spcPct val="110000"/>
              </a:lnSpc>
              <a:buFont typeface="Wingdings" charset="0"/>
              <a:buNone/>
            </a:pPr>
            <a:r>
              <a:rPr lang="en-US" altLang="zh-CN" sz="2800" dirty="0">
                <a:latin typeface="Arial" charset="0"/>
                <a:ea typeface="宋体" charset="0"/>
              </a:rPr>
              <a:t>for</a:t>
            </a:r>
            <a:r>
              <a:rPr lang="zh-CN" altLang="en-US" sz="2800" dirty="0">
                <a:latin typeface="Arial" charset="0"/>
                <a:ea typeface="宋体" charset="0"/>
              </a:rPr>
              <a:t> </a:t>
            </a:r>
            <a:r>
              <a:rPr lang="en-US" altLang="zh-CN" sz="2800" dirty="0">
                <a:latin typeface="Arial" charset="0"/>
                <a:ea typeface="宋体" charset="0"/>
              </a:rPr>
              <a:t>(</a:t>
            </a:r>
            <a:r>
              <a:rPr lang="zh-CN" altLang="en-US" sz="2800" dirty="0">
                <a:latin typeface="Arial" charset="0"/>
                <a:ea typeface="宋体" charset="0"/>
              </a:rPr>
              <a:t> </a:t>
            </a:r>
            <a:r>
              <a:rPr lang="en-US" altLang="zh-CN" sz="2800" dirty="0" err="1">
                <a:latin typeface="Arial" charset="0"/>
                <a:ea typeface="宋体" charset="0"/>
              </a:rPr>
              <a:t>i</a:t>
            </a:r>
            <a:r>
              <a:rPr lang="en-US" altLang="zh-CN" sz="2800" dirty="0">
                <a:latin typeface="Arial" charset="0"/>
                <a:ea typeface="宋体" charset="0"/>
              </a:rPr>
              <a:t> = 0; </a:t>
            </a:r>
            <a:r>
              <a:rPr lang="en-US" altLang="zh-CN" sz="2800" dirty="0" err="1">
                <a:latin typeface="Arial" charset="0"/>
                <a:ea typeface="宋体" charset="0"/>
              </a:rPr>
              <a:t>i</a:t>
            </a:r>
            <a:r>
              <a:rPr lang="en-US" altLang="zh-CN" sz="2800" dirty="0">
                <a:latin typeface="Arial" charset="0"/>
                <a:ea typeface="宋体" charset="0"/>
              </a:rPr>
              <a:t> &lt; 80; </a:t>
            </a:r>
            <a:r>
              <a:rPr lang="en-US" altLang="zh-CN" sz="2800" dirty="0" err="1">
                <a:latin typeface="Arial" charset="0"/>
                <a:ea typeface="宋体" charset="0"/>
              </a:rPr>
              <a:t>i</a:t>
            </a:r>
            <a:r>
              <a:rPr lang="en-US" altLang="zh-CN" sz="2800" dirty="0">
                <a:latin typeface="Arial" charset="0"/>
                <a:ea typeface="宋体" charset="0"/>
              </a:rPr>
              <a:t>++</a:t>
            </a:r>
            <a:r>
              <a:rPr lang="zh-CN" altLang="en-US" sz="2800" dirty="0">
                <a:latin typeface="Arial" charset="0"/>
                <a:ea typeface="宋体" charset="0"/>
              </a:rPr>
              <a:t> </a:t>
            </a:r>
            <a:r>
              <a:rPr lang="en-US" altLang="zh-CN" sz="2800" dirty="0">
                <a:latin typeface="Arial" charset="0"/>
                <a:ea typeface="宋体" charset="0"/>
              </a:rPr>
              <a:t>)</a:t>
            </a:r>
          </a:p>
          <a:p>
            <a:pPr lvl="1" eaLnBrk="1" hangingPunct="1">
              <a:lnSpc>
                <a:spcPct val="110000"/>
              </a:lnSpc>
              <a:buFont typeface="Wingdings" charset="0"/>
              <a:buNone/>
            </a:pPr>
            <a:r>
              <a:rPr lang="en-US" altLang="zh-CN" sz="2800" dirty="0">
                <a:latin typeface="Arial" charset="0"/>
                <a:ea typeface="宋体" charset="0"/>
              </a:rPr>
              <a:t>    </a:t>
            </a:r>
            <a:r>
              <a:rPr lang="en-US" altLang="zh-CN" sz="2800" dirty="0" err="1">
                <a:latin typeface="Arial" charset="0"/>
                <a:ea typeface="宋体" charset="0"/>
              </a:rPr>
              <a:t>putchar</a:t>
            </a:r>
            <a:r>
              <a:rPr lang="zh-CN" altLang="en-US" sz="2800" dirty="0">
                <a:latin typeface="Arial" charset="0"/>
                <a:ea typeface="宋体" charset="0"/>
              </a:rPr>
              <a:t> </a:t>
            </a:r>
            <a:r>
              <a:rPr lang="en-US" altLang="zh-CN" sz="2800" dirty="0">
                <a:latin typeface="Arial" charset="0"/>
                <a:ea typeface="宋体" charset="0"/>
              </a:rPr>
              <a:t>(</a:t>
            </a:r>
            <a:r>
              <a:rPr lang="zh-CN" altLang="en-US" sz="2800" dirty="0">
                <a:latin typeface="Arial" charset="0"/>
                <a:ea typeface="宋体" charset="0"/>
              </a:rPr>
              <a:t> </a:t>
            </a:r>
            <a:r>
              <a:rPr lang="en-US" altLang="zh-CN" sz="2800" dirty="0">
                <a:latin typeface="Arial" charset="0"/>
                <a:ea typeface="宋体" charset="0"/>
              </a:rPr>
              <a:t>s[</a:t>
            </a:r>
            <a:r>
              <a:rPr lang="en-US" altLang="zh-CN" sz="2800" dirty="0" err="1">
                <a:latin typeface="Arial" charset="0"/>
                <a:ea typeface="宋体" charset="0"/>
              </a:rPr>
              <a:t>i</a:t>
            </a:r>
            <a:r>
              <a:rPr lang="en-US" altLang="zh-CN" sz="2800" dirty="0">
                <a:latin typeface="Arial" charset="0"/>
                <a:ea typeface="宋体" charset="0"/>
              </a:rPr>
              <a:t>]</a:t>
            </a:r>
            <a:r>
              <a:rPr lang="zh-CN" altLang="en-US" sz="2800" dirty="0">
                <a:latin typeface="Arial" charset="0"/>
                <a:ea typeface="宋体" charset="0"/>
              </a:rPr>
              <a:t> </a:t>
            </a:r>
            <a:r>
              <a:rPr lang="en-US" altLang="zh-CN" sz="2800" dirty="0">
                <a:latin typeface="Arial" charset="0"/>
                <a:ea typeface="宋体" charset="0"/>
              </a:rPr>
              <a:t>);</a:t>
            </a:r>
          </a:p>
          <a:p>
            <a:pPr lvl="1" eaLnBrk="1" hangingPunct="1">
              <a:lnSpc>
                <a:spcPct val="110000"/>
              </a:lnSpc>
              <a:buFont typeface="Wingdings" charset="0"/>
              <a:buNone/>
            </a:pPr>
            <a:r>
              <a:rPr lang="en-US" altLang="zh-CN" sz="2800" dirty="0">
                <a:latin typeface="Arial" charset="0"/>
                <a:ea typeface="宋体" charset="0"/>
              </a:rPr>
              <a:t>for</a:t>
            </a:r>
            <a:r>
              <a:rPr lang="zh-CN" altLang="en-US" sz="2800" dirty="0">
                <a:latin typeface="Arial" charset="0"/>
                <a:ea typeface="宋体" charset="0"/>
              </a:rPr>
              <a:t> </a:t>
            </a:r>
            <a:r>
              <a:rPr lang="en-US" altLang="zh-CN" sz="2800" dirty="0">
                <a:latin typeface="Arial" charset="0"/>
                <a:ea typeface="宋体" charset="0"/>
              </a:rPr>
              <a:t>(</a:t>
            </a:r>
            <a:r>
              <a:rPr lang="zh-CN" altLang="en-US" sz="2800" dirty="0">
                <a:latin typeface="Arial" charset="0"/>
                <a:ea typeface="宋体" charset="0"/>
              </a:rPr>
              <a:t> </a:t>
            </a:r>
            <a:r>
              <a:rPr lang="en-US" altLang="zh-CN" sz="2800" dirty="0" err="1">
                <a:latin typeface="Arial" charset="0"/>
                <a:ea typeface="宋体" charset="0"/>
              </a:rPr>
              <a:t>i</a:t>
            </a:r>
            <a:r>
              <a:rPr lang="en-US" altLang="zh-CN" sz="2800" dirty="0">
                <a:latin typeface="Arial" charset="0"/>
                <a:ea typeface="宋体" charset="0"/>
              </a:rPr>
              <a:t> = 0; </a:t>
            </a:r>
            <a:r>
              <a:rPr lang="en-US" altLang="zh-CN" sz="2800" dirty="0" err="1">
                <a:latin typeface="Arial" charset="0"/>
                <a:ea typeface="宋体" charset="0"/>
              </a:rPr>
              <a:t>i</a:t>
            </a:r>
            <a:r>
              <a:rPr lang="en-US" altLang="zh-CN" sz="2800" dirty="0">
                <a:latin typeface="Arial" charset="0"/>
                <a:ea typeface="宋体" charset="0"/>
              </a:rPr>
              <a:t> &lt; </a:t>
            </a:r>
            <a:r>
              <a:rPr lang="en-US" altLang="zh-CN" sz="2800" dirty="0" err="1">
                <a:latin typeface="Arial" charset="0"/>
                <a:ea typeface="宋体" charset="0"/>
              </a:rPr>
              <a:t>len</a:t>
            </a:r>
            <a:r>
              <a:rPr lang="en-US" altLang="zh-CN" sz="2800" dirty="0">
                <a:latin typeface="Arial" charset="0"/>
                <a:ea typeface="宋体" charset="0"/>
              </a:rPr>
              <a:t>; </a:t>
            </a:r>
            <a:r>
              <a:rPr lang="en-US" altLang="zh-CN" sz="2800" dirty="0" err="1">
                <a:latin typeface="Arial" charset="0"/>
                <a:ea typeface="宋体" charset="0"/>
              </a:rPr>
              <a:t>i</a:t>
            </a:r>
            <a:r>
              <a:rPr lang="en-US" altLang="zh-CN" sz="2800" dirty="0">
                <a:latin typeface="Arial" charset="0"/>
                <a:ea typeface="宋体" charset="0"/>
              </a:rPr>
              <a:t>++</a:t>
            </a:r>
            <a:r>
              <a:rPr lang="zh-CN" altLang="en-US" sz="2800" dirty="0">
                <a:latin typeface="Arial" charset="0"/>
                <a:ea typeface="宋体" charset="0"/>
              </a:rPr>
              <a:t> </a:t>
            </a:r>
            <a:r>
              <a:rPr lang="en-US" altLang="zh-CN" sz="2800" dirty="0">
                <a:latin typeface="Arial" charset="0"/>
                <a:ea typeface="宋体" charset="0"/>
              </a:rPr>
              <a:t>)</a:t>
            </a:r>
          </a:p>
          <a:p>
            <a:pPr lvl="1" eaLnBrk="1" hangingPunct="1">
              <a:lnSpc>
                <a:spcPct val="110000"/>
              </a:lnSpc>
              <a:buFont typeface="Wingdings" charset="0"/>
              <a:buNone/>
            </a:pPr>
            <a:r>
              <a:rPr lang="en-US" altLang="zh-CN" sz="2800" dirty="0">
                <a:latin typeface="Arial" charset="0"/>
                <a:ea typeface="宋体" charset="0"/>
              </a:rPr>
              <a:t>    </a:t>
            </a:r>
            <a:r>
              <a:rPr lang="en-US" altLang="zh-CN" sz="2800" dirty="0" err="1">
                <a:latin typeface="Arial" charset="0"/>
                <a:ea typeface="宋体" charset="0"/>
              </a:rPr>
              <a:t>putchar</a:t>
            </a:r>
            <a:r>
              <a:rPr lang="zh-CN" altLang="en-US" sz="2800" dirty="0">
                <a:latin typeface="Arial" charset="0"/>
                <a:ea typeface="宋体" charset="0"/>
              </a:rPr>
              <a:t> </a:t>
            </a:r>
            <a:r>
              <a:rPr lang="en-US" altLang="zh-CN" sz="2800" dirty="0">
                <a:latin typeface="Arial" charset="0"/>
                <a:ea typeface="宋体" charset="0"/>
              </a:rPr>
              <a:t>(</a:t>
            </a:r>
            <a:r>
              <a:rPr lang="zh-CN" altLang="en-US" sz="2800" dirty="0">
                <a:latin typeface="Arial" charset="0"/>
                <a:ea typeface="宋体" charset="0"/>
              </a:rPr>
              <a:t> </a:t>
            </a:r>
            <a:r>
              <a:rPr lang="en-US" altLang="zh-CN" sz="2800" dirty="0">
                <a:latin typeface="Arial" charset="0"/>
                <a:ea typeface="宋体" charset="0"/>
              </a:rPr>
              <a:t>s[</a:t>
            </a:r>
            <a:r>
              <a:rPr lang="en-US" altLang="zh-CN" sz="2800" dirty="0" err="1">
                <a:latin typeface="Arial" charset="0"/>
                <a:ea typeface="宋体" charset="0"/>
              </a:rPr>
              <a:t>i</a:t>
            </a:r>
            <a:r>
              <a:rPr lang="en-US" altLang="zh-CN" sz="2800" dirty="0">
                <a:latin typeface="Arial" charset="0"/>
                <a:ea typeface="宋体" charset="0"/>
              </a:rPr>
              <a:t>]</a:t>
            </a:r>
            <a:r>
              <a:rPr lang="zh-CN" altLang="en-US" sz="2800" dirty="0">
                <a:latin typeface="Arial" charset="0"/>
                <a:ea typeface="宋体" charset="0"/>
              </a:rPr>
              <a:t> </a:t>
            </a:r>
            <a:r>
              <a:rPr lang="en-US" altLang="zh-CN" sz="2800" dirty="0">
                <a:latin typeface="Arial" charset="0"/>
                <a:ea typeface="宋体" charset="0"/>
              </a:rPr>
              <a:t>);</a:t>
            </a:r>
          </a:p>
        </p:txBody>
      </p:sp>
      <p:sp>
        <p:nvSpPr>
          <p:cNvPr id="67587" name="Rectangle 3"/>
          <p:cNvSpPr>
            <a:spLocks noGrp="1" noChangeArrowheads="1"/>
          </p:cNvSpPr>
          <p:nvPr>
            <p:ph type="title"/>
          </p:nvPr>
        </p:nvSpPr>
        <p:spPr>
          <a:xfrm>
            <a:off x="3505200" y="259196"/>
            <a:ext cx="4114800" cy="838200"/>
          </a:xfrm>
        </p:spPr>
        <p:txBody>
          <a:bodyPr/>
          <a:lstStyle/>
          <a:p>
            <a:pPr eaLnBrk="1" hangingPunct="1"/>
            <a:r>
              <a:rPr lang="zh-CN" altLang="en-US" dirty="0">
                <a:latin typeface="Arial" charset="0"/>
                <a:ea typeface="宋体" charset="0"/>
                <a:cs typeface="宋体" charset="0"/>
              </a:rPr>
              <a:t>输出字符串</a:t>
            </a:r>
          </a:p>
        </p:txBody>
      </p:sp>
      <p:grpSp>
        <p:nvGrpSpPr>
          <p:cNvPr id="67588" name="Group 4"/>
          <p:cNvGrpSpPr>
            <a:grpSpLocks/>
          </p:cNvGrpSpPr>
          <p:nvPr/>
        </p:nvGrpSpPr>
        <p:grpSpPr bwMode="auto">
          <a:xfrm>
            <a:off x="3200400" y="4800600"/>
            <a:ext cx="6172200" cy="1371600"/>
            <a:chOff x="720" y="2304"/>
            <a:chExt cx="3888" cy="864"/>
          </a:xfrm>
        </p:grpSpPr>
        <p:sp>
          <p:nvSpPr>
            <p:cNvPr id="67590" name="Text Box 5"/>
            <p:cNvSpPr txBox="1">
              <a:spLocks noChangeArrowheads="1"/>
            </p:cNvSpPr>
            <p:nvPr/>
          </p:nvSpPr>
          <p:spPr bwMode="auto">
            <a:xfrm>
              <a:off x="816" y="2843"/>
              <a:ext cx="2256"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2800" b="1">
                  <a:latin typeface="Book Antiqua" charset="0"/>
                </a:rPr>
                <a:t> </a:t>
              </a:r>
              <a:r>
                <a:rPr kumimoji="1" lang="en-US" altLang="zh-CN" sz="2800"/>
                <a:t>s[0]  s[1]              s[5]</a:t>
              </a:r>
            </a:p>
          </p:txBody>
        </p:sp>
        <p:sp>
          <p:nvSpPr>
            <p:cNvPr id="67591" name="Rectangle 6"/>
            <p:cNvSpPr>
              <a:spLocks noChangeArrowheads="1"/>
            </p:cNvSpPr>
            <p:nvPr/>
          </p:nvSpPr>
          <p:spPr bwMode="auto">
            <a:xfrm>
              <a:off x="1104" y="2304"/>
              <a:ext cx="3504" cy="443"/>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8" tIns="44450" rIns="90488" bIns="44450" anchor="ctr"/>
            <a:lstStyle/>
            <a:p>
              <a:endParaRPr lang="zh-CN" altLang="en-US"/>
            </a:p>
          </p:txBody>
        </p:sp>
        <p:sp>
          <p:nvSpPr>
            <p:cNvPr id="67592" name="Line 7"/>
            <p:cNvSpPr>
              <a:spLocks noChangeShapeType="1"/>
            </p:cNvSpPr>
            <p:nvPr/>
          </p:nvSpPr>
          <p:spPr bwMode="auto">
            <a:xfrm>
              <a:off x="1440" y="231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7593" name="Line 8"/>
            <p:cNvSpPr>
              <a:spLocks noChangeShapeType="1"/>
            </p:cNvSpPr>
            <p:nvPr/>
          </p:nvSpPr>
          <p:spPr bwMode="auto">
            <a:xfrm>
              <a:off x="1728" y="231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7594" name="Line 9"/>
            <p:cNvSpPr>
              <a:spLocks noChangeShapeType="1"/>
            </p:cNvSpPr>
            <p:nvPr/>
          </p:nvSpPr>
          <p:spPr bwMode="auto">
            <a:xfrm>
              <a:off x="2064" y="231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7595" name="Text Box 10"/>
            <p:cNvSpPr txBox="1">
              <a:spLocks noChangeArrowheads="1"/>
            </p:cNvSpPr>
            <p:nvPr/>
          </p:nvSpPr>
          <p:spPr bwMode="auto">
            <a:xfrm>
              <a:off x="720" y="2363"/>
              <a:ext cx="336" cy="3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3200"/>
                <a:t>s</a:t>
              </a:r>
              <a:endParaRPr kumimoji="1" lang="en-US" altLang="zh-CN" sz="3200" b="1"/>
            </a:p>
          </p:txBody>
        </p:sp>
        <p:sp>
          <p:nvSpPr>
            <p:cNvPr id="67596" name="Line 11"/>
            <p:cNvSpPr>
              <a:spLocks noChangeShapeType="1"/>
            </p:cNvSpPr>
            <p:nvPr/>
          </p:nvSpPr>
          <p:spPr bwMode="auto">
            <a:xfrm>
              <a:off x="2352" y="231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7597" name="Text Box 12"/>
            <p:cNvSpPr txBox="1">
              <a:spLocks noChangeArrowheads="1"/>
            </p:cNvSpPr>
            <p:nvPr/>
          </p:nvSpPr>
          <p:spPr bwMode="auto">
            <a:xfrm>
              <a:off x="1002" y="2363"/>
              <a:ext cx="2832"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zh-CN" altLang="en-US" sz="2800" b="1" dirty="0">
                  <a:latin typeface="Book Antiqua" charset="0"/>
                </a:rPr>
                <a:t> </a:t>
              </a:r>
              <a:r>
                <a:rPr kumimoji="1" lang="en-US" altLang="zh-CN" sz="2800" b="1" dirty="0"/>
                <a:t>H   a   p   </a:t>
              </a:r>
              <a:r>
                <a:rPr kumimoji="1" lang="en-US" altLang="zh-CN" sz="2800" b="1" dirty="0" err="1"/>
                <a:t>p</a:t>
              </a:r>
              <a:r>
                <a:rPr kumimoji="1" lang="en-US" altLang="zh-CN" sz="2800" b="1" dirty="0"/>
                <a:t>  y    </a:t>
              </a:r>
              <a:r>
                <a:rPr kumimoji="1" lang="en-US" altLang="zh-CN" sz="2800" b="1" dirty="0">
                  <a:solidFill>
                    <a:srgbClr val="CC0066"/>
                  </a:solidFill>
                </a:rPr>
                <a:t>\0</a:t>
              </a:r>
              <a:r>
                <a:rPr kumimoji="1" lang="en-US" altLang="zh-CN" sz="2800" b="1" dirty="0"/>
                <a:t>  </a:t>
              </a:r>
              <a:r>
                <a:rPr kumimoji="1" lang="en-US" altLang="zh-CN" sz="2800" b="1" dirty="0">
                  <a:solidFill>
                    <a:schemeClr val="bg2"/>
                  </a:solidFill>
                </a:rPr>
                <a:t>?   ?</a:t>
              </a:r>
            </a:p>
          </p:txBody>
        </p:sp>
        <p:sp>
          <p:nvSpPr>
            <p:cNvPr id="67598" name="Line 13"/>
            <p:cNvSpPr>
              <a:spLocks noChangeShapeType="1"/>
            </p:cNvSpPr>
            <p:nvPr/>
          </p:nvSpPr>
          <p:spPr bwMode="auto">
            <a:xfrm>
              <a:off x="2640" y="2304"/>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7599" name="Line 14"/>
            <p:cNvSpPr>
              <a:spLocks noChangeShapeType="1"/>
            </p:cNvSpPr>
            <p:nvPr/>
          </p:nvSpPr>
          <p:spPr bwMode="auto">
            <a:xfrm>
              <a:off x="2928" y="2304"/>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7600" name="Line 15"/>
            <p:cNvSpPr>
              <a:spLocks noChangeShapeType="1"/>
            </p:cNvSpPr>
            <p:nvPr/>
          </p:nvSpPr>
          <p:spPr bwMode="auto">
            <a:xfrm>
              <a:off x="3216" y="2304"/>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67601" name="Line 16"/>
            <p:cNvSpPr>
              <a:spLocks noChangeShapeType="1"/>
            </p:cNvSpPr>
            <p:nvPr/>
          </p:nvSpPr>
          <p:spPr bwMode="auto">
            <a:xfrm>
              <a:off x="3504" y="2304"/>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grpSp>
      <p:sp>
        <p:nvSpPr>
          <p:cNvPr id="497690" name="Text Box 26"/>
          <p:cNvSpPr txBox="1">
            <a:spLocks noChangeArrowheads="1"/>
          </p:cNvSpPr>
          <p:nvPr/>
        </p:nvSpPr>
        <p:spPr bwMode="auto">
          <a:xfrm>
            <a:off x="7896200" y="1124745"/>
            <a:ext cx="1656184"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r>
              <a:rPr lang="zh-CN" altLang="en-US" sz="2800" b="1" dirty="0">
                <a:solidFill>
                  <a:schemeClr val="bg2"/>
                </a:solidFill>
              </a:rPr>
              <a:t>输出？</a:t>
            </a:r>
            <a:endParaRPr lang="zh-CN" altLang="en-US" sz="2800" b="1" dirty="0">
              <a:solidFill>
                <a:schemeClr val="bg2"/>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766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766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769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766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7666">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9766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766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6" grpId="0" build="p"/>
      <p:bldP spid="497690" grpId="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919288" y="404813"/>
            <a:ext cx="8001000" cy="685800"/>
          </a:xfrm>
        </p:spPr>
        <p:txBody>
          <a:bodyPr vert="horz" wrap="square" lIns="90488" tIns="44450" rIns="90488" bIns="44450" numCol="1" anchor="ctr" anchorCtr="0" compatLnSpc="1"/>
          <a:lstStyle/>
          <a:p>
            <a:pPr eaLnBrk="1" hangingPunct="1"/>
            <a:r>
              <a:rPr lang="en-US" altLang="zh-CN" dirty="0">
                <a:latin typeface="Arial" charset="0"/>
                <a:ea typeface="宋体" charset="0"/>
                <a:cs typeface="宋体" charset="0"/>
              </a:rPr>
              <a:t>1.2.3</a:t>
            </a:r>
            <a:r>
              <a:rPr lang="zh-CN" altLang="en-US" dirty="0">
                <a:latin typeface="Arial" charset="0"/>
                <a:ea typeface="宋体" charset="0"/>
                <a:cs typeface="宋体" charset="0"/>
              </a:rPr>
              <a:t> 字符串的存储－赋值和输入</a:t>
            </a:r>
            <a:endParaRPr lang="zh-CN" altLang="en-US" dirty="0">
              <a:latin typeface="Times New Roman" charset="0"/>
              <a:ea typeface="宋体" charset="0"/>
              <a:cs typeface="宋体" charset="0"/>
            </a:endParaRPr>
          </a:p>
        </p:txBody>
      </p:sp>
      <p:sp>
        <p:nvSpPr>
          <p:cNvPr id="419843" name="Rectangle 3"/>
          <p:cNvSpPr>
            <a:spLocks noGrp="1" noChangeArrowheads="1"/>
          </p:cNvSpPr>
          <p:nvPr>
            <p:ph type="body" idx="1"/>
          </p:nvPr>
        </p:nvSpPr>
        <p:spPr>
          <a:xfrm>
            <a:off x="1055440" y="1143000"/>
            <a:ext cx="10153128" cy="5500688"/>
          </a:xfrm>
        </p:spPr>
        <p:txBody>
          <a:bodyPr vert="horz" wrap="square" lIns="90488" tIns="44450" rIns="90488" bIns="44450" numCol="1" anchor="t" anchorCtr="0" compatLnSpc="1">
            <a:prstTxWarp prst="textNoShape">
              <a:avLst/>
            </a:prstTxWarp>
          </a:bodyPr>
          <a:lstStyle/>
          <a:p>
            <a:pPr eaLnBrk="1" hangingPunct="1">
              <a:lnSpc>
                <a:spcPct val="90000"/>
              </a:lnSpc>
            </a:pPr>
            <a:r>
              <a:rPr lang="zh-CN" altLang="en-US" dirty="0">
                <a:latin typeface="Arial" charset="0"/>
                <a:ea typeface="宋体" charset="0"/>
                <a:cs typeface="宋体" charset="0"/>
              </a:rPr>
              <a:t>把字符串放入一维字符数组（存储）</a:t>
            </a:r>
          </a:p>
          <a:p>
            <a:pPr eaLnBrk="1" hangingPunct="1">
              <a:lnSpc>
                <a:spcPct val="90000"/>
              </a:lnSpc>
            </a:pPr>
            <a:r>
              <a:rPr lang="zh-CN" altLang="en-US" dirty="0">
                <a:latin typeface="Arial" charset="0"/>
                <a:ea typeface="宋体" charset="0"/>
                <a:cs typeface="宋体" charset="0"/>
              </a:rPr>
              <a:t>对字符串的操作 ==&gt; 对字符数组的操作</a:t>
            </a:r>
          </a:p>
          <a:p>
            <a:pPr eaLnBrk="1" hangingPunct="1">
              <a:lnSpc>
                <a:spcPct val="90000"/>
              </a:lnSpc>
              <a:buFont typeface="Wingdings" charset="0"/>
              <a:buNone/>
            </a:pPr>
            <a:endParaRPr lang="en-US" altLang="zh-CN" dirty="0">
              <a:latin typeface="Arial" charset="0"/>
              <a:ea typeface="宋体" charset="0"/>
              <a:cs typeface="宋体" charset="0"/>
            </a:endParaRPr>
          </a:p>
          <a:p>
            <a:pPr eaLnBrk="1" hangingPunct="1">
              <a:lnSpc>
                <a:spcPct val="90000"/>
              </a:lnSpc>
              <a:buFont typeface="Wingdings" charset="0"/>
              <a:buNone/>
            </a:pPr>
            <a:r>
              <a:rPr lang="zh-CN" altLang="en-US" dirty="0">
                <a:latin typeface="Arial" charset="0"/>
                <a:ea typeface="宋体" charset="0"/>
                <a:cs typeface="宋体" charset="0"/>
              </a:rPr>
              <a:t>存储</a:t>
            </a:r>
          </a:p>
          <a:p>
            <a:pPr lvl="1" eaLnBrk="1" hangingPunct="1">
              <a:lnSpc>
                <a:spcPct val="90000"/>
              </a:lnSpc>
            </a:pPr>
            <a:r>
              <a:rPr lang="zh-CN" altLang="en-US" sz="2800" dirty="0">
                <a:latin typeface="Arial" charset="0"/>
                <a:ea typeface="宋体" charset="0"/>
              </a:rPr>
              <a:t>数组初始化</a:t>
            </a:r>
          </a:p>
          <a:p>
            <a:pPr lvl="2" eaLnBrk="1" hangingPunct="1">
              <a:lnSpc>
                <a:spcPct val="90000"/>
              </a:lnSpc>
              <a:buFont typeface="Wingdings" charset="0"/>
              <a:buNone/>
            </a:pPr>
            <a:r>
              <a:rPr lang="en-US" altLang="zh-CN" sz="2400" dirty="0">
                <a:latin typeface="Arial" charset="0"/>
                <a:ea typeface="宋体" charset="0"/>
              </a:rPr>
              <a:t>static char s[6] = "a";</a:t>
            </a:r>
          </a:p>
          <a:p>
            <a:pPr lvl="1" eaLnBrk="1" hangingPunct="1">
              <a:lnSpc>
                <a:spcPct val="90000"/>
              </a:lnSpc>
            </a:pPr>
            <a:r>
              <a:rPr lang="zh-CN" altLang="en-US" sz="2800" dirty="0">
                <a:latin typeface="Arial" charset="0"/>
                <a:ea typeface="宋体" charset="0"/>
              </a:rPr>
              <a:t>赋值</a:t>
            </a:r>
          </a:p>
          <a:p>
            <a:pPr lvl="2" eaLnBrk="1" hangingPunct="1">
              <a:lnSpc>
                <a:spcPct val="90000"/>
              </a:lnSpc>
              <a:buFont typeface="Wingdings" charset="0"/>
              <a:buNone/>
            </a:pPr>
            <a:r>
              <a:rPr lang="en-US" altLang="zh-CN" sz="2400" dirty="0">
                <a:latin typeface="Arial" charset="0"/>
                <a:ea typeface="宋体" charset="0"/>
              </a:rPr>
              <a:t>s[0] = 'a'; s[1] = '\0';</a:t>
            </a:r>
          </a:p>
          <a:p>
            <a:pPr lvl="1" eaLnBrk="1" hangingPunct="1">
              <a:lnSpc>
                <a:spcPct val="90000"/>
              </a:lnSpc>
            </a:pPr>
            <a:r>
              <a:rPr lang="zh-CN" altLang="en-US" sz="2800" dirty="0">
                <a:latin typeface="Arial" charset="0"/>
                <a:ea typeface="宋体" charset="0"/>
              </a:rPr>
              <a:t>输入 </a:t>
            </a:r>
          </a:p>
          <a:p>
            <a:pPr lvl="2" eaLnBrk="1" hangingPunct="1">
              <a:lnSpc>
                <a:spcPct val="90000"/>
              </a:lnSpc>
              <a:buNone/>
            </a:pPr>
            <a:r>
              <a:rPr lang="en-US" altLang="zh-CN" sz="2400" dirty="0">
                <a:latin typeface="Arial" charset="0"/>
                <a:ea typeface="宋体" charset="0"/>
              </a:rPr>
              <a:t>'\0'</a:t>
            </a:r>
            <a:r>
              <a:rPr lang="zh-CN" altLang="en-US" sz="2400" dirty="0">
                <a:latin typeface="Arial" charset="0"/>
                <a:ea typeface="宋体" charset="0"/>
              </a:rPr>
              <a:t> 代表空操作，无法输入</a:t>
            </a:r>
          </a:p>
          <a:p>
            <a:pPr lvl="2" algn="just" eaLnBrk="1" hangingPunct="1">
              <a:lnSpc>
                <a:spcPct val="90000"/>
              </a:lnSpc>
              <a:buFont typeface="Wingdings" charset="0"/>
              <a:buNone/>
            </a:pPr>
            <a:r>
              <a:rPr lang="zh-CN" altLang="en-US" sz="2400" dirty="0">
                <a:latin typeface="Arial" charset="0"/>
                <a:ea typeface="宋体" charset="0"/>
              </a:rPr>
              <a:t>输入时，设定一个</a:t>
            </a:r>
            <a:r>
              <a:rPr lang="zh-CN" altLang="en-US" sz="2400" dirty="0">
                <a:solidFill>
                  <a:schemeClr val="bg2"/>
                </a:solidFill>
                <a:latin typeface="Arial" charset="0"/>
                <a:ea typeface="宋体" charset="0"/>
              </a:rPr>
              <a:t>输入结束符</a:t>
            </a:r>
          </a:p>
          <a:p>
            <a:pPr lvl="2" algn="just" eaLnBrk="1" hangingPunct="1">
              <a:lnSpc>
                <a:spcPct val="90000"/>
              </a:lnSpc>
              <a:buNone/>
            </a:pPr>
            <a:r>
              <a:rPr lang="zh-CN" altLang="en-US" sz="2400" dirty="0">
                <a:latin typeface="Arial" charset="0"/>
                <a:ea typeface="宋体" charset="0"/>
              </a:rPr>
              <a:t>将</a:t>
            </a:r>
            <a:r>
              <a:rPr lang="zh-CN" altLang="en-US" sz="2400" dirty="0">
                <a:solidFill>
                  <a:schemeClr val="bg2"/>
                </a:solidFill>
                <a:latin typeface="Arial" charset="0"/>
                <a:ea typeface="宋体" charset="0"/>
              </a:rPr>
              <a:t>输入结束符</a:t>
            </a:r>
            <a:r>
              <a:rPr lang="zh-CN" altLang="en-US" sz="2400" dirty="0">
                <a:latin typeface="Arial" charset="0"/>
                <a:ea typeface="宋体" charset="0"/>
              </a:rPr>
              <a:t>转换为</a:t>
            </a:r>
            <a:r>
              <a:rPr lang="zh-CN" altLang="en-US" sz="2400" dirty="0">
                <a:solidFill>
                  <a:schemeClr val="bg2"/>
                </a:solidFill>
                <a:latin typeface="Arial" charset="0"/>
                <a:ea typeface="宋体" charset="0"/>
              </a:rPr>
              <a:t>字符串结束符 </a:t>
            </a:r>
            <a:r>
              <a:rPr lang="en-US" altLang="zh-CN" sz="2400" dirty="0">
                <a:solidFill>
                  <a:srgbClr val="CC0066"/>
                </a:solidFill>
                <a:latin typeface="Arial" charset="0"/>
                <a:ea typeface="宋体" charset="0"/>
              </a:rPr>
              <a:t>'\0'</a:t>
            </a:r>
            <a:endParaRPr lang="en-US" altLang="zh-CN" sz="2400" dirty="0">
              <a:latin typeface="Arial" charset="0"/>
              <a:ea typeface="宋体" charset="0"/>
            </a:endParaRPr>
          </a:p>
          <a:p>
            <a:pPr lvl="2" eaLnBrk="1" hangingPunct="1">
              <a:lnSpc>
                <a:spcPct val="90000"/>
              </a:lnSpc>
              <a:buFont typeface="Wingdings" charset="0"/>
              <a:buNone/>
            </a:pPr>
            <a:endParaRPr lang="en-US" altLang="zh-CN" dirty="0">
              <a:latin typeface="Arial" charset="0"/>
              <a:ea typeface="宋体" charset="0"/>
            </a:endParaRPr>
          </a:p>
        </p:txBody>
      </p:sp>
      <p:sp>
        <p:nvSpPr>
          <p:cNvPr id="419845" name="Rectangle 5"/>
          <p:cNvSpPr>
            <a:spLocks noChangeArrowheads="1"/>
          </p:cNvSpPr>
          <p:nvPr/>
        </p:nvSpPr>
        <p:spPr bwMode="auto">
          <a:xfrm>
            <a:off x="6312025" y="3429001"/>
            <a:ext cx="4086101" cy="1016305"/>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txBody>
          <a:bodyPr wrap="square" lIns="92075" tIns="46038" rIns="92075" bIns="46038">
            <a:spAutoFit/>
          </a:bodyPr>
          <a:lstStyle/>
          <a:p>
            <a:pPr algn="just">
              <a:spcBef>
                <a:spcPct val="50000"/>
              </a:spcBef>
              <a:buClr>
                <a:srgbClr val="33CCCC"/>
              </a:buClr>
              <a:buSzPct val="110000"/>
            </a:pPr>
            <a:r>
              <a:rPr kumimoji="1" lang="en-US" altLang="zh-CN" sz="2400" b="1" dirty="0"/>
              <a:t>"a" 2 </a:t>
            </a:r>
            <a:r>
              <a:rPr kumimoji="1" lang="zh-CN" altLang="en-US" sz="2400" b="1" dirty="0"/>
              <a:t>个字符 </a:t>
            </a:r>
            <a:r>
              <a:rPr kumimoji="1" lang="en-US" altLang="zh-CN" sz="2400" b="1" dirty="0"/>
              <a:t>'a' </a:t>
            </a:r>
            <a:r>
              <a:rPr kumimoji="1" lang="zh-CN" altLang="en-US" sz="2400" b="1" dirty="0"/>
              <a:t>和 </a:t>
            </a:r>
            <a:r>
              <a:rPr lang="en-US" altLang="zh-CN" sz="2400" dirty="0"/>
              <a:t>'\0'</a:t>
            </a:r>
            <a:endParaRPr kumimoji="1" lang="zh-CN" altLang="en-US" sz="2400" b="1" dirty="0"/>
          </a:p>
          <a:p>
            <a:pPr algn="just">
              <a:spcBef>
                <a:spcPct val="50000"/>
              </a:spcBef>
              <a:buClr>
                <a:srgbClr val="33CCCC"/>
              </a:buClr>
              <a:buSzPct val="75000"/>
              <a:buFont typeface="Wingdings" charset="0"/>
              <a:buNone/>
            </a:pPr>
            <a:r>
              <a:rPr kumimoji="1" lang="en-US" altLang="zh-CN" sz="2400" b="1" dirty="0"/>
              <a:t>'a'     1 </a:t>
            </a:r>
            <a:r>
              <a:rPr kumimoji="1" lang="zh-CN" altLang="en-US" sz="2400" b="1" dirty="0"/>
              <a:t>个字符常量</a:t>
            </a:r>
          </a:p>
        </p:txBody>
      </p:sp>
      <p:sp>
        <p:nvSpPr>
          <p:cNvPr id="419846" name="Rectangle 6"/>
          <p:cNvSpPr>
            <a:spLocks noChangeArrowheads="1"/>
          </p:cNvSpPr>
          <p:nvPr/>
        </p:nvSpPr>
        <p:spPr bwMode="auto">
          <a:xfrm>
            <a:off x="7588601" y="2643188"/>
            <a:ext cx="2061462" cy="4253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just">
              <a:lnSpc>
                <a:spcPct val="90000"/>
              </a:lnSpc>
              <a:spcBef>
                <a:spcPct val="20000"/>
              </a:spcBef>
              <a:buClr>
                <a:schemeClr val="tx2"/>
              </a:buClr>
              <a:buSzPct val="80000"/>
            </a:pPr>
            <a:r>
              <a:rPr kumimoji="1" lang="zh-CN" altLang="en-US" sz="2400" b="1">
                <a:solidFill>
                  <a:schemeClr val="bg2"/>
                </a:solidFill>
                <a:ea typeface="仿宋_GB2312" charset="0"/>
                <a:cs typeface="仿宋_GB2312" charset="0"/>
              </a:rPr>
              <a:t>区分"</a:t>
            </a:r>
            <a:r>
              <a:rPr kumimoji="1" lang="en-US" altLang="zh-CN" sz="2400" b="1">
                <a:solidFill>
                  <a:schemeClr val="bg2"/>
                </a:solidFill>
                <a:ea typeface="仿宋_GB2312" charset="0"/>
                <a:cs typeface="仿宋_GB2312" charset="0"/>
              </a:rPr>
              <a:t>a" </a:t>
            </a:r>
            <a:r>
              <a:rPr kumimoji="1" lang="zh-CN" altLang="en-US" sz="2400" b="1">
                <a:solidFill>
                  <a:schemeClr val="bg2"/>
                </a:solidFill>
                <a:ea typeface="仿宋_GB2312" charset="0"/>
                <a:cs typeface="仿宋_GB2312" charset="0"/>
              </a:rPr>
              <a:t>和 '</a:t>
            </a:r>
            <a:r>
              <a:rPr kumimoji="1" lang="en-US" altLang="zh-CN" sz="2400" b="1">
                <a:solidFill>
                  <a:schemeClr val="bg2"/>
                </a:solidFill>
                <a:ea typeface="仿宋_GB2312" charset="0"/>
                <a:cs typeface="仿宋_GB2312" charset="0"/>
              </a:rPr>
              <a:t>a'</a:t>
            </a:r>
            <a:endParaRPr kumimoji="1" lang="zh-CN" altLang="en-US" sz="2400" b="1">
              <a:solidFill>
                <a:schemeClr val="bg2"/>
              </a:solidFill>
              <a:ea typeface="仿宋_GB2312" charset="0"/>
              <a:cs typeface="仿宋_GB231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1984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1984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19843">
                                            <p:txEl>
                                              <p:pRg st="3" end="3"/>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19843">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9843">
                                            <p:txEl>
                                              <p:pRg st="5" end="5"/>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19843">
                                            <p:txEl>
                                              <p:pRg st="6" end="6"/>
                                            </p:txEl>
                                          </p:spTgt>
                                        </p:tgtEl>
                                        <p:attrNameLst>
                                          <p:attrName>style.visibility</p:attrName>
                                        </p:attrNameLst>
                                      </p:cBhvr>
                                      <p:to>
                                        <p:strVal val="visible"/>
                                      </p:to>
                                    </p:set>
                                    <p:animEffect transition="in" filter="wipe(down)">
                                      <p:cBhvr>
                                        <p:cTn id="24" dur="500"/>
                                        <p:tgtEl>
                                          <p:spTgt spid="419843">
                                            <p:txEl>
                                              <p:pRg st="6" end="6"/>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19843">
                                            <p:txEl>
                                              <p:pRg st="7" end="7"/>
                                            </p:txEl>
                                          </p:spTgt>
                                        </p:tgtEl>
                                        <p:attrNameLst>
                                          <p:attrName>style.visibility</p:attrName>
                                        </p:attrNameLst>
                                      </p:cBhvr>
                                      <p:to>
                                        <p:strVal val="visible"/>
                                      </p:to>
                                    </p:set>
                                    <p:animEffect transition="in" filter="wipe(down)">
                                      <p:cBhvr>
                                        <p:cTn id="27" dur="500"/>
                                        <p:tgtEl>
                                          <p:spTgt spid="419843">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419845"/>
                                        </p:tgtEl>
                                        <p:attrNameLst>
                                          <p:attrName>style.visibility</p:attrName>
                                        </p:attrNameLst>
                                      </p:cBhvr>
                                      <p:to>
                                        <p:strVal val="visible"/>
                                      </p:to>
                                    </p:set>
                                    <p:anim calcmode="lin" valueType="num">
                                      <p:cBhvr additive="base">
                                        <p:cTn id="32" dur="500" fill="hold"/>
                                        <p:tgtEl>
                                          <p:spTgt spid="419845"/>
                                        </p:tgtEl>
                                        <p:attrNameLst>
                                          <p:attrName>ppt_x</p:attrName>
                                        </p:attrNameLst>
                                      </p:cBhvr>
                                      <p:tavLst>
                                        <p:tav tm="0">
                                          <p:val>
                                            <p:strVal val="0-#ppt_w/2"/>
                                          </p:val>
                                        </p:tav>
                                        <p:tav tm="100000">
                                          <p:val>
                                            <p:strVal val="#ppt_x"/>
                                          </p:val>
                                        </p:tav>
                                      </p:tavLst>
                                    </p:anim>
                                    <p:anim calcmode="lin" valueType="num">
                                      <p:cBhvr additive="base">
                                        <p:cTn id="33" dur="500" fill="hold"/>
                                        <p:tgtEl>
                                          <p:spTgt spid="419845"/>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419846"/>
                                        </p:tgtEl>
                                        <p:attrNameLst>
                                          <p:attrName>style.visibility</p:attrName>
                                        </p:attrNameLst>
                                      </p:cBhvr>
                                      <p:to>
                                        <p:strVal val="visible"/>
                                      </p:to>
                                    </p:set>
                                    <p:anim calcmode="lin" valueType="num">
                                      <p:cBhvr additive="base">
                                        <p:cTn id="38" dur="500" fill="hold"/>
                                        <p:tgtEl>
                                          <p:spTgt spid="419846"/>
                                        </p:tgtEl>
                                        <p:attrNameLst>
                                          <p:attrName>ppt_x</p:attrName>
                                        </p:attrNameLst>
                                      </p:cBhvr>
                                      <p:tavLst>
                                        <p:tav tm="0">
                                          <p:val>
                                            <p:strVal val="0-#ppt_w/2"/>
                                          </p:val>
                                        </p:tav>
                                        <p:tav tm="100000">
                                          <p:val>
                                            <p:strVal val="#ppt_x"/>
                                          </p:val>
                                        </p:tav>
                                      </p:tavLst>
                                    </p:anim>
                                    <p:anim calcmode="lin" valueType="num">
                                      <p:cBhvr additive="base">
                                        <p:cTn id="39" dur="500" fill="hold"/>
                                        <p:tgtEl>
                                          <p:spTgt spid="419846"/>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419843">
                                            <p:txEl>
                                              <p:pRg st="8" end="8"/>
                                            </p:txEl>
                                          </p:spTgt>
                                        </p:tgtEl>
                                        <p:attrNameLst>
                                          <p:attrName>style.visibility</p:attrName>
                                        </p:attrNameLst>
                                      </p:cBhvr>
                                      <p:to>
                                        <p:strVal val="visible"/>
                                      </p:to>
                                    </p:set>
                                    <p:animEffect transition="in" filter="wipe(down)">
                                      <p:cBhvr>
                                        <p:cTn id="44" dur="500"/>
                                        <p:tgtEl>
                                          <p:spTgt spid="419843">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419843">
                                            <p:txEl>
                                              <p:pRg st="9" end="9"/>
                                            </p:txEl>
                                          </p:spTgt>
                                        </p:tgtEl>
                                        <p:attrNameLst>
                                          <p:attrName>style.visibility</p:attrName>
                                        </p:attrNameLst>
                                      </p:cBhvr>
                                      <p:to>
                                        <p:strVal val="visible"/>
                                      </p:to>
                                    </p:set>
                                    <p:animEffect transition="in" filter="wipe(down)">
                                      <p:cBhvr>
                                        <p:cTn id="49" dur="500"/>
                                        <p:tgtEl>
                                          <p:spTgt spid="419843">
                                            <p:txEl>
                                              <p:pRg st="9" end="9"/>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419843">
                                            <p:txEl>
                                              <p:pRg st="10" end="10"/>
                                            </p:txEl>
                                          </p:spTgt>
                                        </p:tgtEl>
                                        <p:attrNameLst>
                                          <p:attrName>style.visibility</p:attrName>
                                        </p:attrNameLst>
                                      </p:cBhvr>
                                      <p:to>
                                        <p:strVal val="visible"/>
                                      </p:to>
                                    </p:set>
                                    <p:animEffect transition="in" filter="wipe(down)">
                                      <p:cBhvr>
                                        <p:cTn id="54" dur="500"/>
                                        <p:tgtEl>
                                          <p:spTgt spid="419843">
                                            <p:txEl>
                                              <p:pRg st="10" end="1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419843">
                                            <p:txEl>
                                              <p:pRg st="11" end="11"/>
                                            </p:txEl>
                                          </p:spTgt>
                                        </p:tgtEl>
                                        <p:attrNameLst>
                                          <p:attrName>style.visibility</p:attrName>
                                        </p:attrNameLst>
                                      </p:cBhvr>
                                      <p:to>
                                        <p:strVal val="visible"/>
                                      </p:to>
                                    </p:set>
                                    <p:animEffect transition="in" filter="wipe(down)">
                                      <p:cBhvr>
                                        <p:cTn id="59" dur="500"/>
                                        <p:tgtEl>
                                          <p:spTgt spid="41984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3" grpId="0" build="p"/>
      <p:bldP spid="419845" grpId="0" animBg="1" autoUpdateAnimBg="0"/>
      <p:bldP spid="41984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2135188" y="476250"/>
            <a:ext cx="7162800" cy="800100"/>
          </a:xfrm>
        </p:spPr>
        <p:txBody>
          <a:bodyPr vert="horz" wrap="square" lIns="90488" tIns="44450" rIns="90488" bIns="44450" numCol="1" anchor="ctr" anchorCtr="0" compatLnSpc="1"/>
          <a:lstStyle/>
          <a:p>
            <a:pPr eaLnBrk="1" hangingPunct="1"/>
            <a:r>
              <a:rPr lang="en-US" altLang="zh-CN" dirty="0">
                <a:latin typeface="Times New Roman" charset="0"/>
                <a:ea typeface="宋体" charset="0"/>
                <a:cs typeface="宋体" charset="0"/>
              </a:rPr>
              <a:t>1.3  </a:t>
            </a:r>
            <a:r>
              <a:rPr lang="zh-CN" altLang="en-US" dirty="0">
                <a:latin typeface="Times New Roman" charset="0"/>
                <a:ea typeface="宋体" charset="0"/>
                <a:cs typeface="宋体" charset="0"/>
              </a:rPr>
              <a:t>使用字符串编程</a:t>
            </a:r>
          </a:p>
        </p:txBody>
      </p:sp>
      <p:sp>
        <p:nvSpPr>
          <p:cNvPr id="525315" name="Rectangle 3"/>
          <p:cNvSpPr>
            <a:spLocks noGrp="1" noChangeArrowheads="1"/>
          </p:cNvSpPr>
          <p:nvPr>
            <p:ph type="body" idx="1"/>
          </p:nvPr>
        </p:nvSpPr>
        <p:spPr>
          <a:xfrm>
            <a:off x="695400" y="1357314"/>
            <a:ext cx="10945216" cy="4714875"/>
          </a:xfrm>
        </p:spPr>
        <p:txBody>
          <a:bodyPr vert="horz" wrap="square" lIns="90488" tIns="44450" rIns="90488" bIns="44450" numCol="1" anchor="t" anchorCtr="0" compatLnSpc="1">
            <a:prstTxWarp prst="textNoShape">
              <a:avLst/>
            </a:prstTxWarp>
          </a:bodyPr>
          <a:lstStyle/>
          <a:p>
            <a:pPr>
              <a:buFont typeface="Wingdings" charset="0"/>
              <a:buNone/>
            </a:pPr>
            <a:r>
              <a:rPr lang="en-US" altLang="zh-CN" dirty="0">
                <a:latin typeface="Arial" charset="0"/>
                <a:ea typeface="宋体" charset="0"/>
                <a:cs typeface="宋体" charset="0"/>
              </a:rPr>
              <a:t>C</a:t>
            </a:r>
            <a:r>
              <a:rPr lang="zh-CN" altLang="en-US" dirty="0">
                <a:latin typeface="Arial" charset="0"/>
                <a:ea typeface="宋体" charset="0"/>
                <a:cs typeface="宋体" charset="0"/>
              </a:rPr>
              <a:t>语言将字符串作为一个特殊的一维字符数组来处理。</a:t>
            </a:r>
            <a:endParaRPr lang="en-US" altLang="zh-CN" dirty="0">
              <a:latin typeface="Arial" charset="0"/>
              <a:ea typeface="宋体" charset="0"/>
              <a:cs typeface="宋体" charset="0"/>
            </a:endParaRPr>
          </a:p>
          <a:p>
            <a:pPr eaLnBrk="1" hangingPunct="1">
              <a:lnSpc>
                <a:spcPct val="90000"/>
              </a:lnSpc>
            </a:pPr>
            <a:r>
              <a:rPr lang="zh-CN" altLang="en-US" dirty="0">
                <a:latin typeface="Arial" charset="0"/>
                <a:ea typeface="宋体" charset="0"/>
                <a:cs typeface="宋体" charset="0"/>
              </a:rPr>
              <a:t>存储：把字符串放入一维字符数组</a:t>
            </a:r>
            <a:endParaRPr lang="en-US" altLang="zh-CN" dirty="0">
              <a:latin typeface="Arial" charset="0"/>
              <a:ea typeface="宋体" charset="0"/>
              <a:cs typeface="宋体" charset="0"/>
            </a:endParaRPr>
          </a:p>
          <a:p>
            <a:pPr lvl="1" eaLnBrk="1" hangingPunct="1">
              <a:lnSpc>
                <a:spcPct val="90000"/>
              </a:lnSpc>
              <a:buFont typeface="Wingdings" charset="0"/>
              <a:buNone/>
            </a:pPr>
            <a:r>
              <a:rPr lang="zh-CN" altLang="en-US" sz="2800" dirty="0">
                <a:solidFill>
                  <a:schemeClr val="bg2"/>
                </a:solidFill>
                <a:latin typeface="Arial" charset="0"/>
                <a:ea typeface="宋体" charset="0"/>
              </a:rPr>
              <a:t>数组初始化、赋值、输入</a:t>
            </a:r>
          </a:p>
          <a:p>
            <a:pPr eaLnBrk="1" hangingPunct="1">
              <a:lnSpc>
                <a:spcPct val="90000"/>
              </a:lnSpc>
              <a:buFont typeface="Wingdings" charset="0"/>
              <a:buNone/>
            </a:pPr>
            <a:r>
              <a:rPr lang="zh-CN" altLang="en-US" dirty="0">
                <a:latin typeface="Arial" charset="0"/>
                <a:ea typeface="宋体" charset="0"/>
                <a:cs typeface="宋体" charset="0"/>
              </a:rPr>
              <a:t>对字符串的操作 ==&gt; 对字符数组的操作</a:t>
            </a:r>
          </a:p>
          <a:p>
            <a:r>
              <a:rPr lang="zh-CN" altLang="en-US" dirty="0">
                <a:latin typeface="Arial" charset="0"/>
                <a:ea typeface="宋体" charset="0"/>
                <a:cs typeface="宋体" charset="0"/>
              </a:rPr>
              <a:t>对一维字符数组的操作：针对字符串的有效字符和字符串结束符</a:t>
            </a:r>
            <a:endParaRPr lang="en-US" altLang="zh-CN" dirty="0">
              <a:latin typeface="Arial" charset="0"/>
              <a:ea typeface="宋体" charset="0"/>
              <a:cs typeface="宋体" charset="0"/>
            </a:endParaRPr>
          </a:p>
          <a:p>
            <a:pPr lvl="1">
              <a:buNone/>
            </a:pPr>
            <a:r>
              <a:rPr lang="zh-CN" altLang="en-US" sz="2800" dirty="0">
                <a:solidFill>
                  <a:schemeClr val="bg2"/>
                </a:solidFill>
                <a:latin typeface="Arial" charset="0"/>
                <a:ea typeface="宋体" charset="0"/>
              </a:rPr>
              <a:t>检测字符串结束符 </a:t>
            </a:r>
            <a:r>
              <a:rPr lang="en-US" altLang="zh-CN" sz="2800" dirty="0">
                <a:solidFill>
                  <a:srgbClr val="CC0066"/>
                </a:solidFill>
                <a:latin typeface="Arial" charset="0"/>
                <a:ea typeface="宋体" charset="0"/>
              </a:rPr>
              <a:t>'\0'</a:t>
            </a:r>
            <a:r>
              <a:rPr lang="zh-CN" altLang="en-US" sz="2800" dirty="0">
                <a:solidFill>
                  <a:srgbClr val="CC0066"/>
                </a:solidFill>
                <a:latin typeface="Arial" charset="0"/>
                <a:ea typeface="宋体" charset="0"/>
              </a:rPr>
              <a:t> </a:t>
            </a:r>
            <a:endParaRPr lang="zh-CN" altLang="en-US" sz="2800" dirty="0">
              <a:latin typeface="Arial" charset="0"/>
              <a:ea typeface="宋体"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53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531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531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531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5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9" name="Text Box 3"/>
          <p:cNvSpPr txBox="1">
            <a:spLocks noChangeArrowheads="1"/>
          </p:cNvSpPr>
          <p:nvPr/>
        </p:nvSpPr>
        <p:spPr bwMode="auto">
          <a:xfrm>
            <a:off x="2098675" y="548681"/>
            <a:ext cx="4716356" cy="486287"/>
          </a:xfrm>
          <a:prstGeom prst="rect">
            <a:avLst/>
          </a:prstGeom>
          <a:noFill/>
          <a:ln w="38100" cmpd="dbl">
            <a:noFill/>
            <a:miter lim="800000"/>
            <a:headEnd/>
            <a:tailEnd/>
          </a:ln>
          <a:effectLst/>
        </p:spPr>
        <p:txBody>
          <a:bodyPr wrap="none">
            <a:spAutoFit/>
          </a:bodyPr>
          <a:lstStyle/>
          <a:p>
            <a:pPr algn="l" eaLnBrk="0" hangingPunct="0">
              <a:lnSpc>
                <a:spcPct val="80000"/>
              </a:lnSpc>
            </a:pPr>
            <a:r>
              <a:rPr kumimoji="1" lang="zh-CN" altLang="en-US" sz="3200" b="1" dirty="0">
                <a:latin typeface="黑体" pitchFamily="2" charset="-122"/>
                <a:ea typeface="黑体" pitchFamily="2" charset="-122"/>
              </a:rPr>
              <a:t>字符串和字符串结束标志</a:t>
            </a:r>
          </a:p>
        </p:txBody>
      </p:sp>
      <p:sp>
        <p:nvSpPr>
          <p:cNvPr id="649220" name="Text Box 4"/>
          <p:cNvSpPr txBox="1">
            <a:spLocks noChangeArrowheads="1"/>
          </p:cNvSpPr>
          <p:nvPr/>
        </p:nvSpPr>
        <p:spPr bwMode="auto">
          <a:xfrm>
            <a:off x="191344" y="1034967"/>
            <a:ext cx="11809312" cy="1057790"/>
          </a:xfrm>
          <a:prstGeom prst="rect">
            <a:avLst/>
          </a:prstGeom>
          <a:noFill/>
          <a:ln w="38100">
            <a:noFill/>
            <a:miter lim="800000"/>
            <a:headEnd/>
            <a:tailEnd/>
          </a:ln>
          <a:effectLst/>
        </p:spPr>
        <p:txBody>
          <a:bodyPr wrap="square">
            <a:spAutoFit/>
          </a:bodyPr>
          <a:lstStyle/>
          <a:p>
            <a:pPr marL="457200" indent="-457200">
              <a:lnSpc>
                <a:spcPct val="120000"/>
              </a:lnSpc>
              <a:buFont typeface="Wingdings" panose="05000000000000000000" pitchFamily="2" charset="2"/>
              <a:buChar char="n"/>
            </a:pPr>
            <a:r>
              <a:rPr lang="zh-CN" altLang="en-US" sz="2800" dirty="0">
                <a:latin typeface="宋体" pitchFamily="2" charset="-122"/>
              </a:rPr>
              <a:t>为了测定字符串的实际长度，</a:t>
            </a:r>
            <a:r>
              <a:rPr lang="en-US" altLang="zh-CN" sz="2800" dirty="0">
                <a:latin typeface="宋体" pitchFamily="2" charset="-122"/>
              </a:rPr>
              <a:t>C</a:t>
            </a:r>
            <a:r>
              <a:rPr lang="zh-CN" altLang="en-US" sz="2800" dirty="0">
                <a:latin typeface="宋体" pitchFamily="2" charset="-122"/>
              </a:rPr>
              <a:t>语言规定了一个“字符串结束标志”</a:t>
            </a:r>
            <a:r>
              <a:rPr lang="en-US" altLang="zh-CN" sz="2800" b="1" dirty="0">
                <a:latin typeface="宋体" pitchFamily="2" charset="-122"/>
              </a:rPr>
              <a:t>——‘</a:t>
            </a:r>
            <a:r>
              <a:rPr lang="zh-CN" altLang="en-US" sz="2800" b="1" dirty="0">
                <a:solidFill>
                  <a:srgbClr val="CC0000"/>
                </a:solidFill>
                <a:latin typeface="宋体" pitchFamily="2" charset="-122"/>
              </a:rPr>
              <a:t>＼</a:t>
            </a:r>
            <a:r>
              <a:rPr lang="en-US" altLang="zh-CN" sz="2800" b="1" dirty="0">
                <a:solidFill>
                  <a:srgbClr val="CC0000"/>
                </a:solidFill>
                <a:latin typeface="宋体" pitchFamily="2" charset="-122"/>
              </a:rPr>
              <a:t>0</a:t>
            </a:r>
            <a:r>
              <a:rPr lang="en-US" altLang="zh-CN" sz="2800" b="1" dirty="0">
                <a:latin typeface="宋体" pitchFamily="2" charset="-122"/>
              </a:rPr>
              <a:t>’</a:t>
            </a:r>
            <a:r>
              <a:rPr lang="zh-CN" altLang="en-US" sz="2800" dirty="0">
                <a:latin typeface="宋体" pitchFamily="2" charset="-122"/>
              </a:rPr>
              <a:t>。</a:t>
            </a:r>
          </a:p>
        </p:txBody>
      </p:sp>
      <p:sp>
        <p:nvSpPr>
          <p:cNvPr id="649227" name="Text Box 11"/>
          <p:cNvSpPr txBox="1">
            <a:spLocks noChangeArrowheads="1"/>
          </p:cNvSpPr>
          <p:nvPr/>
        </p:nvSpPr>
        <p:spPr bwMode="auto">
          <a:xfrm>
            <a:off x="191344" y="2092758"/>
            <a:ext cx="11809311" cy="1225913"/>
          </a:xfrm>
          <a:prstGeom prst="rect">
            <a:avLst/>
          </a:prstGeom>
          <a:noFill/>
          <a:ln w="9525">
            <a:noFill/>
            <a:miter lim="800000"/>
            <a:headEnd/>
            <a:tailEnd/>
          </a:ln>
          <a:effectLst/>
        </p:spPr>
        <p:txBody>
          <a:bodyPr wrap="square">
            <a:spAutoFit/>
          </a:bodyPr>
          <a:lstStyle/>
          <a:p>
            <a:pPr marL="457200" indent="-457200">
              <a:lnSpc>
                <a:spcPct val="140000"/>
              </a:lnSpc>
              <a:buFont typeface="Wingdings" panose="05000000000000000000" pitchFamily="2" charset="2"/>
              <a:buChar char="n"/>
            </a:pPr>
            <a:r>
              <a:rPr lang="zh-CN" altLang="en-US" sz="2800" dirty="0"/>
              <a:t>字符数组并不要求它的最后一个字符为</a:t>
            </a:r>
            <a:r>
              <a:rPr lang="en-US" altLang="zh-CN" sz="2800" dirty="0"/>
              <a:t>′</a:t>
            </a:r>
            <a:r>
              <a:rPr lang="zh-CN" altLang="en-US" sz="2800" dirty="0"/>
              <a:t>＼</a:t>
            </a:r>
            <a:r>
              <a:rPr lang="en-US" altLang="zh-CN" sz="2800" dirty="0"/>
              <a:t>0′</a:t>
            </a:r>
            <a:r>
              <a:rPr lang="zh-CN" altLang="en-US" sz="2800" dirty="0"/>
              <a:t>，甚至可以不包含</a:t>
            </a:r>
            <a:r>
              <a:rPr lang="en-US" altLang="zh-CN" sz="2800" dirty="0"/>
              <a:t>′</a:t>
            </a:r>
            <a:r>
              <a:rPr lang="zh-CN" altLang="en-US" sz="2800" dirty="0"/>
              <a:t>＼</a:t>
            </a:r>
            <a:r>
              <a:rPr lang="en-US" altLang="zh-CN" sz="2800" dirty="0"/>
              <a:t>0′</a:t>
            </a:r>
            <a:r>
              <a:rPr lang="zh-CN" altLang="en-US" sz="2800" dirty="0"/>
              <a:t>。</a:t>
            </a:r>
          </a:p>
          <a:p>
            <a:pPr algn="l">
              <a:lnSpc>
                <a:spcPct val="140000"/>
              </a:lnSpc>
            </a:pPr>
            <a:r>
              <a:rPr lang="zh-CN" altLang="en-US" sz="2800" b="1" dirty="0">
                <a:solidFill>
                  <a:srgbClr val="CC0000"/>
                </a:solidFill>
              </a:rPr>
              <a:t>例如：</a:t>
            </a:r>
            <a:r>
              <a:rPr lang="en-US" altLang="zh-CN" sz="2800" b="1" dirty="0"/>
              <a:t>char c</a:t>
            </a:r>
            <a:r>
              <a:rPr lang="zh-CN" altLang="en-US" sz="2800" b="1" dirty="0"/>
              <a:t>［</a:t>
            </a:r>
            <a:r>
              <a:rPr lang="en-US" altLang="zh-CN" sz="2800" b="1" dirty="0"/>
              <a:t>5</a:t>
            </a:r>
            <a:r>
              <a:rPr lang="zh-CN" altLang="en-US" sz="2800" b="1" dirty="0"/>
              <a:t>］</a:t>
            </a:r>
            <a:r>
              <a:rPr lang="en-US" altLang="zh-CN" sz="2800" b="1" dirty="0"/>
              <a:t>={′C′</a:t>
            </a:r>
            <a:r>
              <a:rPr lang="zh-CN" altLang="en-US" sz="2800" b="1" dirty="0"/>
              <a:t>，</a:t>
            </a:r>
            <a:r>
              <a:rPr lang="en-US" altLang="zh-CN" sz="2800" b="1" dirty="0"/>
              <a:t>′h′</a:t>
            </a:r>
            <a:r>
              <a:rPr lang="zh-CN" altLang="en-US" sz="2800" b="1" dirty="0"/>
              <a:t>，</a:t>
            </a:r>
            <a:r>
              <a:rPr lang="en-US" altLang="zh-CN" sz="2800" b="1" dirty="0"/>
              <a:t>′</a:t>
            </a:r>
            <a:r>
              <a:rPr lang="en-US" altLang="zh-CN" sz="2800" b="1" dirty="0" err="1"/>
              <a:t>i</a:t>
            </a:r>
            <a:r>
              <a:rPr lang="en-US" altLang="zh-CN" sz="2800" b="1" dirty="0"/>
              <a:t>′</a:t>
            </a:r>
            <a:r>
              <a:rPr lang="zh-CN" altLang="en-US" sz="2800" b="1" dirty="0"/>
              <a:t>，</a:t>
            </a:r>
            <a:r>
              <a:rPr lang="en-US" altLang="zh-CN" sz="2800" b="1" dirty="0"/>
              <a:t>′n′</a:t>
            </a:r>
            <a:r>
              <a:rPr lang="zh-CN" altLang="en-US" sz="2800" b="1" dirty="0"/>
              <a:t>，</a:t>
            </a:r>
            <a:r>
              <a:rPr lang="en-US" altLang="zh-CN" sz="2800" b="1" dirty="0"/>
              <a:t>′a′};</a:t>
            </a:r>
          </a:p>
        </p:txBody>
      </p:sp>
      <p:sp>
        <p:nvSpPr>
          <p:cNvPr id="6" name="Text Box 5">
            <a:extLst>
              <a:ext uri="{FF2B5EF4-FFF2-40B4-BE49-F238E27FC236}">
                <a16:creationId xmlns:a16="http://schemas.microsoft.com/office/drawing/2014/main" id="{97EBD686-3D05-4519-8196-490450D52D49}"/>
              </a:ext>
            </a:extLst>
          </p:cNvPr>
          <p:cNvSpPr txBox="1">
            <a:spLocks noChangeArrowheads="1"/>
          </p:cNvSpPr>
          <p:nvPr/>
        </p:nvSpPr>
        <p:spPr bwMode="auto">
          <a:xfrm>
            <a:off x="191344" y="3935904"/>
            <a:ext cx="11593288" cy="1592167"/>
          </a:xfrm>
          <a:prstGeom prst="rect">
            <a:avLst/>
          </a:prstGeom>
          <a:noFill/>
          <a:ln w="25400">
            <a:noFill/>
            <a:miter lim="800000"/>
            <a:headEnd/>
            <a:tailEnd/>
          </a:ln>
          <a:effectLst/>
        </p:spPr>
        <p:txBody>
          <a:bodyPr wrap="square">
            <a:spAutoFit/>
          </a:bodyPr>
          <a:lstStyle/>
          <a:p>
            <a:pPr marL="457200" indent="-457200">
              <a:lnSpc>
                <a:spcPct val="120000"/>
              </a:lnSpc>
              <a:buFont typeface="Wingdings" panose="05000000000000000000" pitchFamily="2" charset="2"/>
              <a:buChar char="n"/>
            </a:pPr>
            <a:r>
              <a:rPr lang="zh-CN" altLang="en-US" sz="2800" dirty="0">
                <a:latin typeface="宋体" pitchFamily="2" charset="-122"/>
              </a:rPr>
              <a:t>但是由于系统对字符串常量自动加一个‘＼</a:t>
            </a:r>
            <a:r>
              <a:rPr lang="en-US" altLang="zh-CN" sz="2800" dirty="0">
                <a:latin typeface="宋体" pitchFamily="2" charset="-122"/>
              </a:rPr>
              <a:t>0</a:t>
            </a:r>
            <a:r>
              <a:rPr lang="zh-CN" altLang="en-US" sz="2800" dirty="0">
                <a:latin typeface="宋体" pitchFamily="2" charset="-122"/>
              </a:rPr>
              <a:t>’。因此，为了使处理方法一致，在字符数组中也常人为地加上一个‘＼</a:t>
            </a:r>
            <a:r>
              <a:rPr lang="en-US" altLang="zh-CN" sz="2800" dirty="0">
                <a:latin typeface="宋体" pitchFamily="2" charset="-122"/>
              </a:rPr>
              <a:t>0</a:t>
            </a:r>
            <a:r>
              <a:rPr lang="zh-CN" altLang="en-US" sz="2800" dirty="0">
                <a:latin typeface="宋体" pitchFamily="2" charset="-122"/>
              </a:rPr>
              <a:t>’。</a:t>
            </a:r>
          </a:p>
          <a:p>
            <a:pPr algn="l">
              <a:lnSpc>
                <a:spcPct val="120000"/>
              </a:lnSpc>
            </a:pPr>
            <a:r>
              <a:rPr lang="zh-CN" altLang="en-US" sz="2800" b="1" dirty="0">
                <a:solidFill>
                  <a:srgbClr val="CC0000"/>
                </a:solidFill>
                <a:latin typeface="宋体" pitchFamily="2" charset="-122"/>
              </a:rPr>
              <a:t>例如：</a:t>
            </a:r>
            <a:r>
              <a:rPr lang="en-US" altLang="zh-CN" sz="2800" b="1" dirty="0">
                <a:latin typeface="宋体" pitchFamily="2" charset="-122"/>
              </a:rPr>
              <a:t>char c</a:t>
            </a:r>
            <a:r>
              <a:rPr lang="zh-CN" altLang="en-US" sz="2800" b="1" dirty="0">
                <a:latin typeface="宋体" pitchFamily="2" charset="-122"/>
              </a:rPr>
              <a:t>［</a:t>
            </a:r>
            <a:r>
              <a:rPr lang="en-US" altLang="zh-CN" sz="2800" b="1" dirty="0">
                <a:latin typeface="宋体" pitchFamily="2" charset="-122"/>
              </a:rPr>
              <a:t>6</a:t>
            </a:r>
            <a:r>
              <a:rPr lang="zh-CN" altLang="en-US" sz="2800" b="1" dirty="0">
                <a:latin typeface="宋体" pitchFamily="2" charset="-122"/>
              </a:rPr>
              <a:t>］</a:t>
            </a:r>
            <a:r>
              <a:rPr lang="en-US" altLang="zh-CN" sz="2800" b="1" dirty="0">
                <a:latin typeface="宋体" pitchFamily="2" charset="-122"/>
              </a:rPr>
              <a:t>={′C′</a:t>
            </a:r>
            <a:r>
              <a:rPr lang="zh-CN" altLang="en-US" sz="2800" b="1" dirty="0">
                <a:latin typeface="宋体" pitchFamily="2" charset="-122"/>
              </a:rPr>
              <a:t>，</a:t>
            </a:r>
            <a:r>
              <a:rPr lang="en-US" altLang="zh-CN" sz="2800" b="1" dirty="0">
                <a:latin typeface="宋体" pitchFamily="2" charset="-122"/>
              </a:rPr>
              <a:t>′h′</a:t>
            </a:r>
            <a:r>
              <a:rPr lang="zh-CN" altLang="en-US" sz="2800" b="1" dirty="0">
                <a:latin typeface="宋体" pitchFamily="2" charset="-122"/>
              </a:rPr>
              <a:t>，</a:t>
            </a:r>
            <a:r>
              <a:rPr lang="en-US" altLang="zh-CN" sz="2800" b="1" dirty="0">
                <a:latin typeface="宋体" pitchFamily="2" charset="-122"/>
              </a:rPr>
              <a:t>′</a:t>
            </a:r>
            <a:r>
              <a:rPr lang="en-US" altLang="zh-CN" sz="2800" b="1" dirty="0" err="1">
                <a:latin typeface="宋体" pitchFamily="2" charset="-122"/>
              </a:rPr>
              <a:t>i</a:t>
            </a:r>
            <a:r>
              <a:rPr lang="en-US" altLang="zh-CN" sz="2800" b="1" dirty="0">
                <a:latin typeface="宋体" pitchFamily="2" charset="-122"/>
              </a:rPr>
              <a:t>′</a:t>
            </a:r>
            <a:r>
              <a:rPr lang="zh-CN" altLang="en-US" sz="2800" b="1" dirty="0">
                <a:latin typeface="宋体" pitchFamily="2" charset="-122"/>
              </a:rPr>
              <a:t>，</a:t>
            </a:r>
            <a:r>
              <a:rPr lang="en-US" altLang="zh-CN" sz="2800" b="1" dirty="0">
                <a:latin typeface="宋体" pitchFamily="2" charset="-122"/>
              </a:rPr>
              <a:t>′n′</a:t>
            </a:r>
            <a:r>
              <a:rPr lang="zh-CN" altLang="en-US" sz="2800" b="1" dirty="0">
                <a:latin typeface="宋体" pitchFamily="2" charset="-122"/>
              </a:rPr>
              <a:t>，</a:t>
            </a:r>
            <a:r>
              <a:rPr lang="en-US" altLang="zh-CN" sz="2800" b="1" dirty="0">
                <a:latin typeface="宋体" pitchFamily="2" charset="-122"/>
              </a:rPr>
              <a:t>′a′</a:t>
            </a:r>
            <a:r>
              <a:rPr lang="zh-CN" altLang="en-US" sz="2800" b="1" dirty="0">
                <a:latin typeface="宋体" pitchFamily="2" charset="-122"/>
              </a:rPr>
              <a:t>，</a:t>
            </a:r>
            <a:r>
              <a:rPr lang="en-US" altLang="zh-CN" sz="2800" b="1" dirty="0">
                <a:latin typeface="宋体" pitchFamily="2" charset="-122"/>
              </a:rPr>
              <a:t>′</a:t>
            </a:r>
            <a:r>
              <a:rPr lang="zh-CN" altLang="en-US" sz="2800" b="1" dirty="0">
                <a:latin typeface="宋体" pitchFamily="2" charset="-122"/>
              </a:rPr>
              <a:t>＼</a:t>
            </a:r>
            <a:r>
              <a:rPr lang="en-US" altLang="zh-CN" sz="2800" b="1" dirty="0">
                <a:latin typeface="宋体" pitchFamily="2" charset="-122"/>
              </a:rPr>
              <a:t>0′};</a:t>
            </a:r>
            <a:endParaRPr lang="en-US" altLang="zh-CN" sz="2800" dirty="0"/>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49220"/>
                                        </p:tgtEl>
                                        <p:attrNameLst>
                                          <p:attrName>style.visibility</p:attrName>
                                        </p:attrNameLst>
                                      </p:cBhvr>
                                      <p:to>
                                        <p:strVal val="visible"/>
                                      </p:to>
                                    </p:set>
                                    <p:animEffect transition="in" filter="wipe(left)">
                                      <p:cBhvr>
                                        <p:cTn id="7" dur="500"/>
                                        <p:tgtEl>
                                          <p:spTgt spid="649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9227"/>
                                        </p:tgtEl>
                                        <p:attrNameLst>
                                          <p:attrName>style.visibility</p:attrName>
                                        </p:attrNameLst>
                                      </p:cBhvr>
                                      <p:to>
                                        <p:strVal val="visible"/>
                                      </p:to>
                                    </p:set>
                                    <p:animEffect transition="in" filter="wipe(left)">
                                      <p:cBhvr>
                                        <p:cTn id="12" dur="500"/>
                                        <p:tgtEl>
                                          <p:spTgt spid="649227"/>
                                        </p:tgtEl>
                                      </p:cBhvr>
                                    </p:animEffect>
                                  </p:childTnLst>
                                </p:cTn>
                              </p:par>
                            </p:childTnLst>
                          </p:cTn>
                        </p:par>
                        <p:par>
                          <p:cTn id="13" fill="hold">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trips(downRigh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20" grpId="0"/>
      <p:bldP spid="649227"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3" name="Text Box 3"/>
          <p:cNvSpPr txBox="1">
            <a:spLocks noChangeArrowheads="1"/>
          </p:cNvSpPr>
          <p:nvPr/>
        </p:nvSpPr>
        <p:spPr bwMode="auto">
          <a:xfrm>
            <a:off x="335360" y="692151"/>
            <a:ext cx="11521280" cy="4265613"/>
          </a:xfrm>
          <a:prstGeom prst="rect">
            <a:avLst/>
          </a:prstGeom>
          <a:noFill/>
          <a:ln w="25400">
            <a:noFill/>
            <a:miter lim="800000"/>
            <a:headEnd/>
            <a:tailEnd/>
          </a:ln>
          <a:effectLst/>
        </p:spPr>
        <p:txBody>
          <a:bodyPr wrap="square">
            <a:spAutoFit/>
          </a:bodyPr>
          <a:lstStyle/>
          <a:p>
            <a:pPr algn="l">
              <a:lnSpc>
                <a:spcPct val="120000"/>
              </a:lnSpc>
            </a:pPr>
            <a:r>
              <a:rPr lang="zh-CN" altLang="en-US" sz="3600" b="1" dirty="0">
                <a:solidFill>
                  <a:srgbClr val="CC0000"/>
                </a:solidFill>
                <a:latin typeface="宋体" pitchFamily="2" charset="-122"/>
              </a:rPr>
              <a:t>例如：</a:t>
            </a:r>
          </a:p>
          <a:p>
            <a:pPr algn="l">
              <a:lnSpc>
                <a:spcPct val="120000"/>
              </a:lnSpc>
            </a:pPr>
            <a:r>
              <a:rPr lang="zh-CN" altLang="en-US" sz="2800" dirty="0">
                <a:latin typeface="宋体" pitchFamily="2" charset="-122"/>
              </a:rPr>
              <a:t>定义字符数组∶</a:t>
            </a:r>
          </a:p>
          <a:p>
            <a:pPr algn="l">
              <a:lnSpc>
                <a:spcPct val="120000"/>
              </a:lnSpc>
            </a:pPr>
            <a:r>
              <a:rPr lang="en-US" altLang="zh-CN" sz="3600" dirty="0">
                <a:solidFill>
                  <a:schemeClr val="accent2"/>
                </a:solidFill>
                <a:latin typeface="宋体" pitchFamily="2" charset="-122"/>
              </a:rPr>
              <a:t>char c</a:t>
            </a:r>
            <a:r>
              <a:rPr lang="zh-CN" altLang="en-US" sz="3600" dirty="0">
                <a:solidFill>
                  <a:schemeClr val="accent2"/>
                </a:solidFill>
                <a:latin typeface="宋体" pitchFamily="2" charset="-122"/>
              </a:rPr>
              <a:t>［］</a:t>
            </a:r>
            <a:r>
              <a:rPr lang="en-US" altLang="zh-CN" sz="3600" dirty="0">
                <a:solidFill>
                  <a:schemeClr val="accent2"/>
                </a:solidFill>
                <a:latin typeface="宋体" pitchFamily="2" charset="-122"/>
              </a:rPr>
              <a:t>={“</a:t>
            </a:r>
            <a:r>
              <a:rPr lang="en-US" altLang="zh-CN" sz="3600" b="1" dirty="0">
                <a:solidFill>
                  <a:schemeClr val="accent2"/>
                </a:solidFill>
                <a:latin typeface="宋体" pitchFamily="2" charset="-122"/>
              </a:rPr>
              <a:t>Pascal program</a:t>
            </a:r>
            <a:r>
              <a:rPr lang="en-US" altLang="zh-CN" sz="3600" dirty="0">
                <a:solidFill>
                  <a:schemeClr val="accent2"/>
                </a:solidFill>
                <a:latin typeface="宋体" pitchFamily="2" charset="-122"/>
              </a:rPr>
              <a:t>”};</a:t>
            </a:r>
          </a:p>
          <a:p>
            <a:pPr algn="l">
              <a:lnSpc>
                <a:spcPct val="120000"/>
              </a:lnSpc>
            </a:pPr>
            <a:r>
              <a:rPr lang="zh-CN" altLang="en-US" sz="2800" dirty="0">
                <a:latin typeface="宋体" pitchFamily="2" charset="-122"/>
              </a:rPr>
              <a:t>要用一个新的字符串代替原有的字符串”</a:t>
            </a:r>
            <a:r>
              <a:rPr lang="en-US" altLang="zh-CN" sz="2800" dirty="0">
                <a:latin typeface="宋体" pitchFamily="2" charset="-122"/>
              </a:rPr>
              <a:t>Pascal program” </a:t>
            </a:r>
            <a:r>
              <a:rPr lang="zh-CN" altLang="en-US" sz="2800" dirty="0">
                <a:latin typeface="宋体" pitchFamily="2" charset="-122"/>
              </a:rPr>
              <a:t>，从键盘向字符数组输入∶</a:t>
            </a:r>
            <a:r>
              <a:rPr lang="en-US" altLang="zh-CN" sz="3600" b="1" dirty="0">
                <a:solidFill>
                  <a:schemeClr val="accent2"/>
                </a:solidFill>
                <a:latin typeface="宋体" pitchFamily="2" charset="-122"/>
              </a:rPr>
              <a:t>Hello</a:t>
            </a:r>
          </a:p>
          <a:p>
            <a:pPr algn="l">
              <a:lnSpc>
                <a:spcPct val="120000"/>
              </a:lnSpc>
            </a:pPr>
            <a:r>
              <a:rPr lang="zh-CN" altLang="en-US" sz="2800" dirty="0">
                <a:latin typeface="宋体" pitchFamily="2" charset="-122"/>
              </a:rPr>
              <a:t>如果不加</a:t>
            </a:r>
            <a:r>
              <a:rPr lang="en-US" altLang="zh-CN" sz="2800" dirty="0">
                <a:latin typeface="宋体" pitchFamily="2" charset="-122"/>
              </a:rPr>
              <a:t>′</a:t>
            </a:r>
            <a:r>
              <a:rPr lang="zh-CN" altLang="en-US" sz="2800" dirty="0">
                <a:latin typeface="宋体" pitchFamily="2" charset="-122"/>
              </a:rPr>
              <a:t>＼</a:t>
            </a:r>
            <a:r>
              <a:rPr lang="en-US" altLang="zh-CN" sz="2800" dirty="0">
                <a:latin typeface="宋体" pitchFamily="2" charset="-122"/>
              </a:rPr>
              <a:t>0′</a:t>
            </a:r>
            <a:r>
              <a:rPr lang="zh-CN" altLang="en-US" sz="2800" dirty="0">
                <a:latin typeface="宋体" pitchFamily="2" charset="-122"/>
              </a:rPr>
              <a:t>的话，字符数组中的字符如下∶</a:t>
            </a:r>
          </a:p>
          <a:p>
            <a:pPr algn="l">
              <a:lnSpc>
                <a:spcPct val="120000"/>
              </a:lnSpc>
            </a:pPr>
            <a:r>
              <a:rPr lang="en-US" altLang="zh-CN" sz="3600" b="1" dirty="0" err="1">
                <a:solidFill>
                  <a:schemeClr val="accent2"/>
                </a:solidFill>
                <a:latin typeface="宋体" pitchFamily="2" charset="-122"/>
              </a:rPr>
              <a:t>Hellol</a:t>
            </a:r>
            <a:r>
              <a:rPr lang="en-US" altLang="zh-CN" sz="3600" b="1" dirty="0">
                <a:solidFill>
                  <a:schemeClr val="accent2"/>
                </a:solidFill>
                <a:latin typeface="宋体" pitchFamily="2" charset="-122"/>
              </a:rPr>
              <a:t> program</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80963"/>
                                        </p:tgtEl>
                                        <p:attrNameLst>
                                          <p:attrName>style.visibility</p:attrName>
                                        </p:attrNameLst>
                                      </p:cBhvr>
                                      <p:to>
                                        <p:strVal val="visible"/>
                                      </p:to>
                                    </p:set>
                                    <p:animEffect transition="in" filter="wipe(left)">
                                      <p:cBhvr>
                                        <p:cTn id="7" dur="500"/>
                                        <p:tgtEl>
                                          <p:spTgt spid="68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5" name="Text Box 3"/>
          <p:cNvSpPr txBox="1">
            <a:spLocks noChangeArrowheads="1"/>
          </p:cNvSpPr>
          <p:nvPr/>
        </p:nvSpPr>
        <p:spPr bwMode="auto">
          <a:xfrm>
            <a:off x="3359696" y="692696"/>
            <a:ext cx="5111750" cy="482600"/>
          </a:xfrm>
          <a:prstGeom prst="rect">
            <a:avLst/>
          </a:prstGeom>
          <a:noFill/>
          <a:ln w="38100" cmpd="dbl">
            <a:noFill/>
            <a:miter lim="800000"/>
            <a:headEnd/>
            <a:tailEnd/>
          </a:ln>
          <a:effectLst/>
        </p:spPr>
        <p:txBody>
          <a:bodyPr>
            <a:spAutoFit/>
          </a:bodyPr>
          <a:lstStyle/>
          <a:p>
            <a:pPr algn="l" eaLnBrk="0" hangingPunct="0">
              <a:lnSpc>
                <a:spcPct val="80000"/>
              </a:lnSpc>
            </a:pPr>
            <a:r>
              <a:rPr kumimoji="1" lang="en-US" altLang="zh-CN" sz="3200" b="1" dirty="0">
                <a:latin typeface="黑体" pitchFamily="2" charset="-122"/>
                <a:ea typeface="黑体" pitchFamily="2" charset="-122"/>
              </a:rPr>
              <a:t>1.4 </a:t>
            </a:r>
            <a:r>
              <a:rPr kumimoji="1" lang="zh-CN" altLang="en-US" sz="3200" b="1" dirty="0">
                <a:latin typeface="黑体" pitchFamily="2" charset="-122"/>
                <a:ea typeface="黑体" pitchFamily="2" charset="-122"/>
              </a:rPr>
              <a:t>字符数组的输入输出</a:t>
            </a:r>
            <a:r>
              <a:rPr kumimoji="1" lang="zh-CN" altLang="en-US" sz="2800" b="1" dirty="0">
                <a:latin typeface="宋体" pitchFamily="2" charset="-122"/>
              </a:rPr>
              <a:t> </a:t>
            </a:r>
          </a:p>
        </p:txBody>
      </p:sp>
      <p:sp>
        <p:nvSpPr>
          <p:cNvPr id="653317" name="Text Box 5"/>
          <p:cNvSpPr txBox="1">
            <a:spLocks noChangeArrowheads="1"/>
          </p:cNvSpPr>
          <p:nvPr/>
        </p:nvSpPr>
        <p:spPr bwMode="auto">
          <a:xfrm>
            <a:off x="263352" y="1484314"/>
            <a:ext cx="11665295" cy="2587440"/>
          </a:xfrm>
          <a:prstGeom prst="rect">
            <a:avLst/>
          </a:prstGeom>
          <a:noFill/>
          <a:ln w="28575">
            <a:noFill/>
            <a:miter lim="800000"/>
            <a:headEnd/>
            <a:tailEnd/>
          </a:ln>
          <a:effectLst/>
        </p:spPr>
        <p:txBody>
          <a:bodyPr wrap="square">
            <a:spAutoFit/>
          </a:bodyPr>
          <a:lstStyle/>
          <a:p>
            <a:pPr marL="457200" indent="-457200">
              <a:lnSpc>
                <a:spcPct val="140000"/>
              </a:lnSpc>
              <a:spcBef>
                <a:spcPct val="10000"/>
              </a:spcBef>
            </a:pPr>
            <a:r>
              <a:rPr lang="zh-CN" altLang="en-US" sz="3200" b="1" dirty="0"/>
              <a:t>字符数组的输入输出可以有两种方法：</a:t>
            </a:r>
            <a:endParaRPr lang="zh-CN" altLang="en-US" sz="3200" b="1" dirty="0">
              <a:latin typeface="宋体" pitchFamily="2" charset="-122"/>
            </a:endParaRPr>
          </a:p>
          <a:p>
            <a:pPr marL="457200" indent="-457200">
              <a:lnSpc>
                <a:spcPct val="140000"/>
              </a:lnSpc>
              <a:spcBef>
                <a:spcPct val="10000"/>
              </a:spcBef>
              <a:buFontTx/>
              <a:buChar char="•"/>
            </a:pPr>
            <a:r>
              <a:rPr lang="zh-CN" altLang="en-US" sz="2800" dirty="0">
                <a:latin typeface="宋体" pitchFamily="2" charset="-122"/>
              </a:rPr>
              <a:t>逐个字符输入输出。用格式符“</a:t>
            </a:r>
            <a:r>
              <a:rPr lang="en-US" altLang="zh-CN" sz="2800" dirty="0">
                <a:latin typeface="宋体" pitchFamily="2" charset="-122"/>
              </a:rPr>
              <a:t>%c”</a:t>
            </a:r>
            <a:r>
              <a:rPr lang="zh-CN" altLang="en-US" sz="2800" dirty="0">
                <a:latin typeface="宋体" pitchFamily="2" charset="-122"/>
              </a:rPr>
              <a:t>输入或输出一个字符。</a:t>
            </a:r>
          </a:p>
          <a:p>
            <a:pPr marL="457200" indent="-457200">
              <a:lnSpc>
                <a:spcPct val="140000"/>
              </a:lnSpc>
              <a:spcBef>
                <a:spcPct val="10000"/>
              </a:spcBef>
              <a:buFontTx/>
              <a:buChar char="•"/>
            </a:pPr>
            <a:r>
              <a:rPr lang="zh-CN" altLang="en-US" sz="2800" dirty="0">
                <a:latin typeface="宋体" pitchFamily="2" charset="-122"/>
              </a:rPr>
              <a:t>将整个字符串一次输入或输出。用“</a:t>
            </a:r>
            <a:r>
              <a:rPr lang="en-US" altLang="zh-CN" sz="2800" dirty="0">
                <a:latin typeface="宋体" pitchFamily="2" charset="-122"/>
              </a:rPr>
              <a:t>%s”</a:t>
            </a:r>
            <a:r>
              <a:rPr lang="zh-CN" altLang="en-US" sz="2800" dirty="0">
                <a:latin typeface="宋体" pitchFamily="2" charset="-122"/>
              </a:rPr>
              <a:t>格式符，意思是对字符串的输入输出。</a:t>
            </a:r>
            <a:r>
              <a:rPr lang="zh-CN" altLang="en-US" sz="2000" dirty="0">
                <a:solidFill>
                  <a:srgbClr val="003399"/>
                </a:solidFill>
              </a:rPr>
              <a:t>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53317"/>
                                        </p:tgtEl>
                                        <p:attrNameLst>
                                          <p:attrName>style.visibility</p:attrName>
                                        </p:attrNameLst>
                                      </p:cBhvr>
                                      <p:to>
                                        <p:strVal val="visible"/>
                                      </p:to>
                                    </p:set>
                                    <p:anim calcmode="lin" valueType="num">
                                      <p:cBhvr additive="base">
                                        <p:cTn id="7" dur="500" fill="hold"/>
                                        <p:tgtEl>
                                          <p:spTgt spid="653317"/>
                                        </p:tgtEl>
                                        <p:attrNameLst>
                                          <p:attrName>ppt_x</p:attrName>
                                        </p:attrNameLst>
                                      </p:cBhvr>
                                      <p:tavLst>
                                        <p:tav tm="0">
                                          <p:val>
                                            <p:strVal val="0-#ppt_w/2"/>
                                          </p:val>
                                        </p:tav>
                                        <p:tav tm="100000">
                                          <p:val>
                                            <p:strVal val="#ppt_x"/>
                                          </p:val>
                                        </p:tav>
                                      </p:tavLst>
                                    </p:anim>
                                    <p:anim calcmode="lin" valueType="num">
                                      <p:cBhvr additive="base">
                                        <p:cTn id="8" dur="500" fill="hold"/>
                                        <p:tgtEl>
                                          <p:spTgt spid="6533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1986" name="Group 2"/>
          <p:cNvGrpSpPr>
            <a:grpSpLocks/>
          </p:cNvGrpSpPr>
          <p:nvPr/>
        </p:nvGrpSpPr>
        <p:grpSpPr bwMode="auto">
          <a:xfrm>
            <a:off x="1992313" y="549277"/>
            <a:ext cx="4933950" cy="1687513"/>
            <a:chOff x="240" y="2751"/>
            <a:chExt cx="3108" cy="1063"/>
          </a:xfrm>
        </p:grpSpPr>
        <p:sp>
          <p:nvSpPr>
            <p:cNvPr id="681987" name="Text Box 3"/>
            <p:cNvSpPr txBox="1">
              <a:spLocks noChangeArrowheads="1"/>
            </p:cNvSpPr>
            <p:nvPr/>
          </p:nvSpPr>
          <p:spPr bwMode="auto">
            <a:xfrm>
              <a:off x="240" y="3135"/>
              <a:ext cx="3108" cy="679"/>
            </a:xfrm>
            <a:prstGeom prst="rect">
              <a:avLst/>
            </a:prstGeom>
            <a:solidFill>
              <a:srgbClr val="F3FFF3"/>
            </a:solidFill>
            <a:ln w="28575">
              <a:solidFill>
                <a:schemeClr val="accent2"/>
              </a:solidFill>
              <a:miter lim="800000"/>
              <a:headEnd/>
              <a:tailEnd/>
            </a:ln>
            <a:effectLst/>
          </p:spPr>
          <p:txBody>
            <a:bodyPr wrap="none">
              <a:spAutoFit/>
            </a:bodyPr>
            <a:lstStyle/>
            <a:p>
              <a:pPr algn="l"/>
              <a:r>
                <a:rPr lang="en-US" altLang="zh-CN" sz="3200" b="1">
                  <a:latin typeface="宋体" pitchFamily="2" charset="-122"/>
                </a:rPr>
                <a:t>char c</a:t>
              </a:r>
              <a:r>
                <a:rPr lang="zh-CN" altLang="en-US" sz="3200" b="1">
                  <a:latin typeface="宋体" pitchFamily="2" charset="-122"/>
                </a:rPr>
                <a:t>［］</a:t>
              </a:r>
              <a:r>
                <a:rPr lang="en-US" altLang="zh-CN" sz="3200" b="1">
                  <a:latin typeface="宋体" pitchFamily="2" charset="-122"/>
                </a:rPr>
                <a:t>={″China″};</a:t>
              </a:r>
            </a:p>
            <a:p>
              <a:pPr algn="l"/>
              <a:r>
                <a:rPr lang="en-US" altLang="zh-CN" sz="3200" b="1">
                  <a:latin typeface="宋体" pitchFamily="2" charset="-122"/>
                </a:rPr>
                <a:t>printf(″%s″</a:t>
              </a:r>
              <a:r>
                <a:rPr lang="zh-CN" altLang="en-US" sz="3200" b="1">
                  <a:latin typeface="宋体" pitchFamily="2" charset="-122"/>
                </a:rPr>
                <a:t>，</a:t>
              </a:r>
              <a:r>
                <a:rPr lang="en-US" altLang="zh-CN" sz="3200" b="1">
                  <a:latin typeface="宋体" pitchFamily="2" charset="-122"/>
                </a:rPr>
                <a:t>c);</a:t>
              </a:r>
              <a:r>
                <a:rPr lang="en-US" altLang="zh-CN" sz="2800"/>
                <a:t> </a:t>
              </a:r>
            </a:p>
          </p:txBody>
        </p:sp>
        <p:sp>
          <p:nvSpPr>
            <p:cNvPr id="681988" name="Text Box 4"/>
            <p:cNvSpPr txBox="1">
              <a:spLocks noChangeArrowheads="1"/>
            </p:cNvSpPr>
            <p:nvPr/>
          </p:nvSpPr>
          <p:spPr bwMode="auto">
            <a:xfrm>
              <a:off x="246" y="2751"/>
              <a:ext cx="648" cy="383"/>
            </a:xfrm>
            <a:prstGeom prst="rect">
              <a:avLst/>
            </a:prstGeom>
            <a:gradFill rotWithShape="0">
              <a:gsLst>
                <a:gs pos="0">
                  <a:srgbClr val="CC0000"/>
                </a:gs>
                <a:gs pos="100000">
                  <a:srgbClr val="CC0000">
                    <a:gamma/>
                    <a:shade val="46275"/>
                    <a:invGamma/>
                  </a:srgbClr>
                </a:gs>
              </a:gsLst>
              <a:path path="shape">
                <a:fillToRect l="50000" t="50000" r="50000" b="50000"/>
              </a:path>
            </a:gradFill>
            <a:ln w="28575">
              <a:solidFill>
                <a:schemeClr val="accent2"/>
              </a:solidFill>
              <a:miter lim="800000"/>
              <a:headEnd/>
              <a:tailEnd/>
            </a:ln>
            <a:effectLst/>
          </p:spPr>
          <p:txBody>
            <a:bodyPr wrap="none">
              <a:spAutoFit/>
            </a:bodyPr>
            <a:lstStyle/>
            <a:p>
              <a:r>
                <a:rPr lang="zh-CN" altLang="en-US" sz="3200" b="1">
                  <a:solidFill>
                    <a:srgbClr val="FFFFBB"/>
                  </a:solidFill>
                </a:rPr>
                <a:t>例如</a:t>
              </a:r>
            </a:p>
          </p:txBody>
        </p:sp>
      </p:grpSp>
      <p:sp>
        <p:nvSpPr>
          <p:cNvPr id="681990" name="Text Box 6"/>
          <p:cNvSpPr txBox="1">
            <a:spLocks noChangeArrowheads="1"/>
          </p:cNvSpPr>
          <p:nvPr/>
        </p:nvSpPr>
        <p:spPr bwMode="auto">
          <a:xfrm>
            <a:off x="2438401" y="3382963"/>
            <a:ext cx="3489325" cy="519112"/>
          </a:xfrm>
          <a:prstGeom prst="rect">
            <a:avLst/>
          </a:prstGeom>
          <a:noFill/>
          <a:ln w="9525">
            <a:noFill/>
            <a:miter lim="800000"/>
            <a:headEnd/>
            <a:tailEnd/>
          </a:ln>
          <a:effectLst/>
        </p:spPr>
        <p:txBody>
          <a:bodyPr wrap="none">
            <a:spAutoFit/>
          </a:bodyPr>
          <a:lstStyle/>
          <a:p>
            <a:r>
              <a:rPr lang="zh-CN" altLang="en-US" sz="2800">
                <a:solidFill>
                  <a:srgbClr val="006600"/>
                </a:solidFill>
                <a:latin typeface="华文行楷" pitchFamily="2" charset="-122"/>
                <a:ea typeface="华文行楷" pitchFamily="2" charset="-122"/>
              </a:rPr>
              <a:t>在内存中数组</a:t>
            </a:r>
            <a:r>
              <a:rPr lang="en-US" altLang="zh-CN" sz="2800">
                <a:solidFill>
                  <a:srgbClr val="006600"/>
                </a:solidFill>
                <a:latin typeface="华文行楷" pitchFamily="2" charset="-122"/>
                <a:ea typeface="华文行楷" pitchFamily="2" charset="-122"/>
              </a:rPr>
              <a:t>c</a:t>
            </a:r>
            <a:r>
              <a:rPr lang="zh-CN" altLang="en-US" sz="2800">
                <a:solidFill>
                  <a:srgbClr val="006600"/>
                </a:solidFill>
                <a:latin typeface="华文行楷" pitchFamily="2" charset="-122"/>
                <a:ea typeface="华文行楷" pitchFamily="2" charset="-122"/>
              </a:rPr>
              <a:t>的状态</a:t>
            </a:r>
          </a:p>
        </p:txBody>
      </p:sp>
      <p:sp>
        <p:nvSpPr>
          <p:cNvPr id="681991" name="Line 7"/>
          <p:cNvSpPr>
            <a:spLocks noChangeShapeType="1"/>
          </p:cNvSpPr>
          <p:nvPr/>
        </p:nvSpPr>
        <p:spPr bwMode="auto">
          <a:xfrm>
            <a:off x="2279650" y="4508500"/>
            <a:ext cx="3733800" cy="0"/>
          </a:xfrm>
          <a:prstGeom prst="line">
            <a:avLst/>
          </a:prstGeom>
          <a:noFill/>
          <a:ln w="38100">
            <a:solidFill>
              <a:srgbClr val="CC3300"/>
            </a:solidFill>
            <a:round/>
            <a:headEnd/>
            <a:tailEnd type="triangle" w="med" len="med"/>
          </a:ln>
          <a:effectLst/>
        </p:spPr>
        <p:txBody>
          <a:bodyPr/>
          <a:lstStyle/>
          <a:p>
            <a:endParaRPr lang="zh-CN" altLang="en-US"/>
          </a:p>
        </p:txBody>
      </p:sp>
      <p:pic>
        <p:nvPicPr>
          <p:cNvPr id="681992" name="Picture 8" descr="g14"/>
          <p:cNvPicPr>
            <a:picLocks noChangeAspect="1" noChangeArrowheads="1"/>
          </p:cNvPicPr>
          <p:nvPr/>
        </p:nvPicPr>
        <p:blipFill>
          <a:blip r:embed="rId2" cstate="print"/>
          <a:srcRect/>
          <a:stretch>
            <a:fillRect/>
          </a:stretch>
        </p:blipFill>
        <p:spPr bwMode="auto">
          <a:xfrm>
            <a:off x="6096001" y="2257425"/>
            <a:ext cx="3457575" cy="4267200"/>
          </a:xfrm>
          <a:prstGeom prst="rect">
            <a:avLst/>
          </a:prstGeom>
          <a:noFill/>
          <a:ln w="38100">
            <a:solidFill>
              <a:srgbClr val="993300"/>
            </a:solidFill>
            <a:miter lim="800000"/>
            <a:headEnd/>
            <a:tailEnd/>
          </a:ln>
        </p:spPr>
      </p:pic>
      <p:sp>
        <p:nvSpPr>
          <p:cNvPr id="681993" name="Line 9"/>
          <p:cNvSpPr>
            <a:spLocks noChangeShapeType="1"/>
          </p:cNvSpPr>
          <p:nvPr/>
        </p:nvSpPr>
        <p:spPr bwMode="auto">
          <a:xfrm>
            <a:off x="2279650" y="2420938"/>
            <a:ext cx="0" cy="2057400"/>
          </a:xfrm>
          <a:prstGeom prst="line">
            <a:avLst/>
          </a:prstGeom>
          <a:noFill/>
          <a:ln w="38100">
            <a:solidFill>
              <a:srgbClr val="CC3300"/>
            </a:solidFill>
            <a:round/>
            <a:headEnd/>
            <a:tailEnd/>
          </a:ln>
          <a:effectLst/>
        </p:spPr>
        <p:txBody>
          <a:bodyPr/>
          <a:lstStyle/>
          <a:p>
            <a:endParaRPr lang="zh-CN" altLang="en-US"/>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81986"/>
                                        </p:tgtEl>
                                        <p:attrNameLst>
                                          <p:attrName>style.visibility</p:attrName>
                                        </p:attrNameLst>
                                      </p:cBhvr>
                                      <p:to>
                                        <p:strVal val="visible"/>
                                      </p:to>
                                    </p:set>
                                    <p:anim calcmode="lin" valueType="num">
                                      <p:cBhvr additive="base">
                                        <p:cTn id="7" dur="500" fill="hold"/>
                                        <p:tgtEl>
                                          <p:spTgt spid="681986"/>
                                        </p:tgtEl>
                                        <p:attrNameLst>
                                          <p:attrName>ppt_x</p:attrName>
                                        </p:attrNameLst>
                                      </p:cBhvr>
                                      <p:tavLst>
                                        <p:tav tm="0">
                                          <p:val>
                                            <p:strVal val="0-#ppt_w/2"/>
                                          </p:val>
                                        </p:tav>
                                        <p:tav tm="100000">
                                          <p:val>
                                            <p:strVal val="#ppt_x"/>
                                          </p:val>
                                        </p:tav>
                                      </p:tavLst>
                                    </p:anim>
                                    <p:anim calcmode="lin" valueType="num">
                                      <p:cBhvr additive="base">
                                        <p:cTn id="8" dur="500" fill="hold"/>
                                        <p:tgtEl>
                                          <p:spTgt spid="6819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681993"/>
                                        </p:tgtEl>
                                        <p:attrNameLst>
                                          <p:attrName>style.visibility</p:attrName>
                                        </p:attrNameLst>
                                      </p:cBhvr>
                                      <p:to>
                                        <p:strVal val="visible"/>
                                      </p:to>
                                    </p:set>
                                    <p:anim calcmode="lin" valueType="num">
                                      <p:cBhvr>
                                        <p:cTn id="13" dur="500" fill="hold"/>
                                        <p:tgtEl>
                                          <p:spTgt spid="681993"/>
                                        </p:tgtEl>
                                        <p:attrNameLst>
                                          <p:attrName>ppt_x</p:attrName>
                                        </p:attrNameLst>
                                      </p:cBhvr>
                                      <p:tavLst>
                                        <p:tav tm="0">
                                          <p:val>
                                            <p:strVal val="#ppt_x"/>
                                          </p:val>
                                        </p:tav>
                                        <p:tav tm="100000">
                                          <p:val>
                                            <p:strVal val="#ppt_x"/>
                                          </p:val>
                                        </p:tav>
                                      </p:tavLst>
                                    </p:anim>
                                    <p:anim calcmode="lin" valueType="num">
                                      <p:cBhvr>
                                        <p:cTn id="14" dur="500" fill="hold"/>
                                        <p:tgtEl>
                                          <p:spTgt spid="681993"/>
                                        </p:tgtEl>
                                        <p:attrNameLst>
                                          <p:attrName>ppt_y</p:attrName>
                                        </p:attrNameLst>
                                      </p:cBhvr>
                                      <p:tavLst>
                                        <p:tav tm="0">
                                          <p:val>
                                            <p:strVal val="#ppt_y-#ppt_h/2"/>
                                          </p:val>
                                        </p:tav>
                                        <p:tav tm="100000">
                                          <p:val>
                                            <p:strVal val="#ppt_y"/>
                                          </p:val>
                                        </p:tav>
                                      </p:tavLst>
                                    </p:anim>
                                    <p:anim calcmode="lin" valueType="num">
                                      <p:cBhvr>
                                        <p:cTn id="15" dur="500" fill="hold"/>
                                        <p:tgtEl>
                                          <p:spTgt spid="681993"/>
                                        </p:tgtEl>
                                        <p:attrNameLst>
                                          <p:attrName>ppt_w</p:attrName>
                                        </p:attrNameLst>
                                      </p:cBhvr>
                                      <p:tavLst>
                                        <p:tav tm="0">
                                          <p:val>
                                            <p:strVal val="#ppt_w"/>
                                          </p:val>
                                        </p:tav>
                                        <p:tav tm="100000">
                                          <p:val>
                                            <p:strVal val="#ppt_w"/>
                                          </p:val>
                                        </p:tav>
                                      </p:tavLst>
                                    </p:anim>
                                    <p:anim calcmode="lin" valueType="num">
                                      <p:cBhvr>
                                        <p:cTn id="16" dur="500" fill="hold"/>
                                        <p:tgtEl>
                                          <p:spTgt spid="681993"/>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17" presetClass="entr" presetSubtype="8" fill="hold" grpId="0" nodeType="afterEffect">
                                  <p:stCondLst>
                                    <p:cond delay="0"/>
                                  </p:stCondLst>
                                  <p:childTnLst>
                                    <p:set>
                                      <p:cBhvr>
                                        <p:cTn id="19" dur="1" fill="hold">
                                          <p:stCondLst>
                                            <p:cond delay="0"/>
                                          </p:stCondLst>
                                        </p:cTn>
                                        <p:tgtEl>
                                          <p:spTgt spid="681991"/>
                                        </p:tgtEl>
                                        <p:attrNameLst>
                                          <p:attrName>style.visibility</p:attrName>
                                        </p:attrNameLst>
                                      </p:cBhvr>
                                      <p:to>
                                        <p:strVal val="visible"/>
                                      </p:to>
                                    </p:set>
                                    <p:anim calcmode="lin" valueType="num">
                                      <p:cBhvr>
                                        <p:cTn id="20" dur="500" fill="hold"/>
                                        <p:tgtEl>
                                          <p:spTgt spid="681991"/>
                                        </p:tgtEl>
                                        <p:attrNameLst>
                                          <p:attrName>ppt_x</p:attrName>
                                        </p:attrNameLst>
                                      </p:cBhvr>
                                      <p:tavLst>
                                        <p:tav tm="0">
                                          <p:val>
                                            <p:strVal val="#ppt_x-#ppt_w/2"/>
                                          </p:val>
                                        </p:tav>
                                        <p:tav tm="100000">
                                          <p:val>
                                            <p:strVal val="#ppt_x"/>
                                          </p:val>
                                        </p:tav>
                                      </p:tavLst>
                                    </p:anim>
                                    <p:anim calcmode="lin" valueType="num">
                                      <p:cBhvr>
                                        <p:cTn id="21" dur="500" fill="hold"/>
                                        <p:tgtEl>
                                          <p:spTgt spid="681991"/>
                                        </p:tgtEl>
                                        <p:attrNameLst>
                                          <p:attrName>ppt_y</p:attrName>
                                        </p:attrNameLst>
                                      </p:cBhvr>
                                      <p:tavLst>
                                        <p:tav tm="0">
                                          <p:val>
                                            <p:strVal val="#ppt_y"/>
                                          </p:val>
                                        </p:tav>
                                        <p:tav tm="100000">
                                          <p:val>
                                            <p:strVal val="#ppt_y"/>
                                          </p:val>
                                        </p:tav>
                                      </p:tavLst>
                                    </p:anim>
                                    <p:anim calcmode="lin" valueType="num">
                                      <p:cBhvr>
                                        <p:cTn id="22" dur="500" fill="hold"/>
                                        <p:tgtEl>
                                          <p:spTgt spid="681991"/>
                                        </p:tgtEl>
                                        <p:attrNameLst>
                                          <p:attrName>ppt_w</p:attrName>
                                        </p:attrNameLst>
                                      </p:cBhvr>
                                      <p:tavLst>
                                        <p:tav tm="0">
                                          <p:val>
                                            <p:fltVal val="0"/>
                                          </p:val>
                                        </p:tav>
                                        <p:tav tm="100000">
                                          <p:val>
                                            <p:strVal val="#ppt_w"/>
                                          </p:val>
                                        </p:tav>
                                      </p:tavLst>
                                    </p:anim>
                                    <p:anim calcmode="lin" valueType="num">
                                      <p:cBhvr>
                                        <p:cTn id="23" dur="500" fill="hold"/>
                                        <p:tgtEl>
                                          <p:spTgt spid="681991"/>
                                        </p:tgtEl>
                                        <p:attrNameLst>
                                          <p:attrName>ppt_h</p:attrName>
                                        </p:attrNameLst>
                                      </p:cBhvr>
                                      <p:tavLst>
                                        <p:tav tm="0">
                                          <p:val>
                                            <p:strVal val="#ppt_h"/>
                                          </p:val>
                                        </p:tav>
                                        <p:tav tm="100000">
                                          <p:val>
                                            <p:strVal val="#ppt_h"/>
                                          </p:val>
                                        </p:tav>
                                      </p:tavLst>
                                    </p:anim>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499"/>
                                          </p:stCondLst>
                                        </p:cTn>
                                        <p:tgtEl>
                                          <p:spTgt spid="681990"/>
                                        </p:tgtEl>
                                        <p:attrNameLst>
                                          <p:attrName>style.visibility</p:attrName>
                                        </p:attrNameLst>
                                      </p:cBhvr>
                                      <p:to>
                                        <p:strVal val="visible"/>
                                      </p:to>
                                    </p:set>
                                  </p:childTnLst>
                                </p:cTn>
                              </p:par>
                            </p:childTnLst>
                          </p:cTn>
                        </p:par>
                        <p:par>
                          <p:cTn id="27" fill="hold">
                            <p:stCondLst>
                              <p:cond delay="1500"/>
                            </p:stCondLst>
                            <p:childTnLst>
                              <p:par>
                                <p:cTn id="28" presetID="2" presetClass="entr" presetSubtype="2" fill="hold" nodeType="afterEffect">
                                  <p:stCondLst>
                                    <p:cond delay="0"/>
                                  </p:stCondLst>
                                  <p:childTnLst>
                                    <p:set>
                                      <p:cBhvr>
                                        <p:cTn id="29" dur="1" fill="hold">
                                          <p:stCondLst>
                                            <p:cond delay="0"/>
                                          </p:stCondLst>
                                        </p:cTn>
                                        <p:tgtEl>
                                          <p:spTgt spid="681992"/>
                                        </p:tgtEl>
                                        <p:attrNameLst>
                                          <p:attrName>style.visibility</p:attrName>
                                        </p:attrNameLst>
                                      </p:cBhvr>
                                      <p:to>
                                        <p:strVal val="visible"/>
                                      </p:to>
                                    </p:set>
                                    <p:anim calcmode="lin" valueType="num">
                                      <p:cBhvr additive="base">
                                        <p:cTn id="30" dur="500" fill="hold"/>
                                        <p:tgtEl>
                                          <p:spTgt spid="681992"/>
                                        </p:tgtEl>
                                        <p:attrNameLst>
                                          <p:attrName>ppt_x</p:attrName>
                                        </p:attrNameLst>
                                      </p:cBhvr>
                                      <p:tavLst>
                                        <p:tav tm="0">
                                          <p:val>
                                            <p:strVal val="1+#ppt_w/2"/>
                                          </p:val>
                                        </p:tav>
                                        <p:tav tm="100000">
                                          <p:val>
                                            <p:strVal val="#ppt_x"/>
                                          </p:val>
                                        </p:tav>
                                      </p:tavLst>
                                    </p:anim>
                                    <p:anim calcmode="lin" valueType="num">
                                      <p:cBhvr additive="base">
                                        <p:cTn id="31" dur="500" fill="hold"/>
                                        <p:tgtEl>
                                          <p:spTgt spid="6819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990" grpId="0" autoUpdateAnimBg="0"/>
      <p:bldP spid="681991" grpId="0" animBg="1"/>
      <p:bldP spid="68199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8" name="Text Box 4"/>
          <p:cNvSpPr txBox="1">
            <a:spLocks noChangeArrowheads="1"/>
          </p:cNvSpPr>
          <p:nvPr/>
        </p:nvSpPr>
        <p:spPr bwMode="auto">
          <a:xfrm>
            <a:off x="47328" y="476251"/>
            <a:ext cx="11665296" cy="4817281"/>
          </a:xfrm>
          <a:prstGeom prst="rect">
            <a:avLst/>
          </a:prstGeom>
          <a:noFill/>
          <a:ln w="38100">
            <a:noFill/>
            <a:miter lim="800000"/>
            <a:headEnd/>
            <a:tailEnd/>
          </a:ln>
          <a:effectLst/>
        </p:spPr>
        <p:txBody>
          <a:bodyPr wrap="square">
            <a:spAutoFit/>
          </a:bodyPr>
          <a:lstStyle/>
          <a:p>
            <a:pPr marL="457200" indent="-457200">
              <a:lnSpc>
                <a:spcPct val="110000"/>
              </a:lnSpc>
              <a:spcBef>
                <a:spcPct val="10000"/>
              </a:spcBef>
              <a:spcAft>
                <a:spcPct val="10000"/>
              </a:spcAft>
            </a:pPr>
            <a:r>
              <a:rPr lang="zh-CN" altLang="en-US" sz="2800" b="1" dirty="0">
                <a:solidFill>
                  <a:srgbClr val="CC0000"/>
                </a:solidFill>
                <a:latin typeface="宋体" pitchFamily="2" charset="-122"/>
              </a:rPr>
              <a:t>说明：</a:t>
            </a:r>
          </a:p>
          <a:p>
            <a:pPr marL="457200" indent="-457200">
              <a:lnSpc>
                <a:spcPct val="110000"/>
              </a:lnSpc>
              <a:spcBef>
                <a:spcPct val="10000"/>
              </a:spcBef>
              <a:spcAft>
                <a:spcPct val="10000"/>
              </a:spcAft>
            </a:pPr>
            <a:r>
              <a:rPr lang="zh-CN" altLang="en-US" sz="2800" dirty="0">
                <a:latin typeface="宋体" pitchFamily="2" charset="-122"/>
              </a:rPr>
              <a:t>（</a:t>
            </a:r>
            <a:r>
              <a:rPr lang="en-US" altLang="zh-CN" sz="2800" dirty="0">
                <a:latin typeface="宋体" pitchFamily="2" charset="-122"/>
              </a:rPr>
              <a:t>1</a:t>
            </a:r>
            <a:r>
              <a:rPr lang="zh-CN" altLang="en-US" sz="2800" dirty="0">
                <a:latin typeface="宋体" pitchFamily="2" charset="-122"/>
              </a:rPr>
              <a:t>）用“</a:t>
            </a:r>
            <a:r>
              <a:rPr lang="en-US" altLang="zh-CN" sz="2800" dirty="0">
                <a:latin typeface="宋体" pitchFamily="2" charset="-122"/>
              </a:rPr>
              <a:t>%s”</a:t>
            </a:r>
            <a:r>
              <a:rPr lang="zh-CN" altLang="en-US" sz="2800" dirty="0">
                <a:latin typeface="宋体" pitchFamily="2" charset="-122"/>
              </a:rPr>
              <a:t>格式符输出字符串时，</a:t>
            </a:r>
            <a:r>
              <a:rPr lang="en-US" altLang="zh-CN" sz="2800" dirty="0" err="1">
                <a:latin typeface="宋体" pitchFamily="2" charset="-122"/>
              </a:rPr>
              <a:t>printf</a:t>
            </a:r>
            <a:r>
              <a:rPr lang="zh-CN" altLang="en-US" sz="2800" dirty="0">
                <a:latin typeface="宋体" pitchFamily="2" charset="-122"/>
              </a:rPr>
              <a:t>函数中的输出项是字符数组名，而不是数组元素名。</a:t>
            </a:r>
          </a:p>
          <a:p>
            <a:pPr marL="457200" indent="-457200">
              <a:lnSpc>
                <a:spcPct val="110000"/>
              </a:lnSpc>
              <a:spcBef>
                <a:spcPct val="10000"/>
              </a:spcBef>
              <a:spcAft>
                <a:spcPct val="10000"/>
              </a:spcAft>
            </a:pPr>
            <a:r>
              <a:rPr lang="zh-CN" altLang="en-US" sz="2800" dirty="0">
                <a:latin typeface="宋体" pitchFamily="2" charset="-122"/>
              </a:rPr>
              <a:t>（</a:t>
            </a:r>
            <a:r>
              <a:rPr lang="en-US" altLang="zh-CN" sz="2800" dirty="0">
                <a:latin typeface="宋体" pitchFamily="2" charset="-122"/>
              </a:rPr>
              <a:t>2</a:t>
            </a:r>
            <a:r>
              <a:rPr lang="zh-CN" altLang="en-US" sz="2800" dirty="0">
                <a:latin typeface="宋体" pitchFamily="2" charset="-122"/>
              </a:rPr>
              <a:t>）如果数组长度大于字符串实际长度，也只输出到遇</a:t>
            </a:r>
            <a:r>
              <a:rPr lang="en-US" altLang="zh-CN" sz="2800" dirty="0">
                <a:latin typeface="宋体" pitchFamily="2" charset="-122"/>
              </a:rPr>
              <a:t>′</a:t>
            </a:r>
            <a:r>
              <a:rPr lang="zh-CN" altLang="en-US" sz="2800" dirty="0">
                <a:latin typeface="宋体" pitchFamily="2" charset="-122"/>
              </a:rPr>
              <a:t>＼</a:t>
            </a:r>
            <a:r>
              <a:rPr lang="en-US" altLang="zh-CN" sz="2800" dirty="0">
                <a:latin typeface="宋体" pitchFamily="2" charset="-122"/>
              </a:rPr>
              <a:t>0′</a:t>
            </a:r>
            <a:r>
              <a:rPr lang="zh-CN" altLang="en-US" sz="2800" dirty="0">
                <a:latin typeface="宋体" pitchFamily="2" charset="-122"/>
              </a:rPr>
              <a:t>结束。</a:t>
            </a:r>
          </a:p>
          <a:p>
            <a:pPr marL="457200" indent="-457200">
              <a:lnSpc>
                <a:spcPct val="110000"/>
              </a:lnSpc>
              <a:spcBef>
                <a:spcPct val="10000"/>
              </a:spcBef>
              <a:spcAft>
                <a:spcPct val="10000"/>
              </a:spcAft>
            </a:pPr>
            <a:r>
              <a:rPr lang="zh-CN" altLang="en-US" sz="2800" dirty="0">
                <a:latin typeface="宋体" pitchFamily="2" charset="-122"/>
              </a:rPr>
              <a:t>（</a:t>
            </a:r>
            <a:r>
              <a:rPr lang="en-US" altLang="zh-CN" sz="2800" dirty="0">
                <a:latin typeface="宋体" pitchFamily="2" charset="-122"/>
              </a:rPr>
              <a:t>3</a:t>
            </a:r>
            <a:r>
              <a:rPr lang="zh-CN" altLang="en-US" sz="2800" dirty="0">
                <a:latin typeface="宋体" pitchFamily="2" charset="-122"/>
              </a:rPr>
              <a:t>）输出字符不包括结束符</a:t>
            </a:r>
            <a:r>
              <a:rPr lang="en-US" altLang="zh-CN" sz="2800" dirty="0">
                <a:latin typeface="宋体" pitchFamily="2" charset="-122"/>
              </a:rPr>
              <a:t>′</a:t>
            </a:r>
            <a:r>
              <a:rPr lang="zh-CN" altLang="en-US" sz="2800" dirty="0">
                <a:latin typeface="宋体" pitchFamily="2" charset="-122"/>
              </a:rPr>
              <a:t>＼</a:t>
            </a:r>
            <a:r>
              <a:rPr lang="en-US" altLang="zh-CN" sz="2800" dirty="0">
                <a:latin typeface="宋体" pitchFamily="2" charset="-122"/>
              </a:rPr>
              <a:t>0′</a:t>
            </a:r>
            <a:r>
              <a:rPr lang="zh-CN" altLang="en-US" sz="2800" dirty="0">
                <a:latin typeface="宋体" pitchFamily="2" charset="-122"/>
              </a:rPr>
              <a:t>。</a:t>
            </a:r>
          </a:p>
          <a:p>
            <a:pPr marL="457200" indent="-457200">
              <a:lnSpc>
                <a:spcPct val="110000"/>
              </a:lnSpc>
              <a:spcBef>
                <a:spcPct val="10000"/>
              </a:spcBef>
              <a:spcAft>
                <a:spcPct val="10000"/>
              </a:spcAft>
            </a:pPr>
            <a:r>
              <a:rPr lang="zh-CN" altLang="en-US" sz="2800" dirty="0">
                <a:latin typeface="宋体" pitchFamily="2" charset="-122"/>
              </a:rPr>
              <a:t>（</a:t>
            </a:r>
            <a:r>
              <a:rPr lang="en-US" altLang="zh-CN" sz="2800" dirty="0">
                <a:latin typeface="宋体" pitchFamily="2" charset="-122"/>
              </a:rPr>
              <a:t>4</a:t>
            </a:r>
            <a:r>
              <a:rPr lang="zh-CN" altLang="en-US" sz="2800" dirty="0">
                <a:latin typeface="宋体" pitchFamily="2" charset="-122"/>
              </a:rPr>
              <a:t>）如果一个字符数组中包含一个以上</a:t>
            </a:r>
            <a:r>
              <a:rPr lang="en-US" altLang="zh-CN" sz="2800" dirty="0">
                <a:latin typeface="宋体" pitchFamily="2" charset="-122"/>
              </a:rPr>
              <a:t>′</a:t>
            </a:r>
            <a:r>
              <a:rPr lang="zh-CN" altLang="en-US" sz="2800" dirty="0">
                <a:latin typeface="宋体" pitchFamily="2" charset="-122"/>
              </a:rPr>
              <a:t>＼</a:t>
            </a:r>
            <a:r>
              <a:rPr lang="en-US" altLang="zh-CN" sz="2800" dirty="0">
                <a:latin typeface="宋体" pitchFamily="2" charset="-122"/>
              </a:rPr>
              <a:t>0′</a:t>
            </a:r>
            <a:r>
              <a:rPr lang="zh-CN" altLang="en-US" sz="2800" dirty="0">
                <a:latin typeface="宋体" pitchFamily="2" charset="-122"/>
              </a:rPr>
              <a:t>，则遇第一个</a:t>
            </a:r>
            <a:r>
              <a:rPr lang="en-US" altLang="zh-CN" sz="2800" dirty="0">
                <a:latin typeface="宋体" pitchFamily="2" charset="-122"/>
              </a:rPr>
              <a:t>′</a:t>
            </a:r>
            <a:r>
              <a:rPr lang="zh-CN" altLang="en-US" sz="2800" dirty="0">
                <a:latin typeface="宋体" pitchFamily="2" charset="-122"/>
              </a:rPr>
              <a:t>＼</a:t>
            </a:r>
            <a:r>
              <a:rPr lang="en-US" altLang="zh-CN" sz="2800" dirty="0">
                <a:latin typeface="宋体" pitchFamily="2" charset="-122"/>
              </a:rPr>
              <a:t>0′</a:t>
            </a:r>
            <a:r>
              <a:rPr lang="zh-CN" altLang="en-US" sz="2800" dirty="0">
                <a:latin typeface="宋体" pitchFamily="2" charset="-122"/>
              </a:rPr>
              <a:t>时输出就结束。 </a:t>
            </a:r>
          </a:p>
          <a:p>
            <a:pPr marL="457200" indent="-457200">
              <a:lnSpc>
                <a:spcPct val="110000"/>
              </a:lnSpc>
              <a:spcBef>
                <a:spcPct val="10000"/>
              </a:spcBef>
              <a:spcAft>
                <a:spcPct val="10000"/>
              </a:spcAft>
            </a:pPr>
            <a:r>
              <a:rPr lang="zh-CN" altLang="en-US" sz="2800" dirty="0">
                <a:latin typeface="宋体" pitchFamily="2" charset="-122"/>
              </a:rPr>
              <a:t>（</a:t>
            </a:r>
            <a:r>
              <a:rPr lang="en-US" altLang="zh-CN" sz="2800" dirty="0">
                <a:latin typeface="宋体" pitchFamily="2" charset="-122"/>
              </a:rPr>
              <a:t>5</a:t>
            </a:r>
            <a:r>
              <a:rPr lang="zh-CN" altLang="en-US" sz="2800" dirty="0">
                <a:latin typeface="宋体" pitchFamily="2" charset="-122"/>
              </a:rPr>
              <a:t>）可以用</a:t>
            </a:r>
            <a:r>
              <a:rPr lang="en-US" altLang="zh-CN" sz="2800" dirty="0" err="1">
                <a:latin typeface="宋体" pitchFamily="2" charset="-122"/>
              </a:rPr>
              <a:t>scanf</a:t>
            </a:r>
            <a:r>
              <a:rPr lang="zh-CN" altLang="en-US" sz="2800" dirty="0">
                <a:latin typeface="宋体" pitchFamily="2" charset="-122"/>
              </a:rPr>
              <a:t>函数输入一个字符串。</a:t>
            </a:r>
          </a:p>
          <a:p>
            <a:pPr marL="457200" indent="-457200">
              <a:lnSpc>
                <a:spcPct val="110000"/>
              </a:lnSpc>
              <a:spcBef>
                <a:spcPct val="10000"/>
              </a:spcBef>
              <a:spcAft>
                <a:spcPct val="10000"/>
              </a:spcAft>
            </a:pPr>
            <a:endParaRPr lang="en-US" altLang="zh-CN" sz="2800" dirty="0">
              <a:latin typeface="宋体" pitchFamily="2" charset="-122"/>
            </a:endParaRPr>
          </a:p>
        </p:txBody>
      </p:sp>
    </p:spTree>
  </p:cSld>
  <p:clrMapOvr>
    <a:masterClrMapping/>
  </p:clrMapOvr>
  <p:transition>
    <p:strips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2" name="Text Box 4"/>
          <p:cNvSpPr txBox="1">
            <a:spLocks noChangeArrowheads="1"/>
          </p:cNvSpPr>
          <p:nvPr/>
        </p:nvSpPr>
        <p:spPr bwMode="auto">
          <a:xfrm>
            <a:off x="119336" y="476251"/>
            <a:ext cx="9864453" cy="4708525"/>
          </a:xfrm>
          <a:prstGeom prst="rect">
            <a:avLst/>
          </a:prstGeom>
          <a:noFill/>
          <a:ln w="28575">
            <a:noFill/>
            <a:miter lim="800000"/>
            <a:headEnd/>
            <a:tailEnd/>
          </a:ln>
          <a:effectLst/>
        </p:spPr>
        <p:txBody>
          <a:bodyPr wrap="square">
            <a:spAutoFit/>
          </a:bodyPr>
          <a:lstStyle/>
          <a:p>
            <a:pPr algn="l">
              <a:lnSpc>
                <a:spcPct val="120000"/>
              </a:lnSpc>
              <a:spcBef>
                <a:spcPct val="10000"/>
              </a:spcBef>
              <a:spcAft>
                <a:spcPct val="10000"/>
              </a:spcAft>
            </a:pPr>
            <a:r>
              <a:rPr lang="en-US" altLang="zh-CN" sz="2800" dirty="0">
                <a:latin typeface="宋体" pitchFamily="2" charset="-122"/>
              </a:rPr>
              <a:t>    </a:t>
            </a:r>
            <a:r>
              <a:rPr lang="zh-CN" altLang="en-US" sz="2800" dirty="0">
                <a:latin typeface="宋体" pitchFamily="2" charset="-122"/>
              </a:rPr>
              <a:t>如果利用一个</a:t>
            </a:r>
            <a:r>
              <a:rPr lang="en-US" altLang="zh-CN" sz="2800" dirty="0" err="1">
                <a:latin typeface="宋体" pitchFamily="2" charset="-122"/>
              </a:rPr>
              <a:t>scanf</a:t>
            </a:r>
            <a:r>
              <a:rPr lang="zh-CN" altLang="en-US" sz="2800" dirty="0">
                <a:latin typeface="宋体" pitchFamily="2" charset="-122"/>
              </a:rPr>
              <a:t>函数输入多个字符串，则在输入时以空格分隔。</a:t>
            </a:r>
          </a:p>
          <a:p>
            <a:pPr algn="l">
              <a:lnSpc>
                <a:spcPct val="120000"/>
              </a:lnSpc>
              <a:spcBef>
                <a:spcPct val="10000"/>
              </a:spcBef>
              <a:spcAft>
                <a:spcPct val="10000"/>
              </a:spcAft>
            </a:pPr>
            <a:r>
              <a:rPr lang="zh-CN" altLang="en-US" sz="2800" b="1" dirty="0">
                <a:solidFill>
                  <a:srgbClr val="CC0000"/>
                </a:solidFill>
                <a:latin typeface="宋体" pitchFamily="2" charset="-122"/>
              </a:rPr>
              <a:t>例如：</a:t>
            </a:r>
          </a:p>
          <a:p>
            <a:pPr algn="l">
              <a:lnSpc>
                <a:spcPct val="120000"/>
              </a:lnSpc>
              <a:spcBef>
                <a:spcPct val="10000"/>
              </a:spcBef>
              <a:spcAft>
                <a:spcPct val="10000"/>
              </a:spcAft>
            </a:pPr>
            <a:r>
              <a:rPr lang="en-US" altLang="zh-CN" sz="2800" b="1" dirty="0">
                <a:latin typeface="宋体" pitchFamily="2" charset="-122"/>
              </a:rPr>
              <a:t>char </a:t>
            </a:r>
            <a:r>
              <a:rPr lang="en-US" altLang="zh-CN" sz="2800" b="1" dirty="0" err="1">
                <a:latin typeface="宋体" pitchFamily="2" charset="-122"/>
              </a:rPr>
              <a:t>strl</a:t>
            </a:r>
            <a:r>
              <a:rPr lang="zh-CN" altLang="en-US" sz="2800" b="1" dirty="0">
                <a:latin typeface="宋体" pitchFamily="2" charset="-122"/>
              </a:rPr>
              <a:t>［</a:t>
            </a:r>
            <a:r>
              <a:rPr lang="en-US" altLang="zh-CN" sz="2800" b="1" dirty="0">
                <a:latin typeface="宋体" pitchFamily="2" charset="-122"/>
              </a:rPr>
              <a:t>5</a:t>
            </a:r>
            <a:r>
              <a:rPr lang="zh-CN" altLang="en-US" sz="2800" b="1" dirty="0">
                <a:latin typeface="宋体" pitchFamily="2" charset="-122"/>
              </a:rPr>
              <a:t>］，</a:t>
            </a:r>
            <a:r>
              <a:rPr lang="en-US" altLang="zh-CN" sz="2800" b="1" dirty="0">
                <a:latin typeface="宋体" pitchFamily="2" charset="-122"/>
              </a:rPr>
              <a:t>str2</a:t>
            </a:r>
            <a:r>
              <a:rPr lang="zh-CN" altLang="en-US" sz="2800" b="1" dirty="0">
                <a:latin typeface="宋体" pitchFamily="2" charset="-122"/>
              </a:rPr>
              <a:t>［</a:t>
            </a:r>
            <a:r>
              <a:rPr lang="en-US" altLang="zh-CN" sz="2800" b="1" dirty="0">
                <a:latin typeface="宋体" pitchFamily="2" charset="-122"/>
              </a:rPr>
              <a:t>5</a:t>
            </a:r>
            <a:r>
              <a:rPr lang="zh-CN" altLang="en-US" sz="2800" b="1" dirty="0">
                <a:latin typeface="宋体" pitchFamily="2" charset="-122"/>
              </a:rPr>
              <a:t>］，</a:t>
            </a:r>
            <a:r>
              <a:rPr lang="en-US" altLang="zh-CN" sz="2800" b="1" dirty="0">
                <a:latin typeface="宋体" pitchFamily="2" charset="-122"/>
              </a:rPr>
              <a:t>str3</a:t>
            </a:r>
            <a:r>
              <a:rPr lang="zh-CN" altLang="en-US" sz="2800" b="1" dirty="0">
                <a:latin typeface="宋体" pitchFamily="2" charset="-122"/>
              </a:rPr>
              <a:t>［</a:t>
            </a:r>
            <a:r>
              <a:rPr lang="en-US" altLang="zh-CN" sz="2800" b="1" dirty="0">
                <a:latin typeface="宋体" pitchFamily="2" charset="-122"/>
              </a:rPr>
              <a:t>5</a:t>
            </a:r>
            <a:r>
              <a:rPr lang="zh-CN" altLang="en-US" sz="2800" b="1" dirty="0">
                <a:latin typeface="宋体" pitchFamily="2" charset="-122"/>
              </a:rPr>
              <a:t>］</a:t>
            </a:r>
            <a:r>
              <a:rPr lang="en-US" altLang="zh-CN" sz="2800" b="1" dirty="0">
                <a:latin typeface="宋体" pitchFamily="2" charset="-122"/>
              </a:rPr>
              <a:t>;</a:t>
            </a:r>
          </a:p>
          <a:p>
            <a:pPr algn="l">
              <a:lnSpc>
                <a:spcPct val="120000"/>
              </a:lnSpc>
              <a:spcBef>
                <a:spcPct val="10000"/>
              </a:spcBef>
              <a:spcAft>
                <a:spcPct val="10000"/>
              </a:spcAft>
            </a:pPr>
            <a:r>
              <a:rPr lang="en-US" altLang="zh-CN" sz="2800" b="1" dirty="0" err="1">
                <a:latin typeface="宋体" pitchFamily="2" charset="-122"/>
              </a:rPr>
              <a:t>scanf</a:t>
            </a:r>
            <a:r>
              <a:rPr lang="en-US" altLang="zh-CN" sz="2800" b="1" dirty="0">
                <a:latin typeface="宋体" pitchFamily="2" charset="-122"/>
              </a:rPr>
              <a:t>(″%s %s %s″</a:t>
            </a:r>
            <a:r>
              <a:rPr lang="zh-CN" altLang="en-US" sz="2800" b="1" dirty="0">
                <a:latin typeface="宋体" pitchFamily="2" charset="-122"/>
              </a:rPr>
              <a:t>，</a:t>
            </a:r>
            <a:r>
              <a:rPr lang="en-US" altLang="zh-CN" sz="2800" b="1" dirty="0">
                <a:latin typeface="宋体" pitchFamily="2" charset="-122"/>
              </a:rPr>
              <a:t>str1</a:t>
            </a:r>
            <a:r>
              <a:rPr lang="zh-CN" altLang="en-US" sz="2800" b="1" dirty="0">
                <a:latin typeface="宋体" pitchFamily="2" charset="-122"/>
              </a:rPr>
              <a:t>，</a:t>
            </a:r>
            <a:r>
              <a:rPr lang="en-US" altLang="zh-CN" sz="2800" b="1" dirty="0">
                <a:latin typeface="宋体" pitchFamily="2" charset="-122"/>
              </a:rPr>
              <a:t>str2</a:t>
            </a:r>
            <a:r>
              <a:rPr lang="zh-CN" altLang="en-US" sz="2800" b="1" dirty="0">
                <a:latin typeface="宋体" pitchFamily="2" charset="-122"/>
              </a:rPr>
              <a:t>，</a:t>
            </a:r>
            <a:r>
              <a:rPr lang="en-US" altLang="zh-CN" sz="2800" b="1" dirty="0">
                <a:latin typeface="宋体" pitchFamily="2" charset="-122"/>
              </a:rPr>
              <a:t>str3);</a:t>
            </a:r>
          </a:p>
          <a:p>
            <a:pPr algn="l">
              <a:lnSpc>
                <a:spcPct val="120000"/>
              </a:lnSpc>
              <a:spcBef>
                <a:spcPct val="10000"/>
              </a:spcBef>
              <a:spcAft>
                <a:spcPct val="10000"/>
              </a:spcAft>
            </a:pPr>
            <a:r>
              <a:rPr lang="zh-CN" altLang="en-US" sz="2800" dirty="0">
                <a:latin typeface="宋体" pitchFamily="2" charset="-122"/>
              </a:rPr>
              <a:t>输入数据：</a:t>
            </a:r>
          </a:p>
          <a:p>
            <a:pPr algn="l">
              <a:lnSpc>
                <a:spcPct val="120000"/>
              </a:lnSpc>
              <a:spcBef>
                <a:spcPct val="10000"/>
              </a:spcBef>
              <a:spcAft>
                <a:spcPct val="10000"/>
              </a:spcAft>
            </a:pPr>
            <a:r>
              <a:rPr lang="en-US" altLang="zh-CN" sz="2800" dirty="0">
                <a:latin typeface="宋体" pitchFamily="2" charset="-122"/>
              </a:rPr>
              <a:t>How are you? </a:t>
            </a:r>
          </a:p>
          <a:p>
            <a:pPr algn="l">
              <a:lnSpc>
                <a:spcPct val="120000"/>
              </a:lnSpc>
              <a:spcBef>
                <a:spcPct val="10000"/>
              </a:spcBef>
              <a:spcAft>
                <a:spcPct val="10000"/>
              </a:spcAft>
            </a:pPr>
            <a:r>
              <a:rPr lang="zh-CN" altLang="en-US" sz="2800" dirty="0">
                <a:latin typeface="宋体" pitchFamily="2" charset="-122"/>
              </a:rPr>
              <a:t>数组中未被赋值的元素的值自动置</a:t>
            </a:r>
            <a:r>
              <a:rPr lang="en-US" altLang="zh-CN" sz="2800" dirty="0">
                <a:latin typeface="宋体" pitchFamily="2" charset="-122"/>
              </a:rPr>
              <a:t>′</a:t>
            </a:r>
            <a:r>
              <a:rPr lang="zh-CN" altLang="en-US" sz="2800" dirty="0">
                <a:latin typeface="宋体" pitchFamily="2" charset="-122"/>
              </a:rPr>
              <a:t>＼</a:t>
            </a:r>
            <a:r>
              <a:rPr lang="en-US" altLang="zh-CN" sz="2800" dirty="0">
                <a:latin typeface="宋体" pitchFamily="2" charset="-122"/>
              </a:rPr>
              <a:t>0′</a:t>
            </a:r>
            <a:r>
              <a:rPr lang="zh-CN" altLang="en-US" sz="2800" dirty="0">
                <a:latin typeface="宋体" pitchFamily="2" charset="-122"/>
              </a:rPr>
              <a:t>。</a:t>
            </a:r>
          </a:p>
        </p:txBody>
      </p:sp>
      <p:pic>
        <p:nvPicPr>
          <p:cNvPr id="662533" name="Picture 5" descr="g12"/>
          <p:cNvPicPr>
            <a:picLocks noChangeAspect="1" noChangeArrowheads="1"/>
          </p:cNvPicPr>
          <p:nvPr/>
        </p:nvPicPr>
        <p:blipFill>
          <a:blip r:embed="rId2" cstate="print"/>
          <a:srcRect/>
          <a:stretch>
            <a:fillRect/>
          </a:stretch>
        </p:blipFill>
        <p:spPr bwMode="auto">
          <a:xfrm>
            <a:off x="8040216" y="2204864"/>
            <a:ext cx="3497263" cy="2079625"/>
          </a:xfrm>
          <a:prstGeom prst="rect">
            <a:avLst/>
          </a:prstGeom>
          <a:noFill/>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62532"/>
                                        </p:tgtEl>
                                        <p:attrNameLst>
                                          <p:attrName>style.visibility</p:attrName>
                                        </p:attrNameLst>
                                      </p:cBhvr>
                                      <p:to>
                                        <p:strVal val="visible"/>
                                      </p:to>
                                    </p:set>
                                    <p:anim calcmode="lin" valueType="num">
                                      <p:cBhvr additive="base">
                                        <p:cTn id="7" dur="500" fill="hold"/>
                                        <p:tgtEl>
                                          <p:spTgt spid="662532"/>
                                        </p:tgtEl>
                                        <p:attrNameLst>
                                          <p:attrName>ppt_x</p:attrName>
                                        </p:attrNameLst>
                                      </p:cBhvr>
                                      <p:tavLst>
                                        <p:tav tm="0">
                                          <p:val>
                                            <p:strVal val="0-#ppt_w/2"/>
                                          </p:val>
                                        </p:tav>
                                        <p:tav tm="100000">
                                          <p:val>
                                            <p:strVal val="#ppt_x"/>
                                          </p:val>
                                        </p:tav>
                                      </p:tavLst>
                                    </p:anim>
                                    <p:anim calcmode="lin" valueType="num">
                                      <p:cBhvr additive="base">
                                        <p:cTn id="8" dur="500" fill="hold"/>
                                        <p:tgtEl>
                                          <p:spTgt spid="6625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62533"/>
                                        </p:tgtEl>
                                        <p:attrNameLst>
                                          <p:attrName>style.visibility</p:attrName>
                                        </p:attrNameLst>
                                      </p:cBhvr>
                                      <p:to>
                                        <p:strVal val="visible"/>
                                      </p:to>
                                    </p:set>
                                    <p:anim calcmode="lin" valueType="num">
                                      <p:cBhvr additive="base">
                                        <p:cTn id="13" dur="500" fill="hold"/>
                                        <p:tgtEl>
                                          <p:spTgt spid="662533"/>
                                        </p:tgtEl>
                                        <p:attrNameLst>
                                          <p:attrName>ppt_x</p:attrName>
                                        </p:attrNameLst>
                                      </p:cBhvr>
                                      <p:tavLst>
                                        <p:tav tm="0">
                                          <p:val>
                                            <p:strVal val="1+#ppt_w/2"/>
                                          </p:val>
                                        </p:tav>
                                        <p:tav tm="100000">
                                          <p:val>
                                            <p:strVal val="#ppt_x"/>
                                          </p:val>
                                        </p:tav>
                                      </p:tavLst>
                                    </p:anim>
                                    <p:anim calcmode="lin" valueType="num">
                                      <p:cBhvr additive="base">
                                        <p:cTn id="14" dur="500" fill="hold"/>
                                        <p:tgtEl>
                                          <p:spTgt spid="6625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65" name="Text Box 13"/>
          <p:cNvSpPr txBox="1">
            <a:spLocks noChangeArrowheads="1"/>
          </p:cNvSpPr>
          <p:nvPr/>
        </p:nvSpPr>
        <p:spPr bwMode="auto">
          <a:xfrm>
            <a:off x="1847850" y="3644900"/>
            <a:ext cx="8305800" cy="2400300"/>
          </a:xfrm>
          <a:prstGeom prst="rect">
            <a:avLst/>
          </a:prstGeom>
          <a:noFill/>
          <a:ln w="38100">
            <a:noFill/>
            <a:miter lim="800000"/>
            <a:headEnd/>
            <a:tailEnd/>
          </a:ln>
          <a:effectLst/>
        </p:spPr>
        <p:txBody>
          <a:bodyPr>
            <a:spAutoFit/>
          </a:bodyPr>
          <a:lstStyle/>
          <a:p>
            <a:pPr algn="l">
              <a:lnSpc>
                <a:spcPct val="120000"/>
              </a:lnSpc>
              <a:spcBef>
                <a:spcPct val="10000"/>
              </a:spcBef>
              <a:spcAft>
                <a:spcPct val="10000"/>
              </a:spcAft>
            </a:pPr>
            <a:r>
              <a:rPr lang="zh-CN" altLang="en-US" sz="2800" b="1" dirty="0">
                <a:solidFill>
                  <a:schemeClr val="accent2"/>
                </a:solidFill>
                <a:latin typeface="宋体" pitchFamily="2" charset="-122"/>
              </a:rPr>
              <a:t>分析图中所示的字符数组</a:t>
            </a:r>
            <a:endParaRPr lang="zh-CN" altLang="en-US" dirty="0">
              <a:latin typeface="宋体" pitchFamily="2" charset="-122"/>
            </a:endParaRPr>
          </a:p>
          <a:p>
            <a:pPr algn="l">
              <a:lnSpc>
                <a:spcPct val="120000"/>
              </a:lnSpc>
              <a:spcBef>
                <a:spcPct val="10000"/>
              </a:spcBef>
              <a:spcAft>
                <a:spcPct val="10000"/>
              </a:spcAft>
            </a:pPr>
            <a:r>
              <a:rPr lang="zh-CN" altLang="en-US" sz="2800" dirty="0">
                <a:latin typeface="宋体" pitchFamily="2" charset="-122"/>
              </a:rPr>
              <a:t>用</a:t>
            </a:r>
            <a:r>
              <a:rPr lang="en-US" altLang="zh-CN" sz="2800" dirty="0">
                <a:latin typeface="宋体" pitchFamily="2" charset="-122"/>
              </a:rPr>
              <a:t>8</a:t>
            </a:r>
            <a:r>
              <a:rPr lang="zh-CN" altLang="en-US" sz="2800" dirty="0">
                <a:latin typeface="宋体" pitchFamily="2" charset="-122"/>
              </a:rPr>
              <a:t>进制形式输出数组</a:t>
            </a:r>
            <a:r>
              <a:rPr lang="en-US" altLang="zh-CN" sz="2800" dirty="0">
                <a:latin typeface="宋体" pitchFamily="2" charset="-122"/>
              </a:rPr>
              <a:t>c</a:t>
            </a:r>
            <a:r>
              <a:rPr lang="zh-CN" altLang="en-US" sz="2800" dirty="0">
                <a:latin typeface="宋体" pitchFamily="2" charset="-122"/>
              </a:rPr>
              <a:t>的起始地址 </a:t>
            </a:r>
          </a:p>
          <a:p>
            <a:pPr algn="l">
              <a:lnSpc>
                <a:spcPct val="120000"/>
              </a:lnSpc>
              <a:spcBef>
                <a:spcPct val="10000"/>
              </a:spcBef>
              <a:spcAft>
                <a:spcPct val="10000"/>
              </a:spcAft>
            </a:pPr>
            <a:r>
              <a:rPr lang="en-US" altLang="zh-CN" sz="2800" b="1" dirty="0" err="1">
                <a:solidFill>
                  <a:schemeClr val="accent2"/>
                </a:solidFill>
                <a:latin typeface="宋体" pitchFamily="2" charset="-122"/>
              </a:rPr>
              <a:t>printf</a:t>
            </a:r>
            <a:r>
              <a:rPr lang="en-US" altLang="zh-CN" sz="2800" b="1" dirty="0">
                <a:solidFill>
                  <a:schemeClr val="accent2"/>
                </a:solidFill>
                <a:latin typeface="宋体" pitchFamily="2" charset="-122"/>
              </a:rPr>
              <a:t>(″%o″</a:t>
            </a:r>
            <a:r>
              <a:rPr lang="zh-CN" altLang="en-US" sz="2800" b="1" dirty="0">
                <a:solidFill>
                  <a:schemeClr val="accent2"/>
                </a:solidFill>
                <a:latin typeface="宋体" pitchFamily="2" charset="-122"/>
              </a:rPr>
              <a:t>，</a:t>
            </a:r>
            <a:r>
              <a:rPr lang="en-US" altLang="zh-CN" sz="2800" b="1" dirty="0">
                <a:solidFill>
                  <a:schemeClr val="accent2"/>
                </a:solidFill>
                <a:latin typeface="宋体" pitchFamily="2" charset="-122"/>
              </a:rPr>
              <a:t>c);</a:t>
            </a:r>
            <a:r>
              <a:rPr lang="en-US" altLang="zh-CN" sz="2800" dirty="0">
                <a:latin typeface="宋体" pitchFamily="2" charset="-122"/>
              </a:rPr>
              <a:t> </a:t>
            </a:r>
          </a:p>
          <a:p>
            <a:pPr algn="l">
              <a:lnSpc>
                <a:spcPct val="120000"/>
              </a:lnSpc>
              <a:spcBef>
                <a:spcPct val="10000"/>
              </a:spcBef>
              <a:spcAft>
                <a:spcPct val="10000"/>
              </a:spcAft>
            </a:pPr>
            <a:r>
              <a:rPr lang="en-US" altLang="zh-CN" sz="2800" b="1" dirty="0" err="1">
                <a:solidFill>
                  <a:schemeClr val="accent2"/>
                </a:solidFill>
                <a:latin typeface="宋体" pitchFamily="2" charset="-122"/>
              </a:rPr>
              <a:t>printf</a:t>
            </a:r>
            <a:r>
              <a:rPr lang="en-US" altLang="zh-CN" sz="2800" b="1" dirty="0">
                <a:solidFill>
                  <a:schemeClr val="accent2"/>
                </a:solidFill>
                <a:latin typeface="宋体" pitchFamily="2" charset="-122"/>
              </a:rPr>
              <a:t>(″%s″</a:t>
            </a:r>
            <a:r>
              <a:rPr lang="zh-CN" altLang="en-US" sz="2800" b="1" dirty="0">
                <a:solidFill>
                  <a:schemeClr val="accent2"/>
                </a:solidFill>
                <a:latin typeface="宋体" pitchFamily="2" charset="-122"/>
              </a:rPr>
              <a:t>，</a:t>
            </a:r>
            <a:r>
              <a:rPr lang="en-US" altLang="zh-CN" sz="2800" b="1" dirty="0">
                <a:solidFill>
                  <a:schemeClr val="accent2"/>
                </a:solidFill>
                <a:latin typeface="宋体" pitchFamily="2" charset="-122"/>
              </a:rPr>
              <a:t>c);</a:t>
            </a:r>
            <a:endParaRPr lang="en-US" altLang="zh-CN" sz="2800" b="1" dirty="0">
              <a:latin typeface="宋体" pitchFamily="2" charset="-122"/>
            </a:endParaRPr>
          </a:p>
        </p:txBody>
      </p:sp>
      <p:sp>
        <p:nvSpPr>
          <p:cNvPr id="663556" name="Text Box 4"/>
          <p:cNvSpPr txBox="1">
            <a:spLocks noChangeArrowheads="1"/>
          </p:cNvSpPr>
          <p:nvPr/>
        </p:nvSpPr>
        <p:spPr bwMode="auto">
          <a:xfrm>
            <a:off x="191345" y="692151"/>
            <a:ext cx="7920782" cy="2178097"/>
          </a:xfrm>
          <a:prstGeom prst="rect">
            <a:avLst/>
          </a:prstGeom>
          <a:noFill/>
          <a:ln w="28575">
            <a:noFill/>
            <a:miter lim="800000"/>
            <a:headEnd/>
            <a:tailEnd/>
          </a:ln>
          <a:effectLst/>
        </p:spPr>
        <p:txBody>
          <a:bodyPr wrap="square">
            <a:spAutoFit/>
          </a:bodyPr>
          <a:lstStyle/>
          <a:p>
            <a:pPr algn="l">
              <a:lnSpc>
                <a:spcPct val="120000"/>
              </a:lnSpc>
              <a:spcBef>
                <a:spcPct val="10000"/>
              </a:spcBef>
              <a:spcAft>
                <a:spcPct val="10000"/>
              </a:spcAft>
            </a:pPr>
            <a:r>
              <a:rPr lang="zh-CN" altLang="en-US" sz="2800" b="1" dirty="0">
                <a:solidFill>
                  <a:srgbClr val="CC0000"/>
                </a:solidFill>
                <a:latin typeface="宋体" pitchFamily="2" charset="-122"/>
              </a:rPr>
              <a:t>注意：</a:t>
            </a:r>
            <a:r>
              <a:rPr lang="en-US" altLang="zh-CN" sz="2800" dirty="0" err="1">
                <a:latin typeface="宋体" pitchFamily="2" charset="-122"/>
              </a:rPr>
              <a:t>scanf</a:t>
            </a:r>
            <a:r>
              <a:rPr lang="zh-CN" altLang="en-US" sz="2800" dirty="0">
                <a:latin typeface="宋体" pitchFamily="2" charset="-122"/>
              </a:rPr>
              <a:t>函数中的输入项如果字符数组名。不要再加地址符</a:t>
            </a:r>
            <a:r>
              <a:rPr lang="en-US" altLang="zh-CN" sz="2800" dirty="0">
                <a:latin typeface="宋体" pitchFamily="2" charset="-122"/>
              </a:rPr>
              <a:t>&amp;</a:t>
            </a:r>
            <a:r>
              <a:rPr lang="zh-CN" altLang="en-US" sz="2800" dirty="0">
                <a:latin typeface="宋体" pitchFamily="2" charset="-122"/>
              </a:rPr>
              <a:t>，因为在</a:t>
            </a:r>
            <a:r>
              <a:rPr lang="en-US" altLang="zh-CN" sz="2800" dirty="0">
                <a:latin typeface="宋体" pitchFamily="2" charset="-122"/>
              </a:rPr>
              <a:t>C</a:t>
            </a:r>
            <a:r>
              <a:rPr lang="zh-CN" altLang="en-US" sz="2800" dirty="0">
                <a:latin typeface="宋体" pitchFamily="2" charset="-122"/>
              </a:rPr>
              <a:t>语言中数组名代表该数组的起始地址。下面写法不对：</a:t>
            </a:r>
          </a:p>
          <a:p>
            <a:pPr algn="l">
              <a:lnSpc>
                <a:spcPct val="120000"/>
              </a:lnSpc>
              <a:spcBef>
                <a:spcPct val="10000"/>
              </a:spcBef>
              <a:spcAft>
                <a:spcPct val="10000"/>
              </a:spcAft>
            </a:pPr>
            <a:r>
              <a:rPr lang="en-US" altLang="zh-CN" sz="2800" b="1" dirty="0" err="1">
                <a:solidFill>
                  <a:srgbClr val="336600"/>
                </a:solidFill>
                <a:latin typeface="宋体" pitchFamily="2" charset="-122"/>
              </a:rPr>
              <a:t>scanf</a:t>
            </a:r>
            <a:r>
              <a:rPr lang="en-US" altLang="zh-CN" sz="2800" b="1" dirty="0">
                <a:solidFill>
                  <a:srgbClr val="336600"/>
                </a:solidFill>
                <a:latin typeface="宋体" pitchFamily="2" charset="-122"/>
              </a:rPr>
              <a:t>(″%s″</a:t>
            </a:r>
            <a:r>
              <a:rPr lang="zh-CN" altLang="en-US" sz="2800" b="1" dirty="0">
                <a:solidFill>
                  <a:srgbClr val="336600"/>
                </a:solidFill>
                <a:latin typeface="宋体" pitchFamily="2" charset="-122"/>
              </a:rPr>
              <a:t>，</a:t>
            </a:r>
            <a:r>
              <a:rPr lang="en-US" altLang="zh-CN" sz="2800" b="1" dirty="0">
                <a:solidFill>
                  <a:srgbClr val="336600"/>
                </a:solidFill>
                <a:latin typeface="宋体" pitchFamily="2" charset="-122"/>
              </a:rPr>
              <a:t>&amp;str)</a:t>
            </a:r>
            <a:r>
              <a:rPr lang="zh-CN" altLang="en-US" sz="2800" b="1" dirty="0">
                <a:solidFill>
                  <a:srgbClr val="336600"/>
                </a:solidFill>
                <a:latin typeface="宋体" pitchFamily="2" charset="-122"/>
              </a:rPr>
              <a:t>；</a:t>
            </a:r>
          </a:p>
        </p:txBody>
      </p:sp>
      <p:grpSp>
        <p:nvGrpSpPr>
          <p:cNvPr id="663564" name="Group 12"/>
          <p:cNvGrpSpPr>
            <a:grpSpLocks/>
          </p:cNvGrpSpPr>
          <p:nvPr/>
        </p:nvGrpSpPr>
        <p:grpSpPr bwMode="auto">
          <a:xfrm>
            <a:off x="4223792" y="2387625"/>
            <a:ext cx="685800" cy="457200"/>
            <a:chOff x="2160" y="816"/>
            <a:chExt cx="336" cy="144"/>
          </a:xfrm>
        </p:grpSpPr>
        <p:sp>
          <p:nvSpPr>
            <p:cNvPr id="663557" name="Line 5"/>
            <p:cNvSpPr>
              <a:spLocks noChangeShapeType="1"/>
            </p:cNvSpPr>
            <p:nvPr/>
          </p:nvSpPr>
          <p:spPr bwMode="auto">
            <a:xfrm flipH="1">
              <a:off x="2160" y="816"/>
              <a:ext cx="336" cy="144"/>
            </a:xfrm>
            <a:prstGeom prst="line">
              <a:avLst/>
            </a:prstGeom>
            <a:noFill/>
            <a:ln w="38100">
              <a:solidFill>
                <a:srgbClr val="CC3300"/>
              </a:solidFill>
              <a:round/>
              <a:headEnd/>
              <a:tailEnd/>
            </a:ln>
            <a:effectLst/>
          </p:spPr>
          <p:txBody>
            <a:bodyPr/>
            <a:lstStyle/>
            <a:p>
              <a:endParaRPr lang="zh-CN" altLang="en-US"/>
            </a:p>
          </p:txBody>
        </p:sp>
        <p:sp>
          <p:nvSpPr>
            <p:cNvPr id="663558" name="Line 6"/>
            <p:cNvSpPr>
              <a:spLocks noChangeShapeType="1"/>
            </p:cNvSpPr>
            <p:nvPr/>
          </p:nvSpPr>
          <p:spPr bwMode="auto">
            <a:xfrm>
              <a:off x="2160" y="816"/>
              <a:ext cx="336" cy="144"/>
            </a:xfrm>
            <a:prstGeom prst="line">
              <a:avLst/>
            </a:prstGeom>
            <a:noFill/>
            <a:ln w="38100">
              <a:solidFill>
                <a:srgbClr val="CC3300"/>
              </a:solidFill>
              <a:round/>
              <a:headEnd/>
              <a:tailEnd/>
            </a:ln>
            <a:effectLst/>
          </p:spPr>
          <p:txBody>
            <a:bodyPr/>
            <a:lstStyle/>
            <a:p>
              <a:endParaRPr lang="zh-CN" altLang="en-US"/>
            </a:p>
          </p:txBody>
        </p:sp>
      </p:grpSp>
      <p:pic>
        <p:nvPicPr>
          <p:cNvPr id="663560" name="Picture 8" descr="g14"/>
          <p:cNvPicPr>
            <a:picLocks noChangeAspect="1" noChangeArrowheads="1"/>
          </p:cNvPicPr>
          <p:nvPr/>
        </p:nvPicPr>
        <p:blipFill>
          <a:blip r:embed="rId2" cstate="print"/>
          <a:srcRect/>
          <a:stretch>
            <a:fillRect/>
          </a:stretch>
        </p:blipFill>
        <p:spPr bwMode="auto">
          <a:xfrm>
            <a:off x="9140825" y="1676400"/>
            <a:ext cx="2406650" cy="2952750"/>
          </a:xfrm>
          <a:prstGeom prst="rect">
            <a:avLst/>
          </a:prstGeom>
          <a:noFill/>
          <a:ln w="28575">
            <a:solidFill>
              <a:schemeClr val="accent2"/>
            </a:solidFill>
            <a:miter lim="800000"/>
            <a:headEnd/>
            <a:tailEnd/>
          </a:ln>
        </p:spPr>
      </p:pic>
      <p:sp>
        <p:nvSpPr>
          <p:cNvPr id="663562" name="Line 10"/>
          <p:cNvSpPr>
            <a:spLocks noChangeShapeType="1"/>
          </p:cNvSpPr>
          <p:nvPr/>
        </p:nvSpPr>
        <p:spPr bwMode="auto">
          <a:xfrm flipV="1">
            <a:off x="5951538" y="3213100"/>
            <a:ext cx="3096790" cy="720726"/>
          </a:xfrm>
          <a:prstGeom prst="line">
            <a:avLst/>
          </a:prstGeom>
          <a:noFill/>
          <a:ln w="38100">
            <a:solidFill>
              <a:srgbClr val="CC3300"/>
            </a:solidFill>
            <a:round/>
            <a:headEnd/>
            <a:tailEnd type="triangle" w="med" len="med"/>
          </a:ln>
          <a:effectLst/>
        </p:spPr>
        <p:txBody>
          <a:bodyPr/>
          <a:lstStyle/>
          <a:p>
            <a:endParaRPr lang="zh-CN" altLang="en-US"/>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63556"/>
                                        </p:tgtEl>
                                        <p:attrNameLst>
                                          <p:attrName>style.visibility</p:attrName>
                                        </p:attrNameLst>
                                      </p:cBhvr>
                                      <p:to>
                                        <p:strVal val="visible"/>
                                      </p:to>
                                    </p:set>
                                    <p:animEffect transition="in" filter="strips(downRight)">
                                      <p:cBhvr>
                                        <p:cTn id="7" dur="500"/>
                                        <p:tgtEl>
                                          <p:spTgt spid="663556"/>
                                        </p:tgtEl>
                                      </p:cBhvr>
                                    </p:animEffect>
                                  </p:childTnLst>
                                </p:cTn>
                              </p:par>
                            </p:childTnLst>
                          </p:cTn>
                        </p:par>
                        <p:par>
                          <p:cTn id="8" fill="hold">
                            <p:stCondLst>
                              <p:cond delay="500"/>
                            </p:stCondLst>
                            <p:childTnLst>
                              <p:par>
                                <p:cTn id="9" presetID="19" presetClass="entr" presetSubtype="10" fill="hold" nodeType="afterEffect">
                                  <p:stCondLst>
                                    <p:cond delay="0"/>
                                  </p:stCondLst>
                                  <p:childTnLst>
                                    <p:set>
                                      <p:cBhvr>
                                        <p:cTn id="10" dur="1" fill="hold">
                                          <p:stCondLst>
                                            <p:cond delay="0"/>
                                          </p:stCondLst>
                                        </p:cTn>
                                        <p:tgtEl>
                                          <p:spTgt spid="663564"/>
                                        </p:tgtEl>
                                        <p:attrNameLst>
                                          <p:attrName>style.visibility</p:attrName>
                                        </p:attrNameLst>
                                      </p:cBhvr>
                                      <p:to>
                                        <p:strVal val="visible"/>
                                      </p:to>
                                    </p:set>
                                    <p:anim calcmode="lin" valueType="num">
                                      <p:cBhvr>
                                        <p:cTn id="11" dur="5000" fill="hold"/>
                                        <p:tgtEl>
                                          <p:spTgt spid="663564"/>
                                        </p:tgtEl>
                                        <p:attrNameLst>
                                          <p:attrName>ppt_w</p:attrName>
                                        </p:attrNameLst>
                                      </p:cBhvr>
                                      <p:tavLst>
                                        <p:tav tm="0" fmla="#ppt_w*sin(2.5*pi*$)">
                                          <p:val>
                                            <p:fltVal val="0"/>
                                          </p:val>
                                        </p:tav>
                                        <p:tav tm="100000">
                                          <p:val>
                                            <p:fltVal val="1"/>
                                          </p:val>
                                        </p:tav>
                                      </p:tavLst>
                                    </p:anim>
                                    <p:anim calcmode="lin" valueType="num">
                                      <p:cBhvr>
                                        <p:cTn id="12" dur="5000" fill="hold"/>
                                        <p:tgtEl>
                                          <p:spTgt spid="663564"/>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63565"/>
                                        </p:tgtEl>
                                        <p:attrNameLst>
                                          <p:attrName>style.visibility</p:attrName>
                                        </p:attrNameLst>
                                      </p:cBhvr>
                                      <p:to>
                                        <p:strVal val="visible"/>
                                      </p:to>
                                    </p:set>
                                    <p:animEffect transition="in" filter="strips(downRight)">
                                      <p:cBhvr>
                                        <p:cTn id="17" dur="500"/>
                                        <p:tgtEl>
                                          <p:spTgt spid="663565"/>
                                        </p:tgtEl>
                                      </p:cBhvr>
                                    </p:animEffect>
                                  </p:childTnLst>
                                </p:cTn>
                              </p:par>
                            </p:childTnLst>
                          </p:cTn>
                        </p:par>
                        <p:par>
                          <p:cTn id="18" fill="hold">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663562"/>
                                        </p:tgtEl>
                                        <p:attrNameLst>
                                          <p:attrName>style.visibility</p:attrName>
                                        </p:attrNameLst>
                                      </p:cBhvr>
                                      <p:to>
                                        <p:strVal val="visible"/>
                                      </p:to>
                                    </p:set>
                                    <p:anim calcmode="lin" valueType="num">
                                      <p:cBhvr additive="base">
                                        <p:cTn id="21" dur="500" fill="hold"/>
                                        <p:tgtEl>
                                          <p:spTgt spid="663562"/>
                                        </p:tgtEl>
                                        <p:attrNameLst>
                                          <p:attrName>ppt_x</p:attrName>
                                        </p:attrNameLst>
                                      </p:cBhvr>
                                      <p:tavLst>
                                        <p:tav tm="0">
                                          <p:val>
                                            <p:strVal val="0-#ppt_w/2"/>
                                          </p:val>
                                        </p:tav>
                                        <p:tav tm="100000">
                                          <p:val>
                                            <p:strVal val="#ppt_x"/>
                                          </p:val>
                                        </p:tav>
                                      </p:tavLst>
                                    </p:anim>
                                    <p:anim calcmode="lin" valueType="num">
                                      <p:cBhvr additive="base">
                                        <p:cTn id="22" dur="500" fill="hold"/>
                                        <p:tgtEl>
                                          <p:spTgt spid="663562"/>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2" presetClass="entr" presetSubtype="2" fill="hold" nodeType="afterEffect">
                                  <p:stCondLst>
                                    <p:cond delay="0"/>
                                  </p:stCondLst>
                                  <p:childTnLst>
                                    <p:set>
                                      <p:cBhvr>
                                        <p:cTn id="25" dur="1" fill="hold">
                                          <p:stCondLst>
                                            <p:cond delay="0"/>
                                          </p:stCondLst>
                                        </p:cTn>
                                        <p:tgtEl>
                                          <p:spTgt spid="663560"/>
                                        </p:tgtEl>
                                        <p:attrNameLst>
                                          <p:attrName>style.visibility</p:attrName>
                                        </p:attrNameLst>
                                      </p:cBhvr>
                                      <p:to>
                                        <p:strVal val="visible"/>
                                      </p:to>
                                    </p:set>
                                    <p:anim calcmode="lin" valueType="num">
                                      <p:cBhvr additive="base">
                                        <p:cTn id="26" dur="500" fill="hold"/>
                                        <p:tgtEl>
                                          <p:spTgt spid="663560"/>
                                        </p:tgtEl>
                                        <p:attrNameLst>
                                          <p:attrName>ppt_x</p:attrName>
                                        </p:attrNameLst>
                                      </p:cBhvr>
                                      <p:tavLst>
                                        <p:tav tm="0">
                                          <p:val>
                                            <p:strVal val="1+#ppt_w/2"/>
                                          </p:val>
                                        </p:tav>
                                        <p:tav tm="100000">
                                          <p:val>
                                            <p:strVal val="#ppt_x"/>
                                          </p:val>
                                        </p:tav>
                                      </p:tavLst>
                                    </p:anim>
                                    <p:anim calcmode="lin" valueType="num">
                                      <p:cBhvr additive="base">
                                        <p:cTn id="27" dur="500" fill="hold"/>
                                        <p:tgtEl>
                                          <p:spTgt spid="6635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65" grpId="0"/>
      <p:bldP spid="663556" grpId="0"/>
      <p:bldP spid="6635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851" y="1412776"/>
            <a:ext cx="10123717" cy="5416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reeform 5"/>
          <p:cNvSpPr>
            <a:spLocks noChangeAspect="1"/>
          </p:cNvSpPr>
          <p:nvPr/>
        </p:nvSpPr>
        <p:spPr bwMode="auto">
          <a:xfrm>
            <a:off x="613571" y="869581"/>
            <a:ext cx="344489" cy="395288"/>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5"/>
          <p:cNvSpPr txBox="1"/>
          <p:nvPr/>
        </p:nvSpPr>
        <p:spPr>
          <a:xfrm>
            <a:off x="1084851" y="803204"/>
            <a:ext cx="6696744" cy="461665"/>
          </a:xfrm>
          <a:prstGeom prst="rect">
            <a:avLst/>
          </a:prstGeom>
          <a:noFill/>
        </p:spPr>
        <p:txBody>
          <a:bodyPr wrap="square" rtlCol="0">
            <a:spAutoFit/>
          </a:bodyPr>
          <a:lstStyle/>
          <a:p>
            <a:r>
              <a:rPr lang="zh-CN" altLang="en-US" sz="2400" dirty="0">
                <a:latin typeface="+mn-ea"/>
                <a:ea typeface="+mn-ea"/>
              </a:rPr>
              <a:t>填写相关内容，注册</a:t>
            </a:r>
          </a:p>
        </p:txBody>
      </p:sp>
    </p:spTree>
    <p:extLst>
      <p:ext uri="{BB962C8B-B14F-4D97-AF65-F5344CB8AC3E}">
        <p14:creationId xmlns:p14="http://schemas.microsoft.com/office/powerpoint/2010/main" val="517622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41" name="Text Box 5"/>
          <p:cNvSpPr txBox="1">
            <a:spLocks noChangeArrowheads="1"/>
          </p:cNvSpPr>
          <p:nvPr/>
        </p:nvSpPr>
        <p:spPr bwMode="auto">
          <a:xfrm>
            <a:off x="191344" y="1268413"/>
            <a:ext cx="11809312" cy="3362459"/>
          </a:xfrm>
          <a:prstGeom prst="rect">
            <a:avLst/>
          </a:prstGeom>
          <a:noFill/>
          <a:ln w="9525">
            <a:noFill/>
            <a:miter lim="800000"/>
            <a:headEnd/>
            <a:tailEnd/>
          </a:ln>
          <a:effectLst/>
        </p:spPr>
        <p:txBody>
          <a:bodyPr wrap="square">
            <a:spAutoFit/>
          </a:bodyPr>
          <a:lstStyle/>
          <a:p>
            <a:pPr algn="l"/>
            <a:r>
              <a:rPr lang="en-US" altLang="zh-CN" sz="3200" b="1" dirty="0">
                <a:latin typeface="宋体" pitchFamily="2" charset="-122"/>
              </a:rPr>
              <a:t>1. puts</a:t>
            </a:r>
            <a:r>
              <a:rPr lang="zh-CN" altLang="en-US" sz="3200" b="1" dirty="0">
                <a:latin typeface="宋体" pitchFamily="2" charset="-122"/>
              </a:rPr>
              <a:t>函数</a:t>
            </a:r>
          </a:p>
          <a:p>
            <a:pPr algn="l">
              <a:lnSpc>
                <a:spcPct val="120000"/>
              </a:lnSpc>
              <a:spcBef>
                <a:spcPct val="20000"/>
              </a:spcBef>
              <a:spcAft>
                <a:spcPct val="20000"/>
              </a:spcAft>
            </a:pPr>
            <a:r>
              <a:rPr lang="zh-CN" altLang="en-US" sz="3200" dirty="0">
                <a:latin typeface="宋体" pitchFamily="2" charset="-122"/>
              </a:rPr>
              <a:t>其一般形式为</a:t>
            </a:r>
            <a:r>
              <a:rPr lang="en-US" altLang="zh-CN" sz="3200" dirty="0">
                <a:latin typeface="宋体" pitchFamily="2" charset="-122"/>
              </a:rPr>
              <a:t>:  </a:t>
            </a:r>
            <a:r>
              <a:rPr lang="en-US" altLang="zh-CN" sz="3200" b="1" dirty="0">
                <a:solidFill>
                  <a:srgbClr val="CC0000"/>
                </a:solidFill>
                <a:latin typeface="宋体" pitchFamily="2" charset="-122"/>
              </a:rPr>
              <a:t>puts (</a:t>
            </a:r>
            <a:r>
              <a:rPr lang="zh-CN" altLang="en-US" sz="3200" b="1" dirty="0">
                <a:solidFill>
                  <a:srgbClr val="CC0000"/>
                </a:solidFill>
                <a:latin typeface="宋体" pitchFamily="2" charset="-122"/>
              </a:rPr>
              <a:t>字符数组</a:t>
            </a:r>
            <a:r>
              <a:rPr lang="en-US" altLang="zh-CN" sz="3200" b="1" dirty="0">
                <a:solidFill>
                  <a:srgbClr val="CC0000"/>
                </a:solidFill>
                <a:latin typeface="宋体" pitchFamily="2" charset="-122"/>
              </a:rPr>
              <a:t>)</a:t>
            </a:r>
            <a:endParaRPr lang="en-US" altLang="zh-CN" sz="3200" dirty="0">
              <a:solidFill>
                <a:srgbClr val="CC0000"/>
              </a:solidFill>
              <a:latin typeface="宋体" pitchFamily="2" charset="-122"/>
            </a:endParaRPr>
          </a:p>
          <a:p>
            <a:pPr algn="l">
              <a:lnSpc>
                <a:spcPct val="120000"/>
              </a:lnSpc>
              <a:spcBef>
                <a:spcPct val="20000"/>
              </a:spcBef>
              <a:spcAft>
                <a:spcPct val="20000"/>
              </a:spcAft>
            </a:pPr>
            <a:r>
              <a:rPr lang="zh-CN" altLang="en-US" sz="3200" dirty="0">
                <a:latin typeface="宋体" pitchFamily="2" charset="-122"/>
              </a:rPr>
              <a:t>其作用是将一个字符串</a:t>
            </a:r>
            <a:r>
              <a:rPr lang="en-US" altLang="zh-CN" sz="3200" dirty="0">
                <a:latin typeface="宋体" pitchFamily="2" charset="-122"/>
              </a:rPr>
              <a:t>(</a:t>
            </a:r>
            <a:r>
              <a:rPr lang="zh-CN" altLang="en-US" sz="3200" dirty="0">
                <a:latin typeface="宋体" pitchFamily="2" charset="-122"/>
              </a:rPr>
              <a:t>以</a:t>
            </a:r>
            <a:r>
              <a:rPr lang="en-US" altLang="zh-CN" sz="3200" dirty="0">
                <a:latin typeface="宋体" pitchFamily="2" charset="-122"/>
              </a:rPr>
              <a:t>′</a:t>
            </a:r>
            <a:r>
              <a:rPr lang="zh-CN" altLang="en-US" sz="3200" dirty="0">
                <a:latin typeface="宋体" pitchFamily="2" charset="-122"/>
              </a:rPr>
              <a:t>＼</a:t>
            </a:r>
            <a:r>
              <a:rPr lang="en-US" altLang="zh-CN" sz="3200" dirty="0">
                <a:latin typeface="宋体" pitchFamily="2" charset="-122"/>
              </a:rPr>
              <a:t>0′</a:t>
            </a:r>
            <a:r>
              <a:rPr lang="zh-CN" altLang="en-US" sz="3200" dirty="0">
                <a:latin typeface="宋体" pitchFamily="2" charset="-122"/>
              </a:rPr>
              <a:t>结束的字符序列</a:t>
            </a:r>
            <a:r>
              <a:rPr lang="en-US" altLang="zh-CN" sz="3200" dirty="0">
                <a:latin typeface="宋体" pitchFamily="2" charset="-122"/>
              </a:rPr>
              <a:t>)</a:t>
            </a:r>
            <a:r>
              <a:rPr lang="zh-CN" altLang="en-US" sz="3200" dirty="0">
                <a:latin typeface="宋体" pitchFamily="2" charset="-122"/>
              </a:rPr>
              <a:t>输出到终端。</a:t>
            </a:r>
            <a:endParaRPr lang="en-US" altLang="zh-CN" sz="3200" dirty="0">
              <a:latin typeface="宋体" pitchFamily="2" charset="-122"/>
            </a:endParaRPr>
          </a:p>
          <a:p>
            <a:pPr algn="l">
              <a:lnSpc>
                <a:spcPct val="120000"/>
              </a:lnSpc>
              <a:spcBef>
                <a:spcPct val="20000"/>
              </a:spcBef>
              <a:spcAft>
                <a:spcPct val="20000"/>
              </a:spcAft>
            </a:pPr>
            <a:r>
              <a:rPr lang="zh-CN" altLang="en-US" sz="3200" dirty="0">
                <a:latin typeface="宋体" pitchFamily="2" charset="-122"/>
              </a:rPr>
              <a:t>假如已定义</a:t>
            </a:r>
            <a:r>
              <a:rPr lang="en-US" altLang="zh-CN" sz="3200" dirty="0">
                <a:latin typeface="宋体" pitchFamily="2" charset="-122"/>
              </a:rPr>
              <a:t>str</a:t>
            </a:r>
            <a:r>
              <a:rPr lang="zh-CN" altLang="en-US" sz="3200" dirty="0">
                <a:latin typeface="宋体" pitchFamily="2" charset="-122"/>
              </a:rPr>
              <a:t>是一个字符数组名，且该数组已被初始化为</a:t>
            </a:r>
            <a:r>
              <a:rPr lang="en-US" altLang="zh-CN" sz="3200" dirty="0">
                <a:latin typeface="宋体" pitchFamily="2" charset="-122"/>
              </a:rPr>
              <a:t>"China"</a:t>
            </a:r>
            <a:r>
              <a:rPr lang="zh-CN" altLang="en-US" sz="3200" dirty="0">
                <a:latin typeface="宋体" pitchFamily="2" charset="-122"/>
              </a:rPr>
              <a:t>。则执行</a:t>
            </a:r>
            <a:r>
              <a:rPr lang="en-US" altLang="zh-CN" sz="3200" dirty="0">
                <a:latin typeface="宋体" pitchFamily="2" charset="-122"/>
              </a:rPr>
              <a:t>puts(str);</a:t>
            </a:r>
            <a:r>
              <a:rPr lang="zh-CN" altLang="en-US" sz="3200" dirty="0">
                <a:latin typeface="宋体" pitchFamily="2" charset="-122"/>
              </a:rPr>
              <a:t>其结果是在终端上输出</a:t>
            </a:r>
            <a:r>
              <a:rPr lang="en-US" altLang="zh-CN" sz="3200" dirty="0">
                <a:latin typeface="宋体" pitchFamily="2" charset="-122"/>
              </a:rPr>
              <a:t>China</a:t>
            </a:r>
            <a:r>
              <a:rPr lang="zh-CN" altLang="en-US" sz="3200" dirty="0">
                <a:latin typeface="宋体" pitchFamily="2" charset="-122"/>
              </a:rPr>
              <a:t>。</a:t>
            </a:r>
          </a:p>
        </p:txBody>
      </p:sp>
      <p:sp>
        <p:nvSpPr>
          <p:cNvPr id="654345" name="Rectangle 9"/>
          <p:cNvSpPr>
            <a:spLocks noChangeArrowheads="1"/>
          </p:cNvSpPr>
          <p:nvPr/>
        </p:nvSpPr>
        <p:spPr bwMode="auto">
          <a:xfrm>
            <a:off x="3287688" y="476672"/>
            <a:ext cx="5257800" cy="533400"/>
          </a:xfrm>
          <a:prstGeom prst="rect">
            <a:avLst/>
          </a:prstGeom>
          <a:noFill/>
          <a:ln w="9525">
            <a:noFill/>
            <a:miter lim="800000"/>
            <a:headEnd/>
            <a:tailEnd/>
          </a:ln>
          <a:effectLst/>
        </p:spPr>
        <p:txBody>
          <a:bodyPr lIns="92075" tIns="46038" rIns="92075" bIns="46038" anchor="ctr"/>
          <a:lstStyle/>
          <a:p>
            <a:pPr defTabSz="762000"/>
            <a:r>
              <a:rPr kumimoji="1" lang="en-US" altLang="zh-CN" sz="3600" b="1" dirty="0">
                <a:solidFill>
                  <a:schemeClr val="tx2"/>
                </a:solidFill>
                <a:effectLst>
                  <a:outerShdw blurRad="38100" dist="38100" dir="2700000" algn="tl">
                    <a:srgbClr val="C0C0C0"/>
                  </a:outerShdw>
                </a:effectLst>
                <a:latin typeface="黑体" pitchFamily="2" charset="-122"/>
                <a:ea typeface="黑体" pitchFamily="2" charset="-122"/>
              </a:rPr>
              <a:t>  </a:t>
            </a:r>
            <a:r>
              <a:rPr kumimoji="1" lang="en-US" altLang="zh-CN" sz="3200" b="1" dirty="0">
                <a:solidFill>
                  <a:schemeClr val="tx2"/>
                </a:solidFill>
                <a:latin typeface="黑体" pitchFamily="2" charset="-122"/>
                <a:ea typeface="黑体" pitchFamily="2" charset="-122"/>
              </a:rPr>
              <a:t>1.5 </a:t>
            </a:r>
            <a:r>
              <a:rPr kumimoji="1" lang="zh-CN" altLang="en-US" sz="3200" b="1" dirty="0">
                <a:solidFill>
                  <a:schemeClr val="tx2"/>
                </a:solidFill>
                <a:latin typeface="黑体" pitchFamily="2" charset="-122"/>
                <a:ea typeface="黑体" pitchFamily="2" charset="-122"/>
              </a:rPr>
              <a:t>字符串处理函数</a:t>
            </a:r>
            <a:r>
              <a:rPr kumimoji="1" lang="zh-CN" altLang="en-US" sz="3600" b="1" dirty="0">
                <a:solidFill>
                  <a:schemeClr val="tx2"/>
                </a:solidFill>
                <a:effectLst>
                  <a:outerShdw blurRad="38100" dist="38100" dir="2700000" algn="tl">
                    <a:srgbClr val="C0C0C0"/>
                  </a:outerShdw>
                </a:effectLst>
                <a:latin typeface="黑体" pitchFamily="2" charset="-122"/>
                <a:ea typeface="黑体" pitchFamily="2" charset="-122"/>
              </a:rPr>
              <a:t>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4341"/>
                                        </p:tgtEl>
                                        <p:attrNameLst>
                                          <p:attrName>style.visibility</p:attrName>
                                        </p:attrNameLst>
                                      </p:cBhvr>
                                      <p:to>
                                        <p:strVal val="visible"/>
                                      </p:to>
                                    </p:set>
                                    <p:animEffect transition="in" filter="wipe(left)">
                                      <p:cBhvr>
                                        <p:cTn id="7" dur="500"/>
                                        <p:tgtEl>
                                          <p:spTgt spid="654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4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3" name="Text Box 3"/>
          <p:cNvSpPr txBox="1">
            <a:spLocks noChangeArrowheads="1"/>
          </p:cNvSpPr>
          <p:nvPr/>
        </p:nvSpPr>
        <p:spPr bwMode="auto">
          <a:xfrm>
            <a:off x="0" y="765176"/>
            <a:ext cx="10992544" cy="3788538"/>
          </a:xfrm>
          <a:prstGeom prst="rect">
            <a:avLst/>
          </a:prstGeom>
          <a:noFill/>
          <a:ln w="9525">
            <a:noFill/>
            <a:miter lim="800000"/>
            <a:headEnd/>
            <a:tailEnd/>
          </a:ln>
          <a:effectLst/>
        </p:spPr>
        <p:txBody>
          <a:bodyPr wrap="square">
            <a:spAutoFit/>
          </a:bodyPr>
          <a:lstStyle/>
          <a:p>
            <a:pPr algn="l">
              <a:lnSpc>
                <a:spcPct val="110000"/>
              </a:lnSpc>
              <a:spcBef>
                <a:spcPct val="10000"/>
              </a:spcBef>
              <a:spcAft>
                <a:spcPct val="10000"/>
              </a:spcAft>
            </a:pPr>
            <a:r>
              <a:rPr lang="zh-CN" altLang="en-US" sz="3200" b="1" dirty="0">
                <a:latin typeface="宋体" pitchFamily="2" charset="-122"/>
              </a:rPr>
              <a:t>用</a:t>
            </a:r>
            <a:r>
              <a:rPr lang="en-US" altLang="zh-CN" sz="3200" b="1" dirty="0">
                <a:latin typeface="宋体" pitchFamily="2" charset="-122"/>
              </a:rPr>
              <a:t>puts</a:t>
            </a:r>
            <a:r>
              <a:rPr lang="zh-CN" altLang="en-US" sz="3200" b="1" dirty="0">
                <a:latin typeface="宋体" pitchFamily="2" charset="-122"/>
              </a:rPr>
              <a:t>函数输出的字符串中可以包含转义字符。</a:t>
            </a:r>
            <a:r>
              <a:rPr lang="zh-CN" altLang="en-US" sz="3200" b="1" dirty="0">
                <a:solidFill>
                  <a:srgbClr val="CC0000"/>
                </a:solidFill>
                <a:latin typeface="宋体" pitchFamily="2" charset="-122"/>
              </a:rPr>
              <a:t>例如：</a:t>
            </a:r>
          </a:p>
          <a:p>
            <a:pPr algn="l">
              <a:lnSpc>
                <a:spcPct val="110000"/>
              </a:lnSpc>
              <a:spcBef>
                <a:spcPct val="10000"/>
              </a:spcBef>
              <a:spcAft>
                <a:spcPct val="10000"/>
              </a:spcAft>
            </a:pPr>
            <a:r>
              <a:rPr lang="en-US" altLang="zh-CN" sz="3200" dirty="0">
                <a:latin typeface="宋体" pitchFamily="2" charset="-122"/>
              </a:rPr>
              <a:t>char </a:t>
            </a:r>
            <a:r>
              <a:rPr lang="en-US" altLang="zh-CN" sz="3200" dirty="0" err="1">
                <a:latin typeface="宋体" pitchFamily="2" charset="-122"/>
              </a:rPr>
              <a:t>str</a:t>
            </a:r>
            <a:r>
              <a:rPr lang="zh-CN" altLang="en-US" sz="3200" dirty="0">
                <a:latin typeface="宋体" pitchFamily="2" charset="-122"/>
              </a:rPr>
              <a:t>［］</a:t>
            </a:r>
            <a:r>
              <a:rPr lang="en-US" altLang="zh-CN" sz="3200" dirty="0">
                <a:latin typeface="宋体" pitchFamily="2" charset="-122"/>
              </a:rPr>
              <a:t>={″China\</a:t>
            </a:r>
            <a:r>
              <a:rPr lang="en-US" altLang="zh-CN" sz="3200" dirty="0" err="1">
                <a:latin typeface="宋体" pitchFamily="2" charset="-122"/>
              </a:rPr>
              <a:t>nBeijing</a:t>
            </a:r>
            <a:r>
              <a:rPr lang="en-US" altLang="zh-CN" sz="3200" dirty="0">
                <a:latin typeface="宋体" pitchFamily="2" charset="-122"/>
              </a:rPr>
              <a:t>″};</a:t>
            </a:r>
          </a:p>
          <a:p>
            <a:pPr algn="l">
              <a:lnSpc>
                <a:spcPct val="110000"/>
              </a:lnSpc>
              <a:spcBef>
                <a:spcPct val="10000"/>
              </a:spcBef>
              <a:spcAft>
                <a:spcPct val="10000"/>
              </a:spcAft>
            </a:pPr>
            <a:r>
              <a:rPr lang="en-US" altLang="zh-CN" sz="3200" dirty="0">
                <a:latin typeface="宋体" pitchFamily="2" charset="-122"/>
              </a:rPr>
              <a:t>puts(</a:t>
            </a:r>
            <a:r>
              <a:rPr lang="en-US" altLang="zh-CN" sz="3200" dirty="0" err="1">
                <a:latin typeface="宋体" pitchFamily="2" charset="-122"/>
              </a:rPr>
              <a:t>str</a:t>
            </a:r>
            <a:r>
              <a:rPr lang="en-US" altLang="zh-CN" sz="3200" dirty="0">
                <a:latin typeface="宋体" pitchFamily="2" charset="-122"/>
              </a:rPr>
              <a:t>);</a:t>
            </a:r>
          </a:p>
          <a:p>
            <a:pPr algn="l">
              <a:lnSpc>
                <a:spcPct val="110000"/>
              </a:lnSpc>
              <a:spcBef>
                <a:spcPct val="10000"/>
              </a:spcBef>
              <a:spcAft>
                <a:spcPct val="10000"/>
              </a:spcAft>
            </a:pPr>
            <a:r>
              <a:rPr lang="zh-CN" altLang="en-US" sz="3200" b="1" dirty="0">
                <a:latin typeface="宋体" pitchFamily="2" charset="-122"/>
              </a:rPr>
              <a:t>输出结果：</a:t>
            </a:r>
          </a:p>
          <a:p>
            <a:pPr algn="l">
              <a:lnSpc>
                <a:spcPct val="110000"/>
              </a:lnSpc>
              <a:spcBef>
                <a:spcPct val="10000"/>
              </a:spcBef>
              <a:spcAft>
                <a:spcPct val="10000"/>
              </a:spcAft>
            </a:pPr>
            <a:r>
              <a:rPr lang="en-US" altLang="zh-CN" sz="3200" dirty="0">
                <a:latin typeface="宋体" pitchFamily="2" charset="-122"/>
              </a:rPr>
              <a:t>China</a:t>
            </a:r>
          </a:p>
          <a:p>
            <a:pPr algn="l">
              <a:lnSpc>
                <a:spcPct val="110000"/>
              </a:lnSpc>
              <a:spcBef>
                <a:spcPct val="10000"/>
              </a:spcBef>
              <a:spcAft>
                <a:spcPct val="10000"/>
              </a:spcAft>
            </a:pPr>
            <a:r>
              <a:rPr lang="en-US" altLang="zh-CN" sz="3200" dirty="0">
                <a:latin typeface="宋体" pitchFamily="2" charset="-122"/>
              </a:rPr>
              <a:t>Beijing</a:t>
            </a:r>
            <a:r>
              <a:rPr lang="en-US" altLang="zh-CN" sz="3200" dirty="0">
                <a:solidFill>
                  <a:srgbClr val="006600"/>
                </a:solidFill>
                <a:latin typeface="宋体" pitchFamily="2" charset="-122"/>
              </a:rPr>
              <a:t>                  </a:t>
            </a:r>
            <a:endParaRPr lang="en-US" altLang="zh-CN" sz="3200" dirty="0"/>
          </a:p>
        </p:txBody>
      </p:sp>
      <p:sp>
        <p:nvSpPr>
          <p:cNvPr id="686084" name="Text Box 4"/>
          <p:cNvSpPr txBox="1">
            <a:spLocks noChangeArrowheads="1"/>
          </p:cNvSpPr>
          <p:nvPr/>
        </p:nvSpPr>
        <p:spPr bwMode="auto">
          <a:xfrm>
            <a:off x="5016501" y="2995614"/>
            <a:ext cx="4134465" cy="2091919"/>
          </a:xfrm>
          <a:prstGeom prst="rect">
            <a:avLst/>
          </a:prstGeom>
          <a:solidFill>
            <a:srgbClr val="F3FFF3"/>
          </a:solidFill>
          <a:ln w="38100">
            <a:solidFill>
              <a:schemeClr val="bg2"/>
            </a:solidFill>
            <a:miter lim="800000"/>
            <a:headEnd/>
            <a:tailEnd/>
          </a:ln>
          <a:effectLst/>
        </p:spPr>
        <p:txBody>
          <a:bodyPr wrap="none">
            <a:spAutoFit/>
          </a:bodyPr>
          <a:lstStyle/>
          <a:p>
            <a:pPr algn="l">
              <a:lnSpc>
                <a:spcPct val="120000"/>
              </a:lnSpc>
            </a:pPr>
            <a:r>
              <a:rPr lang="zh-CN" altLang="en-US" sz="2800">
                <a:latin typeface="宋体" pitchFamily="2" charset="-122"/>
              </a:rPr>
              <a:t>在输出时，将字符串</a:t>
            </a:r>
          </a:p>
          <a:p>
            <a:pPr algn="l">
              <a:lnSpc>
                <a:spcPct val="120000"/>
              </a:lnSpc>
            </a:pPr>
            <a:r>
              <a:rPr lang="zh-CN" altLang="en-US" sz="2800">
                <a:latin typeface="宋体" pitchFamily="2" charset="-122"/>
              </a:rPr>
              <a:t>结束标志</a:t>
            </a:r>
            <a:r>
              <a:rPr lang="en-US" altLang="zh-CN" sz="2800">
                <a:latin typeface="宋体" pitchFamily="2" charset="-122"/>
              </a:rPr>
              <a:t>′</a:t>
            </a:r>
            <a:r>
              <a:rPr lang="zh-CN" altLang="en-US" sz="2800">
                <a:latin typeface="宋体" pitchFamily="2" charset="-122"/>
              </a:rPr>
              <a:t>＼</a:t>
            </a:r>
            <a:r>
              <a:rPr lang="en-US" altLang="zh-CN" sz="2800"/>
              <a:t>0</a:t>
            </a:r>
            <a:r>
              <a:rPr lang="en-US" altLang="zh-CN" sz="2800">
                <a:latin typeface="宋体" pitchFamily="2" charset="-122"/>
              </a:rPr>
              <a:t>′</a:t>
            </a:r>
          </a:p>
          <a:p>
            <a:pPr algn="l">
              <a:lnSpc>
                <a:spcPct val="120000"/>
              </a:lnSpc>
            </a:pPr>
            <a:r>
              <a:rPr lang="zh-CN" altLang="en-US" sz="2800">
                <a:latin typeface="宋体" pitchFamily="2" charset="-122"/>
              </a:rPr>
              <a:t>转换成</a:t>
            </a:r>
            <a:r>
              <a:rPr lang="en-US" altLang="zh-CN" sz="2800">
                <a:latin typeface="宋体" pitchFamily="2" charset="-122"/>
              </a:rPr>
              <a:t>′</a:t>
            </a:r>
            <a:r>
              <a:rPr lang="zh-CN" altLang="en-US" sz="2800">
                <a:latin typeface="宋体" pitchFamily="2" charset="-122"/>
              </a:rPr>
              <a:t>＼</a:t>
            </a:r>
            <a:r>
              <a:rPr lang="en-US" altLang="zh-CN" sz="2800"/>
              <a:t>n</a:t>
            </a:r>
            <a:r>
              <a:rPr lang="en-US" altLang="zh-CN" sz="2800">
                <a:latin typeface="宋体" pitchFamily="2" charset="-122"/>
              </a:rPr>
              <a:t>′</a:t>
            </a:r>
            <a:r>
              <a:rPr lang="zh-CN" altLang="en-US" sz="2800">
                <a:latin typeface="宋体" pitchFamily="2" charset="-122"/>
              </a:rPr>
              <a:t>，</a:t>
            </a:r>
          </a:p>
          <a:p>
            <a:pPr algn="l">
              <a:lnSpc>
                <a:spcPct val="120000"/>
              </a:lnSpc>
            </a:pPr>
            <a:r>
              <a:rPr lang="zh-CN" altLang="en-US" sz="2800">
                <a:latin typeface="宋体" pitchFamily="2" charset="-122"/>
              </a:rPr>
              <a:t>即输出完字符串后换行。</a:t>
            </a:r>
          </a:p>
        </p:txBody>
      </p:sp>
      <p:grpSp>
        <p:nvGrpSpPr>
          <p:cNvPr id="686089" name="Group 9"/>
          <p:cNvGrpSpPr>
            <a:grpSpLocks/>
          </p:cNvGrpSpPr>
          <p:nvPr/>
        </p:nvGrpSpPr>
        <p:grpSpPr bwMode="auto">
          <a:xfrm>
            <a:off x="9840416" y="773857"/>
            <a:ext cx="381000" cy="457200"/>
            <a:chOff x="3072" y="1584"/>
            <a:chExt cx="240" cy="288"/>
          </a:xfrm>
        </p:grpSpPr>
        <p:sp>
          <p:nvSpPr>
            <p:cNvPr id="686085" name="Line 5"/>
            <p:cNvSpPr>
              <a:spLocks noChangeShapeType="1"/>
            </p:cNvSpPr>
            <p:nvPr/>
          </p:nvSpPr>
          <p:spPr bwMode="auto">
            <a:xfrm>
              <a:off x="3072" y="1584"/>
              <a:ext cx="240" cy="0"/>
            </a:xfrm>
            <a:prstGeom prst="line">
              <a:avLst/>
            </a:prstGeom>
            <a:noFill/>
            <a:ln w="57150">
              <a:solidFill>
                <a:srgbClr val="CC3300"/>
              </a:solidFill>
              <a:round/>
              <a:headEnd/>
              <a:tailEnd/>
            </a:ln>
            <a:effectLst/>
          </p:spPr>
          <p:txBody>
            <a:bodyPr/>
            <a:lstStyle/>
            <a:p>
              <a:endParaRPr lang="zh-CN" altLang="en-US"/>
            </a:p>
          </p:txBody>
        </p:sp>
        <p:sp>
          <p:nvSpPr>
            <p:cNvPr id="686086" name="Line 6"/>
            <p:cNvSpPr>
              <a:spLocks noChangeShapeType="1"/>
            </p:cNvSpPr>
            <p:nvPr/>
          </p:nvSpPr>
          <p:spPr bwMode="auto">
            <a:xfrm>
              <a:off x="3072" y="1584"/>
              <a:ext cx="0" cy="288"/>
            </a:xfrm>
            <a:prstGeom prst="line">
              <a:avLst/>
            </a:prstGeom>
            <a:noFill/>
            <a:ln w="57150">
              <a:solidFill>
                <a:srgbClr val="CC3300"/>
              </a:solidFill>
              <a:round/>
              <a:headEnd/>
              <a:tailEnd/>
            </a:ln>
            <a:effectLst/>
          </p:spPr>
          <p:txBody>
            <a:bodyPr/>
            <a:lstStyle/>
            <a:p>
              <a:endParaRPr lang="zh-CN" altLang="en-US"/>
            </a:p>
          </p:txBody>
        </p:sp>
        <p:sp>
          <p:nvSpPr>
            <p:cNvPr id="686087" name="Line 7"/>
            <p:cNvSpPr>
              <a:spLocks noChangeShapeType="1"/>
            </p:cNvSpPr>
            <p:nvPr/>
          </p:nvSpPr>
          <p:spPr bwMode="auto">
            <a:xfrm>
              <a:off x="3312" y="1584"/>
              <a:ext cx="0" cy="288"/>
            </a:xfrm>
            <a:prstGeom prst="line">
              <a:avLst/>
            </a:prstGeom>
            <a:noFill/>
            <a:ln w="57150">
              <a:solidFill>
                <a:srgbClr val="CC3300"/>
              </a:solidFill>
              <a:round/>
              <a:headEnd/>
              <a:tailEnd/>
            </a:ln>
            <a:effectLst/>
          </p:spPr>
          <p:txBody>
            <a:bodyPr/>
            <a:lstStyle/>
            <a:p>
              <a:endParaRPr lang="zh-CN" altLang="en-US"/>
            </a:p>
          </p:txBody>
        </p:sp>
        <p:sp>
          <p:nvSpPr>
            <p:cNvPr id="686088" name="Line 8"/>
            <p:cNvSpPr>
              <a:spLocks noChangeShapeType="1"/>
            </p:cNvSpPr>
            <p:nvPr/>
          </p:nvSpPr>
          <p:spPr bwMode="auto">
            <a:xfrm>
              <a:off x="3072" y="1872"/>
              <a:ext cx="240" cy="0"/>
            </a:xfrm>
            <a:prstGeom prst="line">
              <a:avLst/>
            </a:prstGeom>
            <a:noFill/>
            <a:ln w="57150">
              <a:solidFill>
                <a:srgbClr val="CC3300"/>
              </a:solidFill>
              <a:round/>
              <a:headEnd/>
              <a:tailEnd/>
            </a:ln>
            <a:effectLst/>
          </p:spPr>
          <p:txBody>
            <a:bodyPr/>
            <a:lstStyle/>
            <a:p>
              <a:endParaRPr lang="zh-CN" altLang="en-US"/>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86083"/>
                                        </p:tgtEl>
                                        <p:attrNameLst>
                                          <p:attrName>style.visibility</p:attrName>
                                        </p:attrNameLst>
                                      </p:cBhvr>
                                      <p:to>
                                        <p:strVal val="visible"/>
                                      </p:to>
                                    </p:set>
                                    <p:anim calcmode="lin" valueType="num">
                                      <p:cBhvr additive="base">
                                        <p:cTn id="7" dur="500" fill="hold"/>
                                        <p:tgtEl>
                                          <p:spTgt spid="686083"/>
                                        </p:tgtEl>
                                        <p:attrNameLst>
                                          <p:attrName>ppt_x</p:attrName>
                                        </p:attrNameLst>
                                      </p:cBhvr>
                                      <p:tavLst>
                                        <p:tav tm="0">
                                          <p:val>
                                            <p:strVal val="0-#ppt_w/2"/>
                                          </p:val>
                                        </p:tav>
                                        <p:tav tm="100000">
                                          <p:val>
                                            <p:strVal val="#ppt_x"/>
                                          </p:val>
                                        </p:tav>
                                      </p:tavLst>
                                    </p:anim>
                                    <p:anim calcmode="lin" valueType="num">
                                      <p:cBhvr additive="base">
                                        <p:cTn id="8" dur="500" fill="hold"/>
                                        <p:tgtEl>
                                          <p:spTgt spid="6860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nodeType="clickEffect">
                                  <p:stCondLst>
                                    <p:cond delay="0"/>
                                  </p:stCondLst>
                                  <p:childTnLst>
                                    <p:set>
                                      <p:cBhvr>
                                        <p:cTn id="12" dur="1" fill="hold">
                                          <p:stCondLst>
                                            <p:cond delay="0"/>
                                          </p:stCondLst>
                                        </p:cTn>
                                        <p:tgtEl>
                                          <p:spTgt spid="686089"/>
                                        </p:tgtEl>
                                        <p:attrNameLst>
                                          <p:attrName>style.visibility</p:attrName>
                                        </p:attrNameLst>
                                      </p:cBhvr>
                                      <p:to>
                                        <p:strVal val="visible"/>
                                      </p:to>
                                    </p:set>
                                    <p:anim calcmode="lin" valueType="num">
                                      <p:cBhvr>
                                        <p:cTn id="13" dur="5000" fill="hold"/>
                                        <p:tgtEl>
                                          <p:spTgt spid="686089"/>
                                        </p:tgtEl>
                                        <p:attrNameLst>
                                          <p:attrName>ppt_w</p:attrName>
                                        </p:attrNameLst>
                                      </p:cBhvr>
                                      <p:tavLst>
                                        <p:tav tm="0" fmla="#ppt_w*sin(2.5*pi*$)">
                                          <p:val>
                                            <p:fltVal val="0"/>
                                          </p:val>
                                        </p:tav>
                                        <p:tav tm="100000">
                                          <p:val>
                                            <p:fltVal val="1"/>
                                          </p:val>
                                        </p:tav>
                                      </p:tavLst>
                                    </p:anim>
                                    <p:anim calcmode="lin" valueType="num">
                                      <p:cBhvr>
                                        <p:cTn id="14" dur="5000" fill="hold"/>
                                        <p:tgtEl>
                                          <p:spTgt spid="686089"/>
                                        </p:tgtEl>
                                        <p:attrNameLst>
                                          <p:attrName>ppt_h</p:attrName>
                                        </p:attrNameLst>
                                      </p:cBhvr>
                                      <p:tavLst>
                                        <p:tav tm="0">
                                          <p:val>
                                            <p:strVal val="#ppt_h"/>
                                          </p:val>
                                        </p:tav>
                                        <p:tav tm="100000">
                                          <p:val>
                                            <p:strVal val="#ppt_h"/>
                                          </p:val>
                                        </p:tav>
                                      </p:tavLst>
                                    </p:anim>
                                  </p:childTnLst>
                                </p:cTn>
                              </p:par>
                            </p:childTnLst>
                          </p:cTn>
                        </p:par>
                        <p:par>
                          <p:cTn id="15" fill="hold">
                            <p:stCondLst>
                              <p:cond delay="5000"/>
                            </p:stCondLst>
                            <p:childTnLst>
                              <p:par>
                                <p:cTn id="16" presetID="2" presetClass="entr" presetSubtype="2" fill="hold" grpId="0" nodeType="afterEffect">
                                  <p:stCondLst>
                                    <p:cond delay="0"/>
                                  </p:stCondLst>
                                  <p:childTnLst>
                                    <p:set>
                                      <p:cBhvr>
                                        <p:cTn id="17" dur="1" fill="hold">
                                          <p:stCondLst>
                                            <p:cond delay="0"/>
                                          </p:stCondLst>
                                        </p:cTn>
                                        <p:tgtEl>
                                          <p:spTgt spid="686084"/>
                                        </p:tgtEl>
                                        <p:attrNameLst>
                                          <p:attrName>style.visibility</p:attrName>
                                        </p:attrNameLst>
                                      </p:cBhvr>
                                      <p:to>
                                        <p:strVal val="visible"/>
                                      </p:to>
                                    </p:set>
                                    <p:anim calcmode="lin" valueType="num">
                                      <p:cBhvr additive="base">
                                        <p:cTn id="18" dur="500" fill="hold"/>
                                        <p:tgtEl>
                                          <p:spTgt spid="686084"/>
                                        </p:tgtEl>
                                        <p:attrNameLst>
                                          <p:attrName>ppt_x</p:attrName>
                                        </p:attrNameLst>
                                      </p:cBhvr>
                                      <p:tavLst>
                                        <p:tav tm="0">
                                          <p:val>
                                            <p:strVal val="1+#ppt_w/2"/>
                                          </p:val>
                                        </p:tav>
                                        <p:tav tm="100000">
                                          <p:val>
                                            <p:strVal val="#ppt_x"/>
                                          </p:val>
                                        </p:tav>
                                      </p:tavLst>
                                    </p:anim>
                                    <p:anim calcmode="lin" valueType="num">
                                      <p:cBhvr additive="base">
                                        <p:cTn id="19" dur="500" fill="hold"/>
                                        <p:tgtEl>
                                          <p:spTgt spid="6860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83" grpId="0" autoUpdateAnimBg="0"/>
      <p:bldP spid="686084"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Text Box 2050"/>
          <p:cNvSpPr txBox="1">
            <a:spLocks noChangeArrowheads="1"/>
          </p:cNvSpPr>
          <p:nvPr/>
        </p:nvSpPr>
        <p:spPr bwMode="auto">
          <a:xfrm>
            <a:off x="335360" y="692150"/>
            <a:ext cx="11665296" cy="4211922"/>
          </a:xfrm>
          <a:prstGeom prst="rect">
            <a:avLst/>
          </a:prstGeom>
          <a:noFill/>
          <a:ln w="9525">
            <a:noFill/>
            <a:miter lim="800000"/>
            <a:headEnd/>
            <a:tailEnd/>
          </a:ln>
          <a:effectLst/>
        </p:spPr>
        <p:txBody>
          <a:bodyPr wrap="square">
            <a:spAutoFit/>
          </a:bodyPr>
          <a:lstStyle/>
          <a:p>
            <a:pPr algn="l">
              <a:lnSpc>
                <a:spcPct val="110000"/>
              </a:lnSpc>
              <a:spcAft>
                <a:spcPct val="20000"/>
              </a:spcAft>
            </a:pPr>
            <a:r>
              <a:rPr lang="en-US" altLang="zh-CN" sz="3200" b="1" dirty="0">
                <a:latin typeface="宋体" pitchFamily="2" charset="-122"/>
              </a:rPr>
              <a:t>2. gets</a:t>
            </a:r>
            <a:r>
              <a:rPr lang="zh-CN" altLang="en-US" sz="3200" b="1" dirty="0">
                <a:latin typeface="宋体" pitchFamily="2" charset="-122"/>
              </a:rPr>
              <a:t>函数</a:t>
            </a:r>
            <a:endParaRPr lang="zh-CN" altLang="en-US" sz="3200" dirty="0">
              <a:latin typeface="宋体" pitchFamily="2" charset="-122"/>
            </a:endParaRPr>
          </a:p>
          <a:p>
            <a:pPr algn="l">
              <a:lnSpc>
                <a:spcPct val="110000"/>
              </a:lnSpc>
              <a:spcAft>
                <a:spcPct val="20000"/>
              </a:spcAft>
            </a:pPr>
            <a:r>
              <a:rPr lang="zh-CN" altLang="en-US" sz="3200" b="1" dirty="0">
                <a:latin typeface="宋体" pitchFamily="2" charset="-122"/>
              </a:rPr>
              <a:t>其一般形式为：</a:t>
            </a:r>
            <a:r>
              <a:rPr lang="en-US" altLang="zh-CN" sz="3200" b="1" dirty="0">
                <a:solidFill>
                  <a:srgbClr val="CC0000"/>
                </a:solidFill>
                <a:latin typeface="宋体" pitchFamily="2" charset="-122"/>
              </a:rPr>
              <a:t>gets(</a:t>
            </a:r>
            <a:r>
              <a:rPr lang="zh-CN" altLang="en-US" sz="3200" b="1" dirty="0">
                <a:solidFill>
                  <a:srgbClr val="CC0000"/>
                </a:solidFill>
                <a:latin typeface="宋体" pitchFamily="2" charset="-122"/>
              </a:rPr>
              <a:t>字符数组</a:t>
            </a:r>
            <a:r>
              <a:rPr lang="en-US" altLang="zh-CN" sz="3200" b="1" dirty="0">
                <a:solidFill>
                  <a:srgbClr val="CC0000"/>
                </a:solidFill>
                <a:latin typeface="宋体" pitchFamily="2" charset="-122"/>
              </a:rPr>
              <a:t>)</a:t>
            </a:r>
          </a:p>
          <a:p>
            <a:pPr algn="l">
              <a:lnSpc>
                <a:spcPct val="110000"/>
              </a:lnSpc>
              <a:spcAft>
                <a:spcPct val="20000"/>
              </a:spcAft>
            </a:pPr>
            <a:r>
              <a:rPr lang="zh-CN" altLang="en-US" sz="3200" dirty="0">
                <a:latin typeface="宋体" pitchFamily="2" charset="-122"/>
              </a:rPr>
              <a:t>其作用是从终端输入一个字符串到字符数组，并且得到一个函数值。该函数值是字符数组的起始地址。如执行下面的函数：</a:t>
            </a:r>
          </a:p>
          <a:p>
            <a:pPr algn="l">
              <a:lnSpc>
                <a:spcPct val="110000"/>
              </a:lnSpc>
              <a:spcAft>
                <a:spcPct val="10000"/>
              </a:spcAft>
            </a:pPr>
            <a:r>
              <a:rPr lang="en-US" altLang="zh-CN" sz="3200" b="1" dirty="0">
                <a:latin typeface="宋体" pitchFamily="2" charset="-122"/>
              </a:rPr>
              <a:t>gets(str)</a:t>
            </a:r>
          </a:p>
          <a:p>
            <a:pPr algn="l">
              <a:lnSpc>
                <a:spcPct val="110000"/>
              </a:lnSpc>
              <a:spcAft>
                <a:spcPct val="10000"/>
              </a:spcAft>
            </a:pPr>
            <a:r>
              <a:rPr lang="zh-CN" altLang="en-US" sz="3200" dirty="0">
                <a:latin typeface="宋体" pitchFamily="2" charset="-122"/>
              </a:rPr>
              <a:t>从键盘输入：</a:t>
            </a:r>
          </a:p>
          <a:p>
            <a:pPr algn="l">
              <a:lnSpc>
                <a:spcPct val="110000"/>
              </a:lnSpc>
              <a:spcAft>
                <a:spcPct val="10000"/>
              </a:spcAft>
            </a:pPr>
            <a:r>
              <a:rPr lang="en-US" altLang="zh-CN" sz="3200" u="sng" dirty="0">
                <a:latin typeface="宋体" pitchFamily="2" charset="-122"/>
              </a:rPr>
              <a:t>Computer↙</a:t>
            </a:r>
            <a:r>
              <a:rPr lang="en-US" altLang="zh-CN" sz="3200" dirty="0">
                <a:latin typeface="宋体" pitchFamily="2" charset="-122"/>
              </a:rPr>
              <a:t></a:t>
            </a:r>
            <a:r>
              <a:rPr lang="zh-CN" altLang="en-US" sz="3200" i="1" dirty="0">
                <a:solidFill>
                  <a:srgbClr val="009900"/>
                </a:solidFill>
                <a:latin typeface="宋体" pitchFamily="2" charset="-122"/>
              </a:rPr>
              <a:t>将输入的字符串</a:t>
            </a:r>
            <a:r>
              <a:rPr lang="en-US" altLang="zh-CN" sz="3200" i="1" dirty="0">
                <a:solidFill>
                  <a:srgbClr val="009900"/>
                </a:solidFill>
                <a:latin typeface="宋体" pitchFamily="2" charset="-122"/>
              </a:rPr>
              <a:t>"Computer"</a:t>
            </a:r>
            <a:r>
              <a:rPr lang="zh-CN" altLang="en-US" sz="3200" i="1" dirty="0">
                <a:solidFill>
                  <a:srgbClr val="009900"/>
                </a:solidFill>
                <a:latin typeface="宋体" pitchFamily="2" charset="-122"/>
              </a:rPr>
              <a:t>送给字符数组</a:t>
            </a:r>
            <a:r>
              <a:rPr lang="en-US" altLang="zh-CN" sz="3200" i="1" dirty="0">
                <a:solidFill>
                  <a:srgbClr val="009900"/>
                </a:solidFill>
                <a:latin typeface="宋体" pitchFamily="2" charset="-122"/>
              </a:rPr>
              <a:t>str</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55362"/>
                                        </p:tgtEl>
                                        <p:attrNameLst>
                                          <p:attrName>style.visibility</p:attrName>
                                        </p:attrNameLst>
                                      </p:cBhvr>
                                      <p:to>
                                        <p:strVal val="visible"/>
                                      </p:to>
                                    </p:set>
                                    <p:anim calcmode="lin" valueType="num">
                                      <p:cBhvr additive="base">
                                        <p:cTn id="7" dur="500" fill="hold"/>
                                        <p:tgtEl>
                                          <p:spTgt spid="655362"/>
                                        </p:tgtEl>
                                        <p:attrNameLst>
                                          <p:attrName>ppt_x</p:attrName>
                                        </p:attrNameLst>
                                      </p:cBhvr>
                                      <p:tavLst>
                                        <p:tav tm="0">
                                          <p:val>
                                            <p:strVal val="0-#ppt_w/2"/>
                                          </p:val>
                                        </p:tav>
                                        <p:tav tm="100000">
                                          <p:val>
                                            <p:strVal val="#ppt_x"/>
                                          </p:val>
                                        </p:tav>
                                      </p:tavLst>
                                    </p:anim>
                                    <p:anim calcmode="lin" valueType="num">
                                      <p:cBhvr additive="base">
                                        <p:cTn id="8" dur="500" fill="hold"/>
                                        <p:tgtEl>
                                          <p:spTgt spid="6553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Text Box 2"/>
          <p:cNvSpPr txBox="1">
            <a:spLocks noChangeArrowheads="1"/>
          </p:cNvSpPr>
          <p:nvPr/>
        </p:nvSpPr>
        <p:spPr bwMode="auto">
          <a:xfrm>
            <a:off x="191344" y="457200"/>
            <a:ext cx="11809312" cy="4359655"/>
          </a:xfrm>
          <a:prstGeom prst="rect">
            <a:avLst/>
          </a:prstGeom>
          <a:noFill/>
          <a:ln w="9525">
            <a:noFill/>
            <a:miter lim="800000"/>
            <a:headEnd/>
            <a:tailEnd/>
          </a:ln>
          <a:effectLst/>
        </p:spPr>
        <p:txBody>
          <a:bodyPr wrap="square">
            <a:spAutoFit/>
          </a:bodyPr>
          <a:lstStyle/>
          <a:p>
            <a:pPr algn="l">
              <a:lnSpc>
                <a:spcPct val="110000"/>
              </a:lnSpc>
              <a:spcBef>
                <a:spcPct val="20000"/>
              </a:spcBef>
              <a:spcAft>
                <a:spcPct val="20000"/>
              </a:spcAft>
            </a:pPr>
            <a:r>
              <a:rPr lang="zh-CN" altLang="en-US" sz="3200" b="1" dirty="0">
                <a:solidFill>
                  <a:srgbClr val="CC3300"/>
                </a:solidFill>
                <a:latin typeface="宋体" pitchFamily="2" charset="-122"/>
              </a:rPr>
              <a:t>说明</a:t>
            </a:r>
            <a:r>
              <a:rPr lang="en-US" altLang="zh-CN" sz="3200" b="1" dirty="0">
                <a:solidFill>
                  <a:srgbClr val="CC3300"/>
                </a:solidFill>
                <a:latin typeface="宋体" pitchFamily="2" charset="-122"/>
              </a:rPr>
              <a:t>:</a:t>
            </a:r>
          </a:p>
          <a:p>
            <a:pPr algn="l">
              <a:lnSpc>
                <a:spcPct val="110000"/>
              </a:lnSpc>
              <a:spcBef>
                <a:spcPct val="20000"/>
              </a:spcBef>
              <a:spcAft>
                <a:spcPct val="20000"/>
              </a:spcAft>
            </a:pPr>
            <a:r>
              <a:rPr lang="en-US" altLang="zh-CN" sz="3200" dirty="0">
                <a:latin typeface="宋体" pitchFamily="2" charset="-122"/>
              </a:rPr>
              <a:t>    </a:t>
            </a:r>
            <a:r>
              <a:rPr lang="zh-CN" altLang="en-US" sz="3200" dirty="0">
                <a:latin typeface="宋体" pitchFamily="2" charset="-122"/>
              </a:rPr>
              <a:t>函数值为字符数组</a:t>
            </a:r>
            <a:r>
              <a:rPr lang="en-US" altLang="zh-CN" sz="3200" dirty="0">
                <a:latin typeface="宋体" pitchFamily="2" charset="-122"/>
              </a:rPr>
              <a:t>str</a:t>
            </a:r>
            <a:r>
              <a:rPr lang="zh-CN" altLang="en-US" sz="3200" dirty="0">
                <a:latin typeface="宋体" pitchFamily="2" charset="-122"/>
              </a:rPr>
              <a:t>的起始地址。一般利用</a:t>
            </a:r>
            <a:r>
              <a:rPr lang="en-US" altLang="zh-CN" sz="3200" dirty="0">
                <a:latin typeface="宋体" pitchFamily="2" charset="-122"/>
              </a:rPr>
              <a:t>gets</a:t>
            </a:r>
            <a:r>
              <a:rPr lang="zh-CN" altLang="en-US" sz="3200" dirty="0">
                <a:latin typeface="宋体" pitchFamily="2" charset="-122"/>
              </a:rPr>
              <a:t>函数的目的是向字符数组输入一个字符串，而不大关心其函数值。</a:t>
            </a:r>
          </a:p>
          <a:p>
            <a:pPr algn="l">
              <a:lnSpc>
                <a:spcPct val="110000"/>
              </a:lnSpc>
              <a:spcBef>
                <a:spcPct val="10000"/>
              </a:spcBef>
              <a:spcAft>
                <a:spcPct val="10000"/>
              </a:spcAft>
            </a:pPr>
            <a:r>
              <a:rPr lang="zh-CN" altLang="en-US" sz="3200" b="1" dirty="0">
                <a:solidFill>
                  <a:srgbClr val="CC3300"/>
                </a:solidFill>
                <a:latin typeface="宋体" pitchFamily="2" charset="-122"/>
              </a:rPr>
              <a:t>  注意：</a:t>
            </a:r>
            <a:r>
              <a:rPr lang="zh-CN" altLang="en-US" sz="3200" dirty="0">
                <a:latin typeface="宋体" pitchFamily="2" charset="-122"/>
              </a:rPr>
              <a:t>用</a:t>
            </a:r>
            <a:r>
              <a:rPr lang="en-US" altLang="zh-CN" sz="3200" dirty="0">
                <a:latin typeface="宋体" pitchFamily="2" charset="-122"/>
              </a:rPr>
              <a:t>puts</a:t>
            </a:r>
            <a:r>
              <a:rPr lang="zh-CN" altLang="en-US" sz="3200" dirty="0">
                <a:latin typeface="宋体" pitchFamily="2" charset="-122"/>
              </a:rPr>
              <a:t>和</a:t>
            </a:r>
            <a:r>
              <a:rPr lang="en-US" altLang="zh-CN" sz="3200" dirty="0">
                <a:latin typeface="宋体" pitchFamily="2" charset="-122"/>
              </a:rPr>
              <a:t>gets</a:t>
            </a:r>
            <a:r>
              <a:rPr lang="zh-CN" altLang="en-US" sz="3200" dirty="0">
                <a:latin typeface="宋体" pitchFamily="2" charset="-122"/>
              </a:rPr>
              <a:t>函数只能输入或输出一个字符串，不能写成</a:t>
            </a:r>
          </a:p>
          <a:p>
            <a:pPr algn="l">
              <a:lnSpc>
                <a:spcPct val="110000"/>
              </a:lnSpc>
              <a:spcBef>
                <a:spcPct val="10000"/>
              </a:spcBef>
              <a:spcAft>
                <a:spcPct val="10000"/>
              </a:spcAft>
            </a:pPr>
            <a:r>
              <a:rPr lang="en-US" altLang="zh-CN" sz="3200" b="1" dirty="0">
                <a:latin typeface="宋体" pitchFamily="2" charset="-122"/>
              </a:rPr>
              <a:t>puts(str1</a:t>
            </a:r>
            <a:r>
              <a:rPr lang="zh-CN" altLang="en-US" sz="3200" b="1" dirty="0">
                <a:latin typeface="宋体" pitchFamily="2" charset="-122"/>
              </a:rPr>
              <a:t>，</a:t>
            </a:r>
            <a:r>
              <a:rPr lang="en-US" altLang="zh-CN" sz="3200" b="1" dirty="0">
                <a:latin typeface="宋体" pitchFamily="2" charset="-122"/>
              </a:rPr>
              <a:t>str2)</a:t>
            </a:r>
          </a:p>
          <a:p>
            <a:pPr algn="l">
              <a:lnSpc>
                <a:spcPct val="110000"/>
              </a:lnSpc>
              <a:spcBef>
                <a:spcPct val="10000"/>
              </a:spcBef>
              <a:spcAft>
                <a:spcPct val="10000"/>
              </a:spcAft>
            </a:pPr>
            <a:r>
              <a:rPr lang="en-US" altLang="zh-CN" sz="3200" b="1" dirty="0">
                <a:latin typeface="宋体" pitchFamily="2" charset="-122"/>
              </a:rPr>
              <a:t>  </a:t>
            </a:r>
            <a:r>
              <a:rPr lang="zh-CN" altLang="en-US" sz="3200" b="1" dirty="0">
                <a:latin typeface="宋体" pitchFamily="2" charset="-122"/>
              </a:rPr>
              <a:t>或  </a:t>
            </a:r>
            <a:r>
              <a:rPr lang="en-US" altLang="zh-CN" sz="3200" b="1" dirty="0">
                <a:latin typeface="宋体" pitchFamily="2" charset="-122"/>
              </a:rPr>
              <a:t>gets(str1</a:t>
            </a:r>
            <a:r>
              <a:rPr lang="zh-CN" altLang="en-US" sz="3200" b="1" dirty="0">
                <a:latin typeface="宋体" pitchFamily="2" charset="-122"/>
              </a:rPr>
              <a:t>，</a:t>
            </a:r>
            <a:r>
              <a:rPr lang="en-US" altLang="zh-CN" sz="3200" b="1" dirty="0">
                <a:latin typeface="宋体" pitchFamily="2" charset="-122"/>
              </a:rPr>
              <a:t>str2)</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87106"/>
                                        </p:tgtEl>
                                        <p:attrNameLst>
                                          <p:attrName>style.visibility</p:attrName>
                                        </p:attrNameLst>
                                      </p:cBhvr>
                                      <p:to>
                                        <p:strVal val="visible"/>
                                      </p:to>
                                    </p:set>
                                    <p:anim calcmode="lin" valueType="num">
                                      <p:cBhvr additive="base">
                                        <p:cTn id="7" dur="500" fill="hold"/>
                                        <p:tgtEl>
                                          <p:spTgt spid="687106"/>
                                        </p:tgtEl>
                                        <p:attrNameLst>
                                          <p:attrName>ppt_x</p:attrName>
                                        </p:attrNameLst>
                                      </p:cBhvr>
                                      <p:tavLst>
                                        <p:tav tm="0">
                                          <p:val>
                                            <p:strVal val="1+#ppt_w/2"/>
                                          </p:val>
                                        </p:tav>
                                        <p:tav tm="100000">
                                          <p:val>
                                            <p:strVal val="#ppt_x"/>
                                          </p:val>
                                        </p:tav>
                                      </p:tavLst>
                                    </p:anim>
                                    <p:anim calcmode="lin" valueType="num">
                                      <p:cBhvr additive="base">
                                        <p:cTn id="8" dur="500" fill="hold"/>
                                        <p:tgtEl>
                                          <p:spTgt spid="6871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8" name="Text Box 3076"/>
          <p:cNvSpPr txBox="1">
            <a:spLocks noChangeArrowheads="1"/>
          </p:cNvSpPr>
          <p:nvPr/>
        </p:nvSpPr>
        <p:spPr bwMode="auto">
          <a:xfrm>
            <a:off x="263352" y="549276"/>
            <a:ext cx="11809312" cy="3877152"/>
          </a:xfrm>
          <a:prstGeom prst="rect">
            <a:avLst/>
          </a:prstGeom>
          <a:noFill/>
          <a:ln w="9525">
            <a:noFill/>
            <a:miter lim="800000"/>
            <a:headEnd/>
            <a:tailEnd/>
          </a:ln>
          <a:effectLst/>
        </p:spPr>
        <p:txBody>
          <a:bodyPr wrap="square">
            <a:spAutoFit/>
          </a:bodyPr>
          <a:lstStyle/>
          <a:p>
            <a:pPr algn="l">
              <a:lnSpc>
                <a:spcPct val="140000"/>
              </a:lnSpc>
              <a:spcBef>
                <a:spcPct val="20000"/>
              </a:spcBef>
              <a:spcAft>
                <a:spcPct val="20000"/>
              </a:spcAft>
            </a:pPr>
            <a:r>
              <a:rPr lang="en-US" altLang="zh-CN" sz="3200" b="1" dirty="0">
                <a:latin typeface="宋体" pitchFamily="2" charset="-122"/>
              </a:rPr>
              <a:t>3. </a:t>
            </a:r>
            <a:r>
              <a:rPr lang="en-US" altLang="zh-CN" sz="3200" b="1" dirty="0" err="1">
                <a:latin typeface="宋体" pitchFamily="2" charset="-122"/>
              </a:rPr>
              <a:t>strcat</a:t>
            </a:r>
            <a:r>
              <a:rPr lang="zh-CN" altLang="en-US" sz="3200" b="1" dirty="0">
                <a:latin typeface="宋体" pitchFamily="2" charset="-122"/>
              </a:rPr>
              <a:t>函数</a:t>
            </a:r>
            <a:endParaRPr lang="zh-CN" altLang="en-US" sz="3200" dirty="0">
              <a:latin typeface="宋体" pitchFamily="2" charset="-122"/>
            </a:endParaRPr>
          </a:p>
          <a:p>
            <a:pPr algn="l">
              <a:lnSpc>
                <a:spcPct val="140000"/>
              </a:lnSpc>
              <a:spcBef>
                <a:spcPct val="20000"/>
              </a:spcBef>
              <a:spcAft>
                <a:spcPct val="20000"/>
              </a:spcAft>
            </a:pPr>
            <a:r>
              <a:rPr lang="zh-CN" altLang="en-US" sz="3200" b="1" dirty="0">
                <a:latin typeface="宋体" pitchFamily="2" charset="-122"/>
              </a:rPr>
              <a:t>其一般形式为</a:t>
            </a:r>
            <a:r>
              <a:rPr lang="zh-CN" altLang="en-US" sz="3200" dirty="0">
                <a:latin typeface="宋体" pitchFamily="2" charset="-122"/>
              </a:rPr>
              <a:t>：</a:t>
            </a:r>
            <a:r>
              <a:rPr lang="en-US" altLang="zh-CN" sz="3200" b="1" dirty="0" err="1">
                <a:solidFill>
                  <a:srgbClr val="CC0000"/>
                </a:solidFill>
                <a:latin typeface="宋体" pitchFamily="2" charset="-122"/>
              </a:rPr>
              <a:t>strcat</a:t>
            </a:r>
            <a:r>
              <a:rPr lang="en-US" altLang="zh-CN" sz="3200" b="1" dirty="0">
                <a:solidFill>
                  <a:srgbClr val="CC0000"/>
                </a:solidFill>
                <a:latin typeface="宋体" pitchFamily="2" charset="-122"/>
              </a:rPr>
              <a:t>(</a:t>
            </a:r>
            <a:r>
              <a:rPr lang="zh-CN" altLang="en-US" sz="3200" b="1" dirty="0">
                <a:solidFill>
                  <a:srgbClr val="CC0000"/>
                </a:solidFill>
                <a:latin typeface="宋体" pitchFamily="2" charset="-122"/>
              </a:rPr>
              <a:t>字符数组</a:t>
            </a:r>
            <a:r>
              <a:rPr lang="en-US" altLang="zh-CN" sz="3200" b="1" dirty="0">
                <a:solidFill>
                  <a:srgbClr val="CC0000"/>
                </a:solidFill>
                <a:latin typeface="宋体" pitchFamily="2" charset="-122"/>
              </a:rPr>
              <a:t>1</a:t>
            </a:r>
            <a:r>
              <a:rPr lang="zh-CN" altLang="en-US" sz="3200" b="1" dirty="0">
                <a:solidFill>
                  <a:srgbClr val="CC0000"/>
                </a:solidFill>
                <a:latin typeface="宋体" pitchFamily="2" charset="-122"/>
              </a:rPr>
              <a:t>，字符数组</a:t>
            </a:r>
            <a:r>
              <a:rPr lang="en-US" altLang="zh-CN" sz="3200" b="1" dirty="0">
                <a:solidFill>
                  <a:srgbClr val="CC0000"/>
                </a:solidFill>
                <a:latin typeface="宋体" pitchFamily="2" charset="-122"/>
              </a:rPr>
              <a:t>2)</a:t>
            </a:r>
            <a:endParaRPr lang="en-US" altLang="zh-CN" sz="3200" dirty="0">
              <a:solidFill>
                <a:srgbClr val="CC0000"/>
              </a:solidFill>
              <a:latin typeface="宋体" pitchFamily="2" charset="-122"/>
            </a:endParaRPr>
          </a:p>
          <a:p>
            <a:pPr algn="l">
              <a:lnSpc>
                <a:spcPct val="140000"/>
              </a:lnSpc>
              <a:spcBef>
                <a:spcPct val="20000"/>
              </a:spcBef>
              <a:spcAft>
                <a:spcPct val="20000"/>
              </a:spcAft>
            </a:pPr>
            <a:r>
              <a:rPr lang="en-US" altLang="zh-CN" sz="3200" dirty="0" err="1">
                <a:latin typeface="宋体" pitchFamily="2" charset="-122"/>
              </a:rPr>
              <a:t>Strcat</a:t>
            </a:r>
            <a:r>
              <a:rPr lang="zh-CN" altLang="en-US" sz="3200" dirty="0">
                <a:latin typeface="宋体" pitchFamily="2" charset="-122"/>
              </a:rPr>
              <a:t>的作用是连接两个字符数组中的字符串，把字符串</a:t>
            </a:r>
            <a:r>
              <a:rPr lang="en-US" altLang="zh-CN" sz="3200" dirty="0">
                <a:latin typeface="宋体" pitchFamily="2" charset="-122"/>
              </a:rPr>
              <a:t>2</a:t>
            </a:r>
            <a:r>
              <a:rPr lang="zh-CN" altLang="en-US" sz="3200" dirty="0">
                <a:latin typeface="宋体" pitchFamily="2" charset="-122"/>
              </a:rPr>
              <a:t>接到字符串</a:t>
            </a:r>
            <a:r>
              <a:rPr lang="en-US" altLang="zh-CN" sz="3200" dirty="0">
                <a:latin typeface="宋体" pitchFamily="2" charset="-122"/>
              </a:rPr>
              <a:t>1</a:t>
            </a:r>
            <a:r>
              <a:rPr lang="zh-CN" altLang="en-US" sz="3200" dirty="0">
                <a:latin typeface="宋体" pitchFamily="2" charset="-122"/>
              </a:rPr>
              <a:t>的后面，结果放在字符数组</a:t>
            </a:r>
            <a:r>
              <a:rPr lang="en-US" altLang="zh-CN" sz="3200" dirty="0">
                <a:latin typeface="宋体" pitchFamily="2" charset="-122"/>
              </a:rPr>
              <a:t>1</a:t>
            </a:r>
            <a:r>
              <a:rPr lang="zh-CN" altLang="en-US" sz="3200" dirty="0">
                <a:latin typeface="宋体" pitchFamily="2" charset="-122"/>
              </a:rPr>
              <a:t>中，函数调用后得到一个函数值</a:t>
            </a:r>
            <a:r>
              <a:rPr lang="en-US" altLang="zh-CN" sz="3200" dirty="0">
                <a:latin typeface="Courier New"/>
              </a:rPr>
              <a:t>——</a:t>
            </a:r>
            <a:r>
              <a:rPr lang="zh-CN" altLang="en-US" sz="3200" dirty="0">
                <a:latin typeface="宋体" pitchFamily="2" charset="-122"/>
              </a:rPr>
              <a:t>字符数组</a:t>
            </a:r>
            <a:r>
              <a:rPr lang="en-US" altLang="zh-CN" sz="3200" dirty="0">
                <a:latin typeface="宋体" pitchFamily="2" charset="-122"/>
              </a:rPr>
              <a:t>1</a:t>
            </a:r>
            <a:r>
              <a:rPr lang="zh-CN" altLang="en-US" sz="3200" dirty="0">
                <a:latin typeface="宋体" pitchFamily="2" charset="-122"/>
              </a:rPr>
              <a:t>的地址。</a:t>
            </a:r>
            <a:endParaRPr lang="zh-CN" altLang="en-US" sz="3200"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6388"/>
                                        </p:tgtEl>
                                        <p:attrNameLst>
                                          <p:attrName>style.visibility</p:attrName>
                                        </p:attrNameLst>
                                      </p:cBhvr>
                                      <p:to>
                                        <p:strVal val="visible"/>
                                      </p:to>
                                    </p:set>
                                    <p:animEffect transition="in" filter="wipe(left)">
                                      <p:cBhvr>
                                        <p:cTn id="7" dur="500"/>
                                        <p:tgtEl>
                                          <p:spTgt spid="65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Text Box 2"/>
          <p:cNvSpPr txBox="1">
            <a:spLocks noChangeArrowheads="1"/>
          </p:cNvSpPr>
          <p:nvPr/>
        </p:nvSpPr>
        <p:spPr bwMode="auto">
          <a:xfrm>
            <a:off x="263352" y="476251"/>
            <a:ext cx="10801200" cy="3579250"/>
          </a:xfrm>
          <a:prstGeom prst="rect">
            <a:avLst/>
          </a:prstGeom>
          <a:noFill/>
          <a:ln w="9525">
            <a:noFill/>
            <a:miter lim="800000"/>
            <a:headEnd/>
            <a:tailEnd/>
          </a:ln>
          <a:effectLst/>
        </p:spPr>
        <p:txBody>
          <a:bodyPr wrap="square">
            <a:spAutoFit/>
          </a:bodyPr>
          <a:lstStyle/>
          <a:p>
            <a:pPr algn="l">
              <a:spcBef>
                <a:spcPct val="20000"/>
              </a:spcBef>
              <a:spcAft>
                <a:spcPct val="20000"/>
              </a:spcAft>
            </a:pPr>
            <a:r>
              <a:rPr lang="zh-CN" altLang="en-US" sz="3200" b="1" dirty="0">
                <a:solidFill>
                  <a:srgbClr val="CC0000"/>
                </a:solidFill>
                <a:latin typeface="宋体" pitchFamily="2" charset="-122"/>
              </a:rPr>
              <a:t>例如：</a:t>
            </a:r>
          </a:p>
          <a:p>
            <a:pPr algn="l">
              <a:lnSpc>
                <a:spcPct val="120000"/>
              </a:lnSpc>
            </a:pPr>
            <a:r>
              <a:rPr lang="en-US" altLang="zh-CN" sz="3200" b="1" dirty="0">
                <a:latin typeface="宋体" pitchFamily="2" charset="-122"/>
              </a:rPr>
              <a:t>char str1</a:t>
            </a:r>
            <a:r>
              <a:rPr lang="zh-CN" altLang="en-US" sz="3200" b="1" dirty="0">
                <a:latin typeface="宋体" pitchFamily="2" charset="-122"/>
              </a:rPr>
              <a:t>［</a:t>
            </a:r>
            <a:r>
              <a:rPr lang="en-US" altLang="zh-CN" sz="3200" b="1" dirty="0">
                <a:latin typeface="宋体" pitchFamily="2" charset="-122"/>
              </a:rPr>
              <a:t>30</a:t>
            </a:r>
            <a:r>
              <a:rPr lang="zh-CN" altLang="en-US" sz="3200" b="1" dirty="0">
                <a:latin typeface="宋体" pitchFamily="2" charset="-122"/>
              </a:rPr>
              <a:t>］</a:t>
            </a:r>
            <a:r>
              <a:rPr lang="en-US" altLang="zh-CN" sz="3200" b="1" dirty="0">
                <a:latin typeface="宋体" pitchFamily="2" charset="-122"/>
              </a:rPr>
              <a:t>={″People′s  Republic  of  ″};</a:t>
            </a:r>
          </a:p>
          <a:p>
            <a:pPr algn="l">
              <a:lnSpc>
                <a:spcPct val="120000"/>
              </a:lnSpc>
            </a:pPr>
            <a:r>
              <a:rPr lang="en-US" altLang="zh-CN" sz="3200" b="1" dirty="0">
                <a:latin typeface="宋体" pitchFamily="2" charset="-122"/>
              </a:rPr>
              <a:t>char str2</a:t>
            </a:r>
            <a:r>
              <a:rPr lang="zh-CN" altLang="en-US" sz="3200" b="1" dirty="0">
                <a:latin typeface="宋体" pitchFamily="2" charset="-122"/>
              </a:rPr>
              <a:t>［］</a:t>
            </a:r>
            <a:r>
              <a:rPr lang="en-US" altLang="zh-CN" sz="3200" b="1" dirty="0">
                <a:latin typeface="宋体" pitchFamily="2" charset="-122"/>
              </a:rPr>
              <a:t>={″China″};</a:t>
            </a:r>
          </a:p>
          <a:p>
            <a:pPr algn="l">
              <a:lnSpc>
                <a:spcPct val="120000"/>
              </a:lnSpc>
            </a:pPr>
            <a:r>
              <a:rPr lang="en-US" altLang="zh-CN" sz="3200" b="1" dirty="0">
                <a:latin typeface="宋体" pitchFamily="2" charset="-122"/>
              </a:rPr>
              <a:t>print(″%s″</a:t>
            </a:r>
            <a:r>
              <a:rPr lang="zh-CN" altLang="en-US" sz="3200" b="1" dirty="0">
                <a:latin typeface="宋体" pitchFamily="2" charset="-122"/>
              </a:rPr>
              <a:t>，</a:t>
            </a:r>
            <a:r>
              <a:rPr lang="en-US" altLang="zh-CN" sz="3200" b="1" dirty="0" err="1">
                <a:latin typeface="宋体" pitchFamily="2" charset="-122"/>
              </a:rPr>
              <a:t>strcat</a:t>
            </a:r>
            <a:r>
              <a:rPr lang="en-US" altLang="zh-CN" sz="3200" b="1" dirty="0">
                <a:latin typeface="宋体" pitchFamily="2" charset="-122"/>
              </a:rPr>
              <a:t>(str1</a:t>
            </a:r>
            <a:r>
              <a:rPr lang="zh-CN" altLang="en-US" sz="3200" b="1" dirty="0">
                <a:latin typeface="宋体" pitchFamily="2" charset="-122"/>
              </a:rPr>
              <a:t>，</a:t>
            </a:r>
            <a:r>
              <a:rPr lang="en-US" altLang="zh-CN" sz="3200" b="1" dirty="0">
                <a:latin typeface="宋体" pitchFamily="2" charset="-122"/>
              </a:rPr>
              <a:t>str2));</a:t>
            </a:r>
            <a:r>
              <a:rPr lang="en-US" altLang="zh-CN" sz="3200" dirty="0">
                <a:latin typeface="宋体" pitchFamily="2" charset="-122"/>
              </a:rPr>
              <a:t>  </a:t>
            </a:r>
          </a:p>
          <a:p>
            <a:pPr algn="l">
              <a:lnSpc>
                <a:spcPct val="120000"/>
              </a:lnSpc>
            </a:pPr>
            <a:r>
              <a:rPr lang="zh-CN" altLang="en-US" sz="3200" dirty="0">
                <a:latin typeface="宋体" pitchFamily="2" charset="-122"/>
              </a:rPr>
              <a:t>输出：</a:t>
            </a:r>
          </a:p>
          <a:p>
            <a:pPr algn="l">
              <a:lnSpc>
                <a:spcPct val="120000"/>
              </a:lnSpc>
            </a:pPr>
            <a:r>
              <a:rPr lang="en-US" altLang="zh-CN" sz="3200" b="1" dirty="0">
                <a:latin typeface="宋体" pitchFamily="2" charset="-122"/>
              </a:rPr>
              <a:t>People′s Republic of China</a:t>
            </a:r>
            <a:r>
              <a:rPr lang="en-US" altLang="zh-CN" sz="3200" dirty="0">
                <a:latin typeface="宋体" pitchFamily="2" charset="-122"/>
              </a:rPr>
              <a:t>  </a:t>
            </a:r>
            <a:endParaRPr lang="en-US" altLang="zh-CN" sz="3200" dirty="0"/>
          </a:p>
        </p:txBody>
      </p:sp>
      <p:pic>
        <p:nvPicPr>
          <p:cNvPr id="688134" name="Picture 6" descr="g15"/>
          <p:cNvPicPr>
            <a:picLocks noChangeAspect="1" noChangeArrowheads="1"/>
          </p:cNvPicPr>
          <p:nvPr/>
        </p:nvPicPr>
        <p:blipFill>
          <a:blip r:embed="rId2" cstate="print"/>
          <a:srcRect/>
          <a:stretch>
            <a:fillRect/>
          </a:stretch>
        </p:blipFill>
        <p:spPr bwMode="auto">
          <a:xfrm>
            <a:off x="1600200" y="4953000"/>
            <a:ext cx="8991600" cy="992188"/>
          </a:xfrm>
          <a:prstGeom prst="rect">
            <a:avLst/>
          </a:prstGeom>
          <a:noFill/>
          <a:ln w="38100">
            <a:solidFill>
              <a:srgbClr val="000080"/>
            </a:solidFill>
            <a:miter lim="800000"/>
            <a:headEnd/>
            <a:tailEnd/>
          </a:ln>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688130"/>
                                        </p:tgtEl>
                                        <p:attrNameLst>
                                          <p:attrName>style.visibility</p:attrName>
                                        </p:attrNameLst>
                                      </p:cBhvr>
                                      <p:to>
                                        <p:strVal val="visible"/>
                                      </p:to>
                                    </p:set>
                                    <p:animEffect transition="in" filter="blinds(vertical)">
                                      <p:cBhvr>
                                        <p:cTn id="7" dur="500"/>
                                        <p:tgtEl>
                                          <p:spTgt spid="6881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88134"/>
                                        </p:tgtEl>
                                        <p:attrNameLst>
                                          <p:attrName>style.visibility</p:attrName>
                                        </p:attrNameLst>
                                      </p:cBhvr>
                                      <p:to>
                                        <p:strVal val="visible"/>
                                      </p:to>
                                    </p:set>
                                    <p:anim calcmode="lin" valueType="num">
                                      <p:cBhvr additive="base">
                                        <p:cTn id="12" dur="500" fill="hold"/>
                                        <p:tgtEl>
                                          <p:spTgt spid="688134"/>
                                        </p:tgtEl>
                                        <p:attrNameLst>
                                          <p:attrName>ppt_x</p:attrName>
                                        </p:attrNameLst>
                                      </p:cBhvr>
                                      <p:tavLst>
                                        <p:tav tm="0">
                                          <p:val>
                                            <p:strVal val="1+#ppt_w/2"/>
                                          </p:val>
                                        </p:tav>
                                        <p:tav tm="100000">
                                          <p:val>
                                            <p:strVal val="#ppt_x"/>
                                          </p:val>
                                        </p:tav>
                                      </p:tavLst>
                                    </p:anim>
                                    <p:anim calcmode="lin" valueType="num">
                                      <p:cBhvr additive="base">
                                        <p:cTn id="13" dur="500" fill="hold"/>
                                        <p:tgtEl>
                                          <p:spTgt spid="6881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2" name="Text Box 4"/>
          <p:cNvSpPr txBox="1">
            <a:spLocks noChangeArrowheads="1"/>
          </p:cNvSpPr>
          <p:nvPr/>
        </p:nvSpPr>
        <p:spPr bwMode="auto">
          <a:xfrm>
            <a:off x="191344" y="404813"/>
            <a:ext cx="11809312" cy="4630498"/>
          </a:xfrm>
          <a:prstGeom prst="rect">
            <a:avLst/>
          </a:prstGeom>
          <a:noFill/>
          <a:ln w="9525">
            <a:noFill/>
            <a:miter lim="800000"/>
            <a:headEnd/>
            <a:tailEnd/>
          </a:ln>
          <a:effectLst/>
        </p:spPr>
        <p:txBody>
          <a:bodyPr wrap="square">
            <a:spAutoFit/>
          </a:bodyPr>
          <a:lstStyle/>
          <a:p>
            <a:pPr algn="l">
              <a:lnSpc>
                <a:spcPct val="130000"/>
              </a:lnSpc>
              <a:spcBef>
                <a:spcPct val="20000"/>
              </a:spcBef>
              <a:spcAft>
                <a:spcPct val="20000"/>
              </a:spcAft>
            </a:pPr>
            <a:r>
              <a:rPr lang="en-US" altLang="zh-CN" sz="3200" b="1" dirty="0">
                <a:latin typeface="宋体" pitchFamily="2" charset="-122"/>
                <a:cs typeface="Times New Roman" charset="0"/>
              </a:rPr>
              <a:t>4. </a:t>
            </a:r>
            <a:r>
              <a:rPr lang="en-US" altLang="zh-CN" sz="3200" b="1" dirty="0" err="1">
                <a:latin typeface="宋体" pitchFamily="2" charset="-122"/>
                <a:cs typeface="Times New Roman" charset="0"/>
              </a:rPr>
              <a:t>strcpy</a:t>
            </a:r>
            <a:r>
              <a:rPr lang="zh-CN" altLang="en-US" sz="3200" b="1" dirty="0">
                <a:latin typeface="宋体" pitchFamily="2" charset="-122"/>
              </a:rPr>
              <a:t>函数 </a:t>
            </a:r>
            <a:endParaRPr lang="zh-CN" altLang="en-US" sz="3200" dirty="0">
              <a:latin typeface="宋体" pitchFamily="2" charset="-122"/>
            </a:endParaRPr>
          </a:p>
          <a:p>
            <a:pPr algn="l">
              <a:lnSpc>
                <a:spcPct val="130000"/>
              </a:lnSpc>
              <a:spcBef>
                <a:spcPct val="20000"/>
              </a:spcBef>
              <a:spcAft>
                <a:spcPct val="20000"/>
              </a:spcAft>
            </a:pPr>
            <a:r>
              <a:rPr lang="zh-CN" altLang="en-US" sz="3200" b="1" dirty="0">
                <a:latin typeface="宋体" pitchFamily="2" charset="-122"/>
              </a:rPr>
              <a:t>其一般形式为</a:t>
            </a:r>
            <a:r>
              <a:rPr lang="zh-CN" altLang="en-US" sz="3200" dirty="0">
                <a:latin typeface="宋体" pitchFamily="2" charset="-122"/>
              </a:rPr>
              <a:t>：</a:t>
            </a:r>
            <a:r>
              <a:rPr lang="en-US" altLang="zh-CN" sz="3200" b="1" dirty="0" err="1">
                <a:solidFill>
                  <a:srgbClr val="CC0000"/>
                </a:solidFill>
                <a:latin typeface="宋体" pitchFamily="2" charset="-122"/>
                <a:cs typeface="Times New Roman" charset="0"/>
              </a:rPr>
              <a:t>strcpy</a:t>
            </a:r>
            <a:r>
              <a:rPr lang="en-US" altLang="zh-CN" sz="3200" b="1" dirty="0">
                <a:solidFill>
                  <a:srgbClr val="CC0000"/>
                </a:solidFill>
                <a:latin typeface="宋体" pitchFamily="2" charset="-122"/>
                <a:cs typeface="Times New Roman" charset="0"/>
              </a:rPr>
              <a:t>(</a:t>
            </a:r>
            <a:r>
              <a:rPr lang="zh-CN" altLang="en-US" sz="3200" b="1" dirty="0">
                <a:solidFill>
                  <a:srgbClr val="CC0000"/>
                </a:solidFill>
                <a:latin typeface="宋体" pitchFamily="2" charset="-122"/>
              </a:rPr>
              <a:t>字符数组</a:t>
            </a:r>
            <a:r>
              <a:rPr lang="en-US" altLang="zh-CN" sz="3200" b="1" dirty="0">
                <a:solidFill>
                  <a:srgbClr val="CC0000"/>
                </a:solidFill>
                <a:latin typeface="宋体" pitchFamily="2" charset="-122"/>
                <a:cs typeface="Times New Roman" charset="0"/>
              </a:rPr>
              <a:t>1</a:t>
            </a:r>
            <a:r>
              <a:rPr lang="zh-CN" altLang="en-US" sz="3200" b="1" dirty="0">
                <a:solidFill>
                  <a:srgbClr val="CC0000"/>
                </a:solidFill>
                <a:latin typeface="宋体" pitchFamily="2" charset="-122"/>
              </a:rPr>
              <a:t>，字符串</a:t>
            </a:r>
            <a:r>
              <a:rPr lang="en-US" altLang="zh-CN" sz="3200" b="1" dirty="0">
                <a:solidFill>
                  <a:srgbClr val="CC0000"/>
                </a:solidFill>
                <a:latin typeface="宋体" pitchFamily="2" charset="-122"/>
                <a:cs typeface="Times New Roman" charset="0"/>
              </a:rPr>
              <a:t>2)</a:t>
            </a:r>
            <a:r>
              <a:rPr lang="en-US" altLang="zh-CN" sz="3200" b="1" dirty="0">
                <a:latin typeface="宋体" pitchFamily="2" charset="-122"/>
              </a:rPr>
              <a:t> </a:t>
            </a:r>
            <a:endParaRPr lang="en-US" altLang="zh-CN" sz="3200" dirty="0">
              <a:latin typeface="宋体" pitchFamily="2" charset="-122"/>
            </a:endParaRPr>
          </a:p>
          <a:p>
            <a:pPr algn="just">
              <a:lnSpc>
                <a:spcPct val="130000"/>
              </a:lnSpc>
              <a:spcBef>
                <a:spcPct val="20000"/>
              </a:spcBef>
              <a:spcAft>
                <a:spcPct val="20000"/>
              </a:spcAft>
            </a:pPr>
            <a:r>
              <a:rPr lang="en-US" altLang="zh-CN" sz="3200" dirty="0" err="1">
                <a:latin typeface="宋体" pitchFamily="2" charset="-122"/>
                <a:cs typeface="Courier New" pitchFamily="49" charset="0"/>
              </a:rPr>
              <a:t>strcpy</a:t>
            </a:r>
            <a:r>
              <a:rPr lang="zh-CN" altLang="en-US" sz="3200" dirty="0">
                <a:latin typeface="宋体" pitchFamily="2" charset="-122"/>
                <a:cs typeface="Courier New" pitchFamily="49" charset="0"/>
              </a:rPr>
              <a:t>是“字符串复制函数”。作用是将字符串</a:t>
            </a:r>
            <a:r>
              <a:rPr lang="en-US" altLang="zh-CN" sz="3200" dirty="0">
                <a:latin typeface="宋体" pitchFamily="2" charset="-122"/>
                <a:cs typeface="Courier New" pitchFamily="49" charset="0"/>
              </a:rPr>
              <a:t>2</a:t>
            </a:r>
            <a:r>
              <a:rPr lang="zh-CN" altLang="en-US" sz="3200" dirty="0">
                <a:latin typeface="宋体" pitchFamily="2" charset="-122"/>
                <a:cs typeface="Courier New" pitchFamily="49" charset="0"/>
              </a:rPr>
              <a:t>复制到字符数组</a:t>
            </a:r>
            <a:r>
              <a:rPr lang="en-US" altLang="zh-CN" sz="3200" dirty="0">
                <a:latin typeface="宋体" pitchFamily="2" charset="-122"/>
                <a:cs typeface="Courier New" pitchFamily="49" charset="0"/>
              </a:rPr>
              <a:t>1</a:t>
            </a:r>
            <a:r>
              <a:rPr lang="zh-CN" altLang="en-US" sz="3200" dirty="0">
                <a:latin typeface="宋体" pitchFamily="2" charset="-122"/>
                <a:cs typeface="Courier New" pitchFamily="49" charset="0"/>
              </a:rPr>
              <a:t>中去。例如：</a:t>
            </a:r>
          </a:p>
          <a:p>
            <a:pPr algn="just">
              <a:lnSpc>
                <a:spcPct val="130000"/>
              </a:lnSpc>
              <a:spcBef>
                <a:spcPct val="20000"/>
              </a:spcBef>
              <a:spcAft>
                <a:spcPct val="20000"/>
              </a:spcAft>
            </a:pPr>
            <a:r>
              <a:rPr lang="en-US" altLang="zh-CN" sz="3200" b="1" dirty="0">
                <a:latin typeface="宋体" pitchFamily="2" charset="-122"/>
                <a:cs typeface="Courier New" pitchFamily="49" charset="0"/>
              </a:rPr>
              <a:t>char str1</a:t>
            </a:r>
            <a:r>
              <a:rPr lang="zh-CN" altLang="en-US" sz="3200" b="1" dirty="0">
                <a:latin typeface="宋体" pitchFamily="2" charset="-122"/>
                <a:cs typeface="Courier New" pitchFamily="49" charset="0"/>
              </a:rPr>
              <a:t>［</a:t>
            </a:r>
            <a:r>
              <a:rPr lang="en-US" altLang="zh-CN" sz="3200" b="1" dirty="0">
                <a:latin typeface="宋体" pitchFamily="2" charset="-122"/>
                <a:cs typeface="Courier New" pitchFamily="49" charset="0"/>
              </a:rPr>
              <a:t>10</a:t>
            </a:r>
            <a:r>
              <a:rPr lang="zh-CN" altLang="en-US" sz="3200" b="1" dirty="0">
                <a:latin typeface="宋体" pitchFamily="2" charset="-122"/>
                <a:cs typeface="Courier New" pitchFamily="49" charset="0"/>
              </a:rPr>
              <a:t>］，</a:t>
            </a:r>
            <a:r>
              <a:rPr lang="en-US" altLang="zh-CN" sz="3200" b="1" dirty="0">
                <a:latin typeface="宋体" pitchFamily="2" charset="-122"/>
                <a:cs typeface="Courier New" pitchFamily="49" charset="0"/>
              </a:rPr>
              <a:t>str2</a:t>
            </a:r>
            <a:r>
              <a:rPr lang="zh-CN" altLang="en-US" sz="3200" b="1" dirty="0">
                <a:latin typeface="宋体" pitchFamily="2" charset="-122"/>
                <a:cs typeface="Courier New" pitchFamily="49" charset="0"/>
              </a:rPr>
              <a:t>［］</a:t>
            </a:r>
            <a:r>
              <a:rPr lang="en-US" altLang="zh-CN" sz="3200" b="1" dirty="0">
                <a:latin typeface="宋体" pitchFamily="2" charset="-122"/>
                <a:cs typeface="Courier New" pitchFamily="49" charset="0"/>
              </a:rPr>
              <a:t>={″China″};</a:t>
            </a:r>
          </a:p>
          <a:p>
            <a:pPr algn="l">
              <a:lnSpc>
                <a:spcPct val="130000"/>
              </a:lnSpc>
              <a:spcBef>
                <a:spcPct val="20000"/>
              </a:spcBef>
              <a:spcAft>
                <a:spcPct val="20000"/>
              </a:spcAft>
            </a:pPr>
            <a:r>
              <a:rPr lang="en-US" altLang="zh-CN" sz="3200" dirty="0" err="1">
                <a:latin typeface="宋体" pitchFamily="2" charset="-122"/>
                <a:cs typeface="Times New Roman" charset="0"/>
              </a:rPr>
              <a:t>strcpy</a:t>
            </a:r>
            <a:r>
              <a:rPr lang="en-US" altLang="zh-CN" sz="3200" dirty="0">
                <a:latin typeface="宋体" pitchFamily="2" charset="-122"/>
                <a:cs typeface="Times New Roman" charset="0"/>
              </a:rPr>
              <a:t>(str1</a:t>
            </a:r>
            <a:r>
              <a:rPr lang="zh-CN" altLang="en-US" sz="3200" dirty="0">
                <a:latin typeface="宋体" pitchFamily="2" charset="-122"/>
              </a:rPr>
              <a:t>，</a:t>
            </a:r>
            <a:r>
              <a:rPr lang="en-US" altLang="zh-CN" sz="3200" dirty="0">
                <a:latin typeface="宋体" pitchFamily="2" charset="-122"/>
                <a:cs typeface="Times New Roman" charset="0"/>
              </a:rPr>
              <a:t>str2);</a:t>
            </a:r>
            <a:r>
              <a:rPr lang="en-US" altLang="zh-CN" sz="3200" dirty="0">
                <a:solidFill>
                  <a:srgbClr val="CC3300"/>
                </a:solidFill>
                <a:latin typeface="宋体" pitchFamily="2" charset="-122"/>
              </a:rPr>
              <a:t> </a:t>
            </a:r>
          </a:p>
        </p:txBody>
      </p:sp>
      <p:pic>
        <p:nvPicPr>
          <p:cNvPr id="657413" name="Picture 5" descr="g16"/>
          <p:cNvPicPr>
            <a:picLocks noChangeAspect="1" noChangeArrowheads="1"/>
          </p:cNvPicPr>
          <p:nvPr/>
        </p:nvPicPr>
        <p:blipFill>
          <a:blip r:embed="rId2" cstate="print"/>
          <a:srcRect/>
          <a:stretch>
            <a:fillRect/>
          </a:stretch>
        </p:blipFill>
        <p:spPr bwMode="auto">
          <a:xfrm>
            <a:off x="3124200" y="5491164"/>
            <a:ext cx="5638800" cy="681037"/>
          </a:xfrm>
          <a:prstGeom prst="rect">
            <a:avLst/>
          </a:prstGeom>
          <a:noFill/>
          <a:ln w="38100">
            <a:solidFill>
              <a:schemeClr val="accent2"/>
            </a:solidFill>
            <a:miter lim="800000"/>
            <a:headEnd/>
            <a:tailEnd/>
          </a:ln>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7412"/>
                                        </p:tgtEl>
                                        <p:attrNameLst>
                                          <p:attrName>style.visibility</p:attrName>
                                        </p:attrNameLst>
                                      </p:cBhvr>
                                      <p:to>
                                        <p:strVal val="visible"/>
                                      </p:to>
                                    </p:set>
                                    <p:animEffect transition="in" filter="wipe(left)">
                                      <p:cBhvr>
                                        <p:cTn id="7" dur="500"/>
                                        <p:tgtEl>
                                          <p:spTgt spid="65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bwMode="auto">
          <a:xfrm>
            <a:off x="3503712" y="486546"/>
            <a:ext cx="5554663" cy="561975"/>
          </a:xfrm>
          <a:noFill/>
          <a:ln>
            <a:miter lim="800000"/>
            <a:headEnd/>
            <a:tailEnd/>
          </a:ln>
        </p:spPr>
        <p:txBody>
          <a:bodyPr vert="horz" wrap="square" lIns="91440" tIns="45720" rIns="91440" bIns="45720" numCol="1" anchor="t" anchorCtr="0" compatLnSpc="1">
            <a:prstTxWarp prst="textNoShape">
              <a:avLst/>
            </a:prstTxWarp>
          </a:bodyPr>
          <a:lstStyle/>
          <a:p>
            <a:r>
              <a:rPr lang="zh-CN" altLang="en-US" dirty="0">
                <a:solidFill>
                  <a:srgbClr val="CC0000"/>
                </a:solidFill>
                <a:effectLst/>
              </a:rPr>
              <a:t>关于</a:t>
            </a:r>
            <a:r>
              <a:rPr lang="en-US" altLang="zh-CN" dirty="0" err="1">
                <a:solidFill>
                  <a:srgbClr val="CC0000"/>
                </a:solidFill>
                <a:effectLst/>
                <a:latin typeface="Times New Roman" charset="0"/>
              </a:rPr>
              <a:t>strcpy</a:t>
            </a:r>
            <a:r>
              <a:rPr lang="zh-CN" altLang="en-US" dirty="0">
                <a:solidFill>
                  <a:srgbClr val="CC0000"/>
                </a:solidFill>
                <a:effectLst/>
              </a:rPr>
              <a:t>函数的几点说明</a:t>
            </a:r>
          </a:p>
        </p:txBody>
      </p:sp>
      <p:sp>
        <p:nvSpPr>
          <p:cNvPr id="710660" name="Text Box 4"/>
          <p:cNvSpPr txBox="1">
            <a:spLocks noChangeArrowheads="1"/>
          </p:cNvSpPr>
          <p:nvPr/>
        </p:nvSpPr>
        <p:spPr bwMode="auto">
          <a:xfrm>
            <a:off x="0" y="1048521"/>
            <a:ext cx="11881319" cy="1301703"/>
          </a:xfrm>
          <a:prstGeom prst="rect">
            <a:avLst/>
          </a:prstGeom>
          <a:noFill/>
          <a:ln w="28575">
            <a:noFill/>
            <a:miter lim="800000"/>
            <a:headEnd/>
            <a:tailEnd/>
          </a:ln>
          <a:effectLst/>
        </p:spPr>
        <p:txBody>
          <a:bodyPr wrap="square">
            <a:spAutoFit/>
          </a:bodyPr>
          <a:lstStyle/>
          <a:p>
            <a:pPr algn="l">
              <a:lnSpc>
                <a:spcPct val="130000"/>
              </a:lnSpc>
            </a:pPr>
            <a:r>
              <a:rPr lang="zh-CN" altLang="en-US" sz="3200" b="1" dirty="0">
                <a:latin typeface="宋体" pitchFamily="2" charset="-122"/>
              </a:rPr>
              <a:t>（</a:t>
            </a:r>
            <a:r>
              <a:rPr lang="en-US" altLang="zh-CN" sz="3200" b="1" dirty="0">
                <a:latin typeface="宋体" pitchFamily="2" charset="-122"/>
              </a:rPr>
              <a:t>1</a:t>
            </a:r>
            <a:r>
              <a:rPr lang="zh-CN" altLang="en-US" sz="3200" b="1" dirty="0">
                <a:latin typeface="宋体" pitchFamily="2" charset="-122"/>
              </a:rPr>
              <a:t>）</a:t>
            </a:r>
            <a:r>
              <a:rPr lang="zh-CN" altLang="en-US" sz="3200" dirty="0">
                <a:latin typeface="宋体" pitchFamily="2" charset="-122"/>
              </a:rPr>
              <a:t>字符数组</a:t>
            </a:r>
            <a:r>
              <a:rPr lang="en-US" altLang="zh-CN" sz="3200" dirty="0"/>
              <a:t>1</a:t>
            </a:r>
            <a:r>
              <a:rPr lang="zh-CN" altLang="en-US" sz="3200" dirty="0">
                <a:latin typeface="宋体" pitchFamily="2" charset="-122"/>
              </a:rPr>
              <a:t>必须定义得足够大，以便容纳被复制的字符串。字符数组</a:t>
            </a:r>
            <a:r>
              <a:rPr lang="en-US" altLang="zh-CN" sz="3200" dirty="0"/>
              <a:t>1</a:t>
            </a:r>
            <a:r>
              <a:rPr lang="zh-CN" altLang="en-US" sz="3200" dirty="0">
                <a:latin typeface="宋体" pitchFamily="2" charset="-122"/>
              </a:rPr>
              <a:t>的长度不应小于字符串</a:t>
            </a:r>
            <a:r>
              <a:rPr lang="en-US" altLang="zh-CN" sz="3200" dirty="0"/>
              <a:t>2</a:t>
            </a:r>
            <a:r>
              <a:rPr lang="zh-CN" altLang="en-US" sz="3200" dirty="0">
                <a:latin typeface="宋体" pitchFamily="2" charset="-122"/>
              </a:rPr>
              <a:t>的长度。</a:t>
            </a:r>
            <a:r>
              <a:rPr lang="zh-CN" altLang="en-US" sz="3200" dirty="0"/>
              <a:t> </a:t>
            </a:r>
          </a:p>
        </p:txBody>
      </p:sp>
      <p:sp>
        <p:nvSpPr>
          <p:cNvPr id="710661" name="Text Box 5"/>
          <p:cNvSpPr txBox="1">
            <a:spLocks noChangeArrowheads="1"/>
          </p:cNvSpPr>
          <p:nvPr/>
        </p:nvSpPr>
        <p:spPr bwMode="auto">
          <a:xfrm>
            <a:off x="0" y="2320954"/>
            <a:ext cx="11784632" cy="1671035"/>
          </a:xfrm>
          <a:prstGeom prst="rect">
            <a:avLst/>
          </a:prstGeom>
          <a:noFill/>
          <a:ln w="28575">
            <a:noFill/>
            <a:miter lim="800000"/>
            <a:headEnd/>
            <a:tailEnd/>
          </a:ln>
          <a:effectLst/>
        </p:spPr>
        <p:txBody>
          <a:bodyPr wrap="square">
            <a:spAutoFit/>
          </a:bodyPr>
          <a:lstStyle/>
          <a:p>
            <a:pPr algn="just">
              <a:lnSpc>
                <a:spcPct val="110000"/>
              </a:lnSpc>
              <a:spcBef>
                <a:spcPct val="10000"/>
              </a:spcBef>
              <a:spcAft>
                <a:spcPct val="10000"/>
              </a:spcAft>
            </a:pPr>
            <a:r>
              <a:rPr lang="zh-CN" altLang="en-US" sz="3200" b="1" dirty="0">
                <a:latin typeface="宋体" pitchFamily="2" charset="-122"/>
              </a:rPr>
              <a:t>（</a:t>
            </a:r>
            <a:r>
              <a:rPr lang="en-US" altLang="zh-CN" sz="3200" b="1" dirty="0">
                <a:latin typeface="宋体" pitchFamily="2" charset="-122"/>
              </a:rPr>
              <a:t>2</a:t>
            </a:r>
            <a:r>
              <a:rPr lang="zh-CN" altLang="en-US" sz="3200" b="1" dirty="0">
                <a:latin typeface="宋体" pitchFamily="2" charset="-122"/>
              </a:rPr>
              <a:t>）</a:t>
            </a:r>
            <a:r>
              <a:rPr lang="zh-CN" altLang="en-US" sz="3200" dirty="0">
                <a:latin typeface="Courier New"/>
              </a:rPr>
              <a:t>“</a:t>
            </a:r>
            <a:r>
              <a:rPr lang="zh-CN" altLang="en-US" sz="3200" dirty="0">
                <a:latin typeface="宋体" pitchFamily="2" charset="-122"/>
              </a:rPr>
              <a:t>字符数组</a:t>
            </a:r>
            <a:r>
              <a:rPr lang="en-US" altLang="zh-CN" sz="3200" dirty="0">
                <a:latin typeface="宋体" pitchFamily="2" charset="-122"/>
              </a:rPr>
              <a:t>1</a:t>
            </a:r>
            <a:r>
              <a:rPr lang="en-US" altLang="zh-CN" sz="3200" dirty="0">
                <a:latin typeface="Courier New"/>
              </a:rPr>
              <a:t>”</a:t>
            </a:r>
            <a:r>
              <a:rPr lang="zh-CN" altLang="en-US" sz="3200" dirty="0">
                <a:latin typeface="宋体" pitchFamily="2" charset="-122"/>
              </a:rPr>
              <a:t>必须写成数组名形式</a:t>
            </a:r>
            <a:r>
              <a:rPr lang="en-US" altLang="zh-CN" sz="3200" dirty="0">
                <a:latin typeface="宋体" pitchFamily="2" charset="-122"/>
              </a:rPr>
              <a:t>(</a:t>
            </a:r>
            <a:r>
              <a:rPr lang="zh-CN" altLang="en-US" sz="3200" dirty="0">
                <a:latin typeface="宋体" pitchFamily="2" charset="-122"/>
              </a:rPr>
              <a:t>如</a:t>
            </a:r>
            <a:r>
              <a:rPr lang="en-US" altLang="zh-CN" sz="3200" dirty="0">
                <a:latin typeface="宋体" pitchFamily="2" charset="-122"/>
              </a:rPr>
              <a:t>str1)</a:t>
            </a:r>
            <a:r>
              <a:rPr lang="zh-CN" altLang="en-US" sz="3200" dirty="0">
                <a:latin typeface="宋体" pitchFamily="2" charset="-122"/>
              </a:rPr>
              <a:t>，</a:t>
            </a:r>
            <a:r>
              <a:rPr lang="zh-CN" altLang="en-US" sz="3200" dirty="0">
                <a:latin typeface="Courier New"/>
              </a:rPr>
              <a:t>“</a:t>
            </a:r>
            <a:r>
              <a:rPr lang="zh-CN" altLang="en-US" sz="3200" dirty="0">
                <a:latin typeface="宋体" pitchFamily="2" charset="-122"/>
              </a:rPr>
              <a:t>字符串</a:t>
            </a:r>
            <a:r>
              <a:rPr lang="en-US" altLang="zh-CN" sz="3200" dirty="0">
                <a:latin typeface="宋体" pitchFamily="2" charset="-122"/>
              </a:rPr>
              <a:t>2</a:t>
            </a:r>
            <a:r>
              <a:rPr lang="en-US" altLang="zh-CN" sz="3200" dirty="0">
                <a:latin typeface="Courier New"/>
              </a:rPr>
              <a:t>”</a:t>
            </a:r>
            <a:r>
              <a:rPr lang="zh-CN" altLang="en-US" sz="3200" dirty="0">
                <a:latin typeface="宋体" pitchFamily="2" charset="-122"/>
              </a:rPr>
              <a:t>可以是字符数组名，也可以是一个字符串常量。如</a:t>
            </a:r>
            <a:r>
              <a:rPr lang="en-US" altLang="zh-CN" sz="3200" dirty="0" err="1"/>
              <a:t>strcpy</a:t>
            </a:r>
            <a:r>
              <a:rPr lang="en-US" altLang="zh-CN" sz="3200" dirty="0"/>
              <a:t>(str1</a:t>
            </a:r>
            <a:r>
              <a:rPr lang="zh-CN" altLang="en-US" sz="3200" dirty="0">
                <a:latin typeface="宋体" pitchFamily="2" charset="-122"/>
              </a:rPr>
              <a:t>，</a:t>
            </a:r>
            <a:r>
              <a:rPr lang="en-US" altLang="zh-CN" sz="3200" dirty="0">
                <a:latin typeface="宋体" pitchFamily="2" charset="-122"/>
              </a:rPr>
              <a:t>″</a:t>
            </a:r>
            <a:r>
              <a:rPr lang="en-US" altLang="zh-CN" sz="3200" dirty="0"/>
              <a:t>China</a:t>
            </a:r>
            <a:r>
              <a:rPr lang="en-US" altLang="zh-CN" sz="3200" dirty="0">
                <a:latin typeface="宋体" pitchFamily="2" charset="-122"/>
              </a:rPr>
              <a:t>″</a:t>
            </a:r>
            <a:r>
              <a:rPr lang="en-US" altLang="zh-CN" sz="3200" dirty="0"/>
              <a:t>)</a:t>
            </a:r>
            <a:r>
              <a:rPr lang="zh-CN" altLang="en-US" sz="3200" dirty="0">
                <a:latin typeface="宋体" pitchFamily="2" charset="-122"/>
              </a:rPr>
              <a:t>；</a:t>
            </a:r>
            <a:r>
              <a:rPr lang="zh-CN" altLang="en-US" sz="3200" dirty="0"/>
              <a:t> </a:t>
            </a:r>
          </a:p>
        </p:txBody>
      </p:sp>
      <p:sp>
        <p:nvSpPr>
          <p:cNvPr id="5" name="Text Box 6">
            <a:extLst>
              <a:ext uri="{FF2B5EF4-FFF2-40B4-BE49-F238E27FC236}">
                <a16:creationId xmlns:a16="http://schemas.microsoft.com/office/drawing/2014/main" id="{02820D74-3FBD-41A2-AA37-036D67A4A676}"/>
              </a:ext>
            </a:extLst>
          </p:cNvPr>
          <p:cNvSpPr txBox="1">
            <a:spLocks noChangeArrowheads="1"/>
          </p:cNvSpPr>
          <p:nvPr/>
        </p:nvSpPr>
        <p:spPr bwMode="auto">
          <a:xfrm>
            <a:off x="-33132" y="3749203"/>
            <a:ext cx="11881319" cy="753861"/>
          </a:xfrm>
          <a:prstGeom prst="rect">
            <a:avLst/>
          </a:prstGeom>
          <a:noFill/>
          <a:ln w="28575">
            <a:noFill/>
            <a:miter lim="800000"/>
            <a:headEnd/>
            <a:tailEnd/>
          </a:ln>
          <a:effectLst/>
        </p:spPr>
        <p:txBody>
          <a:bodyPr wrap="square">
            <a:spAutoFit/>
          </a:bodyPr>
          <a:lstStyle/>
          <a:p>
            <a:pPr algn="just">
              <a:lnSpc>
                <a:spcPct val="155000"/>
              </a:lnSpc>
              <a:spcBef>
                <a:spcPct val="10000"/>
              </a:spcBef>
              <a:spcAft>
                <a:spcPct val="10000"/>
              </a:spcAft>
            </a:pPr>
            <a:r>
              <a:rPr lang="zh-CN" altLang="en-US" sz="3200" b="1" dirty="0">
                <a:latin typeface="宋体" pitchFamily="2" charset="-122"/>
              </a:rPr>
              <a:t>（</a:t>
            </a:r>
            <a:r>
              <a:rPr lang="en-US" altLang="zh-CN" sz="3200" b="1" dirty="0">
                <a:latin typeface="宋体" pitchFamily="2" charset="-122"/>
              </a:rPr>
              <a:t>3</a:t>
            </a:r>
            <a:r>
              <a:rPr lang="zh-CN" altLang="en-US" sz="3200" b="1" dirty="0">
                <a:latin typeface="宋体" pitchFamily="2" charset="-122"/>
              </a:rPr>
              <a:t>）</a:t>
            </a:r>
            <a:r>
              <a:rPr lang="zh-CN" altLang="en-US" sz="3200" dirty="0">
                <a:latin typeface="宋体" pitchFamily="2" charset="-122"/>
              </a:rPr>
              <a:t>复制时连同字符串后面的</a:t>
            </a:r>
            <a:r>
              <a:rPr lang="en-US" altLang="zh-CN" sz="3200" dirty="0">
                <a:latin typeface="宋体" pitchFamily="2" charset="-122"/>
              </a:rPr>
              <a:t>′</a:t>
            </a:r>
            <a:r>
              <a:rPr lang="zh-CN" altLang="en-US" sz="3200" dirty="0">
                <a:latin typeface="宋体" pitchFamily="2" charset="-122"/>
              </a:rPr>
              <a:t>＼</a:t>
            </a:r>
            <a:r>
              <a:rPr lang="en-US" altLang="zh-CN" sz="3200" dirty="0"/>
              <a:t>0</a:t>
            </a:r>
            <a:r>
              <a:rPr lang="en-US" altLang="zh-CN" sz="3200" dirty="0">
                <a:latin typeface="宋体" pitchFamily="2" charset="-122"/>
              </a:rPr>
              <a:t>′</a:t>
            </a:r>
            <a:r>
              <a:rPr lang="zh-CN" altLang="en-US" sz="3200" dirty="0">
                <a:latin typeface="宋体" pitchFamily="2" charset="-122"/>
              </a:rPr>
              <a:t>一起复制到字符数组</a:t>
            </a:r>
            <a:r>
              <a:rPr lang="en-US" altLang="zh-CN" sz="3200" dirty="0"/>
              <a:t>1</a:t>
            </a:r>
            <a:r>
              <a:rPr lang="zh-CN" altLang="en-US" sz="3200" dirty="0">
                <a:latin typeface="宋体" pitchFamily="2" charset="-122"/>
              </a:rPr>
              <a:t>中。</a:t>
            </a:r>
            <a:r>
              <a:rPr lang="zh-CN" altLang="en-US" sz="3200" dirty="0"/>
              <a:t> </a:t>
            </a:r>
          </a:p>
        </p:txBody>
      </p:sp>
      <p:sp>
        <p:nvSpPr>
          <p:cNvPr id="6" name="Text Box 8">
            <a:extLst>
              <a:ext uri="{FF2B5EF4-FFF2-40B4-BE49-F238E27FC236}">
                <a16:creationId xmlns:a16="http://schemas.microsoft.com/office/drawing/2014/main" id="{DB137B66-6373-496C-8557-8CD932A41B20}"/>
              </a:ext>
            </a:extLst>
          </p:cNvPr>
          <p:cNvSpPr txBox="1">
            <a:spLocks noChangeArrowheads="1"/>
          </p:cNvSpPr>
          <p:nvPr/>
        </p:nvSpPr>
        <p:spPr bwMode="auto">
          <a:xfrm>
            <a:off x="0" y="4531502"/>
            <a:ext cx="11881319" cy="1152623"/>
          </a:xfrm>
          <a:prstGeom prst="rect">
            <a:avLst/>
          </a:prstGeom>
          <a:noFill/>
          <a:ln w="28575">
            <a:noFill/>
            <a:miter lim="800000"/>
            <a:headEnd/>
            <a:tailEnd/>
          </a:ln>
          <a:effectLst/>
        </p:spPr>
        <p:txBody>
          <a:bodyPr wrap="square">
            <a:spAutoFit/>
          </a:bodyPr>
          <a:lstStyle/>
          <a:p>
            <a:pPr algn="just">
              <a:lnSpc>
                <a:spcPct val="115000"/>
              </a:lnSpc>
              <a:spcBef>
                <a:spcPct val="10000"/>
              </a:spcBef>
              <a:spcAft>
                <a:spcPct val="10000"/>
              </a:spcAft>
            </a:pPr>
            <a:r>
              <a:rPr lang="zh-CN" altLang="en-US" sz="3200" b="1" dirty="0">
                <a:latin typeface="宋体" pitchFamily="2" charset="-122"/>
              </a:rPr>
              <a:t>（</a:t>
            </a:r>
            <a:r>
              <a:rPr lang="en-US" altLang="zh-CN" sz="3200" b="1" dirty="0">
                <a:latin typeface="宋体" pitchFamily="2" charset="-122"/>
              </a:rPr>
              <a:t>4</a:t>
            </a:r>
            <a:r>
              <a:rPr lang="zh-CN" altLang="en-US" sz="3200" b="1" dirty="0">
                <a:latin typeface="宋体" pitchFamily="2" charset="-122"/>
              </a:rPr>
              <a:t>）</a:t>
            </a:r>
            <a:r>
              <a:rPr lang="zh-CN" altLang="en-US" sz="3200" dirty="0">
                <a:latin typeface="宋体" pitchFamily="2" charset="-122"/>
                <a:cs typeface="Courier New" pitchFamily="49" charset="0"/>
              </a:rPr>
              <a:t>可以用</a:t>
            </a:r>
            <a:r>
              <a:rPr lang="en-US" altLang="zh-CN" sz="3200" dirty="0" err="1">
                <a:latin typeface="宋体" pitchFamily="2" charset="-122"/>
                <a:cs typeface="Courier New" pitchFamily="49" charset="0"/>
              </a:rPr>
              <a:t>strncpy</a:t>
            </a:r>
            <a:r>
              <a:rPr lang="zh-CN" altLang="en-US" sz="3200" dirty="0">
                <a:latin typeface="宋体" pitchFamily="2" charset="-122"/>
                <a:cs typeface="Courier New" pitchFamily="49" charset="0"/>
              </a:rPr>
              <a:t>函数将字符串</a:t>
            </a:r>
            <a:r>
              <a:rPr lang="en-US" altLang="zh-CN" sz="3200" dirty="0">
                <a:latin typeface="宋体" pitchFamily="2" charset="-122"/>
                <a:cs typeface="Courier New" pitchFamily="49" charset="0"/>
              </a:rPr>
              <a:t>2</a:t>
            </a:r>
            <a:r>
              <a:rPr lang="zh-CN" altLang="en-US" sz="3200" dirty="0">
                <a:latin typeface="宋体" pitchFamily="2" charset="-122"/>
                <a:cs typeface="Courier New" pitchFamily="49" charset="0"/>
              </a:rPr>
              <a:t>中前面若干个字符复制到字符数组</a:t>
            </a:r>
            <a:r>
              <a:rPr lang="en-US" altLang="zh-CN" sz="3200" dirty="0">
                <a:latin typeface="宋体" pitchFamily="2" charset="-122"/>
                <a:cs typeface="Courier New" pitchFamily="49" charset="0"/>
              </a:rPr>
              <a:t>1</a:t>
            </a:r>
            <a:r>
              <a:rPr lang="zh-CN" altLang="en-US" sz="3200" dirty="0">
                <a:latin typeface="宋体" pitchFamily="2" charset="-122"/>
                <a:cs typeface="Courier New" pitchFamily="49" charset="0"/>
              </a:rPr>
              <a:t>中去。例如</a:t>
            </a:r>
            <a:r>
              <a:rPr lang="en-US" altLang="zh-CN" sz="3200" dirty="0">
                <a:latin typeface="宋体" pitchFamily="2" charset="-122"/>
                <a:cs typeface="Courier New" pitchFamily="49" charset="0"/>
              </a:rPr>
              <a:t>:</a:t>
            </a:r>
            <a:r>
              <a:rPr lang="en-US" altLang="zh-CN" sz="3200" dirty="0" err="1">
                <a:latin typeface="宋体" pitchFamily="2" charset="-122"/>
                <a:cs typeface="Courier New" pitchFamily="49" charset="0"/>
              </a:rPr>
              <a:t>strncpy</a:t>
            </a:r>
            <a:r>
              <a:rPr lang="en-US" altLang="zh-CN" sz="3200" dirty="0">
                <a:latin typeface="宋体" pitchFamily="2" charset="-122"/>
                <a:cs typeface="Courier New" pitchFamily="49" charset="0"/>
              </a:rPr>
              <a:t>(str1</a:t>
            </a:r>
            <a:r>
              <a:rPr lang="zh-CN" altLang="en-US" sz="3200" dirty="0">
                <a:latin typeface="宋体" pitchFamily="2" charset="-122"/>
                <a:cs typeface="Courier New" pitchFamily="49" charset="0"/>
              </a:rPr>
              <a:t>，</a:t>
            </a:r>
            <a:r>
              <a:rPr lang="en-US" altLang="zh-CN" sz="3200" dirty="0">
                <a:latin typeface="宋体" pitchFamily="2" charset="-122"/>
                <a:cs typeface="Courier New" pitchFamily="49" charset="0"/>
              </a:rPr>
              <a:t>str2</a:t>
            </a:r>
            <a:r>
              <a:rPr lang="zh-CN" altLang="en-US" sz="3200" dirty="0">
                <a:latin typeface="宋体" pitchFamily="2" charset="-122"/>
                <a:cs typeface="Courier New" pitchFamily="49" charset="0"/>
              </a:rPr>
              <a:t>，</a:t>
            </a:r>
            <a:r>
              <a:rPr lang="en-US" altLang="zh-CN" sz="3200" dirty="0">
                <a:latin typeface="宋体" pitchFamily="2" charset="-122"/>
                <a:cs typeface="Courier New" pitchFamily="49" charset="0"/>
              </a:rPr>
              <a:t>2);</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10660"/>
                                        </p:tgtEl>
                                        <p:attrNameLst>
                                          <p:attrName>style.visibility</p:attrName>
                                        </p:attrNameLst>
                                      </p:cBhvr>
                                      <p:to>
                                        <p:strVal val="visible"/>
                                      </p:to>
                                    </p:set>
                                    <p:animEffect transition="in" filter="barn(outVertical)">
                                      <p:cBhvr>
                                        <p:cTn id="7" dur="500"/>
                                        <p:tgtEl>
                                          <p:spTgt spid="71066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10661"/>
                                        </p:tgtEl>
                                        <p:attrNameLst>
                                          <p:attrName>style.visibility</p:attrName>
                                        </p:attrNameLst>
                                      </p:cBhvr>
                                      <p:to>
                                        <p:strVal val="visible"/>
                                      </p:to>
                                    </p:set>
                                    <p:animEffect transition="in" filter="barn(outVertical)">
                                      <p:cBhvr>
                                        <p:cTn id="12" dur="500"/>
                                        <p:tgtEl>
                                          <p:spTgt spid="71066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0" grpId="0"/>
      <p:bldP spid="710661" grpId="0"/>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9" name="Text Box 3"/>
          <p:cNvSpPr txBox="1">
            <a:spLocks noChangeArrowheads="1"/>
          </p:cNvSpPr>
          <p:nvPr/>
        </p:nvSpPr>
        <p:spPr bwMode="auto">
          <a:xfrm>
            <a:off x="119336" y="476250"/>
            <a:ext cx="10657184" cy="5291257"/>
          </a:xfrm>
          <a:prstGeom prst="rect">
            <a:avLst/>
          </a:prstGeom>
          <a:noFill/>
          <a:ln w="38100">
            <a:noFill/>
            <a:miter lim="800000"/>
            <a:headEnd/>
            <a:tailEnd/>
          </a:ln>
          <a:effectLst/>
        </p:spPr>
        <p:txBody>
          <a:bodyPr wrap="square">
            <a:spAutoFit/>
          </a:bodyPr>
          <a:lstStyle/>
          <a:p>
            <a:pPr algn="just">
              <a:lnSpc>
                <a:spcPct val="110000"/>
              </a:lnSpc>
              <a:spcBef>
                <a:spcPct val="10000"/>
              </a:spcBef>
              <a:spcAft>
                <a:spcPct val="10000"/>
              </a:spcAft>
            </a:pPr>
            <a:r>
              <a:rPr lang="zh-CN" altLang="en-US" sz="2800" b="1" dirty="0">
                <a:latin typeface="宋体" pitchFamily="2" charset="-122"/>
              </a:rPr>
              <a:t>（</a:t>
            </a:r>
            <a:r>
              <a:rPr lang="en-US" altLang="zh-CN" sz="2800" b="1" dirty="0">
                <a:latin typeface="宋体" pitchFamily="2" charset="-122"/>
              </a:rPr>
              <a:t>5</a:t>
            </a:r>
            <a:r>
              <a:rPr lang="zh-CN" altLang="en-US" sz="2800" b="1" dirty="0">
                <a:latin typeface="宋体" pitchFamily="2" charset="-122"/>
              </a:rPr>
              <a:t>）</a:t>
            </a:r>
            <a:r>
              <a:rPr lang="zh-CN" altLang="en-US" sz="2800" dirty="0">
                <a:latin typeface="宋体" pitchFamily="2" charset="-122"/>
              </a:rPr>
              <a:t>不能用赋值语句将一个字符串常量或字符数组直接给一个字符数组。如：</a:t>
            </a:r>
          </a:p>
          <a:p>
            <a:pPr algn="just">
              <a:lnSpc>
                <a:spcPct val="110000"/>
              </a:lnSpc>
            </a:pPr>
            <a:r>
              <a:rPr lang="zh-CN" altLang="en-US" sz="2800" b="1" dirty="0">
                <a:latin typeface="宋体" pitchFamily="2" charset="-122"/>
              </a:rPr>
              <a:t>   </a:t>
            </a:r>
            <a:r>
              <a:rPr lang="en-US" altLang="zh-CN" sz="2800" b="1" dirty="0">
                <a:solidFill>
                  <a:srgbClr val="669900"/>
                </a:solidFill>
                <a:latin typeface="宋体" pitchFamily="2" charset="-122"/>
              </a:rPr>
              <a:t>str1=″China″;  </a:t>
            </a:r>
            <a:r>
              <a:rPr lang="zh-CN" altLang="en-US" sz="2800" dirty="0">
                <a:solidFill>
                  <a:srgbClr val="669900"/>
                </a:solidFill>
                <a:latin typeface="宋体" pitchFamily="2" charset="-122"/>
              </a:rPr>
              <a:t>不合法</a:t>
            </a:r>
            <a:endParaRPr lang="zh-CN" altLang="en-US" sz="2800" b="1" dirty="0">
              <a:solidFill>
                <a:srgbClr val="669900"/>
              </a:solidFill>
              <a:latin typeface="宋体" pitchFamily="2" charset="-122"/>
            </a:endParaRPr>
          </a:p>
          <a:p>
            <a:pPr algn="just">
              <a:lnSpc>
                <a:spcPct val="110000"/>
              </a:lnSpc>
            </a:pPr>
            <a:r>
              <a:rPr lang="zh-CN" altLang="en-US" sz="2800" b="1" dirty="0">
                <a:solidFill>
                  <a:srgbClr val="669900"/>
                </a:solidFill>
                <a:latin typeface="宋体" pitchFamily="2" charset="-122"/>
              </a:rPr>
              <a:t>   </a:t>
            </a:r>
            <a:r>
              <a:rPr lang="en-US" altLang="zh-CN" sz="2800" b="1" dirty="0">
                <a:solidFill>
                  <a:srgbClr val="669900"/>
                </a:solidFill>
                <a:latin typeface="宋体" pitchFamily="2" charset="-122"/>
              </a:rPr>
              <a:t>str1=str2;       </a:t>
            </a:r>
            <a:r>
              <a:rPr lang="zh-CN" altLang="en-US" sz="2800" dirty="0">
                <a:solidFill>
                  <a:srgbClr val="669900"/>
                </a:solidFill>
                <a:latin typeface="宋体" pitchFamily="2" charset="-122"/>
              </a:rPr>
              <a:t>不合法</a:t>
            </a:r>
          </a:p>
          <a:p>
            <a:pPr algn="just">
              <a:lnSpc>
                <a:spcPct val="110000"/>
              </a:lnSpc>
              <a:buFontTx/>
              <a:buChar char="•"/>
            </a:pPr>
            <a:r>
              <a:rPr lang="zh-CN" altLang="en-US" sz="2800" dirty="0">
                <a:latin typeface="楷体_GB2312" pitchFamily="49" charset="-122"/>
                <a:ea typeface="楷体_GB2312" pitchFamily="49" charset="-122"/>
              </a:rPr>
              <a:t>用</a:t>
            </a:r>
            <a:r>
              <a:rPr lang="en-US" altLang="zh-CN" sz="2800" dirty="0" err="1">
                <a:latin typeface="楷体_GB2312" pitchFamily="49" charset="-122"/>
                <a:ea typeface="楷体_GB2312" pitchFamily="49" charset="-122"/>
              </a:rPr>
              <a:t>strcpy</a:t>
            </a:r>
            <a:r>
              <a:rPr lang="zh-CN" altLang="en-US" sz="2800" dirty="0">
                <a:latin typeface="楷体_GB2312" pitchFamily="49" charset="-122"/>
                <a:ea typeface="楷体_GB2312" pitchFamily="49" charset="-122"/>
              </a:rPr>
              <a:t>函数只能将一个字符串复制到另一个字符数组中去。</a:t>
            </a:r>
          </a:p>
          <a:p>
            <a:pPr algn="just">
              <a:lnSpc>
                <a:spcPct val="110000"/>
              </a:lnSpc>
              <a:buFontTx/>
              <a:buChar char="•"/>
            </a:pPr>
            <a:r>
              <a:rPr lang="zh-CN" altLang="en-US" sz="2800" dirty="0">
                <a:latin typeface="楷体_GB2312" pitchFamily="49" charset="-122"/>
                <a:ea typeface="楷体_GB2312" pitchFamily="49" charset="-122"/>
              </a:rPr>
              <a:t>用赋值语句只能将一个字符赋给一个字符型变量或字符数组元素。下面是合法的使用</a:t>
            </a:r>
            <a:r>
              <a:rPr lang="en-US" altLang="zh-CN" sz="2800" dirty="0">
                <a:latin typeface="楷体_GB2312" pitchFamily="49" charset="-122"/>
                <a:ea typeface="楷体_GB2312" pitchFamily="49" charset="-122"/>
              </a:rPr>
              <a:t>:</a:t>
            </a:r>
          </a:p>
          <a:p>
            <a:pPr algn="just">
              <a:lnSpc>
                <a:spcPct val="110000"/>
              </a:lnSpc>
            </a:pPr>
            <a:r>
              <a:rPr lang="en-US" altLang="zh-CN" sz="2800" b="1" dirty="0">
                <a:latin typeface="宋体" pitchFamily="2" charset="-122"/>
              </a:rPr>
              <a:t>char a</a:t>
            </a:r>
            <a:r>
              <a:rPr lang="zh-CN" altLang="en-US" sz="2800" b="1" dirty="0">
                <a:latin typeface="宋体" pitchFamily="2" charset="-122"/>
              </a:rPr>
              <a:t>［</a:t>
            </a:r>
            <a:r>
              <a:rPr lang="en-US" altLang="zh-CN" sz="2800" b="1" dirty="0">
                <a:latin typeface="宋体" pitchFamily="2" charset="-122"/>
              </a:rPr>
              <a:t>5</a:t>
            </a:r>
            <a:r>
              <a:rPr lang="zh-CN" altLang="en-US" sz="2800" b="1" dirty="0">
                <a:latin typeface="宋体" pitchFamily="2" charset="-122"/>
              </a:rPr>
              <a:t>］，</a:t>
            </a:r>
            <a:r>
              <a:rPr lang="en-US" altLang="zh-CN" sz="2800" b="1" dirty="0">
                <a:latin typeface="宋体" pitchFamily="2" charset="-122"/>
              </a:rPr>
              <a:t>c1</a:t>
            </a:r>
            <a:r>
              <a:rPr lang="zh-CN" altLang="en-US" sz="2800" b="1" dirty="0">
                <a:latin typeface="宋体" pitchFamily="2" charset="-122"/>
              </a:rPr>
              <a:t>，</a:t>
            </a:r>
            <a:r>
              <a:rPr lang="en-US" altLang="zh-CN" sz="2800" b="1" dirty="0">
                <a:latin typeface="宋体" pitchFamily="2" charset="-122"/>
              </a:rPr>
              <a:t>c2;</a:t>
            </a:r>
          </a:p>
          <a:p>
            <a:pPr algn="just">
              <a:lnSpc>
                <a:spcPct val="110000"/>
              </a:lnSpc>
            </a:pPr>
            <a:r>
              <a:rPr lang="en-US" altLang="zh-CN" sz="2800" b="1" dirty="0">
                <a:latin typeface="宋体" pitchFamily="2" charset="-122"/>
              </a:rPr>
              <a:t>c1=′A′;  c2=′B′;</a:t>
            </a:r>
          </a:p>
          <a:p>
            <a:pPr algn="just">
              <a:lnSpc>
                <a:spcPct val="110000"/>
              </a:lnSpc>
            </a:pPr>
            <a:r>
              <a:rPr lang="en-US" altLang="zh-CN" sz="2800" b="1" dirty="0">
                <a:latin typeface="宋体" pitchFamily="2" charset="-122"/>
              </a:rPr>
              <a:t>a</a:t>
            </a:r>
            <a:r>
              <a:rPr lang="zh-CN" altLang="en-US" sz="2800" b="1" dirty="0">
                <a:latin typeface="宋体" pitchFamily="2" charset="-122"/>
              </a:rPr>
              <a:t>［</a:t>
            </a:r>
            <a:r>
              <a:rPr lang="en-US" altLang="zh-CN" sz="2800" b="1" dirty="0">
                <a:latin typeface="宋体" pitchFamily="2" charset="-122"/>
              </a:rPr>
              <a:t>0</a:t>
            </a:r>
            <a:r>
              <a:rPr lang="zh-CN" altLang="en-US" sz="2800" b="1" dirty="0">
                <a:latin typeface="宋体" pitchFamily="2" charset="-122"/>
              </a:rPr>
              <a:t>］</a:t>
            </a:r>
            <a:r>
              <a:rPr lang="en-US" altLang="zh-CN" sz="2800" b="1" dirty="0">
                <a:latin typeface="宋体" pitchFamily="2" charset="-122"/>
              </a:rPr>
              <a:t>=′C′; a</a:t>
            </a:r>
            <a:r>
              <a:rPr lang="zh-CN" altLang="en-US" sz="2800" b="1" dirty="0">
                <a:latin typeface="宋体" pitchFamily="2" charset="-122"/>
              </a:rPr>
              <a:t>［</a:t>
            </a:r>
            <a:r>
              <a:rPr lang="en-US" altLang="zh-CN" sz="2800" b="1" dirty="0">
                <a:latin typeface="宋体" pitchFamily="2" charset="-122"/>
              </a:rPr>
              <a:t>1</a:t>
            </a:r>
            <a:r>
              <a:rPr lang="zh-CN" altLang="en-US" sz="2800" b="1" dirty="0">
                <a:latin typeface="宋体" pitchFamily="2" charset="-122"/>
              </a:rPr>
              <a:t>］</a:t>
            </a:r>
            <a:r>
              <a:rPr lang="en-US" altLang="zh-CN" sz="2800" b="1" dirty="0">
                <a:latin typeface="宋体" pitchFamily="2" charset="-122"/>
              </a:rPr>
              <a:t>=′h′; a</a:t>
            </a:r>
            <a:r>
              <a:rPr lang="zh-CN" altLang="en-US" sz="2800" b="1" dirty="0">
                <a:latin typeface="宋体" pitchFamily="2" charset="-122"/>
              </a:rPr>
              <a:t>［</a:t>
            </a:r>
            <a:r>
              <a:rPr lang="en-US" altLang="zh-CN" sz="2800" b="1" dirty="0">
                <a:latin typeface="宋体" pitchFamily="2" charset="-122"/>
              </a:rPr>
              <a:t>2</a:t>
            </a:r>
            <a:r>
              <a:rPr lang="zh-CN" altLang="en-US" sz="2800" b="1" dirty="0">
                <a:latin typeface="宋体" pitchFamily="2" charset="-122"/>
              </a:rPr>
              <a:t>］</a:t>
            </a:r>
            <a:r>
              <a:rPr lang="en-US" altLang="zh-CN" sz="2800" b="1" dirty="0">
                <a:latin typeface="宋体" pitchFamily="2" charset="-122"/>
              </a:rPr>
              <a:t>=′</a:t>
            </a:r>
            <a:r>
              <a:rPr lang="en-US" altLang="zh-CN" sz="2800" b="1" dirty="0" err="1">
                <a:latin typeface="宋体" pitchFamily="2" charset="-122"/>
              </a:rPr>
              <a:t>i</a:t>
            </a:r>
            <a:r>
              <a:rPr lang="en-US" altLang="zh-CN" sz="2800" b="1" dirty="0">
                <a:latin typeface="宋体" pitchFamily="2" charset="-122"/>
              </a:rPr>
              <a:t>′; </a:t>
            </a:r>
          </a:p>
          <a:p>
            <a:pPr algn="just">
              <a:lnSpc>
                <a:spcPct val="110000"/>
              </a:lnSpc>
            </a:pPr>
            <a:r>
              <a:rPr lang="en-US" altLang="zh-CN" sz="2800" b="1" dirty="0">
                <a:latin typeface="宋体" pitchFamily="2" charset="-122"/>
              </a:rPr>
              <a:t>a</a:t>
            </a:r>
            <a:r>
              <a:rPr lang="zh-CN" altLang="en-US" sz="2800" b="1" dirty="0">
                <a:latin typeface="宋体" pitchFamily="2" charset="-122"/>
              </a:rPr>
              <a:t>［</a:t>
            </a:r>
            <a:r>
              <a:rPr lang="en-US" altLang="zh-CN" sz="2800" b="1" dirty="0">
                <a:latin typeface="宋体" pitchFamily="2" charset="-122"/>
              </a:rPr>
              <a:t>3</a:t>
            </a:r>
            <a:r>
              <a:rPr lang="zh-CN" altLang="en-US" sz="2800" b="1" dirty="0">
                <a:latin typeface="宋体" pitchFamily="2" charset="-122"/>
              </a:rPr>
              <a:t>］</a:t>
            </a:r>
            <a:r>
              <a:rPr lang="en-US" altLang="zh-CN" sz="2800" b="1" dirty="0">
                <a:latin typeface="宋体" pitchFamily="2" charset="-122"/>
              </a:rPr>
              <a:t>=′n′; a</a:t>
            </a:r>
            <a:r>
              <a:rPr lang="zh-CN" altLang="en-US" sz="2800" b="1" dirty="0">
                <a:latin typeface="宋体" pitchFamily="2" charset="-122"/>
              </a:rPr>
              <a:t>［</a:t>
            </a:r>
            <a:r>
              <a:rPr lang="en-US" altLang="zh-CN" sz="2800" b="1" dirty="0">
                <a:latin typeface="宋体" pitchFamily="2" charset="-122"/>
              </a:rPr>
              <a:t>4</a:t>
            </a:r>
            <a:r>
              <a:rPr lang="zh-CN" altLang="en-US" sz="2800" b="1" dirty="0">
                <a:latin typeface="宋体" pitchFamily="2" charset="-122"/>
              </a:rPr>
              <a:t>］</a:t>
            </a:r>
            <a:r>
              <a:rPr lang="en-US" altLang="zh-CN" sz="2800" b="1" dirty="0">
                <a:latin typeface="宋体" pitchFamily="2" charset="-122"/>
              </a:rPr>
              <a:t>=′a′;</a:t>
            </a:r>
            <a:r>
              <a:rPr lang="en-US" altLang="zh-CN" sz="2800" dirty="0">
                <a:solidFill>
                  <a:srgbClr val="CC3300"/>
                </a:solidFill>
                <a:latin typeface="宋体" pitchFamily="2" charset="-122"/>
              </a:rPr>
              <a:t>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90179"/>
                                        </p:tgtEl>
                                        <p:attrNameLst>
                                          <p:attrName>style.visibility</p:attrName>
                                        </p:attrNameLst>
                                      </p:cBhvr>
                                      <p:to>
                                        <p:strVal val="visible"/>
                                      </p:to>
                                    </p:set>
                                    <p:animEffect transition="in" filter="barn(outVertical)">
                                      <p:cBhvr>
                                        <p:cTn id="7" dur="500"/>
                                        <p:tgtEl>
                                          <p:spTgt spid="69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7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9" name="Text Box 7"/>
          <p:cNvSpPr txBox="1">
            <a:spLocks noChangeArrowheads="1"/>
          </p:cNvSpPr>
          <p:nvPr/>
        </p:nvSpPr>
        <p:spPr bwMode="auto">
          <a:xfrm>
            <a:off x="191344" y="476672"/>
            <a:ext cx="10585176" cy="4031873"/>
          </a:xfrm>
          <a:prstGeom prst="rect">
            <a:avLst/>
          </a:prstGeom>
          <a:noFill/>
          <a:ln w="9525">
            <a:noFill/>
            <a:miter lim="800000"/>
            <a:headEnd/>
            <a:tailEnd/>
          </a:ln>
          <a:effectLst/>
        </p:spPr>
        <p:txBody>
          <a:bodyPr wrap="square">
            <a:spAutoFit/>
          </a:bodyPr>
          <a:lstStyle/>
          <a:p>
            <a:pPr algn="l">
              <a:spcBef>
                <a:spcPct val="20000"/>
              </a:spcBef>
              <a:spcAft>
                <a:spcPct val="20000"/>
              </a:spcAft>
            </a:pPr>
            <a:r>
              <a:rPr lang="en-US" altLang="zh-CN" sz="3200" b="1" dirty="0">
                <a:cs typeface="Times New Roman" charset="0"/>
              </a:rPr>
              <a:t>5. </a:t>
            </a:r>
            <a:r>
              <a:rPr lang="en-US" altLang="zh-CN" sz="3200" b="1" dirty="0" err="1">
                <a:cs typeface="Times New Roman" charset="0"/>
              </a:rPr>
              <a:t>strcmp</a:t>
            </a:r>
            <a:r>
              <a:rPr lang="zh-CN" altLang="en-US" sz="3200" b="1" dirty="0">
                <a:latin typeface="宋体" pitchFamily="2" charset="-122"/>
              </a:rPr>
              <a:t>函数 </a:t>
            </a:r>
            <a:endParaRPr lang="zh-CN" altLang="en-US" sz="3200" dirty="0">
              <a:latin typeface="宋体" pitchFamily="2" charset="-122"/>
            </a:endParaRPr>
          </a:p>
          <a:p>
            <a:pPr algn="l">
              <a:spcBef>
                <a:spcPct val="20000"/>
              </a:spcBef>
              <a:spcAft>
                <a:spcPct val="20000"/>
              </a:spcAft>
            </a:pPr>
            <a:r>
              <a:rPr lang="zh-CN" altLang="en-US" sz="3200" b="1" dirty="0">
                <a:latin typeface="宋体" pitchFamily="2" charset="-122"/>
              </a:rPr>
              <a:t>其一般形式为</a:t>
            </a:r>
            <a:r>
              <a:rPr lang="zh-CN" altLang="en-US" sz="3200" dirty="0">
                <a:latin typeface="宋体" pitchFamily="2" charset="-122"/>
              </a:rPr>
              <a:t>：</a:t>
            </a:r>
            <a:r>
              <a:rPr lang="en-US" altLang="zh-CN" sz="3200" b="1" dirty="0" err="1">
                <a:cs typeface="Times New Roman" charset="0"/>
              </a:rPr>
              <a:t>strcmp</a:t>
            </a:r>
            <a:r>
              <a:rPr lang="en-US" altLang="zh-CN" sz="3200" b="1" dirty="0">
                <a:cs typeface="Times New Roman" charset="0"/>
              </a:rPr>
              <a:t>(</a:t>
            </a:r>
            <a:r>
              <a:rPr lang="zh-CN" altLang="en-US" sz="3200" b="1" dirty="0">
                <a:latin typeface="宋体" pitchFamily="2" charset="-122"/>
              </a:rPr>
              <a:t>字符串</a:t>
            </a:r>
            <a:r>
              <a:rPr lang="en-US" altLang="zh-CN" sz="3200" b="1" dirty="0">
                <a:cs typeface="Times New Roman" charset="0"/>
              </a:rPr>
              <a:t>1</a:t>
            </a:r>
            <a:r>
              <a:rPr lang="zh-CN" altLang="en-US" sz="3200" b="1" dirty="0">
                <a:latin typeface="宋体" pitchFamily="2" charset="-122"/>
              </a:rPr>
              <a:t>，字符串</a:t>
            </a:r>
            <a:r>
              <a:rPr lang="en-US" altLang="zh-CN" sz="3200" b="1" dirty="0">
                <a:cs typeface="Times New Roman" charset="0"/>
              </a:rPr>
              <a:t>2)</a:t>
            </a:r>
            <a:r>
              <a:rPr lang="en-US" altLang="zh-CN" sz="3200" b="1" dirty="0">
                <a:latin typeface="宋体" pitchFamily="2" charset="-122"/>
              </a:rPr>
              <a:t> </a:t>
            </a:r>
            <a:endParaRPr lang="en-US" altLang="zh-CN" sz="3200" dirty="0">
              <a:latin typeface="宋体" pitchFamily="2" charset="-122"/>
            </a:endParaRPr>
          </a:p>
          <a:p>
            <a:pPr algn="just">
              <a:spcBef>
                <a:spcPct val="20000"/>
              </a:spcBef>
              <a:spcAft>
                <a:spcPct val="20000"/>
              </a:spcAft>
            </a:pPr>
            <a:r>
              <a:rPr lang="en-US" altLang="zh-CN" sz="3200" dirty="0" err="1">
                <a:latin typeface="宋体" pitchFamily="2" charset="-122"/>
                <a:cs typeface="Courier New" pitchFamily="49" charset="0"/>
              </a:rPr>
              <a:t>strcmp</a:t>
            </a:r>
            <a:r>
              <a:rPr lang="zh-CN" altLang="en-US" sz="3200" dirty="0">
                <a:latin typeface="宋体" pitchFamily="2" charset="-122"/>
                <a:cs typeface="Courier New" pitchFamily="49" charset="0"/>
              </a:rPr>
              <a:t>的作用是比较字符串</a:t>
            </a:r>
            <a:r>
              <a:rPr lang="en-US" altLang="zh-CN" sz="3200" dirty="0">
                <a:latin typeface="宋体" pitchFamily="2" charset="-122"/>
                <a:cs typeface="Courier New" pitchFamily="49" charset="0"/>
              </a:rPr>
              <a:t>1</a:t>
            </a:r>
            <a:r>
              <a:rPr lang="zh-CN" altLang="en-US" sz="3200" dirty="0">
                <a:latin typeface="宋体" pitchFamily="2" charset="-122"/>
                <a:cs typeface="Courier New" pitchFamily="49" charset="0"/>
              </a:rPr>
              <a:t>和字符串</a:t>
            </a:r>
            <a:r>
              <a:rPr lang="en-US" altLang="zh-CN" sz="3200" dirty="0">
                <a:latin typeface="宋体" pitchFamily="2" charset="-122"/>
                <a:cs typeface="Courier New" pitchFamily="49" charset="0"/>
              </a:rPr>
              <a:t>2</a:t>
            </a:r>
            <a:r>
              <a:rPr lang="zh-CN" altLang="en-US" sz="3200" dirty="0">
                <a:latin typeface="宋体" pitchFamily="2" charset="-122"/>
                <a:cs typeface="Courier New" pitchFamily="49" charset="0"/>
              </a:rPr>
              <a:t>。</a:t>
            </a:r>
          </a:p>
          <a:p>
            <a:pPr algn="just">
              <a:spcBef>
                <a:spcPct val="20000"/>
              </a:spcBef>
              <a:spcAft>
                <a:spcPct val="20000"/>
              </a:spcAft>
            </a:pPr>
            <a:r>
              <a:rPr lang="zh-CN" altLang="en-US" sz="3200" b="1" dirty="0">
                <a:latin typeface="宋体" pitchFamily="2" charset="-122"/>
                <a:cs typeface="Courier New" pitchFamily="49" charset="0"/>
              </a:rPr>
              <a:t>例如：</a:t>
            </a:r>
            <a:r>
              <a:rPr lang="en-US" altLang="zh-CN" sz="3200" dirty="0" err="1">
                <a:latin typeface="宋体" pitchFamily="2" charset="-122"/>
                <a:cs typeface="Courier New" pitchFamily="49" charset="0"/>
              </a:rPr>
              <a:t>strcmp</a:t>
            </a:r>
            <a:r>
              <a:rPr lang="en-US" altLang="zh-CN" sz="3200" dirty="0">
                <a:latin typeface="宋体" pitchFamily="2" charset="-122"/>
                <a:cs typeface="Courier New" pitchFamily="49" charset="0"/>
              </a:rPr>
              <a:t>(str1</a:t>
            </a:r>
            <a:r>
              <a:rPr lang="zh-CN" altLang="en-US" sz="3200" dirty="0">
                <a:latin typeface="宋体" pitchFamily="2" charset="-122"/>
                <a:cs typeface="Courier New" pitchFamily="49" charset="0"/>
              </a:rPr>
              <a:t>，</a:t>
            </a:r>
            <a:r>
              <a:rPr lang="en-US" altLang="zh-CN" sz="3200" dirty="0">
                <a:latin typeface="宋体" pitchFamily="2" charset="-122"/>
                <a:cs typeface="Courier New" pitchFamily="49" charset="0"/>
              </a:rPr>
              <a:t>str2);</a:t>
            </a:r>
          </a:p>
          <a:p>
            <a:pPr algn="just">
              <a:spcBef>
                <a:spcPct val="20000"/>
              </a:spcBef>
              <a:spcAft>
                <a:spcPct val="20000"/>
              </a:spcAft>
            </a:pPr>
            <a:r>
              <a:rPr lang="en-US" altLang="zh-CN" sz="3200" dirty="0">
                <a:latin typeface="宋体" pitchFamily="2" charset="-122"/>
                <a:cs typeface="Courier New" pitchFamily="49" charset="0"/>
              </a:rPr>
              <a:t>      </a:t>
            </a:r>
            <a:r>
              <a:rPr lang="en-US" altLang="zh-CN" sz="3200" dirty="0" err="1">
                <a:latin typeface="宋体" pitchFamily="2" charset="-122"/>
                <a:cs typeface="Courier New" pitchFamily="49" charset="0"/>
              </a:rPr>
              <a:t>strcmp</a:t>
            </a:r>
            <a:r>
              <a:rPr lang="en-US" altLang="zh-CN" sz="3200" dirty="0">
                <a:latin typeface="宋体" pitchFamily="2" charset="-122"/>
                <a:cs typeface="Courier New" pitchFamily="49" charset="0"/>
              </a:rPr>
              <a:t>(″China″</a:t>
            </a:r>
            <a:r>
              <a:rPr lang="zh-CN" altLang="en-US" sz="3200" dirty="0">
                <a:latin typeface="宋体" pitchFamily="2" charset="-122"/>
                <a:cs typeface="Courier New" pitchFamily="49" charset="0"/>
              </a:rPr>
              <a:t>，</a:t>
            </a:r>
            <a:r>
              <a:rPr lang="en-US" altLang="zh-CN" sz="3200" dirty="0">
                <a:latin typeface="宋体" pitchFamily="2" charset="-122"/>
                <a:cs typeface="Courier New" pitchFamily="49" charset="0"/>
              </a:rPr>
              <a:t>″Korea″);</a:t>
            </a:r>
          </a:p>
          <a:p>
            <a:pPr algn="just">
              <a:spcBef>
                <a:spcPct val="20000"/>
              </a:spcBef>
              <a:spcAft>
                <a:spcPct val="20000"/>
              </a:spcAft>
            </a:pPr>
            <a:r>
              <a:rPr lang="en-US" altLang="zh-CN" sz="3200" dirty="0">
                <a:latin typeface="宋体" pitchFamily="2" charset="-122"/>
                <a:cs typeface="Courier New" pitchFamily="49" charset="0"/>
              </a:rPr>
              <a:t>      </a:t>
            </a:r>
            <a:r>
              <a:rPr lang="en-US" altLang="zh-CN" sz="3200" dirty="0" err="1">
                <a:latin typeface="宋体" pitchFamily="2" charset="-122"/>
                <a:cs typeface="Courier New" pitchFamily="49" charset="0"/>
              </a:rPr>
              <a:t>strcmp</a:t>
            </a:r>
            <a:r>
              <a:rPr lang="en-US" altLang="zh-CN" sz="3200" dirty="0">
                <a:latin typeface="宋体" pitchFamily="2" charset="-122"/>
                <a:cs typeface="Courier New" pitchFamily="49" charset="0"/>
              </a:rPr>
              <a:t>(str1</a:t>
            </a:r>
            <a:r>
              <a:rPr lang="zh-CN" altLang="en-US" sz="3200" dirty="0">
                <a:latin typeface="宋体" pitchFamily="2" charset="-122"/>
                <a:cs typeface="Courier New" pitchFamily="49" charset="0"/>
              </a:rPr>
              <a:t>，</a:t>
            </a:r>
            <a:r>
              <a:rPr lang="en-US" altLang="zh-CN" sz="3200" dirty="0">
                <a:latin typeface="宋体" pitchFamily="2" charset="-122"/>
                <a:cs typeface="Courier New" pitchFamily="49" charset="0"/>
              </a:rPr>
              <a:t>″Beijing″);</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58439"/>
                                        </p:tgtEl>
                                        <p:attrNameLst>
                                          <p:attrName>style.visibility</p:attrName>
                                        </p:attrNameLst>
                                      </p:cBhvr>
                                      <p:to>
                                        <p:strVal val="visible"/>
                                      </p:to>
                                    </p:set>
                                    <p:animEffect transition="in" filter="blinds(vertical)">
                                      <p:cBhvr>
                                        <p:cTn id="7" dur="500"/>
                                        <p:tgtEl>
                                          <p:spTgt spid="65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noChangeAspect="1"/>
          </p:cNvSpPr>
          <p:nvPr/>
        </p:nvSpPr>
        <p:spPr bwMode="auto">
          <a:xfrm>
            <a:off x="740362" y="775829"/>
            <a:ext cx="344489" cy="395288"/>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5"/>
          <p:cNvSpPr txBox="1"/>
          <p:nvPr/>
        </p:nvSpPr>
        <p:spPr>
          <a:xfrm>
            <a:off x="1084851" y="692696"/>
            <a:ext cx="6696744" cy="461665"/>
          </a:xfrm>
          <a:prstGeom prst="rect">
            <a:avLst/>
          </a:prstGeom>
          <a:noFill/>
        </p:spPr>
        <p:txBody>
          <a:bodyPr wrap="square" rtlCol="0">
            <a:spAutoFit/>
          </a:bodyPr>
          <a:lstStyle/>
          <a:p>
            <a:r>
              <a:rPr lang="zh-CN" altLang="en-US" sz="2400" dirty="0">
                <a:latin typeface="+mn-ea"/>
                <a:ea typeface="+mn-ea"/>
              </a:rPr>
              <a:t>点击右上角自己名字，点击个人中心</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851" y="1377773"/>
            <a:ext cx="10418373" cy="5363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0688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7" name="Text Box 3"/>
          <p:cNvSpPr txBox="1">
            <a:spLocks noChangeArrowheads="1"/>
          </p:cNvSpPr>
          <p:nvPr/>
        </p:nvSpPr>
        <p:spPr bwMode="auto">
          <a:xfrm>
            <a:off x="263353" y="534989"/>
            <a:ext cx="10441162" cy="4765675"/>
          </a:xfrm>
          <a:prstGeom prst="rect">
            <a:avLst/>
          </a:prstGeom>
          <a:noFill/>
          <a:ln w="9525">
            <a:noFill/>
            <a:miter lim="800000"/>
            <a:headEnd/>
            <a:tailEnd/>
          </a:ln>
          <a:effectLst/>
        </p:spPr>
        <p:txBody>
          <a:bodyPr wrap="square">
            <a:spAutoFit/>
          </a:bodyPr>
          <a:lstStyle/>
          <a:p>
            <a:pPr algn="l">
              <a:lnSpc>
                <a:spcPct val="120000"/>
              </a:lnSpc>
            </a:pPr>
            <a:r>
              <a:rPr lang="zh-CN" altLang="en-US" sz="3200" b="1" dirty="0">
                <a:latin typeface="宋体" pitchFamily="2" charset="-122"/>
              </a:rPr>
              <a:t>比较的结果由函数值带回</a:t>
            </a:r>
            <a:endParaRPr lang="zh-CN" altLang="en-US" sz="3200" dirty="0">
              <a:latin typeface="宋体" pitchFamily="2" charset="-122"/>
            </a:endParaRPr>
          </a:p>
          <a:p>
            <a:pPr algn="l">
              <a:lnSpc>
                <a:spcPct val="120000"/>
              </a:lnSpc>
            </a:pPr>
            <a:r>
              <a:rPr lang="en-US" altLang="zh-CN" sz="3200" b="1" dirty="0">
                <a:solidFill>
                  <a:schemeClr val="accent2"/>
                </a:solidFill>
                <a:latin typeface="宋体" pitchFamily="2" charset="-122"/>
              </a:rPr>
              <a:t>(1)</a:t>
            </a:r>
            <a:r>
              <a:rPr lang="en-US" altLang="zh-CN" sz="3200" dirty="0">
                <a:latin typeface="宋体" pitchFamily="2" charset="-122"/>
              </a:rPr>
              <a:t> </a:t>
            </a:r>
            <a:r>
              <a:rPr lang="zh-CN" altLang="en-US" sz="3200" dirty="0">
                <a:latin typeface="宋体" pitchFamily="2" charset="-122"/>
              </a:rPr>
              <a:t>如果字符串</a:t>
            </a:r>
            <a:r>
              <a:rPr lang="en-US" altLang="zh-CN" sz="3200" dirty="0">
                <a:latin typeface="宋体" pitchFamily="2" charset="-122"/>
              </a:rPr>
              <a:t>1=</a:t>
            </a:r>
            <a:r>
              <a:rPr lang="zh-CN" altLang="en-US" sz="3200" dirty="0">
                <a:latin typeface="宋体" pitchFamily="2" charset="-122"/>
              </a:rPr>
              <a:t>字符串</a:t>
            </a:r>
            <a:r>
              <a:rPr lang="en-US" altLang="zh-CN" sz="3200" dirty="0">
                <a:latin typeface="宋体" pitchFamily="2" charset="-122"/>
              </a:rPr>
              <a:t>2</a:t>
            </a:r>
            <a:r>
              <a:rPr lang="zh-CN" altLang="en-US" sz="3200" dirty="0">
                <a:latin typeface="宋体" pitchFamily="2" charset="-122"/>
              </a:rPr>
              <a:t>，函数值为</a:t>
            </a:r>
            <a:r>
              <a:rPr lang="en-US" altLang="zh-CN" sz="3200" dirty="0">
                <a:latin typeface="宋体" pitchFamily="2" charset="-122"/>
              </a:rPr>
              <a:t>0</a:t>
            </a:r>
            <a:r>
              <a:rPr lang="zh-CN" altLang="en-US" sz="3200" dirty="0">
                <a:latin typeface="宋体" pitchFamily="2" charset="-122"/>
              </a:rPr>
              <a:t>。</a:t>
            </a:r>
          </a:p>
          <a:p>
            <a:pPr algn="l">
              <a:lnSpc>
                <a:spcPct val="120000"/>
              </a:lnSpc>
            </a:pPr>
            <a:r>
              <a:rPr lang="en-US" altLang="zh-CN" sz="3200" b="1" dirty="0">
                <a:solidFill>
                  <a:schemeClr val="accent2"/>
                </a:solidFill>
                <a:latin typeface="宋体" pitchFamily="2" charset="-122"/>
              </a:rPr>
              <a:t>(2)</a:t>
            </a:r>
            <a:r>
              <a:rPr lang="en-US" altLang="zh-CN" sz="3200" dirty="0">
                <a:latin typeface="宋体" pitchFamily="2" charset="-122"/>
              </a:rPr>
              <a:t> </a:t>
            </a:r>
            <a:r>
              <a:rPr lang="zh-CN" altLang="en-US" sz="3200" dirty="0">
                <a:latin typeface="宋体" pitchFamily="2" charset="-122"/>
              </a:rPr>
              <a:t>如果字符串</a:t>
            </a:r>
            <a:r>
              <a:rPr lang="en-US" altLang="zh-CN" sz="3200" dirty="0">
                <a:latin typeface="宋体" pitchFamily="2" charset="-122"/>
              </a:rPr>
              <a:t>1&gt;</a:t>
            </a:r>
            <a:r>
              <a:rPr lang="zh-CN" altLang="en-US" sz="3200" dirty="0">
                <a:latin typeface="宋体" pitchFamily="2" charset="-122"/>
              </a:rPr>
              <a:t>字符串</a:t>
            </a:r>
            <a:r>
              <a:rPr lang="en-US" altLang="zh-CN" sz="3200" dirty="0">
                <a:latin typeface="宋体" pitchFamily="2" charset="-122"/>
              </a:rPr>
              <a:t>2</a:t>
            </a:r>
            <a:r>
              <a:rPr lang="zh-CN" altLang="en-US" sz="3200" dirty="0">
                <a:latin typeface="宋体" pitchFamily="2" charset="-122"/>
              </a:rPr>
              <a:t>，函数值为一正整数。</a:t>
            </a:r>
          </a:p>
          <a:p>
            <a:pPr algn="l">
              <a:lnSpc>
                <a:spcPct val="120000"/>
              </a:lnSpc>
            </a:pPr>
            <a:r>
              <a:rPr lang="en-US" altLang="zh-CN" sz="3200" b="1" dirty="0">
                <a:solidFill>
                  <a:schemeClr val="accent2"/>
                </a:solidFill>
                <a:latin typeface="宋体" pitchFamily="2" charset="-122"/>
              </a:rPr>
              <a:t>(3)</a:t>
            </a:r>
            <a:r>
              <a:rPr lang="en-US" altLang="zh-CN" sz="3200" dirty="0">
                <a:latin typeface="宋体" pitchFamily="2" charset="-122"/>
              </a:rPr>
              <a:t> </a:t>
            </a:r>
            <a:r>
              <a:rPr lang="zh-CN" altLang="en-US" sz="3200" dirty="0">
                <a:latin typeface="宋体" pitchFamily="2" charset="-122"/>
              </a:rPr>
              <a:t>如果字符串</a:t>
            </a:r>
            <a:r>
              <a:rPr lang="en-US" altLang="zh-CN" sz="3200" dirty="0">
                <a:latin typeface="宋体" pitchFamily="2" charset="-122"/>
              </a:rPr>
              <a:t>1&lt;</a:t>
            </a:r>
            <a:r>
              <a:rPr lang="zh-CN" altLang="en-US" sz="3200" dirty="0">
                <a:latin typeface="宋体" pitchFamily="2" charset="-122"/>
              </a:rPr>
              <a:t>字符串</a:t>
            </a:r>
            <a:r>
              <a:rPr lang="en-US" altLang="zh-CN" sz="3200" dirty="0">
                <a:latin typeface="宋体" pitchFamily="2" charset="-122"/>
              </a:rPr>
              <a:t>2</a:t>
            </a:r>
            <a:r>
              <a:rPr lang="zh-CN" altLang="en-US" sz="3200" dirty="0">
                <a:latin typeface="宋体" pitchFamily="2" charset="-122"/>
              </a:rPr>
              <a:t>，函数值为一负整数。</a:t>
            </a:r>
          </a:p>
          <a:p>
            <a:pPr algn="l">
              <a:lnSpc>
                <a:spcPct val="120000"/>
              </a:lnSpc>
            </a:pPr>
            <a:r>
              <a:rPr lang="zh-CN" altLang="en-US" sz="3200" dirty="0">
                <a:solidFill>
                  <a:srgbClr val="CC0000"/>
                </a:solidFill>
                <a:latin typeface="宋体" pitchFamily="2" charset="-122"/>
              </a:rPr>
              <a:t>注意：</a:t>
            </a:r>
            <a:r>
              <a:rPr lang="zh-CN" altLang="en-US" sz="3200" dirty="0">
                <a:latin typeface="宋体" pitchFamily="2" charset="-122"/>
              </a:rPr>
              <a:t>对两个字符串比较，不能用以下形式：</a:t>
            </a:r>
          </a:p>
          <a:p>
            <a:pPr algn="l">
              <a:lnSpc>
                <a:spcPct val="120000"/>
              </a:lnSpc>
            </a:pPr>
            <a:r>
              <a:rPr lang="en-US" altLang="zh-CN" sz="3200" b="1" dirty="0"/>
              <a:t>if(str1&gt;str2) </a:t>
            </a:r>
            <a:r>
              <a:rPr lang="en-US" altLang="zh-CN" sz="3200" b="1" dirty="0" err="1"/>
              <a:t>printf</a:t>
            </a:r>
            <a:r>
              <a:rPr lang="en-US" altLang="zh-CN" sz="3200" b="1" dirty="0"/>
              <a:t>(″yes″);</a:t>
            </a:r>
          </a:p>
          <a:p>
            <a:pPr algn="l">
              <a:lnSpc>
                <a:spcPct val="120000"/>
              </a:lnSpc>
            </a:pPr>
            <a:r>
              <a:rPr lang="zh-CN" altLang="en-US" sz="3200" dirty="0">
                <a:latin typeface="宋体" pitchFamily="2" charset="-122"/>
              </a:rPr>
              <a:t>而只能用</a:t>
            </a:r>
          </a:p>
          <a:p>
            <a:pPr algn="l">
              <a:lnSpc>
                <a:spcPct val="120000"/>
              </a:lnSpc>
            </a:pPr>
            <a:r>
              <a:rPr lang="en-US" altLang="zh-CN" sz="3200" b="1" dirty="0"/>
              <a:t>if(</a:t>
            </a:r>
            <a:r>
              <a:rPr lang="en-US" altLang="zh-CN" sz="3200" b="1" dirty="0" err="1"/>
              <a:t>strcmp</a:t>
            </a:r>
            <a:r>
              <a:rPr lang="en-US" altLang="zh-CN" sz="3200" b="1" dirty="0"/>
              <a:t>(str1</a:t>
            </a:r>
            <a:r>
              <a:rPr lang="zh-CN" altLang="en-US" sz="3200" b="1" dirty="0"/>
              <a:t>，</a:t>
            </a:r>
            <a:r>
              <a:rPr lang="en-US" altLang="zh-CN" sz="3200" b="1" dirty="0"/>
              <a:t>str2)&gt;0) </a:t>
            </a:r>
            <a:r>
              <a:rPr lang="en-US" altLang="zh-CN" sz="3200" b="1" dirty="0" err="1"/>
              <a:t>printf</a:t>
            </a:r>
            <a:r>
              <a:rPr lang="en-US" altLang="zh-CN" sz="3200" b="1" dirty="0"/>
              <a:t>(″yes″);</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92227"/>
                                        </p:tgtEl>
                                        <p:attrNameLst>
                                          <p:attrName>style.visibility</p:attrName>
                                        </p:attrNameLst>
                                      </p:cBhvr>
                                      <p:to>
                                        <p:strVal val="visible"/>
                                      </p:to>
                                    </p:set>
                                    <p:anim calcmode="lin" valueType="num">
                                      <p:cBhvr additive="base">
                                        <p:cTn id="7" dur="500" fill="hold"/>
                                        <p:tgtEl>
                                          <p:spTgt spid="692227"/>
                                        </p:tgtEl>
                                        <p:attrNameLst>
                                          <p:attrName>ppt_x</p:attrName>
                                        </p:attrNameLst>
                                      </p:cBhvr>
                                      <p:tavLst>
                                        <p:tav tm="0">
                                          <p:val>
                                            <p:strVal val="1+#ppt_w/2"/>
                                          </p:val>
                                        </p:tav>
                                        <p:tav tm="100000">
                                          <p:val>
                                            <p:strVal val="#ppt_x"/>
                                          </p:val>
                                        </p:tav>
                                      </p:tavLst>
                                    </p:anim>
                                    <p:anim calcmode="lin" valueType="num">
                                      <p:cBhvr additive="base">
                                        <p:cTn id="8" dur="500" fill="hold"/>
                                        <p:tgtEl>
                                          <p:spTgt spid="6922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60" name="Text Box 4"/>
          <p:cNvSpPr txBox="1">
            <a:spLocks noChangeArrowheads="1"/>
          </p:cNvSpPr>
          <p:nvPr/>
        </p:nvSpPr>
        <p:spPr bwMode="auto">
          <a:xfrm>
            <a:off x="3258" y="476672"/>
            <a:ext cx="12069406" cy="5016758"/>
          </a:xfrm>
          <a:prstGeom prst="rect">
            <a:avLst/>
          </a:prstGeom>
          <a:noFill/>
          <a:ln w="9525">
            <a:noFill/>
            <a:miter lim="800000"/>
            <a:headEnd/>
            <a:tailEnd/>
          </a:ln>
          <a:effectLst/>
        </p:spPr>
        <p:txBody>
          <a:bodyPr wrap="square">
            <a:spAutoFit/>
          </a:bodyPr>
          <a:lstStyle/>
          <a:p>
            <a:pPr algn="l">
              <a:spcBef>
                <a:spcPct val="20000"/>
              </a:spcBef>
              <a:spcAft>
                <a:spcPct val="20000"/>
              </a:spcAft>
            </a:pPr>
            <a:r>
              <a:rPr lang="en-US" altLang="zh-CN" sz="3200" b="1" dirty="0">
                <a:cs typeface="Times New Roman" charset="0"/>
              </a:rPr>
              <a:t>6. </a:t>
            </a:r>
            <a:r>
              <a:rPr lang="en-US" altLang="zh-CN" sz="3200" b="1" dirty="0" err="1">
                <a:cs typeface="Times New Roman" charset="0"/>
              </a:rPr>
              <a:t>strlen</a:t>
            </a:r>
            <a:r>
              <a:rPr lang="zh-CN" altLang="en-US" sz="3200" b="1" dirty="0">
                <a:latin typeface="宋体" pitchFamily="2" charset="-122"/>
              </a:rPr>
              <a:t>函数 </a:t>
            </a:r>
            <a:endParaRPr lang="zh-CN" altLang="en-US" sz="3200" dirty="0">
              <a:latin typeface="宋体" pitchFamily="2" charset="-122"/>
            </a:endParaRPr>
          </a:p>
          <a:p>
            <a:pPr algn="l">
              <a:spcBef>
                <a:spcPct val="20000"/>
              </a:spcBef>
              <a:spcAft>
                <a:spcPct val="20000"/>
              </a:spcAft>
            </a:pPr>
            <a:r>
              <a:rPr lang="zh-CN" altLang="en-US" sz="3200" b="1" dirty="0">
                <a:latin typeface="宋体" pitchFamily="2" charset="-122"/>
              </a:rPr>
              <a:t>其一般形式为</a:t>
            </a:r>
            <a:r>
              <a:rPr lang="zh-CN" altLang="en-US" sz="3200" dirty="0">
                <a:latin typeface="宋体" pitchFamily="2" charset="-122"/>
              </a:rPr>
              <a:t>：</a:t>
            </a:r>
            <a:r>
              <a:rPr lang="en-US" altLang="zh-CN" sz="3200" b="1" dirty="0" err="1">
                <a:solidFill>
                  <a:srgbClr val="CC0000"/>
                </a:solidFill>
                <a:cs typeface="Times New Roman" charset="0"/>
              </a:rPr>
              <a:t>strlen</a:t>
            </a:r>
            <a:r>
              <a:rPr lang="en-US" altLang="zh-CN" sz="3200" b="1" dirty="0">
                <a:solidFill>
                  <a:srgbClr val="CC0000"/>
                </a:solidFill>
                <a:cs typeface="Times New Roman" charset="0"/>
              </a:rPr>
              <a:t> (</a:t>
            </a:r>
            <a:r>
              <a:rPr lang="zh-CN" altLang="en-US" sz="3200" b="1" dirty="0">
                <a:solidFill>
                  <a:srgbClr val="CC0000"/>
                </a:solidFill>
                <a:latin typeface="宋体" pitchFamily="2" charset="-122"/>
              </a:rPr>
              <a:t>字符数组</a:t>
            </a:r>
            <a:r>
              <a:rPr lang="en-US" altLang="zh-CN" sz="3200" b="1" dirty="0">
                <a:solidFill>
                  <a:srgbClr val="CC0000"/>
                </a:solidFill>
                <a:cs typeface="Times New Roman" charset="0"/>
              </a:rPr>
              <a:t>)</a:t>
            </a:r>
            <a:r>
              <a:rPr lang="en-US" altLang="zh-CN" sz="3200" b="1" dirty="0">
                <a:solidFill>
                  <a:srgbClr val="CC0000"/>
                </a:solidFill>
                <a:latin typeface="宋体" pitchFamily="2" charset="-122"/>
              </a:rPr>
              <a:t> </a:t>
            </a:r>
            <a:endParaRPr lang="en-US" altLang="zh-CN" sz="3200" dirty="0">
              <a:solidFill>
                <a:srgbClr val="CC0000"/>
              </a:solidFill>
              <a:latin typeface="宋体" pitchFamily="2" charset="-122"/>
            </a:endParaRPr>
          </a:p>
          <a:p>
            <a:pPr algn="just">
              <a:spcBef>
                <a:spcPct val="20000"/>
              </a:spcBef>
              <a:spcAft>
                <a:spcPct val="20000"/>
              </a:spcAft>
            </a:pPr>
            <a:r>
              <a:rPr lang="en-US" altLang="zh-CN" sz="3200" dirty="0" err="1">
                <a:latin typeface="宋体" pitchFamily="2" charset="-122"/>
                <a:cs typeface="Courier New" pitchFamily="49" charset="0"/>
              </a:rPr>
              <a:t>strlen</a:t>
            </a:r>
            <a:r>
              <a:rPr lang="zh-CN" altLang="en-US" sz="3200" dirty="0">
                <a:latin typeface="宋体" pitchFamily="2" charset="-122"/>
                <a:cs typeface="Courier New" pitchFamily="49" charset="0"/>
              </a:rPr>
              <a:t>是测试字符串长度的函数。函数的值为字符串中的实际长度</a:t>
            </a:r>
            <a:r>
              <a:rPr lang="en-US" altLang="zh-CN" sz="3200" dirty="0">
                <a:latin typeface="宋体" pitchFamily="2" charset="-122"/>
                <a:cs typeface="Courier New" pitchFamily="49" charset="0"/>
              </a:rPr>
              <a:t>(</a:t>
            </a:r>
            <a:r>
              <a:rPr lang="zh-CN" altLang="en-US" sz="3200" dirty="0">
                <a:latin typeface="宋体" pitchFamily="2" charset="-122"/>
                <a:cs typeface="Courier New" pitchFamily="49" charset="0"/>
              </a:rPr>
              <a:t>不包括</a:t>
            </a:r>
            <a:r>
              <a:rPr lang="en-US" altLang="zh-CN" sz="3200" dirty="0">
                <a:latin typeface="宋体" pitchFamily="2" charset="-122"/>
                <a:cs typeface="Courier New" pitchFamily="49" charset="0"/>
              </a:rPr>
              <a:t>′</a:t>
            </a:r>
            <a:r>
              <a:rPr lang="zh-CN" altLang="en-US" sz="3200" dirty="0">
                <a:latin typeface="宋体" pitchFamily="2" charset="-122"/>
                <a:cs typeface="Courier New" pitchFamily="49" charset="0"/>
              </a:rPr>
              <a:t>＼</a:t>
            </a:r>
            <a:r>
              <a:rPr lang="en-US" altLang="zh-CN" sz="3200" dirty="0">
                <a:latin typeface="宋体" pitchFamily="2" charset="-122"/>
                <a:cs typeface="Courier New" pitchFamily="49" charset="0"/>
              </a:rPr>
              <a:t>0′</a:t>
            </a:r>
            <a:r>
              <a:rPr lang="zh-CN" altLang="en-US" sz="3200" dirty="0">
                <a:latin typeface="宋体" pitchFamily="2" charset="-122"/>
                <a:cs typeface="Courier New" pitchFamily="49" charset="0"/>
              </a:rPr>
              <a:t>在内</a:t>
            </a:r>
            <a:r>
              <a:rPr lang="en-US" altLang="zh-CN" sz="3200" dirty="0">
                <a:latin typeface="宋体" pitchFamily="2" charset="-122"/>
                <a:cs typeface="Courier New" pitchFamily="49" charset="0"/>
              </a:rPr>
              <a:t>)</a:t>
            </a:r>
            <a:r>
              <a:rPr lang="zh-CN" altLang="en-US" sz="3200" dirty="0">
                <a:latin typeface="宋体" pitchFamily="2" charset="-122"/>
                <a:cs typeface="Courier New" pitchFamily="49" charset="0"/>
              </a:rPr>
              <a:t>。</a:t>
            </a:r>
          </a:p>
          <a:p>
            <a:pPr algn="just">
              <a:spcBef>
                <a:spcPct val="20000"/>
              </a:spcBef>
              <a:spcAft>
                <a:spcPct val="20000"/>
              </a:spcAft>
            </a:pPr>
            <a:r>
              <a:rPr lang="zh-CN" altLang="en-US" sz="3200" b="1" dirty="0">
                <a:solidFill>
                  <a:srgbClr val="CC0000"/>
                </a:solidFill>
                <a:latin typeface="宋体" pitchFamily="2" charset="-122"/>
                <a:cs typeface="Courier New" pitchFamily="49" charset="0"/>
              </a:rPr>
              <a:t>例如：</a:t>
            </a:r>
            <a:r>
              <a:rPr lang="en-US" altLang="zh-CN" sz="3200" b="1" dirty="0">
                <a:latin typeface="宋体" pitchFamily="2" charset="-122"/>
                <a:cs typeface="Courier New" pitchFamily="49" charset="0"/>
              </a:rPr>
              <a:t>char str</a:t>
            </a:r>
            <a:r>
              <a:rPr lang="zh-CN" altLang="en-US" sz="3200" b="1" dirty="0">
                <a:latin typeface="宋体" pitchFamily="2" charset="-122"/>
                <a:cs typeface="Courier New" pitchFamily="49" charset="0"/>
              </a:rPr>
              <a:t>［</a:t>
            </a:r>
            <a:r>
              <a:rPr lang="en-US" altLang="zh-CN" sz="3200" b="1" dirty="0">
                <a:latin typeface="宋体" pitchFamily="2" charset="-122"/>
                <a:cs typeface="Courier New" pitchFamily="49" charset="0"/>
              </a:rPr>
              <a:t>10</a:t>
            </a:r>
            <a:r>
              <a:rPr lang="zh-CN" altLang="en-US" sz="3200" b="1" dirty="0">
                <a:latin typeface="宋体" pitchFamily="2" charset="-122"/>
                <a:cs typeface="Courier New" pitchFamily="49" charset="0"/>
              </a:rPr>
              <a:t>］</a:t>
            </a:r>
            <a:r>
              <a:rPr lang="en-US" altLang="zh-CN" sz="3200" b="1" dirty="0">
                <a:latin typeface="宋体" pitchFamily="2" charset="-122"/>
                <a:cs typeface="Courier New" pitchFamily="49" charset="0"/>
              </a:rPr>
              <a:t>={“China”};</a:t>
            </a:r>
          </a:p>
          <a:p>
            <a:pPr algn="just">
              <a:spcBef>
                <a:spcPct val="20000"/>
              </a:spcBef>
              <a:spcAft>
                <a:spcPct val="20000"/>
              </a:spcAft>
            </a:pPr>
            <a:r>
              <a:rPr lang="en-US" altLang="zh-CN" sz="3200" b="1" dirty="0">
                <a:latin typeface="宋体" pitchFamily="2" charset="-122"/>
                <a:cs typeface="Courier New" pitchFamily="49" charset="0"/>
              </a:rPr>
              <a:t>    </a:t>
            </a:r>
            <a:r>
              <a:rPr lang="en-US" altLang="zh-CN" sz="3200" b="1" dirty="0" err="1">
                <a:latin typeface="宋体" pitchFamily="2" charset="-122"/>
                <a:cs typeface="Courier New" pitchFamily="49" charset="0"/>
              </a:rPr>
              <a:t>printf</a:t>
            </a:r>
            <a:r>
              <a:rPr lang="en-US" altLang="zh-CN" sz="3200" b="1" dirty="0">
                <a:latin typeface="宋体" pitchFamily="2" charset="-122"/>
                <a:cs typeface="Courier New" pitchFamily="49" charset="0"/>
              </a:rPr>
              <a:t>(″%d″</a:t>
            </a:r>
            <a:r>
              <a:rPr lang="zh-CN" altLang="en-US" sz="3200" b="1" dirty="0">
                <a:latin typeface="宋体" pitchFamily="2" charset="-122"/>
                <a:cs typeface="Courier New" pitchFamily="49" charset="0"/>
              </a:rPr>
              <a:t>，</a:t>
            </a:r>
            <a:r>
              <a:rPr lang="en-US" altLang="zh-CN" sz="3200" b="1" dirty="0" err="1">
                <a:latin typeface="宋体" pitchFamily="2" charset="-122"/>
                <a:cs typeface="Courier New" pitchFamily="49" charset="0"/>
              </a:rPr>
              <a:t>strlen</a:t>
            </a:r>
            <a:r>
              <a:rPr lang="en-US" altLang="zh-CN" sz="3200" b="1" dirty="0">
                <a:latin typeface="宋体" pitchFamily="2" charset="-122"/>
                <a:cs typeface="Courier New" pitchFamily="49" charset="0"/>
              </a:rPr>
              <a:t>(str));</a:t>
            </a:r>
          </a:p>
          <a:p>
            <a:pPr algn="just">
              <a:spcBef>
                <a:spcPct val="20000"/>
              </a:spcBef>
              <a:spcAft>
                <a:spcPct val="20000"/>
              </a:spcAft>
            </a:pPr>
            <a:r>
              <a:rPr lang="zh-CN" altLang="en-US" sz="3200" dirty="0">
                <a:latin typeface="宋体" pitchFamily="2" charset="-122"/>
                <a:cs typeface="Courier New" pitchFamily="49" charset="0"/>
              </a:rPr>
              <a:t>输出结果不是</a:t>
            </a:r>
            <a:r>
              <a:rPr lang="en-US" altLang="zh-CN" sz="3200" dirty="0">
                <a:latin typeface="宋体" pitchFamily="2" charset="-122"/>
                <a:cs typeface="Courier New" pitchFamily="49" charset="0"/>
              </a:rPr>
              <a:t>10</a:t>
            </a:r>
            <a:r>
              <a:rPr lang="zh-CN" altLang="en-US" sz="3200" dirty="0">
                <a:latin typeface="宋体" pitchFamily="2" charset="-122"/>
                <a:cs typeface="Courier New" pitchFamily="49" charset="0"/>
              </a:rPr>
              <a:t>，也不是</a:t>
            </a:r>
            <a:r>
              <a:rPr lang="en-US" altLang="zh-CN" sz="3200" dirty="0">
                <a:latin typeface="宋体" pitchFamily="2" charset="-122"/>
                <a:cs typeface="Courier New" pitchFamily="49" charset="0"/>
              </a:rPr>
              <a:t>6</a:t>
            </a:r>
            <a:r>
              <a:rPr lang="zh-CN" altLang="en-US" sz="3200" dirty="0">
                <a:latin typeface="宋体" pitchFamily="2" charset="-122"/>
                <a:cs typeface="Courier New" pitchFamily="49" charset="0"/>
              </a:rPr>
              <a:t>，而是</a:t>
            </a:r>
            <a:r>
              <a:rPr lang="en-US" altLang="zh-CN" sz="3200" dirty="0">
                <a:latin typeface="宋体" pitchFamily="2" charset="-122"/>
                <a:cs typeface="Courier New" pitchFamily="49" charset="0"/>
              </a:rPr>
              <a:t>5</a:t>
            </a:r>
            <a:r>
              <a:rPr lang="zh-CN" altLang="en-US" sz="3200" dirty="0">
                <a:latin typeface="宋体" pitchFamily="2" charset="-122"/>
                <a:cs typeface="Courier New" pitchFamily="49" charset="0"/>
              </a:rPr>
              <a:t>。也可以直接测试字符串常量的长度，如</a:t>
            </a:r>
            <a:r>
              <a:rPr lang="en-US" altLang="zh-CN" sz="3200" dirty="0" err="1">
                <a:cs typeface="Times New Roman" charset="0"/>
              </a:rPr>
              <a:t>strlen</a:t>
            </a:r>
            <a:r>
              <a:rPr lang="en-US" altLang="zh-CN" sz="3200" dirty="0">
                <a:cs typeface="Times New Roman" charset="0"/>
              </a:rPr>
              <a:t>(</a:t>
            </a:r>
            <a:r>
              <a:rPr lang="en-US" altLang="zh-CN" sz="3200" dirty="0">
                <a:latin typeface="宋体" pitchFamily="2" charset="-122"/>
              </a:rPr>
              <a:t>″</a:t>
            </a:r>
            <a:r>
              <a:rPr lang="en-US" altLang="zh-CN" sz="3200" dirty="0">
                <a:cs typeface="Times New Roman" charset="0"/>
              </a:rPr>
              <a:t>China</a:t>
            </a:r>
            <a:r>
              <a:rPr lang="en-US" altLang="zh-CN" sz="3200" dirty="0">
                <a:latin typeface="宋体" pitchFamily="2" charset="-122"/>
              </a:rPr>
              <a:t>″</a:t>
            </a:r>
            <a:r>
              <a:rPr lang="en-US" altLang="zh-CN" sz="3200" dirty="0">
                <a:cs typeface="Times New Roman" charset="0"/>
              </a:rPr>
              <a:t>)</a:t>
            </a:r>
            <a:r>
              <a:rPr lang="zh-CN" altLang="en-US" sz="3200" dirty="0">
                <a:latin typeface="宋体" pitchFamily="2" charset="-122"/>
              </a:rPr>
              <a:t>；</a:t>
            </a:r>
            <a:r>
              <a:rPr lang="zh-CN" altLang="en-US" dirty="0">
                <a:latin typeface="宋体" pitchFamily="2" charset="-122"/>
                <a:cs typeface="Courier New" pitchFamily="49" charset="0"/>
              </a:rPr>
              <a:t>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9460"/>
                                        </p:tgtEl>
                                        <p:attrNameLst>
                                          <p:attrName>style.visibility</p:attrName>
                                        </p:attrNameLst>
                                      </p:cBhvr>
                                      <p:to>
                                        <p:strVal val="visible"/>
                                      </p:to>
                                    </p:set>
                                    <p:animEffect transition="in" filter="wipe(left)">
                                      <p:cBhvr>
                                        <p:cTn id="7" dur="500"/>
                                        <p:tgtEl>
                                          <p:spTgt spid="65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6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4" name="Text Box 4"/>
          <p:cNvSpPr txBox="1">
            <a:spLocks noChangeArrowheads="1"/>
          </p:cNvSpPr>
          <p:nvPr/>
        </p:nvSpPr>
        <p:spPr bwMode="auto">
          <a:xfrm>
            <a:off x="14612" y="476672"/>
            <a:ext cx="10977932" cy="1963614"/>
          </a:xfrm>
          <a:prstGeom prst="rect">
            <a:avLst/>
          </a:prstGeom>
          <a:noFill/>
          <a:ln w="38100">
            <a:noFill/>
            <a:miter lim="800000"/>
            <a:headEnd/>
            <a:tailEnd/>
          </a:ln>
          <a:effectLst/>
        </p:spPr>
        <p:txBody>
          <a:bodyPr wrap="square">
            <a:spAutoFit/>
          </a:bodyPr>
          <a:lstStyle/>
          <a:p>
            <a:pPr algn="l">
              <a:spcBef>
                <a:spcPct val="20000"/>
              </a:spcBef>
              <a:spcAft>
                <a:spcPct val="20000"/>
              </a:spcAft>
            </a:pPr>
            <a:r>
              <a:rPr lang="en-US" altLang="zh-CN" sz="3200" b="1" dirty="0">
                <a:latin typeface="宋体" pitchFamily="2" charset="-122"/>
                <a:cs typeface="Times New Roman" charset="0"/>
              </a:rPr>
              <a:t>7. </a:t>
            </a:r>
            <a:r>
              <a:rPr lang="en-US" altLang="zh-CN" sz="3200" b="1" dirty="0" err="1"/>
              <a:t>strlwr</a:t>
            </a:r>
            <a:r>
              <a:rPr lang="zh-CN" altLang="en-US" sz="3200" b="1" dirty="0">
                <a:latin typeface="宋体" pitchFamily="2" charset="-122"/>
              </a:rPr>
              <a:t>函数 </a:t>
            </a:r>
            <a:endParaRPr lang="zh-CN" altLang="en-US" sz="3200" dirty="0">
              <a:latin typeface="宋体" pitchFamily="2" charset="-122"/>
            </a:endParaRPr>
          </a:p>
          <a:p>
            <a:pPr algn="l">
              <a:spcBef>
                <a:spcPct val="20000"/>
              </a:spcBef>
              <a:spcAft>
                <a:spcPct val="20000"/>
              </a:spcAft>
            </a:pPr>
            <a:r>
              <a:rPr lang="zh-CN" altLang="en-US" sz="3200" b="1" dirty="0">
                <a:latin typeface="宋体" pitchFamily="2" charset="-122"/>
              </a:rPr>
              <a:t>其一般形式为</a:t>
            </a:r>
            <a:r>
              <a:rPr lang="zh-CN" altLang="en-US" sz="3200" dirty="0">
                <a:latin typeface="宋体" pitchFamily="2" charset="-122"/>
              </a:rPr>
              <a:t>：</a:t>
            </a:r>
            <a:r>
              <a:rPr lang="en-US" altLang="zh-CN" sz="3200" b="1" dirty="0" err="1">
                <a:solidFill>
                  <a:srgbClr val="CC0000"/>
                </a:solidFill>
                <a:latin typeface="宋体" pitchFamily="2" charset="-122"/>
                <a:cs typeface="Times New Roman" charset="0"/>
              </a:rPr>
              <a:t>strlwr</a:t>
            </a:r>
            <a:r>
              <a:rPr lang="en-US" altLang="zh-CN" sz="3200" b="1" dirty="0">
                <a:solidFill>
                  <a:srgbClr val="CC0000"/>
                </a:solidFill>
                <a:latin typeface="宋体" pitchFamily="2" charset="-122"/>
                <a:cs typeface="Times New Roman" charset="0"/>
              </a:rPr>
              <a:t> (</a:t>
            </a:r>
            <a:r>
              <a:rPr lang="zh-CN" altLang="en-US" sz="3200" b="1" dirty="0">
                <a:solidFill>
                  <a:srgbClr val="CC0000"/>
                </a:solidFill>
                <a:latin typeface="宋体" pitchFamily="2" charset="-122"/>
              </a:rPr>
              <a:t>字符串</a:t>
            </a:r>
            <a:r>
              <a:rPr lang="en-US" altLang="zh-CN" sz="3200" b="1" dirty="0">
                <a:solidFill>
                  <a:srgbClr val="CC0000"/>
                </a:solidFill>
                <a:latin typeface="宋体" pitchFamily="2" charset="-122"/>
                <a:cs typeface="Times New Roman" charset="0"/>
              </a:rPr>
              <a:t>)</a:t>
            </a:r>
            <a:r>
              <a:rPr lang="en-US" altLang="zh-CN" sz="3200" b="1" dirty="0">
                <a:latin typeface="宋体" pitchFamily="2" charset="-122"/>
              </a:rPr>
              <a:t> </a:t>
            </a:r>
            <a:endParaRPr lang="en-US" altLang="zh-CN" sz="3200" dirty="0">
              <a:latin typeface="宋体" pitchFamily="2" charset="-122"/>
            </a:endParaRPr>
          </a:p>
          <a:p>
            <a:pPr algn="just">
              <a:spcBef>
                <a:spcPct val="20000"/>
              </a:spcBef>
              <a:spcAft>
                <a:spcPct val="20000"/>
              </a:spcAft>
            </a:pPr>
            <a:r>
              <a:rPr lang="en-US" altLang="zh-CN" sz="3200" dirty="0" err="1">
                <a:latin typeface="宋体" pitchFamily="2" charset="-122"/>
                <a:cs typeface="Times New Roman" charset="0"/>
              </a:rPr>
              <a:t>strlwr</a:t>
            </a:r>
            <a:r>
              <a:rPr lang="zh-CN" altLang="en-US" sz="3200" dirty="0">
                <a:latin typeface="宋体" pitchFamily="2" charset="-122"/>
              </a:rPr>
              <a:t>函数的作用是将字符串中大写字母换成小写字母。</a:t>
            </a:r>
            <a:r>
              <a:rPr lang="zh-CN" altLang="en-US" sz="3200" dirty="0">
                <a:latin typeface="宋体" pitchFamily="2" charset="-122"/>
                <a:cs typeface="Courier New" pitchFamily="49" charset="0"/>
              </a:rPr>
              <a:t> </a:t>
            </a:r>
          </a:p>
        </p:txBody>
      </p:sp>
      <p:sp>
        <p:nvSpPr>
          <p:cNvPr id="660485" name="Text Box 5"/>
          <p:cNvSpPr txBox="1">
            <a:spLocks noChangeArrowheads="1"/>
          </p:cNvSpPr>
          <p:nvPr/>
        </p:nvSpPr>
        <p:spPr bwMode="auto">
          <a:xfrm>
            <a:off x="14612" y="2636912"/>
            <a:ext cx="11698012" cy="1963614"/>
          </a:xfrm>
          <a:prstGeom prst="rect">
            <a:avLst/>
          </a:prstGeom>
          <a:noFill/>
          <a:ln w="28575">
            <a:noFill/>
            <a:miter lim="800000"/>
            <a:headEnd/>
            <a:tailEnd/>
          </a:ln>
          <a:effectLst/>
        </p:spPr>
        <p:txBody>
          <a:bodyPr wrap="square">
            <a:spAutoFit/>
          </a:bodyPr>
          <a:lstStyle/>
          <a:p>
            <a:pPr algn="l">
              <a:spcBef>
                <a:spcPct val="20000"/>
              </a:spcBef>
              <a:spcAft>
                <a:spcPct val="20000"/>
              </a:spcAft>
            </a:pPr>
            <a:r>
              <a:rPr lang="en-US" altLang="zh-CN" sz="3200" b="1" dirty="0">
                <a:latin typeface="宋体" pitchFamily="2" charset="-122"/>
                <a:cs typeface="Times New Roman" charset="0"/>
              </a:rPr>
              <a:t>8. </a:t>
            </a:r>
            <a:r>
              <a:rPr lang="en-US" altLang="zh-CN" sz="3200" b="1" dirty="0" err="1">
                <a:cs typeface="Times New Roman" charset="0"/>
              </a:rPr>
              <a:t>strupr</a:t>
            </a:r>
            <a:r>
              <a:rPr lang="zh-CN" altLang="en-US" sz="3200" b="1" dirty="0">
                <a:latin typeface="宋体" pitchFamily="2" charset="-122"/>
              </a:rPr>
              <a:t>函数 </a:t>
            </a:r>
            <a:endParaRPr lang="zh-CN" altLang="en-US" sz="3200" dirty="0">
              <a:latin typeface="宋体" pitchFamily="2" charset="-122"/>
            </a:endParaRPr>
          </a:p>
          <a:p>
            <a:pPr algn="l">
              <a:spcBef>
                <a:spcPct val="20000"/>
              </a:spcBef>
              <a:spcAft>
                <a:spcPct val="20000"/>
              </a:spcAft>
            </a:pPr>
            <a:r>
              <a:rPr lang="zh-CN" altLang="en-US" sz="3200" b="1" dirty="0">
                <a:latin typeface="宋体" pitchFamily="2" charset="-122"/>
              </a:rPr>
              <a:t>其一般形式为</a:t>
            </a:r>
            <a:r>
              <a:rPr lang="zh-CN" altLang="en-US" sz="3200" dirty="0">
                <a:latin typeface="宋体" pitchFamily="2" charset="-122"/>
              </a:rPr>
              <a:t>：</a:t>
            </a:r>
            <a:r>
              <a:rPr lang="en-US" altLang="zh-CN" sz="3200" b="1" dirty="0" err="1">
                <a:solidFill>
                  <a:srgbClr val="CC0000"/>
                </a:solidFill>
                <a:latin typeface="宋体" pitchFamily="2" charset="-122"/>
                <a:cs typeface="Times New Roman" charset="0"/>
              </a:rPr>
              <a:t>strupr</a:t>
            </a:r>
            <a:r>
              <a:rPr lang="en-US" altLang="zh-CN" sz="3200" b="1" dirty="0">
                <a:solidFill>
                  <a:srgbClr val="CC0000"/>
                </a:solidFill>
                <a:latin typeface="宋体" pitchFamily="2" charset="-122"/>
                <a:cs typeface="Times New Roman" charset="0"/>
              </a:rPr>
              <a:t> (</a:t>
            </a:r>
            <a:r>
              <a:rPr lang="zh-CN" altLang="en-US" sz="3200" b="1" dirty="0">
                <a:solidFill>
                  <a:srgbClr val="CC0000"/>
                </a:solidFill>
                <a:latin typeface="宋体" pitchFamily="2" charset="-122"/>
              </a:rPr>
              <a:t>字符串</a:t>
            </a:r>
            <a:r>
              <a:rPr lang="en-US" altLang="zh-CN" sz="3200" b="1" dirty="0">
                <a:solidFill>
                  <a:srgbClr val="CC0000"/>
                </a:solidFill>
                <a:latin typeface="宋体" pitchFamily="2" charset="-122"/>
                <a:cs typeface="Times New Roman" charset="0"/>
              </a:rPr>
              <a:t>)</a:t>
            </a:r>
            <a:r>
              <a:rPr lang="en-US" altLang="zh-CN" sz="3200" b="1" dirty="0">
                <a:solidFill>
                  <a:srgbClr val="CC0000"/>
                </a:solidFill>
                <a:latin typeface="宋体" pitchFamily="2" charset="-122"/>
              </a:rPr>
              <a:t> </a:t>
            </a:r>
            <a:endParaRPr lang="en-US" altLang="zh-CN" sz="3200" dirty="0">
              <a:solidFill>
                <a:srgbClr val="CC0000"/>
              </a:solidFill>
              <a:latin typeface="宋体" pitchFamily="2" charset="-122"/>
            </a:endParaRPr>
          </a:p>
          <a:p>
            <a:pPr algn="just">
              <a:spcBef>
                <a:spcPct val="20000"/>
              </a:spcBef>
              <a:spcAft>
                <a:spcPct val="20000"/>
              </a:spcAft>
            </a:pPr>
            <a:r>
              <a:rPr lang="en-US" altLang="zh-CN" sz="3200" dirty="0" err="1">
                <a:latin typeface="宋体" pitchFamily="2" charset="-122"/>
                <a:cs typeface="Times New Roman" charset="0"/>
              </a:rPr>
              <a:t>strupr</a:t>
            </a:r>
            <a:r>
              <a:rPr lang="zh-CN" altLang="en-US" sz="3200" dirty="0">
                <a:latin typeface="宋体" pitchFamily="2" charset="-122"/>
              </a:rPr>
              <a:t>函数的作用是将字符串中小写字母换成大写字母。</a:t>
            </a:r>
            <a:r>
              <a:rPr lang="zh-CN" altLang="en-US" dirty="0">
                <a:latin typeface="宋体" pitchFamily="2" charset="-122"/>
                <a:cs typeface="Courier New" pitchFamily="49" charset="0"/>
              </a:rPr>
              <a:t>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60484"/>
                                        </p:tgtEl>
                                        <p:attrNameLst>
                                          <p:attrName>style.visibility</p:attrName>
                                        </p:attrNameLst>
                                      </p:cBhvr>
                                      <p:to>
                                        <p:strVal val="visible"/>
                                      </p:to>
                                    </p:set>
                                    <p:animEffect transition="in" filter="wipe(left)">
                                      <p:cBhvr>
                                        <p:cTn id="7" dur="500"/>
                                        <p:tgtEl>
                                          <p:spTgt spid="6604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0485"/>
                                        </p:tgtEl>
                                        <p:attrNameLst>
                                          <p:attrName>style.visibility</p:attrName>
                                        </p:attrNameLst>
                                      </p:cBhvr>
                                      <p:to>
                                        <p:strVal val="visible"/>
                                      </p:to>
                                    </p:set>
                                    <p:animEffect transition="in" filter="wipe(left)">
                                      <p:cBhvr>
                                        <p:cTn id="12" dur="500"/>
                                        <p:tgtEl>
                                          <p:spTgt spid="66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4" grpId="0"/>
      <p:bldP spid="66048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body" idx="1"/>
          </p:nvPr>
        </p:nvSpPr>
        <p:spPr>
          <a:xfrm>
            <a:off x="47328" y="1428751"/>
            <a:ext cx="12025336" cy="4879975"/>
          </a:xfrm>
        </p:spPr>
        <p:txBody>
          <a:bodyPr/>
          <a:lstStyle/>
          <a:p>
            <a:pPr eaLnBrk="1" hangingPunct="1">
              <a:lnSpc>
                <a:spcPct val="90000"/>
              </a:lnSpc>
              <a:buClr>
                <a:schemeClr val="tx2"/>
              </a:buClr>
              <a:buFontTx/>
              <a:buNone/>
            </a:pPr>
            <a:r>
              <a:rPr lang="zh-CN" altLang="en-US" dirty="0">
                <a:latin typeface="Arial" charset="0"/>
                <a:ea typeface="宋体" charset="0"/>
                <a:cs typeface="宋体" charset="0"/>
              </a:rPr>
              <a:t>例</a:t>
            </a:r>
            <a:r>
              <a:rPr lang="en-US" altLang="zh-CN" dirty="0">
                <a:latin typeface="Arial" charset="0"/>
                <a:ea typeface="宋体" charset="0"/>
                <a:cs typeface="宋体" charset="0"/>
              </a:rPr>
              <a:t>1 </a:t>
            </a:r>
            <a:r>
              <a:rPr lang="zh-CN" altLang="en-US" dirty="0">
                <a:latin typeface="Arial" charset="0"/>
                <a:ea typeface="宋体" charset="0"/>
                <a:cs typeface="宋体" charset="0"/>
              </a:rPr>
              <a:t>输入一个以回车符为结束标志的字符串（少于</a:t>
            </a:r>
            <a:r>
              <a:rPr lang="en-US" altLang="zh-CN" dirty="0">
                <a:latin typeface="Arial" charset="0"/>
                <a:ea typeface="宋体" charset="0"/>
                <a:cs typeface="宋体" charset="0"/>
              </a:rPr>
              <a:t>80</a:t>
            </a:r>
            <a:r>
              <a:rPr lang="zh-CN" altLang="en-US" dirty="0">
                <a:latin typeface="Arial" charset="0"/>
                <a:ea typeface="宋体" charset="0"/>
                <a:cs typeface="宋体" charset="0"/>
              </a:rPr>
              <a:t>个字符），判断该字符串是否为回文。</a:t>
            </a:r>
            <a:endParaRPr lang="en-US" altLang="zh-CN" dirty="0">
              <a:latin typeface="Arial" charset="0"/>
              <a:ea typeface="宋体" charset="0"/>
              <a:cs typeface="宋体" charset="0"/>
            </a:endParaRPr>
          </a:p>
          <a:p>
            <a:pPr lvl="1" eaLnBrk="1" hangingPunct="1">
              <a:lnSpc>
                <a:spcPct val="90000"/>
              </a:lnSpc>
              <a:buClr>
                <a:schemeClr val="tx2"/>
              </a:buClr>
              <a:buFontTx/>
              <a:buNone/>
            </a:pPr>
            <a:r>
              <a:rPr lang="zh-CN" altLang="en-US" sz="2400" dirty="0">
                <a:latin typeface="Arial" charset="0"/>
                <a:ea typeface="宋体" charset="0"/>
              </a:rPr>
              <a:t>回文就是字符串中心对称，如“</a:t>
            </a:r>
            <a:r>
              <a:rPr lang="en-US" altLang="zh-CN" sz="2400" dirty="0" err="1">
                <a:latin typeface="Arial" charset="0"/>
                <a:ea typeface="宋体" charset="0"/>
              </a:rPr>
              <a:t>abcba</a:t>
            </a:r>
            <a:r>
              <a:rPr lang="en-US" altLang="zh-CN" sz="2400" dirty="0">
                <a:latin typeface="Arial" charset="0"/>
                <a:ea typeface="宋体" charset="0"/>
              </a:rPr>
              <a:t>”</a:t>
            </a:r>
            <a:r>
              <a:rPr lang="zh-CN" altLang="en-US" sz="2400" dirty="0">
                <a:latin typeface="Arial" charset="0"/>
                <a:ea typeface="宋体" charset="0"/>
              </a:rPr>
              <a:t> “</a:t>
            </a:r>
            <a:r>
              <a:rPr lang="en-US" altLang="zh-CN" sz="2400" dirty="0" err="1">
                <a:latin typeface="Arial" charset="0"/>
                <a:ea typeface="宋体" charset="0"/>
              </a:rPr>
              <a:t>abccba</a:t>
            </a:r>
            <a:r>
              <a:rPr lang="en-US" altLang="zh-CN" sz="2400" dirty="0">
                <a:latin typeface="Arial" charset="0"/>
                <a:ea typeface="宋体" charset="0"/>
              </a:rPr>
              <a:t>”</a:t>
            </a:r>
            <a:r>
              <a:rPr lang="zh-CN" altLang="en-US" sz="2400" dirty="0">
                <a:latin typeface="Arial" charset="0"/>
                <a:ea typeface="宋体" charset="0"/>
              </a:rPr>
              <a:t>是回文，“</a:t>
            </a:r>
            <a:r>
              <a:rPr lang="en-US" altLang="zh-CN" sz="2400" dirty="0" err="1">
                <a:latin typeface="Arial" charset="0"/>
                <a:ea typeface="宋体" charset="0"/>
              </a:rPr>
              <a:t>abcdba</a:t>
            </a:r>
            <a:r>
              <a:rPr lang="en-US" altLang="zh-CN" sz="2400" dirty="0">
                <a:latin typeface="Arial" charset="0"/>
                <a:ea typeface="宋体" charset="0"/>
              </a:rPr>
              <a:t>”</a:t>
            </a:r>
            <a:r>
              <a:rPr lang="zh-CN" altLang="en-US" sz="2400" dirty="0">
                <a:latin typeface="Arial" charset="0"/>
                <a:ea typeface="宋体" charset="0"/>
              </a:rPr>
              <a:t>不是回文。</a:t>
            </a:r>
            <a:endParaRPr lang="en-US" altLang="zh-CN" sz="2400" dirty="0">
              <a:latin typeface="Arial" charset="0"/>
              <a:ea typeface="宋体" charset="0"/>
            </a:endParaRPr>
          </a:p>
          <a:p>
            <a:pPr lvl="1" eaLnBrk="1" hangingPunct="1">
              <a:lnSpc>
                <a:spcPct val="90000"/>
              </a:lnSpc>
              <a:buClr>
                <a:schemeClr val="tx2"/>
              </a:buClr>
              <a:buFontTx/>
              <a:buNone/>
            </a:pPr>
            <a:endParaRPr lang="zh-CN" altLang="en-US" dirty="0">
              <a:latin typeface="Arial" charset="0"/>
              <a:ea typeface="宋体" charset="0"/>
            </a:endParaRPr>
          </a:p>
          <a:p>
            <a:pPr eaLnBrk="1" hangingPunct="1">
              <a:lnSpc>
                <a:spcPct val="90000"/>
              </a:lnSpc>
              <a:buClr>
                <a:schemeClr val="tx2"/>
              </a:buClr>
              <a:buFontTx/>
              <a:buNone/>
            </a:pPr>
            <a:endParaRPr lang="zh-CN" altLang="en-US" dirty="0">
              <a:latin typeface="Arial" charset="0"/>
              <a:ea typeface="宋体" charset="0"/>
              <a:cs typeface="Arial Unicode MS" charset="0"/>
            </a:endParaRPr>
          </a:p>
        </p:txBody>
      </p:sp>
      <p:sp>
        <p:nvSpPr>
          <p:cNvPr id="58371" name="Rectangle 3"/>
          <p:cNvSpPr>
            <a:spLocks noGrp="1" noChangeArrowheads="1"/>
          </p:cNvSpPr>
          <p:nvPr>
            <p:ph type="title"/>
          </p:nvPr>
        </p:nvSpPr>
        <p:spPr>
          <a:xfrm>
            <a:off x="3287688" y="549274"/>
            <a:ext cx="4953000" cy="762000"/>
          </a:xfrm>
        </p:spPr>
        <p:txBody>
          <a:bodyPr/>
          <a:lstStyle/>
          <a:p>
            <a:pPr eaLnBrk="1" hangingPunct="1"/>
            <a:r>
              <a:rPr lang="en-US" altLang="zh-CN" dirty="0">
                <a:latin typeface="Times New Roman" charset="0"/>
                <a:ea typeface="宋体" charset="0"/>
                <a:cs typeface="宋体" charset="0"/>
              </a:rPr>
              <a:t>1.6  </a:t>
            </a:r>
            <a:r>
              <a:rPr lang="zh-CN" altLang="en-US" dirty="0">
                <a:latin typeface="Times New Roman" charset="0"/>
                <a:ea typeface="宋体" charset="0"/>
                <a:cs typeface="宋体" charset="0"/>
              </a:rPr>
              <a:t>判断回文</a:t>
            </a:r>
            <a:endParaRPr lang="zh-CN" altLang="en-US" dirty="0">
              <a:latin typeface="Arial" charset="0"/>
              <a:ea typeface="宋体" charset="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9474">
                                            <p:txEl>
                                              <p:pRg st="0" end="0"/>
                                            </p:txEl>
                                          </p:spTgt>
                                        </p:tgtEl>
                                        <p:attrNameLst>
                                          <p:attrName>style.visibility</p:attrName>
                                        </p:attrNameLst>
                                      </p:cBhvr>
                                      <p:to>
                                        <p:strVal val="visible"/>
                                      </p:to>
                                    </p:set>
                                    <p:anim calcmode="lin" valueType="num">
                                      <p:cBhvr additive="base">
                                        <p:cTn id="7" dur="500" fill="hold"/>
                                        <p:tgtEl>
                                          <p:spTgt spid="4894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947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89474">
                                            <p:txEl>
                                              <p:pRg st="1" end="1"/>
                                            </p:txEl>
                                          </p:spTgt>
                                        </p:tgtEl>
                                        <p:attrNameLst>
                                          <p:attrName>style.visibility</p:attrName>
                                        </p:attrNameLst>
                                      </p:cBhvr>
                                      <p:to>
                                        <p:strVal val="visible"/>
                                      </p:to>
                                    </p:set>
                                    <p:anim calcmode="lin" valueType="num">
                                      <p:cBhvr additive="base">
                                        <p:cTn id="11" dur="500" fill="hold"/>
                                        <p:tgtEl>
                                          <p:spTgt spid="48947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947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1E2D4-14C3-4803-A2EF-DF690E90E2E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9FCC169-BA01-411B-AEBC-8F800F1F5C21}"/>
              </a:ext>
            </a:extLst>
          </p:cNvPr>
          <p:cNvSpPr>
            <a:spLocks noGrp="1"/>
          </p:cNvSpPr>
          <p:nvPr>
            <p:ph idx="1"/>
          </p:nvPr>
        </p:nvSpPr>
        <p:spPr>
          <a:xfrm>
            <a:off x="5388496" y="4784668"/>
            <a:ext cx="3610744" cy="1617131"/>
          </a:xfrm>
        </p:spPr>
        <p:txBody>
          <a:bodyPr/>
          <a:lstStyle/>
          <a:p>
            <a:endParaRPr lang="zh-CN" altLang="en-US" dirty="0"/>
          </a:p>
        </p:txBody>
      </p:sp>
      <p:pic>
        <p:nvPicPr>
          <p:cNvPr id="4" name="图片 3">
            <a:extLst>
              <a:ext uri="{FF2B5EF4-FFF2-40B4-BE49-F238E27FC236}">
                <a16:creationId xmlns:a16="http://schemas.microsoft.com/office/drawing/2014/main" id="{B9134814-0EE6-4EA5-A68D-8F5C4E142728}"/>
              </a:ext>
            </a:extLst>
          </p:cNvPr>
          <p:cNvPicPr>
            <a:picLocks noChangeAspect="1"/>
          </p:cNvPicPr>
          <p:nvPr/>
        </p:nvPicPr>
        <p:blipFill>
          <a:blip r:embed="rId2"/>
          <a:stretch>
            <a:fillRect/>
          </a:stretch>
        </p:blipFill>
        <p:spPr>
          <a:xfrm>
            <a:off x="0" y="417024"/>
            <a:ext cx="12192000" cy="5766911"/>
          </a:xfrm>
          <a:prstGeom prst="rect">
            <a:avLst/>
          </a:prstGeom>
        </p:spPr>
      </p:pic>
      <p:pic>
        <p:nvPicPr>
          <p:cNvPr id="5" name="图片 4">
            <a:extLst>
              <a:ext uri="{FF2B5EF4-FFF2-40B4-BE49-F238E27FC236}">
                <a16:creationId xmlns:a16="http://schemas.microsoft.com/office/drawing/2014/main" id="{724637DC-A944-4986-9E1A-A1CDB66809C5}"/>
              </a:ext>
            </a:extLst>
          </p:cNvPr>
          <p:cNvPicPr>
            <a:picLocks noChangeAspect="1"/>
          </p:cNvPicPr>
          <p:nvPr/>
        </p:nvPicPr>
        <p:blipFill>
          <a:blip r:embed="rId3"/>
          <a:stretch>
            <a:fillRect/>
          </a:stretch>
        </p:blipFill>
        <p:spPr>
          <a:xfrm>
            <a:off x="9997716" y="4248581"/>
            <a:ext cx="2194284" cy="2609419"/>
          </a:xfrm>
          <a:prstGeom prst="rect">
            <a:avLst/>
          </a:prstGeom>
        </p:spPr>
      </p:pic>
    </p:spTree>
    <p:extLst>
      <p:ext uri="{BB962C8B-B14F-4D97-AF65-F5344CB8AC3E}">
        <p14:creationId xmlns:p14="http://schemas.microsoft.com/office/powerpoint/2010/main" val="2830189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34FF0-9580-4AC5-AEEC-44A77108117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BCCB00A-F52A-41FB-ACBA-8B73DD817AD8}"/>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C2F58B2D-72ED-4C45-88EF-D5C46931BCF8}"/>
              </a:ext>
            </a:extLst>
          </p:cNvPr>
          <p:cNvPicPr>
            <a:picLocks noChangeAspect="1"/>
          </p:cNvPicPr>
          <p:nvPr/>
        </p:nvPicPr>
        <p:blipFill>
          <a:blip r:embed="rId2"/>
          <a:stretch>
            <a:fillRect/>
          </a:stretch>
        </p:blipFill>
        <p:spPr>
          <a:xfrm>
            <a:off x="1524000" y="0"/>
            <a:ext cx="8035760" cy="6858000"/>
          </a:xfrm>
          <a:prstGeom prst="rect">
            <a:avLst/>
          </a:prstGeom>
        </p:spPr>
      </p:pic>
    </p:spTree>
    <p:extLst>
      <p:ext uri="{BB962C8B-B14F-4D97-AF65-F5344CB8AC3E}">
        <p14:creationId xmlns:p14="http://schemas.microsoft.com/office/powerpoint/2010/main" val="21894250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5986" name="Rectangle 2"/>
          <p:cNvSpPr>
            <a:spLocks noGrp="1" noChangeArrowheads="1"/>
          </p:cNvSpPr>
          <p:nvPr>
            <p:ph type="body" idx="1"/>
          </p:nvPr>
        </p:nvSpPr>
        <p:spPr>
          <a:xfrm>
            <a:off x="47328" y="1295400"/>
            <a:ext cx="12025335" cy="4705350"/>
          </a:xfrm>
        </p:spPr>
        <p:txBody>
          <a:bodyPr/>
          <a:lstStyle/>
          <a:p>
            <a:pPr eaLnBrk="1" hangingPunct="1">
              <a:lnSpc>
                <a:spcPct val="124000"/>
              </a:lnSpc>
              <a:spcBef>
                <a:spcPct val="30000"/>
              </a:spcBef>
              <a:buNone/>
            </a:pPr>
            <a:r>
              <a:rPr lang="zh-CN" altLang="en-US" dirty="0">
                <a:latin typeface="Arial" charset="0"/>
                <a:ea typeface="宋体" charset="0"/>
                <a:cs typeface="宋体" charset="0"/>
              </a:rPr>
              <a:t>输入一个以回车符为结束标志的字符串（少于</a:t>
            </a:r>
            <a:r>
              <a:rPr lang="en-US" altLang="zh-CN" dirty="0">
                <a:latin typeface="Arial" charset="0"/>
                <a:ea typeface="宋体" charset="0"/>
                <a:cs typeface="宋体" charset="0"/>
              </a:rPr>
              <a:t>80</a:t>
            </a:r>
            <a:r>
              <a:rPr lang="zh-CN" altLang="en-US" dirty="0">
                <a:latin typeface="Arial" charset="0"/>
                <a:ea typeface="宋体" charset="0"/>
                <a:cs typeface="宋体" charset="0"/>
              </a:rPr>
              <a:t>个字符），统计其中数字字符</a:t>
            </a:r>
            <a:r>
              <a:rPr lang="en-US" altLang="zh-CN" dirty="0">
                <a:latin typeface="Arial" charset="0"/>
                <a:ea typeface="宋体" charset="0"/>
                <a:cs typeface="宋体" charset="0"/>
              </a:rPr>
              <a:t>'0'……'9'</a:t>
            </a:r>
            <a:r>
              <a:rPr lang="zh-CN" altLang="en-US" dirty="0">
                <a:latin typeface="Arial" charset="0"/>
                <a:ea typeface="宋体" charset="0"/>
                <a:cs typeface="宋体" charset="0"/>
              </a:rPr>
              <a:t>的个数。</a:t>
            </a:r>
            <a:endParaRPr lang="en-US" altLang="zh-CN" dirty="0">
              <a:latin typeface="Arial" charset="0"/>
              <a:ea typeface="宋体" charset="0"/>
              <a:cs typeface="宋体" charset="0"/>
            </a:endParaRPr>
          </a:p>
          <a:p>
            <a:pPr lvl="1" eaLnBrk="1" hangingPunct="1">
              <a:lnSpc>
                <a:spcPct val="124000"/>
              </a:lnSpc>
              <a:spcBef>
                <a:spcPct val="30000"/>
              </a:spcBef>
              <a:buFont typeface="Wingdings" charset="0"/>
              <a:buNone/>
            </a:pPr>
            <a:r>
              <a:rPr lang="zh-CN" altLang="en-US" sz="2800" dirty="0">
                <a:latin typeface="Arial" charset="0"/>
                <a:ea typeface="宋体" charset="0"/>
              </a:rPr>
              <a:t>分析：</a:t>
            </a:r>
            <a:endParaRPr lang="en-US" altLang="zh-CN" sz="2800" dirty="0">
              <a:latin typeface="Arial" charset="0"/>
              <a:ea typeface="宋体" charset="0"/>
            </a:endParaRPr>
          </a:p>
          <a:p>
            <a:pPr lvl="2" eaLnBrk="1" hangingPunct="1">
              <a:lnSpc>
                <a:spcPct val="124000"/>
              </a:lnSpc>
              <a:spcBef>
                <a:spcPct val="30000"/>
              </a:spcBef>
              <a:buFont typeface="Wingdings" charset="0"/>
              <a:buNone/>
            </a:pPr>
            <a:r>
              <a:rPr lang="zh-CN" altLang="en-US" sz="2400" dirty="0">
                <a:latin typeface="Arial" charset="0"/>
                <a:ea typeface="宋体" charset="0"/>
              </a:rPr>
              <a:t>数组长度取上限80</a:t>
            </a:r>
            <a:endParaRPr lang="en-US" altLang="zh-CN" sz="2400" dirty="0">
              <a:latin typeface="Arial" charset="0"/>
              <a:ea typeface="宋体" charset="0"/>
            </a:endParaRPr>
          </a:p>
          <a:p>
            <a:pPr lvl="2" eaLnBrk="1" hangingPunct="1">
              <a:lnSpc>
                <a:spcPct val="124000"/>
              </a:lnSpc>
              <a:spcBef>
                <a:spcPct val="30000"/>
              </a:spcBef>
              <a:buNone/>
            </a:pPr>
            <a:r>
              <a:rPr lang="zh-CN" altLang="en-US" sz="2400" dirty="0">
                <a:solidFill>
                  <a:schemeClr val="bg2"/>
                </a:solidFill>
                <a:latin typeface="Arial" charset="0"/>
                <a:ea typeface="宋体" charset="0"/>
              </a:rPr>
              <a:t>以</a:t>
            </a:r>
            <a:r>
              <a:rPr lang="en-US" altLang="zh-CN" sz="2400" dirty="0">
                <a:solidFill>
                  <a:schemeClr val="bg2"/>
                </a:solidFill>
                <a:latin typeface="Arial" charset="0"/>
                <a:ea typeface="宋体" charset="0"/>
              </a:rPr>
              <a:t> </a:t>
            </a:r>
            <a:r>
              <a:rPr lang="en-US" altLang="zh-CN" sz="2400" dirty="0">
                <a:solidFill>
                  <a:srgbClr val="CC0066"/>
                </a:solidFill>
                <a:latin typeface="Arial" charset="0"/>
                <a:ea typeface="宋体" charset="0"/>
              </a:rPr>
              <a:t>'\n' </a:t>
            </a:r>
            <a:r>
              <a:rPr lang="zh-CN" altLang="en-US" sz="2400" dirty="0">
                <a:solidFill>
                  <a:schemeClr val="bg2"/>
                </a:solidFill>
                <a:latin typeface="Arial" charset="0"/>
                <a:ea typeface="宋体" charset="0"/>
              </a:rPr>
              <a:t>做为输入结束符</a:t>
            </a:r>
          </a:p>
        </p:txBody>
      </p:sp>
      <p:sp>
        <p:nvSpPr>
          <p:cNvPr id="70659" name="Rectangle 3"/>
          <p:cNvSpPr>
            <a:spLocks noGrp="1" noChangeArrowheads="1"/>
          </p:cNvSpPr>
          <p:nvPr>
            <p:ph type="title"/>
          </p:nvPr>
        </p:nvSpPr>
        <p:spPr>
          <a:xfrm>
            <a:off x="1847850" y="476250"/>
            <a:ext cx="7772400" cy="685800"/>
          </a:xfrm>
        </p:spPr>
        <p:txBody>
          <a:bodyPr/>
          <a:lstStyle/>
          <a:p>
            <a:pPr eaLnBrk="1" hangingPunct="1"/>
            <a:r>
              <a:rPr lang="zh-CN" altLang="en-US" dirty="0">
                <a:latin typeface="Times New Roman" charset="0"/>
                <a:ea typeface="宋体" charset="0"/>
                <a:cs typeface="宋体" charset="0"/>
              </a:rPr>
              <a:t>例</a:t>
            </a:r>
            <a:r>
              <a:rPr lang="en-US" altLang="zh-CN" dirty="0">
                <a:latin typeface="Times New Roman" charset="0"/>
                <a:ea typeface="宋体" charset="0"/>
                <a:cs typeface="宋体" charset="0"/>
              </a:rPr>
              <a:t>2 </a:t>
            </a:r>
            <a:r>
              <a:rPr lang="zh-CN" altLang="en-US" dirty="0">
                <a:latin typeface="Arial" charset="0"/>
                <a:ea typeface="宋体" charset="0"/>
                <a:cs typeface="宋体" charset="0"/>
              </a:rPr>
              <a:t>统计数字字符个数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259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59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598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59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6" grpId="0" build="p" bldLvl="2"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1314" y="414939"/>
            <a:ext cx="9762852" cy="6857999"/>
          </a:xfrm>
        </p:spPr>
        <p:txBody>
          <a:bodyPr/>
          <a:lstStyle/>
          <a:p>
            <a:pPr lvl="1" algn="just" eaLnBrk="1" hangingPunct="1">
              <a:lnSpc>
                <a:spcPct val="110000"/>
              </a:lnSpc>
              <a:spcBef>
                <a:spcPct val="0"/>
              </a:spcBef>
              <a:buFont typeface="Wingdings" charset="0"/>
              <a:buNone/>
            </a:pPr>
            <a:r>
              <a:rPr lang="en-US" altLang="zh-CN" sz="2400" dirty="0" err="1">
                <a:latin typeface="Times New Roman" panose="02020603050405020304" pitchFamily="18" charset="0"/>
                <a:ea typeface="宋体" charset="0"/>
                <a:cs typeface="Times New Roman" panose="02020603050405020304" pitchFamily="18" charset="0"/>
              </a:rPr>
              <a:t>int</a:t>
            </a:r>
            <a:r>
              <a:rPr lang="en-US" altLang="zh-CN" sz="2400" dirty="0">
                <a:latin typeface="Times New Roman" panose="02020603050405020304" pitchFamily="18" charset="0"/>
                <a:ea typeface="宋体" charset="0"/>
                <a:cs typeface="Times New Roman" panose="02020603050405020304" pitchFamily="18" charset="0"/>
              </a:rPr>
              <a:t> main(void)</a:t>
            </a:r>
          </a:p>
          <a:p>
            <a:pPr lvl="1" algn="just" eaLnBrk="1" hangingPunct="1">
              <a:lnSpc>
                <a:spcPct val="110000"/>
              </a:lnSpc>
              <a:spcBef>
                <a:spcPct val="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a:t>
            </a:r>
            <a:r>
              <a:rPr lang="en-US" altLang="zh-CN" sz="2400" dirty="0" err="1">
                <a:latin typeface="Times New Roman" panose="02020603050405020304" pitchFamily="18" charset="0"/>
                <a:ea typeface="宋体" charset="0"/>
                <a:cs typeface="Times New Roman" panose="02020603050405020304" pitchFamily="18" charset="0"/>
              </a:rPr>
              <a:t>int</a:t>
            </a:r>
            <a:r>
              <a:rPr lang="en-US" altLang="zh-CN" sz="2400" dirty="0">
                <a:latin typeface="Times New Roman" panose="02020603050405020304" pitchFamily="18" charset="0"/>
                <a:ea typeface="宋体" charset="0"/>
                <a:cs typeface="Times New Roman" panose="02020603050405020304" pitchFamily="18" charset="0"/>
              </a:rPr>
              <a:t> count, </a:t>
            </a:r>
            <a:r>
              <a:rPr lang="en-US" altLang="zh-CN" sz="2400" dirty="0" err="1">
                <a:latin typeface="Times New Roman" panose="02020603050405020304" pitchFamily="18" charset="0"/>
                <a:ea typeface="宋体" charset="0"/>
                <a:cs typeface="Times New Roman" panose="02020603050405020304" pitchFamily="18" charset="0"/>
              </a:rPr>
              <a:t>i</a:t>
            </a:r>
            <a:r>
              <a:rPr lang="en-US" altLang="zh-CN" sz="2400" dirty="0">
                <a:latin typeface="Times New Roman" panose="02020603050405020304" pitchFamily="18" charset="0"/>
                <a:ea typeface="宋体" charset="0"/>
                <a:cs typeface="Times New Roman" panose="02020603050405020304" pitchFamily="18" charset="0"/>
              </a:rPr>
              <a:t>;</a:t>
            </a:r>
          </a:p>
          <a:p>
            <a:pPr lvl="1" algn="just" eaLnBrk="1" hangingPunct="1">
              <a:lnSpc>
                <a:spcPct val="110000"/>
              </a:lnSpc>
              <a:spcBef>
                <a:spcPct val="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char </a:t>
            </a:r>
            <a:r>
              <a:rPr lang="en-US" altLang="zh-CN" sz="2400" dirty="0" err="1">
                <a:latin typeface="Times New Roman" panose="02020603050405020304" pitchFamily="18" charset="0"/>
                <a:ea typeface="宋体" charset="0"/>
                <a:cs typeface="Times New Roman" panose="02020603050405020304" pitchFamily="18" charset="0"/>
              </a:rPr>
              <a:t>str</a:t>
            </a:r>
            <a:r>
              <a:rPr lang="en-US" altLang="zh-CN" sz="2400" dirty="0">
                <a:latin typeface="Times New Roman" panose="02020603050405020304" pitchFamily="18" charset="0"/>
                <a:ea typeface="宋体" charset="0"/>
                <a:cs typeface="Times New Roman" panose="02020603050405020304" pitchFamily="18" charset="0"/>
              </a:rPr>
              <a:t>[80]; </a:t>
            </a:r>
            <a:endParaRPr lang="en-US" altLang="zh-CN" sz="2400" dirty="0">
              <a:latin typeface="Times New Roman" panose="02020603050405020304" pitchFamily="18" charset="0"/>
              <a:ea typeface="楷体_GB2312" charset="0"/>
              <a:cs typeface="Times New Roman" panose="02020603050405020304" pitchFamily="18" charset="0"/>
            </a:endParaRPr>
          </a:p>
          <a:p>
            <a:pPr lvl="1" algn="just" eaLnBrk="1" hangingPunct="1">
              <a:lnSpc>
                <a:spcPct val="110000"/>
              </a:lnSpc>
              <a:spcBef>
                <a:spcPct val="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a:t>
            </a:r>
            <a:r>
              <a:rPr lang="en-US" altLang="zh-CN" sz="2400" dirty="0" err="1">
                <a:latin typeface="Times New Roman" panose="02020603050405020304" pitchFamily="18" charset="0"/>
                <a:ea typeface="宋体" charset="0"/>
                <a:cs typeface="Times New Roman" panose="02020603050405020304" pitchFamily="18" charset="0"/>
              </a:rPr>
              <a:t>printf</a:t>
            </a:r>
            <a:r>
              <a:rPr lang="en-US" altLang="zh-CN" sz="2400" dirty="0">
                <a:latin typeface="Times New Roman" panose="02020603050405020304" pitchFamily="18" charset="0"/>
                <a:ea typeface="宋体" charset="0"/>
                <a:cs typeface="Times New Roman" panose="02020603050405020304" pitchFamily="18" charset="0"/>
              </a:rPr>
              <a:t> ( "Enter a string: " ); </a:t>
            </a:r>
          </a:p>
          <a:p>
            <a:pPr lvl="1" algn="just" eaLnBrk="1" hangingPunct="1">
              <a:lnSpc>
                <a:spcPct val="110000"/>
              </a:lnSpc>
              <a:spcBef>
                <a:spcPct val="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a:t>
            </a:r>
            <a:r>
              <a:rPr lang="en-US" altLang="zh-CN" sz="2400" dirty="0" err="1">
                <a:latin typeface="Times New Roman" panose="02020603050405020304" pitchFamily="18" charset="0"/>
                <a:ea typeface="宋体" charset="0"/>
                <a:cs typeface="Times New Roman" panose="02020603050405020304" pitchFamily="18" charset="0"/>
              </a:rPr>
              <a:t>i</a:t>
            </a:r>
            <a:r>
              <a:rPr lang="en-US" altLang="zh-CN" sz="2400" dirty="0">
                <a:latin typeface="Times New Roman" panose="02020603050405020304" pitchFamily="18" charset="0"/>
                <a:ea typeface="宋体" charset="0"/>
                <a:cs typeface="Times New Roman" panose="02020603050405020304" pitchFamily="18" charset="0"/>
              </a:rPr>
              <a:t> = 0;</a:t>
            </a:r>
          </a:p>
          <a:p>
            <a:pPr lvl="1" algn="just" eaLnBrk="1" hangingPunct="1">
              <a:lnSpc>
                <a:spcPct val="110000"/>
              </a:lnSpc>
              <a:spcBef>
                <a:spcPct val="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while ( </a:t>
            </a:r>
            <a:r>
              <a:rPr lang="en-US" altLang="zh-CN" sz="2400" dirty="0">
                <a:solidFill>
                  <a:schemeClr val="bg2"/>
                </a:solidFill>
                <a:latin typeface="Times New Roman" panose="02020603050405020304" pitchFamily="18" charset="0"/>
                <a:ea typeface="宋体" charset="0"/>
                <a:cs typeface="Times New Roman" panose="02020603050405020304" pitchFamily="18" charset="0"/>
              </a:rPr>
              <a:t>(</a:t>
            </a:r>
            <a:r>
              <a:rPr lang="en-US" altLang="zh-CN" sz="2400" dirty="0" err="1">
                <a:solidFill>
                  <a:schemeClr val="bg2"/>
                </a:solidFill>
                <a:latin typeface="Times New Roman" panose="02020603050405020304" pitchFamily="18" charset="0"/>
                <a:ea typeface="宋体" charset="0"/>
                <a:cs typeface="Times New Roman" panose="02020603050405020304" pitchFamily="18" charset="0"/>
              </a:rPr>
              <a:t>str</a:t>
            </a:r>
            <a:r>
              <a:rPr lang="en-US" altLang="zh-CN" sz="2400" dirty="0">
                <a:solidFill>
                  <a:schemeClr val="bg2"/>
                </a:solidFill>
                <a:latin typeface="Times New Roman" panose="02020603050405020304" pitchFamily="18" charset="0"/>
                <a:ea typeface="宋体" charset="0"/>
                <a:cs typeface="Times New Roman" panose="02020603050405020304" pitchFamily="18" charset="0"/>
              </a:rPr>
              <a:t>[</a:t>
            </a:r>
            <a:r>
              <a:rPr lang="en-US" altLang="zh-CN" sz="2400" dirty="0" err="1">
                <a:solidFill>
                  <a:schemeClr val="bg2"/>
                </a:solidFill>
                <a:latin typeface="Times New Roman" panose="02020603050405020304" pitchFamily="18" charset="0"/>
                <a:ea typeface="宋体" charset="0"/>
                <a:cs typeface="Times New Roman" panose="02020603050405020304" pitchFamily="18" charset="0"/>
              </a:rPr>
              <a:t>i</a:t>
            </a:r>
            <a:r>
              <a:rPr lang="en-US" altLang="zh-CN" sz="2400" dirty="0">
                <a:solidFill>
                  <a:schemeClr val="bg2"/>
                </a:solidFill>
                <a:latin typeface="Times New Roman" panose="02020603050405020304" pitchFamily="18" charset="0"/>
                <a:ea typeface="宋体" charset="0"/>
                <a:cs typeface="Times New Roman" panose="02020603050405020304" pitchFamily="18" charset="0"/>
              </a:rPr>
              <a:t>] = </a:t>
            </a:r>
            <a:r>
              <a:rPr lang="en-US" altLang="zh-CN" sz="2400" dirty="0" err="1">
                <a:solidFill>
                  <a:schemeClr val="bg2"/>
                </a:solidFill>
                <a:latin typeface="Times New Roman" panose="02020603050405020304" pitchFamily="18" charset="0"/>
                <a:ea typeface="宋体" charset="0"/>
                <a:cs typeface="Times New Roman" panose="02020603050405020304" pitchFamily="18" charset="0"/>
              </a:rPr>
              <a:t>getchar</a:t>
            </a:r>
            <a:r>
              <a:rPr lang="en-US" altLang="zh-CN" sz="2400" dirty="0">
                <a:solidFill>
                  <a:schemeClr val="bg2"/>
                </a:solidFill>
                <a:latin typeface="Times New Roman" panose="02020603050405020304" pitchFamily="18" charset="0"/>
                <a:ea typeface="宋体" charset="0"/>
                <a:cs typeface="Times New Roman" panose="02020603050405020304" pitchFamily="18" charset="0"/>
              </a:rPr>
              <a:t>( )) != '\n' </a:t>
            </a:r>
            <a:r>
              <a:rPr lang="en-US" altLang="zh-CN" sz="2400" dirty="0">
                <a:latin typeface="Times New Roman" panose="02020603050405020304" pitchFamily="18" charset="0"/>
                <a:ea typeface="宋体" charset="0"/>
                <a:cs typeface="Times New Roman" panose="02020603050405020304" pitchFamily="18" charset="0"/>
              </a:rPr>
              <a:t>) </a:t>
            </a:r>
          </a:p>
          <a:p>
            <a:pPr lvl="1" algn="just" eaLnBrk="1" hangingPunct="1">
              <a:lnSpc>
                <a:spcPct val="110000"/>
              </a:lnSpc>
              <a:spcBef>
                <a:spcPct val="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a:t>
            </a:r>
            <a:r>
              <a:rPr lang="en-US" altLang="zh-CN" sz="2400" dirty="0" err="1">
                <a:latin typeface="Times New Roman" panose="02020603050405020304" pitchFamily="18" charset="0"/>
                <a:ea typeface="宋体" charset="0"/>
                <a:cs typeface="Times New Roman" panose="02020603050405020304" pitchFamily="18" charset="0"/>
              </a:rPr>
              <a:t>i</a:t>
            </a:r>
            <a:r>
              <a:rPr lang="en-US" altLang="zh-CN" sz="2400" dirty="0">
                <a:latin typeface="Times New Roman" panose="02020603050405020304" pitchFamily="18" charset="0"/>
                <a:ea typeface="宋体" charset="0"/>
                <a:cs typeface="Times New Roman" panose="02020603050405020304" pitchFamily="18" charset="0"/>
              </a:rPr>
              <a:t>++; </a:t>
            </a:r>
          </a:p>
          <a:p>
            <a:pPr lvl="1" algn="just" eaLnBrk="1" hangingPunct="1">
              <a:lnSpc>
                <a:spcPct val="110000"/>
              </a:lnSpc>
              <a:spcBef>
                <a:spcPct val="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a:t>
            </a:r>
            <a:r>
              <a:rPr lang="en-US" altLang="zh-CN" sz="2400" dirty="0" err="1">
                <a:solidFill>
                  <a:schemeClr val="bg2"/>
                </a:solidFill>
                <a:latin typeface="Times New Roman" panose="02020603050405020304" pitchFamily="18" charset="0"/>
                <a:ea typeface="宋体" charset="0"/>
                <a:cs typeface="Times New Roman" panose="02020603050405020304" pitchFamily="18" charset="0"/>
              </a:rPr>
              <a:t>str</a:t>
            </a:r>
            <a:r>
              <a:rPr lang="en-US" altLang="zh-CN" sz="2400" dirty="0">
                <a:solidFill>
                  <a:schemeClr val="bg2"/>
                </a:solidFill>
                <a:latin typeface="Times New Roman" panose="02020603050405020304" pitchFamily="18" charset="0"/>
                <a:ea typeface="宋体" charset="0"/>
                <a:cs typeface="Times New Roman" panose="02020603050405020304" pitchFamily="18" charset="0"/>
              </a:rPr>
              <a:t>[</a:t>
            </a:r>
            <a:r>
              <a:rPr lang="en-US" altLang="zh-CN" sz="2400" dirty="0" err="1">
                <a:solidFill>
                  <a:schemeClr val="bg2"/>
                </a:solidFill>
                <a:latin typeface="Times New Roman" panose="02020603050405020304" pitchFamily="18" charset="0"/>
                <a:ea typeface="宋体" charset="0"/>
                <a:cs typeface="Times New Roman" panose="02020603050405020304" pitchFamily="18" charset="0"/>
              </a:rPr>
              <a:t>i</a:t>
            </a:r>
            <a:r>
              <a:rPr lang="en-US" altLang="zh-CN" sz="2400" dirty="0">
                <a:solidFill>
                  <a:schemeClr val="bg2"/>
                </a:solidFill>
                <a:latin typeface="Times New Roman" panose="02020603050405020304" pitchFamily="18" charset="0"/>
                <a:ea typeface="宋体" charset="0"/>
                <a:cs typeface="Times New Roman" panose="02020603050405020304" pitchFamily="18" charset="0"/>
              </a:rPr>
              <a:t>] = '\0'</a:t>
            </a:r>
            <a:r>
              <a:rPr lang="en-US" altLang="zh-CN" sz="2400" dirty="0">
                <a:latin typeface="Times New Roman" panose="02020603050405020304" pitchFamily="18" charset="0"/>
                <a:ea typeface="宋体" charset="0"/>
                <a:cs typeface="Times New Roman" panose="02020603050405020304" pitchFamily="18" charset="0"/>
              </a:rPr>
              <a:t>;   /* </a:t>
            </a:r>
            <a:r>
              <a:rPr lang="zh-CN" altLang="en-US" sz="2400" dirty="0">
                <a:latin typeface="Times New Roman" panose="02020603050405020304" pitchFamily="18" charset="0"/>
                <a:ea typeface="宋体" charset="0"/>
                <a:cs typeface="Times New Roman" panose="02020603050405020304" pitchFamily="18" charset="0"/>
              </a:rPr>
              <a:t>输入结束符＝&gt;字符串结束符 */</a:t>
            </a:r>
          </a:p>
          <a:p>
            <a:pPr lvl="1" algn="just" eaLnBrk="1" hangingPunct="1">
              <a:lnSpc>
                <a:spcPct val="110000"/>
              </a:lnSpc>
              <a:spcBef>
                <a:spcPct val="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count = 0;</a:t>
            </a:r>
          </a:p>
          <a:p>
            <a:pPr lvl="1" algn="just" eaLnBrk="1" hangingPunct="1">
              <a:lnSpc>
                <a:spcPct val="110000"/>
              </a:lnSpc>
              <a:spcBef>
                <a:spcPct val="0"/>
              </a:spcBef>
              <a:buNone/>
            </a:pPr>
            <a:r>
              <a:rPr lang="en-US" altLang="zh-CN" sz="2400" dirty="0">
                <a:latin typeface="Times New Roman" panose="02020603050405020304" pitchFamily="18" charset="0"/>
                <a:ea typeface="宋体" charset="0"/>
                <a:cs typeface="Times New Roman" panose="02020603050405020304" pitchFamily="18" charset="0"/>
              </a:rPr>
              <a:t>    for</a:t>
            </a:r>
            <a:r>
              <a:rPr lang="zh-CN" altLang="en-US" sz="2400" dirty="0">
                <a:latin typeface="Times New Roman" panose="02020603050405020304" pitchFamily="18" charset="0"/>
                <a:ea typeface="宋体" charset="0"/>
                <a:cs typeface="Times New Roman" panose="02020603050405020304" pitchFamily="18" charset="0"/>
              </a:rPr>
              <a:t> </a:t>
            </a:r>
            <a:r>
              <a:rPr lang="en-US" altLang="zh-CN" sz="2400" dirty="0">
                <a:latin typeface="Times New Roman" panose="02020603050405020304" pitchFamily="18" charset="0"/>
                <a:ea typeface="宋体" charset="0"/>
                <a:cs typeface="Times New Roman" panose="02020603050405020304" pitchFamily="18" charset="0"/>
              </a:rPr>
              <a:t>(</a:t>
            </a:r>
            <a:r>
              <a:rPr lang="zh-CN" altLang="en-US" sz="2400" dirty="0">
                <a:latin typeface="Times New Roman" panose="02020603050405020304" pitchFamily="18" charset="0"/>
                <a:ea typeface="宋体" charset="0"/>
                <a:cs typeface="Times New Roman" panose="02020603050405020304" pitchFamily="18" charset="0"/>
              </a:rPr>
              <a:t> </a:t>
            </a:r>
            <a:r>
              <a:rPr lang="en-US" altLang="zh-CN" sz="2400" dirty="0" err="1">
                <a:latin typeface="Times New Roman" panose="02020603050405020304" pitchFamily="18" charset="0"/>
                <a:ea typeface="宋体" charset="0"/>
                <a:cs typeface="Times New Roman" panose="02020603050405020304" pitchFamily="18" charset="0"/>
              </a:rPr>
              <a:t>i</a:t>
            </a:r>
            <a:r>
              <a:rPr lang="en-US" altLang="zh-CN" sz="2400" dirty="0">
                <a:latin typeface="Times New Roman" panose="02020603050405020304" pitchFamily="18" charset="0"/>
                <a:ea typeface="宋体" charset="0"/>
                <a:cs typeface="Times New Roman" panose="02020603050405020304" pitchFamily="18" charset="0"/>
              </a:rPr>
              <a:t> = 0; </a:t>
            </a:r>
            <a:r>
              <a:rPr lang="en-US" altLang="zh-CN" sz="2400" dirty="0" err="1">
                <a:solidFill>
                  <a:schemeClr val="bg2"/>
                </a:solidFill>
                <a:latin typeface="Times New Roman" panose="02020603050405020304" pitchFamily="18" charset="0"/>
                <a:ea typeface="宋体" charset="0"/>
                <a:cs typeface="Times New Roman" panose="02020603050405020304" pitchFamily="18" charset="0"/>
              </a:rPr>
              <a:t>str</a:t>
            </a:r>
            <a:r>
              <a:rPr lang="en-US" altLang="zh-CN" sz="2400" dirty="0">
                <a:solidFill>
                  <a:schemeClr val="bg2"/>
                </a:solidFill>
                <a:latin typeface="Times New Roman" panose="02020603050405020304" pitchFamily="18" charset="0"/>
                <a:ea typeface="宋体" charset="0"/>
                <a:cs typeface="Times New Roman" panose="02020603050405020304" pitchFamily="18" charset="0"/>
              </a:rPr>
              <a:t>[</a:t>
            </a:r>
            <a:r>
              <a:rPr lang="en-US" altLang="zh-CN" sz="2400" dirty="0" err="1">
                <a:solidFill>
                  <a:schemeClr val="bg2"/>
                </a:solidFill>
                <a:latin typeface="Times New Roman" panose="02020603050405020304" pitchFamily="18" charset="0"/>
                <a:ea typeface="宋体" charset="0"/>
                <a:cs typeface="Times New Roman" panose="02020603050405020304" pitchFamily="18" charset="0"/>
              </a:rPr>
              <a:t>i</a:t>
            </a:r>
            <a:r>
              <a:rPr lang="en-US" altLang="zh-CN" sz="2400" dirty="0">
                <a:solidFill>
                  <a:schemeClr val="bg2"/>
                </a:solidFill>
                <a:latin typeface="Times New Roman" panose="02020603050405020304" pitchFamily="18" charset="0"/>
                <a:ea typeface="宋体" charset="0"/>
                <a:cs typeface="Times New Roman" panose="02020603050405020304" pitchFamily="18" charset="0"/>
              </a:rPr>
              <a:t>] != '\0'</a:t>
            </a:r>
            <a:r>
              <a:rPr lang="en-US" altLang="zh-CN" sz="2400" dirty="0">
                <a:latin typeface="Times New Roman" panose="02020603050405020304" pitchFamily="18" charset="0"/>
                <a:ea typeface="宋体" charset="0"/>
                <a:cs typeface="Times New Roman" panose="02020603050405020304" pitchFamily="18" charset="0"/>
              </a:rPr>
              <a:t>; </a:t>
            </a:r>
            <a:r>
              <a:rPr lang="en-US" altLang="zh-CN" sz="2400" dirty="0" err="1">
                <a:latin typeface="Times New Roman" panose="02020603050405020304" pitchFamily="18" charset="0"/>
                <a:ea typeface="宋体" charset="0"/>
                <a:cs typeface="Times New Roman" panose="02020603050405020304" pitchFamily="18" charset="0"/>
              </a:rPr>
              <a:t>i</a:t>
            </a:r>
            <a:r>
              <a:rPr lang="en-US" altLang="zh-CN" sz="2400" dirty="0">
                <a:latin typeface="Times New Roman" panose="02020603050405020304" pitchFamily="18" charset="0"/>
                <a:ea typeface="宋体" charset="0"/>
                <a:cs typeface="Times New Roman" panose="02020603050405020304" pitchFamily="18" charset="0"/>
              </a:rPr>
              <a:t>++</a:t>
            </a:r>
            <a:r>
              <a:rPr lang="zh-CN" altLang="en-US" sz="2400" dirty="0">
                <a:latin typeface="Times New Roman" panose="02020603050405020304" pitchFamily="18" charset="0"/>
                <a:ea typeface="宋体" charset="0"/>
                <a:cs typeface="Times New Roman" panose="02020603050405020304" pitchFamily="18" charset="0"/>
              </a:rPr>
              <a:t> </a:t>
            </a:r>
            <a:r>
              <a:rPr lang="en-US" altLang="zh-CN" sz="2400" dirty="0">
                <a:latin typeface="Times New Roman" panose="02020603050405020304" pitchFamily="18" charset="0"/>
                <a:ea typeface="宋体" charset="0"/>
                <a:cs typeface="Times New Roman" panose="02020603050405020304" pitchFamily="18" charset="0"/>
              </a:rPr>
              <a:t>)</a:t>
            </a:r>
          </a:p>
          <a:p>
            <a:pPr lvl="1" algn="just" eaLnBrk="1" hangingPunct="1">
              <a:lnSpc>
                <a:spcPct val="110000"/>
              </a:lnSpc>
              <a:spcBef>
                <a:spcPct val="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if ( </a:t>
            </a:r>
            <a:r>
              <a:rPr lang="en-US" altLang="zh-CN" sz="2400" dirty="0" err="1">
                <a:latin typeface="Times New Roman" panose="02020603050405020304" pitchFamily="18" charset="0"/>
                <a:ea typeface="宋体" charset="0"/>
                <a:cs typeface="Times New Roman" panose="02020603050405020304" pitchFamily="18" charset="0"/>
              </a:rPr>
              <a:t>str</a:t>
            </a:r>
            <a:r>
              <a:rPr lang="en-US" altLang="zh-CN" sz="2400" dirty="0">
                <a:latin typeface="Times New Roman" panose="02020603050405020304" pitchFamily="18" charset="0"/>
                <a:ea typeface="宋体" charset="0"/>
                <a:cs typeface="Times New Roman" panose="02020603050405020304" pitchFamily="18" charset="0"/>
              </a:rPr>
              <a:t>[</a:t>
            </a:r>
            <a:r>
              <a:rPr lang="en-US" altLang="zh-CN" sz="2400" dirty="0" err="1">
                <a:latin typeface="Times New Roman" panose="02020603050405020304" pitchFamily="18" charset="0"/>
                <a:ea typeface="宋体" charset="0"/>
                <a:cs typeface="Times New Roman" panose="02020603050405020304" pitchFamily="18" charset="0"/>
              </a:rPr>
              <a:t>i</a:t>
            </a:r>
            <a:r>
              <a:rPr lang="en-US" altLang="zh-CN" sz="2400" dirty="0">
                <a:latin typeface="Times New Roman" panose="02020603050405020304" pitchFamily="18" charset="0"/>
                <a:ea typeface="宋体" charset="0"/>
                <a:cs typeface="Times New Roman" panose="02020603050405020304" pitchFamily="18" charset="0"/>
              </a:rPr>
              <a:t>] &lt;= '9' &amp;&amp; </a:t>
            </a:r>
            <a:r>
              <a:rPr lang="en-US" altLang="zh-CN" sz="2400" dirty="0" err="1">
                <a:latin typeface="Times New Roman" panose="02020603050405020304" pitchFamily="18" charset="0"/>
                <a:ea typeface="宋体" charset="0"/>
                <a:cs typeface="Times New Roman" panose="02020603050405020304" pitchFamily="18" charset="0"/>
              </a:rPr>
              <a:t>str</a:t>
            </a:r>
            <a:r>
              <a:rPr lang="en-US" altLang="zh-CN" sz="2400" dirty="0">
                <a:latin typeface="Times New Roman" panose="02020603050405020304" pitchFamily="18" charset="0"/>
                <a:ea typeface="宋体" charset="0"/>
                <a:cs typeface="Times New Roman" panose="02020603050405020304" pitchFamily="18" charset="0"/>
              </a:rPr>
              <a:t>[</a:t>
            </a:r>
            <a:r>
              <a:rPr lang="en-US" altLang="zh-CN" sz="2400" dirty="0" err="1">
                <a:latin typeface="Times New Roman" panose="02020603050405020304" pitchFamily="18" charset="0"/>
                <a:ea typeface="宋体" charset="0"/>
                <a:cs typeface="Times New Roman" panose="02020603050405020304" pitchFamily="18" charset="0"/>
              </a:rPr>
              <a:t>i</a:t>
            </a:r>
            <a:r>
              <a:rPr lang="en-US" altLang="zh-CN" sz="2400" dirty="0">
                <a:latin typeface="Times New Roman" panose="02020603050405020304" pitchFamily="18" charset="0"/>
                <a:ea typeface="宋体" charset="0"/>
                <a:cs typeface="Times New Roman" panose="02020603050405020304" pitchFamily="18" charset="0"/>
              </a:rPr>
              <a:t>] &gt;= '0' ) </a:t>
            </a:r>
          </a:p>
          <a:p>
            <a:pPr lvl="1" algn="just" eaLnBrk="1" hangingPunct="1">
              <a:lnSpc>
                <a:spcPct val="110000"/>
              </a:lnSpc>
              <a:spcBef>
                <a:spcPct val="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count++;</a:t>
            </a:r>
          </a:p>
          <a:p>
            <a:pPr lvl="1" algn="just" eaLnBrk="1" hangingPunct="1">
              <a:lnSpc>
                <a:spcPct val="110000"/>
              </a:lnSpc>
              <a:spcBef>
                <a:spcPct val="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a:t>
            </a:r>
            <a:r>
              <a:rPr lang="en-US" altLang="zh-CN" sz="2400" dirty="0" err="1">
                <a:latin typeface="Times New Roman" panose="02020603050405020304" pitchFamily="18" charset="0"/>
                <a:ea typeface="宋体" charset="0"/>
                <a:cs typeface="Times New Roman" panose="02020603050405020304" pitchFamily="18" charset="0"/>
              </a:rPr>
              <a:t>printf</a:t>
            </a:r>
            <a:r>
              <a:rPr lang="en-US" altLang="zh-CN" sz="2400" dirty="0">
                <a:latin typeface="Times New Roman" panose="02020603050405020304" pitchFamily="18" charset="0"/>
                <a:ea typeface="宋体" charset="0"/>
                <a:cs typeface="Times New Roman" panose="02020603050405020304" pitchFamily="18" charset="0"/>
              </a:rPr>
              <a:t> ( "count = %d\n", count );</a:t>
            </a:r>
          </a:p>
          <a:p>
            <a:pPr lvl="1" algn="just" eaLnBrk="1" hangingPunct="1">
              <a:lnSpc>
                <a:spcPct val="110000"/>
              </a:lnSpc>
              <a:spcBef>
                <a:spcPct val="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return 0;</a:t>
            </a:r>
          </a:p>
          <a:p>
            <a:pPr lvl="1" algn="just" eaLnBrk="1" hangingPunct="1">
              <a:lnSpc>
                <a:spcPct val="110000"/>
              </a:lnSpc>
              <a:spcBef>
                <a:spcPct val="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a:t>
            </a:r>
          </a:p>
        </p:txBody>
      </p:sp>
      <p:sp>
        <p:nvSpPr>
          <p:cNvPr id="71683" name="Rectangle 3"/>
          <p:cNvSpPr>
            <a:spLocks noGrp="1" noChangeArrowheads="1"/>
          </p:cNvSpPr>
          <p:nvPr>
            <p:ph type="title"/>
          </p:nvPr>
        </p:nvSpPr>
        <p:spPr>
          <a:xfrm>
            <a:off x="6738938" y="142875"/>
            <a:ext cx="3643312" cy="857250"/>
          </a:xfrm>
        </p:spPr>
        <p:txBody>
          <a:bodyPr/>
          <a:lstStyle/>
          <a:p>
            <a:pPr eaLnBrk="1" hangingPunct="1"/>
            <a:r>
              <a:rPr lang="zh-CN" altLang="en-US" dirty="0">
                <a:latin typeface="Times New Roman" charset="0"/>
                <a:ea typeface="宋体" charset="0"/>
                <a:cs typeface="宋体" charset="0"/>
              </a:rPr>
              <a:t>例</a:t>
            </a:r>
            <a:r>
              <a:rPr lang="en-US" altLang="zh-CN" dirty="0">
                <a:latin typeface="Times New Roman" charset="0"/>
                <a:ea typeface="宋体" charset="0"/>
                <a:cs typeface="宋体" charset="0"/>
              </a:rPr>
              <a:t>2 </a:t>
            </a:r>
            <a:r>
              <a:rPr lang="zh-CN" altLang="en-US" dirty="0">
                <a:latin typeface="Times New Roman" charset="0"/>
                <a:ea typeface="宋体" charset="0"/>
                <a:cs typeface="宋体" charset="0"/>
              </a:rPr>
              <a:t>源程序</a:t>
            </a:r>
            <a:endParaRPr lang="zh-CN" altLang="en-US" dirty="0">
              <a:latin typeface="Arial" charset="0"/>
              <a:ea typeface="宋体" charset="0"/>
              <a:cs typeface="宋体" charset="0"/>
            </a:endParaRPr>
          </a:p>
        </p:txBody>
      </p:sp>
      <p:grpSp>
        <p:nvGrpSpPr>
          <p:cNvPr id="2" name="Group 25"/>
          <p:cNvGrpSpPr>
            <a:grpSpLocks/>
          </p:cNvGrpSpPr>
          <p:nvPr/>
        </p:nvGrpSpPr>
        <p:grpSpPr bwMode="auto">
          <a:xfrm>
            <a:off x="623392" y="2034683"/>
            <a:ext cx="8756650" cy="1676893"/>
            <a:chOff x="380" y="1008"/>
            <a:chExt cx="5516" cy="1200"/>
          </a:xfrm>
        </p:grpSpPr>
        <p:sp>
          <p:nvSpPr>
            <p:cNvPr id="71703" name="Rectangle 4"/>
            <p:cNvSpPr>
              <a:spLocks noChangeArrowheads="1"/>
            </p:cNvSpPr>
            <p:nvPr/>
          </p:nvSpPr>
          <p:spPr bwMode="auto">
            <a:xfrm>
              <a:off x="4616" y="1409"/>
              <a:ext cx="1280"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just">
                <a:buClr>
                  <a:srgbClr val="33CCCC"/>
                </a:buClr>
                <a:buSzPct val="110000"/>
              </a:pPr>
              <a:r>
                <a:rPr kumimoji="1" lang="zh-CN" altLang="en-US" sz="2400" b="1" dirty="0">
                  <a:solidFill>
                    <a:schemeClr val="bg2"/>
                  </a:solidFill>
                  <a:latin typeface="仿宋_GB2312" charset="0"/>
                  <a:ea typeface="仿宋_GB2312" charset="0"/>
                  <a:cs typeface="仿宋_GB2312" charset="0"/>
                </a:rPr>
                <a:t>字符串的输入</a:t>
              </a:r>
            </a:p>
          </p:txBody>
        </p:sp>
        <p:sp>
          <p:nvSpPr>
            <p:cNvPr id="71704" name="Rectangle 5"/>
            <p:cNvSpPr>
              <a:spLocks noChangeArrowheads="1"/>
            </p:cNvSpPr>
            <p:nvPr/>
          </p:nvSpPr>
          <p:spPr bwMode="auto">
            <a:xfrm>
              <a:off x="380" y="1008"/>
              <a:ext cx="3984" cy="1200"/>
            </a:xfrm>
            <a:prstGeom prst="rect">
              <a:avLst/>
            </a:prstGeom>
            <a:noFill/>
            <a:ln w="9525" cap="rnd">
              <a:solidFill>
                <a:schemeClr val="tx1"/>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nchor="ctr"/>
            <a:lstStyle/>
            <a:p>
              <a:endParaRPr lang="zh-CN" altLang="en-US"/>
            </a:p>
          </p:txBody>
        </p:sp>
      </p:grpSp>
      <p:sp>
        <p:nvSpPr>
          <p:cNvPr id="498695" name="Rectangle 7"/>
          <p:cNvSpPr>
            <a:spLocks noChangeArrowheads="1"/>
          </p:cNvSpPr>
          <p:nvPr/>
        </p:nvSpPr>
        <p:spPr bwMode="auto">
          <a:xfrm>
            <a:off x="7175500" y="4437064"/>
            <a:ext cx="3240088" cy="800219"/>
          </a:xfrm>
          <a:prstGeom prst="rect">
            <a:avLst/>
          </a:prstGeom>
          <a:noFill/>
          <a:ln w="12700">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p>
            <a:pPr>
              <a:spcBef>
                <a:spcPct val="30000"/>
              </a:spcBef>
            </a:pPr>
            <a:r>
              <a:rPr kumimoji="1" lang="en-US" altLang="zh-CN" sz="2000" b="1" dirty="0">
                <a:cs typeface="Arial Unicode MS" charset="0"/>
              </a:rPr>
              <a:t>Enter a string: </a:t>
            </a:r>
            <a:r>
              <a:rPr kumimoji="1" lang="en-US" altLang="zh-CN" sz="2000" b="1" dirty="0">
                <a:solidFill>
                  <a:srgbClr val="CC0066"/>
                </a:solidFill>
                <a:cs typeface="Arial Unicode MS" charset="0"/>
              </a:rPr>
              <a:t>It's 512</a:t>
            </a:r>
            <a:endParaRPr kumimoji="1" lang="zh-CN" altLang="en-US" sz="2000" b="1" dirty="0">
              <a:solidFill>
                <a:srgbClr val="CC0066"/>
              </a:solidFill>
              <a:cs typeface="Arial Unicode MS" charset="0"/>
            </a:endParaRPr>
          </a:p>
          <a:p>
            <a:pPr>
              <a:spcBef>
                <a:spcPct val="30000"/>
              </a:spcBef>
            </a:pPr>
            <a:r>
              <a:rPr kumimoji="1" lang="en-US" altLang="zh-CN" sz="2000" b="1" dirty="0">
                <a:cs typeface="Arial Unicode MS" charset="0"/>
              </a:rPr>
              <a:t>count = 3</a:t>
            </a:r>
          </a:p>
        </p:txBody>
      </p:sp>
      <p:sp>
        <p:nvSpPr>
          <p:cNvPr id="498696" name="Rectangle 8"/>
          <p:cNvSpPr>
            <a:spLocks noChangeArrowheads="1"/>
          </p:cNvSpPr>
          <p:nvPr/>
        </p:nvSpPr>
        <p:spPr bwMode="auto">
          <a:xfrm>
            <a:off x="7316983" y="1505124"/>
            <a:ext cx="3098605" cy="4253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just">
              <a:lnSpc>
                <a:spcPct val="90000"/>
              </a:lnSpc>
              <a:spcBef>
                <a:spcPct val="20000"/>
              </a:spcBef>
              <a:buClr>
                <a:schemeClr val="tx2"/>
              </a:buClr>
              <a:buSzPct val="80000"/>
            </a:pPr>
            <a:r>
              <a:rPr kumimoji="1" lang="zh-CN" altLang="en-US" sz="2400" b="1" dirty="0">
                <a:solidFill>
                  <a:schemeClr val="bg2"/>
                </a:solidFill>
                <a:latin typeface="仿宋_GB2312" charset="0"/>
                <a:ea typeface="仿宋_GB2312" charset="0"/>
                <a:cs typeface="仿宋_GB2312" charset="0"/>
              </a:rPr>
              <a:t>如何改变输入结束符?</a:t>
            </a:r>
          </a:p>
        </p:txBody>
      </p:sp>
      <p:sp>
        <p:nvSpPr>
          <p:cNvPr id="498697" name="Rectangle 9"/>
          <p:cNvSpPr>
            <a:spLocks noChangeArrowheads="1"/>
          </p:cNvSpPr>
          <p:nvPr/>
        </p:nvSpPr>
        <p:spPr bwMode="auto">
          <a:xfrm>
            <a:off x="7380076" y="3357563"/>
            <a:ext cx="3162725" cy="4253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just">
              <a:lnSpc>
                <a:spcPct val="90000"/>
              </a:lnSpc>
              <a:spcBef>
                <a:spcPct val="20000"/>
              </a:spcBef>
              <a:buClr>
                <a:schemeClr val="tx2"/>
              </a:buClr>
              <a:buSzPct val="80000"/>
            </a:pPr>
            <a:r>
              <a:rPr kumimoji="1" lang="zh-CN" altLang="en-US" sz="2400" b="1">
                <a:solidFill>
                  <a:schemeClr val="bg2"/>
                </a:solidFill>
                <a:ea typeface="仿宋_GB2312" charset="0"/>
                <a:cs typeface="仿宋_GB2312" charset="0"/>
              </a:rPr>
              <a:t>能省略</a:t>
            </a:r>
            <a:r>
              <a:rPr kumimoji="1" lang="en-US" altLang="zh-CN" sz="2400" b="1">
                <a:solidFill>
                  <a:schemeClr val="bg2"/>
                </a:solidFill>
                <a:ea typeface="仿宋_GB2312" charset="0"/>
                <a:cs typeface="仿宋_GB2312" charset="0"/>
              </a:rPr>
              <a:t>str[i] = '\0'</a:t>
            </a:r>
            <a:r>
              <a:rPr kumimoji="1" lang="zh-CN" altLang="en-US" sz="2400" b="1">
                <a:solidFill>
                  <a:schemeClr val="bg2"/>
                </a:solidFill>
                <a:ea typeface="仿宋_GB2312" charset="0"/>
                <a:cs typeface="仿宋_GB2312" charset="0"/>
              </a:rPr>
              <a:t>吗？</a:t>
            </a:r>
          </a:p>
        </p:txBody>
      </p:sp>
      <p:grpSp>
        <p:nvGrpSpPr>
          <p:cNvPr id="3" name="Group 36"/>
          <p:cNvGrpSpPr>
            <a:grpSpLocks/>
          </p:cNvGrpSpPr>
          <p:nvPr/>
        </p:nvGrpSpPr>
        <p:grpSpPr bwMode="auto">
          <a:xfrm>
            <a:off x="5570538" y="5562601"/>
            <a:ext cx="6781800" cy="919163"/>
            <a:chOff x="864" y="3744"/>
            <a:chExt cx="4272" cy="579"/>
          </a:xfrm>
        </p:grpSpPr>
        <p:sp>
          <p:nvSpPr>
            <p:cNvPr id="71689" name="Text Box 11"/>
            <p:cNvSpPr txBox="1">
              <a:spLocks noChangeArrowheads="1"/>
            </p:cNvSpPr>
            <p:nvPr/>
          </p:nvSpPr>
          <p:spPr bwMode="auto">
            <a:xfrm>
              <a:off x="1200" y="4034"/>
              <a:ext cx="2400"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2400" b="1"/>
                <a:t> 0  1   2   3   4   5   6  7   8</a:t>
              </a:r>
              <a:endParaRPr kumimoji="1" lang="zh-CN" altLang="en-US" sz="2400" b="1"/>
            </a:p>
          </p:txBody>
        </p:sp>
        <p:sp>
          <p:nvSpPr>
            <p:cNvPr id="71690" name="Rectangle 12"/>
            <p:cNvSpPr>
              <a:spLocks noChangeArrowheads="1"/>
            </p:cNvSpPr>
            <p:nvPr/>
          </p:nvSpPr>
          <p:spPr bwMode="auto">
            <a:xfrm>
              <a:off x="1248" y="3744"/>
              <a:ext cx="3504"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8" tIns="44450" rIns="90488" bIns="44450" anchor="ctr"/>
            <a:lstStyle/>
            <a:p>
              <a:endParaRPr lang="zh-CN" altLang="en-US"/>
            </a:p>
          </p:txBody>
        </p:sp>
        <p:sp>
          <p:nvSpPr>
            <p:cNvPr id="71691" name="Text Box 16"/>
            <p:cNvSpPr txBox="1">
              <a:spLocks noChangeArrowheads="1"/>
            </p:cNvSpPr>
            <p:nvPr/>
          </p:nvSpPr>
          <p:spPr bwMode="auto">
            <a:xfrm>
              <a:off x="864" y="3746"/>
              <a:ext cx="336"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2400"/>
                <a:t>s</a:t>
              </a:r>
              <a:endParaRPr kumimoji="1" lang="en-US" altLang="zh-CN" sz="2400" b="1"/>
            </a:p>
          </p:txBody>
        </p:sp>
        <p:sp>
          <p:nvSpPr>
            <p:cNvPr id="71692" name="Text Box 18"/>
            <p:cNvSpPr txBox="1">
              <a:spLocks noChangeArrowheads="1"/>
            </p:cNvSpPr>
            <p:nvPr/>
          </p:nvSpPr>
          <p:spPr bwMode="auto">
            <a:xfrm>
              <a:off x="1296" y="3744"/>
              <a:ext cx="3840" cy="2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2400" b="1" dirty="0"/>
                <a:t>I   t     '   s       5   1   2  </a:t>
              </a:r>
              <a:r>
                <a:rPr kumimoji="1" lang="en-US" altLang="zh-CN" sz="2400" b="1" dirty="0">
                  <a:solidFill>
                    <a:schemeClr val="accent1"/>
                  </a:solidFill>
                </a:rPr>
                <a:t> </a:t>
              </a:r>
              <a:r>
                <a:rPr kumimoji="1" lang="en-US" altLang="zh-CN" sz="2400" b="1" dirty="0">
                  <a:solidFill>
                    <a:srgbClr val="CC0066"/>
                  </a:solidFill>
                </a:rPr>
                <a:t>\0</a:t>
              </a:r>
              <a:r>
                <a:rPr kumimoji="1" lang="en-US" altLang="zh-CN" sz="2400" b="1" dirty="0"/>
                <a:t>  </a:t>
              </a:r>
              <a:r>
                <a:rPr kumimoji="1" lang="en-US" altLang="zh-CN" sz="2400" b="1" dirty="0">
                  <a:solidFill>
                    <a:schemeClr val="bg2"/>
                  </a:solidFill>
                </a:rPr>
                <a:t>?  ?</a:t>
              </a:r>
            </a:p>
          </p:txBody>
        </p:sp>
        <p:sp>
          <p:nvSpPr>
            <p:cNvPr id="71693" name="Line 22"/>
            <p:cNvSpPr>
              <a:spLocks noChangeShapeType="1"/>
            </p:cNvSpPr>
            <p:nvPr/>
          </p:nvSpPr>
          <p:spPr bwMode="auto">
            <a:xfrm>
              <a:off x="3552" y="3744"/>
              <a:ext cx="0" cy="27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1694" name="Line 27"/>
            <p:cNvSpPr>
              <a:spLocks noChangeShapeType="1"/>
            </p:cNvSpPr>
            <p:nvPr/>
          </p:nvSpPr>
          <p:spPr bwMode="auto">
            <a:xfrm>
              <a:off x="1488" y="3744"/>
              <a:ext cx="0" cy="27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1695" name="Line 28"/>
            <p:cNvSpPr>
              <a:spLocks noChangeShapeType="1"/>
            </p:cNvSpPr>
            <p:nvPr/>
          </p:nvSpPr>
          <p:spPr bwMode="auto">
            <a:xfrm>
              <a:off x="1776" y="3744"/>
              <a:ext cx="0" cy="27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1696" name="Line 29"/>
            <p:cNvSpPr>
              <a:spLocks noChangeShapeType="1"/>
            </p:cNvSpPr>
            <p:nvPr/>
          </p:nvSpPr>
          <p:spPr bwMode="auto">
            <a:xfrm>
              <a:off x="2016" y="3744"/>
              <a:ext cx="0" cy="27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1697" name="Line 30"/>
            <p:cNvSpPr>
              <a:spLocks noChangeShapeType="1"/>
            </p:cNvSpPr>
            <p:nvPr/>
          </p:nvSpPr>
          <p:spPr bwMode="auto">
            <a:xfrm>
              <a:off x="2256" y="3744"/>
              <a:ext cx="0" cy="27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1698" name="Line 31"/>
            <p:cNvSpPr>
              <a:spLocks noChangeShapeType="1"/>
            </p:cNvSpPr>
            <p:nvPr/>
          </p:nvSpPr>
          <p:spPr bwMode="auto">
            <a:xfrm>
              <a:off x="2496" y="3744"/>
              <a:ext cx="0" cy="27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1699" name="Line 32"/>
            <p:cNvSpPr>
              <a:spLocks noChangeShapeType="1"/>
            </p:cNvSpPr>
            <p:nvPr/>
          </p:nvSpPr>
          <p:spPr bwMode="auto">
            <a:xfrm>
              <a:off x="2736" y="3744"/>
              <a:ext cx="0" cy="27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1700" name="Line 33"/>
            <p:cNvSpPr>
              <a:spLocks noChangeShapeType="1"/>
            </p:cNvSpPr>
            <p:nvPr/>
          </p:nvSpPr>
          <p:spPr bwMode="auto">
            <a:xfrm>
              <a:off x="2976" y="3744"/>
              <a:ext cx="0" cy="27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1701" name="Line 34"/>
            <p:cNvSpPr>
              <a:spLocks noChangeShapeType="1"/>
            </p:cNvSpPr>
            <p:nvPr/>
          </p:nvSpPr>
          <p:spPr bwMode="auto">
            <a:xfrm>
              <a:off x="3264" y="3744"/>
              <a:ext cx="0" cy="27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1702" name="Line 35"/>
            <p:cNvSpPr>
              <a:spLocks noChangeShapeType="1"/>
            </p:cNvSpPr>
            <p:nvPr/>
          </p:nvSpPr>
          <p:spPr bwMode="auto">
            <a:xfrm>
              <a:off x="3792" y="3744"/>
              <a:ext cx="0" cy="27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8695"/>
                                        </p:tgtEl>
                                        <p:attrNameLst>
                                          <p:attrName>style.visibility</p:attrName>
                                        </p:attrNameLst>
                                      </p:cBhvr>
                                      <p:to>
                                        <p:strVal val="visible"/>
                                      </p:to>
                                    </p:set>
                                    <p:anim calcmode="lin" valueType="num">
                                      <p:cBhvr additive="base">
                                        <p:cTn id="13" dur="500" fill="hold"/>
                                        <p:tgtEl>
                                          <p:spTgt spid="498695"/>
                                        </p:tgtEl>
                                        <p:attrNameLst>
                                          <p:attrName>ppt_x</p:attrName>
                                        </p:attrNameLst>
                                      </p:cBhvr>
                                      <p:tavLst>
                                        <p:tav tm="0">
                                          <p:val>
                                            <p:strVal val="0-#ppt_w/2"/>
                                          </p:val>
                                        </p:tav>
                                        <p:tav tm="100000">
                                          <p:val>
                                            <p:strVal val="#ppt_x"/>
                                          </p:val>
                                        </p:tav>
                                      </p:tavLst>
                                    </p:anim>
                                    <p:anim calcmode="lin" valueType="num">
                                      <p:cBhvr additive="base">
                                        <p:cTn id="14" dur="500" fill="hold"/>
                                        <p:tgtEl>
                                          <p:spTgt spid="4986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8696"/>
                                        </p:tgtEl>
                                        <p:attrNameLst>
                                          <p:attrName>style.visibility</p:attrName>
                                        </p:attrNameLst>
                                      </p:cBhvr>
                                      <p:to>
                                        <p:strVal val="visible"/>
                                      </p:to>
                                    </p:set>
                                    <p:anim calcmode="lin" valueType="num">
                                      <p:cBhvr additive="base">
                                        <p:cTn id="25" dur="500" fill="hold"/>
                                        <p:tgtEl>
                                          <p:spTgt spid="498696"/>
                                        </p:tgtEl>
                                        <p:attrNameLst>
                                          <p:attrName>ppt_x</p:attrName>
                                        </p:attrNameLst>
                                      </p:cBhvr>
                                      <p:tavLst>
                                        <p:tav tm="0">
                                          <p:val>
                                            <p:strVal val="0-#ppt_w/2"/>
                                          </p:val>
                                        </p:tav>
                                        <p:tav tm="100000">
                                          <p:val>
                                            <p:strVal val="#ppt_x"/>
                                          </p:val>
                                        </p:tav>
                                      </p:tavLst>
                                    </p:anim>
                                    <p:anim calcmode="lin" valueType="num">
                                      <p:cBhvr additive="base">
                                        <p:cTn id="26" dur="500" fill="hold"/>
                                        <p:tgtEl>
                                          <p:spTgt spid="49869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98697"/>
                                        </p:tgtEl>
                                        <p:attrNameLst>
                                          <p:attrName>style.visibility</p:attrName>
                                        </p:attrNameLst>
                                      </p:cBhvr>
                                      <p:to>
                                        <p:strVal val="visible"/>
                                      </p:to>
                                    </p:set>
                                    <p:anim calcmode="lin" valueType="num">
                                      <p:cBhvr additive="base">
                                        <p:cTn id="31" dur="500" fill="hold"/>
                                        <p:tgtEl>
                                          <p:spTgt spid="498697"/>
                                        </p:tgtEl>
                                        <p:attrNameLst>
                                          <p:attrName>ppt_x</p:attrName>
                                        </p:attrNameLst>
                                      </p:cBhvr>
                                      <p:tavLst>
                                        <p:tav tm="0">
                                          <p:val>
                                            <p:strVal val="0-#ppt_w/2"/>
                                          </p:val>
                                        </p:tav>
                                        <p:tav tm="100000">
                                          <p:val>
                                            <p:strVal val="#ppt_x"/>
                                          </p:val>
                                        </p:tav>
                                      </p:tavLst>
                                    </p:anim>
                                    <p:anim calcmode="lin" valueType="num">
                                      <p:cBhvr additive="base">
                                        <p:cTn id="32" dur="500" fill="hold"/>
                                        <p:tgtEl>
                                          <p:spTgt spid="4986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5" grpId="0" animBg="1" autoUpdateAnimBg="0"/>
      <p:bldP spid="498696" grpId="0"/>
      <p:bldP spid="49869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951984" y="530053"/>
            <a:ext cx="4648200" cy="1219200"/>
          </a:xfrm>
        </p:spPr>
        <p:txBody>
          <a:bodyPr/>
          <a:lstStyle/>
          <a:p>
            <a:pPr eaLnBrk="1" hangingPunct="1"/>
            <a:r>
              <a:rPr lang="zh-CN" altLang="en-US" dirty="0">
                <a:latin typeface="Arial" charset="0"/>
                <a:ea typeface="宋体" charset="0"/>
                <a:cs typeface="宋体" charset="0"/>
              </a:rPr>
              <a:t>例</a:t>
            </a:r>
            <a:r>
              <a:rPr lang="en-US" altLang="zh-CN" dirty="0">
                <a:latin typeface="Arial" charset="0"/>
                <a:ea typeface="宋体" charset="0"/>
                <a:cs typeface="宋体" charset="0"/>
              </a:rPr>
              <a:t>1  </a:t>
            </a:r>
            <a:r>
              <a:rPr lang="zh-CN" altLang="en-US" dirty="0">
                <a:latin typeface="Arial" charset="0"/>
                <a:ea typeface="宋体" charset="0"/>
                <a:cs typeface="宋体" charset="0"/>
              </a:rPr>
              <a:t>程序解析</a:t>
            </a:r>
            <a:r>
              <a:rPr lang="en-US" altLang="zh-CN" dirty="0">
                <a:latin typeface="Arial" charset="0"/>
                <a:ea typeface="宋体" charset="0"/>
                <a:cs typeface="宋体" charset="0"/>
              </a:rPr>
              <a:t>-</a:t>
            </a:r>
            <a:br>
              <a:rPr lang="en-US" altLang="zh-CN" dirty="0">
                <a:latin typeface="Arial" charset="0"/>
                <a:ea typeface="宋体" charset="0"/>
                <a:cs typeface="宋体" charset="0"/>
              </a:rPr>
            </a:br>
            <a:r>
              <a:rPr lang="zh-CN" altLang="en-US" dirty="0">
                <a:latin typeface="Arial" charset="0"/>
                <a:ea typeface="宋体" charset="0"/>
                <a:cs typeface="宋体" charset="0"/>
              </a:rPr>
              <a:t>判断回文</a:t>
            </a:r>
          </a:p>
        </p:txBody>
      </p:sp>
      <p:sp>
        <p:nvSpPr>
          <p:cNvPr id="59395" name="Rectangle 3"/>
          <p:cNvSpPr>
            <a:spLocks noGrp="1" noChangeArrowheads="1"/>
          </p:cNvSpPr>
          <p:nvPr>
            <p:ph type="body" idx="1"/>
          </p:nvPr>
        </p:nvSpPr>
        <p:spPr>
          <a:xfrm>
            <a:off x="0" y="404664"/>
            <a:ext cx="7115672" cy="6715125"/>
          </a:xfrm>
        </p:spPr>
        <p:txBody>
          <a:bodyPr/>
          <a:lstStyle/>
          <a:p>
            <a:pPr>
              <a:lnSpc>
                <a:spcPct val="90000"/>
              </a:lnSpc>
              <a:spcBef>
                <a:spcPts val="0"/>
              </a:spcBef>
              <a:buFont typeface="Wingdings" charset="0"/>
              <a:buNone/>
            </a:pPr>
            <a:r>
              <a:rPr lang="en-US" altLang="zh-CN" sz="2200" dirty="0" err="1">
                <a:latin typeface="Times New Roman" panose="02020603050405020304" pitchFamily="18" charset="0"/>
                <a:ea typeface="宋体" charset="0"/>
                <a:cs typeface="Times New Roman" panose="02020603050405020304" pitchFamily="18" charset="0"/>
              </a:rPr>
              <a:t>int</a:t>
            </a:r>
            <a:r>
              <a:rPr lang="en-US" altLang="zh-CN" sz="2200" dirty="0">
                <a:latin typeface="Times New Roman" panose="02020603050405020304" pitchFamily="18" charset="0"/>
                <a:ea typeface="宋体" charset="0"/>
                <a:cs typeface="Times New Roman" panose="02020603050405020304" pitchFamily="18" charset="0"/>
              </a:rPr>
              <a:t> main ( void )</a:t>
            </a:r>
            <a:endParaRPr lang="zh-CN" altLang="en-US" sz="2200" dirty="0">
              <a:latin typeface="Times New Roman" panose="02020603050405020304" pitchFamily="18" charset="0"/>
              <a:ea typeface="宋体" charset="0"/>
              <a:cs typeface="Times New Roman" panose="02020603050405020304" pitchFamily="18" charset="0"/>
            </a:endParaRPr>
          </a:p>
          <a:p>
            <a:pPr>
              <a:lnSpc>
                <a:spcPct val="90000"/>
              </a:lnSpc>
              <a:spcBef>
                <a:spcPts val="0"/>
              </a:spcBef>
              <a:buFont typeface="Wingdings" charset="0"/>
              <a:buNone/>
            </a:pPr>
            <a:r>
              <a:rPr lang="en-US" altLang="zh-CN" sz="2200" dirty="0">
                <a:latin typeface="Times New Roman" panose="02020603050405020304" pitchFamily="18" charset="0"/>
                <a:ea typeface="宋体" charset="0"/>
                <a:cs typeface="Times New Roman" panose="02020603050405020304" pitchFamily="18" charset="0"/>
              </a:rPr>
              <a:t>{</a:t>
            </a:r>
            <a:r>
              <a:rPr lang="zh-CN" altLang="en-US" sz="2200" dirty="0">
                <a:latin typeface="Times New Roman" panose="02020603050405020304" pitchFamily="18" charset="0"/>
                <a:ea typeface="宋体" charset="0"/>
                <a:cs typeface="Times New Roman" panose="02020603050405020304" pitchFamily="18" charset="0"/>
              </a:rPr>
              <a:t>  </a:t>
            </a:r>
            <a:r>
              <a:rPr lang="en-US" altLang="zh-CN" sz="2200" dirty="0" err="1">
                <a:latin typeface="Times New Roman" panose="02020603050405020304" pitchFamily="18" charset="0"/>
                <a:ea typeface="宋体" charset="0"/>
                <a:cs typeface="Times New Roman" panose="02020603050405020304" pitchFamily="18" charset="0"/>
              </a:rPr>
              <a:t>int</a:t>
            </a:r>
            <a:r>
              <a:rPr lang="en-US" altLang="zh-CN" sz="2200" dirty="0">
                <a:latin typeface="Times New Roman" panose="02020603050405020304" pitchFamily="18" charset="0"/>
                <a:ea typeface="宋体" charset="0"/>
                <a:cs typeface="Times New Roman" panose="02020603050405020304" pitchFamily="18" charset="0"/>
              </a:rPr>
              <a:t> </a:t>
            </a:r>
            <a:r>
              <a:rPr lang="en-US" altLang="zh-CN" sz="2200" dirty="0" err="1">
                <a:latin typeface="Times New Roman" panose="02020603050405020304" pitchFamily="18" charset="0"/>
                <a:ea typeface="宋体" charset="0"/>
                <a:cs typeface="Times New Roman" panose="02020603050405020304" pitchFamily="18" charset="0"/>
              </a:rPr>
              <a:t>i</a:t>
            </a:r>
            <a:r>
              <a:rPr lang="en-US" altLang="zh-CN" sz="2200" dirty="0">
                <a:latin typeface="Times New Roman" panose="02020603050405020304" pitchFamily="18" charset="0"/>
                <a:ea typeface="宋体" charset="0"/>
                <a:cs typeface="Times New Roman" panose="02020603050405020304" pitchFamily="18" charset="0"/>
              </a:rPr>
              <a:t>, k;</a:t>
            </a:r>
            <a:endParaRPr lang="zh-CN" altLang="en-US" sz="2200" dirty="0">
              <a:latin typeface="Times New Roman" panose="02020603050405020304" pitchFamily="18" charset="0"/>
              <a:ea typeface="宋体" charset="0"/>
              <a:cs typeface="Times New Roman" panose="02020603050405020304" pitchFamily="18" charset="0"/>
            </a:endParaRPr>
          </a:p>
          <a:p>
            <a:pPr>
              <a:lnSpc>
                <a:spcPct val="90000"/>
              </a:lnSpc>
              <a:spcBef>
                <a:spcPts val="0"/>
              </a:spcBef>
              <a:buFont typeface="Wingdings" charset="0"/>
              <a:buNone/>
            </a:pPr>
            <a:r>
              <a:rPr lang="en-US" altLang="zh-CN" sz="2200" dirty="0">
                <a:latin typeface="Times New Roman" panose="02020603050405020304" pitchFamily="18" charset="0"/>
                <a:ea typeface="宋体" charset="0"/>
                <a:cs typeface="Times New Roman" panose="02020603050405020304" pitchFamily="18" charset="0"/>
              </a:rPr>
              <a:t>   char line[80];</a:t>
            </a:r>
            <a:endParaRPr lang="zh-CN" altLang="en-US" sz="2200" dirty="0">
              <a:latin typeface="Times New Roman" panose="02020603050405020304" pitchFamily="18" charset="0"/>
              <a:ea typeface="宋体" charset="0"/>
              <a:cs typeface="Times New Roman" panose="02020603050405020304" pitchFamily="18" charset="0"/>
            </a:endParaRPr>
          </a:p>
          <a:p>
            <a:pPr>
              <a:lnSpc>
                <a:spcPct val="90000"/>
              </a:lnSpc>
              <a:spcBef>
                <a:spcPts val="0"/>
              </a:spcBef>
              <a:buFont typeface="Wingdings" charset="0"/>
              <a:buNone/>
            </a:pPr>
            <a:r>
              <a:rPr lang="en-US" altLang="zh-CN" sz="2200" dirty="0">
                <a:latin typeface="Times New Roman" panose="02020603050405020304" pitchFamily="18" charset="0"/>
                <a:ea typeface="宋体" charset="0"/>
                <a:cs typeface="Times New Roman" panose="02020603050405020304" pitchFamily="18" charset="0"/>
              </a:rPr>
              <a:t> </a:t>
            </a:r>
            <a:r>
              <a:rPr lang="en-US" altLang="zh-CN" sz="2200" dirty="0" err="1">
                <a:latin typeface="Times New Roman" panose="02020603050405020304" pitchFamily="18" charset="0"/>
                <a:ea typeface="宋体" charset="0"/>
                <a:cs typeface="Times New Roman" panose="02020603050405020304" pitchFamily="18" charset="0"/>
              </a:rPr>
              <a:t>printf</a:t>
            </a:r>
            <a:r>
              <a:rPr lang="zh-CN" altLang="en-US" sz="2200" dirty="0">
                <a:latin typeface="Times New Roman" panose="02020603050405020304" pitchFamily="18" charset="0"/>
                <a:ea typeface="宋体" charset="0"/>
                <a:cs typeface="Times New Roman" panose="02020603050405020304" pitchFamily="18" charset="0"/>
              </a:rPr>
              <a:t> </a:t>
            </a:r>
            <a:r>
              <a:rPr lang="en-US" altLang="zh-CN" sz="2200" dirty="0">
                <a:latin typeface="Times New Roman" panose="02020603050405020304" pitchFamily="18" charset="0"/>
                <a:ea typeface="宋体" charset="0"/>
                <a:cs typeface="Times New Roman" panose="02020603050405020304" pitchFamily="18" charset="0"/>
              </a:rPr>
              <a:t>(</a:t>
            </a:r>
            <a:r>
              <a:rPr lang="zh-CN" altLang="en-US" sz="2200" dirty="0">
                <a:latin typeface="Times New Roman" panose="02020603050405020304" pitchFamily="18" charset="0"/>
                <a:ea typeface="宋体" charset="0"/>
                <a:cs typeface="Times New Roman" panose="02020603050405020304" pitchFamily="18" charset="0"/>
              </a:rPr>
              <a:t> </a:t>
            </a:r>
            <a:r>
              <a:rPr lang="en-US" altLang="zh-CN" sz="2200" dirty="0">
                <a:latin typeface="Times New Roman" panose="02020603050405020304" pitchFamily="18" charset="0"/>
                <a:ea typeface="宋体" charset="0"/>
                <a:cs typeface="Times New Roman" panose="02020603050405020304" pitchFamily="18" charset="0"/>
              </a:rPr>
              <a:t>"Enter a string: "</a:t>
            </a:r>
            <a:r>
              <a:rPr lang="zh-CN" altLang="en-US" sz="2200" dirty="0">
                <a:latin typeface="Times New Roman" panose="02020603050405020304" pitchFamily="18" charset="0"/>
                <a:ea typeface="宋体" charset="0"/>
                <a:cs typeface="Times New Roman" panose="02020603050405020304" pitchFamily="18" charset="0"/>
              </a:rPr>
              <a:t> </a:t>
            </a:r>
            <a:r>
              <a:rPr lang="en-US" altLang="zh-CN" sz="2200" dirty="0">
                <a:latin typeface="Times New Roman" panose="02020603050405020304" pitchFamily="18" charset="0"/>
                <a:ea typeface="宋体" charset="0"/>
                <a:cs typeface="Times New Roman" panose="02020603050405020304" pitchFamily="18" charset="0"/>
              </a:rPr>
              <a:t>);</a:t>
            </a:r>
            <a:endParaRPr lang="zh-CN" altLang="en-US" sz="2200" dirty="0">
              <a:latin typeface="Times New Roman" panose="02020603050405020304" pitchFamily="18" charset="0"/>
              <a:ea typeface="宋体" charset="0"/>
              <a:cs typeface="Times New Roman" panose="02020603050405020304" pitchFamily="18" charset="0"/>
            </a:endParaRPr>
          </a:p>
          <a:p>
            <a:pPr>
              <a:lnSpc>
                <a:spcPct val="90000"/>
              </a:lnSpc>
              <a:spcBef>
                <a:spcPts val="0"/>
              </a:spcBef>
              <a:buFont typeface="Wingdings" charset="0"/>
              <a:buNone/>
            </a:pPr>
            <a:r>
              <a:rPr lang="en-US" altLang="zh-CN" sz="2200" dirty="0">
                <a:latin typeface="Times New Roman" panose="02020603050405020304" pitchFamily="18" charset="0"/>
                <a:ea typeface="宋体" charset="0"/>
                <a:cs typeface="Times New Roman" panose="02020603050405020304" pitchFamily="18" charset="0"/>
              </a:rPr>
              <a:t>  </a:t>
            </a:r>
            <a:r>
              <a:rPr lang="en-US" altLang="zh-CN" sz="2200" dirty="0">
                <a:solidFill>
                  <a:schemeClr val="bg2"/>
                </a:solidFill>
                <a:latin typeface="Times New Roman" panose="02020603050405020304" pitchFamily="18" charset="0"/>
                <a:ea typeface="宋体" charset="0"/>
                <a:cs typeface="Times New Roman" panose="02020603050405020304" pitchFamily="18" charset="0"/>
              </a:rPr>
              <a:t>k = 0;</a:t>
            </a:r>
            <a:endParaRPr lang="zh-CN" altLang="en-US" sz="2200" dirty="0">
              <a:solidFill>
                <a:schemeClr val="bg2"/>
              </a:solidFill>
              <a:latin typeface="Times New Roman" panose="02020603050405020304" pitchFamily="18" charset="0"/>
              <a:ea typeface="宋体" charset="0"/>
              <a:cs typeface="Times New Roman" panose="02020603050405020304" pitchFamily="18" charset="0"/>
            </a:endParaRPr>
          </a:p>
          <a:p>
            <a:pPr>
              <a:lnSpc>
                <a:spcPct val="90000"/>
              </a:lnSpc>
              <a:spcBef>
                <a:spcPts val="0"/>
              </a:spcBef>
              <a:buFont typeface="Wingdings" charset="0"/>
              <a:buNone/>
            </a:pPr>
            <a:r>
              <a:rPr lang="en-US" altLang="zh-CN" sz="2200" dirty="0">
                <a:solidFill>
                  <a:schemeClr val="bg2"/>
                </a:solidFill>
                <a:latin typeface="Times New Roman" panose="02020603050405020304" pitchFamily="18" charset="0"/>
                <a:ea typeface="宋体" charset="0"/>
                <a:cs typeface="Times New Roman" panose="02020603050405020304" pitchFamily="18" charset="0"/>
              </a:rPr>
              <a:t>   while ( (line[k] = </a:t>
            </a:r>
            <a:r>
              <a:rPr lang="en-US" altLang="zh-CN" sz="2200" dirty="0" err="1">
                <a:solidFill>
                  <a:schemeClr val="bg2"/>
                </a:solidFill>
                <a:latin typeface="Times New Roman" panose="02020603050405020304" pitchFamily="18" charset="0"/>
                <a:ea typeface="宋体" charset="0"/>
                <a:cs typeface="Times New Roman" panose="02020603050405020304" pitchFamily="18" charset="0"/>
              </a:rPr>
              <a:t>getchar</a:t>
            </a:r>
            <a:r>
              <a:rPr lang="en-US" altLang="zh-CN" sz="2200" dirty="0">
                <a:solidFill>
                  <a:schemeClr val="bg2"/>
                </a:solidFill>
                <a:latin typeface="Times New Roman" panose="02020603050405020304" pitchFamily="18" charset="0"/>
                <a:ea typeface="宋体" charset="0"/>
                <a:cs typeface="Times New Roman" panose="02020603050405020304" pitchFamily="18" charset="0"/>
              </a:rPr>
              <a:t>() ) != '\n' )</a:t>
            </a:r>
            <a:endParaRPr lang="zh-CN" altLang="en-US" sz="2200" dirty="0">
              <a:solidFill>
                <a:schemeClr val="bg2"/>
              </a:solidFill>
              <a:latin typeface="Times New Roman" panose="02020603050405020304" pitchFamily="18" charset="0"/>
              <a:ea typeface="宋体" charset="0"/>
              <a:cs typeface="Times New Roman" panose="02020603050405020304" pitchFamily="18" charset="0"/>
            </a:endParaRPr>
          </a:p>
          <a:p>
            <a:pPr>
              <a:lnSpc>
                <a:spcPct val="90000"/>
              </a:lnSpc>
              <a:spcBef>
                <a:spcPts val="0"/>
              </a:spcBef>
              <a:buFont typeface="Wingdings" charset="0"/>
              <a:buNone/>
            </a:pPr>
            <a:r>
              <a:rPr lang="en-US" altLang="zh-CN" sz="2200" dirty="0">
                <a:solidFill>
                  <a:schemeClr val="bg2"/>
                </a:solidFill>
                <a:latin typeface="Times New Roman" panose="02020603050405020304" pitchFamily="18" charset="0"/>
                <a:ea typeface="宋体" charset="0"/>
                <a:cs typeface="Times New Roman" panose="02020603050405020304" pitchFamily="18" charset="0"/>
              </a:rPr>
              <a:t>       k++;</a:t>
            </a:r>
            <a:endParaRPr lang="zh-CN" altLang="en-US" sz="2200" dirty="0">
              <a:solidFill>
                <a:schemeClr val="bg2"/>
              </a:solidFill>
              <a:latin typeface="Times New Roman" panose="02020603050405020304" pitchFamily="18" charset="0"/>
              <a:ea typeface="宋体" charset="0"/>
              <a:cs typeface="Times New Roman" panose="02020603050405020304" pitchFamily="18" charset="0"/>
            </a:endParaRPr>
          </a:p>
          <a:p>
            <a:pPr>
              <a:lnSpc>
                <a:spcPct val="90000"/>
              </a:lnSpc>
              <a:spcBef>
                <a:spcPts val="0"/>
              </a:spcBef>
              <a:buFont typeface="Wingdings" charset="0"/>
              <a:buNone/>
            </a:pPr>
            <a:r>
              <a:rPr lang="en-US" altLang="zh-CN" sz="2200" dirty="0">
                <a:solidFill>
                  <a:schemeClr val="bg2"/>
                </a:solidFill>
                <a:latin typeface="Times New Roman" panose="02020603050405020304" pitchFamily="18" charset="0"/>
                <a:ea typeface="宋体" charset="0"/>
                <a:cs typeface="Times New Roman" panose="02020603050405020304" pitchFamily="18" charset="0"/>
              </a:rPr>
              <a:t>   line[k] = '\0';</a:t>
            </a:r>
          </a:p>
          <a:p>
            <a:pPr>
              <a:lnSpc>
                <a:spcPct val="90000"/>
              </a:lnSpc>
              <a:spcBef>
                <a:spcPts val="0"/>
              </a:spcBef>
              <a:buNone/>
            </a:pPr>
            <a:r>
              <a:rPr lang="en-US" altLang="zh-CN" sz="2200" dirty="0">
                <a:latin typeface="Times New Roman" panose="02020603050405020304" pitchFamily="18" charset="0"/>
                <a:ea typeface="宋体" charset="0"/>
                <a:cs typeface="Times New Roman" panose="02020603050405020304" pitchFamily="18" charset="0"/>
              </a:rPr>
              <a:t>   </a:t>
            </a:r>
            <a:r>
              <a:rPr lang="en-US" altLang="zh-CN" sz="2200" dirty="0" err="1">
                <a:latin typeface="Times New Roman" panose="02020603050405020304" pitchFamily="18" charset="0"/>
                <a:ea typeface="宋体" charset="0"/>
                <a:cs typeface="Times New Roman" panose="02020603050405020304" pitchFamily="18" charset="0"/>
              </a:rPr>
              <a:t>i</a:t>
            </a:r>
            <a:r>
              <a:rPr lang="en-US" altLang="zh-CN" sz="2200" dirty="0">
                <a:latin typeface="Times New Roman" panose="02020603050405020304" pitchFamily="18" charset="0"/>
                <a:ea typeface="宋体" charset="0"/>
                <a:cs typeface="Times New Roman" panose="02020603050405020304" pitchFamily="18" charset="0"/>
              </a:rPr>
              <a:t> = 0;        /* </a:t>
            </a:r>
            <a:r>
              <a:rPr lang="en-US" altLang="zh-CN" sz="2200" dirty="0" err="1">
                <a:latin typeface="Times New Roman" panose="02020603050405020304" pitchFamily="18" charset="0"/>
                <a:ea typeface="宋体" charset="0"/>
                <a:cs typeface="Times New Roman" panose="02020603050405020304" pitchFamily="18" charset="0"/>
              </a:rPr>
              <a:t>i</a:t>
            </a:r>
            <a:r>
              <a:rPr lang="zh-CN" altLang="en-US" sz="2200" dirty="0">
                <a:latin typeface="Times New Roman" panose="02020603050405020304" pitchFamily="18" charset="0"/>
                <a:ea typeface="宋体" charset="0"/>
                <a:cs typeface="Times New Roman" panose="02020603050405020304" pitchFamily="18" charset="0"/>
              </a:rPr>
              <a:t>是字符串首字符的下标 </a:t>
            </a:r>
            <a:r>
              <a:rPr lang="en-US" altLang="zh-CN" sz="2200" dirty="0">
                <a:latin typeface="Times New Roman" panose="02020603050405020304" pitchFamily="18" charset="0"/>
                <a:ea typeface="宋体" charset="0"/>
                <a:cs typeface="Times New Roman" panose="02020603050405020304" pitchFamily="18" charset="0"/>
              </a:rPr>
              <a:t>*/</a:t>
            </a:r>
            <a:endParaRPr lang="zh-CN" altLang="en-US" sz="2200" dirty="0">
              <a:solidFill>
                <a:schemeClr val="bg2"/>
              </a:solidFill>
              <a:latin typeface="Times New Roman" panose="02020603050405020304" pitchFamily="18" charset="0"/>
              <a:ea typeface="宋体" charset="0"/>
              <a:cs typeface="Times New Roman" panose="02020603050405020304" pitchFamily="18" charset="0"/>
            </a:endParaRPr>
          </a:p>
          <a:p>
            <a:pPr>
              <a:lnSpc>
                <a:spcPct val="90000"/>
              </a:lnSpc>
              <a:spcBef>
                <a:spcPts val="0"/>
              </a:spcBef>
              <a:buFont typeface="Wingdings" charset="0"/>
              <a:buNone/>
            </a:pPr>
            <a:r>
              <a:rPr lang="en-US" altLang="zh-CN" sz="2200" dirty="0">
                <a:latin typeface="Times New Roman" panose="02020603050405020304" pitchFamily="18" charset="0"/>
                <a:ea typeface="宋体" charset="0"/>
                <a:cs typeface="Times New Roman" panose="02020603050405020304" pitchFamily="18" charset="0"/>
              </a:rPr>
              <a:t>   k = k -1;    /* k</a:t>
            </a:r>
            <a:r>
              <a:rPr lang="zh-CN" altLang="en-US" sz="2200" dirty="0">
                <a:latin typeface="Times New Roman" panose="02020603050405020304" pitchFamily="18" charset="0"/>
                <a:ea typeface="宋体" charset="0"/>
                <a:cs typeface="Times New Roman" panose="02020603050405020304" pitchFamily="18" charset="0"/>
              </a:rPr>
              <a:t>是字符串尾字符的下标 </a:t>
            </a:r>
            <a:r>
              <a:rPr lang="en-US" altLang="zh-CN" sz="2200" dirty="0">
                <a:latin typeface="Times New Roman" panose="02020603050405020304" pitchFamily="18" charset="0"/>
                <a:ea typeface="宋体" charset="0"/>
                <a:cs typeface="Times New Roman" panose="02020603050405020304" pitchFamily="18" charset="0"/>
              </a:rPr>
              <a:t>*/</a:t>
            </a:r>
            <a:endParaRPr lang="zh-CN" altLang="en-US" sz="2200" dirty="0">
              <a:latin typeface="Times New Roman" panose="02020603050405020304" pitchFamily="18" charset="0"/>
              <a:ea typeface="宋体" charset="0"/>
              <a:cs typeface="Times New Roman" panose="02020603050405020304" pitchFamily="18" charset="0"/>
            </a:endParaRPr>
          </a:p>
          <a:p>
            <a:pPr>
              <a:lnSpc>
                <a:spcPct val="90000"/>
              </a:lnSpc>
              <a:spcBef>
                <a:spcPts val="0"/>
              </a:spcBef>
              <a:buFont typeface="Wingdings" charset="0"/>
              <a:buNone/>
            </a:pPr>
            <a:r>
              <a:rPr lang="en-US" altLang="zh-CN" sz="2200" dirty="0">
                <a:latin typeface="Times New Roman" panose="02020603050405020304" pitchFamily="18" charset="0"/>
                <a:ea typeface="宋体" charset="0"/>
                <a:cs typeface="Times New Roman" panose="02020603050405020304" pitchFamily="18" charset="0"/>
              </a:rPr>
              <a:t>  while ( </a:t>
            </a:r>
            <a:r>
              <a:rPr lang="en-US" altLang="zh-CN" sz="2200" dirty="0" err="1">
                <a:latin typeface="Times New Roman" panose="02020603050405020304" pitchFamily="18" charset="0"/>
                <a:ea typeface="宋体" charset="0"/>
                <a:cs typeface="Times New Roman" panose="02020603050405020304" pitchFamily="18" charset="0"/>
              </a:rPr>
              <a:t>i</a:t>
            </a:r>
            <a:r>
              <a:rPr lang="en-US" altLang="zh-CN" sz="2200" dirty="0">
                <a:latin typeface="Times New Roman" panose="02020603050405020304" pitchFamily="18" charset="0"/>
                <a:ea typeface="宋体" charset="0"/>
                <a:cs typeface="Times New Roman" panose="02020603050405020304" pitchFamily="18" charset="0"/>
              </a:rPr>
              <a:t>&lt; k ){</a:t>
            </a:r>
            <a:endParaRPr lang="zh-CN" altLang="en-US" sz="2200" dirty="0">
              <a:latin typeface="Times New Roman" panose="02020603050405020304" pitchFamily="18" charset="0"/>
              <a:ea typeface="宋体" charset="0"/>
              <a:cs typeface="Times New Roman" panose="02020603050405020304" pitchFamily="18" charset="0"/>
            </a:endParaRPr>
          </a:p>
          <a:p>
            <a:pPr>
              <a:lnSpc>
                <a:spcPct val="90000"/>
              </a:lnSpc>
              <a:spcBef>
                <a:spcPts val="0"/>
              </a:spcBef>
              <a:buFont typeface="Wingdings" charset="0"/>
              <a:buNone/>
            </a:pPr>
            <a:r>
              <a:rPr lang="en-US" altLang="zh-CN" sz="2200" dirty="0">
                <a:latin typeface="Times New Roman" panose="02020603050405020304" pitchFamily="18" charset="0"/>
                <a:ea typeface="宋体" charset="0"/>
                <a:cs typeface="Times New Roman" panose="02020603050405020304" pitchFamily="18" charset="0"/>
              </a:rPr>
              <a:t>	   if ( line[</a:t>
            </a:r>
            <a:r>
              <a:rPr lang="en-US" altLang="zh-CN" sz="2200" dirty="0" err="1">
                <a:latin typeface="Times New Roman" panose="02020603050405020304" pitchFamily="18" charset="0"/>
                <a:ea typeface="宋体" charset="0"/>
                <a:cs typeface="Times New Roman" panose="02020603050405020304" pitchFamily="18" charset="0"/>
              </a:rPr>
              <a:t>i</a:t>
            </a:r>
            <a:r>
              <a:rPr lang="en-US" altLang="zh-CN" sz="2200" dirty="0">
                <a:latin typeface="Times New Roman" panose="02020603050405020304" pitchFamily="18" charset="0"/>
                <a:ea typeface="宋体" charset="0"/>
                <a:cs typeface="Times New Roman" panose="02020603050405020304" pitchFamily="18" charset="0"/>
              </a:rPr>
              <a:t>] != line[k] ) </a:t>
            </a:r>
          </a:p>
          <a:p>
            <a:pPr>
              <a:lnSpc>
                <a:spcPct val="90000"/>
              </a:lnSpc>
              <a:spcBef>
                <a:spcPts val="0"/>
              </a:spcBef>
              <a:buFont typeface="Wingdings" charset="0"/>
              <a:buNone/>
            </a:pPr>
            <a:r>
              <a:rPr lang="en-US" altLang="zh-CN" sz="2200" dirty="0">
                <a:latin typeface="Times New Roman" panose="02020603050405020304" pitchFamily="18" charset="0"/>
                <a:ea typeface="宋体" charset="0"/>
                <a:cs typeface="Times New Roman" panose="02020603050405020304" pitchFamily="18" charset="0"/>
              </a:rPr>
              <a:t>             break;</a:t>
            </a:r>
            <a:endParaRPr lang="zh-CN" altLang="en-US" sz="2200" dirty="0">
              <a:latin typeface="Times New Roman" panose="02020603050405020304" pitchFamily="18" charset="0"/>
              <a:ea typeface="宋体" charset="0"/>
              <a:cs typeface="Times New Roman" panose="02020603050405020304" pitchFamily="18" charset="0"/>
            </a:endParaRPr>
          </a:p>
          <a:p>
            <a:pPr>
              <a:lnSpc>
                <a:spcPct val="90000"/>
              </a:lnSpc>
              <a:spcBef>
                <a:spcPts val="0"/>
              </a:spcBef>
              <a:buFont typeface="Wingdings" charset="0"/>
              <a:buNone/>
            </a:pPr>
            <a:r>
              <a:rPr lang="en-US" altLang="zh-CN" sz="2200" dirty="0">
                <a:latin typeface="Times New Roman" panose="02020603050405020304" pitchFamily="18" charset="0"/>
                <a:ea typeface="宋体" charset="0"/>
                <a:cs typeface="Times New Roman" panose="02020603050405020304" pitchFamily="18" charset="0"/>
              </a:rPr>
              <a:t>	   </a:t>
            </a:r>
            <a:r>
              <a:rPr lang="en-US" altLang="zh-CN" sz="2200" dirty="0" err="1">
                <a:latin typeface="Times New Roman" panose="02020603050405020304" pitchFamily="18" charset="0"/>
                <a:ea typeface="宋体" charset="0"/>
                <a:cs typeface="Times New Roman" panose="02020603050405020304" pitchFamily="18" charset="0"/>
              </a:rPr>
              <a:t>i</a:t>
            </a:r>
            <a:r>
              <a:rPr lang="en-US" altLang="zh-CN" sz="2200" dirty="0">
                <a:latin typeface="Times New Roman" panose="02020603050405020304" pitchFamily="18" charset="0"/>
                <a:ea typeface="宋体" charset="0"/>
                <a:cs typeface="Times New Roman" panose="02020603050405020304" pitchFamily="18" charset="0"/>
              </a:rPr>
              <a:t>++;</a:t>
            </a:r>
          </a:p>
          <a:p>
            <a:pPr>
              <a:lnSpc>
                <a:spcPct val="90000"/>
              </a:lnSpc>
              <a:spcBef>
                <a:spcPts val="0"/>
              </a:spcBef>
              <a:buFont typeface="Wingdings" charset="0"/>
              <a:buNone/>
            </a:pPr>
            <a:r>
              <a:rPr lang="en-US" altLang="zh-CN" sz="2200" dirty="0">
                <a:latin typeface="Times New Roman" panose="02020603050405020304" pitchFamily="18" charset="0"/>
                <a:ea typeface="宋体" charset="0"/>
                <a:cs typeface="Times New Roman" panose="02020603050405020304" pitchFamily="18" charset="0"/>
              </a:rPr>
              <a:t>	   k--;</a:t>
            </a:r>
            <a:endParaRPr lang="zh-CN" altLang="en-US" sz="2200" dirty="0">
              <a:latin typeface="Times New Roman" panose="02020603050405020304" pitchFamily="18" charset="0"/>
              <a:ea typeface="宋体" charset="0"/>
              <a:cs typeface="Times New Roman" panose="02020603050405020304" pitchFamily="18" charset="0"/>
            </a:endParaRPr>
          </a:p>
          <a:p>
            <a:pPr>
              <a:lnSpc>
                <a:spcPct val="90000"/>
              </a:lnSpc>
              <a:spcBef>
                <a:spcPts val="0"/>
              </a:spcBef>
              <a:buFont typeface="Wingdings" charset="0"/>
              <a:buNone/>
            </a:pPr>
            <a:r>
              <a:rPr lang="en-US" altLang="zh-CN" sz="2200" dirty="0">
                <a:latin typeface="Times New Roman" panose="02020603050405020304" pitchFamily="18" charset="0"/>
                <a:ea typeface="宋体" charset="0"/>
                <a:cs typeface="Times New Roman" panose="02020603050405020304" pitchFamily="18" charset="0"/>
              </a:rPr>
              <a:t>   }</a:t>
            </a:r>
            <a:endParaRPr lang="zh-CN" altLang="en-US" sz="2200" dirty="0">
              <a:latin typeface="Times New Roman" panose="02020603050405020304" pitchFamily="18" charset="0"/>
              <a:ea typeface="宋体" charset="0"/>
              <a:cs typeface="Times New Roman" panose="02020603050405020304" pitchFamily="18" charset="0"/>
            </a:endParaRPr>
          </a:p>
          <a:p>
            <a:pPr>
              <a:lnSpc>
                <a:spcPct val="90000"/>
              </a:lnSpc>
              <a:spcBef>
                <a:spcPts val="0"/>
              </a:spcBef>
              <a:buFont typeface="Wingdings" charset="0"/>
              <a:buNone/>
            </a:pPr>
            <a:r>
              <a:rPr lang="en-US" altLang="zh-CN" sz="2200" dirty="0">
                <a:latin typeface="Times New Roman" panose="02020603050405020304" pitchFamily="18" charset="0"/>
                <a:ea typeface="宋体" charset="0"/>
                <a:cs typeface="Times New Roman" panose="02020603050405020304" pitchFamily="18" charset="0"/>
              </a:rPr>
              <a:t>   if( </a:t>
            </a:r>
            <a:r>
              <a:rPr lang="en-US" altLang="zh-CN" sz="2200" dirty="0" err="1">
                <a:latin typeface="Times New Roman" panose="02020603050405020304" pitchFamily="18" charset="0"/>
                <a:ea typeface="宋体" charset="0"/>
                <a:cs typeface="Times New Roman" panose="02020603050405020304" pitchFamily="18" charset="0"/>
              </a:rPr>
              <a:t>i</a:t>
            </a:r>
            <a:r>
              <a:rPr lang="en-US" altLang="zh-CN" sz="2200" dirty="0">
                <a:latin typeface="Times New Roman" panose="02020603050405020304" pitchFamily="18" charset="0"/>
                <a:ea typeface="宋体" charset="0"/>
                <a:cs typeface="Times New Roman" panose="02020603050405020304" pitchFamily="18" charset="0"/>
              </a:rPr>
              <a:t> &gt;= k)</a:t>
            </a:r>
            <a:r>
              <a:rPr lang="zh-CN" altLang="en-US" sz="2200" dirty="0">
                <a:latin typeface="Times New Roman" panose="02020603050405020304" pitchFamily="18" charset="0"/>
                <a:ea typeface="宋体" charset="0"/>
                <a:cs typeface="Times New Roman" panose="02020603050405020304" pitchFamily="18" charset="0"/>
              </a:rPr>
              <a:t>  </a:t>
            </a:r>
            <a:r>
              <a:rPr lang="en-US" altLang="zh-CN" sz="2200" dirty="0" err="1">
                <a:latin typeface="Times New Roman" panose="02020603050405020304" pitchFamily="18" charset="0"/>
                <a:ea typeface="宋体" charset="0"/>
                <a:cs typeface="Times New Roman" panose="02020603050405020304" pitchFamily="18" charset="0"/>
              </a:rPr>
              <a:t>printf</a:t>
            </a:r>
            <a:r>
              <a:rPr lang="en-US" altLang="zh-CN" sz="2200" dirty="0">
                <a:latin typeface="Times New Roman" panose="02020603050405020304" pitchFamily="18" charset="0"/>
                <a:ea typeface="宋体" charset="0"/>
                <a:cs typeface="Times New Roman" panose="02020603050405020304" pitchFamily="18" charset="0"/>
              </a:rPr>
              <a:t>("It is a </a:t>
            </a:r>
            <a:r>
              <a:rPr lang="en-US" altLang="zh-CN" sz="2200" dirty="0" err="1">
                <a:latin typeface="Times New Roman" panose="02020603050405020304" pitchFamily="18" charset="0"/>
                <a:ea typeface="宋体" charset="0"/>
                <a:cs typeface="Times New Roman" panose="02020603050405020304" pitchFamily="18" charset="0"/>
              </a:rPr>
              <a:t>plalindrome</a:t>
            </a:r>
            <a:r>
              <a:rPr lang="en-US" altLang="zh-CN" sz="2200" dirty="0">
                <a:latin typeface="Times New Roman" panose="02020603050405020304" pitchFamily="18" charset="0"/>
                <a:ea typeface="宋体" charset="0"/>
                <a:cs typeface="Times New Roman" panose="02020603050405020304" pitchFamily="18" charset="0"/>
              </a:rPr>
              <a:t>\n");</a:t>
            </a:r>
            <a:endParaRPr lang="zh-CN" altLang="en-US" sz="2200" dirty="0">
              <a:latin typeface="Times New Roman" panose="02020603050405020304" pitchFamily="18" charset="0"/>
              <a:ea typeface="宋体" charset="0"/>
              <a:cs typeface="Times New Roman" panose="02020603050405020304" pitchFamily="18" charset="0"/>
            </a:endParaRPr>
          </a:p>
          <a:p>
            <a:pPr>
              <a:lnSpc>
                <a:spcPct val="90000"/>
              </a:lnSpc>
              <a:spcBef>
                <a:spcPts val="0"/>
              </a:spcBef>
              <a:buFont typeface="Wingdings" charset="0"/>
              <a:buNone/>
            </a:pPr>
            <a:r>
              <a:rPr lang="en-US" altLang="zh-CN" sz="2200" dirty="0">
                <a:latin typeface="Times New Roman" panose="02020603050405020304" pitchFamily="18" charset="0"/>
                <a:ea typeface="宋体" charset="0"/>
                <a:cs typeface="Times New Roman" panose="02020603050405020304" pitchFamily="18" charset="0"/>
              </a:rPr>
              <a:t>   else</a:t>
            </a:r>
            <a:r>
              <a:rPr lang="zh-CN" altLang="en-US" sz="2200" dirty="0">
                <a:latin typeface="Times New Roman" panose="02020603050405020304" pitchFamily="18" charset="0"/>
                <a:ea typeface="宋体" charset="0"/>
                <a:cs typeface="Times New Roman" panose="02020603050405020304" pitchFamily="18" charset="0"/>
              </a:rPr>
              <a:t> </a:t>
            </a:r>
            <a:r>
              <a:rPr lang="en-US" altLang="zh-CN" sz="2200" dirty="0" err="1">
                <a:latin typeface="Times New Roman" panose="02020603050405020304" pitchFamily="18" charset="0"/>
                <a:ea typeface="宋体" charset="0"/>
                <a:cs typeface="Times New Roman" panose="02020603050405020304" pitchFamily="18" charset="0"/>
              </a:rPr>
              <a:t>printf</a:t>
            </a:r>
            <a:r>
              <a:rPr lang="en-US" altLang="zh-CN" sz="2200" dirty="0">
                <a:latin typeface="Times New Roman" panose="02020603050405020304" pitchFamily="18" charset="0"/>
                <a:ea typeface="宋体" charset="0"/>
                <a:cs typeface="Times New Roman" panose="02020603050405020304" pitchFamily="18" charset="0"/>
              </a:rPr>
              <a:t>("It is not a </a:t>
            </a:r>
            <a:r>
              <a:rPr lang="en-US" altLang="zh-CN" sz="2200" dirty="0" err="1">
                <a:latin typeface="Times New Roman" panose="02020603050405020304" pitchFamily="18" charset="0"/>
                <a:ea typeface="宋体" charset="0"/>
                <a:cs typeface="Times New Roman" panose="02020603050405020304" pitchFamily="18" charset="0"/>
              </a:rPr>
              <a:t>plalindrome</a:t>
            </a:r>
            <a:r>
              <a:rPr lang="en-US" altLang="zh-CN" sz="2200" dirty="0">
                <a:latin typeface="Times New Roman" panose="02020603050405020304" pitchFamily="18" charset="0"/>
                <a:ea typeface="宋体" charset="0"/>
                <a:cs typeface="Times New Roman" panose="02020603050405020304" pitchFamily="18" charset="0"/>
              </a:rPr>
              <a:t>\n");</a:t>
            </a:r>
            <a:endParaRPr lang="zh-CN" altLang="en-US" sz="2200" dirty="0">
              <a:latin typeface="Times New Roman" panose="02020603050405020304" pitchFamily="18" charset="0"/>
              <a:ea typeface="宋体" charset="0"/>
              <a:cs typeface="Times New Roman" panose="02020603050405020304" pitchFamily="18" charset="0"/>
            </a:endParaRPr>
          </a:p>
          <a:p>
            <a:pPr>
              <a:lnSpc>
                <a:spcPct val="90000"/>
              </a:lnSpc>
              <a:spcBef>
                <a:spcPts val="0"/>
              </a:spcBef>
              <a:buFont typeface="Wingdings" charset="0"/>
              <a:buNone/>
            </a:pPr>
            <a:r>
              <a:rPr lang="en-US" altLang="zh-CN" sz="2200" dirty="0">
                <a:latin typeface="Times New Roman" panose="02020603050405020304" pitchFamily="18" charset="0"/>
                <a:ea typeface="宋体" charset="0"/>
                <a:cs typeface="Times New Roman" panose="02020603050405020304" pitchFamily="18" charset="0"/>
              </a:rPr>
              <a:t>   return 0;</a:t>
            </a:r>
            <a:endParaRPr lang="zh-CN" altLang="en-US" sz="2200" dirty="0">
              <a:latin typeface="Times New Roman" panose="02020603050405020304" pitchFamily="18" charset="0"/>
              <a:ea typeface="宋体" charset="0"/>
              <a:cs typeface="Times New Roman" panose="02020603050405020304" pitchFamily="18" charset="0"/>
            </a:endParaRPr>
          </a:p>
          <a:p>
            <a:pPr>
              <a:lnSpc>
                <a:spcPct val="90000"/>
              </a:lnSpc>
              <a:spcBef>
                <a:spcPts val="0"/>
              </a:spcBef>
              <a:buFont typeface="Wingdings" charset="0"/>
              <a:buNone/>
            </a:pPr>
            <a:r>
              <a:rPr lang="en-US" altLang="zh-CN" sz="2200" dirty="0">
                <a:latin typeface="Times New Roman" panose="02020603050405020304" pitchFamily="18" charset="0"/>
                <a:ea typeface="宋体" charset="0"/>
                <a:cs typeface="Times New Roman" panose="02020603050405020304" pitchFamily="18" charset="0"/>
              </a:rPr>
              <a:t>}    </a:t>
            </a:r>
            <a:endParaRPr lang="zh-CN" altLang="en-US" sz="2200" dirty="0">
              <a:latin typeface="Times New Roman" panose="02020603050405020304" pitchFamily="18" charset="0"/>
              <a:ea typeface="宋体" charset="0"/>
              <a:cs typeface="Times New Roman" panose="02020603050405020304" pitchFamily="18" charset="0"/>
            </a:endParaRPr>
          </a:p>
        </p:txBody>
      </p:sp>
      <p:sp>
        <p:nvSpPr>
          <p:cNvPr id="491524" name="Rectangle 4"/>
          <p:cNvSpPr>
            <a:spLocks noChangeArrowheads="1"/>
          </p:cNvSpPr>
          <p:nvPr/>
        </p:nvSpPr>
        <p:spPr bwMode="auto">
          <a:xfrm>
            <a:off x="6959601" y="2133601"/>
            <a:ext cx="3419475" cy="835025"/>
          </a:xfrm>
          <a:prstGeom prst="rect">
            <a:avLst/>
          </a:prstGeom>
          <a:noFill/>
          <a:ln w="12700">
            <a:solidFill>
              <a:schemeClr val="tx1"/>
            </a:solidFill>
            <a:prstDash val="sysDot"/>
            <a:miter lim="800000"/>
            <a:headEnd type="none" w="sm" len="sm"/>
            <a:tailEnd type="none" w="sm" len="sm"/>
          </a:ln>
        </p:spPr>
        <p:txBody>
          <a:bodyPr>
            <a:spAutoFit/>
          </a:bodyPr>
          <a:lstStyle/>
          <a:p>
            <a:pPr>
              <a:defRPr/>
            </a:pPr>
            <a:r>
              <a:rPr kumimoji="1" lang="en-US" altLang="zh-CN" sz="2400" b="1" dirty="0"/>
              <a:t>Enter a string: </a:t>
            </a:r>
            <a:r>
              <a:rPr kumimoji="1" lang="en-US" altLang="zh-CN" sz="2400" b="1" dirty="0" err="1">
                <a:solidFill>
                  <a:srgbClr val="CC0066"/>
                </a:solidFill>
                <a:latin typeface="+mn-lt"/>
                <a:ea typeface="Arial Unicode MS" pitchFamily="34" charset="-122"/>
                <a:cs typeface="Arial Unicode MS" pitchFamily="34" charset="-122"/>
              </a:rPr>
              <a:t>abcba</a:t>
            </a:r>
            <a:endParaRPr kumimoji="1" lang="en-US" altLang="zh-CN" sz="2400" b="1" dirty="0">
              <a:solidFill>
                <a:srgbClr val="CC0066"/>
              </a:solidFill>
              <a:latin typeface="+mn-lt"/>
              <a:ea typeface="Arial Unicode MS" pitchFamily="34" charset="-122"/>
              <a:cs typeface="Arial Unicode MS" pitchFamily="34" charset="-122"/>
            </a:endParaRPr>
          </a:p>
          <a:p>
            <a:pPr>
              <a:defRPr/>
            </a:pPr>
            <a:r>
              <a:rPr kumimoji="1" lang="en-US" altLang="zh-CN" sz="2400" b="1" dirty="0"/>
              <a:t>It is a </a:t>
            </a:r>
            <a:r>
              <a:rPr kumimoji="1" lang="en-US" altLang="zh-CN" sz="2400" b="1" dirty="0" err="1"/>
              <a:t>plalindrome</a:t>
            </a:r>
            <a:r>
              <a:rPr kumimoji="1" lang="en-US" altLang="zh-CN" sz="2400" dirty="0"/>
              <a:t> </a:t>
            </a:r>
          </a:p>
        </p:txBody>
      </p:sp>
      <p:sp>
        <p:nvSpPr>
          <p:cNvPr id="491525" name="Rectangle 5"/>
          <p:cNvSpPr>
            <a:spLocks noChangeArrowheads="1"/>
          </p:cNvSpPr>
          <p:nvPr/>
        </p:nvSpPr>
        <p:spPr bwMode="auto">
          <a:xfrm>
            <a:off x="6959601" y="3241676"/>
            <a:ext cx="3419475" cy="1200329"/>
          </a:xfrm>
          <a:prstGeom prst="rect">
            <a:avLst/>
          </a:prstGeom>
          <a:noFill/>
          <a:ln w="12700">
            <a:solidFill>
              <a:schemeClr val="tx1"/>
            </a:solidFill>
            <a:prstDash val="sysDot"/>
            <a:miter lim="800000"/>
            <a:headEnd type="none" w="sm" len="sm"/>
            <a:tailEnd type="none" w="sm" len="sm"/>
          </a:ln>
        </p:spPr>
        <p:txBody>
          <a:bodyPr>
            <a:spAutoFit/>
          </a:bodyPr>
          <a:lstStyle/>
          <a:p>
            <a:pPr>
              <a:defRPr/>
            </a:pPr>
            <a:r>
              <a:rPr kumimoji="1" lang="en-US" altLang="zh-CN" sz="2400" b="1" dirty="0"/>
              <a:t>Enter a string: </a:t>
            </a:r>
            <a:r>
              <a:rPr kumimoji="1" lang="en-US" altLang="zh-CN" sz="2400" b="1" dirty="0" err="1">
                <a:solidFill>
                  <a:srgbClr val="CC0066"/>
                </a:solidFill>
                <a:latin typeface="+mn-lt"/>
                <a:ea typeface="Arial Unicode MS" pitchFamily="34" charset="-122"/>
                <a:cs typeface="Arial Unicode MS" pitchFamily="34" charset="-122"/>
              </a:rPr>
              <a:t>abcdba</a:t>
            </a:r>
            <a:endParaRPr kumimoji="1" lang="en-US" altLang="zh-CN" sz="2400" b="1" dirty="0">
              <a:solidFill>
                <a:srgbClr val="CC0066"/>
              </a:solidFill>
              <a:latin typeface="+mn-lt"/>
              <a:ea typeface="Arial Unicode MS" pitchFamily="34" charset="-122"/>
              <a:cs typeface="Arial Unicode MS" pitchFamily="34" charset="-122"/>
            </a:endParaRPr>
          </a:p>
          <a:p>
            <a:pPr>
              <a:defRPr/>
            </a:pPr>
            <a:r>
              <a:rPr kumimoji="1" lang="en-US" altLang="zh-CN" sz="2400" b="1" dirty="0"/>
              <a:t>It is not a </a:t>
            </a:r>
            <a:r>
              <a:rPr kumimoji="1" lang="en-US" altLang="zh-CN" sz="2400" b="1" dirty="0" err="1"/>
              <a:t>plalindrome</a:t>
            </a:r>
            <a:r>
              <a:rPr kumimoji="1" lang="en-US" altLang="zh-CN" sz="24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24"/>
                                        </p:tgtEl>
                                        <p:attrNameLst>
                                          <p:attrName>style.visibility</p:attrName>
                                        </p:attrNameLst>
                                      </p:cBhvr>
                                      <p:to>
                                        <p:strVal val="visible"/>
                                      </p:to>
                                    </p:set>
                                    <p:anim calcmode="lin" valueType="num">
                                      <p:cBhvr additive="base">
                                        <p:cTn id="7" dur="500" fill="hold"/>
                                        <p:tgtEl>
                                          <p:spTgt spid="491524"/>
                                        </p:tgtEl>
                                        <p:attrNameLst>
                                          <p:attrName>ppt_x</p:attrName>
                                        </p:attrNameLst>
                                      </p:cBhvr>
                                      <p:tavLst>
                                        <p:tav tm="0">
                                          <p:val>
                                            <p:strVal val="0-#ppt_w/2"/>
                                          </p:val>
                                        </p:tav>
                                        <p:tav tm="100000">
                                          <p:val>
                                            <p:strVal val="#ppt_x"/>
                                          </p:val>
                                        </p:tav>
                                      </p:tavLst>
                                    </p:anim>
                                    <p:anim calcmode="lin" valueType="num">
                                      <p:cBhvr additive="base">
                                        <p:cTn id="8" dur="500" fill="hold"/>
                                        <p:tgtEl>
                                          <p:spTgt spid="4915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1525"/>
                                        </p:tgtEl>
                                        <p:attrNameLst>
                                          <p:attrName>style.visibility</p:attrName>
                                        </p:attrNameLst>
                                      </p:cBhvr>
                                      <p:to>
                                        <p:strVal val="visible"/>
                                      </p:to>
                                    </p:set>
                                    <p:anim calcmode="lin" valueType="num">
                                      <p:cBhvr additive="base">
                                        <p:cTn id="13" dur="500" fill="hold"/>
                                        <p:tgtEl>
                                          <p:spTgt spid="491525"/>
                                        </p:tgtEl>
                                        <p:attrNameLst>
                                          <p:attrName>ppt_x</p:attrName>
                                        </p:attrNameLst>
                                      </p:cBhvr>
                                      <p:tavLst>
                                        <p:tav tm="0">
                                          <p:val>
                                            <p:strVal val="0-#ppt_w/2"/>
                                          </p:val>
                                        </p:tav>
                                        <p:tav tm="100000">
                                          <p:val>
                                            <p:strVal val="#ppt_x"/>
                                          </p:val>
                                        </p:tav>
                                      </p:tavLst>
                                    </p:anim>
                                    <p:anim calcmode="lin" valueType="num">
                                      <p:cBhvr additive="base">
                                        <p:cTn id="14" dur="500" fill="hold"/>
                                        <p:tgtEl>
                                          <p:spTgt spid="4915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4" grpId="0" animBg="1" autoUpdateAnimBg="0"/>
      <p:bldP spid="491525"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5986" name="Rectangle 2"/>
          <p:cNvSpPr>
            <a:spLocks noGrp="1" noChangeArrowheads="1"/>
          </p:cNvSpPr>
          <p:nvPr>
            <p:ph type="body" idx="1"/>
          </p:nvPr>
        </p:nvSpPr>
        <p:spPr>
          <a:xfrm>
            <a:off x="119336" y="1285876"/>
            <a:ext cx="11953328" cy="4919663"/>
          </a:xfrm>
        </p:spPr>
        <p:txBody>
          <a:bodyPr/>
          <a:lstStyle/>
          <a:p>
            <a:pPr eaLnBrk="1" hangingPunct="1">
              <a:lnSpc>
                <a:spcPct val="124000"/>
              </a:lnSpc>
              <a:spcBef>
                <a:spcPct val="30000"/>
              </a:spcBef>
              <a:buFont typeface="Wingdings" charset="0"/>
              <a:buNone/>
            </a:pPr>
            <a:r>
              <a:rPr lang="zh-CN" altLang="en-US" dirty="0">
                <a:latin typeface="Arial" charset="0"/>
                <a:ea typeface="宋体" charset="0"/>
                <a:cs typeface="宋体" charset="0"/>
              </a:rPr>
              <a:t>输入一个以回车符为结束标志的字符串（少于</a:t>
            </a:r>
            <a:r>
              <a:rPr lang="en-US" altLang="zh-CN" dirty="0">
                <a:latin typeface="Arial" charset="0"/>
                <a:ea typeface="宋体" charset="0"/>
                <a:cs typeface="宋体" charset="0"/>
              </a:rPr>
              <a:t>10</a:t>
            </a:r>
            <a:r>
              <a:rPr lang="zh-CN" altLang="en-US" dirty="0">
                <a:latin typeface="Arial" charset="0"/>
                <a:ea typeface="宋体" charset="0"/>
                <a:cs typeface="宋体" charset="0"/>
              </a:rPr>
              <a:t>个字符），提取其中所有的数字字符（</a:t>
            </a:r>
            <a:r>
              <a:rPr lang="en-US" altLang="zh-CN" dirty="0">
                <a:latin typeface="Arial" charset="0"/>
                <a:ea typeface="宋体" charset="0"/>
                <a:cs typeface="宋体" charset="0"/>
              </a:rPr>
              <a:t> '0'……'9' </a:t>
            </a:r>
            <a:r>
              <a:rPr lang="zh-CN" altLang="en-US" dirty="0">
                <a:latin typeface="Arial" charset="0"/>
                <a:ea typeface="宋体" charset="0"/>
                <a:cs typeface="宋体" charset="0"/>
              </a:rPr>
              <a:t>），将其转换为一个十进制整数输出。 </a:t>
            </a:r>
          </a:p>
          <a:p>
            <a:pPr lvl="1" eaLnBrk="1" hangingPunct="1">
              <a:lnSpc>
                <a:spcPct val="124000"/>
              </a:lnSpc>
              <a:spcBef>
                <a:spcPct val="30000"/>
              </a:spcBef>
              <a:buFont typeface="Wingdings" charset="0"/>
              <a:buNone/>
            </a:pPr>
            <a:r>
              <a:rPr lang="zh-CN" altLang="en-US" sz="2800" dirty="0">
                <a:latin typeface="Arial" charset="0"/>
                <a:ea typeface="宋体" charset="0"/>
              </a:rPr>
              <a:t>分析：</a:t>
            </a:r>
            <a:endParaRPr lang="en-US" altLang="zh-CN" sz="2800" dirty="0">
              <a:latin typeface="Arial" charset="0"/>
              <a:ea typeface="宋体" charset="0"/>
            </a:endParaRPr>
          </a:p>
          <a:p>
            <a:pPr lvl="2" eaLnBrk="1" hangingPunct="1">
              <a:lnSpc>
                <a:spcPct val="124000"/>
              </a:lnSpc>
              <a:spcBef>
                <a:spcPct val="30000"/>
              </a:spcBef>
              <a:buFont typeface="Wingdings" charset="0"/>
              <a:buNone/>
            </a:pPr>
            <a:r>
              <a:rPr lang="zh-CN" altLang="en-US" sz="2400" dirty="0">
                <a:latin typeface="Arial" charset="0"/>
                <a:ea typeface="宋体" charset="0"/>
              </a:rPr>
              <a:t>数组长度取上限</a:t>
            </a:r>
            <a:r>
              <a:rPr lang="en-US" altLang="zh-CN" sz="2400" dirty="0">
                <a:latin typeface="Arial" charset="0"/>
                <a:ea typeface="宋体" charset="0"/>
              </a:rPr>
              <a:t>1</a:t>
            </a:r>
            <a:r>
              <a:rPr lang="en-US" altLang="en-US" sz="2400" dirty="0">
                <a:latin typeface="Arial" charset="0"/>
                <a:ea typeface="宋体" charset="0"/>
              </a:rPr>
              <a:t>0</a:t>
            </a:r>
            <a:endParaRPr lang="en-US" altLang="zh-CN" sz="2400" dirty="0">
              <a:latin typeface="Arial" charset="0"/>
              <a:ea typeface="宋体" charset="0"/>
            </a:endParaRPr>
          </a:p>
          <a:p>
            <a:pPr lvl="2" eaLnBrk="1" hangingPunct="1">
              <a:lnSpc>
                <a:spcPct val="124000"/>
              </a:lnSpc>
              <a:spcBef>
                <a:spcPct val="30000"/>
              </a:spcBef>
              <a:buNone/>
            </a:pPr>
            <a:r>
              <a:rPr lang="zh-CN" altLang="en-US" sz="2400" dirty="0">
                <a:solidFill>
                  <a:schemeClr val="bg2"/>
                </a:solidFill>
                <a:latin typeface="Arial" charset="0"/>
                <a:ea typeface="宋体" charset="0"/>
              </a:rPr>
              <a:t>以 </a:t>
            </a:r>
            <a:r>
              <a:rPr lang="en-US" altLang="zh-CN" sz="2400" dirty="0">
                <a:solidFill>
                  <a:srgbClr val="CC0066"/>
                </a:solidFill>
                <a:latin typeface="Arial" charset="0"/>
                <a:ea typeface="宋体" charset="0"/>
              </a:rPr>
              <a:t>'\n' </a:t>
            </a:r>
            <a:r>
              <a:rPr lang="zh-CN" altLang="en-US" sz="2400" dirty="0">
                <a:solidFill>
                  <a:schemeClr val="bg2"/>
                </a:solidFill>
                <a:latin typeface="Arial" charset="0"/>
                <a:ea typeface="宋体" charset="0"/>
              </a:rPr>
              <a:t>做为输入结束符</a:t>
            </a:r>
            <a:endParaRPr lang="en-US" altLang="zh-CN" sz="2400" dirty="0">
              <a:solidFill>
                <a:schemeClr val="bg2"/>
              </a:solidFill>
              <a:latin typeface="Arial" charset="0"/>
              <a:ea typeface="宋体" charset="0"/>
            </a:endParaRPr>
          </a:p>
          <a:p>
            <a:pPr lvl="2" eaLnBrk="1" hangingPunct="1">
              <a:lnSpc>
                <a:spcPct val="124000"/>
              </a:lnSpc>
              <a:spcBef>
                <a:spcPct val="30000"/>
              </a:spcBef>
              <a:buFont typeface="Wingdings" charset="0"/>
              <a:buNone/>
            </a:pPr>
            <a:r>
              <a:rPr lang="en-US" altLang="zh-CN" sz="2400" dirty="0">
                <a:latin typeface="Arial" charset="0"/>
                <a:ea typeface="宋体" charset="0"/>
                <a:cs typeface="Arial Unicode MS" charset="0"/>
              </a:rPr>
              <a:t>"123" ==》123</a:t>
            </a:r>
            <a:endParaRPr lang="en-US" altLang="zh-CN" sz="2400" dirty="0">
              <a:solidFill>
                <a:schemeClr val="bg2"/>
              </a:solidFill>
              <a:latin typeface="Arial" charset="0"/>
              <a:ea typeface="宋体" charset="0"/>
            </a:endParaRPr>
          </a:p>
          <a:p>
            <a:pPr lvl="2" eaLnBrk="1" hangingPunct="1">
              <a:lnSpc>
                <a:spcPct val="124000"/>
              </a:lnSpc>
              <a:spcBef>
                <a:spcPct val="30000"/>
              </a:spcBef>
              <a:buFont typeface="Wingdings" charset="0"/>
              <a:buNone/>
            </a:pPr>
            <a:endParaRPr lang="en-US" altLang="zh-CN" dirty="0">
              <a:solidFill>
                <a:schemeClr val="bg2"/>
              </a:solidFill>
              <a:latin typeface="Arial" charset="0"/>
              <a:ea typeface="宋体" charset="0"/>
            </a:endParaRPr>
          </a:p>
          <a:p>
            <a:pPr lvl="2" eaLnBrk="1" hangingPunct="1">
              <a:lnSpc>
                <a:spcPct val="124000"/>
              </a:lnSpc>
              <a:spcBef>
                <a:spcPct val="30000"/>
              </a:spcBef>
              <a:buFont typeface="Wingdings" charset="0"/>
              <a:buNone/>
            </a:pPr>
            <a:endParaRPr lang="zh-CN" altLang="en-US" dirty="0">
              <a:solidFill>
                <a:schemeClr val="bg2"/>
              </a:solidFill>
              <a:latin typeface="Arial" charset="0"/>
              <a:ea typeface="宋体" charset="0"/>
            </a:endParaRPr>
          </a:p>
        </p:txBody>
      </p:sp>
      <p:sp>
        <p:nvSpPr>
          <p:cNvPr id="72707" name="Rectangle 3"/>
          <p:cNvSpPr>
            <a:spLocks noGrp="1" noChangeArrowheads="1"/>
          </p:cNvSpPr>
          <p:nvPr>
            <p:ph type="title"/>
          </p:nvPr>
        </p:nvSpPr>
        <p:spPr>
          <a:xfrm>
            <a:off x="1847850" y="476250"/>
            <a:ext cx="7772400" cy="685800"/>
          </a:xfrm>
        </p:spPr>
        <p:txBody>
          <a:bodyPr/>
          <a:lstStyle/>
          <a:p>
            <a:pPr eaLnBrk="1" hangingPunct="1"/>
            <a:r>
              <a:rPr lang="zh-CN" altLang="en-US" dirty="0">
                <a:latin typeface="Times New Roman" charset="0"/>
                <a:ea typeface="宋体" charset="0"/>
                <a:cs typeface="宋体" charset="0"/>
              </a:rPr>
              <a:t>例</a:t>
            </a:r>
            <a:r>
              <a:rPr lang="en-US" altLang="zh-CN" dirty="0">
                <a:latin typeface="Times New Roman" charset="0"/>
                <a:ea typeface="宋体" charset="0"/>
                <a:cs typeface="宋体" charset="0"/>
              </a:rPr>
              <a:t>3  </a:t>
            </a:r>
            <a:r>
              <a:rPr lang="zh-CN" altLang="en-US" dirty="0">
                <a:latin typeface="Times New Roman" charset="0"/>
                <a:ea typeface="宋体" charset="0"/>
                <a:cs typeface="宋体" charset="0"/>
              </a:rPr>
              <a:t>字符串转换</a:t>
            </a:r>
            <a:endParaRPr lang="zh-CN" altLang="en-US" dirty="0">
              <a:latin typeface="Arial" charset="0"/>
              <a:ea typeface="宋体" charset="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259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59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598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598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59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6"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1264869"/>
            <a:ext cx="8712968" cy="5628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reeform 5"/>
          <p:cNvSpPr>
            <a:spLocks noChangeAspect="1"/>
          </p:cNvSpPr>
          <p:nvPr/>
        </p:nvSpPr>
        <p:spPr bwMode="auto">
          <a:xfrm>
            <a:off x="740362" y="696267"/>
            <a:ext cx="344489" cy="395288"/>
          </a:xfrm>
          <a:custGeom>
            <a:avLst/>
            <a:gdLst>
              <a:gd name="T0" fmla="*/ 587 w 587"/>
              <a:gd name="T1" fmla="*/ 339 h 677"/>
              <a:gd name="T2" fmla="*/ 293 w 587"/>
              <a:gd name="T3" fmla="*/ 508 h 677"/>
              <a:gd name="T4" fmla="*/ 0 w 587"/>
              <a:gd name="T5" fmla="*/ 677 h 677"/>
              <a:gd name="T6" fmla="*/ 0 w 587"/>
              <a:gd name="T7" fmla="*/ 339 h 677"/>
              <a:gd name="T8" fmla="*/ 0 w 587"/>
              <a:gd name="T9" fmla="*/ 0 h 677"/>
              <a:gd name="T10" fmla="*/ 293 w 587"/>
              <a:gd name="T11" fmla="*/ 169 h 677"/>
              <a:gd name="T12" fmla="*/ 587 w 587"/>
              <a:gd name="T13" fmla="*/ 339 h 677"/>
            </a:gdLst>
            <a:ahLst/>
            <a:cxnLst>
              <a:cxn ang="0">
                <a:pos x="T0" y="T1"/>
              </a:cxn>
              <a:cxn ang="0">
                <a:pos x="T2" y="T3"/>
              </a:cxn>
              <a:cxn ang="0">
                <a:pos x="T4" y="T5"/>
              </a:cxn>
              <a:cxn ang="0">
                <a:pos x="T6" y="T7"/>
              </a:cxn>
              <a:cxn ang="0">
                <a:pos x="T8" y="T9"/>
              </a:cxn>
              <a:cxn ang="0">
                <a:pos x="T10" y="T11"/>
              </a:cxn>
              <a:cxn ang="0">
                <a:pos x="T12" y="T13"/>
              </a:cxn>
            </a:cxnLst>
            <a:rect l="0" t="0" r="r" b="b"/>
            <a:pathLst>
              <a:path w="587" h="677">
                <a:moveTo>
                  <a:pt x="587" y="339"/>
                </a:moveTo>
                <a:lnTo>
                  <a:pt x="293" y="508"/>
                </a:lnTo>
                <a:lnTo>
                  <a:pt x="0" y="677"/>
                </a:lnTo>
                <a:lnTo>
                  <a:pt x="0" y="339"/>
                </a:lnTo>
                <a:lnTo>
                  <a:pt x="0" y="0"/>
                </a:lnTo>
                <a:lnTo>
                  <a:pt x="293" y="169"/>
                </a:lnTo>
                <a:lnTo>
                  <a:pt x="587" y="33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 name="TextBox 5"/>
          <p:cNvSpPr txBox="1"/>
          <p:nvPr/>
        </p:nvSpPr>
        <p:spPr>
          <a:xfrm>
            <a:off x="1084851" y="663079"/>
            <a:ext cx="6696744" cy="461665"/>
          </a:xfrm>
          <a:prstGeom prst="rect">
            <a:avLst/>
          </a:prstGeom>
          <a:noFill/>
        </p:spPr>
        <p:txBody>
          <a:bodyPr wrap="square" rtlCol="0">
            <a:spAutoFit/>
          </a:bodyPr>
          <a:lstStyle/>
          <a:p>
            <a:r>
              <a:rPr lang="zh-CN" altLang="en-US" sz="2400" dirty="0">
                <a:latin typeface="+mn-ea"/>
                <a:ea typeface="+mn-ea"/>
              </a:rPr>
              <a:t>点击我的绑定，点击右方绑定新学号</a:t>
            </a:r>
          </a:p>
        </p:txBody>
      </p:sp>
    </p:spTree>
    <p:extLst>
      <p:ext uri="{BB962C8B-B14F-4D97-AF65-F5344CB8AC3E}">
        <p14:creationId xmlns:p14="http://schemas.microsoft.com/office/powerpoint/2010/main" val="38459052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310313" y="500063"/>
            <a:ext cx="4114800" cy="685800"/>
          </a:xfrm>
        </p:spPr>
        <p:txBody>
          <a:bodyPr/>
          <a:lstStyle/>
          <a:p>
            <a:pPr marL="342900" indent="-342900">
              <a:lnSpc>
                <a:spcPct val="124000"/>
              </a:lnSpc>
              <a:spcBef>
                <a:spcPct val="30000"/>
              </a:spcBef>
            </a:pPr>
            <a:r>
              <a:rPr lang="en-US" altLang="zh-CN">
                <a:latin typeface="Arial" charset="0"/>
                <a:ea typeface="宋体" charset="0"/>
                <a:cs typeface="Arial Unicode MS" charset="0"/>
              </a:rPr>
              <a:t>"123" ==》123</a:t>
            </a:r>
            <a:endParaRPr lang="en-US" altLang="zh-CN">
              <a:solidFill>
                <a:schemeClr val="bg2"/>
              </a:solidFill>
              <a:latin typeface="Arial" charset="0"/>
              <a:ea typeface="宋体" charset="0"/>
              <a:cs typeface="宋体" charset="0"/>
            </a:endParaRPr>
          </a:p>
        </p:txBody>
      </p:sp>
      <p:sp>
        <p:nvSpPr>
          <p:cNvPr id="500739" name="Rectangle 3"/>
          <p:cNvSpPr>
            <a:spLocks noGrp="1" noChangeArrowheads="1"/>
          </p:cNvSpPr>
          <p:nvPr>
            <p:ph type="body" idx="1"/>
          </p:nvPr>
        </p:nvSpPr>
        <p:spPr>
          <a:xfrm>
            <a:off x="4238626" y="1500188"/>
            <a:ext cx="5929313" cy="2000250"/>
          </a:xfrm>
        </p:spPr>
        <p:txBody>
          <a:bodyPr/>
          <a:lstStyle/>
          <a:p>
            <a:pPr algn="just">
              <a:lnSpc>
                <a:spcPct val="90000"/>
              </a:lnSpc>
              <a:spcBef>
                <a:spcPct val="10000"/>
              </a:spcBef>
              <a:buFont typeface="Wingdings" charset="0"/>
              <a:buNone/>
            </a:pPr>
            <a:r>
              <a:rPr lang="en-US" altLang="zh-CN" dirty="0">
                <a:latin typeface="Arial" charset="0"/>
                <a:ea typeface="宋体" charset="0"/>
                <a:cs typeface="Arial Unicode MS" charset="0"/>
              </a:rPr>
              <a:t>n = 0; </a:t>
            </a:r>
          </a:p>
          <a:p>
            <a:pPr algn="just">
              <a:lnSpc>
                <a:spcPct val="90000"/>
              </a:lnSpc>
              <a:spcBef>
                <a:spcPct val="10000"/>
              </a:spcBef>
              <a:buFont typeface="Wingdings" charset="0"/>
              <a:buNone/>
            </a:pPr>
            <a:r>
              <a:rPr lang="en-US" altLang="zh-CN" dirty="0">
                <a:latin typeface="Arial" charset="0"/>
                <a:ea typeface="宋体" charset="0"/>
                <a:cs typeface="Arial Unicode MS" charset="0"/>
              </a:rPr>
              <a:t>for ( </a:t>
            </a:r>
            <a:r>
              <a:rPr lang="en-US" altLang="zh-CN" dirty="0" err="1">
                <a:latin typeface="Arial" charset="0"/>
                <a:ea typeface="宋体" charset="0"/>
                <a:cs typeface="Arial Unicode MS" charset="0"/>
              </a:rPr>
              <a:t>i</a:t>
            </a:r>
            <a:r>
              <a:rPr lang="en-US" altLang="zh-CN" dirty="0">
                <a:latin typeface="Arial" charset="0"/>
                <a:ea typeface="宋体" charset="0"/>
                <a:cs typeface="Arial Unicode MS" charset="0"/>
              </a:rPr>
              <a:t> = 0; </a:t>
            </a:r>
            <a:r>
              <a:rPr lang="en-US" altLang="zh-CN" dirty="0">
                <a:solidFill>
                  <a:schemeClr val="bg2"/>
                </a:solidFill>
                <a:latin typeface="Arial" charset="0"/>
                <a:ea typeface="宋体" charset="0"/>
                <a:cs typeface="Arial Unicode MS" charset="0"/>
              </a:rPr>
              <a:t>s[</a:t>
            </a:r>
            <a:r>
              <a:rPr lang="en-US" altLang="zh-CN" dirty="0" err="1">
                <a:solidFill>
                  <a:schemeClr val="bg2"/>
                </a:solidFill>
                <a:latin typeface="Arial" charset="0"/>
                <a:ea typeface="宋体" charset="0"/>
                <a:cs typeface="Arial Unicode MS" charset="0"/>
              </a:rPr>
              <a:t>i</a:t>
            </a:r>
            <a:r>
              <a:rPr lang="en-US" altLang="zh-CN" dirty="0">
                <a:solidFill>
                  <a:schemeClr val="bg2"/>
                </a:solidFill>
                <a:latin typeface="Arial" charset="0"/>
                <a:ea typeface="宋体" charset="0"/>
                <a:cs typeface="Arial Unicode MS" charset="0"/>
              </a:rPr>
              <a:t>] != '\0'</a:t>
            </a:r>
            <a:r>
              <a:rPr lang="en-US" altLang="zh-CN" dirty="0">
                <a:latin typeface="Arial" charset="0"/>
                <a:ea typeface="宋体" charset="0"/>
                <a:cs typeface="Arial Unicode MS" charset="0"/>
              </a:rPr>
              <a:t>; </a:t>
            </a:r>
            <a:r>
              <a:rPr lang="en-US" altLang="zh-CN" dirty="0" err="1">
                <a:latin typeface="Arial" charset="0"/>
                <a:ea typeface="宋体" charset="0"/>
                <a:cs typeface="Arial Unicode MS" charset="0"/>
              </a:rPr>
              <a:t>i</a:t>
            </a:r>
            <a:r>
              <a:rPr lang="en-US" altLang="zh-CN" dirty="0">
                <a:latin typeface="Arial" charset="0"/>
                <a:ea typeface="宋体" charset="0"/>
                <a:cs typeface="Arial Unicode MS" charset="0"/>
              </a:rPr>
              <a:t>++ )</a:t>
            </a:r>
          </a:p>
          <a:p>
            <a:pPr algn="just">
              <a:lnSpc>
                <a:spcPct val="90000"/>
              </a:lnSpc>
              <a:spcBef>
                <a:spcPct val="10000"/>
              </a:spcBef>
              <a:buFont typeface="Wingdings" charset="0"/>
              <a:buNone/>
            </a:pPr>
            <a:r>
              <a:rPr lang="en-US" altLang="zh-CN" dirty="0">
                <a:latin typeface="Arial" charset="0"/>
                <a:ea typeface="宋体" charset="0"/>
                <a:cs typeface="Arial Unicode MS" charset="0"/>
              </a:rPr>
              <a:t>    if ( s[</a:t>
            </a:r>
            <a:r>
              <a:rPr lang="en-US" altLang="zh-CN" dirty="0" err="1">
                <a:latin typeface="Arial" charset="0"/>
                <a:ea typeface="宋体" charset="0"/>
                <a:cs typeface="Arial Unicode MS" charset="0"/>
              </a:rPr>
              <a:t>i</a:t>
            </a:r>
            <a:r>
              <a:rPr lang="en-US" altLang="zh-CN" dirty="0">
                <a:latin typeface="Arial" charset="0"/>
                <a:ea typeface="宋体" charset="0"/>
                <a:cs typeface="Arial Unicode MS" charset="0"/>
              </a:rPr>
              <a:t>] &lt;= '9' &amp;&amp; s[</a:t>
            </a:r>
            <a:r>
              <a:rPr lang="en-US" altLang="zh-CN" dirty="0" err="1">
                <a:latin typeface="Arial" charset="0"/>
                <a:ea typeface="宋体" charset="0"/>
                <a:cs typeface="Arial Unicode MS" charset="0"/>
              </a:rPr>
              <a:t>i</a:t>
            </a:r>
            <a:r>
              <a:rPr lang="en-US" altLang="zh-CN" dirty="0">
                <a:latin typeface="Arial" charset="0"/>
                <a:ea typeface="宋体" charset="0"/>
                <a:cs typeface="Arial Unicode MS" charset="0"/>
              </a:rPr>
              <a:t>] &gt;= '0' ) </a:t>
            </a:r>
          </a:p>
          <a:p>
            <a:pPr algn="just">
              <a:lnSpc>
                <a:spcPct val="90000"/>
              </a:lnSpc>
              <a:spcBef>
                <a:spcPct val="10000"/>
              </a:spcBef>
              <a:buFont typeface="Wingdings" charset="0"/>
              <a:buNone/>
            </a:pPr>
            <a:r>
              <a:rPr lang="en-US" altLang="zh-CN" dirty="0">
                <a:latin typeface="Arial" charset="0"/>
                <a:ea typeface="宋体" charset="0"/>
                <a:cs typeface="Arial Unicode MS" charset="0"/>
              </a:rPr>
              <a:t>        </a:t>
            </a:r>
            <a:r>
              <a:rPr lang="en-US" altLang="zh-CN" dirty="0">
                <a:solidFill>
                  <a:schemeClr val="bg2"/>
                </a:solidFill>
                <a:latin typeface="Arial" charset="0"/>
                <a:ea typeface="宋体" charset="0"/>
                <a:cs typeface="Arial Unicode MS" charset="0"/>
              </a:rPr>
              <a:t>n = n * 10 + (s[</a:t>
            </a:r>
            <a:r>
              <a:rPr lang="en-US" altLang="zh-CN" dirty="0" err="1">
                <a:solidFill>
                  <a:schemeClr val="bg2"/>
                </a:solidFill>
                <a:latin typeface="Arial" charset="0"/>
                <a:ea typeface="宋体" charset="0"/>
                <a:cs typeface="Arial Unicode MS" charset="0"/>
              </a:rPr>
              <a:t>i</a:t>
            </a:r>
            <a:r>
              <a:rPr lang="en-US" altLang="zh-CN" dirty="0">
                <a:solidFill>
                  <a:schemeClr val="bg2"/>
                </a:solidFill>
                <a:latin typeface="Arial" charset="0"/>
                <a:ea typeface="宋体" charset="0"/>
                <a:cs typeface="Arial Unicode MS" charset="0"/>
              </a:rPr>
              <a:t>] - '0')</a:t>
            </a:r>
            <a:r>
              <a:rPr lang="en-US" altLang="zh-CN" dirty="0">
                <a:latin typeface="Arial" charset="0"/>
                <a:ea typeface="宋体" charset="0"/>
                <a:cs typeface="Arial Unicode MS" charset="0"/>
              </a:rPr>
              <a:t>;</a:t>
            </a:r>
          </a:p>
        </p:txBody>
      </p:sp>
      <p:grpSp>
        <p:nvGrpSpPr>
          <p:cNvPr id="73732" name="Group 6"/>
          <p:cNvGrpSpPr>
            <a:grpSpLocks/>
          </p:cNvGrpSpPr>
          <p:nvPr/>
        </p:nvGrpSpPr>
        <p:grpSpPr bwMode="auto">
          <a:xfrm>
            <a:off x="1809750" y="641351"/>
            <a:ext cx="4648200" cy="1221681"/>
            <a:chOff x="672" y="3216"/>
            <a:chExt cx="4224" cy="864"/>
          </a:xfrm>
        </p:grpSpPr>
        <p:sp>
          <p:nvSpPr>
            <p:cNvPr id="73773" name="Text Box 7"/>
            <p:cNvSpPr txBox="1">
              <a:spLocks noChangeArrowheads="1"/>
            </p:cNvSpPr>
            <p:nvPr/>
          </p:nvSpPr>
          <p:spPr bwMode="auto">
            <a:xfrm>
              <a:off x="1056" y="3755"/>
              <a:ext cx="3073"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sz="2400" b="1"/>
                <a:t>0  1 2  3</a:t>
              </a:r>
              <a:r>
                <a:rPr kumimoji="1" lang="en-US" sz="2400" b="1">
                  <a:latin typeface="Book Antiqua" charset="0"/>
                </a:rPr>
                <a:t> </a:t>
              </a:r>
              <a:endParaRPr kumimoji="1" lang="zh-CN" altLang="en-US" sz="2400" b="1">
                <a:latin typeface="Book Antiqua" charset="0"/>
              </a:endParaRPr>
            </a:p>
          </p:txBody>
        </p:sp>
        <p:sp>
          <p:nvSpPr>
            <p:cNvPr id="73774" name="Rectangle 8"/>
            <p:cNvSpPr>
              <a:spLocks noChangeArrowheads="1"/>
            </p:cNvSpPr>
            <p:nvPr/>
          </p:nvSpPr>
          <p:spPr bwMode="auto">
            <a:xfrm>
              <a:off x="1056" y="3216"/>
              <a:ext cx="3504" cy="443"/>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8" tIns="44450" rIns="90488" bIns="44450" anchor="ctr"/>
            <a:lstStyle/>
            <a:p>
              <a:endParaRPr lang="zh-CN" altLang="en-US"/>
            </a:p>
          </p:txBody>
        </p:sp>
        <p:sp>
          <p:nvSpPr>
            <p:cNvPr id="73775" name="Line 9"/>
            <p:cNvSpPr>
              <a:spLocks noChangeShapeType="1"/>
            </p:cNvSpPr>
            <p:nvPr/>
          </p:nvSpPr>
          <p:spPr bwMode="auto">
            <a:xfrm>
              <a:off x="1344" y="3227"/>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3776" name="Line 10"/>
            <p:cNvSpPr>
              <a:spLocks noChangeShapeType="1"/>
            </p:cNvSpPr>
            <p:nvPr/>
          </p:nvSpPr>
          <p:spPr bwMode="auto">
            <a:xfrm>
              <a:off x="1632" y="3227"/>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3777" name="Line 11"/>
            <p:cNvSpPr>
              <a:spLocks noChangeShapeType="1"/>
            </p:cNvSpPr>
            <p:nvPr/>
          </p:nvSpPr>
          <p:spPr bwMode="auto">
            <a:xfrm>
              <a:off x="1920" y="3227"/>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3778" name="Text Box 12"/>
            <p:cNvSpPr txBox="1">
              <a:spLocks noChangeArrowheads="1"/>
            </p:cNvSpPr>
            <p:nvPr/>
          </p:nvSpPr>
          <p:spPr bwMode="auto">
            <a:xfrm>
              <a:off x="672" y="3276"/>
              <a:ext cx="336" cy="3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2800" b="1"/>
                <a:t>s</a:t>
              </a:r>
            </a:p>
          </p:txBody>
        </p:sp>
        <p:sp>
          <p:nvSpPr>
            <p:cNvPr id="73779" name="Line 13"/>
            <p:cNvSpPr>
              <a:spLocks noChangeShapeType="1"/>
            </p:cNvSpPr>
            <p:nvPr/>
          </p:nvSpPr>
          <p:spPr bwMode="auto">
            <a:xfrm>
              <a:off x="2304" y="3227"/>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3780" name="Text Box 14"/>
            <p:cNvSpPr txBox="1">
              <a:spLocks noChangeArrowheads="1"/>
            </p:cNvSpPr>
            <p:nvPr/>
          </p:nvSpPr>
          <p:spPr bwMode="auto">
            <a:xfrm>
              <a:off x="1056" y="3276"/>
              <a:ext cx="3840"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2400" b="1" dirty="0"/>
                <a:t>1</a:t>
              </a:r>
              <a:r>
                <a:rPr kumimoji="1" lang="zh-CN" altLang="en-US" sz="2400" b="1" dirty="0"/>
                <a:t>  </a:t>
              </a:r>
              <a:r>
                <a:rPr kumimoji="1" lang="en-US" altLang="zh-CN" sz="2400" b="1" dirty="0"/>
                <a:t>2</a:t>
              </a:r>
              <a:r>
                <a:rPr kumimoji="1" lang="zh-CN" altLang="en-US" sz="2400" b="1" dirty="0"/>
                <a:t> </a:t>
              </a:r>
              <a:r>
                <a:rPr kumimoji="1" lang="en-US" altLang="zh-CN" sz="2400" b="1" dirty="0"/>
                <a:t>3</a:t>
              </a:r>
              <a:r>
                <a:rPr kumimoji="1" lang="zh-CN" altLang="en-US" sz="2400" b="1" dirty="0"/>
                <a:t>  </a:t>
              </a:r>
              <a:r>
                <a:rPr kumimoji="1" lang="en-US" altLang="zh-CN" sz="2400" b="1" dirty="0">
                  <a:solidFill>
                    <a:srgbClr val="CC0066"/>
                  </a:solidFill>
                </a:rPr>
                <a:t>\0</a:t>
              </a:r>
              <a:r>
                <a:rPr kumimoji="1" lang="zh-CN" altLang="en-US" sz="2400" b="1" dirty="0"/>
                <a:t>  </a:t>
              </a:r>
              <a:r>
                <a:rPr kumimoji="1" lang="zh-CN" altLang="en-US" sz="2400" b="1" dirty="0">
                  <a:solidFill>
                    <a:schemeClr val="bg2"/>
                  </a:solidFill>
                </a:rPr>
                <a:t>? ?</a:t>
              </a:r>
            </a:p>
          </p:txBody>
        </p:sp>
        <p:sp>
          <p:nvSpPr>
            <p:cNvPr id="73781" name="Line 15"/>
            <p:cNvSpPr>
              <a:spLocks noChangeShapeType="1"/>
            </p:cNvSpPr>
            <p:nvPr/>
          </p:nvSpPr>
          <p:spPr bwMode="auto">
            <a:xfrm>
              <a:off x="2592" y="3216"/>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3782" name="Line 16"/>
            <p:cNvSpPr>
              <a:spLocks noChangeShapeType="1"/>
            </p:cNvSpPr>
            <p:nvPr/>
          </p:nvSpPr>
          <p:spPr bwMode="auto">
            <a:xfrm>
              <a:off x="2880" y="3216"/>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3783" name="Line 17"/>
            <p:cNvSpPr>
              <a:spLocks noChangeShapeType="1"/>
            </p:cNvSpPr>
            <p:nvPr/>
          </p:nvSpPr>
          <p:spPr bwMode="auto">
            <a:xfrm>
              <a:off x="3168" y="3216"/>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3784" name="Line 18"/>
            <p:cNvSpPr>
              <a:spLocks noChangeShapeType="1"/>
            </p:cNvSpPr>
            <p:nvPr/>
          </p:nvSpPr>
          <p:spPr bwMode="auto">
            <a:xfrm>
              <a:off x="3456" y="3216"/>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3785" name="Line 19"/>
            <p:cNvSpPr>
              <a:spLocks noChangeShapeType="1"/>
            </p:cNvSpPr>
            <p:nvPr/>
          </p:nvSpPr>
          <p:spPr bwMode="auto">
            <a:xfrm>
              <a:off x="3840" y="3216"/>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73786" name="Line 20"/>
            <p:cNvSpPr>
              <a:spLocks noChangeShapeType="1"/>
            </p:cNvSpPr>
            <p:nvPr/>
          </p:nvSpPr>
          <p:spPr bwMode="auto">
            <a:xfrm>
              <a:off x="4128" y="3216"/>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grpSp>
      <p:graphicFrame>
        <p:nvGraphicFramePr>
          <p:cNvPr id="36" name="表格 35"/>
          <p:cNvGraphicFramePr>
            <a:graphicFrameLocks noGrp="1"/>
          </p:cNvGraphicFramePr>
          <p:nvPr/>
        </p:nvGraphicFramePr>
        <p:xfrm>
          <a:off x="1809751" y="3714751"/>
          <a:ext cx="3857625" cy="2714625"/>
        </p:xfrm>
        <a:graphic>
          <a:graphicData uri="http://schemas.openxmlformats.org/drawingml/2006/table">
            <a:tbl>
              <a:tblPr/>
              <a:tblGrid>
                <a:gridCol w="1285875">
                  <a:extLst>
                    <a:ext uri="{9D8B030D-6E8A-4147-A177-3AD203B41FA5}">
                      <a16:colId xmlns:a16="http://schemas.microsoft.com/office/drawing/2014/main" val="20000"/>
                    </a:ext>
                  </a:extLst>
                </a:gridCol>
                <a:gridCol w="1285875">
                  <a:extLst>
                    <a:ext uri="{9D8B030D-6E8A-4147-A177-3AD203B41FA5}">
                      <a16:colId xmlns:a16="http://schemas.microsoft.com/office/drawing/2014/main" val="20001"/>
                    </a:ext>
                  </a:extLst>
                </a:gridCol>
                <a:gridCol w="1285875">
                  <a:extLst>
                    <a:ext uri="{9D8B030D-6E8A-4147-A177-3AD203B41FA5}">
                      <a16:colId xmlns:a16="http://schemas.microsoft.com/office/drawing/2014/main" val="20002"/>
                    </a:ext>
                  </a:extLst>
                </a:gridCol>
              </a:tblGrid>
              <a:tr h="5429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Arial" charset="0"/>
                          <a:ea typeface="宋体" charset="0"/>
                          <a:cs typeface="宋体" charset="0"/>
                        </a:rPr>
                        <a:t>i </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s[i]</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s[i]-'0'</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29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0</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a:ln>
                            <a:noFill/>
                          </a:ln>
                          <a:solidFill>
                            <a:srgbClr val="000000"/>
                          </a:solidFill>
                          <a:effectLst/>
                          <a:latin typeface="Arial" charset="0"/>
                          <a:ea typeface="宋体" charset="0"/>
                          <a:cs typeface="宋体" charset="0"/>
                        </a:rPr>
                        <a:t>'1'</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Arial" charset="0"/>
                          <a:ea typeface="宋体" charset="0"/>
                          <a:cs typeface="宋体" charset="0"/>
                        </a:rPr>
                        <a:t>1</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1</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a:ln>
                            <a:noFill/>
                          </a:ln>
                          <a:solidFill>
                            <a:srgbClr val="000000"/>
                          </a:solidFill>
                          <a:effectLst/>
                          <a:latin typeface="Arial" charset="0"/>
                          <a:ea typeface="宋体" charset="0"/>
                          <a:cs typeface="宋体" charset="0"/>
                        </a:rPr>
                        <a:t>'2'</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Arial" charset="0"/>
                          <a:ea typeface="宋体" charset="0"/>
                          <a:cs typeface="宋体" charset="0"/>
                        </a:rPr>
                        <a:t>2</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29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2</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a:ln>
                            <a:noFill/>
                          </a:ln>
                          <a:solidFill>
                            <a:srgbClr val="000000"/>
                          </a:solidFill>
                          <a:effectLst/>
                          <a:latin typeface="Arial" charset="0"/>
                          <a:ea typeface="宋体" charset="0"/>
                          <a:cs typeface="宋体" charset="0"/>
                        </a:rPr>
                        <a:t>'3'</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a:ln>
                            <a:noFill/>
                          </a:ln>
                          <a:solidFill>
                            <a:schemeClr val="tx1"/>
                          </a:solidFill>
                          <a:effectLst/>
                          <a:latin typeface="Arial" charset="0"/>
                          <a:ea typeface="宋体" charset="0"/>
                          <a:cs typeface="宋体" charset="0"/>
                        </a:rPr>
                        <a:t>3</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29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3</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zh-CN" sz="2800" b="1" i="0" u="none" strike="noStrike" cap="none" normalizeH="0" baseline="0">
                          <a:ln>
                            <a:noFill/>
                          </a:ln>
                          <a:solidFill>
                            <a:srgbClr val="000000"/>
                          </a:solidFill>
                          <a:effectLst/>
                          <a:latin typeface="Arial" charset="0"/>
                          <a:ea typeface="宋体" charset="0"/>
                          <a:cs typeface="宋体" charset="0"/>
                        </a:rPr>
                        <a:t>'\0'</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37" name="表格 36"/>
          <p:cNvGraphicFramePr>
            <a:graphicFrameLocks noGrp="1"/>
          </p:cNvGraphicFramePr>
          <p:nvPr/>
        </p:nvGraphicFramePr>
        <p:xfrm>
          <a:off x="6216878" y="3723703"/>
          <a:ext cx="3929063" cy="2705673"/>
        </p:xfrm>
        <a:graphic>
          <a:graphicData uri="http://schemas.openxmlformats.org/drawingml/2006/table">
            <a:tbl>
              <a:tblPr/>
              <a:tblGrid>
                <a:gridCol w="3929063">
                  <a:extLst>
                    <a:ext uri="{9D8B030D-6E8A-4147-A177-3AD203B41FA5}">
                      <a16:colId xmlns:a16="http://schemas.microsoft.com/office/drawing/2014/main" val="20000"/>
                    </a:ext>
                  </a:extLst>
                </a:gridCol>
              </a:tblGrid>
              <a:tr h="506338">
                <a:tc>
                  <a:txBody>
                    <a:bodyPr/>
                    <a:lstStyle/>
                    <a:p>
                      <a:pPr marL="0" marR="0" lvl="0" indent="0" algn="ctr" defTabSz="457200" rtl="0" eaLnBrk="0" fontAlgn="base" latinLnBrk="0" hangingPunct="0">
                        <a:lnSpc>
                          <a:spcPct val="120000"/>
                        </a:lnSpc>
                        <a:spcBef>
                          <a:spcPct val="0"/>
                        </a:spcBef>
                        <a:spcAft>
                          <a:spcPct val="0"/>
                        </a:spcAft>
                        <a:buClr>
                          <a:schemeClr val="tx2"/>
                        </a:buClr>
                        <a:buSzPct val="75000"/>
                        <a:buFont typeface="Monotype Sort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n = n*10+(s[i]-'0')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0*10+1 = 1 </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1325">
                <a:tc>
                  <a:txBody>
                    <a:bodyPr/>
                    <a:lstStyle/>
                    <a:p>
                      <a:pPr marL="0" marR="0" lvl="0" indent="0" algn="ctr" defTabSz="457200" rtl="0" eaLnBrk="1" fontAlgn="base" latinLnBrk="0" hangingPunct="1">
                        <a:lnSpc>
                          <a:spcPct val="12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1*10+2  =12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325">
                <a:tc>
                  <a:txBody>
                    <a:bodyPr/>
                    <a:lstStyle/>
                    <a:p>
                      <a:pPr marL="0" marR="0" lvl="0" indent="0" algn="ctr" defTabSz="457200" rtl="0" eaLnBrk="1" fontAlgn="base" latinLnBrk="0" hangingPunct="1">
                        <a:lnSpc>
                          <a:spcPct val="12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12*10+3  =123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1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dirty="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animEffect transition="in" filter="blinds(horizontal)">
                                      <p:cBhvr>
                                        <p:cTn id="7" dur="500"/>
                                        <p:tgtEl>
                                          <p:spTgt spid="500739">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00739">
                                            <p:txEl>
                                              <p:pRg st="1" end="1"/>
                                            </p:txEl>
                                          </p:spTgt>
                                        </p:tgtEl>
                                        <p:attrNameLst>
                                          <p:attrName>style.visibility</p:attrName>
                                        </p:attrNameLst>
                                      </p:cBhvr>
                                      <p:to>
                                        <p:strVal val="visible"/>
                                      </p:to>
                                    </p:set>
                                    <p:animEffect transition="in" filter="blinds(horizontal)">
                                      <p:cBhvr>
                                        <p:cTn id="11" dur="500"/>
                                        <p:tgtEl>
                                          <p:spTgt spid="500739">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00739">
                                            <p:txEl>
                                              <p:pRg st="2" end="2"/>
                                            </p:txEl>
                                          </p:spTgt>
                                        </p:tgtEl>
                                        <p:attrNameLst>
                                          <p:attrName>style.visibility</p:attrName>
                                        </p:attrNameLst>
                                      </p:cBhvr>
                                      <p:to>
                                        <p:strVal val="visible"/>
                                      </p:to>
                                    </p:set>
                                    <p:animEffect transition="in" filter="blinds(horizontal)">
                                      <p:cBhvr>
                                        <p:cTn id="15" dur="500"/>
                                        <p:tgtEl>
                                          <p:spTgt spid="500739">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500739">
                                            <p:txEl>
                                              <p:pRg st="3" end="3"/>
                                            </p:txEl>
                                          </p:spTgt>
                                        </p:tgtEl>
                                        <p:attrNameLst>
                                          <p:attrName>style.visibility</p:attrName>
                                        </p:attrNameLst>
                                      </p:cBhvr>
                                      <p:to>
                                        <p:strVal val="visible"/>
                                      </p:to>
                                    </p:set>
                                    <p:animEffect transition="in" filter="blinds(horizontal)">
                                      <p:cBhvr>
                                        <p:cTn id="19" dur="500"/>
                                        <p:tgtEl>
                                          <p:spTgt spid="500739">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linds(horizontal)">
                                      <p:cBhvr>
                                        <p:cTn id="24" dur="500"/>
                                        <p:tgtEl>
                                          <p:spTgt spid="3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blinds(horizontal)">
                                      <p:cBhvr>
                                        <p:cTn id="2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7167563" y="428625"/>
            <a:ext cx="3357562" cy="685800"/>
          </a:xfrm>
        </p:spPr>
        <p:txBody>
          <a:bodyPr/>
          <a:lstStyle/>
          <a:p>
            <a:r>
              <a:rPr lang="zh-CN" altLang="en-US" sz="4000" dirty="0">
                <a:latin typeface="Times New Roman" charset="0"/>
                <a:ea typeface="宋体" charset="0"/>
                <a:cs typeface="宋体" charset="0"/>
              </a:rPr>
              <a:t>例</a:t>
            </a:r>
            <a:r>
              <a:rPr lang="en-US" altLang="zh-CN" sz="4000" dirty="0">
                <a:latin typeface="Times New Roman" charset="0"/>
                <a:ea typeface="宋体" charset="0"/>
                <a:cs typeface="宋体" charset="0"/>
              </a:rPr>
              <a:t>3 </a:t>
            </a:r>
            <a:r>
              <a:rPr lang="zh-CN" altLang="en-US" sz="4000" dirty="0">
                <a:latin typeface="Times New Roman" charset="0"/>
                <a:ea typeface="宋体" charset="0"/>
                <a:cs typeface="宋体" charset="0"/>
              </a:rPr>
              <a:t>源程序</a:t>
            </a:r>
            <a:endParaRPr lang="zh-CN" altLang="en-US" sz="4000" dirty="0">
              <a:latin typeface="Arial" charset="0"/>
              <a:ea typeface="宋体" charset="0"/>
              <a:cs typeface="宋体" charset="0"/>
            </a:endParaRPr>
          </a:p>
        </p:txBody>
      </p:sp>
      <p:sp>
        <p:nvSpPr>
          <p:cNvPr id="74755" name="Rectangle 3"/>
          <p:cNvSpPr>
            <a:spLocks noGrp="1" noChangeArrowheads="1"/>
          </p:cNvSpPr>
          <p:nvPr>
            <p:ph type="body" idx="1"/>
          </p:nvPr>
        </p:nvSpPr>
        <p:spPr>
          <a:xfrm>
            <a:off x="1652588" y="447676"/>
            <a:ext cx="7586662" cy="5910263"/>
          </a:xfrm>
        </p:spPr>
        <p:txBody>
          <a:bodyPr/>
          <a:lstStyle/>
          <a:p>
            <a:pPr>
              <a:lnSpc>
                <a:spcPct val="90000"/>
              </a:lnSpc>
              <a:spcBef>
                <a:spcPct val="10000"/>
              </a:spcBef>
              <a:buFont typeface="Wingdings" charset="0"/>
              <a:buNone/>
            </a:pPr>
            <a:r>
              <a:rPr lang="en-US" altLang="zh-CN" sz="2400" dirty="0">
                <a:latin typeface="Arial" charset="0"/>
                <a:ea typeface="宋体" charset="0"/>
                <a:cs typeface="Arial Unicode MS" charset="0"/>
              </a:rPr>
              <a:t>#include &lt;</a:t>
            </a:r>
            <a:r>
              <a:rPr lang="en-US" altLang="zh-CN" sz="2400" dirty="0" err="1">
                <a:latin typeface="Arial" charset="0"/>
                <a:ea typeface="宋体" charset="0"/>
                <a:cs typeface="Arial Unicode MS" charset="0"/>
              </a:rPr>
              <a:t>stdio.h</a:t>
            </a:r>
            <a:r>
              <a:rPr lang="en-US" altLang="zh-CN" sz="2400" dirty="0">
                <a:latin typeface="Arial" charset="0"/>
                <a:ea typeface="宋体" charset="0"/>
                <a:cs typeface="Arial Unicode MS" charset="0"/>
              </a:rPr>
              <a:t>&gt;</a:t>
            </a:r>
          </a:p>
          <a:p>
            <a:pPr>
              <a:lnSpc>
                <a:spcPct val="90000"/>
              </a:lnSpc>
              <a:spcBef>
                <a:spcPct val="10000"/>
              </a:spcBef>
              <a:buFont typeface="Wingdings" charset="0"/>
              <a:buNone/>
            </a:pPr>
            <a:r>
              <a:rPr lang="en-US" altLang="zh-CN" sz="2400" dirty="0" err="1">
                <a:latin typeface="Arial" charset="0"/>
                <a:ea typeface="宋体" charset="0"/>
                <a:cs typeface="Arial Unicode MS" charset="0"/>
              </a:rPr>
              <a:t>int</a:t>
            </a:r>
            <a:r>
              <a:rPr lang="en-US" altLang="zh-CN" sz="2400" dirty="0">
                <a:latin typeface="Arial" charset="0"/>
                <a:ea typeface="宋体" charset="0"/>
                <a:cs typeface="Arial Unicode MS" charset="0"/>
              </a:rPr>
              <a:t> main(void)</a:t>
            </a:r>
          </a:p>
          <a:p>
            <a:pPr>
              <a:lnSpc>
                <a:spcPct val="90000"/>
              </a:lnSpc>
              <a:spcBef>
                <a:spcPct val="10000"/>
              </a:spcBef>
              <a:buFont typeface="Wingdings" charset="0"/>
              <a:buNone/>
            </a:pPr>
            <a:r>
              <a:rPr lang="en-US" altLang="zh-CN" sz="2400" dirty="0">
                <a:latin typeface="Arial" charset="0"/>
                <a:ea typeface="宋体" charset="0"/>
                <a:cs typeface="Arial Unicode MS" charset="0"/>
              </a:rPr>
              <a:t>{   </a:t>
            </a:r>
            <a:r>
              <a:rPr lang="en-US" altLang="zh-CN" sz="2400" dirty="0" err="1">
                <a:latin typeface="Arial" charset="0"/>
                <a:ea typeface="宋体" charset="0"/>
                <a:cs typeface="Arial Unicode MS" charset="0"/>
              </a:rPr>
              <a:t>int</a:t>
            </a:r>
            <a:r>
              <a:rPr lang="en-US" altLang="zh-CN" sz="2400" dirty="0">
                <a:latin typeface="Arial" charset="0"/>
                <a:ea typeface="宋体" charset="0"/>
                <a:cs typeface="Arial Unicode MS" charset="0"/>
              </a:rPr>
              <a:t> </a:t>
            </a:r>
            <a:r>
              <a:rPr lang="en-US" altLang="zh-CN" sz="2400" dirty="0" err="1">
                <a:latin typeface="Arial" charset="0"/>
                <a:ea typeface="宋体" charset="0"/>
                <a:cs typeface="Arial Unicode MS" charset="0"/>
              </a:rPr>
              <a:t>i</a:t>
            </a:r>
            <a:r>
              <a:rPr lang="en-US" altLang="zh-CN" sz="2400" dirty="0">
                <a:latin typeface="Arial" charset="0"/>
                <a:ea typeface="宋体" charset="0"/>
                <a:cs typeface="Arial Unicode MS" charset="0"/>
              </a:rPr>
              <a:t>, number;   char s[10];</a:t>
            </a:r>
          </a:p>
          <a:p>
            <a:pPr>
              <a:lnSpc>
                <a:spcPct val="90000"/>
              </a:lnSpc>
              <a:spcBef>
                <a:spcPct val="10000"/>
              </a:spcBef>
              <a:buFont typeface="Wingdings" charset="0"/>
              <a:buNone/>
            </a:pPr>
            <a:r>
              <a:rPr lang="zh-CN" altLang="en-US" sz="2400" dirty="0">
                <a:latin typeface="Arial" charset="0"/>
                <a:ea typeface="宋体" charset="0"/>
                <a:cs typeface="Arial Unicode MS" charset="0"/>
              </a:rPr>
              <a:t>    </a:t>
            </a:r>
            <a:r>
              <a:rPr lang="en-US" altLang="zh-CN" sz="2400" dirty="0" err="1">
                <a:latin typeface="Arial" charset="0"/>
                <a:ea typeface="宋体" charset="0"/>
                <a:cs typeface="Arial Unicode MS" charset="0"/>
              </a:rPr>
              <a:t>printf</a:t>
            </a:r>
            <a:r>
              <a:rPr lang="en-US" altLang="zh-CN" sz="2400" dirty="0">
                <a:latin typeface="Arial" charset="0"/>
                <a:ea typeface="宋体" charset="0"/>
                <a:cs typeface="Arial Unicode MS" charset="0"/>
              </a:rPr>
              <a:t> ( "Enter a string: " ); </a:t>
            </a:r>
            <a:r>
              <a:rPr lang="en-US" altLang="zh-CN" sz="2400" dirty="0">
                <a:latin typeface="Times New Roman" charset="0"/>
                <a:ea typeface="宋体" charset="0"/>
                <a:cs typeface="宋体" charset="0"/>
              </a:rPr>
              <a:t> </a:t>
            </a:r>
            <a:r>
              <a:rPr lang="en-US" altLang="zh-CN" sz="2400" dirty="0">
                <a:latin typeface="Arial" charset="0"/>
                <a:ea typeface="宋体" charset="0"/>
                <a:cs typeface="Arial Unicode MS" charset="0"/>
              </a:rPr>
              <a:t>    /* </a:t>
            </a:r>
            <a:r>
              <a:rPr lang="zh-CN" altLang="en-US" sz="2400" dirty="0">
                <a:latin typeface="宋体" charset="0"/>
                <a:ea typeface="宋体" charset="0"/>
                <a:cs typeface="宋体" charset="0"/>
              </a:rPr>
              <a:t>输入字符串</a:t>
            </a:r>
            <a:r>
              <a:rPr lang="zh-CN" altLang="en-US" sz="2400" dirty="0">
                <a:latin typeface="Arial" charset="0"/>
                <a:ea typeface="宋体" charset="0"/>
                <a:cs typeface="Arial Unicode MS" charset="0"/>
              </a:rPr>
              <a:t> */</a:t>
            </a:r>
            <a:endParaRPr lang="en-US" altLang="zh-CN" sz="2400" dirty="0">
              <a:latin typeface="Arial" charset="0"/>
              <a:ea typeface="宋体" charset="0"/>
              <a:cs typeface="Arial Unicode MS" charset="0"/>
            </a:endParaRPr>
          </a:p>
          <a:p>
            <a:pPr>
              <a:lnSpc>
                <a:spcPct val="90000"/>
              </a:lnSpc>
              <a:spcBef>
                <a:spcPct val="10000"/>
              </a:spcBef>
              <a:buFont typeface="Wingdings" charset="0"/>
              <a:buNone/>
            </a:pPr>
            <a:r>
              <a:rPr lang="en-US" altLang="zh-CN" sz="2400" dirty="0">
                <a:latin typeface="Arial" charset="0"/>
                <a:ea typeface="宋体" charset="0"/>
                <a:cs typeface="Arial Unicode MS" charset="0"/>
              </a:rPr>
              <a:t>    </a:t>
            </a:r>
            <a:r>
              <a:rPr lang="en-US" altLang="zh-CN" sz="2400" dirty="0" err="1">
                <a:latin typeface="Arial" charset="0"/>
                <a:ea typeface="宋体" charset="0"/>
                <a:cs typeface="Arial Unicode MS" charset="0"/>
              </a:rPr>
              <a:t>i</a:t>
            </a:r>
            <a:r>
              <a:rPr lang="en-US" altLang="zh-CN" sz="2400" dirty="0">
                <a:latin typeface="Arial" charset="0"/>
                <a:ea typeface="宋体" charset="0"/>
                <a:cs typeface="Arial Unicode MS" charset="0"/>
              </a:rPr>
              <a:t> = 0;</a:t>
            </a:r>
          </a:p>
          <a:p>
            <a:pPr>
              <a:lnSpc>
                <a:spcPct val="90000"/>
              </a:lnSpc>
              <a:spcBef>
                <a:spcPct val="10000"/>
              </a:spcBef>
              <a:buFont typeface="Wingdings" charset="0"/>
              <a:buNone/>
            </a:pPr>
            <a:r>
              <a:rPr lang="en-US" altLang="zh-CN" sz="2400" dirty="0">
                <a:latin typeface="Arial" charset="0"/>
                <a:ea typeface="宋体" charset="0"/>
                <a:cs typeface="Arial Unicode MS" charset="0"/>
              </a:rPr>
              <a:t>    while ( </a:t>
            </a:r>
            <a:r>
              <a:rPr lang="en-US" altLang="zh-CN" sz="2400" dirty="0">
                <a:solidFill>
                  <a:schemeClr val="bg2"/>
                </a:solidFill>
                <a:latin typeface="Arial" charset="0"/>
                <a:ea typeface="宋体" charset="0"/>
                <a:cs typeface="Arial Unicode MS" charset="0"/>
              </a:rPr>
              <a:t>(s[</a:t>
            </a:r>
            <a:r>
              <a:rPr lang="en-US" altLang="zh-CN" sz="2400" dirty="0" err="1">
                <a:solidFill>
                  <a:schemeClr val="bg2"/>
                </a:solidFill>
                <a:latin typeface="Arial" charset="0"/>
                <a:ea typeface="宋体" charset="0"/>
                <a:cs typeface="Arial Unicode MS" charset="0"/>
              </a:rPr>
              <a:t>i</a:t>
            </a:r>
            <a:r>
              <a:rPr lang="en-US" altLang="zh-CN" sz="2400" dirty="0">
                <a:solidFill>
                  <a:schemeClr val="bg2"/>
                </a:solidFill>
                <a:latin typeface="Arial" charset="0"/>
                <a:ea typeface="宋体" charset="0"/>
                <a:cs typeface="Arial Unicode MS" charset="0"/>
              </a:rPr>
              <a:t>] = </a:t>
            </a:r>
            <a:r>
              <a:rPr lang="en-US" altLang="zh-CN" sz="2400" dirty="0" err="1">
                <a:solidFill>
                  <a:schemeClr val="bg2"/>
                </a:solidFill>
                <a:latin typeface="Arial" charset="0"/>
                <a:ea typeface="宋体" charset="0"/>
                <a:cs typeface="Arial Unicode MS" charset="0"/>
              </a:rPr>
              <a:t>getchar</a:t>
            </a:r>
            <a:r>
              <a:rPr lang="en-US" altLang="zh-CN" sz="2400" dirty="0">
                <a:solidFill>
                  <a:schemeClr val="bg2"/>
                </a:solidFill>
                <a:latin typeface="Arial" charset="0"/>
                <a:ea typeface="宋体" charset="0"/>
                <a:cs typeface="Arial Unicode MS" charset="0"/>
              </a:rPr>
              <a:t>( )) != '\n' </a:t>
            </a:r>
            <a:r>
              <a:rPr lang="en-US" altLang="zh-CN" sz="2400" dirty="0">
                <a:latin typeface="Arial" charset="0"/>
                <a:ea typeface="宋体" charset="0"/>
                <a:cs typeface="Arial Unicode MS" charset="0"/>
              </a:rPr>
              <a:t>) </a:t>
            </a:r>
          </a:p>
          <a:p>
            <a:pPr>
              <a:lnSpc>
                <a:spcPct val="90000"/>
              </a:lnSpc>
              <a:spcBef>
                <a:spcPct val="10000"/>
              </a:spcBef>
              <a:buFont typeface="Wingdings" charset="0"/>
              <a:buNone/>
            </a:pPr>
            <a:r>
              <a:rPr lang="en-US" altLang="zh-CN" sz="2400" dirty="0">
                <a:latin typeface="Arial" charset="0"/>
                <a:ea typeface="宋体" charset="0"/>
                <a:cs typeface="Arial Unicode MS" charset="0"/>
              </a:rPr>
              <a:t>        </a:t>
            </a:r>
            <a:r>
              <a:rPr lang="en-US" altLang="zh-CN" sz="2400" dirty="0" err="1">
                <a:latin typeface="Arial" charset="0"/>
                <a:ea typeface="宋体" charset="0"/>
                <a:cs typeface="Arial Unicode MS" charset="0"/>
              </a:rPr>
              <a:t>i</a:t>
            </a:r>
            <a:r>
              <a:rPr lang="en-US" altLang="zh-CN" sz="2400" dirty="0">
                <a:latin typeface="Arial" charset="0"/>
                <a:ea typeface="宋体" charset="0"/>
                <a:cs typeface="Arial Unicode MS" charset="0"/>
              </a:rPr>
              <a:t>++; </a:t>
            </a:r>
          </a:p>
          <a:p>
            <a:pPr>
              <a:lnSpc>
                <a:spcPct val="90000"/>
              </a:lnSpc>
              <a:spcBef>
                <a:spcPct val="10000"/>
              </a:spcBef>
              <a:buFont typeface="Wingdings" charset="0"/>
              <a:buNone/>
            </a:pPr>
            <a:r>
              <a:rPr lang="en-US" altLang="zh-CN" sz="2400" dirty="0">
                <a:latin typeface="Arial" charset="0"/>
                <a:ea typeface="宋体" charset="0"/>
                <a:cs typeface="Arial Unicode MS" charset="0"/>
              </a:rPr>
              <a:t>    s[</a:t>
            </a:r>
            <a:r>
              <a:rPr lang="en-US" altLang="zh-CN" sz="2400" dirty="0" err="1">
                <a:latin typeface="Arial" charset="0"/>
                <a:ea typeface="宋体" charset="0"/>
                <a:cs typeface="Arial Unicode MS" charset="0"/>
              </a:rPr>
              <a:t>i</a:t>
            </a:r>
            <a:r>
              <a:rPr lang="en-US" altLang="zh-CN" sz="2400" dirty="0">
                <a:latin typeface="Arial" charset="0"/>
                <a:ea typeface="宋体" charset="0"/>
                <a:cs typeface="Arial Unicode MS" charset="0"/>
              </a:rPr>
              <a:t>] = </a:t>
            </a:r>
            <a:r>
              <a:rPr lang="en-US" altLang="zh-CN" sz="2400" dirty="0">
                <a:solidFill>
                  <a:srgbClr val="CC0066"/>
                </a:solidFill>
                <a:latin typeface="Arial" charset="0"/>
                <a:ea typeface="宋体" charset="0"/>
                <a:cs typeface="Arial Unicode MS" charset="0"/>
              </a:rPr>
              <a:t>'\0'</a:t>
            </a:r>
            <a:r>
              <a:rPr lang="en-US" altLang="zh-CN" sz="2400" dirty="0">
                <a:latin typeface="Arial" charset="0"/>
                <a:ea typeface="宋体" charset="0"/>
                <a:cs typeface="Arial Unicode MS" charset="0"/>
              </a:rPr>
              <a:t>;</a:t>
            </a:r>
          </a:p>
          <a:p>
            <a:pPr>
              <a:lnSpc>
                <a:spcPct val="90000"/>
              </a:lnSpc>
              <a:spcBef>
                <a:spcPct val="10000"/>
              </a:spcBef>
              <a:buFont typeface="Wingdings" charset="0"/>
              <a:buNone/>
            </a:pPr>
            <a:endParaRPr lang="zh-CN" altLang="en-US" sz="2400" dirty="0">
              <a:latin typeface="Arial" charset="0"/>
              <a:ea typeface="宋体" charset="0"/>
              <a:cs typeface="Arial Unicode MS" charset="0"/>
            </a:endParaRPr>
          </a:p>
          <a:p>
            <a:pPr>
              <a:lnSpc>
                <a:spcPct val="90000"/>
              </a:lnSpc>
              <a:spcBef>
                <a:spcPct val="10000"/>
              </a:spcBef>
              <a:buFont typeface="Wingdings" charset="0"/>
              <a:buNone/>
            </a:pPr>
            <a:r>
              <a:rPr lang="zh-CN" altLang="en-US" sz="2400" dirty="0">
                <a:latin typeface="Arial" charset="0"/>
                <a:ea typeface="宋体" charset="0"/>
                <a:cs typeface="Arial Unicode MS" charset="0"/>
              </a:rPr>
              <a:t>  </a:t>
            </a:r>
            <a:r>
              <a:rPr lang="en-US" altLang="zh-CN" sz="2400" dirty="0">
                <a:latin typeface="Arial" charset="0"/>
                <a:ea typeface="宋体" charset="0"/>
                <a:cs typeface="Arial Unicode MS" charset="0"/>
              </a:rPr>
              <a:t>n = 0;                             /* </a:t>
            </a:r>
            <a:r>
              <a:rPr lang="zh-CN" altLang="en-US" sz="2400" dirty="0">
                <a:latin typeface="宋体" charset="0"/>
                <a:ea typeface="宋体" charset="0"/>
                <a:cs typeface="宋体" charset="0"/>
              </a:rPr>
              <a:t>将字符串转换为整数</a:t>
            </a:r>
            <a:r>
              <a:rPr lang="zh-CN" altLang="en-US" sz="2400" dirty="0">
                <a:latin typeface="Arial" charset="0"/>
                <a:ea typeface="宋体" charset="0"/>
                <a:cs typeface="Arial Unicode MS" charset="0"/>
              </a:rPr>
              <a:t> */</a:t>
            </a:r>
            <a:endParaRPr lang="en-US" altLang="zh-CN" sz="2400" dirty="0">
              <a:latin typeface="Arial" charset="0"/>
              <a:ea typeface="宋体" charset="0"/>
              <a:cs typeface="Arial Unicode MS" charset="0"/>
            </a:endParaRPr>
          </a:p>
          <a:p>
            <a:pPr>
              <a:lnSpc>
                <a:spcPct val="90000"/>
              </a:lnSpc>
              <a:spcBef>
                <a:spcPct val="10000"/>
              </a:spcBef>
              <a:buFont typeface="Wingdings" charset="0"/>
              <a:buNone/>
            </a:pPr>
            <a:r>
              <a:rPr lang="en-US" altLang="zh-CN" sz="2400" dirty="0">
                <a:latin typeface="Arial" charset="0"/>
                <a:ea typeface="宋体" charset="0"/>
                <a:cs typeface="Arial Unicode MS" charset="0"/>
              </a:rPr>
              <a:t>    for ( </a:t>
            </a:r>
            <a:r>
              <a:rPr lang="en-US" altLang="zh-CN" sz="2400" dirty="0" err="1">
                <a:latin typeface="Arial" charset="0"/>
                <a:ea typeface="宋体" charset="0"/>
                <a:cs typeface="Arial Unicode MS" charset="0"/>
              </a:rPr>
              <a:t>i</a:t>
            </a:r>
            <a:r>
              <a:rPr lang="en-US" altLang="zh-CN" sz="2400" dirty="0">
                <a:latin typeface="Arial" charset="0"/>
                <a:ea typeface="宋体" charset="0"/>
                <a:cs typeface="Arial Unicode MS" charset="0"/>
              </a:rPr>
              <a:t> = 0; </a:t>
            </a:r>
            <a:r>
              <a:rPr lang="en-US" altLang="zh-CN" sz="2400" dirty="0">
                <a:solidFill>
                  <a:schemeClr val="bg2"/>
                </a:solidFill>
                <a:latin typeface="Arial" charset="0"/>
                <a:ea typeface="宋体" charset="0"/>
                <a:cs typeface="Arial Unicode MS" charset="0"/>
              </a:rPr>
              <a:t>s[</a:t>
            </a:r>
            <a:r>
              <a:rPr lang="en-US" altLang="zh-CN" sz="2400" dirty="0" err="1">
                <a:solidFill>
                  <a:schemeClr val="bg2"/>
                </a:solidFill>
                <a:latin typeface="Arial" charset="0"/>
                <a:ea typeface="宋体" charset="0"/>
                <a:cs typeface="Arial Unicode MS" charset="0"/>
              </a:rPr>
              <a:t>i</a:t>
            </a:r>
            <a:r>
              <a:rPr lang="en-US" altLang="zh-CN" sz="2400" dirty="0">
                <a:solidFill>
                  <a:schemeClr val="bg2"/>
                </a:solidFill>
                <a:latin typeface="Arial" charset="0"/>
                <a:ea typeface="宋体" charset="0"/>
                <a:cs typeface="Arial Unicode MS" charset="0"/>
              </a:rPr>
              <a:t>] != '\0'</a:t>
            </a:r>
            <a:r>
              <a:rPr lang="en-US" altLang="zh-CN" sz="2400" dirty="0">
                <a:latin typeface="Arial" charset="0"/>
                <a:ea typeface="宋体" charset="0"/>
                <a:cs typeface="Arial Unicode MS" charset="0"/>
              </a:rPr>
              <a:t>; </a:t>
            </a:r>
            <a:r>
              <a:rPr lang="en-US" altLang="zh-CN" sz="2400" dirty="0" err="1">
                <a:latin typeface="Arial" charset="0"/>
                <a:ea typeface="宋体" charset="0"/>
                <a:cs typeface="Arial Unicode MS" charset="0"/>
              </a:rPr>
              <a:t>i</a:t>
            </a:r>
            <a:r>
              <a:rPr lang="en-US" altLang="zh-CN" sz="2400" dirty="0">
                <a:latin typeface="Arial" charset="0"/>
                <a:ea typeface="宋体" charset="0"/>
                <a:cs typeface="Arial Unicode MS" charset="0"/>
              </a:rPr>
              <a:t>++ )</a:t>
            </a:r>
          </a:p>
          <a:p>
            <a:pPr>
              <a:lnSpc>
                <a:spcPct val="90000"/>
              </a:lnSpc>
              <a:spcBef>
                <a:spcPct val="10000"/>
              </a:spcBef>
              <a:buFont typeface="Wingdings" charset="0"/>
              <a:buNone/>
            </a:pPr>
            <a:r>
              <a:rPr lang="en-US" altLang="zh-CN" sz="2400" dirty="0">
                <a:latin typeface="Arial" charset="0"/>
                <a:ea typeface="宋体" charset="0"/>
                <a:cs typeface="Arial Unicode MS" charset="0"/>
              </a:rPr>
              <a:t>        if ( s[</a:t>
            </a:r>
            <a:r>
              <a:rPr lang="en-US" altLang="zh-CN" sz="2400" dirty="0" err="1">
                <a:latin typeface="Arial" charset="0"/>
                <a:ea typeface="宋体" charset="0"/>
                <a:cs typeface="Arial Unicode MS" charset="0"/>
              </a:rPr>
              <a:t>i</a:t>
            </a:r>
            <a:r>
              <a:rPr lang="en-US" altLang="zh-CN" sz="2400" dirty="0">
                <a:latin typeface="Arial" charset="0"/>
                <a:ea typeface="宋体" charset="0"/>
                <a:cs typeface="Arial Unicode MS" charset="0"/>
              </a:rPr>
              <a:t>] &lt;= '9' &amp;&amp; s[</a:t>
            </a:r>
            <a:r>
              <a:rPr lang="en-US" altLang="zh-CN" sz="2400" dirty="0" err="1">
                <a:latin typeface="Arial" charset="0"/>
                <a:ea typeface="宋体" charset="0"/>
                <a:cs typeface="Arial Unicode MS" charset="0"/>
              </a:rPr>
              <a:t>i</a:t>
            </a:r>
            <a:r>
              <a:rPr lang="en-US" altLang="zh-CN" sz="2400" dirty="0">
                <a:latin typeface="Arial" charset="0"/>
                <a:ea typeface="宋体" charset="0"/>
                <a:cs typeface="Arial Unicode MS" charset="0"/>
              </a:rPr>
              <a:t>] &gt;= '0' ) </a:t>
            </a:r>
          </a:p>
          <a:p>
            <a:pPr>
              <a:lnSpc>
                <a:spcPct val="90000"/>
              </a:lnSpc>
              <a:spcBef>
                <a:spcPct val="10000"/>
              </a:spcBef>
              <a:buFont typeface="Wingdings" charset="0"/>
              <a:buNone/>
            </a:pPr>
            <a:r>
              <a:rPr lang="en-US" altLang="zh-CN" sz="2400" dirty="0">
                <a:latin typeface="Arial" charset="0"/>
                <a:ea typeface="宋体" charset="0"/>
                <a:cs typeface="Arial Unicode MS" charset="0"/>
              </a:rPr>
              <a:t> </a:t>
            </a:r>
            <a:r>
              <a:rPr lang="en-US" altLang="zh-CN" sz="2400" dirty="0">
                <a:solidFill>
                  <a:schemeClr val="bg2"/>
                </a:solidFill>
                <a:latin typeface="Arial" charset="0"/>
                <a:ea typeface="宋体" charset="0"/>
                <a:cs typeface="Arial Unicode MS" charset="0"/>
              </a:rPr>
              <a:t>           n = n * 10 + (s[</a:t>
            </a:r>
            <a:r>
              <a:rPr lang="en-US" altLang="zh-CN" sz="2400" dirty="0" err="1">
                <a:solidFill>
                  <a:schemeClr val="bg2"/>
                </a:solidFill>
                <a:latin typeface="Arial" charset="0"/>
                <a:ea typeface="宋体" charset="0"/>
                <a:cs typeface="Arial Unicode MS" charset="0"/>
              </a:rPr>
              <a:t>i</a:t>
            </a:r>
            <a:r>
              <a:rPr lang="en-US" altLang="zh-CN" sz="2400" dirty="0">
                <a:solidFill>
                  <a:schemeClr val="bg2"/>
                </a:solidFill>
                <a:latin typeface="Arial" charset="0"/>
                <a:ea typeface="宋体" charset="0"/>
                <a:cs typeface="Arial Unicode MS" charset="0"/>
              </a:rPr>
              <a:t>] - '0')</a:t>
            </a:r>
            <a:r>
              <a:rPr lang="en-US" altLang="zh-CN" sz="2400" dirty="0">
                <a:latin typeface="Arial" charset="0"/>
                <a:ea typeface="宋体" charset="0"/>
                <a:cs typeface="Arial Unicode MS" charset="0"/>
              </a:rPr>
              <a:t>;</a:t>
            </a:r>
          </a:p>
          <a:p>
            <a:pPr>
              <a:lnSpc>
                <a:spcPct val="90000"/>
              </a:lnSpc>
              <a:spcBef>
                <a:spcPct val="10000"/>
              </a:spcBef>
              <a:buFont typeface="Wingdings" charset="0"/>
              <a:buNone/>
            </a:pPr>
            <a:r>
              <a:rPr lang="en-US" altLang="zh-CN" sz="2400" dirty="0">
                <a:latin typeface="Arial" charset="0"/>
                <a:ea typeface="宋体" charset="0"/>
                <a:cs typeface="Arial Unicode MS" charset="0"/>
              </a:rPr>
              <a:t>    </a:t>
            </a:r>
            <a:r>
              <a:rPr lang="en-US" altLang="zh-CN" sz="2400" dirty="0" err="1">
                <a:latin typeface="Arial" charset="0"/>
                <a:ea typeface="宋体" charset="0"/>
                <a:cs typeface="Arial Unicode MS" charset="0"/>
              </a:rPr>
              <a:t>printf</a:t>
            </a:r>
            <a:r>
              <a:rPr lang="en-US" altLang="zh-CN" sz="2400" dirty="0">
                <a:latin typeface="Arial" charset="0"/>
                <a:ea typeface="宋体" charset="0"/>
                <a:cs typeface="Arial Unicode MS" charset="0"/>
              </a:rPr>
              <a:t> ( "digit = %d\n", n );</a:t>
            </a:r>
          </a:p>
          <a:p>
            <a:pPr>
              <a:lnSpc>
                <a:spcPct val="90000"/>
              </a:lnSpc>
              <a:spcBef>
                <a:spcPct val="10000"/>
              </a:spcBef>
              <a:buFont typeface="Wingdings" charset="0"/>
              <a:buNone/>
            </a:pPr>
            <a:r>
              <a:rPr lang="en-US" altLang="zh-CN" sz="2400" dirty="0">
                <a:latin typeface="Arial" charset="0"/>
                <a:ea typeface="宋体" charset="0"/>
                <a:cs typeface="Arial Unicode MS" charset="0"/>
              </a:rPr>
              <a:t>    return 0;</a:t>
            </a:r>
          </a:p>
          <a:p>
            <a:pPr>
              <a:lnSpc>
                <a:spcPct val="90000"/>
              </a:lnSpc>
              <a:spcBef>
                <a:spcPct val="10000"/>
              </a:spcBef>
              <a:buFont typeface="Wingdings" charset="0"/>
              <a:buNone/>
            </a:pPr>
            <a:r>
              <a:rPr lang="en-US" altLang="zh-CN" sz="2400" dirty="0">
                <a:latin typeface="Arial" charset="0"/>
                <a:ea typeface="宋体" charset="0"/>
                <a:cs typeface="Arial Unicode MS" charset="0"/>
              </a:rPr>
              <a:t>}       </a:t>
            </a:r>
          </a:p>
        </p:txBody>
      </p:sp>
      <p:sp>
        <p:nvSpPr>
          <p:cNvPr id="499716" name="Rectangle 4"/>
          <p:cNvSpPr>
            <a:spLocks noChangeArrowheads="1"/>
          </p:cNvSpPr>
          <p:nvPr/>
        </p:nvSpPr>
        <p:spPr bwMode="auto">
          <a:xfrm>
            <a:off x="7132638" y="2000250"/>
            <a:ext cx="3249612" cy="941388"/>
          </a:xfrm>
          <a:prstGeom prst="rect">
            <a:avLst/>
          </a:prstGeom>
          <a:noFill/>
          <a:ln w="12700">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p>
            <a:pPr>
              <a:spcBef>
                <a:spcPct val="30000"/>
              </a:spcBef>
            </a:pPr>
            <a:r>
              <a:rPr kumimoji="1" lang="en-US" altLang="zh-CN" sz="2400" b="1">
                <a:cs typeface="Arial Unicode MS" charset="0"/>
              </a:rPr>
              <a:t>Enter a string:</a:t>
            </a:r>
            <a:r>
              <a:rPr kumimoji="1" lang="en-US" altLang="zh-CN" sz="2400" b="1">
                <a:solidFill>
                  <a:srgbClr val="FFFF00"/>
                </a:solidFill>
                <a:cs typeface="Arial Unicode MS" charset="0"/>
              </a:rPr>
              <a:t> </a:t>
            </a:r>
            <a:r>
              <a:rPr kumimoji="1" lang="en-US" altLang="zh-CN" sz="2400" b="1">
                <a:solidFill>
                  <a:srgbClr val="CC0066"/>
                </a:solidFill>
                <a:cs typeface="Arial Unicode MS" charset="0"/>
              </a:rPr>
              <a:t>a12d3</a:t>
            </a:r>
          </a:p>
          <a:p>
            <a:pPr>
              <a:spcBef>
                <a:spcPct val="30000"/>
              </a:spcBef>
            </a:pPr>
            <a:r>
              <a:rPr kumimoji="1" lang="en-US" altLang="zh-CN" sz="2400" b="1">
                <a:cs typeface="Arial Unicode MS" charset="0"/>
              </a:rPr>
              <a:t>digit = 123</a:t>
            </a:r>
          </a:p>
        </p:txBody>
      </p:sp>
      <p:sp>
        <p:nvSpPr>
          <p:cNvPr id="74757" name="Rectangle 5"/>
          <p:cNvSpPr>
            <a:spLocks noChangeArrowheads="1"/>
          </p:cNvSpPr>
          <p:nvPr/>
        </p:nvSpPr>
        <p:spPr bwMode="auto">
          <a:xfrm>
            <a:off x="2024063" y="1500188"/>
            <a:ext cx="4953000" cy="1981200"/>
          </a:xfrm>
          <a:prstGeom prst="rect">
            <a:avLst/>
          </a:prstGeom>
          <a:noFill/>
          <a:ln w="9525" cap="rnd">
            <a:solidFill>
              <a:schemeClr val="tx1"/>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nchor="ctr"/>
          <a:lstStyle/>
          <a:p>
            <a:endParaRPr lang="zh-CN" altLang="en-US"/>
          </a:p>
        </p:txBody>
      </p:sp>
      <p:graphicFrame>
        <p:nvGraphicFramePr>
          <p:cNvPr id="21" name="表格 20"/>
          <p:cNvGraphicFramePr>
            <a:graphicFrameLocks noGrp="1"/>
          </p:cNvGraphicFramePr>
          <p:nvPr/>
        </p:nvGraphicFramePr>
        <p:xfrm>
          <a:off x="5167313" y="3340100"/>
          <a:ext cx="5143500" cy="731520"/>
        </p:xfrm>
        <a:graphic>
          <a:graphicData uri="http://schemas.openxmlformats.org/drawingml/2006/table">
            <a:tbl>
              <a:tblPr/>
              <a:tblGrid>
                <a:gridCol w="642937">
                  <a:extLst>
                    <a:ext uri="{9D8B030D-6E8A-4147-A177-3AD203B41FA5}">
                      <a16:colId xmlns:a16="http://schemas.microsoft.com/office/drawing/2014/main" val="20000"/>
                    </a:ext>
                  </a:extLst>
                </a:gridCol>
                <a:gridCol w="642938">
                  <a:extLst>
                    <a:ext uri="{9D8B030D-6E8A-4147-A177-3AD203B41FA5}">
                      <a16:colId xmlns:a16="http://schemas.microsoft.com/office/drawing/2014/main" val="20001"/>
                    </a:ext>
                  </a:extLst>
                </a:gridCol>
                <a:gridCol w="642937">
                  <a:extLst>
                    <a:ext uri="{9D8B030D-6E8A-4147-A177-3AD203B41FA5}">
                      <a16:colId xmlns:a16="http://schemas.microsoft.com/office/drawing/2014/main" val="20002"/>
                    </a:ext>
                  </a:extLst>
                </a:gridCol>
                <a:gridCol w="642938">
                  <a:extLst>
                    <a:ext uri="{9D8B030D-6E8A-4147-A177-3AD203B41FA5}">
                      <a16:colId xmlns:a16="http://schemas.microsoft.com/office/drawing/2014/main" val="20003"/>
                    </a:ext>
                  </a:extLst>
                </a:gridCol>
                <a:gridCol w="642937">
                  <a:extLst>
                    <a:ext uri="{9D8B030D-6E8A-4147-A177-3AD203B41FA5}">
                      <a16:colId xmlns:a16="http://schemas.microsoft.com/office/drawing/2014/main" val="20004"/>
                    </a:ext>
                  </a:extLst>
                </a:gridCol>
                <a:gridCol w="642938">
                  <a:extLst>
                    <a:ext uri="{9D8B030D-6E8A-4147-A177-3AD203B41FA5}">
                      <a16:colId xmlns:a16="http://schemas.microsoft.com/office/drawing/2014/main" val="20005"/>
                    </a:ext>
                  </a:extLst>
                </a:gridCol>
                <a:gridCol w="642937">
                  <a:extLst>
                    <a:ext uri="{9D8B030D-6E8A-4147-A177-3AD203B41FA5}">
                      <a16:colId xmlns:a16="http://schemas.microsoft.com/office/drawing/2014/main" val="20006"/>
                    </a:ext>
                  </a:extLst>
                </a:gridCol>
                <a:gridCol w="642938">
                  <a:extLst>
                    <a:ext uri="{9D8B030D-6E8A-4147-A177-3AD203B41FA5}">
                      <a16:colId xmlns:a16="http://schemas.microsoft.com/office/drawing/2014/main" val="20007"/>
                    </a:ext>
                  </a:extLst>
                </a:gridCol>
              </a:tblGrid>
              <a:tr h="35718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a</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1</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2</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d</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3</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5718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0</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1</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2</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3</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4</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9716"/>
                                        </p:tgtEl>
                                        <p:attrNameLst>
                                          <p:attrName>style.visibility</p:attrName>
                                        </p:attrNameLst>
                                      </p:cBhvr>
                                      <p:to>
                                        <p:strVal val="visible"/>
                                      </p:to>
                                    </p:set>
                                    <p:anim calcmode="lin" valueType="num">
                                      <p:cBhvr additive="base">
                                        <p:cTn id="7" dur="500" fill="hold"/>
                                        <p:tgtEl>
                                          <p:spTgt spid="499716"/>
                                        </p:tgtEl>
                                        <p:attrNameLst>
                                          <p:attrName>ppt_x</p:attrName>
                                        </p:attrNameLst>
                                      </p:cBhvr>
                                      <p:tavLst>
                                        <p:tav tm="0">
                                          <p:val>
                                            <p:strVal val="0-#ppt_w/2"/>
                                          </p:val>
                                        </p:tav>
                                        <p:tav tm="100000">
                                          <p:val>
                                            <p:strVal val="#ppt_x"/>
                                          </p:val>
                                        </p:tav>
                                      </p:tavLst>
                                    </p:anim>
                                    <p:anim calcmode="lin" valueType="num">
                                      <p:cBhvr additive="base">
                                        <p:cTn id="8" dur="500" fill="hold"/>
                                        <p:tgtEl>
                                          <p:spTgt spid="4997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linds(horizontal)">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6"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7453314" y="428625"/>
            <a:ext cx="3000375" cy="685800"/>
          </a:xfrm>
        </p:spPr>
        <p:txBody>
          <a:bodyPr/>
          <a:lstStyle/>
          <a:p>
            <a:pPr marL="342900" indent="-342900">
              <a:lnSpc>
                <a:spcPct val="124000"/>
              </a:lnSpc>
              <a:spcBef>
                <a:spcPct val="30000"/>
              </a:spcBef>
            </a:pPr>
            <a:r>
              <a:rPr lang="zh-CN" altLang="en-US" sz="4000" dirty="0">
                <a:latin typeface="Times New Roman" charset="0"/>
                <a:ea typeface="宋体" charset="0"/>
                <a:cs typeface="宋体" charset="0"/>
              </a:rPr>
              <a:t>例</a:t>
            </a:r>
            <a:r>
              <a:rPr lang="en-US" altLang="zh-CN" sz="4000" dirty="0">
                <a:latin typeface="Times New Roman" charset="0"/>
                <a:ea typeface="宋体" charset="0"/>
                <a:cs typeface="宋体" charset="0"/>
              </a:rPr>
              <a:t>3 </a:t>
            </a:r>
            <a:r>
              <a:rPr lang="zh-CN" altLang="en-US" sz="4000" dirty="0">
                <a:latin typeface="Times New Roman" charset="0"/>
                <a:ea typeface="宋体" charset="0"/>
                <a:cs typeface="宋体" charset="0"/>
              </a:rPr>
              <a:t>思考</a:t>
            </a:r>
            <a:endParaRPr lang="en-US" altLang="zh-CN" sz="4000" dirty="0">
              <a:solidFill>
                <a:schemeClr val="bg2"/>
              </a:solidFill>
              <a:latin typeface="Arial" charset="0"/>
              <a:ea typeface="宋体" charset="0"/>
              <a:cs typeface="宋体" charset="0"/>
            </a:endParaRPr>
          </a:p>
        </p:txBody>
      </p:sp>
      <p:sp>
        <p:nvSpPr>
          <p:cNvPr id="500739" name="Rectangle 3"/>
          <p:cNvSpPr>
            <a:spLocks noGrp="1" noChangeArrowheads="1"/>
          </p:cNvSpPr>
          <p:nvPr>
            <p:ph type="body" idx="1"/>
          </p:nvPr>
        </p:nvSpPr>
        <p:spPr>
          <a:xfrm>
            <a:off x="5410200" y="1295400"/>
            <a:ext cx="4972050" cy="2205038"/>
          </a:xfrm>
        </p:spPr>
        <p:txBody>
          <a:bodyPr/>
          <a:lstStyle/>
          <a:p>
            <a:pPr algn="just">
              <a:lnSpc>
                <a:spcPct val="90000"/>
              </a:lnSpc>
              <a:spcBef>
                <a:spcPct val="10000"/>
              </a:spcBef>
              <a:buFont typeface="Wingdings" charset="0"/>
              <a:buNone/>
            </a:pPr>
            <a:r>
              <a:rPr lang="en-US" altLang="zh-CN" sz="2400" dirty="0">
                <a:latin typeface="Arial" charset="0"/>
                <a:ea typeface="宋体" charset="0"/>
                <a:cs typeface="Arial Unicode MS" charset="0"/>
              </a:rPr>
              <a:t>n = 0; </a:t>
            </a:r>
          </a:p>
          <a:p>
            <a:pPr algn="just">
              <a:lnSpc>
                <a:spcPct val="90000"/>
              </a:lnSpc>
              <a:spcBef>
                <a:spcPct val="10000"/>
              </a:spcBef>
              <a:buFont typeface="Wingdings" charset="0"/>
              <a:buNone/>
            </a:pPr>
            <a:r>
              <a:rPr lang="en-US" altLang="zh-CN" sz="2400" dirty="0">
                <a:latin typeface="Arial" charset="0"/>
                <a:ea typeface="宋体" charset="0"/>
                <a:cs typeface="Arial Unicode MS" charset="0"/>
              </a:rPr>
              <a:t>for ( </a:t>
            </a:r>
            <a:r>
              <a:rPr lang="en-US" altLang="zh-CN" sz="2400" dirty="0" err="1">
                <a:latin typeface="Arial" charset="0"/>
                <a:ea typeface="宋体" charset="0"/>
                <a:cs typeface="Arial Unicode MS" charset="0"/>
              </a:rPr>
              <a:t>i</a:t>
            </a:r>
            <a:r>
              <a:rPr lang="en-US" altLang="zh-CN" sz="2400" dirty="0">
                <a:latin typeface="Arial" charset="0"/>
                <a:ea typeface="宋体" charset="0"/>
                <a:cs typeface="Arial Unicode MS" charset="0"/>
              </a:rPr>
              <a:t> = 0; </a:t>
            </a:r>
            <a:r>
              <a:rPr lang="en-US" altLang="zh-CN" sz="2400" dirty="0">
                <a:solidFill>
                  <a:schemeClr val="bg2"/>
                </a:solidFill>
                <a:latin typeface="Arial" charset="0"/>
                <a:ea typeface="宋体" charset="0"/>
                <a:cs typeface="Arial Unicode MS" charset="0"/>
              </a:rPr>
              <a:t>s[</a:t>
            </a:r>
            <a:r>
              <a:rPr lang="en-US" altLang="zh-CN" sz="2400" dirty="0" err="1">
                <a:solidFill>
                  <a:schemeClr val="bg2"/>
                </a:solidFill>
                <a:latin typeface="Arial" charset="0"/>
                <a:ea typeface="宋体" charset="0"/>
                <a:cs typeface="Arial Unicode MS" charset="0"/>
              </a:rPr>
              <a:t>i</a:t>
            </a:r>
            <a:r>
              <a:rPr lang="en-US" altLang="zh-CN" sz="2400" dirty="0">
                <a:solidFill>
                  <a:schemeClr val="bg2"/>
                </a:solidFill>
                <a:latin typeface="Arial" charset="0"/>
                <a:ea typeface="宋体" charset="0"/>
                <a:cs typeface="Arial Unicode MS" charset="0"/>
              </a:rPr>
              <a:t>] != '\0'</a:t>
            </a:r>
            <a:r>
              <a:rPr lang="en-US" altLang="zh-CN" sz="2400" dirty="0">
                <a:latin typeface="Arial" charset="0"/>
                <a:ea typeface="宋体" charset="0"/>
                <a:cs typeface="Arial Unicode MS" charset="0"/>
              </a:rPr>
              <a:t>; </a:t>
            </a:r>
            <a:r>
              <a:rPr lang="en-US" altLang="zh-CN" sz="2400" dirty="0" err="1">
                <a:latin typeface="Arial" charset="0"/>
                <a:ea typeface="宋体" charset="0"/>
                <a:cs typeface="Arial Unicode MS" charset="0"/>
              </a:rPr>
              <a:t>i</a:t>
            </a:r>
            <a:r>
              <a:rPr lang="en-US" altLang="zh-CN" sz="2400" dirty="0">
                <a:latin typeface="Arial" charset="0"/>
                <a:ea typeface="宋体" charset="0"/>
                <a:cs typeface="Arial Unicode MS" charset="0"/>
              </a:rPr>
              <a:t>++ )</a:t>
            </a:r>
          </a:p>
          <a:p>
            <a:pPr algn="just">
              <a:lnSpc>
                <a:spcPct val="90000"/>
              </a:lnSpc>
              <a:spcBef>
                <a:spcPct val="10000"/>
              </a:spcBef>
              <a:buFont typeface="Wingdings" charset="0"/>
              <a:buNone/>
            </a:pPr>
            <a:r>
              <a:rPr lang="en-US" altLang="zh-CN" sz="2400" dirty="0">
                <a:latin typeface="Arial" charset="0"/>
                <a:ea typeface="宋体" charset="0"/>
                <a:cs typeface="Arial Unicode MS" charset="0"/>
              </a:rPr>
              <a:t>    if ( s[</a:t>
            </a:r>
            <a:r>
              <a:rPr lang="en-US" altLang="zh-CN" sz="2400" dirty="0" err="1">
                <a:latin typeface="Arial" charset="0"/>
                <a:ea typeface="宋体" charset="0"/>
                <a:cs typeface="Arial Unicode MS" charset="0"/>
              </a:rPr>
              <a:t>i</a:t>
            </a:r>
            <a:r>
              <a:rPr lang="en-US" altLang="zh-CN" sz="2400" dirty="0">
                <a:latin typeface="Arial" charset="0"/>
                <a:ea typeface="宋体" charset="0"/>
                <a:cs typeface="Arial Unicode MS" charset="0"/>
              </a:rPr>
              <a:t>] &lt;= '9' &amp;&amp; s[</a:t>
            </a:r>
            <a:r>
              <a:rPr lang="en-US" altLang="zh-CN" sz="2400" dirty="0" err="1">
                <a:latin typeface="Arial" charset="0"/>
                <a:ea typeface="宋体" charset="0"/>
                <a:cs typeface="Arial Unicode MS" charset="0"/>
              </a:rPr>
              <a:t>i</a:t>
            </a:r>
            <a:r>
              <a:rPr lang="en-US" altLang="zh-CN" sz="2400" dirty="0">
                <a:latin typeface="Arial" charset="0"/>
                <a:ea typeface="宋体" charset="0"/>
                <a:cs typeface="Arial Unicode MS" charset="0"/>
              </a:rPr>
              <a:t>] &gt;= '0' ) </a:t>
            </a:r>
          </a:p>
          <a:p>
            <a:pPr algn="just">
              <a:lnSpc>
                <a:spcPct val="90000"/>
              </a:lnSpc>
              <a:spcBef>
                <a:spcPct val="10000"/>
              </a:spcBef>
              <a:buFont typeface="Wingdings" charset="0"/>
              <a:buNone/>
            </a:pPr>
            <a:r>
              <a:rPr lang="en-US" altLang="zh-CN" sz="2400" dirty="0">
                <a:latin typeface="Arial" charset="0"/>
                <a:ea typeface="宋体" charset="0"/>
                <a:cs typeface="Arial Unicode MS" charset="0"/>
              </a:rPr>
              <a:t>        </a:t>
            </a:r>
            <a:r>
              <a:rPr lang="en-US" altLang="zh-CN" sz="2400" dirty="0">
                <a:solidFill>
                  <a:schemeClr val="bg2"/>
                </a:solidFill>
                <a:latin typeface="Arial" charset="0"/>
                <a:ea typeface="宋体" charset="0"/>
                <a:cs typeface="Arial Unicode MS" charset="0"/>
              </a:rPr>
              <a:t>n = n * 10 + (s[</a:t>
            </a:r>
            <a:r>
              <a:rPr lang="en-US" altLang="zh-CN" sz="2400" dirty="0" err="1">
                <a:solidFill>
                  <a:schemeClr val="bg2"/>
                </a:solidFill>
                <a:latin typeface="Arial" charset="0"/>
                <a:ea typeface="宋体" charset="0"/>
                <a:cs typeface="Arial Unicode MS" charset="0"/>
              </a:rPr>
              <a:t>i</a:t>
            </a:r>
            <a:r>
              <a:rPr lang="en-US" altLang="zh-CN" sz="2400" dirty="0">
                <a:solidFill>
                  <a:schemeClr val="bg2"/>
                </a:solidFill>
                <a:latin typeface="Arial" charset="0"/>
                <a:ea typeface="宋体" charset="0"/>
                <a:cs typeface="Arial Unicode MS" charset="0"/>
              </a:rPr>
              <a:t>] - '0')</a:t>
            </a:r>
            <a:r>
              <a:rPr lang="en-US" altLang="zh-CN" sz="2400" dirty="0">
                <a:latin typeface="Arial" charset="0"/>
                <a:ea typeface="宋体" charset="0"/>
                <a:cs typeface="Arial Unicode MS" charset="0"/>
              </a:rPr>
              <a:t>;</a:t>
            </a:r>
          </a:p>
          <a:p>
            <a:pPr algn="just">
              <a:lnSpc>
                <a:spcPct val="90000"/>
              </a:lnSpc>
              <a:spcBef>
                <a:spcPct val="10000"/>
              </a:spcBef>
              <a:buFont typeface="Wingdings" charset="0"/>
              <a:buNone/>
            </a:pPr>
            <a:r>
              <a:rPr kumimoji="1" lang="en-US" altLang="zh-CN" sz="2400" dirty="0">
                <a:solidFill>
                  <a:srgbClr val="CC0066"/>
                </a:solidFill>
                <a:latin typeface="Arial" charset="0"/>
                <a:ea typeface="宋体" charset="0"/>
                <a:cs typeface="Arial Unicode MS" charset="0"/>
              </a:rPr>
              <a:t>    else</a:t>
            </a:r>
          </a:p>
          <a:p>
            <a:pPr algn="just">
              <a:lnSpc>
                <a:spcPct val="90000"/>
              </a:lnSpc>
              <a:spcBef>
                <a:spcPct val="10000"/>
              </a:spcBef>
              <a:buFont typeface="Wingdings" charset="0"/>
              <a:buNone/>
            </a:pPr>
            <a:r>
              <a:rPr kumimoji="1" lang="en-US" altLang="zh-CN" sz="2400" dirty="0">
                <a:solidFill>
                  <a:srgbClr val="CC0066"/>
                </a:solidFill>
                <a:latin typeface="Arial" charset="0"/>
                <a:ea typeface="宋体" charset="0"/>
                <a:cs typeface="Arial Unicode MS" charset="0"/>
              </a:rPr>
              <a:t>        break;</a:t>
            </a:r>
          </a:p>
          <a:p>
            <a:pPr algn="just">
              <a:lnSpc>
                <a:spcPct val="90000"/>
              </a:lnSpc>
              <a:spcBef>
                <a:spcPct val="10000"/>
              </a:spcBef>
              <a:buFont typeface="Wingdings" charset="0"/>
              <a:buNone/>
            </a:pPr>
            <a:endParaRPr lang="en-US" altLang="zh-CN" sz="2400" dirty="0">
              <a:latin typeface="Arial" charset="0"/>
              <a:ea typeface="宋体" charset="0"/>
              <a:cs typeface="Arial Unicode MS" charset="0"/>
            </a:endParaRPr>
          </a:p>
        </p:txBody>
      </p:sp>
      <p:sp>
        <p:nvSpPr>
          <p:cNvPr id="75780" name="Rectangle 31"/>
          <p:cNvSpPr>
            <a:spLocks noChangeArrowheads="1"/>
          </p:cNvSpPr>
          <p:nvPr/>
        </p:nvSpPr>
        <p:spPr bwMode="auto">
          <a:xfrm>
            <a:off x="1809750" y="1571626"/>
            <a:ext cx="3600450" cy="944563"/>
          </a:xfrm>
          <a:prstGeom prst="rect">
            <a:avLst/>
          </a:prstGeom>
          <a:noFill/>
          <a:ln w="12700">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p>
            <a:pPr>
              <a:spcBef>
                <a:spcPct val="30000"/>
              </a:spcBef>
            </a:pPr>
            <a:r>
              <a:rPr kumimoji="1" lang="en-US" altLang="zh-CN" sz="2400" b="1">
                <a:cs typeface="Arial Unicode MS" charset="0"/>
              </a:rPr>
              <a:t>Enter a string:</a:t>
            </a:r>
            <a:r>
              <a:rPr kumimoji="1" lang="en-US" altLang="zh-CN" sz="2400" b="1">
                <a:solidFill>
                  <a:srgbClr val="FFFF00"/>
                </a:solidFill>
                <a:cs typeface="Arial Unicode MS" charset="0"/>
              </a:rPr>
              <a:t> </a:t>
            </a:r>
            <a:r>
              <a:rPr kumimoji="1" lang="en-US" altLang="zh-CN" sz="2400" b="1">
                <a:solidFill>
                  <a:srgbClr val="CC0066"/>
                </a:solidFill>
                <a:cs typeface="Arial Unicode MS" charset="0"/>
              </a:rPr>
              <a:t>a12d3</a:t>
            </a:r>
          </a:p>
          <a:p>
            <a:pPr>
              <a:spcBef>
                <a:spcPct val="30000"/>
              </a:spcBef>
            </a:pPr>
            <a:r>
              <a:rPr kumimoji="1" lang="en-US" altLang="zh-CN" sz="2400" b="1">
                <a:cs typeface="Arial Unicode MS" charset="0"/>
              </a:rPr>
              <a:t>digit = 123</a:t>
            </a:r>
          </a:p>
        </p:txBody>
      </p:sp>
      <p:graphicFrame>
        <p:nvGraphicFramePr>
          <p:cNvPr id="33" name="表格 32"/>
          <p:cNvGraphicFramePr>
            <a:graphicFrameLocks noGrp="1"/>
          </p:cNvGraphicFramePr>
          <p:nvPr/>
        </p:nvGraphicFramePr>
        <p:xfrm>
          <a:off x="2024063" y="571500"/>
          <a:ext cx="5143500" cy="731520"/>
        </p:xfrm>
        <a:graphic>
          <a:graphicData uri="http://schemas.openxmlformats.org/drawingml/2006/table">
            <a:tbl>
              <a:tblPr/>
              <a:tblGrid>
                <a:gridCol w="642937">
                  <a:extLst>
                    <a:ext uri="{9D8B030D-6E8A-4147-A177-3AD203B41FA5}">
                      <a16:colId xmlns:a16="http://schemas.microsoft.com/office/drawing/2014/main" val="20000"/>
                    </a:ext>
                  </a:extLst>
                </a:gridCol>
                <a:gridCol w="642938">
                  <a:extLst>
                    <a:ext uri="{9D8B030D-6E8A-4147-A177-3AD203B41FA5}">
                      <a16:colId xmlns:a16="http://schemas.microsoft.com/office/drawing/2014/main" val="20001"/>
                    </a:ext>
                  </a:extLst>
                </a:gridCol>
                <a:gridCol w="642937">
                  <a:extLst>
                    <a:ext uri="{9D8B030D-6E8A-4147-A177-3AD203B41FA5}">
                      <a16:colId xmlns:a16="http://schemas.microsoft.com/office/drawing/2014/main" val="20002"/>
                    </a:ext>
                  </a:extLst>
                </a:gridCol>
                <a:gridCol w="642938">
                  <a:extLst>
                    <a:ext uri="{9D8B030D-6E8A-4147-A177-3AD203B41FA5}">
                      <a16:colId xmlns:a16="http://schemas.microsoft.com/office/drawing/2014/main" val="20003"/>
                    </a:ext>
                  </a:extLst>
                </a:gridCol>
                <a:gridCol w="642937">
                  <a:extLst>
                    <a:ext uri="{9D8B030D-6E8A-4147-A177-3AD203B41FA5}">
                      <a16:colId xmlns:a16="http://schemas.microsoft.com/office/drawing/2014/main" val="20004"/>
                    </a:ext>
                  </a:extLst>
                </a:gridCol>
                <a:gridCol w="642938">
                  <a:extLst>
                    <a:ext uri="{9D8B030D-6E8A-4147-A177-3AD203B41FA5}">
                      <a16:colId xmlns:a16="http://schemas.microsoft.com/office/drawing/2014/main" val="20005"/>
                    </a:ext>
                  </a:extLst>
                </a:gridCol>
                <a:gridCol w="642937">
                  <a:extLst>
                    <a:ext uri="{9D8B030D-6E8A-4147-A177-3AD203B41FA5}">
                      <a16:colId xmlns:a16="http://schemas.microsoft.com/office/drawing/2014/main" val="20006"/>
                    </a:ext>
                  </a:extLst>
                </a:gridCol>
                <a:gridCol w="642938">
                  <a:extLst>
                    <a:ext uri="{9D8B030D-6E8A-4147-A177-3AD203B41FA5}">
                      <a16:colId xmlns:a16="http://schemas.microsoft.com/office/drawing/2014/main" val="20007"/>
                    </a:ext>
                  </a:extLst>
                </a:gridCol>
              </a:tblGrid>
              <a:tr h="35718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a</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1</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2</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d</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3</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5718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0</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1</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2</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3</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0"/>
                          <a:cs typeface="宋体" charset="0"/>
                        </a:rPr>
                        <a:t>4</a:t>
                      </a: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0"/>
                        <a:cs typeface="宋体"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a:ln>
                          <a:noFill/>
                        </a:ln>
                        <a:solidFill>
                          <a:schemeClr val="tx1"/>
                        </a:solidFill>
                        <a:effectLst/>
                        <a:latin typeface="Arial" charset="0"/>
                        <a:ea typeface="宋体" charset="0"/>
                        <a:cs typeface="宋体"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34" name="表格 33"/>
          <p:cNvGraphicFramePr>
            <a:graphicFrameLocks noGrp="1"/>
          </p:cNvGraphicFramePr>
          <p:nvPr/>
        </p:nvGraphicFramePr>
        <p:xfrm>
          <a:off x="2095501" y="3584576"/>
          <a:ext cx="8143875" cy="2883535"/>
        </p:xfrm>
        <a:graphic>
          <a:graphicData uri="http://schemas.openxmlformats.org/drawingml/2006/table">
            <a:tbl>
              <a:tblPr/>
              <a:tblGrid>
                <a:gridCol w="1333500">
                  <a:extLst>
                    <a:ext uri="{9D8B030D-6E8A-4147-A177-3AD203B41FA5}">
                      <a16:colId xmlns:a16="http://schemas.microsoft.com/office/drawing/2014/main" val="20000"/>
                    </a:ext>
                  </a:extLst>
                </a:gridCol>
                <a:gridCol w="1755775">
                  <a:extLst>
                    <a:ext uri="{9D8B030D-6E8A-4147-A177-3AD203B41FA5}">
                      <a16:colId xmlns:a16="http://schemas.microsoft.com/office/drawing/2014/main" val="20001"/>
                    </a:ext>
                  </a:extLst>
                </a:gridCol>
                <a:gridCol w="1754188">
                  <a:extLst>
                    <a:ext uri="{9D8B030D-6E8A-4147-A177-3AD203B41FA5}">
                      <a16:colId xmlns:a16="http://schemas.microsoft.com/office/drawing/2014/main" val="20002"/>
                    </a:ext>
                  </a:extLst>
                </a:gridCol>
                <a:gridCol w="3300412">
                  <a:extLst>
                    <a:ext uri="{9D8B030D-6E8A-4147-A177-3AD203B41FA5}">
                      <a16:colId xmlns:a16="http://schemas.microsoft.com/office/drawing/2014/main" val="20003"/>
                    </a:ext>
                  </a:extLst>
                </a:gridCol>
              </a:tblGrid>
              <a:tr h="4413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Arial" charset="0"/>
                          <a:ea typeface="宋体" charset="0"/>
                          <a:cs typeface="宋体" charset="0"/>
                        </a:rPr>
                        <a:t>i </a:t>
                      </a: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0"/>
                          <a:cs typeface="宋体" charset="0"/>
                        </a:rPr>
                        <a:t>s[i]</a:t>
                      </a: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0"/>
                          <a:cs typeface="宋体" charset="0"/>
                        </a:rPr>
                        <a:t>s[i]-'0'</a:t>
                      </a: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0" fontAlgn="base" latinLnBrk="0" hangingPunct="0">
                        <a:lnSpc>
                          <a:spcPct val="120000"/>
                        </a:lnSpc>
                        <a:spcBef>
                          <a:spcPct val="0"/>
                        </a:spcBef>
                        <a:spcAft>
                          <a:spcPct val="0"/>
                        </a:spcAft>
                        <a:buClr>
                          <a:schemeClr val="tx2"/>
                        </a:buClr>
                        <a:buSzPct val="75000"/>
                        <a:buFont typeface="Monotype Sorts" charset="0"/>
                        <a:buNone/>
                        <a:tabLst/>
                      </a:pPr>
                      <a:r>
                        <a:rPr kumimoji="0" lang="en-US" altLang="zh-CN" sz="2000" b="1" i="0" u="none" strike="noStrike" cap="none" normalizeH="0" baseline="0">
                          <a:ln>
                            <a:noFill/>
                          </a:ln>
                          <a:solidFill>
                            <a:schemeClr val="tx1"/>
                          </a:solidFill>
                          <a:effectLst/>
                          <a:latin typeface="Arial" charset="0"/>
                          <a:ea typeface="宋体" charset="0"/>
                          <a:cs typeface="宋体" charset="0"/>
                        </a:rPr>
                        <a:t>n = n*10+(s[i]-'0')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0"/>
                          <a:cs typeface="宋体" charset="0"/>
                        </a:rPr>
                        <a:t>0</a:t>
                      </a: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Arial" charset="0"/>
                          <a:ea typeface="宋体" charset="0"/>
                          <a:cs typeface="宋体" charset="0"/>
                        </a:rPr>
                        <a:t>'a'</a:t>
                      </a: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0"/>
                          <a:cs typeface="宋体" charset="0"/>
                        </a:rPr>
                        <a:t>1</a:t>
                      </a: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Arial" charset="0"/>
                          <a:ea typeface="宋体" charset="0"/>
                          <a:cs typeface="宋体" charset="0"/>
                        </a:rPr>
                        <a:t>'1'</a:t>
                      </a: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Arial" charset="0"/>
                          <a:ea typeface="宋体" charset="0"/>
                          <a:cs typeface="宋体" charset="0"/>
                        </a:rPr>
                        <a:t>1</a:t>
                      </a: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0"/>
                          <a:cs typeface="宋体" charset="0"/>
                        </a:rPr>
                        <a:t>0*10+1 = 1 </a:t>
                      </a: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86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0"/>
                          <a:cs typeface="宋体" charset="0"/>
                        </a:rPr>
                        <a:t>2</a:t>
                      </a: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Arial" charset="0"/>
                          <a:ea typeface="宋体" charset="0"/>
                          <a:cs typeface="宋体" charset="0"/>
                        </a:rPr>
                        <a:t>'2'</a:t>
                      </a: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Arial" charset="0"/>
                          <a:ea typeface="宋体" charset="0"/>
                          <a:cs typeface="宋体" charset="0"/>
                        </a:rPr>
                        <a:t>2</a:t>
                      </a: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2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0"/>
                          <a:cs typeface="宋体" charset="0"/>
                        </a:rPr>
                        <a:t>1*10+2  =12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86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0"/>
                          <a:cs typeface="宋体" charset="0"/>
                        </a:rPr>
                        <a:t>3</a:t>
                      </a: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Arial" charset="0"/>
                          <a:ea typeface="宋体" charset="0"/>
                          <a:cs typeface="宋体" charset="0"/>
                        </a:rPr>
                        <a:t>'d'</a:t>
                      </a: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20000"/>
                        </a:lnSpc>
                        <a:spcBef>
                          <a:spcPct val="0"/>
                        </a:spcBef>
                        <a:spcAft>
                          <a:spcPct val="0"/>
                        </a:spcAft>
                        <a:buClrTx/>
                        <a:buSzTx/>
                        <a:buFontTx/>
                        <a:buNone/>
                        <a:tabLst/>
                      </a:pPr>
                      <a:endParaRPr kumimoji="0" lang="en-US" altLang="zh-CN"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0"/>
                          <a:cs typeface="宋体" charset="0"/>
                        </a:rPr>
                        <a:t>4</a:t>
                      </a: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Arial" charset="0"/>
                          <a:ea typeface="宋体" charset="0"/>
                          <a:cs typeface="宋体" charset="0"/>
                        </a:rPr>
                        <a:t>'3'</a:t>
                      </a: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Arial" charset="0"/>
                          <a:ea typeface="宋体" charset="0"/>
                          <a:cs typeface="宋体" charset="0"/>
                        </a:rPr>
                        <a:t>3</a:t>
                      </a: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0"/>
                          <a:cs typeface="宋体" charset="0"/>
                        </a:rPr>
                        <a:t>12*10+3  =123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3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Arial" charset="0"/>
                          <a:ea typeface="宋体" charset="0"/>
                          <a:cs typeface="宋体" charset="0"/>
                        </a:rPr>
                        <a:t>5</a:t>
                      </a: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Arial" charset="0"/>
                          <a:ea typeface="宋体" charset="0"/>
                          <a:cs typeface="宋体" charset="0"/>
                        </a:rPr>
                        <a:t>'\0'</a:t>
                      </a: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dirty="0">
                        <a:ln>
                          <a:noFill/>
                        </a:ln>
                        <a:solidFill>
                          <a:schemeClr val="tx1"/>
                        </a:solidFill>
                        <a:effectLst/>
                        <a:latin typeface="Arial" charset="0"/>
                        <a:ea typeface="宋体" charset="0"/>
                        <a:cs typeface="宋体"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6" name="矩形 35"/>
          <p:cNvSpPr>
            <a:spLocks noChangeArrowheads="1"/>
          </p:cNvSpPr>
          <p:nvPr/>
        </p:nvSpPr>
        <p:spPr bwMode="auto">
          <a:xfrm>
            <a:off x="7881939" y="2928938"/>
            <a:ext cx="1500187"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30000"/>
              </a:spcBef>
            </a:pPr>
            <a:r>
              <a:rPr kumimoji="1" lang="en-US" altLang="zh-CN" sz="2400" b="1" dirty="0">
                <a:solidFill>
                  <a:srgbClr val="CC0066"/>
                </a:solidFill>
                <a:cs typeface="Arial Unicode MS" charset="0"/>
              </a:rPr>
              <a:t>digit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00739">
                                            <p:txEl>
                                              <p:pRg st="4" end="4"/>
                                            </p:txEl>
                                          </p:spTgt>
                                        </p:tgtEl>
                                        <p:attrNameLst>
                                          <p:attrName>style.visibility</p:attrName>
                                        </p:attrNameLst>
                                      </p:cBhvr>
                                      <p:to>
                                        <p:strVal val="visible"/>
                                      </p:to>
                                    </p:set>
                                    <p:animEffect transition="in" filter="wipe(down)">
                                      <p:cBhvr>
                                        <p:cTn id="12" dur="500"/>
                                        <p:tgtEl>
                                          <p:spTgt spid="500739">
                                            <p:txEl>
                                              <p:pRg st="4" end="4"/>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00739">
                                            <p:txEl>
                                              <p:pRg st="5" end="5"/>
                                            </p:txEl>
                                          </p:spTgt>
                                        </p:tgtEl>
                                        <p:attrNameLst>
                                          <p:attrName>style.visibility</p:attrName>
                                        </p:attrNameLst>
                                      </p:cBhvr>
                                      <p:to>
                                        <p:strVal val="visible"/>
                                      </p:to>
                                    </p:set>
                                    <p:animEffect transition="in" filter="wipe(down)">
                                      <p:cBhvr>
                                        <p:cTn id="15" dur="500"/>
                                        <p:tgtEl>
                                          <p:spTgt spid="500739">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blinds(horizontal)">
                                      <p:cBhvr>
                                        <p:cTn id="2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7362" name="Rectangle 2"/>
          <p:cNvSpPr>
            <a:spLocks noGrp="1" noChangeArrowheads="1"/>
          </p:cNvSpPr>
          <p:nvPr>
            <p:ph type="body" idx="1"/>
          </p:nvPr>
        </p:nvSpPr>
        <p:spPr>
          <a:xfrm>
            <a:off x="155340" y="1093527"/>
            <a:ext cx="11881320" cy="5157788"/>
          </a:xfrm>
        </p:spPr>
        <p:txBody>
          <a:bodyPr/>
          <a:lstStyle/>
          <a:p>
            <a:pPr eaLnBrk="1" hangingPunct="1">
              <a:lnSpc>
                <a:spcPct val="124000"/>
              </a:lnSpc>
              <a:spcBef>
                <a:spcPct val="30000"/>
              </a:spcBef>
              <a:buFont typeface="Wingdings" charset="0"/>
              <a:buNone/>
            </a:pPr>
            <a:r>
              <a:rPr lang="zh-CN" altLang="en-US" dirty="0">
                <a:latin typeface="Arial" charset="0"/>
                <a:ea typeface="宋体" charset="0"/>
                <a:cs typeface="宋体" charset="0"/>
              </a:rPr>
              <a:t>输入一个以</a:t>
            </a:r>
            <a:r>
              <a:rPr lang="en-US" altLang="zh-CN" dirty="0">
                <a:latin typeface="Arial" charset="0"/>
                <a:ea typeface="宋体" charset="0"/>
                <a:cs typeface="宋体" charset="0"/>
              </a:rPr>
              <a:t>‘#’</a:t>
            </a:r>
            <a:r>
              <a:rPr lang="zh-CN" altLang="en-US" dirty="0">
                <a:latin typeface="Arial" charset="0"/>
                <a:ea typeface="宋体" charset="0"/>
                <a:cs typeface="宋体" charset="0"/>
              </a:rPr>
              <a:t>为结束标志的字符串（少于</a:t>
            </a:r>
            <a:r>
              <a:rPr lang="en-US" altLang="zh-CN" dirty="0">
                <a:latin typeface="Arial" charset="0"/>
                <a:ea typeface="宋体" charset="0"/>
                <a:cs typeface="宋体" charset="0"/>
              </a:rPr>
              <a:t>10</a:t>
            </a:r>
            <a:r>
              <a:rPr lang="zh-CN" altLang="en-US" dirty="0">
                <a:latin typeface="Arial" charset="0"/>
                <a:ea typeface="宋体" charset="0"/>
                <a:cs typeface="宋体" charset="0"/>
              </a:rPr>
              <a:t>个字符），滤去所有的非十六进制字符（不分大小写），组成一个新字符串（十六进制形式），输出该字符串并将其转换为十进制数后输出。</a:t>
            </a:r>
            <a:endParaRPr lang="en-US" altLang="zh-CN" dirty="0">
              <a:latin typeface="Arial" charset="0"/>
              <a:ea typeface="宋体" charset="0"/>
              <a:cs typeface="宋体" charset="0"/>
            </a:endParaRPr>
          </a:p>
          <a:p>
            <a:pPr eaLnBrk="1" hangingPunct="1">
              <a:lnSpc>
                <a:spcPct val="124000"/>
              </a:lnSpc>
              <a:spcBef>
                <a:spcPct val="30000"/>
              </a:spcBef>
              <a:buFont typeface="Wingdings" charset="0"/>
              <a:buNone/>
            </a:pPr>
            <a:r>
              <a:rPr lang="zh-CN" altLang="fr-FR" dirty="0">
                <a:latin typeface="Arial" charset="0"/>
                <a:ea typeface="宋体" charset="0"/>
                <a:cs typeface="宋体" charset="0"/>
              </a:rPr>
              <a:t>例如：</a:t>
            </a:r>
            <a:endParaRPr lang="en-US" altLang="zh-CN" dirty="0">
              <a:latin typeface="Arial" charset="0"/>
              <a:ea typeface="宋体" charset="0"/>
              <a:cs typeface="宋体" charset="0"/>
            </a:endParaRPr>
          </a:p>
          <a:p>
            <a:pPr lvl="1" eaLnBrk="1" hangingPunct="1">
              <a:lnSpc>
                <a:spcPct val="124000"/>
              </a:lnSpc>
              <a:spcBef>
                <a:spcPct val="30000"/>
              </a:spcBef>
              <a:buFont typeface="Wingdings" charset="0"/>
              <a:buNone/>
            </a:pPr>
            <a:r>
              <a:rPr lang="zh-CN" altLang="fr-FR" sz="2400" dirty="0">
                <a:latin typeface="Arial" charset="0"/>
                <a:ea typeface="宋体" charset="0"/>
              </a:rPr>
              <a:t>输入字符串</a:t>
            </a:r>
            <a:r>
              <a:rPr lang="fr-FR" altLang="zh-CN" sz="2400" dirty="0">
                <a:latin typeface="Arial" charset="0"/>
                <a:ea typeface="宋体" charset="0"/>
              </a:rPr>
              <a:t>: zx1?ma0!kbq</a:t>
            </a:r>
            <a:r>
              <a:rPr lang="en-US" altLang="zh-CN" sz="2400" dirty="0">
                <a:latin typeface="Arial" charset="0"/>
                <a:ea typeface="宋体" charset="0"/>
              </a:rPr>
              <a:t>#</a:t>
            </a:r>
            <a:endParaRPr lang="fr-FR" altLang="zh-CN" sz="2400" dirty="0">
              <a:latin typeface="Arial" charset="0"/>
              <a:ea typeface="宋体" charset="0"/>
            </a:endParaRPr>
          </a:p>
          <a:p>
            <a:pPr lvl="1" eaLnBrk="1" hangingPunct="1">
              <a:lnSpc>
                <a:spcPct val="124000"/>
              </a:lnSpc>
              <a:spcBef>
                <a:spcPct val="30000"/>
              </a:spcBef>
              <a:buFont typeface="Wingdings" charset="0"/>
              <a:buNone/>
            </a:pPr>
            <a:r>
              <a:rPr lang="zh-CN" altLang="en-US" sz="2400" dirty="0">
                <a:latin typeface="Arial" charset="0"/>
                <a:ea typeface="宋体" charset="0"/>
              </a:rPr>
              <a:t>滤去非十六进制后组成新字符串：</a:t>
            </a:r>
            <a:r>
              <a:rPr lang="en-US" altLang="zh-CN" sz="2400" dirty="0">
                <a:latin typeface="Arial" charset="0"/>
                <a:ea typeface="宋体" charset="0"/>
              </a:rPr>
              <a:t>1a0b </a:t>
            </a:r>
          </a:p>
          <a:p>
            <a:pPr lvl="1" eaLnBrk="1" hangingPunct="1">
              <a:lnSpc>
                <a:spcPct val="124000"/>
              </a:lnSpc>
              <a:spcBef>
                <a:spcPct val="30000"/>
              </a:spcBef>
              <a:buFont typeface="Wingdings" charset="0"/>
              <a:buNone/>
            </a:pPr>
            <a:r>
              <a:rPr lang="zh-CN" altLang="en-US" sz="2400" dirty="0">
                <a:latin typeface="Arial" charset="0"/>
                <a:ea typeface="宋体" charset="0"/>
              </a:rPr>
              <a:t>转换为十进制整数：</a:t>
            </a:r>
            <a:r>
              <a:rPr lang="en-US" altLang="zh-CN" sz="2400" dirty="0">
                <a:latin typeface="Arial" charset="0"/>
                <a:ea typeface="宋体" charset="0"/>
              </a:rPr>
              <a:t>6667</a:t>
            </a:r>
          </a:p>
          <a:p>
            <a:pPr eaLnBrk="1" hangingPunct="1">
              <a:lnSpc>
                <a:spcPct val="124000"/>
              </a:lnSpc>
              <a:spcBef>
                <a:spcPct val="30000"/>
              </a:spcBef>
              <a:buFont typeface="Wingdings" charset="0"/>
              <a:buNone/>
            </a:pPr>
            <a:endParaRPr lang="zh-CN" altLang="en-US" dirty="0">
              <a:latin typeface="Arial" charset="0"/>
              <a:ea typeface="宋体" charset="0"/>
              <a:cs typeface="宋体" charset="0"/>
            </a:endParaRPr>
          </a:p>
          <a:p>
            <a:pPr eaLnBrk="1" hangingPunct="1">
              <a:lnSpc>
                <a:spcPct val="124000"/>
              </a:lnSpc>
              <a:spcBef>
                <a:spcPct val="30000"/>
              </a:spcBef>
              <a:buFont typeface="Wingdings" charset="0"/>
              <a:buNone/>
            </a:pPr>
            <a:endParaRPr lang="zh-CN" altLang="en-US" dirty="0">
              <a:latin typeface="Arial" charset="0"/>
              <a:ea typeface="宋体" charset="0"/>
              <a:cs typeface="宋体" charset="0"/>
            </a:endParaRPr>
          </a:p>
        </p:txBody>
      </p:sp>
      <p:sp>
        <p:nvSpPr>
          <p:cNvPr id="76803" name="Rectangle 3"/>
          <p:cNvSpPr>
            <a:spLocks noGrp="1" noChangeArrowheads="1"/>
          </p:cNvSpPr>
          <p:nvPr>
            <p:ph type="title"/>
          </p:nvPr>
        </p:nvSpPr>
        <p:spPr>
          <a:xfrm>
            <a:off x="4079776" y="332656"/>
            <a:ext cx="4495800" cy="838200"/>
          </a:xfrm>
        </p:spPr>
        <p:txBody>
          <a:bodyPr/>
          <a:lstStyle/>
          <a:p>
            <a:pPr eaLnBrk="1" hangingPunct="1"/>
            <a:r>
              <a:rPr lang="zh-CN" altLang="en-US" dirty="0">
                <a:latin typeface="Times New Roman" charset="0"/>
                <a:ea typeface="宋体" charset="0"/>
                <a:cs typeface="宋体" charset="0"/>
              </a:rPr>
              <a:t>例</a:t>
            </a:r>
            <a:r>
              <a:rPr lang="en-US" altLang="zh-CN" dirty="0">
                <a:latin typeface="Times New Roman" charset="0"/>
                <a:ea typeface="宋体" charset="0"/>
                <a:cs typeface="宋体" charset="0"/>
              </a:rPr>
              <a:t>4 </a:t>
            </a:r>
            <a:r>
              <a:rPr lang="zh-CN" altLang="en-US" dirty="0">
                <a:latin typeface="Times New Roman" charset="0"/>
                <a:ea typeface="宋体" charset="0"/>
                <a:cs typeface="宋体" charset="0"/>
              </a:rPr>
              <a:t>进制转换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7362"/>
                                        </p:tgtEl>
                                        <p:attrNameLst>
                                          <p:attrName>style.visibility</p:attrName>
                                        </p:attrNameLst>
                                      </p:cBhvr>
                                      <p:to>
                                        <p:strVal val="visible"/>
                                      </p:to>
                                    </p:set>
                                    <p:anim calcmode="lin" valueType="num">
                                      <p:cBhvr additive="base">
                                        <p:cTn id="7" dur="500" fill="hold"/>
                                        <p:tgtEl>
                                          <p:spTgt spid="527362"/>
                                        </p:tgtEl>
                                        <p:attrNameLst>
                                          <p:attrName>ppt_x</p:attrName>
                                        </p:attrNameLst>
                                      </p:cBhvr>
                                      <p:tavLst>
                                        <p:tav tm="0">
                                          <p:val>
                                            <p:strVal val="0-#ppt_w/2"/>
                                          </p:val>
                                        </p:tav>
                                        <p:tav tm="100000">
                                          <p:val>
                                            <p:strVal val="#ppt_x"/>
                                          </p:val>
                                        </p:tav>
                                      </p:tavLst>
                                    </p:anim>
                                    <p:anim calcmode="lin" valueType="num">
                                      <p:cBhvr additive="base">
                                        <p:cTn id="8" dur="500" fill="hold"/>
                                        <p:tgtEl>
                                          <p:spTgt spid="5273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2" grpId="0" bldLvl="2"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7362" name="Rectangle 2"/>
          <p:cNvSpPr>
            <a:spLocks noGrp="1" noChangeArrowheads="1"/>
          </p:cNvSpPr>
          <p:nvPr>
            <p:ph type="body" idx="1"/>
          </p:nvPr>
        </p:nvSpPr>
        <p:spPr>
          <a:xfrm>
            <a:off x="0" y="1027113"/>
            <a:ext cx="8339137" cy="5157788"/>
          </a:xfrm>
        </p:spPr>
        <p:txBody>
          <a:bodyPr/>
          <a:lstStyle/>
          <a:p>
            <a:pPr lvl="1" eaLnBrk="1" hangingPunct="1">
              <a:lnSpc>
                <a:spcPct val="124000"/>
              </a:lnSpc>
              <a:spcBef>
                <a:spcPct val="30000"/>
              </a:spcBef>
              <a:buFont typeface="Wingdings" charset="0"/>
              <a:buNone/>
            </a:pPr>
            <a:r>
              <a:rPr lang="zh-CN" altLang="fr-FR" sz="2800" dirty="0">
                <a:latin typeface="Arial" charset="0"/>
                <a:ea typeface="宋体" charset="0"/>
              </a:rPr>
              <a:t>输入字符串</a:t>
            </a:r>
            <a:r>
              <a:rPr lang="fr-FR" altLang="zh-CN" sz="2800" dirty="0">
                <a:latin typeface="Arial" charset="0"/>
                <a:ea typeface="宋体" charset="0"/>
              </a:rPr>
              <a:t>: zx1?ma0!kbq</a:t>
            </a:r>
            <a:r>
              <a:rPr lang="en-US" altLang="zh-CN" sz="2800" dirty="0">
                <a:latin typeface="Arial" charset="0"/>
                <a:ea typeface="宋体" charset="0"/>
              </a:rPr>
              <a:t>#</a:t>
            </a:r>
            <a:endParaRPr lang="fr-FR" altLang="zh-CN" sz="2800" dirty="0">
              <a:latin typeface="Arial" charset="0"/>
              <a:ea typeface="宋体" charset="0"/>
            </a:endParaRPr>
          </a:p>
          <a:p>
            <a:pPr lvl="1" eaLnBrk="1" hangingPunct="1">
              <a:lnSpc>
                <a:spcPct val="124000"/>
              </a:lnSpc>
              <a:spcBef>
                <a:spcPct val="30000"/>
              </a:spcBef>
              <a:buFont typeface="Wingdings" charset="0"/>
              <a:buNone/>
            </a:pPr>
            <a:r>
              <a:rPr lang="zh-CN" altLang="en-US" sz="2800" dirty="0">
                <a:latin typeface="Arial" charset="0"/>
                <a:ea typeface="宋体" charset="0"/>
              </a:rPr>
              <a:t>滤去非十六进制后组成新字符串：</a:t>
            </a:r>
            <a:r>
              <a:rPr lang="en-US" altLang="zh-CN" sz="2800" dirty="0">
                <a:latin typeface="Arial" charset="0"/>
                <a:ea typeface="宋体" charset="0"/>
              </a:rPr>
              <a:t>1a0b </a:t>
            </a:r>
          </a:p>
          <a:p>
            <a:pPr lvl="1" eaLnBrk="1" hangingPunct="1">
              <a:lnSpc>
                <a:spcPct val="124000"/>
              </a:lnSpc>
              <a:spcBef>
                <a:spcPct val="30000"/>
              </a:spcBef>
              <a:buFont typeface="Wingdings" charset="0"/>
              <a:buNone/>
            </a:pPr>
            <a:r>
              <a:rPr lang="zh-CN" altLang="en-US" sz="2800" dirty="0">
                <a:latin typeface="Arial" charset="0"/>
                <a:ea typeface="宋体" charset="0"/>
              </a:rPr>
              <a:t>转换为十进制整数：</a:t>
            </a:r>
            <a:r>
              <a:rPr lang="en-US" altLang="zh-CN" sz="2800" dirty="0">
                <a:latin typeface="Arial" charset="0"/>
                <a:ea typeface="宋体" charset="0"/>
              </a:rPr>
              <a:t>6667</a:t>
            </a:r>
          </a:p>
          <a:p>
            <a:pPr lvl="1" eaLnBrk="1" hangingPunct="1">
              <a:lnSpc>
                <a:spcPct val="124000"/>
              </a:lnSpc>
              <a:spcBef>
                <a:spcPct val="30000"/>
              </a:spcBef>
              <a:buFont typeface="Wingdings" charset="0"/>
              <a:buNone/>
            </a:pPr>
            <a:r>
              <a:rPr lang="zh-CN" altLang="en-US" sz="2800" dirty="0">
                <a:latin typeface="Arial" charset="0"/>
                <a:ea typeface="宋体" charset="0"/>
              </a:rPr>
              <a:t>分析：</a:t>
            </a:r>
            <a:endParaRPr lang="en-US" altLang="zh-CN" sz="2800" dirty="0">
              <a:latin typeface="Arial" charset="0"/>
              <a:ea typeface="宋体" charset="0"/>
            </a:endParaRPr>
          </a:p>
          <a:p>
            <a:pPr lvl="2" eaLnBrk="1" hangingPunct="1">
              <a:lnSpc>
                <a:spcPct val="124000"/>
              </a:lnSpc>
              <a:spcBef>
                <a:spcPct val="30000"/>
              </a:spcBef>
              <a:buFont typeface="Wingdings" charset="0"/>
              <a:buNone/>
            </a:pPr>
            <a:r>
              <a:rPr lang="zh-CN" altLang="en-US" sz="2400" dirty="0">
                <a:latin typeface="Arial" charset="0"/>
                <a:ea typeface="宋体" charset="0"/>
              </a:rPr>
              <a:t>数组长度取上限</a:t>
            </a:r>
            <a:r>
              <a:rPr lang="en-US" altLang="zh-CN" sz="2400" dirty="0">
                <a:latin typeface="Arial" charset="0"/>
                <a:ea typeface="宋体" charset="0"/>
              </a:rPr>
              <a:t>1</a:t>
            </a:r>
            <a:r>
              <a:rPr lang="en-US" altLang="en-US" sz="2400" dirty="0">
                <a:latin typeface="Arial" charset="0"/>
                <a:ea typeface="宋体" charset="0"/>
              </a:rPr>
              <a:t>0</a:t>
            </a:r>
            <a:endParaRPr lang="en-US" altLang="zh-CN" sz="2400" dirty="0">
              <a:latin typeface="Arial" charset="0"/>
              <a:ea typeface="宋体" charset="0"/>
            </a:endParaRPr>
          </a:p>
          <a:p>
            <a:pPr lvl="2" eaLnBrk="1" hangingPunct="1">
              <a:lnSpc>
                <a:spcPct val="124000"/>
              </a:lnSpc>
              <a:spcBef>
                <a:spcPct val="30000"/>
              </a:spcBef>
              <a:buFont typeface="Wingdings" charset="0"/>
              <a:buNone/>
            </a:pPr>
            <a:r>
              <a:rPr lang="zh-CN" altLang="en-US" sz="2400" dirty="0">
                <a:solidFill>
                  <a:schemeClr val="bg2"/>
                </a:solidFill>
                <a:latin typeface="Arial" charset="0"/>
                <a:ea typeface="宋体" charset="0"/>
              </a:rPr>
              <a:t>以 </a:t>
            </a:r>
            <a:r>
              <a:rPr lang="en-US" altLang="zh-CN" sz="2400" dirty="0">
                <a:solidFill>
                  <a:srgbClr val="CC0066"/>
                </a:solidFill>
                <a:latin typeface="Arial" charset="0"/>
                <a:ea typeface="宋体" charset="0"/>
              </a:rPr>
              <a:t>'#' </a:t>
            </a:r>
            <a:r>
              <a:rPr lang="zh-CN" altLang="en-US" sz="2400" dirty="0">
                <a:solidFill>
                  <a:schemeClr val="bg2"/>
                </a:solidFill>
                <a:latin typeface="Arial" charset="0"/>
                <a:ea typeface="宋体" charset="0"/>
              </a:rPr>
              <a:t>做为输入结束符</a:t>
            </a:r>
            <a:endParaRPr lang="en-US" altLang="zh-CN" sz="2400" dirty="0">
              <a:solidFill>
                <a:schemeClr val="bg2"/>
              </a:solidFill>
              <a:latin typeface="Arial" charset="0"/>
              <a:ea typeface="宋体" charset="0"/>
            </a:endParaRPr>
          </a:p>
          <a:p>
            <a:pPr lvl="2" eaLnBrk="1" hangingPunct="1">
              <a:lnSpc>
                <a:spcPct val="124000"/>
              </a:lnSpc>
              <a:spcBef>
                <a:spcPct val="30000"/>
              </a:spcBef>
              <a:buFont typeface="Wingdings" charset="0"/>
              <a:buNone/>
            </a:pPr>
            <a:r>
              <a:rPr lang="en-US" altLang="zh-CN" sz="2400" dirty="0">
                <a:latin typeface="Arial" charset="0"/>
                <a:ea typeface="宋体" charset="0"/>
                <a:cs typeface="Arial Unicode MS" charset="0"/>
              </a:rPr>
              <a:t>"</a:t>
            </a:r>
            <a:r>
              <a:rPr lang="fr-FR" altLang="zh-CN" sz="2400" dirty="0">
                <a:latin typeface="Arial" charset="0"/>
                <a:ea typeface="宋体" charset="0"/>
              </a:rPr>
              <a:t>zx1?ma0!kbq</a:t>
            </a:r>
            <a:r>
              <a:rPr lang="en-US" altLang="zh-CN" sz="2400" dirty="0">
                <a:latin typeface="Arial" charset="0"/>
                <a:ea typeface="宋体" charset="0"/>
                <a:cs typeface="Arial Unicode MS" charset="0"/>
              </a:rPr>
              <a:t>" ==》"</a:t>
            </a:r>
            <a:r>
              <a:rPr lang="en-US" altLang="zh-CN" sz="2400" dirty="0">
                <a:latin typeface="Arial" charset="0"/>
                <a:ea typeface="宋体" charset="0"/>
              </a:rPr>
              <a:t>1a0b</a:t>
            </a:r>
            <a:r>
              <a:rPr lang="en-US" altLang="zh-CN" sz="2400" dirty="0">
                <a:latin typeface="Arial" charset="0"/>
                <a:ea typeface="宋体" charset="0"/>
                <a:cs typeface="Arial Unicode MS" charset="0"/>
              </a:rPr>
              <a:t>"</a:t>
            </a:r>
          </a:p>
          <a:p>
            <a:pPr lvl="2" eaLnBrk="1" hangingPunct="1">
              <a:lnSpc>
                <a:spcPct val="124000"/>
              </a:lnSpc>
              <a:spcBef>
                <a:spcPct val="30000"/>
              </a:spcBef>
              <a:buFont typeface="Wingdings" charset="0"/>
              <a:buNone/>
            </a:pPr>
            <a:r>
              <a:rPr lang="en-US" altLang="zh-CN" sz="2400" dirty="0">
                <a:latin typeface="Arial" charset="0"/>
                <a:ea typeface="宋体" charset="0"/>
                <a:cs typeface="Arial Unicode MS" charset="0"/>
              </a:rPr>
              <a:t>"</a:t>
            </a:r>
            <a:r>
              <a:rPr lang="en-US" altLang="zh-CN" sz="2400" dirty="0">
                <a:latin typeface="Arial" charset="0"/>
                <a:ea typeface="宋体" charset="0"/>
              </a:rPr>
              <a:t>1a0b</a:t>
            </a:r>
            <a:r>
              <a:rPr lang="en-US" altLang="zh-CN" sz="2400" dirty="0">
                <a:latin typeface="Arial" charset="0"/>
                <a:ea typeface="宋体" charset="0"/>
                <a:cs typeface="Arial Unicode MS" charset="0"/>
              </a:rPr>
              <a:t>" ==》6667</a:t>
            </a:r>
            <a:endParaRPr lang="en-US" altLang="zh-CN" sz="2400" dirty="0">
              <a:latin typeface="Arial" charset="0"/>
              <a:ea typeface="宋体" charset="0"/>
            </a:endParaRPr>
          </a:p>
          <a:p>
            <a:pPr eaLnBrk="1" hangingPunct="1">
              <a:lnSpc>
                <a:spcPct val="124000"/>
              </a:lnSpc>
              <a:spcBef>
                <a:spcPct val="30000"/>
              </a:spcBef>
              <a:buFont typeface="Wingdings" charset="0"/>
              <a:buNone/>
            </a:pPr>
            <a:endParaRPr lang="zh-CN" altLang="en-US" dirty="0">
              <a:latin typeface="Arial" charset="0"/>
              <a:ea typeface="宋体" charset="0"/>
              <a:cs typeface="宋体" charset="0"/>
            </a:endParaRPr>
          </a:p>
          <a:p>
            <a:pPr eaLnBrk="1" hangingPunct="1">
              <a:lnSpc>
                <a:spcPct val="124000"/>
              </a:lnSpc>
              <a:spcBef>
                <a:spcPct val="30000"/>
              </a:spcBef>
              <a:buFont typeface="Wingdings" charset="0"/>
              <a:buNone/>
            </a:pPr>
            <a:endParaRPr lang="zh-CN" altLang="en-US" dirty="0">
              <a:latin typeface="Arial" charset="0"/>
              <a:ea typeface="宋体" charset="0"/>
              <a:cs typeface="宋体" charset="0"/>
            </a:endParaRPr>
          </a:p>
        </p:txBody>
      </p:sp>
      <p:sp>
        <p:nvSpPr>
          <p:cNvPr id="77827" name="Rectangle 3"/>
          <p:cNvSpPr>
            <a:spLocks noGrp="1" noChangeArrowheads="1"/>
          </p:cNvSpPr>
          <p:nvPr>
            <p:ph type="title"/>
          </p:nvPr>
        </p:nvSpPr>
        <p:spPr>
          <a:xfrm>
            <a:off x="5951538" y="188913"/>
            <a:ext cx="4495800" cy="838200"/>
          </a:xfrm>
        </p:spPr>
        <p:txBody>
          <a:bodyPr/>
          <a:lstStyle/>
          <a:p>
            <a:pPr eaLnBrk="1" hangingPunct="1"/>
            <a:r>
              <a:rPr lang="zh-CN" altLang="en-US" dirty="0">
                <a:latin typeface="Times New Roman" charset="0"/>
                <a:ea typeface="宋体" charset="0"/>
                <a:cs typeface="宋体" charset="0"/>
              </a:rPr>
              <a:t>例</a:t>
            </a:r>
            <a:r>
              <a:rPr lang="en-US" altLang="zh-CN" dirty="0">
                <a:latin typeface="Times New Roman" charset="0"/>
                <a:ea typeface="宋体" charset="0"/>
                <a:cs typeface="宋体" charset="0"/>
              </a:rPr>
              <a:t>4  </a:t>
            </a:r>
            <a:r>
              <a:rPr lang="zh-CN" altLang="en-US" dirty="0">
                <a:latin typeface="Times New Roman" charset="0"/>
                <a:ea typeface="宋体" charset="0"/>
                <a:cs typeface="宋体" charset="0"/>
              </a:rPr>
              <a:t>分析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7362"/>
                                        </p:tgtEl>
                                        <p:attrNameLst>
                                          <p:attrName>style.visibility</p:attrName>
                                        </p:attrNameLst>
                                      </p:cBhvr>
                                      <p:to>
                                        <p:strVal val="visible"/>
                                      </p:to>
                                    </p:set>
                                    <p:anim calcmode="lin" valueType="num">
                                      <p:cBhvr additive="base">
                                        <p:cTn id="7" dur="500" fill="hold"/>
                                        <p:tgtEl>
                                          <p:spTgt spid="527362"/>
                                        </p:tgtEl>
                                        <p:attrNameLst>
                                          <p:attrName>ppt_x</p:attrName>
                                        </p:attrNameLst>
                                      </p:cBhvr>
                                      <p:tavLst>
                                        <p:tav tm="0">
                                          <p:val>
                                            <p:strVal val="0-#ppt_w/2"/>
                                          </p:val>
                                        </p:tav>
                                        <p:tav tm="100000">
                                          <p:val>
                                            <p:strVal val="#ppt_x"/>
                                          </p:val>
                                        </p:tav>
                                      </p:tavLst>
                                    </p:anim>
                                    <p:anim calcmode="lin" valueType="num">
                                      <p:cBhvr additive="base">
                                        <p:cTn id="8" dur="500" fill="hold"/>
                                        <p:tgtEl>
                                          <p:spTgt spid="5273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2" grpId="0" bldLvl="2"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7362" name="Rectangle 2"/>
          <p:cNvSpPr>
            <a:spLocks noGrp="1" noChangeArrowheads="1"/>
          </p:cNvSpPr>
          <p:nvPr>
            <p:ph type="body" idx="1"/>
          </p:nvPr>
        </p:nvSpPr>
        <p:spPr>
          <a:xfrm>
            <a:off x="210963" y="981075"/>
            <a:ext cx="10099849" cy="5500687"/>
          </a:xfrm>
        </p:spPr>
        <p:txBody>
          <a:bodyPr/>
          <a:lstStyle/>
          <a:p>
            <a:pPr eaLnBrk="1" hangingPunct="1">
              <a:spcBef>
                <a:spcPct val="3000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a:t>
            </a:r>
            <a:r>
              <a:rPr lang="fr-FR" altLang="zh-CN" sz="2400" dirty="0">
                <a:latin typeface="Times New Roman" panose="02020603050405020304" pitchFamily="18" charset="0"/>
                <a:ea typeface="宋体" charset="0"/>
                <a:cs typeface="Times New Roman" panose="02020603050405020304" pitchFamily="18" charset="0"/>
              </a:rPr>
              <a:t>zx1?ma0!kbq</a:t>
            </a:r>
            <a:r>
              <a:rPr lang="en-US" altLang="zh-CN" sz="2400" dirty="0">
                <a:latin typeface="Times New Roman" panose="02020603050405020304" pitchFamily="18" charset="0"/>
                <a:ea typeface="宋体" charset="0"/>
                <a:cs typeface="Times New Roman" panose="02020603050405020304" pitchFamily="18" charset="0"/>
              </a:rPr>
              <a:t>" ==》"1a0b"</a:t>
            </a:r>
          </a:p>
          <a:p>
            <a:pPr eaLnBrk="1" hangingPunct="1">
              <a:spcBef>
                <a:spcPct val="3000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a:t>
            </a:r>
            <a:r>
              <a:rPr lang="en-US" altLang="zh-CN" sz="2400" dirty="0" err="1">
                <a:latin typeface="Times New Roman" panose="02020603050405020304" pitchFamily="18" charset="0"/>
                <a:ea typeface="宋体" charset="0"/>
                <a:cs typeface="Times New Roman" panose="02020603050405020304" pitchFamily="18" charset="0"/>
              </a:rPr>
              <a:t>str</a:t>
            </a:r>
            <a:r>
              <a:rPr lang="en-US" altLang="zh-CN" sz="2400" dirty="0">
                <a:latin typeface="Times New Roman" panose="02020603050405020304" pitchFamily="18" charset="0"/>
                <a:ea typeface="宋体" charset="0"/>
                <a:cs typeface="Times New Roman" panose="02020603050405020304" pitchFamily="18" charset="0"/>
              </a:rPr>
              <a:t>                     </a:t>
            </a:r>
            <a:r>
              <a:rPr lang="en-US" altLang="zh-CN" sz="2400" dirty="0" err="1">
                <a:latin typeface="Times New Roman" panose="02020603050405020304" pitchFamily="18" charset="0"/>
                <a:ea typeface="宋体" charset="0"/>
                <a:cs typeface="Times New Roman" panose="02020603050405020304" pitchFamily="18" charset="0"/>
              </a:rPr>
              <a:t>hexad</a:t>
            </a:r>
            <a:endParaRPr lang="en-US" altLang="zh-CN" sz="2400" dirty="0">
              <a:latin typeface="Times New Roman" panose="02020603050405020304" pitchFamily="18" charset="0"/>
              <a:ea typeface="宋体" charset="0"/>
              <a:cs typeface="Times New Roman" panose="02020603050405020304" pitchFamily="18" charset="0"/>
            </a:endParaRPr>
          </a:p>
          <a:p>
            <a:pPr eaLnBrk="1" hangingPunct="1">
              <a:spcBef>
                <a:spcPct val="3000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k = 0;    /* k</a:t>
            </a:r>
            <a:r>
              <a:rPr lang="zh-CN" altLang="en-US" sz="2400" dirty="0">
                <a:latin typeface="Times New Roman" panose="02020603050405020304" pitchFamily="18" charset="0"/>
                <a:ea typeface="宋体" charset="0"/>
                <a:cs typeface="Times New Roman" panose="02020603050405020304" pitchFamily="18" charset="0"/>
              </a:rPr>
              <a:t>：新字符串</a:t>
            </a:r>
            <a:r>
              <a:rPr lang="en-US" altLang="zh-CN" sz="2400" dirty="0" err="1">
                <a:latin typeface="Times New Roman" panose="02020603050405020304" pitchFamily="18" charset="0"/>
                <a:ea typeface="宋体" charset="0"/>
                <a:cs typeface="Times New Roman" panose="02020603050405020304" pitchFamily="18" charset="0"/>
              </a:rPr>
              <a:t>hexad</a:t>
            </a:r>
            <a:r>
              <a:rPr lang="zh-CN" altLang="en-US" sz="2400" dirty="0">
                <a:latin typeface="Times New Roman" panose="02020603050405020304" pitchFamily="18" charset="0"/>
                <a:ea typeface="宋体" charset="0"/>
                <a:cs typeface="Times New Roman" panose="02020603050405020304" pitchFamily="18" charset="0"/>
              </a:rPr>
              <a:t>的下标 *</a:t>
            </a:r>
            <a:r>
              <a:rPr lang="en-US" altLang="zh-CN" sz="2400" dirty="0">
                <a:latin typeface="Times New Roman" panose="02020603050405020304" pitchFamily="18" charset="0"/>
                <a:ea typeface="宋体" charset="0"/>
                <a:cs typeface="Times New Roman" panose="02020603050405020304" pitchFamily="18" charset="0"/>
              </a:rPr>
              <a:t>/</a:t>
            </a:r>
          </a:p>
          <a:p>
            <a:pPr eaLnBrk="1" hangingPunct="1">
              <a:spcBef>
                <a:spcPct val="3000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for ( </a:t>
            </a:r>
            <a:r>
              <a:rPr lang="en-US" altLang="zh-CN" sz="2400" dirty="0" err="1">
                <a:latin typeface="Times New Roman" panose="02020603050405020304" pitchFamily="18" charset="0"/>
                <a:ea typeface="宋体" charset="0"/>
                <a:cs typeface="Times New Roman" panose="02020603050405020304" pitchFamily="18" charset="0"/>
              </a:rPr>
              <a:t>i</a:t>
            </a:r>
            <a:r>
              <a:rPr lang="en-US" altLang="zh-CN" sz="2400" dirty="0">
                <a:latin typeface="Times New Roman" panose="02020603050405020304" pitchFamily="18" charset="0"/>
                <a:ea typeface="宋体" charset="0"/>
                <a:cs typeface="Times New Roman" panose="02020603050405020304" pitchFamily="18" charset="0"/>
              </a:rPr>
              <a:t> = 0; </a:t>
            </a:r>
            <a:r>
              <a:rPr lang="en-US" altLang="zh-CN" sz="2400" dirty="0" err="1">
                <a:latin typeface="Times New Roman" panose="02020603050405020304" pitchFamily="18" charset="0"/>
                <a:ea typeface="宋体" charset="0"/>
                <a:cs typeface="Times New Roman" panose="02020603050405020304" pitchFamily="18" charset="0"/>
              </a:rPr>
              <a:t>str</a:t>
            </a:r>
            <a:r>
              <a:rPr lang="en-US" altLang="zh-CN" sz="2400" dirty="0">
                <a:latin typeface="Times New Roman" panose="02020603050405020304" pitchFamily="18" charset="0"/>
                <a:ea typeface="宋体" charset="0"/>
                <a:cs typeface="Times New Roman" panose="02020603050405020304" pitchFamily="18" charset="0"/>
              </a:rPr>
              <a:t>[</a:t>
            </a:r>
            <a:r>
              <a:rPr lang="en-US" altLang="zh-CN" sz="2400" dirty="0" err="1">
                <a:latin typeface="Times New Roman" panose="02020603050405020304" pitchFamily="18" charset="0"/>
                <a:ea typeface="宋体" charset="0"/>
                <a:cs typeface="Times New Roman" panose="02020603050405020304" pitchFamily="18" charset="0"/>
              </a:rPr>
              <a:t>i</a:t>
            </a:r>
            <a:r>
              <a:rPr lang="en-US" altLang="zh-CN" sz="2400" dirty="0">
                <a:latin typeface="Times New Roman" panose="02020603050405020304" pitchFamily="18" charset="0"/>
                <a:ea typeface="宋体" charset="0"/>
                <a:cs typeface="Times New Roman" panose="02020603050405020304" pitchFamily="18" charset="0"/>
              </a:rPr>
              <a:t>] != '\0'; </a:t>
            </a:r>
            <a:r>
              <a:rPr lang="en-US" altLang="zh-CN" sz="2400" dirty="0" err="1">
                <a:latin typeface="Times New Roman" panose="02020603050405020304" pitchFamily="18" charset="0"/>
                <a:ea typeface="宋体" charset="0"/>
                <a:cs typeface="Times New Roman" panose="02020603050405020304" pitchFamily="18" charset="0"/>
              </a:rPr>
              <a:t>i</a:t>
            </a:r>
            <a:r>
              <a:rPr lang="en-US" altLang="zh-CN" sz="2400" dirty="0">
                <a:latin typeface="Times New Roman" panose="02020603050405020304" pitchFamily="18" charset="0"/>
                <a:ea typeface="宋体" charset="0"/>
                <a:cs typeface="Times New Roman" panose="02020603050405020304" pitchFamily="18" charset="0"/>
              </a:rPr>
              <a:t>++ )</a:t>
            </a:r>
          </a:p>
          <a:p>
            <a:pPr eaLnBrk="1" hangingPunct="1">
              <a:spcBef>
                <a:spcPct val="3000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if ( </a:t>
            </a:r>
            <a:r>
              <a:rPr lang="en-US" altLang="zh-CN" sz="2400" dirty="0" err="1">
                <a:latin typeface="Times New Roman" panose="02020603050405020304" pitchFamily="18" charset="0"/>
                <a:ea typeface="宋体" charset="0"/>
                <a:cs typeface="Times New Roman" panose="02020603050405020304" pitchFamily="18" charset="0"/>
              </a:rPr>
              <a:t>str</a:t>
            </a:r>
            <a:r>
              <a:rPr lang="en-US" altLang="zh-CN" sz="2400" dirty="0">
                <a:latin typeface="Times New Roman" panose="02020603050405020304" pitchFamily="18" charset="0"/>
                <a:ea typeface="宋体" charset="0"/>
                <a:cs typeface="Times New Roman" panose="02020603050405020304" pitchFamily="18" charset="0"/>
              </a:rPr>
              <a:t>[</a:t>
            </a:r>
            <a:r>
              <a:rPr lang="en-US" altLang="zh-CN" sz="2400" dirty="0" err="1">
                <a:latin typeface="Times New Roman" panose="02020603050405020304" pitchFamily="18" charset="0"/>
                <a:ea typeface="宋体" charset="0"/>
                <a:cs typeface="Times New Roman" panose="02020603050405020304" pitchFamily="18" charset="0"/>
              </a:rPr>
              <a:t>i</a:t>
            </a:r>
            <a:r>
              <a:rPr lang="en-US" altLang="zh-CN" sz="2400" dirty="0">
                <a:latin typeface="Times New Roman" panose="02020603050405020304" pitchFamily="18" charset="0"/>
                <a:ea typeface="宋体" charset="0"/>
                <a:cs typeface="Times New Roman" panose="02020603050405020304" pitchFamily="18" charset="0"/>
              </a:rPr>
              <a:t>] &gt;= '0' &amp;&amp; </a:t>
            </a:r>
            <a:r>
              <a:rPr lang="en-US" altLang="zh-CN" sz="2400" dirty="0" err="1">
                <a:latin typeface="Times New Roman" panose="02020603050405020304" pitchFamily="18" charset="0"/>
                <a:ea typeface="宋体" charset="0"/>
                <a:cs typeface="Times New Roman" panose="02020603050405020304" pitchFamily="18" charset="0"/>
              </a:rPr>
              <a:t>str</a:t>
            </a:r>
            <a:r>
              <a:rPr lang="en-US" altLang="zh-CN" sz="2400" dirty="0">
                <a:latin typeface="Times New Roman" panose="02020603050405020304" pitchFamily="18" charset="0"/>
                <a:ea typeface="宋体" charset="0"/>
                <a:cs typeface="Times New Roman" panose="02020603050405020304" pitchFamily="18" charset="0"/>
              </a:rPr>
              <a:t>[</a:t>
            </a:r>
            <a:r>
              <a:rPr lang="en-US" altLang="zh-CN" sz="2400" dirty="0" err="1">
                <a:latin typeface="Times New Roman" panose="02020603050405020304" pitchFamily="18" charset="0"/>
                <a:ea typeface="宋体" charset="0"/>
                <a:cs typeface="Times New Roman" panose="02020603050405020304" pitchFamily="18" charset="0"/>
              </a:rPr>
              <a:t>i</a:t>
            </a:r>
            <a:r>
              <a:rPr lang="en-US" altLang="zh-CN" sz="2400" dirty="0">
                <a:latin typeface="Times New Roman" panose="02020603050405020304" pitchFamily="18" charset="0"/>
                <a:ea typeface="宋体" charset="0"/>
                <a:cs typeface="Times New Roman" panose="02020603050405020304" pitchFamily="18" charset="0"/>
              </a:rPr>
              <a:t>] &lt;= '9' || </a:t>
            </a:r>
            <a:r>
              <a:rPr lang="en-US" altLang="zh-CN" sz="2400" dirty="0" err="1">
                <a:latin typeface="Times New Roman" panose="02020603050405020304" pitchFamily="18" charset="0"/>
                <a:ea typeface="宋体" charset="0"/>
                <a:cs typeface="Times New Roman" panose="02020603050405020304" pitchFamily="18" charset="0"/>
              </a:rPr>
              <a:t>str</a:t>
            </a:r>
            <a:r>
              <a:rPr lang="en-US" altLang="zh-CN" sz="2400" dirty="0">
                <a:latin typeface="Times New Roman" panose="02020603050405020304" pitchFamily="18" charset="0"/>
                <a:ea typeface="宋体" charset="0"/>
                <a:cs typeface="Times New Roman" panose="02020603050405020304" pitchFamily="18" charset="0"/>
              </a:rPr>
              <a:t>[</a:t>
            </a:r>
            <a:r>
              <a:rPr lang="en-US" altLang="zh-CN" sz="2400" dirty="0" err="1">
                <a:latin typeface="Times New Roman" panose="02020603050405020304" pitchFamily="18" charset="0"/>
                <a:ea typeface="宋体" charset="0"/>
                <a:cs typeface="Times New Roman" panose="02020603050405020304" pitchFamily="18" charset="0"/>
              </a:rPr>
              <a:t>i</a:t>
            </a:r>
            <a:r>
              <a:rPr lang="en-US" altLang="zh-CN" sz="2400" dirty="0">
                <a:latin typeface="Times New Roman" panose="02020603050405020304" pitchFamily="18" charset="0"/>
                <a:ea typeface="宋体" charset="0"/>
                <a:cs typeface="Times New Roman" panose="02020603050405020304" pitchFamily="18" charset="0"/>
              </a:rPr>
              <a:t>] &gt;= 'a' &amp;&amp; </a:t>
            </a:r>
            <a:r>
              <a:rPr lang="en-US" altLang="zh-CN" sz="2400" dirty="0" err="1">
                <a:latin typeface="Times New Roman" panose="02020603050405020304" pitchFamily="18" charset="0"/>
                <a:ea typeface="宋体" charset="0"/>
                <a:cs typeface="Times New Roman" panose="02020603050405020304" pitchFamily="18" charset="0"/>
              </a:rPr>
              <a:t>str</a:t>
            </a:r>
            <a:r>
              <a:rPr lang="en-US" altLang="zh-CN" sz="2400" dirty="0">
                <a:latin typeface="Times New Roman" panose="02020603050405020304" pitchFamily="18" charset="0"/>
                <a:ea typeface="宋体" charset="0"/>
                <a:cs typeface="Times New Roman" panose="02020603050405020304" pitchFamily="18" charset="0"/>
              </a:rPr>
              <a:t>[</a:t>
            </a:r>
            <a:r>
              <a:rPr lang="en-US" altLang="zh-CN" sz="2400" dirty="0" err="1">
                <a:latin typeface="Times New Roman" panose="02020603050405020304" pitchFamily="18" charset="0"/>
                <a:ea typeface="宋体" charset="0"/>
                <a:cs typeface="Times New Roman" panose="02020603050405020304" pitchFamily="18" charset="0"/>
              </a:rPr>
              <a:t>i</a:t>
            </a:r>
            <a:r>
              <a:rPr lang="en-US" altLang="zh-CN" sz="2400" dirty="0">
                <a:latin typeface="Times New Roman" panose="02020603050405020304" pitchFamily="18" charset="0"/>
                <a:ea typeface="宋体" charset="0"/>
                <a:cs typeface="Times New Roman" panose="02020603050405020304" pitchFamily="18" charset="0"/>
              </a:rPr>
              <a:t>] &lt;= 'f' || </a:t>
            </a:r>
            <a:r>
              <a:rPr lang="en-US" altLang="zh-CN" sz="2400" dirty="0" err="1">
                <a:latin typeface="Times New Roman" panose="02020603050405020304" pitchFamily="18" charset="0"/>
                <a:ea typeface="宋体" charset="0"/>
                <a:cs typeface="Times New Roman" panose="02020603050405020304" pitchFamily="18" charset="0"/>
              </a:rPr>
              <a:t>str</a:t>
            </a:r>
            <a:r>
              <a:rPr lang="en-US" altLang="zh-CN" sz="2400" dirty="0">
                <a:latin typeface="Times New Roman" panose="02020603050405020304" pitchFamily="18" charset="0"/>
                <a:ea typeface="宋体" charset="0"/>
                <a:cs typeface="Times New Roman" panose="02020603050405020304" pitchFamily="18" charset="0"/>
              </a:rPr>
              <a:t>[</a:t>
            </a:r>
            <a:r>
              <a:rPr lang="en-US" altLang="zh-CN" sz="2400" dirty="0" err="1">
                <a:latin typeface="Times New Roman" panose="02020603050405020304" pitchFamily="18" charset="0"/>
                <a:ea typeface="宋体" charset="0"/>
                <a:cs typeface="Times New Roman" panose="02020603050405020304" pitchFamily="18" charset="0"/>
              </a:rPr>
              <a:t>i</a:t>
            </a:r>
            <a:r>
              <a:rPr lang="en-US" altLang="zh-CN" sz="2400" dirty="0">
                <a:latin typeface="Times New Roman" panose="02020603050405020304" pitchFamily="18" charset="0"/>
                <a:ea typeface="宋体" charset="0"/>
                <a:cs typeface="Times New Roman" panose="02020603050405020304" pitchFamily="18" charset="0"/>
              </a:rPr>
              <a:t>] &gt;= 'A' &amp;&amp; </a:t>
            </a:r>
            <a:r>
              <a:rPr lang="en-US" altLang="zh-CN" sz="2400" dirty="0" err="1">
                <a:latin typeface="Times New Roman" panose="02020603050405020304" pitchFamily="18" charset="0"/>
                <a:ea typeface="宋体" charset="0"/>
                <a:cs typeface="Times New Roman" panose="02020603050405020304" pitchFamily="18" charset="0"/>
              </a:rPr>
              <a:t>str</a:t>
            </a:r>
            <a:r>
              <a:rPr lang="en-US" altLang="zh-CN" sz="2400" dirty="0">
                <a:latin typeface="Times New Roman" panose="02020603050405020304" pitchFamily="18" charset="0"/>
                <a:ea typeface="宋体" charset="0"/>
                <a:cs typeface="Times New Roman" panose="02020603050405020304" pitchFamily="18" charset="0"/>
              </a:rPr>
              <a:t>[</a:t>
            </a:r>
            <a:r>
              <a:rPr lang="en-US" altLang="zh-CN" sz="2400" dirty="0" err="1">
                <a:latin typeface="Times New Roman" panose="02020603050405020304" pitchFamily="18" charset="0"/>
                <a:ea typeface="宋体" charset="0"/>
                <a:cs typeface="Times New Roman" panose="02020603050405020304" pitchFamily="18" charset="0"/>
              </a:rPr>
              <a:t>i</a:t>
            </a:r>
            <a:r>
              <a:rPr lang="en-US" altLang="zh-CN" sz="2400" dirty="0">
                <a:latin typeface="Times New Roman" panose="02020603050405020304" pitchFamily="18" charset="0"/>
                <a:ea typeface="宋体" charset="0"/>
                <a:cs typeface="Times New Roman" panose="02020603050405020304" pitchFamily="18" charset="0"/>
              </a:rPr>
              <a:t>] &lt;='F' ){ </a:t>
            </a:r>
          </a:p>
          <a:p>
            <a:pPr eaLnBrk="1" hangingPunct="1">
              <a:spcBef>
                <a:spcPct val="3000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a:t>
            </a:r>
            <a:r>
              <a:rPr lang="en-US" altLang="zh-CN" sz="2400" dirty="0" err="1">
                <a:latin typeface="Times New Roman" panose="02020603050405020304" pitchFamily="18" charset="0"/>
                <a:ea typeface="宋体" charset="0"/>
                <a:cs typeface="Times New Roman" panose="02020603050405020304" pitchFamily="18" charset="0"/>
              </a:rPr>
              <a:t>hexad</a:t>
            </a:r>
            <a:r>
              <a:rPr lang="en-US" altLang="zh-CN" sz="2400" dirty="0">
                <a:latin typeface="Times New Roman" panose="02020603050405020304" pitchFamily="18" charset="0"/>
                <a:ea typeface="宋体" charset="0"/>
                <a:cs typeface="Times New Roman" panose="02020603050405020304" pitchFamily="18" charset="0"/>
              </a:rPr>
              <a:t>[k] = </a:t>
            </a:r>
            <a:r>
              <a:rPr lang="en-US" altLang="zh-CN" sz="2400" dirty="0" err="1">
                <a:latin typeface="Times New Roman" panose="02020603050405020304" pitchFamily="18" charset="0"/>
                <a:ea typeface="宋体" charset="0"/>
                <a:cs typeface="Times New Roman" panose="02020603050405020304" pitchFamily="18" charset="0"/>
              </a:rPr>
              <a:t>str</a:t>
            </a:r>
            <a:r>
              <a:rPr lang="en-US" altLang="zh-CN" sz="2400" dirty="0">
                <a:latin typeface="Times New Roman" panose="02020603050405020304" pitchFamily="18" charset="0"/>
                <a:ea typeface="宋体" charset="0"/>
                <a:cs typeface="Times New Roman" panose="02020603050405020304" pitchFamily="18" charset="0"/>
              </a:rPr>
              <a:t>[</a:t>
            </a:r>
            <a:r>
              <a:rPr lang="en-US" altLang="zh-CN" sz="2400" dirty="0" err="1">
                <a:latin typeface="Times New Roman" panose="02020603050405020304" pitchFamily="18" charset="0"/>
                <a:ea typeface="宋体" charset="0"/>
                <a:cs typeface="Times New Roman" panose="02020603050405020304" pitchFamily="18" charset="0"/>
              </a:rPr>
              <a:t>i</a:t>
            </a:r>
            <a:r>
              <a:rPr lang="en-US" altLang="zh-CN" sz="2400" dirty="0">
                <a:latin typeface="Times New Roman" panose="02020603050405020304" pitchFamily="18" charset="0"/>
                <a:ea typeface="宋体" charset="0"/>
                <a:cs typeface="Times New Roman" panose="02020603050405020304" pitchFamily="18" charset="0"/>
              </a:rPr>
              <a:t>];       /* </a:t>
            </a:r>
            <a:r>
              <a:rPr lang="zh-CN" altLang="en-US" sz="2400" dirty="0">
                <a:latin typeface="Times New Roman" panose="02020603050405020304" pitchFamily="18" charset="0"/>
                <a:ea typeface="宋体" charset="0"/>
                <a:cs typeface="Times New Roman" panose="02020603050405020304" pitchFamily="18" charset="0"/>
              </a:rPr>
              <a:t>放入新字符串 *</a:t>
            </a:r>
            <a:r>
              <a:rPr lang="en-US" altLang="zh-CN" sz="2400" dirty="0">
                <a:latin typeface="Times New Roman" panose="02020603050405020304" pitchFamily="18" charset="0"/>
                <a:ea typeface="宋体" charset="0"/>
                <a:cs typeface="Times New Roman" panose="02020603050405020304" pitchFamily="18" charset="0"/>
              </a:rPr>
              <a:t>/</a:t>
            </a:r>
          </a:p>
          <a:p>
            <a:pPr eaLnBrk="1" hangingPunct="1">
              <a:spcBef>
                <a:spcPct val="3000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k++;         </a:t>
            </a:r>
          </a:p>
          <a:p>
            <a:pPr eaLnBrk="1" hangingPunct="1">
              <a:spcBef>
                <a:spcPct val="3000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a:t>
            </a:r>
          </a:p>
          <a:p>
            <a:pPr eaLnBrk="1" hangingPunct="1">
              <a:spcBef>
                <a:spcPct val="30000"/>
              </a:spcBef>
              <a:buFont typeface="Wingdings" charset="0"/>
              <a:buNone/>
            </a:pPr>
            <a:r>
              <a:rPr lang="en-US" altLang="zh-CN" sz="2400" dirty="0">
                <a:latin typeface="Times New Roman" panose="02020603050405020304" pitchFamily="18" charset="0"/>
                <a:ea typeface="宋体" charset="0"/>
                <a:cs typeface="Times New Roman" panose="02020603050405020304" pitchFamily="18" charset="0"/>
              </a:rPr>
              <a:t>    </a:t>
            </a:r>
            <a:r>
              <a:rPr lang="en-US" altLang="zh-CN" sz="2400" dirty="0" err="1">
                <a:latin typeface="Times New Roman" panose="02020603050405020304" pitchFamily="18" charset="0"/>
                <a:ea typeface="宋体" charset="0"/>
                <a:cs typeface="Times New Roman" panose="02020603050405020304" pitchFamily="18" charset="0"/>
              </a:rPr>
              <a:t>hexad</a:t>
            </a:r>
            <a:r>
              <a:rPr lang="en-US" altLang="zh-CN" sz="2400" dirty="0">
                <a:latin typeface="Times New Roman" panose="02020603050405020304" pitchFamily="18" charset="0"/>
                <a:ea typeface="宋体" charset="0"/>
                <a:cs typeface="Times New Roman" panose="02020603050405020304" pitchFamily="18" charset="0"/>
              </a:rPr>
              <a:t>[k] = '\0';        /* </a:t>
            </a:r>
            <a:r>
              <a:rPr lang="zh-CN" altLang="en-US" sz="2400" dirty="0">
                <a:latin typeface="Times New Roman" panose="02020603050405020304" pitchFamily="18" charset="0"/>
                <a:ea typeface="宋体" charset="0"/>
                <a:cs typeface="Times New Roman" panose="02020603050405020304" pitchFamily="18" charset="0"/>
              </a:rPr>
              <a:t>新字符串结束标记 *</a:t>
            </a:r>
            <a:r>
              <a:rPr lang="en-US" altLang="zh-CN" sz="2400" dirty="0">
                <a:latin typeface="Times New Roman" panose="02020603050405020304" pitchFamily="18" charset="0"/>
                <a:ea typeface="宋体" charset="0"/>
                <a:cs typeface="Times New Roman" panose="02020603050405020304" pitchFamily="18" charset="0"/>
              </a:rPr>
              <a:t>/</a:t>
            </a:r>
            <a:endParaRPr lang="zh-CN" altLang="en-US" sz="2400" dirty="0">
              <a:latin typeface="Times New Roman" panose="02020603050405020304" pitchFamily="18" charset="0"/>
              <a:ea typeface="宋体" charset="0"/>
              <a:cs typeface="Times New Roman" panose="02020603050405020304" pitchFamily="18" charset="0"/>
            </a:endParaRPr>
          </a:p>
          <a:p>
            <a:pPr eaLnBrk="1" hangingPunct="1">
              <a:spcBef>
                <a:spcPct val="30000"/>
              </a:spcBef>
              <a:buFont typeface="Wingdings" charset="0"/>
              <a:buNone/>
            </a:pPr>
            <a:endParaRPr lang="zh-CN" altLang="en-US" sz="2400" dirty="0">
              <a:latin typeface="Times New Roman" panose="02020603050405020304" pitchFamily="18" charset="0"/>
              <a:ea typeface="宋体" charset="0"/>
              <a:cs typeface="Times New Roman" panose="02020603050405020304" pitchFamily="18" charset="0"/>
            </a:endParaRPr>
          </a:p>
        </p:txBody>
      </p:sp>
      <p:sp>
        <p:nvSpPr>
          <p:cNvPr id="78851" name="Rectangle 3"/>
          <p:cNvSpPr>
            <a:spLocks noGrp="1" noChangeArrowheads="1"/>
          </p:cNvSpPr>
          <p:nvPr>
            <p:ph type="title"/>
          </p:nvPr>
        </p:nvSpPr>
        <p:spPr>
          <a:xfrm>
            <a:off x="1881188" y="376238"/>
            <a:ext cx="8566150" cy="838200"/>
          </a:xfrm>
        </p:spPr>
        <p:txBody>
          <a:bodyPr/>
          <a:lstStyle/>
          <a:p>
            <a:pPr eaLnBrk="1" hangingPunct="1"/>
            <a:r>
              <a:rPr lang="zh-CN" altLang="en-US">
                <a:latin typeface="Arial" charset="0"/>
                <a:ea typeface="宋体" charset="0"/>
                <a:cs typeface="宋体" charset="0"/>
              </a:rPr>
              <a:t>生成十六进制字符串</a:t>
            </a:r>
            <a:endParaRPr lang="zh-CN" altLang="en-US">
              <a:latin typeface="Times New Roman" charset="0"/>
              <a:ea typeface="宋体" charset="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7362">
                                            <p:txEl>
                                              <p:pRg st="2" end="2"/>
                                            </p:txEl>
                                          </p:spTgt>
                                        </p:tgtEl>
                                        <p:attrNameLst>
                                          <p:attrName>style.visibility</p:attrName>
                                        </p:attrNameLst>
                                      </p:cBhvr>
                                      <p:to>
                                        <p:strVal val="visible"/>
                                      </p:to>
                                    </p:set>
                                    <p:anim calcmode="lin" valueType="num">
                                      <p:cBhvr additive="base">
                                        <p:cTn id="7" dur="500" fill="hold"/>
                                        <p:tgtEl>
                                          <p:spTgt spid="527362">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736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7362">
                                            <p:txEl>
                                              <p:pRg st="3" end="3"/>
                                            </p:txEl>
                                          </p:spTgt>
                                        </p:tgtEl>
                                        <p:attrNameLst>
                                          <p:attrName>style.visibility</p:attrName>
                                        </p:attrNameLst>
                                      </p:cBhvr>
                                      <p:to>
                                        <p:strVal val="visible"/>
                                      </p:to>
                                    </p:set>
                                    <p:anim calcmode="lin" valueType="num">
                                      <p:cBhvr additive="base">
                                        <p:cTn id="13" dur="500" fill="hold"/>
                                        <p:tgtEl>
                                          <p:spTgt spid="527362">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736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7362">
                                            <p:txEl>
                                              <p:pRg st="4" end="4"/>
                                            </p:txEl>
                                          </p:spTgt>
                                        </p:tgtEl>
                                        <p:attrNameLst>
                                          <p:attrName>style.visibility</p:attrName>
                                        </p:attrNameLst>
                                      </p:cBhvr>
                                      <p:to>
                                        <p:strVal val="visible"/>
                                      </p:to>
                                    </p:set>
                                    <p:anim calcmode="lin" valueType="num">
                                      <p:cBhvr additive="base">
                                        <p:cTn id="19" dur="500" fill="hold"/>
                                        <p:tgtEl>
                                          <p:spTgt spid="527362">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736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7362">
                                            <p:txEl>
                                              <p:pRg st="5" end="5"/>
                                            </p:txEl>
                                          </p:spTgt>
                                        </p:tgtEl>
                                        <p:attrNameLst>
                                          <p:attrName>style.visibility</p:attrName>
                                        </p:attrNameLst>
                                      </p:cBhvr>
                                      <p:to>
                                        <p:strVal val="visible"/>
                                      </p:to>
                                    </p:set>
                                    <p:anim calcmode="lin" valueType="num">
                                      <p:cBhvr additive="base">
                                        <p:cTn id="25" dur="500" fill="hold"/>
                                        <p:tgtEl>
                                          <p:spTgt spid="527362">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736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27362">
                                            <p:txEl>
                                              <p:pRg st="6" end="6"/>
                                            </p:txEl>
                                          </p:spTgt>
                                        </p:tgtEl>
                                        <p:attrNameLst>
                                          <p:attrName>style.visibility</p:attrName>
                                        </p:attrNameLst>
                                      </p:cBhvr>
                                      <p:to>
                                        <p:strVal val="visible"/>
                                      </p:to>
                                    </p:set>
                                    <p:anim calcmode="lin" valueType="num">
                                      <p:cBhvr additive="base">
                                        <p:cTn id="31" dur="500" fill="hold"/>
                                        <p:tgtEl>
                                          <p:spTgt spid="527362">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2736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27362">
                                            <p:txEl>
                                              <p:pRg st="7" end="7"/>
                                            </p:txEl>
                                          </p:spTgt>
                                        </p:tgtEl>
                                        <p:attrNameLst>
                                          <p:attrName>style.visibility</p:attrName>
                                        </p:attrNameLst>
                                      </p:cBhvr>
                                      <p:to>
                                        <p:strVal val="visible"/>
                                      </p:to>
                                    </p:set>
                                    <p:anim calcmode="lin" valueType="num">
                                      <p:cBhvr additive="base">
                                        <p:cTn id="37" dur="500" fill="hold"/>
                                        <p:tgtEl>
                                          <p:spTgt spid="527362">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2736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27362">
                                            <p:txEl>
                                              <p:pRg st="8" end="8"/>
                                            </p:txEl>
                                          </p:spTgt>
                                        </p:tgtEl>
                                        <p:attrNameLst>
                                          <p:attrName>style.visibility</p:attrName>
                                        </p:attrNameLst>
                                      </p:cBhvr>
                                      <p:to>
                                        <p:strVal val="visible"/>
                                      </p:to>
                                    </p:set>
                                    <p:anim calcmode="lin" valueType="num">
                                      <p:cBhvr additive="base">
                                        <p:cTn id="43" dur="500" fill="hold"/>
                                        <p:tgtEl>
                                          <p:spTgt spid="527362">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2736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2" grpId="0" build="allAtOnce" bldLvl="2"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7362" name="Rectangle 2"/>
          <p:cNvSpPr>
            <a:spLocks noGrp="1" noChangeArrowheads="1"/>
          </p:cNvSpPr>
          <p:nvPr>
            <p:ph type="body" idx="1"/>
          </p:nvPr>
        </p:nvSpPr>
        <p:spPr>
          <a:xfrm>
            <a:off x="1559496" y="1000125"/>
            <a:ext cx="8803705" cy="5500688"/>
          </a:xfrm>
        </p:spPr>
        <p:txBody>
          <a:bodyPr/>
          <a:lstStyle/>
          <a:p>
            <a:pPr marL="342900" lvl="2" indent="-342900">
              <a:lnSpc>
                <a:spcPct val="90000"/>
              </a:lnSpc>
              <a:spcBef>
                <a:spcPct val="30000"/>
              </a:spcBef>
              <a:buSzPct val="75000"/>
              <a:buNone/>
            </a:pPr>
            <a:r>
              <a:rPr lang="en-US" altLang="zh-CN" dirty="0">
                <a:latin typeface="Arial" charset="0"/>
                <a:ea typeface="宋体" charset="0"/>
                <a:cs typeface="宋体" charset="0"/>
              </a:rPr>
              <a:t>"1a0b" ==》6667</a:t>
            </a:r>
          </a:p>
          <a:p>
            <a:pPr eaLnBrk="1" hangingPunct="1">
              <a:lnSpc>
                <a:spcPct val="90000"/>
              </a:lnSpc>
              <a:spcBef>
                <a:spcPct val="30000"/>
              </a:spcBef>
              <a:buFont typeface="Wingdings" charset="0"/>
              <a:buNone/>
            </a:pPr>
            <a:r>
              <a:rPr lang="en-US" altLang="zh-CN" sz="2400" dirty="0">
                <a:latin typeface="Arial" charset="0"/>
                <a:ea typeface="宋体" charset="0"/>
                <a:cs typeface="宋体" charset="0"/>
              </a:rPr>
              <a:t> hexad       number</a:t>
            </a:r>
            <a:endParaRPr lang="en-US" altLang="zh-CN" sz="2400" dirty="0">
              <a:latin typeface="Arial" charset="0"/>
              <a:ea typeface="宋体" charset="0"/>
              <a:cs typeface="Arial Unicode MS" charset="0"/>
            </a:endParaRPr>
          </a:p>
          <a:p>
            <a:pPr eaLnBrk="1" hangingPunct="1">
              <a:spcBef>
                <a:spcPct val="30000"/>
              </a:spcBef>
              <a:buFont typeface="Wingdings" charset="0"/>
              <a:buNone/>
            </a:pPr>
            <a:r>
              <a:rPr lang="en-US" altLang="zh-CN" sz="2400" dirty="0">
                <a:latin typeface="Arial" charset="0"/>
                <a:ea typeface="宋体" charset="0"/>
                <a:cs typeface="宋体" charset="0"/>
              </a:rPr>
              <a:t>number = 0;                  /* </a:t>
            </a:r>
            <a:r>
              <a:rPr lang="zh-CN" altLang="en-US" sz="2400" dirty="0">
                <a:latin typeface="Arial" charset="0"/>
                <a:ea typeface="宋体" charset="0"/>
                <a:cs typeface="宋体" charset="0"/>
              </a:rPr>
              <a:t>存放十进制数，先清</a:t>
            </a:r>
            <a:r>
              <a:rPr lang="en-US" altLang="zh-CN" sz="2400" dirty="0">
                <a:latin typeface="Arial" charset="0"/>
                <a:ea typeface="宋体" charset="0"/>
                <a:cs typeface="宋体" charset="0"/>
              </a:rPr>
              <a:t>0 */</a:t>
            </a:r>
          </a:p>
          <a:p>
            <a:pPr eaLnBrk="1" hangingPunct="1">
              <a:spcBef>
                <a:spcPct val="30000"/>
              </a:spcBef>
              <a:buFont typeface="Wingdings" charset="0"/>
              <a:buNone/>
            </a:pPr>
            <a:r>
              <a:rPr lang="en-US" altLang="zh-CN" sz="2400" dirty="0">
                <a:latin typeface="Arial" charset="0"/>
                <a:ea typeface="宋体" charset="0"/>
                <a:cs typeface="宋体" charset="0"/>
              </a:rPr>
              <a:t>for ( </a:t>
            </a:r>
            <a:r>
              <a:rPr lang="en-US" altLang="zh-CN" sz="2400" dirty="0" err="1">
                <a:latin typeface="Arial" charset="0"/>
                <a:ea typeface="宋体" charset="0"/>
                <a:cs typeface="宋体" charset="0"/>
              </a:rPr>
              <a:t>i</a:t>
            </a:r>
            <a:r>
              <a:rPr lang="en-US" altLang="zh-CN" sz="2400" dirty="0">
                <a:latin typeface="Arial" charset="0"/>
                <a:ea typeface="宋体" charset="0"/>
                <a:cs typeface="宋体" charset="0"/>
              </a:rPr>
              <a:t> = 0; hexad[</a:t>
            </a:r>
            <a:r>
              <a:rPr lang="en-US" altLang="zh-CN" sz="2400" dirty="0" err="1">
                <a:latin typeface="Arial" charset="0"/>
                <a:ea typeface="宋体" charset="0"/>
                <a:cs typeface="宋体" charset="0"/>
              </a:rPr>
              <a:t>i</a:t>
            </a:r>
            <a:r>
              <a:rPr lang="en-US" altLang="zh-CN" sz="2400" dirty="0">
                <a:latin typeface="Arial" charset="0"/>
                <a:ea typeface="宋体" charset="0"/>
                <a:cs typeface="宋体" charset="0"/>
              </a:rPr>
              <a:t>] !='\0'; </a:t>
            </a:r>
            <a:r>
              <a:rPr lang="en-US" altLang="zh-CN" sz="2400" dirty="0" err="1">
                <a:latin typeface="Arial" charset="0"/>
                <a:ea typeface="宋体" charset="0"/>
                <a:cs typeface="宋体" charset="0"/>
              </a:rPr>
              <a:t>i</a:t>
            </a:r>
            <a:r>
              <a:rPr lang="en-US" altLang="zh-CN" sz="2400" dirty="0">
                <a:latin typeface="Arial" charset="0"/>
                <a:ea typeface="宋体" charset="0"/>
                <a:cs typeface="宋体" charset="0"/>
              </a:rPr>
              <a:t>++ ){      /* </a:t>
            </a:r>
            <a:r>
              <a:rPr lang="zh-CN" altLang="en-US" sz="2400" dirty="0">
                <a:latin typeface="Arial" charset="0"/>
                <a:ea typeface="宋体" charset="0"/>
                <a:cs typeface="宋体" charset="0"/>
              </a:rPr>
              <a:t>逐个转换 *</a:t>
            </a:r>
            <a:r>
              <a:rPr lang="en-US" altLang="zh-CN" sz="2400" dirty="0">
                <a:latin typeface="Arial" charset="0"/>
                <a:ea typeface="宋体" charset="0"/>
                <a:cs typeface="宋体" charset="0"/>
              </a:rPr>
              <a:t>/</a:t>
            </a:r>
          </a:p>
          <a:p>
            <a:pPr eaLnBrk="1" hangingPunct="1">
              <a:spcBef>
                <a:spcPct val="30000"/>
              </a:spcBef>
              <a:buFont typeface="Wingdings" charset="0"/>
              <a:buNone/>
            </a:pPr>
            <a:r>
              <a:rPr lang="en-US" altLang="zh-CN" sz="2400" dirty="0">
                <a:latin typeface="Arial" charset="0"/>
                <a:ea typeface="宋体" charset="0"/>
                <a:cs typeface="宋体" charset="0"/>
              </a:rPr>
              <a:t>        if ( hexad[</a:t>
            </a:r>
            <a:r>
              <a:rPr lang="en-US" altLang="zh-CN" sz="2400" dirty="0" err="1">
                <a:latin typeface="Arial" charset="0"/>
                <a:ea typeface="宋体" charset="0"/>
                <a:cs typeface="宋体" charset="0"/>
              </a:rPr>
              <a:t>i</a:t>
            </a:r>
            <a:r>
              <a:rPr lang="en-US" altLang="zh-CN" sz="2400" dirty="0">
                <a:latin typeface="Arial" charset="0"/>
                <a:ea typeface="宋体" charset="0"/>
                <a:cs typeface="宋体" charset="0"/>
              </a:rPr>
              <a:t>] &gt;= '0' &amp;&amp; hexad[</a:t>
            </a:r>
            <a:r>
              <a:rPr lang="en-US" altLang="zh-CN" sz="2400" dirty="0" err="1">
                <a:latin typeface="Arial" charset="0"/>
                <a:ea typeface="宋体" charset="0"/>
                <a:cs typeface="宋体" charset="0"/>
              </a:rPr>
              <a:t>i</a:t>
            </a:r>
            <a:r>
              <a:rPr lang="en-US" altLang="zh-CN" sz="2400" dirty="0">
                <a:latin typeface="Arial" charset="0"/>
                <a:ea typeface="宋体" charset="0"/>
                <a:cs typeface="宋体" charset="0"/>
              </a:rPr>
              <a:t>] &lt;= '9' )</a:t>
            </a:r>
          </a:p>
          <a:p>
            <a:pPr eaLnBrk="1" hangingPunct="1">
              <a:spcBef>
                <a:spcPct val="30000"/>
              </a:spcBef>
              <a:buFont typeface="Wingdings" charset="0"/>
              <a:buNone/>
            </a:pPr>
            <a:r>
              <a:rPr lang="en-US" altLang="zh-CN" sz="2400" dirty="0">
                <a:latin typeface="Arial" charset="0"/>
                <a:ea typeface="宋体" charset="0"/>
                <a:cs typeface="宋体" charset="0"/>
              </a:rPr>
              <a:t>            number = number * 16 + hexad[</a:t>
            </a:r>
            <a:r>
              <a:rPr lang="en-US" altLang="zh-CN" sz="2400" dirty="0" err="1">
                <a:latin typeface="Arial" charset="0"/>
                <a:ea typeface="宋体" charset="0"/>
                <a:cs typeface="宋体" charset="0"/>
              </a:rPr>
              <a:t>i</a:t>
            </a:r>
            <a:r>
              <a:rPr lang="en-US" altLang="zh-CN" sz="2400" dirty="0">
                <a:latin typeface="Arial" charset="0"/>
                <a:ea typeface="宋体" charset="0"/>
                <a:cs typeface="宋体" charset="0"/>
              </a:rPr>
              <a:t>] - '0';</a:t>
            </a:r>
          </a:p>
          <a:p>
            <a:pPr eaLnBrk="1" hangingPunct="1">
              <a:spcBef>
                <a:spcPct val="30000"/>
              </a:spcBef>
              <a:buFont typeface="Wingdings" charset="0"/>
              <a:buNone/>
            </a:pPr>
            <a:r>
              <a:rPr lang="en-US" altLang="zh-CN" sz="2400" dirty="0">
                <a:latin typeface="Arial" charset="0"/>
                <a:ea typeface="宋体" charset="0"/>
                <a:cs typeface="宋体" charset="0"/>
              </a:rPr>
              <a:t>        else if ( hexad[</a:t>
            </a:r>
            <a:r>
              <a:rPr lang="en-US" altLang="zh-CN" sz="2400" dirty="0" err="1">
                <a:latin typeface="Arial" charset="0"/>
                <a:ea typeface="宋体" charset="0"/>
                <a:cs typeface="宋体" charset="0"/>
              </a:rPr>
              <a:t>i</a:t>
            </a:r>
            <a:r>
              <a:rPr lang="en-US" altLang="zh-CN" sz="2400" dirty="0">
                <a:latin typeface="Arial" charset="0"/>
                <a:ea typeface="宋体" charset="0"/>
                <a:cs typeface="宋体" charset="0"/>
              </a:rPr>
              <a:t>] &gt;= 'A' &amp;&amp; hexad[</a:t>
            </a:r>
            <a:r>
              <a:rPr lang="en-US" altLang="zh-CN" sz="2400" dirty="0" err="1">
                <a:latin typeface="Arial" charset="0"/>
                <a:ea typeface="宋体" charset="0"/>
                <a:cs typeface="宋体" charset="0"/>
              </a:rPr>
              <a:t>i</a:t>
            </a:r>
            <a:r>
              <a:rPr lang="en-US" altLang="zh-CN" sz="2400" dirty="0">
                <a:latin typeface="Arial" charset="0"/>
                <a:ea typeface="宋体" charset="0"/>
                <a:cs typeface="宋体" charset="0"/>
              </a:rPr>
              <a:t>] &lt;= 'F' )</a:t>
            </a:r>
          </a:p>
          <a:p>
            <a:pPr eaLnBrk="1" hangingPunct="1">
              <a:spcBef>
                <a:spcPct val="30000"/>
              </a:spcBef>
              <a:buFont typeface="Wingdings" charset="0"/>
              <a:buNone/>
            </a:pPr>
            <a:r>
              <a:rPr lang="en-US" altLang="zh-CN" sz="2400" dirty="0">
                <a:latin typeface="Arial" charset="0"/>
                <a:ea typeface="宋体" charset="0"/>
                <a:cs typeface="宋体" charset="0"/>
              </a:rPr>
              <a:t>            number = number * 16 + hexad[</a:t>
            </a:r>
            <a:r>
              <a:rPr lang="en-US" altLang="zh-CN" sz="2400" dirty="0" err="1">
                <a:latin typeface="Arial" charset="0"/>
                <a:ea typeface="宋体" charset="0"/>
                <a:cs typeface="宋体" charset="0"/>
              </a:rPr>
              <a:t>i</a:t>
            </a:r>
            <a:r>
              <a:rPr lang="en-US" altLang="zh-CN" sz="2400" dirty="0">
                <a:latin typeface="Arial" charset="0"/>
                <a:ea typeface="宋体" charset="0"/>
                <a:cs typeface="宋体" charset="0"/>
              </a:rPr>
              <a:t>] - 'A' + 10;</a:t>
            </a:r>
          </a:p>
          <a:p>
            <a:pPr eaLnBrk="1" hangingPunct="1">
              <a:spcBef>
                <a:spcPct val="30000"/>
              </a:spcBef>
              <a:buFont typeface="Wingdings" charset="0"/>
              <a:buNone/>
            </a:pPr>
            <a:r>
              <a:rPr lang="en-US" altLang="zh-CN" sz="2400" dirty="0">
                <a:latin typeface="Arial" charset="0"/>
                <a:ea typeface="宋体" charset="0"/>
                <a:cs typeface="宋体" charset="0"/>
              </a:rPr>
              <a:t>        else if ( hexad[</a:t>
            </a:r>
            <a:r>
              <a:rPr lang="en-US" altLang="zh-CN" sz="2400" dirty="0" err="1">
                <a:latin typeface="Arial" charset="0"/>
                <a:ea typeface="宋体" charset="0"/>
                <a:cs typeface="宋体" charset="0"/>
              </a:rPr>
              <a:t>i</a:t>
            </a:r>
            <a:r>
              <a:rPr lang="en-US" altLang="zh-CN" sz="2400" dirty="0">
                <a:latin typeface="Arial" charset="0"/>
                <a:ea typeface="宋体" charset="0"/>
                <a:cs typeface="宋体" charset="0"/>
              </a:rPr>
              <a:t>] &gt;= 'a' &amp;&amp; hexad[</a:t>
            </a:r>
            <a:r>
              <a:rPr lang="en-US" altLang="zh-CN" sz="2400" dirty="0" err="1">
                <a:latin typeface="Arial" charset="0"/>
                <a:ea typeface="宋体" charset="0"/>
                <a:cs typeface="宋体" charset="0"/>
              </a:rPr>
              <a:t>i</a:t>
            </a:r>
            <a:r>
              <a:rPr lang="en-US" altLang="zh-CN" sz="2400" dirty="0">
                <a:latin typeface="Arial" charset="0"/>
                <a:ea typeface="宋体" charset="0"/>
                <a:cs typeface="宋体" charset="0"/>
              </a:rPr>
              <a:t>] &lt;= 'f' )</a:t>
            </a:r>
          </a:p>
          <a:p>
            <a:pPr eaLnBrk="1" hangingPunct="1">
              <a:spcBef>
                <a:spcPct val="30000"/>
              </a:spcBef>
              <a:buFont typeface="Wingdings" charset="0"/>
              <a:buNone/>
            </a:pPr>
            <a:r>
              <a:rPr lang="en-US" altLang="zh-CN" sz="2400" dirty="0">
                <a:latin typeface="Arial" charset="0"/>
                <a:ea typeface="宋体" charset="0"/>
                <a:cs typeface="宋体" charset="0"/>
              </a:rPr>
              <a:t>            number = number * 16 + hexad[</a:t>
            </a:r>
            <a:r>
              <a:rPr lang="en-US" altLang="zh-CN" sz="2400" dirty="0" err="1">
                <a:latin typeface="Arial" charset="0"/>
                <a:ea typeface="宋体" charset="0"/>
                <a:cs typeface="宋体" charset="0"/>
              </a:rPr>
              <a:t>i</a:t>
            </a:r>
            <a:r>
              <a:rPr lang="en-US" altLang="zh-CN" sz="2400" dirty="0">
                <a:latin typeface="Arial" charset="0"/>
                <a:ea typeface="宋体" charset="0"/>
                <a:cs typeface="宋体" charset="0"/>
              </a:rPr>
              <a:t>] - 'a' + 10;</a:t>
            </a:r>
          </a:p>
          <a:p>
            <a:pPr eaLnBrk="1" hangingPunct="1">
              <a:spcBef>
                <a:spcPct val="30000"/>
              </a:spcBef>
              <a:buFont typeface="Wingdings" charset="0"/>
              <a:buNone/>
            </a:pPr>
            <a:r>
              <a:rPr lang="en-US" altLang="zh-CN" sz="2400" dirty="0">
                <a:latin typeface="Arial" charset="0"/>
                <a:ea typeface="宋体" charset="0"/>
                <a:cs typeface="宋体" charset="0"/>
              </a:rPr>
              <a:t>    }</a:t>
            </a:r>
            <a:endParaRPr lang="zh-CN" altLang="en-US" sz="2400" dirty="0">
              <a:latin typeface="Arial" charset="0"/>
              <a:ea typeface="宋体" charset="0"/>
              <a:cs typeface="宋体" charset="0"/>
            </a:endParaRPr>
          </a:p>
        </p:txBody>
      </p:sp>
      <p:sp>
        <p:nvSpPr>
          <p:cNvPr id="79875" name="Rectangle 3"/>
          <p:cNvSpPr>
            <a:spLocks noGrp="1" noChangeArrowheads="1"/>
          </p:cNvSpPr>
          <p:nvPr>
            <p:ph type="title"/>
          </p:nvPr>
        </p:nvSpPr>
        <p:spPr>
          <a:xfrm>
            <a:off x="5667376" y="142875"/>
            <a:ext cx="4786313" cy="838200"/>
          </a:xfrm>
        </p:spPr>
        <p:txBody>
          <a:bodyPr/>
          <a:lstStyle/>
          <a:p>
            <a:pPr eaLnBrk="1" hangingPunct="1"/>
            <a:r>
              <a:rPr lang="zh-CN" altLang="en-US">
                <a:latin typeface="Arial" charset="0"/>
                <a:ea typeface="宋体" charset="0"/>
                <a:cs typeface="宋体" charset="0"/>
              </a:rPr>
              <a:t>转换为十进制整数</a:t>
            </a:r>
            <a:endParaRPr lang="zh-CN" altLang="en-US">
              <a:latin typeface="Times New Roman" charset="0"/>
              <a:ea typeface="宋体" charset="0"/>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7362">
                                            <p:txEl>
                                              <p:pRg st="2" end="2"/>
                                            </p:txEl>
                                          </p:spTgt>
                                        </p:tgtEl>
                                        <p:attrNameLst>
                                          <p:attrName>style.visibility</p:attrName>
                                        </p:attrNameLst>
                                      </p:cBhvr>
                                      <p:to>
                                        <p:strVal val="visible"/>
                                      </p:to>
                                    </p:set>
                                    <p:anim calcmode="lin" valueType="num">
                                      <p:cBhvr additive="base">
                                        <p:cTn id="7" dur="500" fill="hold"/>
                                        <p:tgtEl>
                                          <p:spTgt spid="527362">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736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7362">
                                            <p:txEl>
                                              <p:pRg st="3" end="3"/>
                                            </p:txEl>
                                          </p:spTgt>
                                        </p:tgtEl>
                                        <p:attrNameLst>
                                          <p:attrName>style.visibility</p:attrName>
                                        </p:attrNameLst>
                                      </p:cBhvr>
                                      <p:to>
                                        <p:strVal val="visible"/>
                                      </p:to>
                                    </p:set>
                                    <p:anim calcmode="lin" valueType="num">
                                      <p:cBhvr additive="base">
                                        <p:cTn id="13" dur="500" fill="hold"/>
                                        <p:tgtEl>
                                          <p:spTgt spid="527362">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736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7362">
                                            <p:txEl>
                                              <p:pRg st="4" end="4"/>
                                            </p:txEl>
                                          </p:spTgt>
                                        </p:tgtEl>
                                        <p:attrNameLst>
                                          <p:attrName>style.visibility</p:attrName>
                                        </p:attrNameLst>
                                      </p:cBhvr>
                                      <p:to>
                                        <p:strVal val="visible"/>
                                      </p:to>
                                    </p:set>
                                    <p:anim calcmode="lin" valueType="num">
                                      <p:cBhvr additive="base">
                                        <p:cTn id="19" dur="500" fill="hold"/>
                                        <p:tgtEl>
                                          <p:spTgt spid="527362">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736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7362">
                                            <p:txEl>
                                              <p:pRg st="5" end="5"/>
                                            </p:txEl>
                                          </p:spTgt>
                                        </p:tgtEl>
                                        <p:attrNameLst>
                                          <p:attrName>style.visibility</p:attrName>
                                        </p:attrNameLst>
                                      </p:cBhvr>
                                      <p:to>
                                        <p:strVal val="visible"/>
                                      </p:to>
                                    </p:set>
                                    <p:anim calcmode="lin" valueType="num">
                                      <p:cBhvr additive="base">
                                        <p:cTn id="25" dur="500" fill="hold"/>
                                        <p:tgtEl>
                                          <p:spTgt spid="527362">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736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27362">
                                            <p:txEl>
                                              <p:pRg st="6" end="6"/>
                                            </p:txEl>
                                          </p:spTgt>
                                        </p:tgtEl>
                                        <p:attrNameLst>
                                          <p:attrName>style.visibility</p:attrName>
                                        </p:attrNameLst>
                                      </p:cBhvr>
                                      <p:to>
                                        <p:strVal val="visible"/>
                                      </p:to>
                                    </p:set>
                                    <p:anim calcmode="lin" valueType="num">
                                      <p:cBhvr additive="base">
                                        <p:cTn id="31" dur="500" fill="hold"/>
                                        <p:tgtEl>
                                          <p:spTgt spid="527362">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2736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27362">
                                            <p:txEl>
                                              <p:pRg st="7" end="7"/>
                                            </p:txEl>
                                          </p:spTgt>
                                        </p:tgtEl>
                                        <p:attrNameLst>
                                          <p:attrName>style.visibility</p:attrName>
                                        </p:attrNameLst>
                                      </p:cBhvr>
                                      <p:to>
                                        <p:strVal val="visible"/>
                                      </p:to>
                                    </p:set>
                                    <p:anim calcmode="lin" valueType="num">
                                      <p:cBhvr additive="base">
                                        <p:cTn id="37" dur="500" fill="hold"/>
                                        <p:tgtEl>
                                          <p:spTgt spid="527362">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2736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27362">
                                            <p:txEl>
                                              <p:pRg st="8" end="8"/>
                                            </p:txEl>
                                          </p:spTgt>
                                        </p:tgtEl>
                                        <p:attrNameLst>
                                          <p:attrName>style.visibility</p:attrName>
                                        </p:attrNameLst>
                                      </p:cBhvr>
                                      <p:to>
                                        <p:strVal val="visible"/>
                                      </p:to>
                                    </p:set>
                                    <p:anim calcmode="lin" valueType="num">
                                      <p:cBhvr additive="base">
                                        <p:cTn id="43" dur="500" fill="hold"/>
                                        <p:tgtEl>
                                          <p:spTgt spid="527362">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2736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27362">
                                            <p:txEl>
                                              <p:pRg st="9" end="9"/>
                                            </p:txEl>
                                          </p:spTgt>
                                        </p:tgtEl>
                                        <p:attrNameLst>
                                          <p:attrName>style.visibility</p:attrName>
                                        </p:attrNameLst>
                                      </p:cBhvr>
                                      <p:to>
                                        <p:strVal val="visible"/>
                                      </p:to>
                                    </p:set>
                                    <p:anim calcmode="lin" valueType="num">
                                      <p:cBhvr additive="base">
                                        <p:cTn id="49" dur="500" fill="hold"/>
                                        <p:tgtEl>
                                          <p:spTgt spid="527362">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2736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27362">
                                            <p:txEl>
                                              <p:pRg st="10" end="10"/>
                                            </p:txEl>
                                          </p:spTgt>
                                        </p:tgtEl>
                                        <p:attrNameLst>
                                          <p:attrName>style.visibility</p:attrName>
                                        </p:attrNameLst>
                                      </p:cBhvr>
                                      <p:to>
                                        <p:strVal val="visible"/>
                                      </p:to>
                                    </p:set>
                                    <p:anim calcmode="lin" valueType="num">
                                      <p:cBhvr additive="base">
                                        <p:cTn id="55" dur="500" fill="hold"/>
                                        <p:tgtEl>
                                          <p:spTgt spid="527362">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27362">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2" grpId="0" build="allAtOnce" bldLvl="2"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739314" y="142875"/>
            <a:ext cx="714375" cy="1428750"/>
          </a:xfrm>
        </p:spPr>
        <p:txBody>
          <a:bodyPr/>
          <a:lstStyle/>
          <a:p>
            <a:pPr eaLnBrk="1" hangingPunct="1"/>
            <a:r>
              <a:rPr lang="zh-CN" altLang="en-US" sz="3600">
                <a:latin typeface="Times New Roman" charset="0"/>
                <a:ea typeface="宋体" charset="0"/>
                <a:cs typeface="宋体" charset="0"/>
              </a:rPr>
              <a:t>程序段</a:t>
            </a:r>
          </a:p>
        </p:txBody>
      </p:sp>
      <p:sp>
        <p:nvSpPr>
          <p:cNvPr id="80899" name="AutoShape 4"/>
          <p:cNvSpPr>
            <a:spLocks noChangeArrowheads="1"/>
          </p:cNvSpPr>
          <p:nvPr/>
        </p:nvSpPr>
        <p:spPr bwMode="auto">
          <a:xfrm>
            <a:off x="2208213" y="857251"/>
            <a:ext cx="2159000" cy="1008063"/>
          </a:xfrm>
          <a:prstGeom prst="flowChartProcess">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zh-CN" altLang="en-US" sz="2400" b="1"/>
              <a:t>输入原字符串</a:t>
            </a:r>
          </a:p>
          <a:p>
            <a:pPr algn="ctr"/>
            <a:r>
              <a:rPr lang="en-US" altLang="zh-CN" sz="2400" b="1"/>
              <a:t>str</a:t>
            </a:r>
          </a:p>
        </p:txBody>
      </p:sp>
      <p:sp>
        <p:nvSpPr>
          <p:cNvPr id="80900" name="AutoShape 5"/>
          <p:cNvSpPr>
            <a:spLocks noChangeArrowheads="1"/>
          </p:cNvSpPr>
          <p:nvPr/>
        </p:nvSpPr>
        <p:spPr bwMode="auto">
          <a:xfrm>
            <a:off x="2238375" y="2500313"/>
            <a:ext cx="2159000" cy="1295400"/>
          </a:xfrm>
          <a:prstGeom prst="flowChartProcess">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r>
              <a:rPr lang="zh-CN" altLang="en-US" sz="2400" b="1"/>
              <a:t>滤去非</a:t>
            </a:r>
            <a:r>
              <a:rPr lang="en-US" altLang="zh-CN" sz="2400" b="1"/>
              <a:t>16</a:t>
            </a:r>
            <a:r>
              <a:rPr lang="zh-CN" altLang="en-US" sz="2400" b="1"/>
              <a:t>进制</a:t>
            </a:r>
          </a:p>
          <a:p>
            <a:r>
              <a:rPr lang="zh-CN" altLang="en-US" sz="2400" b="1"/>
              <a:t>字符后生成新</a:t>
            </a:r>
          </a:p>
          <a:p>
            <a:r>
              <a:rPr lang="zh-CN" altLang="en-US" sz="2400" b="1"/>
              <a:t>字符串</a:t>
            </a:r>
            <a:r>
              <a:rPr lang="en-US" altLang="zh-CN" sz="2400"/>
              <a:t>hexad</a:t>
            </a:r>
            <a:endParaRPr lang="en-US" altLang="zh-CN" sz="2400" b="1"/>
          </a:p>
        </p:txBody>
      </p:sp>
      <p:sp>
        <p:nvSpPr>
          <p:cNvPr id="80901" name="AutoShape 6"/>
          <p:cNvSpPr>
            <a:spLocks noChangeArrowheads="1"/>
          </p:cNvSpPr>
          <p:nvPr/>
        </p:nvSpPr>
        <p:spPr bwMode="auto">
          <a:xfrm>
            <a:off x="2166938" y="4857750"/>
            <a:ext cx="2286000" cy="1214438"/>
          </a:xfrm>
          <a:prstGeom prst="flowChartProcess">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r>
              <a:rPr lang="zh-CN" altLang="en-US" sz="2400" b="1"/>
              <a:t>把字符串</a:t>
            </a:r>
            <a:r>
              <a:rPr lang="en-US" altLang="zh-CN" sz="2400"/>
              <a:t>hexad</a:t>
            </a:r>
            <a:endParaRPr lang="en-US" altLang="zh-CN" sz="2400" b="1"/>
          </a:p>
          <a:p>
            <a:r>
              <a:rPr lang="zh-CN" altLang="en-US" sz="2400" b="1"/>
              <a:t>转换成十进制</a:t>
            </a:r>
            <a:endParaRPr lang="en-US" altLang="zh-CN" sz="2400" b="1"/>
          </a:p>
          <a:p>
            <a:r>
              <a:rPr lang="zh-CN" altLang="en-US" sz="2400" b="1"/>
              <a:t>整数</a:t>
            </a:r>
            <a:r>
              <a:rPr lang="en-US" altLang="zh-CN" sz="2400" b="1"/>
              <a:t>number</a:t>
            </a:r>
          </a:p>
        </p:txBody>
      </p:sp>
      <p:sp>
        <p:nvSpPr>
          <p:cNvPr id="528392" name="AutoShape 8"/>
          <p:cNvSpPr>
            <a:spLocks/>
          </p:cNvSpPr>
          <p:nvPr/>
        </p:nvSpPr>
        <p:spPr bwMode="auto">
          <a:xfrm>
            <a:off x="4727576" y="357189"/>
            <a:ext cx="3940175" cy="1285875"/>
          </a:xfrm>
          <a:prstGeom prst="borderCallout1">
            <a:avLst>
              <a:gd name="adj1" fmla="val 8106"/>
              <a:gd name="adj2" fmla="val -1338"/>
              <a:gd name="adj3" fmla="val 35583"/>
              <a:gd name="adj4" fmla="val -11245"/>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nSpc>
                <a:spcPct val="80000"/>
              </a:lnSpc>
            </a:pPr>
            <a:r>
              <a:rPr lang="en-US" altLang="zh-CN" sz="2000"/>
              <a:t>printf("Enter a string: "); </a:t>
            </a:r>
          </a:p>
          <a:p>
            <a:pPr>
              <a:lnSpc>
                <a:spcPct val="80000"/>
              </a:lnSpc>
            </a:pPr>
            <a:r>
              <a:rPr lang="en-US" altLang="zh-CN" sz="2000"/>
              <a:t>i = 0;</a:t>
            </a:r>
          </a:p>
          <a:p>
            <a:pPr>
              <a:lnSpc>
                <a:spcPct val="80000"/>
              </a:lnSpc>
            </a:pPr>
            <a:r>
              <a:rPr lang="en-US" altLang="zh-CN" sz="2000"/>
              <a:t>while ( (str[i] = getchar( )) != '#‘ ) </a:t>
            </a:r>
          </a:p>
          <a:p>
            <a:pPr>
              <a:lnSpc>
                <a:spcPct val="80000"/>
              </a:lnSpc>
            </a:pPr>
            <a:r>
              <a:rPr lang="en-US" altLang="zh-CN" sz="2000"/>
              <a:t>    i++; </a:t>
            </a:r>
          </a:p>
          <a:p>
            <a:pPr>
              <a:lnSpc>
                <a:spcPct val="80000"/>
              </a:lnSpc>
            </a:pPr>
            <a:r>
              <a:rPr lang="en-US" altLang="zh-CN" sz="2000"/>
              <a:t>str[i] = '\0';</a:t>
            </a:r>
          </a:p>
        </p:txBody>
      </p:sp>
      <p:sp>
        <p:nvSpPr>
          <p:cNvPr id="528393" name="AutoShape 9"/>
          <p:cNvSpPr>
            <a:spLocks/>
          </p:cNvSpPr>
          <p:nvPr/>
        </p:nvSpPr>
        <p:spPr bwMode="auto">
          <a:xfrm>
            <a:off x="4727576" y="1714500"/>
            <a:ext cx="5654675" cy="2286000"/>
          </a:xfrm>
          <a:prstGeom prst="borderCallout1">
            <a:avLst>
              <a:gd name="adj1" fmla="val 6106"/>
              <a:gd name="adj2" fmla="val -1338"/>
              <a:gd name="adj3" fmla="val 34579"/>
              <a:gd name="adj4" fmla="val -9718"/>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nSpc>
                <a:spcPct val="90000"/>
              </a:lnSpc>
            </a:pPr>
            <a:r>
              <a:rPr lang="en-US" altLang="zh-CN" sz="2000"/>
              <a:t>k= 0; </a:t>
            </a:r>
          </a:p>
          <a:p>
            <a:pPr>
              <a:lnSpc>
                <a:spcPct val="90000"/>
              </a:lnSpc>
            </a:pPr>
            <a:r>
              <a:rPr lang="en-US" altLang="zh-CN" sz="2000"/>
              <a:t>for(i = 0; str[i] != '\0'; i++)</a:t>
            </a:r>
          </a:p>
          <a:p>
            <a:pPr>
              <a:lnSpc>
                <a:spcPct val="90000"/>
              </a:lnSpc>
            </a:pPr>
            <a:r>
              <a:rPr lang="en-US" altLang="zh-CN" sz="2000"/>
              <a:t>    if(str[i]&gt;='0'&amp;&amp;str[i]&lt;='9‘</a:t>
            </a:r>
          </a:p>
          <a:p>
            <a:pPr>
              <a:lnSpc>
                <a:spcPct val="90000"/>
              </a:lnSpc>
            </a:pPr>
            <a:r>
              <a:rPr lang="en-US" altLang="zh-CN" sz="2000"/>
              <a:t>    ||str[i]&gt;='a'&amp;&amp;str[i]&lt;='f'||str[i]&gt;='A'&amp;&amp;str[i]&lt;='F'){ </a:t>
            </a:r>
          </a:p>
          <a:p>
            <a:pPr>
              <a:lnSpc>
                <a:spcPct val="90000"/>
              </a:lnSpc>
            </a:pPr>
            <a:r>
              <a:rPr lang="en-US" altLang="zh-CN" sz="2000"/>
              <a:t>          hexad[k] = str[i]; </a:t>
            </a:r>
          </a:p>
          <a:p>
            <a:pPr>
              <a:lnSpc>
                <a:spcPct val="90000"/>
              </a:lnSpc>
            </a:pPr>
            <a:r>
              <a:rPr lang="en-US" altLang="zh-CN" sz="2000"/>
              <a:t>          k++; </a:t>
            </a:r>
          </a:p>
          <a:p>
            <a:pPr>
              <a:lnSpc>
                <a:spcPct val="90000"/>
              </a:lnSpc>
            </a:pPr>
            <a:r>
              <a:rPr lang="en-US" altLang="zh-CN" sz="2000"/>
              <a:t>    }</a:t>
            </a:r>
          </a:p>
          <a:p>
            <a:pPr>
              <a:lnSpc>
                <a:spcPct val="90000"/>
              </a:lnSpc>
            </a:pPr>
            <a:r>
              <a:rPr lang="en-US" altLang="zh-CN" sz="2000"/>
              <a:t>    hexad[k] = '\0‘;</a:t>
            </a:r>
            <a:endParaRPr lang="zh-CN" altLang="en-US" sz="2000" b="1">
              <a:solidFill>
                <a:srgbClr val="800000"/>
              </a:solidFill>
            </a:endParaRPr>
          </a:p>
        </p:txBody>
      </p:sp>
      <p:sp>
        <p:nvSpPr>
          <p:cNvPr id="528394" name="AutoShape 10"/>
          <p:cNvSpPr>
            <a:spLocks/>
          </p:cNvSpPr>
          <p:nvPr/>
        </p:nvSpPr>
        <p:spPr bwMode="auto">
          <a:xfrm>
            <a:off x="4738688" y="4071938"/>
            <a:ext cx="5688012" cy="2590800"/>
          </a:xfrm>
          <a:prstGeom prst="borderCallout1">
            <a:avLst>
              <a:gd name="adj1" fmla="val 4412"/>
              <a:gd name="adj2" fmla="val -1338"/>
              <a:gd name="adj3" fmla="val 30861"/>
              <a:gd name="adj4" fmla="val -11282"/>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a:lnSpc>
                <a:spcPct val="90000"/>
              </a:lnSpc>
            </a:pPr>
            <a:r>
              <a:rPr lang="en-US" altLang="zh-CN" sz="2000"/>
              <a:t> number = 0;</a:t>
            </a:r>
          </a:p>
          <a:p>
            <a:pPr>
              <a:lnSpc>
                <a:spcPct val="90000"/>
              </a:lnSpc>
            </a:pPr>
            <a:r>
              <a:rPr lang="en-US" altLang="zh-CN" sz="2000"/>
              <a:t>for(i = 0; hexad[i] !='\0'; i++){</a:t>
            </a:r>
          </a:p>
          <a:p>
            <a:pPr>
              <a:lnSpc>
                <a:spcPct val="90000"/>
              </a:lnSpc>
            </a:pPr>
            <a:r>
              <a:rPr lang="en-US" altLang="zh-CN" sz="2000"/>
              <a:t>     if(hexad[i] &gt;= '0' &amp;&amp;hexad[i] &lt;= '9')</a:t>
            </a:r>
          </a:p>
          <a:p>
            <a:pPr>
              <a:lnSpc>
                <a:spcPct val="90000"/>
              </a:lnSpc>
            </a:pPr>
            <a:r>
              <a:rPr lang="en-US" altLang="zh-CN" sz="2000"/>
              <a:t>         number = number * 16 + hexad[i] - '0';</a:t>
            </a:r>
          </a:p>
          <a:p>
            <a:pPr>
              <a:lnSpc>
                <a:spcPct val="90000"/>
              </a:lnSpc>
            </a:pPr>
            <a:r>
              <a:rPr lang="en-US" altLang="zh-CN" sz="2000"/>
              <a:t>     else if(hexad[i] &gt;= 'A' &amp;&amp;hexad[i] &lt;= 'F')</a:t>
            </a:r>
          </a:p>
          <a:p>
            <a:pPr>
              <a:lnSpc>
                <a:spcPct val="90000"/>
              </a:lnSpc>
            </a:pPr>
            <a:r>
              <a:rPr lang="en-US" altLang="zh-CN" sz="2000"/>
              <a:t>         number = number * 16 + hexad[i] - 'A' + 10;</a:t>
            </a:r>
          </a:p>
          <a:p>
            <a:pPr>
              <a:lnSpc>
                <a:spcPct val="90000"/>
              </a:lnSpc>
            </a:pPr>
            <a:r>
              <a:rPr lang="en-US" altLang="zh-CN" sz="2000"/>
              <a:t>     else if(hexad[i] &gt;= 'a' &amp;&amp;hexad[i] &lt;= 'f')</a:t>
            </a:r>
          </a:p>
          <a:p>
            <a:pPr>
              <a:lnSpc>
                <a:spcPct val="90000"/>
              </a:lnSpc>
            </a:pPr>
            <a:r>
              <a:rPr lang="en-US" altLang="zh-CN" sz="2000"/>
              <a:t>         number = number * 16 + hexad[i] - 'a' + 10;</a:t>
            </a:r>
          </a:p>
          <a:p>
            <a:r>
              <a:rPr lang="en-US" altLang="zh-CN" sz="2000"/>
              <a:t>}</a:t>
            </a:r>
          </a:p>
        </p:txBody>
      </p:sp>
      <p:sp>
        <p:nvSpPr>
          <p:cNvPr id="80905" name="AutoShape 11"/>
          <p:cNvSpPr>
            <a:spLocks noChangeArrowheads="1"/>
          </p:cNvSpPr>
          <p:nvPr/>
        </p:nvSpPr>
        <p:spPr bwMode="auto">
          <a:xfrm>
            <a:off x="3071813" y="1997076"/>
            <a:ext cx="360362" cy="360363"/>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en-US"/>
          </a:p>
        </p:txBody>
      </p:sp>
      <p:sp>
        <p:nvSpPr>
          <p:cNvPr id="80906" name="AutoShape 12"/>
          <p:cNvSpPr>
            <a:spLocks noChangeArrowheads="1"/>
          </p:cNvSpPr>
          <p:nvPr/>
        </p:nvSpPr>
        <p:spPr bwMode="auto">
          <a:xfrm>
            <a:off x="3071813" y="4140201"/>
            <a:ext cx="360362" cy="360363"/>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8392"/>
                                        </p:tgtEl>
                                        <p:attrNameLst>
                                          <p:attrName>style.visibility</p:attrName>
                                        </p:attrNameLst>
                                      </p:cBhvr>
                                      <p:to>
                                        <p:strVal val="visible"/>
                                      </p:to>
                                    </p:set>
                                    <p:animEffect transition="in" filter="blinds(horizontal)">
                                      <p:cBhvr>
                                        <p:cTn id="7" dur="500"/>
                                        <p:tgtEl>
                                          <p:spTgt spid="5283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8393"/>
                                        </p:tgtEl>
                                        <p:attrNameLst>
                                          <p:attrName>style.visibility</p:attrName>
                                        </p:attrNameLst>
                                      </p:cBhvr>
                                      <p:to>
                                        <p:strVal val="visible"/>
                                      </p:to>
                                    </p:set>
                                    <p:animEffect transition="in" filter="blinds(horizontal)">
                                      <p:cBhvr>
                                        <p:cTn id="12" dur="500"/>
                                        <p:tgtEl>
                                          <p:spTgt spid="5283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8394"/>
                                        </p:tgtEl>
                                        <p:attrNameLst>
                                          <p:attrName>style.visibility</p:attrName>
                                        </p:attrNameLst>
                                      </p:cBhvr>
                                      <p:to>
                                        <p:strVal val="visible"/>
                                      </p:to>
                                    </p:set>
                                    <p:animEffect transition="in" filter="blinds(horizontal)">
                                      <p:cBhvr>
                                        <p:cTn id="17" dur="500"/>
                                        <p:tgtEl>
                                          <p:spTgt spid="528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92" grpId="0" animBg="1"/>
      <p:bldP spid="528393" grpId="0" animBg="1"/>
      <p:bldP spid="52839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8124031" y="174977"/>
            <a:ext cx="3259137" cy="914400"/>
          </a:xfrm>
        </p:spPr>
        <p:txBody>
          <a:bodyPr vert="horz" wrap="square" lIns="90488" tIns="44450" rIns="90488" bIns="44450" numCol="1" anchor="ctr" anchorCtr="0" compatLnSpc="1"/>
          <a:lstStyle/>
          <a:p>
            <a:pPr eaLnBrk="1" hangingPunct="1"/>
            <a:r>
              <a:rPr lang="zh-CN" altLang="en-US" dirty="0">
                <a:latin typeface="Arial" charset="0"/>
                <a:ea typeface="宋体" charset="0"/>
                <a:cs typeface="宋体" charset="0"/>
              </a:rPr>
              <a:t>字符串小结</a:t>
            </a:r>
            <a:endParaRPr lang="zh-CN" altLang="en-US" dirty="0">
              <a:latin typeface="Times New Roman" charset="0"/>
              <a:ea typeface="宋体" charset="0"/>
              <a:cs typeface="宋体" charset="0"/>
            </a:endParaRPr>
          </a:p>
        </p:txBody>
      </p:sp>
      <p:sp>
        <p:nvSpPr>
          <p:cNvPr id="81923" name="Rectangle 3"/>
          <p:cNvSpPr>
            <a:spLocks noGrp="1" noChangeArrowheads="1"/>
          </p:cNvSpPr>
          <p:nvPr>
            <p:ph type="body" idx="1"/>
          </p:nvPr>
        </p:nvSpPr>
        <p:spPr>
          <a:xfrm>
            <a:off x="1674813" y="836613"/>
            <a:ext cx="8382000" cy="4343400"/>
          </a:xfrm>
        </p:spPr>
        <p:txBody>
          <a:bodyPr vert="horz" wrap="square" lIns="90488" tIns="44450" rIns="90488" bIns="44450" numCol="1" anchor="t" anchorCtr="0" compatLnSpc="1">
            <a:prstTxWarp prst="textNoShape">
              <a:avLst/>
            </a:prstTxWarp>
          </a:bodyPr>
          <a:lstStyle/>
          <a:p>
            <a:pPr eaLnBrk="1" hangingPunct="1">
              <a:lnSpc>
                <a:spcPct val="90000"/>
              </a:lnSpc>
              <a:buNone/>
            </a:pPr>
            <a:r>
              <a:rPr lang="zh-CN" altLang="en-US" dirty="0">
                <a:latin typeface="Arial" charset="0"/>
                <a:ea typeface="宋体" charset="0"/>
                <a:cs typeface="宋体" charset="0"/>
              </a:rPr>
              <a:t>字符串：一个特殊的一维字符数组  </a:t>
            </a:r>
            <a:r>
              <a:rPr lang="en-US" altLang="zh-CN" dirty="0">
                <a:solidFill>
                  <a:srgbClr val="CC0066"/>
                </a:solidFill>
                <a:latin typeface="Arial" charset="0"/>
                <a:ea typeface="宋体" charset="0"/>
              </a:rPr>
              <a:t>'\0'</a:t>
            </a:r>
            <a:r>
              <a:rPr lang="zh-CN" altLang="en-US" dirty="0">
                <a:solidFill>
                  <a:srgbClr val="CC0066"/>
                </a:solidFill>
                <a:latin typeface="Arial" charset="0"/>
                <a:ea typeface="宋体" charset="0"/>
              </a:rPr>
              <a:t> </a:t>
            </a:r>
            <a:endParaRPr lang="zh-CN" altLang="en-US" dirty="0">
              <a:solidFill>
                <a:srgbClr val="CC0066"/>
              </a:solidFill>
              <a:latin typeface="Arial" charset="0"/>
              <a:ea typeface="宋体" charset="0"/>
              <a:cs typeface="宋体" charset="0"/>
            </a:endParaRPr>
          </a:p>
          <a:p>
            <a:pPr eaLnBrk="1" hangingPunct="1">
              <a:lnSpc>
                <a:spcPct val="90000"/>
              </a:lnSpc>
            </a:pPr>
            <a:r>
              <a:rPr lang="zh-CN" altLang="en-US" dirty="0">
                <a:latin typeface="Arial" charset="0"/>
                <a:ea typeface="宋体" charset="0"/>
                <a:cs typeface="宋体" charset="0"/>
              </a:rPr>
              <a:t>把字符串放入一维字符数组（存储）</a:t>
            </a:r>
          </a:p>
          <a:p>
            <a:pPr lvl="1" eaLnBrk="1" hangingPunct="1">
              <a:lnSpc>
                <a:spcPct val="90000"/>
              </a:lnSpc>
              <a:buFont typeface="Wingdings" charset="0"/>
              <a:buNone/>
            </a:pPr>
            <a:r>
              <a:rPr lang="zh-CN" altLang="en-US" sz="2800" dirty="0">
                <a:latin typeface="Arial" charset="0"/>
                <a:ea typeface="宋体" charset="0"/>
              </a:rPr>
              <a:t>数组长度足够</a:t>
            </a:r>
          </a:p>
          <a:p>
            <a:pPr lvl="2" eaLnBrk="1" hangingPunct="1">
              <a:lnSpc>
                <a:spcPct val="90000"/>
              </a:lnSpc>
            </a:pPr>
            <a:r>
              <a:rPr lang="zh-CN" altLang="en-US" sz="2400" dirty="0">
                <a:latin typeface="Arial" charset="0"/>
                <a:ea typeface="宋体" charset="0"/>
              </a:rPr>
              <a:t>字符数组初始化： </a:t>
            </a:r>
            <a:r>
              <a:rPr lang="en-US" altLang="zh-CN" sz="2400" dirty="0">
                <a:latin typeface="Arial" charset="0"/>
                <a:ea typeface="宋体" charset="0"/>
              </a:rPr>
              <a:t>static char s[80] = "Happy";</a:t>
            </a:r>
          </a:p>
          <a:p>
            <a:pPr lvl="2" eaLnBrk="1" hangingPunct="1">
              <a:lnSpc>
                <a:spcPct val="90000"/>
              </a:lnSpc>
            </a:pPr>
            <a:r>
              <a:rPr lang="zh-CN" altLang="en-US" sz="2400" dirty="0">
                <a:latin typeface="Arial" charset="0"/>
                <a:ea typeface="宋体" charset="0"/>
              </a:rPr>
              <a:t>赋值： </a:t>
            </a:r>
            <a:r>
              <a:rPr lang="en-US" altLang="zh-CN" sz="2400" dirty="0">
                <a:latin typeface="Arial" charset="0"/>
                <a:ea typeface="宋体" charset="0"/>
              </a:rPr>
              <a:t>s[0] = 'a'; s[1] = '\0';</a:t>
            </a:r>
          </a:p>
          <a:p>
            <a:pPr lvl="2" eaLnBrk="1" hangingPunct="1">
              <a:lnSpc>
                <a:spcPct val="90000"/>
              </a:lnSpc>
            </a:pPr>
            <a:r>
              <a:rPr lang="zh-CN" altLang="en-US" sz="2400" dirty="0">
                <a:latin typeface="Arial" charset="0"/>
                <a:ea typeface="宋体" charset="0"/>
              </a:rPr>
              <a:t>输入： </a:t>
            </a:r>
            <a:r>
              <a:rPr lang="zh-CN" altLang="en-US" sz="2400" dirty="0">
                <a:solidFill>
                  <a:schemeClr val="bg2"/>
                </a:solidFill>
                <a:latin typeface="Arial" charset="0"/>
                <a:ea typeface="宋体" charset="0"/>
              </a:rPr>
              <a:t>输入结束符</a:t>
            </a:r>
            <a:r>
              <a:rPr lang="zh-CN" altLang="en-US" sz="2400" dirty="0">
                <a:latin typeface="Arial" charset="0"/>
                <a:ea typeface="宋体" charset="0"/>
              </a:rPr>
              <a:t> ==&gt; 字符串结束符 </a:t>
            </a:r>
            <a:r>
              <a:rPr lang="en-US" altLang="zh-CN" sz="2400" dirty="0">
                <a:solidFill>
                  <a:srgbClr val="CC0066"/>
                </a:solidFill>
                <a:latin typeface="Arial" charset="0"/>
                <a:ea typeface="宋体" charset="0"/>
              </a:rPr>
              <a:t>'\0'</a:t>
            </a:r>
            <a:r>
              <a:rPr lang="zh-CN" altLang="en-US" sz="2400" dirty="0">
                <a:solidFill>
                  <a:srgbClr val="CC0066"/>
                </a:solidFill>
                <a:latin typeface="Arial" charset="0"/>
                <a:ea typeface="宋体" charset="0"/>
              </a:rPr>
              <a:t> </a:t>
            </a:r>
          </a:p>
          <a:p>
            <a:pPr lvl="2" eaLnBrk="1" hangingPunct="1">
              <a:lnSpc>
                <a:spcPct val="90000"/>
              </a:lnSpc>
              <a:buFont typeface="Wingdings" charset="0"/>
              <a:buNone/>
            </a:pPr>
            <a:r>
              <a:rPr lang="zh-CN" altLang="en-US" sz="2400" dirty="0">
                <a:latin typeface="Arial" charset="0"/>
                <a:ea typeface="宋体" charset="0"/>
              </a:rPr>
              <a:t>         </a:t>
            </a:r>
            <a:r>
              <a:rPr lang="en-US" altLang="zh-CN" sz="2400" dirty="0" err="1">
                <a:solidFill>
                  <a:schemeClr val="bg2"/>
                </a:solidFill>
                <a:latin typeface="Arial" charset="0"/>
                <a:ea typeface="宋体" charset="0"/>
              </a:rPr>
              <a:t>i</a:t>
            </a:r>
            <a:r>
              <a:rPr lang="en-US" altLang="zh-CN" sz="2400" dirty="0">
                <a:solidFill>
                  <a:schemeClr val="bg2"/>
                </a:solidFill>
                <a:latin typeface="Arial" charset="0"/>
                <a:ea typeface="宋体" charset="0"/>
              </a:rPr>
              <a:t> = 0;</a:t>
            </a:r>
          </a:p>
          <a:p>
            <a:pPr lvl="2" eaLnBrk="1" hangingPunct="1">
              <a:lnSpc>
                <a:spcPct val="90000"/>
              </a:lnSpc>
              <a:spcBef>
                <a:spcPct val="10000"/>
              </a:spcBef>
              <a:buFont typeface="Wingdings" charset="0"/>
              <a:buNone/>
            </a:pPr>
            <a:r>
              <a:rPr lang="en-US" altLang="zh-CN" sz="2400" dirty="0">
                <a:solidFill>
                  <a:schemeClr val="bg2"/>
                </a:solidFill>
                <a:latin typeface="Arial" charset="0"/>
                <a:ea typeface="宋体" charset="0"/>
              </a:rPr>
              <a:t>                while</a:t>
            </a:r>
            <a:r>
              <a:rPr lang="zh-CN" altLang="en-US" sz="2400" dirty="0">
                <a:solidFill>
                  <a:schemeClr val="bg2"/>
                </a:solidFill>
                <a:latin typeface="Arial" charset="0"/>
                <a:ea typeface="宋体" charset="0"/>
              </a:rPr>
              <a:t> </a:t>
            </a:r>
            <a:r>
              <a:rPr lang="en-US" altLang="zh-CN" sz="2400" dirty="0">
                <a:solidFill>
                  <a:schemeClr val="bg2"/>
                </a:solidFill>
                <a:latin typeface="Arial" charset="0"/>
                <a:ea typeface="宋体" charset="0"/>
              </a:rPr>
              <a:t>(</a:t>
            </a:r>
            <a:r>
              <a:rPr lang="zh-CN" altLang="en-US" sz="2400" dirty="0">
                <a:solidFill>
                  <a:schemeClr val="bg2"/>
                </a:solidFill>
                <a:latin typeface="Arial" charset="0"/>
                <a:ea typeface="宋体" charset="0"/>
              </a:rPr>
              <a:t> </a:t>
            </a:r>
            <a:r>
              <a:rPr lang="en-US" altLang="zh-CN" sz="2400" dirty="0">
                <a:solidFill>
                  <a:schemeClr val="bg2"/>
                </a:solidFill>
                <a:latin typeface="Arial" charset="0"/>
                <a:ea typeface="宋体" charset="0"/>
              </a:rPr>
              <a:t>(s[</a:t>
            </a:r>
            <a:r>
              <a:rPr lang="en-US" altLang="zh-CN" sz="2400" dirty="0" err="1">
                <a:solidFill>
                  <a:schemeClr val="bg2"/>
                </a:solidFill>
                <a:latin typeface="Arial" charset="0"/>
                <a:ea typeface="宋体" charset="0"/>
              </a:rPr>
              <a:t>i</a:t>
            </a:r>
            <a:r>
              <a:rPr lang="en-US" altLang="zh-CN" sz="2400" dirty="0">
                <a:solidFill>
                  <a:schemeClr val="bg2"/>
                </a:solidFill>
                <a:latin typeface="Arial" charset="0"/>
                <a:ea typeface="宋体" charset="0"/>
              </a:rPr>
              <a:t>]=</a:t>
            </a:r>
            <a:r>
              <a:rPr lang="en-US" altLang="zh-CN" sz="2400" dirty="0" err="1">
                <a:solidFill>
                  <a:schemeClr val="bg2"/>
                </a:solidFill>
                <a:latin typeface="Arial" charset="0"/>
                <a:ea typeface="宋体" charset="0"/>
              </a:rPr>
              <a:t>getchar</a:t>
            </a:r>
            <a:r>
              <a:rPr lang="en-US" altLang="zh-CN" sz="2400" dirty="0">
                <a:solidFill>
                  <a:schemeClr val="bg2"/>
                </a:solidFill>
                <a:latin typeface="Arial" charset="0"/>
                <a:ea typeface="宋体" charset="0"/>
              </a:rPr>
              <a:t>( )) != '\n'</a:t>
            </a:r>
            <a:r>
              <a:rPr lang="zh-CN" altLang="en-US" sz="2400" dirty="0">
                <a:solidFill>
                  <a:schemeClr val="bg2"/>
                </a:solidFill>
                <a:latin typeface="Arial" charset="0"/>
                <a:ea typeface="宋体" charset="0"/>
              </a:rPr>
              <a:t> </a:t>
            </a:r>
            <a:r>
              <a:rPr lang="en-US" altLang="zh-CN" sz="2400" dirty="0">
                <a:solidFill>
                  <a:schemeClr val="bg2"/>
                </a:solidFill>
                <a:latin typeface="Arial" charset="0"/>
                <a:ea typeface="宋体" charset="0"/>
              </a:rPr>
              <a:t>)  </a:t>
            </a:r>
          </a:p>
          <a:p>
            <a:pPr lvl="2" eaLnBrk="1" hangingPunct="1">
              <a:lnSpc>
                <a:spcPct val="90000"/>
              </a:lnSpc>
              <a:spcBef>
                <a:spcPct val="10000"/>
              </a:spcBef>
              <a:buFont typeface="Wingdings" charset="0"/>
              <a:buNone/>
            </a:pPr>
            <a:r>
              <a:rPr lang="en-US" altLang="zh-CN" sz="2400" dirty="0">
                <a:solidFill>
                  <a:schemeClr val="bg2"/>
                </a:solidFill>
                <a:latin typeface="Arial" charset="0"/>
                <a:ea typeface="宋体" charset="0"/>
              </a:rPr>
              <a:t>                     </a:t>
            </a:r>
            <a:r>
              <a:rPr lang="en-US" altLang="zh-CN" sz="2400" dirty="0" err="1">
                <a:solidFill>
                  <a:schemeClr val="bg2"/>
                </a:solidFill>
                <a:latin typeface="Arial" charset="0"/>
                <a:ea typeface="宋体" charset="0"/>
              </a:rPr>
              <a:t>i</a:t>
            </a:r>
            <a:r>
              <a:rPr lang="en-US" altLang="zh-CN" sz="2400" dirty="0">
                <a:solidFill>
                  <a:schemeClr val="bg2"/>
                </a:solidFill>
                <a:latin typeface="Arial" charset="0"/>
                <a:ea typeface="宋体" charset="0"/>
              </a:rPr>
              <a:t>++; </a:t>
            </a:r>
          </a:p>
          <a:p>
            <a:pPr lvl="2" eaLnBrk="1" hangingPunct="1">
              <a:lnSpc>
                <a:spcPct val="90000"/>
              </a:lnSpc>
              <a:spcBef>
                <a:spcPct val="10000"/>
              </a:spcBef>
              <a:buFont typeface="Wingdings" charset="0"/>
              <a:buNone/>
            </a:pPr>
            <a:r>
              <a:rPr lang="en-US" altLang="zh-CN" sz="2400" dirty="0">
                <a:solidFill>
                  <a:schemeClr val="bg2"/>
                </a:solidFill>
                <a:latin typeface="Arial" charset="0"/>
                <a:ea typeface="宋体" charset="0"/>
              </a:rPr>
              <a:t>                s[</a:t>
            </a:r>
            <a:r>
              <a:rPr lang="en-US" altLang="zh-CN" sz="2400" dirty="0" err="1">
                <a:solidFill>
                  <a:schemeClr val="bg2"/>
                </a:solidFill>
                <a:latin typeface="Arial" charset="0"/>
                <a:ea typeface="宋体" charset="0"/>
              </a:rPr>
              <a:t>i</a:t>
            </a:r>
            <a:r>
              <a:rPr lang="en-US" altLang="zh-CN" sz="2400" dirty="0">
                <a:solidFill>
                  <a:schemeClr val="bg2"/>
                </a:solidFill>
                <a:latin typeface="Arial" charset="0"/>
                <a:ea typeface="宋体" charset="0"/>
              </a:rPr>
              <a:t>] = '\0';</a:t>
            </a:r>
          </a:p>
        </p:txBody>
      </p:sp>
      <p:grpSp>
        <p:nvGrpSpPr>
          <p:cNvPr id="81924" name="Group 4"/>
          <p:cNvGrpSpPr>
            <a:grpSpLocks/>
          </p:cNvGrpSpPr>
          <p:nvPr/>
        </p:nvGrpSpPr>
        <p:grpSpPr bwMode="auto">
          <a:xfrm>
            <a:off x="3581400" y="5181600"/>
            <a:ext cx="6172200" cy="1371600"/>
            <a:chOff x="720" y="2304"/>
            <a:chExt cx="3888" cy="864"/>
          </a:xfrm>
        </p:grpSpPr>
        <p:sp>
          <p:nvSpPr>
            <p:cNvPr id="81925" name="Text Box 5"/>
            <p:cNvSpPr txBox="1">
              <a:spLocks noChangeArrowheads="1"/>
            </p:cNvSpPr>
            <p:nvPr/>
          </p:nvSpPr>
          <p:spPr bwMode="auto">
            <a:xfrm>
              <a:off x="816" y="2843"/>
              <a:ext cx="2256"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2800"/>
                <a:t> s[0]  s[1]             s[5]</a:t>
              </a:r>
            </a:p>
          </p:txBody>
        </p:sp>
        <p:sp>
          <p:nvSpPr>
            <p:cNvPr id="81926" name="Rectangle 6"/>
            <p:cNvSpPr>
              <a:spLocks noChangeArrowheads="1"/>
            </p:cNvSpPr>
            <p:nvPr/>
          </p:nvSpPr>
          <p:spPr bwMode="auto">
            <a:xfrm>
              <a:off x="1104" y="2304"/>
              <a:ext cx="3504" cy="443"/>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8" tIns="44450" rIns="90488" bIns="44450" anchor="ctr"/>
            <a:lstStyle/>
            <a:p>
              <a:endParaRPr lang="zh-CN" altLang="en-US"/>
            </a:p>
          </p:txBody>
        </p:sp>
        <p:sp>
          <p:nvSpPr>
            <p:cNvPr id="81927" name="Line 7"/>
            <p:cNvSpPr>
              <a:spLocks noChangeShapeType="1"/>
            </p:cNvSpPr>
            <p:nvPr/>
          </p:nvSpPr>
          <p:spPr bwMode="auto">
            <a:xfrm>
              <a:off x="1440" y="231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81928" name="Line 8"/>
            <p:cNvSpPr>
              <a:spLocks noChangeShapeType="1"/>
            </p:cNvSpPr>
            <p:nvPr/>
          </p:nvSpPr>
          <p:spPr bwMode="auto">
            <a:xfrm>
              <a:off x="1728" y="231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81929" name="Line 9"/>
            <p:cNvSpPr>
              <a:spLocks noChangeShapeType="1"/>
            </p:cNvSpPr>
            <p:nvPr/>
          </p:nvSpPr>
          <p:spPr bwMode="auto">
            <a:xfrm>
              <a:off x="2064" y="231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81930" name="Text Box 10"/>
            <p:cNvSpPr txBox="1">
              <a:spLocks noChangeArrowheads="1"/>
            </p:cNvSpPr>
            <p:nvPr/>
          </p:nvSpPr>
          <p:spPr bwMode="auto">
            <a:xfrm>
              <a:off x="720" y="2363"/>
              <a:ext cx="336" cy="3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3200" dirty="0"/>
                <a:t>s</a:t>
              </a:r>
              <a:endParaRPr kumimoji="1" lang="en-US" altLang="zh-CN" sz="3200" b="1" dirty="0"/>
            </a:p>
          </p:txBody>
        </p:sp>
        <p:sp>
          <p:nvSpPr>
            <p:cNvPr id="81931" name="Line 11"/>
            <p:cNvSpPr>
              <a:spLocks noChangeShapeType="1"/>
            </p:cNvSpPr>
            <p:nvPr/>
          </p:nvSpPr>
          <p:spPr bwMode="auto">
            <a:xfrm>
              <a:off x="2352" y="231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81932" name="Text Box 12"/>
            <p:cNvSpPr txBox="1">
              <a:spLocks noChangeArrowheads="1"/>
            </p:cNvSpPr>
            <p:nvPr/>
          </p:nvSpPr>
          <p:spPr bwMode="auto">
            <a:xfrm>
              <a:off x="1104" y="2363"/>
              <a:ext cx="2832"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2800" b="1"/>
                <a:t>H   a   p   p   y  </a:t>
              </a:r>
              <a:r>
                <a:rPr kumimoji="1" lang="en-US" altLang="zh-CN" sz="2800" b="1">
                  <a:solidFill>
                    <a:srgbClr val="CC0066"/>
                  </a:solidFill>
                </a:rPr>
                <a:t>\0</a:t>
              </a:r>
              <a:r>
                <a:rPr kumimoji="1" lang="en-US" altLang="zh-CN" sz="2800" b="1"/>
                <a:t>  </a:t>
              </a:r>
              <a:r>
                <a:rPr kumimoji="1" lang="en-US" altLang="zh-CN" sz="2800" b="1">
                  <a:solidFill>
                    <a:schemeClr val="bg2"/>
                  </a:solidFill>
                </a:rPr>
                <a:t>?  ?</a:t>
              </a:r>
            </a:p>
          </p:txBody>
        </p:sp>
        <p:sp>
          <p:nvSpPr>
            <p:cNvPr id="81933" name="Line 13"/>
            <p:cNvSpPr>
              <a:spLocks noChangeShapeType="1"/>
            </p:cNvSpPr>
            <p:nvPr/>
          </p:nvSpPr>
          <p:spPr bwMode="auto">
            <a:xfrm>
              <a:off x="2640" y="2304"/>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81934" name="Line 14"/>
            <p:cNvSpPr>
              <a:spLocks noChangeShapeType="1"/>
            </p:cNvSpPr>
            <p:nvPr/>
          </p:nvSpPr>
          <p:spPr bwMode="auto">
            <a:xfrm>
              <a:off x="2928" y="2304"/>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81935" name="Line 15"/>
            <p:cNvSpPr>
              <a:spLocks noChangeShapeType="1"/>
            </p:cNvSpPr>
            <p:nvPr/>
          </p:nvSpPr>
          <p:spPr bwMode="auto">
            <a:xfrm>
              <a:off x="3216" y="2304"/>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81936" name="Line 16"/>
            <p:cNvSpPr>
              <a:spLocks noChangeShapeType="1"/>
            </p:cNvSpPr>
            <p:nvPr/>
          </p:nvSpPr>
          <p:spPr bwMode="auto">
            <a:xfrm>
              <a:off x="3504" y="2304"/>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gr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1905000" y="381000"/>
            <a:ext cx="8305800" cy="3886200"/>
          </a:xfrm>
        </p:spPr>
        <p:txBody>
          <a:bodyPr/>
          <a:lstStyle/>
          <a:p>
            <a:pPr lvl="1" eaLnBrk="1" hangingPunct="1">
              <a:lnSpc>
                <a:spcPct val="90000"/>
              </a:lnSpc>
            </a:pPr>
            <a:endParaRPr lang="zh-CN" altLang="en-US" dirty="0">
              <a:latin typeface="Arial" charset="0"/>
              <a:ea typeface="宋体" charset="0"/>
            </a:endParaRPr>
          </a:p>
          <a:p>
            <a:pPr eaLnBrk="1" hangingPunct="1">
              <a:lnSpc>
                <a:spcPct val="90000"/>
              </a:lnSpc>
            </a:pPr>
            <a:r>
              <a:rPr lang="zh-CN" altLang="en-US" dirty="0">
                <a:latin typeface="Arial" charset="0"/>
                <a:ea typeface="宋体" charset="0"/>
                <a:cs typeface="宋体" charset="0"/>
              </a:rPr>
              <a:t>把字符串放入一维字符数组（存储）</a:t>
            </a:r>
          </a:p>
          <a:p>
            <a:pPr eaLnBrk="1" hangingPunct="1">
              <a:lnSpc>
                <a:spcPct val="90000"/>
              </a:lnSpc>
            </a:pPr>
            <a:r>
              <a:rPr lang="zh-CN" altLang="en-US" dirty="0">
                <a:latin typeface="Arial" charset="0"/>
                <a:ea typeface="宋体" charset="0"/>
                <a:cs typeface="宋体" charset="0"/>
              </a:rPr>
              <a:t>对字符串的操作 ===&gt; 对字符数组的操作</a:t>
            </a:r>
          </a:p>
          <a:p>
            <a:pPr lvl="1" eaLnBrk="1" hangingPunct="1">
              <a:lnSpc>
                <a:spcPct val="110000"/>
              </a:lnSpc>
              <a:buNone/>
            </a:pPr>
            <a:r>
              <a:rPr lang="zh-CN" altLang="en-US" dirty="0">
                <a:latin typeface="Arial" charset="0"/>
                <a:ea typeface="宋体" charset="0"/>
              </a:rPr>
              <a:t>只针对字符串的有效字符和字符串结束符 </a:t>
            </a:r>
            <a:r>
              <a:rPr lang="en-US" altLang="zh-CN" dirty="0">
                <a:solidFill>
                  <a:srgbClr val="CC0066"/>
                </a:solidFill>
                <a:latin typeface="Arial" charset="0"/>
                <a:ea typeface="宋体" charset="0"/>
              </a:rPr>
              <a:t>'\0'</a:t>
            </a:r>
            <a:r>
              <a:rPr lang="zh-CN" altLang="en-US" dirty="0">
                <a:solidFill>
                  <a:srgbClr val="CC0066"/>
                </a:solidFill>
                <a:latin typeface="Arial" charset="0"/>
                <a:ea typeface="宋体" charset="0"/>
              </a:rPr>
              <a:t> </a:t>
            </a:r>
          </a:p>
          <a:p>
            <a:pPr lvl="1" eaLnBrk="1" hangingPunct="1">
              <a:lnSpc>
                <a:spcPct val="110000"/>
              </a:lnSpc>
              <a:buNone/>
            </a:pPr>
            <a:r>
              <a:rPr lang="zh-CN" altLang="en-US" dirty="0">
                <a:solidFill>
                  <a:schemeClr val="bg2"/>
                </a:solidFill>
                <a:latin typeface="Arial" charset="0"/>
                <a:ea typeface="宋体" charset="0"/>
              </a:rPr>
              <a:t> </a:t>
            </a:r>
          </a:p>
          <a:p>
            <a:pPr lvl="1" eaLnBrk="1" hangingPunct="1">
              <a:lnSpc>
                <a:spcPct val="110000"/>
              </a:lnSpc>
              <a:buFont typeface="Wingdings" charset="0"/>
              <a:buNone/>
            </a:pPr>
            <a:r>
              <a:rPr lang="en-US" altLang="zh-CN" dirty="0">
                <a:latin typeface="Arial" charset="0"/>
                <a:ea typeface="宋体" charset="0"/>
              </a:rPr>
              <a:t>for</a:t>
            </a:r>
            <a:r>
              <a:rPr lang="zh-CN" altLang="en-US" dirty="0">
                <a:latin typeface="Arial" charset="0"/>
                <a:ea typeface="宋体" charset="0"/>
              </a:rPr>
              <a:t> </a:t>
            </a:r>
            <a:r>
              <a:rPr lang="en-US" altLang="zh-CN" dirty="0">
                <a:latin typeface="Arial" charset="0"/>
                <a:ea typeface="宋体" charset="0"/>
              </a:rPr>
              <a:t>(</a:t>
            </a:r>
            <a:r>
              <a:rPr lang="zh-CN" altLang="en-US" dirty="0">
                <a:latin typeface="Arial" charset="0"/>
                <a:ea typeface="宋体" charset="0"/>
              </a:rPr>
              <a:t> </a:t>
            </a:r>
            <a:r>
              <a:rPr lang="en-US" altLang="zh-CN" dirty="0" err="1">
                <a:latin typeface="Arial" charset="0"/>
                <a:ea typeface="宋体" charset="0"/>
              </a:rPr>
              <a:t>i</a:t>
            </a:r>
            <a:r>
              <a:rPr lang="en-US" altLang="zh-CN" dirty="0">
                <a:latin typeface="Arial" charset="0"/>
                <a:ea typeface="宋体" charset="0"/>
              </a:rPr>
              <a:t> = 0; </a:t>
            </a:r>
            <a:r>
              <a:rPr lang="en-US" altLang="zh-CN" dirty="0">
                <a:solidFill>
                  <a:schemeClr val="bg2"/>
                </a:solidFill>
                <a:latin typeface="Arial" charset="0"/>
                <a:ea typeface="宋体" charset="0"/>
              </a:rPr>
              <a:t>s[</a:t>
            </a:r>
            <a:r>
              <a:rPr lang="en-US" altLang="zh-CN" dirty="0" err="1">
                <a:solidFill>
                  <a:schemeClr val="bg2"/>
                </a:solidFill>
                <a:latin typeface="Arial" charset="0"/>
                <a:ea typeface="宋体" charset="0"/>
              </a:rPr>
              <a:t>i</a:t>
            </a:r>
            <a:r>
              <a:rPr lang="en-US" altLang="zh-CN" dirty="0">
                <a:solidFill>
                  <a:schemeClr val="bg2"/>
                </a:solidFill>
                <a:latin typeface="Arial" charset="0"/>
                <a:ea typeface="宋体" charset="0"/>
              </a:rPr>
              <a:t>] != '\0'</a:t>
            </a:r>
            <a:r>
              <a:rPr lang="en-US" altLang="zh-CN" dirty="0">
                <a:latin typeface="Arial" charset="0"/>
                <a:ea typeface="宋体" charset="0"/>
              </a:rPr>
              <a:t>; </a:t>
            </a:r>
            <a:r>
              <a:rPr lang="en-US" altLang="zh-CN" dirty="0" err="1">
                <a:latin typeface="Arial" charset="0"/>
                <a:ea typeface="宋体" charset="0"/>
              </a:rPr>
              <a:t>i</a:t>
            </a:r>
            <a:r>
              <a:rPr lang="en-US" altLang="zh-CN" dirty="0">
                <a:latin typeface="Arial" charset="0"/>
                <a:ea typeface="宋体" charset="0"/>
              </a:rPr>
              <a:t>++</a:t>
            </a:r>
            <a:r>
              <a:rPr lang="zh-CN" altLang="en-US" dirty="0">
                <a:latin typeface="Arial" charset="0"/>
                <a:ea typeface="宋体" charset="0"/>
              </a:rPr>
              <a:t> </a:t>
            </a:r>
            <a:r>
              <a:rPr lang="en-US" altLang="zh-CN" dirty="0">
                <a:latin typeface="Arial" charset="0"/>
                <a:ea typeface="宋体" charset="0"/>
              </a:rPr>
              <a:t>)</a:t>
            </a:r>
          </a:p>
          <a:p>
            <a:pPr lvl="1" eaLnBrk="1" hangingPunct="1">
              <a:lnSpc>
                <a:spcPct val="110000"/>
              </a:lnSpc>
              <a:buFont typeface="Wingdings" charset="0"/>
              <a:buNone/>
            </a:pPr>
            <a:r>
              <a:rPr lang="en-US" altLang="zh-CN" dirty="0">
                <a:latin typeface="Arial" charset="0"/>
                <a:ea typeface="宋体" charset="0"/>
              </a:rPr>
              <a:t>    </a:t>
            </a:r>
            <a:r>
              <a:rPr lang="zh-CN" altLang="en-US" dirty="0">
                <a:latin typeface="Arial" charset="0"/>
                <a:ea typeface="宋体" charset="0"/>
              </a:rPr>
              <a:t> </a:t>
            </a:r>
            <a:r>
              <a:rPr lang="en-US" altLang="zh-CN" dirty="0" err="1">
                <a:latin typeface="Arial" charset="0"/>
                <a:ea typeface="宋体" charset="0"/>
              </a:rPr>
              <a:t>putchar</a:t>
            </a:r>
            <a:r>
              <a:rPr lang="en-US" altLang="zh-CN" dirty="0">
                <a:latin typeface="Arial" charset="0"/>
                <a:ea typeface="宋体" charset="0"/>
              </a:rPr>
              <a:t>(s[</a:t>
            </a:r>
            <a:r>
              <a:rPr lang="en-US" altLang="zh-CN" dirty="0" err="1">
                <a:latin typeface="Arial" charset="0"/>
                <a:ea typeface="宋体" charset="0"/>
              </a:rPr>
              <a:t>i</a:t>
            </a:r>
            <a:r>
              <a:rPr lang="en-US" altLang="zh-CN" dirty="0">
                <a:latin typeface="Arial" charset="0"/>
                <a:ea typeface="宋体" charset="0"/>
              </a:rPr>
              <a:t>]);</a:t>
            </a:r>
          </a:p>
        </p:txBody>
      </p:sp>
      <p:grpSp>
        <p:nvGrpSpPr>
          <p:cNvPr id="82947" name="Group 3"/>
          <p:cNvGrpSpPr>
            <a:grpSpLocks/>
          </p:cNvGrpSpPr>
          <p:nvPr/>
        </p:nvGrpSpPr>
        <p:grpSpPr bwMode="auto">
          <a:xfrm>
            <a:off x="3276600" y="4495800"/>
            <a:ext cx="6172200" cy="1371600"/>
            <a:chOff x="720" y="2304"/>
            <a:chExt cx="3888" cy="864"/>
          </a:xfrm>
        </p:grpSpPr>
        <p:sp>
          <p:nvSpPr>
            <p:cNvPr id="82948" name="Text Box 4"/>
            <p:cNvSpPr txBox="1">
              <a:spLocks noChangeArrowheads="1"/>
            </p:cNvSpPr>
            <p:nvPr/>
          </p:nvSpPr>
          <p:spPr bwMode="auto">
            <a:xfrm>
              <a:off x="816" y="2843"/>
              <a:ext cx="2256"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2800"/>
                <a:t> s[0]  s[1]              s[5]</a:t>
              </a:r>
            </a:p>
          </p:txBody>
        </p:sp>
        <p:sp>
          <p:nvSpPr>
            <p:cNvPr id="82949" name="Rectangle 5"/>
            <p:cNvSpPr>
              <a:spLocks noChangeArrowheads="1"/>
            </p:cNvSpPr>
            <p:nvPr/>
          </p:nvSpPr>
          <p:spPr bwMode="auto">
            <a:xfrm>
              <a:off x="1104" y="2304"/>
              <a:ext cx="3504" cy="443"/>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0488" tIns="44450" rIns="90488" bIns="44450" anchor="ctr"/>
            <a:lstStyle/>
            <a:p>
              <a:endParaRPr lang="zh-CN" altLang="en-US"/>
            </a:p>
          </p:txBody>
        </p:sp>
        <p:sp>
          <p:nvSpPr>
            <p:cNvPr id="82950" name="Line 6"/>
            <p:cNvSpPr>
              <a:spLocks noChangeShapeType="1"/>
            </p:cNvSpPr>
            <p:nvPr/>
          </p:nvSpPr>
          <p:spPr bwMode="auto">
            <a:xfrm>
              <a:off x="1440" y="231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82951" name="Line 7"/>
            <p:cNvSpPr>
              <a:spLocks noChangeShapeType="1"/>
            </p:cNvSpPr>
            <p:nvPr/>
          </p:nvSpPr>
          <p:spPr bwMode="auto">
            <a:xfrm>
              <a:off x="1728" y="231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82952" name="Line 8"/>
            <p:cNvSpPr>
              <a:spLocks noChangeShapeType="1"/>
            </p:cNvSpPr>
            <p:nvPr/>
          </p:nvSpPr>
          <p:spPr bwMode="auto">
            <a:xfrm>
              <a:off x="2064" y="231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82953" name="Text Box 9"/>
            <p:cNvSpPr txBox="1">
              <a:spLocks noChangeArrowheads="1"/>
            </p:cNvSpPr>
            <p:nvPr/>
          </p:nvSpPr>
          <p:spPr bwMode="auto">
            <a:xfrm>
              <a:off x="720" y="2363"/>
              <a:ext cx="336" cy="3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3200"/>
                <a:t>s</a:t>
              </a:r>
              <a:endParaRPr kumimoji="1" lang="en-US" altLang="zh-CN" sz="3200" b="1"/>
            </a:p>
          </p:txBody>
        </p:sp>
        <p:sp>
          <p:nvSpPr>
            <p:cNvPr id="82954" name="Line 10"/>
            <p:cNvSpPr>
              <a:spLocks noChangeShapeType="1"/>
            </p:cNvSpPr>
            <p:nvPr/>
          </p:nvSpPr>
          <p:spPr bwMode="auto">
            <a:xfrm>
              <a:off x="2352" y="2315"/>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82955" name="Text Box 11"/>
            <p:cNvSpPr txBox="1">
              <a:spLocks noChangeArrowheads="1"/>
            </p:cNvSpPr>
            <p:nvPr/>
          </p:nvSpPr>
          <p:spPr bwMode="auto">
            <a:xfrm>
              <a:off x="1104" y="2363"/>
              <a:ext cx="2832" cy="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spcBef>
                  <a:spcPct val="50000"/>
                </a:spcBef>
                <a:buClr>
                  <a:schemeClr val="tx2"/>
                </a:buClr>
                <a:buSzPct val="75000"/>
                <a:buFont typeface="Monotype Sorts" charset="0"/>
                <a:buNone/>
              </a:pPr>
              <a:r>
                <a:rPr kumimoji="1" lang="en-US" altLang="zh-CN" sz="2800" b="1"/>
                <a:t>H   a   p   p   y  </a:t>
              </a:r>
              <a:r>
                <a:rPr kumimoji="1" lang="en-US" altLang="zh-CN" sz="2800" b="1">
                  <a:solidFill>
                    <a:srgbClr val="CC0066"/>
                  </a:solidFill>
                </a:rPr>
                <a:t>\0</a:t>
              </a:r>
              <a:r>
                <a:rPr kumimoji="1" lang="en-US" altLang="zh-CN" sz="2800" b="1"/>
                <a:t>  </a:t>
              </a:r>
              <a:r>
                <a:rPr kumimoji="1" lang="en-US" altLang="zh-CN" sz="2800" b="1">
                  <a:solidFill>
                    <a:schemeClr val="bg2"/>
                  </a:solidFill>
                </a:rPr>
                <a:t>?   ?</a:t>
              </a:r>
            </a:p>
          </p:txBody>
        </p:sp>
        <p:sp>
          <p:nvSpPr>
            <p:cNvPr id="82956" name="Line 12"/>
            <p:cNvSpPr>
              <a:spLocks noChangeShapeType="1"/>
            </p:cNvSpPr>
            <p:nvPr/>
          </p:nvSpPr>
          <p:spPr bwMode="auto">
            <a:xfrm>
              <a:off x="2640" y="2304"/>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82957" name="Line 13"/>
            <p:cNvSpPr>
              <a:spLocks noChangeShapeType="1"/>
            </p:cNvSpPr>
            <p:nvPr/>
          </p:nvSpPr>
          <p:spPr bwMode="auto">
            <a:xfrm>
              <a:off x="2928" y="2304"/>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82958" name="Line 14"/>
            <p:cNvSpPr>
              <a:spLocks noChangeShapeType="1"/>
            </p:cNvSpPr>
            <p:nvPr/>
          </p:nvSpPr>
          <p:spPr bwMode="auto">
            <a:xfrm>
              <a:off x="3216" y="2304"/>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sp>
          <p:nvSpPr>
            <p:cNvPr id="82959" name="Line 15"/>
            <p:cNvSpPr>
              <a:spLocks noChangeShapeType="1"/>
            </p:cNvSpPr>
            <p:nvPr/>
          </p:nvSpPr>
          <p:spPr bwMode="auto">
            <a:xfrm>
              <a:off x="3504" y="2304"/>
              <a:ext cx="0" cy="432"/>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lIns="90488" tIns="44450" rIns="90488" bIns="44450" anchor="ctr"/>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47DC8-7625-4FDD-BFE7-AEE3C14B017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D96D49A-68CC-43F0-833A-567F39D2A379}"/>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16E329A9-0C52-41D2-9BDC-2B8195A934D8}"/>
              </a:ext>
            </a:extLst>
          </p:cNvPr>
          <p:cNvPicPr>
            <a:picLocks noChangeAspect="1"/>
          </p:cNvPicPr>
          <p:nvPr/>
        </p:nvPicPr>
        <p:blipFill>
          <a:blip r:embed="rId2"/>
          <a:stretch>
            <a:fillRect/>
          </a:stretch>
        </p:blipFill>
        <p:spPr>
          <a:xfrm>
            <a:off x="1199456" y="458161"/>
            <a:ext cx="9152140" cy="6399839"/>
          </a:xfrm>
          <a:prstGeom prst="rect">
            <a:avLst/>
          </a:prstGeom>
        </p:spPr>
      </p:pic>
      <p:sp>
        <p:nvSpPr>
          <p:cNvPr id="5" name="文本框 4">
            <a:extLst>
              <a:ext uri="{FF2B5EF4-FFF2-40B4-BE49-F238E27FC236}">
                <a16:creationId xmlns:a16="http://schemas.microsoft.com/office/drawing/2014/main" id="{838AAD03-99CD-4925-AB74-0762E347FB18}"/>
              </a:ext>
            </a:extLst>
          </p:cNvPr>
          <p:cNvSpPr txBox="1"/>
          <p:nvPr/>
        </p:nvSpPr>
        <p:spPr>
          <a:xfrm>
            <a:off x="6456040" y="3498350"/>
            <a:ext cx="1368152" cy="461665"/>
          </a:xfrm>
          <a:prstGeom prst="rect">
            <a:avLst/>
          </a:prstGeom>
          <a:solidFill>
            <a:schemeClr val="bg1"/>
          </a:solidFill>
        </p:spPr>
        <p:txBody>
          <a:bodyPr wrap="square" rtlCol="0">
            <a:spAutoFit/>
          </a:bodyPr>
          <a:lstStyle/>
          <a:p>
            <a:r>
              <a:rPr lang="en-US" altLang="zh-CN" sz="2400" dirty="0">
                <a:solidFill>
                  <a:srgbClr val="FF0000"/>
                </a:solidFill>
              </a:rPr>
              <a:t>590822</a:t>
            </a:r>
            <a:endParaRPr lang="zh-CN" altLang="en-US" sz="2400" dirty="0">
              <a:solidFill>
                <a:srgbClr val="FF0000"/>
              </a:solidFill>
            </a:endParaRPr>
          </a:p>
        </p:txBody>
      </p:sp>
    </p:spTree>
    <p:extLst>
      <p:ext uri="{BB962C8B-B14F-4D97-AF65-F5344CB8AC3E}">
        <p14:creationId xmlns:p14="http://schemas.microsoft.com/office/powerpoint/2010/main" val="27723528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732FCB2-E303-6BB4-67CF-C14DC6AF6EEF}"/>
              </a:ext>
            </a:extLst>
          </p:cNvPr>
          <p:cNvSpPr>
            <a:spLocks noGrp="1"/>
          </p:cNvSpPr>
          <p:nvPr>
            <p:ph/>
          </p:nvPr>
        </p:nvSpPr>
        <p:spPr>
          <a:xfrm>
            <a:off x="4115780" y="2550249"/>
            <a:ext cx="3960440" cy="909465"/>
          </a:xfrm>
        </p:spPr>
        <p:txBody>
          <a:bodyPr/>
          <a:lstStyle/>
          <a:p>
            <a:pPr marL="0" indent="0">
              <a:buNone/>
            </a:pPr>
            <a:r>
              <a:rPr lang="en-US" altLang="zh-CN" sz="5400" dirty="0"/>
              <a:t>2</a:t>
            </a:r>
            <a:r>
              <a:rPr lang="zh-CN" altLang="en-US" sz="5400" dirty="0"/>
              <a:t>、字符指针</a:t>
            </a:r>
          </a:p>
        </p:txBody>
      </p:sp>
    </p:spTree>
    <p:extLst>
      <p:ext uri="{BB962C8B-B14F-4D97-AF65-F5344CB8AC3E}">
        <p14:creationId xmlns:p14="http://schemas.microsoft.com/office/powerpoint/2010/main" val="12979761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a:extLst>
              <a:ext uri="{FF2B5EF4-FFF2-40B4-BE49-F238E27FC236}">
                <a16:creationId xmlns:a16="http://schemas.microsoft.com/office/drawing/2014/main" id="{33FD148C-897E-4643-9385-B8C93E0A897F}"/>
              </a:ext>
            </a:extLst>
          </p:cNvPr>
          <p:cNvSpPr>
            <a:spLocks noGrp="1" noChangeArrowheads="1"/>
          </p:cNvSpPr>
          <p:nvPr>
            <p:ph type="title"/>
          </p:nvPr>
        </p:nvSpPr>
        <p:spPr>
          <a:xfrm>
            <a:off x="1703512" y="417512"/>
            <a:ext cx="8569325" cy="692150"/>
          </a:xfrm>
        </p:spPr>
        <p:txBody>
          <a:bodyPr/>
          <a:lstStyle/>
          <a:p>
            <a:pPr eaLnBrk="1" hangingPunct="1"/>
            <a:r>
              <a:rPr lang="en-US" altLang="zh-CN" sz="3600" dirty="0"/>
              <a:t> 2.1 </a:t>
            </a:r>
            <a:r>
              <a:rPr lang="zh-CN" altLang="en-US" sz="3600" dirty="0"/>
              <a:t>变量的指针和指向变量的指针变量</a:t>
            </a:r>
          </a:p>
        </p:txBody>
      </p:sp>
      <p:pic>
        <p:nvPicPr>
          <p:cNvPr id="781318" name="Picture 6" descr="j3">
            <a:extLst>
              <a:ext uri="{FF2B5EF4-FFF2-40B4-BE49-F238E27FC236}">
                <a16:creationId xmlns:a16="http://schemas.microsoft.com/office/drawing/2014/main" id="{6B1BEB70-5993-42A2-9616-B5CC9300002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13982" y="1109662"/>
            <a:ext cx="4412307" cy="242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1319" name="Text Box 7">
            <a:extLst>
              <a:ext uri="{FF2B5EF4-FFF2-40B4-BE49-F238E27FC236}">
                <a16:creationId xmlns:a16="http://schemas.microsoft.com/office/drawing/2014/main" id="{01330A92-BCAE-46A5-8762-5DE7BF7406EB}"/>
              </a:ext>
            </a:extLst>
          </p:cNvPr>
          <p:cNvSpPr txBox="1">
            <a:spLocks noChangeArrowheads="1"/>
          </p:cNvSpPr>
          <p:nvPr/>
        </p:nvSpPr>
        <p:spPr bwMode="auto">
          <a:xfrm>
            <a:off x="211390" y="1296152"/>
            <a:ext cx="34804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latin typeface="黑体" panose="02010609060101010101" pitchFamily="49" charset="-122"/>
                <a:ea typeface="黑体" panose="02010609060101010101" pitchFamily="49" charset="-122"/>
              </a:rPr>
              <a:t>定义一个指针变量</a:t>
            </a:r>
          </a:p>
        </p:txBody>
      </p:sp>
      <p:sp>
        <p:nvSpPr>
          <p:cNvPr id="781320" name="Text Box 8">
            <a:extLst>
              <a:ext uri="{FF2B5EF4-FFF2-40B4-BE49-F238E27FC236}">
                <a16:creationId xmlns:a16="http://schemas.microsoft.com/office/drawing/2014/main" id="{A41530AB-117D-4457-9CA9-ABBCA9C7E518}"/>
              </a:ext>
            </a:extLst>
          </p:cNvPr>
          <p:cNvSpPr txBox="1">
            <a:spLocks noChangeArrowheads="1"/>
          </p:cNvSpPr>
          <p:nvPr/>
        </p:nvSpPr>
        <p:spPr bwMode="auto">
          <a:xfrm>
            <a:off x="193927" y="1742238"/>
            <a:ext cx="5329238" cy="130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50000"/>
              </a:lnSpc>
            </a:pPr>
            <a:r>
              <a:rPr lang="zh-CN" altLang="en-US" b="1" dirty="0"/>
              <a:t>定义指针变量的一般形式为</a:t>
            </a:r>
          </a:p>
          <a:p>
            <a:pPr algn="l" eaLnBrk="1" hangingPunct="1">
              <a:lnSpc>
                <a:spcPct val="150000"/>
              </a:lnSpc>
            </a:pPr>
            <a:r>
              <a:rPr lang="zh-CN" altLang="en-US" b="1" dirty="0">
                <a:solidFill>
                  <a:srgbClr val="CC0000"/>
                </a:solidFill>
              </a:rPr>
              <a:t>基类型  *指针变量名；</a:t>
            </a:r>
            <a:endParaRPr lang="zh-CN" altLang="en-US" b="1" dirty="0"/>
          </a:p>
        </p:txBody>
      </p:sp>
      <p:sp>
        <p:nvSpPr>
          <p:cNvPr id="6" name="Text Box 4">
            <a:extLst>
              <a:ext uri="{FF2B5EF4-FFF2-40B4-BE49-F238E27FC236}">
                <a16:creationId xmlns:a16="http://schemas.microsoft.com/office/drawing/2014/main" id="{FB9A67E7-CEC7-4259-ABE4-1800CAF3D398}"/>
              </a:ext>
            </a:extLst>
          </p:cNvPr>
          <p:cNvSpPr txBox="1">
            <a:spLocks noChangeArrowheads="1"/>
          </p:cNvSpPr>
          <p:nvPr/>
        </p:nvSpPr>
        <p:spPr bwMode="auto">
          <a:xfrm>
            <a:off x="211390" y="3212976"/>
            <a:ext cx="6820714" cy="362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b="1" dirty="0"/>
              <a:t>下面都是合法的定义：</a:t>
            </a:r>
          </a:p>
          <a:p>
            <a:pPr algn="l" eaLnBrk="1" hangingPunct="1"/>
            <a:r>
              <a:rPr lang="en-US" altLang="zh-CN" b="1" dirty="0"/>
              <a:t> float  *pointer_</a:t>
            </a:r>
            <a:r>
              <a:rPr lang="zh-CN" altLang="en-US" b="1" dirty="0"/>
              <a:t>３；    </a:t>
            </a:r>
          </a:p>
          <a:p>
            <a:pPr algn="l" eaLnBrk="1" hangingPunct="1"/>
            <a:r>
              <a:rPr lang="zh-CN" altLang="en-US" b="1" dirty="0"/>
              <a:t> </a:t>
            </a:r>
            <a:r>
              <a:rPr lang="en-US" altLang="zh-CN" b="1" dirty="0"/>
              <a:t>char  *pointer_</a:t>
            </a:r>
            <a:r>
              <a:rPr lang="zh-CN" altLang="en-US" b="1" dirty="0"/>
              <a:t>４；  </a:t>
            </a:r>
          </a:p>
          <a:p>
            <a:pPr algn="l" eaLnBrk="1" hangingPunct="1"/>
            <a:r>
              <a:rPr lang="zh-CN" altLang="en-US" b="1" dirty="0"/>
              <a:t>可以用赋值语句使一个指针变量得到另一个变量的地址，从而使它指向一个变量。</a:t>
            </a:r>
          </a:p>
          <a:p>
            <a:pPr algn="l" eaLnBrk="1" hangingPunct="1"/>
            <a:r>
              <a:rPr lang="zh-CN" altLang="en-US" b="1" dirty="0">
                <a:solidFill>
                  <a:srgbClr val="CC0000"/>
                </a:solidFill>
              </a:rPr>
              <a:t>例如：</a:t>
            </a:r>
          </a:p>
          <a:p>
            <a:pPr algn="l" eaLnBrk="1" hangingPunct="1"/>
            <a:r>
              <a:rPr lang="en-US" altLang="zh-CN" b="1" dirty="0"/>
              <a:t>pointer_</a:t>
            </a:r>
            <a:r>
              <a:rPr lang="zh-CN" altLang="en-US" b="1" dirty="0"/>
              <a:t>１＝＆ｉ；</a:t>
            </a:r>
          </a:p>
          <a:p>
            <a:pPr algn="l" eaLnBrk="1" hangingPunct="1"/>
            <a:r>
              <a:rPr lang="en-US" altLang="zh-CN" b="1" dirty="0"/>
              <a:t>pointer_</a:t>
            </a:r>
            <a:r>
              <a:rPr lang="zh-CN" altLang="en-US" b="1" dirty="0"/>
              <a:t>２＝＆ｊ；</a:t>
            </a:r>
          </a:p>
        </p:txBody>
      </p:sp>
      <p:pic>
        <p:nvPicPr>
          <p:cNvPr id="7" name="Picture 5" descr="j4">
            <a:extLst>
              <a:ext uri="{FF2B5EF4-FFF2-40B4-BE49-F238E27FC236}">
                <a16:creationId xmlns:a16="http://schemas.microsoft.com/office/drawing/2014/main" id="{6B31E280-F431-4D46-93C6-F5F6F900EEE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18099" y="3356397"/>
            <a:ext cx="3178175" cy="35274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81318"/>
                                        </p:tgtEl>
                                        <p:attrNameLst>
                                          <p:attrName>style.visibility</p:attrName>
                                        </p:attrNameLst>
                                      </p:cBhvr>
                                      <p:to>
                                        <p:strVal val="visible"/>
                                      </p:to>
                                    </p:set>
                                    <p:animEffect transition="in" filter="wipe(left)">
                                      <p:cBhvr>
                                        <p:cTn id="7" dur="500"/>
                                        <p:tgtEl>
                                          <p:spTgt spid="781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81319"/>
                                        </p:tgtEl>
                                        <p:attrNameLst>
                                          <p:attrName>style.visibility</p:attrName>
                                        </p:attrNameLst>
                                      </p:cBhvr>
                                      <p:to>
                                        <p:strVal val="visible"/>
                                      </p:to>
                                    </p:set>
                                    <p:anim calcmode="lin" valueType="num">
                                      <p:cBhvr additive="base">
                                        <p:cTn id="12" dur="500" fill="hold"/>
                                        <p:tgtEl>
                                          <p:spTgt spid="781319"/>
                                        </p:tgtEl>
                                        <p:attrNameLst>
                                          <p:attrName>ppt_x</p:attrName>
                                        </p:attrNameLst>
                                      </p:cBhvr>
                                      <p:tavLst>
                                        <p:tav tm="0">
                                          <p:val>
                                            <p:strVal val="0-#ppt_w/2"/>
                                          </p:val>
                                        </p:tav>
                                        <p:tav tm="100000">
                                          <p:val>
                                            <p:strVal val="#ppt_x"/>
                                          </p:val>
                                        </p:tav>
                                      </p:tavLst>
                                    </p:anim>
                                    <p:anim calcmode="lin" valueType="num">
                                      <p:cBhvr additive="base">
                                        <p:cTn id="13" dur="500" fill="hold"/>
                                        <p:tgtEl>
                                          <p:spTgt spid="78131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81320"/>
                                        </p:tgtEl>
                                        <p:attrNameLst>
                                          <p:attrName>style.visibility</p:attrName>
                                        </p:attrNameLst>
                                      </p:cBhvr>
                                      <p:to>
                                        <p:strVal val="visible"/>
                                      </p:to>
                                    </p:set>
                                    <p:anim calcmode="lin" valueType="num">
                                      <p:cBhvr additive="base">
                                        <p:cTn id="18" dur="500" fill="hold"/>
                                        <p:tgtEl>
                                          <p:spTgt spid="781320"/>
                                        </p:tgtEl>
                                        <p:attrNameLst>
                                          <p:attrName>ppt_x</p:attrName>
                                        </p:attrNameLst>
                                      </p:cBhvr>
                                      <p:tavLst>
                                        <p:tav tm="0">
                                          <p:val>
                                            <p:strVal val="0-#ppt_w/2"/>
                                          </p:val>
                                        </p:tav>
                                        <p:tav tm="100000">
                                          <p:val>
                                            <p:strVal val="#ppt_x"/>
                                          </p:val>
                                        </p:tav>
                                      </p:tavLst>
                                    </p:anim>
                                    <p:anim calcmode="lin" valueType="num">
                                      <p:cBhvr additive="base">
                                        <p:cTn id="19" dur="500" fill="hold"/>
                                        <p:tgtEl>
                                          <p:spTgt spid="781320"/>
                                        </p:tgtEl>
                                        <p:attrNameLst>
                                          <p:attrName>ppt_y</p:attrName>
                                        </p:attrNameLst>
                                      </p:cBhvr>
                                      <p:tavLst>
                                        <p:tav tm="0">
                                          <p:val>
                                            <p:strVal val="#ppt_y"/>
                                          </p:val>
                                        </p:tav>
                                        <p:tav tm="100000">
                                          <p:val>
                                            <p:strVal val="#ppt_y"/>
                                          </p:val>
                                        </p:tav>
                                      </p:tavLst>
                                    </p:anim>
                                  </p:childTnLst>
                                </p:cTn>
                              </p:par>
                              <p:par>
                                <p:cTn id="20" presetID="3"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9" grpId="0"/>
      <p:bldP spid="781320" grpId="0"/>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3" name="Text Box 5">
            <a:extLst>
              <a:ext uri="{FF2B5EF4-FFF2-40B4-BE49-F238E27FC236}">
                <a16:creationId xmlns:a16="http://schemas.microsoft.com/office/drawing/2014/main" id="{32BE5F12-8F85-4AEF-9186-287CD12209A0}"/>
              </a:ext>
            </a:extLst>
          </p:cNvPr>
          <p:cNvSpPr txBox="1">
            <a:spLocks noChangeArrowheads="1"/>
          </p:cNvSpPr>
          <p:nvPr/>
        </p:nvSpPr>
        <p:spPr bwMode="auto">
          <a:xfrm>
            <a:off x="19953" y="456405"/>
            <a:ext cx="5184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在定义指针变量时要注意两点：</a:t>
            </a:r>
          </a:p>
        </p:txBody>
      </p:sp>
      <p:grpSp>
        <p:nvGrpSpPr>
          <p:cNvPr id="785418" name="Group 10">
            <a:extLst>
              <a:ext uri="{FF2B5EF4-FFF2-40B4-BE49-F238E27FC236}">
                <a16:creationId xmlns:a16="http://schemas.microsoft.com/office/drawing/2014/main" id="{EB2F98AD-F721-4CE3-B149-1026D983E256}"/>
              </a:ext>
            </a:extLst>
          </p:cNvPr>
          <p:cNvGrpSpPr>
            <a:grpSpLocks/>
          </p:cNvGrpSpPr>
          <p:nvPr/>
        </p:nvGrpSpPr>
        <p:grpSpPr bwMode="auto">
          <a:xfrm>
            <a:off x="335360" y="1096170"/>
            <a:ext cx="11377264" cy="5256213"/>
            <a:chOff x="113" y="527"/>
            <a:chExt cx="5556" cy="3311"/>
          </a:xfrm>
        </p:grpSpPr>
        <p:sp>
          <p:nvSpPr>
            <p:cNvPr id="35844" name="Text Box 6">
              <a:extLst>
                <a:ext uri="{FF2B5EF4-FFF2-40B4-BE49-F238E27FC236}">
                  <a16:creationId xmlns:a16="http://schemas.microsoft.com/office/drawing/2014/main" id="{2EB3B72A-3C86-4BBF-BDEC-B64340A87DA1}"/>
                </a:ext>
              </a:extLst>
            </p:cNvPr>
            <p:cNvSpPr txBox="1">
              <a:spLocks noChangeArrowheads="1"/>
            </p:cNvSpPr>
            <p:nvPr/>
          </p:nvSpPr>
          <p:spPr bwMode="auto">
            <a:xfrm>
              <a:off x="113" y="527"/>
              <a:ext cx="5556" cy="3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10000"/>
                </a:lnSpc>
                <a:spcBef>
                  <a:spcPct val="10000"/>
                </a:spcBef>
                <a:spcAft>
                  <a:spcPct val="10000"/>
                </a:spcAft>
                <a:buFontTx/>
                <a:buAutoNum type="arabicParenBoth"/>
              </a:pPr>
              <a:r>
                <a:rPr lang="zh-CN" altLang="en-US" b="1" dirty="0"/>
                <a:t>指针变量前面的</a:t>
              </a:r>
              <a:r>
                <a:rPr lang="zh-CN" altLang="en-US" b="1" dirty="0">
                  <a:solidFill>
                    <a:srgbClr val="008000"/>
                  </a:solidFill>
                </a:rPr>
                <a:t>“*”</a:t>
              </a:r>
              <a:r>
                <a:rPr lang="zh-CN" altLang="en-US" b="1" dirty="0"/>
                <a:t>，表示该变量的类型为指针型变量。</a:t>
              </a:r>
            </a:p>
            <a:p>
              <a:pPr algn="l" eaLnBrk="1" hangingPunct="1">
                <a:lnSpc>
                  <a:spcPct val="110000"/>
                </a:lnSpc>
                <a:spcBef>
                  <a:spcPct val="10000"/>
                </a:spcBef>
                <a:spcAft>
                  <a:spcPct val="10000"/>
                </a:spcAft>
              </a:pPr>
              <a:r>
                <a:rPr lang="zh-CN" altLang="en-US" b="1" dirty="0"/>
                <a:t>例</a:t>
              </a:r>
              <a:r>
                <a:rPr lang="en-US" altLang="zh-CN" b="1" dirty="0"/>
                <a:t>: </a:t>
              </a:r>
              <a:r>
                <a:rPr lang="en-US" altLang="zh-CN" b="1" dirty="0">
                  <a:solidFill>
                    <a:srgbClr val="CC0000"/>
                  </a:solidFill>
                </a:rPr>
                <a:t>float  *pointer_1</a:t>
              </a:r>
              <a:r>
                <a:rPr lang="zh-CN" altLang="en-US" b="1" dirty="0">
                  <a:solidFill>
                    <a:srgbClr val="CC0000"/>
                  </a:solidFill>
                </a:rPr>
                <a:t>；</a:t>
              </a:r>
            </a:p>
            <a:p>
              <a:pPr algn="l" eaLnBrk="1" hangingPunct="1">
                <a:lnSpc>
                  <a:spcPct val="110000"/>
                </a:lnSpc>
                <a:spcBef>
                  <a:spcPct val="10000"/>
                </a:spcBef>
                <a:spcAft>
                  <a:spcPct val="10000"/>
                </a:spcAft>
              </a:pPr>
              <a:r>
                <a:rPr lang="zh-CN" altLang="en-US" b="1" dirty="0"/>
                <a:t>指针变量名是</a:t>
              </a:r>
              <a:r>
                <a:rPr lang="en-US" altLang="zh-CN" b="1" dirty="0">
                  <a:solidFill>
                    <a:srgbClr val="CC0000"/>
                  </a:solidFill>
                </a:rPr>
                <a:t>pointer_1</a:t>
              </a:r>
              <a:r>
                <a:rPr lang="en-US" altLang="zh-CN" b="1" dirty="0"/>
                <a:t> </a:t>
              </a:r>
              <a:r>
                <a:rPr lang="zh-CN" altLang="en-US" b="1" dirty="0"/>
                <a:t>，而不是</a:t>
              </a:r>
              <a:r>
                <a:rPr lang="zh-CN" altLang="en-US" b="1" dirty="0">
                  <a:solidFill>
                    <a:srgbClr val="336699"/>
                  </a:solidFill>
                </a:rPr>
                <a:t>* </a:t>
              </a:r>
              <a:r>
                <a:rPr lang="en-US" altLang="zh-CN" b="1" dirty="0">
                  <a:solidFill>
                    <a:srgbClr val="336699"/>
                  </a:solidFill>
                </a:rPr>
                <a:t>pointer_1</a:t>
              </a:r>
              <a:r>
                <a:rPr lang="en-US" altLang="zh-CN" b="1" dirty="0"/>
                <a:t> </a:t>
              </a:r>
              <a:r>
                <a:rPr lang="zh-CN" altLang="en-US" b="1" dirty="0"/>
                <a:t>。 </a:t>
              </a:r>
            </a:p>
            <a:p>
              <a:pPr algn="l" eaLnBrk="1" hangingPunct="1">
                <a:spcBef>
                  <a:spcPct val="30000"/>
                </a:spcBef>
                <a:spcAft>
                  <a:spcPct val="10000"/>
                </a:spcAft>
              </a:pPr>
              <a:r>
                <a:rPr lang="en-US" altLang="zh-CN" b="1" dirty="0"/>
                <a:t>(2) </a:t>
              </a:r>
              <a:r>
                <a:rPr lang="zh-CN" altLang="en-US" b="1" dirty="0"/>
                <a:t>在</a:t>
              </a:r>
              <a:r>
                <a:rPr lang="zh-CN" altLang="en-US" b="1" dirty="0">
                  <a:solidFill>
                    <a:srgbClr val="FF0000"/>
                  </a:solidFill>
                </a:rPr>
                <a:t>定义指针变量时必须指定基类型</a:t>
              </a:r>
              <a:r>
                <a:rPr lang="zh-CN" altLang="en-US" b="1" dirty="0"/>
                <a:t>。</a:t>
              </a:r>
            </a:p>
            <a:p>
              <a:pPr marL="0" indent="0" eaLnBrk="1" hangingPunct="1">
                <a:spcBef>
                  <a:spcPct val="30000"/>
                </a:spcBef>
                <a:spcAft>
                  <a:spcPct val="10000"/>
                </a:spcAft>
              </a:pPr>
              <a:r>
                <a:rPr lang="zh-CN" altLang="en-US" b="1" dirty="0"/>
                <a:t>需要特别注意的是，只有整型变量的地址才能放到指向整型变量的指针变量中。下面的赋值是错误的∶</a:t>
              </a:r>
            </a:p>
            <a:p>
              <a:pPr algn="l" eaLnBrk="1" hangingPunct="1">
                <a:spcBef>
                  <a:spcPct val="10000"/>
                </a:spcBef>
                <a:spcAft>
                  <a:spcPct val="10000"/>
                </a:spcAft>
              </a:pPr>
              <a:r>
                <a:rPr lang="zh-CN" altLang="en-US" b="1" dirty="0"/>
                <a:t>          </a:t>
              </a:r>
              <a:r>
                <a:rPr lang="en-US" altLang="zh-CN" b="1" dirty="0"/>
                <a:t>float  a; </a:t>
              </a:r>
            </a:p>
            <a:p>
              <a:pPr algn="l" eaLnBrk="1" hangingPunct="1">
                <a:spcBef>
                  <a:spcPct val="10000"/>
                </a:spcBef>
                <a:spcAft>
                  <a:spcPct val="10000"/>
                </a:spcAft>
              </a:pPr>
              <a:r>
                <a:rPr lang="en-US" altLang="zh-CN" b="1" dirty="0"/>
                <a:t>          int  * pointer_1; </a:t>
              </a:r>
            </a:p>
            <a:p>
              <a:pPr algn="l" eaLnBrk="1" hangingPunct="1">
                <a:spcBef>
                  <a:spcPct val="10000"/>
                </a:spcBef>
                <a:spcAft>
                  <a:spcPct val="10000"/>
                </a:spcAft>
              </a:pPr>
              <a:r>
                <a:rPr lang="en-US" altLang="zh-CN" b="1" dirty="0"/>
                <a:t>          pointer_1=&amp;a;           </a:t>
              </a:r>
              <a:endParaRPr lang="en-US" altLang="zh-CN" b="1" dirty="0">
                <a:solidFill>
                  <a:srgbClr val="008000"/>
                </a:solidFill>
              </a:endParaRPr>
            </a:p>
          </p:txBody>
        </p:sp>
        <p:grpSp>
          <p:nvGrpSpPr>
            <p:cNvPr id="35845" name="Group 9">
              <a:extLst>
                <a:ext uri="{FF2B5EF4-FFF2-40B4-BE49-F238E27FC236}">
                  <a16:creationId xmlns:a16="http://schemas.microsoft.com/office/drawing/2014/main" id="{02816AD8-A9BE-49C4-8DF0-5B383DA47314}"/>
                </a:ext>
              </a:extLst>
            </p:cNvPr>
            <p:cNvGrpSpPr>
              <a:grpSpLocks/>
            </p:cNvGrpSpPr>
            <p:nvPr/>
          </p:nvGrpSpPr>
          <p:grpSpPr bwMode="auto">
            <a:xfrm>
              <a:off x="2245" y="3566"/>
              <a:ext cx="363" cy="272"/>
              <a:chOff x="2245" y="3566"/>
              <a:chExt cx="363" cy="272"/>
            </a:xfrm>
          </p:grpSpPr>
          <p:sp>
            <p:nvSpPr>
              <p:cNvPr id="35846" name="Line 7">
                <a:extLst>
                  <a:ext uri="{FF2B5EF4-FFF2-40B4-BE49-F238E27FC236}">
                    <a16:creationId xmlns:a16="http://schemas.microsoft.com/office/drawing/2014/main" id="{3A7EF223-67F6-4B67-A796-2A6AC879EF05}"/>
                  </a:ext>
                </a:extLst>
              </p:cNvPr>
              <p:cNvSpPr>
                <a:spLocks noChangeShapeType="1"/>
              </p:cNvSpPr>
              <p:nvPr/>
            </p:nvSpPr>
            <p:spPr bwMode="auto">
              <a:xfrm>
                <a:off x="2245" y="3566"/>
                <a:ext cx="363" cy="272"/>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7" name="Line 8">
                <a:extLst>
                  <a:ext uri="{FF2B5EF4-FFF2-40B4-BE49-F238E27FC236}">
                    <a16:creationId xmlns:a16="http://schemas.microsoft.com/office/drawing/2014/main" id="{427A6874-696E-4FE4-ADD2-D0244623E897}"/>
                  </a:ext>
                </a:extLst>
              </p:cNvPr>
              <p:cNvSpPr>
                <a:spLocks noChangeShapeType="1"/>
              </p:cNvSpPr>
              <p:nvPr/>
            </p:nvSpPr>
            <p:spPr bwMode="auto">
              <a:xfrm flipH="1">
                <a:off x="2245" y="3566"/>
                <a:ext cx="363" cy="272"/>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85413"/>
                                        </p:tgtEl>
                                        <p:attrNameLst>
                                          <p:attrName>style.visibility</p:attrName>
                                        </p:attrNameLst>
                                      </p:cBhvr>
                                      <p:to>
                                        <p:strVal val="visible"/>
                                      </p:to>
                                    </p:set>
                                    <p:anim calcmode="lin" valueType="num">
                                      <p:cBhvr additive="base">
                                        <p:cTn id="7" dur="500" fill="hold"/>
                                        <p:tgtEl>
                                          <p:spTgt spid="785413"/>
                                        </p:tgtEl>
                                        <p:attrNameLst>
                                          <p:attrName>ppt_x</p:attrName>
                                        </p:attrNameLst>
                                      </p:cBhvr>
                                      <p:tavLst>
                                        <p:tav tm="0">
                                          <p:val>
                                            <p:strVal val="0-#ppt_w/2"/>
                                          </p:val>
                                        </p:tav>
                                        <p:tav tm="100000">
                                          <p:val>
                                            <p:strVal val="#ppt_x"/>
                                          </p:val>
                                        </p:tav>
                                      </p:tavLst>
                                    </p:anim>
                                    <p:anim calcmode="lin" valueType="num">
                                      <p:cBhvr additive="base">
                                        <p:cTn id="8" dur="500" fill="hold"/>
                                        <p:tgtEl>
                                          <p:spTgt spid="7854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785418"/>
                                        </p:tgtEl>
                                        <p:attrNameLst>
                                          <p:attrName>style.visibility</p:attrName>
                                        </p:attrNameLst>
                                      </p:cBhvr>
                                      <p:to>
                                        <p:strVal val="visible"/>
                                      </p:to>
                                    </p:set>
                                    <p:animEffect transition="in" filter="blinds(horizontal)">
                                      <p:cBhvr>
                                        <p:cTn id="13" dur="500"/>
                                        <p:tgtEl>
                                          <p:spTgt spid="785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602" name="Rectangle 10"/>
          <p:cNvSpPr>
            <a:spLocks noChangeArrowheads="1"/>
          </p:cNvSpPr>
          <p:nvPr/>
        </p:nvSpPr>
        <p:spPr bwMode="auto">
          <a:xfrm>
            <a:off x="1774826" y="2633695"/>
            <a:ext cx="5040313" cy="5254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nchor="ctr">
            <a:spAutoFit/>
          </a:bodyPr>
          <a:lstStyle/>
          <a:p>
            <a:r>
              <a:rPr lang="zh-CN" altLang="en-US" sz="2800" b="1">
                <a:solidFill>
                  <a:schemeClr val="bg2"/>
                </a:solidFill>
                <a:latin typeface="Times New Roman" charset="0"/>
                <a:ea typeface="仿宋_GB2312" charset="0"/>
                <a:cs typeface="仿宋_GB2312" charset="0"/>
              </a:rPr>
              <a:t>指针变量所指向的变量的类型</a:t>
            </a:r>
            <a:endParaRPr kumimoji="1" lang="zh-CN" altLang="en-US" sz="2800" b="1">
              <a:solidFill>
                <a:schemeClr val="bg2"/>
              </a:solidFill>
              <a:latin typeface="Book Antiqua" charset="0"/>
              <a:ea typeface="仿宋_GB2312" charset="0"/>
              <a:cs typeface="仿宋_GB2312" charset="0"/>
            </a:endParaRPr>
          </a:p>
        </p:txBody>
      </p:sp>
      <p:sp>
        <p:nvSpPr>
          <p:cNvPr id="238603" name="Rectangle 11"/>
          <p:cNvSpPr>
            <a:spLocks noChangeArrowheads="1"/>
          </p:cNvSpPr>
          <p:nvPr/>
        </p:nvSpPr>
        <p:spPr bwMode="auto">
          <a:xfrm>
            <a:off x="2063750" y="3213100"/>
            <a:ext cx="7981950" cy="333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spcBef>
                <a:spcPct val="20000"/>
              </a:spcBef>
            </a:pPr>
            <a:r>
              <a:rPr lang="en-US" altLang="zh-CN" sz="3200" b="1" dirty="0"/>
              <a:t>int  *p; </a:t>
            </a:r>
          </a:p>
          <a:p>
            <a:pPr lvl="1">
              <a:spcBef>
                <a:spcPct val="20000"/>
              </a:spcBef>
            </a:pPr>
            <a:r>
              <a:rPr lang="en-US" altLang="zh-CN" sz="2800" b="1" dirty="0"/>
              <a:t>p </a:t>
            </a:r>
            <a:r>
              <a:rPr lang="zh-CN" altLang="en-US" sz="2800" b="1" dirty="0"/>
              <a:t>是整型指针，指向整型变量</a:t>
            </a:r>
            <a:endParaRPr lang="en-US" altLang="zh-CN" sz="2800" b="1" dirty="0"/>
          </a:p>
          <a:p>
            <a:pPr>
              <a:spcBef>
                <a:spcPct val="20000"/>
              </a:spcBef>
            </a:pPr>
            <a:r>
              <a:rPr lang="en-US" altLang="zh-CN" sz="3200" b="1" dirty="0"/>
              <a:t>float *</a:t>
            </a:r>
            <a:r>
              <a:rPr lang="en-US" altLang="zh-CN" sz="3200" b="1" dirty="0" err="1"/>
              <a:t>fp</a:t>
            </a:r>
            <a:r>
              <a:rPr lang="en-US" altLang="zh-CN" sz="3200" b="1" dirty="0"/>
              <a:t>;   </a:t>
            </a:r>
          </a:p>
          <a:p>
            <a:pPr lvl="1">
              <a:spcBef>
                <a:spcPct val="20000"/>
              </a:spcBef>
            </a:pPr>
            <a:r>
              <a:rPr lang="en-US" altLang="zh-CN" sz="2800" b="1" dirty="0" err="1"/>
              <a:t>fp</a:t>
            </a:r>
            <a:r>
              <a:rPr lang="en-US" altLang="zh-CN" sz="2800" b="1" dirty="0"/>
              <a:t> </a:t>
            </a:r>
            <a:r>
              <a:rPr lang="zh-CN" altLang="en-US" sz="2800" b="1" dirty="0"/>
              <a:t>是浮点型指针，指向浮点型变量</a:t>
            </a:r>
          </a:p>
          <a:p>
            <a:pPr>
              <a:spcBef>
                <a:spcPct val="20000"/>
              </a:spcBef>
            </a:pPr>
            <a:r>
              <a:rPr lang="en-US" altLang="zh-CN" sz="3200" b="1" dirty="0"/>
              <a:t>char *cp;</a:t>
            </a:r>
          </a:p>
          <a:p>
            <a:pPr>
              <a:spcBef>
                <a:spcPct val="20000"/>
              </a:spcBef>
            </a:pPr>
            <a:r>
              <a:rPr lang="en-US" altLang="zh-CN" sz="3200" b="1" dirty="0"/>
              <a:t>    </a:t>
            </a:r>
            <a:r>
              <a:rPr lang="en-US" altLang="zh-CN" sz="2800" b="1" dirty="0"/>
              <a:t>cp </a:t>
            </a:r>
            <a:r>
              <a:rPr lang="zh-CN" altLang="en-US" sz="2800" b="1" dirty="0"/>
              <a:t>是字符型指针，指向字符型变量</a:t>
            </a:r>
          </a:p>
        </p:txBody>
      </p:sp>
      <p:sp>
        <p:nvSpPr>
          <p:cNvPr id="238604" name="Line 12"/>
          <p:cNvSpPr>
            <a:spLocks noChangeShapeType="1"/>
          </p:cNvSpPr>
          <p:nvPr/>
        </p:nvSpPr>
        <p:spPr bwMode="auto">
          <a:xfrm flipV="1">
            <a:off x="4872038" y="1844675"/>
            <a:ext cx="0" cy="749300"/>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8676" name="Rectangle 13"/>
          <p:cNvSpPr>
            <a:spLocks noGrp="1" noChangeArrowheads="1"/>
          </p:cNvSpPr>
          <p:nvPr>
            <p:ph type="body" idx="1"/>
          </p:nvPr>
        </p:nvSpPr>
        <p:spPr>
          <a:xfrm>
            <a:off x="4151313" y="1341438"/>
            <a:ext cx="4648200" cy="609600"/>
          </a:xfrm>
          <a:noFill/>
        </p:spPr>
        <p:txBody>
          <a:bodyPr vert="horz" wrap="square" lIns="92075" tIns="46038" rIns="92075" bIns="46038" numCol="1" anchor="t" anchorCtr="0" compatLnSpc="1">
            <a:prstTxWarp prst="textNoShape">
              <a:avLst/>
            </a:prstTxWarp>
          </a:bodyPr>
          <a:lstStyle/>
          <a:p>
            <a:pPr eaLnBrk="1" hangingPunct="1">
              <a:buFont typeface="Wingdings" charset="0"/>
              <a:buNone/>
            </a:pPr>
            <a:r>
              <a:rPr lang="en-US">
                <a:solidFill>
                  <a:srgbClr val="CC0066"/>
                </a:solidFill>
                <a:latin typeface="Arial" charset="0"/>
                <a:ea typeface="宋体" charset="0"/>
              </a:rPr>
              <a:t>类型名</a:t>
            </a:r>
            <a:r>
              <a:rPr lang="en-US" altLang="zh-CN">
                <a:solidFill>
                  <a:srgbClr val="CC0066"/>
                </a:solidFill>
                <a:latin typeface="Arial" charset="0"/>
                <a:ea typeface="宋体" charset="0"/>
              </a:rPr>
              <a:t>  * </a:t>
            </a:r>
            <a:r>
              <a:rPr lang="en-US">
                <a:solidFill>
                  <a:schemeClr val="bg2"/>
                </a:solidFill>
                <a:latin typeface="Arial" charset="0"/>
                <a:ea typeface="宋体" charset="0"/>
              </a:rPr>
              <a:t>指针变量名</a:t>
            </a:r>
            <a:endParaRPr lang="zh-CN" altLang="en-US">
              <a:solidFill>
                <a:schemeClr val="bg2"/>
              </a:solidFill>
              <a:latin typeface="Arial" charset="0"/>
              <a:ea typeface="宋体" charset="0"/>
            </a:endParaRPr>
          </a:p>
        </p:txBody>
      </p:sp>
      <p:sp>
        <p:nvSpPr>
          <p:cNvPr id="238606" name="Rectangle 14"/>
          <p:cNvSpPr>
            <a:spLocks noChangeArrowheads="1"/>
          </p:cNvSpPr>
          <p:nvPr/>
        </p:nvSpPr>
        <p:spPr bwMode="auto">
          <a:xfrm>
            <a:off x="6743700" y="2349500"/>
            <a:ext cx="1970088"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just">
              <a:lnSpc>
                <a:spcPct val="90000"/>
              </a:lnSpc>
              <a:spcBef>
                <a:spcPct val="20000"/>
              </a:spcBef>
              <a:buClr>
                <a:schemeClr val="tx2"/>
              </a:buClr>
              <a:buSzPct val="80000"/>
            </a:pPr>
            <a:r>
              <a:rPr lang="zh-CN" altLang="en-US" sz="2800" b="1">
                <a:solidFill>
                  <a:schemeClr val="bg2"/>
                </a:solidFill>
                <a:latin typeface="Times New Roman" charset="0"/>
                <a:ea typeface="仿宋_GB2312" charset="0"/>
                <a:cs typeface="仿宋_GB2312" charset="0"/>
              </a:rPr>
              <a:t>指针声明符</a:t>
            </a:r>
          </a:p>
        </p:txBody>
      </p:sp>
      <p:sp>
        <p:nvSpPr>
          <p:cNvPr id="28678" name="Rectangle 16"/>
          <p:cNvSpPr>
            <a:spLocks noGrp="1" noChangeArrowheads="1"/>
          </p:cNvSpPr>
          <p:nvPr>
            <p:ph type="title"/>
          </p:nvPr>
        </p:nvSpPr>
        <p:spPr>
          <a:xfrm>
            <a:off x="2057400" y="457201"/>
            <a:ext cx="7494588" cy="739775"/>
          </a:xfrm>
          <a:noFill/>
        </p:spPr>
        <p:txBody>
          <a:bodyPr/>
          <a:lstStyle/>
          <a:p>
            <a:pPr eaLnBrk="1" hangingPunct="1"/>
            <a:r>
              <a:rPr lang="zh-CN" altLang="en-US" sz="4000" dirty="0">
                <a:latin typeface="Arial" charset="0"/>
                <a:ea typeface="宋体" charset="0"/>
              </a:rPr>
              <a:t>指针变量的定义</a:t>
            </a:r>
          </a:p>
        </p:txBody>
      </p:sp>
      <p:sp>
        <p:nvSpPr>
          <p:cNvPr id="238609" name="Line 17"/>
          <p:cNvSpPr>
            <a:spLocks noChangeShapeType="1"/>
          </p:cNvSpPr>
          <p:nvPr/>
        </p:nvSpPr>
        <p:spPr bwMode="auto">
          <a:xfrm flipH="1" flipV="1">
            <a:off x="5568681" y="1781161"/>
            <a:ext cx="1175018" cy="812814"/>
          </a:xfrm>
          <a:prstGeom prst="line">
            <a:avLst/>
          </a:prstGeom>
          <a:noFill/>
          <a:ln w="38100">
            <a:solidFill>
              <a:schemeClr val="bg2"/>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Tree>
    <p:extLst>
      <p:ext uri="{BB962C8B-B14F-4D97-AF65-F5344CB8AC3E}">
        <p14:creationId xmlns:p14="http://schemas.microsoft.com/office/powerpoint/2010/main" val="3950166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8602"/>
                                        </p:tgtEl>
                                        <p:attrNameLst>
                                          <p:attrName>style.visibility</p:attrName>
                                        </p:attrNameLst>
                                      </p:cBhvr>
                                      <p:to>
                                        <p:strVal val="visible"/>
                                      </p:to>
                                    </p:set>
                                    <p:anim calcmode="lin" valueType="num">
                                      <p:cBhvr additive="base">
                                        <p:cTn id="7" dur="500" fill="hold"/>
                                        <p:tgtEl>
                                          <p:spTgt spid="238602"/>
                                        </p:tgtEl>
                                        <p:attrNameLst>
                                          <p:attrName>ppt_x</p:attrName>
                                        </p:attrNameLst>
                                      </p:cBhvr>
                                      <p:tavLst>
                                        <p:tav tm="0">
                                          <p:val>
                                            <p:strVal val="0-#ppt_w/2"/>
                                          </p:val>
                                        </p:tav>
                                        <p:tav tm="100000">
                                          <p:val>
                                            <p:strVal val="#ppt_x"/>
                                          </p:val>
                                        </p:tav>
                                      </p:tavLst>
                                    </p:anim>
                                    <p:anim calcmode="lin" valueType="num">
                                      <p:cBhvr additive="base">
                                        <p:cTn id="8" dur="500" fill="hold"/>
                                        <p:tgtEl>
                                          <p:spTgt spid="23860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38604"/>
                                        </p:tgtEl>
                                        <p:attrNameLst>
                                          <p:attrName>style.visibility</p:attrName>
                                        </p:attrNameLst>
                                      </p:cBhvr>
                                      <p:to>
                                        <p:strVal val="visible"/>
                                      </p:to>
                                    </p:set>
                                    <p:anim calcmode="lin" valueType="num">
                                      <p:cBhvr additive="base">
                                        <p:cTn id="12" dur="500" fill="hold"/>
                                        <p:tgtEl>
                                          <p:spTgt spid="238604"/>
                                        </p:tgtEl>
                                        <p:attrNameLst>
                                          <p:attrName>ppt_x</p:attrName>
                                        </p:attrNameLst>
                                      </p:cBhvr>
                                      <p:tavLst>
                                        <p:tav tm="0">
                                          <p:val>
                                            <p:strVal val="0-#ppt_w/2"/>
                                          </p:val>
                                        </p:tav>
                                        <p:tav tm="100000">
                                          <p:val>
                                            <p:strVal val="#ppt_x"/>
                                          </p:val>
                                        </p:tav>
                                      </p:tavLst>
                                    </p:anim>
                                    <p:anim calcmode="lin" valueType="num">
                                      <p:cBhvr additive="base">
                                        <p:cTn id="13" dur="500" fill="hold"/>
                                        <p:tgtEl>
                                          <p:spTgt spid="23860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38609"/>
                                        </p:tgtEl>
                                        <p:attrNameLst>
                                          <p:attrName>style.visibility</p:attrName>
                                        </p:attrNameLst>
                                      </p:cBhvr>
                                      <p:to>
                                        <p:strVal val="visible"/>
                                      </p:to>
                                    </p:set>
                                    <p:anim calcmode="lin" valueType="num">
                                      <p:cBhvr additive="base">
                                        <p:cTn id="18" dur="500" fill="hold"/>
                                        <p:tgtEl>
                                          <p:spTgt spid="238609"/>
                                        </p:tgtEl>
                                        <p:attrNameLst>
                                          <p:attrName>ppt_x</p:attrName>
                                        </p:attrNameLst>
                                      </p:cBhvr>
                                      <p:tavLst>
                                        <p:tav tm="0">
                                          <p:val>
                                            <p:strVal val="0-#ppt_w/2"/>
                                          </p:val>
                                        </p:tav>
                                        <p:tav tm="100000">
                                          <p:val>
                                            <p:strVal val="#ppt_x"/>
                                          </p:val>
                                        </p:tav>
                                      </p:tavLst>
                                    </p:anim>
                                    <p:anim calcmode="lin" valueType="num">
                                      <p:cBhvr additive="base">
                                        <p:cTn id="19" dur="500" fill="hold"/>
                                        <p:tgtEl>
                                          <p:spTgt spid="238609"/>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22" presetClass="entr" presetSubtype="2" fill="hold" grpId="0" nodeType="afterEffect">
                                  <p:stCondLst>
                                    <p:cond delay="0"/>
                                  </p:stCondLst>
                                  <p:childTnLst>
                                    <p:set>
                                      <p:cBhvr>
                                        <p:cTn id="22" dur="1" fill="hold">
                                          <p:stCondLst>
                                            <p:cond delay="0"/>
                                          </p:stCondLst>
                                        </p:cTn>
                                        <p:tgtEl>
                                          <p:spTgt spid="238606"/>
                                        </p:tgtEl>
                                        <p:attrNameLst>
                                          <p:attrName>style.visibility</p:attrName>
                                        </p:attrNameLst>
                                      </p:cBhvr>
                                      <p:to>
                                        <p:strVal val="visible"/>
                                      </p:to>
                                    </p:set>
                                    <p:animEffect transition="in" filter="wipe(right)">
                                      <p:cBhvr>
                                        <p:cTn id="23" dur="500"/>
                                        <p:tgtEl>
                                          <p:spTgt spid="23860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238603"/>
                                        </p:tgtEl>
                                        <p:attrNameLst>
                                          <p:attrName>style.visibility</p:attrName>
                                        </p:attrNameLst>
                                      </p:cBhvr>
                                      <p:to>
                                        <p:strVal val="visible"/>
                                      </p:to>
                                    </p:set>
                                    <p:animEffect transition="in" filter="randombar(horizontal)">
                                      <p:cBhvr>
                                        <p:cTn id="28" dur="500"/>
                                        <p:tgtEl>
                                          <p:spTgt spid="238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2" grpId="0" autoUpdateAnimBg="0"/>
      <p:bldP spid="238603" grpId="0" autoUpdateAnimBg="0"/>
      <p:bldP spid="238604" grpId="0" animBg="1"/>
      <p:bldP spid="238606" grpId="0"/>
      <p:bldP spid="23860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a:extLst>
              <a:ext uri="{FF2B5EF4-FFF2-40B4-BE49-F238E27FC236}">
                <a16:creationId xmlns:a16="http://schemas.microsoft.com/office/drawing/2014/main" id="{6CF593B8-1338-4DDE-9557-E39FCC926CEC}"/>
              </a:ext>
            </a:extLst>
          </p:cNvPr>
          <p:cNvSpPr txBox="1">
            <a:spLocks noChangeArrowheads="1"/>
          </p:cNvSpPr>
          <p:nvPr/>
        </p:nvSpPr>
        <p:spPr bwMode="auto">
          <a:xfrm>
            <a:off x="4480877" y="374036"/>
            <a:ext cx="31582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latin typeface="黑体" panose="02010609060101010101" pitchFamily="49" charset="-122"/>
                <a:ea typeface="黑体" panose="02010609060101010101" pitchFamily="49" charset="-122"/>
              </a:rPr>
              <a:t>指针变量的引用</a:t>
            </a:r>
            <a:r>
              <a:rPr lang="zh-CN" altLang="en-US" b="1" dirty="0"/>
              <a:t> </a:t>
            </a:r>
          </a:p>
        </p:txBody>
      </p:sp>
      <p:sp>
        <p:nvSpPr>
          <p:cNvPr id="786437" name="Text Box 5">
            <a:extLst>
              <a:ext uri="{FF2B5EF4-FFF2-40B4-BE49-F238E27FC236}">
                <a16:creationId xmlns:a16="http://schemas.microsoft.com/office/drawing/2014/main" id="{24B4FAD2-2A0A-4E65-AA00-E3188A8A9C95}"/>
              </a:ext>
            </a:extLst>
          </p:cNvPr>
          <p:cNvSpPr txBox="1">
            <a:spLocks noChangeArrowheads="1"/>
          </p:cNvSpPr>
          <p:nvPr/>
        </p:nvSpPr>
        <p:spPr bwMode="auto">
          <a:xfrm>
            <a:off x="191344" y="989589"/>
            <a:ext cx="107291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b="1" dirty="0">
                <a:solidFill>
                  <a:srgbClr val="CC0000"/>
                </a:solidFill>
              </a:rPr>
              <a:t>注意</a:t>
            </a:r>
            <a:r>
              <a:rPr lang="en-US" altLang="zh-CN" sz="2400" b="1" dirty="0">
                <a:solidFill>
                  <a:srgbClr val="CC0000"/>
                </a:solidFill>
              </a:rPr>
              <a:t>:</a:t>
            </a:r>
            <a:r>
              <a:rPr lang="zh-CN" altLang="en-US" sz="2400" b="1" dirty="0"/>
              <a:t>指针变量中只能存放地址（指针），不要将一个整数（或任何其他非地址类型的数据）赋给一个指针变量。</a:t>
            </a:r>
            <a:r>
              <a:rPr lang="zh-CN" altLang="en-US" sz="2400" b="1" dirty="0">
                <a:solidFill>
                  <a:srgbClr val="A50021"/>
                </a:solidFill>
              </a:rPr>
              <a:t> </a:t>
            </a:r>
          </a:p>
        </p:txBody>
      </p:sp>
      <p:sp>
        <p:nvSpPr>
          <p:cNvPr id="786438" name="Text Box 6">
            <a:extLst>
              <a:ext uri="{FF2B5EF4-FFF2-40B4-BE49-F238E27FC236}">
                <a16:creationId xmlns:a16="http://schemas.microsoft.com/office/drawing/2014/main" id="{73FA5608-68E2-4E05-B95A-F5B0442EDE2B}"/>
              </a:ext>
            </a:extLst>
          </p:cNvPr>
          <p:cNvSpPr txBox="1">
            <a:spLocks noChangeArrowheads="1"/>
          </p:cNvSpPr>
          <p:nvPr/>
        </p:nvSpPr>
        <p:spPr bwMode="auto">
          <a:xfrm>
            <a:off x="335360" y="1812372"/>
            <a:ext cx="5323893" cy="52322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chemeClr val="bg1"/>
                </a:solidFill>
              </a:rPr>
              <a:t>例１ 通过指针变量访问整型变量</a:t>
            </a:r>
          </a:p>
        </p:txBody>
      </p:sp>
      <p:pic>
        <p:nvPicPr>
          <p:cNvPr id="2" name="图片 1">
            <a:extLst>
              <a:ext uri="{FF2B5EF4-FFF2-40B4-BE49-F238E27FC236}">
                <a16:creationId xmlns:a16="http://schemas.microsoft.com/office/drawing/2014/main" id="{72AFBE8A-BD50-4920-84A1-7902761C1131}"/>
              </a:ext>
            </a:extLst>
          </p:cNvPr>
          <p:cNvPicPr>
            <a:picLocks noChangeAspect="1"/>
          </p:cNvPicPr>
          <p:nvPr/>
        </p:nvPicPr>
        <p:blipFill>
          <a:blip r:embed="rId2"/>
          <a:stretch>
            <a:fillRect/>
          </a:stretch>
        </p:blipFill>
        <p:spPr>
          <a:xfrm>
            <a:off x="335360" y="2379940"/>
            <a:ext cx="11476032" cy="4478060"/>
          </a:xfrm>
          <a:prstGeom prst="rect">
            <a:avLst/>
          </a:prstGeom>
        </p:spPr>
      </p:pic>
      <p:pic>
        <p:nvPicPr>
          <p:cNvPr id="3" name="图片 2">
            <a:extLst>
              <a:ext uri="{FF2B5EF4-FFF2-40B4-BE49-F238E27FC236}">
                <a16:creationId xmlns:a16="http://schemas.microsoft.com/office/drawing/2014/main" id="{06FEF0A3-320E-49FA-8AA2-4EAACDDAD23D}"/>
              </a:ext>
            </a:extLst>
          </p:cNvPr>
          <p:cNvPicPr>
            <a:picLocks noChangeAspect="1"/>
          </p:cNvPicPr>
          <p:nvPr/>
        </p:nvPicPr>
        <p:blipFill>
          <a:blip r:embed="rId3"/>
          <a:stretch>
            <a:fillRect/>
          </a:stretch>
        </p:blipFill>
        <p:spPr>
          <a:xfrm>
            <a:off x="6919513" y="1610703"/>
            <a:ext cx="5237028" cy="1538474"/>
          </a:xfrm>
          <a:prstGeom prst="rect">
            <a:avLst/>
          </a:prstGeom>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6437"/>
                                        </p:tgtEl>
                                        <p:attrNameLst>
                                          <p:attrName>style.visibility</p:attrName>
                                        </p:attrNameLst>
                                      </p:cBhvr>
                                      <p:to>
                                        <p:strVal val="visible"/>
                                      </p:to>
                                    </p:set>
                                    <p:anim calcmode="lin" valueType="num">
                                      <p:cBhvr additive="base">
                                        <p:cTn id="7" dur="500" fill="hold"/>
                                        <p:tgtEl>
                                          <p:spTgt spid="786437"/>
                                        </p:tgtEl>
                                        <p:attrNameLst>
                                          <p:attrName>ppt_x</p:attrName>
                                        </p:attrNameLst>
                                      </p:cBhvr>
                                      <p:tavLst>
                                        <p:tav tm="0">
                                          <p:val>
                                            <p:strVal val="0-#ppt_w/2"/>
                                          </p:val>
                                        </p:tav>
                                        <p:tav tm="100000">
                                          <p:val>
                                            <p:strVal val="#ppt_x"/>
                                          </p:val>
                                        </p:tav>
                                      </p:tavLst>
                                    </p:anim>
                                    <p:anim calcmode="lin" valueType="num">
                                      <p:cBhvr additive="base">
                                        <p:cTn id="8" dur="500" fill="hold"/>
                                        <p:tgtEl>
                                          <p:spTgt spid="7864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6438"/>
                                        </p:tgtEl>
                                        <p:attrNameLst>
                                          <p:attrName>style.visibility</p:attrName>
                                        </p:attrNameLst>
                                      </p:cBhvr>
                                      <p:to>
                                        <p:strVal val="visible"/>
                                      </p:to>
                                    </p:set>
                                    <p:anim calcmode="lin" valueType="num">
                                      <p:cBhvr additive="base">
                                        <p:cTn id="13" dur="500" fill="hold"/>
                                        <p:tgtEl>
                                          <p:spTgt spid="786438"/>
                                        </p:tgtEl>
                                        <p:attrNameLst>
                                          <p:attrName>ppt_x</p:attrName>
                                        </p:attrNameLst>
                                      </p:cBhvr>
                                      <p:tavLst>
                                        <p:tav tm="0">
                                          <p:val>
                                            <p:strVal val="0-#ppt_w/2"/>
                                          </p:val>
                                        </p:tav>
                                        <p:tav tm="100000">
                                          <p:val>
                                            <p:strVal val="#ppt_x"/>
                                          </p:val>
                                        </p:tav>
                                      </p:tavLst>
                                    </p:anim>
                                    <p:anim calcmode="lin" valueType="num">
                                      <p:cBhvr additive="base">
                                        <p:cTn id="14" dur="500" fill="hold"/>
                                        <p:tgtEl>
                                          <p:spTgt spid="78643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7" grpId="0"/>
      <p:bldP spid="78643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7462" name="Picture 6" descr="j5">
            <a:extLst>
              <a:ext uri="{FF2B5EF4-FFF2-40B4-BE49-F238E27FC236}">
                <a16:creationId xmlns:a16="http://schemas.microsoft.com/office/drawing/2014/main" id="{72529D60-5C16-40FD-B897-23B6FB4D528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07368" y="692696"/>
            <a:ext cx="4968875" cy="3409950"/>
          </a:xfrm>
          <a:prstGeom prst="rect">
            <a:avLst/>
          </a:prstGeom>
          <a:noFill/>
          <a:ln w="57150">
            <a:solidFill>
              <a:srgbClr val="000080"/>
            </a:solidFill>
            <a:miter lim="800000"/>
            <a:headEnd/>
            <a:tailEnd/>
          </a:ln>
          <a:extLst>
            <a:ext uri="{909E8E84-426E-40DD-AFC4-6F175D3DCCD1}">
              <a14:hiddenFill xmlns:a14="http://schemas.microsoft.com/office/drawing/2010/main">
                <a:solidFill>
                  <a:srgbClr val="FFFFFF"/>
                </a:solidFill>
              </a14:hiddenFill>
            </a:ext>
          </a:extLst>
        </p:spPr>
      </p:pic>
      <p:sp>
        <p:nvSpPr>
          <p:cNvPr id="3" name="Text Box 4">
            <a:extLst>
              <a:ext uri="{FF2B5EF4-FFF2-40B4-BE49-F238E27FC236}">
                <a16:creationId xmlns:a16="http://schemas.microsoft.com/office/drawing/2014/main" id="{E6DCDDC5-759B-45DC-A4EF-019CFD479F84}"/>
              </a:ext>
            </a:extLst>
          </p:cNvPr>
          <p:cNvSpPr txBox="1">
            <a:spLocks noChangeArrowheads="1"/>
          </p:cNvSpPr>
          <p:nvPr/>
        </p:nvSpPr>
        <p:spPr bwMode="auto">
          <a:xfrm>
            <a:off x="5591944" y="526256"/>
            <a:ext cx="6480720" cy="4070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spcBef>
                <a:spcPct val="10000"/>
              </a:spcBef>
            </a:pPr>
            <a:r>
              <a:rPr lang="zh-CN" altLang="en-US" sz="3200" b="1" dirty="0">
                <a:solidFill>
                  <a:srgbClr val="A50021"/>
                </a:solidFill>
                <a:latin typeface="宋体" panose="02010600030101010101" pitchFamily="2" charset="-122"/>
              </a:rPr>
              <a:t>对“＆”和“*”运算符说明：</a:t>
            </a:r>
          </a:p>
          <a:p>
            <a:pPr algn="l" eaLnBrk="1" hangingPunct="1">
              <a:lnSpc>
                <a:spcPct val="120000"/>
              </a:lnSpc>
              <a:spcBef>
                <a:spcPct val="10000"/>
              </a:spcBef>
            </a:pPr>
            <a:r>
              <a:rPr lang="en-US" altLang="zh-CN" b="1" dirty="0">
                <a:solidFill>
                  <a:srgbClr val="FF0000"/>
                </a:solidFill>
              </a:rPr>
              <a:t>pointer_</a:t>
            </a:r>
            <a:r>
              <a:rPr lang="zh-CN" altLang="en-US" b="1" dirty="0">
                <a:solidFill>
                  <a:srgbClr val="FF0000"/>
                </a:solidFill>
              </a:rPr>
              <a:t>１＝＆ａ；</a:t>
            </a:r>
          </a:p>
          <a:p>
            <a:pPr algn="l" eaLnBrk="1" hangingPunct="1">
              <a:lnSpc>
                <a:spcPct val="130000"/>
              </a:lnSpc>
              <a:spcBef>
                <a:spcPct val="10000"/>
              </a:spcBef>
            </a:pPr>
            <a:r>
              <a:rPr lang="zh-CN" altLang="en-US" b="1" dirty="0"/>
              <a:t>＆* </a:t>
            </a:r>
            <a:r>
              <a:rPr lang="en-US" altLang="zh-CN" b="1" dirty="0"/>
              <a:t>pointer_</a:t>
            </a:r>
            <a:r>
              <a:rPr lang="zh-CN" altLang="en-US" b="1" dirty="0"/>
              <a:t>１的含义是什么？</a:t>
            </a:r>
          </a:p>
          <a:p>
            <a:pPr algn="l" eaLnBrk="1" hangingPunct="1">
              <a:lnSpc>
                <a:spcPct val="130000"/>
              </a:lnSpc>
              <a:spcBef>
                <a:spcPct val="10000"/>
              </a:spcBef>
            </a:pPr>
            <a:r>
              <a:rPr lang="zh-CN" altLang="en-US" b="1" dirty="0"/>
              <a:t> </a:t>
            </a:r>
            <a:r>
              <a:rPr lang="en-US" altLang="zh-CN" b="1" dirty="0"/>
              <a:t>——</a:t>
            </a:r>
            <a:r>
              <a:rPr lang="zh-CN" altLang="en-US" b="1" dirty="0"/>
              <a:t>“＆”和“*”两个运算符的优先级别相同，但按</a:t>
            </a:r>
            <a:r>
              <a:rPr lang="zh-CN" altLang="en-US" b="1" dirty="0">
                <a:solidFill>
                  <a:srgbClr val="FF0000"/>
                </a:solidFill>
              </a:rPr>
              <a:t>自右而左</a:t>
            </a:r>
            <a:r>
              <a:rPr lang="zh-CN" altLang="en-US" b="1" dirty="0"/>
              <a:t>方向结合。因此，＆* </a:t>
            </a:r>
            <a:r>
              <a:rPr lang="en-US" altLang="zh-CN" b="1" dirty="0"/>
              <a:t>pointer_</a:t>
            </a:r>
            <a:r>
              <a:rPr lang="zh-CN" altLang="en-US" b="1" dirty="0"/>
              <a:t>１与＆ａ相同，即变量</a:t>
            </a:r>
            <a:r>
              <a:rPr lang="en-US" altLang="zh-CN" b="1" dirty="0"/>
              <a:t>a</a:t>
            </a:r>
            <a:r>
              <a:rPr lang="zh-CN" altLang="en-US" b="1" dirty="0"/>
              <a:t>的地址。</a:t>
            </a:r>
          </a:p>
        </p:txBody>
      </p:sp>
      <p:sp>
        <p:nvSpPr>
          <p:cNvPr id="4" name="Text Box 4">
            <a:extLst>
              <a:ext uri="{FF2B5EF4-FFF2-40B4-BE49-F238E27FC236}">
                <a16:creationId xmlns:a16="http://schemas.microsoft.com/office/drawing/2014/main" id="{6BE4F813-5EFF-45D5-8298-A4362761B1A9}"/>
              </a:ext>
            </a:extLst>
          </p:cNvPr>
          <p:cNvSpPr txBox="1">
            <a:spLocks noChangeArrowheads="1"/>
          </p:cNvSpPr>
          <p:nvPr/>
        </p:nvSpPr>
        <p:spPr bwMode="auto">
          <a:xfrm>
            <a:off x="263352" y="4869160"/>
            <a:ext cx="11809312" cy="1637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spcBef>
                <a:spcPct val="10000"/>
              </a:spcBef>
            </a:pPr>
            <a:r>
              <a:rPr lang="en-US" altLang="zh-CN" b="1" dirty="0">
                <a:solidFill>
                  <a:srgbClr val="FF0000"/>
                </a:solidFill>
              </a:rPr>
              <a:t>pointer_2 </a:t>
            </a:r>
            <a:r>
              <a:rPr lang="zh-CN" altLang="en-US" b="1" dirty="0">
                <a:solidFill>
                  <a:srgbClr val="FF0000"/>
                </a:solidFill>
              </a:rPr>
              <a:t>＝＆* </a:t>
            </a:r>
            <a:r>
              <a:rPr lang="en-US" altLang="zh-CN" b="1" dirty="0">
                <a:solidFill>
                  <a:srgbClr val="FF0000"/>
                </a:solidFill>
              </a:rPr>
              <a:t>pointer_</a:t>
            </a:r>
            <a:r>
              <a:rPr lang="zh-CN" altLang="en-US" b="1" dirty="0">
                <a:solidFill>
                  <a:srgbClr val="FF0000"/>
                </a:solidFill>
              </a:rPr>
              <a:t>１；</a:t>
            </a:r>
            <a:endParaRPr lang="en-US" altLang="zh-CN" b="1" dirty="0">
              <a:solidFill>
                <a:srgbClr val="FF0000"/>
              </a:solidFill>
            </a:endParaRPr>
          </a:p>
          <a:p>
            <a:pPr algn="l" eaLnBrk="1" hangingPunct="1">
              <a:lnSpc>
                <a:spcPct val="120000"/>
              </a:lnSpc>
              <a:spcBef>
                <a:spcPct val="10000"/>
              </a:spcBef>
            </a:pPr>
            <a:r>
              <a:rPr lang="en-US" altLang="zh-CN" b="1" dirty="0"/>
              <a:t>——</a:t>
            </a:r>
            <a:r>
              <a:rPr lang="zh-CN" altLang="en-US" b="1" dirty="0"/>
              <a:t>它的作用是将＆ａ（ａ的地址）赋给</a:t>
            </a:r>
            <a:r>
              <a:rPr lang="en-US" altLang="zh-CN" b="1" dirty="0"/>
              <a:t>pointer_2 </a:t>
            </a:r>
            <a:r>
              <a:rPr lang="zh-CN" altLang="en-US" b="1" dirty="0"/>
              <a:t>，如果</a:t>
            </a:r>
            <a:r>
              <a:rPr lang="en-US" altLang="zh-CN" b="1" dirty="0"/>
              <a:t>pointer_2</a:t>
            </a:r>
            <a:r>
              <a:rPr lang="zh-CN" altLang="en-US" b="1" dirty="0"/>
              <a:t>原来指向ｂ，经过重新赋值后它已不再指向ｂ了，而指向了ａ。</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87462"/>
                                        </p:tgtEl>
                                        <p:attrNameLst>
                                          <p:attrName>style.visibility</p:attrName>
                                        </p:attrNameLst>
                                      </p:cBhvr>
                                      <p:to>
                                        <p:strVal val="visible"/>
                                      </p:to>
                                    </p:set>
                                    <p:anim calcmode="lin" valueType="num">
                                      <p:cBhvr additive="base">
                                        <p:cTn id="7" dur="500" fill="hold"/>
                                        <p:tgtEl>
                                          <p:spTgt spid="787462"/>
                                        </p:tgtEl>
                                        <p:attrNameLst>
                                          <p:attrName>ppt_x</p:attrName>
                                        </p:attrNameLst>
                                      </p:cBhvr>
                                      <p:tavLst>
                                        <p:tav tm="0">
                                          <p:val>
                                            <p:strVal val="#ppt_x"/>
                                          </p:val>
                                        </p:tav>
                                        <p:tav tm="100000">
                                          <p:val>
                                            <p:strVal val="#ppt_x"/>
                                          </p:val>
                                        </p:tav>
                                      </p:tavLst>
                                    </p:anim>
                                    <p:anim calcmode="lin" valueType="num">
                                      <p:cBhvr additive="base">
                                        <p:cTn id="8" dur="500" fill="hold"/>
                                        <p:tgtEl>
                                          <p:spTgt spid="78746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9508" name="Picture 4" descr="j6">
            <a:extLst>
              <a:ext uri="{FF2B5EF4-FFF2-40B4-BE49-F238E27FC236}">
                <a16:creationId xmlns:a16="http://schemas.microsoft.com/office/drawing/2014/main" id="{67CCDFAC-22BB-473F-AF42-7962A651A93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207568" y="421026"/>
            <a:ext cx="7470477" cy="412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4">
            <a:extLst>
              <a:ext uri="{FF2B5EF4-FFF2-40B4-BE49-F238E27FC236}">
                <a16:creationId xmlns:a16="http://schemas.microsoft.com/office/drawing/2014/main" id="{664BE55D-58E4-42F9-A86A-FAA4DD062FA0}"/>
              </a:ext>
            </a:extLst>
          </p:cNvPr>
          <p:cNvSpPr txBox="1">
            <a:spLocks noChangeArrowheads="1"/>
          </p:cNvSpPr>
          <p:nvPr/>
        </p:nvSpPr>
        <p:spPr bwMode="auto">
          <a:xfrm>
            <a:off x="407368" y="4530765"/>
            <a:ext cx="11593288" cy="1594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457200" indent="-457200" algn="l" eaLnBrk="1" hangingPunct="1">
              <a:lnSpc>
                <a:spcPct val="120000"/>
              </a:lnSpc>
              <a:buFont typeface="Wingdings" panose="05000000000000000000" pitchFamily="2" charset="2"/>
              <a:buChar char="Ø"/>
            </a:pPr>
            <a:r>
              <a:rPr lang="en-US" altLang="zh-CN" b="1" dirty="0">
                <a:solidFill>
                  <a:srgbClr val="FF0000"/>
                </a:solidFill>
              </a:rPr>
              <a:t>*</a:t>
            </a:r>
            <a:r>
              <a:rPr lang="zh-CN" altLang="en-US" b="1" dirty="0">
                <a:solidFill>
                  <a:srgbClr val="FF0000"/>
                </a:solidFill>
              </a:rPr>
              <a:t>＆ａ的含义是什么？</a:t>
            </a:r>
          </a:p>
          <a:p>
            <a:pPr algn="l" eaLnBrk="1" hangingPunct="1">
              <a:lnSpc>
                <a:spcPct val="120000"/>
              </a:lnSpc>
            </a:pPr>
            <a:r>
              <a:rPr lang="zh-CN" altLang="en-US" b="1" dirty="0"/>
              <a:t>       先进行＆ａ运算，得ａ的地址，再进行*运算。   *＆ａ和*</a:t>
            </a:r>
            <a:r>
              <a:rPr lang="en-US" altLang="zh-CN" b="1" dirty="0"/>
              <a:t>pointer_</a:t>
            </a:r>
            <a:r>
              <a:rPr lang="zh-CN" altLang="en-US" b="1" dirty="0"/>
              <a:t>１的作用是一样的，它们都等价于变量ａ。即*＆ａ与ａ等价。</a:t>
            </a:r>
          </a:p>
        </p:txBody>
      </p:sp>
      <p:sp>
        <p:nvSpPr>
          <p:cNvPr id="4" name="Text Box 5">
            <a:extLst>
              <a:ext uri="{FF2B5EF4-FFF2-40B4-BE49-F238E27FC236}">
                <a16:creationId xmlns:a16="http://schemas.microsoft.com/office/drawing/2014/main" id="{EFA460B1-C1DB-4D6E-B9D1-57631F782231}"/>
              </a:ext>
            </a:extLst>
          </p:cNvPr>
          <p:cNvSpPr txBox="1">
            <a:spLocks noChangeArrowheads="1"/>
          </p:cNvSpPr>
          <p:nvPr/>
        </p:nvSpPr>
        <p:spPr bwMode="auto">
          <a:xfrm>
            <a:off x="407368" y="6186949"/>
            <a:ext cx="8569325"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457200" indent="-457200" algn="l" eaLnBrk="1" hangingPunct="1">
              <a:lnSpc>
                <a:spcPct val="130000"/>
              </a:lnSpc>
              <a:buFont typeface="Wingdings" panose="05000000000000000000" pitchFamily="2" charset="2"/>
              <a:buChar char="Ø"/>
            </a:pPr>
            <a:r>
              <a:rPr lang="zh-CN" altLang="en-US" b="1" dirty="0"/>
              <a:t>（*</a:t>
            </a:r>
            <a:r>
              <a:rPr lang="en-US" altLang="zh-CN" b="1" dirty="0"/>
              <a:t>pointer_</a:t>
            </a:r>
            <a:r>
              <a:rPr lang="zh-CN" altLang="en-US" b="1" dirty="0"/>
              <a:t>１）＋＋相当于ａ＋＋。</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789508"/>
                                        </p:tgtEl>
                                        <p:attrNameLst>
                                          <p:attrName>style.visibility</p:attrName>
                                        </p:attrNameLst>
                                      </p:cBhvr>
                                      <p:to>
                                        <p:strVal val="visible"/>
                                      </p:to>
                                    </p:set>
                                    <p:animEffect transition="in" filter="wipe(left)">
                                      <p:cBhvr>
                                        <p:cTn id="7" dur="500"/>
                                        <p:tgtEl>
                                          <p:spTgt spid="789508"/>
                                        </p:tgtEl>
                                      </p:cBhvr>
                                    </p:animEffect>
                                  </p:childTnLst>
                                </p:cTn>
                              </p:par>
                              <p:par>
                                <p:cTn id="8" presetID="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500" fill="hold"/>
                                        <p:tgtEl>
                                          <p:spTgt spid="3"/>
                                        </p:tgtEl>
                                        <p:attrNameLst>
                                          <p:attrName>ppt_x</p:attrName>
                                        </p:attrNameLst>
                                      </p:cBhvr>
                                      <p:tavLst>
                                        <p:tav tm="0">
                                          <p:val>
                                            <p:strVal val="0-#ppt_w/2"/>
                                          </p:val>
                                        </p:tav>
                                        <p:tav tm="100000">
                                          <p:val>
                                            <p:strVal val="#ppt_x"/>
                                          </p:val>
                                        </p:tav>
                                      </p:tavLst>
                                    </p:anim>
                                    <p:anim calcmode="lin" valueType="num">
                                      <p:cBhvr additive="base">
                                        <p:cTn id="1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6" name="Text Box 4">
            <a:extLst>
              <a:ext uri="{FF2B5EF4-FFF2-40B4-BE49-F238E27FC236}">
                <a16:creationId xmlns:a16="http://schemas.microsoft.com/office/drawing/2014/main" id="{6C56AAD8-CEB5-439D-86C1-3290AA57083F}"/>
              </a:ext>
            </a:extLst>
          </p:cNvPr>
          <p:cNvSpPr txBox="1">
            <a:spLocks noChangeArrowheads="1"/>
          </p:cNvSpPr>
          <p:nvPr/>
        </p:nvSpPr>
        <p:spPr bwMode="auto">
          <a:xfrm>
            <a:off x="191344" y="512762"/>
            <a:ext cx="9036497" cy="52322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solidFill>
                  <a:schemeClr val="bg1"/>
                </a:solidFill>
              </a:rPr>
              <a:t>例</a:t>
            </a:r>
            <a:r>
              <a:rPr lang="en-US" altLang="zh-CN" b="1" dirty="0">
                <a:solidFill>
                  <a:schemeClr val="bg1"/>
                </a:solidFill>
              </a:rPr>
              <a:t>1  </a:t>
            </a:r>
            <a:r>
              <a:rPr lang="zh-CN" altLang="en-US" sz="2600" b="1" dirty="0">
                <a:solidFill>
                  <a:schemeClr val="bg1"/>
                </a:solidFill>
              </a:rPr>
              <a:t>输入ａ和ｂ两个整数，按先大后小的顺序输出ａ和ｂ。</a:t>
            </a:r>
          </a:p>
        </p:txBody>
      </p:sp>
      <p:pic>
        <p:nvPicPr>
          <p:cNvPr id="2" name="图片 1">
            <a:extLst>
              <a:ext uri="{FF2B5EF4-FFF2-40B4-BE49-F238E27FC236}">
                <a16:creationId xmlns:a16="http://schemas.microsoft.com/office/drawing/2014/main" id="{B9AA6062-01BF-460C-9E69-D5B5472FAAD8}"/>
              </a:ext>
            </a:extLst>
          </p:cNvPr>
          <p:cNvPicPr>
            <a:picLocks noChangeAspect="1"/>
          </p:cNvPicPr>
          <p:nvPr/>
        </p:nvPicPr>
        <p:blipFill>
          <a:blip r:embed="rId2"/>
          <a:stretch>
            <a:fillRect/>
          </a:stretch>
        </p:blipFill>
        <p:spPr>
          <a:xfrm>
            <a:off x="202955" y="1268760"/>
            <a:ext cx="8715602" cy="4924801"/>
          </a:xfrm>
          <a:prstGeom prst="rect">
            <a:avLst/>
          </a:prstGeom>
        </p:spPr>
      </p:pic>
      <p:pic>
        <p:nvPicPr>
          <p:cNvPr id="3" name="图片 2">
            <a:extLst>
              <a:ext uri="{FF2B5EF4-FFF2-40B4-BE49-F238E27FC236}">
                <a16:creationId xmlns:a16="http://schemas.microsoft.com/office/drawing/2014/main" id="{36D29380-E802-4BF1-90D6-19E846670FE4}"/>
              </a:ext>
            </a:extLst>
          </p:cNvPr>
          <p:cNvPicPr>
            <a:picLocks noChangeAspect="1"/>
          </p:cNvPicPr>
          <p:nvPr/>
        </p:nvPicPr>
        <p:blipFill>
          <a:blip r:embed="rId3"/>
          <a:stretch>
            <a:fillRect/>
          </a:stretch>
        </p:blipFill>
        <p:spPr>
          <a:xfrm>
            <a:off x="6528048" y="1700808"/>
            <a:ext cx="5653753" cy="2160240"/>
          </a:xfrm>
          <a:prstGeom prst="rect">
            <a:avLst/>
          </a:prstGeom>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91556"/>
                                        </p:tgtEl>
                                        <p:attrNameLst>
                                          <p:attrName>style.visibility</p:attrName>
                                        </p:attrNameLst>
                                      </p:cBhvr>
                                      <p:to>
                                        <p:strVal val="visible"/>
                                      </p:to>
                                    </p:set>
                                    <p:anim calcmode="lin" valueType="num">
                                      <p:cBhvr additive="base">
                                        <p:cTn id="7" dur="500" fill="hold"/>
                                        <p:tgtEl>
                                          <p:spTgt spid="791556"/>
                                        </p:tgtEl>
                                        <p:attrNameLst>
                                          <p:attrName>ppt_x</p:attrName>
                                        </p:attrNameLst>
                                      </p:cBhvr>
                                      <p:tavLst>
                                        <p:tav tm="0">
                                          <p:val>
                                            <p:strVal val="0-#ppt_w/2"/>
                                          </p:val>
                                        </p:tav>
                                        <p:tav tm="100000">
                                          <p:val>
                                            <p:strVal val="#ppt_x"/>
                                          </p:val>
                                        </p:tav>
                                      </p:tavLst>
                                    </p:anim>
                                    <p:anim calcmode="lin" valueType="num">
                                      <p:cBhvr additive="base">
                                        <p:cTn id="8" dur="500" fill="hold"/>
                                        <p:tgtEl>
                                          <p:spTgt spid="7915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80" name="Text Box 4">
            <a:extLst>
              <a:ext uri="{FF2B5EF4-FFF2-40B4-BE49-F238E27FC236}">
                <a16:creationId xmlns:a16="http://schemas.microsoft.com/office/drawing/2014/main" id="{216D669B-9871-47C1-96C8-12DA9E1A036D}"/>
              </a:ext>
            </a:extLst>
          </p:cNvPr>
          <p:cNvSpPr txBox="1">
            <a:spLocks noChangeArrowheads="1"/>
          </p:cNvSpPr>
          <p:nvPr/>
        </p:nvSpPr>
        <p:spPr bwMode="auto">
          <a:xfrm>
            <a:off x="119336" y="476672"/>
            <a:ext cx="12072664" cy="3145220"/>
          </a:xfrm>
          <a:prstGeom prst="rect">
            <a:avLst/>
          </a:prstGeom>
          <a:solidFill>
            <a:srgbClr val="8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lnSpc>
                <a:spcPct val="120000"/>
              </a:lnSpc>
            </a:pPr>
            <a:r>
              <a:rPr lang="zh-CN" altLang="en-US" b="1" dirty="0">
                <a:solidFill>
                  <a:srgbClr val="FFFF66"/>
                </a:solidFill>
              </a:rPr>
              <a:t>运行情况如下：</a:t>
            </a:r>
            <a:endParaRPr lang="zh-CN" altLang="en-US" b="1" u="sng" dirty="0">
              <a:solidFill>
                <a:srgbClr val="FFFF66"/>
              </a:solidFill>
            </a:endParaRPr>
          </a:p>
          <a:p>
            <a:pPr algn="l" eaLnBrk="1" hangingPunct="1">
              <a:lnSpc>
                <a:spcPct val="120000"/>
              </a:lnSpc>
            </a:pPr>
            <a:endParaRPr lang="en-US" altLang="zh-CN" b="1" u="sng" dirty="0">
              <a:solidFill>
                <a:schemeClr val="bg1"/>
              </a:solidFill>
            </a:endParaRPr>
          </a:p>
          <a:p>
            <a:pPr algn="l" eaLnBrk="1" hangingPunct="1">
              <a:lnSpc>
                <a:spcPct val="120000"/>
              </a:lnSpc>
            </a:pPr>
            <a:endParaRPr lang="en-US" altLang="zh-CN" b="1" u="sng" dirty="0">
              <a:solidFill>
                <a:schemeClr val="bg1"/>
              </a:solidFill>
            </a:endParaRPr>
          </a:p>
          <a:p>
            <a:pPr algn="l" eaLnBrk="1" hangingPunct="1">
              <a:lnSpc>
                <a:spcPct val="120000"/>
              </a:lnSpc>
            </a:pPr>
            <a:endParaRPr lang="en-US" altLang="zh-CN" b="1" u="sng" dirty="0">
              <a:solidFill>
                <a:schemeClr val="bg1"/>
              </a:solidFill>
            </a:endParaRPr>
          </a:p>
          <a:p>
            <a:pPr algn="l" eaLnBrk="1" hangingPunct="1">
              <a:lnSpc>
                <a:spcPct val="120000"/>
              </a:lnSpc>
            </a:pPr>
            <a:r>
              <a:rPr lang="zh-CN" altLang="en-US" b="1" dirty="0">
                <a:solidFill>
                  <a:schemeClr val="bg1"/>
                </a:solidFill>
              </a:rPr>
              <a:t>当输入ａ＝５，ｂ＝９时，由于ａ＜ｂ，将ｐ１和ｐ２交换。交换前的情况见图（ａ），交换后见图（ｂ）。</a:t>
            </a:r>
          </a:p>
        </p:txBody>
      </p:sp>
      <p:pic>
        <p:nvPicPr>
          <p:cNvPr id="43011" name="Picture 5" descr="j8">
            <a:extLst>
              <a:ext uri="{FF2B5EF4-FFF2-40B4-BE49-F238E27FC236}">
                <a16:creationId xmlns:a16="http://schemas.microsoft.com/office/drawing/2014/main" id="{1B090704-EAA5-44AC-939D-22C50EDA53F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49413" y="3778250"/>
            <a:ext cx="8820150"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01496327-A7B2-4699-BAAC-790531B12B21}"/>
              </a:ext>
            </a:extLst>
          </p:cNvPr>
          <p:cNvPicPr>
            <a:picLocks noChangeAspect="1"/>
          </p:cNvPicPr>
          <p:nvPr/>
        </p:nvPicPr>
        <p:blipFill>
          <a:blip r:embed="rId3"/>
          <a:stretch>
            <a:fillRect/>
          </a:stretch>
        </p:blipFill>
        <p:spPr>
          <a:xfrm>
            <a:off x="2999656" y="476672"/>
            <a:ext cx="5491454" cy="2005860"/>
          </a:xfrm>
          <a:prstGeom prst="rect">
            <a:avLst/>
          </a:prstGeom>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92580"/>
                                        </p:tgtEl>
                                        <p:attrNameLst>
                                          <p:attrName>style.visibility</p:attrName>
                                        </p:attrNameLst>
                                      </p:cBhvr>
                                      <p:to>
                                        <p:strVal val="visible"/>
                                      </p:to>
                                    </p:set>
                                    <p:anim calcmode="lin" valueType="num">
                                      <p:cBhvr additive="base">
                                        <p:cTn id="7" dur="500" fill="hold"/>
                                        <p:tgtEl>
                                          <p:spTgt spid="792580"/>
                                        </p:tgtEl>
                                        <p:attrNameLst>
                                          <p:attrName>ppt_x</p:attrName>
                                        </p:attrNameLst>
                                      </p:cBhvr>
                                      <p:tavLst>
                                        <p:tav tm="0">
                                          <p:val>
                                            <p:strVal val="0-#ppt_w/2"/>
                                          </p:val>
                                        </p:tav>
                                        <p:tav tm="100000">
                                          <p:val>
                                            <p:strVal val="#ppt_x"/>
                                          </p:val>
                                        </p:tav>
                                      </p:tavLst>
                                    </p:anim>
                                    <p:anim calcmode="lin" valueType="num">
                                      <p:cBhvr additive="base">
                                        <p:cTn id="8" dur="500" fill="hold"/>
                                        <p:tgtEl>
                                          <p:spTgt spid="792580"/>
                                        </p:tgtEl>
                                        <p:attrNameLst>
                                          <p:attrName>ppt_y</p:attrName>
                                        </p:attrNameLst>
                                      </p:cBhvr>
                                      <p:tavLst>
                                        <p:tav tm="0">
                                          <p:val>
                                            <p:strVal val="#ppt_y"/>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4" name="Text Box 4">
            <a:extLst>
              <a:ext uri="{FF2B5EF4-FFF2-40B4-BE49-F238E27FC236}">
                <a16:creationId xmlns:a16="http://schemas.microsoft.com/office/drawing/2014/main" id="{883877A1-5613-45FF-B530-B5033826A5EF}"/>
              </a:ext>
            </a:extLst>
          </p:cNvPr>
          <p:cNvSpPr txBox="1">
            <a:spLocks noChangeArrowheads="1"/>
          </p:cNvSpPr>
          <p:nvPr/>
        </p:nvSpPr>
        <p:spPr bwMode="auto">
          <a:xfrm>
            <a:off x="4583832" y="332656"/>
            <a:ext cx="37914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latin typeface="黑体" panose="02010609060101010101" pitchFamily="49" charset="-122"/>
                <a:ea typeface="黑体" panose="02010609060101010101" pitchFamily="49" charset="-122"/>
              </a:rPr>
              <a:t>指针变量作为函数参数</a:t>
            </a:r>
          </a:p>
        </p:txBody>
      </p:sp>
      <p:sp>
        <p:nvSpPr>
          <p:cNvPr id="793605" name="Text Box 5">
            <a:extLst>
              <a:ext uri="{FF2B5EF4-FFF2-40B4-BE49-F238E27FC236}">
                <a16:creationId xmlns:a16="http://schemas.microsoft.com/office/drawing/2014/main" id="{C07A0129-36B3-49F1-A320-CC06140EE4B0}"/>
              </a:ext>
            </a:extLst>
          </p:cNvPr>
          <p:cNvSpPr txBox="1">
            <a:spLocks noChangeArrowheads="1"/>
          </p:cNvSpPr>
          <p:nvPr/>
        </p:nvSpPr>
        <p:spPr bwMode="auto">
          <a:xfrm>
            <a:off x="119336" y="924674"/>
            <a:ext cx="5519460" cy="461665"/>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b="1" dirty="0">
                <a:solidFill>
                  <a:schemeClr val="bg1"/>
                </a:solidFill>
              </a:rPr>
              <a:t>例</a:t>
            </a:r>
            <a:r>
              <a:rPr lang="en-US" altLang="zh-CN" sz="2400" b="1" dirty="0">
                <a:solidFill>
                  <a:schemeClr val="bg1"/>
                </a:solidFill>
              </a:rPr>
              <a:t>2  </a:t>
            </a:r>
            <a:r>
              <a:rPr lang="zh-CN" altLang="en-US" sz="2400" b="1" dirty="0">
                <a:solidFill>
                  <a:schemeClr val="bg1"/>
                </a:solidFill>
              </a:rPr>
              <a:t>对输入的两个整数按大小顺序输出</a:t>
            </a:r>
            <a:r>
              <a:rPr lang="zh-CN" altLang="en-US" sz="2400" b="1" dirty="0"/>
              <a:t> </a:t>
            </a:r>
          </a:p>
        </p:txBody>
      </p:sp>
      <p:pic>
        <p:nvPicPr>
          <p:cNvPr id="2" name="图片 1">
            <a:extLst>
              <a:ext uri="{FF2B5EF4-FFF2-40B4-BE49-F238E27FC236}">
                <a16:creationId xmlns:a16="http://schemas.microsoft.com/office/drawing/2014/main" id="{658CC32B-0E65-477B-8D00-F91EF989583C}"/>
              </a:ext>
            </a:extLst>
          </p:cNvPr>
          <p:cNvPicPr>
            <a:picLocks noChangeAspect="1"/>
          </p:cNvPicPr>
          <p:nvPr/>
        </p:nvPicPr>
        <p:blipFill>
          <a:blip r:embed="rId2"/>
          <a:stretch>
            <a:fillRect/>
          </a:stretch>
        </p:blipFill>
        <p:spPr>
          <a:xfrm>
            <a:off x="119335" y="1376543"/>
            <a:ext cx="5382195" cy="5481457"/>
          </a:xfrm>
          <a:prstGeom prst="rect">
            <a:avLst/>
          </a:prstGeom>
        </p:spPr>
      </p:pic>
      <p:pic>
        <p:nvPicPr>
          <p:cNvPr id="6" name="Picture 4" descr="j9">
            <a:extLst>
              <a:ext uri="{FF2B5EF4-FFF2-40B4-BE49-F238E27FC236}">
                <a16:creationId xmlns:a16="http://schemas.microsoft.com/office/drawing/2014/main" id="{6874AEB4-92FF-4C54-AD06-A79BDF4C6C2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55500" y="1412776"/>
            <a:ext cx="6617164" cy="385991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7" name="Line 5">
            <a:extLst>
              <a:ext uri="{FF2B5EF4-FFF2-40B4-BE49-F238E27FC236}">
                <a16:creationId xmlns:a16="http://schemas.microsoft.com/office/drawing/2014/main" id="{42AE3073-991D-4D7C-828D-FB6B0FBE2F08}"/>
              </a:ext>
            </a:extLst>
          </p:cNvPr>
          <p:cNvSpPr>
            <a:spLocks noChangeShapeType="1"/>
          </p:cNvSpPr>
          <p:nvPr/>
        </p:nvSpPr>
        <p:spPr bwMode="auto">
          <a:xfrm>
            <a:off x="7039676" y="1412776"/>
            <a:ext cx="0" cy="3859909"/>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
            <a:extLst>
              <a:ext uri="{FF2B5EF4-FFF2-40B4-BE49-F238E27FC236}">
                <a16:creationId xmlns:a16="http://schemas.microsoft.com/office/drawing/2014/main" id="{17721881-AB26-4815-918B-8C6EC162C4EB}"/>
              </a:ext>
            </a:extLst>
          </p:cNvPr>
          <p:cNvSpPr>
            <a:spLocks noChangeShapeType="1"/>
          </p:cNvSpPr>
          <p:nvPr/>
        </p:nvSpPr>
        <p:spPr bwMode="auto">
          <a:xfrm>
            <a:off x="8839876" y="1412776"/>
            <a:ext cx="0" cy="3859909"/>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a:extLst>
              <a:ext uri="{FF2B5EF4-FFF2-40B4-BE49-F238E27FC236}">
                <a16:creationId xmlns:a16="http://schemas.microsoft.com/office/drawing/2014/main" id="{AD2B64C2-5E79-4520-8A16-5EEB05783F3A}"/>
              </a:ext>
            </a:extLst>
          </p:cNvPr>
          <p:cNvSpPr>
            <a:spLocks noChangeShapeType="1"/>
          </p:cNvSpPr>
          <p:nvPr/>
        </p:nvSpPr>
        <p:spPr bwMode="auto">
          <a:xfrm flipH="1">
            <a:off x="10628304" y="1412776"/>
            <a:ext cx="11772" cy="3859909"/>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3" name="图片 2">
            <a:extLst>
              <a:ext uri="{FF2B5EF4-FFF2-40B4-BE49-F238E27FC236}">
                <a16:creationId xmlns:a16="http://schemas.microsoft.com/office/drawing/2014/main" id="{AA661BB9-83E6-4CB2-B78E-42F9CFBA0A37}"/>
              </a:ext>
            </a:extLst>
          </p:cNvPr>
          <p:cNvPicPr>
            <a:picLocks noChangeAspect="1"/>
          </p:cNvPicPr>
          <p:nvPr/>
        </p:nvPicPr>
        <p:blipFill>
          <a:blip r:embed="rId4"/>
          <a:stretch>
            <a:fillRect/>
          </a:stretch>
        </p:blipFill>
        <p:spPr>
          <a:xfrm>
            <a:off x="6926857" y="5326507"/>
            <a:ext cx="5145807" cy="1558877"/>
          </a:xfrm>
          <a:prstGeom prst="rect">
            <a:avLst/>
          </a:prstGeom>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93604"/>
                                        </p:tgtEl>
                                        <p:attrNameLst>
                                          <p:attrName>style.visibility</p:attrName>
                                        </p:attrNameLst>
                                      </p:cBhvr>
                                      <p:to>
                                        <p:strVal val="visible"/>
                                      </p:to>
                                    </p:set>
                                    <p:anim calcmode="lin" valueType="num">
                                      <p:cBhvr additive="base">
                                        <p:cTn id="7" dur="500" fill="hold"/>
                                        <p:tgtEl>
                                          <p:spTgt spid="793604"/>
                                        </p:tgtEl>
                                        <p:attrNameLst>
                                          <p:attrName>ppt_x</p:attrName>
                                        </p:attrNameLst>
                                      </p:cBhvr>
                                      <p:tavLst>
                                        <p:tav tm="0">
                                          <p:val>
                                            <p:strVal val="0-#ppt_w/2"/>
                                          </p:val>
                                        </p:tav>
                                        <p:tav tm="100000">
                                          <p:val>
                                            <p:strVal val="#ppt_x"/>
                                          </p:val>
                                        </p:tav>
                                      </p:tavLst>
                                    </p:anim>
                                    <p:anim calcmode="lin" valueType="num">
                                      <p:cBhvr additive="base">
                                        <p:cTn id="8" dur="500" fill="hold"/>
                                        <p:tgtEl>
                                          <p:spTgt spid="7936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3605"/>
                                        </p:tgtEl>
                                        <p:attrNameLst>
                                          <p:attrName>style.visibility</p:attrName>
                                        </p:attrNameLst>
                                      </p:cBhvr>
                                      <p:to>
                                        <p:strVal val="visible"/>
                                      </p:to>
                                    </p:set>
                                    <p:anim calcmode="lin" valueType="num">
                                      <p:cBhvr additive="base">
                                        <p:cTn id="13" dur="500" fill="hold"/>
                                        <p:tgtEl>
                                          <p:spTgt spid="793605"/>
                                        </p:tgtEl>
                                        <p:attrNameLst>
                                          <p:attrName>ppt_x</p:attrName>
                                        </p:attrNameLst>
                                      </p:cBhvr>
                                      <p:tavLst>
                                        <p:tav tm="0">
                                          <p:val>
                                            <p:strVal val="0-#ppt_w/2"/>
                                          </p:val>
                                        </p:tav>
                                        <p:tav tm="100000">
                                          <p:val>
                                            <p:strVal val="#ppt_x"/>
                                          </p:val>
                                        </p:tav>
                                      </p:tavLst>
                                    </p:anim>
                                    <p:anim calcmode="lin" valueType="num">
                                      <p:cBhvr additive="base">
                                        <p:cTn id="14" dur="500" fill="hold"/>
                                        <p:tgtEl>
                                          <p:spTgt spid="79360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1000"/>
                                        <p:tgtEl>
                                          <p:spTgt spid="3"/>
                                        </p:tgtEl>
                                      </p:cBhvr>
                                    </p:animEffect>
                                    <p:anim calcmode="lin" valueType="num">
                                      <p:cBhvr>
                                        <p:cTn id="34" dur="1000" fill="hold"/>
                                        <p:tgtEl>
                                          <p:spTgt spid="3"/>
                                        </p:tgtEl>
                                        <p:attrNameLst>
                                          <p:attrName>ppt_x</p:attrName>
                                        </p:attrNameLst>
                                      </p:cBhvr>
                                      <p:tavLst>
                                        <p:tav tm="0">
                                          <p:val>
                                            <p:strVal val="#ppt_x"/>
                                          </p:val>
                                        </p:tav>
                                        <p:tav tm="100000">
                                          <p:val>
                                            <p:strVal val="#ppt_x"/>
                                          </p:val>
                                        </p:tav>
                                      </p:tavLst>
                                    </p:anim>
                                    <p:anim calcmode="lin" valueType="num">
                                      <p:cBhvr>
                                        <p:cTn id="3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04" grpId="0"/>
      <p:bldP spid="79360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33881C6-C193-4F0D-96E3-F9CB0F3DAEA4}"/>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151B3B0-C0FF-4621-B544-7520FFF4266E}"/>
              </a:ext>
            </a:extLst>
          </p:cNvPr>
          <p:cNvPicPr>
            <a:picLocks noChangeAspect="1"/>
          </p:cNvPicPr>
          <p:nvPr/>
        </p:nvPicPr>
        <p:blipFill>
          <a:blip r:embed="rId2"/>
          <a:stretch>
            <a:fillRect/>
          </a:stretch>
        </p:blipFill>
        <p:spPr>
          <a:xfrm>
            <a:off x="-13395" y="1262844"/>
            <a:ext cx="12192000" cy="5694548"/>
          </a:xfrm>
          <a:prstGeom prst="rect">
            <a:avLst/>
          </a:prstGeom>
        </p:spPr>
      </p:pic>
    </p:spTree>
    <p:extLst>
      <p:ext uri="{BB962C8B-B14F-4D97-AF65-F5344CB8AC3E}">
        <p14:creationId xmlns:p14="http://schemas.microsoft.com/office/powerpoint/2010/main" val="22621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6" name="Text Box 4">
            <a:extLst>
              <a:ext uri="{FF2B5EF4-FFF2-40B4-BE49-F238E27FC236}">
                <a16:creationId xmlns:a16="http://schemas.microsoft.com/office/drawing/2014/main" id="{F937E242-5ED9-4BEF-BDB2-970C64CD9F8A}"/>
              </a:ext>
            </a:extLst>
          </p:cNvPr>
          <p:cNvSpPr txBox="1">
            <a:spLocks noChangeArrowheads="1"/>
          </p:cNvSpPr>
          <p:nvPr/>
        </p:nvSpPr>
        <p:spPr bwMode="auto">
          <a:xfrm>
            <a:off x="24962" y="476672"/>
            <a:ext cx="8117928" cy="523220"/>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1" dirty="0">
                <a:solidFill>
                  <a:schemeClr val="bg1"/>
                </a:solidFill>
              </a:rPr>
              <a:t>例</a:t>
            </a:r>
            <a:r>
              <a:rPr lang="en-US" altLang="zh-CN" b="1" dirty="0">
                <a:solidFill>
                  <a:schemeClr val="bg1"/>
                </a:solidFill>
              </a:rPr>
              <a:t>3</a:t>
            </a:r>
            <a:r>
              <a:rPr lang="zh-CN" altLang="en-US" b="1" dirty="0">
                <a:solidFill>
                  <a:schemeClr val="bg1"/>
                </a:solidFill>
              </a:rPr>
              <a:t> 输入ａ、ｂ、ｃ </a:t>
            </a:r>
            <a:r>
              <a:rPr lang="en-US" altLang="zh-CN" b="1" dirty="0">
                <a:solidFill>
                  <a:schemeClr val="bg1"/>
                </a:solidFill>
              </a:rPr>
              <a:t>3</a:t>
            </a:r>
            <a:r>
              <a:rPr lang="zh-CN" altLang="en-US" b="1" dirty="0">
                <a:solidFill>
                  <a:schemeClr val="bg1"/>
                </a:solidFill>
              </a:rPr>
              <a:t>个整数，按大小顺序输出。</a:t>
            </a:r>
          </a:p>
        </p:txBody>
      </p:sp>
      <p:pic>
        <p:nvPicPr>
          <p:cNvPr id="2" name="图片 1">
            <a:extLst>
              <a:ext uri="{FF2B5EF4-FFF2-40B4-BE49-F238E27FC236}">
                <a16:creationId xmlns:a16="http://schemas.microsoft.com/office/drawing/2014/main" id="{2BEF2064-185E-47BA-9399-6478F8CEF1AA}"/>
              </a:ext>
            </a:extLst>
          </p:cNvPr>
          <p:cNvPicPr>
            <a:picLocks noChangeAspect="1"/>
          </p:cNvPicPr>
          <p:nvPr/>
        </p:nvPicPr>
        <p:blipFill>
          <a:blip r:embed="rId2"/>
          <a:stretch>
            <a:fillRect/>
          </a:stretch>
        </p:blipFill>
        <p:spPr>
          <a:xfrm>
            <a:off x="24962" y="1021036"/>
            <a:ext cx="6015754" cy="5836964"/>
          </a:xfrm>
          <a:prstGeom prst="rect">
            <a:avLst/>
          </a:prstGeom>
        </p:spPr>
      </p:pic>
      <p:pic>
        <p:nvPicPr>
          <p:cNvPr id="3" name="图片 2">
            <a:extLst>
              <a:ext uri="{FF2B5EF4-FFF2-40B4-BE49-F238E27FC236}">
                <a16:creationId xmlns:a16="http://schemas.microsoft.com/office/drawing/2014/main" id="{B7CAB74D-DFB8-472A-9509-49799C48F2DB}"/>
              </a:ext>
            </a:extLst>
          </p:cNvPr>
          <p:cNvPicPr>
            <a:picLocks noChangeAspect="1"/>
          </p:cNvPicPr>
          <p:nvPr/>
        </p:nvPicPr>
        <p:blipFill>
          <a:blip r:embed="rId3"/>
          <a:stretch>
            <a:fillRect/>
          </a:stretch>
        </p:blipFill>
        <p:spPr>
          <a:xfrm>
            <a:off x="6755800" y="5066020"/>
            <a:ext cx="5436200" cy="1676433"/>
          </a:xfrm>
          <a:prstGeom prst="rect">
            <a:avLst/>
          </a:prstGeom>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96676"/>
                                        </p:tgtEl>
                                        <p:attrNameLst>
                                          <p:attrName>style.visibility</p:attrName>
                                        </p:attrNameLst>
                                      </p:cBhvr>
                                      <p:to>
                                        <p:strVal val="visible"/>
                                      </p:to>
                                    </p:set>
                                    <p:anim calcmode="lin" valueType="num">
                                      <p:cBhvr additive="base">
                                        <p:cTn id="7" dur="500" fill="hold"/>
                                        <p:tgtEl>
                                          <p:spTgt spid="796676"/>
                                        </p:tgtEl>
                                        <p:attrNameLst>
                                          <p:attrName>ppt_x</p:attrName>
                                        </p:attrNameLst>
                                      </p:cBhvr>
                                      <p:tavLst>
                                        <p:tav tm="0">
                                          <p:val>
                                            <p:strVal val="0-#ppt_w/2"/>
                                          </p:val>
                                        </p:tav>
                                        <p:tav tm="100000">
                                          <p:val>
                                            <p:strVal val="#ppt_x"/>
                                          </p:val>
                                        </p:tav>
                                      </p:tavLst>
                                    </p:anim>
                                    <p:anim calcmode="lin" valueType="num">
                                      <p:cBhvr additive="base">
                                        <p:cTn id="8" dur="500" fill="hold"/>
                                        <p:tgtEl>
                                          <p:spTgt spid="7966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7"/>
          <p:cNvSpPr>
            <a:spLocks noGrp="1" noChangeArrowheads="1"/>
          </p:cNvSpPr>
          <p:nvPr>
            <p:ph type="title"/>
          </p:nvPr>
        </p:nvSpPr>
        <p:spPr/>
        <p:txBody>
          <a:bodyPr/>
          <a:lstStyle/>
          <a:p>
            <a:pPr eaLnBrk="1" hangingPunct="1"/>
            <a:r>
              <a:rPr lang="zh-CN" altLang="en-US" dirty="0">
                <a:latin typeface="Arial" charset="0"/>
                <a:ea typeface="宋体" charset="0"/>
              </a:rPr>
              <a:t>例</a:t>
            </a:r>
            <a:r>
              <a:rPr lang="en-US" altLang="zh-CN" dirty="0">
                <a:latin typeface="Arial" charset="0"/>
                <a:ea typeface="宋体" charset="0"/>
              </a:rPr>
              <a:t>4</a:t>
            </a:r>
            <a:r>
              <a:rPr lang="en-US" dirty="0">
                <a:latin typeface="Arial" charset="0"/>
                <a:ea typeface="宋体" charset="0"/>
              </a:rPr>
              <a:t> </a:t>
            </a:r>
            <a:r>
              <a:rPr lang="zh-CN" altLang="en-US" dirty="0">
                <a:latin typeface="宋体" charset="0"/>
                <a:ea typeface="宋体" charset="0"/>
              </a:rPr>
              <a:t>密码开锁</a:t>
            </a:r>
            <a:r>
              <a:rPr lang="zh-CN" altLang="en-US" dirty="0">
                <a:latin typeface="Arial" charset="0"/>
                <a:ea typeface="宋体" charset="0"/>
              </a:rPr>
              <a:t> </a:t>
            </a:r>
            <a:r>
              <a:rPr lang="en-US" altLang="zh-CN" dirty="0">
                <a:latin typeface="Arial" charset="0"/>
                <a:ea typeface="宋体" charset="0"/>
              </a:rPr>
              <a:t> </a:t>
            </a:r>
            <a:endParaRPr lang="zh-CN" altLang="en-US" dirty="0">
              <a:latin typeface="Arial" charset="0"/>
              <a:ea typeface="宋体" charset="0"/>
            </a:endParaRPr>
          </a:p>
        </p:txBody>
      </p:sp>
      <p:sp>
        <p:nvSpPr>
          <p:cNvPr id="186386" name="Rectangle 18"/>
          <p:cNvSpPr>
            <a:spLocks noGrp="1" noChangeArrowheads="1"/>
          </p:cNvSpPr>
          <p:nvPr>
            <p:ph type="body" idx="1"/>
          </p:nvPr>
        </p:nvSpPr>
        <p:spPr>
          <a:xfrm>
            <a:off x="335360" y="1700214"/>
            <a:ext cx="11737304" cy="4167187"/>
          </a:xfrm>
        </p:spPr>
        <p:txBody>
          <a:bodyPr/>
          <a:lstStyle/>
          <a:p>
            <a:pPr marL="0" indent="0">
              <a:buNone/>
            </a:pPr>
            <a:r>
              <a:rPr lang="zh-CN" altLang="en-US" sz="2400" dirty="0">
                <a:latin typeface="Arial" charset="0"/>
                <a:ea typeface="宋体" charset="0"/>
              </a:rPr>
              <a:t>一个密室逃脱游戏中的密码开锁：</a:t>
            </a:r>
            <a:r>
              <a:rPr lang="en-US" altLang="zh-CN" sz="2400" dirty="0">
                <a:latin typeface="Arial" charset="0"/>
                <a:ea typeface="宋体" charset="0"/>
              </a:rPr>
              <a:t>26</a:t>
            </a:r>
            <a:r>
              <a:rPr lang="zh-CN" altLang="en-US" sz="2400" dirty="0">
                <a:latin typeface="Arial" charset="0"/>
                <a:ea typeface="宋体" charset="0"/>
              </a:rPr>
              <a:t>个寄存箱，每个寄存箱上按顺序都有一个英文字母和一个编号，字母从</a:t>
            </a:r>
            <a:r>
              <a:rPr lang="en-US" altLang="zh-CN" sz="2400" dirty="0">
                <a:latin typeface="Arial" charset="0"/>
                <a:ea typeface="宋体" charset="0"/>
              </a:rPr>
              <a:t>A</a:t>
            </a:r>
            <a:r>
              <a:rPr lang="zh-CN" altLang="en-US" sz="2400" dirty="0">
                <a:latin typeface="Arial" charset="0"/>
                <a:ea typeface="宋体" charset="0"/>
              </a:rPr>
              <a:t>到</a:t>
            </a:r>
            <a:r>
              <a:rPr lang="en-US" altLang="zh-CN" sz="2400" dirty="0">
                <a:latin typeface="Arial" charset="0"/>
                <a:ea typeface="宋体" charset="0"/>
              </a:rPr>
              <a:t>Z</a:t>
            </a:r>
            <a:r>
              <a:rPr lang="zh-CN" altLang="en-US" sz="2400" dirty="0">
                <a:latin typeface="Arial" charset="0"/>
                <a:ea typeface="宋体" charset="0"/>
              </a:rPr>
              <a:t>，编号从</a:t>
            </a:r>
            <a:r>
              <a:rPr lang="en-US" altLang="zh-CN" sz="2400" dirty="0">
                <a:latin typeface="Arial" charset="0"/>
                <a:ea typeface="宋体" charset="0"/>
              </a:rPr>
              <a:t>01</a:t>
            </a:r>
            <a:r>
              <a:rPr lang="zh-CN" altLang="en-US" sz="2400" dirty="0">
                <a:latin typeface="Arial" charset="0"/>
                <a:ea typeface="宋体" charset="0"/>
              </a:rPr>
              <a:t>到</a:t>
            </a:r>
            <a:r>
              <a:rPr lang="en-US" altLang="zh-CN" sz="2400" dirty="0">
                <a:latin typeface="Arial" charset="0"/>
                <a:ea typeface="宋体" charset="0"/>
              </a:rPr>
              <a:t>26</a:t>
            </a:r>
          </a:p>
          <a:p>
            <a:pPr marL="0" indent="0">
              <a:buNone/>
            </a:pPr>
            <a:r>
              <a:rPr lang="zh-CN" altLang="en-US" sz="2400" dirty="0">
                <a:solidFill>
                  <a:schemeClr val="bg2"/>
                </a:solidFill>
                <a:latin typeface="Arial" charset="0"/>
                <a:ea typeface="宋体" charset="0"/>
              </a:rPr>
              <a:t>关键点分析</a:t>
            </a:r>
          </a:p>
          <a:p>
            <a:pPr marL="0" indent="0"/>
            <a:r>
              <a:rPr lang="zh-CN" altLang="en-US" sz="2400" dirty="0">
                <a:latin typeface="Arial" charset="0"/>
                <a:ea typeface="宋体" charset="0"/>
              </a:rPr>
              <a:t>得到线索：找到一把钥匙，打开</a:t>
            </a:r>
            <a:r>
              <a:rPr lang="en-US" altLang="zh-CN" sz="2400" dirty="0">
                <a:latin typeface="Arial" charset="0"/>
                <a:ea typeface="宋体" charset="0"/>
              </a:rPr>
              <a:t>p</a:t>
            </a:r>
            <a:r>
              <a:rPr lang="zh-CN" altLang="en-US" sz="2400" dirty="0">
                <a:latin typeface="Arial" charset="0"/>
                <a:ea typeface="宋体" charset="0"/>
              </a:rPr>
              <a:t>寄存箱（编号为</a:t>
            </a:r>
            <a:r>
              <a:rPr lang="en-US" altLang="zh-CN" sz="2400" dirty="0">
                <a:latin typeface="Arial" charset="0"/>
                <a:ea typeface="宋体" charset="0"/>
              </a:rPr>
              <a:t>16</a:t>
            </a:r>
            <a:r>
              <a:rPr lang="zh-CN" altLang="en-US" sz="2400" dirty="0">
                <a:latin typeface="Arial" charset="0"/>
                <a:ea typeface="宋体" charset="0"/>
              </a:rPr>
              <a:t>） </a:t>
            </a:r>
          </a:p>
          <a:p>
            <a:pPr marL="0" indent="0"/>
            <a:r>
              <a:rPr lang="zh-CN" altLang="en-US" sz="2400" dirty="0">
                <a:latin typeface="Arial" charset="0"/>
                <a:ea typeface="宋体" charset="0"/>
              </a:rPr>
              <a:t>提示地址：里面是一把刻着数字</a:t>
            </a:r>
            <a:r>
              <a:rPr lang="en-US" altLang="zh-CN" sz="2400" dirty="0">
                <a:latin typeface="Arial" charset="0"/>
                <a:ea typeface="宋体" charset="0"/>
              </a:rPr>
              <a:t>24</a:t>
            </a:r>
            <a:r>
              <a:rPr lang="zh-CN" altLang="en-US" sz="2400" dirty="0">
                <a:latin typeface="Arial" charset="0"/>
                <a:ea typeface="宋体" charset="0"/>
              </a:rPr>
              <a:t>的钥匙</a:t>
            </a:r>
          </a:p>
          <a:p>
            <a:pPr marL="0" indent="0"/>
            <a:r>
              <a:rPr lang="zh-CN" altLang="en-US" sz="2400" dirty="0">
                <a:latin typeface="Arial" charset="0"/>
                <a:ea typeface="宋体" charset="0"/>
              </a:rPr>
              <a:t>找到目标：打开编号为</a:t>
            </a:r>
            <a:r>
              <a:rPr lang="en-US" altLang="zh-CN" sz="2400" dirty="0">
                <a:latin typeface="Arial" charset="0"/>
                <a:ea typeface="宋体" charset="0"/>
              </a:rPr>
              <a:t>24</a:t>
            </a:r>
            <a:r>
              <a:rPr lang="zh-CN" altLang="en-US" sz="2400" dirty="0">
                <a:latin typeface="Arial" charset="0"/>
                <a:ea typeface="宋体" charset="0"/>
              </a:rPr>
              <a:t>的</a:t>
            </a:r>
            <a:r>
              <a:rPr lang="en-US" altLang="zh-CN" sz="2400" dirty="0">
                <a:latin typeface="Arial" charset="0"/>
                <a:ea typeface="宋体" charset="0"/>
              </a:rPr>
              <a:t>X</a:t>
            </a:r>
            <a:r>
              <a:rPr lang="zh-CN" altLang="en-US" sz="2400" dirty="0">
                <a:latin typeface="Arial" charset="0"/>
                <a:ea typeface="宋体" charset="0"/>
              </a:rPr>
              <a:t>寄存箱</a:t>
            </a:r>
          </a:p>
          <a:p>
            <a:pPr marL="0" indent="0"/>
            <a:r>
              <a:rPr lang="zh-CN" altLang="en-US" sz="2400" dirty="0">
                <a:latin typeface="Arial" charset="0"/>
                <a:ea typeface="宋体" charset="0"/>
              </a:rPr>
              <a:t>取出内容：“</a:t>
            </a:r>
            <a:r>
              <a:rPr lang="en-US" altLang="zh-CN" sz="2400" dirty="0">
                <a:latin typeface="Arial" charset="0"/>
                <a:ea typeface="宋体" charset="0"/>
              </a:rPr>
              <a:t>5342</a:t>
            </a:r>
            <a:r>
              <a:rPr lang="zh-CN" altLang="en-US" sz="2400" dirty="0">
                <a:latin typeface="Arial" charset="0"/>
                <a:ea typeface="宋体"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6386">
                                            <p:txEl>
                                              <p:pRg st="0" end="0"/>
                                            </p:txEl>
                                          </p:spTgt>
                                        </p:tgtEl>
                                        <p:attrNameLst>
                                          <p:attrName>style.visibility</p:attrName>
                                        </p:attrNameLst>
                                      </p:cBhvr>
                                      <p:to>
                                        <p:strVal val="visible"/>
                                      </p:to>
                                    </p:set>
                                    <p:animEffect transition="in" filter="wipe(down)">
                                      <p:cBhvr>
                                        <p:cTn id="7" dur="500"/>
                                        <p:tgtEl>
                                          <p:spTgt spid="1863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6386">
                                            <p:txEl>
                                              <p:pRg st="1" end="1"/>
                                            </p:txEl>
                                          </p:spTgt>
                                        </p:tgtEl>
                                        <p:attrNameLst>
                                          <p:attrName>style.visibility</p:attrName>
                                        </p:attrNameLst>
                                      </p:cBhvr>
                                      <p:to>
                                        <p:strVal val="visible"/>
                                      </p:to>
                                    </p:set>
                                    <p:animEffect transition="in" filter="wipe(down)">
                                      <p:cBhvr>
                                        <p:cTn id="12" dur="500"/>
                                        <p:tgtEl>
                                          <p:spTgt spid="1863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6386">
                                            <p:txEl>
                                              <p:pRg st="2" end="2"/>
                                            </p:txEl>
                                          </p:spTgt>
                                        </p:tgtEl>
                                        <p:attrNameLst>
                                          <p:attrName>style.visibility</p:attrName>
                                        </p:attrNameLst>
                                      </p:cBhvr>
                                      <p:to>
                                        <p:strVal val="visible"/>
                                      </p:to>
                                    </p:set>
                                    <p:animEffect transition="in" filter="wipe(down)">
                                      <p:cBhvr>
                                        <p:cTn id="17" dur="500"/>
                                        <p:tgtEl>
                                          <p:spTgt spid="1863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6386">
                                            <p:txEl>
                                              <p:pRg st="3" end="3"/>
                                            </p:txEl>
                                          </p:spTgt>
                                        </p:tgtEl>
                                        <p:attrNameLst>
                                          <p:attrName>style.visibility</p:attrName>
                                        </p:attrNameLst>
                                      </p:cBhvr>
                                      <p:to>
                                        <p:strVal val="visible"/>
                                      </p:to>
                                    </p:set>
                                    <p:animEffect transition="in" filter="wipe(down)">
                                      <p:cBhvr>
                                        <p:cTn id="22" dur="500"/>
                                        <p:tgtEl>
                                          <p:spTgt spid="18638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6386">
                                            <p:txEl>
                                              <p:pRg st="4" end="4"/>
                                            </p:txEl>
                                          </p:spTgt>
                                        </p:tgtEl>
                                        <p:attrNameLst>
                                          <p:attrName>style.visibility</p:attrName>
                                        </p:attrNameLst>
                                      </p:cBhvr>
                                      <p:to>
                                        <p:strVal val="visible"/>
                                      </p:to>
                                    </p:set>
                                    <p:animEffect transition="in" filter="wipe(down)">
                                      <p:cBhvr>
                                        <p:cTn id="27" dur="500"/>
                                        <p:tgtEl>
                                          <p:spTgt spid="18638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6386">
                                            <p:txEl>
                                              <p:pRg st="5" end="5"/>
                                            </p:txEl>
                                          </p:spTgt>
                                        </p:tgtEl>
                                        <p:attrNameLst>
                                          <p:attrName>style.visibility</p:attrName>
                                        </p:attrNameLst>
                                      </p:cBhvr>
                                      <p:to>
                                        <p:strVal val="visible"/>
                                      </p:to>
                                    </p:set>
                                    <p:animEffect transition="in" filter="wipe(down)">
                                      <p:cBhvr>
                                        <p:cTn id="32" dur="500"/>
                                        <p:tgtEl>
                                          <p:spTgt spid="1863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6"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7"/>
          <p:cNvSpPr>
            <a:spLocks noGrp="1" noChangeArrowheads="1"/>
          </p:cNvSpPr>
          <p:nvPr>
            <p:ph type="title"/>
          </p:nvPr>
        </p:nvSpPr>
        <p:spPr/>
        <p:txBody>
          <a:bodyPr/>
          <a:lstStyle/>
          <a:p>
            <a:pPr eaLnBrk="1" hangingPunct="1"/>
            <a:r>
              <a:rPr lang="zh-CN" altLang="en-US" dirty="0">
                <a:latin typeface="Arial" charset="0"/>
                <a:ea typeface="宋体" charset="0"/>
              </a:rPr>
              <a:t>程序解析</a:t>
            </a:r>
          </a:p>
        </p:txBody>
      </p:sp>
      <p:sp>
        <p:nvSpPr>
          <p:cNvPr id="225299" name="Rectangle 19"/>
          <p:cNvSpPr>
            <a:spLocks noChangeArrowheads="1"/>
          </p:cNvSpPr>
          <p:nvPr/>
        </p:nvSpPr>
        <p:spPr bwMode="auto">
          <a:xfrm>
            <a:off x="407368" y="1628776"/>
            <a:ext cx="11305255" cy="4608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120000"/>
              </a:lnSpc>
              <a:spcBef>
                <a:spcPct val="20000"/>
              </a:spcBef>
              <a:buClr>
                <a:schemeClr val="bg2"/>
              </a:buClr>
              <a:buSzPct val="75000"/>
              <a:defRPr/>
            </a:pPr>
            <a:r>
              <a:rPr lang="zh-CN" altLang="en-US" sz="2800" b="1" dirty="0"/>
              <a:t>寻找密码的途径分析</a:t>
            </a:r>
            <a:endParaRPr lang="en-US" altLang="zh-CN" sz="2800" b="1" dirty="0">
              <a:latin typeface="宋体" charset="0"/>
            </a:endParaRPr>
          </a:p>
          <a:p>
            <a:pPr marL="609600" indent="-609600">
              <a:lnSpc>
                <a:spcPct val="120000"/>
              </a:lnSpc>
              <a:spcBef>
                <a:spcPct val="20000"/>
              </a:spcBef>
              <a:buClr>
                <a:schemeClr val="bg2"/>
              </a:buClr>
              <a:buSzPct val="75000"/>
              <a:buFont typeface="Wingdings" charset="0"/>
              <a:buChar char="n"/>
              <a:defRPr/>
            </a:pPr>
            <a:r>
              <a:rPr lang="zh-CN" altLang="en-US" sz="2800" b="1" dirty="0">
                <a:latin typeface="宋体" charset="0"/>
              </a:rPr>
              <a:t>密码存放需要一定的存储空间作为存放地，每个存放地都会有地址 </a:t>
            </a:r>
          </a:p>
          <a:p>
            <a:pPr marL="609600" indent="-609600">
              <a:lnSpc>
                <a:spcPct val="120000"/>
              </a:lnSpc>
              <a:spcBef>
                <a:spcPct val="20000"/>
              </a:spcBef>
              <a:buClr>
                <a:schemeClr val="bg2"/>
              </a:buClr>
              <a:buSzPct val="75000"/>
              <a:buFont typeface="Wingdings" charset="0"/>
              <a:buChar char="n"/>
              <a:defRPr/>
            </a:pPr>
            <a:r>
              <a:rPr lang="zh-CN" altLang="en-US" sz="2800" b="1" dirty="0">
                <a:latin typeface="宋体" charset="0"/>
              </a:rPr>
              <a:t>如果知道了存放地的名字，当然能够找到密码</a:t>
            </a:r>
          </a:p>
          <a:p>
            <a:pPr marL="609600" indent="-609600">
              <a:lnSpc>
                <a:spcPct val="120000"/>
              </a:lnSpc>
              <a:spcBef>
                <a:spcPct val="20000"/>
              </a:spcBef>
              <a:buClr>
                <a:schemeClr val="bg2"/>
              </a:buClr>
              <a:buSzPct val="75000"/>
              <a:buFont typeface="Wingdings" charset="0"/>
              <a:buChar char="n"/>
              <a:defRPr/>
            </a:pPr>
            <a:r>
              <a:rPr lang="zh-CN" altLang="en-US" sz="2800" b="1" dirty="0">
                <a:latin typeface="宋体" charset="0"/>
              </a:rPr>
              <a:t>如果不知道存放地的名字，知道该存放地的地址也能够取出密码 </a:t>
            </a:r>
          </a:p>
          <a:p>
            <a:pPr marL="609600" indent="-609600">
              <a:lnSpc>
                <a:spcPct val="120000"/>
              </a:lnSpc>
              <a:spcBef>
                <a:spcPct val="20000"/>
              </a:spcBef>
              <a:buClr>
                <a:schemeClr val="bg2"/>
              </a:buClr>
              <a:buSzPct val="75000"/>
              <a:buFont typeface="Wingdings" charset="0"/>
              <a:buChar char="n"/>
              <a:defRPr/>
            </a:pPr>
            <a:r>
              <a:rPr lang="zh-CN" altLang="en-US" sz="2800" b="1" dirty="0">
                <a:latin typeface="宋体" charset="0"/>
              </a:rPr>
              <a:t>如果有另外一个地方存放了该密码存放地的地址，那么就能顺藤摸瓜，间接找到密码</a:t>
            </a:r>
            <a:endParaRPr lang="zh-CN" altLang="en-US" sz="1600"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5299">
                                            <p:txEl>
                                              <p:pRg st="0" end="0"/>
                                            </p:txEl>
                                          </p:spTgt>
                                        </p:tgtEl>
                                        <p:attrNameLst>
                                          <p:attrName>style.visibility</p:attrName>
                                        </p:attrNameLst>
                                      </p:cBhvr>
                                      <p:to>
                                        <p:strVal val="visible"/>
                                      </p:to>
                                    </p:set>
                                    <p:animEffect transition="in" filter="wipe(down)">
                                      <p:cBhvr>
                                        <p:cTn id="7" dur="500"/>
                                        <p:tgtEl>
                                          <p:spTgt spid="22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5299">
                                            <p:txEl>
                                              <p:pRg st="1" end="1"/>
                                            </p:txEl>
                                          </p:spTgt>
                                        </p:tgtEl>
                                        <p:attrNameLst>
                                          <p:attrName>style.visibility</p:attrName>
                                        </p:attrNameLst>
                                      </p:cBhvr>
                                      <p:to>
                                        <p:strVal val="visible"/>
                                      </p:to>
                                    </p:set>
                                    <p:animEffect transition="in" filter="wipe(down)">
                                      <p:cBhvr>
                                        <p:cTn id="12" dur="500"/>
                                        <p:tgtEl>
                                          <p:spTgt spid="225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25299">
                                            <p:txEl>
                                              <p:pRg st="2" end="2"/>
                                            </p:txEl>
                                          </p:spTgt>
                                        </p:tgtEl>
                                        <p:attrNameLst>
                                          <p:attrName>style.visibility</p:attrName>
                                        </p:attrNameLst>
                                      </p:cBhvr>
                                      <p:to>
                                        <p:strVal val="visible"/>
                                      </p:to>
                                    </p:set>
                                    <p:animEffect transition="in" filter="wipe(down)">
                                      <p:cBhvr>
                                        <p:cTn id="17" dur="500"/>
                                        <p:tgtEl>
                                          <p:spTgt spid="225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5299">
                                            <p:txEl>
                                              <p:pRg st="3" end="3"/>
                                            </p:txEl>
                                          </p:spTgt>
                                        </p:tgtEl>
                                        <p:attrNameLst>
                                          <p:attrName>style.visibility</p:attrName>
                                        </p:attrNameLst>
                                      </p:cBhvr>
                                      <p:to>
                                        <p:strVal val="visible"/>
                                      </p:to>
                                    </p:set>
                                    <p:animEffect transition="in" filter="wipe(down)">
                                      <p:cBhvr>
                                        <p:cTn id="22" dur="500"/>
                                        <p:tgtEl>
                                          <p:spTgt spid="2252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25299">
                                            <p:txEl>
                                              <p:pRg st="4" end="4"/>
                                            </p:txEl>
                                          </p:spTgt>
                                        </p:tgtEl>
                                        <p:attrNameLst>
                                          <p:attrName>style.visibility</p:attrName>
                                        </p:attrNameLst>
                                      </p:cBhvr>
                                      <p:to>
                                        <p:strVal val="visible"/>
                                      </p:to>
                                    </p:set>
                                    <p:animEffect transition="in" filter="wipe(down)">
                                      <p:cBhvr>
                                        <p:cTn id="27" dur="500"/>
                                        <p:tgtEl>
                                          <p:spTgt spid="225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99"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2"/>
          <p:cNvSpPr>
            <a:spLocks noGrp="1" noChangeArrowheads="1"/>
          </p:cNvSpPr>
          <p:nvPr>
            <p:ph type="title"/>
          </p:nvPr>
        </p:nvSpPr>
        <p:spPr/>
        <p:txBody>
          <a:bodyPr/>
          <a:lstStyle/>
          <a:p>
            <a:pPr eaLnBrk="1" hangingPunct="1"/>
            <a:r>
              <a:rPr lang="zh-CN" altLang="en-US">
                <a:latin typeface="Arial" charset="0"/>
                <a:ea typeface="宋体" charset="0"/>
              </a:rPr>
              <a:t>密码存放示意图</a:t>
            </a:r>
          </a:p>
        </p:txBody>
      </p:sp>
      <p:grpSp>
        <p:nvGrpSpPr>
          <p:cNvPr id="22530" name="Group 23"/>
          <p:cNvGrpSpPr>
            <a:grpSpLocks/>
          </p:cNvGrpSpPr>
          <p:nvPr/>
        </p:nvGrpSpPr>
        <p:grpSpPr bwMode="auto">
          <a:xfrm>
            <a:off x="3143250" y="1557339"/>
            <a:ext cx="4876800" cy="2200275"/>
            <a:chOff x="1104" y="1536"/>
            <a:chExt cx="3072" cy="1386"/>
          </a:xfrm>
        </p:grpSpPr>
        <p:sp>
          <p:nvSpPr>
            <p:cNvPr id="22551" name="Rectangle 16"/>
            <p:cNvSpPr>
              <a:spLocks noChangeArrowheads="1"/>
            </p:cNvSpPr>
            <p:nvPr/>
          </p:nvSpPr>
          <p:spPr bwMode="auto">
            <a:xfrm>
              <a:off x="3216" y="1536"/>
              <a:ext cx="116"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endParaRPr lang="zh-CN" altLang="en-US" sz="2800" b="1"/>
            </a:p>
          </p:txBody>
        </p:sp>
        <p:sp>
          <p:nvSpPr>
            <p:cNvPr id="22552" name="Rectangle 17"/>
            <p:cNvSpPr>
              <a:spLocks noChangeArrowheads="1"/>
            </p:cNvSpPr>
            <p:nvPr/>
          </p:nvSpPr>
          <p:spPr bwMode="auto">
            <a:xfrm>
              <a:off x="3072" y="2016"/>
              <a:ext cx="1104" cy="48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kumimoji="1" lang="en-US" altLang="zh-CN" sz="3600"/>
                <a:t>5342</a:t>
              </a:r>
              <a:endParaRPr kumimoji="1" lang="zh-CN" altLang="en-US" sz="3600"/>
            </a:p>
          </p:txBody>
        </p:sp>
        <p:sp>
          <p:nvSpPr>
            <p:cNvPr id="22553" name="Rectangle 18"/>
            <p:cNvSpPr>
              <a:spLocks noChangeArrowheads="1"/>
            </p:cNvSpPr>
            <p:nvPr/>
          </p:nvSpPr>
          <p:spPr bwMode="auto">
            <a:xfrm>
              <a:off x="1104" y="2016"/>
              <a:ext cx="1104" cy="48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kumimoji="1" lang="en-US" altLang="zh-CN" sz="3600"/>
                <a:t>24</a:t>
              </a:r>
            </a:p>
          </p:txBody>
        </p:sp>
        <p:sp>
          <p:nvSpPr>
            <p:cNvPr id="22554" name="Rectangle 19"/>
            <p:cNvSpPr>
              <a:spLocks noChangeArrowheads="1"/>
            </p:cNvSpPr>
            <p:nvPr/>
          </p:nvSpPr>
          <p:spPr bwMode="auto">
            <a:xfrm>
              <a:off x="1296" y="1572"/>
              <a:ext cx="255"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b="1"/>
                <a:t>p</a:t>
              </a:r>
            </a:p>
          </p:txBody>
        </p:sp>
        <p:sp>
          <p:nvSpPr>
            <p:cNvPr id="22555" name="Line 20"/>
            <p:cNvSpPr>
              <a:spLocks noChangeShapeType="1"/>
            </p:cNvSpPr>
            <p:nvPr/>
          </p:nvSpPr>
          <p:spPr bwMode="auto">
            <a:xfrm>
              <a:off x="2256" y="2256"/>
              <a:ext cx="816"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2556" name="Rectangle 21"/>
            <p:cNvSpPr>
              <a:spLocks noChangeArrowheads="1"/>
            </p:cNvSpPr>
            <p:nvPr/>
          </p:nvSpPr>
          <p:spPr bwMode="auto">
            <a:xfrm>
              <a:off x="3072" y="2592"/>
              <a:ext cx="369"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b="1"/>
                <a:t>24</a:t>
              </a:r>
              <a:endParaRPr lang="zh-CN" altLang="en-US" sz="2800" b="1"/>
            </a:p>
          </p:txBody>
        </p:sp>
        <p:sp>
          <p:nvSpPr>
            <p:cNvPr id="22557" name="Rectangle 22"/>
            <p:cNvSpPr>
              <a:spLocks noChangeArrowheads="1"/>
            </p:cNvSpPr>
            <p:nvPr/>
          </p:nvSpPr>
          <p:spPr bwMode="auto">
            <a:xfrm>
              <a:off x="1104" y="2592"/>
              <a:ext cx="369"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b="1"/>
                <a:t>16</a:t>
              </a:r>
            </a:p>
          </p:txBody>
        </p:sp>
      </p:grpSp>
      <p:graphicFrame>
        <p:nvGraphicFramePr>
          <p:cNvPr id="228413" name="Group 61"/>
          <p:cNvGraphicFramePr>
            <a:graphicFrameLocks noGrp="1"/>
          </p:cNvGraphicFramePr>
          <p:nvPr/>
        </p:nvGraphicFramePr>
        <p:xfrm>
          <a:off x="2743200" y="4365626"/>
          <a:ext cx="6096000" cy="1806575"/>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873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2800" b="1" i="0" u="none" strike="noStrike" cap="none" normalizeH="0" baseline="0">
                          <a:ln>
                            <a:noFill/>
                          </a:ln>
                          <a:solidFill>
                            <a:schemeClr val="tx1"/>
                          </a:solidFill>
                          <a:effectLst/>
                          <a:latin typeface="Arial" charset="0"/>
                          <a:ea typeface="宋体" charset="0"/>
                          <a:cs typeface="宋体" charset="0"/>
                        </a:rPr>
                        <a:t>名字</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p</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x</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2800" b="1" i="0" u="none" strike="noStrike" cap="none" normalizeH="0" baseline="0">
                          <a:ln>
                            <a:noFill/>
                          </a:ln>
                          <a:solidFill>
                            <a:schemeClr val="tx1"/>
                          </a:solidFill>
                          <a:effectLst/>
                          <a:latin typeface="Arial" charset="0"/>
                          <a:ea typeface="宋体" charset="0"/>
                          <a:cs typeface="宋体" charset="0"/>
                        </a:rPr>
                        <a:t>地址</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16</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bg2"/>
                          </a:solidFill>
                          <a:effectLst/>
                          <a:latin typeface="Arial" charset="0"/>
                          <a:ea typeface="宋体" charset="0"/>
                          <a:cs typeface="宋体" charset="0"/>
                        </a:rPr>
                        <a:t>24</a:t>
                      </a:r>
                      <a:endParaRPr kumimoji="0" lang="zh-CN" altLang="en-US" sz="2800" b="1" i="0" u="none" strike="noStrike" cap="none" normalizeH="0" baseline="0">
                        <a:ln>
                          <a:noFill/>
                        </a:ln>
                        <a:solidFill>
                          <a:schemeClr val="bg2"/>
                        </a:solidFill>
                        <a:effectLst/>
                        <a:latin typeface="Arial" charset="0"/>
                        <a:ea typeface="宋体" charset="0"/>
                        <a:cs typeface="宋体"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zh-CN" altLang="en-US" sz="2800" b="1" i="0" u="none" strike="noStrike" cap="none" normalizeH="0" baseline="0">
                          <a:ln>
                            <a:noFill/>
                          </a:ln>
                          <a:solidFill>
                            <a:schemeClr val="tx1"/>
                          </a:solidFill>
                          <a:effectLst/>
                          <a:latin typeface="Arial" charset="0"/>
                          <a:ea typeface="宋体" charset="0"/>
                          <a:cs typeface="宋体" charset="0"/>
                        </a:rPr>
                        <a:t>内容</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bg2"/>
                          </a:solidFill>
                          <a:effectLst/>
                          <a:latin typeface="Arial" charset="0"/>
                          <a:ea typeface="宋体" charset="0"/>
                          <a:cs typeface="宋体" charset="0"/>
                        </a:rPr>
                        <a:t>24</a:t>
                      </a:r>
                      <a:endParaRPr kumimoji="0" lang="zh-CN" altLang="en-US" sz="2800" b="1" i="0" u="none" strike="noStrike" cap="none" normalizeH="0" baseline="0">
                        <a:ln>
                          <a:noFill/>
                        </a:ln>
                        <a:solidFill>
                          <a:schemeClr val="bg2"/>
                        </a:solidFill>
                        <a:effectLst/>
                        <a:latin typeface="Arial" charset="0"/>
                        <a:ea typeface="宋体" charset="0"/>
                        <a:cs typeface="宋体" charset="0"/>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US" altLang="zh-CN" sz="2800" b="1" i="0" u="none" strike="noStrike" cap="none" normalizeH="0" baseline="0">
                          <a:ln>
                            <a:noFill/>
                          </a:ln>
                          <a:solidFill>
                            <a:schemeClr val="tx1"/>
                          </a:solidFill>
                          <a:effectLst/>
                          <a:latin typeface="Arial" charset="0"/>
                          <a:ea typeface="宋体" charset="0"/>
                          <a:cs typeface="宋体" charset="0"/>
                        </a:rPr>
                        <a:t>5342</a:t>
                      </a:r>
                      <a:endParaRPr kumimoji="0" lang="zh-CN" altLang="en-US" sz="2800" b="1" i="0" u="none" strike="noStrike" cap="none" normalizeH="0" baseline="0">
                        <a:ln>
                          <a:noFill/>
                        </a:ln>
                        <a:solidFill>
                          <a:schemeClr val="tx1"/>
                        </a:solidFill>
                        <a:effectLst/>
                        <a:latin typeface="Arial" charset="0"/>
                        <a:ea typeface="宋体" charset="0"/>
                        <a:cs typeface="宋体" charset="0"/>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549" name="Line 60"/>
          <p:cNvSpPr>
            <a:spLocks noChangeShapeType="1"/>
          </p:cNvSpPr>
          <p:nvPr/>
        </p:nvSpPr>
        <p:spPr bwMode="auto">
          <a:xfrm flipV="1">
            <a:off x="5791201" y="5373688"/>
            <a:ext cx="1096963" cy="341312"/>
          </a:xfrm>
          <a:prstGeom prst="line">
            <a:avLst/>
          </a:prstGeom>
          <a:noFill/>
          <a:ln w="57150">
            <a:solidFill>
              <a:schemeClr val="bg2"/>
            </a:solidFill>
            <a:round/>
            <a:headEnd/>
            <a:tailEnd type="triangle" w="med" len="med"/>
          </a:ln>
          <a:extLst>
            <a:ext uri="{909E8E84-426E-40dd-AFC4-6F175D3DCCD1}">
              <a14:hiddenFill xmlns="" xmlns:a14="http://schemas.microsoft.com/office/drawing/2010/main">
                <a:noFill/>
              </a14:hiddenFill>
            </a:ext>
          </a:extLst>
        </p:spPr>
        <p:txBody>
          <a:bodyPr lIns="92075" tIns="46038" rIns="92075" bIns="46038"/>
          <a:lstStyle/>
          <a:p>
            <a:endParaRPr lang="zh-CN" altLang="en-US"/>
          </a:p>
        </p:txBody>
      </p:sp>
      <p:sp>
        <p:nvSpPr>
          <p:cNvPr id="22550" name="Rectangle 19"/>
          <p:cNvSpPr>
            <a:spLocks noChangeArrowheads="1"/>
          </p:cNvSpPr>
          <p:nvPr/>
        </p:nvSpPr>
        <p:spPr bwMode="auto">
          <a:xfrm>
            <a:off x="6396039" y="1628776"/>
            <a:ext cx="3841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b="1"/>
              <a:t>x</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0"/>
          <p:cNvSpPr>
            <a:spLocks noGrp="1" noChangeArrowheads="1"/>
          </p:cNvSpPr>
          <p:nvPr>
            <p:ph type="title"/>
          </p:nvPr>
        </p:nvSpPr>
        <p:spPr>
          <a:xfrm>
            <a:off x="1774825" y="188913"/>
            <a:ext cx="8713788" cy="936625"/>
          </a:xfrm>
        </p:spPr>
        <p:txBody>
          <a:bodyPr/>
          <a:lstStyle/>
          <a:p>
            <a:pPr eaLnBrk="1" hangingPunct="1"/>
            <a:r>
              <a:rPr lang="zh-CN" altLang="en-US" dirty="0">
                <a:latin typeface="宋体" charset="0"/>
                <a:ea typeface="宋体" charset="0"/>
              </a:rPr>
              <a:t>利用指针模拟</a:t>
            </a:r>
            <a:r>
              <a:rPr lang="zh-CN" altLang="en-US" dirty="0">
                <a:latin typeface="Arial" charset="0"/>
                <a:ea typeface="宋体" charset="0"/>
              </a:rPr>
              <a:t>密码开锁游戏</a:t>
            </a:r>
            <a:endParaRPr lang="en-US" altLang="zh-CN" dirty="0">
              <a:latin typeface="Arial" charset="0"/>
              <a:ea typeface="宋体" charset="0"/>
            </a:endParaRPr>
          </a:p>
        </p:txBody>
      </p:sp>
      <p:sp>
        <p:nvSpPr>
          <p:cNvPr id="23554" name="Rectangle 11"/>
          <p:cNvSpPr>
            <a:spLocks noGrp="1" noChangeArrowheads="1"/>
          </p:cNvSpPr>
          <p:nvPr>
            <p:ph type="body" idx="1"/>
          </p:nvPr>
        </p:nvSpPr>
        <p:spPr>
          <a:xfrm>
            <a:off x="263067" y="1094383"/>
            <a:ext cx="11737304" cy="5574704"/>
          </a:xfrm>
        </p:spPr>
        <p:txBody>
          <a:bodyPr/>
          <a:lstStyle/>
          <a:p>
            <a:pPr eaLnBrk="1" hangingPunct="1">
              <a:lnSpc>
                <a:spcPct val="80000"/>
              </a:lnSpc>
              <a:buFont typeface="Wingdings" charset="0"/>
              <a:buNone/>
            </a:pPr>
            <a:r>
              <a:rPr lang="zh-CN" altLang="en-US" sz="2000" dirty="0">
                <a:latin typeface="宋体" charset="0"/>
                <a:ea typeface="宋体" charset="0"/>
              </a:rPr>
              <a:t>获取密码的两种方法</a:t>
            </a:r>
            <a:r>
              <a:rPr lang="zh-CN" altLang="en-US" sz="2000" dirty="0">
                <a:latin typeface="Arial" charset="0"/>
                <a:ea typeface="宋体" charset="0"/>
              </a:rPr>
              <a:t> </a:t>
            </a:r>
            <a:r>
              <a:rPr lang="en-US" altLang="zh-CN" sz="2000" dirty="0">
                <a:latin typeface="Arial" charset="0"/>
                <a:ea typeface="宋体" charset="0"/>
              </a:rPr>
              <a:t>:</a:t>
            </a:r>
          </a:p>
          <a:p>
            <a:pPr eaLnBrk="1" hangingPunct="1">
              <a:buFont typeface="Wingdings" charset="0"/>
              <a:buNone/>
            </a:pPr>
            <a:r>
              <a:rPr lang="en-US" altLang="zh-CN" sz="2000" dirty="0">
                <a:latin typeface="Arial" charset="0"/>
                <a:ea typeface="宋体" charset="0"/>
              </a:rPr>
              <a:t>#include &lt;</a:t>
            </a:r>
            <a:r>
              <a:rPr lang="en-US" altLang="zh-CN" sz="2000" dirty="0" err="1">
                <a:latin typeface="Arial" charset="0"/>
                <a:ea typeface="宋体" charset="0"/>
              </a:rPr>
              <a:t>stdio.h</a:t>
            </a:r>
            <a:r>
              <a:rPr lang="en-US" altLang="zh-CN" sz="2000" dirty="0">
                <a:latin typeface="Arial" charset="0"/>
                <a:ea typeface="宋体" charset="0"/>
              </a:rPr>
              <a:t>&gt;</a:t>
            </a:r>
            <a:endParaRPr lang="zh-CN" altLang="en-US" sz="2000" dirty="0">
              <a:latin typeface="Arial" charset="0"/>
              <a:ea typeface="宋体" charset="0"/>
            </a:endParaRPr>
          </a:p>
          <a:p>
            <a:pPr eaLnBrk="1" hangingPunct="1">
              <a:buFont typeface="Wingdings" charset="0"/>
              <a:buNone/>
            </a:pPr>
            <a:r>
              <a:rPr lang="en-US" altLang="zh-CN" sz="2000" dirty="0">
                <a:latin typeface="Arial" charset="0"/>
                <a:ea typeface="宋体" charset="0"/>
              </a:rPr>
              <a:t>int main(void){</a:t>
            </a:r>
            <a:endParaRPr lang="zh-CN" altLang="en-US" sz="2000" dirty="0">
              <a:latin typeface="Arial" charset="0"/>
              <a:ea typeface="宋体" charset="0"/>
            </a:endParaRPr>
          </a:p>
          <a:p>
            <a:pPr eaLnBrk="1" hangingPunct="1">
              <a:buFont typeface="Wingdings" charset="0"/>
              <a:buNone/>
            </a:pPr>
            <a:r>
              <a:rPr lang="en-US" altLang="zh-CN" sz="2000" dirty="0">
                <a:latin typeface="Arial" charset="0"/>
                <a:ea typeface="宋体" charset="0"/>
              </a:rPr>
              <a:t>	int x = 5342;     	/* </a:t>
            </a:r>
            <a:r>
              <a:rPr lang="zh-CN" altLang="en-US" sz="2000" dirty="0">
                <a:latin typeface="Arial" charset="0"/>
                <a:ea typeface="宋体" charset="0"/>
              </a:rPr>
              <a:t>变量</a:t>
            </a:r>
            <a:r>
              <a:rPr lang="en-US" altLang="zh-CN" sz="2000" dirty="0">
                <a:latin typeface="Arial" charset="0"/>
                <a:ea typeface="宋体" charset="0"/>
              </a:rPr>
              <a:t>x</a:t>
            </a:r>
            <a:r>
              <a:rPr lang="zh-CN" altLang="en-US" sz="2000" dirty="0">
                <a:latin typeface="Arial" charset="0"/>
                <a:ea typeface="宋体" charset="0"/>
              </a:rPr>
              <a:t>用于存放密码值</a:t>
            </a:r>
            <a:r>
              <a:rPr lang="en-US" altLang="zh-CN" sz="2000" dirty="0">
                <a:latin typeface="Arial" charset="0"/>
                <a:ea typeface="宋体" charset="0"/>
              </a:rPr>
              <a:t>5342 */</a:t>
            </a:r>
            <a:endParaRPr lang="zh-CN" altLang="en-US" sz="2000" dirty="0">
              <a:latin typeface="Arial" charset="0"/>
              <a:ea typeface="宋体" charset="0"/>
            </a:endParaRPr>
          </a:p>
          <a:p>
            <a:pPr eaLnBrk="1" hangingPunct="1">
              <a:buFont typeface="Wingdings" charset="0"/>
              <a:buNone/>
            </a:pPr>
            <a:r>
              <a:rPr lang="en-US" altLang="zh-CN" sz="2000" dirty="0">
                <a:latin typeface="Arial" charset="0"/>
                <a:ea typeface="宋体" charset="0"/>
              </a:rPr>
              <a:t>	</a:t>
            </a:r>
            <a:r>
              <a:rPr lang="en-US" altLang="zh-CN" sz="2000" dirty="0">
                <a:solidFill>
                  <a:srgbClr val="FF0000"/>
                </a:solidFill>
                <a:latin typeface="Arial" charset="0"/>
                <a:ea typeface="宋体" charset="0"/>
              </a:rPr>
              <a:t>int *p = NULL;   </a:t>
            </a:r>
            <a:r>
              <a:rPr lang="en-US" altLang="zh-CN" sz="2000" dirty="0">
                <a:latin typeface="Arial" charset="0"/>
                <a:ea typeface="宋体" charset="0"/>
              </a:rPr>
              <a:t>	/* </a:t>
            </a:r>
            <a:r>
              <a:rPr lang="zh-CN" altLang="en-US" sz="2000" dirty="0">
                <a:latin typeface="Arial" charset="0"/>
                <a:ea typeface="宋体" charset="0"/>
              </a:rPr>
              <a:t>定义整型指针变量</a:t>
            </a:r>
            <a:r>
              <a:rPr lang="en-US" altLang="zh-CN" sz="2000" dirty="0">
                <a:latin typeface="Arial" charset="0"/>
                <a:ea typeface="宋体" charset="0"/>
              </a:rPr>
              <a:t>p</a:t>
            </a:r>
            <a:r>
              <a:rPr lang="zh-CN" altLang="en-US" sz="2000" dirty="0">
                <a:latin typeface="Arial" charset="0"/>
                <a:ea typeface="宋体" charset="0"/>
              </a:rPr>
              <a:t>，</a:t>
            </a:r>
            <a:r>
              <a:rPr lang="en-US" altLang="zh-CN" sz="2000" dirty="0">
                <a:latin typeface="Arial" charset="0"/>
                <a:ea typeface="宋体" charset="0"/>
              </a:rPr>
              <a:t>NULL</a:t>
            </a:r>
            <a:r>
              <a:rPr lang="zh-CN" altLang="en-US" sz="2000" dirty="0">
                <a:latin typeface="Arial" charset="0"/>
                <a:ea typeface="宋体" charset="0"/>
              </a:rPr>
              <a:t>值为</a:t>
            </a:r>
            <a:r>
              <a:rPr lang="en-US" altLang="zh-CN" sz="2000" dirty="0">
                <a:latin typeface="Arial" charset="0"/>
                <a:ea typeface="宋体" charset="0"/>
              </a:rPr>
              <a:t>0</a:t>
            </a:r>
            <a:r>
              <a:rPr lang="zh-CN" altLang="en-US" sz="2000" dirty="0">
                <a:latin typeface="Arial" charset="0"/>
                <a:ea typeface="宋体" charset="0"/>
              </a:rPr>
              <a:t>，代表空指针</a:t>
            </a:r>
            <a:r>
              <a:rPr lang="en-US" altLang="zh-CN" sz="2000" dirty="0">
                <a:latin typeface="Arial" charset="0"/>
                <a:ea typeface="宋体" charset="0"/>
              </a:rPr>
              <a:t> */</a:t>
            </a:r>
            <a:endParaRPr lang="zh-CN" altLang="en-US" sz="2000" dirty="0">
              <a:latin typeface="Arial" charset="0"/>
              <a:ea typeface="宋体" charset="0"/>
            </a:endParaRPr>
          </a:p>
          <a:p>
            <a:pPr eaLnBrk="1" hangingPunct="1">
              <a:buFont typeface="Wingdings" charset="0"/>
              <a:buNone/>
            </a:pPr>
            <a:r>
              <a:rPr lang="en-US" altLang="zh-CN" sz="2000" dirty="0">
                <a:latin typeface="Arial" charset="0"/>
                <a:ea typeface="宋体" charset="0"/>
              </a:rPr>
              <a:t> 	p = &amp;x;        		/*</a:t>
            </a:r>
            <a:r>
              <a:rPr lang="zh-CN" altLang="en-US" sz="2000" dirty="0">
                <a:latin typeface="Arial" charset="0"/>
                <a:ea typeface="宋体" charset="0"/>
              </a:rPr>
              <a:t>将变量</a:t>
            </a:r>
            <a:r>
              <a:rPr lang="en-US" altLang="zh-CN" sz="2000" dirty="0">
                <a:latin typeface="Arial" charset="0"/>
                <a:ea typeface="宋体" charset="0"/>
              </a:rPr>
              <a:t>x</a:t>
            </a:r>
            <a:r>
              <a:rPr lang="zh-CN" altLang="en-US" sz="2000" dirty="0">
                <a:latin typeface="Arial" charset="0"/>
                <a:ea typeface="宋体" charset="0"/>
              </a:rPr>
              <a:t>的地址存储在</a:t>
            </a:r>
            <a:r>
              <a:rPr lang="en-US" altLang="zh-CN" sz="2000" dirty="0">
                <a:latin typeface="Arial" charset="0"/>
                <a:ea typeface="宋体" charset="0"/>
              </a:rPr>
              <a:t>p</a:t>
            </a:r>
            <a:r>
              <a:rPr lang="zh-CN" altLang="en-US" sz="2000" dirty="0">
                <a:latin typeface="Arial" charset="0"/>
                <a:ea typeface="宋体" charset="0"/>
              </a:rPr>
              <a:t>中</a:t>
            </a:r>
            <a:r>
              <a:rPr lang="en-US" altLang="zh-CN" sz="2000" dirty="0">
                <a:latin typeface="Arial" charset="0"/>
                <a:ea typeface="宋体" charset="0"/>
              </a:rPr>
              <a:t> */</a:t>
            </a:r>
            <a:endParaRPr lang="zh-CN" altLang="en-US" sz="2000" dirty="0">
              <a:latin typeface="Arial" charset="0"/>
              <a:ea typeface="宋体" charset="0"/>
            </a:endParaRPr>
          </a:p>
          <a:p>
            <a:pPr eaLnBrk="1" hangingPunct="1">
              <a:buFont typeface="Wingdings" charset="0"/>
              <a:buNone/>
            </a:pPr>
            <a:r>
              <a:rPr lang="en-US" altLang="zh-CN" sz="2000" dirty="0">
                <a:latin typeface="Arial" charset="0"/>
                <a:ea typeface="宋体" charset="0"/>
              </a:rPr>
              <a:t> </a:t>
            </a:r>
            <a:r>
              <a:rPr lang="zh-CN" altLang="en-US" sz="2000" dirty="0">
                <a:latin typeface="Arial" charset="0"/>
                <a:ea typeface="宋体" charset="0"/>
              </a:rPr>
              <a:t>   </a:t>
            </a:r>
            <a:r>
              <a:rPr lang="en-US" altLang="zh-CN" sz="2000" dirty="0">
                <a:latin typeface="Arial" charset="0"/>
                <a:ea typeface="宋体" charset="0"/>
              </a:rPr>
              <a:t>/* </a:t>
            </a:r>
            <a:r>
              <a:rPr lang="zh-CN" altLang="en-US" sz="2000" dirty="0">
                <a:solidFill>
                  <a:srgbClr val="FF0000"/>
                </a:solidFill>
                <a:latin typeface="Arial" charset="0"/>
                <a:ea typeface="宋体" charset="0"/>
              </a:rPr>
              <a:t>通过变量名</a:t>
            </a:r>
            <a:r>
              <a:rPr lang="en-US" altLang="zh-CN" sz="2000" dirty="0">
                <a:solidFill>
                  <a:srgbClr val="FF0000"/>
                </a:solidFill>
                <a:latin typeface="Arial" charset="0"/>
                <a:ea typeface="宋体" charset="0"/>
              </a:rPr>
              <a:t>x</a:t>
            </a:r>
            <a:r>
              <a:rPr lang="zh-CN" altLang="en-US" sz="2000" dirty="0">
                <a:solidFill>
                  <a:srgbClr val="FF0000"/>
                </a:solidFill>
                <a:latin typeface="Arial" charset="0"/>
                <a:ea typeface="宋体" charset="0"/>
              </a:rPr>
              <a:t>输出密码值</a:t>
            </a:r>
            <a:r>
              <a:rPr lang="en-US" altLang="zh-CN" sz="2000" dirty="0">
                <a:latin typeface="Arial" charset="0"/>
                <a:ea typeface="宋体" charset="0"/>
              </a:rPr>
              <a:t>*/</a:t>
            </a:r>
            <a:endParaRPr lang="zh-CN" altLang="en-US" sz="2000" dirty="0">
              <a:latin typeface="Arial" charset="0"/>
              <a:ea typeface="宋体" charset="0"/>
            </a:endParaRPr>
          </a:p>
          <a:p>
            <a:pPr eaLnBrk="1" hangingPunct="1">
              <a:buFont typeface="Wingdings" charset="0"/>
              <a:buNone/>
            </a:pPr>
            <a:r>
              <a:rPr lang="en-US" altLang="zh-CN" sz="2000" dirty="0">
                <a:latin typeface="Arial" charset="0"/>
                <a:ea typeface="宋体" charset="0"/>
              </a:rPr>
              <a:t>	</a:t>
            </a:r>
            <a:r>
              <a:rPr lang="en-US" altLang="zh-CN" sz="2000" dirty="0" err="1">
                <a:latin typeface="Arial" charset="0"/>
                <a:ea typeface="宋体" charset="0"/>
              </a:rPr>
              <a:t>printf</a:t>
            </a:r>
            <a:r>
              <a:rPr lang="en-US" altLang="zh-CN" sz="2000" dirty="0">
                <a:latin typeface="Arial" charset="0"/>
                <a:ea typeface="宋体" charset="0"/>
              </a:rPr>
              <a:t>("If I know the name of the variable, I can get it’s value by name: %d\n ", x);   </a:t>
            </a:r>
            <a:endParaRPr lang="zh-CN" altLang="en-US" sz="2000" dirty="0">
              <a:latin typeface="Arial" charset="0"/>
              <a:ea typeface="宋体" charset="0"/>
            </a:endParaRPr>
          </a:p>
          <a:p>
            <a:pPr eaLnBrk="1" hangingPunct="1">
              <a:buFont typeface="Wingdings" charset="0"/>
              <a:buNone/>
            </a:pPr>
            <a:r>
              <a:rPr lang="en-US" altLang="zh-CN" sz="2000" dirty="0">
                <a:latin typeface="Arial" charset="0"/>
                <a:ea typeface="宋体" charset="0"/>
              </a:rPr>
              <a:t>	/* </a:t>
            </a:r>
            <a:r>
              <a:rPr lang="zh-CN" altLang="en-US" sz="2000" dirty="0">
                <a:solidFill>
                  <a:srgbClr val="FF0000"/>
                </a:solidFill>
                <a:latin typeface="Arial" charset="0"/>
                <a:ea typeface="宋体" charset="0"/>
              </a:rPr>
              <a:t>通过变量</a:t>
            </a:r>
            <a:r>
              <a:rPr lang="en-US" altLang="zh-CN" sz="2000" dirty="0">
                <a:solidFill>
                  <a:srgbClr val="FF0000"/>
                </a:solidFill>
                <a:latin typeface="Arial" charset="0"/>
                <a:ea typeface="宋体" charset="0"/>
              </a:rPr>
              <a:t>x</a:t>
            </a:r>
            <a:r>
              <a:rPr lang="zh-CN" altLang="en-US" sz="2000" dirty="0">
                <a:solidFill>
                  <a:srgbClr val="FF0000"/>
                </a:solidFill>
                <a:latin typeface="Arial" charset="0"/>
                <a:ea typeface="宋体" charset="0"/>
              </a:rPr>
              <a:t>的地址输出密码值</a:t>
            </a:r>
            <a:r>
              <a:rPr lang="en-US" altLang="zh-CN" sz="2000" dirty="0">
                <a:solidFill>
                  <a:srgbClr val="FF0000"/>
                </a:solidFill>
                <a:latin typeface="Arial" charset="0"/>
                <a:ea typeface="宋体" charset="0"/>
              </a:rPr>
              <a:t> </a:t>
            </a:r>
            <a:r>
              <a:rPr lang="en-US" altLang="zh-CN" sz="2000" dirty="0">
                <a:latin typeface="Arial" charset="0"/>
                <a:ea typeface="宋体" charset="0"/>
              </a:rPr>
              <a:t>*/</a:t>
            </a:r>
            <a:endParaRPr lang="zh-CN" altLang="en-US" sz="2000" dirty="0">
              <a:latin typeface="Arial" charset="0"/>
              <a:ea typeface="宋体" charset="0"/>
            </a:endParaRPr>
          </a:p>
          <a:p>
            <a:pPr eaLnBrk="1" hangingPunct="1">
              <a:buFont typeface="Wingdings" charset="0"/>
              <a:buNone/>
            </a:pPr>
            <a:r>
              <a:rPr lang="en-US" altLang="zh-CN" sz="2000" dirty="0">
                <a:latin typeface="Arial" charset="0"/>
                <a:ea typeface="宋体" charset="0"/>
              </a:rPr>
              <a:t>	</a:t>
            </a:r>
            <a:r>
              <a:rPr lang="en-US" altLang="zh-CN" sz="2000" dirty="0" err="1">
                <a:latin typeface="Arial" charset="0"/>
                <a:ea typeface="宋体" charset="0"/>
              </a:rPr>
              <a:t>printf</a:t>
            </a:r>
            <a:r>
              <a:rPr lang="en-US" altLang="zh-CN" sz="2000" dirty="0">
                <a:latin typeface="Arial" charset="0"/>
                <a:ea typeface="宋体" charset="0"/>
              </a:rPr>
              <a:t>("If I know the address of the variable is: %x, then I also can get it’s value by address: %d\</a:t>
            </a:r>
            <a:r>
              <a:rPr lang="en-US" altLang="zh-CN" sz="2000" dirty="0" err="1">
                <a:latin typeface="Arial" charset="0"/>
                <a:ea typeface="宋体" charset="0"/>
              </a:rPr>
              <a:t>n",p</a:t>
            </a:r>
            <a:r>
              <a:rPr lang="en-US" altLang="zh-CN" sz="2000" dirty="0">
                <a:latin typeface="Arial" charset="0"/>
                <a:ea typeface="宋体" charset="0"/>
              </a:rPr>
              <a:t>, *p);</a:t>
            </a:r>
            <a:endParaRPr lang="zh-CN" altLang="en-US" sz="2000" dirty="0">
              <a:latin typeface="Arial" charset="0"/>
              <a:ea typeface="宋体" charset="0"/>
            </a:endParaRPr>
          </a:p>
          <a:p>
            <a:pPr eaLnBrk="1" hangingPunct="1">
              <a:buFont typeface="Wingdings" charset="0"/>
              <a:buNone/>
            </a:pPr>
            <a:r>
              <a:rPr lang="en-US" altLang="zh-CN" sz="2000" dirty="0">
                <a:latin typeface="Arial" charset="0"/>
                <a:ea typeface="宋体" charset="0"/>
              </a:rPr>
              <a:t> 	return 0;</a:t>
            </a:r>
            <a:endParaRPr lang="zh-CN" altLang="en-US" sz="2000" dirty="0">
              <a:latin typeface="Arial" charset="0"/>
              <a:ea typeface="宋体" charset="0"/>
            </a:endParaRPr>
          </a:p>
          <a:p>
            <a:pPr eaLnBrk="1" hangingPunct="1">
              <a:buFont typeface="Wingdings" charset="0"/>
              <a:buNone/>
            </a:pPr>
            <a:r>
              <a:rPr lang="en-US" altLang="zh-CN" sz="2000" dirty="0">
                <a:latin typeface="Arial" charset="0"/>
                <a:ea typeface="宋体" charset="0"/>
              </a:rPr>
              <a:t>}</a:t>
            </a:r>
            <a:endParaRPr lang="zh-CN" altLang="en-US" sz="2000" dirty="0">
              <a:latin typeface="Arial" charset="0"/>
              <a:ea typeface="宋体" charset="0"/>
            </a:endParaRPr>
          </a:p>
        </p:txBody>
      </p:sp>
      <p:sp>
        <p:nvSpPr>
          <p:cNvPr id="226316" name="Rectangle 12"/>
          <p:cNvSpPr>
            <a:spLocks noChangeArrowheads="1"/>
          </p:cNvSpPr>
          <p:nvPr/>
        </p:nvSpPr>
        <p:spPr bwMode="auto">
          <a:xfrm>
            <a:off x="3575720" y="1116757"/>
            <a:ext cx="7730132" cy="923330"/>
          </a:xfrm>
          <a:prstGeom prst="rect">
            <a:avLst/>
          </a:prstGeom>
          <a:noFill/>
          <a:ln w="12700">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p>
            <a:r>
              <a:rPr kumimoji="1" lang="en-US" altLang="zh-CN" b="1"/>
              <a:t>If I know the name of the variable, I can get it’s value by name: </a:t>
            </a:r>
            <a:r>
              <a:rPr kumimoji="1" lang="en-US" altLang="zh-CN" b="1">
                <a:solidFill>
                  <a:srgbClr val="FF3300"/>
                </a:solidFill>
              </a:rPr>
              <a:t>5342</a:t>
            </a:r>
          </a:p>
          <a:p>
            <a:r>
              <a:rPr kumimoji="1" lang="en-US" altLang="zh-CN" b="1"/>
              <a:t>If I know the address of the variable is:</a:t>
            </a:r>
            <a:r>
              <a:rPr kumimoji="1" lang="en-US" altLang="zh-CN" b="1">
                <a:solidFill>
                  <a:srgbClr val="FF3300"/>
                </a:solidFill>
              </a:rPr>
              <a:t>12ff7c</a:t>
            </a:r>
            <a:r>
              <a:rPr kumimoji="1" lang="en-US" altLang="zh-CN" b="1"/>
              <a:t>, then I also can get it’s value by address: </a:t>
            </a:r>
            <a:r>
              <a:rPr kumimoji="1" lang="en-US" altLang="zh-CN" b="1">
                <a:solidFill>
                  <a:srgbClr val="FF3300"/>
                </a:solidFill>
              </a:rPr>
              <a:t>5342</a:t>
            </a:r>
            <a:endParaRPr kumimoji="1" lang="zh-CN" altLang="en-US" b="1">
              <a:solidFill>
                <a:srgbClr val="FF33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6316"/>
                                        </p:tgtEl>
                                        <p:attrNameLst>
                                          <p:attrName>style.visibility</p:attrName>
                                        </p:attrNameLst>
                                      </p:cBhvr>
                                      <p:to>
                                        <p:strVal val="visible"/>
                                      </p:to>
                                    </p:set>
                                    <p:anim calcmode="lin" valueType="num">
                                      <p:cBhvr additive="base">
                                        <p:cTn id="7" dur="500" fill="hold"/>
                                        <p:tgtEl>
                                          <p:spTgt spid="226316"/>
                                        </p:tgtEl>
                                        <p:attrNameLst>
                                          <p:attrName>ppt_x</p:attrName>
                                        </p:attrNameLst>
                                      </p:cBhvr>
                                      <p:tavLst>
                                        <p:tav tm="0">
                                          <p:val>
                                            <p:strVal val="0-#ppt_w/2"/>
                                          </p:val>
                                        </p:tav>
                                        <p:tav tm="100000">
                                          <p:val>
                                            <p:strVal val="#ppt_x"/>
                                          </p:val>
                                        </p:tav>
                                      </p:tavLst>
                                    </p:anim>
                                    <p:anim calcmode="lin" valueType="num">
                                      <p:cBhvr additive="base">
                                        <p:cTn id="8" dur="500" fill="hold"/>
                                        <p:tgtEl>
                                          <p:spTgt spid="2263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6"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1" name="Rectangle 13"/>
          <p:cNvSpPr>
            <a:spLocks noGrp="1" noChangeArrowheads="1"/>
          </p:cNvSpPr>
          <p:nvPr>
            <p:ph type="title"/>
          </p:nvPr>
        </p:nvSpPr>
        <p:spPr>
          <a:xfrm>
            <a:off x="3238500" y="284438"/>
            <a:ext cx="5867400" cy="884238"/>
          </a:xfrm>
        </p:spPr>
        <p:txBody>
          <a:bodyPr/>
          <a:lstStyle/>
          <a:p>
            <a:pPr eaLnBrk="1" hangingPunct="1"/>
            <a:r>
              <a:rPr lang="en-US" sz="4000" dirty="0">
                <a:latin typeface="Arial" charset="0"/>
                <a:ea typeface="宋体" charset="0"/>
              </a:rPr>
              <a:t>2.2</a:t>
            </a:r>
            <a:r>
              <a:rPr lang="zh-CN" altLang="en-US" sz="4000" dirty="0">
                <a:latin typeface="Arial" charset="0"/>
                <a:ea typeface="宋体" charset="0"/>
              </a:rPr>
              <a:t> </a:t>
            </a:r>
            <a:r>
              <a:rPr lang="zh-CN" altLang="en-US" sz="4000" dirty="0">
                <a:latin typeface="宋体" charset="0"/>
                <a:ea typeface="宋体" charset="0"/>
              </a:rPr>
              <a:t>指针的基本运算</a:t>
            </a:r>
            <a:r>
              <a:rPr lang="zh-CN" altLang="en-US" sz="4000" dirty="0">
                <a:latin typeface="Arial" charset="0"/>
                <a:ea typeface="宋体" charset="0"/>
              </a:rPr>
              <a:t> </a:t>
            </a:r>
          </a:p>
        </p:txBody>
      </p:sp>
      <p:sp>
        <p:nvSpPr>
          <p:cNvPr id="241681" name="Rectangle 17"/>
          <p:cNvSpPr>
            <a:spLocks noChangeArrowheads="1"/>
          </p:cNvSpPr>
          <p:nvPr/>
        </p:nvSpPr>
        <p:spPr bwMode="auto">
          <a:xfrm>
            <a:off x="2286000" y="5449582"/>
            <a:ext cx="7259016" cy="956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000" tIns="46800" rIns="90000" bIns="46800" anchor="ctr">
            <a:spAutoFit/>
          </a:bodyPr>
          <a:lstStyle/>
          <a:p>
            <a:r>
              <a:rPr kumimoji="1" lang="en-US" altLang="zh-CN" sz="2800" b="1" dirty="0">
                <a:solidFill>
                  <a:srgbClr val="CC0066"/>
                </a:solidFill>
              </a:rPr>
              <a:t>*</a:t>
            </a:r>
            <a:r>
              <a:rPr kumimoji="1" lang="en-US" altLang="zh-CN" sz="2800" b="1" dirty="0"/>
              <a:t>   </a:t>
            </a:r>
            <a:r>
              <a:rPr kumimoji="1" lang="en-US" sz="2800" b="1" dirty="0"/>
              <a:t>间接访问运算符</a:t>
            </a:r>
            <a:r>
              <a:rPr kumimoji="1" lang="en-US" altLang="zh-CN" sz="2800" b="1" dirty="0"/>
              <a:t>，</a:t>
            </a:r>
            <a:r>
              <a:rPr kumimoji="1" lang="zh-CN" altLang="en-US" sz="2800" b="1" dirty="0"/>
              <a:t>访问指针所指向的变量</a:t>
            </a:r>
            <a:endParaRPr lang="en-US" altLang="zh-CN" sz="2800" b="1" dirty="0"/>
          </a:p>
          <a:p>
            <a:r>
              <a:rPr lang="en-US" altLang="zh-CN" sz="2800" b="1" dirty="0" err="1"/>
              <a:t>printf</a:t>
            </a:r>
            <a:r>
              <a:rPr lang="en-US" altLang="zh-CN" sz="2800" b="1" dirty="0"/>
              <a:t>(</a:t>
            </a:r>
            <a:r>
              <a:rPr lang="en-US" altLang="zh-CN" sz="2800" b="1" dirty="0">
                <a:cs typeface="Arial" charset="0"/>
              </a:rPr>
              <a:t>"</a:t>
            </a:r>
            <a:r>
              <a:rPr lang="en-US" altLang="zh-CN" sz="2800" b="1" dirty="0"/>
              <a:t>%d</a:t>
            </a:r>
            <a:r>
              <a:rPr lang="en-US" altLang="zh-CN" sz="2800" b="1" dirty="0">
                <a:cs typeface="Arial" charset="0"/>
              </a:rPr>
              <a:t>"</a:t>
            </a:r>
            <a:r>
              <a:rPr lang="en-US" altLang="zh-CN" sz="2800" b="1" dirty="0"/>
              <a:t>, </a:t>
            </a:r>
            <a:r>
              <a:rPr lang="en-US" altLang="zh-CN" sz="2800" b="1" dirty="0">
                <a:solidFill>
                  <a:srgbClr val="C00000"/>
                </a:solidFill>
              </a:rPr>
              <a:t>*p</a:t>
            </a:r>
            <a:r>
              <a:rPr lang="en-US" altLang="zh-CN" sz="2800" b="1" dirty="0"/>
              <a:t>);   输出</a:t>
            </a:r>
            <a:r>
              <a:rPr lang="zh-CN" altLang="en-US" sz="2800" b="1" dirty="0"/>
              <a:t> </a:t>
            </a:r>
            <a:r>
              <a:rPr lang="en-US" altLang="zh-CN" sz="2800" b="1" dirty="0"/>
              <a:t>p</a:t>
            </a:r>
            <a:r>
              <a:rPr lang="zh-CN" altLang="en-US" sz="2800" b="1" dirty="0"/>
              <a:t> </a:t>
            </a:r>
            <a:r>
              <a:rPr lang="en-US" altLang="zh-CN" sz="2800" b="1" dirty="0"/>
              <a:t>指向的变量</a:t>
            </a:r>
            <a:r>
              <a:rPr lang="zh-CN" altLang="en-US" sz="2800" b="1" dirty="0"/>
              <a:t> </a:t>
            </a:r>
            <a:r>
              <a:rPr lang="en-US" altLang="zh-CN" sz="2800" b="1" dirty="0"/>
              <a:t>a</a:t>
            </a:r>
            <a:r>
              <a:rPr lang="zh-CN" altLang="en-US" sz="2800" b="1" dirty="0"/>
              <a:t> </a:t>
            </a:r>
            <a:r>
              <a:rPr lang="en-US" altLang="zh-CN" sz="2800" b="1" dirty="0"/>
              <a:t>的值</a:t>
            </a:r>
          </a:p>
        </p:txBody>
      </p:sp>
      <p:grpSp>
        <p:nvGrpSpPr>
          <p:cNvPr id="2" name="Group 18"/>
          <p:cNvGrpSpPr>
            <a:grpSpLocks/>
          </p:cNvGrpSpPr>
          <p:nvPr/>
        </p:nvGrpSpPr>
        <p:grpSpPr bwMode="auto">
          <a:xfrm>
            <a:off x="3581400" y="4229100"/>
            <a:ext cx="3200400" cy="1081088"/>
            <a:chOff x="1056" y="2535"/>
            <a:chExt cx="2016" cy="681"/>
          </a:xfrm>
        </p:grpSpPr>
        <p:sp>
          <p:nvSpPr>
            <p:cNvPr id="30727" name="Rectangle 19"/>
            <p:cNvSpPr>
              <a:spLocks noChangeArrowheads="1"/>
            </p:cNvSpPr>
            <p:nvPr/>
          </p:nvSpPr>
          <p:spPr bwMode="auto">
            <a:xfrm>
              <a:off x="2544" y="2583"/>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b="1"/>
                <a:t>a</a:t>
              </a:r>
            </a:p>
          </p:txBody>
        </p:sp>
        <p:sp>
          <p:nvSpPr>
            <p:cNvPr id="30728" name="Rectangle 20"/>
            <p:cNvSpPr>
              <a:spLocks noChangeArrowheads="1"/>
            </p:cNvSpPr>
            <p:nvPr/>
          </p:nvSpPr>
          <p:spPr bwMode="auto">
            <a:xfrm>
              <a:off x="2304" y="2928"/>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kumimoji="1" lang="en-US" altLang="zh-CN" sz="2800" b="1" dirty="0"/>
                <a:t>3</a:t>
              </a:r>
              <a:endParaRPr kumimoji="1" lang="zh-CN" altLang="en-US" sz="2800" b="1" dirty="0"/>
            </a:p>
          </p:txBody>
        </p:sp>
        <p:sp>
          <p:nvSpPr>
            <p:cNvPr id="30729" name="Rectangle 21"/>
            <p:cNvSpPr>
              <a:spLocks noChangeArrowheads="1"/>
            </p:cNvSpPr>
            <p:nvPr/>
          </p:nvSpPr>
          <p:spPr bwMode="auto">
            <a:xfrm>
              <a:off x="1056" y="2928"/>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kumimoji="1" lang="en-US" altLang="zh-CN" sz="2800" b="1" dirty="0">
                  <a:solidFill>
                    <a:schemeClr val="bg2"/>
                  </a:solidFill>
                </a:rPr>
                <a:t>&amp;a</a:t>
              </a:r>
              <a:endParaRPr kumimoji="1" lang="en-US" altLang="zh-CN" sz="3200" b="1" dirty="0">
                <a:solidFill>
                  <a:schemeClr val="bg2"/>
                </a:solidFill>
              </a:endParaRPr>
            </a:p>
          </p:txBody>
        </p:sp>
        <p:sp>
          <p:nvSpPr>
            <p:cNvPr id="30730" name="Rectangle 22"/>
            <p:cNvSpPr>
              <a:spLocks noChangeArrowheads="1"/>
            </p:cNvSpPr>
            <p:nvPr/>
          </p:nvSpPr>
          <p:spPr bwMode="auto">
            <a:xfrm>
              <a:off x="1344" y="2535"/>
              <a:ext cx="253"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b="1"/>
                <a:t>p</a:t>
              </a:r>
            </a:p>
          </p:txBody>
        </p:sp>
        <p:sp>
          <p:nvSpPr>
            <p:cNvPr id="30731" name="Line 23"/>
            <p:cNvSpPr>
              <a:spLocks noChangeShapeType="1"/>
            </p:cNvSpPr>
            <p:nvPr/>
          </p:nvSpPr>
          <p:spPr bwMode="auto">
            <a:xfrm>
              <a:off x="1824" y="3072"/>
              <a:ext cx="48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grpSp>
      <p:sp>
        <p:nvSpPr>
          <p:cNvPr id="241688" name="Rectangle 24"/>
          <p:cNvSpPr>
            <a:spLocks noChangeArrowheads="1"/>
          </p:cNvSpPr>
          <p:nvPr/>
        </p:nvSpPr>
        <p:spPr bwMode="auto">
          <a:xfrm>
            <a:off x="6957473" y="4797457"/>
            <a:ext cx="540830" cy="5254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000" tIns="46800" rIns="90000" bIns="46800" anchor="ctr">
            <a:spAutoFit/>
          </a:bodyPr>
          <a:lstStyle/>
          <a:p>
            <a:pPr algn="ctr"/>
            <a:r>
              <a:rPr lang="en-US" altLang="zh-CN" sz="2800" b="1">
                <a:solidFill>
                  <a:schemeClr val="bg2"/>
                </a:solidFill>
              </a:rPr>
              <a:t>*p</a:t>
            </a:r>
          </a:p>
        </p:txBody>
      </p:sp>
      <p:sp>
        <p:nvSpPr>
          <p:cNvPr id="241689" name="Rectangle 25"/>
          <p:cNvSpPr>
            <a:spLocks noGrp="1" noChangeArrowheads="1"/>
          </p:cNvSpPr>
          <p:nvPr>
            <p:ph type="body" idx="1"/>
          </p:nvPr>
        </p:nvSpPr>
        <p:spPr>
          <a:xfrm>
            <a:off x="119336" y="1295400"/>
            <a:ext cx="11593288" cy="3124200"/>
          </a:xfrm>
          <a:noFill/>
        </p:spPr>
        <p:txBody>
          <a:bodyPr vert="horz" wrap="square" lIns="92075" tIns="46038" rIns="92075" bIns="46038" numCol="1" anchor="t" anchorCtr="0" compatLnSpc="1">
            <a:prstTxWarp prst="textNoShape">
              <a:avLst/>
            </a:prstTxWarp>
          </a:bodyPr>
          <a:lstStyle/>
          <a:p>
            <a:pPr marL="0" indent="0">
              <a:spcBef>
                <a:spcPct val="10000"/>
              </a:spcBef>
              <a:buNone/>
            </a:pPr>
            <a:r>
              <a:rPr lang="zh-CN" altLang="en-US" dirty="0">
                <a:latin typeface="Arial" charset="0"/>
                <a:ea typeface="宋体" charset="0"/>
              </a:rPr>
              <a:t>如果指针的值是某个变量的地址，通过指针就能</a:t>
            </a:r>
            <a:r>
              <a:rPr lang="zh-CN" altLang="en-US" dirty="0">
                <a:solidFill>
                  <a:schemeClr val="bg2"/>
                </a:solidFill>
                <a:latin typeface="Arial" charset="0"/>
                <a:ea typeface="宋体" charset="0"/>
              </a:rPr>
              <a:t>间接访问</a:t>
            </a:r>
            <a:r>
              <a:rPr lang="zh-CN" altLang="en-US" dirty="0">
                <a:latin typeface="Arial" charset="0"/>
                <a:ea typeface="宋体" charset="0"/>
              </a:rPr>
              <a:t>那个变量。</a:t>
            </a:r>
          </a:p>
          <a:p>
            <a:pPr eaLnBrk="1" hangingPunct="1">
              <a:spcBef>
                <a:spcPct val="10000"/>
              </a:spcBef>
              <a:buFont typeface="Wingdings" charset="0"/>
              <a:buNone/>
            </a:pPr>
            <a:r>
              <a:rPr lang="en-US" altLang="zh-CN" dirty="0">
                <a:latin typeface="Arial" charset="0"/>
                <a:ea typeface="宋体" charset="0"/>
              </a:rPr>
              <a:t>1</a:t>
            </a:r>
            <a:r>
              <a:rPr lang="en-US" dirty="0">
                <a:latin typeface="Arial" charset="0"/>
                <a:ea typeface="宋体" charset="0"/>
              </a:rPr>
              <a:t>. </a:t>
            </a:r>
            <a:r>
              <a:rPr lang="zh-CN" altLang="en-US" dirty="0">
                <a:latin typeface="Arial" charset="0"/>
                <a:ea typeface="宋体" charset="0"/>
              </a:rPr>
              <a:t>取地址运算和间接访问运算</a:t>
            </a:r>
            <a:r>
              <a:rPr lang="zh-CN" altLang="en-US" dirty="0">
                <a:solidFill>
                  <a:schemeClr val="accent1"/>
                </a:solidFill>
                <a:latin typeface="Arial" charset="0"/>
                <a:ea typeface="宋体" charset="0"/>
              </a:rPr>
              <a:t> </a:t>
            </a:r>
            <a:endParaRPr lang="en-US" altLang="zh-CN" dirty="0">
              <a:solidFill>
                <a:schemeClr val="accent1"/>
              </a:solidFill>
              <a:latin typeface="Arial" charset="0"/>
              <a:ea typeface="宋体" charset="0"/>
            </a:endParaRPr>
          </a:p>
          <a:p>
            <a:pPr lvl="1" eaLnBrk="1" hangingPunct="1">
              <a:spcBef>
                <a:spcPct val="10000"/>
              </a:spcBef>
              <a:buFont typeface="Wingdings" charset="0"/>
              <a:buNone/>
            </a:pPr>
            <a:r>
              <a:rPr lang="en-US" altLang="zh-CN" dirty="0">
                <a:solidFill>
                  <a:srgbClr val="CC0066"/>
                </a:solidFill>
                <a:latin typeface="Arial" charset="0"/>
                <a:ea typeface="宋体" charset="0"/>
              </a:rPr>
              <a:t>&amp;</a:t>
            </a:r>
            <a:r>
              <a:rPr lang="en-US" altLang="zh-CN" dirty="0">
                <a:latin typeface="Arial" charset="0"/>
                <a:ea typeface="宋体" charset="0"/>
              </a:rPr>
              <a:t>  </a:t>
            </a:r>
            <a:r>
              <a:rPr lang="en-US" dirty="0" err="1">
                <a:latin typeface="Arial" charset="0"/>
                <a:ea typeface="宋体" charset="0"/>
              </a:rPr>
              <a:t>取地址运算符</a:t>
            </a:r>
            <a:endParaRPr lang="zh-CN" altLang="en-US" dirty="0">
              <a:latin typeface="Arial" charset="0"/>
              <a:ea typeface="宋体" charset="0"/>
            </a:endParaRPr>
          </a:p>
          <a:p>
            <a:pPr lvl="1" eaLnBrk="1" hangingPunct="1">
              <a:spcBef>
                <a:spcPct val="10000"/>
              </a:spcBef>
              <a:buFont typeface="Wingdings" charset="0"/>
              <a:buNone/>
            </a:pPr>
            <a:r>
              <a:rPr lang="en-US" altLang="zh-CN" dirty="0">
                <a:latin typeface="Arial" charset="0"/>
                <a:ea typeface="宋体" charset="0"/>
              </a:rPr>
              <a:t>int *p, a = 3;</a:t>
            </a:r>
          </a:p>
          <a:p>
            <a:pPr lvl="1" eaLnBrk="1" hangingPunct="1">
              <a:spcBef>
                <a:spcPct val="10000"/>
              </a:spcBef>
              <a:buFont typeface="Wingdings" charset="0"/>
              <a:buNone/>
            </a:pPr>
            <a:r>
              <a:rPr lang="en-US" altLang="zh-CN" dirty="0">
                <a:solidFill>
                  <a:schemeClr val="bg2"/>
                </a:solidFill>
                <a:latin typeface="Arial" charset="0"/>
                <a:ea typeface="宋体" charset="0"/>
              </a:rPr>
              <a:t>p = </a:t>
            </a:r>
            <a:r>
              <a:rPr lang="en-US" altLang="zh-CN" dirty="0">
                <a:solidFill>
                  <a:srgbClr val="C00000"/>
                </a:solidFill>
                <a:latin typeface="Arial" charset="0"/>
                <a:ea typeface="宋体" charset="0"/>
              </a:rPr>
              <a:t>&amp;a</a:t>
            </a:r>
            <a:r>
              <a:rPr lang="en-US" altLang="zh-CN" dirty="0">
                <a:latin typeface="Arial" charset="0"/>
                <a:ea typeface="宋体" charset="0"/>
              </a:rPr>
              <a:t>;    </a:t>
            </a:r>
            <a:r>
              <a:rPr lang="en-US" dirty="0">
                <a:latin typeface="Arial" charset="0"/>
                <a:ea typeface="宋体" charset="0"/>
              </a:rPr>
              <a:t>把</a:t>
            </a:r>
            <a:r>
              <a:rPr lang="en-US" altLang="zh-CN" dirty="0">
                <a:latin typeface="Arial" charset="0"/>
                <a:ea typeface="宋体" charset="0"/>
              </a:rPr>
              <a:t> a </a:t>
            </a:r>
            <a:r>
              <a:rPr lang="en-US" dirty="0" err="1">
                <a:latin typeface="Arial" charset="0"/>
                <a:ea typeface="宋体" charset="0"/>
              </a:rPr>
              <a:t>的地址赋给</a:t>
            </a:r>
            <a:r>
              <a:rPr lang="en-US" altLang="zh-CN" dirty="0">
                <a:latin typeface="Arial" charset="0"/>
                <a:ea typeface="宋体" charset="0"/>
              </a:rPr>
              <a:t> p，</a:t>
            </a:r>
            <a:r>
              <a:rPr lang="zh-CN" altLang="en-US" dirty="0">
                <a:latin typeface="Arial" charset="0"/>
                <a:ea typeface="宋体" charset="0"/>
              </a:rPr>
              <a:t>即 </a:t>
            </a:r>
            <a:r>
              <a:rPr lang="en-US" altLang="zh-CN" dirty="0">
                <a:latin typeface="Arial" charset="0"/>
                <a:ea typeface="宋体" charset="0"/>
              </a:rPr>
              <a:t>p </a:t>
            </a:r>
            <a:r>
              <a:rPr lang="zh-CN" altLang="en-US" dirty="0">
                <a:latin typeface="Arial" charset="0"/>
                <a:ea typeface="宋体" charset="0"/>
              </a:rPr>
              <a:t>指向 </a:t>
            </a:r>
            <a:r>
              <a:rPr lang="en-US" altLang="zh-CN" dirty="0">
                <a:latin typeface="Arial" charset="0"/>
                <a:ea typeface="宋体" charset="0"/>
              </a:rPr>
              <a:t>a</a:t>
            </a:r>
          </a:p>
        </p:txBody>
      </p:sp>
      <p:sp>
        <p:nvSpPr>
          <p:cNvPr id="241690" name="Rectangle 26"/>
          <p:cNvSpPr>
            <a:spLocks noChangeArrowheads="1"/>
          </p:cNvSpPr>
          <p:nvPr/>
        </p:nvSpPr>
        <p:spPr bwMode="auto">
          <a:xfrm>
            <a:off x="2898656" y="3879926"/>
            <a:ext cx="6033703" cy="4253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just">
              <a:lnSpc>
                <a:spcPct val="90000"/>
              </a:lnSpc>
              <a:spcBef>
                <a:spcPct val="20000"/>
              </a:spcBef>
              <a:buClr>
                <a:schemeClr val="tx2"/>
              </a:buClr>
              <a:buSzPct val="80000"/>
            </a:pPr>
            <a:r>
              <a:rPr lang="zh-CN" altLang="en-US" sz="2400" b="1" dirty="0">
                <a:solidFill>
                  <a:schemeClr val="bg2"/>
                </a:solidFill>
                <a:latin typeface="Times New Roman" charset="0"/>
                <a:ea typeface="仿宋_GB2312" charset="0"/>
                <a:cs typeface="仿宋_GB2312" charset="0"/>
              </a:rPr>
              <a:t>指针变量的类型和它所指向变量的类型相同</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689">
                                            <p:txEl>
                                              <p:pRg st="0" end="0"/>
                                            </p:txEl>
                                          </p:spTgt>
                                        </p:tgtEl>
                                        <p:attrNameLst>
                                          <p:attrName>style.visibility</p:attrName>
                                        </p:attrNameLst>
                                      </p:cBhvr>
                                      <p:to>
                                        <p:strVal val="visible"/>
                                      </p:to>
                                    </p:set>
                                    <p:anim calcmode="lin" valueType="num">
                                      <p:cBhvr additive="base">
                                        <p:cTn id="7" dur="500" fill="hold"/>
                                        <p:tgtEl>
                                          <p:spTgt spid="24168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16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1689">
                                            <p:txEl>
                                              <p:pRg st="1" end="1"/>
                                            </p:txEl>
                                          </p:spTgt>
                                        </p:tgtEl>
                                        <p:attrNameLst>
                                          <p:attrName>style.visibility</p:attrName>
                                        </p:attrNameLst>
                                      </p:cBhvr>
                                      <p:to>
                                        <p:strVal val="visible"/>
                                      </p:to>
                                    </p:set>
                                    <p:anim calcmode="lin" valueType="num">
                                      <p:cBhvr additive="base">
                                        <p:cTn id="13" dur="500" fill="hold"/>
                                        <p:tgtEl>
                                          <p:spTgt spid="24168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168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1689">
                                            <p:txEl>
                                              <p:pRg st="2" end="2"/>
                                            </p:txEl>
                                          </p:spTgt>
                                        </p:tgtEl>
                                        <p:attrNameLst>
                                          <p:attrName>style.visibility</p:attrName>
                                        </p:attrNameLst>
                                      </p:cBhvr>
                                      <p:to>
                                        <p:strVal val="visible"/>
                                      </p:to>
                                    </p:set>
                                    <p:anim calcmode="lin" valueType="num">
                                      <p:cBhvr additive="base">
                                        <p:cTn id="19" dur="500" fill="hold"/>
                                        <p:tgtEl>
                                          <p:spTgt spid="24168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168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1689">
                                            <p:txEl>
                                              <p:pRg st="3" end="3"/>
                                            </p:txEl>
                                          </p:spTgt>
                                        </p:tgtEl>
                                        <p:attrNameLst>
                                          <p:attrName>style.visibility</p:attrName>
                                        </p:attrNameLst>
                                      </p:cBhvr>
                                      <p:to>
                                        <p:strVal val="visible"/>
                                      </p:to>
                                    </p:set>
                                    <p:anim calcmode="lin" valueType="num">
                                      <p:cBhvr additive="base">
                                        <p:cTn id="25" dur="500" fill="hold"/>
                                        <p:tgtEl>
                                          <p:spTgt spid="24168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168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1689">
                                            <p:txEl>
                                              <p:pRg st="4" end="4"/>
                                            </p:txEl>
                                          </p:spTgt>
                                        </p:tgtEl>
                                        <p:attrNameLst>
                                          <p:attrName>style.visibility</p:attrName>
                                        </p:attrNameLst>
                                      </p:cBhvr>
                                      <p:to>
                                        <p:strVal val="visible"/>
                                      </p:to>
                                    </p:set>
                                    <p:anim calcmode="lin" valueType="num">
                                      <p:cBhvr additive="base">
                                        <p:cTn id="31" dur="500" fill="hold"/>
                                        <p:tgtEl>
                                          <p:spTgt spid="24168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168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1681">
                                            <p:txEl>
                                              <p:pRg st="0" end="0"/>
                                            </p:txEl>
                                          </p:spTgt>
                                        </p:tgtEl>
                                        <p:attrNameLst>
                                          <p:attrName>style.visibility</p:attrName>
                                        </p:attrNameLst>
                                      </p:cBhvr>
                                      <p:to>
                                        <p:strVal val="visible"/>
                                      </p:to>
                                    </p:set>
                                    <p:anim calcmode="lin" valueType="num">
                                      <p:cBhvr additive="base">
                                        <p:cTn id="43" dur="500" fill="hold"/>
                                        <p:tgtEl>
                                          <p:spTgt spid="241681">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16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1681">
                                            <p:txEl>
                                              <p:pRg st="1" end="1"/>
                                            </p:txEl>
                                          </p:spTgt>
                                        </p:tgtEl>
                                        <p:attrNameLst>
                                          <p:attrName>style.visibility</p:attrName>
                                        </p:attrNameLst>
                                      </p:cBhvr>
                                      <p:to>
                                        <p:strVal val="visible"/>
                                      </p:to>
                                    </p:set>
                                    <p:anim calcmode="lin" valueType="num">
                                      <p:cBhvr additive="base">
                                        <p:cTn id="49" dur="500" fill="hold"/>
                                        <p:tgtEl>
                                          <p:spTgt spid="241681">
                                            <p:txEl>
                                              <p:p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4168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41688"/>
                                        </p:tgtEl>
                                        <p:attrNameLst>
                                          <p:attrName>style.visibility</p:attrName>
                                        </p:attrNameLst>
                                      </p:cBhvr>
                                      <p:to>
                                        <p:strVal val="visible"/>
                                      </p:to>
                                    </p:set>
                                    <p:anim calcmode="lin" valueType="num">
                                      <p:cBhvr additive="base">
                                        <p:cTn id="55" dur="500" fill="hold"/>
                                        <p:tgtEl>
                                          <p:spTgt spid="241688"/>
                                        </p:tgtEl>
                                        <p:attrNameLst>
                                          <p:attrName>ppt_x</p:attrName>
                                        </p:attrNameLst>
                                      </p:cBhvr>
                                      <p:tavLst>
                                        <p:tav tm="0">
                                          <p:val>
                                            <p:strVal val="0-#ppt_w/2"/>
                                          </p:val>
                                        </p:tav>
                                        <p:tav tm="100000">
                                          <p:val>
                                            <p:strVal val="#ppt_x"/>
                                          </p:val>
                                        </p:tav>
                                      </p:tavLst>
                                    </p:anim>
                                    <p:anim calcmode="lin" valueType="num">
                                      <p:cBhvr additive="base">
                                        <p:cTn id="56" dur="500" fill="hold"/>
                                        <p:tgtEl>
                                          <p:spTgt spid="241688"/>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241690"/>
                                        </p:tgtEl>
                                        <p:attrNameLst>
                                          <p:attrName>style.visibility</p:attrName>
                                        </p:attrNameLst>
                                      </p:cBhvr>
                                      <p:to>
                                        <p:strVal val="visible"/>
                                      </p:to>
                                    </p:set>
                                    <p:animEffect transition="in" filter="wipe(right)">
                                      <p:cBhvr>
                                        <p:cTn id="61" dur="500"/>
                                        <p:tgtEl>
                                          <p:spTgt spid="241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81" grpId="0" build="p" autoUpdateAnimBg="0"/>
      <p:bldP spid="241688" grpId="0" autoUpdateAnimBg="0"/>
      <p:bldP spid="241689" grpId="0" build="p" bldLvl="2" autoUpdateAnimBg="0"/>
      <p:bldP spid="241690"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6"/>
          <p:cNvSpPr>
            <a:spLocks noChangeArrowheads="1"/>
          </p:cNvSpPr>
          <p:nvPr/>
        </p:nvSpPr>
        <p:spPr bwMode="auto">
          <a:xfrm>
            <a:off x="46833" y="1143000"/>
            <a:ext cx="5410200" cy="571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90000"/>
              </a:lnSpc>
              <a:spcBef>
                <a:spcPct val="20000"/>
              </a:spcBef>
              <a:buClr>
                <a:schemeClr val="bg2"/>
              </a:buClr>
              <a:buSzPct val="75000"/>
            </a:pPr>
            <a:r>
              <a:rPr lang="en-US" altLang="zh-CN" sz="2400" b="1" dirty="0"/>
              <a:t># include &lt;</a:t>
            </a:r>
            <a:r>
              <a:rPr lang="en-US" altLang="zh-CN" sz="2400" b="1" dirty="0" err="1"/>
              <a:t>stdio.h</a:t>
            </a:r>
            <a:r>
              <a:rPr lang="en-US" altLang="zh-CN" sz="2400" b="1" dirty="0"/>
              <a:t>&gt;</a:t>
            </a:r>
          </a:p>
          <a:p>
            <a:pPr marL="342900" indent="-342900" algn="just">
              <a:lnSpc>
                <a:spcPct val="90000"/>
              </a:lnSpc>
              <a:spcBef>
                <a:spcPct val="20000"/>
              </a:spcBef>
              <a:buClr>
                <a:schemeClr val="bg2"/>
              </a:buClr>
              <a:buSzPct val="75000"/>
            </a:pPr>
            <a:r>
              <a:rPr lang="en-US" altLang="zh-CN" sz="2400" b="1" dirty="0" err="1"/>
              <a:t>int</a:t>
            </a:r>
            <a:r>
              <a:rPr lang="en-US" altLang="zh-CN" sz="2400" b="1" dirty="0"/>
              <a:t> main (void)</a:t>
            </a:r>
          </a:p>
          <a:p>
            <a:pPr marL="342900" indent="-342900" algn="just">
              <a:lnSpc>
                <a:spcPct val="90000"/>
              </a:lnSpc>
              <a:spcBef>
                <a:spcPct val="20000"/>
              </a:spcBef>
              <a:buClr>
                <a:schemeClr val="bg2"/>
              </a:buClr>
              <a:buSzPct val="75000"/>
            </a:pPr>
            <a:r>
              <a:rPr lang="en-US" altLang="zh-CN" sz="2400" b="1" dirty="0"/>
              <a:t>{  </a:t>
            </a:r>
            <a:r>
              <a:rPr lang="en-US" altLang="zh-CN" sz="2400" b="1" dirty="0" err="1"/>
              <a:t>int</a:t>
            </a:r>
            <a:r>
              <a:rPr lang="en-US" altLang="zh-CN" sz="2400" b="1" dirty="0"/>
              <a:t> a = 3, *p;            	   </a:t>
            </a:r>
          </a:p>
          <a:p>
            <a:pPr marL="342900" indent="-342900" algn="just">
              <a:lnSpc>
                <a:spcPct val="90000"/>
              </a:lnSpc>
              <a:spcBef>
                <a:spcPct val="20000"/>
              </a:spcBef>
              <a:buClr>
                <a:schemeClr val="bg2"/>
              </a:buClr>
              <a:buSzPct val="75000"/>
            </a:pPr>
            <a:r>
              <a:rPr lang="en-US" altLang="zh-CN" sz="2400" b="1" dirty="0"/>
              <a:t>   p = &amp;a;                 	   </a:t>
            </a:r>
          </a:p>
          <a:p>
            <a:pPr marL="342900" indent="-342900" algn="just">
              <a:lnSpc>
                <a:spcPct val="90000"/>
              </a:lnSpc>
              <a:spcBef>
                <a:spcPct val="20000"/>
              </a:spcBef>
              <a:buClr>
                <a:schemeClr val="bg2"/>
              </a:buClr>
              <a:buSzPct val="75000"/>
            </a:pPr>
            <a:r>
              <a:rPr lang="en-US" altLang="zh-CN" sz="2400" b="1" dirty="0"/>
              <a:t>   </a:t>
            </a:r>
            <a:r>
              <a:rPr lang="en-US" altLang="zh-CN" sz="2400" b="1" dirty="0" err="1"/>
              <a:t>printf</a:t>
            </a:r>
            <a:r>
              <a:rPr lang="en-US" altLang="zh-CN" sz="2400" b="1" dirty="0"/>
              <a:t> (</a:t>
            </a:r>
            <a:r>
              <a:rPr lang="en-US" altLang="zh-CN" sz="2400" b="1" dirty="0">
                <a:cs typeface="Arial" charset="0"/>
              </a:rPr>
              <a:t>“</a:t>
            </a:r>
            <a:r>
              <a:rPr lang="en-US" altLang="zh-CN" sz="2400" b="1" dirty="0"/>
              <a:t>a=%d, *p=%d\n</a:t>
            </a:r>
            <a:r>
              <a:rPr lang="en-US" altLang="zh-CN" sz="2400" b="1" dirty="0">
                <a:cs typeface="Arial" charset="0"/>
              </a:rPr>
              <a:t>”</a:t>
            </a:r>
            <a:r>
              <a:rPr lang="en-US" altLang="zh-CN" sz="2400" b="1" dirty="0"/>
              <a:t>, a, *p);</a:t>
            </a:r>
          </a:p>
          <a:p>
            <a:pPr marL="342900" indent="-342900" algn="just">
              <a:lnSpc>
                <a:spcPct val="90000"/>
              </a:lnSpc>
              <a:spcBef>
                <a:spcPct val="20000"/>
              </a:spcBef>
              <a:buClr>
                <a:schemeClr val="bg2"/>
              </a:buClr>
              <a:buSzPct val="75000"/>
            </a:pPr>
            <a:r>
              <a:rPr lang="zh-CN" altLang="en-US" sz="2400" b="1" dirty="0"/>
              <a:t>  *</a:t>
            </a:r>
            <a:r>
              <a:rPr lang="en-US" altLang="zh-CN" sz="2400" b="1" dirty="0"/>
              <a:t>p = 10;        </a:t>
            </a:r>
          </a:p>
          <a:p>
            <a:pPr marL="342900" indent="-342900" algn="just">
              <a:lnSpc>
                <a:spcPct val="90000"/>
              </a:lnSpc>
              <a:spcBef>
                <a:spcPct val="20000"/>
              </a:spcBef>
              <a:buClr>
                <a:schemeClr val="bg2"/>
              </a:buClr>
              <a:buSzPct val="75000"/>
            </a:pPr>
            <a:r>
              <a:rPr lang="en-US" altLang="zh-CN" sz="2400" b="1" dirty="0"/>
              <a:t>   </a:t>
            </a:r>
            <a:r>
              <a:rPr lang="en-US" altLang="zh-CN" sz="2400" b="1" dirty="0" err="1"/>
              <a:t>printf</a:t>
            </a:r>
            <a:r>
              <a:rPr lang="en-US" altLang="zh-CN" sz="2400" b="1" dirty="0"/>
              <a:t>(</a:t>
            </a:r>
            <a:r>
              <a:rPr lang="en-US" altLang="zh-CN" sz="2400" b="1" dirty="0">
                <a:cs typeface="Arial" charset="0"/>
              </a:rPr>
              <a:t>"</a:t>
            </a:r>
            <a:r>
              <a:rPr lang="en-US" altLang="zh-CN" sz="2400" b="1" dirty="0"/>
              <a:t>a=%d, *p=%d\n</a:t>
            </a:r>
            <a:r>
              <a:rPr lang="en-US" altLang="zh-CN" sz="2400" b="1" dirty="0">
                <a:cs typeface="Arial" charset="0"/>
              </a:rPr>
              <a:t>"</a:t>
            </a:r>
            <a:r>
              <a:rPr lang="en-US" altLang="zh-CN" sz="2400" b="1" dirty="0"/>
              <a:t>, a, *p);</a:t>
            </a:r>
          </a:p>
          <a:p>
            <a:pPr marL="342900" indent="-342900" algn="just">
              <a:lnSpc>
                <a:spcPct val="90000"/>
              </a:lnSpc>
              <a:spcBef>
                <a:spcPct val="20000"/>
              </a:spcBef>
              <a:buClr>
                <a:schemeClr val="bg2"/>
              </a:buClr>
              <a:buSzPct val="75000"/>
            </a:pPr>
            <a:r>
              <a:rPr lang="en-US" altLang="zh-CN" sz="2400" b="1" dirty="0"/>
              <a:t>   </a:t>
            </a:r>
            <a:r>
              <a:rPr lang="en-US" altLang="zh-CN" sz="2400" b="1" dirty="0" err="1"/>
              <a:t>printf</a:t>
            </a:r>
            <a:r>
              <a:rPr lang="en-US" altLang="zh-CN" sz="2400" b="1" dirty="0"/>
              <a:t>(</a:t>
            </a:r>
            <a:r>
              <a:rPr lang="en-US" altLang="zh-CN" sz="2400" b="1" dirty="0">
                <a:cs typeface="Arial" charset="0"/>
              </a:rPr>
              <a:t>"</a:t>
            </a:r>
            <a:r>
              <a:rPr lang="en-US" altLang="zh-CN" sz="2400" b="1" dirty="0"/>
              <a:t>Enter a: </a:t>
            </a:r>
            <a:r>
              <a:rPr lang="en-US" altLang="zh-CN" sz="2400" b="1" dirty="0">
                <a:cs typeface="Arial" charset="0"/>
              </a:rPr>
              <a:t>"</a:t>
            </a:r>
            <a:r>
              <a:rPr lang="en-US" altLang="zh-CN" sz="2400" b="1" dirty="0"/>
              <a:t>);</a:t>
            </a:r>
          </a:p>
          <a:p>
            <a:pPr marL="342900" indent="-342900" algn="just">
              <a:lnSpc>
                <a:spcPct val="90000"/>
              </a:lnSpc>
              <a:spcBef>
                <a:spcPct val="20000"/>
              </a:spcBef>
              <a:buClr>
                <a:schemeClr val="bg2"/>
              </a:buClr>
              <a:buSzPct val="75000"/>
            </a:pPr>
            <a:r>
              <a:rPr lang="en-US" altLang="zh-CN" sz="2400" b="1" dirty="0"/>
              <a:t>   </a:t>
            </a:r>
            <a:r>
              <a:rPr lang="en-US" altLang="zh-CN" sz="2400" b="1" dirty="0" err="1"/>
              <a:t>scanf</a:t>
            </a:r>
            <a:r>
              <a:rPr lang="en-US" altLang="zh-CN" sz="2400" b="1" dirty="0"/>
              <a:t>(</a:t>
            </a:r>
            <a:r>
              <a:rPr lang="en-US" altLang="zh-CN" sz="2400" b="1" dirty="0">
                <a:cs typeface="Arial" charset="0"/>
              </a:rPr>
              <a:t>"</a:t>
            </a:r>
            <a:r>
              <a:rPr lang="en-US" altLang="zh-CN" sz="2400" b="1" dirty="0"/>
              <a:t>%d</a:t>
            </a:r>
            <a:r>
              <a:rPr lang="en-US" altLang="zh-CN" sz="2400" b="1" dirty="0">
                <a:cs typeface="Arial" charset="0"/>
              </a:rPr>
              <a:t>"</a:t>
            </a:r>
            <a:r>
              <a:rPr lang="en-US" altLang="zh-CN" sz="2400" b="1" dirty="0"/>
              <a:t>, &amp;a);        	</a:t>
            </a:r>
          </a:p>
          <a:p>
            <a:pPr marL="342900" indent="-342900" algn="just">
              <a:lnSpc>
                <a:spcPct val="90000"/>
              </a:lnSpc>
              <a:spcBef>
                <a:spcPct val="20000"/>
              </a:spcBef>
              <a:buClr>
                <a:schemeClr val="bg2"/>
              </a:buClr>
              <a:buSzPct val="75000"/>
            </a:pPr>
            <a:r>
              <a:rPr lang="en-US" altLang="zh-CN" sz="2400" b="1" dirty="0"/>
              <a:t>   </a:t>
            </a:r>
            <a:r>
              <a:rPr lang="en-US" altLang="zh-CN" sz="2400" b="1" dirty="0" err="1"/>
              <a:t>printf</a:t>
            </a:r>
            <a:r>
              <a:rPr lang="en-US" altLang="zh-CN" sz="2400" b="1" dirty="0"/>
              <a:t>(</a:t>
            </a:r>
            <a:r>
              <a:rPr lang="en-US" altLang="zh-CN" sz="2400" b="1" dirty="0">
                <a:cs typeface="Arial" charset="0"/>
              </a:rPr>
              <a:t>"</a:t>
            </a:r>
            <a:r>
              <a:rPr lang="en-US" altLang="zh-CN" sz="2400" b="1" dirty="0"/>
              <a:t>a=%d, *p=%d\n</a:t>
            </a:r>
            <a:r>
              <a:rPr lang="en-US" altLang="zh-CN" sz="2400" b="1" dirty="0">
                <a:cs typeface="Arial" charset="0"/>
              </a:rPr>
              <a:t>"</a:t>
            </a:r>
            <a:r>
              <a:rPr lang="en-US" altLang="zh-CN" sz="2400" b="1" dirty="0"/>
              <a:t>, a, *p);</a:t>
            </a:r>
          </a:p>
          <a:p>
            <a:pPr marL="342900" indent="-342900" algn="just">
              <a:lnSpc>
                <a:spcPct val="90000"/>
              </a:lnSpc>
              <a:spcBef>
                <a:spcPct val="20000"/>
              </a:spcBef>
              <a:buClr>
                <a:schemeClr val="bg2"/>
              </a:buClr>
              <a:buSzPct val="75000"/>
            </a:pPr>
            <a:r>
              <a:rPr lang="en-US" altLang="zh-CN" sz="2400" b="1" dirty="0"/>
              <a:t>   (*p)++;	</a:t>
            </a:r>
          </a:p>
          <a:p>
            <a:pPr marL="342900" indent="-342900" algn="just">
              <a:lnSpc>
                <a:spcPct val="90000"/>
              </a:lnSpc>
              <a:spcBef>
                <a:spcPct val="20000"/>
              </a:spcBef>
              <a:buClr>
                <a:schemeClr val="bg2"/>
              </a:buClr>
              <a:buSzPct val="75000"/>
            </a:pPr>
            <a:r>
              <a:rPr lang="en-US" altLang="zh-CN" sz="2400" b="1" dirty="0"/>
              <a:t>   </a:t>
            </a:r>
            <a:r>
              <a:rPr lang="en-US" altLang="zh-CN" sz="2400" b="1" dirty="0" err="1"/>
              <a:t>printf</a:t>
            </a:r>
            <a:r>
              <a:rPr lang="en-US" altLang="zh-CN" sz="2400" b="1" dirty="0"/>
              <a:t>(</a:t>
            </a:r>
            <a:r>
              <a:rPr lang="en-US" altLang="zh-CN" sz="2400" b="1" dirty="0">
                <a:cs typeface="Arial" charset="0"/>
              </a:rPr>
              <a:t>"</a:t>
            </a:r>
            <a:r>
              <a:rPr lang="en-US" altLang="zh-CN" sz="2400" b="1" dirty="0"/>
              <a:t>a=%d, *p=%d\n</a:t>
            </a:r>
            <a:r>
              <a:rPr lang="en-US" altLang="zh-CN" sz="2400" b="1" dirty="0">
                <a:cs typeface="Arial" charset="0"/>
              </a:rPr>
              <a:t>"</a:t>
            </a:r>
            <a:r>
              <a:rPr lang="en-US" altLang="zh-CN" sz="2400" b="1" dirty="0"/>
              <a:t>, a, *p);</a:t>
            </a:r>
          </a:p>
          <a:p>
            <a:pPr marL="342900" indent="-342900" algn="just">
              <a:lnSpc>
                <a:spcPct val="90000"/>
              </a:lnSpc>
              <a:spcBef>
                <a:spcPct val="20000"/>
              </a:spcBef>
              <a:buClr>
                <a:schemeClr val="bg2"/>
              </a:buClr>
              <a:buSzPct val="75000"/>
            </a:pPr>
            <a:r>
              <a:rPr lang="en-US" altLang="zh-CN" sz="2400" b="1" dirty="0"/>
              <a:t>   return 0;</a:t>
            </a:r>
          </a:p>
          <a:p>
            <a:pPr marL="342900" indent="-342900" algn="just">
              <a:lnSpc>
                <a:spcPct val="90000"/>
              </a:lnSpc>
              <a:spcBef>
                <a:spcPct val="20000"/>
              </a:spcBef>
              <a:buClr>
                <a:schemeClr val="bg2"/>
              </a:buClr>
              <a:buSzPct val="75000"/>
            </a:pPr>
            <a:r>
              <a:rPr lang="en-US" altLang="zh-CN" sz="2400" b="1" dirty="0"/>
              <a:t>} </a:t>
            </a:r>
          </a:p>
        </p:txBody>
      </p:sp>
      <p:sp>
        <p:nvSpPr>
          <p:cNvPr id="32770" name="Rectangle 4"/>
          <p:cNvSpPr>
            <a:spLocks noGrp="1" noChangeArrowheads="1"/>
          </p:cNvSpPr>
          <p:nvPr>
            <p:ph type="title"/>
          </p:nvPr>
        </p:nvSpPr>
        <p:spPr>
          <a:xfrm>
            <a:off x="1631950" y="200026"/>
            <a:ext cx="9036050" cy="1027113"/>
          </a:xfrm>
        </p:spPr>
        <p:txBody>
          <a:bodyPr/>
          <a:lstStyle/>
          <a:p>
            <a:pPr eaLnBrk="1" hangingPunct="1"/>
            <a:r>
              <a:rPr lang="zh-CN" altLang="en-US" sz="4000" dirty="0">
                <a:latin typeface="Arial" charset="0"/>
                <a:ea typeface="宋体" charset="0"/>
              </a:rPr>
              <a:t>例</a:t>
            </a:r>
            <a:r>
              <a:rPr lang="en-US" sz="4000" dirty="0">
                <a:latin typeface="Arial" charset="0"/>
                <a:ea typeface="宋体" charset="0"/>
              </a:rPr>
              <a:t> </a:t>
            </a:r>
            <a:r>
              <a:rPr lang="zh-CN" altLang="en-US" sz="4000" dirty="0">
                <a:latin typeface="宋体" charset="0"/>
                <a:ea typeface="宋体" charset="0"/>
              </a:rPr>
              <a:t>指针取地址运算和间接访问运算</a:t>
            </a:r>
            <a:r>
              <a:rPr lang="zh-CN" altLang="en-US" sz="4000" dirty="0">
                <a:latin typeface="Arial" charset="0"/>
                <a:ea typeface="宋体" charset="0"/>
              </a:rPr>
              <a:t> </a:t>
            </a:r>
          </a:p>
        </p:txBody>
      </p:sp>
      <p:grpSp>
        <p:nvGrpSpPr>
          <p:cNvPr id="2" name="Group 7"/>
          <p:cNvGrpSpPr>
            <a:grpSpLocks/>
          </p:cNvGrpSpPr>
          <p:nvPr/>
        </p:nvGrpSpPr>
        <p:grpSpPr bwMode="auto">
          <a:xfrm>
            <a:off x="5761039" y="1219200"/>
            <a:ext cx="3951288" cy="1068388"/>
            <a:chOff x="2976" y="-1"/>
            <a:chExt cx="2489" cy="673"/>
          </a:xfrm>
        </p:grpSpPr>
        <p:grpSp>
          <p:nvGrpSpPr>
            <p:cNvPr id="32774" name="Group 8"/>
            <p:cNvGrpSpPr>
              <a:grpSpLocks/>
            </p:cNvGrpSpPr>
            <p:nvPr/>
          </p:nvGrpSpPr>
          <p:grpSpPr bwMode="auto">
            <a:xfrm>
              <a:off x="2976" y="-1"/>
              <a:ext cx="2016" cy="673"/>
              <a:chOff x="1056" y="2543"/>
              <a:chExt cx="2016" cy="673"/>
            </a:xfrm>
          </p:grpSpPr>
          <p:sp>
            <p:nvSpPr>
              <p:cNvPr id="32776" name="Rectangle 9"/>
              <p:cNvSpPr>
                <a:spLocks noChangeArrowheads="1"/>
              </p:cNvSpPr>
              <p:nvPr/>
            </p:nvSpPr>
            <p:spPr bwMode="auto">
              <a:xfrm>
                <a:off x="2544" y="2591"/>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a</a:t>
                </a:r>
                <a:endParaRPr lang="en-US" altLang="zh-CN" sz="2800" b="1"/>
              </a:p>
            </p:txBody>
          </p:sp>
          <p:sp>
            <p:nvSpPr>
              <p:cNvPr id="32777" name="Rectangle 10"/>
              <p:cNvSpPr>
                <a:spLocks noChangeArrowheads="1"/>
              </p:cNvSpPr>
              <p:nvPr/>
            </p:nvSpPr>
            <p:spPr bwMode="auto">
              <a:xfrm>
                <a:off x="2304" y="2928"/>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altLang="zh-CN" sz="2800"/>
                  <a:t>3</a:t>
                </a:r>
                <a:endParaRPr kumimoji="1" lang="zh-CN" altLang="en-US" sz="3200"/>
              </a:p>
            </p:txBody>
          </p:sp>
          <p:sp>
            <p:nvSpPr>
              <p:cNvPr id="32778" name="Rectangle 11"/>
              <p:cNvSpPr>
                <a:spLocks noChangeArrowheads="1"/>
              </p:cNvSpPr>
              <p:nvPr/>
            </p:nvSpPr>
            <p:spPr bwMode="auto">
              <a:xfrm>
                <a:off x="1056" y="2928"/>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altLang="zh-CN" sz="2800"/>
                  <a:t>&amp;a</a:t>
                </a:r>
                <a:endParaRPr kumimoji="1" lang="en-US" altLang="zh-CN" sz="3200" b="1"/>
              </a:p>
            </p:txBody>
          </p:sp>
          <p:sp>
            <p:nvSpPr>
              <p:cNvPr id="32779" name="Rectangle 12"/>
              <p:cNvSpPr>
                <a:spLocks noChangeArrowheads="1"/>
              </p:cNvSpPr>
              <p:nvPr/>
            </p:nvSpPr>
            <p:spPr bwMode="auto">
              <a:xfrm>
                <a:off x="1344" y="2543"/>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a:t>p</a:t>
                </a:r>
              </a:p>
            </p:txBody>
          </p:sp>
          <p:sp>
            <p:nvSpPr>
              <p:cNvPr id="32780" name="Line 13"/>
              <p:cNvSpPr>
                <a:spLocks noChangeShapeType="1"/>
              </p:cNvSpPr>
              <p:nvPr/>
            </p:nvSpPr>
            <p:spPr bwMode="auto">
              <a:xfrm>
                <a:off x="1824" y="3072"/>
                <a:ext cx="48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grpSp>
        <p:sp>
          <p:nvSpPr>
            <p:cNvPr id="32775" name="Rectangle 14"/>
            <p:cNvSpPr>
              <a:spLocks noChangeArrowheads="1"/>
            </p:cNvSpPr>
            <p:nvPr/>
          </p:nvSpPr>
          <p:spPr bwMode="auto">
            <a:xfrm>
              <a:off x="5136" y="334"/>
              <a:ext cx="329" cy="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000" tIns="46800" rIns="90000" bIns="46800" anchor="ctr">
              <a:spAutoFit/>
            </a:bodyPr>
            <a:lstStyle/>
            <a:p>
              <a:r>
                <a:rPr lang="en-US" altLang="zh-CN" sz="2800"/>
                <a:t>*p</a:t>
              </a:r>
            </a:p>
          </p:txBody>
        </p:sp>
      </p:grpSp>
      <p:sp>
        <p:nvSpPr>
          <p:cNvPr id="243727" name="Line 15"/>
          <p:cNvSpPr>
            <a:spLocks noChangeShapeType="1"/>
          </p:cNvSpPr>
          <p:nvPr/>
        </p:nvSpPr>
        <p:spPr bwMode="auto">
          <a:xfrm>
            <a:off x="336550" y="2780928"/>
            <a:ext cx="1295400" cy="0"/>
          </a:xfrm>
          <a:prstGeom prst="line">
            <a:avLst/>
          </a:prstGeom>
          <a:noFill/>
          <a:ln w="38100">
            <a:solidFill>
              <a:schemeClr val="bg2"/>
            </a:solidFill>
            <a:round/>
            <a:headEnd/>
            <a:tailEn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243730" name="Rectangle 18"/>
          <p:cNvSpPr>
            <a:spLocks noChangeArrowheads="1"/>
          </p:cNvSpPr>
          <p:nvPr/>
        </p:nvSpPr>
        <p:spPr bwMode="auto">
          <a:xfrm>
            <a:off x="7467600" y="3429000"/>
            <a:ext cx="2590800" cy="2368550"/>
          </a:xfrm>
          <a:prstGeom prst="rect">
            <a:avLst/>
          </a:prstGeom>
          <a:noFill/>
          <a:ln w="12700">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p>
            <a:pPr algn="just">
              <a:spcBef>
                <a:spcPct val="30000"/>
              </a:spcBef>
            </a:pPr>
            <a:r>
              <a:rPr kumimoji="1" lang="en-US" altLang="zh-CN" sz="2400" b="1"/>
              <a:t>a = 3, *p = 3</a:t>
            </a:r>
          </a:p>
          <a:p>
            <a:pPr algn="just">
              <a:spcBef>
                <a:spcPct val="30000"/>
              </a:spcBef>
            </a:pPr>
            <a:r>
              <a:rPr kumimoji="1" lang="en-US" altLang="zh-CN" sz="2400" b="1"/>
              <a:t>a = 10, *p = 10</a:t>
            </a:r>
          </a:p>
          <a:p>
            <a:pPr algn="just">
              <a:spcBef>
                <a:spcPct val="30000"/>
              </a:spcBef>
            </a:pPr>
            <a:r>
              <a:rPr kumimoji="1" lang="en-US" altLang="zh-CN" sz="2400" b="1"/>
              <a:t>Enter a: </a:t>
            </a:r>
            <a:r>
              <a:rPr kumimoji="1" lang="en-US" altLang="zh-CN" sz="2400" b="1">
                <a:solidFill>
                  <a:srgbClr val="CC0066"/>
                </a:solidFill>
              </a:rPr>
              <a:t>5</a:t>
            </a:r>
            <a:r>
              <a:rPr kumimoji="1" lang="en-US" altLang="zh-CN" sz="2400" b="1"/>
              <a:t> </a:t>
            </a:r>
          </a:p>
          <a:p>
            <a:pPr algn="just">
              <a:spcBef>
                <a:spcPct val="30000"/>
              </a:spcBef>
            </a:pPr>
            <a:r>
              <a:rPr kumimoji="1" lang="en-US" altLang="zh-CN" sz="2400" b="1"/>
              <a:t>a = 5, *p = 5</a:t>
            </a:r>
          </a:p>
          <a:p>
            <a:pPr>
              <a:spcBef>
                <a:spcPct val="30000"/>
              </a:spcBef>
            </a:pPr>
            <a:r>
              <a:rPr kumimoji="1" lang="en-US" altLang="zh-CN" sz="2400" b="1"/>
              <a:t>a = 6, *p = 6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727"/>
                                        </p:tgtEl>
                                        <p:attrNameLst>
                                          <p:attrName>style.visibility</p:attrName>
                                        </p:attrNameLst>
                                      </p:cBhvr>
                                      <p:to>
                                        <p:strVal val="visible"/>
                                      </p:to>
                                    </p:set>
                                    <p:anim calcmode="lin" valueType="num">
                                      <p:cBhvr additive="base">
                                        <p:cTn id="7" dur="500" fill="hold"/>
                                        <p:tgtEl>
                                          <p:spTgt spid="243727"/>
                                        </p:tgtEl>
                                        <p:attrNameLst>
                                          <p:attrName>ppt_x</p:attrName>
                                        </p:attrNameLst>
                                      </p:cBhvr>
                                      <p:tavLst>
                                        <p:tav tm="0">
                                          <p:val>
                                            <p:strVal val="0-#ppt_w/2"/>
                                          </p:val>
                                        </p:tav>
                                        <p:tav tm="100000">
                                          <p:val>
                                            <p:strVal val="#ppt_x"/>
                                          </p:val>
                                        </p:tav>
                                      </p:tavLst>
                                    </p:anim>
                                    <p:anim calcmode="lin" valueType="num">
                                      <p:cBhvr additive="base">
                                        <p:cTn id="8" dur="500" fill="hold"/>
                                        <p:tgtEl>
                                          <p:spTgt spid="24372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43730">
                                            <p:bg/>
                                          </p:spTgt>
                                        </p:tgtEl>
                                        <p:attrNameLst>
                                          <p:attrName>style.visibility</p:attrName>
                                        </p:attrNameLst>
                                      </p:cBhvr>
                                      <p:to>
                                        <p:strVal val="visible"/>
                                      </p:to>
                                    </p:set>
                                    <p:anim calcmode="lin" valueType="num">
                                      <p:cBhvr additive="base">
                                        <p:cTn id="18" dur="500" fill="hold"/>
                                        <p:tgtEl>
                                          <p:spTgt spid="243730">
                                            <p:bg/>
                                          </p:spTgt>
                                        </p:tgtEl>
                                        <p:attrNameLst>
                                          <p:attrName>ppt_x</p:attrName>
                                        </p:attrNameLst>
                                      </p:cBhvr>
                                      <p:tavLst>
                                        <p:tav tm="0">
                                          <p:val>
                                            <p:strVal val="0-#ppt_w/2"/>
                                          </p:val>
                                        </p:tav>
                                        <p:tav tm="100000">
                                          <p:val>
                                            <p:strVal val="#ppt_x"/>
                                          </p:val>
                                        </p:tav>
                                      </p:tavLst>
                                    </p:anim>
                                    <p:anim calcmode="lin" valueType="num">
                                      <p:cBhvr additive="base">
                                        <p:cTn id="19" dur="500" fill="hold"/>
                                        <p:tgtEl>
                                          <p:spTgt spid="243730">
                                            <p:bg/>
                                          </p:spTgt>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43730">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3730">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3730">
                                            <p:txEl>
                                              <p:pRg st="2" end="2"/>
                                            </p:txEl>
                                          </p:spTgt>
                                        </p:tgtEl>
                                        <p:attrNameLst>
                                          <p:attrName>style.visibility</p:attrName>
                                        </p:attrNameLst>
                                      </p:cBhvr>
                                      <p:to>
                                        <p:strVal val="visible"/>
                                      </p:to>
                                    </p:set>
                                    <p:anim calcmode="lin" valueType="num">
                                      <p:cBhvr additive="base">
                                        <p:cTn id="31" dur="500" fill="hold"/>
                                        <p:tgtEl>
                                          <p:spTgt spid="243730">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373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3730">
                                            <p:txEl>
                                              <p:pRg st="3" end="3"/>
                                            </p:txEl>
                                          </p:spTgt>
                                        </p:tgtEl>
                                        <p:attrNameLst>
                                          <p:attrName>style.visibility</p:attrName>
                                        </p:attrNameLst>
                                      </p:cBhvr>
                                      <p:to>
                                        <p:strVal val="visible"/>
                                      </p:to>
                                    </p:set>
                                    <p:anim calcmode="lin" valueType="num">
                                      <p:cBhvr additive="base">
                                        <p:cTn id="37" dur="500" fill="hold"/>
                                        <p:tgtEl>
                                          <p:spTgt spid="243730">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373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3730">
                                            <p:txEl>
                                              <p:pRg st="4" end="4"/>
                                            </p:txEl>
                                          </p:spTgt>
                                        </p:tgtEl>
                                        <p:attrNameLst>
                                          <p:attrName>style.visibility</p:attrName>
                                        </p:attrNameLst>
                                      </p:cBhvr>
                                      <p:to>
                                        <p:strVal val="visible"/>
                                      </p:to>
                                    </p:set>
                                    <p:anim calcmode="lin" valueType="num">
                                      <p:cBhvr additive="base">
                                        <p:cTn id="43" dur="500" fill="hold"/>
                                        <p:tgtEl>
                                          <p:spTgt spid="243730">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373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27" grpId="0" animBg="1"/>
      <p:bldP spid="243730" grpId="0" build="p"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3" name="Group 2056"/>
          <p:cNvGrpSpPr>
            <a:grpSpLocks/>
          </p:cNvGrpSpPr>
          <p:nvPr/>
        </p:nvGrpSpPr>
        <p:grpSpPr bwMode="auto">
          <a:xfrm>
            <a:off x="3402014" y="5357814"/>
            <a:ext cx="3978275" cy="1068387"/>
            <a:chOff x="2976" y="-1"/>
            <a:chExt cx="2506" cy="673"/>
          </a:xfrm>
        </p:grpSpPr>
        <p:grpSp>
          <p:nvGrpSpPr>
            <p:cNvPr id="33797" name="Group 2057"/>
            <p:cNvGrpSpPr>
              <a:grpSpLocks/>
            </p:cNvGrpSpPr>
            <p:nvPr/>
          </p:nvGrpSpPr>
          <p:grpSpPr bwMode="auto">
            <a:xfrm>
              <a:off x="2976" y="-1"/>
              <a:ext cx="2016" cy="673"/>
              <a:chOff x="1056" y="2543"/>
              <a:chExt cx="2016" cy="673"/>
            </a:xfrm>
          </p:grpSpPr>
          <p:sp>
            <p:nvSpPr>
              <p:cNvPr id="33799" name="Rectangle 2058"/>
              <p:cNvSpPr>
                <a:spLocks noChangeArrowheads="1"/>
              </p:cNvSpPr>
              <p:nvPr/>
            </p:nvSpPr>
            <p:spPr bwMode="auto">
              <a:xfrm>
                <a:off x="2544" y="2591"/>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b="1"/>
                  <a:t>a</a:t>
                </a:r>
              </a:p>
            </p:txBody>
          </p:sp>
          <p:sp>
            <p:nvSpPr>
              <p:cNvPr id="33800" name="Rectangle 2059"/>
              <p:cNvSpPr>
                <a:spLocks noChangeArrowheads="1"/>
              </p:cNvSpPr>
              <p:nvPr/>
            </p:nvSpPr>
            <p:spPr bwMode="auto">
              <a:xfrm>
                <a:off x="2304" y="2928"/>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altLang="zh-CN" sz="2800" b="1"/>
                  <a:t>3</a:t>
                </a:r>
                <a:endParaRPr kumimoji="1" lang="zh-CN" altLang="en-US" sz="3200" b="1"/>
              </a:p>
            </p:txBody>
          </p:sp>
          <p:sp>
            <p:nvSpPr>
              <p:cNvPr id="33801" name="Rectangle 2060"/>
              <p:cNvSpPr>
                <a:spLocks noChangeArrowheads="1"/>
              </p:cNvSpPr>
              <p:nvPr/>
            </p:nvSpPr>
            <p:spPr bwMode="auto">
              <a:xfrm>
                <a:off x="1056" y="2928"/>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altLang="zh-CN" sz="2800" b="1"/>
                  <a:t>&amp;a</a:t>
                </a:r>
                <a:endParaRPr kumimoji="1" lang="en-US" altLang="zh-CN" sz="3200" b="1"/>
              </a:p>
            </p:txBody>
          </p:sp>
          <p:sp>
            <p:nvSpPr>
              <p:cNvPr id="33802" name="Rectangle 2061"/>
              <p:cNvSpPr>
                <a:spLocks noChangeArrowheads="1"/>
              </p:cNvSpPr>
              <p:nvPr/>
            </p:nvSpPr>
            <p:spPr bwMode="auto">
              <a:xfrm>
                <a:off x="1344" y="2543"/>
                <a:ext cx="253"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b="1"/>
                  <a:t>p</a:t>
                </a:r>
              </a:p>
            </p:txBody>
          </p:sp>
          <p:sp>
            <p:nvSpPr>
              <p:cNvPr id="33803" name="Line 2062"/>
              <p:cNvSpPr>
                <a:spLocks noChangeShapeType="1"/>
              </p:cNvSpPr>
              <p:nvPr/>
            </p:nvSpPr>
            <p:spPr bwMode="auto">
              <a:xfrm>
                <a:off x="1824" y="3072"/>
                <a:ext cx="48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grpSp>
        <p:sp>
          <p:nvSpPr>
            <p:cNvPr id="33798" name="Rectangle 2063"/>
            <p:cNvSpPr>
              <a:spLocks noChangeArrowheads="1"/>
            </p:cNvSpPr>
            <p:nvPr/>
          </p:nvSpPr>
          <p:spPr bwMode="auto">
            <a:xfrm>
              <a:off x="5141" y="334"/>
              <a:ext cx="341" cy="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000" tIns="46800" rIns="90000" bIns="46800" anchor="ctr">
              <a:spAutoFit/>
            </a:bodyPr>
            <a:lstStyle/>
            <a:p>
              <a:pPr algn="ctr"/>
              <a:r>
                <a:rPr lang="en-US" altLang="zh-CN" sz="2800" b="1"/>
                <a:t>*p</a:t>
              </a:r>
            </a:p>
          </p:txBody>
        </p:sp>
      </p:grpSp>
      <p:sp>
        <p:nvSpPr>
          <p:cNvPr id="245777" name="Rectangle 2065"/>
          <p:cNvSpPr>
            <a:spLocks noChangeArrowheads="1"/>
          </p:cNvSpPr>
          <p:nvPr/>
        </p:nvSpPr>
        <p:spPr bwMode="auto">
          <a:xfrm>
            <a:off x="191344" y="528638"/>
            <a:ext cx="10657184"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marL="342900" indent="-342900">
              <a:lnSpc>
                <a:spcPct val="110000"/>
              </a:lnSpc>
              <a:spcBef>
                <a:spcPct val="20000"/>
              </a:spcBef>
              <a:buClr>
                <a:schemeClr val="bg2"/>
              </a:buClr>
              <a:buSzPct val="75000"/>
            </a:pPr>
            <a:r>
              <a:rPr lang="en-US" altLang="zh-CN" sz="2800" b="1" dirty="0"/>
              <a:t>(1) </a:t>
            </a:r>
            <a:r>
              <a:rPr lang="en-US" sz="2800" b="1" dirty="0"/>
              <a:t>当</a:t>
            </a:r>
            <a:r>
              <a:rPr lang="en-US" altLang="zh-CN" sz="2800" b="1" dirty="0"/>
              <a:t> p = &amp;a </a:t>
            </a:r>
            <a:r>
              <a:rPr lang="en-US" sz="2800" b="1" dirty="0"/>
              <a:t>后，</a:t>
            </a:r>
            <a:r>
              <a:rPr lang="en-US" altLang="zh-CN" sz="2800" b="1" dirty="0"/>
              <a:t>*p </a:t>
            </a:r>
            <a:r>
              <a:rPr lang="en-US" sz="2800" b="1" dirty="0"/>
              <a:t>与</a:t>
            </a:r>
            <a:r>
              <a:rPr lang="en-US" altLang="zh-CN" sz="2800" b="1" dirty="0"/>
              <a:t> a </a:t>
            </a:r>
            <a:r>
              <a:rPr lang="en-US" sz="2800" b="1" dirty="0" err="1"/>
              <a:t>相同</a:t>
            </a:r>
            <a:endParaRPr lang="en-US" altLang="zh-CN" sz="2800" b="1" dirty="0"/>
          </a:p>
          <a:p>
            <a:pPr marL="342900" indent="-342900">
              <a:lnSpc>
                <a:spcPct val="110000"/>
              </a:lnSpc>
              <a:spcBef>
                <a:spcPct val="20000"/>
              </a:spcBef>
              <a:buClr>
                <a:schemeClr val="bg2"/>
              </a:buClr>
              <a:buSzPct val="75000"/>
            </a:pPr>
            <a:r>
              <a:rPr lang="en-US" altLang="zh-CN" sz="2800" b="1" dirty="0"/>
              <a:t>(2)  int *</a:t>
            </a:r>
            <a:r>
              <a:rPr lang="en-US" altLang="zh-CN" sz="2800" b="1" dirty="0">
                <a:solidFill>
                  <a:schemeClr val="bg2"/>
                </a:solidFill>
              </a:rPr>
              <a:t>p</a:t>
            </a:r>
            <a:r>
              <a:rPr lang="en-US" altLang="zh-CN" sz="2800" b="1" dirty="0"/>
              <a:t>;    </a:t>
            </a:r>
            <a:r>
              <a:rPr lang="en-US" sz="2800" b="1" dirty="0" err="1"/>
              <a:t>定义</a:t>
            </a:r>
            <a:r>
              <a:rPr lang="en-US" altLang="zh-CN" sz="2800" b="1" dirty="0" err="1"/>
              <a:t>指针</a:t>
            </a:r>
            <a:r>
              <a:rPr lang="zh-CN" altLang="en-US" sz="2800" b="1" dirty="0"/>
              <a:t>变量 </a:t>
            </a:r>
            <a:r>
              <a:rPr lang="en-US" altLang="zh-CN" sz="2800" b="1" dirty="0"/>
              <a:t>p</a:t>
            </a:r>
          </a:p>
          <a:p>
            <a:pPr marL="342900" indent="-342900">
              <a:lnSpc>
                <a:spcPct val="110000"/>
              </a:lnSpc>
              <a:spcBef>
                <a:spcPct val="20000"/>
              </a:spcBef>
              <a:buClr>
                <a:schemeClr val="bg2"/>
              </a:buClr>
              <a:buSzPct val="75000"/>
            </a:pPr>
            <a:r>
              <a:rPr lang="en-US" altLang="zh-CN" sz="2800" b="1" dirty="0"/>
              <a:t>      </a:t>
            </a:r>
            <a:r>
              <a:rPr lang="en-US" altLang="zh-CN" sz="2800" b="1" dirty="0">
                <a:solidFill>
                  <a:schemeClr val="bg2"/>
                </a:solidFill>
              </a:rPr>
              <a:t>*p</a:t>
            </a:r>
            <a:r>
              <a:rPr lang="en-US" altLang="zh-CN" sz="2800" b="1" dirty="0"/>
              <a:t> =10;   </a:t>
            </a:r>
            <a:r>
              <a:rPr lang="zh-CN" altLang="en-US" sz="2800" b="1" dirty="0"/>
              <a:t>指针</a:t>
            </a:r>
            <a:r>
              <a:rPr lang="en-US" altLang="zh-CN" sz="2800" b="1" dirty="0" err="1"/>
              <a:t>p</a:t>
            </a:r>
            <a:r>
              <a:rPr lang="en-US" sz="2800" b="1" dirty="0" err="1"/>
              <a:t>所指</a:t>
            </a:r>
            <a:r>
              <a:rPr lang="zh-CN" altLang="en-US" sz="2800" b="1" dirty="0"/>
              <a:t>向</a:t>
            </a:r>
            <a:r>
              <a:rPr lang="en-US" sz="2800" b="1" dirty="0" err="1"/>
              <a:t>的变量</a:t>
            </a:r>
            <a:endParaRPr lang="en-US" altLang="zh-CN" sz="2800" b="1" dirty="0"/>
          </a:p>
          <a:p>
            <a:pPr marL="342900" indent="-342900">
              <a:lnSpc>
                <a:spcPct val="110000"/>
              </a:lnSpc>
              <a:spcBef>
                <a:spcPct val="20000"/>
              </a:spcBef>
              <a:buClr>
                <a:schemeClr val="bg2"/>
              </a:buClr>
              <a:buSzPct val="75000"/>
            </a:pPr>
            <a:r>
              <a:rPr lang="en-US" altLang="zh-CN" sz="2800" b="1" dirty="0"/>
              <a:t>(3)  </a:t>
            </a:r>
            <a:r>
              <a:rPr lang="en-US" altLang="zh-CN" sz="2800" b="1" dirty="0">
                <a:solidFill>
                  <a:schemeClr val="bg2"/>
                </a:solidFill>
              </a:rPr>
              <a:t>&amp;*</a:t>
            </a:r>
            <a:r>
              <a:rPr lang="en-US" altLang="zh-CN" sz="2800" b="1" dirty="0"/>
              <a:t>p </a:t>
            </a:r>
            <a:r>
              <a:rPr lang="en-US" sz="2800" b="1" dirty="0"/>
              <a:t>与</a:t>
            </a:r>
            <a:r>
              <a:rPr lang="en-US" altLang="zh-CN" sz="2800" b="1" dirty="0"/>
              <a:t> &amp;a </a:t>
            </a:r>
            <a:r>
              <a:rPr lang="en-US" sz="2800" b="1" dirty="0" err="1"/>
              <a:t>相同</a:t>
            </a:r>
            <a:r>
              <a:rPr lang="en-US" sz="2800" b="1" dirty="0"/>
              <a:t>，</a:t>
            </a:r>
            <a:r>
              <a:rPr lang="zh-CN" altLang="en-US" sz="2800" b="1" dirty="0"/>
              <a:t>是</a:t>
            </a:r>
            <a:r>
              <a:rPr lang="en-US" sz="2800" b="1" dirty="0" err="1"/>
              <a:t>地址</a:t>
            </a:r>
            <a:endParaRPr lang="en-US" altLang="zh-CN" sz="2800" b="1" dirty="0"/>
          </a:p>
          <a:p>
            <a:pPr marL="342900" indent="-342900">
              <a:lnSpc>
                <a:spcPct val="110000"/>
              </a:lnSpc>
              <a:spcBef>
                <a:spcPct val="20000"/>
              </a:spcBef>
              <a:buClr>
                <a:schemeClr val="bg2"/>
              </a:buClr>
              <a:buSzPct val="75000"/>
            </a:pPr>
            <a:r>
              <a:rPr lang="en-US" altLang="zh-CN" sz="2800" b="1" dirty="0"/>
              <a:t>      </a:t>
            </a:r>
            <a:r>
              <a:rPr lang="en-US" altLang="zh-CN" sz="2800" b="1" dirty="0">
                <a:solidFill>
                  <a:schemeClr val="bg2"/>
                </a:solidFill>
              </a:rPr>
              <a:t>*&amp;</a:t>
            </a:r>
            <a:r>
              <a:rPr lang="en-US" altLang="zh-CN" sz="2800" b="1" dirty="0"/>
              <a:t>a </a:t>
            </a:r>
            <a:r>
              <a:rPr lang="en-US" sz="2800" b="1" dirty="0"/>
              <a:t>与</a:t>
            </a:r>
            <a:r>
              <a:rPr lang="en-US" altLang="zh-CN" sz="2800" b="1" dirty="0"/>
              <a:t>   a  </a:t>
            </a:r>
            <a:r>
              <a:rPr lang="en-US" sz="2800" b="1" dirty="0" err="1"/>
              <a:t>相同</a:t>
            </a:r>
            <a:r>
              <a:rPr lang="en-US" sz="2800" b="1" dirty="0"/>
              <a:t>，</a:t>
            </a:r>
            <a:r>
              <a:rPr lang="zh-CN" altLang="en-US" sz="2800" b="1" dirty="0"/>
              <a:t>是</a:t>
            </a:r>
            <a:r>
              <a:rPr lang="en-US" sz="2800" b="1" dirty="0" err="1"/>
              <a:t>变量</a:t>
            </a:r>
            <a:endParaRPr lang="en-US" altLang="zh-CN" sz="2800" b="1" dirty="0"/>
          </a:p>
          <a:p>
            <a:pPr marL="342900" indent="-342900">
              <a:spcBef>
                <a:spcPct val="20000"/>
              </a:spcBef>
              <a:buClr>
                <a:schemeClr val="bg2"/>
              </a:buClr>
              <a:buSzPct val="75000"/>
            </a:pPr>
            <a:r>
              <a:rPr lang="en-US" sz="2800" b="1" dirty="0"/>
              <a:t>(4)</a:t>
            </a:r>
            <a:r>
              <a:rPr lang="zh-CN" altLang="en-US" sz="2800" b="1" dirty="0"/>
              <a:t>  </a:t>
            </a:r>
            <a:r>
              <a:rPr lang="en-US" altLang="zh-CN" sz="2800" b="1" dirty="0">
                <a:solidFill>
                  <a:srgbClr val="FF0000"/>
                </a:solidFill>
              </a:rPr>
              <a:t>(</a:t>
            </a:r>
            <a:r>
              <a:rPr lang="zh-CN" altLang="en-US" sz="2800" b="1" dirty="0">
                <a:solidFill>
                  <a:srgbClr val="FF0000"/>
                </a:solidFill>
              </a:rPr>
              <a:t>*</a:t>
            </a:r>
            <a:r>
              <a:rPr lang="en-US" altLang="zh-CN" sz="2800" b="1" dirty="0">
                <a:solidFill>
                  <a:srgbClr val="FF0000"/>
                </a:solidFill>
              </a:rPr>
              <a:t>p)++  </a:t>
            </a:r>
            <a:r>
              <a:rPr lang="zh-CN" altLang="en-US" sz="2800" b="1" dirty="0"/>
              <a:t>等价于 </a:t>
            </a:r>
            <a:r>
              <a:rPr lang="en-US" altLang="zh-CN" sz="2800" b="1" dirty="0"/>
              <a:t>a++</a:t>
            </a:r>
          </a:p>
          <a:p>
            <a:pPr marL="342900" indent="-342900">
              <a:spcBef>
                <a:spcPct val="20000"/>
              </a:spcBef>
              <a:buClr>
                <a:schemeClr val="bg2"/>
              </a:buClr>
              <a:buSzPct val="75000"/>
            </a:pPr>
            <a:r>
              <a:rPr lang="en-US" sz="2800" b="1" dirty="0"/>
              <a:t>       将</a:t>
            </a:r>
            <a:r>
              <a:rPr lang="en-US" altLang="zh-CN" sz="2800" b="1" dirty="0"/>
              <a:t> p </a:t>
            </a:r>
            <a:r>
              <a:rPr lang="en-US" sz="2800" b="1" dirty="0" err="1"/>
              <a:t>所指</a:t>
            </a:r>
            <a:r>
              <a:rPr lang="zh-CN" altLang="en-US" sz="2800" b="1" dirty="0"/>
              <a:t>向</a:t>
            </a:r>
            <a:r>
              <a:rPr lang="en-US" sz="2800" b="1" dirty="0"/>
              <a:t>的变量值加</a:t>
            </a:r>
            <a:r>
              <a:rPr lang="en-US" altLang="zh-CN" sz="2800" b="1" dirty="0"/>
              <a:t>1</a:t>
            </a:r>
          </a:p>
          <a:p>
            <a:pPr marL="342900" indent="-342900">
              <a:spcBef>
                <a:spcPct val="20000"/>
              </a:spcBef>
              <a:buClr>
                <a:schemeClr val="bg2"/>
              </a:buClr>
              <a:buSzPct val="75000"/>
            </a:pPr>
            <a:r>
              <a:rPr lang="en-US" altLang="zh-CN" sz="2800" b="1" dirty="0"/>
              <a:t>       </a:t>
            </a:r>
            <a:r>
              <a:rPr lang="en-US" altLang="zh-CN" sz="2800" b="1" dirty="0">
                <a:solidFill>
                  <a:srgbClr val="FF0000"/>
                </a:solidFill>
              </a:rPr>
              <a:t>*p++   </a:t>
            </a:r>
            <a:r>
              <a:rPr lang="zh-CN" altLang="en-US" sz="2800" b="1" dirty="0"/>
              <a:t>等价于 </a:t>
            </a:r>
            <a:r>
              <a:rPr lang="en-US" altLang="zh-CN" sz="2800" b="1" dirty="0"/>
              <a:t>*(p++)</a:t>
            </a:r>
          </a:p>
          <a:p>
            <a:pPr marL="342900" indent="-342900">
              <a:spcBef>
                <a:spcPct val="20000"/>
              </a:spcBef>
              <a:buClr>
                <a:schemeClr val="bg2"/>
              </a:buClr>
              <a:buSzPct val="75000"/>
            </a:pPr>
            <a:r>
              <a:rPr lang="zh-CN" altLang="en-US" sz="2800" b="1" dirty="0"/>
              <a:t>       先取 *</a:t>
            </a:r>
            <a:r>
              <a:rPr lang="en-US" altLang="zh-CN" sz="2800" b="1" dirty="0"/>
              <a:t>p，</a:t>
            </a:r>
            <a:r>
              <a:rPr lang="zh-CN" altLang="en-US" sz="2800" b="1" dirty="0"/>
              <a:t>然后 </a:t>
            </a:r>
            <a:r>
              <a:rPr lang="en-US" altLang="zh-CN" sz="2800" b="1" dirty="0"/>
              <a:t>p </a:t>
            </a:r>
            <a:r>
              <a:rPr lang="en-US" sz="2800" b="1" dirty="0" err="1"/>
              <a:t>自加</a:t>
            </a:r>
            <a:r>
              <a:rPr lang="en-US" sz="2800" b="1" dirty="0"/>
              <a:t>，</a:t>
            </a:r>
            <a:r>
              <a:rPr lang="zh-CN" altLang="en-US" sz="2800" b="1" dirty="0"/>
              <a:t>此时</a:t>
            </a:r>
            <a:r>
              <a:rPr lang="en-US" altLang="zh-CN" sz="2800" b="1" dirty="0" err="1"/>
              <a:t>p</a:t>
            </a:r>
            <a:r>
              <a:rPr lang="en-US" sz="2800" b="1" dirty="0" err="1"/>
              <a:t>不再指向</a:t>
            </a:r>
            <a:r>
              <a:rPr lang="en-US" altLang="zh-CN" sz="2800" b="1" dirty="0" err="1"/>
              <a:t>a</a:t>
            </a:r>
            <a:endParaRPr lang="zh-CN" altLang="en-US" sz="2800" b="1" dirty="0"/>
          </a:p>
        </p:txBody>
      </p:sp>
      <p:sp>
        <p:nvSpPr>
          <p:cNvPr id="33795" name="Rectangle 2066"/>
          <p:cNvSpPr>
            <a:spLocks noGrp="1" noChangeArrowheads="1"/>
          </p:cNvSpPr>
          <p:nvPr>
            <p:ph type="title"/>
          </p:nvPr>
        </p:nvSpPr>
        <p:spPr>
          <a:xfrm>
            <a:off x="8534400" y="200026"/>
            <a:ext cx="1600200" cy="1027113"/>
          </a:xfrm>
          <a:noFill/>
        </p:spPr>
        <p:txBody>
          <a:bodyPr/>
          <a:lstStyle/>
          <a:p>
            <a:pPr eaLnBrk="1" hangingPunct="1"/>
            <a:r>
              <a:rPr lang="zh-CN" altLang="en-US" sz="4000">
                <a:latin typeface="Arial" charset="0"/>
                <a:ea typeface="宋体" charset="0"/>
              </a:rPr>
              <a:t>说明 </a:t>
            </a:r>
          </a:p>
        </p:txBody>
      </p:sp>
      <p:sp>
        <p:nvSpPr>
          <p:cNvPr id="245779" name="Rectangle 2067"/>
          <p:cNvSpPr>
            <a:spLocks noChangeArrowheads="1"/>
          </p:cNvSpPr>
          <p:nvPr/>
        </p:nvSpPr>
        <p:spPr bwMode="auto">
          <a:xfrm>
            <a:off x="7032626" y="2601913"/>
            <a:ext cx="3311525" cy="2051050"/>
          </a:xfrm>
          <a:prstGeom prst="rect">
            <a:avLst/>
          </a:prstGeom>
          <a:noFill/>
          <a:ln w="12700" cap="rnd">
            <a:solidFill>
              <a:schemeClr val="tx1"/>
            </a:solidFill>
            <a:prstDash val="sysDot"/>
            <a:miter lim="800000"/>
            <a:headEnd/>
            <a:tailEnd/>
          </a:ln>
          <a:extLst>
            <a:ext uri="{909E8E84-426E-40dd-AFC4-6F175D3DCCD1}">
              <a14:hiddenFill xmlns="" xmlns:a14="http://schemas.microsoft.com/office/drawing/2010/main">
                <a:solidFill>
                  <a:srgbClr val="FFFFFF"/>
                </a:solidFill>
              </a14:hiddenFill>
            </a:ext>
          </a:extLst>
        </p:spPr>
        <p:txBody>
          <a:bodyPr lIns="92075" tIns="46038" rIns="92075" bIns="46038">
            <a:spAutoFit/>
          </a:bodyPr>
          <a:lstStyle/>
          <a:p>
            <a:pPr algn="just">
              <a:lnSpc>
                <a:spcPct val="90000"/>
              </a:lnSpc>
              <a:spcBef>
                <a:spcPct val="20000"/>
              </a:spcBef>
              <a:buClr>
                <a:schemeClr val="tx2"/>
              </a:buClr>
              <a:buSzPct val="80000"/>
            </a:pPr>
            <a:r>
              <a:rPr lang="en-US" altLang="zh-CN" sz="2400" b="1"/>
              <a:t>int a = 1, x, *p;</a:t>
            </a:r>
          </a:p>
          <a:p>
            <a:pPr algn="just">
              <a:lnSpc>
                <a:spcPct val="90000"/>
              </a:lnSpc>
              <a:spcBef>
                <a:spcPct val="20000"/>
              </a:spcBef>
              <a:buClr>
                <a:schemeClr val="tx2"/>
              </a:buClr>
              <a:buSzPct val="80000"/>
            </a:pPr>
            <a:r>
              <a:rPr lang="en-US" altLang="zh-CN" sz="2400" b="1"/>
              <a:t>p = &amp;a;</a:t>
            </a:r>
          </a:p>
          <a:p>
            <a:pPr algn="just">
              <a:lnSpc>
                <a:spcPct val="90000"/>
              </a:lnSpc>
              <a:spcBef>
                <a:spcPct val="20000"/>
              </a:spcBef>
              <a:buClr>
                <a:schemeClr val="tx2"/>
              </a:buClr>
              <a:buSzPct val="80000"/>
            </a:pPr>
            <a:r>
              <a:rPr lang="en-US" altLang="zh-CN" sz="2400" b="1"/>
              <a:t>printf(</a:t>
            </a:r>
            <a:r>
              <a:rPr lang="en-US" altLang="zh-CN" sz="2400" b="1">
                <a:cs typeface="Arial" charset="0"/>
              </a:rPr>
              <a:t>“%x\n”, p</a:t>
            </a:r>
            <a:r>
              <a:rPr lang="en-US" altLang="zh-CN" sz="2400" b="1"/>
              <a:t>);</a:t>
            </a:r>
          </a:p>
          <a:p>
            <a:pPr algn="just">
              <a:lnSpc>
                <a:spcPct val="90000"/>
              </a:lnSpc>
              <a:spcBef>
                <a:spcPct val="20000"/>
              </a:spcBef>
              <a:buClr>
                <a:schemeClr val="tx2"/>
              </a:buClr>
              <a:buSzPct val="80000"/>
            </a:pPr>
            <a:r>
              <a:rPr lang="en-US" altLang="zh-CN" sz="2400" b="1"/>
              <a:t>x = *p++;</a:t>
            </a:r>
          </a:p>
          <a:p>
            <a:pPr algn="just">
              <a:lnSpc>
                <a:spcPct val="90000"/>
              </a:lnSpc>
              <a:spcBef>
                <a:spcPct val="20000"/>
              </a:spcBef>
              <a:buClr>
                <a:schemeClr val="tx2"/>
              </a:buClr>
              <a:buSzPct val="80000"/>
            </a:pPr>
            <a:r>
              <a:rPr lang="en-US" altLang="zh-CN" sz="2400" b="1"/>
              <a:t>printf(</a:t>
            </a:r>
            <a:r>
              <a:rPr lang="en-US" altLang="zh-CN" sz="2400" b="1">
                <a:cs typeface="Arial" charset="0"/>
              </a:rPr>
              <a:t>“%d,%x”, x, p</a:t>
            </a:r>
            <a:r>
              <a:rPr lang="en-US" altLang="zh-CN" sz="24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77">
                                            <p:txEl>
                                              <p:pRg st="0" end="0"/>
                                            </p:txEl>
                                          </p:spTgt>
                                        </p:tgtEl>
                                        <p:attrNameLst>
                                          <p:attrName>style.visibility</p:attrName>
                                        </p:attrNameLst>
                                      </p:cBhvr>
                                      <p:to>
                                        <p:strVal val="visible"/>
                                      </p:to>
                                    </p:set>
                                    <p:anim calcmode="lin" valueType="num">
                                      <p:cBhvr additive="base">
                                        <p:cTn id="7" dur="500" fill="hold"/>
                                        <p:tgtEl>
                                          <p:spTgt spid="2457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7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77">
                                            <p:txEl>
                                              <p:pRg st="1" end="1"/>
                                            </p:txEl>
                                          </p:spTgt>
                                        </p:tgtEl>
                                        <p:attrNameLst>
                                          <p:attrName>style.visibility</p:attrName>
                                        </p:attrNameLst>
                                      </p:cBhvr>
                                      <p:to>
                                        <p:strVal val="visible"/>
                                      </p:to>
                                    </p:set>
                                    <p:anim calcmode="lin" valueType="num">
                                      <p:cBhvr additive="base">
                                        <p:cTn id="13" dur="500" fill="hold"/>
                                        <p:tgtEl>
                                          <p:spTgt spid="24577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7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777">
                                            <p:txEl>
                                              <p:pRg st="2" end="2"/>
                                            </p:txEl>
                                          </p:spTgt>
                                        </p:tgtEl>
                                        <p:attrNameLst>
                                          <p:attrName>style.visibility</p:attrName>
                                        </p:attrNameLst>
                                      </p:cBhvr>
                                      <p:to>
                                        <p:strVal val="visible"/>
                                      </p:to>
                                    </p:set>
                                    <p:anim calcmode="lin" valueType="num">
                                      <p:cBhvr additive="base">
                                        <p:cTn id="19" dur="500" fill="hold"/>
                                        <p:tgtEl>
                                          <p:spTgt spid="24577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7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777">
                                            <p:txEl>
                                              <p:pRg st="3" end="3"/>
                                            </p:txEl>
                                          </p:spTgt>
                                        </p:tgtEl>
                                        <p:attrNameLst>
                                          <p:attrName>style.visibility</p:attrName>
                                        </p:attrNameLst>
                                      </p:cBhvr>
                                      <p:to>
                                        <p:strVal val="visible"/>
                                      </p:to>
                                    </p:set>
                                    <p:anim calcmode="lin" valueType="num">
                                      <p:cBhvr additive="base">
                                        <p:cTn id="25" dur="500" fill="hold"/>
                                        <p:tgtEl>
                                          <p:spTgt spid="24577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77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5777">
                                            <p:txEl>
                                              <p:pRg st="4" end="4"/>
                                            </p:txEl>
                                          </p:spTgt>
                                        </p:tgtEl>
                                        <p:attrNameLst>
                                          <p:attrName>style.visibility</p:attrName>
                                        </p:attrNameLst>
                                      </p:cBhvr>
                                      <p:to>
                                        <p:strVal val="visible"/>
                                      </p:to>
                                    </p:set>
                                    <p:anim calcmode="lin" valueType="num">
                                      <p:cBhvr additive="base">
                                        <p:cTn id="31" dur="500" fill="hold"/>
                                        <p:tgtEl>
                                          <p:spTgt spid="24577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577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5777">
                                            <p:txEl>
                                              <p:pRg st="5" end="5"/>
                                            </p:txEl>
                                          </p:spTgt>
                                        </p:tgtEl>
                                        <p:attrNameLst>
                                          <p:attrName>style.visibility</p:attrName>
                                        </p:attrNameLst>
                                      </p:cBhvr>
                                      <p:to>
                                        <p:strVal val="visible"/>
                                      </p:to>
                                    </p:set>
                                    <p:anim calcmode="lin" valueType="num">
                                      <p:cBhvr additive="base">
                                        <p:cTn id="37" dur="500" fill="hold"/>
                                        <p:tgtEl>
                                          <p:spTgt spid="24577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4577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45777">
                                            <p:txEl>
                                              <p:pRg st="6" end="6"/>
                                            </p:txEl>
                                          </p:spTgt>
                                        </p:tgtEl>
                                        <p:attrNameLst>
                                          <p:attrName>style.visibility</p:attrName>
                                        </p:attrNameLst>
                                      </p:cBhvr>
                                      <p:to>
                                        <p:strVal val="visible"/>
                                      </p:to>
                                    </p:set>
                                    <p:anim calcmode="lin" valueType="num">
                                      <p:cBhvr additive="base">
                                        <p:cTn id="43" dur="500" fill="hold"/>
                                        <p:tgtEl>
                                          <p:spTgt spid="24577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4577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45777">
                                            <p:txEl>
                                              <p:pRg st="7" end="7"/>
                                            </p:txEl>
                                          </p:spTgt>
                                        </p:tgtEl>
                                        <p:attrNameLst>
                                          <p:attrName>style.visibility</p:attrName>
                                        </p:attrNameLst>
                                      </p:cBhvr>
                                      <p:to>
                                        <p:strVal val="visible"/>
                                      </p:to>
                                    </p:set>
                                    <p:anim calcmode="lin" valueType="num">
                                      <p:cBhvr additive="base">
                                        <p:cTn id="49" dur="500" fill="hold"/>
                                        <p:tgtEl>
                                          <p:spTgt spid="24577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4577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45777">
                                            <p:txEl>
                                              <p:pRg st="8" end="8"/>
                                            </p:txEl>
                                          </p:spTgt>
                                        </p:tgtEl>
                                        <p:attrNameLst>
                                          <p:attrName>style.visibility</p:attrName>
                                        </p:attrNameLst>
                                      </p:cBhvr>
                                      <p:to>
                                        <p:strVal val="visible"/>
                                      </p:to>
                                    </p:set>
                                    <p:anim calcmode="lin" valueType="num">
                                      <p:cBhvr additive="base">
                                        <p:cTn id="55" dur="500" fill="hold"/>
                                        <p:tgtEl>
                                          <p:spTgt spid="24577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4577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45779"/>
                                        </p:tgtEl>
                                        <p:attrNameLst>
                                          <p:attrName>style.visibility</p:attrName>
                                        </p:attrNameLst>
                                      </p:cBhvr>
                                      <p:to>
                                        <p:strVal val="visible"/>
                                      </p:to>
                                    </p:set>
                                    <p:anim calcmode="lin" valueType="num">
                                      <p:cBhvr additive="base">
                                        <p:cTn id="61" dur="500" fill="hold"/>
                                        <p:tgtEl>
                                          <p:spTgt spid="245779"/>
                                        </p:tgtEl>
                                        <p:attrNameLst>
                                          <p:attrName>ppt_x</p:attrName>
                                        </p:attrNameLst>
                                      </p:cBhvr>
                                      <p:tavLst>
                                        <p:tav tm="0">
                                          <p:val>
                                            <p:strVal val="0-#ppt_w/2"/>
                                          </p:val>
                                        </p:tav>
                                        <p:tav tm="100000">
                                          <p:val>
                                            <p:strVal val="#ppt_x"/>
                                          </p:val>
                                        </p:tav>
                                      </p:tavLst>
                                    </p:anim>
                                    <p:anim calcmode="lin" valueType="num">
                                      <p:cBhvr additive="base">
                                        <p:cTn id="62" dur="500" fill="hold"/>
                                        <p:tgtEl>
                                          <p:spTgt spid="2457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7" grpId="0" build="p" autoUpdateAnimBg="0"/>
      <p:bldP spid="245779"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7" name="Rectangle 13"/>
          <p:cNvSpPr>
            <a:spLocks noGrp="1" noChangeArrowheads="1"/>
          </p:cNvSpPr>
          <p:nvPr>
            <p:ph type="title"/>
          </p:nvPr>
        </p:nvSpPr>
        <p:spPr>
          <a:xfrm>
            <a:off x="4394369" y="357187"/>
            <a:ext cx="4419600" cy="685800"/>
          </a:xfrm>
          <a:noFill/>
        </p:spPr>
        <p:txBody>
          <a:bodyPr vert="horz" wrap="square" lIns="92075" tIns="46038" rIns="92075" bIns="46038" numCol="1" anchor="b" anchorCtr="0" compatLnSpc="1"/>
          <a:lstStyle/>
          <a:p>
            <a:pPr eaLnBrk="1" hangingPunct="1"/>
            <a:r>
              <a:rPr lang="en-US" altLang="zh-CN" sz="4000" dirty="0">
                <a:latin typeface="Arial" charset="0"/>
                <a:ea typeface="宋体" charset="0"/>
              </a:rPr>
              <a:t>2.</a:t>
            </a:r>
            <a:r>
              <a:rPr lang="zh-CN" altLang="en-US" sz="4000" dirty="0">
                <a:latin typeface="Arial" charset="0"/>
                <a:ea typeface="宋体" charset="0"/>
              </a:rPr>
              <a:t> 赋值运算</a:t>
            </a:r>
          </a:p>
        </p:txBody>
      </p:sp>
      <p:grpSp>
        <p:nvGrpSpPr>
          <p:cNvPr id="34818" name="Group 14"/>
          <p:cNvGrpSpPr>
            <a:grpSpLocks/>
          </p:cNvGrpSpPr>
          <p:nvPr/>
        </p:nvGrpSpPr>
        <p:grpSpPr bwMode="auto">
          <a:xfrm>
            <a:off x="5638800" y="3733800"/>
            <a:ext cx="3200400" cy="1068388"/>
            <a:chOff x="1056" y="2543"/>
            <a:chExt cx="2016" cy="673"/>
          </a:xfrm>
        </p:grpSpPr>
        <p:sp>
          <p:nvSpPr>
            <p:cNvPr id="34826" name="Rectangle 15"/>
            <p:cNvSpPr>
              <a:spLocks noChangeArrowheads="1"/>
            </p:cNvSpPr>
            <p:nvPr/>
          </p:nvSpPr>
          <p:spPr bwMode="auto">
            <a:xfrm>
              <a:off x="2544" y="2591"/>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kumimoji="1" lang="en-US" altLang="zh-CN" sz="2800" b="1">
                  <a:ea typeface="楷体_GB2312" charset="0"/>
                  <a:cs typeface="楷体_GB2312" charset="0"/>
                </a:rPr>
                <a:t>a</a:t>
              </a:r>
              <a:endParaRPr lang="en-US" altLang="zh-CN" sz="2800" b="1"/>
            </a:p>
          </p:txBody>
        </p:sp>
        <p:sp>
          <p:nvSpPr>
            <p:cNvPr id="34827" name="Rectangle 16"/>
            <p:cNvSpPr>
              <a:spLocks noChangeArrowheads="1"/>
            </p:cNvSpPr>
            <p:nvPr/>
          </p:nvSpPr>
          <p:spPr bwMode="auto">
            <a:xfrm>
              <a:off x="2304" y="2928"/>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kumimoji="1" lang="zh-CN" altLang="en-US" sz="2800" b="1">
                  <a:ea typeface="楷体_GB2312" charset="0"/>
                  <a:cs typeface="楷体_GB2312" charset="0"/>
                </a:rPr>
                <a:t>3</a:t>
              </a:r>
              <a:endParaRPr kumimoji="1" lang="zh-CN" altLang="en-US" sz="3200" b="1"/>
            </a:p>
          </p:txBody>
        </p:sp>
        <p:sp>
          <p:nvSpPr>
            <p:cNvPr id="34828" name="Rectangle 17"/>
            <p:cNvSpPr>
              <a:spLocks noChangeArrowheads="1"/>
            </p:cNvSpPr>
            <p:nvPr/>
          </p:nvSpPr>
          <p:spPr bwMode="auto">
            <a:xfrm>
              <a:off x="1056" y="2928"/>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kumimoji="1" lang="zh-CN" altLang="en-US" sz="2800" b="1">
                  <a:ea typeface="楷体_GB2312" charset="0"/>
                  <a:cs typeface="楷体_GB2312" charset="0"/>
                </a:rPr>
                <a:t>&amp;</a:t>
              </a:r>
              <a:r>
                <a:rPr kumimoji="1" lang="en-US" altLang="zh-CN" sz="2800" b="1">
                  <a:ea typeface="楷体_GB2312" charset="0"/>
                  <a:cs typeface="楷体_GB2312" charset="0"/>
                </a:rPr>
                <a:t>a</a:t>
              </a:r>
            </a:p>
          </p:txBody>
        </p:sp>
        <p:sp>
          <p:nvSpPr>
            <p:cNvPr id="34829" name="Rectangle 18"/>
            <p:cNvSpPr>
              <a:spLocks noChangeArrowheads="1"/>
            </p:cNvSpPr>
            <p:nvPr/>
          </p:nvSpPr>
          <p:spPr bwMode="auto">
            <a:xfrm>
              <a:off x="1200" y="2543"/>
              <a:ext cx="37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kumimoji="1" lang="en-US" altLang="zh-CN" sz="2800" b="1">
                  <a:ea typeface="楷体_GB2312" charset="0"/>
                  <a:cs typeface="楷体_GB2312" charset="0"/>
                </a:rPr>
                <a:t>p1</a:t>
              </a:r>
              <a:endParaRPr lang="en-US" altLang="zh-CN" sz="3200" b="1"/>
            </a:p>
          </p:txBody>
        </p:sp>
        <p:sp>
          <p:nvSpPr>
            <p:cNvPr id="34830" name="Line 19"/>
            <p:cNvSpPr>
              <a:spLocks noChangeShapeType="1"/>
            </p:cNvSpPr>
            <p:nvPr/>
          </p:nvSpPr>
          <p:spPr bwMode="auto">
            <a:xfrm>
              <a:off x="1824" y="3072"/>
              <a:ext cx="48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grpSp>
      <p:grpSp>
        <p:nvGrpSpPr>
          <p:cNvPr id="34819" name="Group 21"/>
          <p:cNvGrpSpPr>
            <a:grpSpLocks/>
          </p:cNvGrpSpPr>
          <p:nvPr/>
        </p:nvGrpSpPr>
        <p:grpSpPr bwMode="auto">
          <a:xfrm>
            <a:off x="5486400" y="4802188"/>
            <a:ext cx="2057400" cy="1371600"/>
            <a:chOff x="960" y="3216"/>
            <a:chExt cx="1296" cy="864"/>
          </a:xfrm>
        </p:grpSpPr>
        <p:sp>
          <p:nvSpPr>
            <p:cNvPr id="34823" name="Rectangle 22"/>
            <p:cNvSpPr>
              <a:spLocks noChangeArrowheads="1"/>
            </p:cNvSpPr>
            <p:nvPr/>
          </p:nvSpPr>
          <p:spPr bwMode="auto">
            <a:xfrm>
              <a:off x="960" y="3792"/>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kumimoji="1" lang="zh-CN" altLang="en-US" sz="2800" b="1">
                  <a:ea typeface="楷体_GB2312" charset="0"/>
                  <a:cs typeface="楷体_GB2312" charset="0"/>
                </a:rPr>
                <a:t>&amp;</a:t>
              </a:r>
              <a:r>
                <a:rPr kumimoji="1" lang="en-US" altLang="zh-CN" sz="2800" b="1">
                  <a:ea typeface="楷体_GB2312" charset="0"/>
                  <a:cs typeface="楷体_GB2312" charset="0"/>
                </a:rPr>
                <a:t>a</a:t>
              </a:r>
              <a:endParaRPr lang="en-US" altLang="zh-CN" sz="3200" b="1"/>
            </a:p>
          </p:txBody>
        </p:sp>
        <p:sp>
          <p:nvSpPr>
            <p:cNvPr id="34824" name="Rectangle 23"/>
            <p:cNvSpPr>
              <a:spLocks noChangeArrowheads="1"/>
            </p:cNvSpPr>
            <p:nvPr/>
          </p:nvSpPr>
          <p:spPr bwMode="auto">
            <a:xfrm>
              <a:off x="1104" y="3407"/>
              <a:ext cx="37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kumimoji="1" lang="en-US" altLang="zh-CN" sz="2800" b="1">
                  <a:ea typeface="楷体_GB2312" charset="0"/>
                  <a:cs typeface="楷体_GB2312" charset="0"/>
                </a:rPr>
                <a:t>p2</a:t>
              </a:r>
              <a:endParaRPr lang="en-US" altLang="zh-CN" sz="3200" b="1"/>
            </a:p>
          </p:txBody>
        </p:sp>
        <p:sp>
          <p:nvSpPr>
            <p:cNvPr id="34825" name="Line 24"/>
            <p:cNvSpPr>
              <a:spLocks noChangeShapeType="1"/>
            </p:cNvSpPr>
            <p:nvPr/>
          </p:nvSpPr>
          <p:spPr bwMode="auto">
            <a:xfrm flipV="1">
              <a:off x="1776" y="3216"/>
              <a:ext cx="480" cy="72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grpSp>
      <p:sp>
        <p:nvSpPr>
          <p:cNvPr id="248857" name="Text Box 25"/>
          <p:cNvSpPr txBox="1">
            <a:spLocks noChangeArrowheads="1"/>
          </p:cNvSpPr>
          <p:nvPr/>
        </p:nvSpPr>
        <p:spPr bwMode="auto">
          <a:xfrm>
            <a:off x="9159404" y="3925989"/>
            <a:ext cx="855019" cy="1233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000" tIns="46800" rIns="90000" bIns="46800" anchor="ct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spcBef>
                <a:spcPct val="50000"/>
              </a:spcBef>
            </a:pPr>
            <a:r>
              <a:rPr lang="zh-CN" altLang="en-US" sz="2800" b="1">
                <a:ea typeface="楷体_GB2312" charset="0"/>
                <a:cs typeface="楷体_GB2312" charset="0"/>
              </a:rPr>
              <a:t>*</a:t>
            </a:r>
            <a:r>
              <a:rPr lang="en-US" altLang="zh-CN" sz="2800" b="1">
                <a:ea typeface="楷体_GB2312" charset="0"/>
                <a:cs typeface="楷体_GB2312" charset="0"/>
              </a:rPr>
              <a:t>p1</a:t>
            </a:r>
            <a:r>
              <a:rPr kumimoji="0" lang="en-US" altLang="zh-CN" sz="3200" b="1"/>
              <a:t> </a:t>
            </a:r>
          </a:p>
          <a:p>
            <a:pPr algn="ctr">
              <a:spcBef>
                <a:spcPct val="50000"/>
              </a:spcBef>
            </a:pPr>
            <a:r>
              <a:rPr lang="en-US" altLang="zh-CN" sz="2800" b="1">
                <a:ea typeface="楷体_GB2312" charset="0"/>
                <a:cs typeface="楷体_GB2312" charset="0"/>
              </a:rPr>
              <a:t>*p2</a:t>
            </a:r>
          </a:p>
        </p:txBody>
      </p:sp>
      <p:sp>
        <p:nvSpPr>
          <p:cNvPr id="248858" name="Rectangle 26"/>
          <p:cNvSpPr>
            <a:spLocks noGrp="1" noChangeArrowheads="1"/>
          </p:cNvSpPr>
          <p:nvPr>
            <p:ph type="body" idx="1"/>
          </p:nvPr>
        </p:nvSpPr>
        <p:spPr>
          <a:xfrm>
            <a:off x="277470" y="1135856"/>
            <a:ext cx="7707313" cy="2857500"/>
          </a:xfrm>
          <a:noFill/>
        </p:spPr>
        <p:txBody>
          <a:bodyPr vert="horz" wrap="square" lIns="92075" tIns="46038" rIns="92075" bIns="46038" numCol="1" anchor="t" anchorCtr="0" compatLnSpc="1">
            <a:prstTxWarp prst="textNoShape">
              <a:avLst/>
            </a:prstTxWarp>
          </a:bodyPr>
          <a:lstStyle/>
          <a:p>
            <a:pPr eaLnBrk="1" hangingPunct="1">
              <a:lnSpc>
                <a:spcPct val="120000"/>
              </a:lnSpc>
              <a:buFont typeface="Wingdings" charset="0"/>
              <a:buNone/>
            </a:pPr>
            <a:r>
              <a:rPr lang="en-US" altLang="zh-CN" dirty="0">
                <a:latin typeface="Arial" charset="0"/>
                <a:ea typeface="宋体" charset="0"/>
              </a:rPr>
              <a:t>int a = 3, *p1, *p2;</a:t>
            </a:r>
          </a:p>
          <a:p>
            <a:pPr eaLnBrk="1" hangingPunct="1">
              <a:lnSpc>
                <a:spcPct val="90000"/>
              </a:lnSpc>
              <a:buFont typeface="Wingdings" charset="0"/>
              <a:buNone/>
            </a:pPr>
            <a:r>
              <a:rPr lang="en-US" altLang="zh-CN" dirty="0">
                <a:latin typeface="Arial" charset="0"/>
                <a:ea typeface="宋体" charset="0"/>
              </a:rPr>
              <a:t>p1 = &amp;a;  </a:t>
            </a:r>
          </a:p>
          <a:p>
            <a:pPr lvl="1" eaLnBrk="1" hangingPunct="1">
              <a:lnSpc>
                <a:spcPct val="90000"/>
              </a:lnSpc>
              <a:buFont typeface="Wingdings" charset="0"/>
              <a:buNone/>
            </a:pPr>
            <a:r>
              <a:rPr lang="en-US" dirty="0">
                <a:latin typeface="Arial" charset="0"/>
                <a:ea typeface="宋体" charset="0"/>
              </a:rPr>
              <a:t>把</a:t>
            </a:r>
            <a:r>
              <a:rPr lang="en-US" altLang="zh-CN" dirty="0">
                <a:latin typeface="Arial" charset="0"/>
                <a:ea typeface="宋体" charset="0"/>
              </a:rPr>
              <a:t> a </a:t>
            </a:r>
            <a:r>
              <a:rPr lang="en-US" dirty="0" err="1">
                <a:latin typeface="Arial" charset="0"/>
                <a:ea typeface="宋体" charset="0"/>
              </a:rPr>
              <a:t>的地址赋给</a:t>
            </a:r>
            <a:r>
              <a:rPr lang="en-US" altLang="zh-CN" dirty="0">
                <a:latin typeface="Arial" charset="0"/>
                <a:ea typeface="宋体" charset="0"/>
              </a:rPr>
              <a:t> p1，</a:t>
            </a:r>
            <a:r>
              <a:rPr lang="zh-CN" altLang="en-US" dirty="0">
                <a:latin typeface="Arial" charset="0"/>
                <a:ea typeface="宋体" charset="0"/>
              </a:rPr>
              <a:t>即 </a:t>
            </a:r>
            <a:r>
              <a:rPr lang="en-US" altLang="zh-CN" dirty="0">
                <a:latin typeface="Arial" charset="0"/>
                <a:ea typeface="宋体" charset="0"/>
              </a:rPr>
              <a:t>p1 </a:t>
            </a:r>
            <a:r>
              <a:rPr lang="zh-CN" altLang="en-US" dirty="0">
                <a:latin typeface="Arial" charset="0"/>
                <a:ea typeface="宋体" charset="0"/>
              </a:rPr>
              <a:t>指向 </a:t>
            </a:r>
            <a:r>
              <a:rPr lang="en-US" altLang="zh-CN" dirty="0">
                <a:latin typeface="Arial" charset="0"/>
                <a:ea typeface="宋体" charset="0"/>
              </a:rPr>
              <a:t>a</a:t>
            </a:r>
          </a:p>
          <a:p>
            <a:pPr eaLnBrk="1" hangingPunct="1">
              <a:lnSpc>
                <a:spcPct val="90000"/>
              </a:lnSpc>
              <a:buFont typeface="Wingdings" charset="0"/>
              <a:buNone/>
            </a:pPr>
            <a:r>
              <a:rPr kumimoji="1" lang="en-US" altLang="zh-CN" dirty="0">
                <a:latin typeface="Arial" charset="0"/>
                <a:ea typeface="宋体" charset="0"/>
              </a:rPr>
              <a:t>p2 = p1;   </a:t>
            </a:r>
          </a:p>
          <a:p>
            <a:pPr lvl="1" eaLnBrk="1" hangingPunct="1">
              <a:lnSpc>
                <a:spcPct val="90000"/>
              </a:lnSpc>
              <a:buFont typeface="Wingdings" charset="0"/>
              <a:buNone/>
            </a:pPr>
            <a:r>
              <a:rPr kumimoji="1" lang="en-US" altLang="zh-CN" dirty="0">
                <a:latin typeface="Arial" charset="0"/>
                <a:ea typeface="宋体" charset="0"/>
              </a:rPr>
              <a:t>p2 </a:t>
            </a:r>
            <a:r>
              <a:rPr kumimoji="1" lang="zh-CN" altLang="en-US" dirty="0">
                <a:latin typeface="Arial" charset="0"/>
                <a:ea typeface="宋体" charset="0"/>
              </a:rPr>
              <a:t>也指向 </a:t>
            </a:r>
            <a:r>
              <a:rPr kumimoji="1" lang="en-US" altLang="zh-CN" dirty="0">
                <a:latin typeface="Arial" charset="0"/>
                <a:ea typeface="宋体" charset="0"/>
              </a:rPr>
              <a:t>a</a:t>
            </a:r>
            <a:endParaRPr lang="en-US" altLang="zh-CN" dirty="0">
              <a:latin typeface="Arial" charset="0"/>
              <a:ea typeface="宋体" charset="0"/>
            </a:endParaRPr>
          </a:p>
        </p:txBody>
      </p:sp>
      <p:sp>
        <p:nvSpPr>
          <p:cNvPr id="248859" name="Rectangle 27"/>
          <p:cNvSpPr>
            <a:spLocks noChangeArrowheads="1"/>
          </p:cNvSpPr>
          <p:nvPr/>
        </p:nvSpPr>
        <p:spPr bwMode="auto">
          <a:xfrm>
            <a:off x="4876800" y="3124200"/>
            <a:ext cx="4827588"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algn="just">
              <a:lnSpc>
                <a:spcPct val="90000"/>
              </a:lnSpc>
              <a:spcBef>
                <a:spcPct val="20000"/>
              </a:spcBef>
              <a:buClr>
                <a:schemeClr val="tx2"/>
              </a:buClr>
              <a:buSzPct val="80000"/>
            </a:pPr>
            <a:r>
              <a:rPr kumimoji="1" lang="zh-CN" altLang="en-US" sz="2800" b="1">
                <a:solidFill>
                  <a:schemeClr val="bg2"/>
                </a:solidFill>
                <a:ea typeface="仿宋_GB2312" charset="0"/>
                <a:cs typeface="仿宋_GB2312" charset="0"/>
              </a:rPr>
              <a:t>相同类型的指针才能相互赋值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48858">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48858">
                                            <p:txEl>
                                              <p:pRg st="1" end="1"/>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48858">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48858">
                                            <p:txEl>
                                              <p:pRg st="3" end="3"/>
                                            </p:txEl>
                                          </p:spTgt>
                                        </p:tgtEl>
                                        <p:attrNameLst>
                                          <p:attrName>style.visibility</p:attrName>
                                        </p:attrNameLst>
                                      </p:cBhvr>
                                      <p:to>
                                        <p:strVal val="visible"/>
                                      </p:to>
                                    </p:set>
                                    <p:animEffect transition="in" filter="wipe(down)">
                                      <p:cBhvr>
                                        <p:cTn id="17" dur="500"/>
                                        <p:tgtEl>
                                          <p:spTgt spid="248858">
                                            <p:txEl>
                                              <p:pRg st="3" end="3"/>
                                            </p:txEl>
                                          </p:spTgt>
                                        </p:tgtEl>
                                      </p:cBhvr>
                                    </p:animEffect>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48858">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8857"/>
                                        </p:tgtEl>
                                        <p:attrNameLst>
                                          <p:attrName>style.visibility</p:attrName>
                                        </p:attrNameLst>
                                      </p:cBhvr>
                                      <p:to>
                                        <p:strVal val="visible"/>
                                      </p:to>
                                    </p:set>
                                    <p:anim calcmode="lin" valueType="num">
                                      <p:cBhvr additive="base">
                                        <p:cTn id="25" dur="500" fill="hold"/>
                                        <p:tgtEl>
                                          <p:spTgt spid="248857"/>
                                        </p:tgtEl>
                                        <p:attrNameLst>
                                          <p:attrName>ppt_x</p:attrName>
                                        </p:attrNameLst>
                                      </p:cBhvr>
                                      <p:tavLst>
                                        <p:tav tm="0">
                                          <p:val>
                                            <p:strVal val="0-#ppt_w/2"/>
                                          </p:val>
                                        </p:tav>
                                        <p:tav tm="100000">
                                          <p:val>
                                            <p:strVal val="#ppt_x"/>
                                          </p:val>
                                        </p:tav>
                                      </p:tavLst>
                                    </p:anim>
                                    <p:anim calcmode="lin" valueType="num">
                                      <p:cBhvr additive="base">
                                        <p:cTn id="26" dur="500" fill="hold"/>
                                        <p:tgtEl>
                                          <p:spTgt spid="24885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48859"/>
                                        </p:tgtEl>
                                        <p:attrNameLst>
                                          <p:attrName>style.visibility</p:attrName>
                                        </p:attrNameLst>
                                      </p:cBhvr>
                                      <p:to>
                                        <p:strVal val="visible"/>
                                      </p:to>
                                    </p:set>
                                    <p:animEffect transition="in" filter="wipe(down)">
                                      <p:cBhvr>
                                        <p:cTn id="31" dur="500"/>
                                        <p:tgtEl>
                                          <p:spTgt spid="248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57" grpId="0" autoUpdateAnimBg="0"/>
      <p:bldP spid="248858" grpId="0" build="p"/>
      <p:bldP spid="248859" grpId="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7" name="Rectangle 8"/>
          <p:cNvSpPr>
            <a:spLocks noGrp="1" noChangeArrowheads="1"/>
          </p:cNvSpPr>
          <p:nvPr>
            <p:ph type="title"/>
          </p:nvPr>
        </p:nvSpPr>
        <p:spPr>
          <a:xfrm>
            <a:off x="3206949" y="536066"/>
            <a:ext cx="5791200" cy="533400"/>
          </a:xfrm>
          <a:noFill/>
        </p:spPr>
        <p:txBody>
          <a:bodyPr vert="horz" wrap="square" lIns="92075" tIns="46038" rIns="92075" bIns="46038" numCol="1" anchor="b" anchorCtr="0" compatLnSpc="1"/>
          <a:lstStyle/>
          <a:p>
            <a:pPr algn="r" eaLnBrk="1" hangingPunct="1"/>
            <a:r>
              <a:rPr lang="en-US" sz="4000" dirty="0" err="1">
                <a:latin typeface="Arial" charset="0"/>
                <a:ea typeface="宋体" charset="0"/>
              </a:rPr>
              <a:t>指针</a:t>
            </a:r>
            <a:r>
              <a:rPr lang="zh-CN" altLang="en-US" sz="4000" dirty="0">
                <a:latin typeface="Arial" charset="0"/>
                <a:ea typeface="宋体" charset="0"/>
              </a:rPr>
              <a:t>作为函数参数的应用</a:t>
            </a:r>
          </a:p>
        </p:txBody>
      </p:sp>
      <p:sp>
        <p:nvSpPr>
          <p:cNvPr id="363529" name="Rectangle 9"/>
          <p:cNvSpPr>
            <a:spLocks noGrp="1" noChangeArrowheads="1"/>
          </p:cNvSpPr>
          <p:nvPr>
            <p:ph type="body" idx="1"/>
          </p:nvPr>
        </p:nvSpPr>
        <p:spPr>
          <a:xfrm>
            <a:off x="196057" y="909639"/>
            <a:ext cx="4953000" cy="3505200"/>
          </a:xfrm>
          <a:noFill/>
        </p:spPr>
        <p:txBody>
          <a:bodyPr vert="horz" wrap="square" lIns="92075" tIns="46038" rIns="92075" bIns="46038" numCol="1" anchor="t" anchorCtr="0" compatLnSpc="1">
            <a:prstTxWarp prst="textNoShape">
              <a:avLst/>
            </a:prstTxWarp>
          </a:bodyPr>
          <a:lstStyle/>
          <a:p>
            <a:pPr eaLnBrk="1" hangingPunct="1">
              <a:spcBef>
                <a:spcPct val="10000"/>
              </a:spcBef>
              <a:buFont typeface="Wingdings" charset="0"/>
              <a:buNone/>
            </a:pPr>
            <a:r>
              <a:rPr lang="en-US" altLang="zh-CN" dirty="0">
                <a:solidFill>
                  <a:schemeClr val="bg2"/>
                </a:solidFill>
                <a:latin typeface="Arial" charset="0"/>
                <a:ea typeface="宋体" charset="0"/>
              </a:rPr>
              <a:t>swap2 (&amp;a, &amp;b)</a:t>
            </a:r>
            <a:r>
              <a:rPr lang="en-US" altLang="zh-CN" dirty="0">
                <a:latin typeface="Arial" charset="0"/>
                <a:ea typeface="宋体" charset="0"/>
              </a:rPr>
              <a:t>;</a:t>
            </a:r>
          </a:p>
          <a:p>
            <a:pPr eaLnBrk="1" hangingPunct="1">
              <a:lnSpc>
                <a:spcPct val="110000"/>
              </a:lnSpc>
              <a:spcBef>
                <a:spcPct val="0"/>
              </a:spcBef>
              <a:buFont typeface="Wingdings" charset="0"/>
              <a:buNone/>
            </a:pPr>
            <a:r>
              <a:rPr lang="en-US" altLang="zh-CN" dirty="0">
                <a:latin typeface="Arial" charset="0"/>
                <a:ea typeface="宋体" charset="0"/>
              </a:rPr>
              <a:t>void swap2 (int *px, int *</a:t>
            </a:r>
            <a:r>
              <a:rPr lang="en-US" altLang="zh-CN" dirty="0" err="1">
                <a:latin typeface="Arial" charset="0"/>
                <a:ea typeface="宋体" charset="0"/>
              </a:rPr>
              <a:t>py</a:t>
            </a:r>
            <a:r>
              <a:rPr lang="en-US" altLang="zh-CN" dirty="0">
                <a:latin typeface="Arial" charset="0"/>
                <a:ea typeface="宋体" charset="0"/>
              </a:rPr>
              <a:t>)</a:t>
            </a:r>
          </a:p>
          <a:p>
            <a:pPr eaLnBrk="1" hangingPunct="1">
              <a:lnSpc>
                <a:spcPct val="110000"/>
              </a:lnSpc>
              <a:spcBef>
                <a:spcPct val="0"/>
              </a:spcBef>
              <a:buFont typeface="Wingdings" charset="0"/>
              <a:buNone/>
            </a:pPr>
            <a:r>
              <a:rPr lang="en-US" altLang="zh-CN" dirty="0">
                <a:latin typeface="Arial" charset="0"/>
                <a:ea typeface="宋体" charset="0"/>
              </a:rPr>
              <a:t>{    int t;</a:t>
            </a:r>
          </a:p>
          <a:p>
            <a:pPr eaLnBrk="1" hangingPunct="1">
              <a:lnSpc>
                <a:spcPct val="110000"/>
              </a:lnSpc>
              <a:spcBef>
                <a:spcPct val="0"/>
              </a:spcBef>
              <a:buFont typeface="Wingdings" charset="0"/>
              <a:buNone/>
            </a:pPr>
            <a:r>
              <a:rPr lang="en-US" altLang="zh-CN" dirty="0">
                <a:latin typeface="Arial" charset="0"/>
                <a:ea typeface="宋体" charset="0"/>
              </a:rPr>
              <a:t>     t = *px; </a:t>
            </a:r>
          </a:p>
          <a:p>
            <a:pPr eaLnBrk="1" hangingPunct="1">
              <a:lnSpc>
                <a:spcPct val="110000"/>
              </a:lnSpc>
              <a:spcBef>
                <a:spcPct val="0"/>
              </a:spcBef>
              <a:buFont typeface="Wingdings" charset="0"/>
              <a:buNone/>
            </a:pPr>
            <a:r>
              <a:rPr lang="en-US" altLang="zh-CN" dirty="0">
                <a:latin typeface="Arial" charset="0"/>
                <a:ea typeface="宋体" charset="0"/>
              </a:rPr>
              <a:t>     *px = *</a:t>
            </a:r>
            <a:r>
              <a:rPr lang="en-US" altLang="zh-CN" dirty="0" err="1">
                <a:latin typeface="Arial" charset="0"/>
                <a:ea typeface="宋体" charset="0"/>
              </a:rPr>
              <a:t>py</a:t>
            </a:r>
            <a:r>
              <a:rPr lang="en-US" altLang="zh-CN" dirty="0">
                <a:latin typeface="Arial" charset="0"/>
                <a:ea typeface="宋体" charset="0"/>
              </a:rPr>
              <a:t>; </a:t>
            </a:r>
          </a:p>
          <a:p>
            <a:pPr eaLnBrk="1" hangingPunct="1">
              <a:lnSpc>
                <a:spcPct val="110000"/>
              </a:lnSpc>
              <a:spcBef>
                <a:spcPct val="0"/>
              </a:spcBef>
              <a:buFont typeface="Wingdings" charset="0"/>
              <a:buNone/>
            </a:pPr>
            <a:r>
              <a:rPr lang="en-US" altLang="zh-CN" dirty="0">
                <a:latin typeface="Arial" charset="0"/>
                <a:ea typeface="宋体" charset="0"/>
              </a:rPr>
              <a:t>     *</a:t>
            </a:r>
            <a:r>
              <a:rPr lang="en-US" altLang="zh-CN" dirty="0" err="1">
                <a:latin typeface="Arial" charset="0"/>
                <a:ea typeface="宋体" charset="0"/>
              </a:rPr>
              <a:t>py</a:t>
            </a:r>
            <a:r>
              <a:rPr lang="en-US" altLang="zh-CN" dirty="0">
                <a:latin typeface="Arial" charset="0"/>
                <a:ea typeface="宋体" charset="0"/>
              </a:rPr>
              <a:t> = t;</a:t>
            </a:r>
          </a:p>
          <a:p>
            <a:pPr eaLnBrk="1" hangingPunct="1">
              <a:lnSpc>
                <a:spcPct val="110000"/>
              </a:lnSpc>
              <a:spcBef>
                <a:spcPct val="0"/>
              </a:spcBef>
              <a:buFont typeface="Wingdings" charset="0"/>
              <a:buNone/>
            </a:pPr>
            <a:r>
              <a:rPr lang="en-US" altLang="zh-CN" dirty="0">
                <a:latin typeface="Arial" charset="0"/>
                <a:ea typeface="宋体" charset="0"/>
              </a:rPr>
              <a:t>}</a:t>
            </a:r>
          </a:p>
        </p:txBody>
      </p:sp>
      <p:sp>
        <p:nvSpPr>
          <p:cNvPr id="363530" name="Text Box 10"/>
          <p:cNvSpPr txBox="1">
            <a:spLocks noChangeArrowheads="1"/>
          </p:cNvSpPr>
          <p:nvPr/>
        </p:nvSpPr>
        <p:spPr bwMode="auto">
          <a:xfrm>
            <a:off x="382129" y="4414839"/>
            <a:ext cx="11712624" cy="2208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nSpc>
                <a:spcPct val="110000"/>
              </a:lnSpc>
              <a:spcBef>
                <a:spcPct val="20000"/>
              </a:spcBef>
              <a:buClr>
                <a:srgbClr val="33CCCC"/>
              </a:buClr>
              <a:buSzPct val="80000"/>
              <a:buFont typeface="Wingdings" charset="0"/>
              <a:buNone/>
            </a:pPr>
            <a:r>
              <a:rPr lang="zh-CN" altLang="en-US" sz="2800" b="1" dirty="0">
                <a:latin typeface="宋体" charset="0"/>
              </a:rPr>
              <a:t>要通过函数调用来改变主调函数中某个变量的值：</a:t>
            </a:r>
            <a:endParaRPr lang="zh-CN" altLang="en-US" sz="2800" b="1" dirty="0"/>
          </a:p>
          <a:p>
            <a:pPr>
              <a:lnSpc>
                <a:spcPct val="110000"/>
              </a:lnSpc>
              <a:spcBef>
                <a:spcPct val="20000"/>
              </a:spcBef>
              <a:buClr>
                <a:srgbClr val="33CCCC"/>
              </a:buClr>
              <a:buSzPct val="80000"/>
              <a:buFont typeface="Wingdings" charset="0"/>
              <a:buNone/>
            </a:pPr>
            <a:r>
              <a:rPr lang="zh-CN" altLang="en-US" sz="2800" b="1" dirty="0"/>
              <a:t>（</a:t>
            </a:r>
            <a:r>
              <a:rPr lang="en-US" altLang="zh-CN" sz="2800" b="1" dirty="0"/>
              <a:t>1</a:t>
            </a:r>
            <a:r>
              <a:rPr lang="zh-CN" altLang="en-US" sz="2800" b="1" dirty="0"/>
              <a:t>）在主调函数中，</a:t>
            </a:r>
            <a:r>
              <a:rPr lang="zh-CN" altLang="en-US" sz="2800" b="1" dirty="0">
                <a:latin typeface="宋体" charset="0"/>
              </a:rPr>
              <a:t>将该变量的地址或者指向该变量的指针作为实参</a:t>
            </a:r>
            <a:endParaRPr lang="zh-CN" altLang="en-US" sz="2800" b="1" dirty="0"/>
          </a:p>
          <a:p>
            <a:pPr>
              <a:lnSpc>
                <a:spcPct val="110000"/>
              </a:lnSpc>
              <a:spcBef>
                <a:spcPct val="20000"/>
              </a:spcBef>
              <a:buClr>
                <a:srgbClr val="33CCCC"/>
              </a:buClr>
              <a:buSzPct val="80000"/>
              <a:buFont typeface="Wingdings" charset="0"/>
              <a:buNone/>
            </a:pPr>
            <a:r>
              <a:rPr lang="zh-CN" altLang="en-US" sz="2800" b="1" dirty="0"/>
              <a:t>（</a:t>
            </a:r>
            <a:r>
              <a:rPr lang="en-US" altLang="zh-CN" sz="2800" b="1" dirty="0"/>
              <a:t>2</a:t>
            </a:r>
            <a:r>
              <a:rPr lang="zh-CN" altLang="en-US" sz="2800" b="1" dirty="0"/>
              <a:t>）在被调函数中，</a:t>
            </a:r>
            <a:r>
              <a:rPr lang="zh-CN" altLang="en-US" sz="2800" b="1" dirty="0">
                <a:latin typeface="宋体" charset="0"/>
              </a:rPr>
              <a:t>用指针类型形参接受该变量的地址</a:t>
            </a:r>
            <a:r>
              <a:rPr lang="zh-CN" altLang="en-US" sz="2800" b="1" dirty="0"/>
              <a:t> </a:t>
            </a:r>
          </a:p>
          <a:p>
            <a:pPr>
              <a:lnSpc>
                <a:spcPct val="110000"/>
              </a:lnSpc>
              <a:spcBef>
                <a:spcPct val="20000"/>
              </a:spcBef>
              <a:buClr>
                <a:srgbClr val="33CCCC"/>
              </a:buClr>
              <a:buSzPct val="80000"/>
              <a:buFont typeface="Wingdings" charset="0"/>
              <a:buNone/>
            </a:pPr>
            <a:r>
              <a:rPr lang="zh-CN" altLang="en-US" sz="2800" b="1" dirty="0"/>
              <a:t>（</a:t>
            </a:r>
            <a:r>
              <a:rPr lang="en-US" altLang="zh-CN" sz="2800" b="1" dirty="0"/>
              <a:t>3</a:t>
            </a:r>
            <a:r>
              <a:rPr lang="zh-CN" altLang="en-US" sz="2800" b="1" dirty="0"/>
              <a:t>）在被调函数中，改变形参所指向变量的值</a:t>
            </a:r>
          </a:p>
        </p:txBody>
      </p:sp>
      <p:grpSp>
        <p:nvGrpSpPr>
          <p:cNvPr id="2" name="Group 11"/>
          <p:cNvGrpSpPr>
            <a:grpSpLocks/>
          </p:cNvGrpSpPr>
          <p:nvPr/>
        </p:nvGrpSpPr>
        <p:grpSpPr bwMode="auto">
          <a:xfrm>
            <a:off x="7745413" y="909639"/>
            <a:ext cx="2743200" cy="2308225"/>
            <a:chOff x="3696" y="1142"/>
            <a:chExt cx="1728" cy="1454"/>
          </a:xfrm>
        </p:grpSpPr>
        <p:grpSp>
          <p:nvGrpSpPr>
            <p:cNvPr id="50184" name="Group 12"/>
            <p:cNvGrpSpPr>
              <a:grpSpLocks/>
            </p:cNvGrpSpPr>
            <p:nvPr/>
          </p:nvGrpSpPr>
          <p:grpSpPr bwMode="auto">
            <a:xfrm>
              <a:off x="3936" y="1142"/>
              <a:ext cx="1261" cy="375"/>
              <a:chOff x="3936" y="1142"/>
              <a:chExt cx="1261" cy="375"/>
            </a:xfrm>
          </p:grpSpPr>
          <p:sp>
            <p:nvSpPr>
              <p:cNvPr id="50192" name="Rectangle 13"/>
              <p:cNvSpPr>
                <a:spLocks noChangeArrowheads="1"/>
              </p:cNvSpPr>
              <p:nvPr/>
            </p:nvSpPr>
            <p:spPr bwMode="auto">
              <a:xfrm>
                <a:off x="3936" y="1190"/>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b="1"/>
                  <a:t>a</a:t>
                </a:r>
              </a:p>
            </p:txBody>
          </p:sp>
          <p:sp>
            <p:nvSpPr>
              <p:cNvPr id="50193" name="Rectangle 14"/>
              <p:cNvSpPr>
                <a:spLocks noChangeArrowheads="1"/>
              </p:cNvSpPr>
              <p:nvPr/>
            </p:nvSpPr>
            <p:spPr bwMode="auto">
              <a:xfrm>
                <a:off x="4944" y="1142"/>
                <a:ext cx="253"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800" b="1"/>
                  <a:t>b</a:t>
                </a:r>
              </a:p>
            </p:txBody>
          </p:sp>
        </p:grpSp>
        <p:sp>
          <p:nvSpPr>
            <p:cNvPr id="50185" name="Line 15"/>
            <p:cNvSpPr>
              <a:spLocks noChangeShapeType="1"/>
            </p:cNvSpPr>
            <p:nvPr/>
          </p:nvSpPr>
          <p:spPr bwMode="auto">
            <a:xfrm flipV="1">
              <a:off x="4032" y="1824"/>
              <a:ext cx="0" cy="48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50186" name="Line 16"/>
            <p:cNvSpPr>
              <a:spLocks noChangeShapeType="1"/>
            </p:cNvSpPr>
            <p:nvPr/>
          </p:nvSpPr>
          <p:spPr bwMode="auto">
            <a:xfrm flipV="1">
              <a:off x="5088" y="1824"/>
              <a:ext cx="0" cy="48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50187" name="Text Box 17"/>
            <p:cNvSpPr txBox="1">
              <a:spLocks noChangeArrowheads="1"/>
            </p:cNvSpPr>
            <p:nvPr/>
          </p:nvSpPr>
          <p:spPr bwMode="auto">
            <a:xfrm>
              <a:off x="3840" y="2265"/>
              <a:ext cx="480" cy="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en-US" altLang="zh-CN" sz="2800" b="1"/>
                <a:t>px</a:t>
              </a:r>
              <a:endParaRPr lang="en-US" altLang="zh-CN" sz="3200" b="1"/>
            </a:p>
          </p:txBody>
        </p:sp>
        <p:sp>
          <p:nvSpPr>
            <p:cNvPr id="50188" name="Text Box 18"/>
            <p:cNvSpPr txBox="1">
              <a:spLocks noChangeArrowheads="1"/>
            </p:cNvSpPr>
            <p:nvPr/>
          </p:nvSpPr>
          <p:spPr bwMode="auto">
            <a:xfrm>
              <a:off x="4896" y="2256"/>
              <a:ext cx="480" cy="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en-US" altLang="zh-CN" sz="2800" b="1"/>
                <a:t>py</a:t>
              </a:r>
              <a:endParaRPr lang="en-US" altLang="zh-CN" sz="3200" b="1"/>
            </a:p>
          </p:txBody>
        </p:sp>
        <p:grpSp>
          <p:nvGrpSpPr>
            <p:cNvPr id="50189" name="Group 19"/>
            <p:cNvGrpSpPr>
              <a:grpSpLocks/>
            </p:cNvGrpSpPr>
            <p:nvPr/>
          </p:nvGrpSpPr>
          <p:grpSpPr bwMode="auto">
            <a:xfrm>
              <a:off x="3696" y="1536"/>
              <a:ext cx="1728" cy="288"/>
              <a:chOff x="3696" y="1536"/>
              <a:chExt cx="1728" cy="288"/>
            </a:xfrm>
          </p:grpSpPr>
          <p:sp>
            <p:nvSpPr>
              <p:cNvPr id="50190" name="Rectangle 20"/>
              <p:cNvSpPr>
                <a:spLocks noChangeArrowheads="1"/>
              </p:cNvSpPr>
              <p:nvPr/>
            </p:nvSpPr>
            <p:spPr bwMode="auto">
              <a:xfrm>
                <a:off x="3696" y="1536"/>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kumimoji="1" lang="zh-CN" altLang="en-US" sz="2800" b="1"/>
                  <a:t>1</a:t>
                </a:r>
                <a:endParaRPr kumimoji="1" lang="zh-CN" altLang="en-US" sz="3200" b="1"/>
              </a:p>
            </p:txBody>
          </p:sp>
          <p:sp>
            <p:nvSpPr>
              <p:cNvPr id="50191" name="Rectangle 21"/>
              <p:cNvSpPr>
                <a:spLocks noChangeArrowheads="1"/>
              </p:cNvSpPr>
              <p:nvPr/>
            </p:nvSpPr>
            <p:spPr bwMode="auto">
              <a:xfrm>
                <a:off x="4656" y="1536"/>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kumimoji="1" lang="zh-CN" altLang="en-US" sz="2800" b="1"/>
                  <a:t>2</a:t>
                </a:r>
                <a:endParaRPr kumimoji="1" lang="zh-CN" altLang="en-US" sz="3200" b="1"/>
              </a:p>
            </p:txBody>
          </p:sp>
        </p:grpSp>
      </p:grpSp>
      <p:grpSp>
        <p:nvGrpSpPr>
          <p:cNvPr id="5" name="Group 22"/>
          <p:cNvGrpSpPr>
            <a:grpSpLocks/>
          </p:cNvGrpSpPr>
          <p:nvPr/>
        </p:nvGrpSpPr>
        <p:grpSpPr bwMode="auto">
          <a:xfrm>
            <a:off x="8137525" y="1547813"/>
            <a:ext cx="2057400" cy="457200"/>
            <a:chOff x="3552" y="2208"/>
            <a:chExt cx="1296" cy="288"/>
          </a:xfrm>
        </p:grpSpPr>
        <p:sp>
          <p:nvSpPr>
            <p:cNvPr id="50182" name="Rectangle 23"/>
            <p:cNvSpPr>
              <a:spLocks noChangeArrowheads="1"/>
            </p:cNvSpPr>
            <p:nvPr/>
          </p:nvSpPr>
          <p:spPr bwMode="auto">
            <a:xfrm>
              <a:off x="3552" y="2208"/>
              <a:ext cx="336" cy="288"/>
            </a:xfrm>
            <a:prstGeom prst="rect">
              <a:avLst/>
            </a:prstGeom>
            <a:solidFill>
              <a:schemeClr val="fo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r>
                <a:rPr kumimoji="1" lang="zh-CN" altLang="en-US" sz="2800" b="1"/>
                <a:t>2</a:t>
              </a:r>
            </a:p>
          </p:txBody>
        </p:sp>
        <p:sp>
          <p:nvSpPr>
            <p:cNvPr id="50183" name="Rectangle 24"/>
            <p:cNvSpPr>
              <a:spLocks noChangeArrowheads="1"/>
            </p:cNvSpPr>
            <p:nvPr/>
          </p:nvSpPr>
          <p:spPr bwMode="auto">
            <a:xfrm>
              <a:off x="4512" y="2208"/>
              <a:ext cx="336" cy="288"/>
            </a:xfrm>
            <a:prstGeom prst="rect">
              <a:avLst/>
            </a:prstGeom>
            <a:solidFill>
              <a:schemeClr val="fo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r>
                <a:rPr kumimoji="1" lang="zh-CN" altLang="en-US" sz="2800" b="1"/>
                <a:t>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352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363530">
                                            <p:txEl>
                                              <p:pRg st="0" end="0"/>
                                            </p:txEl>
                                          </p:spTgt>
                                        </p:tgtEl>
                                        <p:attrNameLst>
                                          <p:attrName>style.visibility</p:attrName>
                                        </p:attrNameLst>
                                      </p:cBhvr>
                                      <p:to>
                                        <p:strVal val="visible"/>
                                      </p:to>
                                    </p:set>
                                    <p:anim calcmode="lin" valueType="num">
                                      <p:cBhvr additive="base">
                                        <p:cTn id="20" dur="500" fill="hold"/>
                                        <p:tgtEl>
                                          <p:spTgt spid="36353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6353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363530">
                                            <p:txEl>
                                              <p:pRg st="1" end="1"/>
                                            </p:txEl>
                                          </p:spTgt>
                                        </p:tgtEl>
                                        <p:attrNameLst>
                                          <p:attrName>style.visibility</p:attrName>
                                        </p:attrNameLst>
                                      </p:cBhvr>
                                      <p:to>
                                        <p:strVal val="visible"/>
                                      </p:to>
                                    </p:set>
                                    <p:anim calcmode="lin" valueType="num">
                                      <p:cBhvr additive="base">
                                        <p:cTn id="26" dur="500" fill="hold"/>
                                        <p:tgtEl>
                                          <p:spTgt spid="363530">
                                            <p:txEl>
                                              <p:pRg st="1" end="1"/>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6353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363530">
                                            <p:txEl>
                                              <p:pRg st="2" end="2"/>
                                            </p:txEl>
                                          </p:spTgt>
                                        </p:tgtEl>
                                        <p:attrNameLst>
                                          <p:attrName>style.visibility</p:attrName>
                                        </p:attrNameLst>
                                      </p:cBhvr>
                                      <p:to>
                                        <p:strVal val="visible"/>
                                      </p:to>
                                    </p:set>
                                    <p:anim calcmode="lin" valueType="num">
                                      <p:cBhvr additive="base">
                                        <p:cTn id="32" dur="500" fill="hold"/>
                                        <p:tgtEl>
                                          <p:spTgt spid="363530">
                                            <p:txEl>
                                              <p:pRg st="2" end="2"/>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6353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363530">
                                            <p:txEl>
                                              <p:pRg st="3" end="3"/>
                                            </p:txEl>
                                          </p:spTgt>
                                        </p:tgtEl>
                                        <p:attrNameLst>
                                          <p:attrName>style.visibility</p:attrName>
                                        </p:attrNameLst>
                                      </p:cBhvr>
                                      <p:to>
                                        <p:strVal val="visible"/>
                                      </p:to>
                                    </p:set>
                                    <p:anim calcmode="lin" valueType="num">
                                      <p:cBhvr additive="base">
                                        <p:cTn id="38" dur="500" fill="hold"/>
                                        <p:tgtEl>
                                          <p:spTgt spid="363530">
                                            <p:txEl>
                                              <p:pRg st="3" end="3"/>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6353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9" grpId="0" autoUpdateAnimBg="0"/>
      <p:bldP spid="363530"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B94CA2-8BE6-4C53-ABF1-8DFBBC489F99}"/>
              </a:ext>
            </a:extLst>
          </p:cNvPr>
          <p:cNvSpPr>
            <a:spLocks noGrp="1"/>
          </p:cNvSpPr>
          <p:nvPr>
            <p:ph type="title"/>
          </p:nvPr>
        </p:nvSpPr>
        <p:spPr/>
        <p:txBody>
          <a:bodyPr/>
          <a:lstStyle/>
          <a:p>
            <a:r>
              <a:rPr lang="en-US" altLang="zh-CN" dirty="0"/>
              <a:t>PTA</a:t>
            </a:r>
            <a:r>
              <a:rPr lang="zh-CN" altLang="en-US" dirty="0"/>
              <a:t>平台注册</a:t>
            </a:r>
          </a:p>
        </p:txBody>
      </p:sp>
      <p:pic>
        <p:nvPicPr>
          <p:cNvPr id="5" name="图片 4">
            <a:extLst>
              <a:ext uri="{FF2B5EF4-FFF2-40B4-BE49-F238E27FC236}">
                <a16:creationId xmlns:a16="http://schemas.microsoft.com/office/drawing/2014/main" id="{46DB7695-CE27-4CDE-BCB3-BEB8DB525451}"/>
              </a:ext>
            </a:extLst>
          </p:cNvPr>
          <p:cNvPicPr>
            <a:picLocks noChangeAspect="1"/>
          </p:cNvPicPr>
          <p:nvPr/>
        </p:nvPicPr>
        <p:blipFill>
          <a:blip r:embed="rId3"/>
          <a:stretch>
            <a:fillRect/>
          </a:stretch>
        </p:blipFill>
        <p:spPr>
          <a:xfrm>
            <a:off x="0" y="1326905"/>
            <a:ext cx="7221278" cy="2079915"/>
          </a:xfrm>
          <a:prstGeom prst="rect">
            <a:avLst/>
          </a:prstGeom>
        </p:spPr>
      </p:pic>
      <p:sp>
        <p:nvSpPr>
          <p:cNvPr id="7" name="文本框 6">
            <a:extLst>
              <a:ext uri="{FF2B5EF4-FFF2-40B4-BE49-F238E27FC236}">
                <a16:creationId xmlns:a16="http://schemas.microsoft.com/office/drawing/2014/main" id="{05043AFC-0FC7-4712-A59E-BB951128C19D}"/>
              </a:ext>
            </a:extLst>
          </p:cNvPr>
          <p:cNvSpPr txBox="1"/>
          <p:nvPr/>
        </p:nvSpPr>
        <p:spPr>
          <a:xfrm>
            <a:off x="100833" y="3645024"/>
            <a:ext cx="7221278" cy="1631216"/>
          </a:xfrm>
          <a:prstGeom prst="rect">
            <a:avLst/>
          </a:prstGeom>
          <a:noFill/>
        </p:spPr>
        <p:txBody>
          <a:bodyPr wrap="square">
            <a:spAutoFit/>
          </a:bodyPr>
          <a:lstStyle/>
          <a:p>
            <a:pPr marL="285750" indent="-285750">
              <a:buFont typeface="Wingdings" panose="05000000000000000000" pitchFamily="2" charset="2"/>
              <a:buChar char="p"/>
            </a:pPr>
            <a:r>
              <a:rPr lang="zh-CN" altLang="en-US" sz="2000" dirty="0"/>
              <a:t>到</a:t>
            </a:r>
            <a:r>
              <a:rPr lang="en-US" altLang="zh-CN" sz="2000" dirty="0" err="1"/>
              <a:t>pintia</a:t>
            </a:r>
            <a:r>
              <a:rPr lang="zh-CN" altLang="en-US" sz="2000" dirty="0"/>
              <a:t>网站上完成注册、绑定学号</a:t>
            </a:r>
            <a:endParaRPr lang="en-US" altLang="zh-CN" sz="2000" dirty="0"/>
          </a:p>
          <a:p>
            <a:pPr marL="285750" indent="-285750">
              <a:buFont typeface="Wingdings" panose="05000000000000000000" pitchFamily="2" charset="2"/>
              <a:buChar char="p"/>
            </a:pPr>
            <a:r>
              <a:rPr lang="zh-CN" altLang="en-US" sz="2000" dirty="0"/>
              <a:t>本学期实训课练习均在拼题</a:t>
            </a:r>
            <a:r>
              <a:rPr lang="en-US" altLang="zh-CN" sz="2000" dirty="0"/>
              <a:t>A</a:t>
            </a:r>
            <a:r>
              <a:rPr lang="zh-CN" altLang="en-US" sz="2000" dirty="0"/>
              <a:t>网站上进行</a:t>
            </a:r>
            <a:endParaRPr lang="en-US" altLang="zh-CN" sz="2000" dirty="0"/>
          </a:p>
          <a:p>
            <a:pPr marL="285750" indent="-285750">
              <a:buFont typeface="Wingdings" panose="05000000000000000000" pitchFamily="2" charset="2"/>
              <a:buChar char="p"/>
            </a:pPr>
            <a:r>
              <a:rPr lang="zh-CN" altLang="en-US" sz="2000" dirty="0"/>
              <a:t>已注册的学生可访问以下链接或扫描右方二维码后绑定 浙江理工大学 校园账户，此前已绑定过的用户无需再次绑定。</a:t>
            </a:r>
          </a:p>
          <a:p>
            <a:r>
              <a:rPr lang="en-US" altLang="zh-CN" sz="2000" dirty="0"/>
              <a:t>     </a:t>
            </a:r>
            <a:r>
              <a:rPr lang="en-US" altLang="zh-CN" sz="2000" dirty="0">
                <a:hlinkClick r:id="rId4"/>
              </a:rPr>
              <a:t>https://pintia.cn/home/bindings?k=706962&amp;c=zstu</a:t>
            </a:r>
            <a:r>
              <a:rPr lang="en-US" altLang="zh-CN" sz="2000" dirty="0"/>
              <a:t> </a:t>
            </a:r>
            <a:endParaRPr lang="zh-CN" altLang="en-US" sz="2000" dirty="0"/>
          </a:p>
        </p:txBody>
      </p:sp>
      <p:pic>
        <p:nvPicPr>
          <p:cNvPr id="3" name="图片 2">
            <a:extLst>
              <a:ext uri="{FF2B5EF4-FFF2-40B4-BE49-F238E27FC236}">
                <a16:creationId xmlns:a16="http://schemas.microsoft.com/office/drawing/2014/main" id="{1F6D111F-6F9D-72CF-C486-CEED8B4A5B1D}"/>
              </a:ext>
            </a:extLst>
          </p:cNvPr>
          <p:cNvPicPr>
            <a:picLocks noChangeAspect="1"/>
          </p:cNvPicPr>
          <p:nvPr/>
        </p:nvPicPr>
        <p:blipFill>
          <a:blip r:embed="rId5"/>
          <a:stretch>
            <a:fillRect/>
          </a:stretch>
        </p:blipFill>
        <p:spPr>
          <a:xfrm>
            <a:off x="7154174" y="1"/>
            <a:ext cx="5037826" cy="5733256"/>
          </a:xfrm>
          <a:prstGeom prst="rect">
            <a:avLst/>
          </a:prstGeom>
        </p:spPr>
      </p:pic>
    </p:spTree>
    <p:extLst>
      <p:ext uri="{BB962C8B-B14F-4D97-AF65-F5344CB8AC3E}">
        <p14:creationId xmlns:p14="http://schemas.microsoft.com/office/powerpoint/2010/main" val="42169212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2"/>
          <p:cNvSpPr>
            <a:spLocks noGrp="1" noChangeArrowheads="1"/>
          </p:cNvSpPr>
          <p:nvPr>
            <p:ph type="title"/>
          </p:nvPr>
        </p:nvSpPr>
        <p:spPr>
          <a:xfrm>
            <a:off x="1199456" y="332656"/>
            <a:ext cx="8991600" cy="685800"/>
          </a:xfrm>
          <a:noFill/>
        </p:spPr>
        <p:txBody>
          <a:bodyPr vert="horz" wrap="square" lIns="92075" tIns="46038" rIns="92075" bIns="46038" numCol="1" anchor="b" anchorCtr="0" compatLnSpc="1"/>
          <a:lstStyle/>
          <a:p>
            <a:pPr algn="r" eaLnBrk="1" hangingPunct="1"/>
            <a:r>
              <a:rPr lang="zh-CN" altLang="en-US" sz="4000" dirty="0">
                <a:latin typeface="Arial" charset="0"/>
                <a:ea typeface="宋体" charset="0"/>
              </a:rPr>
              <a:t>通过指针实现函数调用返回多个值</a:t>
            </a:r>
            <a:r>
              <a:rPr lang="zh-CN" altLang="en-US" dirty="0">
                <a:latin typeface="Arial" charset="0"/>
                <a:ea typeface="宋体" charset="0"/>
              </a:rPr>
              <a:t> </a:t>
            </a:r>
          </a:p>
        </p:txBody>
      </p:sp>
      <p:sp>
        <p:nvSpPr>
          <p:cNvPr id="52226" name="Rectangle 13"/>
          <p:cNvSpPr>
            <a:spLocks noGrp="1" noChangeArrowheads="1"/>
          </p:cNvSpPr>
          <p:nvPr>
            <p:ph type="body" idx="1"/>
          </p:nvPr>
        </p:nvSpPr>
        <p:spPr>
          <a:xfrm>
            <a:off x="10497" y="908720"/>
            <a:ext cx="11881320" cy="5949280"/>
          </a:xfrm>
          <a:noFill/>
        </p:spPr>
        <p:txBody>
          <a:bodyPr vert="horz" wrap="square" lIns="92075" tIns="46038" rIns="92075" bIns="46038" numCol="1" anchor="t" anchorCtr="0" compatLnSpc="1">
            <a:prstTxWarp prst="textNoShape">
              <a:avLst/>
            </a:prstTxWarp>
          </a:bodyPr>
          <a:lstStyle/>
          <a:p>
            <a:pPr algn="just" eaLnBrk="1" hangingPunct="1">
              <a:buFont typeface="Wingdings" charset="0"/>
              <a:buNone/>
            </a:pPr>
            <a:r>
              <a:rPr lang="zh-CN" altLang="en-US" sz="2400" dirty="0">
                <a:latin typeface="Arial" charset="0"/>
                <a:ea typeface="宋体" charset="0"/>
              </a:rPr>
              <a:t>例</a:t>
            </a:r>
            <a:r>
              <a:rPr lang="en-US" altLang="zh-CN" sz="2400" dirty="0">
                <a:latin typeface="Arial" charset="0"/>
                <a:ea typeface="宋体" charset="0"/>
              </a:rPr>
              <a:t>5 </a:t>
            </a:r>
            <a:r>
              <a:rPr lang="zh-CN" altLang="en-US" sz="2400" dirty="0">
                <a:latin typeface="Arial" charset="0"/>
                <a:ea typeface="宋体" charset="0"/>
              </a:rPr>
              <a:t>输入年和天数，输出对应的年、月、日。</a:t>
            </a:r>
          </a:p>
          <a:p>
            <a:pPr lvl="1" algn="just" eaLnBrk="1" hangingPunct="1">
              <a:buFont typeface="Wingdings" charset="0"/>
              <a:buNone/>
            </a:pPr>
            <a:r>
              <a:rPr lang="zh-CN" altLang="en-US" dirty="0">
                <a:latin typeface="Arial" charset="0"/>
                <a:ea typeface="宋体" charset="0"/>
              </a:rPr>
              <a:t>例如：输入</a:t>
            </a:r>
            <a:r>
              <a:rPr lang="en-US" altLang="zh-CN" dirty="0">
                <a:latin typeface="Arial" charset="0"/>
                <a:ea typeface="宋体" charset="0"/>
              </a:rPr>
              <a:t>2000</a:t>
            </a:r>
            <a:r>
              <a:rPr lang="zh-CN" altLang="en-US" dirty="0">
                <a:latin typeface="Arial" charset="0"/>
                <a:ea typeface="宋体" charset="0"/>
              </a:rPr>
              <a:t>和</a:t>
            </a:r>
            <a:r>
              <a:rPr lang="en-US" altLang="zh-CN" dirty="0">
                <a:latin typeface="Arial" charset="0"/>
                <a:ea typeface="宋体" charset="0"/>
              </a:rPr>
              <a:t>61</a:t>
            </a:r>
            <a:r>
              <a:rPr lang="zh-CN" altLang="en-US" dirty="0">
                <a:latin typeface="Arial" charset="0"/>
                <a:ea typeface="宋体" charset="0"/>
              </a:rPr>
              <a:t>，输出</a:t>
            </a:r>
            <a:r>
              <a:rPr lang="en-US" altLang="zh-CN" dirty="0">
                <a:latin typeface="Arial" charset="0"/>
                <a:ea typeface="宋体" charset="0"/>
              </a:rPr>
              <a:t>2000-3-1</a:t>
            </a:r>
            <a:r>
              <a:rPr lang="zh-CN" altLang="en-US" dirty="0">
                <a:latin typeface="Arial" charset="0"/>
                <a:ea typeface="宋体" charset="0"/>
              </a:rPr>
              <a:t>。</a:t>
            </a:r>
          </a:p>
          <a:p>
            <a:pPr algn="just" eaLnBrk="1" hangingPunct="1">
              <a:buFont typeface="Wingdings" charset="0"/>
              <a:buNone/>
            </a:pPr>
            <a:r>
              <a:rPr lang="zh-CN" altLang="en-US" sz="2400" dirty="0">
                <a:latin typeface="Arial" charset="0"/>
                <a:ea typeface="宋体" charset="0"/>
              </a:rPr>
              <a:t>定义函数</a:t>
            </a:r>
            <a:r>
              <a:rPr lang="en-US" altLang="zh-CN" sz="2000" dirty="0" err="1">
                <a:solidFill>
                  <a:schemeClr val="bg2"/>
                </a:solidFill>
                <a:latin typeface="Arial" charset="0"/>
                <a:ea typeface="宋体" charset="0"/>
              </a:rPr>
              <a:t>month_day</a:t>
            </a:r>
            <a:r>
              <a:rPr lang="en-US" altLang="zh-CN" sz="2000" dirty="0">
                <a:solidFill>
                  <a:schemeClr val="bg2"/>
                </a:solidFill>
                <a:latin typeface="Arial" charset="0"/>
                <a:ea typeface="宋体" charset="0"/>
              </a:rPr>
              <a:t>(year, </a:t>
            </a:r>
            <a:r>
              <a:rPr lang="en-US" altLang="zh-CN" sz="2000" dirty="0" err="1">
                <a:solidFill>
                  <a:schemeClr val="bg2"/>
                </a:solidFill>
                <a:latin typeface="Arial" charset="0"/>
                <a:ea typeface="宋体" charset="0"/>
              </a:rPr>
              <a:t>yearday</a:t>
            </a:r>
            <a:r>
              <a:rPr lang="en-US" altLang="zh-CN" sz="2000" dirty="0">
                <a:solidFill>
                  <a:schemeClr val="bg2"/>
                </a:solidFill>
                <a:latin typeface="Arial" charset="0"/>
                <a:ea typeface="宋体" charset="0"/>
              </a:rPr>
              <a:t>, *</a:t>
            </a:r>
            <a:r>
              <a:rPr lang="en-US" altLang="zh-CN" sz="2000" dirty="0" err="1">
                <a:solidFill>
                  <a:schemeClr val="bg2"/>
                </a:solidFill>
                <a:latin typeface="Arial" charset="0"/>
                <a:ea typeface="宋体" charset="0"/>
              </a:rPr>
              <a:t>pmonth</a:t>
            </a:r>
            <a:r>
              <a:rPr lang="en-US" altLang="zh-CN" sz="2000" dirty="0">
                <a:solidFill>
                  <a:schemeClr val="bg2"/>
                </a:solidFill>
                <a:latin typeface="Arial" charset="0"/>
                <a:ea typeface="宋体" charset="0"/>
              </a:rPr>
              <a:t>, *</a:t>
            </a:r>
            <a:r>
              <a:rPr lang="en-US" altLang="zh-CN" sz="2000" dirty="0" err="1">
                <a:solidFill>
                  <a:schemeClr val="bg2"/>
                </a:solidFill>
                <a:latin typeface="Arial" charset="0"/>
                <a:ea typeface="宋体" charset="0"/>
              </a:rPr>
              <a:t>pday</a:t>
            </a:r>
            <a:r>
              <a:rPr lang="en-US" altLang="zh-CN" sz="2000" dirty="0">
                <a:solidFill>
                  <a:schemeClr val="bg2"/>
                </a:solidFill>
                <a:latin typeface="Arial" charset="0"/>
                <a:ea typeface="宋体" charset="0"/>
              </a:rPr>
              <a:t>)</a:t>
            </a:r>
          </a:p>
          <a:p>
            <a:pPr lvl="1" algn="just" eaLnBrk="1" hangingPunct="1">
              <a:buFont typeface="Wingdings" charset="0"/>
              <a:buNone/>
            </a:pPr>
            <a:r>
              <a:rPr lang="zh-CN" altLang="en-US" dirty="0">
                <a:latin typeface="Arial" charset="0"/>
                <a:ea typeface="宋体" charset="0"/>
              </a:rPr>
              <a:t>用</a:t>
            </a:r>
            <a:r>
              <a:rPr lang="en-US" altLang="zh-CN" dirty="0">
                <a:latin typeface="Arial" charset="0"/>
                <a:ea typeface="宋体" charset="0"/>
              </a:rPr>
              <a:t>2</a:t>
            </a:r>
            <a:r>
              <a:rPr lang="zh-CN" altLang="en-US" dirty="0">
                <a:latin typeface="Arial" charset="0"/>
                <a:ea typeface="宋体" charset="0"/>
              </a:rPr>
              <a:t>个指针作为函数的参数，带回2个结果</a:t>
            </a:r>
          </a:p>
          <a:p>
            <a:pPr lvl="1" eaLnBrk="1" hangingPunct="1">
              <a:buFont typeface="Wingdings" charset="0"/>
              <a:buNone/>
            </a:pPr>
            <a:r>
              <a:rPr kumimoji="1" lang="en-US" altLang="zh-CN" dirty="0">
                <a:latin typeface="Arial" charset="0"/>
                <a:ea typeface="宋体" charset="0"/>
              </a:rPr>
              <a:t>int main (void){</a:t>
            </a:r>
          </a:p>
          <a:p>
            <a:pPr lvl="1" eaLnBrk="1" hangingPunct="1">
              <a:buFont typeface="Wingdings" charset="0"/>
              <a:buNone/>
            </a:pPr>
            <a:r>
              <a:rPr kumimoji="1" lang="en-US" altLang="zh-CN" dirty="0">
                <a:latin typeface="Arial" charset="0"/>
                <a:ea typeface="宋体" charset="0"/>
              </a:rPr>
              <a:t>    </a:t>
            </a:r>
            <a:r>
              <a:rPr kumimoji="1" lang="en-US" altLang="zh-CN" dirty="0" err="1">
                <a:latin typeface="Arial" charset="0"/>
                <a:ea typeface="宋体" charset="0"/>
              </a:rPr>
              <a:t>int</a:t>
            </a:r>
            <a:r>
              <a:rPr kumimoji="1" lang="en-US" altLang="zh-CN" dirty="0">
                <a:latin typeface="Arial" charset="0"/>
                <a:ea typeface="宋体" charset="0"/>
              </a:rPr>
              <a:t> day, month, year, </a:t>
            </a:r>
            <a:r>
              <a:rPr kumimoji="1" lang="en-US" altLang="zh-CN" dirty="0" err="1">
                <a:latin typeface="Arial" charset="0"/>
                <a:ea typeface="宋体" charset="0"/>
              </a:rPr>
              <a:t>yearday</a:t>
            </a:r>
            <a:r>
              <a:rPr kumimoji="1" lang="en-US" altLang="zh-CN" dirty="0">
                <a:latin typeface="Arial" charset="0"/>
                <a:ea typeface="宋体" charset="0"/>
              </a:rPr>
              <a:t>; </a:t>
            </a:r>
          </a:p>
          <a:p>
            <a:pPr lvl="1" eaLnBrk="1" hangingPunct="1">
              <a:buFont typeface="Wingdings" charset="0"/>
              <a:buNone/>
            </a:pPr>
            <a:r>
              <a:rPr kumimoji="1" lang="en-US" altLang="zh-CN" dirty="0">
                <a:latin typeface="Arial" charset="0"/>
                <a:ea typeface="宋体" charset="0"/>
              </a:rPr>
              <a:t>    </a:t>
            </a:r>
            <a:r>
              <a:rPr kumimoji="1" lang="en-US" altLang="zh-CN" b="1" dirty="0">
                <a:solidFill>
                  <a:srgbClr val="FF0000"/>
                </a:solidFill>
                <a:latin typeface="Arial" charset="0"/>
                <a:ea typeface="宋体" charset="0"/>
              </a:rPr>
              <a:t>void </a:t>
            </a:r>
            <a:r>
              <a:rPr kumimoji="1" lang="en-US" altLang="zh-CN" b="1" dirty="0" err="1">
                <a:solidFill>
                  <a:srgbClr val="FF0000"/>
                </a:solidFill>
                <a:latin typeface="Arial" charset="0"/>
                <a:ea typeface="宋体" charset="0"/>
              </a:rPr>
              <a:t>month_day</a:t>
            </a:r>
            <a:r>
              <a:rPr kumimoji="1" lang="en-US" altLang="zh-CN" b="1" dirty="0">
                <a:solidFill>
                  <a:srgbClr val="FF0000"/>
                </a:solidFill>
                <a:latin typeface="Arial" charset="0"/>
                <a:ea typeface="宋体" charset="0"/>
              </a:rPr>
              <a:t>(int year, int </a:t>
            </a:r>
            <a:r>
              <a:rPr kumimoji="1" lang="en-US" altLang="zh-CN" b="1" dirty="0" err="1">
                <a:solidFill>
                  <a:srgbClr val="FF0000"/>
                </a:solidFill>
                <a:latin typeface="Arial" charset="0"/>
                <a:ea typeface="宋体" charset="0"/>
              </a:rPr>
              <a:t>yearday</a:t>
            </a:r>
            <a:r>
              <a:rPr kumimoji="1" lang="en-US" altLang="zh-CN" b="1" dirty="0">
                <a:solidFill>
                  <a:srgbClr val="FF0000"/>
                </a:solidFill>
                <a:latin typeface="Arial" charset="0"/>
                <a:ea typeface="宋体" charset="0"/>
              </a:rPr>
              <a:t>, int *</a:t>
            </a:r>
            <a:r>
              <a:rPr kumimoji="1" lang="en-US" altLang="zh-CN" b="1" dirty="0" err="1">
                <a:solidFill>
                  <a:srgbClr val="FF0000"/>
                </a:solidFill>
                <a:latin typeface="Arial" charset="0"/>
                <a:ea typeface="宋体" charset="0"/>
              </a:rPr>
              <a:t>pmonth</a:t>
            </a:r>
            <a:r>
              <a:rPr kumimoji="1" lang="en-US" altLang="zh-CN" b="1" dirty="0">
                <a:solidFill>
                  <a:srgbClr val="FF0000"/>
                </a:solidFill>
                <a:latin typeface="Arial" charset="0"/>
                <a:ea typeface="宋体" charset="0"/>
              </a:rPr>
              <a:t>, int *</a:t>
            </a:r>
            <a:r>
              <a:rPr kumimoji="1" lang="en-US" altLang="zh-CN" b="1" dirty="0" err="1">
                <a:solidFill>
                  <a:srgbClr val="FF0000"/>
                </a:solidFill>
                <a:latin typeface="Arial" charset="0"/>
                <a:ea typeface="宋体" charset="0"/>
              </a:rPr>
              <a:t>pday</a:t>
            </a:r>
            <a:r>
              <a:rPr kumimoji="1" lang="en-US" altLang="zh-CN" b="1" dirty="0">
                <a:solidFill>
                  <a:srgbClr val="FF0000"/>
                </a:solidFill>
                <a:latin typeface="Arial" charset="0"/>
                <a:ea typeface="宋体" charset="0"/>
              </a:rPr>
              <a:t>);</a:t>
            </a:r>
          </a:p>
          <a:p>
            <a:pPr lvl="1" eaLnBrk="1" hangingPunct="1">
              <a:buFont typeface="Wingdings" charset="0"/>
              <a:buNone/>
            </a:pPr>
            <a:r>
              <a:rPr kumimoji="1" lang="en-US" altLang="zh-CN" dirty="0">
                <a:latin typeface="Arial" charset="0"/>
                <a:ea typeface="宋体" charset="0"/>
              </a:rPr>
              <a:t>    </a:t>
            </a:r>
            <a:r>
              <a:rPr kumimoji="1" lang="en-US" altLang="zh-CN" dirty="0" err="1">
                <a:latin typeface="Arial" charset="0"/>
                <a:ea typeface="宋体" charset="0"/>
              </a:rPr>
              <a:t>printf</a:t>
            </a:r>
            <a:r>
              <a:rPr kumimoji="1" lang="zh-CN" altLang="en-US" dirty="0">
                <a:latin typeface="Arial" charset="0"/>
                <a:ea typeface="宋体" charset="0"/>
              </a:rPr>
              <a:t> </a:t>
            </a:r>
            <a:r>
              <a:rPr kumimoji="1" lang="en-US" altLang="zh-CN" dirty="0">
                <a:latin typeface="Arial" charset="0"/>
                <a:ea typeface="宋体" charset="0"/>
              </a:rPr>
              <a:t>(“input year and </a:t>
            </a:r>
            <a:r>
              <a:rPr kumimoji="1" lang="en-US" altLang="zh-CN" dirty="0" err="1">
                <a:latin typeface="Arial" charset="0"/>
                <a:ea typeface="宋体" charset="0"/>
              </a:rPr>
              <a:t>yearday</a:t>
            </a:r>
            <a:r>
              <a:rPr kumimoji="1" lang="en-US" altLang="zh-CN" dirty="0">
                <a:latin typeface="Arial" charset="0"/>
                <a:ea typeface="宋体" charset="0"/>
              </a:rPr>
              <a:t>: ”);			</a:t>
            </a:r>
            <a:r>
              <a:rPr kumimoji="1" lang="zh-CN" altLang="en-US" dirty="0">
                <a:latin typeface="Arial" charset="0"/>
                <a:ea typeface="宋体" charset="0"/>
              </a:rPr>
              <a:t>   </a:t>
            </a:r>
          </a:p>
          <a:p>
            <a:pPr lvl="1" eaLnBrk="1" hangingPunct="1">
              <a:buFont typeface="Wingdings" charset="0"/>
              <a:buNone/>
            </a:pPr>
            <a:r>
              <a:rPr kumimoji="1" lang="en-US" altLang="zh-CN" dirty="0">
                <a:latin typeface="Arial" charset="0"/>
                <a:ea typeface="宋体" charset="0"/>
              </a:rPr>
              <a:t> </a:t>
            </a:r>
            <a:r>
              <a:rPr kumimoji="1" lang="zh-CN" altLang="en-US" dirty="0">
                <a:latin typeface="Arial" charset="0"/>
                <a:ea typeface="宋体" charset="0"/>
              </a:rPr>
              <a:t>   </a:t>
            </a:r>
            <a:r>
              <a:rPr kumimoji="1" lang="en-US" altLang="zh-CN" dirty="0" err="1">
                <a:latin typeface="Arial" charset="0"/>
                <a:ea typeface="宋体" charset="0"/>
              </a:rPr>
              <a:t>scanf</a:t>
            </a:r>
            <a:r>
              <a:rPr kumimoji="1" lang="en-US" altLang="zh-CN" dirty="0">
                <a:latin typeface="Arial" charset="0"/>
                <a:ea typeface="宋体" charset="0"/>
              </a:rPr>
              <a:t> ("%</a:t>
            </a:r>
            <a:r>
              <a:rPr kumimoji="1" lang="en-US" altLang="zh-CN" dirty="0" err="1">
                <a:latin typeface="Arial" charset="0"/>
                <a:ea typeface="宋体" charset="0"/>
              </a:rPr>
              <a:t>d%d</a:t>
            </a:r>
            <a:r>
              <a:rPr kumimoji="1" lang="en-US" altLang="zh-CN" dirty="0">
                <a:latin typeface="Arial" charset="0"/>
                <a:ea typeface="宋体" charset="0"/>
              </a:rPr>
              <a:t>", &amp;year, &amp;</a:t>
            </a:r>
            <a:r>
              <a:rPr kumimoji="1" lang="en-US" altLang="zh-CN" dirty="0" err="1">
                <a:latin typeface="Arial" charset="0"/>
                <a:ea typeface="宋体" charset="0"/>
              </a:rPr>
              <a:t>yearday</a:t>
            </a:r>
            <a:r>
              <a:rPr kumimoji="1" lang="en-US" altLang="zh-CN" dirty="0">
                <a:latin typeface="Arial" charset="0"/>
                <a:ea typeface="宋体" charset="0"/>
              </a:rPr>
              <a:t> );		</a:t>
            </a:r>
          </a:p>
          <a:p>
            <a:pPr lvl="1" eaLnBrk="1" hangingPunct="1">
              <a:buFont typeface="Wingdings" charset="0"/>
              <a:buNone/>
            </a:pPr>
            <a:r>
              <a:rPr kumimoji="1" lang="en-US" altLang="zh-CN" dirty="0">
                <a:latin typeface="Arial" charset="0"/>
                <a:ea typeface="宋体" charset="0"/>
              </a:rPr>
              <a:t>    </a:t>
            </a:r>
            <a:r>
              <a:rPr kumimoji="1" lang="en-US" altLang="zh-CN" b="1" dirty="0" err="1">
                <a:solidFill>
                  <a:srgbClr val="FF0000"/>
                </a:solidFill>
                <a:latin typeface="Arial" charset="0"/>
                <a:ea typeface="宋体" charset="0"/>
              </a:rPr>
              <a:t>month_day</a:t>
            </a:r>
            <a:r>
              <a:rPr kumimoji="1" lang="en-US" altLang="zh-CN" b="1" dirty="0">
                <a:solidFill>
                  <a:srgbClr val="FF0000"/>
                </a:solidFill>
                <a:latin typeface="Arial" charset="0"/>
                <a:ea typeface="宋体" charset="0"/>
              </a:rPr>
              <a:t> (year, </a:t>
            </a:r>
            <a:r>
              <a:rPr kumimoji="1" lang="en-US" altLang="zh-CN" b="1" dirty="0" err="1">
                <a:solidFill>
                  <a:srgbClr val="FF0000"/>
                </a:solidFill>
                <a:latin typeface="Arial" charset="0"/>
                <a:ea typeface="宋体" charset="0"/>
              </a:rPr>
              <a:t>yearday</a:t>
            </a:r>
            <a:r>
              <a:rPr kumimoji="1" lang="en-US" altLang="zh-CN" b="1" dirty="0">
                <a:solidFill>
                  <a:srgbClr val="FF0000"/>
                </a:solidFill>
                <a:latin typeface="Arial" charset="0"/>
                <a:ea typeface="宋体" charset="0"/>
              </a:rPr>
              <a:t>, &amp;month, &amp;day );</a:t>
            </a:r>
            <a:r>
              <a:rPr kumimoji="1" lang="en-US" altLang="zh-CN" dirty="0">
                <a:latin typeface="Arial" charset="0"/>
                <a:ea typeface="宋体" charset="0"/>
              </a:rPr>
              <a:t>	</a:t>
            </a:r>
          </a:p>
          <a:p>
            <a:pPr lvl="1" eaLnBrk="1" hangingPunct="1">
              <a:buFont typeface="Wingdings" charset="0"/>
              <a:buNone/>
            </a:pPr>
            <a:r>
              <a:rPr kumimoji="1" lang="en-US" altLang="zh-CN" dirty="0">
                <a:latin typeface="Arial" charset="0"/>
                <a:ea typeface="宋体" charset="0"/>
              </a:rPr>
              <a:t>    </a:t>
            </a:r>
            <a:r>
              <a:rPr kumimoji="1" lang="en-US" altLang="zh-CN" dirty="0" err="1">
                <a:latin typeface="Arial" charset="0"/>
                <a:ea typeface="宋体" charset="0"/>
              </a:rPr>
              <a:t>printf</a:t>
            </a:r>
            <a:r>
              <a:rPr kumimoji="1" lang="en-US" altLang="zh-CN" dirty="0">
                <a:latin typeface="Arial" charset="0"/>
                <a:ea typeface="宋体" charset="0"/>
              </a:rPr>
              <a:t> ("%d-%d-%d \n", year, month, day );	</a:t>
            </a:r>
          </a:p>
          <a:p>
            <a:pPr lvl="1" eaLnBrk="1" hangingPunct="1">
              <a:buFont typeface="Wingdings" charset="0"/>
              <a:buNone/>
            </a:pPr>
            <a:r>
              <a:rPr kumimoji="1" lang="en-US" altLang="zh-CN" dirty="0">
                <a:latin typeface="Arial" charset="0"/>
                <a:ea typeface="宋体" charset="0"/>
              </a:rPr>
              <a:t>    return 0;	</a:t>
            </a:r>
          </a:p>
          <a:p>
            <a:pPr lvl="1" eaLnBrk="1" hangingPunct="1">
              <a:buFont typeface="Wingdings" charset="0"/>
              <a:buNone/>
            </a:pPr>
            <a:r>
              <a:rPr kumimoji="1" lang="en-US" altLang="zh-CN" dirty="0">
                <a:latin typeface="Arial" charset="0"/>
                <a:ea typeface="宋体" charset="0"/>
              </a:rPr>
              <a:t>} </a:t>
            </a:r>
            <a:endParaRPr lang="zh-CN" altLang="en-US" dirty="0">
              <a:latin typeface="Arial" charset="0"/>
              <a:ea typeface="宋体"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0"/>
          <p:cNvSpPr>
            <a:spLocks noGrp="1" noChangeArrowheads="1"/>
          </p:cNvSpPr>
          <p:nvPr>
            <p:ph type="title"/>
          </p:nvPr>
        </p:nvSpPr>
        <p:spPr>
          <a:xfrm>
            <a:off x="9144000" y="457199"/>
            <a:ext cx="1600200" cy="609600"/>
          </a:xfrm>
          <a:noFill/>
        </p:spPr>
        <p:txBody>
          <a:bodyPr vert="horz" wrap="square" lIns="92075" tIns="46038" rIns="92075" bIns="46038" numCol="1" anchor="b" anchorCtr="0" compatLnSpc="1"/>
          <a:lstStyle/>
          <a:p>
            <a:pPr eaLnBrk="1" hangingPunct="1"/>
            <a:r>
              <a:rPr lang="zh-CN" altLang="en-US" dirty="0">
                <a:latin typeface="Arial" charset="0"/>
                <a:ea typeface="宋体" charset="0"/>
              </a:rPr>
              <a:t>例</a:t>
            </a:r>
            <a:r>
              <a:rPr lang="en-US" altLang="zh-CN" dirty="0">
                <a:latin typeface="Arial" charset="0"/>
                <a:ea typeface="宋体" charset="0"/>
              </a:rPr>
              <a:t>5</a:t>
            </a:r>
          </a:p>
        </p:txBody>
      </p:sp>
      <p:sp>
        <p:nvSpPr>
          <p:cNvPr id="54274" name="Rectangle 11"/>
          <p:cNvSpPr>
            <a:spLocks noGrp="1" noChangeArrowheads="1"/>
          </p:cNvSpPr>
          <p:nvPr>
            <p:ph type="body" idx="1"/>
          </p:nvPr>
        </p:nvSpPr>
        <p:spPr>
          <a:xfrm>
            <a:off x="22225" y="422053"/>
            <a:ext cx="8664575" cy="4691063"/>
          </a:xfrm>
          <a:noFill/>
        </p:spPr>
        <p:txBody>
          <a:bodyPr vert="horz" wrap="square" lIns="92075" tIns="46038" rIns="92075" bIns="46038" numCol="1" anchor="t" anchorCtr="0" compatLnSpc="1">
            <a:prstTxWarp prst="textNoShape">
              <a:avLst/>
            </a:prstTxWarp>
          </a:bodyPr>
          <a:lstStyle/>
          <a:p>
            <a:pPr algn="just" eaLnBrk="1" hangingPunct="1">
              <a:spcBef>
                <a:spcPct val="0"/>
              </a:spcBef>
              <a:buClrTx/>
              <a:buSzTx/>
              <a:buFontTx/>
              <a:buNone/>
            </a:pPr>
            <a:r>
              <a:rPr lang="en-US" altLang="zh-CN" sz="2000" dirty="0">
                <a:latin typeface="Arial" charset="0"/>
                <a:ea typeface="宋体" charset="0"/>
              </a:rPr>
              <a:t>void </a:t>
            </a:r>
            <a:r>
              <a:rPr lang="en-US" altLang="zh-CN" sz="2000" dirty="0" err="1">
                <a:latin typeface="Arial" charset="0"/>
                <a:ea typeface="宋体" charset="0"/>
              </a:rPr>
              <a:t>month_day</a:t>
            </a:r>
            <a:r>
              <a:rPr lang="en-US" altLang="zh-CN" sz="2000" dirty="0">
                <a:latin typeface="Arial" charset="0"/>
                <a:ea typeface="宋体" charset="0"/>
              </a:rPr>
              <a:t> ( int year, int </a:t>
            </a:r>
            <a:r>
              <a:rPr lang="en-US" altLang="zh-CN" sz="2000" dirty="0" err="1">
                <a:latin typeface="Arial" charset="0"/>
                <a:ea typeface="宋体" charset="0"/>
              </a:rPr>
              <a:t>yearday</a:t>
            </a:r>
            <a:r>
              <a:rPr lang="en-US" altLang="zh-CN" sz="2000" dirty="0">
                <a:latin typeface="Arial" charset="0"/>
                <a:ea typeface="宋体" charset="0"/>
              </a:rPr>
              <a:t>, </a:t>
            </a:r>
            <a:r>
              <a:rPr lang="en-US" altLang="zh-CN" sz="2000" dirty="0">
                <a:solidFill>
                  <a:srgbClr val="FF0000"/>
                </a:solidFill>
                <a:latin typeface="Arial" charset="0"/>
                <a:ea typeface="宋体" charset="0"/>
              </a:rPr>
              <a:t>int * </a:t>
            </a:r>
            <a:r>
              <a:rPr lang="en-US" altLang="zh-CN" sz="2000" dirty="0" err="1">
                <a:solidFill>
                  <a:srgbClr val="FF0000"/>
                </a:solidFill>
                <a:latin typeface="Arial" charset="0"/>
                <a:ea typeface="宋体" charset="0"/>
              </a:rPr>
              <a:t>pmonth</a:t>
            </a:r>
            <a:r>
              <a:rPr lang="en-US" altLang="zh-CN" sz="2000" dirty="0">
                <a:solidFill>
                  <a:srgbClr val="FF0000"/>
                </a:solidFill>
                <a:latin typeface="Arial" charset="0"/>
                <a:ea typeface="宋体" charset="0"/>
              </a:rPr>
              <a:t>, int * </a:t>
            </a:r>
            <a:r>
              <a:rPr lang="en-US" altLang="zh-CN" sz="2000" dirty="0" err="1">
                <a:solidFill>
                  <a:srgbClr val="FF0000"/>
                </a:solidFill>
                <a:latin typeface="Arial" charset="0"/>
                <a:ea typeface="宋体" charset="0"/>
              </a:rPr>
              <a:t>pday</a:t>
            </a:r>
            <a:r>
              <a:rPr lang="en-US" altLang="zh-CN" sz="2000" dirty="0">
                <a:latin typeface="Arial" charset="0"/>
                <a:ea typeface="宋体" charset="0"/>
              </a:rPr>
              <a:t>)</a:t>
            </a:r>
          </a:p>
          <a:p>
            <a:pPr algn="just" eaLnBrk="1" hangingPunct="1">
              <a:spcBef>
                <a:spcPct val="0"/>
              </a:spcBef>
              <a:buClrTx/>
              <a:buSzTx/>
              <a:buFontTx/>
              <a:buNone/>
            </a:pPr>
            <a:r>
              <a:rPr lang="en-US" altLang="zh-CN" sz="2000" dirty="0">
                <a:latin typeface="Arial" charset="0"/>
                <a:ea typeface="宋体" charset="0"/>
              </a:rPr>
              <a:t>{   int k, leap;</a:t>
            </a:r>
          </a:p>
          <a:p>
            <a:pPr algn="just" eaLnBrk="1" hangingPunct="1">
              <a:spcBef>
                <a:spcPct val="0"/>
              </a:spcBef>
              <a:buClrTx/>
              <a:buSzTx/>
              <a:buFontTx/>
              <a:buNone/>
            </a:pPr>
            <a:r>
              <a:rPr lang="en-US" altLang="zh-CN" sz="2000" dirty="0">
                <a:latin typeface="Arial" charset="0"/>
                <a:ea typeface="宋体" charset="0"/>
              </a:rPr>
              <a:t>    int tab [2][13] = {</a:t>
            </a:r>
          </a:p>
          <a:p>
            <a:pPr algn="just" eaLnBrk="1" hangingPunct="1">
              <a:spcBef>
                <a:spcPct val="0"/>
              </a:spcBef>
              <a:buClrTx/>
              <a:buSzTx/>
              <a:buFontTx/>
              <a:buNone/>
            </a:pPr>
            <a:r>
              <a:rPr lang="en-US" altLang="zh-CN" sz="2000" dirty="0">
                <a:latin typeface="Arial" charset="0"/>
                <a:ea typeface="宋体" charset="0"/>
              </a:rPr>
              <a:t>       {0, 31, 28, 31, 30, 31, 30, 31, 31, 30, 31, 30, 31 },</a:t>
            </a:r>
          </a:p>
          <a:p>
            <a:pPr algn="just" eaLnBrk="1" hangingPunct="1">
              <a:spcBef>
                <a:spcPct val="0"/>
              </a:spcBef>
              <a:buClrTx/>
              <a:buSzTx/>
              <a:buFontTx/>
              <a:buNone/>
            </a:pPr>
            <a:r>
              <a:rPr lang="en-US" altLang="zh-CN" sz="2000" dirty="0">
                <a:latin typeface="Arial" charset="0"/>
                <a:ea typeface="宋体" charset="0"/>
              </a:rPr>
              <a:t>       {0, 31, 29, 31, 30, 31, 30, 31, 31, 30, 31, 30, 31 },</a:t>
            </a:r>
          </a:p>
          <a:p>
            <a:pPr algn="just" eaLnBrk="1" hangingPunct="1">
              <a:spcBef>
                <a:spcPct val="0"/>
              </a:spcBef>
              <a:buClrTx/>
              <a:buSzTx/>
              <a:buFontTx/>
              <a:buNone/>
            </a:pPr>
            <a:r>
              <a:rPr lang="en-US" altLang="zh-CN" sz="2000" dirty="0">
                <a:latin typeface="Arial" charset="0"/>
                <a:ea typeface="宋体" charset="0"/>
              </a:rPr>
              <a:t>     };  </a:t>
            </a:r>
            <a:endParaRPr lang="zh-CN" altLang="en-US" sz="2000" dirty="0">
              <a:latin typeface="Arial" charset="0"/>
              <a:ea typeface="宋体" charset="0"/>
            </a:endParaRPr>
          </a:p>
          <a:p>
            <a:pPr algn="just" eaLnBrk="1" hangingPunct="1">
              <a:spcBef>
                <a:spcPct val="0"/>
              </a:spcBef>
              <a:buClrTx/>
              <a:buSzTx/>
              <a:buFontTx/>
              <a:buNone/>
            </a:pPr>
            <a:r>
              <a:rPr lang="zh-CN" altLang="en-US" sz="2000" dirty="0">
                <a:latin typeface="Arial" charset="0"/>
                <a:ea typeface="宋体" charset="0"/>
              </a:rPr>
              <a:t>    /* </a:t>
            </a:r>
            <a:r>
              <a:rPr lang="zh-CN" altLang="en-US" sz="2000" dirty="0">
                <a:latin typeface="宋体" charset="0"/>
                <a:ea typeface="宋体" charset="0"/>
              </a:rPr>
              <a:t>建立闰年判别条件</a:t>
            </a:r>
            <a:r>
              <a:rPr lang="en-US" altLang="zh-CN" sz="2000" dirty="0">
                <a:latin typeface="Arial" charset="0"/>
                <a:ea typeface="宋体" charset="0"/>
              </a:rPr>
              <a:t>leap */</a:t>
            </a:r>
          </a:p>
          <a:p>
            <a:pPr algn="just" eaLnBrk="1" hangingPunct="1">
              <a:spcBef>
                <a:spcPct val="0"/>
              </a:spcBef>
              <a:buClrTx/>
              <a:buSzTx/>
              <a:buFontTx/>
              <a:buNone/>
            </a:pPr>
            <a:r>
              <a:rPr lang="en-US" altLang="zh-CN" sz="2000" dirty="0">
                <a:latin typeface="Arial" charset="0"/>
                <a:ea typeface="宋体" charset="0"/>
              </a:rPr>
              <a:t>    leap = (year%4 == 0 &amp;&amp; year%100 != 0) || year%400 == 0; </a:t>
            </a:r>
          </a:p>
          <a:p>
            <a:pPr algn="just" eaLnBrk="1" hangingPunct="1">
              <a:spcBef>
                <a:spcPct val="0"/>
              </a:spcBef>
              <a:buClrTx/>
              <a:buSzTx/>
              <a:buFontTx/>
              <a:buNone/>
            </a:pPr>
            <a:r>
              <a:rPr lang="en-US" altLang="zh-CN" sz="2000" dirty="0">
                <a:latin typeface="Arial" charset="0"/>
                <a:ea typeface="宋体" charset="0"/>
              </a:rPr>
              <a:t>   </a:t>
            </a:r>
          </a:p>
          <a:p>
            <a:pPr algn="just" eaLnBrk="1" hangingPunct="1">
              <a:spcBef>
                <a:spcPct val="0"/>
              </a:spcBef>
              <a:buClrTx/>
              <a:buSzTx/>
              <a:buFontTx/>
              <a:buNone/>
            </a:pPr>
            <a:r>
              <a:rPr lang="en-US" altLang="zh-CN" sz="2000" dirty="0">
                <a:latin typeface="Arial" charset="0"/>
                <a:ea typeface="宋体" charset="0"/>
              </a:rPr>
              <a:t>    for ( k = 1; </a:t>
            </a:r>
            <a:r>
              <a:rPr lang="en-US" altLang="zh-CN" sz="2000" dirty="0" err="1">
                <a:latin typeface="Arial" charset="0"/>
                <a:ea typeface="宋体" charset="0"/>
              </a:rPr>
              <a:t>yearday</a:t>
            </a:r>
            <a:r>
              <a:rPr lang="en-US" altLang="zh-CN" sz="2000" dirty="0">
                <a:latin typeface="Arial" charset="0"/>
                <a:ea typeface="宋体" charset="0"/>
              </a:rPr>
              <a:t> &gt; tab[leap][k]; k++)</a:t>
            </a:r>
          </a:p>
          <a:p>
            <a:pPr algn="just" eaLnBrk="1" hangingPunct="1">
              <a:spcBef>
                <a:spcPct val="0"/>
              </a:spcBef>
              <a:buClrTx/>
              <a:buSzTx/>
              <a:buFontTx/>
              <a:buNone/>
            </a:pPr>
            <a:r>
              <a:rPr lang="en-US" altLang="zh-CN" sz="2000" dirty="0">
                <a:latin typeface="Arial" charset="0"/>
                <a:ea typeface="宋体" charset="0"/>
              </a:rPr>
              <a:t>        </a:t>
            </a:r>
            <a:r>
              <a:rPr lang="en-US" altLang="zh-CN" sz="2000" dirty="0" err="1">
                <a:latin typeface="Arial" charset="0"/>
                <a:ea typeface="宋体" charset="0"/>
              </a:rPr>
              <a:t>yearday</a:t>
            </a:r>
            <a:r>
              <a:rPr lang="en-US" altLang="zh-CN" sz="2000" dirty="0">
                <a:latin typeface="Arial" charset="0"/>
                <a:ea typeface="宋体" charset="0"/>
              </a:rPr>
              <a:t> =  </a:t>
            </a:r>
            <a:r>
              <a:rPr lang="en-US" altLang="zh-CN" sz="2000" dirty="0" err="1">
                <a:latin typeface="Arial" charset="0"/>
                <a:ea typeface="宋体" charset="0"/>
              </a:rPr>
              <a:t>yearday</a:t>
            </a:r>
            <a:r>
              <a:rPr lang="en-US" altLang="zh-CN" sz="2000" dirty="0">
                <a:latin typeface="Arial" charset="0"/>
                <a:ea typeface="宋体" charset="0"/>
              </a:rPr>
              <a:t>-tab [leap][k];</a:t>
            </a:r>
          </a:p>
          <a:p>
            <a:pPr algn="just" eaLnBrk="1" hangingPunct="1">
              <a:spcBef>
                <a:spcPct val="0"/>
              </a:spcBef>
              <a:buClrTx/>
              <a:buSzTx/>
              <a:buFontTx/>
              <a:buNone/>
            </a:pPr>
            <a:endParaRPr lang="en-US" altLang="zh-CN" sz="2000" dirty="0">
              <a:latin typeface="Arial" charset="0"/>
              <a:ea typeface="宋体" charset="0"/>
            </a:endParaRPr>
          </a:p>
          <a:p>
            <a:pPr algn="just" eaLnBrk="1" hangingPunct="1">
              <a:spcBef>
                <a:spcPct val="0"/>
              </a:spcBef>
              <a:buClrTx/>
              <a:buSzTx/>
              <a:buFontTx/>
              <a:buNone/>
            </a:pPr>
            <a:r>
              <a:rPr lang="en-US" altLang="zh-CN" sz="2000" dirty="0">
                <a:latin typeface="Arial" charset="0"/>
                <a:ea typeface="宋体" charset="0"/>
              </a:rPr>
              <a:t>    *</a:t>
            </a:r>
            <a:r>
              <a:rPr lang="en-US" altLang="zh-CN" sz="2000" dirty="0" err="1">
                <a:latin typeface="Arial" charset="0"/>
                <a:ea typeface="宋体" charset="0"/>
              </a:rPr>
              <a:t>pmonth</a:t>
            </a:r>
            <a:r>
              <a:rPr lang="en-US" altLang="zh-CN" sz="2000" dirty="0">
                <a:latin typeface="Arial" charset="0"/>
                <a:ea typeface="宋体" charset="0"/>
              </a:rPr>
              <a:t> = k;</a:t>
            </a:r>
          </a:p>
          <a:p>
            <a:pPr algn="just" eaLnBrk="1" hangingPunct="1">
              <a:spcBef>
                <a:spcPct val="0"/>
              </a:spcBef>
              <a:buClrTx/>
              <a:buSzTx/>
              <a:buFontTx/>
              <a:buNone/>
            </a:pPr>
            <a:r>
              <a:rPr lang="en-US" altLang="zh-CN" sz="2000" dirty="0">
                <a:latin typeface="Arial" charset="0"/>
                <a:ea typeface="宋体" charset="0"/>
              </a:rPr>
              <a:t>    *</a:t>
            </a:r>
            <a:r>
              <a:rPr lang="en-US" altLang="zh-CN" sz="2000" dirty="0" err="1">
                <a:latin typeface="Arial" charset="0"/>
                <a:ea typeface="宋体" charset="0"/>
              </a:rPr>
              <a:t>pday</a:t>
            </a:r>
            <a:r>
              <a:rPr lang="en-US" altLang="zh-CN" sz="2000" dirty="0">
                <a:latin typeface="Arial" charset="0"/>
                <a:ea typeface="宋体" charset="0"/>
              </a:rPr>
              <a:t> = </a:t>
            </a:r>
            <a:r>
              <a:rPr lang="en-US" altLang="zh-CN" sz="2000" dirty="0" err="1">
                <a:latin typeface="Arial" charset="0"/>
                <a:ea typeface="宋体" charset="0"/>
              </a:rPr>
              <a:t>yearday</a:t>
            </a:r>
            <a:r>
              <a:rPr lang="en-US" altLang="zh-CN" sz="2000" dirty="0">
                <a:latin typeface="Arial" charset="0"/>
                <a:ea typeface="宋体" charset="0"/>
              </a:rPr>
              <a:t>;</a:t>
            </a:r>
          </a:p>
          <a:p>
            <a:pPr eaLnBrk="1" hangingPunct="1">
              <a:spcBef>
                <a:spcPct val="0"/>
              </a:spcBef>
              <a:buClrTx/>
              <a:buSzTx/>
              <a:buFontTx/>
              <a:buNone/>
            </a:pPr>
            <a:r>
              <a:rPr lang="en-US" altLang="zh-CN" sz="2000" dirty="0">
                <a:latin typeface="Arial" charset="0"/>
                <a:ea typeface="宋体" charset="0"/>
              </a:rPr>
              <a:t>} </a:t>
            </a:r>
          </a:p>
        </p:txBody>
      </p:sp>
      <p:sp>
        <p:nvSpPr>
          <p:cNvPr id="54275" name="Rectangle 12"/>
          <p:cNvSpPr>
            <a:spLocks noChangeArrowheads="1"/>
          </p:cNvSpPr>
          <p:nvPr/>
        </p:nvSpPr>
        <p:spPr bwMode="auto">
          <a:xfrm>
            <a:off x="1676400" y="5970588"/>
            <a:ext cx="5486400" cy="714375"/>
          </a:xfrm>
          <a:prstGeom prst="rect">
            <a:avLst/>
          </a:prstGeom>
          <a:noFill/>
          <a:ln w="12700">
            <a:solidFill>
              <a:schemeClr val="tx1"/>
            </a:solidFill>
            <a:prstDash val="sysDot"/>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p>
            <a:pPr algn="just"/>
            <a:r>
              <a:rPr lang="en-US" altLang="zh-CN" sz="2000" b="1"/>
              <a:t>input year and yearday: </a:t>
            </a:r>
            <a:r>
              <a:rPr lang="en-US" altLang="zh-CN" sz="2000" b="1">
                <a:solidFill>
                  <a:srgbClr val="CC0066"/>
                </a:solidFill>
              </a:rPr>
              <a:t>2000  61</a:t>
            </a:r>
            <a:r>
              <a:rPr lang="en-US" altLang="zh-CN" sz="2000" b="1"/>
              <a:t> </a:t>
            </a:r>
          </a:p>
          <a:p>
            <a:r>
              <a:rPr lang="en-US" altLang="zh-CN" sz="2000" b="1"/>
              <a:t>2000-3-1 </a:t>
            </a:r>
          </a:p>
        </p:txBody>
      </p:sp>
      <p:grpSp>
        <p:nvGrpSpPr>
          <p:cNvPr id="54276" name="Group 13"/>
          <p:cNvGrpSpPr>
            <a:grpSpLocks/>
          </p:cNvGrpSpPr>
          <p:nvPr/>
        </p:nvGrpSpPr>
        <p:grpSpPr bwMode="auto">
          <a:xfrm>
            <a:off x="7315200" y="4302126"/>
            <a:ext cx="2895600" cy="2271713"/>
            <a:chOff x="3648" y="2710"/>
            <a:chExt cx="1824" cy="1431"/>
          </a:xfrm>
        </p:grpSpPr>
        <p:grpSp>
          <p:nvGrpSpPr>
            <p:cNvPr id="54280" name="Group 14"/>
            <p:cNvGrpSpPr>
              <a:grpSpLocks/>
            </p:cNvGrpSpPr>
            <p:nvPr/>
          </p:nvGrpSpPr>
          <p:grpSpPr bwMode="auto">
            <a:xfrm>
              <a:off x="3792" y="2710"/>
              <a:ext cx="1455" cy="336"/>
              <a:chOff x="3936" y="1174"/>
              <a:chExt cx="1455" cy="336"/>
            </a:xfrm>
          </p:grpSpPr>
          <p:sp>
            <p:nvSpPr>
              <p:cNvPr id="54288" name="Rectangle 15"/>
              <p:cNvSpPr>
                <a:spLocks noChangeArrowheads="1"/>
              </p:cNvSpPr>
              <p:nvPr/>
            </p:nvSpPr>
            <p:spPr bwMode="auto">
              <a:xfrm>
                <a:off x="3936" y="1222"/>
                <a:ext cx="70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400" b="1"/>
                  <a:t>month</a:t>
                </a:r>
              </a:p>
            </p:txBody>
          </p:sp>
          <p:sp>
            <p:nvSpPr>
              <p:cNvPr id="54289" name="Rectangle 16"/>
              <p:cNvSpPr>
                <a:spLocks noChangeArrowheads="1"/>
              </p:cNvSpPr>
              <p:nvPr/>
            </p:nvSpPr>
            <p:spPr bwMode="auto">
              <a:xfrm>
                <a:off x="4944" y="1174"/>
                <a:ext cx="447"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p>
                <a:r>
                  <a:rPr lang="en-US" altLang="zh-CN" sz="2400" b="1"/>
                  <a:t>day</a:t>
                </a:r>
              </a:p>
            </p:txBody>
          </p:sp>
        </p:grpSp>
        <p:sp>
          <p:nvSpPr>
            <p:cNvPr id="54281" name="Line 17"/>
            <p:cNvSpPr>
              <a:spLocks noChangeShapeType="1"/>
            </p:cNvSpPr>
            <p:nvPr/>
          </p:nvSpPr>
          <p:spPr bwMode="auto">
            <a:xfrm flipV="1">
              <a:off x="4080" y="3360"/>
              <a:ext cx="0" cy="48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54282" name="Line 18"/>
            <p:cNvSpPr>
              <a:spLocks noChangeShapeType="1"/>
            </p:cNvSpPr>
            <p:nvPr/>
          </p:nvSpPr>
          <p:spPr bwMode="auto">
            <a:xfrm flipV="1">
              <a:off x="5088" y="3360"/>
              <a:ext cx="0" cy="48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000" tIns="46800" rIns="90000" bIns="46800" anchor="ctr"/>
            <a:lstStyle/>
            <a:p>
              <a:endParaRPr lang="zh-CN" altLang="en-US"/>
            </a:p>
          </p:txBody>
        </p:sp>
        <p:sp>
          <p:nvSpPr>
            <p:cNvPr id="54283" name="Text Box 19"/>
            <p:cNvSpPr txBox="1">
              <a:spLocks noChangeArrowheads="1"/>
            </p:cNvSpPr>
            <p:nvPr/>
          </p:nvSpPr>
          <p:spPr bwMode="auto">
            <a:xfrm>
              <a:off x="3648" y="3849"/>
              <a:ext cx="864"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en-US" altLang="zh-CN" b="1"/>
                <a:t>pmonth</a:t>
              </a:r>
            </a:p>
          </p:txBody>
        </p:sp>
        <p:sp>
          <p:nvSpPr>
            <p:cNvPr id="54284" name="Text Box 20"/>
            <p:cNvSpPr txBox="1">
              <a:spLocks noChangeArrowheads="1"/>
            </p:cNvSpPr>
            <p:nvPr/>
          </p:nvSpPr>
          <p:spPr bwMode="auto">
            <a:xfrm>
              <a:off x="4848" y="3840"/>
              <a:ext cx="624" cy="2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lang="en-US" altLang="zh-CN" b="1"/>
                <a:t>pday</a:t>
              </a:r>
            </a:p>
          </p:txBody>
        </p:sp>
        <p:grpSp>
          <p:nvGrpSpPr>
            <p:cNvPr id="54285" name="Group 21"/>
            <p:cNvGrpSpPr>
              <a:grpSpLocks/>
            </p:cNvGrpSpPr>
            <p:nvPr/>
          </p:nvGrpSpPr>
          <p:grpSpPr bwMode="auto">
            <a:xfrm>
              <a:off x="3744" y="3072"/>
              <a:ext cx="1728" cy="288"/>
              <a:chOff x="3696" y="1536"/>
              <a:chExt cx="1728" cy="288"/>
            </a:xfrm>
          </p:grpSpPr>
          <p:sp>
            <p:nvSpPr>
              <p:cNvPr id="54286" name="Rectangle 22"/>
              <p:cNvSpPr>
                <a:spLocks noChangeArrowheads="1"/>
              </p:cNvSpPr>
              <p:nvPr/>
            </p:nvSpPr>
            <p:spPr bwMode="auto">
              <a:xfrm>
                <a:off x="3696" y="1536"/>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3200" b="1"/>
              </a:p>
            </p:txBody>
          </p:sp>
          <p:sp>
            <p:nvSpPr>
              <p:cNvPr id="54287" name="Rectangle 23"/>
              <p:cNvSpPr>
                <a:spLocks noChangeArrowheads="1"/>
              </p:cNvSpPr>
              <p:nvPr/>
            </p:nvSpPr>
            <p:spPr bwMode="auto">
              <a:xfrm>
                <a:off x="4656" y="1536"/>
                <a:ext cx="768" cy="2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kumimoji="1" lang="zh-CN" altLang="en-US" sz="3200" b="1"/>
              </a:p>
            </p:txBody>
          </p:sp>
        </p:grpSp>
      </p:grpSp>
      <p:grpSp>
        <p:nvGrpSpPr>
          <p:cNvPr id="5" name="Group 24"/>
          <p:cNvGrpSpPr>
            <a:grpSpLocks/>
          </p:cNvGrpSpPr>
          <p:nvPr/>
        </p:nvGrpSpPr>
        <p:grpSpPr bwMode="auto">
          <a:xfrm>
            <a:off x="7772400" y="4876800"/>
            <a:ext cx="2057400" cy="457200"/>
            <a:chOff x="3552" y="2208"/>
            <a:chExt cx="1296" cy="288"/>
          </a:xfrm>
        </p:grpSpPr>
        <p:sp>
          <p:nvSpPr>
            <p:cNvPr id="54278" name="Rectangle 25"/>
            <p:cNvSpPr>
              <a:spLocks noChangeArrowheads="1"/>
            </p:cNvSpPr>
            <p:nvPr/>
          </p:nvSpPr>
          <p:spPr bwMode="auto">
            <a:xfrm>
              <a:off x="3552" y="2208"/>
              <a:ext cx="336" cy="288"/>
            </a:xfrm>
            <a:prstGeom prst="rect">
              <a:avLst/>
            </a:prstGeom>
            <a:solidFill>
              <a:schemeClr val="fo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r>
                <a:rPr kumimoji="1" lang="zh-CN" altLang="en-US" sz="2800" b="1"/>
                <a:t>3</a:t>
              </a:r>
            </a:p>
          </p:txBody>
        </p:sp>
        <p:sp>
          <p:nvSpPr>
            <p:cNvPr id="54279" name="Rectangle 26"/>
            <p:cNvSpPr>
              <a:spLocks noChangeArrowheads="1"/>
            </p:cNvSpPr>
            <p:nvPr/>
          </p:nvSpPr>
          <p:spPr bwMode="auto">
            <a:xfrm>
              <a:off x="4512" y="2208"/>
              <a:ext cx="336" cy="288"/>
            </a:xfrm>
            <a:prstGeom prst="rect">
              <a:avLst/>
            </a:prstGeom>
            <a:solidFill>
              <a:schemeClr val="folHlink"/>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r>
                <a:rPr kumimoji="1" lang="zh-CN" altLang="en-US" sz="2800" b="1"/>
                <a:t>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D469D9FC-857F-45ED-81CA-8A56D0FCA42E}"/>
              </a:ext>
            </a:extLst>
          </p:cNvPr>
          <p:cNvSpPr>
            <a:spLocks noGrp="1" noChangeArrowheads="1"/>
          </p:cNvSpPr>
          <p:nvPr>
            <p:ph idx="1"/>
          </p:nvPr>
        </p:nvSpPr>
        <p:spPr>
          <a:xfrm>
            <a:off x="191344" y="692696"/>
            <a:ext cx="11809312" cy="3600400"/>
          </a:xfrm>
        </p:spPr>
        <p:txBody>
          <a:bodyPr vert="horz" wrap="square" lIns="68580" tIns="34290" rIns="68580" bIns="34290" numCol="1" rtlCol="0" anchor="t" anchorCtr="0" compatLnSpc="1">
            <a:prstTxWarp prst="textNoShape">
              <a:avLst/>
            </a:prstTxWarp>
            <a:noAutofit/>
          </a:bodyPr>
          <a:lstStyle/>
          <a:p>
            <a:r>
              <a:rPr lang="zh-CN" altLang="en-US" sz="3600" dirty="0">
                <a:solidFill>
                  <a:srgbClr val="FF0000"/>
                </a:solidFill>
              </a:rPr>
              <a:t>指针</a:t>
            </a:r>
            <a:r>
              <a:rPr lang="zh-CN" altLang="en-US" dirty="0"/>
              <a:t>就是内存地址</a:t>
            </a:r>
            <a:endParaRPr lang="en-US" altLang="zh-CN" dirty="0"/>
          </a:p>
          <a:p>
            <a:pPr marL="0" indent="0">
              <a:buNone/>
            </a:pPr>
            <a:endParaRPr lang="en-US" altLang="zh-CN" sz="3600" dirty="0">
              <a:solidFill>
                <a:srgbClr val="FF0000"/>
              </a:solidFill>
            </a:endParaRPr>
          </a:p>
          <a:p>
            <a:r>
              <a:rPr lang="zh-CN" altLang="en-US" sz="3600" dirty="0">
                <a:solidFill>
                  <a:srgbClr val="FF0000"/>
                </a:solidFill>
              </a:rPr>
              <a:t>指针变量</a:t>
            </a:r>
            <a:r>
              <a:rPr lang="zh-CN" altLang="en-US" dirty="0"/>
              <a:t>就是存储地址的变量。指针变量可以存放基本类型变量的地址，也可以存放数组、函数以及其他指针变量的地址。</a:t>
            </a:r>
            <a:endParaRPr lang="en-US" altLang="zh-CN" dirty="0"/>
          </a:p>
          <a:p>
            <a:pPr lvl="1"/>
            <a:r>
              <a:rPr lang="zh-CN" altLang="en-US" sz="2800" dirty="0"/>
              <a:t>在编写代码的过程中，变量名一般表示的是数据本身，但这个变量也是有存储地址的，可以用</a:t>
            </a:r>
            <a:r>
              <a:rPr lang="zh-CN" altLang="en-US" sz="2800" b="1" dirty="0">
                <a:solidFill>
                  <a:srgbClr val="FF0000"/>
                </a:solidFill>
              </a:rPr>
              <a:t>取地址运算符（</a:t>
            </a:r>
            <a:r>
              <a:rPr lang="en-US" altLang="zh-CN" sz="2800" b="1" dirty="0">
                <a:solidFill>
                  <a:srgbClr val="FF0000"/>
                </a:solidFill>
              </a:rPr>
              <a:t>&amp;</a:t>
            </a:r>
            <a:r>
              <a:rPr lang="zh-CN" altLang="en-US" sz="2800" b="1" dirty="0">
                <a:solidFill>
                  <a:srgbClr val="FF0000"/>
                </a:solidFill>
              </a:rPr>
              <a:t>）</a:t>
            </a:r>
            <a:r>
              <a:rPr lang="zh-CN" altLang="en-US" sz="2800" dirty="0"/>
              <a:t>获得。</a:t>
            </a:r>
            <a:endParaRPr lang="en-US" altLang="zh-CN" sz="2800" dirty="0"/>
          </a:p>
          <a:p>
            <a:pPr lvl="1"/>
            <a:r>
              <a:rPr lang="zh-CN" altLang="en-US" sz="2800" dirty="0"/>
              <a:t>而</a:t>
            </a:r>
            <a:r>
              <a:rPr lang="zh-CN" altLang="en-US" sz="2800" b="1" dirty="0">
                <a:solidFill>
                  <a:srgbClr val="FF0000"/>
                </a:solidFill>
              </a:rPr>
              <a:t>函数名、字符串名和数组名表示的是代码块或数据块的首地址。</a:t>
            </a:r>
            <a:r>
              <a:rPr lang="zh-CN" altLang="en-US" sz="2800" dirty="0"/>
              <a:t>程序被编译和链接后，这些名字都会消失，取而代之的是它们对应的地址。</a:t>
            </a:r>
          </a:p>
          <a:p>
            <a:endParaRPr lang="zh-CN" altLang="en-US" dirty="0"/>
          </a:p>
          <a:p>
            <a:pPr marL="0" indent="0">
              <a:buNone/>
            </a:pPr>
            <a:endParaRPr lang="en-US" altLang="en-US" sz="3600" kern="1200" dirty="0">
              <a:solidFill>
                <a:srgbClr val="000000"/>
              </a:solidFill>
            </a:endParaRPr>
          </a:p>
        </p:txBody>
      </p:sp>
    </p:spTree>
    <p:extLst>
      <p:ext uri="{BB962C8B-B14F-4D97-AF65-F5344CB8AC3E}">
        <p14:creationId xmlns:p14="http://schemas.microsoft.com/office/powerpoint/2010/main" val="41161300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6FF176-AD36-422E-9BE8-1B709B752DD4}"/>
              </a:ext>
            </a:extLst>
          </p:cNvPr>
          <p:cNvSpPr>
            <a:spLocks noGrp="1"/>
          </p:cNvSpPr>
          <p:nvPr>
            <p:ph type="title"/>
          </p:nvPr>
        </p:nvSpPr>
        <p:spPr/>
        <p:txBody>
          <a:bodyPr/>
          <a:lstStyle/>
          <a:p>
            <a:r>
              <a:rPr lang="zh-CN" altLang="en-US" dirty="0"/>
              <a:t>指针变量占几个字节？</a:t>
            </a:r>
          </a:p>
        </p:txBody>
      </p:sp>
      <p:sp>
        <p:nvSpPr>
          <p:cNvPr id="3" name="内容占位符 2">
            <a:extLst>
              <a:ext uri="{FF2B5EF4-FFF2-40B4-BE49-F238E27FC236}">
                <a16:creationId xmlns:a16="http://schemas.microsoft.com/office/drawing/2014/main" id="{1CCDECD2-F200-49B4-A228-84A62990E1E1}"/>
              </a:ext>
            </a:extLst>
          </p:cNvPr>
          <p:cNvSpPr>
            <a:spLocks noGrp="1"/>
          </p:cNvSpPr>
          <p:nvPr>
            <p:ph idx="1"/>
          </p:nvPr>
        </p:nvSpPr>
        <p:spPr/>
        <p:txBody>
          <a:bodyPr/>
          <a:lstStyle/>
          <a:p>
            <a:r>
              <a:rPr lang="zh-CN" altLang="en-US" dirty="0"/>
              <a:t>指针变量空间的大小：一般情况下</a:t>
            </a:r>
            <a:endParaRPr lang="en-US" altLang="zh-CN" dirty="0"/>
          </a:p>
          <a:p>
            <a:pPr lvl="1"/>
            <a:r>
              <a:rPr lang="en-US" altLang="zh-CN" sz="2400" dirty="0"/>
              <a:t>32</a:t>
            </a:r>
            <a:r>
              <a:rPr lang="zh-CN" altLang="en-US" sz="2400" dirty="0"/>
              <a:t>位系统分配</a:t>
            </a:r>
            <a:r>
              <a:rPr lang="en-US" altLang="zh-CN" sz="2400" dirty="0"/>
              <a:t>4</a:t>
            </a:r>
            <a:r>
              <a:rPr lang="zh-CN" altLang="en-US" sz="2400" dirty="0"/>
              <a:t>个字节</a:t>
            </a:r>
            <a:endParaRPr lang="en-US" altLang="zh-CN" sz="2400" dirty="0"/>
          </a:p>
          <a:p>
            <a:pPr lvl="1"/>
            <a:r>
              <a:rPr lang="en-US" altLang="zh-CN" sz="2400" dirty="0"/>
              <a:t>64</a:t>
            </a:r>
            <a:r>
              <a:rPr lang="zh-CN" altLang="en-US" sz="2400" dirty="0"/>
              <a:t>位系统分配</a:t>
            </a:r>
            <a:r>
              <a:rPr lang="en-US" altLang="zh-CN" sz="2400" dirty="0"/>
              <a:t>8</a:t>
            </a:r>
            <a:r>
              <a:rPr lang="zh-CN" altLang="en-US" sz="2400" dirty="0"/>
              <a:t>个字节</a:t>
            </a:r>
            <a:endParaRPr lang="en-US" altLang="zh-CN" sz="2400" dirty="0"/>
          </a:p>
          <a:p>
            <a:pPr lvl="1"/>
            <a:r>
              <a:rPr lang="zh-CN" altLang="en-US" sz="2400" dirty="0"/>
              <a:t>可以用</a:t>
            </a:r>
            <a:r>
              <a:rPr lang="en-US" altLang="zh-CN" sz="2400" dirty="0" err="1"/>
              <a:t>sizeof</a:t>
            </a:r>
            <a:r>
              <a:rPr lang="zh-CN" altLang="en-US" sz="2400" dirty="0"/>
              <a:t>计算指针变量所占空间大小</a:t>
            </a:r>
          </a:p>
          <a:p>
            <a:endParaRPr lang="zh-CN" altLang="en-US" dirty="0"/>
          </a:p>
        </p:txBody>
      </p:sp>
    </p:spTree>
    <p:extLst>
      <p:ext uri="{BB962C8B-B14F-4D97-AF65-F5344CB8AC3E}">
        <p14:creationId xmlns:p14="http://schemas.microsoft.com/office/powerpoint/2010/main" val="39249974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80A65-747E-46F5-8C11-C9CB3E0B5C04}"/>
              </a:ext>
            </a:extLst>
          </p:cNvPr>
          <p:cNvSpPr>
            <a:spLocks noGrp="1"/>
          </p:cNvSpPr>
          <p:nvPr>
            <p:ph type="title"/>
          </p:nvPr>
        </p:nvSpPr>
        <p:spPr>
          <a:xfrm>
            <a:off x="1981200" y="457201"/>
            <a:ext cx="8229600" cy="627115"/>
          </a:xfrm>
        </p:spPr>
        <p:txBody>
          <a:bodyPr/>
          <a:lstStyle/>
          <a:p>
            <a:r>
              <a:rPr lang="zh-CN" altLang="en-US" dirty="0"/>
              <a:t>空指针和</a:t>
            </a:r>
            <a:r>
              <a:rPr lang="en-US" altLang="zh-CN" dirty="0"/>
              <a:t>void</a:t>
            </a:r>
            <a:r>
              <a:rPr lang="zh-CN" altLang="en-US" dirty="0"/>
              <a:t>指针</a:t>
            </a:r>
          </a:p>
        </p:txBody>
      </p:sp>
      <p:sp>
        <p:nvSpPr>
          <p:cNvPr id="3" name="内容占位符 2">
            <a:extLst>
              <a:ext uri="{FF2B5EF4-FFF2-40B4-BE49-F238E27FC236}">
                <a16:creationId xmlns:a16="http://schemas.microsoft.com/office/drawing/2014/main" id="{96157C39-1CF7-41C3-BAB1-2CC9523A3844}"/>
              </a:ext>
            </a:extLst>
          </p:cNvPr>
          <p:cNvSpPr>
            <a:spLocks noGrp="1"/>
          </p:cNvSpPr>
          <p:nvPr>
            <p:ph idx="1"/>
          </p:nvPr>
        </p:nvSpPr>
        <p:spPr>
          <a:xfrm>
            <a:off x="407368" y="1196752"/>
            <a:ext cx="11449272" cy="3886200"/>
          </a:xfrm>
        </p:spPr>
        <p:txBody>
          <a:bodyPr/>
          <a:lstStyle/>
          <a:p>
            <a:r>
              <a:rPr lang="zh-CN" altLang="en-US" dirty="0"/>
              <a:t>空指针：是其值为</a:t>
            </a:r>
            <a:r>
              <a:rPr lang="en-US" altLang="zh-CN" dirty="0"/>
              <a:t>NULL</a:t>
            </a:r>
            <a:r>
              <a:rPr lang="zh-CN" altLang="en-US" dirty="0"/>
              <a:t>的指针</a:t>
            </a:r>
            <a:endParaRPr lang="en-US" altLang="zh-CN" dirty="0"/>
          </a:p>
          <a:p>
            <a:pPr lvl="1"/>
            <a:r>
              <a:rPr lang="zh-CN" altLang="en-US" b="1" dirty="0">
                <a:solidFill>
                  <a:srgbClr val="FF0000"/>
                </a:solidFill>
              </a:rPr>
              <a:t>空指针不指向任何空间</a:t>
            </a:r>
            <a:r>
              <a:rPr lang="zh-CN" altLang="en-US" dirty="0"/>
              <a:t>，所以不能用间接运算符（*）取值。</a:t>
            </a:r>
            <a:endParaRPr lang="en-US" altLang="zh-CN" dirty="0"/>
          </a:p>
          <a:p>
            <a:r>
              <a:rPr lang="en-US" altLang="zh-CN" dirty="0"/>
              <a:t>void</a:t>
            </a:r>
            <a:r>
              <a:rPr lang="zh-CN" altLang="en-US" dirty="0"/>
              <a:t>指针：指向</a:t>
            </a:r>
            <a:r>
              <a:rPr lang="en-US" altLang="zh-CN" dirty="0"/>
              <a:t>void</a:t>
            </a:r>
            <a:r>
              <a:rPr lang="zh-CN" altLang="en-US" dirty="0"/>
              <a:t>的指针，</a:t>
            </a:r>
            <a:r>
              <a:rPr lang="en-US" altLang="zh-CN" dirty="0">
                <a:solidFill>
                  <a:srgbClr val="FF0000"/>
                </a:solidFill>
              </a:rPr>
              <a:t>void* </a:t>
            </a:r>
            <a:r>
              <a:rPr lang="zh-CN" altLang="en-US" dirty="0">
                <a:solidFill>
                  <a:srgbClr val="FF0000"/>
                </a:solidFill>
              </a:rPr>
              <a:t>被称为万能指针</a:t>
            </a:r>
            <a:r>
              <a:rPr lang="zh-CN" altLang="en-US" dirty="0"/>
              <a:t>。</a:t>
            </a:r>
          </a:p>
          <a:p>
            <a:pPr lvl="1"/>
            <a:r>
              <a:rPr lang="en-US" altLang="zh-CN" dirty="0"/>
              <a:t>void</a:t>
            </a:r>
            <a:r>
              <a:rPr lang="zh-CN" altLang="en-US" dirty="0"/>
              <a:t>指针指向一块内存，却没有告诉程序该用何种方式来解释这块内存。因此，不能用这种类型的指针直接获取所指内存的内容，必须先转成合适的具体类型的指针才行。</a:t>
            </a:r>
            <a:endParaRPr lang="en-US" altLang="zh-CN" dirty="0"/>
          </a:p>
          <a:p>
            <a:pPr lvl="1"/>
            <a:r>
              <a:rPr lang="zh-CN" altLang="en-US" dirty="0"/>
              <a:t>若想声明一个可以接收任何类型指针参数的函数，可以将所需的参数设定为</a:t>
            </a:r>
            <a:r>
              <a:rPr lang="en-US" altLang="zh-CN" dirty="0"/>
              <a:t>void*</a:t>
            </a:r>
            <a:r>
              <a:rPr lang="zh-CN" altLang="en-US" dirty="0"/>
              <a:t>指针。</a:t>
            </a:r>
          </a:p>
          <a:p>
            <a:endParaRPr lang="zh-CN" altLang="en-US" dirty="0"/>
          </a:p>
          <a:p>
            <a:endParaRPr lang="zh-CN" altLang="en-US" dirty="0"/>
          </a:p>
        </p:txBody>
      </p:sp>
    </p:spTree>
    <p:extLst>
      <p:ext uri="{BB962C8B-B14F-4D97-AF65-F5344CB8AC3E}">
        <p14:creationId xmlns:p14="http://schemas.microsoft.com/office/powerpoint/2010/main" val="8498342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80A65-747E-46F5-8C11-C9CB3E0B5C04}"/>
              </a:ext>
            </a:extLst>
          </p:cNvPr>
          <p:cNvSpPr>
            <a:spLocks noGrp="1"/>
          </p:cNvSpPr>
          <p:nvPr>
            <p:ph type="title"/>
          </p:nvPr>
        </p:nvSpPr>
        <p:spPr>
          <a:xfrm>
            <a:off x="1981200" y="457201"/>
            <a:ext cx="8229600" cy="627115"/>
          </a:xfrm>
        </p:spPr>
        <p:txBody>
          <a:bodyPr/>
          <a:lstStyle/>
          <a:p>
            <a:r>
              <a:rPr lang="en-US" altLang="zh-CN" dirty="0"/>
              <a:t>const</a:t>
            </a:r>
            <a:r>
              <a:rPr lang="zh-CN" altLang="en-US" dirty="0"/>
              <a:t>指针常量</a:t>
            </a:r>
          </a:p>
        </p:txBody>
      </p:sp>
      <p:sp>
        <p:nvSpPr>
          <p:cNvPr id="3" name="内容占位符 2">
            <a:extLst>
              <a:ext uri="{FF2B5EF4-FFF2-40B4-BE49-F238E27FC236}">
                <a16:creationId xmlns:a16="http://schemas.microsoft.com/office/drawing/2014/main" id="{96157C39-1CF7-41C3-BAB1-2CC9523A3844}"/>
              </a:ext>
            </a:extLst>
          </p:cNvPr>
          <p:cNvSpPr>
            <a:spLocks noGrp="1"/>
          </p:cNvSpPr>
          <p:nvPr>
            <p:ph idx="1"/>
          </p:nvPr>
        </p:nvSpPr>
        <p:spPr>
          <a:xfrm>
            <a:off x="335360" y="1196752"/>
            <a:ext cx="11449272" cy="3886200"/>
          </a:xfrm>
        </p:spPr>
        <p:txBody>
          <a:bodyPr/>
          <a:lstStyle/>
          <a:p>
            <a:r>
              <a:rPr lang="zh-CN" altLang="en-US" dirty="0"/>
              <a:t>常量指针：</a:t>
            </a:r>
            <a:endParaRPr lang="en-US" altLang="zh-CN" dirty="0"/>
          </a:p>
          <a:p>
            <a:pPr lvl="1"/>
            <a:r>
              <a:rPr lang="zh-CN" altLang="en-US" dirty="0"/>
              <a:t>用</a:t>
            </a:r>
            <a:r>
              <a:rPr lang="en-US" altLang="zh-CN" dirty="0"/>
              <a:t>const</a:t>
            </a:r>
            <a:r>
              <a:rPr lang="zh-CN" altLang="en-US" dirty="0"/>
              <a:t>修饰“*”时称为</a:t>
            </a:r>
            <a:r>
              <a:rPr lang="zh-CN" altLang="en-US" b="1" dirty="0">
                <a:solidFill>
                  <a:srgbClr val="FF0000"/>
                </a:solidFill>
              </a:rPr>
              <a:t>常量指针</a:t>
            </a:r>
            <a:r>
              <a:rPr lang="zh-CN" altLang="en-US" dirty="0"/>
              <a:t>，这样不能通过该指针变量修改指向的内容。</a:t>
            </a:r>
            <a:endParaRPr lang="en-US" altLang="zh-CN" dirty="0"/>
          </a:p>
          <a:p>
            <a:r>
              <a:rPr lang="zh-CN" altLang="en-US" dirty="0"/>
              <a:t>常量指针变量：</a:t>
            </a:r>
          </a:p>
          <a:p>
            <a:pPr lvl="1"/>
            <a:r>
              <a:rPr lang="zh-CN" altLang="en-US" dirty="0"/>
              <a:t>如果用</a:t>
            </a:r>
            <a:r>
              <a:rPr lang="en-US" altLang="zh-CN" dirty="0"/>
              <a:t>const</a:t>
            </a:r>
            <a:r>
              <a:rPr lang="zh-CN" altLang="en-US" dirty="0"/>
              <a:t>修饰指针变量名，称为</a:t>
            </a:r>
            <a:r>
              <a:rPr lang="zh-CN" altLang="en-US" b="1" dirty="0">
                <a:solidFill>
                  <a:srgbClr val="FF0000"/>
                </a:solidFill>
              </a:rPr>
              <a:t>常量指针变量</a:t>
            </a:r>
            <a:endParaRPr lang="en-US" altLang="zh-CN" b="1" dirty="0">
              <a:solidFill>
                <a:srgbClr val="FF0000"/>
              </a:solidFill>
            </a:endParaRPr>
          </a:p>
          <a:p>
            <a:endParaRPr lang="zh-CN" altLang="en-US" dirty="0"/>
          </a:p>
          <a:p>
            <a:endParaRPr lang="zh-CN" altLang="en-US" dirty="0"/>
          </a:p>
        </p:txBody>
      </p:sp>
      <p:pic>
        <p:nvPicPr>
          <p:cNvPr id="4" name="Picture 3">
            <a:extLst>
              <a:ext uri="{FF2B5EF4-FFF2-40B4-BE49-F238E27FC236}">
                <a16:creationId xmlns:a16="http://schemas.microsoft.com/office/drawing/2014/main" id="{B3793191-8716-4E4F-A52E-08F00B96966C}"/>
              </a:ext>
            </a:extLst>
          </p:cNvPr>
          <p:cNvPicPr>
            <a:picLocks noChangeAspect="1"/>
          </p:cNvPicPr>
          <p:nvPr/>
        </p:nvPicPr>
        <p:blipFill>
          <a:blip r:embed="rId2"/>
          <a:stretch>
            <a:fillRect/>
          </a:stretch>
        </p:blipFill>
        <p:spPr>
          <a:xfrm>
            <a:off x="1487488" y="3670729"/>
            <a:ext cx="8956600" cy="1524659"/>
          </a:xfrm>
          <a:prstGeom prst="rect">
            <a:avLst/>
          </a:prstGeom>
        </p:spPr>
      </p:pic>
      <p:pic>
        <p:nvPicPr>
          <p:cNvPr id="5" name="Picture 3">
            <a:extLst>
              <a:ext uri="{FF2B5EF4-FFF2-40B4-BE49-F238E27FC236}">
                <a16:creationId xmlns:a16="http://schemas.microsoft.com/office/drawing/2014/main" id="{E82C2A9E-87C4-465B-9503-A5A6CDF6D6DC}"/>
              </a:ext>
            </a:extLst>
          </p:cNvPr>
          <p:cNvPicPr>
            <a:picLocks noChangeAspect="1"/>
          </p:cNvPicPr>
          <p:nvPr/>
        </p:nvPicPr>
        <p:blipFill>
          <a:blip r:embed="rId3"/>
          <a:stretch>
            <a:fillRect/>
          </a:stretch>
        </p:blipFill>
        <p:spPr>
          <a:xfrm>
            <a:off x="1468491" y="5373216"/>
            <a:ext cx="8956600" cy="1395748"/>
          </a:xfrm>
          <a:prstGeom prst="rect">
            <a:avLst/>
          </a:prstGeom>
        </p:spPr>
      </p:pic>
    </p:spTree>
    <p:extLst>
      <p:ext uri="{BB962C8B-B14F-4D97-AF65-F5344CB8AC3E}">
        <p14:creationId xmlns:p14="http://schemas.microsoft.com/office/powerpoint/2010/main" val="426070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E80A65-747E-46F5-8C11-C9CB3E0B5C04}"/>
              </a:ext>
            </a:extLst>
          </p:cNvPr>
          <p:cNvSpPr>
            <a:spLocks noGrp="1"/>
          </p:cNvSpPr>
          <p:nvPr>
            <p:ph type="title"/>
          </p:nvPr>
        </p:nvSpPr>
        <p:spPr>
          <a:xfrm>
            <a:off x="1981200" y="457201"/>
            <a:ext cx="8229600" cy="627115"/>
          </a:xfrm>
        </p:spPr>
        <p:txBody>
          <a:bodyPr/>
          <a:lstStyle/>
          <a:p>
            <a:r>
              <a:rPr lang="en-US" altLang="zh-CN" dirty="0"/>
              <a:t>const</a:t>
            </a:r>
            <a:r>
              <a:rPr lang="zh-CN" altLang="en-US" dirty="0"/>
              <a:t>指针常量</a:t>
            </a:r>
          </a:p>
        </p:txBody>
      </p:sp>
      <p:sp>
        <p:nvSpPr>
          <p:cNvPr id="3" name="内容占位符 2">
            <a:extLst>
              <a:ext uri="{FF2B5EF4-FFF2-40B4-BE49-F238E27FC236}">
                <a16:creationId xmlns:a16="http://schemas.microsoft.com/office/drawing/2014/main" id="{96157C39-1CF7-41C3-BAB1-2CC9523A3844}"/>
              </a:ext>
            </a:extLst>
          </p:cNvPr>
          <p:cNvSpPr>
            <a:spLocks noGrp="1"/>
          </p:cNvSpPr>
          <p:nvPr>
            <p:ph idx="1"/>
          </p:nvPr>
        </p:nvSpPr>
        <p:spPr>
          <a:xfrm>
            <a:off x="263352" y="1196752"/>
            <a:ext cx="11593288" cy="3886200"/>
          </a:xfrm>
        </p:spPr>
        <p:txBody>
          <a:bodyPr/>
          <a:lstStyle/>
          <a:p>
            <a:r>
              <a:rPr lang="zh-CN" altLang="en-US" dirty="0"/>
              <a:t>指针常量：</a:t>
            </a:r>
            <a:endParaRPr lang="en-US" altLang="zh-CN" dirty="0"/>
          </a:p>
          <a:p>
            <a:pPr lvl="1"/>
            <a:r>
              <a:rPr lang="zh-CN" altLang="en-US" b="1" dirty="0">
                <a:solidFill>
                  <a:srgbClr val="FF0000"/>
                </a:solidFill>
              </a:rPr>
              <a:t>指针常量既是常量指针，又是常量指针变量。</a:t>
            </a:r>
            <a:endParaRPr lang="en-US" altLang="zh-CN" b="1" dirty="0">
              <a:solidFill>
                <a:srgbClr val="FF0000"/>
              </a:solidFill>
            </a:endParaRPr>
          </a:p>
          <a:p>
            <a:endParaRPr lang="zh-CN" altLang="en-US" dirty="0"/>
          </a:p>
          <a:p>
            <a:endParaRPr lang="zh-CN" altLang="en-US" dirty="0"/>
          </a:p>
        </p:txBody>
      </p:sp>
      <p:pic>
        <p:nvPicPr>
          <p:cNvPr id="6" name="Picture 3">
            <a:extLst>
              <a:ext uri="{FF2B5EF4-FFF2-40B4-BE49-F238E27FC236}">
                <a16:creationId xmlns:a16="http://schemas.microsoft.com/office/drawing/2014/main" id="{8029DC44-972E-493A-8703-D417AAE7D706}"/>
              </a:ext>
            </a:extLst>
          </p:cNvPr>
          <p:cNvPicPr>
            <a:picLocks noChangeAspect="1"/>
          </p:cNvPicPr>
          <p:nvPr/>
        </p:nvPicPr>
        <p:blipFill>
          <a:blip r:embed="rId2"/>
          <a:stretch>
            <a:fillRect/>
          </a:stretch>
        </p:blipFill>
        <p:spPr>
          <a:xfrm>
            <a:off x="623392" y="2466978"/>
            <a:ext cx="9144000" cy="1345748"/>
          </a:xfrm>
          <a:prstGeom prst="rect">
            <a:avLst/>
          </a:prstGeom>
        </p:spPr>
      </p:pic>
    </p:spTree>
    <p:extLst>
      <p:ext uri="{BB962C8B-B14F-4D97-AF65-F5344CB8AC3E}">
        <p14:creationId xmlns:p14="http://schemas.microsoft.com/office/powerpoint/2010/main" val="314951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F853F-13D7-4E25-B28F-8A3EFB38C92E}"/>
              </a:ext>
            </a:extLst>
          </p:cNvPr>
          <p:cNvSpPr>
            <a:spLocks noGrp="1"/>
          </p:cNvSpPr>
          <p:nvPr>
            <p:ph type="title"/>
          </p:nvPr>
        </p:nvSpPr>
        <p:spPr>
          <a:xfrm>
            <a:off x="1981200" y="457200"/>
            <a:ext cx="8229600" cy="667544"/>
          </a:xfrm>
        </p:spPr>
        <p:txBody>
          <a:bodyPr/>
          <a:lstStyle/>
          <a:p>
            <a:r>
              <a:rPr lang="zh-CN" altLang="en-US" dirty="0"/>
              <a:t>一维数组与指针</a:t>
            </a:r>
          </a:p>
        </p:txBody>
      </p:sp>
      <p:sp>
        <p:nvSpPr>
          <p:cNvPr id="3" name="内容占位符 2">
            <a:extLst>
              <a:ext uri="{FF2B5EF4-FFF2-40B4-BE49-F238E27FC236}">
                <a16:creationId xmlns:a16="http://schemas.microsoft.com/office/drawing/2014/main" id="{827AB018-095F-433B-A422-CA9F50DB9E5A}"/>
              </a:ext>
            </a:extLst>
          </p:cNvPr>
          <p:cNvSpPr>
            <a:spLocks noGrp="1"/>
          </p:cNvSpPr>
          <p:nvPr>
            <p:ph idx="1"/>
          </p:nvPr>
        </p:nvSpPr>
        <p:spPr>
          <a:xfrm>
            <a:off x="119336" y="1124744"/>
            <a:ext cx="11953328" cy="5276056"/>
          </a:xfrm>
        </p:spPr>
        <p:txBody>
          <a:bodyPr/>
          <a:lstStyle/>
          <a:p>
            <a:r>
              <a:rPr lang="zh-CN" altLang="en-US" dirty="0">
                <a:solidFill>
                  <a:srgbClr val="FF0000"/>
                </a:solidFill>
              </a:rPr>
              <a:t>数组名是地址常量</a:t>
            </a:r>
            <a:r>
              <a:rPr lang="zh-CN" altLang="en-US" dirty="0"/>
              <a:t>，是数组的起始地址，也是第一个元素的地址。由于数组元素在内存中是连续存放的，且所有元素的类型相同，因此计算机只需要知道第一个数组元素的地址，就可以访问整个数组。</a:t>
            </a:r>
          </a:p>
          <a:p>
            <a:r>
              <a:rPr lang="zh-CN" altLang="en-US" dirty="0">
                <a:solidFill>
                  <a:srgbClr val="FF0000"/>
                </a:solidFill>
              </a:rPr>
              <a:t>数组本身就是一个地址</a:t>
            </a:r>
            <a:r>
              <a:rPr lang="zh-CN" altLang="en-US" dirty="0"/>
              <a:t>，而指针可以直接操作地址，所以指针可以使用数组的方式来表示。</a:t>
            </a:r>
            <a:endParaRPr lang="en-US" altLang="zh-CN" dirty="0"/>
          </a:p>
          <a:p>
            <a:pPr marL="457200" lvl="1" indent="0">
              <a:buNone/>
            </a:pPr>
            <a:r>
              <a:rPr lang="en-US" altLang="zh-CN" sz="2400" dirty="0"/>
              <a:t>int a[3] = { 0, 1, 2 };</a:t>
            </a:r>
          </a:p>
          <a:p>
            <a:pPr marL="457200" lvl="1" indent="0">
              <a:buNone/>
            </a:pPr>
            <a:r>
              <a:rPr lang="en-US" altLang="zh-CN" sz="2400" dirty="0"/>
              <a:t>int *p = a;</a:t>
            </a:r>
          </a:p>
          <a:p>
            <a:pPr marL="457200" lvl="1" indent="0">
              <a:buNone/>
            </a:pPr>
            <a:r>
              <a:rPr lang="en-US" altLang="zh-CN" sz="2400" dirty="0" err="1"/>
              <a:t>printf</a:t>
            </a:r>
            <a:r>
              <a:rPr lang="en-US" altLang="zh-CN" sz="2400" dirty="0"/>
              <a:t>(“%d”, p[0]);	//</a:t>
            </a:r>
            <a:r>
              <a:rPr lang="zh-CN" altLang="en-US" sz="2400" dirty="0"/>
              <a:t>指针使用数组表示，打印第</a:t>
            </a:r>
            <a:r>
              <a:rPr lang="en-US" altLang="zh-CN" sz="2400" dirty="0"/>
              <a:t>0</a:t>
            </a:r>
            <a:r>
              <a:rPr lang="zh-CN" altLang="en-US" sz="2400" dirty="0"/>
              <a:t>个数据</a:t>
            </a:r>
            <a:endParaRPr lang="en-US" altLang="zh-CN" sz="2400" dirty="0"/>
          </a:p>
          <a:p>
            <a:pPr marL="457200" lvl="1" indent="0">
              <a:buNone/>
            </a:pPr>
            <a:r>
              <a:rPr lang="en-US" altLang="zh-CN" sz="2400" dirty="0" err="1"/>
              <a:t>printf</a:t>
            </a:r>
            <a:r>
              <a:rPr lang="en-US" altLang="zh-CN" sz="2400" dirty="0"/>
              <a:t>(“%d”, *p+1);	//</a:t>
            </a:r>
            <a:r>
              <a:rPr lang="zh-CN" altLang="en-US" sz="2400" dirty="0"/>
              <a:t>使用指针引用，打印第</a:t>
            </a:r>
            <a:r>
              <a:rPr lang="en-US" altLang="zh-CN" sz="2400" dirty="0"/>
              <a:t>1</a:t>
            </a:r>
            <a:r>
              <a:rPr lang="zh-CN" altLang="en-US" sz="2400" dirty="0"/>
              <a:t>个数据</a:t>
            </a:r>
          </a:p>
        </p:txBody>
      </p:sp>
    </p:spTree>
    <p:extLst>
      <p:ext uri="{BB962C8B-B14F-4D97-AF65-F5344CB8AC3E}">
        <p14:creationId xmlns:p14="http://schemas.microsoft.com/office/powerpoint/2010/main" val="5638387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F853F-13D7-4E25-B28F-8A3EFB38C92E}"/>
              </a:ext>
            </a:extLst>
          </p:cNvPr>
          <p:cNvSpPr>
            <a:spLocks noGrp="1"/>
          </p:cNvSpPr>
          <p:nvPr>
            <p:ph type="title"/>
          </p:nvPr>
        </p:nvSpPr>
        <p:spPr>
          <a:xfrm>
            <a:off x="1981200" y="457200"/>
            <a:ext cx="8229600" cy="667544"/>
          </a:xfrm>
        </p:spPr>
        <p:txBody>
          <a:bodyPr/>
          <a:lstStyle/>
          <a:p>
            <a:r>
              <a:rPr lang="zh-CN" altLang="en-US" dirty="0"/>
              <a:t>一维数组与指针</a:t>
            </a:r>
          </a:p>
        </p:txBody>
      </p:sp>
      <p:sp>
        <p:nvSpPr>
          <p:cNvPr id="3" name="内容占位符 2">
            <a:extLst>
              <a:ext uri="{FF2B5EF4-FFF2-40B4-BE49-F238E27FC236}">
                <a16:creationId xmlns:a16="http://schemas.microsoft.com/office/drawing/2014/main" id="{827AB018-095F-433B-A422-CA9F50DB9E5A}"/>
              </a:ext>
            </a:extLst>
          </p:cNvPr>
          <p:cNvSpPr>
            <a:spLocks noGrp="1"/>
          </p:cNvSpPr>
          <p:nvPr>
            <p:ph idx="1"/>
          </p:nvPr>
        </p:nvSpPr>
        <p:spPr>
          <a:xfrm>
            <a:off x="191344" y="1124744"/>
            <a:ext cx="11881320" cy="5276056"/>
          </a:xfrm>
        </p:spPr>
        <p:txBody>
          <a:bodyPr/>
          <a:lstStyle/>
          <a:p>
            <a:r>
              <a:rPr lang="zh-CN" altLang="en-US" dirty="0"/>
              <a:t>注意：</a:t>
            </a:r>
            <a:endParaRPr lang="en-US" altLang="zh-CN" dirty="0"/>
          </a:p>
          <a:p>
            <a:pPr lvl="1"/>
            <a:r>
              <a:rPr lang="zh-CN" altLang="en-US" sz="2400" b="1" dirty="0">
                <a:solidFill>
                  <a:srgbClr val="FF0000"/>
                </a:solidFill>
              </a:rPr>
              <a:t>在</a:t>
            </a:r>
            <a:r>
              <a:rPr lang="en-US" altLang="zh-CN" sz="2400" b="1" dirty="0">
                <a:solidFill>
                  <a:srgbClr val="FF0000"/>
                </a:solidFill>
              </a:rPr>
              <a:t>C/C++</a:t>
            </a:r>
            <a:r>
              <a:rPr lang="zh-CN" altLang="en-US" sz="2400" b="1" dirty="0">
                <a:solidFill>
                  <a:srgbClr val="FF0000"/>
                </a:solidFill>
              </a:rPr>
              <a:t>编译器当中一维数组隐式是一个指针</a:t>
            </a:r>
            <a:endParaRPr lang="en-US" altLang="zh-CN" sz="2400" b="1" dirty="0">
              <a:solidFill>
                <a:srgbClr val="FF0000"/>
              </a:solidFill>
            </a:endParaRPr>
          </a:p>
          <a:p>
            <a:pPr lvl="1"/>
            <a:r>
              <a:rPr lang="zh-CN" altLang="en-US" sz="2400" dirty="0"/>
              <a:t>换句话来说，数组就是指针，数组本身就是一个地址，无需二次寻址</a:t>
            </a:r>
            <a:endParaRPr lang="en-US" altLang="zh-CN" sz="2400" dirty="0"/>
          </a:p>
          <a:p>
            <a:pPr lvl="1"/>
            <a:r>
              <a:rPr lang="zh-CN" altLang="en-US" sz="2400" dirty="0"/>
              <a:t>指针和数组区别在于：数组不用解引用，而且</a:t>
            </a:r>
            <a:r>
              <a:rPr lang="zh-CN" altLang="en-US" sz="2400" b="1" dirty="0">
                <a:solidFill>
                  <a:srgbClr val="FF0000"/>
                </a:solidFill>
              </a:rPr>
              <a:t>数组名也是一个常量</a:t>
            </a:r>
            <a:r>
              <a:rPr lang="zh-CN" altLang="en-US" sz="2400" dirty="0"/>
              <a:t>，无法直接赋值！</a:t>
            </a:r>
          </a:p>
        </p:txBody>
      </p:sp>
    </p:spTree>
    <p:extLst>
      <p:ext uri="{BB962C8B-B14F-4D97-AF65-F5344CB8AC3E}">
        <p14:creationId xmlns:p14="http://schemas.microsoft.com/office/powerpoint/2010/main" val="24894563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B0F3D-2D8F-4663-8E10-91D57603DBC9}"/>
              </a:ext>
            </a:extLst>
          </p:cNvPr>
          <p:cNvSpPr>
            <a:spLocks noGrp="1"/>
          </p:cNvSpPr>
          <p:nvPr>
            <p:ph type="title"/>
          </p:nvPr>
        </p:nvSpPr>
        <p:spPr>
          <a:xfrm>
            <a:off x="1981200" y="457200"/>
            <a:ext cx="8686800" cy="533400"/>
          </a:xfrm>
        </p:spPr>
        <p:txBody>
          <a:bodyPr/>
          <a:lstStyle/>
          <a:p>
            <a:r>
              <a:rPr lang="zh-CN" altLang="en-US" dirty="0"/>
              <a:t>预备</a:t>
            </a:r>
            <a:r>
              <a:rPr lang="en-US" altLang="zh-CN" dirty="0"/>
              <a:t>1</a:t>
            </a:r>
            <a:r>
              <a:rPr lang="zh-CN" altLang="en-US" dirty="0"/>
              <a:t>：数组指针（行指针）</a:t>
            </a:r>
          </a:p>
        </p:txBody>
      </p:sp>
      <p:sp>
        <p:nvSpPr>
          <p:cNvPr id="3" name="内容占位符 2">
            <a:extLst>
              <a:ext uri="{FF2B5EF4-FFF2-40B4-BE49-F238E27FC236}">
                <a16:creationId xmlns:a16="http://schemas.microsoft.com/office/drawing/2014/main" id="{2EEBC9CB-000A-4AD6-8B34-CD91EFBE2B09}"/>
              </a:ext>
            </a:extLst>
          </p:cNvPr>
          <p:cNvSpPr>
            <a:spLocks noGrp="1"/>
          </p:cNvSpPr>
          <p:nvPr>
            <p:ph idx="1"/>
          </p:nvPr>
        </p:nvSpPr>
        <p:spPr>
          <a:xfrm>
            <a:off x="119336" y="1196752"/>
            <a:ext cx="11809312" cy="5328592"/>
          </a:xfrm>
        </p:spPr>
        <p:txBody>
          <a:bodyPr/>
          <a:lstStyle/>
          <a:p>
            <a:r>
              <a:rPr lang="zh-CN" altLang="en-US" dirty="0">
                <a:solidFill>
                  <a:srgbClr val="FF0000"/>
                </a:solidFill>
              </a:rPr>
              <a:t>数组指针</a:t>
            </a:r>
            <a:r>
              <a:rPr lang="zh-CN" altLang="en-US" dirty="0"/>
              <a:t>的定义形式为：</a:t>
            </a:r>
          </a:p>
          <a:p>
            <a:pPr lvl="1"/>
            <a:r>
              <a:rPr lang="zh-CN" altLang="en-US" dirty="0"/>
              <a:t> </a:t>
            </a:r>
            <a:r>
              <a:rPr lang="zh-CN" altLang="en-US" sz="2400" dirty="0"/>
              <a:t>类型名 </a:t>
            </a:r>
            <a:r>
              <a:rPr lang="en-US" altLang="zh-CN" sz="2400" dirty="0"/>
              <a:t>(*</a:t>
            </a:r>
            <a:r>
              <a:rPr lang="zh-CN" altLang="en-US" sz="2400" dirty="0"/>
              <a:t>标识符</a:t>
            </a:r>
            <a:r>
              <a:rPr lang="en-US" altLang="zh-CN" sz="2400" dirty="0"/>
              <a:t>) [</a:t>
            </a:r>
            <a:r>
              <a:rPr lang="zh-CN" altLang="en-US" sz="2400" dirty="0"/>
              <a:t>数组长度</a:t>
            </a:r>
            <a:r>
              <a:rPr lang="en-US" altLang="zh-CN" sz="2400" dirty="0"/>
              <a:t>] ;</a:t>
            </a:r>
          </a:p>
          <a:p>
            <a:pPr lvl="1"/>
            <a:r>
              <a:rPr lang="zh-CN" altLang="en-US" sz="2400" dirty="0"/>
              <a:t> 例如：</a:t>
            </a:r>
            <a:r>
              <a:rPr lang="en-US" altLang="zh-CN" sz="2400" dirty="0"/>
              <a:t>int (*p) [n];</a:t>
            </a:r>
          </a:p>
          <a:p>
            <a:pPr lvl="2"/>
            <a:r>
              <a:rPr lang="en-US" altLang="zh-CN" sz="2000" dirty="0"/>
              <a:t> ()</a:t>
            </a:r>
            <a:r>
              <a:rPr lang="zh-CN" altLang="en-US" sz="2000" dirty="0"/>
              <a:t>优先级高，首先说明</a:t>
            </a:r>
            <a:r>
              <a:rPr lang="en-US" altLang="zh-CN" sz="2000" dirty="0"/>
              <a:t>p</a:t>
            </a:r>
            <a:r>
              <a:rPr lang="zh-CN" altLang="en-US" sz="2000" dirty="0"/>
              <a:t>是一个指针，指向一个整型的一维数组，这个一维数组的长度是</a:t>
            </a:r>
            <a:r>
              <a:rPr lang="en-US" altLang="zh-CN" sz="2000" dirty="0"/>
              <a:t>n</a:t>
            </a:r>
            <a:r>
              <a:rPr lang="zh-CN" altLang="en-US" sz="2000" dirty="0"/>
              <a:t>，也可以说是</a:t>
            </a:r>
            <a:r>
              <a:rPr lang="en-US" altLang="zh-CN" sz="2000" dirty="0"/>
              <a:t>p</a:t>
            </a:r>
            <a:r>
              <a:rPr lang="zh-CN" altLang="en-US" sz="2000" dirty="0"/>
              <a:t>的步长。也就是说执行</a:t>
            </a:r>
            <a:r>
              <a:rPr lang="en-US" altLang="zh-CN" sz="2000" dirty="0"/>
              <a:t>p+1</a:t>
            </a:r>
            <a:r>
              <a:rPr lang="zh-CN" altLang="en-US" sz="2000" dirty="0"/>
              <a:t>时，</a:t>
            </a:r>
            <a:r>
              <a:rPr lang="en-US" altLang="zh-CN" sz="2000" dirty="0"/>
              <a:t>p</a:t>
            </a:r>
            <a:r>
              <a:rPr lang="zh-CN" altLang="en-US" sz="2000" dirty="0"/>
              <a:t>要跨过</a:t>
            </a:r>
            <a:r>
              <a:rPr lang="en-US" altLang="zh-CN" sz="2000" dirty="0"/>
              <a:t>n</a:t>
            </a:r>
            <a:r>
              <a:rPr lang="zh-CN" altLang="en-US" sz="2000" dirty="0"/>
              <a:t>个整型数据的长度。</a:t>
            </a:r>
            <a:endParaRPr lang="en-US" altLang="zh-CN" sz="2000" dirty="0"/>
          </a:p>
          <a:p>
            <a:r>
              <a:rPr lang="zh-CN" altLang="en-US" dirty="0"/>
              <a:t>那怎么给</a:t>
            </a:r>
            <a:r>
              <a:rPr lang="en-US" altLang="zh-CN" dirty="0"/>
              <a:t>p</a:t>
            </a:r>
            <a:r>
              <a:rPr lang="zh-CN" altLang="en-US" dirty="0"/>
              <a:t>赋值呢？</a:t>
            </a:r>
            <a:r>
              <a:rPr lang="en-US" altLang="zh-CN" dirty="0"/>
              <a:t>p</a:t>
            </a:r>
            <a:r>
              <a:rPr lang="zh-CN" altLang="en-US" dirty="0"/>
              <a:t>可以存谁的地址呢？</a:t>
            </a:r>
          </a:p>
          <a:p>
            <a:pPr lvl="1"/>
            <a:r>
              <a:rPr lang="en-US" altLang="zh-CN" sz="2400" dirty="0"/>
              <a:t> int a[10];</a:t>
            </a:r>
          </a:p>
          <a:p>
            <a:pPr lvl="1"/>
            <a:r>
              <a:rPr lang="en-US" altLang="zh-CN" sz="2400" dirty="0"/>
              <a:t> int (*p)[10] = &amp;a;</a:t>
            </a:r>
          </a:p>
          <a:p>
            <a:r>
              <a:rPr lang="zh-CN" altLang="en-US" dirty="0"/>
              <a:t>所以数组指针也称</a:t>
            </a:r>
            <a:r>
              <a:rPr lang="zh-CN" altLang="en-US" dirty="0">
                <a:solidFill>
                  <a:srgbClr val="FF0000"/>
                </a:solidFill>
              </a:rPr>
              <a:t>指向一维数组的指针</a:t>
            </a:r>
            <a:r>
              <a:rPr lang="zh-CN" altLang="en-US" dirty="0"/>
              <a:t>，亦称</a:t>
            </a:r>
            <a:r>
              <a:rPr lang="zh-CN" altLang="en-US" dirty="0">
                <a:solidFill>
                  <a:srgbClr val="FF0000"/>
                </a:solidFill>
              </a:rPr>
              <a:t>行指针</a:t>
            </a:r>
            <a:r>
              <a:rPr lang="zh-CN" altLang="en-US" dirty="0"/>
              <a:t>。</a:t>
            </a:r>
          </a:p>
        </p:txBody>
      </p:sp>
    </p:spTree>
    <p:extLst>
      <p:ext uri="{BB962C8B-B14F-4D97-AF65-F5344CB8AC3E}">
        <p14:creationId xmlns:p14="http://schemas.microsoft.com/office/powerpoint/2010/main" val="3270979894"/>
      </p:ext>
    </p:extLst>
  </p:cSld>
  <p:clrMapOvr>
    <a:masterClrMapping/>
  </p:clrMapOvr>
</p:sld>
</file>

<file path=ppt/theme/theme1.xml><?xml version="1.0" encoding="utf-8"?>
<a:theme xmlns:a="http://schemas.openxmlformats.org/drawingml/2006/main" name="3_自定义设计方案">
  <a:themeElements>
    <a:clrScheme name="自定义设计方案 14">
      <a:dk1>
        <a:srgbClr val="000000"/>
      </a:dk1>
      <a:lt1>
        <a:srgbClr val="FFFFFF"/>
      </a:lt1>
      <a:dk2>
        <a:srgbClr val="000000"/>
      </a:dk2>
      <a:lt2>
        <a:srgbClr val="808080"/>
      </a:lt2>
      <a:accent1>
        <a:srgbClr val="BBE0E3"/>
      </a:accent1>
      <a:accent2>
        <a:srgbClr val="6699FF"/>
      </a:accent2>
      <a:accent3>
        <a:srgbClr val="FFFFFF"/>
      </a:accent3>
      <a:accent4>
        <a:srgbClr val="000000"/>
      </a:accent4>
      <a:accent5>
        <a:srgbClr val="DAEDEF"/>
      </a:accent5>
      <a:accent6>
        <a:srgbClr val="5C8AE7"/>
      </a:accent6>
      <a:hlink>
        <a:srgbClr val="FF0000"/>
      </a:hlink>
      <a:folHlink>
        <a:srgbClr val="6699FF"/>
      </a:folHlink>
    </a:clrScheme>
    <a:fontScheme name="自定义设计方案">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17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1" i="1" u="none" strike="noStrike" cap="none" normalizeH="0" baseline="0" smtClean="0">
            <a:ln>
              <a:noFill/>
            </a:ln>
            <a:solidFill>
              <a:srgbClr val="6699FF"/>
            </a:solidFill>
            <a:effectLst/>
            <a:latin typeface="Mistral" panose="03090702030407020403" pitchFamily="66" charset="0"/>
            <a:ea typeface="微软雅黑" panose="020B0503020204020204" pitchFamily="34" charset="-122"/>
            <a:cs typeface="Microsoft Sans Serif" panose="020B0604020202020204" pitchFamily="34" charset="0"/>
          </a:defRPr>
        </a:defPPr>
      </a:lstStyle>
    </a:spDef>
    <a:lnDef>
      <a:spPr bwMode="auto">
        <a:xfrm>
          <a:off x="0" y="0"/>
          <a:ext cx="1" cy="1"/>
        </a:xfrm>
        <a:custGeom>
          <a:avLst/>
          <a:gdLst/>
          <a:ahLst/>
          <a:cxnLst/>
          <a:rect l="0" t="0" r="0" b="0"/>
          <a:pathLst/>
        </a:custGeom>
        <a:noFill/>
        <a:ln w="317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1800" b="1" i="1" u="none" strike="noStrike" cap="none" normalizeH="0" baseline="0" smtClean="0">
            <a:ln>
              <a:noFill/>
            </a:ln>
            <a:solidFill>
              <a:srgbClr val="6699FF"/>
            </a:solidFill>
            <a:effectLst/>
            <a:latin typeface="Mistral" panose="03090702030407020403" pitchFamily="66" charset="0"/>
            <a:ea typeface="微软雅黑" panose="020B0503020204020204" pitchFamily="34" charset="-122"/>
            <a:cs typeface="Microsoft Sans Serif" panose="020B0604020202020204" pitchFamily="34" charset="0"/>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自定义设计方案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0000FF"/>
        </a:folHlink>
      </a:clrScheme>
      <a:clrMap bg1="lt1" tx1="dk1" bg2="lt2" tx2="dk2" accent1="accent1" accent2="accent2" accent3="accent3" accent4="accent4" accent5="accent5" accent6="accent6" hlink="hlink" folHlink="folHlink"/>
    </a:extraClrScheme>
    <a:extraClrScheme>
      <a:clrScheme name="自定义设计方案 14">
        <a:dk1>
          <a:srgbClr val="000000"/>
        </a:dk1>
        <a:lt1>
          <a:srgbClr val="FFFFFF"/>
        </a:lt1>
        <a:dk2>
          <a:srgbClr val="000000"/>
        </a:dk2>
        <a:lt2>
          <a:srgbClr val="808080"/>
        </a:lt2>
        <a:accent1>
          <a:srgbClr val="BBE0E3"/>
        </a:accent1>
        <a:accent2>
          <a:srgbClr val="6699FF"/>
        </a:accent2>
        <a:accent3>
          <a:srgbClr val="FFFFFF"/>
        </a:accent3>
        <a:accent4>
          <a:srgbClr val="000000"/>
        </a:accent4>
        <a:accent5>
          <a:srgbClr val="DAEDEF"/>
        </a:accent5>
        <a:accent6>
          <a:srgbClr val="5C8AE7"/>
        </a:accent6>
        <a:hlink>
          <a:srgbClr val="FF0000"/>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7318</TotalTime>
  <Words>10964</Words>
  <Application>Microsoft Office PowerPoint</Application>
  <PresentationFormat>宽屏</PresentationFormat>
  <Paragraphs>1265</Paragraphs>
  <Slides>137</Slides>
  <Notes>19</Notes>
  <HiddenSlides>17</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137</vt:i4>
      </vt:variant>
    </vt:vector>
  </HeadingPairs>
  <TitlesOfParts>
    <vt:vector size="154" baseType="lpstr">
      <vt:lpstr>Gill Sans</vt:lpstr>
      <vt:lpstr>Monotype Sorts</vt:lpstr>
      <vt:lpstr>仿宋_GB2312</vt:lpstr>
      <vt:lpstr>黑体</vt:lpstr>
      <vt:lpstr>华文行楷</vt:lpstr>
      <vt:lpstr>楷体_GB2312</vt:lpstr>
      <vt:lpstr>宋体</vt:lpstr>
      <vt:lpstr>微软雅黑</vt:lpstr>
      <vt:lpstr>Arial</vt:lpstr>
      <vt:lpstr>Book Antiqua</vt:lpstr>
      <vt:lpstr>Courier New</vt:lpstr>
      <vt:lpstr>Mistral</vt:lpstr>
      <vt:lpstr>Times New Roman</vt:lpstr>
      <vt:lpstr>Wingdings</vt:lpstr>
      <vt:lpstr>3_自定义设计方案</vt:lpstr>
      <vt:lpstr>Worksheet</vt:lpstr>
      <vt:lpstr>Microsoft Visio 2003-2010 Drawing</vt:lpstr>
      <vt:lpstr>程序设计基础课程设计</vt:lpstr>
      <vt:lpstr>程序设计基础课程设计介绍</vt:lpstr>
      <vt:lpstr>PowerPoint 演示文稿</vt:lpstr>
      <vt:lpstr>PowerPoint 演示文稿</vt:lpstr>
      <vt:lpstr>PowerPoint 演示文稿</vt:lpstr>
      <vt:lpstr>PowerPoint 演示文稿</vt:lpstr>
      <vt:lpstr>PowerPoint 演示文稿</vt:lpstr>
      <vt:lpstr>PowerPoint 演示文稿</vt:lpstr>
      <vt:lpstr>PTA平台注册</vt:lpstr>
      <vt:lpstr>PowerPoint 演示文稿</vt:lpstr>
      <vt:lpstr>PowerPoint 演示文稿</vt:lpstr>
      <vt:lpstr>C语言开发环境</vt:lpstr>
      <vt:lpstr>PowerPoint 演示文稿</vt:lpstr>
      <vt:lpstr>PowerPoint 演示文稿</vt:lpstr>
      <vt:lpstr>PowerPoint 演示文稿</vt:lpstr>
      <vt:lpstr>理解C语言程序的基本结构</vt:lpstr>
      <vt:lpstr>流程控制 </vt:lpstr>
      <vt:lpstr>程序的编译与编程环境 </vt:lpstr>
      <vt:lpstr>C 语言上机过程</vt:lpstr>
      <vt:lpstr>C程序编辑、编译连接、运行调试步骤</vt:lpstr>
      <vt:lpstr>编译运行出错总结</vt:lpstr>
      <vt:lpstr>PowerPoint 演示文稿</vt:lpstr>
      <vt:lpstr>1.1 一维字符数组</vt:lpstr>
      <vt:lpstr>1.1 一维字符数组</vt:lpstr>
      <vt:lpstr>1.2 字符串</vt:lpstr>
      <vt:lpstr>字符串与一维字符数组</vt:lpstr>
      <vt:lpstr>1.2.1 字符串的存储－数组初始化</vt:lpstr>
      <vt:lpstr>字符串的存储</vt:lpstr>
      <vt:lpstr>1.2.2 对字符串的操作</vt:lpstr>
      <vt:lpstr>输出字符串</vt:lpstr>
      <vt:lpstr>1.2.3 字符串的存储－赋值和输入</vt:lpstr>
      <vt:lpstr>1.3  使用字符串编程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关于strcpy函数的几点说明</vt:lpstr>
      <vt:lpstr>PowerPoint 演示文稿</vt:lpstr>
      <vt:lpstr>PowerPoint 演示文稿</vt:lpstr>
      <vt:lpstr>PowerPoint 演示文稿</vt:lpstr>
      <vt:lpstr>PowerPoint 演示文稿</vt:lpstr>
      <vt:lpstr>PowerPoint 演示文稿</vt:lpstr>
      <vt:lpstr>1.6  判断回文</vt:lpstr>
      <vt:lpstr>PowerPoint 演示文稿</vt:lpstr>
      <vt:lpstr>PowerPoint 演示文稿</vt:lpstr>
      <vt:lpstr>例2 统计数字字符个数</vt:lpstr>
      <vt:lpstr>例2 源程序</vt:lpstr>
      <vt:lpstr>例1  程序解析- 判断回文</vt:lpstr>
      <vt:lpstr>例3  字符串转换</vt:lpstr>
      <vt:lpstr>"123" ==》123</vt:lpstr>
      <vt:lpstr>例3 源程序</vt:lpstr>
      <vt:lpstr>例3 思考</vt:lpstr>
      <vt:lpstr>例4 进制转换 </vt:lpstr>
      <vt:lpstr>例4  分析 </vt:lpstr>
      <vt:lpstr>生成十六进制字符串</vt:lpstr>
      <vt:lpstr>转换为十进制整数</vt:lpstr>
      <vt:lpstr>程序段</vt:lpstr>
      <vt:lpstr>字符串小结</vt:lpstr>
      <vt:lpstr>PowerPoint 演示文稿</vt:lpstr>
      <vt:lpstr>PowerPoint 演示文稿</vt:lpstr>
      <vt:lpstr> 2.1 变量的指针和指向变量的指针变量</vt:lpstr>
      <vt:lpstr>PowerPoint 演示文稿</vt:lpstr>
      <vt:lpstr>指针变量的定义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例4 密码开锁  </vt:lpstr>
      <vt:lpstr>程序解析</vt:lpstr>
      <vt:lpstr>密码存放示意图</vt:lpstr>
      <vt:lpstr>利用指针模拟密码开锁游戏</vt:lpstr>
      <vt:lpstr>2.2 指针的基本运算 </vt:lpstr>
      <vt:lpstr>例 指针取地址运算和间接访问运算 </vt:lpstr>
      <vt:lpstr>说明 </vt:lpstr>
      <vt:lpstr>2. 赋值运算</vt:lpstr>
      <vt:lpstr>指针作为函数参数的应用</vt:lpstr>
      <vt:lpstr>通过指针实现函数调用返回多个值 </vt:lpstr>
      <vt:lpstr>例5</vt:lpstr>
      <vt:lpstr>PowerPoint 演示文稿</vt:lpstr>
      <vt:lpstr>指针变量占几个字节？</vt:lpstr>
      <vt:lpstr>空指针和void指针</vt:lpstr>
      <vt:lpstr>const指针常量</vt:lpstr>
      <vt:lpstr>const指针常量</vt:lpstr>
      <vt:lpstr>一维数组与指针</vt:lpstr>
      <vt:lpstr>一维数组与指针</vt:lpstr>
      <vt:lpstr>预备1：数组指针（行指针）</vt:lpstr>
      <vt:lpstr>预备2：数组、指针、数组指针和指针数组</vt:lpstr>
      <vt:lpstr>预备2：数组、指针、数组指针和指针数组</vt:lpstr>
      <vt:lpstr>预备2：数组、指针、数组指针和指针数组</vt:lpstr>
      <vt:lpstr>预备2：数组、指针、数组指针和指针数组</vt:lpstr>
      <vt:lpstr>预备2：数组、指针、数组指针和指针数组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2.3 字符串和字符指针 </vt:lpstr>
      <vt:lpstr>PowerPoint 演示文稿</vt:lpstr>
      <vt:lpstr>字符数组与字符指针的重要区别 </vt:lpstr>
      <vt:lpstr>示例</vt:lpstr>
      <vt:lpstr>字符指针－先赋值，后引用</vt:lpstr>
      <vt:lpstr>2.4 常用的字符串处理函数</vt:lpstr>
      <vt:lpstr>字符串的输入</vt:lpstr>
      <vt:lpstr>字符串的输出</vt:lpstr>
      <vt:lpstr>例 字符串输入输出函数示例</vt:lpstr>
      <vt:lpstr>PowerPoint 演示文稿</vt:lpstr>
      <vt:lpstr>2. 字符串的复制、连接、比较、求字符串长度</vt:lpstr>
      <vt:lpstr>字符串复制函数strcpy ()</vt:lpstr>
      <vt:lpstr>strcpy () 示例</vt:lpstr>
      <vt:lpstr>字符串连接函数strcat </vt:lpstr>
      <vt:lpstr>字符串比较函数strcmp</vt:lpstr>
      <vt:lpstr>strcmp () 示例</vt:lpstr>
      <vt:lpstr>用strcmp ()比较字符串</vt:lpstr>
      <vt:lpstr>字符串长度函数strlen</vt:lpstr>
      <vt:lpstr>字符串处理函数小结</vt:lpstr>
      <vt:lpstr>作业1：PTA</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chap1 引言</dc:title>
  <dc:creator>yanhui</dc:creator>
  <cp:lastModifiedBy>呈瑜</cp:lastModifiedBy>
  <cp:revision>646</cp:revision>
  <dcterms:created xsi:type="dcterms:W3CDTF">1998-02-11T08:33:02Z</dcterms:created>
  <dcterms:modified xsi:type="dcterms:W3CDTF">2022-06-09T03:45:09Z</dcterms:modified>
</cp:coreProperties>
</file>