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92" r:id="rId3"/>
    <p:sldId id="299" r:id="rId4"/>
    <p:sldId id="291" r:id="rId5"/>
    <p:sldId id="293" r:id="rId6"/>
    <p:sldId id="294" r:id="rId7"/>
    <p:sldId id="295" r:id="rId8"/>
    <p:sldId id="257" r:id="rId9"/>
    <p:sldId id="298" r:id="rId10"/>
    <p:sldId id="296" r:id="rId11"/>
    <p:sldId id="297" r:id="rId12"/>
    <p:sldId id="30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29" r:id="rId24"/>
    <p:sldId id="311" r:id="rId25"/>
    <p:sldId id="324" r:id="rId26"/>
    <p:sldId id="313" r:id="rId27"/>
    <p:sldId id="312" r:id="rId28"/>
    <p:sldId id="314" r:id="rId29"/>
    <p:sldId id="315" r:id="rId30"/>
    <p:sldId id="316" r:id="rId31"/>
    <p:sldId id="325" r:id="rId32"/>
    <p:sldId id="326" r:id="rId33"/>
    <p:sldId id="327" r:id="rId34"/>
    <p:sldId id="328" r:id="rId35"/>
    <p:sldId id="317" r:id="rId36"/>
    <p:sldId id="318" r:id="rId37"/>
    <p:sldId id="319" r:id="rId38"/>
    <p:sldId id="320" r:id="rId39"/>
    <p:sldId id="321" r:id="rId40"/>
    <p:sldId id="330" r:id="rId41"/>
    <p:sldId id="322" r:id="rId42"/>
    <p:sldId id="323" r:id="rId43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2" y="108"/>
      </p:cViewPr>
      <p:guideLst>
        <p:guide orient="horz" pos="212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2023-11-26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jooc.c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F3FA-A586-3E12-0D29-E09D4E384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浙江省高等学校</a:t>
            </a:r>
            <a:br>
              <a:rPr lang="en-US" altLang="zh-CN" dirty="0"/>
            </a:br>
            <a:r>
              <a:rPr lang="zh-CN" altLang="en-US" dirty="0"/>
              <a:t>在线开放课程共享平台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9EF091-1C02-B19F-3034-FCF5AAB3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267262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操作说明</a:t>
            </a:r>
            <a:endParaRPr lang="en-US" altLang="zh-CN" sz="4400" dirty="0"/>
          </a:p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en-US" altLang="zh-CN" dirty="0"/>
              <a:t>V1.1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1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E7855-D48A-3F8F-87A5-1D395CD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进入课程管理界面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A2FF1-35D1-BB24-21CC-7D15352D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7" y="1490400"/>
            <a:ext cx="3309257" cy="4759200"/>
          </a:xfrm>
        </p:spPr>
        <p:txBody>
          <a:bodyPr/>
          <a:lstStyle/>
          <a:p>
            <a:r>
              <a:rPr lang="zh-CN" altLang="en-US" dirty="0"/>
              <a:t>选择左侧列表的</a:t>
            </a:r>
            <a:r>
              <a:rPr lang="zh-CN" altLang="en-US" sz="2000" b="1" dirty="0">
                <a:solidFill>
                  <a:srgbClr val="FF0000"/>
                </a:solidFill>
              </a:rPr>
              <a:t>“我管理的</a:t>
            </a:r>
            <a:r>
              <a:rPr lang="en-US" altLang="zh-CN" sz="2000" b="1" dirty="0">
                <a:solidFill>
                  <a:srgbClr val="FF0000"/>
                </a:solidFill>
              </a:rPr>
              <a:t>SPOC</a:t>
            </a:r>
            <a:r>
              <a:rPr lang="zh-CN" altLang="en-US" sz="2000" b="1" dirty="0">
                <a:solidFill>
                  <a:srgbClr val="FF0000"/>
                </a:solidFill>
              </a:rPr>
              <a:t>课程”</a:t>
            </a:r>
            <a:r>
              <a:rPr lang="zh-CN" altLang="en-US" dirty="0"/>
              <a:t>栏目；</a:t>
            </a:r>
            <a:endParaRPr lang="en-US" altLang="zh-CN" dirty="0"/>
          </a:p>
          <a:p>
            <a:r>
              <a:rPr lang="zh-CN" altLang="en-US" b="1" dirty="0"/>
              <a:t>释疑</a:t>
            </a:r>
            <a:r>
              <a:rPr lang="en-US" altLang="zh-CN" b="1" dirty="0"/>
              <a:t>1</a:t>
            </a:r>
            <a:r>
              <a:rPr lang="zh-CN" altLang="en-US" dirty="0"/>
              <a:t>：后期批阅作业时，部分老师反映无法找到“批阅”按钮，原因在于没有在这一步点击</a:t>
            </a:r>
            <a:r>
              <a:rPr lang="zh-CN" altLang="en-US" sz="1800" b="1" dirty="0">
                <a:solidFill>
                  <a:srgbClr val="FF0000"/>
                </a:solidFill>
              </a:rPr>
              <a:t>“我管理的</a:t>
            </a:r>
            <a:r>
              <a:rPr lang="en-US" altLang="zh-CN" sz="1800" b="1" dirty="0">
                <a:solidFill>
                  <a:srgbClr val="FF0000"/>
                </a:solidFill>
              </a:rPr>
              <a:t>SPOC</a:t>
            </a:r>
            <a:r>
              <a:rPr lang="zh-CN" altLang="en-US" sz="1800" b="1" dirty="0">
                <a:solidFill>
                  <a:srgbClr val="FF0000"/>
                </a:solidFill>
              </a:rPr>
              <a:t>课程”</a:t>
            </a:r>
            <a:r>
              <a:rPr lang="zh-CN" altLang="en-US" dirty="0"/>
              <a:t>栏目。直接从这个界面（如右图）进入作业管理界面，没有“批阅”按钮。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48D8EE-5DB2-29EC-38C8-030B8C14B86D}"/>
              </a:ext>
            </a:extLst>
          </p:cNvPr>
          <p:cNvGrpSpPr/>
          <p:nvPr/>
        </p:nvGrpSpPr>
        <p:grpSpPr>
          <a:xfrm>
            <a:off x="3901269" y="1314000"/>
            <a:ext cx="8178381" cy="5022995"/>
            <a:chOff x="3901269" y="1314000"/>
            <a:chExt cx="8178381" cy="50229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61AC58-A8BE-C85C-F43A-9096A52D7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1269" y="1314000"/>
              <a:ext cx="8178381" cy="5022995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34CAC9A-BC50-EBFD-6CD7-8573495669FB}"/>
                </a:ext>
              </a:extLst>
            </p:cNvPr>
            <p:cNvSpPr/>
            <p:nvPr/>
          </p:nvSpPr>
          <p:spPr>
            <a:xfrm>
              <a:off x="4145279" y="2929474"/>
              <a:ext cx="1262744" cy="3362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652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E7855-D48A-3F8F-87A5-1D395CD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进入课程管理界面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A2FF1-35D1-BB24-21CC-7D15352D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" y="1304297"/>
            <a:ext cx="4353741" cy="5544000"/>
          </a:xfrm>
        </p:spPr>
        <p:txBody>
          <a:bodyPr>
            <a:normAutofit/>
          </a:bodyPr>
          <a:lstStyle/>
          <a:p>
            <a:r>
              <a:rPr lang="zh-CN" altLang="en-US" dirty="0"/>
              <a:t>目前（</a:t>
            </a:r>
            <a:r>
              <a:rPr lang="en-US" altLang="zh-CN" dirty="0"/>
              <a:t>2023.11</a:t>
            </a:r>
            <a:r>
              <a:rPr lang="zh-CN" altLang="en-US" dirty="0"/>
              <a:t>），“形势与政策”课分为两类：一是</a:t>
            </a:r>
            <a:r>
              <a:rPr lang="zh-CN" altLang="en-US" b="1" dirty="0"/>
              <a:t>“形势与政策”（一二年级）</a:t>
            </a:r>
            <a:r>
              <a:rPr lang="zh-CN" altLang="en-US" dirty="0"/>
              <a:t>，二是</a:t>
            </a:r>
            <a:r>
              <a:rPr lang="zh-CN" altLang="en-US" b="1" dirty="0"/>
              <a:t>“形势与政策”（三四年级）</a:t>
            </a:r>
            <a:r>
              <a:rPr lang="en-US" altLang="zh-CN" b="1" dirty="0"/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目前年级对应关系已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恢复正常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，敬请知悉；</a:t>
            </a:r>
            <a:endParaRPr kumimoji="0" lang="en-US" altLang="zh-CN" sz="1800" b="1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请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根据所教班级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核对课程类别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br>
              <a:rPr kumimoji="0" lang="en-US" altLang="zh-CN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23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22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级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“形势与政策”（一二年级）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br>
              <a:rPr kumimoji="0" lang="en-US" altLang="zh-CN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21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、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20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级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“形势与政策”（三四年级） 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如没有找到相应课程类别，或对应有误的，请与管理员联系；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CD401A7-0766-ACF7-025A-D81A2E24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14" y="1490400"/>
            <a:ext cx="7641496" cy="36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E7855-D48A-3F8F-87A5-1D395CD9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进入课程管理界面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A2FF1-35D1-BB24-21CC-7D15352D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6" y="1490400"/>
            <a:ext cx="3727269" cy="4759200"/>
          </a:xfrm>
        </p:spPr>
        <p:txBody>
          <a:bodyPr>
            <a:normAutofit/>
          </a:bodyPr>
          <a:lstStyle/>
          <a:p>
            <a:r>
              <a:rPr lang="zh-CN" altLang="en-US" dirty="0"/>
              <a:t>核对无误后，</a:t>
            </a:r>
            <a:r>
              <a:rPr lang="zh-CN" altLang="en-US" b="1" dirty="0">
                <a:solidFill>
                  <a:srgbClr val="FF0000"/>
                </a:solidFill>
              </a:rPr>
              <a:t>请点击“编辑”，进入课程管理界面</a:t>
            </a:r>
            <a:r>
              <a:rPr lang="zh-CN" altLang="en-US" dirty="0"/>
              <a:t>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39FB05-003B-6948-ABC5-935E2B3E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533" y="1314000"/>
            <a:ext cx="7426169" cy="529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0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EC79A-55D0-B14E-5E03-7253B50A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添加班级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3E7E4-F796-ED75-53F4-4759021E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39" y="1618200"/>
            <a:ext cx="4248583" cy="4759200"/>
          </a:xfrm>
        </p:spPr>
        <p:txBody>
          <a:bodyPr/>
          <a:lstStyle/>
          <a:p>
            <a:r>
              <a:rPr lang="zh-CN" altLang="en-US" dirty="0"/>
              <a:t>点击左侧列表的</a:t>
            </a:r>
            <a:r>
              <a:rPr lang="zh-CN" altLang="en-US" sz="2400" b="1" dirty="0">
                <a:solidFill>
                  <a:srgbClr val="FF0000"/>
                </a:solidFill>
              </a:rPr>
              <a:t>“班级管理”</a:t>
            </a:r>
            <a:r>
              <a:rPr lang="zh-CN" altLang="en-US" dirty="0"/>
              <a:t>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D6BC57-B430-7C67-E5B3-217374C1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28" y="1314000"/>
            <a:ext cx="7432533" cy="53676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AC53CD-2400-80E2-DB1C-6776C7296F2A}"/>
              </a:ext>
            </a:extLst>
          </p:cNvPr>
          <p:cNvSpPr/>
          <p:nvPr/>
        </p:nvSpPr>
        <p:spPr>
          <a:xfrm>
            <a:off x="4641668" y="3127596"/>
            <a:ext cx="1262744" cy="3362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8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F1707-DB67-536E-6C2D-EF158FD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添加班级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4FF36-9702-A2F4-3EF3-520AD0C3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3397543" cy="4759200"/>
          </a:xfrm>
        </p:spPr>
        <p:txBody>
          <a:bodyPr/>
          <a:lstStyle/>
          <a:p>
            <a:r>
              <a:rPr lang="zh-CN" altLang="en-US" dirty="0"/>
              <a:t>先点击左侧列表</a:t>
            </a:r>
            <a:r>
              <a:rPr lang="zh-CN" altLang="en-US" b="1" dirty="0">
                <a:solidFill>
                  <a:srgbClr val="FF0000"/>
                </a:solidFill>
              </a:rPr>
              <a:t>“班级管理”中的“班级管理”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再点击</a:t>
            </a:r>
            <a:r>
              <a:rPr lang="zh-CN" altLang="en-US" b="1" dirty="0">
                <a:solidFill>
                  <a:srgbClr val="FF0000"/>
                </a:solidFill>
              </a:rPr>
              <a:t>“添加班级”按钮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08A8A2E-7611-AE2F-F869-2E8E3FE9C258}"/>
              </a:ext>
            </a:extLst>
          </p:cNvPr>
          <p:cNvGrpSpPr/>
          <p:nvPr/>
        </p:nvGrpSpPr>
        <p:grpSpPr>
          <a:xfrm>
            <a:off x="4328413" y="1205040"/>
            <a:ext cx="7715292" cy="5584523"/>
            <a:chOff x="4328413" y="1205040"/>
            <a:chExt cx="7715292" cy="558452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A6BD643-598D-B2C7-1BD5-DBA2690BF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8413" y="1205040"/>
              <a:ext cx="7715292" cy="5584523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6A4FB95-4EF4-691D-AAB4-C2088A38A151}"/>
                </a:ext>
              </a:extLst>
            </p:cNvPr>
            <p:cNvSpPr/>
            <p:nvPr/>
          </p:nvSpPr>
          <p:spPr>
            <a:xfrm>
              <a:off x="4441369" y="3491416"/>
              <a:ext cx="1262744" cy="33624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52DCE84-C4F2-A4F2-A905-5A619FE822DF}"/>
                </a:ext>
              </a:extLst>
            </p:cNvPr>
            <p:cNvSpPr/>
            <p:nvPr/>
          </p:nvSpPr>
          <p:spPr>
            <a:xfrm>
              <a:off x="5860867" y="2234588"/>
              <a:ext cx="679270" cy="27348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897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添加班级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4085520" cy="4759200"/>
          </a:xfrm>
        </p:spPr>
        <p:txBody>
          <a:bodyPr/>
          <a:lstStyle/>
          <a:p>
            <a:r>
              <a:rPr lang="zh-CN" altLang="en-US" dirty="0"/>
              <a:t>在弹出的</a:t>
            </a:r>
            <a:r>
              <a:rPr lang="zh-CN" altLang="en-US" b="1" dirty="0">
                <a:solidFill>
                  <a:srgbClr val="FF0000"/>
                </a:solidFill>
              </a:rPr>
              <a:t>“添加班级”</a:t>
            </a:r>
            <a:r>
              <a:rPr lang="zh-CN" altLang="en-US" dirty="0"/>
              <a:t>界面中输入班级名称，命名规则为“</a:t>
            </a:r>
            <a:r>
              <a:rPr lang="zh-CN" altLang="en-US" b="1" dirty="0">
                <a:solidFill>
                  <a:srgbClr val="FF0000"/>
                </a:solidFill>
              </a:rPr>
              <a:t>老师名字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周几第几节</a:t>
            </a:r>
            <a:r>
              <a:rPr lang="zh-CN" altLang="en-US" dirty="0"/>
              <a:t>”的形式，如“张三</a:t>
            </a:r>
            <a:r>
              <a:rPr lang="en-US" altLang="zh-CN" dirty="0"/>
              <a:t>+</a:t>
            </a:r>
            <a:r>
              <a:rPr lang="zh-CN" altLang="en-US" dirty="0"/>
              <a:t>周一</a:t>
            </a:r>
            <a:r>
              <a:rPr lang="en-US" altLang="zh-CN" dirty="0"/>
              <a:t>34</a:t>
            </a:r>
            <a:r>
              <a:rPr lang="zh-CN" altLang="en-US" dirty="0"/>
              <a:t>节”；</a:t>
            </a:r>
            <a:endParaRPr lang="en-US" altLang="zh-CN" dirty="0"/>
          </a:p>
          <a:p>
            <a:r>
              <a:rPr lang="zh-CN" altLang="en-US" dirty="0"/>
              <a:t>输入完成后</a:t>
            </a:r>
            <a:r>
              <a:rPr lang="zh-CN" altLang="en-US" b="1" dirty="0">
                <a:solidFill>
                  <a:srgbClr val="FF0000"/>
                </a:solidFill>
              </a:rPr>
              <a:t>点击“确定”按钮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烦请照此办理，以便后续管理，谢谢！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BC03216-BF3B-CA01-8915-EEE3B06EA0E0}"/>
              </a:ext>
            </a:extLst>
          </p:cNvPr>
          <p:cNvGrpSpPr/>
          <p:nvPr/>
        </p:nvGrpSpPr>
        <p:grpSpPr>
          <a:xfrm>
            <a:off x="4962063" y="1429423"/>
            <a:ext cx="6885114" cy="4881154"/>
            <a:chOff x="4962063" y="1429423"/>
            <a:chExt cx="6885114" cy="488115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C798CD2-EC67-258F-B679-6F5C1B48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063" y="1429423"/>
              <a:ext cx="6885114" cy="4881154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4D88528-AD56-02E6-214B-F1DFA1A29AFF}"/>
                </a:ext>
              </a:extLst>
            </p:cNvPr>
            <p:cNvSpPr/>
            <p:nvPr/>
          </p:nvSpPr>
          <p:spPr>
            <a:xfrm>
              <a:off x="6818811" y="2298341"/>
              <a:ext cx="792478" cy="25327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12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设置管理员</a:t>
            </a:r>
            <a:r>
              <a:rPr lang="zh-CN" altLang="en-US" dirty="0">
                <a:solidFill>
                  <a:srgbClr val="FF0000"/>
                </a:solidFill>
              </a:rPr>
              <a:t>（很重要）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4085520" cy="47592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点击图中红框所示的“管理”</a:t>
            </a:r>
            <a:r>
              <a:rPr lang="zh-CN" altLang="en-US" dirty="0"/>
              <a:t>，进入设置界面；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3F1DAF-D69C-7843-3B92-49E35AE9CC55}"/>
              </a:ext>
            </a:extLst>
          </p:cNvPr>
          <p:cNvGrpSpPr/>
          <p:nvPr/>
        </p:nvGrpSpPr>
        <p:grpSpPr>
          <a:xfrm>
            <a:off x="4878729" y="1314000"/>
            <a:ext cx="7313271" cy="5301218"/>
            <a:chOff x="4878729" y="1314000"/>
            <a:chExt cx="7313271" cy="530121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547DA90-D3B0-0A71-F501-E3C20DEF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8729" y="1314000"/>
              <a:ext cx="7313271" cy="5301218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4D88528-AD56-02E6-214B-F1DFA1A29AFF}"/>
                </a:ext>
              </a:extLst>
            </p:cNvPr>
            <p:cNvSpPr/>
            <p:nvPr/>
          </p:nvSpPr>
          <p:spPr>
            <a:xfrm>
              <a:off x="10582944" y="2987437"/>
              <a:ext cx="345468" cy="24403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52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1022C6-5131-8B0D-7D12-BEE8C489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69" y="1490400"/>
            <a:ext cx="6953750" cy="509134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设置管理员</a:t>
            </a:r>
            <a:r>
              <a:rPr lang="zh-CN" altLang="en-US" dirty="0">
                <a:solidFill>
                  <a:srgbClr val="FF0000"/>
                </a:solidFill>
              </a:rPr>
              <a:t>（很重要）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4085520" cy="47592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点击图中红框所示的“管理员设置”按钮</a:t>
            </a:r>
            <a:r>
              <a:rPr lang="zh-CN" altLang="en-US" dirty="0"/>
              <a:t>，进入班级管理员设置界面；</a:t>
            </a:r>
            <a:endParaRPr lang="en-US" altLang="zh-CN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4D88528-AD56-02E6-214B-F1DFA1A29AFF}"/>
              </a:ext>
            </a:extLst>
          </p:cNvPr>
          <p:cNvSpPr/>
          <p:nvPr/>
        </p:nvSpPr>
        <p:spPr>
          <a:xfrm>
            <a:off x="10778252" y="2073037"/>
            <a:ext cx="629554" cy="2706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55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设置管理员</a:t>
            </a:r>
            <a:r>
              <a:rPr lang="zh-CN" altLang="en-US" dirty="0">
                <a:solidFill>
                  <a:srgbClr val="FF0000"/>
                </a:solidFill>
              </a:rPr>
              <a:t>（很重要）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89" y="1490400"/>
            <a:ext cx="4502331" cy="47592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先找到</a:t>
            </a:r>
            <a:r>
              <a:rPr lang="zh-CN" altLang="en-US" sz="2400" b="1" dirty="0">
                <a:solidFill>
                  <a:srgbClr val="FF0000"/>
                </a:solidFill>
              </a:rPr>
              <a:t>“周勇”</a:t>
            </a:r>
            <a:r>
              <a:rPr lang="zh-CN" altLang="en-US" b="1" dirty="0">
                <a:solidFill>
                  <a:srgbClr val="FF0000"/>
                </a:solidFill>
              </a:rPr>
              <a:t>老师；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再点击勾选红框中的方格</a:t>
            </a:r>
            <a:r>
              <a:rPr lang="zh-CN" altLang="en-US" dirty="0"/>
              <a:t>，即可完成添加；</a:t>
            </a:r>
            <a:endParaRPr lang="en-US" altLang="zh-CN" dirty="0"/>
          </a:p>
          <a:p>
            <a:r>
              <a:rPr lang="zh-CN" altLang="en-US" b="1" dirty="0"/>
              <a:t>勾选后才能看到</a:t>
            </a:r>
            <a:r>
              <a:rPr lang="zh-CN" altLang="en-US" dirty="0"/>
              <a:t>课程“责任教师”发布的“作业”、“测试”、“考试”；</a:t>
            </a:r>
            <a:endParaRPr lang="en-US" altLang="zh-CN" dirty="0"/>
          </a:p>
          <a:p>
            <a:r>
              <a:rPr lang="zh-CN" altLang="en-US" dirty="0"/>
              <a:t>系统显示“添加成功！”后点击界面右上方“返回”按钮，返回班级管理界面；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50813F-BECD-B215-AFE5-F02FB959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290" y="1314000"/>
            <a:ext cx="7195121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导入班级学生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87" y="1049400"/>
            <a:ext cx="4502331" cy="2294691"/>
          </a:xfrm>
        </p:spPr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按照模板（见附件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）要求</a:t>
            </a:r>
            <a:r>
              <a:rPr lang="zh-CN" altLang="en-US" b="1" dirty="0">
                <a:solidFill>
                  <a:srgbClr val="FF0000"/>
                </a:solidFill>
              </a:rPr>
              <a:t>编辑学生名单；</a:t>
            </a:r>
            <a:endParaRPr lang="en-US" altLang="zh-CN" dirty="0"/>
          </a:p>
          <a:p>
            <a:r>
              <a:rPr lang="zh-CN" altLang="en-US" b="1" dirty="0"/>
              <a:t>特别提示：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</a:rPr>
              <a:t>EXCEL </a:t>
            </a:r>
            <a:r>
              <a:rPr lang="zh-CN" altLang="en-US" b="1" dirty="0">
                <a:solidFill>
                  <a:srgbClr val="FF0000"/>
                </a:solidFill>
              </a:rPr>
              <a:t>只能传一个行政班级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点击“导入班级学生”按钮，</a:t>
            </a:r>
            <a:r>
              <a:rPr lang="zh-CN" altLang="en-US" dirty="0"/>
              <a:t>选择相应文件后导入学生名单；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FEDF1F-91B7-BF9A-0EF8-BE61C7FCA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00" y="3429000"/>
            <a:ext cx="3663525" cy="3339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15D449-7AED-D048-5FBA-92673DDB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299" y="1314000"/>
            <a:ext cx="6937445" cy="50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BEA68-A91D-C68A-7D64-60146E26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55600"/>
            <a:ext cx="10969200" cy="705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455C-F80E-CBAC-35B4-21E987EE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974775"/>
            <a:ext cx="5487600" cy="562885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 平台简介与帐号管理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1.1 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平台界面简介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1.2 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平台帐号注册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0" lang="en-US" altLang="zh-CN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1.3 </a:t>
            </a: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平台帐号登录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2</a:t>
            </a:r>
            <a:r>
              <a:rPr lang="zh-CN" altLang="en-US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 课程管理操作</a:t>
            </a:r>
            <a:endParaRPr lang="en-US" altLang="zh-CN" sz="3200" b="1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2.1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进入课程管理界面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2.2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添加班级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2.3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设置管理员（很重要）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2.4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导入班级学生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7A14177-A853-46D9-A993-8E974535120C}"/>
              </a:ext>
            </a:extLst>
          </p:cNvPr>
          <p:cNvSpPr txBox="1">
            <a:spLocks/>
          </p:cNvSpPr>
          <p:nvPr/>
        </p:nvSpPr>
        <p:spPr>
          <a:xfrm>
            <a:off x="6414616" y="974775"/>
            <a:ext cx="5487600" cy="562885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3 </a:t>
            </a:r>
            <a:r>
              <a:rPr lang="zh-CN" altLang="en-US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班级管理操作</a:t>
            </a:r>
            <a:endParaRPr lang="en-US" altLang="zh-CN" sz="3200" b="1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3.1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上传点名册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3.2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检查学生作业上传通道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3.3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批阅学生作业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3.4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导出学生成绩（参考）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4 </a:t>
            </a:r>
            <a:r>
              <a:rPr lang="zh-CN" altLang="en-US" sz="32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学生端界面与操作要点</a:t>
            </a:r>
            <a:endParaRPr lang="en-US" altLang="zh-CN" sz="3200" b="1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4.1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课程列表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4.2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选择对应的作业上传通道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4.3 </a:t>
            </a:r>
            <a:r>
              <a:rPr lang="zh-CN" altLang="en-US" sz="2400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j-cs"/>
              </a:rPr>
              <a:t>按照类别上传对应作业</a:t>
            </a:r>
            <a:endParaRPr lang="en-US" altLang="zh-CN" sz="2400" spc="3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5 </a:t>
            </a: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释疑索引</a:t>
            </a:r>
            <a:endParaRPr kumimoji="0" lang="en-US" altLang="zh-CN" sz="32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29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导入班级学生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9767"/>
            <a:ext cx="4864464" cy="5978233"/>
          </a:xfrm>
        </p:spPr>
        <p:txBody>
          <a:bodyPr>
            <a:normAutofit/>
          </a:bodyPr>
          <a:lstStyle/>
          <a:p>
            <a:r>
              <a:rPr lang="zh-CN" altLang="en-US" dirty="0"/>
              <a:t>页面的学生是测试学生，上传完学生名单，学生信息即如页面所示；</a:t>
            </a:r>
            <a:endParaRPr lang="en-US" altLang="zh-CN" dirty="0"/>
          </a:p>
          <a:p>
            <a:r>
              <a:rPr lang="zh-CN" altLang="en-US" dirty="0"/>
              <a:t>前提是</a:t>
            </a:r>
            <a:r>
              <a:rPr lang="zh-CN" altLang="en-US" b="1" dirty="0">
                <a:solidFill>
                  <a:srgbClr val="FF0000"/>
                </a:solidFill>
              </a:rPr>
              <a:t>学生必须注册好“浙江省高等学校在线开放课程共享平台”；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学生注册以及操作手册。见附件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b="1" dirty="0"/>
              <a:t>释疑</a:t>
            </a:r>
            <a:r>
              <a:rPr lang="en-US" altLang="zh-CN" b="1" dirty="0"/>
              <a:t>2</a:t>
            </a:r>
            <a:r>
              <a:rPr lang="zh-CN" altLang="en-US" dirty="0"/>
              <a:t>：少部分学生因</a:t>
            </a:r>
            <a:r>
              <a:rPr lang="zh-CN" altLang="en-US" b="1" dirty="0"/>
              <a:t>学号变化而无法导入</a:t>
            </a:r>
            <a:r>
              <a:rPr lang="zh-CN" altLang="en-US" dirty="0"/>
              <a:t>，如预科班学生。遇此情况，请与教务处负责老师联系修改学号事宜。</a:t>
            </a:r>
            <a:endParaRPr lang="en-US" altLang="zh-CN" dirty="0"/>
          </a:p>
          <a:p>
            <a:r>
              <a:rPr lang="zh-CN" altLang="en-US" b="1" dirty="0"/>
              <a:t>释疑</a:t>
            </a:r>
            <a:r>
              <a:rPr lang="en-US" altLang="zh-CN" b="1" dirty="0"/>
              <a:t>3</a:t>
            </a:r>
            <a:r>
              <a:rPr lang="zh-CN" altLang="en-US" dirty="0"/>
              <a:t>：部分</a:t>
            </a:r>
            <a:r>
              <a:rPr lang="zh-CN" altLang="en-US" b="1" dirty="0"/>
              <a:t>新生</a:t>
            </a:r>
            <a:r>
              <a:rPr lang="zh-CN" altLang="en-US" dirty="0"/>
              <a:t>在教务系统中的手机号为</a:t>
            </a:r>
            <a:r>
              <a:rPr lang="zh-CN" altLang="en-US" b="1" dirty="0"/>
              <a:t>父母手机号</a:t>
            </a:r>
            <a:r>
              <a:rPr lang="zh-CN" altLang="en-US" dirty="0"/>
              <a:t>，请老师提醒相关学生及时进入教务系统修改。如已将学生导入班级，老师可通过班级管理查看学生手机号。</a:t>
            </a:r>
            <a:r>
              <a:rPr lang="zh-CN" altLang="en-US" b="1" dirty="0"/>
              <a:t>学生亦可用“用户名”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例：</a:t>
            </a:r>
            <a:r>
              <a:rPr lang="en-US" altLang="zh-CN" dirty="0"/>
              <a:t>zist_2023000001</a:t>
            </a:r>
            <a:r>
              <a:rPr lang="zh-CN" altLang="en-US" dirty="0"/>
              <a:t>，即：学校代码下划线学号）</a:t>
            </a:r>
            <a:r>
              <a:rPr lang="zh-CN" altLang="en-US" b="1" dirty="0"/>
              <a:t>登录后修改手机号。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9D15BA-E17F-BC4E-15BE-BDFB9D66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64" y="879564"/>
            <a:ext cx="7327536" cy="52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8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88BAB-797D-4159-82EC-6AA1EC40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99" y="364560"/>
            <a:ext cx="10969200" cy="705600"/>
          </a:xfrm>
        </p:spPr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EBBBE-30DA-237B-8E43-E1FC2602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022" y="1594903"/>
            <a:ext cx="7471955" cy="475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备课阶段</a:t>
            </a:r>
            <a:r>
              <a:rPr lang="zh-CN" altLang="en-US" sz="3200" dirty="0"/>
              <a:t>的准备工作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建立班级</a:t>
            </a:r>
            <a:r>
              <a:rPr lang="zh-CN" altLang="en-US" sz="2800" dirty="0"/>
              <a:t>：命名规则为“老师名字</a:t>
            </a:r>
            <a:r>
              <a:rPr lang="en-US" altLang="zh-CN" sz="2800" dirty="0"/>
              <a:t>+</a:t>
            </a:r>
            <a:r>
              <a:rPr lang="zh-CN" altLang="en-US" sz="2800" dirty="0"/>
              <a:t>周几第几节”的形式，如“张三</a:t>
            </a:r>
            <a:r>
              <a:rPr lang="en-US" altLang="zh-CN" sz="2800" dirty="0"/>
              <a:t>+</a:t>
            </a:r>
            <a:r>
              <a:rPr lang="zh-CN" altLang="en-US" sz="2800" dirty="0"/>
              <a:t>周一</a:t>
            </a:r>
            <a:r>
              <a:rPr lang="en-US" altLang="zh-CN" sz="2800" dirty="0"/>
              <a:t>34</a:t>
            </a:r>
            <a:r>
              <a:rPr lang="zh-CN" altLang="en-US" sz="2800" dirty="0"/>
              <a:t>节”；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设置管理员</a:t>
            </a:r>
            <a:r>
              <a:rPr lang="zh-CN" altLang="en-US" sz="2800" dirty="0"/>
              <a:t>，勾选“周勇”老师；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导入学生名单</a:t>
            </a:r>
            <a:r>
              <a:rPr lang="zh-CN" altLang="en-US" sz="2800" dirty="0"/>
              <a:t>，根据模板要求，一个</a:t>
            </a:r>
            <a:r>
              <a:rPr lang="en-US" altLang="zh-CN" sz="2800" dirty="0"/>
              <a:t>EXCLE</a:t>
            </a:r>
            <a:r>
              <a:rPr lang="zh-CN" altLang="en-US" sz="2800" dirty="0"/>
              <a:t>只能传一个行政班；</a:t>
            </a:r>
          </a:p>
        </p:txBody>
      </p:sp>
    </p:spTree>
    <p:extLst>
      <p:ext uri="{BB962C8B-B14F-4D97-AF65-F5344CB8AC3E}">
        <p14:creationId xmlns:p14="http://schemas.microsoft.com/office/powerpoint/2010/main" val="354882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D5A4D1-83DF-1AD5-A16D-B943C2D5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845" y="1923806"/>
            <a:ext cx="7768800" cy="766800"/>
          </a:xfrm>
        </p:spPr>
        <p:txBody>
          <a:bodyPr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 班级管理操作</a:t>
            </a:r>
          </a:p>
        </p:txBody>
      </p:sp>
    </p:spTree>
    <p:extLst>
      <p:ext uri="{BB962C8B-B14F-4D97-AF65-F5344CB8AC3E}">
        <p14:creationId xmlns:p14="http://schemas.microsoft.com/office/powerpoint/2010/main" val="296795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上传点名册（扫描成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262117" cy="5416675"/>
          </a:xfrm>
        </p:spPr>
        <p:txBody>
          <a:bodyPr>
            <a:normAutofit/>
          </a:bodyPr>
          <a:lstStyle/>
          <a:p>
            <a:r>
              <a:rPr lang="zh-CN" altLang="en-US" dirty="0"/>
              <a:t>点名册是</a:t>
            </a:r>
            <a:r>
              <a:rPr lang="zh-CN" altLang="en-US" b="1" dirty="0"/>
              <a:t>教学档案留存的必备材料</a:t>
            </a:r>
            <a:r>
              <a:rPr lang="zh-CN" altLang="en-US" dirty="0"/>
              <a:t>，烦请各位老师积极配合。</a:t>
            </a:r>
            <a:endParaRPr lang="en-US" altLang="zh-CN" dirty="0"/>
          </a:p>
          <a:p>
            <a:r>
              <a:rPr lang="zh-CN" altLang="en-US" dirty="0"/>
              <a:t>上传形式</a:t>
            </a:r>
            <a:r>
              <a:rPr lang="en-US" altLang="zh-CN" dirty="0"/>
              <a:t>1</a:t>
            </a:r>
            <a:r>
              <a:rPr lang="zh-CN" altLang="en-US" dirty="0"/>
              <a:t>：将点名册拍照或</a:t>
            </a:r>
            <a:r>
              <a:rPr lang="zh-CN" altLang="en-US" b="1" dirty="0">
                <a:solidFill>
                  <a:srgbClr val="FF0000"/>
                </a:solidFill>
              </a:rPr>
              <a:t>扫描成</a:t>
            </a:r>
            <a:r>
              <a:rPr lang="en-US" altLang="zh-CN" b="1" dirty="0">
                <a:solidFill>
                  <a:srgbClr val="FF0000"/>
                </a:solidFill>
              </a:rPr>
              <a:t>PDF</a:t>
            </a:r>
            <a:r>
              <a:rPr lang="zh-CN" altLang="en-US" b="1" dirty="0">
                <a:solidFill>
                  <a:srgbClr val="FF0000"/>
                </a:solidFill>
              </a:rPr>
              <a:t>文件上传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一个课堂合并为一个</a:t>
            </a:r>
            <a:r>
              <a:rPr lang="en-US" altLang="zh-CN" dirty="0"/>
              <a:t>PDF</a:t>
            </a:r>
            <a:r>
              <a:rPr lang="zh-CN" altLang="en-US" dirty="0"/>
              <a:t>文件；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0141E9-CB4E-C313-BBD7-298A6C0D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52" y="1186024"/>
            <a:ext cx="7355202" cy="52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上传点名册（转录为</a:t>
            </a:r>
            <a:r>
              <a:rPr lang="en-US" altLang="zh-CN" dirty="0"/>
              <a:t>Excel</a:t>
            </a:r>
            <a:r>
              <a:rPr lang="zh-CN" altLang="en-US" dirty="0"/>
              <a:t>表格）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262117" cy="5286726"/>
          </a:xfrm>
        </p:spPr>
        <p:txBody>
          <a:bodyPr>
            <a:normAutofit/>
          </a:bodyPr>
          <a:lstStyle/>
          <a:p>
            <a:r>
              <a:rPr lang="zh-CN" altLang="en-US" dirty="0"/>
              <a:t>本学期</a:t>
            </a:r>
            <a:r>
              <a:rPr lang="zh-CN" altLang="en-US" b="1" dirty="0"/>
              <a:t>新增</a:t>
            </a:r>
            <a:r>
              <a:rPr lang="en-US" altLang="zh-CN" b="1" dirty="0"/>
              <a:t>Excel</a:t>
            </a:r>
            <a:r>
              <a:rPr lang="zh-CN" altLang="en-US" b="1" dirty="0"/>
              <a:t>表格上传方式</a:t>
            </a:r>
            <a:r>
              <a:rPr lang="zh-CN" altLang="en-US" dirty="0"/>
              <a:t>，具体操作为：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）课程结束后，将</a:t>
            </a:r>
            <a:r>
              <a:rPr lang="zh-CN" altLang="en-US" b="1" dirty="0"/>
              <a:t>纸质版点名册</a:t>
            </a:r>
            <a:r>
              <a:rPr lang="zh-CN" altLang="en-US" dirty="0"/>
              <a:t>的内容（课堂表现等记录）转录到</a:t>
            </a:r>
            <a:r>
              <a:rPr lang="zh-CN" altLang="en-US" b="1" dirty="0"/>
              <a:t>电子版点名册</a:t>
            </a:r>
            <a:r>
              <a:rPr lang="zh-CN" altLang="en-US" dirty="0"/>
              <a:t>上，可编辑的</a:t>
            </a:r>
            <a:r>
              <a:rPr lang="en-US" altLang="zh-CN" dirty="0"/>
              <a:t>excel</a:t>
            </a:r>
            <a:r>
              <a:rPr lang="zh-CN" altLang="en-US" dirty="0"/>
              <a:t>点名册请至教务系统下载（见右图）；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）电子版点名册以</a:t>
            </a:r>
            <a:r>
              <a:rPr lang="zh-CN" altLang="en-US" b="1" dirty="0">
                <a:solidFill>
                  <a:srgbClr val="FF0000"/>
                </a:solidFill>
              </a:rPr>
              <a:t>“操作教师姓名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zh-CN" altLang="en-US" b="1" dirty="0">
                <a:solidFill>
                  <a:srgbClr val="FF0000"/>
                </a:solidFill>
              </a:rPr>
              <a:t>课堂编号”</a:t>
            </a:r>
            <a:r>
              <a:rPr lang="zh-CN" altLang="en-US" dirty="0"/>
              <a:t>命名，如</a:t>
            </a:r>
            <a:r>
              <a:rPr lang="zh-CN" altLang="en-US" b="1" dirty="0"/>
              <a:t>“周勇</a:t>
            </a:r>
            <a:r>
              <a:rPr lang="en-US" altLang="zh-CN" b="1" dirty="0"/>
              <a:t>+(2022-2023-2)-07513-00</a:t>
            </a:r>
            <a:r>
              <a:rPr lang="zh-CN" altLang="en-US" b="1" dirty="0"/>
              <a:t>”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b="1" dirty="0">
                <a:solidFill>
                  <a:schemeClr val="tx1"/>
                </a:solidFill>
              </a:rPr>
              <a:t>上传</a:t>
            </a:r>
            <a:r>
              <a:rPr lang="zh-CN" altLang="en-US" b="1" dirty="0">
                <a:solidFill>
                  <a:srgbClr val="FF0000"/>
                </a:solidFill>
              </a:rPr>
              <a:t>转录完成的</a:t>
            </a:r>
            <a:r>
              <a:rPr lang="zh-CN" altLang="en-US" b="1" dirty="0">
                <a:solidFill>
                  <a:schemeClr val="tx1"/>
                </a:solidFill>
              </a:rPr>
              <a:t>电子版点名册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10285D-5716-41A5-851E-AE1E4609A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63" y="1328074"/>
            <a:ext cx="4380264" cy="50140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BA22FE-ADEC-4F68-BFA3-7F0AD96A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825" y="1328074"/>
            <a:ext cx="33051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上传点名册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262117" cy="2294691"/>
          </a:xfrm>
        </p:spPr>
        <p:txBody>
          <a:bodyPr>
            <a:normAutofit/>
          </a:bodyPr>
          <a:lstStyle/>
          <a:p>
            <a:r>
              <a:rPr lang="zh-CN" altLang="en-US" dirty="0"/>
              <a:t>上传入口在相应课程管理界面左侧的</a:t>
            </a:r>
            <a:r>
              <a:rPr lang="zh-CN" altLang="en-US" b="1" dirty="0"/>
              <a:t>“课程资料”</a:t>
            </a:r>
            <a:r>
              <a:rPr lang="en-US" altLang="zh-CN" b="1" dirty="0"/>
              <a:t>-</a:t>
            </a:r>
            <a:r>
              <a:rPr lang="zh-CN" altLang="en-US" b="1" dirty="0"/>
              <a:t>“拓展资料”栏目中，点击“上传资料”按钮</a:t>
            </a:r>
            <a:r>
              <a:rPr lang="zh-CN" altLang="en-US" dirty="0"/>
              <a:t>，即可弹出对话框；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0141E9-CB4E-C313-BBD7-298A6C0D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52" y="1186024"/>
            <a:ext cx="7355202" cy="52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1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检查学生作业上传通道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262117" cy="5529926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本学期课程中，</a:t>
            </a:r>
            <a:br>
              <a:rPr kumimoji="0" lang="en-US" altLang="zh-CN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大一二</a:t>
            </a: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年级需要上传的作业为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“汇报”、“实践论文”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两项</a:t>
            </a: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</a:t>
            </a:r>
            <a:br>
              <a:rPr kumimoji="0" lang="en-US" altLang="zh-CN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大三四</a:t>
            </a: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年级需要上传的作业为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“平时作业”、“汇报”、“实践论文”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三项</a:t>
            </a:r>
            <a:r>
              <a:rPr kumimoji="0" lang="en-US" altLang="zh-CN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界面左侧“练习考试”下的</a:t>
            </a:r>
            <a:br>
              <a:rPr kumimoji="0" lang="en-US" altLang="zh-CN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“作业”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“平时作业” </a:t>
            </a:r>
            <a:b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“测验”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“汇报”</a:t>
            </a:r>
            <a:b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“考试”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“实践论文”；</a:t>
            </a:r>
            <a:endParaRPr kumimoji="0" lang="en-US" altLang="zh-CN" sz="2000" b="0" i="0" u="none" strike="noStrike" kern="1200" cap="none" spc="15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FE6797-8932-8A11-1EC8-D00388AD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21" y="1238600"/>
            <a:ext cx="7493933" cy="45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90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检查学生作业上传通道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分别点击界面左侧“练习考试”下的</a:t>
            </a:r>
            <a:b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“作业”（大三四）、“测验”、“考试”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栏目；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再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点击“其他老师布置的作业”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，可看到相应作业上传通道；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0">
              <a:defRPr/>
            </a:pP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释疑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</a:rPr>
              <a:t>4</a:t>
            </a:r>
            <a:r>
              <a:rPr lang="zh-CN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</a:rPr>
              <a:t>：</a:t>
            </a:r>
            <a:r>
              <a:rPr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部分老师进入左侧相应栏目后找不到上传通道，是因为没有</a:t>
            </a:r>
            <a:r>
              <a:rPr lang="zh-CN" altLang="en-US" b="1" dirty="0">
                <a:solidFill>
                  <a:srgbClr val="FF0000"/>
                </a:solidFill>
              </a:rPr>
              <a:t>点击“其他老师布置的作业”</a:t>
            </a:r>
            <a:r>
              <a:rPr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所致。</a:t>
            </a:r>
            <a:endParaRPr lang="en-US" altLang="zh-CN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lvl="0">
              <a:defRPr/>
            </a:pP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</a:rPr>
              <a:t>释疑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</a:rPr>
              <a:t>5</a:t>
            </a:r>
            <a:r>
              <a:rPr lang="zh-CN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</a:rPr>
              <a:t>：老师在成功建立班级、导入学生名单后，管理员会发布本学期考试内容。 </a:t>
            </a:r>
            <a:r>
              <a:rPr lang="zh-CN" altLang="en-US" b="1" dirty="0">
                <a:solidFill>
                  <a:srgbClr val="FF0000"/>
                </a:solidFill>
              </a:rPr>
              <a:t>“发布”</a:t>
            </a:r>
            <a:r>
              <a:rPr lang="zh-CN" altLang="en-US" dirty="0">
                <a:solidFill>
                  <a:srgbClr val="FF0000"/>
                </a:solidFill>
              </a:rPr>
              <a:t>考试</a:t>
            </a:r>
            <a:r>
              <a:rPr lang="zh-CN" altLang="en-US" b="1" dirty="0">
                <a:solidFill>
                  <a:srgbClr val="FF0000"/>
                </a:solidFill>
              </a:rPr>
              <a:t>无需</a:t>
            </a:r>
            <a:r>
              <a:rPr lang="zh-CN" altLang="en-US" dirty="0">
                <a:solidFill>
                  <a:srgbClr val="FF0000"/>
                </a:solidFill>
              </a:rPr>
              <a:t>各位老师操作。老师自行发布考试会导致学生端出现两个上传通道，影响批阅。</a:t>
            </a:r>
            <a:endParaRPr lang="en-US" altLang="zh-CN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38C9B7-1407-385E-78B4-5F2BCF79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00" y="1144710"/>
            <a:ext cx="6938554" cy="49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7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批阅学生作业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分别点击界面左侧“练习考试”下的</a:t>
            </a:r>
            <a:b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“作业”（大三四）、“测验”、“考试”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栏目；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再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点击“其他老师布置的作业”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，可看到相应作业上传通道；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点击“操作”中的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“管理”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点击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“批阅”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，进入批阅界面；</a:t>
            </a: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释疑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：后期批阅作业时，部分老师反映无法找到“批阅”按钮，原因在于没有在这一步（</a:t>
            </a:r>
            <a:r>
              <a:rPr kumimoji="0" lang="en-US" altLang="zh-CN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2.1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进入课程管理界面）点击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“我管理的</a:t>
            </a:r>
            <a:r>
              <a:rPr kumimoji="0" lang="en-US" altLang="zh-CN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SPOC</a:t>
            </a:r>
            <a:r>
              <a:rPr kumimoji="0" lang="zh-CN" alt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课程”</a:t>
            </a:r>
            <a:r>
              <a:rPr kumimoji="0" lang="zh-CN" alt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栏目。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altLang="zh-CN" sz="1800" b="0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C34518-57E1-E06B-FA29-63142628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471" y="1197445"/>
            <a:ext cx="7247983" cy="51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9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批阅学生作业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找到并分别点击</a:t>
            </a:r>
            <a:r>
              <a:rPr lang="zh-CN" altLang="en-US" b="1" dirty="0"/>
              <a:t>各个</a:t>
            </a:r>
            <a:r>
              <a:rPr lang="zh-CN" altLang="en-US" b="1" dirty="0">
                <a:solidFill>
                  <a:srgbClr val="FF0000"/>
                </a:solidFill>
              </a:rPr>
              <a:t>班级选项卡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再点击相应作业右侧的</a:t>
            </a:r>
            <a:r>
              <a:rPr lang="zh-CN" altLang="en-US" b="1" dirty="0">
                <a:solidFill>
                  <a:srgbClr val="FF0000"/>
                </a:solidFill>
              </a:rPr>
              <a:t>“批阅”</a:t>
            </a:r>
            <a:r>
              <a:rPr lang="zh-CN" altLang="en-US" dirty="0"/>
              <a:t>，进入；</a:t>
            </a:r>
            <a:endParaRPr lang="en-US" altLang="zh-CN" dirty="0"/>
          </a:p>
          <a:p>
            <a:r>
              <a:rPr lang="zh-CN" altLang="en-US" b="1" dirty="0"/>
              <a:t>释疑</a:t>
            </a:r>
            <a:r>
              <a:rPr lang="en-US" altLang="zh-CN" b="1" dirty="0"/>
              <a:t>6</a:t>
            </a:r>
            <a:r>
              <a:rPr lang="zh-CN" altLang="en-US" dirty="0"/>
              <a:t>：部分老师反映进入批阅界面后</a:t>
            </a:r>
            <a:r>
              <a:rPr lang="zh-CN" altLang="en-US" b="1" dirty="0"/>
              <a:t>找不到已经批阅的作业</a:t>
            </a:r>
            <a:r>
              <a:rPr lang="zh-CN" altLang="en-US" dirty="0"/>
              <a:t>。班级选项卡下方有作业的状态筛选项，分别为：“请选择状态”、“未提交”、“待批阅”、“已批阅”，</a:t>
            </a:r>
            <a:r>
              <a:rPr lang="zh-CN" altLang="en-US" b="1" dirty="0"/>
              <a:t>进入界面时默认为“待批阅”</a:t>
            </a:r>
            <a:r>
              <a:rPr lang="zh-CN" altLang="en-US" dirty="0"/>
              <a:t>。切换为“请选择状态”时，即可显示班级所有学生的作业状态。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48D4F9-25FF-F4B8-11BD-CD8C48D2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6" y="1328074"/>
            <a:ext cx="7324244" cy="44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9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D5A4D1-83DF-1AD5-A16D-B943C2D5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263" y="1958640"/>
            <a:ext cx="7768800" cy="766800"/>
          </a:xfrm>
        </p:spPr>
        <p:txBody>
          <a:bodyPr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 平台简介与帐号管理</a:t>
            </a:r>
          </a:p>
        </p:txBody>
      </p:sp>
    </p:spTree>
    <p:extLst>
      <p:ext uri="{BB962C8B-B14F-4D97-AF65-F5344CB8AC3E}">
        <p14:creationId xmlns:p14="http://schemas.microsoft.com/office/powerpoint/2010/main" val="1154570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批阅学生作业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点击</a:t>
            </a:r>
            <a:r>
              <a:rPr lang="zh-CN" altLang="en-US" b="1" dirty="0">
                <a:solidFill>
                  <a:srgbClr val="FF0000"/>
                </a:solidFill>
              </a:rPr>
              <a:t>“下载附件”</a:t>
            </a:r>
            <a:r>
              <a:rPr lang="zh-CN" altLang="en-US" dirty="0"/>
              <a:t>即可下载学生上传的作业进行阅览；</a:t>
            </a:r>
            <a:endParaRPr lang="en-US" altLang="zh-CN" dirty="0"/>
          </a:p>
          <a:p>
            <a:r>
              <a:rPr lang="zh-CN" altLang="en-US" dirty="0"/>
              <a:t>再将相应得分写入下方红框中的</a:t>
            </a:r>
            <a:r>
              <a:rPr lang="zh-CN" altLang="en-US" b="1" dirty="0">
                <a:solidFill>
                  <a:srgbClr val="FF0000"/>
                </a:solidFill>
              </a:rPr>
              <a:t>“得分”</a:t>
            </a:r>
            <a:r>
              <a:rPr lang="zh-CN" altLang="en-US" dirty="0"/>
              <a:t>处；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最后点击“保存”按钮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“测试”、“考试”的批阅以此类推；</a:t>
            </a:r>
            <a:endParaRPr lang="en-US" altLang="zh-CN" dirty="0"/>
          </a:p>
          <a:p>
            <a:r>
              <a:rPr lang="zh-CN" altLang="en-US" dirty="0"/>
              <a:t>“作业”（大三四）、“测验”、“考试”的总分均为</a:t>
            </a:r>
            <a:r>
              <a:rPr lang="en-US" altLang="zh-CN" dirty="0"/>
              <a:t>100</a:t>
            </a:r>
            <a:r>
              <a:rPr lang="zh-CN" altLang="en-US" dirty="0"/>
              <a:t>分；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BFC264-E3C9-270B-9C6C-E52750F7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54" y="1360731"/>
            <a:ext cx="7315200" cy="446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16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导出学生成绩（参考）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197445"/>
            <a:ext cx="4610460" cy="566055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按照“</a:t>
            </a:r>
            <a:r>
              <a:rPr lang="en-US" altLang="zh-CN" dirty="0"/>
              <a:t>3.3 </a:t>
            </a:r>
            <a:r>
              <a:rPr lang="zh-CN" altLang="en-US" dirty="0"/>
              <a:t>批阅学生作业”的路径，进入批阅界面；</a:t>
            </a:r>
            <a:endParaRPr lang="en-US" altLang="zh-CN" dirty="0"/>
          </a:p>
          <a:p>
            <a:r>
              <a:rPr lang="zh-CN" altLang="en-US" dirty="0"/>
              <a:t>路径如图，</a:t>
            </a:r>
            <a:r>
              <a:rPr lang="zh-CN" altLang="en-US" b="1" dirty="0"/>
              <a:t>依次点击</a:t>
            </a:r>
            <a:r>
              <a:rPr lang="zh-CN" altLang="en-US" dirty="0"/>
              <a:t>界面左侧“练习考试”下的</a:t>
            </a:r>
            <a:endParaRPr lang="en-US" altLang="zh-CN" dirty="0"/>
          </a:p>
          <a:p>
            <a:pPr marL="0" indent="457200">
              <a:buNone/>
            </a:pPr>
            <a:r>
              <a:rPr lang="zh-CN" altLang="en-US" b="1" dirty="0"/>
              <a:t>“作业”（大三四）</a:t>
            </a:r>
            <a:r>
              <a:rPr lang="zh-CN" altLang="en-US" dirty="0"/>
              <a:t>栏目；</a:t>
            </a:r>
            <a:endParaRPr lang="en-US" altLang="zh-CN" dirty="0"/>
          </a:p>
          <a:p>
            <a:pPr marL="0" indent="457200">
              <a:buNone/>
            </a:pPr>
            <a:r>
              <a:rPr lang="zh-CN" altLang="en-US" b="1" dirty="0"/>
              <a:t>“其他老师布置的作业”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457200">
              <a:buNone/>
            </a:pPr>
            <a:r>
              <a:rPr lang="zh-CN" altLang="en-US" b="1" dirty="0"/>
              <a:t>“管理”；</a:t>
            </a:r>
            <a:endParaRPr lang="en-US" altLang="zh-CN" b="1" dirty="0"/>
          </a:p>
          <a:p>
            <a:pPr marL="0" indent="457200">
              <a:buNone/>
            </a:pPr>
            <a:r>
              <a:rPr lang="zh-CN" altLang="en-US" b="1" dirty="0"/>
              <a:t>“批阅”；</a:t>
            </a:r>
            <a:endParaRPr lang="en-US" altLang="zh-CN" b="1" dirty="0"/>
          </a:p>
          <a:p>
            <a:r>
              <a:rPr lang="zh-CN" altLang="en-US" dirty="0"/>
              <a:t>“测验”、“考试”以此类推；</a:t>
            </a:r>
            <a:endParaRPr lang="en-US" altLang="zh-CN" dirty="0"/>
          </a:p>
          <a:p>
            <a:r>
              <a:rPr lang="zh-CN" altLang="en-US" dirty="0"/>
              <a:t>注：由于“测验”、“考试”只需组长上传汇报</a:t>
            </a:r>
            <a:r>
              <a:rPr lang="en-US" altLang="zh-CN" dirty="0"/>
              <a:t>PPT</a:t>
            </a:r>
            <a:r>
              <a:rPr lang="zh-CN" altLang="en-US" dirty="0"/>
              <a:t>、实践论文，平台又缺少成绩分组映射功能，导致便捷程度提升不显著；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2BF8D9-CAAE-4C2E-897B-A1CDEFF7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471" y="1197445"/>
            <a:ext cx="7247983" cy="51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6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导出学生成绩（参考）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先点击</a:t>
            </a:r>
            <a:r>
              <a:rPr lang="zh-CN" altLang="en-US" dirty="0"/>
              <a:t>需要导出成绩班级的选项卡；</a:t>
            </a:r>
            <a:endParaRPr lang="en-US" altLang="zh-CN" dirty="0"/>
          </a:p>
          <a:p>
            <a:r>
              <a:rPr lang="zh-CN" altLang="en-US" b="1" dirty="0"/>
              <a:t>再点击</a:t>
            </a:r>
            <a:r>
              <a:rPr lang="zh-CN" altLang="en-US" dirty="0"/>
              <a:t>右侧“当前班级导出”；</a:t>
            </a:r>
            <a:endParaRPr lang="en-US" altLang="zh-CN" dirty="0"/>
          </a:p>
          <a:p>
            <a:r>
              <a:rPr lang="zh-CN" altLang="en-US" dirty="0"/>
              <a:t>平台会弹出</a:t>
            </a:r>
            <a:r>
              <a:rPr lang="en-US" altLang="zh-CN" dirty="0"/>
              <a:t>Excel</a:t>
            </a:r>
            <a:r>
              <a:rPr lang="zh-CN" altLang="en-US" dirty="0"/>
              <a:t>下载窗口；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98146-FE06-4918-A7F4-814F1B7A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15" y="1328073"/>
            <a:ext cx="7433934" cy="42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64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导出学生成绩（参考）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/>
              <a:t>Excel</a:t>
            </a:r>
            <a:r>
              <a:rPr lang="zh-CN" altLang="en-US" dirty="0"/>
              <a:t>表格；</a:t>
            </a:r>
            <a:endParaRPr lang="en-US" altLang="zh-CN" dirty="0"/>
          </a:p>
          <a:p>
            <a:r>
              <a:rPr lang="zh-CN" altLang="en-US" dirty="0"/>
              <a:t>右图为“作业”的</a:t>
            </a:r>
            <a:r>
              <a:rPr lang="zh-CN" altLang="en-US" b="1" dirty="0"/>
              <a:t>测试数据</a:t>
            </a:r>
            <a:r>
              <a:rPr lang="zh-CN" altLang="en-US" dirty="0"/>
              <a:t>，其中，左侧红框为学生帐号的“用户名”，英文为学校代码，数字为学号；</a:t>
            </a:r>
            <a:endParaRPr lang="en-US" altLang="zh-CN" dirty="0"/>
          </a:p>
          <a:p>
            <a:r>
              <a:rPr lang="zh-CN" altLang="en-US" dirty="0"/>
              <a:t>批阅完成后，“得分”列（右侧红框）会有相应成绩（百分制）；</a:t>
            </a:r>
            <a:endParaRPr lang="en-US" altLang="zh-CN" dirty="0"/>
          </a:p>
          <a:p>
            <a:r>
              <a:rPr lang="zh-CN" altLang="en-US" b="1" dirty="0"/>
              <a:t>注意：平台导出表格</a:t>
            </a:r>
            <a:r>
              <a:rPr lang="zh-CN" altLang="en-US" b="1" dirty="0">
                <a:solidFill>
                  <a:srgbClr val="FF0000"/>
                </a:solidFill>
              </a:rPr>
              <a:t>不按照学号</a:t>
            </a:r>
            <a:r>
              <a:rPr lang="zh-CN" altLang="en-US" b="1" dirty="0"/>
              <a:t>排列，这与教务系统成绩上传模板</a:t>
            </a:r>
            <a:r>
              <a:rPr lang="zh-CN" altLang="en-US" b="1" dirty="0">
                <a:solidFill>
                  <a:srgbClr val="FF0000"/>
                </a:solidFill>
              </a:rPr>
              <a:t>不一致</a:t>
            </a:r>
            <a:r>
              <a:rPr lang="zh-CN" altLang="en-US" b="1" dirty="0"/>
              <a:t>！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3733F3-7C4A-4299-83A3-3D51685F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26" y="1328074"/>
            <a:ext cx="7578873" cy="52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导出学生成绩（参考）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8801"/>
            <a:ext cx="4781006" cy="5909200"/>
          </a:xfrm>
        </p:spPr>
        <p:txBody>
          <a:bodyPr>
            <a:normAutofit/>
          </a:bodyPr>
          <a:lstStyle/>
          <a:p>
            <a:r>
              <a:rPr lang="zh-CN" altLang="en-US" dirty="0"/>
              <a:t>上图为教务系统上传模板下载处，按照“大一二年级”和“大三四年级”不同的成绩构成，设置好比例后即可下载；</a:t>
            </a:r>
            <a:endParaRPr lang="en-US" altLang="zh-CN" dirty="0"/>
          </a:p>
          <a:p>
            <a:r>
              <a:rPr lang="zh-CN" altLang="en-US" dirty="0"/>
              <a:t>下图为教务系统上传模板，此处以“大三四年级”为例，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“平时”</a:t>
            </a:r>
            <a:r>
              <a:rPr lang="en-US" altLang="zh-CN" dirty="0"/>
              <a:t>=</a:t>
            </a:r>
            <a:r>
              <a:rPr lang="zh-CN" altLang="en-US" dirty="0"/>
              <a:t>考勤（需手动录入）；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“期中”</a:t>
            </a:r>
            <a:r>
              <a:rPr lang="en-US" altLang="zh-CN" dirty="0"/>
              <a:t>=</a:t>
            </a:r>
            <a:r>
              <a:rPr lang="zh-CN" altLang="en-US" dirty="0"/>
              <a:t>平时作业</a:t>
            </a:r>
            <a:r>
              <a:rPr lang="en-US" altLang="zh-CN" dirty="0"/>
              <a:t>=</a:t>
            </a:r>
            <a:r>
              <a:rPr lang="zh-CN" altLang="en-US" dirty="0"/>
              <a:t>“作业”；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“实验”</a:t>
            </a:r>
            <a:r>
              <a:rPr lang="en-US" altLang="zh-CN" dirty="0"/>
              <a:t>=</a:t>
            </a:r>
            <a:r>
              <a:rPr lang="zh-CN" altLang="en-US" dirty="0"/>
              <a:t>汇报</a:t>
            </a:r>
            <a:r>
              <a:rPr lang="en-US" altLang="zh-CN" dirty="0"/>
              <a:t>PPT=</a:t>
            </a:r>
            <a:r>
              <a:rPr lang="zh-CN" altLang="en-US" dirty="0"/>
              <a:t>“测验”；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“期末”</a:t>
            </a:r>
            <a:r>
              <a:rPr lang="en-US" altLang="zh-CN" dirty="0"/>
              <a:t>=</a:t>
            </a:r>
            <a:r>
              <a:rPr lang="zh-CN" altLang="en-US" dirty="0"/>
              <a:t>实践论文</a:t>
            </a:r>
            <a:r>
              <a:rPr lang="en-US" altLang="zh-CN" dirty="0"/>
              <a:t>=</a:t>
            </a:r>
            <a:r>
              <a:rPr lang="zh-CN" altLang="en-US" dirty="0"/>
              <a:t>“考试”；</a:t>
            </a:r>
            <a:endParaRPr lang="en-US" altLang="zh-CN" dirty="0"/>
          </a:p>
          <a:p>
            <a:r>
              <a:rPr lang="zh-CN" altLang="en-US" b="1" dirty="0"/>
              <a:t>注意：平台导出表格</a:t>
            </a:r>
            <a:r>
              <a:rPr lang="zh-CN" altLang="en-US" b="1" dirty="0">
                <a:solidFill>
                  <a:srgbClr val="FF0000"/>
                </a:solidFill>
              </a:rPr>
              <a:t>不按照学号</a:t>
            </a:r>
            <a:r>
              <a:rPr lang="zh-CN" altLang="en-US" b="1" dirty="0"/>
              <a:t>排列，这与教务系统成绩上传模板</a:t>
            </a:r>
            <a:r>
              <a:rPr lang="zh-CN" altLang="en-US" b="1" dirty="0">
                <a:solidFill>
                  <a:srgbClr val="FF0000"/>
                </a:solidFill>
              </a:rPr>
              <a:t>不一致</a:t>
            </a:r>
            <a:r>
              <a:rPr lang="zh-CN" altLang="en-US" b="1" dirty="0"/>
              <a:t>！</a:t>
            </a:r>
            <a:endParaRPr lang="en-US" altLang="zh-CN" b="1" dirty="0"/>
          </a:p>
          <a:p>
            <a:r>
              <a:rPr lang="zh-CN" altLang="en-US" b="1" dirty="0"/>
              <a:t>注意：用模板上传的成绩，请务必再次核对，避免串行！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DA1E9D-9952-1B60-90A6-AE9245DE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6" y="2195233"/>
            <a:ext cx="7221813" cy="4152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003F7E-4F64-B251-F438-AEED3BB7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34" y="948800"/>
            <a:ext cx="5153025" cy="8667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95516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88BAB-797D-4159-82EC-6AA1EC40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99" y="364560"/>
            <a:ext cx="10969200" cy="705600"/>
          </a:xfrm>
        </p:spPr>
        <p:txBody>
          <a:bodyPr/>
          <a:lstStyle/>
          <a:p>
            <a:pPr algn="ctr"/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EBBBE-30DA-237B-8E43-E1FC2602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890" y="1349828"/>
            <a:ext cx="8075847" cy="501298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3200" b="1" dirty="0">
                <a:solidFill>
                  <a:srgbClr val="00B050"/>
                </a:solidFill>
              </a:rPr>
              <a:t>开课阶段</a:t>
            </a:r>
            <a:r>
              <a:rPr lang="zh-CN" altLang="en-US" sz="3200" dirty="0"/>
              <a:t>的管理工作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检查学生作业上传通道</a:t>
            </a:r>
            <a:r>
              <a:rPr lang="zh-CN" altLang="en-US" sz="2800" dirty="0"/>
              <a:t>：确保学生端能看到作业上传通道；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批阅学生作业</a:t>
            </a:r>
            <a:r>
              <a:rPr lang="zh-CN" altLang="en-US" sz="2800" dirty="0"/>
              <a:t>：根据年级分别批阅“作业”（大三四）、“测验”、“考试”；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b="1" dirty="0"/>
              <a:t>上传点名册</a:t>
            </a:r>
            <a:r>
              <a:rPr lang="zh-CN" altLang="en-US" sz="2800" dirty="0"/>
              <a:t>：课程结束后，将转录完成的电子版点名册上传至“课程资料”</a:t>
            </a:r>
            <a:r>
              <a:rPr lang="en-US" altLang="zh-CN" sz="2800" dirty="0"/>
              <a:t>-“</a:t>
            </a:r>
            <a:r>
              <a:rPr lang="zh-CN" altLang="en-US" sz="2800" dirty="0"/>
              <a:t>拓展资料”栏目中；</a:t>
            </a:r>
          </a:p>
        </p:txBody>
      </p:sp>
    </p:spTree>
    <p:extLst>
      <p:ext uri="{BB962C8B-B14F-4D97-AF65-F5344CB8AC3E}">
        <p14:creationId xmlns:p14="http://schemas.microsoft.com/office/powerpoint/2010/main" val="1085715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D5A4D1-83DF-1AD5-A16D-B943C2D5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263" y="1915098"/>
            <a:ext cx="7768800" cy="766800"/>
          </a:xfrm>
        </p:spPr>
        <p:txBody>
          <a:bodyPr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 学生端界面与操作要点</a:t>
            </a:r>
          </a:p>
        </p:txBody>
      </p:sp>
    </p:spTree>
    <p:extLst>
      <p:ext uri="{BB962C8B-B14F-4D97-AF65-F5344CB8AC3E}">
        <p14:creationId xmlns:p14="http://schemas.microsoft.com/office/powerpoint/2010/main" val="1089168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课程列表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相应课程显示为</a:t>
            </a:r>
            <a:r>
              <a:rPr lang="zh-CN" altLang="en-US" b="1" dirty="0">
                <a:solidFill>
                  <a:srgbClr val="FF0000"/>
                </a:solidFill>
              </a:rPr>
              <a:t>“正在开课”状态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“进入学习”按钮</a:t>
            </a:r>
            <a:r>
              <a:rPr lang="zh-CN" altLang="en-US" dirty="0"/>
              <a:t>呈</a:t>
            </a:r>
            <a:r>
              <a:rPr lang="zh-CN" altLang="en-US" b="1" dirty="0">
                <a:solidFill>
                  <a:srgbClr val="FF0000"/>
                </a:solidFill>
              </a:rPr>
              <a:t>可以点击状态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右图为测试帐号，一般情况下，学生</a:t>
            </a:r>
            <a:r>
              <a:rPr lang="zh-CN" altLang="en-US" b="1" dirty="0"/>
              <a:t>只会加入一个课堂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25D180-C511-3ACA-EE4D-7EFA35E8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61" y="1328074"/>
            <a:ext cx="7143693" cy="33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选择对应的作业上传通道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进入学习界面后</a:t>
            </a:r>
            <a:r>
              <a:rPr lang="zh-CN" altLang="en-US" b="1" dirty="0">
                <a:solidFill>
                  <a:srgbClr val="FF0000"/>
                </a:solidFill>
              </a:rPr>
              <a:t>点击左侧相应栏目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zh-CN" altLang="en-US" dirty="0"/>
              <a:t>按照类别提交作业：</a:t>
            </a:r>
            <a:br>
              <a:rPr lang="en-US" altLang="zh-CN" dirty="0"/>
            </a:br>
            <a:r>
              <a:rPr kumimoji="0" lang="zh-CN" altLang="en-US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界面左侧“练习考试”下的</a:t>
            </a:r>
            <a:br>
              <a:rPr kumimoji="0" lang="en-US" altLang="zh-CN" sz="2000" b="0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“作业”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“平时作业” </a:t>
            </a:r>
            <a:b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“测验”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“汇报”</a:t>
            </a:r>
            <a:b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</a:b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“考试”</a:t>
            </a:r>
            <a:r>
              <a:rPr kumimoji="0" lang="en-US" altLang="zh-CN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=</a:t>
            </a:r>
            <a:r>
              <a:rPr kumimoji="0" lang="zh-CN" alt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“实践论文”；</a:t>
            </a:r>
            <a:endParaRPr kumimoji="0" lang="en-US" altLang="zh-CN" sz="2000" b="0" i="0" u="none" strike="noStrike" kern="1200" cap="none" spc="15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r>
              <a:rPr lang="zh-CN" altLang="en-US" dirty="0"/>
              <a:t>点击右侧红框中的</a:t>
            </a:r>
            <a:r>
              <a:rPr lang="zh-CN" altLang="en-US" b="1" dirty="0">
                <a:solidFill>
                  <a:srgbClr val="FF0000"/>
                </a:solidFill>
              </a:rPr>
              <a:t>“去作业”</a:t>
            </a:r>
            <a:r>
              <a:rPr lang="zh-CN" altLang="en-US" dirty="0"/>
              <a:t>，进入作业上传界面；</a:t>
            </a:r>
            <a:endParaRPr lang="en-US" altLang="zh-CN" dirty="0"/>
          </a:p>
          <a:p>
            <a:r>
              <a:rPr lang="zh-CN" altLang="en-US" dirty="0"/>
              <a:t>注：大一二学生没有“平时作业”，因此没有“作业”上传通道；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6ED0AE-EE56-C931-E960-A1D655F0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006" y="1071154"/>
            <a:ext cx="7248726" cy="49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07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FE2C-FB5C-969B-A7C8-79E5523A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243200"/>
            <a:ext cx="10969200" cy="705600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按照类别上传对应作业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978EB-E2A8-A274-E85E-C320AE8E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46" y="1328074"/>
            <a:ext cx="4610460" cy="5529926"/>
          </a:xfrm>
        </p:spPr>
        <p:txBody>
          <a:bodyPr>
            <a:normAutofit/>
          </a:bodyPr>
          <a:lstStyle/>
          <a:p>
            <a:r>
              <a:rPr lang="zh-CN" altLang="en-US" dirty="0"/>
              <a:t>进入作业上传界面后</a:t>
            </a:r>
            <a:r>
              <a:rPr lang="zh-CN" altLang="en-US" b="1" dirty="0">
                <a:solidFill>
                  <a:srgbClr val="FF0000"/>
                </a:solidFill>
              </a:rPr>
              <a:t>点击“上传附件”按钮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lang="zh-CN" altLang="en-US" dirty="0"/>
              <a:t>在弹出的对话框中</a:t>
            </a:r>
            <a:r>
              <a:rPr lang="zh-CN" altLang="en-US" b="1" dirty="0">
                <a:solidFill>
                  <a:srgbClr val="FF0000"/>
                </a:solidFill>
              </a:rPr>
              <a:t>选择相应文件上传</a:t>
            </a:r>
            <a:r>
              <a:rPr lang="zh-CN" altLang="en-US" dirty="0"/>
              <a:t>；</a:t>
            </a:r>
            <a:endParaRPr lang="en-US" altLang="zh-CN" dirty="0"/>
          </a:p>
          <a:p>
            <a:pPr lvl="0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点击“提交”按钮</a:t>
            </a:r>
            <a:r>
              <a:rPr lang="zh-CN" altLang="en-US" dirty="0"/>
              <a:t>完成上传；</a:t>
            </a:r>
            <a:endParaRPr lang="en-US" altLang="zh-CN" dirty="0"/>
          </a:p>
          <a:p>
            <a:pPr lvl="0">
              <a:defRPr/>
            </a:pPr>
            <a:r>
              <a:rPr lang="zh-CN" altLang="en-US" dirty="0"/>
              <a:t>“测试”、“考试”以此类推；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注：大一二学生没有“平时作业”，因此没有“作业”上传通道；</a:t>
            </a:r>
            <a:endParaRPr lang="en-US" altLang="zh-CN" dirty="0"/>
          </a:p>
          <a:p>
            <a:pPr lvl="0">
              <a:defRPr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A7F9EF-A763-9847-E61C-699186E8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59" y="1132113"/>
            <a:ext cx="7038552" cy="50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7CCD7-6A5D-994A-19A7-B4EFF35E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平台界面简介</a:t>
            </a:r>
            <a:r>
              <a:rPr lang="zh-CN" altLang="en-US" sz="2400" dirty="0"/>
              <a:t>（</a:t>
            </a:r>
            <a:r>
              <a:rPr lang="en-US" altLang="zh-CN" sz="2400" dirty="0"/>
              <a:t>2023.11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A89EE3-E5AC-2B9C-5461-9774BB5C2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580" y="1314000"/>
            <a:ext cx="7143838" cy="498890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EA905B-F839-FA63-CE87-50324089B8DF}"/>
              </a:ext>
            </a:extLst>
          </p:cNvPr>
          <p:cNvSpPr txBox="1"/>
          <p:nvPr/>
        </p:nvSpPr>
        <p:spPr>
          <a:xfrm>
            <a:off x="209006" y="1844431"/>
            <a:ext cx="4319451" cy="3823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温馨提示：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平台的网址为：</a:t>
            </a:r>
            <a:r>
              <a:rPr lang="en-US" altLang="zh-CN" sz="2000" b="1" dirty="0">
                <a:solidFill>
                  <a:srgbClr val="FF0000"/>
                </a:solidFill>
                <a:hlinkClick r:id="rId3"/>
              </a:rPr>
              <a:t>https://www.zjooc.cn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百度搜索“浙江省高等学校在线开放课程管理中心”，</a:t>
            </a:r>
            <a:r>
              <a:rPr lang="zh-CN" altLang="en-US" sz="2000" b="1" dirty="0"/>
              <a:t>第一个结果不是平台首页。</a:t>
            </a:r>
            <a:r>
              <a:rPr lang="zh-CN" altLang="en-US" sz="2000" dirty="0"/>
              <a:t>应搜索“浙江省高等学校在线开放课程共享平台”。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3752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868F1-F241-4878-B9E3-6340AD3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37" y="205729"/>
            <a:ext cx="10969200" cy="705600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释疑索引</a:t>
            </a:r>
            <a:r>
              <a:rPr lang="zh-CN" altLang="en-US" sz="1800" dirty="0"/>
              <a:t>（如需详细信息请自行在</a:t>
            </a:r>
            <a:r>
              <a:rPr lang="en-US" altLang="zh-CN" sz="1800" dirty="0"/>
              <a:t>PPT</a:t>
            </a:r>
            <a:r>
              <a:rPr lang="zh-CN" altLang="en-US" sz="1800" dirty="0"/>
              <a:t>内搜索定位至相应释疑）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E52FA-E579-407F-A963-67B3E1CC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7" y="992250"/>
            <a:ext cx="11887918" cy="5865750"/>
          </a:xfrm>
        </p:spPr>
        <p:txBody>
          <a:bodyPr>
            <a:normAutofit/>
          </a:bodyPr>
          <a:lstStyle/>
          <a:p>
            <a:r>
              <a:rPr lang="zh-CN" altLang="en-US" dirty="0"/>
              <a:t>释疑</a:t>
            </a:r>
            <a:r>
              <a:rPr lang="en-US" altLang="zh-CN" dirty="0"/>
              <a:t>1</a:t>
            </a:r>
            <a:r>
              <a:rPr lang="zh-CN" altLang="en-US" dirty="0"/>
              <a:t>：后期批阅作业时，部分老师反映无法找到“批阅”按钮，原因在于没有在这一步（</a:t>
            </a:r>
            <a:r>
              <a:rPr lang="en-US" altLang="zh-CN" dirty="0"/>
              <a:t>2.1</a:t>
            </a:r>
            <a:r>
              <a:rPr lang="zh-CN" altLang="en-US" dirty="0"/>
              <a:t>进入课程管理界面）点击“我管理的</a:t>
            </a:r>
            <a:r>
              <a:rPr lang="en-US" altLang="zh-CN" dirty="0"/>
              <a:t>SPOC</a:t>
            </a:r>
            <a:r>
              <a:rPr lang="zh-CN" altLang="en-US" dirty="0"/>
              <a:t>课程”栏目。直接从这个界面（如右图）进入作业管理界面，没有“批阅”按钮。</a:t>
            </a:r>
          </a:p>
          <a:p>
            <a:r>
              <a:rPr lang="zh-CN" altLang="en-US" dirty="0"/>
              <a:t>释疑</a:t>
            </a:r>
            <a:r>
              <a:rPr lang="en-US" altLang="zh-CN" dirty="0"/>
              <a:t>2</a:t>
            </a:r>
            <a:r>
              <a:rPr lang="zh-CN" altLang="en-US" dirty="0"/>
              <a:t>：少部分学生因学号变化而无法导入，如预科班学生。遇此情况，请与教务处负责老师联系修改学号事宜。</a:t>
            </a:r>
          </a:p>
          <a:p>
            <a:pPr latinLnBrk="1"/>
            <a:r>
              <a:rPr lang="zh-CN" altLang="en-US" dirty="0"/>
              <a:t>释疑</a:t>
            </a:r>
            <a:r>
              <a:rPr lang="en-US" altLang="zh-CN" dirty="0"/>
              <a:t>3</a:t>
            </a:r>
            <a:r>
              <a:rPr lang="zh-CN" altLang="en-US" dirty="0"/>
              <a:t>：部分新生在教务系统中的手机号为父母手机号，请老师提醒相关学生及时进入教务系统修改。如已将学生导入班级，老师可通过班级管理查看学生手机号。学生亦可用“用户名”（ 例：</a:t>
            </a:r>
            <a:r>
              <a:rPr lang="en-US" altLang="zh-CN" dirty="0"/>
              <a:t>zist_2023000001</a:t>
            </a:r>
            <a:r>
              <a:rPr lang="zh-CN" altLang="en-US" dirty="0"/>
              <a:t>，即：学校代码下划线学号）登录后修改手机号。</a:t>
            </a:r>
          </a:p>
          <a:p>
            <a:r>
              <a:rPr lang="zh-CN" altLang="en-US" dirty="0"/>
              <a:t>释疑</a:t>
            </a:r>
            <a:r>
              <a:rPr lang="en-US" altLang="zh-CN" dirty="0"/>
              <a:t>4</a:t>
            </a:r>
            <a:r>
              <a:rPr lang="zh-CN" altLang="en-US" dirty="0"/>
              <a:t>：部分老师进入左侧相应栏目后找不到上传通道，是因为没有点击“其他老师布置的作业”所致。</a:t>
            </a:r>
          </a:p>
          <a:p>
            <a:r>
              <a:rPr lang="zh-CN" altLang="en-US" dirty="0"/>
              <a:t>释疑</a:t>
            </a:r>
            <a:r>
              <a:rPr lang="en-US" altLang="zh-CN" dirty="0"/>
              <a:t>5</a:t>
            </a:r>
            <a:r>
              <a:rPr lang="zh-CN" altLang="en-US" dirty="0"/>
              <a:t>：老师在成功建立班级、导入学生名单后，管理员会发布本学期考试内容。 “发布”考试无需各位老师操作。老师自行发布考试会导致学生端出现两个上传通道，影响批阅。</a:t>
            </a:r>
            <a:endParaRPr lang="en-US" altLang="zh-CN" dirty="0"/>
          </a:p>
          <a:p>
            <a:r>
              <a:rPr lang="zh-CN" altLang="en-US" dirty="0"/>
              <a:t>释疑</a:t>
            </a:r>
            <a:r>
              <a:rPr lang="en-US" altLang="zh-CN" dirty="0"/>
              <a:t>6</a:t>
            </a:r>
            <a:r>
              <a:rPr lang="zh-CN" altLang="en-US" dirty="0"/>
              <a:t>：部分老师反映进入批阅界面后找不到已经批阅的作业。班级选项卡下方有作业的状态筛选项，分别为：“请选择状态”、“未提交”、“待批阅”、“已批阅”，进入界面时默认为“待批阅”。切换为“请选择状态”时，即可显示班级所有学生的作业状态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171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F3FA-A586-3E12-0D29-E09D4E384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感谢您的支持！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9EF091-1C02-B19F-3034-FCF5AAB36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马克思主义学院</a:t>
            </a:r>
            <a:endParaRPr lang="en-US" altLang="zh-CN" dirty="0"/>
          </a:p>
          <a:p>
            <a:r>
              <a:rPr lang="zh-CN" altLang="en-US" sz="2000" dirty="0"/>
              <a:t>当代世界政治经济与形势政策教学部</a:t>
            </a:r>
          </a:p>
        </p:txBody>
      </p:sp>
    </p:spTree>
    <p:extLst>
      <p:ext uri="{BB962C8B-B14F-4D97-AF65-F5344CB8AC3E}">
        <p14:creationId xmlns:p14="http://schemas.microsoft.com/office/powerpoint/2010/main" val="1869105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868F1-F241-4878-B9E3-6340AD3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37" y="205729"/>
            <a:ext cx="10969200" cy="705600"/>
          </a:xfrm>
        </p:spPr>
        <p:txBody>
          <a:bodyPr/>
          <a:lstStyle/>
          <a:p>
            <a:r>
              <a:rPr lang="zh-CN" altLang="en-US" dirty="0"/>
              <a:t>版本更新说明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E52FA-E579-407F-A963-67B3E1CC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7" y="992250"/>
            <a:ext cx="11887918" cy="4759200"/>
          </a:xfrm>
        </p:spPr>
        <p:txBody>
          <a:bodyPr/>
          <a:lstStyle/>
          <a:p>
            <a:r>
              <a:rPr lang="en-US" altLang="zh-CN" dirty="0"/>
              <a:t>V1.0</a:t>
            </a:r>
            <a:r>
              <a:rPr lang="zh-CN" altLang="en-US" dirty="0"/>
              <a:t>（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日）：根据上学期的操作说明优化了操作，美化了界面，细化了说明。</a:t>
            </a:r>
            <a:endParaRPr lang="en-US" altLang="zh-CN" dirty="0"/>
          </a:p>
          <a:p>
            <a:r>
              <a:rPr lang="en-US" altLang="zh-CN" dirty="0"/>
              <a:t>V1.1</a:t>
            </a:r>
            <a:r>
              <a:rPr lang="zh-CN" altLang="en-US" dirty="0"/>
              <a:t>（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日）：新增了“转录为</a:t>
            </a:r>
            <a:r>
              <a:rPr lang="en-US" altLang="zh-CN" dirty="0"/>
              <a:t>Excel</a:t>
            </a:r>
            <a:r>
              <a:rPr lang="zh-CN" altLang="en-US" dirty="0"/>
              <a:t>表格”的点名册上传方式；提供“</a:t>
            </a:r>
            <a:r>
              <a:rPr lang="en-US" altLang="zh-CN" dirty="0"/>
              <a:t>3.4</a:t>
            </a:r>
            <a:r>
              <a:rPr lang="zh-CN" altLang="en-US" dirty="0"/>
              <a:t>导出学生成绩”作为参考；新增了释疑板块。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98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D9507-3B6E-1105-20C4-6E067F2A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18655"/>
            <a:ext cx="10969200" cy="70560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平台帐号注册</a:t>
            </a:r>
            <a:r>
              <a:rPr lang="zh-CN" altLang="en-US" sz="2000" dirty="0"/>
              <a:t>（已注册的老师请移步</a:t>
            </a:r>
            <a:r>
              <a:rPr lang="en-US" altLang="zh-CN" sz="2000" dirty="0"/>
              <a:t>1.3</a:t>
            </a:r>
            <a:r>
              <a:rPr lang="zh-CN" altLang="en-US" sz="2000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9CE3E-16D6-D087-ABEA-0A9F1805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8" y="1490400"/>
            <a:ext cx="4180114" cy="4759200"/>
          </a:xfrm>
        </p:spPr>
        <p:txBody>
          <a:bodyPr/>
          <a:lstStyle/>
          <a:p>
            <a:r>
              <a:rPr lang="zh-CN" altLang="en-US" dirty="0"/>
              <a:t>注册帐号时请选择</a:t>
            </a:r>
            <a:r>
              <a:rPr lang="zh-CN" altLang="en-US" b="1" dirty="0"/>
              <a:t>“教师申请”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提交信息后，</a:t>
            </a:r>
            <a:r>
              <a:rPr lang="zh-CN" altLang="en-US" b="1" dirty="0"/>
              <a:t>教务处审核</a:t>
            </a:r>
            <a:r>
              <a:rPr lang="zh-CN" altLang="en-US" dirty="0"/>
              <a:t>通过，会收到短信通知；</a:t>
            </a:r>
            <a:endParaRPr lang="en-US" altLang="zh-CN" dirty="0"/>
          </a:p>
          <a:p>
            <a:r>
              <a:rPr lang="zh-CN" altLang="en-US" dirty="0"/>
              <a:t>收到通知后，请您及时在</a:t>
            </a:r>
            <a:r>
              <a:rPr lang="en-US" altLang="zh-CN" dirty="0"/>
              <a:t>[QQ</a:t>
            </a:r>
            <a:r>
              <a:rPr lang="zh-CN" altLang="en-US" dirty="0"/>
              <a:t>群共享文档</a:t>
            </a:r>
            <a:r>
              <a:rPr lang="en-US" altLang="zh-CN" dirty="0"/>
              <a:t>]</a:t>
            </a:r>
            <a:r>
              <a:rPr lang="zh-CN" altLang="en-US" b="1" dirty="0"/>
              <a:t>更新帐号信息</a:t>
            </a:r>
            <a:r>
              <a:rPr lang="zh-CN" altLang="en-US" dirty="0"/>
              <a:t>，管理员将您加入“教学团队”后，您方可获得相应权限进行后续操作；</a:t>
            </a:r>
            <a:endParaRPr lang="en-US" altLang="zh-CN" dirty="0"/>
          </a:p>
          <a:p>
            <a:r>
              <a:rPr lang="zh-CN" altLang="en-US" dirty="0"/>
              <a:t>请您于</a:t>
            </a:r>
            <a:r>
              <a:rPr lang="en-US" altLang="zh-CN" b="1" dirty="0">
                <a:solidFill>
                  <a:srgbClr val="FF0000"/>
                </a:solidFill>
              </a:rPr>
              <a:t>2023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11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日前</a:t>
            </a:r>
            <a:r>
              <a:rPr lang="zh-CN" altLang="en-US" dirty="0"/>
              <a:t>注册完毕。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3B11F8B-949C-60B8-62A8-CE25D5DA626A}"/>
              </a:ext>
            </a:extLst>
          </p:cNvPr>
          <p:cNvGrpSpPr/>
          <p:nvPr/>
        </p:nvGrpSpPr>
        <p:grpSpPr>
          <a:xfrm>
            <a:off x="4578875" y="924255"/>
            <a:ext cx="7543456" cy="5612580"/>
            <a:chOff x="4578875" y="924255"/>
            <a:chExt cx="7543456" cy="561258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0E250D3-6942-6926-EB40-48834F2B2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8875" y="924255"/>
              <a:ext cx="7543456" cy="5612580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99567F2-916C-1AF6-6377-23F12B2AB6A1}"/>
                </a:ext>
              </a:extLst>
            </p:cNvPr>
            <p:cNvSpPr/>
            <p:nvPr/>
          </p:nvSpPr>
          <p:spPr>
            <a:xfrm>
              <a:off x="8577943" y="2185851"/>
              <a:ext cx="801188" cy="41801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401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A5B52-BCEF-2F3B-A6CC-11EDFF04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平台帐号登录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69A3E-CF89-CA53-A767-5E764F96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4155189" cy="4759200"/>
          </a:xfrm>
        </p:spPr>
        <p:txBody>
          <a:bodyPr/>
          <a:lstStyle/>
          <a:p>
            <a:r>
              <a:rPr lang="zh-CN" altLang="en-US" dirty="0"/>
              <a:t>输入正确的用户名密码即可登录，如忘记密码可通过手机验证重置密码；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15170-625D-7617-3FCB-7E172ED6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892" y="1314000"/>
            <a:ext cx="6996186" cy="49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461AF-6EC4-5445-1CD7-CDD113D5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平台帐号登录（首次）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77DEE-82DE-BBC2-376D-C678DDD8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06" y="1490400"/>
            <a:ext cx="3466011" cy="4759200"/>
          </a:xfrm>
        </p:spPr>
        <p:txBody>
          <a:bodyPr/>
          <a:lstStyle/>
          <a:p>
            <a:r>
              <a:rPr lang="zh-CN" altLang="en-US" dirty="0"/>
              <a:t>新注册帐号首次登录，可能会要求手机验证，按照提示操作即可；</a:t>
            </a:r>
            <a:endParaRPr lang="en-US" altLang="zh-CN" dirty="0"/>
          </a:p>
          <a:p>
            <a:r>
              <a:rPr lang="zh-CN" altLang="en-US" dirty="0"/>
              <a:t>界面如有变动请反馈给管理员更新此操作说明，谢谢；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EF52B3-4010-05E3-9391-FC968325DC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58363" y="1490400"/>
            <a:ext cx="7576288" cy="43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9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平台帐号登录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DF7965-665F-45B5-7388-A7624A69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3005657" cy="5154240"/>
          </a:xfrm>
        </p:spPr>
        <p:txBody>
          <a:bodyPr/>
          <a:lstStyle/>
          <a:p>
            <a:r>
              <a:rPr lang="zh-CN" altLang="en-US" dirty="0"/>
              <a:t>这是平台帐号登录后显示的界面；</a:t>
            </a:r>
            <a:endParaRPr lang="en-US" altLang="zh-CN" dirty="0"/>
          </a:p>
          <a:p>
            <a:r>
              <a:rPr lang="zh-CN" altLang="en-US" dirty="0"/>
              <a:t>界面右上角的红框内，有“身份切换”按钮，鼠标</a:t>
            </a:r>
            <a:r>
              <a:rPr lang="zh-CN" altLang="en-US" b="1" dirty="0"/>
              <a:t>经过</a:t>
            </a:r>
            <a:r>
              <a:rPr lang="zh-CN" altLang="en-US" dirty="0"/>
              <a:t>时显示</a:t>
            </a:r>
            <a:r>
              <a:rPr lang="zh-CN" altLang="en-US" b="1" dirty="0">
                <a:solidFill>
                  <a:srgbClr val="FF0000"/>
                </a:solidFill>
              </a:rPr>
              <a:t>“教师”和“学生”两个身份</a:t>
            </a:r>
            <a:r>
              <a:rPr lang="zh-CN" altLang="en-US" dirty="0"/>
              <a:t>，则说明此账号是“教师帐号”；</a:t>
            </a:r>
            <a:endParaRPr lang="en-US" altLang="zh-CN" dirty="0"/>
          </a:p>
          <a:p>
            <a:r>
              <a:rPr lang="zh-CN" altLang="en-US" dirty="0"/>
              <a:t>教师帐号可通过“学生”身份查看课程发布信息；</a:t>
            </a:r>
            <a:endParaRPr lang="en-US" altLang="zh-CN" dirty="0"/>
          </a:p>
          <a:p>
            <a:r>
              <a:rPr lang="zh-CN" altLang="en-US" dirty="0"/>
              <a:t>如没有显示两个身份，请与管理员联系；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281B24-B096-EBDB-5188-B14C8B013C3F}"/>
              </a:ext>
            </a:extLst>
          </p:cNvPr>
          <p:cNvGrpSpPr/>
          <p:nvPr/>
        </p:nvGrpSpPr>
        <p:grpSpPr>
          <a:xfrm>
            <a:off x="4001813" y="1193074"/>
            <a:ext cx="7931189" cy="5056526"/>
            <a:chOff x="4001813" y="1193074"/>
            <a:chExt cx="7931189" cy="505652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4CAC3EA-4663-506D-24B5-E8D69BDE9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1813" y="1325897"/>
              <a:ext cx="7931189" cy="4923703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3958F9-3B71-CB38-7F68-F1638F925F13}"/>
                </a:ext>
              </a:extLst>
            </p:cNvPr>
            <p:cNvSpPr/>
            <p:nvPr/>
          </p:nvSpPr>
          <p:spPr>
            <a:xfrm>
              <a:off x="10720250" y="1193074"/>
              <a:ext cx="679269" cy="124532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D5A4D1-83DF-1AD5-A16D-B943C2D5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223" y="1923806"/>
            <a:ext cx="7768800" cy="766800"/>
          </a:xfrm>
        </p:spPr>
        <p:txBody>
          <a:bodyPr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 课程管理操作</a:t>
            </a:r>
          </a:p>
        </p:txBody>
      </p:sp>
    </p:spTree>
    <p:extLst>
      <p:ext uri="{BB962C8B-B14F-4D97-AF65-F5344CB8AC3E}">
        <p14:creationId xmlns:p14="http://schemas.microsoft.com/office/powerpoint/2010/main" val="1625292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M5NGVmZTA1NWE1NGY5ZjA0MWRlMjkzNGEwODJmMTEifQ=="/>
  <p:tag name="KSO_WPP_MARK_KEY" val="9183932b-6c8b-4a0a-817b-35e5fb59bc43"/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95,&quot;width&quot;:14447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2588</Words>
  <Application>Microsoft Office PowerPoint</Application>
  <PresentationFormat>宽屏</PresentationFormat>
  <Paragraphs>184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Arial</vt:lpstr>
      <vt:lpstr>Wingdings</vt:lpstr>
      <vt:lpstr>Office 主题​​</vt:lpstr>
      <vt:lpstr>浙江省高等学校 在线开放课程共享平台</vt:lpstr>
      <vt:lpstr>目录</vt:lpstr>
      <vt:lpstr>1 平台简介与帐号管理</vt:lpstr>
      <vt:lpstr>1.1 平台界面简介（2023.11）</vt:lpstr>
      <vt:lpstr>1.2 平台帐号注册（已注册的老师请移步1.3）</vt:lpstr>
      <vt:lpstr>1.3 平台帐号登录</vt:lpstr>
      <vt:lpstr>1.3 平台帐号登录（首次）</vt:lpstr>
      <vt:lpstr>1.3 平台帐号登录</vt:lpstr>
      <vt:lpstr>2 课程管理操作</vt:lpstr>
      <vt:lpstr>2.1 进入课程管理界面</vt:lpstr>
      <vt:lpstr>2.1 进入课程管理界面</vt:lpstr>
      <vt:lpstr>2.1 进入课程管理界面</vt:lpstr>
      <vt:lpstr>2.2 添加班级</vt:lpstr>
      <vt:lpstr>2.2 添加班级</vt:lpstr>
      <vt:lpstr>2.2 添加班级</vt:lpstr>
      <vt:lpstr>2.3 设置管理员（很重要）</vt:lpstr>
      <vt:lpstr>2.3 设置管理员（很重要）</vt:lpstr>
      <vt:lpstr>2.3 设置管理员（很重要）</vt:lpstr>
      <vt:lpstr>2.4 导入班级学生</vt:lpstr>
      <vt:lpstr>2.4 导入班级学生</vt:lpstr>
      <vt:lpstr>小结</vt:lpstr>
      <vt:lpstr>3 班级管理操作</vt:lpstr>
      <vt:lpstr>3.1 上传点名册（扫描成PDF）</vt:lpstr>
      <vt:lpstr>3.1 上传点名册（转录为Excel表格）</vt:lpstr>
      <vt:lpstr>3.1 上传点名册</vt:lpstr>
      <vt:lpstr>3.2 检查学生作业上传通道</vt:lpstr>
      <vt:lpstr>3.2 检查学生作业上传通道</vt:lpstr>
      <vt:lpstr>3.3 批阅学生作业</vt:lpstr>
      <vt:lpstr>3.3 批阅学生作业</vt:lpstr>
      <vt:lpstr>3.3 批阅学生作业</vt:lpstr>
      <vt:lpstr>3.4 导出学生成绩（参考）</vt:lpstr>
      <vt:lpstr>3.4 导出学生成绩（参考）</vt:lpstr>
      <vt:lpstr>3.4 导出学生成绩（参考）</vt:lpstr>
      <vt:lpstr>3.4 导出学生成绩（参考）</vt:lpstr>
      <vt:lpstr>小结</vt:lpstr>
      <vt:lpstr>4 学生端界面与操作要点</vt:lpstr>
      <vt:lpstr>4.1 课程列表</vt:lpstr>
      <vt:lpstr>4.2 选择对应的作业上传通道</vt:lpstr>
      <vt:lpstr>4.3 按照类别上传对应作业</vt:lpstr>
      <vt:lpstr>5. 释疑索引（如需详细信息请自行在PPT内搜索定位至相应释疑）</vt:lpstr>
      <vt:lpstr>感谢您的支持！</vt:lpstr>
      <vt:lpstr>版本更新说明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浙江省高等学校 在线开放课程共享平台</dc:title>
  <dc:creator>XM-LAP</dc:creator>
  <cp:lastModifiedBy>彬 苏</cp:lastModifiedBy>
  <cp:revision>197</cp:revision>
  <dcterms:created xsi:type="dcterms:W3CDTF">2019-06-19T02:08:00Z</dcterms:created>
  <dcterms:modified xsi:type="dcterms:W3CDTF">2023-11-26T05:23:33Z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7FE49EB6BE5E4E5FA7B879CE21E102D8</vt:lpwstr>
  </property>
</Properties>
</file>