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1"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E7281-D023-4E8B-B6E6-2270CF269474}" type="datetimeFigureOut">
              <a:rPr lang="zh-CN" altLang="en-US" smtClean="0"/>
              <a:t>2021/4/11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58CB1-18C5-4324-900E-D324AB5B069C}" type="slidenum">
              <a:rPr lang="zh-CN" altLang="en-US" smtClean="0"/>
              <a:t>‹#›</a:t>
            </a:fld>
            <a:endParaRPr lang="zh-CN" altLang="en-US"/>
          </a:p>
        </p:txBody>
      </p:sp>
    </p:spTree>
    <p:extLst>
      <p:ext uri="{BB962C8B-B14F-4D97-AF65-F5344CB8AC3E}">
        <p14:creationId xmlns:p14="http://schemas.microsoft.com/office/powerpoint/2010/main" val="48387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58CB1-18C5-4324-900E-D324AB5B069C}" type="slidenum">
              <a:rPr lang="zh-CN" altLang="en-US" smtClean="0"/>
              <a:t>7</a:t>
            </a:fld>
            <a:endParaRPr lang="zh-CN" altLang="en-US"/>
          </a:p>
        </p:txBody>
      </p:sp>
    </p:spTree>
    <p:extLst>
      <p:ext uri="{BB962C8B-B14F-4D97-AF65-F5344CB8AC3E}">
        <p14:creationId xmlns:p14="http://schemas.microsoft.com/office/powerpoint/2010/main" val="304625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58CB1-18C5-4324-900E-D324AB5B069C}" type="slidenum">
              <a:rPr lang="zh-CN" altLang="en-US" smtClean="0"/>
              <a:t>11</a:t>
            </a:fld>
            <a:endParaRPr lang="zh-CN" altLang="en-US"/>
          </a:p>
        </p:txBody>
      </p:sp>
    </p:spTree>
    <p:extLst>
      <p:ext uri="{BB962C8B-B14F-4D97-AF65-F5344CB8AC3E}">
        <p14:creationId xmlns:p14="http://schemas.microsoft.com/office/powerpoint/2010/main" val="84135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AB9C8CD-377F-498C-A299-2469646F554B}" type="datetimeFigureOut">
              <a:rPr lang="zh-CN" altLang="en-US" smtClean="0"/>
              <a:t>2021/4/11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EF0A80-741A-4321-BA6C-44BA5C1916B1}"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19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EF0A80-741A-4321-BA6C-44BA5C1916B1}" type="slidenum">
              <a:rPr lang="zh-CN" altLang="en-US" smtClean="0"/>
              <a:t>‹#›</a:t>
            </a:fld>
            <a:endParaRPr lang="zh-CN" altLang="en-US"/>
          </a:p>
        </p:txBody>
      </p:sp>
    </p:spTree>
    <p:extLst>
      <p:ext uri="{BB962C8B-B14F-4D97-AF65-F5344CB8AC3E}">
        <p14:creationId xmlns:p14="http://schemas.microsoft.com/office/powerpoint/2010/main" val="295417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EF0A80-741A-4321-BA6C-44BA5C1916B1}"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40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EF0A80-741A-4321-BA6C-44BA5C1916B1}" type="slidenum">
              <a:rPr lang="zh-CN" altLang="en-US" smtClean="0"/>
              <a:t>‹#›</a:t>
            </a:fld>
            <a:endParaRPr lang="zh-CN" altLang="en-US"/>
          </a:p>
        </p:txBody>
      </p:sp>
    </p:spTree>
    <p:extLst>
      <p:ext uri="{BB962C8B-B14F-4D97-AF65-F5344CB8AC3E}">
        <p14:creationId xmlns:p14="http://schemas.microsoft.com/office/powerpoint/2010/main" val="212929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EF0A80-741A-4321-BA6C-44BA5C1916B1}"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4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EF0A80-741A-4321-BA6C-44BA5C1916B1}" type="slidenum">
              <a:rPr lang="zh-CN" altLang="en-US" smtClean="0"/>
              <a:t>‹#›</a:t>
            </a:fld>
            <a:endParaRPr lang="zh-CN" altLang="en-US"/>
          </a:p>
        </p:txBody>
      </p:sp>
    </p:spTree>
    <p:extLst>
      <p:ext uri="{BB962C8B-B14F-4D97-AF65-F5344CB8AC3E}">
        <p14:creationId xmlns:p14="http://schemas.microsoft.com/office/powerpoint/2010/main" val="147096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8EF0A80-741A-4321-BA6C-44BA5C1916B1}" type="slidenum">
              <a:rPr lang="zh-CN" altLang="en-US" smtClean="0"/>
              <a:t>‹#›</a:t>
            </a:fld>
            <a:endParaRPr lang="zh-CN" altLang="en-US"/>
          </a:p>
        </p:txBody>
      </p:sp>
    </p:spTree>
    <p:extLst>
      <p:ext uri="{BB962C8B-B14F-4D97-AF65-F5344CB8AC3E}">
        <p14:creationId xmlns:p14="http://schemas.microsoft.com/office/powerpoint/2010/main" val="39795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8EF0A80-741A-4321-BA6C-44BA5C1916B1}" type="slidenum">
              <a:rPr lang="zh-CN" altLang="en-US" smtClean="0"/>
              <a:t>‹#›</a:t>
            </a:fld>
            <a:endParaRPr lang="zh-CN" altLang="en-US"/>
          </a:p>
        </p:txBody>
      </p:sp>
    </p:spTree>
    <p:extLst>
      <p:ext uri="{BB962C8B-B14F-4D97-AF65-F5344CB8AC3E}">
        <p14:creationId xmlns:p14="http://schemas.microsoft.com/office/powerpoint/2010/main" val="204669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EF0A80-741A-4321-BA6C-44BA5C1916B1}" type="slidenum">
              <a:rPr lang="zh-CN" altLang="en-US" smtClean="0"/>
              <a:t>‹#›</a:t>
            </a:fld>
            <a:endParaRPr lang="zh-CN" altLang="en-US"/>
          </a:p>
        </p:txBody>
      </p:sp>
    </p:spTree>
    <p:extLst>
      <p:ext uri="{BB962C8B-B14F-4D97-AF65-F5344CB8AC3E}">
        <p14:creationId xmlns:p14="http://schemas.microsoft.com/office/powerpoint/2010/main" val="314888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EF0A80-741A-4321-BA6C-44BA5C1916B1}" type="slidenum">
              <a:rPr lang="zh-CN" altLang="en-US" smtClean="0"/>
              <a:t>‹#›</a:t>
            </a:fld>
            <a:endParaRPr lang="zh-CN" altLang="en-US"/>
          </a:p>
        </p:txBody>
      </p:sp>
    </p:spTree>
    <p:extLst>
      <p:ext uri="{BB962C8B-B14F-4D97-AF65-F5344CB8AC3E}">
        <p14:creationId xmlns:p14="http://schemas.microsoft.com/office/powerpoint/2010/main" val="262981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AB9C8CD-377F-498C-A299-2469646F554B}" type="datetimeFigureOut">
              <a:rPr lang="zh-CN" altLang="en-US" smtClean="0"/>
              <a:t>2021/4/11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EF0A80-741A-4321-BA6C-44BA5C1916B1}"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9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B9C8CD-377F-498C-A299-2469646F554B}" type="datetimeFigureOut">
              <a:rPr lang="zh-CN" altLang="en-US" smtClean="0"/>
              <a:t>2021/4/11</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EF0A80-741A-4321-BA6C-44BA5C1916B1}"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3317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8EC41-8568-4ACF-B0A5-46697C16169B}"/>
              </a:ext>
            </a:extLst>
          </p:cNvPr>
          <p:cNvSpPr>
            <a:spLocks noGrp="1"/>
          </p:cNvSpPr>
          <p:nvPr>
            <p:ph type="ctrTitle"/>
          </p:nvPr>
        </p:nvSpPr>
        <p:spPr/>
        <p:txBody>
          <a:bodyPr>
            <a:normAutofit fontScale="90000"/>
          </a:bodyPr>
          <a:lstStyle/>
          <a:p>
            <a:pPr algn="l"/>
            <a:r>
              <a:rPr lang="en-US" altLang="zh-CN" dirty="0"/>
              <a:t>The Relationship Between domestic Law and International Law</a:t>
            </a:r>
            <a:endParaRPr lang="zh-CN" altLang="en-US" dirty="0"/>
          </a:p>
        </p:txBody>
      </p:sp>
      <p:sp>
        <p:nvSpPr>
          <p:cNvPr id="3" name="副标题 2">
            <a:extLst>
              <a:ext uri="{FF2B5EF4-FFF2-40B4-BE49-F238E27FC236}">
                <a16:creationId xmlns:a16="http://schemas.microsoft.com/office/drawing/2014/main" id="{1742ADC3-7404-4E16-9272-DE83254B4395}"/>
              </a:ext>
            </a:extLst>
          </p:cNvPr>
          <p:cNvSpPr>
            <a:spLocks noGrp="1"/>
          </p:cNvSpPr>
          <p:nvPr>
            <p:ph type="subTitle" idx="1"/>
          </p:nvPr>
        </p:nvSpPr>
        <p:spPr/>
        <p:txBody>
          <a:bodyPr>
            <a:normAutofit/>
          </a:bodyPr>
          <a:lstStyle/>
          <a:p>
            <a:pPr algn="ctr"/>
            <a:r>
              <a:rPr lang="en-US" altLang="zh-CN" sz="4400" b="1" dirty="0">
                <a:solidFill>
                  <a:schemeClr val="accent2">
                    <a:lumMod val="60000"/>
                    <a:lumOff val="40000"/>
                  </a:schemeClr>
                </a:solidFill>
              </a:rPr>
              <a:t>Chapter 3 </a:t>
            </a:r>
            <a:endParaRPr lang="zh-CN" altLang="en-US" sz="4400" b="1" dirty="0">
              <a:solidFill>
                <a:schemeClr val="accent2">
                  <a:lumMod val="60000"/>
                  <a:lumOff val="40000"/>
                </a:schemeClr>
              </a:solidFill>
            </a:endParaRPr>
          </a:p>
        </p:txBody>
      </p:sp>
    </p:spTree>
    <p:extLst>
      <p:ext uri="{BB962C8B-B14F-4D97-AF65-F5344CB8AC3E}">
        <p14:creationId xmlns:p14="http://schemas.microsoft.com/office/powerpoint/2010/main" val="422599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E5946-8BBC-4CC0-9E27-14252CBD2233}"/>
              </a:ext>
            </a:extLst>
          </p:cNvPr>
          <p:cNvSpPr>
            <a:spLocks noGrp="1"/>
          </p:cNvSpPr>
          <p:nvPr>
            <p:ph type="title"/>
          </p:nvPr>
        </p:nvSpPr>
        <p:spPr>
          <a:xfrm>
            <a:off x="1235964" y="409048"/>
            <a:ext cx="9720072" cy="421463"/>
          </a:xfrm>
        </p:spPr>
        <p:txBody>
          <a:bodyPr>
            <a:normAutofit fontScale="90000"/>
          </a:bodyPr>
          <a:lstStyle/>
          <a:p>
            <a:r>
              <a:rPr lang="zh-CN" altLang="en-US" b="1" dirty="0"/>
              <a:t>四、国际法在中国的适用</a:t>
            </a:r>
          </a:p>
        </p:txBody>
      </p:sp>
      <p:sp>
        <p:nvSpPr>
          <p:cNvPr id="3" name="内容占位符 2">
            <a:extLst>
              <a:ext uri="{FF2B5EF4-FFF2-40B4-BE49-F238E27FC236}">
                <a16:creationId xmlns:a16="http://schemas.microsoft.com/office/drawing/2014/main" id="{D8A501E3-8475-46A5-A2D0-56C7C7B3BD9F}"/>
              </a:ext>
            </a:extLst>
          </p:cNvPr>
          <p:cNvSpPr>
            <a:spLocks noGrp="1"/>
          </p:cNvSpPr>
          <p:nvPr>
            <p:ph idx="1"/>
          </p:nvPr>
        </p:nvSpPr>
        <p:spPr>
          <a:xfrm>
            <a:off x="478172" y="1140903"/>
            <a:ext cx="11333527" cy="5511567"/>
          </a:xfrm>
        </p:spPr>
        <p:txBody>
          <a:bodyPr>
            <a:normAutofit fontScale="77500" lnSpcReduction="20000"/>
          </a:bodyPr>
          <a:lstStyle/>
          <a:p>
            <a:pPr>
              <a:lnSpc>
                <a:spcPct val="110000"/>
              </a:lnSpc>
              <a:buFont typeface="Arial" panose="020B0604020202020204" pitchFamily="34" charset="0"/>
              <a:buNone/>
            </a:pPr>
            <a:r>
              <a:rPr lang="zh-CN" altLang="zh-CN" sz="2400" b="1" dirty="0">
                <a:latin typeface="+mj-ea"/>
                <a:ea typeface="+mj-ea"/>
              </a:rPr>
              <a:t>（一）习惯国际法在中国适用的方式</a:t>
            </a:r>
          </a:p>
          <a:p>
            <a:pPr>
              <a:lnSpc>
                <a:spcPct val="110000"/>
              </a:lnSpc>
              <a:buFont typeface="Arial" panose="020B0604020202020204" pitchFamily="34" charset="0"/>
              <a:buNone/>
            </a:pPr>
            <a:r>
              <a:rPr lang="zh-CN" altLang="zh-CN" sz="2400" dirty="0">
                <a:latin typeface="+mj-ea"/>
                <a:ea typeface="+mj-ea"/>
              </a:rPr>
              <a:t>习惯国际法是各国反复适用的国际法规范，它在我国国内发生效力的方式同各国实践相一致，是不需要任何法律程序的</a:t>
            </a:r>
            <a:r>
              <a:rPr lang="zh-CN" altLang="en-US" sz="2400" dirty="0">
                <a:latin typeface="+mj-ea"/>
                <a:ea typeface="+mj-ea"/>
              </a:rPr>
              <a:t>。我国虽然没有在</a:t>
            </a:r>
            <a:r>
              <a:rPr lang="en-US" altLang="zh-CN" sz="2400" dirty="0">
                <a:latin typeface="+mj-ea"/>
                <a:ea typeface="+mj-ea"/>
              </a:rPr>
              <a:t>《</a:t>
            </a:r>
            <a:r>
              <a:rPr lang="zh-CN" altLang="en-US" sz="2400" dirty="0">
                <a:latin typeface="+mj-ea"/>
                <a:ea typeface="+mj-ea"/>
              </a:rPr>
              <a:t>宪法</a:t>
            </a:r>
            <a:r>
              <a:rPr lang="en-US" altLang="zh-CN" sz="2400" dirty="0">
                <a:latin typeface="+mj-ea"/>
                <a:ea typeface="+mj-ea"/>
              </a:rPr>
              <a:t>》</a:t>
            </a:r>
            <a:r>
              <a:rPr lang="zh-CN" altLang="en-US" sz="2400" dirty="0">
                <a:latin typeface="+mj-ea"/>
                <a:ea typeface="+mj-ea"/>
              </a:rPr>
              <a:t>中直接规定国际法和国内法的关系，但是直接将习惯国际法条款纳入到我国的法律条款中。</a:t>
            </a:r>
            <a:endParaRPr lang="en-US" altLang="zh-CN" sz="2400" dirty="0">
              <a:latin typeface="+mj-ea"/>
              <a:ea typeface="+mj-ea"/>
            </a:endParaRPr>
          </a:p>
          <a:p>
            <a:pPr>
              <a:lnSpc>
                <a:spcPct val="110000"/>
              </a:lnSpc>
              <a:buFont typeface="Arial" panose="020B0604020202020204" pitchFamily="34" charset="0"/>
              <a:buNone/>
            </a:pPr>
            <a:r>
              <a:rPr lang="en-US" altLang="zh-CN" sz="2400" b="1" dirty="0">
                <a:latin typeface="+mj-ea"/>
                <a:ea typeface="+mj-ea"/>
              </a:rPr>
              <a:t>1</a:t>
            </a:r>
            <a:r>
              <a:rPr lang="zh-CN" altLang="en-US" sz="2400" b="1" dirty="0">
                <a:latin typeface="+mj-ea"/>
                <a:ea typeface="+mj-ea"/>
              </a:rPr>
              <a:t>、宪法层面</a:t>
            </a:r>
            <a:endParaRPr lang="en-US" altLang="zh-CN" sz="2400" b="1" dirty="0">
              <a:latin typeface="+mj-ea"/>
              <a:ea typeface="+mj-ea"/>
            </a:endParaRPr>
          </a:p>
          <a:p>
            <a:pPr>
              <a:lnSpc>
                <a:spcPct val="110000"/>
              </a:lnSpc>
              <a:buFont typeface="Arial" panose="020B0604020202020204" pitchFamily="34" charset="0"/>
              <a:buNone/>
            </a:pPr>
            <a:r>
              <a:rPr lang="en-US" altLang="zh-CN" sz="2400" dirty="0">
                <a:latin typeface="+mj-ea"/>
                <a:ea typeface="+mj-ea"/>
              </a:rPr>
              <a:t>《</a:t>
            </a:r>
            <a:r>
              <a:rPr lang="zh-CN" altLang="en-US" sz="2400" dirty="0">
                <a:latin typeface="+mj-ea"/>
                <a:ea typeface="+mj-ea"/>
              </a:rPr>
              <a:t>宪法</a:t>
            </a:r>
            <a:r>
              <a:rPr lang="en-US" altLang="zh-CN" sz="2400" dirty="0">
                <a:latin typeface="+mj-ea"/>
                <a:ea typeface="+mj-ea"/>
              </a:rPr>
              <a:t>》</a:t>
            </a:r>
            <a:r>
              <a:rPr lang="zh-CN" altLang="en-US" sz="2400" dirty="0">
                <a:latin typeface="+mj-ea"/>
                <a:ea typeface="+mj-ea"/>
              </a:rPr>
              <a:t>序言：</a:t>
            </a:r>
            <a:r>
              <a:rPr lang="zh-CN" altLang="en-US" sz="2400" dirty="0">
                <a:solidFill>
                  <a:srgbClr val="FF0000"/>
                </a:solidFill>
                <a:latin typeface="+mj-ea"/>
                <a:ea typeface="+mj-ea"/>
              </a:rPr>
              <a:t>中国坚持独立自主的对外政策，坚持互相尊重主权和领土完整、互不侵犯、互不干涉内政、平等互利、和平共处的五项原则，坚持和平发展道路，坚持互利共赢开放战略，发展同各国的外交关系和经济、文化交流</a:t>
            </a:r>
            <a:endParaRPr lang="en-US" altLang="zh-CN" sz="2400" dirty="0">
              <a:latin typeface="+mj-ea"/>
              <a:ea typeface="+mj-ea"/>
            </a:endParaRPr>
          </a:p>
          <a:p>
            <a:pPr>
              <a:lnSpc>
                <a:spcPct val="110000"/>
              </a:lnSpc>
              <a:buFont typeface="Arial" panose="020B0604020202020204" pitchFamily="34" charset="0"/>
              <a:buNone/>
            </a:pPr>
            <a:r>
              <a:rPr lang="en-US" altLang="zh-CN" sz="2400" dirty="0">
                <a:latin typeface="+mj-ea"/>
                <a:ea typeface="+mj-ea"/>
              </a:rPr>
              <a:t>《</a:t>
            </a:r>
            <a:r>
              <a:rPr lang="zh-CN" altLang="en-US" sz="2400" dirty="0">
                <a:latin typeface="+mj-ea"/>
                <a:ea typeface="+mj-ea"/>
              </a:rPr>
              <a:t>宪法</a:t>
            </a:r>
            <a:r>
              <a:rPr lang="en-US" altLang="zh-CN" sz="2400" dirty="0">
                <a:latin typeface="+mj-ea"/>
                <a:ea typeface="+mj-ea"/>
              </a:rPr>
              <a:t>》</a:t>
            </a:r>
            <a:r>
              <a:rPr lang="zh-CN" altLang="en-US" sz="2400" dirty="0">
                <a:latin typeface="+mj-ea"/>
                <a:ea typeface="+mj-ea"/>
              </a:rPr>
              <a:t>第</a:t>
            </a:r>
            <a:r>
              <a:rPr lang="en-US" altLang="zh-CN" sz="2400" dirty="0">
                <a:latin typeface="+mj-ea"/>
                <a:ea typeface="+mj-ea"/>
              </a:rPr>
              <a:t>32</a:t>
            </a:r>
            <a:r>
              <a:rPr lang="zh-CN" altLang="en-US" sz="2400" dirty="0">
                <a:latin typeface="+mj-ea"/>
                <a:ea typeface="+mj-ea"/>
              </a:rPr>
              <a:t>条：</a:t>
            </a:r>
            <a:r>
              <a:rPr lang="zh-CN" altLang="en-US" sz="2400" dirty="0">
                <a:solidFill>
                  <a:srgbClr val="FF0000"/>
                </a:solidFill>
                <a:latin typeface="+mj-ea"/>
                <a:ea typeface="+mj-ea"/>
              </a:rPr>
              <a:t>中华人民共和国对于因为政治原因要求避难的外国人，可以给予受庇护的权利</a:t>
            </a:r>
            <a:r>
              <a:rPr lang="zh-CN" altLang="en-US" sz="2400" dirty="0">
                <a:latin typeface="+mj-ea"/>
                <a:ea typeface="+mj-ea"/>
              </a:rPr>
              <a:t>。</a:t>
            </a:r>
            <a:endParaRPr lang="en-US" altLang="zh-CN" sz="2400" dirty="0">
              <a:latin typeface="+mj-ea"/>
              <a:ea typeface="+mj-ea"/>
            </a:endParaRPr>
          </a:p>
          <a:p>
            <a:pPr>
              <a:lnSpc>
                <a:spcPct val="110000"/>
              </a:lnSpc>
              <a:buFont typeface="Arial" panose="020B0604020202020204" pitchFamily="34" charset="0"/>
              <a:buNone/>
            </a:pPr>
            <a:r>
              <a:rPr lang="en-US" altLang="zh-CN" sz="2400" b="1" dirty="0">
                <a:latin typeface="+mj-ea"/>
                <a:ea typeface="+mj-ea"/>
              </a:rPr>
              <a:t>2</a:t>
            </a:r>
            <a:r>
              <a:rPr lang="zh-CN" altLang="en-US" sz="2400" b="1" dirty="0">
                <a:latin typeface="+mj-ea"/>
                <a:ea typeface="+mj-ea"/>
              </a:rPr>
              <a:t>、一般法层面</a:t>
            </a:r>
            <a:endParaRPr lang="en-US" altLang="zh-CN" sz="2400" b="1" dirty="0">
              <a:latin typeface="+mj-ea"/>
              <a:ea typeface="+mj-ea"/>
            </a:endParaRPr>
          </a:p>
          <a:p>
            <a:pPr>
              <a:lnSpc>
                <a:spcPct val="110000"/>
              </a:lnSpc>
              <a:buFont typeface="Arial" panose="020B0604020202020204" pitchFamily="34" charset="0"/>
              <a:buNone/>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a:t>
            </a:r>
            <a:r>
              <a:rPr lang="zh-CN" altLang="en-US" sz="2400" dirty="0">
                <a:latin typeface="+mj-ea"/>
                <a:ea typeface="+mj-ea"/>
              </a:rPr>
              <a:t>刑法</a:t>
            </a:r>
            <a:r>
              <a:rPr lang="en-US" altLang="zh-CN" sz="2400" dirty="0">
                <a:latin typeface="+mj-ea"/>
                <a:ea typeface="+mj-ea"/>
              </a:rPr>
              <a:t>》11</a:t>
            </a:r>
            <a:r>
              <a:rPr lang="zh-CN" altLang="en-US" sz="2400" dirty="0">
                <a:latin typeface="+mj-ea"/>
                <a:ea typeface="+mj-ea"/>
              </a:rPr>
              <a:t>条：享有外交特权和豁免权的外国人的刑事责任，通过外交途径解决。</a:t>
            </a:r>
            <a:endParaRPr lang="en-US" altLang="zh-CN" sz="2400" dirty="0">
              <a:latin typeface="+mj-ea"/>
              <a:ea typeface="+mj-ea"/>
            </a:endParaRPr>
          </a:p>
          <a:p>
            <a:pPr>
              <a:lnSpc>
                <a:spcPct val="110000"/>
              </a:lnSpc>
              <a:buFont typeface="Arial" panose="020B0604020202020204" pitchFamily="34" charset="0"/>
              <a:buNone/>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a:t>
            </a:r>
            <a:r>
              <a:rPr lang="en-US" altLang="zh-CN" sz="2400" dirty="0">
                <a:latin typeface="+mj-ea"/>
                <a:ea typeface="+mj-ea"/>
              </a:rPr>
              <a:t>《</a:t>
            </a:r>
            <a:r>
              <a:rPr lang="zh-CN" altLang="en-US" sz="2400" dirty="0">
                <a:latin typeface="+mj-ea"/>
                <a:ea typeface="+mj-ea"/>
              </a:rPr>
              <a:t>刑事诉讼法</a:t>
            </a:r>
            <a:r>
              <a:rPr lang="en-US" altLang="zh-CN" sz="2400" dirty="0">
                <a:latin typeface="+mj-ea"/>
                <a:ea typeface="+mj-ea"/>
              </a:rPr>
              <a:t>》17</a:t>
            </a:r>
            <a:r>
              <a:rPr lang="zh-CN" altLang="en-US" sz="2400" dirty="0">
                <a:latin typeface="+mj-ea"/>
                <a:ea typeface="+mj-ea"/>
              </a:rPr>
              <a:t>条：对于外国人犯罪应当追究刑事责任的，适用本法的规定。 对于享有外交特权和豁免权的外国人犯罪应当追究刑事责任的，通过外交途径解决。</a:t>
            </a:r>
            <a:endParaRPr lang="en-US" altLang="zh-CN" sz="2400" dirty="0">
              <a:latin typeface="+mj-ea"/>
              <a:ea typeface="+mj-ea"/>
            </a:endParaRPr>
          </a:p>
          <a:p>
            <a:pPr>
              <a:lnSpc>
                <a:spcPct val="110000"/>
              </a:lnSpc>
              <a:buFont typeface="Arial" panose="020B0604020202020204" pitchFamily="34" charset="0"/>
              <a:buNone/>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a:t>
            </a:r>
            <a:r>
              <a:rPr lang="en-US" altLang="zh-CN" sz="2400" dirty="0">
                <a:latin typeface="+mj-ea"/>
                <a:ea typeface="+mj-ea"/>
              </a:rPr>
              <a:t>《</a:t>
            </a:r>
            <a:r>
              <a:rPr lang="zh-CN" altLang="en-US" sz="2400" dirty="0">
                <a:latin typeface="+mj-ea"/>
                <a:ea typeface="+mj-ea"/>
              </a:rPr>
              <a:t>民事诉讼法</a:t>
            </a:r>
            <a:r>
              <a:rPr lang="en-US" altLang="zh-CN" sz="2400" dirty="0">
                <a:latin typeface="+mj-ea"/>
                <a:ea typeface="+mj-ea"/>
              </a:rPr>
              <a:t>》261</a:t>
            </a:r>
            <a:r>
              <a:rPr lang="zh-CN" altLang="en-US" sz="2400" dirty="0">
                <a:latin typeface="+mj-ea"/>
                <a:ea typeface="+mj-ea"/>
              </a:rPr>
              <a:t>条：对享有外交特权与豁免的外国人、外国组织或者国际组织提起的民事诉讼，应当依照中华人民共和国有关法律和中华人民共和国缔结或者参加的国际条约的规定办理。</a:t>
            </a:r>
            <a:endParaRPr lang="zh-CN" altLang="zh-CN" sz="2400" dirty="0">
              <a:latin typeface="+mj-ea"/>
              <a:ea typeface="+mj-ea"/>
            </a:endParaRPr>
          </a:p>
          <a:p>
            <a:endParaRPr lang="zh-CN" altLang="en-US" dirty="0"/>
          </a:p>
        </p:txBody>
      </p:sp>
    </p:spTree>
    <p:extLst>
      <p:ext uri="{BB962C8B-B14F-4D97-AF65-F5344CB8AC3E}">
        <p14:creationId xmlns:p14="http://schemas.microsoft.com/office/powerpoint/2010/main" val="378071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5B6D3D-63F8-4E9F-8211-00AF912BB915}"/>
              </a:ext>
            </a:extLst>
          </p:cNvPr>
          <p:cNvSpPr>
            <a:spLocks noGrp="1"/>
          </p:cNvSpPr>
          <p:nvPr>
            <p:ph idx="1"/>
          </p:nvPr>
        </p:nvSpPr>
        <p:spPr>
          <a:xfrm>
            <a:off x="805343" y="620785"/>
            <a:ext cx="10721130" cy="6073630"/>
          </a:xfrm>
        </p:spPr>
        <p:txBody>
          <a:bodyPr>
            <a:normAutofit fontScale="70000" lnSpcReduction="20000"/>
          </a:bodyPr>
          <a:lstStyle/>
          <a:p>
            <a:pPr>
              <a:lnSpc>
                <a:spcPct val="110000"/>
              </a:lnSpc>
              <a:buFont typeface="Arial" panose="020B0604020202020204" pitchFamily="34" charset="0"/>
              <a:buNone/>
            </a:pPr>
            <a:r>
              <a:rPr lang="zh-CN" altLang="en-US" sz="2400" b="1" dirty="0">
                <a:latin typeface="宋体" panose="02010600030101010101" pitchFamily="2" charset="-122"/>
                <a:ea typeface="宋体" panose="02010600030101010101" pitchFamily="2" charset="-122"/>
              </a:rPr>
              <a:t>（二）</a:t>
            </a:r>
            <a:r>
              <a:rPr lang="zh-CN" altLang="zh-CN" sz="2400" b="1" dirty="0">
                <a:latin typeface="宋体" panose="02010600030101010101" pitchFamily="2" charset="-122"/>
                <a:ea typeface="宋体" panose="02010600030101010101" pitchFamily="2" charset="-122"/>
              </a:rPr>
              <a:t>国际条约在中国适用的方式</a:t>
            </a:r>
          </a:p>
          <a:p>
            <a:pPr>
              <a:lnSpc>
                <a:spcPct val="110000"/>
              </a:lnSpc>
              <a:buFont typeface="Arial" panose="020B0604020202020204" pitchFamily="34" charset="0"/>
              <a:buNone/>
            </a:pPr>
            <a:r>
              <a:rPr lang="en-US" altLang="zh-CN" sz="2400" b="1" dirty="0">
                <a:latin typeface="宋体" panose="02010600030101010101" pitchFamily="2" charset="-122"/>
                <a:ea typeface="宋体" panose="02010600030101010101" pitchFamily="2" charset="-122"/>
              </a:rPr>
              <a:t>1. </a:t>
            </a:r>
            <a:r>
              <a:rPr lang="zh-CN" altLang="zh-CN" sz="2400" b="1" dirty="0">
                <a:latin typeface="宋体" panose="02010600030101010101" pitchFamily="2" charset="-122"/>
                <a:ea typeface="宋体" panose="02010600030101010101" pitchFamily="2" charset="-122"/>
              </a:rPr>
              <a:t>直接适用“自身可执行”的条约或条款</a:t>
            </a:r>
          </a:p>
          <a:p>
            <a:pPr>
              <a:lnSpc>
                <a:spcPct val="110000"/>
              </a:lnSpc>
              <a:buFont typeface="Arial" panose="020B0604020202020204" pitchFamily="34" charset="0"/>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）法律规定中国法律、法规与国际条约有不同规定的，适用国际条约的规定。</a:t>
            </a:r>
            <a:endParaRPr lang="en-US" altLang="zh-CN" sz="2400" dirty="0">
              <a:latin typeface="宋体" panose="02010600030101010101" pitchFamily="2" charset="-122"/>
              <a:ea typeface="宋体" panose="02010600030101010101" pitchFamily="2" charset="-122"/>
            </a:endParaRPr>
          </a:p>
          <a:p>
            <a:pPr>
              <a:lnSpc>
                <a:spcPct val="110000"/>
              </a:lnSpc>
              <a:buFont typeface="Arial" panose="020B0604020202020204" pitchFamily="34" charset="0"/>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）法律规定依照有关国际条约承担义务。</a:t>
            </a:r>
          </a:p>
          <a:p>
            <a:pPr>
              <a:lnSpc>
                <a:spcPct val="110000"/>
              </a:lnSpc>
              <a:buFont typeface="Arial" panose="020B0604020202020204" pitchFamily="34" charset="0"/>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）法律规定条约有特殊或具体规定的适用条约的规定。</a:t>
            </a:r>
          </a:p>
          <a:p>
            <a:pPr>
              <a:lnSpc>
                <a:spcPct val="120000"/>
              </a:lnSpc>
              <a:buNone/>
            </a:pP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zh-CN" sz="2400" dirty="0">
                <a:latin typeface="宋体" panose="02010600030101010101" pitchFamily="2" charset="-122"/>
                <a:ea typeface="宋体" panose="02010600030101010101" pitchFamily="2" charset="-122"/>
              </a:rPr>
              <a:t>）法律规定在相关领域适用相关条约。</a:t>
            </a:r>
            <a:endParaRPr lang="en-US" altLang="zh-CN" sz="2400" dirty="0">
              <a:latin typeface="宋体" panose="02010600030101010101" pitchFamily="2" charset="-122"/>
              <a:ea typeface="宋体" panose="02010600030101010101" pitchFamily="2" charset="-122"/>
            </a:endParaRPr>
          </a:p>
          <a:p>
            <a:pPr>
              <a:lnSpc>
                <a:spcPct val="120000"/>
              </a:lnSpc>
              <a:buNone/>
            </a:pP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间接适用“非自身可执行”的条约或条款</a:t>
            </a:r>
          </a:p>
          <a:p>
            <a:pPr>
              <a:lnSpc>
                <a:spcPct val="120000"/>
              </a:lnSpc>
              <a:buNone/>
            </a:pP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zh-CN" sz="2400" dirty="0">
                <a:latin typeface="宋体" panose="02010600030101010101" pitchFamily="2" charset="-122"/>
                <a:ea typeface="宋体" panose="02010600030101010101" pitchFamily="2" charset="-122"/>
              </a:rPr>
              <a:t>）根据国际条约的内容制定单行法，并按照中国国情作一些变通或补充。</a:t>
            </a:r>
          </a:p>
          <a:p>
            <a:pPr>
              <a:lnSpc>
                <a:spcPct val="120000"/>
              </a:lnSpc>
              <a:buNone/>
            </a:pP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zh-CN" sz="2400" dirty="0">
                <a:latin typeface="宋体" panose="02010600030101010101" pitchFamily="2" charset="-122"/>
                <a:ea typeface="宋体" panose="02010600030101010101" pitchFamily="2" charset="-122"/>
              </a:rPr>
              <a:t>）通过修改或补充国内法的方式履行条约义务。</a:t>
            </a:r>
            <a:endParaRPr lang="en-US" altLang="zh-CN" sz="2400" dirty="0">
              <a:latin typeface="宋体" panose="02010600030101010101" pitchFamily="2" charset="-122"/>
              <a:ea typeface="宋体" panose="02010600030101010101" pitchFamily="2" charset="-122"/>
            </a:endParaRPr>
          </a:p>
          <a:p>
            <a:pPr>
              <a:lnSpc>
                <a:spcPct val="100000"/>
              </a:lnSpc>
              <a:buNone/>
            </a:pP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国际法与中国法冲突的解决</a:t>
            </a:r>
          </a:p>
          <a:p>
            <a:pPr>
              <a:lnSpc>
                <a:spcPct val="100000"/>
              </a:lnSpc>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习惯国际法与中国法冲突的解决</a:t>
            </a:r>
          </a:p>
          <a:p>
            <a:pPr>
              <a:lnSpc>
                <a:spcPct val="100000"/>
              </a:lnSpc>
              <a:buNone/>
            </a:pP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我国在立法活动中一般都要考虑习惯国际法的相关规范。所以，应当把我国法律与习惯国际法做一致的解释。</a:t>
            </a:r>
          </a:p>
          <a:p>
            <a:pPr>
              <a:lnSpc>
                <a:spcPct val="100000"/>
              </a:lnSpc>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国际条约与中国法冲突的解决</a:t>
            </a:r>
          </a:p>
          <a:p>
            <a:pPr>
              <a:lnSpc>
                <a:spcPct val="100000"/>
              </a:lnSpc>
              <a:buNone/>
            </a:pPr>
            <a:r>
              <a:rPr lang="en-US" altLang="zh-CN" sz="2400" dirty="0">
                <a:latin typeface="宋体" panose="02010600030101010101" pitchFamily="2" charset="-122"/>
                <a:ea typeface="宋体" panose="02010600030101010101" pitchFamily="2" charset="-122"/>
              </a:rPr>
              <a:t>    </a:t>
            </a:r>
            <a:r>
              <a:rPr lang="zh-CN" altLang="zh-CN" sz="2400" dirty="0">
                <a:latin typeface="宋体" panose="02010600030101010101" pitchFamily="2" charset="-122"/>
                <a:ea typeface="宋体" panose="02010600030101010101" pitchFamily="2" charset="-122"/>
              </a:rPr>
              <a:t>条约优先于国内法的原则是我国处理条约与国内法冲突问题的一般</a:t>
            </a:r>
            <a:r>
              <a:rPr lang="zh-CN" altLang="en-US" sz="2400" dirty="0">
                <a:latin typeface="宋体" panose="02010600030101010101" pitchFamily="2" charset="-122"/>
                <a:ea typeface="宋体" panose="02010600030101010101" pitchFamily="2" charset="-122"/>
              </a:rPr>
              <a:t>原则</a:t>
            </a:r>
            <a:endParaRPr lang="en-US" altLang="zh-CN" sz="2400" dirty="0">
              <a:latin typeface="宋体" panose="02010600030101010101" pitchFamily="2" charset="-122"/>
              <a:ea typeface="宋体" panose="02010600030101010101" pitchFamily="2" charset="-122"/>
            </a:endParaRPr>
          </a:p>
          <a:p>
            <a:pPr>
              <a:lnSpc>
                <a:spcPct val="110000"/>
              </a:lnSpc>
              <a:buFont typeface="Arial" panose="020B0604020202020204" pitchFamily="34" charset="0"/>
              <a:buNone/>
            </a:pPr>
            <a:endParaRPr lang="zh-CN" altLang="zh-CN" sz="24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31141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F421C-CC96-4424-935B-D965C86BB37A}"/>
              </a:ext>
            </a:extLst>
          </p:cNvPr>
          <p:cNvSpPr>
            <a:spLocks noGrp="1"/>
          </p:cNvSpPr>
          <p:nvPr>
            <p:ph type="title"/>
          </p:nvPr>
        </p:nvSpPr>
        <p:spPr>
          <a:xfrm>
            <a:off x="1082851" y="308380"/>
            <a:ext cx="9720072" cy="740245"/>
          </a:xfrm>
        </p:spPr>
        <p:txBody>
          <a:bodyPr>
            <a:normAutofit/>
          </a:bodyPr>
          <a:lstStyle/>
          <a:p>
            <a:r>
              <a:rPr lang="zh-CN" altLang="en-US" sz="4000" b="1" dirty="0">
                <a:solidFill>
                  <a:schemeClr val="tx1"/>
                </a:solidFill>
                <a:latin typeface="+mj-ea"/>
              </a:rPr>
              <a:t>五、</a:t>
            </a:r>
            <a:r>
              <a:rPr kumimoji="1" lang="zh-CN" altLang="en-US" sz="4000" b="1" noProof="1">
                <a:solidFill>
                  <a:schemeClr val="tx1"/>
                </a:solidFill>
                <a:latin typeface="+mj-ea"/>
              </a:rPr>
              <a:t>国内法对国际法的影响</a:t>
            </a:r>
            <a:endParaRPr lang="zh-CN" altLang="en-US" sz="4000" b="1" dirty="0">
              <a:solidFill>
                <a:schemeClr val="tx1"/>
              </a:solidFill>
              <a:latin typeface="+mj-ea"/>
            </a:endParaRPr>
          </a:p>
        </p:txBody>
      </p:sp>
      <p:sp>
        <p:nvSpPr>
          <p:cNvPr id="3" name="内容占位符 2">
            <a:extLst>
              <a:ext uri="{FF2B5EF4-FFF2-40B4-BE49-F238E27FC236}">
                <a16:creationId xmlns:a16="http://schemas.microsoft.com/office/drawing/2014/main" id="{F57EBB61-C55C-4604-A302-A0A3A09C65DE}"/>
              </a:ext>
            </a:extLst>
          </p:cNvPr>
          <p:cNvSpPr>
            <a:spLocks noGrp="1"/>
          </p:cNvSpPr>
          <p:nvPr>
            <p:ph idx="1"/>
          </p:nvPr>
        </p:nvSpPr>
        <p:spPr>
          <a:xfrm>
            <a:off x="343949" y="1325461"/>
            <a:ext cx="11669086" cy="5318620"/>
          </a:xfrm>
        </p:spPr>
        <p:txBody>
          <a:bodyPr>
            <a:normAutofit lnSpcReduction="10000"/>
          </a:bodyPr>
          <a:lstStyle/>
          <a:p>
            <a:r>
              <a:rPr lang="zh-CN" altLang="en-US" dirty="0"/>
              <a:t>（一）</a:t>
            </a:r>
            <a:r>
              <a:rPr lang="zh-CN" altLang="zh-CN" sz="2400" b="1" dirty="0">
                <a:latin typeface="黑体" panose="02010609060101010101" pitchFamily="49" charset="-122"/>
                <a:ea typeface="黑体" panose="02010609060101010101" pitchFamily="49" charset="-122"/>
              </a:rPr>
              <a:t>国内</a:t>
            </a:r>
            <a:r>
              <a:rPr lang="zh-CN" altLang="en-US" sz="2400" b="1" dirty="0">
                <a:latin typeface="黑体" panose="02010609060101010101" pitchFamily="49" charset="-122"/>
                <a:ea typeface="黑体" panose="02010609060101010101" pitchFamily="49" charset="-122"/>
              </a:rPr>
              <a:t>私法</a:t>
            </a:r>
            <a:r>
              <a:rPr lang="zh-CN" altLang="zh-CN" sz="2400" b="1" dirty="0">
                <a:latin typeface="黑体" panose="02010609060101010101" pitchFamily="49" charset="-122"/>
                <a:ea typeface="黑体" panose="02010609060101010101" pitchFamily="49" charset="-122"/>
              </a:rPr>
              <a:t>对国际法实体规则的影响</a:t>
            </a:r>
            <a:endParaRPr lang="en-US" altLang="zh-CN" sz="2400" b="1" dirty="0">
              <a:latin typeface="黑体" panose="02010609060101010101" pitchFamily="49" charset="-122"/>
              <a:ea typeface="黑体" panose="02010609060101010101" pitchFamily="49" charset="-122"/>
            </a:endParaRPr>
          </a:p>
          <a:p>
            <a:pPr algn="just">
              <a:lnSpc>
                <a:spcPct val="120000"/>
              </a:lnSpc>
              <a:buFont typeface="Arial" panose="020B0604020202020204" pitchFamily="34" charset="0"/>
              <a:buNone/>
            </a:pPr>
            <a:r>
              <a:rPr lang="zh-CN" altLang="en-US" sz="2400" dirty="0">
                <a:latin typeface="+mj-ea"/>
                <a:ea typeface="+mj-ea"/>
              </a:rPr>
              <a:t>     构成国际公法的各种法律关系的内容通常是</a:t>
            </a:r>
            <a:r>
              <a:rPr lang="zh-CN" altLang="en-US" sz="2400" b="1" dirty="0">
                <a:latin typeface="+mj-ea"/>
                <a:ea typeface="+mj-ea"/>
              </a:rPr>
              <a:t>按照或者类比某种私法观念</a:t>
            </a:r>
            <a:r>
              <a:rPr lang="zh-CN" altLang="en-US" sz="2400" dirty="0">
                <a:latin typeface="+mj-ea"/>
                <a:ea typeface="+mj-ea"/>
              </a:rPr>
              <a:t>加以塑造的。</a:t>
            </a:r>
            <a:endParaRPr lang="zh-CN" altLang="zh-CN" sz="2400" dirty="0">
              <a:latin typeface="+mj-ea"/>
              <a:ea typeface="+mj-ea"/>
            </a:endParaRPr>
          </a:p>
          <a:p>
            <a:pPr algn="just">
              <a:lnSpc>
                <a:spcPct val="120000"/>
              </a:lnSpc>
              <a:buFont typeface="Arial" panose="020B0604020202020204" pitchFamily="34" charset="0"/>
              <a:buNone/>
            </a:pPr>
            <a:r>
              <a:rPr lang="en-US" altLang="zh-CN" sz="2400" dirty="0">
                <a:latin typeface="+mj-ea"/>
                <a:ea typeface="+mj-ea"/>
              </a:rPr>
              <a:t>    </a:t>
            </a:r>
            <a:r>
              <a:rPr lang="en-US" altLang="zh-CN" sz="2400" b="1" dirty="0">
                <a:latin typeface="+mj-ea"/>
                <a:ea typeface="+mj-ea"/>
              </a:rPr>
              <a:t>1. </a:t>
            </a:r>
            <a:r>
              <a:rPr lang="zh-CN" altLang="zh-CN" sz="2400" b="1" dirty="0">
                <a:latin typeface="+mj-ea"/>
                <a:ea typeface="+mj-ea"/>
              </a:rPr>
              <a:t>国内私法上的自然人、法人的主体制度对国际法上的主体制度的影响</a:t>
            </a:r>
            <a:r>
              <a:rPr lang="zh-CN" altLang="en-US" sz="2400" b="1" dirty="0">
                <a:latin typeface="+mj-ea"/>
                <a:ea typeface="+mj-ea"/>
              </a:rPr>
              <a:t>：</a:t>
            </a:r>
            <a:r>
              <a:rPr lang="zh-CN" altLang="en-US" sz="2400" dirty="0">
                <a:solidFill>
                  <a:srgbClr val="FF0000"/>
                </a:solidFill>
                <a:latin typeface="+mj-ea"/>
                <a:ea typeface="+mj-ea"/>
              </a:rPr>
              <a:t>监护制度与保护国、被保护国；自然人的代理制度和委托统治与新国家的产生及其承认和继承；私法中公司等团体的人格与国际组织的国际法律人格制度等</a:t>
            </a:r>
            <a:endParaRPr lang="zh-CN" altLang="zh-CN" sz="2400" dirty="0">
              <a:solidFill>
                <a:srgbClr val="FF0000"/>
              </a:solidFill>
              <a:latin typeface="+mj-ea"/>
              <a:ea typeface="+mj-ea"/>
            </a:endParaRPr>
          </a:p>
          <a:p>
            <a:pPr algn="just">
              <a:lnSpc>
                <a:spcPct val="120000"/>
              </a:lnSpc>
              <a:buFont typeface="Arial" panose="020B0604020202020204" pitchFamily="34" charset="0"/>
              <a:buNone/>
            </a:pPr>
            <a:r>
              <a:rPr lang="en-US" altLang="zh-CN" sz="2400" b="1" dirty="0">
                <a:latin typeface="+mj-ea"/>
                <a:ea typeface="+mj-ea"/>
              </a:rPr>
              <a:t>    2. </a:t>
            </a:r>
            <a:r>
              <a:rPr lang="zh-CN" altLang="zh-CN" sz="2400" b="1" dirty="0">
                <a:latin typeface="+mj-ea"/>
                <a:ea typeface="+mj-ea"/>
              </a:rPr>
              <a:t>国内私法上的所有权制度对领土主权制度的影响</a:t>
            </a:r>
            <a:r>
              <a:rPr lang="zh-CN" altLang="en-US" sz="2400" b="1" dirty="0">
                <a:latin typeface="+mj-ea"/>
                <a:ea typeface="+mj-ea"/>
              </a:rPr>
              <a:t>：</a:t>
            </a:r>
            <a:r>
              <a:rPr lang="zh-CN" altLang="en-US" sz="2400" dirty="0">
                <a:latin typeface="+mj-ea"/>
                <a:ea typeface="+mj-ea"/>
              </a:rPr>
              <a:t>所有权共有关系对“人类共同继承财产”的影响；所有权的取得和丧失对领土的取得和丧失的影响；所有权转让与领土的割让制度</a:t>
            </a:r>
            <a:endParaRPr lang="zh-CN" altLang="zh-CN" sz="2400" dirty="0">
              <a:latin typeface="+mj-ea"/>
              <a:ea typeface="+mj-ea"/>
            </a:endParaRPr>
          </a:p>
          <a:p>
            <a:pPr algn="just">
              <a:lnSpc>
                <a:spcPct val="120000"/>
              </a:lnSpc>
              <a:buFont typeface="Arial" panose="020B0604020202020204" pitchFamily="34" charset="0"/>
              <a:buNone/>
            </a:pPr>
            <a:r>
              <a:rPr lang="en-US" altLang="zh-CN" sz="2400" b="1" dirty="0">
                <a:latin typeface="+mj-ea"/>
                <a:ea typeface="+mj-ea"/>
              </a:rPr>
              <a:t>    3. </a:t>
            </a:r>
            <a:r>
              <a:rPr lang="zh-CN" altLang="zh-CN" sz="2400" b="1" dirty="0">
                <a:latin typeface="+mj-ea"/>
                <a:ea typeface="+mj-ea"/>
              </a:rPr>
              <a:t>国内私法的契约法对国际法上条约制度的影响</a:t>
            </a:r>
            <a:r>
              <a:rPr lang="zh-CN" altLang="en-US" sz="2400" b="1" dirty="0">
                <a:latin typeface="+mj-ea"/>
                <a:ea typeface="+mj-ea"/>
              </a:rPr>
              <a:t>：</a:t>
            </a:r>
            <a:r>
              <a:rPr lang="zh-CN" altLang="en-US" sz="2400" dirty="0">
                <a:latin typeface="+mj-ea"/>
                <a:ea typeface="+mj-ea"/>
              </a:rPr>
              <a:t>条约必须遵守原则来源于契约中的约定必须信守原则；合同解释与条约解释；条约的与第三方的关系；条约的生效、撤销与合同的关系</a:t>
            </a:r>
            <a:endParaRPr lang="zh-CN" altLang="zh-CN" sz="2400" dirty="0">
              <a:latin typeface="+mj-ea"/>
              <a:ea typeface="+mj-ea"/>
            </a:endParaRPr>
          </a:p>
          <a:p>
            <a:pPr eaLnBrk="1" fontAlgn="t" hangingPunct="1">
              <a:lnSpc>
                <a:spcPts val="3600"/>
              </a:lnSpc>
              <a:buFont typeface="Arial" panose="020B0604020202020204" pitchFamily="34" charset="0"/>
              <a:buNone/>
            </a:pPr>
            <a:endParaRPr lang="zh-CN" altLang="zh-CN" sz="3600"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377731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518285-10A2-4145-B73F-99D8EE624B9B}"/>
              </a:ext>
            </a:extLst>
          </p:cNvPr>
          <p:cNvSpPr>
            <a:spLocks noGrp="1"/>
          </p:cNvSpPr>
          <p:nvPr>
            <p:ph idx="1"/>
          </p:nvPr>
        </p:nvSpPr>
        <p:spPr>
          <a:xfrm>
            <a:off x="1024128" y="939567"/>
            <a:ext cx="9720073" cy="5369793"/>
          </a:xfrm>
        </p:spPr>
        <p:txBody>
          <a:bodyPr>
            <a:normAutofit/>
          </a:bodyPr>
          <a:lstStyle/>
          <a:p>
            <a:pPr>
              <a:lnSpc>
                <a:spcPct val="90000"/>
              </a:lnSpc>
              <a:buFont typeface="Arial" panose="020B0604020202020204" pitchFamily="34" charset="0"/>
              <a:buNone/>
            </a:pPr>
            <a:r>
              <a:rPr lang="zh-CN" altLang="zh-CN" sz="2000" b="1" dirty="0">
                <a:latin typeface="+mj-ea"/>
                <a:ea typeface="+mj-ea"/>
              </a:rPr>
              <a:t>（二）国内公法对国际法实体规则的影响</a:t>
            </a:r>
            <a:endParaRPr lang="en-US" altLang="zh-CN" sz="2000" b="1" dirty="0">
              <a:latin typeface="+mj-ea"/>
              <a:ea typeface="+mj-ea"/>
            </a:endParaRPr>
          </a:p>
          <a:p>
            <a:pPr marL="0" indent="0">
              <a:lnSpc>
                <a:spcPct val="90000"/>
              </a:lnSpc>
              <a:buNone/>
            </a:pPr>
            <a:r>
              <a:rPr lang="en-US" altLang="zh-CN" sz="2000" dirty="0">
                <a:latin typeface="+mj-ea"/>
                <a:ea typeface="+mj-ea"/>
              </a:rPr>
              <a:t>1</a:t>
            </a:r>
            <a:r>
              <a:rPr lang="zh-CN" altLang="en-US" sz="2000" dirty="0">
                <a:latin typeface="+mj-ea"/>
                <a:ea typeface="+mj-ea"/>
              </a:rPr>
              <a:t>、</a:t>
            </a:r>
            <a:r>
              <a:rPr lang="zh-CN" altLang="zh-CN" sz="2000" dirty="0">
                <a:latin typeface="+mj-ea"/>
                <a:ea typeface="+mj-ea"/>
              </a:rPr>
              <a:t>国内公法对国际人权法的人权理念的影响</a:t>
            </a:r>
            <a:r>
              <a:rPr lang="zh-CN" altLang="en-US" sz="2000" dirty="0">
                <a:latin typeface="+mj-ea"/>
                <a:ea typeface="+mj-ea"/>
              </a:rPr>
              <a:t>：人人平等，生命权、自由权来源于国内法，尤其是独立宣言。</a:t>
            </a:r>
            <a:endParaRPr lang="en-US" altLang="zh-CN" sz="2000" dirty="0">
              <a:latin typeface="+mj-ea"/>
              <a:ea typeface="+mj-ea"/>
            </a:endParaRPr>
          </a:p>
          <a:p>
            <a:pPr marL="0" indent="0">
              <a:lnSpc>
                <a:spcPct val="90000"/>
              </a:lnSpc>
              <a:buNone/>
            </a:pPr>
            <a:r>
              <a:rPr lang="en-US" altLang="zh-CN" sz="2000" dirty="0">
                <a:latin typeface="+mj-ea"/>
                <a:ea typeface="+mj-ea"/>
              </a:rPr>
              <a:t>2</a:t>
            </a:r>
            <a:r>
              <a:rPr lang="zh-CN" altLang="en-US" sz="2000" dirty="0">
                <a:latin typeface="+mj-ea"/>
                <a:ea typeface="+mj-ea"/>
              </a:rPr>
              <a:t>、</a:t>
            </a:r>
            <a:r>
              <a:rPr lang="zh-CN" altLang="zh-CN" sz="2000" dirty="0">
                <a:latin typeface="+mj-ea"/>
                <a:ea typeface="+mj-ea"/>
              </a:rPr>
              <a:t>国内公法对国际法原则的影响</a:t>
            </a:r>
            <a:r>
              <a:rPr lang="zh-CN" altLang="en-US" sz="2000" dirty="0">
                <a:latin typeface="+mj-ea"/>
                <a:ea typeface="+mj-ea"/>
              </a:rPr>
              <a:t>：法国</a:t>
            </a:r>
            <a:r>
              <a:rPr lang="en-US" altLang="zh-CN" sz="2000" dirty="0">
                <a:latin typeface="+mj-ea"/>
                <a:ea typeface="+mj-ea"/>
              </a:rPr>
              <a:t>《</a:t>
            </a:r>
            <a:r>
              <a:rPr lang="zh-CN" altLang="en-US" sz="2000" dirty="0">
                <a:latin typeface="+mj-ea"/>
                <a:ea typeface="+mj-ea"/>
              </a:rPr>
              <a:t>宪法</a:t>
            </a:r>
            <a:r>
              <a:rPr lang="en-US" altLang="zh-CN" sz="2000" dirty="0">
                <a:latin typeface="+mj-ea"/>
                <a:ea typeface="+mj-ea"/>
              </a:rPr>
              <a:t>》</a:t>
            </a:r>
            <a:r>
              <a:rPr lang="zh-CN" altLang="en-US" sz="2000" dirty="0">
                <a:latin typeface="+mj-ea"/>
                <a:ea typeface="+mj-ea"/>
              </a:rPr>
              <a:t>中的不干涉他国内政；庇护制度；政治犯不引渡等</a:t>
            </a:r>
            <a:endParaRPr lang="en-US" altLang="zh-CN" sz="2000" dirty="0">
              <a:latin typeface="+mj-ea"/>
              <a:ea typeface="+mj-ea"/>
            </a:endParaRPr>
          </a:p>
          <a:p>
            <a:pPr marL="0" indent="0">
              <a:buNone/>
            </a:pPr>
            <a:r>
              <a:rPr lang="zh-CN" altLang="en-US" sz="2000" b="1" dirty="0">
                <a:latin typeface="+mj-ea"/>
                <a:ea typeface="+mj-ea"/>
              </a:rPr>
              <a:t>（三）</a:t>
            </a:r>
            <a:r>
              <a:rPr lang="zh-CN" altLang="zh-CN" sz="2000" b="1" dirty="0">
                <a:latin typeface="+mj-ea"/>
                <a:ea typeface="+mj-ea"/>
              </a:rPr>
              <a:t>国内法对国际法程序规则的影响</a:t>
            </a:r>
            <a:endParaRPr lang="en-US" altLang="zh-CN" sz="2000" b="1" dirty="0">
              <a:latin typeface="+mj-ea"/>
              <a:ea typeface="+mj-ea"/>
            </a:endParaRPr>
          </a:p>
          <a:p>
            <a:pPr marL="0" indent="0">
              <a:buNone/>
            </a:pPr>
            <a:r>
              <a:rPr lang="en-US" altLang="zh-CN" sz="2100" b="1" dirty="0">
                <a:latin typeface="+mj-ea"/>
                <a:ea typeface="+mj-ea"/>
              </a:rPr>
              <a:t>1</a:t>
            </a:r>
            <a:r>
              <a:rPr lang="zh-CN" altLang="en-US" sz="2100" b="1" dirty="0">
                <a:latin typeface="+mj-ea"/>
                <a:ea typeface="+mj-ea"/>
              </a:rPr>
              <a:t>、</a:t>
            </a:r>
            <a:r>
              <a:rPr lang="zh-CN" altLang="zh-CN" sz="2100" b="1" dirty="0">
                <a:latin typeface="+mj-ea"/>
                <a:ea typeface="+mj-ea"/>
              </a:rPr>
              <a:t>国内法对联合国国际法院的程序规则的影响</a:t>
            </a:r>
            <a:endParaRPr lang="en-US" altLang="zh-CN" sz="2100" b="1" dirty="0">
              <a:latin typeface="+mj-ea"/>
              <a:ea typeface="+mj-ea"/>
            </a:endParaRPr>
          </a:p>
          <a:p>
            <a:pPr marL="0" indent="0">
              <a:buNone/>
            </a:pPr>
            <a:r>
              <a:rPr lang="zh-CN" altLang="zh-CN" sz="2100" dirty="0">
                <a:latin typeface="+mj-ea"/>
                <a:ea typeface="+mj-ea"/>
              </a:rPr>
              <a:t>联合国国际法院的诉讼程序规则绝大部分来自国内诉讼程序规则。例如：《国际法院规约》第一章规定了“法院之组织”，第二章规定了“法院之管辖”，第三章规定了“程序”。这和国内民事诉讼法的规定相似。</a:t>
            </a:r>
            <a:endParaRPr lang="en-US" altLang="zh-CN" sz="2100" dirty="0">
              <a:latin typeface="+mj-ea"/>
              <a:ea typeface="+mj-ea"/>
            </a:endParaRPr>
          </a:p>
          <a:p>
            <a:pPr marL="0" indent="0">
              <a:buNone/>
            </a:pPr>
            <a:r>
              <a:rPr lang="en-US" altLang="zh-CN" sz="2100" b="1" dirty="0">
                <a:latin typeface="+mj-ea"/>
                <a:ea typeface="+mj-ea"/>
              </a:rPr>
              <a:t>2</a:t>
            </a:r>
            <a:r>
              <a:rPr lang="zh-CN" altLang="en-US" sz="2100" b="1" dirty="0">
                <a:latin typeface="+mj-ea"/>
                <a:ea typeface="+mj-ea"/>
              </a:rPr>
              <a:t>、</a:t>
            </a:r>
            <a:r>
              <a:rPr lang="zh-CN" altLang="zh-CN" sz="2100" b="1" dirty="0">
                <a:latin typeface="+mj-ea"/>
                <a:ea typeface="+mj-ea"/>
              </a:rPr>
              <a:t>国内法对国际刑事法院的程序规则的影响</a:t>
            </a:r>
            <a:endParaRPr lang="en-US" altLang="zh-CN" sz="2100" b="1" dirty="0">
              <a:latin typeface="+mj-ea"/>
              <a:ea typeface="+mj-ea"/>
            </a:endParaRPr>
          </a:p>
          <a:p>
            <a:pPr marL="0" indent="0">
              <a:buNone/>
            </a:pPr>
            <a:r>
              <a:rPr lang="en-US" altLang="zh-CN" sz="2100" dirty="0">
                <a:latin typeface="+mj-ea"/>
                <a:ea typeface="+mj-ea"/>
              </a:rPr>
              <a:t> </a:t>
            </a:r>
            <a:r>
              <a:rPr lang="zh-CN" altLang="zh-CN" sz="2100" dirty="0">
                <a:latin typeface="+mj-ea"/>
                <a:ea typeface="+mj-ea"/>
              </a:rPr>
              <a:t>《国际刑事法院规约》规定的刑事诉讼程序规则直接来自国内刑事诉讼程序规则。例如</a:t>
            </a:r>
            <a:r>
              <a:rPr lang="zh-CN" altLang="en-US" sz="2100" dirty="0">
                <a:latin typeface="+mj-ea"/>
                <a:ea typeface="+mj-ea"/>
              </a:rPr>
              <a:t>：</a:t>
            </a:r>
            <a:r>
              <a:rPr lang="en-US" altLang="zh-CN" sz="2100" dirty="0">
                <a:latin typeface="+mj-ea"/>
                <a:ea typeface="+mj-ea"/>
              </a:rPr>
              <a:t> </a:t>
            </a:r>
            <a:r>
              <a:rPr lang="zh-CN" altLang="zh-CN" sz="2100" dirty="0">
                <a:latin typeface="+mj-ea"/>
                <a:ea typeface="+mj-ea"/>
              </a:rPr>
              <a:t>第</a:t>
            </a:r>
            <a:r>
              <a:rPr lang="en-US" altLang="zh-CN" sz="2100" dirty="0">
                <a:latin typeface="+mj-ea"/>
                <a:ea typeface="+mj-ea"/>
              </a:rPr>
              <a:t>66</a:t>
            </a:r>
            <a:r>
              <a:rPr lang="zh-CN" altLang="zh-CN" sz="2100" dirty="0">
                <a:latin typeface="+mj-ea"/>
                <a:ea typeface="+mj-ea"/>
              </a:rPr>
              <a:t>条关于“无罪推定”的规定</a:t>
            </a:r>
            <a:r>
              <a:rPr lang="zh-CN" altLang="en-US" sz="2100" dirty="0">
                <a:latin typeface="+mj-ea"/>
                <a:ea typeface="+mj-ea"/>
              </a:rPr>
              <a:t>；</a:t>
            </a:r>
            <a:r>
              <a:rPr lang="zh-CN" altLang="zh-CN" sz="2100" dirty="0">
                <a:latin typeface="+mj-ea"/>
                <a:ea typeface="+mj-ea"/>
              </a:rPr>
              <a:t>第</a:t>
            </a:r>
            <a:r>
              <a:rPr lang="en-US" altLang="zh-CN" sz="2100" dirty="0">
                <a:latin typeface="+mj-ea"/>
                <a:ea typeface="+mj-ea"/>
              </a:rPr>
              <a:t>67</a:t>
            </a:r>
            <a:r>
              <a:rPr lang="zh-CN" altLang="zh-CN" sz="2100" dirty="0">
                <a:latin typeface="+mj-ea"/>
                <a:ea typeface="+mj-ea"/>
              </a:rPr>
              <a:t>条关于“被告人权利”的规定</a:t>
            </a:r>
          </a:p>
          <a:p>
            <a:pPr marL="0" indent="0">
              <a:buNone/>
            </a:pPr>
            <a:endParaRPr lang="zh-CN" altLang="zh-CN" sz="2000" dirty="0">
              <a:latin typeface="+mj-ea"/>
              <a:ea typeface="+mj-ea"/>
            </a:endParaRPr>
          </a:p>
          <a:p>
            <a:pPr eaLnBrk="1" fontAlgn="t" hangingPunct="1">
              <a:lnSpc>
                <a:spcPts val="3600"/>
              </a:lnSpc>
              <a:buFont typeface="Arial" panose="020B0604020202020204" pitchFamily="34" charset="0"/>
              <a:buNone/>
            </a:pPr>
            <a:endParaRPr lang="zh-CN" altLang="zh-CN" sz="2000" dirty="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294304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1AFD79-5469-4777-A531-62D32FB124DE}"/>
              </a:ext>
            </a:extLst>
          </p:cNvPr>
          <p:cNvSpPr>
            <a:spLocks noGrp="1"/>
          </p:cNvSpPr>
          <p:nvPr>
            <p:ph idx="1"/>
          </p:nvPr>
        </p:nvSpPr>
        <p:spPr>
          <a:xfrm>
            <a:off x="1024128" y="562061"/>
            <a:ext cx="9720073" cy="5914239"/>
          </a:xfrm>
        </p:spPr>
        <p:txBody>
          <a:bodyPr/>
          <a:lstStyle/>
          <a:p>
            <a:endParaRPr lang="en-US" altLang="zh-CN" dirty="0">
              <a:latin typeface="+mj-ea"/>
              <a:ea typeface="+mj-ea"/>
            </a:endParaRPr>
          </a:p>
          <a:p>
            <a:endParaRPr lang="en-US" altLang="zh-CN" dirty="0">
              <a:latin typeface="+mj-ea"/>
              <a:ea typeface="+mj-ea"/>
            </a:endParaRPr>
          </a:p>
          <a:p>
            <a:r>
              <a:rPr lang="zh-CN" altLang="en-US" dirty="0">
                <a:latin typeface="+mj-ea"/>
                <a:ea typeface="+mj-ea"/>
              </a:rPr>
              <a:t>（四）</a:t>
            </a:r>
            <a:r>
              <a:rPr lang="zh-CN" altLang="en-US" sz="2400" b="1" dirty="0">
                <a:latin typeface="+mj-ea"/>
                <a:ea typeface="+mj-ea"/>
              </a:rPr>
              <a:t>国内法在国际司法机构的适用</a:t>
            </a:r>
            <a:endParaRPr lang="en-US" altLang="zh-CN" sz="2400" b="1" dirty="0">
              <a:latin typeface="+mj-ea"/>
              <a:ea typeface="+mj-ea"/>
            </a:endParaRPr>
          </a:p>
          <a:p>
            <a:pPr marL="0" indent="0">
              <a:buFont typeface="Arial" panose="020B0604020202020204" pitchFamily="34" charset="0"/>
              <a:buNone/>
            </a:pPr>
            <a:r>
              <a:rPr lang="en-US" altLang="zh-CN" sz="2000" dirty="0">
                <a:latin typeface="+mj-ea"/>
                <a:ea typeface="+mj-ea"/>
              </a:rPr>
              <a:t>1</a:t>
            </a:r>
            <a:r>
              <a:rPr lang="zh-CN" altLang="en-US" sz="2000" dirty="0">
                <a:latin typeface="+mj-ea"/>
                <a:ea typeface="+mj-ea"/>
              </a:rPr>
              <a:t>、基本原则：国家不能以国内法律情势为依据来为它违反国际法的行为辩护；不能以国家遵循国内法行事来为违反国际义务的行为抗辩；不能将国内法规则作为违反国际义务的借口；不能援引国内法作为逃避国际责任的借口：</a:t>
            </a:r>
            <a:r>
              <a:rPr lang="en-US" altLang="zh-CN" sz="2000" dirty="0">
                <a:latin typeface="+mj-ea"/>
                <a:ea typeface="+mj-ea"/>
              </a:rPr>
              <a:t>VCLT</a:t>
            </a:r>
            <a:r>
              <a:rPr lang="zh-CN" altLang="en-US" sz="2000" dirty="0">
                <a:latin typeface="+mj-ea"/>
                <a:ea typeface="+mj-ea"/>
              </a:rPr>
              <a:t>第</a:t>
            </a:r>
            <a:r>
              <a:rPr lang="en-US" altLang="zh-CN" sz="2000" dirty="0">
                <a:latin typeface="+mj-ea"/>
                <a:ea typeface="+mj-ea"/>
              </a:rPr>
              <a:t>27</a:t>
            </a:r>
            <a:r>
              <a:rPr lang="zh-CN" altLang="en-US" sz="2000" dirty="0">
                <a:latin typeface="+mj-ea"/>
                <a:ea typeface="+mj-ea"/>
              </a:rPr>
              <a:t>条</a:t>
            </a:r>
            <a:endParaRPr lang="en-US" altLang="zh-CN" sz="2000" dirty="0">
              <a:latin typeface="+mj-ea"/>
              <a:ea typeface="+mj-ea"/>
            </a:endParaRPr>
          </a:p>
          <a:p>
            <a:pPr marL="0" indent="0">
              <a:buFont typeface="Arial" panose="020B0604020202020204" pitchFamily="34" charset="0"/>
              <a:buNone/>
            </a:pPr>
            <a:r>
              <a:rPr lang="en-US" altLang="zh-CN" sz="2000" dirty="0">
                <a:latin typeface="+mj-ea"/>
                <a:ea typeface="+mj-ea"/>
              </a:rPr>
              <a:t>2</a:t>
            </a:r>
            <a:r>
              <a:rPr lang="zh-CN" altLang="en-US" sz="2000" dirty="0">
                <a:latin typeface="+mj-ea"/>
                <a:ea typeface="+mj-ea"/>
              </a:rPr>
              <a:t>、国内法在解释国家对重要问题上的立场时可以发挥作用，比如领海宽度、取得国籍的条件、管辖权等重要的国际法问题，一国是通过国内立法作为媒介来表达观点的。</a:t>
            </a:r>
            <a:endParaRPr lang="en-US" altLang="zh-CN" sz="2000" dirty="0">
              <a:latin typeface="+mj-ea"/>
              <a:ea typeface="+mj-ea"/>
            </a:endParaRPr>
          </a:p>
          <a:p>
            <a:pPr marL="0" indent="0">
              <a:buFont typeface="Arial" panose="020B0604020202020204" pitchFamily="34" charset="0"/>
              <a:buNone/>
            </a:pPr>
            <a:r>
              <a:rPr lang="en-US" altLang="zh-CN" sz="2000" dirty="0">
                <a:latin typeface="+mj-ea"/>
                <a:ea typeface="+mj-ea"/>
              </a:rPr>
              <a:t>3</a:t>
            </a:r>
            <a:r>
              <a:rPr lang="zh-CN" altLang="en-US" sz="2000" dirty="0">
                <a:latin typeface="+mj-ea"/>
                <a:ea typeface="+mj-ea"/>
              </a:rPr>
              <a:t>、国内法规则还可以用来作为是否履行国际义务的依据：此时国内法就像是法律判决和行政措施一样，仅仅表达国家意志，并构成国家行为的事实。</a:t>
            </a:r>
          </a:p>
          <a:p>
            <a:endParaRPr lang="zh-CN" altLang="en-US" dirty="0"/>
          </a:p>
        </p:txBody>
      </p:sp>
    </p:spTree>
    <p:extLst>
      <p:ext uri="{BB962C8B-B14F-4D97-AF65-F5344CB8AC3E}">
        <p14:creationId xmlns:p14="http://schemas.microsoft.com/office/powerpoint/2010/main" val="147116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55ABB-48F8-46B3-8C1C-62C04B9DFD42}"/>
              </a:ext>
            </a:extLst>
          </p:cNvPr>
          <p:cNvSpPr>
            <a:spLocks noGrp="1"/>
          </p:cNvSpPr>
          <p:nvPr>
            <p:ph type="title"/>
          </p:nvPr>
        </p:nvSpPr>
        <p:spPr/>
        <p:txBody>
          <a:bodyPr>
            <a:normAutofit/>
          </a:bodyPr>
          <a:lstStyle/>
          <a:p>
            <a:r>
              <a:rPr lang="zh-CN" altLang="en-US" sz="4000" b="1" dirty="0">
                <a:latin typeface="宋体" panose="02010600030101010101" pitchFamily="2" charset="-122"/>
                <a:ea typeface="宋体" panose="02010600030101010101" pitchFamily="2" charset="-122"/>
              </a:rPr>
              <a:t>一、 </a:t>
            </a:r>
            <a:r>
              <a:rPr lang="en-US" altLang="zh-CN" sz="4000" b="1" dirty="0">
                <a:latin typeface="宋体" panose="02010600030101010101" pitchFamily="2" charset="-122"/>
                <a:ea typeface="宋体" panose="02010600030101010101" pitchFamily="2" charset="-122"/>
              </a:rPr>
              <a:t>Theories about relationship between IL &amp; Domestic Law</a:t>
            </a:r>
            <a:endParaRPr lang="zh-CN" altLang="en-US" sz="4000" b="1"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52462B77-3B09-4566-8F78-C8D3126ED30C}"/>
              </a:ext>
            </a:extLst>
          </p:cNvPr>
          <p:cNvSpPr>
            <a:spLocks noGrp="1"/>
          </p:cNvSpPr>
          <p:nvPr>
            <p:ph idx="1"/>
          </p:nvPr>
        </p:nvSpPr>
        <p:spPr>
          <a:xfrm>
            <a:off x="756745" y="2286000"/>
            <a:ext cx="11119945" cy="4461642"/>
          </a:xfrm>
        </p:spPr>
        <p:txBody>
          <a:bodyPr>
            <a:normAutofit/>
          </a:bodyPr>
          <a:lstStyle/>
          <a:p>
            <a:pPr marL="0" indent="0">
              <a:buFont typeface="Wingdings 2" panose="05020102010507070707" pitchFamily="18" charset="2"/>
              <a:buNone/>
              <a:defRPr/>
            </a:pPr>
            <a:r>
              <a:rPr lang="zh-CN" altLang="en-US" sz="2400" dirty="0"/>
              <a:t>（一）</a:t>
            </a:r>
            <a:r>
              <a:rPr lang="en-US" altLang="zh-CN" sz="2400" dirty="0"/>
              <a:t>Monism </a:t>
            </a:r>
            <a:r>
              <a:rPr lang="zh-CN" altLang="en-US" sz="2400" dirty="0"/>
              <a:t>一元论</a:t>
            </a:r>
            <a:endParaRPr lang="en-US" altLang="zh-CN" sz="2400" dirty="0"/>
          </a:p>
          <a:p>
            <a:pPr>
              <a:buFont typeface="Arial" panose="020B0604020202020204" pitchFamily="34" charset="0"/>
              <a:buNone/>
              <a:defRPr/>
            </a:pPr>
            <a:r>
              <a:rPr lang="en-US" altLang="zh-CN" sz="2400" dirty="0"/>
              <a:t>1</a:t>
            </a:r>
            <a:r>
              <a:rPr lang="zh-CN" altLang="en-US" sz="2400" dirty="0"/>
              <a:t>、</a:t>
            </a:r>
            <a:r>
              <a:rPr lang="zh-CN" altLang="zh-CN" sz="2400" dirty="0"/>
              <a:t>国际法与国内法是同一个法律体系，是一个法律概念或一个法律体系的两种表现，具有一系列共性或统一性：在法的主体方面，国际法与国内法没有本质不同，真正的主体都是个人，只不过在国际关系中个人行为的后果被归因于国家；在法的性质方面，国际法与国内法都是独立于法律主体意志的对法律主体有拘束力的律令。</a:t>
            </a:r>
            <a:endParaRPr lang="en-US" altLang="zh-CN" sz="2400" dirty="0"/>
          </a:p>
          <a:p>
            <a:pPr>
              <a:buFont typeface="Arial" panose="020B0604020202020204" pitchFamily="34" charset="0"/>
              <a:buNone/>
              <a:defRPr/>
            </a:pPr>
            <a:r>
              <a:rPr lang="en-US" altLang="zh-CN" sz="2400" dirty="0"/>
              <a:t>2</a:t>
            </a:r>
            <a:r>
              <a:rPr lang="zh-CN" altLang="en-US" sz="2400" dirty="0"/>
              <a:t>、</a:t>
            </a:r>
            <a:r>
              <a:rPr lang="zh-CN" altLang="zh-CN" sz="2400" dirty="0"/>
              <a:t>由于国际法与国内法是一个法律体系，国际法无须转化就可以在国内法院直接适用。</a:t>
            </a:r>
            <a:endParaRPr lang="en-US" altLang="zh-CN" sz="2400" dirty="0"/>
          </a:p>
          <a:p>
            <a:pPr>
              <a:buFont typeface="Arial" panose="020B0604020202020204" pitchFamily="34" charset="0"/>
              <a:buNone/>
              <a:defRPr/>
            </a:pPr>
            <a:r>
              <a:rPr lang="en-US" altLang="zh-CN" sz="2400" dirty="0"/>
              <a:t>3</a:t>
            </a:r>
            <a:r>
              <a:rPr lang="zh-CN" altLang="en-US" sz="2400" dirty="0"/>
              <a:t>、</a:t>
            </a:r>
            <a:r>
              <a:rPr lang="zh-CN" altLang="zh-CN" sz="2400" dirty="0"/>
              <a:t>国际法与国内法作为一个法律体系的不同组成部分，在效力关系上有高低之分。</a:t>
            </a:r>
          </a:p>
          <a:p>
            <a:endParaRPr lang="zh-CN" altLang="en-US" dirty="0"/>
          </a:p>
        </p:txBody>
      </p:sp>
    </p:spTree>
    <p:extLst>
      <p:ext uri="{BB962C8B-B14F-4D97-AF65-F5344CB8AC3E}">
        <p14:creationId xmlns:p14="http://schemas.microsoft.com/office/powerpoint/2010/main" val="169645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66F27-D3F8-4A6C-95E8-DD6D0CBF7FE3}"/>
              </a:ext>
            </a:extLst>
          </p:cNvPr>
          <p:cNvSpPr>
            <a:spLocks noGrp="1"/>
          </p:cNvSpPr>
          <p:nvPr>
            <p:ph type="title"/>
          </p:nvPr>
        </p:nvSpPr>
        <p:spPr>
          <a:xfrm>
            <a:off x="1024129" y="422515"/>
            <a:ext cx="9720072" cy="607498"/>
          </a:xfrm>
        </p:spPr>
        <p:txBody>
          <a:bodyPr>
            <a:normAutofit fontScale="90000"/>
          </a:bodyPr>
          <a:lstStyle/>
          <a:p>
            <a:pPr algn="just"/>
            <a:r>
              <a:rPr lang="en-US" altLang="zh-CN" sz="4000" b="1" dirty="0"/>
              <a:t>The supremacy of national law </a:t>
            </a:r>
            <a:r>
              <a:rPr lang="zh-CN" altLang="en-US" sz="4000" b="1" dirty="0"/>
              <a:t>国内法优先说</a:t>
            </a:r>
            <a:br>
              <a:rPr lang="zh-CN" altLang="en-US" sz="4000" b="1" dirty="0"/>
            </a:br>
            <a:endParaRPr lang="zh-CN" altLang="en-US" sz="4000" b="1" dirty="0"/>
          </a:p>
        </p:txBody>
      </p:sp>
      <p:sp>
        <p:nvSpPr>
          <p:cNvPr id="3" name="内容占位符 2">
            <a:extLst>
              <a:ext uri="{FF2B5EF4-FFF2-40B4-BE49-F238E27FC236}">
                <a16:creationId xmlns:a16="http://schemas.microsoft.com/office/drawing/2014/main" id="{38AE2868-568C-443C-9B42-0CF3D7FEB239}"/>
              </a:ext>
            </a:extLst>
          </p:cNvPr>
          <p:cNvSpPr>
            <a:spLocks noGrp="1"/>
          </p:cNvSpPr>
          <p:nvPr>
            <p:ph idx="1"/>
          </p:nvPr>
        </p:nvSpPr>
        <p:spPr>
          <a:xfrm>
            <a:off x="1024128" y="1219200"/>
            <a:ext cx="9720073" cy="5090160"/>
          </a:xfrm>
        </p:spPr>
        <p:txBody>
          <a:bodyPr>
            <a:normAutofit/>
          </a:bodyPr>
          <a:lstStyle/>
          <a:p>
            <a:pPr eaLnBrk="1" hangingPunct="1">
              <a:defRPr/>
            </a:pPr>
            <a:r>
              <a:rPr lang="en-US" altLang="zh-CN" sz="2400" dirty="0"/>
              <a:t>1900: </a:t>
            </a:r>
            <a:r>
              <a:rPr lang="en-US" altLang="zh-CN" sz="2400" dirty="0" err="1"/>
              <a:t>Jellinek</a:t>
            </a:r>
            <a:r>
              <a:rPr lang="en-US" altLang="zh-CN" sz="2400" dirty="0"/>
              <a:t> </a:t>
            </a:r>
            <a:r>
              <a:rPr lang="zh-CN" altLang="en-US" sz="2400" dirty="0"/>
              <a:t>耶利内克，</a:t>
            </a:r>
            <a:r>
              <a:rPr lang="en-US" altLang="zh-CN" sz="2400" dirty="0"/>
              <a:t>Zorn</a:t>
            </a:r>
            <a:r>
              <a:rPr lang="zh-CN" altLang="en-US" sz="2400" dirty="0"/>
              <a:t>佐恩，</a:t>
            </a:r>
            <a:r>
              <a:rPr lang="en-US" altLang="zh-CN" sz="2400" dirty="0"/>
              <a:t>Wenzel </a:t>
            </a:r>
            <a:r>
              <a:rPr lang="zh-CN" altLang="en-US" sz="2400" dirty="0"/>
              <a:t>温策尔</a:t>
            </a:r>
            <a:endParaRPr lang="en-US" altLang="zh-CN" sz="2400" dirty="0"/>
          </a:p>
          <a:p>
            <a:pPr eaLnBrk="1" hangingPunct="1">
              <a:defRPr/>
            </a:pPr>
            <a:r>
              <a:rPr lang="en-US" altLang="zh-CN" sz="2400" dirty="0"/>
              <a:t>International law</a:t>
            </a:r>
            <a:r>
              <a:rPr lang="zh-CN" altLang="en-US" sz="2400" dirty="0"/>
              <a:t>：次一级法律，从属于国内法；同一法律体系中，低于国内法。国家的意志表现在国内法，国际法的效力是国内法派生出来的，来自国内法，依靠国内法</a:t>
            </a:r>
            <a:endParaRPr lang="en-US" altLang="zh-CN" sz="2400" dirty="0"/>
          </a:p>
          <a:p>
            <a:pPr eaLnBrk="1" hangingPunct="1">
              <a:buFont typeface="Arial" panose="020B0604020202020204" pitchFamily="34" charset="0"/>
              <a:buNone/>
            </a:pPr>
            <a:r>
              <a:rPr lang="zh-CN" altLang="en-US" sz="2400" dirty="0"/>
              <a:t>主要观点：</a:t>
            </a:r>
            <a:endParaRPr lang="en-US" altLang="zh-CN" sz="2400" dirty="0"/>
          </a:p>
          <a:p>
            <a:pPr eaLnBrk="1" hangingPunct="1">
              <a:buFont typeface="Arial" panose="020B0604020202020204" pitchFamily="34" charset="0"/>
              <a:buNone/>
            </a:pPr>
            <a:r>
              <a:rPr lang="en-US" altLang="zh-CN" sz="2400" dirty="0"/>
              <a:t>1. </a:t>
            </a:r>
            <a:r>
              <a:rPr lang="zh-CN" altLang="zh-CN" sz="2400" dirty="0"/>
              <a:t>国家主权是绝对的，国家的意志是至高无上的。</a:t>
            </a:r>
          </a:p>
          <a:p>
            <a:pPr>
              <a:buFont typeface="Arial" panose="020B0604020202020204" pitchFamily="34" charset="0"/>
              <a:buNone/>
            </a:pPr>
            <a:r>
              <a:rPr lang="en-US" altLang="zh-CN" sz="2400" dirty="0"/>
              <a:t>2. </a:t>
            </a:r>
            <a:r>
              <a:rPr lang="zh-CN" altLang="zh-CN" sz="2400" dirty="0"/>
              <a:t>国际法是国家对其主权意志“自我限制”的表现。</a:t>
            </a:r>
          </a:p>
          <a:p>
            <a:pPr>
              <a:buFont typeface="Arial" panose="020B0604020202020204" pitchFamily="34" charset="0"/>
              <a:buNone/>
            </a:pPr>
            <a:r>
              <a:rPr lang="en-US" altLang="zh-CN" sz="2400" dirty="0"/>
              <a:t>3. </a:t>
            </a:r>
            <a:r>
              <a:rPr lang="zh-CN" altLang="zh-CN" sz="2400" dirty="0"/>
              <a:t>国际法的效力来自国内的宪法，国家的缔约权是由国内的宪法直接授予的，国际法实际上是国内法中的“对外公法”。</a:t>
            </a:r>
            <a:r>
              <a:rPr lang="en-US" altLang="zh-CN" sz="2400" dirty="0"/>
              <a:t>International law = external state law </a:t>
            </a:r>
            <a:r>
              <a:rPr lang="zh-CN" altLang="en-US" sz="2400" dirty="0"/>
              <a:t>国家“对外的公法”</a:t>
            </a:r>
            <a:endParaRPr lang="en-US" altLang="zh-CN" sz="2400" dirty="0"/>
          </a:p>
          <a:p>
            <a:pPr marL="0" indent="0" eaLnBrk="1" hangingPunct="1">
              <a:buNone/>
              <a:defRPr/>
            </a:pPr>
            <a:r>
              <a:rPr lang="en-US" altLang="zh-CN" sz="2400" dirty="0"/>
              <a:t>4</a:t>
            </a:r>
            <a:r>
              <a:rPr lang="zh-CN" altLang="en-US" sz="2400" dirty="0"/>
              <a:t>、</a:t>
            </a:r>
            <a:r>
              <a:rPr lang="en-US" altLang="zh-CN" sz="2400" dirty="0"/>
              <a:t>One-sided, deny effect of IL</a:t>
            </a:r>
            <a:endParaRPr lang="zh-CN" altLang="en-US" sz="2400" dirty="0"/>
          </a:p>
          <a:p>
            <a:endParaRPr lang="zh-CN" altLang="en-US" dirty="0"/>
          </a:p>
        </p:txBody>
      </p:sp>
    </p:spTree>
    <p:extLst>
      <p:ext uri="{BB962C8B-B14F-4D97-AF65-F5344CB8AC3E}">
        <p14:creationId xmlns:p14="http://schemas.microsoft.com/office/powerpoint/2010/main" val="147758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D5A9C-5049-4549-AA77-E2598F3A7A6E}"/>
              </a:ext>
            </a:extLst>
          </p:cNvPr>
          <p:cNvSpPr>
            <a:spLocks noGrp="1"/>
          </p:cNvSpPr>
          <p:nvPr>
            <p:ph type="title"/>
          </p:nvPr>
        </p:nvSpPr>
        <p:spPr>
          <a:xfrm>
            <a:off x="1160762" y="304800"/>
            <a:ext cx="9720072" cy="851338"/>
          </a:xfrm>
        </p:spPr>
        <p:txBody>
          <a:bodyPr>
            <a:noAutofit/>
          </a:bodyPr>
          <a:lstStyle/>
          <a:p>
            <a:r>
              <a:rPr lang="en-US" altLang="zh-CN" sz="4000" b="1" dirty="0"/>
              <a:t>The supremacy of international law</a:t>
            </a:r>
            <a:r>
              <a:rPr lang="zh-CN" altLang="en-US" sz="4000" b="1" dirty="0"/>
              <a:t>国际法优先说</a:t>
            </a:r>
          </a:p>
        </p:txBody>
      </p:sp>
      <p:sp>
        <p:nvSpPr>
          <p:cNvPr id="3" name="内容占位符 2">
            <a:extLst>
              <a:ext uri="{FF2B5EF4-FFF2-40B4-BE49-F238E27FC236}">
                <a16:creationId xmlns:a16="http://schemas.microsoft.com/office/drawing/2014/main" id="{9AFF3E5D-3FFC-4F18-B4C8-4759CCAD1551}"/>
              </a:ext>
            </a:extLst>
          </p:cNvPr>
          <p:cNvSpPr>
            <a:spLocks noGrp="1"/>
          </p:cNvSpPr>
          <p:nvPr>
            <p:ph idx="1"/>
          </p:nvPr>
        </p:nvSpPr>
        <p:spPr>
          <a:xfrm>
            <a:off x="385894" y="1418897"/>
            <a:ext cx="11501306" cy="5134303"/>
          </a:xfrm>
        </p:spPr>
        <p:txBody>
          <a:bodyPr>
            <a:normAutofit/>
          </a:bodyPr>
          <a:lstStyle/>
          <a:p>
            <a:pPr eaLnBrk="1" hangingPunct="1">
              <a:defRPr/>
            </a:pPr>
            <a:r>
              <a:rPr lang="en-GB" altLang="zh-CN" sz="2400" dirty="0"/>
              <a:t>After WWI</a:t>
            </a:r>
            <a:r>
              <a:rPr lang="en-US" altLang="zh-CN" sz="2400" dirty="0"/>
              <a:t>: </a:t>
            </a:r>
            <a:r>
              <a:rPr lang="en-US" altLang="zh-CN" sz="2400" dirty="0" err="1"/>
              <a:t>Politis</a:t>
            </a:r>
            <a:r>
              <a:rPr lang="en-US" altLang="zh-CN" sz="2400" dirty="0"/>
              <a:t> </a:t>
            </a:r>
            <a:r>
              <a:rPr lang="zh-CN" altLang="en-US" sz="2400" dirty="0"/>
              <a:t>波利蒂斯，</a:t>
            </a:r>
            <a:r>
              <a:rPr lang="en-US" altLang="zh-CN" sz="2400" dirty="0" err="1"/>
              <a:t>Scelle</a:t>
            </a:r>
            <a:r>
              <a:rPr lang="en-US" altLang="zh-CN" sz="2400" dirty="0"/>
              <a:t> </a:t>
            </a:r>
            <a:r>
              <a:rPr lang="zh-CN" altLang="en-US" sz="2400" dirty="0"/>
              <a:t>赛尔，</a:t>
            </a:r>
            <a:r>
              <a:rPr lang="en-US" altLang="zh-CN" sz="2400" dirty="0" err="1"/>
              <a:t>Kelsen</a:t>
            </a:r>
            <a:r>
              <a:rPr lang="en-US" altLang="zh-CN" sz="2400" dirty="0"/>
              <a:t> </a:t>
            </a:r>
            <a:r>
              <a:rPr lang="zh-CN" altLang="en-US" sz="2400" dirty="0"/>
              <a:t>凯尔逊</a:t>
            </a:r>
            <a:endParaRPr lang="en-US" altLang="zh-CN" sz="2400" dirty="0"/>
          </a:p>
          <a:p>
            <a:pPr eaLnBrk="1" hangingPunct="1">
              <a:defRPr/>
            </a:pPr>
            <a:r>
              <a:rPr lang="zh-CN" altLang="en-US" sz="2400" dirty="0"/>
              <a:t>主要观点</a:t>
            </a:r>
            <a:endParaRPr lang="en-US" altLang="zh-CN" sz="2400" dirty="0"/>
          </a:p>
          <a:p>
            <a:pPr>
              <a:buFont typeface="Arial" panose="020B0604020202020204" pitchFamily="34" charset="0"/>
              <a:buNone/>
            </a:pPr>
            <a:r>
              <a:rPr lang="en-US" altLang="zh-CN" sz="2400" dirty="0"/>
              <a:t>1</a:t>
            </a:r>
            <a:r>
              <a:rPr lang="zh-CN" altLang="en-US" sz="2400" dirty="0"/>
              <a:t>、同一法律体系中，国内法地位低，从属且效力依靠</a:t>
            </a:r>
            <a:r>
              <a:rPr lang="en-US" altLang="zh-CN" sz="2400" dirty="0"/>
              <a:t>international law</a:t>
            </a:r>
            <a:r>
              <a:rPr lang="zh-CN" altLang="en-US" sz="2400" dirty="0"/>
              <a:t>（规范法学派）</a:t>
            </a:r>
            <a:endParaRPr lang="en-US" altLang="zh-CN" sz="2400" dirty="0"/>
          </a:p>
          <a:p>
            <a:pPr eaLnBrk="1" hangingPunct="1">
              <a:defRPr/>
            </a:pPr>
            <a:r>
              <a:rPr lang="en-US" altLang="zh-CN" sz="2400" dirty="0"/>
              <a:t>2</a:t>
            </a:r>
            <a:r>
              <a:rPr lang="zh-CN" altLang="en-US" sz="2400" dirty="0"/>
              <a:t>、</a:t>
            </a:r>
            <a:r>
              <a:rPr lang="en-US" altLang="zh-CN" sz="2400" dirty="0"/>
              <a:t>International legal system controls all national systems, which are subordinate to it; international values override national ones</a:t>
            </a:r>
          </a:p>
          <a:p>
            <a:pPr>
              <a:defRPr/>
            </a:pPr>
            <a:r>
              <a:rPr lang="en-US" altLang="zh-CN" sz="2400" dirty="0"/>
              <a:t>3</a:t>
            </a:r>
            <a:r>
              <a:rPr lang="zh-CN" altLang="en-US" sz="2400" dirty="0"/>
              <a:t>、</a:t>
            </a:r>
            <a:r>
              <a:rPr lang="zh-CN" altLang="zh-CN" sz="2400" dirty="0"/>
              <a:t>国际法优先于国内法适合人类发展需要。</a:t>
            </a:r>
            <a:r>
              <a:rPr lang="zh-CN" altLang="en-US" sz="2400" dirty="0"/>
              <a:t>（自然法学派）劳特派特自然法思想，强调人权保护，认为国际法具有最高性、有能力把建立在尊重人权和公共福利基础上的道德目标和正义渗透到国际秩序。</a:t>
            </a:r>
            <a:endParaRPr lang="en-US" altLang="zh-CN" sz="2400" dirty="0"/>
          </a:p>
          <a:p>
            <a:pPr eaLnBrk="1" hangingPunct="1">
              <a:defRPr/>
            </a:pPr>
            <a:r>
              <a:rPr lang="en-US" altLang="zh-CN" sz="2400" dirty="0"/>
              <a:t>4</a:t>
            </a:r>
            <a:r>
              <a:rPr lang="zh-CN" altLang="en-US" sz="2400" dirty="0"/>
              <a:t>、</a:t>
            </a:r>
            <a:r>
              <a:rPr lang="en-US" altLang="zh-CN" sz="2400" dirty="0"/>
              <a:t>One-sided, deny national sovereignty</a:t>
            </a:r>
          </a:p>
          <a:p>
            <a:pPr>
              <a:defRPr/>
            </a:pPr>
            <a:r>
              <a:rPr lang="zh-CN" altLang="en-US" sz="2400" dirty="0"/>
              <a:t>国际法优先说是对二次世界大战反思的基础上发展而来的，有利于国际和平与发展，它能够解释现实中存在的一个符合国内法而违背国际法的行为为何应当承担国际责任。</a:t>
            </a:r>
          </a:p>
          <a:p>
            <a:endParaRPr lang="zh-CN" altLang="en-US" dirty="0"/>
          </a:p>
        </p:txBody>
      </p:sp>
    </p:spTree>
    <p:extLst>
      <p:ext uri="{BB962C8B-B14F-4D97-AF65-F5344CB8AC3E}">
        <p14:creationId xmlns:p14="http://schemas.microsoft.com/office/powerpoint/2010/main" val="309309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FFE33-1802-44DC-BCB8-5CF0F7D14192}"/>
              </a:ext>
            </a:extLst>
          </p:cNvPr>
          <p:cNvSpPr>
            <a:spLocks noGrp="1"/>
          </p:cNvSpPr>
          <p:nvPr>
            <p:ph type="title"/>
          </p:nvPr>
        </p:nvSpPr>
        <p:spPr>
          <a:xfrm>
            <a:off x="1024129" y="325158"/>
            <a:ext cx="9720072" cy="773801"/>
          </a:xfrm>
        </p:spPr>
        <p:txBody>
          <a:bodyPr>
            <a:normAutofit fontScale="90000"/>
          </a:bodyPr>
          <a:lstStyle/>
          <a:p>
            <a:r>
              <a:rPr lang="zh-CN" altLang="en-US" dirty="0">
                <a:latin typeface="+mn-ea"/>
                <a:ea typeface="+mn-ea"/>
              </a:rPr>
              <a:t>（二）</a:t>
            </a:r>
            <a:r>
              <a:rPr lang="en-GB" altLang="zh-CN" sz="5400" dirty="0">
                <a:latin typeface="+mn-ea"/>
                <a:ea typeface="+mn-ea"/>
              </a:rPr>
              <a:t> Dualism </a:t>
            </a:r>
            <a:r>
              <a:rPr lang="zh-CN" altLang="en-US" sz="5400" dirty="0">
                <a:latin typeface="+mn-ea"/>
                <a:ea typeface="+mn-ea"/>
              </a:rPr>
              <a:t>二元论</a:t>
            </a:r>
            <a:endParaRPr lang="zh-CN" altLang="en-US" dirty="0">
              <a:latin typeface="+mn-ea"/>
              <a:ea typeface="+mn-ea"/>
            </a:endParaRPr>
          </a:p>
        </p:txBody>
      </p:sp>
      <p:sp>
        <p:nvSpPr>
          <p:cNvPr id="3" name="内容占位符 2">
            <a:extLst>
              <a:ext uri="{FF2B5EF4-FFF2-40B4-BE49-F238E27FC236}">
                <a16:creationId xmlns:a16="http://schemas.microsoft.com/office/drawing/2014/main" id="{32927F4F-FEFE-425A-B4FD-399AAF47A591}"/>
              </a:ext>
            </a:extLst>
          </p:cNvPr>
          <p:cNvSpPr>
            <a:spLocks noGrp="1"/>
          </p:cNvSpPr>
          <p:nvPr>
            <p:ph idx="1"/>
          </p:nvPr>
        </p:nvSpPr>
        <p:spPr>
          <a:xfrm>
            <a:off x="461394" y="1216404"/>
            <a:ext cx="11425806" cy="5092956"/>
          </a:xfrm>
        </p:spPr>
        <p:txBody>
          <a:bodyPr/>
          <a:lstStyle/>
          <a:p>
            <a:pPr eaLnBrk="1" hangingPunct="1">
              <a:defRPr/>
            </a:pPr>
            <a:r>
              <a:rPr lang="en-US" altLang="zh-CN" sz="2400" dirty="0"/>
              <a:t>1</a:t>
            </a:r>
            <a:r>
              <a:rPr lang="zh-CN" altLang="en-US" sz="2400" dirty="0"/>
              <a:t>、平行说：</a:t>
            </a:r>
            <a:r>
              <a:rPr lang="en-US" altLang="zh-CN" sz="2400" dirty="0"/>
              <a:t>IL</a:t>
            </a:r>
            <a:r>
              <a:rPr lang="zh-CN" altLang="en-US" sz="2400" dirty="0"/>
              <a:t>和国内法是不同法律体系，不逾越、冲突</a:t>
            </a:r>
          </a:p>
          <a:p>
            <a:pPr marL="0" indent="0" eaLnBrk="1" hangingPunct="1">
              <a:buNone/>
              <a:defRPr/>
            </a:pPr>
            <a:r>
              <a:rPr lang="en-US" altLang="zh-CN" sz="2400" dirty="0"/>
              <a:t> 2</a:t>
            </a:r>
            <a:r>
              <a:rPr lang="zh-CN" altLang="en-US" sz="2400" dirty="0"/>
              <a:t>、代表人物：</a:t>
            </a:r>
            <a:r>
              <a:rPr lang="en-US" altLang="zh-CN" sz="2400" dirty="0" err="1"/>
              <a:t>Triepel</a:t>
            </a:r>
            <a:r>
              <a:rPr lang="en-US" altLang="zh-CN" sz="2400" dirty="0"/>
              <a:t> </a:t>
            </a:r>
            <a:r>
              <a:rPr lang="zh-CN" altLang="en-US" sz="2400" dirty="0"/>
              <a:t>特里佩尔，</a:t>
            </a:r>
            <a:r>
              <a:rPr lang="en-US" altLang="zh-CN" sz="2400" dirty="0" err="1"/>
              <a:t>Anzilotti</a:t>
            </a:r>
            <a:r>
              <a:rPr lang="en-US" altLang="zh-CN" sz="2400" dirty="0"/>
              <a:t> </a:t>
            </a:r>
            <a:r>
              <a:rPr lang="zh-CN" altLang="en-US" sz="2400" dirty="0"/>
              <a:t>安齐洛蒂</a:t>
            </a:r>
            <a:endParaRPr lang="en-US" altLang="zh-CN" sz="2400" dirty="0"/>
          </a:p>
          <a:p>
            <a:pPr eaLnBrk="1" hangingPunct="1">
              <a:defRPr/>
            </a:pPr>
            <a:r>
              <a:rPr lang="en-US" altLang="zh-CN" sz="2400" dirty="0"/>
              <a:t>3</a:t>
            </a:r>
            <a:r>
              <a:rPr lang="zh-CN" altLang="en-US" sz="2400" dirty="0"/>
              <a:t>、</a:t>
            </a:r>
            <a:r>
              <a:rPr lang="en-US" altLang="zh-CN" sz="2400" dirty="0"/>
              <a:t>IL law and municipal legal system constitute two distinct &amp; formally separate categories of legal orders IL</a:t>
            </a:r>
            <a:r>
              <a:rPr lang="zh-CN" altLang="en-US" sz="2400" dirty="0"/>
              <a:t>和国内法因法律渊源、调整的社会关系、基于的原则而根本不同，是</a:t>
            </a:r>
            <a:r>
              <a:rPr lang="en-US" altLang="zh-CN" sz="2400" dirty="0"/>
              <a:t>2</a:t>
            </a:r>
            <a:r>
              <a:rPr lang="zh-CN" altLang="en-US" sz="2400" dirty="0"/>
              <a:t>种法律体系。</a:t>
            </a:r>
            <a:r>
              <a:rPr lang="zh-CN" altLang="zh-CN" sz="2400" dirty="0"/>
              <a:t>国际法只有转化成国内法才能在国内法院适用</a:t>
            </a:r>
            <a:r>
              <a:rPr lang="zh-CN" altLang="en-US" sz="2400" dirty="0"/>
              <a:t>。</a:t>
            </a:r>
          </a:p>
          <a:p>
            <a:pPr eaLnBrk="1" hangingPunct="1">
              <a:defRPr/>
            </a:pPr>
            <a:r>
              <a:rPr lang="en-US" altLang="zh-CN" sz="2400" dirty="0"/>
              <a:t>4</a:t>
            </a:r>
            <a:r>
              <a:rPr lang="zh-CN" altLang="en-US" sz="2400" dirty="0"/>
              <a:t>、</a:t>
            </a:r>
            <a:r>
              <a:rPr lang="en-US" altLang="zh-CN" sz="2400" dirty="0"/>
              <a:t>Ignorance of connections between IL &amp; Domestic Law</a:t>
            </a:r>
          </a:p>
          <a:p>
            <a:endParaRPr lang="zh-CN" altLang="en-US" dirty="0"/>
          </a:p>
        </p:txBody>
      </p:sp>
    </p:spTree>
    <p:extLst>
      <p:ext uri="{BB962C8B-B14F-4D97-AF65-F5344CB8AC3E}">
        <p14:creationId xmlns:p14="http://schemas.microsoft.com/office/powerpoint/2010/main" val="144327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7B23E-AC4F-430D-9728-900874DE0EC7}"/>
              </a:ext>
            </a:extLst>
          </p:cNvPr>
          <p:cNvSpPr>
            <a:spLocks noGrp="1"/>
          </p:cNvSpPr>
          <p:nvPr>
            <p:ph type="title"/>
          </p:nvPr>
        </p:nvSpPr>
        <p:spPr>
          <a:xfrm>
            <a:off x="1024127" y="333547"/>
            <a:ext cx="9720072" cy="681522"/>
          </a:xfrm>
        </p:spPr>
        <p:txBody>
          <a:bodyPr>
            <a:normAutofit fontScale="90000"/>
          </a:bodyPr>
          <a:lstStyle/>
          <a:p>
            <a:r>
              <a:rPr lang="zh-CN" altLang="en-US" b="1" dirty="0"/>
              <a:t>我国学者的观点</a:t>
            </a:r>
          </a:p>
        </p:txBody>
      </p:sp>
      <p:sp>
        <p:nvSpPr>
          <p:cNvPr id="3" name="内容占位符 2">
            <a:extLst>
              <a:ext uri="{FF2B5EF4-FFF2-40B4-BE49-F238E27FC236}">
                <a16:creationId xmlns:a16="http://schemas.microsoft.com/office/drawing/2014/main" id="{85491AB7-C062-429C-953A-FD944FBB3234}"/>
              </a:ext>
            </a:extLst>
          </p:cNvPr>
          <p:cNvSpPr>
            <a:spLocks noGrp="1"/>
          </p:cNvSpPr>
          <p:nvPr>
            <p:ph idx="1"/>
          </p:nvPr>
        </p:nvSpPr>
        <p:spPr>
          <a:xfrm>
            <a:off x="536896" y="1233182"/>
            <a:ext cx="11224470" cy="5624818"/>
          </a:xfrm>
        </p:spPr>
        <p:txBody>
          <a:bodyPr>
            <a:normAutofit fontScale="92500" lnSpcReduction="20000"/>
          </a:bodyPr>
          <a:lstStyle/>
          <a:p>
            <a:pPr algn="just">
              <a:buFont typeface="Arial" panose="020B0604020202020204" pitchFamily="34" charset="0"/>
              <a:buNone/>
            </a:pPr>
            <a:r>
              <a:rPr lang="en-US" altLang="zh-CN" sz="2400" b="1" dirty="0">
                <a:latin typeface="+mj-ea"/>
                <a:ea typeface="+mj-ea"/>
              </a:rPr>
              <a:t>1</a:t>
            </a:r>
            <a:r>
              <a:rPr lang="zh-CN" altLang="en-US" sz="2400" b="1" dirty="0">
                <a:latin typeface="+mj-ea"/>
                <a:ea typeface="+mj-ea"/>
              </a:rPr>
              <a:t>、协调论</a:t>
            </a:r>
            <a:endParaRPr lang="en-US" altLang="zh-CN" sz="2400" b="1" dirty="0">
              <a:latin typeface="+mj-ea"/>
              <a:ea typeface="+mj-ea"/>
            </a:endParaRPr>
          </a:p>
          <a:p>
            <a:pPr algn="just">
              <a:buFont typeface="Arial" panose="020B0604020202020204" pitchFamily="34" charset="0"/>
              <a:buNone/>
            </a:pPr>
            <a:r>
              <a:rPr lang="zh-CN" altLang="en-US" sz="2400" b="1" dirty="0">
                <a:latin typeface="+mj-ea"/>
                <a:ea typeface="+mj-ea"/>
              </a:rPr>
              <a:t>代表人物：</a:t>
            </a:r>
            <a:r>
              <a:rPr lang="zh-CN" altLang="en-US" sz="2400" dirty="0">
                <a:latin typeface="+mj-ea"/>
                <a:ea typeface="+mj-ea"/>
              </a:rPr>
              <a:t>我国的周</a:t>
            </a:r>
            <a:r>
              <a:rPr lang="zh-CN" altLang="zh-CN" sz="2400" dirty="0">
                <a:latin typeface="+mj-ea"/>
                <a:ea typeface="+mj-ea"/>
              </a:rPr>
              <a:t>鲠生</a:t>
            </a:r>
            <a:r>
              <a:rPr lang="zh-CN" altLang="en-US" sz="2400" dirty="0">
                <a:latin typeface="+mj-ea"/>
                <a:ea typeface="+mj-ea"/>
              </a:rPr>
              <a:t>、王铁崖、程晓霞等。</a:t>
            </a:r>
            <a:r>
              <a:rPr lang="zh-CN" altLang="en-US" sz="2400" dirty="0">
                <a:solidFill>
                  <a:srgbClr val="FF0000"/>
                </a:solidFill>
                <a:latin typeface="+mj-ea"/>
                <a:ea typeface="+mj-ea"/>
              </a:rPr>
              <a:t>二元论有一定道理，但是过于强调国际法和国内法的区别</a:t>
            </a:r>
            <a:r>
              <a:rPr lang="zh-CN" altLang="en-US" sz="2400" dirty="0">
                <a:latin typeface="+mj-ea"/>
                <a:ea typeface="+mj-ea"/>
              </a:rPr>
              <a:t>。</a:t>
            </a:r>
            <a:endParaRPr lang="en-US" altLang="zh-CN" sz="2400" dirty="0">
              <a:latin typeface="+mj-ea"/>
              <a:ea typeface="+mj-ea"/>
            </a:endParaRPr>
          </a:p>
          <a:p>
            <a:pPr algn="just">
              <a:buFont typeface="Arial" panose="020B0604020202020204" pitchFamily="34" charset="0"/>
              <a:buNone/>
            </a:pPr>
            <a:r>
              <a:rPr lang="zh-CN" altLang="zh-CN" sz="2400" b="1" dirty="0">
                <a:latin typeface="+mj-ea"/>
                <a:ea typeface="+mj-ea"/>
              </a:rPr>
              <a:t>主要观点</a:t>
            </a:r>
            <a:r>
              <a:rPr lang="zh-CN" altLang="en-US" sz="2400" b="1" dirty="0">
                <a:latin typeface="+mj-ea"/>
                <a:ea typeface="+mj-ea"/>
              </a:rPr>
              <a:t>：</a:t>
            </a:r>
            <a:endParaRPr lang="en-US" altLang="zh-CN" sz="2400" b="1" dirty="0">
              <a:latin typeface="+mj-ea"/>
              <a:ea typeface="+mj-ea"/>
            </a:endParaRPr>
          </a:p>
          <a:p>
            <a:pPr algn="just">
              <a:buFont typeface="Arial" panose="020B0604020202020204" pitchFamily="34" charset="0"/>
              <a:buNone/>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a:t>
            </a:r>
            <a:r>
              <a:rPr lang="zh-CN" altLang="zh-CN" sz="2400" dirty="0">
                <a:latin typeface="+mj-ea"/>
                <a:ea typeface="+mj-ea"/>
              </a:rPr>
              <a:t>国际法与国内法是相互联系的，</a:t>
            </a:r>
            <a:r>
              <a:rPr lang="zh-CN" altLang="en-US" sz="2400" dirty="0">
                <a:latin typeface="+mj-ea"/>
                <a:ea typeface="+mj-ea"/>
              </a:rPr>
              <a:t>不是彼此对立的；</a:t>
            </a:r>
            <a:endParaRPr lang="en-US" altLang="zh-CN" sz="2400" dirty="0">
              <a:latin typeface="+mj-ea"/>
              <a:ea typeface="+mj-ea"/>
            </a:endParaRPr>
          </a:p>
          <a:p>
            <a:pPr algn="just">
              <a:buFont typeface="Arial" panose="020B0604020202020204" pitchFamily="34" charset="0"/>
              <a:buNone/>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a:t>
            </a:r>
            <a:r>
              <a:rPr lang="zh-CN" altLang="zh-CN" sz="2400" dirty="0">
                <a:latin typeface="+mj-ea"/>
                <a:ea typeface="+mj-ea"/>
              </a:rPr>
              <a:t>国际法和国内法的关系问题，归根到底，是国家如何在国内执行国际法的问题，也就是国家履行依国际法承担的义务的问题</a:t>
            </a:r>
            <a:r>
              <a:rPr lang="zh-CN" altLang="en-US" sz="2400" dirty="0">
                <a:latin typeface="+mj-ea"/>
                <a:ea typeface="+mj-ea"/>
              </a:rPr>
              <a:t>；</a:t>
            </a:r>
            <a:endParaRPr lang="en-US" altLang="zh-CN" sz="2400" dirty="0">
              <a:latin typeface="+mj-ea"/>
              <a:ea typeface="+mj-ea"/>
            </a:endParaRPr>
          </a:p>
          <a:p>
            <a:pPr algn="just">
              <a:buFont typeface="Arial" panose="020B0604020202020204" pitchFamily="34" charset="0"/>
              <a:buNone/>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）由于</a:t>
            </a:r>
            <a:r>
              <a:rPr lang="zh-CN" altLang="zh-CN" sz="2400" dirty="0">
                <a:latin typeface="+mj-ea"/>
                <a:ea typeface="+mj-ea"/>
              </a:rPr>
              <a:t>国家是制定国内法的，同时也是参与制定国际法的，并且国家的对外政策影响其对国际法的立场</a:t>
            </a:r>
            <a:r>
              <a:rPr lang="zh-CN" altLang="en-US" sz="2400" dirty="0">
                <a:latin typeface="+mj-ea"/>
                <a:ea typeface="+mj-ea"/>
              </a:rPr>
              <a:t>；</a:t>
            </a:r>
            <a:endParaRPr lang="en-US" altLang="zh-CN" sz="2400" dirty="0">
              <a:latin typeface="+mj-ea"/>
              <a:ea typeface="+mj-ea"/>
            </a:endParaRPr>
          </a:p>
          <a:p>
            <a:pPr algn="just">
              <a:buFont typeface="Arial" panose="020B0604020202020204" pitchFamily="34" charset="0"/>
              <a:buNone/>
            </a:pPr>
            <a:r>
              <a:rPr lang="zh-CN" altLang="en-US" sz="2400" dirty="0">
                <a:latin typeface="+mj-ea"/>
                <a:ea typeface="+mj-ea"/>
              </a:rPr>
              <a:t>（</a:t>
            </a:r>
            <a:r>
              <a:rPr lang="en-US" altLang="zh-CN" sz="2400" dirty="0">
                <a:latin typeface="+mj-ea"/>
                <a:ea typeface="+mj-ea"/>
              </a:rPr>
              <a:t>4</a:t>
            </a:r>
            <a:r>
              <a:rPr lang="zh-CN" altLang="en-US" sz="2400" dirty="0">
                <a:latin typeface="+mj-ea"/>
                <a:ea typeface="+mj-ea"/>
              </a:rPr>
              <a:t>）</a:t>
            </a:r>
            <a:r>
              <a:rPr lang="zh-CN" altLang="zh-CN" sz="2400" dirty="0">
                <a:latin typeface="+mj-ea"/>
                <a:ea typeface="+mj-ea"/>
              </a:rPr>
              <a:t>国家既然承认了国际法规范，就有义务使它的国内法符合于它依国际法所承担的义务</a:t>
            </a:r>
            <a:r>
              <a:rPr lang="zh-CN" altLang="en-US" sz="2400" dirty="0">
                <a:latin typeface="+mj-ea"/>
                <a:ea typeface="+mj-ea"/>
              </a:rPr>
              <a:t>。</a:t>
            </a:r>
            <a:endParaRPr lang="en-US" altLang="zh-CN" sz="2400" dirty="0">
              <a:latin typeface="+mj-ea"/>
              <a:ea typeface="+mj-ea"/>
            </a:endParaRPr>
          </a:p>
          <a:p>
            <a:pPr algn="just">
              <a:buFont typeface="Arial" panose="020B0604020202020204" pitchFamily="34" charset="0"/>
              <a:buNone/>
            </a:pPr>
            <a:r>
              <a:rPr lang="en-US" altLang="zh-CN" sz="2400" dirty="0">
                <a:latin typeface="+mj-ea"/>
                <a:ea typeface="+mj-ea"/>
              </a:rPr>
              <a:t>2</a:t>
            </a:r>
            <a:r>
              <a:rPr lang="zh-CN" altLang="en-US" sz="2400" dirty="0">
                <a:latin typeface="+mj-ea"/>
                <a:ea typeface="+mj-ea"/>
              </a:rPr>
              <a:t>、</a:t>
            </a:r>
            <a:r>
              <a:rPr lang="zh-CN" altLang="en-US" sz="2400" b="1" dirty="0">
                <a:latin typeface="+mj-ea"/>
                <a:ea typeface="+mj-ea"/>
              </a:rPr>
              <a:t>内在联系理论：梁西</a:t>
            </a:r>
            <a:endParaRPr lang="en-US" altLang="zh-CN" sz="2400" b="1" dirty="0">
              <a:latin typeface="+mj-ea"/>
              <a:ea typeface="+mj-ea"/>
            </a:endParaRPr>
          </a:p>
          <a:p>
            <a:pPr algn="just">
              <a:buFont typeface="Arial" panose="020B0604020202020204" pitchFamily="34" charset="0"/>
              <a:buNone/>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）国家是国际法与国内法发生内在联系的最重要纽带和动力。</a:t>
            </a:r>
            <a:endParaRPr lang="en-US" altLang="zh-CN" sz="2400" dirty="0">
              <a:latin typeface="+mj-ea"/>
              <a:ea typeface="+mj-ea"/>
            </a:endParaRPr>
          </a:p>
          <a:p>
            <a:pPr algn="just">
              <a:buFont typeface="Arial" panose="020B0604020202020204" pitchFamily="34" charset="0"/>
              <a:buNone/>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）国家的对内政策和对外政策密切相关，加强二者在实践中的联系。</a:t>
            </a:r>
            <a:endParaRPr lang="en-US" altLang="zh-CN" sz="2400" dirty="0">
              <a:latin typeface="+mj-ea"/>
              <a:ea typeface="+mj-ea"/>
            </a:endParaRPr>
          </a:p>
          <a:p>
            <a:pPr algn="just">
              <a:buFont typeface="Arial" panose="020B0604020202020204" pitchFamily="34" charset="0"/>
              <a:buNone/>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）国际社会和国内社会存在密切联系</a:t>
            </a:r>
            <a:r>
              <a:rPr lang="zh-CN" altLang="zh-CN" sz="2400" dirty="0">
                <a:latin typeface="+mj-ea"/>
                <a:ea typeface="+mj-ea"/>
              </a:rPr>
              <a:t> </a:t>
            </a:r>
            <a:r>
              <a:rPr lang="zh-CN" altLang="en-US" sz="2400" dirty="0">
                <a:latin typeface="+mj-ea"/>
                <a:ea typeface="+mj-ea"/>
              </a:rPr>
              <a:t> </a:t>
            </a:r>
            <a:r>
              <a:rPr lang="zh-CN" altLang="zh-CN" sz="2400" dirty="0">
                <a:latin typeface="+mj-ea"/>
                <a:ea typeface="+mj-ea"/>
              </a:rPr>
              <a:t>   </a:t>
            </a:r>
            <a:endParaRPr lang="zh-CN" altLang="en-US" sz="2400" dirty="0">
              <a:latin typeface="+mj-ea"/>
              <a:ea typeface="+mj-ea"/>
            </a:endParaRPr>
          </a:p>
          <a:p>
            <a:endParaRPr lang="zh-CN" altLang="en-US" dirty="0"/>
          </a:p>
        </p:txBody>
      </p:sp>
    </p:spTree>
    <p:extLst>
      <p:ext uri="{BB962C8B-B14F-4D97-AF65-F5344CB8AC3E}">
        <p14:creationId xmlns:p14="http://schemas.microsoft.com/office/powerpoint/2010/main" val="189626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FD3DD-AC25-470E-AB9F-67E3379B9A69}"/>
              </a:ext>
            </a:extLst>
          </p:cNvPr>
          <p:cNvSpPr>
            <a:spLocks noGrp="1"/>
          </p:cNvSpPr>
          <p:nvPr>
            <p:ph type="title"/>
          </p:nvPr>
        </p:nvSpPr>
        <p:spPr>
          <a:xfrm>
            <a:off x="654342" y="299991"/>
            <a:ext cx="11081856" cy="849301"/>
          </a:xfrm>
        </p:spPr>
        <p:txBody>
          <a:bodyPr>
            <a:normAutofit fontScale="90000"/>
          </a:bodyPr>
          <a:lstStyle/>
          <a:p>
            <a:pPr algn="just"/>
            <a:r>
              <a:rPr lang="zh-CN" altLang="en-US" sz="3200" b="1" dirty="0">
                <a:latin typeface="+mj-ea"/>
              </a:rPr>
              <a:t>二、</a:t>
            </a:r>
            <a:r>
              <a:rPr lang="en-US" altLang="zh-CN" sz="3200" b="1" dirty="0">
                <a:latin typeface="+mj-ea"/>
              </a:rPr>
              <a:t>Application of International Customary Law in Domestic Law </a:t>
            </a:r>
            <a:r>
              <a:rPr lang="zh-CN" altLang="en-US" sz="3200" b="1" dirty="0">
                <a:latin typeface="+mj-ea"/>
              </a:rPr>
              <a:t>国际习惯法在国内法律秩序中的适用</a:t>
            </a:r>
          </a:p>
        </p:txBody>
      </p:sp>
      <p:sp>
        <p:nvSpPr>
          <p:cNvPr id="3" name="内容占位符 2">
            <a:extLst>
              <a:ext uri="{FF2B5EF4-FFF2-40B4-BE49-F238E27FC236}">
                <a16:creationId xmlns:a16="http://schemas.microsoft.com/office/drawing/2014/main" id="{996CD319-5D24-44DF-A547-5EF63B3AA81D}"/>
              </a:ext>
            </a:extLst>
          </p:cNvPr>
          <p:cNvSpPr>
            <a:spLocks noGrp="1"/>
          </p:cNvSpPr>
          <p:nvPr>
            <p:ph idx="1"/>
          </p:nvPr>
        </p:nvSpPr>
        <p:spPr>
          <a:xfrm>
            <a:off x="411062" y="1359017"/>
            <a:ext cx="11392248" cy="5327009"/>
          </a:xfrm>
        </p:spPr>
        <p:txBody>
          <a:bodyPr>
            <a:normAutofit lnSpcReduction="10000"/>
          </a:bodyPr>
          <a:lstStyle/>
          <a:p>
            <a:r>
              <a:rPr lang="zh-CN" altLang="en-US" b="1" dirty="0"/>
              <a:t>（一）基本原则</a:t>
            </a:r>
            <a:endParaRPr lang="en-US" altLang="zh-CN" b="1" dirty="0"/>
          </a:p>
          <a:p>
            <a:r>
              <a:rPr lang="zh-CN" altLang="zh-CN" dirty="0"/>
              <a:t>大多数国家的占主导地位的理论和实践，都承认习惯国际法是其法律体系的一部分，不须经转化或特定的纳入程序即可在国内发生法律效力，可以在国内法院作为裁判依据。</a:t>
            </a:r>
            <a:endParaRPr lang="en-US" altLang="zh-CN" dirty="0"/>
          </a:p>
          <a:p>
            <a:r>
              <a:rPr lang="zh-CN" altLang="en-US" b="1" dirty="0"/>
              <a:t>（二）国际法的规定</a:t>
            </a:r>
            <a:endParaRPr lang="en-US" altLang="zh-CN" b="1" dirty="0"/>
          </a:p>
          <a:p>
            <a:pPr>
              <a:defRPr/>
            </a:pPr>
            <a:r>
              <a:rPr lang="en-US" altLang="zh-CN" dirty="0"/>
              <a:t>1970《</a:t>
            </a:r>
            <a:r>
              <a:rPr lang="zh-CN" altLang="en-US" dirty="0"/>
              <a:t>关于</a:t>
            </a:r>
            <a:r>
              <a:rPr lang="zh-CN" altLang="en-US" sz="2400" dirty="0"/>
              <a:t>各国依联合国宪章建立友好关系及合作之国际法原则宣言</a:t>
            </a:r>
            <a:r>
              <a:rPr lang="en-US" altLang="zh-CN" sz="2400" dirty="0"/>
              <a:t>》: Every State has the duty to fulfil in good faith its obligations under the generally recognized principles and rules of IL </a:t>
            </a:r>
            <a:r>
              <a:rPr lang="zh-CN" altLang="en-US" sz="2400" dirty="0"/>
              <a:t>每一国均有责任一秉诚意履行其依公认之国际法原则与规则所负之义务</a:t>
            </a:r>
            <a:endParaRPr lang="en-US" altLang="zh-CN" sz="2400" dirty="0"/>
          </a:p>
          <a:p>
            <a:pPr eaLnBrk="1" hangingPunct="1">
              <a:defRPr/>
            </a:pPr>
            <a:r>
              <a:rPr lang="zh-CN" altLang="en-US" sz="2400" dirty="0"/>
              <a:t>公认国际法原则和规则对国际社会所有成员有约束力；各国有责任通过国内立法、司法等在国内法中适用。</a:t>
            </a:r>
          </a:p>
          <a:p>
            <a:r>
              <a:rPr lang="zh-CN" altLang="en-US" b="1" dirty="0"/>
              <a:t>（三）国内法的规定</a:t>
            </a:r>
            <a:endParaRPr lang="en-US" altLang="zh-CN" b="1" dirty="0"/>
          </a:p>
          <a:p>
            <a:pPr>
              <a:lnSpc>
                <a:spcPct val="100000"/>
              </a:lnSpc>
              <a:defRPr/>
            </a:pPr>
            <a:r>
              <a:rPr lang="en-US" altLang="zh-CN" sz="2400" dirty="0"/>
              <a:t>1</a:t>
            </a:r>
            <a:r>
              <a:rPr lang="zh-CN" altLang="en-US" sz="2400" dirty="0"/>
              <a:t>、习惯国际法优先于国内立法：意大利、德国等</a:t>
            </a:r>
            <a:endParaRPr lang="en-US" altLang="zh-CN" sz="2400" dirty="0"/>
          </a:p>
          <a:p>
            <a:pPr>
              <a:lnSpc>
                <a:spcPct val="100000"/>
              </a:lnSpc>
              <a:defRPr/>
            </a:pPr>
            <a:r>
              <a:rPr lang="en-US" altLang="zh-CN" sz="2400" dirty="0"/>
              <a:t>2</a:t>
            </a:r>
            <a:r>
              <a:rPr lang="zh-CN" altLang="en-US" sz="2400" dirty="0"/>
              <a:t>、国内立法优先于习惯法：英国、荷兰</a:t>
            </a:r>
          </a:p>
          <a:p>
            <a:pPr>
              <a:defRPr/>
            </a:pPr>
            <a:endParaRPr lang="en-US" altLang="zh-CN" sz="2400" dirty="0"/>
          </a:p>
          <a:p>
            <a:endParaRPr lang="zh-CN" altLang="en-US" dirty="0"/>
          </a:p>
        </p:txBody>
      </p:sp>
    </p:spTree>
    <p:extLst>
      <p:ext uri="{BB962C8B-B14F-4D97-AF65-F5344CB8AC3E}">
        <p14:creationId xmlns:p14="http://schemas.microsoft.com/office/powerpoint/2010/main" val="137974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FBF4C59-6DA1-4AA8-8821-037FBB3A4D33}"/>
              </a:ext>
            </a:extLst>
          </p:cNvPr>
          <p:cNvSpPr>
            <a:spLocks noGrp="1"/>
          </p:cNvSpPr>
          <p:nvPr>
            <p:ph type="title"/>
          </p:nvPr>
        </p:nvSpPr>
        <p:spPr>
          <a:xfrm>
            <a:off x="1024128" y="585216"/>
            <a:ext cx="10410066" cy="815745"/>
          </a:xfrm>
        </p:spPr>
        <p:txBody>
          <a:bodyPr>
            <a:noAutofit/>
          </a:bodyPr>
          <a:lstStyle/>
          <a:p>
            <a:r>
              <a:rPr lang="zh-CN" altLang="en-US" sz="3200" b="1" dirty="0">
                <a:latin typeface="+mj-ea"/>
              </a:rPr>
              <a:t>三、</a:t>
            </a:r>
            <a:r>
              <a:rPr lang="en-US" altLang="zh-CN" sz="3200" b="1" dirty="0">
                <a:latin typeface="+mj-ea"/>
              </a:rPr>
              <a:t>Application of International Treaties in Domestic Law </a:t>
            </a:r>
            <a:r>
              <a:rPr lang="zh-CN" altLang="en-US" sz="3200" b="1" dirty="0">
                <a:latin typeface="+mj-ea"/>
              </a:rPr>
              <a:t>国际条约在国内法的适用</a:t>
            </a:r>
            <a:br>
              <a:rPr lang="zh-CN" altLang="en-US" sz="3200" b="1" dirty="0">
                <a:latin typeface="+mj-ea"/>
              </a:rPr>
            </a:br>
            <a:endParaRPr lang="zh-CN" altLang="en-US" sz="3200" b="1" dirty="0">
              <a:latin typeface="+mj-ea"/>
            </a:endParaRPr>
          </a:p>
        </p:txBody>
      </p:sp>
      <p:sp>
        <p:nvSpPr>
          <p:cNvPr id="3" name="内容占位符 2">
            <a:extLst>
              <a:ext uri="{FF2B5EF4-FFF2-40B4-BE49-F238E27FC236}">
                <a16:creationId xmlns:a16="http://schemas.microsoft.com/office/drawing/2014/main" id="{E7ED8289-AD1E-4DD6-B07E-15943D177998}"/>
              </a:ext>
            </a:extLst>
          </p:cNvPr>
          <p:cNvSpPr>
            <a:spLocks noGrp="1"/>
          </p:cNvSpPr>
          <p:nvPr>
            <p:ph idx="1"/>
          </p:nvPr>
        </p:nvSpPr>
        <p:spPr>
          <a:xfrm>
            <a:off x="1024128" y="1400961"/>
            <a:ext cx="9720073" cy="4908399"/>
          </a:xfrm>
        </p:spPr>
        <p:txBody>
          <a:bodyPr>
            <a:normAutofit fontScale="92500" lnSpcReduction="10000"/>
          </a:bodyPr>
          <a:lstStyle/>
          <a:p>
            <a:r>
              <a:rPr lang="zh-CN" altLang="en-US" b="1" dirty="0"/>
              <a:t>（一）条约法的规定</a:t>
            </a:r>
            <a:endParaRPr lang="en-US" altLang="zh-CN" b="1" dirty="0"/>
          </a:p>
          <a:p>
            <a:pPr algn="just">
              <a:defRPr/>
            </a:pPr>
            <a:r>
              <a:rPr lang="zh-CN" altLang="en-US" sz="2400" dirty="0"/>
              <a:t>条约必须遵守：</a:t>
            </a:r>
            <a:r>
              <a:rPr lang="en-US" altLang="zh-CN" sz="2400" dirty="0"/>
              <a:t>pacta sunt </a:t>
            </a:r>
            <a:r>
              <a:rPr lang="en-US" altLang="zh-CN" sz="2400" dirty="0" err="1"/>
              <a:t>servanda</a:t>
            </a:r>
            <a:r>
              <a:rPr lang="zh-CN" altLang="en-US" sz="2400" dirty="0"/>
              <a:t>，条约各当事方在善意履行条约中，最根本是使其行为符合条约宗旨和精神，依法行使条约规定权利，承担条约规定义务。</a:t>
            </a:r>
            <a:r>
              <a:rPr lang="en-US" altLang="zh-CN" sz="2400" dirty="0"/>
              <a:t>1969《Vienna Convention on the Law of Treaties》A26</a:t>
            </a:r>
            <a:r>
              <a:rPr lang="zh-CN" altLang="en-US" sz="2400" dirty="0"/>
              <a:t> </a:t>
            </a:r>
            <a:r>
              <a:rPr lang="en-GB" altLang="zh-CN" sz="2400" dirty="0"/>
              <a:t>Every treaty in force is binding upon the parties to it and must be performed by them in good faith </a:t>
            </a:r>
            <a:r>
              <a:rPr lang="zh-CN" altLang="en-US" sz="2400" dirty="0"/>
              <a:t>凡有效之条约对各当事国有拘束力，必须由各该国善意履行。</a:t>
            </a:r>
            <a:endParaRPr lang="en-US" altLang="zh-CN" sz="2400" dirty="0"/>
          </a:p>
          <a:p>
            <a:pPr algn="just">
              <a:defRPr/>
            </a:pPr>
            <a:r>
              <a:rPr lang="zh-CN" altLang="en-US" sz="2400" b="1" dirty="0"/>
              <a:t>（二）条约的国内适用方式</a:t>
            </a:r>
            <a:endParaRPr lang="en-US" altLang="zh-CN" sz="2400" b="1" dirty="0"/>
          </a:p>
          <a:p>
            <a:pPr algn="just">
              <a:defRPr/>
            </a:pPr>
            <a:r>
              <a:rPr lang="en-US" altLang="zh-CN" sz="2400" dirty="0"/>
              <a:t>1</a:t>
            </a:r>
            <a:r>
              <a:rPr lang="zh-CN" altLang="en-US" sz="2400" dirty="0"/>
              <a:t>、</a:t>
            </a:r>
            <a:r>
              <a:rPr lang="en-US" altLang="zh-CN" sz="2400" dirty="0"/>
              <a:t>adoption </a:t>
            </a:r>
            <a:r>
              <a:rPr lang="zh-CN" altLang="en-US" sz="2400" dirty="0"/>
              <a:t>并入：将条约作为国内法的一部分在国内法律秩序中直接予以适用，不需制定新国内法</a:t>
            </a:r>
          </a:p>
          <a:p>
            <a:pPr eaLnBrk="1" hangingPunct="1">
              <a:defRPr/>
            </a:pPr>
            <a:r>
              <a:rPr lang="en-US" altLang="zh-CN" sz="2400" dirty="0"/>
              <a:t>US 1787</a:t>
            </a:r>
            <a:r>
              <a:rPr lang="zh-CN" altLang="en-US" sz="2400" dirty="0"/>
              <a:t> </a:t>
            </a:r>
            <a:r>
              <a:rPr lang="en-US" altLang="zh-CN" sz="2400" dirty="0"/>
              <a:t>Constitution A6</a:t>
            </a:r>
            <a:r>
              <a:rPr lang="zh-CN" altLang="en-US" sz="2400" dirty="0"/>
              <a:t>：美国缔结的条约是最高法律的一部分，法院可以适用，国家机关和个人应遵守</a:t>
            </a:r>
            <a:endParaRPr lang="en-US" altLang="zh-CN" sz="2400" dirty="0"/>
          </a:p>
          <a:p>
            <a:pPr eaLnBrk="1" hangingPunct="1">
              <a:defRPr/>
            </a:pPr>
            <a:r>
              <a:rPr lang="en-US" altLang="zh-CN" sz="2400" dirty="0"/>
              <a:t>US Courts</a:t>
            </a:r>
            <a:r>
              <a:rPr lang="zh-CN" altLang="en-US" sz="2400" dirty="0"/>
              <a:t>：</a:t>
            </a:r>
            <a:r>
              <a:rPr lang="en-US" altLang="zh-CN" sz="2400" dirty="0"/>
              <a:t>Self-executing treaty v. non self-executing treaty</a:t>
            </a:r>
          </a:p>
          <a:p>
            <a:pPr eaLnBrk="1" hangingPunct="1">
              <a:defRPr/>
            </a:pPr>
            <a:r>
              <a:rPr lang="en-US" altLang="zh-CN" sz="2400" dirty="0"/>
              <a:t>Netherlands</a:t>
            </a:r>
            <a:r>
              <a:rPr lang="zh-CN" altLang="en-US" sz="2400" dirty="0"/>
              <a:t>：内容可以拘束个人的条约，自公布之日起具有拘束力</a:t>
            </a:r>
          </a:p>
          <a:p>
            <a:pPr algn="just">
              <a:defRPr/>
            </a:pPr>
            <a:endParaRPr lang="zh-CN" altLang="en-US" sz="2400" dirty="0"/>
          </a:p>
        </p:txBody>
      </p:sp>
    </p:spTree>
    <p:extLst>
      <p:ext uri="{BB962C8B-B14F-4D97-AF65-F5344CB8AC3E}">
        <p14:creationId xmlns:p14="http://schemas.microsoft.com/office/powerpoint/2010/main" val="403381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F55C28-A847-42A7-B73C-13F80FB48B2B}"/>
              </a:ext>
            </a:extLst>
          </p:cNvPr>
          <p:cNvSpPr>
            <a:spLocks noGrp="1"/>
          </p:cNvSpPr>
          <p:nvPr>
            <p:ph idx="1"/>
          </p:nvPr>
        </p:nvSpPr>
        <p:spPr>
          <a:xfrm>
            <a:off x="553673" y="645952"/>
            <a:ext cx="11258025" cy="5663408"/>
          </a:xfrm>
        </p:spPr>
        <p:txBody>
          <a:bodyPr>
            <a:normAutofit/>
          </a:bodyPr>
          <a:lstStyle/>
          <a:p>
            <a:pPr marL="0" indent="0" eaLnBrk="1" hangingPunct="1">
              <a:buFont typeface="Wingdings 2" panose="05020102010507070707" pitchFamily="18" charset="2"/>
              <a:buNone/>
              <a:defRPr/>
            </a:pPr>
            <a:r>
              <a:rPr lang="en-US" altLang="zh-CN" sz="2400" b="1" dirty="0"/>
              <a:t>2</a:t>
            </a:r>
            <a:r>
              <a:rPr lang="zh-CN" altLang="en-US" sz="2400" b="1" dirty="0"/>
              <a:t>、</a:t>
            </a:r>
            <a:r>
              <a:rPr lang="en-US" altLang="zh-CN" sz="2400" b="1" dirty="0"/>
              <a:t>transformation </a:t>
            </a:r>
            <a:r>
              <a:rPr lang="zh-CN" altLang="en-US" sz="2400" b="1" dirty="0"/>
              <a:t>转化：</a:t>
            </a:r>
            <a:r>
              <a:rPr lang="zh-CN" altLang="en-US" sz="2400" dirty="0"/>
              <a:t>制定新国内法，赋予条约规则以国内法效力，使条约规则在国内得以适用</a:t>
            </a:r>
            <a:endParaRPr lang="en-US" altLang="zh-CN" sz="2400" dirty="0"/>
          </a:p>
          <a:p>
            <a:pPr eaLnBrk="1" hangingPunct="1">
              <a:defRPr/>
            </a:pPr>
            <a:r>
              <a:rPr lang="en-US" altLang="zh-CN" sz="2400" dirty="0"/>
              <a:t>UK</a:t>
            </a:r>
            <a:r>
              <a:rPr lang="zh-CN" altLang="en-US" sz="2400" dirty="0"/>
              <a:t>：批准条约后须经国会制定法律，法院才能适用</a:t>
            </a:r>
            <a:endParaRPr lang="en-US" altLang="zh-CN" sz="2400" dirty="0"/>
          </a:p>
          <a:p>
            <a:pPr eaLnBrk="1" hangingPunct="1">
              <a:defRPr/>
            </a:pPr>
            <a:r>
              <a:rPr lang="en-US" altLang="zh-CN" sz="2400" dirty="0"/>
              <a:t>Exceptions</a:t>
            </a:r>
            <a:r>
              <a:rPr lang="zh-CN" altLang="en-US" sz="2400" dirty="0"/>
              <a:t>：欧共体法直接适用</a:t>
            </a:r>
          </a:p>
          <a:p>
            <a:pPr eaLnBrk="1" hangingPunct="1">
              <a:defRPr/>
            </a:pPr>
            <a:r>
              <a:rPr lang="zh-CN" altLang="en-US" sz="2400" dirty="0"/>
              <a:t>总之，国际法在国内法律体系中适用情况复杂，当今国际法在国内适用普遍，各国国内法在适用国际法中渐趋协调。</a:t>
            </a:r>
            <a:endParaRPr lang="en-US" altLang="zh-CN" sz="2400" dirty="0"/>
          </a:p>
          <a:p>
            <a:pPr eaLnBrk="1" hangingPunct="1">
              <a:defRPr/>
            </a:pPr>
            <a:r>
              <a:rPr lang="zh-CN" altLang="en-US" sz="2400" b="1" dirty="0"/>
              <a:t>（三）效力位阶</a:t>
            </a:r>
            <a:endParaRPr lang="en-US" altLang="zh-CN" sz="2400" b="1" dirty="0"/>
          </a:p>
          <a:p>
            <a:pPr eaLnBrk="1" hangingPunct="1">
              <a:defRPr/>
            </a:pPr>
            <a:r>
              <a:rPr lang="en-US" altLang="zh-CN" sz="2400" dirty="0"/>
              <a:t>1</a:t>
            </a:r>
            <a:r>
              <a:rPr lang="zh-CN" altLang="en-US" sz="2400" dirty="0"/>
              <a:t>、国际条约与国内宪法同等效力：荷兰、秘鲁</a:t>
            </a:r>
            <a:endParaRPr lang="en-US" altLang="zh-CN" sz="2400" dirty="0"/>
          </a:p>
          <a:p>
            <a:pPr eaLnBrk="1" hangingPunct="1">
              <a:defRPr/>
            </a:pPr>
            <a:r>
              <a:rPr lang="en-US" altLang="zh-CN" sz="2400" dirty="0"/>
              <a:t>2</a:t>
            </a:r>
            <a:r>
              <a:rPr lang="zh-CN" altLang="en-US" sz="2400" dirty="0"/>
              <a:t>、国际条约的效力低于宪法，高于国内一般立法：俄罗斯、法国</a:t>
            </a:r>
            <a:endParaRPr lang="en-US" altLang="zh-CN" sz="2400" dirty="0"/>
          </a:p>
          <a:p>
            <a:pPr eaLnBrk="1" hangingPunct="1">
              <a:defRPr/>
            </a:pPr>
            <a:r>
              <a:rPr lang="en-US" altLang="zh-CN" sz="2400" dirty="0"/>
              <a:t>3</a:t>
            </a:r>
            <a:r>
              <a:rPr lang="zh-CN" altLang="en-US" sz="2400" dirty="0"/>
              <a:t>、国际条约与国内立法具有同等效力：美国、韩国，依据后法优于前法的原则处理二者冲突</a:t>
            </a:r>
            <a:endParaRPr lang="en-US" altLang="zh-CN" sz="2400" dirty="0"/>
          </a:p>
          <a:p>
            <a:pPr eaLnBrk="1" hangingPunct="1">
              <a:defRPr/>
            </a:pPr>
            <a:r>
              <a:rPr lang="zh-CN" altLang="en-US" sz="2400" dirty="0"/>
              <a:t>美国制定的的</a:t>
            </a:r>
            <a:r>
              <a:rPr lang="en-US" altLang="zh-CN" sz="2400" dirty="0"/>
              <a:t>《</a:t>
            </a:r>
            <a:r>
              <a:rPr lang="zh-CN" altLang="en-US" sz="2400" dirty="0"/>
              <a:t>与台湾关系法</a:t>
            </a:r>
            <a:r>
              <a:rPr lang="en-US" altLang="zh-CN" sz="2400" dirty="0"/>
              <a:t>》</a:t>
            </a:r>
            <a:r>
              <a:rPr lang="zh-CN" altLang="en-US" sz="2400" dirty="0"/>
              <a:t>、</a:t>
            </a:r>
            <a:r>
              <a:rPr lang="en-US" altLang="zh-CN" sz="2400" dirty="0"/>
              <a:t>《</a:t>
            </a:r>
            <a:r>
              <a:rPr lang="zh-CN" altLang="en-US" sz="2400" dirty="0"/>
              <a:t>与台湾交往法</a:t>
            </a:r>
            <a:r>
              <a:rPr lang="en-US" altLang="zh-CN" sz="2400" dirty="0"/>
              <a:t>》</a:t>
            </a:r>
            <a:r>
              <a:rPr lang="zh-CN" altLang="en-US" sz="2400" dirty="0"/>
              <a:t>是否违背其国际义务？</a:t>
            </a:r>
          </a:p>
          <a:p>
            <a:endParaRPr lang="zh-CN" altLang="en-US" dirty="0"/>
          </a:p>
        </p:txBody>
      </p:sp>
    </p:spTree>
    <p:extLst>
      <p:ext uri="{BB962C8B-B14F-4D97-AF65-F5344CB8AC3E}">
        <p14:creationId xmlns:p14="http://schemas.microsoft.com/office/powerpoint/2010/main" val="707532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130</TotalTime>
  <Words>2381</Words>
  <Application>Microsoft Office PowerPoint</Application>
  <PresentationFormat>宽屏</PresentationFormat>
  <Paragraphs>113</Paragraphs>
  <Slides>14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等线</vt:lpstr>
      <vt:lpstr>黑体</vt:lpstr>
      <vt:lpstr>华文仿宋</vt:lpstr>
      <vt:lpstr>宋体</vt:lpstr>
      <vt:lpstr>Arial</vt:lpstr>
      <vt:lpstr>Tw Cen MT</vt:lpstr>
      <vt:lpstr>Tw Cen MT Condensed</vt:lpstr>
      <vt:lpstr>Wingdings 2</vt:lpstr>
      <vt:lpstr>Wingdings 3</vt:lpstr>
      <vt:lpstr>积分</vt:lpstr>
      <vt:lpstr>The Relationship Between domestic Law and International Law</vt:lpstr>
      <vt:lpstr>一、 Theories about relationship between IL &amp; Domestic Law</vt:lpstr>
      <vt:lpstr>The supremacy of national law 国内法优先说 </vt:lpstr>
      <vt:lpstr>The supremacy of international law国际法优先说</vt:lpstr>
      <vt:lpstr>（二） Dualism 二元论</vt:lpstr>
      <vt:lpstr>我国学者的观点</vt:lpstr>
      <vt:lpstr>二、Application of International Customary Law in Domestic Law 国际习惯法在国内法律秩序中的适用</vt:lpstr>
      <vt:lpstr>三、Application of International Treaties in Domestic Law 国际条约在国内法的适用 </vt:lpstr>
      <vt:lpstr>PowerPoint 演示文稿</vt:lpstr>
      <vt:lpstr>四、国际法在中国的适用</vt:lpstr>
      <vt:lpstr>PowerPoint 演示文稿</vt:lpstr>
      <vt:lpstr>五、国内法对国际法的影响</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Relationship Between domestic Law and International Law</dc:title>
  <dc:creator>yang fan</dc:creator>
  <cp:lastModifiedBy>yang fan</cp:lastModifiedBy>
  <cp:revision>12</cp:revision>
  <dcterms:created xsi:type="dcterms:W3CDTF">2021-04-11T10:20:17Z</dcterms:created>
  <dcterms:modified xsi:type="dcterms:W3CDTF">2021-04-11T13:32:32Z</dcterms:modified>
</cp:coreProperties>
</file>