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60" r:id="rId2"/>
    <p:sldId id="265" r:id="rId3"/>
    <p:sldId id="257" r:id="rId4"/>
    <p:sldId id="266" r:id="rId5"/>
    <p:sldId id="258" r:id="rId6"/>
    <p:sldId id="267" r:id="rId7"/>
    <p:sldId id="261" r:id="rId8"/>
    <p:sldId id="268" r:id="rId9"/>
    <p:sldId id="269" r:id="rId10"/>
    <p:sldId id="264" r:id="rId11"/>
    <p:sldId id="270" r:id="rId12"/>
    <p:sldId id="262" r:id="rId13"/>
    <p:sldId id="263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57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2E49E-8A3D-4948-8762-A87DBE81861E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B1CFD-5BA2-46A1-8DF4-E528D1AC7FB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6642-DDA3-4059-9E0E-DE88D9C4768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9739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AB6642-DDA3-4059-9E0E-DE88D9C4768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18979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96686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76401"/>
            <a:ext cx="7772400" cy="1538286"/>
          </a:xfrm>
        </p:spPr>
        <p:txBody>
          <a:bodyPr anchor="b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1468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6A65-8424-4339-B9ED-36B24FFD1A4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C40-C038-4481-98FB-9460931F26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6A65-8424-4339-B9ED-36B24FFD1A4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C40-C038-4481-98FB-9460931F26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15206" y="274638"/>
            <a:ext cx="1471594" cy="6011882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686568" cy="6011882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6A65-8424-4339-B9ED-36B24FFD1A4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C40-C038-4481-98FB-9460931F26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0B416A65-8424-4339-B9ED-36B24FFD1A4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C40-C038-4481-98FB-9460931F26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685800" y="3143248"/>
            <a:ext cx="77724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143248"/>
            <a:ext cx="7772400" cy="1362075"/>
          </a:xfrm>
        </p:spPr>
        <p:txBody>
          <a:bodyPr anchor="t"/>
          <a:lstStyle>
            <a:lvl1pPr algn="ctr">
              <a:defRPr sz="4000" b="0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1643061"/>
            <a:ext cx="7772400" cy="1500187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6A65-8424-4339-B9ED-36B24FFD1A4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C40-C038-4481-98FB-9460931F26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6A65-8424-4339-B9ED-36B24FFD1A4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C40-C038-4481-98FB-9460931F26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 sz="18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>
              <a:buNone/>
              <a:defRPr sz="1600" b="1">
                <a:effectLst>
                  <a:outerShdw blurRad="50800" dist="25400" dir="5400000" algn="tl" rotWithShape="0">
                    <a:srgbClr val="000000">
                      <a:alpha val="43137"/>
                    </a:srgbClr>
                  </a:outerShdw>
                </a:effectLst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6A65-8424-4339-B9ED-36B24FFD1A4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C40-C038-4481-98FB-9460931F26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6A65-8424-4339-B9ED-36B24FFD1A4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C40-C038-4481-98FB-9460931F26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6A65-8424-4339-B9ED-36B24FFD1A4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C40-C038-4481-98FB-9460931F26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786050" y="1053546"/>
            <a:ext cx="59040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86050" y="228600"/>
            <a:ext cx="5900752" cy="842946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86050" y="1142984"/>
            <a:ext cx="5900750" cy="51435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5" y="1142984"/>
            <a:ext cx="2257408" cy="5143536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6A65-8424-4339-B9ED-36B24FFD1A4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C40-C038-4481-98FB-9460931F26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6400800" cy="685800"/>
          </a:xfrm>
        </p:spPr>
        <p:txBody>
          <a:bodyPr anchor="ctr"/>
          <a:lstStyle>
            <a:lvl1pPr algn="l">
              <a:defRPr sz="24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01552" y="1143000"/>
            <a:ext cx="7223248" cy="3980172"/>
          </a:xfrm>
          <a:prstGeom prst="roundRect">
            <a:avLst>
              <a:gd name="adj" fmla="val 18278"/>
            </a:avLst>
          </a:prstGeom>
          <a:solidFill>
            <a:schemeClr val="accent1">
              <a:tint val="40000"/>
            </a:schemeClr>
          </a:solidFill>
          <a:ln w="50800" cap="rnd">
            <a:gradFill flip="none" rotWithShape="1">
              <a:gsLst>
                <a:gs pos="0">
                  <a:schemeClr val="accent1">
                    <a:shade val="50000"/>
                  </a:schemeClr>
                </a:gs>
                <a:gs pos="20000">
                  <a:schemeClr val="accent2">
                    <a:shade val="50000"/>
                  </a:schemeClr>
                </a:gs>
                <a:gs pos="40000">
                  <a:schemeClr val="accent3">
                    <a:shade val="50000"/>
                  </a:schemeClr>
                </a:gs>
                <a:gs pos="60000">
                  <a:schemeClr val="accent4">
                    <a:shade val="50000"/>
                  </a:schemeClr>
                </a:gs>
                <a:gs pos="80000">
                  <a:schemeClr val="accent5">
                    <a:shade val="50000"/>
                  </a:schemeClr>
                </a:gs>
                <a:gs pos="100000">
                  <a:schemeClr val="accent6">
                    <a:shade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round/>
          </a:ln>
          <a:effectLst>
            <a:outerShdw blurRad="50800" dist="38100" dir="5400000" algn="tl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62200" y="5410200"/>
            <a:ext cx="5657888" cy="804862"/>
          </a:xfrm>
        </p:spPr>
        <p:txBody>
          <a:bodyPr anchor="ctr"/>
          <a:lstStyle>
            <a:lvl1pPr marL="0" indent="0" algn="r">
              <a:buNone/>
              <a:defRPr sz="1200" b="0"/>
            </a:lvl1pPr>
            <a:lvl2pPr marL="457200" indent="0" algn="r">
              <a:buNone/>
              <a:defRPr sz="1200" b="0"/>
            </a:lvl2pPr>
            <a:lvl3pPr marL="914400" indent="0" algn="r">
              <a:buNone/>
              <a:defRPr sz="1200" b="0"/>
            </a:lvl3pPr>
            <a:lvl4pPr marL="1371600" indent="0" algn="r">
              <a:buNone/>
              <a:defRPr sz="1200" b="0"/>
            </a:lvl4pPr>
            <a:lvl5pPr marL="1828800" indent="0" algn="r">
              <a:buNone/>
              <a:defRPr sz="1200" b="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6A65-8424-4339-B9ED-36B24FFD1A4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03C40-C038-4481-98FB-9460931F26A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000"/>
            <a:ext cx="9144000" cy="180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6863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 vert="horz" rtlCol="0" anchor="b"/>
          <a:lstStyle>
            <a:lvl1pPr algn="l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0B416A65-8424-4339-B9ED-36B24FFD1A40}" type="datetimeFigureOut">
              <a:rPr lang="zh-CN" altLang="en-US" smtClean="0"/>
              <a:t>2022/12/4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334000" y="6400800"/>
            <a:ext cx="3733800" cy="283800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1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114800" y="6400800"/>
            <a:ext cx="914400" cy="283464"/>
          </a:xfrm>
          <a:prstGeom prst="rect">
            <a:avLst/>
          </a:prstGeom>
          <a:noFill/>
        </p:spPr>
        <p:txBody>
          <a:bodyPr vert="horz" lIns="45720" rIns="45720" rtlCol="0" anchor="ctr"/>
          <a:lstStyle>
            <a:lvl1pPr algn="ctr" eaLnBrk="1" latinLnBrk="0" hangingPunct="1">
              <a:defRPr kumimoji="0" sz="11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8EC03C40-C038-4481-98FB-9460931F26A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144000" cy="10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ß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Þ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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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tx2"/>
        </a:buClr>
        <a:buSzPct val="50000"/>
        <a:buFont typeface="Wingdings 2"/>
        <a:buChar char="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 txBox="1">
            <a:spLocks/>
          </p:cNvSpPr>
          <p:nvPr/>
        </p:nvSpPr>
        <p:spPr>
          <a:xfrm>
            <a:off x="142844" y="1285860"/>
            <a:ext cx="9001156" cy="4525963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zh-CN" altLang="en-US" sz="3200" dirty="0"/>
              <a:t>机器数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一个数在计算机中的二进制表示形式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最高位存放</a:t>
            </a:r>
            <a:r>
              <a:rPr lang="zh-CN" altLang="zh-CN" sz="3200" dirty="0"/>
              <a:t>符号，</a:t>
            </a:r>
            <a:r>
              <a:rPr lang="zh-CN" altLang="zh-CN" sz="3200" dirty="0" smtClean="0"/>
              <a:t>正数</a:t>
            </a:r>
            <a:r>
              <a:rPr lang="zh-CN" altLang="en-US" sz="3200" dirty="0" smtClean="0"/>
              <a:t>为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zh-CN" altLang="zh-CN" sz="3200" dirty="0"/>
              <a:t>，</a:t>
            </a:r>
            <a:r>
              <a:rPr lang="zh-CN" altLang="zh-CN" sz="3200" dirty="0" smtClean="0"/>
              <a:t>负数</a:t>
            </a:r>
            <a:r>
              <a:rPr lang="zh-CN" altLang="en-US" sz="3200" dirty="0" smtClean="0"/>
              <a:t>为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。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zh-CN" altLang="en-US" sz="3200" dirty="0" smtClean="0"/>
              <a:t>十进制</a:t>
            </a:r>
            <a:r>
              <a:rPr lang="en-US" altLang="zh-CN" sz="3200" dirty="0" smtClean="0"/>
              <a:t>+3</a:t>
            </a:r>
            <a:r>
              <a:rPr lang="zh-CN" altLang="en-US" sz="3200" dirty="0" smtClean="0"/>
              <a:t>，字长</a:t>
            </a:r>
            <a:r>
              <a:rPr lang="en-US" altLang="zh-CN" sz="3200" dirty="0" smtClean="0"/>
              <a:t>8</a:t>
            </a:r>
            <a:r>
              <a:rPr lang="zh-CN" altLang="en-US" sz="3200" dirty="0" smtClean="0"/>
              <a:t>位，机器数为：</a:t>
            </a:r>
            <a:r>
              <a:rPr lang="en-US" altLang="zh-CN" sz="3200" dirty="0" smtClean="0"/>
              <a:t>0 0000011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-3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lang="zh-CN" altLang="en-US" sz="3200" dirty="0" smtClean="0"/>
              <a:t>机器数为：</a:t>
            </a:r>
            <a:r>
              <a:rPr lang="en-US" altLang="zh-CN" sz="3200" dirty="0" smtClean="0"/>
              <a:t>1 0000011</a:t>
            </a:r>
          </a:p>
          <a:p>
            <a:pPr marL="342900" lvl="0" indent="-342900">
              <a:spcBef>
                <a:spcPct val="20000"/>
              </a:spcBef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8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位机器数范围：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altLang="zh-CN" sz="3200" dirty="0"/>
              <a:t> </a:t>
            </a:r>
            <a:r>
              <a:rPr lang="en-US" altLang="zh-CN" sz="3200" dirty="0" smtClean="0"/>
              <a:t>    1 1111111~0 11111111</a:t>
            </a:r>
          </a:p>
          <a:p>
            <a:pPr marL="342900" lvl="0" indent="-342900">
              <a:spcBef>
                <a:spcPct val="20000"/>
              </a:spcBef>
            </a:pPr>
            <a:r>
              <a:rPr kumimoji="0" lang="en-US" altLang="zh-CN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0" lang="zh-CN" alt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即：</a:t>
            </a:r>
            <a:r>
              <a:rPr kumimoji="0" lang="en-US" altLang="zh-CN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-127~+127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2"/>
          <p:cNvSpPr txBox="1">
            <a:spLocks/>
          </p:cNvSpPr>
          <p:nvPr/>
        </p:nvSpPr>
        <p:spPr>
          <a:xfrm>
            <a:off x="457200" y="274638"/>
            <a:ext cx="8229600" cy="868346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机器数与真值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500042"/>
            <a:ext cx="8414011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41" y="714356"/>
            <a:ext cx="9032153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28604"/>
            <a:ext cx="9144000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zh-CN" altLang="en-US" sz="2800" dirty="0" smtClean="0"/>
              <a:t>为何用反码及补码？</a:t>
            </a:r>
            <a:endParaRPr lang="en-US" altLang="zh-CN" sz="2800" dirty="0" smtClean="0"/>
          </a:p>
          <a:p>
            <a:pPr>
              <a:lnSpc>
                <a:spcPts val="3600"/>
              </a:lnSpc>
            </a:pPr>
            <a:r>
              <a:rPr lang="zh-CN" altLang="en-US" sz="2800" dirty="0" smtClean="0"/>
              <a:t>十进制：</a:t>
            </a:r>
            <a:r>
              <a:rPr lang="en-US" altLang="zh-CN" sz="2800" dirty="0" smtClean="0"/>
              <a:t>1-1=1+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=0</a:t>
            </a:r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[+1]---[0000 0001]</a:t>
            </a:r>
            <a:r>
              <a:rPr lang="zh-CN" altLang="en-US" sz="2800" baseline="-25000" dirty="0" smtClean="0"/>
              <a:t>原 </a:t>
            </a:r>
            <a:r>
              <a:rPr lang="en-US" altLang="zh-CN" sz="2800" dirty="0" smtClean="0"/>
              <a:t>--- [0000 0001]</a:t>
            </a:r>
            <a:r>
              <a:rPr lang="zh-CN" altLang="en-US" sz="2800" baseline="-25000" dirty="0" smtClean="0"/>
              <a:t>反</a:t>
            </a:r>
            <a:r>
              <a:rPr lang="en-US" altLang="zh-CN" sz="2800" dirty="0" smtClean="0"/>
              <a:t>--- [0000 0001]</a:t>
            </a:r>
            <a:r>
              <a:rPr lang="zh-CN" altLang="en-US" sz="2800" baseline="-25000" dirty="0" smtClean="0"/>
              <a:t>补</a:t>
            </a:r>
            <a:endParaRPr lang="en-US" altLang="zh-CN" sz="2800" baseline="-25000" dirty="0" smtClean="0"/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 [-1] ---[1000 0001]</a:t>
            </a:r>
            <a:r>
              <a:rPr lang="zh-CN" altLang="en-US" sz="2800" baseline="-25000" dirty="0" smtClean="0"/>
              <a:t>原 </a:t>
            </a:r>
            <a:r>
              <a:rPr lang="en-US" altLang="zh-CN" sz="2800" dirty="0" smtClean="0"/>
              <a:t>--- [1111 1110]</a:t>
            </a:r>
            <a:r>
              <a:rPr lang="zh-CN" altLang="en-US" sz="2800" baseline="-25000" dirty="0" smtClean="0"/>
              <a:t>反</a:t>
            </a:r>
            <a:r>
              <a:rPr lang="en-US" altLang="zh-CN" sz="2800" dirty="0" smtClean="0"/>
              <a:t>---[1111 1111]</a:t>
            </a:r>
            <a:r>
              <a:rPr lang="zh-CN" altLang="en-US" sz="2800" baseline="-25000" dirty="0" smtClean="0"/>
              <a:t>补</a:t>
            </a:r>
            <a:endParaRPr lang="en-US" altLang="zh-CN" sz="2800" baseline="-25000" dirty="0" smtClean="0"/>
          </a:p>
          <a:p>
            <a:pPr>
              <a:lnSpc>
                <a:spcPts val="3600"/>
              </a:lnSpc>
            </a:pPr>
            <a:r>
              <a:rPr lang="zh-CN" altLang="en-US" sz="2800" dirty="0" smtClean="0"/>
              <a:t>用原码运算：</a:t>
            </a:r>
            <a:endParaRPr lang="en-US" altLang="zh-CN" sz="2800" dirty="0" smtClean="0"/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1+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 [0000 0001]</a:t>
            </a:r>
            <a:r>
              <a:rPr lang="zh-CN" altLang="en-US" sz="2800" baseline="-25000" dirty="0" smtClean="0"/>
              <a:t>原</a:t>
            </a:r>
            <a:r>
              <a:rPr lang="en-US" altLang="zh-CN" sz="2800" dirty="0" smtClean="0"/>
              <a:t>+[1000 0001]</a:t>
            </a:r>
            <a:r>
              <a:rPr lang="zh-CN" altLang="en-US" sz="2800" baseline="-25000" dirty="0" smtClean="0"/>
              <a:t>原</a:t>
            </a:r>
            <a:endParaRPr lang="en-US" altLang="zh-CN" sz="2800" baseline="-25000" dirty="0" smtClean="0"/>
          </a:p>
          <a:p>
            <a:pPr>
              <a:lnSpc>
                <a:spcPts val="3600"/>
              </a:lnSpc>
            </a:pPr>
            <a:r>
              <a:rPr lang="en-US" altLang="zh-CN" sz="2800" baseline="-25000" dirty="0"/>
              <a:t> </a:t>
            </a:r>
            <a:r>
              <a:rPr lang="en-US" altLang="zh-CN" sz="2800" baseline="-25000" dirty="0" smtClean="0"/>
              <a:t>                        </a:t>
            </a:r>
            <a:r>
              <a:rPr lang="en-US" altLang="zh-CN" sz="2800" dirty="0" smtClean="0"/>
              <a:t>= [1000 0010]</a:t>
            </a:r>
            <a:r>
              <a:rPr lang="zh-CN" altLang="en-US" sz="2800" baseline="-25000" dirty="0" smtClean="0"/>
              <a:t>原</a:t>
            </a:r>
            <a:r>
              <a:rPr lang="en-US" altLang="zh-CN" sz="2800" dirty="0" smtClean="0"/>
              <a:t>=</a:t>
            </a:r>
            <a:r>
              <a:rPr lang="en-US" altLang="zh-CN" sz="2800" dirty="0" smtClean="0">
                <a:solidFill>
                  <a:srgbClr val="FF0000"/>
                </a:solidFill>
              </a:rPr>
              <a:t>-2   </a:t>
            </a:r>
            <a:r>
              <a:rPr lang="zh-CN" altLang="en-US" sz="2800" dirty="0" smtClean="0">
                <a:solidFill>
                  <a:srgbClr val="FF0000"/>
                </a:solidFill>
              </a:rPr>
              <a:t>出错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ts val="36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计算机内部不能使用原码。</a:t>
            </a:r>
            <a:r>
              <a:rPr lang="zh-CN" altLang="en-US" sz="2800" dirty="0" smtClean="0">
                <a:solidFill>
                  <a:srgbClr val="FF0000"/>
                </a:solidFill>
              </a:rPr>
              <a:t>为解决减法运算，出现了反码：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ts val="3600"/>
              </a:lnSpc>
            </a:pPr>
            <a:r>
              <a:rPr lang="en-US" altLang="zh-CN" sz="2800" dirty="0" smtClean="0"/>
              <a:t>1+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 [0000 0001]</a:t>
            </a:r>
            <a:r>
              <a:rPr lang="zh-CN" altLang="en-US" sz="2800" baseline="-25000" dirty="0" smtClean="0"/>
              <a:t>原</a:t>
            </a:r>
            <a:r>
              <a:rPr lang="en-US" altLang="zh-CN" sz="2800" dirty="0" smtClean="0"/>
              <a:t>+[1000 0001]</a:t>
            </a:r>
            <a:r>
              <a:rPr lang="zh-CN" altLang="en-US" sz="2800" baseline="-25000" dirty="0" smtClean="0"/>
              <a:t>原</a:t>
            </a:r>
            <a:endParaRPr lang="en-US" altLang="zh-CN" sz="2800" baseline="-25000" dirty="0" smtClean="0"/>
          </a:p>
          <a:p>
            <a:pPr>
              <a:lnSpc>
                <a:spcPts val="36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                =</a:t>
            </a:r>
            <a:r>
              <a:rPr lang="en-US" altLang="zh-CN" sz="2800" dirty="0" smtClean="0"/>
              <a:t> [0000 0001]</a:t>
            </a:r>
            <a:r>
              <a:rPr lang="zh-CN" altLang="en-US" sz="2800" baseline="-25000" dirty="0" smtClean="0"/>
              <a:t>反</a:t>
            </a:r>
            <a:r>
              <a:rPr lang="en-US" altLang="zh-CN" sz="2800" dirty="0" smtClean="0"/>
              <a:t>+ [1111 1110]</a:t>
            </a:r>
            <a:r>
              <a:rPr lang="zh-CN" altLang="en-US" sz="2800" baseline="-25000" dirty="0" smtClean="0"/>
              <a:t>反</a:t>
            </a:r>
            <a:endParaRPr lang="en-US" altLang="zh-CN" sz="2800" baseline="-25000" dirty="0" smtClean="0"/>
          </a:p>
          <a:p>
            <a:pPr>
              <a:lnSpc>
                <a:spcPts val="3600"/>
              </a:lnSpc>
            </a:pPr>
            <a:r>
              <a:rPr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         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 =</a:t>
            </a:r>
            <a:r>
              <a:rPr lang="en-US" altLang="zh-CN" sz="2800" dirty="0" smtClean="0"/>
              <a:t> [1111 1111]</a:t>
            </a:r>
            <a:r>
              <a:rPr lang="zh-CN" altLang="en-US" sz="2800" baseline="-25000" dirty="0" smtClean="0"/>
              <a:t>反</a:t>
            </a:r>
            <a:endParaRPr lang="en-US" altLang="zh-CN" sz="2800" baseline="-25000" dirty="0" smtClean="0"/>
          </a:p>
          <a:p>
            <a:pPr>
              <a:lnSpc>
                <a:spcPts val="3600"/>
              </a:lnSpc>
            </a:pPr>
            <a:r>
              <a:rPr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          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smtClean="0"/>
              <a:t> [1000 0000]</a:t>
            </a:r>
            <a:r>
              <a:rPr lang="zh-CN" altLang="en-US" sz="2800" baseline="-25000" dirty="0" smtClean="0"/>
              <a:t>原</a:t>
            </a:r>
            <a:r>
              <a:rPr lang="en-US" altLang="zh-CN" sz="2800" dirty="0" smtClean="0"/>
              <a:t>=</a:t>
            </a:r>
            <a:r>
              <a:rPr lang="en-US" altLang="zh-CN" sz="2800" dirty="0" smtClean="0">
                <a:solidFill>
                  <a:srgbClr val="FF0000"/>
                </a:solidFill>
              </a:rPr>
              <a:t>-0 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值正确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ts val="3600"/>
              </a:lnSpc>
            </a:pPr>
            <a:r>
              <a:rPr lang="zh-CN" altLang="en-US" sz="2800" dirty="0" smtClean="0">
                <a:solidFill>
                  <a:srgbClr val="FF0000"/>
                </a:solidFill>
              </a:rPr>
              <a:t>但</a:t>
            </a: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zh-CN" altLang="en-US" sz="2800" dirty="0" smtClean="0">
                <a:solidFill>
                  <a:srgbClr val="FF0000"/>
                </a:solidFill>
              </a:rPr>
              <a:t>带符号没有意义，出现补码：</a:t>
            </a: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20" y="500042"/>
            <a:ext cx="842968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zh-CN" sz="2800" dirty="0" smtClean="0"/>
              <a:t>1+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 [0000 0001]</a:t>
            </a:r>
            <a:r>
              <a:rPr lang="zh-CN" altLang="en-US" sz="2800" baseline="-25000" dirty="0" smtClean="0"/>
              <a:t>原</a:t>
            </a:r>
            <a:r>
              <a:rPr lang="en-US" altLang="zh-CN" sz="2800" dirty="0" smtClean="0"/>
              <a:t>+[1000 0001]</a:t>
            </a:r>
            <a:r>
              <a:rPr lang="zh-CN" altLang="en-US" sz="2800" baseline="-25000" dirty="0" smtClean="0"/>
              <a:t>原</a:t>
            </a:r>
            <a:endParaRPr lang="en-US" altLang="zh-CN" sz="2800" baseline="-25000" dirty="0" smtClean="0"/>
          </a:p>
          <a:p>
            <a:pPr>
              <a:lnSpc>
                <a:spcPts val="36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                =</a:t>
            </a:r>
            <a:r>
              <a:rPr lang="en-US" altLang="zh-CN" sz="2800" dirty="0" smtClean="0"/>
              <a:t> [0000 0001]</a:t>
            </a:r>
            <a:r>
              <a:rPr lang="zh-CN" altLang="en-US" sz="2800" baseline="-25000" dirty="0"/>
              <a:t>补</a:t>
            </a:r>
            <a:r>
              <a:rPr lang="en-US" altLang="zh-CN" sz="2800" dirty="0" smtClean="0"/>
              <a:t>+ [1111 1111]</a:t>
            </a:r>
            <a:r>
              <a:rPr lang="zh-CN" altLang="en-US" sz="2800" baseline="-25000" dirty="0"/>
              <a:t>补</a:t>
            </a:r>
            <a:endParaRPr lang="en-US" altLang="zh-CN" sz="2800" baseline="-25000" dirty="0" smtClean="0"/>
          </a:p>
          <a:p>
            <a:pPr>
              <a:lnSpc>
                <a:spcPts val="3600"/>
              </a:lnSpc>
            </a:pPr>
            <a:r>
              <a:rPr lang="en-US" altLang="zh-CN" sz="2800" baseline="-25000" dirty="0" smtClean="0">
                <a:solidFill>
                  <a:srgbClr val="FF0000"/>
                </a:solidFill>
              </a:rPr>
              <a:t>          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 =</a:t>
            </a:r>
            <a:r>
              <a:rPr lang="en-US" altLang="zh-CN" sz="2800" dirty="0" smtClean="0"/>
              <a:t> [0000 0000]</a:t>
            </a:r>
            <a:r>
              <a:rPr lang="zh-CN" altLang="en-US" sz="2800" baseline="-25000" dirty="0" smtClean="0"/>
              <a:t>补</a:t>
            </a:r>
            <a:endParaRPr lang="en-US" altLang="zh-CN" sz="2800" baseline="-25000" dirty="0" smtClean="0"/>
          </a:p>
          <a:p>
            <a:pPr>
              <a:lnSpc>
                <a:spcPts val="3600"/>
              </a:lnSpc>
            </a:pPr>
            <a:r>
              <a:rPr lang="en-US" altLang="zh-CN" sz="2800" baseline="-25000" dirty="0" smtClean="0">
                <a:solidFill>
                  <a:srgbClr val="FF0000"/>
                </a:solidFill>
              </a:rPr>
              <a:t>           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smtClean="0"/>
              <a:t> [0000 0000]</a:t>
            </a:r>
            <a:r>
              <a:rPr lang="zh-CN" altLang="en-US" sz="2800" baseline="-25000" dirty="0" smtClean="0"/>
              <a:t>原</a:t>
            </a:r>
            <a:r>
              <a:rPr lang="en-US" altLang="zh-CN" sz="2800" dirty="0" smtClean="0"/>
              <a:t>=</a:t>
            </a:r>
            <a:r>
              <a:rPr lang="en-US" altLang="zh-CN" sz="2800" dirty="0" smtClean="0">
                <a:solidFill>
                  <a:srgbClr val="FF0000"/>
                </a:solidFill>
              </a:rPr>
              <a:t>0 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正确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ts val="3600"/>
              </a:lnSpc>
            </a:pPr>
            <a:r>
              <a:rPr lang="zh-CN" altLang="en-US" sz="2800" dirty="0" smtClean="0"/>
              <a:t>（</a:t>
            </a:r>
            <a:r>
              <a:rPr lang="en-US" altLang="zh-CN" sz="2800" dirty="0" smtClean="0"/>
              <a:t>-1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+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-127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= [1000 0001]</a:t>
            </a:r>
            <a:r>
              <a:rPr lang="zh-CN" altLang="en-US" sz="2800" baseline="-25000" dirty="0" smtClean="0"/>
              <a:t>原</a:t>
            </a:r>
            <a:r>
              <a:rPr lang="en-US" altLang="zh-CN" sz="2800" dirty="0" smtClean="0"/>
              <a:t>+[1111 1111]</a:t>
            </a:r>
            <a:r>
              <a:rPr lang="zh-CN" altLang="en-US" sz="2800" baseline="-25000" dirty="0" smtClean="0"/>
              <a:t>原</a:t>
            </a:r>
            <a:endParaRPr lang="en-US" altLang="zh-CN" sz="2800" baseline="-25000" dirty="0" smtClean="0"/>
          </a:p>
          <a:p>
            <a:pPr>
              <a:lnSpc>
                <a:spcPts val="3600"/>
              </a:lnSpc>
            </a:pPr>
            <a:r>
              <a:rPr lang="en-US" altLang="zh-CN" sz="2800" dirty="0" smtClean="0">
                <a:solidFill>
                  <a:srgbClr val="FF0000"/>
                </a:solidFill>
              </a:rPr>
              <a:t>                =</a:t>
            </a:r>
            <a:r>
              <a:rPr lang="en-US" altLang="zh-CN" sz="2800" dirty="0" smtClean="0"/>
              <a:t> [1111 1111]</a:t>
            </a:r>
            <a:r>
              <a:rPr lang="zh-CN" altLang="en-US" sz="2800" baseline="-25000" dirty="0" smtClean="0"/>
              <a:t>补</a:t>
            </a:r>
            <a:r>
              <a:rPr lang="en-US" altLang="zh-CN" sz="2800" dirty="0" smtClean="0"/>
              <a:t>+ [1000 0001]</a:t>
            </a:r>
            <a:r>
              <a:rPr lang="zh-CN" altLang="en-US" sz="2800" baseline="-25000" dirty="0" smtClean="0"/>
              <a:t>补</a:t>
            </a:r>
            <a:endParaRPr lang="en-US" altLang="zh-CN" sz="2800" baseline="-25000" dirty="0" smtClean="0"/>
          </a:p>
          <a:p>
            <a:pPr>
              <a:lnSpc>
                <a:spcPts val="3600"/>
              </a:lnSpc>
            </a:pPr>
            <a:r>
              <a:rPr lang="en-US" altLang="zh-CN" sz="2800" baseline="-25000" dirty="0" smtClean="0">
                <a:solidFill>
                  <a:srgbClr val="FF0000"/>
                </a:solidFill>
              </a:rPr>
              <a:t>          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 =</a:t>
            </a:r>
            <a:r>
              <a:rPr lang="en-US" altLang="zh-CN" sz="2800" dirty="0" smtClean="0"/>
              <a:t> [1000 0000]</a:t>
            </a:r>
            <a:r>
              <a:rPr lang="zh-CN" altLang="en-US" sz="2800" baseline="-25000" dirty="0" smtClean="0"/>
              <a:t>补</a:t>
            </a:r>
            <a:endParaRPr lang="en-US" altLang="zh-CN" sz="2800" baseline="-25000" dirty="0" smtClean="0"/>
          </a:p>
          <a:p>
            <a:pPr>
              <a:lnSpc>
                <a:spcPts val="3600"/>
              </a:lnSpc>
            </a:pPr>
            <a:r>
              <a:rPr lang="en-US" altLang="zh-CN" sz="2800" baseline="-25000" dirty="0" smtClean="0">
                <a:solidFill>
                  <a:srgbClr val="FF0000"/>
                </a:solidFill>
              </a:rPr>
              <a:t>                       </a:t>
            </a:r>
            <a:r>
              <a:rPr lang="en-US" altLang="zh-CN" sz="28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-128      </a:t>
            </a:r>
            <a:r>
              <a:rPr lang="zh-CN" altLang="en-US" sz="2800" dirty="0" smtClean="0">
                <a:solidFill>
                  <a:srgbClr val="FF0000"/>
                </a:solidFill>
              </a:rPr>
              <a:t>正确</a:t>
            </a:r>
            <a:endParaRPr lang="en-US" altLang="zh-CN" sz="2800" dirty="0" smtClean="0">
              <a:solidFill>
                <a:srgbClr val="FF0000"/>
              </a:solidFill>
            </a:endParaRPr>
          </a:p>
          <a:p>
            <a:pPr>
              <a:lnSpc>
                <a:spcPts val="3600"/>
              </a:lnSpc>
            </a:pPr>
            <a:endParaRPr lang="en-US" altLang="zh-CN" sz="28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04" y="1142984"/>
            <a:ext cx="906282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标题 2"/>
          <p:cNvSpPr txBox="1">
            <a:spLocks/>
          </p:cNvSpPr>
          <p:nvPr/>
        </p:nvSpPr>
        <p:spPr>
          <a:xfrm>
            <a:off x="2000232" y="214290"/>
            <a:ext cx="5286412" cy="93978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原 码、反 码、补 码</a:t>
            </a:r>
            <a:endParaRPr kumimoji="0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928794" y="71414"/>
            <a:ext cx="4714908" cy="939784"/>
          </a:xfrm>
        </p:spPr>
        <p:txBody>
          <a:bodyPr/>
          <a:lstStyle/>
          <a:p>
            <a:r>
              <a:rPr lang="zh-CN" altLang="en-US" b="1" dirty="0" smtClean="0"/>
              <a:t>原   码</a:t>
            </a:r>
            <a:endParaRPr lang="zh-CN" altLang="en-US" b="1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2844" y="857232"/>
            <a:ext cx="8786874" cy="3286148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计算机使用一定的编码方式存储二级制数，原码、反码、补码是机器存储具体数字的编码方式。</a:t>
            </a:r>
            <a:endParaRPr lang="en-US" altLang="zh-CN" dirty="0" smtClean="0"/>
          </a:p>
          <a:p>
            <a:r>
              <a:rPr lang="zh-CN" altLang="zh-CN" dirty="0" smtClean="0">
                <a:solidFill>
                  <a:srgbClr val="FF0000"/>
                </a:solidFill>
              </a:rPr>
              <a:t>原</a:t>
            </a:r>
            <a:r>
              <a:rPr lang="zh-CN" altLang="zh-CN" dirty="0">
                <a:solidFill>
                  <a:srgbClr val="FF0000"/>
                </a:solidFill>
              </a:rPr>
              <a:t>码</a:t>
            </a:r>
            <a:r>
              <a:rPr lang="zh-CN" altLang="zh-CN" dirty="0" smtClean="0">
                <a:solidFill>
                  <a:srgbClr val="FF0000"/>
                </a:solidFill>
              </a:rPr>
              <a:t>：</a:t>
            </a:r>
            <a:r>
              <a:rPr lang="zh-CN" altLang="en-US" dirty="0" smtClean="0">
                <a:solidFill>
                  <a:srgbClr val="FF0000"/>
                </a:solidFill>
              </a:rPr>
              <a:t>符号位</a:t>
            </a:r>
            <a:r>
              <a:rPr lang="en-US" altLang="zh-CN" dirty="0" smtClean="0">
                <a:solidFill>
                  <a:srgbClr val="FF0000"/>
                </a:solidFill>
              </a:rPr>
              <a:t>+</a:t>
            </a:r>
            <a:r>
              <a:rPr lang="zh-CN" altLang="en-US" dirty="0" smtClean="0">
                <a:solidFill>
                  <a:srgbClr val="FF0000"/>
                </a:solidFill>
              </a:rPr>
              <a:t>真值的绝对值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dirty="0" smtClean="0"/>
              <a:t>               </a:t>
            </a:r>
            <a:r>
              <a:rPr lang="zh-CN" altLang="zh-CN" dirty="0" smtClean="0"/>
              <a:t>第一位</a:t>
            </a:r>
            <a:r>
              <a:rPr lang="zh-CN" altLang="en-US" dirty="0" smtClean="0"/>
              <a:t>表示</a:t>
            </a:r>
            <a:r>
              <a:rPr lang="zh-CN" altLang="zh-CN" dirty="0" smtClean="0"/>
              <a:t>符号</a:t>
            </a:r>
            <a:r>
              <a:rPr lang="zh-CN" altLang="zh-CN" dirty="0"/>
              <a:t>，</a:t>
            </a:r>
            <a:r>
              <a:rPr lang="en-US" altLang="zh-CN" dirty="0"/>
              <a:t>0</a:t>
            </a:r>
            <a:r>
              <a:rPr lang="zh-CN" altLang="zh-CN" dirty="0"/>
              <a:t>表示正数，</a:t>
            </a:r>
            <a:r>
              <a:rPr lang="en-US" altLang="zh-CN" dirty="0"/>
              <a:t>1</a:t>
            </a:r>
            <a:r>
              <a:rPr lang="zh-CN" altLang="zh-CN" dirty="0"/>
              <a:t>表示</a:t>
            </a:r>
            <a:r>
              <a:rPr lang="zh-CN" altLang="zh-CN" dirty="0" smtClean="0"/>
              <a:t>负数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               </a:t>
            </a:r>
            <a:r>
              <a:rPr lang="zh-CN" altLang="en-US" dirty="0" smtClean="0"/>
              <a:t>其余位表示值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/>
              <a:t>[+1]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=0000 0001         [-1</a:t>
            </a:r>
            <a:r>
              <a:rPr lang="en-US" altLang="zh-CN" dirty="0" smtClean="0"/>
              <a:t>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=1000 </a:t>
            </a:r>
            <a:r>
              <a:rPr lang="en-US" altLang="zh-CN" dirty="0" smtClean="0"/>
              <a:t>0001</a:t>
            </a:r>
            <a:endParaRPr lang="en-US" altLang="zh-CN" baseline="-25000" dirty="0" smtClean="0"/>
          </a:p>
          <a:p>
            <a:pPr>
              <a:buNone/>
            </a:pPr>
            <a:endParaRPr lang="en-US" altLang="zh-CN" baseline="-25000" dirty="0" smtClean="0"/>
          </a:p>
        </p:txBody>
      </p:sp>
      <p:sp>
        <p:nvSpPr>
          <p:cNvPr id="25" name="矩形 24"/>
          <p:cNvSpPr/>
          <p:nvPr/>
        </p:nvSpPr>
        <p:spPr>
          <a:xfrm>
            <a:off x="71406" y="4429132"/>
            <a:ext cx="9072594" cy="1557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altLang="zh-CN" sz="2800" dirty="0"/>
              <a:t>8</a:t>
            </a:r>
            <a:r>
              <a:rPr lang="zh-CN" altLang="en-US" sz="2800" dirty="0" smtClean="0"/>
              <a:t>位</a:t>
            </a:r>
            <a:r>
              <a:rPr lang="zh-CN" altLang="en-US" sz="2800" dirty="0"/>
              <a:t>二级制</a:t>
            </a:r>
            <a:r>
              <a:rPr lang="zh-CN" altLang="en-US" sz="2800" dirty="0" smtClean="0"/>
              <a:t>数</a:t>
            </a:r>
            <a:r>
              <a:rPr lang="zh-CN" altLang="en-US" sz="2800" dirty="0"/>
              <a:t>范围：</a:t>
            </a:r>
            <a:endParaRPr lang="en-US" altLang="zh-CN" sz="2800" dirty="0"/>
          </a:p>
          <a:p>
            <a:pPr marL="342900" lvl="0" indent="-342900">
              <a:spcBef>
                <a:spcPct val="20000"/>
              </a:spcBef>
            </a:pPr>
            <a:r>
              <a:rPr lang="en-US" altLang="zh-CN" sz="2800" dirty="0" smtClean="0"/>
              <a:t>     1 1111111~0 11111111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</a:t>
            </a:r>
            <a:r>
              <a:rPr lang="zh-CN" altLang="en-US" sz="2800" dirty="0"/>
              <a:t>即：</a:t>
            </a:r>
            <a:r>
              <a:rPr lang="en-US" altLang="zh-CN" sz="2800" dirty="0"/>
              <a:t>-127~+</a:t>
            </a:r>
            <a:r>
              <a:rPr lang="en-US" altLang="zh-CN" sz="2800" dirty="0" smtClean="0"/>
              <a:t>127  </a:t>
            </a:r>
            <a:r>
              <a:rPr lang="zh-CN" altLang="en-US" sz="2800" dirty="0" smtClean="0"/>
              <a:t>原码是人脑最易理解和记忆的表示方式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111026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3" y="1285860"/>
            <a:ext cx="9055121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反   码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28641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zh-CN" altLang="en-US" dirty="0" smtClean="0"/>
              <a:t>反码的表示方法：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正数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zh-CN" altLang="en-US" dirty="0" smtClean="0">
                <a:solidFill>
                  <a:srgbClr val="FF0000"/>
                </a:solidFill>
              </a:rPr>
              <a:t>反码是其本身；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负数</a:t>
            </a:r>
            <a:r>
              <a:rPr lang="zh-CN" altLang="en-US" dirty="0">
                <a:solidFill>
                  <a:srgbClr val="FF0000"/>
                </a:solidFill>
              </a:rPr>
              <a:t>的反码</a:t>
            </a:r>
            <a:r>
              <a:rPr lang="zh-CN" altLang="en-US" dirty="0" smtClean="0">
                <a:solidFill>
                  <a:srgbClr val="FF0000"/>
                </a:solidFill>
              </a:rPr>
              <a:t>是在其原码基础上，符号位不变，其余各个位取反。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[+</a:t>
            </a:r>
            <a:r>
              <a:rPr lang="en-US" altLang="zh-CN" dirty="0" smtClean="0"/>
              <a:t>1</a:t>
            </a:r>
            <a:r>
              <a:rPr lang="en-US" altLang="zh-CN" dirty="0" smtClean="0"/>
              <a:t>]---[</a:t>
            </a:r>
            <a:r>
              <a:rPr lang="en-US" altLang="zh-CN" dirty="0" smtClean="0"/>
              <a:t>0000 </a:t>
            </a:r>
            <a:r>
              <a:rPr lang="en-US" altLang="zh-CN" dirty="0" smtClean="0"/>
              <a:t>0001]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--- </a:t>
            </a:r>
            <a:r>
              <a:rPr lang="en-US" altLang="zh-CN" dirty="0" smtClean="0"/>
              <a:t>[</a:t>
            </a:r>
            <a:r>
              <a:rPr lang="en-US" altLang="zh-CN" dirty="0" smtClean="0"/>
              <a:t>0000 0001</a:t>
            </a:r>
            <a:r>
              <a:rPr lang="en-US" altLang="zh-CN" dirty="0" smtClean="0"/>
              <a:t>]</a:t>
            </a:r>
            <a:r>
              <a:rPr lang="zh-CN" altLang="en-US" baseline="-25000" dirty="0" smtClean="0"/>
              <a:t>反</a:t>
            </a:r>
            <a:endParaRPr lang="en-US" altLang="zh-CN" dirty="0" smtClean="0"/>
          </a:p>
          <a:p>
            <a:r>
              <a:rPr lang="en-US" altLang="zh-CN" dirty="0" smtClean="0"/>
              <a:t> [-1]</a:t>
            </a:r>
            <a:r>
              <a:rPr lang="en-US" altLang="zh-CN" dirty="0" smtClean="0"/>
              <a:t> ---</a:t>
            </a:r>
            <a:r>
              <a:rPr lang="en-US" altLang="zh-CN" dirty="0" smtClean="0"/>
              <a:t>[1000 </a:t>
            </a:r>
            <a:r>
              <a:rPr lang="en-US" altLang="zh-CN" dirty="0" smtClean="0"/>
              <a:t>0001]</a:t>
            </a:r>
            <a:r>
              <a:rPr lang="zh-CN" altLang="en-US" baseline="-25000" dirty="0" smtClean="0"/>
              <a:t>原</a:t>
            </a:r>
            <a:r>
              <a:rPr lang="en-US" altLang="zh-CN" dirty="0" smtClean="0"/>
              <a:t>--- </a:t>
            </a:r>
            <a:r>
              <a:rPr lang="en-US" altLang="zh-CN" dirty="0" smtClean="0"/>
              <a:t>[1111 1110]</a:t>
            </a:r>
            <a:r>
              <a:rPr lang="zh-CN" altLang="en-US" baseline="-25000" dirty="0" smtClean="0"/>
              <a:t>反</a:t>
            </a:r>
            <a:endParaRPr lang="en-US" altLang="zh-CN" baseline="-25000" dirty="0" smtClean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zh-CN" altLang="en-US" dirty="0" smtClean="0"/>
              <a:t>二进制数反码为</a:t>
            </a:r>
            <a:r>
              <a:rPr lang="zh-CN" altLang="en-US" dirty="0" smtClean="0"/>
              <a:t>例：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0000-0111</a:t>
            </a:r>
            <a:r>
              <a:rPr lang="zh-CN" altLang="en-US" dirty="0"/>
              <a:t>（</a:t>
            </a:r>
            <a:r>
              <a:rPr lang="en-US" altLang="zh-CN" dirty="0"/>
              <a:t>0-7</a:t>
            </a:r>
            <a:r>
              <a:rPr lang="zh-CN" altLang="en-US" dirty="0"/>
              <a:t>）表示</a:t>
            </a:r>
            <a:r>
              <a:rPr lang="en-US" altLang="zh-CN" dirty="0"/>
              <a:t>0--+</a:t>
            </a:r>
            <a:r>
              <a:rPr lang="en-US" altLang="zh-CN" dirty="0" smtClean="0"/>
              <a:t>7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1110-1000</a:t>
            </a:r>
            <a:r>
              <a:rPr lang="zh-CN" altLang="en-US" dirty="0"/>
              <a:t>（</a:t>
            </a:r>
            <a:r>
              <a:rPr lang="en-US" altLang="zh-CN" dirty="0"/>
              <a:t>14—8</a:t>
            </a:r>
            <a:r>
              <a:rPr lang="zh-CN" altLang="en-US" dirty="0"/>
              <a:t>）表示</a:t>
            </a:r>
            <a:r>
              <a:rPr lang="en-US" altLang="zh-CN" dirty="0"/>
              <a:t>-1-- -</a:t>
            </a:r>
            <a:r>
              <a:rPr lang="en-US" altLang="zh-CN" dirty="0" smtClean="0"/>
              <a:t>7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+1---0001</a:t>
            </a:r>
            <a:r>
              <a:rPr lang="zh-CN" altLang="en-US" dirty="0"/>
              <a:t>，而</a:t>
            </a:r>
            <a:r>
              <a:rPr lang="en-US" altLang="zh-CN" dirty="0"/>
              <a:t>-</a:t>
            </a:r>
            <a:r>
              <a:rPr lang="en-US" altLang="zh-CN" dirty="0" smtClean="0"/>
              <a:t>1---1110</a:t>
            </a:r>
            <a:r>
              <a:rPr lang="zh-CN" altLang="en-US" dirty="0"/>
              <a:t>，刚好逐位</a:t>
            </a:r>
            <a:r>
              <a:rPr lang="zh-CN" altLang="en-US" dirty="0" smtClean="0"/>
              <a:t>相反</a:t>
            </a:r>
            <a:r>
              <a:rPr lang="zh-CN" altLang="en-US" dirty="0"/>
              <a:t>；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</a:t>
            </a:r>
            <a:r>
              <a:rPr lang="zh-CN" altLang="en-US" dirty="0"/>
              <a:t>依然是两种表达：</a:t>
            </a:r>
            <a:r>
              <a:rPr lang="en-US" altLang="zh-CN" dirty="0"/>
              <a:t>0000</a:t>
            </a:r>
            <a:r>
              <a:rPr lang="zh-CN" altLang="en-US" dirty="0"/>
              <a:t>与</a:t>
            </a:r>
            <a:r>
              <a:rPr lang="en-US" altLang="zh-CN" dirty="0" smtClean="0"/>
              <a:t>1111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1970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936" y="1357298"/>
            <a:ext cx="9085096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标题 2"/>
          <p:cNvSpPr>
            <a:spLocks noGrp="1"/>
          </p:cNvSpPr>
          <p:nvPr>
            <p:ph type="title"/>
          </p:nvPr>
        </p:nvSpPr>
        <p:spPr>
          <a:xfrm>
            <a:off x="457200" y="417514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/>
              <a:t>补   码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1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2864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dirty="0" smtClean="0"/>
              <a:t>补码的表示方法：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0000"/>
                </a:solidFill>
              </a:rPr>
              <a:t>正数的补码是其本身；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负数的补码是在其原码基础上，符号位不变，其余各个位取反，最后加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（即反码基础上加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）。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 smtClean="0"/>
              <a:t>[+</a:t>
            </a:r>
            <a:r>
              <a:rPr lang="en-US" altLang="zh-CN" dirty="0" smtClean="0"/>
              <a:t>1</a:t>
            </a:r>
            <a:r>
              <a:rPr lang="en-US" altLang="zh-CN" dirty="0" smtClean="0"/>
              <a:t>]---[</a:t>
            </a:r>
            <a:r>
              <a:rPr lang="en-US" altLang="zh-CN" dirty="0" smtClean="0"/>
              <a:t>0000 </a:t>
            </a:r>
            <a:r>
              <a:rPr lang="en-US" altLang="zh-CN" dirty="0" smtClean="0"/>
              <a:t>0001]</a:t>
            </a:r>
            <a:r>
              <a:rPr lang="zh-CN" altLang="en-US" baseline="-25000" dirty="0" smtClean="0"/>
              <a:t>原 </a:t>
            </a:r>
            <a:r>
              <a:rPr lang="en-US" altLang="zh-CN" dirty="0" smtClean="0"/>
              <a:t>--- [</a:t>
            </a:r>
            <a:r>
              <a:rPr lang="en-US" altLang="zh-CN" dirty="0" smtClean="0"/>
              <a:t>0000 0001</a:t>
            </a:r>
            <a:r>
              <a:rPr lang="en-US" altLang="zh-CN" dirty="0" smtClean="0"/>
              <a:t>]</a:t>
            </a:r>
            <a:r>
              <a:rPr lang="zh-CN" altLang="en-US" baseline="-25000" dirty="0" smtClean="0"/>
              <a:t>反</a:t>
            </a:r>
            <a:r>
              <a:rPr lang="en-US" altLang="zh-CN" dirty="0" smtClean="0"/>
              <a:t>--- [0000 0001</a:t>
            </a:r>
            <a:r>
              <a:rPr lang="en-US" altLang="zh-CN" dirty="0" smtClean="0"/>
              <a:t>]</a:t>
            </a:r>
            <a:r>
              <a:rPr lang="zh-CN" altLang="en-US" baseline="-25000" dirty="0" smtClean="0"/>
              <a:t>补</a:t>
            </a:r>
            <a:endParaRPr lang="en-US" altLang="zh-CN" baseline="-25000" dirty="0" smtClean="0"/>
          </a:p>
          <a:p>
            <a:r>
              <a:rPr lang="en-US" altLang="zh-CN" dirty="0" smtClean="0"/>
              <a:t> [-1]</a:t>
            </a:r>
            <a:r>
              <a:rPr lang="en-US" altLang="zh-CN" dirty="0" smtClean="0"/>
              <a:t> ---</a:t>
            </a:r>
            <a:r>
              <a:rPr lang="en-US" altLang="zh-CN" dirty="0" smtClean="0"/>
              <a:t>[1000 </a:t>
            </a:r>
            <a:r>
              <a:rPr lang="en-US" altLang="zh-CN" dirty="0" smtClean="0"/>
              <a:t>0001]</a:t>
            </a:r>
            <a:r>
              <a:rPr lang="zh-CN" altLang="en-US" baseline="-25000" dirty="0" smtClean="0"/>
              <a:t>原 </a:t>
            </a:r>
            <a:r>
              <a:rPr lang="en-US" altLang="zh-CN" dirty="0" smtClean="0"/>
              <a:t>--- [1111 1110]</a:t>
            </a:r>
            <a:r>
              <a:rPr lang="zh-CN" altLang="en-US" baseline="-25000" dirty="0" smtClean="0"/>
              <a:t>反</a:t>
            </a:r>
            <a:r>
              <a:rPr lang="en-US" altLang="zh-CN" dirty="0" smtClean="0"/>
              <a:t>---[</a:t>
            </a:r>
            <a:r>
              <a:rPr lang="en-US" altLang="zh-CN" dirty="0" smtClean="0"/>
              <a:t>1111 </a:t>
            </a:r>
            <a:r>
              <a:rPr lang="en-US" altLang="zh-CN" dirty="0" smtClean="0"/>
              <a:t>1111]</a:t>
            </a:r>
            <a:r>
              <a:rPr lang="zh-CN" altLang="en-US" baseline="-25000" dirty="0" smtClean="0"/>
              <a:t>补</a:t>
            </a:r>
            <a:endParaRPr lang="en-US" altLang="zh-CN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74"/>
            <a:ext cx="7567005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714356"/>
            <a:ext cx="9108464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240</TotalTime>
  <Words>632</Words>
  <Application>Microsoft Office PowerPoint</Application>
  <PresentationFormat>全屏显示(4:3)</PresentationFormat>
  <Paragraphs>59</Paragraphs>
  <Slides>13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暗香扑面</vt:lpstr>
      <vt:lpstr>幻灯片 1</vt:lpstr>
      <vt:lpstr>幻灯片 2</vt:lpstr>
      <vt:lpstr>原   码</vt:lpstr>
      <vt:lpstr>反   码</vt:lpstr>
      <vt:lpstr>幻灯片 5</vt:lpstr>
      <vt:lpstr>补   码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27</cp:revision>
  <dcterms:created xsi:type="dcterms:W3CDTF">2022-12-04T05:54:16Z</dcterms:created>
  <dcterms:modified xsi:type="dcterms:W3CDTF">2022-12-04T09:55:08Z</dcterms:modified>
</cp:coreProperties>
</file>