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318" r:id="rId8"/>
    <p:sldId id="317" r:id="rId9"/>
    <p:sldId id="319" r:id="rId10"/>
    <p:sldId id="264" r:id="rId11"/>
    <p:sldId id="336" r:id="rId12"/>
    <p:sldId id="265" r:id="rId13"/>
    <p:sldId id="337" r:id="rId14"/>
    <p:sldId id="320" r:id="rId15"/>
    <p:sldId id="321" r:id="rId16"/>
    <p:sldId id="323" r:id="rId17"/>
    <p:sldId id="283"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3" autoAdjust="0"/>
    <p:restoredTop sz="94660"/>
  </p:normalViewPr>
  <p:slideViewPr>
    <p:cSldViewPr snapToGrid="0">
      <p:cViewPr varScale="1">
        <p:scale>
          <a:sx n="108" d="100"/>
          <a:sy n="108" d="100"/>
        </p:scale>
        <p:origin x="462" y="126"/>
      </p:cViewPr>
      <p:guideLst/>
    </p:cSldViewPr>
  </p:slideViewPr>
  <p:notesTextViewPr>
    <p:cViewPr>
      <p:scale>
        <a:sx n="1" d="1"/>
        <a:sy n="1" d="1"/>
      </p:scale>
      <p:origin x="0" y="0"/>
    </p:cViewPr>
  </p:notesTextViewPr>
  <p:notesViewPr>
    <p:cSldViewPr>
      <p:cViewPr>
        <p:scale>
          <a:sx n="1" d="100"/>
          <a:sy n="1"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35.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771909B-78E0-4038-A400-7CA17A9C22D4}"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AD5C1CA4-B8F8-4AA4-B6A9-B3EE4CC4EACC}" cxnId="{E6C7EB32-1B32-4E65-A8C5-F62B0D5E0FFF}" type="parTrans">
      <dgm:prSet/>
      <dgm:spPr>
        <a:noFill/>
        <a:ln>
          <a:solidFill>
            <a:srgbClr val="9E0000"/>
          </a:solidFill>
        </a:ln>
      </dgm:spPr>
      <dgm:t>
        <a:bodyPr/>
        <a:lstStyle/>
        <a:p>
          <a:endParaRPr lang="zh-CN" altLang="en-US"/>
        </a:p>
      </dgm:t>
    </dgm:pt>
    <dgm:pt modelId="{4128736B-E32C-43D2-8A27-99B35B7A1B63}">
      <dgm:prSet phldrT="[文本]" phldr="1"/>
      <dgm:spPr>
        <a:solidFill>
          <a:srgbClr val="9E0000"/>
        </a:solidFill>
        <a:ln w="12700" cap="flat" cmpd="sng" algn="ctr">
          <a:solidFill>
            <a:schemeClr val="lt1">
              <a:hueOff val="0"/>
              <a:satOff val="0"/>
              <a:lumOff val="0"/>
              <a:alphaOff val="0"/>
            </a:schemeClr>
          </a:solidFill>
          <a:prstDash val="solid"/>
          <a:miter lim="800000"/>
        </a:ln>
      </dgm:spPr>
      <dgm:t>
        <a:bodyPr/>
        <a:lstStyle/>
        <a:p>
          <a:endParaRPr lang="zh-CN" altLang="en-US">
            <a:noFill/>
          </a:endParaRPr>
        </a:p>
      </dgm:t>
    </dgm:pt>
    <dgm:pt modelId="{6D06CDBA-36EC-4E54-ABF7-1758C2ADC272}" cxnId="{E6C7EB32-1B32-4E65-A8C5-F62B0D5E0FFF}" type="sibTrans">
      <dgm:prSet/>
      <dgm:spPr/>
      <dgm:t>
        <a:bodyPr/>
        <a:lstStyle/>
        <a:p>
          <a:endParaRPr lang="zh-CN" altLang="en-US"/>
        </a:p>
      </dgm:t>
    </dgm:pt>
    <dgm:pt modelId="{C984A6C5-9561-4685-9FC3-A51EE11142EF}" cxnId="{7803A2BC-F169-4FB0-8366-EC849BF0EB44}" type="parTrans">
      <dgm:prSet/>
      <dgm:spPr>
        <a:noFill/>
        <a:ln>
          <a:solidFill>
            <a:srgbClr val="9E0000"/>
          </a:solidFill>
        </a:ln>
      </dgm:spPr>
      <dgm:t>
        <a:bodyPr/>
        <a:lstStyle/>
        <a:p>
          <a:endParaRPr lang="zh-CN" altLang="en-US"/>
        </a:p>
      </dgm:t>
    </dgm:pt>
    <dgm:pt modelId="{2B1B7DF1-E6AD-4939-92F2-071885F78242}">
      <dgm:prSet phldrT="[文本]" phldr="1"/>
      <dgm:spPr>
        <a:solidFill>
          <a:srgbClr val="9E0000"/>
        </a:solidFill>
        <a:ln w="12700" cap="flat" cmpd="sng" algn="ctr">
          <a:solidFill>
            <a:schemeClr val="lt1">
              <a:hueOff val="0"/>
              <a:satOff val="0"/>
              <a:lumOff val="0"/>
              <a:alphaOff val="0"/>
            </a:schemeClr>
          </a:solidFill>
          <a:prstDash val="solid"/>
          <a:miter lim="800000"/>
        </a:ln>
      </dgm:spPr>
      <dgm:t>
        <a:bodyPr/>
        <a:lstStyle/>
        <a:p>
          <a:endParaRPr lang="zh-CN" altLang="en-US">
            <a:noFill/>
          </a:endParaRPr>
        </a:p>
      </dgm:t>
    </dgm:pt>
    <dgm:pt modelId="{6AD86E43-AC7A-46A9-BB84-467EA51055DC}" cxnId="{7803A2BC-F169-4FB0-8366-EC849BF0EB44}" type="sibTrans">
      <dgm:prSet/>
      <dgm:spPr/>
      <dgm:t>
        <a:bodyPr/>
        <a:lstStyle/>
        <a:p>
          <a:endParaRPr lang="zh-CN" altLang="en-US"/>
        </a:p>
      </dgm:t>
    </dgm:pt>
    <dgm:pt modelId="{4C98CBA3-3066-4F26-88DF-A893A4CB47BE}" cxnId="{0E48C361-243D-4139-8483-70A99337F746}" type="parTrans">
      <dgm:prSet/>
      <dgm:spPr>
        <a:noFill/>
        <a:ln>
          <a:solidFill>
            <a:srgbClr val="9E0000"/>
          </a:solidFill>
        </a:ln>
      </dgm:spPr>
      <dgm:t>
        <a:bodyPr/>
        <a:lstStyle/>
        <a:p>
          <a:endParaRPr lang="zh-CN" altLang="en-US"/>
        </a:p>
      </dgm:t>
    </dgm:pt>
    <dgm:pt modelId="{AD8E44B9-668C-4CEB-81A9-005D4720D7B9}">
      <dgm:prSet phldrT="[文本]" phldr="1"/>
      <dgm:spPr>
        <a:solidFill>
          <a:srgbClr val="9E0000"/>
        </a:solidFill>
        <a:ln w="12700" cap="flat" cmpd="sng" algn="ctr">
          <a:solidFill>
            <a:schemeClr val="lt1">
              <a:hueOff val="0"/>
              <a:satOff val="0"/>
              <a:lumOff val="0"/>
              <a:alphaOff val="0"/>
            </a:schemeClr>
          </a:solidFill>
          <a:prstDash val="solid"/>
          <a:miter lim="800000"/>
        </a:ln>
      </dgm:spPr>
      <dgm:t>
        <a:bodyPr/>
        <a:lstStyle/>
        <a:p>
          <a:endParaRPr lang="zh-CN" altLang="en-US">
            <a:noFill/>
          </a:endParaRPr>
        </a:p>
      </dgm:t>
    </dgm:pt>
    <dgm:pt modelId="{8B7A7881-8137-4D30-A991-2A850EC82163}" cxnId="{0E48C361-243D-4139-8483-70A99337F746}" type="sibTrans">
      <dgm:prSet/>
      <dgm:spPr/>
      <dgm:t>
        <a:bodyPr/>
        <a:lstStyle/>
        <a:p>
          <a:endParaRPr lang="zh-CN" altLang="en-US"/>
        </a:p>
      </dgm:t>
    </dgm:pt>
    <dgm:pt modelId="{1194F023-BFD2-460E-AA3C-EBECF2961594}" cxnId="{4E40E9D9-8DB5-4BE6-A964-353DA5A507E5}" type="parTrans">
      <dgm:prSet/>
      <dgm:spPr>
        <a:noFill/>
        <a:ln>
          <a:solidFill>
            <a:srgbClr val="9E0000"/>
          </a:solidFill>
        </a:ln>
      </dgm:spPr>
      <dgm:t>
        <a:bodyPr/>
        <a:lstStyle/>
        <a:p>
          <a:endParaRPr lang="zh-CN" altLang="en-US"/>
        </a:p>
      </dgm:t>
    </dgm:pt>
    <dgm:pt modelId="{8429E86B-210A-4F38-B7EF-A55EBEC3CCB9}">
      <dgm:prSet phldrT="[文本]" phldr="1"/>
      <dgm:spPr>
        <a:solidFill>
          <a:srgbClr val="9E0000"/>
        </a:solidFill>
        <a:ln w="12700" cap="flat" cmpd="sng" algn="ctr">
          <a:solidFill>
            <a:schemeClr val="lt1">
              <a:hueOff val="0"/>
              <a:satOff val="0"/>
              <a:lumOff val="0"/>
              <a:alphaOff val="0"/>
            </a:schemeClr>
          </a:solidFill>
          <a:prstDash val="solid"/>
          <a:miter lim="800000"/>
        </a:ln>
      </dgm:spPr>
      <dgm:t>
        <a:bodyPr/>
        <a:lstStyle/>
        <a:p>
          <a:endParaRPr lang="zh-CN" altLang="en-US">
            <a:noFill/>
          </a:endParaRPr>
        </a:p>
      </dgm:t>
    </dgm:pt>
    <dgm:pt modelId="{04B85C8C-BCC5-4326-823A-F01488417281}" cxnId="{4E40E9D9-8DB5-4BE6-A964-353DA5A507E5}" type="sibTrans">
      <dgm:prSet/>
      <dgm:spPr/>
      <dgm:t>
        <a:bodyPr/>
        <a:lstStyle/>
        <a:p>
          <a:endParaRPr lang="zh-CN" altLang="en-US"/>
        </a:p>
      </dgm:t>
    </dgm:pt>
    <dgm:pt modelId="{73F692A8-EA6B-46DF-B0F1-72BA37F6FC8C}" type="pres">
      <dgm:prSet presAssocID="{5771909B-78E0-4038-A400-7CA17A9C22D4}" presName="composite">
        <dgm:presLayoutVars>
          <dgm:chMax val="5"/>
          <dgm:dir/>
          <dgm:animLvl val="ctr"/>
          <dgm:resizeHandles val="exact"/>
        </dgm:presLayoutVars>
      </dgm:prSet>
      <dgm:spPr/>
      <dgm:t>
        <a:bodyPr/>
        <a:lstStyle/>
        <a:p/>
      </dgm:t>
    </dgm:pt>
    <dgm:pt modelId="{F21003D3-EE4C-4845-800B-A7923E211BA7}" type="pres">
      <dgm:prSet presAssocID="{5771909B-78E0-4038-A400-7CA17A9C22D4}" presName="cycle"/>
      <dgm:spPr/>
      <dgm:t>
        <a:bodyPr/>
        <a:lstStyle/>
        <a:p/>
      </dgm:t>
    </dgm:pt>
    <dgm:pt modelId="{C20E4138-4E01-43CC-831E-B1E515A56453}" type="pres">
      <dgm:prSet presAssocID="{5771909B-78E0-4038-A400-7CA17A9C22D4}" presName="centerShape"/>
      <dgm:spPr/>
      <dgm:t>
        <a:bodyPr/>
        <a:lstStyle/>
        <a:p/>
      </dgm:t>
    </dgm:pt>
    <dgm:pt modelId="{B6EDDD8A-6A72-471B-B08E-B5E086F64A40}" type="pres">
      <dgm:prSet presAssocID="{5771909B-78E0-4038-A400-7CA17A9C22D4}" presName="connSite" presStyleLbl="node1" presStyleCnt="6"/>
      <dgm:spPr/>
      <dgm:t>
        <a:bodyPr/>
        <a:lstStyle/>
        <a:p/>
      </dgm:t>
    </dgm:pt>
    <dgm:pt modelId="{31016A8C-63A2-4012-B5E7-5C2881A970F8}" type="pres">
      <dgm:prSet presAssocID="{5771909B-78E0-4038-A400-7CA17A9C22D4}" presName="visible" presStyleLbl="node1" presStyleIdx="1" presStyleCnt="6" custLinFactNeighborX="-61690" custLinFactNeighborY="-5425"/>
      <dgm:spPr>
        <a:noFill/>
        <a:ln>
          <a:noFill/>
        </a:ln>
      </dgm:spPr>
      <dgm:t>
        <a:bodyPr/>
        <a:lstStyle/>
        <a:p/>
      </dgm:t>
    </dgm:pt>
    <dgm:pt modelId="{2BAB35B6-F625-4971-9B19-A72319284929}" type="pres">
      <dgm:prSet presAssocID="{AD5C1CA4-B8F8-4AA4-B6A9-B3EE4CC4EACC}" presName="Name25" presStyleLbl="parChTrans1D1" presStyleIdx="3" presStyleCnt="4"/>
      <dgm:spPr/>
      <dgm:t>
        <a:bodyPr/>
        <a:lstStyle/>
        <a:p/>
      </dgm:t>
    </dgm:pt>
    <dgm:pt modelId="{F621EEE7-3105-4717-A136-1F714EC71ED6}" type="pres">
      <dgm:prSet presAssocID="{4128736B-E32C-43D2-8A27-99B35B7A1B63}" presName="node"/>
      <dgm:spPr/>
      <dgm:t>
        <a:bodyPr/>
        <a:lstStyle/>
        <a:p/>
      </dgm:t>
    </dgm:pt>
    <dgm:pt modelId="{86CCD7D5-F0CC-42E1-B999-6907C6080963}" type="pres">
      <dgm:prSet presAssocID="{4128736B-E32C-43D2-8A27-99B35B7A1B63}" presName="parentNode" presStyleLbl="node1" presStyleIdx="2" presStyleCnt="6">
        <dgm:presLayoutVars>
          <dgm:chMax val="1"/>
          <dgm:bulletEnabled val="1"/>
        </dgm:presLayoutVars>
      </dgm:prSet>
      <dgm:spPr/>
      <dgm:t>
        <a:bodyPr/>
        <a:lstStyle/>
        <a:p/>
      </dgm:t>
    </dgm:pt>
    <dgm:pt modelId="{EAADA214-F555-4D64-86DD-A48AE58356FC}" type="pres">
      <dgm:prSet presAssocID="{4128736B-E32C-43D2-8A27-99B35B7A1B63}" presName="childNode" presStyleLbl="revTx" presStyleCnt="4">
        <dgm:presLayoutVars>
          <dgm:bulletEnabled val="1"/>
        </dgm:presLayoutVars>
      </dgm:prSet>
      <dgm:spPr/>
      <dgm:t>
        <a:bodyPr/>
        <a:lstStyle/>
        <a:p/>
      </dgm:t>
    </dgm:pt>
    <dgm:pt modelId="{AC68C157-889C-4688-AD28-5F5A348E2E30}" type="pres">
      <dgm:prSet presAssocID="{C984A6C5-9561-4685-9FC3-A51EE11142EF}" presName="Name25" presStyleLbl="parChTrans1D1" presStyleIdx="2" presStyleCnt="4"/>
      <dgm:spPr/>
      <dgm:t>
        <a:bodyPr/>
        <a:lstStyle/>
        <a:p/>
      </dgm:t>
    </dgm:pt>
    <dgm:pt modelId="{A1A8269B-37A3-4DBF-B648-70C2729BD65A}" type="pres">
      <dgm:prSet presAssocID="{2B1B7DF1-E6AD-4939-92F2-071885F78242}" presName="node"/>
      <dgm:spPr/>
      <dgm:t>
        <a:bodyPr/>
        <a:lstStyle/>
        <a:p/>
      </dgm:t>
    </dgm:pt>
    <dgm:pt modelId="{49F5C9BD-3EA9-4C46-BDB4-AA96744B8042}" type="pres">
      <dgm:prSet presAssocID="{2B1B7DF1-E6AD-4939-92F2-071885F78242}" presName="parentNode" presStyleLbl="node1" presStyleIdx="3" presStyleCnt="6">
        <dgm:presLayoutVars>
          <dgm:chMax val="1"/>
          <dgm:bulletEnabled val="1"/>
        </dgm:presLayoutVars>
      </dgm:prSet>
      <dgm:spPr/>
      <dgm:t>
        <a:bodyPr/>
        <a:lstStyle/>
        <a:p/>
      </dgm:t>
    </dgm:pt>
    <dgm:pt modelId="{54C2DA8D-F37C-42B1-BBF3-79C44085096E}" type="pres">
      <dgm:prSet presAssocID="{2B1B7DF1-E6AD-4939-92F2-071885F78242}" presName="childNode" presStyleLbl="revTx" presStyleIdx="1" presStyleCnt="4">
        <dgm:presLayoutVars>
          <dgm:bulletEnabled val="1"/>
        </dgm:presLayoutVars>
      </dgm:prSet>
      <dgm:spPr/>
      <dgm:t>
        <a:bodyPr/>
        <a:lstStyle/>
        <a:p/>
      </dgm:t>
    </dgm:pt>
    <dgm:pt modelId="{15A3DD26-8E5C-4426-9498-C72D2439F30E}" type="pres">
      <dgm:prSet presAssocID="{4C98CBA3-3066-4F26-88DF-A893A4CB47BE}" presName="Name25" presStyleLbl="parChTrans1D1" presStyleIdx="1" presStyleCnt="4"/>
      <dgm:spPr/>
      <dgm:t>
        <a:bodyPr/>
        <a:lstStyle/>
        <a:p/>
      </dgm:t>
    </dgm:pt>
    <dgm:pt modelId="{9964815C-A6CC-4D40-AD04-DE7B5C1F3B04}" type="pres">
      <dgm:prSet presAssocID="{AD8E44B9-668C-4CEB-81A9-005D4720D7B9}" presName="node"/>
      <dgm:spPr/>
      <dgm:t>
        <a:bodyPr/>
        <a:lstStyle/>
        <a:p/>
      </dgm:t>
    </dgm:pt>
    <dgm:pt modelId="{08401A86-2E7B-469E-BADB-F3D3C1D89149}" type="pres">
      <dgm:prSet presAssocID="{AD8E44B9-668C-4CEB-81A9-005D4720D7B9}" presName="parentNode" presStyleLbl="node1" presStyleIdx="4" presStyleCnt="6">
        <dgm:presLayoutVars>
          <dgm:chMax val="1"/>
          <dgm:bulletEnabled val="1"/>
        </dgm:presLayoutVars>
      </dgm:prSet>
      <dgm:spPr/>
      <dgm:t>
        <a:bodyPr/>
        <a:lstStyle/>
        <a:p/>
      </dgm:t>
    </dgm:pt>
    <dgm:pt modelId="{7EAB779B-9A8C-4E8D-9B87-0F51533A74AD}" type="pres">
      <dgm:prSet presAssocID="{AD8E44B9-668C-4CEB-81A9-005D4720D7B9}" presName="childNode" presStyleLbl="revTx" presStyleIdx="2" presStyleCnt="4">
        <dgm:presLayoutVars>
          <dgm:bulletEnabled val="1"/>
        </dgm:presLayoutVars>
      </dgm:prSet>
      <dgm:spPr/>
      <dgm:t>
        <a:bodyPr/>
        <a:lstStyle/>
        <a:p/>
      </dgm:t>
    </dgm:pt>
    <dgm:pt modelId="{82179096-883F-45BB-8E5D-4AEED9FC7DD9}" type="pres">
      <dgm:prSet presAssocID="{1194F023-BFD2-460E-AA3C-EBECF2961594}" presName="Name25" presStyleLbl="parChTrans1D1" presStyleCnt="4"/>
      <dgm:spPr/>
      <dgm:t>
        <a:bodyPr/>
        <a:lstStyle/>
        <a:p/>
      </dgm:t>
    </dgm:pt>
    <dgm:pt modelId="{ABE153D5-7A25-4D46-8F8D-43FF303E5629}" type="pres">
      <dgm:prSet presAssocID="{8429E86B-210A-4F38-B7EF-A55EBEC3CCB9}" presName="node"/>
      <dgm:spPr/>
      <dgm:t>
        <a:bodyPr/>
        <a:lstStyle/>
        <a:p/>
      </dgm:t>
    </dgm:pt>
    <dgm:pt modelId="{F6F81F22-574D-476E-851B-A74520C8CF29}" type="pres">
      <dgm:prSet presAssocID="{8429E86B-210A-4F38-B7EF-A55EBEC3CCB9}" presName="parentNode" presStyleLbl="node1" presStyleIdx="5" presStyleCnt="6">
        <dgm:presLayoutVars>
          <dgm:chMax val="1"/>
          <dgm:bulletEnabled val="1"/>
        </dgm:presLayoutVars>
      </dgm:prSet>
      <dgm:spPr/>
      <dgm:t>
        <a:bodyPr/>
        <a:lstStyle/>
        <a:p/>
      </dgm:t>
    </dgm:pt>
    <dgm:pt modelId="{3001FE44-2DBF-4EDD-BA72-6BDB162D113F}" type="pres">
      <dgm:prSet presAssocID="{8429E86B-210A-4F38-B7EF-A55EBEC3CCB9}" presName="childNode" presStyleLbl="revTx" presStyleIdx="3" presStyleCnt="4">
        <dgm:presLayoutVars>
          <dgm:bulletEnabled val="1"/>
        </dgm:presLayoutVars>
      </dgm:prSet>
      <dgm:spPr/>
      <dgm:t>
        <a:bodyPr/>
        <a:lstStyle/>
        <a:p/>
      </dgm:t>
    </dgm:pt>
  </dgm:ptLst>
  <dgm:cxnLst>
    <dgm:cxn modelId="{E6C7EB32-1B32-4E65-A8C5-F62B0D5E0FFF}" srcId="{5771909B-78E0-4038-A400-7CA17A9C22D4}" destId="{4128736B-E32C-43D2-8A27-99B35B7A1B63}" srcOrd="0" destOrd="0" parTransId="{AD5C1CA4-B8F8-4AA4-B6A9-B3EE4CC4EACC}" sibTransId="{6D06CDBA-36EC-4E54-ABF7-1758C2ADC272}"/>
    <dgm:cxn modelId="{7803A2BC-F169-4FB0-8366-EC849BF0EB44}" srcId="{5771909B-78E0-4038-A400-7CA17A9C22D4}" destId="{2B1B7DF1-E6AD-4939-92F2-071885F78242}" srcOrd="1" destOrd="0" parTransId="{C984A6C5-9561-4685-9FC3-A51EE11142EF}" sibTransId="{6AD86E43-AC7A-46A9-BB84-467EA51055DC}"/>
    <dgm:cxn modelId="{0E48C361-243D-4139-8483-70A99337F746}" srcId="{5771909B-78E0-4038-A400-7CA17A9C22D4}" destId="{AD8E44B9-668C-4CEB-81A9-005D4720D7B9}" srcOrd="2" destOrd="0" parTransId="{4C98CBA3-3066-4F26-88DF-A893A4CB47BE}" sibTransId="{8B7A7881-8137-4D30-A991-2A850EC82163}"/>
    <dgm:cxn modelId="{4E40E9D9-8DB5-4BE6-A964-353DA5A507E5}" srcId="{5771909B-78E0-4038-A400-7CA17A9C22D4}" destId="{8429E86B-210A-4F38-B7EF-A55EBEC3CCB9}" srcOrd="3" destOrd="0" parTransId="{1194F023-BFD2-460E-AA3C-EBECF2961594}" sibTransId="{04B85C8C-BCC5-4326-823A-F01488417281}"/>
    <dgm:cxn modelId="{C63898F3-7FA9-44CD-B881-EB4EF71C8F64}" type="presOf" srcId="{5771909B-78E0-4038-A400-7CA17A9C22D4}" destId="{73F692A8-EA6B-46DF-B0F1-72BA37F6FC8C}" srcOrd="0" destOrd="0" presId="urn:microsoft.com/office/officeart/2005/8/layout/radial2"/>
    <dgm:cxn modelId="{B88A2084-7039-4E4A-9AEF-0BE00926EAC2}" type="presParOf" srcId="{73F692A8-EA6B-46DF-B0F1-72BA37F6FC8C}" destId="{F21003D3-EE4C-4845-800B-A7923E211BA7}" srcOrd="0" destOrd="0" presId="urn:microsoft.com/office/officeart/2005/8/layout/radial2"/>
    <dgm:cxn modelId="{D3DA7F53-CCEE-4DAC-890B-871488BF41B0}" type="presParOf" srcId="{F21003D3-EE4C-4845-800B-A7923E211BA7}" destId="{C20E4138-4E01-43CC-831E-B1E515A56453}" srcOrd="0" destOrd="0" presId="urn:microsoft.com/office/officeart/2005/8/layout/radial2"/>
    <dgm:cxn modelId="{495203BE-7696-4F0D-80F6-D178BD1FCBD8}" type="presParOf" srcId="{C20E4138-4E01-43CC-831E-B1E515A56453}" destId="{B6EDDD8A-6A72-471B-B08E-B5E086F64A40}" srcOrd="0" destOrd="0" presId="urn:microsoft.com/office/officeart/2005/8/layout/radial2"/>
    <dgm:cxn modelId="{220DA395-2BC7-4B62-9508-1D7C9444C28D}" type="presParOf" srcId="{C20E4138-4E01-43CC-831E-B1E515A56453}" destId="{31016A8C-63A2-4012-B5E7-5C2881A970F8}" srcOrd="1" destOrd="0" presId="urn:microsoft.com/office/officeart/2005/8/layout/radial2"/>
    <dgm:cxn modelId="{135F21D8-BDF0-41DD-A425-EABD9352161B}" type="presParOf" srcId="{F21003D3-EE4C-4845-800B-A7923E211BA7}" destId="{2BAB35B6-F625-4971-9B19-A72319284929}" srcOrd="1" destOrd="0" presId="urn:microsoft.com/office/officeart/2005/8/layout/radial2"/>
    <dgm:cxn modelId="{D0FB8F23-3F19-4D34-B522-DE2A6D034C44}" type="presOf" srcId="{AD5C1CA4-B8F8-4AA4-B6A9-B3EE4CC4EACC}" destId="{2BAB35B6-F625-4971-9B19-A72319284929}" srcOrd="0" destOrd="0" presId="urn:microsoft.com/office/officeart/2005/8/layout/radial2"/>
    <dgm:cxn modelId="{C5B174ED-970D-4E4A-AC53-A4B677C64E92}" type="presParOf" srcId="{F21003D3-EE4C-4845-800B-A7923E211BA7}" destId="{F621EEE7-3105-4717-A136-1F714EC71ED6}" srcOrd="2" destOrd="0" presId="urn:microsoft.com/office/officeart/2005/8/layout/radial2"/>
    <dgm:cxn modelId="{B4C06F78-C0B1-4CF0-AEA6-134FC5E966F3}" type="presParOf" srcId="{F621EEE7-3105-4717-A136-1F714EC71ED6}" destId="{86CCD7D5-F0CC-42E1-B999-6907C6080963}" srcOrd="0" destOrd="0" presId="urn:microsoft.com/office/officeart/2005/8/layout/radial2"/>
    <dgm:cxn modelId="{13C03824-8BB7-4192-B5C8-411571189883}" type="presOf" srcId="{4128736B-E32C-43D2-8A27-99B35B7A1B63}" destId="{86CCD7D5-F0CC-42E1-B999-6907C6080963}" srcOrd="0" destOrd="0" presId="urn:microsoft.com/office/officeart/2005/8/layout/radial2"/>
    <dgm:cxn modelId="{D8BF23DF-CBDA-4D42-9F15-4E87416E68B6}" type="presParOf" srcId="{F621EEE7-3105-4717-A136-1F714EC71ED6}" destId="{EAADA214-F555-4D64-86DD-A48AE58356FC}" srcOrd="1" destOrd="0" presId="urn:microsoft.com/office/officeart/2005/8/layout/radial2"/>
    <dgm:cxn modelId="{F7DBD77A-54AF-4B28-B69E-D685F3186817}" type="presParOf" srcId="{F21003D3-EE4C-4845-800B-A7923E211BA7}" destId="{AC68C157-889C-4688-AD28-5F5A348E2E30}" srcOrd="3" destOrd="0" presId="urn:microsoft.com/office/officeart/2005/8/layout/radial2"/>
    <dgm:cxn modelId="{18BF10F6-9B99-47A6-94B1-64D59BB23CDD}" type="presOf" srcId="{C984A6C5-9561-4685-9FC3-A51EE11142EF}" destId="{AC68C157-889C-4688-AD28-5F5A348E2E30}" srcOrd="0" destOrd="0" presId="urn:microsoft.com/office/officeart/2005/8/layout/radial2"/>
    <dgm:cxn modelId="{5D7ECBAF-F48B-4F8C-B4F9-A28A01A3607C}" type="presParOf" srcId="{F21003D3-EE4C-4845-800B-A7923E211BA7}" destId="{A1A8269B-37A3-4DBF-B648-70C2729BD65A}" srcOrd="4" destOrd="0" presId="urn:microsoft.com/office/officeart/2005/8/layout/radial2"/>
    <dgm:cxn modelId="{66FD8610-4A52-41E7-8DBB-F23B2534AED2}" type="presParOf" srcId="{A1A8269B-37A3-4DBF-B648-70C2729BD65A}" destId="{49F5C9BD-3EA9-4C46-BDB4-AA96744B8042}" srcOrd="0" destOrd="0" presId="urn:microsoft.com/office/officeart/2005/8/layout/radial2"/>
    <dgm:cxn modelId="{C9596F3E-368D-4860-8894-80FCF8AA7C94}" type="presOf" srcId="{2B1B7DF1-E6AD-4939-92F2-071885F78242}" destId="{49F5C9BD-3EA9-4C46-BDB4-AA96744B8042}" srcOrd="0" destOrd="0" presId="urn:microsoft.com/office/officeart/2005/8/layout/radial2"/>
    <dgm:cxn modelId="{25A286BE-72C9-4AD8-ACCC-A37972B4FA6A}" type="presParOf" srcId="{A1A8269B-37A3-4DBF-B648-70C2729BD65A}" destId="{54C2DA8D-F37C-42B1-BBF3-79C44085096E}" srcOrd="1" destOrd="0" presId="urn:microsoft.com/office/officeart/2005/8/layout/radial2"/>
    <dgm:cxn modelId="{54BA61FD-F609-4331-B80C-A5DB499B9A9D}" type="presParOf" srcId="{F21003D3-EE4C-4845-800B-A7923E211BA7}" destId="{15A3DD26-8E5C-4426-9498-C72D2439F30E}" srcOrd="5" destOrd="0" presId="urn:microsoft.com/office/officeart/2005/8/layout/radial2"/>
    <dgm:cxn modelId="{0D14ED80-CE97-47D9-A836-6D6C2110C7F1}" type="presOf" srcId="{4C98CBA3-3066-4F26-88DF-A893A4CB47BE}" destId="{15A3DD26-8E5C-4426-9498-C72D2439F30E}" srcOrd="0" destOrd="0" presId="urn:microsoft.com/office/officeart/2005/8/layout/radial2"/>
    <dgm:cxn modelId="{23A603C1-F3D3-40C7-A0CB-9B288637918E}" type="presParOf" srcId="{F21003D3-EE4C-4845-800B-A7923E211BA7}" destId="{9964815C-A6CC-4D40-AD04-DE7B5C1F3B04}" srcOrd="6" destOrd="0" presId="urn:microsoft.com/office/officeart/2005/8/layout/radial2"/>
    <dgm:cxn modelId="{79AFD851-F471-438E-9C35-B2020C39ACFE}" type="presParOf" srcId="{9964815C-A6CC-4D40-AD04-DE7B5C1F3B04}" destId="{08401A86-2E7B-469E-BADB-F3D3C1D89149}" srcOrd="0" destOrd="0" presId="urn:microsoft.com/office/officeart/2005/8/layout/radial2"/>
    <dgm:cxn modelId="{30E32525-1587-47D6-A2C3-D41DA2221503}" type="presOf" srcId="{AD8E44B9-668C-4CEB-81A9-005D4720D7B9}" destId="{08401A86-2E7B-469E-BADB-F3D3C1D89149}" srcOrd="0" destOrd="0" presId="urn:microsoft.com/office/officeart/2005/8/layout/radial2"/>
    <dgm:cxn modelId="{51B4107C-C55C-437F-B8FF-F2BB20094001}" type="presParOf" srcId="{9964815C-A6CC-4D40-AD04-DE7B5C1F3B04}" destId="{7EAB779B-9A8C-4E8D-9B87-0F51533A74AD}" srcOrd="1" destOrd="0" presId="urn:microsoft.com/office/officeart/2005/8/layout/radial2"/>
    <dgm:cxn modelId="{8083A0FD-2C47-45A5-A054-861BEEFFB69F}" type="presParOf" srcId="{F21003D3-EE4C-4845-800B-A7923E211BA7}" destId="{82179096-883F-45BB-8E5D-4AEED9FC7DD9}" srcOrd="7" destOrd="0" presId="urn:microsoft.com/office/officeart/2005/8/layout/radial2"/>
    <dgm:cxn modelId="{4CBA1C6E-94B2-463C-AF94-DCA0530D5F72}" type="presOf" srcId="{1194F023-BFD2-460E-AA3C-EBECF2961594}" destId="{82179096-883F-45BB-8E5D-4AEED9FC7DD9}" srcOrd="0" destOrd="0" presId="urn:microsoft.com/office/officeart/2005/8/layout/radial2"/>
    <dgm:cxn modelId="{BC15802A-F1A8-4029-BB28-F7CC35F1F684}" type="presParOf" srcId="{F21003D3-EE4C-4845-800B-A7923E211BA7}" destId="{ABE153D5-7A25-4D46-8F8D-43FF303E5629}" srcOrd="8" destOrd="0" presId="urn:microsoft.com/office/officeart/2005/8/layout/radial2"/>
    <dgm:cxn modelId="{0E5E5AC0-425F-47CB-8DBA-559F6D90E7D3}" type="presParOf" srcId="{ABE153D5-7A25-4D46-8F8D-43FF303E5629}" destId="{F6F81F22-574D-476E-851B-A74520C8CF29}" srcOrd="0" destOrd="0" presId="urn:microsoft.com/office/officeart/2005/8/layout/radial2"/>
    <dgm:cxn modelId="{9326B0DF-79E3-4D2B-858E-46C054C36642}" type="presOf" srcId="{8429E86B-210A-4F38-B7EF-A55EBEC3CCB9}" destId="{F6F81F22-574D-476E-851B-A74520C8CF29}" srcOrd="0" destOrd="0" presId="urn:microsoft.com/office/officeart/2005/8/layout/radial2"/>
    <dgm:cxn modelId="{90379AC2-3AA6-4289-87DE-3AAAED04E02A}" type="presParOf" srcId="{ABE153D5-7A25-4D46-8F8D-43FF303E5629}" destId="{3001FE44-2DBF-4EDD-BA72-6BDB162D113F}" srcOrd="1" destOrd="0" presId="urn:microsoft.com/office/officeart/2005/8/layout/radial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638264" cy="3758843"/>
        <a:chOff x="0" y="0"/>
        <a:chExt cx="5638264" cy="3758843"/>
      </a:xfrm>
    </dsp:grpSpPr>
    <dsp:sp modelId="{2BAB35B6-F625-4971-9B19-A72319284929}">
      <dsp:nvSpPr>
        <dsp:cNvPr id="5" name="任意多边形 4"/>
        <dsp:cNvSpPr/>
      </dsp:nvSpPr>
      <dsp:spPr bwMode="white">
        <a:xfrm>
          <a:off x="1678933" y="1095102"/>
          <a:ext cx="765884" cy="44258"/>
        </a:xfrm>
        <a:custGeom>
          <a:avLst/>
          <a:gdLst/>
          <a:ahLst/>
          <a:cxnLst/>
          <a:pathLst>
            <a:path w="1206" h="70">
              <a:moveTo>
                <a:pt x="314" y="564"/>
              </a:moveTo>
              <a:lnTo>
                <a:pt x="892" y="-495"/>
              </a:lnTo>
            </a:path>
          </a:pathLst>
        </a:custGeom>
        <a:ln>
          <a:solidFill>
            <a:srgbClr val="9E0000"/>
          </a:solidFill>
        </a:ln>
      </dsp:spPr>
      <dsp:style>
        <a:lnRef idx="2">
          <a:schemeClr val="accent1">
            <a:shade val="60000"/>
          </a:schemeClr>
        </a:lnRef>
        <a:fillRef idx="0">
          <a:schemeClr val="accent1"/>
        </a:fillRef>
        <a:effectRef idx="0">
          <a:scrgbClr r="0" g="0" b="0"/>
        </a:effectRef>
        <a:fontRef idx="minor"/>
      </dsp:style>
      <dsp:txXfrm>
        <a:off x="1678933" y="1095102"/>
        <a:ext cx="765884" cy="44258"/>
      </dsp:txXfrm>
    </dsp:sp>
    <dsp:sp modelId="{AC68C157-889C-4688-AD28-5F5A348E2E30}">
      <dsp:nvSpPr>
        <dsp:cNvPr id="8" name="任意多边形 7"/>
        <dsp:cNvSpPr/>
      </dsp:nvSpPr>
      <dsp:spPr bwMode="white">
        <a:xfrm>
          <a:off x="2077173" y="1576532"/>
          <a:ext cx="536228" cy="44258"/>
        </a:xfrm>
        <a:custGeom>
          <a:avLst/>
          <a:gdLst/>
          <a:ahLst/>
          <a:cxnLst/>
          <a:pathLst>
            <a:path w="844" h="70">
              <a:moveTo>
                <a:pt x="30" y="192"/>
              </a:moveTo>
              <a:lnTo>
                <a:pt x="814" y="-123"/>
              </a:lnTo>
            </a:path>
          </a:pathLst>
        </a:custGeom>
        <a:ln>
          <a:solidFill>
            <a:srgbClr val="9E0000"/>
          </a:solidFill>
        </a:ln>
      </dsp:spPr>
      <dsp:style>
        <a:lnRef idx="2">
          <a:schemeClr val="accent1">
            <a:shade val="60000"/>
          </a:schemeClr>
        </a:lnRef>
        <a:fillRef idx="0">
          <a:schemeClr val="accent1"/>
        </a:fillRef>
        <a:effectRef idx="0">
          <a:scrgbClr r="0" g="0" b="0"/>
        </a:effectRef>
        <a:fontRef idx="minor"/>
      </dsp:style>
      <dsp:txXfrm>
        <a:off x="2077173" y="1576532"/>
        <a:ext cx="536228" cy="44258"/>
      </dsp:txXfrm>
    </dsp:sp>
    <dsp:sp modelId="{15A3DD26-8E5C-4426-9498-C72D2439F30E}">
      <dsp:nvSpPr>
        <dsp:cNvPr id="11" name="任意多边形 10"/>
        <dsp:cNvSpPr/>
      </dsp:nvSpPr>
      <dsp:spPr bwMode="white">
        <a:xfrm>
          <a:off x="2077173" y="2138053"/>
          <a:ext cx="536228" cy="44258"/>
        </a:xfrm>
        <a:custGeom>
          <a:avLst/>
          <a:gdLst/>
          <a:ahLst/>
          <a:cxnLst/>
          <a:pathLst>
            <a:path w="844" h="70">
              <a:moveTo>
                <a:pt x="30" y="-123"/>
              </a:moveTo>
              <a:lnTo>
                <a:pt x="814" y="192"/>
              </a:lnTo>
            </a:path>
          </a:pathLst>
        </a:custGeom>
        <a:ln>
          <a:solidFill>
            <a:srgbClr val="9E0000"/>
          </a:solidFill>
        </a:ln>
      </dsp:spPr>
      <dsp:style>
        <a:lnRef idx="2">
          <a:schemeClr val="accent1">
            <a:shade val="60000"/>
          </a:schemeClr>
        </a:lnRef>
        <a:fillRef idx="0">
          <a:schemeClr val="accent1"/>
        </a:fillRef>
        <a:effectRef idx="0">
          <a:scrgbClr r="0" g="0" b="0"/>
        </a:effectRef>
        <a:fontRef idx="minor"/>
      </dsp:style>
      <dsp:txXfrm>
        <a:off x="2077173" y="2138053"/>
        <a:ext cx="536228" cy="44258"/>
      </dsp:txXfrm>
    </dsp:sp>
    <dsp:sp modelId="{82179096-883F-45BB-8E5D-4AEED9FC7DD9}">
      <dsp:nvSpPr>
        <dsp:cNvPr id="14" name="任意多边形 13"/>
        <dsp:cNvSpPr/>
      </dsp:nvSpPr>
      <dsp:spPr bwMode="white">
        <a:xfrm>
          <a:off x="1678933" y="2619483"/>
          <a:ext cx="765884" cy="44258"/>
        </a:xfrm>
        <a:custGeom>
          <a:avLst/>
          <a:gdLst/>
          <a:ahLst/>
          <a:cxnLst/>
          <a:pathLst>
            <a:path w="1206" h="70">
              <a:moveTo>
                <a:pt x="314" y="-495"/>
              </a:moveTo>
              <a:lnTo>
                <a:pt x="892" y="564"/>
              </a:lnTo>
            </a:path>
          </a:pathLst>
        </a:custGeom>
        <a:ln>
          <a:solidFill>
            <a:srgbClr val="9E0000"/>
          </a:solidFill>
        </a:ln>
      </dsp:spPr>
      <dsp:style>
        <a:lnRef idx="2">
          <a:schemeClr val="accent1">
            <a:shade val="60000"/>
          </a:schemeClr>
        </a:lnRef>
        <a:fillRef idx="0">
          <a:schemeClr val="accent1"/>
        </a:fillRef>
        <a:effectRef idx="0">
          <a:scrgbClr r="0" g="0" b="0"/>
        </a:effectRef>
        <a:fontRef idx="minor"/>
      </dsp:style>
      <dsp:txXfrm>
        <a:off x="1678933" y="2619483"/>
        <a:ext cx="765884" cy="44258"/>
      </dsp:txXfrm>
    </dsp:sp>
    <dsp:sp modelId="{31016A8C-63A2-4012-B5E7-5C2881A970F8}">
      <dsp:nvSpPr>
        <dsp:cNvPr id="4" name="椭圆 3"/>
        <dsp:cNvSpPr/>
      </dsp:nvSpPr>
      <dsp:spPr bwMode="white">
        <a:xfrm>
          <a:off x="97856" y="1111054"/>
          <a:ext cx="1386319" cy="1386319"/>
        </a:xfrm>
        <a:prstGeom prst="ellipse">
          <a:avLst/>
        </a:prstGeom>
        <a:noFill/>
        <a:ln>
          <a:noFill/>
        </a:ln>
      </dsp:spPr>
      <dsp:style>
        <a:lnRef idx="2">
          <a:schemeClr val="lt1"/>
        </a:lnRef>
        <a:fillRef idx="1">
          <a:schemeClr val="accent1"/>
        </a:fillRef>
        <a:effectRef idx="0">
          <a:scrgbClr r="0" g="0" b="0"/>
        </a:effectRef>
        <a:fontRef idx="minor">
          <a:schemeClr val="lt1"/>
        </a:fontRef>
      </dsp:style>
      <dsp:txXfrm>
        <a:off x="97856" y="1111054"/>
        <a:ext cx="1386319" cy="1386319"/>
      </dsp:txXfrm>
    </dsp:sp>
    <dsp:sp modelId="{86CCD7D5-F0CC-42E1-B999-6907C6080963}">
      <dsp:nvSpPr>
        <dsp:cNvPr id="6" name="椭圆 5"/>
        <dsp:cNvSpPr/>
      </dsp:nvSpPr>
      <dsp:spPr bwMode="white">
        <a:xfrm>
          <a:off x="2028433" y="0"/>
          <a:ext cx="831791" cy="831791"/>
        </a:xfrm>
        <a:prstGeom prst="ellipse">
          <a:avLst/>
        </a:prstGeom>
        <a:solidFill>
          <a:srgbClr val="9E0000"/>
        </a:solidFill>
        <a:ln w="12700" cap="flat" cmpd="sng" algn="ctr">
          <a:solidFill>
            <a:schemeClr val="lt1">
              <a:hueOff val="0"/>
              <a:satOff val="0"/>
              <a:lumOff val="0"/>
              <a:alphaOff val="0"/>
            </a:schemeClr>
          </a:solidFill>
          <a:prstDash val="solid"/>
          <a:miter lim="800000"/>
        </a:ln>
      </dsp:spPr>
      <dsp:style>
        <a:lnRef idx="2">
          <a:schemeClr val="lt1"/>
        </a:lnRef>
        <a:fillRef idx="1">
          <a:schemeClr val="accent1"/>
        </a:fillRef>
        <a:effectRef idx="0">
          <a:scrgbClr r="0" g="0" b="0"/>
        </a:effectRef>
        <a:fontRef idx="minor">
          <a:schemeClr val="lt1"/>
        </a:fontRef>
      </dsp:style>
      <dsp:txBody>
        <a:bodyPr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endParaRPr lang="zh-CN" altLang="en-US">
            <a:noFill/>
          </a:endParaRPr>
        </a:p>
      </dsp:txBody>
      <dsp:txXfrm>
        <a:off x="2028433" y="0"/>
        <a:ext cx="831791" cy="831791"/>
      </dsp:txXfrm>
    </dsp:sp>
    <dsp:sp modelId="{49F5C9BD-3EA9-4C46-BDB4-AA96744B8042}">
      <dsp:nvSpPr>
        <dsp:cNvPr id="9" name="椭圆 8"/>
        <dsp:cNvSpPr/>
      </dsp:nvSpPr>
      <dsp:spPr bwMode="white">
        <a:xfrm>
          <a:off x="2564120" y="927838"/>
          <a:ext cx="831791" cy="831791"/>
        </a:xfrm>
        <a:prstGeom prst="ellipse">
          <a:avLst/>
        </a:prstGeom>
        <a:solidFill>
          <a:srgbClr val="9E0000"/>
        </a:solidFill>
        <a:ln w="12700" cap="flat" cmpd="sng" algn="ctr">
          <a:solidFill>
            <a:schemeClr val="lt1">
              <a:hueOff val="0"/>
              <a:satOff val="0"/>
              <a:lumOff val="0"/>
              <a:alphaOff val="0"/>
            </a:schemeClr>
          </a:solidFill>
          <a:prstDash val="solid"/>
          <a:miter lim="800000"/>
        </a:ln>
      </dsp:spPr>
      <dsp:style>
        <a:lnRef idx="2">
          <a:schemeClr val="lt1"/>
        </a:lnRef>
        <a:fillRef idx="1">
          <a:schemeClr val="accent1"/>
        </a:fillRef>
        <a:effectRef idx="0">
          <a:scrgbClr r="0" g="0" b="0"/>
        </a:effectRef>
        <a:fontRef idx="minor">
          <a:schemeClr val="lt1"/>
        </a:fontRef>
      </dsp:style>
      <dsp:txBody>
        <a:bodyPr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endParaRPr lang="zh-CN" altLang="en-US">
            <a:noFill/>
          </a:endParaRPr>
        </a:p>
      </dsp:txBody>
      <dsp:txXfrm>
        <a:off x="2564120" y="927838"/>
        <a:ext cx="831791" cy="831791"/>
      </dsp:txXfrm>
    </dsp:sp>
    <dsp:sp modelId="{08401A86-2E7B-469E-BADB-F3D3C1D89149}">
      <dsp:nvSpPr>
        <dsp:cNvPr id="12" name="椭圆 11"/>
        <dsp:cNvSpPr/>
      </dsp:nvSpPr>
      <dsp:spPr bwMode="white">
        <a:xfrm>
          <a:off x="2564120" y="1999214"/>
          <a:ext cx="831791" cy="831791"/>
        </a:xfrm>
        <a:prstGeom prst="ellipse">
          <a:avLst/>
        </a:prstGeom>
        <a:solidFill>
          <a:srgbClr val="9E0000"/>
        </a:solidFill>
        <a:ln w="12700" cap="flat" cmpd="sng" algn="ctr">
          <a:solidFill>
            <a:schemeClr val="lt1">
              <a:hueOff val="0"/>
              <a:satOff val="0"/>
              <a:lumOff val="0"/>
              <a:alphaOff val="0"/>
            </a:schemeClr>
          </a:solidFill>
          <a:prstDash val="solid"/>
          <a:miter lim="800000"/>
        </a:ln>
      </dsp:spPr>
      <dsp:style>
        <a:lnRef idx="2">
          <a:schemeClr val="lt1"/>
        </a:lnRef>
        <a:fillRef idx="1">
          <a:schemeClr val="accent1"/>
        </a:fillRef>
        <a:effectRef idx="0">
          <a:scrgbClr r="0" g="0" b="0"/>
        </a:effectRef>
        <a:fontRef idx="minor">
          <a:schemeClr val="lt1"/>
        </a:fontRef>
      </dsp:style>
      <dsp:txBody>
        <a:bodyPr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endParaRPr lang="zh-CN" altLang="en-US">
            <a:noFill/>
          </a:endParaRPr>
        </a:p>
      </dsp:txBody>
      <dsp:txXfrm>
        <a:off x="2564120" y="1999214"/>
        <a:ext cx="831791" cy="831791"/>
      </dsp:txXfrm>
    </dsp:sp>
    <dsp:sp modelId="{F6F81F22-574D-476E-851B-A74520C8CF29}">
      <dsp:nvSpPr>
        <dsp:cNvPr id="15" name="椭圆 14"/>
        <dsp:cNvSpPr/>
      </dsp:nvSpPr>
      <dsp:spPr bwMode="white">
        <a:xfrm>
          <a:off x="2028433" y="2927052"/>
          <a:ext cx="831791" cy="831791"/>
        </a:xfrm>
        <a:prstGeom prst="ellipse">
          <a:avLst/>
        </a:prstGeom>
        <a:solidFill>
          <a:srgbClr val="9E0000"/>
        </a:solidFill>
        <a:ln w="12700" cap="flat" cmpd="sng" algn="ctr">
          <a:solidFill>
            <a:schemeClr val="lt1">
              <a:hueOff val="0"/>
              <a:satOff val="0"/>
              <a:lumOff val="0"/>
              <a:alphaOff val="0"/>
            </a:schemeClr>
          </a:solidFill>
          <a:prstDash val="solid"/>
          <a:miter lim="800000"/>
        </a:ln>
      </dsp:spPr>
      <dsp:style>
        <a:lnRef idx="2">
          <a:schemeClr val="lt1"/>
        </a:lnRef>
        <a:fillRef idx="1">
          <a:schemeClr val="accent1"/>
        </a:fillRef>
        <a:effectRef idx="0">
          <a:scrgbClr r="0" g="0" b="0"/>
        </a:effectRef>
        <a:fontRef idx="minor">
          <a:schemeClr val="lt1"/>
        </a:fontRef>
      </dsp:style>
      <dsp:txBody>
        <a:bodyPr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endParaRPr lang="zh-CN" altLang="en-US">
            <a:noFill/>
          </a:endParaRPr>
        </a:p>
      </dsp:txBody>
      <dsp:txXfrm>
        <a:off x="2028433" y="2927052"/>
        <a:ext cx="831791" cy="831791"/>
      </dsp:txXfrm>
    </dsp:sp>
    <dsp:sp modelId="{B6EDDD8A-6A72-471B-B08E-B5E086F64A40}">
      <dsp:nvSpPr>
        <dsp:cNvPr id="3" name="椭圆 2" hidden="1"/>
        <dsp:cNvSpPr/>
      </dsp:nvSpPr>
      <dsp:spPr>
        <a:xfrm>
          <a:off x="1161024" y="1394210"/>
          <a:ext cx="970423" cy="970423"/>
        </a:xfrm>
        <a:prstGeom prst="ellipse">
          <a:avLst/>
        </a:prstGeom>
      </dsp:spPr>
      <dsp:txXfrm>
        <a:off x="1161024" y="1394210"/>
        <a:ext cx="970423" cy="970423"/>
      </dsp:txXfrm>
    </dsp:sp>
    <dsp:sp modelId="{EAADA214-F555-4D64-86DD-A48AE58356FC}">
      <dsp:nvSpPr>
        <dsp:cNvPr id="7" name="矩形 6"/>
        <dsp:cNvSpPr/>
      </dsp:nvSpPr>
      <dsp:spPr bwMode="white">
        <a:xfrm>
          <a:off x="2943403" y="0"/>
          <a:ext cx="1247687" cy="831791"/>
        </a:xfrm>
        <a:prstGeom prst="rect">
          <a:avLst/>
        </a:prstGeom>
        <a:noFill/>
        <a:ln>
          <a:noFill/>
        </a:ln>
      </dsp:spPr>
      <dsp:style>
        <a:lnRef idx="0">
          <a:scrgbClr r="0" g="0" b="0"/>
        </a:lnRef>
        <a:fillRef idx="0">
          <a:scrgbClr r="0" g="0" b="0"/>
        </a:fillRef>
        <a:effectRef idx="0">
          <a:scrgbClr r="0" g="0" b="0"/>
        </a:effectRef>
        <a:fontRef idx="minor"/>
      </dsp:style>
      <dsp:txBody>
        <a:bodyPr lIns="0" tIns="0" rIns="0" bIns="0" anchor="ctr"/>
        <a:lstStyle>
          <a:lvl1pPr algn="l">
            <a:defRPr sz="5400"/>
          </a:lvl1pPr>
          <a:lvl2pPr marL="285750" indent="-285750" algn="l">
            <a:defRPr sz="4200"/>
          </a:lvl2pPr>
          <a:lvl3pPr marL="571500" indent="-285750" algn="l">
            <a:defRPr sz="4200"/>
          </a:lvl3pPr>
          <a:lvl4pPr marL="857250" indent="-285750" algn="l">
            <a:defRPr sz="4200"/>
          </a:lvl4pPr>
          <a:lvl5pPr marL="1143000" indent="-285750" algn="l">
            <a:defRPr sz="4200"/>
          </a:lvl5pPr>
          <a:lvl6pPr marL="1428750" indent="-285750" algn="l">
            <a:defRPr sz="4200"/>
          </a:lvl6pPr>
          <a:lvl7pPr marL="1714500" indent="-285750" algn="l">
            <a:defRPr sz="4200"/>
          </a:lvl7pPr>
          <a:lvl8pPr marL="2000250" indent="-285750" algn="l">
            <a:defRPr sz="4200"/>
          </a:lvl8pPr>
          <a:lvl9pPr marL="2286000" indent="-285750" algn="l">
            <a:defRPr sz="4200"/>
          </a:lvl9pPr>
        </a:lstStyle>
        <a:p>
          <a:endParaRPr>
            <a:solidFill>
              <a:schemeClr val="tx1"/>
            </a:solidFill>
          </a:endParaRPr>
        </a:p>
      </dsp:txBody>
      <dsp:txXfrm>
        <a:off x="2943403" y="0"/>
        <a:ext cx="1247687" cy="831791"/>
      </dsp:txXfrm>
    </dsp:sp>
    <dsp:sp modelId="{54C2DA8D-F37C-42B1-BBF3-79C44085096E}">
      <dsp:nvSpPr>
        <dsp:cNvPr id="10" name="矩形 9"/>
        <dsp:cNvSpPr/>
      </dsp:nvSpPr>
      <dsp:spPr bwMode="white">
        <a:xfrm>
          <a:off x="3479091" y="927838"/>
          <a:ext cx="1247687" cy="831791"/>
        </a:xfrm>
        <a:prstGeom prst="rect">
          <a:avLst/>
        </a:prstGeom>
        <a:noFill/>
        <a:ln>
          <a:noFill/>
        </a:ln>
      </dsp:spPr>
      <dsp:style>
        <a:lnRef idx="0">
          <a:scrgbClr r="0" g="0" b="0"/>
        </a:lnRef>
        <a:fillRef idx="0">
          <a:scrgbClr r="0" g="0" b="0"/>
        </a:fillRef>
        <a:effectRef idx="0">
          <a:scrgbClr r="0" g="0" b="0"/>
        </a:effectRef>
        <a:fontRef idx="minor"/>
      </dsp:style>
      <dsp:txBody>
        <a:bodyPr lIns="0" tIns="0" rIns="0" bIns="0" anchor="ctr"/>
        <a:lstStyle>
          <a:lvl1pPr algn="l">
            <a:defRPr sz="5400"/>
          </a:lvl1pPr>
          <a:lvl2pPr marL="285750" indent="-285750" algn="l">
            <a:defRPr sz="4200"/>
          </a:lvl2pPr>
          <a:lvl3pPr marL="571500" indent="-285750" algn="l">
            <a:defRPr sz="4200"/>
          </a:lvl3pPr>
          <a:lvl4pPr marL="857250" indent="-285750" algn="l">
            <a:defRPr sz="4200"/>
          </a:lvl4pPr>
          <a:lvl5pPr marL="1143000" indent="-285750" algn="l">
            <a:defRPr sz="4200"/>
          </a:lvl5pPr>
          <a:lvl6pPr marL="1428750" indent="-285750" algn="l">
            <a:defRPr sz="4200"/>
          </a:lvl6pPr>
          <a:lvl7pPr marL="1714500" indent="-285750" algn="l">
            <a:defRPr sz="4200"/>
          </a:lvl7pPr>
          <a:lvl8pPr marL="2000250" indent="-285750" algn="l">
            <a:defRPr sz="4200"/>
          </a:lvl8pPr>
          <a:lvl9pPr marL="2286000" indent="-285750" algn="l">
            <a:defRPr sz="4200"/>
          </a:lvl9pPr>
        </a:lstStyle>
        <a:p>
          <a:endParaRPr>
            <a:solidFill>
              <a:schemeClr val="tx1"/>
            </a:solidFill>
          </a:endParaRPr>
        </a:p>
      </dsp:txBody>
      <dsp:txXfrm>
        <a:off x="3479091" y="927838"/>
        <a:ext cx="1247687" cy="831791"/>
      </dsp:txXfrm>
    </dsp:sp>
    <dsp:sp modelId="{7EAB779B-9A8C-4E8D-9B87-0F51533A74AD}">
      <dsp:nvSpPr>
        <dsp:cNvPr id="13" name="矩形 12"/>
        <dsp:cNvSpPr/>
      </dsp:nvSpPr>
      <dsp:spPr bwMode="white">
        <a:xfrm>
          <a:off x="3479091" y="1999214"/>
          <a:ext cx="1247687" cy="831791"/>
        </a:xfrm>
        <a:prstGeom prst="rect">
          <a:avLst/>
        </a:prstGeom>
        <a:noFill/>
        <a:ln>
          <a:noFill/>
        </a:ln>
      </dsp:spPr>
      <dsp:style>
        <a:lnRef idx="0">
          <a:scrgbClr r="0" g="0" b="0"/>
        </a:lnRef>
        <a:fillRef idx="0">
          <a:scrgbClr r="0" g="0" b="0"/>
        </a:fillRef>
        <a:effectRef idx="0">
          <a:scrgbClr r="0" g="0" b="0"/>
        </a:effectRef>
        <a:fontRef idx="minor"/>
      </dsp:style>
      <dsp:txBody>
        <a:bodyPr lIns="0" tIns="0" rIns="0" bIns="0" anchor="ctr"/>
        <a:lstStyle>
          <a:lvl1pPr algn="l">
            <a:defRPr sz="5400"/>
          </a:lvl1pPr>
          <a:lvl2pPr marL="285750" indent="-285750" algn="l">
            <a:defRPr sz="4200"/>
          </a:lvl2pPr>
          <a:lvl3pPr marL="571500" indent="-285750" algn="l">
            <a:defRPr sz="4200"/>
          </a:lvl3pPr>
          <a:lvl4pPr marL="857250" indent="-285750" algn="l">
            <a:defRPr sz="4200"/>
          </a:lvl4pPr>
          <a:lvl5pPr marL="1143000" indent="-285750" algn="l">
            <a:defRPr sz="4200"/>
          </a:lvl5pPr>
          <a:lvl6pPr marL="1428750" indent="-285750" algn="l">
            <a:defRPr sz="4200"/>
          </a:lvl6pPr>
          <a:lvl7pPr marL="1714500" indent="-285750" algn="l">
            <a:defRPr sz="4200"/>
          </a:lvl7pPr>
          <a:lvl8pPr marL="2000250" indent="-285750" algn="l">
            <a:defRPr sz="4200"/>
          </a:lvl8pPr>
          <a:lvl9pPr marL="2286000" indent="-285750" algn="l">
            <a:defRPr sz="4200"/>
          </a:lvl9pPr>
        </a:lstStyle>
        <a:p>
          <a:endParaRPr>
            <a:solidFill>
              <a:schemeClr val="tx1"/>
            </a:solidFill>
          </a:endParaRPr>
        </a:p>
      </dsp:txBody>
      <dsp:txXfrm>
        <a:off x="3479091" y="1999214"/>
        <a:ext cx="1247687" cy="831791"/>
      </dsp:txXfrm>
    </dsp:sp>
    <dsp:sp modelId="{3001FE44-2DBF-4EDD-BA72-6BDB162D113F}">
      <dsp:nvSpPr>
        <dsp:cNvPr id="16" name="矩形 15"/>
        <dsp:cNvSpPr/>
      </dsp:nvSpPr>
      <dsp:spPr bwMode="white">
        <a:xfrm>
          <a:off x="2943403" y="2927052"/>
          <a:ext cx="1247687" cy="831791"/>
        </a:xfrm>
        <a:prstGeom prst="rect">
          <a:avLst/>
        </a:prstGeom>
        <a:noFill/>
        <a:ln>
          <a:noFill/>
        </a:ln>
      </dsp:spPr>
      <dsp:style>
        <a:lnRef idx="0">
          <a:scrgbClr r="0" g="0" b="0"/>
        </a:lnRef>
        <a:fillRef idx="0">
          <a:scrgbClr r="0" g="0" b="0"/>
        </a:fillRef>
        <a:effectRef idx="0">
          <a:scrgbClr r="0" g="0" b="0"/>
        </a:effectRef>
        <a:fontRef idx="minor"/>
      </dsp:style>
      <dsp:txBody>
        <a:bodyPr lIns="0" tIns="0" rIns="0" bIns="0" anchor="ctr"/>
        <a:lstStyle>
          <a:lvl1pPr algn="l">
            <a:defRPr sz="5400"/>
          </a:lvl1pPr>
          <a:lvl2pPr marL="285750" indent="-285750" algn="l">
            <a:defRPr sz="4200"/>
          </a:lvl2pPr>
          <a:lvl3pPr marL="571500" indent="-285750" algn="l">
            <a:defRPr sz="4200"/>
          </a:lvl3pPr>
          <a:lvl4pPr marL="857250" indent="-285750" algn="l">
            <a:defRPr sz="4200"/>
          </a:lvl4pPr>
          <a:lvl5pPr marL="1143000" indent="-285750" algn="l">
            <a:defRPr sz="4200"/>
          </a:lvl5pPr>
          <a:lvl6pPr marL="1428750" indent="-285750" algn="l">
            <a:defRPr sz="4200"/>
          </a:lvl6pPr>
          <a:lvl7pPr marL="1714500" indent="-285750" algn="l">
            <a:defRPr sz="4200"/>
          </a:lvl7pPr>
          <a:lvl8pPr marL="2000250" indent="-285750" algn="l">
            <a:defRPr sz="4200"/>
          </a:lvl8pPr>
          <a:lvl9pPr marL="2286000" indent="-285750" algn="l">
            <a:defRPr sz="4200"/>
          </a:lvl9pPr>
        </a:lstStyle>
        <a:p>
          <a:endParaRPr>
            <a:solidFill>
              <a:schemeClr val="tx1"/>
            </a:solidFill>
          </a:endParaRPr>
        </a:p>
      </dsp:txBody>
      <dsp:txXfrm>
        <a:off x="2943403" y="2927052"/>
        <a:ext cx="1247687" cy="831791"/>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AC4CD9-E650-4651-B36F-EC3DDC28DCD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E18FB-81D0-45EB-A78A-19F25FEC75E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CE18FB-81D0-45EB-A78A-19F25FEC75E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CE18FB-81D0-45EB-A78A-19F25FEC75E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CE18FB-81D0-45EB-A78A-19F25FEC75E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CE18FB-81D0-45EB-A78A-19F25FEC75E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CE18FB-81D0-45EB-A78A-19F25FEC75E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B6954BA-B4FA-43DC-853A-DFDAA45F35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031048-AE32-4788-9D4F-737CFE67905B}" type="slidenum">
              <a:rPr lang="zh-CN" altLang="en-US" smtClean="0"/>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7" name="文本框 6"/>
          <p:cNvSpPr txBox="1"/>
          <p:nvPr userDrawn="1"/>
        </p:nvSpPr>
        <p:spPr>
          <a:xfrm>
            <a:off x="1492935" y="1203668"/>
            <a:ext cx="9024281" cy="2953385"/>
          </a:xfrm>
          <a:prstGeom prst="rect">
            <a:avLst/>
          </a:prstGeom>
          <a:noFill/>
        </p:spPr>
        <p:txBody>
          <a:bodyPr wrap="square" rtlCol="0">
            <a:spAutoFit/>
          </a:bodyPr>
          <a:lstStyle/>
          <a:p>
            <a:pPr algn="ctr">
              <a:lnSpc>
                <a:spcPct val="150000"/>
              </a:lnSpc>
            </a:pPr>
            <a:r>
              <a:rPr lang="zh-CN" altLang="en-US" sz="2800" b="1">
                <a:solidFill>
                  <a:schemeClr val="bg1"/>
                </a:solidFill>
                <a:latin typeface="微软雅黑" panose="020B0503020204020204" pitchFamily="34" charset="-122"/>
                <a:ea typeface="微软雅黑" panose="020B0503020204020204" pitchFamily="34" charset="-122"/>
              </a:rPr>
              <a:t>版权声明</a:t>
            </a:r>
            <a:endParaRPr lang="zh-CN" altLang="en-US" sz="2800" b="1">
              <a:solidFill>
                <a:schemeClr val="bg1"/>
              </a:solidFill>
              <a:latin typeface="微软雅黑" panose="020B0503020204020204" pitchFamily="34" charset="-122"/>
              <a:ea typeface="微软雅黑" panose="020B0503020204020204" pitchFamily="34" charset="-122"/>
            </a:endParaRPr>
          </a:p>
          <a:p>
            <a:pPr algn="just">
              <a:lnSpc>
                <a:spcPct val="150000"/>
              </a:lnSpc>
            </a:pPr>
            <a:endParaRPr lang="zh-CN" altLang="en-US" sz="120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zh-CN" altLang="en-US" sz="1200">
                <a:solidFill>
                  <a:schemeClr val="bg1"/>
                </a:solidFill>
                <a:latin typeface="微软雅黑" panose="020B0503020204020204" pitchFamily="34" charset="-122"/>
                <a:ea typeface="微软雅黑" panose="020B0503020204020204" pitchFamily="34" charset="-122"/>
              </a:rPr>
              <a:t>感谢您下载觅知网平台上提供的</a:t>
            </a:r>
            <a:r>
              <a:rPr lang="en-US" altLang="zh-CN" sz="1200">
                <a:solidFill>
                  <a:schemeClr val="bg1"/>
                </a:solidFill>
                <a:latin typeface="微软雅黑" panose="020B0503020204020204" pitchFamily="34" charset="-122"/>
                <a:ea typeface="微软雅黑" panose="020B0503020204020204" pitchFamily="34" charset="-122"/>
              </a:rPr>
              <a:t>PPT</a:t>
            </a:r>
            <a:r>
              <a:rPr lang="zh-CN" altLang="en-US" sz="1200">
                <a:solidFill>
                  <a:schemeClr val="bg1"/>
                </a:solidFill>
                <a:latin typeface="微软雅黑" panose="020B0503020204020204" pitchFamily="34" charset="-122"/>
                <a:ea typeface="微软雅黑" panose="020B0503020204020204" pitchFamily="34" charset="-122"/>
              </a:rPr>
              <a:t>作品，为了您和觅知网以及原创作者的利益，请勿复制、传播、销售，否则将承担法律责任！觅知网将对作品进行维权，按照传播下载次数进行十倍的索取赔偿！</a:t>
            </a:r>
            <a:endParaRPr lang="en-US" altLang="zh-CN" sz="1200">
              <a:solidFill>
                <a:schemeClr val="bg1"/>
              </a:solidFill>
              <a:latin typeface="微软雅黑" panose="020B0503020204020204" pitchFamily="34" charset="-122"/>
              <a:ea typeface="微软雅黑" panose="020B0503020204020204" pitchFamily="34" charset="-122"/>
            </a:endParaRPr>
          </a:p>
          <a:p>
            <a:pPr algn="just">
              <a:lnSpc>
                <a:spcPct val="150000"/>
              </a:lnSpc>
            </a:pPr>
            <a:endParaRPr lang="zh-CN" altLang="en-US" sz="120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en-US" altLang="zh-CN" sz="1200">
                <a:solidFill>
                  <a:schemeClr val="bg1"/>
                </a:solidFill>
                <a:latin typeface="微软雅黑" panose="020B0503020204020204" pitchFamily="34" charset="-122"/>
                <a:ea typeface="微软雅黑" panose="020B0503020204020204" pitchFamily="34" charset="-122"/>
              </a:rPr>
              <a:t>1.</a:t>
            </a:r>
            <a:r>
              <a:rPr lang="zh-CN" altLang="en-US" sz="1200">
                <a:solidFill>
                  <a:schemeClr val="bg1"/>
                </a:solidFill>
                <a:latin typeface="微软雅黑" panose="020B0503020204020204" pitchFamily="34" charset="-122"/>
                <a:ea typeface="微软雅黑" panose="020B0503020204020204" pitchFamily="34" charset="-122"/>
              </a:rPr>
              <a:t>在觅知网出售的</a:t>
            </a:r>
            <a:r>
              <a:rPr lang="en-US" altLang="zh-CN" sz="1200">
                <a:solidFill>
                  <a:schemeClr val="bg1"/>
                </a:solidFill>
                <a:latin typeface="微软雅黑" panose="020B0503020204020204" pitchFamily="34" charset="-122"/>
                <a:ea typeface="微软雅黑" panose="020B0503020204020204" pitchFamily="34" charset="-122"/>
              </a:rPr>
              <a:t>PPT</a:t>
            </a:r>
            <a:r>
              <a:rPr lang="zh-CN" altLang="en-US" sz="1200">
                <a:solidFill>
                  <a:schemeClr val="bg1"/>
                </a:solidFill>
                <a:latin typeface="微软雅黑" panose="020B0503020204020204" pitchFamily="34" charset="-122"/>
                <a:ea typeface="微软雅黑" panose="020B0503020204020204" pitchFamily="34" charset="-122"/>
              </a:rPr>
              <a:t>模板是免版税类（</a:t>
            </a:r>
            <a:r>
              <a:rPr lang="en-US" altLang="zh-CN" sz="1200">
                <a:solidFill>
                  <a:schemeClr val="bg1"/>
                </a:solidFill>
                <a:latin typeface="微软雅黑" panose="020B0503020204020204" pitchFamily="34" charset="-122"/>
                <a:ea typeface="微软雅黑" panose="020B0503020204020204" pitchFamily="34" charset="-122"/>
              </a:rPr>
              <a:t>RF</a:t>
            </a:r>
            <a:r>
              <a:rPr lang="zh-CN" altLang="en-US" sz="1200">
                <a:solidFill>
                  <a:schemeClr val="bg1"/>
                </a:solidFill>
                <a:latin typeface="微软雅黑" panose="020B0503020204020204" pitchFamily="34" charset="-122"/>
                <a:ea typeface="微软雅黑" panose="020B0503020204020204" pitchFamily="34" charset="-122"/>
              </a:rPr>
              <a:t>：</a:t>
            </a:r>
            <a:r>
              <a:rPr lang="en-US" altLang="zh-CN" sz="1200">
                <a:solidFill>
                  <a:schemeClr val="bg1"/>
                </a:solidFill>
                <a:latin typeface="微软雅黑" panose="020B0503020204020204" pitchFamily="34" charset="-122"/>
                <a:ea typeface="微软雅黑" panose="020B0503020204020204" pitchFamily="34" charset="-122"/>
              </a:rPr>
              <a:t>Royalty-Free</a:t>
            </a:r>
            <a:r>
              <a:rPr lang="zh-CN" altLang="en-US" sz="1200">
                <a:solidFill>
                  <a:schemeClr val="bg1"/>
                </a:solidFill>
                <a:latin typeface="微软雅黑" panose="020B0503020204020204" pitchFamily="34" charset="-122"/>
                <a:ea typeface="微软雅黑" panose="020B0503020204020204" pitchFamily="34" charset="-122"/>
              </a:rPr>
              <a:t>）正版受</a:t>
            </a:r>
            <a:r>
              <a:rPr lang="en-US" altLang="zh-CN" sz="1200">
                <a:solidFill>
                  <a:schemeClr val="bg1"/>
                </a:solidFill>
                <a:latin typeface="微软雅黑" panose="020B0503020204020204" pitchFamily="34" charset="-122"/>
                <a:ea typeface="微软雅黑" panose="020B0503020204020204" pitchFamily="34" charset="-122"/>
              </a:rPr>
              <a:t>《</a:t>
            </a:r>
            <a:r>
              <a:rPr lang="zh-CN" altLang="en-US" sz="1200">
                <a:solidFill>
                  <a:schemeClr val="bg1"/>
                </a:solidFill>
                <a:latin typeface="微软雅黑" panose="020B0503020204020204" pitchFamily="34" charset="-122"/>
                <a:ea typeface="微软雅黑" panose="020B0503020204020204" pitchFamily="34" charset="-122"/>
              </a:rPr>
              <a:t>中国人民共和国著作法</a:t>
            </a:r>
            <a:r>
              <a:rPr lang="en-US" altLang="zh-CN" sz="1200">
                <a:solidFill>
                  <a:schemeClr val="bg1"/>
                </a:solidFill>
                <a:latin typeface="微软雅黑" panose="020B0503020204020204" pitchFamily="34" charset="-122"/>
                <a:ea typeface="微软雅黑" panose="020B0503020204020204" pitchFamily="34" charset="-122"/>
              </a:rPr>
              <a:t>》</a:t>
            </a:r>
            <a:r>
              <a:rPr lang="zh-CN" altLang="en-US" sz="1200">
                <a:solidFill>
                  <a:schemeClr val="bg1"/>
                </a:solidFill>
                <a:latin typeface="微软雅黑" panose="020B0503020204020204" pitchFamily="34" charset="-122"/>
                <a:ea typeface="微软雅黑" panose="020B0503020204020204" pitchFamily="34" charset="-122"/>
              </a:rPr>
              <a:t>和</a:t>
            </a:r>
            <a:r>
              <a:rPr lang="en-US" altLang="zh-CN" sz="1200">
                <a:solidFill>
                  <a:schemeClr val="bg1"/>
                </a:solidFill>
                <a:latin typeface="微软雅黑" panose="020B0503020204020204" pitchFamily="34" charset="-122"/>
                <a:ea typeface="微软雅黑" panose="020B0503020204020204" pitchFamily="34" charset="-122"/>
              </a:rPr>
              <a:t>《</a:t>
            </a:r>
            <a:r>
              <a:rPr lang="zh-CN" altLang="en-US" sz="1200">
                <a:solidFill>
                  <a:schemeClr val="bg1"/>
                </a:solidFill>
                <a:latin typeface="微软雅黑" panose="020B0503020204020204" pitchFamily="34" charset="-122"/>
                <a:ea typeface="微软雅黑" panose="020B0503020204020204" pitchFamily="34" charset="-122"/>
              </a:rPr>
              <a:t>世界版权公约</a:t>
            </a:r>
            <a:r>
              <a:rPr lang="en-US" altLang="zh-CN" sz="1200">
                <a:solidFill>
                  <a:schemeClr val="bg1"/>
                </a:solidFill>
                <a:latin typeface="微软雅黑" panose="020B0503020204020204" pitchFamily="34" charset="-122"/>
                <a:ea typeface="微软雅黑" panose="020B0503020204020204" pitchFamily="34" charset="-122"/>
              </a:rPr>
              <a:t>》</a:t>
            </a:r>
            <a:r>
              <a:rPr lang="zh-CN" altLang="en-US" sz="1200">
                <a:solidFill>
                  <a:schemeClr val="bg1"/>
                </a:solidFill>
                <a:latin typeface="微软雅黑" panose="020B0503020204020204" pitchFamily="34" charset="-122"/>
                <a:ea typeface="微软雅黑" panose="020B0503020204020204" pitchFamily="34" charset="-122"/>
              </a:rPr>
              <a:t>的保护，作品的所有权、版权和著作权归觅知网所有，您下载的是</a:t>
            </a:r>
            <a:r>
              <a:rPr lang="en-US" altLang="zh-CN" sz="1200">
                <a:solidFill>
                  <a:schemeClr val="bg1"/>
                </a:solidFill>
                <a:latin typeface="微软雅黑" panose="020B0503020204020204" pitchFamily="34" charset="-122"/>
                <a:ea typeface="微软雅黑" panose="020B0503020204020204" pitchFamily="34" charset="-122"/>
              </a:rPr>
              <a:t>PPT</a:t>
            </a:r>
            <a:r>
              <a:rPr lang="zh-CN" altLang="en-US" sz="1200">
                <a:solidFill>
                  <a:schemeClr val="bg1"/>
                </a:solidFill>
                <a:latin typeface="微软雅黑" panose="020B0503020204020204" pitchFamily="34" charset="-122"/>
                <a:ea typeface="微软雅黑" panose="020B0503020204020204" pitchFamily="34" charset="-122"/>
              </a:rPr>
              <a:t>模板素材的使用权。</a:t>
            </a:r>
            <a:endParaRPr lang="zh-CN" altLang="en-US" sz="120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en-US" altLang="zh-CN" sz="1200">
                <a:solidFill>
                  <a:schemeClr val="bg1"/>
                </a:solidFill>
                <a:latin typeface="微软雅黑" panose="020B0503020204020204" pitchFamily="34" charset="-122"/>
                <a:ea typeface="微软雅黑" panose="020B0503020204020204" pitchFamily="34" charset="-122"/>
              </a:rPr>
              <a:t>2.</a:t>
            </a:r>
            <a:r>
              <a:rPr lang="zh-CN" altLang="en-US" sz="1200">
                <a:solidFill>
                  <a:schemeClr val="bg1"/>
                </a:solidFill>
                <a:latin typeface="微软雅黑" panose="020B0503020204020204" pitchFamily="34" charset="-122"/>
                <a:ea typeface="微软雅黑" panose="020B0503020204020204" pitchFamily="34" charset="-122"/>
              </a:rPr>
              <a:t>不得将觅知网的</a:t>
            </a:r>
            <a:r>
              <a:rPr lang="en-US" altLang="zh-CN" sz="1200">
                <a:solidFill>
                  <a:schemeClr val="bg1"/>
                </a:solidFill>
                <a:latin typeface="微软雅黑" panose="020B0503020204020204" pitchFamily="34" charset="-122"/>
                <a:ea typeface="微软雅黑" panose="020B0503020204020204" pitchFamily="34" charset="-122"/>
              </a:rPr>
              <a:t>PPT</a:t>
            </a:r>
            <a:r>
              <a:rPr lang="zh-CN" altLang="en-US" sz="1200">
                <a:solidFill>
                  <a:schemeClr val="bg1"/>
                </a:solidFill>
                <a:latin typeface="微软雅黑" panose="020B0503020204020204" pitchFamily="34" charset="-122"/>
                <a:ea typeface="微软雅黑" panose="020B0503020204020204" pitchFamily="34" charset="-122"/>
              </a:rPr>
              <a:t>模板、</a:t>
            </a:r>
            <a:r>
              <a:rPr lang="en-US" altLang="zh-CN" sz="1200">
                <a:solidFill>
                  <a:schemeClr val="bg1"/>
                </a:solidFill>
                <a:latin typeface="微软雅黑" panose="020B0503020204020204" pitchFamily="34" charset="-122"/>
                <a:ea typeface="微软雅黑" panose="020B0503020204020204" pitchFamily="34" charset="-122"/>
              </a:rPr>
              <a:t>PPT</a:t>
            </a:r>
            <a:r>
              <a:rPr lang="zh-CN" altLang="en-US" sz="1200">
                <a:solidFill>
                  <a:schemeClr val="bg1"/>
                </a:solidFill>
                <a:latin typeface="微软雅黑" panose="020B0503020204020204" pitchFamily="34" charset="-122"/>
                <a:ea typeface="微软雅黑" panose="020B0503020204020204" pitchFamily="34" charset="-122"/>
              </a:rPr>
              <a:t>素材，本身用于再出售，或者出租、出借、转让、分销、发布或者作为礼物供他人使用，不得转授权、出卖、转让本协议或者本协议中的权利。</a:t>
            </a: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1652955" y="4984409"/>
            <a:ext cx="7297081" cy="36830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zh-CN" altLang="en-US" b="1">
                <a:solidFill>
                  <a:schemeClr val="bg1"/>
                </a:solidFill>
              </a:rPr>
              <a:t>更多精品</a:t>
            </a:r>
            <a:r>
              <a:rPr lang="en-US" altLang="zh-CN" b="1">
                <a:solidFill>
                  <a:schemeClr val="bg1"/>
                </a:solidFill>
              </a:rPr>
              <a:t>PPT</a:t>
            </a:r>
            <a:r>
              <a:rPr lang="zh-CN" altLang="en-US" b="1">
                <a:solidFill>
                  <a:schemeClr val="bg1"/>
                </a:solidFill>
              </a:rPr>
              <a:t>模板：</a:t>
            </a:r>
            <a:r>
              <a:rPr lang="en-US" altLang="zh-CN" b="1">
                <a:solidFill>
                  <a:schemeClr val="bg1"/>
                </a:solidFill>
              </a:rPr>
              <a:t>http://www.51miz.com/ppt/</a:t>
            </a:r>
            <a:endParaRPr lang="en-US" altLang="zh-CN" b="1">
              <a:solidFill>
                <a:schemeClr val="bg1"/>
              </a:solidFill>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B6954BA-B4FA-43DC-853A-DFDAA45F35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031048-AE32-4788-9D4F-737CFE67905B}" type="slidenum">
              <a:rPr lang="zh-CN" altLang="en-US" smtClean="0"/>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B6954BA-B4FA-43DC-853A-DFDAA45F35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031048-AE32-4788-9D4F-737CFE67905B}" type="slidenum">
              <a:rPr lang="zh-CN" altLang="en-US" smtClean="0"/>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B6954BA-B4FA-43DC-853A-DFDAA45F35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031048-AE32-4788-9D4F-737CFE67905B}" type="slidenum">
              <a:rPr lang="zh-CN" altLang="en-US" smtClean="0"/>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B6954BA-B4FA-43DC-853A-DFDAA45F35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031048-AE32-4788-9D4F-737CFE67905B}" type="slidenum">
              <a:rPr lang="zh-CN" altLang="en-US" smtClean="0"/>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B6954BA-B4FA-43DC-853A-DFDAA45F35A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031048-AE32-4788-9D4F-737CFE67905B}"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B6954BA-B4FA-43DC-853A-DFDAA45F35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031048-AE32-4788-9D4F-737CFE67905B}"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6954BA-B4FA-43DC-853A-DFDAA45F35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031048-AE32-4788-9D4F-737CFE67905B}"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B6954BA-B4FA-43DC-853A-DFDAA45F35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031048-AE32-4788-9D4F-737CFE67905B}" type="slidenum">
              <a:rPr lang="zh-CN" altLang="en-US" smtClean="0"/>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B6954BA-B4FA-43DC-853A-DFDAA45F35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031048-AE32-4788-9D4F-737CFE67905B}" type="slidenum">
              <a:rPr lang="zh-CN" altLang="en-US" smtClean="0"/>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954BA-B4FA-43DC-853A-DFDAA45F35A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31048-AE32-4788-9D4F-737CFE67905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jpe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image" Target="../media/image9.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2.xml"/><Relationship Id="rId10" Type="http://schemas.openxmlformats.org/officeDocument/2006/relationships/tags" Target="../tags/tag2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image" Target="../media/image9.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2.xml"/><Relationship Id="rId10" Type="http://schemas.openxmlformats.org/officeDocument/2006/relationships/tags" Target="../tags/tag2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image" Target="../media/image9.pn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slideLayout" Target="../slideLayouts/slideLayout2.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2.xml"/><Relationship Id="rId7" Type="http://schemas.openxmlformats.org/officeDocument/2006/relationships/image" Target="../media/image7.jpe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6.png"/><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7.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tags" Target="../tags/tag3.xml"/><Relationship Id="rId7" Type="http://schemas.openxmlformats.org/officeDocument/2006/relationships/tags" Target="../tags/tag2.xml"/><Relationship Id="rId6" Type="http://schemas.openxmlformats.org/officeDocument/2006/relationships/tags" Target="../tags/tag1.xml"/><Relationship Id="rId5" Type="http://schemas.openxmlformats.org/officeDocument/2006/relationships/image" Target="../media/image7.jpeg"/><Relationship Id="rId4" Type="http://schemas.openxmlformats.org/officeDocument/2006/relationships/image" Target="../media/image6.png"/><Relationship Id="rId3" Type="http://schemas.openxmlformats.org/officeDocument/2006/relationships/image" Target="../media/image3.png"/><Relationship Id="rId2" Type="http://schemas.openxmlformats.org/officeDocument/2006/relationships/image" Target="../media/image2.png"/><Relationship Id="rId15" Type="http://schemas.openxmlformats.org/officeDocument/2006/relationships/notesSlide" Target="../notesSlides/notesSlide1.xml"/><Relationship Id="rId14" Type="http://schemas.openxmlformats.org/officeDocument/2006/relationships/slideLayout" Target="../slideLayouts/slideLayout2.xml"/><Relationship Id="rId13" Type="http://schemas.openxmlformats.org/officeDocument/2006/relationships/tags" Target="../tags/tag8.xml"/><Relationship Id="rId12" Type="http://schemas.openxmlformats.org/officeDocument/2006/relationships/tags" Target="../tags/tag7.xml"/><Relationship Id="rId11" Type="http://schemas.openxmlformats.org/officeDocument/2006/relationships/tags" Target="../tags/tag6.xml"/><Relationship Id="rId10" Type="http://schemas.openxmlformats.org/officeDocument/2006/relationships/tags" Target="../tags/tag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7.jpe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2.xml"/><Relationship Id="rId7" Type="http://schemas.openxmlformats.org/officeDocument/2006/relationships/tags" Target="../tags/tag9.xml"/><Relationship Id="rId6" Type="http://schemas.openxmlformats.org/officeDocument/2006/relationships/image" Target="../media/image7.jpeg"/><Relationship Id="rId5" Type="http://schemas.openxmlformats.org/officeDocument/2006/relationships/image" Target="../media/image9.png"/><Relationship Id="rId4" Type="http://schemas.openxmlformats.org/officeDocument/2006/relationships/image" Target="../media/image6.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9.png"/><Relationship Id="rId4" Type="http://schemas.openxmlformats.org/officeDocument/2006/relationships/image" Target="../media/image6.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7.jpe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diagramLayout" Target="../diagrams/layout1.xml"/><Relationship Id="rId8" Type="http://schemas.openxmlformats.org/officeDocument/2006/relationships/diagramData" Target="../diagrams/data1.xml"/><Relationship Id="rId7" Type="http://schemas.openxmlformats.org/officeDocument/2006/relationships/tags" Target="../tags/tag10.xml"/><Relationship Id="rId6" Type="http://schemas.openxmlformats.org/officeDocument/2006/relationships/image" Target="../media/image6.png"/><Relationship Id="rId5" Type="http://schemas.openxmlformats.org/officeDocument/2006/relationships/image" Target="../media/image7.jpeg"/><Relationship Id="rId4" Type="http://schemas.openxmlformats.org/officeDocument/2006/relationships/image" Target="../media/image9.png"/><Relationship Id="rId3" Type="http://schemas.openxmlformats.org/officeDocument/2006/relationships/image" Target="../media/image3.png"/><Relationship Id="rId2" Type="http://schemas.openxmlformats.org/officeDocument/2006/relationships/image" Target="../media/image2.png"/><Relationship Id="rId19" Type="http://schemas.openxmlformats.org/officeDocument/2006/relationships/notesSlide" Target="../notesSlides/notesSlide4.xml"/><Relationship Id="rId18" Type="http://schemas.openxmlformats.org/officeDocument/2006/relationships/slideLayout" Target="../slideLayouts/slideLayout2.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microsoft.com/office/2007/relationships/diagramDrawing" Target="../diagrams/drawing1.xml"/><Relationship Id="rId11" Type="http://schemas.openxmlformats.org/officeDocument/2006/relationships/diagramColors" Target="../diagrams/colors1.xml"/><Relationship Id="rId10" Type="http://schemas.openxmlformats.org/officeDocument/2006/relationships/diagramQuickStyle" Target="../diagrams/quickStyle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7.jpe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rcRect t="2769" r="2616"/>
          <a:stretch>
            <a:fillRect/>
          </a:stretch>
        </p:blipFill>
        <p:spPr>
          <a:xfrm>
            <a:off x="-1" y="0"/>
            <a:ext cx="12211051" cy="6858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rcRect l="52273" b="73064"/>
          <a:stretch>
            <a:fillRect/>
          </a:stretch>
        </p:blipFill>
        <p:spPr>
          <a:xfrm>
            <a:off x="7410450" y="0"/>
            <a:ext cx="4800600" cy="15240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t="77778"/>
          <a:stretch>
            <a:fillRect/>
          </a:stretch>
        </p:blipFill>
        <p:spPr>
          <a:xfrm>
            <a:off x="0" y="5334000"/>
            <a:ext cx="12192000" cy="1524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rcRect r="81903" b="80586"/>
          <a:stretch>
            <a:fillRect/>
          </a:stretch>
        </p:blipFill>
        <p:spPr>
          <a:xfrm>
            <a:off x="-1" y="0"/>
            <a:ext cx="2209802" cy="1333500"/>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rcRect l="68174" r="13885" b="66719"/>
          <a:stretch>
            <a:fillRect/>
          </a:stretch>
        </p:blipFill>
        <p:spPr>
          <a:xfrm>
            <a:off x="8171434" y="381000"/>
            <a:ext cx="2190750" cy="2286000"/>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rcRect l="21792" r="57375" b="56171"/>
          <a:stretch>
            <a:fillRect/>
          </a:stretch>
        </p:blipFill>
        <p:spPr>
          <a:xfrm rot="19837012">
            <a:off x="3509184" y="-645620"/>
            <a:ext cx="2095500" cy="2479750"/>
          </a:xfrm>
          <a:prstGeom prst="rect">
            <a:avLst/>
          </a:prstGeom>
        </p:spPr>
      </p:pic>
      <p:sp>
        <p:nvSpPr>
          <p:cNvPr id="10" name="文本框 9"/>
          <p:cNvSpPr txBox="1"/>
          <p:nvPr/>
        </p:nvSpPr>
        <p:spPr>
          <a:xfrm>
            <a:off x="1203325" y="2169160"/>
            <a:ext cx="9159240" cy="1753235"/>
          </a:xfrm>
          <a:prstGeom prst="rect">
            <a:avLst/>
          </a:prstGeom>
          <a:noFill/>
        </p:spPr>
        <p:txBody>
          <a:bodyPr wrap="square" rtlCol="0">
            <a:spAutoFit/>
          </a:bodyPr>
          <a:lstStyle/>
          <a:p>
            <a:pPr algn="l"/>
            <a:r>
              <a:rPr lang="zh-CN" altLang="en-US" sz="5400" b="1">
                <a:blipFill>
                  <a:blip r:embed="rId7"/>
                  <a:stretch>
                    <a:fillRect/>
                  </a:stretch>
                </a:blipFill>
              </a:rPr>
              <a:t>推进高质量城乡融合发展 </a:t>
            </a:r>
            <a:endParaRPr lang="zh-CN" altLang="en-US" sz="5400" b="1">
              <a:blipFill>
                <a:blip r:embed="rId7"/>
                <a:stretch>
                  <a:fillRect/>
                </a:stretch>
              </a:blipFill>
            </a:endParaRPr>
          </a:p>
          <a:p>
            <a:pPr algn="r"/>
            <a:r>
              <a:rPr lang="zh-CN" altLang="en-US" sz="5400" b="1">
                <a:blipFill>
                  <a:blip r:embed="rId7"/>
                  <a:stretch>
                    <a:fillRect/>
                  </a:stretch>
                </a:blipFill>
              </a:rPr>
              <a:t>谱写中国式现代化新篇章</a:t>
            </a:r>
            <a:endParaRPr lang="zh-CN" altLang="en-US" sz="5400" b="1">
              <a:blipFill>
                <a:blip r:embed="rId7"/>
                <a:stretch>
                  <a:fillRect/>
                </a:stretch>
              </a:blipFill>
            </a:endParaRPr>
          </a:p>
        </p:txBody>
      </p:sp>
      <p:sp>
        <p:nvSpPr>
          <p:cNvPr id="11" name="文本框 10"/>
          <p:cNvSpPr txBox="1"/>
          <p:nvPr/>
        </p:nvSpPr>
        <p:spPr>
          <a:xfrm>
            <a:off x="1820112" y="4153494"/>
            <a:ext cx="10393680" cy="706755"/>
          </a:xfrm>
          <a:prstGeom prst="rect">
            <a:avLst/>
          </a:prstGeom>
          <a:noFill/>
        </p:spPr>
        <p:txBody>
          <a:bodyPr wrap="none" rtlCol="0">
            <a:spAutoFit/>
          </a:bodyPr>
          <a:lstStyle/>
          <a:p>
            <a:pPr algn="l"/>
            <a:r>
              <a:rPr lang="zh-CN" altLang="en-US" sz="4000" b="1">
                <a:blipFill>
                  <a:blip r:embed="rId7"/>
                  <a:stretch>
                    <a:fillRect/>
                  </a:stretch>
                </a:blipFill>
                <a:latin typeface="楷体" panose="02010609060101010101" charset="-122"/>
                <a:ea typeface="楷体" panose="02010609060101010101" charset="-122"/>
              </a:rPr>
              <a:t>——中国式现代化视域下城乡融合发展的研究</a:t>
            </a:r>
            <a:endParaRPr lang="zh-CN" altLang="en-US" sz="4000" b="1">
              <a:blipFill>
                <a:blip r:embed="rId7"/>
                <a:stretch>
                  <a:fillRect/>
                </a:stretch>
              </a:blipFill>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rcRect t="1482" r="1599"/>
          <a:stretch>
            <a:fillRect/>
          </a:stretch>
        </p:blipFill>
        <p:spPr>
          <a:xfrm>
            <a:off x="0" y="0"/>
            <a:ext cx="12177486" cy="6858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rcRect l="52273" b="73064"/>
          <a:stretch>
            <a:fillRect/>
          </a:stretch>
        </p:blipFill>
        <p:spPr>
          <a:xfrm>
            <a:off x="7410450" y="0"/>
            <a:ext cx="4800600" cy="15240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t="77778"/>
          <a:stretch>
            <a:fillRect/>
          </a:stretch>
        </p:blipFill>
        <p:spPr>
          <a:xfrm>
            <a:off x="0" y="5334000"/>
            <a:ext cx="12192000" cy="1524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99" y="240098"/>
            <a:ext cx="384629" cy="384629"/>
          </a:xfrm>
          <a:prstGeom prst="rect">
            <a:avLst/>
          </a:prstGeom>
        </p:spPr>
      </p:pic>
      <p:sp>
        <p:nvSpPr>
          <p:cNvPr id="8" name="矩形 7"/>
          <p:cNvSpPr/>
          <p:nvPr/>
        </p:nvSpPr>
        <p:spPr>
          <a:xfrm>
            <a:off x="779145" y="337185"/>
            <a:ext cx="4780280" cy="368300"/>
          </a:xfrm>
          <a:prstGeom prst="rect">
            <a:avLst/>
          </a:prstGeom>
        </p:spPr>
        <p:txBody>
          <a:bodyPr wrap="square">
            <a:spAutoFit/>
          </a:bodyPr>
          <a:lstStyle/>
          <a:p>
            <a:pPr algn="ctr"/>
            <a:r>
              <a:rPr b="1">
                <a:solidFill>
                  <a:srgbClr val="9E0000"/>
                </a:solidFill>
                <a:latin typeface="微软雅黑" panose="020B0503020204020204" pitchFamily="34" charset="-122"/>
                <a:ea typeface="微软雅黑" panose="020B0503020204020204" pitchFamily="34" charset="-122"/>
                <a:cs typeface="+mn-ea"/>
                <a:sym typeface="+mn-lt"/>
              </a:rPr>
              <a:t>城乡融合过程中的重难点问题及原因分析</a:t>
            </a:r>
            <a:endParaRPr b="1">
              <a:solidFill>
                <a:srgbClr val="9E0000"/>
              </a:solidFill>
              <a:latin typeface="微软雅黑" panose="020B0503020204020204" pitchFamily="34" charset="-122"/>
              <a:ea typeface="微软雅黑" panose="020B0503020204020204" pitchFamily="34" charset="-122"/>
              <a:cs typeface="+mn-ea"/>
              <a:sym typeface="+mn-lt"/>
            </a:endParaRPr>
          </a:p>
        </p:txBody>
      </p:sp>
      <p:sp>
        <p:nvSpPr>
          <p:cNvPr id="9" name="矩形 8"/>
          <p:cNvSpPr/>
          <p:nvPr>
            <p:custDataLst>
              <p:tags r:id="rId5"/>
            </p:custDataLst>
          </p:nvPr>
        </p:nvSpPr>
        <p:spPr>
          <a:xfrm>
            <a:off x="978535" y="1049655"/>
            <a:ext cx="2470150" cy="368300"/>
          </a:xfrm>
          <a:prstGeom prst="rect">
            <a:avLst/>
          </a:prstGeom>
          <a:solidFill>
            <a:srgbClr val="9E0000"/>
          </a:solidFill>
        </p:spPr>
        <p:txBody>
          <a:bodyPr wrap="square">
            <a:spAutoFit/>
          </a:bodyPr>
          <a:p>
            <a:pPr algn="l" fontAlgn="base">
              <a:lnSpc>
                <a:spcPct val="100000"/>
              </a:lnSpc>
              <a:spcBef>
                <a:spcPct val="0"/>
              </a:spcBef>
              <a:spcAft>
                <a:spcPct val="0"/>
              </a:spcAft>
            </a:pPr>
            <a:r>
              <a:rPr lang="zh-CN" altLang="en-US" b="1" kern="0">
                <a:solidFill>
                  <a:schemeClr val="bg1"/>
                </a:solidFill>
                <a:latin typeface="微软雅黑" panose="020B0503020204020204" pitchFamily="34" charset="-122"/>
                <a:ea typeface="微软雅黑" panose="020B0503020204020204" pitchFamily="34" charset="-122"/>
                <a:sym typeface="Arial" panose="020B0604020202020204" pitchFamily="34" charset="0"/>
              </a:rPr>
              <a:t>（一）</a:t>
            </a:r>
            <a:r>
              <a:rPr lang="zh-CN" altLang="en-US" b="1" kern="0">
                <a:solidFill>
                  <a:schemeClr val="bg1"/>
                </a:solidFill>
                <a:latin typeface="微软雅黑" panose="020B0503020204020204" pitchFamily="34" charset="-122"/>
                <a:ea typeface="微软雅黑" panose="020B0503020204020204" pitchFamily="34" charset="-122"/>
                <a:sym typeface="Arial" panose="020B0604020202020204" pitchFamily="34" charset="0"/>
              </a:rPr>
              <a:t>城乡待遇不公平</a:t>
            </a:r>
            <a:endParaRPr lang="zh-CN" altLang="en-US" b="1" kern="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矩形 15"/>
          <p:cNvSpPr/>
          <p:nvPr>
            <p:custDataLst>
              <p:tags r:id="rId6"/>
            </p:custDataLst>
          </p:nvPr>
        </p:nvSpPr>
        <p:spPr>
          <a:xfrm>
            <a:off x="978535" y="1548765"/>
            <a:ext cx="10669905" cy="1599565"/>
          </a:xfrm>
          <a:prstGeom prst="rect">
            <a:avLst/>
          </a:prstGeom>
          <a:noFill/>
          <a:ln w="22225">
            <a:solidFill>
              <a:srgbClr val="A2050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custDataLst>
              <p:tags r:id="rId7"/>
            </p:custDataLst>
          </p:nvPr>
        </p:nvSpPr>
        <p:spPr>
          <a:xfrm>
            <a:off x="1090930" y="1671320"/>
            <a:ext cx="10416540" cy="1477010"/>
          </a:xfrm>
          <a:prstGeom prst="rect">
            <a:avLst/>
          </a:prstGeom>
        </p:spPr>
        <p:txBody>
          <a:bodyPr wrap="square">
            <a:noAutofit/>
          </a:bodyPr>
          <a:p>
            <a:pPr indent="457200" algn="just" fontAlgn="base">
              <a:lnSpc>
                <a:spcPct val="150000"/>
              </a:lnSpc>
              <a:spcBef>
                <a:spcPct val="0"/>
              </a:spcBef>
              <a:spcAft>
                <a:spcPct val="0"/>
              </a:spcAft>
              <a:defRPr/>
            </a:pPr>
            <a:r>
              <a:rPr lang="zh-CN" altLang="en-US" kern="0">
                <a:solidFill>
                  <a:srgbClr val="9E0000"/>
                </a:solidFill>
                <a:latin typeface="微软雅黑" panose="020B0503020204020204" pitchFamily="34" charset="-122"/>
                <a:ea typeface="微软雅黑" panose="020B0503020204020204" pitchFamily="34" charset="-122"/>
                <a:cs typeface="+mn-ea"/>
                <a:sym typeface="+mn-lt"/>
              </a:rPr>
              <a:t>城乡居民在就业、社会福利等方面面临明显的差异，这主要是由于城乡户籍制度的不同造成的。特别是对于来城市务工的村民而言，他们常常感受到在城市中付出较多而收入较少的不公平待遇，伴随着诸如住房、工资拖欠等劳动纠纷问题。</a:t>
            </a:r>
            <a:endParaRPr lang="zh-CN" altLang="en-US" kern="0">
              <a:solidFill>
                <a:srgbClr val="9E0000"/>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custDataLst>
              <p:tags r:id="rId8"/>
            </p:custDataLst>
          </p:nvPr>
        </p:nvSpPr>
        <p:spPr>
          <a:xfrm>
            <a:off x="978535" y="3327400"/>
            <a:ext cx="2791460" cy="368300"/>
          </a:xfrm>
          <a:prstGeom prst="rect">
            <a:avLst/>
          </a:prstGeom>
          <a:solidFill>
            <a:srgbClr val="9E0000"/>
          </a:solidFill>
        </p:spPr>
        <p:txBody>
          <a:bodyPr wrap="square">
            <a:spAutoFit/>
          </a:bodyPr>
          <a:p>
            <a:pPr algn="l" fontAlgn="base">
              <a:lnSpc>
                <a:spcPct val="100000"/>
              </a:lnSpc>
              <a:spcBef>
                <a:spcPct val="0"/>
              </a:spcBef>
              <a:spcAft>
                <a:spcPct val="0"/>
              </a:spcAft>
            </a:pPr>
            <a:r>
              <a:rPr lang="zh-CN" altLang="en-US" b="1" kern="0">
                <a:solidFill>
                  <a:schemeClr val="bg1"/>
                </a:solidFill>
                <a:latin typeface="微软雅黑" panose="020B0503020204020204" pitchFamily="34" charset="-122"/>
                <a:ea typeface="微软雅黑" panose="020B0503020204020204" pitchFamily="34" charset="-122"/>
                <a:sym typeface="Arial" panose="020B0604020202020204" pitchFamily="34" charset="0"/>
              </a:rPr>
              <a:t>（二）城乡一体化难度大</a:t>
            </a:r>
            <a:endParaRPr lang="zh-CN" altLang="en-US" b="1" kern="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矩形 11"/>
          <p:cNvSpPr/>
          <p:nvPr>
            <p:custDataLst>
              <p:tags r:id="rId9"/>
            </p:custDataLst>
          </p:nvPr>
        </p:nvSpPr>
        <p:spPr>
          <a:xfrm>
            <a:off x="978535" y="3806190"/>
            <a:ext cx="10669905" cy="1607185"/>
          </a:xfrm>
          <a:prstGeom prst="rect">
            <a:avLst/>
          </a:prstGeom>
          <a:noFill/>
          <a:ln w="22225">
            <a:solidFill>
              <a:srgbClr val="A2050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custDataLst>
              <p:tags r:id="rId10"/>
            </p:custDataLst>
          </p:nvPr>
        </p:nvSpPr>
        <p:spPr>
          <a:xfrm>
            <a:off x="1109980" y="3888740"/>
            <a:ext cx="10416540" cy="1524635"/>
          </a:xfrm>
          <a:prstGeom prst="rect">
            <a:avLst/>
          </a:prstGeom>
        </p:spPr>
        <p:txBody>
          <a:bodyPr wrap="square">
            <a:noAutofit/>
          </a:bodyPr>
          <a:p>
            <a:pPr indent="457200" algn="just" fontAlgn="base">
              <a:lnSpc>
                <a:spcPct val="150000"/>
              </a:lnSpc>
              <a:spcBef>
                <a:spcPct val="0"/>
              </a:spcBef>
              <a:spcAft>
                <a:spcPct val="0"/>
              </a:spcAft>
              <a:defRPr/>
            </a:pPr>
            <a:r>
              <a:rPr lang="zh-CN" altLang="en-US" kern="0">
                <a:solidFill>
                  <a:srgbClr val="9E0000"/>
                </a:solidFill>
                <a:latin typeface="微软雅黑" panose="020B0503020204020204" pitchFamily="34" charset="-122"/>
                <a:ea typeface="微软雅黑" panose="020B0503020204020204" pitchFamily="34" charset="-122"/>
                <a:cs typeface="+mn-ea"/>
                <a:sym typeface="+mn-lt"/>
              </a:rPr>
              <a:t>城乡一体化一方面，需要推动现代元素的融入；另一方面，要保护那些具有独特文化和历史价值的村落。如何在发展过程中保持文化多样性，是需要认真思考和解决的难题。然而，</a:t>
            </a:r>
            <a:r>
              <a:rPr lang="zh-CN" altLang="en-US" kern="0">
                <a:solidFill>
                  <a:srgbClr val="9E0000"/>
                </a:solidFill>
                <a:latin typeface="微软雅黑" panose="020B0503020204020204" pitchFamily="34" charset="-122"/>
                <a:ea typeface="微软雅黑" panose="020B0503020204020204" pitchFamily="34" charset="-122"/>
                <a:cs typeface="+mn-ea"/>
                <a:sym typeface="+mn-lt"/>
              </a:rPr>
              <a:t>部分乡村相对封建保守，难以融入现代化进程，对于土地开发可能会产生强烈反对，</a:t>
            </a:r>
            <a:r>
              <a:rPr lang="zh-CN" altLang="en-US" kern="0">
                <a:solidFill>
                  <a:srgbClr val="9E0000"/>
                </a:solidFill>
                <a:latin typeface="微软雅黑" panose="020B0503020204020204" pitchFamily="34" charset="-122"/>
                <a:ea typeface="微软雅黑" panose="020B0503020204020204" pitchFamily="34" charset="-122"/>
                <a:cs typeface="+mn-ea"/>
                <a:sym typeface="+mn-lt"/>
              </a:rPr>
              <a:t>甚至出现不配合的情况。</a:t>
            </a:r>
            <a:endParaRPr lang="zh-CN" altLang="en-US" kern="0">
              <a:solidFill>
                <a:srgbClr val="9E0000"/>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2"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rcRect t="1482" r="1599"/>
          <a:stretch>
            <a:fillRect/>
          </a:stretch>
        </p:blipFill>
        <p:spPr>
          <a:xfrm>
            <a:off x="0" y="0"/>
            <a:ext cx="12177486" cy="6858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rcRect l="52273" b="73064"/>
          <a:stretch>
            <a:fillRect/>
          </a:stretch>
        </p:blipFill>
        <p:spPr>
          <a:xfrm>
            <a:off x="7410450" y="0"/>
            <a:ext cx="4800600" cy="15240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t="77778"/>
          <a:stretch>
            <a:fillRect/>
          </a:stretch>
        </p:blipFill>
        <p:spPr>
          <a:xfrm>
            <a:off x="0" y="5334000"/>
            <a:ext cx="12192000" cy="1524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99" y="240098"/>
            <a:ext cx="384629" cy="384629"/>
          </a:xfrm>
          <a:prstGeom prst="rect">
            <a:avLst/>
          </a:prstGeom>
        </p:spPr>
      </p:pic>
      <p:sp>
        <p:nvSpPr>
          <p:cNvPr id="9" name="矩形 8"/>
          <p:cNvSpPr/>
          <p:nvPr>
            <p:custDataLst>
              <p:tags r:id="rId5"/>
            </p:custDataLst>
          </p:nvPr>
        </p:nvSpPr>
        <p:spPr>
          <a:xfrm>
            <a:off x="978535" y="1042670"/>
            <a:ext cx="2529840" cy="368300"/>
          </a:xfrm>
          <a:prstGeom prst="rect">
            <a:avLst/>
          </a:prstGeom>
          <a:solidFill>
            <a:srgbClr val="9E0000"/>
          </a:solidFill>
        </p:spPr>
        <p:txBody>
          <a:bodyPr wrap="square">
            <a:spAutoFit/>
          </a:bodyPr>
          <a:p>
            <a:pPr algn="l" fontAlgn="base">
              <a:lnSpc>
                <a:spcPct val="100000"/>
              </a:lnSpc>
              <a:spcBef>
                <a:spcPct val="0"/>
              </a:spcBef>
              <a:spcAft>
                <a:spcPct val="0"/>
              </a:spcAft>
            </a:pPr>
            <a:r>
              <a:rPr lang="zh-CN" altLang="en-US" b="1" kern="0">
                <a:solidFill>
                  <a:schemeClr val="bg1"/>
                </a:solidFill>
                <a:latin typeface="微软雅黑" panose="020B0503020204020204" pitchFamily="34" charset="-122"/>
                <a:ea typeface="微软雅黑" panose="020B0503020204020204" pitchFamily="34" charset="-122"/>
                <a:sym typeface="Arial" panose="020B0604020202020204" pitchFamily="34" charset="0"/>
              </a:rPr>
              <a:t>（三）资源分布不合理</a:t>
            </a:r>
            <a:endParaRPr lang="zh-CN" altLang="en-US" b="1" kern="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矩形 15"/>
          <p:cNvSpPr/>
          <p:nvPr>
            <p:custDataLst>
              <p:tags r:id="rId6"/>
            </p:custDataLst>
          </p:nvPr>
        </p:nvSpPr>
        <p:spPr>
          <a:xfrm>
            <a:off x="978535" y="1548765"/>
            <a:ext cx="10669905" cy="1599565"/>
          </a:xfrm>
          <a:prstGeom prst="rect">
            <a:avLst/>
          </a:prstGeom>
          <a:noFill/>
          <a:ln w="22225">
            <a:solidFill>
              <a:srgbClr val="A2050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custDataLst>
              <p:tags r:id="rId7"/>
            </p:custDataLst>
          </p:nvPr>
        </p:nvSpPr>
        <p:spPr>
          <a:xfrm>
            <a:off x="1090930" y="1590040"/>
            <a:ext cx="10416540" cy="1558290"/>
          </a:xfrm>
          <a:prstGeom prst="rect">
            <a:avLst/>
          </a:prstGeom>
        </p:spPr>
        <p:txBody>
          <a:bodyPr wrap="square">
            <a:noAutofit/>
          </a:bodyPr>
          <a:p>
            <a:pPr indent="457200" algn="just" fontAlgn="base">
              <a:lnSpc>
                <a:spcPct val="150000"/>
              </a:lnSpc>
              <a:spcBef>
                <a:spcPct val="0"/>
              </a:spcBef>
              <a:spcAft>
                <a:spcPct val="0"/>
              </a:spcAft>
              <a:defRPr/>
            </a:pPr>
            <a:r>
              <a:rPr lang="zh-CN" altLang="en-US" kern="0">
                <a:solidFill>
                  <a:srgbClr val="9E0000"/>
                </a:solidFill>
                <a:latin typeface="微软雅黑" panose="020B0503020204020204" pitchFamily="34" charset="-122"/>
                <a:ea typeface="微软雅黑" panose="020B0503020204020204" pitchFamily="34" charset="-122"/>
                <a:cs typeface="+mn-ea"/>
                <a:sym typeface="+mn-lt"/>
              </a:rPr>
              <a:t>农村人口老龄化严重，对资金的需求大，但供给却不足。乡村青壮年劳动力大规模外流导致了产业的空心化，让一些优质资源仍然过度集中在城镇，使得一些乡村缺乏活力和可持续发展的动力。同时，城乡基础设施和公共服务的差距也是一个亟待解决的资源分布问题。</a:t>
            </a:r>
            <a:endParaRPr lang="zh-CN" altLang="en-US" kern="0">
              <a:solidFill>
                <a:srgbClr val="9E0000"/>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custDataLst>
              <p:tags r:id="rId8"/>
            </p:custDataLst>
          </p:nvPr>
        </p:nvSpPr>
        <p:spPr>
          <a:xfrm>
            <a:off x="978535" y="3327400"/>
            <a:ext cx="2712720" cy="368300"/>
          </a:xfrm>
          <a:prstGeom prst="rect">
            <a:avLst/>
          </a:prstGeom>
          <a:solidFill>
            <a:srgbClr val="9E0000"/>
          </a:solidFill>
        </p:spPr>
        <p:txBody>
          <a:bodyPr wrap="square">
            <a:spAutoFit/>
          </a:bodyPr>
          <a:p>
            <a:pPr algn="l" fontAlgn="base">
              <a:lnSpc>
                <a:spcPct val="100000"/>
              </a:lnSpc>
              <a:spcBef>
                <a:spcPct val="0"/>
              </a:spcBef>
              <a:spcAft>
                <a:spcPct val="0"/>
              </a:spcAft>
            </a:pPr>
            <a:r>
              <a:rPr lang="zh-CN" altLang="en-US" b="1" kern="0">
                <a:solidFill>
                  <a:schemeClr val="bg1"/>
                </a:solidFill>
                <a:latin typeface="微软雅黑" panose="020B0503020204020204" pitchFamily="34" charset="-122"/>
                <a:ea typeface="微软雅黑" panose="020B0503020204020204" pitchFamily="34" charset="-122"/>
                <a:sym typeface="Arial" panose="020B0604020202020204" pitchFamily="34" charset="0"/>
              </a:rPr>
              <a:t>（四）基层组织建设薄弱</a:t>
            </a:r>
            <a:endParaRPr lang="zh-CN" altLang="en-US" b="1" kern="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矩形 11"/>
          <p:cNvSpPr/>
          <p:nvPr>
            <p:custDataLst>
              <p:tags r:id="rId9"/>
            </p:custDataLst>
          </p:nvPr>
        </p:nvSpPr>
        <p:spPr>
          <a:xfrm>
            <a:off x="978535" y="3806190"/>
            <a:ext cx="10669905" cy="1607185"/>
          </a:xfrm>
          <a:prstGeom prst="rect">
            <a:avLst/>
          </a:prstGeom>
          <a:noFill/>
          <a:ln w="22225">
            <a:solidFill>
              <a:srgbClr val="A2050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custDataLst>
              <p:tags r:id="rId10"/>
            </p:custDataLst>
          </p:nvPr>
        </p:nvSpPr>
        <p:spPr>
          <a:xfrm>
            <a:off x="1109980" y="3888740"/>
            <a:ext cx="10416540" cy="1524635"/>
          </a:xfrm>
          <a:prstGeom prst="rect">
            <a:avLst/>
          </a:prstGeom>
        </p:spPr>
        <p:txBody>
          <a:bodyPr wrap="square">
            <a:noAutofit/>
          </a:bodyPr>
          <a:p>
            <a:pPr indent="457200" algn="just" fontAlgn="base">
              <a:lnSpc>
                <a:spcPct val="150000"/>
              </a:lnSpc>
              <a:spcBef>
                <a:spcPct val="0"/>
              </a:spcBef>
              <a:spcAft>
                <a:spcPct val="0"/>
              </a:spcAft>
              <a:defRPr/>
            </a:pPr>
            <a:r>
              <a:rPr lang="zh-CN" altLang="en-US" kern="0">
                <a:solidFill>
                  <a:srgbClr val="9E0000"/>
                </a:solidFill>
                <a:latin typeface="微软雅黑" panose="020B0503020204020204" pitchFamily="34" charset="-122"/>
                <a:ea typeface="微软雅黑" panose="020B0503020204020204" pitchFamily="34" charset="-122"/>
                <a:cs typeface="+mn-ea"/>
                <a:sym typeface="+mn-lt"/>
              </a:rPr>
              <a:t>在不少基层组织中党员年龄老化、思想复杂化等问题突出，缺少上级组织的有效指导，组织内</a:t>
            </a:r>
            <a:endParaRPr lang="zh-CN" altLang="en-US" kern="0">
              <a:solidFill>
                <a:srgbClr val="9E0000"/>
              </a:solidFill>
              <a:latin typeface="微软雅黑" panose="020B0503020204020204" pitchFamily="34" charset="-122"/>
              <a:ea typeface="微软雅黑" panose="020B0503020204020204" pitchFamily="34" charset="-122"/>
              <a:cs typeface="+mn-ea"/>
              <a:sym typeface="+mn-lt"/>
            </a:endParaRPr>
          </a:p>
          <a:p>
            <a:pPr indent="0" algn="just" fontAlgn="base">
              <a:lnSpc>
                <a:spcPct val="150000"/>
              </a:lnSpc>
              <a:spcBef>
                <a:spcPct val="0"/>
              </a:spcBef>
              <a:spcAft>
                <a:spcPct val="0"/>
              </a:spcAft>
              <a:defRPr/>
            </a:pPr>
            <a:r>
              <a:rPr lang="zh-CN" altLang="en-US" kern="0">
                <a:solidFill>
                  <a:srgbClr val="9E0000"/>
                </a:solidFill>
                <a:latin typeface="微软雅黑" panose="020B0503020204020204" pitchFamily="34" charset="-122"/>
                <a:ea typeface="微软雅黑" panose="020B0503020204020204" pitchFamily="34" charset="-122"/>
                <a:cs typeface="+mn-ea"/>
                <a:sym typeface="+mn-lt"/>
              </a:rPr>
              <a:t>生活缺少创新，存在着重业务轻党建、重形式轻效果的现象。基层工作人员无法充分挖掘社会资源</a:t>
            </a:r>
            <a:endParaRPr lang="zh-CN" altLang="en-US" kern="0">
              <a:solidFill>
                <a:srgbClr val="9E0000"/>
              </a:solidFill>
              <a:latin typeface="微软雅黑" panose="020B0503020204020204" pitchFamily="34" charset="-122"/>
              <a:ea typeface="微软雅黑" panose="020B0503020204020204" pitchFamily="34" charset="-122"/>
              <a:cs typeface="+mn-ea"/>
              <a:sym typeface="+mn-lt"/>
            </a:endParaRPr>
          </a:p>
          <a:p>
            <a:pPr indent="0" algn="just" fontAlgn="base">
              <a:lnSpc>
                <a:spcPct val="150000"/>
              </a:lnSpc>
              <a:spcBef>
                <a:spcPct val="0"/>
              </a:spcBef>
              <a:spcAft>
                <a:spcPct val="0"/>
              </a:spcAft>
              <a:defRPr/>
            </a:pPr>
            <a:r>
              <a:rPr lang="zh-CN" altLang="en-US" kern="0">
                <a:solidFill>
                  <a:srgbClr val="9E0000"/>
                </a:solidFill>
                <a:latin typeface="微软雅黑" panose="020B0503020204020204" pitchFamily="34" charset="-122"/>
                <a:ea typeface="微软雅黑" panose="020B0503020204020204" pitchFamily="34" charset="-122"/>
                <a:cs typeface="+mn-ea"/>
                <a:sym typeface="+mn-lt"/>
              </a:rPr>
              <a:t>和调动群众，城乡融合就难以在八八战略的指引下持续推进。</a:t>
            </a:r>
            <a:endParaRPr lang="zh-CN" altLang="en-US" kern="0">
              <a:solidFill>
                <a:srgbClr val="9E0000"/>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779145" y="337185"/>
            <a:ext cx="4780280" cy="368300"/>
          </a:xfrm>
          <a:prstGeom prst="rect">
            <a:avLst/>
          </a:prstGeom>
        </p:spPr>
        <p:txBody>
          <a:bodyPr wrap="square">
            <a:spAutoFit/>
          </a:bodyPr>
          <a:p>
            <a:pPr algn="ctr"/>
            <a:r>
              <a:rPr b="1">
                <a:solidFill>
                  <a:srgbClr val="9E0000"/>
                </a:solidFill>
                <a:latin typeface="微软雅黑" panose="020B0503020204020204" pitchFamily="34" charset="-122"/>
                <a:ea typeface="微软雅黑" panose="020B0503020204020204" pitchFamily="34" charset="-122"/>
                <a:cs typeface="+mn-ea"/>
                <a:sym typeface="+mn-lt"/>
              </a:rPr>
              <a:t>城乡融合过程中的重难点问题及原因分析</a:t>
            </a:r>
            <a:endParaRPr b="1">
              <a:solidFill>
                <a:srgbClr val="9E0000"/>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6"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rcRect t="2769" r="2616"/>
          <a:stretch>
            <a:fillRect/>
          </a:stretch>
        </p:blipFill>
        <p:spPr>
          <a:xfrm>
            <a:off x="-1" y="0"/>
            <a:ext cx="12211051" cy="6858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rcRect l="52273" b="73064"/>
          <a:stretch>
            <a:fillRect/>
          </a:stretch>
        </p:blipFill>
        <p:spPr>
          <a:xfrm>
            <a:off x="7410450" y="0"/>
            <a:ext cx="4800600" cy="15240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t="77778"/>
          <a:stretch>
            <a:fillRect/>
          </a:stretch>
        </p:blipFill>
        <p:spPr>
          <a:xfrm>
            <a:off x="0" y="5334000"/>
            <a:ext cx="12192000" cy="1524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rcRect r="81903" b="80586"/>
          <a:stretch>
            <a:fillRect/>
          </a:stretch>
        </p:blipFill>
        <p:spPr>
          <a:xfrm>
            <a:off x="-1" y="0"/>
            <a:ext cx="2209802" cy="1333500"/>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rcRect l="68174" r="13885" b="66719"/>
          <a:stretch>
            <a:fillRect/>
          </a:stretch>
        </p:blipFill>
        <p:spPr>
          <a:xfrm>
            <a:off x="8171434" y="381000"/>
            <a:ext cx="2190750" cy="2286000"/>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rcRect l="21792" r="57375" b="56171"/>
          <a:stretch>
            <a:fillRect/>
          </a:stretch>
        </p:blipFill>
        <p:spPr>
          <a:xfrm rot="19837012">
            <a:off x="3509184" y="-645620"/>
            <a:ext cx="2095500" cy="2479750"/>
          </a:xfrm>
          <a:prstGeom prst="rect">
            <a:avLst/>
          </a:prstGeom>
        </p:spPr>
      </p:pic>
      <p:sp>
        <p:nvSpPr>
          <p:cNvPr id="11" name="矩形 10"/>
          <p:cNvSpPr/>
          <p:nvPr/>
        </p:nvSpPr>
        <p:spPr>
          <a:xfrm>
            <a:off x="2987675" y="2879725"/>
            <a:ext cx="7066280" cy="521970"/>
          </a:xfrm>
          <a:prstGeom prst="rect">
            <a:avLst/>
          </a:prstGeom>
        </p:spPr>
        <p:txBody>
          <a:bodyPr wrap="square">
            <a:spAutoFit/>
          </a:bodyPr>
          <a:lstStyle/>
          <a:p>
            <a:pPr algn="ctr"/>
            <a:r>
              <a:rPr sz="2800" b="1">
                <a:solidFill>
                  <a:srgbClr val="9E0000"/>
                </a:solidFill>
                <a:latin typeface="微软雅黑" panose="020B0503020204020204" pitchFamily="34" charset="-122"/>
                <a:ea typeface="微软雅黑" panose="020B0503020204020204" pitchFamily="34" charset="-122"/>
                <a:cs typeface="+mn-ea"/>
                <a:sym typeface="+mn-lt"/>
              </a:rPr>
              <a:t>推进中国式现代化高质量城乡融合的对策</a:t>
            </a:r>
            <a:endParaRPr sz="2800" b="1">
              <a:solidFill>
                <a:srgbClr val="9E0000"/>
              </a:solidFill>
              <a:latin typeface="微软雅黑" panose="020B0503020204020204" pitchFamily="34" charset="-122"/>
              <a:ea typeface="微软雅黑" panose="020B0503020204020204" pitchFamily="34" charset="-122"/>
              <a:cs typeface="+mn-ea"/>
              <a:sym typeface="+mn-lt"/>
            </a:endParaRPr>
          </a:p>
        </p:txBody>
      </p:sp>
      <p:sp>
        <p:nvSpPr>
          <p:cNvPr id="12" name="圆角矩形 11"/>
          <p:cNvSpPr/>
          <p:nvPr/>
        </p:nvSpPr>
        <p:spPr>
          <a:xfrm>
            <a:off x="2320468" y="2827799"/>
            <a:ext cx="596900" cy="596900"/>
          </a:xfrm>
          <a:prstGeom prst="round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399948" y="2820587"/>
            <a:ext cx="433705" cy="583565"/>
          </a:xfrm>
          <a:prstGeom prst="rect">
            <a:avLst/>
          </a:prstGeom>
          <a:noFill/>
        </p:spPr>
        <p:txBody>
          <a:bodyPr wrap="none" rtlCol="0">
            <a:spAutoFit/>
          </a:bodyPr>
          <a:lstStyle/>
          <a:p>
            <a:r>
              <a:rPr lang="en-US" altLang="zh-CN" sz="3200" b="1">
                <a:solidFill>
                  <a:schemeClr val="bg1"/>
                </a:solidFill>
                <a:latin typeface="微软雅黑" panose="020B0503020204020204" pitchFamily="34" charset="-122"/>
                <a:ea typeface="微软雅黑" panose="020B0503020204020204" pitchFamily="34" charset="-122"/>
              </a:rPr>
              <a:t>4</a:t>
            </a:r>
            <a:endParaRPr lang="en-US" altLang="zh-CN" sz="3200" b="1">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5950584" y="3779714"/>
            <a:ext cx="309880" cy="398780"/>
          </a:xfrm>
          <a:prstGeom prst="rect">
            <a:avLst/>
          </a:prstGeom>
        </p:spPr>
        <p:txBody>
          <a:bodyPr wrap="none">
            <a:spAutoFit/>
          </a:bodyPr>
          <a:lstStyle/>
          <a:p>
            <a:pPr algn="ctr"/>
            <a:endParaRPr lang="zh-CN" altLang="en-US" sz="2000" b="1">
              <a:solidFill>
                <a:srgbClr val="9E0000"/>
              </a:solidFill>
              <a:latin typeface="微软雅黑" panose="020B0503020204020204" pitchFamily="34" charset="-122"/>
              <a:ea typeface="微软雅黑" panose="020B0503020204020204" pitchFamily="34" charset="-122"/>
              <a:cs typeface="+mn-ea"/>
              <a:sym typeface="+mn-lt"/>
            </a:endParaRPr>
          </a:p>
        </p:txBody>
      </p:sp>
      <p:cxnSp>
        <p:nvCxnSpPr>
          <p:cNvPr id="16" name="直接连接符 15"/>
          <p:cNvCxnSpPr/>
          <p:nvPr/>
        </p:nvCxnSpPr>
        <p:spPr>
          <a:xfrm>
            <a:off x="3629025" y="3703237"/>
            <a:ext cx="5067300" cy="0"/>
          </a:xfrm>
          <a:prstGeom prst="line">
            <a:avLst/>
          </a:prstGeom>
          <a:ln w="22225">
            <a:solidFill>
              <a:srgbClr val="9E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ldLvl="0" animBg="1"/>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rcRect t="1347" r="1347"/>
          <a:stretch>
            <a:fillRect/>
          </a:stretch>
        </p:blipFill>
        <p:spPr>
          <a:xfrm>
            <a:off x="20955" y="0"/>
            <a:ext cx="12192000" cy="6858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rcRect l="52273" b="73064"/>
          <a:stretch>
            <a:fillRect/>
          </a:stretch>
        </p:blipFill>
        <p:spPr>
          <a:xfrm>
            <a:off x="7397750" y="0"/>
            <a:ext cx="4800600" cy="15240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t="77778"/>
          <a:stretch>
            <a:fillRect/>
          </a:stretch>
        </p:blipFill>
        <p:spPr>
          <a:xfrm>
            <a:off x="0" y="5334000"/>
            <a:ext cx="12192000" cy="1524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99" y="240098"/>
            <a:ext cx="384629" cy="384629"/>
          </a:xfrm>
          <a:prstGeom prst="rect">
            <a:avLst/>
          </a:prstGeom>
        </p:spPr>
      </p:pic>
      <p:sp>
        <p:nvSpPr>
          <p:cNvPr id="8" name="矩形 7"/>
          <p:cNvSpPr/>
          <p:nvPr/>
        </p:nvSpPr>
        <p:spPr>
          <a:xfrm>
            <a:off x="779145" y="337185"/>
            <a:ext cx="5184775" cy="398780"/>
          </a:xfrm>
          <a:prstGeom prst="rect">
            <a:avLst/>
          </a:prstGeom>
        </p:spPr>
        <p:txBody>
          <a:bodyPr wrap="square">
            <a:spAutoFit/>
          </a:bodyPr>
          <a:lstStyle/>
          <a:p>
            <a:pPr algn="ctr"/>
            <a:r>
              <a:rPr sz="2000" b="1">
                <a:solidFill>
                  <a:srgbClr val="9E0000"/>
                </a:solidFill>
                <a:latin typeface="微软雅黑" panose="020B0503020204020204" pitchFamily="34" charset="-122"/>
                <a:ea typeface="微软雅黑" panose="020B0503020204020204" pitchFamily="34" charset="-122"/>
                <a:cs typeface="+mn-ea"/>
                <a:sym typeface="+mn-lt"/>
              </a:rPr>
              <a:t>推进中国式现代化高质量城乡融合的对策</a:t>
            </a:r>
            <a:endParaRPr sz="2000" b="1">
              <a:solidFill>
                <a:srgbClr val="9E0000"/>
              </a:solidFill>
              <a:latin typeface="微软雅黑" panose="020B0503020204020204" pitchFamily="34" charset="-122"/>
              <a:ea typeface="微软雅黑" panose="020B0503020204020204" pitchFamily="34" charset="-122"/>
              <a:cs typeface="+mn-ea"/>
              <a:sym typeface="+mn-lt"/>
            </a:endParaRPr>
          </a:p>
        </p:txBody>
      </p:sp>
      <p:sp>
        <p:nvSpPr>
          <p:cNvPr id="9" name="矩形 8"/>
          <p:cNvSpPr/>
          <p:nvPr/>
        </p:nvSpPr>
        <p:spPr>
          <a:xfrm>
            <a:off x="2440305" y="1154430"/>
            <a:ext cx="6997700" cy="460375"/>
          </a:xfrm>
          <a:prstGeom prst="rect">
            <a:avLst/>
          </a:prstGeom>
          <a:solidFill>
            <a:srgbClr val="9E0000"/>
          </a:solidFill>
        </p:spPr>
        <p:txBody>
          <a:bodyPr wrap="square">
            <a:spAutoFit/>
          </a:bodyPr>
          <a:lstStyle/>
          <a:p>
            <a:pPr algn="ctr"/>
            <a:r>
              <a:rPr lang="zh-CN" altLang="en-US" sz="2400" b="1">
                <a:solidFill>
                  <a:schemeClr val="bg1"/>
                </a:solidFill>
                <a:latin typeface="微软雅黑" panose="020B0503020204020204" pitchFamily="34" charset="-122"/>
                <a:ea typeface="微软雅黑" panose="020B0503020204020204" pitchFamily="34" charset="-122"/>
                <a:cs typeface="+mn-ea"/>
                <a:sym typeface="+mn-lt"/>
              </a:rPr>
              <a:t>如何</a:t>
            </a:r>
            <a:r>
              <a:rPr lang="zh-CN" sz="2400" b="1">
                <a:solidFill>
                  <a:schemeClr val="bg1"/>
                </a:solidFill>
                <a:latin typeface="微软雅黑" panose="020B0503020204020204" pitchFamily="34" charset="-122"/>
                <a:ea typeface="微软雅黑" panose="020B0503020204020204" pitchFamily="34" charset="-122"/>
                <a:cs typeface="+mn-ea"/>
                <a:sym typeface="+mn-lt"/>
              </a:rPr>
              <a:t>实现高质量城乡融合以助力中国式现代化？</a:t>
            </a:r>
            <a:endParaRPr lang="zh-CN" sz="2400" b="1">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0" name="矩形 9"/>
          <p:cNvSpPr/>
          <p:nvPr>
            <p:custDataLst>
              <p:tags r:id="rId5"/>
            </p:custDataLst>
          </p:nvPr>
        </p:nvSpPr>
        <p:spPr>
          <a:xfrm>
            <a:off x="1384300" y="2071370"/>
            <a:ext cx="4523740" cy="460375"/>
          </a:xfrm>
          <a:prstGeom prst="rect">
            <a:avLst/>
          </a:prstGeom>
        </p:spPr>
        <p:txBody>
          <a:bodyPr wrap="square">
            <a:spAutoFit/>
          </a:bodyPr>
          <a:lstStyle/>
          <a:p>
            <a:pPr algn="just" fontAlgn="base">
              <a:spcBef>
                <a:spcPct val="0"/>
              </a:spcBef>
              <a:spcAft>
                <a:spcPct val="0"/>
              </a:spcAft>
              <a:defRPr/>
            </a:pPr>
            <a:r>
              <a:rPr lang="zh-CN" altLang="en-US" sz="2400" kern="0">
                <a:solidFill>
                  <a:srgbClr val="9E0000"/>
                </a:solidFill>
                <a:latin typeface="微软雅黑" panose="020B0503020204020204" pitchFamily="34" charset="-122"/>
                <a:ea typeface="微软雅黑" panose="020B0503020204020204" pitchFamily="34" charset="-122"/>
                <a:cs typeface="+mn-ea"/>
                <a:sym typeface="+mn-lt"/>
              </a:rPr>
              <a:t>(一)开辟工业园区,加强城乡合作</a:t>
            </a:r>
            <a:endParaRPr lang="en-US" altLang="zh-CN" sz="2400" b="1" kern="0">
              <a:solidFill>
                <a:srgbClr val="9E0000"/>
              </a:solidFill>
              <a:latin typeface="微软雅黑" panose="020B0503020204020204" pitchFamily="34" charset="-122"/>
              <a:ea typeface="微软雅黑" panose="020B0503020204020204" pitchFamily="34" charset="-122"/>
              <a:cs typeface="+mn-ea"/>
              <a:sym typeface="+mn-lt"/>
            </a:endParaRPr>
          </a:p>
        </p:txBody>
      </p:sp>
      <p:sp>
        <p:nvSpPr>
          <p:cNvPr id="14" name="矩形 13"/>
          <p:cNvSpPr/>
          <p:nvPr>
            <p:custDataLst>
              <p:tags r:id="rId6"/>
            </p:custDataLst>
          </p:nvPr>
        </p:nvSpPr>
        <p:spPr>
          <a:xfrm>
            <a:off x="6795135" y="2057400"/>
            <a:ext cx="4732655" cy="460375"/>
          </a:xfrm>
          <a:prstGeom prst="rect">
            <a:avLst/>
          </a:prstGeom>
        </p:spPr>
        <p:txBody>
          <a:bodyPr wrap="square">
            <a:spAutoFit/>
          </a:bodyPr>
          <a:lstStyle/>
          <a:p>
            <a:pPr algn="l" fontAlgn="base">
              <a:spcBef>
                <a:spcPct val="0"/>
              </a:spcBef>
              <a:spcAft>
                <a:spcPct val="0"/>
              </a:spcAft>
              <a:defRPr/>
            </a:pPr>
            <a:r>
              <a:rPr lang="zh-CN" altLang="en-US" sz="2400" kern="0">
                <a:solidFill>
                  <a:srgbClr val="9E0000"/>
                </a:solidFill>
                <a:latin typeface="微软雅黑" panose="020B0503020204020204" pitchFamily="34" charset="-122"/>
                <a:ea typeface="微软雅黑" panose="020B0503020204020204" pitchFamily="34" charset="-122"/>
                <a:cs typeface="+mn-ea"/>
                <a:sym typeface="+mn-lt"/>
              </a:rPr>
              <a:t>(二)推进教育赋能,加强思政建设</a:t>
            </a:r>
            <a:endParaRPr lang="zh-CN" altLang="en-US" sz="2400" kern="0">
              <a:solidFill>
                <a:srgbClr val="9E0000"/>
              </a:solidFill>
              <a:latin typeface="微软雅黑" panose="020B0503020204020204" pitchFamily="34" charset="-122"/>
              <a:ea typeface="微软雅黑" panose="020B0503020204020204" pitchFamily="34" charset="-122"/>
              <a:cs typeface="+mn-ea"/>
              <a:sym typeface="+mn-lt"/>
            </a:endParaRPr>
          </a:p>
        </p:txBody>
      </p:sp>
      <p:cxnSp>
        <p:nvCxnSpPr>
          <p:cNvPr id="19" name="直接连接符 18"/>
          <p:cNvCxnSpPr/>
          <p:nvPr>
            <p:custDataLst>
              <p:tags r:id="rId7"/>
            </p:custDataLst>
          </p:nvPr>
        </p:nvCxnSpPr>
        <p:spPr>
          <a:xfrm flipH="1">
            <a:off x="6153875" y="2113002"/>
            <a:ext cx="0" cy="3091400"/>
          </a:xfrm>
          <a:prstGeom prst="line">
            <a:avLst/>
          </a:prstGeom>
          <a:ln w="25400">
            <a:solidFill>
              <a:srgbClr val="9E0000"/>
            </a:solidFill>
            <a:prstDash val="dash"/>
          </a:ln>
        </p:spPr>
        <p:style>
          <a:lnRef idx="1">
            <a:schemeClr val="accent1"/>
          </a:lnRef>
          <a:fillRef idx="0">
            <a:schemeClr val="accent1"/>
          </a:fillRef>
          <a:effectRef idx="0">
            <a:schemeClr val="accent1"/>
          </a:effectRef>
          <a:fontRef idx="minor">
            <a:schemeClr val="tx1"/>
          </a:fontRef>
        </p:style>
      </p:cxnSp>
      <p:sp>
        <p:nvSpPr>
          <p:cNvPr id="20" name="圆角矩形 19"/>
          <p:cNvSpPr/>
          <p:nvPr>
            <p:custDataLst>
              <p:tags r:id="rId8"/>
            </p:custDataLst>
          </p:nvPr>
        </p:nvSpPr>
        <p:spPr>
          <a:xfrm>
            <a:off x="1003300" y="2178050"/>
            <a:ext cx="254000" cy="254000"/>
          </a:xfrm>
          <a:prstGeom prst="round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custDataLst>
              <p:tags r:id="rId9"/>
            </p:custDataLst>
          </p:nvPr>
        </p:nvSpPr>
        <p:spPr>
          <a:xfrm>
            <a:off x="6493180" y="2178050"/>
            <a:ext cx="254000" cy="254000"/>
          </a:xfrm>
          <a:prstGeom prst="round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custDataLst>
              <p:tags r:id="rId10"/>
            </p:custDataLst>
          </p:nvPr>
        </p:nvSpPr>
        <p:spPr>
          <a:xfrm>
            <a:off x="890905" y="2835910"/>
            <a:ext cx="4881880" cy="2000885"/>
          </a:xfrm>
          <a:prstGeom prst="rect">
            <a:avLst/>
          </a:prstGeom>
          <a:noFill/>
        </p:spPr>
        <p:txBody>
          <a:bodyPr wrap="square" rtlCol="0">
            <a:noAutofit/>
          </a:bodyPr>
          <a:p>
            <a:pPr indent="457200" fontAlgn="auto">
              <a:lnSpc>
                <a:spcPct val="150000"/>
              </a:lnSpc>
            </a:pPr>
            <a:r>
              <a:rPr lang="zh-CN" altLang="en-US" sz="20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工业园区是吸引资金、技术和人才,为实现农村工业化和城市经济发展提供内在动力的重要磁场,也是广泛促进就业、规模发展产业和培育龙头企业的重要支撑。</a:t>
            </a:r>
            <a:endParaRPr lang="zh-CN" altLang="en-US" sz="200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custDataLst>
              <p:tags r:id="rId11"/>
            </p:custDataLst>
          </p:nvPr>
        </p:nvSpPr>
        <p:spPr>
          <a:xfrm>
            <a:off x="6329045" y="2837180"/>
            <a:ext cx="4881880" cy="2000885"/>
          </a:xfrm>
          <a:prstGeom prst="rect">
            <a:avLst/>
          </a:prstGeom>
          <a:noFill/>
        </p:spPr>
        <p:txBody>
          <a:bodyPr wrap="square" rtlCol="0">
            <a:noAutofit/>
          </a:bodyPr>
          <a:p>
            <a:pPr indent="457200" fontAlgn="auto">
              <a:lnSpc>
                <a:spcPct val="150000"/>
              </a:lnSpc>
            </a:pPr>
            <a:r>
              <a:rPr lang="zh-CN" altLang="en-US" sz="20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乡村振兴,教育赋能,优质教育为乡村持续发展注入源头活水,是乡村现代化建设的客观需求,也是乡村全面振兴不断"强筋壮骨"的战略支撑。</a:t>
            </a:r>
            <a:endParaRPr lang="zh-CN" altLang="en-US" sz="200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500"/>
                                        <p:tgtEl>
                                          <p:spTgt spid="10"/>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strips(downLeft)">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strips(downLeft)">
                                      <p:cBhvr>
                                        <p:cTn id="18" dur="500"/>
                                        <p:tgtEl>
                                          <p:spTgt spid="14"/>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strips(downLeft)">
                                      <p:cBhvr>
                                        <p:cTn id="21" dur="500"/>
                                        <p:tgtEl>
                                          <p:spTgt spid="3"/>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strips(downLeft)">
                                      <p:cBhvr>
                                        <p:cTn id="2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14" grpId="0"/>
      <p:bldP spid="3" grpId="0"/>
      <p:bldP spid="20"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rcRect t="1347" r="1347"/>
          <a:stretch>
            <a:fillRect/>
          </a:stretch>
        </p:blipFill>
        <p:spPr>
          <a:xfrm>
            <a:off x="20955" y="0"/>
            <a:ext cx="12192000" cy="6858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rcRect l="52273" b="73064"/>
          <a:stretch>
            <a:fillRect/>
          </a:stretch>
        </p:blipFill>
        <p:spPr>
          <a:xfrm>
            <a:off x="7397750" y="0"/>
            <a:ext cx="4800600" cy="15240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t="77778"/>
          <a:stretch>
            <a:fillRect/>
          </a:stretch>
        </p:blipFill>
        <p:spPr>
          <a:xfrm>
            <a:off x="0" y="5334000"/>
            <a:ext cx="12192000" cy="1524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99" y="240098"/>
            <a:ext cx="384629" cy="384629"/>
          </a:xfrm>
          <a:prstGeom prst="rect">
            <a:avLst/>
          </a:prstGeom>
        </p:spPr>
      </p:pic>
      <p:sp>
        <p:nvSpPr>
          <p:cNvPr id="10" name="矩形 9"/>
          <p:cNvSpPr/>
          <p:nvPr/>
        </p:nvSpPr>
        <p:spPr>
          <a:xfrm>
            <a:off x="1356360" y="2064385"/>
            <a:ext cx="4523740" cy="460375"/>
          </a:xfrm>
          <a:prstGeom prst="rect">
            <a:avLst/>
          </a:prstGeom>
        </p:spPr>
        <p:txBody>
          <a:bodyPr wrap="square">
            <a:spAutoFit/>
          </a:bodyPr>
          <a:lstStyle/>
          <a:p>
            <a:pPr algn="just" fontAlgn="base">
              <a:spcBef>
                <a:spcPct val="0"/>
              </a:spcBef>
              <a:spcAft>
                <a:spcPct val="0"/>
              </a:spcAft>
              <a:defRPr/>
            </a:pPr>
            <a:r>
              <a:rPr lang="zh-CN" altLang="en-US" sz="2400" kern="0">
                <a:solidFill>
                  <a:srgbClr val="9E0000"/>
                </a:solidFill>
                <a:latin typeface="微软雅黑" panose="020B0503020204020204" pitchFamily="34" charset="-122"/>
                <a:ea typeface="微软雅黑" panose="020B0503020204020204" pitchFamily="34" charset="-122"/>
                <a:cs typeface="+mn-ea"/>
                <a:sym typeface="+mn-lt"/>
              </a:rPr>
              <a:t>(三)加强生态保护,实现绿色发展</a:t>
            </a:r>
            <a:endParaRPr lang="zh-CN" altLang="en-US" sz="2400" kern="0">
              <a:solidFill>
                <a:srgbClr val="9E0000"/>
              </a:solidFill>
              <a:latin typeface="微软雅黑" panose="020B0503020204020204" pitchFamily="34" charset="-122"/>
              <a:ea typeface="微软雅黑" panose="020B0503020204020204" pitchFamily="34" charset="-122"/>
              <a:cs typeface="+mn-ea"/>
              <a:sym typeface="+mn-lt"/>
            </a:endParaRPr>
          </a:p>
        </p:txBody>
      </p:sp>
      <p:sp>
        <p:nvSpPr>
          <p:cNvPr id="14" name="矩形 13"/>
          <p:cNvSpPr/>
          <p:nvPr/>
        </p:nvSpPr>
        <p:spPr>
          <a:xfrm>
            <a:off x="6795135" y="2050415"/>
            <a:ext cx="4732655" cy="460375"/>
          </a:xfrm>
          <a:prstGeom prst="rect">
            <a:avLst/>
          </a:prstGeom>
        </p:spPr>
        <p:txBody>
          <a:bodyPr wrap="square">
            <a:spAutoFit/>
          </a:bodyPr>
          <a:lstStyle/>
          <a:p>
            <a:pPr algn="l" fontAlgn="base">
              <a:spcBef>
                <a:spcPct val="0"/>
              </a:spcBef>
              <a:spcAft>
                <a:spcPct val="0"/>
              </a:spcAft>
              <a:defRPr/>
            </a:pPr>
            <a:r>
              <a:rPr lang="zh-CN" altLang="en-US" sz="2400" kern="0">
                <a:solidFill>
                  <a:srgbClr val="9E0000"/>
                </a:solidFill>
                <a:latin typeface="微软雅黑" panose="020B0503020204020204" pitchFamily="34" charset="-122"/>
                <a:ea typeface="微软雅黑" panose="020B0503020204020204" pitchFamily="34" charset="-122"/>
                <a:cs typeface="+mn-ea"/>
                <a:sym typeface="+mn-lt"/>
              </a:rPr>
              <a:t>(四)坚持政府领导,加大政策支持</a:t>
            </a:r>
            <a:endParaRPr lang="zh-CN" altLang="en-US" sz="2400" kern="0">
              <a:solidFill>
                <a:srgbClr val="9E0000"/>
              </a:solidFill>
              <a:latin typeface="微软雅黑" panose="020B0503020204020204" pitchFamily="34" charset="-122"/>
              <a:ea typeface="微软雅黑" panose="020B0503020204020204" pitchFamily="34" charset="-122"/>
              <a:cs typeface="+mn-ea"/>
              <a:sym typeface="+mn-lt"/>
            </a:endParaRPr>
          </a:p>
        </p:txBody>
      </p:sp>
      <p:cxnSp>
        <p:nvCxnSpPr>
          <p:cNvPr id="19" name="直接连接符 18"/>
          <p:cNvCxnSpPr/>
          <p:nvPr/>
        </p:nvCxnSpPr>
        <p:spPr>
          <a:xfrm flipH="1">
            <a:off x="6153875" y="2113002"/>
            <a:ext cx="0" cy="3091400"/>
          </a:xfrm>
          <a:prstGeom prst="line">
            <a:avLst/>
          </a:prstGeom>
          <a:ln w="25400">
            <a:solidFill>
              <a:srgbClr val="9E0000"/>
            </a:solidFill>
            <a:prstDash val="dash"/>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1003300" y="2178050"/>
            <a:ext cx="254000" cy="254000"/>
          </a:xfrm>
          <a:prstGeom prst="round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6493180" y="2178050"/>
            <a:ext cx="254000" cy="254000"/>
          </a:xfrm>
          <a:prstGeom prst="round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90905" y="2835910"/>
            <a:ext cx="5038090" cy="2000885"/>
          </a:xfrm>
          <a:prstGeom prst="rect">
            <a:avLst/>
          </a:prstGeom>
          <a:noFill/>
        </p:spPr>
        <p:txBody>
          <a:bodyPr wrap="square" rtlCol="0">
            <a:noAutofit/>
          </a:bodyPr>
          <a:p>
            <a:pPr indent="457200" fontAlgn="auto">
              <a:lnSpc>
                <a:spcPct val="150000"/>
              </a:lnSpc>
            </a:pPr>
            <a:r>
              <a:rPr lang="zh-CN" altLang="en-US" sz="20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城乡融合的突出问题之一就是城乡人居环境的差异,因此应将改善农村人居环境作为重点,改善和提升农村人居环境的恶劣条件,减小城乡差距,促进城乡融合的发展。</a:t>
            </a:r>
            <a:endParaRPr lang="zh-CN" altLang="en-US" sz="200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6329045" y="2573655"/>
            <a:ext cx="5096510" cy="2264410"/>
          </a:xfrm>
          <a:prstGeom prst="rect">
            <a:avLst/>
          </a:prstGeom>
          <a:noFill/>
        </p:spPr>
        <p:txBody>
          <a:bodyPr wrap="square" rtlCol="0">
            <a:noAutofit/>
          </a:bodyPr>
          <a:p>
            <a:pPr indent="457200" fontAlgn="auto">
              <a:lnSpc>
                <a:spcPct val="150000"/>
              </a:lnSpc>
            </a:pPr>
            <a:r>
              <a:rPr lang="zh-CN" altLang="en-US" sz="20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浙江省政府的政策支持对于推动浙江省城乡融合发展有着深远的影响，在推行城乡融合发展中,政府要给予足够的支持力度,加强政策支持,实事求是,制定更加准确有效的政策,为成功推进城乡融合提供坚实基础。</a:t>
            </a:r>
            <a:endParaRPr lang="zh-CN" altLang="en-US" sz="200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矩形 11"/>
          <p:cNvSpPr/>
          <p:nvPr/>
        </p:nvSpPr>
        <p:spPr>
          <a:xfrm>
            <a:off x="779145" y="337185"/>
            <a:ext cx="5184775" cy="398780"/>
          </a:xfrm>
          <a:prstGeom prst="rect">
            <a:avLst/>
          </a:prstGeom>
        </p:spPr>
        <p:txBody>
          <a:bodyPr wrap="square">
            <a:spAutoFit/>
          </a:bodyPr>
          <a:lstStyle/>
          <a:p>
            <a:pPr algn="ctr"/>
            <a:r>
              <a:rPr sz="2000" b="1">
                <a:solidFill>
                  <a:srgbClr val="9E0000"/>
                </a:solidFill>
                <a:latin typeface="微软雅黑" panose="020B0503020204020204" pitchFamily="34" charset="-122"/>
                <a:ea typeface="微软雅黑" panose="020B0503020204020204" pitchFamily="34" charset="-122"/>
                <a:cs typeface="+mn-ea"/>
                <a:sym typeface="+mn-lt"/>
              </a:rPr>
              <a:t>推进中国式现代化高质量城乡融合的对策</a:t>
            </a:r>
            <a:endParaRPr sz="2000" b="1">
              <a:solidFill>
                <a:srgbClr val="9E0000"/>
              </a:solidFill>
              <a:latin typeface="微软雅黑" panose="020B0503020204020204" pitchFamily="34" charset="-122"/>
              <a:ea typeface="微软雅黑" panose="020B0503020204020204" pitchFamily="34" charset="-122"/>
              <a:cs typeface="+mn-ea"/>
              <a:sym typeface="+mn-lt"/>
            </a:endParaRPr>
          </a:p>
        </p:txBody>
      </p:sp>
      <p:sp>
        <p:nvSpPr>
          <p:cNvPr id="13" name="矩形 12"/>
          <p:cNvSpPr/>
          <p:nvPr/>
        </p:nvSpPr>
        <p:spPr>
          <a:xfrm>
            <a:off x="2440305" y="1154430"/>
            <a:ext cx="6997700" cy="460375"/>
          </a:xfrm>
          <a:prstGeom prst="rect">
            <a:avLst/>
          </a:prstGeom>
          <a:solidFill>
            <a:srgbClr val="9E0000"/>
          </a:solidFill>
        </p:spPr>
        <p:txBody>
          <a:bodyPr wrap="square">
            <a:spAutoFit/>
          </a:bodyPr>
          <a:p>
            <a:pPr algn="ctr"/>
            <a:r>
              <a:rPr lang="zh-CN" altLang="en-US" sz="2400" b="1">
                <a:solidFill>
                  <a:schemeClr val="bg1"/>
                </a:solidFill>
                <a:latin typeface="微软雅黑" panose="020B0503020204020204" pitchFamily="34" charset="-122"/>
                <a:ea typeface="微软雅黑" panose="020B0503020204020204" pitchFamily="34" charset="-122"/>
                <a:cs typeface="+mn-ea"/>
                <a:sym typeface="+mn-lt"/>
              </a:rPr>
              <a:t>如何</a:t>
            </a:r>
            <a:r>
              <a:rPr lang="zh-CN" sz="2400" b="1">
                <a:solidFill>
                  <a:schemeClr val="bg1"/>
                </a:solidFill>
                <a:latin typeface="微软雅黑" panose="020B0503020204020204" pitchFamily="34" charset="-122"/>
                <a:ea typeface="微软雅黑" panose="020B0503020204020204" pitchFamily="34" charset="-122"/>
                <a:cs typeface="+mn-ea"/>
                <a:sym typeface="+mn-lt"/>
              </a:rPr>
              <a:t>实现高质量城乡融合以助力中国式现代化？</a:t>
            </a:r>
            <a:endParaRPr lang="zh-CN" sz="2400" b="1">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500"/>
                                        <p:tgtEl>
                                          <p:spTgt spid="10"/>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strips(downLeft)">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strips(downLeft)">
                                      <p:cBhvr>
                                        <p:cTn id="18" dur="500"/>
                                        <p:tgtEl>
                                          <p:spTgt spid="14"/>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strips(downLeft)">
                                      <p:cBhvr>
                                        <p:cTn id="21" dur="500"/>
                                        <p:tgtEl>
                                          <p:spTgt spid="3"/>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strips(downLeft)">
                                      <p:cBhvr>
                                        <p:cTn id="2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14" grpId="0"/>
      <p:bldP spid="3" grpId="0"/>
      <p:bldP spid="20"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rcRect t="2769" r="2616"/>
          <a:stretch>
            <a:fillRect/>
          </a:stretch>
        </p:blipFill>
        <p:spPr>
          <a:xfrm>
            <a:off x="-1" y="0"/>
            <a:ext cx="12211051" cy="6858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rcRect l="52273" b="73064"/>
          <a:stretch>
            <a:fillRect/>
          </a:stretch>
        </p:blipFill>
        <p:spPr>
          <a:xfrm>
            <a:off x="7410450" y="0"/>
            <a:ext cx="4800600" cy="15240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t="77778"/>
          <a:stretch>
            <a:fillRect/>
          </a:stretch>
        </p:blipFill>
        <p:spPr>
          <a:xfrm>
            <a:off x="0" y="5334000"/>
            <a:ext cx="12192000" cy="1524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rcRect r="81903" b="80586"/>
          <a:stretch>
            <a:fillRect/>
          </a:stretch>
        </p:blipFill>
        <p:spPr>
          <a:xfrm>
            <a:off x="-1" y="0"/>
            <a:ext cx="2209802" cy="1333500"/>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rcRect l="68174" r="13885" b="66719"/>
          <a:stretch>
            <a:fillRect/>
          </a:stretch>
        </p:blipFill>
        <p:spPr>
          <a:xfrm>
            <a:off x="8171434" y="381000"/>
            <a:ext cx="2190750" cy="2286000"/>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rcRect l="21792" r="57375" b="56171"/>
          <a:stretch>
            <a:fillRect/>
          </a:stretch>
        </p:blipFill>
        <p:spPr>
          <a:xfrm rot="19837012">
            <a:off x="3509184" y="-645620"/>
            <a:ext cx="2095500" cy="2479750"/>
          </a:xfrm>
          <a:prstGeom prst="rect">
            <a:avLst/>
          </a:prstGeom>
        </p:spPr>
      </p:pic>
      <p:sp>
        <p:nvSpPr>
          <p:cNvPr id="11" name="文本框 10"/>
          <p:cNvSpPr txBox="1"/>
          <p:nvPr/>
        </p:nvSpPr>
        <p:spPr>
          <a:xfrm>
            <a:off x="4646753" y="2080906"/>
            <a:ext cx="3855720" cy="1198880"/>
          </a:xfrm>
          <a:prstGeom prst="rect">
            <a:avLst/>
          </a:prstGeom>
          <a:noFill/>
        </p:spPr>
        <p:txBody>
          <a:bodyPr wrap="none" rtlCol="0">
            <a:spAutoFit/>
          </a:bodyPr>
          <a:lstStyle/>
          <a:p>
            <a:pPr algn="ctr"/>
            <a:r>
              <a:rPr lang="zh-CN" altLang="en-US" sz="7200" b="1">
                <a:blipFill>
                  <a:blip r:embed="rId7"/>
                  <a:stretch>
                    <a:fillRect/>
                  </a:stretch>
                </a:blipFill>
                <a:latin typeface="思源黑体 Medium" panose="020B0600000000000000" pitchFamily="34" charset="-122"/>
                <a:ea typeface="思源黑体 Medium" panose="020B0600000000000000" pitchFamily="34" charset="-122"/>
              </a:rPr>
              <a:t>感谢聆听</a:t>
            </a:r>
            <a:endParaRPr lang="zh-CN" altLang="en-US" sz="7200" b="1">
              <a:blipFill>
                <a:blip r:embed="rId7"/>
                <a:stretch>
                  <a:fillRect/>
                </a:stretch>
              </a:blipFill>
              <a:latin typeface="思源黑体 Medium" panose="020B0600000000000000" pitchFamily="34" charset="-122"/>
              <a:ea typeface="思源黑体 Medium" panose="020B0600000000000000" pitchFamily="34" charset="-122"/>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rcRect t="1482" r="1599"/>
          <a:stretch>
            <a:fillRect/>
          </a:stretch>
        </p:blipFill>
        <p:spPr>
          <a:xfrm>
            <a:off x="0" y="0"/>
            <a:ext cx="12177486" cy="6858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rcRect l="52273" b="73064"/>
          <a:stretch>
            <a:fillRect/>
          </a:stretch>
        </p:blipFill>
        <p:spPr>
          <a:xfrm>
            <a:off x="7410450" y="0"/>
            <a:ext cx="4800600" cy="15240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t="77778"/>
          <a:stretch>
            <a:fillRect/>
          </a:stretch>
        </p:blipFill>
        <p:spPr>
          <a:xfrm>
            <a:off x="0" y="5334000"/>
            <a:ext cx="12192000" cy="1524000"/>
          </a:xfrm>
          <a:prstGeom prst="rect">
            <a:avLst/>
          </a:prstGeom>
        </p:spPr>
      </p:pic>
      <p:sp>
        <p:nvSpPr>
          <p:cNvPr id="7" name="文本框 6"/>
          <p:cNvSpPr txBox="1"/>
          <p:nvPr/>
        </p:nvSpPr>
        <p:spPr>
          <a:xfrm>
            <a:off x="1192518" y="526920"/>
            <a:ext cx="1305560" cy="768350"/>
          </a:xfrm>
          <a:prstGeom prst="rect">
            <a:avLst/>
          </a:prstGeom>
          <a:noFill/>
        </p:spPr>
        <p:txBody>
          <a:bodyPr wrap="none" rtlCol="0">
            <a:spAutoFit/>
          </a:bodyPr>
          <a:lstStyle/>
          <a:p>
            <a:r>
              <a:rPr lang="zh-CN" altLang="en-US" sz="4400" b="1">
                <a:blipFill>
                  <a:blip r:embed="rId4"/>
                  <a:stretch>
                    <a:fillRect/>
                  </a:stretch>
                </a:blipFill>
                <a:latin typeface="楷体" panose="02010609060101010101" charset="-122"/>
                <a:ea typeface="楷体" panose="02010609060101010101" charset="-122"/>
              </a:rPr>
              <a:t>前言</a:t>
            </a:r>
            <a:endParaRPr lang="zh-CN" altLang="en-US" sz="4400" b="1">
              <a:blipFill>
                <a:blip r:embed="rId4"/>
                <a:stretch>
                  <a:fillRect/>
                </a:stretch>
              </a:blipFill>
              <a:latin typeface="楷体" panose="02010609060101010101" charset="-122"/>
              <a:ea typeface="楷体" panose="02010609060101010101" charset="-122"/>
            </a:endParaRPr>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rcRect l="68174" r="13885" b="66719"/>
          <a:stretch>
            <a:fillRect/>
          </a:stretch>
        </p:blipFill>
        <p:spPr>
          <a:xfrm>
            <a:off x="8941707" y="-120306"/>
            <a:ext cx="2190750" cy="2286000"/>
          </a:xfrm>
          <a:prstGeom prst="rect">
            <a:avLst/>
          </a:prstGeom>
        </p:spPr>
      </p:pic>
      <p:sp>
        <p:nvSpPr>
          <p:cNvPr id="9" name="矩形 8"/>
          <p:cNvSpPr/>
          <p:nvPr/>
        </p:nvSpPr>
        <p:spPr>
          <a:xfrm>
            <a:off x="1352550" y="1437640"/>
            <a:ext cx="9317990" cy="4096385"/>
          </a:xfrm>
          <a:prstGeom prst="rect">
            <a:avLst/>
          </a:prstGeom>
          <a:noFill/>
          <a:ln w="22225">
            <a:solidFill>
              <a:srgbClr val="A2050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6">
            <a:extLst>
              <a:ext uri="{28A0092B-C50C-407E-A947-70E740481C1C}">
                <a14:useLocalDpi xmlns:a14="http://schemas.microsoft.com/office/drawing/2010/main" val="0"/>
              </a:ext>
            </a:extLst>
          </a:blip>
          <a:srcRect r="81903" b="80586"/>
          <a:stretch>
            <a:fillRect/>
          </a:stretch>
        </p:blipFill>
        <p:spPr>
          <a:xfrm>
            <a:off x="-202566" y="0"/>
            <a:ext cx="2209802" cy="1333500"/>
          </a:xfrm>
          <a:prstGeom prst="rect">
            <a:avLst/>
          </a:prstGeom>
        </p:spPr>
      </p:pic>
      <p:pic>
        <p:nvPicPr>
          <p:cNvPr id="11" name="图片 10"/>
          <p:cNvPicPr>
            <a:picLocks noChangeAspect="1"/>
          </p:cNvPicPr>
          <p:nvPr/>
        </p:nvPicPr>
        <p:blipFill>
          <a:blip r:embed="rId7">
            <a:extLst>
              <a:ext uri="{28A0092B-C50C-407E-A947-70E740481C1C}">
                <a14:useLocalDpi xmlns:a14="http://schemas.microsoft.com/office/drawing/2010/main" val="0"/>
              </a:ext>
            </a:extLst>
          </a:blip>
          <a:srcRect l="21792" r="57375" b="56171"/>
          <a:stretch>
            <a:fillRect/>
          </a:stretch>
        </p:blipFill>
        <p:spPr>
          <a:xfrm rot="19837012">
            <a:off x="3509184" y="-645620"/>
            <a:ext cx="2095500" cy="2479750"/>
          </a:xfrm>
          <a:prstGeom prst="rect">
            <a:avLst/>
          </a:prstGeom>
        </p:spPr>
      </p:pic>
      <p:sp>
        <p:nvSpPr>
          <p:cNvPr id="12" name="矩形 11"/>
          <p:cNvSpPr/>
          <p:nvPr/>
        </p:nvSpPr>
        <p:spPr>
          <a:xfrm>
            <a:off x="1452880" y="1356360"/>
            <a:ext cx="9103995" cy="3733165"/>
          </a:xfrm>
          <a:prstGeom prst="rect">
            <a:avLst/>
          </a:prstGeom>
        </p:spPr>
        <p:txBody>
          <a:bodyPr wrap="square">
            <a:noAutofit/>
          </a:bodyPr>
          <a:lstStyle/>
          <a:p>
            <a:pPr indent="457200" algn="just">
              <a:lnSpc>
                <a:spcPct val="150000"/>
              </a:lnSpc>
            </a:pPr>
            <a:r>
              <a:rPr sz="2000">
                <a:solidFill>
                  <a:srgbClr val="9E0000"/>
                </a:solidFill>
                <a:latin typeface="黑体" panose="02010609060101010101" charset="-122"/>
                <a:ea typeface="黑体" panose="02010609060101010101" charset="-122"/>
                <a:cs typeface="黑体" panose="02010609060101010101" charset="-122"/>
              </a:rPr>
              <a:t>2023年，中央农村工作会议上，习近平总书记强调了城乡融合发展的重要性，指出这是推进中国式现代化的关键步骤。浙江省作为“中国式现代化的先行者”，在实施“八八战略”中展现了城乡融合的典范。</a:t>
            </a:r>
            <a:endParaRPr sz="2000">
              <a:solidFill>
                <a:srgbClr val="9E0000"/>
              </a:solidFill>
              <a:latin typeface="黑体" panose="02010609060101010101" charset="-122"/>
              <a:ea typeface="黑体" panose="02010609060101010101" charset="-122"/>
              <a:cs typeface="黑体" panose="02010609060101010101" charset="-122"/>
            </a:endParaRPr>
          </a:p>
          <a:p>
            <a:pPr indent="457200" algn="just">
              <a:lnSpc>
                <a:spcPct val="150000"/>
              </a:lnSpc>
            </a:pPr>
            <a:r>
              <a:rPr sz="2000">
                <a:solidFill>
                  <a:srgbClr val="9E0000"/>
                </a:solidFill>
                <a:latin typeface="黑体" panose="02010609060101010101" charset="-122"/>
                <a:ea typeface="黑体" panose="02010609060101010101" charset="-122"/>
                <a:cs typeface="黑体" panose="02010609060101010101" charset="-122"/>
              </a:rPr>
              <a:t>习近平总书记留给浙江省的宝贵财富——八八战略，本质内涵上是与中国式现代化一脉相承、方法路径上相互贯通、价值追求上高度契合。</a:t>
            </a:r>
            <a:r>
              <a:rPr lang="zh-CN" sz="2000">
                <a:solidFill>
                  <a:srgbClr val="9E0000"/>
                </a:solidFill>
                <a:latin typeface="黑体" panose="02010609060101010101" charset="-122"/>
                <a:ea typeface="黑体" panose="02010609060101010101" charset="-122"/>
                <a:cs typeface="黑体" panose="02010609060101010101" charset="-122"/>
              </a:rPr>
              <a:t>为此，</a:t>
            </a:r>
            <a:r>
              <a:rPr sz="2000">
                <a:solidFill>
                  <a:srgbClr val="9E0000"/>
                </a:solidFill>
                <a:latin typeface="黑体" panose="02010609060101010101" charset="-122"/>
                <a:ea typeface="黑体" panose="02010609060101010101" charset="-122"/>
                <a:cs typeface="黑体" panose="02010609060101010101" charset="-122"/>
              </a:rPr>
              <a:t>本文以公务员、师生、普通民众等相关人员为采访主体，以实地调研的形式深入了解八八战略的内涵与意义，更好地探索道路以助力推进城乡融合。同时，本文也指出了城乡融合过程中存在的重难点问题，并提出了相应的对策建议，旨在为中国城乡融合的未来发展提供理论支持和实践指导。</a:t>
            </a:r>
            <a:endParaRPr sz="2000">
              <a:solidFill>
                <a:srgbClr val="9E0000"/>
              </a:solidFill>
              <a:latin typeface="黑体" panose="02010609060101010101" charset="-122"/>
              <a:ea typeface="黑体" panose="02010609060101010101" charset="-122"/>
              <a:cs typeface="黑体" panose="02010609060101010101"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rcRect t="2769" r="2616"/>
          <a:stretch>
            <a:fillRect/>
          </a:stretch>
        </p:blipFill>
        <p:spPr>
          <a:xfrm>
            <a:off x="-19051" y="0"/>
            <a:ext cx="12211051" cy="6858000"/>
          </a:xfrm>
          <a:prstGeom prst="rect">
            <a:avLst/>
          </a:prstGeom>
          <a:noFill/>
          <a:ln w="19050">
            <a:noFill/>
          </a:ln>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rcRect l="52273" b="73064"/>
          <a:stretch>
            <a:fillRect/>
          </a:stretch>
        </p:blipFill>
        <p:spPr>
          <a:xfrm>
            <a:off x="7410450" y="0"/>
            <a:ext cx="4800600" cy="15240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t="77778"/>
          <a:stretch>
            <a:fillRect/>
          </a:stretch>
        </p:blipFill>
        <p:spPr>
          <a:xfrm>
            <a:off x="0" y="5334000"/>
            <a:ext cx="12192000" cy="1524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rcRect l="21792" r="57375" b="56171"/>
          <a:stretch>
            <a:fillRect/>
          </a:stretch>
        </p:blipFill>
        <p:spPr>
          <a:xfrm rot="19837012">
            <a:off x="1286684" y="-264619"/>
            <a:ext cx="2095500" cy="2479750"/>
          </a:xfrm>
          <a:prstGeom prst="rect">
            <a:avLst/>
          </a:prstGeom>
        </p:spPr>
      </p:pic>
      <p:sp>
        <p:nvSpPr>
          <p:cNvPr id="8" name="文本框 7"/>
          <p:cNvSpPr txBox="1"/>
          <p:nvPr/>
        </p:nvSpPr>
        <p:spPr>
          <a:xfrm>
            <a:off x="5355960" y="875472"/>
            <a:ext cx="1499128" cy="769441"/>
          </a:xfrm>
          <a:prstGeom prst="rect">
            <a:avLst/>
          </a:prstGeom>
          <a:noFill/>
        </p:spPr>
        <p:txBody>
          <a:bodyPr wrap="none" rtlCol="0">
            <a:spAutoFit/>
          </a:bodyPr>
          <a:lstStyle/>
          <a:p>
            <a:r>
              <a:rPr lang="zh-CN" altLang="en-US" sz="4400" b="1" spc="600">
                <a:blipFill>
                  <a:blip r:embed="rId5"/>
                  <a:stretch>
                    <a:fillRect/>
                  </a:stretch>
                </a:blipFill>
                <a:latin typeface="思源黑体 Medium" panose="020B0600000000000000" pitchFamily="34" charset="-122"/>
                <a:ea typeface="思源黑体 Medium" panose="020B0600000000000000" pitchFamily="34" charset="-122"/>
              </a:rPr>
              <a:t>目录</a:t>
            </a:r>
            <a:endParaRPr lang="zh-CN" altLang="en-US" sz="4400" b="1" spc="600">
              <a:blipFill>
                <a:blip r:embed="rId5"/>
                <a:stretch>
                  <a:fillRect/>
                </a:stretch>
              </a:blipFill>
              <a:latin typeface="思源黑体 Medium" panose="020B0600000000000000" pitchFamily="34" charset="-122"/>
              <a:ea typeface="思源黑体 Medium" panose="020B0600000000000000" pitchFamily="34" charset="-122"/>
            </a:endParaRPr>
          </a:p>
        </p:txBody>
      </p:sp>
      <p:sp>
        <p:nvSpPr>
          <p:cNvPr id="21" name="文本框 20"/>
          <p:cNvSpPr txBox="1"/>
          <p:nvPr>
            <p:custDataLst>
              <p:tags r:id="rId6"/>
            </p:custDataLst>
          </p:nvPr>
        </p:nvSpPr>
        <p:spPr>
          <a:xfrm>
            <a:off x="3158243" y="1987482"/>
            <a:ext cx="415498" cy="369332"/>
          </a:xfrm>
          <a:prstGeom prst="rect">
            <a:avLst/>
          </a:prstGeom>
          <a:solidFill>
            <a:srgbClr val="9E0000"/>
          </a:solidFill>
        </p:spPr>
        <p:txBody>
          <a:bodyPr wrap="none" rtlCol="0">
            <a:spAutoFit/>
          </a:bodyPr>
          <a:lstStyle/>
          <a:p>
            <a:r>
              <a:rPr lang="zh-CN" altLang="en-US" b="1">
                <a:solidFill>
                  <a:schemeClr val="bg1"/>
                </a:solidFill>
                <a:latin typeface="微软雅黑" panose="020B0503020204020204" pitchFamily="34" charset="-122"/>
                <a:ea typeface="微软雅黑" panose="020B0503020204020204" pitchFamily="34" charset="-122"/>
              </a:rPr>
              <a:t>一</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custDataLst>
              <p:tags r:id="rId7"/>
            </p:custDataLst>
          </p:nvPr>
        </p:nvSpPr>
        <p:spPr>
          <a:xfrm>
            <a:off x="3158243" y="2700118"/>
            <a:ext cx="415498" cy="369332"/>
          </a:xfrm>
          <a:prstGeom prst="rect">
            <a:avLst/>
          </a:prstGeom>
          <a:solidFill>
            <a:srgbClr val="9E0000"/>
          </a:solidFill>
        </p:spPr>
        <p:txBody>
          <a:bodyPr wrap="none" rtlCol="0">
            <a:spAutoFit/>
          </a:bodyPr>
          <a:lstStyle/>
          <a:p>
            <a:r>
              <a:rPr lang="zh-CN" altLang="en-US" b="1">
                <a:solidFill>
                  <a:schemeClr val="bg1"/>
                </a:solidFill>
                <a:latin typeface="微软雅黑" panose="020B0503020204020204" pitchFamily="34" charset="-122"/>
                <a:ea typeface="微软雅黑" panose="020B0503020204020204" pitchFamily="34" charset="-122"/>
              </a:rPr>
              <a:t>二</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custDataLst>
              <p:tags r:id="rId8"/>
            </p:custDataLst>
          </p:nvPr>
        </p:nvSpPr>
        <p:spPr>
          <a:xfrm>
            <a:off x="3158243" y="3422054"/>
            <a:ext cx="415498" cy="369332"/>
          </a:xfrm>
          <a:prstGeom prst="rect">
            <a:avLst/>
          </a:prstGeom>
          <a:solidFill>
            <a:srgbClr val="9E0000"/>
          </a:solidFill>
        </p:spPr>
        <p:txBody>
          <a:bodyPr wrap="none" rtlCol="0">
            <a:spAutoFit/>
          </a:bodyPr>
          <a:lstStyle/>
          <a:p>
            <a:r>
              <a:rPr lang="zh-CN" altLang="en-US" b="1">
                <a:solidFill>
                  <a:schemeClr val="bg1"/>
                </a:solidFill>
                <a:latin typeface="微软雅黑" panose="020B0503020204020204" pitchFamily="34" charset="-122"/>
                <a:ea typeface="微软雅黑" panose="020B0503020204020204" pitchFamily="34" charset="-122"/>
              </a:rPr>
              <a:t>三</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custDataLst>
              <p:tags r:id="rId9"/>
            </p:custDataLst>
          </p:nvPr>
        </p:nvSpPr>
        <p:spPr>
          <a:xfrm>
            <a:off x="3158243" y="4143546"/>
            <a:ext cx="415498" cy="369332"/>
          </a:xfrm>
          <a:prstGeom prst="rect">
            <a:avLst/>
          </a:prstGeom>
          <a:solidFill>
            <a:srgbClr val="9E0000"/>
          </a:solidFill>
        </p:spPr>
        <p:txBody>
          <a:bodyPr wrap="none" rtlCol="0">
            <a:spAutoFit/>
          </a:bodyPr>
          <a:lstStyle/>
          <a:p>
            <a:r>
              <a:rPr lang="zh-CN" altLang="en-US" b="1">
                <a:solidFill>
                  <a:schemeClr val="bg1"/>
                </a:solidFill>
                <a:latin typeface="微软雅黑" panose="020B0503020204020204" pitchFamily="34" charset="-122"/>
                <a:ea typeface="微软雅黑" panose="020B0503020204020204" pitchFamily="34" charset="-122"/>
              </a:rPr>
              <a:t>四</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27" name="矩形 26"/>
          <p:cNvSpPr/>
          <p:nvPr>
            <p:custDataLst>
              <p:tags r:id="rId10"/>
            </p:custDataLst>
          </p:nvPr>
        </p:nvSpPr>
        <p:spPr>
          <a:xfrm>
            <a:off x="3800475" y="1945640"/>
            <a:ext cx="4117340" cy="460375"/>
          </a:xfrm>
          <a:prstGeom prst="rect">
            <a:avLst/>
          </a:prstGeom>
        </p:spPr>
        <p:txBody>
          <a:bodyPr wrap="square">
            <a:spAutoFit/>
          </a:bodyPr>
          <a:lstStyle/>
          <a:p>
            <a:pPr algn="l"/>
            <a:r>
              <a:rPr lang="zh-CN" altLang="en-US" sz="2400" b="1">
                <a:solidFill>
                  <a:srgbClr val="9E0000"/>
                </a:solidFill>
                <a:latin typeface="微软雅黑" panose="020B0503020204020204" pitchFamily="34" charset="-122"/>
                <a:ea typeface="微软雅黑" panose="020B0503020204020204" pitchFamily="34" charset="-122"/>
                <a:cs typeface="+mn-ea"/>
                <a:sym typeface="+mn-lt"/>
              </a:rPr>
              <a:t>调研结果与现状分析</a:t>
            </a:r>
            <a:endParaRPr lang="zh-CN" altLang="en-US" sz="2400" b="1">
              <a:solidFill>
                <a:srgbClr val="9E0000"/>
              </a:solidFill>
              <a:latin typeface="微软雅黑" panose="020B0503020204020204" pitchFamily="34" charset="-122"/>
              <a:ea typeface="微软雅黑" panose="020B0503020204020204" pitchFamily="34" charset="-122"/>
              <a:cs typeface="+mn-ea"/>
              <a:sym typeface="+mn-lt"/>
            </a:endParaRPr>
          </a:p>
        </p:txBody>
      </p:sp>
      <p:sp>
        <p:nvSpPr>
          <p:cNvPr id="28" name="矩形 27"/>
          <p:cNvSpPr/>
          <p:nvPr>
            <p:custDataLst>
              <p:tags r:id="rId11"/>
            </p:custDataLst>
          </p:nvPr>
        </p:nvSpPr>
        <p:spPr>
          <a:xfrm>
            <a:off x="3799840" y="2661285"/>
            <a:ext cx="5425440" cy="460375"/>
          </a:xfrm>
          <a:prstGeom prst="rect">
            <a:avLst/>
          </a:prstGeom>
        </p:spPr>
        <p:txBody>
          <a:bodyPr wrap="square">
            <a:spAutoFit/>
          </a:bodyPr>
          <a:lstStyle/>
          <a:p>
            <a:pPr algn="l"/>
            <a:r>
              <a:rPr lang="en-US" altLang="zh-CN" sz="2400" b="1">
                <a:solidFill>
                  <a:srgbClr val="9E0000"/>
                </a:solidFill>
                <a:latin typeface="微软雅黑" panose="020B0503020204020204" pitchFamily="34" charset="-122"/>
                <a:ea typeface="微软雅黑" panose="020B0503020204020204" pitchFamily="34" charset="-122"/>
                <a:cs typeface="+mn-ea"/>
                <a:sym typeface="+mn-lt"/>
              </a:rPr>
              <a:t>“</a:t>
            </a:r>
            <a:r>
              <a:rPr lang="zh-CN" altLang="en-US" sz="2400" b="1">
                <a:solidFill>
                  <a:srgbClr val="9E0000"/>
                </a:solidFill>
                <a:latin typeface="微软雅黑" panose="020B0503020204020204" pitchFamily="34" charset="-122"/>
                <a:ea typeface="微软雅黑" panose="020B0503020204020204" pitchFamily="34" charset="-122"/>
                <a:cs typeface="+mn-ea"/>
                <a:sym typeface="+mn-lt"/>
              </a:rPr>
              <a:t>八八战略</a:t>
            </a:r>
            <a:r>
              <a:rPr lang="en-US" altLang="zh-CN" sz="2400" b="1">
                <a:solidFill>
                  <a:srgbClr val="9E0000"/>
                </a:solidFill>
                <a:latin typeface="微软雅黑" panose="020B0503020204020204" pitchFamily="34" charset="-122"/>
                <a:ea typeface="微软雅黑" panose="020B0503020204020204" pitchFamily="34" charset="-122"/>
                <a:cs typeface="+mn-ea"/>
                <a:sym typeface="+mn-lt"/>
              </a:rPr>
              <a:t>”</a:t>
            </a:r>
            <a:r>
              <a:rPr lang="zh-CN" altLang="en-US" sz="2400" b="1">
                <a:solidFill>
                  <a:srgbClr val="9E0000"/>
                </a:solidFill>
                <a:latin typeface="微软雅黑" panose="020B0503020204020204" pitchFamily="34" charset="-122"/>
                <a:ea typeface="微软雅黑" panose="020B0503020204020204" pitchFamily="34" charset="-122"/>
                <a:cs typeface="+mn-ea"/>
                <a:sym typeface="+mn-lt"/>
              </a:rPr>
              <a:t>在城乡融合中的作用</a:t>
            </a:r>
            <a:endParaRPr lang="zh-CN" altLang="en-US" sz="2400" b="1">
              <a:solidFill>
                <a:srgbClr val="9E0000"/>
              </a:solidFill>
              <a:latin typeface="微软雅黑" panose="020B0503020204020204" pitchFamily="34" charset="-122"/>
              <a:ea typeface="微软雅黑" panose="020B0503020204020204" pitchFamily="34" charset="-122"/>
              <a:cs typeface="+mn-ea"/>
              <a:sym typeface="+mn-lt"/>
            </a:endParaRPr>
          </a:p>
        </p:txBody>
      </p:sp>
      <p:sp>
        <p:nvSpPr>
          <p:cNvPr id="29" name="矩形 28"/>
          <p:cNvSpPr/>
          <p:nvPr>
            <p:custDataLst>
              <p:tags r:id="rId12"/>
            </p:custDataLst>
          </p:nvPr>
        </p:nvSpPr>
        <p:spPr>
          <a:xfrm>
            <a:off x="3800475" y="3404870"/>
            <a:ext cx="7054850" cy="460375"/>
          </a:xfrm>
          <a:prstGeom prst="rect">
            <a:avLst/>
          </a:prstGeom>
        </p:spPr>
        <p:txBody>
          <a:bodyPr wrap="square">
            <a:spAutoFit/>
          </a:bodyPr>
          <a:lstStyle/>
          <a:p>
            <a:pPr algn="l"/>
            <a:r>
              <a:rPr sz="2400" b="1">
                <a:solidFill>
                  <a:srgbClr val="9E0000"/>
                </a:solidFill>
                <a:latin typeface="微软雅黑" panose="020B0503020204020204" pitchFamily="34" charset="-122"/>
                <a:ea typeface="微软雅黑" panose="020B0503020204020204" pitchFamily="34" charset="-122"/>
                <a:cs typeface="+mn-ea"/>
                <a:sym typeface="+mn-lt"/>
              </a:rPr>
              <a:t>城乡融合过程中的重难点问题及原因分析</a:t>
            </a:r>
            <a:endParaRPr sz="2400" b="1">
              <a:solidFill>
                <a:srgbClr val="9E0000"/>
              </a:solidFill>
              <a:latin typeface="微软雅黑" panose="020B0503020204020204" pitchFamily="34" charset="-122"/>
              <a:ea typeface="微软雅黑" panose="020B0503020204020204" pitchFamily="34" charset="-122"/>
              <a:cs typeface="+mn-ea"/>
              <a:sym typeface="+mn-lt"/>
            </a:endParaRPr>
          </a:p>
        </p:txBody>
      </p:sp>
      <p:sp>
        <p:nvSpPr>
          <p:cNvPr id="30" name="矩形 29"/>
          <p:cNvSpPr/>
          <p:nvPr>
            <p:custDataLst>
              <p:tags r:id="rId13"/>
            </p:custDataLst>
          </p:nvPr>
        </p:nvSpPr>
        <p:spPr>
          <a:xfrm>
            <a:off x="3800475" y="4113530"/>
            <a:ext cx="6925310" cy="460375"/>
          </a:xfrm>
          <a:prstGeom prst="rect">
            <a:avLst/>
          </a:prstGeom>
        </p:spPr>
        <p:txBody>
          <a:bodyPr wrap="square">
            <a:spAutoFit/>
          </a:bodyPr>
          <a:lstStyle/>
          <a:p>
            <a:pPr algn="l"/>
            <a:r>
              <a:rPr sz="2400" b="1">
                <a:solidFill>
                  <a:srgbClr val="9E0000"/>
                </a:solidFill>
                <a:latin typeface="微软雅黑" panose="020B0503020204020204" pitchFamily="34" charset="-122"/>
                <a:ea typeface="微软雅黑" panose="020B0503020204020204" pitchFamily="34" charset="-122"/>
                <a:cs typeface="+mn-ea"/>
                <a:sym typeface="+mn-lt"/>
              </a:rPr>
              <a:t>推进中国式现代化高质量城乡融合的对策</a:t>
            </a:r>
            <a:endParaRPr sz="2400" b="1">
              <a:solidFill>
                <a:srgbClr val="9E0000"/>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strips(downLeft)">
                                      <p:cBhvr>
                                        <p:cTn id="7" dur="500"/>
                                        <p:tgtEl>
                                          <p:spTgt spid="27"/>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strips(downLeft)">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strips(downLeft)">
                                      <p:cBhvr>
                                        <p:cTn id="15" dur="500"/>
                                        <p:tgtEl>
                                          <p:spTgt spid="22"/>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strips(downLeft)">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strips(downLeft)">
                                      <p:cBhvr>
                                        <p:cTn id="23" dur="500"/>
                                        <p:tgtEl>
                                          <p:spTgt spid="23"/>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strips(downLeft)">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strips(downLeft)">
                                      <p:cBhvr>
                                        <p:cTn id="31" dur="500"/>
                                        <p:tgtEl>
                                          <p:spTgt spid="24"/>
                                        </p:tgtEl>
                                      </p:cBhvr>
                                    </p:animEffect>
                                  </p:childTnLst>
                                </p:cTn>
                              </p:par>
                              <p:par>
                                <p:cTn id="32" presetID="18" presetClass="entr" presetSubtype="12" fill="hold" nodeType="withEffect">
                                  <p:stCondLst>
                                    <p:cond delay="0"/>
                                  </p:stCondLst>
                                  <p:childTnLst>
                                    <p:set>
                                      <p:cBhvr>
                                        <p:cTn id="33" dur="1" fill="hold">
                                          <p:stCondLst>
                                            <p:cond delay="0"/>
                                          </p:stCondLst>
                                        </p:cTn>
                                        <p:tgtEl>
                                          <p:spTgt spid="30">
                                            <p:txEl>
                                              <p:pRg st="0" end="0"/>
                                            </p:txEl>
                                          </p:spTgt>
                                        </p:tgtEl>
                                        <p:attrNameLst>
                                          <p:attrName>style.visibility</p:attrName>
                                        </p:attrNameLst>
                                      </p:cBhvr>
                                      <p:to>
                                        <p:strVal val="visible"/>
                                      </p:to>
                                    </p:set>
                                    <p:animEffect transition="in" filter="strips(downLeft)">
                                      <p:cBhvr>
                                        <p:cTn id="34"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1" grpId="0" animBg="1"/>
      <p:bldP spid="22" grpId="0" animBg="1"/>
      <p:bldP spid="28" grpId="0"/>
      <p:bldP spid="23" grpId="0" animBg="1"/>
      <p:bldP spid="29" grpId="0"/>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rcRect t="2769" r="2616"/>
          <a:stretch>
            <a:fillRect/>
          </a:stretch>
        </p:blipFill>
        <p:spPr>
          <a:xfrm>
            <a:off x="-1" y="0"/>
            <a:ext cx="12211051" cy="6858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rcRect l="52273" b="73064"/>
          <a:stretch>
            <a:fillRect/>
          </a:stretch>
        </p:blipFill>
        <p:spPr>
          <a:xfrm>
            <a:off x="7410450" y="0"/>
            <a:ext cx="4800600" cy="15240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t="77778"/>
          <a:stretch>
            <a:fillRect/>
          </a:stretch>
        </p:blipFill>
        <p:spPr>
          <a:xfrm>
            <a:off x="0" y="5334000"/>
            <a:ext cx="12192000" cy="1524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rcRect r="81903" b="80586"/>
          <a:stretch>
            <a:fillRect/>
          </a:stretch>
        </p:blipFill>
        <p:spPr>
          <a:xfrm>
            <a:off x="-1" y="0"/>
            <a:ext cx="2209802" cy="1333500"/>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rcRect l="68174" r="13885" b="66719"/>
          <a:stretch>
            <a:fillRect/>
          </a:stretch>
        </p:blipFill>
        <p:spPr>
          <a:xfrm>
            <a:off x="8171434" y="381000"/>
            <a:ext cx="2190750" cy="2286000"/>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rcRect l="21792" r="57375" b="56171"/>
          <a:stretch>
            <a:fillRect/>
          </a:stretch>
        </p:blipFill>
        <p:spPr>
          <a:xfrm rot="19837012">
            <a:off x="3509184" y="-645620"/>
            <a:ext cx="2095500" cy="2479750"/>
          </a:xfrm>
          <a:prstGeom prst="rect">
            <a:avLst/>
          </a:prstGeom>
        </p:spPr>
      </p:pic>
      <p:sp>
        <p:nvSpPr>
          <p:cNvPr id="11" name="矩形 10"/>
          <p:cNvSpPr/>
          <p:nvPr/>
        </p:nvSpPr>
        <p:spPr>
          <a:xfrm>
            <a:off x="3667930" y="2743296"/>
            <a:ext cx="5554980" cy="768350"/>
          </a:xfrm>
          <a:prstGeom prst="rect">
            <a:avLst/>
          </a:prstGeom>
        </p:spPr>
        <p:txBody>
          <a:bodyPr wrap="none">
            <a:spAutoFit/>
          </a:bodyPr>
          <a:lstStyle/>
          <a:p>
            <a:pPr algn="l"/>
            <a:r>
              <a:rPr lang="zh-CN" altLang="en-US" sz="4400" b="1" spc="300">
                <a:blipFill>
                  <a:blip r:embed="rId7"/>
                  <a:stretch>
                    <a:fillRect/>
                  </a:stretch>
                </a:blipFill>
                <a:latin typeface="微软雅黑" panose="020B0503020204020204" pitchFamily="34" charset="-122"/>
                <a:ea typeface="微软雅黑" panose="020B0503020204020204" pitchFamily="34" charset="-122"/>
                <a:cs typeface="+mn-ea"/>
                <a:sym typeface="+mn-lt"/>
              </a:rPr>
              <a:t>调研结果与现状分析</a:t>
            </a:r>
            <a:endParaRPr lang="zh-CN" altLang="en-US" sz="4400" b="1" spc="300">
              <a:blipFill>
                <a:blip r:embed="rId7"/>
                <a:stretch>
                  <a:fillRect/>
                </a:stretch>
              </a:blipFill>
              <a:latin typeface="微软雅黑" panose="020B0503020204020204" pitchFamily="34" charset="-122"/>
              <a:ea typeface="微软雅黑" panose="020B0503020204020204" pitchFamily="34" charset="-122"/>
              <a:cs typeface="+mn-ea"/>
              <a:sym typeface="+mn-lt"/>
            </a:endParaRPr>
          </a:p>
        </p:txBody>
      </p:sp>
      <p:sp>
        <p:nvSpPr>
          <p:cNvPr id="12" name="圆角矩形 11"/>
          <p:cNvSpPr/>
          <p:nvPr/>
        </p:nvSpPr>
        <p:spPr>
          <a:xfrm>
            <a:off x="2984043" y="2827799"/>
            <a:ext cx="596900" cy="596900"/>
          </a:xfrm>
          <a:prstGeom prst="round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063523" y="2820587"/>
            <a:ext cx="437940" cy="584775"/>
          </a:xfrm>
          <a:prstGeom prst="rect">
            <a:avLst/>
          </a:prstGeom>
          <a:noFill/>
        </p:spPr>
        <p:txBody>
          <a:bodyPr wrap="none" rtlCol="0">
            <a:spAutoFit/>
          </a:bodyPr>
          <a:lstStyle/>
          <a:p>
            <a:r>
              <a:rPr lang="en-US" altLang="zh-CN" sz="3200" b="1">
                <a:solidFill>
                  <a:schemeClr val="bg1"/>
                </a:solidFill>
                <a:latin typeface="微软雅黑" panose="020B0503020204020204" pitchFamily="34" charset="-122"/>
                <a:ea typeface="微软雅黑" panose="020B0503020204020204" pitchFamily="34" charset="-122"/>
              </a:rPr>
              <a:t>1</a:t>
            </a:r>
            <a:endParaRPr lang="zh-CN" altLang="en-US" sz="3200" b="1">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5950584" y="3779714"/>
            <a:ext cx="309880" cy="398780"/>
          </a:xfrm>
          <a:prstGeom prst="rect">
            <a:avLst/>
          </a:prstGeom>
        </p:spPr>
        <p:txBody>
          <a:bodyPr wrap="none">
            <a:spAutoFit/>
          </a:bodyPr>
          <a:lstStyle/>
          <a:p>
            <a:pPr algn="ctr"/>
            <a:endParaRPr lang="zh-CN" altLang="en-US" sz="2000" b="1">
              <a:solidFill>
                <a:srgbClr val="9E0000"/>
              </a:solidFill>
              <a:latin typeface="微软雅黑" panose="020B0503020204020204" pitchFamily="34" charset="-122"/>
              <a:ea typeface="微软雅黑" panose="020B0503020204020204" pitchFamily="34" charset="-122"/>
              <a:cs typeface="+mn-ea"/>
              <a:sym typeface="+mn-lt"/>
            </a:endParaRPr>
          </a:p>
        </p:txBody>
      </p:sp>
      <p:cxnSp>
        <p:nvCxnSpPr>
          <p:cNvPr id="16" name="直接连接符 15"/>
          <p:cNvCxnSpPr/>
          <p:nvPr/>
        </p:nvCxnSpPr>
        <p:spPr>
          <a:xfrm>
            <a:off x="3629025" y="3703237"/>
            <a:ext cx="5067300" cy="0"/>
          </a:xfrm>
          <a:prstGeom prst="line">
            <a:avLst/>
          </a:prstGeom>
          <a:ln w="22225">
            <a:solidFill>
              <a:srgbClr val="9E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ldLvl="0" animBg="1"/>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rcRect t="1482" r="1599"/>
          <a:stretch>
            <a:fillRect/>
          </a:stretch>
        </p:blipFill>
        <p:spPr>
          <a:xfrm>
            <a:off x="0" y="0"/>
            <a:ext cx="12177486" cy="6858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rcRect l="52273" b="73064"/>
          <a:stretch>
            <a:fillRect/>
          </a:stretch>
        </p:blipFill>
        <p:spPr>
          <a:xfrm>
            <a:off x="7410450" y="0"/>
            <a:ext cx="4800600" cy="15240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t="77778"/>
          <a:stretch>
            <a:fillRect/>
          </a:stretch>
        </p:blipFill>
        <p:spPr>
          <a:xfrm>
            <a:off x="0" y="5334000"/>
            <a:ext cx="12192000" cy="1524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rcRect l="21792" r="57375" b="56171"/>
          <a:stretch>
            <a:fillRect/>
          </a:stretch>
        </p:blipFill>
        <p:spPr>
          <a:xfrm rot="19837012">
            <a:off x="9641994" y="239595"/>
            <a:ext cx="2095500" cy="247975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399" y="240098"/>
            <a:ext cx="384629" cy="384629"/>
          </a:xfrm>
          <a:prstGeom prst="rect">
            <a:avLst/>
          </a:prstGeom>
        </p:spPr>
      </p:pic>
      <p:sp>
        <p:nvSpPr>
          <p:cNvPr id="10" name="矩形 9"/>
          <p:cNvSpPr/>
          <p:nvPr/>
        </p:nvSpPr>
        <p:spPr>
          <a:xfrm>
            <a:off x="779128" y="336973"/>
            <a:ext cx="2926080" cy="460375"/>
          </a:xfrm>
          <a:prstGeom prst="rect">
            <a:avLst/>
          </a:prstGeom>
        </p:spPr>
        <p:txBody>
          <a:bodyPr wrap="none">
            <a:spAutoFit/>
          </a:bodyPr>
          <a:lstStyle/>
          <a:p>
            <a:pPr algn="l"/>
            <a:r>
              <a:rPr sz="2400" b="1">
                <a:blipFill>
                  <a:blip r:embed="rId6"/>
                  <a:stretch>
                    <a:fillRect/>
                  </a:stretch>
                </a:blipFill>
                <a:latin typeface="微软雅黑" panose="020B0503020204020204" pitchFamily="34" charset="-122"/>
                <a:ea typeface="微软雅黑" panose="020B0503020204020204" pitchFamily="34" charset="-122"/>
                <a:cs typeface="+mn-ea"/>
                <a:sym typeface="+mn-lt"/>
              </a:rPr>
              <a:t>调研结果与现状分析</a:t>
            </a:r>
            <a:endParaRPr sz="2400" b="1">
              <a:blipFill>
                <a:blip r:embed="rId6"/>
                <a:stretch>
                  <a:fillRect/>
                </a:stretch>
              </a:blipFill>
              <a:latin typeface="微软雅黑" panose="020B0503020204020204" pitchFamily="34" charset="-122"/>
              <a:ea typeface="微软雅黑" panose="020B0503020204020204" pitchFamily="34" charset="-122"/>
              <a:cs typeface="+mn-ea"/>
              <a:sym typeface="+mn-lt"/>
            </a:endParaRPr>
          </a:p>
        </p:txBody>
      </p:sp>
      <p:sp>
        <p:nvSpPr>
          <p:cNvPr id="11" name="矩形 10"/>
          <p:cNvSpPr/>
          <p:nvPr/>
        </p:nvSpPr>
        <p:spPr>
          <a:xfrm>
            <a:off x="6217920" y="2188210"/>
            <a:ext cx="5571490" cy="3307715"/>
          </a:xfrm>
          <a:prstGeom prst="rect">
            <a:avLst/>
          </a:prstGeom>
        </p:spPr>
        <p:txBody>
          <a:bodyPr wrap="square">
            <a:noAutofit/>
          </a:bodyPr>
          <a:lstStyle/>
          <a:p>
            <a:pPr indent="457200" algn="just" fontAlgn="base">
              <a:lnSpc>
                <a:spcPct val="150000"/>
              </a:lnSpc>
              <a:spcBef>
                <a:spcPct val="0"/>
              </a:spcBef>
              <a:spcAft>
                <a:spcPct val="0"/>
              </a:spcAft>
              <a:defRPr/>
            </a:pPr>
            <a:r>
              <a:rPr kern="0">
                <a:solidFill>
                  <a:srgbClr val="9E0000"/>
                </a:solidFill>
                <a:latin typeface="微软雅黑" panose="020B0503020204020204" pitchFamily="34" charset="-122"/>
                <a:ea typeface="微软雅黑" panose="020B0503020204020204" pitchFamily="34" charset="-122"/>
                <a:cs typeface="+mn-ea"/>
                <a:sym typeface="+mn-lt"/>
              </a:rPr>
              <a:t>在对普通民众的采访中，大部分人对于城乡</a:t>
            </a:r>
            <a:r>
              <a:rPr lang="zh-CN" kern="0">
                <a:solidFill>
                  <a:srgbClr val="9E0000"/>
                </a:solidFill>
                <a:latin typeface="微软雅黑" panose="020B0503020204020204" pitchFamily="34" charset="-122"/>
                <a:ea typeface="微软雅黑" panose="020B0503020204020204" pitchFamily="34" charset="-122"/>
                <a:cs typeface="+mn-ea"/>
                <a:sym typeface="+mn-lt"/>
              </a:rPr>
              <a:t>融合</a:t>
            </a:r>
            <a:r>
              <a:rPr kern="0">
                <a:solidFill>
                  <a:srgbClr val="9E0000"/>
                </a:solidFill>
                <a:latin typeface="微软雅黑" panose="020B0503020204020204" pitchFamily="34" charset="-122"/>
                <a:ea typeface="微软雅黑" panose="020B0503020204020204" pitchFamily="34" charset="-122"/>
                <a:cs typeface="+mn-ea"/>
                <a:sym typeface="+mn-lt"/>
              </a:rPr>
              <a:t>有大致的概念理解，能认识到城乡</a:t>
            </a:r>
            <a:r>
              <a:rPr lang="zh-CN" kern="0">
                <a:solidFill>
                  <a:srgbClr val="9E0000"/>
                </a:solidFill>
                <a:latin typeface="微软雅黑" panose="020B0503020204020204" pitchFamily="34" charset="-122"/>
                <a:ea typeface="微软雅黑" panose="020B0503020204020204" pitchFamily="34" charset="-122"/>
                <a:cs typeface="+mn-ea"/>
                <a:sym typeface="+mn-lt"/>
              </a:rPr>
              <a:t>融合发展</a:t>
            </a:r>
            <a:r>
              <a:rPr kern="0">
                <a:solidFill>
                  <a:srgbClr val="9E0000"/>
                </a:solidFill>
                <a:latin typeface="微软雅黑" panose="020B0503020204020204" pitchFamily="34" charset="-122"/>
                <a:ea typeface="微软雅黑" panose="020B0503020204020204" pitchFamily="34" charset="-122"/>
                <a:cs typeface="+mn-ea"/>
                <a:sym typeface="+mn-lt"/>
              </a:rPr>
              <a:t>是在生产力高度发达条件下, 城乡完全融合, 互为资源, 互为市场, 互相服务, 达到城乡之间在经济、社会、文化、生态上协调发展的过程。不过，只有少数人在采访过程提出了实现城乡</a:t>
            </a:r>
            <a:r>
              <a:rPr lang="zh-CN" kern="0">
                <a:solidFill>
                  <a:srgbClr val="9E0000"/>
                </a:solidFill>
                <a:latin typeface="微软雅黑" panose="020B0503020204020204" pitchFamily="34" charset="-122"/>
                <a:ea typeface="微软雅黑" panose="020B0503020204020204" pitchFamily="34" charset="-122"/>
                <a:cs typeface="+mn-ea"/>
                <a:sym typeface="+mn-lt"/>
              </a:rPr>
              <a:t>融合</a:t>
            </a:r>
            <a:r>
              <a:rPr kern="0">
                <a:solidFill>
                  <a:srgbClr val="9E0000"/>
                </a:solidFill>
                <a:latin typeface="微软雅黑" panose="020B0503020204020204" pitchFamily="34" charset="-122"/>
                <a:ea typeface="微软雅黑" panose="020B0503020204020204" pitchFamily="34" charset="-122"/>
                <a:cs typeface="+mn-ea"/>
                <a:sym typeface="+mn-lt"/>
              </a:rPr>
              <a:t>过程中还面临着的城乡发展不平衡、资源不均衡等问题以及政府部门加大对农村的扶持力度、加强基础设施建设等相关对策。</a:t>
            </a:r>
            <a:endParaRPr kern="0">
              <a:solidFill>
                <a:srgbClr val="9E0000"/>
              </a:solidFill>
              <a:latin typeface="微软雅黑" panose="020B0503020204020204" pitchFamily="34" charset="-122"/>
              <a:ea typeface="微软雅黑" panose="020B0503020204020204" pitchFamily="34" charset="-122"/>
              <a:cs typeface="+mn-ea"/>
              <a:sym typeface="+mn-lt"/>
            </a:endParaRPr>
          </a:p>
        </p:txBody>
      </p:sp>
      <p:sp>
        <p:nvSpPr>
          <p:cNvPr id="12" name="矩形 11"/>
          <p:cNvSpPr/>
          <p:nvPr/>
        </p:nvSpPr>
        <p:spPr>
          <a:xfrm>
            <a:off x="6162675" y="2088515"/>
            <a:ext cx="5632450" cy="3741420"/>
          </a:xfrm>
          <a:prstGeom prst="rect">
            <a:avLst/>
          </a:prstGeom>
          <a:noFill/>
          <a:ln w="22225">
            <a:solidFill>
              <a:srgbClr val="A2050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066004" y="1411218"/>
            <a:ext cx="1897380" cy="460375"/>
          </a:xfrm>
          <a:prstGeom prst="rect">
            <a:avLst/>
          </a:prstGeom>
        </p:spPr>
        <p:txBody>
          <a:bodyPr wrap="none">
            <a:spAutoFit/>
          </a:bodyPr>
          <a:lstStyle/>
          <a:p>
            <a:r>
              <a:rPr lang="zh-CN" altLang="en-US" sz="2400" b="1" spc="300">
                <a:blipFill>
                  <a:blip r:embed="rId6"/>
                  <a:stretch>
                    <a:fillRect/>
                  </a:stretch>
                </a:blipFill>
                <a:latin typeface="微软雅黑" panose="020B0503020204020204" pitchFamily="34" charset="-122"/>
                <a:ea typeface="微软雅黑" panose="020B0503020204020204" pitchFamily="34" charset="-122"/>
                <a:cs typeface="+mn-ea"/>
                <a:sym typeface="+mn-lt"/>
              </a:rPr>
              <a:t>民众</a:t>
            </a:r>
            <a:r>
              <a:rPr lang="zh-CN" altLang="en-US" sz="2400" b="1" spc="300">
                <a:blipFill>
                  <a:blip r:embed="rId6"/>
                  <a:stretch>
                    <a:fillRect/>
                  </a:stretch>
                </a:blipFill>
                <a:latin typeface="微软雅黑" panose="020B0503020204020204" pitchFamily="34" charset="-122"/>
                <a:ea typeface="微软雅黑" panose="020B0503020204020204" pitchFamily="34" charset="-122"/>
                <a:cs typeface="+mn-ea"/>
                <a:sym typeface="+mn-lt"/>
              </a:rPr>
              <a:t>视角：</a:t>
            </a:r>
            <a:endParaRPr lang="zh-CN" altLang="en-US" sz="2400" b="1" spc="300">
              <a:blipFill>
                <a:blip r:embed="rId6"/>
                <a:stretch>
                  <a:fillRect/>
                </a:stretch>
              </a:blipFill>
              <a:latin typeface="微软雅黑" panose="020B0503020204020204" pitchFamily="34" charset="-122"/>
              <a:ea typeface="微软雅黑" panose="020B0503020204020204" pitchFamily="34" charset="-122"/>
              <a:cs typeface="+mn-ea"/>
              <a:sym typeface="+mn-lt"/>
            </a:endParaRPr>
          </a:p>
        </p:txBody>
      </p:sp>
      <p:cxnSp>
        <p:nvCxnSpPr>
          <p:cNvPr id="19" name="直接连接符 18"/>
          <p:cNvCxnSpPr/>
          <p:nvPr>
            <p:custDataLst>
              <p:tags r:id="rId7"/>
            </p:custDataLst>
          </p:nvPr>
        </p:nvCxnSpPr>
        <p:spPr>
          <a:xfrm flipH="1">
            <a:off x="5823675" y="1297027"/>
            <a:ext cx="14605" cy="4747895"/>
          </a:xfrm>
          <a:prstGeom prst="line">
            <a:avLst/>
          </a:prstGeom>
          <a:ln w="25400">
            <a:solidFill>
              <a:srgbClr val="9E0000"/>
            </a:solidFill>
            <a:prstDash val="dash"/>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16560" y="2188210"/>
            <a:ext cx="4978400" cy="2205990"/>
          </a:xfrm>
          <a:prstGeom prst="rect">
            <a:avLst/>
          </a:prstGeom>
        </p:spPr>
        <p:txBody>
          <a:bodyPr wrap="square">
            <a:noAutofit/>
          </a:bodyPr>
          <a:p>
            <a:pPr indent="457200" algn="just" fontAlgn="base">
              <a:lnSpc>
                <a:spcPct val="150000"/>
              </a:lnSpc>
              <a:spcBef>
                <a:spcPct val="0"/>
              </a:spcBef>
              <a:spcAft>
                <a:spcPct val="0"/>
              </a:spcAft>
              <a:defRPr/>
            </a:pPr>
            <a:r>
              <a:rPr kern="0">
                <a:solidFill>
                  <a:srgbClr val="9E0000"/>
                </a:solidFill>
                <a:latin typeface="微软雅黑" panose="020B0503020204020204" pitchFamily="34" charset="-122"/>
                <a:ea typeface="微软雅黑" panose="020B0503020204020204" pitchFamily="34" charset="-122"/>
                <a:cs typeface="+mn-ea"/>
                <a:sym typeface="+mn-lt"/>
              </a:rPr>
              <a:t>在对浙江本地人的采访中，大部分人对于城乡协调发展有很深的体会，乡镇经济发展飞速，人民生活水平有了很大提高，幸福感也随之提升。例如，落后地区改善了的教育基础设施，每间教室都安装了一体机、空调等设备，校区内新建、扩建了学生食堂、宿舍等场地，还抓紧了师资水平，加大对乡村教师支持力度，让教育资源均衡化。</a:t>
            </a:r>
            <a:endParaRPr kern="0">
              <a:solidFill>
                <a:srgbClr val="9E0000"/>
              </a:solidFill>
              <a:latin typeface="微软雅黑" panose="020B0503020204020204" pitchFamily="34" charset="-122"/>
              <a:ea typeface="微软雅黑" panose="020B0503020204020204" pitchFamily="34" charset="-122"/>
              <a:cs typeface="+mn-ea"/>
              <a:sym typeface="+mn-lt"/>
            </a:endParaRPr>
          </a:p>
        </p:txBody>
      </p:sp>
      <p:sp>
        <p:nvSpPr>
          <p:cNvPr id="8" name="矩形 7"/>
          <p:cNvSpPr/>
          <p:nvPr/>
        </p:nvSpPr>
        <p:spPr>
          <a:xfrm>
            <a:off x="206375" y="2088515"/>
            <a:ext cx="5291455" cy="3674110"/>
          </a:xfrm>
          <a:prstGeom prst="rect">
            <a:avLst/>
          </a:prstGeom>
          <a:noFill/>
          <a:ln w="22225">
            <a:solidFill>
              <a:srgbClr val="A2050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206224" y="1411218"/>
            <a:ext cx="2240280" cy="460375"/>
          </a:xfrm>
          <a:prstGeom prst="rect">
            <a:avLst/>
          </a:prstGeom>
        </p:spPr>
        <p:txBody>
          <a:bodyPr wrap="none">
            <a:spAutoFit/>
          </a:bodyPr>
          <a:p>
            <a:r>
              <a:rPr lang="zh-CN" altLang="en-US" sz="2400" b="1" spc="300">
                <a:blipFill>
                  <a:blip r:embed="rId6"/>
                  <a:stretch>
                    <a:fillRect/>
                  </a:stretch>
                </a:blipFill>
                <a:latin typeface="微软雅黑" panose="020B0503020204020204" pitchFamily="34" charset="-122"/>
                <a:ea typeface="微软雅黑" panose="020B0503020204020204" pitchFamily="34" charset="-122"/>
                <a:cs typeface="+mn-ea"/>
                <a:sym typeface="+mn-lt"/>
              </a:rPr>
              <a:t>本地人</a:t>
            </a:r>
            <a:r>
              <a:rPr lang="zh-CN" altLang="en-US" sz="2400" b="1" spc="300">
                <a:blipFill>
                  <a:blip r:embed="rId6"/>
                  <a:stretch>
                    <a:fillRect/>
                  </a:stretch>
                </a:blipFill>
                <a:latin typeface="微软雅黑" panose="020B0503020204020204" pitchFamily="34" charset="-122"/>
                <a:ea typeface="微软雅黑" panose="020B0503020204020204" pitchFamily="34" charset="-122"/>
                <a:cs typeface="+mn-ea"/>
                <a:sym typeface="+mn-lt"/>
              </a:rPr>
              <a:t>视角：</a:t>
            </a:r>
            <a:endParaRPr lang="zh-CN" altLang="en-US" sz="2400" b="1" spc="300">
              <a:blipFill>
                <a:blip r:embed="rId6"/>
                <a:stretch>
                  <a:fillRect/>
                </a:stretch>
              </a:blip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rcRect t="1482" r="1599"/>
          <a:stretch>
            <a:fillRect/>
          </a:stretch>
        </p:blipFill>
        <p:spPr>
          <a:xfrm>
            <a:off x="0" y="0"/>
            <a:ext cx="12177486" cy="6858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rcRect l="52273" b="73064"/>
          <a:stretch>
            <a:fillRect/>
          </a:stretch>
        </p:blipFill>
        <p:spPr>
          <a:xfrm>
            <a:off x="7410450" y="0"/>
            <a:ext cx="4800600" cy="15240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t="77778"/>
          <a:stretch>
            <a:fillRect/>
          </a:stretch>
        </p:blipFill>
        <p:spPr>
          <a:xfrm>
            <a:off x="0" y="5334000"/>
            <a:ext cx="12192000" cy="1524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rcRect l="21792" r="57375" b="56171"/>
          <a:stretch>
            <a:fillRect/>
          </a:stretch>
        </p:blipFill>
        <p:spPr>
          <a:xfrm rot="19837012">
            <a:off x="9641994" y="239595"/>
            <a:ext cx="2095500" cy="247975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399" y="240098"/>
            <a:ext cx="384629" cy="384629"/>
          </a:xfrm>
          <a:prstGeom prst="rect">
            <a:avLst/>
          </a:prstGeom>
        </p:spPr>
      </p:pic>
      <p:sp>
        <p:nvSpPr>
          <p:cNvPr id="10" name="矩形 9"/>
          <p:cNvSpPr/>
          <p:nvPr/>
        </p:nvSpPr>
        <p:spPr>
          <a:xfrm>
            <a:off x="779128" y="336973"/>
            <a:ext cx="2926080" cy="460375"/>
          </a:xfrm>
          <a:prstGeom prst="rect">
            <a:avLst/>
          </a:prstGeom>
        </p:spPr>
        <p:txBody>
          <a:bodyPr wrap="none">
            <a:spAutoFit/>
          </a:bodyPr>
          <a:lstStyle/>
          <a:p>
            <a:pPr algn="l"/>
            <a:r>
              <a:rPr sz="2400" b="1">
                <a:blipFill>
                  <a:blip r:embed="rId6"/>
                  <a:stretch>
                    <a:fillRect/>
                  </a:stretch>
                </a:blipFill>
                <a:latin typeface="微软雅黑" panose="020B0503020204020204" pitchFamily="34" charset="-122"/>
                <a:ea typeface="微软雅黑" panose="020B0503020204020204" pitchFamily="34" charset="-122"/>
                <a:cs typeface="+mn-ea"/>
                <a:sym typeface="+mn-lt"/>
              </a:rPr>
              <a:t>调研结果与现状分析</a:t>
            </a:r>
            <a:endParaRPr sz="2400" b="1">
              <a:blipFill>
                <a:blip r:embed="rId6"/>
                <a:stretch>
                  <a:fillRect/>
                </a:stretch>
              </a:blipFill>
              <a:latin typeface="微软雅黑" panose="020B0503020204020204" pitchFamily="34" charset="-122"/>
              <a:ea typeface="微软雅黑" panose="020B0503020204020204" pitchFamily="34" charset="-122"/>
              <a:cs typeface="+mn-ea"/>
              <a:sym typeface="+mn-lt"/>
            </a:endParaRPr>
          </a:p>
        </p:txBody>
      </p:sp>
      <p:sp>
        <p:nvSpPr>
          <p:cNvPr id="11" name="矩形 10"/>
          <p:cNvSpPr/>
          <p:nvPr/>
        </p:nvSpPr>
        <p:spPr>
          <a:xfrm>
            <a:off x="1628775" y="2152015"/>
            <a:ext cx="8792210" cy="2599055"/>
          </a:xfrm>
          <a:prstGeom prst="rect">
            <a:avLst/>
          </a:prstGeom>
        </p:spPr>
        <p:txBody>
          <a:bodyPr wrap="square">
            <a:noAutofit/>
          </a:bodyPr>
          <a:lstStyle/>
          <a:p>
            <a:pPr indent="457200" algn="just" fontAlgn="base">
              <a:lnSpc>
                <a:spcPct val="150000"/>
              </a:lnSpc>
              <a:spcBef>
                <a:spcPct val="0"/>
              </a:spcBef>
              <a:spcAft>
                <a:spcPct val="0"/>
              </a:spcAft>
              <a:defRPr/>
            </a:pPr>
            <a:r>
              <a:rPr sz="2400" kern="0">
                <a:solidFill>
                  <a:srgbClr val="9E0000"/>
                </a:solidFill>
                <a:latin typeface="微软雅黑" panose="020B0503020204020204" pitchFamily="34" charset="-122"/>
                <a:ea typeface="微软雅黑" panose="020B0503020204020204" pitchFamily="34" charset="-122"/>
                <a:cs typeface="+mn-ea"/>
                <a:sym typeface="+mn-lt"/>
              </a:rPr>
              <a:t>在对宁波市尚田街道党工委委员的采访中，周丽敏委员指出，城乡</a:t>
            </a:r>
            <a:r>
              <a:rPr lang="zh-CN" sz="2400" kern="0">
                <a:solidFill>
                  <a:srgbClr val="9E0000"/>
                </a:solidFill>
                <a:latin typeface="微软雅黑" panose="020B0503020204020204" pitchFamily="34" charset="-122"/>
                <a:ea typeface="微软雅黑" panose="020B0503020204020204" pitchFamily="34" charset="-122"/>
                <a:cs typeface="+mn-ea"/>
                <a:sym typeface="+mn-lt"/>
              </a:rPr>
              <a:t>融合</a:t>
            </a:r>
            <a:r>
              <a:rPr sz="2400" kern="0">
                <a:solidFill>
                  <a:srgbClr val="9E0000"/>
                </a:solidFill>
                <a:latin typeface="微软雅黑" panose="020B0503020204020204" pitchFamily="34" charset="-122"/>
                <a:ea typeface="微软雅黑" panose="020B0503020204020204" pitchFamily="34" charset="-122"/>
                <a:cs typeface="+mn-ea"/>
                <a:sym typeface="+mn-lt"/>
              </a:rPr>
              <a:t>和乡村振兴战略在发展理念、方式、过程和目标上存在诸多一致性，并提出深入推进文明村建设，大力培育文明乡风、良好家风，放大志愿服务的社会效应等对策。</a:t>
            </a:r>
            <a:endParaRPr sz="2400" kern="0">
              <a:solidFill>
                <a:srgbClr val="9E0000"/>
              </a:solidFill>
              <a:latin typeface="微软雅黑" panose="020B0503020204020204" pitchFamily="34" charset="-122"/>
              <a:ea typeface="微软雅黑" panose="020B0503020204020204" pitchFamily="34" charset="-122"/>
              <a:cs typeface="+mn-ea"/>
              <a:sym typeface="+mn-lt"/>
            </a:endParaRPr>
          </a:p>
        </p:txBody>
      </p:sp>
      <p:sp>
        <p:nvSpPr>
          <p:cNvPr id="12" name="矩形 11"/>
          <p:cNvSpPr/>
          <p:nvPr/>
        </p:nvSpPr>
        <p:spPr>
          <a:xfrm>
            <a:off x="1595755" y="2018030"/>
            <a:ext cx="8825230" cy="2672715"/>
          </a:xfrm>
          <a:prstGeom prst="rect">
            <a:avLst/>
          </a:prstGeom>
          <a:noFill/>
          <a:ln w="22225">
            <a:solidFill>
              <a:srgbClr val="A2050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79399" y="1411218"/>
            <a:ext cx="2022475" cy="460375"/>
          </a:xfrm>
          <a:prstGeom prst="rect">
            <a:avLst/>
          </a:prstGeom>
        </p:spPr>
        <p:txBody>
          <a:bodyPr wrap="none">
            <a:spAutoFit/>
          </a:bodyPr>
          <a:lstStyle/>
          <a:p>
            <a:pPr algn="l"/>
            <a:r>
              <a:rPr lang="zh-CN" altLang="en-US" sz="2400" b="1" spc="300">
                <a:blipFill>
                  <a:blip r:embed="rId6"/>
                  <a:stretch>
                    <a:fillRect/>
                  </a:stretch>
                </a:blipFill>
                <a:latin typeface="微软雅黑" panose="020B0503020204020204" pitchFamily="34" charset="-122"/>
                <a:ea typeface="微软雅黑" panose="020B0503020204020204" pitchFamily="34" charset="-122"/>
                <a:cs typeface="+mn-ea"/>
                <a:sym typeface="+mn-lt"/>
              </a:rPr>
              <a:t>公务员视角</a:t>
            </a:r>
            <a:r>
              <a:rPr lang="en-US" altLang="zh-CN" sz="2400" b="1" spc="300">
                <a:blipFill>
                  <a:blip r:embed="rId6"/>
                  <a:stretch>
                    <a:fillRect/>
                  </a:stretch>
                </a:blipFill>
                <a:latin typeface="微软雅黑" panose="020B0503020204020204" pitchFamily="34" charset="-122"/>
                <a:ea typeface="微软雅黑" panose="020B0503020204020204" pitchFamily="34" charset="-122"/>
                <a:cs typeface="+mn-ea"/>
                <a:sym typeface="+mn-lt"/>
              </a:rPr>
              <a:t>:</a:t>
            </a:r>
            <a:endParaRPr lang="en-US" altLang="zh-CN" sz="2400" b="1" spc="300">
              <a:blipFill>
                <a:blip r:embed="rId6"/>
                <a:stretch>
                  <a:fillRect/>
                </a:stretch>
              </a:blip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rcRect t="2769" r="2616"/>
          <a:stretch>
            <a:fillRect/>
          </a:stretch>
        </p:blipFill>
        <p:spPr>
          <a:xfrm>
            <a:off x="-1" y="0"/>
            <a:ext cx="12211051" cy="6858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rcRect l="52273" b="73064"/>
          <a:stretch>
            <a:fillRect/>
          </a:stretch>
        </p:blipFill>
        <p:spPr>
          <a:xfrm>
            <a:off x="7410450" y="0"/>
            <a:ext cx="4800600" cy="15240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t="77778"/>
          <a:stretch>
            <a:fillRect/>
          </a:stretch>
        </p:blipFill>
        <p:spPr>
          <a:xfrm>
            <a:off x="0" y="5334000"/>
            <a:ext cx="12192000" cy="1524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rcRect r="81903" b="80586"/>
          <a:stretch>
            <a:fillRect/>
          </a:stretch>
        </p:blipFill>
        <p:spPr>
          <a:xfrm>
            <a:off x="-1" y="0"/>
            <a:ext cx="2209802" cy="1333500"/>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rcRect l="68174" r="13885" b="66719"/>
          <a:stretch>
            <a:fillRect/>
          </a:stretch>
        </p:blipFill>
        <p:spPr>
          <a:xfrm>
            <a:off x="8171434" y="381000"/>
            <a:ext cx="2190750" cy="2286000"/>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rcRect l="21792" r="57375" b="56171"/>
          <a:stretch>
            <a:fillRect/>
          </a:stretch>
        </p:blipFill>
        <p:spPr>
          <a:xfrm rot="19837012">
            <a:off x="3509184" y="-645620"/>
            <a:ext cx="2095500" cy="2479750"/>
          </a:xfrm>
          <a:prstGeom prst="rect">
            <a:avLst/>
          </a:prstGeom>
        </p:spPr>
      </p:pic>
      <p:sp>
        <p:nvSpPr>
          <p:cNvPr id="11" name="矩形 10"/>
          <p:cNvSpPr/>
          <p:nvPr/>
        </p:nvSpPr>
        <p:spPr>
          <a:xfrm>
            <a:off x="3434885" y="2879821"/>
            <a:ext cx="5516880" cy="521970"/>
          </a:xfrm>
          <a:prstGeom prst="rect">
            <a:avLst/>
          </a:prstGeom>
        </p:spPr>
        <p:txBody>
          <a:bodyPr wrap="none">
            <a:spAutoFit/>
          </a:bodyPr>
          <a:lstStyle/>
          <a:p>
            <a:pPr algn="l"/>
            <a:r>
              <a:rPr lang="en-US" altLang="zh-CN" sz="2800" b="1">
                <a:solidFill>
                  <a:srgbClr val="9E0000"/>
                </a:solidFill>
                <a:latin typeface="微软雅黑" panose="020B0503020204020204" pitchFamily="34" charset="-122"/>
                <a:ea typeface="微软雅黑" panose="020B0503020204020204" pitchFamily="34" charset="-122"/>
                <a:cs typeface="+mn-ea"/>
                <a:sym typeface="+mn-lt"/>
              </a:rPr>
              <a:t>“</a:t>
            </a:r>
            <a:r>
              <a:rPr lang="zh-CN" altLang="en-US" sz="2800" b="1">
                <a:solidFill>
                  <a:srgbClr val="9E0000"/>
                </a:solidFill>
                <a:latin typeface="微软雅黑" panose="020B0503020204020204" pitchFamily="34" charset="-122"/>
                <a:ea typeface="微软雅黑" panose="020B0503020204020204" pitchFamily="34" charset="-122"/>
                <a:cs typeface="+mn-ea"/>
                <a:sym typeface="+mn-lt"/>
              </a:rPr>
              <a:t>八八战略</a:t>
            </a:r>
            <a:r>
              <a:rPr lang="en-US" altLang="zh-CN" sz="2800" b="1">
                <a:solidFill>
                  <a:srgbClr val="9E0000"/>
                </a:solidFill>
                <a:latin typeface="微软雅黑" panose="020B0503020204020204" pitchFamily="34" charset="-122"/>
                <a:ea typeface="微软雅黑" panose="020B0503020204020204" pitchFamily="34" charset="-122"/>
                <a:cs typeface="+mn-ea"/>
                <a:sym typeface="+mn-lt"/>
              </a:rPr>
              <a:t>”</a:t>
            </a:r>
            <a:r>
              <a:rPr lang="zh-CN" altLang="en-US" sz="2800" b="1">
                <a:solidFill>
                  <a:srgbClr val="9E0000"/>
                </a:solidFill>
                <a:latin typeface="微软雅黑" panose="020B0503020204020204" pitchFamily="34" charset="-122"/>
                <a:ea typeface="微软雅黑" panose="020B0503020204020204" pitchFamily="34" charset="-122"/>
                <a:cs typeface="+mn-ea"/>
                <a:sym typeface="+mn-lt"/>
              </a:rPr>
              <a:t>在城乡融合中的作用</a:t>
            </a:r>
            <a:endParaRPr lang="zh-CN" altLang="en-US" sz="2800" b="1" spc="300">
              <a:blipFill>
                <a:blip r:embed="rId7"/>
                <a:stretch>
                  <a:fillRect/>
                </a:stretch>
              </a:blipFill>
              <a:latin typeface="微软雅黑" panose="020B0503020204020204" pitchFamily="34" charset="-122"/>
              <a:ea typeface="微软雅黑" panose="020B0503020204020204" pitchFamily="34" charset="-122"/>
              <a:cs typeface="+mn-ea"/>
              <a:sym typeface="+mn-lt"/>
            </a:endParaRPr>
          </a:p>
        </p:txBody>
      </p:sp>
      <p:sp>
        <p:nvSpPr>
          <p:cNvPr id="12" name="圆角矩形 11"/>
          <p:cNvSpPr/>
          <p:nvPr/>
        </p:nvSpPr>
        <p:spPr>
          <a:xfrm>
            <a:off x="2984043" y="2827799"/>
            <a:ext cx="596900" cy="596900"/>
          </a:xfrm>
          <a:prstGeom prst="round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063523" y="2820587"/>
            <a:ext cx="433705" cy="583565"/>
          </a:xfrm>
          <a:prstGeom prst="rect">
            <a:avLst/>
          </a:prstGeom>
          <a:noFill/>
        </p:spPr>
        <p:txBody>
          <a:bodyPr wrap="none" rtlCol="0">
            <a:spAutoFit/>
          </a:bodyPr>
          <a:lstStyle/>
          <a:p>
            <a:r>
              <a:rPr lang="en-US" altLang="zh-CN" sz="3200" b="1">
                <a:solidFill>
                  <a:schemeClr val="bg1"/>
                </a:solidFill>
                <a:latin typeface="微软雅黑" panose="020B0503020204020204" pitchFamily="34" charset="-122"/>
                <a:ea typeface="微软雅黑" panose="020B0503020204020204" pitchFamily="34" charset="-122"/>
              </a:rPr>
              <a:t>2</a:t>
            </a:r>
            <a:endParaRPr lang="en-US" altLang="zh-CN" sz="3200" b="1">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5950584" y="3779714"/>
            <a:ext cx="309880" cy="398780"/>
          </a:xfrm>
          <a:prstGeom prst="rect">
            <a:avLst/>
          </a:prstGeom>
        </p:spPr>
        <p:txBody>
          <a:bodyPr wrap="none">
            <a:spAutoFit/>
          </a:bodyPr>
          <a:lstStyle/>
          <a:p>
            <a:pPr algn="ctr"/>
            <a:endParaRPr lang="zh-CN" altLang="en-US" sz="2000" b="1">
              <a:solidFill>
                <a:srgbClr val="9E0000"/>
              </a:solidFill>
              <a:latin typeface="微软雅黑" panose="020B0503020204020204" pitchFamily="34" charset="-122"/>
              <a:ea typeface="微软雅黑" panose="020B0503020204020204" pitchFamily="34" charset="-122"/>
              <a:cs typeface="+mn-ea"/>
              <a:sym typeface="+mn-lt"/>
            </a:endParaRPr>
          </a:p>
        </p:txBody>
      </p:sp>
      <p:cxnSp>
        <p:nvCxnSpPr>
          <p:cNvPr id="16" name="直接连接符 15"/>
          <p:cNvCxnSpPr/>
          <p:nvPr/>
        </p:nvCxnSpPr>
        <p:spPr>
          <a:xfrm>
            <a:off x="3629025" y="3703237"/>
            <a:ext cx="5067300" cy="0"/>
          </a:xfrm>
          <a:prstGeom prst="line">
            <a:avLst/>
          </a:prstGeom>
          <a:ln w="22225">
            <a:solidFill>
              <a:srgbClr val="9E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ldLvl="0" animBg="1"/>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rcRect t="1482" r="1599"/>
          <a:stretch>
            <a:fillRect/>
          </a:stretch>
        </p:blipFill>
        <p:spPr>
          <a:xfrm>
            <a:off x="0" y="0"/>
            <a:ext cx="12177486" cy="6858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rcRect l="52273" b="73064"/>
          <a:stretch>
            <a:fillRect/>
          </a:stretch>
        </p:blipFill>
        <p:spPr>
          <a:xfrm>
            <a:off x="7410450" y="0"/>
            <a:ext cx="4800600" cy="15240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t="77778"/>
          <a:stretch>
            <a:fillRect/>
          </a:stretch>
        </p:blipFill>
        <p:spPr>
          <a:xfrm>
            <a:off x="0" y="5334000"/>
            <a:ext cx="12192000" cy="1524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99" y="240098"/>
            <a:ext cx="384629" cy="384629"/>
          </a:xfrm>
          <a:prstGeom prst="rect">
            <a:avLst/>
          </a:prstGeom>
        </p:spPr>
      </p:pic>
      <p:sp>
        <p:nvSpPr>
          <p:cNvPr id="8" name="矩形 7"/>
          <p:cNvSpPr/>
          <p:nvPr/>
        </p:nvSpPr>
        <p:spPr>
          <a:xfrm>
            <a:off x="779128" y="336973"/>
            <a:ext cx="3992880" cy="706755"/>
          </a:xfrm>
          <a:prstGeom prst="rect">
            <a:avLst/>
          </a:prstGeom>
        </p:spPr>
        <p:txBody>
          <a:bodyPr wrap="none">
            <a:spAutoFit/>
          </a:bodyPr>
          <a:lstStyle/>
          <a:p>
            <a:pPr algn="l"/>
            <a:r>
              <a:rPr lang="en-US" altLang="zh-CN" sz="2000" b="1">
                <a:solidFill>
                  <a:srgbClr val="9E0000"/>
                </a:solidFill>
                <a:latin typeface="微软雅黑" panose="020B0503020204020204" pitchFamily="34" charset="-122"/>
                <a:ea typeface="微软雅黑" panose="020B0503020204020204" pitchFamily="34" charset="-122"/>
                <a:cs typeface="+mn-ea"/>
                <a:sym typeface="+mn-lt"/>
              </a:rPr>
              <a:t>“</a:t>
            </a:r>
            <a:r>
              <a:rPr lang="zh-CN" altLang="en-US" sz="2000" b="1">
                <a:solidFill>
                  <a:srgbClr val="9E0000"/>
                </a:solidFill>
                <a:latin typeface="微软雅黑" panose="020B0503020204020204" pitchFamily="34" charset="-122"/>
                <a:ea typeface="微软雅黑" panose="020B0503020204020204" pitchFamily="34" charset="-122"/>
                <a:cs typeface="+mn-ea"/>
                <a:sym typeface="+mn-lt"/>
              </a:rPr>
              <a:t>八八战略</a:t>
            </a:r>
            <a:r>
              <a:rPr lang="en-US" altLang="zh-CN" sz="2000" b="1">
                <a:solidFill>
                  <a:srgbClr val="9E0000"/>
                </a:solidFill>
                <a:latin typeface="微软雅黑" panose="020B0503020204020204" pitchFamily="34" charset="-122"/>
                <a:ea typeface="微软雅黑" panose="020B0503020204020204" pitchFamily="34" charset="-122"/>
                <a:cs typeface="+mn-ea"/>
                <a:sym typeface="+mn-lt"/>
              </a:rPr>
              <a:t>”</a:t>
            </a:r>
            <a:r>
              <a:rPr lang="zh-CN" altLang="en-US" sz="2000" b="1">
                <a:solidFill>
                  <a:srgbClr val="9E0000"/>
                </a:solidFill>
                <a:latin typeface="微软雅黑" panose="020B0503020204020204" pitchFamily="34" charset="-122"/>
                <a:ea typeface="微软雅黑" panose="020B0503020204020204" pitchFamily="34" charset="-122"/>
                <a:cs typeface="+mn-ea"/>
                <a:sym typeface="+mn-lt"/>
              </a:rPr>
              <a:t>在城乡融合中的作用</a:t>
            </a:r>
            <a:endParaRPr lang="zh-CN" altLang="en-US" sz="2000" b="1" spc="300">
              <a:blipFill>
                <a:blip r:embed="rId5"/>
                <a:stretch>
                  <a:fillRect/>
                </a:stretch>
              </a:blipFill>
              <a:latin typeface="微软雅黑" panose="020B0503020204020204" pitchFamily="34" charset="-122"/>
              <a:ea typeface="微软雅黑" panose="020B0503020204020204" pitchFamily="34" charset="-122"/>
              <a:cs typeface="+mn-ea"/>
              <a:sym typeface="+mn-lt"/>
            </a:endParaRPr>
          </a:p>
          <a:p>
            <a:endParaRPr lang="zh-CN" altLang="en-US" sz="2000" b="1">
              <a:blipFill>
                <a:blip r:embed="rId5"/>
                <a:stretch>
                  <a:fillRect/>
                </a:stretch>
              </a:blipFill>
              <a:latin typeface="微软雅黑" panose="020B0503020204020204" pitchFamily="34" charset="-122"/>
              <a:ea typeface="微软雅黑" panose="020B0503020204020204" pitchFamily="34" charset="-122"/>
              <a:cs typeface="+mn-ea"/>
              <a:sym typeface="+mn-lt"/>
            </a:endParaRPr>
          </a:p>
        </p:txBody>
      </p:sp>
      <p:pic>
        <p:nvPicPr>
          <p:cNvPr id="9" name="图片 8"/>
          <p:cNvPicPr>
            <a:picLocks noChangeAspect="1"/>
          </p:cNvPicPr>
          <p:nvPr/>
        </p:nvPicPr>
        <p:blipFill>
          <a:blip r:embed="rId6">
            <a:extLst>
              <a:ext uri="{28A0092B-C50C-407E-A947-70E740481C1C}">
                <a14:useLocalDpi xmlns:a14="http://schemas.microsoft.com/office/drawing/2010/main" val="0"/>
              </a:ext>
            </a:extLst>
          </a:blip>
          <a:srcRect l="21792" r="57375" b="56171"/>
          <a:stretch>
            <a:fillRect/>
          </a:stretch>
        </p:blipFill>
        <p:spPr>
          <a:xfrm rot="19837012">
            <a:off x="6298803" y="-271593"/>
            <a:ext cx="1607160" cy="1901864"/>
          </a:xfrm>
          <a:prstGeom prst="rect">
            <a:avLst/>
          </a:prstGeom>
        </p:spPr>
      </p:pic>
      <p:graphicFrame>
        <p:nvGraphicFramePr>
          <p:cNvPr id="2" name="图示 1"/>
          <p:cNvGraphicFramePr/>
          <p:nvPr>
            <p:custDataLst>
              <p:tags r:id="rId7"/>
            </p:custDataLst>
          </p:nvPr>
        </p:nvGraphicFramePr>
        <p:xfrm>
          <a:off x="541597" y="1523722"/>
          <a:ext cx="5638264" cy="375884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矩形 2"/>
          <p:cNvSpPr/>
          <p:nvPr>
            <p:custDataLst>
              <p:tags r:id="rId13"/>
            </p:custDataLst>
          </p:nvPr>
        </p:nvSpPr>
        <p:spPr>
          <a:xfrm>
            <a:off x="853449" y="3011841"/>
            <a:ext cx="1376680" cy="768350"/>
          </a:xfrm>
          <a:prstGeom prst="rect">
            <a:avLst/>
          </a:prstGeom>
        </p:spPr>
        <p:txBody>
          <a:bodyPr wrap="none">
            <a:spAutoFit/>
          </a:bodyPr>
          <a:p>
            <a:r>
              <a:rPr lang="zh-CN" altLang="en-US" sz="4400" b="1" spc="300">
                <a:blipFill>
                  <a:blip r:embed="rId5"/>
                  <a:stretch>
                    <a:fillRect/>
                  </a:stretch>
                </a:blipFill>
                <a:latin typeface="微软雅黑" panose="020B0503020204020204" pitchFamily="34" charset="-122"/>
                <a:ea typeface="微软雅黑" panose="020B0503020204020204" pitchFamily="34" charset="-122"/>
                <a:cs typeface="+mn-ea"/>
                <a:sym typeface="+mn-lt"/>
              </a:rPr>
              <a:t>作用</a:t>
            </a:r>
            <a:endParaRPr lang="zh-CN" altLang="en-US" sz="4400" b="1" spc="300">
              <a:blipFill>
                <a:blip r:embed="rId5"/>
                <a:stretch>
                  <a:fillRect/>
                </a:stretch>
              </a:blipFill>
              <a:latin typeface="微软雅黑" panose="020B0503020204020204" pitchFamily="34" charset="-122"/>
              <a:ea typeface="微软雅黑" panose="020B0503020204020204" pitchFamily="34" charset="-122"/>
              <a:cs typeface="+mn-ea"/>
              <a:sym typeface="+mn-lt"/>
            </a:endParaRPr>
          </a:p>
        </p:txBody>
      </p:sp>
      <p:sp>
        <p:nvSpPr>
          <p:cNvPr id="12" name="文本框 11"/>
          <p:cNvSpPr txBox="1"/>
          <p:nvPr>
            <p:custDataLst>
              <p:tags r:id="rId14"/>
            </p:custDataLst>
          </p:nvPr>
        </p:nvSpPr>
        <p:spPr>
          <a:xfrm>
            <a:off x="2631414" y="1682689"/>
            <a:ext cx="691215" cy="584775"/>
          </a:xfrm>
          <a:prstGeom prst="rect">
            <a:avLst/>
          </a:prstGeom>
          <a:noFill/>
        </p:spPr>
        <p:txBody>
          <a:bodyPr wrap="none" rtlCol="0">
            <a:spAutoFit/>
          </a:bodyPr>
          <a:p>
            <a:r>
              <a:rPr lang="en-US" altLang="zh-CN" sz="3200" b="1">
                <a:solidFill>
                  <a:schemeClr val="bg1"/>
                </a:solidFill>
                <a:latin typeface="微软雅黑" panose="020B0503020204020204" pitchFamily="34" charset="-122"/>
                <a:ea typeface="微软雅黑" panose="020B0503020204020204" pitchFamily="34" charset="-122"/>
              </a:rPr>
              <a:t>01</a:t>
            </a:r>
            <a:endParaRPr lang="zh-CN" altLang="en-US" sz="3200" b="1">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custDataLst>
              <p:tags r:id="rId15"/>
            </p:custDataLst>
          </p:nvPr>
        </p:nvSpPr>
        <p:spPr>
          <a:xfrm>
            <a:off x="3187979" y="2602181"/>
            <a:ext cx="691215" cy="584775"/>
          </a:xfrm>
          <a:prstGeom prst="rect">
            <a:avLst/>
          </a:prstGeom>
          <a:noFill/>
        </p:spPr>
        <p:txBody>
          <a:bodyPr wrap="none" rtlCol="0">
            <a:spAutoFit/>
          </a:bodyPr>
          <a:p>
            <a:r>
              <a:rPr lang="en-US" altLang="zh-CN" sz="3200" b="1">
                <a:solidFill>
                  <a:schemeClr val="bg1"/>
                </a:solidFill>
                <a:latin typeface="微软雅黑" panose="020B0503020204020204" pitchFamily="34" charset="-122"/>
                <a:ea typeface="微软雅黑" panose="020B0503020204020204" pitchFamily="34" charset="-122"/>
              </a:rPr>
              <a:t>02</a:t>
            </a:r>
            <a:endParaRPr lang="zh-CN" altLang="en-US" sz="3200" b="1">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custDataLst>
              <p:tags r:id="rId16"/>
            </p:custDataLst>
          </p:nvPr>
        </p:nvSpPr>
        <p:spPr>
          <a:xfrm>
            <a:off x="3174318" y="3656568"/>
            <a:ext cx="691215" cy="584775"/>
          </a:xfrm>
          <a:prstGeom prst="rect">
            <a:avLst/>
          </a:prstGeom>
          <a:noFill/>
        </p:spPr>
        <p:txBody>
          <a:bodyPr wrap="none" rtlCol="0">
            <a:spAutoFit/>
          </a:bodyPr>
          <a:p>
            <a:r>
              <a:rPr lang="en-US" altLang="zh-CN" sz="3200" b="1">
                <a:solidFill>
                  <a:schemeClr val="bg1"/>
                </a:solidFill>
                <a:latin typeface="微软雅黑" panose="020B0503020204020204" pitchFamily="34" charset="-122"/>
                <a:ea typeface="微软雅黑" panose="020B0503020204020204" pitchFamily="34" charset="-122"/>
              </a:rPr>
              <a:t>03</a:t>
            </a:r>
            <a:endParaRPr lang="zh-CN" altLang="en-US" sz="3200" b="1">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custDataLst>
              <p:tags r:id="rId17"/>
            </p:custDataLst>
          </p:nvPr>
        </p:nvSpPr>
        <p:spPr>
          <a:xfrm>
            <a:off x="2631414" y="4584821"/>
            <a:ext cx="691215" cy="584775"/>
          </a:xfrm>
          <a:prstGeom prst="rect">
            <a:avLst/>
          </a:prstGeom>
          <a:noFill/>
        </p:spPr>
        <p:txBody>
          <a:bodyPr wrap="none" rtlCol="0">
            <a:spAutoFit/>
          </a:bodyPr>
          <a:p>
            <a:r>
              <a:rPr lang="en-US" altLang="zh-CN" sz="3200" b="1">
                <a:solidFill>
                  <a:schemeClr val="bg1"/>
                </a:solidFill>
                <a:latin typeface="微软雅黑" panose="020B0503020204020204" pitchFamily="34" charset="-122"/>
                <a:ea typeface="微软雅黑" panose="020B0503020204020204" pitchFamily="34" charset="-122"/>
              </a:rPr>
              <a:t>04</a:t>
            </a:r>
            <a:endParaRPr lang="zh-CN" altLang="en-US" sz="3200" b="1">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3559810" y="1503045"/>
            <a:ext cx="8509000" cy="645160"/>
          </a:xfrm>
          <a:prstGeom prst="rect">
            <a:avLst/>
          </a:prstGeom>
        </p:spPr>
        <p:txBody>
          <a:bodyPr wrap="square">
            <a:spAutoFit/>
          </a:bodyPr>
          <a:p>
            <a:pPr lvl="0"/>
            <a:r>
              <a:rPr kumimoji="0" lang="zh-CN" altLang="en-US" b="1" i="0" u="none" strike="noStrike" kern="0" cap="none" spc="0" normalizeH="0" baseline="0">
                <a:solidFill>
                  <a:srgbClr val="9E0000"/>
                </a:solidFill>
                <a:latin typeface="微软雅黑" panose="020B0503020204020204" pitchFamily="34" charset="-122"/>
                <a:ea typeface="微软雅黑" panose="020B0503020204020204" pitchFamily="34" charset="-122"/>
                <a:cs typeface="+mn-ea"/>
                <a:sym typeface="+mn-lt"/>
              </a:rPr>
              <a:t>实现共同富裕</a:t>
            </a:r>
            <a:r>
              <a:rPr kumimoji="0" lang="en-US" altLang="zh-CN" i="0" u="none" strike="noStrike" kern="0" cap="none" spc="0" normalizeH="0" baseline="0">
                <a:solidFill>
                  <a:srgbClr val="9E0000"/>
                </a:solidFill>
                <a:latin typeface="微软雅黑" panose="020B0503020204020204" pitchFamily="34" charset="-122"/>
                <a:ea typeface="微软雅黑" panose="020B0503020204020204" pitchFamily="34" charset="-122"/>
                <a:cs typeface="+mn-ea"/>
                <a:sym typeface="+mn-lt"/>
              </a:rPr>
              <a:t>:“八八战略”强调激发市场活力、推动所有制经济共同发展，旨在夯实共同富裕的物质基础；强调加快推进城乡</a:t>
            </a:r>
            <a:r>
              <a:rPr kumimoji="0" lang="zh-CN" altLang="en-US" i="0" u="none" strike="noStrike" kern="0" cap="none" spc="0" normalizeH="0" baseline="0">
                <a:solidFill>
                  <a:srgbClr val="9E0000"/>
                </a:solidFill>
                <a:latin typeface="微软雅黑" panose="020B0503020204020204" pitchFamily="34" charset="-122"/>
                <a:ea typeface="微软雅黑" panose="020B0503020204020204" pitchFamily="34" charset="-122"/>
                <a:cs typeface="+mn-ea"/>
                <a:sym typeface="+mn-lt"/>
              </a:rPr>
              <a:t>融合</a:t>
            </a:r>
            <a:r>
              <a:rPr kumimoji="0" lang="en-US" altLang="zh-CN" i="0" u="none" strike="noStrike" kern="0" cap="none" spc="0" normalizeH="0" baseline="0">
                <a:solidFill>
                  <a:srgbClr val="9E0000"/>
                </a:solidFill>
                <a:latin typeface="微软雅黑" panose="020B0503020204020204" pitchFamily="34" charset="-122"/>
                <a:ea typeface="微软雅黑" panose="020B0503020204020204" pitchFamily="34" charset="-122"/>
                <a:cs typeface="+mn-ea"/>
                <a:sym typeface="+mn-lt"/>
              </a:rPr>
              <a:t>，旨在让城乡居民共享美好生活</a:t>
            </a:r>
            <a:r>
              <a:rPr kumimoji="0" lang="zh-CN" altLang="en-US" i="0" u="none" strike="noStrike" kern="0" cap="none" spc="0" normalizeH="0" baseline="0">
                <a:solidFill>
                  <a:srgbClr val="9E0000"/>
                </a:solidFill>
                <a:latin typeface="微软雅黑" panose="020B0503020204020204" pitchFamily="34" charset="-122"/>
                <a:ea typeface="微软雅黑" panose="020B0503020204020204" pitchFamily="34" charset="-122"/>
                <a:cs typeface="+mn-ea"/>
                <a:sym typeface="+mn-lt"/>
              </a:rPr>
              <a:t>。</a:t>
            </a:r>
            <a:endParaRPr kumimoji="0" lang="zh-CN" altLang="en-US" i="0" u="none" strike="noStrike" kern="0" cap="none" spc="0" normalizeH="0" baseline="0">
              <a:solidFill>
                <a:srgbClr val="9E0000"/>
              </a:solidFill>
              <a:latin typeface="微软雅黑" panose="020B0503020204020204" pitchFamily="34" charset="-122"/>
              <a:ea typeface="微软雅黑" panose="020B0503020204020204" pitchFamily="34" charset="-122"/>
              <a:cs typeface="+mn-ea"/>
              <a:sym typeface="+mn-lt"/>
            </a:endParaRPr>
          </a:p>
        </p:txBody>
      </p:sp>
      <p:sp>
        <p:nvSpPr>
          <p:cNvPr id="24" name="矩形 23"/>
          <p:cNvSpPr/>
          <p:nvPr/>
        </p:nvSpPr>
        <p:spPr>
          <a:xfrm>
            <a:off x="4206240" y="2361565"/>
            <a:ext cx="7862570" cy="1198880"/>
          </a:xfrm>
          <a:prstGeom prst="rect">
            <a:avLst/>
          </a:prstGeom>
        </p:spPr>
        <p:txBody>
          <a:bodyPr wrap="square">
            <a:spAutoFit/>
          </a:bodyPr>
          <a:p>
            <a:pPr lvl="0"/>
            <a:r>
              <a:rPr kumimoji="0" lang="zh-CN" altLang="en-US" b="1" i="0" u="none" strike="noStrike" kern="0" cap="none" spc="0" normalizeH="0" baseline="0" noProof="0">
                <a:ln>
                  <a:noFill/>
                </a:ln>
                <a:solidFill>
                  <a:srgbClr val="9E0000"/>
                </a:solidFill>
                <a:effectLst/>
                <a:uLnTx/>
                <a:uFillTx/>
                <a:latin typeface="微软雅黑" panose="020B0503020204020204" pitchFamily="34" charset="-122"/>
                <a:ea typeface="微软雅黑" panose="020B0503020204020204" pitchFamily="34" charset="-122"/>
                <a:cs typeface="+mn-ea"/>
                <a:sym typeface="+mn-lt"/>
              </a:rPr>
              <a:t>提高生活品质</a:t>
            </a:r>
            <a:r>
              <a:rPr kumimoji="0" lang="zh-CN" altLang="en-US" i="0" u="none" strike="noStrike" kern="0" cap="none" spc="0" normalizeH="0" baseline="0" noProof="0">
                <a:ln>
                  <a:noFill/>
                </a:ln>
                <a:solidFill>
                  <a:srgbClr val="9E0000"/>
                </a:solidFill>
                <a:effectLst/>
                <a:uLnTx/>
                <a:uFillTx/>
                <a:latin typeface="微软雅黑" panose="020B0503020204020204" pitchFamily="34" charset="-122"/>
                <a:ea typeface="微软雅黑" panose="020B0503020204020204" pitchFamily="34" charset="-122"/>
                <a:cs typeface="+mn-ea"/>
                <a:sym typeface="+mn-lt"/>
              </a:rPr>
              <a:t>：2003 年，在</a:t>
            </a:r>
            <a:r>
              <a:rPr kumimoji="0" lang="en-US" altLang="zh-CN" i="0" u="none" strike="noStrike" kern="0" cap="none" spc="0" normalizeH="0" baseline="0" noProof="0">
                <a:ln>
                  <a:noFill/>
                </a:ln>
                <a:solidFill>
                  <a:srgbClr val="9E0000"/>
                </a:solidFill>
                <a:effectLst/>
                <a:uLnTx/>
                <a:uFillTx/>
                <a:latin typeface="微软雅黑" panose="020B0503020204020204" pitchFamily="34" charset="-122"/>
                <a:ea typeface="微软雅黑" panose="020B0503020204020204" pitchFamily="34" charset="-122"/>
                <a:cs typeface="+mn-ea"/>
                <a:sym typeface="+mn-lt"/>
              </a:rPr>
              <a:t>“</a:t>
            </a:r>
            <a:r>
              <a:rPr kumimoji="0" lang="zh-CN" altLang="en-US" i="0" u="none" strike="noStrike" kern="0" cap="none" spc="0" normalizeH="0" baseline="0" noProof="0">
                <a:ln>
                  <a:noFill/>
                </a:ln>
                <a:solidFill>
                  <a:srgbClr val="9E0000"/>
                </a:solidFill>
                <a:effectLst/>
                <a:uLnTx/>
                <a:uFillTx/>
                <a:latin typeface="微软雅黑" panose="020B0503020204020204" pitchFamily="34" charset="-122"/>
                <a:ea typeface="微软雅黑" panose="020B0503020204020204" pitchFamily="34" charset="-122"/>
                <a:cs typeface="+mn-ea"/>
                <a:sym typeface="+mn-lt"/>
              </a:rPr>
              <a:t>八八战略</a:t>
            </a:r>
            <a:r>
              <a:rPr kumimoji="0" lang="en-US" altLang="zh-CN" i="0" u="none" strike="noStrike" kern="0" cap="none" spc="0" normalizeH="0" baseline="0" noProof="0">
                <a:ln>
                  <a:noFill/>
                </a:ln>
                <a:solidFill>
                  <a:srgbClr val="9E0000"/>
                </a:solidFill>
                <a:effectLst/>
                <a:uLnTx/>
                <a:uFillTx/>
                <a:latin typeface="微软雅黑" panose="020B0503020204020204" pitchFamily="34" charset="-122"/>
                <a:ea typeface="微软雅黑" panose="020B0503020204020204" pitchFamily="34" charset="-122"/>
                <a:cs typeface="+mn-ea"/>
                <a:sym typeface="+mn-lt"/>
              </a:rPr>
              <a:t>”</a:t>
            </a:r>
            <a:r>
              <a:rPr kumimoji="0" lang="zh-CN" altLang="en-US" i="0" u="none" strike="noStrike" kern="0" cap="none" spc="0" normalizeH="0" baseline="0" noProof="0">
                <a:ln>
                  <a:noFill/>
                </a:ln>
                <a:solidFill>
                  <a:srgbClr val="9E0000"/>
                </a:solidFill>
                <a:effectLst/>
                <a:uLnTx/>
                <a:uFillTx/>
                <a:latin typeface="微软雅黑" panose="020B0503020204020204" pitchFamily="34" charset="-122"/>
                <a:ea typeface="微软雅黑" panose="020B0503020204020204" pitchFamily="34" charset="-122"/>
                <a:cs typeface="+mn-ea"/>
                <a:sym typeface="+mn-lt"/>
              </a:rPr>
              <a:t>指引下，“千万工程”在全省启动，开启以改善农村生态环境、提高农民生活质量为核心的村庄整治建设大行动。经过二十年的努力，农村基础设施配套已大大完善，农村环境整治也取得</a:t>
            </a:r>
            <a:r>
              <a:rPr kumimoji="0" lang="zh-CN" altLang="en-US" i="0" u="none" strike="noStrike" kern="0" cap="none" spc="0" normalizeH="0" baseline="0" noProof="0">
                <a:ln>
                  <a:noFill/>
                </a:ln>
                <a:solidFill>
                  <a:srgbClr val="9E0000"/>
                </a:solidFill>
                <a:effectLst/>
                <a:uLnTx/>
                <a:uFillTx/>
                <a:latin typeface="微软雅黑" panose="020B0503020204020204" pitchFamily="34" charset="-122"/>
                <a:ea typeface="微软雅黑" panose="020B0503020204020204" pitchFamily="34" charset="-122"/>
                <a:cs typeface="+mn-ea"/>
                <a:sym typeface="+mn-lt"/>
              </a:rPr>
              <a:t>显著成效。</a:t>
            </a:r>
            <a:endParaRPr kumimoji="0" lang="zh-CN" altLang="en-US" i="0" u="none" strike="noStrike" kern="0" cap="none" spc="0" normalizeH="0" baseline="0" noProof="0">
              <a:ln>
                <a:noFill/>
              </a:ln>
              <a:solidFill>
                <a:srgbClr val="9E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5" name="矩形 24"/>
          <p:cNvSpPr/>
          <p:nvPr/>
        </p:nvSpPr>
        <p:spPr>
          <a:xfrm>
            <a:off x="4206240" y="3662680"/>
            <a:ext cx="7861935" cy="922020"/>
          </a:xfrm>
          <a:prstGeom prst="rect">
            <a:avLst/>
          </a:prstGeom>
        </p:spPr>
        <p:txBody>
          <a:bodyPr wrap="square">
            <a:spAutoFit/>
          </a:bodyPr>
          <a:lstStyle/>
          <a:p>
            <a:pPr lvl="0"/>
            <a:r>
              <a:rPr kumimoji="0" lang="zh-CN" altLang="en-US" b="1" i="0" u="none" strike="noStrike" kern="0" cap="none" spc="0" normalizeH="0" baseline="0" noProof="0">
                <a:ln>
                  <a:noFill/>
                </a:ln>
                <a:solidFill>
                  <a:srgbClr val="9E0000"/>
                </a:solidFill>
                <a:effectLst/>
                <a:uLnTx/>
                <a:uFillTx/>
                <a:latin typeface="微软雅黑" panose="020B0503020204020204" pitchFamily="34" charset="-122"/>
                <a:ea typeface="微软雅黑" panose="020B0503020204020204" pitchFamily="34" charset="-122"/>
                <a:cs typeface="+mn-ea"/>
                <a:sym typeface="+mn-lt"/>
              </a:rPr>
              <a:t>增强乡村文化自信：</a:t>
            </a:r>
            <a:r>
              <a:rPr kumimoji="0" lang="zh-CN" altLang="en-US" i="0" u="none" strike="noStrike" kern="0" cap="none" spc="0" normalizeH="0" baseline="0" noProof="0">
                <a:ln>
                  <a:noFill/>
                </a:ln>
                <a:solidFill>
                  <a:srgbClr val="9E0000"/>
                </a:solidFill>
                <a:effectLst/>
                <a:uLnTx/>
                <a:uFillTx/>
                <a:latin typeface="微软雅黑" panose="020B0503020204020204" pitchFamily="34" charset="-122"/>
                <a:ea typeface="微软雅黑" panose="020B0503020204020204" pitchFamily="34" charset="-122"/>
                <a:cs typeface="+mn-ea"/>
                <a:sym typeface="+mn-lt"/>
              </a:rPr>
              <a:t>在推动八八战略的过程中，浙江省十分注重推动乡村文化振兴，为农民提供高质量的精神营养，焕发乡村文明新气象，为坚定文化自信提供优质载体</a:t>
            </a:r>
            <a:r>
              <a:rPr kumimoji="0" lang="zh-CN" altLang="en-US" b="1" i="0" u="none" strike="noStrike" kern="0" cap="none" spc="0" normalizeH="0" baseline="0" noProof="0">
                <a:ln>
                  <a:noFill/>
                </a:ln>
                <a:solidFill>
                  <a:srgbClr val="9E0000"/>
                </a:solidFill>
                <a:effectLst/>
                <a:uLnTx/>
                <a:uFillTx/>
                <a:latin typeface="微软雅黑" panose="020B0503020204020204" pitchFamily="34" charset="-122"/>
                <a:ea typeface="微软雅黑" panose="020B0503020204020204" pitchFamily="34" charset="-122"/>
                <a:cs typeface="+mn-ea"/>
                <a:sym typeface="+mn-lt"/>
              </a:rPr>
              <a:t>。</a:t>
            </a:r>
            <a:endParaRPr kumimoji="0" lang="zh-CN" altLang="en-US" b="1" i="0" u="none" strike="noStrike" kern="0" cap="none" spc="0" normalizeH="0" baseline="0" noProof="0">
              <a:ln>
                <a:noFill/>
              </a:ln>
              <a:solidFill>
                <a:srgbClr val="9E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6" name="矩形 25"/>
          <p:cNvSpPr/>
          <p:nvPr/>
        </p:nvSpPr>
        <p:spPr>
          <a:xfrm>
            <a:off x="3740150" y="4799965"/>
            <a:ext cx="8328025" cy="922020"/>
          </a:xfrm>
          <a:prstGeom prst="rect">
            <a:avLst/>
          </a:prstGeom>
        </p:spPr>
        <p:txBody>
          <a:bodyPr wrap="square">
            <a:spAutoFit/>
          </a:bodyPr>
          <a:lstStyle/>
          <a:p>
            <a:pPr lvl="0"/>
            <a:r>
              <a:rPr kumimoji="0" lang="zh-CN" altLang="en-US" b="1" i="0" u="none" strike="noStrike" kern="0" cap="none" spc="0" normalizeH="0" baseline="0" noProof="0">
                <a:ln>
                  <a:noFill/>
                </a:ln>
                <a:solidFill>
                  <a:srgbClr val="9E0000"/>
                </a:solidFill>
                <a:effectLst/>
                <a:uLnTx/>
                <a:uFillTx/>
                <a:latin typeface="微软雅黑" panose="020B0503020204020204" pitchFamily="34" charset="-122"/>
                <a:ea typeface="微软雅黑" panose="020B0503020204020204" pitchFamily="34" charset="-122"/>
                <a:cs typeface="+mn-ea"/>
                <a:sym typeface="+mn-lt"/>
              </a:rPr>
              <a:t>推动乡村治理现代化</a:t>
            </a:r>
            <a:r>
              <a:rPr kumimoji="0" lang="zh-CN" altLang="en-US" i="0" u="none" strike="noStrike" kern="0" cap="none" spc="0" normalizeH="0" baseline="0" noProof="0">
                <a:ln>
                  <a:noFill/>
                </a:ln>
                <a:solidFill>
                  <a:srgbClr val="9E0000"/>
                </a:solidFill>
                <a:effectLst/>
                <a:uLnTx/>
                <a:uFillTx/>
                <a:latin typeface="微软雅黑" panose="020B0503020204020204" pitchFamily="34" charset="-122"/>
                <a:ea typeface="微软雅黑" panose="020B0503020204020204" pitchFamily="34" charset="-122"/>
                <a:cs typeface="+mn-ea"/>
                <a:sym typeface="+mn-lt"/>
              </a:rPr>
              <a:t>：践行八八战略过程中，浙江省对中心村进行旧村改造，也建设了不少农民新型居住社区。</a:t>
            </a:r>
            <a:r>
              <a:rPr kumimoji="0" lang="zh-CN" altLang="en-US" i="0" u="none" strike="noStrike" kern="0" cap="none" spc="0" normalizeH="0" baseline="0" noProof="0">
                <a:ln>
                  <a:noFill/>
                </a:ln>
                <a:solidFill>
                  <a:srgbClr val="9E0000"/>
                </a:solidFill>
                <a:effectLst/>
                <a:uLnTx/>
                <a:uFillTx/>
                <a:latin typeface="微软雅黑" panose="020B0503020204020204" pitchFamily="34" charset="-122"/>
                <a:ea typeface="微软雅黑" panose="020B0503020204020204" pitchFamily="34" charset="-122"/>
                <a:cs typeface="+mn-ea"/>
                <a:sym typeface="+mn-lt"/>
              </a:rPr>
              <a:t>同时，对工业化城市化推进中拆迁改造的村庄，实行整体搬迁、就近整合，组团建设品位档次高的农民新型居住社区。</a:t>
            </a:r>
            <a:endParaRPr kumimoji="0" lang="zh-CN" altLang="en-US" i="0" u="none" strike="noStrike" kern="0" cap="none" spc="0" normalizeH="0" baseline="0" noProof="0">
              <a:ln>
                <a:noFill/>
              </a:ln>
              <a:solidFill>
                <a:srgbClr val="9E0000"/>
              </a:solidFill>
              <a:effectLst/>
              <a:uLnTx/>
              <a:uFillTx/>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trips(down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strips(downLef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strips(down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1"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strips(downLeft)">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5" grpId="0"/>
      <p:bldP spid="2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rcRect t="2769" r="2616"/>
          <a:stretch>
            <a:fillRect/>
          </a:stretch>
        </p:blipFill>
        <p:spPr>
          <a:xfrm>
            <a:off x="-1" y="0"/>
            <a:ext cx="12211051" cy="6858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rcRect l="52273" b="73064"/>
          <a:stretch>
            <a:fillRect/>
          </a:stretch>
        </p:blipFill>
        <p:spPr>
          <a:xfrm>
            <a:off x="7410450" y="0"/>
            <a:ext cx="4800600" cy="15240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t="77778"/>
          <a:stretch>
            <a:fillRect/>
          </a:stretch>
        </p:blipFill>
        <p:spPr>
          <a:xfrm>
            <a:off x="0" y="5334000"/>
            <a:ext cx="12192000" cy="1524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rcRect r="81903" b="80586"/>
          <a:stretch>
            <a:fillRect/>
          </a:stretch>
        </p:blipFill>
        <p:spPr>
          <a:xfrm>
            <a:off x="-1" y="0"/>
            <a:ext cx="2209802" cy="1333500"/>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rcRect l="68174" r="13885" b="66719"/>
          <a:stretch>
            <a:fillRect/>
          </a:stretch>
        </p:blipFill>
        <p:spPr>
          <a:xfrm>
            <a:off x="8171434" y="381000"/>
            <a:ext cx="2190750" cy="2286000"/>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rcRect l="21792" r="57375" b="56171"/>
          <a:stretch>
            <a:fillRect/>
          </a:stretch>
        </p:blipFill>
        <p:spPr>
          <a:xfrm rot="19837012">
            <a:off x="3509184" y="-645620"/>
            <a:ext cx="2095500" cy="2479750"/>
          </a:xfrm>
          <a:prstGeom prst="rect">
            <a:avLst/>
          </a:prstGeom>
        </p:spPr>
      </p:pic>
      <p:sp>
        <p:nvSpPr>
          <p:cNvPr id="11" name="矩形 10"/>
          <p:cNvSpPr/>
          <p:nvPr/>
        </p:nvSpPr>
        <p:spPr>
          <a:xfrm>
            <a:off x="2602865" y="2854325"/>
            <a:ext cx="7213600" cy="521970"/>
          </a:xfrm>
          <a:prstGeom prst="rect">
            <a:avLst/>
          </a:prstGeom>
        </p:spPr>
        <p:txBody>
          <a:bodyPr wrap="square">
            <a:spAutoFit/>
          </a:bodyPr>
          <a:lstStyle/>
          <a:p>
            <a:pPr algn="ctr"/>
            <a:r>
              <a:rPr sz="2800" b="1">
                <a:solidFill>
                  <a:srgbClr val="9E0000"/>
                </a:solidFill>
                <a:latin typeface="微软雅黑" panose="020B0503020204020204" pitchFamily="34" charset="-122"/>
                <a:ea typeface="微软雅黑" panose="020B0503020204020204" pitchFamily="34" charset="-122"/>
                <a:cs typeface="+mn-ea"/>
                <a:sym typeface="+mn-lt"/>
              </a:rPr>
              <a:t>城乡融合过程中的重难点问题及原因分析</a:t>
            </a:r>
            <a:endParaRPr lang="zh-CN" altLang="en-US" sz="2800" b="1" spc="300">
              <a:blipFill>
                <a:blip r:embed="rId7"/>
                <a:stretch>
                  <a:fillRect/>
                </a:stretch>
              </a:blipFill>
              <a:latin typeface="微软雅黑" panose="020B0503020204020204" pitchFamily="34" charset="-122"/>
              <a:ea typeface="微软雅黑" panose="020B0503020204020204" pitchFamily="34" charset="-122"/>
              <a:cs typeface="+mn-ea"/>
              <a:sym typeface="+mn-lt"/>
            </a:endParaRPr>
          </a:p>
        </p:txBody>
      </p:sp>
      <p:sp>
        <p:nvSpPr>
          <p:cNvPr id="12" name="圆角矩形 11"/>
          <p:cNvSpPr/>
          <p:nvPr/>
        </p:nvSpPr>
        <p:spPr>
          <a:xfrm>
            <a:off x="2089963" y="2827799"/>
            <a:ext cx="596900" cy="596900"/>
          </a:xfrm>
          <a:prstGeom prst="round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169443" y="2820587"/>
            <a:ext cx="433705" cy="583565"/>
          </a:xfrm>
          <a:prstGeom prst="rect">
            <a:avLst/>
          </a:prstGeom>
          <a:noFill/>
        </p:spPr>
        <p:txBody>
          <a:bodyPr wrap="none" rtlCol="0">
            <a:spAutoFit/>
          </a:bodyPr>
          <a:lstStyle/>
          <a:p>
            <a:r>
              <a:rPr lang="en-US" altLang="zh-CN" sz="3200" b="1">
                <a:solidFill>
                  <a:schemeClr val="bg1"/>
                </a:solidFill>
                <a:latin typeface="微软雅黑" panose="020B0503020204020204" pitchFamily="34" charset="-122"/>
                <a:ea typeface="微软雅黑" panose="020B0503020204020204" pitchFamily="34" charset="-122"/>
              </a:rPr>
              <a:t>3</a:t>
            </a:r>
            <a:endParaRPr lang="en-US" altLang="zh-CN" sz="3200" b="1">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5950584" y="3779714"/>
            <a:ext cx="309880" cy="398780"/>
          </a:xfrm>
          <a:prstGeom prst="rect">
            <a:avLst/>
          </a:prstGeom>
        </p:spPr>
        <p:txBody>
          <a:bodyPr wrap="none">
            <a:spAutoFit/>
          </a:bodyPr>
          <a:lstStyle/>
          <a:p>
            <a:pPr algn="ctr"/>
            <a:endParaRPr lang="zh-CN" altLang="en-US" sz="2000" b="1">
              <a:solidFill>
                <a:srgbClr val="9E0000"/>
              </a:solidFill>
              <a:latin typeface="微软雅黑" panose="020B0503020204020204" pitchFamily="34" charset="-122"/>
              <a:ea typeface="微软雅黑" panose="020B0503020204020204" pitchFamily="34" charset="-122"/>
              <a:cs typeface="+mn-ea"/>
              <a:sym typeface="+mn-lt"/>
            </a:endParaRPr>
          </a:p>
        </p:txBody>
      </p:sp>
      <p:cxnSp>
        <p:nvCxnSpPr>
          <p:cNvPr id="16" name="直接连接符 15"/>
          <p:cNvCxnSpPr/>
          <p:nvPr/>
        </p:nvCxnSpPr>
        <p:spPr>
          <a:xfrm>
            <a:off x="3629025" y="3703237"/>
            <a:ext cx="5067300" cy="0"/>
          </a:xfrm>
          <a:prstGeom prst="line">
            <a:avLst/>
          </a:prstGeom>
          <a:ln w="22225">
            <a:solidFill>
              <a:srgbClr val="9E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ldLvl="0" animBg="1"/>
      <p:bldP spid="13" grpId="0"/>
      <p:bldP spid="14" grpId="0"/>
    </p:bldLst>
  </p:timing>
</p:sld>
</file>

<file path=ppt/tags/tag1.xml><?xml version="1.0" encoding="utf-8"?>
<p:tagLst xmlns:p="http://schemas.openxmlformats.org/presentationml/2006/main">
  <p:tag name="KSO_WM_DIAGRAM_VIRTUALLY_FRAME" val="{&quot;height&quot;:206.95,&quot;left&quot;:248.68055118110237,&quot;top&quot;:153.2,&quot;width&quot;:606.0694488188976}"/>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 name="KSO_WM_DIAGRAM_VIRTUALLY_FRAME" val="{&quot;height&quot;:343.6,&quot;left&quot;:77.05,&quot;top&quot;:82.65,&quot;width&quot;:840.15}"/>
</p:tagLst>
</file>

<file path=ppt/tags/tag17.xml><?xml version="1.0" encoding="utf-8"?>
<p:tagLst xmlns:p="http://schemas.openxmlformats.org/presentationml/2006/main">
  <p:tag name="KSO_WM_DIAGRAM_VIRTUALLY_FRAME" val="{&quot;height&quot;:343.6,&quot;left&quot;:77.05,&quot;top&quot;:82.65,&quot;width&quot;:840.15}"/>
</p:tagLst>
</file>

<file path=ppt/tags/tag18.xml><?xml version="1.0" encoding="utf-8"?>
<p:tagLst xmlns:p="http://schemas.openxmlformats.org/presentationml/2006/main">
  <p:tag name="KSO_WM_BEAUTIFY_FLAG" val=""/>
  <p:tag name="KSO_WM_DIAGRAM_VIRTUALLY_FRAME" val="{&quot;height&quot;:343.6,&quot;left&quot;:77.05,&quot;top&quot;:82.65,&quot;width&quot;:840.15}"/>
</p:tagLst>
</file>

<file path=ppt/tags/tag19.xml><?xml version="1.0" encoding="utf-8"?>
<p:tagLst xmlns:p="http://schemas.openxmlformats.org/presentationml/2006/main">
  <p:tag name="KSO_WM_BEAUTIFY_FLAG" val=""/>
  <p:tag name="KSO_WM_DIAGRAM_VIRTUALLY_FRAME" val="{&quot;height&quot;:343.6,&quot;left&quot;:77.05,&quot;top&quot;:82.65,&quot;width&quot;:840.15}"/>
</p:tagLst>
</file>

<file path=ppt/tags/tag2.xml><?xml version="1.0" encoding="utf-8"?>
<p:tagLst xmlns:p="http://schemas.openxmlformats.org/presentationml/2006/main">
  <p:tag name="KSO_WM_DIAGRAM_VIRTUALLY_FRAME" val="{&quot;height&quot;:206.95,&quot;left&quot;:248.68055118110237,&quot;top&quot;:153.2,&quot;width&quot;:606.0694488188976}"/>
</p:tagLst>
</file>

<file path=ppt/tags/tag20.xml><?xml version="1.0" encoding="utf-8"?>
<p:tagLst xmlns:p="http://schemas.openxmlformats.org/presentationml/2006/main">
  <p:tag name="KSO_WM_DIAGRAM_VIRTUALLY_FRAME" val="{&quot;height&quot;:343.6,&quot;left&quot;:77.05,&quot;top&quot;:82.65,&quot;width&quot;:840.15}"/>
</p:tagLst>
</file>

<file path=ppt/tags/tag21.xml><?xml version="1.0" encoding="utf-8"?>
<p:tagLst xmlns:p="http://schemas.openxmlformats.org/presentationml/2006/main">
  <p:tag name="KSO_WM_BEAUTIFY_FLAG" val=""/>
  <p:tag name="KSO_WM_DIAGRAM_VIRTUALLY_FRAME" val="{&quot;height&quot;:343.6,&quot;left&quot;:77.05,&quot;top&quot;:82.65,&quot;width&quot;:840.15}"/>
</p:tagLst>
</file>

<file path=ppt/tags/tag22.xml><?xml version="1.0" encoding="utf-8"?>
<p:tagLst xmlns:p="http://schemas.openxmlformats.org/presentationml/2006/main">
  <p:tag name="KSO_WM_BEAUTIFY_FLAG" val=""/>
  <p:tag name="KSO_WM_DIAGRAM_VIRTUALLY_FRAME" val="{&quot;height&quot;:344.15,&quot;left&quot;:77.05,&quot;top&quot;:82.1,&quot;width&quot;:840.15}"/>
</p:tagLst>
</file>

<file path=ppt/tags/tag23.xml><?xml version="1.0" encoding="utf-8"?>
<p:tagLst xmlns:p="http://schemas.openxmlformats.org/presentationml/2006/main">
  <p:tag name="KSO_WM_DIAGRAM_VIRTUALLY_FRAME" val="{&quot;height&quot;:344.15,&quot;left&quot;:77.05,&quot;top&quot;:82.1,&quot;width&quot;:840.15}"/>
</p:tagLst>
</file>

<file path=ppt/tags/tag24.xml><?xml version="1.0" encoding="utf-8"?>
<p:tagLst xmlns:p="http://schemas.openxmlformats.org/presentationml/2006/main">
  <p:tag name="KSO_WM_BEAUTIFY_FLAG" val=""/>
  <p:tag name="KSO_WM_DIAGRAM_VIRTUALLY_FRAME" val="{&quot;height&quot;:344.15,&quot;left&quot;:77.05,&quot;top&quot;:82.1,&quot;width&quot;:840.15}"/>
</p:tagLst>
</file>

<file path=ppt/tags/tag25.xml><?xml version="1.0" encoding="utf-8"?>
<p:tagLst xmlns:p="http://schemas.openxmlformats.org/presentationml/2006/main">
  <p:tag name="KSO_WM_BEAUTIFY_FLAG" val=""/>
  <p:tag name="KSO_WM_DIAGRAM_VIRTUALLY_FRAME" val="{&quot;height&quot;:344.15,&quot;left&quot;:77.05,&quot;top&quot;:82.1,&quot;width&quot;:840.15}"/>
</p:tagLst>
</file>

<file path=ppt/tags/tag26.xml><?xml version="1.0" encoding="utf-8"?>
<p:tagLst xmlns:p="http://schemas.openxmlformats.org/presentationml/2006/main">
  <p:tag name="KSO_WM_DIAGRAM_VIRTUALLY_FRAME" val="{&quot;height&quot;:344.15,&quot;left&quot;:77.05,&quot;top&quot;:82.1,&quot;width&quot;:840.15}"/>
</p:tagLst>
</file>

<file path=ppt/tags/tag27.xml><?xml version="1.0" encoding="utf-8"?>
<p:tagLst xmlns:p="http://schemas.openxmlformats.org/presentationml/2006/main">
  <p:tag name="KSO_WM_BEAUTIFY_FLAG" val=""/>
  <p:tag name="KSO_WM_DIAGRAM_VIRTUALLY_FRAME" val="{&quot;height&quot;:344.15,&quot;left&quot;:77.05,&quot;top&quot;:82.1,&quot;width&quot;:840.15}"/>
</p:tagLst>
</file>

<file path=ppt/tags/tag28.xml><?xml version="1.0" encoding="utf-8"?>
<p:tagLst xmlns:p="http://schemas.openxmlformats.org/presentationml/2006/main">
  <p:tag name="KSO_WM_DIAGRAM_VIRTUALLY_FRAME" val="{&quot;height&quot;:247.79543307086615,&quot;left&quot;:70.15,&quot;top&quot;:162,&quot;width&quot;:837.55}"/>
</p:tagLst>
</file>

<file path=ppt/tags/tag29.xml><?xml version="1.0" encoding="utf-8"?>
<p:tagLst xmlns:p="http://schemas.openxmlformats.org/presentationml/2006/main">
  <p:tag name="KSO_WM_DIAGRAM_VIRTUALLY_FRAME" val="{&quot;height&quot;:247.79543307086615,&quot;left&quot;:70.15,&quot;top&quot;:162,&quot;width&quot;:837.55}"/>
</p:tagLst>
</file>

<file path=ppt/tags/tag3.xml><?xml version="1.0" encoding="utf-8"?>
<p:tagLst xmlns:p="http://schemas.openxmlformats.org/presentationml/2006/main">
  <p:tag name="KSO_WM_DIAGRAM_VIRTUALLY_FRAME" val="{&quot;height&quot;:206.95,&quot;left&quot;:248.68055118110237,&quot;top&quot;:153.2,&quot;width&quot;:606.0694488188976}"/>
</p:tagLst>
</file>

<file path=ppt/tags/tag30.xml><?xml version="1.0" encoding="utf-8"?>
<p:tagLst xmlns:p="http://schemas.openxmlformats.org/presentationml/2006/main">
  <p:tag name="KSO_WM_DIAGRAM_VIRTUALLY_FRAME" val="{&quot;height&quot;:247.79543307086615,&quot;left&quot;:70.15,&quot;top&quot;:162,&quot;width&quot;:837.55}"/>
</p:tagLst>
</file>

<file path=ppt/tags/tag31.xml><?xml version="1.0" encoding="utf-8"?>
<p:tagLst xmlns:p="http://schemas.openxmlformats.org/presentationml/2006/main">
  <p:tag name="KSO_WM_DIAGRAM_VIRTUALLY_FRAME" val="{&quot;height&quot;:247.79543307086615,&quot;left&quot;:70.15,&quot;top&quot;:162,&quot;width&quot;:837.55}"/>
</p:tagLst>
</file>

<file path=ppt/tags/tag32.xml><?xml version="1.0" encoding="utf-8"?>
<p:tagLst xmlns:p="http://schemas.openxmlformats.org/presentationml/2006/main">
  <p:tag name="KSO_WM_DIAGRAM_VIRTUALLY_FRAME" val="{&quot;height&quot;:247.79543307086615,&quot;left&quot;:70.15,&quot;top&quot;:162,&quot;width&quot;:837.55}"/>
</p:tagLst>
</file>

<file path=ppt/tags/tag33.xml><?xml version="1.0" encoding="utf-8"?>
<p:tagLst xmlns:p="http://schemas.openxmlformats.org/presentationml/2006/main">
  <p:tag name="KSO_WM_DIAGRAM_VIRTUALLY_FRAME" val="{&quot;height&quot;:247.79543307086615,&quot;left&quot;:70.15,&quot;top&quot;:162,&quot;width&quot;:837.55}"/>
</p:tagLst>
</file>

<file path=ppt/tags/tag34.xml><?xml version="1.0" encoding="utf-8"?>
<p:tagLst xmlns:p="http://schemas.openxmlformats.org/presentationml/2006/main">
  <p:tag name="KSO_WM_DIAGRAM_VIRTUALLY_FRAME" val="{&quot;height&quot;:247.79543307086615,&quot;left&quot;:70.15,&quot;top&quot;:162,&quot;width&quot;:837.55}"/>
</p:tagLst>
</file>

<file path=ppt/tags/tag35.xml><?xml version="1.0" encoding="utf-8"?>
<p:tagLst xmlns:p="http://schemas.openxmlformats.org/presentationml/2006/main">
  <p:tag name="AS_NET" val="4.0.30319.42000"/>
  <p:tag name="AS_OS" val="Microsoft Windows NT 6.2.9200.0"/>
  <p:tag name="AS_RELEASE_DATE" val="2023.04.14"/>
  <p:tag name="AS_TITLE" val="Aspose.Slides for .NET 4.0 Client Profile"/>
  <p:tag name="AS_VERSION" val="23.4"/>
  <p:tag name="commondata" val="eyJoZGlkIjoiMWMwYzQ5NWVhM2RhZDZlYmM4M2MxYzUxZDQyYTFhOWYifQ=="/>
</p:tagLst>
</file>

<file path=ppt/tags/tag4.xml><?xml version="1.0" encoding="utf-8"?>
<p:tagLst xmlns:p="http://schemas.openxmlformats.org/presentationml/2006/main">
  <p:tag name="KSO_WM_DIAGRAM_VIRTUALLY_FRAME" val="{&quot;height&quot;:206.95,&quot;left&quot;:248.68055118110237,&quot;top&quot;:153.2,&quot;width&quot;:606.0694488188976}"/>
</p:tagLst>
</file>

<file path=ppt/tags/tag5.xml><?xml version="1.0" encoding="utf-8"?>
<p:tagLst xmlns:p="http://schemas.openxmlformats.org/presentationml/2006/main">
  <p:tag name="KSO_WM_DIAGRAM_VIRTUALLY_FRAME" val="{&quot;height&quot;:206.95,&quot;left&quot;:248.68055118110237,&quot;top&quot;:153.2,&quot;width&quot;:606.0694488188976}"/>
</p:tagLst>
</file>

<file path=ppt/tags/tag6.xml><?xml version="1.0" encoding="utf-8"?>
<p:tagLst xmlns:p="http://schemas.openxmlformats.org/presentationml/2006/main">
  <p:tag name="KSO_WM_DIAGRAM_VIRTUALLY_FRAME" val="{&quot;height&quot;:206.95,&quot;left&quot;:248.68055118110237,&quot;top&quot;:153.2,&quot;width&quot;:606.0694488188976}"/>
</p:tagLst>
</file>

<file path=ppt/tags/tag7.xml><?xml version="1.0" encoding="utf-8"?>
<p:tagLst xmlns:p="http://schemas.openxmlformats.org/presentationml/2006/main">
  <p:tag name="KSO_WM_DIAGRAM_VIRTUALLY_FRAME" val="{&quot;height&quot;:206.95,&quot;left&quot;:248.68055118110237,&quot;top&quot;:153.2,&quot;width&quot;:606.0694488188976}"/>
</p:tagLst>
</file>

<file path=ppt/tags/tag8.xml><?xml version="1.0" encoding="utf-8"?>
<p:tagLst xmlns:p="http://schemas.openxmlformats.org/presentationml/2006/main">
  <p:tag name="KSO_WM_DIAGRAM_VIRTUALLY_FRAME" val="{&quot;height&quot;:206.95,&quot;left&quot;:248.68055118110237,&quot;top&quot;:153.2,&quot;width&quot;:606.0694488188976}"/>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宋体"/>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宋体"/>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2301</Words>
  <Application>WPS 演示</Application>
  <PresentationFormat>宽屏</PresentationFormat>
  <Paragraphs>129</Paragraphs>
  <Slides>15</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宋体</vt:lpstr>
      <vt:lpstr>Wingdings</vt:lpstr>
      <vt:lpstr>微软雅黑</vt:lpstr>
      <vt:lpstr>楷体</vt:lpstr>
      <vt:lpstr>锐字锐线梦想黑简1.0</vt:lpstr>
      <vt:lpstr>黑体</vt:lpstr>
      <vt:lpstr>思源黑体 Medium</vt:lpstr>
      <vt:lpstr>Arial Unicode MS</vt:lpstr>
      <vt:lpstr>Calibri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PPT汇_PPT模板免费下载_www.ppthui.com</Company>
  <LinksUpToDate>false</LinksUpToDate>
  <SharedDoc>false</SharedDoc>
  <HyperlinksChanged>false</HyperlinksChanged>
  <AppVersion>14.0000</AppVersion>
  <Manager>PPT汇_PPT模板免费下载_www.ppthui.com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PPT汇_PPT模板免费下载_www.ppthui.com</dc:title>
  <dc:creator>PPT汇_PPT模板免费下载_www.ppthui.com</dc:creator>
  <cp:keywords>PPT汇_PPT模板免费下载_www.ppthui.com</cp:keywords>
  <dc:description>PPT汇_PPT模板免费下载_www.ppthui.com</dc:description>
  <dc:subject>PPT汇_PPT模板免费下载_www.ppthui.com</dc:subject>
  <cp:lastModifiedBy>别羡鱼</cp:lastModifiedBy>
  <cp:revision>65</cp:revision>
  <dcterms:created xsi:type="dcterms:W3CDTF">2018-02-01T03:49:00Z</dcterms:created>
  <dcterms:modified xsi:type="dcterms:W3CDTF">2024-06-11T14:12:45Z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58DD06C9FD21426FA7C8E21DA1F0B612_12</vt:lpwstr>
  </property>
</Properties>
</file>