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5"/>
  </p:notesMasterIdLst>
  <p:handoutMasterIdLst>
    <p:handoutMasterId r:id="rId116"/>
  </p:handoutMasterIdLst>
  <p:sldIdLst>
    <p:sldId id="2891" r:id="rId2"/>
    <p:sldId id="297" r:id="rId3"/>
    <p:sldId id="399" r:id="rId4"/>
    <p:sldId id="593" r:id="rId5"/>
    <p:sldId id="2894" r:id="rId6"/>
    <p:sldId id="2906" r:id="rId7"/>
    <p:sldId id="395" r:id="rId8"/>
    <p:sldId id="400" r:id="rId9"/>
    <p:sldId id="397" r:id="rId10"/>
    <p:sldId id="2927" r:id="rId11"/>
    <p:sldId id="398" r:id="rId12"/>
    <p:sldId id="371" r:id="rId13"/>
    <p:sldId id="407" r:id="rId14"/>
    <p:sldId id="2904" r:id="rId15"/>
    <p:sldId id="409" r:id="rId16"/>
    <p:sldId id="2929" r:id="rId17"/>
    <p:sldId id="2930" r:id="rId18"/>
    <p:sldId id="2931" r:id="rId19"/>
    <p:sldId id="2928" r:id="rId20"/>
    <p:sldId id="401" r:id="rId21"/>
    <p:sldId id="402" r:id="rId22"/>
    <p:sldId id="2932" r:id="rId23"/>
    <p:sldId id="412" r:id="rId24"/>
    <p:sldId id="411" r:id="rId25"/>
    <p:sldId id="376" r:id="rId26"/>
    <p:sldId id="2933" r:id="rId27"/>
    <p:sldId id="2934" r:id="rId28"/>
    <p:sldId id="2936" r:id="rId29"/>
    <p:sldId id="417" r:id="rId30"/>
    <p:sldId id="369" r:id="rId31"/>
    <p:sldId id="2897" r:id="rId32"/>
    <p:sldId id="2910" r:id="rId33"/>
    <p:sldId id="349" r:id="rId34"/>
    <p:sldId id="2923" r:id="rId35"/>
    <p:sldId id="351" r:id="rId36"/>
    <p:sldId id="352" r:id="rId37"/>
    <p:sldId id="2899" r:id="rId38"/>
    <p:sldId id="2900" r:id="rId39"/>
    <p:sldId id="353" r:id="rId40"/>
    <p:sldId id="2903" r:id="rId41"/>
    <p:sldId id="2920" r:id="rId42"/>
    <p:sldId id="375" r:id="rId43"/>
    <p:sldId id="2921" r:id="rId44"/>
    <p:sldId id="2922" r:id="rId45"/>
    <p:sldId id="377" r:id="rId46"/>
    <p:sldId id="393" r:id="rId47"/>
    <p:sldId id="2916" r:id="rId48"/>
    <p:sldId id="396" r:id="rId49"/>
    <p:sldId id="2917" r:id="rId50"/>
    <p:sldId id="2918" r:id="rId51"/>
    <p:sldId id="2919" r:id="rId52"/>
    <p:sldId id="433" r:id="rId53"/>
    <p:sldId id="436" r:id="rId54"/>
    <p:sldId id="392" r:id="rId55"/>
    <p:sldId id="403" r:id="rId56"/>
    <p:sldId id="356" r:id="rId57"/>
    <p:sldId id="404" r:id="rId58"/>
    <p:sldId id="2935" r:id="rId59"/>
    <p:sldId id="2905" r:id="rId60"/>
    <p:sldId id="414" r:id="rId61"/>
    <p:sldId id="415" r:id="rId62"/>
    <p:sldId id="416" r:id="rId63"/>
    <p:sldId id="2907" r:id="rId64"/>
    <p:sldId id="381" r:id="rId65"/>
    <p:sldId id="2908" r:id="rId66"/>
    <p:sldId id="379" r:id="rId67"/>
    <p:sldId id="382" r:id="rId68"/>
    <p:sldId id="383" r:id="rId69"/>
    <p:sldId id="384" r:id="rId70"/>
    <p:sldId id="418" r:id="rId71"/>
    <p:sldId id="419" r:id="rId72"/>
    <p:sldId id="385" r:id="rId73"/>
    <p:sldId id="386" r:id="rId74"/>
    <p:sldId id="388" r:id="rId75"/>
    <p:sldId id="420" r:id="rId76"/>
    <p:sldId id="2909" r:id="rId77"/>
    <p:sldId id="421" r:id="rId78"/>
    <p:sldId id="430" r:id="rId79"/>
    <p:sldId id="438" r:id="rId80"/>
    <p:sldId id="439" r:id="rId81"/>
    <p:sldId id="441" r:id="rId82"/>
    <p:sldId id="442" r:id="rId83"/>
    <p:sldId id="443" r:id="rId84"/>
    <p:sldId id="444" r:id="rId85"/>
    <p:sldId id="445" r:id="rId86"/>
    <p:sldId id="446" r:id="rId87"/>
    <p:sldId id="447" r:id="rId88"/>
    <p:sldId id="448" r:id="rId89"/>
    <p:sldId id="449" r:id="rId90"/>
    <p:sldId id="435" r:id="rId91"/>
    <p:sldId id="423" r:id="rId92"/>
    <p:sldId id="425" r:id="rId93"/>
    <p:sldId id="424" r:id="rId94"/>
    <p:sldId id="367" r:id="rId95"/>
    <p:sldId id="2925" r:id="rId96"/>
    <p:sldId id="327" r:id="rId97"/>
    <p:sldId id="408" r:id="rId98"/>
    <p:sldId id="2911" r:id="rId99"/>
    <p:sldId id="2912" r:id="rId100"/>
    <p:sldId id="2913" r:id="rId101"/>
    <p:sldId id="387" r:id="rId102"/>
    <p:sldId id="2915" r:id="rId103"/>
    <p:sldId id="389" r:id="rId104"/>
    <p:sldId id="2937" r:id="rId105"/>
    <p:sldId id="2938" r:id="rId106"/>
    <p:sldId id="2939" r:id="rId107"/>
    <p:sldId id="2940" r:id="rId108"/>
    <p:sldId id="2941" r:id="rId109"/>
    <p:sldId id="437" r:id="rId110"/>
    <p:sldId id="2942" r:id="rId111"/>
    <p:sldId id="2943" r:id="rId112"/>
    <p:sldId id="1617" r:id="rId113"/>
    <p:sldId id="2944" r:id="rId114"/>
  </p:sldIdLst>
  <p:sldSz cx="12190413" cy="6858000"/>
  <p:notesSz cx="7099300" cy="10234613"/>
  <p:custDataLst>
    <p:tags r:id="rId117"/>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76" d="100"/>
          <a:sy n="76" d="100"/>
        </p:scale>
        <p:origin x="288" y="52"/>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gs" Target="tags/tag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03192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extLst>
      <p:ext uri="{BB962C8B-B14F-4D97-AF65-F5344CB8AC3E}">
        <p14:creationId xmlns:p14="http://schemas.microsoft.com/office/powerpoint/2010/main" val="11280737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7</a:t>
            </a:fld>
            <a:endParaRPr lang="en-US" altLang="zh-CN"/>
          </a:p>
        </p:txBody>
      </p:sp>
    </p:spTree>
    <p:extLst>
      <p:ext uri="{BB962C8B-B14F-4D97-AF65-F5344CB8AC3E}">
        <p14:creationId xmlns:p14="http://schemas.microsoft.com/office/powerpoint/2010/main" val="1676685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40714" y="2797964"/>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软件测试</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如何应对软件缺陷？</a:t>
            </a:r>
            <a:endParaRPr lang="en-US" altLang="zh-CN" dirty="0"/>
          </a:p>
          <a:p>
            <a:pPr lvl="1"/>
            <a:r>
              <a:rPr lang="zh-CN" altLang="en-US" dirty="0"/>
              <a:t>如何避免和减少缺陷？</a:t>
            </a:r>
            <a:endParaRPr lang="en-US" altLang="zh-CN" dirty="0"/>
          </a:p>
          <a:p>
            <a:pPr lvl="1"/>
            <a:r>
              <a:rPr lang="zh-CN" altLang="en-US" dirty="0"/>
              <a:t>如何发现和修复缺陷？</a:t>
            </a:r>
          </a:p>
        </p:txBody>
      </p:sp>
      <p:pic>
        <p:nvPicPr>
          <p:cNvPr id="7" name="图片 6"/>
          <p:cNvPicPr>
            <a:picLocks noChangeAspect="1"/>
          </p:cNvPicPr>
          <p:nvPr/>
        </p:nvPicPr>
        <p:blipFill>
          <a:blip r:embed="rId2"/>
          <a:stretch>
            <a:fillRect/>
          </a:stretch>
        </p:blipFill>
        <p:spPr>
          <a:xfrm>
            <a:off x="10235666" y="4262408"/>
            <a:ext cx="1476163" cy="1968489"/>
          </a:xfrm>
          <a:prstGeom prst="rect">
            <a:avLst/>
          </a:prstGeom>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dirty="0"/>
              <a:t>等价分类法的基本原则</a:t>
            </a:r>
            <a:endParaRPr lang="en-US" altLang="zh-CN" dirty="0"/>
          </a:p>
        </p:txBody>
      </p:sp>
      <p:sp>
        <p:nvSpPr>
          <p:cNvPr id="125955" name="Rectangle 3"/>
          <p:cNvSpPr>
            <a:spLocks noGrp="1" noChangeArrowheads="1"/>
          </p:cNvSpPr>
          <p:nvPr>
            <p:ph idx="1"/>
          </p:nvPr>
        </p:nvSpPr>
        <p:spPr/>
        <p:txBody>
          <a:bodyPr>
            <a:normAutofit fontScale="85000" lnSpcReduction="10000"/>
          </a:bodyPr>
          <a:lstStyle/>
          <a:p>
            <a:r>
              <a:rPr lang="zh-CN" altLang="en-US" dirty="0"/>
              <a:t>输入条件为一范围</a:t>
            </a:r>
          </a:p>
          <a:p>
            <a:pPr lvl="1"/>
            <a:r>
              <a:rPr lang="zh-CN" altLang="en-US" dirty="0"/>
              <a:t>划分出三个等价类</a:t>
            </a:r>
            <a:endParaRPr lang="en-US" altLang="zh-CN" dirty="0"/>
          </a:p>
          <a:p>
            <a:pPr lvl="1"/>
            <a:r>
              <a:rPr lang="en-US" altLang="zh-CN" dirty="0"/>
              <a:t>(1) </a:t>
            </a:r>
            <a:r>
              <a:rPr lang="zh-CN" altLang="en-US" dirty="0"/>
              <a:t>有效等价类</a:t>
            </a:r>
            <a:r>
              <a:rPr lang="en-US" altLang="zh-CN" dirty="0"/>
              <a:t>(</a:t>
            </a:r>
            <a:r>
              <a:rPr lang="zh-CN" altLang="en-US" dirty="0"/>
              <a:t>在范围内</a:t>
            </a:r>
            <a:r>
              <a:rPr lang="en-US" altLang="zh-CN" dirty="0"/>
              <a:t>)</a:t>
            </a:r>
            <a:r>
              <a:rPr lang="zh-CN" altLang="en-US" dirty="0"/>
              <a:t>，</a:t>
            </a:r>
            <a:r>
              <a:rPr lang="en-US" altLang="zh-CN" dirty="0"/>
              <a:t>(2) </a:t>
            </a:r>
            <a:r>
              <a:rPr lang="zh-CN" altLang="en-US" dirty="0"/>
              <a:t>大于输入最大值，</a:t>
            </a:r>
            <a:r>
              <a:rPr lang="en-US" altLang="zh-CN" dirty="0"/>
              <a:t>(3)</a:t>
            </a:r>
            <a:r>
              <a:rPr lang="zh-CN" altLang="en-US" dirty="0"/>
              <a:t>小于输入最少值</a:t>
            </a:r>
          </a:p>
          <a:p>
            <a:r>
              <a:rPr lang="zh-CN" altLang="en-US" dirty="0"/>
              <a:t>输入条件为一值</a:t>
            </a:r>
          </a:p>
          <a:p>
            <a:pPr lvl="1"/>
            <a:r>
              <a:rPr lang="zh-CN" altLang="en-US" dirty="0"/>
              <a:t>划分为三个等价类</a:t>
            </a:r>
            <a:endParaRPr lang="en-US" altLang="zh-CN" dirty="0"/>
          </a:p>
          <a:p>
            <a:pPr lvl="1"/>
            <a:r>
              <a:rPr lang="en-US" altLang="zh-CN" dirty="0"/>
              <a:t>(</a:t>
            </a:r>
            <a:r>
              <a:rPr lang="en-US" altLang="zh-CN" dirty="0">
                <a:sym typeface="Wingdings" panose="05000000000000000000" pitchFamily="2" charset="2"/>
              </a:rPr>
              <a:t>1) </a:t>
            </a:r>
            <a:r>
              <a:rPr lang="zh-CN" altLang="en-US" dirty="0"/>
              <a:t>有效，</a:t>
            </a:r>
            <a:r>
              <a:rPr lang="en-US" altLang="zh-CN" dirty="0"/>
              <a:t>(2) </a:t>
            </a:r>
            <a:r>
              <a:rPr lang="zh-CN" altLang="en-US" dirty="0"/>
              <a:t>大于，</a:t>
            </a:r>
            <a:r>
              <a:rPr lang="en-US" altLang="zh-CN" dirty="0"/>
              <a:t>(3) </a:t>
            </a:r>
            <a:r>
              <a:rPr lang="zh-CN" altLang="en-US" dirty="0"/>
              <a:t>小于</a:t>
            </a:r>
          </a:p>
          <a:p>
            <a:r>
              <a:rPr lang="zh-CN" altLang="en-US" dirty="0"/>
              <a:t>输入条件为集合</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在集合内</a:t>
            </a:r>
            <a:r>
              <a:rPr lang="en-US" altLang="zh-CN" dirty="0"/>
              <a:t>)</a:t>
            </a:r>
            <a:r>
              <a:rPr lang="zh-CN" altLang="en-US" dirty="0"/>
              <a:t>，</a:t>
            </a:r>
            <a:r>
              <a:rPr lang="en-US" altLang="zh-CN" dirty="0"/>
              <a:t>(2) </a:t>
            </a:r>
            <a:r>
              <a:rPr lang="zh-CN" altLang="en-US" dirty="0"/>
              <a:t>无效</a:t>
            </a:r>
            <a:r>
              <a:rPr lang="en-US" altLang="zh-CN" dirty="0"/>
              <a:t>(</a:t>
            </a:r>
            <a:r>
              <a:rPr lang="zh-CN" altLang="en-US" dirty="0"/>
              <a:t>在集合外</a:t>
            </a:r>
            <a:r>
              <a:rPr lang="en-US" altLang="zh-CN" dirty="0"/>
              <a:t>)</a:t>
            </a:r>
          </a:p>
          <a:p>
            <a:r>
              <a:rPr lang="zh-CN" altLang="en-US" dirty="0"/>
              <a:t>输入条件为一个布尔量</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此布尔量</a:t>
            </a:r>
            <a:r>
              <a:rPr lang="en-US" altLang="zh-CN" dirty="0"/>
              <a:t>)</a:t>
            </a:r>
            <a:r>
              <a:rPr lang="zh-CN" altLang="en-US" dirty="0"/>
              <a:t>，</a:t>
            </a:r>
            <a:r>
              <a:rPr lang="en-US" altLang="zh-CN" dirty="0"/>
              <a:t>(2)</a:t>
            </a:r>
            <a:r>
              <a:rPr lang="zh-CN" altLang="en-US" dirty="0"/>
              <a:t>无效</a:t>
            </a:r>
            <a:r>
              <a:rPr lang="en-US" altLang="zh-CN" dirty="0"/>
              <a:t>(</a:t>
            </a:r>
            <a:r>
              <a:rPr lang="zh-CN" altLang="en-US" dirty="0"/>
              <a:t>布尔量的非</a:t>
            </a:r>
            <a:r>
              <a:rPr lang="en-US" altLang="zh-CN" dirty="0"/>
              <a:t>)</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等价分类法示例</a:t>
            </a:r>
          </a:p>
        </p:txBody>
      </p:sp>
      <p:sp>
        <p:nvSpPr>
          <p:cNvPr id="126979" name="Rectangle 3"/>
          <p:cNvSpPr>
            <a:spLocks noGrp="1" noChangeArrowheads="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z = </a:t>
            </a:r>
            <a:r>
              <a:rPr lang="en-US" altLang="zh-CN" dirty="0" err="1">
                <a:latin typeface="Times New Roman" panose="02020603050405020304" pitchFamily="18" charset="0"/>
                <a:cs typeface="Times New Roman" panose="02020603050405020304" pitchFamily="18" charset="0"/>
              </a:rPr>
              <a:t>func</a:t>
            </a:r>
            <a:r>
              <a:rPr lang="en-US" altLang="zh-CN" dirty="0">
                <a:latin typeface="Times New Roman" panose="02020603050405020304" pitchFamily="18" charset="0"/>
                <a:cs typeface="Times New Roman" panose="02020603050405020304" pitchFamily="18" charset="0"/>
              </a:rPr>
              <a:t>(x, y):</a:t>
            </a:r>
          </a:p>
          <a:p>
            <a:pPr lvl="1"/>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0 &lt; x &lt; 1024 </a:t>
            </a:r>
            <a:r>
              <a:rPr lang="zh-CN" altLang="en-US" dirty="0">
                <a:latin typeface="Times New Roman" panose="02020603050405020304" pitchFamily="18" charset="0"/>
                <a:cs typeface="Times New Roman" panose="02020603050405020304" pitchFamily="18" charset="0"/>
              </a:rPr>
              <a:t>且 </a:t>
            </a:r>
            <a:r>
              <a:rPr lang="en-US" altLang="zh-CN" dirty="0">
                <a:latin typeface="Times New Roman" panose="02020603050405020304" pitchFamily="18" charset="0"/>
                <a:cs typeface="Times New Roman" panose="02020603050405020304" pitchFamily="18" charset="0"/>
              </a:rPr>
              <a:t>y = 0, z = -1</a:t>
            </a:r>
          </a:p>
          <a:p>
            <a:pPr lvl="1"/>
            <a:r>
              <a:rPr lang="zh-CN" altLang="en-US" dirty="0">
                <a:latin typeface="Times New Roman" panose="02020603050405020304" pitchFamily="18" charset="0"/>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z = x * </a:t>
            </a:r>
            <a:r>
              <a:rPr lang="en-US" altLang="zh-CN" dirty="0" err="1">
                <a:latin typeface="Times New Roman" panose="02020603050405020304" pitchFamily="18" charset="0"/>
                <a:cs typeface="Times New Roman" panose="02020603050405020304" pitchFamily="18" charset="0"/>
              </a:rPr>
              <a:t>lg</a:t>
            </a:r>
            <a:r>
              <a:rPr lang="en-US" altLang="zh-CN" dirty="0">
                <a:latin typeface="Times New Roman" panose="02020603050405020304" pitchFamily="18" charset="0"/>
                <a:cs typeface="Times New Roman" panose="02020603050405020304" pitchFamily="18" charset="0"/>
              </a:rPr>
              <a:t>(y)</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(0, 1024)</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[1024, +#) </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(0, +#)</a:t>
            </a:r>
          </a:p>
          <a:p>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5951190" y="2168860"/>
            <a:ext cx="5508612" cy="4068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514350" indent="-514350" algn="just">
              <a:buFont typeface="+mj-ea"/>
              <a:buAutoNum type="circleNumDbPlain"/>
            </a:pPr>
            <a:r>
              <a:rPr lang="en-US" altLang="zh-CN" sz="2800" dirty="0">
                <a:solidFill>
                  <a:srgbClr val="C00000"/>
                </a:solidFill>
              </a:rPr>
              <a:t>X=1,y=0, z=-1</a:t>
            </a:r>
          </a:p>
          <a:p>
            <a:pPr marL="514350" indent="-514350" algn="just">
              <a:buFont typeface="+mj-ea"/>
              <a:buAutoNum type="circleNumDbPlain"/>
            </a:pPr>
            <a:r>
              <a:rPr lang="en-US" altLang="zh-CN" sz="2800" dirty="0">
                <a:solidFill>
                  <a:srgbClr val="C00000"/>
                </a:solidFill>
              </a:rPr>
              <a:t>X=1,y=-1, z=**</a:t>
            </a:r>
          </a:p>
          <a:p>
            <a:pPr marL="514350" indent="-514350" algn="just">
              <a:buFont typeface="+mj-ea"/>
              <a:buAutoNum type="circleNumDbPlain"/>
            </a:pPr>
            <a:r>
              <a:rPr lang="en-US" altLang="zh-CN" sz="2800" dirty="0">
                <a:solidFill>
                  <a:srgbClr val="C00000"/>
                </a:solidFill>
              </a:rPr>
              <a:t>X=1,y=1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X=2000,y=0 , z=**</a:t>
            </a:r>
          </a:p>
          <a:p>
            <a:pPr marL="514350" indent="-514350" algn="just">
              <a:buFont typeface="+mj-ea"/>
              <a:buAutoNum type="circleNumDbPlain"/>
            </a:pPr>
            <a:r>
              <a:rPr lang="en-US" altLang="zh-CN" sz="2800" dirty="0">
                <a:solidFill>
                  <a:srgbClr val="C00000"/>
                </a:solidFill>
              </a:rPr>
              <a:t>X=2000,y=-100 , z=**</a:t>
            </a:r>
          </a:p>
          <a:p>
            <a:pPr marL="514350" indent="-514350" algn="just">
              <a:buFont typeface="+mj-ea"/>
              <a:buAutoNum type="circleNumDbPlain"/>
            </a:pPr>
            <a:r>
              <a:rPr lang="en-US" altLang="zh-CN" sz="2800" dirty="0">
                <a:solidFill>
                  <a:srgbClr val="C00000"/>
                </a:solidFill>
              </a:rPr>
              <a:t>X=2000,y=200 , z=**</a:t>
            </a:r>
            <a:endParaRPr lang="zh-CN" altLang="en-US" sz="2800" dirty="0">
              <a:solidFill>
                <a:srgbClr val="C00000"/>
              </a:solidFill>
            </a:endParaRPr>
          </a:p>
        </p:txBody>
      </p:sp>
      <p:sp>
        <p:nvSpPr>
          <p:cNvPr id="8" name="矩形 7"/>
          <p:cNvSpPr/>
          <p:nvPr/>
        </p:nvSpPr>
        <p:spPr>
          <a:xfrm>
            <a:off x="6923298" y="1412776"/>
            <a:ext cx="3312368" cy="756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charset="-122"/>
                <a:ea typeface="微软雅黑" panose="020B0503020204020204" charset="-122"/>
              </a:rPr>
              <a:t>测试用例</a:t>
            </a:r>
            <a:r>
              <a:rPr lang="en-US" altLang="zh-CN" sz="2800" dirty="0">
                <a:solidFill>
                  <a:srgbClr val="C00000"/>
                </a:solidFill>
                <a:latin typeface="微软雅黑" panose="020B0503020204020204" charset="-122"/>
                <a:ea typeface="微软雅黑" panose="020B0503020204020204" charset="-122"/>
              </a:rPr>
              <a:t>9</a:t>
            </a:r>
            <a:r>
              <a:rPr lang="zh-CN" altLang="en-US" sz="2800" dirty="0">
                <a:solidFill>
                  <a:srgbClr val="C00000"/>
                </a:solidFill>
                <a:latin typeface="微软雅黑" panose="020B0503020204020204" charset="-122"/>
                <a:ea typeface="微软雅黑" panose="020B0503020204020204" charset="-122"/>
              </a:rPr>
              <a:t>个</a:t>
            </a: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title"/>
          </p:nvPr>
        </p:nvSpPr>
        <p:spPr/>
        <p:txBody>
          <a:bodyPr/>
          <a:lstStyle/>
          <a:p>
            <a:r>
              <a:rPr lang="zh-CN" altLang="en-US" dirty="0"/>
              <a:t>黑盒测试</a:t>
            </a:r>
            <a:r>
              <a:rPr lang="en-US" altLang="zh-CN" dirty="0"/>
              <a:t>-</a:t>
            </a:r>
            <a:r>
              <a:rPr lang="zh-CN" altLang="en-US" dirty="0"/>
              <a:t>边界值分析法</a:t>
            </a:r>
          </a:p>
        </p:txBody>
      </p:sp>
      <p:sp>
        <p:nvSpPr>
          <p:cNvPr id="128004" name="Rectangle 4"/>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输入条件是一范围</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a:t>
            </a:r>
          </a:p>
          <a:p>
            <a:pPr lvl="1"/>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以及紧挨</a:t>
            </a:r>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左右的值应作为测试用例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输入条件为一组数</a:t>
            </a:r>
          </a:p>
          <a:p>
            <a:pPr lvl="1"/>
            <a:r>
              <a:rPr lang="zh-CN" altLang="en-US" dirty="0">
                <a:latin typeface="Times New Roman" panose="02020603050405020304" pitchFamily="18" charset="0"/>
                <a:cs typeface="Times New Roman" panose="02020603050405020304" pitchFamily="18" charset="0"/>
              </a:rPr>
              <a:t>选择这组数最大者和最小者，次大和次小者作为测试用例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如果程序的内部数据结构是有界的</a:t>
            </a:r>
          </a:p>
          <a:p>
            <a:pPr lvl="1"/>
            <a:r>
              <a:rPr lang="zh-CN" altLang="en-US" dirty="0">
                <a:latin typeface="Times New Roman" panose="02020603050405020304" pitchFamily="18" charset="0"/>
                <a:cs typeface="Times New Roman" panose="02020603050405020304" pitchFamily="18" charset="0"/>
              </a:rPr>
              <a:t>应设计测试用例使它能够检查该数据结构的边界</a:t>
            </a: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边界值分析法示例</a:t>
            </a:r>
          </a:p>
        </p:txBody>
      </p:sp>
      <p:sp>
        <p:nvSpPr>
          <p:cNvPr id="126979" name="Rectangle 3"/>
          <p:cNvSpPr>
            <a:spLocks noGrp="1" noChangeArrowheads="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z = </a:t>
            </a:r>
            <a:r>
              <a:rPr lang="en-US" altLang="zh-CN" dirty="0" err="1">
                <a:latin typeface="Times New Roman" panose="02020603050405020304" pitchFamily="18" charset="0"/>
                <a:cs typeface="Times New Roman" panose="02020603050405020304" pitchFamily="18" charset="0"/>
              </a:rPr>
              <a:t>func</a:t>
            </a:r>
            <a:r>
              <a:rPr lang="en-US" altLang="zh-CN" dirty="0">
                <a:latin typeface="Times New Roman" panose="02020603050405020304" pitchFamily="18" charset="0"/>
                <a:cs typeface="Times New Roman" panose="02020603050405020304" pitchFamily="18" charset="0"/>
              </a:rPr>
              <a:t>(x, y):</a:t>
            </a:r>
          </a:p>
          <a:p>
            <a:pPr lvl="1"/>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0 &lt; x &lt; 1024 </a:t>
            </a:r>
            <a:r>
              <a:rPr lang="zh-CN" altLang="en-US" dirty="0">
                <a:latin typeface="Times New Roman" panose="02020603050405020304" pitchFamily="18" charset="0"/>
                <a:cs typeface="Times New Roman" panose="02020603050405020304" pitchFamily="18" charset="0"/>
              </a:rPr>
              <a:t>且 </a:t>
            </a:r>
            <a:r>
              <a:rPr lang="en-US" altLang="zh-CN" dirty="0">
                <a:latin typeface="Times New Roman" panose="02020603050405020304" pitchFamily="18" charset="0"/>
                <a:cs typeface="Times New Roman" panose="02020603050405020304" pitchFamily="18" charset="0"/>
              </a:rPr>
              <a:t>y = 0, z = -1</a:t>
            </a:r>
          </a:p>
          <a:p>
            <a:pPr lvl="1"/>
            <a:r>
              <a:rPr lang="zh-CN" altLang="en-US" dirty="0">
                <a:latin typeface="Times New Roman" panose="02020603050405020304" pitchFamily="18" charset="0"/>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z = x * </a:t>
            </a:r>
            <a:r>
              <a:rPr lang="en-US" altLang="zh-CN" dirty="0" err="1">
                <a:latin typeface="Times New Roman" panose="02020603050405020304" pitchFamily="18" charset="0"/>
                <a:cs typeface="Times New Roman" panose="02020603050405020304" pitchFamily="18" charset="0"/>
              </a:rPr>
              <a:t>lg</a:t>
            </a:r>
            <a:r>
              <a:rPr lang="en-US" altLang="zh-CN" dirty="0">
                <a:latin typeface="Times New Roman" panose="02020603050405020304" pitchFamily="18" charset="0"/>
                <a:cs typeface="Times New Roman" panose="02020603050405020304" pitchFamily="18" charset="0"/>
              </a:rPr>
              <a:t>(y)</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的等价类</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-1, 0, 1</a:t>
            </a:r>
          </a:p>
          <a:p>
            <a:pPr lvl="1"/>
            <a:r>
              <a:rPr lang="en-US" altLang="zh-CN" dirty="0">
                <a:latin typeface="Times New Roman" panose="02020603050405020304" pitchFamily="18" charset="0"/>
                <a:cs typeface="Times New Roman" panose="02020603050405020304" pitchFamily="18" charset="0"/>
              </a:rPr>
              <a:t>1023, 1024, 1025</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的等价类</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-1, 0, 1</a:t>
            </a:r>
            <a:endParaRPr lang="zh-CN" altLang="en-US" dirty="0">
              <a:latin typeface="Times New Roman" panose="02020603050405020304" pitchFamily="18" charset="0"/>
              <a:cs typeface="Times New Roman" panose="02020603050405020304" pitchFamily="18" charset="0"/>
            </a:endParaRPr>
          </a:p>
        </p:txBody>
      </p:sp>
      <p:sp>
        <p:nvSpPr>
          <p:cNvPr id="8" name="矩形 7"/>
          <p:cNvSpPr/>
          <p:nvPr/>
        </p:nvSpPr>
        <p:spPr>
          <a:xfrm>
            <a:off x="6311230" y="2276872"/>
            <a:ext cx="5508612" cy="4284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514350" indent="-514350" algn="just">
              <a:buFont typeface="+mj-ea"/>
              <a:buAutoNum type="circleNumDbPlain"/>
            </a:pPr>
            <a:r>
              <a:rPr lang="en-US" altLang="zh-CN" sz="2800" dirty="0">
                <a:solidFill>
                  <a:srgbClr val="C00000"/>
                </a:solidFill>
              </a:rPr>
              <a:t>X=1,y=0, z=-1</a:t>
            </a:r>
          </a:p>
          <a:p>
            <a:pPr marL="514350" indent="-514350" algn="just">
              <a:buFont typeface="+mj-ea"/>
              <a:buAutoNum type="circleNumDbPlain"/>
            </a:pPr>
            <a:r>
              <a:rPr lang="en-US" altLang="zh-CN" sz="2800" dirty="0">
                <a:solidFill>
                  <a:srgbClr val="C00000"/>
                </a:solidFill>
              </a:rPr>
              <a:t>X=1,y=-1, z=**</a:t>
            </a:r>
          </a:p>
          <a:p>
            <a:pPr marL="514350" indent="-514350" algn="just">
              <a:buFont typeface="+mj-ea"/>
              <a:buAutoNum type="circleNumDbPlain"/>
            </a:pPr>
            <a:r>
              <a:rPr lang="en-US" altLang="zh-CN" sz="2800" dirty="0">
                <a:solidFill>
                  <a:srgbClr val="C00000"/>
                </a:solidFill>
              </a:rPr>
              <a:t>X=1,y=1 , z=**</a:t>
            </a:r>
          </a:p>
          <a:p>
            <a:pPr marL="514350" indent="-514350" algn="just">
              <a:buFont typeface="+mj-ea"/>
              <a:buAutoNum type="circleNumDbPlain"/>
            </a:pPr>
            <a:r>
              <a:rPr lang="en-US" altLang="zh-CN" sz="2800" dirty="0">
                <a:solidFill>
                  <a:srgbClr val="C00000"/>
                </a:solidFill>
              </a:rPr>
              <a:t>X=0,y=0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X=-1,y=0 , z=**</a:t>
            </a:r>
          </a:p>
          <a:p>
            <a:pPr marL="514350" indent="-514350" algn="just">
              <a:buFont typeface="+mj-ea"/>
              <a:buAutoNum type="circleNumDbPlain"/>
            </a:pPr>
            <a:r>
              <a:rPr lang="en-US" altLang="zh-CN" sz="2800" dirty="0">
                <a:solidFill>
                  <a:srgbClr val="C00000"/>
                </a:solidFill>
              </a:rPr>
              <a:t>X=-1,y=-100 , z=**</a:t>
            </a:r>
          </a:p>
          <a:p>
            <a:pPr marL="514350" indent="-514350" algn="just">
              <a:buFont typeface="+mj-ea"/>
              <a:buAutoNum type="circleNumDbPlain"/>
            </a:pPr>
            <a:r>
              <a:rPr lang="en-US" altLang="zh-CN" sz="2800" dirty="0">
                <a:solidFill>
                  <a:srgbClr val="C00000"/>
                </a:solidFill>
              </a:rPr>
              <a:t>X=-1,y=200 , z=**</a:t>
            </a:r>
          </a:p>
          <a:p>
            <a:pPr marL="514350" indent="-514350" algn="just">
              <a:buFont typeface="+mj-ea"/>
              <a:buAutoNum type="circleNumDbPlain"/>
            </a:pPr>
            <a:r>
              <a:rPr lang="en-US" altLang="zh-CN" sz="2800" dirty="0">
                <a:solidFill>
                  <a:srgbClr val="C00000"/>
                </a:solidFill>
              </a:rPr>
              <a:t>……</a:t>
            </a:r>
            <a:endParaRPr lang="zh-CN" altLang="en-US" sz="2800" dirty="0">
              <a:solidFill>
                <a:srgbClr val="C00000"/>
              </a:solidFill>
            </a:endParaRPr>
          </a:p>
        </p:txBody>
      </p:sp>
      <p:sp>
        <p:nvSpPr>
          <p:cNvPr id="9" name="矩形 8"/>
          <p:cNvSpPr/>
          <p:nvPr/>
        </p:nvSpPr>
        <p:spPr>
          <a:xfrm>
            <a:off x="7283338" y="1520788"/>
            <a:ext cx="3672408" cy="756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charset="-122"/>
                <a:ea typeface="微软雅黑" panose="020B0503020204020204" charset="-122"/>
              </a:rPr>
              <a:t>测试用例</a:t>
            </a:r>
            <a:r>
              <a:rPr lang="en-US" altLang="zh-CN" sz="2800" dirty="0">
                <a:solidFill>
                  <a:srgbClr val="C00000"/>
                </a:solidFill>
                <a:latin typeface="微软雅黑" panose="020B0503020204020204" charset="-122"/>
                <a:ea typeface="微软雅黑" panose="020B0503020204020204" charset="-122"/>
              </a:rPr>
              <a:t>18</a:t>
            </a:r>
            <a:r>
              <a:rPr lang="zh-CN" altLang="en-US" sz="2800" dirty="0">
                <a:solidFill>
                  <a:srgbClr val="C00000"/>
                </a:solidFill>
                <a:latin typeface="微软雅黑" panose="020B0503020204020204" charset="-122"/>
                <a:ea typeface="微软雅黑" panose="020B0503020204020204" charset="-122"/>
              </a:rPr>
              <a:t>个</a:t>
            </a: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软件测试概述</a:t>
            </a:r>
            <a:endParaRPr lang="en-US" altLang="zh-CN" dirty="0">
              <a:solidFill>
                <a:schemeClr val="bg1">
                  <a:lumMod val="85000"/>
                </a:schemeClr>
              </a:solidFill>
            </a:endParaRPr>
          </a:p>
          <a:p>
            <a:pPr lvl="1"/>
            <a:r>
              <a:rPr lang="zh-CN" altLang="en-US" dirty="0">
                <a:solidFill>
                  <a:schemeClr val="bg1">
                    <a:lumMod val="85000"/>
                  </a:schemeClr>
                </a:solidFill>
              </a:rPr>
              <a:t>软件测试的思想和原理</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软件测试的过程和策略</a:t>
            </a:r>
            <a:endParaRPr lang="en-US" altLang="zh-CN" dirty="0">
              <a:solidFill>
                <a:schemeClr val="bg1">
                  <a:lumMod val="85000"/>
                </a:schemeClr>
              </a:solidFill>
            </a:endParaRPr>
          </a:p>
          <a:p>
            <a:pPr lvl="1"/>
            <a:r>
              <a:rPr lang="zh-CN" altLang="en-US" dirty="0">
                <a:solidFill>
                  <a:schemeClr val="bg1">
                    <a:lumMod val="85000"/>
                  </a:schemeClr>
                </a:solidFill>
              </a:rPr>
              <a:t>软件测试的活动及实施的方法</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软件测试技术</a:t>
            </a:r>
          </a:p>
          <a:p>
            <a:pPr lvl="1"/>
            <a:r>
              <a:rPr lang="zh-CN" altLang="en-US" dirty="0">
                <a:solidFill>
                  <a:schemeClr val="bg1">
                    <a:lumMod val="85000"/>
                  </a:schemeClr>
                </a:solidFill>
              </a:rPr>
              <a:t>白盒和黑盒测试技术</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软件测试计划及输出</a:t>
            </a:r>
            <a:endParaRPr lang="en-US" altLang="zh-CN" dirty="0">
              <a:solidFill>
                <a:srgbClr val="C00000"/>
              </a:solidFill>
            </a:endParaRPr>
          </a:p>
          <a:p>
            <a:pPr lvl="1"/>
            <a:r>
              <a:rPr lang="zh-CN" altLang="en-US" dirty="0">
                <a:solidFill>
                  <a:srgbClr val="C00000"/>
                </a:solidFill>
              </a:rPr>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4.1 </a:t>
            </a:r>
            <a:r>
              <a:rPr lang="zh-CN" altLang="en-US" dirty="0"/>
              <a:t>成立软件测试组织</a:t>
            </a:r>
          </a:p>
        </p:txBody>
      </p:sp>
      <p:sp>
        <p:nvSpPr>
          <p:cNvPr id="3" name="内容占位符 2"/>
          <p:cNvSpPr>
            <a:spLocks noGrp="1"/>
          </p:cNvSpPr>
          <p:nvPr>
            <p:ph idx="1"/>
          </p:nvPr>
        </p:nvSpPr>
        <p:spPr>
          <a:xfrm>
            <a:off x="539750" y="1125538"/>
            <a:ext cx="10920052" cy="5040312"/>
          </a:xfrm>
        </p:spPr>
        <p:txBody>
          <a:bodyPr/>
          <a:lstStyle/>
          <a:p>
            <a:r>
              <a:rPr lang="zh-CN" altLang="zh-CN" dirty="0"/>
              <a:t>软件测试是一项独立性的工作</a:t>
            </a:r>
            <a:endParaRPr lang="en-US" altLang="zh-CN" dirty="0"/>
          </a:p>
          <a:p>
            <a:r>
              <a:rPr lang="zh-CN" altLang="zh-CN" dirty="0"/>
              <a:t>成立单独的软件测试小组</a:t>
            </a:r>
            <a:endParaRPr lang="en-US" altLang="zh-CN" dirty="0"/>
          </a:p>
          <a:p>
            <a:pPr lvl="1"/>
            <a:r>
              <a:rPr lang="zh-CN" altLang="zh-CN" dirty="0"/>
              <a:t>成员由各个软件测试工作师组成</a:t>
            </a:r>
            <a:endParaRPr lang="en-US" altLang="zh-CN" dirty="0"/>
          </a:p>
          <a:p>
            <a:pPr lvl="1"/>
            <a:r>
              <a:rPr lang="zh-CN" altLang="zh-CN" dirty="0"/>
              <a:t>高效的开展软件测试，确保软件测试工作的权威性</a:t>
            </a:r>
            <a:endParaRPr lang="en-US" altLang="zh-CN" dirty="0"/>
          </a:p>
          <a:p>
            <a:pPr lvl="1"/>
            <a:r>
              <a:rPr lang="zh-CN" altLang="zh-CN" dirty="0"/>
              <a:t>软件测试小组也不受软件开发小组的管理，以确保软件测试的独立性和结果的客观性</a:t>
            </a:r>
            <a:endParaRPr lang="en-US" altLang="zh-CN" dirty="0"/>
          </a:p>
          <a:p>
            <a:r>
              <a:rPr lang="zh-CN" altLang="zh-CN" dirty="0"/>
              <a:t>需在软件开发早期就成立软件测试小组</a:t>
            </a:r>
            <a:endParaRPr lang="en-US" altLang="zh-CN" dirty="0"/>
          </a:p>
          <a:p>
            <a:pPr lvl="1"/>
            <a:r>
              <a:rPr lang="zh-CN" altLang="zh-CN" dirty="0"/>
              <a:t>以便他们尽早地介入到软件测试工作之中，包括开展必要培训、了解软件项目的整体情况、掌握软件需求、制定软件测试计划等</a:t>
            </a:r>
            <a:endParaRPr lang="zh-CN" altLang="en-US" dirty="0"/>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4.2 </a:t>
            </a:r>
            <a:r>
              <a:rPr lang="zh-CN" altLang="zh-CN" dirty="0"/>
              <a:t>制定和实施软件测试计划</a:t>
            </a:r>
            <a:r>
              <a:rPr lang="zh-CN" altLang="en-US" dirty="0"/>
              <a:t>（</a:t>
            </a:r>
            <a:r>
              <a:rPr lang="en-US" altLang="zh-CN" dirty="0"/>
              <a:t>1/2</a:t>
            </a:r>
            <a:r>
              <a:rPr lang="zh-CN" altLang="en-US" dirty="0"/>
              <a:t>）</a:t>
            </a:r>
          </a:p>
        </p:txBody>
      </p:sp>
      <p:sp>
        <p:nvSpPr>
          <p:cNvPr id="5" name="内容占位符 4"/>
          <p:cNvSpPr>
            <a:spLocks noGrp="1"/>
          </p:cNvSpPr>
          <p:nvPr>
            <p:ph idx="1"/>
          </p:nvPr>
        </p:nvSpPr>
        <p:spPr>
          <a:xfrm>
            <a:off x="539750" y="1125538"/>
            <a:ext cx="10920052" cy="5040312"/>
          </a:xfrm>
        </p:spPr>
        <p:txBody>
          <a:bodyPr/>
          <a:lstStyle/>
          <a:p>
            <a:pPr lvl="0"/>
            <a:r>
              <a:rPr lang="zh-CN" altLang="zh-CN" sz="2800" dirty="0">
                <a:solidFill>
                  <a:srgbClr val="C00000"/>
                </a:solidFill>
              </a:rPr>
              <a:t>标识符</a:t>
            </a:r>
            <a:r>
              <a:rPr lang="zh-CN" altLang="zh-CN" sz="2800" dirty="0"/>
              <a:t>：用以标识本测试计划</a:t>
            </a:r>
          </a:p>
          <a:p>
            <a:pPr lvl="0"/>
            <a:r>
              <a:rPr lang="zh-CN" altLang="zh-CN" sz="2800" dirty="0">
                <a:solidFill>
                  <a:srgbClr val="C00000"/>
                </a:solidFill>
              </a:rPr>
              <a:t>简介</a:t>
            </a:r>
            <a:r>
              <a:rPr lang="zh-CN" altLang="zh-CN" sz="2800" dirty="0"/>
              <a:t>：介绍测试的对象、目标、策略、过程和进程等方面的内容</a:t>
            </a:r>
          </a:p>
          <a:p>
            <a:pPr lvl="0"/>
            <a:r>
              <a:rPr lang="zh-CN" altLang="zh-CN" sz="2800" dirty="0">
                <a:solidFill>
                  <a:srgbClr val="C00000"/>
                </a:solidFill>
              </a:rPr>
              <a:t>测试项</a:t>
            </a:r>
            <a:r>
              <a:rPr lang="zh-CN" altLang="zh-CN" sz="2800" dirty="0"/>
              <a:t>：描述接受测试的软件元素，包括代码模块或质量属性</a:t>
            </a:r>
          </a:p>
          <a:p>
            <a:pPr lvl="0"/>
            <a:r>
              <a:rPr lang="zh-CN" altLang="zh-CN" sz="2800" dirty="0">
                <a:solidFill>
                  <a:srgbClr val="C00000"/>
                </a:solidFill>
              </a:rPr>
              <a:t>待测软件特征</a:t>
            </a:r>
            <a:r>
              <a:rPr lang="zh-CN" altLang="zh-CN" sz="2800" dirty="0"/>
              <a:t>：说明接受测试的软件特征，如软件需求等</a:t>
            </a:r>
          </a:p>
          <a:p>
            <a:pPr lvl="0"/>
            <a:r>
              <a:rPr lang="zh-CN" altLang="zh-CN" sz="2800" dirty="0">
                <a:solidFill>
                  <a:srgbClr val="C00000"/>
                </a:solidFill>
              </a:rPr>
              <a:t>免测软件特征</a:t>
            </a:r>
            <a:r>
              <a:rPr lang="zh-CN" altLang="zh-CN" sz="2800" dirty="0"/>
              <a:t>：说明无需接受测试的软件特征，如软件需求等</a:t>
            </a:r>
          </a:p>
          <a:p>
            <a:pPr lvl="0"/>
            <a:r>
              <a:rPr lang="zh-CN" altLang="zh-CN" sz="2800" dirty="0">
                <a:solidFill>
                  <a:srgbClr val="C00000"/>
                </a:solidFill>
              </a:rPr>
              <a:t>测试策略和手段</a:t>
            </a:r>
            <a:r>
              <a:rPr lang="zh-CN" altLang="zh-CN" sz="2800" dirty="0"/>
              <a:t>：说明对软件进行测试的策略和手段</a:t>
            </a:r>
          </a:p>
          <a:p>
            <a:pPr lvl="0"/>
            <a:r>
              <a:rPr lang="zh-CN" altLang="zh-CN" sz="2800" dirty="0">
                <a:solidFill>
                  <a:srgbClr val="C00000"/>
                </a:solidFill>
              </a:rPr>
              <a:t>测试项成败标准</a:t>
            </a:r>
            <a:r>
              <a:rPr lang="zh-CN" altLang="zh-CN" sz="2800" dirty="0"/>
              <a:t>：说明每个测试项通过软件测试的标准</a:t>
            </a:r>
          </a:p>
          <a:p>
            <a:pPr lvl="0"/>
            <a:r>
              <a:rPr lang="zh-CN" altLang="zh-CN" sz="2800" dirty="0">
                <a:solidFill>
                  <a:srgbClr val="C00000"/>
                </a:solidFill>
              </a:rPr>
              <a:t>测试暂停</a:t>
            </a:r>
            <a:r>
              <a:rPr lang="en-US" altLang="zh-CN" sz="2800" dirty="0">
                <a:solidFill>
                  <a:srgbClr val="C00000"/>
                </a:solidFill>
              </a:rPr>
              <a:t>/</a:t>
            </a:r>
            <a:r>
              <a:rPr lang="zh-CN" altLang="zh-CN" sz="2800" dirty="0">
                <a:solidFill>
                  <a:srgbClr val="C00000"/>
                </a:solidFill>
              </a:rPr>
              <a:t>停止的标准</a:t>
            </a:r>
            <a:r>
              <a:rPr lang="zh-CN" altLang="zh-CN" sz="2800" dirty="0"/>
              <a:t>：说明软件测试暂停或停止的决策依据</a:t>
            </a:r>
          </a:p>
          <a:p>
            <a:endParaRPr lang="zh-CN" altLang="en-US" sz="2800" dirty="0"/>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制定和实施软件测试计划</a:t>
            </a:r>
            <a:r>
              <a:rPr lang="zh-CN" altLang="en-US" dirty="0"/>
              <a:t>（</a:t>
            </a:r>
            <a:r>
              <a:rPr lang="en-US" altLang="zh-CN" dirty="0"/>
              <a:t>2/2</a:t>
            </a:r>
            <a:r>
              <a:rPr lang="zh-CN" altLang="en-US" dirty="0"/>
              <a:t>）</a:t>
            </a:r>
          </a:p>
        </p:txBody>
      </p:sp>
      <p:sp>
        <p:nvSpPr>
          <p:cNvPr id="5" name="内容占位符 4"/>
          <p:cNvSpPr>
            <a:spLocks noGrp="1"/>
          </p:cNvSpPr>
          <p:nvPr>
            <p:ph idx="1"/>
          </p:nvPr>
        </p:nvSpPr>
        <p:spPr>
          <a:xfrm>
            <a:off x="539750" y="1125538"/>
            <a:ext cx="10920052" cy="5040312"/>
          </a:xfrm>
        </p:spPr>
        <p:txBody>
          <a:bodyPr/>
          <a:lstStyle/>
          <a:p>
            <a:pPr lvl="0"/>
            <a:r>
              <a:rPr lang="zh-CN" altLang="zh-CN" sz="2800" dirty="0">
                <a:solidFill>
                  <a:srgbClr val="C00000"/>
                </a:solidFill>
              </a:rPr>
              <a:t>测试交付物</a:t>
            </a:r>
            <a:r>
              <a:rPr lang="zh-CN" altLang="zh-CN" sz="2800" dirty="0"/>
              <a:t>：说明测试过程中或完成之后应该交付的软件测试制品</a:t>
            </a:r>
          </a:p>
          <a:p>
            <a:pPr lvl="0"/>
            <a:r>
              <a:rPr lang="zh-CN" altLang="zh-CN" sz="2800" dirty="0">
                <a:solidFill>
                  <a:srgbClr val="C00000"/>
                </a:solidFill>
              </a:rPr>
              <a:t>测试任务</a:t>
            </a:r>
            <a:r>
              <a:rPr lang="zh-CN" altLang="zh-CN" sz="2800" dirty="0"/>
              <a:t>：描述测试的主要任务</a:t>
            </a:r>
          </a:p>
          <a:p>
            <a:pPr lvl="0"/>
            <a:r>
              <a:rPr lang="zh-CN" altLang="zh-CN" sz="2800" dirty="0">
                <a:solidFill>
                  <a:srgbClr val="C00000"/>
                </a:solidFill>
              </a:rPr>
              <a:t>测试环境</a:t>
            </a:r>
            <a:r>
              <a:rPr lang="zh-CN" altLang="zh-CN" sz="2800" dirty="0"/>
              <a:t>：描述测试所需建立的环境</a:t>
            </a:r>
          </a:p>
          <a:p>
            <a:pPr lvl="0"/>
            <a:r>
              <a:rPr lang="zh-CN" altLang="zh-CN" sz="2800" dirty="0">
                <a:solidFill>
                  <a:srgbClr val="C00000"/>
                </a:solidFill>
              </a:rPr>
              <a:t>职责</a:t>
            </a:r>
            <a:r>
              <a:rPr lang="zh-CN" altLang="zh-CN" sz="2800" dirty="0"/>
              <a:t>：说明每项测试任务的主要负责人或团队及其职责</a:t>
            </a:r>
          </a:p>
          <a:p>
            <a:pPr lvl="0"/>
            <a:r>
              <a:rPr lang="zh-CN" altLang="zh-CN" sz="2800" dirty="0">
                <a:solidFill>
                  <a:srgbClr val="C00000"/>
                </a:solidFill>
              </a:rPr>
              <a:t>进度安排</a:t>
            </a:r>
            <a:r>
              <a:rPr lang="zh-CN" altLang="zh-CN" sz="2800" dirty="0"/>
              <a:t>：描述测试的过程及时间安排</a:t>
            </a:r>
          </a:p>
          <a:p>
            <a:pPr lvl="0"/>
            <a:r>
              <a:rPr lang="zh-CN" altLang="zh-CN" sz="2800" dirty="0">
                <a:solidFill>
                  <a:srgbClr val="C00000"/>
                </a:solidFill>
              </a:rPr>
              <a:t>成本预算</a:t>
            </a:r>
            <a:r>
              <a:rPr lang="zh-CN" altLang="zh-CN" sz="2800" dirty="0"/>
              <a:t>：估算软件测试的成本</a:t>
            </a:r>
          </a:p>
          <a:p>
            <a:pPr lvl="0"/>
            <a:r>
              <a:rPr lang="zh-CN" altLang="zh-CN" sz="2800" dirty="0">
                <a:solidFill>
                  <a:srgbClr val="C00000"/>
                </a:solidFill>
              </a:rPr>
              <a:t>风险与意外</a:t>
            </a:r>
            <a:r>
              <a:rPr lang="zh-CN" altLang="zh-CN" sz="2800" dirty="0"/>
              <a:t>：描述测试过程中可能存在的风险和可能发生的意外</a:t>
            </a:r>
          </a:p>
          <a:p>
            <a:endParaRPr lang="zh-CN" altLang="en-US" sz="2800" dirty="0"/>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4.3 </a:t>
            </a:r>
            <a:r>
              <a:rPr lang="zh-CN" altLang="en-US" dirty="0"/>
              <a:t>软件测试的输出</a:t>
            </a:r>
          </a:p>
        </p:txBody>
      </p:sp>
      <p:sp>
        <p:nvSpPr>
          <p:cNvPr id="3" name="内容占位符 2"/>
          <p:cNvSpPr>
            <a:spLocks noGrp="1"/>
          </p:cNvSpPr>
          <p:nvPr>
            <p:ph idx="1"/>
          </p:nvPr>
        </p:nvSpPr>
        <p:spPr>
          <a:xfrm>
            <a:off x="539750" y="1125538"/>
            <a:ext cx="10920052" cy="5040312"/>
          </a:xfrm>
        </p:spPr>
        <p:txBody>
          <a:bodyPr/>
          <a:lstStyle/>
          <a:p>
            <a:pPr lvl="0"/>
            <a:r>
              <a:rPr lang="zh-CN" altLang="zh-CN" dirty="0"/>
              <a:t>软件测试计划</a:t>
            </a:r>
          </a:p>
          <a:p>
            <a:pPr lvl="0"/>
            <a:r>
              <a:rPr lang="zh-CN" altLang="zh-CN" dirty="0"/>
              <a:t>软件测试报告</a:t>
            </a:r>
            <a:r>
              <a:rPr lang="zh-CN" altLang="en-US" dirty="0"/>
              <a:t>，</a:t>
            </a:r>
            <a:r>
              <a:rPr lang="zh-CN" altLang="zh-CN" dirty="0"/>
              <a:t>记录软件测试情况以及发现的缺陷</a:t>
            </a:r>
            <a:endParaRPr lang="en-US" altLang="zh-CN" dirty="0"/>
          </a:p>
          <a:p>
            <a:pPr lvl="1"/>
            <a:r>
              <a:rPr lang="zh-CN" altLang="zh-CN" dirty="0"/>
              <a:t>软件单元测试报告</a:t>
            </a:r>
            <a:endParaRPr lang="en-US" altLang="zh-CN" dirty="0"/>
          </a:p>
          <a:p>
            <a:pPr lvl="1"/>
            <a:r>
              <a:rPr lang="zh-CN" altLang="zh-CN" dirty="0"/>
              <a:t>软件集成测试报告</a:t>
            </a:r>
            <a:endParaRPr lang="en-US" altLang="zh-CN" dirty="0"/>
          </a:p>
          <a:p>
            <a:pPr lvl="1"/>
            <a:r>
              <a:rPr lang="zh-CN" altLang="zh-CN" dirty="0"/>
              <a:t>软件确认测试报告</a:t>
            </a:r>
            <a:endParaRPr lang="en-US" altLang="zh-CN" dirty="0"/>
          </a:p>
          <a:p>
            <a:pPr lvl="1"/>
            <a:r>
              <a:rPr lang="zh-CN" altLang="zh-CN" dirty="0"/>
              <a:t>系统测试报告等</a:t>
            </a:r>
            <a:endParaRPr lang="en-US" altLang="zh-CN" dirty="0"/>
          </a:p>
          <a:p>
            <a:pPr lvl="1"/>
            <a:r>
              <a:rPr lang="zh-CN" altLang="zh-CN" dirty="0"/>
              <a:t>每个报告详细</a:t>
            </a:r>
          </a:p>
          <a:p>
            <a:endParaRPr lang="zh-CN" altLang="en-US" dirty="0"/>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小结</a:t>
            </a:r>
            <a:endParaRPr lang="zh-CN" altLang="en-US" dirty="0"/>
          </a:p>
        </p:txBody>
      </p:sp>
      <p:sp>
        <p:nvSpPr>
          <p:cNvPr id="2" name="内容占位符 1"/>
          <p:cNvSpPr>
            <a:spLocks noGrp="1"/>
          </p:cNvSpPr>
          <p:nvPr>
            <p:ph idx="1"/>
          </p:nvPr>
        </p:nvSpPr>
        <p:spPr/>
        <p:txBody>
          <a:bodyPr>
            <a:normAutofit/>
          </a:bodyPr>
          <a:lstStyle/>
          <a:p>
            <a:r>
              <a:rPr lang="zh-CN" altLang="en-US" dirty="0"/>
              <a:t>软件测试是为了</a:t>
            </a:r>
            <a:r>
              <a:rPr lang="zh-CN" altLang="en-US" dirty="0">
                <a:solidFill>
                  <a:srgbClr val="C00000"/>
                </a:solidFill>
              </a:rPr>
              <a:t>发现软件中的缺陷</a:t>
            </a:r>
            <a:endParaRPr lang="en-US" altLang="zh-CN" dirty="0">
              <a:solidFill>
                <a:srgbClr val="C00000"/>
              </a:solidFill>
            </a:endParaRPr>
          </a:p>
          <a:p>
            <a:pPr lvl="1"/>
            <a:r>
              <a:rPr lang="zh-CN" altLang="en-US" dirty="0"/>
              <a:t>原理是设计和运行测试用例</a:t>
            </a:r>
            <a:endParaRPr lang="en-US" altLang="zh-CN" dirty="0"/>
          </a:p>
          <a:p>
            <a:r>
              <a:rPr lang="zh-CN" altLang="en-US" dirty="0"/>
              <a:t>软件测试方法是</a:t>
            </a:r>
            <a:r>
              <a:rPr lang="zh-CN" altLang="en-US" dirty="0">
                <a:solidFill>
                  <a:srgbClr val="C00000"/>
                </a:solidFill>
              </a:rPr>
              <a:t>设计测试用例、运行测试代码、发现问题</a:t>
            </a:r>
            <a:endParaRPr lang="en-US" altLang="zh-CN" dirty="0">
              <a:solidFill>
                <a:srgbClr val="C00000"/>
              </a:solidFill>
            </a:endParaRPr>
          </a:p>
          <a:p>
            <a:pPr lvl="1"/>
            <a:r>
              <a:rPr lang="zh-CN" altLang="en-US" dirty="0"/>
              <a:t>白盒测试、黑盒测试</a:t>
            </a:r>
            <a:endParaRPr lang="en-US" altLang="zh-CN" dirty="0"/>
          </a:p>
          <a:p>
            <a:r>
              <a:rPr lang="zh-CN" altLang="en-US" dirty="0"/>
              <a:t>软件测试的活动、过程和策略</a:t>
            </a:r>
            <a:endParaRPr lang="en-US" altLang="zh-CN" dirty="0"/>
          </a:p>
          <a:p>
            <a:pPr lvl="1"/>
            <a:r>
              <a:rPr lang="zh-CN" altLang="en-US" dirty="0"/>
              <a:t>单元测试、集成测试、确认测试</a:t>
            </a:r>
            <a:endParaRPr lang="en-US" altLang="zh-CN" dirty="0"/>
          </a:p>
          <a:p>
            <a:r>
              <a:rPr lang="zh-CN" altLang="en-US" dirty="0"/>
              <a:t>基于测试的结果来进行</a:t>
            </a:r>
            <a:r>
              <a:rPr lang="zh-CN" altLang="en-US" dirty="0">
                <a:solidFill>
                  <a:srgbClr val="C00000"/>
                </a:solidFill>
              </a:rPr>
              <a:t>纠错</a:t>
            </a:r>
            <a:endParaRPr lang="en-US" altLang="zh-CN" dirty="0">
              <a:solidFill>
                <a:srgbClr val="C00000"/>
              </a:solidFill>
            </a:endParaRPr>
          </a:p>
          <a:p>
            <a:pPr lvl="1"/>
            <a:r>
              <a:rPr lang="zh-CN" altLang="en-US" dirty="0"/>
              <a:t>测试、调试和纠错</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如何应对？</a:t>
            </a:r>
            <a:endParaRPr lang="en-US" altLang="zh-CN" dirty="0"/>
          </a:p>
        </p:txBody>
      </p:sp>
      <p:sp>
        <p:nvSpPr>
          <p:cNvPr id="102403" name="Rectangle 3"/>
          <p:cNvSpPr>
            <a:spLocks noGrp="1" noChangeArrowheads="1"/>
          </p:cNvSpPr>
          <p:nvPr>
            <p:ph idx="1"/>
          </p:nvPr>
        </p:nvSpPr>
        <p:spPr>
          <a:xfrm>
            <a:off x="750628" y="1808788"/>
            <a:ext cx="3364358" cy="3059546"/>
          </a:xfrm>
          <a:ln>
            <a:solidFill>
              <a:schemeClr val="accent2">
                <a:shade val="95000"/>
                <a:satMod val="105000"/>
              </a:schemeClr>
            </a:solidFill>
          </a:ln>
        </p:spPr>
        <p:txBody>
          <a:bodyPr/>
          <a:lstStyle/>
          <a:p>
            <a:r>
              <a:rPr lang="zh-CN" altLang="en-US" dirty="0"/>
              <a:t>能否不犯和少犯错误</a:t>
            </a:r>
          </a:p>
          <a:p>
            <a:r>
              <a:rPr lang="zh-CN" altLang="en-US" dirty="0">
                <a:solidFill>
                  <a:srgbClr val="C00000"/>
                </a:solidFill>
              </a:rPr>
              <a:t>如何发现缺陷</a:t>
            </a:r>
          </a:p>
          <a:p>
            <a:r>
              <a:rPr lang="zh-CN" altLang="en-US" dirty="0"/>
              <a:t>如何纠正缺陷</a:t>
            </a:r>
            <a:endParaRPr lang="en-US" altLang="zh-CN" dirty="0"/>
          </a:p>
          <a:p>
            <a:r>
              <a:rPr lang="en-US" altLang="zh-CN" dirty="0"/>
              <a:t>……</a:t>
            </a:r>
          </a:p>
          <a:p>
            <a:endParaRPr lang="zh-CN" altLang="en-US" dirty="0"/>
          </a:p>
        </p:txBody>
      </p:sp>
      <p:pic>
        <p:nvPicPr>
          <p:cNvPr id="3" name="图片 2"/>
          <p:cNvPicPr>
            <a:picLocks noChangeAspect="1"/>
          </p:cNvPicPr>
          <p:nvPr/>
        </p:nvPicPr>
        <p:blipFill>
          <a:blip r:embed="rId2"/>
          <a:stretch>
            <a:fillRect/>
          </a:stretch>
        </p:blipFill>
        <p:spPr>
          <a:xfrm>
            <a:off x="8867514" y="4221056"/>
            <a:ext cx="1245235" cy="1427480"/>
          </a:xfrm>
          <a:prstGeom prst="rect">
            <a:avLst/>
          </a:prstGeom>
        </p:spPr>
      </p:pic>
      <p:sp>
        <p:nvSpPr>
          <p:cNvPr id="2" name="右箭头 1"/>
          <p:cNvSpPr/>
          <p:nvPr/>
        </p:nvSpPr>
        <p:spPr>
          <a:xfrm>
            <a:off x="5279497" y="2641646"/>
            <a:ext cx="1499785" cy="11473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7643378" y="2636912"/>
            <a:ext cx="3508375" cy="1147361"/>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just">
              <a:lnSpc>
                <a:spcPct val="100000"/>
              </a:lnSpc>
              <a:buFont typeface="Wingdings" panose="05000000000000000000" pitchFamily="2" charset="2"/>
              <a:buNone/>
              <a:defRPr sz="2800">
                <a:solidFill>
                  <a:schemeClr val="lt1"/>
                </a:solidFill>
                <a:latin typeface="微软雅黑" panose="020B0503020204020204" charset="-122"/>
                <a:ea typeface="微软雅黑" panose="020B0503020204020204" charset="-122"/>
              </a:defRPr>
            </a:lvl1pPr>
            <a:lvl2pPr marL="455930" indent="1905">
              <a:defRPr>
                <a:solidFill>
                  <a:schemeClr val="lt1"/>
                </a:solidFill>
              </a:defRPr>
            </a:lvl2pPr>
            <a:lvl3pPr marL="913130" indent="1905">
              <a:defRPr>
                <a:solidFill>
                  <a:schemeClr val="lt1"/>
                </a:solidFill>
              </a:defRPr>
            </a:lvl3pPr>
            <a:lvl4pPr marL="1370330" indent="1905">
              <a:defRPr>
                <a:solidFill>
                  <a:schemeClr val="lt1"/>
                </a:solidFill>
              </a:defRPr>
            </a:lvl4pPr>
            <a:lvl5pPr marL="1827530" indent="1905">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软件测试</a:t>
            </a:r>
          </a:p>
          <a:p>
            <a:pPr algn="ctr"/>
            <a:r>
              <a:rPr lang="en-US" altLang="zh-CN" dirty="0"/>
              <a:t>(Software Testing)</a:t>
            </a:r>
          </a:p>
        </p:txBody>
      </p:sp>
      <p:sp>
        <p:nvSpPr>
          <p:cNvPr id="7" name="文本框 6"/>
          <p:cNvSpPr txBox="1"/>
          <p:nvPr/>
        </p:nvSpPr>
        <p:spPr>
          <a:xfrm>
            <a:off x="-1" y="6112415"/>
            <a:ext cx="12190413" cy="74465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50000"/>
              </a:lnSpc>
              <a:buFont typeface="Wingdings" panose="05000000000000000000" pitchFamily="2" charset="2"/>
              <a:buChar char="p"/>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indent="0" algn="ctr">
              <a:lnSpc>
                <a:spcPct val="100000"/>
              </a:lnSpc>
              <a:buNone/>
            </a:pPr>
            <a:r>
              <a:rPr lang="zh-CN" altLang="en-US" dirty="0"/>
              <a:t>方法之一：找到软件缺陷，以排除缺陷</a:t>
            </a:r>
            <a:endParaRPr lang="zh-CN" altLang="en-US" b="1" dirty="0"/>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任务：对编写的代码进行软件测试，发现所维护的代码中存在的缺陷</a:t>
            </a:r>
          </a:p>
          <a:p>
            <a:pPr lvl="0"/>
            <a:r>
              <a:rPr lang="zh-CN" altLang="zh-CN" dirty="0"/>
              <a:t>方法</a:t>
            </a:r>
            <a:endParaRPr lang="en-US" altLang="zh-CN" dirty="0"/>
          </a:p>
          <a:p>
            <a:pPr lvl="1"/>
            <a:r>
              <a:rPr lang="zh-CN" altLang="zh-CN" dirty="0"/>
              <a:t>在维护开源软件过程中，针对所编写的代码，设计测试用例，开展软件集成测试和确认测试</a:t>
            </a:r>
          </a:p>
          <a:p>
            <a:pPr lvl="0"/>
            <a:r>
              <a:rPr lang="zh-CN" altLang="zh-CN" dirty="0"/>
              <a:t>要求</a:t>
            </a:r>
            <a:endParaRPr lang="en-US" altLang="zh-CN" dirty="0"/>
          </a:p>
          <a:p>
            <a:pPr lvl="1"/>
            <a:r>
              <a:rPr lang="zh-CN" altLang="zh-CN" dirty="0"/>
              <a:t>针对软件设计文档和需求文档来设计测试用例，确保软件测试覆盖所有的功能</a:t>
            </a:r>
          </a:p>
          <a:p>
            <a:pPr lvl="0"/>
            <a:r>
              <a:rPr lang="zh-CN" altLang="zh-CN" dirty="0"/>
              <a:t>结果：反馈通过测试发现的软件缺陷</a:t>
            </a:r>
          </a:p>
          <a:p>
            <a:endParaRPr lang="zh-CN" altLang="en-US" dirty="0"/>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任务：对编写的程序代码进行软件测试，发现所开发的软件中存在的代码缺陷</a:t>
            </a:r>
          </a:p>
          <a:p>
            <a:pPr lvl="0"/>
            <a:r>
              <a:rPr lang="zh-CN" altLang="zh-CN" dirty="0"/>
              <a:t>方法</a:t>
            </a:r>
            <a:endParaRPr lang="en-US" altLang="zh-CN" dirty="0"/>
          </a:p>
          <a:p>
            <a:pPr lvl="1"/>
            <a:r>
              <a:rPr lang="zh-CN" altLang="zh-CN" dirty="0"/>
              <a:t>针对所编写的程序代码，设计测试用例，开展软件集成测试和确认测试</a:t>
            </a:r>
          </a:p>
          <a:p>
            <a:pPr lvl="0"/>
            <a:r>
              <a:rPr lang="zh-CN" altLang="zh-CN" dirty="0"/>
              <a:t>要求</a:t>
            </a:r>
            <a:endParaRPr lang="en-US" altLang="zh-CN" dirty="0"/>
          </a:p>
          <a:p>
            <a:pPr lvl="1"/>
            <a:r>
              <a:rPr lang="zh-CN" altLang="zh-CN" dirty="0"/>
              <a:t>针对软件设计文档和需求文档来设计测试用例，确保软件测试覆盖所有的功能</a:t>
            </a:r>
          </a:p>
          <a:p>
            <a:r>
              <a:rPr lang="zh-CN" altLang="zh-CN" dirty="0"/>
              <a:t>结果：反馈通过测试发现的软件缺陷</a:t>
            </a:r>
            <a:endParaRPr lang="zh-CN" altLang="en-US" dirty="0"/>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p>
        </p:txBody>
      </p:sp>
      <p:pic>
        <p:nvPicPr>
          <p:cNvPr id="6" name="图片 5"/>
          <p:cNvPicPr>
            <a:picLocks noChangeAspect="1"/>
          </p:cNvPicPr>
          <p:nvPr/>
        </p:nvPicPr>
        <p:blipFill>
          <a:blip r:embed="rId2"/>
          <a:stretch>
            <a:fillRect/>
          </a:stretch>
        </p:blipFill>
        <p:spPr>
          <a:xfrm>
            <a:off x="4547034" y="2780928"/>
            <a:ext cx="2340260" cy="2585042"/>
          </a:xfrm>
          <a:prstGeom prst="rect">
            <a:avLst/>
          </a:prstGeom>
        </p:spPr>
      </p:pic>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952" y="851517"/>
            <a:ext cx="5237784" cy="2991416"/>
          </a:xfrm>
        </p:spPr>
        <p:txBody>
          <a:bodyPr vert="horz" lIns="91440" tIns="45720" rIns="91440" bIns="45720" rtlCol="0" anchor="b">
            <a:normAutofit/>
          </a:bodyPr>
          <a:lstStyle/>
          <a:p>
            <a:pPr eaLnBrk="1" hangingPunct="1">
              <a:lnSpc>
                <a:spcPct val="90000"/>
              </a:lnSpc>
            </a:pPr>
            <a:r>
              <a:rPr lang="zh-CN" altLang="en-US" sz="6000" kern="1200">
                <a:solidFill>
                  <a:schemeClr val="tx1"/>
                </a:solidFill>
                <a:latin typeface="+mj-lt"/>
                <a:ea typeface="+mj-ea"/>
                <a:cs typeface="+mj-cs"/>
              </a:rPr>
              <a:t>思考和讨论</a:t>
            </a:r>
          </a:p>
        </p:txBody>
      </p:sp>
      <p:sp>
        <p:nvSpPr>
          <p:cNvPr id="3" name="内容占位符 2"/>
          <p:cNvSpPr>
            <a:spLocks noGrp="1"/>
          </p:cNvSpPr>
          <p:nvPr>
            <p:ph idx="1"/>
          </p:nvPr>
        </p:nvSpPr>
        <p:spPr>
          <a:xfrm>
            <a:off x="1093953" y="3842932"/>
            <a:ext cx="4166572" cy="2163551"/>
          </a:xfrm>
        </p:spPr>
        <p:txBody>
          <a:bodyPr vert="horz" lIns="91440" tIns="45720" rIns="91440" bIns="45720" rtlCol="0" anchor="t">
            <a:normAutofit/>
          </a:bodyPr>
          <a:lstStyle/>
          <a:p>
            <a:pPr marL="0" indent="0" eaLnBrk="1" hangingPunct="1">
              <a:lnSpc>
                <a:spcPct val="90000"/>
              </a:lnSpc>
              <a:spcBef>
                <a:spcPts val="1000"/>
              </a:spcBef>
              <a:buNone/>
            </a:pPr>
            <a:r>
              <a:rPr lang="zh-CN" altLang="en-US" sz="2400" kern="1200">
                <a:solidFill>
                  <a:srgbClr val="C00000"/>
                </a:solidFill>
                <a:latin typeface="+mn-lt"/>
                <a:ea typeface="+mn-ea"/>
                <a:cs typeface="+mn-cs"/>
              </a:rPr>
              <a:t>如何改进和完善软件测试方法，提高发现软件缺陷的能力？</a:t>
            </a:r>
            <a:endParaRPr lang="zh-CN" altLang="en-US" sz="2400" kern="1200" dirty="0">
              <a:solidFill>
                <a:srgbClr val="C00000"/>
              </a:solidFill>
              <a:latin typeface="+mn-lt"/>
              <a:ea typeface="+mn-ea"/>
              <a:cs typeface="+mn-cs"/>
            </a:endParaRPr>
          </a:p>
        </p:txBody>
      </p:sp>
      <p:pic>
        <p:nvPicPr>
          <p:cNvPr id="4" name="图片 3"/>
          <p:cNvPicPr>
            <a:picLocks noChangeAspect="1"/>
          </p:cNvPicPr>
          <p:nvPr/>
        </p:nvPicPr>
        <p:blipFill>
          <a:blip r:embed="rId2"/>
          <a:stretch>
            <a:fillRect/>
          </a:stretch>
        </p:blipFill>
        <p:spPr>
          <a:xfrm>
            <a:off x="7932479" y="2129307"/>
            <a:ext cx="2412999" cy="3217333"/>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50590" y="8620"/>
            <a:ext cx="10909212" cy="707886"/>
          </a:xfrm>
        </p:spPr>
        <p:txBody>
          <a:bodyPr/>
          <a:lstStyle/>
          <a:p>
            <a:r>
              <a:rPr lang="en-US" altLang="zh-CN" dirty="0"/>
              <a:t>1.3 </a:t>
            </a:r>
            <a:r>
              <a:rPr lang="zh-CN" altLang="en-US" dirty="0"/>
              <a:t>何为软件测试？</a:t>
            </a:r>
          </a:p>
        </p:txBody>
      </p:sp>
      <p:sp>
        <p:nvSpPr>
          <p:cNvPr id="104451" name="Rectangle 3"/>
          <p:cNvSpPr>
            <a:spLocks noGrp="1" noChangeArrowheads="1"/>
          </p:cNvSpPr>
          <p:nvPr>
            <p:ph idx="1"/>
          </p:nvPr>
        </p:nvSpPr>
        <p:spPr>
          <a:xfrm>
            <a:off x="539750" y="1125538"/>
            <a:ext cx="10920052" cy="5040312"/>
          </a:xfrm>
        </p:spPr>
        <p:txBody>
          <a:bodyPr/>
          <a:lstStyle/>
          <a:p>
            <a:r>
              <a:rPr lang="zh-CN" altLang="en-US" dirty="0">
                <a:solidFill>
                  <a:srgbClr val="C00000"/>
                </a:solidFill>
              </a:rPr>
              <a:t>运行软件</a:t>
            </a:r>
            <a:r>
              <a:rPr lang="zh-CN" altLang="en-US" dirty="0"/>
              <a:t>或模拟软件的执行，</a:t>
            </a:r>
            <a:r>
              <a:rPr lang="zh-CN" altLang="en-US" dirty="0">
                <a:solidFill>
                  <a:srgbClr val="C00000"/>
                </a:solidFill>
              </a:rPr>
              <a:t>发现软件缺陷</a:t>
            </a:r>
            <a:r>
              <a:rPr lang="zh-CN" altLang="en-US" dirty="0"/>
              <a:t>的过程</a:t>
            </a:r>
            <a:endParaRPr lang="en-US" altLang="zh-CN" dirty="0"/>
          </a:p>
          <a:p>
            <a:r>
              <a:rPr lang="zh-CN" altLang="en-US" dirty="0"/>
              <a:t>注意点</a:t>
            </a:r>
            <a:endParaRPr lang="en-US" altLang="zh-CN" dirty="0"/>
          </a:p>
          <a:p>
            <a:pPr lvl="1"/>
            <a:r>
              <a:rPr lang="zh-CN" altLang="zh-CN" dirty="0"/>
              <a:t>软件测试通过运行程序代码的方式来发现程序代码中潜藏的缺陷</a:t>
            </a:r>
            <a:r>
              <a:rPr lang="zh-CN" altLang="en-US" dirty="0"/>
              <a:t>，</a:t>
            </a:r>
            <a:r>
              <a:rPr lang="zh-CN" altLang="zh-CN" dirty="0"/>
              <a:t>这和代码走查、静态分析形成鲜明对比。</a:t>
            </a:r>
            <a:endParaRPr lang="en-US" altLang="zh-CN" dirty="0"/>
          </a:p>
          <a:p>
            <a:pPr lvl="1"/>
            <a:r>
              <a:rPr lang="zh-CN" altLang="zh-CN" dirty="0"/>
              <a:t>软件测试的目的是为了发现软件中的缺陷</a:t>
            </a:r>
            <a:r>
              <a:rPr lang="zh-CN" altLang="en-US" dirty="0"/>
              <a:t>。它</a:t>
            </a:r>
            <a:r>
              <a:rPr lang="zh-CN" altLang="zh-CN" dirty="0"/>
              <a:t>只负责发现缺陷，不负责修复和纠正缺陷</a:t>
            </a:r>
            <a:endParaRPr lang="en-US" altLang="zh-CN" dirty="0"/>
          </a:p>
          <a:p>
            <a:pPr lvl="1"/>
            <a:endParaRPr lang="zh-CN" altLang="en-US" dirty="0"/>
          </a:p>
          <a:p>
            <a:pPr lvl="1"/>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在程序代码中找出软件缺陷</a:t>
            </a:r>
          </a:p>
        </p:txBody>
      </p:sp>
      <p:sp>
        <p:nvSpPr>
          <p:cNvPr id="2" name="内容占位符 1"/>
          <p:cNvSpPr>
            <a:spLocks noGrp="1"/>
          </p:cNvSpPr>
          <p:nvPr>
            <p:ph idx="1"/>
          </p:nvPr>
        </p:nvSpPr>
        <p:spPr>
          <a:xfrm>
            <a:off x="550590" y="1104527"/>
            <a:ext cx="10920052" cy="5040312"/>
          </a:xfrm>
        </p:spPr>
        <p:txBody>
          <a:bodyPr/>
          <a:lstStyle/>
          <a:p>
            <a:r>
              <a:rPr lang="zh-CN" altLang="en-US" dirty="0">
                <a:solidFill>
                  <a:srgbClr val="C00000"/>
                </a:solidFill>
                <a:sym typeface="+mn-ea"/>
              </a:rPr>
              <a:t>程序</a:t>
            </a:r>
            <a:r>
              <a:rPr lang="zh-CN" altLang="en-US" dirty="0">
                <a:sym typeface="+mn-ea"/>
              </a:rPr>
              <a:t>是运行软件的载体</a:t>
            </a:r>
          </a:p>
          <a:p>
            <a:pPr lvl="1"/>
            <a:r>
              <a:rPr lang="zh-CN" altLang="en-US" dirty="0">
                <a:sym typeface="+mn-ea"/>
              </a:rPr>
              <a:t>通过执行代码运行软件</a:t>
            </a:r>
          </a:p>
          <a:p>
            <a:pPr lvl="1"/>
            <a:r>
              <a:rPr lang="zh-CN" altLang="en-US" dirty="0">
                <a:sym typeface="+mn-ea"/>
              </a:rPr>
              <a:t>通过软件运行发现缺陷</a:t>
            </a:r>
            <a:endParaRPr lang="en-US" altLang="zh-CN" dirty="0">
              <a:sym typeface="+mn-ea"/>
            </a:endParaRPr>
          </a:p>
          <a:p>
            <a:pPr lvl="1"/>
            <a:endParaRPr lang="zh-CN" altLang="en-US" dirty="0">
              <a:sym typeface="+mn-ea"/>
            </a:endParaRPr>
          </a:p>
          <a:p>
            <a:r>
              <a:rPr lang="zh-CN" altLang="en-US" dirty="0">
                <a:solidFill>
                  <a:srgbClr val="C00000"/>
                </a:solidFill>
                <a:sym typeface="+mn-ea"/>
              </a:rPr>
              <a:t>程序</a:t>
            </a:r>
            <a:r>
              <a:rPr lang="zh-CN" altLang="en-US" dirty="0">
                <a:sym typeface="+mn-ea"/>
              </a:rPr>
              <a:t>是软件缺陷的载体</a:t>
            </a:r>
            <a:endParaRPr lang="zh-CN" altLang="en-US" dirty="0"/>
          </a:p>
          <a:p>
            <a:pPr lvl="1"/>
            <a:r>
              <a:rPr lang="zh-CN" altLang="en-US" dirty="0"/>
              <a:t>缺陷分布在模型、文档和代码中</a:t>
            </a:r>
          </a:p>
          <a:p>
            <a:pPr lvl="1"/>
            <a:r>
              <a:rPr lang="zh-CN" altLang="en-US" dirty="0"/>
              <a:t>最终会反映在程序代码上</a:t>
            </a:r>
          </a:p>
          <a:p>
            <a:pPr lvl="1"/>
            <a:endParaRPr lang="zh-CN" altLang="en-US" dirty="0"/>
          </a:p>
        </p:txBody>
      </p:sp>
      <p:sp>
        <p:nvSpPr>
          <p:cNvPr id="8" name="椭圆 7"/>
          <p:cNvSpPr/>
          <p:nvPr/>
        </p:nvSpPr>
        <p:spPr>
          <a:xfrm>
            <a:off x="9587594" y="2420888"/>
            <a:ext cx="1476164" cy="13681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代码</a:t>
            </a:r>
          </a:p>
        </p:txBody>
      </p:sp>
      <p:sp>
        <p:nvSpPr>
          <p:cNvPr id="9" name="矩形 8"/>
          <p:cNvSpPr/>
          <p:nvPr/>
        </p:nvSpPr>
        <p:spPr>
          <a:xfrm>
            <a:off x="7139239" y="1703113"/>
            <a:ext cx="1584176"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模型</a:t>
            </a:r>
          </a:p>
        </p:txBody>
      </p:sp>
      <p:sp>
        <p:nvSpPr>
          <p:cNvPr id="10" name="矩形 9"/>
          <p:cNvSpPr/>
          <p:nvPr/>
        </p:nvSpPr>
        <p:spPr>
          <a:xfrm>
            <a:off x="7139239" y="3740224"/>
            <a:ext cx="1584176"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文档</a:t>
            </a:r>
          </a:p>
        </p:txBody>
      </p:sp>
      <p:cxnSp>
        <p:nvCxnSpPr>
          <p:cNvPr id="12" name="直接箭头连接符 11"/>
          <p:cNvCxnSpPr>
            <a:stCxn id="10" idx="3"/>
            <a:endCxn id="8" idx="3"/>
          </p:cNvCxnSpPr>
          <p:nvPr/>
        </p:nvCxnSpPr>
        <p:spPr>
          <a:xfrm flipV="1">
            <a:off x="8723415" y="3588679"/>
            <a:ext cx="1080358" cy="655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a:endCxn id="8" idx="1"/>
          </p:cNvCxnSpPr>
          <p:nvPr/>
        </p:nvCxnSpPr>
        <p:spPr>
          <a:xfrm>
            <a:off x="8723415" y="2207169"/>
            <a:ext cx="1080358" cy="414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119542" y="1880828"/>
            <a:ext cx="803425" cy="461665"/>
          </a:xfrm>
          <a:prstGeom prst="rect">
            <a:avLst/>
          </a:prstGeom>
          <a:noFill/>
        </p:spPr>
        <p:txBody>
          <a:bodyPr wrap="none" rtlCol="0">
            <a:spAutoFit/>
          </a:bodyPr>
          <a:lstStyle/>
          <a:p>
            <a:r>
              <a:rPr lang="zh-CN" altLang="en-US" dirty="0">
                <a:solidFill>
                  <a:srgbClr val="C00000"/>
                </a:solidFill>
                <a:latin typeface="+mn-ea"/>
                <a:ea typeface="+mn-ea"/>
              </a:rPr>
              <a:t>缺陷</a:t>
            </a:r>
          </a:p>
        </p:txBody>
      </p:sp>
      <p:sp>
        <p:nvSpPr>
          <p:cNvPr id="13" name="文本框 12"/>
          <p:cNvSpPr txBox="1"/>
          <p:nvPr/>
        </p:nvSpPr>
        <p:spPr>
          <a:xfrm>
            <a:off x="9123709" y="4040594"/>
            <a:ext cx="1008112" cy="461665"/>
          </a:xfrm>
          <a:prstGeom prst="rect">
            <a:avLst/>
          </a:prstGeom>
          <a:noFill/>
        </p:spPr>
        <p:txBody>
          <a:bodyPr wrap="square">
            <a:spAutoFit/>
          </a:bodyPr>
          <a:lstStyle/>
          <a:p>
            <a:r>
              <a:rPr lang="zh-CN" altLang="en-US" dirty="0">
                <a:solidFill>
                  <a:srgbClr val="C00000"/>
                </a:solidFill>
                <a:latin typeface="+mn-ea"/>
                <a:ea typeface="+mn-ea"/>
              </a:rPr>
              <a:t>缺陷</a:t>
            </a:r>
            <a:endParaRPr lang="zh-CN" altLang="en-US" dirty="0"/>
          </a:p>
        </p:txBody>
      </p:sp>
      <p:sp>
        <p:nvSpPr>
          <p:cNvPr id="15" name="文本框 14"/>
          <p:cNvSpPr txBox="1"/>
          <p:nvPr/>
        </p:nvSpPr>
        <p:spPr>
          <a:xfrm>
            <a:off x="11103891" y="2874131"/>
            <a:ext cx="828092" cy="461665"/>
          </a:xfrm>
          <a:prstGeom prst="rect">
            <a:avLst/>
          </a:prstGeom>
          <a:noFill/>
        </p:spPr>
        <p:txBody>
          <a:bodyPr wrap="square">
            <a:spAutoFit/>
          </a:bodyPr>
          <a:lstStyle/>
          <a:p>
            <a:r>
              <a:rPr lang="zh-CN" altLang="en-US" dirty="0">
                <a:solidFill>
                  <a:srgbClr val="C00000"/>
                </a:solidFill>
                <a:latin typeface="+mn-ea"/>
                <a:ea typeface="+mn-ea"/>
              </a:rPr>
              <a:t>缺陷</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如何从程序代码中找出软件缺陷？</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7" name="图片 6"/>
          <p:cNvPicPr>
            <a:picLocks noChangeAspect="1"/>
          </p:cNvPicPr>
          <p:nvPr/>
        </p:nvPicPr>
        <p:blipFill>
          <a:blip r:embed="rId2"/>
          <a:stretch>
            <a:fillRect/>
          </a:stretch>
        </p:blipFill>
        <p:spPr>
          <a:xfrm>
            <a:off x="10235666" y="4262408"/>
            <a:ext cx="1476163" cy="1968489"/>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title"/>
          </p:nvPr>
        </p:nvSpPr>
        <p:spPr/>
        <p:txBody>
          <a:bodyPr/>
          <a:lstStyle/>
          <a:p>
            <a:r>
              <a:rPr lang="en-US" altLang="zh-CN" dirty="0"/>
              <a:t>1.4 </a:t>
            </a:r>
            <a:r>
              <a:rPr lang="zh-CN" altLang="en-US" dirty="0"/>
              <a:t>软件测试的原理</a:t>
            </a:r>
            <a:endParaRPr lang="en-US" altLang="zh-CN" dirty="0"/>
          </a:p>
        </p:txBody>
      </p:sp>
      <p:sp>
        <p:nvSpPr>
          <p:cNvPr id="106500" name="Rectangle 4"/>
          <p:cNvSpPr>
            <a:spLocks noGrp="1" noChangeArrowheads="1"/>
          </p:cNvSpPr>
          <p:nvPr>
            <p:ph idx="1"/>
          </p:nvPr>
        </p:nvSpPr>
        <p:spPr>
          <a:xfrm>
            <a:off x="539750" y="1125538"/>
            <a:ext cx="10920052" cy="1712457"/>
          </a:xfrm>
        </p:spPr>
        <p:txBody>
          <a:bodyPr/>
          <a:lstStyle/>
          <a:p>
            <a:r>
              <a:rPr lang="zh-CN" altLang="en-US" dirty="0">
                <a:solidFill>
                  <a:srgbClr val="C00000"/>
                </a:solidFill>
              </a:rPr>
              <a:t>程序本质上是对数据的处理 </a:t>
            </a:r>
            <a:endParaRPr lang="en-US" altLang="zh-CN" dirty="0">
              <a:solidFill>
                <a:srgbClr val="C00000"/>
              </a:solidFill>
            </a:endParaRPr>
          </a:p>
          <a:p>
            <a:pPr lvl="1"/>
            <a:r>
              <a:rPr lang="zh-CN" altLang="en-US" dirty="0"/>
              <a:t>设计数据</a:t>
            </a:r>
            <a:r>
              <a:rPr lang="en-US" altLang="zh-CN" dirty="0"/>
              <a:t>(</a:t>
            </a:r>
            <a:r>
              <a:rPr lang="zh-CN" altLang="en-US" dirty="0">
                <a:sym typeface="+mn-ea"/>
              </a:rPr>
              <a:t>测试</a:t>
            </a:r>
            <a:r>
              <a:rPr lang="zh-CN" altLang="en-US" dirty="0"/>
              <a:t>用例</a:t>
            </a:r>
            <a:r>
              <a:rPr lang="en-US" altLang="zh-CN" dirty="0"/>
              <a:t>)</a:t>
            </a:r>
            <a:r>
              <a:rPr lang="zh-CN" altLang="en-US" dirty="0"/>
              <a:t> </a:t>
            </a:r>
            <a:r>
              <a:rPr lang="en-US" altLang="zh-CN" dirty="0">
                <a:sym typeface="Wingdings" panose="05000000000000000000" pitchFamily="2" charset="2"/>
              </a:rPr>
              <a:t></a:t>
            </a:r>
            <a:r>
              <a:rPr lang="zh-CN" altLang="en-US" dirty="0"/>
              <a:t> 运行测试用例</a:t>
            </a:r>
            <a:r>
              <a:rPr lang="en-US" altLang="zh-CN" dirty="0"/>
              <a:t>(</a:t>
            </a:r>
            <a:r>
              <a:rPr lang="zh-CN" altLang="en-US" dirty="0"/>
              <a:t>程序来处理数据</a:t>
            </a:r>
            <a:r>
              <a:rPr lang="en-US" altLang="zh-CN" dirty="0"/>
              <a:t>)</a:t>
            </a:r>
            <a:r>
              <a:rPr lang="zh-CN" altLang="en-US" dirty="0"/>
              <a:t> </a:t>
            </a:r>
            <a:r>
              <a:rPr lang="en-US" altLang="zh-CN" dirty="0">
                <a:sym typeface="Wingdings" panose="05000000000000000000" pitchFamily="2" charset="2"/>
              </a:rPr>
              <a:t> </a:t>
            </a:r>
            <a:r>
              <a:rPr lang="zh-CN" altLang="en-US" dirty="0"/>
              <a:t>判断运行结果</a:t>
            </a:r>
            <a:r>
              <a:rPr lang="en-US" altLang="zh-CN" dirty="0"/>
              <a:t>(</a:t>
            </a:r>
            <a:r>
              <a:rPr lang="zh-CN" altLang="en-US" dirty="0"/>
              <a:t>是否符合预期结果</a:t>
            </a:r>
            <a:r>
              <a:rPr lang="en-US" altLang="zh-CN" dirty="0"/>
              <a:t>)</a:t>
            </a:r>
          </a:p>
        </p:txBody>
      </p:sp>
      <p:sp>
        <p:nvSpPr>
          <p:cNvPr id="2" name="椭圆 1"/>
          <p:cNvSpPr/>
          <p:nvPr/>
        </p:nvSpPr>
        <p:spPr>
          <a:xfrm>
            <a:off x="2804557" y="3592196"/>
            <a:ext cx="11474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运行代码</a:t>
            </a:r>
          </a:p>
        </p:txBody>
      </p:sp>
      <p:cxnSp>
        <p:nvCxnSpPr>
          <p:cNvPr id="4" name="直接箭头连接符 3"/>
          <p:cNvCxnSpPr>
            <a:endCxn id="2" idx="1"/>
          </p:cNvCxnSpPr>
          <p:nvPr/>
        </p:nvCxnSpPr>
        <p:spPr>
          <a:xfrm>
            <a:off x="2454798" y="3447809"/>
            <a:ext cx="518220" cy="302196"/>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2" idx="3"/>
          </p:cNvCxnSpPr>
          <p:nvPr/>
        </p:nvCxnSpPr>
        <p:spPr>
          <a:xfrm flipV="1">
            <a:off x="2454798" y="4514400"/>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97587" y="3036301"/>
            <a:ext cx="184123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程序代码等</a:t>
            </a:r>
          </a:p>
        </p:txBody>
      </p:sp>
      <p:sp>
        <p:nvSpPr>
          <p:cNvPr id="14" name="矩形 13"/>
          <p:cNvSpPr/>
          <p:nvPr/>
        </p:nvSpPr>
        <p:spPr>
          <a:xfrm>
            <a:off x="1090452" y="4960612"/>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测试数据</a:t>
            </a:r>
            <a:endParaRPr lang="en-US" altLang="zh-CN" dirty="0">
              <a:solidFill>
                <a:srgbClr val="C00000"/>
              </a:solidFill>
              <a:latin typeface="微软雅黑" panose="020B0503020204020204" charset="-122"/>
              <a:ea typeface="微软雅黑" panose="020B0503020204020204" charset="-122"/>
            </a:endParaRPr>
          </a:p>
        </p:txBody>
      </p:sp>
      <p:cxnSp>
        <p:nvCxnSpPr>
          <p:cNvPr id="12" name="直接箭头连接符 11"/>
          <p:cNvCxnSpPr>
            <a:stCxn id="2" idx="6"/>
            <a:endCxn id="17" idx="2"/>
          </p:cNvCxnSpPr>
          <p:nvPr/>
        </p:nvCxnSpPr>
        <p:spPr>
          <a:xfrm>
            <a:off x="3952002" y="4132264"/>
            <a:ext cx="2143490" cy="762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095492" y="3599816"/>
            <a:ext cx="11474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结果评价</a:t>
            </a:r>
          </a:p>
        </p:txBody>
      </p:sp>
      <p:sp>
        <p:nvSpPr>
          <p:cNvPr id="18" name="矩形 17"/>
          <p:cNvSpPr/>
          <p:nvPr/>
        </p:nvSpPr>
        <p:spPr>
          <a:xfrm>
            <a:off x="4325167" y="5024715"/>
            <a:ext cx="1648973"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预期结果</a:t>
            </a:r>
          </a:p>
        </p:txBody>
      </p:sp>
      <p:cxnSp>
        <p:nvCxnSpPr>
          <p:cNvPr id="19" name="直接箭头连接符 18"/>
          <p:cNvCxnSpPr/>
          <p:nvPr/>
        </p:nvCxnSpPr>
        <p:spPr>
          <a:xfrm flipV="1">
            <a:off x="5836096" y="4612307"/>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283338" y="4133155"/>
            <a:ext cx="792088" cy="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111430" y="3852205"/>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软件缺陷</a:t>
            </a:r>
          </a:p>
        </p:txBody>
      </p:sp>
      <p:sp>
        <p:nvSpPr>
          <p:cNvPr id="29" name="矩形 28"/>
          <p:cNvSpPr/>
          <p:nvPr/>
        </p:nvSpPr>
        <p:spPr>
          <a:xfrm>
            <a:off x="0" y="6072729"/>
            <a:ext cx="12190413" cy="77787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charset="-122"/>
                <a:ea typeface="微软雅黑" panose="020B0503020204020204" charset="-122"/>
              </a:rPr>
              <a:t>为软件测试而设计的数据称为测试用例</a:t>
            </a:r>
            <a:r>
              <a:rPr lang="en-US" altLang="zh-CN" sz="2800" dirty="0">
                <a:solidFill>
                  <a:schemeClr val="lt1"/>
                </a:solidFill>
                <a:latin typeface="微软雅黑" panose="020B0503020204020204" charset="-122"/>
                <a:ea typeface="微软雅黑" panose="020B0503020204020204" charset="-122"/>
              </a:rPr>
              <a:t>(Test Case)</a:t>
            </a:r>
            <a:endParaRPr lang="zh-CN" altLang="en-US" sz="2800" dirty="0">
              <a:solidFill>
                <a:schemeClr val="lt1"/>
              </a:solidFill>
              <a:latin typeface="微软雅黑" panose="020B0503020204020204" charset="-122"/>
              <a:ea typeface="微软雅黑" panose="020B0503020204020204" charset="-122"/>
            </a:endParaRPr>
          </a:p>
        </p:txBody>
      </p:sp>
      <p:sp>
        <p:nvSpPr>
          <p:cNvPr id="15" name="矩形 14"/>
          <p:cNvSpPr/>
          <p:nvPr/>
        </p:nvSpPr>
        <p:spPr>
          <a:xfrm>
            <a:off x="874626" y="5010327"/>
            <a:ext cx="6768752" cy="633531"/>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43378" y="5004131"/>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测试用例</a:t>
            </a:r>
            <a:endParaRPr lang="en-US" altLang="zh-CN" dirty="0">
              <a:solidFill>
                <a:schemeClr val="tx1">
                  <a:lumMod val="95000"/>
                  <a:lumOff val="5000"/>
                </a:schemeClr>
              </a:solidFill>
              <a:latin typeface="微软雅黑" panose="020B0503020204020204" charset="-122"/>
              <a:ea typeface="微软雅黑" panose="020B0503020204020204" charset="-122"/>
            </a:endParaRPr>
          </a:p>
        </p:txBody>
      </p:sp>
      <p:sp>
        <p:nvSpPr>
          <p:cNvPr id="26" name="矩形 25"/>
          <p:cNvSpPr/>
          <p:nvPr/>
        </p:nvSpPr>
        <p:spPr>
          <a:xfrm>
            <a:off x="730610" y="2960961"/>
            <a:ext cx="7065168" cy="2835298"/>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26"/>
          <p:cNvSpPr/>
          <p:nvPr/>
        </p:nvSpPr>
        <p:spPr>
          <a:xfrm>
            <a:off x="3918852" y="3411552"/>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实际结果</a:t>
            </a:r>
            <a:endParaRPr lang="en-US" altLang="zh-CN" dirty="0">
              <a:solidFill>
                <a:schemeClr val="tx1">
                  <a:lumMod val="95000"/>
                  <a:lumOff val="5000"/>
                </a:schemeClr>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示例：软件测试的原理</a:t>
            </a:r>
          </a:p>
        </p:txBody>
      </p:sp>
      <p:sp>
        <p:nvSpPr>
          <p:cNvPr id="3" name="内容占位符 2"/>
          <p:cNvSpPr>
            <a:spLocks noGrp="1"/>
          </p:cNvSpPr>
          <p:nvPr>
            <p:ph idx="1"/>
          </p:nvPr>
        </p:nvSpPr>
        <p:spPr/>
        <p:txBody>
          <a:bodyPr/>
          <a:lstStyle/>
          <a:p>
            <a:r>
              <a:rPr lang="zh-CN" altLang="en-US" dirty="0"/>
              <a:t>加法的功能</a:t>
            </a:r>
            <a:endParaRPr lang="en-US" altLang="zh-CN" dirty="0"/>
          </a:p>
          <a:p>
            <a:r>
              <a:rPr lang="en-US" altLang="zh-CN" dirty="0"/>
              <a:t>A</a:t>
            </a:r>
            <a:r>
              <a:rPr lang="zh-CN" altLang="en-US" dirty="0"/>
              <a:t> </a:t>
            </a:r>
            <a:r>
              <a:rPr lang="en-US" altLang="zh-CN" dirty="0"/>
              <a:t>=</a:t>
            </a:r>
            <a:r>
              <a:rPr lang="zh-CN" altLang="en-US" dirty="0"/>
              <a:t> </a:t>
            </a:r>
            <a:r>
              <a:rPr lang="en-US" altLang="zh-CN" dirty="0"/>
              <a:t>B</a:t>
            </a:r>
            <a:r>
              <a:rPr lang="zh-CN" altLang="en-US" dirty="0"/>
              <a:t> </a:t>
            </a:r>
            <a:r>
              <a:rPr lang="en-US" altLang="zh-CN" dirty="0"/>
              <a:t>+</a:t>
            </a:r>
            <a:r>
              <a:rPr lang="zh-CN" altLang="en-US" dirty="0"/>
              <a:t> </a:t>
            </a:r>
            <a:r>
              <a:rPr lang="en-US" altLang="zh-CN" dirty="0"/>
              <a:t>C</a:t>
            </a:r>
          </a:p>
          <a:p>
            <a:r>
              <a:rPr lang="zh-CN" altLang="en-US" dirty="0"/>
              <a:t>测试用例</a:t>
            </a:r>
            <a:endParaRPr lang="en-US" altLang="zh-CN" dirty="0"/>
          </a:p>
          <a:p>
            <a:pPr lvl="1"/>
            <a:r>
              <a:rPr lang="zh-CN" altLang="en-US" dirty="0"/>
              <a:t>测试数据 </a:t>
            </a:r>
            <a:r>
              <a:rPr lang="en-US" altLang="zh-CN" dirty="0"/>
              <a:t>1, 2</a:t>
            </a:r>
          </a:p>
          <a:p>
            <a:pPr lvl="1"/>
            <a:r>
              <a:rPr lang="zh-CN" altLang="en-US" dirty="0"/>
              <a:t>预期结果 </a:t>
            </a:r>
            <a:r>
              <a:rPr lang="en-US" altLang="zh-CN" dirty="0"/>
              <a:t>3</a:t>
            </a:r>
            <a:endParaRPr lang="zh-CN" altLang="en-US" dirty="0"/>
          </a:p>
        </p:txBody>
      </p:sp>
      <p:pic>
        <p:nvPicPr>
          <p:cNvPr id="5" name="图片 4"/>
          <p:cNvPicPr>
            <a:picLocks noChangeAspect="1"/>
          </p:cNvPicPr>
          <p:nvPr/>
        </p:nvPicPr>
        <p:blipFill>
          <a:blip r:embed="rId2"/>
          <a:stretch>
            <a:fillRect/>
          </a:stretch>
        </p:blipFill>
        <p:spPr>
          <a:xfrm>
            <a:off x="6851290" y="1140712"/>
            <a:ext cx="4405095" cy="5040312"/>
          </a:xfrm>
          <a:prstGeom prst="rect">
            <a:avLst/>
          </a:prstGeom>
          <a:ln>
            <a:solidFill>
              <a:schemeClr val="accent1">
                <a:shade val="95000"/>
                <a:satMod val="105000"/>
              </a:schemeClr>
            </a:solid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测试用例</a:t>
            </a:r>
          </a:p>
        </p:txBody>
      </p:sp>
      <p:sp>
        <p:nvSpPr>
          <p:cNvPr id="3" name="内容占位符 2"/>
          <p:cNvSpPr>
            <a:spLocks noGrp="1"/>
          </p:cNvSpPr>
          <p:nvPr>
            <p:ph idx="1"/>
          </p:nvPr>
        </p:nvSpPr>
        <p:spPr>
          <a:xfrm>
            <a:off x="539750" y="1125538"/>
            <a:ext cx="10920052" cy="5040312"/>
          </a:xfrm>
        </p:spPr>
        <p:txBody>
          <a:bodyPr/>
          <a:lstStyle/>
          <a:p>
            <a:r>
              <a:rPr lang="zh-CN" altLang="en-US" dirty="0"/>
              <a:t>测试用例是一个四元偶</a:t>
            </a:r>
            <a:endParaRPr lang="en-US" altLang="zh-CN" dirty="0"/>
          </a:p>
          <a:p>
            <a:pPr lvl="1"/>
            <a:r>
              <a:rPr lang="zh-CN" altLang="zh-CN" b="1" dirty="0">
                <a:solidFill>
                  <a:srgbClr val="C00000"/>
                </a:solidFill>
              </a:rPr>
              <a:t>输入数据</a:t>
            </a:r>
            <a:r>
              <a:rPr lang="zh-CN" altLang="en-US" dirty="0"/>
              <a:t>：</a:t>
            </a:r>
            <a:r>
              <a:rPr lang="zh-CN" altLang="zh-CN" dirty="0"/>
              <a:t>交由待测试程序代码进行处理的数据</a:t>
            </a:r>
            <a:endParaRPr lang="en-US" altLang="zh-CN" dirty="0"/>
          </a:p>
          <a:p>
            <a:pPr lvl="1"/>
            <a:r>
              <a:rPr lang="zh-CN" altLang="zh-CN" b="1" dirty="0">
                <a:solidFill>
                  <a:srgbClr val="C00000"/>
                </a:solidFill>
              </a:rPr>
              <a:t>前置条件</a:t>
            </a:r>
            <a:r>
              <a:rPr lang="zh-CN" altLang="en-US" dirty="0"/>
              <a:t>：</a:t>
            </a:r>
            <a:r>
              <a:rPr lang="zh-CN" altLang="zh-CN" dirty="0"/>
              <a:t>程序处理输入数据的运行上下文，即要满足前置条件</a:t>
            </a:r>
            <a:endParaRPr lang="en-US" altLang="zh-CN" dirty="0"/>
          </a:p>
          <a:p>
            <a:pPr lvl="1"/>
            <a:r>
              <a:rPr lang="zh-CN" altLang="zh-CN" b="1" dirty="0">
                <a:solidFill>
                  <a:srgbClr val="C00000"/>
                </a:solidFill>
              </a:rPr>
              <a:t>测试步骤</a:t>
            </a:r>
            <a:r>
              <a:rPr lang="zh-CN" altLang="en-US" dirty="0"/>
              <a:t>：</a:t>
            </a:r>
            <a:r>
              <a:rPr lang="zh-CN" altLang="zh-CN" dirty="0"/>
              <a:t>程序代码对输入数据的处理可能涉及到一系列的步骤，其中的某些步骤需要用户的进一步输入</a:t>
            </a:r>
            <a:endParaRPr lang="en-US" altLang="zh-CN" dirty="0"/>
          </a:p>
          <a:p>
            <a:pPr lvl="1"/>
            <a:r>
              <a:rPr lang="zh-CN" altLang="zh-CN" b="1" dirty="0">
                <a:solidFill>
                  <a:srgbClr val="C00000"/>
                </a:solidFill>
              </a:rPr>
              <a:t>预期输出</a:t>
            </a:r>
            <a:r>
              <a:rPr lang="zh-CN" altLang="en-US" dirty="0"/>
              <a:t>：</a:t>
            </a:r>
            <a:r>
              <a:rPr lang="zh-CN" altLang="zh-CN" dirty="0"/>
              <a:t>程序代码的预期输出结果</a:t>
            </a:r>
            <a:endParaRPr lang="zh-CN" alt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示例：测试用例的设计</a:t>
            </a:r>
          </a:p>
        </p:txBody>
      </p:sp>
      <p:sp>
        <p:nvSpPr>
          <p:cNvPr id="3" name="内容占位符 2"/>
          <p:cNvSpPr>
            <a:spLocks noGrp="1"/>
          </p:cNvSpPr>
          <p:nvPr>
            <p:ph idx="1"/>
          </p:nvPr>
        </p:nvSpPr>
        <p:spPr>
          <a:xfrm>
            <a:off x="539750" y="1125538"/>
            <a:ext cx="10920052" cy="5040312"/>
          </a:xfrm>
        </p:spPr>
        <p:txBody>
          <a:bodyPr/>
          <a:lstStyle/>
          <a:p>
            <a:r>
              <a:rPr lang="zh-CN" altLang="zh-CN" dirty="0"/>
              <a:t>“用户登录”模块单元的测试用例设计</a:t>
            </a:r>
            <a:endParaRPr lang="en-US" altLang="zh-CN" dirty="0"/>
          </a:p>
          <a:p>
            <a:pPr lvl="1"/>
            <a:r>
              <a:rPr lang="zh-CN" altLang="zh-CN" b="1" dirty="0">
                <a:solidFill>
                  <a:srgbClr val="C00000"/>
                </a:solidFill>
              </a:rPr>
              <a:t>输入数据</a:t>
            </a:r>
            <a:r>
              <a:rPr lang="zh-CN" altLang="en-US" dirty="0"/>
              <a:t>：</a:t>
            </a:r>
            <a:r>
              <a:rPr lang="zh-CN" altLang="zh-CN" dirty="0"/>
              <a:t>用户账号</a:t>
            </a:r>
            <a:r>
              <a:rPr lang="en-US" altLang="zh-CN" dirty="0"/>
              <a:t>=</a:t>
            </a:r>
            <a:r>
              <a:rPr lang="zh-CN" altLang="zh-CN" dirty="0"/>
              <a:t>“</a:t>
            </a:r>
            <a:r>
              <a:rPr lang="en-US" altLang="zh-CN" dirty="0"/>
              <a:t>admin</a:t>
            </a:r>
            <a:r>
              <a:rPr lang="zh-CN" altLang="zh-CN" dirty="0"/>
              <a:t>”，用户密码</a:t>
            </a:r>
            <a:r>
              <a:rPr lang="en-US" altLang="zh-CN" dirty="0"/>
              <a:t>=</a:t>
            </a:r>
            <a:r>
              <a:rPr lang="zh-CN" altLang="zh-CN" dirty="0"/>
              <a:t>“</a:t>
            </a:r>
            <a:r>
              <a:rPr lang="en-US" altLang="zh-CN" dirty="0"/>
              <a:t>1234</a:t>
            </a:r>
            <a:r>
              <a:rPr lang="zh-CN" altLang="zh-CN" dirty="0"/>
              <a:t>”</a:t>
            </a:r>
          </a:p>
          <a:p>
            <a:pPr lvl="1"/>
            <a:r>
              <a:rPr lang="zh-CN" altLang="zh-CN" b="1" dirty="0">
                <a:solidFill>
                  <a:srgbClr val="C00000"/>
                </a:solidFill>
              </a:rPr>
              <a:t>前置条件</a:t>
            </a:r>
            <a:r>
              <a:rPr lang="zh-CN" altLang="en-US" dirty="0"/>
              <a:t>：</a:t>
            </a:r>
            <a:r>
              <a:rPr lang="zh-CN" altLang="zh-CN" dirty="0"/>
              <a:t>用户账号“</a:t>
            </a:r>
            <a:r>
              <a:rPr lang="en-US" altLang="zh-CN" dirty="0"/>
              <a:t>admin</a:t>
            </a:r>
            <a:r>
              <a:rPr lang="zh-CN" altLang="zh-CN" dirty="0"/>
              <a:t>”是一个尚未注册的非法账号，也即“</a:t>
            </a:r>
            <a:r>
              <a:rPr lang="en-US" altLang="zh-CN" dirty="0" err="1"/>
              <a:t>T_User</a:t>
            </a:r>
            <a:r>
              <a:rPr lang="zh-CN" altLang="zh-CN" dirty="0"/>
              <a:t>”表中没有名为“</a:t>
            </a:r>
            <a:r>
              <a:rPr lang="en-US" altLang="zh-CN" dirty="0"/>
              <a:t>admin</a:t>
            </a:r>
            <a:r>
              <a:rPr lang="zh-CN" altLang="zh-CN" dirty="0"/>
              <a:t>”的用户账号。</a:t>
            </a:r>
          </a:p>
          <a:p>
            <a:pPr lvl="1"/>
            <a:r>
              <a:rPr lang="zh-CN" altLang="zh-CN" b="1" dirty="0">
                <a:solidFill>
                  <a:srgbClr val="C00000"/>
                </a:solidFill>
              </a:rPr>
              <a:t>测试步骤</a:t>
            </a:r>
            <a:r>
              <a:rPr lang="zh-CN" altLang="en-US" dirty="0"/>
              <a:t>：</a:t>
            </a:r>
            <a:r>
              <a:rPr lang="zh-CN" altLang="zh-CN" dirty="0"/>
              <a:t>首先清除“</a:t>
            </a:r>
            <a:r>
              <a:rPr lang="en-US" altLang="zh-CN" dirty="0" err="1"/>
              <a:t>T_User</a:t>
            </a:r>
            <a:r>
              <a:rPr lang="zh-CN" altLang="zh-CN" dirty="0"/>
              <a:t>”表中名为“</a:t>
            </a:r>
            <a:r>
              <a:rPr lang="en-US" altLang="zh-CN" dirty="0"/>
              <a:t>admin</a:t>
            </a:r>
            <a:r>
              <a:rPr lang="zh-CN" altLang="zh-CN" dirty="0"/>
              <a:t>”的用户账号；其次用户输入“</a:t>
            </a:r>
            <a:r>
              <a:rPr lang="en-US" altLang="zh-CN" dirty="0"/>
              <a:t>admin</a:t>
            </a:r>
            <a:r>
              <a:rPr lang="zh-CN" altLang="zh-CN" dirty="0"/>
              <a:t>”账号和“</a:t>
            </a:r>
            <a:r>
              <a:rPr lang="en-US" altLang="zh-CN" dirty="0"/>
              <a:t>1234</a:t>
            </a:r>
            <a:r>
              <a:rPr lang="zh-CN" altLang="zh-CN" dirty="0"/>
              <a:t>”密码；第三，用户点击界面的确认按钮；最后，系统提示“用户无法登录系统”的信息</a:t>
            </a:r>
          </a:p>
          <a:p>
            <a:pPr lvl="1"/>
            <a:r>
              <a:rPr lang="zh-CN" altLang="zh-CN" b="1" dirty="0">
                <a:solidFill>
                  <a:srgbClr val="C00000"/>
                </a:solidFill>
              </a:rPr>
              <a:t>预期输出</a:t>
            </a:r>
            <a:r>
              <a:rPr lang="zh-CN" altLang="en-US" dirty="0"/>
              <a:t>：</a:t>
            </a:r>
            <a:r>
              <a:rPr lang="zh-CN" altLang="zh-CN" dirty="0"/>
              <a:t>系统将提示“用户无法登录系统”的提示信息</a:t>
            </a:r>
          </a:p>
          <a:p>
            <a:pPr lvl="2"/>
            <a:endParaRPr lang="zh-CN" altLang="zh-CN" dirty="0"/>
          </a:p>
          <a:p>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软件测试的任务</a:t>
            </a:r>
          </a:p>
        </p:txBody>
      </p:sp>
      <p:grpSp>
        <p:nvGrpSpPr>
          <p:cNvPr id="4" name="画布 1"/>
          <p:cNvGrpSpPr/>
          <p:nvPr/>
        </p:nvGrpSpPr>
        <p:grpSpPr>
          <a:xfrm>
            <a:off x="694606" y="1592796"/>
            <a:ext cx="10117124" cy="3492388"/>
            <a:chOff x="0" y="0"/>
            <a:chExt cx="5251450" cy="1148715"/>
          </a:xfrm>
        </p:grpSpPr>
        <p:sp>
          <p:nvSpPr>
            <p:cNvPr id="5" name="矩形 4"/>
            <p:cNvSpPr/>
            <p:nvPr/>
          </p:nvSpPr>
          <p:spPr>
            <a:xfrm>
              <a:off x="0" y="0"/>
              <a:ext cx="5251450" cy="1148715"/>
            </a:xfrm>
            <a:prstGeom prst="rect">
              <a:avLst/>
            </a:prstGeom>
            <a:solidFill>
              <a:prstClr val="white"/>
            </a:solidFill>
          </p:spPr>
        </p:sp>
        <p:sp>
          <p:nvSpPr>
            <p:cNvPr id="6" name="矩形 5"/>
            <p:cNvSpPr/>
            <p:nvPr/>
          </p:nvSpPr>
          <p:spPr>
            <a:xfrm>
              <a:off x="1761739" y="127441"/>
              <a:ext cx="1524000" cy="882650"/>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软件测试</a:t>
              </a:r>
            </a:p>
          </p:txBody>
        </p:sp>
        <p:cxnSp>
          <p:nvCxnSpPr>
            <p:cNvPr id="7" name="直接箭头连接符 6"/>
            <p:cNvCxnSpPr/>
            <p:nvPr/>
          </p:nvCxnSpPr>
          <p:spPr>
            <a:xfrm>
              <a:off x="1269031" y="333264"/>
              <a:ext cx="49695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74428" y="778482"/>
              <a:ext cx="49657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5"/>
            <p:cNvSpPr txBox="1"/>
            <p:nvPr/>
          </p:nvSpPr>
          <p:spPr>
            <a:xfrm>
              <a:off x="522671" y="204266"/>
              <a:ext cx="769808" cy="297953"/>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待测试的</a:t>
              </a:r>
              <a:endParaRPr lang="en-US" altLang="zh-CN" kern="100" dirty="0">
                <a:solidFill>
                  <a:schemeClr val="tx1"/>
                </a:solidFill>
                <a:effectLst/>
                <a:latin typeface="+mn-ea"/>
                <a:ea typeface="+mn-ea"/>
                <a:cs typeface="Times New Roman" panose="02020603050405020304" pitchFamily="18" charset="0"/>
              </a:endParaRPr>
            </a:p>
            <a:p>
              <a:pPr algn="just"/>
              <a:r>
                <a:rPr lang="zh-CN" kern="100" dirty="0">
                  <a:solidFill>
                    <a:schemeClr val="tx1"/>
                  </a:solidFill>
                  <a:effectLst/>
                  <a:latin typeface="+mn-ea"/>
                  <a:ea typeface="+mn-ea"/>
                  <a:cs typeface="Times New Roman" panose="02020603050405020304" pitchFamily="18" charset="0"/>
                </a:rPr>
                <a:t>程序代码</a:t>
              </a:r>
            </a:p>
          </p:txBody>
        </p:sp>
        <p:sp>
          <p:nvSpPr>
            <p:cNvPr id="10" name="文本框 5"/>
            <p:cNvSpPr txBox="1"/>
            <p:nvPr/>
          </p:nvSpPr>
          <p:spPr>
            <a:xfrm>
              <a:off x="522671" y="705526"/>
              <a:ext cx="723265" cy="29781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测试用例</a:t>
              </a:r>
            </a:p>
          </p:txBody>
        </p:sp>
        <p:cxnSp>
          <p:nvCxnSpPr>
            <p:cNvPr id="11" name="直接箭头连接符 10"/>
            <p:cNvCxnSpPr/>
            <p:nvPr/>
          </p:nvCxnSpPr>
          <p:spPr>
            <a:xfrm>
              <a:off x="3285745" y="568276"/>
              <a:ext cx="49657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5"/>
            <p:cNvSpPr txBox="1"/>
            <p:nvPr/>
          </p:nvSpPr>
          <p:spPr>
            <a:xfrm>
              <a:off x="3821875" y="438170"/>
              <a:ext cx="1390015" cy="483934"/>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软件</a:t>
              </a:r>
              <a:r>
                <a:rPr lang="zh-CN" altLang="en-US" kern="100" dirty="0">
                  <a:solidFill>
                    <a:schemeClr val="tx1"/>
                  </a:solidFill>
                  <a:latin typeface="+mn-ea"/>
                  <a:ea typeface="+mn-ea"/>
                  <a:cs typeface="Times New Roman" panose="02020603050405020304" pitchFamily="18" charset="0"/>
                </a:rPr>
                <a:t>缺陷</a:t>
              </a:r>
              <a:r>
                <a:rPr lang="zh-CN" kern="100" dirty="0">
                  <a:solidFill>
                    <a:schemeClr val="tx1"/>
                  </a:solidFill>
                  <a:effectLst/>
                  <a:latin typeface="+mn-ea"/>
                  <a:ea typeface="+mn-ea"/>
                  <a:cs typeface="Times New Roman" panose="02020603050405020304" pitchFamily="18" charset="0"/>
                </a:rPr>
                <a:t>报告</a:t>
              </a:r>
              <a:r>
                <a:rPr lang="zh-CN" altLang="en-US" kern="100" dirty="0">
                  <a:solidFill>
                    <a:schemeClr val="tx1"/>
                  </a:solidFill>
                  <a:effectLst/>
                  <a:latin typeface="+mn-ea"/>
                  <a:ea typeface="+mn-ea"/>
                  <a:cs typeface="Times New Roman" panose="02020603050405020304" pitchFamily="18" charset="0"/>
                </a:rPr>
                <a:t>，</a:t>
              </a:r>
              <a:r>
                <a:rPr lang="zh-CN" kern="100" dirty="0">
                  <a:solidFill>
                    <a:schemeClr val="tx1"/>
                  </a:solidFill>
                  <a:effectLst/>
                  <a:latin typeface="+mn-ea"/>
                  <a:ea typeface="+mn-ea"/>
                  <a:cs typeface="Times New Roman" panose="02020603050405020304" pitchFamily="18" charset="0"/>
                </a:rPr>
                <a:t>记录</a:t>
              </a:r>
              <a:endParaRPr lang="en-US" altLang="zh-CN" kern="100" dirty="0">
                <a:solidFill>
                  <a:schemeClr val="tx1"/>
                </a:solidFill>
                <a:effectLst/>
                <a:latin typeface="+mn-ea"/>
                <a:ea typeface="+mn-ea"/>
                <a:cs typeface="Times New Roman" panose="02020603050405020304" pitchFamily="18" charset="0"/>
              </a:endParaRPr>
            </a:p>
            <a:p>
              <a:pPr algn="just"/>
              <a:r>
                <a:rPr lang="zh-CN" kern="100" dirty="0">
                  <a:solidFill>
                    <a:schemeClr val="tx1"/>
                  </a:solidFill>
                  <a:effectLst/>
                  <a:latin typeface="+mn-ea"/>
                  <a:ea typeface="+mn-ea"/>
                  <a:cs typeface="Times New Roman" panose="02020603050405020304" pitchFamily="18" charset="0"/>
                </a:rPr>
                <a:t>发现的软件缺陷</a:t>
              </a: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t>软件测试概述</a:t>
            </a:r>
            <a:endParaRPr lang="en-US" altLang="zh-CN" dirty="0"/>
          </a:p>
          <a:p>
            <a:pPr lvl="1"/>
            <a:r>
              <a:rPr lang="zh-CN" altLang="en-US" dirty="0"/>
              <a:t>软件测试的思想和原理</a:t>
            </a:r>
            <a:endParaRPr lang="en-US" altLang="zh-CN" dirty="0"/>
          </a:p>
          <a:p>
            <a:pPr marL="514350" indent="-514350">
              <a:buFont typeface="+mj-lt"/>
              <a:buAutoNum type="arabicPeriod"/>
            </a:pPr>
            <a:r>
              <a:rPr lang="zh-CN" altLang="en-US" dirty="0"/>
              <a:t>软件测试的过程和策略</a:t>
            </a:r>
            <a:endParaRPr lang="en-US" altLang="zh-CN" dirty="0"/>
          </a:p>
          <a:p>
            <a:pPr lvl="1"/>
            <a:r>
              <a:rPr lang="zh-CN" altLang="en-US" dirty="0"/>
              <a:t>软件测试的活动及实施的方法</a:t>
            </a:r>
            <a:endParaRPr lang="en-US" altLang="zh-CN" dirty="0"/>
          </a:p>
          <a:p>
            <a:pPr marL="514350" indent="-514350">
              <a:buFont typeface="+mj-lt"/>
              <a:buAutoNum type="arabicPeriod"/>
            </a:pPr>
            <a:r>
              <a:rPr lang="zh-CN" altLang="en-US" dirty="0"/>
              <a:t>软件测试技术</a:t>
            </a:r>
          </a:p>
          <a:p>
            <a:pPr lvl="1"/>
            <a:r>
              <a:rPr lang="zh-CN" altLang="en-US" dirty="0"/>
              <a:t>白盒和黑盒测试技术</a:t>
            </a:r>
            <a:endParaRPr lang="en-US" altLang="zh-CN" dirty="0"/>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软件测试任务</a:t>
            </a:r>
          </a:p>
        </p:txBody>
      </p:sp>
      <p:sp>
        <p:nvSpPr>
          <p:cNvPr id="6" name="椭圆 5"/>
          <p:cNvSpPr/>
          <p:nvPr/>
        </p:nvSpPr>
        <p:spPr>
          <a:xfrm>
            <a:off x="1712081" y="1736812"/>
            <a:ext cx="5328592" cy="35283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椭圆 6"/>
          <p:cNvSpPr/>
          <p:nvPr/>
        </p:nvSpPr>
        <p:spPr>
          <a:xfrm>
            <a:off x="3080233" y="2312876"/>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8" name="椭圆 7"/>
          <p:cNvSpPr/>
          <p:nvPr/>
        </p:nvSpPr>
        <p:spPr>
          <a:xfrm>
            <a:off x="4721829" y="2035797"/>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9" name="椭圆 8"/>
          <p:cNvSpPr/>
          <p:nvPr/>
        </p:nvSpPr>
        <p:spPr>
          <a:xfrm>
            <a:off x="4272065" y="3228715"/>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sp>
        <p:nvSpPr>
          <p:cNvPr id="10" name="椭圆 9"/>
          <p:cNvSpPr/>
          <p:nvPr/>
        </p:nvSpPr>
        <p:spPr>
          <a:xfrm>
            <a:off x="3953338" y="4395017"/>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11" name="椭圆 10"/>
          <p:cNvSpPr/>
          <p:nvPr/>
        </p:nvSpPr>
        <p:spPr>
          <a:xfrm>
            <a:off x="5816537" y="2546513"/>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12" name="椭圆 11"/>
          <p:cNvSpPr/>
          <p:nvPr/>
        </p:nvSpPr>
        <p:spPr>
          <a:xfrm>
            <a:off x="2144129" y="3284984"/>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13" name="椭圆 12"/>
          <p:cNvSpPr/>
          <p:nvPr/>
        </p:nvSpPr>
        <p:spPr>
          <a:xfrm>
            <a:off x="5960553" y="3890961"/>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14" name="椭圆 13"/>
          <p:cNvSpPr/>
          <p:nvPr/>
        </p:nvSpPr>
        <p:spPr>
          <a:xfrm>
            <a:off x="7449938" y="3709959"/>
            <a:ext cx="504056" cy="504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文本框 1"/>
          <p:cNvSpPr txBox="1"/>
          <p:nvPr/>
        </p:nvSpPr>
        <p:spPr>
          <a:xfrm>
            <a:off x="8098610" y="3731155"/>
            <a:ext cx="906886" cy="523220"/>
          </a:xfrm>
          <a:prstGeom prst="rect">
            <a:avLst/>
          </a:prstGeom>
          <a:noFill/>
        </p:spPr>
        <p:txBody>
          <a:bodyPr wrap="square" rtlCol="0">
            <a:spAutoFit/>
          </a:bodyPr>
          <a:lstStyle/>
          <a:p>
            <a:r>
              <a:rPr lang="zh-CN" altLang="en-US" sz="2800" dirty="0">
                <a:solidFill>
                  <a:schemeClr val="tx1"/>
                </a:solidFill>
                <a:latin typeface="微软雅黑" panose="020B0503020204020204" charset="-122"/>
                <a:ea typeface="微软雅黑" panose="020B0503020204020204" charset="-122"/>
              </a:rPr>
              <a:t>缺陷</a:t>
            </a:r>
          </a:p>
        </p:txBody>
      </p:sp>
      <p:sp>
        <p:nvSpPr>
          <p:cNvPr id="15" name="文本框 14"/>
          <p:cNvSpPr txBox="1"/>
          <p:nvPr/>
        </p:nvSpPr>
        <p:spPr>
          <a:xfrm>
            <a:off x="5901896" y="1022671"/>
            <a:ext cx="2362913"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尽可能多找出软件中缺陷</a:t>
            </a:r>
          </a:p>
        </p:txBody>
      </p:sp>
      <p:sp>
        <p:nvSpPr>
          <p:cNvPr id="16" name="椭圆 15"/>
          <p:cNvSpPr/>
          <p:nvPr/>
        </p:nvSpPr>
        <p:spPr>
          <a:xfrm>
            <a:off x="3287636" y="3228715"/>
            <a:ext cx="504056" cy="50405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7" name="椭圆 16"/>
          <p:cNvSpPr/>
          <p:nvPr/>
        </p:nvSpPr>
        <p:spPr>
          <a:xfrm>
            <a:off x="5052735" y="4257092"/>
            <a:ext cx="504056" cy="50405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椭圆 17"/>
          <p:cNvSpPr/>
          <p:nvPr/>
        </p:nvSpPr>
        <p:spPr>
          <a:xfrm>
            <a:off x="2804472" y="4104450"/>
            <a:ext cx="504056" cy="50405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椭圆 18"/>
          <p:cNvSpPr/>
          <p:nvPr/>
        </p:nvSpPr>
        <p:spPr>
          <a:xfrm>
            <a:off x="5397470" y="3248980"/>
            <a:ext cx="504056" cy="50405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椭圆 19"/>
          <p:cNvSpPr/>
          <p:nvPr/>
        </p:nvSpPr>
        <p:spPr>
          <a:xfrm>
            <a:off x="4020037" y="2238914"/>
            <a:ext cx="504056" cy="504056"/>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95374" y="3050569"/>
            <a:ext cx="1125405" cy="954107"/>
          </a:xfrm>
          <a:prstGeom prst="rect">
            <a:avLst/>
          </a:prstGeom>
          <a:noFill/>
        </p:spPr>
        <p:txBody>
          <a:bodyPr wrap="square" rtlCol="0">
            <a:spAutoFit/>
          </a:bodyPr>
          <a:lstStyle/>
          <a:p>
            <a:pPr algn="ctr"/>
            <a:r>
              <a:rPr lang="zh-CN" altLang="en-US" sz="2800" dirty="0">
                <a:solidFill>
                  <a:schemeClr val="tx1"/>
                </a:solidFill>
                <a:latin typeface="微软雅黑" panose="020B0503020204020204" charset="-122"/>
                <a:ea typeface="微软雅黑" panose="020B0503020204020204" charset="-122"/>
              </a:rPr>
              <a:t>软件系统</a:t>
            </a:r>
          </a:p>
        </p:txBody>
      </p:sp>
      <p:cxnSp>
        <p:nvCxnSpPr>
          <p:cNvPr id="22" name="曲线连接符 21"/>
          <p:cNvCxnSpPr/>
          <p:nvPr/>
        </p:nvCxnSpPr>
        <p:spPr>
          <a:xfrm rot="16200000">
            <a:off x="5075760" y="1476695"/>
            <a:ext cx="660400" cy="591820"/>
          </a:xfrm>
          <a:prstGeom prst="curvedConnector3">
            <a:avLst>
              <a:gd name="adj1" fmla="val 5548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rot="16200000" flipV="1">
            <a:off x="2642441" y="1646875"/>
            <a:ext cx="575945" cy="755650"/>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p:nvPr/>
        </p:nvCxnSpPr>
        <p:spPr>
          <a:xfrm rot="16200000">
            <a:off x="6423866" y="1973901"/>
            <a:ext cx="451485" cy="865505"/>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619818" y="2137623"/>
            <a:ext cx="4344040" cy="1147361"/>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just">
              <a:lnSpc>
                <a:spcPct val="100000"/>
              </a:lnSpc>
              <a:buFont typeface="Wingdings" panose="05000000000000000000" pitchFamily="2" charset="2"/>
              <a:buNone/>
              <a:defRPr sz="2800">
                <a:solidFill>
                  <a:schemeClr val="lt1"/>
                </a:solidFill>
                <a:latin typeface="微软雅黑" panose="020B0503020204020204" charset="-122"/>
                <a:ea typeface="微软雅黑" panose="020B0503020204020204" charset="-122"/>
              </a:defRPr>
            </a:lvl1pPr>
            <a:lvl2pPr marL="455930" indent="1905">
              <a:defRPr>
                <a:solidFill>
                  <a:schemeClr val="lt1"/>
                </a:solidFill>
              </a:defRPr>
            </a:lvl2pPr>
            <a:lvl3pPr marL="913130" indent="1905">
              <a:defRPr>
                <a:solidFill>
                  <a:schemeClr val="lt1"/>
                </a:solidFill>
              </a:defRPr>
            </a:lvl3pPr>
            <a:lvl4pPr marL="1370330" indent="1905">
              <a:defRPr>
                <a:solidFill>
                  <a:schemeClr val="lt1"/>
                </a:solidFill>
              </a:defRPr>
            </a:lvl4pPr>
            <a:lvl5pPr marL="1827530" indent="1905">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软件缺陷可能隐藏的比较深，难以发现</a:t>
            </a:r>
            <a:endParaRPr lang="en-US" altLang="zh-CN" dirty="0"/>
          </a:p>
        </p:txBody>
      </p:sp>
      <p:pic>
        <p:nvPicPr>
          <p:cNvPr id="25" name="图片 24"/>
          <p:cNvPicPr>
            <a:picLocks noChangeAspect="1"/>
          </p:cNvPicPr>
          <p:nvPr/>
        </p:nvPicPr>
        <p:blipFill>
          <a:blip r:embed="rId2"/>
          <a:stretch>
            <a:fillRect/>
          </a:stretch>
        </p:blipFill>
        <p:spPr>
          <a:xfrm>
            <a:off x="10847735" y="5714405"/>
            <a:ext cx="826494" cy="834899"/>
          </a:xfrm>
          <a:prstGeom prst="rect">
            <a:avLst/>
          </a:prstGeom>
        </p:spPr>
      </p:pic>
      <p:sp>
        <p:nvSpPr>
          <p:cNvPr id="27" name="矩形 26"/>
          <p:cNvSpPr/>
          <p:nvPr/>
        </p:nvSpPr>
        <p:spPr>
          <a:xfrm>
            <a:off x="478582" y="5714405"/>
            <a:ext cx="10152403" cy="8348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采用这种方法能把软件中的所有缺陷都找出来吗？</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软件测试的目的</a:t>
            </a:r>
            <a:endParaRPr lang="en-US" altLang="zh-CN" dirty="0"/>
          </a:p>
        </p:txBody>
      </p:sp>
      <p:sp>
        <p:nvSpPr>
          <p:cNvPr id="104451" name="Rectangle 3"/>
          <p:cNvSpPr>
            <a:spLocks noGrp="1" noChangeArrowheads="1"/>
          </p:cNvSpPr>
          <p:nvPr>
            <p:ph idx="1"/>
          </p:nvPr>
        </p:nvSpPr>
        <p:spPr/>
        <p:txBody>
          <a:bodyPr/>
          <a:lstStyle/>
          <a:p>
            <a:r>
              <a:rPr lang="zh-CN" altLang="en-US" dirty="0"/>
              <a:t>目的</a:t>
            </a:r>
          </a:p>
          <a:p>
            <a:pPr lvl="1"/>
            <a:r>
              <a:rPr lang="zh-CN" altLang="en-US" b="1" dirty="0">
                <a:solidFill>
                  <a:srgbClr val="C00000"/>
                </a:solidFill>
              </a:rPr>
              <a:t>发现软件中的缺陷</a:t>
            </a:r>
            <a:endParaRPr lang="en-US" altLang="zh-CN" b="1" dirty="0">
              <a:solidFill>
                <a:srgbClr val="C00000"/>
              </a:solidFill>
            </a:endParaRPr>
          </a:p>
          <a:p>
            <a:pPr lvl="1"/>
            <a:r>
              <a:rPr lang="zh-CN" altLang="en-US" dirty="0"/>
              <a:t>最大限度、尽可能多的找到缺陷</a:t>
            </a:r>
          </a:p>
          <a:p>
            <a:r>
              <a:rPr lang="zh-CN" altLang="en-US" dirty="0"/>
              <a:t>功效</a:t>
            </a:r>
          </a:p>
          <a:p>
            <a:pPr lvl="1"/>
            <a:r>
              <a:rPr lang="zh-CN" altLang="en-US" dirty="0"/>
              <a:t>发现的缺陷越多 </a:t>
            </a:r>
            <a:r>
              <a:rPr lang="en-US" altLang="zh-CN" dirty="0">
                <a:sym typeface="Wingdings" panose="05000000000000000000" pitchFamily="2" charset="2"/>
              </a:rPr>
              <a:t> </a:t>
            </a:r>
            <a:r>
              <a:rPr lang="zh-CN" altLang="en-US" dirty="0">
                <a:sym typeface="Wingdings" panose="05000000000000000000" pitchFamily="2" charset="2"/>
              </a:rPr>
              <a:t>软件中遗留的缺陷越少</a:t>
            </a:r>
          </a:p>
          <a:p>
            <a:pPr marL="393065" lvl="1" indent="0">
              <a:buNone/>
            </a:pPr>
            <a:r>
              <a:rPr lang="en-US" altLang="zh-CN" dirty="0">
                <a:sym typeface="Wingdings" panose="05000000000000000000" pitchFamily="2" charset="2"/>
              </a:rPr>
              <a:t>   </a:t>
            </a:r>
            <a:r>
              <a:rPr lang="zh-CN" altLang="en-US" dirty="0">
                <a:sym typeface="Wingdings" panose="05000000000000000000" pitchFamily="2" charset="2"/>
              </a:rPr>
              <a:t>交付的软件质量越高 </a:t>
            </a:r>
            <a:r>
              <a:rPr lang="en-US" altLang="zh-CN" dirty="0">
                <a:sym typeface="Wingdings" panose="05000000000000000000" pitchFamily="2" charset="2"/>
              </a:rPr>
              <a:t> </a:t>
            </a:r>
            <a:r>
              <a:rPr lang="zh-CN" altLang="en-US" dirty="0">
                <a:sym typeface="Wingdings" panose="05000000000000000000" pitchFamily="2" charset="2"/>
              </a:rPr>
              <a:t>后期维护工作量就越少</a:t>
            </a:r>
            <a:endParaRPr lang="en-US" altLang="zh-CN" dirty="0"/>
          </a:p>
          <a:p>
            <a:endParaRPr lang="zh-CN" altLang="en-US" dirty="0"/>
          </a:p>
          <a:p>
            <a:pPr lvl="1"/>
            <a:endParaRPr lang="en-US" altLang="zh-CN"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思考和讨论</a:t>
            </a:r>
          </a:p>
        </p:txBody>
      </p:sp>
      <p:sp>
        <p:nvSpPr>
          <p:cNvPr id="3" name="内容占位符 2"/>
          <p:cNvSpPr>
            <a:spLocks noGrp="1"/>
          </p:cNvSpPr>
          <p:nvPr>
            <p:ph idx="1"/>
          </p:nvPr>
        </p:nvSpPr>
        <p:spPr>
          <a:xfrm>
            <a:off x="539750" y="1125538"/>
            <a:ext cx="10920052" cy="5040312"/>
          </a:xfrm>
        </p:spPr>
        <p:txBody>
          <a:bodyPr/>
          <a:lstStyle/>
          <a:p>
            <a:r>
              <a:rPr lang="zh-CN" altLang="en-US" dirty="0"/>
              <a:t>软件测试没有发现缺陷是否意味着软件就没有缺陷 ？</a:t>
            </a:r>
            <a:endParaRPr lang="en-US" altLang="zh-CN" dirty="0"/>
          </a:p>
          <a:p>
            <a:r>
              <a:rPr lang="zh-CN" altLang="en-US" dirty="0"/>
              <a:t>为什么？</a:t>
            </a:r>
            <a:endParaRPr lang="en-US" altLang="zh-CN" dirty="0"/>
          </a:p>
          <a:p>
            <a:r>
              <a:rPr lang="zh-CN" altLang="en-US" dirty="0"/>
              <a:t>软件测试能够用于证明软件无缺陷吗？</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7" name="图片 6"/>
          <p:cNvPicPr>
            <a:picLocks noChangeAspect="1"/>
          </p:cNvPicPr>
          <p:nvPr/>
        </p:nvPicPr>
        <p:blipFill>
          <a:blip r:embed="rId2"/>
          <a:stretch>
            <a:fillRect/>
          </a:stretch>
        </p:blipFill>
        <p:spPr>
          <a:xfrm>
            <a:off x="10235666" y="4262408"/>
            <a:ext cx="1476163" cy="1968489"/>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dirty="0"/>
              <a:t>1.6 </a:t>
            </a:r>
            <a:r>
              <a:rPr lang="zh-CN" altLang="en-US" dirty="0"/>
              <a:t>软件测试的步骤</a:t>
            </a:r>
          </a:p>
        </p:txBody>
      </p:sp>
      <p:sp>
        <p:nvSpPr>
          <p:cNvPr id="163843" name="Rectangle 3"/>
          <p:cNvSpPr>
            <a:spLocks noGrp="1" noChangeArrowheads="1"/>
          </p:cNvSpPr>
          <p:nvPr>
            <p:ph idx="1"/>
          </p:nvPr>
        </p:nvSpPr>
        <p:spPr>
          <a:xfrm>
            <a:off x="550590" y="1124744"/>
            <a:ext cx="10920052" cy="5040312"/>
          </a:xfrm>
        </p:spPr>
        <p:txBody>
          <a:bodyPr/>
          <a:lstStyle/>
          <a:p>
            <a:pPr marL="514350" indent="-514350">
              <a:buFont typeface="+mj-ea"/>
              <a:buAutoNum type="circleNumDbPlain"/>
            </a:pPr>
            <a:r>
              <a:rPr lang="zh-CN" altLang="en-US" dirty="0"/>
              <a:t>明确待测试对象</a:t>
            </a:r>
          </a:p>
          <a:p>
            <a:pPr lvl="1"/>
            <a:r>
              <a:rPr lang="zh-CN" altLang="en-US" dirty="0"/>
              <a:t>什么粒度的程序代码</a:t>
            </a:r>
          </a:p>
          <a:p>
            <a:pPr marL="514350" indent="-514350">
              <a:buFont typeface="+mj-ea"/>
              <a:buAutoNum type="circleNumDbPlain"/>
            </a:pPr>
            <a:r>
              <a:rPr lang="zh-CN" altLang="en-US" dirty="0"/>
              <a:t>设计测试用例</a:t>
            </a:r>
          </a:p>
          <a:p>
            <a:pPr lvl="1"/>
            <a:r>
              <a:rPr lang="zh-CN" altLang="en-US" dirty="0"/>
              <a:t> </a:t>
            </a:r>
            <a:r>
              <a:rPr lang="en-US" altLang="zh-CN" dirty="0"/>
              <a:t>{&lt;Data, Result&gt;}</a:t>
            </a:r>
          </a:p>
          <a:p>
            <a:pPr lvl="1"/>
            <a:r>
              <a:rPr lang="zh-CN" altLang="en-US" dirty="0"/>
              <a:t>可能有许多</a:t>
            </a:r>
            <a:endParaRPr lang="en-US" altLang="zh-CN" dirty="0"/>
          </a:p>
          <a:p>
            <a:pPr marL="514350" indent="-514350">
              <a:buFont typeface="+mj-ea"/>
              <a:buAutoNum type="circleNumDbPlain"/>
            </a:pPr>
            <a:r>
              <a:rPr lang="zh-CN" altLang="en-US" dirty="0"/>
              <a:t>运行代码和测试用例</a:t>
            </a:r>
          </a:p>
          <a:p>
            <a:pPr lvl="1"/>
            <a:r>
              <a:rPr lang="zh-CN" altLang="en-US" dirty="0"/>
              <a:t>输入和处理测试用例</a:t>
            </a:r>
            <a:endParaRPr lang="en-US" altLang="zh-CN" dirty="0"/>
          </a:p>
          <a:p>
            <a:pPr marL="514350" indent="-514350">
              <a:buFont typeface="+mj-ea"/>
              <a:buAutoNum type="circleNumDbPlain"/>
            </a:pPr>
            <a:r>
              <a:rPr lang="zh-CN" altLang="en-US" dirty="0"/>
              <a:t>分析运行结果</a:t>
            </a:r>
          </a:p>
          <a:p>
            <a:pPr lvl="1"/>
            <a:r>
              <a:rPr lang="zh-CN" altLang="en-US" dirty="0"/>
              <a:t>对比运行结果和预期结果，发现问题和缺陷</a:t>
            </a:r>
          </a:p>
          <a:p>
            <a:pPr lvl="1"/>
            <a:endParaRPr lang="zh-CN" altLang="en-US" dirty="0"/>
          </a:p>
        </p:txBody>
      </p:sp>
      <p:pic>
        <p:nvPicPr>
          <p:cNvPr id="2" name="图片 1"/>
          <p:cNvPicPr>
            <a:picLocks noChangeAspect="1"/>
          </p:cNvPicPr>
          <p:nvPr/>
        </p:nvPicPr>
        <p:blipFill>
          <a:blip r:embed="rId2"/>
          <a:stretch>
            <a:fillRect/>
          </a:stretch>
        </p:blipFill>
        <p:spPr>
          <a:xfrm>
            <a:off x="5092215" y="2204864"/>
            <a:ext cx="7098198" cy="2234265"/>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示例</a:t>
            </a:r>
            <a:r>
              <a:rPr lang="en-US" altLang="zh-CN" dirty="0">
                <a:sym typeface="+mn-ea"/>
              </a:rPr>
              <a:t>: </a:t>
            </a:r>
            <a:r>
              <a:rPr lang="zh-CN" altLang="en-US" dirty="0"/>
              <a:t>软件测试的步骤</a:t>
            </a:r>
          </a:p>
        </p:txBody>
      </p:sp>
      <p:sp>
        <p:nvSpPr>
          <p:cNvPr id="2" name="内容占位符 1"/>
          <p:cNvSpPr>
            <a:spLocks noGrp="1"/>
          </p:cNvSpPr>
          <p:nvPr>
            <p:ph idx="1"/>
          </p:nvPr>
        </p:nvSpPr>
        <p:spPr/>
        <p:txBody>
          <a:bodyPr/>
          <a:lstStyle/>
          <a:p>
            <a:r>
              <a:rPr lang="zh-CN" altLang="en-US" dirty="0"/>
              <a:t>明确测试对象</a:t>
            </a:r>
          </a:p>
          <a:p>
            <a:pPr lvl="1"/>
            <a:r>
              <a:rPr lang="zh-CN" altLang="en-US" dirty="0"/>
              <a:t>完成用户注册功能的</a:t>
            </a:r>
            <a:r>
              <a:rPr lang="zh-CN" altLang="en-US" dirty="0">
                <a:sym typeface="+mn-ea"/>
              </a:rPr>
              <a:t>程序模块（类）</a:t>
            </a:r>
            <a:endParaRPr lang="en-US" altLang="zh-CN" dirty="0"/>
          </a:p>
          <a:p>
            <a:r>
              <a:rPr lang="zh-CN" altLang="en-US" dirty="0"/>
              <a:t>设计测试用例</a:t>
            </a:r>
          </a:p>
          <a:p>
            <a:pPr lvl="1"/>
            <a:r>
              <a:rPr lang="zh-CN" altLang="en-US" dirty="0"/>
              <a:t>输入：</a:t>
            </a:r>
            <a:r>
              <a:rPr lang="en-US" altLang="zh-CN" dirty="0" err="1"/>
              <a:t>UserID</a:t>
            </a:r>
            <a:r>
              <a:rPr lang="en-US" altLang="zh-CN" dirty="0"/>
              <a:t> = </a:t>
            </a:r>
            <a:r>
              <a:rPr lang="en-US" altLang="zh-CN" dirty="0" err="1"/>
              <a:t>xjmao</a:t>
            </a:r>
            <a:r>
              <a:rPr lang="en-US" altLang="zh-CN" dirty="0"/>
              <a:t>, </a:t>
            </a:r>
            <a:r>
              <a:rPr lang="en-US" altLang="zh-CN" dirty="0" err="1"/>
              <a:t>Psw</a:t>
            </a:r>
            <a:r>
              <a:rPr lang="en-US" altLang="zh-CN" dirty="0"/>
              <a:t>=se</a:t>
            </a:r>
          </a:p>
          <a:p>
            <a:pPr lvl="1"/>
            <a:r>
              <a:rPr lang="zh-CN" altLang="en-US" dirty="0"/>
              <a:t>预期：在数据库中有该用户密码的数据条目</a:t>
            </a:r>
            <a:endParaRPr lang="en-US" altLang="zh-CN" dirty="0"/>
          </a:p>
          <a:p>
            <a:r>
              <a:rPr lang="zh-CN" altLang="en-US" dirty="0"/>
              <a:t>运行测试用例</a:t>
            </a:r>
          </a:p>
          <a:p>
            <a:pPr lvl="1"/>
            <a:r>
              <a:rPr lang="zh-CN" altLang="en-US" dirty="0"/>
              <a:t>运行程序，输入数据</a:t>
            </a:r>
            <a:endParaRPr lang="en-US" altLang="zh-CN" dirty="0"/>
          </a:p>
          <a:p>
            <a:r>
              <a:rPr lang="zh-CN" altLang="en-US" dirty="0"/>
              <a:t>分析运行结果</a:t>
            </a:r>
          </a:p>
          <a:p>
            <a:pPr lvl="1"/>
            <a:r>
              <a:rPr lang="zh-CN" altLang="en-US" dirty="0"/>
              <a:t>用户数据库表中是否有该新用户的密码信息</a:t>
            </a:r>
            <a:r>
              <a:rPr lang="en-US" altLang="zh-CN" dirty="0"/>
              <a:t> </a:t>
            </a:r>
            <a:endParaRPr lang="zh-CN" alt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1.7 </a:t>
            </a:r>
            <a:r>
              <a:rPr lang="zh-CN" altLang="en-US" dirty="0"/>
              <a:t>软件测试面临的主要挑战</a:t>
            </a:r>
          </a:p>
        </p:txBody>
      </p:sp>
      <p:sp>
        <p:nvSpPr>
          <p:cNvPr id="2" name="内容占位符 1"/>
          <p:cNvSpPr>
            <a:spLocks noGrp="1"/>
          </p:cNvSpPr>
          <p:nvPr>
            <p:ph idx="1"/>
          </p:nvPr>
        </p:nvSpPr>
        <p:spPr/>
        <p:txBody>
          <a:bodyPr/>
          <a:lstStyle/>
          <a:p>
            <a:r>
              <a:rPr lang="zh-CN" altLang="en-US" dirty="0"/>
              <a:t>设计测试用例</a:t>
            </a:r>
            <a:endParaRPr lang="en-US" altLang="zh-CN" dirty="0"/>
          </a:p>
          <a:p>
            <a:pPr lvl="1"/>
            <a:r>
              <a:rPr lang="en-US" altLang="zh-CN" dirty="0"/>
              <a:t>C1: </a:t>
            </a:r>
            <a:r>
              <a:rPr lang="zh-CN" altLang="en-US" dirty="0"/>
              <a:t>如何设计有效的测试用例？提高软件测试的质量</a:t>
            </a:r>
            <a:endParaRPr lang="en-US" altLang="zh-CN" dirty="0"/>
          </a:p>
          <a:p>
            <a:pPr lvl="1"/>
            <a:r>
              <a:rPr lang="en-US" altLang="zh-CN" dirty="0"/>
              <a:t>C2: </a:t>
            </a:r>
            <a:r>
              <a:rPr lang="zh-CN" altLang="en-US" dirty="0"/>
              <a:t>如何确保测试用例的合理性：尽可能地发现缺陷？</a:t>
            </a:r>
            <a:endParaRPr lang="en-US" altLang="zh-CN" dirty="0"/>
          </a:p>
          <a:p>
            <a:pPr lvl="1"/>
            <a:endParaRPr lang="en-US" altLang="zh-CN" dirty="0"/>
          </a:p>
          <a:p>
            <a:r>
              <a:rPr lang="zh-CN" altLang="en-US" dirty="0"/>
              <a:t>发现程序缺陷</a:t>
            </a:r>
          </a:p>
          <a:p>
            <a:pPr lvl="1"/>
            <a:r>
              <a:rPr lang="en-US" altLang="zh-CN" dirty="0"/>
              <a:t>C3: </a:t>
            </a:r>
            <a:r>
              <a:rPr lang="zh-CN" altLang="en-US" dirty="0"/>
              <a:t>如何运行程序和用例来发现缺陷？</a:t>
            </a:r>
            <a:endParaRPr lang="en-US" altLang="zh-CN" dirty="0"/>
          </a:p>
          <a:p>
            <a:pPr lvl="1"/>
            <a:r>
              <a:rPr lang="en-US" altLang="zh-CN" dirty="0"/>
              <a:t>C4: </a:t>
            </a:r>
            <a:r>
              <a:rPr lang="zh-CN" altLang="en-US" dirty="0"/>
              <a:t>如何采用工具来自动地发现缺陷：提高测试的效率？</a:t>
            </a:r>
          </a:p>
        </p:txBody>
      </p:sp>
      <p:sp>
        <p:nvSpPr>
          <p:cNvPr id="4" name="矩形 3"/>
          <p:cNvSpPr/>
          <p:nvPr/>
        </p:nvSpPr>
        <p:spPr>
          <a:xfrm>
            <a:off x="0" y="6072729"/>
            <a:ext cx="12190413" cy="77787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charset="-122"/>
                <a:ea typeface="微软雅黑" panose="020B0503020204020204" charset="-122"/>
              </a:rPr>
              <a:t>软件测试</a:t>
            </a:r>
            <a:r>
              <a:rPr lang="zh-CN" altLang="en-US" sz="2800" dirty="0">
                <a:latin typeface="微软雅黑" panose="020B0503020204020204" charset="-122"/>
                <a:ea typeface="微软雅黑" panose="020B0503020204020204" charset="-122"/>
              </a:rPr>
              <a:t>的前提和关键是要设计出有效的测试用例</a:t>
            </a:r>
            <a:endParaRPr lang="zh-CN" altLang="en-US" sz="2800" dirty="0">
              <a:solidFill>
                <a:schemeClr val="lt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1.8 </a:t>
            </a:r>
            <a:r>
              <a:rPr lang="zh-CN" altLang="en-US" dirty="0"/>
              <a:t>软件测试工程师</a:t>
            </a:r>
          </a:p>
        </p:txBody>
      </p:sp>
      <p:sp>
        <p:nvSpPr>
          <p:cNvPr id="3" name="内容占位符 2"/>
          <p:cNvSpPr>
            <a:spLocks noGrp="1"/>
          </p:cNvSpPr>
          <p:nvPr>
            <p:ph idx="1"/>
          </p:nvPr>
        </p:nvSpPr>
        <p:spPr>
          <a:xfrm>
            <a:off x="539750" y="1125538"/>
            <a:ext cx="10920052" cy="5040312"/>
          </a:xfrm>
        </p:spPr>
        <p:txBody>
          <a:bodyPr/>
          <a:lstStyle/>
          <a:p>
            <a:r>
              <a:rPr lang="zh-CN" altLang="zh-CN" dirty="0"/>
              <a:t>负责软件系统的测试工作，发现软件系统中的缺陷，协助软件开发工程师定位和修复缺陷</a:t>
            </a:r>
            <a:endParaRPr lang="en-US" altLang="zh-CN" dirty="0"/>
          </a:p>
          <a:p>
            <a:pPr lvl="1"/>
            <a:r>
              <a:rPr lang="zh-CN" altLang="zh-CN" dirty="0"/>
              <a:t>服务于软件开发工程师，帮助他们理解和解决软件中的缺陷</a:t>
            </a:r>
            <a:endParaRPr lang="en-US" altLang="zh-CN" dirty="0"/>
          </a:p>
          <a:p>
            <a:pPr lvl="1"/>
            <a:r>
              <a:rPr lang="zh-CN" altLang="zh-CN" dirty="0"/>
              <a:t>充当客户的技术代表，帮助客户发现软件中存在的各类问题，通过测试来演练客户验收</a:t>
            </a:r>
            <a:endParaRPr lang="zh-CN" alt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75000"/>
                  </a:schemeClr>
                </a:solidFill>
              </a:rPr>
              <a:t>软件测试概述</a:t>
            </a:r>
            <a:endParaRPr lang="en-US" altLang="zh-CN" dirty="0">
              <a:solidFill>
                <a:schemeClr val="bg1">
                  <a:lumMod val="75000"/>
                </a:schemeClr>
              </a:solidFill>
            </a:endParaRPr>
          </a:p>
          <a:p>
            <a:pPr lvl="1"/>
            <a:r>
              <a:rPr lang="zh-CN" altLang="en-US" dirty="0">
                <a:solidFill>
                  <a:schemeClr val="bg1">
                    <a:lumMod val="75000"/>
                  </a:schemeClr>
                </a:solidFill>
              </a:rPr>
              <a:t>软件测试的思想和原理</a:t>
            </a:r>
            <a:endParaRPr lang="en-US" altLang="zh-CN" dirty="0">
              <a:solidFill>
                <a:schemeClr val="bg1">
                  <a:lumMod val="75000"/>
                </a:schemeClr>
              </a:solidFill>
            </a:endParaRPr>
          </a:p>
          <a:p>
            <a:pPr marL="514350" indent="-514350">
              <a:buFont typeface="+mj-lt"/>
              <a:buAutoNum type="arabicPeriod"/>
            </a:pPr>
            <a:r>
              <a:rPr lang="zh-CN" altLang="en-US" dirty="0">
                <a:solidFill>
                  <a:srgbClr val="C00000"/>
                </a:solidFill>
              </a:rPr>
              <a:t>软件测试的过程和策略</a:t>
            </a:r>
            <a:endParaRPr lang="en-US" altLang="zh-CN" dirty="0">
              <a:solidFill>
                <a:srgbClr val="C00000"/>
              </a:solidFill>
            </a:endParaRPr>
          </a:p>
          <a:p>
            <a:pPr lvl="1"/>
            <a:r>
              <a:rPr lang="zh-CN" altLang="en-US" dirty="0">
                <a:solidFill>
                  <a:srgbClr val="C00000"/>
                </a:solidFill>
              </a:rPr>
              <a:t>软件测试的活动及实施的方法</a:t>
            </a:r>
            <a:endParaRPr lang="en-US" altLang="zh-CN" dirty="0">
              <a:solidFill>
                <a:srgbClr val="C00000"/>
              </a:solidFill>
            </a:endParaRPr>
          </a:p>
          <a:p>
            <a:pPr marL="514350" indent="-514350">
              <a:buFont typeface="+mj-lt"/>
              <a:buAutoNum type="arabicPeriod"/>
            </a:pPr>
            <a:r>
              <a:rPr lang="zh-CN" altLang="en-US" dirty="0"/>
              <a:t>软件测试技术</a:t>
            </a:r>
          </a:p>
          <a:p>
            <a:pPr lvl="1"/>
            <a:r>
              <a:rPr lang="zh-CN" altLang="en-US" dirty="0"/>
              <a:t>白盒和黑盒测试技术</a:t>
            </a:r>
            <a:endParaRPr lang="en-US" altLang="zh-CN" dirty="0"/>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思考和讨论</a:t>
            </a:r>
          </a:p>
        </p:txBody>
      </p:sp>
      <p:sp>
        <p:nvSpPr>
          <p:cNvPr id="3" name="内容占位符 2"/>
          <p:cNvSpPr>
            <a:spLocks noGrp="1"/>
          </p:cNvSpPr>
          <p:nvPr>
            <p:ph idx="1"/>
          </p:nvPr>
        </p:nvSpPr>
        <p:spPr>
          <a:xfrm>
            <a:off x="539750" y="1125538"/>
            <a:ext cx="10920052" cy="5040312"/>
          </a:xfrm>
        </p:spPr>
        <p:txBody>
          <a:bodyPr/>
          <a:lstStyle/>
          <a:p>
            <a:r>
              <a:rPr lang="zh-CN" altLang="en-US" dirty="0"/>
              <a:t>软件缺陷会“潜伏”在程序代码的哪些地方？</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7" name="图片 6"/>
          <p:cNvPicPr>
            <a:picLocks noChangeAspect="1"/>
          </p:cNvPicPr>
          <p:nvPr/>
        </p:nvPicPr>
        <p:blipFill>
          <a:blip r:embed="rId2"/>
          <a:stretch>
            <a:fillRect/>
          </a:stretch>
        </p:blipFill>
        <p:spPr>
          <a:xfrm>
            <a:off x="10235666" y="4262408"/>
            <a:ext cx="1476163" cy="1968489"/>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程序构成及其缺陷的潜在位置</a:t>
            </a:r>
          </a:p>
        </p:txBody>
      </p:sp>
      <p:sp>
        <p:nvSpPr>
          <p:cNvPr id="6" name="圆角矩形 5"/>
          <p:cNvSpPr/>
          <p:nvPr/>
        </p:nvSpPr>
        <p:spPr>
          <a:xfrm>
            <a:off x="3286894" y="1772816"/>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程序模块</a:t>
            </a:r>
          </a:p>
        </p:txBody>
      </p:sp>
      <p:sp>
        <p:nvSpPr>
          <p:cNvPr id="7" name="圆角矩形 6"/>
          <p:cNvSpPr/>
          <p:nvPr/>
        </p:nvSpPr>
        <p:spPr>
          <a:xfrm>
            <a:off x="915633" y="3284984"/>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sym typeface="+mn-ea"/>
              </a:rPr>
              <a:t>程序模块</a:t>
            </a:r>
          </a:p>
        </p:txBody>
      </p:sp>
      <p:sp>
        <p:nvSpPr>
          <p:cNvPr id="8" name="圆角矩形 7"/>
          <p:cNvSpPr/>
          <p:nvPr/>
        </p:nvSpPr>
        <p:spPr>
          <a:xfrm>
            <a:off x="3286894" y="3284984"/>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sym typeface="+mn-ea"/>
              </a:rPr>
              <a:t>程序模块</a:t>
            </a:r>
          </a:p>
        </p:txBody>
      </p:sp>
      <p:sp>
        <p:nvSpPr>
          <p:cNvPr id="9" name="圆角矩形 8"/>
          <p:cNvSpPr/>
          <p:nvPr/>
        </p:nvSpPr>
        <p:spPr>
          <a:xfrm>
            <a:off x="5658155" y="3284984"/>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sym typeface="+mn-ea"/>
              </a:rPr>
              <a:t>程序模块</a:t>
            </a:r>
          </a:p>
        </p:txBody>
      </p:sp>
      <p:sp>
        <p:nvSpPr>
          <p:cNvPr id="10" name="圆角矩形 9"/>
          <p:cNvSpPr/>
          <p:nvPr/>
        </p:nvSpPr>
        <p:spPr>
          <a:xfrm>
            <a:off x="1884264" y="4797152"/>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sym typeface="+mn-ea"/>
              </a:rPr>
              <a:t>程序模块</a:t>
            </a:r>
          </a:p>
        </p:txBody>
      </p:sp>
      <p:sp>
        <p:nvSpPr>
          <p:cNvPr id="11" name="圆角矩形 10"/>
          <p:cNvSpPr/>
          <p:nvPr/>
        </p:nvSpPr>
        <p:spPr>
          <a:xfrm>
            <a:off x="4692576" y="4797152"/>
            <a:ext cx="1584176"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sym typeface="+mn-ea"/>
              </a:rPr>
              <a:t>程序模块</a:t>
            </a:r>
          </a:p>
        </p:txBody>
      </p:sp>
      <p:sp>
        <p:nvSpPr>
          <p:cNvPr id="12" name="文本框 11"/>
          <p:cNvSpPr txBox="1"/>
          <p:nvPr/>
        </p:nvSpPr>
        <p:spPr>
          <a:xfrm>
            <a:off x="8029230" y="2620694"/>
            <a:ext cx="3823407" cy="1969972"/>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457200" indent="-457200" algn="just">
              <a:buFont typeface="Wingdings" panose="05000000000000000000" pitchFamily="2" charset="2"/>
              <a:buChar char="Ø"/>
            </a:pPr>
            <a:r>
              <a:rPr lang="zh-CN" altLang="en-US" dirty="0"/>
              <a:t>程序模块内部</a:t>
            </a:r>
            <a:endParaRPr lang="en-US" altLang="zh-CN" dirty="0"/>
          </a:p>
          <a:p>
            <a:pPr marL="457200" indent="-457200" algn="just">
              <a:buFont typeface="Wingdings" panose="05000000000000000000" pitchFamily="2" charset="2"/>
              <a:buChar char="Ø"/>
            </a:pPr>
            <a:r>
              <a:rPr lang="zh-CN" altLang="en-US" dirty="0"/>
              <a:t>程序模块接口</a:t>
            </a:r>
            <a:endParaRPr lang="en-US" altLang="zh-CN" dirty="0"/>
          </a:p>
          <a:p>
            <a:pPr marL="457200" indent="-457200" algn="just">
              <a:buFont typeface="Wingdings" panose="05000000000000000000" pitchFamily="2" charset="2"/>
              <a:buChar char="Ø"/>
            </a:pPr>
            <a:r>
              <a:rPr lang="zh-CN" altLang="en-US" dirty="0"/>
              <a:t>程序模块间的交互</a:t>
            </a:r>
            <a:endParaRPr lang="en-US" altLang="zh-CN" dirty="0"/>
          </a:p>
          <a:p>
            <a:pPr marL="457200" indent="-457200" algn="just">
              <a:buFont typeface="Wingdings" panose="05000000000000000000" pitchFamily="2" charset="2"/>
              <a:buChar char="Ø"/>
            </a:pPr>
            <a:r>
              <a:rPr lang="zh-CN" altLang="en-US" dirty="0"/>
              <a:t>整个软件系统</a:t>
            </a:r>
          </a:p>
        </p:txBody>
      </p:sp>
      <p:cxnSp>
        <p:nvCxnSpPr>
          <p:cNvPr id="13" name="直接箭头连接符 12"/>
          <p:cNvCxnSpPr>
            <a:stCxn id="6" idx="2"/>
            <a:endCxn id="7" idx="0"/>
          </p:cNvCxnSpPr>
          <p:nvPr/>
        </p:nvCxnSpPr>
        <p:spPr>
          <a:xfrm flipH="1">
            <a:off x="1707893" y="2492896"/>
            <a:ext cx="2371725"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8" idx="0"/>
          </p:cNvCxnSpPr>
          <p:nvPr/>
        </p:nvCxnSpPr>
        <p:spPr>
          <a:xfrm>
            <a:off x="4079617" y="2492896"/>
            <a:ext cx="0"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a:off x="4079617" y="2492896"/>
            <a:ext cx="2371090"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0" idx="0"/>
          </p:cNvCxnSpPr>
          <p:nvPr/>
        </p:nvCxnSpPr>
        <p:spPr>
          <a:xfrm flipH="1">
            <a:off x="2676903" y="4005065"/>
            <a:ext cx="140271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0"/>
          </p:cNvCxnSpPr>
          <p:nvPr/>
        </p:nvCxnSpPr>
        <p:spPr>
          <a:xfrm>
            <a:off x="4079618" y="4005065"/>
            <a:ext cx="140525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0"/>
          </p:cNvCxnSpPr>
          <p:nvPr/>
        </p:nvCxnSpPr>
        <p:spPr>
          <a:xfrm flipH="1">
            <a:off x="5484858" y="4005328"/>
            <a:ext cx="96583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曲线连接符 1"/>
          <p:cNvCxnSpPr/>
          <p:nvPr/>
        </p:nvCxnSpPr>
        <p:spPr>
          <a:xfrm rot="10800000">
            <a:off x="6276703" y="5129913"/>
            <a:ext cx="964565" cy="465455"/>
          </a:xfrm>
          <a:prstGeom prst="curvedConnector3">
            <a:avLst>
              <a:gd name="adj1" fmla="val 49967"/>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44113" y="5176268"/>
            <a:ext cx="2347595" cy="82994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发现和消除基本模块单元中缺陷</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示例：软件中存在缺陷，导致软件失效</a:t>
            </a:r>
          </a:p>
        </p:txBody>
      </p:sp>
      <p:pic>
        <p:nvPicPr>
          <p:cNvPr id="6" name="图片 5"/>
          <p:cNvPicPr>
            <a:picLocks noChangeAspect="1"/>
          </p:cNvPicPr>
          <p:nvPr/>
        </p:nvPicPr>
        <p:blipFill>
          <a:blip r:embed="rId2"/>
          <a:stretch>
            <a:fillRect/>
          </a:stretch>
        </p:blipFill>
        <p:spPr>
          <a:xfrm>
            <a:off x="540140" y="800708"/>
            <a:ext cx="10369152" cy="5799326"/>
          </a:xfrm>
          <a:prstGeom prst="rect">
            <a:avLst/>
          </a:prstGeom>
          <a:ln>
            <a:solidFill>
              <a:schemeClr val="accent1"/>
            </a:solidFill>
          </a:ln>
        </p:spPr>
      </p:pic>
      <p:sp>
        <p:nvSpPr>
          <p:cNvPr id="7" name="文本框 6"/>
          <p:cNvSpPr txBox="1"/>
          <p:nvPr/>
        </p:nvSpPr>
        <p:spPr>
          <a:xfrm>
            <a:off x="4355942" y="4977738"/>
            <a:ext cx="4727596" cy="830997"/>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sz="2800">
                <a:solidFill>
                  <a:schemeClr val="lt1"/>
                </a:solidFill>
                <a:latin typeface="微软雅黑" panose="020B0503020204020204" charset="-122"/>
                <a:ea typeface="微软雅黑" panose="020B0503020204020204" charset="-122"/>
              </a:defRPr>
            </a:lvl1pPr>
            <a:lvl2pPr marL="455930" indent="1905">
              <a:defRPr>
                <a:solidFill>
                  <a:schemeClr val="lt1"/>
                </a:solidFill>
                <a:latin typeface="+mn-lt"/>
                <a:ea typeface="+mn-ea"/>
              </a:defRPr>
            </a:lvl2pPr>
            <a:lvl3pPr marL="913130" indent="1905">
              <a:defRPr>
                <a:solidFill>
                  <a:schemeClr val="lt1"/>
                </a:solidFill>
                <a:latin typeface="+mn-lt"/>
                <a:ea typeface="+mn-ea"/>
              </a:defRPr>
            </a:lvl3pPr>
            <a:lvl4pPr marL="1370330" indent="1905">
              <a:defRPr>
                <a:solidFill>
                  <a:schemeClr val="lt1"/>
                </a:solidFill>
                <a:latin typeface="+mn-lt"/>
                <a:ea typeface="+mn-ea"/>
              </a:defRPr>
            </a:lvl4pPr>
            <a:lvl5pPr marL="1827530" indent="1905">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457200" indent="-457200" algn="just">
              <a:buFont typeface="Wingdings" panose="05000000000000000000" pitchFamily="2" charset="2"/>
              <a:buChar char="ü"/>
            </a:pPr>
            <a:r>
              <a:rPr lang="zh-CN" altLang="en-US" sz="2400" dirty="0"/>
              <a:t>上传资源后资源数量没有变化</a:t>
            </a:r>
            <a:endParaRPr lang="en-US" altLang="zh-CN" sz="2400" dirty="0"/>
          </a:p>
          <a:p>
            <a:pPr marL="457200" indent="-457200" algn="just">
              <a:buFont typeface="Wingdings" panose="05000000000000000000" pitchFamily="2" charset="2"/>
              <a:buChar char="ü"/>
            </a:pPr>
            <a:r>
              <a:rPr lang="zh-CN" altLang="en-US" sz="2400" dirty="0"/>
              <a:t>查找以前上传的资源找不到</a:t>
            </a:r>
          </a:p>
        </p:txBody>
      </p:sp>
      <p:sp>
        <p:nvSpPr>
          <p:cNvPr id="2" name="圆角矩形 1"/>
          <p:cNvSpPr/>
          <p:nvPr/>
        </p:nvSpPr>
        <p:spPr>
          <a:xfrm>
            <a:off x="2411218" y="5289297"/>
            <a:ext cx="935990" cy="335947"/>
          </a:xfrm>
          <a:prstGeom prst="roundRect">
            <a:avLst/>
          </a:prstGeom>
          <a:noFill/>
          <a:ln w="28575" cmpd="thickThi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3347208" y="5205095"/>
            <a:ext cx="1008735" cy="264224"/>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40" name="Rectangle 24"/>
          <p:cNvSpPr>
            <a:spLocks noGrp="1" noChangeArrowheads="1"/>
          </p:cNvSpPr>
          <p:nvPr>
            <p:ph type="title"/>
          </p:nvPr>
        </p:nvSpPr>
        <p:spPr/>
        <p:txBody>
          <a:bodyPr/>
          <a:lstStyle/>
          <a:p>
            <a:r>
              <a:rPr lang="en-US" altLang="zh-CN" dirty="0"/>
              <a:t>2.2 </a:t>
            </a:r>
            <a:r>
              <a:rPr lang="zh-CN" altLang="en-US" dirty="0"/>
              <a:t>软件测试活动</a:t>
            </a:r>
            <a:endParaRPr lang="en-US" altLang="zh-CN" dirty="0"/>
          </a:p>
        </p:txBody>
      </p:sp>
      <p:sp>
        <p:nvSpPr>
          <p:cNvPr id="111619" name="Text Box 3"/>
          <p:cNvSpPr txBox="1">
            <a:spLocks noChangeArrowheads="1"/>
          </p:cNvSpPr>
          <p:nvPr/>
        </p:nvSpPr>
        <p:spPr bwMode="auto">
          <a:xfrm>
            <a:off x="2266356" y="1854441"/>
            <a:ext cx="1971922" cy="646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indent="0" algn="ctr">
              <a:lnSpc>
                <a:spcPct val="100000"/>
              </a:lnSpc>
              <a:buFont typeface="Wingdings" panose="05000000000000000000" pitchFamily="2" charset="2"/>
              <a:buNone/>
              <a:defRPr>
                <a:solidFill>
                  <a:srgbClr val="C00000"/>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需求分析</a:t>
            </a:r>
          </a:p>
        </p:txBody>
      </p:sp>
      <p:sp>
        <p:nvSpPr>
          <p:cNvPr id="111620" name="Text Box 4"/>
          <p:cNvSpPr txBox="1">
            <a:spLocks noChangeArrowheads="1"/>
          </p:cNvSpPr>
          <p:nvPr/>
        </p:nvSpPr>
        <p:spPr bwMode="auto">
          <a:xfrm>
            <a:off x="3064671" y="2914651"/>
            <a:ext cx="1971922"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indent="0" algn="ctr">
              <a:lnSpc>
                <a:spcPct val="100000"/>
              </a:lnSpc>
              <a:buFont typeface="Wingdings" panose="05000000000000000000" pitchFamily="2" charset="2"/>
              <a:buNone/>
              <a:defRPr>
                <a:solidFill>
                  <a:srgbClr val="C00000"/>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概要设计</a:t>
            </a:r>
          </a:p>
        </p:txBody>
      </p:sp>
      <p:sp>
        <p:nvSpPr>
          <p:cNvPr id="111621" name="Text Box 5"/>
          <p:cNvSpPr txBox="1">
            <a:spLocks noChangeArrowheads="1"/>
          </p:cNvSpPr>
          <p:nvPr/>
        </p:nvSpPr>
        <p:spPr bwMode="auto">
          <a:xfrm>
            <a:off x="3650458" y="3841751"/>
            <a:ext cx="1971922"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indent="0" algn="ctr">
              <a:lnSpc>
                <a:spcPct val="100000"/>
              </a:lnSpc>
              <a:buFont typeface="Wingdings" panose="05000000000000000000" pitchFamily="2" charset="2"/>
              <a:buNone/>
              <a:defRPr>
                <a:solidFill>
                  <a:srgbClr val="C00000"/>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详细设计</a:t>
            </a:r>
          </a:p>
        </p:txBody>
      </p:sp>
      <p:sp>
        <p:nvSpPr>
          <p:cNvPr id="111622" name="Text Box 6"/>
          <p:cNvSpPr txBox="1">
            <a:spLocks noChangeArrowheads="1"/>
          </p:cNvSpPr>
          <p:nvPr/>
        </p:nvSpPr>
        <p:spPr bwMode="auto">
          <a:xfrm>
            <a:off x="5117308" y="4695826"/>
            <a:ext cx="1971922"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a:solidFill>
                  <a:srgbClr val="C00000"/>
                </a:solidFill>
              </a:rPr>
              <a:t>编码</a:t>
            </a:r>
          </a:p>
        </p:txBody>
      </p:sp>
      <p:sp>
        <p:nvSpPr>
          <p:cNvPr id="111623" name="Text Box 7"/>
          <p:cNvSpPr txBox="1">
            <a:spLocks noChangeArrowheads="1"/>
          </p:cNvSpPr>
          <p:nvPr/>
        </p:nvSpPr>
        <p:spPr bwMode="auto">
          <a:xfrm>
            <a:off x="6657183" y="3841751"/>
            <a:ext cx="1971922"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单元测试</a:t>
            </a:r>
          </a:p>
        </p:txBody>
      </p:sp>
      <p:sp>
        <p:nvSpPr>
          <p:cNvPr id="111624" name="Text Box 8"/>
          <p:cNvSpPr txBox="1">
            <a:spLocks noChangeArrowheads="1"/>
          </p:cNvSpPr>
          <p:nvPr/>
        </p:nvSpPr>
        <p:spPr bwMode="auto">
          <a:xfrm>
            <a:off x="7244558" y="2914651"/>
            <a:ext cx="1971922"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a:t>集成测试</a:t>
            </a:r>
          </a:p>
        </p:txBody>
      </p:sp>
      <p:sp>
        <p:nvSpPr>
          <p:cNvPr id="111625" name="Text Box 9"/>
          <p:cNvSpPr txBox="1">
            <a:spLocks noChangeArrowheads="1"/>
          </p:cNvSpPr>
          <p:nvPr/>
        </p:nvSpPr>
        <p:spPr bwMode="auto">
          <a:xfrm>
            <a:off x="7978149" y="1989139"/>
            <a:ext cx="1969890"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确认测试</a:t>
            </a:r>
          </a:p>
        </p:txBody>
      </p:sp>
      <p:sp>
        <p:nvSpPr>
          <p:cNvPr id="111626" name="Line 10"/>
          <p:cNvSpPr>
            <a:spLocks noChangeShapeType="1"/>
          </p:cNvSpPr>
          <p:nvPr/>
        </p:nvSpPr>
        <p:spPr bwMode="auto">
          <a:xfrm>
            <a:off x="5634781" y="4113068"/>
            <a:ext cx="1097459" cy="3"/>
          </a:xfrm>
          <a:prstGeom prst="line">
            <a:avLst/>
          </a:prstGeom>
          <a:noFill/>
          <a:ln w="38100" cap="sq">
            <a:solidFill>
              <a:srgbClr val="00008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7" name="Line 11"/>
          <p:cNvSpPr>
            <a:spLocks noChangeShapeType="1"/>
          </p:cNvSpPr>
          <p:nvPr/>
        </p:nvSpPr>
        <p:spPr bwMode="auto">
          <a:xfrm flipV="1">
            <a:off x="4945855" y="3156445"/>
            <a:ext cx="2373487" cy="3"/>
          </a:xfrm>
          <a:prstGeom prst="line">
            <a:avLst/>
          </a:prstGeom>
          <a:noFill/>
          <a:ln w="38100" cap="sq">
            <a:solidFill>
              <a:srgbClr val="00008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Line 12"/>
          <p:cNvSpPr>
            <a:spLocks noChangeShapeType="1"/>
          </p:cNvSpPr>
          <p:nvPr/>
        </p:nvSpPr>
        <p:spPr bwMode="auto">
          <a:xfrm>
            <a:off x="4238278" y="2229356"/>
            <a:ext cx="3739872" cy="0"/>
          </a:xfrm>
          <a:prstGeom prst="line">
            <a:avLst/>
          </a:prstGeom>
          <a:noFill/>
          <a:ln w="38100" cap="sq">
            <a:solidFill>
              <a:srgbClr val="00008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9" name="Line 13"/>
          <p:cNvSpPr>
            <a:spLocks noChangeShapeType="1"/>
          </p:cNvSpPr>
          <p:nvPr/>
        </p:nvSpPr>
        <p:spPr bwMode="auto">
          <a:xfrm>
            <a:off x="3593306" y="2559050"/>
            <a:ext cx="293688"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0" name="Line 14"/>
          <p:cNvSpPr>
            <a:spLocks noChangeShapeType="1"/>
          </p:cNvSpPr>
          <p:nvPr/>
        </p:nvSpPr>
        <p:spPr bwMode="auto">
          <a:xfrm>
            <a:off x="4253706" y="3413126"/>
            <a:ext cx="292100" cy="428625"/>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1" name="Line 15"/>
          <p:cNvSpPr>
            <a:spLocks noChangeShapeType="1"/>
          </p:cNvSpPr>
          <p:nvPr/>
        </p:nvSpPr>
        <p:spPr bwMode="auto">
          <a:xfrm>
            <a:off x="5060156" y="4340225"/>
            <a:ext cx="292100"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2" name="Line 16"/>
          <p:cNvSpPr>
            <a:spLocks noChangeShapeType="1"/>
          </p:cNvSpPr>
          <p:nvPr/>
        </p:nvSpPr>
        <p:spPr bwMode="auto">
          <a:xfrm flipV="1">
            <a:off x="6819107" y="4340225"/>
            <a:ext cx="366713"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3" name="Line 17"/>
          <p:cNvSpPr>
            <a:spLocks noChangeShapeType="1"/>
          </p:cNvSpPr>
          <p:nvPr/>
        </p:nvSpPr>
        <p:spPr bwMode="auto">
          <a:xfrm flipV="1">
            <a:off x="7552532" y="3413126"/>
            <a:ext cx="512763" cy="428625"/>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4" name="Line 18"/>
          <p:cNvSpPr>
            <a:spLocks noChangeShapeType="1"/>
          </p:cNvSpPr>
          <p:nvPr/>
        </p:nvSpPr>
        <p:spPr bwMode="auto">
          <a:xfrm flipV="1">
            <a:off x="8358982" y="2487614"/>
            <a:ext cx="512763" cy="427037"/>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5" name="Line 19"/>
          <p:cNvSpPr>
            <a:spLocks noChangeShapeType="1"/>
          </p:cNvSpPr>
          <p:nvPr/>
        </p:nvSpPr>
        <p:spPr bwMode="auto">
          <a:xfrm>
            <a:off x="2110581" y="2294652"/>
            <a:ext cx="1701800" cy="2444750"/>
          </a:xfrm>
          <a:prstGeom prst="line">
            <a:avLst/>
          </a:prstGeom>
          <a:noFill/>
          <a:ln w="44450">
            <a:solidFill>
              <a:schemeClr val="tx1">
                <a:lumMod val="95000"/>
                <a:lumOff val="5000"/>
              </a:schemeClr>
            </a:solidFill>
            <a:prstDash val="sysDot"/>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6" name="Text Box 20"/>
          <p:cNvSpPr txBox="1">
            <a:spLocks noChangeArrowheads="1"/>
          </p:cNvSpPr>
          <p:nvPr/>
        </p:nvSpPr>
        <p:spPr bwMode="auto">
          <a:xfrm>
            <a:off x="1678781" y="3699885"/>
            <a:ext cx="12827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spcBef>
                <a:spcPct val="50000"/>
              </a:spcBef>
              <a:defRPr kumimoji="1" b="1">
                <a:solidFill>
                  <a:srgbClr val="C00000"/>
                </a:solidFill>
                <a:latin typeface="微软雅黑" panose="020B0503020204020204" charset="-122"/>
                <a:ea typeface="微软雅黑" panose="020B0503020204020204" charset="-122"/>
              </a:defRPr>
            </a:lvl1pPr>
          </a:lstStyle>
          <a:p>
            <a:r>
              <a:rPr lang="zh-CN" altLang="en-US" sz="2800" dirty="0">
                <a:solidFill>
                  <a:schemeClr val="tx1"/>
                </a:solidFill>
              </a:rPr>
              <a:t>软件开发过程</a:t>
            </a:r>
          </a:p>
        </p:txBody>
      </p:sp>
      <p:sp>
        <p:nvSpPr>
          <p:cNvPr id="111637" name="Text Box 21"/>
          <p:cNvSpPr txBox="1">
            <a:spLocks noChangeArrowheads="1"/>
          </p:cNvSpPr>
          <p:nvPr/>
        </p:nvSpPr>
        <p:spPr bwMode="auto">
          <a:xfrm>
            <a:off x="9128917" y="3819839"/>
            <a:ext cx="13670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800" dirty="0">
                <a:solidFill>
                  <a:schemeClr val="tx1"/>
                </a:solidFill>
                <a:latin typeface="微软雅黑" panose="020B0503020204020204" charset="-122"/>
                <a:ea typeface="微软雅黑" panose="020B0503020204020204" charset="-122"/>
              </a:rPr>
              <a:t>软件测试过程</a:t>
            </a:r>
          </a:p>
        </p:txBody>
      </p:sp>
      <p:sp>
        <p:nvSpPr>
          <p:cNvPr id="111638" name="Line 22"/>
          <p:cNvSpPr>
            <a:spLocks noChangeShapeType="1"/>
          </p:cNvSpPr>
          <p:nvPr/>
        </p:nvSpPr>
        <p:spPr bwMode="auto">
          <a:xfrm flipV="1">
            <a:off x="8295680" y="2352402"/>
            <a:ext cx="1969890" cy="2444750"/>
          </a:xfrm>
          <a:prstGeom prst="line">
            <a:avLst/>
          </a:prstGeom>
          <a:noFill/>
          <a:ln w="44450">
            <a:solidFill>
              <a:schemeClr val="tx1">
                <a:lumMod val="95000"/>
                <a:lumOff val="5000"/>
              </a:schemeClr>
            </a:solidFill>
            <a:prstDash val="sysDot"/>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文本框 25"/>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要对软件进行系统的测试</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dirty="0"/>
              <a:t>2.3 </a:t>
            </a:r>
            <a:r>
              <a:rPr lang="zh-CN" altLang="en-US" dirty="0"/>
              <a:t>软件测试活动之间的关系</a:t>
            </a:r>
          </a:p>
        </p:txBody>
      </p:sp>
      <p:sp>
        <p:nvSpPr>
          <p:cNvPr id="2" name="矩形 1"/>
          <p:cNvSpPr/>
          <p:nvPr/>
        </p:nvSpPr>
        <p:spPr>
          <a:xfrm>
            <a:off x="2062758" y="4926384"/>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4006974" y="4926384"/>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t>单元测试</a:t>
            </a:r>
          </a:p>
        </p:txBody>
      </p:sp>
      <p:sp>
        <p:nvSpPr>
          <p:cNvPr id="8" name="矩形 7"/>
          <p:cNvSpPr/>
          <p:nvPr/>
        </p:nvSpPr>
        <p:spPr>
          <a:xfrm>
            <a:off x="5951190" y="4926384"/>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8039422" y="4926384"/>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9"/>
          <p:cNvSpPr/>
          <p:nvPr/>
        </p:nvSpPr>
        <p:spPr>
          <a:xfrm>
            <a:off x="2062758" y="4062288"/>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4018567" y="4062288"/>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矩形 11"/>
          <p:cNvSpPr/>
          <p:nvPr/>
        </p:nvSpPr>
        <p:spPr>
          <a:xfrm>
            <a:off x="5968048" y="4062288"/>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t>单元测试</a:t>
            </a:r>
          </a:p>
        </p:txBody>
      </p:sp>
      <p:sp>
        <p:nvSpPr>
          <p:cNvPr id="13" name="矩形 12"/>
          <p:cNvSpPr/>
          <p:nvPr/>
        </p:nvSpPr>
        <p:spPr>
          <a:xfrm>
            <a:off x="8056280" y="4062288"/>
            <a:ext cx="1584176" cy="72008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2064630" y="3184730"/>
            <a:ext cx="7577698" cy="792088"/>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集成测试</a:t>
            </a:r>
          </a:p>
        </p:txBody>
      </p:sp>
      <p:sp>
        <p:nvSpPr>
          <p:cNvPr id="5" name="圆角矩形 4"/>
          <p:cNvSpPr/>
          <p:nvPr/>
        </p:nvSpPr>
        <p:spPr>
          <a:xfrm>
            <a:off x="2208646"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圆角矩形 16"/>
          <p:cNvSpPr/>
          <p:nvPr/>
        </p:nvSpPr>
        <p:spPr>
          <a:xfrm>
            <a:off x="2856718"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圆角矩形 17"/>
          <p:cNvSpPr/>
          <p:nvPr/>
        </p:nvSpPr>
        <p:spPr>
          <a:xfrm>
            <a:off x="3432782"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圆角矩形 18"/>
          <p:cNvSpPr/>
          <p:nvPr/>
        </p:nvSpPr>
        <p:spPr>
          <a:xfrm>
            <a:off x="4034267"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圆角矩形 19"/>
          <p:cNvSpPr/>
          <p:nvPr/>
        </p:nvSpPr>
        <p:spPr>
          <a:xfrm>
            <a:off x="6745150" y="3409138"/>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圆角矩形 20"/>
          <p:cNvSpPr/>
          <p:nvPr/>
        </p:nvSpPr>
        <p:spPr>
          <a:xfrm>
            <a:off x="7462162" y="340957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圆角矩形 21"/>
          <p:cNvSpPr/>
          <p:nvPr/>
        </p:nvSpPr>
        <p:spPr>
          <a:xfrm>
            <a:off x="8199664" y="340957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圆角矩形 22"/>
          <p:cNvSpPr/>
          <p:nvPr/>
        </p:nvSpPr>
        <p:spPr>
          <a:xfrm>
            <a:off x="8850240" y="340075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箭头连接符 15"/>
          <p:cNvCxnSpPr>
            <a:stCxn id="20" idx="3"/>
          </p:cNvCxnSpPr>
          <p:nvPr/>
        </p:nvCxnSpPr>
        <p:spPr>
          <a:xfrm flipV="1">
            <a:off x="7177198" y="3585112"/>
            <a:ext cx="284964" cy="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062758" y="2305824"/>
            <a:ext cx="7560840" cy="792088"/>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确认测试</a:t>
            </a:r>
          </a:p>
        </p:txBody>
      </p:sp>
      <p:sp>
        <p:nvSpPr>
          <p:cNvPr id="25" name="矩形 24"/>
          <p:cNvSpPr/>
          <p:nvPr/>
        </p:nvSpPr>
        <p:spPr>
          <a:xfrm>
            <a:off x="2062758" y="1448780"/>
            <a:ext cx="7560840" cy="79208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其他测试</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性能、安全、强度等</a:t>
            </a:r>
            <a:r>
              <a:rPr lang="en-US"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15" name="箭头: 上 14"/>
          <p:cNvSpPr/>
          <p:nvPr/>
        </p:nvSpPr>
        <p:spPr>
          <a:xfrm>
            <a:off x="10152065" y="2168860"/>
            <a:ext cx="1000559" cy="291632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文本框 26"/>
          <p:cNvSpPr txBox="1"/>
          <p:nvPr/>
        </p:nvSpPr>
        <p:spPr>
          <a:xfrm>
            <a:off x="273626" y="2554347"/>
            <a:ext cx="1731374" cy="1815882"/>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cs typeface="Times New Roman" panose="02020603050405020304" pitchFamily="18" charset="0"/>
              </a:rPr>
              <a:t>循序渐进、逐层递进地开展软件测试</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 </a:t>
            </a:r>
            <a:r>
              <a:rPr lang="zh-CN" altLang="en-US" dirty="0"/>
              <a:t>软件测试过程</a:t>
            </a:r>
          </a:p>
        </p:txBody>
      </p:sp>
      <p:sp>
        <p:nvSpPr>
          <p:cNvPr id="8" name="AutoShape 28"/>
          <p:cNvSpPr>
            <a:spLocks noChangeAspect="1" noChangeArrowheads="1" noTextEdit="1"/>
          </p:cNvSpPr>
          <p:nvPr/>
        </p:nvSpPr>
        <p:spPr bwMode="auto">
          <a:xfrm>
            <a:off x="1744884" y="2072842"/>
            <a:ext cx="2334099" cy="33348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4"/>
          <p:cNvSpPr>
            <a:spLocks noChangeArrowheads="1"/>
          </p:cNvSpPr>
          <p:nvPr/>
        </p:nvSpPr>
        <p:spPr bwMode="auto">
          <a:xfrm>
            <a:off x="2780175" y="963469"/>
            <a:ext cx="4393218" cy="573398"/>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制订</a:t>
            </a: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软件</a:t>
            </a: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测试计划</a:t>
            </a:r>
          </a:p>
        </p:txBody>
      </p:sp>
      <p:sp>
        <p:nvSpPr>
          <p:cNvPr id="44" name="Rectangle 20"/>
          <p:cNvSpPr>
            <a:spLocks noChangeArrowheads="1"/>
          </p:cNvSpPr>
          <p:nvPr/>
        </p:nvSpPr>
        <p:spPr bwMode="auto">
          <a:xfrm>
            <a:off x="8160618" y="4442542"/>
            <a:ext cx="1497120"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zh-CN">
                <a:solidFill>
                  <a:schemeClr val="dk1"/>
                </a:solidFill>
                <a:latin typeface="微软雅黑" panose="020B0503020204020204" charset="-122"/>
                <a:ea typeface="微软雅黑" panose="020B0503020204020204" charset="-122"/>
                <a:cs typeface="Times New Roman" panose="02020603050405020304" pitchFamily="18" charset="0"/>
              </a:rPr>
              <a:t>调试</a:t>
            </a:r>
          </a:p>
        </p:txBody>
      </p:sp>
      <p:sp>
        <p:nvSpPr>
          <p:cNvPr id="45" name="Rectangle 19"/>
          <p:cNvSpPr>
            <a:spLocks noChangeArrowheads="1"/>
          </p:cNvSpPr>
          <p:nvPr/>
        </p:nvSpPr>
        <p:spPr bwMode="auto">
          <a:xfrm>
            <a:off x="8159348" y="3055013"/>
            <a:ext cx="1497120"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zh-CN">
                <a:solidFill>
                  <a:schemeClr val="dk1"/>
                </a:solidFill>
                <a:latin typeface="微软雅黑" panose="020B0503020204020204" charset="-122"/>
                <a:ea typeface="微软雅黑" panose="020B0503020204020204" charset="-122"/>
                <a:cs typeface="Times New Roman" panose="02020603050405020304" pitchFamily="18" charset="0"/>
              </a:rPr>
              <a:t>修复</a:t>
            </a:r>
          </a:p>
        </p:txBody>
      </p:sp>
      <p:sp>
        <p:nvSpPr>
          <p:cNvPr id="46" name="Rectangle 18"/>
          <p:cNvSpPr>
            <a:spLocks noChangeArrowheads="1"/>
          </p:cNvSpPr>
          <p:nvPr/>
        </p:nvSpPr>
        <p:spPr bwMode="auto">
          <a:xfrm>
            <a:off x="7817718" y="2078450"/>
            <a:ext cx="1497120" cy="4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ctr"/>
            <a:r>
              <a:rPr lang="zh-CN" altLang="zh-CN" dirty="0">
                <a:solidFill>
                  <a:srgbClr val="C00000"/>
                </a:solidFill>
                <a:latin typeface="微软雅黑" panose="020B0503020204020204" charset="-122"/>
                <a:ea typeface="微软雅黑" panose="020B0503020204020204" charset="-122"/>
                <a:cs typeface="Times New Roman" panose="02020603050405020304" pitchFamily="18" charset="0"/>
              </a:rPr>
              <a:t>回归测试</a:t>
            </a:r>
            <a:endParaRPr lang="zh-CN" altLang="zh-CN" dirty="0">
              <a:solidFill>
                <a:srgbClr val="C00000"/>
              </a:solidFill>
              <a:latin typeface="微软雅黑" panose="020B0503020204020204" charset="-122"/>
              <a:ea typeface="微软雅黑" panose="020B0503020204020204" charset="-122"/>
            </a:endParaRPr>
          </a:p>
        </p:txBody>
      </p:sp>
      <p:sp>
        <p:nvSpPr>
          <p:cNvPr id="47" name="Rectangle 17"/>
          <p:cNvSpPr>
            <a:spLocks noChangeArrowheads="1"/>
          </p:cNvSpPr>
          <p:nvPr/>
        </p:nvSpPr>
        <p:spPr bwMode="auto">
          <a:xfrm>
            <a:off x="7517033" y="7925231"/>
            <a:ext cx="1144270" cy="49658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algn="ctr"/>
            <a:r>
              <a:rPr lang="zh-CN" altLang="zh-CN" sz="1000" b="0">
                <a:solidFill>
                  <a:schemeClr val="tx1"/>
                </a:solidFill>
                <a:ea typeface="宋体" panose="02010600030101010101" pitchFamily="2" charset="-122"/>
                <a:cs typeface="Times New Roman" panose="02020603050405020304" pitchFamily="18" charset="0"/>
              </a:rPr>
              <a:t>评价测试有效性</a:t>
            </a:r>
            <a:endParaRPr lang="zh-CN" altLang="zh-CN" sz="1800" b="0">
              <a:solidFill>
                <a:schemeClr val="tx1"/>
              </a:solidFill>
              <a:latin typeface="Arial" panose="020B0604020202020204" pitchFamily="34" charset="0"/>
            </a:endParaRPr>
          </a:p>
        </p:txBody>
      </p:sp>
      <p:sp>
        <p:nvSpPr>
          <p:cNvPr id="55" name="Text Box 9"/>
          <p:cNvSpPr txBox="1">
            <a:spLocks noChangeArrowheads="1"/>
          </p:cNvSpPr>
          <p:nvPr/>
        </p:nvSpPr>
        <p:spPr bwMode="auto">
          <a:xfrm>
            <a:off x="8797628" y="5984281"/>
            <a:ext cx="2369255" cy="46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zh-CN" dirty="0">
                <a:solidFill>
                  <a:srgbClr val="C00000"/>
                </a:solidFill>
                <a:latin typeface="微软雅黑" panose="020B0503020204020204" charset="-122"/>
                <a:ea typeface="微软雅黑" panose="020B0503020204020204" charset="-122"/>
                <a:cs typeface="Times New Roman" panose="02020603050405020304" pitchFamily="18" charset="0"/>
              </a:rPr>
              <a:t>出现软件失效</a:t>
            </a:r>
            <a:endParaRPr lang="zh-CN" altLang="zh-CN" dirty="0">
              <a:solidFill>
                <a:srgbClr val="C00000"/>
              </a:solidFill>
              <a:latin typeface="微软雅黑" panose="020B0503020204020204" charset="-122"/>
              <a:ea typeface="微软雅黑" panose="020B0503020204020204" charset="-122"/>
            </a:endParaRPr>
          </a:p>
        </p:txBody>
      </p:sp>
      <p:sp>
        <p:nvSpPr>
          <p:cNvPr id="56" name="Line 8"/>
          <p:cNvSpPr>
            <a:spLocks noChangeShapeType="1"/>
          </p:cNvSpPr>
          <p:nvPr/>
        </p:nvSpPr>
        <p:spPr bwMode="auto">
          <a:xfrm flipH="1" flipV="1">
            <a:off x="8732118" y="3551602"/>
            <a:ext cx="1" cy="892210"/>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7" name="Line 7"/>
          <p:cNvSpPr>
            <a:spLocks noChangeShapeType="1"/>
          </p:cNvSpPr>
          <p:nvPr/>
        </p:nvSpPr>
        <p:spPr bwMode="auto">
          <a:xfrm>
            <a:off x="8732119" y="2561599"/>
            <a:ext cx="635" cy="495319"/>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Line 6"/>
          <p:cNvSpPr>
            <a:spLocks noChangeShapeType="1"/>
          </p:cNvSpPr>
          <p:nvPr/>
        </p:nvSpPr>
        <p:spPr bwMode="auto">
          <a:xfrm flipH="1" flipV="1">
            <a:off x="7173393" y="2485526"/>
            <a:ext cx="1558725" cy="76074"/>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Line 5"/>
          <p:cNvSpPr>
            <a:spLocks noChangeShapeType="1"/>
          </p:cNvSpPr>
          <p:nvPr/>
        </p:nvSpPr>
        <p:spPr bwMode="auto">
          <a:xfrm>
            <a:off x="8088534" y="8420551"/>
            <a:ext cx="635" cy="2971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Rectangle 27"/>
          <p:cNvSpPr>
            <a:spLocks noChangeArrowheads="1"/>
          </p:cNvSpPr>
          <p:nvPr/>
        </p:nvSpPr>
        <p:spPr bwMode="auto">
          <a:xfrm>
            <a:off x="2789458" y="2011765"/>
            <a:ext cx="4383935" cy="365690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algn="ctr"/>
            <a:endParaRPr lang="zh-CN" altLang="zh-CN" dirty="0">
              <a:solidFill>
                <a:schemeClr val="tx1"/>
              </a:solidFill>
              <a:latin typeface="微软雅黑" panose="020B0503020204020204" charset="-122"/>
              <a:ea typeface="微软雅黑" panose="020B0503020204020204" charset="-122"/>
            </a:endParaRPr>
          </a:p>
        </p:txBody>
      </p:sp>
      <p:sp>
        <p:nvSpPr>
          <p:cNvPr id="41" name="Rectangle 23"/>
          <p:cNvSpPr>
            <a:spLocks noChangeArrowheads="1"/>
          </p:cNvSpPr>
          <p:nvPr/>
        </p:nvSpPr>
        <p:spPr bwMode="auto">
          <a:xfrm>
            <a:off x="3862962" y="3122052"/>
            <a:ext cx="2188231"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单元测试</a:t>
            </a:r>
          </a:p>
        </p:txBody>
      </p:sp>
      <p:sp>
        <p:nvSpPr>
          <p:cNvPr id="42" name="Rectangle 22"/>
          <p:cNvSpPr>
            <a:spLocks noChangeArrowheads="1"/>
          </p:cNvSpPr>
          <p:nvPr/>
        </p:nvSpPr>
        <p:spPr bwMode="auto">
          <a:xfrm>
            <a:off x="3863442" y="4013627"/>
            <a:ext cx="2185803"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a:solidFill>
                  <a:schemeClr val="tx1"/>
                </a:solidFill>
                <a:latin typeface="微软雅黑" panose="020B0503020204020204" charset="-122"/>
                <a:ea typeface="微软雅黑" panose="020B0503020204020204" charset="-122"/>
                <a:cs typeface="Times New Roman" panose="02020603050405020304" pitchFamily="18" charset="0"/>
              </a:rPr>
              <a:t>集成测试</a:t>
            </a:r>
          </a:p>
        </p:txBody>
      </p:sp>
      <p:sp>
        <p:nvSpPr>
          <p:cNvPr id="43" name="Rectangle 21"/>
          <p:cNvSpPr>
            <a:spLocks noChangeArrowheads="1"/>
          </p:cNvSpPr>
          <p:nvPr/>
        </p:nvSpPr>
        <p:spPr bwMode="auto">
          <a:xfrm>
            <a:off x="3863838" y="4905202"/>
            <a:ext cx="2187017"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a:solidFill>
                  <a:schemeClr val="tx1"/>
                </a:solidFill>
                <a:latin typeface="微软雅黑" panose="020B0503020204020204" charset="-122"/>
                <a:ea typeface="微软雅黑" panose="020B0503020204020204" charset="-122"/>
                <a:cs typeface="Times New Roman" panose="02020603050405020304" pitchFamily="18" charset="0"/>
              </a:rPr>
              <a:t>确认测试</a:t>
            </a:r>
          </a:p>
        </p:txBody>
      </p:sp>
      <p:sp>
        <p:nvSpPr>
          <p:cNvPr id="52" name="Line 12"/>
          <p:cNvSpPr>
            <a:spLocks noChangeShapeType="1"/>
          </p:cNvSpPr>
          <p:nvPr/>
        </p:nvSpPr>
        <p:spPr bwMode="auto">
          <a:xfrm>
            <a:off x="5001814" y="3618640"/>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11"/>
          <p:cNvSpPr>
            <a:spLocks noChangeShapeType="1"/>
          </p:cNvSpPr>
          <p:nvPr/>
        </p:nvSpPr>
        <p:spPr bwMode="auto">
          <a:xfrm>
            <a:off x="5001814" y="451021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10"/>
          <p:cNvSpPr>
            <a:spLocks noChangeShapeType="1"/>
          </p:cNvSpPr>
          <p:nvPr/>
        </p:nvSpPr>
        <p:spPr bwMode="auto">
          <a:xfrm>
            <a:off x="5001814" y="5668670"/>
            <a:ext cx="0" cy="315611"/>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Rectangle 4"/>
          <p:cNvSpPr>
            <a:spLocks noChangeArrowheads="1"/>
          </p:cNvSpPr>
          <p:nvPr/>
        </p:nvSpPr>
        <p:spPr bwMode="auto">
          <a:xfrm>
            <a:off x="3862962" y="2231747"/>
            <a:ext cx="2188231" cy="49658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algn="ctr"/>
            <a:r>
              <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rPr>
              <a:t>代码检查</a:t>
            </a:r>
            <a:r>
              <a:rPr lang="en-US" altLang="zh-CN">
                <a:latin typeface="微软雅黑" panose="020B0503020204020204" charset="-122"/>
                <a:ea typeface="微软雅黑" panose="020B0503020204020204" charset="-122"/>
                <a:cs typeface="Times New Roman" panose="02020603050405020304" pitchFamily="18" charset="0"/>
              </a:rPr>
              <a:t>/</a:t>
            </a:r>
            <a:r>
              <a:rPr lang="zh-CN" altLang="en-US">
                <a:solidFill>
                  <a:schemeClr val="dk1"/>
                </a:solidFill>
                <a:latin typeface="微软雅黑" panose="020B0503020204020204" charset="-122"/>
                <a:ea typeface="微软雅黑" panose="020B0503020204020204" charset="-122"/>
                <a:cs typeface="Times New Roman" panose="02020603050405020304" pitchFamily="18" charset="0"/>
              </a:rPr>
              <a:t>走查</a:t>
            </a:r>
            <a:endPar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endParaRPr>
          </a:p>
        </p:txBody>
      </p:sp>
      <p:sp>
        <p:nvSpPr>
          <p:cNvPr id="61" name="Line 3"/>
          <p:cNvSpPr>
            <a:spLocks noChangeShapeType="1"/>
          </p:cNvSpPr>
          <p:nvPr/>
        </p:nvSpPr>
        <p:spPr bwMode="auto">
          <a:xfrm>
            <a:off x="5001814" y="272706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AutoShape 2"/>
          <p:cNvSpPr>
            <a:spLocks noChangeShapeType="1"/>
          </p:cNvSpPr>
          <p:nvPr/>
        </p:nvSpPr>
        <p:spPr bwMode="auto">
          <a:xfrm rot="16200000">
            <a:off x="6729633" y="4272642"/>
            <a:ext cx="1394008" cy="2662857"/>
          </a:xfrm>
          <a:prstGeom prst="bentConnector3">
            <a:avLst>
              <a:gd name="adj1" fmla="val -898"/>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cxnSp>
        <p:nvCxnSpPr>
          <p:cNvPr id="64" name="肘形连接符 63"/>
          <p:cNvCxnSpPr>
            <a:stCxn id="12" idx="2"/>
            <a:endCxn id="37" idx="0"/>
          </p:cNvCxnSpPr>
          <p:nvPr/>
        </p:nvCxnSpPr>
        <p:spPr>
          <a:xfrm rot="16200000" flipH="1">
            <a:off x="4741656" y="1771995"/>
            <a:ext cx="474898" cy="4642"/>
          </a:xfrm>
          <a:prstGeom prst="bentConnector3">
            <a:avLst>
              <a:gd name="adj1" fmla="val 50000"/>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cxnSp>
      <p:sp>
        <p:nvSpPr>
          <p:cNvPr id="38" name="Rectangle 24"/>
          <p:cNvSpPr>
            <a:spLocks noChangeArrowheads="1"/>
          </p:cNvSpPr>
          <p:nvPr/>
        </p:nvSpPr>
        <p:spPr bwMode="auto">
          <a:xfrm>
            <a:off x="3924485" y="6045069"/>
            <a:ext cx="2131161"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en-US" dirty="0">
                <a:solidFill>
                  <a:schemeClr val="dk1"/>
                </a:solidFill>
                <a:latin typeface="微软雅黑" panose="020B0503020204020204" charset="-122"/>
                <a:ea typeface="微软雅黑" panose="020B0503020204020204" charset="-122"/>
                <a:cs typeface="Times New Roman" panose="02020603050405020304" pitchFamily="18" charset="0"/>
              </a:rPr>
              <a:t>评价</a:t>
            </a:r>
            <a:r>
              <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rPr>
              <a:t>测试</a:t>
            </a:r>
            <a:r>
              <a:rPr lang="zh-CN" altLang="en-US" dirty="0">
                <a:solidFill>
                  <a:schemeClr val="dk1"/>
                </a:solidFill>
                <a:latin typeface="微软雅黑" panose="020B0503020204020204" charset="-122"/>
                <a:ea typeface="微软雅黑" panose="020B0503020204020204" charset="-122"/>
                <a:cs typeface="Times New Roman" panose="02020603050405020304" pitchFamily="18" charset="0"/>
              </a:rPr>
              <a:t>效果</a:t>
            </a:r>
            <a:endPar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2.4.1 </a:t>
            </a:r>
            <a:r>
              <a:rPr lang="zh-CN" altLang="en-US" dirty="0"/>
              <a:t>单元测试</a:t>
            </a:r>
          </a:p>
        </p:txBody>
      </p:sp>
      <p:sp>
        <p:nvSpPr>
          <p:cNvPr id="130051" name="Rectangle 3"/>
          <p:cNvSpPr>
            <a:spLocks noGrp="1" noChangeArrowheads="1"/>
          </p:cNvSpPr>
          <p:nvPr>
            <p:ph idx="1"/>
          </p:nvPr>
        </p:nvSpPr>
        <p:spPr/>
        <p:txBody>
          <a:bodyPr>
            <a:normAutofit fontScale="92500" lnSpcReduction="10000"/>
          </a:bodyPr>
          <a:lstStyle/>
          <a:p>
            <a:r>
              <a:rPr lang="zh-CN" altLang="en-US" dirty="0"/>
              <a:t>测试对象</a:t>
            </a:r>
            <a:endParaRPr lang="en-US" altLang="zh-CN" dirty="0"/>
          </a:p>
          <a:p>
            <a:pPr lvl="1"/>
            <a:r>
              <a:rPr lang="zh-CN" altLang="en-US" dirty="0"/>
              <a:t>对软件基本模块单元进行测试</a:t>
            </a:r>
            <a:endParaRPr lang="en-US" altLang="zh-CN" dirty="0"/>
          </a:p>
          <a:p>
            <a:pPr lvl="1"/>
            <a:r>
              <a:rPr lang="zh-CN" altLang="en-US" dirty="0"/>
              <a:t>过程、函数、方法、类</a:t>
            </a:r>
            <a:endParaRPr lang="en-US" altLang="zh-CN" dirty="0"/>
          </a:p>
          <a:p>
            <a:r>
              <a:rPr lang="zh-CN" altLang="en-US" dirty="0"/>
              <a:t>测试方法</a:t>
            </a:r>
            <a:endParaRPr lang="en-US" altLang="zh-CN" dirty="0"/>
          </a:p>
          <a:p>
            <a:pPr lvl="1"/>
            <a:r>
              <a:rPr lang="zh-CN" altLang="en-US" dirty="0"/>
              <a:t>大多采用白盒测试技术</a:t>
            </a:r>
            <a:endParaRPr lang="en-US" altLang="zh-CN" dirty="0"/>
          </a:p>
          <a:p>
            <a:r>
              <a:rPr lang="zh-CN" altLang="en-US" dirty="0"/>
              <a:t>测试的内容</a:t>
            </a:r>
          </a:p>
          <a:p>
            <a:pPr lvl="1"/>
            <a:r>
              <a:rPr lang="zh-CN" altLang="en-US" dirty="0"/>
              <a:t>模块接口测试</a:t>
            </a:r>
          </a:p>
          <a:p>
            <a:pPr lvl="1"/>
            <a:r>
              <a:rPr lang="zh-CN" altLang="en-US" dirty="0"/>
              <a:t>模块局部数据结构测试</a:t>
            </a:r>
          </a:p>
          <a:p>
            <a:pPr lvl="1"/>
            <a:r>
              <a:rPr lang="zh-CN" altLang="en-US" dirty="0"/>
              <a:t>模块独立执行路径测试</a:t>
            </a:r>
          </a:p>
          <a:p>
            <a:pPr lvl="1"/>
            <a:r>
              <a:rPr lang="zh-CN" altLang="en-US" dirty="0"/>
              <a:t>模块错误处理通道测试</a:t>
            </a:r>
          </a:p>
          <a:p>
            <a:pPr lvl="1"/>
            <a:r>
              <a:rPr lang="zh-CN" altLang="en-US" dirty="0"/>
              <a:t>模块边界条件测试</a:t>
            </a:r>
          </a:p>
          <a:p>
            <a:endParaRPr lang="zh-CN" altLang="en-US" dirty="0"/>
          </a:p>
        </p:txBody>
      </p:sp>
      <p:pic>
        <p:nvPicPr>
          <p:cNvPr id="2" name="图片 1"/>
          <p:cNvPicPr>
            <a:picLocks noChangeAspect="1"/>
          </p:cNvPicPr>
          <p:nvPr/>
        </p:nvPicPr>
        <p:blipFill>
          <a:blip r:embed="rId2"/>
          <a:stretch>
            <a:fillRect/>
          </a:stretch>
        </p:blipFill>
        <p:spPr>
          <a:xfrm>
            <a:off x="5996051" y="1952836"/>
            <a:ext cx="5736469" cy="3159611"/>
          </a:xfrm>
          <a:prstGeom prst="rect">
            <a:avLst/>
          </a:prstGeom>
        </p:spPr>
      </p:pic>
      <p:sp>
        <p:nvSpPr>
          <p:cNvPr id="3" name="矩形 2"/>
          <p:cNvSpPr/>
          <p:nvPr/>
        </p:nvSpPr>
        <p:spPr>
          <a:xfrm>
            <a:off x="5699162" y="3897052"/>
            <a:ext cx="6192688" cy="129614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在详细设计阶段就可以设计单元测试用例及计划</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62858" y="1520788"/>
            <a:ext cx="4536504" cy="46085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单元测试的运行环境</a:t>
            </a:r>
          </a:p>
        </p:txBody>
      </p:sp>
      <p:sp>
        <p:nvSpPr>
          <p:cNvPr id="6" name="流程图: 多文档 5"/>
          <p:cNvSpPr/>
          <p:nvPr/>
        </p:nvSpPr>
        <p:spPr>
          <a:xfrm>
            <a:off x="8147434" y="1637232"/>
            <a:ext cx="1926160" cy="1184395"/>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测试用例</a:t>
            </a:r>
          </a:p>
        </p:txBody>
      </p:sp>
      <p:sp>
        <p:nvSpPr>
          <p:cNvPr id="7" name="流程图: 过程 6"/>
          <p:cNvSpPr/>
          <p:nvPr/>
        </p:nvSpPr>
        <p:spPr>
          <a:xfrm>
            <a:off x="4200483" y="3365255"/>
            <a:ext cx="2016224" cy="86409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被测模块</a:t>
            </a:r>
          </a:p>
        </p:txBody>
      </p:sp>
      <p:sp>
        <p:nvSpPr>
          <p:cNvPr id="8" name="流程图: 过程 7"/>
          <p:cNvSpPr/>
          <p:nvPr/>
        </p:nvSpPr>
        <p:spPr>
          <a:xfrm>
            <a:off x="3218534" y="5267845"/>
            <a:ext cx="1395129" cy="6480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桩模块</a:t>
            </a:r>
          </a:p>
        </p:txBody>
      </p:sp>
      <p:sp>
        <p:nvSpPr>
          <p:cNvPr id="9" name="流程图: 过程 8"/>
          <p:cNvSpPr/>
          <p:nvPr/>
        </p:nvSpPr>
        <p:spPr>
          <a:xfrm>
            <a:off x="5773508" y="5267525"/>
            <a:ext cx="1395129" cy="6480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桩模块</a:t>
            </a:r>
          </a:p>
        </p:txBody>
      </p:sp>
      <p:cxnSp>
        <p:nvCxnSpPr>
          <p:cNvPr id="11" name="直接连接符 10"/>
          <p:cNvCxnSpPr>
            <a:stCxn id="7" idx="2"/>
            <a:endCxn id="8" idx="0"/>
          </p:cNvCxnSpPr>
          <p:nvPr/>
        </p:nvCxnSpPr>
        <p:spPr>
          <a:xfrm flipH="1">
            <a:off x="3916099" y="4229351"/>
            <a:ext cx="1292497" cy="10384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9" idx="0"/>
          </p:cNvCxnSpPr>
          <p:nvPr/>
        </p:nvCxnSpPr>
        <p:spPr>
          <a:xfrm>
            <a:off x="5208596" y="4229351"/>
            <a:ext cx="1262477" cy="10381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4042979" y="1905393"/>
            <a:ext cx="2340259" cy="6480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驱动程序</a:t>
            </a:r>
          </a:p>
        </p:txBody>
      </p:sp>
      <p:cxnSp>
        <p:nvCxnSpPr>
          <p:cNvPr id="20" name="直接连接符 19"/>
          <p:cNvCxnSpPr>
            <a:stCxn id="18" idx="2"/>
            <a:endCxn id="7" idx="0"/>
          </p:cNvCxnSpPr>
          <p:nvPr/>
        </p:nvCxnSpPr>
        <p:spPr>
          <a:xfrm flipH="1">
            <a:off x="5208595" y="2553465"/>
            <a:ext cx="4514" cy="81179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1"/>
            <a:endCxn id="18" idx="3"/>
          </p:cNvCxnSpPr>
          <p:nvPr/>
        </p:nvCxnSpPr>
        <p:spPr>
          <a:xfrm rot="10800000">
            <a:off x="6383238" y="2229430"/>
            <a:ext cx="1764196" cy="1"/>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1"/>
          </p:cNvCxnSpPr>
          <p:nvPr/>
        </p:nvCxnSpPr>
        <p:spPr>
          <a:xfrm flipH="1">
            <a:off x="2314786" y="2229429"/>
            <a:ext cx="1728193"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03979" y="1926519"/>
            <a:ext cx="201622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测试结果</a:t>
            </a:r>
          </a:p>
        </p:txBody>
      </p:sp>
      <p:sp>
        <p:nvSpPr>
          <p:cNvPr id="2" name="文本框 1"/>
          <p:cNvSpPr txBox="1"/>
          <p:nvPr/>
        </p:nvSpPr>
        <p:spPr>
          <a:xfrm>
            <a:off x="147963" y="3104805"/>
            <a:ext cx="2963474" cy="1384995"/>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产生测试用例</a:t>
            </a:r>
            <a:endParaRPr lang="en-US" altLang="zh-CN" sz="2800" dirty="0">
              <a:solidFill>
                <a:srgbClr val="C00000"/>
              </a:solidFill>
              <a:latin typeface="微软雅黑" panose="020B0503020204020204" charset="-122"/>
              <a:ea typeface="微软雅黑" panose="020B0503020204020204" charset="-122"/>
            </a:endParaRPr>
          </a:p>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执行测试程序</a:t>
            </a:r>
            <a:endParaRPr lang="en-US" altLang="zh-CN" sz="2800" dirty="0">
              <a:solidFill>
                <a:srgbClr val="C00000"/>
              </a:solidFill>
              <a:latin typeface="微软雅黑" panose="020B0503020204020204" charset="-122"/>
              <a:ea typeface="微软雅黑" panose="020B0503020204020204" charset="-122"/>
            </a:endParaRPr>
          </a:p>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生成测试报告</a:t>
            </a:r>
          </a:p>
        </p:txBody>
      </p:sp>
      <p:sp>
        <p:nvSpPr>
          <p:cNvPr id="3" name="文本框 2"/>
          <p:cNvSpPr txBox="1"/>
          <p:nvPr/>
        </p:nvSpPr>
        <p:spPr>
          <a:xfrm>
            <a:off x="8147434" y="2996952"/>
            <a:ext cx="2353694" cy="830997"/>
          </a:xfrm>
          <a:prstGeom prst="rect">
            <a:avLst/>
          </a:prstGeom>
          <a:noFill/>
        </p:spPr>
        <p:txBody>
          <a:bodyPr wrap="square" rtlCol="0">
            <a:spAutoFit/>
          </a:bodyPr>
          <a:lstStyle/>
          <a:p>
            <a:r>
              <a:rPr lang="en-US" altLang="zh-CN" dirty="0">
                <a:solidFill>
                  <a:srgbClr val="C00000"/>
                </a:solidFill>
              </a:rPr>
              <a:t>&lt;Data,</a:t>
            </a:r>
            <a:r>
              <a:rPr lang="zh-CN" altLang="en-US" dirty="0">
                <a:solidFill>
                  <a:srgbClr val="C00000"/>
                </a:solidFill>
              </a:rPr>
              <a:t> </a:t>
            </a:r>
            <a:r>
              <a:rPr lang="en-US" altLang="zh-CN" dirty="0">
                <a:solidFill>
                  <a:srgbClr val="C00000"/>
                </a:solidFill>
              </a:rPr>
              <a:t>Result&gt;</a:t>
            </a:r>
          </a:p>
          <a:p>
            <a:r>
              <a:rPr lang="en-US" altLang="zh-CN" dirty="0">
                <a:solidFill>
                  <a:srgbClr val="C00000"/>
                </a:solidFill>
              </a:rPr>
              <a:t>……</a:t>
            </a:r>
            <a:endParaRPr lang="zh-CN" altLang="en-US" dirty="0">
              <a:solidFill>
                <a:srgbClr val="C00000"/>
              </a:solidFill>
            </a:endParaRPr>
          </a:p>
        </p:txBody>
      </p:sp>
      <p:sp>
        <p:nvSpPr>
          <p:cNvPr id="19" name="文本框 18"/>
          <p:cNvSpPr txBox="1"/>
          <p:nvPr/>
        </p:nvSpPr>
        <p:spPr>
          <a:xfrm>
            <a:off x="3916098" y="981425"/>
            <a:ext cx="2353694" cy="461665"/>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代码运行支撑</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en-US" altLang="zh-CN" dirty="0"/>
              <a:t>2.4.2 </a:t>
            </a:r>
            <a:r>
              <a:rPr lang="zh-CN" altLang="en-US" dirty="0"/>
              <a:t>集成测试</a:t>
            </a:r>
          </a:p>
        </p:txBody>
      </p:sp>
      <p:sp>
        <p:nvSpPr>
          <p:cNvPr id="132101" name="Rectangle 5"/>
          <p:cNvSpPr>
            <a:spLocks noGrp="1" noChangeArrowheads="1"/>
          </p:cNvSpPr>
          <p:nvPr>
            <p:ph idx="1"/>
          </p:nvPr>
        </p:nvSpPr>
        <p:spPr/>
        <p:txBody>
          <a:bodyPr>
            <a:normAutofit fontScale="92500" lnSpcReduction="10000"/>
          </a:bodyPr>
          <a:lstStyle/>
          <a:p>
            <a:r>
              <a:rPr lang="zh-CN" altLang="en-US" dirty="0"/>
              <a:t>测试对象</a:t>
            </a:r>
            <a:endParaRPr lang="en-US" altLang="zh-CN" dirty="0"/>
          </a:p>
          <a:p>
            <a:pPr lvl="1"/>
            <a:r>
              <a:rPr lang="zh-CN" altLang="en-US" dirty="0"/>
              <a:t>对软件模块之间的接口进行测试</a:t>
            </a:r>
            <a:endParaRPr lang="en-US" altLang="zh-CN" dirty="0"/>
          </a:p>
          <a:p>
            <a:pPr lvl="1"/>
            <a:r>
              <a:rPr lang="zh-CN" altLang="en-US" dirty="0"/>
              <a:t>过程调用、函数调用、消息传递、远程过程调用</a:t>
            </a:r>
            <a:endParaRPr lang="en-US" altLang="zh-CN" dirty="0"/>
          </a:p>
          <a:p>
            <a:r>
              <a:rPr lang="zh-CN" altLang="en-US" dirty="0"/>
              <a:t>测试技术</a:t>
            </a:r>
            <a:endParaRPr lang="en-US" altLang="zh-CN" dirty="0"/>
          </a:p>
          <a:p>
            <a:pPr lvl="1"/>
            <a:r>
              <a:rPr lang="zh-CN" altLang="en-US" dirty="0"/>
              <a:t>采用黑盒测试技术</a:t>
            </a:r>
            <a:endParaRPr lang="en-US" altLang="zh-CN" dirty="0"/>
          </a:p>
          <a:p>
            <a:r>
              <a:rPr lang="zh-CN" altLang="en-US" dirty="0"/>
              <a:t>集成测试的内容</a:t>
            </a:r>
            <a:endParaRPr lang="en-US" altLang="zh-CN" dirty="0"/>
          </a:p>
          <a:p>
            <a:pPr lvl="1"/>
            <a:r>
              <a:rPr lang="zh-CN" altLang="en-US" dirty="0"/>
              <a:t>过程调用</a:t>
            </a:r>
            <a:endParaRPr lang="en-US" altLang="zh-CN" dirty="0"/>
          </a:p>
          <a:p>
            <a:pPr lvl="1"/>
            <a:r>
              <a:rPr lang="zh-CN" altLang="en-US" dirty="0"/>
              <a:t>函数调用</a:t>
            </a:r>
            <a:endParaRPr lang="en-US" altLang="zh-CN" dirty="0"/>
          </a:p>
          <a:p>
            <a:pPr lvl="1"/>
            <a:r>
              <a:rPr lang="zh-CN" altLang="en-US" dirty="0"/>
              <a:t>消息传递</a:t>
            </a:r>
            <a:endParaRPr lang="en-US" altLang="zh-CN" dirty="0"/>
          </a:p>
          <a:p>
            <a:pPr lvl="1"/>
            <a:r>
              <a:rPr lang="zh-CN" altLang="en-US" dirty="0"/>
              <a:t>远程过程调用</a:t>
            </a:r>
            <a:endParaRPr lang="en-US" altLang="zh-CN" dirty="0"/>
          </a:p>
          <a:p>
            <a:pPr lvl="1"/>
            <a:r>
              <a:rPr lang="zh-CN" altLang="en-US" dirty="0"/>
              <a:t>网络消息</a:t>
            </a:r>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5914194" y="3006239"/>
            <a:ext cx="5736469" cy="3159611"/>
          </a:xfrm>
          <a:prstGeom prst="rect">
            <a:avLst/>
          </a:prstGeom>
        </p:spPr>
      </p:pic>
      <p:sp>
        <p:nvSpPr>
          <p:cNvPr id="8" name="矩形 7"/>
          <p:cNvSpPr/>
          <p:nvPr/>
        </p:nvSpPr>
        <p:spPr>
          <a:xfrm flipV="1">
            <a:off x="5617305" y="4257092"/>
            <a:ext cx="6192688" cy="6933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title"/>
          </p:nvPr>
        </p:nvSpPr>
        <p:spPr/>
        <p:txBody>
          <a:bodyPr/>
          <a:lstStyle/>
          <a:p>
            <a:r>
              <a:rPr lang="zh-CN" altLang="en-US" dirty="0"/>
              <a:t>集成测试方法</a:t>
            </a:r>
          </a:p>
        </p:txBody>
      </p:sp>
      <p:sp>
        <p:nvSpPr>
          <p:cNvPr id="8" name="内容占位符 7"/>
          <p:cNvSpPr>
            <a:spLocks noGrp="1"/>
          </p:cNvSpPr>
          <p:nvPr>
            <p:ph idx="1"/>
          </p:nvPr>
        </p:nvSpPr>
        <p:spPr/>
        <p:txBody>
          <a:bodyPr/>
          <a:lstStyle/>
          <a:p>
            <a:r>
              <a:rPr lang="zh-CN" altLang="en-US" dirty="0"/>
              <a:t>自顶向下集成</a:t>
            </a:r>
          </a:p>
          <a:p>
            <a:pPr lvl="1"/>
            <a:r>
              <a:rPr lang="zh-CN" altLang="en-US" dirty="0"/>
              <a:t>深度优先或者广度优先的策略把各个模块进行组装和测试</a:t>
            </a:r>
            <a:endParaRPr lang="en-US" altLang="zh-CN" dirty="0"/>
          </a:p>
          <a:p>
            <a:r>
              <a:rPr lang="zh-CN" altLang="en-US" dirty="0"/>
              <a:t>自底向上集成</a:t>
            </a:r>
          </a:p>
          <a:p>
            <a:pPr lvl="1"/>
            <a:r>
              <a:rPr lang="zh-CN" altLang="en-US" dirty="0"/>
              <a:t>自底向上进行组装和测试</a:t>
            </a:r>
          </a:p>
        </p:txBody>
      </p:sp>
      <p:sp>
        <p:nvSpPr>
          <p:cNvPr id="9" name="矩形 8"/>
          <p:cNvSpPr/>
          <p:nvPr/>
        </p:nvSpPr>
        <p:spPr>
          <a:xfrm>
            <a:off x="4907074" y="3429000"/>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2885498" y="4509118"/>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M2</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4907074" y="4509120"/>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M3</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7211330" y="4509116"/>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p:cNvSpPr/>
          <p:nvPr/>
        </p:nvSpPr>
        <p:spPr>
          <a:xfrm>
            <a:off x="2114015" y="5734600"/>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p:cNvSpPr/>
          <p:nvPr/>
        </p:nvSpPr>
        <p:spPr>
          <a:xfrm>
            <a:off x="3662187" y="5734600"/>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4924423" y="5733256"/>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p:cNvSpPr/>
          <p:nvPr/>
        </p:nvSpPr>
        <p:spPr>
          <a:xfrm>
            <a:off x="6203218" y="5733256"/>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9" name="矩形 18"/>
          <p:cNvSpPr/>
          <p:nvPr/>
        </p:nvSpPr>
        <p:spPr>
          <a:xfrm>
            <a:off x="7565418" y="5732477"/>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M9</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矩形 19"/>
          <p:cNvSpPr/>
          <p:nvPr/>
        </p:nvSpPr>
        <p:spPr>
          <a:xfrm>
            <a:off x="9083538" y="5724879"/>
            <a:ext cx="1008112" cy="50405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tx1"/>
                </a:solidFill>
                <a:latin typeface="Times New Roman" panose="02020603050405020304" pitchFamily="18" charset="0"/>
                <a:cs typeface="Times New Roman" panose="02020603050405020304" pitchFamily="18" charset="0"/>
              </a:rPr>
              <a:t>M10</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3" name="肘形连接符 22"/>
          <p:cNvCxnSpPr>
            <a:stCxn id="9" idx="2"/>
            <a:endCxn id="12" idx="0"/>
          </p:cNvCxnSpPr>
          <p:nvPr/>
        </p:nvCxnSpPr>
        <p:spPr>
          <a:xfrm rot="5400000">
            <a:off x="4112311" y="3210299"/>
            <a:ext cx="576062" cy="2021576"/>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2"/>
            <a:endCxn id="14" idx="0"/>
          </p:cNvCxnSpPr>
          <p:nvPr/>
        </p:nvCxnSpPr>
        <p:spPr>
          <a:xfrm rot="16200000" flipH="1">
            <a:off x="6275228" y="3068958"/>
            <a:ext cx="576060" cy="2304256"/>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1" name="直接箭头连接符 133120"/>
          <p:cNvCxnSpPr>
            <a:stCxn id="9" idx="2"/>
            <a:endCxn id="13" idx="0"/>
          </p:cNvCxnSpPr>
          <p:nvPr/>
        </p:nvCxnSpPr>
        <p:spPr>
          <a:xfrm>
            <a:off x="5411130" y="3933056"/>
            <a:ext cx="0" cy="576064"/>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5" name="肘形连接符 133124"/>
          <p:cNvCxnSpPr>
            <a:stCxn id="12" idx="2"/>
            <a:endCxn id="16" idx="0"/>
          </p:cNvCxnSpPr>
          <p:nvPr/>
        </p:nvCxnSpPr>
        <p:spPr>
          <a:xfrm rot="16200000" flipH="1">
            <a:off x="3417185" y="4985542"/>
            <a:ext cx="721426" cy="776689"/>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2" name="肘形连接符 133131"/>
          <p:cNvCxnSpPr>
            <a:stCxn id="12" idx="2"/>
            <a:endCxn id="15" idx="0"/>
          </p:cNvCxnSpPr>
          <p:nvPr/>
        </p:nvCxnSpPr>
        <p:spPr>
          <a:xfrm rot="5400000">
            <a:off x="2643100" y="4988146"/>
            <a:ext cx="721426" cy="771483"/>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4" name="直接箭头连接符 133133"/>
          <p:cNvCxnSpPr>
            <a:stCxn id="13" idx="2"/>
            <a:endCxn id="17" idx="0"/>
          </p:cNvCxnSpPr>
          <p:nvPr/>
        </p:nvCxnSpPr>
        <p:spPr>
          <a:xfrm>
            <a:off x="5411130" y="5013176"/>
            <a:ext cx="17349" cy="72008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59" name="肘形连接符 133158"/>
          <p:cNvCxnSpPr>
            <a:stCxn id="14" idx="2"/>
            <a:endCxn id="20" idx="0"/>
          </p:cNvCxnSpPr>
          <p:nvPr/>
        </p:nvCxnSpPr>
        <p:spPr>
          <a:xfrm rot="16200000" flipH="1">
            <a:off x="8295637" y="4432921"/>
            <a:ext cx="711707" cy="1872208"/>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1" name="肘形连接符 133160"/>
          <p:cNvCxnSpPr>
            <a:stCxn id="14" idx="2"/>
          </p:cNvCxnSpPr>
          <p:nvPr/>
        </p:nvCxnSpPr>
        <p:spPr>
          <a:xfrm rot="16200000" flipH="1">
            <a:off x="7463746" y="5264812"/>
            <a:ext cx="719305" cy="216024"/>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3" name="肘形连接符 133162"/>
          <p:cNvCxnSpPr>
            <a:stCxn id="14" idx="2"/>
            <a:endCxn id="18" idx="0"/>
          </p:cNvCxnSpPr>
          <p:nvPr/>
        </p:nvCxnSpPr>
        <p:spPr>
          <a:xfrm rot="5400000">
            <a:off x="6851288" y="4869158"/>
            <a:ext cx="720084" cy="1008112"/>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在概要设计阶段就可以设计集成测试用例及计划</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自顶向下集成测试的过程</a:t>
            </a:r>
            <a:endParaRPr lang="zh-CN" altLang="en-US" dirty="0"/>
          </a:p>
        </p:txBody>
      </p:sp>
      <p:sp>
        <p:nvSpPr>
          <p:cNvPr id="2" name="内容占位符 1"/>
          <p:cNvSpPr>
            <a:spLocks noGrp="1"/>
          </p:cNvSpPr>
          <p:nvPr>
            <p:ph idx="1"/>
          </p:nvPr>
        </p:nvSpPr>
        <p:spPr/>
        <p:txBody>
          <a:bodyPr>
            <a:normAutofit lnSpcReduction="10000"/>
          </a:bodyPr>
          <a:lstStyle/>
          <a:p>
            <a:r>
              <a:rPr lang="zh-CN" altLang="zh-CN" dirty="0"/>
              <a:t>以</a:t>
            </a:r>
            <a:r>
              <a:rPr lang="zh-CN" altLang="zh-CN" dirty="0">
                <a:solidFill>
                  <a:srgbClr val="C00000"/>
                </a:solidFill>
              </a:rPr>
              <a:t>软件主控模块</a:t>
            </a:r>
            <a:r>
              <a:rPr lang="zh-CN" altLang="zh-CN" dirty="0"/>
              <a:t>作为测试驱动模块，把对主控模块进行单元测试时引入的所有</a:t>
            </a:r>
            <a:r>
              <a:rPr lang="zh-CN" altLang="zh-CN" dirty="0">
                <a:solidFill>
                  <a:srgbClr val="C00000"/>
                </a:solidFill>
              </a:rPr>
              <a:t>桩模块</a:t>
            </a:r>
            <a:r>
              <a:rPr lang="zh-CN" altLang="zh-CN" dirty="0"/>
              <a:t>用实际模块替代</a:t>
            </a:r>
          </a:p>
          <a:p>
            <a:r>
              <a:rPr lang="zh-CN" altLang="zh-CN" dirty="0"/>
              <a:t>依据集成策略</a:t>
            </a:r>
            <a:r>
              <a:rPr lang="en-US" altLang="zh-CN" dirty="0"/>
              <a:t>(</a:t>
            </a:r>
            <a:r>
              <a:rPr lang="zh-CN" altLang="zh-CN" dirty="0"/>
              <a:t>深度优先或广度优先</a:t>
            </a:r>
            <a:r>
              <a:rPr lang="en-US" altLang="zh-CN" dirty="0"/>
              <a:t>)</a:t>
            </a:r>
            <a:r>
              <a:rPr lang="zh-CN" altLang="zh-CN" dirty="0"/>
              <a:t>，每次只替代一个桩模块</a:t>
            </a:r>
          </a:p>
          <a:p>
            <a:pPr lvl="1"/>
            <a:r>
              <a:rPr lang="zh-CN" altLang="zh-CN" dirty="0"/>
              <a:t>每集成一个模块立即测试一遍</a:t>
            </a:r>
          </a:p>
          <a:p>
            <a:pPr lvl="1"/>
            <a:r>
              <a:rPr lang="zh-CN" altLang="zh-CN" dirty="0"/>
              <a:t>只有每组测试完成后，才着手替换下一个桩模块</a:t>
            </a:r>
          </a:p>
          <a:p>
            <a:r>
              <a:rPr lang="zh-CN" altLang="zh-CN" dirty="0"/>
              <a:t>为避免修改引入新错误，须不断进行回归测试（即全部或部分地重复已做过的测试）</a:t>
            </a:r>
          </a:p>
          <a:p>
            <a:r>
              <a:rPr lang="zh-CN" altLang="zh-CN" dirty="0"/>
              <a:t>从步骤（</a:t>
            </a:r>
            <a:r>
              <a:rPr lang="en-US" altLang="zh-CN" dirty="0"/>
              <a:t>2</a:t>
            </a:r>
            <a:r>
              <a:rPr lang="zh-CN" altLang="zh-CN" dirty="0"/>
              <a:t>）开始循环执行上述步骤，直至整个程序结构集成完毕</a:t>
            </a:r>
          </a:p>
          <a:p>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自底向上集成测试的过程</a:t>
            </a:r>
            <a:endParaRPr lang="zh-CN" altLang="en-US" dirty="0"/>
          </a:p>
        </p:txBody>
      </p:sp>
      <p:sp>
        <p:nvSpPr>
          <p:cNvPr id="2" name="内容占位符 1"/>
          <p:cNvSpPr>
            <a:spLocks noGrp="1"/>
          </p:cNvSpPr>
          <p:nvPr>
            <p:ph idx="1"/>
          </p:nvPr>
        </p:nvSpPr>
        <p:spPr/>
        <p:txBody>
          <a:bodyPr/>
          <a:lstStyle/>
          <a:p>
            <a:r>
              <a:rPr lang="zh-CN" altLang="zh-CN" dirty="0"/>
              <a:t>把低层模块集成起来形成实现某个子功能的模块群</a:t>
            </a:r>
            <a:r>
              <a:rPr lang="en-US" altLang="zh-CN" dirty="0"/>
              <a:t>(cluster)</a:t>
            </a:r>
            <a:endParaRPr lang="zh-CN" altLang="zh-CN" dirty="0"/>
          </a:p>
          <a:p>
            <a:r>
              <a:rPr lang="zh-CN" altLang="zh-CN" dirty="0"/>
              <a:t>开发一个测试用驱动模块，控制测试数据的输入和测试结果的输出</a:t>
            </a:r>
          </a:p>
          <a:p>
            <a:pPr lvl="1"/>
            <a:r>
              <a:rPr lang="zh-CN" altLang="zh-CN" dirty="0"/>
              <a:t>对每个模块群进行测试</a:t>
            </a:r>
          </a:p>
          <a:p>
            <a:pPr lvl="1"/>
            <a:r>
              <a:rPr lang="zh-CN" altLang="zh-CN" dirty="0"/>
              <a:t>删除测试使用的驱动模块，用实际开发的高层模块代替并形成能完成更大功能的新模块群</a:t>
            </a:r>
          </a:p>
          <a:p>
            <a:r>
              <a:rPr lang="zh-CN" altLang="zh-CN" dirty="0"/>
              <a:t>从步骤（</a:t>
            </a:r>
            <a:r>
              <a:rPr lang="en-US" altLang="zh-CN" dirty="0"/>
              <a:t>1</a:t>
            </a:r>
            <a:r>
              <a:rPr lang="zh-CN" altLang="zh-CN" dirty="0"/>
              <a:t>）开始循环执行上述各步骤，直至整个程序集成完毕</a:t>
            </a:r>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a:t>2.4.3 </a:t>
            </a:r>
            <a:r>
              <a:rPr lang="zh-CN" altLang="en-US" dirty="0"/>
              <a:t>确认测试</a:t>
            </a:r>
          </a:p>
        </p:txBody>
      </p:sp>
      <p:sp>
        <p:nvSpPr>
          <p:cNvPr id="134147" name="Rectangle 3"/>
          <p:cNvSpPr>
            <a:spLocks noGrp="1" noChangeArrowheads="1"/>
          </p:cNvSpPr>
          <p:nvPr>
            <p:ph idx="1"/>
          </p:nvPr>
        </p:nvSpPr>
        <p:spPr/>
        <p:txBody>
          <a:bodyPr/>
          <a:lstStyle/>
          <a:p>
            <a:r>
              <a:rPr lang="zh-CN" altLang="en-US" dirty="0"/>
              <a:t>测试对象</a:t>
            </a:r>
            <a:endParaRPr lang="en-US" altLang="zh-CN" dirty="0"/>
          </a:p>
          <a:p>
            <a:pPr lvl="1"/>
            <a:r>
              <a:rPr lang="zh-CN" altLang="en-US" dirty="0"/>
              <a:t>对软件的功能和性能进行测试</a:t>
            </a:r>
          </a:p>
          <a:p>
            <a:pPr lvl="1"/>
            <a:r>
              <a:rPr lang="zh-CN" altLang="en-US" dirty="0"/>
              <a:t>判断目标软件系统是否满足用户需求</a:t>
            </a:r>
          </a:p>
          <a:p>
            <a:r>
              <a:rPr lang="zh-CN" altLang="en-US" dirty="0"/>
              <a:t>依据和标准</a:t>
            </a:r>
          </a:p>
          <a:p>
            <a:pPr lvl="1"/>
            <a:r>
              <a:rPr lang="zh-CN" altLang="en-US" dirty="0"/>
              <a:t>软件需求规格说明书</a:t>
            </a:r>
          </a:p>
          <a:p>
            <a:r>
              <a:rPr lang="zh-CN" altLang="en-US" dirty="0"/>
              <a:t>测试技术</a:t>
            </a:r>
            <a:endParaRPr lang="en-US" altLang="zh-CN" dirty="0"/>
          </a:p>
          <a:p>
            <a:pPr lvl="1"/>
            <a:r>
              <a:rPr lang="zh-CN" altLang="en-US" dirty="0"/>
              <a:t>采用黑盒测试技术</a:t>
            </a:r>
            <a:endParaRPr lang="en-US" altLang="zh-CN" dirty="0"/>
          </a:p>
        </p:txBody>
      </p:sp>
      <p:pic>
        <p:nvPicPr>
          <p:cNvPr id="7" name="图片 6"/>
          <p:cNvPicPr>
            <a:picLocks noChangeAspect="1"/>
          </p:cNvPicPr>
          <p:nvPr/>
        </p:nvPicPr>
        <p:blipFill>
          <a:blip r:embed="rId2"/>
          <a:stretch>
            <a:fillRect/>
          </a:stretch>
        </p:blipFill>
        <p:spPr>
          <a:xfrm>
            <a:off x="5987194" y="2930443"/>
            <a:ext cx="5736469" cy="3159611"/>
          </a:xfrm>
          <a:prstGeom prst="rect">
            <a:avLst/>
          </a:prstGeom>
        </p:spPr>
      </p:pic>
      <p:sp>
        <p:nvSpPr>
          <p:cNvPr id="8" name="矩形 7"/>
          <p:cNvSpPr/>
          <p:nvPr/>
        </p:nvSpPr>
        <p:spPr>
          <a:xfrm>
            <a:off x="5759084" y="3434753"/>
            <a:ext cx="6192688" cy="82233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在需求分析阶段就可以设计确认测试用例及计划</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示例：</a:t>
            </a:r>
            <a:r>
              <a:rPr lang="zh-CN" altLang="en-US" dirty="0"/>
              <a:t>软件中存在缺陷，导致软件失效</a:t>
            </a:r>
          </a:p>
        </p:txBody>
      </p:sp>
      <p:pic>
        <p:nvPicPr>
          <p:cNvPr id="6" name="内容占位符 5"/>
          <p:cNvPicPr>
            <a:picLocks noGrp="1" noChangeAspect="1"/>
          </p:cNvPicPr>
          <p:nvPr>
            <p:ph idx="1"/>
          </p:nvPr>
        </p:nvPicPr>
        <p:blipFill>
          <a:blip r:embed="rId2"/>
          <a:stretch>
            <a:fillRect/>
          </a:stretch>
        </p:blipFill>
        <p:spPr>
          <a:xfrm>
            <a:off x="488089" y="972018"/>
            <a:ext cx="11461147" cy="5157281"/>
          </a:xfrm>
          <a:prstGeom prst="rect">
            <a:avLst/>
          </a:prstGeom>
          <a:ln>
            <a:solidFill>
              <a:schemeClr val="accent1"/>
            </a:solidFill>
          </a:ln>
        </p:spPr>
      </p:pic>
      <p:sp>
        <p:nvSpPr>
          <p:cNvPr id="7" name="文本框 6"/>
          <p:cNvSpPr txBox="1"/>
          <p:nvPr/>
        </p:nvSpPr>
        <p:spPr>
          <a:xfrm>
            <a:off x="5087095" y="5337212"/>
            <a:ext cx="4176464" cy="1200329"/>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00000"/>
              </a:lnSpc>
              <a:buFont typeface="Wingdings" panose="05000000000000000000" pitchFamily="2" charset="2"/>
              <a:buChar char="ü"/>
              <a:defRPr>
                <a:solidFill>
                  <a:schemeClr val="lt1"/>
                </a:solidFill>
                <a:latin typeface="微软雅黑" panose="020B0503020204020204" charset="-122"/>
                <a:ea typeface="微软雅黑" panose="020B0503020204020204" charset="-122"/>
              </a:defRPr>
            </a:lvl1pPr>
            <a:lvl2pPr marL="455930" indent="1905">
              <a:defRPr>
                <a:solidFill>
                  <a:schemeClr val="lt1"/>
                </a:solidFill>
                <a:latin typeface="+mn-lt"/>
                <a:ea typeface="+mn-ea"/>
              </a:defRPr>
            </a:lvl2pPr>
            <a:lvl3pPr marL="913130" indent="1905">
              <a:defRPr>
                <a:solidFill>
                  <a:schemeClr val="lt1"/>
                </a:solidFill>
                <a:latin typeface="+mn-lt"/>
                <a:ea typeface="+mn-ea"/>
              </a:defRPr>
            </a:lvl3pPr>
            <a:lvl4pPr marL="1370330" indent="1905">
              <a:defRPr>
                <a:solidFill>
                  <a:schemeClr val="lt1"/>
                </a:solidFill>
                <a:latin typeface="+mn-lt"/>
                <a:ea typeface="+mn-ea"/>
              </a:defRPr>
            </a:lvl4pPr>
            <a:lvl5pPr marL="1827530" indent="1905">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注册成功却无法登陆</a:t>
            </a:r>
          </a:p>
          <a:p>
            <a:r>
              <a:rPr lang="zh-CN" altLang="en-US" dirty="0"/>
              <a:t>增加资源但没有显示</a:t>
            </a:r>
          </a:p>
          <a:p>
            <a:r>
              <a:rPr lang="en-US" altLang="zh-CN" dirty="0"/>
              <a:t>......</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Symbol" panose="05050102010706020507" pitchFamily="18" charset="2"/>
              </a:rPr>
              <a:t>测试和</a:t>
            </a:r>
            <a:r>
              <a:rPr lang="zh-CN" altLang="en-US" dirty="0"/>
              <a:t>测试</a:t>
            </a:r>
          </a:p>
        </p:txBody>
      </p:sp>
      <p:sp>
        <p:nvSpPr>
          <p:cNvPr id="2" name="内容占位符 1"/>
          <p:cNvSpPr>
            <a:spLocks noGrp="1"/>
          </p:cNvSpPr>
          <p:nvPr>
            <p:ph idx="1"/>
          </p:nvPr>
        </p:nvSpPr>
        <p:spPr/>
        <p:txBody>
          <a:bodyPr>
            <a:normAutofit fontScale="92500" lnSpcReduction="10000"/>
          </a:bodyPr>
          <a:lstStyle/>
          <a:p>
            <a:r>
              <a:rPr lang="zh-CN" altLang="en-US" dirty="0">
                <a:sym typeface="Symbol" panose="05050102010706020507" pitchFamily="18" charset="2"/>
              </a:rPr>
              <a:t>测试</a:t>
            </a:r>
            <a:endParaRPr lang="en-US" altLang="zh-CN" dirty="0">
              <a:sym typeface="Symbol" panose="05050102010706020507" pitchFamily="18" charset="2"/>
            </a:endParaRPr>
          </a:p>
          <a:p>
            <a:pPr lvl="1"/>
            <a:r>
              <a:rPr lang="zh-CN" altLang="zh-CN" b="1" dirty="0">
                <a:solidFill>
                  <a:srgbClr val="C00000"/>
                </a:solidFill>
              </a:rPr>
              <a:t>软件开发公司组织内部人员</a:t>
            </a:r>
            <a:r>
              <a:rPr lang="zh-CN" altLang="zh-CN" dirty="0"/>
              <a:t>模拟各类用户行为对即将面市的软件产品（称为</a:t>
            </a:r>
            <a:r>
              <a:rPr lang="en-US" altLang="zh-CN" dirty="0"/>
              <a:t>α</a:t>
            </a:r>
            <a:r>
              <a:rPr lang="zh-CN" altLang="zh-CN" dirty="0"/>
              <a:t>版本、内部测试版）进行测试，发现错误并修正</a:t>
            </a:r>
            <a:endParaRPr lang="en-US" altLang="zh-CN" dirty="0"/>
          </a:p>
          <a:p>
            <a:pPr lvl="1"/>
            <a:r>
              <a:rPr lang="zh-CN" altLang="zh-CN" dirty="0"/>
              <a:t>尽可能逼真地</a:t>
            </a:r>
            <a:r>
              <a:rPr lang="zh-CN" altLang="zh-CN" b="1" dirty="0">
                <a:solidFill>
                  <a:srgbClr val="C00000"/>
                </a:solidFill>
              </a:rPr>
              <a:t>模拟实际运行环境和用户</a:t>
            </a:r>
            <a:r>
              <a:rPr lang="zh-CN" altLang="zh-CN" dirty="0"/>
              <a:t>对软件产品的操作，并尽最大努力涵盖所有可能的用户操作方式</a:t>
            </a:r>
            <a:endParaRPr lang="en-US" altLang="zh-CN" dirty="0"/>
          </a:p>
          <a:p>
            <a:pPr lvl="1"/>
            <a:r>
              <a:rPr lang="zh-CN" altLang="en-US" dirty="0"/>
              <a:t>经</a:t>
            </a:r>
            <a:r>
              <a:rPr lang="en-US" altLang="zh-CN" dirty="0"/>
              <a:t>α</a:t>
            </a:r>
            <a:r>
              <a:rPr lang="zh-CN" altLang="zh-CN" dirty="0"/>
              <a:t>测试</a:t>
            </a:r>
            <a:r>
              <a:rPr lang="zh-CN" altLang="en-US" dirty="0"/>
              <a:t>并</a:t>
            </a:r>
            <a:r>
              <a:rPr lang="zh-CN" altLang="zh-CN" dirty="0"/>
              <a:t>进行修改后的软件产品称为</a:t>
            </a:r>
            <a:r>
              <a:rPr lang="en-US" altLang="zh-CN" b="1" dirty="0">
                <a:solidFill>
                  <a:srgbClr val="C00000"/>
                </a:solidFill>
              </a:rPr>
              <a:t>β</a:t>
            </a:r>
            <a:r>
              <a:rPr lang="zh-CN" altLang="zh-CN" b="1" dirty="0">
                <a:solidFill>
                  <a:srgbClr val="C00000"/>
                </a:solidFill>
              </a:rPr>
              <a:t>版本</a:t>
            </a:r>
            <a:r>
              <a:rPr lang="zh-CN" altLang="zh-CN" dirty="0"/>
              <a:t>（也称外部测试版）</a:t>
            </a:r>
            <a:endParaRPr lang="en-US" altLang="zh-CN" dirty="0">
              <a:sym typeface="Symbol" panose="05050102010706020507" pitchFamily="18" charset="2"/>
            </a:endParaRPr>
          </a:p>
          <a:p>
            <a:r>
              <a:rPr lang="zh-CN" altLang="en-US" dirty="0">
                <a:sym typeface="Symbol" panose="05050102010706020507" pitchFamily="18" charset="2"/>
              </a:rPr>
              <a:t></a:t>
            </a:r>
            <a:r>
              <a:rPr lang="zh-CN" altLang="en-US" dirty="0"/>
              <a:t>测试</a:t>
            </a:r>
            <a:endParaRPr lang="en-US" altLang="zh-CN" dirty="0"/>
          </a:p>
          <a:p>
            <a:pPr lvl="1"/>
            <a:r>
              <a:rPr lang="zh-CN" altLang="zh-CN" dirty="0"/>
              <a:t>软件开发公司组织各方面的</a:t>
            </a:r>
            <a:r>
              <a:rPr lang="zh-CN" altLang="zh-CN" b="1" dirty="0">
                <a:solidFill>
                  <a:srgbClr val="C00000"/>
                </a:solidFill>
              </a:rPr>
              <a:t>典型用户</a:t>
            </a:r>
            <a:r>
              <a:rPr lang="zh-CN" altLang="zh-CN" dirty="0"/>
              <a:t>在日常工作中实际使用</a:t>
            </a:r>
            <a:r>
              <a:rPr lang="en-US" altLang="zh-CN" dirty="0"/>
              <a:t>β</a:t>
            </a:r>
            <a:r>
              <a:rPr lang="zh-CN" altLang="zh-CN" dirty="0"/>
              <a:t>版本，或为对外进行宣传而将</a:t>
            </a:r>
            <a:r>
              <a:rPr lang="en-US" altLang="zh-CN" dirty="0"/>
              <a:t>β</a:t>
            </a:r>
            <a:r>
              <a:rPr lang="zh-CN" altLang="zh-CN" dirty="0"/>
              <a:t>版本免费赠送给典型用户（很多情况下，</a:t>
            </a:r>
            <a:r>
              <a:rPr lang="en-US" altLang="zh-CN" dirty="0"/>
              <a:t>β</a:t>
            </a:r>
            <a:r>
              <a:rPr lang="zh-CN" altLang="zh-CN" dirty="0"/>
              <a:t>版本可以通过</a:t>
            </a:r>
            <a:r>
              <a:rPr lang="en-US" altLang="zh-CN" dirty="0"/>
              <a:t>Internet</a:t>
            </a:r>
            <a:r>
              <a:rPr lang="zh-CN" altLang="zh-CN" dirty="0"/>
              <a:t>免费下载，也可以向软件公司索取），并要求用户报告异常情况、提出批评意见</a:t>
            </a:r>
            <a:endParaRPr lang="en-US" altLang="zh-CN" dirty="0"/>
          </a:p>
          <a:p>
            <a:pPr lvl="1"/>
            <a:r>
              <a:rPr lang="en-US" altLang="zh-CN" dirty="0"/>
              <a:t>β</a:t>
            </a:r>
            <a:r>
              <a:rPr lang="zh-CN" altLang="zh-CN" dirty="0"/>
              <a:t>测试是在与开发者无法控制的环境下进行的软件现场应用</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en-US" altLang="zh-CN" dirty="0"/>
              <a:t>2.4.4 </a:t>
            </a:r>
            <a:r>
              <a:rPr lang="zh-CN" altLang="en-US" dirty="0"/>
              <a:t>面向</a:t>
            </a:r>
            <a:r>
              <a:rPr lang="zh-CN" altLang="zh-CN" dirty="0"/>
              <a:t>对象软件</a:t>
            </a:r>
            <a:r>
              <a:rPr lang="zh-CN" altLang="en-US" dirty="0"/>
              <a:t>测试</a:t>
            </a:r>
          </a:p>
        </p:txBody>
      </p:sp>
      <p:sp>
        <p:nvSpPr>
          <p:cNvPr id="2" name="内容占位符 1"/>
          <p:cNvSpPr>
            <a:spLocks noGrp="1"/>
          </p:cNvSpPr>
          <p:nvPr>
            <p:ph idx="1"/>
          </p:nvPr>
        </p:nvSpPr>
        <p:spPr>
          <a:xfrm>
            <a:off x="539750" y="1125538"/>
            <a:ext cx="10920052" cy="5040312"/>
          </a:xfrm>
        </p:spPr>
        <p:txBody>
          <a:bodyPr/>
          <a:lstStyle/>
          <a:p>
            <a:r>
              <a:rPr lang="en-US" altLang="zh-CN" dirty="0"/>
              <a:t>OO</a:t>
            </a:r>
            <a:r>
              <a:rPr lang="zh-CN" altLang="zh-CN" dirty="0"/>
              <a:t>软件的构成基础与传统结构化程序设计</a:t>
            </a:r>
            <a:r>
              <a:rPr lang="zh-CN" altLang="en-US" dirty="0"/>
              <a:t>不同</a:t>
            </a:r>
            <a:endParaRPr lang="zh-CN" altLang="zh-CN" dirty="0"/>
          </a:p>
          <a:p>
            <a:pPr lvl="1"/>
            <a:r>
              <a:rPr lang="en-US" altLang="zh-CN" dirty="0"/>
              <a:t>OO</a:t>
            </a:r>
            <a:r>
              <a:rPr lang="zh-CN" altLang="zh-CN" dirty="0"/>
              <a:t>软件中数据和方法的隐藏与封装</a:t>
            </a:r>
          </a:p>
          <a:p>
            <a:pPr lvl="1"/>
            <a:r>
              <a:rPr lang="en-US" altLang="zh-CN" dirty="0"/>
              <a:t>OO</a:t>
            </a:r>
            <a:r>
              <a:rPr lang="zh-CN" altLang="zh-CN" dirty="0"/>
              <a:t>编程中存在继承、多态等多种机制</a:t>
            </a:r>
          </a:p>
          <a:p>
            <a:pPr lvl="1"/>
            <a:r>
              <a:rPr lang="en-US" altLang="zh-CN" dirty="0"/>
              <a:t>OO</a:t>
            </a:r>
            <a:r>
              <a:rPr lang="zh-CN" altLang="zh-CN" dirty="0"/>
              <a:t>开发过程和分析、设计的重点有所不同，并且关注于对象的交互与集成</a:t>
            </a:r>
            <a:endParaRPr lang="en-US" altLang="zh-CN" dirty="0"/>
          </a:p>
          <a:p>
            <a:pPr lvl="1"/>
            <a:endParaRPr lang="zh-CN" altLang="zh-CN" dirty="0"/>
          </a:p>
          <a:p>
            <a:r>
              <a:rPr lang="zh-CN" altLang="zh-CN" dirty="0"/>
              <a:t>多视点的分析和设计模型、以及与代码之间存在的映射，</a:t>
            </a:r>
            <a:r>
              <a:rPr lang="zh-CN" altLang="en-US" dirty="0"/>
              <a:t>使得</a:t>
            </a:r>
            <a:r>
              <a:rPr lang="zh-CN" altLang="zh-CN" dirty="0"/>
              <a:t>尽早测试成为可能</a:t>
            </a:r>
            <a:endParaRPr lang="zh-CN" altLang="en-US" dirty="0"/>
          </a:p>
        </p:txBody>
      </p:sp>
      <p:sp>
        <p:nvSpPr>
          <p:cNvPr id="6" name="矩形 5"/>
          <p:cNvSpPr/>
          <p:nvPr/>
        </p:nvSpPr>
        <p:spPr>
          <a:xfrm>
            <a:off x="0" y="6222806"/>
            <a:ext cx="12190413" cy="648072"/>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zh-CN" sz="2800" dirty="0">
                <a:latin typeface="微软雅黑" panose="020B0503020204020204" charset="-122"/>
                <a:ea typeface="微软雅黑" panose="020B0503020204020204" charset="-122"/>
              </a:rPr>
              <a:t>需要专门针对面向对象软件</a:t>
            </a:r>
            <a:r>
              <a:rPr lang="zh-CN" altLang="en-US" sz="2800" dirty="0">
                <a:latin typeface="微软雅黑" panose="020B0503020204020204" charset="-122"/>
                <a:ea typeface="微软雅黑" panose="020B0503020204020204" charset="-122"/>
              </a:rPr>
              <a:t>的测试方法</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类测试的前提</a:t>
            </a:r>
          </a:p>
        </p:txBody>
      </p:sp>
      <p:sp>
        <p:nvSpPr>
          <p:cNvPr id="2" name="内容占位符 1"/>
          <p:cNvSpPr>
            <a:spLocks noGrp="1"/>
          </p:cNvSpPr>
          <p:nvPr>
            <p:ph idx="1"/>
          </p:nvPr>
        </p:nvSpPr>
        <p:spPr/>
        <p:txBody>
          <a:bodyPr>
            <a:normAutofit/>
          </a:bodyPr>
          <a:lstStyle/>
          <a:p>
            <a:r>
              <a:rPr lang="zh-CN" altLang="en-US" dirty="0"/>
              <a:t>需要开发测试驱动程序</a:t>
            </a:r>
            <a:endParaRPr lang="en-US" altLang="zh-CN" dirty="0"/>
          </a:p>
          <a:p>
            <a:pPr lvl="1"/>
            <a:r>
              <a:rPr lang="zh-CN" altLang="en-US" dirty="0"/>
              <a:t>创建类实例、运行测试用例、向类实例（对象）发送消息</a:t>
            </a:r>
            <a:endParaRPr lang="en-US" altLang="zh-CN" dirty="0"/>
          </a:p>
          <a:p>
            <a:pPr lvl="1"/>
            <a:r>
              <a:rPr lang="zh-CN" altLang="en-US" dirty="0"/>
              <a:t>根据响应的值、对象状态来判断是否有缺陷</a:t>
            </a:r>
            <a:endParaRPr lang="en-US" altLang="zh-CN" dirty="0"/>
          </a:p>
          <a:p>
            <a:pPr lvl="1"/>
            <a:endParaRPr lang="en-US" altLang="zh-CN" dirty="0"/>
          </a:p>
          <a:p>
            <a:r>
              <a:rPr lang="zh-CN" altLang="en-US" dirty="0"/>
              <a:t>类方法的测试</a:t>
            </a:r>
            <a:endParaRPr lang="en-US" altLang="zh-CN" dirty="0"/>
          </a:p>
          <a:p>
            <a:pPr lvl="1"/>
            <a:r>
              <a:rPr lang="zh-CN" altLang="en-US" dirty="0"/>
              <a:t>采用白盒测试方法</a:t>
            </a:r>
            <a:endParaRPr lang="en-US" altLang="zh-CN" dirty="0"/>
          </a:p>
          <a:p>
            <a:pPr lvl="1"/>
            <a:endParaRPr lang="zh-CN" alt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类方法测试的过程</a:t>
            </a:r>
            <a:endParaRPr lang="zh-CN" altLang="en-US" dirty="0"/>
          </a:p>
        </p:txBody>
      </p:sp>
      <p:sp>
        <p:nvSpPr>
          <p:cNvPr id="2" name="内容占位符 1"/>
          <p:cNvSpPr>
            <a:spLocks noGrp="1"/>
          </p:cNvSpPr>
          <p:nvPr>
            <p:ph idx="1"/>
          </p:nvPr>
        </p:nvSpPr>
        <p:spPr/>
        <p:txBody>
          <a:bodyPr>
            <a:normAutofit fontScale="92500" lnSpcReduction="10000"/>
          </a:bodyPr>
          <a:lstStyle/>
          <a:p>
            <a:r>
              <a:rPr lang="en-US" altLang="zh-CN" dirty="0"/>
              <a:t>Step1. </a:t>
            </a:r>
            <a:r>
              <a:rPr lang="zh-CN" altLang="zh-CN" dirty="0"/>
              <a:t>设置测试消息的参数、全局变量为希望的取值</a:t>
            </a:r>
          </a:p>
          <a:p>
            <a:r>
              <a:rPr lang="en-US" altLang="zh-CN" dirty="0"/>
              <a:t>Step2. </a:t>
            </a:r>
            <a:r>
              <a:rPr lang="zh-CN" altLang="zh-CN" dirty="0"/>
              <a:t>设置被测对象为希望的状态（设置属性值）</a:t>
            </a:r>
          </a:p>
          <a:p>
            <a:r>
              <a:rPr lang="en-US" altLang="zh-CN" dirty="0"/>
              <a:t>Step3. </a:t>
            </a:r>
            <a:r>
              <a:rPr lang="zh-CN" altLang="zh-CN" dirty="0"/>
              <a:t>从测试驱动程序向被测对象实例发送测试消息</a:t>
            </a:r>
          </a:p>
          <a:p>
            <a:r>
              <a:rPr lang="en-US" altLang="zh-CN" dirty="0"/>
              <a:t>Step4. </a:t>
            </a:r>
            <a:r>
              <a:rPr lang="zh-CN" altLang="zh-CN" dirty="0"/>
              <a:t>测试检查</a:t>
            </a:r>
          </a:p>
          <a:p>
            <a:pPr marL="457200" lvl="1" indent="0">
              <a:buNone/>
            </a:pPr>
            <a:r>
              <a:rPr lang="zh-CN" altLang="zh-CN" dirty="0"/>
              <a:t>（</a:t>
            </a:r>
            <a:r>
              <a:rPr lang="en-US" altLang="zh-CN" dirty="0"/>
              <a:t>1</a:t>
            </a:r>
            <a:r>
              <a:rPr lang="zh-CN" altLang="zh-CN" dirty="0"/>
              <a:t>）把被测方法返回值与期望值进行比较，若不同记录未通过</a:t>
            </a:r>
          </a:p>
          <a:p>
            <a:pPr marL="457200" lvl="1" indent="0">
              <a:buNone/>
            </a:pPr>
            <a:r>
              <a:rPr lang="zh-CN" altLang="zh-CN" dirty="0"/>
              <a:t>（</a:t>
            </a:r>
            <a:r>
              <a:rPr lang="en-US" altLang="zh-CN" dirty="0"/>
              <a:t>2</a:t>
            </a:r>
            <a:r>
              <a:rPr lang="zh-CN" altLang="zh-CN" dirty="0"/>
              <a:t>）对被测对象的状态期望的进行比较，若不同记录未通过</a:t>
            </a:r>
          </a:p>
          <a:p>
            <a:pPr marL="457200" lvl="1" indent="0">
              <a:buNone/>
            </a:pPr>
            <a:r>
              <a:rPr lang="zh-CN" altLang="zh-CN" dirty="0"/>
              <a:t>（</a:t>
            </a:r>
            <a:r>
              <a:rPr lang="en-US" altLang="zh-CN" dirty="0"/>
              <a:t>3</a:t>
            </a:r>
            <a:r>
              <a:rPr lang="zh-CN" altLang="zh-CN" dirty="0"/>
              <a:t>）捕获所有异常，假如是期望的异常，确定它是否正确。假如无异常或有一个不正确的异常，记录未通过</a:t>
            </a:r>
          </a:p>
          <a:p>
            <a:pPr marL="457200" lvl="1" indent="0">
              <a:buNone/>
            </a:pPr>
            <a:r>
              <a:rPr lang="zh-CN" altLang="zh-CN" dirty="0"/>
              <a:t>（</a:t>
            </a:r>
            <a:r>
              <a:rPr lang="en-US" altLang="zh-CN" dirty="0"/>
              <a:t>4</a:t>
            </a:r>
            <a:r>
              <a:rPr lang="zh-CN" altLang="zh-CN" dirty="0"/>
              <a:t>）假如必要，对全局变量的结果与期望的值进行比较，若不同记录未通过</a:t>
            </a:r>
          </a:p>
          <a:p>
            <a:r>
              <a:rPr lang="en-US" altLang="zh-CN" dirty="0"/>
              <a:t>Step5. </a:t>
            </a:r>
            <a:r>
              <a:rPr lang="zh-CN" altLang="zh-CN" dirty="0"/>
              <a:t>假如发生任何未通过，则诊断和修正该问题</a:t>
            </a:r>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交互测试的前提</a:t>
            </a:r>
          </a:p>
        </p:txBody>
      </p:sp>
      <p:sp>
        <p:nvSpPr>
          <p:cNvPr id="2" name="内容占位符 1"/>
          <p:cNvSpPr>
            <a:spLocks noGrp="1"/>
          </p:cNvSpPr>
          <p:nvPr>
            <p:ph idx="1"/>
          </p:nvPr>
        </p:nvSpPr>
        <p:spPr/>
        <p:txBody>
          <a:bodyPr/>
          <a:lstStyle/>
          <a:p>
            <a:r>
              <a:rPr lang="zh-CN" altLang="en-US" dirty="0"/>
              <a:t>测试驱动程序</a:t>
            </a:r>
            <a:endParaRPr lang="en-US" altLang="zh-CN" dirty="0"/>
          </a:p>
          <a:p>
            <a:pPr lvl="1"/>
            <a:r>
              <a:rPr lang="zh-CN" altLang="en-US" dirty="0"/>
              <a:t>实例化参与交互的类实例</a:t>
            </a:r>
            <a:endParaRPr lang="en-US" altLang="zh-CN" dirty="0"/>
          </a:p>
          <a:p>
            <a:pPr lvl="1"/>
            <a:r>
              <a:rPr lang="zh-CN" altLang="en-US" dirty="0"/>
              <a:t>发送消息序列</a:t>
            </a:r>
            <a:endParaRPr lang="en-US" altLang="zh-CN" dirty="0"/>
          </a:p>
          <a:p>
            <a:r>
              <a:rPr lang="zh-CN" altLang="en-US" dirty="0"/>
              <a:t>判断结果</a:t>
            </a:r>
            <a:endParaRPr lang="en-US" altLang="zh-CN" dirty="0"/>
          </a:p>
          <a:p>
            <a:pPr lvl="1"/>
            <a:r>
              <a:rPr lang="zh-CN" altLang="en-US" dirty="0"/>
              <a:t>交互完成后的输出</a:t>
            </a:r>
            <a:endParaRPr lang="en-US" altLang="zh-CN" dirty="0"/>
          </a:p>
          <a:p>
            <a:pPr lvl="1"/>
            <a:r>
              <a:rPr lang="zh-CN" altLang="en-US" dirty="0"/>
              <a:t>交互过程中各个对象的状态</a:t>
            </a:r>
            <a:endParaRPr lang="en-US" altLang="zh-CN" dirty="0"/>
          </a:p>
          <a:p>
            <a:r>
              <a:rPr lang="zh-CN" altLang="en-US" dirty="0"/>
              <a:t>注意事项</a:t>
            </a:r>
            <a:endParaRPr lang="en-US" altLang="zh-CN" dirty="0"/>
          </a:p>
          <a:p>
            <a:pPr lvl="1"/>
            <a:r>
              <a:rPr lang="zh-CN" altLang="en-US" dirty="0"/>
              <a:t>消息的内容、消息的次序</a:t>
            </a:r>
            <a:endParaRPr lang="en-US" altLang="zh-CN" dirty="0"/>
          </a:p>
          <a:p>
            <a:pPr lvl="1"/>
            <a:r>
              <a:rPr lang="zh-CN" altLang="en-US" dirty="0"/>
              <a:t>正常的消息序列和不正常的消息序列</a:t>
            </a:r>
            <a:endParaRPr lang="en-US" altLang="zh-CN" dirty="0"/>
          </a:p>
          <a:p>
            <a:pPr lvl="1"/>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继承的测试</a:t>
            </a:r>
          </a:p>
        </p:txBody>
      </p:sp>
      <p:sp>
        <p:nvSpPr>
          <p:cNvPr id="2" name="内容占位符 1"/>
          <p:cNvSpPr>
            <a:spLocks noGrp="1"/>
          </p:cNvSpPr>
          <p:nvPr>
            <p:ph idx="1"/>
          </p:nvPr>
        </p:nvSpPr>
        <p:spPr/>
        <p:txBody>
          <a:bodyPr/>
          <a:lstStyle/>
          <a:p>
            <a:r>
              <a:rPr lang="zh-CN" altLang="en-US" dirty="0"/>
              <a:t>可以先测试父类，再测试子类</a:t>
            </a:r>
            <a:endParaRPr lang="en-US" altLang="zh-CN" dirty="0"/>
          </a:p>
          <a:p>
            <a:r>
              <a:rPr lang="zh-CN" altLang="en-US" dirty="0"/>
              <a:t>重用父类的测试用例来进行子类的测试</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2.4.5 </a:t>
            </a:r>
            <a:r>
              <a:rPr lang="zh-CN" altLang="zh-CN" dirty="0">
                <a:effectLst/>
              </a:rPr>
              <a:t>非功能性测试</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性能测试</a:t>
            </a:r>
            <a:endParaRPr lang="en-US" altLang="zh-CN" dirty="0"/>
          </a:p>
          <a:p>
            <a:r>
              <a:rPr lang="zh-CN" altLang="en-US" dirty="0"/>
              <a:t>强度测试</a:t>
            </a:r>
            <a:endParaRPr lang="en-US" altLang="zh-CN" dirty="0"/>
          </a:p>
          <a:p>
            <a:r>
              <a:rPr lang="zh-CN" altLang="en-US" dirty="0"/>
              <a:t>配置和兼容性测试</a:t>
            </a:r>
            <a:endParaRPr lang="en-US" altLang="zh-CN" dirty="0"/>
          </a:p>
          <a:p>
            <a:r>
              <a:rPr lang="zh-CN" altLang="en-US" dirty="0"/>
              <a:t>安全性测试</a:t>
            </a:r>
            <a:endParaRPr lang="en-US" altLang="zh-CN" dirty="0"/>
          </a:p>
          <a:p>
            <a:r>
              <a:rPr lang="zh-CN" altLang="en-US" dirty="0"/>
              <a:t>可靠性测试</a:t>
            </a:r>
            <a:endParaRPr lang="en-US" altLang="zh-CN" dirty="0"/>
          </a:p>
          <a:p>
            <a:r>
              <a:rPr lang="zh-CN" altLang="en-US" dirty="0"/>
              <a:t>用户界面测试</a:t>
            </a:r>
            <a:endParaRPr lang="en-US" altLang="zh-CN" dirty="0"/>
          </a:p>
          <a:p>
            <a:r>
              <a:rPr lang="zh-CN" altLang="en-US" dirty="0"/>
              <a:t>本地化测试</a:t>
            </a:r>
            <a:endParaRPr lang="en-US" altLang="zh-CN" dirty="0"/>
          </a:p>
          <a:p>
            <a:r>
              <a:rPr lang="en-US" altLang="zh-CN" dirty="0"/>
              <a:t>Web</a:t>
            </a:r>
            <a:r>
              <a:rPr lang="zh-CN" altLang="en-US" dirty="0"/>
              <a:t>测试</a:t>
            </a:r>
            <a:endParaRPr lang="en-US" altLang="zh-CN" dirty="0"/>
          </a:p>
          <a:p>
            <a:r>
              <a:rPr lang="zh-CN" altLang="en-US" dirty="0"/>
              <a:t>安装测试</a:t>
            </a:r>
            <a:endParaRPr lang="en-US" altLang="zh-CN" dirty="0"/>
          </a:p>
          <a:p>
            <a:r>
              <a:rPr lang="en-US" altLang="zh-CN" dirty="0"/>
              <a:t>……</a:t>
            </a:r>
          </a:p>
        </p:txBody>
      </p:sp>
      <p:pic>
        <p:nvPicPr>
          <p:cNvPr id="6" name="图片 5"/>
          <p:cNvPicPr>
            <a:picLocks noChangeAspect="1"/>
          </p:cNvPicPr>
          <p:nvPr/>
        </p:nvPicPr>
        <p:blipFill>
          <a:blip r:embed="rId2"/>
          <a:stretch>
            <a:fillRect/>
          </a:stretch>
        </p:blipFill>
        <p:spPr>
          <a:xfrm>
            <a:off x="5996051" y="1952836"/>
            <a:ext cx="5736469" cy="3159611"/>
          </a:xfrm>
          <a:prstGeom prst="rect">
            <a:avLst/>
          </a:prstGeom>
        </p:spPr>
      </p:pic>
      <p:sp>
        <p:nvSpPr>
          <p:cNvPr id="7" name="矩形 6"/>
          <p:cNvSpPr/>
          <p:nvPr/>
        </p:nvSpPr>
        <p:spPr>
          <a:xfrm>
            <a:off x="5843178" y="1808820"/>
            <a:ext cx="5976664" cy="9001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在需求分析阶段就可以设计非功能测试用例及计划</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性能测试用例示例</a:t>
            </a:r>
          </a:p>
        </p:txBody>
      </p:sp>
      <p:graphicFrame>
        <p:nvGraphicFramePr>
          <p:cNvPr id="6" name="表格 5"/>
          <p:cNvGraphicFramePr>
            <a:graphicFrameLocks noGrp="1"/>
          </p:cNvGraphicFramePr>
          <p:nvPr/>
        </p:nvGraphicFramePr>
        <p:xfrm>
          <a:off x="370570" y="980728"/>
          <a:ext cx="11593288" cy="5394960"/>
        </p:xfrm>
        <a:graphic>
          <a:graphicData uri="http://schemas.openxmlformats.org/drawingml/2006/table">
            <a:tbl>
              <a:tblPr firstRow="1" firstCol="1" lastRow="1" lastCol="1" bandRow="1" bandCol="1">
                <a:tableStyleId>{5A111915-BE36-4E01-A7E5-04B1672EAD32}</a:tableStyleId>
              </a:tblPr>
              <a:tblGrid>
                <a:gridCol w="2016224"/>
                <a:gridCol w="9577064"/>
              </a:tblGrid>
              <a:tr h="0">
                <a:tc>
                  <a:txBody>
                    <a:bodyPr/>
                    <a:lstStyle/>
                    <a:p>
                      <a:pPr algn="r">
                        <a:spcAft>
                          <a:spcPts val="0"/>
                        </a:spcAft>
                      </a:pPr>
                      <a:r>
                        <a:rPr lang="zh-CN" sz="2200" u="sng" kern="100" dirty="0">
                          <a:effectLst/>
                        </a:rPr>
                        <a:t>用例标识</a:t>
                      </a:r>
                      <a:r>
                        <a:rPr lang="zh-CN" sz="2200" kern="100" dirty="0">
                          <a:effectLst/>
                        </a:rPr>
                        <a:t>：</a:t>
                      </a:r>
                      <a:endParaRPr lang="zh-CN" sz="2200"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en-US" sz="2200" kern="100" dirty="0">
                          <a:effectLst/>
                        </a:rPr>
                        <a:t>KCZC-XN-1</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dirty="0">
                          <a:effectLst/>
                        </a:rPr>
                        <a:t>测试项</a:t>
                      </a:r>
                      <a:r>
                        <a:rPr lang="zh-CN" sz="2200" kern="100" dirty="0">
                          <a:effectLst/>
                        </a:rPr>
                        <a:t>：</a:t>
                      </a:r>
                      <a:endParaRPr lang="zh-CN" sz="2200"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200" kern="100" dirty="0">
                          <a:effectLst/>
                        </a:rPr>
                        <a:t>课程注册管理系统的性能能否支持同时有</a:t>
                      </a:r>
                      <a:r>
                        <a:rPr lang="en-US" sz="2200" kern="100" dirty="0">
                          <a:effectLst/>
                        </a:rPr>
                        <a:t>100</a:t>
                      </a:r>
                      <a:r>
                        <a:rPr lang="zh-CN" sz="2200" kern="100" dirty="0">
                          <a:effectLst/>
                        </a:rPr>
                        <a:t>个用户登陆使用。并且平均响应时间少于</a:t>
                      </a:r>
                      <a:r>
                        <a:rPr lang="en-US" sz="2200" kern="100" dirty="0">
                          <a:effectLst/>
                        </a:rPr>
                        <a:t>1.5</a:t>
                      </a:r>
                      <a:r>
                        <a:rPr lang="zh-CN" sz="2200" kern="100" dirty="0">
                          <a:effectLst/>
                        </a:rPr>
                        <a:t>秒。</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a:effectLst/>
                        </a:rPr>
                        <a:t>测试输入</a:t>
                      </a:r>
                      <a:r>
                        <a:rPr lang="zh-CN" sz="2200" kern="100">
                          <a:effectLst/>
                        </a:rPr>
                        <a:t>：</a:t>
                      </a:r>
                      <a:endParaRPr lang="zh-CN" sz="2200"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200" kern="100" dirty="0">
                          <a:effectLst/>
                        </a:rPr>
                        <a:t>由模拟软件模拟</a:t>
                      </a:r>
                      <a:r>
                        <a:rPr lang="en-US" sz="2200" kern="100" dirty="0">
                          <a:effectLst/>
                        </a:rPr>
                        <a:t>100</a:t>
                      </a:r>
                      <a:r>
                        <a:rPr lang="zh-CN" sz="2200" kern="100" dirty="0">
                          <a:effectLst/>
                        </a:rPr>
                        <a:t>个用户使用系统。</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a:effectLst/>
                        </a:rPr>
                        <a:t>前提条件</a:t>
                      </a:r>
                      <a:r>
                        <a:rPr lang="zh-CN" sz="2200" kern="100">
                          <a:effectLst/>
                        </a:rPr>
                        <a:t>：</a:t>
                      </a:r>
                      <a:endParaRPr lang="zh-CN" sz="2200"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200" kern="100" dirty="0">
                          <a:effectLst/>
                        </a:rPr>
                        <a:t>软件系统已经完成并且在服务器上安装成功。</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a:effectLst/>
                        </a:rPr>
                        <a:t>环境要求</a:t>
                      </a:r>
                      <a:r>
                        <a:rPr lang="zh-CN" sz="2200" kern="100">
                          <a:effectLst/>
                        </a:rPr>
                        <a:t>：</a:t>
                      </a:r>
                      <a:endParaRPr lang="zh-CN" sz="2200"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200" kern="100" dirty="0">
                          <a:effectLst/>
                        </a:rPr>
                        <a:t>使用</a:t>
                      </a:r>
                      <a:r>
                        <a:rPr lang="en-US" sz="2200" kern="100" dirty="0">
                          <a:effectLst/>
                        </a:rPr>
                        <a:t>1</a:t>
                      </a:r>
                      <a:r>
                        <a:rPr lang="zh-CN" sz="2200" kern="100" dirty="0">
                          <a:effectLst/>
                        </a:rPr>
                        <a:t>台服务器，配置为</a:t>
                      </a:r>
                      <a:r>
                        <a:rPr lang="en-US" sz="2200" kern="100" dirty="0">
                          <a:effectLst/>
                        </a:rPr>
                        <a:t>××××</a:t>
                      </a:r>
                      <a:r>
                        <a:rPr lang="zh-CN" sz="2200" kern="100" dirty="0">
                          <a:effectLst/>
                        </a:rPr>
                        <a:t>；</a:t>
                      </a:r>
                    </a:p>
                    <a:p>
                      <a:pPr marL="160020" algn="just">
                        <a:spcAft>
                          <a:spcPts val="0"/>
                        </a:spcAft>
                      </a:pPr>
                      <a:r>
                        <a:rPr lang="zh-CN" sz="2200" kern="100" dirty="0">
                          <a:effectLst/>
                        </a:rPr>
                        <a:t>使用</a:t>
                      </a:r>
                      <a:r>
                        <a:rPr lang="en-US" sz="2200" kern="100" dirty="0">
                          <a:effectLst/>
                        </a:rPr>
                        <a:t>5</a:t>
                      </a:r>
                      <a:r>
                        <a:rPr lang="zh-CN" sz="2200" kern="100" dirty="0">
                          <a:effectLst/>
                        </a:rPr>
                        <a:t>台微机作为客户机，配置为</a:t>
                      </a:r>
                      <a:r>
                        <a:rPr lang="en-US" sz="2200" kern="100" dirty="0">
                          <a:effectLst/>
                        </a:rPr>
                        <a:t>××××</a:t>
                      </a:r>
                      <a:r>
                        <a:rPr lang="zh-CN" sz="2200" kern="100" dirty="0">
                          <a:effectLst/>
                        </a:rPr>
                        <a:t>；</a:t>
                      </a:r>
                    </a:p>
                    <a:p>
                      <a:pPr marL="160020" algn="just">
                        <a:spcAft>
                          <a:spcPts val="0"/>
                        </a:spcAft>
                      </a:pPr>
                      <a:r>
                        <a:rPr lang="zh-CN" sz="2200" kern="100" dirty="0">
                          <a:effectLst/>
                        </a:rPr>
                        <a:t>模拟软件在客户机安装；网络通畅。</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a:effectLst/>
                        </a:rPr>
                        <a:t>测试步骤</a:t>
                      </a:r>
                      <a:r>
                        <a:rPr lang="zh-CN" sz="2200" kern="100">
                          <a:effectLst/>
                        </a:rPr>
                        <a:t>：</a:t>
                      </a:r>
                      <a:endParaRPr lang="zh-CN" sz="2200"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en-US" sz="2200" kern="100" dirty="0">
                          <a:effectLst/>
                        </a:rPr>
                        <a:t>(1)</a:t>
                      </a:r>
                      <a:r>
                        <a:rPr lang="zh-CN" sz="2200" kern="100" dirty="0">
                          <a:effectLst/>
                        </a:rPr>
                        <a:t>启动服务器系统；</a:t>
                      </a:r>
                    </a:p>
                    <a:p>
                      <a:pPr marL="160020" algn="just">
                        <a:spcAft>
                          <a:spcPts val="0"/>
                        </a:spcAft>
                      </a:pPr>
                      <a:r>
                        <a:rPr lang="en-US" sz="2200" kern="100" dirty="0">
                          <a:effectLst/>
                        </a:rPr>
                        <a:t>(2)</a:t>
                      </a:r>
                      <a:r>
                        <a:rPr lang="zh-CN" sz="2200" kern="100" dirty="0">
                          <a:effectLst/>
                        </a:rPr>
                        <a:t>由模拟软件在每个客户机分别依次发送</a:t>
                      </a:r>
                      <a:r>
                        <a:rPr lang="en-US" sz="2200" kern="100" dirty="0">
                          <a:effectLst/>
                        </a:rPr>
                        <a:t>20</a:t>
                      </a:r>
                      <a:r>
                        <a:rPr lang="zh-CN" sz="2200" kern="100" dirty="0">
                          <a:effectLst/>
                        </a:rPr>
                        <a:t>个用户登陆请求，并模拟选课过程；</a:t>
                      </a:r>
                    </a:p>
                    <a:p>
                      <a:pPr marL="160020" algn="just">
                        <a:spcAft>
                          <a:spcPts val="0"/>
                        </a:spcAft>
                      </a:pPr>
                      <a:r>
                        <a:rPr lang="en-US" sz="2200" kern="100" dirty="0">
                          <a:effectLst/>
                        </a:rPr>
                        <a:t>(3)</a:t>
                      </a:r>
                      <a:r>
                        <a:rPr lang="zh-CN" sz="2200" kern="100" dirty="0">
                          <a:effectLst/>
                        </a:rPr>
                        <a:t>监控程序把每个用户的请求和服务器响应过程、时间记录在日志中；</a:t>
                      </a:r>
                    </a:p>
                    <a:p>
                      <a:pPr marL="160020" algn="just">
                        <a:spcAft>
                          <a:spcPts val="0"/>
                        </a:spcAft>
                      </a:pPr>
                      <a:r>
                        <a:rPr lang="en-US" sz="2200" kern="100" dirty="0">
                          <a:effectLst/>
                        </a:rPr>
                        <a:t>(4)</a:t>
                      </a:r>
                      <a:r>
                        <a:rPr lang="zh-CN" sz="2200" kern="100" dirty="0">
                          <a:effectLst/>
                        </a:rPr>
                        <a:t>对记录结果进行处理，判断是否每个用户均获得成功的服务，并计算平均响应时间。</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r>
                        <a:rPr lang="zh-CN" sz="2200" u="sng" kern="100">
                          <a:effectLst/>
                        </a:rPr>
                        <a:t>预期输出</a:t>
                      </a:r>
                      <a:r>
                        <a:rPr lang="zh-CN" sz="2200" kern="100">
                          <a:effectLst/>
                        </a:rPr>
                        <a:t>：</a:t>
                      </a:r>
                      <a:endParaRPr lang="zh-CN" sz="2200"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200" kern="100" dirty="0">
                          <a:effectLst/>
                        </a:rPr>
                        <a:t>每个模拟用户都得到正确服务，且对请求的平均响应时间小于</a:t>
                      </a:r>
                      <a:r>
                        <a:rPr lang="en-US" sz="2200" kern="100" dirty="0">
                          <a:effectLst/>
                        </a:rPr>
                        <a:t>1.5</a:t>
                      </a:r>
                      <a:r>
                        <a:rPr lang="zh-CN" sz="2200" kern="100" dirty="0">
                          <a:effectLst/>
                        </a:rPr>
                        <a:t>秒。</a:t>
                      </a:r>
                      <a:endParaRPr lang="zh-CN" sz="2200" kern="100" dirty="0">
                        <a:effectLst/>
                        <a:latin typeface="微软雅黑" panose="020B0503020204020204" charset="-122"/>
                        <a:ea typeface="微软雅黑" panose="020B0503020204020204" charset="-122"/>
                      </a:endParaRPr>
                    </a:p>
                  </a:txBody>
                  <a:tcPr marL="68580" marR="68580" marT="0" marB="0"/>
                </a:tc>
              </a:tr>
              <a:tr h="0">
                <a:tc>
                  <a:txBody>
                    <a:bodyPr/>
                    <a:lstStyle/>
                    <a:p>
                      <a:pPr algn="r">
                        <a:spcAft>
                          <a:spcPts val="0"/>
                        </a:spcAft>
                      </a:pPr>
                      <a:endParaRPr lang="zh-CN" sz="2400"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endParaRPr lang="zh-CN" sz="2400" kern="100" dirty="0">
                        <a:effectLst/>
                        <a:latin typeface="微软雅黑" panose="020B0503020204020204" charset="-122"/>
                        <a:ea typeface="微软雅黑" panose="020B0503020204020204" charset="-122"/>
                      </a:endParaRPr>
                    </a:p>
                  </a:txBody>
                  <a:tcPr marL="68580" marR="68580" marT="0" marB="0"/>
                </a:tc>
              </a:tr>
            </a:tbl>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强度测试</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zh-CN" dirty="0"/>
              <a:t>强度测试</a:t>
            </a:r>
            <a:r>
              <a:rPr lang="zh-CN" altLang="en-US" dirty="0"/>
              <a:t>可</a:t>
            </a:r>
            <a:r>
              <a:rPr lang="zh-CN" altLang="zh-CN" dirty="0"/>
              <a:t>被</a:t>
            </a:r>
            <a:r>
              <a:rPr lang="zh-CN" altLang="en-US" dirty="0"/>
              <a:t>视为</a:t>
            </a:r>
            <a:r>
              <a:rPr lang="zh-CN" altLang="zh-CN" dirty="0"/>
              <a:t>性能测试一部分</a:t>
            </a:r>
            <a:endParaRPr lang="en-US" altLang="zh-CN" dirty="0"/>
          </a:p>
          <a:p>
            <a:pPr lvl="1"/>
            <a:r>
              <a:rPr lang="zh-CN" altLang="zh-CN" dirty="0"/>
              <a:t>性能测试是为测试软件系统在正常使用时是否能够达到一定性能指标</a:t>
            </a:r>
            <a:endParaRPr lang="en-US" altLang="zh-CN" dirty="0"/>
          </a:p>
          <a:p>
            <a:pPr lvl="1"/>
            <a:r>
              <a:rPr lang="zh-CN" altLang="zh-CN" dirty="0"/>
              <a:t>强度测试则是对系统不断施加更大的压力和使用强度，确定系统瓶颈或者不能</a:t>
            </a:r>
            <a:r>
              <a:rPr lang="zh-CN" altLang="en-US" dirty="0"/>
              <a:t>接受</a:t>
            </a:r>
            <a:r>
              <a:rPr lang="zh-CN" altLang="zh-CN" dirty="0"/>
              <a:t>性能点，来获得系统能提供最大服务能力</a:t>
            </a:r>
            <a:endParaRPr lang="en-US" altLang="zh-CN" dirty="0"/>
          </a:p>
          <a:p>
            <a:r>
              <a:rPr lang="zh-CN" altLang="en-US" dirty="0"/>
              <a:t>强度测试示例</a:t>
            </a:r>
            <a:endParaRPr lang="en-US" altLang="zh-CN" dirty="0"/>
          </a:p>
          <a:p>
            <a:pPr lvl="1"/>
            <a:r>
              <a:rPr lang="zh-CN" altLang="zh-CN" dirty="0"/>
              <a:t>机票预订系统同时</a:t>
            </a:r>
            <a:r>
              <a:rPr lang="en-US" altLang="zh-CN" dirty="0"/>
              <a:t>500</a:t>
            </a:r>
            <a:r>
              <a:rPr lang="zh-CN" altLang="zh-CN" dirty="0"/>
              <a:t>个用户使用情况下正常运行属于性能测试</a:t>
            </a:r>
            <a:endParaRPr lang="en-US" altLang="zh-CN" dirty="0"/>
          </a:p>
          <a:p>
            <a:pPr lvl="1"/>
            <a:r>
              <a:rPr lang="zh-CN" altLang="zh-CN" dirty="0"/>
              <a:t>把测试场景定为上千用户、甚至上万用户同时使用，那么就</a:t>
            </a:r>
            <a:r>
              <a:rPr lang="zh-CN" altLang="en-US" dirty="0"/>
              <a:t>是</a:t>
            </a:r>
            <a:r>
              <a:rPr lang="zh-CN" altLang="zh-CN" dirty="0"/>
              <a:t>一种强度测试了，以判断系统能够承受最大的强度是多少</a:t>
            </a:r>
            <a:endParaRPr lang="en-US" altLang="zh-CN" dirty="0"/>
          </a:p>
          <a:p>
            <a:r>
              <a:rPr lang="zh-CN" altLang="zh-CN" dirty="0"/>
              <a:t>强度测试适用于在可变负载系统中运行的软件</a:t>
            </a:r>
            <a:endParaRPr lang="en-US" altLang="zh-CN" dirty="0"/>
          </a:p>
          <a:p>
            <a:pPr lvl="1"/>
            <a:r>
              <a:rPr lang="zh-CN" altLang="zh-CN" dirty="0"/>
              <a:t>强度测试可与性能测试一起进行，但需对测试用例中定义的测试环境、条件、输入、步骤等内容进行调整，以适应强度测试</a:t>
            </a:r>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安全性测试</a:t>
            </a:r>
            <a:endParaRPr lang="zh-CN" altLang="en-US" dirty="0"/>
          </a:p>
        </p:txBody>
      </p:sp>
      <p:sp>
        <p:nvSpPr>
          <p:cNvPr id="2" name="内容占位符 1"/>
          <p:cNvSpPr>
            <a:spLocks noGrp="1"/>
          </p:cNvSpPr>
          <p:nvPr>
            <p:ph idx="1"/>
          </p:nvPr>
        </p:nvSpPr>
        <p:spPr/>
        <p:txBody>
          <a:bodyPr>
            <a:normAutofit lnSpcReduction="10000"/>
          </a:bodyPr>
          <a:lstStyle/>
          <a:p>
            <a:r>
              <a:rPr lang="zh-CN" altLang="zh-CN" dirty="0"/>
              <a:t>设计测试用例来暴露软件安全漏洞的过程</a:t>
            </a:r>
            <a:endParaRPr lang="en-US" altLang="zh-CN" dirty="0"/>
          </a:p>
          <a:p>
            <a:pPr lvl="1"/>
            <a:r>
              <a:rPr lang="zh-CN" altLang="zh-CN" dirty="0"/>
              <a:t>如设法破坏数据库管理系统的数据安全机制、突破重要领域软件系统的用户访问控制等</a:t>
            </a:r>
            <a:endParaRPr lang="en-US" altLang="zh-CN" dirty="0"/>
          </a:p>
          <a:p>
            <a:r>
              <a:rPr lang="zh-CN" altLang="zh-CN" sz="2800" dirty="0"/>
              <a:t>安全性测试的过程</a:t>
            </a:r>
          </a:p>
          <a:p>
            <a:pPr lvl="1"/>
            <a:r>
              <a:rPr lang="zh-CN" altLang="zh-CN" sz="2400" dirty="0"/>
              <a:t>明确潜在的安全隐患，包括容易遭受攻击的内容、可能作为潜在入侵者的人员角色等</a:t>
            </a:r>
          </a:p>
          <a:p>
            <a:pPr lvl="1"/>
            <a:r>
              <a:rPr lang="zh-CN" altLang="zh-CN" sz="2400" dirty="0"/>
              <a:t>明确潜在的入侵行为及时机，例如事务初始化、系统输入、执行存储和检索操作等时候</a:t>
            </a:r>
          </a:p>
          <a:p>
            <a:pPr lvl="1"/>
            <a:r>
              <a:rPr lang="zh-CN" altLang="zh-CN" sz="2400" dirty="0"/>
              <a:t>列出每种潜在安全隐患可能遭到的入侵行为及其可能性</a:t>
            </a:r>
          </a:p>
          <a:p>
            <a:pPr lvl="1"/>
            <a:r>
              <a:rPr lang="zh-CN" altLang="zh-CN" sz="2400" dirty="0"/>
              <a:t>确定风险较高的入侵点，这可通过对包括发生可能性、后果严重程度等因素进行分析得到</a:t>
            </a:r>
          </a:p>
          <a:p>
            <a:pPr lvl="1"/>
            <a:r>
              <a:rPr lang="zh-CN" altLang="zh-CN" sz="2400" dirty="0"/>
              <a:t>根据风险的顺序，设计测试用例来实施安全性测试</a:t>
            </a:r>
          </a:p>
          <a:p>
            <a:pPr lvl="1"/>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示例：</a:t>
            </a:r>
            <a:r>
              <a:rPr lang="zh-CN" altLang="en-US" dirty="0"/>
              <a:t>软件需求中的潜在问题</a:t>
            </a:r>
          </a:p>
        </p:txBody>
      </p:sp>
      <p:sp>
        <p:nvSpPr>
          <p:cNvPr id="4" name="文本框 3"/>
          <p:cNvSpPr txBox="1"/>
          <p:nvPr/>
        </p:nvSpPr>
        <p:spPr>
          <a:xfrm>
            <a:off x="8291450" y="2828835"/>
            <a:ext cx="3780420" cy="1428257"/>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342900" indent="-342900" algn="just">
              <a:buFont typeface="Wingdings" panose="05000000000000000000" pitchFamily="2" charset="2"/>
              <a:buChar char="Ø"/>
            </a:pPr>
            <a:r>
              <a:rPr lang="zh-CN" altLang="en-US" sz="2800" dirty="0"/>
              <a:t>是否正确描述需求？</a:t>
            </a:r>
            <a:endParaRPr lang="en-US" altLang="zh-CN" sz="2800" dirty="0"/>
          </a:p>
          <a:p>
            <a:pPr marL="342900" indent="-342900" algn="just">
              <a:buFont typeface="Wingdings" panose="05000000000000000000" pitchFamily="2" charset="2"/>
              <a:buChar char="Ø"/>
            </a:pPr>
            <a:r>
              <a:rPr lang="zh-CN" altLang="en-US" sz="2800" dirty="0"/>
              <a:t>是否一致描述需求？</a:t>
            </a:r>
            <a:endParaRPr lang="en-US" altLang="zh-CN" sz="2800" dirty="0"/>
          </a:p>
          <a:p>
            <a:pPr marL="342900" indent="-342900" algn="just">
              <a:buFont typeface="Wingdings" panose="05000000000000000000" pitchFamily="2" charset="2"/>
              <a:buChar char="Ø"/>
            </a:pPr>
            <a:r>
              <a:rPr lang="zh-CN" altLang="en-US" sz="2800" dirty="0"/>
              <a:t>是否存在描述错误？</a:t>
            </a:r>
            <a:endParaRPr lang="en-US" altLang="zh-CN" sz="2800" dirty="0"/>
          </a:p>
        </p:txBody>
      </p:sp>
      <p:pic>
        <p:nvPicPr>
          <p:cNvPr id="7" name="图片 6"/>
          <p:cNvPicPr>
            <a:picLocks noChangeAspect="1"/>
          </p:cNvPicPr>
          <p:nvPr/>
        </p:nvPicPr>
        <p:blipFill>
          <a:blip r:embed="rId2"/>
          <a:stretch>
            <a:fillRect/>
          </a:stretch>
        </p:blipFill>
        <p:spPr>
          <a:xfrm>
            <a:off x="370570" y="1409481"/>
            <a:ext cx="7781691" cy="4575803"/>
          </a:xfrm>
          <a:prstGeom prst="rect">
            <a:avLst/>
          </a:prstGeom>
          <a:ln>
            <a:solidFill>
              <a:schemeClr val="accent2">
                <a:shade val="95000"/>
                <a:satMod val="105000"/>
              </a:schemeClr>
            </a:solid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用户界面</a:t>
            </a:r>
            <a:r>
              <a:rPr lang="zh-CN" altLang="zh-CN" dirty="0">
                <a:effectLst/>
              </a:rPr>
              <a:t>测试</a:t>
            </a:r>
            <a:endParaRPr lang="zh-CN" altLang="en-US" dirty="0"/>
          </a:p>
        </p:txBody>
      </p:sp>
      <p:sp>
        <p:nvSpPr>
          <p:cNvPr id="2" name="内容占位符 1"/>
          <p:cNvSpPr>
            <a:spLocks noGrp="1"/>
          </p:cNvSpPr>
          <p:nvPr>
            <p:ph idx="1"/>
          </p:nvPr>
        </p:nvSpPr>
        <p:spPr/>
        <p:txBody>
          <a:bodyPr/>
          <a:lstStyle/>
          <a:p>
            <a:r>
              <a:rPr lang="zh-CN" altLang="en-US" dirty="0"/>
              <a:t>也</a:t>
            </a:r>
            <a:r>
              <a:rPr lang="zh-CN" altLang="zh-CN" dirty="0"/>
              <a:t>称易用性测试</a:t>
            </a:r>
            <a:r>
              <a:rPr lang="zh-CN" altLang="en-US" dirty="0"/>
              <a:t>，</a:t>
            </a:r>
            <a:r>
              <a:rPr lang="zh-CN" altLang="en-US" sz="2800" dirty="0"/>
              <a:t>测试用户界面是否</a:t>
            </a:r>
            <a:r>
              <a:rPr lang="zh-CN" altLang="zh-CN" sz="2800" dirty="0"/>
              <a:t>易于使用且具有较强实用性</a:t>
            </a:r>
          </a:p>
          <a:p>
            <a:pPr lvl="1"/>
            <a:r>
              <a:rPr lang="zh-CN" altLang="zh-CN" sz="2400" dirty="0"/>
              <a:t>是否把常用的按钮或菜单项放在醒目的位置</a:t>
            </a:r>
          </a:p>
          <a:p>
            <a:pPr lvl="1"/>
            <a:r>
              <a:rPr lang="zh-CN" altLang="zh-CN" sz="2400" dirty="0"/>
              <a:t>软件的输出是否清晰、有序</a:t>
            </a:r>
          </a:p>
          <a:p>
            <a:pPr lvl="1"/>
            <a:r>
              <a:rPr lang="zh-CN" altLang="zh-CN" sz="2400" dirty="0"/>
              <a:t>错误信息是否直观和易于理解</a:t>
            </a:r>
          </a:p>
          <a:p>
            <a:pPr lvl="1"/>
            <a:r>
              <a:rPr lang="zh-CN" altLang="zh-CN" sz="2400" dirty="0"/>
              <a:t>软件错误顺序是否符合用户的业务过程</a:t>
            </a:r>
          </a:p>
          <a:p>
            <a:pPr lvl="1"/>
            <a:r>
              <a:rPr lang="zh-CN" altLang="zh-CN" sz="2400" dirty="0"/>
              <a:t>界面的风格是否一致</a:t>
            </a:r>
          </a:p>
          <a:p>
            <a:endParaRPr lang="zh-CN" alt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Web</a:t>
            </a:r>
            <a:r>
              <a:rPr lang="zh-CN" altLang="zh-CN" dirty="0">
                <a:effectLst/>
              </a:rPr>
              <a:t>测试</a:t>
            </a:r>
            <a:endParaRPr lang="zh-CN" altLang="en-US" dirty="0"/>
          </a:p>
        </p:txBody>
      </p:sp>
      <p:sp>
        <p:nvSpPr>
          <p:cNvPr id="2" name="内容占位符 1"/>
          <p:cNvSpPr>
            <a:spLocks noGrp="1"/>
          </p:cNvSpPr>
          <p:nvPr>
            <p:ph idx="1"/>
          </p:nvPr>
        </p:nvSpPr>
        <p:spPr/>
        <p:txBody>
          <a:bodyPr/>
          <a:lstStyle/>
          <a:p>
            <a:r>
              <a:rPr lang="zh-CN" altLang="zh-CN" dirty="0"/>
              <a:t>基于</a:t>
            </a:r>
            <a:r>
              <a:rPr lang="en-US" altLang="zh-CN" dirty="0"/>
              <a:t>Web</a:t>
            </a:r>
            <a:r>
              <a:rPr lang="zh-CN" altLang="zh-CN" dirty="0"/>
              <a:t>软件</a:t>
            </a:r>
            <a:r>
              <a:rPr lang="zh-CN" altLang="en-US" dirty="0"/>
              <a:t>利用</a:t>
            </a:r>
            <a:r>
              <a:rPr lang="zh-CN" altLang="zh-CN" dirty="0"/>
              <a:t>浏览器通过超链接把各个网页联系在一起，满足用户对信息的获取</a:t>
            </a:r>
            <a:endParaRPr lang="en-US" altLang="zh-CN" dirty="0"/>
          </a:p>
          <a:p>
            <a:r>
              <a:rPr lang="zh-CN" altLang="zh-CN" dirty="0"/>
              <a:t>需要测试大量的</a:t>
            </a:r>
            <a:r>
              <a:rPr lang="zh-CN" altLang="en-US" dirty="0"/>
              <a:t>对象</a:t>
            </a:r>
            <a:endParaRPr lang="en-US" altLang="zh-CN" dirty="0"/>
          </a:p>
          <a:p>
            <a:pPr lvl="1"/>
            <a:r>
              <a:rPr lang="zh-CN" altLang="en-US" dirty="0"/>
              <a:t>文本测试，</a:t>
            </a:r>
            <a:r>
              <a:rPr lang="zh-CN" altLang="zh-CN" dirty="0"/>
              <a:t>对其中的术语、题目、内容素材、电子邮件地址、电话号码等信息的准确度、时效性方面进行检查，文字的拼写是否有误也要经常进行检查</a:t>
            </a:r>
            <a:endParaRPr lang="en-US" altLang="zh-CN" dirty="0"/>
          </a:p>
          <a:p>
            <a:pPr lvl="1"/>
            <a:r>
              <a:rPr lang="zh-CN" altLang="zh-CN" dirty="0"/>
              <a:t>由于窗口缩放会引起文字段落改变，应测试是否会导致格式混乱</a:t>
            </a:r>
            <a:endParaRPr lang="en-US" altLang="zh-CN" dirty="0"/>
          </a:p>
          <a:p>
            <a:pPr lvl="1"/>
            <a:r>
              <a:rPr lang="zh-CN" altLang="zh-CN" dirty="0"/>
              <a:t>测试超级链接</a:t>
            </a:r>
            <a:endParaRPr lang="en-US" altLang="zh-CN" dirty="0"/>
          </a:p>
          <a:p>
            <a:pPr lvl="1"/>
            <a:r>
              <a:rPr lang="zh-CN" altLang="zh-CN" dirty="0"/>
              <a:t>测试图片和视频</a:t>
            </a:r>
            <a:endParaRPr lang="en-US" altLang="zh-CN" dirty="0"/>
          </a:p>
          <a:p>
            <a:pPr lvl="1"/>
            <a:r>
              <a:rPr lang="zh-CN" altLang="zh-CN" dirty="0"/>
              <a:t>测试表单</a:t>
            </a:r>
            <a:endParaRPr lang="zh-CN" altLang="en-US"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2.5 </a:t>
            </a:r>
            <a:r>
              <a:rPr lang="zh-CN" altLang="en-US" dirty="0"/>
              <a:t>软件测试的后续工作</a:t>
            </a:r>
          </a:p>
        </p:txBody>
      </p:sp>
      <p:sp>
        <p:nvSpPr>
          <p:cNvPr id="6" name="矩形 5"/>
          <p:cNvSpPr/>
          <p:nvPr/>
        </p:nvSpPr>
        <p:spPr>
          <a:xfrm>
            <a:off x="6428019" y="1920386"/>
            <a:ext cx="4311703" cy="2880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椭圆 7"/>
          <p:cNvSpPr/>
          <p:nvPr/>
        </p:nvSpPr>
        <p:spPr>
          <a:xfrm>
            <a:off x="3119597" y="2957196"/>
            <a:ext cx="11855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软件测试</a:t>
            </a:r>
          </a:p>
        </p:txBody>
      </p:sp>
      <p:cxnSp>
        <p:nvCxnSpPr>
          <p:cNvPr id="9" name="直接箭头连接符 8"/>
          <p:cNvCxnSpPr>
            <a:endCxn id="8" idx="1"/>
          </p:cNvCxnSpPr>
          <p:nvPr/>
        </p:nvCxnSpPr>
        <p:spPr>
          <a:xfrm>
            <a:off x="2774614" y="2813280"/>
            <a:ext cx="518220" cy="302196"/>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3"/>
          </p:cNvCxnSpPr>
          <p:nvPr/>
        </p:nvCxnSpPr>
        <p:spPr>
          <a:xfrm flipV="1">
            <a:off x="2774614" y="3879236"/>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620355" y="2167651"/>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软件产品</a:t>
            </a:r>
          </a:p>
        </p:txBody>
      </p:sp>
      <p:sp>
        <p:nvSpPr>
          <p:cNvPr id="12" name="矩形 11"/>
          <p:cNvSpPr/>
          <p:nvPr/>
        </p:nvSpPr>
        <p:spPr>
          <a:xfrm>
            <a:off x="1312614" y="4339969"/>
            <a:ext cx="157586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测试数据、工具</a:t>
            </a:r>
          </a:p>
        </p:txBody>
      </p:sp>
      <p:cxnSp>
        <p:nvCxnSpPr>
          <p:cNvPr id="13" name="直接箭头连接符 12"/>
          <p:cNvCxnSpPr>
            <a:stCxn id="8" idx="6"/>
          </p:cNvCxnSpPr>
          <p:nvPr/>
        </p:nvCxnSpPr>
        <p:spPr>
          <a:xfrm>
            <a:off x="4304944" y="3497356"/>
            <a:ext cx="792088" cy="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991577" y="2964181"/>
            <a:ext cx="11855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测试评价</a:t>
            </a:r>
          </a:p>
        </p:txBody>
      </p:sp>
      <p:sp>
        <p:nvSpPr>
          <p:cNvPr id="15" name="矩形 14"/>
          <p:cNvSpPr/>
          <p:nvPr/>
        </p:nvSpPr>
        <p:spPr>
          <a:xfrm>
            <a:off x="3843761" y="4438307"/>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预期结果</a:t>
            </a:r>
          </a:p>
        </p:txBody>
      </p:sp>
      <p:cxnSp>
        <p:nvCxnSpPr>
          <p:cNvPr id="16" name="直接箭头连接符 15"/>
          <p:cNvCxnSpPr/>
          <p:nvPr/>
        </p:nvCxnSpPr>
        <p:spPr>
          <a:xfrm flipV="1">
            <a:off x="4732512" y="3976508"/>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6"/>
            <a:endCxn id="18" idx="2"/>
          </p:cNvCxnSpPr>
          <p:nvPr/>
        </p:nvCxnSpPr>
        <p:spPr>
          <a:xfrm flipV="1">
            <a:off x="6177153" y="3497454"/>
            <a:ext cx="1190625" cy="6985"/>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7367747" y="2957196"/>
            <a:ext cx="11855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软件调试</a:t>
            </a:r>
          </a:p>
        </p:txBody>
      </p:sp>
      <p:sp>
        <p:nvSpPr>
          <p:cNvPr id="19" name="椭圆 18"/>
          <p:cNvSpPr/>
          <p:nvPr/>
        </p:nvSpPr>
        <p:spPr>
          <a:xfrm>
            <a:off x="9240362" y="2971166"/>
            <a:ext cx="1185545" cy="1080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缺陷修复</a:t>
            </a:r>
          </a:p>
        </p:txBody>
      </p:sp>
      <p:cxnSp>
        <p:nvCxnSpPr>
          <p:cNvPr id="20" name="直接箭头连接符 19"/>
          <p:cNvCxnSpPr>
            <a:stCxn id="18" idx="6"/>
          </p:cNvCxnSpPr>
          <p:nvPr/>
        </p:nvCxnSpPr>
        <p:spPr>
          <a:xfrm>
            <a:off x="8553292" y="3497264"/>
            <a:ext cx="686802" cy="9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9" idx="0"/>
          </p:cNvCxnSpPr>
          <p:nvPr/>
        </p:nvCxnSpPr>
        <p:spPr>
          <a:xfrm rot="16200000" flipV="1">
            <a:off x="6830485" y="-32036"/>
            <a:ext cx="295549" cy="5710472"/>
          </a:xfrm>
          <a:prstGeom prst="bentConnector2">
            <a:avLst/>
          </a:prstGeom>
          <a:ln w="47625">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430361" y="3554218"/>
            <a:ext cx="8280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charset="-122"/>
                <a:ea typeface="微软雅黑" panose="020B0503020204020204" charset="-122"/>
              </a:rPr>
              <a:t>软件缺陷</a:t>
            </a:r>
          </a:p>
        </p:txBody>
      </p:sp>
      <p:sp>
        <p:nvSpPr>
          <p:cNvPr id="23" name="矩形 22"/>
          <p:cNvSpPr/>
          <p:nvPr/>
        </p:nvSpPr>
        <p:spPr>
          <a:xfrm>
            <a:off x="7393324" y="2167651"/>
            <a:ext cx="182531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charset="-122"/>
                <a:ea typeface="微软雅黑" panose="020B0503020204020204" charset="-122"/>
              </a:rPr>
              <a:t>修复后的软件</a:t>
            </a:r>
          </a:p>
        </p:txBody>
      </p:sp>
      <p:cxnSp>
        <p:nvCxnSpPr>
          <p:cNvPr id="26" name="直接箭头连接符 25"/>
          <p:cNvCxnSpPr>
            <a:endCxn id="8" idx="0"/>
          </p:cNvCxnSpPr>
          <p:nvPr/>
        </p:nvCxnSpPr>
        <p:spPr>
          <a:xfrm flipH="1">
            <a:off x="3712815" y="2675426"/>
            <a:ext cx="450423" cy="281871"/>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222806"/>
            <a:ext cx="12190413" cy="648072"/>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latin typeface="微软雅黑" panose="020B0503020204020204" charset="-122"/>
                <a:ea typeface="微软雅黑" panose="020B0503020204020204" charset="-122"/>
              </a:rPr>
              <a:t>测试是为了发现错误，从而跟错误信息来纠正错误，提高软件质量</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回归测试</a:t>
            </a:r>
            <a:endParaRPr lang="zh-CN" altLang="en-US" dirty="0"/>
          </a:p>
        </p:txBody>
      </p:sp>
      <p:sp>
        <p:nvSpPr>
          <p:cNvPr id="2" name="内容占位符 1"/>
          <p:cNvSpPr>
            <a:spLocks noGrp="1"/>
          </p:cNvSpPr>
          <p:nvPr>
            <p:ph idx="1"/>
          </p:nvPr>
        </p:nvSpPr>
        <p:spPr/>
        <p:txBody>
          <a:bodyPr/>
          <a:lstStyle/>
          <a:p>
            <a:r>
              <a:rPr lang="zh-CN" altLang="en-US" dirty="0"/>
              <a:t>修改程序可能会引入新的错误</a:t>
            </a:r>
            <a:endParaRPr lang="en-US" altLang="zh-CN" dirty="0"/>
          </a:p>
          <a:p>
            <a:pPr lvl="1"/>
            <a:r>
              <a:rPr lang="zh-CN" altLang="en-US" dirty="0"/>
              <a:t>原先“正常”的程序现在变得“不正常”</a:t>
            </a:r>
            <a:endParaRPr lang="en-US" altLang="zh-CN" dirty="0"/>
          </a:p>
          <a:p>
            <a:r>
              <a:rPr lang="zh-CN" altLang="en-US" dirty="0"/>
              <a:t>回归测试目的</a:t>
            </a:r>
          </a:p>
          <a:p>
            <a:pPr lvl="1"/>
            <a:r>
              <a:rPr lang="zh-CN" altLang="en-US" dirty="0"/>
              <a:t>验证软件新版本是否从正常状态回归</a:t>
            </a:r>
            <a:r>
              <a:rPr lang="en-US" altLang="zh-CN" dirty="0"/>
              <a:t>/</a:t>
            </a:r>
            <a:r>
              <a:rPr lang="zh-CN" altLang="en-US" dirty="0"/>
              <a:t>退化到不正常状态</a:t>
            </a:r>
          </a:p>
          <a:p>
            <a:r>
              <a:rPr lang="zh-CN" altLang="en-US" dirty="0"/>
              <a:t>方法</a:t>
            </a:r>
          </a:p>
          <a:p>
            <a:pPr lvl="1"/>
            <a:r>
              <a:rPr lang="zh-CN" altLang="en-US" dirty="0"/>
              <a:t>重新进行测试，再次运行所有的测试用例来发现缺陷</a:t>
            </a:r>
          </a:p>
          <a:p>
            <a:r>
              <a:rPr lang="zh-CN" altLang="en-US" dirty="0"/>
              <a:t>回归测试最好能够自动化</a:t>
            </a:r>
          </a:p>
          <a:p>
            <a:pPr lvl="1"/>
            <a:r>
              <a:rPr lang="zh-CN" altLang="en-US" dirty="0"/>
              <a:t>单元测试是回归测试的基础</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a:t>测试、调试和排错</a:t>
            </a:r>
          </a:p>
        </p:txBody>
      </p:sp>
      <p:sp>
        <p:nvSpPr>
          <p:cNvPr id="139267" name="Rectangle 3"/>
          <p:cNvSpPr>
            <a:spLocks noGrp="1" noChangeArrowheads="1"/>
          </p:cNvSpPr>
          <p:nvPr>
            <p:ph idx="1"/>
          </p:nvPr>
        </p:nvSpPr>
        <p:spPr/>
        <p:txBody>
          <a:bodyPr/>
          <a:lstStyle/>
          <a:p>
            <a:r>
              <a:rPr lang="zh-CN" altLang="en-US" dirty="0"/>
              <a:t>目的</a:t>
            </a:r>
            <a:endParaRPr lang="zh-CN" altLang="en-US" dirty="0">
              <a:sym typeface="Wingdings" panose="05000000000000000000" pitchFamily="2" charset="2"/>
            </a:endParaRPr>
          </a:p>
          <a:p>
            <a:pPr lvl="1"/>
            <a:r>
              <a:rPr lang="zh-CN" altLang="en-US" dirty="0">
                <a:sym typeface="Wingdings" panose="05000000000000000000" pitchFamily="2" charset="2"/>
              </a:rPr>
              <a:t>测试发现缺陷</a:t>
            </a:r>
            <a:endParaRPr lang="en-US" altLang="zh-CN" dirty="0">
              <a:sym typeface="Wingdings" panose="05000000000000000000" pitchFamily="2" charset="2"/>
            </a:endParaRPr>
          </a:p>
          <a:p>
            <a:pPr lvl="1"/>
            <a:r>
              <a:rPr lang="zh-CN" altLang="en-US" dirty="0">
                <a:sym typeface="Wingdings" panose="05000000000000000000" pitchFamily="2" charset="2"/>
              </a:rPr>
              <a:t>调试定位缺陷</a:t>
            </a:r>
            <a:endParaRPr lang="en-US" altLang="zh-CN" dirty="0">
              <a:sym typeface="Wingdings" panose="05000000000000000000" pitchFamily="2" charset="2"/>
            </a:endParaRPr>
          </a:p>
          <a:p>
            <a:pPr lvl="1"/>
            <a:r>
              <a:rPr lang="zh-CN" altLang="en-US" dirty="0">
                <a:sym typeface="Wingdings" panose="05000000000000000000" pitchFamily="2" charset="2"/>
              </a:rPr>
              <a:t>排错纠正错误</a:t>
            </a:r>
            <a:endParaRPr lang="en-US" altLang="zh-CN" dirty="0">
              <a:sym typeface="Wingdings" panose="05000000000000000000" pitchFamily="2" charset="2"/>
            </a:endParaRPr>
          </a:p>
          <a:p>
            <a:pPr lvl="1"/>
            <a:endParaRPr lang="zh-CN" altLang="en-US" dirty="0"/>
          </a:p>
          <a:p>
            <a:r>
              <a:rPr lang="zh-CN" altLang="en-US" dirty="0"/>
              <a:t>独立性不同</a:t>
            </a:r>
          </a:p>
          <a:p>
            <a:pPr lvl="1"/>
            <a:r>
              <a:rPr lang="zh-CN" altLang="en-US" dirty="0"/>
              <a:t>测试由独立的测试小组进行</a:t>
            </a:r>
            <a:endParaRPr lang="en-US" altLang="zh-CN" dirty="0"/>
          </a:p>
          <a:p>
            <a:pPr lvl="1"/>
            <a:r>
              <a:rPr lang="zh-CN" altLang="en-US" dirty="0"/>
              <a:t>调试和排错由开发人员完成</a:t>
            </a:r>
          </a:p>
          <a:p>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测试的重要性和特殊性</a:t>
            </a:r>
          </a:p>
        </p:txBody>
      </p:sp>
      <p:sp>
        <p:nvSpPr>
          <p:cNvPr id="2" name="内容占位符 1"/>
          <p:cNvSpPr>
            <a:spLocks noGrp="1"/>
          </p:cNvSpPr>
          <p:nvPr>
            <p:ph idx="1"/>
          </p:nvPr>
        </p:nvSpPr>
        <p:spPr/>
        <p:txBody>
          <a:bodyPr/>
          <a:lstStyle/>
          <a:p>
            <a:r>
              <a:rPr lang="zh-CN" altLang="en-US" dirty="0"/>
              <a:t>软件测试是软件质量保证活动中关键步骤</a:t>
            </a:r>
          </a:p>
          <a:p>
            <a:pPr lvl="1"/>
            <a:r>
              <a:rPr lang="zh-CN" altLang="en-US" dirty="0"/>
              <a:t>对</a:t>
            </a:r>
            <a:r>
              <a:rPr lang="en-US" altLang="zh-CN" dirty="0"/>
              <a:t>SRS</a:t>
            </a:r>
            <a:r>
              <a:rPr lang="zh-CN" altLang="en-US" dirty="0"/>
              <a:t>、设计规格说明书以及编码的最后复审</a:t>
            </a:r>
          </a:p>
          <a:p>
            <a:pPr lvl="1"/>
            <a:r>
              <a:rPr lang="zh-CN" altLang="en-US" dirty="0"/>
              <a:t>其工作量往往占软件开发总工作量的</a:t>
            </a:r>
            <a:r>
              <a:rPr lang="en-US" altLang="zh-CN" dirty="0"/>
              <a:t>40%</a:t>
            </a:r>
            <a:r>
              <a:rPr lang="zh-CN" altLang="en-US" dirty="0"/>
              <a:t>以上</a:t>
            </a:r>
          </a:p>
          <a:p>
            <a:pPr lvl="1"/>
            <a:r>
              <a:rPr lang="zh-CN" altLang="en-US" dirty="0"/>
              <a:t>确保软件质量的一种有效 和可操作的重要手段</a:t>
            </a:r>
            <a:endParaRPr lang="en-US" altLang="zh-CN" dirty="0"/>
          </a:p>
          <a:p>
            <a:pPr lvl="1"/>
            <a:endParaRPr lang="zh-CN" altLang="en-US" dirty="0"/>
          </a:p>
          <a:p>
            <a:r>
              <a:rPr lang="zh-CN" altLang="en-US" dirty="0"/>
              <a:t>软件测试有其特殊性和规律 </a:t>
            </a:r>
            <a:endParaRPr lang="en-US" altLang="zh-CN" dirty="0"/>
          </a:p>
          <a:p>
            <a:pPr lvl="1"/>
            <a:r>
              <a:rPr lang="zh-CN" altLang="en-US" dirty="0"/>
              <a:t>软件是逻辑产品</a:t>
            </a:r>
            <a:endParaRPr lang="en-US" altLang="zh-CN" dirty="0"/>
          </a:p>
          <a:p>
            <a:pPr lvl="1"/>
            <a:r>
              <a:rPr lang="zh-CN" altLang="en-US" dirty="0"/>
              <a:t>软件有其复杂性</a:t>
            </a:r>
          </a:p>
          <a:p>
            <a:endParaRPr lang="zh-CN" altLang="en-US"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dirty="0"/>
              <a:t>2.6 </a:t>
            </a:r>
            <a:r>
              <a:rPr lang="zh-CN" altLang="en-US" dirty="0"/>
              <a:t>软件测试原则</a:t>
            </a:r>
            <a:r>
              <a:rPr lang="en-US" altLang="zh-CN" dirty="0"/>
              <a:t>(1/2)</a:t>
            </a:r>
            <a:endParaRPr lang="zh-CN" altLang="en-US" dirty="0"/>
          </a:p>
        </p:txBody>
      </p:sp>
      <p:sp>
        <p:nvSpPr>
          <p:cNvPr id="156675" name="Rectangle 3"/>
          <p:cNvSpPr>
            <a:spLocks noGrp="1" noChangeArrowheads="1"/>
          </p:cNvSpPr>
          <p:nvPr>
            <p:ph idx="1"/>
          </p:nvPr>
        </p:nvSpPr>
        <p:spPr/>
        <p:txBody>
          <a:bodyPr>
            <a:normAutofit fontScale="92500" lnSpcReduction="10000"/>
          </a:bodyPr>
          <a:lstStyle/>
          <a:p>
            <a:r>
              <a:rPr lang="zh-CN" altLang="en-US" dirty="0"/>
              <a:t>测试应该有计划</a:t>
            </a:r>
            <a:endParaRPr lang="en-US" altLang="zh-CN" dirty="0"/>
          </a:p>
          <a:p>
            <a:pPr lvl="1"/>
            <a:r>
              <a:rPr lang="zh-CN" altLang="en-US" dirty="0"/>
              <a:t>在开发初期就应制定测试计划，测试计划应该在测试之前就应该制定</a:t>
            </a:r>
          </a:p>
          <a:p>
            <a:r>
              <a:rPr lang="zh-CN" altLang="en-US" dirty="0"/>
              <a:t>所有的测试都应该追溯到用户需求</a:t>
            </a:r>
          </a:p>
          <a:p>
            <a:r>
              <a:rPr lang="zh-CN" altLang="en-US" dirty="0"/>
              <a:t>将</a:t>
            </a:r>
            <a:r>
              <a:rPr lang="en-US" altLang="zh-CN" dirty="0"/>
              <a:t>Pareto</a:t>
            </a:r>
            <a:r>
              <a:rPr lang="zh-CN" altLang="en-US" dirty="0"/>
              <a:t>原则应用于软件测试</a:t>
            </a:r>
          </a:p>
          <a:p>
            <a:pPr lvl="1"/>
            <a:r>
              <a:rPr lang="en-US" altLang="zh-CN" dirty="0"/>
              <a:t>80%</a:t>
            </a:r>
            <a:r>
              <a:rPr lang="zh-CN" altLang="en-US" dirty="0"/>
              <a:t>的错误都可以在大概</a:t>
            </a:r>
            <a:r>
              <a:rPr lang="en-US" altLang="zh-CN" dirty="0"/>
              <a:t>20%</a:t>
            </a:r>
            <a:r>
              <a:rPr lang="zh-CN" altLang="en-US" dirty="0"/>
              <a:t>的模块中找到根源</a:t>
            </a:r>
          </a:p>
          <a:p>
            <a:r>
              <a:rPr lang="zh-CN" altLang="en-US" dirty="0"/>
              <a:t>测试应该从“微观”开始，逐步转向“宏观</a:t>
            </a:r>
            <a:r>
              <a:rPr lang="en-US" altLang="zh-CN" dirty="0"/>
              <a:t>”</a:t>
            </a:r>
          </a:p>
          <a:p>
            <a:r>
              <a:rPr lang="zh-CN" altLang="en-US" dirty="0"/>
              <a:t>穷举测试是不可能的</a:t>
            </a:r>
            <a:endParaRPr lang="en-US" altLang="zh-CN" dirty="0"/>
          </a:p>
          <a:p>
            <a:r>
              <a:rPr lang="zh-CN" altLang="zh-CN" dirty="0"/>
              <a:t>每个测试用例都必须定义预期的输出或结果</a:t>
            </a:r>
          </a:p>
          <a:p>
            <a:r>
              <a:rPr lang="zh-CN" altLang="zh-CN" dirty="0"/>
              <a:t>尽量避免程序的开发人员来测试他自己编写的代码</a:t>
            </a:r>
          </a:p>
          <a:p>
            <a:r>
              <a:rPr lang="zh-CN" altLang="zh-CN" dirty="0"/>
              <a:t>尽量避免程序开发组织测试其自己开发的程序</a:t>
            </a:r>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软件测试原则</a:t>
            </a:r>
            <a:r>
              <a:rPr lang="en-US" altLang="zh-CN"/>
              <a:t>(2/2)</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zh-CN" dirty="0"/>
              <a:t>应详细检查每次测试的结果。</a:t>
            </a:r>
          </a:p>
          <a:p>
            <a:r>
              <a:rPr lang="zh-CN" altLang="zh-CN" dirty="0"/>
              <a:t>测试用例中不仅要说明合法有效的输入条件，还应该描述那些不期望的、非法的输入条件。</a:t>
            </a:r>
          </a:p>
          <a:p>
            <a:r>
              <a:rPr lang="zh-CN" altLang="zh-CN" dirty="0"/>
              <a:t>检查一个程序没有完成</a:t>
            </a:r>
            <a:r>
              <a:rPr lang="zh-CN" altLang="zh-CN"/>
              <a:t>希望它</a:t>
            </a:r>
            <a:r>
              <a:rPr lang="zh-CN" altLang="en-US"/>
              <a:t>做</a:t>
            </a:r>
            <a:r>
              <a:rPr lang="zh-CN" altLang="zh-CN"/>
              <a:t>的</a:t>
            </a:r>
            <a:r>
              <a:rPr lang="zh-CN" altLang="zh-CN" dirty="0"/>
              <a:t>事情只是测试的一半任务，还应检查程序是否执行了不</a:t>
            </a:r>
            <a:r>
              <a:rPr lang="zh-CN" altLang="zh-CN"/>
              <a:t>希望它</a:t>
            </a:r>
            <a:r>
              <a:rPr lang="zh-CN" altLang="en-US"/>
              <a:t>做</a:t>
            </a:r>
            <a:r>
              <a:rPr lang="zh-CN" altLang="zh-CN"/>
              <a:t>的</a:t>
            </a:r>
            <a:r>
              <a:rPr lang="zh-CN" altLang="zh-CN" dirty="0"/>
              <a:t>事情。</a:t>
            </a:r>
          </a:p>
          <a:p>
            <a:r>
              <a:rPr lang="zh-CN" altLang="zh-CN" dirty="0"/>
              <a:t>避免随意舍弃任何测试用例，即使非常简单的测试用例。</a:t>
            </a:r>
          </a:p>
          <a:p>
            <a:r>
              <a:rPr lang="zh-CN" altLang="zh-CN" dirty="0"/>
              <a:t>不应在事先假设不会发现错误的情况下来制定测试计划。</a:t>
            </a:r>
          </a:p>
          <a:p>
            <a:r>
              <a:rPr lang="zh-CN" altLang="zh-CN" dirty="0"/>
              <a:t>一个程序模块存在更多错误的可能性与该模块已经发现的错误数量成正比。</a:t>
            </a:r>
          </a:p>
          <a:p>
            <a:r>
              <a:rPr lang="zh-CN" altLang="zh-CN" dirty="0"/>
              <a:t>测试是一个具有相当创新性和智力挑战的活动。</a:t>
            </a:r>
            <a:endParaRPr lang="zh-CN" altLang="en-US"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软件测试概述</a:t>
            </a:r>
            <a:endParaRPr lang="en-US" altLang="zh-CN" dirty="0">
              <a:solidFill>
                <a:schemeClr val="bg1">
                  <a:lumMod val="85000"/>
                </a:schemeClr>
              </a:solidFill>
            </a:endParaRPr>
          </a:p>
          <a:p>
            <a:pPr lvl="1"/>
            <a:r>
              <a:rPr lang="zh-CN" altLang="en-US" dirty="0">
                <a:solidFill>
                  <a:schemeClr val="bg1">
                    <a:lumMod val="85000"/>
                  </a:schemeClr>
                </a:solidFill>
              </a:rPr>
              <a:t>软件测试的思想和原理</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软件测试的过程和策略</a:t>
            </a:r>
            <a:endParaRPr lang="en-US" altLang="zh-CN" dirty="0">
              <a:solidFill>
                <a:schemeClr val="bg1">
                  <a:lumMod val="85000"/>
                </a:schemeClr>
              </a:solidFill>
            </a:endParaRPr>
          </a:p>
          <a:p>
            <a:pPr lvl="1"/>
            <a:r>
              <a:rPr lang="zh-CN" altLang="en-US" dirty="0">
                <a:solidFill>
                  <a:schemeClr val="bg1">
                    <a:lumMod val="85000"/>
                  </a:schemeClr>
                </a:solidFill>
              </a:rPr>
              <a:t>软件测试的活动及实施的方法</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软件测试技术</a:t>
            </a:r>
          </a:p>
          <a:p>
            <a:pPr lvl="1"/>
            <a:r>
              <a:rPr lang="zh-CN" altLang="en-US" dirty="0">
                <a:solidFill>
                  <a:srgbClr val="C00000"/>
                </a:solidFill>
              </a:rPr>
              <a:t>白盒和黑盒测试技术</a:t>
            </a:r>
            <a:endParaRPr lang="en-US" altLang="zh-CN" dirty="0">
              <a:solidFill>
                <a:srgbClr val="C00000"/>
              </a:solidFill>
            </a:endParaRPr>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如何来设计测试用例？</a:t>
            </a:r>
            <a:endParaRPr lang="en-US" altLang="zh-CN" dirty="0"/>
          </a:p>
          <a:p>
            <a:r>
              <a:rPr lang="zh-CN" altLang="en-US" dirty="0"/>
              <a:t>要设计多少个测试用例？</a:t>
            </a:r>
            <a:endParaRPr lang="en-US" altLang="zh-CN" dirty="0"/>
          </a:p>
          <a:p>
            <a:r>
              <a:rPr lang="zh-CN" altLang="en-US" dirty="0"/>
              <a:t>如何才能做到充分的软件测试？即通过设计足够多的测试用例来发现软件尽可能多的缺陷</a:t>
            </a:r>
            <a:endParaRPr lang="en-US" altLang="zh-CN" dirty="0"/>
          </a:p>
          <a:p>
            <a:pPr lvl="1"/>
            <a:endParaRPr lang="en-US" altLang="zh-CN" dirty="0"/>
          </a:p>
          <a:p>
            <a:pPr lvl="1"/>
            <a:endParaRPr lang="en-US" altLang="zh-CN" dirty="0"/>
          </a:p>
          <a:p>
            <a:pPr lvl="1"/>
            <a:endParaRPr lang="zh-CN" altLang="en-US" dirty="0"/>
          </a:p>
        </p:txBody>
      </p:sp>
      <p:pic>
        <p:nvPicPr>
          <p:cNvPr id="7" name="图片 6"/>
          <p:cNvPicPr>
            <a:picLocks noChangeAspect="1"/>
          </p:cNvPicPr>
          <p:nvPr/>
        </p:nvPicPr>
        <p:blipFill>
          <a:blip r:embed="rId2"/>
          <a:stretch>
            <a:fillRect/>
          </a:stretch>
        </p:blipFill>
        <p:spPr>
          <a:xfrm>
            <a:off x="551116" y="3973767"/>
            <a:ext cx="7098198" cy="2234265"/>
          </a:xfrm>
          <a:prstGeom prst="rect">
            <a:avLst/>
          </a:prstGeom>
        </p:spPr>
      </p:pic>
      <p:pic>
        <p:nvPicPr>
          <p:cNvPr id="8" name="图片 7"/>
          <p:cNvPicPr>
            <a:picLocks noChangeAspect="1"/>
          </p:cNvPicPr>
          <p:nvPr/>
        </p:nvPicPr>
        <p:blipFill>
          <a:blip r:embed="rId3"/>
          <a:stretch>
            <a:fillRect/>
          </a:stretch>
        </p:blipFill>
        <p:spPr>
          <a:xfrm>
            <a:off x="10235666" y="4262408"/>
            <a:ext cx="1476163" cy="1968489"/>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示例：</a:t>
            </a:r>
            <a:r>
              <a:rPr lang="zh-CN" altLang="en-US" dirty="0"/>
              <a:t>软件设计中的潜在问题</a:t>
            </a:r>
          </a:p>
        </p:txBody>
      </p:sp>
      <p:sp>
        <p:nvSpPr>
          <p:cNvPr id="4" name="Rectangle 2"/>
          <p:cNvSpPr>
            <a:spLocks noChangeArrowheads="1"/>
          </p:cNvSpPr>
          <p:nvPr/>
        </p:nvSpPr>
        <p:spPr bwMode="auto">
          <a:xfrm>
            <a:off x="1162658" y="1376772"/>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156459" y="872716"/>
          <a:ext cx="5436604" cy="5866300"/>
        </p:xfrm>
        <a:graphic>
          <a:graphicData uri="http://schemas.openxmlformats.org/presentationml/2006/ole">
            <mc:AlternateContent xmlns:mc="http://schemas.openxmlformats.org/markup-compatibility/2006">
              <mc:Choice xmlns:v="urn:schemas-microsoft-com:vml" Requires="v">
                <p:oleObj spid="_x0000_s1030" name="Visio" r:id="rId3" imgW="4876800" imgH="5608320" progId="Visio.Drawing.15">
                  <p:embed/>
                </p:oleObj>
              </mc:Choice>
              <mc:Fallback>
                <p:oleObj name="Visio" r:id="rId3" imgW="4876800" imgH="5608320" progId="Visio.Drawing.1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459" y="872716"/>
                        <a:ext cx="5436604" cy="5866300"/>
                      </a:xfrm>
                      <a:prstGeom prst="rect">
                        <a:avLst/>
                      </a:prstGeom>
                      <a:noFill/>
                    </p:spPr>
                  </p:pic>
                </p:oleObj>
              </mc:Fallback>
            </mc:AlternateContent>
          </a:graphicData>
        </a:graphic>
      </p:graphicFrame>
      <p:sp>
        <p:nvSpPr>
          <p:cNvPr id="8" name="文本框 7"/>
          <p:cNvSpPr txBox="1"/>
          <p:nvPr/>
        </p:nvSpPr>
        <p:spPr>
          <a:xfrm>
            <a:off x="8075426" y="2828835"/>
            <a:ext cx="3996444" cy="1428257"/>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342900" indent="-342900" algn="just">
              <a:buFont typeface="Wingdings" panose="05000000000000000000" pitchFamily="2" charset="2"/>
              <a:buChar char="Ø"/>
            </a:pPr>
            <a:r>
              <a:rPr lang="zh-CN" altLang="en-US" sz="2800" dirty="0"/>
              <a:t>是否正确实现需求？</a:t>
            </a:r>
            <a:endParaRPr lang="en-US" altLang="zh-CN" sz="2800" dirty="0"/>
          </a:p>
          <a:p>
            <a:pPr marL="342900" indent="-342900" algn="just">
              <a:buFont typeface="Wingdings" panose="05000000000000000000" pitchFamily="2" charset="2"/>
              <a:buChar char="Ø"/>
            </a:pPr>
            <a:r>
              <a:rPr lang="zh-CN" altLang="en-US" sz="2800" dirty="0"/>
              <a:t>是否存在设计错误？</a:t>
            </a:r>
            <a:endParaRPr lang="en-US" altLang="zh-CN" sz="2800"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3.1 </a:t>
            </a:r>
            <a:r>
              <a:rPr lang="zh-CN" altLang="en-US" dirty="0"/>
              <a:t>程序单元测试</a:t>
            </a:r>
          </a:p>
        </p:txBody>
      </p:sp>
      <p:sp>
        <p:nvSpPr>
          <p:cNvPr id="2" name="内容占位符 1"/>
          <p:cNvSpPr>
            <a:spLocks noGrp="1"/>
          </p:cNvSpPr>
          <p:nvPr>
            <p:ph idx="1"/>
          </p:nvPr>
        </p:nvSpPr>
        <p:spPr/>
        <p:txBody>
          <a:bodyPr>
            <a:normAutofit lnSpcReduction="10000"/>
          </a:bodyPr>
          <a:lstStyle/>
          <a:p>
            <a:r>
              <a:rPr lang="zh-CN" altLang="en-US" dirty="0"/>
              <a:t>测试对象</a:t>
            </a:r>
            <a:r>
              <a:rPr lang="en-US" altLang="zh-CN" dirty="0"/>
              <a:t>-</a:t>
            </a:r>
            <a:r>
              <a:rPr lang="zh-CN" altLang="en-US" dirty="0">
                <a:solidFill>
                  <a:srgbClr val="C00000"/>
                </a:solidFill>
              </a:rPr>
              <a:t>程序单元</a:t>
            </a:r>
            <a:endParaRPr lang="en-US" altLang="zh-CN" dirty="0"/>
          </a:p>
          <a:p>
            <a:pPr lvl="1"/>
            <a:r>
              <a:rPr lang="zh-CN" altLang="en-US" dirty="0"/>
              <a:t>基本模块单元</a:t>
            </a:r>
            <a:endParaRPr lang="en-US" altLang="zh-CN" dirty="0"/>
          </a:p>
          <a:p>
            <a:pPr lvl="1"/>
            <a:r>
              <a:rPr lang="zh-CN" altLang="en-US" dirty="0"/>
              <a:t>基本类方法、函数和过程</a:t>
            </a:r>
            <a:endParaRPr lang="en-US" altLang="zh-CN" dirty="0"/>
          </a:p>
          <a:p>
            <a:r>
              <a:rPr lang="zh-CN" altLang="en-US" dirty="0"/>
              <a:t>测试内容</a:t>
            </a:r>
            <a:r>
              <a:rPr lang="en-US" altLang="zh-CN" dirty="0"/>
              <a:t>-</a:t>
            </a:r>
            <a:r>
              <a:rPr lang="zh-CN" altLang="en-US" dirty="0">
                <a:solidFill>
                  <a:srgbClr val="C00000"/>
                </a:solidFill>
              </a:rPr>
              <a:t>四个方面</a:t>
            </a:r>
            <a:endParaRPr lang="en-US" altLang="zh-CN" dirty="0"/>
          </a:p>
          <a:p>
            <a:pPr lvl="1"/>
            <a:r>
              <a:rPr lang="zh-CN" altLang="en-US" dirty="0">
                <a:sym typeface="+mn-ea"/>
              </a:rPr>
              <a:t>执行路径</a:t>
            </a:r>
            <a:endParaRPr lang="zh-CN" altLang="en-US" dirty="0"/>
          </a:p>
          <a:p>
            <a:pPr lvl="1"/>
            <a:r>
              <a:rPr lang="zh-CN" altLang="en-US" dirty="0">
                <a:sym typeface="+mn-ea"/>
              </a:rPr>
              <a:t>错误处理</a:t>
            </a:r>
            <a:endParaRPr lang="zh-CN" altLang="en-US" dirty="0"/>
          </a:p>
          <a:p>
            <a:pPr lvl="1"/>
            <a:r>
              <a:rPr lang="zh-CN" altLang="en-US" dirty="0"/>
              <a:t>模块接口</a:t>
            </a:r>
          </a:p>
          <a:p>
            <a:pPr lvl="1"/>
            <a:r>
              <a:rPr lang="zh-CN" altLang="en-US" dirty="0"/>
              <a:t>边界条件</a:t>
            </a:r>
            <a:endParaRPr lang="en-US" altLang="zh-CN" dirty="0"/>
          </a:p>
          <a:p>
            <a:r>
              <a:rPr lang="zh-CN" altLang="en-US" dirty="0"/>
              <a:t>测试依据</a:t>
            </a:r>
            <a:r>
              <a:rPr lang="en-US" altLang="zh-CN" dirty="0"/>
              <a:t>-</a:t>
            </a:r>
            <a:r>
              <a:rPr lang="zh-CN" altLang="en-US" dirty="0">
                <a:solidFill>
                  <a:srgbClr val="C00000"/>
                </a:solidFill>
              </a:rPr>
              <a:t>设计文档</a:t>
            </a:r>
            <a:endParaRPr lang="en-US" altLang="zh-CN" dirty="0"/>
          </a:p>
          <a:p>
            <a:pPr lvl="1"/>
            <a:r>
              <a:rPr lang="zh-CN" altLang="en-US" dirty="0"/>
              <a:t>程序流程</a:t>
            </a:r>
          </a:p>
        </p:txBody>
      </p:sp>
      <p:sp>
        <p:nvSpPr>
          <p:cNvPr id="4" name="矩形 3"/>
          <p:cNvSpPr/>
          <p:nvPr/>
        </p:nvSpPr>
        <p:spPr>
          <a:xfrm>
            <a:off x="7277355" y="2541094"/>
            <a:ext cx="4367325" cy="201622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charset="-122"/>
                <a:ea typeface="微软雅黑" panose="020B0503020204020204" charset="-122"/>
              </a:rPr>
              <a:t>程序单元</a:t>
            </a:r>
            <a:r>
              <a:rPr lang="zh-CN" altLang="en-US" sz="2800" dirty="0">
                <a:latin typeface="微软雅黑" panose="020B0503020204020204" charset="-122"/>
                <a:ea typeface="微软雅黑" panose="020B0503020204020204" charset="-122"/>
              </a:rPr>
              <a:t>是构成软件系统的基本要素，必须对其进行</a:t>
            </a:r>
            <a:r>
              <a:rPr lang="zh-CN" altLang="en-US" sz="2800" dirty="0">
                <a:solidFill>
                  <a:schemeClr val="lt1"/>
                </a:solidFill>
                <a:latin typeface="微软雅黑" panose="020B0503020204020204" charset="-122"/>
                <a:ea typeface="微软雅黑" panose="020B0503020204020204" charset="-122"/>
              </a:rPr>
              <a:t>测试以发现缺陷</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程序单元测试的依据和对象</a:t>
            </a:r>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879" y="2276871"/>
            <a:ext cx="3379083" cy="2273389"/>
          </a:xfrm>
        </p:spPr>
      </p:pic>
      <p:pic>
        <p:nvPicPr>
          <p:cNvPr id="10" name="图片 9"/>
          <p:cNvPicPr>
            <a:picLocks noChangeAspect="1"/>
          </p:cNvPicPr>
          <p:nvPr/>
        </p:nvPicPr>
        <p:blipFill>
          <a:blip r:embed="rId3"/>
          <a:stretch>
            <a:fillRect/>
          </a:stretch>
        </p:blipFill>
        <p:spPr>
          <a:xfrm>
            <a:off x="6599262" y="1627859"/>
            <a:ext cx="3783544" cy="4214488"/>
          </a:xfrm>
          <a:prstGeom prst="rect">
            <a:avLst/>
          </a:prstGeom>
          <a:ln>
            <a:solidFill>
              <a:schemeClr val="accent1"/>
            </a:solidFill>
          </a:ln>
        </p:spPr>
      </p:pic>
      <p:sp>
        <p:nvSpPr>
          <p:cNvPr id="11" name="文本框 10"/>
          <p:cNvSpPr txBox="1"/>
          <p:nvPr/>
        </p:nvSpPr>
        <p:spPr>
          <a:xfrm>
            <a:off x="519878" y="4757604"/>
            <a:ext cx="345109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测试依据：设计文档</a:t>
            </a:r>
          </a:p>
        </p:txBody>
      </p:sp>
      <p:sp>
        <p:nvSpPr>
          <p:cNvPr id="12" name="矩形 11"/>
          <p:cNvSpPr/>
          <p:nvPr/>
        </p:nvSpPr>
        <p:spPr>
          <a:xfrm>
            <a:off x="6782874" y="5949280"/>
            <a:ext cx="3416320" cy="523220"/>
          </a:xfrm>
          <a:prstGeom prst="rect">
            <a:avLst/>
          </a:prstGeom>
        </p:spPr>
        <p:txBody>
          <a:bodyPr wrap="none">
            <a:spAutoFit/>
          </a:bodyPr>
          <a:lstStyle/>
          <a:p>
            <a:pPr algn="ctr"/>
            <a:r>
              <a:rPr lang="zh-CN" altLang="en-US" sz="2800" dirty="0">
                <a:solidFill>
                  <a:srgbClr val="C00000"/>
                </a:solidFill>
                <a:latin typeface="微软雅黑" panose="020B0503020204020204" charset="-122"/>
                <a:ea typeface="微软雅黑" panose="020B0503020204020204" charset="-122"/>
              </a:rPr>
              <a:t>测试对象：模块代码</a:t>
            </a:r>
          </a:p>
        </p:txBody>
      </p:sp>
      <p:sp>
        <p:nvSpPr>
          <p:cNvPr id="2" name="文本框 1"/>
          <p:cNvSpPr txBox="1"/>
          <p:nvPr/>
        </p:nvSpPr>
        <p:spPr>
          <a:xfrm>
            <a:off x="461327" y="1146290"/>
            <a:ext cx="3437635"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程序模块</a:t>
            </a:r>
            <a:r>
              <a:rPr lang="zh-CN" altLang="en-US" sz="2800" dirty="0">
                <a:solidFill>
                  <a:srgbClr val="C00000"/>
                </a:solidFill>
                <a:latin typeface="微软雅黑" panose="020B0503020204020204" charset="-122"/>
                <a:ea typeface="微软雅黑" panose="020B0503020204020204" charset="-122"/>
                <a:sym typeface="+mn-ea"/>
              </a:rPr>
              <a:t>功能、接口和</a:t>
            </a:r>
            <a:r>
              <a:rPr lang="zh-CN" altLang="en-US" sz="2800" dirty="0">
                <a:solidFill>
                  <a:srgbClr val="C00000"/>
                </a:solidFill>
                <a:latin typeface="微软雅黑" panose="020B0503020204020204" charset="-122"/>
                <a:ea typeface="微软雅黑" panose="020B0503020204020204" charset="-122"/>
              </a:rPr>
              <a:t>流程</a:t>
            </a:r>
          </a:p>
        </p:txBody>
      </p:sp>
      <p:sp>
        <p:nvSpPr>
          <p:cNvPr id="6" name="左右箭头 5"/>
          <p:cNvSpPr/>
          <p:nvPr/>
        </p:nvSpPr>
        <p:spPr>
          <a:xfrm>
            <a:off x="4385017" y="3010284"/>
            <a:ext cx="1620179" cy="910376"/>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示例：程序单元的</a:t>
            </a:r>
            <a:r>
              <a:rPr lang="zh-CN" altLang="en-US" dirty="0"/>
              <a:t>设计描述</a:t>
            </a:r>
            <a:r>
              <a:rPr lang="en-US" altLang="zh-CN" dirty="0"/>
              <a:t>-</a:t>
            </a:r>
            <a:r>
              <a:rPr lang="zh-CN" altLang="en-US" dirty="0"/>
              <a:t>用户注册</a:t>
            </a:r>
          </a:p>
        </p:txBody>
      </p:sp>
      <p:sp>
        <p:nvSpPr>
          <p:cNvPr id="6" name="椭圆 5"/>
          <p:cNvSpPr/>
          <p:nvPr/>
        </p:nvSpPr>
        <p:spPr>
          <a:xfrm>
            <a:off x="4844251" y="845854"/>
            <a:ext cx="432048" cy="4271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p:cNvSpPr/>
          <p:nvPr/>
        </p:nvSpPr>
        <p:spPr>
          <a:xfrm>
            <a:off x="3905111" y="1664818"/>
            <a:ext cx="2304551"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获取用户信息：</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和密码</a:t>
            </a:r>
          </a:p>
        </p:txBody>
      </p:sp>
      <p:sp>
        <p:nvSpPr>
          <p:cNvPr id="8" name="矩形 7"/>
          <p:cNvSpPr/>
          <p:nvPr/>
        </p:nvSpPr>
        <p:spPr>
          <a:xfrm>
            <a:off x="7859402" y="1664804"/>
            <a:ext cx="2166620" cy="648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连接用户数据库</a:t>
            </a:r>
          </a:p>
        </p:txBody>
      </p:sp>
      <p:sp>
        <p:nvSpPr>
          <p:cNvPr id="9" name="菱形 8"/>
          <p:cNvSpPr/>
          <p:nvPr/>
        </p:nvSpPr>
        <p:spPr>
          <a:xfrm>
            <a:off x="3725783" y="2742600"/>
            <a:ext cx="2590786" cy="100811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分析用户</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合法性</a:t>
            </a:r>
          </a:p>
        </p:txBody>
      </p:sp>
      <p:sp>
        <p:nvSpPr>
          <p:cNvPr id="10" name="菱形 9"/>
          <p:cNvSpPr/>
          <p:nvPr/>
        </p:nvSpPr>
        <p:spPr>
          <a:xfrm>
            <a:off x="3723941" y="4262209"/>
            <a:ext cx="2589931" cy="100811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分析用户密码合法性</a:t>
            </a:r>
          </a:p>
        </p:txBody>
      </p:sp>
      <p:sp>
        <p:nvSpPr>
          <p:cNvPr id="11" name="矩形 10"/>
          <p:cNvSpPr/>
          <p:nvPr/>
        </p:nvSpPr>
        <p:spPr>
          <a:xfrm>
            <a:off x="7865552" y="2940817"/>
            <a:ext cx="216024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微软雅黑" panose="020B0503020204020204" charset="-122"/>
                <a:ea typeface="微软雅黑" panose="020B0503020204020204" charset="-122"/>
                <a:cs typeface="Times New Roman" panose="02020603050405020304" pitchFamily="18" charset="0"/>
              </a:rPr>
              <a:t>将用户</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和密码信息写到数据库</a:t>
            </a:r>
          </a:p>
        </p:txBody>
      </p:sp>
      <p:sp>
        <p:nvSpPr>
          <p:cNvPr id="12" name="椭圆 11"/>
          <p:cNvSpPr/>
          <p:nvPr/>
        </p:nvSpPr>
        <p:spPr>
          <a:xfrm>
            <a:off x="8732683" y="4517459"/>
            <a:ext cx="432048" cy="4271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4" name="直接箭头连接符 13"/>
          <p:cNvCxnSpPr>
            <a:stCxn id="6" idx="4"/>
            <a:endCxn id="7" idx="0"/>
          </p:cNvCxnSpPr>
          <p:nvPr/>
        </p:nvCxnSpPr>
        <p:spPr>
          <a:xfrm flipH="1">
            <a:off x="5057387" y="1273040"/>
            <a:ext cx="2888" cy="39177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024271" y="2312890"/>
            <a:ext cx="0" cy="39177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0" idx="0"/>
          </p:cNvCxnSpPr>
          <p:nvPr/>
        </p:nvCxnSpPr>
        <p:spPr>
          <a:xfrm flipH="1">
            <a:off x="5018907" y="3750712"/>
            <a:ext cx="2269" cy="51149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2"/>
            <a:endCxn id="8" idx="1"/>
          </p:cNvCxnSpPr>
          <p:nvPr/>
        </p:nvCxnSpPr>
        <p:spPr>
          <a:xfrm rot="5400000" flipH="1" flipV="1">
            <a:off x="4798479" y="2209399"/>
            <a:ext cx="3281349" cy="2840495"/>
          </a:xfrm>
          <a:prstGeom prst="bentConnector4">
            <a:avLst>
              <a:gd name="adj1" fmla="val -6967"/>
              <a:gd name="adj2" fmla="val 72795"/>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2"/>
            <a:endCxn id="11" idx="0"/>
          </p:cNvCxnSpPr>
          <p:nvPr/>
        </p:nvCxnSpPr>
        <p:spPr>
          <a:xfrm>
            <a:off x="8942789" y="2312890"/>
            <a:ext cx="3175" cy="6273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2"/>
            <a:endCxn id="12" idx="0"/>
          </p:cNvCxnSpPr>
          <p:nvPr/>
        </p:nvCxnSpPr>
        <p:spPr>
          <a:xfrm>
            <a:off x="8945672" y="3588889"/>
            <a:ext cx="2540" cy="92837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 idx="3"/>
            <a:endCxn id="12" idx="2"/>
          </p:cNvCxnSpPr>
          <p:nvPr/>
        </p:nvCxnSpPr>
        <p:spPr>
          <a:xfrm flipV="1">
            <a:off x="6313872" y="4731052"/>
            <a:ext cx="2418811" cy="3521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9" idx="3"/>
          </p:cNvCxnSpPr>
          <p:nvPr/>
        </p:nvCxnSpPr>
        <p:spPr>
          <a:xfrm>
            <a:off x="6316569" y="3246656"/>
            <a:ext cx="2413418" cy="1370898"/>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73188" y="2924076"/>
            <a:ext cx="2898674" cy="830997"/>
          </a:xfrm>
          <a:prstGeom prst="rect">
            <a:avLst/>
          </a:prstGeom>
          <a:noFill/>
        </p:spPr>
        <p:txBody>
          <a:bodyPr wrap="square" rtlCol="0">
            <a:spAutoFit/>
          </a:bodyPr>
          <a:lstStyle/>
          <a:p>
            <a:pPr marL="342900" indent="-342900" algn="just">
              <a:buFont typeface="Wingdings" panose="05000000000000000000" pitchFamily="2" charset="2"/>
              <a:buChar char="ü"/>
            </a:pPr>
            <a:r>
              <a:rPr lang="zh-CN" altLang="en-US" dirty="0">
                <a:solidFill>
                  <a:srgbClr val="C00000"/>
                </a:solidFill>
                <a:latin typeface="微软雅黑" panose="020B0503020204020204" charset="-122"/>
                <a:ea typeface="微软雅黑" panose="020B0503020204020204" charset="-122"/>
              </a:rPr>
              <a:t>数字和字符组合</a:t>
            </a:r>
            <a:endParaRPr lang="en-US" altLang="zh-CN" dirty="0">
              <a:solidFill>
                <a:srgbClr val="C00000"/>
              </a:solidFill>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zh-CN" altLang="en-US" dirty="0">
                <a:solidFill>
                  <a:srgbClr val="C00000"/>
                </a:solidFill>
                <a:latin typeface="微软雅黑" panose="020B0503020204020204" charset="-122"/>
                <a:ea typeface="微软雅黑" panose="020B0503020204020204" charset="-122"/>
              </a:rPr>
              <a:t>不与已有的重复</a:t>
            </a:r>
          </a:p>
        </p:txBody>
      </p:sp>
      <p:sp>
        <p:nvSpPr>
          <p:cNvPr id="39" name="文本框 38"/>
          <p:cNvSpPr txBox="1"/>
          <p:nvPr/>
        </p:nvSpPr>
        <p:spPr>
          <a:xfrm>
            <a:off x="845076" y="4377109"/>
            <a:ext cx="2826786" cy="830997"/>
          </a:xfrm>
          <a:prstGeom prst="rect">
            <a:avLst/>
          </a:prstGeom>
          <a:noFill/>
        </p:spPr>
        <p:txBody>
          <a:bodyPr wrap="square" rtlCol="0">
            <a:spAutoFit/>
          </a:bodyPr>
          <a:lstStyle>
            <a:defPPr>
              <a:defRPr lang="en-US"/>
            </a:defPPr>
            <a:lvl1pPr marL="342900" indent="-342900" algn="just">
              <a:buFont typeface="Wingdings" panose="05000000000000000000" pitchFamily="2" charset="2"/>
              <a:buChar char="ü"/>
              <a:defRPr>
                <a:solidFill>
                  <a:srgbClr val="C00000"/>
                </a:solidFill>
                <a:latin typeface="微软雅黑" panose="020B0503020204020204" charset="-122"/>
                <a:ea typeface="微软雅黑" panose="020B0503020204020204" charset="-122"/>
              </a:defRPr>
            </a:lvl1pPr>
          </a:lstStyle>
          <a:p>
            <a:r>
              <a:rPr lang="zh-CN" altLang="en-US" dirty="0"/>
              <a:t>数字和字符组合</a:t>
            </a:r>
            <a:endParaRPr lang="en-US" altLang="zh-CN" dirty="0"/>
          </a:p>
          <a:p>
            <a:r>
              <a:rPr lang="zh-CN" altLang="en-US" dirty="0"/>
              <a:t>不少于</a:t>
            </a:r>
            <a:r>
              <a:rPr lang="en-US" altLang="zh-CN" dirty="0"/>
              <a:t>4</a:t>
            </a:r>
            <a:r>
              <a:rPr lang="zh-CN" altLang="en-US" dirty="0"/>
              <a:t>个字符</a:t>
            </a:r>
          </a:p>
        </p:txBody>
      </p:sp>
      <p:sp>
        <p:nvSpPr>
          <p:cNvPr id="2" name="文本框 1"/>
          <p:cNvSpPr txBox="1"/>
          <p:nvPr/>
        </p:nvSpPr>
        <p:spPr>
          <a:xfrm>
            <a:off x="4088361" y="3812122"/>
            <a:ext cx="840105" cy="400110"/>
          </a:xfrm>
          <a:prstGeom prst="rect">
            <a:avLst/>
          </a:prstGeom>
          <a:noFill/>
        </p:spPr>
        <p:txBody>
          <a:bodyPr wrap="square" rtlCol="0">
            <a:spAutoFit/>
          </a:bodyPr>
          <a:lstStyle/>
          <a:p>
            <a:r>
              <a:rPr lang="zh-CN" altLang="en-US" sz="2000" dirty="0">
                <a:solidFill>
                  <a:srgbClr val="C00000"/>
                </a:solidFill>
                <a:latin typeface="微软雅黑" panose="020B0503020204020204" charset="-122"/>
                <a:ea typeface="微软雅黑" panose="020B0503020204020204" charset="-122"/>
              </a:rPr>
              <a:t>合法</a:t>
            </a:r>
          </a:p>
        </p:txBody>
      </p:sp>
      <p:sp>
        <p:nvSpPr>
          <p:cNvPr id="13" name="文本框 12"/>
          <p:cNvSpPr txBox="1"/>
          <p:nvPr/>
        </p:nvSpPr>
        <p:spPr>
          <a:xfrm>
            <a:off x="4212598" y="5270333"/>
            <a:ext cx="765175" cy="39878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合法</a:t>
            </a:r>
          </a:p>
        </p:txBody>
      </p:sp>
      <p:sp>
        <p:nvSpPr>
          <p:cNvPr id="15" name="文本框 14"/>
          <p:cNvSpPr txBox="1"/>
          <p:nvPr/>
        </p:nvSpPr>
        <p:spPr>
          <a:xfrm>
            <a:off x="5946147" y="2742398"/>
            <a:ext cx="1070610" cy="40011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不合法</a:t>
            </a:r>
          </a:p>
        </p:txBody>
      </p:sp>
      <p:sp>
        <p:nvSpPr>
          <p:cNvPr id="16" name="文本框 15"/>
          <p:cNvSpPr txBox="1"/>
          <p:nvPr/>
        </p:nvSpPr>
        <p:spPr>
          <a:xfrm>
            <a:off x="5946147" y="4332438"/>
            <a:ext cx="1070610" cy="40011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不合法</a:t>
            </a:r>
          </a:p>
        </p:txBody>
      </p:sp>
      <p:sp>
        <p:nvSpPr>
          <p:cNvPr id="25" name="文本框 24"/>
          <p:cNvSpPr txBox="1"/>
          <p:nvPr/>
        </p:nvSpPr>
        <p:spPr>
          <a:xfrm>
            <a:off x="3250890" y="6023613"/>
            <a:ext cx="4733639" cy="52322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pPr algn="ctr"/>
            <a:r>
              <a:rPr lang="zh-CN" altLang="en-US" sz="2800" dirty="0"/>
              <a:t>用流程图描述的软件设计</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示例：程序单元的</a:t>
            </a:r>
            <a:r>
              <a:rPr lang="zh-CN" altLang="en-US" dirty="0"/>
              <a:t>设计描述</a:t>
            </a:r>
            <a:r>
              <a:rPr lang="en-US" altLang="zh-CN" dirty="0"/>
              <a:t>-</a:t>
            </a:r>
            <a:r>
              <a:rPr lang="zh-CN" altLang="en-US" dirty="0"/>
              <a:t>用户登录</a:t>
            </a:r>
          </a:p>
        </p:txBody>
      </p:sp>
      <p:sp>
        <p:nvSpPr>
          <p:cNvPr id="5" name="Rectangle 2"/>
          <p:cNvSpPr>
            <a:spLocks noChangeArrowheads="1"/>
          </p:cNvSpPr>
          <p:nvPr/>
        </p:nvSpPr>
        <p:spPr bwMode="auto">
          <a:xfrm>
            <a:off x="550590" y="944723"/>
            <a:ext cx="129021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6" name="对象 5"/>
          <p:cNvGraphicFramePr/>
          <p:nvPr/>
        </p:nvGraphicFramePr>
        <p:xfrm>
          <a:off x="694606" y="944723"/>
          <a:ext cx="5112568" cy="5796644"/>
        </p:xfrm>
        <a:graphic>
          <a:graphicData uri="http://schemas.openxmlformats.org/presentationml/2006/ole">
            <mc:AlternateContent xmlns:mc="http://schemas.openxmlformats.org/markup-compatibility/2006">
              <mc:Choice xmlns:v="urn:schemas-microsoft-com:vml" Requires="v">
                <p:oleObj spid="_x0000_s2054" name="Visio" r:id="rId3" imgW="5573395" imgH="6409690" progId="Visio.Drawing.15">
                  <p:embed/>
                </p:oleObj>
              </mc:Choice>
              <mc:Fallback>
                <p:oleObj name="Visio" r:id="rId3" imgW="5573395" imgH="6409690" progId="Visio.Drawing.15">
                  <p:embed/>
                  <p:pic>
                    <p:nvPicPr>
                      <p:cNvPr id="0" name="对象 5"/>
                      <p:cNvPicPr>
                        <a:picLocks noChangeArrowheads="1"/>
                      </p:cNvPicPr>
                      <p:nvPr/>
                    </p:nvPicPr>
                    <p:blipFill>
                      <a:blip r:embed="rId4"/>
                      <a:srcRect/>
                      <a:stretch>
                        <a:fillRect/>
                      </a:stretch>
                    </p:blipFill>
                    <p:spPr bwMode="auto">
                      <a:xfrm>
                        <a:off x="694606" y="944723"/>
                        <a:ext cx="5112568" cy="5796644"/>
                      </a:xfrm>
                      <a:prstGeom prst="rect">
                        <a:avLst/>
                      </a:prstGeom>
                      <a:noFill/>
                    </p:spPr>
                  </p:pic>
                </p:oleObj>
              </mc:Fallback>
            </mc:AlternateContent>
          </a:graphicData>
        </a:graphic>
      </p:graphicFrame>
      <p:sp>
        <p:nvSpPr>
          <p:cNvPr id="8" name="文本框 7"/>
          <p:cNvSpPr txBox="1"/>
          <p:nvPr/>
        </p:nvSpPr>
        <p:spPr>
          <a:xfrm>
            <a:off x="7540659" y="3167390"/>
            <a:ext cx="3451092"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用流程图描述的软件详细设计信息</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dirty="0"/>
              <a:t>3.2 </a:t>
            </a:r>
            <a:r>
              <a:rPr lang="zh-CN" altLang="en-US" dirty="0"/>
              <a:t>程序单元测试需要解决的问题</a:t>
            </a:r>
          </a:p>
        </p:txBody>
      </p:sp>
      <p:sp>
        <p:nvSpPr>
          <p:cNvPr id="162819" name="Rectangle 3"/>
          <p:cNvSpPr>
            <a:spLocks noGrp="1" noChangeArrowheads="1"/>
          </p:cNvSpPr>
          <p:nvPr>
            <p:ph idx="1"/>
          </p:nvPr>
        </p:nvSpPr>
        <p:spPr/>
        <p:txBody>
          <a:bodyPr/>
          <a:lstStyle/>
          <a:p>
            <a:r>
              <a:rPr lang="zh-CN" altLang="en-US" dirty="0">
                <a:solidFill>
                  <a:srgbClr val="C00000"/>
                </a:solidFill>
              </a:rPr>
              <a:t>如何设计测试用例？</a:t>
            </a:r>
            <a:endParaRPr lang="en-US" altLang="zh-CN" dirty="0">
              <a:solidFill>
                <a:srgbClr val="C00000"/>
              </a:solidFill>
            </a:endParaRPr>
          </a:p>
          <a:p>
            <a:pPr lvl="1"/>
            <a:r>
              <a:rPr lang="zh-CN" altLang="en-US" dirty="0"/>
              <a:t>根据设计文档设计测试用例</a:t>
            </a:r>
            <a:endParaRPr lang="en-US" altLang="zh-CN" dirty="0"/>
          </a:p>
          <a:p>
            <a:pPr lvl="1"/>
            <a:r>
              <a:rPr lang="zh-CN" altLang="en-US" dirty="0"/>
              <a:t>设计多少个测试用例</a:t>
            </a:r>
            <a:endParaRPr lang="en-US" altLang="zh-CN" dirty="0"/>
          </a:p>
          <a:p>
            <a:pPr lvl="1"/>
            <a:r>
              <a:rPr lang="zh-CN" altLang="en-US" dirty="0"/>
              <a:t>测试用例的有效性：发现问题</a:t>
            </a:r>
          </a:p>
          <a:p>
            <a:pPr lvl="1"/>
            <a:r>
              <a:rPr lang="zh-CN" altLang="en-US" dirty="0"/>
              <a:t>测试用例的简练性：不冗余，造成重复测试</a:t>
            </a:r>
            <a:endParaRPr lang="en-US" altLang="zh-CN" dirty="0"/>
          </a:p>
          <a:p>
            <a:pPr marL="457200" lvl="1" indent="0">
              <a:buNone/>
            </a:pPr>
            <a:endParaRPr lang="zh-CN" altLang="en-US" dirty="0">
              <a:solidFill>
                <a:srgbClr val="C00000"/>
              </a:solidFill>
            </a:endParaRPr>
          </a:p>
          <a:p>
            <a:r>
              <a:rPr lang="zh-CN" altLang="en-US" dirty="0">
                <a:solidFill>
                  <a:srgbClr val="C00000"/>
                </a:solidFill>
              </a:rPr>
              <a:t>如何运行程序单元来发现缺陷？</a:t>
            </a:r>
          </a:p>
          <a:p>
            <a:pPr lvl="1"/>
            <a:r>
              <a:rPr lang="zh-CN" altLang="en-US" dirty="0"/>
              <a:t>程序单元的运行</a:t>
            </a:r>
            <a:endParaRPr lang="en-US" altLang="zh-CN" dirty="0"/>
          </a:p>
          <a:p>
            <a:pPr lvl="1"/>
            <a:r>
              <a:rPr lang="zh-CN" altLang="en-US" dirty="0"/>
              <a:t>程序单元对测试数据的处理</a:t>
            </a:r>
            <a:endParaRPr lang="en-US" altLang="zh-CN" dirty="0"/>
          </a:p>
          <a:p>
            <a:pPr lvl="1"/>
            <a:r>
              <a:rPr lang="zh-CN" altLang="en-US" dirty="0"/>
              <a:t>根据什么来发现缺陷</a:t>
            </a:r>
          </a:p>
          <a:p>
            <a:endParaRPr lang="zh-CN" altLang="en-US" dirty="0"/>
          </a:p>
        </p:txBody>
      </p:sp>
      <p:sp>
        <p:nvSpPr>
          <p:cNvPr id="2" name="矩形 1"/>
          <p:cNvSpPr/>
          <p:nvPr/>
        </p:nvSpPr>
        <p:spPr>
          <a:xfrm>
            <a:off x="9202390" y="1664804"/>
            <a:ext cx="2617451" cy="1511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设计程序单元的测试用例</a:t>
            </a:r>
          </a:p>
        </p:txBody>
      </p:sp>
      <p:sp>
        <p:nvSpPr>
          <p:cNvPr id="5" name="矩形 4"/>
          <p:cNvSpPr/>
          <p:nvPr/>
        </p:nvSpPr>
        <p:spPr>
          <a:xfrm>
            <a:off x="9202389" y="4221088"/>
            <a:ext cx="2617451" cy="1511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运行程序单元和测试用例以发现缺陷</a:t>
            </a:r>
          </a:p>
        </p:txBody>
      </p:sp>
      <p:sp>
        <p:nvSpPr>
          <p:cNvPr id="3" name="箭头: 下 2"/>
          <p:cNvSpPr/>
          <p:nvPr/>
        </p:nvSpPr>
        <p:spPr>
          <a:xfrm>
            <a:off x="10127654" y="3439962"/>
            <a:ext cx="1008112" cy="6954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软件测试技术</a:t>
            </a:r>
          </a:p>
        </p:txBody>
      </p:sp>
      <p:sp>
        <p:nvSpPr>
          <p:cNvPr id="3" name="内容占位符 2"/>
          <p:cNvSpPr>
            <a:spLocks noGrp="1"/>
          </p:cNvSpPr>
          <p:nvPr>
            <p:ph idx="1"/>
          </p:nvPr>
        </p:nvSpPr>
        <p:spPr/>
        <p:txBody>
          <a:bodyPr/>
          <a:lstStyle/>
          <a:p>
            <a:r>
              <a:rPr lang="zh-CN" altLang="en-US" dirty="0"/>
              <a:t>如何设计和运行测试用例</a:t>
            </a:r>
            <a:endParaRPr lang="en-US" altLang="zh-CN" dirty="0"/>
          </a:p>
          <a:p>
            <a:endParaRPr lang="en-US" altLang="zh-CN" dirty="0"/>
          </a:p>
          <a:p>
            <a:r>
              <a:rPr lang="zh-CN" altLang="en-US" dirty="0">
                <a:solidFill>
                  <a:srgbClr val="C00000"/>
                </a:solidFill>
              </a:rPr>
              <a:t>白盒测试技术</a:t>
            </a:r>
            <a:endParaRPr lang="en-US" altLang="zh-CN" dirty="0">
              <a:solidFill>
                <a:srgbClr val="C00000"/>
              </a:solidFill>
            </a:endParaRPr>
          </a:p>
          <a:p>
            <a:pPr lvl="1"/>
            <a:r>
              <a:rPr lang="zh-CN" altLang="en-US" dirty="0"/>
              <a:t>基于程序内部的执行流程来设计测试用例</a:t>
            </a:r>
            <a:endParaRPr lang="en-US" altLang="zh-CN" dirty="0"/>
          </a:p>
          <a:p>
            <a:endParaRPr lang="en-US" altLang="zh-CN" dirty="0"/>
          </a:p>
          <a:p>
            <a:r>
              <a:rPr lang="zh-CN" altLang="en-US" dirty="0">
                <a:solidFill>
                  <a:srgbClr val="C00000"/>
                </a:solidFill>
              </a:rPr>
              <a:t>黑盒测试技术</a:t>
            </a:r>
            <a:endParaRPr lang="en-US" altLang="zh-CN" dirty="0">
              <a:solidFill>
                <a:srgbClr val="C00000"/>
              </a:solidFill>
            </a:endParaRPr>
          </a:p>
          <a:p>
            <a:pPr lvl="1"/>
            <a:r>
              <a:rPr lang="zh-CN" altLang="en-US" dirty="0"/>
              <a:t>基于程序的外在功能和接口来设计测试用例</a:t>
            </a:r>
          </a:p>
        </p:txBody>
      </p:sp>
      <p:grpSp>
        <p:nvGrpSpPr>
          <p:cNvPr id="4" name="组合 3"/>
          <p:cNvGrpSpPr/>
          <p:nvPr/>
        </p:nvGrpSpPr>
        <p:grpSpPr>
          <a:xfrm>
            <a:off x="8181419" y="2213827"/>
            <a:ext cx="1764196" cy="1583506"/>
            <a:chOff x="6156176" y="4192791"/>
            <a:chExt cx="2520280" cy="1944216"/>
          </a:xfrm>
          <a:noFill/>
        </p:grpSpPr>
        <p:sp>
          <p:nvSpPr>
            <p:cNvPr id="5" name="立方体 4"/>
            <p:cNvSpPr/>
            <p:nvPr/>
          </p:nvSpPr>
          <p:spPr>
            <a:xfrm>
              <a:off x="6156176" y="4192791"/>
              <a:ext cx="2520280" cy="1944216"/>
            </a:xfrm>
            <a:prstGeom prst="cube">
              <a:avLst/>
            </a:prstGeom>
            <a:grp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6372200" y="5301208"/>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7" name="直接连接符 6"/>
            <p:cNvCxnSpPr>
              <a:stCxn id="6" idx="7"/>
              <a:endCxn id="15" idx="3"/>
            </p:cNvCxnSpPr>
            <p:nvPr/>
          </p:nvCxnSpPr>
          <p:spPr>
            <a:xfrm flipV="1">
              <a:off x="6556588" y="5115983"/>
              <a:ext cx="215664"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5" idx="5"/>
              <a:endCxn id="16" idx="6"/>
            </p:cNvCxnSpPr>
            <p:nvPr/>
          </p:nvCxnSpPr>
          <p:spPr>
            <a:xfrm>
              <a:off x="6925004" y="5115983"/>
              <a:ext cx="456310"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5"/>
              <a:endCxn id="13" idx="2"/>
            </p:cNvCxnSpPr>
            <p:nvPr/>
          </p:nvCxnSpPr>
          <p:spPr>
            <a:xfrm>
              <a:off x="6556588" y="5485596"/>
              <a:ext cx="344064"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3" idx="1"/>
              <a:endCxn id="16" idx="3"/>
            </p:cNvCxnSpPr>
            <p:nvPr/>
          </p:nvCxnSpPr>
          <p:spPr>
            <a:xfrm flipV="1">
              <a:off x="6932288" y="5332007"/>
              <a:ext cx="264638"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3" idx="6"/>
              <a:endCxn id="14" idx="3"/>
            </p:cNvCxnSpPr>
            <p:nvPr/>
          </p:nvCxnSpPr>
          <p:spPr>
            <a:xfrm flipV="1">
              <a:off x="7116676" y="5529984"/>
              <a:ext cx="511296" cy="95260"/>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6" idx="6"/>
              <a:endCxn id="14" idx="1"/>
            </p:cNvCxnSpPr>
            <p:nvPr/>
          </p:nvCxnSpPr>
          <p:spPr>
            <a:xfrm>
              <a:off x="7381314" y="5255631"/>
              <a:ext cx="246658" cy="12160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900652" y="5517232"/>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7596336" y="5345596"/>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6740616" y="4931595"/>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7165290" y="5147619"/>
              <a:ext cx="216024" cy="216024"/>
            </a:xfrm>
            <a:prstGeom prst="ellipse">
              <a:avLst/>
            </a:prstGeom>
            <a:solidFill>
              <a:schemeClr val="bg1"/>
            </a:solid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9" name="立方体 18"/>
          <p:cNvSpPr/>
          <p:nvPr/>
        </p:nvSpPr>
        <p:spPr>
          <a:xfrm>
            <a:off x="8357307" y="4222198"/>
            <a:ext cx="1764195" cy="1655073"/>
          </a:xfrm>
          <a:prstGeom prst="cube">
            <a:avLst/>
          </a:prstGeom>
          <a:solidFill>
            <a:schemeClr val="bg1">
              <a:lumMod val="50000"/>
            </a:schemeClr>
          </a:solid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50" name="图片 49"/>
          <p:cNvPicPr>
            <a:picLocks noChangeAspect="1"/>
          </p:cNvPicPr>
          <p:nvPr/>
        </p:nvPicPr>
        <p:blipFill>
          <a:blip r:embed="rId2"/>
          <a:stretch>
            <a:fillRect/>
          </a:stretch>
        </p:blipFill>
        <p:spPr>
          <a:xfrm>
            <a:off x="10074435" y="2168006"/>
            <a:ext cx="1873813" cy="1464030"/>
          </a:xfrm>
          <a:prstGeom prst="rect">
            <a:avLst/>
          </a:prstGeom>
        </p:spPr>
      </p:pic>
      <p:sp>
        <p:nvSpPr>
          <p:cNvPr id="51" name="文本框 50"/>
          <p:cNvSpPr txBox="1"/>
          <p:nvPr/>
        </p:nvSpPr>
        <p:spPr>
          <a:xfrm>
            <a:off x="10271670" y="4818901"/>
            <a:ext cx="1800089" cy="461665"/>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程序功能</a:t>
            </a:r>
          </a:p>
        </p:txBody>
      </p:sp>
      <p:sp>
        <p:nvSpPr>
          <p:cNvPr id="52" name="文本框 51"/>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盒子对应于基本模块单元（如类方法、函数、过程等），测试基本对象</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title"/>
          </p:nvPr>
        </p:nvSpPr>
        <p:spPr/>
        <p:txBody>
          <a:bodyPr/>
          <a:lstStyle/>
          <a:p>
            <a:r>
              <a:rPr lang="en-US" altLang="zh-CN" dirty="0"/>
              <a:t>3.4 </a:t>
            </a:r>
            <a:r>
              <a:rPr lang="zh-CN" altLang="en-US" dirty="0"/>
              <a:t>软件测试技术</a:t>
            </a:r>
            <a:r>
              <a:rPr lang="en-US" altLang="zh-CN" dirty="0"/>
              <a:t>-</a:t>
            </a:r>
            <a:r>
              <a:rPr lang="zh-CN" altLang="en-US" dirty="0"/>
              <a:t>白盒测试</a:t>
            </a:r>
          </a:p>
        </p:txBody>
      </p:sp>
      <p:sp>
        <p:nvSpPr>
          <p:cNvPr id="108548" name="Rectangle 4"/>
          <p:cNvSpPr>
            <a:spLocks noGrp="1" noChangeArrowheads="1"/>
          </p:cNvSpPr>
          <p:nvPr>
            <p:ph idx="1"/>
          </p:nvPr>
        </p:nvSpPr>
        <p:spPr>
          <a:xfrm>
            <a:off x="539750" y="1125538"/>
            <a:ext cx="6737898" cy="5040312"/>
          </a:xfrm>
        </p:spPr>
        <p:txBody>
          <a:bodyPr/>
          <a:lstStyle/>
          <a:p>
            <a:r>
              <a:rPr lang="zh-CN" altLang="en-US" dirty="0"/>
              <a:t>设计测试用例思想</a:t>
            </a:r>
          </a:p>
          <a:p>
            <a:pPr lvl="1"/>
            <a:r>
              <a:rPr lang="zh-CN" altLang="en-US" dirty="0"/>
              <a:t>根据</a:t>
            </a:r>
            <a:r>
              <a:rPr lang="zh-CN" altLang="en-US" b="1" dirty="0">
                <a:solidFill>
                  <a:srgbClr val="C00000"/>
                </a:solidFill>
              </a:rPr>
              <a:t>程序单元内部工作流程</a:t>
            </a:r>
            <a:r>
              <a:rPr lang="zh-CN" altLang="en-US" dirty="0"/>
              <a:t>来设计测试用例</a:t>
            </a:r>
          </a:p>
          <a:p>
            <a:pPr lvl="0"/>
            <a:r>
              <a:rPr lang="zh-CN" altLang="en-US" sz="2700" dirty="0"/>
              <a:t>发现程序单元缺陷</a:t>
            </a:r>
            <a:endParaRPr lang="en-US" altLang="zh-CN" dirty="0"/>
          </a:p>
          <a:p>
            <a:pPr lvl="1"/>
            <a:r>
              <a:rPr lang="zh-CN" altLang="en-US" dirty="0"/>
              <a:t>运行待测试的程序，</a:t>
            </a:r>
            <a:r>
              <a:rPr lang="zh-CN" altLang="en-US" b="1" dirty="0">
                <a:solidFill>
                  <a:srgbClr val="C00000"/>
                </a:solidFill>
              </a:rPr>
              <a:t>检验程序是否按内部工作流程来运行</a:t>
            </a:r>
            <a:r>
              <a:rPr lang="zh-CN" altLang="en-US" dirty="0"/>
              <a:t>的，如果不是则存在缺陷</a:t>
            </a:r>
          </a:p>
          <a:p>
            <a:r>
              <a:rPr lang="zh-CN" altLang="en-US" dirty="0"/>
              <a:t>特点</a:t>
            </a:r>
          </a:p>
          <a:p>
            <a:pPr lvl="1"/>
            <a:r>
              <a:rPr lang="zh-CN" altLang="en-US" dirty="0"/>
              <a:t>必须了解程序的内部工作流程才能设计测试用例</a:t>
            </a:r>
          </a:p>
        </p:txBody>
      </p:sp>
      <p:grpSp>
        <p:nvGrpSpPr>
          <p:cNvPr id="108554" name="组合 108553"/>
          <p:cNvGrpSpPr/>
          <p:nvPr/>
        </p:nvGrpSpPr>
        <p:grpSpPr>
          <a:xfrm>
            <a:off x="8997464" y="4509120"/>
            <a:ext cx="2520280" cy="1944216"/>
            <a:chOff x="6156176" y="4192791"/>
            <a:chExt cx="2520280" cy="1944216"/>
          </a:xfrm>
          <a:noFill/>
        </p:grpSpPr>
        <p:sp>
          <p:nvSpPr>
            <p:cNvPr id="9" name="立方体 8"/>
            <p:cNvSpPr/>
            <p:nvPr/>
          </p:nvSpPr>
          <p:spPr>
            <a:xfrm>
              <a:off x="6156176" y="4192791"/>
              <a:ext cx="2520280" cy="1944216"/>
            </a:xfrm>
            <a:prstGeom prst="cube">
              <a:avLst/>
            </a:prstGeom>
            <a:grp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6372200" y="5301208"/>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a:stCxn id="10" idx="7"/>
              <a:endCxn id="17" idx="3"/>
            </p:cNvCxnSpPr>
            <p:nvPr/>
          </p:nvCxnSpPr>
          <p:spPr>
            <a:xfrm flipV="1">
              <a:off x="6556588" y="5115983"/>
              <a:ext cx="215664"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7" idx="5"/>
              <a:endCxn id="14" idx="6"/>
            </p:cNvCxnSpPr>
            <p:nvPr/>
          </p:nvCxnSpPr>
          <p:spPr>
            <a:xfrm>
              <a:off x="6925004" y="5115983"/>
              <a:ext cx="456310"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5"/>
              <a:endCxn id="15" idx="2"/>
            </p:cNvCxnSpPr>
            <p:nvPr/>
          </p:nvCxnSpPr>
          <p:spPr>
            <a:xfrm>
              <a:off x="6556588" y="5485596"/>
              <a:ext cx="344064"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1"/>
              <a:endCxn id="14" idx="3"/>
            </p:cNvCxnSpPr>
            <p:nvPr/>
          </p:nvCxnSpPr>
          <p:spPr>
            <a:xfrm flipV="1">
              <a:off x="6932288" y="5332007"/>
              <a:ext cx="264638"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45" name="直接连接符 108544"/>
            <p:cNvCxnSpPr>
              <a:stCxn id="15" idx="6"/>
              <a:endCxn id="16" idx="3"/>
            </p:cNvCxnSpPr>
            <p:nvPr/>
          </p:nvCxnSpPr>
          <p:spPr>
            <a:xfrm flipV="1">
              <a:off x="7116676" y="5529984"/>
              <a:ext cx="511296" cy="95260"/>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50" name="直接连接符 108549"/>
            <p:cNvCxnSpPr>
              <a:stCxn id="14" idx="6"/>
              <a:endCxn id="16" idx="1"/>
            </p:cNvCxnSpPr>
            <p:nvPr/>
          </p:nvCxnSpPr>
          <p:spPr>
            <a:xfrm>
              <a:off x="7381314" y="5255631"/>
              <a:ext cx="246658" cy="12160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900652" y="5517232"/>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7596336" y="5345596"/>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6740616" y="4931595"/>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7165290" y="5147619"/>
              <a:ext cx="216024" cy="216024"/>
            </a:xfrm>
            <a:prstGeom prst="ellipse">
              <a:avLst/>
            </a:prstGeom>
            <a:solidFill>
              <a:schemeClr val="bg1"/>
            </a:solid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8555" name="矩形 108554"/>
          <p:cNvSpPr/>
          <p:nvPr/>
        </p:nvSpPr>
        <p:spPr>
          <a:xfrm>
            <a:off x="6957974" y="5481228"/>
            <a:ext cx="2088232" cy="460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rgbClr val="C00000"/>
                </a:solidFill>
                <a:latin typeface="微软雅黑" panose="020B0503020204020204" charset="-122"/>
                <a:ea typeface="微软雅黑" panose="020B0503020204020204" charset="-122"/>
              </a:rPr>
              <a:t>模块内部流程</a:t>
            </a:r>
          </a:p>
        </p:txBody>
      </p:sp>
      <p:pic>
        <p:nvPicPr>
          <p:cNvPr id="18" name="图片 17"/>
          <p:cNvPicPr>
            <a:picLocks noChangeAspect="1"/>
          </p:cNvPicPr>
          <p:nvPr/>
        </p:nvPicPr>
        <p:blipFill>
          <a:blip r:embed="rId2"/>
          <a:stretch>
            <a:fillRect/>
          </a:stretch>
        </p:blipFill>
        <p:spPr>
          <a:xfrm>
            <a:off x="8692980" y="1379989"/>
            <a:ext cx="3041264" cy="2376172"/>
          </a:xfrm>
          <a:prstGeom prst="rect">
            <a:avLst/>
          </a:prstGeom>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zh-CN" altLang="en-US" dirty="0"/>
              <a:t>白盒测试用例设计的指导原则</a:t>
            </a:r>
          </a:p>
        </p:txBody>
      </p:sp>
      <p:sp>
        <p:nvSpPr>
          <p:cNvPr id="114692" name="Rectangle 4"/>
          <p:cNvSpPr>
            <a:spLocks noGrp="1" noChangeArrowheads="1"/>
          </p:cNvSpPr>
          <p:nvPr>
            <p:ph idx="1"/>
          </p:nvPr>
        </p:nvSpPr>
        <p:spPr/>
        <p:txBody>
          <a:bodyPr/>
          <a:lstStyle/>
          <a:p>
            <a:r>
              <a:rPr lang="zh-CN" altLang="en-US" dirty="0"/>
              <a:t>如何设计测试用例？</a:t>
            </a:r>
            <a:endParaRPr lang="en-US" altLang="zh-CN" dirty="0"/>
          </a:p>
          <a:p>
            <a:pPr lvl="1"/>
            <a:r>
              <a:rPr lang="zh-CN" altLang="en-US" dirty="0"/>
              <a:t>内部执行流程</a:t>
            </a:r>
            <a:endParaRPr lang="en-US" altLang="zh-CN" dirty="0"/>
          </a:p>
          <a:p>
            <a:pPr lvl="1"/>
            <a:r>
              <a:rPr lang="zh-CN" altLang="en-US" dirty="0"/>
              <a:t>生成测试数据</a:t>
            </a:r>
            <a:endParaRPr lang="en-US" altLang="zh-CN" dirty="0"/>
          </a:p>
          <a:p>
            <a:r>
              <a:rPr lang="zh-CN" altLang="en-US" dirty="0"/>
              <a:t>设计多少测试用例</a:t>
            </a:r>
            <a:r>
              <a:rPr lang="en-US" altLang="zh-CN" dirty="0"/>
              <a:t>? </a:t>
            </a:r>
          </a:p>
          <a:p>
            <a:pPr lvl="1"/>
            <a:r>
              <a:rPr lang="zh-CN" altLang="en-US" dirty="0"/>
              <a:t>遵循覆盖原则</a:t>
            </a:r>
            <a:endParaRPr lang="en-US" altLang="zh-CN" dirty="0"/>
          </a:p>
          <a:p>
            <a:r>
              <a:rPr lang="zh-CN" altLang="en-US" dirty="0"/>
              <a:t>测试用例覆盖准则</a:t>
            </a:r>
          </a:p>
          <a:p>
            <a:pPr lvl="1"/>
            <a:r>
              <a:rPr lang="zh-CN" altLang="en-US" dirty="0"/>
              <a:t>语句覆盖</a:t>
            </a:r>
          </a:p>
          <a:p>
            <a:pPr lvl="1"/>
            <a:r>
              <a:rPr lang="zh-CN" altLang="en-US" dirty="0"/>
              <a:t>分支覆盖</a:t>
            </a:r>
          </a:p>
          <a:p>
            <a:pPr lvl="1"/>
            <a:r>
              <a:rPr lang="zh-CN" altLang="en-US" dirty="0"/>
              <a:t>路径覆盖</a:t>
            </a:r>
          </a:p>
          <a:p>
            <a:pPr lvl="1"/>
            <a:r>
              <a:rPr lang="zh-CN" altLang="en-US" dirty="0"/>
              <a:t>基本路径覆盖</a:t>
            </a:r>
          </a:p>
        </p:txBody>
      </p:sp>
      <p:grpSp>
        <p:nvGrpSpPr>
          <p:cNvPr id="114732" name="组合 114731"/>
          <p:cNvGrpSpPr/>
          <p:nvPr/>
        </p:nvGrpSpPr>
        <p:grpSpPr>
          <a:xfrm>
            <a:off x="4979082" y="1196752"/>
            <a:ext cx="4130818" cy="5112568"/>
            <a:chOff x="4545639" y="1124744"/>
            <a:chExt cx="4130818" cy="5112568"/>
          </a:xfrm>
        </p:grpSpPr>
        <p:sp>
          <p:nvSpPr>
            <p:cNvPr id="2" name="椭圆 1"/>
            <p:cNvSpPr/>
            <p:nvPr/>
          </p:nvSpPr>
          <p:spPr>
            <a:xfrm>
              <a:off x="6685880" y="1124744"/>
              <a:ext cx="360040" cy="288032"/>
            </a:xfrm>
            <a:prstGeom prst="ellipse">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3" name="菱形 2"/>
            <p:cNvSpPr/>
            <p:nvPr/>
          </p:nvSpPr>
          <p:spPr>
            <a:xfrm>
              <a:off x="6449513" y="1700808"/>
              <a:ext cx="812431"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6472503" y="2532688"/>
              <a:ext cx="78944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0" name="菱形 9"/>
            <p:cNvSpPr/>
            <p:nvPr/>
          </p:nvSpPr>
          <p:spPr>
            <a:xfrm>
              <a:off x="6397848" y="3151304"/>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1" name="菱形 10"/>
            <p:cNvSpPr/>
            <p:nvPr/>
          </p:nvSpPr>
          <p:spPr>
            <a:xfrm>
              <a:off x="5230284" y="3731972"/>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4545639" y="4524646"/>
              <a:ext cx="792088"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6084055" y="4541844"/>
              <a:ext cx="76105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7724427" y="3803980"/>
              <a:ext cx="773795"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16" name="矩形 15"/>
            <p:cNvSpPr/>
            <p:nvPr/>
          </p:nvSpPr>
          <p:spPr>
            <a:xfrm>
              <a:off x="7727969" y="4704666"/>
              <a:ext cx="745390"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cxnSp>
          <p:nvCxnSpPr>
            <p:cNvPr id="8" name="直接箭头连接符 7"/>
            <p:cNvCxnSpPr>
              <a:stCxn id="2" idx="4"/>
              <a:endCxn id="3" idx="0"/>
            </p:cNvCxnSpPr>
            <p:nvPr/>
          </p:nvCxnSpPr>
          <p:spPr>
            <a:xfrm flipH="1">
              <a:off x="6855729" y="141277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843358" y="224465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833187" y="2863272"/>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1"/>
              <a:endCxn id="11" idx="0"/>
            </p:cNvCxnSpPr>
            <p:nvPr/>
          </p:nvCxnSpPr>
          <p:spPr>
            <a:xfrm rot="10800000" flipV="1">
              <a:off x="5698336" y="3403332"/>
              <a:ext cx="699512" cy="32864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3"/>
              <a:endCxn id="15" idx="0"/>
            </p:cNvCxnSpPr>
            <p:nvPr/>
          </p:nvCxnSpPr>
          <p:spPr>
            <a:xfrm>
              <a:off x="7333952" y="3403332"/>
              <a:ext cx="777373" cy="400648"/>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2"/>
              <a:endCxn id="16" idx="0"/>
            </p:cNvCxnSpPr>
            <p:nvPr/>
          </p:nvCxnSpPr>
          <p:spPr>
            <a:xfrm flipH="1">
              <a:off x="8100664" y="4164020"/>
              <a:ext cx="10661" cy="5406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1" idx="1"/>
              <a:endCxn id="13" idx="0"/>
            </p:cNvCxnSpPr>
            <p:nvPr/>
          </p:nvCxnSpPr>
          <p:spPr>
            <a:xfrm rot="10800000" flipV="1">
              <a:off x="4941684" y="3984000"/>
              <a:ext cx="288601" cy="54064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88" name="肘形连接符 114687"/>
            <p:cNvCxnSpPr>
              <a:stCxn id="11" idx="3"/>
              <a:endCxn id="14" idx="0"/>
            </p:cNvCxnSpPr>
            <p:nvPr/>
          </p:nvCxnSpPr>
          <p:spPr>
            <a:xfrm>
              <a:off x="6166388" y="3984000"/>
              <a:ext cx="298193" cy="55784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5" name="肘形连接符 114694"/>
            <p:cNvCxnSpPr>
              <a:stCxn id="13" idx="2"/>
            </p:cNvCxnSpPr>
            <p:nvPr/>
          </p:nvCxnSpPr>
          <p:spPr>
            <a:xfrm rot="16200000" flipH="1">
              <a:off x="5111464" y="4714905"/>
              <a:ext cx="416522" cy="75608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7" name="肘形连接符 114696"/>
            <p:cNvCxnSpPr>
              <a:stCxn id="14" idx="2"/>
            </p:cNvCxnSpPr>
            <p:nvPr/>
          </p:nvCxnSpPr>
          <p:spPr>
            <a:xfrm rot="5400000">
              <a:off x="5858632" y="4695259"/>
              <a:ext cx="399324" cy="81257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00" name="肘形连接符 114699"/>
            <p:cNvCxnSpPr/>
            <p:nvPr/>
          </p:nvCxnSpPr>
          <p:spPr>
            <a:xfrm>
              <a:off x="5697767" y="5326491"/>
              <a:ext cx="1322392" cy="406765"/>
            </a:xfrm>
            <a:prstGeom prst="bentConnector3">
              <a:avLst>
                <a:gd name="adj1" fmla="val -64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4" name="肘形连接符 114713"/>
            <p:cNvCxnSpPr>
              <a:stCxn id="16" idx="2"/>
            </p:cNvCxnSpPr>
            <p:nvPr/>
          </p:nvCxnSpPr>
          <p:spPr>
            <a:xfrm rot="5400000">
              <a:off x="7226137" y="4858729"/>
              <a:ext cx="668550" cy="1080505"/>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6" name="肘形连接符 114715"/>
            <p:cNvCxnSpPr/>
            <p:nvPr/>
          </p:nvCxnSpPr>
          <p:spPr>
            <a:xfrm>
              <a:off x="7020159" y="5733257"/>
              <a:ext cx="1656298" cy="504055"/>
            </a:xfrm>
            <a:prstGeom prst="bentConnector3">
              <a:avLst>
                <a:gd name="adj1" fmla="val 101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22" name="肘形连接符 114721"/>
            <p:cNvCxnSpPr>
              <a:endCxn id="3" idx="3"/>
            </p:cNvCxnSpPr>
            <p:nvPr/>
          </p:nvCxnSpPr>
          <p:spPr>
            <a:xfrm rot="16200000" flipV="1">
              <a:off x="5826963" y="3387817"/>
              <a:ext cx="4284476" cy="1414513"/>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9246599" y="2896039"/>
            <a:ext cx="2816111" cy="1815882"/>
          </a:xfrm>
          <a:prstGeom prst="rect">
            <a:avLst/>
          </a:prstGeom>
          <a:noFill/>
        </p:spPr>
        <p:txBody>
          <a:bodyPr wrap="square" rtlCol="0">
            <a:spAutoFit/>
          </a:bodyPr>
          <a:lstStyle/>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语句覆盖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分支覆盖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路径覆盖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基本路径覆盖</a:t>
            </a:r>
          </a:p>
        </p:txBody>
      </p:sp>
      <p:cxnSp>
        <p:nvCxnSpPr>
          <p:cNvPr id="6" name="直接箭头连接符 5"/>
          <p:cNvCxnSpPr>
            <a:stCxn id="3" idx="1"/>
          </p:cNvCxnSpPr>
          <p:nvPr/>
        </p:nvCxnSpPr>
        <p:spPr>
          <a:xfrm flipH="1">
            <a:off x="6229724" y="2024697"/>
            <a:ext cx="653415" cy="2730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t>基本路径测试的思想</a:t>
            </a:r>
          </a:p>
        </p:txBody>
      </p:sp>
      <p:sp>
        <p:nvSpPr>
          <p:cNvPr id="115715" name="Rectangle 3"/>
          <p:cNvSpPr>
            <a:spLocks noGrp="1" noChangeArrowheads="1"/>
          </p:cNvSpPr>
          <p:nvPr>
            <p:ph idx="1"/>
          </p:nvPr>
        </p:nvSpPr>
        <p:spPr/>
        <p:txBody>
          <a:bodyPr/>
          <a:lstStyle/>
          <a:p>
            <a:r>
              <a:rPr lang="zh-CN" altLang="en-US" dirty="0"/>
              <a:t>思想</a:t>
            </a:r>
          </a:p>
          <a:p>
            <a:pPr lvl="1"/>
            <a:r>
              <a:rPr lang="zh-CN" altLang="en-US" dirty="0"/>
              <a:t>路径 </a:t>
            </a:r>
            <a:r>
              <a:rPr lang="en-US" altLang="zh-CN" dirty="0">
                <a:sym typeface="Wingdings" panose="05000000000000000000" pitchFamily="2" charset="2"/>
              </a:rPr>
              <a:t></a:t>
            </a:r>
            <a:r>
              <a:rPr lang="en-US" altLang="zh-CN" dirty="0"/>
              <a:t> </a:t>
            </a:r>
            <a:r>
              <a:rPr lang="zh-CN" altLang="en-US" dirty="0"/>
              <a:t>基本路径 </a:t>
            </a:r>
            <a:r>
              <a:rPr lang="en-US" altLang="zh-CN" dirty="0">
                <a:sym typeface="Wingdings" panose="05000000000000000000" pitchFamily="2" charset="2"/>
              </a:rPr>
              <a:t></a:t>
            </a:r>
            <a:r>
              <a:rPr lang="en-US" altLang="zh-CN" dirty="0"/>
              <a:t> </a:t>
            </a:r>
            <a:r>
              <a:rPr lang="zh-CN" altLang="en-US" b="1" dirty="0">
                <a:solidFill>
                  <a:srgbClr val="C00000"/>
                </a:solidFill>
              </a:rPr>
              <a:t>基本路径测试</a:t>
            </a:r>
          </a:p>
          <a:p>
            <a:r>
              <a:rPr lang="zh-CN" altLang="en-US" dirty="0"/>
              <a:t>基本路径</a:t>
            </a:r>
          </a:p>
          <a:p>
            <a:pPr lvl="1"/>
            <a:r>
              <a:rPr lang="zh-CN" altLang="en-US" dirty="0"/>
              <a:t>至少</a:t>
            </a:r>
            <a:r>
              <a:rPr lang="zh-CN" altLang="en-US" b="1" dirty="0">
                <a:solidFill>
                  <a:srgbClr val="C00000"/>
                </a:solidFill>
              </a:rPr>
              <a:t>引入一个新语句或者新判断</a:t>
            </a:r>
            <a:r>
              <a:rPr lang="zh-CN" altLang="en-US" dirty="0"/>
              <a:t>的程序通道 </a:t>
            </a:r>
          </a:p>
          <a:p>
            <a:r>
              <a:rPr lang="zh-CN" altLang="en-US" dirty="0"/>
              <a:t>前提</a:t>
            </a:r>
          </a:p>
          <a:p>
            <a:pPr lvl="1"/>
            <a:r>
              <a:rPr lang="zh-CN" altLang="en-US" dirty="0"/>
              <a:t>软件模块的逻辑结构（流程图）</a:t>
            </a:r>
            <a:endParaRPr lang="en-US" altLang="zh-CN" dirty="0"/>
          </a:p>
          <a:p>
            <a:pPr lvl="1"/>
            <a:r>
              <a:rPr lang="zh-CN" altLang="en-US" dirty="0"/>
              <a:t>据此可掌握模块的基本路径</a:t>
            </a:r>
          </a:p>
          <a:p>
            <a:r>
              <a:rPr lang="zh-CN" altLang="en-US" dirty="0"/>
              <a:t>如何设计测试用例实现基本路径覆盖 </a:t>
            </a:r>
          </a:p>
          <a:p>
            <a:pPr lvl="1"/>
            <a:r>
              <a:rPr lang="zh-CN" altLang="en-US" dirty="0"/>
              <a:t>哪些基本路径  </a:t>
            </a:r>
            <a:r>
              <a:rPr lang="en-US" altLang="zh-CN" dirty="0">
                <a:sym typeface="Wingdings" panose="05000000000000000000" pitchFamily="2" charset="2"/>
              </a:rPr>
              <a:t></a:t>
            </a:r>
            <a:r>
              <a:rPr lang="en-US" altLang="zh-CN" dirty="0"/>
              <a:t> </a:t>
            </a:r>
            <a:r>
              <a:rPr lang="en-US" altLang="zh-CN" b="1" dirty="0">
                <a:solidFill>
                  <a:srgbClr val="C00000"/>
                </a:solidFill>
              </a:rPr>
              <a:t> </a:t>
            </a:r>
            <a:r>
              <a:rPr lang="zh-CN" altLang="en-US" b="1" dirty="0">
                <a:solidFill>
                  <a:srgbClr val="C00000"/>
                </a:solidFill>
              </a:rPr>
              <a:t>流图 </a:t>
            </a:r>
            <a:r>
              <a:rPr lang="zh-CN" altLang="en-US" dirty="0"/>
              <a:t> </a:t>
            </a:r>
            <a:r>
              <a:rPr lang="en-US" altLang="zh-CN" dirty="0">
                <a:sym typeface="Wingdings" panose="05000000000000000000" pitchFamily="2" charset="2"/>
              </a:rPr>
              <a:t></a:t>
            </a:r>
            <a:r>
              <a:rPr lang="en-US" altLang="zh-CN" dirty="0"/>
              <a:t> </a:t>
            </a:r>
            <a:r>
              <a:rPr lang="zh-CN" altLang="en-US" b="1" dirty="0">
                <a:solidFill>
                  <a:srgbClr val="C00000"/>
                </a:solidFill>
              </a:rPr>
              <a:t>流程图</a:t>
            </a:r>
          </a:p>
        </p:txBody>
      </p:sp>
      <p:sp>
        <p:nvSpPr>
          <p:cNvPr id="4" name="矩形 3"/>
          <p:cNvSpPr/>
          <p:nvPr/>
        </p:nvSpPr>
        <p:spPr>
          <a:xfrm>
            <a:off x="8543478" y="2541094"/>
            <a:ext cx="3456384" cy="164399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charset="-122"/>
                <a:ea typeface="微软雅黑" panose="020B0503020204020204" charset="-122"/>
              </a:rPr>
              <a:t>基本路径测试可实现基本路径的测试覆盖</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步骤</a:t>
            </a:r>
            <a:r>
              <a:rPr lang="en-US" altLang="zh-CN" dirty="0"/>
              <a:t>1: </a:t>
            </a:r>
            <a:r>
              <a:rPr lang="zh-CN" altLang="en-US" dirty="0"/>
              <a:t>根据程序逻辑画出流程图 </a:t>
            </a:r>
          </a:p>
        </p:txBody>
      </p:sp>
      <p:sp>
        <p:nvSpPr>
          <p:cNvPr id="117763" name="Rectangle 3"/>
          <p:cNvSpPr>
            <a:spLocks noGrp="1" noChangeArrowheads="1"/>
          </p:cNvSpPr>
          <p:nvPr>
            <p:ph idx="1"/>
          </p:nvPr>
        </p:nvSpPr>
        <p:spPr>
          <a:xfrm>
            <a:off x="539750" y="1125537"/>
            <a:ext cx="4845976" cy="4931065"/>
          </a:xfrm>
        </p:spPr>
        <p:style>
          <a:lnRef idx="2">
            <a:schemeClr val="dk1"/>
          </a:lnRef>
          <a:fillRef idx="1">
            <a:schemeClr val="lt1"/>
          </a:fillRef>
          <a:effectRef idx="0">
            <a:schemeClr val="dk1"/>
          </a:effectRef>
          <a:fontRef idx="minor">
            <a:schemeClr val="dk1"/>
          </a:fontRef>
        </p:style>
        <p:txBody>
          <a:bodyPr>
            <a:normAutofit lnSpcReduction="10000"/>
          </a:bodyPr>
          <a:lstStyle/>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Func</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nPosY</a:t>
            </a: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while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&gt; 0)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nPosY</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&gt; 1)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nPosX</a:t>
            </a:r>
            <a:r>
              <a:rPr lang="zh-CN" altLang="en-US" sz="2400" dirty="0">
                <a:latin typeface="Times New Roman" panose="02020603050405020304" pitchFamily="18" charset="0"/>
                <a:cs typeface="Times New Roman" panose="02020603050405020304" pitchFamily="18" charset="0"/>
              </a:rPr>
              <a:t>减一</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减一</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else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&lt; -1)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 2;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else </a:t>
            </a:r>
            <a:r>
              <a:rPr lang="en-US" altLang="zh-CN" sz="2400" dirty="0" err="1">
                <a:latin typeface="Times New Roman" panose="02020603050405020304" pitchFamily="18" charset="0"/>
                <a:cs typeface="Times New Roman" panose="02020603050405020304" pitchFamily="18" charset="0"/>
              </a:rPr>
              <a:t>nPosX</a:t>
            </a:r>
            <a:r>
              <a:rPr lang="zh-CN" altLang="en-US" sz="2400" dirty="0">
                <a:latin typeface="Times New Roman" panose="02020603050405020304" pitchFamily="18" charset="0"/>
                <a:cs typeface="Times New Roman" panose="02020603050405020304" pitchFamily="18" charset="0"/>
              </a:rPr>
              <a:t>减四</a:t>
            </a: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	// end of while</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a:t>
            </a:r>
          </a:p>
        </p:txBody>
      </p:sp>
      <p:sp>
        <p:nvSpPr>
          <p:cNvPr id="2" name="右箭头 1"/>
          <p:cNvSpPr/>
          <p:nvPr/>
        </p:nvSpPr>
        <p:spPr>
          <a:xfrm>
            <a:off x="5995713" y="2625206"/>
            <a:ext cx="972108" cy="760095"/>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6967820" y="6056603"/>
            <a:ext cx="4383969"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charset="-122"/>
                <a:ea typeface="微软雅黑" panose="020B0503020204020204" charset="-122"/>
                <a:sym typeface="+mn-ea"/>
              </a:rPr>
              <a:t>注意流程图的正确画法！</a:t>
            </a:r>
          </a:p>
        </p:txBody>
      </p:sp>
      <p:pic>
        <p:nvPicPr>
          <p:cNvPr id="117760" name="图片 117759"/>
          <p:cNvPicPr>
            <a:picLocks noChangeAspect="1"/>
          </p:cNvPicPr>
          <p:nvPr/>
        </p:nvPicPr>
        <p:blipFill>
          <a:blip r:embed="rId2"/>
          <a:stretch>
            <a:fillRect/>
          </a:stretch>
        </p:blipFill>
        <p:spPr>
          <a:xfrm>
            <a:off x="6804687" y="801396"/>
            <a:ext cx="4291956" cy="5255207"/>
          </a:xfrm>
          <a:prstGeom prst="rect">
            <a:avLst/>
          </a:prstGeom>
        </p:spPr>
      </p:pic>
      <p:sp>
        <p:nvSpPr>
          <p:cNvPr id="8" name="文本框 7"/>
          <p:cNvSpPr txBox="1"/>
          <p:nvPr/>
        </p:nvSpPr>
        <p:spPr>
          <a:xfrm>
            <a:off x="1423070" y="6100763"/>
            <a:ext cx="2621280" cy="460375"/>
          </a:xfrm>
          <a:prstGeom prst="rect">
            <a:avLst/>
          </a:prstGeom>
          <a:noFill/>
        </p:spPr>
        <p:txBody>
          <a:bodyPr wrap="none" rtlCol="0" anchor="t">
            <a:spAutoFit/>
          </a:bodyPr>
          <a:lstStyle/>
          <a:p>
            <a:pPr algn="ctr"/>
            <a:r>
              <a:rPr lang="zh-CN" altLang="en-US" dirty="0">
                <a:solidFill>
                  <a:srgbClr val="C00000"/>
                </a:solidFill>
                <a:latin typeface="微软雅黑" panose="020B0503020204020204" charset="-122"/>
                <a:ea typeface="微软雅黑" panose="020B0503020204020204" charset="-122"/>
                <a:sym typeface="+mn-ea"/>
              </a:rPr>
              <a:t>软件模块设计细节</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示例：</a:t>
            </a:r>
            <a:r>
              <a:rPr lang="zh-CN" altLang="en-US" dirty="0"/>
              <a:t>程序代码中的潜在问题</a:t>
            </a:r>
          </a:p>
        </p:txBody>
      </p:sp>
      <p:sp>
        <p:nvSpPr>
          <p:cNvPr id="8" name="文本框 7"/>
          <p:cNvSpPr txBox="1"/>
          <p:nvPr/>
        </p:nvSpPr>
        <p:spPr>
          <a:xfrm>
            <a:off x="7679382" y="829189"/>
            <a:ext cx="3924436" cy="120032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342900" indent="-342900" algn="just">
              <a:buFont typeface="Wingdings" panose="05000000000000000000" pitchFamily="2" charset="2"/>
              <a:buChar char="Ø"/>
            </a:pPr>
            <a:r>
              <a:rPr lang="zh-CN" altLang="en-US" sz="2800" dirty="0"/>
              <a:t>是否正确实现功能？</a:t>
            </a:r>
            <a:endParaRPr lang="en-US" altLang="zh-CN" sz="2800" dirty="0"/>
          </a:p>
          <a:p>
            <a:pPr marL="342900" indent="-342900" algn="just">
              <a:buFont typeface="Wingdings" panose="05000000000000000000" pitchFamily="2" charset="2"/>
              <a:buChar char="Ø"/>
            </a:pPr>
            <a:r>
              <a:rPr lang="zh-CN" altLang="en-US" sz="2800" dirty="0"/>
              <a:t>是否存在内在缺陷？</a:t>
            </a:r>
            <a:endParaRPr lang="en-US" altLang="zh-CN" sz="2800" dirty="0"/>
          </a:p>
        </p:txBody>
      </p:sp>
      <p:pic>
        <p:nvPicPr>
          <p:cNvPr id="3" name="图片 2"/>
          <p:cNvPicPr>
            <a:picLocks noChangeAspect="1"/>
          </p:cNvPicPr>
          <p:nvPr/>
        </p:nvPicPr>
        <p:blipFill>
          <a:blip r:embed="rId3"/>
          <a:stretch>
            <a:fillRect/>
          </a:stretch>
        </p:blipFill>
        <p:spPr>
          <a:xfrm>
            <a:off x="334566" y="829189"/>
            <a:ext cx="6804756" cy="5228967"/>
          </a:xfrm>
          <a:prstGeom prst="rect">
            <a:avLst/>
          </a:prstGeom>
        </p:spPr>
      </p:pic>
      <p:pic>
        <p:nvPicPr>
          <p:cNvPr id="10" name="图片 9"/>
          <p:cNvPicPr/>
          <p:nvPr/>
        </p:nvPicPr>
        <p:blipFill>
          <a:blip r:embed="rId4"/>
          <a:stretch>
            <a:fillRect/>
          </a:stretch>
        </p:blipFill>
        <p:spPr>
          <a:xfrm>
            <a:off x="7751390" y="2131008"/>
            <a:ext cx="3924436" cy="3897803"/>
          </a:xfrm>
          <a:prstGeom prst="rect">
            <a:avLst/>
          </a:prstGeom>
        </p:spPr>
      </p:pic>
      <p:sp>
        <p:nvSpPr>
          <p:cNvPr id="6" name="文本框 5"/>
          <p:cNvSpPr txBox="1"/>
          <p:nvPr/>
        </p:nvSpPr>
        <p:spPr>
          <a:xfrm>
            <a:off x="-1" y="6112415"/>
            <a:ext cx="12190413" cy="74465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50000"/>
              </a:lnSpc>
              <a:buFont typeface="Wingdings" panose="05000000000000000000" pitchFamily="2" charset="2"/>
              <a:buChar char="p"/>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indent="0" algn="ctr">
              <a:lnSpc>
                <a:spcPct val="100000"/>
              </a:lnSpc>
              <a:buNone/>
            </a:pPr>
            <a:r>
              <a:rPr lang="zh-CN" altLang="en-US" b="1" dirty="0"/>
              <a:t>需求和设计问题会带到代码中，编码时也会引入问题</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sym typeface="+mn-ea"/>
              </a:rPr>
              <a:t>示例：</a:t>
            </a:r>
            <a:r>
              <a:rPr lang="zh-CN" altLang="en-US" dirty="0"/>
              <a:t>程序流程图</a:t>
            </a:r>
          </a:p>
        </p:txBody>
      </p:sp>
      <p:sp>
        <p:nvSpPr>
          <p:cNvPr id="39" name="椭圆 38"/>
          <p:cNvSpPr/>
          <p:nvPr/>
        </p:nvSpPr>
        <p:spPr>
          <a:xfrm>
            <a:off x="4946114" y="855017"/>
            <a:ext cx="432048" cy="4271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矩形 39"/>
          <p:cNvSpPr/>
          <p:nvPr/>
        </p:nvSpPr>
        <p:spPr>
          <a:xfrm>
            <a:off x="4006974" y="1673981"/>
            <a:ext cx="2304551"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获取用户信息：</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和密码</a:t>
            </a:r>
          </a:p>
        </p:txBody>
      </p:sp>
      <p:sp>
        <p:nvSpPr>
          <p:cNvPr id="41" name="矩形 40"/>
          <p:cNvSpPr/>
          <p:nvPr/>
        </p:nvSpPr>
        <p:spPr>
          <a:xfrm>
            <a:off x="7961265" y="1673967"/>
            <a:ext cx="2166620" cy="648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连接用户数据库</a:t>
            </a:r>
          </a:p>
        </p:txBody>
      </p:sp>
      <p:sp>
        <p:nvSpPr>
          <p:cNvPr id="42" name="菱形 41"/>
          <p:cNvSpPr/>
          <p:nvPr/>
        </p:nvSpPr>
        <p:spPr>
          <a:xfrm>
            <a:off x="3827646" y="2751763"/>
            <a:ext cx="2590786" cy="100811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分析用户</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合法性</a:t>
            </a:r>
          </a:p>
        </p:txBody>
      </p:sp>
      <p:sp>
        <p:nvSpPr>
          <p:cNvPr id="43" name="菱形 42"/>
          <p:cNvSpPr/>
          <p:nvPr/>
        </p:nvSpPr>
        <p:spPr>
          <a:xfrm>
            <a:off x="3825804" y="4271372"/>
            <a:ext cx="2589931" cy="100811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charset="-122"/>
                <a:ea typeface="微软雅黑" panose="020B0503020204020204" charset="-122"/>
                <a:cs typeface="Times New Roman" panose="02020603050405020304" pitchFamily="18" charset="0"/>
              </a:rPr>
              <a:t>分析用户密码合法性</a:t>
            </a:r>
          </a:p>
        </p:txBody>
      </p:sp>
      <p:sp>
        <p:nvSpPr>
          <p:cNvPr id="44" name="矩形 43"/>
          <p:cNvSpPr/>
          <p:nvPr/>
        </p:nvSpPr>
        <p:spPr>
          <a:xfrm>
            <a:off x="7967415" y="2949980"/>
            <a:ext cx="216024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a:latin typeface="微软雅黑" panose="020B0503020204020204" charset="-122"/>
                <a:ea typeface="微软雅黑" panose="020B0503020204020204" charset="-122"/>
                <a:cs typeface="Times New Roman" panose="02020603050405020304" pitchFamily="18" charset="0"/>
              </a:rPr>
              <a:t>将用户</a:t>
            </a:r>
            <a:r>
              <a:rPr lang="en-US" altLang="zh-CN" sz="2000" dirty="0">
                <a:latin typeface="微软雅黑" panose="020B0503020204020204" charset="-122"/>
                <a:ea typeface="微软雅黑" panose="020B0503020204020204" charset="-122"/>
                <a:cs typeface="Times New Roman" panose="02020603050405020304" pitchFamily="18" charset="0"/>
              </a:rPr>
              <a:t>ID</a:t>
            </a:r>
            <a:r>
              <a:rPr lang="zh-CN" altLang="en-US" sz="2000" dirty="0">
                <a:latin typeface="微软雅黑" panose="020B0503020204020204" charset="-122"/>
                <a:ea typeface="微软雅黑" panose="020B0503020204020204" charset="-122"/>
                <a:cs typeface="Times New Roman" panose="02020603050405020304" pitchFamily="18" charset="0"/>
              </a:rPr>
              <a:t>和密码信息写到数据库</a:t>
            </a:r>
          </a:p>
        </p:txBody>
      </p:sp>
      <p:sp>
        <p:nvSpPr>
          <p:cNvPr id="45" name="椭圆 44"/>
          <p:cNvSpPr/>
          <p:nvPr/>
        </p:nvSpPr>
        <p:spPr>
          <a:xfrm>
            <a:off x="8834546" y="4526622"/>
            <a:ext cx="432048" cy="4271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6" name="直接箭头连接符 45"/>
          <p:cNvCxnSpPr>
            <a:stCxn id="39" idx="4"/>
            <a:endCxn id="40" idx="0"/>
          </p:cNvCxnSpPr>
          <p:nvPr/>
        </p:nvCxnSpPr>
        <p:spPr>
          <a:xfrm flipH="1">
            <a:off x="5159250" y="1282203"/>
            <a:ext cx="2888" cy="39177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126134" y="2322053"/>
            <a:ext cx="0" cy="39177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2" idx="2"/>
            <a:endCxn id="43" idx="0"/>
          </p:cNvCxnSpPr>
          <p:nvPr/>
        </p:nvCxnSpPr>
        <p:spPr>
          <a:xfrm flipH="1">
            <a:off x="5120770" y="3759875"/>
            <a:ext cx="2269" cy="51149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22"/>
          <p:cNvCxnSpPr>
            <a:stCxn id="43" idx="2"/>
            <a:endCxn id="41" idx="1"/>
          </p:cNvCxnSpPr>
          <p:nvPr/>
        </p:nvCxnSpPr>
        <p:spPr>
          <a:xfrm rot="5400000" flipH="1" flipV="1">
            <a:off x="4900342" y="2218562"/>
            <a:ext cx="3281349" cy="2840495"/>
          </a:xfrm>
          <a:prstGeom prst="bentConnector4">
            <a:avLst>
              <a:gd name="adj1" fmla="val -6967"/>
              <a:gd name="adj2" fmla="val 72795"/>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2"/>
            <a:endCxn id="44" idx="0"/>
          </p:cNvCxnSpPr>
          <p:nvPr/>
        </p:nvCxnSpPr>
        <p:spPr>
          <a:xfrm>
            <a:off x="9044652" y="2322053"/>
            <a:ext cx="3175" cy="6273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4" idx="2"/>
            <a:endCxn id="45" idx="0"/>
          </p:cNvCxnSpPr>
          <p:nvPr/>
        </p:nvCxnSpPr>
        <p:spPr>
          <a:xfrm>
            <a:off x="9047535" y="3598052"/>
            <a:ext cx="2540" cy="92837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3" idx="3"/>
            <a:endCxn id="45" idx="2"/>
          </p:cNvCxnSpPr>
          <p:nvPr/>
        </p:nvCxnSpPr>
        <p:spPr>
          <a:xfrm flipV="1">
            <a:off x="6415735" y="4740215"/>
            <a:ext cx="2418811" cy="3521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33"/>
          <p:cNvCxnSpPr>
            <a:stCxn id="42" idx="3"/>
          </p:cNvCxnSpPr>
          <p:nvPr/>
        </p:nvCxnSpPr>
        <p:spPr>
          <a:xfrm>
            <a:off x="6418432" y="3255819"/>
            <a:ext cx="2413418" cy="1370898"/>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75051" y="2933239"/>
            <a:ext cx="2898674" cy="830997"/>
          </a:xfrm>
          <a:prstGeom prst="rect">
            <a:avLst/>
          </a:prstGeom>
          <a:noFill/>
        </p:spPr>
        <p:txBody>
          <a:bodyPr wrap="square" rtlCol="0">
            <a:spAutoFit/>
          </a:bodyPr>
          <a:lstStyle/>
          <a:p>
            <a:pPr marL="342900" indent="-342900" algn="just">
              <a:buFont typeface="Wingdings" panose="05000000000000000000" pitchFamily="2" charset="2"/>
              <a:buChar char="ü"/>
            </a:pPr>
            <a:r>
              <a:rPr lang="zh-CN" altLang="en-US" dirty="0">
                <a:solidFill>
                  <a:srgbClr val="C00000"/>
                </a:solidFill>
                <a:latin typeface="微软雅黑" panose="020B0503020204020204" charset="-122"/>
                <a:ea typeface="微软雅黑" panose="020B0503020204020204" charset="-122"/>
              </a:rPr>
              <a:t>数字和字符组合</a:t>
            </a:r>
            <a:endParaRPr lang="en-US" altLang="zh-CN" dirty="0">
              <a:solidFill>
                <a:srgbClr val="C00000"/>
              </a:solidFill>
              <a:latin typeface="微软雅黑" panose="020B0503020204020204" charset="-122"/>
              <a:ea typeface="微软雅黑" panose="020B0503020204020204" charset="-122"/>
            </a:endParaRPr>
          </a:p>
          <a:p>
            <a:pPr marL="342900" indent="-342900" algn="just">
              <a:buFont typeface="Wingdings" panose="05000000000000000000" pitchFamily="2" charset="2"/>
              <a:buChar char="ü"/>
            </a:pPr>
            <a:r>
              <a:rPr lang="zh-CN" altLang="en-US" dirty="0">
                <a:solidFill>
                  <a:srgbClr val="C00000"/>
                </a:solidFill>
                <a:latin typeface="微软雅黑" panose="020B0503020204020204" charset="-122"/>
                <a:ea typeface="微软雅黑" panose="020B0503020204020204" charset="-122"/>
              </a:rPr>
              <a:t>不与已有的重复</a:t>
            </a:r>
          </a:p>
        </p:txBody>
      </p:sp>
      <p:sp>
        <p:nvSpPr>
          <p:cNvPr id="55" name="文本框 54"/>
          <p:cNvSpPr txBox="1"/>
          <p:nvPr/>
        </p:nvSpPr>
        <p:spPr>
          <a:xfrm>
            <a:off x="946939" y="4386272"/>
            <a:ext cx="2826786" cy="830997"/>
          </a:xfrm>
          <a:prstGeom prst="rect">
            <a:avLst/>
          </a:prstGeom>
          <a:noFill/>
        </p:spPr>
        <p:txBody>
          <a:bodyPr wrap="square" rtlCol="0">
            <a:spAutoFit/>
          </a:bodyPr>
          <a:lstStyle>
            <a:defPPr>
              <a:defRPr lang="en-US"/>
            </a:defPPr>
            <a:lvl1pPr marL="342900" indent="-342900" algn="just">
              <a:buFont typeface="Wingdings" panose="05000000000000000000" pitchFamily="2" charset="2"/>
              <a:buChar char="ü"/>
              <a:defRPr>
                <a:solidFill>
                  <a:srgbClr val="C00000"/>
                </a:solidFill>
                <a:latin typeface="微软雅黑" panose="020B0503020204020204" charset="-122"/>
                <a:ea typeface="微软雅黑" panose="020B0503020204020204" charset="-122"/>
              </a:defRPr>
            </a:lvl1pPr>
          </a:lstStyle>
          <a:p>
            <a:r>
              <a:rPr lang="zh-CN" altLang="en-US" dirty="0"/>
              <a:t>数字和字符组合</a:t>
            </a:r>
            <a:endParaRPr lang="en-US" altLang="zh-CN" dirty="0"/>
          </a:p>
          <a:p>
            <a:r>
              <a:rPr lang="zh-CN" altLang="en-US" dirty="0"/>
              <a:t>不少于</a:t>
            </a:r>
            <a:r>
              <a:rPr lang="en-US" altLang="zh-CN" dirty="0"/>
              <a:t>4</a:t>
            </a:r>
            <a:r>
              <a:rPr lang="zh-CN" altLang="en-US" dirty="0"/>
              <a:t>个字符</a:t>
            </a:r>
          </a:p>
        </p:txBody>
      </p:sp>
      <p:sp>
        <p:nvSpPr>
          <p:cNvPr id="56" name="文本框 55"/>
          <p:cNvSpPr txBox="1"/>
          <p:nvPr/>
        </p:nvSpPr>
        <p:spPr>
          <a:xfrm>
            <a:off x="4190224" y="3821285"/>
            <a:ext cx="840105" cy="400110"/>
          </a:xfrm>
          <a:prstGeom prst="rect">
            <a:avLst/>
          </a:prstGeom>
          <a:noFill/>
        </p:spPr>
        <p:txBody>
          <a:bodyPr wrap="square" rtlCol="0">
            <a:spAutoFit/>
          </a:bodyPr>
          <a:lstStyle/>
          <a:p>
            <a:r>
              <a:rPr lang="zh-CN" altLang="en-US" sz="2000" dirty="0">
                <a:solidFill>
                  <a:srgbClr val="C00000"/>
                </a:solidFill>
                <a:latin typeface="微软雅黑" panose="020B0503020204020204" charset="-122"/>
                <a:ea typeface="微软雅黑" panose="020B0503020204020204" charset="-122"/>
              </a:rPr>
              <a:t>合法</a:t>
            </a:r>
          </a:p>
        </p:txBody>
      </p:sp>
      <p:sp>
        <p:nvSpPr>
          <p:cNvPr id="57" name="文本框 56"/>
          <p:cNvSpPr txBox="1"/>
          <p:nvPr/>
        </p:nvSpPr>
        <p:spPr>
          <a:xfrm>
            <a:off x="4314461" y="5279496"/>
            <a:ext cx="765175" cy="39878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合法</a:t>
            </a:r>
          </a:p>
        </p:txBody>
      </p:sp>
      <p:sp>
        <p:nvSpPr>
          <p:cNvPr id="58" name="文本框 57"/>
          <p:cNvSpPr txBox="1"/>
          <p:nvPr/>
        </p:nvSpPr>
        <p:spPr>
          <a:xfrm>
            <a:off x="6048010" y="2751561"/>
            <a:ext cx="1070610" cy="40011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不合法</a:t>
            </a:r>
          </a:p>
        </p:txBody>
      </p:sp>
      <p:sp>
        <p:nvSpPr>
          <p:cNvPr id="59" name="文本框 58"/>
          <p:cNvSpPr txBox="1"/>
          <p:nvPr/>
        </p:nvSpPr>
        <p:spPr>
          <a:xfrm>
            <a:off x="6048010" y="4341601"/>
            <a:ext cx="1070610" cy="400110"/>
          </a:xfrm>
          <a:prstGeom prst="rect">
            <a:avLst/>
          </a:prstGeom>
          <a:noFill/>
        </p:spPr>
        <p:txBody>
          <a:bodyPr wrap="square" rtlCol="0">
            <a:spAutoFit/>
          </a:bodyPr>
          <a:lstStyle>
            <a:defPPr>
              <a:defRPr lang="en-US"/>
            </a:defPPr>
            <a:lvl1pPr>
              <a:defRPr sz="2000">
                <a:solidFill>
                  <a:srgbClr val="C00000"/>
                </a:solidFill>
                <a:latin typeface="微软雅黑" panose="020B0503020204020204" charset="-122"/>
                <a:ea typeface="微软雅黑" panose="020B0503020204020204" charset="-122"/>
              </a:defRPr>
            </a:lvl1pPr>
          </a:lstStyle>
          <a:p>
            <a:r>
              <a:rPr lang="zh-CN" altLang="en-US" dirty="0"/>
              <a:t>不合法</a:t>
            </a:r>
          </a:p>
        </p:txBody>
      </p:sp>
      <p:sp>
        <p:nvSpPr>
          <p:cNvPr id="24" name="矩形 23"/>
          <p:cNvSpPr/>
          <p:nvPr/>
        </p:nvSpPr>
        <p:spPr>
          <a:xfrm>
            <a:off x="3322898" y="5889341"/>
            <a:ext cx="4919917" cy="758711"/>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charset="-122"/>
                <a:ea typeface="微软雅黑" panose="020B0503020204020204" charset="-122"/>
              </a:rPr>
              <a:t>用户注册模块的流程图</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Grp="1" noChangeArrowheads="1"/>
          </p:cNvSpPr>
          <p:nvPr>
            <p:ph type="title"/>
          </p:nvPr>
        </p:nvSpPr>
        <p:spPr/>
        <p:txBody>
          <a:bodyPr/>
          <a:lstStyle/>
          <a:p>
            <a:r>
              <a:rPr lang="zh-CN" altLang="en-US" dirty="0"/>
              <a:t>步骤</a:t>
            </a:r>
            <a:r>
              <a:rPr lang="en-US" altLang="zh-CN" dirty="0"/>
              <a:t>2: </a:t>
            </a:r>
            <a:r>
              <a:rPr lang="zh-CN" altLang="en-US" dirty="0"/>
              <a:t>将流程图转换为流图 </a:t>
            </a:r>
            <a:r>
              <a:rPr lang="en-US" altLang="zh-CN" dirty="0"/>
              <a:t>(1/2)</a:t>
            </a:r>
            <a:endParaRPr lang="zh-CN" altLang="en-US" dirty="0"/>
          </a:p>
        </p:txBody>
      </p:sp>
      <p:sp>
        <p:nvSpPr>
          <p:cNvPr id="10" name="内容占位符 9"/>
          <p:cNvSpPr>
            <a:spLocks noGrp="1"/>
          </p:cNvSpPr>
          <p:nvPr>
            <p:ph idx="1"/>
          </p:nvPr>
        </p:nvSpPr>
        <p:spPr>
          <a:xfrm>
            <a:off x="539750" y="1125538"/>
            <a:ext cx="3609486" cy="5040312"/>
          </a:xfrm>
        </p:spPr>
        <p:txBody>
          <a:bodyPr/>
          <a:lstStyle/>
          <a:p>
            <a:r>
              <a:rPr lang="zh-CN" altLang="en-US" dirty="0"/>
              <a:t>何为</a:t>
            </a:r>
            <a:r>
              <a:rPr lang="zh-CN" altLang="en-US" dirty="0">
                <a:solidFill>
                  <a:srgbClr val="C00000"/>
                </a:solidFill>
              </a:rPr>
              <a:t>流图</a:t>
            </a:r>
            <a:endParaRPr lang="en-US" altLang="zh-CN" dirty="0">
              <a:solidFill>
                <a:srgbClr val="C00000"/>
              </a:solidFill>
            </a:endParaRPr>
          </a:p>
          <a:p>
            <a:pPr lvl="1"/>
            <a:r>
              <a:rPr lang="zh-CN" altLang="en-US" dirty="0"/>
              <a:t>流图刻画程序控制结构但不涉及程序过程性细节</a:t>
            </a:r>
            <a:endParaRPr lang="en-US" altLang="zh-CN" dirty="0"/>
          </a:p>
          <a:p>
            <a:pPr lvl="1"/>
            <a:endParaRPr lang="zh-CN" altLang="en-US" dirty="0"/>
          </a:p>
          <a:p>
            <a:r>
              <a:rPr lang="zh-CN" altLang="en-US" dirty="0"/>
              <a:t>节点形式</a:t>
            </a:r>
            <a:endParaRPr lang="en-US" altLang="zh-CN" dirty="0"/>
          </a:p>
          <a:p>
            <a:pPr lvl="1"/>
            <a:r>
              <a:rPr lang="zh-CN" altLang="en-US" b="1" dirty="0">
                <a:solidFill>
                  <a:srgbClr val="C00000"/>
                </a:solidFill>
              </a:rPr>
              <a:t>过程块</a:t>
            </a:r>
            <a:endParaRPr lang="en-US" altLang="zh-CN" b="1" dirty="0">
              <a:solidFill>
                <a:srgbClr val="C00000"/>
              </a:solidFill>
            </a:endParaRPr>
          </a:p>
          <a:p>
            <a:pPr lvl="1"/>
            <a:r>
              <a:rPr lang="zh-CN" altLang="en-US" b="1" dirty="0">
                <a:solidFill>
                  <a:srgbClr val="C00000"/>
                </a:solidFill>
              </a:rPr>
              <a:t>结合点</a:t>
            </a:r>
            <a:endParaRPr lang="en-US" altLang="zh-CN" b="1" dirty="0">
              <a:solidFill>
                <a:srgbClr val="C00000"/>
              </a:solidFill>
            </a:endParaRPr>
          </a:p>
          <a:p>
            <a:pPr lvl="1"/>
            <a:r>
              <a:rPr lang="zh-CN" altLang="en-US" b="1" dirty="0">
                <a:solidFill>
                  <a:srgbClr val="C00000"/>
                </a:solidFill>
              </a:rPr>
              <a:t>判定点</a:t>
            </a:r>
          </a:p>
        </p:txBody>
      </p:sp>
      <p:grpSp>
        <p:nvGrpSpPr>
          <p:cNvPr id="57" name="组合 56"/>
          <p:cNvGrpSpPr/>
          <p:nvPr/>
        </p:nvGrpSpPr>
        <p:grpSpPr>
          <a:xfrm>
            <a:off x="8358105" y="1070596"/>
            <a:ext cx="3384376" cy="4861086"/>
            <a:chOff x="5882024" y="1673378"/>
            <a:chExt cx="3010457" cy="4569479"/>
          </a:xfrm>
        </p:grpSpPr>
        <p:sp>
          <p:nvSpPr>
            <p:cNvPr id="59" name="椭圆 58"/>
            <p:cNvSpPr/>
            <p:nvPr/>
          </p:nvSpPr>
          <p:spPr>
            <a:xfrm>
              <a:off x="7308304" y="167337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61" name="椭圆 60"/>
            <p:cNvSpPr/>
            <p:nvPr/>
          </p:nvSpPr>
          <p:spPr>
            <a:xfrm>
              <a:off x="7308304" y="2557345"/>
              <a:ext cx="943654"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2,3</a:t>
              </a:r>
              <a:endParaRPr lang="zh-CN" altLang="en-US" sz="2800" dirty="0">
                <a:latin typeface="Times New Roman" panose="02020603050405020304" pitchFamily="18" charset="0"/>
                <a:cs typeface="Times New Roman" panose="02020603050405020304" pitchFamily="18" charset="0"/>
              </a:endParaRPr>
            </a:p>
          </p:txBody>
        </p:sp>
        <p:sp>
          <p:nvSpPr>
            <p:cNvPr id="62" name="椭圆 61"/>
            <p:cNvSpPr/>
            <p:nvPr/>
          </p:nvSpPr>
          <p:spPr>
            <a:xfrm>
              <a:off x="7808604" y="3464237"/>
              <a:ext cx="1047628"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4,5</a:t>
              </a:r>
              <a:endParaRPr lang="zh-CN" altLang="en-US" sz="2800" dirty="0">
                <a:latin typeface="Times New Roman" panose="02020603050405020304" pitchFamily="18" charset="0"/>
                <a:cs typeface="Times New Roman" panose="02020603050405020304" pitchFamily="18" charset="0"/>
              </a:endParaRPr>
            </a:p>
          </p:txBody>
        </p:sp>
        <p:sp>
          <p:nvSpPr>
            <p:cNvPr id="63" name="椭圆 62"/>
            <p:cNvSpPr/>
            <p:nvPr/>
          </p:nvSpPr>
          <p:spPr>
            <a:xfrm>
              <a:off x="6576735" y="348102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
          <p:nvSpPr>
            <p:cNvPr id="64" name="椭圆 63"/>
            <p:cNvSpPr/>
            <p:nvPr/>
          </p:nvSpPr>
          <p:spPr>
            <a:xfrm>
              <a:off x="5882024" y="431580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65" name="椭圆 64"/>
            <p:cNvSpPr/>
            <p:nvPr/>
          </p:nvSpPr>
          <p:spPr>
            <a:xfrm>
              <a:off x="7055302" y="426238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8</a:t>
              </a:r>
              <a:endParaRPr lang="zh-CN" altLang="en-US" sz="2800" dirty="0">
                <a:latin typeface="Times New Roman" panose="02020603050405020304" pitchFamily="18" charset="0"/>
                <a:cs typeface="Times New Roman" panose="02020603050405020304" pitchFamily="18" charset="0"/>
              </a:endParaRPr>
            </a:p>
          </p:txBody>
        </p:sp>
        <p:sp>
          <p:nvSpPr>
            <p:cNvPr id="66" name="椭圆 65"/>
            <p:cNvSpPr/>
            <p:nvPr/>
          </p:nvSpPr>
          <p:spPr>
            <a:xfrm>
              <a:off x="6544650" y="5056997"/>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9</a:t>
              </a:r>
              <a:endParaRPr lang="zh-CN" altLang="en-US" sz="2800" dirty="0">
                <a:latin typeface="Times New Roman" panose="02020603050405020304" pitchFamily="18" charset="0"/>
                <a:cs typeface="Times New Roman" panose="02020603050405020304" pitchFamily="18" charset="0"/>
              </a:endParaRPr>
            </a:p>
          </p:txBody>
        </p:sp>
        <p:sp>
          <p:nvSpPr>
            <p:cNvPr id="67" name="椭圆 66"/>
            <p:cNvSpPr/>
            <p:nvPr/>
          </p:nvSpPr>
          <p:spPr>
            <a:xfrm>
              <a:off x="7622638" y="5738801"/>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10</a:t>
              </a:r>
              <a:endParaRPr lang="zh-CN" altLang="en-US" sz="2800" dirty="0">
                <a:latin typeface="Times New Roman" panose="02020603050405020304" pitchFamily="18" charset="0"/>
                <a:cs typeface="Times New Roman" panose="02020603050405020304" pitchFamily="18" charset="0"/>
              </a:endParaRPr>
            </a:p>
          </p:txBody>
        </p:sp>
        <p:cxnSp>
          <p:nvCxnSpPr>
            <p:cNvPr id="68" name="直接箭头连接符 67"/>
            <p:cNvCxnSpPr>
              <a:stCxn id="59" idx="4"/>
              <a:endCxn id="61" idx="0"/>
            </p:cNvCxnSpPr>
            <p:nvPr/>
          </p:nvCxnSpPr>
          <p:spPr>
            <a:xfrm>
              <a:off x="7668345" y="2177434"/>
              <a:ext cx="111786"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1" idx="4"/>
              <a:endCxn id="62" idx="0"/>
            </p:cNvCxnSpPr>
            <p:nvPr/>
          </p:nvCxnSpPr>
          <p:spPr>
            <a:xfrm>
              <a:off x="7780131" y="3061401"/>
              <a:ext cx="552286"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1" idx="4"/>
              <a:endCxn id="63" idx="0"/>
            </p:cNvCxnSpPr>
            <p:nvPr/>
          </p:nvCxnSpPr>
          <p:spPr>
            <a:xfrm flipH="1">
              <a:off x="6936776" y="3061401"/>
              <a:ext cx="843356"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64"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5"/>
              <a:endCxn id="65"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4"/>
              <a:endCxn id="66"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5" idx="4"/>
              <a:endCxn id="66"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2" idx="4"/>
              <a:endCxn id="67" idx="0"/>
            </p:cNvCxnSpPr>
            <p:nvPr/>
          </p:nvCxnSpPr>
          <p:spPr>
            <a:xfrm flipH="1">
              <a:off x="7982679" y="3968293"/>
              <a:ext cx="349739"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5"/>
              <a:endCxn id="67"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endCxn id="59"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6226962" y="2557345"/>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cs typeface="Times New Roman" panose="02020603050405020304" pitchFamily="18" charset="0"/>
              </a:endParaRPr>
            </a:p>
          </p:txBody>
        </p:sp>
        <p:cxnSp>
          <p:nvCxnSpPr>
            <p:cNvPr id="80" name="直接箭头连接符 79"/>
            <p:cNvCxnSpPr>
              <a:endCxn id="79"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9011530" y="6144851"/>
            <a:ext cx="3132348"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charset="-122"/>
                <a:ea typeface="微软雅黑" panose="020B0503020204020204" charset="-122"/>
                <a:sym typeface="+mn-ea"/>
              </a:rPr>
              <a:t>注意流图正确画法！</a:t>
            </a:r>
          </a:p>
        </p:txBody>
      </p:sp>
      <p:cxnSp>
        <p:nvCxnSpPr>
          <p:cNvPr id="3" name="直接箭头连接符 2"/>
          <p:cNvCxnSpPr>
            <a:endCxn id="61" idx="3"/>
          </p:cNvCxnSpPr>
          <p:nvPr/>
        </p:nvCxnSpPr>
        <p:spPr>
          <a:xfrm flipV="1">
            <a:off x="2474240" y="2468669"/>
            <a:ext cx="7642659" cy="1842135"/>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63" idx="2"/>
          </p:cNvCxnSpPr>
          <p:nvPr/>
        </p:nvCxnSpPr>
        <p:spPr>
          <a:xfrm flipV="1">
            <a:off x="2474240" y="3261715"/>
            <a:ext cx="6664864" cy="2212272"/>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6" idx="2"/>
          </p:cNvCxnSpPr>
          <p:nvPr/>
        </p:nvCxnSpPr>
        <p:spPr>
          <a:xfrm>
            <a:off x="2474240" y="4938257"/>
            <a:ext cx="6628794" cy="0"/>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2"/>
          <a:stretch>
            <a:fillRect/>
          </a:stretch>
        </p:blipFill>
        <p:spPr>
          <a:xfrm>
            <a:off x="3923363" y="1014977"/>
            <a:ext cx="4116451" cy="5040312"/>
          </a:xfrm>
          <a:prstGeom prst="rect">
            <a:avLst/>
          </a:prstGeom>
        </p:spPr>
      </p:pic>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Grp="1" noChangeArrowheads="1"/>
          </p:cNvSpPr>
          <p:nvPr>
            <p:ph type="title"/>
          </p:nvPr>
        </p:nvSpPr>
        <p:spPr/>
        <p:txBody>
          <a:bodyPr/>
          <a:lstStyle/>
          <a:p>
            <a:r>
              <a:rPr lang="zh-CN" altLang="en-US" dirty="0"/>
              <a:t>步骤</a:t>
            </a:r>
            <a:r>
              <a:rPr lang="en-US" altLang="zh-CN" dirty="0"/>
              <a:t>2: </a:t>
            </a:r>
            <a:r>
              <a:rPr lang="zh-CN" altLang="en-US" dirty="0"/>
              <a:t>将流程图转换为流图 </a:t>
            </a:r>
            <a:r>
              <a:rPr lang="en-US" altLang="zh-CN" dirty="0"/>
              <a:t>(2/2)</a:t>
            </a:r>
            <a:endParaRPr lang="zh-CN" altLang="en-US" dirty="0"/>
          </a:p>
        </p:txBody>
      </p:sp>
      <p:sp>
        <p:nvSpPr>
          <p:cNvPr id="2" name="右箭头 1"/>
          <p:cNvSpPr/>
          <p:nvPr/>
        </p:nvSpPr>
        <p:spPr>
          <a:xfrm>
            <a:off x="5727772" y="3204438"/>
            <a:ext cx="1137570" cy="944642"/>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C00000"/>
              </a:solidFill>
            </a:endParaRPr>
          </a:p>
        </p:txBody>
      </p:sp>
      <p:sp>
        <p:nvSpPr>
          <p:cNvPr id="4" name="文本框 3"/>
          <p:cNvSpPr txBox="1"/>
          <p:nvPr/>
        </p:nvSpPr>
        <p:spPr>
          <a:xfrm>
            <a:off x="5677004" y="1770165"/>
            <a:ext cx="1498322" cy="1384995"/>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判定点</a:t>
            </a:r>
            <a:endParaRPr lang="en-US" altLang="zh-CN" sz="2800" dirty="0">
              <a:solidFill>
                <a:srgbClr val="C00000"/>
              </a:solidFill>
              <a:latin typeface="微软雅黑" panose="020B0503020204020204" charset="-122"/>
              <a:ea typeface="微软雅黑" panose="020B0503020204020204" charset="-122"/>
            </a:endParaRPr>
          </a:p>
          <a:p>
            <a:r>
              <a:rPr lang="zh-CN" altLang="en-US" sz="2800" dirty="0">
                <a:solidFill>
                  <a:srgbClr val="C00000"/>
                </a:solidFill>
                <a:latin typeface="微软雅黑" panose="020B0503020204020204" charset="-122"/>
                <a:ea typeface="微软雅黑" panose="020B0503020204020204" charset="-122"/>
              </a:rPr>
              <a:t>过程块</a:t>
            </a:r>
            <a:endParaRPr lang="en-US" altLang="zh-CN" sz="2800" dirty="0">
              <a:solidFill>
                <a:srgbClr val="C00000"/>
              </a:solidFill>
              <a:latin typeface="微软雅黑" panose="020B0503020204020204" charset="-122"/>
              <a:ea typeface="微软雅黑" panose="020B0503020204020204" charset="-122"/>
            </a:endParaRPr>
          </a:p>
          <a:p>
            <a:r>
              <a:rPr lang="zh-CN" altLang="en-US" sz="2800" dirty="0">
                <a:solidFill>
                  <a:srgbClr val="C00000"/>
                </a:solidFill>
                <a:latin typeface="微软雅黑" panose="020B0503020204020204" charset="-122"/>
                <a:ea typeface="微软雅黑" panose="020B0503020204020204" charset="-122"/>
              </a:rPr>
              <a:t>结合点</a:t>
            </a:r>
          </a:p>
        </p:txBody>
      </p:sp>
      <p:pic>
        <p:nvPicPr>
          <p:cNvPr id="55" name="图片 54"/>
          <p:cNvPicPr>
            <a:picLocks noChangeAspect="1"/>
          </p:cNvPicPr>
          <p:nvPr/>
        </p:nvPicPr>
        <p:blipFill>
          <a:blip r:embed="rId2"/>
          <a:stretch>
            <a:fillRect/>
          </a:stretch>
        </p:blipFill>
        <p:spPr>
          <a:xfrm>
            <a:off x="617081" y="1014617"/>
            <a:ext cx="4291956" cy="5255207"/>
          </a:xfrm>
          <a:prstGeom prst="rect">
            <a:avLst/>
          </a:prstGeom>
        </p:spPr>
      </p:pic>
      <p:grpSp>
        <p:nvGrpSpPr>
          <p:cNvPr id="57" name="组合 56"/>
          <p:cNvGrpSpPr/>
          <p:nvPr/>
        </p:nvGrpSpPr>
        <p:grpSpPr>
          <a:xfrm>
            <a:off x="7535366" y="1408738"/>
            <a:ext cx="3384376" cy="4861086"/>
            <a:chOff x="5882024" y="1673378"/>
            <a:chExt cx="3010457" cy="4569479"/>
          </a:xfrm>
        </p:grpSpPr>
        <p:sp>
          <p:nvSpPr>
            <p:cNvPr id="59" name="椭圆 58"/>
            <p:cNvSpPr/>
            <p:nvPr/>
          </p:nvSpPr>
          <p:spPr>
            <a:xfrm>
              <a:off x="7308304" y="167337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61" name="椭圆 60"/>
            <p:cNvSpPr/>
            <p:nvPr/>
          </p:nvSpPr>
          <p:spPr>
            <a:xfrm>
              <a:off x="7308304" y="2557345"/>
              <a:ext cx="943654"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2,3</a:t>
              </a:r>
              <a:endParaRPr lang="zh-CN" altLang="en-US" sz="2800" dirty="0">
                <a:latin typeface="Times New Roman" panose="02020603050405020304" pitchFamily="18" charset="0"/>
                <a:cs typeface="Times New Roman" panose="02020603050405020304" pitchFamily="18" charset="0"/>
              </a:endParaRPr>
            </a:p>
          </p:txBody>
        </p:sp>
        <p:sp>
          <p:nvSpPr>
            <p:cNvPr id="62" name="椭圆 61"/>
            <p:cNvSpPr/>
            <p:nvPr/>
          </p:nvSpPr>
          <p:spPr>
            <a:xfrm>
              <a:off x="7808604" y="3464237"/>
              <a:ext cx="1047628"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4,5</a:t>
              </a:r>
              <a:endParaRPr lang="zh-CN" altLang="en-US" sz="2800" dirty="0">
                <a:latin typeface="Times New Roman" panose="02020603050405020304" pitchFamily="18" charset="0"/>
                <a:cs typeface="Times New Roman" panose="02020603050405020304" pitchFamily="18" charset="0"/>
              </a:endParaRPr>
            </a:p>
          </p:txBody>
        </p:sp>
        <p:sp>
          <p:nvSpPr>
            <p:cNvPr id="63" name="椭圆 62"/>
            <p:cNvSpPr/>
            <p:nvPr/>
          </p:nvSpPr>
          <p:spPr>
            <a:xfrm>
              <a:off x="6576735" y="348102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
          <p:nvSpPr>
            <p:cNvPr id="64" name="椭圆 63"/>
            <p:cNvSpPr/>
            <p:nvPr/>
          </p:nvSpPr>
          <p:spPr>
            <a:xfrm>
              <a:off x="5882024" y="431580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65" name="椭圆 64"/>
            <p:cNvSpPr/>
            <p:nvPr/>
          </p:nvSpPr>
          <p:spPr>
            <a:xfrm>
              <a:off x="7055302" y="426238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8</a:t>
              </a:r>
              <a:endParaRPr lang="zh-CN" altLang="en-US" sz="2800" dirty="0">
                <a:latin typeface="Times New Roman" panose="02020603050405020304" pitchFamily="18" charset="0"/>
                <a:cs typeface="Times New Roman" panose="02020603050405020304" pitchFamily="18" charset="0"/>
              </a:endParaRPr>
            </a:p>
          </p:txBody>
        </p:sp>
        <p:sp>
          <p:nvSpPr>
            <p:cNvPr id="66" name="椭圆 65"/>
            <p:cNvSpPr/>
            <p:nvPr/>
          </p:nvSpPr>
          <p:spPr>
            <a:xfrm>
              <a:off x="6544650" y="5056997"/>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9</a:t>
              </a:r>
              <a:endParaRPr lang="zh-CN" altLang="en-US" sz="2800" dirty="0">
                <a:latin typeface="Times New Roman" panose="02020603050405020304" pitchFamily="18" charset="0"/>
                <a:cs typeface="Times New Roman" panose="02020603050405020304" pitchFamily="18" charset="0"/>
              </a:endParaRPr>
            </a:p>
          </p:txBody>
        </p:sp>
        <p:sp>
          <p:nvSpPr>
            <p:cNvPr id="67" name="椭圆 66"/>
            <p:cNvSpPr/>
            <p:nvPr/>
          </p:nvSpPr>
          <p:spPr>
            <a:xfrm>
              <a:off x="7622638" y="5738801"/>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10</a:t>
              </a:r>
              <a:endParaRPr lang="zh-CN" altLang="en-US" sz="2800" dirty="0">
                <a:latin typeface="Times New Roman" panose="02020603050405020304" pitchFamily="18" charset="0"/>
                <a:cs typeface="Times New Roman" panose="02020603050405020304" pitchFamily="18" charset="0"/>
              </a:endParaRPr>
            </a:p>
          </p:txBody>
        </p:sp>
        <p:cxnSp>
          <p:nvCxnSpPr>
            <p:cNvPr id="68" name="直接箭头连接符 67"/>
            <p:cNvCxnSpPr>
              <a:stCxn id="59" idx="4"/>
              <a:endCxn id="61" idx="0"/>
            </p:cNvCxnSpPr>
            <p:nvPr/>
          </p:nvCxnSpPr>
          <p:spPr>
            <a:xfrm>
              <a:off x="7668345" y="2177434"/>
              <a:ext cx="111786"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1" idx="4"/>
              <a:endCxn id="62" idx="0"/>
            </p:cNvCxnSpPr>
            <p:nvPr/>
          </p:nvCxnSpPr>
          <p:spPr>
            <a:xfrm>
              <a:off x="7780131" y="3061401"/>
              <a:ext cx="552286"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1" idx="4"/>
              <a:endCxn id="63" idx="0"/>
            </p:cNvCxnSpPr>
            <p:nvPr/>
          </p:nvCxnSpPr>
          <p:spPr>
            <a:xfrm flipH="1">
              <a:off x="6936776" y="3061401"/>
              <a:ext cx="843356"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64"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5"/>
              <a:endCxn id="65"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4"/>
              <a:endCxn id="66"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5" idx="4"/>
              <a:endCxn id="66"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2" idx="4"/>
              <a:endCxn id="67" idx="0"/>
            </p:cNvCxnSpPr>
            <p:nvPr/>
          </p:nvCxnSpPr>
          <p:spPr>
            <a:xfrm flipH="1">
              <a:off x="7982679" y="3968293"/>
              <a:ext cx="349739"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5"/>
              <a:endCxn id="67"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endCxn id="59"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6226962" y="2557345"/>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cs typeface="Times New Roman" panose="02020603050405020304" pitchFamily="18" charset="0"/>
              </a:endParaRPr>
            </a:p>
          </p:txBody>
        </p:sp>
        <p:cxnSp>
          <p:nvCxnSpPr>
            <p:cNvPr id="80" name="直接箭头连接符 79"/>
            <p:cNvCxnSpPr>
              <a:endCxn id="79"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919304" y="5199118"/>
            <a:ext cx="612068" cy="461665"/>
          </a:xfrm>
          <a:prstGeom prst="rect">
            <a:avLst/>
          </a:prstGeom>
          <a:noFill/>
        </p:spPr>
        <p:txBody>
          <a:bodyPr wrap="square" rtlCol="0">
            <a:spAutoFit/>
          </a:bodyPr>
          <a:lstStyle/>
          <a:p>
            <a:pPr algn="ctr"/>
            <a:r>
              <a:rPr lang="en-US" altLang="zh-CN" dirty="0"/>
              <a:t>10</a:t>
            </a:r>
            <a:endParaRPr lang="zh-CN" altLang="en-US" dirty="0"/>
          </a:p>
        </p:txBody>
      </p:sp>
      <p:sp>
        <p:nvSpPr>
          <p:cNvPr id="29" name="文本框 28"/>
          <p:cNvSpPr txBox="1"/>
          <p:nvPr/>
        </p:nvSpPr>
        <p:spPr>
          <a:xfrm>
            <a:off x="1462159" y="4737453"/>
            <a:ext cx="612068" cy="461665"/>
          </a:xfrm>
          <a:prstGeom prst="rect">
            <a:avLst/>
          </a:prstGeom>
          <a:noFill/>
        </p:spPr>
        <p:txBody>
          <a:bodyPr wrap="square" rtlCol="0">
            <a:spAutoFit/>
          </a:bodyPr>
          <a:lstStyle/>
          <a:p>
            <a:pPr algn="ctr"/>
            <a:r>
              <a:rPr lang="en-US" altLang="zh-CN" dirty="0"/>
              <a:t>9</a:t>
            </a:r>
            <a:endParaRPr lang="zh-CN" altLang="en-US" dirty="0"/>
          </a:p>
        </p:txBody>
      </p:sp>
      <p:sp>
        <p:nvSpPr>
          <p:cNvPr id="30" name="文本框 29"/>
          <p:cNvSpPr txBox="1"/>
          <p:nvPr/>
        </p:nvSpPr>
        <p:spPr>
          <a:xfrm>
            <a:off x="1342678" y="1658882"/>
            <a:ext cx="612068" cy="461665"/>
          </a:xfrm>
          <a:prstGeom prst="rect">
            <a:avLst/>
          </a:prstGeom>
          <a:noFill/>
        </p:spPr>
        <p:txBody>
          <a:bodyPr wrap="square" rtlCol="0">
            <a:spAutoFit/>
          </a:bodyPr>
          <a:lstStyle/>
          <a:p>
            <a:pPr algn="ctr"/>
            <a:r>
              <a:rPr lang="en-US" altLang="zh-CN" dirty="0"/>
              <a:t>11</a:t>
            </a:r>
            <a:endParaRPr lang="zh-CN" altLang="en-US" dirty="0"/>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a:t>流图中的判定点不应含复合条件</a:t>
            </a:r>
            <a:endParaRPr lang="en-US" altLang="zh-CN" dirty="0"/>
          </a:p>
        </p:txBody>
      </p:sp>
      <p:sp>
        <p:nvSpPr>
          <p:cNvPr id="118787" name="Rectangle 3"/>
          <p:cNvSpPr>
            <a:spLocks noGrp="1" noChangeArrowheads="1"/>
          </p:cNvSpPr>
          <p:nvPr>
            <p:ph idx="1"/>
          </p:nvPr>
        </p:nvSpPr>
        <p:spPr/>
        <p:txBody>
          <a:bodyPr>
            <a:normAutofit/>
          </a:bodyPr>
          <a:lstStyle/>
          <a:p>
            <a:r>
              <a:rPr lang="zh-CN" altLang="en-US" dirty="0"/>
              <a:t>否则按下列方式增加判定点</a:t>
            </a:r>
          </a:p>
        </p:txBody>
      </p:sp>
      <p:grpSp>
        <p:nvGrpSpPr>
          <p:cNvPr id="27" name="组合 26"/>
          <p:cNvGrpSpPr/>
          <p:nvPr/>
        </p:nvGrpSpPr>
        <p:grpSpPr>
          <a:xfrm>
            <a:off x="6455246" y="2024844"/>
            <a:ext cx="2700299" cy="3096344"/>
            <a:chOff x="1943708" y="3969060"/>
            <a:chExt cx="2251813" cy="2700300"/>
          </a:xfrm>
        </p:grpSpPr>
        <p:sp>
          <p:nvSpPr>
            <p:cNvPr id="2" name="椭圆 1"/>
            <p:cNvSpPr/>
            <p:nvPr/>
          </p:nvSpPr>
          <p:spPr>
            <a:xfrm>
              <a:off x="3074700" y="3969060"/>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a</a:t>
              </a:r>
              <a:endParaRPr lang="zh-CN" altLang="en-US" sz="2800" dirty="0">
                <a:latin typeface="Times New Roman" panose="02020603050405020304" pitchFamily="18" charset="0"/>
                <a:cs typeface="Times New Roman" panose="02020603050405020304" pitchFamily="18" charset="0"/>
              </a:endParaRPr>
            </a:p>
          </p:txBody>
        </p:sp>
        <p:sp>
          <p:nvSpPr>
            <p:cNvPr id="8" name="椭圆 7"/>
            <p:cNvSpPr/>
            <p:nvPr/>
          </p:nvSpPr>
          <p:spPr>
            <a:xfrm>
              <a:off x="2447764" y="461779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b</a:t>
              </a:r>
              <a:endParaRPr lang="zh-CN" altLang="en-US" sz="2800" dirty="0">
                <a:latin typeface="Times New Roman" panose="02020603050405020304" pitchFamily="18" charset="0"/>
                <a:cs typeface="Times New Roman" panose="02020603050405020304" pitchFamily="18" charset="0"/>
              </a:endParaRPr>
            </a:p>
          </p:txBody>
        </p:sp>
        <p:sp>
          <p:nvSpPr>
            <p:cNvPr id="9" name="椭圆 8"/>
            <p:cNvSpPr/>
            <p:nvPr/>
          </p:nvSpPr>
          <p:spPr>
            <a:xfrm>
              <a:off x="3691465" y="4631050"/>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 name="椭圆 9"/>
            <p:cNvSpPr/>
            <p:nvPr/>
          </p:nvSpPr>
          <p:spPr>
            <a:xfrm>
              <a:off x="1943708" y="5373216"/>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Y</a:t>
              </a:r>
              <a:endParaRPr lang="zh-CN" altLang="en-US" sz="2800" dirty="0">
                <a:latin typeface="Times New Roman" panose="02020603050405020304" pitchFamily="18" charset="0"/>
                <a:cs typeface="Times New Roman" panose="02020603050405020304" pitchFamily="18" charset="0"/>
              </a:endParaRPr>
            </a:p>
          </p:txBody>
        </p:sp>
        <p:sp>
          <p:nvSpPr>
            <p:cNvPr id="11" name="椭圆 10"/>
            <p:cNvSpPr/>
            <p:nvPr/>
          </p:nvSpPr>
          <p:spPr>
            <a:xfrm>
              <a:off x="3647796" y="616530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c</a:t>
              </a:r>
              <a:endParaRPr lang="zh-CN" altLang="en-US" sz="2800" dirty="0">
                <a:latin typeface="Times New Roman" panose="02020603050405020304" pitchFamily="18" charset="0"/>
                <a:cs typeface="Times New Roman" panose="02020603050405020304" pitchFamily="18" charset="0"/>
              </a:endParaRPr>
            </a:p>
          </p:txBody>
        </p:sp>
        <p:sp>
          <p:nvSpPr>
            <p:cNvPr id="12" name="椭圆 11"/>
            <p:cNvSpPr/>
            <p:nvPr/>
          </p:nvSpPr>
          <p:spPr>
            <a:xfrm>
              <a:off x="3059832" y="544522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cxnSp>
          <p:nvCxnSpPr>
            <p:cNvPr id="4" name="直接箭头连接符 3"/>
            <p:cNvCxnSpPr>
              <a:stCxn id="2" idx="5"/>
              <a:endCxn id="9" idx="1"/>
            </p:cNvCxnSpPr>
            <p:nvPr/>
          </p:nvCxnSpPr>
          <p:spPr>
            <a:xfrm>
              <a:off x="3504939" y="4399299"/>
              <a:ext cx="260343" cy="3055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3"/>
              <a:endCxn id="8" idx="7"/>
            </p:cNvCxnSpPr>
            <p:nvPr/>
          </p:nvCxnSpPr>
          <p:spPr>
            <a:xfrm flipH="1">
              <a:off x="2878003" y="4399299"/>
              <a:ext cx="270514" cy="29231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10" idx="0"/>
            </p:cNvCxnSpPr>
            <p:nvPr/>
          </p:nvCxnSpPr>
          <p:spPr>
            <a:xfrm flipH="1">
              <a:off x="2195736" y="5048033"/>
              <a:ext cx="325845" cy="32518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5"/>
              <a:endCxn id="12" idx="1"/>
            </p:cNvCxnSpPr>
            <p:nvPr/>
          </p:nvCxnSpPr>
          <p:spPr>
            <a:xfrm>
              <a:off x="2878003" y="5048033"/>
              <a:ext cx="255646" cy="4710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5"/>
              <a:endCxn id="11" idx="0"/>
            </p:cNvCxnSpPr>
            <p:nvPr/>
          </p:nvCxnSpPr>
          <p:spPr>
            <a:xfrm>
              <a:off x="3490071" y="5875463"/>
              <a:ext cx="409753" cy="2898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4"/>
              <a:endCxn id="11" idx="0"/>
            </p:cNvCxnSpPr>
            <p:nvPr/>
          </p:nvCxnSpPr>
          <p:spPr>
            <a:xfrm flipH="1">
              <a:off x="3899824" y="5135106"/>
              <a:ext cx="43669" cy="103019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953370" y="2475510"/>
            <a:ext cx="2390903" cy="232164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If </a:t>
            </a:r>
            <a:r>
              <a:rPr lang="en-US" altLang="zh-CN" sz="2800" dirty="0">
                <a:solidFill>
                  <a:srgbClr val="C00000"/>
                </a:solidFill>
                <a:latin typeface="Times New Roman" panose="02020603050405020304" pitchFamily="18" charset="0"/>
                <a:cs typeface="Times New Roman" panose="02020603050405020304" pitchFamily="18" charset="0"/>
              </a:rPr>
              <a:t>a or b </a:t>
            </a:r>
            <a:endParaRPr lang="zh-CN" altLang="zh-CN" sz="2800" dirty="0">
              <a:solidFill>
                <a:srgbClr val="C00000"/>
              </a:solidFill>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Then X</a:t>
            </a:r>
            <a:endParaRPr lang="zh-CN"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Else   Y</a:t>
            </a:r>
            <a:endParaRPr lang="zh-CN"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End If</a:t>
            </a:r>
            <a:endParaRPr lang="zh-CN" altLang="zh-CN" sz="2800" dirty="0">
              <a:latin typeface="Times New Roman" panose="02020603050405020304" pitchFamily="18" charset="0"/>
              <a:cs typeface="Times New Roman" panose="02020603050405020304" pitchFamily="18" charset="0"/>
            </a:endParaRPr>
          </a:p>
        </p:txBody>
      </p:sp>
      <p:sp>
        <p:nvSpPr>
          <p:cNvPr id="28" name="右箭头 27"/>
          <p:cNvSpPr/>
          <p:nvPr/>
        </p:nvSpPr>
        <p:spPr>
          <a:xfrm>
            <a:off x="4239806" y="3010870"/>
            <a:ext cx="1207327" cy="113821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7158321" y="2220702"/>
            <a:ext cx="515928" cy="461665"/>
          </a:xfrm>
          <a:prstGeom prst="rect">
            <a:avLst/>
          </a:prstGeom>
          <a:noFill/>
        </p:spPr>
        <p:txBody>
          <a:bodyPr wrap="square" rtlCol="0">
            <a:spAutoFit/>
          </a:bodyPr>
          <a:lstStyle/>
          <a:p>
            <a:r>
              <a:rPr lang="en-US" altLang="zh-CN" dirty="0"/>
              <a:t>F</a:t>
            </a:r>
            <a:endParaRPr lang="zh-CN" altLang="en-US" dirty="0"/>
          </a:p>
        </p:txBody>
      </p:sp>
      <p:sp>
        <p:nvSpPr>
          <p:cNvPr id="20" name="文本框 19"/>
          <p:cNvSpPr txBox="1"/>
          <p:nvPr/>
        </p:nvSpPr>
        <p:spPr>
          <a:xfrm>
            <a:off x="8636649" y="2220701"/>
            <a:ext cx="515928" cy="461665"/>
          </a:xfrm>
          <a:prstGeom prst="rect">
            <a:avLst/>
          </a:prstGeom>
          <a:noFill/>
        </p:spPr>
        <p:txBody>
          <a:bodyPr wrap="square" rtlCol="0">
            <a:spAutoFit/>
          </a:bodyPr>
          <a:lstStyle/>
          <a:p>
            <a:r>
              <a:rPr lang="en-US" altLang="zh-CN" dirty="0"/>
              <a:t>T</a:t>
            </a:r>
            <a:endParaRPr lang="zh-CN" altLang="en-US" dirty="0"/>
          </a:p>
        </p:txBody>
      </p:sp>
      <p:sp>
        <p:nvSpPr>
          <p:cNvPr id="21" name="文本框 20"/>
          <p:cNvSpPr txBox="1"/>
          <p:nvPr/>
        </p:nvSpPr>
        <p:spPr>
          <a:xfrm>
            <a:off x="6525432" y="3070445"/>
            <a:ext cx="515928" cy="461665"/>
          </a:xfrm>
          <a:prstGeom prst="rect">
            <a:avLst/>
          </a:prstGeom>
          <a:noFill/>
        </p:spPr>
        <p:txBody>
          <a:bodyPr wrap="square" rtlCol="0">
            <a:spAutoFit/>
          </a:bodyPr>
          <a:lstStyle/>
          <a:p>
            <a:r>
              <a:rPr lang="en-US" altLang="zh-CN" dirty="0"/>
              <a:t>F</a:t>
            </a:r>
            <a:endParaRPr lang="zh-CN" altLang="en-US" dirty="0"/>
          </a:p>
        </p:txBody>
      </p:sp>
      <p:sp>
        <p:nvSpPr>
          <p:cNvPr id="23" name="文本框 22"/>
          <p:cNvSpPr txBox="1"/>
          <p:nvPr/>
        </p:nvSpPr>
        <p:spPr>
          <a:xfrm>
            <a:off x="7747790" y="3143361"/>
            <a:ext cx="515928" cy="461665"/>
          </a:xfrm>
          <a:prstGeom prst="rect">
            <a:avLst/>
          </a:prstGeom>
          <a:noFill/>
        </p:spPr>
        <p:txBody>
          <a:bodyPr wrap="square" rtlCol="0">
            <a:spAutoFit/>
          </a:bodyPr>
          <a:lstStyle/>
          <a:p>
            <a:r>
              <a:rPr lang="en-US" altLang="zh-CN" dirty="0"/>
              <a:t>T</a:t>
            </a:r>
            <a:endParaRPr lang="zh-CN" altLang="en-US"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t>步骤</a:t>
            </a:r>
            <a:r>
              <a:rPr lang="en-US" altLang="zh-CN" dirty="0"/>
              <a:t>3: </a:t>
            </a:r>
            <a:r>
              <a:rPr lang="zh-CN" altLang="en-US" dirty="0"/>
              <a:t>确定基本路径集合</a:t>
            </a:r>
            <a:endParaRPr lang="en-US" altLang="zh-CN" dirty="0"/>
          </a:p>
        </p:txBody>
      </p:sp>
      <p:sp>
        <p:nvSpPr>
          <p:cNvPr id="120835" name="Rectangle 3"/>
          <p:cNvSpPr>
            <a:spLocks noGrp="1" noChangeArrowheads="1"/>
          </p:cNvSpPr>
          <p:nvPr>
            <p:ph idx="1"/>
          </p:nvPr>
        </p:nvSpPr>
        <p:spPr/>
        <p:txBody>
          <a:bodyPr/>
          <a:lstStyle/>
          <a:p>
            <a:r>
              <a:rPr lang="zh-CN" altLang="en-US" dirty="0"/>
              <a:t>基本路径的数量</a:t>
            </a:r>
          </a:p>
          <a:p>
            <a:pPr lvl="1"/>
            <a:r>
              <a:rPr lang="zh-CN" altLang="en-US" dirty="0">
                <a:latin typeface="Times New Roman" panose="02020603050405020304" pitchFamily="18" charset="0"/>
                <a:cs typeface="Times New Roman" panose="02020603050405020304" pitchFamily="18" charset="0"/>
              </a:rPr>
              <a:t>流图</a:t>
            </a:r>
            <a:r>
              <a:rPr lang="en-US" altLang="zh-CN" b="1" dirty="0" err="1">
                <a:solidFill>
                  <a:srgbClr val="C00000"/>
                </a:solidFill>
                <a:latin typeface="Times New Roman" panose="02020603050405020304" pitchFamily="18" charset="0"/>
                <a:cs typeface="Times New Roman" panose="02020603050405020304" pitchFamily="18" charset="0"/>
              </a:rPr>
              <a:t>Cyclomatic</a:t>
            </a:r>
            <a:r>
              <a:rPr lang="zh-CN" altLang="en-US" b="1" dirty="0">
                <a:solidFill>
                  <a:srgbClr val="C00000"/>
                </a:solidFill>
                <a:latin typeface="Times New Roman" panose="02020603050405020304" pitchFamily="18" charset="0"/>
                <a:cs typeface="Times New Roman" panose="02020603050405020304" pitchFamily="18" charset="0"/>
              </a:rPr>
              <a:t>复杂度</a:t>
            </a:r>
            <a:endParaRPr lang="en-US" altLang="zh-CN" b="1" dirty="0">
              <a:solidFill>
                <a:srgbClr val="C0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V(G) = E(</a:t>
            </a:r>
            <a:r>
              <a:rPr lang="en-US" altLang="zh-CN" dirty="0" err="1">
                <a:latin typeface="Times New Roman" panose="02020603050405020304" pitchFamily="18" charset="0"/>
                <a:cs typeface="Times New Roman" panose="02020603050405020304" pitchFamily="18" charset="0"/>
              </a:rPr>
              <a:t>dges</a:t>
            </a:r>
            <a:r>
              <a:rPr lang="en-US" altLang="zh-CN" dirty="0">
                <a:latin typeface="Times New Roman" panose="02020603050405020304" pitchFamily="18" charset="0"/>
                <a:cs typeface="Times New Roman" panose="02020603050405020304" pitchFamily="18" charset="0"/>
              </a:rPr>
              <a:t>) – N(odes) + 2 </a:t>
            </a:r>
          </a:p>
          <a:p>
            <a:pPr lvl="1"/>
            <a:r>
              <a:rPr lang="en-US" altLang="zh-CN" dirty="0">
                <a:latin typeface="Times New Roman" panose="02020603050405020304" pitchFamily="18" charset="0"/>
                <a:cs typeface="Times New Roman" panose="02020603050405020304" pitchFamily="18" charset="0"/>
              </a:rPr>
              <a:t>V(G) = 11 - 9 + 2 = 4 </a:t>
            </a:r>
          </a:p>
          <a:p>
            <a:endParaRPr lang="zh-CN" altLang="en-US" dirty="0"/>
          </a:p>
        </p:txBody>
      </p:sp>
      <p:sp>
        <p:nvSpPr>
          <p:cNvPr id="3" name="矩形 2"/>
          <p:cNvSpPr/>
          <p:nvPr/>
        </p:nvSpPr>
        <p:spPr>
          <a:xfrm>
            <a:off x="809977" y="3498944"/>
            <a:ext cx="5225623" cy="21446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457200" indent="-457200">
              <a:buFont typeface="+mj-ea"/>
              <a:buAutoNum type="circleNumDbPlain"/>
            </a:pPr>
            <a:r>
              <a:rPr lang="en-US" altLang="zh-CN" sz="2800" dirty="0">
                <a:latin typeface="Times New Roman" panose="02020603050405020304" pitchFamily="18" charset="0"/>
                <a:ea typeface="微软雅黑" panose="020B0503020204020204" charset="-122"/>
                <a:cs typeface="Times New Roman" panose="02020603050405020304" pitchFamily="18" charset="0"/>
              </a:rPr>
              <a:t>1 - 11</a:t>
            </a:r>
          </a:p>
          <a:p>
            <a:pPr marL="457200" indent="-457200">
              <a:buFont typeface="+mj-ea"/>
              <a:buAutoNum type="circleNumDbPlain"/>
            </a:pPr>
            <a:r>
              <a:rPr lang="en-US" altLang="zh-CN" sz="2800" dirty="0">
                <a:latin typeface="Times New Roman" panose="02020603050405020304" pitchFamily="18" charset="0"/>
                <a:ea typeface="微软雅黑" panose="020B0503020204020204" charset="-122"/>
                <a:cs typeface="Times New Roman" panose="02020603050405020304" pitchFamily="18" charset="0"/>
              </a:rPr>
              <a:t>1 - 2, 3 - 6 - 7 - 9 - 10 - 1 - 11</a:t>
            </a:r>
          </a:p>
          <a:p>
            <a:pPr marL="457200" indent="-457200">
              <a:buFont typeface="+mj-ea"/>
              <a:buAutoNum type="circleNumDbPlain"/>
            </a:pPr>
            <a:r>
              <a:rPr lang="en-US" altLang="zh-CN" sz="2800" dirty="0">
                <a:latin typeface="Times New Roman" panose="02020603050405020304" pitchFamily="18" charset="0"/>
                <a:ea typeface="微软雅黑" panose="020B0503020204020204" charset="-122"/>
                <a:cs typeface="Times New Roman" panose="02020603050405020304" pitchFamily="18" charset="0"/>
              </a:rPr>
              <a:t>1 - 2, 3 - 4, 5 - 10 - 1 - 11</a:t>
            </a:r>
          </a:p>
          <a:p>
            <a:pPr marL="457200" indent="-457200">
              <a:buFont typeface="+mj-ea"/>
              <a:buAutoNum type="circleNumDbPlain"/>
            </a:pPr>
            <a:r>
              <a:rPr lang="en-US" altLang="zh-CN" sz="2800" dirty="0">
                <a:latin typeface="Times New Roman" panose="02020603050405020304" pitchFamily="18" charset="0"/>
                <a:ea typeface="微软雅黑" panose="020B0503020204020204" charset="-122"/>
                <a:cs typeface="Times New Roman" panose="02020603050405020304" pitchFamily="18" charset="0"/>
              </a:rPr>
              <a:t>1 - 2, 3 - 6 - 8 - 9 - 10 - 1 - 11 </a:t>
            </a:r>
          </a:p>
        </p:txBody>
      </p:sp>
      <p:grpSp>
        <p:nvGrpSpPr>
          <p:cNvPr id="30" name="组合 29"/>
          <p:cNvGrpSpPr/>
          <p:nvPr/>
        </p:nvGrpSpPr>
        <p:grpSpPr>
          <a:xfrm>
            <a:off x="7535366" y="1408738"/>
            <a:ext cx="3384376" cy="4861086"/>
            <a:chOff x="5882024" y="1673378"/>
            <a:chExt cx="3010457" cy="4569479"/>
          </a:xfrm>
        </p:grpSpPr>
        <p:sp>
          <p:nvSpPr>
            <p:cNvPr id="31" name="椭圆 30"/>
            <p:cNvSpPr/>
            <p:nvPr/>
          </p:nvSpPr>
          <p:spPr>
            <a:xfrm>
              <a:off x="7308304" y="167337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32" name="椭圆 31"/>
            <p:cNvSpPr/>
            <p:nvPr/>
          </p:nvSpPr>
          <p:spPr>
            <a:xfrm>
              <a:off x="7308304" y="2557345"/>
              <a:ext cx="943654"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2,3</a:t>
              </a:r>
              <a:endParaRPr lang="zh-CN" altLang="en-US" sz="2800" dirty="0">
                <a:latin typeface="Times New Roman" panose="02020603050405020304" pitchFamily="18" charset="0"/>
                <a:cs typeface="Times New Roman" panose="02020603050405020304" pitchFamily="18" charset="0"/>
              </a:endParaRPr>
            </a:p>
          </p:txBody>
        </p:sp>
        <p:sp>
          <p:nvSpPr>
            <p:cNvPr id="33" name="椭圆 32"/>
            <p:cNvSpPr/>
            <p:nvPr/>
          </p:nvSpPr>
          <p:spPr>
            <a:xfrm>
              <a:off x="7808604" y="3464237"/>
              <a:ext cx="1047628"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4,5</a:t>
              </a:r>
              <a:endParaRPr lang="zh-CN" altLang="en-US" sz="2800" dirty="0">
                <a:latin typeface="Times New Roman" panose="02020603050405020304" pitchFamily="18" charset="0"/>
                <a:cs typeface="Times New Roman" panose="02020603050405020304" pitchFamily="18" charset="0"/>
              </a:endParaRPr>
            </a:p>
          </p:txBody>
        </p:sp>
        <p:sp>
          <p:nvSpPr>
            <p:cNvPr id="34" name="椭圆 33"/>
            <p:cNvSpPr/>
            <p:nvPr/>
          </p:nvSpPr>
          <p:spPr>
            <a:xfrm>
              <a:off x="6576735" y="348102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
          <p:nvSpPr>
            <p:cNvPr id="35" name="椭圆 34"/>
            <p:cNvSpPr/>
            <p:nvPr/>
          </p:nvSpPr>
          <p:spPr>
            <a:xfrm>
              <a:off x="5882024" y="431580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36" name="椭圆 35"/>
            <p:cNvSpPr/>
            <p:nvPr/>
          </p:nvSpPr>
          <p:spPr>
            <a:xfrm>
              <a:off x="7055302" y="426238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8</a:t>
              </a:r>
              <a:endParaRPr lang="zh-CN" altLang="en-US" sz="2800" dirty="0">
                <a:latin typeface="Times New Roman" panose="02020603050405020304" pitchFamily="18" charset="0"/>
                <a:cs typeface="Times New Roman" panose="02020603050405020304" pitchFamily="18" charset="0"/>
              </a:endParaRPr>
            </a:p>
          </p:txBody>
        </p:sp>
        <p:sp>
          <p:nvSpPr>
            <p:cNvPr id="37" name="椭圆 36"/>
            <p:cNvSpPr/>
            <p:nvPr/>
          </p:nvSpPr>
          <p:spPr>
            <a:xfrm>
              <a:off x="6544650" y="5056997"/>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9</a:t>
              </a:r>
              <a:endParaRPr lang="zh-CN" altLang="en-US" sz="2800" dirty="0">
                <a:latin typeface="Times New Roman" panose="02020603050405020304" pitchFamily="18" charset="0"/>
                <a:cs typeface="Times New Roman" panose="02020603050405020304" pitchFamily="18" charset="0"/>
              </a:endParaRPr>
            </a:p>
          </p:txBody>
        </p:sp>
        <p:sp>
          <p:nvSpPr>
            <p:cNvPr id="38" name="椭圆 37"/>
            <p:cNvSpPr/>
            <p:nvPr/>
          </p:nvSpPr>
          <p:spPr>
            <a:xfrm>
              <a:off x="7622638" y="5738801"/>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10</a:t>
              </a:r>
              <a:endParaRPr lang="zh-CN" altLang="en-US" sz="2800" dirty="0">
                <a:latin typeface="Times New Roman" panose="02020603050405020304" pitchFamily="18" charset="0"/>
                <a:cs typeface="Times New Roman" panose="02020603050405020304" pitchFamily="18" charset="0"/>
              </a:endParaRPr>
            </a:p>
          </p:txBody>
        </p:sp>
        <p:cxnSp>
          <p:nvCxnSpPr>
            <p:cNvPr id="39" name="直接箭头连接符 38"/>
            <p:cNvCxnSpPr>
              <a:stCxn id="31" idx="4"/>
              <a:endCxn id="32" idx="0"/>
            </p:cNvCxnSpPr>
            <p:nvPr/>
          </p:nvCxnSpPr>
          <p:spPr>
            <a:xfrm>
              <a:off x="7668345" y="2177434"/>
              <a:ext cx="111786"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2" idx="4"/>
              <a:endCxn id="33" idx="0"/>
            </p:cNvCxnSpPr>
            <p:nvPr/>
          </p:nvCxnSpPr>
          <p:spPr>
            <a:xfrm>
              <a:off x="7780131" y="3061401"/>
              <a:ext cx="552286"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2" idx="4"/>
              <a:endCxn id="34" idx="0"/>
            </p:cNvCxnSpPr>
            <p:nvPr/>
          </p:nvCxnSpPr>
          <p:spPr>
            <a:xfrm flipH="1">
              <a:off x="6936776" y="3061401"/>
              <a:ext cx="843356"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5"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4" idx="5"/>
              <a:endCxn id="36"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5" idx="4"/>
              <a:endCxn id="37"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6" idx="4"/>
              <a:endCxn id="37"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3" idx="4"/>
              <a:endCxn id="38" idx="0"/>
            </p:cNvCxnSpPr>
            <p:nvPr/>
          </p:nvCxnSpPr>
          <p:spPr>
            <a:xfrm flipH="1">
              <a:off x="7982679" y="3968293"/>
              <a:ext cx="349739"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7" idx="5"/>
              <a:endCxn id="38"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8"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77"/>
            <p:cNvCxnSpPr>
              <a:endCxn id="31"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226962" y="2557345"/>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cs typeface="Times New Roman" panose="02020603050405020304" pitchFamily="18" charset="0"/>
              </a:endParaRPr>
            </a:p>
          </p:txBody>
        </p:sp>
        <p:cxnSp>
          <p:nvCxnSpPr>
            <p:cNvPr id="51" name="直接箭头连接符 50"/>
            <p:cNvCxnSpPr>
              <a:endCxn id="50"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730611" y="5913276"/>
            <a:ext cx="5364595" cy="523220"/>
          </a:xfrm>
          <a:prstGeom prst="rect">
            <a:avLst/>
          </a:prstGeom>
          <a:noFill/>
        </p:spPr>
        <p:txBody>
          <a:bodyPr wrap="square" rtlCol="0">
            <a:spAutoFit/>
          </a:bodyPr>
          <a:lstStyle/>
          <a:p>
            <a:pPr algn="ctr"/>
            <a:r>
              <a:rPr lang="en-US" altLang="zh-CN" sz="2800" dirty="0">
                <a:solidFill>
                  <a:srgbClr val="C00000"/>
                </a:solidFill>
                <a:latin typeface="+mn-ea"/>
                <a:ea typeface="+mn-ea"/>
              </a:rPr>
              <a:t>4</a:t>
            </a:r>
            <a:r>
              <a:rPr lang="zh-CN" altLang="en-US" sz="2800" dirty="0">
                <a:solidFill>
                  <a:srgbClr val="C00000"/>
                </a:solidFill>
                <a:latin typeface="+mn-ea"/>
                <a:ea typeface="+mn-ea"/>
              </a:rPr>
              <a:t>条基本路径</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步骤</a:t>
            </a:r>
            <a:r>
              <a:rPr lang="en-US" altLang="zh-CN" dirty="0"/>
              <a:t>4: </a:t>
            </a:r>
            <a:r>
              <a:rPr lang="zh-CN" altLang="en-US" dirty="0"/>
              <a:t>针对测试路径设计测试用例</a:t>
            </a:r>
          </a:p>
        </p:txBody>
      </p:sp>
      <p:sp>
        <p:nvSpPr>
          <p:cNvPr id="2" name="内容占位符 1"/>
          <p:cNvSpPr>
            <a:spLocks noGrp="1"/>
          </p:cNvSpPr>
          <p:nvPr>
            <p:ph idx="1"/>
          </p:nvPr>
        </p:nvSpPr>
        <p:spPr>
          <a:xfrm>
            <a:off x="539750" y="1125538"/>
            <a:ext cx="4247095" cy="5040312"/>
          </a:xfrm>
        </p:spPr>
        <p:txBody>
          <a:bodyPr>
            <a:normAutofit/>
          </a:bodyPr>
          <a:lstStyle/>
          <a:p>
            <a:r>
              <a:rPr lang="en-US" altLang="zh-CN" sz="2800" dirty="0">
                <a:solidFill>
                  <a:srgbClr val="C00000"/>
                </a:solidFill>
                <a:latin typeface="Times New Roman" panose="02020603050405020304" pitchFamily="18" charset="0"/>
                <a:cs typeface="Times New Roman" panose="02020603050405020304" pitchFamily="18" charset="0"/>
              </a:rPr>
              <a:t>1-11</a:t>
            </a:r>
          </a:p>
          <a:p>
            <a:pPr lvl="1"/>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取任意值</a:t>
            </a:r>
          </a:p>
          <a:p>
            <a:r>
              <a:rPr lang="en-US" altLang="zh-CN" sz="2800" dirty="0">
                <a:solidFill>
                  <a:srgbClr val="C00000"/>
                </a:solidFill>
                <a:latin typeface="Times New Roman" panose="02020603050405020304" pitchFamily="18" charset="0"/>
                <a:cs typeface="Times New Roman" panose="02020603050405020304" pitchFamily="18" charset="0"/>
              </a:rPr>
              <a:t>1 - 2, 3 - 4, 5 - 10 - 1 - 11</a:t>
            </a:r>
          </a:p>
          <a:p>
            <a:pPr lvl="1"/>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a:t>
            </a:r>
          </a:p>
          <a:p>
            <a:r>
              <a:rPr lang="en-US" altLang="zh-CN" sz="2800" dirty="0">
                <a:solidFill>
                  <a:srgbClr val="C00000"/>
                </a:solidFill>
                <a:latin typeface="Times New Roman" panose="02020603050405020304" pitchFamily="18" charset="0"/>
                <a:cs typeface="Times New Roman" panose="02020603050405020304" pitchFamily="18" charset="0"/>
              </a:rPr>
              <a:t>1- 2, 3- 6-7 - 9 - 10-1– 11</a:t>
            </a:r>
          </a:p>
          <a:p>
            <a:pPr lvl="1"/>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a:t>
            </a:r>
          </a:p>
          <a:p>
            <a:r>
              <a:rPr lang="en-US" altLang="zh-CN" sz="2800" dirty="0">
                <a:solidFill>
                  <a:srgbClr val="C00000"/>
                </a:solidFill>
                <a:latin typeface="Times New Roman" panose="02020603050405020304" pitchFamily="18" charset="0"/>
                <a:cs typeface="Times New Roman" panose="02020603050405020304" pitchFamily="18" charset="0"/>
              </a:rPr>
              <a:t>1- 2, 3 - 6 - 8 - 9 - 10-1-11 </a:t>
            </a:r>
          </a:p>
          <a:p>
            <a:pPr lvl="1"/>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取</a:t>
            </a:r>
            <a:r>
              <a:rPr lang="en-US" altLang="zh-CN" sz="2400" dirty="0">
                <a:latin typeface="Times New Roman" panose="02020603050405020304" pitchFamily="18" charset="0"/>
                <a:cs typeface="Times New Roman" panose="02020603050405020304" pitchFamily="18" charset="0"/>
              </a:rPr>
              <a:t>-3</a:t>
            </a:r>
          </a:p>
          <a:p>
            <a:endParaRPr lang="zh-CN" altLang="en-US" sz="28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767489" y="1635369"/>
            <a:ext cx="4383405" cy="4391025"/>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dk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Func</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nPosY</a:t>
            </a: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while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&gt; 0)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nPosY</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&gt; 1)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nPosX</a:t>
            </a:r>
            <a:r>
              <a:rPr lang="zh-CN" altLang="en-US" sz="2000" dirty="0">
                <a:latin typeface="Times New Roman" panose="02020603050405020304" pitchFamily="18" charset="0"/>
                <a:cs typeface="Times New Roman" panose="02020603050405020304" pitchFamily="18" charset="0"/>
              </a:rPr>
              <a:t>减一</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nPosY</a:t>
            </a:r>
            <a:r>
              <a:rPr lang="zh-CN" altLang="en-US" sz="2000" dirty="0">
                <a:latin typeface="Times New Roman" panose="02020603050405020304" pitchFamily="18" charset="0"/>
                <a:cs typeface="Times New Roman" panose="02020603050405020304" pitchFamily="18" charset="0"/>
              </a:rPr>
              <a:t>减一</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else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&lt; -1)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 2;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else </a:t>
            </a:r>
            <a:r>
              <a:rPr lang="en-US" altLang="zh-CN" sz="2000" dirty="0" err="1">
                <a:latin typeface="Times New Roman" panose="02020603050405020304" pitchFamily="18" charset="0"/>
                <a:cs typeface="Times New Roman" panose="02020603050405020304" pitchFamily="18" charset="0"/>
              </a:rPr>
              <a:t>nPosX</a:t>
            </a:r>
            <a:r>
              <a:rPr lang="zh-CN" altLang="en-US" sz="2000" dirty="0">
                <a:latin typeface="Times New Roman" panose="02020603050405020304" pitchFamily="18" charset="0"/>
                <a:cs typeface="Times New Roman" panose="02020603050405020304" pitchFamily="18" charset="0"/>
              </a:rPr>
              <a:t>减四</a:t>
            </a: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	// end of while</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a:t>
            </a:r>
          </a:p>
        </p:txBody>
      </p:sp>
      <p:grpSp>
        <p:nvGrpSpPr>
          <p:cNvPr id="7" name="组合 6"/>
          <p:cNvGrpSpPr/>
          <p:nvPr/>
        </p:nvGrpSpPr>
        <p:grpSpPr>
          <a:xfrm>
            <a:off x="9299562" y="1592748"/>
            <a:ext cx="2794433" cy="4391025"/>
            <a:chOff x="5882024" y="1673378"/>
            <a:chExt cx="3010457" cy="4569479"/>
          </a:xfrm>
        </p:grpSpPr>
        <p:sp>
          <p:nvSpPr>
            <p:cNvPr id="8" name="椭圆 7"/>
            <p:cNvSpPr/>
            <p:nvPr/>
          </p:nvSpPr>
          <p:spPr>
            <a:xfrm>
              <a:off x="7308304" y="1673378"/>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9" name="椭圆 8"/>
            <p:cNvSpPr/>
            <p:nvPr/>
          </p:nvSpPr>
          <p:spPr>
            <a:xfrm>
              <a:off x="7308304" y="2557345"/>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2,3</a:t>
              </a:r>
              <a:endParaRPr lang="zh-CN" altLang="en-US" sz="2000" dirty="0">
                <a:latin typeface="Times New Roman" panose="02020603050405020304" pitchFamily="18" charset="0"/>
                <a:cs typeface="Times New Roman" panose="02020603050405020304" pitchFamily="18" charset="0"/>
              </a:endParaRPr>
            </a:p>
          </p:txBody>
        </p:sp>
        <p:sp>
          <p:nvSpPr>
            <p:cNvPr id="10" name="椭圆 9"/>
            <p:cNvSpPr/>
            <p:nvPr/>
          </p:nvSpPr>
          <p:spPr>
            <a:xfrm>
              <a:off x="7808604" y="3464237"/>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4,5</a:t>
              </a:r>
              <a:endParaRPr lang="zh-CN" altLang="en-US" sz="2000" dirty="0">
                <a:latin typeface="Times New Roman" panose="02020603050405020304" pitchFamily="18" charset="0"/>
                <a:cs typeface="Times New Roman" panose="02020603050405020304" pitchFamily="18" charset="0"/>
              </a:endParaRPr>
            </a:p>
          </p:txBody>
        </p:sp>
        <p:sp>
          <p:nvSpPr>
            <p:cNvPr id="11" name="椭圆 10"/>
            <p:cNvSpPr/>
            <p:nvPr/>
          </p:nvSpPr>
          <p:spPr>
            <a:xfrm>
              <a:off x="6576735" y="3481028"/>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6</a:t>
              </a:r>
              <a:endParaRPr lang="zh-CN" altLang="en-US" sz="2000" dirty="0">
                <a:latin typeface="Times New Roman" panose="02020603050405020304" pitchFamily="18" charset="0"/>
                <a:cs typeface="Times New Roman" panose="02020603050405020304" pitchFamily="18" charset="0"/>
              </a:endParaRPr>
            </a:p>
          </p:txBody>
        </p:sp>
        <p:sp>
          <p:nvSpPr>
            <p:cNvPr id="12" name="椭圆 11"/>
            <p:cNvSpPr/>
            <p:nvPr/>
          </p:nvSpPr>
          <p:spPr>
            <a:xfrm>
              <a:off x="5882024" y="4315806"/>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7</a:t>
              </a:r>
              <a:endParaRPr lang="zh-CN" altLang="en-US" sz="2000" dirty="0">
                <a:latin typeface="Times New Roman" panose="02020603050405020304" pitchFamily="18" charset="0"/>
                <a:cs typeface="Times New Roman" panose="02020603050405020304" pitchFamily="18" charset="0"/>
              </a:endParaRPr>
            </a:p>
          </p:txBody>
        </p:sp>
        <p:sp>
          <p:nvSpPr>
            <p:cNvPr id="13" name="椭圆 12"/>
            <p:cNvSpPr/>
            <p:nvPr/>
          </p:nvSpPr>
          <p:spPr>
            <a:xfrm>
              <a:off x="7055302" y="4262386"/>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8</a:t>
              </a:r>
              <a:endParaRPr lang="zh-CN" altLang="en-US" sz="2000" dirty="0">
                <a:latin typeface="Times New Roman" panose="02020603050405020304" pitchFamily="18" charset="0"/>
                <a:cs typeface="Times New Roman" panose="02020603050405020304" pitchFamily="18" charset="0"/>
              </a:endParaRPr>
            </a:p>
          </p:txBody>
        </p:sp>
        <p:sp>
          <p:nvSpPr>
            <p:cNvPr id="14" name="椭圆 13"/>
            <p:cNvSpPr/>
            <p:nvPr/>
          </p:nvSpPr>
          <p:spPr>
            <a:xfrm>
              <a:off x="6544650" y="5056997"/>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9</a:t>
              </a:r>
              <a:endParaRPr lang="zh-CN" altLang="en-US" sz="2000" dirty="0">
                <a:latin typeface="Times New Roman" panose="02020603050405020304" pitchFamily="18" charset="0"/>
                <a:cs typeface="Times New Roman" panose="02020603050405020304" pitchFamily="18" charset="0"/>
              </a:endParaRPr>
            </a:p>
          </p:txBody>
        </p:sp>
        <p:sp>
          <p:nvSpPr>
            <p:cNvPr id="15" name="椭圆 14"/>
            <p:cNvSpPr/>
            <p:nvPr/>
          </p:nvSpPr>
          <p:spPr>
            <a:xfrm>
              <a:off x="7622638" y="5738801"/>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10</a:t>
              </a:r>
              <a:endParaRPr lang="zh-CN" altLang="en-US" sz="2000" dirty="0">
                <a:latin typeface="Times New Roman" panose="02020603050405020304" pitchFamily="18" charset="0"/>
                <a:cs typeface="Times New Roman" panose="02020603050405020304" pitchFamily="18" charset="0"/>
              </a:endParaRPr>
            </a:p>
          </p:txBody>
        </p:sp>
        <p:cxnSp>
          <p:nvCxnSpPr>
            <p:cNvPr id="16" name="直接箭头连接符 15"/>
            <p:cNvCxnSpPr>
              <a:stCxn id="8" idx="4"/>
              <a:endCxn id="9" idx="0"/>
            </p:cNvCxnSpPr>
            <p:nvPr/>
          </p:nvCxnSpPr>
          <p:spPr>
            <a:xfrm>
              <a:off x="7668344" y="2177434"/>
              <a:ext cx="0"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10" idx="0"/>
            </p:cNvCxnSpPr>
            <p:nvPr/>
          </p:nvCxnSpPr>
          <p:spPr>
            <a:xfrm>
              <a:off x="7668344" y="3061401"/>
              <a:ext cx="500300"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4"/>
              <a:endCxn id="11" idx="0"/>
            </p:cNvCxnSpPr>
            <p:nvPr/>
          </p:nvCxnSpPr>
          <p:spPr>
            <a:xfrm flipH="1">
              <a:off x="6936775" y="3061401"/>
              <a:ext cx="731569"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5"/>
              <a:endCxn id="13"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4"/>
              <a:endCxn id="14"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4"/>
              <a:endCxn id="14"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4"/>
              <a:endCxn id="15" idx="0"/>
            </p:cNvCxnSpPr>
            <p:nvPr/>
          </p:nvCxnSpPr>
          <p:spPr>
            <a:xfrm flipH="1">
              <a:off x="7982678" y="3968293"/>
              <a:ext cx="185966"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5"/>
              <a:endCxn id="15"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8"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26962" y="2557345"/>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11</a:t>
              </a:r>
              <a:endParaRPr lang="zh-CN" altLang="en-US" sz="2000" dirty="0">
                <a:latin typeface="Times New Roman" panose="02020603050405020304" pitchFamily="18" charset="0"/>
                <a:cs typeface="Times New Roman" panose="02020603050405020304" pitchFamily="18" charset="0"/>
              </a:endParaRPr>
            </a:p>
          </p:txBody>
        </p:sp>
        <p:cxnSp>
          <p:nvCxnSpPr>
            <p:cNvPr id="28" name="直接箭头连接符 27"/>
            <p:cNvCxnSpPr>
              <a:endCxn id="27"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描述每一个</a:t>
            </a:r>
            <a:r>
              <a:rPr lang="zh-CN" altLang="zh-CN" dirty="0">
                <a:effectLst/>
              </a:rPr>
              <a:t>测试用例</a:t>
            </a:r>
            <a:endParaRPr lang="zh-CN" altLang="en-US" dirty="0"/>
          </a:p>
        </p:txBody>
      </p:sp>
      <p:graphicFrame>
        <p:nvGraphicFramePr>
          <p:cNvPr id="6" name="表格 5"/>
          <p:cNvGraphicFramePr>
            <a:graphicFrameLocks noGrp="1"/>
          </p:cNvGraphicFramePr>
          <p:nvPr/>
        </p:nvGraphicFramePr>
        <p:xfrm>
          <a:off x="586594" y="908720"/>
          <a:ext cx="10837204" cy="5184579"/>
        </p:xfrm>
        <a:graphic>
          <a:graphicData uri="http://schemas.openxmlformats.org/drawingml/2006/table">
            <a:tbl>
              <a:tblPr firstRow="1" firstCol="1" lastRow="1" lastCol="1" bandRow="1" bandCol="1">
                <a:tableStyleId>{5940675A-B579-460E-94D1-54222C63F5DA}</a:tableStyleId>
              </a:tblPr>
              <a:tblGrid>
                <a:gridCol w="2889920"/>
                <a:gridCol w="7947284"/>
              </a:tblGrid>
              <a:tr h="419895">
                <a:tc>
                  <a:txBody>
                    <a:bodyPr/>
                    <a:lstStyle/>
                    <a:p>
                      <a:pPr algn="r">
                        <a:spcAft>
                          <a:spcPts val="0"/>
                        </a:spcAft>
                      </a:pPr>
                      <a:r>
                        <a:rPr lang="zh-CN" sz="2400" b="1" u="sng" kern="100" dirty="0">
                          <a:effectLst/>
                        </a:rPr>
                        <a:t>用例标识</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dirty="0">
                          <a:effectLst/>
                        </a:rPr>
                        <a:t>对该测试用例赋予一个唯一标识</a:t>
                      </a:r>
                      <a:endParaRPr lang="zh-CN" sz="2400" kern="100" dirty="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dirty="0">
                          <a:effectLst/>
                        </a:rPr>
                        <a:t>用例开发者</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dirty="0">
                          <a:effectLst/>
                        </a:rPr>
                        <a:t>谁编写的本用例</a:t>
                      </a:r>
                      <a:endParaRPr lang="zh-CN" sz="2400" kern="100" dirty="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a:effectLst/>
                        </a:rPr>
                        <a:t>用例开发日期</a:t>
                      </a:r>
                      <a:r>
                        <a:rPr lang="zh-CN" sz="2400" b="1" kern="100">
                          <a:effectLst/>
                        </a:rPr>
                        <a:t>：</a:t>
                      </a:r>
                      <a:endParaRPr lang="zh-CN" sz="2400" b="1"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a:effectLst/>
                        </a:rPr>
                        <a:t>编写用例的日期</a:t>
                      </a:r>
                      <a:endParaRPr lang="zh-CN" sz="2400" kern="10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dirty="0">
                          <a:effectLst/>
                        </a:rPr>
                        <a:t>测试项</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a:effectLst/>
                        </a:rPr>
                        <a:t>描述将被测试的具体特征、代码模块等对象</a:t>
                      </a:r>
                      <a:endParaRPr lang="zh-CN" sz="2400" kern="10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a:effectLst/>
                        </a:rPr>
                        <a:t>测试输入</a:t>
                      </a:r>
                      <a:r>
                        <a:rPr lang="zh-CN" sz="2400" b="1" kern="100">
                          <a:effectLst/>
                        </a:rPr>
                        <a:t>：</a:t>
                      </a:r>
                      <a:endParaRPr lang="zh-CN" sz="2400" b="1"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dirty="0">
                          <a:effectLst/>
                        </a:rPr>
                        <a:t>测试时为程序提供的输入数据</a:t>
                      </a:r>
                      <a:endParaRPr lang="zh-CN" sz="2400" kern="100" dirty="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dirty="0">
                          <a:effectLst/>
                        </a:rPr>
                        <a:t>前提条件</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a:effectLst/>
                        </a:rPr>
                        <a:t>执行测试时系统应处于的状态或要满足的条件等</a:t>
                      </a:r>
                      <a:endParaRPr lang="zh-CN" sz="2400" kern="10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a:effectLst/>
                        </a:rPr>
                        <a:t>环境要求</a:t>
                      </a:r>
                      <a:r>
                        <a:rPr lang="zh-CN" sz="2400" b="1" kern="100">
                          <a:effectLst/>
                        </a:rPr>
                        <a:t>：</a:t>
                      </a:r>
                      <a:endParaRPr lang="zh-CN" sz="2400" b="1" kern="10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a:effectLst/>
                        </a:rPr>
                        <a:t>执行测试所需的软硬件环境、测试工具、人员等</a:t>
                      </a:r>
                      <a:endParaRPr lang="zh-CN" sz="2400" kern="100">
                        <a:effectLst/>
                        <a:latin typeface="微软雅黑" panose="020B0503020204020204" charset="-122"/>
                        <a:ea typeface="微软雅黑" panose="020B0503020204020204" charset="-122"/>
                      </a:endParaRPr>
                    </a:p>
                  </a:txBody>
                  <a:tcPr marL="68580" marR="68580" marT="0" marB="0"/>
                </a:tc>
              </a:tr>
              <a:tr h="1405524">
                <a:tc>
                  <a:txBody>
                    <a:bodyPr/>
                    <a:lstStyle/>
                    <a:p>
                      <a:pPr algn="r">
                        <a:spcAft>
                          <a:spcPts val="0"/>
                        </a:spcAft>
                      </a:pPr>
                      <a:r>
                        <a:rPr lang="zh-CN" sz="2400" b="1" u="sng" kern="100" dirty="0">
                          <a:effectLst/>
                        </a:rPr>
                        <a:t>测试步骤</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en-US" sz="2400" kern="100" dirty="0">
                          <a:effectLst/>
                        </a:rPr>
                        <a:t>(1)…</a:t>
                      </a:r>
                      <a:r>
                        <a:rPr lang="zh-CN" sz="2400" kern="100" dirty="0">
                          <a:effectLst/>
                        </a:rPr>
                        <a:t>；（如点击</a:t>
                      </a:r>
                      <a:r>
                        <a:rPr lang="en-US" sz="2400" kern="100" dirty="0">
                          <a:effectLst/>
                        </a:rPr>
                        <a:t>“</a:t>
                      </a:r>
                      <a:r>
                        <a:rPr lang="zh-CN" sz="2400" kern="100" dirty="0">
                          <a:effectLst/>
                        </a:rPr>
                        <a:t>文件</a:t>
                      </a:r>
                      <a:r>
                        <a:rPr lang="en-US" sz="2400" kern="100" dirty="0">
                          <a:effectLst/>
                        </a:rPr>
                        <a:t>”</a:t>
                      </a:r>
                      <a:r>
                        <a:rPr lang="zh-CN" sz="2400" kern="100" dirty="0">
                          <a:effectLst/>
                        </a:rPr>
                        <a:t>菜单中的</a:t>
                      </a:r>
                      <a:r>
                        <a:rPr lang="en-US" sz="2400" kern="100" dirty="0">
                          <a:effectLst/>
                        </a:rPr>
                        <a:t>“</a:t>
                      </a:r>
                      <a:r>
                        <a:rPr lang="zh-CN" sz="2400" kern="100" dirty="0">
                          <a:effectLst/>
                        </a:rPr>
                        <a:t>新建</a:t>
                      </a:r>
                      <a:r>
                        <a:rPr lang="en-US" sz="2400" kern="100" dirty="0">
                          <a:effectLst/>
                        </a:rPr>
                        <a:t>”</a:t>
                      </a:r>
                      <a:r>
                        <a:rPr lang="zh-CN" sz="2400" kern="100" dirty="0">
                          <a:effectLst/>
                        </a:rPr>
                        <a:t>菜单项）</a:t>
                      </a:r>
                    </a:p>
                    <a:p>
                      <a:pPr marL="160020" algn="just">
                        <a:spcAft>
                          <a:spcPts val="0"/>
                        </a:spcAft>
                      </a:pPr>
                      <a:r>
                        <a:rPr lang="en-US" sz="2400" kern="100" dirty="0">
                          <a:effectLst/>
                        </a:rPr>
                        <a:t>(2)…</a:t>
                      </a:r>
                      <a:r>
                        <a:rPr lang="zh-CN" altLang="en-US" sz="2400" kern="100" dirty="0">
                          <a:effectLst/>
                        </a:rPr>
                        <a:t>；</a:t>
                      </a:r>
                      <a:r>
                        <a:rPr lang="zh-CN" sz="2400" kern="100" dirty="0">
                          <a:effectLst/>
                        </a:rPr>
                        <a:t>（如在</a:t>
                      </a:r>
                      <a:r>
                        <a:rPr lang="en-US" sz="2400" kern="100" dirty="0">
                          <a:effectLst/>
                        </a:rPr>
                        <a:t>“test case”</a:t>
                      </a:r>
                      <a:r>
                        <a:rPr lang="zh-CN" sz="2400" kern="100" dirty="0">
                          <a:effectLst/>
                        </a:rPr>
                        <a:t>目录下选择</a:t>
                      </a:r>
                      <a:r>
                        <a:rPr lang="en-US" sz="2400" kern="100" dirty="0">
                          <a:effectLst/>
                        </a:rPr>
                        <a:t>“test5.dat”</a:t>
                      </a:r>
                      <a:r>
                        <a:rPr lang="zh-CN" sz="2400" kern="100" dirty="0">
                          <a:effectLst/>
                        </a:rPr>
                        <a:t>文件）</a:t>
                      </a:r>
                    </a:p>
                    <a:p>
                      <a:pPr marL="160020" algn="just">
                        <a:spcAft>
                          <a:spcPts val="0"/>
                        </a:spcAft>
                      </a:pPr>
                      <a:r>
                        <a:rPr lang="en-US" sz="2400" kern="100" dirty="0">
                          <a:effectLst/>
                        </a:rPr>
                        <a:t>……</a:t>
                      </a:r>
                      <a:endParaRPr lang="zh-CN" sz="2400" kern="100" dirty="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dirty="0">
                          <a:effectLst/>
                        </a:rPr>
                        <a:t>预期输出</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dirty="0">
                          <a:effectLst/>
                        </a:rPr>
                        <a:t>希望程序运行得到的结果</a:t>
                      </a:r>
                      <a:endParaRPr lang="zh-CN" sz="2400" kern="100" dirty="0">
                        <a:effectLst/>
                        <a:latin typeface="微软雅黑" panose="020B0503020204020204" charset="-122"/>
                        <a:ea typeface="微软雅黑" panose="020B0503020204020204" charset="-122"/>
                      </a:endParaRPr>
                    </a:p>
                  </a:txBody>
                  <a:tcPr marL="68580" marR="68580" marT="0" marB="0"/>
                </a:tc>
              </a:tr>
              <a:tr h="419895">
                <a:tc>
                  <a:txBody>
                    <a:bodyPr/>
                    <a:lstStyle/>
                    <a:p>
                      <a:pPr algn="r">
                        <a:spcAft>
                          <a:spcPts val="0"/>
                        </a:spcAft>
                      </a:pPr>
                      <a:r>
                        <a:rPr lang="zh-CN" sz="2400" b="1" u="sng" kern="100" dirty="0">
                          <a:effectLst/>
                        </a:rPr>
                        <a:t>用例间的依赖性</a:t>
                      </a:r>
                      <a:r>
                        <a:rPr lang="zh-CN" sz="2400" b="1" kern="100" dirty="0">
                          <a:effectLst/>
                        </a:rPr>
                        <a:t>：</a:t>
                      </a:r>
                      <a:endParaRPr lang="zh-CN" sz="2400" b="1" kern="100" dirty="0">
                        <a:effectLst/>
                        <a:latin typeface="微软雅黑" panose="020B0503020204020204" charset="-122"/>
                        <a:ea typeface="微软雅黑" panose="020B0503020204020204" charset="-122"/>
                      </a:endParaRPr>
                    </a:p>
                  </a:txBody>
                  <a:tcPr marL="68580" marR="68580" marT="0" marB="0"/>
                </a:tc>
                <a:tc>
                  <a:txBody>
                    <a:bodyPr/>
                    <a:lstStyle/>
                    <a:p>
                      <a:pPr marL="160020" algn="just">
                        <a:spcAft>
                          <a:spcPts val="0"/>
                        </a:spcAft>
                      </a:pPr>
                      <a:r>
                        <a:rPr lang="zh-CN" sz="2400" kern="100" dirty="0">
                          <a:effectLst/>
                        </a:rPr>
                        <a:t>该测试用例依赖或受影响的其它测试用例</a:t>
                      </a:r>
                      <a:endParaRPr lang="zh-CN" sz="2400" kern="100" dirty="0">
                        <a:effectLst/>
                        <a:latin typeface="微软雅黑" panose="020B0503020204020204" charset="-122"/>
                        <a:ea typeface="微软雅黑" panose="020B0503020204020204" charset="-122"/>
                      </a:endParaRPr>
                    </a:p>
                  </a:txBody>
                  <a:tcPr marL="68580" marR="68580" marT="0" marB="0"/>
                </a:tc>
              </a:tr>
            </a:tbl>
          </a:graphicData>
        </a:graphic>
      </p:graphicFrame>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步骤</a:t>
            </a:r>
            <a:r>
              <a:rPr lang="en-US" altLang="zh-CN" dirty="0"/>
              <a:t>5: </a:t>
            </a:r>
            <a:r>
              <a:rPr lang="zh-CN" altLang="en-US" dirty="0"/>
              <a:t>运行程序检验测试用例</a:t>
            </a:r>
          </a:p>
        </p:txBody>
      </p:sp>
      <p:sp>
        <p:nvSpPr>
          <p:cNvPr id="2" name="内容占位符 1"/>
          <p:cNvSpPr>
            <a:spLocks noGrp="1"/>
          </p:cNvSpPr>
          <p:nvPr>
            <p:ph idx="1"/>
          </p:nvPr>
        </p:nvSpPr>
        <p:spPr/>
        <p:txBody>
          <a:bodyPr/>
          <a:lstStyle/>
          <a:p>
            <a:r>
              <a:rPr lang="zh-CN" altLang="en-US" dirty="0">
                <a:solidFill>
                  <a:srgbClr val="C00000"/>
                </a:solidFill>
              </a:rPr>
              <a:t>运行</a:t>
            </a:r>
            <a:r>
              <a:rPr lang="zh-CN" altLang="en-US" dirty="0"/>
              <a:t>待测试的程序</a:t>
            </a:r>
            <a:r>
              <a:rPr lang="zh-CN" altLang="en-US" dirty="0">
                <a:solidFill>
                  <a:srgbClr val="C00000"/>
                </a:solidFill>
              </a:rPr>
              <a:t>代码</a:t>
            </a:r>
            <a:endParaRPr lang="en-US" altLang="zh-CN" dirty="0">
              <a:solidFill>
                <a:srgbClr val="C00000"/>
              </a:solidFill>
            </a:endParaRPr>
          </a:p>
          <a:p>
            <a:r>
              <a:rPr lang="zh-CN" altLang="en-US" dirty="0"/>
              <a:t>逐个</a:t>
            </a:r>
            <a:r>
              <a:rPr lang="zh-CN" altLang="en-US" dirty="0">
                <a:solidFill>
                  <a:srgbClr val="C00000"/>
                </a:solidFill>
              </a:rPr>
              <a:t>输入测试用例</a:t>
            </a:r>
            <a:endParaRPr lang="en-US" altLang="zh-CN" dirty="0">
              <a:solidFill>
                <a:srgbClr val="C00000"/>
              </a:solidFill>
            </a:endParaRPr>
          </a:p>
          <a:p>
            <a:r>
              <a:rPr lang="zh-CN" altLang="en-US" dirty="0">
                <a:solidFill>
                  <a:srgbClr val="C00000"/>
                </a:solidFill>
              </a:rPr>
              <a:t>分析</a:t>
            </a:r>
            <a:r>
              <a:rPr lang="zh-CN" altLang="en-US" dirty="0"/>
              <a:t>程序的运行</a:t>
            </a:r>
            <a:r>
              <a:rPr lang="zh-CN" altLang="en-US" dirty="0">
                <a:solidFill>
                  <a:srgbClr val="C00000"/>
                </a:solidFill>
              </a:rPr>
              <a:t>路径</a:t>
            </a:r>
            <a:endParaRPr lang="en-US" altLang="zh-CN" dirty="0">
              <a:solidFill>
                <a:srgbClr val="C00000"/>
              </a:solidFill>
            </a:endParaRPr>
          </a:p>
          <a:p>
            <a:r>
              <a:rPr lang="zh-CN" altLang="en-US" dirty="0"/>
              <a:t>如果运行路径与期望路径不一样，则存在缺陷</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程序单元测试的运行环境</a:t>
            </a:r>
          </a:p>
        </p:txBody>
      </p:sp>
      <p:sp>
        <p:nvSpPr>
          <p:cNvPr id="6" name="流程图: 多文档 5"/>
          <p:cNvSpPr/>
          <p:nvPr/>
        </p:nvSpPr>
        <p:spPr>
          <a:xfrm>
            <a:off x="6928891" y="928591"/>
            <a:ext cx="1926160" cy="1184395"/>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测试用例</a:t>
            </a:r>
          </a:p>
        </p:txBody>
      </p:sp>
      <p:sp>
        <p:nvSpPr>
          <p:cNvPr id="7" name="流程图: 过程 6"/>
          <p:cNvSpPr/>
          <p:nvPr/>
        </p:nvSpPr>
        <p:spPr>
          <a:xfrm>
            <a:off x="1720775" y="2656614"/>
            <a:ext cx="2016224" cy="86409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被测模块</a:t>
            </a:r>
          </a:p>
        </p:txBody>
      </p:sp>
      <p:sp>
        <p:nvSpPr>
          <p:cNvPr id="8" name="流程图: 过程 7"/>
          <p:cNvSpPr/>
          <p:nvPr/>
        </p:nvSpPr>
        <p:spPr>
          <a:xfrm>
            <a:off x="738826" y="4559204"/>
            <a:ext cx="1395129" cy="6480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桩模块</a:t>
            </a:r>
          </a:p>
        </p:txBody>
      </p:sp>
      <p:sp>
        <p:nvSpPr>
          <p:cNvPr id="9" name="流程图: 过程 8"/>
          <p:cNvSpPr/>
          <p:nvPr/>
        </p:nvSpPr>
        <p:spPr>
          <a:xfrm>
            <a:off x="3293800" y="4558884"/>
            <a:ext cx="1395129" cy="6480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桩模块</a:t>
            </a:r>
          </a:p>
        </p:txBody>
      </p:sp>
      <p:cxnSp>
        <p:nvCxnSpPr>
          <p:cNvPr id="11" name="直接连接符 10"/>
          <p:cNvCxnSpPr>
            <a:stCxn id="7" idx="2"/>
            <a:endCxn id="8" idx="0"/>
          </p:cNvCxnSpPr>
          <p:nvPr/>
        </p:nvCxnSpPr>
        <p:spPr>
          <a:xfrm flipH="1">
            <a:off x="1436391" y="3520710"/>
            <a:ext cx="1292497" cy="10384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9" idx="0"/>
          </p:cNvCxnSpPr>
          <p:nvPr/>
        </p:nvCxnSpPr>
        <p:spPr>
          <a:xfrm>
            <a:off x="2728888" y="3520710"/>
            <a:ext cx="1262477" cy="10381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1563271" y="1199307"/>
            <a:ext cx="2340259" cy="64551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charset="-122"/>
                <a:ea typeface="微软雅黑" panose="020B0503020204020204" charset="-122"/>
              </a:rPr>
              <a:t>驱动程序</a:t>
            </a:r>
          </a:p>
        </p:txBody>
      </p:sp>
      <p:cxnSp>
        <p:nvCxnSpPr>
          <p:cNvPr id="20" name="直接连接符 19"/>
          <p:cNvCxnSpPr/>
          <p:nvPr/>
        </p:nvCxnSpPr>
        <p:spPr>
          <a:xfrm flipH="1">
            <a:off x="2189199" y="1847379"/>
            <a:ext cx="4514" cy="811790"/>
          </a:xfrm>
          <a:prstGeom prst="line">
            <a:avLst/>
          </a:prstGeom>
          <a:ln w="349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1"/>
            <a:endCxn id="18" idx="3"/>
          </p:cNvCxnSpPr>
          <p:nvPr/>
        </p:nvCxnSpPr>
        <p:spPr>
          <a:xfrm rot="10800000" flipV="1">
            <a:off x="3903531" y="1520789"/>
            <a:ext cx="3025361" cy="1276"/>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1"/>
          </p:cNvCxnSpPr>
          <p:nvPr/>
        </p:nvCxnSpPr>
        <p:spPr>
          <a:xfrm flipH="1" flipV="1">
            <a:off x="924227" y="1520789"/>
            <a:ext cx="639044" cy="12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2126" y="921531"/>
            <a:ext cx="1125152"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测试结果</a:t>
            </a:r>
          </a:p>
        </p:txBody>
      </p:sp>
      <p:sp>
        <p:nvSpPr>
          <p:cNvPr id="2" name="文本框 1"/>
          <p:cNvSpPr txBox="1"/>
          <p:nvPr/>
        </p:nvSpPr>
        <p:spPr>
          <a:xfrm>
            <a:off x="3893251" y="2411572"/>
            <a:ext cx="2963474" cy="1384995"/>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产生测试用例</a:t>
            </a:r>
            <a:endParaRPr lang="en-US" altLang="zh-CN" sz="2800" dirty="0">
              <a:solidFill>
                <a:srgbClr val="C00000"/>
              </a:solidFill>
              <a:latin typeface="微软雅黑" panose="020B0503020204020204" charset="-122"/>
              <a:ea typeface="微软雅黑" panose="020B0503020204020204" charset="-122"/>
            </a:endParaRPr>
          </a:p>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执行测试程序</a:t>
            </a:r>
            <a:endParaRPr lang="en-US" altLang="zh-CN" sz="2800" dirty="0">
              <a:solidFill>
                <a:srgbClr val="C00000"/>
              </a:solidFill>
              <a:latin typeface="微软雅黑" panose="020B0503020204020204" charset="-122"/>
              <a:ea typeface="微软雅黑" panose="020B0503020204020204" charset="-122"/>
            </a:endParaRPr>
          </a:p>
          <a:p>
            <a:pPr marL="457200" indent="-4572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生成测试报告</a:t>
            </a:r>
          </a:p>
        </p:txBody>
      </p:sp>
      <p:sp>
        <p:nvSpPr>
          <p:cNvPr id="3" name="文本框 2"/>
          <p:cNvSpPr txBox="1"/>
          <p:nvPr/>
        </p:nvSpPr>
        <p:spPr>
          <a:xfrm>
            <a:off x="9227554" y="1105289"/>
            <a:ext cx="2353694" cy="830997"/>
          </a:xfrm>
          <a:prstGeom prst="rect">
            <a:avLst/>
          </a:prstGeom>
          <a:noFill/>
        </p:spPr>
        <p:txBody>
          <a:bodyPr wrap="square" rtlCol="0">
            <a:spAutoFit/>
          </a:bodyPr>
          <a:lstStyle/>
          <a:p>
            <a:r>
              <a:rPr lang="en-US" altLang="zh-CN" dirty="0">
                <a:solidFill>
                  <a:srgbClr val="C00000"/>
                </a:solidFill>
              </a:rPr>
              <a:t>&lt;Data,</a:t>
            </a:r>
            <a:r>
              <a:rPr lang="zh-CN" altLang="en-US" dirty="0">
                <a:solidFill>
                  <a:srgbClr val="C00000"/>
                </a:solidFill>
              </a:rPr>
              <a:t> </a:t>
            </a:r>
            <a:r>
              <a:rPr lang="en-US" altLang="zh-CN" dirty="0">
                <a:solidFill>
                  <a:srgbClr val="C00000"/>
                </a:solidFill>
              </a:rPr>
              <a:t>Result&gt;</a:t>
            </a:r>
          </a:p>
          <a:p>
            <a:r>
              <a:rPr lang="en-US" altLang="zh-CN" dirty="0">
                <a:solidFill>
                  <a:srgbClr val="C00000"/>
                </a:solidFill>
              </a:rPr>
              <a:t>……</a:t>
            </a:r>
            <a:endParaRPr lang="zh-CN" altLang="en-US" dirty="0">
              <a:solidFill>
                <a:srgbClr val="C00000"/>
              </a:solidFill>
            </a:endParaRPr>
          </a:p>
        </p:txBody>
      </p:sp>
      <p:cxnSp>
        <p:nvCxnSpPr>
          <p:cNvPr id="16" name="直接连接符 15"/>
          <p:cNvCxnSpPr/>
          <p:nvPr/>
        </p:nvCxnSpPr>
        <p:spPr>
          <a:xfrm flipH="1">
            <a:off x="3348708" y="1875638"/>
            <a:ext cx="4514" cy="811790"/>
          </a:xfrm>
          <a:prstGeom prst="line">
            <a:avLst/>
          </a:prstGeom>
          <a:ln w="34925">
            <a:solidFill>
              <a:srgbClr val="C0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stretch>
            <a:fillRect/>
          </a:stretch>
        </p:blipFill>
        <p:spPr>
          <a:xfrm>
            <a:off x="5848773" y="4569033"/>
            <a:ext cx="6341639" cy="1996127"/>
          </a:xfrm>
          <a:prstGeom prst="rect">
            <a:avLst/>
          </a:prstGeom>
        </p:spPr>
      </p:pic>
      <p:sp>
        <p:nvSpPr>
          <p:cNvPr id="23" name="箭头: 上 22"/>
          <p:cNvSpPr/>
          <p:nvPr/>
        </p:nvSpPr>
        <p:spPr>
          <a:xfrm rot="19133383">
            <a:off x="7353168" y="2930431"/>
            <a:ext cx="1548172" cy="1381918"/>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单元测试工具</a:t>
            </a:r>
            <a:endParaRPr lang="zh-CN" altLang="en-US" dirty="0"/>
          </a:p>
        </p:txBody>
      </p:sp>
      <p:sp>
        <p:nvSpPr>
          <p:cNvPr id="2" name="内容占位符 1"/>
          <p:cNvSpPr>
            <a:spLocks noGrp="1"/>
          </p:cNvSpPr>
          <p:nvPr>
            <p:ph idx="1"/>
          </p:nvPr>
        </p:nvSpPr>
        <p:spPr/>
        <p:txBody>
          <a:bodyPr/>
          <a:lstStyle/>
          <a:p>
            <a:r>
              <a:rPr lang="en-US" altLang="zh-CN" dirty="0"/>
              <a:t>C/C++</a:t>
            </a:r>
            <a:r>
              <a:rPr lang="zh-CN" altLang="en-US" dirty="0"/>
              <a:t>语言 </a:t>
            </a:r>
            <a:r>
              <a:rPr lang="en-US" altLang="zh-CN" dirty="0"/>
              <a:t>- C++Test</a:t>
            </a:r>
            <a:r>
              <a:rPr lang="zh-CN" altLang="en-US" dirty="0"/>
              <a:t>、</a:t>
            </a:r>
            <a:r>
              <a:rPr lang="en-US" altLang="zh-CN" dirty="0" err="1"/>
              <a:t>Cunit</a:t>
            </a:r>
            <a:r>
              <a:rPr lang="zh-CN" altLang="en-US" dirty="0"/>
              <a:t>、</a:t>
            </a:r>
            <a:r>
              <a:rPr lang="en-US" altLang="zh-CN" dirty="0" err="1"/>
              <a:t>CppTest</a:t>
            </a:r>
            <a:endParaRPr lang="en-US" altLang="zh-CN" dirty="0"/>
          </a:p>
          <a:p>
            <a:r>
              <a:rPr lang="en-US" altLang="zh-CN" dirty="0" err="1"/>
              <a:t>.Net</a:t>
            </a:r>
            <a:r>
              <a:rPr lang="zh-CN" altLang="en-US" dirty="0"/>
              <a:t>开发 </a:t>
            </a:r>
            <a:r>
              <a:rPr lang="en-US" altLang="zh-CN" dirty="0"/>
              <a:t>- </a:t>
            </a:r>
            <a:r>
              <a:rPr lang="en-US" altLang="zh-CN" dirty="0" err="1"/>
              <a:t>Nunit</a:t>
            </a:r>
            <a:endParaRPr lang="en-US" altLang="zh-CN" dirty="0"/>
          </a:p>
          <a:p>
            <a:r>
              <a:rPr lang="en-US" altLang="zh-CN" dirty="0"/>
              <a:t>Java</a:t>
            </a:r>
            <a:r>
              <a:rPr lang="zh-CN" altLang="en-US" dirty="0"/>
              <a:t>语言 </a:t>
            </a:r>
            <a:r>
              <a:rPr lang="en-US" altLang="zh-CN" dirty="0"/>
              <a:t>–Junit</a:t>
            </a:r>
          </a:p>
          <a:p>
            <a:r>
              <a:rPr lang="en-US" altLang="zh-CN" dirty="0"/>
              <a:t>Python</a:t>
            </a:r>
            <a:r>
              <a:rPr lang="zh-CN" altLang="en-US" dirty="0"/>
              <a:t>语言 </a:t>
            </a:r>
            <a:r>
              <a:rPr lang="en-US" altLang="zh-CN" dirty="0"/>
              <a:t>-</a:t>
            </a:r>
            <a:r>
              <a:rPr lang="zh-CN" altLang="en-US" dirty="0"/>
              <a:t> </a:t>
            </a:r>
            <a:r>
              <a:rPr lang="en-US" altLang="zh-CN" dirty="0" err="1"/>
              <a:t>PyUnit</a:t>
            </a:r>
            <a:endParaRPr lang="zh-CN" altLang="en-US" dirty="0"/>
          </a:p>
          <a:p>
            <a:endParaRPr lang="zh-CN" altLang="en-US" dirty="0"/>
          </a:p>
        </p:txBody>
      </p:sp>
      <p:pic>
        <p:nvPicPr>
          <p:cNvPr id="14" name="图片 13"/>
          <p:cNvPicPr>
            <a:picLocks noChangeAspect="1"/>
          </p:cNvPicPr>
          <p:nvPr/>
        </p:nvPicPr>
        <p:blipFill>
          <a:blip r:embed="rId2"/>
          <a:stretch>
            <a:fillRect/>
          </a:stretch>
        </p:blipFill>
        <p:spPr>
          <a:xfrm>
            <a:off x="7139322" y="2132856"/>
            <a:ext cx="4140460" cy="4351588"/>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ea"/>
              </a:rPr>
              <a:t>1.1 </a:t>
            </a:r>
            <a:r>
              <a:rPr lang="zh-CN" altLang="en-US" dirty="0">
                <a:sym typeface="+mn-ea"/>
              </a:rPr>
              <a:t>软件</a:t>
            </a:r>
            <a:r>
              <a:rPr lang="zh-CN" altLang="en-US" dirty="0"/>
              <a:t>缺陷的危害</a:t>
            </a:r>
          </a:p>
        </p:txBody>
      </p:sp>
      <p:sp>
        <p:nvSpPr>
          <p:cNvPr id="2" name="内容占位符 1"/>
          <p:cNvSpPr>
            <a:spLocks noGrp="1"/>
          </p:cNvSpPr>
          <p:nvPr>
            <p:ph idx="1"/>
          </p:nvPr>
        </p:nvSpPr>
        <p:spPr>
          <a:xfrm>
            <a:off x="1280653" y="1196752"/>
            <a:ext cx="10920052" cy="5040312"/>
          </a:xfrm>
        </p:spPr>
        <p:txBody>
          <a:bodyPr/>
          <a:lstStyle/>
          <a:p>
            <a:r>
              <a:rPr lang="zh-CN" altLang="en-US" dirty="0"/>
              <a:t>无法满足要求</a:t>
            </a:r>
            <a:endParaRPr lang="en-US" altLang="zh-CN" dirty="0"/>
          </a:p>
          <a:p>
            <a:r>
              <a:rPr lang="zh-CN" altLang="en-US" dirty="0"/>
              <a:t>不能正常工作</a:t>
            </a:r>
            <a:endParaRPr lang="en-US" altLang="zh-CN" dirty="0"/>
          </a:p>
          <a:p>
            <a:r>
              <a:rPr lang="zh-CN" altLang="en-US" dirty="0"/>
              <a:t>引发安全事故</a:t>
            </a:r>
          </a:p>
          <a:p>
            <a:r>
              <a:rPr lang="zh-CN" altLang="en-US" dirty="0"/>
              <a:t>影响人员安全</a:t>
            </a:r>
            <a:endParaRPr lang="en-US" altLang="zh-CN" dirty="0"/>
          </a:p>
          <a:p>
            <a:r>
              <a:rPr lang="zh-CN" altLang="en-US" dirty="0"/>
              <a:t>产生经济损失</a:t>
            </a:r>
          </a:p>
          <a:p>
            <a:r>
              <a:rPr lang="en-US" altLang="zh-CN" dirty="0"/>
              <a:t>......</a:t>
            </a:r>
          </a:p>
          <a:p>
            <a:endParaRPr lang="zh-CN" altLang="en-US" dirty="0"/>
          </a:p>
        </p:txBody>
      </p:sp>
      <p:sp>
        <p:nvSpPr>
          <p:cNvPr id="12" name="文本框 11"/>
          <p:cNvSpPr txBox="1"/>
          <p:nvPr/>
        </p:nvSpPr>
        <p:spPr>
          <a:xfrm>
            <a:off x="-1" y="6112415"/>
            <a:ext cx="12190413" cy="74465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50000"/>
              </a:lnSpc>
              <a:buFont typeface="Wingdings" panose="05000000000000000000" pitchFamily="2" charset="2"/>
              <a:buChar char="p"/>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indent="0" algn="ctr">
              <a:lnSpc>
                <a:spcPct val="100000"/>
              </a:lnSpc>
              <a:buNone/>
            </a:pPr>
            <a:r>
              <a:rPr lang="zh-CN" altLang="en-US" dirty="0"/>
              <a:t>尽可能减少软件缺陷非常重要</a:t>
            </a:r>
            <a:endParaRPr lang="zh-CN" altLang="en-US" b="1"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Grp="1" noChangeArrowheads="1"/>
          </p:cNvSpPr>
          <p:nvPr>
            <p:ph type="title"/>
          </p:nvPr>
        </p:nvSpPr>
        <p:spPr/>
        <p:txBody>
          <a:bodyPr/>
          <a:lstStyle/>
          <a:p>
            <a:r>
              <a:rPr lang="en-US" altLang="zh-CN" dirty="0"/>
              <a:t>3.5 JUnit</a:t>
            </a:r>
            <a:endParaRPr lang="zh-CN" altLang="en-US" dirty="0"/>
          </a:p>
        </p:txBody>
      </p:sp>
      <p:sp>
        <p:nvSpPr>
          <p:cNvPr id="8" name="内容占位符 7"/>
          <p:cNvSpPr>
            <a:spLocks noGrp="1"/>
          </p:cNvSpPr>
          <p:nvPr>
            <p:ph idx="1"/>
          </p:nvPr>
        </p:nvSpPr>
        <p:spPr/>
        <p:txBody>
          <a:bodyPr/>
          <a:lstStyle/>
          <a:p>
            <a:r>
              <a:rPr lang="en-US" altLang="zh-CN" dirty="0"/>
              <a:t>JUnit</a:t>
            </a:r>
            <a:r>
              <a:rPr lang="zh-CN" altLang="en-US" dirty="0"/>
              <a:t>是一个</a:t>
            </a:r>
            <a:r>
              <a:rPr lang="en-US" altLang="zh-CN" dirty="0"/>
              <a:t>Java</a:t>
            </a:r>
            <a:r>
              <a:rPr lang="zh-CN" altLang="en-US" dirty="0"/>
              <a:t>语言的单元测试框架</a:t>
            </a:r>
            <a:endParaRPr lang="en-US" altLang="zh-CN" dirty="0"/>
          </a:p>
          <a:p>
            <a:r>
              <a:rPr lang="zh-CN" altLang="en-US" dirty="0"/>
              <a:t>由</a:t>
            </a:r>
            <a:r>
              <a:rPr lang="en-US" altLang="zh-CN" dirty="0"/>
              <a:t>Kent Beck</a:t>
            </a:r>
            <a:r>
              <a:rPr lang="zh-CN" altLang="en-US" dirty="0"/>
              <a:t>和</a:t>
            </a:r>
            <a:r>
              <a:rPr lang="en-US" altLang="zh-CN" dirty="0"/>
              <a:t>Erich Gamma</a:t>
            </a:r>
            <a:r>
              <a:rPr lang="zh-CN" altLang="en-US" dirty="0"/>
              <a:t>建立</a:t>
            </a:r>
            <a:endParaRPr lang="en-US" altLang="zh-CN" dirty="0"/>
          </a:p>
          <a:p>
            <a:r>
              <a:rPr lang="zh-CN" altLang="en-US" dirty="0"/>
              <a:t>开源软件</a:t>
            </a:r>
          </a:p>
        </p:txBody>
      </p:sp>
      <p:pic>
        <p:nvPicPr>
          <p:cNvPr id="15" name="图片 14"/>
          <p:cNvPicPr>
            <a:picLocks noChangeAspect="1"/>
          </p:cNvPicPr>
          <p:nvPr/>
        </p:nvPicPr>
        <p:blipFill>
          <a:blip r:embed="rId2"/>
          <a:stretch>
            <a:fillRect/>
          </a:stretch>
        </p:blipFill>
        <p:spPr>
          <a:xfrm>
            <a:off x="714166" y="3230503"/>
            <a:ext cx="7048500" cy="1733550"/>
          </a:xfrm>
          <a:prstGeom prst="rect">
            <a:avLst/>
          </a:prstGeom>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a:t>JUnit</a:t>
            </a:r>
            <a:r>
              <a:rPr lang="zh-CN" altLang="en-US" dirty="0"/>
              <a:t>的提出者</a:t>
            </a:r>
          </a:p>
        </p:txBody>
      </p:sp>
      <p:sp>
        <p:nvSpPr>
          <p:cNvPr id="20485" name="内容占位符 5"/>
          <p:cNvSpPr>
            <a:spLocks noGrp="1"/>
          </p:cNvSpPr>
          <p:nvPr>
            <p:ph idx="1"/>
          </p:nvPr>
        </p:nvSpPr>
        <p:spPr/>
        <p:txBody>
          <a:bodyPr/>
          <a:lstStyle/>
          <a:p>
            <a:r>
              <a:rPr lang="en-US" altLang="zh-CN"/>
              <a:t>1997</a:t>
            </a:r>
            <a:r>
              <a:rPr lang="zh-CN" altLang="en-US"/>
              <a:t>年</a:t>
            </a:r>
            <a:r>
              <a:rPr lang="en-US" altLang="zh-CN"/>
              <a:t>Erich Gamma</a:t>
            </a:r>
            <a:r>
              <a:rPr lang="zh-CN" altLang="en-US"/>
              <a:t>和</a:t>
            </a:r>
            <a:r>
              <a:rPr lang="en-US" altLang="zh-CN"/>
              <a:t>Kent Beck</a:t>
            </a:r>
            <a:r>
              <a:rPr lang="zh-CN" altLang="en-US"/>
              <a:t>为</a:t>
            </a:r>
            <a:r>
              <a:rPr lang="en-US" altLang="zh-CN"/>
              <a:t>Java</a:t>
            </a:r>
            <a:r>
              <a:rPr lang="zh-CN" altLang="en-US"/>
              <a:t>语言创建了一个简单有效的单元测试框架</a:t>
            </a:r>
          </a:p>
        </p:txBody>
      </p:sp>
      <p:pic>
        <p:nvPicPr>
          <p:cNvPr id="20486" name="Picture 2" descr="http://www.theyellowmarker.org/blog/wp-content/uploads/2007/05/contributing_eclips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847" y="2636913"/>
            <a:ext cx="1832857" cy="252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980406" y="4862514"/>
            <a:ext cx="3322712" cy="1200329"/>
          </a:xfrm>
          <a:prstGeom prst="rect">
            <a:avLst/>
          </a:prstGeom>
          <a:noFill/>
        </p:spPr>
        <p:txBody>
          <a:bodyPr wrap="square">
            <a:spAutoFit/>
          </a:bodyPr>
          <a:lstStyle/>
          <a:p>
            <a:pPr eaLnBrk="1" hangingPunct="1">
              <a:defRPr/>
            </a:pPr>
            <a:endParaRPr lang="en-US" altLang="zh-CN" dirty="0">
              <a:solidFill>
                <a:srgbClr val="C00000"/>
              </a:solidFill>
              <a:cs typeface="Times New Roman" panose="02020603050405020304" pitchFamily="18" charset="0"/>
            </a:endParaRPr>
          </a:p>
          <a:p>
            <a:pPr algn="ctr" eaLnBrk="1" hangingPunct="1">
              <a:defRPr/>
            </a:pPr>
            <a:r>
              <a:rPr lang="en-US" altLang="zh-CN" dirty="0">
                <a:solidFill>
                  <a:srgbClr val="C00000"/>
                </a:solidFill>
                <a:cs typeface="Times New Roman" panose="02020603050405020304" pitchFamily="18" charset="0"/>
              </a:rPr>
              <a:t>Erich Gamma</a:t>
            </a:r>
          </a:p>
          <a:p>
            <a:pPr algn="ctr" eaLnBrk="1" hangingPunct="1">
              <a:defRPr/>
            </a:pPr>
            <a:r>
              <a:rPr lang="en-US" altLang="zh-CN" dirty="0">
                <a:solidFill>
                  <a:srgbClr val="C00000"/>
                </a:solidFill>
                <a:ea typeface="微软雅黑" panose="020B0503020204020204" charset="-122"/>
                <a:cs typeface="Times New Roman" panose="02020603050405020304" pitchFamily="18" charset="0"/>
              </a:rPr>
              <a:t>《</a:t>
            </a:r>
            <a:r>
              <a:rPr lang="zh-CN" altLang="en-US" dirty="0">
                <a:solidFill>
                  <a:srgbClr val="C00000"/>
                </a:solidFill>
                <a:ea typeface="微软雅黑" panose="020B0503020204020204" charset="-122"/>
                <a:cs typeface="Times New Roman" panose="02020603050405020304" pitchFamily="18" charset="0"/>
              </a:rPr>
              <a:t>设计模式</a:t>
            </a:r>
            <a:r>
              <a:rPr lang="en-US" altLang="zh-CN" dirty="0">
                <a:solidFill>
                  <a:srgbClr val="C00000"/>
                </a:solidFill>
                <a:ea typeface="微软雅黑" panose="020B0503020204020204" charset="-122"/>
                <a:cs typeface="Times New Roman" panose="02020603050405020304" pitchFamily="18" charset="0"/>
              </a:rPr>
              <a:t>》</a:t>
            </a:r>
            <a:r>
              <a:rPr lang="zh-CN" altLang="en-US" dirty="0">
                <a:solidFill>
                  <a:srgbClr val="C00000"/>
                </a:solidFill>
                <a:ea typeface="微软雅黑" panose="020B0503020204020204" charset="-122"/>
                <a:cs typeface="Times New Roman" panose="02020603050405020304" pitchFamily="18" charset="0"/>
              </a:rPr>
              <a:t>作者之一</a:t>
            </a:r>
          </a:p>
        </p:txBody>
      </p:sp>
      <p:pic>
        <p:nvPicPr>
          <p:cNvPr id="20488" name="Picture 8" descr="http://www.threeriversinstitute.org/Kent%202%20thumbn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0424" y="2780928"/>
            <a:ext cx="1493981" cy="224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523706" y="4643438"/>
            <a:ext cx="5012532" cy="1938992"/>
          </a:xfrm>
          <a:prstGeom prst="rect">
            <a:avLst/>
          </a:prstGeom>
          <a:noFill/>
        </p:spPr>
        <p:txBody>
          <a:bodyPr wrap="square">
            <a:spAutoFit/>
          </a:bodyPr>
          <a:lstStyle/>
          <a:p>
            <a:pPr eaLnBrk="1" hangingPunct="1">
              <a:defRPr/>
            </a:pPr>
            <a:endParaRPr lang="en-US" altLang="zh-CN" dirty="0"/>
          </a:p>
          <a:p>
            <a:pPr algn="ctr" eaLnBrk="1" hangingPunct="1">
              <a:defRPr/>
            </a:pPr>
            <a:r>
              <a:rPr lang="en-US" altLang="zh-CN" dirty="0">
                <a:solidFill>
                  <a:srgbClr val="C00000"/>
                </a:solidFill>
                <a:ea typeface="微软雅黑" panose="020B0503020204020204" charset="-122"/>
                <a:cs typeface="Times New Roman" panose="02020603050405020304" pitchFamily="18" charset="0"/>
              </a:rPr>
              <a:t>Kent Beck</a:t>
            </a:r>
          </a:p>
          <a:p>
            <a:pPr algn="ctr" eaLnBrk="1" hangingPunct="1">
              <a:defRPr/>
            </a:pPr>
            <a:r>
              <a:rPr lang="zh-CN" altLang="en-US" dirty="0">
                <a:solidFill>
                  <a:srgbClr val="C00000"/>
                </a:solidFill>
                <a:ea typeface="微软雅黑" panose="020B0503020204020204" charset="-122"/>
                <a:cs typeface="Times New Roman" panose="02020603050405020304" pitchFamily="18" charset="0"/>
              </a:rPr>
              <a:t>提出软件开发方法“极限编程”</a:t>
            </a:r>
            <a:endParaRPr lang="en-US" altLang="zh-CN" dirty="0">
              <a:solidFill>
                <a:srgbClr val="C00000"/>
              </a:solidFill>
              <a:ea typeface="微软雅黑" panose="020B0503020204020204" charset="-122"/>
              <a:cs typeface="Times New Roman" panose="02020603050405020304" pitchFamily="18" charset="0"/>
            </a:endParaRPr>
          </a:p>
          <a:p>
            <a:pPr algn="ctr" eaLnBrk="1" hangingPunct="1">
              <a:defRPr/>
            </a:pPr>
            <a:r>
              <a:rPr lang="en-US" altLang="zh-CN" dirty="0">
                <a:solidFill>
                  <a:srgbClr val="C00000"/>
                </a:solidFill>
                <a:ea typeface="微软雅黑" panose="020B0503020204020204" charset="-122"/>
                <a:cs typeface="Times New Roman" panose="02020603050405020304" pitchFamily="18" charset="0"/>
              </a:rPr>
              <a:t>《</a:t>
            </a:r>
            <a:r>
              <a:rPr lang="zh-CN" altLang="en-US" dirty="0">
                <a:solidFill>
                  <a:srgbClr val="C00000"/>
                </a:solidFill>
                <a:ea typeface="微软雅黑" panose="020B0503020204020204" charset="-122"/>
                <a:cs typeface="Times New Roman" panose="02020603050405020304" pitchFamily="18" charset="0"/>
              </a:rPr>
              <a:t>重构</a:t>
            </a:r>
            <a:r>
              <a:rPr lang="en-US" altLang="zh-CN" dirty="0">
                <a:solidFill>
                  <a:srgbClr val="C00000"/>
                </a:solidFill>
                <a:ea typeface="微软雅黑" panose="020B0503020204020204" charset="-122"/>
                <a:cs typeface="Times New Roman" panose="02020603050405020304" pitchFamily="18" charset="0"/>
              </a:rPr>
              <a:t>:</a:t>
            </a:r>
            <a:r>
              <a:rPr lang="zh-CN" altLang="en-US" dirty="0">
                <a:solidFill>
                  <a:srgbClr val="C00000"/>
                </a:solidFill>
                <a:ea typeface="微软雅黑" panose="020B0503020204020204" charset="-122"/>
                <a:cs typeface="Times New Roman" panose="02020603050405020304" pitchFamily="18" charset="0"/>
              </a:rPr>
              <a:t>改善既有代码的设计</a:t>
            </a:r>
            <a:r>
              <a:rPr lang="en-US" altLang="zh-CN" dirty="0">
                <a:solidFill>
                  <a:srgbClr val="C00000"/>
                </a:solidFill>
                <a:ea typeface="微软雅黑" panose="020B0503020204020204" charset="-122"/>
                <a:cs typeface="Times New Roman" panose="02020603050405020304" pitchFamily="18" charset="0"/>
              </a:rPr>
              <a:t>》</a:t>
            </a:r>
            <a:r>
              <a:rPr lang="zh-CN" altLang="en-US" dirty="0">
                <a:solidFill>
                  <a:srgbClr val="C00000"/>
                </a:solidFill>
                <a:ea typeface="微软雅黑" panose="020B0503020204020204" charset="-122"/>
                <a:cs typeface="Times New Roman" panose="02020603050405020304" pitchFamily="18" charset="0"/>
              </a:rPr>
              <a:t>作者</a:t>
            </a:r>
          </a:p>
          <a:p>
            <a:pPr algn="ctr" eaLnBrk="1" hangingPunct="1">
              <a:defRPr/>
            </a:pP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在</a:t>
            </a:r>
            <a:r>
              <a:rPr lang="en-US" altLang="zh-CN"/>
              <a:t>Eclipse</a:t>
            </a:r>
            <a:r>
              <a:rPr lang="zh-CN" altLang="en-US"/>
              <a:t>中使用</a:t>
            </a:r>
            <a:r>
              <a:rPr lang="en-US" altLang="zh-CN"/>
              <a:t>JUnit</a:t>
            </a:r>
          </a:p>
        </p:txBody>
      </p:sp>
      <p:sp>
        <p:nvSpPr>
          <p:cNvPr id="21509" name="内容占位符 5"/>
          <p:cNvSpPr>
            <a:spLocks noGrp="1"/>
          </p:cNvSpPr>
          <p:nvPr>
            <p:ph idx="1"/>
          </p:nvPr>
        </p:nvSpPr>
        <p:spPr/>
        <p:txBody>
          <a:bodyPr/>
          <a:lstStyle/>
          <a:p>
            <a:pPr marL="624205" indent="-514350">
              <a:buFont typeface="+mj-lt"/>
              <a:buAutoNum type="arabicPeriod"/>
            </a:pPr>
            <a:r>
              <a:rPr lang="zh-CN" altLang="en-US"/>
              <a:t>建立一个被</a:t>
            </a:r>
            <a:r>
              <a:rPr lang="en-US" altLang="zh-CN"/>
              <a:t>JUnit</a:t>
            </a:r>
            <a:r>
              <a:rPr lang="zh-CN" altLang="en-US"/>
              <a:t>测试的类</a:t>
            </a:r>
            <a:endParaRPr lang="en-US" altLang="zh-CN"/>
          </a:p>
          <a:p>
            <a:pPr marL="624205" indent="-514350">
              <a:buFont typeface="+mj-lt"/>
              <a:buAutoNum type="arabicPeriod"/>
            </a:pPr>
            <a:r>
              <a:rPr lang="zh-CN" altLang="en-US"/>
              <a:t>建立对应的</a:t>
            </a:r>
            <a:r>
              <a:rPr lang="en-US" altLang="zh-CN"/>
              <a:t>JUnit Test</a:t>
            </a:r>
            <a:r>
              <a:rPr lang="zh-CN" altLang="en-US"/>
              <a:t>类</a:t>
            </a:r>
            <a:endParaRPr lang="en-US" altLang="zh-CN"/>
          </a:p>
          <a:p>
            <a:pPr marL="624205" indent="-514350">
              <a:buFont typeface="+mj-lt"/>
              <a:buAutoNum type="arabicPeriod"/>
            </a:pPr>
            <a:r>
              <a:rPr lang="zh-CN" altLang="en-US"/>
              <a:t>针对自动生成的代码进行修改</a:t>
            </a:r>
            <a:endParaRPr lang="en-US" altLang="zh-CN"/>
          </a:p>
          <a:p>
            <a:pPr marL="624205" indent="-514350">
              <a:buFont typeface="+mj-lt"/>
              <a:buAutoNum type="arabicPeriod"/>
            </a:pPr>
            <a:r>
              <a:rPr lang="zh-CN" altLang="en-US"/>
              <a:t>执行测试用例</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3.5.1 </a:t>
            </a:r>
            <a:r>
              <a:rPr lang="zh-CN" altLang="en-US" dirty="0"/>
              <a:t>建立一个被</a:t>
            </a:r>
            <a:r>
              <a:rPr lang="en-US" altLang="zh-CN" dirty="0"/>
              <a:t>JUnit</a:t>
            </a:r>
            <a:r>
              <a:rPr lang="zh-CN" altLang="en-US" dirty="0"/>
              <a:t>测试的类</a:t>
            </a:r>
          </a:p>
        </p:txBody>
      </p:sp>
      <p:pic>
        <p:nvPicPr>
          <p:cNvPr id="225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78" y="1052736"/>
            <a:ext cx="8748972" cy="535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标注: 弯曲线形(带强调线) 3"/>
          <p:cNvSpPr/>
          <p:nvPr/>
        </p:nvSpPr>
        <p:spPr>
          <a:xfrm>
            <a:off x="9587594" y="3729580"/>
            <a:ext cx="2520280" cy="1103576"/>
          </a:xfrm>
          <a:prstGeom prst="accentCallout2">
            <a:avLst>
              <a:gd name="adj1" fmla="val 18750"/>
              <a:gd name="adj2" fmla="val -8333"/>
              <a:gd name="adj3" fmla="val 18750"/>
              <a:gd name="adj4" fmla="val -16667"/>
              <a:gd name="adj5" fmla="val -61819"/>
              <a:gd name="adj6" fmla="val -1588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被测试的程序单元：类方法</a:t>
            </a:r>
            <a:endParaRPr lang="en-US" altLang="zh-CN" dirty="0">
              <a:solidFill>
                <a:srgbClr val="C00000"/>
              </a:solidFill>
            </a:endParaRPr>
          </a:p>
          <a:p>
            <a:pPr algn="ctr"/>
            <a:r>
              <a:rPr lang="en-US" altLang="zh-CN" dirty="0" err="1">
                <a:solidFill>
                  <a:srgbClr val="C00000"/>
                </a:solidFill>
              </a:rPr>
              <a:t>addString</a:t>
            </a:r>
            <a:r>
              <a:rPr lang="zh-CN" altLang="en-US" dirty="0">
                <a:solidFill>
                  <a:srgbClr val="C00000"/>
                </a:solidFill>
              </a:rPr>
              <a:t>（）</a:t>
            </a:r>
          </a:p>
        </p:txBody>
      </p:sp>
      <p:sp>
        <p:nvSpPr>
          <p:cNvPr id="9" name="文本框 8"/>
          <p:cNvSpPr txBox="1"/>
          <p:nvPr/>
        </p:nvSpPr>
        <p:spPr>
          <a:xfrm>
            <a:off x="9587594" y="1556792"/>
            <a:ext cx="2412268" cy="147616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被测试的对象</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t>3.5.2 </a:t>
            </a:r>
            <a:r>
              <a:rPr lang="zh-CN" altLang="en-US" dirty="0"/>
              <a:t>建立对应的</a:t>
            </a:r>
            <a:r>
              <a:rPr lang="en-US" altLang="zh-CN" dirty="0"/>
              <a:t>JUnit Test</a:t>
            </a:r>
            <a:r>
              <a:rPr lang="zh-CN" altLang="en-US" dirty="0"/>
              <a:t>类</a:t>
            </a:r>
          </a:p>
        </p:txBody>
      </p:sp>
      <p:pic>
        <p:nvPicPr>
          <p:cNvPr id="2355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44" y="1052736"/>
            <a:ext cx="8611279" cy="50765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标注: 弯曲线形(带强调线) 7"/>
          <p:cNvSpPr/>
          <p:nvPr/>
        </p:nvSpPr>
        <p:spPr>
          <a:xfrm>
            <a:off x="9947634" y="3729580"/>
            <a:ext cx="2160240" cy="851547"/>
          </a:xfrm>
          <a:prstGeom prst="accentCallout2">
            <a:avLst>
              <a:gd name="adj1" fmla="val 18750"/>
              <a:gd name="adj2" fmla="val -8333"/>
              <a:gd name="adj3" fmla="val 18750"/>
              <a:gd name="adj4" fmla="val -16667"/>
              <a:gd name="adj5" fmla="val -87974"/>
              <a:gd name="adj6" fmla="val -20124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编写测试类</a:t>
            </a:r>
          </a:p>
        </p:txBody>
      </p:sp>
      <p:sp>
        <p:nvSpPr>
          <p:cNvPr id="9" name="文本框 8"/>
          <p:cNvSpPr txBox="1"/>
          <p:nvPr/>
        </p:nvSpPr>
        <p:spPr>
          <a:xfrm>
            <a:off x="9587594" y="1556792"/>
            <a:ext cx="2412268" cy="147616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类似于主控模块及桩模块</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a:t>Assert</a:t>
            </a:r>
            <a:r>
              <a:rPr lang="zh-CN" altLang="en-US" dirty="0"/>
              <a:t>方法（测试用例预期输出）</a:t>
            </a:r>
          </a:p>
        </p:txBody>
      </p:sp>
      <p:sp>
        <p:nvSpPr>
          <p:cNvPr id="6" name="内容占位符 5"/>
          <p:cNvSpPr>
            <a:spLocks noGrp="1"/>
          </p:cNvSpPr>
          <p:nvPr>
            <p:ph idx="1"/>
          </p:nvPr>
        </p:nvSpPr>
        <p:spPr/>
        <p:txBody>
          <a:bodyPr>
            <a:normAutofit fontScale="85000" lnSpcReduction="20000"/>
          </a:bodyPr>
          <a:lstStyle/>
          <a:p>
            <a:r>
              <a:rPr lang="en-US" altLang="zh-CN" dirty="0" err="1"/>
              <a:t>assertArrayEquals</a:t>
            </a:r>
            <a:endParaRPr lang="en-US" altLang="zh-CN" dirty="0"/>
          </a:p>
          <a:p>
            <a:pPr lvl="1"/>
            <a:r>
              <a:rPr lang="zh-CN" altLang="en-US" dirty="0"/>
              <a:t>判断两个数组是否相等</a:t>
            </a:r>
            <a:endParaRPr lang="en-US" altLang="zh-CN" dirty="0"/>
          </a:p>
          <a:p>
            <a:r>
              <a:rPr lang="en-US" altLang="zh-CN" dirty="0" err="1"/>
              <a:t>assertEquals</a:t>
            </a:r>
            <a:endParaRPr lang="en-US" altLang="zh-CN" dirty="0"/>
          </a:p>
          <a:p>
            <a:pPr lvl="1"/>
            <a:r>
              <a:rPr lang="zh-CN" altLang="en-US" dirty="0"/>
              <a:t>判断两个对象是否相等</a:t>
            </a:r>
            <a:endParaRPr lang="en-US" altLang="zh-CN" dirty="0"/>
          </a:p>
          <a:p>
            <a:r>
              <a:rPr lang="en-US" altLang="zh-CN" dirty="0" err="1"/>
              <a:t>assertFalse</a:t>
            </a:r>
            <a:r>
              <a:rPr lang="zh-CN" altLang="en-US" dirty="0"/>
              <a:t>和</a:t>
            </a:r>
            <a:r>
              <a:rPr lang="en-US" altLang="zh-CN" dirty="0" err="1"/>
              <a:t>assertTrue</a:t>
            </a:r>
            <a:endParaRPr lang="en-US" altLang="zh-CN" dirty="0"/>
          </a:p>
          <a:p>
            <a:pPr lvl="1"/>
            <a:r>
              <a:rPr lang="zh-CN" altLang="en-US" dirty="0"/>
              <a:t>判断布尔变量是否为</a:t>
            </a:r>
            <a:r>
              <a:rPr lang="en-US" altLang="zh-CN" dirty="0"/>
              <a:t>False</a:t>
            </a:r>
            <a:r>
              <a:rPr lang="zh-CN" altLang="en-US" dirty="0"/>
              <a:t>或</a:t>
            </a:r>
            <a:r>
              <a:rPr lang="en-US" altLang="zh-CN" dirty="0"/>
              <a:t>True</a:t>
            </a:r>
          </a:p>
          <a:p>
            <a:r>
              <a:rPr lang="en-US" altLang="zh-CN" dirty="0" err="1"/>
              <a:t>assertNotNull</a:t>
            </a:r>
            <a:r>
              <a:rPr lang="zh-CN" altLang="en-US" dirty="0"/>
              <a:t>和</a:t>
            </a:r>
            <a:r>
              <a:rPr lang="en-US" altLang="zh-CN" dirty="0" err="1"/>
              <a:t>assertNull</a:t>
            </a:r>
            <a:endParaRPr lang="en-US" altLang="zh-CN" dirty="0"/>
          </a:p>
          <a:p>
            <a:pPr lvl="1"/>
            <a:r>
              <a:rPr lang="zh-CN" altLang="en-US" dirty="0"/>
              <a:t>判断一个对象是否为空</a:t>
            </a:r>
            <a:endParaRPr lang="en-US" altLang="zh-CN" dirty="0"/>
          </a:p>
          <a:p>
            <a:r>
              <a:rPr lang="en-US" altLang="zh-CN" dirty="0" err="1"/>
              <a:t>assertNotSame</a:t>
            </a:r>
            <a:endParaRPr lang="en-US" altLang="zh-CN" dirty="0"/>
          </a:p>
          <a:p>
            <a:pPr lvl="1"/>
            <a:r>
              <a:rPr lang="zh-CN" altLang="en-US" dirty="0"/>
              <a:t>判断两个引用是否指向同一个对象</a:t>
            </a:r>
            <a:endParaRPr lang="en-US" altLang="zh-CN" dirty="0"/>
          </a:p>
          <a:p>
            <a:r>
              <a:rPr lang="en-US" altLang="zh-CN" dirty="0"/>
              <a:t>Fail</a:t>
            </a:r>
          </a:p>
          <a:p>
            <a:pPr lvl="1"/>
            <a:r>
              <a:rPr lang="zh-CN" altLang="en-US" dirty="0"/>
              <a:t>让测试用例失败</a:t>
            </a:r>
          </a:p>
        </p:txBody>
      </p:sp>
      <p:sp>
        <p:nvSpPr>
          <p:cNvPr id="7" name="文本框 6"/>
          <p:cNvSpPr txBox="1"/>
          <p:nvPr/>
        </p:nvSpPr>
        <p:spPr>
          <a:xfrm>
            <a:off x="6862131" y="2169530"/>
            <a:ext cx="4788532" cy="147616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用于判断预期结果与实际结果是否一致</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a:t>3.5.3 </a:t>
            </a:r>
            <a:r>
              <a:rPr lang="zh-CN" altLang="en-US" dirty="0"/>
              <a:t>针对自动生成的代码进行修改</a:t>
            </a:r>
          </a:p>
        </p:txBody>
      </p:sp>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78" y="1016732"/>
            <a:ext cx="7839075" cy="5124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8831510" y="1556792"/>
            <a:ext cx="2808312" cy="147616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编写桩模块代码</a:t>
            </a:r>
          </a:p>
        </p:txBody>
      </p:sp>
      <p:sp>
        <p:nvSpPr>
          <p:cNvPr id="8" name="标注: 弯曲线形(带强调线) 7"/>
          <p:cNvSpPr/>
          <p:nvPr/>
        </p:nvSpPr>
        <p:spPr>
          <a:xfrm>
            <a:off x="9947634" y="3729580"/>
            <a:ext cx="2160240" cy="851547"/>
          </a:xfrm>
          <a:prstGeom prst="accentCallout2">
            <a:avLst>
              <a:gd name="adj1" fmla="val 18750"/>
              <a:gd name="adj2" fmla="val -8333"/>
              <a:gd name="adj3" fmla="val 18750"/>
              <a:gd name="adj4" fmla="val -16667"/>
              <a:gd name="adj5" fmla="val 98688"/>
              <a:gd name="adj6" fmla="val -17276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桩模块代码</a:t>
            </a:r>
          </a:p>
        </p:txBody>
      </p:sp>
      <p:sp>
        <p:nvSpPr>
          <p:cNvPr id="2" name="矩形 1"/>
          <p:cNvSpPr/>
          <p:nvPr/>
        </p:nvSpPr>
        <p:spPr>
          <a:xfrm>
            <a:off x="3286894" y="4185084"/>
            <a:ext cx="3996444" cy="82809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a:t>3.5.4 </a:t>
            </a:r>
            <a:r>
              <a:rPr lang="zh-CN" altLang="en-US" dirty="0"/>
              <a:t>测试用例执行通过</a:t>
            </a:r>
          </a:p>
        </p:txBody>
      </p:sp>
      <p:pic>
        <p:nvPicPr>
          <p:cNvPr id="256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451" y="941819"/>
            <a:ext cx="8100900" cy="550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098762" y="3897052"/>
            <a:ext cx="1843683"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latin typeface="微软雅黑" panose="020B0503020204020204" charset="-122"/>
                <a:ea typeface="微软雅黑" panose="020B0503020204020204" charset="-122"/>
              </a:defRPr>
            </a:lvl1pPr>
          </a:lstStyle>
          <a:p>
            <a:r>
              <a:rPr lang="en-US" altLang="zh-CN" sz="2400" dirty="0"/>
              <a:t>Green Bar</a:t>
            </a:r>
            <a:endParaRPr lang="zh-CN" altLang="en-US" sz="2400" dirty="0"/>
          </a:p>
        </p:txBody>
      </p:sp>
      <p:sp>
        <p:nvSpPr>
          <p:cNvPr id="9" name="TextBox 8"/>
          <p:cNvSpPr txBox="1"/>
          <p:nvPr/>
        </p:nvSpPr>
        <p:spPr>
          <a:xfrm>
            <a:off x="5702900" y="5229201"/>
            <a:ext cx="3704673" cy="104411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Keep the bar green to keep the code clean</a:t>
            </a:r>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测试用例执行失败</a:t>
            </a: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14" y="944724"/>
            <a:ext cx="9090303" cy="557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JUnit</a:t>
            </a:r>
            <a:r>
              <a:rPr lang="zh-CN" altLang="en-US" dirty="0"/>
              <a:t>的优势</a:t>
            </a:r>
          </a:p>
        </p:txBody>
      </p:sp>
      <p:sp>
        <p:nvSpPr>
          <p:cNvPr id="2" name="内容占位符 1"/>
          <p:cNvSpPr>
            <a:spLocks noGrp="1"/>
          </p:cNvSpPr>
          <p:nvPr>
            <p:ph idx="1"/>
          </p:nvPr>
        </p:nvSpPr>
        <p:spPr/>
        <p:txBody>
          <a:bodyPr/>
          <a:lstStyle/>
          <a:p>
            <a:r>
              <a:rPr lang="zh-CN" altLang="en-US"/>
              <a:t>使测试代码与产品代码分开</a:t>
            </a:r>
            <a:endParaRPr lang="en-US" altLang="zh-CN"/>
          </a:p>
          <a:p>
            <a:r>
              <a:rPr lang="zh-CN" altLang="en-US"/>
              <a:t>针对某一个类的测试代码通过较少的改动便可以应用于另一个类的测试</a:t>
            </a:r>
            <a:endParaRPr lang="en-US" altLang="zh-CN"/>
          </a:p>
          <a:p>
            <a:r>
              <a:rPr lang="zh-CN" altLang="en-US"/>
              <a:t>开源软件，可以进行二次开发</a:t>
            </a:r>
            <a:endParaRPr lang="en-US" altLang="zh-CN"/>
          </a:p>
          <a:p>
            <a:r>
              <a:rPr lang="zh-CN" altLang="en-US"/>
              <a:t>方便地对</a:t>
            </a:r>
            <a:r>
              <a:rPr lang="en-US" altLang="zh-CN"/>
              <a:t>JUnit</a:t>
            </a:r>
            <a:r>
              <a:rPr lang="zh-CN" altLang="en-US"/>
              <a:t>进行扩展</a:t>
            </a:r>
            <a:endParaRPr lang="en-US" altLang="zh-CN"/>
          </a:p>
          <a:p>
            <a:r>
              <a:rPr lang="zh-CN" altLang="en-US"/>
              <a:t>与开发环境</a:t>
            </a:r>
            <a:r>
              <a:rPr lang="en-US" altLang="zh-CN"/>
              <a:t>Eclipse</a:t>
            </a:r>
            <a:r>
              <a:rPr lang="zh-CN" altLang="en-US"/>
              <a:t>相互集成</a:t>
            </a:r>
          </a:p>
          <a:p>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1.2 </a:t>
            </a:r>
            <a:r>
              <a:rPr lang="zh-CN" altLang="en-US" dirty="0"/>
              <a:t>软件缺陷不可避免</a:t>
            </a:r>
            <a:endParaRPr lang="en-US" altLang="zh-CN" dirty="0"/>
          </a:p>
        </p:txBody>
      </p:sp>
      <p:sp>
        <p:nvSpPr>
          <p:cNvPr id="102403" name="Rectangle 3"/>
          <p:cNvSpPr>
            <a:spLocks noGrp="1" noChangeArrowheads="1"/>
          </p:cNvSpPr>
          <p:nvPr>
            <p:ph idx="1"/>
          </p:nvPr>
        </p:nvSpPr>
        <p:spPr/>
        <p:txBody>
          <a:bodyPr/>
          <a:lstStyle/>
          <a:p>
            <a:r>
              <a:rPr lang="zh-CN" altLang="en-US" dirty="0"/>
              <a:t>人总是会犯错误的</a:t>
            </a:r>
          </a:p>
          <a:p>
            <a:pPr lvl="1"/>
            <a:r>
              <a:rPr lang="zh-CN" altLang="en-US" dirty="0">
                <a:sym typeface="+mn-ea"/>
              </a:rPr>
              <a:t>软件工程师、用户等</a:t>
            </a:r>
            <a:endParaRPr lang="en-US" altLang="zh-CN" dirty="0">
              <a:sym typeface="+mn-ea"/>
            </a:endParaRPr>
          </a:p>
          <a:p>
            <a:pPr lvl="1"/>
            <a:r>
              <a:rPr lang="zh-CN" altLang="en-US" dirty="0"/>
              <a:t>软件系统太复杂</a:t>
            </a:r>
            <a:endParaRPr lang="en-US" altLang="zh-CN" dirty="0"/>
          </a:p>
          <a:p>
            <a:r>
              <a:rPr lang="zh-CN" altLang="en-US" dirty="0"/>
              <a:t>程序缺陷来自多个源头</a:t>
            </a:r>
          </a:p>
          <a:p>
            <a:pPr lvl="1"/>
            <a:r>
              <a:rPr lang="zh-CN" altLang="en-US" dirty="0"/>
              <a:t>需求、设计、编码活动</a:t>
            </a:r>
          </a:p>
          <a:p>
            <a:pPr lvl="1"/>
            <a:r>
              <a:rPr lang="zh-CN" altLang="en-US" dirty="0"/>
              <a:t>模型、文档、程序制品</a:t>
            </a:r>
            <a:endParaRPr lang="en-US" altLang="zh-CN" dirty="0"/>
          </a:p>
          <a:p>
            <a:r>
              <a:rPr lang="zh-CN" altLang="en-US" dirty="0"/>
              <a:t>缺陷成常态化</a:t>
            </a:r>
          </a:p>
          <a:p>
            <a:pPr lvl="1"/>
            <a:r>
              <a:rPr lang="zh-CN" altLang="en-US" dirty="0"/>
              <a:t>对于复杂软件系统而言缺陷不可避免</a:t>
            </a:r>
          </a:p>
          <a:p>
            <a:pPr lvl="1"/>
            <a:r>
              <a:rPr lang="zh-CN" altLang="en-US" dirty="0"/>
              <a:t>很难做到无缺陷的软件</a:t>
            </a:r>
          </a:p>
        </p:txBody>
      </p:sp>
      <p:pic>
        <p:nvPicPr>
          <p:cNvPr id="5" name="图片 4"/>
          <p:cNvPicPr>
            <a:picLocks noChangeAspect="1"/>
          </p:cNvPicPr>
          <p:nvPr/>
        </p:nvPicPr>
        <p:blipFill>
          <a:blip r:embed="rId2"/>
          <a:stretch>
            <a:fillRect/>
          </a:stretch>
        </p:blipFill>
        <p:spPr>
          <a:xfrm>
            <a:off x="11083656" y="3265724"/>
            <a:ext cx="952209" cy="961892"/>
          </a:xfrm>
          <a:prstGeom prst="rect">
            <a:avLst/>
          </a:prstGeom>
        </p:spPr>
      </p:pic>
      <p:sp>
        <p:nvSpPr>
          <p:cNvPr id="6" name="矩形 5"/>
          <p:cNvSpPr/>
          <p:nvPr/>
        </p:nvSpPr>
        <p:spPr>
          <a:xfrm>
            <a:off x="7031310" y="2763596"/>
            <a:ext cx="3835597" cy="1764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你所使用的软件中是否发现有缺陷？</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a:t>3.6 </a:t>
            </a:r>
            <a:r>
              <a:rPr lang="zh-CN" altLang="en-US" dirty="0"/>
              <a:t>基于</a:t>
            </a:r>
            <a:r>
              <a:rPr lang="en-US" altLang="zh-CN" dirty="0"/>
              <a:t>CASE</a:t>
            </a:r>
            <a:r>
              <a:rPr lang="zh-CN" altLang="en-US" dirty="0"/>
              <a:t>的软件测试</a:t>
            </a:r>
          </a:p>
        </p:txBody>
      </p:sp>
      <p:sp>
        <p:nvSpPr>
          <p:cNvPr id="138243" name="Rectangle 3"/>
          <p:cNvSpPr>
            <a:spLocks noGrp="1" noChangeArrowheads="1"/>
          </p:cNvSpPr>
          <p:nvPr>
            <p:ph idx="1"/>
          </p:nvPr>
        </p:nvSpPr>
        <p:spPr/>
        <p:txBody>
          <a:bodyPr/>
          <a:lstStyle/>
          <a:p>
            <a:r>
              <a:rPr lang="zh-CN" altLang="en-US" dirty="0"/>
              <a:t>测试数据产生器</a:t>
            </a:r>
            <a:endParaRPr lang="en-US" altLang="zh-CN" dirty="0"/>
          </a:p>
          <a:p>
            <a:r>
              <a:rPr lang="zh-CN" altLang="en-US" dirty="0"/>
              <a:t>运行测试程序</a:t>
            </a:r>
            <a:endParaRPr lang="en-US" altLang="zh-CN" dirty="0"/>
          </a:p>
          <a:p>
            <a:r>
              <a:rPr lang="zh-CN" altLang="en-US" dirty="0"/>
              <a:t>产生测试报告</a:t>
            </a:r>
            <a:endParaRPr lang="en-US" altLang="zh-CN" dirty="0"/>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谁负责开展程序单元测试？</a:t>
            </a:r>
          </a:p>
        </p:txBody>
      </p:sp>
      <p:sp>
        <p:nvSpPr>
          <p:cNvPr id="2" name="内容占位符 1"/>
          <p:cNvSpPr>
            <a:spLocks noGrp="1"/>
          </p:cNvSpPr>
          <p:nvPr>
            <p:ph idx="1"/>
          </p:nvPr>
        </p:nvSpPr>
        <p:spPr/>
        <p:txBody>
          <a:bodyPr/>
          <a:lstStyle/>
          <a:p>
            <a:r>
              <a:rPr lang="zh-CN" altLang="en-US" dirty="0"/>
              <a:t>单元测试必须由最熟悉代码的人来写</a:t>
            </a:r>
          </a:p>
          <a:p>
            <a:r>
              <a:rPr lang="zh-CN" altLang="en-US" dirty="0">
                <a:solidFill>
                  <a:srgbClr val="C00000"/>
                </a:solidFill>
              </a:rPr>
              <a:t>程序单元代码的编写者</a:t>
            </a:r>
            <a:r>
              <a:rPr lang="zh-CN" altLang="en-US" dirty="0"/>
              <a:t>完成程序单元测试</a:t>
            </a:r>
            <a:endParaRPr lang="en-US" altLang="zh-CN" dirty="0"/>
          </a:p>
          <a:p>
            <a:r>
              <a:rPr lang="zh-CN" altLang="en-US" dirty="0"/>
              <a:t>程序员必须保证自己编写程序的质量</a:t>
            </a:r>
          </a:p>
        </p:txBody>
      </p:sp>
      <p:sp>
        <p:nvSpPr>
          <p:cNvPr id="6" name="文本框 5"/>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谁写的代码谁自己来负责单元测试</a:t>
            </a: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单元测试的结果是什么？</a:t>
            </a:r>
          </a:p>
        </p:txBody>
      </p:sp>
      <p:sp>
        <p:nvSpPr>
          <p:cNvPr id="2" name="内容占位符 1"/>
          <p:cNvSpPr>
            <a:spLocks noGrp="1"/>
          </p:cNvSpPr>
          <p:nvPr>
            <p:ph idx="1"/>
          </p:nvPr>
        </p:nvSpPr>
        <p:spPr/>
        <p:txBody>
          <a:bodyPr/>
          <a:lstStyle/>
          <a:p>
            <a:r>
              <a:rPr lang="zh-CN" altLang="en-US" dirty="0"/>
              <a:t>程序单元测试报告</a:t>
            </a:r>
            <a:endParaRPr lang="en-US" altLang="zh-CN" dirty="0"/>
          </a:p>
          <a:p>
            <a:pPr lvl="1"/>
            <a:r>
              <a:rPr lang="zh-CN" altLang="en-US" dirty="0"/>
              <a:t>测试用例的设计</a:t>
            </a:r>
            <a:endParaRPr lang="en-US" altLang="zh-CN" dirty="0"/>
          </a:p>
          <a:p>
            <a:pPr lvl="1"/>
            <a:r>
              <a:rPr lang="zh-CN" altLang="en-US" dirty="0"/>
              <a:t>程序单元的运行</a:t>
            </a:r>
            <a:endParaRPr lang="en-US" altLang="zh-CN" dirty="0"/>
          </a:p>
          <a:p>
            <a:pPr lvl="1"/>
            <a:r>
              <a:rPr lang="zh-CN" altLang="en-US" dirty="0"/>
              <a:t>运行结果情况</a:t>
            </a:r>
            <a:endParaRPr lang="en-US" altLang="zh-CN" dirty="0"/>
          </a:p>
          <a:p>
            <a:pPr lvl="1"/>
            <a:r>
              <a:rPr lang="zh-CN" altLang="en-US" dirty="0"/>
              <a:t>是否与预期相符一致</a:t>
            </a:r>
            <a:endParaRPr lang="en-US" altLang="zh-CN" dirty="0"/>
          </a:p>
          <a:p>
            <a:pPr lvl="1"/>
            <a:endParaRPr lang="en-US" altLang="zh-CN" dirty="0"/>
          </a:p>
          <a:p>
            <a:r>
              <a:rPr lang="zh-CN" altLang="en-US" dirty="0"/>
              <a:t>谁负责撰写该报告</a:t>
            </a:r>
            <a:endParaRPr lang="en-US" altLang="zh-CN" dirty="0"/>
          </a:p>
          <a:p>
            <a:pPr lvl="1"/>
            <a:r>
              <a:rPr lang="zh-CN" altLang="en-US" dirty="0"/>
              <a:t>程序员</a:t>
            </a:r>
          </a:p>
        </p:txBody>
      </p:sp>
      <p:sp>
        <p:nvSpPr>
          <p:cNvPr id="6" name="矩形 5"/>
          <p:cNvSpPr/>
          <p:nvPr/>
        </p:nvSpPr>
        <p:spPr>
          <a:xfrm>
            <a:off x="6239222" y="1161368"/>
            <a:ext cx="5616624" cy="4247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solidFill>
                  <a:srgbClr val="C00000"/>
                </a:solidFill>
              </a:rPr>
              <a:t>程序单元测试报告</a:t>
            </a: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什么时候实施单元测试？</a:t>
            </a:r>
          </a:p>
        </p:txBody>
      </p:sp>
      <p:sp>
        <p:nvSpPr>
          <p:cNvPr id="2" name="内容占位符 1"/>
          <p:cNvSpPr>
            <a:spLocks noGrp="1"/>
          </p:cNvSpPr>
          <p:nvPr>
            <p:ph idx="1"/>
          </p:nvPr>
        </p:nvSpPr>
        <p:spPr/>
        <p:txBody>
          <a:bodyPr/>
          <a:lstStyle/>
          <a:p>
            <a:r>
              <a:rPr lang="zh-CN" altLang="en-US" dirty="0"/>
              <a:t>根据设计文档，在程序代码编写之前设计测试用例</a:t>
            </a:r>
            <a:endParaRPr lang="en-US" altLang="zh-CN" dirty="0"/>
          </a:p>
          <a:p>
            <a:pPr lvl="1"/>
            <a:r>
              <a:rPr lang="zh-CN" altLang="en-US" dirty="0"/>
              <a:t>程序单元测试计划</a:t>
            </a:r>
            <a:endParaRPr lang="en-US" altLang="zh-CN" dirty="0"/>
          </a:p>
          <a:p>
            <a:pPr lvl="1"/>
            <a:endParaRPr lang="en-US" altLang="zh-CN" dirty="0"/>
          </a:p>
          <a:p>
            <a:r>
              <a:rPr lang="zh-CN" altLang="en-US" dirty="0"/>
              <a:t>程序代码写完之后开展程序单元测试</a:t>
            </a:r>
          </a:p>
        </p:txBody>
      </p:sp>
      <p:sp>
        <p:nvSpPr>
          <p:cNvPr id="4" name="TextBox 8"/>
          <p:cNvSpPr txBox="1"/>
          <p:nvPr/>
        </p:nvSpPr>
        <p:spPr>
          <a:xfrm>
            <a:off x="730611" y="4077072"/>
            <a:ext cx="10729191" cy="104411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设计测试用例、制定测试计划与实际开展测试可在不同的阶段来开展！</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3.7 </a:t>
            </a:r>
            <a:r>
              <a:rPr lang="zh-CN" altLang="en-US" dirty="0"/>
              <a:t>单元测试的基本原则</a:t>
            </a:r>
          </a:p>
        </p:txBody>
      </p:sp>
      <p:sp>
        <p:nvSpPr>
          <p:cNvPr id="2" name="内容占位符 1"/>
          <p:cNvSpPr>
            <a:spLocks noGrp="1"/>
          </p:cNvSpPr>
          <p:nvPr>
            <p:ph idx="1"/>
          </p:nvPr>
        </p:nvSpPr>
        <p:spPr/>
        <p:txBody>
          <a:bodyPr>
            <a:normAutofit/>
          </a:bodyPr>
          <a:lstStyle/>
          <a:p>
            <a:r>
              <a:rPr lang="zh-CN" altLang="en-US" dirty="0"/>
              <a:t>由程序设计人员来完成</a:t>
            </a:r>
            <a:endParaRPr lang="en-US" altLang="zh-CN" dirty="0"/>
          </a:p>
          <a:p>
            <a:r>
              <a:rPr lang="zh-CN" altLang="en-US" dirty="0"/>
              <a:t>应在基本功能</a:t>
            </a:r>
            <a:r>
              <a:rPr lang="en-US" altLang="zh-CN" dirty="0"/>
              <a:t>/</a:t>
            </a:r>
            <a:r>
              <a:rPr lang="zh-CN" altLang="en-US" dirty="0"/>
              <a:t>参数上验证程序的正确性</a:t>
            </a:r>
          </a:p>
          <a:p>
            <a:r>
              <a:rPr lang="zh-CN" altLang="en-US" dirty="0"/>
              <a:t>应该产生可重复、一致的结果</a:t>
            </a:r>
          </a:p>
          <a:p>
            <a:r>
              <a:rPr lang="zh-CN" altLang="en-US" dirty="0"/>
              <a:t>具有独立性，单元测试运行</a:t>
            </a:r>
            <a:r>
              <a:rPr lang="en-US" altLang="zh-CN" dirty="0"/>
              <a:t>/</a:t>
            </a:r>
            <a:r>
              <a:rPr lang="zh-CN" altLang="en-US" dirty="0"/>
              <a:t>通过</a:t>
            </a:r>
            <a:r>
              <a:rPr lang="en-US" altLang="zh-CN" dirty="0"/>
              <a:t>/</a:t>
            </a:r>
            <a:r>
              <a:rPr lang="zh-CN" altLang="en-US" dirty="0"/>
              <a:t>失败不依赖于别的测试</a:t>
            </a:r>
          </a:p>
          <a:p>
            <a:r>
              <a:rPr lang="zh-CN" altLang="en-US" dirty="0"/>
              <a:t>应该覆盖所有代码路径</a:t>
            </a:r>
          </a:p>
          <a:p>
            <a:r>
              <a:rPr lang="zh-CN" altLang="en-US" dirty="0"/>
              <a:t>应该集成到自动测试的框架中</a:t>
            </a:r>
          </a:p>
          <a:p>
            <a:r>
              <a:rPr lang="zh-CN" altLang="en-US" dirty="0"/>
              <a:t>必须和产品代码一起保存和维护</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测试用例的设计是否必须在编码阶段来完成</a:t>
            </a:r>
            <a:endParaRPr lang="en-US" altLang="zh-CN" dirty="0"/>
          </a:p>
          <a:p>
            <a:pPr marL="0" indent="0">
              <a:buNone/>
            </a:pPr>
            <a:endParaRPr lang="en-US" altLang="zh-CN" dirty="0"/>
          </a:p>
          <a:p>
            <a:pPr lvl="1"/>
            <a:endParaRPr lang="en-US" altLang="zh-CN" dirty="0"/>
          </a:p>
          <a:p>
            <a:pPr lvl="1"/>
            <a:endParaRPr lang="en-US" altLang="zh-CN" dirty="0"/>
          </a:p>
          <a:p>
            <a:pPr lvl="1"/>
            <a:endParaRPr lang="zh-CN" altLang="en-US" dirty="0"/>
          </a:p>
        </p:txBody>
      </p:sp>
      <p:grpSp>
        <p:nvGrpSpPr>
          <p:cNvPr id="4" name="组合 3"/>
          <p:cNvGrpSpPr/>
          <p:nvPr/>
        </p:nvGrpSpPr>
        <p:grpSpPr>
          <a:xfrm>
            <a:off x="8687494" y="3573016"/>
            <a:ext cx="2705101" cy="2517206"/>
            <a:chOff x="7535366" y="1196752"/>
            <a:chExt cx="2705101" cy="2517206"/>
          </a:xfrm>
        </p:grpSpPr>
        <p:sp>
          <p:nvSpPr>
            <p:cNvPr id="5" name="矩形 4"/>
            <p:cNvSpPr/>
            <p:nvPr/>
          </p:nvSpPr>
          <p:spPr>
            <a:xfrm>
              <a:off x="7535367" y="2869459"/>
              <a:ext cx="2705100" cy="84449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讨论</a:t>
              </a:r>
            </a:p>
          </p:txBody>
        </p:sp>
        <p:pic>
          <p:nvPicPr>
            <p:cNvPr id="6" name="图片 5"/>
            <p:cNvPicPr>
              <a:picLocks noChangeAspect="1"/>
            </p:cNvPicPr>
            <p:nvPr/>
          </p:nvPicPr>
          <p:blipFill>
            <a:blip r:embed="rId2"/>
            <a:stretch>
              <a:fillRect/>
            </a:stretch>
          </p:blipFill>
          <p:spPr>
            <a:xfrm>
              <a:off x="7535366" y="1196752"/>
              <a:ext cx="2705100" cy="1685925"/>
            </a:xfrm>
            <a:prstGeom prst="rect">
              <a:avLst/>
            </a:prstGeom>
          </p:spPr>
        </p:pic>
      </p:gr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p:txBody>
          <a:bodyPr/>
          <a:lstStyle/>
          <a:p>
            <a:r>
              <a:rPr lang="en-US" altLang="zh-CN" dirty="0"/>
              <a:t>3.8 </a:t>
            </a:r>
            <a:r>
              <a:rPr lang="zh-CN" altLang="en-US" dirty="0"/>
              <a:t>黑盒测试</a:t>
            </a:r>
          </a:p>
        </p:txBody>
      </p:sp>
      <p:sp>
        <p:nvSpPr>
          <p:cNvPr id="109572" name="Rectangle 4"/>
          <p:cNvSpPr>
            <a:spLocks noGrp="1" noChangeArrowheads="1"/>
          </p:cNvSpPr>
          <p:nvPr>
            <p:ph idx="1"/>
          </p:nvPr>
        </p:nvSpPr>
        <p:spPr>
          <a:xfrm>
            <a:off x="539750" y="1125538"/>
            <a:ext cx="7859712" cy="5040312"/>
          </a:xfrm>
        </p:spPr>
        <p:txBody>
          <a:bodyPr/>
          <a:lstStyle/>
          <a:p>
            <a:r>
              <a:rPr lang="zh-CN" altLang="en-US" dirty="0"/>
              <a:t>思想</a:t>
            </a:r>
          </a:p>
          <a:p>
            <a:pPr lvl="1"/>
            <a:r>
              <a:rPr lang="zh-CN" altLang="en-US" dirty="0"/>
              <a:t>根据已知的</a:t>
            </a:r>
            <a:r>
              <a:rPr lang="zh-CN" altLang="en-US" b="1" dirty="0">
                <a:solidFill>
                  <a:srgbClr val="C00000"/>
                </a:solidFill>
              </a:rPr>
              <a:t>程序功能和性能</a:t>
            </a:r>
            <a:r>
              <a:rPr lang="en-US" altLang="zh-CN" dirty="0"/>
              <a:t>(</a:t>
            </a:r>
            <a:r>
              <a:rPr lang="zh-CN" altLang="en-US" dirty="0"/>
              <a:t>而非内部细节</a:t>
            </a:r>
            <a:r>
              <a:rPr lang="en-US" altLang="zh-CN" dirty="0"/>
              <a:t>)</a:t>
            </a:r>
            <a:r>
              <a:rPr lang="zh-CN" altLang="en-US" dirty="0"/>
              <a:t>，设计测试用例并通过测试检验程序的每个功能和性能是否正常</a:t>
            </a:r>
          </a:p>
          <a:p>
            <a:r>
              <a:rPr lang="zh-CN" altLang="en-US" dirty="0"/>
              <a:t>依据</a:t>
            </a:r>
          </a:p>
          <a:p>
            <a:pPr lvl="1"/>
            <a:r>
              <a:rPr lang="zh-CN" altLang="en-US" dirty="0"/>
              <a:t>程序的</a:t>
            </a:r>
            <a:r>
              <a:rPr lang="zh-CN" altLang="en-US" b="1" dirty="0">
                <a:solidFill>
                  <a:srgbClr val="C00000"/>
                </a:solidFill>
              </a:rPr>
              <a:t>功能和性能描述</a:t>
            </a:r>
          </a:p>
          <a:p>
            <a:r>
              <a:rPr lang="zh-CN" altLang="en-US" dirty="0"/>
              <a:t>特点</a:t>
            </a:r>
          </a:p>
          <a:p>
            <a:pPr lvl="1"/>
            <a:r>
              <a:rPr lang="zh-CN" altLang="en-US" dirty="0"/>
              <a:t>知道程序功能和性能，不必了解程序内部结构和处理细节</a:t>
            </a:r>
          </a:p>
        </p:txBody>
      </p:sp>
      <p:sp>
        <p:nvSpPr>
          <p:cNvPr id="2" name="立方体 1"/>
          <p:cNvSpPr/>
          <p:nvPr/>
        </p:nvSpPr>
        <p:spPr>
          <a:xfrm>
            <a:off x="9263558" y="2312876"/>
            <a:ext cx="2088232" cy="1728192"/>
          </a:xfrm>
          <a:prstGeom prst="cube">
            <a:avLst/>
          </a:prstGeom>
          <a:solidFill>
            <a:schemeClr val="bg1">
              <a:lumMod val="50000"/>
            </a:schemeClr>
          </a:solid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endParaRPr>
          </a:p>
        </p:txBody>
      </p:sp>
      <p:sp>
        <p:nvSpPr>
          <p:cNvPr id="8" name="矩形 7"/>
          <p:cNvSpPr/>
          <p:nvPr/>
        </p:nvSpPr>
        <p:spPr>
          <a:xfrm>
            <a:off x="9119542" y="4248271"/>
            <a:ext cx="2088232" cy="460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rgbClr val="C00000"/>
                </a:solidFill>
                <a:latin typeface="微软雅黑" panose="020B0503020204020204" charset="-122"/>
                <a:ea typeface="微软雅黑" panose="020B0503020204020204" charset="-122"/>
              </a:rPr>
              <a:t>模块外在功能</a:t>
            </a: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黑盒测试发现的错误类型</a:t>
            </a:r>
          </a:p>
        </p:txBody>
      </p:sp>
      <p:sp>
        <p:nvSpPr>
          <p:cNvPr id="2" name="内容占位符 1"/>
          <p:cNvSpPr>
            <a:spLocks noGrp="1"/>
          </p:cNvSpPr>
          <p:nvPr>
            <p:ph idx="1"/>
          </p:nvPr>
        </p:nvSpPr>
        <p:spPr/>
        <p:txBody>
          <a:bodyPr/>
          <a:lstStyle/>
          <a:p>
            <a:r>
              <a:rPr lang="zh-CN" altLang="zh-CN" dirty="0"/>
              <a:t>测试软件系统是否满足功能要求</a:t>
            </a:r>
          </a:p>
          <a:p>
            <a:pPr lvl="1"/>
            <a:r>
              <a:rPr lang="zh-CN" altLang="zh-CN" dirty="0"/>
              <a:t>不正确或遗漏的功能</a:t>
            </a:r>
          </a:p>
          <a:p>
            <a:pPr lvl="1"/>
            <a:r>
              <a:rPr lang="zh-CN" altLang="zh-CN" dirty="0"/>
              <a:t>界面错误</a:t>
            </a:r>
          </a:p>
          <a:p>
            <a:pPr lvl="1"/>
            <a:r>
              <a:rPr lang="zh-CN" altLang="zh-CN" dirty="0"/>
              <a:t>数据结构或外部数据库访问错误</a:t>
            </a:r>
          </a:p>
          <a:p>
            <a:pPr lvl="1"/>
            <a:r>
              <a:rPr lang="zh-CN" altLang="zh-CN" dirty="0"/>
              <a:t>性能错误</a:t>
            </a:r>
          </a:p>
          <a:p>
            <a:pPr lvl="1"/>
            <a:r>
              <a:rPr lang="zh-CN" altLang="zh-CN" dirty="0"/>
              <a:t>初始化和终止条件错误</a:t>
            </a:r>
            <a:endParaRPr lang="zh-CN" altLang="en-US"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黑盒测试的特点</a:t>
            </a:r>
            <a:endParaRPr lang="zh-CN" altLang="en-US" dirty="0"/>
          </a:p>
        </p:txBody>
      </p:sp>
      <p:sp>
        <p:nvSpPr>
          <p:cNvPr id="2" name="内容占位符 1"/>
          <p:cNvSpPr>
            <a:spLocks noGrp="1"/>
          </p:cNvSpPr>
          <p:nvPr>
            <p:ph idx="1"/>
          </p:nvPr>
        </p:nvSpPr>
        <p:spPr/>
        <p:txBody>
          <a:bodyPr/>
          <a:lstStyle/>
          <a:p>
            <a:r>
              <a:rPr lang="zh-CN" altLang="zh-CN" dirty="0">
                <a:solidFill>
                  <a:srgbClr val="C00000"/>
                </a:solidFill>
              </a:rPr>
              <a:t>黑盒测试与软件如何实现无关</a:t>
            </a:r>
            <a:r>
              <a:rPr lang="zh-CN" altLang="zh-CN" dirty="0"/>
              <a:t>，如果软件实现发生变化，测试用例仍然可以使用</a:t>
            </a:r>
            <a:endParaRPr lang="en-US" altLang="zh-CN" dirty="0"/>
          </a:p>
          <a:p>
            <a:endParaRPr lang="zh-CN" altLang="zh-CN" dirty="0"/>
          </a:p>
          <a:p>
            <a:r>
              <a:rPr lang="zh-CN" altLang="en-US" dirty="0"/>
              <a:t>黑盒</a:t>
            </a:r>
            <a:r>
              <a:rPr lang="zh-CN" altLang="zh-CN" dirty="0"/>
              <a:t>测试用例的开发可以与软件实现</a:t>
            </a:r>
            <a:r>
              <a:rPr lang="zh-CN" altLang="zh-CN" dirty="0">
                <a:solidFill>
                  <a:srgbClr val="C00000"/>
                </a:solidFill>
              </a:rPr>
              <a:t>并行进行</a:t>
            </a:r>
            <a:r>
              <a:rPr lang="zh-CN" altLang="zh-CN" dirty="0"/>
              <a:t>，能够缩短软件开发周期</a:t>
            </a:r>
            <a:endParaRPr lang="zh-CN" altLang="en-US" dirty="0"/>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67314" y="4041068"/>
            <a:ext cx="4824536" cy="244827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684020" y="5225113"/>
            <a:ext cx="2222675" cy="1095945"/>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9739994" y="4440930"/>
            <a:ext cx="1863824" cy="1544354"/>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8255446" y="4185084"/>
            <a:ext cx="1332148" cy="100811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930" name="Rectangle 2"/>
          <p:cNvSpPr>
            <a:spLocks noGrp="1" noChangeArrowheads="1"/>
          </p:cNvSpPr>
          <p:nvPr>
            <p:ph type="title"/>
          </p:nvPr>
        </p:nvSpPr>
        <p:spPr/>
        <p:txBody>
          <a:bodyPr/>
          <a:lstStyle/>
          <a:p>
            <a:r>
              <a:rPr lang="zh-CN" altLang="en-US" dirty="0"/>
              <a:t>黑盒测试</a:t>
            </a:r>
            <a:r>
              <a:rPr lang="en-US" altLang="zh-CN" dirty="0"/>
              <a:t>-</a:t>
            </a:r>
            <a:r>
              <a:rPr lang="zh-CN" altLang="en-US" dirty="0"/>
              <a:t>等价分类法</a:t>
            </a:r>
            <a:endParaRPr lang="en-US" altLang="zh-CN" dirty="0"/>
          </a:p>
        </p:txBody>
      </p:sp>
      <p:sp>
        <p:nvSpPr>
          <p:cNvPr id="124931" name="Rectangle 3"/>
          <p:cNvSpPr>
            <a:spLocks noGrp="1" noChangeArrowheads="1"/>
          </p:cNvSpPr>
          <p:nvPr>
            <p:ph idx="1"/>
          </p:nvPr>
        </p:nvSpPr>
        <p:spPr/>
        <p:txBody>
          <a:bodyPr/>
          <a:lstStyle/>
          <a:p>
            <a:r>
              <a:rPr lang="zh-CN" altLang="en-US" dirty="0"/>
              <a:t>思想</a:t>
            </a:r>
          </a:p>
          <a:p>
            <a:pPr lvl="1"/>
            <a:r>
              <a:rPr lang="zh-CN" altLang="en-US" dirty="0"/>
              <a:t>把程序的输入数据集合按输入条件划分为若干个</a:t>
            </a:r>
            <a:r>
              <a:rPr lang="zh-CN" altLang="en-US" b="1" dirty="0">
                <a:solidFill>
                  <a:srgbClr val="C00000"/>
                </a:solidFill>
              </a:rPr>
              <a:t>等价类</a:t>
            </a:r>
            <a:endParaRPr lang="en-US" altLang="zh-CN" b="1" dirty="0">
              <a:solidFill>
                <a:srgbClr val="C00000"/>
              </a:solidFill>
            </a:endParaRPr>
          </a:p>
          <a:p>
            <a:pPr lvl="1"/>
            <a:r>
              <a:rPr lang="zh-CN" altLang="en-US" dirty="0"/>
              <a:t>每一个等价类对于输入条件而言为一组有效或无效的输入</a:t>
            </a:r>
            <a:endParaRPr lang="en-US" altLang="zh-CN" dirty="0"/>
          </a:p>
          <a:p>
            <a:pPr lvl="1"/>
            <a:r>
              <a:rPr lang="zh-CN" altLang="en-US" dirty="0"/>
              <a:t>为每一个等价类设计一个测试用例</a:t>
            </a:r>
          </a:p>
          <a:p>
            <a:r>
              <a:rPr lang="zh-CN" altLang="en-US" dirty="0"/>
              <a:t>优点</a:t>
            </a:r>
          </a:p>
          <a:p>
            <a:pPr lvl="1"/>
            <a:r>
              <a:rPr lang="zh-CN" altLang="en-US" dirty="0"/>
              <a:t>减少测试次数，不丢失发现错误的机会</a:t>
            </a:r>
          </a:p>
        </p:txBody>
      </p:sp>
      <p:sp>
        <p:nvSpPr>
          <p:cNvPr id="3" name="椭圆 2"/>
          <p:cNvSpPr/>
          <p:nvPr/>
        </p:nvSpPr>
        <p:spPr>
          <a:xfrm>
            <a:off x="8363458"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7787394" y="5557061"/>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9239992"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11171770" y="4894312"/>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9798682" y="499606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8812154"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10014706" y="527158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9029719" y="57199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0451690" y="5711608"/>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255446" y="54151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935192" y="4888048"/>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20658" y="428359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490347"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10325456" y="4558539"/>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9277858"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10451690" y="50023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9371570"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10811730" y="53071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4517252" y="4632952"/>
            <a:ext cx="2459984" cy="1493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charset="-122"/>
                <a:ea typeface="微软雅黑" panose="020B0503020204020204" charset="-122"/>
              </a:rPr>
              <a:t>每个等价类中的数据具有相同的测试特征</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2</TotalTime>
  <Words>6087</Words>
  <Application>Microsoft Office PowerPoint</Application>
  <PresentationFormat>自定义</PresentationFormat>
  <Paragraphs>1019</Paragraphs>
  <Slides>113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3" baseType="lpstr">
      <vt:lpstr>黑体</vt:lpstr>
      <vt:lpstr>宋体</vt:lpstr>
      <vt:lpstr>微软雅黑</vt:lpstr>
      <vt:lpstr>Arial</vt:lpstr>
      <vt:lpstr>Symbol</vt:lpstr>
      <vt:lpstr>Times New Roman</vt:lpstr>
      <vt:lpstr>Verdana</vt:lpstr>
      <vt:lpstr>Wingdings</vt:lpstr>
      <vt:lpstr>自定义设计方案</vt:lpstr>
      <vt:lpstr>Visio</vt:lpstr>
      <vt:lpstr>PowerPoint 演示文稿</vt:lpstr>
      <vt:lpstr>内容</vt:lpstr>
      <vt:lpstr>示例：软件中存在缺陷，导致软件失效</vt:lpstr>
      <vt:lpstr>示例：软件中存在缺陷，导致软件失效</vt:lpstr>
      <vt:lpstr>示例：软件需求中的潜在问题</vt:lpstr>
      <vt:lpstr>示例：软件设计中的潜在问题</vt:lpstr>
      <vt:lpstr>示例：程序代码中的潜在问题</vt:lpstr>
      <vt:lpstr>1.1 软件缺陷的危害</vt:lpstr>
      <vt:lpstr>1.2 软件缺陷不可避免</vt:lpstr>
      <vt:lpstr>思考和讨论</vt:lpstr>
      <vt:lpstr>如何应对？</vt:lpstr>
      <vt:lpstr>1.3 何为软件测试？</vt:lpstr>
      <vt:lpstr>在程序代码中找出软件缺陷</vt:lpstr>
      <vt:lpstr>思考和讨论</vt:lpstr>
      <vt:lpstr>1.4 软件测试的原理</vt:lpstr>
      <vt:lpstr>示例：软件测试的原理</vt:lpstr>
      <vt:lpstr>测试用例</vt:lpstr>
      <vt:lpstr>示例：测试用例的设计</vt:lpstr>
      <vt:lpstr>1.5 软件测试的任务</vt:lpstr>
      <vt:lpstr>软件测试任务</vt:lpstr>
      <vt:lpstr>软件测试的目的</vt:lpstr>
      <vt:lpstr>思考和讨论</vt:lpstr>
      <vt:lpstr>1.6 软件测试的步骤</vt:lpstr>
      <vt:lpstr>示例: 软件测试的步骤</vt:lpstr>
      <vt:lpstr>1.7 软件测试面临的主要挑战</vt:lpstr>
      <vt:lpstr>1.8 软件测试工程师</vt:lpstr>
      <vt:lpstr>内容</vt:lpstr>
      <vt:lpstr>思考和讨论</vt:lpstr>
      <vt:lpstr>2.1 程序构成及其缺陷的潜在位置</vt:lpstr>
      <vt:lpstr>2.2 软件测试活动</vt:lpstr>
      <vt:lpstr>2.3 软件测试活动之间的关系</vt:lpstr>
      <vt:lpstr>2.4 软件测试过程</vt:lpstr>
      <vt:lpstr>2.4.1 单元测试</vt:lpstr>
      <vt:lpstr>单元测试的运行环境</vt:lpstr>
      <vt:lpstr>2.4.2 集成测试</vt:lpstr>
      <vt:lpstr>集成测试方法</vt:lpstr>
      <vt:lpstr>自顶向下集成测试的过程</vt:lpstr>
      <vt:lpstr>自底向上集成测试的过程</vt:lpstr>
      <vt:lpstr>2.4.3 确认测试</vt:lpstr>
      <vt:lpstr>测试和测试</vt:lpstr>
      <vt:lpstr>2.4.4 面向对象软件测试</vt:lpstr>
      <vt:lpstr>类测试的前提</vt:lpstr>
      <vt:lpstr>类方法测试的过程</vt:lpstr>
      <vt:lpstr>交互测试的前提</vt:lpstr>
      <vt:lpstr>继承的测试</vt:lpstr>
      <vt:lpstr>2.4.5 非功能性测试</vt:lpstr>
      <vt:lpstr>性能测试用例示例</vt:lpstr>
      <vt:lpstr>强度测试</vt:lpstr>
      <vt:lpstr>安全性测试</vt:lpstr>
      <vt:lpstr>用户界面测试</vt:lpstr>
      <vt:lpstr>Web测试</vt:lpstr>
      <vt:lpstr>2.5 软件测试的后续工作</vt:lpstr>
      <vt:lpstr>回归测试</vt:lpstr>
      <vt:lpstr>测试、调试和排错</vt:lpstr>
      <vt:lpstr>测试的重要性和特殊性</vt:lpstr>
      <vt:lpstr>2.6 软件测试原则(1/2)</vt:lpstr>
      <vt:lpstr>软件测试原则(2/2)</vt:lpstr>
      <vt:lpstr>内容</vt:lpstr>
      <vt:lpstr>思考和讨论</vt:lpstr>
      <vt:lpstr>3.1 程序单元测试</vt:lpstr>
      <vt:lpstr>程序单元测试的依据和对象</vt:lpstr>
      <vt:lpstr>示例：程序单元的设计描述-用户注册</vt:lpstr>
      <vt:lpstr>示例：程序单元的设计描述-用户登录</vt:lpstr>
      <vt:lpstr>3.2 程序单元测试需要解决的问题</vt:lpstr>
      <vt:lpstr>3.3 软件测试技术</vt:lpstr>
      <vt:lpstr>3.4 软件测试技术-白盒测试</vt:lpstr>
      <vt:lpstr>白盒测试用例设计的指导原则</vt:lpstr>
      <vt:lpstr>基本路径测试的思想</vt:lpstr>
      <vt:lpstr>步骤1: 根据程序逻辑画出流程图 </vt:lpstr>
      <vt:lpstr>示例：程序流程图</vt:lpstr>
      <vt:lpstr>步骤2: 将流程图转换为流图 (1/2)</vt:lpstr>
      <vt:lpstr>步骤2: 将流程图转换为流图 (2/2)</vt:lpstr>
      <vt:lpstr>流图中的判定点不应含复合条件</vt:lpstr>
      <vt:lpstr>步骤3: 确定基本路径集合</vt:lpstr>
      <vt:lpstr>步骤4: 针对测试路径设计测试用例</vt:lpstr>
      <vt:lpstr>描述每一个测试用例</vt:lpstr>
      <vt:lpstr>步骤5: 运行程序检验测试用例</vt:lpstr>
      <vt:lpstr>程序单元测试的运行环境</vt:lpstr>
      <vt:lpstr>单元测试工具</vt:lpstr>
      <vt:lpstr>3.5 JUnit</vt:lpstr>
      <vt:lpstr>JUnit的提出者</vt:lpstr>
      <vt:lpstr>在Eclipse中使用JUnit</vt:lpstr>
      <vt:lpstr>3.5.1 建立一个被JUnit测试的类</vt:lpstr>
      <vt:lpstr>3.5.2 建立对应的JUnit Test类</vt:lpstr>
      <vt:lpstr>Assert方法（测试用例预期输出）</vt:lpstr>
      <vt:lpstr>3.5.3 针对自动生成的代码进行修改</vt:lpstr>
      <vt:lpstr>3.5.4 测试用例执行通过</vt:lpstr>
      <vt:lpstr>测试用例执行失败</vt:lpstr>
      <vt:lpstr>JUnit的优势</vt:lpstr>
      <vt:lpstr>3.6 基于CASE的软件测试</vt:lpstr>
      <vt:lpstr>谁负责开展程序单元测试？</vt:lpstr>
      <vt:lpstr>单元测试的结果是什么？</vt:lpstr>
      <vt:lpstr>什么时候实施单元测试？</vt:lpstr>
      <vt:lpstr>3.7 单元测试的基本原则</vt:lpstr>
      <vt:lpstr>思考和讨论</vt:lpstr>
      <vt:lpstr>3.8 黑盒测试</vt:lpstr>
      <vt:lpstr>黑盒测试发现的错误类型</vt:lpstr>
      <vt:lpstr>黑盒测试的特点</vt:lpstr>
      <vt:lpstr>黑盒测试-等价分类法</vt:lpstr>
      <vt:lpstr>等价分类法的基本原则</vt:lpstr>
      <vt:lpstr>等价分类法示例</vt:lpstr>
      <vt:lpstr>黑盒测试-边界值分析法</vt:lpstr>
      <vt:lpstr>边界值分析法示例</vt:lpstr>
      <vt:lpstr>内容</vt:lpstr>
      <vt:lpstr>4.1 成立软件测试组织</vt:lpstr>
      <vt:lpstr>4.2 制定和实施软件测试计划（1/2）</vt:lpstr>
      <vt:lpstr>制定和实施软件测试计划（2/2）</vt:lpstr>
      <vt:lpstr>4.3 软件测试的输出</vt:lpstr>
      <vt:lpstr>小结</vt:lpstr>
      <vt:lpstr>综合实践一</vt:lpstr>
      <vt:lpstr>综合实践二</vt:lpstr>
      <vt:lpstr>PowerPoint 演示文稿</vt:lpstr>
      <vt:lpstr>思考和讨论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倪文慧</cp:lastModifiedBy>
  <cp:revision>2605</cp:revision>
  <dcterms:created xsi:type="dcterms:W3CDTF">2113-01-01T00:00:00Z</dcterms:created>
  <dcterms:modified xsi:type="dcterms:W3CDTF">2023-11-24T06:01:59Z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D54AFC2DAF6A4FCDA039D328090909B8</vt:lpwstr>
  </property>
</Properties>
</file>