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91" r:id="rId2"/>
    <p:sldId id="320" r:id="rId3"/>
    <p:sldId id="2896" r:id="rId4"/>
    <p:sldId id="2897" r:id="rId5"/>
    <p:sldId id="1087" r:id="rId6"/>
    <p:sldId id="2894" r:id="rId7"/>
    <p:sldId id="2899" r:id="rId8"/>
    <p:sldId id="2898" r:id="rId9"/>
    <p:sldId id="2900" r:id="rId10"/>
    <p:sldId id="2901" r:id="rId11"/>
    <p:sldId id="2902" r:id="rId12"/>
    <p:sldId id="2903" r:id="rId13"/>
    <p:sldId id="2904" r:id="rId14"/>
    <p:sldId id="2905" r:id="rId15"/>
    <p:sldId id="2906" r:id="rId16"/>
    <p:sldId id="2907" r:id="rId17"/>
    <p:sldId id="2908" r:id="rId18"/>
    <p:sldId id="2909" r:id="rId19"/>
    <p:sldId id="2910" r:id="rId20"/>
    <p:sldId id="2911" r:id="rId21"/>
    <p:sldId id="2895" r:id="rId22"/>
    <p:sldId id="2913" r:id="rId23"/>
    <p:sldId id="2912" r:id="rId24"/>
    <p:sldId id="2914" r:id="rId25"/>
    <p:sldId id="2915" r:id="rId26"/>
    <p:sldId id="2916" r:id="rId27"/>
    <p:sldId id="347" r:id="rId28"/>
    <p:sldId id="2945" r:id="rId29"/>
    <p:sldId id="2946" r:id="rId30"/>
    <p:sldId id="1617" r:id="rId31"/>
    <p:sldId id="2944" r:id="rId32"/>
  </p:sldIdLst>
  <p:sldSz cx="12190413" cy="6858000"/>
  <p:notesSz cx="7099300" cy="10234613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 autoAdjust="0"/>
    <p:restoredTop sz="91287" autoAdjust="0"/>
  </p:normalViewPr>
  <p:slideViewPr>
    <p:cSldViewPr>
      <p:cViewPr varScale="1">
        <p:scale>
          <a:sx n="79" d="100"/>
          <a:sy n="79" d="100"/>
        </p:scale>
        <p:origin x="184" y="64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29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022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77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0714" y="2817014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软件部署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2.1.2 </a:t>
            </a:r>
            <a:r>
              <a:rPr lang="zh-CN" altLang="zh-CN" dirty="0"/>
              <a:t>安装和配置软件系统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收集和打包目标软件系统中需要安装的</a:t>
            </a:r>
            <a:r>
              <a:rPr lang="zh-CN" altLang="zh-CN" dirty="0">
                <a:solidFill>
                  <a:srgbClr val="C00000"/>
                </a:solidFill>
              </a:rPr>
              <a:t>软件要素</a:t>
            </a:r>
            <a:r>
              <a:rPr lang="zh-CN" altLang="en-US" dirty="0"/>
              <a:t>，</a:t>
            </a:r>
            <a:r>
              <a:rPr lang="zh-CN" altLang="zh-CN" dirty="0"/>
              <a:t>然后将这些软件要素</a:t>
            </a:r>
            <a:r>
              <a:rPr lang="zh-CN" altLang="zh-CN" dirty="0">
                <a:solidFill>
                  <a:srgbClr val="C00000"/>
                </a:solidFill>
              </a:rPr>
              <a:t>安装到目标计算平台中</a:t>
            </a:r>
            <a:r>
              <a:rPr lang="zh-CN" altLang="zh-CN" dirty="0"/>
              <a:t>，并进行必要</a:t>
            </a:r>
            <a:r>
              <a:rPr lang="zh-CN" altLang="zh-CN" dirty="0">
                <a:solidFill>
                  <a:srgbClr val="C00000"/>
                </a:solidFill>
              </a:rPr>
              <a:t>配置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包括软构件、所依赖软件包、软件文档和必要的数据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0650" y="3411325"/>
            <a:ext cx="6876764" cy="106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1270670" y="2816932"/>
          <a:ext cx="8928992" cy="383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7912100" imgH="2967990" progId="Visio.Drawing.15">
                  <p:embed/>
                </p:oleObj>
              </mc:Choice>
              <mc:Fallback>
                <p:oleObj name="Visio" r:id="rId3" imgW="7912100" imgH="2967990" progId="Visio.Drawing.15">
                  <p:embed/>
                  <p:pic>
                    <p:nvPicPr>
                      <p:cNvPr id="0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0" y="2816932"/>
                        <a:ext cx="8928992" cy="3838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47434" y="3411325"/>
            <a:ext cx="140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软件系统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软件部署的原则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>
                <a:solidFill>
                  <a:srgbClr val="C00000"/>
                </a:solidFill>
              </a:rPr>
              <a:t>最小化原则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只需安装、部署和配置支撑软件运行和服务提供的最少软硬件要素，以提高软件系统和运行环境的精简性，提升目标软件系统的运行效率，减低运行和维护成本</a:t>
            </a:r>
          </a:p>
          <a:p>
            <a:r>
              <a:rPr lang="zh-CN" altLang="zh-CN" sz="2800" dirty="0">
                <a:solidFill>
                  <a:srgbClr val="C00000"/>
                </a:solidFill>
              </a:rPr>
              <a:t>相关性原则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部署的运行环境和软件系统要素均与系统建设相关联，剔除不想关的软硬件要素，防止将无关的软件要素部署到计算平台之中，以简化软件系统的部署和配置，降低软件运行和维护的复杂度</a:t>
            </a:r>
          </a:p>
          <a:p>
            <a:r>
              <a:rPr lang="zh-CN" altLang="zh-CN" sz="2800" dirty="0">
                <a:solidFill>
                  <a:srgbClr val="C00000"/>
                </a:solidFill>
              </a:rPr>
              <a:t>适应性原则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当软件系统的运行环境发生变化时，目标软件系统的部署也要随之发生变化，以确保目标软件系统部署的灵活性，提高目标软件系统的健壮性，提升软件部署和运维的自动化程度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9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143370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软件及其环境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软件运行环境及其变化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何为软件部署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软件部署的概念和原则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软件部署的方式和方法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单机和分布式部署、多种软件部署方法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软件部署的</a:t>
            </a:r>
            <a:r>
              <a:rPr lang="en-US" altLang="zh-CN" dirty="0"/>
              <a:t>CASE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en-US" altLang="zh-CN" dirty="0"/>
              <a:t>Fat jar</a:t>
            </a:r>
            <a:r>
              <a:rPr lang="zh-CN" altLang="en-US" dirty="0"/>
              <a:t>、</a:t>
            </a:r>
            <a:r>
              <a:rPr lang="en-US" altLang="zh-CN" dirty="0"/>
              <a:t>Installer Projects</a:t>
            </a:r>
            <a:r>
              <a:rPr lang="zh-CN" altLang="en-US" dirty="0"/>
              <a:t>、</a:t>
            </a:r>
            <a:r>
              <a:rPr lang="en-US" altLang="zh-CN" dirty="0"/>
              <a:t>Jenkins</a:t>
            </a:r>
            <a:r>
              <a:rPr lang="zh-CN" altLang="en-US" dirty="0"/>
              <a:t>等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2204864"/>
            <a:ext cx="1944216" cy="19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zh-CN" dirty="0"/>
              <a:t>单机部署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将软件的各个要素（如可运行软构件、数据、文档等）集中部署到某个</a:t>
            </a:r>
            <a:r>
              <a:rPr lang="zh-CN" altLang="zh-CN" dirty="0">
                <a:solidFill>
                  <a:srgbClr val="C00000"/>
                </a:solidFill>
              </a:rPr>
              <a:t>单一的计算设备上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软件的运行环境只依赖于单一的计算设施</a:t>
            </a:r>
            <a:endParaRPr lang="en-US" altLang="zh-CN" dirty="0"/>
          </a:p>
          <a:p>
            <a:pPr lvl="1"/>
            <a:r>
              <a:rPr lang="zh-CN" altLang="zh-CN" dirty="0"/>
              <a:t>不同软构件之间不存在网络通讯</a:t>
            </a:r>
            <a:endParaRPr lang="en-US" altLang="zh-CN" dirty="0"/>
          </a:p>
          <a:p>
            <a:pPr lvl="1"/>
            <a:r>
              <a:rPr lang="zh-CN" altLang="zh-CN" dirty="0"/>
              <a:t>计算设施不仅仅是指各种计算机，如个人计算机、笔记本电脑或服务器等，还包括智能手机、智能手环等嵌入式计算设施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典型示例</a:t>
            </a:r>
            <a:endParaRPr lang="en-US" altLang="zh-CN" dirty="0"/>
          </a:p>
          <a:p>
            <a:pPr lvl="1"/>
            <a:r>
              <a:rPr lang="zh-CN" altLang="en-US" dirty="0"/>
              <a:t>小米便签、</a:t>
            </a:r>
            <a:r>
              <a:rPr lang="zh-CN" altLang="zh-CN" dirty="0"/>
              <a:t>闹钟和时钟、光盘刻录软件、扫雷游戏软件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分布式部署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将软件的各个要素（如可运行的软构件、数据和文档等）分散部署在</a:t>
            </a:r>
            <a:r>
              <a:rPr lang="zh-CN" altLang="zh-CN" dirty="0">
                <a:solidFill>
                  <a:srgbClr val="C00000"/>
                </a:solidFill>
              </a:rPr>
              <a:t>多个计算设备上</a:t>
            </a:r>
            <a:r>
              <a:rPr lang="zh-CN" altLang="zh-CN" dirty="0"/>
              <a:t>的部署方式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b="1" dirty="0">
                <a:solidFill>
                  <a:srgbClr val="C00000"/>
                </a:solidFill>
              </a:rPr>
              <a:t>C/S</a:t>
            </a:r>
            <a:r>
              <a:rPr lang="zh-CN" altLang="en-US" dirty="0"/>
              <a:t>的部署方式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zh-CN" altLang="zh-CN" b="1" dirty="0">
                <a:solidFill>
                  <a:srgbClr val="C00000"/>
                </a:solidFill>
              </a:rPr>
              <a:t>客户端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zh-CN" b="1" dirty="0">
                <a:solidFill>
                  <a:srgbClr val="C00000"/>
                </a:solidFill>
              </a:rPr>
              <a:t>应用服务器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zh-CN" b="1" dirty="0">
                <a:solidFill>
                  <a:srgbClr val="C00000"/>
                </a:solidFill>
              </a:rPr>
              <a:t>数据库服务器</a:t>
            </a:r>
            <a:r>
              <a:rPr lang="zh-CN" altLang="en-US" dirty="0"/>
              <a:t>的部署方式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zh-CN" altLang="zh-CN" b="1" dirty="0">
                <a:solidFill>
                  <a:srgbClr val="C00000"/>
                </a:solidFill>
              </a:rPr>
              <a:t>互联网</a:t>
            </a:r>
            <a:r>
              <a:rPr lang="zh-CN" altLang="zh-CN" dirty="0"/>
              <a:t>的软件部署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典型示例</a:t>
            </a:r>
            <a:endParaRPr lang="en-US" altLang="zh-CN" dirty="0"/>
          </a:p>
          <a:p>
            <a:pPr lvl="1"/>
            <a:r>
              <a:rPr lang="zh-CN" altLang="en-US" dirty="0"/>
              <a:t>空巢老人看护、</a:t>
            </a:r>
            <a:r>
              <a:rPr lang="en-US" altLang="zh-CN" dirty="0"/>
              <a:t>Google</a:t>
            </a:r>
            <a:r>
              <a:rPr lang="zh-CN" altLang="zh-CN" dirty="0"/>
              <a:t>搜索引擎、淘宝和中国铁路“</a:t>
            </a:r>
            <a:r>
              <a:rPr lang="en-US" altLang="zh-CN" dirty="0"/>
              <a:t>12306</a:t>
            </a:r>
            <a:r>
              <a:rPr lang="zh-CN" altLang="zh-CN" dirty="0"/>
              <a:t>”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软件部署方法</a:t>
            </a:r>
          </a:p>
        </p:txBody>
      </p:sp>
      <p:grpSp>
        <p:nvGrpSpPr>
          <p:cNvPr id="4" name="画布 48"/>
          <p:cNvGrpSpPr/>
          <p:nvPr/>
        </p:nvGrpSpPr>
        <p:grpSpPr>
          <a:xfrm>
            <a:off x="550590" y="1196752"/>
            <a:ext cx="11161240" cy="4932548"/>
            <a:chOff x="0" y="0"/>
            <a:chExt cx="5274310" cy="20231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202311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矩形 5"/>
            <p:cNvSpPr/>
            <p:nvPr/>
          </p:nvSpPr>
          <p:spPr>
            <a:xfrm>
              <a:off x="179999" y="1602436"/>
              <a:ext cx="4874517" cy="386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软件部署的目标平台（如计算机、服务器、移动智能终端等）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0000" y="1054392"/>
              <a:ext cx="4874516" cy="484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操作系统层（如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Windows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、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Linux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、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MacOS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等计算机操作系统，及</a:t>
              </a:r>
              <a:endParaRPr lang="zh-CN" sz="20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Android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、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IOS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、鸿蒙等移动智能终端操作系统）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20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2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56457" y="606440"/>
              <a:ext cx="874388" cy="371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软件中间件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1965" y="606440"/>
              <a:ext cx="1076928" cy="371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软件开发框架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62257" y="601322"/>
              <a:ext cx="873760" cy="371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软件容器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056457" y="44680"/>
              <a:ext cx="2979560" cy="4527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基于软件中间件、开发框架和容器部署的软件</a:t>
              </a: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197871" y="601322"/>
              <a:ext cx="1773897" cy="3797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基于操作系统部署的软件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3.3.1 </a:t>
            </a:r>
            <a:r>
              <a:rPr lang="zh-CN" altLang="zh-CN" dirty="0"/>
              <a:t>基于操作系统的部署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软件系统直接</a:t>
            </a:r>
            <a:r>
              <a:rPr lang="zh-CN" altLang="zh-CN" dirty="0">
                <a:solidFill>
                  <a:srgbClr val="C00000"/>
                </a:solidFill>
              </a:rPr>
              <a:t>部署在目标计算设施的操作系统之上</a:t>
            </a:r>
            <a:r>
              <a:rPr lang="zh-CN" altLang="zh-CN" dirty="0"/>
              <a:t>运行</a:t>
            </a:r>
            <a:endParaRPr lang="en-US" altLang="zh-CN" dirty="0"/>
          </a:p>
          <a:p>
            <a:pPr lvl="1"/>
            <a:r>
              <a:rPr lang="zh-CN" altLang="zh-CN" dirty="0"/>
              <a:t>软件的运行</a:t>
            </a:r>
            <a:r>
              <a:rPr lang="zh-CN" altLang="zh-CN" b="1" dirty="0">
                <a:solidFill>
                  <a:srgbClr val="C00000"/>
                </a:solidFill>
              </a:rPr>
              <a:t>仅依赖于计算设施上的操作系统及其提供的基础服务</a:t>
            </a:r>
            <a:r>
              <a:rPr lang="zh-CN" altLang="zh-CN" dirty="0"/>
              <a:t>（如文件操作和管理、窗口界面的创建和操作等）</a:t>
            </a:r>
            <a:endParaRPr lang="en-US" altLang="zh-CN" dirty="0"/>
          </a:p>
          <a:p>
            <a:pPr lvl="1"/>
            <a:r>
              <a:rPr lang="zh-CN" altLang="zh-CN" dirty="0"/>
              <a:t>操作系统构成了软件运行的上下文环境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典型示例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移动端</a:t>
            </a:r>
            <a:r>
              <a:rPr lang="en-US" altLang="zh-CN" b="1" dirty="0">
                <a:solidFill>
                  <a:srgbClr val="C00000"/>
                </a:solidFill>
              </a:rPr>
              <a:t>APP</a:t>
            </a:r>
            <a:r>
              <a:rPr lang="zh-CN" altLang="zh-CN" b="1" dirty="0">
                <a:solidFill>
                  <a:srgbClr val="C00000"/>
                </a:solidFill>
              </a:rPr>
              <a:t>软件部署</a:t>
            </a:r>
            <a:r>
              <a:rPr lang="zh-CN" altLang="zh-CN" dirty="0"/>
              <a:t>在移动端</a:t>
            </a:r>
            <a:r>
              <a:rPr lang="zh-CN" altLang="en-US" dirty="0"/>
              <a:t>的操作系统之上</a:t>
            </a:r>
            <a:r>
              <a:rPr lang="zh-CN" altLang="zh-CN" dirty="0"/>
              <a:t>，如智能手机、平板电脑等</a:t>
            </a:r>
            <a:r>
              <a:rPr lang="zh-CN" altLang="en-US" dirty="0"/>
              <a:t>中的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IOS</a:t>
            </a:r>
            <a:r>
              <a:rPr lang="zh-CN" altLang="zh-CN" dirty="0"/>
              <a:t>等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桌面端软件主要部署</a:t>
            </a:r>
            <a:r>
              <a:rPr lang="zh-CN" altLang="zh-CN" dirty="0"/>
              <a:t>在计算机上，常见的操作系统有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MacOS</a:t>
            </a:r>
            <a:r>
              <a:rPr lang="zh-CN" altLang="zh-CN" dirty="0"/>
              <a:t>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3.3.2 </a:t>
            </a:r>
            <a:r>
              <a:rPr lang="zh-CN" altLang="zh-CN" dirty="0"/>
              <a:t>基于软件开发框架</a:t>
            </a:r>
            <a:r>
              <a:rPr lang="zh-CN" altLang="en-US" dirty="0"/>
              <a:t>的部署</a:t>
            </a:r>
          </a:p>
        </p:txBody>
      </p:sp>
      <p:grpSp>
        <p:nvGrpSpPr>
          <p:cNvPr id="7" name="画布 66"/>
          <p:cNvGrpSpPr/>
          <p:nvPr/>
        </p:nvGrpSpPr>
        <p:grpSpPr>
          <a:xfrm>
            <a:off x="1414686" y="1088740"/>
            <a:ext cx="9001000" cy="4932548"/>
            <a:chOff x="0" y="0"/>
            <a:chExt cx="5274310" cy="3076575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274310" cy="307657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95409" y="0"/>
              <a:ext cx="3509801" cy="777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9307" y="1099067"/>
              <a:ext cx="3516483" cy="500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折角形 31"/>
            <p:cNvSpPr/>
            <p:nvPr/>
          </p:nvSpPr>
          <p:spPr>
            <a:xfrm>
              <a:off x="1211140" y="164826"/>
              <a:ext cx="403157" cy="434340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折角形 32"/>
            <p:cNvSpPr/>
            <p:nvPr/>
          </p:nvSpPr>
          <p:spPr>
            <a:xfrm>
              <a:off x="1844274" y="156474"/>
              <a:ext cx="403157" cy="434340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折角形 33"/>
            <p:cNvSpPr/>
            <p:nvPr/>
          </p:nvSpPr>
          <p:spPr>
            <a:xfrm>
              <a:off x="2477409" y="155917"/>
              <a:ext cx="403156" cy="434340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折角形 34"/>
            <p:cNvSpPr/>
            <p:nvPr/>
          </p:nvSpPr>
          <p:spPr>
            <a:xfrm>
              <a:off x="3110543" y="154803"/>
              <a:ext cx="403156" cy="434340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圆柱形 35"/>
            <p:cNvSpPr/>
            <p:nvPr/>
          </p:nvSpPr>
          <p:spPr>
            <a:xfrm>
              <a:off x="1205016" y="1181393"/>
              <a:ext cx="403157" cy="3474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圆柱形 36"/>
            <p:cNvSpPr/>
            <p:nvPr/>
          </p:nvSpPr>
          <p:spPr>
            <a:xfrm>
              <a:off x="1754752" y="1186962"/>
              <a:ext cx="403157" cy="3474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圆柱形 37"/>
            <p:cNvSpPr/>
            <p:nvPr/>
          </p:nvSpPr>
          <p:spPr>
            <a:xfrm>
              <a:off x="2349543" y="1186962"/>
              <a:ext cx="403156" cy="3474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圆柱形 38"/>
            <p:cNvSpPr/>
            <p:nvPr/>
          </p:nvSpPr>
          <p:spPr>
            <a:xfrm>
              <a:off x="2932088" y="1186962"/>
              <a:ext cx="403157" cy="3474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文本框 46"/>
            <p:cNvSpPr txBox="1"/>
            <p:nvPr/>
          </p:nvSpPr>
          <p:spPr>
            <a:xfrm>
              <a:off x="74234" y="1087104"/>
              <a:ext cx="756519" cy="4822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软件开发</a:t>
              </a:r>
            </a:p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框架</a:t>
              </a:r>
            </a:p>
          </p:txBody>
        </p:sp>
        <p:sp>
          <p:nvSpPr>
            <p:cNvPr id="20" name="文本框 47"/>
            <p:cNvSpPr txBox="1"/>
            <p:nvPr/>
          </p:nvSpPr>
          <p:spPr>
            <a:xfrm>
              <a:off x="3601798" y="192288"/>
              <a:ext cx="652702" cy="25336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2000" kern="100" dirty="0">
                  <a:effectLst/>
                  <a:latin typeface="+mn-ea"/>
                  <a:cs typeface="Times New Roman" panose="02020603050405020304" pitchFamily="18" charset="0"/>
                </a:rPr>
                <a:t>软构件</a:t>
              </a:r>
            </a:p>
          </p:txBody>
        </p:sp>
        <p:sp>
          <p:nvSpPr>
            <p:cNvPr id="21" name="云形 20"/>
            <p:cNvSpPr/>
            <p:nvPr/>
          </p:nvSpPr>
          <p:spPr>
            <a:xfrm>
              <a:off x="573552" y="1860423"/>
              <a:ext cx="4233144" cy="121615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27150" y="2470170"/>
              <a:ext cx="2708276" cy="390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目标硬件平台</a:t>
              </a:r>
              <a:endParaRPr lang="zh-CN" sz="2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27150" y="2020238"/>
              <a:ext cx="2708276" cy="390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操作系统层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48"/>
            <p:cNvSpPr txBox="1"/>
            <p:nvPr/>
          </p:nvSpPr>
          <p:spPr>
            <a:xfrm>
              <a:off x="3352550" y="1236974"/>
              <a:ext cx="1026766" cy="25336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可重用开发包</a:t>
              </a:r>
            </a:p>
          </p:txBody>
        </p:sp>
        <p:sp>
          <p:nvSpPr>
            <p:cNvPr id="25" name="文本框 46"/>
            <p:cNvSpPr txBox="1"/>
            <p:nvPr/>
          </p:nvSpPr>
          <p:spPr>
            <a:xfrm>
              <a:off x="15876" y="84688"/>
              <a:ext cx="883432" cy="48196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sz="2000" kern="100">
                  <a:effectLst/>
                  <a:latin typeface="+mn-ea"/>
                  <a:cs typeface="Times New Roman" panose="02020603050405020304" pitchFamily="18" charset="0"/>
                </a:rPr>
                <a:t>待部署的目标软件系统</a:t>
              </a:r>
            </a:p>
          </p:txBody>
        </p:sp>
        <p:sp>
          <p:nvSpPr>
            <p:cNvPr id="26" name="箭头: 上下 25"/>
            <p:cNvSpPr/>
            <p:nvPr/>
          </p:nvSpPr>
          <p:spPr>
            <a:xfrm>
              <a:off x="2632996" y="1599455"/>
              <a:ext cx="197765" cy="339549"/>
            </a:xfrm>
            <a:prstGeom prst="upDownArrow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426496" y="777757"/>
              <a:ext cx="0" cy="32171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555660" y="777757"/>
              <a:ext cx="0" cy="32131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46"/>
            <p:cNvSpPr txBox="1"/>
            <p:nvPr/>
          </p:nvSpPr>
          <p:spPr>
            <a:xfrm>
              <a:off x="1540098" y="777357"/>
              <a:ext cx="561493" cy="279918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sz="2000" kern="100">
                  <a:effectLst/>
                  <a:latin typeface="+mn-ea"/>
                  <a:cs typeface="Times New Roman" panose="02020603050405020304" pitchFamily="18" charset="0"/>
                </a:rPr>
                <a:t>调用</a:t>
              </a:r>
            </a:p>
          </p:txBody>
        </p:sp>
        <p:sp>
          <p:nvSpPr>
            <p:cNvPr id="30" name="文本框 46"/>
            <p:cNvSpPr txBox="1"/>
            <p:nvPr/>
          </p:nvSpPr>
          <p:spPr>
            <a:xfrm>
              <a:off x="2880565" y="772160"/>
              <a:ext cx="561493" cy="279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+mn-ea"/>
                  <a:cs typeface="Times New Roman" panose="02020603050405020304" pitchFamily="18" charset="0"/>
                </a:rPr>
                <a:t>调用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 </a:t>
            </a:r>
            <a:r>
              <a:rPr lang="zh-CN" altLang="zh-CN" dirty="0"/>
              <a:t>基于软件</a:t>
            </a:r>
            <a:r>
              <a:rPr lang="zh-CN" altLang="en-US" dirty="0"/>
              <a:t>中间件的部署</a:t>
            </a:r>
          </a:p>
        </p:txBody>
      </p:sp>
      <p:grpSp>
        <p:nvGrpSpPr>
          <p:cNvPr id="4" name="画布 90"/>
          <p:cNvGrpSpPr/>
          <p:nvPr/>
        </p:nvGrpSpPr>
        <p:grpSpPr>
          <a:xfrm>
            <a:off x="1774726" y="980728"/>
            <a:ext cx="8352928" cy="5076564"/>
            <a:chOff x="0" y="0"/>
            <a:chExt cx="5274310" cy="307657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307657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矩形 5"/>
            <p:cNvSpPr/>
            <p:nvPr/>
          </p:nvSpPr>
          <p:spPr>
            <a:xfrm>
              <a:off x="902486" y="148925"/>
              <a:ext cx="3529523" cy="570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7" name="折角形 54"/>
            <p:cNvSpPr/>
            <p:nvPr/>
          </p:nvSpPr>
          <p:spPr>
            <a:xfrm>
              <a:off x="2233877" y="259650"/>
              <a:ext cx="346899" cy="373731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8" name="折角形 55"/>
            <p:cNvSpPr/>
            <p:nvPr/>
          </p:nvSpPr>
          <p:spPr>
            <a:xfrm>
              <a:off x="1634708" y="263771"/>
              <a:ext cx="346899" cy="373731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9" name="折角形 57"/>
            <p:cNvSpPr/>
            <p:nvPr/>
          </p:nvSpPr>
          <p:spPr>
            <a:xfrm>
              <a:off x="1057159" y="260966"/>
              <a:ext cx="346899" cy="373731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0" name="折角形 53"/>
            <p:cNvSpPr/>
            <p:nvPr/>
          </p:nvSpPr>
          <p:spPr>
            <a:xfrm>
              <a:off x="3355720" y="271574"/>
              <a:ext cx="346899" cy="373731"/>
            </a:xfrm>
            <a:prstGeom prst="foldedCorner">
              <a:avLst>
                <a:gd name="adj" fmla="val 31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1" name="文本框 59"/>
            <p:cNvSpPr txBox="1"/>
            <p:nvPr/>
          </p:nvSpPr>
          <p:spPr>
            <a:xfrm>
              <a:off x="78650" y="210165"/>
              <a:ext cx="856600" cy="45855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2000" kern="100" dirty="0">
                  <a:effectLst/>
                  <a:latin typeface="+mn-ea"/>
                  <a:cs typeface="Times New Roman" panose="02020603050405020304" pitchFamily="18" charset="0"/>
                </a:rPr>
                <a:t>待部署的目标软件系统</a:t>
              </a:r>
            </a:p>
          </p:txBody>
        </p:sp>
        <p:sp>
          <p:nvSpPr>
            <p:cNvPr id="12" name="上下箭头 65"/>
            <p:cNvSpPr/>
            <p:nvPr/>
          </p:nvSpPr>
          <p:spPr>
            <a:xfrm>
              <a:off x="2564282" y="1747628"/>
              <a:ext cx="208704" cy="314317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63766" y="1059100"/>
              <a:ext cx="3528748" cy="6885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4" name="文本框 63"/>
            <p:cNvSpPr txBox="1"/>
            <p:nvPr/>
          </p:nvSpPr>
          <p:spPr>
            <a:xfrm>
              <a:off x="27790" y="1201284"/>
              <a:ext cx="874696" cy="45675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</a:t>
              </a:r>
              <a:endParaRPr lang="en-US" altLang="zh-CN" sz="2000" kern="100" dirty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中间件</a:t>
              </a:r>
            </a:p>
          </p:txBody>
        </p:sp>
        <p:sp>
          <p:nvSpPr>
            <p:cNvPr id="15" name="云形 14"/>
            <p:cNvSpPr/>
            <p:nvPr/>
          </p:nvSpPr>
          <p:spPr>
            <a:xfrm>
              <a:off x="750071" y="2030127"/>
              <a:ext cx="3642443" cy="104644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0787" y="2167641"/>
              <a:ext cx="3035368" cy="3358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操作系统层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20308" y="2554789"/>
              <a:ext cx="3035368" cy="3358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目标硬件平台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上下箭头 65"/>
            <p:cNvSpPr/>
            <p:nvPr/>
          </p:nvSpPr>
          <p:spPr>
            <a:xfrm>
              <a:off x="2564282" y="745410"/>
              <a:ext cx="208280" cy="31369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1020786" y="1218207"/>
              <a:ext cx="1131900" cy="4348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基础服务</a:t>
              </a:r>
              <a:r>
                <a:rPr lang="en-US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1</a:t>
              </a:r>
              <a:endParaRPr lang="zh-CN" sz="2000" kern="100" dirty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3047007" y="1216518"/>
              <a:ext cx="1175227" cy="43434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基础服务</a:t>
              </a:r>
              <a:r>
                <a:rPr lang="en-US" sz="20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n</a:t>
              </a:r>
              <a:endParaRPr lang="zh-CN" sz="2000" kern="100" dirty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335146" y="1435638"/>
              <a:ext cx="50932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59"/>
            <p:cNvSpPr txBox="1"/>
            <p:nvPr/>
          </p:nvSpPr>
          <p:spPr>
            <a:xfrm>
              <a:off x="3751224" y="301359"/>
              <a:ext cx="662916" cy="2800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2000" kern="100">
                  <a:effectLst/>
                  <a:latin typeface="+mn-ea"/>
                  <a:cs typeface="Times New Roman" panose="02020603050405020304" pitchFamily="18" charset="0"/>
                </a:rPr>
                <a:t>软构件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747218" y="438592"/>
              <a:ext cx="50927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63"/>
            <p:cNvSpPr txBox="1"/>
            <p:nvPr/>
          </p:nvSpPr>
          <p:spPr>
            <a:xfrm>
              <a:off x="2796200" y="739990"/>
              <a:ext cx="874395" cy="28130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2000" kern="100">
                  <a:effectLst/>
                  <a:latin typeface="+mn-ea"/>
                  <a:cs typeface="Times New Roman" panose="02020603050405020304" pitchFamily="18" charset="0"/>
                </a:rPr>
                <a:t>访问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3.3.4 </a:t>
            </a:r>
            <a:r>
              <a:rPr lang="zh-CN" altLang="zh-CN" dirty="0"/>
              <a:t>基于容器和镜像的部署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容器</a:t>
            </a:r>
            <a:r>
              <a:rPr lang="zh-CN" altLang="zh-CN" dirty="0"/>
              <a:t>是一个视图隔离、资源可限制、具有独立文件系统的</a:t>
            </a:r>
            <a:r>
              <a:rPr lang="zh-CN" altLang="zh-CN" dirty="0">
                <a:solidFill>
                  <a:srgbClr val="C00000"/>
                </a:solidFill>
              </a:rPr>
              <a:t>进程集合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容器作为软件运行的上下文</a:t>
            </a:r>
            <a:endParaRPr lang="en-US" altLang="zh-CN" dirty="0"/>
          </a:p>
          <a:p>
            <a:pPr lvl="1"/>
            <a:r>
              <a:rPr lang="zh-CN" altLang="zh-CN" dirty="0"/>
              <a:t>容器具有独立文件系统，</a:t>
            </a:r>
            <a:r>
              <a:rPr lang="zh-CN" altLang="en-US" dirty="0"/>
              <a:t>包括</a:t>
            </a:r>
            <a:r>
              <a:rPr lang="zh-CN" altLang="zh-CN" dirty="0"/>
              <a:t>二进制文件、配置文件以及依赖</a:t>
            </a:r>
            <a:endParaRPr lang="en-US" altLang="zh-CN" dirty="0"/>
          </a:p>
          <a:p>
            <a:r>
              <a:rPr lang="zh-CN" altLang="zh-CN" dirty="0"/>
              <a:t>容器运行时所需要的所有文件集合称之为</a:t>
            </a:r>
            <a:r>
              <a:rPr lang="zh-CN" altLang="zh-CN" dirty="0">
                <a:solidFill>
                  <a:srgbClr val="C00000"/>
                </a:solidFill>
              </a:rPr>
              <a:t>容器镜像</a:t>
            </a:r>
            <a:r>
              <a:rPr lang="zh-CN" altLang="zh-CN" dirty="0"/>
              <a:t>，又叫做</a:t>
            </a:r>
            <a:r>
              <a:rPr lang="en-US" altLang="zh-CN" dirty="0" err="1"/>
              <a:t>rootfs</a:t>
            </a:r>
            <a:endParaRPr lang="en-US" altLang="zh-CN" dirty="0"/>
          </a:p>
          <a:p>
            <a:pPr lvl="1"/>
            <a:r>
              <a:rPr lang="zh-CN" altLang="zh-CN" dirty="0"/>
              <a:t>对于容器镜像而言，它打包的不仅仅是应用代码，而且还包括应用运行所需要的所有依赖文件</a:t>
            </a:r>
            <a:endParaRPr lang="en-US" altLang="zh-CN" dirty="0"/>
          </a:p>
          <a:p>
            <a:pPr lvl="1"/>
            <a:r>
              <a:rPr lang="zh-CN" altLang="zh-CN" dirty="0"/>
              <a:t>容器镜像就是容器的文件系统，有了容器镜像，就可以构建该镜像的多个容器实例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9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143370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软件及其环境</a:t>
            </a:r>
            <a:endParaRPr lang="en-US" altLang="zh-CN" dirty="0"/>
          </a:p>
          <a:p>
            <a:pPr lvl="1"/>
            <a:r>
              <a:rPr lang="zh-CN" altLang="en-US" dirty="0"/>
              <a:t>软件运行环境及其变化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何为软件部署</a:t>
            </a:r>
            <a:endParaRPr lang="en-US" altLang="zh-CN" dirty="0"/>
          </a:p>
          <a:p>
            <a:pPr lvl="1"/>
            <a:r>
              <a:rPr lang="zh-CN" altLang="en-US" dirty="0"/>
              <a:t>软件部署的概念和原则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软件部署的方式和方法</a:t>
            </a:r>
            <a:endParaRPr lang="en-US" altLang="zh-CN" dirty="0"/>
          </a:p>
          <a:p>
            <a:pPr lvl="1"/>
            <a:r>
              <a:rPr lang="zh-CN" altLang="en-US" dirty="0"/>
              <a:t>单机和分布式部署、多种软件部署方法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软件部署的</a:t>
            </a:r>
            <a:r>
              <a:rPr lang="en-US" altLang="zh-CN" dirty="0"/>
              <a:t>CASE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en-US" altLang="zh-CN" dirty="0"/>
              <a:t>Fat jar</a:t>
            </a:r>
            <a:r>
              <a:rPr lang="zh-CN" altLang="en-US" dirty="0"/>
              <a:t>、</a:t>
            </a:r>
            <a:r>
              <a:rPr lang="en-US" altLang="zh-CN" dirty="0"/>
              <a:t>Installer Projects</a:t>
            </a:r>
            <a:r>
              <a:rPr lang="zh-CN" altLang="en-US" dirty="0"/>
              <a:t>、</a:t>
            </a:r>
            <a:r>
              <a:rPr lang="en-US" altLang="zh-CN" dirty="0"/>
              <a:t>Jenkins</a:t>
            </a:r>
            <a:r>
              <a:rPr lang="zh-CN" altLang="en-US" dirty="0"/>
              <a:t>等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2204864"/>
            <a:ext cx="1944216" cy="19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容器部署流程</a:t>
            </a:r>
            <a:endParaRPr lang="zh-CN" altLang="en-US" dirty="0"/>
          </a:p>
        </p:txBody>
      </p:sp>
      <p:grpSp>
        <p:nvGrpSpPr>
          <p:cNvPr id="5" name="画布 50"/>
          <p:cNvGrpSpPr/>
          <p:nvPr/>
        </p:nvGrpSpPr>
        <p:grpSpPr>
          <a:xfrm>
            <a:off x="556596" y="1952836"/>
            <a:ext cx="10980944" cy="2304256"/>
            <a:chOff x="0" y="0"/>
            <a:chExt cx="5274310" cy="6731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67310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7" name="矩形 6"/>
            <p:cNvSpPr/>
            <p:nvPr/>
          </p:nvSpPr>
          <p:spPr>
            <a:xfrm>
              <a:off x="0" y="120650"/>
              <a:ext cx="803274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选定基础镜像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9799" y="120650"/>
              <a:ext cx="1051901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编写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Dockfile</a:t>
              </a: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脚本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415200" y="122850"/>
              <a:ext cx="113762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根据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Dockfile</a:t>
              </a: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脚本创建软件镜像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876676" y="120650"/>
              <a:ext cx="1395094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基于软件镜像创建并运行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Docker</a:t>
              </a: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容器</a:t>
              </a:r>
            </a:p>
          </p:txBody>
        </p:sp>
        <p:cxnSp>
          <p:nvCxnSpPr>
            <p:cNvPr id="11" name="直接箭头连接符 10"/>
            <p:cNvCxnSpPr>
              <a:stCxn id="7" idx="3"/>
              <a:endCxn id="8" idx="1"/>
            </p:cNvCxnSpPr>
            <p:nvPr/>
          </p:nvCxnSpPr>
          <p:spPr>
            <a:xfrm>
              <a:off x="803274" y="349250"/>
              <a:ext cx="31652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2171700" y="349250"/>
              <a:ext cx="243500" cy="2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1"/>
            </p:cNvCxnSpPr>
            <p:nvPr/>
          </p:nvCxnSpPr>
          <p:spPr>
            <a:xfrm flipV="1">
              <a:off x="3552825" y="349250"/>
              <a:ext cx="323851" cy="2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基于部署图来搭建环境和部署软件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设计阶段的部署图</a:t>
            </a:r>
            <a:endParaRPr lang="en-US" altLang="zh-CN" dirty="0"/>
          </a:p>
          <a:p>
            <a:pPr lvl="1"/>
            <a:r>
              <a:rPr lang="zh-CN" altLang="en-US" dirty="0"/>
              <a:t>计算节点，通信方式，节点的运行环境，所要部署的软构件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378682" y="2492896"/>
          <a:ext cx="8928992" cy="383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7912100" imgH="2967990" progId="Visio.Drawing.15">
                  <p:embed/>
                </p:oleObj>
              </mc:Choice>
              <mc:Fallback>
                <p:oleObj name="Visio" r:id="rId4" imgW="7912100" imgH="2967990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82" y="2492896"/>
                        <a:ext cx="8928992" cy="3838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8682" y="556883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基础软件如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OS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23498" y="249289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软构件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30910" y="5013176"/>
            <a:ext cx="1404156" cy="68407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314786" y="5157192"/>
            <a:ext cx="144016" cy="41164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355346" y="2852936"/>
            <a:ext cx="1368152" cy="5760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466915" y="2816932"/>
            <a:ext cx="5256583" cy="61206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538922" y="5157192"/>
            <a:ext cx="2772308" cy="64247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430910" y="5895820"/>
            <a:ext cx="1872208" cy="4786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9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143370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软件及其环境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软件运行环境及其变化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何为软件部署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软件部署的概念和原则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软件部署的方式和方法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单机和分布式部署、多种软件部署方法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软件部署的</a:t>
            </a:r>
            <a:r>
              <a:rPr lang="en-US" altLang="zh-CN" dirty="0">
                <a:solidFill>
                  <a:srgbClr val="C00000"/>
                </a:solidFill>
              </a:rPr>
              <a:t>CASE</a:t>
            </a:r>
            <a:r>
              <a:rPr lang="zh-CN" altLang="en-US" dirty="0">
                <a:solidFill>
                  <a:srgbClr val="C00000"/>
                </a:solidFill>
              </a:rPr>
              <a:t>工具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Fat jar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Installer Projects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Jenkins</a:t>
            </a:r>
            <a:r>
              <a:rPr lang="zh-CN" altLang="en-US" dirty="0">
                <a:solidFill>
                  <a:srgbClr val="C00000"/>
                </a:solidFill>
              </a:rPr>
              <a:t>等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2204864"/>
            <a:ext cx="1944216" cy="19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4.1 Fat jar</a:t>
            </a:r>
            <a:r>
              <a:rPr lang="zh-CN" altLang="zh-CN" dirty="0"/>
              <a:t>部署工具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支持</a:t>
            </a:r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zh-CN" dirty="0">
                <a:solidFill>
                  <a:srgbClr val="C00000"/>
                </a:solidFill>
              </a:rPr>
              <a:t>程序代码的打包、安装和部署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将</a:t>
            </a:r>
            <a:r>
              <a:rPr lang="en-US" altLang="zh-CN" dirty="0"/>
              <a:t>Java</a:t>
            </a:r>
            <a:r>
              <a:rPr lang="zh-CN" altLang="zh-CN" dirty="0"/>
              <a:t>程序的所有资源（包括源代码、调用的第三方库、图片、项目配置文件等）进行打包，生成可直接安装部署的</a:t>
            </a:r>
            <a:r>
              <a:rPr lang="en-US" altLang="zh-CN" dirty="0"/>
              <a:t>jar</a:t>
            </a:r>
            <a:r>
              <a:rPr lang="zh-CN" altLang="zh-CN" dirty="0"/>
              <a:t>文件</a:t>
            </a:r>
            <a:endParaRPr lang="en-US" altLang="zh-CN" dirty="0"/>
          </a:p>
          <a:p>
            <a:pPr lvl="1"/>
            <a:r>
              <a:rPr lang="zh-CN" altLang="zh-CN" dirty="0"/>
              <a:t>能脱离</a:t>
            </a:r>
            <a:r>
              <a:rPr lang="en-US" altLang="zh-CN" dirty="0"/>
              <a:t>Eclipse</a:t>
            </a:r>
            <a:r>
              <a:rPr lang="zh-CN" altLang="zh-CN" dirty="0"/>
              <a:t>环境灵活部署到目标计算平台上</a:t>
            </a:r>
            <a:endParaRPr lang="en-US" altLang="zh-CN" dirty="0"/>
          </a:p>
          <a:p>
            <a:pPr lvl="1"/>
            <a:r>
              <a:rPr lang="zh-CN" altLang="zh-CN" dirty="0"/>
              <a:t>是一个开源软件，托管在</a:t>
            </a:r>
            <a:r>
              <a:rPr lang="en-US" altLang="zh-CN" dirty="0" err="1"/>
              <a:t>SourceForge</a:t>
            </a:r>
            <a:r>
              <a:rPr lang="zh-CN" altLang="zh-CN" dirty="0"/>
              <a:t>开源社区中</a:t>
            </a:r>
            <a:endParaRPr lang="en-US" altLang="zh-CN" dirty="0"/>
          </a:p>
          <a:p>
            <a:pPr lvl="1"/>
            <a:r>
              <a:rPr lang="en-US" altLang="zh-CN" dirty="0"/>
              <a:t>Eclipse</a:t>
            </a:r>
            <a:r>
              <a:rPr lang="zh-CN" altLang="zh-CN" dirty="0"/>
              <a:t>集成开发环境</a:t>
            </a:r>
            <a:r>
              <a:rPr lang="zh-CN" altLang="en-US" dirty="0"/>
              <a:t>的一个组件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Fat jar</a:t>
            </a:r>
            <a:r>
              <a:rPr lang="zh-CN" altLang="zh-CN" dirty="0"/>
              <a:t>软件工具生成部署文件的过程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画布 82"/>
          <p:cNvGrpSpPr/>
          <p:nvPr/>
        </p:nvGrpSpPr>
        <p:grpSpPr>
          <a:xfrm>
            <a:off x="1126654" y="1628800"/>
            <a:ext cx="10549172" cy="4068452"/>
            <a:chOff x="0" y="0"/>
            <a:chExt cx="5274310" cy="188912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188912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折角形 43"/>
            <p:cNvSpPr/>
            <p:nvPr/>
          </p:nvSpPr>
          <p:spPr>
            <a:xfrm>
              <a:off x="136820" y="113030"/>
              <a:ext cx="457200" cy="495300"/>
            </a:xfrm>
            <a:prstGeom prst="foldedCorner">
              <a:avLst>
                <a:gd name="adj" fmla="val 35555"/>
              </a:avLst>
            </a:prstGeom>
            <a:solidFill>
              <a:srgbClr val="000000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7" name="折角形 44"/>
            <p:cNvSpPr/>
            <p:nvPr/>
          </p:nvSpPr>
          <p:spPr>
            <a:xfrm>
              <a:off x="275885" y="176530"/>
              <a:ext cx="503555" cy="466725"/>
            </a:xfrm>
            <a:prstGeom prst="foldedCorner">
              <a:avLst>
                <a:gd name="adj" fmla="val 355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圆柱形 53"/>
            <p:cNvSpPr/>
            <p:nvPr/>
          </p:nvSpPr>
          <p:spPr>
            <a:xfrm>
              <a:off x="136820" y="1176655"/>
              <a:ext cx="457200" cy="39624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9" name="圆柱形 54"/>
            <p:cNvSpPr/>
            <p:nvPr/>
          </p:nvSpPr>
          <p:spPr>
            <a:xfrm>
              <a:off x="414950" y="1174750"/>
              <a:ext cx="457200" cy="39624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56"/>
            <p:cNvSpPr txBox="1"/>
            <p:nvPr/>
          </p:nvSpPr>
          <p:spPr>
            <a:xfrm>
              <a:off x="136820" y="643255"/>
              <a:ext cx="836930" cy="47688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2000" kern="100">
                  <a:effectLst/>
                  <a:latin typeface="+mn-ea"/>
                  <a:cs typeface="Times New Roman" panose="02020603050405020304" pitchFamily="18" charset="0"/>
                </a:rPr>
                <a:t>可运行</a:t>
              </a:r>
            </a:p>
            <a:p>
              <a:pPr algn="just"/>
              <a:r>
                <a:rPr lang="en-US" sz="2000" kern="100">
                  <a:effectLst/>
                  <a:latin typeface="+mn-ea"/>
                  <a:cs typeface="Times New Roman" panose="02020603050405020304" pitchFamily="18" charset="0"/>
                </a:rPr>
                <a:t>Java</a:t>
              </a:r>
              <a:r>
                <a:rPr lang="zh-CN" sz="2000" kern="100">
                  <a:effectLst/>
                  <a:latin typeface="+mn-ea"/>
                  <a:cs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11" name="文本框 57"/>
            <p:cNvSpPr txBox="1"/>
            <p:nvPr/>
          </p:nvSpPr>
          <p:spPr>
            <a:xfrm>
              <a:off x="55540" y="1591310"/>
              <a:ext cx="1192530" cy="29781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2000" kern="100">
                  <a:effectLst/>
                  <a:latin typeface="+mn-ea"/>
                  <a:cs typeface="Times New Roman" panose="02020603050405020304" pitchFamily="18" charset="0"/>
                </a:rPr>
                <a:t>依赖的第三方库</a:t>
              </a: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895010" y="310515"/>
              <a:ext cx="228600" cy="996315"/>
            </a:xfrm>
            <a:prstGeom prst="rightBrace">
              <a:avLst>
                <a:gd name="adj1" fmla="val 72500"/>
                <a:gd name="adj2" fmla="val 48438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000">
                <a:latin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14245" y="602320"/>
              <a:ext cx="722630" cy="395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000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命名部</a:t>
              </a:r>
            </a:p>
            <a:p>
              <a:pPr algn="ctr">
                <a:lnSpc>
                  <a:spcPts val="3000"/>
                </a:lnSpc>
              </a:pPr>
              <a:r>
                <a:rPr lang="zh-CN" altLang="en-US" sz="2000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署文件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263265" y="608330"/>
              <a:ext cx="689610" cy="389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000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选择主</a:t>
              </a:r>
            </a:p>
            <a:p>
              <a:pPr algn="ctr">
                <a:lnSpc>
                  <a:spcPts val="3000"/>
                </a:lnSpc>
              </a:pPr>
              <a:r>
                <a:rPr lang="zh-CN" altLang="en-US" sz="2000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类文件</a:t>
              </a:r>
            </a:p>
          </p:txBody>
        </p:sp>
        <p:cxnSp>
          <p:nvCxnSpPr>
            <p:cNvPr id="15" name="直接箭头连接符 14"/>
            <p:cNvCxnSpPr>
              <a:stCxn id="13" idx="3"/>
              <a:endCxn id="14" idx="1"/>
            </p:cNvCxnSpPr>
            <p:nvPr/>
          </p:nvCxnSpPr>
          <p:spPr>
            <a:xfrm>
              <a:off x="2936875" y="800168"/>
              <a:ext cx="326390" cy="30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142660" y="608330"/>
              <a:ext cx="736940" cy="389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sz="2000" kern="10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导入程序文件</a:t>
              </a:r>
              <a:endParaRPr lang="zh-CN" sz="200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>
              <a:stCxn id="16" idx="3"/>
              <a:endCxn id="13" idx="1"/>
            </p:cNvCxnSpPr>
            <p:nvPr/>
          </p:nvCxnSpPr>
          <p:spPr>
            <a:xfrm flipV="1">
              <a:off x="1879600" y="800168"/>
              <a:ext cx="334645" cy="30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4340225" y="608330"/>
              <a:ext cx="701674" cy="39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000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生成</a:t>
              </a:r>
            </a:p>
            <a:p>
              <a:pPr algn="ctr">
                <a:lnSpc>
                  <a:spcPts val="3000"/>
                </a:lnSpc>
              </a:pPr>
              <a:r>
                <a:rPr lang="en-US" sz="2000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jar</a:t>
              </a:r>
              <a:r>
                <a:rPr lang="zh-CN" altLang="en-US" sz="2000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文件</a:t>
              </a:r>
            </a:p>
          </p:txBody>
        </p:sp>
        <p:cxnSp>
          <p:nvCxnSpPr>
            <p:cNvPr id="19" name="直接箭头连接符 18"/>
            <p:cNvCxnSpPr>
              <a:stCxn id="14" idx="3"/>
              <a:endCxn id="18" idx="1"/>
            </p:cNvCxnSpPr>
            <p:nvPr/>
          </p:nvCxnSpPr>
          <p:spPr>
            <a:xfrm>
              <a:off x="3952875" y="803173"/>
              <a:ext cx="387350" cy="90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4.2 Installer Projects</a:t>
            </a:r>
            <a:r>
              <a:rPr lang="zh-CN" altLang="zh-CN" dirty="0"/>
              <a:t>部署工具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/>
              <a:t>用于创建</a:t>
            </a:r>
            <a:r>
              <a:rPr lang="en-US" altLang="zh-CN" sz="2800" dirty="0">
                <a:solidFill>
                  <a:srgbClr val="C00000"/>
                </a:solidFill>
              </a:rPr>
              <a:t>Microsoft Windows</a:t>
            </a:r>
            <a:r>
              <a:rPr lang="zh-CN" altLang="zh-CN" sz="2800" dirty="0">
                <a:solidFill>
                  <a:srgbClr val="C00000"/>
                </a:solidFill>
              </a:rPr>
              <a:t>应用安装程序和安装包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设置软件图标和快捷方式、设置软件安装路径、增加或删除安装包中的文件等，采用图形化的方式对软件进行打包</a:t>
            </a:r>
            <a:endParaRPr lang="en-US" altLang="zh-CN" sz="2400" dirty="0"/>
          </a:p>
          <a:p>
            <a:pPr lvl="1"/>
            <a:r>
              <a:rPr lang="zh-CN" altLang="zh-CN" sz="2400" dirty="0"/>
              <a:t>作为</a:t>
            </a:r>
            <a:r>
              <a:rPr lang="en-US" altLang="zh-CN" sz="2400" dirty="0"/>
              <a:t>Microsoft Visual Studio</a:t>
            </a:r>
            <a:r>
              <a:rPr lang="zh-CN" altLang="zh-CN" sz="2400" dirty="0"/>
              <a:t>的一个扩展组件</a:t>
            </a:r>
            <a:endParaRPr lang="en-US" altLang="zh-CN" sz="2400" dirty="0"/>
          </a:p>
          <a:p>
            <a:r>
              <a:rPr lang="zh-CN" altLang="en-US" sz="2800" dirty="0"/>
              <a:t>基本步骤</a:t>
            </a:r>
            <a:endParaRPr lang="en-US" altLang="zh-CN" sz="2800" dirty="0"/>
          </a:p>
          <a:p>
            <a:pPr lvl="1"/>
            <a:r>
              <a:rPr lang="zh-CN" altLang="en-US" sz="2400" dirty="0"/>
              <a:t>将</a:t>
            </a:r>
            <a:r>
              <a:rPr lang="zh-CN" altLang="zh-CN" sz="2400" dirty="0"/>
              <a:t>应用程序文件和图标导入到</a:t>
            </a:r>
            <a:r>
              <a:rPr lang="en-US" altLang="zh-CN" sz="2400" dirty="0"/>
              <a:t>Microsoft Visual Studio</a:t>
            </a:r>
            <a:r>
              <a:rPr lang="zh-CN" altLang="zh-CN" sz="2400" dirty="0"/>
              <a:t>项目；</a:t>
            </a:r>
            <a:endParaRPr lang="en-US" altLang="zh-CN" sz="2400" dirty="0"/>
          </a:p>
          <a:p>
            <a:pPr lvl="1"/>
            <a:r>
              <a:rPr lang="zh-CN" altLang="zh-CN" sz="2400" dirty="0"/>
              <a:t>在“解决方案”中使用“</a:t>
            </a:r>
            <a:r>
              <a:rPr lang="en-US" altLang="zh-CN" sz="2400" dirty="0"/>
              <a:t>Setup Project</a:t>
            </a:r>
            <a:r>
              <a:rPr lang="zh-CN" altLang="zh-CN" sz="2400" dirty="0"/>
              <a:t>”模板添加项目</a:t>
            </a:r>
            <a:endParaRPr lang="en-US" altLang="zh-CN" sz="2400" dirty="0"/>
          </a:p>
          <a:p>
            <a:pPr lvl="1"/>
            <a:r>
              <a:rPr lang="zh-CN" altLang="zh-CN" sz="2400" dirty="0"/>
              <a:t>设置程序作者信息、描述信息、版本号和默认安装路径等参数</a:t>
            </a:r>
            <a:endParaRPr lang="en-US" altLang="zh-CN" sz="2400" dirty="0"/>
          </a:p>
          <a:p>
            <a:pPr lvl="1"/>
            <a:r>
              <a:rPr lang="zh-CN" altLang="zh-CN" sz="2400" dirty="0"/>
              <a:t>将图标、程序依赖的动态链接库</a:t>
            </a:r>
            <a:r>
              <a:rPr lang="en-US" altLang="zh-CN" sz="2400" dirty="0"/>
              <a:t>DLL</a:t>
            </a:r>
            <a:r>
              <a:rPr lang="zh-CN" altLang="zh-CN" sz="2400" dirty="0"/>
              <a:t>文件、可执行程序及其快捷方式添加到“</a:t>
            </a:r>
            <a:r>
              <a:rPr lang="en-US" altLang="zh-CN" sz="2400" dirty="0"/>
              <a:t>Application Folder</a:t>
            </a:r>
            <a:r>
              <a:rPr lang="zh-CN" altLang="zh-CN" sz="2400" dirty="0"/>
              <a:t>”应用文件夹</a:t>
            </a:r>
            <a:endParaRPr lang="en-US" altLang="zh-CN" sz="2400" dirty="0"/>
          </a:p>
          <a:p>
            <a:pPr lvl="1"/>
            <a:r>
              <a:rPr lang="zh-CN" altLang="zh-CN" sz="2400" dirty="0"/>
              <a:t>设置应用图标和快捷方式</a:t>
            </a:r>
            <a:endParaRPr lang="en-US" altLang="zh-CN" sz="2400" dirty="0"/>
          </a:p>
          <a:p>
            <a:pPr lvl="1"/>
            <a:r>
              <a:rPr lang="zh-CN" altLang="zh-CN" sz="2400" dirty="0"/>
              <a:t>执行打包操作，分别生成以</a:t>
            </a:r>
            <a:r>
              <a:rPr lang="en-US" altLang="zh-CN" sz="2400" dirty="0"/>
              <a:t>.</a:t>
            </a:r>
            <a:r>
              <a:rPr lang="en-US" altLang="zh-CN" sz="2400" dirty="0" err="1"/>
              <a:t>msi</a:t>
            </a:r>
            <a:r>
              <a:rPr lang="zh-CN" altLang="zh-CN" sz="2400" dirty="0"/>
              <a:t>和</a:t>
            </a:r>
            <a:r>
              <a:rPr lang="en-US" altLang="zh-CN" sz="2400" dirty="0"/>
              <a:t>.exe</a:t>
            </a:r>
            <a:r>
              <a:rPr lang="zh-CN" altLang="zh-CN" sz="2400" dirty="0"/>
              <a:t>为后缀名的安装包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4.3 Jenkins</a:t>
            </a:r>
            <a:r>
              <a:rPr lang="zh-CN" altLang="zh-CN" dirty="0"/>
              <a:t>部署工具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针对</a:t>
            </a:r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zh-CN" dirty="0">
                <a:solidFill>
                  <a:srgbClr val="C00000"/>
                </a:solidFill>
              </a:rPr>
              <a:t>应用、实现持续集成和部署的软件工具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它允许其它的工具以插件的方式加入到</a:t>
            </a:r>
            <a:r>
              <a:rPr lang="en-US" altLang="zh-CN" dirty="0"/>
              <a:t>Jenkins</a:t>
            </a:r>
            <a:r>
              <a:rPr lang="zh-CN" altLang="zh-CN" dirty="0"/>
              <a:t>软件之中，为自动化的构建和部署提供多样化的服务</a:t>
            </a:r>
            <a:endParaRPr lang="zh-CN" altLang="en-US" dirty="0"/>
          </a:p>
        </p:txBody>
      </p:sp>
      <p:grpSp>
        <p:nvGrpSpPr>
          <p:cNvPr id="6" name="画布 56"/>
          <p:cNvGrpSpPr/>
          <p:nvPr/>
        </p:nvGrpSpPr>
        <p:grpSpPr>
          <a:xfrm>
            <a:off x="730250" y="3304381"/>
            <a:ext cx="11161600" cy="2428081"/>
            <a:chOff x="0" y="0"/>
            <a:chExt cx="5274310" cy="682625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274310" cy="68262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8" name="矩形 7"/>
            <p:cNvSpPr/>
            <p:nvPr/>
          </p:nvSpPr>
          <p:spPr>
            <a:xfrm>
              <a:off x="66675" y="95250"/>
              <a:ext cx="1050925" cy="482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拉取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Git</a:t>
              </a: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仓库中的变更代码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462700" y="95250"/>
              <a:ext cx="987425" cy="482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对项目进行编译打包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694600" y="95250"/>
              <a:ext cx="1029675" cy="482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将包上传到目标服务器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78900" y="95250"/>
              <a:ext cx="987425" cy="482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执行启动脚本运行软件</a:t>
              </a:r>
            </a:p>
          </p:txBody>
        </p: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1117600" y="336550"/>
              <a:ext cx="3451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1"/>
            </p:cNvCxnSpPr>
            <p:nvPr/>
          </p:nvCxnSpPr>
          <p:spPr>
            <a:xfrm>
              <a:off x="2450125" y="336550"/>
              <a:ext cx="24447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3"/>
              <a:endCxn id="11" idx="1"/>
            </p:cNvCxnSpPr>
            <p:nvPr/>
          </p:nvCxnSpPr>
          <p:spPr>
            <a:xfrm>
              <a:off x="3724275" y="336550"/>
              <a:ext cx="35462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5" name="Rectangle 11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64876" name="Rectangle 1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r>
              <a:rPr lang="zh-CN" altLang="en-US" dirty="0"/>
              <a:t>软件需要部署和运行在特定的环境中</a:t>
            </a:r>
            <a:endParaRPr lang="en-US" altLang="zh-CN" dirty="0"/>
          </a:p>
          <a:p>
            <a:pPr lvl="1"/>
            <a:r>
              <a:rPr lang="zh-CN" altLang="en-US" dirty="0"/>
              <a:t>环境包括硬件、基础软件、中间件和其它软件系统等</a:t>
            </a:r>
            <a:endParaRPr lang="en-US" altLang="zh-CN" dirty="0"/>
          </a:p>
          <a:p>
            <a:r>
              <a:rPr lang="zh-CN" altLang="en-US" dirty="0"/>
              <a:t>软件部署是指</a:t>
            </a:r>
            <a:r>
              <a:rPr lang="zh-CN" altLang="zh-CN" dirty="0"/>
              <a:t>将目标软件系统进行收集、打包、安装、配置和发布到运行环境的过程</a:t>
            </a:r>
            <a:endParaRPr lang="en-US" altLang="zh-CN" dirty="0"/>
          </a:p>
          <a:p>
            <a:pPr lvl="1"/>
            <a:r>
              <a:rPr lang="zh-CN" altLang="en-US" dirty="0"/>
              <a:t>单机部署和分布式部署</a:t>
            </a:r>
            <a:endParaRPr lang="en-US" altLang="zh-CN" dirty="0"/>
          </a:p>
          <a:p>
            <a:r>
              <a:rPr lang="zh-CN" altLang="en-US" dirty="0"/>
              <a:t>软件部署的方法多样化，取决于软件的运行环境</a:t>
            </a:r>
            <a:endParaRPr lang="en-US" altLang="zh-CN" dirty="0"/>
          </a:p>
          <a:p>
            <a:pPr lvl="1"/>
            <a:r>
              <a:rPr lang="zh-CN" altLang="en-US" dirty="0"/>
              <a:t>基于操作、基于中间件、基于开发框架、基于容器</a:t>
            </a:r>
            <a:endParaRPr lang="en-US" altLang="zh-CN" dirty="0"/>
          </a:p>
          <a:p>
            <a:r>
              <a:rPr lang="zh-CN" altLang="en-US" dirty="0"/>
              <a:t>支持软件部署的</a:t>
            </a:r>
            <a:r>
              <a:rPr lang="en-US" altLang="zh-CN" dirty="0"/>
              <a:t>CASE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zh-CN" altLang="en-US" dirty="0"/>
              <a:t>针对不同的编程语言和环境，提供不同的支持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综合实践一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/>
              <a:t>任务：对维护后的开源软件进行安装和部署</a:t>
            </a:r>
          </a:p>
          <a:p>
            <a:pPr lvl="0"/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根据开源软件的安装和部署要求，准备好开源软件的运行环境，随后将维护后的开源软件部署到目标运行环境之中</a:t>
            </a:r>
          </a:p>
          <a:p>
            <a:pPr lvl="0"/>
            <a:r>
              <a:rPr lang="zh-CN" altLang="zh-CN" dirty="0"/>
              <a:t>要求</a:t>
            </a:r>
            <a:endParaRPr lang="en-US" altLang="zh-CN" dirty="0"/>
          </a:p>
          <a:p>
            <a:pPr lvl="1"/>
            <a:r>
              <a:rPr lang="zh-CN" altLang="zh-CN" dirty="0"/>
              <a:t>将维护后的开源软件安装和部署完成之后，该软件系统能够正常运行，并能为用户提供功能和服务</a:t>
            </a:r>
          </a:p>
          <a:p>
            <a:pPr lvl="0"/>
            <a:r>
              <a:rPr lang="zh-CN" altLang="zh-CN" dirty="0"/>
              <a:t>结果：可运行和可展示的开源软件系统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综合实践二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1244088" cy="5040312"/>
          </a:xfrm>
        </p:spPr>
        <p:txBody>
          <a:bodyPr/>
          <a:lstStyle/>
          <a:p>
            <a:pPr lvl="0"/>
            <a:r>
              <a:rPr lang="zh-CN" altLang="zh-CN" dirty="0"/>
              <a:t>任务：安装和部署目标软件系统</a:t>
            </a:r>
          </a:p>
          <a:p>
            <a:pPr lvl="0"/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对照目标软件系统的部署模型和安装要求，准备好目标软件系统的运行环境，随后将目标软件系统安装和部署到目标运行环境之中</a:t>
            </a:r>
          </a:p>
          <a:p>
            <a:pPr lvl="0"/>
            <a:r>
              <a:rPr lang="zh-CN" altLang="zh-CN" dirty="0"/>
              <a:t>要求</a:t>
            </a:r>
            <a:endParaRPr lang="en-US" altLang="zh-CN" dirty="0"/>
          </a:p>
          <a:p>
            <a:pPr lvl="1"/>
            <a:r>
              <a:rPr lang="zh-CN" altLang="zh-CN" dirty="0"/>
              <a:t>将目标软件系统安装和部署完成之后，该软件系统能够正常运行，并能展示功能和演示服务</a:t>
            </a:r>
          </a:p>
          <a:p>
            <a:r>
              <a:rPr lang="zh-CN" altLang="zh-CN" dirty="0"/>
              <a:t>结果：可运行和可展示的目标软件系统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软件运行环境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软件运行所依赖的</a:t>
            </a:r>
            <a:r>
              <a:rPr lang="zh-CN" altLang="zh-CN" dirty="0">
                <a:solidFill>
                  <a:srgbClr val="C00000"/>
                </a:solidFill>
              </a:rPr>
              <a:t>上下文</a:t>
            </a:r>
            <a:r>
              <a:rPr lang="zh-CN" altLang="zh-CN" dirty="0"/>
              <a:t>，它为软件系统的运行提供必要的</a:t>
            </a:r>
            <a:r>
              <a:rPr lang="zh-CN" altLang="zh-CN" dirty="0">
                <a:solidFill>
                  <a:srgbClr val="C00000"/>
                </a:solidFill>
              </a:rPr>
              <a:t>基础服务和功能</a:t>
            </a:r>
            <a:r>
              <a:rPr lang="zh-CN" altLang="zh-CN" dirty="0"/>
              <a:t>、必须的数据和基本的</a:t>
            </a:r>
            <a:r>
              <a:rPr lang="zh-CN" altLang="zh-CN" dirty="0">
                <a:solidFill>
                  <a:srgbClr val="C00000"/>
                </a:solidFill>
              </a:rPr>
              <a:t>计算能力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7" name="画布 1"/>
          <p:cNvGrpSpPr/>
          <p:nvPr/>
        </p:nvGrpSpPr>
        <p:grpSpPr>
          <a:xfrm>
            <a:off x="723296" y="2743329"/>
            <a:ext cx="9613429" cy="2988332"/>
            <a:chOff x="0" y="0"/>
            <a:chExt cx="5274310" cy="161925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274310" cy="161925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9" name="云形 8"/>
            <p:cNvSpPr/>
            <p:nvPr/>
          </p:nvSpPr>
          <p:spPr>
            <a:xfrm>
              <a:off x="702260" y="0"/>
              <a:ext cx="3613708" cy="161925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64054" y="504691"/>
              <a:ext cx="1038758" cy="5303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</a:t>
              </a:r>
              <a:endParaRPr lang="en-US" altLang="zh-CN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系统</a:t>
              </a: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3356881" y="539127"/>
              <a:ext cx="523037" cy="3175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环境</a:t>
              </a:r>
            </a:p>
          </p:txBody>
        </p:sp>
        <p:cxnSp>
          <p:nvCxnSpPr>
            <p:cNvPr id="12" name="直接箭头连接符 11"/>
            <p:cNvCxnSpPr>
              <a:stCxn id="10" idx="1"/>
              <a:endCxn id="16" idx="5"/>
            </p:cNvCxnSpPr>
            <p:nvPr/>
          </p:nvCxnSpPr>
          <p:spPr>
            <a:xfrm flipH="1" flipV="1">
              <a:off x="2265018" y="399612"/>
              <a:ext cx="151159" cy="182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982242" y="785246"/>
              <a:ext cx="282777" cy="3039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337206" y="998526"/>
              <a:ext cx="153619" cy="171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2922422" y="347473"/>
              <a:ext cx="51207" cy="1901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121408" y="255911"/>
              <a:ext cx="168249" cy="1683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文本框 5"/>
            <p:cNvSpPr txBox="1"/>
            <p:nvPr/>
          </p:nvSpPr>
          <p:spPr>
            <a:xfrm>
              <a:off x="1814602" y="203165"/>
              <a:ext cx="343382" cy="2482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OS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975125" y="216440"/>
              <a:ext cx="281635" cy="1491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213626" y="1145607"/>
              <a:ext cx="167640" cy="1682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文本框 5"/>
            <p:cNvSpPr txBox="1"/>
            <p:nvPr/>
          </p:nvSpPr>
          <p:spPr>
            <a:xfrm>
              <a:off x="1169453" y="1112583"/>
              <a:ext cx="1069343" cy="2955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第三方软件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1814602" y="732268"/>
              <a:ext cx="167640" cy="1682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文本框 5"/>
            <p:cNvSpPr txBox="1"/>
            <p:nvPr/>
          </p:nvSpPr>
          <p:spPr>
            <a:xfrm>
              <a:off x="1002960" y="537409"/>
              <a:ext cx="870585" cy="4973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中间件或开发框架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42978" y="1088740"/>
            <a:ext cx="3852428" cy="1188132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问题和讨论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34" y="2780928"/>
            <a:ext cx="2340260" cy="25850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952" y="851517"/>
            <a:ext cx="5237784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思考和讨论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953" y="3842932"/>
            <a:ext cx="4166572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软件部署的主要问题和挑战在哪里？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479" y="2129307"/>
            <a:ext cx="2412999" cy="32173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软件与其运行环境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环境是软件赖以生存的</a:t>
            </a:r>
            <a:r>
              <a:rPr lang="zh-CN" altLang="zh-CN" dirty="0">
                <a:solidFill>
                  <a:srgbClr val="C00000"/>
                </a:solidFill>
              </a:rPr>
              <a:t>场所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环境为软件运行提供各种要素，包括数据、计算、服务等等</a:t>
            </a:r>
            <a:endParaRPr lang="en-US" altLang="zh-CN" dirty="0"/>
          </a:p>
          <a:p>
            <a:r>
              <a:rPr lang="zh-CN" altLang="zh-CN" dirty="0"/>
              <a:t>软件需要与环境进行持续的</a:t>
            </a:r>
            <a:r>
              <a:rPr lang="zh-CN" altLang="zh-CN" dirty="0">
                <a:solidFill>
                  <a:srgbClr val="C00000"/>
                </a:solidFill>
              </a:rPr>
              <a:t>交互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软件通过环境获得基础服务和计算能力，环境通过软件获得相应的运行进程和数据等</a:t>
            </a:r>
            <a:endParaRPr lang="en-US" altLang="zh-CN" dirty="0"/>
          </a:p>
          <a:p>
            <a:r>
              <a:rPr lang="zh-CN" altLang="zh-CN" dirty="0"/>
              <a:t>软件系统的运行环境可以表现为</a:t>
            </a:r>
            <a:r>
              <a:rPr lang="zh-CN" altLang="zh-CN" dirty="0">
                <a:solidFill>
                  <a:srgbClr val="C00000"/>
                </a:solidFill>
              </a:rPr>
              <a:t>多种形式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既可以是物理和硬件设备（如计算机、服务器、机器人等），也可以是不同抽象层次的软件系统</a:t>
            </a:r>
            <a:endParaRPr lang="en-US" altLang="zh-CN" dirty="0"/>
          </a:p>
          <a:p>
            <a:r>
              <a:rPr lang="zh-CN" altLang="zh-CN" dirty="0"/>
              <a:t>软件系统的运行环境不仅包括</a:t>
            </a:r>
            <a:r>
              <a:rPr lang="zh-CN" altLang="zh-CN" dirty="0">
                <a:solidFill>
                  <a:srgbClr val="C00000"/>
                </a:solidFill>
              </a:rPr>
              <a:t>纵向层次</a:t>
            </a:r>
            <a:r>
              <a:rPr lang="zh-CN" altLang="zh-CN" dirty="0"/>
              <a:t>的基础软件及平台，还包括</a:t>
            </a:r>
            <a:r>
              <a:rPr lang="zh-CN" altLang="zh-CN" dirty="0">
                <a:solidFill>
                  <a:srgbClr val="C00000"/>
                </a:solidFill>
              </a:rPr>
              <a:t>横向层次</a:t>
            </a:r>
            <a:r>
              <a:rPr lang="zh-CN" altLang="zh-CN" dirty="0"/>
              <a:t>上与其运行相关的其他软件系统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软件间的关系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纵向的层次性</a:t>
            </a:r>
            <a:endParaRPr lang="en-US" altLang="zh-CN" dirty="0"/>
          </a:p>
          <a:p>
            <a:pPr lvl="1"/>
            <a:r>
              <a:rPr lang="zh-CN" altLang="en-US" dirty="0"/>
              <a:t>依赖于支撑其运行的基础软件系统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横向的相关性</a:t>
            </a:r>
            <a:endParaRPr lang="en-US" altLang="zh-CN" dirty="0"/>
          </a:p>
          <a:p>
            <a:pPr lvl="1"/>
            <a:r>
              <a:rPr lang="zh-CN" altLang="en-US" dirty="0"/>
              <a:t>需要与其他的软件系统进行交互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软件部署需要考虑到</a:t>
            </a:r>
            <a:endParaRPr lang="en-US" altLang="zh-CN" dirty="0"/>
          </a:p>
          <a:p>
            <a:pPr lvl="1"/>
            <a:r>
              <a:rPr lang="zh-CN" altLang="en-US" dirty="0"/>
              <a:t>依赖的其他软件系统</a:t>
            </a:r>
            <a:endParaRPr lang="en-US" altLang="zh-CN" dirty="0"/>
          </a:p>
          <a:p>
            <a:pPr lvl="1"/>
            <a:r>
              <a:rPr lang="zh-CN" altLang="en-US" dirty="0"/>
              <a:t>相关的其他软件系统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499362" y="3985547"/>
            <a:ext cx="1980217" cy="86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C00000"/>
                </a:solidFill>
                <a:cs typeface="+mn-ea"/>
              </a:rPr>
              <a:t>虚拟机</a:t>
            </a:r>
            <a:endParaRPr lang="en-US" altLang="zh-CN" sz="2800" dirty="0">
              <a:solidFill>
                <a:srgbClr val="C00000"/>
              </a:solidFill>
              <a:cs typeface="+mn-ea"/>
            </a:endParaRPr>
          </a:p>
          <a:p>
            <a:pPr algn="ctr"/>
            <a:r>
              <a:rPr lang="zh-CN" altLang="en-US" sz="2800" dirty="0">
                <a:solidFill>
                  <a:srgbClr val="C00000"/>
                </a:solidFill>
                <a:cs typeface="+mn-ea"/>
              </a:rPr>
              <a:t>软件</a:t>
            </a:r>
          </a:p>
        </p:txBody>
      </p:sp>
      <p:sp>
        <p:nvSpPr>
          <p:cNvPr id="6" name="矩形 5"/>
          <p:cNvSpPr/>
          <p:nvPr/>
        </p:nvSpPr>
        <p:spPr>
          <a:xfrm>
            <a:off x="7499361" y="5291469"/>
            <a:ext cx="1980217" cy="726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cs typeface="+mn-ea"/>
              </a:rPr>
              <a:t>OS</a:t>
            </a:r>
            <a:r>
              <a:rPr lang="zh-CN" altLang="en-US" sz="2800" dirty="0">
                <a:solidFill>
                  <a:srgbClr val="C00000"/>
                </a:solidFill>
                <a:cs typeface="+mn-ea"/>
              </a:rPr>
              <a:t>软件</a:t>
            </a:r>
          </a:p>
        </p:txBody>
      </p:sp>
      <p:sp>
        <p:nvSpPr>
          <p:cNvPr id="7" name="矩形 6"/>
          <p:cNvSpPr/>
          <p:nvPr/>
        </p:nvSpPr>
        <p:spPr>
          <a:xfrm>
            <a:off x="7499363" y="2581392"/>
            <a:ext cx="1980217" cy="86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C00000"/>
                </a:solidFill>
                <a:cs typeface="+mn-ea"/>
              </a:rPr>
              <a:t>中间件</a:t>
            </a:r>
            <a:endParaRPr lang="en-US" altLang="zh-CN" sz="2800" dirty="0">
              <a:solidFill>
                <a:srgbClr val="C00000"/>
              </a:solidFill>
              <a:cs typeface="+mn-ea"/>
            </a:endParaRPr>
          </a:p>
          <a:p>
            <a:pPr algn="ctr"/>
            <a:r>
              <a:rPr lang="zh-CN" altLang="en-US" sz="2800" dirty="0">
                <a:solidFill>
                  <a:srgbClr val="C00000"/>
                </a:solidFill>
                <a:cs typeface="+mn-ea"/>
              </a:rPr>
              <a:t>软件</a:t>
            </a:r>
          </a:p>
        </p:txBody>
      </p:sp>
      <p:sp>
        <p:nvSpPr>
          <p:cNvPr id="8" name="矩形 7"/>
          <p:cNvSpPr/>
          <p:nvPr/>
        </p:nvSpPr>
        <p:spPr>
          <a:xfrm>
            <a:off x="7499362" y="1412776"/>
            <a:ext cx="1980217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应用软件</a:t>
            </a: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>
            <a:off x="8489471" y="2060848"/>
            <a:ext cx="1" cy="52054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5" idx="0"/>
          </p:cNvCxnSpPr>
          <p:nvPr/>
        </p:nvCxnSpPr>
        <p:spPr>
          <a:xfrm flipH="1">
            <a:off x="8489471" y="3443728"/>
            <a:ext cx="1" cy="5418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 flipH="1">
            <a:off x="8489470" y="4847883"/>
            <a:ext cx="1" cy="4435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187071" y="1412776"/>
            <a:ext cx="1672417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cs typeface="+mn-ea"/>
              </a:rPr>
              <a:t>其他系统</a:t>
            </a:r>
          </a:p>
        </p:txBody>
      </p:sp>
      <p:cxnSp>
        <p:nvCxnSpPr>
          <p:cNvPr id="13" name="直接箭头连接符 12"/>
          <p:cNvCxnSpPr>
            <a:stCxn id="8" idx="3"/>
            <a:endCxn id="12" idx="1"/>
          </p:cNvCxnSpPr>
          <p:nvPr/>
        </p:nvCxnSpPr>
        <p:spPr>
          <a:xfrm>
            <a:off x="9479579" y="1736812"/>
            <a:ext cx="70749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085332" y="2205845"/>
            <a:ext cx="18892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交互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接口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协同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集成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互操作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重用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访问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...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355346" y="1125538"/>
            <a:ext cx="442849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9839622" y="1196752"/>
            <a:ext cx="0" cy="5040313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</a:t>
            </a:r>
            <a:r>
              <a:rPr lang="zh-CN" altLang="en-US" dirty="0"/>
              <a:t>软件运行环境的变化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479213" y="6407150"/>
            <a:ext cx="711200" cy="365125"/>
          </a:xfrm>
        </p:spPr>
        <p:txBody>
          <a:bodyPr/>
          <a:lstStyle/>
          <a:p>
            <a:pPr>
              <a:defRPr/>
            </a:pPr>
            <a:fld id="{738B8B77-D4DE-4683-92E4-EDB40E3C57BB}" type="slidenum">
              <a:rPr lang="zh-CN" altLang="en-US" smtClean="0"/>
              <a:t>6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680011" y="3793306"/>
            <a:ext cx="1483283" cy="3060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2866" y="3762624"/>
            <a:ext cx="1747506" cy="1880712"/>
            <a:chOff x="213953" y="4154465"/>
            <a:chExt cx="1747506" cy="1880712"/>
          </a:xfrm>
        </p:grpSpPr>
        <p:sp>
          <p:nvSpPr>
            <p:cNvPr id="11" name="矩形 10"/>
            <p:cNvSpPr/>
            <p:nvPr/>
          </p:nvSpPr>
          <p:spPr>
            <a:xfrm>
              <a:off x="213953" y="5387105"/>
              <a:ext cx="174750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大中小型机的计算平台 </a:t>
              </a:r>
            </a:p>
          </p:txBody>
        </p:sp>
        <p:pic>
          <p:nvPicPr>
            <p:cNvPr id="32" name="Picture 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41" y="4273095"/>
              <a:ext cx="956320" cy="956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1" name="组合 7"/>
            <p:cNvGrpSpPr/>
            <p:nvPr/>
          </p:nvGrpSpPr>
          <p:grpSpPr bwMode="auto">
            <a:xfrm>
              <a:off x="289166" y="4154465"/>
              <a:ext cx="588873" cy="1198750"/>
              <a:chOff x="1187450" y="2782888"/>
              <a:chExt cx="1152525" cy="2028825"/>
            </a:xfrm>
          </p:grpSpPr>
          <p:pic>
            <p:nvPicPr>
              <p:cNvPr id="72" name="Picture 10" descr="http://www.business-clipart.com/business_clipart_images/crt_monitor_0515-0912-0113-3719_SMU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675" y="3362325"/>
                <a:ext cx="4064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10" descr="http://www.business-clipart.com/business_clipart_images/crt_monitor_0515-0912-0113-3719_SMU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2713" y="2782888"/>
                <a:ext cx="4064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10" descr="http://www.business-clipart.com/business_clipart_images/crt_monitor_0515-0912-0113-3719_SMU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450" y="3883025"/>
                <a:ext cx="4064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10" descr="http://www.business-clipart.com/business_clipart_images/crt_monitor_0515-0912-0113-3719_SMU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875" y="4451350"/>
                <a:ext cx="4064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6" name="直接连接符 75"/>
              <p:cNvCxnSpPr/>
              <p:nvPr/>
            </p:nvCxnSpPr>
            <p:spPr>
              <a:xfrm>
                <a:off x="1833664" y="3017057"/>
                <a:ext cx="504090" cy="4069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1616039" y="3542978"/>
                <a:ext cx="721715" cy="1017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1616039" y="3884634"/>
                <a:ext cx="721715" cy="18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1833664" y="4232049"/>
                <a:ext cx="504090" cy="4376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3971530" y="2397393"/>
            <a:ext cx="2304256" cy="2069511"/>
            <a:chOff x="2299814" y="2721657"/>
            <a:chExt cx="2304256" cy="2069511"/>
          </a:xfrm>
        </p:grpSpPr>
        <p:sp>
          <p:nvSpPr>
            <p:cNvPr id="35" name="矩形 34"/>
            <p:cNvSpPr/>
            <p:nvPr/>
          </p:nvSpPr>
          <p:spPr>
            <a:xfrm>
              <a:off x="2299814" y="4132906"/>
              <a:ext cx="2304256" cy="65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基于局域网的分布计算平台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86086" y="2721657"/>
              <a:ext cx="1605087" cy="1353201"/>
              <a:chOff x="6135265" y="1626487"/>
              <a:chExt cx="1605087" cy="1353201"/>
            </a:xfrm>
          </p:grpSpPr>
          <p:pic>
            <p:nvPicPr>
              <p:cNvPr id="81" name="Picture 4" descr="http://network.nature.com/system/group/000/001/458/computer_pic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0300" y="1626487"/>
                <a:ext cx="571500" cy="650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Picture 12" descr="http://www.mathias-schmitz.de/confint/Server_PC/serve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5182" y="2420888"/>
                <a:ext cx="454025" cy="55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Picture 12" descr="http://www.mathias-schmitz.de/confint/Server_PC/serve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3532" y="2420888"/>
                <a:ext cx="454025" cy="55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7" name="直接连接符 86"/>
              <p:cNvCxnSpPr>
                <a:stCxn id="83" idx="0"/>
              </p:cNvCxnSpPr>
              <p:nvPr/>
            </p:nvCxnSpPr>
            <p:spPr bwMode="auto">
              <a:xfrm flipV="1">
                <a:off x="6652194" y="2247851"/>
                <a:ext cx="0" cy="174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 bwMode="auto">
              <a:xfrm flipV="1">
                <a:off x="7420544" y="2314377"/>
                <a:ext cx="0" cy="174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6135265" y="2301171"/>
                <a:ext cx="1605087" cy="132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4" descr="http://network.nature.com/system/group/000/001/458/computer_pic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6057" y="1650296"/>
                <a:ext cx="571500" cy="650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2" name="直接连接符 91"/>
              <p:cNvCxnSpPr/>
              <p:nvPr/>
            </p:nvCxnSpPr>
            <p:spPr bwMode="auto">
              <a:xfrm flipV="1">
                <a:off x="6418832" y="2060848"/>
                <a:ext cx="0" cy="2143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 bwMode="auto">
              <a:xfrm flipV="1">
                <a:off x="7274445" y="2060848"/>
                <a:ext cx="0" cy="219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6163568" y="1972975"/>
            <a:ext cx="2393655" cy="1852069"/>
            <a:chOff x="6540054" y="1689912"/>
            <a:chExt cx="2393655" cy="1852069"/>
          </a:xfrm>
        </p:grpSpPr>
        <p:pic>
          <p:nvPicPr>
            <p:cNvPr id="36" name="Picture 4" descr="Multisite-Health-Network_tcm220-3971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40054" y="1689912"/>
              <a:ext cx="2393655" cy="123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594364" y="3101213"/>
              <a:ext cx="2092436" cy="4407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基于互联网的计算平台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1498351" y="3106070"/>
            <a:ext cx="10137149" cy="2987226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485935" y="3352052"/>
            <a:ext cx="1658478" cy="1805140"/>
            <a:chOff x="2147740" y="3260213"/>
            <a:chExt cx="1658478" cy="1805140"/>
          </a:xfrm>
        </p:grpSpPr>
        <p:pic>
          <p:nvPicPr>
            <p:cNvPr id="45" name="Picture 2" descr="E:\materials\Resources\pictures\Img321406786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740" y="3260213"/>
              <a:ext cx="1255491" cy="109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2212386" y="4369195"/>
              <a:ext cx="1593832" cy="696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PC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的计算平台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190" y="1466194"/>
            <a:ext cx="1504950" cy="1047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4026" y="2598003"/>
            <a:ext cx="150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dirty="0">
                <a:solidFill>
                  <a:schemeClr val="tx1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无处不在的计算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578" y="902090"/>
            <a:ext cx="6338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从前端的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终端、可穿戴设备、智能手机到后端的云中心、高性能计算中心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4585" y="5437832"/>
            <a:ext cx="7144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从孤立、独立、局域和可控的计算环境到分布、开放、动态、难控、无处不在计算环境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9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143370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软件及其环境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软件运行环境及其变化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何为软件部署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软件部署的概念和原则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软件部署的方式和方法</a:t>
            </a:r>
            <a:endParaRPr lang="en-US" altLang="zh-CN" dirty="0"/>
          </a:p>
          <a:p>
            <a:pPr lvl="1"/>
            <a:r>
              <a:rPr lang="zh-CN" altLang="en-US" dirty="0"/>
              <a:t>单机和分布式部署、多种软件部署方法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软件部署的</a:t>
            </a:r>
            <a:r>
              <a:rPr lang="en-US" altLang="zh-CN" dirty="0"/>
              <a:t>CASE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en-US" altLang="zh-CN" dirty="0"/>
              <a:t>Fat jar</a:t>
            </a:r>
            <a:r>
              <a:rPr lang="zh-CN" altLang="en-US" dirty="0"/>
              <a:t>、</a:t>
            </a:r>
            <a:r>
              <a:rPr lang="en-US" altLang="zh-CN" dirty="0"/>
              <a:t>Installer Projects</a:t>
            </a:r>
            <a:r>
              <a:rPr lang="zh-CN" altLang="en-US" dirty="0"/>
              <a:t>、</a:t>
            </a:r>
            <a:r>
              <a:rPr lang="en-US" altLang="zh-CN" dirty="0"/>
              <a:t>Jenkins</a:t>
            </a:r>
            <a:r>
              <a:rPr lang="zh-CN" altLang="en-US" dirty="0"/>
              <a:t>等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2204864"/>
            <a:ext cx="1944216" cy="19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何为软件部署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软件部署是指将目标软件系统（包括软构件、配置文件、用户手册、帮助文档等）进行</a:t>
            </a:r>
            <a:r>
              <a:rPr lang="zh-CN" altLang="zh-CN" dirty="0">
                <a:solidFill>
                  <a:srgbClr val="C00000"/>
                </a:solidFill>
              </a:rPr>
              <a:t>收集、打包、安装、配置和发布</a:t>
            </a:r>
            <a:r>
              <a:rPr lang="zh-CN" altLang="zh-CN" dirty="0"/>
              <a:t>到</a:t>
            </a:r>
            <a:r>
              <a:rPr lang="zh-CN" altLang="zh-CN" dirty="0">
                <a:solidFill>
                  <a:srgbClr val="C00000"/>
                </a:solidFill>
              </a:rPr>
              <a:t>运行环境</a:t>
            </a:r>
            <a:r>
              <a:rPr lang="zh-CN" altLang="zh-CN" dirty="0"/>
              <a:t>的过程</a:t>
            </a:r>
            <a:endParaRPr lang="en-US" altLang="zh-CN" dirty="0"/>
          </a:p>
          <a:p>
            <a:r>
              <a:rPr lang="zh-CN" altLang="en-US" dirty="0"/>
              <a:t>涉及二方面的工作</a:t>
            </a:r>
            <a:endParaRPr lang="en-US" altLang="zh-CN" dirty="0"/>
          </a:p>
          <a:p>
            <a:pPr lvl="1"/>
            <a:r>
              <a:rPr lang="zh-CN" altLang="zh-CN" dirty="0"/>
              <a:t>安装和配置运行环境</a:t>
            </a:r>
            <a:endParaRPr lang="en-US" altLang="zh-CN" dirty="0"/>
          </a:p>
          <a:p>
            <a:pPr lvl="1"/>
            <a:r>
              <a:rPr lang="zh-CN" altLang="zh-CN" dirty="0"/>
              <a:t>安装和配置软件系统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54646" y="4761148"/>
            <a:ext cx="9541060" cy="2088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2.1.1 </a:t>
            </a:r>
            <a:r>
              <a:rPr lang="zh-CN" altLang="zh-CN" dirty="0"/>
              <a:t>安装和配置运行环境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35540"/>
            <a:ext cx="10920413" cy="5040312"/>
          </a:xfrm>
        </p:spPr>
        <p:txBody>
          <a:bodyPr/>
          <a:lstStyle/>
          <a:p>
            <a:r>
              <a:rPr lang="zh-CN" altLang="zh-CN" dirty="0"/>
              <a:t>运行环境是目标软件系统运行赖以生存的</a:t>
            </a:r>
            <a:r>
              <a:rPr lang="zh-CN" altLang="zh-CN" dirty="0">
                <a:solidFill>
                  <a:srgbClr val="C00000"/>
                </a:solidFill>
              </a:rPr>
              <a:t>上下文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在将软件系统部署到运行环境之前，软件开发工程师首先需要安装和配置好运行环境，包括</a:t>
            </a:r>
            <a:r>
              <a:rPr lang="zh-CN" altLang="zh-CN" dirty="0">
                <a:solidFill>
                  <a:srgbClr val="C00000"/>
                </a:solidFill>
              </a:rPr>
              <a:t>构成运行环境的各类软硬件系统以及它们之间的相关性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/>
          <p:nvPr/>
        </p:nvGraphicFramePr>
        <p:xfrm>
          <a:off x="1306674" y="3145798"/>
          <a:ext cx="8928992" cy="383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7912100" imgH="2967990" progId="Visio.Drawing.15">
                  <p:embed/>
                </p:oleObj>
              </mc:Choice>
              <mc:Fallback>
                <p:oleObj name="Visio" r:id="rId3" imgW="7912100" imgH="2967990" progId="Visio.Drawing.15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674" y="3145798"/>
                        <a:ext cx="8928992" cy="3838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651490" y="31049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软构件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283338" y="3465004"/>
            <a:ext cx="1368152" cy="5760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394907" y="3429000"/>
            <a:ext cx="5256583" cy="61206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595706" y="5372418"/>
            <a:ext cx="140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运行环境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1</TotalTime>
  <Words>1952</Words>
  <Application>Microsoft Office PowerPoint</Application>
  <PresentationFormat>自定义</PresentationFormat>
  <Paragraphs>243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黑体</vt:lpstr>
      <vt:lpstr>宋体</vt:lpstr>
      <vt:lpstr>微软雅黑</vt:lpstr>
      <vt:lpstr>Arial</vt:lpstr>
      <vt:lpstr>Times New Roman</vt:lpstr>
      <vt:lpstr>Verdana</vt:lpstr>
      <vt:lpstr>Wingdings</vt:lpstr>
      <vt:lpstr>自定义设计方案</vt:lpstr>
      <vt:lpstr>Visio</vt:lpstr>
      <vt:lpstr>PowerPoint 演示文稿</vt:lpstr>
      <vt:lpstr>内容</vt:lpstr>
      <vt:lpstr>1.1 软件运行环境</vt:lpstr>
      <vt:lpstr>软件与其运行环境</vt:lpstr>
      <vt:lpstr>1.2 软件间的关系</vt:lpstr>
      <vt:lpstr>1.3 软件运行环境的变化</vt:lpstr>
      <vt:lpstr>内容</vt:lpstr>
      <vt:lpstr>2.1 何为软件部署</vt:lpstr>
      <vt:lpstr>2.1.1 安装和配置运行环境</vt:lpstr>
      <vt:lpstr>2.1.2 安装和配置软件系统</vt:lpstr>
      <vt:lpstr>2.2 软件部署的原则</vt:lpstr>
      <vt:lpstr>内容</vt:lpstr>
      <vt:lpstr>3.1 单机部署方式</vt:lpstr>
      <vt:lpstr>3.2 分布式部署</vt:lpstr>
      <vt:lpstr>3.3 软件部署方法</vt:lpstr>
      <vt:lpstr>3.3.1 基于操作系统的部署</vt:lpstr>
      <vt:lpstr>3.3.2 基于软件开发框架的部署</vt:lpstr>
      <vt:lpstr>3.3.3  基于软件中间件的部署</vt:lpstr>
      <vt:lpstr>3.3.4 基于容器和镜像的部署</vt:lpstr>
      <vt:lpstr>容器部署流程</vt:lpstr>
      <vt:lpstr>3.4 基于部署图来搭建环境和部署软件</vt:lpstr>
      <vt:lpstr>内容</vt:lpstr>
      <vt:lpstr>4.1 Fat jar部署工具</vt:lpstr>
      <vt:lpstr>Fat jar软件工具生成部署文件的过程</vt:lpstr>
      <vt:lpstr>4.2 Installer Projects部署工具</vt:lpstr>
      <vt:lpstr>4.3 Jenkins部署工具</vt:lpstr>
      <vt:lpstr>小结</vt:lpstr>
      <vt:lpstr>综合实践一</vt:lpstr>
      <vt:lpstr>综合实践二</vt:lpstr>
      <vt:lpstr>PowerPoint 演示文稿</vt:lpstr>
      <vt:lpstr>思考和讨论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倪文慧</cp:lastModifiedBy>
  <cp:revision>2499</cp:revision>
  <dcterms:created xsi:type="dcterms:W3CDTF">2113-01-01T00:00:00Z</dcterms:created>
  <dcterms:modified xsi:type="dcterms:W3CDTF">2023-11-24T06:03:18Z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3EBD09F7719342B6AD0BCE83EEB1D21D</vt:lpwstr>
  </property>
</Properties>
</file>