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01"/>
  </p:handoutMasterIdLst>
  <p:sldIdLst>
    <p:sldId id="2891" r:id="rId3"/>
    <p:sldId id="367" r:id="rId4"/>
    <p:sldId id="2900" r:id="rId5"/>
    <p:sldId id="2956" r:id="rId6"/>
    <p:sldId id="2901" r:id="rId7"/>
    <p:sldId id="2902" r:id="rId8"/>
    <p:sldId id="613" r:id="rId9"/>
    <p:sldId id="614" r:id="rId11"/>
    <p:sldId id="615" r:id="rId12"/>
    <p:sldId id="616" r:id="rId13"/>
    <p:sldId id="1369" r:id="rId14"/>
    <p:sldId id="617" r:id="rId15"/>
    <p:sldId id="619" r:id="rId16"/>
    <p:sldId id="620" r:id="rId17"/>
    <p:sldId id="623" r:id="rId18"/>
    <p:sldId id="2957" r:id="rId19"/>
    <p:sldId id="1370" r:id="rId20"/>
    <p:sldId id="629" r:id="rId21"/>
    <p:sldId id="631" r:id="rId22"/>
    <p:sldId id="632" r:id="rId23"/>
    <p:sldId id="633" r:id="rId24"/>
    <p:sldId id="634" r:id="rId25"/>
    <p:sldId id="1371" r:id="rId26"/>
    <p:sldId id="635" r:id="rId27"/>
    <p:sldId id="636" r:id="rId28"/>
    <p:sldId id="637" r:id="rId29"/>
    <p:sldId id="638" r:id="rId30"/>
    <p:sldId id="639" r:id="rId31"/>
    <p:sldId id="640" r:id="rId32"/>
    <p:sldId id="642" r:id="rId33"/>
    <p:sldId id="645" r:id="rId34"/>
    <p:sldId id="646" r:id="rId35"/>
    <p:sldId id="2903" r:id="rId36"/>
    <p:sldId id="1372" r:id="rId37"/>
    <p:sldId id="651" r:id="rId38"/>
    <p:sldId id="2904" r:id="rId39"/>
    <p:sldId id="1446" r:id="rId40"/>
    <p:sldId id="1374" r:id="rId41"/>
    <p:sldId id="654" r:id="rId42"/>
    <p:sldId id="2905" r:id="rId43"/>
    <p:sldId id="657" r:id="rId44"/>
    <p:sldId id="2906" r:id="rId45"/>
    <p:sldId id="2907" r:id="rId46"/>
    <p:sldId id="2908" r:id="rId47"/>
    <p:sldId id="2909" r:id="rId48"/>
    <p:sldId id="2910" r:id="rId49"/>
    <p:sldId id="2911" r:id="rId50"/>
    <p:sldId id="2912" r:id="rId51"/>
    <p:sldId id="2913" r:id="rId52"/>
    <p:sldId id="2914" r:id="rId53"/>
    <p:sldId id="2915" r:id="rId54"/>
    <p:sldId id="2916" r:id="rId55"/>
    <p:sldId id="2917" r:id="rId56"/>
    <p:sldId id="2918" r:id="rId57"/>
    <p:sldId id="2919" r:id="rId58"/>
    <p:sldId id="2920" r:id="rId59"/>
    <p:sldId id="2921" r:id="rId60"/>
    <p:sldId id="2922" r:id="rId61"/>
    <p:sldId id="2923" r:id="rId62"/>
    <p:sldId id="2925" r:id="rId63"/>
    <p:sldId id="2926" r:id="rId64"/>
    <p:sldId id="2927" r:id="rId65"/>
    <p:sldId id="2928" r:id="rId66"/>
    <p:sldId id="2930" r:id="rId67"/>
    <p:sldId id="2924" r:id="rId68"/>
    <p:sldId id="2958" r:id="rId69"/>
    <p:sldId id="2929" r:id="rId70"/>
    <p:sldId id="2931" r:id="rId71"/>
    <p:sldId id="2932" r:id="rId72"/>
    <p:sldId id="2933" r:id="rId73"/>
    <p:sldId id="2934" r:id="rId74"/>
    <p:sldId id="2935" r:id="rId75"/>
    <p:sldId id="2936" r:id="rId76"/>
    <p:sldId id="2938" r:id="rId77"/>
    <p:sldId id="2937" r:id="rId78"/>
    <p:sldId id="2939" r:id="rId79"/>
    <p:sldId id="2940" r:id="rId80"/>
    <p:sldId id="2941" r:id="rId81"/>
    <p:sldId id="2942" r:id="rId82"/>
    <p:sldId id="2943" r:id="rId83"/>
    <p:sldId id="2944" r:id="rId84"/>
    <p:sldId id="2945" r:id="rId85"/>
    <p:sldId id="2946" r:id="rId86"/>
    <p:sldId id="653" r:id="rId87"/>
    <p:sldId id="2947" r:id="rId88"/>
    <p:sldId id="2959" r:id="rId89"/>
    <p:sldId id="2948" r:id="rId90"/>
    <p:sldId id="2951" r:id="rId91"/>
    <p:sldId id="2949" r:id="rId92"/>
    <p:sldId id="2950" r:id="rId93"/>
    <p:sldId id="2952" r:id="rId94"/>
    <p:sldId id="2953" r:id="rId95"/>
    <p:sldId id="2960" r:id="rId96"/>
    <p:sldId id="474" r:id="rId97"/>
    <p:sldId id="2954" r:id="rId98"/>
    <p:sldId id="2955" r:id="rId99"/>
    <p:sldId id="1617" r:id="rId100"/>
  </p:sldIdLst>
  <p:sldSz cx="12190095" cy="6858000"/>
  <p:notesSz cx="7099300" cy="10234295"/>
  <p:custDataLst>
    <p:tags r:id="rId106"/>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82270" autoAdjust="0"/>
  </p:normalViewPr>
  <p:slideViewPr>
    <p:cSldViewPr>
      <p:cViewPr varScale="1">
        <p:scale>
          <a:sx n="52" d="100"/>
          <a:sy n="52" d="100"/>
        </p:scale>
        <p:origin x="1152" y="39"/>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6" Type="http://schemas.openxmlformats.org/officeDocument/2006/relationships/tags" Target="tags/tag1.xml"/><Relationship Id="rId105" Type="http://schemas.openxmlformats.org/officeDocument/2006/relationships/commentAuthors" Target="commentAuthors.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9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endParaRPr lang="zh-CN" altLang="en-US" dirty="0"/>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endParaRPr lang="zh-CN" altLang="en-US" dirty="0"/>
          </a:p>
          <a:p>
            <a:pPr lvl="1"/>
            <a:r>
              <a:rPr lang="zh-CN" altLang="en-US" dirty="0"/>
              <a:t>第二级单击此处编辑</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8590935" y="6407944"/>
            <a:ext cx="2559920" cy="365760"/>
          </a:xfrm>
        </p:spPr>
        <p:txBody>
          <a:bodyPr/>
          <a:lstStyle>
            <a:lvl1pPr>
              <a:defRPr b="1">
                <a:latin typeface="Times New Roman" panose="02020603050405020304" pitchFamily="18" charset="0"/>
                <a:cs typeface="Times New Roman" panose="02020603050405020304" pitchFamily="18" charset="0"/>
              </a:defRPr>
            </a:lvl1pPr>
          </a:lstStyle>
          <a:p>
            <a:pPr>
              <a:defRPr/>
            </a:pPr>
            <a:r>
              <a:rPr lang="zh-CN" altLang="en-US"/>
              <a:t>©Copyright Xinjun Mao</a:t>
            </a:r>
            <a:endParaRPr lang="en-US" altLang="zh-CN"/>
          </a:p>
        </p:txBody>
      </p:sp>
      <p:sp>
        <p:nvSpPr>
          <p:cNvPr id="5" name="页脚占位符 4"/>
          <p:cNvSpPr>
            <a:spLocks noGrp="1"/>
          </p:cNvSpPr>
          <p:nvPr>
            <p:ph type="ftr" sz="quarter" idx="11"/>
          </p:nvPr>
        </p:nvSpPr>
        <p:spPr>
          <a:xfrm>
            <a:off x="5423078" y="6407944"/>
            <a:ext cx="3133752" cy="365125"/>
          </a:xfrm>
        </p:spPr>
        <p:txBody>
          <a:bodyPr/>
          <a:lstStyle/>
          <a:p>
            <a:pPr>
              <a:defRPr/>
            </a:pPr>
            <a:endParaRPr lang="en-US" altLang="zh-CN"/>
          </a:p>
        </p:txBody>
      </p:sp>
      <p:sp>
        <p:nvSpPr>
          <p:cNvPr id="6" name="灯片编号占位符 5"/>
          <p:cNvSpPr>
            <a:spLocks noGrp="1"/>
          </p:cNvSpPr>
          <p:nvPr>
            <p:ph type="sldNum" sz="quarter" idx="12"/>
          </p:nvPr>
        </p:nvSpPr>
        <p:spPr>
          <a:xfrm>
            <a:off x="11182818" y="6407944"/>
            <a:ext cx="832681"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fld>
            <a:endParaRPr lang="en-US" altLang="zh-CN"/>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11.emf"/><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image" Target="../media/image9.emf"/><Relationship Id="rId3" Type="http://schemas.openxmlformats.org/officeDocument/2006/relationships/oleObject" Target="../embeddings/oleObject2.bin"/><Relationship Id="rId2" Type="http://schemas.openxmlformats.org/officeDocument/2006/relationships/image" Target="../media/image8.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8.bin"/><Relationship Id="rId4" Type="http://schemas.openxmlformats.org/officeDocument/2006/relationships/image" Target="../media/image16.emf"/><Relationship Id="rId3" Type="http://schemas.openxmlformats.org/officeDocument/2006/relationships/oleObject" Target="../embeddings/oleObject7.bin"/><Relationship Id="rId2" Type="http://schemas.openxmlformats.org/officeDocument/2006/relationships/image" Target="../media/image15.e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oleObject" Target="../embeddings/oleObject11.bin"/><Relationship Id="rId4" Type="http://schemas.openxmlformats.org/officeDocument/2006/relationships/image" Target="../media/image19.emf"/><Relationship Id="rId3" Type="http://schemas.openxmlformats.org/officeDocument/2006/relationships/oleObject" Target="../embeddings/oleObject10.bin"/><Relationship Id="rId2" Type="http://schemas.openxmlformats.org/officeDocument/2006/relationships/image" Target="../media/image18.emf"/><Relationship Id="rId1"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23.emf"/><Relationship Id="rId3" Type="http://schemas.openxmlformats.org/officeDocument/2006/relationships/oleObject" Target="../embeddings/oleObject14.bin"/><Relationship Id="rId2" Type="http://schemas.openxmlformats.org/officeDocument/2006/relationships/image" Target="../media/image22.emf"/><Relationship Id="rId1"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0.emf"/><Relationship Id="rId1" Type="http://schemas.openxmlformats.org/officeDocument/2006/relationships/oleObject" Target="../embeddings/oleObject19.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1.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emf"/><Relationship Id="rId1"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emf"/><Relationship Id="rId1" Type="http://schemas.openxmlformats.org/officeDocument/2006/relationships/image" Target="../media/image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9.emf"/><Relationship Id="rId1" Type="http://schemas.openxmlformats.org/officeDocument/2006/relationships/oleObject" Target="../embeddings/oleObject20.bin"/></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86739" y="2797964"/>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charset="-122"/>
                <a:ea typeface="微软雅黑" panose="020B0503020204020204" charset="-122"/>
              </a:rPr>
              <a:t>分析软件需求</a:t>
            </a:r>
            <a:endParaRPr lang="zh-CN" altLang="en-US" b="1"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顺序图的表示方式</a:t>
            </a:r>
            <a:endParaRPr lang="zh-CN" altLang="en-US" dirty="0"/>
          </a:p>
        </p:txBody>
      </p:sp>
      <p:sp>
        <p:nvSpPr>
          <p:cNvPr id="2" name="内容占位符 1"/>
          <p:cNvSpPr>
            <a:spLocks noGrp="1"/>
          </p:cNvSpPr>
          <p:nvPr>
            <p:ph idx="1"/>
          </p:nvPr>
        </p:nvSpPr>
        <p:spPr/>
        <p:txBody>
          <a:bodyPr>
            <a:normAutofit/>
          </a:bodyPr>
          <a:lstStyle/>
          <a:p>
            <a:r>
              <a:rPr lang="zh-CN" altLang="zh-CN" dirty="0"/>
              <a:t>对象</a:t>
            </a:r>
            <a:endParaRPr lang="en-US" altLang="zh-CN" dirty="0"/>
          </a:p>
          <a:p>
            <a:pPr lvl="1"/>
            <a:r>
              <a:rPr lang="en-US" altLang="zh-CN" dirty="0"/>
              <a:t>“[</a:t>
            </a:r>
            <a:r>
              <a:rPr lang="zh-CN" altLang="zh-CN" dirty="0"/>
              <a:t>对象名</a:t>
            </a:r>
            <a:r>
              <a:rPr lang="en-US" altLang="zh-CN" dirty="0"/>
              <a:t>] : [</a:t>
            </a:r>
            <a:r>
              <a:rPr lang="zh-CN" altLang="zh-CN" dirty="0"/>
              <a:t>类名</a:t>
            </a:r>
            <a:r>
              <a:rPr lang="en-US" altLang="zh-CN" dirty="0"/>
              <a:t>]</a:t>
            </a:r>
            <a:endParaRPr lang="en-US" altLang="zh-CN" dirty="0"/>
          </a:p>
          <a:p>
            <a:pPr lvl="1"/>
            <a:r>
              <a:rPr lang="zh-CN" altLang="en-US" dirty="0"/>
              <a:t>示例：</a:t>
            </a:r>
            <a:r>
              <a:rPr lang="en-US" altLang="zh-CN" dirty="0"/>
              <a:t>“Tom</a:t>
            </a:r>
            <a:r>
              <a:rPr lang="zh-CN" altLang="en-US" dirty="0"/>
              <a:t>：</a:t>
            </a:r>
            <a:r>
              <a:rPr lang="en-US" altLang="zh-CN" dirty="0"/>
              <a:t>Student”</a:t>
            </a:r>
            <a:r>
              <a:rPr lang="zh-CN" altLang="en-US" dirty="0"/>
              <a:t>或</a:t>
            </a:r>
            <a:r>
              <a:rPr lang="en-US" altLang="zh-CN" dirty="0"/>
              <a:t>“</a:t>
            </a:r>
            <a:r>
              <a:rPr lang="en-US" altLang="zh-CN" u="sng" dirty="0"/>
              <a:t>Student</a:t>
            </a:r>
            <a:r>
              <a:rPr lang="en-US" altLang="zh-CN" dirty="0"/>
              <a:t>”</a:t>
            </a:r>
            <a:endParaRPr lang="en-US" altLang="zh-CN" dirty="0"/>
          </a:p>
          <a:p>
            <a:pPr lvl="1"/>
            <a:endParaRPr lang="en-US" altLang="zh-CN" dirty="0"/>
          </a:p>
          <a:p>
            <a:r>
              <a:rPr lang="zh-CN" altLang="zh-CN" dirty="0"/>
              <a:t>消息传递</a:t>
            </a:r>
            <a:endParaRPr lang="en-US" altLang="zh-CN" dirty="0"/>
          </a:p>
          <a:p>
            <a:pPr lvl="1"/>
            <a:r>
              <a:rPr lang="zh-CN" altLang="zh-CN" dirty="0"/>
              <a:t>对象生命线间的</a:t>
            </a:r>
            <a:r>
              <a:rPr lang="zh-CN" altLang="zh-CN" b="1" dirty="0">
                <a:solidFill>
                  <a:srgbClr val="C00000"/>
                </a:solidFill>
              </a:rPr>
              <a:t>有向边</a:t>
            </a:r>
            <a:endParaRPr lang="en-US" altLang="zh-CN" b="1" dirty="0">
              <a:solidFill>
                <a:srgbClr val="C00000"/>
              </a:solidFill>
            </a:endParaRPr>
          </a:p>
          <a:p>
            <a:pPr lvl="1"/>
            <a:r>
              <a:rPr lang="en-US" altLang="zh-CN" dirty="0"/>
              <a:t>“[*][</a:t>
            </a:r>
            <a:r>
              <a:rPr lang="zh-CN" altLang="zh-CN" dirty="0"/>
              <a:t>监护条件</a:t>
            </a:r>
            <a:r>
              <a:rPr lang="en-US" altLang="zh-CN" dirty="0"/>
              <a:t>] [</a:t>
            </a:r>
            <a:r>
              <a:rPr lang="zh-CN" altLang="zh-CN" dirty="0"/>
              <a:t>返回值</a:t>
            </a:r>
            <a:r>
              <a:rPr lang="en-US" altLang="zh-CN" dirty="0"/>
              <a:t>:=]</a:t>
            </a:r>
            <a:r>
              <a:rPr lang="zh-CN" altLang="zh-CN" dirty="0"/>
              <a:t>消息名</a:t>
            </a:r>
            <a:r>
              <a:rPr lang="en-US" altLang="zh-CN" dirty="0"/>
              <a:t>[(</a:t>
            </a:r>
            <a:r>
              <a:rPr lang="zh-CN" altLang="zh-CN" dirty="0"/>
              <a:t>参数表</a:t>
            </a:r>
            <a:r>
              <a:rPr lang="en-US" altLang="zh-CN" dirty="0"/>
              <a:t>)]”</a:t>
            </a:r>
            <a:endParaRPr lang="en-US" altLang="zh-CN" dirty="0"/>
          </a:p>
          <a:p>
            <a:pPr lvl="1"/>
            <a:r>
              <a:rPr lang="en-US" altLang="zh-CN" dirty="0"/>
              <a:t>“*”</a:t>
            </a:r>
            <a:r>
              <a:rPr lang="zh-CN" altLang="zh-CN" dirty="0"/>
              <a:t>为迭代标记表示同一消息对同一类的多个对象发送</a:t>
            </a:r>
            <a:endParaRPr lang="en-US" altLang="zh-CN" dirty="0"/>
          </a:p>
          <a:p>
            <a:endParaRPr lang="en-US" altLang="zh-CN" b="1" dirty="0">
              <a:solidFill>
                <a:srgbClr val="C00000"/>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对象间的消息传递</a:t>
            </a:r>
            <a:endParaRPr lang="zh-CN" altLang="en-US"/>
          </a:p>
        </p:txBody>
      </p:sp>
      <p:sp>
        <p:nvSpPr>
          <p:cNvPr id="2" name="内容占位符 1"/>
          <p:cNvSpPr>
            <a:spLocks noGrp="1"/>
          </p:cNvSpPr>
          <p:nvPr>
            <p:ph idx="1"/>
          </p:nvPr>
        </p:nvSpPr>
        <p:spPr/>
        <p:txBody>
          <a:bodyPr/>
          <a:lstStyle/>
          <a:p>
            <a:r>
              <a:rPr lang="zh-CN" altLang="en-US"/>
              <a:t>同步消息</a:t>
            </a:r>
            <a:endParaRPr lang="zh-CN" altLang="en-US"/>
          </a:p>
          <a:p>
            <a:pPr lvl="1"/>
            <a:r>
              <a:rPr lang="zh-CN" altLang="en-US"/>
              <a:t>发送者等待接收者将消息处理完后再继续</a:t>
            </a:r>
            <a:endParaRPr lang="zh-CN" altLang="en-US"/>
          </a:p>
          <a:p>
            <a:r>
              <a:rPr lang="zh-CN" altLang="en-US"/>
              <a:t>异步消息</a:t>
            </a:r>
            <a:endParaRPr lang="zh-CN" altLang="en-US"/>
          </a:p>
          <a:p>
            <a:pPr lvl="1"/>
            <a:r>
              <a:rPr lang="zh-CN" altLang="en-US"/>
              <a:t>发送者在发送完消息后不等待接收方即继续自己的处理</a:t>
            </a:r>
            <a:endParaRPr lang="zh-CN" altLang="en-US"/>
          </a:p>
          <a:p>
            <a:r>
              <a:rPr lang="zh-CN" altLang="en-US"/>
              <a:t>自消息</a:t>
            </a:r>
            <a:endParaRPr lang="zh-CN" altLang="en-US"/>
          </a:p>
          <a:p>
            <a:pPr lvl="1"/>
            <a:r>
              <a:rPr lang="zh-CN" altLang="en-US"/>
              <a:t>一个对象发送给自身的消息</a:t>
            </a:r>
            <a:endParaRPr lang="zh-CN" altLang="en-US"/>
          </a:p>
          <a:p>
            <a:r>
              <a:rPr lang="zh-CN" altLang="en-US"/>
              <a:t>返回消息</a:t>
            </a:r>
            <a:endParaRPr lang="zh-CN" altLang="en-US"/>
          </a:p>
          <a:p>
            <a:pPr lvl="1"/>
            <a:r>
              <a:rPr lang="zh-CN" altLang="en-US"/>
              <a:t>某条消息处理已经完成，处理结果沿返回消息传回</a:t>
            </a:r>
            <a:endParaRPr lang="zh-CN" altLang="en-US"/>
          </a:p>
          <a:p>
            <a:r>
              <a:rPr lang="zh-CN" altLang="en-US"/>
              <a:t>创建消息和销毁消息</a:t>
            </a:r>
            <a:endParaRPr lang="zh-CN" altLang="en-US"/>
          </a:p>
          <a:p>
            <a:pPr lvl="1"/>
            <a:r>
              <a:rPr lang="zh-CN" altLang="en-US"/>
              <a:t>消息传递目标对象的创建和删除</a:t>
            </a:r>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消息图元的表示</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214721" y="1181063"/>
          <a:ext cx="3250704" cy="3028705"/>
        </p:xfrm>
        <a:graphic>
          <a:graphicData uri="http://schemas.openxmlformats.org/presentationml/2006/ole">
            <mc:AlternateContent xmlns:mc="http://schemas.openxmlformats.org/markup-compatibility/2006">
              <mc:Choice xmlns:v="urn:schemas-microsoft-com:vml" Requires="v">
                <p:oleObj spid="_x0000_s1068" name="Visio" r:id="rId1" imgW="2616200" imgH="2425700" progId="Visio.Drawing.11">
                  <p:embed/>
                </p:oleObj>
              </mc:Choice>
              <mc:Fallback>
                <p:oleObj name="Visio" r:id="rId1" imgW="2616200" imgH="2425700" progId="Visio.Drawing.11">
                  <p:embed/>
                  <p:pic>
                    <p:nvPicPr>
                      <p:cNvPr id="0" name="对象 6"/>
                      <p:cNvPicPr>
                        <a:picLocks noChangeAspect="1" noChangeArrowheads="1"/>
                      </p:cNvPicPr>
                      <p:nvPr/>
                    </p:nvPicPr>
                    <p:blipFill>
                      <a:blip r:embed="rId2"/>
                      <a:srcRect/>
                      <a:stretch>
                        <a:fillRect/>
                      </a:stretch>
                    </p:blipFill>
                    <p:spPr bwMode="auto">
                      <a:xfrm>
                        <a:off x="2214721" y="1181063"/>
                        <a:ext cx="3250704" cy="3028705"/>
                      </a:xfrm>
                      <a:prstGeom prst="rect">
                        <a:avLst/>
                      </a:prstGeom>
                      <a:noFill/>
                    </p:spPr>
                  </p:pic>
                </p:oleObj>
              </mc:Fallback>
            </mc:AlternateContent>
          </a:graphicData>
        </a:graphic>
      </p:graphicFrame>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6736551" y="1198169"/>
          <a:ext cx="3232632" cy="3011867"/>
        </p:xfrm>
        <a:graphic>
          <a:graphicData uri="http://schemas.openxmlformats.org/presentationml/2006/ole">
            <mc:AlternateContent xmlns:mc="http://schemas.openxmlformats.org/markup-compatibility/2006">
              <mc:Choice xmlns:v="urn:schemas-microsoft-com:vml" Requires="v">
                <p:oleObj spid="_x0000_s1069" name="Visio" r:id="rId3" imgW="1781175" imgH="1654810" progId="Visio.Drawing.11">
                  <p:embed/>
                </p:oleObj>
              </mc:Choice>
              <mc:Fallback>
                <p:oleObj name="Visio" r:id="rId3" imgW="1781175" imgH="1654810" progId="Visio.Drawing.11">
                  <p:embed/>
                  <p:pic>
                    <p:nvPicPr>
                      <p:cNvPr id="0" name="对象 8"/>
                      <p:cNvPicPr>
                        <a:picLocks noChangeAspect="1" noChangeArrowheads="1"/>
                      </p:cNvPicPr>
                      <p:nvPr/>
                    </p:nvPicPr>
                    <p:blipFill>
                      <a:blip r:embed="rId4"/>
                      <a:srcRect/>
                      <a:stretch>
                        <a:fillRect/>
                      </a:stretch>
                    </p:blipFill>
                    <p:spPr bwMode="auto">
                      <a:xfrm>
                        <a:off x="6736551" y="1198169"/>
                        <a:ext cx="3232632" cy="3011867"/>
                      </a:xfrm>
                      <a:prstGeom prst="rect">
                        <a:avLst/>
                      </a:prstGeom>
                      <a:noFill/>
                    </p:spPr>
                  </p:pic>
                </p:oleObj>
              </mc:Fallback>
            </mc:AlternateContent>
          </a:graphicData>
        </a:graphic>
      </p:graphicFrame>
      <p:sp>
        <p:nvSpPr>
          <p:cNvPr id="2" name="文本框 1"/>
          <p:cNvSpPr txBox="1"/>
          <p:nvPr/>
        </p:nvSpPr>
        <p:spPr>
          <a:xfrm>
            <a:off x="828594" y="2560128"/>
            <a:ext cx="1415772" cy="461665"/>
          </a:xfrm>
          <a:prstGeom prst="rect">
            <a:avLst/>
          </a:prstGeom>
          <a:noFill/>
        </p:spPr>
        <p:txBody>
          <a:bodyPr wrap="none" rtlCol="0" anchor="t">
            <a:spAutoFit/>
          </a:bodyPr>
          <a:lstStyle/>
          <a:p>
            <a:pPr algn="ctr"/>
            <a:r>
              <a:rPr lang="zh-CN" altLang="en-US" dirty="0">
                <a:solidFill>
                  <a:schemeClr val="tx1"/>
                </a:solidFill>
                <a:latin typeface="微软雅黑" panose="020B0503020204020204" charset="-122"/>
                <a:ea typeface="微软雅黑" panose="020B0503020204020204" charset="-122"/>
                <a:sym typeface="+mn-ea"/>
              </a:rPr>
              <a:t>同步消息</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12" name="文本框 11"/>
          <p:cNvSpPr txBox="1"/>
          <p:nvPr/>
        </p:nvSpPr>
        <p:spPr>
          <a:xfrm>
            <a:off x="9975692" y="2870124"/>
            <a:ext cx="1415772" cy="461665"/>
          </a:xfrm>
          <a:prstGeom prst="rect">
            <a:avLst/>
          </a:prstGeom>
          <a:noFill/>
        </p:spPr>
        <p:txBody>
          <a:bodyPr wrap="none" rtlCol="0" anchor="t">
            <a:spAutoFit/>
          </a:bodyPr>
          <a:lstStyle/>
          <a:p>
            <a:pPr algn="ctr"/>
            <a:r>
              <a:rPr lang="zh-CN" altLang="en-US" dirty="0">
                <a:solidFill>
                  <a:schemeClr val="tx1"/>
                </a:solidFill>
                <a:latin typeface="微软雅黑" panose="020B0503020204020204" charset="-122"/>
                <a:ea typeface="微软雅黑" panose="020B0503020204020204" charset="-122"/>
                <a:sym typeface="+mn-ea"/>
              </a:rPr>
              <a:t>异步消息</a:t>
            </a:r>
            <a:endParaRPr lang="zh-CN" altLang="en-US" dirty="0">
              <a:solidFill>
                <a:schemeClr val="tx1"/>
              </a:solidFill>
              <a:latin typeface="微软雅黑" panose="020B0503020204020204" charset="-122"/>
              <a:ea typeface="微软雅黑" panose="020B0503020204020204" charset="-122"/>
              <a:sym typeface="+mn-ea"/>
            </a:endParaRPr>
          </a:p>
        </p:txBody>
      </p:sp>
      <p:graphicFrame>
        <p:nvGraphicFramePr>
          <p:cNvPr id="13" name="对象 12"/>
          <p:cNvGraphicFramePr>
            <a:graphicFrameLocks noChangeAspect="1"/>
          </p:cNvGraphicFramePr>
          <p:nvPr/>
        </p:nvGraphicFramePr>
        <p:xfrm>
          <a:off x="2073093" y="3836207"/>
          <a:ext cx="3917950" cy="3004185"/>
        </p:xfrm>
        <a:graphic>
          <a:graphicData uri="http://schemas.openxmlformats.org/presentationml/2006/ole">
            <mc:AlternateContent xmlns:mc="http://schemas.openxmlformats.org/markup-compatibility/2006">
              <mc:Choice xmlns:v="urn:schemas-microsoft-com:vml" Requires="v">
                <p:oleObj spid="_x0000_s1070" name="Visio" r:id="rId5" imgW="3162300" imgH="2425700" progId="Visio.Drawing.11">
                  <p:embed/>
                </p:oleObj>
              </mc:Choice>
              <mc:Fallback>
                <p:oleObj name="Visio" r:id="rId5" imgW="3162300" imgH="2425700" progId="Visio.Drawing.11">
                  <p:embed/>
                  <p:pic>
                    <p:nvPicPr>
                      <p:cNvPr id="0" name="对象 12"/>
                      <p:cNvPicPr>
                        <a:picLocks noChangeAspect="1" noChangeArrowheads="1"/>
                      </p:cNvPicPr>
                      <p:nvPr/>
                    </p:nvPicPr>
                    <p:blipFill>
                      <a:blip r:embed="rId6"/>
                      <a:srcRect/>
                      <a:stretch>
                        <a:fillRect/>
                      </a:stretch>
                    </p:blipFill>
                    <p:spPr bwMode="auto">
                      <a:xfrm>
                        <a:off x="2073093" y="3836207"/>
                        <a:ext cx="3917950" cy="3004185"/>
                      </a:xfrm>
                      <a:prstGeom prst="rect">
                        <a:avLst/>
                      </a:prstGeom>
                      <a:noFill/>
                    </p:spPr>
                  </p:pic>
                </p:oleObj>
              </mc:Fallback>
            </mc:AlternateContent>
          </a:graphicData>
        </a:graphic>
      </p:graphicFrame>
      <p:sp>
        <p:nvSpPr>
          <p:cNvPr id="14" name="文本框 13"/>
          <p:cNvSpPr txBox="1"/>
          <p:nvPr/>
        </p:nvSpPr>
        <p:spPr>
          <a:xfrm>
            <a:off x="678787" y="4797152"/>
            <a:ext cx="1136651" cy="1200329"/>
          </a:xfrm>
          <a:prstGeom prst="rect">
            <a:avLst/>
          </a:prstGeom>
          <a:noFill/>
        </p:spPr>
        <p:txBody>
          <a:bodyPr wrap="square" rtlCol="0" anchor="t">
            <a:spAutoFit/>
          </a:bodyPr>
          <a:lstStyle/>
          <a:p>
            <a:pPr lvl="0" algn="ctr"/>
            <a:r>
              <a:rPr lang="zh-CN" altLang="en-US" dirty="0">
                <a:solidFill>
                  <a:schemeClr val="tx1"/>
                </a:solidFill>
                <a:latin typeface="微软雅黑" panose="020B0503020204020204" charset="-122"/>
                <a:ea typeface="微软雅黑" panose="020B0503020204020204" charset="-122"/>
                <a:sym typeface="+mn-ea"/>
              </a:rPr>
              <a:t>带时间延迟的消息</a:t>
            </a:r>
            <a:endParaRPr lang="zh-CN" altLang="en-US" dirty="0">
              <a:solidFill>
                <a:schemeClr val="tx1"/>
              </a:solidFill>
              <a:latin typeface="微软雅黑" panose="020B0503020204020204" charset="-122"/>
              <a:ea typeface="微软雅黑" panose="020B0503020204020204" charset="-122"/>
              <a:sym typeface="+mn-ea"/>
            </a:endParaRPr>
          </a:p>
        </p:txBody>
      </p:sp>
      <p:sp>
        <p:nvSpPr>
          <p:cNvPr id="15" name="文本框 14"/>
          <p:cNvSpPr txBox="1"/>
          <p:nvPr/>
        </p:nvSpPr>
        <p:spPr>
          <a:xfrm>
            <a:off x="730610" y="919453"/>
            <a:ext cx="7416824" cy="523220"/>
          </a:xfrm>
          <a:prstGeom prst="rect">
            <a:avLst/>
          </a:prstGeom>
          <a:noFill/>
        </p:spPr>
        <p:txBody>
          <a:bodyPr wrap="square" rtlCol="0" anchor="t">
            <a:spAutoFit/>
          </a:bodyPr>
          <a:lstStyle/>
          <a:p>
            <a:r>
              <a:rPr lang="zh-CN" altLang="en-US" sz="2800" dirty="0">
                <a:solidFill>
                  <a:srgbClr val="C00000"/>
                </a:solidFill>
                <a:latin typeface="微软雅黑" panose="020B0503020204020204" charset="-122"/>
                <a:ea typeface="微软雅黑" panose="020B0503020204020204" charset="-122"/>
                <a:sym typeface="+mn-ea"/>
              </a:rPr>
              <a:t>注意箭头的图形表示</a:t>
            </a:r>
            <a:r>
              <a:rPr lang="en-US" altLang="zh-CN" sz="2800" dirty="0">
                <a:solidFill>
                  <a:srgbClr val="C00000"/>
                </a:solidFill>
                <a:latin typeface="微软雅黑" panose="020B0503020204020204" charset="-122"/>
                <a:ea typeface="微软雅黑" panose="020B0503020204020204" charset="-122"/>
                <a:sym typeface="+mn-ea"/>
              </a:rPr>
              <a:t>(</a:t>
            </a:r>
            <a:r>
              <a:rPr lang="zh-CN" altLang="en-US" sz="2800" dirty="0">
                <a:solidFill>
                  <a:srgbClr val="C00000"/>
                </a:solidFill>
                <a:latin typeface="微软雅黑" panose="020B0503020204020204" charset="-122"/>
                <a:ea typeface="微软雅黑" panose="020B0503020204020204" charset="-122"/>
                <a:sym typeface="+mn-ea"/>
              </a:rPr>
              <a:t>线条和箭头形状</a:t>
            </a:r>
            <a:r>
              <a:rPr lang="en-US" altLang="zh-CN" sz="2800" dirty="0">
                <a:solidFill>
                  <a:srgbClr val="C00000"/>
                </a:solidFill>
                <a:latin typeface="微软雅黑" panose="020B0503020204020204" charset="-122"/>
                <a:ea typeface="微软雅黑" panose="020B0503020204020204" charset="-122"/>
                <a:sym typeface="+mn-ea"/>
              </a:rPr>
              <a:t>)</a:t>
            </a:r>
            <a:endParaRPr lang="zh-CN" altLang="en-US" sz="2800" dirty="0">
              <a:solidFill>
                <a:srgbClr val="C00000"/>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7"/>
          <a:stretch>
            <a:fillRect/>
          </a:stretch>
        </p:blipFill>
        <p:spPr>
          <a:xfrm>
            <a:off x="6953878" y="4113076"/>
            <a:ext cx="2797978" cy="2263184"/>
          </a:xfrm>
          <a:prstGeom prst="rect">
            <a:avLst/>
          </a:prstGeom>
        </p:spPr>
      </p:pic>
      <p:sp>
        <p:nvSpPr>
          <p:cNvPr id="16" name="文本框 15"/>
          <p:cNvSpPr txBox="1"/>
          <p:nvPr/>
        </p:nvSpPr>
        <p:spPr>
          <a:xfrm>
            <a:off x="10044030" y="5288771"/>
            <a:ext cx="1415772" cy="461665"/>
          </a:xfrm>
          <a:prstGeom prst="rect">
            <a:avLst/>
          </a:prstGeom>
          <a:noFill/>
        </p:spPr>
        <p:txBody>
          <a:bodyPr wrap="none" rtlCol="0" anchor="t">
            <a:spAutoFit/>
          </a:bodyPr>
          <a:lstStyle/>
          <a:p>
            <a:pPr algn="ctr"/>
            <a:r>
              <a:rPr lang="zh-CN" altLang="en-US" dirty="0">
                <a:solidFill>
                  <a:schemeClr val="tx1"/>
                </a:solidFill>
                <a:latin typeface="微软雅黑" panose="020B0503020204020204" charset="-122"/>
                <a:ea typeface="微软雅黑" panose="020B0503020204020204" charset="-122"/>
                <a:sym typeface="+mn-ea"/>
              </a:rPr>
              <a:t>返回消息</a:t>
            </a:r>
            <a:endParaRPr lang="zh-CN" altLang="en-US" dirty="0">
              <a:solidFill>
                <a:schemeClr val="tx1"/>
              </a:solidFill>
              <a:latin typeface="微软雅黑" panose="020B0503020204020204" charset="-122"/>
              <a:ea typeface="微软雅黑" panose="020B0503020204020204" charset="-122"/>
              <a:sym typeface="+mn-ea"/>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示例：顺序图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78582" y="1159827"/>
          <a:ext cx="7516372" cy="5149493"/>
        </p:xfrm>
        <a:graphic>
          <a:graphicData uri="http://schemas.openxmlformats.org/presentationml/2006/ole">
            <mc:AlternateContent xmlns:mc="http://schemas.openxmlformats.org/markup-compatibility/2006">
              <mc:Choice xmlns:v="urn:schemas-microsoft-com:vml" Requires="v">
                <p:oleObj spid="_x0000_s2064" name="Visio" r:id="rId1" imgW="4406900" imgH="3022600" progId="Visio.Drawing.11">
                  <p:embed/>
                </p:oleObj>
              </mc:Choice>
              <mc:Fallback>
                <p:oleObj name="Visio" r:id="rId1" imgW="4406900" imgH="3022600" progId="Visio.Drawing.11">
                  <p:embed/>
                  <p:pic>
                    <p:nvPicPr>
                      <p:cNvPr id="0" name="对象 6"/>
                      <p:cNvPicPr>
                        <a:picLocks noChangeAspect="1" noChangeArrowheads="1"/>
                      </p:cNvPicPr>
                      <p:nvPr/>
                    </p:nvPicPr>
                    <p:blipFill>
                      <a:blip r:embed="rId2"/>
                      <a:srcRect/>
                      <a:stretch>
                        <a:fillRect/>
                      </a:stretch>
                    </p:blipFill>
                    <p:spPr bwMode="auto">
                      <a:xfrm>
                        <a:off x="478582" y="1159827"/>
                        <a:ext cx="7516372" cy="5149493"/>
                      </a:xfrm>
                      <a:prstGeom prst="rect">
                        <a:avLst/>
                      </a:prstGeom>
                      <a:noFill/>
                    </p:spPr>
                  </p:pic>
                </p:oleObj>
              </mc:Fallback>
            </mc:AlternateContent>
          </a:graphicData>
        </a:graphic>
      </p:graphicFrame>
      <p:sp>
        <p:nvSpPr>
          <p:cNvPr id="2" name="文本框 1"/>
          <p:cNvSpPr txBox="1"/>
          <p:nvPr/>
        </p:nvSpPr>
        <p:spPr>
          <a:xfrm>
            <a:off x="8435466" y="1874728"/>
            <a:ext cx="2736304" cy="3108543"/>
          </a:xfrm>
          <a:prstGeom prst="rect">
            <a:avLst/>
          </a:prstGeom>
          <a:noFill/>
        </p:spPr>
        <p:txBody>
          <a:bodyPr wrap="square" rtlCol="0">
            <a:spAutoFit/>
          </a:bodyPr>
          <a:lstStyle/>
          <a:p>
            <a:pPr marL="342900" indent="-342900">
              <a:buFont typeface="Wingdings" panose="05000000000000000000" charset="0"/>
              <a:buChar char="ü"/>
            </a:pPr>
            <a:r>
              <a:rPr lang="zh-CN" altLang="en-US" sz="2800" dirty="0">
                <a:solidFill>
                  <a:schemeClr val="tx1"/>
                </a:solidFill>
                <a:latin typeface="微软雅黑" panose="020B0503020204020204" charset="-122"/>
                <a:ea typeface="微软雅黑" panose="020B0503020204020204" charset="-122"/>
              </a:rPr>
              <a:t>对象</a:t>
            </a:r>
            <a:endParaRPr lang="zh-CN" altLang="en-US" sz="2800" dirty="0">
              <a:solidFill>
                <a:schemeClr val="tx1"/>
              </a:solidFill>
              <a:latin typeface="微软雅黑" panose="020B0503020204020204" charset="-122"/>
              <a:ea typeface="微软雅黑" panose="020B0503020204020204" charset="-122"/>
            </a:endParaRPr>
          </a:p>
          <a:p>
            <a:pPr marL="342900" indent="-342900">
              <a:buFont typeface="Wingdings" panose="05000000000000000000" charset="0"/>
              <a:buChar char="ü"/>
            </a:pPr>
            <a:r>
              <a:rPr lang="zh-CN" altLang="en-US" sz="2800" dirty="0">
                <a:solidFill>
                  <a:schemeClr val="tx1"/>
                </a:solidFill>
                <a:latin typeface="微软雅黑" panose="020B0503020204020204" charset="-122"/>
                <a:ea typeface="微软雅黑" panose="020B0503020204020204" charset="-122"/>
              </a:rPr>
              <a:t>生命线</a:t>
            </a:r>
            <a:endParaRPr lang="zh-CN" altLang="en-US" sz="2800" dirty="0">
              <a:solidFill>
                <a:schemeClr val="tx1"/>
              </a:solidFill>
              <a:latin typeface="微软雅黑" panose="020B0503020204020204" charset="-122"/>
              <a:ea typeface="微软雅黑" panose="020B0503020204020204" charset="-122"/>
            </a:endParaRPr>
          </a:p>
          <a:p>
            <a:pPr marL="342900" indent="-342900">
              <a:buFont typeface="Wingdings" panose="05000000000000000000" charset="0"/>
              <a:buChar char="ü"/>
            </a:pPr>
            <a:r>
              <a:rPr lang="zh-CN" altLang="en-US" sz="2800" dirty="0">
                <a:solidFill>
                  <a:schemeClr val="tx1"/>
                </a:solidFill>
                <a:latin typeface="微软雅黑" panose="020B0503020204020204" charset="-122"/>
                <a:ea typeface="微软雅黑" panose="020B0503020204020204" charset="-122"/>
              </a:rPr>
              <a:t>活跃期</a:t>
            </a:r>
            <a:endParaRPr lang="zh-CN" altLang="en-US" sz="2800" dirty="0">
              <a:solidFill>
                <a:schemeClr val="tx1"/>
              </a:solidFill>
              <a:latin typeface="微软雅黑" panose="020B0503020204020204" charset="-122"/>
              <a:ea typeface="微软雅黑" panose="020B0503020204020204" charset="-122"/>
            </a:endParaRPr>
          </a:p>
          <a:p>
            <a:pPr marL="342900" indent="-342900">
              <a:buFont typeface="Wingdings" panose="05000000000000000000" charset="0"/>
              <a:buChar char="ü"/>
            </a:pPr>
            <a:r>
              <a:rPr lang="zh-CN" altLang="en-US" sz="2800" dirty="0">
                <a:solidFill>
                  <a:schemeClr val="tx1"/>
                </a:solidFill>
                <a:latin typeface="微软雅黑" panose="020B0503020204020204" charset="-122"/>
                <a:ea typeface="微软雅黑" panose="020B0503020204020204" charset="-122"/>
              </a:rPr>
              <a:t>同步消息</a:t>
            </a:r>
            <a:endParaRPr lang="zh-CN" altLang="en-US" sz="2800" dirty="0">
              <a:solidFill>
                <a:schemeClr val="tx1"/>
              </a:solidFill>
              <a:latin typeface="微软雅黑" panose="020B0503020204020204" charset="-122"/>
              <a:ea typeface="微软雅黑" panose="020B0503020204020204" charset="-122"/>
            </a:endParaRPr>
          </a:p>
          <a:p>
            <a:pPr marL="342900" indent="-342900">
              <a:buFont typeface="Wingdings" panose="05000000000000000000" charset="0"/>
              <a:buChar char="ü"/>
            </a:pPr>
            <a:r>
              <a:rPr lang="zh-CN" altLang="en-US" sz="2800" dirty="0">
                <a:solidFill>
                  <a:schemeClr val="tx1"/>
                </a:solidFill>
                <a:latin typeface="微软雅黑" panose="020B0503020204020204" charset="-122"/>
                <a:ea typeface="微软雅黑" panose="020B0503020204020204" charset="-122"/>
                <a:sym typeface="+mn-ea"/>
              </a:rPr>
              <a:t>返回</a:t>
            </a:r>
            <a:r>
              <a:rPr lang="zh-CN" altLang="en-US" sz="2800" dirty="0">
                <a:solidFill>
                  <a:schemeClr val="tx1"/>
                </a:solidFill>
                <a:latin typeface="微软雅黑" panose="020B0503020204020204" charset="-122"/>
                <a:ea typeface="微软雅黑" panose="020B0503020204020204" charset="-122"/>
              </a:rPr>
              <a:t>消息</a:t>
            </a:r>
            <a:endParaRPr lang="zh-CN" altLang="en-US" sz="2800" dirty="0">
              <a:solidFill>
                <a:schemeClr val="tx1"/>
              </a:solidFill>
              <a:latin typeface="微软雅黑" panose="020B0503020204020204" charset="-122"/>
              <a:ea typeface="微软雅黑" panose="020B0503020204020204" charset="-122"/>
            </a:endParaRPr>
          </a:p>
          <a:p>
            <a:pPr marL="342900" indent="-342900">
              <a:buFont typeface="Wingdings" panose="05000000000000000000" charset="0"/>
              <a:buChar char="ü"/>
            </a:pPr>
            <a:r>
              <a:rPr lang="zh-CN" altLang="en-US" sz="2800" dirty="0">
                <a:solidFill>
                  <a:schemeClr val="tx1"/>
                </a:solidFill>
                <a:latin typeface="微软雅黑" panose="020B0503020204020204" charset="-122"/>
                <a:ea typeface="微软雅黑" panose="020B0503020204020204" charset="-122"/>
              </a:rPr>
              <a:t>自消息</a:t>
            </a:r>
            <a:endParaRPr lang="zh-CN" altLang="en-US" sz="2800" dirty="0">
              <a:solidFill>
                <a:schemeClr val="tx1"/>
              </a:solidFill>
              <a:latin typeface="微软雅黑" panose="020B0503020204020204" charset="-122"/>
              <a:ea typeface="微软雅黑" panose="020B0503020204020204" charset="-122"/>
            </a:endParaRPr>
          </a:p>
          <a:p>
            <a:pPr marL="342900" indent="-342900">
              <a:buFont typeface="Wingdings" panose="05000000000000000000" charset="0"/>
              <a:buChar char="ü"/>
            </a:pPr>
            <a:r>
              <a:rPr lang="zh-CN" altLang="en-US" sz="2800" dirty="0">
                <a:solidFill>
                  <a:schemeClr val="tx1"/>
                </a:solidFill>
                <a:latin typeface="微软雅黑" panose="020B0503020204020204" charset="-122"/>
                <a:ea typeface="微软雅黑" panose="020B0503020204020204" charset="-122"/>
              </a:rPr>
              <a:t>消息名称</a:t>
            </a:r>
            <a:endParaRPr lang="zh-CN" altLang="en-US" sz="2800" dirty="0">
              <a:solidFill>
                <a:schemeClr val="tx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通信图的表示</a:t>
            </a:r>
            <a:endParaRPr lang="zh-CN" altLang="en-US" dirty="0"/>
          </a:p>
        </p:txBody>
      </p:sp>
      <p:sp>
        <p:nvSpPr>
          <p:cNvPr id="2" name="内容占位符 1"/>
          <p:cNvSpPr>
            <a:spLocks noGrp="1"/>
          </p:cNvSpPr>
          <p:nvPr>
            <p:ph idx="1"/>
          </p:nvPr>
        </p:nvSpPr>
        <p:spPr>
          <a:xfrm>
            <a:off x="539750" y="1125538"/>
            <a:ext cx="4151300" cy="5040312"/>
          </a:xfrm>
        </p:spPr>
        <p:txBody>
          <a:bodyPr/>
          <a:lstStyle/>
          <a:p>
            <a:r>
              <a:rPr lang="zh-CN" altLang="zh-CN" dirty="0">
                <a:solidFill>
                  <a:srgbClr val="C00000"/>
                </a:solidFill>
              </a:rPr>
              <a:t>节点</a:t>
            </a:r>
            <a:r>
              <a:rPr lang="zh-CN" altLang="en-US" dirty="0"/>
              <a:t>表示</a:t>
            </a:r>
            <a:r>
              <a:rPr lang="zh-CN" altLang="zh-CN" dirty="0"/>
              <a:t>对象</a:t>
            </a:r>
            <a:endParaRPr lang="en-US" altLang="zh-CN" dirty="0"/>
          </a:p>
          <a:p>
            <a:r>
              <a:rPr lang="zh-CN" altLang="zh-CN" dirty="0"/>
              <a:t>对象间</a:t>
            </a:r>
            <a:r>
              <a:rPr lang="zh-CN" altLang="zh-CN" dirty="0">
                <a:solidFill>
                  <a:srgbClr val="C00000"/>
                </a:solidFill>
              </a:rPr>
              <a:t>连接</a:t>
            </a:r>
            <a:r>
              <a:rPr lang="zh-CN" altLang="zh-CN" dirty="0"/>
              <a:t>称为连接器</a:t>
            </a:r>
            <a:endParaRPr lang="en-US" altLang="zh-CN" dirty="0"/>
          </a:p>
          <a:p>
            <a:r>
              <a:rPr lang="zh-CN" altLang="zh-CN" dirty="0"/>
              <a:t>连接器上可标示一到多条</a:t>
            </a:r>
            <a:r>
              <a:rPr lang="zh-CN" altLang="zh-CN" dirty="0">
                <a:solidFill>
                  <a:srgbClr val="C00000"/>
                </a:solidFill>
              </a:rPr>
              <a:t>消息</a:t>
            </a:r>
            <a:endParaRPr lang="en-US" altLang="zh-CN" dirty="0">
              <a:solidFill>
                <a:srgbClr val="C00000"/>
              </a:solidFill>
            </a:endParaRPr>
          </a:p>
          <a:p>
            <a:r>
              <a:rPr lang="zh-CN" altLang="zh-CN" dirty="0"/>
              <a:t>消息传递方向用靠近消息小箭头表示</a:t>
            </a:r>
            <a:endParaRPr lang="en-US" altLang="zh-CN" dirty="0"/>
          </a:p>
          <a:p>
            <a:r>
              <a:rPr lang="zh-CN" altLang="zh-CN" dirty="0"/>
              <a:t>消息序号采用多层标号</a:t>
            </a:r>
            <a:endParaRPr lang="zh-CN" altLang="en-US" dirty="0"/>
          </a:p>
        </p:txBody>
      </p:sp>
      <p:graphicFrame>
        <p:nvGraphicFramePr>
          <p:cNvPr id="6" name="对象 5"/>
          <p:cNvGraphicFramePr>
            <a:graphicFrameLocks noChangeAspect="1"/>
          </p:cNvGraphicFramePr>
          <p:nvPr/>
        </p:nvGraphicFramePr>
        <p:xfrm>
          <a:off x="4811176" y="1384417"/>
          <a:ext cx="7200800" cy="4356409"/>
        </p:xfrm>
        <a:graphic>
          <a:graphicData uri="http://schemas.openxmlformats.org/presentationml/2006/ole">
            <mc:AlternateContent xmlns:mc="http://schemas.openxmlformats.org/markup-compatibility/2006">
              <mc:Choice xmlns:v="urn:schemas-microsoft-com:vml" Requires="v">
                <p:oleObj spid="_x0000_s3088" name="Visio" r:id="rId1" imgW="3875405" imgH="2344420" progId="Visio.Drawing.11">
                  <p:embed/>
                </p:oleObj>
              </mc:Choice>
              <mc:Fallback>
                <p:oleObj name="Visio" r:id="rId1" imgW="3875405" imgH="2344420" progId="Visio.Drawing.11">
                  <p:embed/>
                  <p:pic>
                    <p:nvPicPr>
                      <p:cNvPr id="0" name="对象 5"/>
                      <p:cNvPicPr>
                        <a:picLocks noChangeAspect="1" noChangeArrowheads="1"/>
                      </p:cNvPicPr>
                      <p:nvPr/>
                    </p:nvPicPr>
                    <p:blipFill>
                      <a:blip r:embed="rId2"/>
                      <a:srcRect/>
                      <a:stretch>
                        <a:fillRect/>
                      </a:stretch>
                    </p:blipFill>
                    <p:spPr bwMode="auto">
                      <a:xfrm>
                        <a:off x="4811176" y="1384417"/>
                        <a:ext cx="7200800" cy="4356409"/>
                      </a:xfrm>
                      <a:prstGeom prst="rect">
                        <a:avLst/>
                      </a:prstGeom>
                      <a:noFill/>
                    </p:spPr>
                  </p:pic>
                </p:oleObj>
              </mc:Fallback>
            </mc:AlternateContent>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顺序图和通信图的选取原则</a:t>
            </a:r>
            <a:endParaRPr lang="zh-CN" altLang="en-US" dirty="0"/>
          </a:p>
        </p:txBody>
      </p:sp>
      <p:sp>
        <p:nvSpPr>
          <p:cNvPr id="2" name="内容占位符 1"/>
          <p:cNvSpPr>
            <a:spLocks noGrp="1"/>
          </p:cNvSpPr>
          <p:nvPr>
            <p:ph idx="1"/>
          </p:nvPr>
        </p:nvSpPr>
        <p:spPr/>
        <p:txBody>
          <a:bodyPr/>
          <a:lstStyle/>
          <a:p>
            <a:r>
              <a:rPr lang="zh-CN" altLang="en-US" dirty="0"/>
              <a:t>顺序图和通信图</a:t>
            </a:r>
            <a:r>
              <a:rPr lang="zh-CN" altLang="zh-CN" dirty="0">
                <a:solidFill>
                  <a:srgbClr val="C00000"/>
                </a:solidFill>
              </a:rPr>
              <a:t>语义上等价</a:t>
            </a:r>
            <a:endParaRPr lang="zh-CN" altLang="zh-CN" dirty="0"/>
          </a:p>
          <a:p>
            <a:pPr lvl="1"/>
            <a:r>
              <a:rPr lang="zh-CN" altLang="zh-CN" dirty="0"/>
              <a:t>没必要针对同一建模目标同时创建</a:t>
            </a:r>
            <a:r>
              <a:rPr lang="zh-CN" altLang="en-US" dirty="0"/>
              <a:t>这二个</a:t>
            </a:r>
            <a:r>
              <a:rPr lang="zh-CN" altLang="zh-CN" dirty="0"/>
              <a:t>图</a:t>
            </a:r>
            <a:endParaRPr lang="en-US" altLang="zh-CN" dirty="0"/>
          </a:p>
          <a:p>
            <a:pPr lvl="1"/>
            <a:endParaRPr lang="zh-CN" altLang="zh-CN" dirty="0"/>
          </a:p>
          <a:p>
            <a:pPr lvl="0"/>
            <a:r>
              <a:rPr lang="zh-CN" altLang="en-US" dirty="0"/>
              <a:t>选择原则</a:t>
            </a:r>
            <a:endParaRPr lang="en-US" altLang="zh-CN" dirty="0"/>
          </a:p>
          <a:p>
            <a:pPr lvl="1"/>
            <a:r>
              <a:rPr lang="zh-CN" altLang="zh-CN" dirty="0"/>
              <a:t>当需要强调消息传递的</a:t>
            </a:r>
            <a:r>
              <a:rPr lang="zh-CN" altLang="zh-CN" b="1" dirty="0">
                <a:solidFill>
                  <a:srgbClr val="C00000"/>
                </a:solidFill>
              </a:rPr>
              <a:t>时间序</a:t>
            </a:r>
            <a:r>
              <a:rPr lang="zh-CN" altLang="zh-CN" dirty="0"/>
              <a:t>时采用顺序图</a:t>
            </a:r>
            <a:r>
              <a:rPr lang="zh-CN" altLang="en-US" dirty="0"/>
              <a:t>，</a:t>
            </a:r>
            <a:r>
              <a:rPr lang="zh-CN" altLang="zh-CN" dirty="0"/>
              <a:t>当需要强调对象间的</a:t>
            </a:r>
            <a:r>
              <a:rPr lang="zh-CN" altLang="zh-CN" b="1" dirty="0">
                <a:solidFill>
                  <a:srgbClr val="C00000"/>
                </a:solidFill>
              </a:rPr>
              <a:t>交互协作关系</a:t>
            </a:r>
            <a:r>
              <a:rPr lang="zh-CN" altLang="zh-CN" dirty="0"/>
              <a:t>时采用通信图</a:t>
            </a:r>
            <a:endParaRPr lang="zh-CN" altLang="zh-CN" dirty="0"/>
          </a:p>
          <a:p>
            <a:pPr lvl="1"/>
            <a:r>
              <a:rPr lang="zh-CN" altLang="zh-CN" dirty="0"/>
              <a:t>当刻画场景或用例的动作序列时采用顺序图，当刻画软件内部某项功能的实现构想时，采用通信图</a:t>
            </a:r>
            <a:endParaRPr lang="zh-CN" altLang="zh-CN" dirty="0"/>
          </a:p>
          <a:p>
            <a:pPr lvl="1"/>
            <a:r>
              <a:rPr lang="zh-CN" altLang="zh-CN" dirty="0"/>
              <a:t>在业务分析和需求建模阶段优先考虑顺序图；在设计和实现阶段优先考虑通信图</a:t>
            </a:r>
            <a:endParaRPr lang="zh-CN" altLang="zh-CN" dirty="0"/>
          </a:p>
          <a:p>
            <a:endParaRPr lang="zh-CN" altLang="zh-CN"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示例：顺序图</a:t>
            </a:r>
            <a:endParaRPr lang="zh-CN" altLang="en-US" dirty="0"/>
          </a:p>
        </p:txBody>
      </p:sp>
      <p:sp>
        <p:nvSpPr>
          <p:cNvPr id="3" name="内容占位符 2"/>
          <p:cNvSpPr>
            <a:spLocks noGrp="1"/>
          </p:cNvSpPr>
          <p:nvPr>
            <p:ph idx="1"/>
          </p:nvPr>
        </p:nvSpPr>
        <p:spPr>
          <a:xfrm>
            <a:off x="539750" y="1125538"/>
            <a:ext cx="2387104" cy="5040312"/>
          </a:xfrm>
        </p:spPr>
        <p:txBody>
          <a:bodyPr/>
          <a:lstStyle/>
          <a:p>
            <a:r>
              <a:rPr lang="zh-CN" altLang="en-US" dirty="0"/>
              <a:t>指出顺序图中各个图形要素及其含义</a:t>
            </a:r>
            <a:endParaRPr lang="en-US" altLang="zh-CN" dirty="0"/>
          </a:p>
          <a:p>
            <a:endParaRPr lang="en-US" altLang="zh-CN" dirty="0"/>
          </a:p>
          <a:p>
            <a:r>
              <a:rPr lang="zh-CN" altLang="en-US" dirty="0"/>
              <a:t>这个图是否有画的不对之处</a:t>
            </a:r>
            <a:endParaRPr lang="zh-CN" altLang="en-US" dirty="0"/>
          </a:p>
        </p:txBody>
      </p:sp>
      <p:pic>
        <p:nvPicPr>
          <p:cNvPr id="6" name="图片 5"/>
          <p:cNvPicPr>
            <a:picLocks noChangeAspect="1"/>
          </p:cNvPicPr>
          <p:nvPr/>
        </p:nvPicPr>
        <p:blipFill>
          <a:blip r:embed="rId1"/>
          <a:stretch>
            <a:fillRect/>
          </a:stretch>
        </p:blipFill>
        <p:spPr>
          <a:xfrm>
            <a:off x="2854846" y="872716"/>
            <a:ext cx="8795817" cy="5585437"/>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zh-CN" altLang="en-US" dirty="0"/>
              <a:t>类和对象图</a:t>
            </a:r>
            <a:endParaRPr lang="zh-CN" altLang="en-US" dirty="0"/>
          </a:p>
        </p:txBody>
      </p:sp>
      <p:sp>
        <p:nvSpPr>
          <p:cNvPr id="47" name="日期占位符 3"/>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a:t>©Copyright Xinjun Mao</a:t>
            </a:r>
            <a:endParaRPr lang="en-US" altLang="zh-CN"/>
          </a:p>
        </p:txBody>
      </p:sp>
      <p:sp>
        <p:nvSpPr>
          <p:cNvPr id="49" name="灯片编号占位符 5"/>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fld>
            <a:endParaRPr lang="en-US" altLang="zh-CN"/>
          </a:p>
        </p:txBody>
      </p:sp>
      <p:graphicFrame>
        <p:nvGraphicFramePr>
          <p:cNvPr id="2" name="表格 1"/>
          <p:cNvGraphicFramePr/>
          <p:nvPr/>
        </p:nvGraphicFramePr>
        <p:xfrm>
          <a:off x="730610" y="944835"/>
          <a:ext cx="10909212" cy="5481935"/>
        </p:xfrm>
        <a:graphic>
          <a:graphicData uri="http://schemas.openxmlformats.org/drawingml/2006/table">
            <a:tbl>
              <a:tblPr firstRow="1" bandRow="1">
                <a:tableStyleId>{5940675A-B579-460E-94D1-54222C63F5DA}</a:tableStyleId>
              </a:tblPr>
              <a:tblGrid>
                <a:gridCol w="1074037"/>
                <a:gridCol w="4832751"/>
                <a:gridCol w="5002424"/>
              </a:tblGrid>
              <a:tr h="450215">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800" b="1">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endParaRPr lang="en-US" alt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endPar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rowSpan="4">
                  <a:txBody>
                    <a:bodyPr/>
                    <a:lstStyle/>
                    <a:p>
                      <a:pPr indent="0">
                        <a:buNone/>
                      </a:pPr>
                      <a:endParaRPr lang="en-US" sz="24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结构</a:t>
                      </a:r>
                      <a:r>
                        <a:rPr lang="en-US" altLang="zh-CN" sz="2400" b="0" dirty="0">
                          <a:solidFill>
                            <a:srgbClr val="000000"/>
                          </a:solidFill>
                          <a:latin typeface="Times New Roman" panose="02020603050405020304" pitchFamily="18" charset="0"/>
                          <a:ea typeface="微软雅黑" panose="020B0503020204020204" charset="-122"/>
                        </a:rPr>
                        <a:t> </a:t>
                      </a:r>
                      <a:endParaRPr lang="en-US" altLang="zh-CN" sz="2400" b="0" dirty="0">
                        <a:solidFill>
                          <a:srgbClr val="000000"/>
                        </a:solidFill>
                        <a:latin typeface="Times New Roman" panose="02020603050405020304" pitchFamily="18" charset="0"/>
                        <a:ea typeface="微软雅黑" panose="020B0503020204020204" charset="-122"/>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endParaRPr lang="en-US" altLang="zh-CN"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类图（class</a:t>
                      </a:r>
                      <a:r>
                        <a:rPr 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diagram）</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系统的静态结构</a:t>
                      </a:r>
                      <a:endPar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对象图（object</a:t>
                      </a:r>
                      <a:r>
                        <a:rPr 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diagram）</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对象</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系统的静态结构</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构件图(component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2400" b="0">
                          <a:latin typeface="Times New Roman" panose="02020603050405020304" pitchFamily="18" charset="0"/>
                          <a:ea typeface="微软雅黑" panose="020B0503020204020204" charset="-122"/>
                          <a:cs typeface="Times New Roman" panose="02020603050405020304" pitchFamily="18" charset="0"/>
                        </a:rPr>
                        <a:t>其</a:t>
                      </a:r>
                      <a:r>
                        <a:rPr lang="en-US" altLang="en-US" sz="2400" b="0">
                          <a:latin typeface="Times New Roman" panose="02020603050405020304" pitchFamily="18" charset="0"/>
                          <a:ea typeface="微软雅黑" panose="020B0503020204020204" charset="-122"/>
                          <a:cs typeface="Times New Roman" panose="02020603050405020304" pitchFamily="18" charset="0"/>
                        </a:rPr>
                        <a:t>依赖关系</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850">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0" dirty="0" err="1">
                          <a:solidFill>
                            <a:srgbClr val="000000"/>
                          </a:solidFill>
                          <a:latin typeface="Times New Roman" panose="02020603050405020304" pitchFamily="18" charset="0"/>
                          <a:ea typeface="微软雅黑" panose="020B0503020204020204" charset="-122"/>
                          <a:cs typeface="宋体" panose="02010600030101010101" pitchFamily="2" charset="-122"/>
                        </a:rPr>
                        <a:t>行为</a:t>
                      </a: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endParaRPr lang="en-US" altLang="zh-CN" sz="2400" b="0" dirty="0">
                        <a:solidFill>
                          <a:srgbClr val="000000"/>
                        </a:solidFill>
                        <a:latin typeface="Times New Roman" panose="02020603050405020304" pitchFamily="18" charset="0"/>
                        <a:ea typeface="微软雅黑" panose="020B0503020204020204"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latin typeface="Times New Roman" panose="02020603050405020304" pitchFamily="18" charset="0"/>
                          <a:ea typeface="微软雅黑" panose="020B0503020204020204" charset="-122"/>
                          <a:cs typeface="Times New Roman" panose="02020603050405020304" pitchFamily="18" charset="0"/>
                        </a:rPr>
                        <a:t>描述状态的变迁</a:t>
                      </a:r>
                      <a:endParaRPr lang="zh-CN"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latin typeface="Times New Roman" panose="02020603050405020304" pitchFamily="18" charset="0"/>
                          <a:ea typeface="微软雅黑" panose="020B0503020204020204" charset="-122"/>
                          <a:cs typeface="Times New Roman" panose="02020603050405020304" pitchFamily="18" charset="0"/>
                        </a:rPr>
                        <a:t>描述系统活动的实施</a:t>
                      </a:r>
                      <a:endParaRPr lang="zh-CN"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8323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通信图(communication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顺序图(sequence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的</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消息传递与协作</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53276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部署</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部署图（deployment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情况</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用例图（use case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dirty="0" err="1">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1.3.2 </a:t>
            </a:r>
            <a:r>
              <a:rPr lang="zh-CN" altLang="en-US" dirty="0"/>
              <a:t>类图</a:t>
            </a:r>
            <a:endParaRPr lang="zh-CN" altLang="en-US" dirty="0"/>
          </a:p>
        </p:txBody>
      </p:sp>
      <p:sp>
        <p:nvSpPr>
          <p:cNvPr id="2" name="内容占位符 1"/>
          <p:cNvSpPr>
            <a:spLocks noGrp="1"/>
          </p:cNvSpPr>
          <p:nvPr>
            <p:ph idx="1"/>
          </p:nvPr>
        </p:nvSpPr>
        <p:spPr/>
        <p:txBody>
          <a:bodyPr/>
          <a:lstStyle/>
          <a:p>
            <a:r>
              <a:rPr lang="zh-CN" altLang="en-US" dirty="0"/>
              <a:t>功效</a:t>
            </a:r>
            <a:endParaRPr lang="en-US" altLang="zh-CN" dirty="0"/>
          </a:p>
          <a:p>
            <a:pPr lvl="1"/>
            <a:r>
              <a:rPr lang="zh-CN" altLang="zh-CN" dirty="0"/>
              <a:t>描述系统的</a:t>
            </a:r>
            <a:r>
              <a:rPr lang="zh-CN" altLang="en-US" b="1" dirty="0">
                <a:solidFill>
                  <a:srgbClr val="C00000"/>
                </a:solidFill>
              </a:rPr>
              <a:t>类构成</a:t>
            </a:r>
            <a:r>
              <a:rPr lang="zh-CN" altLang="en-US" dirty="0"/>
              <a:t>，刻画系统的</a:t>
            </a:r>
            <a:r>
              <a:rPr lang="zh-CN" altLang="en-US" b="1" dirty="0">
                <a:solidFill>
                  <a:srgbClr val="C00000"/>
                </a:solidFill>
              </a:rPr>
              <a:t>静态组成结构</a:t>
            </a:r>
            <a:endParaRPr lang="en-US" altLang="zh-CN" b="1" dirty="0">
              <a:solidFill>
                <a:srgbClr val="C00000"/>
              </a:solidFill>
            </a:endParaRPr>
          </a:p>
          <a:p>
            <a:pPr lvl="1"/>
            <a:endParaRPr lang="en-US" altLang="zh-CN" dirty="0"/>
          </a:p>
          <a:p>
            <a:r>
              <a:rPr lang="zh-CN" altLang="en-US" dirty="0"/>
              <a:t>图的构成</a:t>
            </a:r>
            <a:endParaRPr lang="en-US" altLang="zh-CN" dirty="0"/>
          </a:p>
          <a:p>
            <a:pPr lvl="1"/>
            <a:r>
              <a:rPr lang="zh-CN" altLang="zh-CN" b="1" dirty="0">
                <a:solidFill>
                  <a:srgbClr val="C00000"/>
                </a:solidFill>
              </a:rPr>
              <a:t>结点</a:t>
            </a:r>
            <a:r>
              <a:rPr lang="zh-CN" altLang="en-US" dirty="0"/>
              <a:t>：</a:t>
            </a:r>
            <a:r>
              <a:rPr lang="zh-CN" altLang="zh-CN" dirty="0"/>
              <a:t>表示系统中的类</a:t>
            </a:r>
            <a:r>
              <a:rPr lang="zh-CN" altLang="en-US" dirty="0"/>
              <a:t>（或接口）</a:t>
            </a:r>
            <a:r>
              <a:rPr lang="zh-CN" altLang="zh-CN" dirty="0"/>
              <a:t>及其属性和操作</a:t>
            </a:r>
            <a:endParaRPr lang="en-US" altLang="zh-CN" dirty="0"/>
          </a:p>
          <a:p>
            <a:pPr lvl="1"/>
            <a:r>
              <a:rPr lang="zh-CN" altLang="zh-CN" b="1" dirty="0">
                <a:solidFill>
                  <a:srgbClr val="C00000"/>
                </a:solidFill>
              </a:rPr>
              <a:t>边</a:t>
            </a:r>
            <a:r>
              <a:rPr lang="zh-CN" altLang="en-US" dirty="0"/>
              <a:t>：</a:t>
            </a:r>
            <a:r>
              <a:rPr lang="zh-CN" altLang="zh-CN" dirty="0"/>
              <a:t>类之间的关系</a:t>
            </a:r>
            <a:endParaRPr lang="zh-CN" altLang="zh-CN"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0" name="组合 9"/>
          <p:cNvGrpSpPr/>
          <p:nvPr/>
        </p:nvGrpSpPr>
        <p:grpSpPr>
          <a:xfrm>
            <a:off x="946634" y="5005235"/>
            <a:ext cx="6246694" cy="728816"/>
            <a:chOff x="946634" y="5005235"/>
            <a:chExt cx="6246694" cy="728816"/>
          </a:xfrm>
        </p:grpSpPr>
        <p:sp>
          <p:nvSpPr>
            <p:cNvPr id="8" name="矩形 7"/>
            <p:cNvSpPr/>
            <p:nvPr/>
          </p:nvSpPr>
          <p:spPr>
            <a:xfrm>
              <a:off x="946634" y="5005235"/>
              <a:ext cx="2196244"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ClassName1</a:t>
              </a:r>
              <a:endParaRPr lang="zh-CN" altLang="en-US" dirty="0">
                <a:latin typeface="Times New Roman" panose="02020603050405020304" pitchFamily="18" charset="0"/>
                <a:cs typeface="Times New Roman" panose="02020603050405020304" pitchFamily="18" charset="0"/>
              </a:endParaRPr>
            </a:p>
          </p:txBody>
        </p:sp>
        <p:sp>
          <p:nvSpPr>
            <p:cNvPr id="9" name="矩形 8"/>
            <p:cNvSpPr/>
            <p:nvPr/>
          </p:nvSpPr>
          <p:spPr>
            <a:xfrm>
              <a:off x="4997084" y="5013971"/>
              <a:ext cx="2196244"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ClassName2</a:t>
              </a:r>
              <a:endParaRPr lang="zh-CN" altLang="en-US" dirty="0">
                <a:latin typeface="Times New Roman" panose="02020603050405020304" pitchFamily="18" charset="0"/>
                <a:cs typeface="Times New Roman" panose="02020603050405020304" pitchFamily="18" charset="0"/>
              </a:endParaRPr>
            </a:p>
          </p:txBody>
        </p:sp>
        <p:cxnSp>
          <p:nvCxnSpPr>
            <p:cNvPr id="11" name="直接箭头连接符 10"/>
            <p:cNvCxnSpPr>
              <a:stCxn id="8" idx="3"/>
              <a:endCxn id="9" idx="1"/>
            </p:cNvCxnSpPr>
            <p:nvPr/>
          </p:nvCxnSpPr>
          <p:spPr>
            <a:xfrm>
              <a:off x="3142878" y="5365275"/>
              <a:ext cx="1854206" cy="873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类的</a:t>
            </a:r>
            <a:r>
              <a:rPr lang="en-US" altLang="zh-CN" dirty="0"/>
              <a:t>UML</a:t>
            </a:r>
            <a:r>
              <a:rPr lang="zh-CN" altLang="en-US" dirty="0"/>
              <a:t>表示</a:t>
            </a:r>
            <a:endParaRPr lang="zh-CN" altLang="en-US" dirty="0"/>
          </a:p>
        </p:txBody>
      </p:sp>
      <p:sp>
        <p:nvSpPr>
          <p:cNvPr id="3" name="日期占位符 2"/>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a:t>©Copyright Xinjun Mao</a:t>
            </a:r>
            <a:endParaRPr lang="en-US" altLang="zh-CN"/>
          </a:p>
        </p:txBody>
      </p:sp>
      <p:sp>
        <p:nvSpPr>
          <p:cNvPr id="4" name="灯片编号占位符 3"/>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fld>
            <a:endParaRPr lang="en-US" altLang="zh-CN"/>
          </a:p>
        </p:txBody>
      </p:sp>
      <p:sp>
        <p:nvSpPr>
          <p:cNvPr id="6" name="Rectangle 2"/>
          <p:cNvSpPr>
            <a:spLocks noChangeArrowheads="1"/>
          </p:cNvSpPr>
          <p:nvPr/>
        </p:nvSpPr>
        <p:spPr bwMode="auto">
          <a:xfrm>
            <a:off x="1523206" y="-2308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348465" y="4468132"/>
          <a:ext cx="2838481" cy="1728192"/>
        </p:xfrm>
        <a:graphic>
          <a:graphicData uri="http://schemas.openxmlformats.org/presentationml/2006/ole">
            <mc:AlternateContent xmlns:mc="http://schemas.openxmlformats.org/markup-compatibility/2006">
              <mc:Choice xmlns:v="urn:schemas-microsoft-com:vml" Requires="v">
                <p:oleObj spid="_x0000_s4140" name="Visio" r:id="rId1" imgW="1091565" imgH="663575" progId="Visio.Drawing.11">
                  <p:embed/>
                </p:oleObj>
              </mc:Choice>
              <mc:Fallback>
                <p:oleObj name="Visio" r:id="rId1" imgW="1091565" imgH="663575" progId="Visio.Drawing.11">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65" y="4468132"/>
                        <a:ext cx="2838481" cy="1728192"/>
                      </a:xfrm>
                      <a:prstGeom prst="rect">
                        <a:avLst/>
                      </a:prstGeom>
                      <a:noFill/>
                    </p:spPr>
                  </p:pic>
                </p:oleObj>
              </mc:Fallback>
            </mc:AlternateContent>
          </a:graphicData>
        </a:graphic>
      </p:graphicFrame>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370117" y="2781572"/>
          <a:ext cx="2754630" cy="1562100"/>
        </p:xfrm>
        <a:graphic>
          <a:graphicData uri="http://schemas.openxmlformats.org/presentationml/2006/ole">
            <mc:AlternateContent xmlns:mc="http://schemas.openxmlformats.org/markup-compatibility/2006">
              <mc:Choice xmlns:v="urn:schemas-microsoft-com:vml" Requires="v">
                <p:oleObj spid="_x0000_s4141" name="Visio" r:id="rId3" imgW="1091565" imgH="567690" progId="Visio.Drawing.11">
                  <p:embed/>
                </p:oleObj>
              </mc:Choice>
              <mc:Fallback>
                <p:oleObj name="Visio" r:id="rId3" imgW="1091565" imgH="567690" progId="Visio.Drawing.11">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117" y="2781572"/>
                        <a:ext cx="2754630" cy="1562100"/>
                      </a:xfrm>
                      <a:prstGeom prst="rect">
                        <a:avLst/>
                      </a:prstGeom>
                      <a:noFill/>
                    </p:spPr>
                  </p:pic>
                </p:oleObj>
              </mc:Fallback>
            </mc:AlternateContent>
          </a:graphicData>
        </a:graphic>
      </p:graphicFrame>
      <p:sp>
        <p:nvSpPr>
          <p:cNvPr id="10" name="Rectangle 6"/>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404366" y="1095012"/>
          <a:ext cx="1838412" cy="1686560"/>
        </p:xfrm>
        <a:graphic>
          <a:graphicData uri="http://schemas.openxmlformats.org/presentationml/2006/ole">
            <mc:AlternateContent xmlns:mc="http://schemas.openxmlformats.org/markup-compatibility/2006">
              <mc:Choice xmlns:v="urn:schemas-microsoft-com:vml" Requires="v">
                <p:oleObj spid="_x0000_s4142" name="Visio" r:id="rId5" imgW="1257300" imgH="1016000" progId="Visio.Drawing.11">
                  <p:embed/>
                </p:oleObj>
              </mc:Choice>
              <mc:Fallback>
                <p:oleObj name="Visio" r:id="rId5" imgW="1257300" imgH="1016000" progId="Visio.Drawing.11">
                  <p:embed/>
                  <p:pic>
                    <p:nvPicPr>
                      <p:cNvPr id="0" name="对象 10"/>
                      <p:cNvPicPr>
                        <a:picLocks noChangeAspect="1" noChangeArrowheads="1"/>
                      </p:cNvPicPr>
                      <p:nvPr/>
                    </p:nvPicPr>
                    <p:blipFill>
                      <a:blip r:embed="rId6"/>
                      <a:srcRect/>
                      <a:stretch>
                        <a:fillRect/>
                      </a:stretch>
                    </p:blipFill>
                    <p:spPr bwMode="auto">
                      <a:xfrm>
                        <a:off x="404366" y="1095012"/>
                        <a:ext cx="1838412" cy="1686560"/>
                      </a:xfrm>
                      <a:prstGeom prst="rect">
                        <a:avLst/>
                      </a:prstGeom>
                      <a:noFill/>
                    </p:spPr>
                  </p:pic>
                </p:oleObj>
              </mc:Fallback>
            </mc:AlternateContent>
          </a:graphicData>
        </a:graphic>
      </p:graphicFrame>
      <p:grpSp>
        <p:nvGrpSpPr>
          <p:cNvPr id="12" name="Group 23"/>
          <p:cNvGrpSpPr>
            <a:grpSpLocks noChangeAspect="1"/>
          </p:cNvGrpSpPr>
          <p:nvPr/>
        </p:nvGrpSpPr>
        <p:grpSpPr bwMode="auto">
          <a:xfrm>
            <a:off x="3135373" y="1197553"/>
            <a:ext cx="5371211" cy="5211185"/>
            <a:chOff x="1784" y="862"/>
            <a:chExt cx="8668" cy="8498"/>
          </a:xfrm>
        </p:grpSpPr>
        <p:sp>
          <p:nvSpPr>
            <p:cNvPr id="13" name="AutoShape 24"/>
            <p:cNvSpPr>
              <a:spLocks noChangeAspect="1" noChangeArrowheads="1"/>
            </p:cNvSpPr>
            <p:nvPr/>
          </p:nvSpPr>
          <p:spPr bwMode="auto">
            <a:xfrm>
              <a:off x="1812" y="900"/>
              <a:ext cx="8640" cy="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Rectangle 25"/>
            <p:cNvSpPr>
              <a:spLocks noChangeArrowheads="1"/>
            </p:cNvSpPr>
            <p:nvPr/>
          </p:nvSpPr>
          <p:spPr bwMode="auto">
            <a:xfrm>
              <a:off x="1784" y="862"/>
              <a:ext cx="8640" cy="8100"/>
            </a:xfrm>
            <a:prstGeom prst="rect">
              <a:avLst/>
            </a:prstGeom>
            <a:solidFill>
              <a:srgbClr val="FFFFFF"/>
            </a:solidFill>
            <a:ln w="28575">
              <a:solidFill>
                <a:srgbClr val="000000"/>
              </a:solidFill>
              <a:miter lim="800000"/>
            </a:ln>
          </p:spPr>
          <p:txBody>
            <a:bodyPr/>
            <a:lstStyle/>
            <a:p>
              <a:endParaRPr lang="zh-CN" altLang="en-US" sz="2000">
                <a:solidFill>
                  <a:schemeClr val="tx1"/>
                </a:solidFill>
              </a:endParaRPr>
            </a:p>
          </p:txBody>
        </p:sp>
        <p:sp>
          <p:nvSpPr>
            <p:cNvPr id="15" name="Rectangle 26"/>
            <p:cNvSpPr>
              <a:spLocks noChangeArrowheads="1"/>
            </p:cNvSpPr>
            <p:nvPr/>
          </p:nvSpPr>
          <p:spPr bwMode="auto">
            <a:xfrm>
              <a:off x="4864" y="1800"/>
              <a:ext cx="3248" cy="5760"/>
            </a:xfrm>
            <a:prstGeom prst="rect">
              <a:avLst/>
            </a:prstGeom>
            <a:solidFill>
              <a:srgbClr val="FFFFFF"/>
            </a:solidFill>
            <a:ln w="9525">
              <a:solidFill>
                <a:srgbClr val="000000"/>
              </a:solidFill>
              <a:miter lim="800000"/>
            </a:ln>
          </p:spPr>
          <p:txBody>
            <a:bodyPr/>
            <a:lstStyle/>
            <a:p>
              <a:endParaRPr lang="zh-CN" altLang="en-US"/>
            </a:p>
          </p:txBody>
        </p:sp>
        <p:sp>
          <p:nvSpPr>
            <p:cNvPr id="16" name="Line 27"/>
            <p:cNvSpPr>
              <a:spLocks noChangeShapeType="1"/>
            </p:cNvSpPr>
            <p:nvPr/>
          </p:nvSpPr>
          <p:spPr bwMode="auto">
            <a:xfrm>
              <a:off x="4872" y="2520"/>
              <a:ext cx="324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Text Box 28"/>
            <p:cNvSpPr txBox="1">
              <a:spLocks noChangeArrowheads="1"/>
            </p:cNvSpPr>
            <p:nvPr/>
          </p:nvSpPr>
          <p:spPr bwMode="auto">
            <a:xfrm>
              <a:off x="5424" y="1980"/>
              <a:ext cx="1428" cy="3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dirty="0"/>
                <a:t>Order</a:t>
              </a:r>
              <a:endParaRPr lang="en-US" dirty="0"/>
            </a:p>
          </p:txBody>
        </p:sp>
        <p:sp>
          <p:nvSpPr>
            <p:cNvPr id="18" name="Text Box 29"/>
            <p:cNvSpPr txBox="1">
              <a:spLocks noChangeArrowheads="1"/>
            </p:cNvSpPr>
            <p:nvPr/>
          </p:nvSpPr>
          <p:spPr bwMode="auto">
            <a:xfrm>
              <a:off x="5232" y="3600"/>
              <a:ext cx="23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a:t>&lt;&lt;Constructor&gt;&gt;</a:t>
              </a:r>
              <a:endParaRPr lang="en-US"/>
            </a:p>
          </p:txBody>
        </p:sp>
        <p:sp>
          <p:nvSpPr>
            <p:cNvPr id="19" name="Text Box 30"/>
            <p:cNvSpPr txBox="1">
              <a:spLocks noChangeArrowheads="1"/>
            </p:cNvSpPr>
            <p:nvPr/>
          </p:nvSpPr>
          <p:spPr bwMode="auto">
            <a:xfrm>
              <a:off x="5052" y="3960"/>
              <a:ext cx="216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a:t>+Order(id: integer)</a:t>
              </a:r>
              <a:endParaRPr lang="en-US"/>
            </a:p>
          </p:txBody>
        </p:sp>
        <p:sp>
          <p:nvSpPr>
            <p:cNvPr id="20" name="Text Box 31"/>
            <p:cNvSpPr txBox="1">
              <a:spLocks noChangeArrowheads="1"/>
            </p:cNvSpPr>
            <p:nvPr/>
          </p:nvSpPr>
          <p:spPr bwMode="auto">
            <a:xfrm>
              <a:off x="5412" y="4320"/>
              <a:ext cx="18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dirty="0"/>
                <a:t>&lt;&lt;accessor&gt;&gt;</a:t>
              </a:r>
              <a:endParaRPr lang="en-US" dirty="0"/>
            </a:p>
          </p:txBody>
        </p:sp>
        <p:sp>
          <p:nvSpPr>
            <p:cNvPr id="21" name="Text Box 32"/>
            <p:cNvSpPr txBox="1">
              <a:spLocks noChangeArrowheads="1"/>
            </p:cNvSpPr>
            <p:nvPr/>
          </p:nvSpPr>
          <p:spPr bwMode="auto">
            <a:xfrm>
              <a:off x="5052" y="4680"/>
              <a:ext cx="28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a:t>+getQuantity(): integer</a:t>
              </a:r>
              <a:endParaRPr lang="en-US"/>
            </a:p>
          </p:txBody>
        </p:sp>
        <p:sp>
          <p:nvSpPr>
            <p:cNvPr id="22" name="Text Box 33"/>
            <p:cNvSpPr txBox="1">
              <a:spLocks noChangeArrowheads="1"/>
            </p:cNvSpPr>
            <p:nvPr/>
          </p:nvSpPr>
          <p:spPr bwMode="auto">
            <a:xfrm>
              <a:off x="5412" y="5040"/>
              <a:ext cx="18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a:t>&lt;&lt;mutator&gt;&gt;</a:t>
              </a:r>
              <a:endParaRPr lang="en-US"/>
            </a:p>
          </p:txBody>
        </p:sp>
        <p:sp>
          <p:nvSpPr>
            <p:cNvPr id="23" name="Text Box 34"/>
            <p:cNvSpPr txBox="1">
              <a:spLocks noChangeArrowheads="1"/>
            </p:cNvSpPr>
            <p:nvPr/>
          </p:nvSpPr>
          <p:spPr bwMode="auto">
            <a:xfrm>
              <a:off x="5052" y="5400"/>
              <a:ext cx="28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a:t>+setQuantity(id: integer)</a:t>
              </a:r>
              <a:endParaRPr lang="en-US"/>
            </a:p>
          </p:txBody>
        </p:sp>
        <p:sp>
          <p:nvSpPr>
            <p:cNvPr id="24" name="Text Box 35"/>
            <p:cNvSpPr txBox="1">
              <a:spLocks noChangeArrowheads="1"/>
            </p:cNvSpPr>
            <p:nvPr/>
          </p:nvSpPr>
          <p:spPr bwMode="auto">
            <a:xfrm>
              <a:off x="5052" y="5760"/>
              <a:ext cx="270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a:t>&lt;&lt;business logic&gt;&gt;</a:t>
              </a:r>
              <a:endParaRPr lang="en-US"/>
            </a:p>
          </p:txBody>
        </p:sp>
        <p:sp>
          <p:nvSpPr>
            <p:cNvPr id="25" name="Text Box 36"/>
            <p:cNvSpPr txBox="1">
              <a:spLocks noChangeArrowheads="1"/>
            </p:cNvSpPr>
            <p:nvPr/>
          </p:nvSpPr>
          <p:spPr bwMode="auto">
            <a:xfrm>
              <a:off x="5052" y="6300"/>
              <a:ext cx="28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a:t>+addOrder(id: integer)</a:t>
              </a:r>
              <a:endParaRPr lang="en-US"/>
            </a:p>
          </p:txBody>
        </p:sp>
        <p:sp>
          <p:nvSpPr>
            <p:cNvPr id="26" name="Text Box 37"/>
            <p:cNvSpPr txBox="1">
              <a:spLocks noChangeArrowheads="1"/>
            </p:cNvSpPr>
            <p:nvPr/>
          </p:nvSpPr>
          <p:spPr bwMode="auto">
            <a:xfrm>
              <a:off x="5052" y="6840"/>
              <a:ext cx="288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a:t>+cancelOrder(id:integer)</a:t>
              </a:r>
              <a:endParaRPr lang="en-US"/>
            </a:p>
          </p:txBody>
        </p:sp>
        <p:sp>
          <p:nvSpPr>
            <p:cNvPr id="27" name="Line 38"/>
            <p:cNvSpPr>
              <a:spLocks noChangeShapeType="1"/>
            </p:cNvSpPr>
            <p:nvPr/>
          </p:nvSpPr>
          <p:spPr bwMode="auto">
            <a:xfrm>
              <a:off x="8112" y="2340"/>
              <a:ext cx="540"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39"/>
            <p:cNvSpPr txBox="1">
              <a:spLocks noChangeArrowheads="1"/>
            </p:cNvSpPr>
            <p:nvPr/>
          </p:nvSpPr>
          <p:spPr bwMode="auto">
            <a:xfrm>
              <a:off x="8652" y="2160"/>
              <a:ext cx="16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a:solidFill>
                    <a:schemeClr val="tx1"/>
                  </a:solidFill>
                </a:rPr>
                <a:t>类名称</a:t>
              </a:r>
              <a:endParaRPr lang="zh-CN" altLang="en-US" sz="2000">
                <a:solidFill>
                  <a:schemeClr val="tx1"/>
                </a:solidFill>
              </a:endParaRPr>
            </a:p>
          </p:txBody>
        </p:sp>
        <p:sp>
          <p:nvSpPr>
            <p:cNvPr id="29" name="Line 40"/>
            <p:cNvSpPr>
              <a:spLocks noChangeShapeType="1"/>
            </p:cNvSpPr>
            <p:nvPr/>
          </p:nvSpPr>
          <p:spPr bwMode="auto">
            <a:xfrm>
              <a:off x="8112" y="4139"/>
              <a:ext cx="72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41"/>
            <p:cNvSpPr>
              <a:spLocks noChangeShapeType="1"/>
            </p:cNvSpPr>
            <p:nvPr/>
          </p:nvSpPr>
          <p:spPr bwMode="auto">
            <a:xfrm>
              <a:off x="8832" y="4140"/>
              <a:ext cx="1" cy="306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42"/>
            <p:cNvSpPr>
              <a:spLocks noChangeShapeType="1"/>
            </p:cNvSpPr>
            <p:nvPr/>
          </p:nvSpPr>
          <p:spPr bwMode="auto">
            <a:xfrm flipH="1">
              <a:off x="8112" y="7200"/>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Text Box 43"/>
            <p:cNvSpPr txBox="1">
              <a:spLocks noChangeArrowheads="1"/>
            </p:cNvSpPr>
            <p:nvPr/>
          </p:nvSpPr>
          <p:spPr bwMode="auto">
            <a:xfrm>
              <a:off x="9012" y="5400"/>
              <a:ext cx="126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dirty="0">
                  <a:solidFill>
                    <a:schemeClr val="tx1"/>
                  </a:solidFill>
                </a:rPr>
                <a:t>方法</a:t>
              </a:r>
              <a:endParaRPr lang="zh-CN" altLang="en-US" sz="2000" dirty="0">
                <a:solidFill>
                  <a:schemeClr val="tx1"/>
                </a:solidFill>
              </a:endParaRPr>
            </a:p>
          </p:txBody>
        </p:sp>
        <p:sp>
          <p:nvSpPr>
            <p:cNvPr id="33" name="Line 44"/>
            <p:cNvSpPr>
              <a:spLocks noChangeShapeType="1"/>
            </p:cNvSpPr>
            <p:nvPr/>
          </p:nvSpPr>
          <p:spPr bwMode="auto">
            <a:xfrm>
              <a:off x="7212" y="7200"/>
              <a:ext cx="1080" cy="62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Text Box 45"/>
            <p:cNvSpPr txBox="1">
              <a:spLocks noChangeArrowheads="1"/>
            </p:cNvSpPr>
            <p:nvPr/>
          </p:nvSpPr>
          <p:spPr bwMode="auto">
            <a:xfrm>
              <a:off x="8292" y="7380"/>
              <a:ext cx="198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dirty="0">
                  <a:solidFill>
                    <a:schemeClr val="tx1"/>
                  </a:solidFill>
                </a:rPr>
                <a:t>参数类型</a:t>
              </a:r>
              <a:endParaRPr lang="zh-CN" altLang="en-US" sz="2000" dirty="0">
                <a:solidFill>
                  <a:schemeClr val="tx1"/>
                </a:solidFill>
              </a:endParaRPr>
            </a:p>
          </p:txBody>
        </p:sp>
        <p:sp>
          <p:nvSpPr>
            <p:cNvPr id="35" name="Line 46"/>
            <p:cNvSpPr>
              <a:spLocks noChangeShapeType="1"/>
            </p:cNvSpPr>
            <p:nvPr/>
          </p:nvSpPr>
          <p:spPr bwMode="auto">
            <a:xfrm>
              <a:off x="6672" y="7200"/>
              <a:ext cx="540" cy="9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47"/>
            <p:cNvSpPr txBox="1">
              <a:spLocks noChangeArrowheads="1"/>
            </p:cNvSpPr>
            <p:nvPr/>
          </p:nvSpPr>
          <p:spPr bwMode="auto">
            <a:xfrm>
              <a:off x="5880" y="8100"/>
              <a:ext cx="2232"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a:solidFill>
                    <a:schemeClr val="tx1"/>
                  </a:solidFill>
                </a:rPr>
                <a:t>参数名称</a:t>
              </a:r>
              <a:endParaRPr lang="zh-CN" altLang="en-US" sz="2000">
                <a:solidFill>
                  <a:schemeClr val="tx1"/>
                </a:solidFill>
              </a:endParaRPr>
            </a:p>
          </p:txBody>
        </p:sp>
        <p:sp>
          <p:nvSpPr>
            <p:cNvPr id="37" name="Line 48"/>
            <p:cNvSpPr>
              <a:spLocks noChangeShapeType="1"/>
            </p:cNvSpPr>
            <p:nvPr/>
          </p:nvSpPr>
          <p:spPr bwMode="auto">
            <a:xfrm flipH="1">
              <a:off x="5072" y="7200"/>
              <a:ext cx="520" cy="9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49"/>
            <p:cNvSpPr txBox="1">
              <a:spLocks noChangeArrowheads="1"/>
            </p:cNvSpPr>
            <p:nvPr/>
          </p:nvSpPr>
          <p:spPr bwMode="auto">
            <a:xfrm>
              <a:off x="3074" y="8100"/>
              <a:ext cx="2518"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dirty="0">
                  <a:solidFill>
                    <a:schemeClr val="tx1"/>
                  </a:solidFill>
                </a:rPr>
                <a:t>方法名称</a:t>
              </a:r>
              <a:endParaRPr lang="zh-CN" altLang="en-US" sz="2000" dirty="0">
                <a:solidFill>
                  <a:schemeClr val="tx1"/>
                </a:solidFill>
              </a:endParaRPr>
            </a:p>
          </p:txBody>
        </p:sp>
        <p:sp>
          <p:nvSpPr>
            <p:cNvPr id="39" name="Line 50"/>
            <p:cNvSpPr>
              <a:spLocks noChangeShapeType="1"/>
            </p:cNvSpPr>
            <p:nvPr/>
          </p:nvSpPr>
          <p:spPr bwMode="auto">
            <a:xfrm flipH="1">
              <a:off x="3612" y="3218"/>
              <a:ext cx="1420" cy="9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Line 51"/>
            <p:cNvSpPr>
              <a:spLocks noChangeShapeType="1"/>
            </p:cNvSpPr>
            <p:nvPr/>
          </p:nvSpPr>
          <p:spPr bwMode="auto">
            <a:xfrm>
              <a:off x="4872" y="3599"/>
              <a:ext cx="324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Text Box 52"/>
            <p:cNvSpPr txBox="1">
              <a:spLocks noChangeArrowheads="1"/>
            </p:cNvSpPr>
            <p:nvPr/>
          </p:nvSpPr>
          <p:spPr bwMode="auto">
            <a:xfrm>
              <a:off x="5052" y="2700"/>
              <a:ext cx="270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200"/>
                <a:t>-id: integer</a:t>
              </a:r>
              <a:endParaRPr lang="en-US" sz="1200"/>
            </a:p>
            <a:p>
              <a:pPr algn="l"/>
              <a:r>
                <a:rPr lang="en-US" sz="1200"/>
                <a:t>-quantity: integer = 0</a:t>
              </a:r>
              <a:endParaRPr lang="en-US"/>
            </a:p>
          </p:txBody>
        </p:sp>
        <p:sp>
          <p:nvSpPr>
            <p:cNvPr id="42" name="Line 53"/>
            <p:cNvSpPr>
              <a:spLocks noChangeShapeType="1"/>
            </p:cNvSpPr>
            <p:nvPr/>
          </p:nvSpPr>
          <p:spPr bwMode="auto">
            <a:xfrm>
              <a:off x="3612" y="4140"/>
              <a:ext cx="1440" cy="83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Text Box 54"/>
            <p:cNvSpPr txBox="1">
              <a:spLocks noChangeArrowheads="1"/>
            </p:cNvSpPr>
            <p:nvPr/>
          </p:nvSpPr>
          <p:spPr bwMode="auto">
            <a:xfrm>
              <a:off x="1865" y="3731"/>
              <a:ext cx="2099"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dirty="0">
                  <a:solidFill>
                    <a:schemeClr val="tx1"/>
                  </a:solidFill>
                </a:rPr>
                <a:t>访问模式</a:t>
              </a:r>
              <a:endParaRPr lang="zh-CN" altLang="en-US" sz="2000" dirty="0">
                <a:solidFill>
                  <a:schemeClr val="tx1"/>
                </a:solidFill>
              </a:endParaRPr>
            </a:p>
          </p:txBody>
        </p:sp>
        <p:sp>
          <p:nvSpPr>
            <p:cNvPr id="44" name="Line 55"/>
            <p:cNvSpPr>
              <a:spLocks noChangeShapeType="1"/>
            </p:cNvSpPr>
            <p:nvPr/>
          </p:nvSpPr>
          <p:spPr bwMode="auto">
            <a:xfrm>
              <a:off x="8098" y="2700"/>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56"/>
            <p:cNvSpPr>
              <a:spLocks noChangeShapeType="1"/>
            </p:cNvSpPr>
            <p:nvPr/>
          </p:nvSpPr>
          <p:spPr bwMode="auto">
            <a:xfrm>
              <a:off x="8652" y="2700"/>
              <a:ext cx="0" cy="7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57"/>
            <p:cNvSpPr>
              <a:spLocks noChangeShapeType="1"/>
            </p:cNvSpPr>
            <p:nvPr/>
          </p:nvSpPr>
          <p:spPr bwMode="auto">
            <a:xfrm flipH="1">
              <a:off x="8112" y="3420"/>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Text Box 58"/>
            <p:cNvSpPr txBox="1">
              <a:spLocks noChangeArrowheads="1"/>
            </p:cNvSpPr>
            <p:nvPr/>
          </p:nvSpPr>
          <p:spPr bwMode="auto">
            <a:xfrm>
              <a:off x="8832" y="2880"/>
              <a:ext cx="14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a:solidFill>
                    <a:schemeClr val="tx1"/>
                  </a:solidFill>
                </a:rPr>
                <a:t>属性</a:t>
              </a:r>
              <a:endParaRPr lang="zh-CN" altLang="en-US" sz="2000">
                <a:solidFill>
                  <a:schemeClr val="tx1"/>
                </a:solidFill>
              </a:endParaRPr>
            </a:p>
          </p:txBody>
        </p:sp>
        <p:sp>
          <p:nvSpPr>
            <p:cNvPr id="48" name="Line 59"/>
            <p:cNvSpPr>
              <a:spLocks noChangeShapeType="1"/>
            </p:cNvSpPr>
            <p:nvPr/>
          </p:nvSpPr>
          <p:spPr bwMode="auto">
            <a:xfrm flipH="1" flipV="1">
              <a:off x="3972" y="2918"/>
              <a:ext cx="1452" cy="5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Text Box 60"/>
            <p:cNvSpPr txBox="1">
              <a:spLocks noChangeArrowheads="1"/>
            </p:cNvSpPr>
            <p:nvPr/>
          </p:nvSpPr>
          <p:spPr bwMode="auto">
            <a:xfrm>
              <a:off x="1951" y="2520"/>
              <a:ext cx="2099"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dirty="0">
                  <a:solidFill>
                    <a:schemeClr val="tx1"/>
                  </a:solidFill>
                </a:rPr>
                <a:t>属性名称</a:t>
              </a:r>
              <a:endParaRPr lang="zh-CN" altLang="en-US" sz="2000" dirty="0">
                <a:solidFill>
                  <a:schemeClr val="tx1"/>
                </a:solidFill>
              </a:endParaRPr>
            </a:p>
          </p:txBody>
        </p:sp>
        <p:sp>
          <p:nvSpPr>
            <p:cNvPr id="50" name="Line 61"/>
            <p:cNvSpPr>
              <a:spLocks noChangeShapeType="1"/>
            </p:cNvSpPr>
            <p:nvPr/>
          </p:nvSpPr>
          <p:spPr bwMode="auto">
            <a:xfrm flipH="1" flipV="1">
              <a:off x="4230" y="2129"/>
              <a:ext cx="1650" cy="66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Text Box 62"/>
            <p:cNvSpPr txBox="1">
              <a:spLocks noChangeArrowheads="1"/>
            </p:cNvSpPr>
            <p:nvPr/>
          </p:nvSpPr>
          <p:spPr bwMode="auto">
            <a:xfrm>
              <a:off x="2045" y="1440"/>
              <a:ext cx="2112"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dirty="0">
                  <a:solidFill>
                    <a:schemeClr val="tx1"/>
                  </a:solidFill>
                </a:rPr>
                <a:t>属性类型</a:t>
              </a:r>
              <a:endParaRPr lang="zh-CN" altLang="en-US" sz="2000" dirty="0">
                <a:solidFill>
                  <a:schemeClr val="tx1"/>
                </a:solidFill>
              </a:endParaRPr>
            </a:p>
          </p:txBody>
        </p:sp>
        <p:sp>
          <p:nvSpPr>
            <p:cNvPr id="52" name="Line 63"/>
            <p:cNvSpPr>
              <a:spLocks noChangeShapeType="1"/>
            </p:cNvSpPr>
            <p:nvPr/>
          </p:nvSpPr>
          <p:spPr bwMode="auto">
            <a:xfrm flipV="1">
              <a:off x="7032" y="1620"/>
              <a:ext cx="180" cy="144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 name="Text Box 64"/>
            <p:cNvSpPr txBox="1">
              <a:spLocks noChangeArrowheads="1"/>
            </p:cNvSpPr>
            <p:nvPr/>
          </p:nvSpPr>
          <p:spPr bwMode="auto">
            <a:xfrm>
              <a:off x="6492" y="1080"/>
              <a:ext cx="252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000" dirty="0">
                  <a:solidFill>
                    <a:schemeClr val="tx1"/>
                  </a:solidFill>
                </a:rPr>
                <a:t>属性值</a:t>
              </a:r>
              <a:endParaRPr lang="zh-CN" altLang="en-US" sz="2000" dirty="0">
                <a:solidFill>
                  <a:schemeClr val="tx1"/>
                </a:solidFill>
              </a:endParaRPr>
            </a:p>
          </p:txBody>
        </p:sp>
      </p:grpSp>
      <p:sp>
        <p:nvSpPr>
          <p:cNvPr id="2" name="文本框 1"/>
          <p:cNvSpPr txBox="1"/>
          <p:nvPr/>
        </p:nvSpPr>
        <p:spPr>
          <a:xfrm>
            <a:off x="9326086" y="2566035"/>
            <a:ext cx="1579492" cy="1384995"/>
          </a:xfrm>
          <a:prstGeom prst="rect">
            <a:avLst/>
          </a:prstGeom>
          <a:noFill/>
        </p:spPr>
        <p:txBody>
          <a:bodyPr wrap="square" rtlCol="0">
            <a:spAutoFit/>
          </a:bodyPr>
          <a:lstStyle/>
          <a:p>
            <a:pPr marL="342900" indent="-342900">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类名</a:t>
            </a:r>
            <a:endParaRPr lang="zh-CN" altLang="en-US" sz="2800" dirty="0">
              <a:solidFill>
                <a:srgbClr val="C00000"/>
              </a:solidFill>
              <a:latin typeface="微软雅黑" panose="020B0503020204020204" charset="-122"/>
              <a:ea typeface="微软雅黑" panose="020B0503020204020204" charset="-122"/>
            </a:endParaRPr>
          </a:p>
          <a:p>
            <a:pPr marL="342900" indent="-342900">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属性</a:t>
            </a:r>
            <a:endParaRPr lang="zh-CN" altLang="en-US" sz="2800" dirty="0">
              <a:solidFill>
                <a:srgbClr val="C00000"/>
              </a:solidFill>
              <a:latin typeface="微软雅黑" panose="020B0503020204020204" charset="-122"/>
              <a:ea typeface="微软雅黑" panose="020B0503020204020204" charset="-122"/>
            </a:endParaRPr>
          </a:p>
          <a:p>
            <a:pPr marL="342900" indent="-342900">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操作</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a:bodyPr>
          <a:lstStyle/>
          <a:p>
            <a:pPr marL="514350" indent="-514350">
              <a:buFont typeface="+mj-lt"/>
              <a:buAutoNum type="arabicPeriod"/>
            </a:pPr>
            <a:r>
              <a:rPr lang="zh-CN" altLang="en-US" dirty="0">
                <a:solidFill>
                  <a:srgbClr val="C00000"/>
                </a:solidFill>
              </a:rPr>
              <a:t>分析软件需求概述</a:t>
            </a:r>
            <a:endParaRPr lang="en-US" altLang="zh-CN" dirty="0">
              <a:solidFill>
                <a:srgbClr val="C00000"/>
              </a:solidFill>
            </a:endParaRPr>
          </a:p>
          <a:p>
            <a:pPr lvl="1"/>
            <a:r>
              <a:rPr lang="zh-CN" altLang="en-US" dirty="0">
                <a:solidFill>
                  <a:srgbClr val="C00000"/>
                </a:solidFill>
              </a:rPr>
              <a:t>分析软件需求的任务</a:t>
            </a:r>
            <a:endParaRPr lang="en-US" altLang="zh-CN" dirty="0">
              <a:solidFill>
                <a:srgbClr val="C00000"/>
              </a:solidFill>
            </a:endParaRPr>
          </a:p>
          <a:p>
            <a:pPr lvl="1"/>
            <a:r>
              <a:rPr lang="en-US" altLang="zh-CN" dirty="0">
                <a:solidFill>
                  <a:srgbClr val="C00000"/>
                </a:solidFill>
              </a:rPr>
              <a:t>UML</a:t>
            </a:r>
            <a:r>
              <a:rPr lang="zh-CN" altLang="en-US" dirty="0">
                <a:solidFill>
                  <a:srgbClr val="C00000"/>
                </a:solidFill>
              </a:rPr>
              <a:t>描述方法</a:t>
            </a:r>
            <a:endParaRPr lang="zh-CN" altLang="en-US" dirty="0">
              <a:solidFill>
                <a:srgbClr val="C00000"/>
              </a:solidFill>
            </a:endParaRPr>
          </a:p>
          <a:p>
            <a:pPr marL="514350" lvl="0" indent="-514350">
              <a:buFont typeface="+mj-lt"/>
              <a:buAutoNum type="arabicPeriod"/>
            </a:pPr>
            <a:r>
              <a:rPr lang="zh-CN" altLang="en-US" dirty="0"/>
              <a:t>分析软件需求过程</a:t>
            </a:r>
            <a:endParaRPr lang="zh-CN" altLang="en-US" dirty="0"/>
          </a:p>
          <a:p>
            <a:pPr lvl="1"/>
            <a:r>
              <a:rPr lang="zh-CN" altLang="en-US" dirty="0"/>
              <a:t>分析和确立软件需求优先级</a:t>
            </a:r>
            <a:endParaRPr lang="en-US" altLang="zh-CN" dirty="0"/>
          </a:p>
          <a:p>
            <a:pPr lvl="1"/>
            <a:r>
              <a:rPr lang="zh-CN" altLang="en-US" dirty="0"/>
              <a:t>分析和建立软件需求模型</a:t>
            </a:r>
            <a:endParaRPr lang="zh-CN" altLang="en-US" dirty="0"/>
          </a:p>
          <a:p>
            <a:pPr marL="514350" lvl="0" indent="-514350">
              <a:buFont typeface="+mj-lt"/>
              <a:buAutoNum type="arabicPeriod"/>
            </a:pPr>
            <a:r>
              <a:rPr lang="zh-CN" altLang="en-US" dirty="0">
                <a:sym typeface="+mn-ea"/>
              </a:rPr>
              <a:t>软件需求文档化及评审</a:t>
            </a:r>
            <a:endParaRPr lang="en-US" altLang="zh-CN" dirty="0">
              <a:sym typeface="+mn-ea"/>
            </a:endParaRPr>
          </a:p>
          <a:p>
            <a:pPr lvl="1"/>
            <a:r>
              <a:rPr lang="zh-CN" altLang="zh-CN" dirty="0"/>
              <a:t>软件需求规格说明书</a:t>
            </a:r>
            <a:endParaRPr lang="en-US" altLang="zh-CN" dirty="0"/>
          </a:p>
          <a:p>
            <a:pPr lvl="1"/>
            <a:r>
              <a:rPr lang="zh-CN" altLang="en-US" dirty="0"/>
              <a:t>评审软件需求</a:t>
            </a:r>
            <a:endParaRPr lang="zh-CN" altLang="en-US" dirty="0"/>
          </a:p>
        </p:txBody>
      </p:sp>
      <p:pic>
        <p:nvPicPr>
          <p:cNvPr id="7"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87494" y="2132856"/>
            <a:ext cx="2052228" cy="2085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属性的表示</a:t>
            </a:r>
            <a:endParaRPr lang="zh-CN" altLang="en-US"/>
          </a:p>
        </p:txBody>
      </p:sp>
      <p:sp>
        <p:nvSpPr>
          <p:cNvPr id="2" name="内容占位符 1"/>
          <p:cNvSpPr>
            <a:spLocks noGrp="1"/>
          </p:cNvSpPr>
          <p:nvPr>
            <p:ph idx="1"/>
          </p:nvPr>
        </p:nvSpPr>
        <p:spPr/>
        <p:txBody>
          <a:bodyPr>
            <a:normAutofit fontScale="90000" lnSpcReduction="10000"/>
          </a:bodyPr>
          <a:lstStyle/>
          <a:p>
            <a:r>
              <a:rPr lang="en-US" altLang="zh-CN" dirty="0"/>
              <a:t>[</a:t>
            </a:r>
            <a:r>
              <a:rPr lang="zh-CN" altLang="zh-CN" dirty="0"/>
              <a:t>可见性</a:t>
            </a:r>
            <a:r>
              <a:rPr lang="en-US" altLang="zh-CN" dirty="0"/>
              <a:t>] </a:t>
            </a:r>
            <a:r>
              <a:rPr lang="zh-CN" altLang="zh-CN" dirty="0"/>
              <a:t>名称 </a:t>
            </a:r>
            <a:r>
              <a:rPr lang="en-US" altLang="zh-CN" dirty="0"/>
              <a:t>[: </a:t>
            </a:r>
            <a:r>
              <a:rPr lang="zh-CN" altLang="zh-CN" dirty="0"/>
              <a:t>类型</a:t>
            </a:r>
            <a:r>
              <a:rPr lang="en-US" altLang="zh-CN" dirty="0"/>
              <a:t>] [</a:t>
            </a:r>
            <a:r>
              <a:rPr lang="zh-CN" altLang="zh-CN" dirty="0"/>
              <a:t>多重性</a:t>
            </a:r>
            <a:r>
              <a:rPr lang="en-US" altLang="zh-CN" dirty="0"/>
              <a:t>] [= </a:t>
            </a:r>
            <a:r>
              <a:rPr lang="zh-CN" altLang="zh-CN" dirty="0"/>
              <a:t>初值</a:t>
            </a:r>
            <a:r>
              <a:rPr lang="en-US" altLang="zh-CN" dirty="0"/>
              <a:t>]  [{</a:t>
            </a:r>
            <a:r>
              <a:rPr lang="zh-CN" altLang="zh-CN" dirty="0"/>
              <a:t>约束特性</a:t>
            </a:r>
            <a:r>
              <a:rPr lang="en-US" altLang="zh-CN" dirty="0"/>
              <a:t>}]</a:t>
            </a:r>
            <a:endParaRPr lang="en-US" altLang="zh-CN" dirty="0"/>
          </a:p>
          <a:p>
            <a:r>
              <a:rPr lang="zh-CN" altLang="zh-CN" dirty="0"/>
              <a:t>可见性</a:t>
            </a:r>
            <a:endParaRPr lang="en-US" altLang="zh-CN" dirty="0"/>
          </a:p>
          <a:p>
            <a:pPr lvl="1"/>
            <a:r>
              <a:rPr lang="zh-CN" altLang="zh-CN" dirty="0"/>
              <a:t>公开</a:t>
            </a:r>
            <a:r>
              <a:rPr lang="en-US" altLang="zh-CN" dirty="0"/>
              <a:t>(+): </a:t>
            </a:r>
            <a:r>
              <a:rPr lang="zh-CN" altLang="zh-CN" b="1" dirty="0">
                <a:solidFill>
                  <a:srgbClr val="C00000"/>
                </a:solidFill>
              </a:rPr>
              <a:t>所有对象</a:t>
            </a:r>
            <a:r>
              <a:rPr lang="zh-CN" altLang="zh-CN" dirty="0"/>
              <a:t>均可访问</a:t>
            </a:r>
            <a:endParaRPr lang="zh-CN" altLang="zh-CN" dirty="0"/>
          </a:p>
          <a:p>
            <a:pPr lvl="1"/>
            <a:r>
              <a:rPr lang="zh-CN" altLang="zh-CN" dirty="0"/>
              <a:t>保护</a:t>
            </a:r>
            <a:r>
              <a:rPr lang="en-US" altLang="zh-CN" dirty="0"/>
              <a:t>(#): </a:t>
            </a:r>
            <a:r>
              <a:rPr lang="zh-CN" altLang="zh-CN" b="1" dirty="0">
                <a:solidFill>
                  <a:srgbClr val="C00000"/>
                </a:solidFill>
              </a:rPr>
              <a:t>所在类及子类对象</a:t>
            </a:r>
            <a:r>
              <a:rPr lang="zh-CN" altLang="zh-CN" dirty="0"/>
              <a:t>均可访问</a:t>
            </a:r>
            <a:endParaRPr lang="zh-CN" altLang="zh-CN" dirty="0"/>
          </a:p>
          <a:p>
            <a:pPr lvl="1"/>
            <a:r>
              <a:rPr lang="zh-CN" altLang="zh-CN" dirty="0"/>
              <a:t>私有</a:t>
            </a:r>
            <a:r>
              <a:rPr lang="en-US" altLang="zh-CN" dirty="0"/>
              <a:t>(-): </a:t>
            </a:r>
            <a:r>
              <a:rPr lang="zh-CN" altLang="zh-CN" b="1" dirty="0">
                <a:solidFill>
                  <a:srgbClr val="C00000"/>
                </a:solidFill>
              </a:rPr>
              <a:t>仅所在类的对象</a:t>
            </a:r>
            <a:r>
              <a:rPr lang="zh-CN" altLang="zh-CN" dirty="0"/>
              <a:t>才可访问</a:t>
            </a:r>
            <a:endParaRPr lang="zh-CN" altLang="zh-CN" dirty="0"/>
          </a:p>
          <a:p>
            <a:r>
              <a:rPr lang="zh-CN" altLang="zh-CN" dirty="0"/>
              <a:t>多重性：属性取值数量</a:t>
            </a:r>
            <a:r>
              <a:rPr lang="en-US" altLang="zh-CN" dirty="0"/>
              <a:t>, </a:t>
            </a:r>
            <a:r>
              <a:rPr lang="zh-CN" altLang="en-US" dirty="0"/>
              <a:t>如</a:t>
            </a:r>
            <a:r>
              <a:rPr lang="en-US" altLang="zh-CN" dirty="0"/>
              <a:t>1</a:t>
            </a:r>
            <a:r>
              <a:rPr lang="zh-CN" altLang="zh-CN" dirty="0"/>
              <a:t>，</a:t>
            </a:r>
            <a:r>
              <a:rPr lang="en-US" altLang="zh-CN" dirty="0"/>
              <a:t>0..1</a:t>
            </a:r>
            <a:r>
              <a:rPr lang="zh-CN" altLang="zh-CN" dirty="0"/>
              <a:t>，</a:t>
            </a:r>
            <a:r>
              <a:rPr lang="en-US" altLang="zh-CN" dirty="0"/>
              <a:t>0..* </a:t>
            </a:r>
            <a:r>
              <a:rPr lang="zh-CN" altLang="zh-CN" dirty="0"/>
              <a:t>，</a:t>
            </a:r>
            <a:r>
              <a:rPr lang="en-US" altLang="zh-CN" dirty="0"/>
              <a:t>1..*</a:t>
            </a:r>
            <a:r>
              <a:rPr lang="zh-CN" altLang="zh-CN" dirty="0"/>
              <a:t>，</a:t>
            </a:r>
            <a:r>
              <a:rPr lang="en-US" altLang="zh-CN" dirty="0"/>
              <a:t>*</a:t>
            </a:r>
            <a:endParaRPr lang="zh-CN" altLang="zh-CN" dirty="0"/>
          </a:p>
          <a:p>
            <a:r>
              <a:rPr lang="zh-CN" altLang="zh-CN" dirty="0"/>
              <a:t>约束特性</a:t>
            </a:r>
            <a:endParaRPr lang="en-US" altLang="zh-CN" dirty="0"/>
          </a:p>
          <a:p>
            <a:pPr lvl="1"/>
            <a:r>
              <a:rPr lang="zh-CN" altLang="zh-CN" dirty="0"/>
              <a:t>可更改性：</a:t>
            </a:r>
            <a:r>
              <a:rPr lang="en-US" altLang="zh-CN" dirty="0"/>
              <a:t>{</a:t>
            </a:r>
            <a:r>
              <a:rPr lang="en-US" altLang="zh-CN" dirty="0" err="1"/>
              <a:t>readOnly</a:t>
            </a:r>
            <a:r>
              <a:rPr lang="en-US" altLang="zh-CN" dirty="0"/>
              <a:t>}</a:t>
            </a:r>
            <a:r>
              <a:rPr lang="zh-CN" altLang="zh-CN" dirty="0"/>
              <a:t>表示只读，缺省为</a:t>
            </a:r>
            <a:r>
              <a:rPr lang="en-US" altLang="zh-CN" dirty="0"/>
              <a:t>{changeable}</a:t>
            </a:r>
            <a:endParaRPr lang="zh-CN" altLang="zh-CN" dirty="0"/>
          </a:p>
          <a:p>
            <a:pPr lvl="1"/>
            <a:r>
              <a:rPr lang="zh-CN" altLang="zh-CN" dirty="0"/>
              <a:t>顺序性： </a:t>
            </a:r>
            <a:r>
              <a:rPr lang="en-US" altLang="zh-CN" dirty="0"/>
              <a:t>{ordered}</a:t>
            </a:r>
            <a:r>
              <a:rPr lang="zh-CN" altLang="zh-CN" dirty="0"/>
              <a:t>表示</a:t>
            </a:r>
            <a:r>
              <a:rPr lang="zh-CN" altLang="en-US" dirty="0"/>
              <a:t>属性取值</a:t>
            </a:r>
            <a:r>
              <a:rPr lang="zh-CN" altLang="zh-CN" dirty="0"/>
              <a:t>是有序的，缺省为</a:t>
            </a:r>
            <a:r>
              <a:rPr lang="en-US" altLang="zh-CN" dirty="0"/>
              <a:t>{unordered}</a:t>
            </a:r>
            <a:endParaRPr lang="zh-CN" altLang="zh-CN" dirty="0"/>
          </a:p>
          <a:p>
            <a:pPr lvl="1"/>
            <a:r>
              <a:rPr lang="zh-CN" altLang="zh-CN" dirty="0"/>
              <a:t>唯一性： </a:t>
            </a:r>
            <a:r>
              <a:rPr lang="en-US" altLang="zh-CN" dirty="0"/>
              <a:t>{bag}</a:t>
            </a:r>
            <a:r>
              <a:rPr lang="zh-CN" altLang="zh-CN" dirty="0"/>
              <a:t>表示</a:t>
            </a:r>
            <a:r>
              <a:rPr lang="zh-CN" altLang="en-US" dirty="0"/>
              <a:t>属性取值元素</a:t>
            </a:r>
            <a:r>
              <a:rPr lang="zh-CN" altLang="zh-CN" dirty="0"/>
              <a:t>允许出现重复元素</a:t>
            </a:r>
            <a:r>
              <a:rPr lang="zh-CN" altLang="en-US" dirty="0"/>
              <a:t>（</a:t>
            </a:r>
            <a:r>
              <a:rPr lang="zh-CN" altLang="zh-CN" dirty="0"/>
              <a:t>缺省</a:t>
            </a:r>
            <a:r>
              <a:rPr lang="zh-CN" altLang="en-US" dirty="0"/>
              <a:t>）</a:t>
            </a:r>
            <a:endParaRPr lang="zh-CN" altLang="zh-CN" dirty="0"/>
          </a:p>
          <a:p>
            <a:pPr lvl="1"/>
            <a:r>
              <a:rPr lang="zh-CN" altLang="zh-CN" dirty="0"/>
              <a:t>静态性：</a:t>
            </a:r>
            <a:r>
              <a:rPr lang="en-US" altLang="zh-CN" dirty="0"/>
              <a:t>{static}</a:t>
            </a:r>
            <a:r>
              <a:rPr lang="zh-CN" altLang="zh-CN" dirty="0"/>
              <a:t>表示静态属性，属性值由类所有实例对象共享</a:t>
            </a:r>
            <a:endParaRPr lang="zh-CN" altLang="zh-CN" dirty="0"/>
          </a:p>
        </p:txBody>
      </p:sp>
      <p:sp>
        <p:nvSpPr>
          <p:cNvPr id="3" name="日期占位符 2"/>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a:t>©Copyright Xinjun Mao</a:t>
            </a:r>
            <a:endParaRPr lang="en-US" altLang="zh-CN"/>
          </a:p>
        </p:txBody>
      </p:sp>
      <p:sp>
        <p:nvSpPr>
          <p:cNvPr id="4" name="灯片编号占位符 3"/>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fld>
            <a:endParaRPr lang="zh-CN" alt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方法的表示</a:t>
            </a:r>
            <a:endParaRPr lang="zh-CN" altLang="en-US"/>
          </a:p>
        </p:txBody>
      </p:sp>
      <p:sp>
        <p:nvSpPr>
          <p:cNvPr id="2" name="内容占位符 1"/>
          <p:cNvSpPr>
            <a:spLocks noGrp="1"/>
          </p:cNvSpPr>
          <p:nvPr>
            <p:ph idx="1"/>
          </p:nvPr>
        </p:nvSpPr>
        <p:spPr/>
        <p:txBody>
          <a:bodyPr>
            <a:normAutofit fontScale="92500" lnSpcReduction="10000"/>
          </a:bodyPr>
          <a:lstStyle/>
          <a:p>
            <a:r>
              <a:rPr lang="en-US" altLang="zh-CN"/>
              <a:t>[</a:t>
            </a:r>
            <a:r>
              <a:rPr lang="zh-CN" altLang="zh-CN"/>
              <a:t>可见性</a:t>
            </a:r>
            <a:r>
              <a:rPr lang="en-US" altLang="zh-CN"/>
              <a:t>]  </a:t>
            </a:r>
            <a:r>
              <a:rPr lang="zh-CN" altLang="zh-CN"/>
              <a:t>名称</a:t>
            </a:r>
            <a:r>
              <a:rPr lang="en-US" altLang="zh-CN"/>
              <a:t>[(</a:t>
            </a:r>
            <a:r>
              <a:rPr lang="zh-CN" altLang="zh-CN"/>
              <a:t>参数表</a:t>
            </a:r>
            <a:r>
              <a:rPr lang="en-US" altLang="zh-CN"/>
              <a:t>)] [: </a:t>
            </a:r>
            <a:r>
              <a:rPr lang="zh-CN" altLang="zh-CN"/>
              <a:t>返回类型</a:t>
            </a:r>
            <a:r>
              <a:rPr lang="en-US" altLang="zh-CN"/>
              <a:t>] [{</a:t>
            </a:r>
            <a:r>
              <a:rPr lang="zh-CN" altLang="zh-CN"/>
              <a:t>约束特性</a:t>
            </a:r>
            <a:r>
              <a:rPr lang="en-US" altLang="zh-CN"/>
              <a:t>}]</a:t>
            </a:r>
            <a:endParaRPr lang="zh-CN" altLang="zh-CN"/>
          </a:p>
          <a:p>
            <a:pPr lvl="0"/>
            <a:r>
              <a:rPr lang="zh-CN" altLang="zh-CN"/>
              <a:t>操作的约束特性</a:t>
            </a:r>
            <a:endParaRPr lang="zh-CN" altLang="zh-CN"/>
          </a:p>
          <a:p>
            <a:pPr lvl="1"/>
            <a:r>
              <a:rPr lang="zh-CN" altLang="zh-CN" b="1">
                <a:solidFill>
                  <a:srgbClr val="C00000"/>
                </a:solidFill>
              </a:rPr>
              <a:t>查询操作</a:t>
            </a:r>
            <a:r>
              <a:rPr lang="zh-CN" altLang="zh-CN"/>
              <a:t>：</a:t>
            </a:r>
            <a:r>
              <a:rPr lang="en-US" altLang="zh-CN"/>
              <a:t> {isQuery = true}</a:t>
            </a:r>
            <a:r>
              <a:rPr lang="zh-CN" altLang="zh-CN"/>
              <a:t>表示查询操作，</a:t>
            </a:r>
            <a:r>
              <a:rPr lang="en-US" altLang="zh-CN"/>
              <a:t>{ isQuery = false}</a:t>
            </a:r>
            <a:r>
              <a:rPr lang="zh-CN" altLang="zh-CN"/>
              <a:t>表示修改操作</a:t>
            </a:r>
            <a:r>
              <a:rPr lang="zh-CN" altLang="en-US"/>
              <a:t>，</a:t>
            </a:r>
            <a:r>
              <a:rPr lang="zh-CN" altLang="zh-CN"/>
              <a:t>缺省为修改操作。</a:t>
            </a:r>
            <a:endParaRPr lang="zh-CN" altLang="zh-CN"/>
          </a:p>
          <a:p>
            <a:pPr lvl="1"/>
            <a:r>
              <a:rPr lang="zh-CN" altLang="zh-CN" b="1">
                <a:solidFill>
                  <a:srgbClr val="C00000"/>
                </a:solidFill>
              </a:rPr>
              <a:t>多态性</a:t>
            </a:r>
            <a:r>
              <a:rPr lang="zh-CN" altLang="zh-CN"/>
              <a:t>：</a:t>
            </a:r>
            <a:r>
              <a:rPr lang="en-US" altLang="zh-CN"/>
              <a:t>{isPolymorphic = true}</a:t>
            </a:r>
            <a:r>
              <a:rPr lang="zh-CN" altLang="zh-CN"/>
              <a:t>表示本操作允许多态，即可被子类中相同定义形式的操作所覆盖</a:t>
            </a:r>
            <a:endParaRPr lang="zh-CN" altLang="zh-CN"/>
          </a:p>
          <a:p>
            <a:pPr lvl="1"/>
            <a:r>
              <a:rPr lang="zh-CN" altLang="zh-CN" b="1">
                <a:solidFill>
                  <a:srgbClr val="C00000"/>
                </a:solidFill>
              </a:rPr>
              <a:t>并发性</a:t>
            </a:r>
            <a:r>
              <a:rPr lang="zh-CN" altLang="zh-CN"/>
              <a:t>：</a:t>
            </a:r>
            <a:r>
              <a:rPr lang="en-US" altLang="zh-CN"/>
              <a:t>{concurrency = sequential}</a:t>
            </a:r>
            <a:r>
              <a:rPr lang="zh-CN" altLang="zh-CN"/>
              <a:t> 任一时刻只有一个对象调用可执行。</a:t>
            </a:r>
            <a:r>
              <a:rPr lang="en-US" altLang="zh-CN"/>
              <a:t>{concurrency = guarded} </a:t>
            </a:r>
            <a:r>
              <a:rPr lang="zh-CN" altLang="zh-CN"/>
              <a:t>并行线程可同时调用多个对象的本操作，但同一时刻只允许一个调用执行。</a:t>
            </a:r>
            <a:r>
              <a:rPr lang="en-US" altLang="zh-CN"/>
              <a:t>{concurrency = concurrent}</a:t>
            </a:r>
            <a:r>
              <a:rPr lang="zh-CN" altLang="zh-CN"/>
              <a:t> 并行线程可以同时调用多个对象的本操作且这些调用可并发执行</a:t>
            </a:r>
            <a:endParaRPr lang="zh-CN" altLang="zh-CN"/>
          </a:p>
          <a:p>
            <a:pPr lvl="1"/>
            <a:r>
              <a:rPr lang="zh-CN" altLang="zh-CN" b="1">
                <a:solidFill>
                  <a:srgbClr val="C00000"/>
                </a:solidFill>
              </a:rPr>
              <a:t>异常</a:t>
            </a:r>
            <a:r>
              <a:rPr lang="zh-CN" altLang="zh-CN"/>
              <a:t>：操作在执行过程中可能引发异常</a:t>
            </a:r>
            <a:endParaRPr lang="zh-CN" altLang="zh-CN"/>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接口</a:t>
            </a:r>
            <a:r>
              <a:rPr lang="en-US" altLang="zh-CN" dirty="0"/>
              <a:t>(Interface)</a:t>
            </a:r>
            <a:endParaRPr lang="zh-CN" altLang="en-US" dirty="0"/>
          </a:p>
        </p:txBody>
      </p:sp>
      <p:sp>
        <p:nvSpPr>
          <p:cNvPr id="2" name="内容占位符 1"/>
          <p:cNvSpPr>
            <a:spLocks noGrp="1"/>
          </p:cNvSpPr>
          <p:nvPr>
            <p:ph idx="1"/>
          </p:nvPr>
        </p:nvSpPr>
        <p:spPr/>
        <p:txBody>
          <a:bodyPr/>
          <a:lstStyle/>
          <a:p>
            <a:r>
              <a:rPr lang="zh-CN" altLang="zh-CN" dirty="0"/>
              <a:t>一种</a:t>
            </a:r>
            <a:r>
              <a:rPr lang="zh-CN" altLang="zh-CN" dirty="0">
                <a:solidFill>
                  <a:srgbClr val="C00000"/>
                </a:solidFill>
              </a:rPr>
              <a:t>不包含操作实现部分</a:t>
            </a:r>
            <a:r>
              <a:rPr lang="zh-CN" altLang="zh-CN" dirty="0"/>
              <a:t>的特殊类</a:t>
            </a:r>
            <a:endParaRPr lang="zh-CN" altLang="zh-CN" dirty="0"/>
          </a:p>
          <a:p>
            <a:r>
              <a:rPr lang="zh-CN" altLang="en-US" dirty="0"/>
              <a:t>接口的形式</a:t>
            </a:r>
            <a:endParaRPr lang="en-US" altLang="zh-CN" dirty="0"/>
          </a:p>
          <a:p>
            <a:pPr lvl="1"/>
            <a:r>
              <a:rPr lang="zh-CN" altLang="zh-CN" b="1" dirty="0">
                <a:solidFill>
                  <a:srgbClr val="C00000"/>
                </a:solidFill>
              </a:rPr>
              <a:t>供给接口</a:t>
            </a:r>
            <a:r>
              <a:rPr lang="en-US" altLang="zh-CN" dirty="0"/>
              <a:t>: </a:t>
            </a:r>
            <a:r>
              <a:rPr lang="zh-CN" altLang="zh-CN" dirty="0"/>
              <a:t>对外</a:t>
            </a:r>
            <a:r>
              <a:rPr lang="zh-CN" altLang="en-US" dirty="0"/>
              <a:t>提供的</a:t>
            </a:r>
            <a:r>
              <a:rPr lang="zh-CN" altLang="zh-CN" dirty="0"/>
              <a:t>接口</a:t>
            </a:r>
            <a:endParaRPr lang="en-US" altLang="zh-CN" dirty="0"/>
          </a:p>
          <a:p>
            <a:pPr lvl="1"/>
            <a:r>
              <a:rPr lang="zh-CN" altLang="zh-CN" b="1" dirty="0">
                <a:solidFill>
                  <a:srgbClr val="C00000"/>
                </a:solidFill>
              </a:rPr>
              <a:t>需求接口</a:t>
            </a:r>
            <a:r>
              <a:rPr lang="en-US" altLang="zh-CN" dirty="0"/>
              <a:t>: </a:t>
            </a:r>
            <a:r>
              <a:rPr lang="zh-CN" altLang="zh-CN" dirty="0"/>
              <a:t>需要使用的接口</a:t>
            </a:r>
            <a:endParaRPr lang="en-US" altLang="zh-CN" dirty="0"/>
          </a:p>
          <a:p>
            <a:endParaRPr lang="zh-CN" altLang="zh-CN" dirty="0"/>
          </a:p>
          <a:p>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7397655" y="3369733"/>
          <a:ext cx="2663716" cy="1555324"/>
        </p:xfrm>
        <a:graphic>
          <a:graphicData uri="http://schemas.openxmlformats.org/presentationml/2006/ole">
            <mc:AlternateContent xmlns:mc="http://schemas.openxmlformats.org/markup-compatibility/2006">
              <mc:Choice xmlns:v="urn:schemas-microsoft-com:vml" Requires="v">
                <p:oleObj spid="_x0000_s5164" name="Visio" r:id="rId1" imgW="1106170" imgH="648970" progId="Visio.Drawing.11">
                  <p:embed/>
                </p:oleObj>
              </mc:Choice>
              <mc:Fallback>
                <p:oleObj name="Visio" r:id="rId1" imgW="1106170" imgH="648970" progId="Visio.Drawing.11">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655" y="3369733"/>
                        <a:ext cx="2663716" cy="1555324"/>
                      </a:xfrm>
                      <a:prstGeom prst="rect">
                        <a:avLst/>
                      </a:prstGeom>
                      <a:noFill/>
                    </p:spPr>
                  </p:pic>
                </p:oleObj>
              </mc:Fallback>
            </mc:AlternateContent>
          </a:graphicData>
        </a:graphic>
      </p:graphicFrame>
      <p:sp>
        <p:nvSpPr>
          <p:cNvPr id="10" name="Rectangle 8"/>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2411194" y="5068907"/>
          <a:ext cx="7572444" cy="1302786"/>
        </p:xfrm>
        <a:graphic>
          <a:graphicData uri="http://schemas.openxmlformats.org/presentationml/2006/ole">
            <mc:AlternateContent xmlns:mc="http://schemas.openxmlformats.org/markup-compatibility/2006">
              <mc:Choice xmlns:v="urn:schemas-microsoft-com:vml" Requires="v">
                <p:oleObj spid="_x0000_s5165" name="Visio" r:id="rId3" imgW="2750820" imgH="471805" progId="Visio.Drawing.11">
                  <p:embed/>
                </p:oleObj>
              </mc:Choice>
              <mc:Fallback>
                <p:oleObj name="Visio" r:id="rId3" imgW="2750820" imgH="471805" progId="Visio.Drawing.11">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194" y="5068907"/>
                        <a:ext cx="7572444" cy="1302786"/>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2242661" y="3427731"/>
          <a:ext cx="5326380" cy="1296035"/>
        </p:xfrm>
        <a:graphic>
          <a:graphicData uri="http://schemas.openxmlformats.org/presentationml/2006/ole">
            <mc:AlternateContent xmlns:mc="http://schemas.openxmlformats.org/markup-compatibility/2006">
              <mc:Choice xmlns:v="urn:schemas-microsoft-com:vml" Requires="v">
                <p:oleObj spid="_x0000_s5166" name="Visio" r:id="rId5" imgW="1946910" imgH="471805" progId="Visio.Drawing.11">
                  <p:embed/>
                </p:oleObj>
              </mc:Choice>
              <mc:Fallback>
                <p:oleObj name="Visio" r:id="rId5" imgW="1946910" imgH="471805" progId="Visio.Drawing.11">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2661" y="3427731"/>
                        <a:ext cx="5326380" cy="1296035"/>
                      </a:xfrm>
                      <a:prstGeom prst="rect">
                        <a:avLst/>
                      </a:prstGeom>
                      <a:noFill/>
                    </p:spPr>
                  </p:pic>
                </p:oleObj>
              </mc:Fallback>
            </mc:AlternateContent>
          </a:graphicData>
        </a:graphic>
      </p:graphicFrame>
      <p:sp>
        <p:nvSpPr>
          <p:cNvPr id="16" name="矩形 15"/>
          <p:cNvSpPr/>
          <p:nvPr/>
        </p:nvSpPr>
        <p:spPr>
          <a:xfrm>
            <a:off x="3102479" y="4189096"/>
            <a:ext cx="1806345" cy="534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供给接口</a:t>
            </a:r>
            <a:endParaRPr lang="zh-CN" altLang="en-US" dirty="0">
              <a:solidFill>
                <a:srgbClr val="C00000"/>
              </a:solidFill>
              <a:latin typeface="微软雅黑" panose="020B0503020204020204" charset="-122"/>
              <a:ea typeface="微软雅黑" panose="020B0503020204020204" charset="-122"/>
            </a:endParaRPr>
          </a:p>
        </p:txBody>
      </p:sp>
      <p:sp>
        <p:nvSpPr>
          <p:cNvPr id="17" name="矩形 16"/>
          <p:cNvSpPr/>
          <p:nvPr/>
        </p:nvSpPr>
        <p:spPr>
          <a:xfrm>
            <a:off x="6779282" y="5956513"/>
            <a:ext cx="1708687" cy="534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需求接口</a:t>
            </a:r>
            <a:endParaRPr lang="zh-CN" altLang="en-US"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类间的关系</a:t>
            </a:r>
            <a:endParaRPr lang="zh-CN" altLang="en-US"/>
          </a:p>
        </p:txBody>
      </p:sp>
      <p:sp>
        <p:nvSpPr>
          <p:cNvPr id="2" name="内容占位符 1"/>
          <p:cNvSpPr>
            <a:spLocks noGrp="1"/>
          </p:cNvSpPr>
          <p:nvPr>
            <p:ph idx="1"/>
          </p:nvPr>
        </p:nvSpPr>
        <p:spPr/>
        <p:txBody>
          <a:bodyPr/>
          <a:lstStyle/>
          <a:p>
            <a:r>
              <a:rPr lang="zh-CN" altLang="en-US"/>
              <a:t>关联</a:t>
            </a:r>
            <a:endParaRPr lang="zh-CN" altLang="en-US"/>
          </a:p>
          <a:p>
            <a:r>
              <a:rPr lang="zh-CN" altLang="en-US"/>
              <a:t>依赖</a:t>
            </a:r>
            <a:endParaRPr lang="zh-CN" altLang="en-US"/>
          </a:p>
          <a:p>
            <a:r>
              <a:rPr lang="zh-CN" altLang="en-US"/>
              <a:t>继承</a:t>
            </a:r>
            <a:endParaRPr lang="zh-CN" altLang="en-US"/>
          </a:p>
          <a:p>
            <a:r>
              <a:rPr lang="zh-CN" altLang="en-US"/>
              <a:t>实现</a:t>
            </a:r>
            <a:endParaRPr lang="zh-CN" altLang="en-US"/>
          </a:p>
          <a:p>
            <a:r>
              <a:rPr lang="zh-CN" altLang="en-US"/>
              <a:t>聚合</a:t>
            </a:r>
            <a:endParaRPr lang="zh-CN" altLang="en-US"/>
          </a:p>
          <a:p>
            <a:r>
              <a:rPr lang="zh-CN" altLang="en-US"/>
              <a:t>组合</a:t>
            </a:r>
            <a:endParaRPr lang="zh-CN" altLang="en-US"/>
          </a:p>
          <a:p>
            <a:endParaRPr lang="zh-CN" altLang="en-US"/>
          </a:p>
        </p:txBody>
      </p:sp>
      <p:sp>
        <p:nvSpPr>
          <p:cNvPr id="4" name="日期占位符 3"/>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a:t>©Copyright Xinjun Mao</a:t>
            </a:r>
            <a:endParaRPr lang="en-US" altLang="zh-CN"/>
          </a:p>
        </p:txBody>
      </p:sp>
      <p:sp>
        <p:nvSpPr>
          <p:cNvPr id="5" name="灯片编号占位符 4"/>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fld>
            <a:endParaRPr lang="en-US" altLang="zh-CN"/>
          </a:p>
        </p:txBody>
      </p:sp>
      <p:grpSp>
        <p:nvGrpSpPr>
          <p:cNvPr id="10" name="组合 9"/>
          <p:cNvGrpSpPr/>
          <p:nvPr/>
        </p:nvGrpSpPr>
        <p:grpSpPr>
          <a:xfrm>
            <a:off x="3538922" y="2600908"/>
            <a:ext cx="6246694" cy="728816"/>
            <a:chOff x="946634" y="5005235"/>
            <a:chExt cx="6246694" cy="728816"/>
          </a:xfrm>
        </p:grpSpPr>
        <p:sp>
          <p:nvSpPr>
            <p:cNvPr id="12" name="矩形 11"/>
            <p:cNvSpPr/>
            <p:nvPr/>
          </p:nvSpPr>
          <p:spPr>
            <a:xfrm>
              <a:off x="946634" y="5005235"/>
              <a:ext cx="2196244"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ClassName1</a:t>
              </a:r>
              <a:endParaRPr lang="zh-CN"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4997084" y="5013971"/>
              <a:ext cx="2196244"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ClassName2</a:t>
              </a:r>
              <a:endParaRPr lang="zh-CN" altLang="en-US" dirty="0">
                <a:latin typeface="Times New Roman" panose="02020603050405020304" pitchFamily="18" charset="0"/>
                <a:cs typeface="Times New Roman" panose="02020603050405020304" pitchFamily="18" charset="0"/>
              </a:endParaRPr>
            </a:p>
          </p:txBody>
        </p:sp>
        <p:cxnSp>
          <p:nvCxnSpPr>
            <p:cNvPr id="14" name="直接箭头连接符 13"/>
            <p:cNvCxnSpPr>
              <a:stCxn id="12" idx="3"/>
              <a:endCxn id="13" idx="1"/>
            </p:cNvCxnSpPr>
            <p:nvPr/>
          </p:nvCxnSpPr>
          <p:spPr>
            <a:xfrm>
              <a:off x="3142878" y="5365275"/>
              <a:ext cx="1854206" cy="873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类间关系</a:t>
            </a:r>
            <a:r>
              <a:rPr lang="en-US" altLang="zh-CN" dirty="0"/>
              <a:t>-</a:t>
            </a:r>
            <a:r>
              <a:rPr lang="zh-CN" altLang="en-US" dirty="0"/>
              <a:t>关联</a:t>
            </a:r>
            <a:endParaRPr lang="zh-CN" altLang="en-US" dirty="0"/>
          </a:p>
        </p:txBody>
      </p:sp>
      <p:sp>
        <p:nvSpPr>
          <p:cNvPr id="2" name="内容占位符 1"/>
          <p:cNvSpPr>
            <a:spLocks noGrp="1"/>
          </p:cNvSpPr>
          <p:nvPr>
            <p:ph idx="1"/>
          </p:nvPr>
        </p:nvSpPr>
        <p:spPr>
          <a:xfrm>
            <a:off x="539750" y="1125538"/>
            <a:ext cx="6347544" cy="5040312"/>
          </a:xfrm>
        </p:spPr>
        <p:txBody>
          <a:bodyPr/>
          <a:lstStyle/>
          <a:p>
            <a:r>
              <a:rPr lang="zh-CN" altLang="zh-CN" dirty="0"/>
              <a:t>表示类间的逻辑联系</a:t>
            </a:r>
            <a:endParaRPr lang="en-US" altLang="zh-CN" dirty="0"/>
          </a:p>
          <a:p>
            <a:pPr lvl="1"/>
            <a:r>
              <a:rPr lang="en-US" altLang="zh-CN" b="1" dirty="0" err="1">
                <a:solidFill>
                  <a:srgbClr val="C00000"/>
                </a:solidFill>
              </a:rPr>
              <a:t>多重性</a:t>
            </a:r>
            <a:r>
              <a:rPr lang="zh-CN" altLang="en-US" dirty="0"/>
              <a:t>：</a:t>
            </a:r>
            <a:r>
              <a:rPr lang="en-US" altLang="zh-CN" dirty="0" err="1"/>
              <a:t>位于关联端的类可以有多少个实例对象与另一端的类的单个实例对象相联系</a:t>
            </a:r>
            <a:endParaRPr lang="en-US" altLang="zh-CN" dirty="0"/>
          </a:p>
          <a:p>
            <a:pPr lvl="1"/>
            <a:r>
              <a:rPr lang="en-US" altLang="zh-CN" b="1" dirty="0" err="1">
                <a:solidFill>
                  <a:srgbClr val="C00000"/>
                </a:solidFill>
              </a:rPr>
              <a:t>角色名</a:t>
            </a:r>
            <a:r>
              <a:rPr lang="zh-CN" altLang="en-US" dirty="0"/>
              <a:t>：</a:t>
            </a:r>
            <a:r>
              <a:rPr lang="en-US" altLang="zh-CN" dirty="0" err="1"/>
              <a:t>参与关联的类对象在关联关系中扮演的角色或发挥的作用</a:t>
            </a:r>
            <a:endParaRPr lang="en-US" altLang="zh-CN" dirty="0"/>
          </a:p>
          <a:p>
            <a:pPr lvl="1"/>
            <a:r>
              <a:rPr lang="en-US" altLang="zh-CN" b="1" dirty="0" err="1">
                <a:solidFill>
                  <a:srgbClr val="C00000"/>
                </a:solidFill>
              </a:rPr>
              <a:t>约束特性</a:t>
            </a:r>
            <a:r>
              <a:rPr lang="zh-CN" altLang="en-US" dirty="0"/>
              <a:t>：</a:t>
            </a:r>
            <a:r>
              <a:rPr lang="en-US" altLang="zh-CN" dirty="0" err="1"/>
              <a:t>针对参与关联的对象或对象集的逻辑约束</a:t>
            </a:r>
            <a:endParaRPr lang="en-US" altLang="zh-CN" dirty="0"/>
          </a:p>
          <a:p>
            <a:pPr lvl="0"/>
            <a:endParaRPr lang="en-US" altLang="zh-CN" dirty="0"/>
          </a:p>
          <a:p>
            <a:pPr lvl="1"/>
            <a:endParaRPr lang="en-US" altLang="zh-CN"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6"/>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2147482608"/>
          <p:cNvGraphicFramePr>
            <a:graphicFrameLocks noChangeAspect="1"/>
          </p:cNvGraphicFramePr>
          <p:nvPr/>
        </p:nvGraphicFramePr>
        <p:xfrm>
          <a:off x="7037553" y="1120244"/>
          <a:ext cx="5096377" cy="4649016"/>
        </p:xfrm>
        <a:graphic>
          <a:graphicData uri="http://schemas.openxmlformats.org/presentationml/2006/ole">
            <mc:AlternateContent xmlns:mc="http://schemas.openxmlformats.org/markup-compatibility/2006">
              <mc:Choice xmlns:v="urn:schemas-microsoft-com:vml" Requires="v">
                <p:oleObj spid="_x0000_s6160" name="" r:id="rId1" imgW="3568700" imgH="3251200" progId="Visio.Drawing.11">
                  <p:embed/>
                </p:oleObj>
              </mc:Choice>
              <mc:Fallback>
                <p:oleObj name="" r:id="rId1" imgW="3568700" imgH="3251200" progId="Visio.Drawing.11">
                  <p:embed/>
                  <p:pic>
                    <p:nvPicPr>
                      <p:cNvPr id="0" name="对象 -2147482608"/>
                      <p:cNvPicPr/>
                      <p:nvPr/>
                    </p:nvPicPr>
                    <p:blipFill>
                      <a:blip r:embed="rId2"/>
                      <a:stretch>
                        <a:fillRect/>
                      </a:stretch>
                    </p:blipFill>
                    <p:spPr>
                      <a:xfrm>
                        <a:off x="7037553" y="1120244"/>
                        <a:ext cx="5096377" cy="4649016"/>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类间关系</a:t>
            </a:r>
            <a:r>
              <a:rPr lang="en-US" altLang="zh-CN" dirty="0"/>
              <a:t>-</a:t>
            </a:r>
            <a:r>
              <a:rPr lang="zh-CN" altLang="en-US" dirty="0"/>
              <a:t>聚合与组合</a:t>
            </a:r>
            <a:endParaRPr lang="zh-CN" altLang="en-US" dirty="0"/>
          </a:p>
        </p:txBody>
      </p:sp>
      <p:sp>
        <p:nvSpPr>
          <p:cNvPr id="2" name="内容占位符 1"/>
          <p:cNvSpPr>
            <a:spLocks noGrp="1"/>
          </p:cNvSpPr>
          <p:nvPr>
            <p:ph idx="1"/>
          </p:nvPr>
        </p:nvSpPr>
        <p:spPr/>
        <p:txBody>
          <a:bodyPr>
            <a:normAutofit/>
          </a:bodyPr>
          <a:lstStyle/>
          <a:p>
            <a:r>
              <a:rPr lang="zh-CN" altLang="zh-CN" dirty="0"/>
              <a:t>聚合关系</a:t>
            </a:r>
            <a:r>
              <a:rPr lang="en-US" altLang="zh-CN" dirty="0"/>
              <a:t>(Aggregation)</a:t>
            </a:r>
            <a:endParaRPr lang="en-US" altLang="zh-CN" dirty="0"/>
          </a:p>
          <a:p>
            <a:pPr lvl="1"/>
            <a:r>
              <a:rPr lang="zh-CN" altLang="en-US" b="1" dirty="0">
                <a:solidFill>
                  <a:srgbClr val="C00000"/>
                </a:solidFill>
              </a:rPr>
              <a:t>部分</a:t>
            </a:r>
            <a:r>
              <a:rPr lang="zh-CN" altLang="zh-CN" b="1" dirty="0">
                <a:solidFill>
                  <a:srgbClr val="C00000"/>
                </a:solidFill>
              </a:rPr>
              <a:t>类</a:t>
            </a:r>
            <a:r>
              <a:rPr lang="zh-CN" altLang="zh-CN" dirty="0"/>
              <a:t>对象是多个</a:t>
            </a:r>
            <a:r>
              <a:rPr lang="zh-CN" altLang="zh-CN" b="1" dirty="0">
                <a:solidFill>
                  <a:srgbClr val="C00000"/>
                </a:solidFill>
              </a:rPr>
              <a:t>整体类</a:t>
            </a:r>
            <a:r>
              <a:rPr lang="zh-CN" altLang="zh-CN" dirty="0"/>
              <a:t>对象的组成</a:t>
            </a:r>
            <a:endParaRPr lang="en-US" altLang="zh-CN" dirty="0"/>
          </a:p>
          <a:p>
            <a:pPr lvl="1"/>
            <a:r>
              <a:rPr lang="zh-CN" altLang="en-US" dirty="0"/>
              <a:t>示例：</a:t>
            </a:r>
            <a:r>
              <a:rPr lang="zh-CN" altLang="zh-CN" dirty="0"/>
              <a:t>一名学生可同时参与多个兴趣小组</a:t>
            </a:r>
            <a:endParaRPr lang="en-US" altLang="zh-CN" dirty="0"/>
          </a:p>
          <a:p>
            <a:pPr lvl="1"/>
            <a:endParaRPr lang="en-US" altLang="zh-CN" sz="3200" dirty="0"/>
          </a:p>
          <a:p>
            <a:r>
              <a:rPr lang="zh-CN" altLang="zh-CN" dirty="0"/>
              <a:t>组合关系</a:t>
            </a:r>
            <a:r>
              <a:rPr lang="en-US" altLang="zh-CN" dirty="0"/>
              <a:t>(Composition)</a:t>
            </a:r>
            <a:endParaRPr lang="en-US" altLang="zh-CN" dirty="0"/>
          </a:p>
          <a:p>
            <a:pPr lvl="1"/>
            <a:r>
              <a:rPr lang="zh-CN" altLang="zh-CN" b="1" dirty="0">
                <a:solidFill>
                  <a:srgbClr val="C00000"/>
                </a:solidFill>
              </a:rPr>
              <a:t>部分类对象只能位于一个整体类对象中</a:t>
            </a:r>
            <a:endParaRPr lang="en-US" altLang="zh-CN" b="1" dirty="0">
              <a:solidFill>
                <a:srgbClr val="C00000"/>
              </a:solidFill>
            </a:endParaRPr>
          </a:p>
          <a:p>
            <a:pPr lvl="1"/>
            <a:r>
              <a:rPr lang="zh-CN" altLang="zh-CN" dirty="0"/>
              <a:t>一旦整体类对象消亡，部分类对象也不能苟活</a:t>
            </a:r>
            <a:endParaRPr lang="en-US" altLang="zh-CN"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799065" y="4957352"/>
          <a:ext cx="4189521" cy="1550904"/>
        </p:xfrm>
        <a:graphic>
          <a:graphicData uri="http://schemas.openxmlformats.org/presentationml/2006/ole">
            <mc:AlternateContent xmlns:mc="http://schemas.openxmlformats.org/markup-compatibility/2006">
              <mc:Choice xmlns:v="urn:schemas-microsoft-com:vml" Requires="v">
                <p:oleObj spid="_x0000_s7198" name="Visio" r:id="rId1" imgW="3009900" imgH="1155700" progId="Visio.Drawing.11">
                  <p:embed/>
                </p:oleObj>
              </mc:Choice>
              <mc:Fallback>
                <p:oleObj name="Visio" r:id="rId1" imgW="3009900" imgH="1155700" progId="Visio.Drawing.11">
                  <p:embed/>
                  <p:pic>
                    <p:nvPicPr>
                      <p:cNvPr id="0" name="对象 8"/>
                      <p:cNvPicPr>
                        <a:picLocks noChangeAspect="1" noChangeArrowheads="1"/>
                      </p:cNvPicPr>
                      <p:nvPr/>
                    </p:nvPicPr>
                    <p:blipFill>
                      <a:blip r:embed="rId2"/>
                      <a:srcRect/>
                      <a:stretch>
                        <a:fillRect/>
                      </a:stretch>
                    </p:blipFill>
                    <p:spPr bwMode="auto">
                      <a:xfrm>
                        <a:off x="799065" y="4957352"/>
                        <a:ext cx="4189521" cy="1550904"/>
                      </a:xfrm>
                      <a:prstGeom prst="rect">
                        <a:avLst/>
                      </a:prstGeom>
                      <a:noFill/>
                    </p:spPr>
                  </p:pic>
                </p:oleObj>
              </mc:Fallback>
            </mc:AlternateContent>
          </a:graphicData>
        </a:graphic>
      </p:graphicFrame>
      <p:sp>
        <p:nvSpPr>
          <p:cNvPr id="10" name="Rectangle 6"/>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5231110" y="5013468"/>
          <a:ext cx="4329202" cy="1437987"/>
        </p:xfrm>
        <a:graphic>
          <a:graphicData uri="http://schemas.openxmlformats.org/presentationml/2006/ole">
            <mc:AlternateContent xmlns:mc="http://schemas.openxmlformats.org/markup-compatibility/2006">
              <mc:Choice xmlns:v="urn:schemas-microsoft-com:vml" Requires="v">
                <p:oleObj spid="_x0000_s7199" name="Visio" r:id="rId3" imgW="2018030" imgH="692785" progId="Visio.Drawing.11">
                  <p:embed/>
                </p:oleObj>
              </mc:Choice>
              <mc:Fallback>
                <p:oleObj name="Visio" r:id="rId3" imgW="2018030" imgH="692785" progId="Visio.Drawing.11">
                  <p:embed/>
                  <p:pic>
                    <p:nvPicPr>
                      <p:cNvPr id="0" name="对象 10"/>
                      <p:cNvPicPr>
                        <a:picLocks noChangeAspect="1" noChangeArrowheads="1"/>
                      </p:cNvPicPr>
                      <p:nvPr/>
                    </p:nvPicPr>
                    <p:blipFill>
                      <a:blip r:embed="rId4"/>
                      <a:srcRect/>
                      <a:stretch>
                        <a:fillRect/>
                      </a:stretch>
                    </p:blipFill>
                    <p:spPr bwMode="auto">
                      <a:xfrm>
                        <a:off x="5231110" y="5013468"/>
                        <a:ext cx="4329202" cy="1437987"/>
                      </a:xfrm>
                      <a:prstGeom prst="rect">
                        <a:avLst/>
                      </a:prstGeom>
                      <a:noFill/>
                    </p:spPr>
                  </p:pic>
                </p:oleObj>
              </mc:Fallback>
            </mc:AlternateContent>
          </a:graphicData>
        </a:graphic>
      </p:graphicFrame>
      <p:sp>
        <p:nvSpPr>
          <p:cNvPr id="7" name="文本框 6"/>
          <p:cNvSpPr txBox="1"/>
          <p:nvPr/>
        </p:nvSpPr>
        <p:spPr>
          <a:xfrm>
            <a:off x="7004859" y="5325503"/>
            <a:ext cx="782320" cy="398780"/>
          </a:xfrm>
          <a:prstGeom prst="rect">
            <a:avLst/>
          </a:prstGeom>
          <a:noFill/>
        </p:spPr>
        <p:txBody>
          <a:bodyPr wrap="square" rtlCol="0">
            <a:spAutoFit/>
          </a:bodyPr>
          <a:lstStyle/>
          <a:p>
            <a:pPr algn="ctr"/>
            <a:r>
              <a:rPr lang="zh-CN" altLang="en-US" sz="2000" dirty="0">
                <a:solidFill>
                  <a:srgbClr val="C00000"/>
                </a:solidFill>
                <a:latin typeface="微软雅黑" panose="020B0503020204020204" charset="-122"/>
                <a:ea typeface="微软雅黑" panose="020B0503020204020204" charset="-122"/>
              </a:rPr>
              <a:t>组合</a:t>
            </a:r>
            <a:endParaRPr lang="zh-CN" altLang="en-US" sz="2000" dirty="0">
              <a:solidFill>
                <a:srgbClr val="C00000"/>
              </a:solidFill>
              <a:latin typeface="微软雅黑" panose="020B0503020204020204" charset="-122"/>
              <a:ea typeface="微软雅黑" panose="020B0503020204020204" charset="-122"/>
            </a:endParaRPr>
          </a:p>
        </p:txBody>
      </p:sp>
      <p:sp>
        <p:nvSpPr>
          <p:cNvPr id="12" name="文本框 11"/>
          <p:cNvSpPr txBox="1"/>
          <p:nvPr/>
        </p:nvSpPr>
        <p:spPr>
          <a:xfrm>
            <a:off x="2473499" y="5325503"/>
            <a:ext cx="840740" cy="398780"/>
          </a:xfrm>
          <a:prstGeom prst="rect">
            <a:avLst/>
          </a:prstGeom>
          <a:noFill/>
        </p:spPr>
        <p:txBody>
          <a:bodyPr wrap="square" rtlCol="0">
            <a:spAutoFit/>
          </a:bodyPr>
          <a:lstStyle/>
          <a:p>
            <a:pPr algn="ctr"/>
            <a:r>
              <a:rPr lang="zh-CN" altLang="en-US" sz="2000" dirty="0">
                <a:solidFill>
                  <a:srgbClr val="C00000"/>
                </a:solidFill>
                <a:latin typeface="微软雅黑" panose="020B0503020204020204" charset="-122"/>
                <a:ea typeface="微软雅黑" panose="020B0503020204020204" charset="-122"/>
              </a:rPr>
              <a:t>聚合</a:t>
            </a:r>
            <a:endParaRPr lang="zh-CN" altLang="en-US" sz="2000" dirty="0">
              <a:solidFill>
                <a:srgbClr val="C00000"/>
              </a:solidFill>
              <a:latin typeface="微软雅黑" panose="020B0503020204020204" charset="-122"/>
              <a:ea typeface="微软雅黑" panose="020B0503020204020204" charset="-122"/>
            </a:endParaRPr>
          </a:p>
        </p:txBody>
      </p:sp>
      <p:sp>
        <p:nvSpPr>
          <p:cNvPr id="14" name="矩形 13"/>
          <p:cNvSpPr/>
          <p:nvPr/>
        </p:nvSpPr>
        <p:spPr>
          <a:xfrm>
            <a:off x="9047534" y="1268760"/>
            <a:ext cx="2952328" cy="2952328"/>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举例说明组合和聚合的差异性</a:t>
            </a:r>
            <a:endParaRPr lang="zh-CN" altLang="en-US" sz="2800" dirty="0">
              <a:latin typeface="微软雅黑" panose="020B0503020204020204" charset="-122"/>
              <a:ea typeface="微软雅黑" panose="020B0503020204020204" charset="-122"/>
            </a:endParaRPr>
          </a:p>
        </p:txBody>
      </p:sp>
      <p:sp>
        <p:nvSpPr>
          <p:cNvPr id="15" name="文本框 14"/>
          <p:cNvSpPr txBox="1"/>
          <p:nvPr/>
        </p:nvSpPr>
        <p:spPr>
          <a:xfrm>
            <a:off x="9716914" y="5515013"/>
            <a:ext cx="237626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注意箭头图符</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类间关系</a:t>
            </a:r>
            <a:r>
              <a:rPr lang="en-US" altLang="zh-CN" dirty="0"/>
              <a:t>-</a:t>
            </a:r>
            <a:r>
              <a:rPr lang="zh-CN" altLang="zh-CN" dirty="0"/>
              <a:t>依赖</a:t>
            </a:r>
            <a:endParaRPr lang="zh-CN" altLang="en-US" dirty="0"/>
          </a:p>
        </p:txBody>
      </p:sp>
      <p:sp>
        <p:nvSpPr>
          <p:cNvPr id="2" name="内容占位符 1"/>
          <p:cNvSpPr>
            <a:spLocks noGrp="1"/>
          </p:cNvSpPr>
          <p:nvPr>
            <p:ph idx="1"/>
          </p:nvPr>
        </p:nvSpPr>
        <p:spPr/>
        <p:txBody>
          <a:bodyPr/>
          <a:lstStyle/>
          <a:p>
            <a:r>
              <a:rPr lang="zh-CN" altLang="zh-CN" dirty="0"/>
              <a:t>依赖关系</a:t>
            </a:r>
            <a:endParaRPr lang="en-US" altLang="zh-CN" dirty="0"/>
          </a:p>
          <a:p>
            <a:pPr lvl="1"/>
            <a:r>
              <a:rPr lang="zh-CN" altLang="zh-CN" dirty="0"/>
              <a:t>有</a:t>
            </a:r>
            <a:r>
              <a:rPr lang="zh-CN" altLang="zh-CN" b="1" dirty="0">
                <a:solidFill>
                  <a:srgbClr val="C00000"/>
                </a:solidFill>
              </a:rPr>
              <a:t>语义上关系</a:t>
            </a:r>
            <a:r>
              <a:rPr lang="zh-CN" altLang="zh-CN" dirty="0"/>
              <a:t>且</a:t>
            </a:r>
            <a:r>
              <a:rPr lang="zh-CN" altLang="en-US" dirty="0"/>
              <a:t>一个类对象</a:t>
            </a:r>
            <a:r>
              <a:rPr lang="zh-CN" altLang="zh-CN" dirty="0"/>
              <a:t>变化会导致</a:t>
            </a:r>
            <a:r>
              <a:rPr lang="zh-CN" altLang="en-US" dirty="0"/>
              <a:t>另一类对象作</a:t>
            </a:r>
            <a:r>
              <a:rPr lang="zh-CN" altLang="zh-CN" dirty="0"/>
              <a:t>相应修改</a:t>
            </a:r>
            <a:endParaRPr lang="en-US" altLang="zh-CN" dirty="0"/>
          </a:p>
          <a:p>
            <a:pPr lvl="1"/>
            <a:endParaRPr lang="en-US" altLang="zh-CN" dirty="0"/>
          </a:p>
          <a:p>
            <a:r>
              <a:rPr lang="zh-CN" altLang="en-US" dirty="0"/>
              <a:t>依赖形式</a:t>
            </a:r>
            <a:endParaRPr lang="en-US" altLang="zh-CN" dirty="0"/>
          </a:p>
          <a:p>
            <a:pPr lvl="1"/>
            <a:r>
              <a:rPr lang="zh-CN" altLang="zh-CN" b="1" dirty="0">
                <a:solidFill>
                  <a:srgbClr val="C00000"/>
                </a:solidFill>
              </a:rPr>
              <a:t>使用</a:t>
            </a:r>
            <a:r>
              <a:rPr lang="zh-CN" altLang="en-US" dirty="0"/>
              <a:t>：</a:t>
            </a:r>
            <a:r>
              <a:rPr lang="en-US" altLang="zh-CN" dirty="0"/>
              <a:t>A</a:t>
            </a:r>
            <a:r>
              <a:rPr lang="zh-CN" altLang="en-US" dirty="0"/>
              <a:t>类使用</a:t>
            </a:r>
            <a:r>
              <a:rPr lang="en-US" altLang="zh-CN" dirty="0"/>
              <a:t>B</a:t>
            </a:r>
            <a:r>
              <a:rPr lang="zh-CN" altLang="en-US" dirty="0"/>
              <a:t>类的某项服务</a:t>
            </a:r>
            <a:endParaRPr lang="en-US" altLang="zh-CN" dirty="0"/>
          </a:p>
          <a:p>
            <a:pPr lvl="1"/>
            <a:r>
              <a:rPr lang="zh-CN" altLang="zh-CN" b="1" dirty="0">
                <a:solidFill>
                  <a:srgbClr val="C00000"/>
                </a:solidFill>
              </a:rPr>
              <a:t>追踪</a:t>
            </a:r>
            <a:r>
              <a:rPr lang="zh-CN" altLang="en-US" dirty="0"/>
              <a:t>：</a:t>
            </a:r>
            <a:r>
              <a:rPr lang="en-US" altLang="zh-CN" dirty="0"/>
              <a:t>B</a:t>
            </a:r>
            <a:r>
              <a:rPr lang="zh-CN" altLang="en-US" dirty="0"/>
              <a:t>类的变化导致</a:t>
            </a:r>
            <a:r>
              <a:rPr lang="en-US" altLang="zh-CN" dirty="0"/>
              <a:t>A</a:t>
            </a:r>
            <a:r>
              <a:rPr lang="zh-CN" altLang="en-US" dirty="0"/>
              <a:t>类的变化</a:t>
            </a:r>
            <a:endParaRPr lang="en-US" altLang="zh-CN" dirty="0"/>
          </a:p>
          <a:p>
            <a:pPr lvl="1"/>
            <a:r>
              <a:rPr lang="zh-CN" altLang="en-US" b="1" dirty="0">
                <a:solidFill>
                  <a:srgbClr val="C00000"/>
                </a:solidFill>
              </a:rPr>
              <a:t>精化</a:t>
            </a:r>
            <a:r>
              <a:rPr lang="zh-CN" altLang="en-US" dirty="0"/>
              <a:t>：</a:t>
            </a:r>
            <a:r>
              <a:rPr lang="en-US" altLang="zh-CN" dirty="0"/>
              <a:t>A</a:t>
            </a:r>
            <a:r>
              <a:rPr lang="zh-CN" altLang="en-US" dirty="0"/>
              <a:t>类是在</a:t>
            </a:r>
            <a:r>
              <a:rPr lang="en-US" altLang="zh-CN" dirty="0"/>
              <a:t>B</a:t>
            </a:r>
            <a:r>
              <a:rPr lang="zh-CN" altLang="en-US" dirty="0"/>
              <a:t>类基础上引进设计、决策等形成</a:t>
            </a:r>
            <a:endParaRPr lang="en-US" altLang="zh-CN" dirty="0"/>
          </a:p>
          <a:p>
            <a:pPr lvl="1"/>
            <a:r>
              <a:rPr lang="zh-CN" altLang="zh-CN" b="1" dirty="0">
                <a:solidFill>
                  <a:srgbClr val="C00000"/>
                </a:solidFill>
              </a:rPr>
              <a:t>实现</a:t>
            </a:r>
            <a:r>
              <a:rPr lang="zh-CN" altLang="en-US" dirty="0"/>
              <a:t>：</a:t>
            </a:r>
            <a:r>
              <a:rPr lang="en-US" altLang="zh-CN" dirty="0"/>
              <a:t>A</a:t>
            </a:r>
            <a:r>
              <a:rPr lang="zh-CN" altLang="en-US" dirty="0"/>
              <a:t>类给出了</a:t>
            </a:r>
            <a:r>
              <a:rPr lang="en-US" altLang="zh-CN" dirty="0"/>
              <a:t>B</a:t>
            </a:r>
            <a:r>
              <a:rPr lang="zh-CN" altLang="en-US" dirty="0"/>
              <a:t>类元素的实现</a:t>
            </a:r>
            <a:endParaRPr lang="en-US" altLang="zh-CN" dirty="0"/>
          </a:p>
          <a:p>
            <a:pPr lvl="1"/>
            <a:r>
              <a:rPr lang="zh-CN" altLang="zh-CN" b="1" dirty="0">
                <a:solidFill>
                  <a:srgbClr val="C00000"/>
                </a:solidFill>
              </a:rPr>
              <a:t>派生</a:t>
            </a:r>
            <a:r>
              <a:rPr lang="zh-CN" altLang="en-US" dirty="0"/>
              <a:t>：</a:t>
            </a:r>
            <a:r>
              <a:rPr lang="en-US" altLang="zh-CN" dirty="0"/>
              <a:t>A</a:t>
            </a:r>
            <a:r>
              <a:rPr lang="zh-CN" altLang="en-US" dirty="0"/>
              <a:t>类可通过</a:t>
            </a:r>
            <a:r>
              <a:rPr lang="en-US" altLang="zh-CN" dirty="0"/>
              <a:t>B</a:t>
            </a:r>
            <a:r>
              <a:rPr lang="zh-CN" altLang="en-US" dirty="0"/>
              <a:t>类推导或计算出</a:t>
            </a:r>
            <a:endParaRPr lang="en-US" altLang="zh-CN"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6806230" y="2276872"/>
          <a:ext cx="5233120" cy="1699242"/>
        </p:xfrm>
        <a:graphic>
          <a:graphicData uri="http://schemas.openxmlformats.org/presentationml/2006/ole">
            <mc:AlternateContent xmlns:mc="http://schemas.openxmlformats.org/markup-compatibility/2006">
              <mc:Choice xmlns:v="urn:schemas-microsoft-com:vml" Requires="v">
                <p:oleObj spid="_x0000_s8208" name="Visio" r:id="rId1" imgW="2114550" imgH="701040" progId="Visio.Drawing.11">
                  <p:embed/>
                </p:oleObj>
              </mc:Choice>
              <mc:Fallback>
                <p:oleObj name="Visio" r:id="rId1" imgW="2114550" imgH="701040" progId="Visio.Drawing.11">
                  <p:embed/>
                  <p:pic>
                    <p:nvPicPr>
                      <p:cNvPr id="0" name="对象 6"/>
                      <p:cNvPicPr>
                        <a:picLocks noChangeAspect="1" noChangeArrowheads="1"/>
                      </p:cNvPicPr>
                      <p:nvPr/>
                    </p:nvPicPr>
                    <p:blipFill>
                      <a:blip r:embed="rId2"/>
                      <a:srcRect/>
                      <a:stretch>
                        <a:fillRect/>
                      </a:stretch>
                    </p:blipFill>
                    <p:spPr bwMode="auto">
                      <a:xfrm>
                        <a:off x="6806230" y="2276872"/>
                        <a:ext cx="5233120" cy="1699242"/>
                      </a:xfrm>
                      <a:prstGeom prst="rect">
                        <a:avLst/>
                      </a:prstGeom>
                      <a:solidFill>
                        <a:schemeClr val="bg1"/>
                      </a:solidFill>
                    </p:spPr>
                  </p:pic>
                </p:oleObj>
              </mc:Fallback>
            </mc:AlternateContent>
          </a:graphicData>
        </a:graphic>
      </p:graphicFrame>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6"/>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9731610" y="4219002"/>
            <a:ext cx="237626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注意箭头图符</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类间关系</a:t>
            </a:r>
            <a:r>
              <a:rPr lang="en-US" altLang="zh-CN" dirty="0"/>
              <a:t>-</a:t>
            </a:r>
            <a:r>
              <a:rPr lang="zh-CN" altLang="en-US" dirty="0"/>
              <a:t>实现</a:t>
            </a:r>
            <a:endParaRPr lang="zh-CN" altLang="en-US" dirty="0"/>
          </a:p>
        </p:txBody>
      </p:sp>
      <p:sp>
        <p:nvSpPr>
          <p:cNvPr id="2" name="内容占位符 1"/>
          <p:cNvSpPr>
            <a:spLocks noGrp="1"/>
          </p:cNvSpPr>
          <p:nvPr>
            <p:ph idx="1"/>
          </p:nvPr>
        </p:nvSpPr>
        <p:spPr/>
        <p:txBody>
          <a:bodyPr/>
          <a:lstStyle/>
          <a:p>
            <a:r>
              <a:rPr lang="zh-CN" altLang="zh-CN" dirty="0"/>
              <a:t>表示一个类实现了另一个类中定义的对外接口</a:t>
            </a:r>
            <a:endParaRPr lang="en-US" altLang="zh-CN" dirty="0"/>
          </a:p>
          <a:p>
            <a:pPr lvl="1"/>
            <a:r>
              <a:rPr lang="zh-CN" altLang="zh-CN" dirty="0">
                <a:sym typeface="+mn-ea"/>
              </a:rPr>
              <a:t>特殊依赖关系</a:t>
            </a:r>
            <a:endParaRPr lang="en-US" altLang="zh-CN" dirty="0">
              <a:sym typeface="+mn-ea"/>
            </a:endParaRPr>
          </a:p>
          <a:p>
            <a:pPr lvl="1"/>
            <a:endParaRPr lang="zh-CN" altLang="en-US" dirty="0"/>
          </a:p>
          <a:p>
            <a:r>
              <a:rPr lang="zh-CN" altLang="en-US" dirty="0"/>
              <a:t>典型应用</a:t>
            </a:r>
            <a:endParaRPr lang="en-US" altLang="zh-CN" dirty="0"/>
          </a:p>
          <a:p>
            <a:pPr lvl="1"/>
            <a:r>
              <a:rPr lang="zh-CN" altLang="zh-CN" dirty="0"/>
              <a:t>一个具体类实现一个接口</a:t>
            </a:r>
            <a:endParaRPr lang="en-US" altLang="zh-CN"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5932416" y="2384884"/>
          <a:ext cx="5519690" cy="1691518"/>
        </p:xfrm>
        <a:graphic>
          <a:graphicData uri="http://schemas.openxmlformats.org/presentationml/2006/ole">
            <mc:AlternateContent xmlns:mc="http://schemas.openxmlformats.org/markup-compatibility/2006">
              <mc:Choice xmlns:v="urn:schemas-microsoft-com:vml" Requires="v">
                <p:oleObj spid="_x0000_s9232" name="Visio" r:id="rId1" imgW="2066290" imgH="708660" progId="Visio.Drawing.11">
                  <p:embed/>
                </p:oleObj>
              </mc:Choice>
              <mc:Fallback>
                <p:oleObj name="Visio" r:id="rId1" imgW="2066290" imgH="708660" progId="Visio.Drawing.11">
                  <p:embed/>
                  <p:pic>
                    <p:nvPicPr>
                      <p:cNvPr id="0" name="对象 8"/>
                      <p:cNvPicPr>
                        <a:picLocks noChangeAspect="1" noChangeArrowheads="1"/>
                      </p:cNvPicPr>
                      <p:nvPr/>
                    </p:nvPicPr>
                    <p:blipFill>
                      <a:blip r:embed="rId2"/>
                      <a:srcRect/>
                      <a:stretch>
                        <a:fillRect/>
                      </a:stretch>
                    </p:blipFill>
                    <p:spPr bwMode="auto">
                      <a:xfrm>
                        <a:off x="5932416" y="2384884"/>
                        <a:ext cx="5519690" cy="1691518"/>
                      </a:xfrm>
                      <a:prstGeom prst="rect">
                        <a:avLst/>
                      </a:prstGeom>
                      <a:solidFill>
                        <a:schemeClr val="bg1"/>
                      </a:solidFill>
                    </p:spPr>
                  </p:pic>
                </p:oleObj>
              </mc:Fallback>
            </mc:AlternateContent>
          </a:graphicData>
        </a:graphic>
      </p:graphicFrame>
      <p:sp>
        <p:nvSpPr>
          <p:cNvPr id="10" name="Rectangle 6"/>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文本框 12"/>
          <p:cNvSpPr txBox="1"/>
          <p:nvPr/>
        </p:nvSpPr>
        <p:spPr>
          <a:xfrm>
            <a:off x="7504129" y="4336296"/>
            <a:ext cx="237626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注意箭头图符</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类间关系</a:t>
            </a:r>
            <a:r>
              <a:rPr lang="en-US" altLang="zh-CN" dirty="0"/>
              <a:t>-</a:t>
            </a:r>
            <a:r>
              <a:rPr lang="zh-CN" altLang="en-US" dirty="0"/>
              <a:t>继承</a:t>
            </a:r>
            <a:endParaRPr lang="zh-CN" altLang="en-US" dirty="0"/>
          </a:p>
        </p:txBody>
      </p:sp>
      <p:sp>
        <p:nvSpPr>
          <p:cNvPr id="2" name="内容占位符 1"/>
          <p:cNvSpPr>
            <a:spLocks noGrp="1"/>
          </p:cNvSpPr>
          <p:nvPr>
            <p:ph idx="1"/>
          </p:nvPr>
        </p:nvSpPr>
        <p:spPr/>
        <p:txBody>
          <a:bodyPr>
            <a:normAutofit/>
          </a:bodyPr>
          <a:lstStyle/>
          <a:p>
            <a:r>
              <a:rPr lang="zh-CN" altLang="zh-CN" sz="2800" dirty="0"/>
              <a:t>子类</a:t>
            </a:r>
            <a:r>
              <a:rPr lang="zh-CN" altLang="zh-CN" sz="2800" dirty="0">
                <a:solidFill>
                  <a:srgbClr val="C00000"/>
                </a:solidFill>
              </a:rPr>
              <a:t>继承</a:t>
            </a:r>
            <a:r>
              <a:rPr lang="zh-CN" altLang="zh-CN" sz="2800" dirty="0"/>
              <a:t>父类所有可继承的特性，且</a:t>
            </a:r>
            <a:r>
              <a:rPr lang="zh-CN" altLang="en-US" sz="2800" dirty="0"/>
              <a:t>可</a:t>
            </a:r>
            <a:r>
              <a:rPr lang="zh-CN" altLang="zh-CN" sz="2800" dirty="0"/>
              <a:t>通过</a:t>
            </a:r>
            <a:r>
              <a:rPr lang="zh-CN" altLang="zh-CN" sz="2800" dirty="0">
                <a:solidFill>
                  <a:srgbClr val="C00000"/>
                </a:solidFill>
              </a:rPr>
              <a:t>添加</a:t>
            </a:r>
            <a:r>
              <a:rPr lang="zh-CN" altLang="zh-CN" sz="2800" dirty="0"/>
              <a:t>新特性或覆盖（</a:t>
            </a:r>
            <a:r>
              <a:rPr lang="en-US" altLang="zh-CN" sz="2800" dirty="0"/>
              <a:t>override</a:t>
            </a:r>
            <a:r>
              <a:rPr lang="zh-CN" altLang="zh-CN" sz="2800" dirty="0"/>
              <a:t>）父类中的原有特性</a:t>
            </a:r>
            <a:endParaRPr lang="en-US" altLang="zh-CN" sz="2800" dirty="0"/>
          </a:p>
          <a:p>
            <a:r>
              <a:rPr lang="zh-CN" altLang="zh-CN" sz="2800" dirty="0"/>
              <a:t>父类抽象多个子类中公共特性，从而避免冗余、简化操作</a:t>
            </a:r>
            <a:endParaRPr lang="zh-CN" altLang="en-US" sz="2800"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6"/>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4" name="图片 13"/>
          <p:cNvPicPr>
            <a:picLocks noChangeAspect="1"/>
          </p:cNvPicPr>
          <p:nvPr/>
        </p:nvPicPr>
        <p:blipFill>
          <a:blip r:embed="rId1"/>
          <a:stretch>
            <a:fillRect/>
          </a:stretch>
        </p:blipFill>
        <p:spPr>
          <a:xfrm>
            <a:off x="622598" y="2796306"/>
            <a:ext cx="6835189" cy="3513013"/>
          </a:xfrm>
          <a:prstGeom prst="rect">
            <a:avLst/>
          </a:prstGeom>
        </p:spPr>
      </p:pic>
      <p:sp>
        <p:nvSpPr>
          <p:cNvPr id="11" name="文本框 10"/>
          <p:cNvSpPr txBox="1"/>
          <p:nvPr/>
        </p:nvSpPr>
        <p:spPr>
          <a:xfrm>
            <a:off x="5894398" y="3897052"/>
            <a:ext cx="2376264"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注意箭头图符</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注意事项 </a:t>
            </a:r>
            <a:endParaRPr lang="zh-CN" altLang="en-US" dirty="0"/>
          </a:p>
        </p:txBody>
      </p:sp>
      <p:sp>
        <p:nvSpPr>
          <p:cNvPr id="2" name="内容占位符 1"/>
          <p:cNvSpPr>
            <a:spLocks noGrp="1"/>
          </p:cNvSpPr>
          <p:nvPr>
            <p:ph idx="1"/>
          </p:nvPr>
        </p:nvSpPr>
        <p:spPr/>
        <p:txBody>
          <a:bodyPr/>
          <a:lstStyle/>
          <a:p>
            <a:r>
              <a:rPr lang="zh-CN" altLang="en-US" dirty="0"/>
              <a:t>用</a:t>
            </a:r>
            <a:r>
              <a:rPr lang="zh-CN" altLang="en-US" dirty="0">
                <a:solidFill>
                  <a:srgbClr val="C00000"/>
                </a:solidFill>
              </a:rPr>
              <a:t>单数名词</a:t>
            </a:r>
            <a:r>
              <a:rPr lang="zh-CN" altLang="en-US" dirty="0"/>
              <a:t>来描述类名，少用缩写</a:t>
            </a:r>
            <a:endParaRPr lang="en-US" altLang="zh-CN" dirty="0"/>
          </a:p>
          <a:p>
            <a:endParaRPr lang="zh-CN" altLang="zh-CN" dirty="0"/>
          </a:p>
          <a:p>
            <a:pPr lvl="0"/>
            <a:r>
              <a:rPr lang="zh-CN" altLang="en-US" dirty="0"/>
              <a:t>按照方向表示类间关系</a:t>
            </a:r>
            <a:endParaRPr lang="en-US" altLang="zh-CN" dirty="0"/>
          </a:p>
          <a:p>
            <a:pPr lvl="1"/>
            <a:r>
              <a:rPr lang="zh-CN" altLang="zh-CN" dirty="0"/>
              <a:t>垂直方向表示继承关系</a:t>
            </a:r>
            <a:endParaRPr lang="en-US" altLang="zh-CN" dirty="0"/>
          </a:p>
          <a:p>
            <a:pPr lvl="1"/>
            <a:r>
              <a:rPr lang="zh-CN" altLang="zh-CN" dirty="0"/>
              <a:t>水平方向表示关联、聚合、组合、依赖、实现关系</a:t>
            </a:r>
            <a:endParaRPr lang="en-US" altLang="zh-CN" dirty="0"/>
          </a:p>
          <a:p>
            <a:pPr lvl="1"/>
            <a:endParaRPr lang="en-US" altLang="zh-CN" dirty="0"/>
          </a:p>
          <a:p>
            <a:pPr lvl="0"/>
            <a:r>
              <a:rPr lang="zh-CN" altLang="en-US" dirty="0"/>
              <a:t>注意画图位置</a:t>
            </a:r>
            <a:endParaRPr lang="en-US" altLang="zh-CN" dirty="0"/>
          </a:p>
          <a:p>
            <a:pPr lvl="1"/>
            <a:r>
              <a:rPr lang="zh-CN" altLang="zh-CN" dirty="0"/>
              <a:t>关联名应位于关联边的居中位置</a:t>
            </a:r>
            <a:endParaRPr lang="en-US" altLang="zh-CN" dirty="0"/>
          </a:p>
          <a:p>
            <a:pPr lvl="1"/>
            <a:r>
              <a:rPr lang="zh-CN" altLang="zh-CN" dirty="0"/>
              <a:t>多重性、角色名、约束特性等应靠近关联端</a:t>
            </a:r>
            <a:endParaRPr lang="en-US" altLang="zh-CN" dirty="0"/>
          </a:p>
          <a:p>
            <a:pPr lvl="0"/>
            <a:endParaRPr lang="zh-CN" alt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1.1 </a:t>
            </a:r>
            <a:r>
              <a:rPr lang="zh-CN" altLang="en-US" dirty="0"/>
              <a:t>为什么要分析软件需求</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en-US" dirty="0"/>
              <a:t>初步软件需求存在的问题</a:t>
            </a:r>
            <a:endParaRPr lang="en-US" altLang="zh-CN" dirty="0"/>
          </a:p>
          <a:p>
            <a:pPr lvl="1"/>
            <a:r>
              <a:rPr lang="zh-CN" altLang="zh-CN" b="1" dirty="0">
                <a:solidFill>
                  <a:srgbClr val="C00000"/>
                </a:solidFill>
              </a:rPr>
              <a:t>不具体</a:t>
            </a:r>
            <a:r>
              <a:rPr lang="zh-CN" altLang="en-US" dirty="0"/>
              <a:t>，</a:t>
            </a:r>
            <a:r>
              <a:rPr lang="zh-CN" altLang="zh-CN" dirty="0"/>
              <a:t>没有提供软件需求的细节性内容</a:t>
            </a:r>
            <a:endParaRPr lang="en-US" altLang="zh-CN" dirty="0"/>
          </a:p>
          <a:p>
            <a:pPr lvl="1"/>
            <a:r>
              <a:rPr lang="zh-CN" altLang="zh-CN" b="1" dirty="0">
                <a:solidFill>
                  <a:srgbClr val="C00000"/>
                </a:solidFill>
              </a:rPr>
              <a:t>不</a:t>
            </a:r>
            <a:r>
              <a:rPr lang="zh-CN" altLang="en-US" b="1" dirty="0">
                <a:solidFill>
                  <a:srgbClr val="C00000"/>
                </a:solidFill>
              </a:rPr>
              <a:t>清晰</a:t>
            </a:r>
            <a:r>
              <a:rPr lang="zh-CN" altLang="en-US" dirty="0"/>
              <a:t>，</a:t>
            </a:r>
            <a:r>
              <a:rPr lang="zh-CN" altLang="zh-CN" dirty="0"/>
              <a:t>对软件需求的描述仍然不够清晰、直观和详实</a:t>
            </a:r>
            <a:endParaRPr lang="en-US" altLang="zh-CN" dirty="0"/>
          </a:p>
          <a:p>
            <a:pPr lvl="1"/>
            <a:r>
              <a:rPr lang="zh-CN" altLang="zh-CN" b="1" dirty="0">
                <a:solidFill>
                  <a:srgbClr val="C00000"/>
                </a:solidFill>
              </a:rPr>
              <a:t>关系不明朗</a:t>
            </a:r>
            <a:r>
              <a:rPr lang="zh-CN" altLang="en-US" dirty="0"/>
              <a:t>，</a:t>
            </a:r>
            <a:r>
              <a:rPr lang="zh-CN" altLang="zh-CN" dirty="0"/>
              <a:t>未深入分析不同软件需求项之间的关系</a:t>
            </a:r>
            <a:endParaRPr lang="en-US" altLang="zh-CN" dirty="0"/>
          </a:p>
          <a:p>
            <a:pPr lvl="1"/>
            <a:r>
              <a:rPr lang="zh-CN" altLang="zh-CN" b="1" dirty="0">
                <a:solidFill>
                  <a:srgbClr val="C00000"/>
                </a:solidFill>
              </a:rPr>
              <a:t>存在潜在缺陷</a:t>
            </a:r>
            <a:r>
              <a:rPr lang="zh-CN" altLang="en-US" dirty="0"/>
              <a:t>，</a:t>
            </a:r>
            <a:r>
              <a:rPr lang="zh-CN" altLang="zh-CN" dirty="0"/>
              <a:t>潜在的需求缺陷难以被发现</a:t>
            </a:r>
            <a:endParaRPr lang="en-US" altLang="zh-CN" dirty="0"/>
          </a:p>
          <a:p>
            <a:pPr lvl="1"/>
            <a:r>
              <a:rPr lang="zh-CN" altLang="en-US" b="1" dirty="0">
                <a:solidFill>
                  <a:srgbClr val="C00000"/>
                </a:solidFill>
              </a:rPr>
              <a:t>没有</a:t>
            </a:r>
            <a:r>
              <a:rPr lang="zh-CN" altLang="zh-CN" b="1" dirty="0">
                <a:solidFill>
                  <a:srgbClr val="C00000"/>
                </a:solidFill>
              </a:rPr>
              <a:t>区分不同</a:t>
            </a:r>
            <a:r>
              <a:rPr lang="zh-CN" altLang="en-US" b="1" dirty="0">
                <a:solidFill>
                  <a:srgbClr val="C00000"/>
                </a:solidFill>
              </a:rPr>
              <a:t>软件</a:t>
            </a:r>
            <a:r>
              <a:rPr lang="zh-CN" altLang="zh-CN" b="1" dirty="0">
                <a:solidFill>
                  <a:srgbClr val="C00000"/>
                </a:solidFill>
              </a:rPr>
              <a:t>需求</a:t>
            </a:r>
            <a:r>
              <a:rPr lang="zh-CN" altLang="en-US" dirty="0"/>
              <a:t>，</a:t>
            </a:r>
            <a:r>
              <a:rPr lang="zh-CN" altLang="zh-CN" dirty="0"/>
              <a:t>有必要鉴别不同软件需求项的重要性差别，区分不同软件需求的开发优先级</a:t>
            </a:r>
            <a:endParaRPr lang="zh-CN" alt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示例：类图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22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9433" y="716506"/>
            <a:ext cx="8209652" cy="5665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1.3.3 </a:t>
            </a:r>
            <a:r>
              <a:rPr lang="zh-CN" altLang="en-US" dirty="0"/>
              <a:t>对象图</a:t>
            </a:r>
            <a:endParaRPr lang="zh-CN" altLang="en-US" dirty="0"/>
          </a:p>
        </p:txBody>
      </p:sp>
      <p:sp>
        <p:nvSpPr>
          <p:cNvPr id="2" name="内容占位符 1"/>
          <p:cNvSpPr>
            <a:spLocks noGrp="1"/>
          </p:cNvSpPr>
          <p:nvPr>
            <p:ph idx="1"/>
          </p:nvPr>
        </p:nvSpPr>
        <p:spPr/>
        <p:txBody>
          <a:bodyPr/>
          <a:lstStyle/>
          <a:p>
            <a:r>
              <a:rPr lang="zh-CN" altLang="en-US" dirty="0"/>
              <a:t>功效</a:t>
            </a:r>
            <a:endParaRPr lang="en-US" altLang="zh-CN" dirty="0"/>
          </a:p>
          <a:p>
            <a:pPr lvl="1"/>
            <a:r>
              <a:rPr lang="zh-CN" altLang="zh-CN" dirty="0"/>
              <a:t>系统中</a:t>
            </a:r>
            <a:r>
              <a:rPr lang="zh-CN" altLang="en-US" dirty="0"/>
              <a:t>的</a:t>
            </a:r>
            <a:r>
              <a:rPr lang="zh-CN" altLang="zh-CN" dirty="0"/>
              <a:t>对象在运行过程中的瞬时快照</a:t>
            </a:r>
            <a:endParaRPr lang="en-US" altLang="zh-CN" dirty="0"/>
          </a:p>
          <a:p>
            <a:pPr lvl="1"/>
            <a:r>
              <a:rPr lang="zh-CN" altLang="zh-CN" dirty="0"/>
              <a:t>结点表示对象</a:t>
            </a:r>
            <a:r>
              <a:rPr lang="zh-CN" altLang="en-US" dirty="0"/>
              <a:t>，</a:t>
            </a:r>
            <a:r>
              <a:rPr lang="zh-CN" altLang="zh-CN" dirty="0"/>
              <a:t>边表示对象间的链接</a:t>
            </a:r>
            <a:endParaRPr lang="en-US" altLang="zh-CN" dirty="0"/>
          </a:p>
          <a:p>
            <a:r>
              <a:rPr lang="zh-CN" altLang="zh-CN" dirty="0"/>
              <a:t>类图在系统的运行过程中某个时刻点上或某一时间段内的实例化样本</a:t>
            </a:r>
            <a:endParaRPr lang="en-US" altLang="zh-CN" dirty="0"/>
          </a:p>
          <a:p>
            <a:pPr lvl="1"/>
            <a:r>
              <a:rPr lang="zh-CN" altLang="zh-CN" dirty="0"/>
              <a:t>类图中的一个类在对象图中可表现为多个活跃的对象实例</a:t>
            </a:r>
            <a:endParaRPr lang="en-US" altLang="zh-CN" dirty="0"/>
          </a:p>
          <a:p>
            <a:pPr lvl="1"/>
            <a:r>
              <a:rPr lang="zh-CN" altLang="zh-CN" dirty="0"/>
              <a:t>对象图的链接边是类图中</a:t>
            </a:r>
            <a:r>
              <a:rPr lang="zh-CN" altLang="zh-CN" b="1" dirty="0">
                <a:solidFill>
                  <a:srgbClr val="C00000"/>
                </a:solidFill>
              </a:rPr>
              <a:t>关联</a:t>
            </a:r>
            <a:r>
              <a:rPr lang="zh-CN" altLang="zh-CN" dirty="0"/>
              <a:t>边的实例化</a:t>
            </a:r>
            <a:endParaRPr lang="en-US" altLang="zh-CN" dirty="0"/>
          </a:p>
          <a:p>
            <a:pPr lvl="1"/>
            <a:r>
              <a:rPr lang="zh-CN" altLang="zh-CN" dirty="0"/>
              <a:t>类图中的其他边，如</a:t>
            </a:r>
            <a:r>
              <a:rPr lang="zh-CN" altLang="zh-CN" b="1" dirty="0">
                <a:solidFill>
                  <a:srgbClr val="C00000"/>
                </a:solidFill>
              </a:rPr>
              <a:t>继承、依赖</a:t>
            </a:r>
            <a:r>
              <a:rPr lang="zh-CN" altLang="zh-CN" dirty="0"/>
              <a:t>等在对象图中则无从表现</a:t>
            </a:r>
            <a:endParaRPr lang="en-US" altLang="zh-CN" dirty="0"/>
          </a:p>
          <a:p>
            <a:r>
              <a:rPr lang="zh-CN" altLang="zh-CN" dirty="0"/>
              <a:t>对象图是一种</a:t>
            </a:r>
            <a:r>
              <a:rPr lang="zh-CN" altLang="zh-CN" b="1" dirty="0">
                <a:solidFill>
                  <a:srgbClr val="C00000"/>
                </a:solidFill>
              </a:rPr>
              <a:t>静态瞬时快照</a:t>
            </a:r>
            <a:r>
              <a:rPr lang="zh-CN" altLang="en-US" dirty="0"/>
              <a:t>，</a:t>
            </a:r>
            <a:r>
              <a:rPr lang="zh-CN" altLang="zh-CN" dirty="0"/>
              <a:t>归于静态视图范畴</a:t>
            </a:r>
            <a:endParaRPr lang="zh-CN" altLang="en-US"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对象图示例</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56289" y="1340768"/>
          <a:ext cx="9732231" cy="4716524"/>
        </p:xfrm>
        <a:graphic>
          <a:graphicData uri="http://schemas.openxmlformats.org/presentationml/2006/ole">
            <mc:AlternateContent xmlns:mc="http://schemas.openxmlformats.org/markup-compatibility/2006">
              <mc:Choice xmlns:v="urn:schemas-microsoft-com:vml" Requires="v">
                <p:oleObj spid="_x0000_s10256" name="Visio" r:id="rId1" imgW="4940935" imgH="2396490" progId="Visio.Drawing.11">
                  <p:embed/>
                </p:oleObj>
              </mc:Choice>
              <mc:Fallback>
                <p:oleObj name="Visio" r:id="rId1" imgW="4940935" imgH="2396490" progId="Visio.Drawing.11">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89" y="1340768"/>
                        <a:ext cx="9732231" cy="4716524"/>
                      </a:xfrm>
                      <a:prstGeom prst="rect">
                        <a:avLst/>
                      </a:prstGeom>
                      <a:noFill/>
                    </p:spPr>
                  </p:pic>
                </p:oleObj>
              </mc:Fallback>
            </mc:AlternateContent>
          </a:graphicData>
        </a:graphic>
      </p:graphicFrame>
      <p:sp>
        <p:nvSpPr>
          <p:cNvPr id="13" name="文本框 12"/>
          <p:cNvSpPr txBox="1"/>
          <p:nvPr/>
        </p:nvSpPr>
        <p:spPr>
          <a:xfrm>
            <a:off x="6764497" y="1764665"/>
            <a:ext cx="3363157"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注意图符表示</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何时用对象图</a:t>
            </a:r>
            <a:endParaRPr lang="zh-CN" altLang="en-US" dirty="0"/>
          </a:p>
        </p:txBody>
      </p:sp>
      <p:sp>
        <p:nvSpPr>
          <p:cNvPr id="2" name="内容占位符 1"/>
          <p:cNvSpPr>
            <a:spLocks noGrp="1"/>
          </p:cNvSpPr>
          <p:nvPr>
            <p:ph idx="1"/>
          </p:nvPr>
        </p:nvSpPr>
        <p:spPr/>
        <p:txBody>
          <a:bodyPr/>
          <a:lstStyle/>
          <a:p>
            <a:r>
              <a:rPr lang="zh-CN" altLang="en-US" dirty="0"/>
              <a:t>某些特定的观察点，需要分析系统中的对象情况</a:t>
            </a:r>
            <a:endParaRPr lang="en-US" altLang="zh-CN" dirty="0"/>
          </a:p>
          <a:p>
            <a:pPr lvl="1"/>
            <a:r>
              <a:rPr lang="zh-CN" altLang="en-US" dirty="0"/>
              <a:t>系统创建之时</a:t>
            </a:r>
            <a:endParaRPr lang="en-US" altLang="zh-CN" dirty="0"/>
          </a:p>
          <a:p>
            <a:pPr lvl="1"/>
            <a:r>
              <a:rPr lang="zh-CN" altLang="en-US" dirty="0"/>
              <a:t>某些对象消亡之前</a:t>
            </a:r>
            <a:endParaRPr lang="en-US" altLang="zh-CN" dirty="0"/>
          </a:p>
          <a:p>
            <a:pPr lvl="1"/>
            <a:r>
              <a:rPr lang="en-US" altLang="zh-CN" dirty="0"/>
              <a:t>……</a:t>
            </a:r>
            <a:endParaRPr lang="en-US" altLang="zh-CN" dirty="0"/>
          </a:p>
          <a:p>
            <a:pPr lvl="1"/>
            <a:endParaRPr lang="en-US" altLang="zh-CN" dirty="0"/>
          </a:p>
          <a:p>
            <a:r>
              <a:rPr lang="zh-CN" altLang="en-US" dirty="0"/>
              <a:t>通常而言，对象图不常用</a:t>
            </a:r>
            <a:endParaRPr lang="zh-CN" altLang="en-US" dirty="0"/>
          </a:p>
        </p:txBody>
      </p:sp>
      <p:sp>
        <p:nvSpPr>
          <p:cNvPr id="7" name="文本框 6"/>
          <p:cNvSpPr txBox="1"/>
          <p:nvPr/>
        </p:nvSpPr>
        <p:spPr>
          <a:xfrm>
            <a:off x="7531664" y="2420888"/>
            <a:ext cx="3915114" cy="138499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ym typeface="+mn-ea"/>
              </a:rPr>
              <a:t>对象图 与 类图：</a:t>
            </a:r>
            <a:endParaRPr lang="en-US" altLang="zh-CN" dirty="0"/>
          </a:p>
          <a:p>
            <a:r>
              <a:rPr lang="zh-CN" altLang="en-US" dirty="0">
                <a:sym typeface="+mn-ea"/>
              </a:rPr>
              <a:t>区别与联系</a:t>
            </a:r>
            <a:endParaRPr lang="zh-CN" alt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zh-CN" altLang="en-US" dirty="0"/>
              <a:t>状态图</a:t>
            </a:r>
            <a:endParaRPr lang="zh-CN" altLang="en-US" dirty="0"/>
          </a:p>
        </p:txBody>
      </p:sp>
      <p:graphicFrame>
        <p:nvGraphicFramePr>
          <p:cNvPr id="2" name="表格 1"/>
          <p:cNvGraphicFramePr/>
          <p:nvPr/>
        </p:nvGraphicFramePr>
        <p:xfrm>
          <a:off x="550590" y="1088740"/>
          <a:ext cx="10729193" cy="5481935"/>
        </p:xfrm>
        <a:graphic>
          <a:graphicData uri="http://schemas.openxmlformats.org/drawingml/2006/table">
            <a:tbl>
              <a:tblPr firstRow="1" bandRow="1">
                <a:tableStyleId>{5940675A-B579-460E-94D1-54222C63F5DA}</a:tableStyleId>
              </a:tblPr>
              <a:tblGrid>
                <a:gridCol w="1056314"/>
                <a:gridCol w="4753003"/>
                <a:gridCol w="4919876"/>
              </a:tblGrid>
              <a:tr h="450215">
                <a:tc>
                  <a:txBody>
                    <a:bodyPr/>
                    <a:lstStyle/>
                    <a:p>
                      <a:pPr indent="0" algn="ctr">
                        <a:buNone/>
                      </a:pPr>
                      <a:r>
                        <a:rPr lang="en-US" sz="2800" b="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800" b="1">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endParaRPr lang="en-US" alt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endPar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0" dirty="0" err="1">
                          <a:solidFill>
                            <a:srgbClr val="000000"/>
                          </a:solidFill>
                          <a:latin typeface="Times New Roman" panose="02020603050405020304" pitchFamily="18" charset="0"/>
                          <a:ea typeface="微软雅黑" panose="020B0503020204020204" charset="-122"/>
                          <a:cs typeface="宋体" panose="02010600030101010101" pitchFamily="2" charset="-122"/>
                        </a:rPr>
                        <a:t>结构</a:t>
                      </a: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endParaRPr lang="en-US" altLang="zh-CN"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类图（class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对象图（object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构件图(component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2400" b="0">
                          <a:latin typeface="Times New Roman" panose="02020603050405020304" pitchFamily="18" charset="0"/>
                          <a:ea typeface="微软雅黑" panose="020B0503020204020204" charset="-122"/>
                          <a:cs typeface="Times New Roman" panose="02020603050405020304" pitchFamily="18" charset="0"/>
                        </a:rPr>
                        <a:t>其</a:t>
                      </a:r>
                      <a:r>
                        <a:rPr lang="en-US" altLang="en-US" sz="2400" b="0">
                          <a:latin typeface="Times New Roman" panose="02020603050405020304" pitchFamily="18" charset="0"/>
                          <a:ea typeface="微软雅黑" panose="020B0503020204020204" charset="-122"/>
                          <a:cs typeface="Times New Roman" panose="02020603050405020304" pitchFamily="18" charset="0"/>
                        </a:rPr>
                        <a:t>依赖关系</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850">
                <a:tc rowSpan="4">
                  <a:txBody>
                    <a:bodyPr/>
                    <a:lstStyle/>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行为</a:t>
                      </a:r>
                      <a:endParaRPr lang="en-US" sz="24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描述状态的变迁</a:t>
                      </a:r>
                      <a:endPar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latin typeface="Times New Roman" panose="02020603050405020304" pitchFamily="18" charset="0"/>
                          <a:ea typeface="微软雅黑" panose="020B0503020204020204" charset="-122"/>
                          <a:cs typeface="Times New Roman" panose="02020603050405020304" pitchFamily="18" charset="0"/>
                        </a:rPr>
                        <a:t>描述系统活动的实施</a:t>
                      </a:r>
                      <a:endParaRPr lang="zh-CN"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8323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通信图(communication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顺序图(sequence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的</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消息传递与协作</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53276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部署</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部署图（deployment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情况</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用例图（use case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dirty="0" err="1">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1.3.4  </a:t>
            </a:r>
            <a:r>
              <a:rPr lang="zh-CN" altLang="zh-CN" dirty="0">
                <a:effectLst/>
              </a:rPr>
              <a:t>状态图</a:t>
            </a:r>
            <a:endParaRPr lang="zh-CN" altLang="en-US" dirty="0"/>
          </a:p>
        </p:txBody>
      </p:sp>
      <p:sp>
        <p:nvSpPr>
          <p:cNvPr id="2" name="内容占位符 1"/>
          <p:cNvSpPr>
            <a:spLocks noGrp="1"/>
          </p:cNvSpPr>
          <p:nvPr>
            <p:ph idx="1"/>
          </p:nvPr>
        </p:nvSpPr>
        <p:spPr/>
        <p:txBody>
          <a:bodyPr>
            <a:normAutofit/>
          </a:bodyPr>
          <a:lstStyle/>
          <a:p>
            <a:r>
              <a:rPr lang="zh-CN" altLang="en-US" dirty="0"/>
              <a:t>功效</a:t>
            </a:r>
            <a:endParaRPr lang="en-US" altLang="zh-CN" dirty="0"/>
          </a:p>
          <a:p>
            <a:pPr lvl="1"/>
            <a:r>
              <a:rPr lang="zh-CN" altLang="en-US" dirty="0"/>
              <a:t>描述实体（对象、系统）在</a:t>
            </a:r>
            <a:r>
              <a:rPr lang="zh-CN" altLang="en-US" b="1" dirty="0">
                <a:solidFill>
                  <a:srgbClr val="C00000"/>
                </a:solidFill>
              </a:rPr>
              <a:t>事件</a:t>
            </a:r>
            <a:r>
              <a:rPr lang="zh-CN" altLang="en-US" dirty="0"/>
              <a:t>刺激下的</a:t>
            </a:r>
            <a:r>
              <a:rPr lang="zh-CN" altLang="en-US" b="1" dirty="0">
                <a:solidFill>
                  <a:srgbClr val="C00000"/>
                </a:solidFill>
              </a:rPr>
              <a:t>反应式动态行为</a:t>
            </a:r>
            <a:r>
              <a:rPr lang="zh-CN" altLang="en-US" dirty="0"/>
              <a:t>及其导致的</a:t>
            </a:r>
            <a:r>
              <a:rPr lang="zh-CN" altLang="en-US" b="1" dirty="0">
                <a:solidFill>
                  <a:srgbClr val="C00000"/>
                </a:solidFill>
              </a:rPr>
              <a:t>状态变化</a:t>
            </a:r>
            <a:endParaRPr lang="en-US" altLang="zh-CN" dirty="0"/>
          </a:p>
          <a:p>
            <a:pPr lvl="1"/>
            <a:r>
              <a:rPr lang="zh-CN" altLang="en-US" dirty="0"/>
              <a:t>刻画了实体的可能状态、每个状态下可响应事件、响应动作、状态迁移</a:t>
            </a:r>
            <a:endParaRPr lang="en-US" altLang="zh-CN" dirty="0"/>
          </a:p>
          <a:p>
            <a:pPr lvl="1"/>
            <a:endParaRPr lang="en-US" altLang="zh-CN" dirty="0"/>
          </a:p>
          <a:p>
            <a:r>
              <a:rPr lang="zh-CN" altLang="en-US" dirty="0"/>
              <a:t>图的构成</a:t>
            </a:r>
            <a:endParaRPr lang="en-US" altLang="zh-CN" dirty="0"/>
          </a:p>
          <a:p>
            <a:pPr lvl="1"/>
            <a:r>
              <a:rPr lang="zh-CN" altLang="en-US" b="1" dirty="0">
                <a:solidFill>
                  <a:srgbClr val="C00000"/>
                </a:solidFill>
              </a:rPr>
              <a:t>节点</a:t>
            </a:r>
            <a:r>
              <a:rPr lang="zh-CN" altLang="en-US" dirty="0"/>
              <a:t>：状态</a:t>
            </a:r>
            <a:endParaRPr lang="en-US" altLang="zh-CN" dirty="0"/>
          </a:p>
          <a:p>
            <a:pPr lvl="1"/>
            <a:r>
              <a:rPr lang="zh-CN" altLang="zh-CN" b="1" dirty="0">
                <a:solidFill>
                  <a:srgbClr val="C00000"/>
                </a:solidFill>
              </a:rPr>
              <a:t>边</a:t>
            </a:r>
            <a:r>
              <a:rPr lang="zh-CN" altLang="en-US" dirty="0"/>
              <a:t>：迁移，即</a:t>
            </a:r>
            <a:r>
              <a:rPr lang="zh-CN" altLang="zh-CN" dirty="0"/>
              <a:t>状态间因事件刺激而触发的状态变化</a:t>
            </a:r>
            <a:endParaRPr lang="en-US" altLang="zh-CN" dirty="0"/>
          </a:p>
          <a:p>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状态图的基本概念</a:t>
            </a:r>
            <a:endParaRPr lang="zh-CN" altLang="en-US" dirty="0"/>
          </a:p>
        </p:txBody>
      </p:sp>
      <p:sp>
        <p:nvSpPr>
          <p:cNvPr id="2" name="内容占位符 1"/>
          <p:cNvSpPr>
            <a:spLocks noGrp="1"/>
          </p:cNvSpPr>
          <p:nvPr>
            <p:ph idx="1"/>
          </p:nvPr>
        </p:nvSpPr>
        <p:spPr/>
        <p:txBody>
          <a:bodyPr>
            <a:normAutofit fontScale="92500" lnSpcReduction="20000"/>
          </a:bodyPr>
          <a:lstStyle/>
          <a:p>
            <a:r>
              <a:rPr lang="zh-CN" altLang="zh-CN" dirty="0"/>
              <a:t>状态：</a:t>
            </a:r>
            <a:r>
              <a:rPr lang="zh-CN" altLang="zh-CN" dirty="0">
                <a:solidFill>
                  <a:srgbClr val="C00000"/>
                </a:solidFill>
              </a:rPr>
              <a:t>对象属性取值</a:t>
            </a:r>
            <a:r>
              <a:rPr lang="zh-CN" altLang="zh-CN" dirty="0"/>
              <a:t>构成的一个约束条件</a:t>
            </a:r>
            <a:endParaRPr lang="zh-CN" altLang="zh-CN" dirty="0"/>
          </a:p>
          <a:p>
            <a:pPr lvl="1"/>
            <a:r>
              <a:rPr lang="zh-CN" altLang="en-US" dirty="0"/>
              <a:t>不同状态下对象对事件的响应行为完全一样</a:t>
            </a:r>
            <a:endParaRPr lang="en-US" altLang="zh-CN" dirty="0"/>
          </a:p>
          <a:p>
            <a:r>
              <a:rPr lang="zh-CN" altLang="zh-CN" dirty="0"/>
              <a:t>事件：某时刻点发生、需要关注的瞬时</a:t>
            </a:r>
            <a:r>
              <a:rPr lang="zh-CN" altLang="zh-CN" dirty="0">
                <a:solidFill>
                  <a:srgbClr val="C00000"/>
                </a:solidFill>
              </a:rPr>
              <a:t>刺激或触动</a:t>
            </a:r>
            <a:endParaRPr lang="en-US" altLang="zh-CN" dirty="0"/>
          </a:p>
          <a:p>
            <a:pPr lvl="1"/>
            <a:r>
              <a:rPr lang="zh-CN" altLang="zh-CN" b="1" dirty="0">
                <a:solidFill>
                  <a:srgbClr val="C00000"/>
                </a:solidFill>
              </a:rPr>
              <a:t>消息型事件</a:t>
            </a:r>
            <a:r>
              <a:rPr lang="en-US" altLang="zh-CN" b="1" dirty="0">
                <a:solidFill>
                  <a:srgbClr val="C00000"/>
                </a:solidFill>
              </a:rPr>
              <a:t>(</a:t>
            </a:r>
            <a:r>
              <a:rPr lang="zh-CN" altLang="en-US" b="1" dirty="0">
                <a:solidFill>
                  <a:srgbClr val="C00000"/>
                </a:solidFill>
              </a:rPr>
              <a:t>同步</a:t>
            </a:r>
            <a:r>
              <a:rPr lang="en-US" altLang="zh-CN" b="1" dirty="0">
                <a:solidFill>
                  <a:srgbClr val="C00000"/>
                </a:solidFill>
              </a:rPr>
              <a:t>)</a:t>
            </a:r>
            <a:r>
              <a:rPr lang="zh-CN" altLang="en-US" dirty="0"/>
              <a:t>：其他对象发来消息</a:t>
            </a:r>
            <a:endParaRPr lang="en-US" altLang="zh-CN" dirty="0"/>
          </a:p>
          <a:p>
            <a:pPr lvl="1"/>
            <a:r>
              <a:rPr lang="zh-CN" altLang="zh-CN" b="1" dirty="0">
                <a:solidFill>
                  <a:srgbClr val="C00000"/>
                </a:solidFill>
              </a:rPr>
              <a:t>信号型事件(异步)</a:t>
            </a:r>
            <a:r>
              <a:rPr lang="zh-CN" altLang="en-US" dirty="0"/>
              <a:t>：其他对象传来异步信号</a:t>
            </a:r>
            <a:endParaRPr lang="en-US" altLang="zh-CN" dirty="0"/>
          </a:p>
          <a:p>
            <a:pPr lvl="1"/>
            <a:r>
              <a:rPr lang="zh-CN" altLang="zh-CN" b="1" dirty="0">
                <a:solidFill>
                  <a:srgbClr val="C00000"/>
                </a:solidFill>
              </a:rPr>
              <a:t>时间型事件</a:t>
            </a:r>
            <a:r>
              <a:rPr lang="zh-CN" altLang="en-US" dirty="0"/>
              <a:t>：到达特定时间点</a:t>
            </a:r>
            <a:endParaRPr lang="en-US" altLang="zh-CN" dirty="0"/>
          </a:p>
          <a:p>
            <a:pPr lvl="1"/>
            <a:r>
              <a:rPr lang="zh-CN" altLang="zh-CN" b="1" dirty="0">
                <a:solidFill>
                  <a:srgbClr val="C00000"/>
                </a:solidFill>
              </a:rPr>
              <a:t>条件型事件</a:t>
            </a:r>
            <a:r>
              <a:rPr lang="zh-CN" altLang="en-US" dirty="0"/>
              <a:t>：对象属性取值满足特定条件</a:t>
            </a:r>
            <a:endParaRPr lang="en-US" altLang="zh-CN" dirty="0"/>
          </a:p>
          <a:p>
            <a:r>
              <a:rPr lang="zh-CN" altLang="zh-CN" dirty="0"/>
              <a:t>动作</a:t>
            </a:r>
            <a:r>
              <a:rPr lang="en-US" altLang="zh-CN" dirty="0"/>
              <a:t>(action)</a:t>
            </a:r>
            <a:endParaRPr lang="en-US" altLang="zh-CN" dirty="0"/>
          </a:p>
          <a:p>
            <a:pPr lvl="1"/>
            <a:r>
              <a:rPr lang="zh-CN" altLang="en-US" dirty="0"/>
              <a:t>计算过程，</a:t>
            </a:r>
            <a:r>
              <a:rPr lang="zh-CN" altLang="zh-CN" b="1" dirty="0">
                <a:solidFill>
                  <a:srgbClr val="C00000"/>
                </a:solidFill>
              </a:rPr>
              <a:t>位于迁移边上</a:t>
            </a:r>
            <a:r>
              <a:rPr lang="zh-CN" altLang="en-US" dirty="0"/>
              <a:t>，简单，执行时间短</a:t>
            </a:r>
            <a:endParaRPr lang="en-US" altLang="zh-CN" dirty="0"/>
          </a:p>
          <a:p>
            <a:r>
              <a:rPr lang="zh-CN" altLang="zh-CN" dirty="0"/>
              <a:t>活动</a:t>
            </a:r>
            <a:r>
              <a:rPr lang="en-US" altLang="zh-CN" dirty="0"/>
              <a:t>(activity)</a:t>
            </a:r>
            <a:endParaRPr lang="en-US" altLang="zh-CN" dirty="0"/>
          </a:p>
          <a:p>
            <a:pPr lvl="1"/>
            <a:r>
              <a:rPr lang="zh-CN" altLang="en-US" dirty="0"/>
              <a:t>计算过程，</a:t>
            </a:r>
            <a:r>
              <a:rPr lang="zh-CN" altLang="zh-CN" b="1" dirty="0">
                <a:solidFill>
                  <a:srgbClr val="C00000"/>
                </a:solidFill>
              </a:rPr>
              <a:t>位于状态中</a:t>
            </a:r>
            <a:r>
              <a:rPr lang="zh-CN" altLang="zh-CN" dirty="0"/>
              <a:t>，复杂、执行时间长</a:t>
            </a:r>
            <a:endParaRPr lang="en-US" altLang="zh-CN" dirty="0"/>
          </a:p>
          <a:p>
            <a:endParaRPr lang="en-US" altLang="zh-CN"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ffectLst/>
              </a:rPr>
              <a:t>示例：</a:t>
            </a:r>
            <a:r>
              <a:rPr lang="zh-CN" altLang="zh-CN" dirty="0">
                <a:effectLst/>
              </a:rPr>
              <a:t>状态图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39648" y="1196752"/>
          <a:ext cx="11228550" cy="5076564"/>
        </p:xfrm>
        <a:graphic>
          <a:graphicData uri="http://schemas.openxmlformats.org/presentationml/2006/ole">
            <mc:AlternateContent xmlns:mc="http://schemas.openxmlformats.org/markup-compatibility/2006">
              <mc:Choice xmlns:v="urn:schemas-microsoft-com:vml" Requires="v">
                <p:oleObj spid="_x0000_s11280" name="Visio" r:id="rId1" imgW="5361305" imgH="2426335" progId="Visio.Drawing.11">
                  <p:embed/>
                </p:oleObj>
              </mc:Choice>
              <mc:Fallback>
                <p:oleObj name="Visio" r:id="rId1" imgW="5361305" imgH="2426335" progId="Visio.Drawing.11">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648" y="1196752"/>
                        <a:ext cx="11228550" cy="5076564"/>
                      </a:xfrm>
                      <a:prstGeom prst="rect">
                        <a:avLst/>
                      </a:prstGeom>
                      <a:noFill/>
                    </p:spPr>
                  </p:pic>
                </p:oleObj>
              </mc:Fallback>
            </mc:AlternateContent>
          </a:graphicData>
        </a:graphic>
      </p:graphicFrame>
      <p:sp>
        <p:nvSpPr>
          <p:cNvPr id="8" name="文本框 7"/>
          <p:cNvSpPr txBox="1"/>
          <p:nvPr/>
        </p:nvSpPr>
        <p:spPr>
          <a:xfrm>
            <a:off x="7319342" y="2816932"/>
            <a:ext cx="4504358" cy="954107"/>
          </a:xfrm>
          <a:prstGeom prst="rect">
            <a:avLst/>
          </a:prstGeom>
          <a:noFill/>
        </p:spPr>
        <p:txBody>
          <a:bodyPr wrap="square" rtlCol="0">
            <a:spAutoFit/>
          </a:bodyPr>
          <a:lstStyle/>
          <a:p>
            <a:pPr marL="342900" indent="-342900">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状态：一般、开始、结束</a:t>
            </a:r>
            <a:endParaRPr lang="zh-CN" altLang="en-US" sz="2800" dirty="0">
              <a:solidFill>
                <a:srgbClr val="C00000"/>
              </a:solidFill>
              <a:latin typeface="微软雅黑" panose="020B0503020204020204" charset="-122"/>
              <a:ea typeface="微软雅黑" panose="020B0503020204020204" charset="-122"/>
            </a:endParaRPr>
          </a:p>
          <a:p>
            <a:pPr marL="342900" indent="-342900">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迁移：事件、动作、活动</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复合状态</a:t>
            </a:r>
            <a:endParaRPr lang="zh-CN" altLang="en-US" dirty="0"/>
          </a:p>
        </p:txBody>
      </p:sp>
      <p:sp>
        <p:nvSpPr>
          <p:cNvPr id="2" name="内容占位符 1"/>
          <p:cNvSpPr>
            <a:spLocks noGrp="1"/>
          </p:cNvSpPr>
          <p:nvPr>
            <p:ph idx="1"/>
          </p:nvPr>
        </p:nvSpPr>
        <p:spPr/>
        <p:txBody>
          <a:bodyPr/>
          <a:lstStyle/>
          <a:p>
            <a:r>
              <a:rPr lang="zh-CN" altLang="zh-CN" dirty="0"/>
              <a:t>状态</a:t>
            </a:r>
            <a:r>
              <a:rPr lang="en-US" altLang="zh-CN" dirty="0"/>
              <a:t>s</a:t>
            </a:r>
            <a:r>
              <a:rPr lang="zh-CN" altLang="zh-CN" dirty="0"/>
              <a:t>是由子状态</a:t>
            </a:r>
            <a:r>
              <a:rPr lang="en-US" altLang="zh-CN" dirty="0"/>
              <a:t>s</a:t>
            </a:r>
            <a:r>
              <a:rPr lang="en-US" altLang="zh-CN" baseline="-25000" dirty="0"/>
              <a:t>1</a:t>
            </a:r>
            <a:r>
              <a:rPr lang="en-US" altLang="zh-CN" dirty="0"/>
              <a:t>, …, </a:t>
            </a:r>
            <a:r>
              <a:rPr lang="en-US" altLang="zh-CN" dirty="0" err="1"/>
              <a:t>s</a:t>
            </a:r>
            <a:r>
              <a:rPr lang="en-US" altLang="zh-CN" baseline="-25000" dirty="0" err="1"/>
              <a:t>n</a:t>
            </a:r>
            <a:r>
              <a:rPr lang="zh-CN" altLang="zh-CN" dirty="0"/>
              <a:t>经</a:t>
            </a:r>
            <a:r>
              <a:rPr lang="en-US" altLang="zh-CN" dirty="0">
                <a:solidFill>
                  <a:srgbClr val="C00000"/>
                </a:solidFill>
              </a:rPr>
              <a:t>AND</a:t>
            </a:r>
            <a:r>
              <a:rPr lang="zh-CN" altLang="zh-CN" dirty="0">
                <a:solidFill>
                  <a:srgbClr val="C00000"/>
                </a:solidFill>
              </a:rPr>
              <a:t>（与）逻辑复合</a:t>
            </a:r>
            <a:r>
              <a:rPr lang="zh-CN" altLang="zh-CN" dirty="0"/>
              <a:t>而成是指，对象处于状态</a:t>
            </a:r>
            <a:r>
              <a:rPr lang="en-US" altLang="zh-CN" dirty="0"/>
              <a:t>s</a:t>
            </a:r>
            <a:r>
              <a:rPr lang="zh-CN" altLang="zh-CN" dirty="0"/>
              <a:t>当且仅当对象同时处于</a:t>
            </a:r>
            <a:r>
              <a:rPr lang="en-US" altLang="zh-CN" dirty="0"/>
              <a:t>s</a:t>
            </a:r>
            <a:r>
              <a:rPr lang="en-US" altLang="zh-CN" baseline="-25000" dirty="0"/>
              <a:t>1</a:t>
            </a:r>
            <a:r>
              <a:rPr lang="en-US" altLang="zh-CN" dirty="0"/>
              <a:t>, …, </a:t>
            </a:r>
            <a:r>
              <a:rPr lang="en-US" altLang="zh-CN" dirty="0" err="1"/>
              <a:t>s</a:t>
            </a:r>
            <a:r>
              <a:rPr lang="en-US" altLang="zh-CN" baseline="-25000" dirty="0" err="1"/>
              <a:t>n</a:t>
            </a:r>
            <a:endParaRPr lang="en-US" altLang="zh-CN" baseline="-25000" dirty="0"/>
          </a:p>
          <a:p>
            <a:endParaRPr lang="en-US" altLang="zh-CN" dirty="0"/>
          </a:p>
          <a:p>
            <a:r>
              <a:rPr lang="zh-CN" altLang="zh-CN" dirty="0"/>
              <a:t>状态</a:t>
            </a:r>
            <a:r>
              <a:rPr lang="en-US" altLang="zh-CN" dirty="0"/>
              <a:t>s</a:t>
            </a:r>
            <a:r>
              <a:rPr lang="zh-CN" altLang="zh-CN" dirty="0"/>
              <a:t>由子状态</a:t>
            </a:r>
            <a:r>
              <a:rPr lang="en-US" altLang="zh-CN" dirty="0"/>
              <a:t>s</a:t>
            </a:r>
            <a:r>
              <a:rPr lang="en-US" altLang="zh-CN" baseline="-25000" dirty="0"/>
              <a:t>1</a:t>
            </a:r>
            <a:r>
              <a:rPr lang="en-US" altLang="zh-CN" dirty="0"/>
              <a:t>, …, </a:t>
            </a:r>
            <a:r>
              <a:rPr lang="en-US" altLang="zh-CN" dirty="0" err="1"/>
              <a:t>s</a:t>
            </a:r>
            <a:r>
              <a:rPr lang="en-US" altLang="zh-CN" baseline="-25000" dirty="0" err="1"/>
              <a:t>n</a:t>
            </a:r>
            <a:r>
              <a:rPr lang="zh-CN" altLang="zh-CN" dirty="0"/>
              <a:t>经</a:t>
            </a:r>
            <a:r>
              <a:rPr lang="en-US" altLang="zh-CN" dirty="0">
                <a:solidFill>
                  <a:srgbClr val="C00000"/>
                </a:solidFill>
              </a:rPr>
              <a:t>XOR</a:t>
            </a:r>
            <a:r>
              <a:rPr lang="zh-CN" altLang="zh-CN" dirty="0">
                <a:solidFill>
                  <a:srgbClr val="C00000"/>
                </a:solidFill>
              </a:rPr>
              <a:t>（异或）逻辑复合</a:t>
            </a:r>
            <a:r>
              <a:rPr lang="zh-CN" altLang="zh-CN" dirty="0"/>
              <a:t>而成是指</a:t>
            </a:r>
            <a:r>
              <a:rPr lang="zh-CN" altLang="en-US" dirty="0"/>
              <a:t>，</a:t>
            </a:r>
            <a:r>
              <a:rPr lang="zh-CN" altLang="zh-CN" dirty="0"/>
              <a:t>对象处于状态</a:t>
            </a:r>
            <a:r>
              <a:rPr lang="en-US" altLang="zh-CN" dirty="0"/>
              <a:t>s</a:t>
            </a:r>
            <a:r>
              <a:rPr lang="zh-CN" altLang="zh-CN" dirty="0"/>
              <a:t>当且仅当对象处于</a:t>
            </a:r>
            <a:r>
              <a:rPr lang="en-US" altLang="zh-CN" dirty="0"/>
              <a:t>s</a:t>
            </a:r>
            <a:r>
              <a:rPr lang="en-US" altLang="zh-CN" baseline="-25000" dirty="0"/>
              <a:t>1</a:t>
            </a:r>
            <a:r>
              <a:rPr lang="en-US" altLang="zh-CN" dirty="0"/>
              <a:t>, …, </a:t>
            </a:r>
            <a:r>
              <a:rPr lang="en-US" altLang="zh-CN" dirty="0" err="1"/>
              <a:t>s</a:t>
            </a:r>
            <a:r>
              <a:rPr lang="en-US" altLang="zh-CN" baseline="-25000" dirty="0" err="1"/>
              <a:t>n</a:t>
            </a:r>
            <a:r>
              <a:rPr lang="zh-CN" altLang="zh-CN" dirty="0"/>
              <a:t>中的某个子状态</a:t>
            </a:r>
            <a:endParaRPr lang="en-US" altLang="zh-CN" dirty="0"/>
          </a:p>
          <a:p>
            <a:endParaRPr lang="en-US" altLang="zh-CN"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状态的表示</a:t>
            </a:r>
            <a:endParaRPr lang="zh-CN" altLang="en-US" dirty="0"/>
          </a:p>
        </p:txBody>
      </p:sp>
      <p:sp>
        <p:nvSpPr>
          <p:cNvPr id="2" name="内容占位符 1"/>
          <p:cNvSpPr>
            <a:spLocks noGrp="1"/>
          </p:cNvSpPr>
          <p:nvPr>
            <p:ph idx="1"/>
          </p:nvPr>
        </p:nvSpPr>
        <p:spPr/>
        <p:txBody>
          <a:bodyPr/>
          <a:lstStyle/>
          <a:p>
            <a:r>
              <a:rPr lang="zh-CN" altLang="zh-CN" dirty="0"/>
              <a:t>由状态名及可选的入口活动、出口活动、</a:t>
            </a:r>
            <a:r>
              <a:rPr lang="en-US" altLang="zh-CN" dirty="0"/>
              <a:t>do</a:t>
            </a:r>
            <a:r>
              <a:rPr lang="zh-CN" altLang="zh-CN" dirty="0"/>
              <a:t>活动、内部迁移构成</a:t>
            </a:r>
            <a:endParaRPr lang="en-US" altLang="zh-CN" dirty="0"/>
          </a:p>
          <a:p>
            <a:pPr lvl="1"/>
            <a:r>
              <a:rPr lang="zh-CN" altLang="zh-CN" dirty="0"/>
              <a:t>一旦对象经迁移边从其他状态进入本状态，那么本状态</a:t>
            </a:r>
            <a:r>
              <a:rPr lang="zh-CN" altLang="zh-CN" b="1" dirty="0">
                <a:solidFill>
                  <a:srgbClr val="C00000"/>
                </a:solidFill>
              </a:rPr>
              <a:t>入口活动</a:t>
            </a:r>
            <a:r>
              <a:rPr lang="zh-CN" altLang="zh-CN" dirty="0"/>
              <a:t>将被执行</a:t>
            </a:r>
            <a:endParaRPr lang="en-US" altLang="zh-CN" dirty="0"/>
          </a:p>
          <a:p>
            <a:pPr lvl="1"/>
            <a:r>
              <a:rPr lang="zh-CN" altLang="zh-CN" dirty="0"/>
              <a:t>一旦对象经迁移边从本状态进入其他状态，那么本状态的</a:t>
            </a:r>
            <a:r>
              <a:rPr lang="zh-CN" altLang="zh-CN" b="1" dirty="0">
                <a:solidFill>
                  <a:srgbClr val="C00000"/>
                </a:solidFill>
              </a:rPr>
              <a:t>出口活动</a:t>
            </a:r>
            <a:r>
              <a:rPr lang="zh-CN" altLang="zh-CN" dirty="0"/>
              <a:t>将被执行</a:t>
            </a:r>
            <a:endParaRPr lang="en-US" altLang="zh-CN" dirty="0"/>
          </a:p>
          <a:p>
            <a:pPr lvl="1"/>
            <a:r>
              <a:rPr lang="en-US" altLang="zh-CN" b="1" dirty="0">
                <a:solidFill>
                  <a:srgbClr val="C00000"/>
                </a:solidFill>
              </a:rPr>
              <a:t>do</a:t>
            </a:r>
            <a:r>
              <a:rPr lang="zh-CN" altLang="zh-CN" b="1" dirty="0">
                <a:solidFill>
                  <a:srgbClr val="C00000"/>
                </a:solidFill>
              </a:rPr>
              <a:t>活动</a:t>
            </a:r>
            <a:r>
              <a:rPr lang="zh-CN" altLang="zh-CN" dirty="0"/>
              <a:t>是当对象进入本状态并执行完入口活动（如果有的话）后应该执行的活动。</a:t>
            </a:r>
            <a:endParaRPr lang="en-US" altLang="zh-CN" dirty="0"/>
          </a:p>
          <a:p>
            <a:pPr lvl="1"/>
            <a:r>
              <a:rPr lang="zh-CN" altLang="zh-CN" b="1" dirty="0">
                <a:solidFill>
                  <a:srgbClr val="C00000"/>
                </a:solidFill>
              </a:rPr>
              <a:t>内部迁移</a:t>
            </a:r>
            <a:r>
              <a:rPr lang="zh-CN" altLang="zh-CN" dirty="0"/>
              <a:t>不会引起对象状态的变化，所以它虽有源状态（包含此迁移的状态），但没有目标状态</a:t>
            </a:r>
            <a:endParaRPr lang="zh-C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示例：初步软件需求</a:t>
            </a:r>
            <a:endParaRPr lang="zh-CN" altLang="en-US" dirty="0"/>
          </a:p>
        </p:txBody>
      </p:sp>
      <p:pic>
        <p:nvPicPr>
          <p:cNvPr id="4" name="图片 3"/>
          <p:cNvPicPr>
            <a:picLocks noChangeAspect="1"/>
          </p:cNvPicPr>
          <p:nvPr/>
        </p:nvPicPr>
        <p:blipFill>
          <a:blip r:embed="rId1"/>
          <a:stretch>
            <a:fillRect/>
          </a:stretch>
        </p:blipFill>
        <p:spPr>
          <a:xfrm>
            <a:off x="622598" y="872716"/>
            <a:ext cx="7679313" cy="5602692"/>
          </a:xfrm>
          <a:prstGeom prst="rect">
            <a:avLst/>
          </a:prstGeom>
        </p:spPr>
      </p:pic>
      <p:sp>
        <p:nvSpPr>
          <p:cNvPr id="5" name="矩形 4"/>
          <p:cNvSpPr/>
          <p:nvPr/>
        </p:nvSpPr>
        <p:spPr>
          <a:xfrm>
            <a:off x="8867514" y="2708920"/>
            <a:ext cx="2952328" cy="1944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这张图说清楚软件需求了吗？</a:t>
            </a:r>
            <a:endParaRPr lang="zh-CN" altLang="en-US" sz="2800" dirty="0">
              <a:solidFill>
                <a:srgbClr val="C00000"/>
              </a:solidFill>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迁移的表示</a:t>
            </a:r>
            <a:endParaRPr lang="zh-CN" altLang="en-US" dirty="0"/>
          </a:p>
        </p:txBody>
      </p:sp>
      <p:sp>
        <p:nvSpPr>
          <p:cNvPr id="2" name="内容占位符 1"/>
          <p:cNvSpPr>
            <a:spLocks noGrp="1"/>
          </p:cNvSpPr>
          <p:nvPr>
            <p:ph idx="1"/>
          </p:nvPr>
        </p:nvSpPr>
        <p:spPr/>
        <p:txBody>
          <a:bodyPr/>
          <a:lstStyle/>
          <a:p>
            <a:r>
              <a:rPr lang="zh-CN" altLang="en-US" dirty="0"/>
              <a:t>迁移</a:t>
            </a:r>
            <a:r>
              <a:rPr lang="zh-CN" altLang="zh-CN" dirty="0"/>
              <a:t>标注</a:t>
            </a:r>
            <a:r>
              <a:rPr lang="zh-CN" altLang="en-US" dirty="0"/>
              <a:t>为</a:t>
            </a:r>
            <a:r>
              <a:rPr lang="en-US" altLang="zh-CN" dirty="0"/>
              <a:t>“[</a:t>
            </a:r>
            <a:r>
              <a:rPr lang="zh-CN" altLang="zh-CN" dirty="0"/>
              <a:t>事件</a:t>
            </a:r>
            <a:r>
              <a:rPr lang="en-US" altLang="zh-CN" dirty="0"/>
              <a:t>] [</a:t>
            </a:r>
            <a:r>
              <a:rPr lang="zh-CN" altLang="zh-CN" dirty="0"/>
              <a:t>监护条件</a:t>
            </a:r>
            <a:r>
              <a:rPr lang="en-US" altLang="zh-CN" dirty="0"/>
              <a:t>] [/ </a:t>
            </a:r>
            <a:r>
              <a:rPr lang="zh-CN" altLang="zh-CN" dirty="0"/>
              <a:t>动作</a:t>
            </a:r>
            <a:r>
              <a:rPr lang="en-US" altLang="zh-CN" dirty="0"/>
              <a:t>]”</a:t>
            </a:r>
            <a:endParaRPr lang="en-US" altLang="zh-CN" dirty="0"/>
          </a:p>
          <a:p>
            <a:pPr lvl="1"/>
            <a:r>
              <a:rPr lang="en-US" altLang="zh-CN" dirty="0"/>
              <a:t>“</a:t>
            </a:r>
            <a:r>
              <a:rPr lang="zh-CN" altLang="zh-CN" b="1" dirty="0">
                <a:solidFill>
                  <a:srgbClr val="C00000"/>
                </a:solidFill>
              </a:rPr>
              <a:t>事件</a:t>
            </a:r>
            <a:r>
              <a:rPr lang="en-US" altLang="zh-CN" dirty="0"/>
              <a:t>”</a:t>
            </a:r>
            <a:r>
              <a:rPr lang="zh-CN" altLang="zh-CN" dirty="0"/>
              <a:t>表示触发此次状态变迁的事件</a:t>
            </a:r>
            <a:endParaRPr lang="en-US" altLang="zh-CN" dirty="0"/>
          </a:p>
          <a:p>
            <a:pPr lvl="1"/>
            <a:r>
              <a:rPr lang="en-US" altLang="zh-CN" dirty="0"/>
              <a:t>“</a:t>
            </a:r>
            <a:r>
              <a:rPr lang="zh-CN" altLang="zh-CN" b="1" dirty="0">
                <a:solidFill>
                  <a:srgbClr val="C00000"/>
                </a:solidFill>
              </a:rPr>
              <a:t>监护条件</a:t>
            </a:r>
            <a:r>
              <a:rPr lang="en-US" altLang="zh-CN" dirty="0"/>
              <a:t>”</a:t>
            </a:r>
            <a:r>
              <a:rPr lang="zh-CN" altLang="zh-CN" dirty="0"/>
              <a:t>表示约束状态迁移真正发生的条件表达式</a:t>
            </a:r>
            <a:endParaRPr lang="en-US" altLang="zh-CN" dirty="0"/>
          </a:p>
          <a:p>
            <a:pPr lvl="1"/>
            <a:r>
              <a:rPr lang="en-US" altLang="zh-CN" dirty="0"/>
              <a:t>“</a:t>
            </a:r>
            <a:r>
              <a:rPr lang="zh-CN" altLang="zh-CN" b="1" dirty="0">
                <a:solidFill>
                  <a:srgbClr val="C00000"/>
                </a:solidFill>
              </a:rPr>
              <a:t>动作</a:t>
            </a:r>
            <a:r>
              <a:rPr lang="en-US" altLang="zh-CN" dirty="0"/>
              <a:t>”</a:t>
            </a:r>
            <a:r>
              <a:rPr lang="zh-CN" altLang="zh-CN" dirty="0"/>
              <a:t>表示状态迁移期间应当执行的动作（</a:t>
            </a:r>
            <a:r>
              <a:rPr lang="en-US" altLang="zh-CN" dirty="0"/>
              <a:t>action</a:t>
            </a:r>
            <a:r>
              <a:rPr lang="zh-CN" altLang="zh-CN" dirty="0"/>
              <a:t>）</a:t>
            </a:r>
            <a:endParaRPr lang="en-US" altLang="zh-CN" dirty="0"/>
          </a:p>
          <a:p>
            <a:pPr lvl="1"/>
            <a:r>
              <a:rPr lang="zh-CN" altLang="zh-CN" dirty="0"/>
              <a:t>在监护条件和动作中均可引用触发事件参数和对象属性</a:t>
            </a:r>
            <a:endParaRPr lang="zh-CN" altLang="en-US" dirty="0"/>
          </a:p>
          <a:p>
            <a:pPr marL="0" indent="0">
              <a:buNone/>
            </a:pPr>
            <a:endParaRPr lang="en-US" altLang="zh-CN" dirty="0"/>
          </a:p>
          <a:p>
            <a:r>
              <a:rPr lang="zh-CN" altLang="zh-CN" dirty="0"/>
              <a:t>迁移表示为状态节点间的有向边</a:t>
            </a:r>
            <a:endParaRPr lang="en-US" altLang="zh-CN" dirty="0"/>
          </a:p>
          <a:p>
            <a:pPr lvl="1"/>
            <a:r>
              <a:rPr lang="zh-CN" altLang="zh-CN" dirty="0"/>
              <a:t>自迁移是指源状态与目标状态相同的特殊外部迁移</a:t>
            </a:r>
            <a:endParaRPr lang="en-US" altLang="zh-CN"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状态图绘制原则</a:t>
            </a:r>
            <a:endParaRPr lang="zh-CN" altLang="en-US" dirty="0"/>
          </a:p>
        </p:txBody>
      </p:sp>
      <p:sp>
        <p:nvSpPr>
          <p:cNvPr id="2" name="内容占位符 1"/>
          <p:cNvSpPr>
            <a:spLocks noGrp="1"/>
          </p:cNvSpPr>
          <p:nvPr>
            <p:ph idx="1"/>
          </p:nvPr>
        </p:nvSpPr>
        <p:spPr/>
        <p:txBody>
          <a:bodyPr/>
          <a:lstStyle/>
          <a:p>
            <a:pPr lvl="0"/>
            <a:r>
              <a:rPr lang="zh-CN" altLang="en-US" dirty="0"/>
              <a:t>绘图</a:t>
            </a:r>
            <a:endParaRPr lang="en-US" altLang="zh-CN" dirty="0"/>
          </a:p>
          <a:p>
            <a:pPr lvl="1"/>
            <a:r>
              <a:rPr lang="zh-CN" altLang="zh-CN" dirty="0"/>
              <a:t>状态节点按行上下对齐，按列左右对齐</a:t>
            </a:r>
            <a:endParaRPr lang="en-US" altLang="zh-CN" dirty="0"/>
          </a:p>
          <a:p>
            <a:pPr lvl="1"/>
            <a:r>
              <a:rPr lang="zh-CN" altLang="zh-CN" dirty="0"/>
              <a:t>迁移边绘制成水平线段、垂直线段或者由水平、垂直两种线段组合而成的折线</a:t>
            </a:r>
            <a:endParaRPr lang="en-US" altLang="zh-CN" dirty="0"/>
          </a:p>
          <a:p>
            <a:pPr lvl="1"/>
            <a:r>
              <a:rPr lang="zh-CN" altLang="zh-CN" dirty="0"/>
              <a:t>避免斜线</a:t>
            </a:r>
            <a:endParaRPr lang="zh-CN" altLang="zh-CN" dirty="0"/>
          </a:p>
          <a:p>
            <a:pPr lvl="0"/>
            <a:r>
              <a:rPr lang="zh-CN" altLang="zh-CN" dirty="0"/>
              <a:t>初态应位于左上角，终态尽量靠近右下角</a:t>
            </a:r>
            <a:endParaRPr lang="zh-CN" altLang="zh-CN" dirty="0"/>
          </a:p>
          <a:p>
            <a:r>
              <a:rPr lang="zh-CN" altLang="zh-CN" dirty="0"/>
              <a:t>迁移边上的文本标注应靠近源状态</a:t>
            </a:r>
            <a:endParaRPr lang="zh-CN" altLang="en-US"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a:bodyPr>
          <a:lstStyle/>
          <a:p>
            <a:pPr marL="514350" indent="-514350">
              <a:buFont typeface="+mj-lt"/>
              <a:buAutoNum type="arabicPeriod"/>
            </a:pPr>
            <a:r>
              <a:rPr lang="zh-CN" altLang="en-US" dirty="0">
                <a:solidFill>
                  <a:schemeClr val="bg1">
                    <a:lumMod val="85000"/>
                  </a:schemeClr>
                </a:solidFill>
              </a:rPr>
              <a:t>分析软件需求概述</a:t>
            </a:r>
            <a:endParaRPr lang="en-US" altLang="zh-CN" dirty="0">
              <a:solidFill>
                <a:schemeClr val="bg1">
                  <a:lumMod val="85000"/>
                </a:schemeClr>
              </a:solidFill>
            </a:endParaRPr>
          </a:p>
          <a:p>
            <a:pPr lvl="1"/>
            <a:r>
              <a:rPr lang="zh-CN" altLang="en-US" dirty="0">
                <a:solidFill>
                  <a:schemeClr val="bg1">
                    <a:lumMod val="85000"/>
                  </a:schemeClr>
                </a:solidFill>
              </a:rPr>
              <a:t>分析软件需求的任务</a:t>
            </a:r>
            <a:endParaRPr lang="en-US" altLang="zh-CN" dirty="0">
              <a:solidFill>
                <a:schemeClr val="bg1">
                  <a:lumMod val="85000"/>
                </a:schemeClr>
              </a:solidFill>
            </a:endParaRPr>
          </a:p>
          <a:p>
            <a:pPr lvl="1"/>
            <a:r>
              <a:rPr lang="en-US" altLang="zh-CN" dirty="0">
                <a:solidFill>
                  <a:schemeClr val="bg1">
                    <a:lumMod val="85000"/>
                  </a:schemeClr>
                </a:solidFill>
              </a:rPr>
              <a:t>UML</a:t>
            </a:r>
            <a:r>
              <a:rPr lang="zh-CN" altLang="en-US" dirty="0">
                <a:solidFill>
                  <a:schemeClr val="bg1">
                    <a:lumMod val="85000"/>
                  </a:schemeClr>
                </a:solidFill>
              </a:rPr>
              <a:t>描述方法</a:t>
            </a:r>
            <a:endParaRPr lang="zh-CN" altLang="en-US" dirty="0">
              <a:solidFill>
                <a:schemeClr val="bg1">
                  <a:lumMod val="85000"/>
                </a:schemeClr>
              </a:solidFill>
            </a:endParaRPr>
          </a:p>
          <a:p>
            <a:pPr marL="514350" lvl="0" indent="-514350">
              <a:buFont typeface="+mj-lt"/>
              <a:buAutoNum type="arabicPeriod"/>
            </a:pPr>
            <a:r>
              <a:rPr lang="zh-CN" altLang="en-US" dirty="0">
                <a:solidFill>
                  <a:srgbClr val="C00000"/>
                </a:solidFill>
              </a:rPr>
              <a:t>分析软件需求过程</a:t>
            </a:r>
            <a:endParaRPr lang="zh-CN" altLang="en-US" dirty="0">
              <a:solidFill>
                <a:srgbClr val="C00000"/>
              </a:solidFill>
            </a:endParaRPr>
          </a:p>
          <a:p>
            <a:pPr lvl="1"/>
            <a:r>
              <a:rPr lang="zh-CN" altLang="en-US" dirty="0">
                <a:solidFill>
                  <a:srgbClr val="C00000"/>
                </a:solidFill>
              </a:rPr>
              <a:t>分析和确立软件需求优先级</a:t>
            </a:r>
            <a:endParaRPr lang="en-US" altLang="zh-CN" dirty="0">
              <a:solidFill>
                <a:srgbClr val="C00000"/>
              </a:solidFill>
            </a:endParaRPr>
          </a:p>
          <a:p>
            <a:pPr lvl="1"/>
            <a:r>
              <a:rPr lang="zh-CN" altLang="en-US" dirty="0">
                <a:solidFill>
                  <a:srgbClr val="C00000"/>
                </a:solidFill>
              </a:rPr>
              <a:t>分析和建立软件需求模型</a:t>
            </a:r>
            <a:endParaRPr lang="zh-CN" altLang="en-US" dirty="0">
              <a:solidFill>
                <a:srgbClr val="C00000"/>
              </a:solidFill>
            </a:endParaRPr>
          </a:p>
          <a:p>
            <a:pPr marL="514350" lvl="0" indent="-514350">
              <a:buFont typeface="+mj-lt"/>
              <a:buAutoNum type="arabicPeriod"/>
            </a:pPr>
            <a:r>
              <a:rPr lang="zh-CN" altLang="en-US" dirty="0">
                <a:sym typeface="+mn-ea"/>
              </a:rPr>
              <a:t>软件需求文档化及评审</a:t>
            </a:r>
            <a:endParaRPr lang="en-US" altLang="zh-CN" dirty="0">
              <a:sym typeface="+mn-ea"/>
            </a:endParaRPr>
          </a:p>
          <a:p>
            <a:pPr lvl="1"/>
            <a:r>
              <a:rPr lang="zh-CN" altLang="zh-CN" dirty="0"/>
              <a:t>软件需求规格说明书</a:t>
            </a:r>
            <a:endParaRPr lang="en-US" altLang="zh-CN" dirty="0"/>
          </a:p>
          <a:p>
            <a:pPr lvl="1"/>
            <a:r>
              <a:rPr lang="zh-CN" altLang="en-US" dirty="0"/>
              <a:t>评审软件需求</a:t>
            </a:r>
            <a:endParaRPr lang="zh-CN" altLang="en-US" dirty="0"/>
          </a:p>
        </p:txBody>
      </p:sp>
      <p:pic>
        <p:nvPicPr>
          <p:cNvPr id="7"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87494" y="2132856"/>
            <a:ext cx="2052228" cy="2085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需求分析过程</a:t>
            </a:r>
            <a:endParaRPr lang="zh-CN" altLang="en-US" dirty="0"/>
          </a:p>
        </p:txBody>
      </p:sp>
      <p:sp>
        <p:nvSpPr>
          <p:cNvPr id="4" name="Rectangle 2"/>
          <p:cNvSpPr>
            <a:spLocks noChangeArrowheads="1"/>
          </p:cNvSpPr>
          <p:nvPr/>
        </p:nvSpPr>
        <p:spPr bwMode="auto">
          <a:xfrm>
            <a:off x="550590" y="1232756"/>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34566" y="1686662"/>
          <a:ext cx="11635392" cy="2354406"/>
        </p:xfrm>
        <a:graphic>
          <a:graphicData uri="http://schemas.openxmlformats.org/presentationml/2006/ole">
            <mc:AlternateContent xmlns:mc="http://schemas.openxmlformats.org/markup-compatibility/2006">
              <mc:Choice xmlns:v="urn:schemas-microsoft-com:vml" Requires="v">
                <p:oleObj spid="_x0000_s12304" name="Visio" r:id="rId1" imgW="7010400" imgH="1423670" progId="Visio.Drawing.15">
                  <p:embed/>
                </p:oleObj>
              </mc:Choice>
              <mc:Fallback>
                <p:oleObj name="Visio" r:id="rId1" imgW="7010400" imgH="1423670" progId="Visio.Drawing.15">
                  <p:embed/>
                  <p:pic>
                    <p:nvPicPr>
                      <p:cNvPr id="0" name="Object 1"/>
                      <p:cNvPicPr>
                        <a:picLocks noChangeAspect="1" noChangeArrowheads="1"/>
                      </p:cNvPicPr>
                      <p:nvPr/>
                    </p:nvPicPr>
                    <p:blipFill>
                      <a:blip r:embed="rId2"/>
                      <a:srcRect/>
                      <a:stretch>
                        <a:fillRect/>
                      </a:stretch>
                    </p:blipFill>
                    <p:spPr bwMode="auto">
                      <a:xfrm>
                        <a:off x="334566" y="1686662"/>
                        <a:ext cx="11635392" cy="2354406"/>
                      </a:xfrm>
                      <a:prstGeom prst="rect">
                        <a:avLst/>
                      </a:prstGeom>
                      <a:noFill/>
                    </p:spPr>
                  </p:pic>
                </p:oleObj>
              </mc:Fallback>
            </mc:AlternateContent>
          </a:graphicData>
        </a:graphic>
      </p:graphicFrame>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2.1 </a:t>
            </a:r>
            <a:r>
              <a:rPr lang="zh-CN" altLang="zh-CN" dirty="0"/>
              <a:t>分析和确定软件需求优先级</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分析软件需求</a:t>
            </a:r>
            <a:r>
              <a:rPr lang="zh-CN" altLang="zh-CN" dirty="0">
                <a:solidFill>
                  <a:srgbClr val="C00000"/>
                </a:solidFill>
              </a:rPr>
              <a:t>重要性</a:t>
            </a:r>
            <a:endParaRPr lang="en-US" altLang="zh-CN" dirty="0">
              <a:solidFill>
                <a:srgbClr val="C00000"/>
              </a:solidFill>
            </a:endParaRPr>
          </a:p>
          <a:p>
            <a:endParaRPr lang="en-US" altLang="zh-CN" dirty="0"/>
          </a:p>
          <a:p>
            <a:r>
              <a:rPr lang="zh-CN" altLang="zh-CN" dirty="0"/>
              <a:t>分析软件需求</a:t>
            </a:r>
            <a:r>
              <a:rPr lang="zh-CN" altLang="zh-CN" dirty="0">
                <a:solidFill>
                  <a:srgbClr val="C00000"/>
                </a:solidFill>
              </a:rPr>
              <a:t>优先级</a:t>
            </a:r>
            <a:endParaRPr lang="en-US" altLang="zh-CN" dirty="0">
              <a:solidFill>
                <a:srgbClr val="C00000"/>
              </a:solidFill>
            </a:endParaRPr>
          </a:p>
          <a:p>
            <a:endParaRPr lang="zh-CN" altLang="zh-CN" dirty="0"/>
          </a:p>
          <a:p>
            <a:r>
              <a:rPr lang="zh-CN" altLang="zh-CN" dirty="0"/>
              <a:t>确定用例分析和实现的</a:t>
            </a:r>
            <a:r>
              <a:rPr lang="zh-CN" altLang="zh-CN" dirty="0">
                <a:solidFill>
                  <a:srgbClr val="C00000"/>
                </a:solidFill>
              </a:rPr>
              <a:t>次序</a:t>
            </a:r>
            <a:endParaRPr lang="zh-CN" altLang="zh-CN" dirty="0">
              <a:solidFill>
                <a:srgbClr val="C00000"/>
              </a:solidFill>
            </a:endParaRPr>
          </a:p>
          <a:p>
            <a:endParaRPr lang="zh-CN" altLang="en-US"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2.1.1 </a:t>
            </a:r>
            <a:r>
              <a:rPr lang="zh-CN" altLang="zh-CN" dirty="0"/>
              <a:t>分析软件需求重要性</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从用户和客户的视角，软件需求的</a:t>
            </a:r>
            <a:r>
              <a:rPr lang="zh-CN" altLang="zh-CN" dirty="0">
                <a:solidFill>
                  <a:srgbClr val="C00000"/>
                </a:solidFill>
              </a:rPr>
              <a:t>重要性</a:t>
            </a:r>
            <a:r>
              <a:rPr lang="zh-CN" altLang="zh-CN" dirty="0"/>
              <a:t>是不一样的</a:t>
            </a:r>
            <a:endParaRPr lang="en-US" altLang="zh-CN" dirty="0"/>
          </a:p>
          <a:p>
            <a:endParaRPr lang="en-US" altLang="zh-CN" dirty="0"/>
          </a:p>
          <a:p>
            <a:r>
              <a:rPr lang="zh-CN" altLang="zh-CN" dirty="0"/>
              <a:t>核心软件需求</a:t>
            </a:r>
            <a:endParaRPr lang="en-US" altLang="zh-CN" dirty="0"/>
          </a:p>
          <a:p>
            <a:pPr lvl="1"/>
            <a:r>
              <a:rPr lang="zh-CN" altLang="zh-CN" dirty="0"/>
              <a:t>在解决问题方面起到举足轻重的作用，提供了软件系统所特有的功能和服务，体现了软件系统的特色和优势</a:t>
            </a:r>
            <a:endParaRPr lang="en-US" altLang="zh-CN" dirty="0"/>
          </a:p>
          <a:p>
            <a:pPr lvl="1"/>
            <a:endParaRPr lang="en-US" altLang="zh-CN" dirty="0"/>
          </a:p>
          <a:p>
            <a:r>
              <a:rPr lang="zh-CN" altLang="zh-CN" dirty="0"/>
              <a:t>外围软件需求</a:t>
            </a:r>
            <a:endParaRPr lang="en-US" altLang="zh-CN" dirty="0"/>
          </a:p>
          <a:p>
            <a:pPr lvl="1"/>
            <a:r>
              <a:rPr lang="zh-CN" altLang="zh-CN" dirty="0"/>
              <a:t>提供了次要、辅助性的功能和服务</a:t>
            </a:r>
            <a:endParaRPr lang="zh-CN" altLang="en-US"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3" y="7938"/>
            <a:ext cx="10909300" cy="708025"/>
          </a:xfrm>
        </p:spPr>
        <p:txBody>
          <a:bodyPr/>
          <a:lstStyle/>
          <a:p>
            <a:r>
              <a:rPr lang="zh-CN" altLang="en-US" dirty="0"/>
              <a:t>示例：</a:t>
            </a:r>
            <a:r>
              <a:rPr lang="zh-CN" altLang="zh-CN" dirty="0"/>
              <a:t>“空巢老人看护软件”的需求重要性</a:t>
            </a:r>
            <a:endParaRPr lang="zh-CN" altLang="en-US" dirty="0"/>
          </a:p>
        </p:txBody>
      </p:sp>
      <p:graphicFrame>
        <p:nvGraphicFramePr>
          <p:cNvPr id="6" name="表格 5"/>
          <p:cNvGraphicFramePr>
            <a:graphicFrameLocks noGrp="1"/>
          </p:cNvGraphicFramePr>
          <p:nvPr/>
        </p:nvGraphicFramePr>
        <p:xfrm>
          <a:off x="478582" y="1052736"/>
          <a:ext cx="10909300" cy="4468452"/>
        </p:xfrm>
        <a:graphic>
          <a:graphicData uri="http://schemas.openxmlformats.org/drawingml/2006/table">
            <a:tbl>
              <a:tblPr firstRow="1" firstCol="1" bandRow="1">
                <a:tableStyleId>{5940675A-B579-460E-94D1-54222C63F5DA}</a:tableStyleId>
              </a:tblPr>
              <a:tblGrid>
                <a:gridCol w="1044116"/>
                <a:gridCol w="3715194"/>
                <a:gridCol w="4925493"/>
                <a:gridCol w="1224497"/>
              </a:tblGrid>
              <a:tr h="248648">
                <a:tc>
                  <a:txBody>
                    <a:bodyPr/>
                    <a:lstStyle/>
                    <a:p>
                      <a:pPr algn="just"/>
                      <a:r>
                        <a:rPr lang="zh-CN" sz="2400" b="1" kern="100">
                          <a:effectLst/>
                        </a:rPr>
                        <a:t>序号</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effectLst/>
                        </a:rPr>
                        <a:t>用例名称</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a:effectLst/>
                        </a:rPr>
                        <a:t>用例标识</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effectLst/>
                        </a:rPr>
                        <a:t>重要性</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372972">
                <a:tc>
                  <a:txBody>
                    <a:bodyPr/>
                    <a:lstStyle/>
                    <a:p>
                      <a:pPr algn="just"/>
                      <a:r>
                        <a:rPr lang="en-US" sz="2400" kern="100">
                          <a:effectLst/>
                        </a:rPr>
                        <a:t>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监视老人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UC-MonitorElder</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核心</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372972">
                <a:tc>
                  <a:txBody>
                    <a:bodyPr/>
                    <a:lstStyle/>
                    <a:p>
                      <a:pPr algn="just"/>
                      <a:r>
                        <a:rPr lang="en-US" sz="2400" kern="100">
                          <a:effectLst/>
                        </a:rPr>
                        <a:t>2</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自主跟随老人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UC-FollowElder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核心</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372972">
                <a:tc>
                  <a:txBody>
                    <a:bodyPr/>
                    <a:lstStyle/>
                    <a:p>
                      <a:pPr algn="just"/>
                      <a:r>
                        <a:rPr lang="en-US" sz="2400" kern="100">
                          <a:effectLst/>
                        </a:rPr>
                        <a:t>3</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获取老人信息</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UC-GetElderInfo </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核心</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497296">
                <a:tc>
                  <a:txBody>
                    <a:bodyPr/>
                    <a:lstStyle/>
                    <a:p>
                      <a:pPr algn="just"/>
                      <a:r>
                        <a:rPr lang="en-US" sz="2400" kern="100">
                          <a:effectLst/>
                        </a:rPr>
                        <a:t>4</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检测异常状况</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UC-CheckEmergency</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核心</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497296">
                <a:tc>
                  <a:txBody>
                    <a:bodyPr/>
                    <a:lstStyle/>
                    <a:p>
                      <a:pPr algn="just"/>
                      <a:r>
                        <a:rPr lang="en-US" sz="2400" kern="100">
                          <a:effectLst/>
                        </a:rPr>
                        <a:t>5</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通知异常状况</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UC-NotifyEmergency</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核心</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372972">
                <a:tc>
                  <a:txBody>
                    <a:bodyPr/>
                    <a:lstStyle/>
                    <a:p>
                      <a:pPr algn="just"/>
                      <a:r>
                        <a:rPr lang="en-US" sz="2400" kern="100">
                          <a:effectLst/>
                        </a:rPr>
                        <a:t>6</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控制机器人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UC-ControlRobot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外围</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497296">
                <a:tc>
                  <a:txBody>
                    <a:bodyPr/>
                    <a:lstStyle/>
                    <a:p>
                      <a:pPr algn="just"/>
                      <a:r>
                        <a:rPr lang="en-US" sz="2400" kern="100">
                          <a:effectLst/>
                        </a:rPr>
                        <a:t>5</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视频</a:t>
                      </a:r>
                      <a:r>
                        <a:rPr lang="en-US" sz="2400" kern="100">
                          <a:effectLst/>
                        </a:rPr>
                        <a:t>/</a:t>
                      </a:r>
                      <a:r>
                        <a:rPr lang="zh-CN" sz="2400" kern="100">
                          <a:effectLst/>
                        </a:rPr>
                        <a:t>语音交互</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 A&amp;VInteraction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外围</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372972">
                <a:tc>
                  <a:txBody>
                    <a:bodyPr/>
                    <a:lstStyle/>
                    <a:p>
                      <a:pPr algn="just"/>
                      <a:r>
                        <a:rPr lang="en-US" sz="2400" kern="100">
                          <a:effectLst/>
                        </a:rPr>
                        <a:t>6</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提醒服务</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UC-AlertService</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外围</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372972">
                <a:tc>
                  <a:txBody>
                    <a:bodyPr/>
                    <a:lstStyle/>
                    <a:p>
                      <a:pPr algn="just"/>
                      <a:r>
                        <a:rPr lang="en-US" sz="2400" kern="100">
                          <a:effectLst/>
                        </a:rPr>
                        <a:t>9</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用户登录</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UC-UserLogin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外围</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r h="372972">
                <a:tc>
                  <a:txBody>
                    <a:bodyPr/>
                    <a:lstStyle/>
                    <a:p>
                      <a:pPr algn="just"/>
                      <a:r>
                        <a:rPr lang="en-US" sz="2400" kern="100">
                          <a:effectLst/>
                        </a:rPr>
                        <a:t>10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kern="100">
                          <a:effectLst/>
                        </a:rPr>
                        <a:t>系统设置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en-US" sz="2400" kern="100">
                          <a:effectLst/>
                        </a:rPr>
                        <a:t>UC-SetSystem</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c>
                  <a:txBody>
                    <a:bodyPr/>
                    <a:lstStyle/>
                    <a:p>
                      <a:pPr algn="just"/>
                      <a:r>
                        <a:rPr lang="zh-CN" sz="2400" b="1" kern="100" dirty="0">
                          <a:solidFill>
                            <a:srgbClr val="C00000"/>
                          </a:solidFill>
                          <a:effectLst/>
                        </a:rPr>
                        <a:t>外围</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53282" marR="53282" marT="0" marB="0"/>
                </a:tc>
              </a:tr>
            </a:tbl>
          </a:graphicData>
        </a:graphic>
      </p:graphicFrame>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2.1.2 </a:t>
            </a:r>
            <a:r>
              <a:rPr lang="zh-CN" altLang="zh-CN" dirty="0"/>
              <a:t>分析软件需求优先级</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用户对实现这些软件需求的</a:t>
            </a:r>
            <a:r>
              <a:rPr lang="zh-CN" altLang="zh-CN" dirty="0">
                <a:solidFill>
                  <a:srgbClr val="C00000"/>
                </a:solidFill>
              </a:rPr>
              <a:t>优先级</a:t>
            </a:r>
            <a:r>
              <a:rPr lang="zh-CN" altLang="zh-CN" dirty="0"/>
              <a:t>要求也不一样</a:t>
            </a:r>
            <a:endParaRPr lang="en-US" altLang="zh-CN" dirty="0"/>
          </a:p>
          <a:p>
            <a:pPr lvl="1"/>
            <a:r>
              <a:rPr lang="zh-CN" altLang="zh-CN" dirty="0"/>
              <a:t>有些软件需求需要优先实现，尽早交付给用户使用，以发挥其价值；有些软件需求可以滞后实现，晚点交付使用</a:t>
            </a:r>
            <a:endParaRPr lang="en-US" altLang="zh-CN" dirty="0"/>
          </a:p>
          <a:p>
            <a:pPr lvl="1"/>
            <a:endParaRPr lang="en-US" altLang="zh-CN" dirty="0"/>
          </a:p>
          <a:p>
            <a:r>
              <a:rPr lang="zh-CN" altLang="en-US" dirty="0"/>
              <a:t>优先级的考虑因素</a:t>
            </a:r>
            <a:endParaRPr lang="en-US" altLang="zh-CN" dirty="0"/>
          </a:p>
          <a:p>
            <a:pPr lvl="1"/>
            <a:r>
              <a:rPr lang="zh-CN" altLang="zh-CN" dirty="0"/>
              <a:t>结合软件项目开发的具体约束，考虑不同软件需求的重要性，确定软件需求的实现优先级，确保在整个迭代开发中有计划、有重点地实现软件需求</a:t>
            </a:r>
            <a:endParaRPr lang="en-US" altLang="zh-CN" dirty="0"/>
          </a:p>
          <a:p>
            <a:pPr lvl="1"/>
            <a:r>
              <a:rPr lang="zh-CN" altLang="zh-CN" dirty="0"/>
              <a:t>按照软件需求的</a:t>
            </a:r>
            <a:r>
              <a:rPr lang="zh-CN" altLang="zh-CN" b="1" dirty="0">
                <a:solidFill>
                  <a:srgbClr val="C00000"/>
                </a:solidFill>
              </a:rPr>
              <a:t>重要性来确定其优先级</a:t>
            </a:r>
            <a:endParaRPr lang="en-US" altLang="zh-CN" b="1" dirty="0">
              <a:solidFill>
                <a:srgbClr val="C00000"/>
              </a:solidFill>
            </a:endParaRPr>
          </a:p>
          <a:p>
            <a:pPr lvl="1"/>
            <a:r>
              <a:rPr lang="zh-CN" altLang="zh-CN" dirty="0"/>
              <a:t>按照用户的</a:t>
            </a:r>
            <a:r>
              <a:rPr lang="zh-CN" altLang="zh-CN" b="1" dirty="0">
                <a:solidFill>
                  <a:srgbClr val="C00000"/>
                </a:solidFill>
              </a:rPr>
              <a:t>实际需要来确定软件需求的优先级</a:t>
            </a:r>
            <a:endParaRPr lang="en-US" altLang="zh-CN" b="1" dirty="0">
              <a:solidFill>
                <a:srgbClr val="C00000"/>
              </a:solidFill>
            </a:endParaRPr>
          </a:p>
          <a:p>
            <a:endParaRPr lang="zh-CN" altLang="en-US" dirty="0"/>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示例：</a:t>
            </a:r>
            <a:r>
              <a:rPr lang="zh-CN" altLang="zh-CN" dirty="0"/>
              <a:t>确定</a:t>
            </a:r>
            <a:r>
              <a:rPr lang="en-US" altLang="zh-CN" dirty="0"/>
              <a:t>“</a:t>
            </a:r>
            <a:r>
              <a:rPr lang="zh-CN" altLang="zh-CN" dirty="0"/>
              <a:t>空巢老人看护软件</a:t>
            </a:r>
            <a:r>
              <a:rPr lang="en-US" altLang="zh-CN" dirty="0"/>
              <a:t>”</a:t>
            </a:r>
            <a:r>
              <a:rPr lang="zh-CN" altLang="zh-CN" dirty="0"/>
              <a:t>的需求优先级</a:t>
            </a:r>
            <a:endParaRPr lang="zh-CN" altLang="en-US" dirty="0"/>
          </a:p>
        </p:txBody>
      </p:sp>
      <p:graphicFrame>
        <p:nvGraphicFramePr>
          <p:cNvPr id="6" name="表格 5"/>
          <p:cNvGraphicFramePr>
            <a:graphicFrameLocks noGrp="1"/>
          </p:cNvGraphicFramePr>
          <p:nvPr/>
        </p:nvGraphicFramePr>
        <p:xfrm>
          <a:off x="546811" y="1124744"/>
          <a:ext cx="10909300" cy="4578352"/>
        </p:xfrm>
        <a:graphic>
          <a:graphicData uri="http://schemas.openxmlformats.org/drawingml/2006/table">
            <a:tbl>
              <a:tblPr firstRow="1" firstCol="1" bandRow="1">
                <a:tableStyleId>{5940675A-B579-460E-94D1-54222C63F5DA}</a:tableStyleId>
              </a:tblPr>
              <a:tblGrid>
                <a:gridCol w="2460784"/>
                <a:gridCol w="3987711"/>
                <a:gridCol w="2340260"/>
                <a:gridCol w="2120545"/>
              </a:tblGrid>
              <a:tr h="290089">
                <a:tc>
                  <a:txBody>
                    <a:bodyPr/>
                    <a:lstStyle/>
                    <a:p>
                      <a:pPr algn="just"/>
                      <a:r>
                        <a:rPr lang="zh-CN" sz="2400" b="1" kern="100">
                          <a:effectLst/>
                        </a:rPr>
                        <a:t>用例名称</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a:effectLst/>
                        </a:rPr>
                        <a:t>用例标识</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a:effectLst/>
                        </a:rPr>
                        <a:t>重要性</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dirty="0">
                          <a:effectLst/>
                        </a:rPr>
                        <a:t>优先级</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435134">
                <a:tc>
                  <a:txBody>
                    <a:bodyPr/>
                    <a:lstStyle/>
                    <a:p>
                      <a:pPr algn="just"/>
                      <a:r>
                        <a:rPr lang="zh-CN" sz="2400" kern="100">
                          <a:effectLst/>
                        </a:rPr>
                        <a:t>监视老人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a:effectLst/>
                        </a:rPr>
                        <a:t>UC-MonitorElder</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核心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dirty="0">
                          <a:solidFill>
                            <a:srgbClr val="C00000"/>
                          </a:solidFill>
                          <a:effectLst/>
                        </a:rPr>
                        <a:t>高</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435134">
                <a:tc>
                  <a:txBody>
                    <a:bodyPr/>
                    <a:lstStyle/>
                    <a:p>
                      <a:pPr algn="just"/>
                      <a:r>
                        <a:rPr lang="zh-CN" sz="2400" kern="100">
                          <a:effectLst/>
                        </a:rPr>
                        <a:t>获取老人信息</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a:effectLst/>
                        </a:rPr>
                        <a:t>UC-GetElderInfo</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核心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dirty="0">
                          <a:solidFill>
                            <a:srgbClr val="C00000"/>
                          </a:solidFill>
                          <a:effectLst/>
                        </a:rPr>
                        <a:t>高</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435134">
                <a:tc>
                  <a:txBody>
                    <a:bodyPr/>
                    <a:lstStyle/>
                    <a:p>
                      <a:pPr algn="just"/>
                      <a:r>
                        <a:rPr lang="zh-CN" sz="2400" kern="100">
                          <a:effectLst/>
                        </a:rPr>
                        <a:t>检测异常状况</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a:effectLst/>
                        </a:rPr>
                        <a:t>UC-CheckEmergency</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核心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dirty="0">
                          <a:solidFill>
                            <a:srgbClr val="C00000"/>
                          </a:solidFill>
                          <a:effectLst/>
                        </a:rPr>
                        <a:t>高</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435134">
                <a:tc>
                  <a:txBody>
                    <a:bodyPr/>
                    <a:lstStyle/>
                    <a:p>
                      <a:pPr algn="just"/>
                      <a:r>
                        <a:rPr lang="zh-CN" sz="2400" kern="100">
                          <a:effectLst/>
                        </a:rPr>
                        <a:t>通知异常状况</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dirty="0">
                          <a:effectLst/>
                        </a:rPr>
                        <a:t>UC-</a:t>
                      </a:r>
                      <a:r>
                        <a:rPr lang="en-US" sz="2400" kern="100" dirty="0" err="1">
                          <a:effectLst/>
                        </a:rPr>
                        <a:t>NotifyEmergency</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核心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dirty="0">
                          <a:solidFill>
                            <a:srgbClr val="C00000"/>
                          </a:solidFill>
                          <a:effectLst/>
                        </a:rPr>
                        <a:t>高</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435134">
                <a:tc>
                  <a:txBody>
                    <a:bodyPr/>
                    <a:lstStyle/>
                    <a:p>
                      <a:pPr algn="just"/>
                      <a:r>
                        <a:rPr lang="zh-CN" sz="2400" kern="100">
                          <a:effectLst/>
                        </a:rPr>
                        <a:t>自主跟随老人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a:effectLst/>
                        </a:rPr>
                        <a:t>UC-FollowElder</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核心</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dirty="0">
                          <a:solidFill>
                            <a:srgbClr val="C00000"/>
                          </a:solidFill>
                          <a:effectLst/>
                        </a:rPr>
                        <a:t>高</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435134">
                <a:tc>
                  <a:txBody>
                    <a:bodyPr/>
                    <a:lstStyle/>
                    <a:p>
                      <a:pPr algn="just"/>
                      <a:r>
                        <a:rPr lang="zh-CN" sz="2400" kern="100">
                          <a:effectLst/>
                        </a:rPr>
                        <a:t>视频</a:t>
                      </a:r>
                      <a:r>
                        <a:rPr lang="en-US" sz="2400" kern="100">
                          <a:effectLst/>
                        </a:rPr>
                        <a:t>/</a:t>
                      </a:r>
                      <a:r>
                        <a:rPr lang="zh-CN" sz="2400" kern="100">
                          <a:effectLst/>
                        </a:rPr>
                        <a:t>语音交互</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a:effectLst/>
                        </a:rPr>
                        <a:t>UC- A&amp;VInteraction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外围</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dirty="0">
                          <a:solidFill>
                            <a:srgbClr val="C00000"/>
                          </a:solidFill>
                          <a:effectLst/>
                        </a:rPr>
                        <a:t>中</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435134">
                <a:tc>
                  <a:txBody>
                    <a:bodyPr/>
                    <a:lstStyle/>
                    <a:p>
                      <a:pPr algn="just"/>
                      <a:r>
                        <a:rPr lang="zh-CN" sz="2400" kern="100">
                          <a:effectLst/>
                        </a:rPr>
                        <a:t>控制机器人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a:effectLst/>
                        </a:rPr>
                        <a:t>UC-ControlRobot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外围</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a:solidFill>
                            <a:srgbClr val="C00000"/>
                          </a:solidFill>
                          <a:effectLst/>
                        </a:rPr>
                        <a:t>低</a:t>
                      </a:r>
                      <a:endParaRPr lang="zh-CN" sz="2400" b="1" kern="10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435134">
                <a:tc>
                  <a:txBody>
                    <a:bodyPr/>
                    <a:lstStyle/>
                    <a:p>
                      <a:pPr algn="just"/>
                      <a:r>
                        <a:rPr lang="zh-CN" sz="2400" kern="100">
                          <a:effectLst/>
                        </a:rPr>
                        <a:t>提醒服务</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a:effectLst/>
                        </a:rPr>
                        <a:t>UC-AlertService</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外围</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a:solidFill>
                            <a:srgbClr val="C00000"/>
                          </a:solidFill>
                          <a:effectLst/>
                        </a:rPr>
                        <a:t>低</a:t>
                      </a:r>
                      <a:endParaRPr lang="zh-CN" sz="2400" b="1" kern="10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290089">
                <a:tc>
                  <a:txBody>
                    <a:bodyPr/>
                    <a:lstStyle/>
                    <a:p>
                      <a:pPr algn="just"/>
                      <a:r>
                        <a:rPr lang="zh-CN" sz="2400" kern="100">
                          <a:effectLst/>
                        </a:rPr>
                        <a:t>用户登录</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a:effectLst/>
                        </a:rPr>
                        <a:t>UC-UserLogin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外围</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a:solidFill>
                            <a:srgbClr val="C00000"/>
                          </a:solidFill>
                          <a:effectLst/>
                        </a:rPr>
                        <a:t>低</a:t>
                      </a:r>
                      <a:endParaRPr lang="zh-CN" sz="2400" b="1" kern="10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r h="290089">
                <a:tc>
                  <a:txBody>
                    <a:bodyPr/>
                    <a:lstStyle/>
                    <a:p>
                      <a:pPr algn="just"/>
                      <a:r>
                        <a:rPr lang="zh-CN" sz="2400" kern="100">
                          <a:effectLst/>
                        </a:rPr>
                        <a:t>系统设置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en-US" sz="2400" kern="100">
                          <a:effectLst/>
                        </a:rPr>
                        <a:t>UC-SetSystem</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kern="100">
                          <a:effectLst/>
                        </a:rPr>
                        <a:t>外围</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c>
                  <a:txBody>
                    <a:bodyPr/>
                    <a:lstStyle/>
                    <a:p>
                      <a:pPr algn="just"/>
                      <a:r>
                        <a:rPr lang="zh-CN" sz="2400" b="1" kern="100" dirty="0">
                          <a:solidFill>
                            <a:srgbClr val="C00000"/>
                          </a:solidFill>
                          <a:effectLst/>
                        </a:rPr>
                        <a:t>低</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62162" marR="62162" marT="0" marB="0"/>
                </a:tc>
              </a:tr>
            </a:tbl>
          </a:graphicData>
        </a:graphic>
      </p:graphicFrame>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2.1.3 </a:t>
            </a:r>
            <a:r>
              <a:rPr lang="zh-CN" altLang="zh-CN" dirty="0"/>
              <a:t>确定用例分析和实现的次序</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确保有序地开展需求分析、软件设计和实现工作，使得每次迭代开发有其明确的软件需求集，每次迭代开发结束之后可向用户交付他们所急需的软件功能和服务</a:t>
            </a:r>
            <a:endParaRPr lang="zh-CN" altLang="en-US" dirty="0"/>
          </a:p>
          <a:p>
            <a:pPr lvl="1"/>
            <a:r>
              <a:rPr lang="zh-CN" altLang="zh-CN" dirty="0"/>
              <a:t>结合软件开发的迭代次数、每次迭代的持续时间、可以投入的人力资源等具体情况</a:t>
            </a:r>
            <a:endParaRPr lang="en-US" altLang="zh-CN" dirty="0"/>
          </a:p>
          <a:p>
            <a:pPr lvl="1"/>
            <a:r>
              <a:rPr lang="zh-CN" altLang="zh-CN" dirty="0"/>
              <a:t>充分考虑相关软件需求项的开发工作量和技术难度等因素，确定需求用例分析和实现的先后次序</a:t>
            </a:r>
            <a:endParaRPr lang="en-US" altLang="zh-CN"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1.2 </a:t>
            </a:r>
            <a:r>
              <a:rPr lang="zh-CN" altLang="zh-CN" dirty="0"/>
              <a:t>分析软件需求的任务</a:t>
            </a:r>
            <a:endParaRPr lang="zh-CN" altLang="en-US" dirty="0"/>
          </a:p>
        </p:txBody>
      </p:sp>
      <p:sp>
        <p:nvSpPr>
          <p:cNvPr id="5" name="内容占位符 4"/>
          <p:cNvSpPr>
            <a:spLocks noGrp="1"/>
          </p:cNvSpPr>
          <p:nvPr>
            <p:ph idx="1"/>
          </p:nvPr>
        </p:nvSpPr>
        <p:spPr>
          <a:xfrm>
            <a:off x="539750" y="1125538"/>
            <a:ext cx="10920052" cy="5040312"/>
          </a:xfrm>
        </p:spPr>
        <p:txBody>
          <a:bodyPr/>
          <a:lstStyle/>
          <a:p>
            <a:r>
              <a:rPr lang="zh-CN" altLang="zh-CN" dirty="0"/>
              <a:t>基于初步软件需求，进一步</a:t>
            </a:r>
            <a:r>
              <a:rPr lang="zh-CN" altLang="zh-CN" dirty="0">
                <a:solidFill>
                  <a:srgbClr val="C00000"/>
                </a:solidFill>
              </a:rPr>
              <a:t>精化和分析</a:t>
            </a:r>
            <a:r>
              <a:rPr lang="zh-CN" altLang="zh-CN" dirty="0"/>
              <a:t>软件需求，确定软件需求</a:t>
            </a:r>
            <a:r>
              <a:rPr lang="zh-CN" altLang="zh-CN" dirty="0">
                <a:solidFill>
                  <a:srgbClr val="C00000"/>
                </a:solidFill>
              </a:rPr>
              <a:t>优先级</a:t>
            </a:r>
            <a:r>
              <a:rPr lang="zh-CN" altLang="zh-CN" dirty="0"/>
              <a:t>，建立软件</a:t>
            </a:r>
            <a:r>
              <a:rPr lang="zh-CN" altLang="zh-CN" dirty="0">
                <a:solidFill>
                  <a:srgbClr val="C00000"/>
                </a:solidFill>
              </a:rPr>
              <a:t>需求模型</a:t>
            </a:r>
            <a:r>
              <a:rPr lang="zh-CN" altLang="zh-CN" dirty="0"/>
              <a:t>，发现和解决软件需求</a:t>
            </a:r>
            <a:r>
              <a:rPr lang="zh-CN" altLang="zh-CN" dirty="0">
                <a:solidFill>
                  <a:srgbClr val="C00000"/>
                </a:solidFill>
              </a:rPr>
              <a:t>缺陷</a:t>
            </a:r>
            <a:r>
              <a:rPr lang="zh-CN" altLang="zh-CN" dirty="0"/>
              <a:t>，形成高质量的软件需求模型和软件</a:t>
            </a:r>
            <a:r>
              <a:rPr lang="zh-CN" altLang="zh-CN" dirty="0">
                <a:solidFill>
                  <a:srgbClr val="C00000"/>
                </a:solidFill>
              </a:rPr>
              <a:t>需求规格说明书</a:t>
            </a:r>
            <a:endParaRPr lang="zh-CN" altLang="en-US" dirty="0">
              <a:solidFill>
                <a:srgbClr val="C00000"/>
              </a:solidFill>
            </a:endParaRPr>
          </a:p>
        </p:txBody>
      </p:sp>
      <p:grpSp>
        <p:nvGrpSpPr>
          <p:cNvPr id="8" name="画布 1"/>
          <p:cNvGrpSpPr/>
          <p:nvPr/>
        </p:nvGrpSpPr>
        <p:grpSpPr>
          <a:xfrm>
            <a:off x="1270670" y="2672916"/>
            <a:ext cx="8460940" cy="3761042"/>
            <a:chOff x="0" y="0"/>
            <a:chExt cx="5274310" cy="2032731"/>
          </a:xfrm>
        </p:grpSpPr>
        <p:sp>
          <p:nvSpPr>
            <p:cNvPr id="9" name="矩形 8"/>
            <p:cNvSpPr/>
            <p:nvPr/>
          </p:nvSpPr>
          <p:spPr>
            <a:xfrm>
              <a:off x="0" y="0"/>
              <a:ext cx="5274310" cy="2023745"/>
            </a:xfrm>
            <a:prstGeom prst="rect">
              <a:avLst/>
            </a:prstGeom>
            <a:solidFill>
              <a:prstClr val="white"/>
            </a:solidFill>
          </p:spPr>
          <p:txBody>
            <a:bodyPr/>
            <a:lstStyle/>
            <a:p>
              <a:endParaRPr lang="zh-CN" altLang="en-US" dirty="0"/>
            </a:p>
          </p:txBody>
        </p:sp>
        <p:sp>
          <p:nvSpPr>
            <p:cNvPr id="10" name="矩形 9"/>
            <p:cNvSpPr/>
            <p:nvPr/>
          </p:nvSpPr>
          <p:spPr>
            <a:xfrm>
              <a:off x="1828800" y="555623"/>
              <a:ext cx="1368425" cy="758825"/>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dirty="0">
                  <a:solidFill>
                    <a:srgbClr val="C00000"/>
                  </a:solidFill>
                  <a:effectLst/>
                  <a:latin typeface="+mn-ea"/>
                  <a:cs typeface="Times New Roman" panose="02020603050405020304" pitchFamily="18" charset="0"/>
                </a:rPr>
                <a:t>分析软件需求</a:t>
              </a:r>
              <a:endParaRPr lang="zh-CN" kern="100" dirty="0">
                <a:solidFill>
                  <a:srgbClr val="C00000"/>
                </a:solidFill>
                <a:effectLst/>
                <a:latin typeface="+mn-ea"/>
                <a:cs typeface="Times New Roman" panose="02020603050405020304" pitchFamily="18" charset="0"/>
              </a:endParaRPr>
            </a:p>
          </p:txBody>
        </p:sp>
        <p:sp>
          <p:nvSpPr>
            <p:cNvPr id="11" name="箭头: 右 10"/>
            <p:cNvSpPr/>
            <p:nvPr/>
          </p:nvSpPr>
          <p:spPr>
            <a:xfrm>
              <a:off x="1282700" y="819148"/>
              <a:ext cx="504825" cy="247650"/>
            </a:xfrm>
            <a:prstGeom prst="right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流程图: 多文档 11"/>
            <p:cNvSpPr/>
            <p:nvPr/>
          </p:nvSpPr>
          <p:spPr>
            <a:xfrm>
              <a:off x="107950" y="698498"/>
              <a:ext cx="1073150" cy="615950"/>
            </a:xfrm>
            <a:prstGeom prst="flowChartMultidocumen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dirty="0">
                  <a:effectLst/>
                  <a:latin typeface="+mn-ea"/>
                  <a:cs typeface="Times New Roman" panose="02020603050405020304" pitchFamily="18" charset="0"/>
                </a:rPr>
                <a:t>初步软件需求</a:t>
              </a:r>
              <a:endParaRPr lang="zh-CN" kern="100" dirty="0">
                <a:effectLst/>
                <a:latin typeface="+mn-ea"/>
                <a:cs typeface="Times New Roman" panose="02020603050405020304" pitchFamily="18" charset="0"/>
              </a:endParaRPr>
            </a:p>
          </p:txBody>
        </p:sp>
        <p:sp>
          <p:nvSpPr>
            <p:cNvPr id="13" name="箭头: 右 12"/>
            <p:cNvSpPr/>
            <p:nvPr/>
          </p:nvSpPr>
          <p:spPr>
            <a:xfrm>
              <a:off x="3266100" y="819148"/>
              <a:ext cx="504825" cy="247650"/>
            </a:xfrm>
            <a:prstGeom prst="right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4" name="流程图: 多文档 13"/>
            <p:cNvSpPr/>
            <p:nvPr/>
          </p:nvSpPr>
          <p:spPr>
            <a:xfrm>
              <a:off x="3958250" y="1024548"/>
              <a:ext cx="1240811" cy="615950"/>
            </a:xfrm>
            <a:prstGeom prst="flowChartMultidocumen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dirty="0">
                  <a:effectLst/>
                  <a:latin typeface="+mn-ea"/>
                  <a:cs typeface="Times New Roman" panose="02020603050405020304" pitchFamily="18" charset="0"/>
                </a:rPr>
                <a:t>软件需求规格说明书</a:t>
              </a:r>
              <a:endParaRPr lang="zh-CN" kern="100" dirty="0">
                <a:effectLst/>
                <a:latin typeface="+mn-ea"/>
                <a:cs typeface="Times New Roman" panose="02020603050405020304" pitchFamily="18" charset="0"/>
              </a:endParaRPr>
            </a:p>
          </p:txBody>
        </p:sp>
        <p:sp>
          <p:nvSpPr>
            <p:cNvPr id="15" name="流程图: 多文档 14"/>
            <p:cNvSpPr/>
            <p:nvPr/>
          </p:nvSpPr>
          <p:spPr>
            <a:xfrm>
              <a:off x="3958250" y="260348"/>
              <a:ext cx="1316060" cy="606425"/>
            </a:xfrm>
            <a:prstGeom prst="flowChartMultidocumen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dirty="0">
                  <a:effectLst/>
                  <a:latin typeface="+mn-ea"/>
                  <a:cs typeface="Times New Roman" panose="02020603050405020304" pitchFamily="18" charset="0"/>
                </a:rPr>
                <a:t>软件需求模型</a:t>
              </a:r>
              <a:endParaRPr lang="zh-CN" kern="100" dirty="0">
                <a:effectLst/>
                <a:latin typeface="+mn-ea"/>
                <a:cs typeface="Times New Roman" panose="02020603050405020304" pitchFamily="18" charset="0"/>
              </a:endParaRPr>
            </a:p>
          </p:txBody>
        </p:sp>
        <p:sp>
          <p:nvSpPr>
            <p:cNvPr id="16" name="笑脸 15"/>
            <p:cNvSpPr/>
            <p:nvPr/>
          </p:nvSpPr>
          <p:spPr>
            <a:xfrm>
              <a:off x="1909763" y="1424598"/>
              <a:ext cx="187325" cy="185125"/>
            </a:xfrm>
            <a:prstGeom prst="smileyFac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7" name="笑脸 16"/>
            <p:cNvSpPr/>
            <p:nvPr/>
          </p:nvSpPr>
          <p:spPr>
            <a:xfrm>
              <a:off x="2421550" y="1424938"/>
              <a:ext cx="187325" cy="184785"/>
            </a:xfrm>
            <a:prstGeom prst="smileyFac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笑脸 17"/>
            <p:cNvSpPr/>
            <p:nvPr/>
          </p:nvSpPr>
          <p:spPr>
            <a:xfrm>
              <a:off x="2919730" y="1424938"/>
              <a:ext cx="187325" cy="184785"/>
            </a:xfrm>
            <a:prstGeom prst="smileyFac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笑脸 18"/>
            <p:cNvSpPr/>
            <p:nvPr/>
          </p:nvSpPr>
          <p:spPr>
            <a:xfrm>
              <a:off x="1908175" y="260348"/>
              <a:ext cx="187325" cy="184785"/>
            </a:xfrm>
            <a:prstGeom prst="smileyFac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笑脸 19"/>
            <p:cNvSpPr/>
            <p:nvPr/>
          </p:nvSpPr>
          <p:spPr>
            <a:xfrm>
              <a:off x="2919730" y="260348"/>
              <a:ext cx="187325" cy="184150"/>
            </a:xfrm>
            <a:prstGeom prst="smileyFac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14"/>
            <p:cNvSpPr txBox="1"/>
            <p:nvPr/>
          </p:nvSpPr>
          <p:spPr>
            <a:xfrm>
              <a:off x="1704001" y="27935"/>
              <a:ext cx="1675765" cy="24765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利益相关</a:t>
              </a:r>
              <a:r>
                <a:rPr lang="zh-CN" altLang="en-US" kern="100" dirty="0">
                  <a:solidFill>
                    <a:schemeClr val="tx1"/>
                  </a:solidFill>
                  <a:effectLst/>
                  <a:latin typeface="+mn-ea"/>
                  <a:ea typeface="+mn-ea"/>
                  <a:cs typeface="Times New Roman" panose="02020603050405020304" pitchFamily="18" charset="0"/>
                </a:rPr>
                <a:t>方</a:t>
              </a:r>
              <a:r>
                <a:rPr lang="zh-CN" kern="100" dirty="0">
                  <a:solidFill>
                    <a:schemeClr val="tx1"/>
                  </a:solidFill>
                  <a:effectLst/>
                  <a:latin typeface="+mn-ea"/>
                  <a:ea typeface="+mn-ea"/>
                  <a:cs typeface="Times New Roman" panose="02020603050405020304" pitchFamily="18" charset="0"/>
                </a:rPr>
                <a:t>，如用户、客户等</a:t>
              </a:r>
              <a:endParaRPr lang="zh-CN" kern="100" dirty="0">
                <a:solidFill>
                  <a:schemeClr val="tx1"/>
                </a:solidFill>
                <a:effectLst/>
                <a:latin typeface="+mn-ea"/>
                <a:ea typeface="+mn-ea"/>
                <a:cs typeface="Times New Roman" panose="02020603050405020304" pitchFamily="18" charset="0"/>
              </a:endParaRPr>
            </a:p>
          </p:txBody>
        </p:sp>
        <p:sp>
          <p:nvSpPr>
            <p:cNvPr id="22" name="文本框 14"/>
            <p:cNvSpPr txBox="1"/>
            <p:nvPr/>
          </p:nvSpPr>
          <p:spPr>
            <a:xfrm>
              <a:off x="1445990" y="1591404"/>
              <a:ext cx="532765" cy="441327"/>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ctr">
                <a:lnSpc>
                  <a:spcPts val="3000"/>
                </a:lnSpc>
              </a:pPr>
              <a:r>
                <a:rPr lang="zh-CN" kern="100" dirty="0">
                  <a:solidFill>
                    <a:schemeClr val="tx1"/>
                  </a:solidFill>
                  <a:effectLst/>
                  <a:latin typeface="+mn-ea"/>
                  <a:ea typeface="+mn-ea"/>
                  <a:cs typeface="Times New Roman" panose="02020603050405020304" pitchFamily="18" charset="0"/>
                </a:rPr>
                <a:t>需求</a:t>
              </a:r>
              <a:endParaRPr lang="zh-CN" kern="100" dirty="0">
                <a:solidFill>
                  <a:schemeClr val="tx1"/>
                </a:solidFill>
                <a:effectLst/>
                <a:latin typeface="+mn-ea"/>
                <a:ea typeface="+mn-ea"/>
                <a:cs typeface="Times New Roman" panose="02020603050405020304" pitchFamily="18" charset="0"/>
              </a:endParaRPr>
            </a:p>
            <a:p>
              <a:pPr algn="ctr">
                <a:lnSpc>
                  <a:spcPts val="3000"/>
                </a:lnSpc>
              </a:pPr>
              <a:r>
                <a:rPr lang="zh-CN" kern="100" dirty="0">
                  <a:solidFill>
                    <a:schemeClr val="tx1"/>
                  </a:solidFill>
                  <a:effectLst/>
                  <a:latin typeface="+mn-ea"/>
                  <a:ea typeface="+mn-ea"/>
                  <a:cs typeface="Times New Roman" panose="02020603050405020304" pitchFamily="18" charset="0"/>
                </a:rPr>
                <a:t>工程师</a:t>
              </a:r>
              <a:endParaRPr lang="zh-CN" kern="100" dirty="0">
                <a:solidFill>
                  <a:schemeClr val="tx1"/>
                </a:solidFill>
                <a:effectLst/>
                <a:latin typeface="+mn-ea"/>
                <a:ea typeface="+mn-ea"/>
                <a:cs typeface="Times New Roman" panose="02020603050405020304" pitchFamily="18" charset="0"/>
              </a:endParaRPr>
            </a:p>
          </p:txBody>
        </p:sp>
        <p:sp>
          <p:nvSpPr>
            <p:cNvPr id="23" name="文本框 14"/>
            <p:cNvSpPr txBox="1"/>
            <p:nvPr/>
          </p:nvSpPr>
          <p:spPr>
            <a:xfrm>
              <a:off x="2263118" y="1616487"/>
              <a:ext cx="532765" cy="39116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ctr">
                <a:lnSpc>
                  <a:spcPts val="3000"/>
                </a:lnSpc>
              </a:pPr>
              <a:r>
                <a:rPr lang="zh-CN" kern="100" dirty="0">
                  <a:solidFill>
                    <a:schemeClr val="tx1"/>
                  </a:solidFill>
                  <a:effectLst/>
                  <a:latin typeface="+mn-ea"/>
                  <a:ea typeface="+mn-ea"/>
                  <a:cs typeface="Times New Roman" panose="02020603050405020304" pitchFamily="18" charset="0"/>
                </a:rPr>
                <a:t>项目</a:t>
              </a:r>
              <a:endParaRPr lang="zh-CN" kern="100" dirty="0">
                <a:solidFill>
                  <a:schemeClr val="tx1"/>
                </a:solidFill>
                <a:effectLst/>
                <a:latin typeface="+mn-ea"/>
                <a:ea typeface="+mn-ea"/>
                <a:cs typeface="Times New Roman" panose="02020603050405020304" pitchFamily="18" charset="0"/>
              </a:endParaRPr>
            </a:p>
            <a:p>
              <a:pPr algn="ctr">
                <a:lnSpc>
                  <a:spcPts val="3000"/>
                </a:lnSpc>
              </a:pPr>
              <a:r>
                <a:rPr lang="zh-CN" kern="100" dirty="0">
                  <a:solidFill>
                    <a:schemeClr val="tx1"/>
                  </a:solidFill>
                  <a:effectLst/>
                  <a:latin typeface="+mn-ea"/>
                  <a:ea typeface="+mn-ea"/>
                  <a:cs typeface="Times New Roman" panose="02020603050405020304" pitchFamily="18" charset="0"/>
                </a:rPr>
                <a:t>管理者</a:t>
              </a:r>
              <a:endParaRPr lang="zh-CN" kern="100" dirty="0">
                <a:solidFill>
                  <a:schemeClr val="tx1"/>
                </a:solidFill>
                <a:effectLst/>
                <a:latin typeface="+mn-ea"/>
                <a:ea typeface="+mn-ea"/>
                <a:cs typeface="Times New Roman" panose="02020603050405020304" pitchFamily="18" charset="0"/>
              </a:endParaRPr>
            </a:p>
            <a:p>
              <a:pPr algn="just">
                <a:lnSpc>
                  <a:spcPts val="3000"/>
                </a:lnSpc>
              </a:pPr>
              <a:r>
                <a:rPr lang="en-US" kern="100" dirty="0">
                  <a:solidFill>
                    <a:schemeClr val="tx1"/>
                  </a:solidFill>
                  <a:effectLst/>
                  <a:latin typeface="+mn-ea"/>
                  <a:ea typeface="+mn-ea"/>
                  <a:cs typeface="Times New Roman" panose="02020603050405020304" pitchFamily="18" charset="0"/>
                </a:rPr>
                <a:t> </a:t>
              </a:r>
              <a:endParaRPr lang="zh-CN" kern="100" dirty="0">
                <a:solidFill>
                  <a:schemeClr val="tx1"/>
                </a:solidFill>
                <a:effectLst/>
                <a:latin typeface="+mn-ea"/>
                <a:ea typeface="+mn-ea"/>
                <a:cs typeface="Times New Roman" panose="02020603050405020304" pitchFamily="18" charset="0"/>
              </a:endParaRPr>
            </a:p>
          </p:txBody>
        </p:sp>
        <p:sp>
          <p:nvSpPr>
            <p:cNvPr id="24" name="文本框 14"/>
            <p:cNvSpPr txBox="1"/>
            <p:nvPr/>
          </p:nvSpPr>
          <p:spPr>
            <a:xfrm>
              <a:off x="3051639" y="1636686"/>
              <a:ext cx="647065" cy="39116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ctr">
                <a:lnSpc>
                  <a:spcPts val="3000"/>
                </a:lnSpc>
              </a:pPr>
              <a:r>
                <a:rPr lang="zh-CN" kern="100" dirty="0">
                  <a:solidFill>
                    <a:schemeClr val="tx1"/>
                  </a:solidFill>
                  <a:effectLst/>
                  <a:latin typeface="+mn-ea"/>
                  <a:ea typeface="+mn-ea"/>
                  <a:cs typeface="Times New Roman" panose="02020603050405020304" pitchFamily="18" charset="0"/>
                </a:rPr>
                <a:t>测试和设</a:t>
              </a:r>
              <a:endParaRPr lang="zh-CN" kern="100" dirty="0">
                <a:solidFill>
                  <a:schemeClr val="tx1"/>
                </a:solidFill>
                <a:effectLst/>
                <a:latin typeface="+mn-ea"/>
                <a:ea typeface="+mn-ea"/>
                <a:cs typeface="Times New Roman" panose="02020603050405020304" pitchFamily="18" charset="0"/>
              </a:endParaRPr>
            </a:p>
            <a:p>
              <a:pPr algn="ctr">
                <a:lnSpc>
                  <a:spcPts val="3000"/>
                </a:lnSpc>
              </a:pPr>
              <a:r>
                <a:rPr lang="zh-CN" kern="100" dirty="0">
                  <a:solidFill>
                    <a:schemeClr val="tx1"/>
                  </a:solidFill>
                  <a:effectLst/>
                  <a:latin typeface="+mn-ea"/>
                  <a:ea typeface="+mn-ea"/>
                  <a:cs typeface="Times New Roman" panose="02020603050405020304" pitchFamily="18" charset="0"/>
                </a:rPr>
                <a:t>计工程师</a:t>
              </a:r>
              <a:endParaRPr lang="zh-CN" kern="100" dirty="0">
                <a:solidFill>
                  <a:schemeClr val="tx1"/>
                </a:solidFill>
                <a:effectLst/>
                <a:latin typeface="+mn-ea"/>
                <a:ea typeface="+mn-ea"/>
                <a:cs typeface="Times New Roman" panose="02020603050405020304" pitchFamily="18" charset="0"/>
              </a:endParaRPr>
            </a:p>
            <a:p>
              <a:pPr algn="just">
                <a:lnSpc>
                  <a:spcPts val="3000"/>
                </a:lnSpc>
              </a:pPr>
              <a:r>
                <a:rPr lang="en-US" kern="100" dirty="0">
                  <a:solidFill>
                    <a:schemeClr val="tx1"/>
                  </a:solidFill>
                  <a:effectLst/>
                  <a:latin typeface="+mn-ea"/>
                  <a:ea typeface="+mn-ea"/>
                  <a:cs typeface="Times New Roman" panose="02020603050405020304" pitchFamily="18" charset="0"/>
                </a:rPr>
                <a:t> </a:t>
              </a:r>
              <a:endParaRPr lang="zh-CN" kern="100" dirty="0">
                <a:solidFill>
                  <a:schemeClr val="tx1"/>
                </a:solidFill>
                <a:effectLst/>
                <a:latin typeface="+mn-ea"/>
                <a:ea typeface="+mn-ea"/>
                <a:cs typeface="Times New Roman" panose="02020603050405020304" pitchFamily="18" charset="0"/>
              </a:endParaRPr>
            </a:p>
          </p:txBody>
        </p:sp>
        <p:cxnSp>
          <p:nvCxnSpPr>
            <p:cNvPr id="25" name="直接箭头连接符 24"/>
            <p:cNvCxnSpPr>
              <a:stCxn id="19" idx="4"/>
            </p:cNvCxnSpPr>
            <p:nvPr/>
          </p:nvCxnSpPr>
          <p:spPr>
            <a:xfrm>
              <a:off x="2001838" y="445133"/>
              <a:ext cx="0" cy="132717"/>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4"/>
            </p:cNvCxnSpPr>
            <p:nvPr/>
          </p:nvCxnSpPr>
          <p:spPr>
            <a:xfrm>
              <a:off x="3013393" y="444498"/>
              <a:ext cx="0" cy="111125"/>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2001838" y="1314448"/>
              <a:ext cx="0" cy="11015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2521245" y="1314448"/>
              <a:ext cx="0" cy="109855"/>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3013393" y="1315083"/>
              <a:ext cx="0" cy="109855"/>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3" y="7938"/>
            <a:ext cx="10909300" cy="707886"/>
          </a:xfrm>
        </p:spPr>
        <p:txBody>
          <a:bodyPr/>
          <a:lstStyle/>
          <a:p>
            <a:r>
              <a:rPr lang="zh-CN" altLang="en-US" dirty="0"/>
              <a:t>示例：</a:t>
            </a:r>
            <a:r>
              <a:rPr lang="zh-CN" altLang="zh-CN" dirty="0"/>
              <a:t>“空巢老人看护软件”需求开发安排</a:t>
            </a:r>
            <a:endParaRPr lang="zh-CN" altLang="en-US" dirty="0"/>
          </a:p>
        </p:txBody>
      </p:sp>
      <p:graphicFrame>
        <p:nvGraphicFramePr>
          <p:cNvPr id="6" name="表格 5"/>
          <p:cNvGraphicFramePr>
            <a:graphicFrameLocks noGrp="1"/>
          </p:cNvGraphicFramePr>
          <p:nvPr/>
        </p:nvGraphicFramePr>
        <p:xfrm>
          <a:off x="550863" y="1016732"/>
          <a:ext cx="10909299" cy="4523708"/>
        </p:xfrm>
        <a:graphic>
          <a:graphicData uri="http://schemas.openxmlformats.org/drawingml/2006/table">
            <a:tbl>
              <a:tblPr firstRow="1" firstCol="1" bandRow="1">
                <a:tableStyleId>{5940675A-B579-460E-94D1-54222C63F5DA}</a:tableStyleId>
              </a:tblPr>
              <a:tblGrid>
                <a:gridCol w="2484003"/>
                <a:gridCol w="3780420"/>
                <a:gridCol w="1534429"/>
                <a:gridCol w="3110447"/>
              </a:tblGrid>
              <a:tr h="193393">
                <a:tc>
                  <a:txBody>
                    <a:bodyPr/>
                    <a:lstStyle/>
                    <a:p>
                      <a:pPr algn="just"/>
                      <a:r>
                        <a:rPr lang="zh-CN" sz="2400" b="1" kern="100">
                          <a:effectLst/>
                        </a:rPr>
                        <a:t>用例名称</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b="1" kern="100">
                          <a:effectLst/>
                        </a:rPr>
                        <a:t>用例标识</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b="1" kern="100">
                          <a:effectLst/>
                        </a:rPr>
                        <a:t>优先级</a:t>
                      </a:r>
                      <a:endParaRPr lang="zh-CN" sz="2400" b="1"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b="1" kern="100" dirty="0">
                          <a:solidFill>
                            <a:srgbClr val="C00000"/>
                          </a:solidFill>
                          <a:effectLst/>
                        </a:rPr>
                        <a:t>迭代次序</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r>
              <a:tr h="386786">
                <a:tc>
                  <a:txBody>
                    <a:bodyPr/>
                    <a:lstStyle/>
                    <a:p>
                      <a:pPr algn="just"/>
                      <a:r>
                        <a:rPr lang="zh-CN" sz="2400" kern="100">
                          <a:effectLst/>
                        </a:rPr>
                        <a:t>监视老人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UC-MonitorElder</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a:effectLst/>
                        </a:rPr>
                        <a:t>高</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rowSpan="3">
                  <a:txBody>
                    <a:bodyPr/>
                    <a:lstStyle/>
                    <a:p>
                      <a:pPr algn="just"/>
                      <a:r>
                        <a:rPr lang="en-US" sz="2400" b="1" kern="100" dirty="0">
                          <a:solidFill>
                            <a:srgbClr val="C00000"/>
                          </a:solidFill>
                          <a:effectLst/>
                        </a:rPr>
                        <a:t> </a:t>
                      </a:r>
                      <a:endParaRPr lang="zh-CN" sz="2400" b="1" kern="100" dirty="0">
                        <a:solidFill>
                          <a:srgbClr val="C00000"/>
                        </a:solidFill>
                        <a:effectLst/>
                      </a:endParaRPr>
                    </a:p>
                    <a:p>
                      <a:pPr algn="just"/>
                      <a:r>
                        <a:rPr lang="zh-CN" sz="2400" b="1" kern="100" dirty="0">
                          <a:solidFill>
                            <a:srgbClr val="C00000"/>
                          </a:solidFill>
                          <a:effectLst/>
                        </a:rPr>
                        <a:t>第一次迭代</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r>
              <a:tr h="386786">
                <a:tc>
                  <a:txBody>
                    <a:bodyPr/>
                    <a:lstStyle/>
                    <a:p>
                      <a:pPr algn="just"/>
                      <a:r>
                        <a:rPr lang="zh-CN" sz="2400" kern="100">
                          <a:effectLst/>
                        </a:rPr>
                        <a:t>获取老人信息</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UC-GetElderInfo</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a:effectLst/>
                        </a:rPr>
                        <a:t>高</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vMerge="1">
                  <a:tcPr/>
                </a:tc>
              </a:tr>
              <a:tr h="483482">
                <a:tc>
                  <a:txBody>
                    <a:bodyPr/>
                    <a:lstStyle/>
                    <a:p>
                      <a:pPr algn="just"/>
                      <a:r>
                        <a:rPr lang="zh-CN" sz="2400" kern="100">
                          <a:effectLst/>
                        </a:rPr>
                        <a:t>检测异常状况</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UC-CheckEmergency</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a:effectLst/>
                        </a:rPr>
                        <a:t>高</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vMerge="1">
                  <a:tcPr/>
                </a:tc>
              </a:tr>
              <a:tr h="483482">
                <a:tc>
                  <a:txBody>
                    <a:bodyPr/>
                    <a:lstStyle/>
                    <a:p>
                      <a:pPr algn="just"/>
                      <a:r>
                        <a:rPr lang="zh-CN" sz="2400" kern="100">
                          <a:effectLst/>
                        </a:rPr>
                        <a:t>通知异常状况</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UC-NotifyEmergency</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a:effectLst/>
                        </a:rPr>
                        <a:t>高</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rowSpan="2">
                  <a:txBody>
                    <a:bodyPr/>
                    <a:lstStyle/>
                    <a:p>
                      <a:pPr algn="just"/>
                      <a:r>
                        <a:rPr lang="zh-CN" sz="2400" b="1" kern="100" dirty="0">
                          <a:solidFill>
                            <a:srgbClr val="C00000"/>
                          </a:solidFill>
                          <a:effectLst/>
                        </a:rPr>
                        <a:t>第二次迭代</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r>
              <a:tr h="386786">
                <a:tc>
                  <a:txBody>
                    <a:bodyPr/>
                    <a:lstStyle/>
                    <a:p>
                      <a:pPr algn="just"/>
                      <a:r>
                        <a:rPr lang="zh-CN" sz="2400" kern="100">
                          <a:effectLst/>
                        </a:rPr>
                        <a:t>自主跟随老人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UC-FollowElder</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a:effectLst/>
                        </a:rPr>
                        <a:t>高</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vMerge="1">
                  <a:tcPr/>
                </a:tc>
              </a:tr>
              <a:tr h="483482">
                <a:tc>
                  <a:txBody>
                    <a:bodyPr/>
                    <a:lstStyle/>
                    <a:p>
                      <a:pPr algn="just"/>
                      <a:r>
                        <a:rPr lang="zh-CN" sz="2400" kern="100">
                          <a:effectLst/>
                        </a:rPr>
                        <a:t>视频</a:t>
                      </a:r>
                      <a:r>
                        <a:rPr lang="en-US" sz="2400" kern="100">
                          <a:effectLst/>
                        </a:rPr>
                        <a:t>/</a:t>
                      </a:r>
                      <a:r>
                        <a:rPr lang="zh-CN" sz="2400" kern="100">
                          <a:effectLst/>
                        </a:rPr>
                        <a:t>语音交互</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 A&amp;VInteraction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a:effectLst/>
                        </a:rPr>
                        <a:t>中</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rowSpan="2">
                  <a:txBody>
                    <a:bodyPr/>
                    <a:lstStyle/>
                    <a:p>
                      <a:pPr algn="just"/>
                      <a:r>
                        <a:rPr lang="zh-CN" sz="2400" b="1" kern="100" dirty="0">
                          <a:solidFill>
                            <a:srgbClr val="C00000"/>
                          </a:solidFill>
                          <a:effectLst/>
                        </a:rPr>
                        <a:t>第三次迭代</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r>
              <a:tr h="386786">
                <a:tc>
                  <a:txBody>
                    <a:bodyPr/>
                    <a:lstStyle/>
                    <a:p>
                      <a:pPr algn="just"/>
                      <a:r>
                        <a:rPr lang="zh-CN" sz="2400" kern="100">
                          <a:effectLst/>
                        </a:rPr>
                        <a:t>控制机器人</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UC-ControlRobot</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a:effectLst/>
                        </a:rPr>
                        <a:t>低</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vMerge="1">
                  <a:tcPr/>
                </a:tc>
              </a:tr>
              <a:tr h="386786">
                <a:tc>
                  <a:txBody>
                    <a:bodyPr/>
                    <a:lstStyle/>
                    <a:p>
                      <a:pPr algn="just"/>
                      <a:r>
                        <a:rPr lang="zh-CN" sz="2400" kern="100">
                          <a:effectLst/>
                        </a:rPr>
                        <a:t>提醒服务</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UC-AlertService</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a:effectLst/>
                        </a:rPr>
                        <a:t>低</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rowSpan="3">
                  <a:txBody>
                    <a:bodyPr/>
                    <a:lstStyle/>
                    <a:p>
                      <a:pPr algn="just"/>
                      <a:r>
                        <a:rPr lang="en-US" sz="2400" b="1" kern="100" dirty="0">
                          <a:solidFill>
                            <a:srgbClr val="C00000"/>
                          </a:solidFill>
                          <a:effectLst/>
                        </a:rPr>
                        <a:t> </a:t>
                      </a:r>
                      <a:endParaRPr lang="zh-CN" sz="2400" b="1" kern="100" dirty="0">
                        <a:solidFill>
                          <a:srgbClr val="C00000"/>
                        </a:solidFill>
                        <a:effectLst/>
                      </a:endParaRPr>
                    </a:p>
                    <a:p>
                      <a:pPr algn="just"/>
                      <a:r>
                        <a:rPr lang="zh-CN" sz="2400" b="1" kern="100" dirty="0">
                          <a:solidFill>
                            <a:srgbClr val="C00000"/>
                          </a:solidFill>
                          <a:effectLst/>
                        </a:rPr>
                        <a:t>第四次迭代</a:t>
                      </a:r>
                      <a:endParaRPr lang="zh-CN" sz="2400" b="1"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r>
              <a:tr h="386786">
                <a:tc>
                  <a:txBody>
                    <a:bodyPr/>
                    <a:lstStyle/>
                    <a:p>
                      <a:pPr algn="just"/>
                      <a:r>
                        <a:rPr lang="zh-CN" sz="2400" kern="100">
                          <a:effectLst/>
                        </a:rPr>
                        <a:t>用户登录</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UC-UserLogin</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a:effectLst/>
                        </a:rPr>
                        <a:t>低</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vMerge="1">
                  <a:tcPr/>
                </a:tc>
              </a:tr>
              <a:tr h="386786">
                <a:tc>
                  <a:txBody>
                    <a:bodyPr/>
                    <a:lstStyle/>
                    <a:p>
                      <a:pPr algn="just"/>
                      <a:r>
                        <a:rPr lang="zh-CN" sz="2400" kern="100">
                          <a:effectLst/>
                        </a:rPr>
                        <a:t>系统设置</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en-US" sz="2400" kern="100">
                          <a:effectLst/>
                        </a:rPr>
                        <a:t>UC-SetSystem</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a:txBody>
                    <a:bodyPr/>
                    <a:lstStyle/>
                    <a:p>
                      <a:pPr algn="just"/>
                      <a:r>
                        <a:rPr lang="zh-CN" sz="2400" kern="100" dirty="0">
                          <a:effectLst/>
                        </a:rPr>
                        <a:t>低</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41441" marR="41441" marT="0" marB="0"/>
                </a:tc>
                <a:tc vMerge="1">
                  <a:tcPr/>
                </a:tc>
              </a:tr>
            </a:tbl>
          </a:graphicData>
        </a:graphic>
      </p:graphicFrame>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2.2  </a:t>
            </a:r>
            <a:r>
              <a:rPr lang="zh-CN" altLang="zh-CN" dirty="0"/>
              <a:t>分析和建立软件需求模型的具体步骤</a:t>
            </a:r>
            <a:endParaRPr lang="zh-CN" altLang="en-US" dirty="0"/>
          </a:p>
        </p:txBody>
      </p:sp>
      <p:grpSp>
        <p:nvGrpSpPr>
          <p:cNvPr id="7" name="画布 54"/>
          <p:cNvGrpSpPr/>
          <p:nvPr/>
        </p:nvGrpSpPr>
        <p:grpSpPr>
          <a:xfrm>
            <a:off x="820896" y="1160748"/>
            <a:ext cx="10818926" cy="5076564"/>
            <a:chOff x="0" y="0"/>
            <a:chExt cx="5274310" cy="1876425"/>
          </a:xfrm>
        </p:grpSpPr>
        <p:sp>
          <p:nvSpPr>
            <p:cNvPr id="8" name="矩形 7"/>
            <p:cNvSpPr/>
            <p:nvPr/>
          </p:nvSpPr>
          <p:spPr>
            <a:xfrm>
              <a:off x="0" y="0"/>
              <a:ext cx="5274310" cy="1876425"/>
            </a:xfrm>
            <a:prstGeom prst="rect">
              <a:avLst/>
            </a:prstGeom>
            <a:noFill/>
            <a:ln w="9525">
              <a:noFill/>
            </a:ln>
          </p:spPr>
          <p:style>
            <a:lnRef idx="2">
              <a:schemeClr val="dk1"/>
            </a:lnRef>
            <a:fillRef idx="1">
              <a:schemeClr val="lt1"/>
            </a:fillRef>
            <a:effectRef idx="0">
              <a:schemeClr val="dk1"/>
            </a:effectRef>
            <a:fontRef idx="minor">
              <a:schemeClr val="dk1"/>
            </a:fontRef>
          </p:style>
        </p:sp>
        <p:sp>
          <p:nvSpPr>
            <p:cNvPr id="9" name="矩形 8"/>
            <p:cNvSpPr/>
            <p:nvPr/>
          </p:nvSpPr>
          <p:spPr>
            <a:xfrm>
              <a:off x="1009650" y="76200"/>
              <a:ext cx="1162050" cy="384175"/>
            </a:xfrm>
            <a:prstGeom prst="rect">
              <a:avLst/>
            </a:prstGeom>
            <a:no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dirty="0">
                  <a:effectLst/>
                  <a:latin typeface="+mn-ea"/>
                  <a:cs typeface="Times New Roman" panose="02020603050405020304" pitchFamily="18" charset="0"/>
                </a:rPr>
                <a:t>分析和确定用例所涉及的对象类</a:t>
              </a:r>
              <a:endParaRPr lang="zh-CN" kern="100" dirty="0">
                <a:effectLst/>
                <a:latin typeface="+mn-ea"/>
                <a:cs typeface="Times New Roman" panose="02020603050405020304" pitchFamily="18" charset="0"/>
              </a:endParaRPr>
            </a:p>
          </p:txBody>
        </p:sp>
        <p:sp>
          <p:nvSpPr>
            <p:cNvPr id="10" name="矩形 9"/>
            <p:cNvSpPr/>
            <p:nvPr/>
          </p:nvSpPr>
          <p:spPr>
            <a:xfrm>
              <a:off x="2447925" y="76171"/>
              <a:ext cx="1050925" cy="384175"/>
            </a:xfrm>
            <a:prstGeom prst="rect">
              <a:avLst/>
            </a:prstGeom>
            <a:no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dirty="0">
                  <a:effectLst/>
                  <a:latin typeface="+mn-ea"/>
                  <a:cs typeface="Times New Roman" panose="02020603050405020304" pitchFamily="18" charset="0"/>
                </a:rPr>
                <a:t>分析和确定对象间消息传递</a:t>
              </a:r>
              <a:endParaRPr lang="zh-CN" kern="100" dirty="0">
                <a:effectLst/>
                <a:latin typeface="+mn-ea"/>
                <a:cs typeface="Times New Roman" panose="02020603050405020304" pitchFamily="18" charset="0"/>
              </a:endParaRPr>
            </a:p>
          </p:txBody>
        </p:sp>
        <p:sp>
          <p:nvSpPr>
            <p:cNvPr id="11" name="矩形 10"/>
            <p:cNvSpPr/>
            <p:nvPr/>
          </p:nvSpPr>
          <p:spPr>
            <a:xfrm>
              <a:off x="3794126" y="76171"/>
              <a:ext cx="781049" cy="384175"/>
            </a:xfrm>
            <a:prstGeom prst="rect">
              <a:avLst/>
            </a:prstGeom>
            <a:no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绘制用例的交互图</a:t>
              </a:r>
              <a:endParaRPr lang="zh-CN" kern="100">
                <a:effectLst/>
                <a:latin typeface="+mn-ea"/>
                <a:cs typeface="Times New Roman" panose="02020603050405020304" pitchFamily="18" charset="0"/>
              </a:endParaRPr>
            </a:p>
          </p:txBody>
        </p:sp>
        <p:sp>
          <p:nvSpPr>
            <p:cNvPr id="12" name="矩形 11"/>
            <p:cNvSpPr/>
            <p:nvPr/>
          </p:nvSpPr>
          <p:spPr>
            <a:xfrm>
              <a:off x="1038224" y="741000"/>
              <a:ext cx="609601" cy="392430"/>
            </a:xfrm>
            <a:prstGeom prst="rect">
              <a:avLst/>
            </a:prstGeom>
            <a:no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确定分析类</a:t>
              </a:r>
              <a:endParaRPr lang="zh-CN" kern="100">
                <a:effectLst/>
                <a:latin typeface="+mn-ea"/>
                <a:cs typeface="Times New Roman" panose="02020603050405020304" pitchFamily="18" charset="0"/>
              </a:endParaRPr>
            </a:p>
          </p:txBody>
        </p:sp>
        <p:cxnSp>
          <p:nvCxnSpPr>
            <p:cNvPr id="13" name="直接箭头连接符 12"/>
            <p:cNvCxnSpPr>
              <a:stCxn id="9" idx="3"/>
              <a:endCxn id="10" idx="1"/>
            </p:cNvCxnSpPr>
            <p:nvPr/>
          </p:nvCxnSpPr>
          <p:spPr>
            <a:xfrm flipV="1">
              <a:off x="2171700" y="268259"/>
              <a:ext cx="276225" cy="29"/>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3"/>
              <a:endCxn id="11" idx="1"/>
            </p:cNvCxnSpPr>
            <p:nvPr/>
          </p:nvCxnSpPr>
          <p:spPr>
            <a:xfrm>
              <a:off x="3498850" y="268259"/>
              <a:ext cx="295276" cy="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20750" y="22223"/>
              <a:ext cx="3778250" cy="498478"/>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6" name="文本框 63"/>
            <p:cNvSpPr txBox="1"/>
            <p:nvPr/>
          </p:nvSpPr>
          <p:spPr>
            <a:xfrm>
              <a:off x="1271" y="79346"/>
              <a:ext cx="878205" cy="419129"/>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lnSpc>
                  <a:spcPts val="3000"/>
                </a:lnSpc>
              </a:pPr>
              <a:r>
                <a:rPr lang="zh-CN" b="1" kern="100" dirty="0">
                  <a:solidFill>
                    <a:srgbClr val="C00000"/>
                  </a:solidFill>
                  <a:effectLst/>
                  <a:latin typeface="+mn-ea"/>
                  <a:ea typeface="+mn-ea"/>
                  <a:cs typeface="Times New Roman" panose="02020603050405020304" pitchFamily="18" charset="0"/>
                </a:rPr>
                <a:t>分析和建立</a:t>
              </a:r>
              <a:endParaRPr lang="zh-CN" kern="100" dirty="0">
                <a:solidFill>
                  <a:srgbClr val="C00000"/>
                </a:solidFill>
                <a:effectLst/>
                <a:latin typeface="+mn-ea"/>
                <a:ea typeface="+mn-ea"/>
                <a:cs typeface="Times New Roman" panose="02020603050405020304" pitchFamily="18" charset="0"/>
              </a:endParaRPr>
            </a:p>
            <a:p>
              <a:pPr algn="just">
                <a:lnSpc>
                  <a:spcPts val="3000"/>
                </a:lnSpc>
              </a:pPr>
              <a:r>
                <a:rPr lang="zh-CN" b="1" kern="100" dirty="0">
                  <a:solidFill>
                    <a:srgbClr val="C00000"/>
                  </a:solidFill>
                  <a:effectLst/>
                  <a:latin typeface="+mn-ea"/>
                  <a:ea typeface="+mn-ea"/>
                  <a:cs typeface="Times New Roman" panose="02020603050405020304" pitchFamily="18" charset="0"/>
                </a:rPr>
                <a:t>用例交互模型</a:t>
              </a:r>
              <a:endParaRPr lang="zh-CN" kern="100" dirty="0">
                <a:solidFill>
                  <a:srgbClr val="C00000"/>
                </a:solidFill>
                <a:effectLst/>
                <a:latin typeface="+mn-ea"/>
                <a:ea typeface="+mn-ea"/>
                <a:cs typeface="Times New Roman" panose="02020603050405020304" pitchFamily="18" charset="0"/>
              </a:endParaRPr>
            </a:p>
          </p:txBody>
        </p:sp>
        <p:sp>
          <p:nvSpPr>
            <p:cNvPr id="17" name="矩形 16"/>
            <p:cNvSpPr/>
            <p:nvPr/>
          </p:nvSpPr>
          <p:spPr>
            <a:xfrm>
              <a:off x="1844675" y="740955"/>
              <a:ext cx="891210" cy="392475"/>
            </a:xfrm>
            <a:prstGeom prst="rect">
              <a:avLst/>
            </a:prstGeom>
            <a:no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dirty="0">
                  <a:effectLst/>
                  <a:latin typeface="+mn-ea"/>
                  <a:cs typeface="Times New Roman" panose="02020603050405020304" pitchFamily="18" charset="0"/>
                </a:rPr>
                <a:t>确定分析类职责和属性</a:t>
              </a:r>
              <a:endParaRPr lang="zh-CN" kern="100" dirty="0">
                <a:effectLst/>
                <a:latin typeface="+mn-ea"/>
                <a:cs typeface="Times New Roman" panose="02020603050405020304" pitchFamily="18" charset="0"/>
              </a:endParaRPr>
            </a:p>
          </p:txBody>
        </p:sp>
        <p:cxnSp>
          <p:nvCxnSpPr>
            <p:cNvPr id="18" name="直接箭头连接符 17"/>
            <p:cNvCxnSpPr>
              <a:endCxn id="17" idx="1"/>
            </p:cNvCxnSpPr>
            <p:nvPr/>
          </p:nvCxnSpPr>
          <p:spPr>
            <a:xfrm>
              <a:off x="1647825" y="937193"/>
              <a:ext cx="196850" cy="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940050" y="741000"/>
              <a:ext cx="660399" cy="392430"/>
            </a:xfrm>
            <a:prstGeom prst="rect">
              <a:avLst/>
            </a:prstGeom>
            <a:no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确定类间关系</a:t>
              </a:r>
              <a:endParaRPr lang="zh-CN" kern="100">
                <a:effectLst/>
                <a:latin typeface="+mn-ea"/>
                <a:cs typeface="Times New Roman" panose="02020603050405020304" pitchFamily="18" charset="0"/>
              </a:endParaRPr>
            </a:p>
          </p:txBody>
        </p:sp>
        <p:sp>
          <p:nvSpPr>
            <p:cNvPr id="20" name="矩形 19"/>
            <p:cNvSpPr/>
            <p:nvPr/>
          </p:nvSpPr>
          <p:spPr>
            <a:xfrm>
              <a:off x="3910625" y="741000"/>
              <a:ext cx="620100" cy="392430"/>
            </a:xfrm>
            <a:prstGeom prst="rect">
              <a:avLst/>
            </a:prstGeom>
            <a:no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绘制分析类图</a:t>
              </a:r>
              <a:endParaRPr lang="zh-CN" kern="100">
                <a:effectLst/>
                <a:latin typeface="+mn-ea"/>
                <a:cs typeface="Times New Roman" panose="02020603050405020304" pitchFamily="18" charset="0"/>
              </a:endParaRPr>
            </a:p>
          </p:txBody>
        </p:sp>
        <p:sp>
          <p:nvSpPr>
            <p:cNvPr id="21" name="矩形 20"/>
            <p:cNvSpPr/>
            <p:nvPr/>
          </p:nvSpPr>
          <p:spPr>
            <a:xfrm>
              <a:off x="920751" y="675300"/>
              <a:ext cx="3778250" cy="530225"/>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2" name="直接箭头连接符 21"/>
            <p:cNvCxnSpPr>
              <a:stCxn id="17" idx="3"/>
              <a:endCxn id="19" idx="1"/>
            </p:cNvCxnSpPr>
            <p:nvPr/>
          </p:nvCxnSpPr>
          <p:spPr>
            <a:xfrm>
              <a:off x="2735885" y="937193"/>
              <a:ext cx="204165" cy="22"/>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3"/>
              <a:endCxn id="20" idx="1"/>
            </p:cNvCxnSpPr>
            <p:nvPr/>
          </p:nvCxnSpPr>
          <p:spPr>
            <a:xfrm>
              <a:off x="3600449" y="937215"/>
              <a:ext cx="310176" cy="0"/>
            </a:xfrm>
            <a:prstGeom prst="straightConnector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4" name="文本框 63"/>
            <p:cNvSpPr txBox="1"/>
            <p:nvPr/>
          </p:nvSpPr>
          <p:spPr>
            <a:xfrm>
              <a:off x="1271" y="675300"/>
              <a:ext cx="763270" cy="38832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defPPr>
                <a:defRPr lang="en-US"/>
              </a:defPPr>
              <a:lvl1pPr algn="just">
                <a:lnSpc>
                  <a:spcPts val="3000"/>
                </a:lnSpc>
                <a:defRPr kern="100">
                  <a:solidFill>
                    <a:schemeClr val="tx1"/>
                  </a:solidFill>
                  <a:effectLst/>
                  <a:latin typeface="+mn-ea"/>
                  <a:ea typeface="+mn-ea"/>
                  <a:cs typeface="Times New Roman" panose="02020603050405020304" pitchFamily="18" charset="0"/>
                </a:defRPr>
              </a:lvl1pPr>
            </a:lstStyle>
            <a:p>
              <a:r>
                <a:rPr lang="zh-CN" altLang="en-US" dirty="0">
                  <a:solidFill>
                    <a:srgbClr val="C00000"/>
                  </a:solidFill>
                </a:rPr>
                <a:t>分析和建立</a:t>
              </a:r>
              <a:endParaRPr lang="zh-CN" altLang="en-US" dirty="0">
                <a:solidFill>
                  <a:srgbClr val="C00000"/>
                </a:solidFill>
              </a:endParaRPr>
            </a:p>
            <a:p>
              <a:r>
                <a:rPr lang="zh-CN" altLang="en-US" dirty="0">
                  <a:solidFill>
                    <a:srgbClr val="C00000"/>
                  </a:solidFill>
                </a:rPr>
                <a:t>分析类模型</a:t>
              </a:r>
              <a:endParaRPr lang="zh-CN" altLang="en-US" dirty="0">
                <a:solidFill>
                  <a:srgbClr val="C00000"/>
                </a:solidFill>
              </a:endParaRPr>
            </a:p>
          </p:txBody>
        </p:sp>
        <p:sp>
          <p:nvSpPr>
            <p:cNvPr id="25" name="文本框 63"/>
            <p:cNvSpPr txBox="1"/>
            <p:nvPr/>
          </p:nvSpPr>
          <p:spPr>
            <a:xfrm>
              <a:off x="1271" y="1302681"/>
              <a:ext cx="763270" cy="40547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defPPr>
                <a:defRPr lang="en-US"/>
              </a:defPPr>
              <a:lvl1pPr algn="just">
                <a:lnSpc>
                  <a:spcPts val="3000"/>
                </a:lnSpc>
                <a:defRPr kern="100">
                  <a:solidFill>
                    <a:schemeClr val="tx1"/>
                  </a:solidFill>
                  <a:effectLst/>
                  <a:latin typeface="+mn-ea"/>
                  <a:ea typeface="+mn-ea"/>
                  <a:cs typeface="Times New Roman" panose="02020603050405020304" pitchFamily="18" charset="0"/>
                </a:defRPr>
              </a:lvl1pPr>
            </a:lstStyle>
            <a:p>
              <a:r>
                <a:rPr lang="zh-CN" altLang="en-US" dirty="0">
                  <a:solidFill>
                    <a:srgbClr val="C00000"/>
                  </a:solidFill>
                </a:rPr>
                <a:t>分析和建立</a:t>
              </a:r>
              <a:endParaRPr lang="zh-CN" altLang="en-US" dirty="0">
                <a:solidFill>
                  <a:srgbClr val="C00000"/>
                </a:solidFill>
              </a:endParaRPr>
            </a:p>
            <a:p>
              <a:r>
                <a:rPr lang="zh-CN" altLang="en-US" dirty="0">
                  <a:solidFill>
                    <a:srgbClr val="C00000"/>
                  </a:solidFill>
                </a:rPr>
                <a:t>状态模型</a:t>
              </a:r>
              <a:endParaRPr lang="zh-CN" altLang="en-US" dirty="0">
                <a:solidFill>
                  <a:srgbClr val="C00000"/>
                </a:solidFill>
              </a:endParaRPr>
            </a:p>
          </p:txBody>
        </p:sp>
        <p:sp>
          <p:nvSpPr>
            <p:cNvPr id="26" name="矩形 25"/>
            <p:cNvSpPr/>
            <p:nvPr/>
          </p:nvSpPr>
          <p:spPr>
            <a:xfrm>
              <a:off x="1038224" y="1389675"/>
              <a:ext cx="866058" cy="414655"/>
            </a:xfrm>
            <a:prstGeom prst="rect">
              <a:avLst/>
            </a:prstGeom>
            <a:noFill/>
            <a:ln w="952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dirty="0">
                  <a:effectLst/>
                  <a:latin typeface="+mn-ea"/>
                  <a:cs typeface="Times New Roman" panose="02020603050405020304" pitchFamily="18" charset="0"/>
                </a:rPr>
                <a:t>绘制状态图</a:t>
              </a:r>
              <a:endParaRPr lang="zh-CN" kern="100" dirty="0">
                <a:effectLst/>
                <a:latin typeface="+mn-ea"/>
                <a:cs typeface="Times New Roman" panose="02020603050405020304" pitchFamily="18" charset="0"/>
              </a:endParaRPr>
            </a:p>
          </p:txBody>
        </p:sp>
        <p:sp>
          <p:nvSpPr>
            <p:cNvPr id="27" name="矩形 26"/>
            <p:cNvSpPr/>
            <p:nvPr/>
          </p:nvSpPr>
          <p:spPr>
            <a:xfrm>
              <a:off x="920750" y="1335700"/>
              <a:ext cx="3803650" cy="530225"/>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8" name="连接符: 肘形 27"/>
            <p:cNvCxnSpPr>
              <a:stCxn id="15" idx="3"/>
              <a:endCxn id="21" idx="1"/>
            </p:cNvCxnSpPr>
            <p:nvPr/>
          </p:nvCxnSpPr>
          <p:spPr>
            <a:xfrm flipH="1">
              <a:off x="920751" y="271462"/>
              <a:ext cx="3778249" cy="668951"/>
            </a:xfrm>
            <a:prstGeom prst="bentConnector5">
              <a:avLst>
                <a:gd name="adj1" fmla="val -6050"/>
                <a:gd name="adj2" fmla="val 48813"/>
                <a:gd name="adj3" fmla="val 105629"/>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p:cNvCxnSpPr>
              <a:stCxn id="21" idx="3"/>
              <a:endCxn id="27" idx="1"/>
            </p:cNvCxnSpPr>
            <p:nvPr/>
          </p:nvCxnSpPr>
          <p:spPr>
            <a:xfrm flipH="1">
              <a:off x="920750" y="940413"/>
              <a:ext cx="3778251" cy="660400"/>
            </a:xfrm>
            <a:prstGeom prst="bentConnector5">
              <a:avLst>
                <a:gd name="adj1" fmla="val -6050"/>
                <a:gd name="adj2" fmla="val 50000"/>
                <a:gd name="adj3" fmla="val 106050"/>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文本框 80"/>
            <p:cNvSpPr txBox="1"/>
            <p:nvPr/>
          </p:nvSpPr>
          <p:spPr>
            <a:xfrm>
              <a:off x="4678974" y="680674"/>
              <a:ext cx="569301" cy="23372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defPPr>
                <a:defRPr lang="en-US"/>
              </a:defPPr>
              <a:lvl1pPr algn="just">
                <a:lnSpc>
                  <a:spcPts val="3000"/>
                </a:lnSpc>
                <a:defRPr kern="100">
                  <a:solidFill>
                    <a:schemeClr val="tx1"/>
                  </a:solidFill>
                  <a:effectLst/>
                  <a:latin typeface="+mn-ea"/>
                  <a:ea typeface="+mn-ea"/>
                  <a:cs typeface="Times New Roman" panose="02020603050405020304" pitchFamily="18" charset="0"/>
                </a:defRPr>
              </a:lvl1pPr>
            </a:lstStyle>
            <a:p>
              <a:r>
                <a:rPr lang="zh-CN" altLang="en-US" dirty="0"/>
                <a:t>类模型</a:t>
              </a:r>
              <a:endParaRPr lang="zh-CN" altLang="en-US" dirty="0"/>
            </a:p>
          </p:txBody>
        </p:sp>
      </p:grpSp>
      <p:sp>
        <p:nvSpPr>
          <p:cNvPr id="31" name="文本框 80"/>
          <p:cNvSpPr txBox="1"/>
          <p:nvPr/>
        </p:nvSpPr>
        <p:spPr>
          <a:xfrm>
            <a:off x="10544381" y="1256351"/>
            <a:ext cx="685800" cy="23812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defPPr>
              <a:defRPr lang="en-US"/>
            </a:defPPr>
            <a:lvl1pPr algn="just">
              <a:lnSpc>
                <a:spcPts val="3000"/>
              </a:lnSpc>
              <a:defRPr kern="100">
                <a:solidFill>
                  <a:schemeClr val="tx1"/>
                </a:solidFill>
                <a:effectLst/>
                <a:latin typeface="+mn-ea"/>
                <a:ea typeface="+mn-ea"/>
                <a:cs typeface="Times New Roman" panose="02020603050405020304" pitchFamily="18" charset="0"/>
              </a:defRPr>
            </a:lvl1pPr>
          </a:lstStyle>
          <a:p>
            <a:r>
              <a:rPr lang="zh-CN" altLang="en-US" dirty="0"/>
              <a:t>交互模型</a:t>
            </a:r>
            <a:endParaRPr lang="zh-CN" altLang="en-US" dirty="0"/>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2.2.1 </a:t>
            </a:r>
            <a:r>
              <a:rPr lang="zh-CN" altLang="zh-CN" dirty="0"/>
              <a:t>分析和建立用例的交互模型</a:t>
            </a:r>
            <a:endParaRPr lang="zh-CN" altLang="en-US" dirty="0"/>
          </a:p>
        </p:txBody>
      </p:sp>
      <p:sp>
        <p:nvSpPr>
          <p:cNvPr id="5" name="内容占位符 4"/>
          <p:cNvSpPr>
            <a:spLocks noGrp="1"/>
          </p:cNvSpPr>
          <p:nvPr>
            <p:ph idx="1"/>
          </p:nvPr>
        </p:nvSpPr>
        <p:spPr>
          <a:xfrm>
            <a:off x="539750" y="1125538"/>
            <a:ext cx="10920052" cy="5040312"/>
          </a:xfrm>
        </p:spPr>
        <p:txBody>
          <a:bodyPr/>
          <a:lstStyle/>
          <a:p>
            <a:r>
              <a:rPr lang="zh-CN" altLang="en-US" dirty="0"/>
              <a:t>任务</a:t>
            </a:r>
            <a:endParaRPr lang="en-US" altLang="zh-CN" dirty="0"/>
          </a:p>
          <a:p>
            <a:pPr lvl="1"/>
            <a:r>
              <a:rPr lang="zh-CN" altLang="en-US" dirty="0"/>
              <a:t>分析和描述用例是如何通过一组对象之间的交互来完成的</a:t>
            </a:r>
            <a:endParaRPr lang="en-US" altLang="zh-CN" dirty="0"/>
          </a:p>
          <a:p>
            <a:pPr lvl="1"/>
            <a:endParaRPr lang="en-US" altLang="zh-CN" dirty="0"/>
          </a:p>
          <a:p>
            <a:r>
              <a:rPr lang="zh-CN" altLang="en-US" dirty="0"/>
              <a:t>步骤</a:t>
            </a:r>
            <a:endParaRPr lang="en-US" altLang="zh-CN" dirty="0"/>
          </a:p>
          <a:p>
            <a:pPr marL="971550" lvl="1" indent="-514350">
              <a:buFont typeface="+mj-ea"/>
              <a:buAutoNum type="circleNumDbPlain"/>
            </a:pPr>
            <a:r>
              <a:rPr lang="zh-CN" altLang="zh-CN" dirty="0"/>
              <a:t>分析和确定用例所涉及的对象及其类</a:t>
            </a:r>
            <a:endParaRPr lang="en-US" altLang="zh-CN" dirty="0"/>
          </a:p>
          <a:p>
            <a:pPr marL="971550" lvl="1" indent="-514350">
              <a:buFont typeface="+mj-ea"/>
              <a:buAutoNum type="circleNumDbPlain"/>
            </a:pPr>
            <a:r>
              <a:rPr lang="zh-CN" altLang="zh-CN" dirty="0"/>
              <a:t>分析和确定对象之间的消息传递</a:t>
            </a:r>
            <a:endParaRPr lang="en-US" altLang="zh-CN" dirty="0"/>
          </a:p>
          <a:p>
            <a:pPr marL="971550" lvl="1" indent="-514350">
              <a:buFont typeface="+mj-ea"/>
              <a:buAutoNum type="circleNumDbPlain"/>
            </a:pPr>
            <a:r>
              <a:rPr lang="zh-CN" altLang="zh-CN" dirty="0"/>
              <a:t>绘制用例的交互图</a:t>
            </a:r>
            <a:endParaRPr lang="en-US" altLang="zh-CN" dirty="0"/>
          </a:p>
          <a:p>
            <a:endParaRPr lang="en-US" altLang="zh-CN" dirty="0"/>
          </a:p>
          <a:p>
            <a:endParaRPr lang="zh-CN" altLang="en-US" dirty="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分析和确定用例所涉及的对象及其类</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软件需求用例</a:t>
            </a:r>
            <a:r>
              <a:rPr lang="zh-CN" altLang="en-US" dirty="0"/>
              <a:t>的</a:t>
            </a:r>
            <a:r>
              <a:rPr lang="zh-CN" altLang="zh-CN" dirty="0"/>
              <a:t>处理</a:t>
            </a:r>
            <a:r>
              <a:rPr lang="zh-CN" altLang="en-US" dirty="0"/>
              <a:t>通常</a:t>
            </a:r>
            <a:r>
              <a:rPr lang="zh-CN" altLang="zh-CN" dirty="0"/>
              <a:t>涉及三种不同类对象</a:t>
            </a:r>
            <a:endParaRPr lang="en-US" altLang="zh-CN" dirty="0"/>
          </a:p>
          <a:p>
            <a:pPr lvl="1"/>
            <a:r>
              <a:rPr lang="zh-CN" altLang="zh-CN" dirty="0"/>
              <a:t>边界类</a:t>
            </a:r>
            <a:endParaRPr lang="en-US" altLang="zh-CN" dirty="0"/>
          </a:p>
          <a:p>
            <a:pPr lvl="1"/>
            <a:r>
              <a:rPr lang="zh-CN" altLang="en-US" dirty="0"/>
              <a:t>控制类</a:t>
            </a:r>
            <a:endParaRPr lang="en-US" altLang="zh-CN" dirty="0"/>
          </a:p>
          <a:p>
            <a:pPr lvl="1"/>
            <a:r>
              <a:rPr lang="zh-CN" altLang="en-US" dirty="0"/>
              <a:t>实体类</a:t>
            </a:r>
            <a:endParaRPr lang="en-US" altLang="zh-CN" dirty="0"/>
          </a:p>
          <a:p>
            <a:pPr lvl="1"/>
            <a:endParaRPr lang="en-US" altLang="zh-CN" dirty="0"/>
          </a:p>
          <a:p>
            <a:r>
              <a:rPr lang="zh-CN" altLang="en-US" dirty="0"/>
              <a:t>这些</a:t>
            </a:r>
            <a:r>
              <a:rPr lang="zh-CN" altLang="zh-CN" dirty="0"/>
              <a:t>类是在用例分析阶段所识别并产生的，通常将它们称为分析类</a:t>
            </a:r>
            <a:endParaRPr lang="zh-CN" altLang="en-US"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边界类</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en-US" dirty="0"/>
              <a:t>何为</a:t>
            </a:r>
            <a:r>
              <a:rPr lang="zh-CN" altLang="zh-CN" dirty="0"/>
              <a:t>边界类</a:t>
            </a:r>
            <a:endParaRPr lang="en-US" altLang="zh-CN" dirty="0"/>
          </a:p>
          <a:p>
            <a:pPr lvl="1"/>
            <a:r>
              <a:rPr lang="zh-CN" altLang="zh-CN" dirty="0"/>
              <a:t>每个用例或者由外部执行者触发，或者需要与外部执行者进行某种信息交互，因而用例的业务逻辑处理需要有一个类对象来负责目标软件系统与外部执行者之间的交互</a:t>
            </a:r>
            <a:endParaRPr lang="en-US" altLang="zh-CN" dirty="0"/>
          </a:p>
          <a:p>
            <a:pPr lvl="1"/>
            <a:r>
              <a:rPr lang="zh-CN" altLang="zh-CN" dirty="0"/>
              <a:t>由于这些类对象</a:t>
            </a:r>
            <a:r>
              <a:rPr lang="zh-CN" altLang="zh-CN" b="1" dirty="0">
                <a:solidFill>
                  <a:srgbClr val="C00000"/>
                </a:solidFill>
              </a:rPr>
              <a:t>处于系统的边界</a:t>
            </a:r>
            <a:r>
              <a:rPr lang="zh-CN" altLang="zh-CN" dirty="0"/>
              <a:t>，需与系统外的执行者进行交互，因而将这些对象所对应的类称之为边界类</a:t>
            </a:r>
            <a:endParaRPr lang="en-US" altLang="zh-CN" dirty="0"/>
          </a:p>
          <a:p>
            <a:r>
              <a:rPr lang="zh-CN" altLang="zh-CN" dirty="0"/>
              <a:t>边界类对象主要起到以下作用</a:t>
            </a:r>
            <a:endParaRPr lang="en-US" altLang="zh-CN" dirty="0"/>
          </a:p>
          <a:p>
            <a:pPr lvl="1"/>
            <a:r>
              <a:rPr lang="zh-CN" altLang="zh-CN" dirty="0"/>
              <a:t>交互控制，处理外部执行者的输入数据，或者向外部执行者输出数据</a:t>
            </a:r>
            <a:endParaRPr lang="en-US" altLang="zh-CN" dirty="0"/>
          </a:p>
          <a:p>
            <a:pPr lvl="1"/>
            <a:r>
              <a:rPr lang="zh-CN" altLang="zh-CN" dirty="0"/>
              <a:t>外部接口，如果外部执行者表现为其他的系统或者设备，那么边界类对象需要与系统之外的其他系统或设备进行信息交互</a:t>
            </a:r>
            <a:endParaRPr lang="zh-CN" altLang="en-US"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示例：边界类</a:t>
            </a:r>
            <a:endParaRPr lang="zh-CN" altLang="en-US" dirty="0"/>
          </a:p>
        </p:txBody>
      </p:sp>
      <p:pic>
        <p:nvPicPr>
          <p:cNvPr id="4" name="图片 3"/>
          <p:cNvPicPr>
            <a:picLocks noChangeAspect="1"/>
          </p:cNvPicPr>
          <p:nvPr/>
        </p:nvPicPr>
        <p:blipFill>
          <a:blip r:embed="rId1"/>
          <a:stretch>
            <a:fillRect/>
          </a:stretch>
        </p:blipFill>
        <p:spPr>
          <a:xfrm>
            <a:off x="874626" y="1124744"/>
            <a:ext cx="10199596" cy="4952512"/>
          </a:xfrm>
          <a:prstGeom prst="rect">
            <a:avLst/>
          </a:prstGeom>
        </p:spPr>
      </p:pic>
      <p:sp>
        <p:nvSpPr>
          <p:cNvPr id="5" name="矩形 4"/>
          <p:cNvSpPr/>
          <p:nvPr/>
        </p:nvSpPr>
        <p:spPr>
          <a:xfrm>
            <a:off x="2674826" y="944724"/>
            <a:ext cx="1728192" cy="47885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10726686" y="5506884"/>
            <a:ext cx="1035673" cy="1046205"/>
          </a:xfrm>
          <a:prstGeom prst="rect">
            <a:avLst/>
          </a:prstGeom>
        </p:spPr>
      </p:pic>
      <p:sp>
        <p:nvSpPr>
          <p:cNvPr id="7" name="矩形 6"/>
          <p:cNvSpPr/>
          <p:nvPr/>
        </p:nvSpPr>
        <p:spPr>
          <a:xfrm>
            <a:off x="802618" y="5697252"/>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边界类在顺序图中有何特点？</a:t>
            </a:r>
            <a:endParaRPr lang="zh-CN" altLang="en-US" sz="2800" dirty="0">
              <a:solidFill>
                <a:srgbClr val="C00000"/>
              </a:solidFill>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控制类</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控制类对象作为完成用例</a:t>
            </a:r>
            <a:r>
              <a:rPr lang="zh-CN" altLang="zh-CN" dirty="0">
                <a:solidFill>
                  <a:srgbClr val="C00000"/>
                </a:solidFill>
              </a:rPr>
              <a:t>任务的主要协调者</a:t>
            </a:r>
            <a:endParaRPr lang="en-US" altLang="zh-CN" dirty="0">
              <a:solidFill>
                <a:srgbClr val="C00000"/>
              </a:solidFill>
            </a:endParaRPr>
          </a:p>
          <a:p>
            <a:pPr lvl="1"/>
            <a:r>
              <a:rPr lang="zh-CN" altLang="zh-CN" dirty="0"/>
              <a:t>负责处理边界类对象发来的任务请求，对任务进行适当的分解，并与系统中的其他对象进行协同，以控制他们共同完成用例规定的任务或行为</a:t>
            </a:r>
            <a:endParaRPr lang="en-US" altLang="zh-CN" dirty="0"/>
          </a:p>
          <a:p>
            <a:pPr lvl="1"/>
            <a:endParaRPr lang="en-US" altLang="zh-CN" dirty="0"/>
          </a:p>
          <a:p>
            <a:r>
              <a:rPr lang="zh-CN" altLang="zh-CN" dirty="0"/>
              <a:t>一般而言，控制类并不负责处理具体的任务细节，而是负责分解任务，并通过消息传递将任务分派给其他对象类来完成，协调这些对象之间的信息交互</a:t>
            </a:r>
            <a:endParaRPr lang="zh-CN" altLang="en-US"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示例：控制类</a:t>
            </a:r>
            <a:endParaRPr lang="zh-CN" altLang="en-US" dirty="0"/>
          </a:p>
        </p:txBody>
      </p:sp>
      <p:pic>
        <p:nvPicPr>
          <p:cNvPr id="4" name="图片 3"/>
          <p:cNvPicPr>
            <a:picLocks noChangeAspect="1"/>
          </p:cNvPicPr>
          <p:nvPr/>
        </p:nvPicPr>
        <p:blipFill>
          <a:blip r:embed="rId1"/>
          <a:stretch>
            <a:fillRect/>
          </a:stretch>
        </p:blipFill>
        <p:spPr>
          <a:xfrm>
            <a:off x="874626" y="1124744"/>
            <a:ext cx="10199596" cy="4952512"/>
          </a:xfrm>
          <a:prstGeom prst="rect">
            <a:avLst/>
          </a:prstGeom>
        </p:spPr>
      </p:pic>
      <p:sp>
        <p:nvSpPr>
          <p:cNvPr id="5" name="矩形 4"/>
          <p:cNvSpPr/>
          <p:nvPr/>
        </p:nvSpPr>
        <p:spPr>
          <a:xfrm>
            <a:off x="5843178" y="1034734"/>
            <a:ext cx="1728192" cy="47885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10726686" y="5506884"/>
            <a:ext cx="1035673" cy="1046205"/>
          </a:xfrm>
          <a:prstGeom prst="rect">
            <a:avLst/>
          </a:prstGeom>
        </p:spPr>
      </p:pic>
      <p:sp>
        <p:nvSpPr>
          <p:cNvPr id="7" name="矩形 6"/>
          <p:cNvSpPr/>
          <p:nvPr/>
        </p:nvSpPr>
        <p:spPr>
          <a:xfrm>
            <a:off x="802618" y="5697252"/>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控制类在顺序图中有何特点？</a:t>
            </a:r>
            <a:endParaRPr lang="zh-CN" altLang="en-US" sz="2800" dirty="0">
              <a:solidFill>
                <a:srgbClr val="C00000"/>
              </a:solidFill>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实体类</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用例所对应</a:t>
            </a:r>
            <a:r>
              <a:rPr lang="zh-CN" altLang="zh-CN" dirty="0">
                <a:solidFill>
                  <a:srgbClr val="C00000"/>
                </a:solidFill>
              </a:rPr>
              <a:t>业务流程中的所有具体功能</a:t>
            </a:r>
            <a:r>
              <a:rPr lang="zh-CN" altLang="zh-CN" dirty="0"/>
              <a:t>最终要交由具体的类对象来完成，这些类称之为实体类</a:t>
            </a:r>
            <a:endParaRPr lang="en-US" altLang="zh-CN" dirty="0"/>
          </a:p>
          <a:p>
            <a:pPr lvl="1"/>
            <a:r>
              <a:rPr lang="zh-CN" altLang="zh-CN" dirty="0"/>
              <a:t>一般地，实体类对象负责保存目标软件系统中具有持久意义的信息项，对这些信息进行相关的处理（如查询、修改、保存等），并向其他类提供信息访问的服务</a:t>
            </a:r>
            <a:endParaRPr lang="en-US" altLang="zh-CN" dirty="0"/>
          </a:p>
          <a:p>
            <a:pPr lvl="1"/>
            <a:r>
              <a:rPr lang="zh-CN" altLang="zh-CN" dirty="0"/>
              <a:t>实体类的职责是要落实目标软件系统中的用例功能，提供相应的业务服务</a:t>
            </a:r>
            <a:endParaRPr lang="zh-CN" altLang="en-US"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示例：实体类</a:t>
            </a:r>
            <a:endParaRPr lang="zh-CN" altLang="en-US" dirty="0"/>
          </a:p>
        </p:txBody>
      </p:sp>
      <p:pic>
        <p:nvPicPr>
          <p:cNvPr id="4" name="图片 3"/>
          <p:cNvPicPr>
            <a:picLocks noChangeAspect="1"/>
          </p:cNvPicPr>
          <p:nvPr/>
        </p:nvPicPr>
        <p:blipFill>
          <a:blip r:embed="rId1"/>
          <a:stretch>
            <a:fillRect/>
          </a:stretch>
        </p:blipFill>
        <p:spPr>
          <a:xfrm>
            <a:off x="874626" y="1124744"/>
            <a:ext cx="10199596" cy="4952512"/>
          </a:xfrm>
          <a:prstGeom prst="rect">
            <a:avLst/>
          </a:prstGeom>
        </p:spPr>
      </p:pic>
      <p:sp>
        <p:nvSpPr>
          <p:cNvPr id="5" name="矩形 4"/>
          <p:cNvSpPr/>
          <p:nvPr/>
        </p:nvSpPr>
        <p:spPr>
          <a:xfrm>
            <a:off x="9346030" y="1107003"/>
            <a:ext cx="1728192" cy="47885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10726686" y="5506884"/>
            <a:ext cx="1035673" cy="1046205"/>
          </a:xfrm>
          <a:prstGeom prst="rect">
            <a:avLst/>
          </a:prstGeom>
        </p:spPr>
      </p:pic>
      <p:sp>
        <p:nvSpPr>
          <p:cNvPr id="7" name="矩形 6"/>
          <p:cNvSpPr/>
          <p:nvPr/>
        </p:nvSpPr>
        <p:spPr>
          <a:xfrm>
            <a:off x="802618" y="5697252"/>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实体类在顺序图中有何特点？</a:t>
            </a:r>
            <a:endParaRPr lang="zh-CN" altLang="en-US" sz="2800" dirty="0">
              <a:solidFill>
                <a:srgbClr val="C00000"/>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1.3 </a:t>
            </a:r>
            <a:r>
              <a:rPr lang="zh-CN" altLang="en-US" dirty="0"/>
              <a:t>软件需求的不同视角表示</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用例视角</a:t>
            </a:r>
            <a:endParaRPr lang="en-US" altLang="zh-CN" dirty="0"/>
          </a:p>
          <a:p>
            <a:pPr lvl="1"/>
            <a:r>
              <a:rPr lang="zh-CN" altLang="zh-CN" dirty="0"/>
              <a:t>具有哪些</a:t>
            </a:r>
            <a:r>
              <a:rPr lang="zh-CN" altLang="zh-CN" b="1" dirty="0">
                <a:solidFill>
                  <a:srgbClr val="C00000"/>
                </a:solidFill>
              </a:rPr>
              <a:t>功能</a:t>
            </a:r>
            <a:r>
              <a:rPr lang="zh-CN" altLang="zh-CN" dirty="0"/>
              <a:t>、功能间</a:t>
            </a:r>
            <a:r>
              <a:rPr lang="zh-CN" altLang="en-US" dirty="0"/>
              <a:t>有何</a:t>
            </a:r>
            <a:r>
              <a:rPr lang="zh-CN" altLang="zh-CN" b="1" dirty="0">
                <a:solidFill>
                  <a:srgbClr val="C00000"/>
                </a:solidFill>
              </a:rPr>
              <a:t>关系</a:t>
            </a:r>
            <a:r>
              <a:rPr lang="zh-CN" altLang="zh-CN" dirty="0"/>
              <a:t>、功能与利益相关</a:t>
            </a:r>
            <a:r>
              <a:rPr lang="zh-CN" altLang="en-US" dirty="0"/>
              <a:t>方有何</a:t>
            </a:r>
            <a:r>
              <a:rPr lang="zh-CN" altLang="en-US" b="1" dirty="0">
                <a:solidFill>
                  <a:srgbClr val="C00000"/>
                </a:solidFill>
              </a:rPr>
              <a:t>关系</a:t>
            </a:r>
            <a:endParaRPr lang="en-US" altLang="zh-CN" b="1" dirty="0">
              <a:solidFill>
                <a:srgbClr val="C00000"/>
              </a:solidFill>
            </a:endParaRPr>
          </a:p>
          <a:p>
            <a:pPr lvl="1"/>
            <a:r>
              <a:rPr lang="en-US" altLang="zh-CN" dirty="0"/>
              <a:t>UML</a:t>
            </a:r>
            <a:r>
              <a:rPr lang="zh-CN" altLang="zh-CN" dirty="0"/>
              <a:t>提供了</a:t>
            </a:r>
            <a:r>
              <a:rPr lang="zh-CN" altLang="zh-CN" b="1" dirty="0">
                <a:solidFill>
                  <a:srgbClr val="C00000"/>
                </a:solidFill>
              </a:rPr>
              <a:t>用例图</a:t>
            </a:r>
            <a:r>
              <a:rPr lang="zh-CN" altLang="zh-CN" dirty="0"/>
              <a:t>来分析和描述用例视角的软件需求模型</a:t>
            </a:r>
            <a:endParaRPr lang="en-US" altLang="zh-CN" dirty="0"/>
          </a:p>
          <a:p>
            <a:r>
              <a:rPr lang="zh-CN" altLang="zh-CN" dirty="0"/>
              <a:t>行为视角</a:t>
            </a:r>
            <a:endParaRPr lang="zh-CN" altLang="zh-CN" dirty="0"/>
          </a:p>
          <a:p>
            <a:pPr lvl="1"/>
            <a:r>
              <a:rPr lang="zh-CN" altLang="zh-CN" dirty="0"/>
              <a:t>用例是如何通过业务领域中一组对象以及它们间的</a:t>
            </a:r>
            <a:r>
              <a:rPr lang="zh-CN" altLang="zh-CN" b="1" dirty="0">
                <a:solidFill>
                  <a:srgbClr val="C00000"/>
                </a:solidFill>
              </a:rPr>
              <a:t>交互</a:t>
            </a:r>
            <a:r>
              <a:rPr lang="zh-CN" altLang="zh-CN" dirty="0"/>
              <a:t>来达成的</a:t>
            </a:r>
            <a:endParaRPr lang="en-US" altLang="zh-CN" dirty="0"/>
          </a:p>
          <a:p>
            <a:pPr lvl="1"/>
            <a:r>
              <a:rPr lang="en-US" altLang="zh-CN" dirty="0"/>
              <a:t>UML</a:t>
            </a:r>
            <a:r>
              <a:rPr lang="zh-CN" altLang="zh-CN" dirty="0"/>
              <a:t>提供了</a:t>
            </a:r>
            <a:r>
              <a:rPr lang="zh-CN" altLang="zh-CN" b="1" dirty="0">
                <a:solidFill>
                  <a:srgbClr val="C00000"/>
                </a:solidFill>
              </a:rPr>
              <a:t>交互图、状态图</a:t>
            </a:r>
            <a:r>
              <a:rPr lang="zh-CN" altLang="zh-CN" dirty="0"/>
              <a:t>来描述行为视角的软件需求模型</a:t>
            </a:r>
            <a:endParaRPr lang="en-US" altLang="zh-CN" dirty="0"/>
          </a:p>
          <a:p>
            <a:r>
              <a:rPr lang="zh-CN" altLang="zh-CN" dirty="0"/>
              <a:t>结构视角</a:t>
            </a:r>
            <a:endParaRPr lang="en-US" altLang="zh-CN" dirty="0"/>
          </a:p>
          <a:p>
            <a:pPr lvl="1"/>
            <a:r>
              <a:rPr lang="zh-CN" altLang="zh-CN" dirty="0"/>
              <a:t>业务领域有哪些重要的领域</a:t>
            </a:r>
            <a:r>
              <a:rPr lang="zh-CN" altLang="zh-CN" b="1" dirty="0">
                <a:solidFill>
                  <a:srgbClr val="C00000"/>
                </a:solidFill>
              </a:rPr>
              <a:t>概念</a:t>
            </a:r>
            <a:r>
              <a:rPr lang="zh-CN" altLang="zh-CN" dirty="0"/>
              <a:t>以及它们之间具有什么样的</a:t>
            </a:r>
            <a:r>
              <a:rPr lang="zh-CN" altLang="zh-CN" b="1" dirty="0">
                <a:solidFill>
                  <a:srgbClr val="C00000"/>
                </a:solidFill>
              </a:rPr>
              <a:t>关系</a:t>
            </a:r>
            <a:endParaRPr lang="en-US" altLang="zh-CN" b="1" dirty="0">
              <a:solidFill>
                <a:srgbClr val="C00000"/>
              </a:solidFill>
            </a:endParaRPr>
          </a:p>
          <a:p>
            <a:pPr lvl="1"/>
            <a:r>
              <a:rPr lang="en-US" altLang="zh-CN" dirty="0"/>
              <a:t>UML</a:t>
            </a:r>
            <a:r>
              <a:rPr lang="zh-CN" altLang="zh-CN" dirty="0"/>
              <a:t>提供了</a:t>
            </a:r>
            <a:r>
              <a:rPr lang="zh-CN" altLang="zh-CN" b="1" dirty="0">
                <a:solidFill>
                  <a:srgbClr val="C00000"/>
                </a:solidFill>
              </a:rPr>
              <a:t>类图</a:t>
            </a:r>
            <a:r>
              <a:rPr lang="zh-CN" altLang="zh-CN" dirty="0"/>
              <a:t>来描述和分析业务领域的概念模型</a:t>
            </a:r>
            <a:endParaRPr lang="en-US" altLang="zh-CN" dirty="0"/>
          </a:p>
        </p:txBody>
      </p:sp>
      <p:pic>
        <p:nvPicPr>
          <p:cNvPr id="4" name="图片 3"/>
          <p:cNvPicPr>
            <a:picLocks noChangeAspect="1"/>
          </p:cNvPicPr>
          <p:nvPr/>
        </p:nvPicPr>
        <p:blipFill>
          <a:blip r:embed="rId1"/>
          <a:stretch>
            <a:fillRect/>
          </a:stretch>
        </p:blipFill>
        <p:spPr>
          <a:xfrm>
            <a:off x="10658872" y="5841268"/>
            <a:ext cx="919693" cy="929046"/>
          </a:xfrm>
          <a:prstGeom prst="rect">
            <a:avLst/>
          </a:prstGeom>
        </p:spPr>
      </p:pic>
      <p:sp>
        <p:nvSpPr>
          <p:cNvPr id="5" name="矩形 4"/>
          <p:cNvSpPr/>
          <p:nvPr/>
        </p:nvSpPr>
        <p:spPr>
          <a:xfrm>
            <a:off x="734804" y="5914477"/>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功能和行为有何本质性的区别？</a:t>
            </a:r>
            <a:endParaRPr lang="zh-CN" altLang="en-US" sz="2800" dirty="0">
              <a:solidFill>
                <a:srgbClr val="C00000"/>
              </a:solidFill>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2.2.2 </a:t>
            </a:r>
            <a:r>
              <a:rPr lang="zh-CN" altLang="zh-CN" dirty="0"/>
              <a:t>分析和确定对象之间的消息传递</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确定消息的名称</a:t>
            </a:r>
            <a:endParaRPr lang="en-US" altLang="zh-CN" dirty="0"/>
          </a:p>
          <a:p>
            <a:endParaRPr lang="en-US" altLang="zh-CN" dirty="0"/>
          </a:p>
          <a:p>
            <a:r>
              <a:rPr lang="zh-CN" altLang="zh-CN" dirty="0"/>
              <a:t>确定消息传递的信息</a:t>
            </a:r>
            <a:endParaRPr lang="zh-CN" altLang="en-US" dirty="0"/>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确定消息的名称</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消息的名称</a:t>
            </a:r>
            <a:endParaRPr lang="en-US" altLang="zh-CN" dirty="0"/>
          </a:p>
          <a:p>
            <a:pPr lvl="1"/>
            <a:r>
              <a:rPr lang="zh-CN" altLang="zh-CN" dirty="0"/>
              <a:t>直接反映了对象间</a:t>
            </a:r>
            <a:r>
              <a:rPr lang="zh-CN" altLang="zh-CN" b="1" dirty="0">
                <a:solidFill>
                  <a:srgbClr val="C00000"/>
                </a:solidFill>
              </a:rPr>
              <a:t>交互的意图</a:t>
            </a:r>
            <a:r>
              <a:rPr lang="zh-CN" altLang="zh-CN" dirty="0"/>
              <a:t>，也体现了接收方对象所对应的类需</a:t>
            </a:r>
            <a:r>
              <a:rPr lang="zh-CN" altLang="zh-CN" b="1" dirty="0">
                <a:solidFill>
                  <a:srgbClr val="C00000"/>
                </a:solidFill>
              </a:rPr>
              <a:t>承担的职责和任务</a:t>
            </a:r>
            <a:r>
              <a:rPr lang="zh-CN" altLang="zh-CN" dirty="0"/>
              <a:t>，也即发送方对象希望接收方对象提供什么样的功能和服务</a:t>
            </a:r>
            <a:endParaRPr lang="en-US" altLang="zh-CN" dirty="0"/>
          </a:p>
          <a:p>
            <a:pPr lvl="1"/>
            <a:r>
              <a:rPr lang="zh-CN" altLang="en-US" b="1" dirty="0">
                <a:solidFill>
                  <a:srgbClr val="C00000"/>
                </a:solidFill>
              </a:rPr>
              <a:t>意图</a:t>
            </a:r>
            <a:r>
              <a:rPr lang="zh-CN" altLang="en-US" dirty="0"/>
              <a:t>：请求、通知</a:t>
            </a:r>
            <a:endParaRPr lang="en-US" altLang="zh-CN" dirty="0"/>
          </a:p>
          <a:p>
            <a:r>
              <a:rPr lang="zh-CN" altLang="en-US" dirty="0"/>
              <a:t>消息名称的表示</a:t>
            </a:r>
            <a:endParaRPr lang="en-US" altLang="zh-CN" dirty="0"/>
          </a:p>
          <a:p>
            <a:pPr lvl="1"/>
            <a:r>
              <a:rPr lang="zh-CN" altLang="zh-CN" dirty="0"/>
              <a:t>一般地，消息名称用</a:t>
            </a:r>
            <a:r>
              <a:rPr lang="zh-CN" altLang="zh-CN" b="1" dirty="0">
                <a:solidFill>
                  <a:srgbClr val="C00000"/>
                </a:solidFill>
              </a:rPr>
              <a:t>动名词</a:t>
            </a:r>
            <a:r>
              <a:rPr lang="zh-CN" altLang="zh-CN" dirty="0"/>
              <a:t>来表示</a:t>
            </a:r>
            <a:endParaRPr lang="en-US" altLang="zh-CN" dirty="0"/>
          </a:p>
          <a:p>
            <a:pPr lvl="1"/>
            <a:r>
              <a:rPr lang="zh-CN" altLang="zh-CN" dirty="0"/>
              <a:t>需求工程师应尽可能用</a:t>
            </a:r>
            <a:r>
              <a:rPr lang="zh-CN" altLang="zh-CN" b="1" dirty="0">
                <a:solidFill>
                  <a:srgbClr val="C00000"/>
                </a:solidFill>
              </a:rPr>
              <a:t>应用领域中通俗易懂的术语</a:t>
            </a:r>
            <a:r>
              <a:rPr lang="zh-CN" altLang="zh-CN" dirty="0"/>
              <a:t>来表达消息的名称和参数，以便于用户和需求工程师等能直观地理解对象间的交互语义</a:t>
            </a:r>
            <a:endParaRPr lang="zh-CN" altLang="en-US"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确定消息传递的信息</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对象间的交互除了要表达消息名称和交互意图之外，在许多场合还需要提供必要的</a:t>
            </a:r>
            <a:r>
              <a:rPr lang="zh-CN" altLang="zh-CN" dirty="0">
                <a:solidFill>
                  <a:srgbClr val="C00000"/>
                </a:solidFill>
              </a:rPr>
              <a:t>交互信息</a:t>
            </a:r>
            <a:endParaRPr lang="en-US" altLang="zh-CN" dirty="0">
              <a:solidFill>
                <a:srgbClr val="C00000"/>
              </a:solidFill>
            </a:endParaRPr>
          </a:p>
          <a:p>
            <a:pPr lvl="1"/>
            <a:r>
              <a:rPr lang="zh-CN" altLang="zh-CN" dirty="0"/>
              <a:t>这些信息通常以消息参数的形式出现，也即一个对象在向另一个对象发送消息的过程中，需要提供必要的参数，以向目标对象提供相应的信息</a:t>
            </a:r>
            <a:endParaRPr lang="en-US" altLang="zh-CN" dirty="0"/>
          </a:p>
          <a:p>
            <a:pPr lvl="1"/>
            <a:r>
              <a:rPr lang="zh-CN" altLang="en-US" b="1" dirty="0">
                <a:solidFill>
                  <a:srgbClr val="C00000"/>
                </a:solidFill>
              </a:rPr>
              <a:t>信息</a:t>
            </a:r>
            <a:r>
              <a:rPr lang="zh-CN" altLang="en-US" dirty="0"/>
              <a:t>：通知和请求的内容</a:t>
            </a:r>
            <a:endParaRPr lang="en-US" altLang="zh-CN" dirty="0"/>
          </a:p>
          <a:p>
            <a:r>
              <a:rPr lang="zh-CN" altLang="zh-CN" dirty="0"/>
              <a:t>在构建用例的交互图过程中，如果用例的业务流程能够明确相应的交互信息，那么就需要确定消息需附带的信息</a:t>
            </a:r>
            <a:endParaRPr lang="en-US" altLang="zh-CN" dirty="0"/>
          </a:p>
          <a:p>
            <a:r>
              <a:rPr lang="zh-CN" altLang="zh-CN" dirty="0"/>
              <a:t>通常，消息参数用名词或名词短语来表示</a:t>
            </a:r>
            <a:endParaRPr lang="zh-CN" altLang="en-US"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示例：消息的名称和信息</a:t>
            </a:r>
            <a:endParaRPr lang="zh-CN" altLang="en-US" dirty="0"/>
          </a:p>
        </p:txBody>
      </p:sp>
      <p:pic>
        <p:nvPicPr>
          <p:cNvPr id="4" name="图片 3"/>
          <p:cNvPicPr>
            <a:picLocks noChangeAspect="1"/>
          </p:cNvPicPr>
          <p:nvPr/>
        </p:nvPicPr>
        <p:blipFill>
          <a:blip r:embed="rId1"/>
          <a:stretch>
            <a:fillRect/>
          </a:stretch>
        </p:blipFill>
        <p:spPr>
          <a:xfrm>
            <a:off x="874626" y="1124744"/>
            <a:ext cx="10199596" cy="4952512"/>
          </a:xfrm>
          <a:prstGeom prst="rect">
            <a:avLst/>
          </a:prstGeom>
        </p:spPr>
      </p:pic>
      <p:sp>
        <p:nvSpPr>
          <p:cNvPr id="5" name="矩形 4"/>
          <p:cNvSpPr/>
          <p:nvPr/>
        </p:nvSpPr>
        <p:spPr>
          <a:xfrm>
            <a:off x="4277004" y="2024844"/>
            <a:ext cx="1728192" cy="80982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103318" y="2416597"/>
            <a:ext cx="2808312" cy="80982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10726686" y="5506884"/>
            <a:ext cx="1035673" cy="1046205"/>
          </a:xfrm>
          <a:prstGeom prst="rect">
            <a:avLst/>
          </a:prstGeom>
        </p:spPr>
      </p:pic>
      <p:sp>
        <p:nvSpPr>
          <p:cNvPr id="8" name="矩形 7"/>
          <p:cNvSpPr/>
          <p:nvPr/>
        </p:nvSpPr>
        <p:spPr>
          <a:xfrm>
            <a:off x="802618" y="5697252"/>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消息的意图和信息是什么？</a:t>
            </a:r>
            <a:endParaRPr lang="zh-CN" altLang="en-US" sz="2800" dirty="0">
              <a:solidFill>
                <a:srgbClr val="C00000"/>
              </a:solidFill>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2.2.3 </a:t>
            </a:r>
            <a:r>
              <a:rPr lang="zh-CN" altLang="zh-CN" dirty="0"/>
              <a:t>绘制用例的交互图</a:t>
            </a:r>
            <a:endParaRPr lang="zh-CN" altLang="en-US" dirty="0"/>
          </a:p>
        </p:txBody>
      </p:sp>
      <p:sp>
        <p:nvSpPr>
          <p:cNvPr id="4" name="内容占位符 3"/>
          <p:cNvSpPr>
            <a:spLocks noGrp="1"/>
          </p:cNvSpPr>
          <p:nvPr>
            <p:ph idx="1"/>
          </p:nvPr>
        </p:nvSpPr>
        <p:spPr>
          <a:xfrm>
            <a:off x="539750" y="1125538"/>
            <a:ext cx="10920052" cy="5040312"/>
          </a:xfrm>
        </p:spPr>
        <p:txBody>
          <a:bodyPr/>
          <a:lstStyle/>
          <a:p>
            <a:r>
              <a:rPr lang="zh-CN" altLang="en-US" dirty="0"/>
              <a:t>绘制顺序图的策略</a:t>
            </a:r>
            <a:endParaRPr lang="en-US" altLang="zh-CN" dirty="0"/>
          </a:p>
          <a:p>
            <a:pPr lvl="1"/>
            <a:r>
              <a:rPr lang="zh-CN" altLang="zh-CN" dirty="0"/>
              <a:t>用例的外部执行者应位于图的最左侧，紧邻其右的是用户界面或外部接口的边界类对象，再往右是控制类对象，控制类的右侧应放置实体类对象，它们的右侧是作为外部接口的边界类对象</a:t>
            </a:r>
            <a:endParaRPr lang="zh-CN" altLang="zh-CN" dirty="0"/>
          </a:p>
          <a:p>
            <a:pPr lvl="1"/>
            <a:r>
              <a:rPr lang="zh-CN" altLang="zh-CN" dirty="0"/>
              <a:t>对象间的消息传递采用</a:t>
            </a:r>
            <a:r>
              <a:rPr lang="zh-CN" altLang="zh-CN" b="1" dirty="0">
                <a:solidFill>
                  <a:srgbClr val="C00000"/>
                </a:solidFill>
              </a:rPr>
              <a:t>自上而下的布局方式</a:t>
            </a:r>
            <a:r>
              <a:rPr lang="zh-CN" altLang="zh-CN" dirty="0"/>
              <a:t>，以反映消息交互的时序先后</a:t>
            </a:r>
            <a:endParaRPr lang="en-US" altLang="zh-CN" dirty="0"/>
          </a:p>
          <a:p>
            <a:r>
              <a:rPr lang="zh-CN" altLang="zh-CN" b="1" dirty="0">
                <a:solidFill>
                  <a:srgbClr val="C00000"/>
                </a:solidFill>
              </a:rPr>
              <a:t>一个用例至少构造一个交互图</a:t>
            </a:r>
            <a:r>
              <a:rPr lang="zh-CN" altLang="zh-CN" dirty="0"/>
              <a:t>，以刻画用例的行为模型</a:t>
            </a:r>
            <a:endParaRPr lang="en-US" altLang="zh-CN" dirty="0"/>
          </a:p>
          <a:p>
            <a:pPr lvl="1"/>
            <a:r>
              <a:rPr lang="zh-CN" altLang="zh-CN" dirty="0"/>
              <a:t>对于较为简单的用例，为其构造一个交互图就足够了</a:t>
            </a:r>
            <a:endParaRPr lang="en-US" altLang="zh-CN" dirty="0"/>
          </a:p>
          <a:p>
            <a:pPr lvl="1"/>
            <a:r>
              <a:rPr lang="zh-CN" altLang="zh-CN" dirty="0"/>
              <a:t>对于较复杂的用例而言，需要为此用例绘制多张交互图，每张交互图刻画了用例在某种特定场景下的交互动作序列</a:t>
            </a:r>
            <a:endParaRPr lang="zh-CN" altLang="en-US" dirty="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用例交互图的工作流程</a:t>
            </a:r>
            <a:endParaRPr lang="zh-CN" altLang="en-US" dirty="0"/>
          </a:p>
        </p:txBody>
      </p:sp>
      <p:sp>
        <p:nvSpPr>
          <p:cNvPr id="3" name="内容占位符 2"/>
          <p:cNvSpPr>
            <a:spLocks noGrp="1"/>
          </p:cNvSpPr>
          <p:nvPr>
            <p:ph idx="1"/>
          </p:nvPr>
        </p:nvSpPr>
        <p:spPr>
          <a:xfrm>
            <a:off x="539750" y="1125538"/>
            <a:ext cx="10920052" cy="5040312"/>
          </a:xfrm>
        </p:spPr>
        <p:txBody>
          <a:bodyPr/>
          <a:lstStyle/>
          <a:p>
            <a:pPr marL="514350" lvl="0" indent="-514350">
              <a:buFont typeface="+mj-ea"/>
              <a:buAutoNum type="circleNumDbPlain"/>
            </a:pPr>
            <a:r>
              <a:rPr lang="zh-CN" altLang="zh-CN" sz="2800" dirty="0"/>
              <a:t>外部执行者与边界类对象进行</a:t>
            </a:r>
            <a:r>
              <a:rPr lang="zh-CN" altLang="zh-CN" sz="2800" dirty="0">
                <a:solidFill>
                  <a:srgbClr val="C00000"/>
                </a:solidFill>
              </a:rPr>
              <a:t>交互以启动用例</a:t>
            </a:r>
            <a:r>
              <a:rPr lang="zh-CN" altLang="zh-CN" sz="2800" dirty="0"/>
              <a:t>的执行</a:t>
            </a:r>
            <a:endParaRPr lang="zh-CN" altLang="zh-CN" sz="2800" dirty="0"/>
          </a:p>
          <a:p>
            <a:pPr marL="514350" lvl="0" indent="-514350">
              <a:buFont typeface="+mj-ea"/>
              <a:buAutoNum type="circleNumDbPlain"/>
            </a:pPr>
            <a:r>
              <a:rPr lang="zh-CN" altLang="zh-CN" sz="2800" dirty="0"/>
              <a:t>边界类对象接收外部执行者提供的信息，将信息从外部形式转换为内部形式，并通过</a:t>
            </a:r>
            <a:r>
              <a:rPr lang="zh-CN" altLang="zh-CN" sz="2800" dirty="0">
                <a:solidFill>
                  <a:srgbClr val="C00000"/>
                </a:solidFill>
              </a:rPr>
              <a:t>消息传递将相关信息发送给控制类对象</a:t>
            </a:r>
            <a:endParaRPr lang="zh-CN" altLang="zh-CN" sz="2800" dirty="0">
              <a:solidFill>
                <a:srgbClr val="C00000"/>
              </a:solidFill>
            </a:endParaRPr>
          </a:p>
          <a:p>
            <a:pPr marL="514350" lvl="0" indent="-514350">
              <a:buFont typeface="+mj-ea"/>
              <a:buAutoNum type="circleNumDbPlain"/>
            </a:pPr>
            <a:r>
              <a:rPr lang="zh-CN" altLang="zh-CN" sz="2800" dirty="0"/>
              <a:t>控制类对象根据业务逻辑处理流程，产生</a:t>
            </a:r>
            <a:r>
              <a:rPr lang="zh-CN" altLang="en-US" sz="2800" dirty="0"/>
              <a:t>和分解</a:t>
            </a:r>
            <a:r>
              <a:rPr lang="zh-CN" altLang="zh-CN" sz="2800" dirty="0"/>
              <a:t>任务，与相关的实体类对象进行</a:t>
            </a:r>
            <a:r>
              <a:rPr lang="zh-CN" altLang="zh-CN" sz="2800" dirty="0">
                <a:solidFill>
                  <a:srgbClr val="C00000"/>
                </a:solidFill>
              </a:rPr>
              <a:t>交互以请求完成相关的任务</a:t>
            </a:r>
            <a:r>
              <a:rPr lang="zh-CN" altLang="zh-CN" sz="2800" dirty="0"/>
              <a:t>，或者向实体类对象提供业务信息，或者请求实体类对象持久保存业务逻辑信息，或者请求获得相关的业务信息</a:t>
            </a:r>
            <a:endParaRPr lang="zh-CN" altLang="zh-CN" sz="2800" dirty="0"/>
          </a:p>
          <a:p>
            <a:pPr marL="514350" lvl="0" indent="-514350">
              <a:buFont typeface="+mj-ea"/>
              <a:buAutoNum type="circleNumDbPlain"/>
            </a:pPr>
            <a:r>
              <a:rPr lang="zh-CN" altLang="zh-CN" sz="2800" dirty="0"/>
              <a:t>实体类对象实施相关的行为后，向控制类对象</a:t>
            </a:r>
            <a:r>
              <a:rPr lang="zh-CN" altLang="zh-CN" sz="2800" dirty="0">
                <a:solidFill>
                  <a:srgbClr val="C00000"/>
                </a:solidFill>
              </a:rPr>
              <a:t>反馈信息处理结果</a:t>
            </a:r>
            <a:endParaRPr lang="zh-CN" altLang="zh-CN" sz="2800" dirty="0">
              <a:solidFill>
                <a:srgbClr val="C00000"/>
              </a:solidFill>
            </a:endParaRPr>
          </a:p>
          <a:p>
            <a:pPr marL="514350" lvl="0" indent="-514350">
              <a:buFont typeface="+mj-ea"/>
              <a:buAutoNum type="circleNumDbPlain"/>
            </a:pPr>
            <a:r>
              <a:rPr lang="zh-CN" altLang="zh-CN" sz="2800" dirty="0"/>
              <a:t>控制类对象处理接收到的信息，将处理结果</a:t>
            </a:r>
            <a:r>
              <a:rPr lang="zh-CN" altLang="zh-CN" sz="2800" dirty="0">
                <a:solidFill>
                  <a:srgbClr val="C00000"/>
                </a:solidFill>
              </a:rPr>
              <a:t>通知边界类对象</a:t>
            </a:r>
            <a:endParaRPr lang="zh-CN" altLang="zh-CN" sz="2800" dirty="0">
              <a:solidFill>
                <a:srgbClr val="C00000"/>
              </a:solidFill>
            </a:endParaRPr>
          </a:p>
          <a:p>
            <a:pPr marL="514350" indent="-514350">
              <a:buFont typeface="+mj-ea"/>
              <a:buAutoNum type="circleNumDbPlain"/>
            </a:pPr>
            <a:r>
              <a:rPr lang="zh-CN" altLang="zh-CN" sz="2800" dirty="0"/>
              <a:t>边界类对象对接收到的处理结果信息进行必要的分析，将其从内部形式转换为外部形式，通过界面将处理结果</a:t>
            </a:r>
            <a:r>
              <a:rPr lang="zh-CN" altLang="zh-CN" sz="2800" dirty="0">
                <a:solidFill>
                  <a:srgbClr val="C00000"/>
                </a:solidFill>
              </a:rPr>
              <a:t>展示给外部执行者</a:t>
            </a:r>
            <a:endParaRPr lang="zh-CN" altLang="en-US" sz="2800" dirty="0">
              <a:solidFill>
                <a:srgbClr val="C00000"/>
              </a:solidFill>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示例：顺序图的工作流程</a:t>
            </a:r>
            <a:endParaRPr lang="zh-CN" altLang="en-US" dirty="0"/>
          </a:p>
        </p:txBody>
      </p:sp>
      <p:pic>
        <p:nvPicPr>
          <p:cNvPr id="4" name="图片 3"/>
          <p:cNvPicPr>
            <a:picLocks noChangeAspect="1"/>
          </p:cNvPicPr>
          <p:nvPr/>
        </p:nvPicPr>
        <p:blipFill>
          <a:blip r:embed="rId1"/>
          <a:stretch>
            <a:fillRect/>
          </a:stretch>
        </p:blipFill>
        <p:spPr>
          <a:xfrm>
            <a:off x="874626" y="1124744"/>
            <a:ext cx="10199596" cy="4952512"/>
          </a:xfrm>
          <a:prstGeom prst="rect">
            <a:avLst/>
          </a:prstGeom>
        </p:spPr>
      </p:pic>
      <p:sp>
        <p:nvSpPr>
          <p:cNvPr id="5" name="矩形 4"/>
          <p:cNvSpPr/>
          <p:nvPr/>
        </p:nvSpPr>
        <p:spPr>
          <a:xfrm>
            <a:off x="9346030" y="1107003"/>
            <a:ext cx="1728192" cy="47885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10726686" y="5506884"/>
            <a:ext cx="1035673" cy="1046205"/>
          </a:xfrm>
          <a:prstGeom prst="rect">
            <a:avLst/>
          </a:prstGeom>
        </p:spPr>
      </p:pic>
      <p:sp>
        <p:nvSpPr>
          <p:cNvPr id="7" name="矩形 6"/>
          <p:cNvSpPr/>
          <p:nvPr/>
        </p:nvSpPr>
        <p:spPr>
          <a:xfrm>
            <a:off x="766614" y="5763701"/>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顺序图的工作流程有何特点？</a:t>
            </a:r>
            <a:endParaRPr lang="zh-CN" altLang="en-US" sz="2800" dirty="0">
              <a:solidFill>
                <a:srgbClr val="C00000"/>
              </a:solidFill>
            </a:endParaRPr>
          </a:p>
        </p:txBody>
      </p:sp>
      <p:sp>
        <p:nvSpPr>
          <p:cNvPr id="3" name="箭头: 上弧形 2"/>
          <p:cNvSpPr/>
          <p:nvPr/>
        </p:nvSpPr>
        <p:spPr>
          <a:xfrm>
            <a:off x="2602818" y="2832155"/>
            <a:ext cx="5616624" cy="1224136"/>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上弧形 8"/>
          <p:cNvSpPr/>
          <p:nvPr/>
        </p:nvSpPr>
        <p:spPr>
          <a:xfrm rot="10800000">
            <a:off x="2458802" y="4464529"/>
            <a:ext cx="5616624" cy="1224136"/>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思考和讨论</a:t>
            </a:r>
            <a:endParaRPr lang="zh-CN" altLang="en-US" dirty="0"/>
          </a:p>
        </p:txBody>
      </p:sp>
      <p:pic>
        <p:nvPicPr>
          <p:cNvPr id="6" name="图片 5"/>
          <p:cNvPicPr>
            <a:picLocks noChangeAspect="1"/>
          </p:cNvPicPr>
          <p:nvPr/>
        </p:nvPicPr>
        <p:blipFill>
          <a:blip r:embed="rId1"/>
          <a:stretch>
            <a:fillRect/>
          </a:stretch>
        </p:blipFill>
        <p:spPr>
          <a:xfrm>
            <a:off x="411858" y="731461"/>
            <a:ext cx="10974124" cy="5328592"/>
          </a:xfrm>
          <a:prstGeom prst="rect">
            <a:avLst/>
          </a:prstGeom>
        </p:spPr>
      </p:pic>
      <p:sp>
        <p:nvSpPr>
          <p:cNvPr id="8" name="矩形 7"/>
          <p:cNvSpPr/>
          <p:nvPr/>
        </p:nvSpPr>
        <p:spPr>
          <a:xfrm>
            <a:off x="802618" y="5697252"/>
            <a:ext cx="9541060" cy="789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一个用例用一张顺序图描述够吗？为什么？</a:t>
            </a:r>
            <a:endParaRPr lang="zh-CN" altLang="en-US" sz="2800" dirty="0">
              <a:solidFill>
                <a:srgbClr val="C00000"/>
              </a:solidFill>
            </a:endParaRPr>
          </a:p>
        </p:txBody>
      </p:sp>
      <p:pic>
        <p:nvPicPr>
          <p:cNvPr id="9" name="图片 8"/>
          <p:cNvPicPr>
            <a:picLocks noChangeAspect="1"/>
          </p:cNvPicPr>
          <p:nvPr/>
        </p:nvPicPr>
        <p:blipFill>
          <a:blip r:embed="rId2"/>
          <a:stretch>
            <a:fillRect/>
          </a:stretch>
        </p:blipFill>
        <p:spPr>
          <a:xfrm>
            <a:off x="10722855" y="4787666"/>
            <a:ext cx="1274055" cy="1698974"/>
          </a:xfrm>
          <a:prstGeom prst="rect">
            <a:avLst/>
          </a:prstGeom>
        </p:spPr>
      </p:pic>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2.3 </a:t>
            </a:r>
            <a:r>
              <a:rPr lang="zh-CN" altLang="zh-CN" dirty="0"/>
              <a:t>分析和建立软件需求的分析类模型</a:t>
            </a:r>
            <a:endParaRPr lang="zh-CN" altLang="en-US" dirty="0"/>
          </a:p>
        </p:txBody>
      </p:sp>
      <p:grpSp>
        <p:nvGrpSpPr>
          <p:cNvPr id="6" name="画布 15"/>
          <p:cNvGrpSpPr/>
          <p:nvPr/>
        </p:nvGrpSpPr>
        <p:grpSpPr>
          <a:xfrm>
            <a:off x="730610" y="944724"/>
            <a:ext cx="10441160" cy="3600400"/>
            <a:chOff x="-109124" y="-44101"/>
            <a:chExt cx="5274310" cy="1470025"/>
          </a:xfrm>
        </p:grpSpPr>
        <p:sp>
          <p:nvSpPr>
            <p:cNvPr id="7" name="矩形 6"/>
            <p:cNvSpPr/>
            <p:nvPr/>
          </p:nvSpPr>
          <p:spPr>
            <a:xfrm>
              <a:off x="-109124" y="-44101"/>
              <a:ext cx="5274310" cy="1470025"/>
            </a:xfrm>
            <a:prstGeom prst="rect">
              <a:avLst/>
            </a:prstGeom>
            <a:solidFill>
              <a:prstClr val="white"/>
            </a:solidFill>
            <a:ln>
              <a:noFill/>
            </a:ln>
          </p:spPr>
          <p:txBody>
            <a:bodyPr/>
            <a:lstStyle/>
            <a:p>
              <a:endParaRPr lang="zh-CN" altLang="en-US" dirty="0"/>
            </a:p>
          </p:txBody>
        </p:sp>
        <p:cxnSp>
          <p:nvCxnSpPr>
            <p:cNvPr id="8" name="直接连接符 7"/>
            <p:cNvCxnSpPr/>
            <p:nvPr/>
          </p:nvCxnSpPr>
          <p:spPr>
            <a:xfrm>
              <a:off x="1290786" y="465192"/>
              <a:ext cx="173362"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矩形: 圆角 8"/>
            <p:cNvSpPr/>
            <p:nvPr/>
          </p:nvSpPr>
          <p:spPr>
            <a:xfrm>
              <a:off x="290023" y="807575"/>
              <a:ext cx="911000" cy="440200"/>
            </a:xfrm>
            <a:prstGeom prst="round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2880"/>
                </a:lnSpc>
              </a:pPr>
              <a:r>
                <a:rPr lang="zh-CN" altLang="en-US" kern="100" dirty="0">
                  <a:latin typeface="+mn-ea"/>
                  <a:cs typeface="Times New Roman" panose="02020603050405020304" pitchFamily="18" charset="0"/>
                </a:rPr>
                <a:t>用例</a:t>
              </a:r>
              <a:r>
                <a:rPr lang="en-US" altLang="zh-CN" kern="100" dirty="0">
                  <a:latin typeface="+mn-ea"/>
                  <a:cs typeface="Times New Roman" panose="02020603050405020304" pitchFamily="18" charset="0"/>
                </a:rPr>
                <a:t>k</a:t>
              </a:r>
              <a:r>
                <a:rPr lang="zh-CN" altLang="en-US" kern="100" dirty="0">
                  <a:latin typeface="+mn-ea"/>
                  <a:cs typeface="Times New Roman" panose="02020603050405020304" pitchFamily="18" charset="0"/>
                </a:rPr>
                <a:t>交互</a:t>
              </a:r>
              <a:endParaRPr lang="zh-CN" altLang="en-US" kern="100" dirty="0">
                <a:latin typeface="+mn-ea"/>
                <a:cs typeface="Times New Roman" panose="02020603050405020304" pitchFamily="18" charset="0"/>
              </a:endParaRPr>
            </a:p>
            <a:p>
              <a:pPr algn="ctr">
                <a:lnSpc>
                  <a:spcPts val="2880"/>
                </a:lnSpc>
              </a:pPr>
              <a:r>
                <a:rPr lang="zh-CN" altLang="en-US" kern="100" dirty="0">
                  <a:latin typeface="+mn-ea"/>
                  <a:cs typeface="Times New Roman" panose="02020603050405020304" pitchFamily="18" charset="0"/>
                </a:rPr>
                <a:t>模型</a:t>
              </a:r>
              <a:r>
                <a:rPr lang="en-US" kern="100" dirty="0">
                  <a:latin typeface="+mn-ea"/>
                  <a:cs typeface="Times New Roman" panose="02020603050405020304" pitchFamily="18" charset="0"/>
                </a:rPr>
                <a:t>1</a:t>
              </a:r>
              <a:endParaRPr lang="zh-CN" altLang="en-US" kern="100" dirty="0">
                <a:latin typeface="+mn-ea"/>
                <a:cs typeface="Times New Roman" panose="02020603050405020304" pitchFamily="18" charset="0"/>
              </a:endParaRPr>
            </a:p>
          </p:txBody>
        </p:sp>
        <p:sp>
          <p:nvSpPr>
            <p:cNvPr id="10" name="矩形: 圆角 9"/>
            <p:cNvSpPr/>
            <p:nvPr/>
          </p:nvSpPr>
          <p:spPr>
            <a:xfrm>
              <a:off x="1580494" y="790811"/>
              <a:ext cx="873768" cy="456796"/>
            </a:xfrm>
            <a:prstGeom prst="round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2880"/>
                </a:lnSpc>
              </a:pPr>
              <a:r>
                <a:rPr lang="zh-CN" altLang="en-US" kern="100" dirty="0">
                  <a:latin typeface="+mn-ea"/>
                  <a:cs typeface="Times New Roman" panose="02020603050405020304" pitchFamily="18" charset="0"/>
                </a:rPr>
                <a:t>用例</a:t>
              </a:r>
              <a:r>
                <a:rPr lang="en-US" altLang="zh-CN" kern="100" dirty="0">
                  <a:latin typeface="+mn-ea"/>
                  <a:cs typeface="Times New Roman" panose="02020603050405020304" pitchFamily="18" charset="0"/>
                </a:rPr>
                <a:t>k</a:t>
              </a:r>
              <a:r>
                <a:rPr lang="zh-CN" altLang="en-US" kern="100" dirty="0">
                  <a:latin typeface="+mn-ea"/>
                  <a:cs typeface="Times New Roman" panose="02020603050405020304" pitchFamily="18" charset="0"/>
                </a:rPr>
                <a:t>交互模型</a:t>
              </a:r>
              <a:r>
                <a:rPr lang="en-US" kern="100" dirty="0">
                  <a:latin typeface="+mn-ea"/>
                  <a:cs typeface="Times New Roman" panose="02020603050405020304" pitchFamily="18" charset="0"/>
                </a:rPr>
                <a:t>m</a:t>
              </a:r>
              <a:endParaRPr lang="zh-CN" altLang="en-US" kern="100" dirty="0">
                <a:latin typeface="+mn-ea"/>
                <a:cs typeface="Times New Roman" panose="02020603050405020304" pitchFamily="18" charset="0"/>
              </a:endParaRPr>
            </a:p>
          </p:txBody>
        </p:sp>
        <p:cxnSp>
          <p:nvCxnSpPr>
            <p:cNvPr id="11" name="直接连接符 10"/>
            <p:cNvCxnSpPr/>
            <p:nvPr/>
          </p:nvCxnSpPr>
          <p:spPr>
            <a:xfrm>
              <a:off x="1325711" y="1023501"/>
              <a:ext cx="197157"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90359" y="115558"/>
              <a:ext cx="2359084" cy="1259217"/>
            </a:xfrm>
            <a:prstGeom prst="rect">
              <a:avLst/>
            </a:prstGeom>
            <a:noFill/>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nSpc>
                  <a:spcPts val="2880"/>
                </a:lnSpc>
              </a:pPr>
              <a:endParaRPr lang="zh-CN" altLang="en-US"/>
            </a:p>
          </p:txBody>
        </p:sp>
        <p:sp>
          <p:nvSpPr>
            <p:cNvPr id="13" name="箭头: 右 12"/>
            <p:cNvSpPr/>
            <p:nvPr/>
          </p:nvSpPr>
          <p:spPr>
            <a:xfrm>
              <a:off x="2821843" y="559932"/>
              <a:ext cx="883382" cy="411310"/>
            </a:xfrm>
            <a:prstGeom prst="rightArrow">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nSpc>
                  <a:spcPts val="2880"/>
                </a:lnSpc>
              </a:pPr>
              <a:endParaRPr lang="zh-CN" altLang="en-US"/>
            </a:p>
          </p:txBody>
        </p:sp>
        <p:sp>
          <p:nvSpPr>
            <p:cNvPr id="14" name="矩形: 圆角 13"/>
            <p:cNvSpPr/>
            <p:nvPr/>
          </p:nvSpPr>
          <p:spPr>
            <a:xfrm>
              <a:off x="3917949" y="465192"/>
              <a:ext cx="1130997" cy="506095"/>
            </a:xfrm>
            <a:prstGeom prst="round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2880"/>
                </a:lnSpc>
              </a:pPr>
              <a:r>
                <a:rPr lang="zh-CN" kern="100" dirty="0">
                  <a:solidFill>
                    <a:srgbClr val="C00000"/>
                  </a:solidFill>
                  <a:effectLst/>
                  <a:latin typeface="+mn-ea"/>
                  <a:cs typeface="Times New Roman" panose="02020603050405020304" pitchFamily="18" charset="0"/>
                </a:rPr>
                <a:t>软件需求的分析类模型</a:t>
              </a:r>
              <a:endParaRPr lang="zh-CN" kern="100" dirty="0">
                <a:solidFill>
                  <a:srgbClr val="C00000"/>
                </a:solidFill>
                <a:effectLst/>
                <a:latin typeface="+mn-ea"/>
                <a:cs typeface="Times New Roman" panose="02020603050405020304" pitchFamily="18" charset="0"/>
              </a:endParaRPr>
            </a:p>
          </p:txBody>
        </p:sp>
        <p:sp>
          <p:nvSpPr>
            <p:cNvPr id="15" name="矩形: 圆角 14"/>
            <p:cNvSpPr/>
            <p:nvPr/>
          </p:nvSpPr>
          <p:spPr>
            <a:xfrm>
              <a:off x="312247" y="241193"/>
              <a:ext cx="911001" cy="409596"/>
            </a:xfrm>
            <a:prstGeom prst="round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2880"/>
                </a:lnSpc>
              </a:pPr>
              <a:r>
                <a:rPr lang="zh-CN" kern="100" dirty="0">
                  <a:effectLst/>
                  <a:latin typeface="+mn-ea"/>
                  <a:cs typeface="Times New Roman" panose="02020603050405020304" pitchFamily="18" charset="0"/>
                </a:rPr>
                <a:t>用例</a:t>
              </a:r>
              <a:r>
                <a:rPr lang="en-US" altLang="zh-CN" kern="100" dirty="0">
                  <a:effectLst/>
                  <a:latin typeface="+mn-ea"/>
                  <a:cs typeface="Times New Roman" panose="02020603050405020304" pitchFamily="18" charset="0"/>
                </a:rPr>
                <a:t>1</a:t>
              </a:r>
              <a:r>
                <a:rPr lang="zh-CN" altLang="en-US" kern="100" dirty="0">
                  <a:effectLst/>
                  <a:latin typeface="+mn-ea"/>
                  <a:cs typeface="Times New Roman" panose="02020603050405020304" pitchFamily="18" charset="0"/>
                </a:rPr>
                <a:t>的交互</a:t>
              </a:r>
              <a:r>
                <a:rPr lang="zh-CN" kern="100" dirty="0">
                  <a:effectLst/>
                  <a:latin typeface="+mn-ea"/>
                  <a:cs typeface="Times New Roman" panose="02020603050405020304" pitchFamily="18" charset="0"/>
                </a:rPr>
                <a:t>模型</a:t>
              </a:r>
              <a:r>
                <a:rPr lang="en-US" kern="100" dirty="0">
                  <a:effectLst/>
                  <a:latin typeface="+mn-ea"/>
                  <a:cs typeface="Times New Roman" panose="02020603050405020304" pitchFamily="18" charset="0"/>
                </a:rPr>
                <a:t>1</a:t>
              </a:r>
              <a:endParaRPr lang="zh-CN" kern="100" dirty="0">
                <a:effectLst/>
                <a:latin typeface="+mn-ea"/>
                <a:cs typeface="Times New Roman" panose="02020603050405020304" pitchFamily="18" charset="0"/>
              </a:endParaRPr>
            </a:p>
          </p:txBody>
        </p:sp>
        <p:sp>
          <p:nvSpPr>
            <p:cNvPr id="16" name="矩形: 圆角 15"/>
            <p:cNvSpPr/>
            <p:nvPr/>
          </p:nvSpPr>
          <p:spPr>
            <a:xfrm>
              <a:off x="1549899" y="244511"/>
              <a:ext cx="904363" cy="409452"/>
            </a:xfrm>
            <a:prstGeom prst="round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2880"/>
                </a:lnSpc>
              </a:pPr>
              <a:r>
                <a:rPr lang="zh-CN" altLang="en-US" kern="100" dirty="0">
                  <a:latin typeface="+mn-ea"/>
                  <a:cs typeface="Times New Roman" panose="02020603050405020304" pitchFamily="18" charset="0"/>
                </a:rPr>
                <a:t>用例</a:t>
              </a:r>
              <a:r>
                <a:rPr lang="en-US" altLang="zh-CN" kern="100" dirty="0">
                  <a:latin typeface="+mn-ea"/>
                  <a:cs typeface="Times New Roman" panose="02020603050405020304" pitchFamily="18" charset="0"/>
                </a:rPr>
                <a:t>1</a:t>
              </a:r>
              <a:r>
                <a:rPr lang="zh-CN" altLang="en-US" kern="100" dirty="0">
                  <a:latin typeface="+mn-ea"/>
                  <a:cs typeface="Times New Roman" panose="02020603050405020304" pitchFamily="18" charset="0"/>
                </a:rPr>
                <a:t>的交互模型</a:t>
              </a:r>
              <a:r>
                <a:rPr lang="en-US" kern="100" dirty="0">
                  <a:latin typeface="+mn-ea"/>
                  <a:cs typeface="Times New Roman" panose="02020603050405020304" pitchFamily="18" charset="0"/>
                </a:rPr>
                <a:t>n</a:t>
              </a:r>
              <a:endParaRPr lang="zh-CN" altLang="en-US" kern="100" dirty="0">
                <a:latin typeface="+mn-ea"/>
                <a:cs typeface="Times New Roman" panose="02020603050405020304" pitchFamily="18" charset="0"/>
              </a:endParaRPr>
            </a:p>
          </p:txBody>
        </p:sp>
      </p:gr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分析和建立分析类模型</a:t>
            </a:r>
            <a:r>
              <a:rPr lang="zh-CN" altLang="en-US" dirty="0"/>
              <a:t>的步骤</a:t>
            </a:r>
            <a:endParaRPr lang="zh-CN" altLang="en-US" dirty="0"/>
          </a:p>
        </p:txBody>
      </p:sp>
      <p:sp>
        <p:nvSpPr>
          <p:cNvPr id="3" name="内容占位符 2"/>
          <p:cNvSpPr>
            <a:spLocks noGrp="1"/>
          </p:cNvSpPr>
          <p:nvPr>
            <p:ph idx="1"/>
          </p:nvPr>
        </p:nvSpPr>
        <p:spPr>
          <a:xfrm>
            <a:off x="539750" y="1125538"/>
            <a:ext cx="10920052" cy="5040312"/>
          </a:xfrm>
        </p:spPr>
        <p:txBody>
          <a:bodyPr/>
          <a:lstStyle/>
          <a:p>
            <a:pPr marL="514350" indent="-514350">
              <a:buFont typeface="+mj-ea"/>
              <a:buAutoNum type="circleNumDbPlain"/>
            </a:pPr>
            <a:r>
              <a:rPr lang="zh-CN" altLang="zh-CN" dirty="0"/>
              <a:t>确定分析类</a:t>
            </a:r>
            <a:endParaRPr lang="en-US" altLang="zh-CN" dirty="0"/>
          </a:p>
          <a:p>
            <a:pPr marL="514350" indent="-514350">
              <a:buFont typeface="+mj-ea"/>
              <a:buAutoNum type="circleNumDbPlain"/>
            </a:pPr>
            <a:r>
              <a:rPr lang="zh-CN" altLang="zh-CN" dirty="0"/>
              <a:t>确定分析类的职责</a:t>
            </a:r>
            <a:endParaRPr lang="zh-CN" altLang="zh-CN" dirty="0"/>
          </a:p>
          <a:p>
            <a:pPr marL="514350" indent="-514350">
              <a:buFont typeface="+mj-ea"/>
              <a:buAutoNum type="circleNumDbPlain"/>
            </a:pPr>
            <a:r>
              <a:rPr lang="zh-CN" altLang="zh-CN" dirty="0"/>
              <a:t>确定分析类的属性</a:t>
            </a:r>
            <a:endParaRPr lang="zh-CN" altLang="zh-CN" dirty="0"/>
          </a:p>
          <a:p>
            <a:pPr marL="514350" indent="-514350">
              <a:buFont typeface="+mj-ea"/>
              <a:buAutoNum type="circleNumDbPlain"/>
            </a:pPr>
            <a:r>
              <a:rPr lang="zh-CN" altLang="zh-CN" dirty="0"/>
              <a:t>确定分析类之间的关系</a:t>
            </a:r>
            <a:endParaRPr lang="zh-CN" altLang="zh-CN" dirty="0"/>
          </a:p>
          <a:p>
            <a:pPr marL="514350" indent="-514350">
              <a:buFont typeface="+mj-ea"/>
              <a:buAutoNum type="circleNumDbPlain"/>
            </a:pPr>
            <a:r>
              <a:rPr lang="zh-CN" altLang="zh-CN" dirty="0"/>
              <a:t>绘制分析类图</a:t>
            </a:r>
            <a:endParaRPr lang="zh-CN" altLang="zh-CN" dirty="0"/>
          </a:p>
          <a:p>
            <a:pPr marL="514350" indent="-514350">
              <a:buFont typeface="+mj-ea"/>
              <a:buAutoNum type="circleNumDbPlain"/>
            </a:pP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550590" y="8620"/>
            <a:ext cx="10909212" cy="707886"/>
          </a:xfrm>
        </p:spPr>
        <p:txBody>
          <a:bodyPr/>
          <a:lstStyle/>
          <a:p>
            <a:r>
              <a:rPr lang="zh-CN" altLang="en-US" dirty="0"/>
              <a:t>支持需求建模和分析的</a:t>
            </a:r>
            <a:r>
              <a:rPr lang="en-US" altLang="zh-CN" dirty="0"/>
              <a:t>UML</a:t>
            </a:r>
            <a:r>
              <a:rPr lang="zh-CN" altLang="en-US" dirty="0"/>
              <a:t>图</a:t>
            </a:r>
            <a:endParaRPr lang="zh-CN" altLang="en-US" dirty="0"/>
          </a:p>
        </p:txBody>
      </p:sp>
      <p:graphicFrame>
        <p:nvGraphicFramePr>
          <p:cNvPr id="7" name="表格 6"/>
          <p:cNvGraphicFramePr/>
          <p:nvPr/>
        </p:nvGraphicFramePr>
        <p:xfrm>
          <a:off x="622598" y="944835"/>
          <a:ext cx="10837204" cy="5573381"/>
        </p:xfrm>
        <a:graphic>
          <a:graphicData uri="http://schemas.openxmlformats.org/drawingml/2006/table">
            <a:tbl>
              <a:tblPr firstRow="1" bandRow="1">
                <a:tableStyleId>{5940675A-B579-460E-94D1-54222C63F5DA}</a:tableStyleId>
              </a:tblPr>
              <a:tblGrid>
                <a:gridCol w="1066949"/>
                <a:gridCol w="4800851"/>
                <a:gridCol w="4969404"/>
              </a:tblGrid>
              <a:tr h="450215">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800" b="1">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endParaRPr lang="en-US" alt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endPar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rowSpan="4">
                  <a:txBody>
                    <a:bodyPr/>
                    <a:lstStyle/>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结构</a:t>
                      </a:r>
                      <a:endParaRPr lang="en-US" sz="24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1" dirty="0">
                          <a:solidFill>
                            <a:srgbClr val="000000"/>
                          </a:solidFill>
                          <a:latin typeface="Times New Roman" panose="02020603050405020304" pitchFamily="18" charset="0"/>
                          <a:ea typeface="微软雅黑" panose="020B0503020204020204" charset="-122"/>
                        </a:rPr>
                        <a:t> </a:t>
                      </a:r>
                      <a:endParaRPr lang="en-US" altLang="zh-CN" sz="2400" b="1" dirty="0">
                        <a:solidFill>
                          <a:srgbClr val="000000"/>
                        </a:solidFill>
                        <a:latin typeface="Times New Roman" panose="02020603050405020304" pitchFamily="18" charset="0"/>
                        <a:ea typeface="微软雅黑" panose="020B0503020204020204" charset="-122"/>
                      </a:endParaRPr>
                    </a:p>
                    <a:p>
                      <a:pPr indent="0">
                        <a:buNone/>
                      </a:pPr>
                      <a:r>
                        <a:rPr lang="en-US" altLang="zh-CN" sz="2400" b="1" dirty="0">
                          <a:solidFill>
                            <a:srgbClr val="000000"/>
                          </a:solidFill>
                          <a:latin typeface="Times New Roman" panose="02020603050405020304" pitchFamily="18" charset="0"/>
                          <a:ea typeface="微软雅黑" panose="020B0503020204020204" charset="-122"/>
                        </a:rPr>
                        <a:t> </a:t>
                      </a:r>
                      <a:endParaRPr lang="en-US" altLang="zh-CN" sz="2400" b="1" dirty="0">
                        <a:solidFill>
                          <a:srgbClr val="000000"/>
                        </a:solidFill>
                        <a:latin typeface="Times New Roman" panose="02020603050405020304" pitchFamily="18" charset="0"/>
                        <a:ea typeface="微软雅黑" panose="020B0503020204020204"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类图（class</a:t>
                      </a:r>
                      <a:r>
                        <a:rPr 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diagram）</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系统的静态结构</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对象图（object diagram）</a:t>
                      </a:r>
                      <a:endPar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对象</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系统的静态结构</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构件图(component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2400" b="0">
                          <a:latin typeface="Times New Roman" panose="02020603050405020304" pitchFamily="18" charset="0"/>
                          <a:ea typeface="微软雅黑" panose="020B0503020204020204" charset="-122"/>
                          <a:cs typeface="Times New Roman" panose="02020603050405020304" pitchFamily="18" charset="0"/>
                        </a:rPr>
                        <a:t>其</a:t>
                      </a:r>
                      <a:r>
                        <a:rPr lang="en-US" altLang="en-US" sz="2400" b="0">
                          <a:latin typeface="Times New Roman" panose="02020603050405020304" pitchFamily="18" charset="0"/>
                          <a:ea typeface="微软雅黑" panose="020B0503020204020204" charset="-122"/>
                          <a:cs typeface="Times New Roman" panose="02020603050405020304" pitchFamily="18" charset="0"/>
                        </a:rPr>
                        <a:t>依赖关系</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850">
                <a:tc rowSpan="4">
                  <a:txBody>
                    <a:bodyPr/>
                    <a:lstStyle/>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行为</a:t>
                      </a:r>
                      <a:endParaRPr lang="en-US" sz="24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1" dirty="0">
                          <a:solidFill>
                            <a:srgbClr val="000000"/>
                          </a:solidFill>
                          <a:latin typeface="Times New Roman" panose="02020603050405020304" pitchFamily="18" charset="0"/>
                          <a:ea typeface="微软雅黑" panose="020B0503020204020204" charset="-122"/>
                        </a:rPr>
                        <a:t> </a:t>
                      </a:r>
                      <a:endParaRPr lang="en-US" altLang="zh-CN" sz="2400" b="1" dirty="0">
                        <a:solidFill>
                          <a:srgbClr val="000000"/>
                        </a:solidFill>
                        <a:latin typeface="Times New Roman" panose="02020603050405020304" pitchFamily="18" charset="0"/>
                        <a:ea typeface="微软雅黑" panose="020B0503020204020204"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描述状态的变迁</a:t>
                      </a:r>
                      <a:endPar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dirty="0">
                          <a:latin typeface="Times New Roman" panose="02020603050405020304" pitchFamily="18" charset="0"/>
                          <a:ea typeface="微软雅黑" panose="020B0503020204020204" charset="-122"/>
                          <a:cs typeface="Times New Roman" panose="02020603050405020304" pitchFamily="18" charset="0"/>
                        </a:rPr>
                        <a:t>描述系统活动的实施</a:t>
                      </a:r>
                      <a:endParaRPr lang="zh-CN" altLang="en-US" sz="2400" b="0" dirty="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83235">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通信图</a:t>
                      </a:r>
                      <a:r>
                        <a:rPr 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(communication diagram)</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顺序图</a:t>
                      </a:r>
                      <a:r>
                        <a:rPr 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(sequence diagram)</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的</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消息传递与协作</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532765">
                <a:tc>
                  <a:txBody>
                    <a:bodyPr/>
                    <a:lstStyle/>
                    <a:p>
                      <a:pPr indent="0">
                        <a:buNone/>
                      </a:pPr>
                      <a:r>
                        <a:rPr lang="en-US" sz="2400" b="1" dirty="0" err="1">
                          <a:solidFill>
                            <a:srgbClr val="000000"/>
                          </a:solidFill>
                          <a:latin typeface="Times New Roman" panose="02020603050405020304" pitchFamily="18" charset="0"/>
                          <a:ea typeface="微软雅黑" panose="020B0503020204020204" charset="-122"/>
                          <a:cs typeface="宋体" panose="02010600030101010101" pitchFamily="2" charset="-122"/>
                        </a:rPr>
                        <a:t>部署</a:t>
                      </a:r>
                      <a:endParaRPr lang="en-US" alt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部署图（deployment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2400" b="0"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情况</a:t>
                      </a:r>
                      <a:endParaRPr lang="en-US" altLang="en-US"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24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用例图（use</a:t>
                      </a:r>
                      <a:r>
                        <a:rPr 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case diagram）</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3" y="7938"/>
            <a:ext cx="10909300" cy="1323439"/>
          </a:xfrm>
        </p:spPr>
        <p:txBody>
          <a:bodyPr/>
          <a:lstStyle/>
          <a:p>
            <a:r>
              <a:rPr lang="en-US" altLang="zh-CN" dirty="0"/>
              <a:t>2.3.1 </a:t>
            </a:r>
            <a:r>
              <a:rPr lang="zh-CN" altLang="zh-CN" dirty="0"/>
              <a:t>确定分析类</a:t>
            </a:r>
            <a:br>
              <a:rPr lang="zh-CN" altLang="zh-CN" dirty="0"/>
            </a:b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en-US" dirty="0"/>
              <a:t>有哪几种分析类？</a:t>
            </a:r>
            <a:endParaRPr lang="en-US" altLang="zh-CN" dirty="0"/>
          </a:p>
          <a:p>
            <a:endParaRPr lang="en-US" altLang="zh-CN" dirty="0"/>
          </a:p>
          <a:p>
            <a:r>
              <a:rPr lang="zh-CN" altLang="en-US" dirty="0"/>
              <a:t>如何确定分析类？</a:t>
            </a:r>
            <a:endParaRPr lang="en-US" altLang="zh-CN" dirty="0"/>
          </a:p>
          <a:p>
            <a:pPr lvl="1"/>
            <a:r>
              <a:rPr lang="zh-CN" altLang="zh-CN" dirty="0"/>
              <a:t>用例模型中的</a:t>
            </a:r>
            <a:r>
              <a:rPr lang="zh-CN" altLang="zh-CN" b="1" dirty="0">
                <a:solidFill>
                  <a:srgbClr val="C00000"/>
                </a:solidFill>
              </a:rPr>
              <a:t>外部执行者</a:t>
            </a:r>
            <a:r>
              <a:rPr lang="zh-CN" altLang="zh-CN" dirty="0"/>
              <a:t>应该是分析类图中的类</a:t>
            </a:r>
            <a:endParaRPr lang="en-US" altLang="zh-CN" dirty="0"/>
          </a:p>
          <a:p>
            <a:pPr lvl="1"/>
            <a:r>
              <a:rPr lang="zh-CN" altLang="zh-CN" dirty="0"/>
              <a:t>在各个用例的顺序图，如果该图中出现了某个</a:t>
            </a:r>
            <a:r>
              <a:rPr lang="zh-CN" altLang="zh-CN" b="1" dirty="0">
                <a:solidFill>
                  <a:srgbClr val="C00000"/>
                </a:solidFill>
              </a:rPr>
              <a:t>对象</a:t>
            </a:r>
            <a:r>
              <a:rPr lang="zh-CN" altLang="zh-CN" dirty="0"/>
              <a:t>，那么该</a:t>
            </a:r>
            <a:r>
              <a:rPr lang="zh-CN" altLang="zh-CN" b="1" dirty="0">
                <a:solidFill>
                  <a:srgbClr val="C00000"/>
                </a:solidFill>
              </a:rPr>
              <a:t>对象所对应的类</a:t>
            </a:r>
            <a:r>
              <a:rPr lang="zh-CN" altLang="zh-CN" dirty="0"/>
              <a:t>属于分析类，应出现在分析类图中</a:t>
            </a:r>
            <a:endParaRPr lang="zh-CN" altLang="en-US" dirty="0"/>
          </a:p>
        </p:txBody>
      </p:sp>
      <p:pic>
        <p:nvPicPr>
          <p:cNvPr id="6" name="图片 5"/>
          <p:cNvPicPr>
            <a:picLocks noChangeAspect="1"/>
          </p:cNvPicPr>
          <p:nvPr/>
        </p:nvPicPr>
        <p:blipFill>
          <a:blip r:embed="rId1"/>
          <a:stretch>
            <a:fillRect/>
          </a:stretch>
        </p:blipFill>
        <p:spPr>
          <a:xfrm>
            <a:off x="5059533" y="1125538"/>
            <a:ext cx="1035673" cy="1046205"/>
          </a:xfrm>
          <a:prstGeom prst="rect">
            <a:avLst/>
          </a:prstGeom>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示例：根据用例图来确定分析类</a:t>
            </a:r>
            <a:endParaRPr lang="zh-CN" altLang="en-US" dirty="0"/>
          </a:p>
        </p:txBody>
      </p:sp>
      <p:pic>
        <p:nvPicPr>
          <p:cNvPr id="4" name="图片 3"/>
          <p:cNvPicPr>
            <a:picLocks noChangeAspect="1"/>
          </p:cNvPicPr>
          <p:nvPr/>
        </p:nvPicPr>
        <p:blipFill>
          <a:blip r:embed="rId1"/>
          <a:stretch>
            <a:fillRect/>
          </a:stretch>
        </p:blipFill>
        <p:spPr>
          <a:xfrm>
            <a:off x="910630" y="908720"/>
            <a:ext cx="7679313" cy="5602692"/>
          </a:xfrm>
          <a:prstGeom prst="rect">
            <a:avLst/>
          </a:prstGeom>
        </p:spPr>
      </p:pic>
      <p:sp>
        <p:nvSpPr>
          <p:cNvPr id="5" name="矩形 4"/>
          <p:cNvSpPr/>
          <p:nvPr/>
        </p:nvSpPr>
        <p:spPr>
          <a:xfrm>
            <a:off x="9047534" y="2420888"/>
            <a:ext cx="2952328" cy="16921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有哪些分析类？</a:t>
            </a:r>
            <a:endParaRPr lang="zh-CN" altLang="en-US" sz="2800" dirty="0">
              <a:solidFill>
                <a:srgbClr val="C00000"/>
              </a:solidFill>
            </a:endParaRPr>
          </a:p>
        </p:txBody>
      </p:sp>
      <p:pic>
        <p:nvPicPr>
          <p:cNvPr id="6" name="图片 5"/>
          <p:cNvPicPr>
            <a:picLocks noChangeAspect="1"/>
          </p:cNvPicPr>
          <p:nvPr/>
        </p:nvPicPr>
        <p:blipFill>
          <a:blip r:embed="rId2"/>
          <a:stretch>
            <a:fillRect/>
          </a:stretch>
        </p:blipFill>
        <p:spPr>
          <a:xfrm>
            <a:off x="10726686" y="5506884"/>
            <a:ext cx="1035673" cy="1046205"/>
          </a:xfrm>
          <a:prstGeom prst="rect">
            <a:avLst/>
          </a:prstGeom>
        </p:spPr>
      </p:pic>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示例：根据交互图来确定分析类</a:t>
            </a:r>
            <a:endParaRPr lang="zh-CN" altLang="en-US" dirty="0"/>
          </a:p>
        </p:txBody>
      </p:sp>
      <p:sp>
        <p:nvSpPr>
          <p:cNvPr id="10" name="矩形 9"/>
          <p:cNvSpPr/>
          <p:nvPr/>
        </p:nvSpPr>
        <p:spPr>
          <a:xfrm>
            <a:off x="298562" y="5589240"/>
            <a:ext cx="1019959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有哪些分析类？</a:t>
            </a:r>
            <a:endParaRPr lang="zh-CN" altLang="en-US" sz="2800" dirty="0">
              <a:solidFill>
                <a:srgbClr val="C00000"/>
              </a:solidFill>
            </a:endParaRPr>
          </a:p>
        </p:txBody>
      </p:sp>
      <p:pic>
        <p:nvPicPr>
          <p:cNvPr id="5" name="图片 4"/>
          <p:cNvPicPr>
            <a:picLocks noChangeAspect="1"/>
          </p:cNvPicPr>
          <p:nvPr/>
        </p:nvPicPr>
        <p:blipFill>
          <a:blip r:embed="rId1"/>
          <a:stretch>
            <a:fillRect/>
          </a:stretch>
        </p:blipFill>
        <p:spPr>
          <a:xfrm>
            <a:off x="10726686" y="5506884"/>
            <a:ext cx="1035673" cy="1046205"/>
          </a:xfrm>
          <a:prstGeom prst="rect">
            <a:avLst/>
          </a:prstGeom>
        </p:spPr>
      </p:pic>
      <p:sp>
        <p:nvSpPr>
          <p:cNvPr id="3" name="矩形 2"/>
          <p:cNvSpPr/>
          <p:nvPr/>
        </p:nvSpPr>
        <p:spPr>
          <a:xfrm>
            <a:off x="2386794" y="1016732"/>
            <a:ext cx="8820980" cy="1046205"/>
          </a:xfrm>
          <a:prstGeom prst="rect">
            <a:avLst/>
          </a:prstGeom>
          <a:noFill/>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p:cNvPicPr>
            <a:picLocks noChangeAspect="1"/>
          </p:cNvPicPr>
          <p:nvPr/>
        </p:nvPicPr>
        <p:blipFill>
          <a:blip r:embed="rId2"/>
          <a:stretch>
            <a:fillRect/>
          </a:stretch>
        </p:blipFill>
        <p:spPr>
          <a:xfrm>
            <a:off x="899867" y="1152475"/>
            <a:ext cx="10117124" cy="4553049"/>
          </a:xfrm>
          <a:prstGeom prst="rect">
            <a:avLst/>
          </a:prstGeom>
        </p:spPr>
      </p:pic>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1323439"/>
          </a:xfrm>
        </p:spPr>
        <p:txBody>
          <a:bodyPr/>
          <a:lstStyle/>
          <a:p>
            <a:r>
              <a:rPr lang="en-US" altLang="zh-CN" dirty="0"/>
              <a:t>2.3.2 </a:t>
            </a:r>
            <a:r>
              <a:rPr lang="zh-CN" altLang="zh-CN" dirty="0"/>
              <a:t>确定分析类的职责</a:t>
            </a:r>
            <a:br>
              <a:rPr lang="zh-CN" altLang="zh-CN" dirty="0"/>
            </a:b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每一个分析类都有其</a:t>
            </a:r>
            <a:r>
              <a:rPr lang="zh-CN" altLang="zh-CN" dirty="0">
                <a:solidFill>
                  <a:srgbClr val="C00000"/>
                </a:solidFill>
              </a:rPr>
              <a:t>职责</a:t>
            </a:r>
            <a:r>
              <a:rPr lang="zh-CN" altLang="zh-CN" dirty="0"/>
              <a:t>，需提供相关的</a:t>
            </a:r>
            <a:r>
              <a:rPr lang="zh-CN" altLang="zh-CN" dirty="0">
                <a:solidFill>
                  <a:srgbClr val="C00000"/>
                </a:solidFill>
              </a:rPr>
              <a:t>服务</a:t>
            </a:r>
            <a:endParaRPr lang="en-US" altLang="zh-CN" dirty="0">
              <a:solidFill>
                <a:srgbClr val="C00000"/>
              </a:solidFill>
            </a:endParaRPr>
          </a:p>
          <a:p>
            <a:r>
              <a:rPr lang="zh-CN" altLang="zh-CN" dirty="0"/>
              <a:t>对象接收的</a:t>
            </a:r>
            <a:r>
              <a:rPr lang="zh-CN" altLang="zh-CN" dirty="0">
                <a:solidFill>
                  <a:srgbClr val="C00000"/>
                </a:solidFill>
              </a:rPr>
              <a:t>消息与其承担的职责</a:t>
            </a:r>
            <a:r>
              <a:rPr lang="zh-CN" altLang="zh-CN" dirty="0"/>
              <a:t>之间存在一一对应关系，即如果一个对象能够接收某项消息，它就应当承担与该消息相对应的职责</a:t>
            </a:r>
            <a:endParaRPr lang="en-US" altLang="zh-CN" dirty="0"/>
          </a:p>
          <a:p>
            <a:r>
              <a:rPr lang="zh-CN" altLang="zh-CN" dirty="0"/>
              <a:t>可用类的</a:t>
            </a:r>
            <a:r>
              <a:rPr lang="zh-CN" altLang="zh-CN" dirty="0">
                <a:solidFill>
                  <a:srgbClr val="C00000"/>
                </a:solidFill>
              </a:rPr>
              <a:t>方法名</a:t>
            </a:r>
            <a:r>
              <a:rPr lang="zh-CN" altLang="zh-CN" dirty="0"/>
              <a:t>来表示分析类的职责，并采用简短的自然语言来详细刻画类的职责</a:t>
            </a:r>
            <a:endParaRPr lang="en-US" altLang="zh-CN" dirty="0"/>
          </a:p>
          <a:p>
            <a:endParaRPr lang="zh-CN" altLang="en-US" dirty="0"/>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示例：确定分析类的职责</a:t>
            </a:r>
            <a:endParaRPr lang="zh-CN" altLang="en-US" dirty="0"/>
          </a:p>
        </p:txBody>
      </p:sp>
      <p:sp>
        <p:nvSpPr>
          <p:cNvPr id="10" name="矩形 9"/>
          <p:cNvSpPr/>
          <p:nvPr/>
        </p:nvSpPr>
        <p:spPr>
          <a:xfrm>
            <a:off x="298562" y="5589240"/>
            <a:ext cx="9541060"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err="1">
                <a:solidFill>
                  <a:srgbClr val="C00000"/>
                </a:solidFill>
              </a:rPr>
              <a:t>UserLibrary</a:t>
            </a:r>
            <a:r>
              <a:rPr lang="zh-CN" altLang="en-US" sz="2800" dirty="0">
                <a:solidFill>
                  <a:srgbClr val="C00000"/>
                </a:solidFill>
              </a:rPr>
              <a:t>类有何职责？</a:t>
            </a:r>
            <a:endParaRPr lang="zh-CN" altLang="en-US" sz="2800" dirty="0">
              <a:solidFill>
                <a:srgbClr val="C00000"/>
              </a:solidFill>
            </a:endParaRPr>
          </a:p>
        </p:txBody>
      </p:sp>
      <p:sp>
        <p:nvSpPr>
          <p:cNvPr id="5" name="矩形 4"/>
          <p:cNvSpPr/>
          <p:nvPr/>
        </p:nvSpPr>
        <p:spPr>
          <a:xfrm>
            <a:off x="8795506" y="952744"/>
            <a:ext cx="2808312" cy="80982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959302" y="2056249"/>
            <a:ext cx="2808312" cy="80982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a:stretch>
            <a:fillRect/>
          </a:stretch>
        </p:blipFill>
        <p:spPr>
          <a:xfrm>
            <a:off x="10726686" y="5506884"/>
            <a:ext cx="1035673" cy="1046205"/>
          </a:xfrm>
          <a:prstGeom prst="rect">
            <a:avLst/>
          </a:prstGeom>
        </p:spPr>
      </p:pic>
      <p:pic>
        <p:nvPicPr>
          <p:cNvPr id="8" name="图片 7"/>
          <p:cNvPicPr>
            <a:picLocks noChangeAspect="1"/>
          </p:cNvPicPr>
          <p:nvPr/>
        </p:nvPicPr>
        <p:blipFill>
          <a:blip r:embed="rId2"/>
          <a:stretch>
            <a:fillRect/>
          </a:stretch>
        </p:blipFill>
        <p:spPr>
          <a:xfrm>
            <a:off x="694606" y="998545"/>
            <a:ext cx="10032080" cy="4514777"/>
          </a:xfrm>
          <a:prstGeom prst="rect">
            <a:avLst/>
          </a:prstGeom>
        </p:spPr>
      </p:pic>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2.3.3 </a:t>
            </a:r>
            <a:r>
              <a:rPr lang="zh-CN" altLang="zh-CN" dirty="0"/>
              <a:t>确定分析类的属性</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分析类具有哪些属性取决于该类需要持久</a:t>
            </a:r>
            <a:r>
              <a:rPr lang="zh-CN" altLang="zh-CN" dirty="0">
                <a:solidFill>
                  <a:srgbClr val="C00000"/>
                </a:solidFill>
              </a:rPr>
              <a:t>保存哪些信息</a:t>
            </a:r>
            <a:endParaRPr lang="en-US" altLang="zh-CN" dirty="0">
              <a:solidFill>
                <a:srgbClr val="C00000"/>
              </a:solidFill>
            </a:endParaRPr>
          </a:p>
          <a:p>
            <a:endParaRPr lang="en-US" altLang="zh-CN" dirty="0"/>
          </a:p>
          <a:p>
            <a:r>
              <a:rPr lang="zh-CN" altLang="zh-CN" dirty="0"/>
              <a:t>用例顺序图中的每个对象所发送和接收的消息中往往附带有相关的</a:t>
            </a:r>
            <a:r>
              <a:rPr lang="zh-CN" altLang="zh-CN" dirty="0">
                <a:solidFill>
                  <a:srgbClr val="C00000"/>
                </a:solidFill>
              </a:rPr>
              <a:t>参数</a:t>
            </a:r>
            <a:r>
              <a:rPr lang="zh-CN" altLang="zh-CN" dirty="0"/>
              <a:t>，这意味着发送或接收对象所对应的类可能需要</a:t>
            </a:r>
            <a:r>
              <a:rPr lang="zh-CN" altLang="zh-CN" dirty="0">
                <a:solidFill>
                  <a:srgbClr val="C00000"/>
                </a:solidFill>
              </a:rPr>
              <a:t>保存和处理与消息参数相对应的信息</a:t>
            </a:r>
            <a:r>
              <a:rPr lang="zh-CN" altLang="zh-CN" dirty="0"/>
              <a:t>，因而可能需要与此相对应的属性</a:t>
            </a:r>
            <a:endParaRPr lang="zh-CN" altLang="en-US" dirty="0"/>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示例：确定分析类的属性</a:t>
            </a:r>
            <a:endParaRPr lang="zh-CN" altLang="en-US" dirty="0"/>
          </a:p>
        </p:txBody>
      </p:sp>
      <p:sp>
        <p:nvSpPr>
          <p:cNvPr id="10" name="矩形 9"/>
          <p:cNvSpPr/>
          <p:nvPr/>
        </p:nvSpPr>
        <p:spPr>
          <a:xfrm>
            <a:off x="298562" y="5589240"/>
            <a:ext cx="1019959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err="1">
                <a:solidFill>
                  <a:srgbClr val="C00000"/>
                </a:solidFill>
              </a:rPr>
              <a:t>UserLibrary</a:t>
            </a:r>
            <a:r>
              <a:rPr lang="zh-CN" altLang="en-US" sz="2800" dirty="0">
                <a:solidFill>
                  <a:srgbClr val="C00000"/>
                </a:solidFill>
              </a:rPr>
              <a:t>类有何属性？</a:t>
            </a:r>
            <a:endParaRPr lang="zh-CN" altLang="en-US" sz="2800" dirty="0">
              <a:solidFill>
                <a:srgbClr val="C00000"/>
              </a:solidFill>
            </a:endParaRPr>
          </a:p>
        </p:txBody>
      </p:sp>
      <p:sp>
        <p:nvSpPr>
          <p:cNvPr id="5" name="矩形 4"/>
          <p:cNvSpPr/>
          <p:nvPr/>
        </p:nvSpPr>
        <p:spPr>
          <a:xfrm>
            <a:off x="8795506" y="952744"/>
            <a:ext cx="2808312" cy="80982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a:stretch>
            <a:fillRect/>
          </a:stretch>
        </p:blipFill>
        <p:spPr>
          <a:xfrm>
            <a:off x="10726686" y="5506884"/>
            <a:ext cx="1035673" cy="1046205"/>
          </a:xfrm>
          <a:prstGeom prst="rect">
            <a:avLst/>
          </a:prstGeom>
        </p:spPr>
      </p:pic>
      <p:sp>
        <p:nvSpPr>
          <p:cNvPr id="8" name="矩形 7"/>
          <p:cNvSpPr/>
          <p:nvPr/>
        </p:nvSpPr>
        <p:spPr>
          <a:xfrm>
            <a:off x="6995306" y="2060212"/>
            <a:ext cx="2808312" cy="80982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730610" y="1036191"/>
            <a:ext cx="10117124" cy="4553049"/>
          </a:xfrm>
          <a:prstGeom prst="rect">
            <a:avLst/>
          </a:prstGeom>
        </p:spPr>
      </p:pic>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1323439"/>
          </a:xfrm>
        </p:spPr>
        <p:txBody>
          <a:bodyPr/>
          <a:lstStyle/>
          <a:p>
            <a:r>
              <a:rPr lang="en-US" altLang="zh-CN" dirty="0"/>
              <a:t>2.3.4 </a:t>
            </a:r>
            <a:r>
              <a:rPr lang="zh-CN" altLang="zh-CN" dirty="0"/>
              <a:t>确定分析类之间的关系</a:t>
            </a:r>
            <a:br>
              <a:rPr lang="zh-CN" altLang="zh-CN" dirty="0"/>
            </a:br>
            <a:endParaRPr lang="zh-CN" altLang="en-US" dirty="0"/>
          </a:p>
        </p:txBody>
      </p:sp>
      <p:sp>
        <p:nvSpPr>
          <p:cNvPr id="5" name="内容占位符 4"/>
          <p:cNvSpPr>
            <a:spLocks noGrp="1"/>
          </p:cNvSpPr>
          <p:nvPr>
            <p:ph idx="1"/>
          </p:nvPr>
        </p:nvSpPr>
        <p:spPr>
          <a:xfrm>
            <a:off x="539750" y="1125538"/>
            <a:ext cx="10920052" cy="5040312"/>
          </a:xfrm>
        </p:spPr>
        <p:txBody>
          <a:bodyPr/>
          <a:lstStyle/>
          <a:p>
            <a:r>
              <a:rPr lang="zh-CN" altLang="zh-CN" dirty="0"/>
              <a:t>从全局视角理解和描述不同分析类间的关系</a:t>
            </a:r>
            <a:endParaRPr lang="en-US" altLang="zh-CN" dirty="0"/>
          </a:p>
          <a:p>
            <a:r>
              <a:rPr lang="zh-CN" altLang="zh-CN" dirty="0"/>
              <a:t>类之间的关系有多种形式</a:t>
            </a:r>
            <a:endParaRPr lang="en-US" altLang="zh-CN" dirty="0"/>
          </a:p>
          <a:p>
            <a:pPr lvl="1"/>
            <a:r>
              <a:rPr lang="zh-CN" altLang="zh-CN" dirty="0"/>
              <a:t>包括继承、关联、聚合和组合、依赖等等</a:t>
            </a:r>
            <a:endParaRPr lang="en-US" altLang="zh-CN" dirty="0"/>
          </a:p>
          <a:p>
            <a:r>
              <a:rPr lang="zh-CN" altLang="en-US" dirty="0"/>
              <a:t>具体策略</a:t>
            </a:r>
            <a:endParaRPr lang="en-US" altLang="zh-CN" dirty="0"/>
          </a:p>
          <a:p>
            <a:pPr lvl="1"/>
            <a:r>
              <a:rPr lang="zh-CN" altLang="zh-CN" dirty="0"/>
              <a:t>在用例的顺序图中，如果存在从类</a:t>
            </a:r>
            <a:r>
              <a:rPr lang="en-US" altLang="zh-CN" dirty="0"/>
              <a:t>A</a:t>
            </a:r>
            <a:r>
              <a:rPr lang="zh-CN" altLang="zh-CN" dirty="0"/>
              <a:t>对象到类</a:t>
            </a:r>
            <a:r>
              <a:rPr lang="en-US" altLang="zh-CN" dirty="0"/>
              <a:t>B</a:t>
            </a:r>
            <a:r>
              <a:rPr lang="zh-CN" altLang="zh-CN" dirty="0"/>
              <a:t>对象的消息传递，那么意味着类</a:t>
            </a:r>
            <a:r>
              <a:rPr lang="en-US" altLang="zh-CN" dirty="0"/>
              <a:t>A</a:t>
            </a:r>
            <a:r>
              <a:rPr lang="zh-CN" altLang="zh-CN" dirty="0"/>
              <a:t>和</a:t>
            </a:r>
            <a:r>
              <a:rPr lang="en-US" altLang="zh-CN" dirty="0"/>
              <a:t>B</a:t>
            </a:r>
            <a:r>
              <a:rPr lang="zh-CN" altLang="zh-CN" dirty="0"/>
              <a:t>间存在</a:t>
            </a:r>
            <a:r>
              <a:rPr lang="zh-CN" altLang="zh-CN" b="1" dirty="0">
                <a:solidFill>
                  <a:srgbClr val="C00000"/>
                </a:solidFill>
              </a:rPr>
              <a:t>关联、依赖、聚合或组合</a:t>
            </a:r>
            <a:r>
              <a:rPr lang="zh-CN" altLang="zh-CN" dirty="0"/>
              <a:t>等关系</a:t>
            </a:r>
            <a:endParaRPr lang="zh-CN" altLang="zh-CN" dirty="0"/>
          </a:p>
          <a:p>
            <a:pPr lvl="1"/>
            <a:r>
              <a:rPr lang="zh-CN" altLang="zh-CN" dirty="0"/>
              <a:t>如果经过上述步骤所得到的若干个类之间存在一般和特殊的关系，那么可对这些分析类进行层次化组织，标识出它们间的</a:t>
            </a:r>
            <a:r>
              <a:rPr lang="zh-CN" altLang="zh-CN" b="1" dirty="0">
                <a:solidFill>
                  <a:srgbClr val="C00000"/>
                </a:solidFill>
              </a:rPr>
              <a:t>继承关系</a:t>
            </a:r>
            <a:endParaRPr lang="zh-CN" altLang="zh-CN" b="1" dirty="0">
              <a:solidFill>
                <a:srgbClr val="C00000"/>
              </a:solidFill>
            </a:endParaRPr>
          </a:p>
          <a:p>
            <a:endParaRPr lang="zh-CN" altLang="en-US" dirty="0"/>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示例：确定分析类之间的关系</a:t>
            </a:r>
            <a:endParaRPr lang="zh-CN" altLang="en-US" dirty="0"/>
          </a:p>
        </p:txBody>
      </p:sp>
      <p:sp>
        <p:nvSpPr>
          <p:cNvPr id="10" name="矩形 9"/>
          <p:cNvSpPr/>
          <p:nvPr/>
        </p:nvSpPr>
        <p:spPr>
          <a:xfrm>
            <a:off x="226554" y="5589240"/>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哪些分析类之间存在怎样的关系？</a:t>
            </a:r>
            <a:endParaRPr lang="zh-CN" altLang="en-US" sz="2800" dirty="0">
              <a:solidFill>
                <a:srgbClr val="C00000"/>
              </a:solidFill>
            </a:endParaRPr>
          </a:p>
        </p:txBody>
      </p:sp>
      <p:sp>
        <p:nvSpPr>
          <p:cNvPr id="5" name="矩形 4"/>
          <p:cNvSpPr/>
          <p:nvPr/>
        </p:nvSpPr>
        <p:spPr>
          <a:xfrm>
            <a:off x="2638822" y="952744"/>
            <a:ext cx="8964996" cy="80982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stretch>
            <a:fillRect/>
          </a:stretch>
        </p:blipFill>
        <p:spPr>
          <a:xfrm>
            <a:off x="10726686" y="5506884"/>
            <a:ext cx="1035673" cy="1046205"/>
          </a:xfrm>
          <a:prstGeom prst="rect">
            <a:avLst/>
          </a:prstGeom>
        </p:spPr>
      </p:pic>
      <p:pic>
        <p:nvPicPr>
          <p:cNvPr id="7" name="图片 6"/>
          <p:cNvPicPr>
            <a:picLocks noChangeAspect="1"/>
          </p:cNvPicPr>
          <p:nvPr/>
        </p:nvPicPr>
        <p:blipFill>
          <a:blip r:embed="rId2"/>
          <a:stretch>
            <a:fillRect/>
          </a:stretch>
        </p:blipFill>
        <p:spPr>
          <a:xfrm>
            <a:off x="586594" y="949938"/>
            <a:ext cx="10477163" cy="4715080"/>
          </a:xfrm>
          <a:prstGeom prst="rect">
            <a:avLst/>
          </a:prstGeom>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1323439"/>
          </a:xfrm>
        </p:spPr>
        <p:txBody>
          <a:bodyPr/>
          <a:lstStyle/>
          <a:p>
            <a:r>
              <a:rPr lang="en-US" altLang="zh-CN" dirty="0"/>
              <a:t>2.3.5 </a:t>
            </a:r>
            <a:r>
              <a:rPr lang="zh-CN" altLang="zh-CN" dirty="0"/>
              <a:t>绘制分析类图</a:t>
            </a:r>
            <a:br>
              <a:rPr lang="zh-CN" altLang="zh-CN" dirty="0"/>
            </a:b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制出系统的分析类图，建立分析类模型</a:t>
            </a:r>
            <a:endParaRPr lang="en-US" altLang="zh-CN" dirty="0"/>
          </a:p>
          <a:p>
            <a:pPr lvl="1"/>
            <a:r>
              <a:rPr lang="zh-CN" altLang="zh-CN" dirty="0"/>
              <a:t>直观描述了系统中的分析类、每个分析类的属性和职责、不同分析类之间的关系</a:t>
            </a:r>
            <a:endParaRPr lang="en-US" altLang="zh-CN" dirty="0"/>
          </a:p>
          <a:p>
            <a:pPr lvl="1"/>
            <a:endParaRPr lang="en-US" altLang="zh-CN" dirty="0"/>
          </a:p>
          <a:p>
            <a:r>
              <a:rPr lang="zh-CN" altLang="zh-CN" dirty="0"/>
              <a:t>如果系列规模较大，分析类的数量多，关系复杂，难以用一张类图来完整和清晰地表示，那么可以分</a:t>
            </a:r>
            <a:r>
              <a:rPr lang="zh-CN" altLang="en-US" dirty="0"/>
              <a:t>多个</a:t>
            </a:r>
            <a:r>
              <a:rPr lang="zh-CN" altLang="zh-CN" dirty="0"/>
              <a:t>子系统来绘制分析类图</a:t>
            </a:r>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1.3.1 UML</a:t>
            </a:r>
            <a:r>
              <a:rPr lang="zh-CN" altLang="en-US" dirty="0"/>
              <a:t>交互图的作用</a:t>
            </a:r>
            <a:endParaRPr lang="zh-CN" altLang="en-US" dirty="0"/>
          </a:p>
        </p:txBody>
      </p:sp>
      <p:sp>
        <p:nvSpPr>
          <p:cNvPr id="2" name="内容占位符 1"/>
          <p:cNvSpPr>
            <a:spLocks noGrp="1"/>
          </p:cNvSpPr>
          <p:nvPr>
            <p:ph idx="1"/>
          </p:nvPr>
        </p:nvSpPr>
        <p:spPr/>
        <p:txBody>
          <a:bodyPr/>
          <a:lstStyle/>
          <a:p>
            <a:pPr lvl="0"/>
            <a:r>
              <a:rPr lang="zh-CN" altLang="en-US" dirty="0"/>
              <a:t>刻画</a:t>
            </a:r>
            <a:r>
              <a:rPr lang="zh-CN" altLang="en-US" dirty="0">
                <a:solidFill>
                  <a:srgbClr val="C00000"/>
                </a:solidFill>
              </a:rPr>
              <a:t>对象间</a:t>
            </a:r>
            <a:r>
              <a:rPr lang="zh-CN" altLang="en-US" dirty="0"/>
              <a:t>的</a:t>
            </a:r>
            <a:r>
              <a:rPr lang="zh-CN" altLang="en-US" dirty="0">
                <a:solidFill>
                  <a:srgbClr val="C00000"/>
                </a:solidFill>
              </a:rPr>
              <a:t>消息传递</a:t>
            </a:r>
            <a:r>
              <a:rPr lang="zh-CN" altLang="en-US" dirty="0"/>
              <a:t>，分析如何通过</a:t>
            </a:r>
            <a:r>
              <a:rPr lang="zh-CN" altLang="en-US" dirty="0">
                <a:solidFill>
                  <a:srgbClr val="C00000"/>
                </a:solidFill>
              </a:rPr>
              <a:t>交互协作</a:t>
            </a:r>
            <a:r>
              <a:rPr lang="zh-CN" altLang="en-US" dirty="0"/>
              <a:t>完成功能</a:t>
            </a:r>
            <a:endParaRPr lang="en-US" altLang="zh-CN" dirty="0"/>
          </a:p>
          <a:p>
            <a:pPr lvl="1"/>
            <a:r>
              <a:rPr lang="zh-CN" altLang="zh-CN" dirty="0"/>
              <a:t>用例的功能实现方式</a:t>
            </a:r>
            <a:endParaRPr lang="en-US" altLang="zh-CN" dirty="0"/>
          </a:p>
          <a:p>
            <a:pPr lvl="1"/>
            <a:r>
              <a:rPr lang="zh-CN" altLang="zh-CN" dirty="0"/>
              <a:t>软件系统在某种使用场景下对象间的交互协作流程</a:t>
            </a:r>
            <a:endParaRPr lang="en-US" altLang="zh-CN" dirty="0"/>
          </a:p>
          <a:p>
            <a:pPr lvl="1"/>
            <a:r>
              <a:rPr lang="zh-CN" altLang="zh-CN" dirty="0"/>
              <a:t>软件系统的某个复杂操作的逻辑实现模型</a:t>
            </a:r>
            <a:endParaRPr lang="en-US" altLang="zh-CN" dirty="0"/>
          </a:p>
          <a:p>
            <a:pPr lvl="1"/>
            <a:endParaRPr lang="zh-CN" altLang="zh-CN" dirty="0"/>
          </a:p>
          <a:p>
            <a:r>
              <a:rPr lang="zh-CN" altLang="en-US" dirty="0"/>
              <a:t>二类交互图</a:t>
            </a:r>
            <a:endParaRPr lang="en-US" altLang="zh-CN" dirty="0"/>
          </a:p>
          <a:p>
            <a:pPr lvl="1"/>
            <a:r>
              <a:rPr lang="zh-CN" altLang="en-US" dirty="0"/>
              <a:t>顺序图</a:t>
            </a:r>
            <a:r>
              <a:rPr lang="en-US" altLang="zh-CN" dirty="0"/>
              <a:t>(Sequence Diagram)</a:t>
            </a:r>
            <a:r>
              <a:rPr lang="zh-CN" altLang="en-US" dirty="0"/>
              <a:t>：</a:t>
            </a:r>
            <a:r>
              <a:rPr lang="zh-CN" altLang="zh-CN" dirty="0"/>
              <a:t>强调消息传递的时间序</a:t>
            </a:r>
            <a:endParaRPr lang="en-US" altLang="zh-CN" dirty="0"/>
          </a:p>
          <a:p>
            <a:pPr lvl="1"/>
            <a:r>
              <a:rPr lang="zh-CN" altLang="en-US" dirty="0"/>
              <a:t>通信图</a:t>
            </a:r>
            <a:r>
              <a:rPr lang="en-US" altLang="zh-CN" dirty="0"/>
              <a:t>(Communication Diagram)</a:t>
            </a:r>
            <a:r>
              <a:rPr lang="zh-CN" altLang="en-US" dirty="0"/>
              <a:t>：</a:t>
            </a:r>
            <a:r>
              <a:rPr lang="zh-CN" altLang="zh-CN" dirty="0"/>
              <a:t>突出对象间</a:t>
            </a:r>
            <a:r>
              <a:rPr lang="zh-CN" altLang="en-US" dirty="0"/>
              <a:t>的</a:t>
            </a:r>
            <a:r>
              <a:rPr lang="zh-CN" altLang="zh-CN" dirty="0"/>
              <a:t>合作</a:t>
            </a:r>
            <a:endParaRPr lang="en-US" altLang="zh-CN" dirty="0"/>
          </a:p>
          <a:p>
            <a:pPr lvl="1"/>
            <a:endParaRPr lang="en-US" altLang="zh-CN" dirty="0"/>
          </a:p>
          <a:p>
            <a:r>
              <a:rPr lang="zh-CN" altLang="en-US" dirty="0"/>
              <a:t>表达能力相同，二类图可相互转换</a:t>
            </a:r>
            <a:endParaRPr lang="en-US" altLang="zh-CN" dirty="0"/>
          </a:p>
          <a:p>
            <a:pPr lvl="1"/>
            <a:endParaRPr lang="en-US" altLang="zh-CN" dirty="0"/>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a:t>”</a:t>
            </a:r>
            <a:r>
              <a:rPr lang="zh-CN" altLang="en-US" dirty="0"/>
              <a:t>空巢老人看护软件”分析类图</a:t>
            </a:r>
            <a:endParaRPr lang="zh-CN" altLang="en-US" dirty="0"/>
          </a:p>
        </p:txBody>
      </p:sp>
      <p:pic>
        <p:nvPicPr>
          <p:cNvPr id="5" name="图片 4"/>
          <p:cNvPicPr/>
          <p:nvPr/>
        </p:nvPicPr>
        <p:blipFill>
          <a:blip r:embed="rId1"/>
          <a:stretch>
            <a:fillRect/>
          </a:stretch>
        </p:blipFill>
        <p:spPr>
          <a:xfrm>
            <a:off x="543485" y="764704"/>
            <a:ext cx="9733350" cy="5328592"/>
          </a:xfrm>
          <a:prstGeom prst="rect">
            <a:avLst/>
          </a:prstGeom>
        </p:spPr>
      </p:pic>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1323439"/>
          </a:xfrm>
        </p:spPr>
        <p:txBody>
          <a:bodyPr/>
          <a:lstStyle/>
          <a:p>
            <a:r>
              <a:rPr lang="en-US" altLang="zh-CN" dirty="0"/>
              <a:t>2.4 </a:t>
            </a:r>
            <a:r>
              <a:rPr lang="zh-CN" altLang="zh-CN" dirty="0"/>
              <a:t>分析和建立软件需求的状态模型</a:t>
            </a:r>
            <a:br>
              <a:rPr lang="zh-CN" altLang="zh-CN" dirty="0"/>
            </a:br>
            <a:endParaRPr lang="zh-CN" altLang="en-US" dirty="0"/>
          </a:p>
        </p:txBody>
      </p:sp>
      <p:sp>
        <p:nvSpPr>
          <p:cNvPr id="5" name="内容占位符 4"/>
          <p:cNvSpPr>
            <a:spLocks noGrp="1"/>
          </p:cNvSpPr>
          <p:nvPr>
            <p:ph idx="1"/>
          </p:nvPr>
        </p:nvSpPr>
        <p:spPr>
          <a:xfrm>
            <a:off x="539750" y="1125538"/>
            <a:ext cx="10920052" cy="5040312"/>
          </a:xfrm>
        </p:spPr>
        <p:txBody>
          <a:bodyPr/>
          <a:lstStyle/>
          <a:p>
            <a:r>
              <a:rPr lang="zh-CN" altLang="zh-CN" dirty="0"/>
              <a:t>用</a:t>
            </a:r>
            <a:r>
              <a:rPr lang="en-US" altLang="zh-CN" dirty="0"/>
              <a:t>UML</a:t>
            </a:r>
            <a:r>
              <a:rPr lang="zh-CN" altLang="zh-CN" dirty="0"/>
              <a:t>的状态图来描述这些对象的</a:t>
            </a:r>
            <a:r>
              <a:rPr lang="zh-CN" altLang="zh-CN" dirty="0">
                <a:solidFill>
                  <a:srgbClr val="C00000"/>
                </a:solidFill>
              </a:rPr>
              <a:t>状态模型</a:t>
            </a:r>
            <a:r>
              <a:rPr lang="zh-CN" altLang="zh-CN" dirty="0"/>
              <a:t>，以刻画对象拥有哪些状态、对象的状态如何受事件的影响而发生变化</a:t>
            </a:r>
            <a:endParaRPr lang="en-US" altLang="zh-CN" dirty="0"/>
          </a:p>
          <a:p>
            <a:endParaRPr lang="en-US" altLang="zh-CN" dirty="0"/>
          </a:p>
          <a:p>
            <a:r>
              <a:rPr lang="zh-CN" altLang="en-US" dirty="0"/>
              <a:t>注意二点</a:t>
            </a:r>
            <a:endParaRPr lang="en-US" altLang="zh-CN" dirty="0"/>
          </a:p>
          <a:p>
            <a:pPr lvl="1"/>
            <a:r>
              <a:rPr lang="zh-CN" altLang="zh-CN" dirty="0"/>
              <a:t>状态模型是针对</a:t>
            </a:r>
            <a:r>
              <a:rPr lang="zh-CN" altLang="zh-CN" b="1" dirty="0">
                <a:solidFill>
                  <a:srgbClr val="C00000"/>
                </a:solidFill>
              </a:rPr>
              <a:t>对象</a:t>
            </a:r>
            <a:r>
              <a:rPr lang="zh-CN" altLang="zh-CN" dirty="0"/>
              <a:t>而言的，而非针对分析类</a:t>
            </a:r>
            <a:endParaRPr lang="en-US" altLang="zh-CN" dirty="0"/>
          </a:p>
          <a:p>
            <a:pPr lvl="1"/>
            <a:r>
              <a:rPr lang="zh-CN" altLang="zh-CN" dirty="0"/>
              <a:t>需求工程师</a:t>
            </a:r>
            <a:r>
              <a:rPr lang="zh-CN" altLang="zh-CN" b="1" dirty="0">
                <a:solidFill>
                  <a:srgbClr val="C00000"/>
                </a:solidFill>
              </a:rPr>
              <a:t>无需为所有</a:t>
            </a:r>
            <a:r>
              <a:rPr lang="zh-CN" altLang="zh-CN" dirty="0"/>
              <a:t>的类对象建立状态模型，只需针对那些具有复杂状态的对象建立状态模型</a:t>
            </a:r>
            <a:endParaRPr lang="zh-CN" altLang="en-US" dirty="0"/>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a:t>: </a:t>
            </a:r>
            <a:r>
              <a:rPr lang="zh-CN" altLang="en-US" dirty="0"/>
              <a:t>分析机器人类对象的状态图</a:t>
            </a:r>
            <a:endParaRPr lang="zh-CN" altLang="en-US" dirty="0"/>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946634" y="1052736"/>
          <a:ext cx="9897234" cy="5328592"/>
        </p:xfrm>
        <a:graphic>
          <a:graphicData uri="http://schemas.openxmlformats.org/presentationml/2006/ole">
            <mc:AlternateContent xmlns:mc="http://schemas.openxmlformats.org/markup-compatibility/2006">
              <mc:Choice xmlns:v="urn:schemas-microsoft-com:vml" Requires="v">
                <p:oleObj spid="_x0000_s13328" name="Visio" r:id="rId1" imgW="5956935" imgH="3209290" progId="Visio.Drawing.15">
                  <p:embed/>
                </p:oleObj>
              </mc:Choice>
              <mc:Fallback>
                <p:oleObj name="Visio" r:id="rId1" imgW="5956935" imgH="320929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634" y="1052736"/>
                        <a:ext cx="9897234" cy="5328592"/>
                      </a:xfrm>
                      <a:prstGeom prst="rect">
                        <a:avLst/>
                      </a:prstGeom>
                      <a:noFill/>
                    </p:spPr>
                  </p:pic>
                </p:oleObj>
              </mc:Fallback>
            </mc:AlternateContent>
          </a:graphicData>
        </a:graphic>
      </p:graphicFrame>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a:bodyPr>
          <a:lstStyle/>
          <a:p>
            <a:pPr marL="514350" indent="-514350">
              <a:buFont typeface="+mj-lt"/>
              <a:buAutoNum type="arabicPeriod"/>
            </a:pPr>
            <a:r>
              <a:rPr lang="zh-CN" altLang="en-US" dirty="0">
                <a:solidFill>
                  <a:schemeClr val="bg1">
                    <a:lumMod val="75000"/>
                  </a:schemeClr>
                </a:solidFill>
              </a:rPr>
              <a:t>分析软件需求概述</a:t>
            </a:r>
            <a:endParaRPr lang="en-US" altLang="zh-CN" dirty="0">
              <a:solidFill>
                <a:schemeClr val="bg1">
                  <a:lumMod val="75000"/>
                </a:schemeClr>
              </a:solidFill>
            </a:endParaRPr>
          </a:p>
          <a:p>
            <a:pPr lvl="1"/>
            <a:r>
              <a:rPr lang="zh-CN" altLang="en-US" dirty="0">
                <a:solidFill>
                  <a:schemeClr val="bg1">
                    <a:lumMod val="75000"/>
                  </a:schemeClr>
                </a:solidFill>
              </a:rPr>
              <a:t>分析软件需求的任务</a:t>
            </a:r>
            <a:endParaRPr lang="en-US" altLang="zh-CN" dirty="0">
              <a:solidFill>
                <a:schemeClr val="bg1">
                  <a:lumMod val="75000"/>
                </a:schemeClr>
              </a:solidFill>
            </a:endParaRPr>
          </a:p>
          <a:p>
            <a:pPr lvl="1"/>
            <a:r>
              <a:rPr lang="en-US" altLang="zh-CN" dirty="0">
                <a:solidFill>
                  <a:schemeClr val="bg1">
                    <a:lumMod val="75000"/>
                  </a:schemeClr>
                </a:solidFill>
              </a:rPr>
              <a:t>UML</a:t>
            </a:r>
            <a:r>
              <a:rPr lang="zh-CN" altLang="en-US" dirty="0">
                <a:solidFill>
                  <a:schemeClr val="bg1">
                    <a:lumMod val="75000"/>
                  </a:schemeClr>
                </a:solidFill>
              </a:rPr>
              <a:t>描述方法</a:t>
            </a:r>
            <a:endParaRPr lang="zh-CN" altLang="en-US" dirty="0">
              <a:solidFill>
                <a:schemeClr val="bg1">
                  <a:lumMod val="75000"/>
                </a:schemeClr>
              </a:solidFill>
            </a:endParaRPr>
          </a:p>
          <a:p>
            <a:pPr marL="514350" lvl="0" indent="-514350">
              <a:buFont typeface="+mj-lt"/>
              <a:buAutoNum type="arabicPeriod"/>
            </a:pPr>
            <a:r>
              <a:rPr lang="zh-CN" altLang="en-US" dirty="0">
                <a:solidFill>
                  <a:schemeClr val="bg1">
                    <a:lumMod val="75000"/>
                  </a:schemeClr>
                </a:solidFill>
              </a:rPr>
              <a:t>分析软件需求过程</a:t>
            </a:r>
            <a:endParaRPr lang="zh-CN" altLang="en-US" dirty="0">
              <a:solidFill>
                <a:schemeClr val="bg1">
                  <a:lumMod val="75000"/>
                </a:schemeClr>
              </a:solidFill>
            </a:endParaRPr>
          </a:p>
          <a:p>
            <a:pPr lvl="1"/>
            <a:r>
              <a:rPr lang="zh-CN" altLang="en-US" dirty="0">
                <a:solidFill>
                  <a:schemeClr val="bg1">
                    <a:lumMod val="75000"/>
                  </a:schemeClr>
                </a:solidFill>
              </a:rPr>
              <a:t>分析和确立软件需求优先级</a:t>
            </a:r>
            <a:endParaRPr lang="en-US" altLang="zh-CN" dirty="0">
              <a:solidFill>
                <a:schemeClr val="bg1">
                  <a:lumMod val="75000"/>
                </a:schemeClr>
              </a:solidFill>
            </a:endParaRPr>
          </a:p>
          <a:p>
            <a:pPr lvl="1"/>
            <a:r>
              <a:rPr lang="zh-CN" altLang="en-US" dirty="0">
                <a:solidFill>
                  <a:schemeClr val="bg1">
                    <a:lumMod val="75000"/>
                  </a:schemeClr>
                </a:solidFill>
              </a:rPr>
              <a:t>分析和建立软件需求模型</a:t>
            </a:r>
            <a:endParaRPr lang="zh-CN" altLang="en-US" dirty="0">
              <a:solidFill>
                <a:schemeClr val="bg1">
                  <a:lumMod val="75000"/>
                </a:schemeClr>
              </a:solidFill>
            </a:endParaRPr>
          </a:p>
          <a:p>
            <a:pPr marL="514350" lvl="0" indent="-514350">
              <a:buFont typeface="+mj-lt"/>
              <a:buAutoNum type="arabicPeriod"/>
            </a:pPr>
            <a:r>
              <a:rPr lang="zh-CN" altLang="en-US" dirty="0">
                <a:solidFill>
                  <a:srgbClr val="C00000"/>
                </a:solidFill>
                <a:sym typeface="+mn-ea"/>
              </a:rPr>
              <a:t>软件需求文档化及评审</a:t>
            </a:r>
            <a:endParaRPr lang="en-US" altLang="zh-CN" dirty="0">
              <a:solidFill>
                <a:srgbClr val="C00000"/>
              </a:solidFill>
              <a:sym typeface="+mn-ea"/>
            </a:endParaRPr>
          </a:p>
          <a:p>
            <a:pPr lvl="1"/>
            <a:r>
              <a:rPr lang="zh-CN" altLang="zh-CN" dirty="0">
                <a:solidFill>
                  <a:srgbClr val="C00000"/>
                </a:solidFill>
              </a:rPr>
              <a:t>软件需求规格说明书</a:t>
            </a:r>
            <a:endParaRPr lang="en-US" altLang="zh-CN" dirty="0">
              <a:solidFill>
                <a:srgbClr val="C00000"/>
              </a:solidFill>
            </a:endParaRPr>
          </a:p>
          <a:p>
            <a:pPr lvl="1"/>
            <a:r>
              <a:rPr lang="zh-CN" altLang="en-US" dirty="0">
                <a:solidFill>
                  <a:srgbClr val="C00000"/>
                </a:solidFill>
              </a:rPr>
              <a:t>评审软件需求</a:t>
            </a:r>
            <a:endParaRPr lang="zh-CN" altLang="en-US" dirty="0">
              <a:solidFill>
                <a:srgbClr val="C00000"/>
              </a:solidFill>
            </a:endParaRPr>
          </a:p>
        </p:txBody>
      </p:sp>
      <p:pic>
        <p:nvPicPr>
          <p:cNvPr id="7"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87494" y="2132856"/>
            <a:ext cx="2052228" cy="2085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3.1 </a:t>
            </a:r>
            <a:r>
              <a:rPr lang="zh-CN" altLang="en-US" dirty="0"/>
              <a:t>软件需求文档模板</a:t>
            </a:r>
            <a:endParaRPr lang="zh-CN" altLang="en-US" dirty="0"/>
          </a:p>
        </p:txBody>
      </p:sp>
      <p:sp>
        <p:nvSpPr>
          <p:cNvPr id="66" name="文本框 66"/>
          <p:cNvSpPr txBox="1"/>
          <p:nvPr/>
        </p:nvSpPr>
        <p:spPr>
          <a:xfrm>
            <a:off x="113413" y="873819"/>
            <a:ext cx="3245489" cy="55613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lnSpc>
                <a:spcPct val="150000"/>
              </a:lnSpc>
              <a:buAutoNum type="arabicPeriod"/>
            </a:pP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引言</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742950" lvl="1" indent="-285750" algn="just">
              <a:lnSpc>
                <a:spcPct val="150000"/>
              </a:lnSpc>
              <a:buAutoNum type="arabicPeriod"/>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1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编写目标</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457200" lvl="1" indent="0" algn="just">
              <a:lnSpc>
                <a:spcPct val="150000"/>
              </a:lnSpc>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1.2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读者对象</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742950" lvl="1" indent="-285750" algn="just">
              <a:lnSpc>
                <a:spcPct val="150000"/>
              </a:lnSpc>
              <a:buAutoNum type="arabicPeriod"/>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3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文档概述</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457200" lvl="1" indent="0" algn="just">
              <a:lnSpc>
                <a:spcPct val="150000"/>
              </a:lnSpc>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1.4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术语定义</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742950" lvl="1" indent="-285750" algn="just">
              <a:lnSpc>
                <a:spcPct val="150000"/>
              </a:lnSpc>
              <a:buAutoNum type="arabicPeriod"/>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5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参考文献</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342900" indent="-342900" algn="just">
              <a:lnSpc>
                <a:spcPct val="150000"/>
              </a:lnSpc>
              <a:buAutoNum type="arabicPeriod"/>
            </a:pPr>
            <a:r>
              <a:rPr lang="en-US" altLang="zh-CN" sz="2200" kern="100" dirty="0" err="1">
                <a:latin typeface="微软雅黑" panose="020B0503020204020204" charset="-122"/>
                <a:ea typeface="微软雅黑" panose="020B0503020204020204" charset="-122"/>
                <a:cs typeface="Tahoma" panose="020B0604030504040204"/>
                <a:sym typeface="Times New Roman" panose="02020603050405020304"/>
              </a:rPr>
              <a:t>软件系统概述</a:t>
            </a:r>
            <a:endParaRPr lang="en-US" altLang="zh-CN" sz="2200" kern="100" dirty="0">
              <a:latin typeface="微软雅黑" panose="020B0503020204020204" charset="-122"/>
              <a:ea typeface="微软雅黑" panose="020B0503020204020204" charset="-122"/>
              <a:cs typeface="Tahoma" panose="020B0604030504040204"/>
              <a:sym typeface="Times New Roman" panose="02020603050405020304"/>
            </a:endParaRPr>
          </a:p>
          <a:p>
            <a:pPr marL="457200" lvl="1" indent="0" algn="just">
              <a:lnSpc>
                <a:spcPct val="150000"/>
              </a:lnSpc>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2.1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软件产品概述</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457200" lvl="1" indent="0" algn="just">
              <a:lnSpc>
                <a:spcPct val="150000"/>
              </a:lnSpc>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2.2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用户特征</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457200" lvl="1" indent="0" algn="just">
              <a:lnSpc>
                <a:spcPct val="150000"/>
              </a:lnSpc>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2.3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设计和实现约束</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457200" lvl="1" indent="0" algn="just">
              <a:lnSpc>
                <a:spcPct val="150000"/>
              </a:lnSpc>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2.4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假设与依赖</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algn="just">
              <a:lnSpc>
                <a:spcPct val="150000"/>
              </a:lnSpc>
            </a:pPr>
            <a:endParaRPr lang="en-US" altLang="zh-CN" sz="2000" kern="100" dirty="0">
              <a:latin typeface="微软雅黑" panose="020B0503020204020204" charset="-122"/>
              <a:ea typeface="微软雅黑" panose="020B0503020204020204" charset="-122"/>
              <a:cs typeface="Times New Roman" panose="02020603050405020304"/>
              <a:sym typeface="Times New Roman" panose="02020603050405020304"/>
            </a:endParaRPr>
          </a:p>
        </p:txBody>
      </p:sp>
      <p:sp>
        <p:nvSpPr>
          <p:cNvPr id="6" name="文本框 66"/>
          <p:cNvSpPr txBox="1"/>
          <p:nvPr/>
        </p:nvSpPr>
        <p:spPr>
          <a:xfrm>
            <a:off x="7715386" y="881399"/>
            <a:ext cx="4118610" cy="555375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50000"/>
              </a:lnSpc>
            </a:pPr>
            <a:r>
              <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rPr>
              <a:t>4. </a:t>
            </a:r>
            <a:r>
              <a:rPr lang="en-US" altLang="zh-CN" sz="2200" kern="100" dirty="0" err="1">
                <a:latin typeface="微软雅黑" panose="020B0503020204020204" charset="-122"/>
                <a:ea typeface="微软雅黑" panose="020B0503020204020204" charset="-122"/>
                <a:cs typeface="微软雅黑" panose="020B0503020204020204" charset="-122"/>
                <a:sym typeface="Times New Roman" panose="02020603050405020304"/>
              </a:rPr>
              <a:t>非功能性需求</a:t>
            </a:r>
            <a:endPar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endParaRPr>
          </a:p>
          <a:p>
            <a:pPr algn="just">
              <a:lnSpc>
                <a:spcPct val="150000"/>
              </a:lnSpc>
            </a:pPr>
            <a:r>
              <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rPr>
              <a:t>5. </a:t>
            </a:r>
            <a:r>
              <a:rPr lang="en-US" altLang="zh-CN" sz="2200" kern="100" dirty="0" err="1">
                <a:latin typeface="微软雅黑" panose="020B0503020204020204" charset="-122"/>
                <a:ea typeface="微软雅黑" panose="020B0503020204020204" charset="-122"/>
                <a:cs typeface="微软雅黑" panose="020B0503020204020204" charset="-122"/>
                <a:sym typeface="Times New Roman" panose="02020603050405020304"/>
              </a:rPr>
              <a:t>界面需求</a:t>
            </a:r>
            <a:endPar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endParaRPr>
          </a:p>
          <a:p>
            <a:pPr algn="just">
              <a:lnSpc>
                <a:spcPct val="150000"/>
              </a:lnSpc>
            </a:pPr>
            <a:r>
              <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rPr>
              <a:t>6. </a:t>
            </a:r>
            <a:r>
              <a:rPr lang="en-US" altLang="zh-CN" sz="2200" kern="100" dirty="0" err="1">
                <a:latin typeface="微软雅黑" panose="020B0503020204020204" charset="-122"/>
                <a:ea typeface="微软雅黑" panose="020B0503020204020204" charset="-122"/>
                <a:cs typeface="微软雅黑" panose="020B0503020204020204" charset="-122"/>
                <a:sym typeface="Times New Roman" panose="02020603050405020304"/>
              </a:rPr>
              <a:t>接口定义</a:t>
            </a:r>
            <a:endPar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endParaRPr>
          </a:p>
          <a:p>
            <a:pPr algn="just">
              <a:lnSpc>
                <a:spcPct val="150000"/>
              </a:lnSpc>
            </a:pPr>
            <a:r>
              <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rPr>
              <a:t>7. </a:t>
            </a:r>
            <a:r>
              <a:rPr lang="en-US" altLang="zh-CN" sz="2200" kern="100" dirty="0" err="1">
                <a:latin typeface="微软雅黑" panose="020B0503020204020204" charset="-122"/>
                <a:ea typeface="微软雅黑" panose="020B0503020204020204" charset="-122"/>
                <a:cs typeface="微软雅黑" panose="020B0503020204020204" charset="-122"/>
                <a:sym typeface="Times New Roman" panose="02020603050405020304"/>
              </a:rPr>
              <a:t>进度要求</a:t>
            </a:r>
            <a:endPar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endParaRPr>
          </a:p>
          <a:p>
            <a:pPr algn="just">
              <a:lnSpc>
                <a:spcPct val="150000"/>
              </a:lnSpc>
            </a:pPr>
            <a:r>
              <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rPr>
              <a:t>8. </a:t>
            </a:r>
            <a:r>
              <a:rPr lang="en-US" altLang="zh-CN" sz="2200" kern="100" dirty="0" err="1">
                <a:latin typeface="微软雅黑" panose="020B0503020204020204" charset="-122"/>
                <a:ea typeface="微软雅黑" panose="020B0503020204020204" charset="-122"/>
                <a:cs typeface="微软雅黑" panose="020B0503020204020204" charset="-122"/>
                <a:sym typeface="Times New Roman" panose="02020603050405020304"/>
              </a:rPr>
              <a:t>交付要求</a:t>
            </a:r>
            <a:endPar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endParaRPr>
          </a:p>
          <a:p>
            <a:pPr algn="just">
              <a:lnSpc>
                <a:spcPct val="150000"/>
              </a:lnSpc>
            </a:pPr>
            <a:r>
              <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rPr>
              <a:t>9. </a:t>
            </a:r>
            <a:r>
              <a:rPr lang="en-US" altLang="zh-CN" sz="2200" kern="100" dirty="0" err="1">
                <a:latin typeface="微软雅黑" panose="020B0503020204020204" charset="-122"/>
                <a:ea typeface="微软雅黑" panose="020B0503020204020204" charset="-122"/>
                <a:cs typeface="微软雅黑" panose="020B0503020204020204" charset="-122"/>
                <a:sym typeface="Times New Roman" panose="02020603050405020304"/>
              </a:rPr>
              <a:t>何种形式来交付</a:t>
            </a:r>
            <a:endPar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endParaRPr>
          </a:p>
          <a:p>
            <a:pPr algn="just">
              <a:lnSpc>
                <a:spcPct val="150000"/>
              </a:lnSpc>
            </a:pPr>
            <a:r>
              <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rPr>
              <a:t>10. </a:t>
            </a:r>
            <a:r>
              <a:rPr lang="en-US" altLang="zh-CN" sz="2200" kern="100" dirty="0" err="1">
                <a:latin typeface="微软雅黑" panose="020B0503020204020204" charset="-122"/>
                <a:ea typeface="微软雅黑" panose="020B0503020204020204" charset="-122"/>
                <a:cs typeface="微软雅黑" panose="020B0503020204020204" charset="-122"/>
                <a:sym typeface="Times New Roman" panose="02020603050405020304"/>
              </a:rPr>
              <a:t>验收要求</a:t>
            </a:r>
            <a:endParaRPr lang="en-US" altLang="zh-CN" sz="2200" kern="100" dirty="0">
              <a:latin typeface="微软雅黑" panose="020B0503020204020204" charset="-122"/>
              <a:ea typeface="微软雅黑" panose="020B0503020204020204" charset="-122"/>
              <a:cs typeface="微软雅黑" panose="020B0503020204020204" charset="-122"/>
              <a:sym typeface="Times New Roman" panose="02020603050405020304"/>
            </a:endParaRPr>
          </a:p>
          <a:p>
            <a:pPr algn="just"/>
            <a:r>
              <a:rPr lang="en-US" altLang="zh-CN" sz="1600" kern="100" dirty="0">
                <a:latin typeface="微软雅黑" panose="020B0503020204020204" charset="-122"/>
                <a:ea typeface="微软雅黑" panose="020B0503020204020204" charset="-122"/>
                <a:cs typeface="微软雅黑" panose="020B0503020204020204" charset="-122"/>
                <a:sym typeface="Times New Roman" panose="02020603050405020304"/>
              </a:rPr>
              <a:t> </a:t>
            </a:r>
            <a:endParaRPr lang="en-US" altLang="zh-CN" sz="1600" kern="100" dirty="0">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9" name="文本框 66"/>
          <p:cNvSpPr txBox="1"/>
          <p:nvPr/>
        </p:nvSpPr>
        <p:spPr>
          <a:xfrm>
            <a:off x="3569259" y="873819"/>
            <a:ext cx="3840480" cy="5561330"/>
          </a:xfrm>
          <a:prstGeom prst="rect">
            <a:avLst/>
          </a:prstGeom>
          <a:solidFill>
            <a:schemeClr val="lt1"/>
          </a:solid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50000"/>
              </a:lnSpc>
            </a:pPr>
            <a:r>
              <a:rPr lang="en-US" altLang="zh-CN" sz="2000" kern="100" dirty="0">
                <a:latin typeface="微软雅黑" panose="020B0503020204020204" charset="-122"/>
                <a:ea typeface="微软雅黑" panose="020B0503020204020204" charset="-122"/>
                <a:cs typeface="Tahoma" panose="020B0604030504040204"/>
                <a:sym typeface="Times New Roman" panose="02020603050405020304"/>
              </a:rPr>
              <a:t>3. </a:t>
            </a:r>
            <a:r>
              <a:rPr lang="en-US" altLang="zh-CN" sz="2200" kern="100" dirty="0" err="1">
                <a:latin typeface="微软雅黑" panose="020B0503020204020204" charset="-122"/>
                <a:ea typeface="微软雅黑" panose="020B0503020204020204" charset="-122"/>
                <a:cs typeface="Tahoma" panose="020B0604030504040204"/>
                <a:sym typeface="Times New Roman" panose="02020603050405020304"/>
              </a:rPr>
              <a:t>功能性需求描述</a:t>
            </a:r>
            <a:endParaRPr lang="en-US" altLang="zh-CN" sz="2200" kern="100" dirty="0">
              <a:latin typeface="微软雅黑" panose="020B0503020204020204" charset="-122"/>
              <a:ea typeface="微软雅黑" panose="020B0503020204020204" charset="-122"/>
              <a:cs typeface="Tahoma" panose="020B0604030504040204"/>
              <a:sym typeface="Times New Roman" panose="02020603050405020304"/>
            </a:endParaRPr>
          </a:p>
          <a:p>
            <a:pPr marL="457200" lvl="1" indent="0" algn="just">
              <a:lnSpc>
                <a:spcPct val="150000"/>
              </a:lnSpc>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3.1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软件功能概述</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457200" lvl="1" indent="0" algn="just">
              <a:lnSpc>
                <a:spcPct val="150000"/>
              </a:lnSpc>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3.2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软件需求的用例模型</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marL="457200" lvl="1" indent="0" algn="just">
              <a:lnSpc>
                <a:spcPct val="150000"/>
              </a:lnSpc>
            </a:pPr>
            <a:r>
              <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rPr>
              <a:t>3.3 </a:t>
            </a:r>
            <a:r>
              <a:rPr lang="en-US" altLang="zh-CN" sz="2200" kern="100" dirty="0" err="1">
                <a:latin typeface="微软雅黑" panose="020B0503020204020204" charset="-122"/>
                <a:ea typeface="微软雅黑" panose="020B0503020204020204" charset="-122"/>
                <a:cs typeface="Times New Roman" panose="02020603050405020304"/>
                <a:sym typeface="Times New Roman" panose="02020603050405020304"/>
              </a:rPr>
              <a:t>软件需求的分析模型</a:t>
            </a:r>
            <a:endParaRPr lang="en-US" altLang="zh-CN" sz="2200" kern="100" dirty="0">
              <a:latin typeface="微软雅黑" panose="020B0503020204020204" charset="-122"/>
              <a:ea typeface="微软雅黑" panose="020B0503020204020204" charset="-122"/>
              <a:cs typeface="Times New Roman" panose="02020603050405020304"/>
              <a:sym typeface="Times New Roman" panose="02020603050405020304"/>
            </a:endParaRPr>
          </a:p>
          <a:p>
            <a:pPr algn="just">
              <a:lnSpc>
                <a:spcPct val="150000"/>
              </a:lnSpc>
            </a:pPr>
            <a:endParaRPr lang="en-US" altLang="zh-CN" sz="1800" kern="100" dirty="0">
              <a:latin typeface="微软雅黑" panose="020B0503020204020204" charset="-122"/>
              <a:ea typeface="微软雅黑" panose="020B0503020204020204" charset="-122"/>
              <a:cs typeface="Times New Roman" panose="02020603050405020304"/>
              <a:sym typeface="Times New Roman" panose="02020603050405020304"/>
            </a:endParaRPr>
          </a:p>
        </p:txBody>
      </p:sp>
      <p:sp>
        <p:nvSpPr>
          <p:cNvPr id="8" name="矩形 7"/>
          <p:cNvSpPr/>
          <p:nvPr/>
        </p:nvSpPr>
        <p:spPr>
          <a:xfrm>
            <a:off x="4039628" y="5391826"/>
            <a:ext cx="7160936" cy="58477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3200" dirty="0">
                <a:solidFill>
                  <a:schemeClr val="lt1"/>
                </a:solidFill>
                <a:latin typeface="微软雅黑" panose="020B0503020204020204" charset="-122"/>
                <a:ea typeface="微软雅黑" panose="020B0503020204020204" charset="-122"/>
                <a:sym typeface="+mn-ea"/>
              </a:rPr>
              <a:t>软件需求模型是文档中的重要组成成分</a:t>
            </a:r>
            <a:endParaRPr lang="zh-CN" altLang="en-US" sz="3200" dirty="0">
              <a:solidFill>
                <a:schemeClr val="lt1"/>
              </a:solidFill>
              <a:latin typeface="微软雅黑" panose="020B0503020204020204" charset="-122"/>
              <a:ea typeface="微软雅黑" panose="020B0503020204020204" charset="-122"/>
              <a:sym typeface="+mn-ea"/>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3.2 </a:t>
            </a:r>
            <a:r>
              <a:rPr lang="zh-CN" altLang="en-US" dirty="0"/>
              <a:t>撰写软件需求文档的注意事项</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solidFill>
                  <a:srgbClr val="C00000"/>
                </a:solidFill>
              </a:rPr>
              <a:t>遵循规范</a:t>
            </a:r>
            <a:r>
              <a:rPr lang="zh-CN" altLang="zh-CN" dirty="0"/>
              <a:t>，按照规范来撰写软件需求文档</a:t>
            </a:r>
            <a:endParaRPr lang="zh-CN" altLang="zh-CN" dirty="0"/>
          </a:p>
          <a:p>
            <a:pPr lvl="0"/>
            <a:r>
              <a:rPr lang="zh-CN" altLang="zh-CN" dirty="0">
                <a:solidFill>
                  <a:srgbClr val="C00000"/>
                </a:solidFill>
              </a:rPr>
              <a:t>图文并茂</a:t>
            </a:r>
            <a:r>
              <a:rPr lang="zh-CN" altLang="zh-CN" dirty="0"/>
              <a:t>，将软件需求模型以及自然语言描述二者结合在一起，给出软件需求的清晰、准确和详实的表述</a:t>
            </a:r>
            <a:endParaRPr lang="zh-CN" altLang="zh-CN" dirty="0"/>
          </a:p>
          <a:p>
            <a:pPr lvl="0"/>
            <a:r>
              <a:rPr lang="zh-CN" altLang="zh-CN" dirty="0">
                <a:solidFill>
                  <a:srgbClr val="C00000"/>
                </a:solidFill>
              </a:rPr>
              <a:t>完整表述</a:t>
            </a:r>
            <a:r>
              <a:rPr lang="zh-CN" altLang="zh-CN" dirty="0"/>
              <a:t>，要给出软件功能性需求和非功能性需求的描述</a:t>
            </a:r>
            <a:endParaRPr lang="zh-CN" altLang="zh-CN" dirty="0"/>
          </a:p>
          <a:p>
            <a:pPr lvl="0"/>
            <a:r>
              <a:rPr lang="zh-CN" altLang="zh-CN" dirty="0">
                <a:solidFill>
                  <a:srgbClr val="C00000"/>
                </a:solidFill>
              </a:rPr>
              <a:t>共同参与</a:t>
            </a:r>
            <a:r>
              <a:rPr lang="zh-CN" altLang="zh-CN" dirty="0"/>
              <a:t>，需求工程师要与用户、客户等一起参与软件需求规格说明书的撰写</a:t>
            </a:r>
            <a:endParaRPr lang="zh-CN" altLang="zh-CN" dirty="0"/>
          </a:p>
          <a:p>
            <a:pPr lvl="0"/>
            <a:r>
              <a:rPr lang="zh-CN" altLang="zh-CN" dirty="0">
                <a:solidFill>
                  <a:srgbClr val="C00000"/>
                </a:solidFill>
              </a:rPr>
              <a:t>语言简练</a:t>
            </a:r>
            <a:r>
              <a:rPr lang="zh-CN" altLang="zh-CN" dirty="0"/>
              <a:t>，软件需求规格说明书的语言表述要简练，便于阅读和理解</a:t>
            </a:r>
            <a:endParaRPr lang="zh-CN" altLang="zh-CN" dirty="0"/>
          </a:p>
          <a:p>
            <a:pPr lvl="0"/>
            <a:r>
              <a:rPr lang="zh-CN" altLang="zh-CN" dirty="0">
                <a:solidFill>
                  <a:srgbClr val="C00000"/>
                </a:solidFill>
              </a:rPr>
              <a:t>前后一致</a:t>
            </a:r>
            <a:r>
              <a:rPr lang="zh-CN" altLang="zh-CN" dirty="0"/>
              <a:t>，在软件需求文档中，对同一个软件需求的表述前后要一致，不要产生相互矛盾或不一致的需求表达</a:t>
            </a:r>
            <a:endParaRPr lang="zh-CN" altLang="zh-CN" dirty="0"/>
          </a:p>
          <a:p>
            <a:endParaRPr lang="zh-CN" altLang="en-US" dirty="0"/>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思考和讨论</a:t>
            </a:r>
            <a:endParaRPr lang="zh-CN" altLang="en-US" dirty="0"/>
          </a:p>
        </p:txBody>
      </p:sp>
      <p:sp>
        <p:nvSpPr>
          <p:cNvPr id="2" name="内容占位符 1"/>
          <p:cNvSpPr>
            <a:spLocks noGrp="1"/>
          </p:cNvSpPr>
          <p:nvPr>
            <p:ph idx="1"/>
          </p:nvPr>
        </p:nvSpPr>
        <p:spPr/>
        <p:txBody>
          <a:bodyPr/>
          <a:lstStyle/>
          <a:p>
            <a:r>
              <a:rPr lang="zh-CN" altLang="en-US" dirty="0"/>
              <a:t>为什么要撰写软件需求文档？</a:t>
            </a:r>
            <a:endParaRPr lang="en-US" altLang="zh-CN" dirty="0"/>
          </a:p>
          <a:p>
            <a:r>
              <a:rPr lang="zh-CN" altLang="en-US" dirty="0"/>
              <a:t>没有软件需求文档会产生怎样的情况？</a:t>
            </a:r>
            <a:endParaRPr lang="zh-CN" altLang="en-US" dirty="0"/>
          </a:p>
          <a:p>
            <a:pPr lvl="1"/>
            <a:endParaRPr lang="zh-CN" altLang="en-US" dirty="0"/>
          </a:p>
        </p:txBody>
      </p:sp>
      <p:pic>
        <p:nvPicPr>
          <p:cNvPr id="6" name="图片 5"/>
          <p:cNvPicPr>
            <a:picLocks noChangeAspect="1"/>
          </p:cNvPicPr>
          <p:nvPr/>
        </p:nvPicPr>
        <p:blipFill>
          <a:blip r:embed="rId1"/>
          <a:stretch>
            <a:fillRect/>
          </a:stretch>
        </p:blipFill>
        <p:spPr>
          <a:xfrm>
            <a:off x="9738415" y="4077072"/>
            <a:ext cx="1721387" cy="2295499"/>
          </a:xfrm>
          <a:prstGeom prst="rect">
            <a:avLst/>
          </a:prstGeom>
        </p:spPr>
      </p:pic>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3.3 </a:t>
            </a:r>
            <a:r>
              <a:rPr lang="zh-CN" altLang="en-US" dirty="0"/>
              <a:t>分析软件需求的输出</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solidFill>
                  <a:srgbClr val="C00000"/>
                </a:solidFill>
              </a:rPr>
              <a:t>软件原型</a:t>
            </a:r>
            <a:endParaRPr lang="en-US" altLang="zh-CN" dirty="0">
              <a:solidFill>
                <a:srgbClr val="C00000"/>
              </a:solidFill>
            </a:endParaRPr>
          </a:p>
          <a:p>
            <a:pPr lvl="1"/>
            <a:r>
              <a:rPr lang="zh-CN" altLang="zh-CN" dirty="0"/>
              <a:t>以可运行软件的形式，直观地展示了软件的业务工作流程、操作界面、用户的输入和输出等方面的功能性需求信息</a:t>
            </a:r>
            <a:endParaRPr lang="zh-CN" altLang="zh-CN" dirty="0"/>
          </a:p>
          <a:p>
            <a:pPr lvl="0"/>
            <a:r>
              <a:rPr lang="zh-CN" altLang="zh-CN" dirty="0">
                <a:solidFill>
                  <a:srgbClr val="C00000"/>
                </a:solidFill>
              </a:rPr>
              <a:t>软件需求模型</a:t>
            </a:r>
            <a:endParaRPr lang="en-US" altLang="zh-CN" dirty="0">
              <a:solidFill>
                <a:srgbClr val="C00000"/>
              </a:solidFill>
            </a:endParaRPr>
          </a:p>
          <a:p>
            <a:pPr lvl="1"/>
            <a:r>
              <a:rPr lang="zh-CN" altLang="zh-CN" dirty="0"/>
              <a:t>以可视化的图形方式，从多个不同的视角，直观地描述了软件的功能性需求，包括用例模型、用例的交互模型、分析类模型、状态模型等</a:t>
            </a:r>
            <a:endParaRPr lang="zh-CN" altLang="zh-CN" dirty="0"/>
          </a:p>
          <a:p>
            <a:pPr lvl="0"/>
            <a:r>
              <a:rPr lang="zh-CN" altLang="zh-CN" dirty="0">
                <a:solidFill>
                  <a:srgbClr val="C00000"/>
                </a:solidFill>
              </a:rPr>
              <a:t>软件需求文档</a:t>
            </a:r>
            <a:endParaRPr lang="en-US" altLang="zh-CN" dirty="0">
              <a:solidFill>
                <a:srgbClr val="C00000"/>
              </a:solidFill>
            </a:endParaRPr>
          </a:p>
          <a:p>
            <a:pPr lvl="1"/>
            <a:r>
              <a:rPr lang="zh-CN" altLang="zh-CN" dirty="0"/>
              <a:t>以图文并茂的方式，结合需求模型以及需求的自然语言描述，详尽刻画了软件需求，包括功能性和非功能性软件需求，软件需求的优先级列表等</a:t>
            </a:r>
            <a:endParaRPr lang="zh-CN" altLang="zh-CN" dirty="0"/>
          </a:p>
          <a:p>
            <a:endParaRPr lang="zh-CN" altLang="en-US" dirty="0"/>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3.4 </a:t>
            </a:r>
            <a:r>
              <a:rPr lang="zh-CN" altLang="zh-CN" dirty="0"/>
              <a:t>软件需求评审的步骤</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阅读和汇报软件需求制品</a:t>
            </a:r>
            <a:endParaRPr lang="en-US" altLang="zh-CN" dirty="0"/>
          </a:p>
          <a:p>
            <a:r>
              <a:rPr lang="zh-CN" altLang="zh-CN" dirty="0"/>
              <a:t>收集和整理问题</a:t>
            </a:r>
            <a:endParaRPr lang="zh-CN" altLang="zh-CN" dirty="0"/>
          </a:p>
          <a:p>
            <a:r>
              <a:rPr lang="zh-CN" altLang="zh-CN" dirty="0"/>
              <a:t>讨论和达成一致</a:t>
            </a:r>
            <a:endParaRPr lang="zh-CN" altLang="zh-CN" dirty="0"/>
          </a:p>
          <a:p>
            <a:r>
              <a:rPr lang="zh-CN" altLang="zh-CN" dirty="0"/>
              <a:t>纳入配置</a:t>
            </a:r>
            <a:endParaRPr lang="zh-CN" altLang="zh-CN" dirty="0"/>
          </a:p>
          <a:p>
            <a:endParaRPr lang="zh-CN" altLang="en-US" dirty="0"/>
          </a:p>
        </p:txBody>
      </p:sp>
      <p:sp>
        <p:nvSpPr>
          <p:cNvPr id="4" name="矩形 3"/>
          <p:cNvSpPr/>
          <p:nvPr/>
        </p:nvSpPr>
        <p:spPr>
          <a:xfrm>
            <a:off x="226554" y="5589240"/>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为什么要评审软件需求？</a:t>
            </a:r>
            <a:endParaRPr lang="zh-CN" altLang="en-US" sz="2800" dirty="0">
              <a:solidFill>
                <a:srgbClr val="C00000"/>
              </a:solidFill>
            </a:endParaRPr>
          </a:p>
        </p:txBody>
      </p:sp>
      <p:pic>
        <p:nvPicPr>
          <p:cNvPr id="5" name="图片 4"/>
          <p:cNvPicPr>
            <a:picLocks noChangeAspect="1"/>
          </p:cNvPicPr>
          <p:nvPr/>
        </p:nvPicPr>
        <p:blipFill>
          <a:blip r:embed="rId1"/>
          <a:stretch>
            <a:fillRect/>
          </a:stretch>
        </p:blipFill>
        <p:spPr>
          <a:xfrm>
            <a:off x="10726686" y="5506884"/>
            <a:ext cx="1035673" cy="1046205"/>
          </a:xfrm>
          <a:prstGeom prst="rect">
            <a:avLst/>
          </a:prstGeom>
        </p:spPr>
      </p:pic>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63" y="7938"/>
            <a:ext cx="10909300" cy="707886"/>
          </a:xfrm>
        </p:spPr>
        <p:txBody>
          <a:bodyPr/>
          <a:lstStyle/>
          <a:p>
            <a:r>
              <a:rPr lang="zh-CN" altLang="zh-CN" dirty="0"/>
              <a:t>评审软件需求</a:t>
            </a:r>
            <a:r>
              <a:rPr lang="zh-CN" altLang="en-US" dirty="0"/>
              <a:t>（</a:t>
            </a:r>
            <a:r>
              <a:rPr lang="en-US" altLang="zh-CN" dirty="0"/>
              <a:t>1/2</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内容完整性</a:t>
            </a:r>
            <a:r>
              <a:rPr lang="zh-CN" altLang="zh-CN" dirty="0"/>
              <a:t>，是否包含了用户和客户的所有软件需求</a:t>
            </a:r>
            <a:endParaRPr lang="en-US" altLang="zh-CN" dirty="0"/>
          </a:p>
          <a:p>
            <a:r>
              <a:rPr lang="zh-CN" altLang="zh-CN" dirty="0">
                <a:solidFill>
                  <a:srgbClr val="C00000"/>
                </a:solidFill>
              </a:rPr>
              <a:t>内容正确性</a:t>
            </a:r>
            <a:r>
              <a:rPr lang="zh-CN" altLang="zh-CN" dirty="0"/>
              <a:t>，软件需求是否客观、正确地反映了用户和客户的实际期望和要求</a:t>
            </a:r>
            <a:endParaRPr lang="en-US" altLang="zh-CN" dirty="0"/>
          </a:p>
          <a:p>
            <a:r>
              <a:rPr lang="zh-CN" altLang="zh-CN" dirty="0">
                <a:solidFill>
                  <a:srgbClr val="C00000"/>
                </a:solidFill>
              </a:rPr>
              <a:t>内容准确性</a:t>
            </a:r>
            <a:r>
              <a:rPr lang="zh-CN" altLang="zh-CN" dirty="0"/>
              <a:t>，是否准确地反映了用户和客户的期望和要求</a:t>
            </a:r>
            <a:endParaRPr lang="en-US" altLang="zh-CN" dirty="0"/>
          </a:p>
          <a:p>
            <a:r>
              <a:rPr lang="zh-CN" altLang="zh-CN" dirty="0">
                <a:solidFill>
                  <a:srgbClr val="C00000"/>
                </a:solidFill>
              </a:rPr>
              <a:t>内容一致性</a:t>
            </a:r>
            <a:r>
              <a:rPr lang="zh-CN" altLang="zh-CN" dirty="0"/>
              <a:t>，所描述的软件需求是否存在不一致问题</a:t>
            </a:r>
            <a:endParaRPr lang="en-US" altLang="zh-CN" dirty="0"/>
          </a:p>
          <a:p>
            <a:r>
              <a:rPr lang="zh-CN" altLang="zh-CN" dirty="0">
                <a:solidFill>
                  <a:srgbClr val="C00000"/>
                </a:solidFill>
              </a:rPr>
              <a:t>内容多余性</a:t>
            </a:r>
            <a:r>
              <a:rPr lang="zh-CN" altLang="zh-CN" dirty="0"/>
              <a:t>，所描述的软件需求是否都是用户所期望的</a:t>
            </a:r>
            <a:endParaRPr lang="en-US" altLang="zh-CN" dirty="0"/>
          </a:p>
          <a:p>
            <a:r>
              <a:rPr lang="zh-CN" altLang="zh-CN" dirty="0">
                <a:solidFill>
                  <a:srgbClr val="C00000"/>
                </a:solidFill>
              </a:rPr>
              <a:t>内容可追踪性</a:t>
            </a:r>
            <a:r>
              <a:rPr lang="zh-CN" altLang="zh-CN" dirty="0"/>
              <a:t>，每一项软件需求是否可追踪的</a:t>
            </a:r>
            <a:endParaRPr lang="zh-CN"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顺序图</a:t>
            </a:r>
            <a:endParaRPr lang="zh-CN" altLang="en-US" dirty="0"/>
          </a:p>
        </p:txBody>
      </p:sp>
      <p:sp>
        <p:nvSpPr>
          <p:cNvPr id="2" name="内容占位符 1"/>
          <p:cNvSpPr>
            <a:spLocks noGrp="1"/>
          </p:cNvSpPr>
          <p:nvPr>
            <p:ph idx="1"/>
          </p:nvPr>
        </p:nvSpPr>
        <p:spPr/>
        <p:txBody>
          <a:bodyPr/>
          <a:lstStyle/>
          <a:p>
            <a:r>
              <a:rPr lang="zh-CN" altLang="zh-CN" dirty="0"/>
              <a:t>描述对象间的</a:t>
            </a:r>
            <a:r>
              <a:rPr lang="zh-CN" altLang="zh-CN" dirty="0">
                <a:solidFill>
                  <a:srgbClr val="C00000"/>
                </a:solidFill>
              </a:rPr>
              <a:t>消息交互序列</a:t>
            </a:r>
            <a:endParaRPr lang="zh-CN" altLang="zh-CN" dirty="0"/>
          </a:p>
          <a:p>
            <a:pPr lvl="1"/>
            <a:r>
              <a:rPr lang="zh-CN" altLang="zh-CN" b="1" dirty="0">
                <a:solidFill>
                  <a:srgbClr val="C00000"/>
                </a:solidFill>
              </a:rPr>
              <a:t>纵向</a:t>
            </a:r>
            <a:r>
              <a:rPr lang="zh-CN" altLang="zh-CN" dirty="0"/>
              <a:t>：时间轴，</a:t>
            </a:r>
            <a:r>
              <a:rPr lang="zh-CN" altLang="en-US" dirty="0">
                <a:solidFill>
                  <a:srgbClr val="C00000"/>
                </a:solidFill>
              </a:rPr>
              <a:t>对象</a:t>
            </a:r>
            <a:r>
              <a:rPr lang="zh-CN" altLang="en-US" dirty="0"/>
              <a:t>及其</a:t>
            </a:r>
            <a:r>
              <a:rPr lang="zh-CN" altLang="zh-CN" dirty="0">
                <a:solidFill>
                  <a:srgbClr val="C00000"/>
                </a:solidFill>
              </a:rPr>
              <a:t>生命线</a:t>
            </a:r>
            <a:r>
              <a:rPr lang="en-US" altLang="zh-CN" dirty="0"/>
              <a:t>(</a:t>
            </a:r>
            <a:r>
              <a:rPr lang="zh-CN" altLang="en-US" dirty="0"/>
              <a:t>虚线</a:t>
            </a:r>
            <a:r>
              <a:rPr lang="en-US" altLang="zh-CN" dirty="0"/>
              <a:t>)</a:t>
            </a:r>
            <a:r>
              <a:rPr lang="zh-CN" altLang="zh-CN" dirty="0"/>
              <a:t>，</a:t>
            </a:r>
            <a:r>
              <a:rPr lang="zh-CN" altLang="zh-CN" dirty="0">
                <a:solidFill>
                  <a:srgbClr val="C00000"/>
                </a:solidFill>
              </a:rPr>
              <a:t>活跃期</a:t>
            </a:r>
            <a:r>
              <a:rPr lang="en-US" altLang="zh-CN" dirty="0"/>
              <a:t>(</a:t>
            </a:r>
            <a:r>
              <a:rPr lang="zh-CN" altLang="en-US" dirty="0"/>
              <a:t>长条矩形</a:t>
            </a:r>
            <a:r>
              <a:rPr lang="en-US" altLang="zh-CN" dirty="0"/>
              <a:t>)</a:t>
            </a:r>
            <a:endParaRPr lang="en-US" altLang="zh-CN" dirty="0"/>
          </a:p>
          <a:p>
            <a:pPr lvl="1"/>
            <a:r>
              <a:rPr lang="zh-CN" altLang="zh-CN" b="1" dirty="0">
                <a:solidFill>
                  <a:srgbClr val="C00000"/>
                </a:solidFill>
              </a:rPr>
              <a:t>横向</a:t>
            </a:r>
            <a:r>
              <a:rPr lang="zh-CN" altLang="zh-CN" dirty="0"/>
              <a:t>：对象</a:t>
            </a:r>
            <a:r>
              <a:rPr lang="zh-CN" altLang="en-US" dirty="0"/>
              <a:t>间的消息传递</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1198662" y="2780928"/>
            <a:ext cx="7596844" cy="3949722"/>
          </a:xfrm>
          <a:prstGeom prst="rect">
            <a:avLst/>
          </a:prstGeom>
        </p:spPr>
      </p:pic>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评审软件需求</a:t>
            </a:r>
            <a:r>
              <a:rPr lang="zh-CN" altLang="en-US" dirty="0"/>
              <a:t>（</a:t>
            </a:r>
            <a:r>
              <a:rPr lang="en-US" altLang="zh-CN" dirty="0"/>
              <a:t>2/2</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文档规范性</a:t>
            </a:r>
            <a:r>
              <a:rPr lang="zh-CN" altLang="zh-CN" dirty="0"/>
              <a:t>，软件需求规格说明书书写是否遵循文档规范</a:t>
            </a:r>
            <a:endParaRPr lang="en-US" altLang="zh-CN" dirty="0"/>
          </a:p>
          <a:p>
            <a:r>
              <a:rPr lang="zh-CN" altLang="zh-CN" dirty="0">
                <a:solidFill>
                  <a:srgbClr val="C00000"/>
                </a:solidFill>
              </a:rPr>
              <a:t>图符规范性</a:t>
            </a:r>
            <a:r>
              <a:rPr lang="zh-CN" altLang="zh-CN" dirty="0"/>
              <a:t>，软件需求模型是否正确地使用了</a:t>
            </a:r>
            <a:r>
              <a:rPr lang="en-US" altLang="zh-CN" dirty="0"/>
              <a:t>UML</a:t>
            </a:r>
            <a:r>
              <a:rPr lang="zh-CN" altLang="zh-CN" dirty="0"/>
              <a:t>的图符</a:t>
            </a:r>
            <a:endParaRPr lang="en-US" altLang="zh-CN" dirty="0"/>
          </a:p>
          <a:p>
            <a:r>
              <a:rPr lang="zh-CN" altLang="zh-CN" dirty="0">
                <a:solidFill>
                  <a:srgbClr val="C00000"/>
                </a:solidFill>
              </a:rPr>
              <a:t>表述可读性</a:t>
            </a:r>
            <a:r>
              <a:rPr lang="zh-CN" altLang="zh-CN" dirty="0"/>
              <a:t>，软件需求文档文字表述是否简洁、可读性好</a:t>
            </a:r>
            <a:endParaRPr lang="en-US" altLang="zh-CN" dirty="0"/>
          </a:p>
          <a:p>
            <a:r>
              <a:rPr lang="zh-CN" altLang="zh-CN" dirty="0">
                <a:solidFill>
                  <a:srgbClr val="C00000"/>
                </a:solidFill>
              </a:rPr>
              <a:t>图表一致性</a:t>
            </a:r>
            <a:r>
              <a:rPr lang="zh-CN" altLang="zh-CN" dirty="0"/>
              <a:t>，软件需求制品中的图表引用是否正确</a:t>
            </a:r>
            <a:endParaRPr lang="zh-CN" altLang="en-US" dirty="0"/>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3.5 </a:t>
            </a:r>
            <a:r>
              <a:rPr lang="zh-CN" altLang="en-US" dirty="0"/>
              <a:t>如何</a:t>
            </a:r>
            <a:r>
              <a:rPr lang="zh-CN" altLang="zh-CN" dirty="0"/>
              <a:t>解决软件需求问题</a:t>
            </a:r>
            <a:r>
              <a:rPr lang="zh-CN" altLang="en-US" dirty="0"/>
              <a:t>（</a:t>
            </a:r>
            <a:r>
              <a:rPr lang="en-US" altLang="zh-CN" dirty="0"/>
              <a:t>1/2</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遗漏的软件需求</a:t>
            </a:r>
            <a:endParaRPr lang="en-US" altLang="zh-CN" dirty="0"/>
          </a:p>
          <a:p>
            <a:pPr lvl="1"/>
            <a:r>
              <a:rPr lang="zh-CN" altLang="zh-CN" dirty="0"/>
              <a:t>再次征求用户、客户、领域专家等意见，以补充遗漏的软件需求</a:t>
            </a:r>
            <a:endParaRPr lang="en-US" altLang="zh-CN" dirty="0"/>
          </a:p>
          <a:p>
            <a:r>
              <a:rPr lang="zh-CN" altLang="zh-CN" dirty="0"/>
              <a:t>无源头的软件需求</a:t>
            </a:r>
            <a:endParaRPr lang="zh-CN" altLang="zh-CN" dirty="0"/>
          </a:p>
          <a:p>
            <a:pPr lvl="1"/>
            <a:r>
              <a:rPr lang="zh-CN" altLang="zh-CN" dirty="0"/>
              <a:t>剔除或暂时不用考虑该部分的软件需求，或者将这些软件需求置于低优先级</a:t>
            </a:r>
            <a:endParaRPr lang="en-US" altLang="zh-CN" dirty="0"/>
          </a:p>
          <a:p>
            <a:r>
              <a:rPr lang="zh-CN" altLang="zh-CN" dirty="0"/>
              <a:t>不一致、相冲突的软件需求</a:t>
            </a:r>
            <a:endParaRPr lang="en-US" altLang="zh-CN" dirty="0"/>
          </a:p>
          <a:p>
            <a:pPr lvl="1"/>
            <a:r>
              <a:rPr lang="zh-CN" altLang="zh-CN" dirty="0"/>
              <a:t>寻找到具有更高级别的用户或客户，由他们来最终确定软件需求</a:t>
            </a:r>
            <a:endParaRPr lang="en-US" altLang="zh-CN" dirty="0"/>
          </a:p>
          <a:p>
            <a:r>
              <a:rPr lang="zh-CN" altLang="zh-CN" dirty="0"/>
              <a:t>不正确和和不准确的软件需求</a:t>
            </a:r>
            <a:endParaRPr lang="en-US" altLang="zh-CN" dirty="0"/>
          </a:p>
          <a:p>
            <a:pPr lvl="1"/>
            <a:r>
              <a:rPr lang="zh-CN" altLang="zh-CN" dirty="0"/>
              <a:t>与用户、客户、领域专家等进行深入的沟通，以正确地理解软件需求的内涵</a:t>
            </a:r>
            <a:endParaRPr lang="zh-CN" altLang="en-US" dirty="0"/>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如何</a:t>
            </a:r>
            <a:r>
              <a:rPr lang="zh-CN" altLang="zh-CN" dirty="0"/>
              <a:t>解决软件需求问题</a:t>
            </a:r>
            <a:r>
              <a:rPr lang="zh-CN" altLang="en-US" dirty="0"/>
              <a:t>（</a:t>
            </a:r>
            <a:r>
              <a:rPr lang="en-US" altLang="zh-CN" dirty="0"/>
              <a:t>2/2</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不规范的软件需求文档</a:t>
            </a:r>
            <a:endParaRPr lang="en-US" altLang="zh-CN" dirty="0"/>
          </a:p>
          <a:p>
            <a:pPr lvl="1"/>
            <a:r>
              <a:rPr lang="zh-CN" altLang="zh-CN" dirty="0"/>
              <a:t>对照软件需求规范标准和模板，按照其要求来撰写并产生软件需求规格说明书</a:t>
            </a:r>
            <a:endParaRPr lang="en-US" altLang="zh-CN" dirty="0"/>
          </a:p>
          <a:p>
            <a:r>
              <a:rPr lang="zh-CN" altLang="zh-CN" dirty="0"/>
              <a:t>不规范和不正确的软件需求模型</a:t>
            </a:r>
            <a:endParaRPr lang="zh-CN" altLang="zh-CN" dirty="0"/>
          </a:p>
          <a:p>
            <a:pPr lvl="1"/>
            <a:r>
              <a:rPr lang="zh-CN" altLang="zh-CN" dirty="0"/>
              <a:t>学习</a:t>
            </a:r>
            <a:r>
              <a:rPr lang="en-US" altLang="zh-CN" dirty="0"/>
              <a:t>UML</a:t>
            </a:r>
            <a:r>
              <a:rPr lang="zh-CN" altLang="zh-CN" dirty="0"/>
              <a:t>图符和模型的用法，在此基础上绘制出正确和规范的</a:t>
            </a:r>
            <a:r>
              <a:rPr lang="en-US" altLang="zh-CN" dirty="0"/>
              <a:t>UML</a:t>
            </a:r>
            <a:r>
              <a:rPr lang="zh-CN" altLang="zh-CN" dirty="0"/>
              <a:t>模型</a:t>
            </a:r>
            <a:endParaRPr lang="en-US" altLang="zh-CN" dirty="0"/>
          </a:p>
          <a:p>
            <a:r>
              <a:rPr lang="zh-CN" altLang="zh-CN" dirty="0"/>
              <a:t>费解的软件需求文档</a:t>
            </a:r>
            <a:endParaRPr lang="zh-CN" altLang="zh-CN" dirty="0"/>
          </a:p>
          <a:p>
            <a:pPr lvl="1"/>
            <a:r>
              <a:rPr lang="zh-CN" altLang="zh-CN" dirty="0"/>
              <a:t>消除冗余的文字表述，提高语言表达的简洁性，系统梳理和组织软件需求文档的格式，以提高软件需求文档的可读性</a:t>
            </a:r>
            <a:endParaRPr lang="zh-CN" altLang="en-US" dirty="0"/>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思考和讨论</a:t>
            </a:r>
            <a:endParaRPr lang="zh-CN" altLang="en-US" dirty="0"/>
          </a:p>
        </p:txBody>
      </p:sp>
      <p:sp>
        <p:nvSpPr>
          <p:cNvPr id="2" name="内容占位符 1"/>
          <p:cNvSpPr>
            <a:spLocks noGrp="1"/>
          </p:cNvSpPr>
          <p:nvPr>
            <p:ph idx="1"/>
          </p:nvPr>
        </p:nvSpPr>
        <p:spPr/>
        <p:txBody>
          <a:bodyPr/>
          <a:lstStyle/>
          <a:p>
            <a:r>
              <a:rPr lang="zh-CN" altLang="en-US" dirty="0"/>
              <a:t>如果软件需求模型和文档存在诸多的问题，没有得到有效的解决，会产生什么样的后果？</a:t>
            </a:r>
            <a:endParaRPr lang="en-US" altLang="zh-CN" dirty="0"/>
          </a:p>
          <a:p>
            <a:pPr lvl="1"/>
            <a:endParaRPr lang="zh-CN" altLang="en-US" dirty="0"/>
          </a:p>
        </p:txBody>
      </p:sp>
      <p:pic>
        <p:nvPicPr>
          <p:cNvPr id="6" name="图片 5"/>
          <p:cNvPicPr>
            <a:picLocks noChangeAspect="1"/>
          </p:cNvPicPr>
          <p:nvPr/>
        </p:nvPicPr>
        <p:blipFill>
          <a:blip r:embed="rId1"/>
          <a:stretch>
            <a:fillRect/>
          </a:stretch>
        </p:blipFill>
        <p:spPr>
          <a:xfrm>
            <a:off x="9738415" y="4077072"/>
            <a:ext cx="1721387" cy="2295499"/>
          </a:xfrm>
          <a:prstGeom prst="rect">
            <a:avLst/>
          </a:prstGeom>
        </p:spPr>
      </p:pic>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小结</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en-US" dirty="0"/>
              <a:t>分析软件是要精化和深化软件需求</a:t>
            </a:r>
            <a:endParaRPr lang="en-US" altLang="zh-CN" dirty="0"/>
          </a:p>
          <a:p>
            <a:pPr lvl="1"/>
            <a:r>
              <a:rPr lang="zh-CN" altLang="en-US" dirty="0"/>
              <a:t>基于初步软件需求，循序渐进</a:t>
            </a:r>
            <a:endParaRPr lang="en-US" altLang="zh-CN" dirty="0"/>
          </a:p>
          <a:p>
            <a:pPr lvl="1"/>
            <a:r>
              <a:rPr lang="zh-CN" altLang="en-US" dirty="0"/>
              <a:t>确保软件需求的完整性、一致性和准确性</a:t>
            </a:r>
            <a:endParaRPr lang="en-US" altLang="zh-CN" dirty="0"/>
          </a:p>
          <a:p>
            <a:r>
              <a:rPr lang="en-US" altLang="zh-CN" dirty="0"/>
              <a:t>UML</a:t>
            </a:r>
            <a:r>
              <a:rPr lang="zh-CN" altLang="en-US" dirty="0"/>
              <a:t>提供的、用于描述软件需求的图</a:t>
            </a:r>
            <a:endParaRPr lang="en-US" altLang="zh-CN" dirty="0"/>
          </a:p>
          <a:p>
            <a:pPr lvl="1"/>
            <a:r>
              <a:rPr lang="zh-CN" altLang="en-US" dirty="0"/>
              <a:t>用例图、交互图、分析类图、状态图</a:t>
            </a:r>
            <a:endParaRPr lang="en-US" altLang="zh-CN" dirty="0"/>
          </a:p>
          <a:p>
            <a:r>
              <a:rPr lang="zh-CN" altLang="en-US" dirty="0"/>
              <a:t>分析软件需求的步骤</a:t>
            </a:r>
            <a:endParaRPr lang="en-US" altLang="zh-CN" dirty="0"/>
          </a:p>
          <a:p>
            <a:pPr lvl="1"/>
            <a:r>
              <a:rPr lang="zh-CN" altLang="en-US" dirty="0"/>
              <a:t>分析和确立软件需求优先级、分析和建立软件需求模型、撰写软件需求规格说明书</a:t>
            </a:r>
            <a:endParaRPr lang="en-US" altLang="zh-CN" dirty="0"/>
          </a:p>
          <a:p>
            <a:r>
              <a:rPr lang="zh-CN" altLang="en-US" dirty="0"/>
              <a:t>分析软件需求的输出和评审</a:t>
            </a:r>
            <a:endParaRPr lang="en-US" altLang="zh-CN" dirty="0"/>
          </a:p>
          <a:p>
            <a:pPr lvl="1"/>
            <a:r>
              <a:rPr lang="zh-CN" altLang="en-US" dirty="0"/>
              <a:t>软件需求模型、软件需求原型、软件需求文档</a:t>
            </a:r>
            <a:endParaRPr lang="en-US" altLang="zh-CN" dirty="0"/>
          </a:p>
          <a:p>
            <a:pPr lvl="1"/>
            <a:r>
              <a:rPr lang="zh-CN" altLang="en-US" dirty="0"/>
              <a:t>评审软件需求制品</a:t>
            </a:r>
            <a:endParaRPr lang="en-US" altLang="zh-CN" dirty="0"/>
          </a:p>
        </p:txBody>
      </p:sp>
      <p:sp>
        <p:nvSpPr>
          <p:cNvPr id="3" name="日期占位符 2"/>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zh-CN" altLang="en-US"/>
              <a:t>©Copyright Xinjun Mao</a:t>
            </a:r>
            <a:endParaRPr lang="en-US" altLang="zh-CN"/>
          </a:p>
        </p:txBody>
      </p:sp>
      <p:sp>
        <p:nvSpPr>
          <p:cNvPr id="4" name="灯片编号占位符 3"/>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fld>
            <a:endParaRPr lang="en-US" altLang="zh-CN"/>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综合实践一</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任务：分析开源软件的新需求</a:t>
            </a:r>
            <a:endParaRPr lang="zh-CN" altLang="zh-CN" dirty="0"/>
          </a:p>
          <a:p>
            <a:pPr lvl="0"/>
            <a:r>
              <a:rPr lang="zh-CN" altLang="zh-CN" dirty="0"/>
              <a:t>方法</a:t>
            </a:r>
            <a:endParaRPr lang="en-US" altLang="zh-CN" dirty="0"/>
          </a:p>
          <a:p>
            <a:pPr lvl="1"/>
            <a:r>
              <a:rPr lang="zh-CN" altLang="zh-CN" dirty="0"/>
              <a:t>借助</a:t>
            </a:r>
            <a:r>
              <a:rPr lang="en-US" altLang="zh-CN" dirty="0"/>
              <a:t>UML</a:t>
            </a:r>
            <a:r>
              <a:rPr lang="zh-CN" altLang="zh-CN" dirty="0"/>
              <a:t>进行需求建模，遵循软件需求规格说明书的标准或模板来撰写开源软件新增软件需求的文档</a:t>
            </a:r>
            <a:endParaRPr lang="zh-CN" altLang="zh-CN" dirty="0"/>
          </a:p>
          <a:p>
            <a:pPr lvl="0"/>
            <a:r>
              <a:rPr lang="zh-CN" altLang="zh-CN" dirty="0"/>
              <a:t>要求</a:t>
            </a:r>
            <a:endParaRPr lang="en-US" altLang="zh-CN" dirty="0"/>
          </a:p>
          <a:p>
            <a:pPr lvl="1"/>
            <a:r>
              <a:rPr lang="zh-CN" altLang="zh-CN" dirty="0"/>
              <a:t>建立新增软件需求的用例交互模型、分析类模型和必要的状态模型，按照软件需求规格说明书的规范标准，撰写相应的软件需求文档</a:t>
            </a:r>
            <a:endParaRPr lang="zh-CN" altLang="zh-CN" dirty="0"/>
          </a:p>
          <a:p>
            <a:pPr lvl="0"/>
            <a:r>
              <a:rPr lang="zh-CN" altLang="zh-CN" dirty="0"/>
              <a:t>结果：开源软件新增需求的用例交互图、分析类图、状态图以及软件需求规格说明书</a:t>
            </a:r>
            <a:endParaRPr lang="zh-CN" altLang="zh-CN" dirty="0"/>
          </a:p>
          <a:p>
            <a:endParaRPr lang="zh-CN" altLang="en-US" dirty="0"/>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综合实践二</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任务：精化和分析软件需求</a:t>
            </a:r>
            <a:endParaRPr lang="zh-CN" altLang="zh-CN" dirty="0"/>
          </a:p>
          <a:p>
            <a:r>
              <a:rPr lang="zh-CN" altLang="zh-CN" dirty="0"/>
              <a:t>方法</a:t>
            </a:r>
            <a:endParaRPr lang="en-US" altLang="zh-CN" dirty="0"/>
          </a:p>
          <a:p>
            <a:pPr lvl="1"/>
            <a:r>
              <a:rPr lang="zh-CN" altLang="zh-CN" dirty="0"/>
              <a:t>精化和细化软件需求，采用</a:t>
            </a:r>
            <a:r>
              <a:rPr lang="en-US" altLang="zh-CN" dirty="0"/>
              <a:t>UML</a:t>
            </a:r>
            <a:r>
              <a:rPr lang="zh-CN" altLang="zh-CN" dirty="0"/>
              <a:t>的交互图、类图、状态图等，对精化的软件需求进行描述和建模，建立软件需求模型；在此基础上，遵循软件需求规格说明书的模板，撰写软件需求文档；要确保软件需求模型和文档的质量，对最终软件需求制品进行评审</a:t>
            </a:r>
            <a:endParaRPr lang="en-US" altLang="zh-CN" dirty="0"/>
          </a:p>
          <a:p>
            <a:pPr lvl="0"/>
            <a:r>
              <a:rPr lang="zh-CN" altLang="zh-CN" dirty="0"/>
              <a:t>要求</a:t>
            </a:r>
            <a:endParaRPr lang="en-US" altLang="zh-CN" dirty="0"/>
          </a:p>
          <a:p>
            <a:pPr lvl="1"/>
            <a:r>
              <a:rPr lang="zh-CN" altLang="zh-CN" dirty="0"/>
              <a:t>建立软件需求的用例交互模型、分析类模型和必要的状态模型，按照软件需求规格说明书的规范标准，撰写相应的软件需求文档</a:t>
            </a:r>
            <a:endParaRPr lang="zh-CN" altLang="zh-CN" dirty="0"/>
          </a:p>
          <a:p>
            <a:pPr lvl="0"/>
            <a:r>
              <a:rPr lang="zh-CN" altLang="zh-CN" dirty="0"/>
              <a:t>结果：软件需求的</a:t>
            </a:r>
            <a:r>
              <a:rPr lang="en-US" altLang="zh-CN" dirty="0"/>
              <a:t>UML</a:t>
            </a:r>
            <a:r>
              <a:rPr lang="zh-CN" altLang="zh-CN" dirty="0"/>
              <a:t>模型和软件需求规格说明书</a:t>
            </a:r>
            <a:endParaRPr lang="zh-CN" altLang="zh-CN" dirty="0"/>
          </a:p>
          <a:p>
            <a:endParaRPr lang="zh-CN" altLang="en-US" dirty="0"/>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042978" y="1088740"/>
            <a:ext cx="3852428" cy="1188132"/>
          </a:xfrm>
          <a:prstGeom prst="rect">
            <a:avLst/>
          </a:prstGeom>
        </p:spPr>
        <p:txBody>
          <a:bodyPr vert="horz" anchor="b">
            <a:normAutofit fontScale="975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问题和讨论</a:t>
            </a:r>
            <a:endParaRPr lang="zh-CN" altLang="en-US" sz="4400" dirty="0">
              <a:solidFill>
                <a:srgbClr val="C0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4547034" y="2780928"/>
            <a:ext cx="2340260" cy="2585042"/>
          </a:xfrm>
          <a:prstGeom prst="rect">
            <a:avLst/>
          </a:prstGeom>
        </p:spPr>
      </p:pic>
    </p:spTree>
  </p:cSld>
  <p:clrMapOvr>
    <a:masterClrMapping/>
  </p:clrMapOvr>
  <p:transition>
    <p:fade/>
  </p:transition>
</p:sld>
</file>

<file path=ppt/tags/tag1.xml><?xml version="1.0" encoding="utf-8"?>
<p:tagLst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0</TotalTime>
  <Words>11880</Words>
  <Application>WPS 演示</Application>
  <PresentationFormat>自定义</PresentationFormat>
  <Paragraphs>1417</Paragraphs>
  <Slides>97</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20</vt:i4>
      </vt:variant>
      <vt:variant>
        <vt:lpstr>幻灯片标题</vt:lpstr>
      </vt:variant>
      <vt:variant>
        <vt:i4>97</vt:i4>
      </vt:variant>
    </vt:vector>
  </HeadingPairs>
  <TitlesOfParts>
    <vt:vector size="130" baseType="lpstr">
      <vt:lpstr>Arial</vt:lpstr>
      <vt:lpstr>宋体</vt:lpstr>
      <vt:lpstr>Wingdings</vt:lpstr>
      <vt:lpstr>Times New Roman</vt:lpstr>
      <vt:lpstr>黑体</vt:lpstr>
      <vt:lpstr>微软雅黑</vt:lpstr>
      <vt:lpstr>Verdana</vt:lpstr>
      <vt:lpstr>Arial Unicode MS</vt:lpstr>
      <vt:lpstr>Wingdings</vt:lpstr>
      <vt:lpstr>等线</vt:lpstr>
      <vt:lpstr>Times New Roman</vt:lpstr>
      <vt:lpstr>Tahoma</vt:lpstr>
      <vt:lpstr>自定义设计方案</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Visio.Drawing.15</vt:lpstr>
      <vt:lpstr>Visio.Drawing.11</vt:lpstr>
      <vt:lpstr>Visio.Drawing.15</vt:lpstr>
      <vt:lpstr>Visio.Drawing.11</vt:lpstr>
      <vt:lpstr>Visio.Drawing.11</vt:lpstr>
      <vt:lpstr>Visio.Drawing.11</vt:lpstr>
      <vt:lpstr>Visio.Drawing.11</vt:lpstr>
      <vt:lpstr>Visio.Drawing.11</vt:lpstr>
      <vt:lpstr>Visio.Drawing.11</vt:lpstr>
      <vt:lpstr>Visio.Drawing.11</vt:lpstr>
      <vt:lpstr>PowerPoint 演示文稿</vt:lpstr>
      <vt:lpstr>内容</vt:lpstr>
      <vt:lpstr>1.1 为什么要分析软件需求</vt:lpstr>
      <vt:lpstr>示例：初步软件需求</vt:lpstr>
      <vt:lpstr>1.2 分析软件需求的任务</vt:lpstr>
      <vt:lpstr>1.3 软件需求的不同视角表示</vt:lpstr>
      <vt:lpstr>支持需求建模和分析的UML图</vt:lpstr>
      <vt:lpstr>1.3.1 UML交互图的作用</vt:lpstr>
      <vt:lpstr>顺序图</vt:lpstr>
      <vt:lpstr>顺序图的表示方式</vt:lpstr>
      <vt:lpstr>对象间的消息传递</vt:lpstr>
      <vt:lpstr>消息图元的表示</vt:lpstr>
      <vt:lpstr>示例：顺序图</vt:lpstr>
      <vt:lpstr>通信图的表示</vt:lpstr>
      <vt:lpstr>顺序图和通信图的选取原则</vt:lpstr>
      <vt:lpstr>示例：顺序图</vt:lpstr>
      <vt:lpstr>类和对象图</vt:lpstr>
      <vt:lpstr>1.3.2 类图</vt:lpstr>
      <vt:lpstr>类的UML表示</vt:lpstr>
      <vt:lpstr>属性的表示</vt:lpstr>
      <vt:lpstr>方法的表示</vt:lpstr>
      <vt:lpstr>接口(Interface)</vt:lpstr>
      <vt:lpstr>类间的关系</vt:lpstr>
      <vt:lpstr>类间关系-关联</vt:lpstr>
      <vt:lpstr>类间关系-聚合与组合</vt:lpstr>
      <vt:lpstr>类间关系-依赖</vt:lpstr>
      <vt:lpstr>类间关系-实现</vt:lpstr>
      <vt:lpstr>类间关系-继承</vt:lpstr>
      <vt:lpstr>注意事项 </vt:lpstr>
      <vt:lpstr>示例：类图</vt:lpstr>
      <vt:lpstr>1.3.3 对象图</vt:lpstr>
      <vt:lpstr>对象图示例</vt:lpstr>
      <vt:lpstr>何时用对象图</vt:lpstr>
      <vt:lpstr>状态图</vt:lpstr>
      <vt:lpstr>1.3.4  状态图</vt:lpstr>
      <vt:lpstr>状态图的基本概念</vt:lpstr>
      <vt:lpstr>示例：状态图</vt:lpstr>
      <vt:lpstr>复合状态</vt:lpstr>
      <vt:lpstr>状态的表示</vt:lpstr>
      <vt:lpstr>迁移的表示</vt:lpstr>
      <vt:lpstr>状态图绘制原则</vt:lpstr>
      <vt:lpstr>内容</vt:lpstr>
      <vt:lpstr>需求分析过程</vt:lpstr>
      <vt:lpstr>2.1 分析和确定软件需求优先级</vt:lpstr>
      <vt:lpstr>2.1.1 分析软件需求重要性</vt:lpstr>
      <vt:lpstr>示例：“空巢老人看护软件”的需求重要性</vt:lpstr>
      <vt:lpstr>2.1.2 分析软件需求优先级</vt:lpstr>
      <vt:lpstr>示例：确定“空巢老人看护软件”的需求优先级</vt:lpstr>
      <vt:lpstr>2.1.3 确定用例分析和实现的次序</vt:lpstr>
      <vt:lpstr>示例：“空巢老人看护软件”需求开发安排</vt:lpstr>
      <vt:lpstr>2.2  分析和建立软件需求模型的具体步骤</vt:lpstr>
      <vt:lpstr>2.2.1 分析和建立用例的交互模型</vt:lpstr>
      <vt:lpstr>分析和确定用例所涉及的对象及其类</vt:lpstr>
      <vt:lpstr>边界类</vt:lpstr>
      <vt:lpstr>示例：边界类</vt:lpstr>
      <vt:lpstr>控制类</vt:lpstr>
      <vt:lpstr>示例：控制类</vt:lpstr>
      <vt:lpstr>实体类</vt:lpstr>
      <vt:lpstr>示例：实体类</vt:lpstr>
      <vt:lpstr>2.2.2 分析和确定对象之间的消息传递</vt:lpstr>
      <vt:lpstr>确定消息的名称</vt:lpstr>
      <vt:lpstr>确定消息传递的信息</vt:lpstr>
      <vt:lpstr>示例：消息的名称和信息</vt:lpstr>
      <vt:lpstr>2.2.3 绘制用例的交互图</vt:lpstr>
      <vt:lpstr>用例交互图的工作流程</vt:lpstr>
      <vt:lpstr>示例：顺序图的工作流程</vt:lpstr>
      <vt:lpstr>思考和讨论</vt:lpstr>
      <vt:lpstr>2.3 分析和建立软件需求的分析类模型</vt:lpstr>
      <vt:lpstr>分析和建立分析类模型的步骤</vt:lpstr>
      <vt:lpstr>2.3.1 确定分析类 </vt:lpstr>
      <vt:lpstr>示例：根据用例图来确定分析类</vt:lpstr>
      <vt:lpstr>示例：根据交互图来确定分析类</vt:lpstr>
      <vt:lpstr>2.3.2 确定分析类的职责 </vt:lpstr>
      <vt:lpstr>示例：确定分析类的职责</vt:lpstr>
      <vt:lpstr>2.3.3 确定分析类的属性</vt:lpstr>
      <vt:lpstr>示例：确定分析类的属性</vt:lpstr>
      <vt:lpstr>2.3.4 确定分析类之间的关系 </vt:lpstr>
      <vt:lpstr>示例：确定分析类之间的关系</vt:lpstr>
      <vt:lpstr>2.3.5 绘制分析类图 </vt:lpstr>
      <vt:lpstr>示例：”空巢老人看护软件”分析类图</vt:lpstr>
      <vt:lpstr>2.4 分析和建立软件需求的状态模型 </vt:lpstr>
      <vt:lpstr>示例: 分析机器人类对象的状态图</vt:lpstr>
      <vt:lpstr>内容</vt:lpstr>
      <vt:lpstr>3.1 软件需求文档模板</vt:lpstr>
      <vt:lpstr>3.2 撰写软件需求文档的注意事项</vt:lpstr>
      <vt:lpstr>思考和讨论</vt:lpstr>
      <vt:lpstr>3.3 分析软件需求的输出</vt:lpstr>
      <vt:lpstr>3.4 软件需求评审的步骤</vt:lpstr>
      <vt:lpstr>评审软件需求（1/2）</vt:lpstr>
      <vt:lpstr>评审软件需求（2/2）</vt:lpstr>
      <vt:lpstr>3.5 如何解决软件需求问题（1/2）</vt:lpstr>
      <vt:lpstr>如何解决软件需求问题（2/2）</vt:lpstr>
      <vt:lpstr>思考和讨论</vt:lpstr>
      <vt:lpstr>小结</vt:lpstr>
      <vt:lpstr>综合实践一</vt:lpstr>
      <vt:lpstr>综合实践二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宋万盛</cp:lastModifiedBy>
  <cp:revision>2572</cp:revision>
  <dcterms:created xsi:type="dcterms:W3CDTF">2113-01-01T00:00:00Z</dcterms:created>
  <dcterms:modified xsi:type="dcterms:W3CDTF">2022-02-28T07:30:17Z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18848F0338A44752A03AD45F4F907738</vt:lpwstr>
  </property>
</Properties>
</file>