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2.xml" ContentType="application/vnd.openxmlformats-officedocument.presentationml.tags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0" r:id="rId2"/>
    <p:sldId id="328" r:id="rId3"/>
    <p:sldId id="348" r:id="rId4"/>
    <p:sldId id="364" r:id="rId5"/>
    <p:sldId id="362" r:id="rId6"/>
    <p:sldId id="429" r:id="rId7"/>
    <p:sldId id="363" r:id="rId8"/>
    <p:sldId id="365" r:id="rId9"/>
    <p:sldId id="430" r:id="rId10"/>
    <p:sldId id="431" r:id="rId11"/>
    <p:sldId id="433" r:id="rId12"/>
    <p:sldId id="435" r:id="rId13"/>
    <p:sldId id="434" r:id="rId14"/>
    <p:sldId id="436" r:id="rId15"/>
    <p:sldId id="437" r:id="rId16"/>
    <p:sldId id="369" r:id="rId17"/>
    <p:sldId id="370" r:id="rId18"/>
    <p:sldId id="372" r:id="rId19"/>
    <p:sldId id="376" r:id="rId20"/>
    <p:sldId id="374" r:id="rId21"/>
    <p:sldId id="377" r:id="rId22"/>
    <p:sldId id="379" r:id="rId23"/>
    <p:sldId id="386" r:id="rId24"/>
    <p:sldId id="438" r:id="rId25"/>
    <p:sldId id="439" r:id="rId26"/>
    <p:sldId id="391" r:id="rId27"/>
    <p:sldId id="388" r:id="rId28"/>
    <p:sldId id="389" r:id="rId29"/>
    <p:sldId id="390" r:id="rId30"/>
    <p:sldId id="393" r:id="rId31"/>
    <p:sldId id="392" r:id="rId32"/>
    <p:sldId id="395" r:id="rId33"/>
    <p:sldId id="440" r:id="rId34"/>
    <p:sldId id="398" r:id="rId35"/>
    <p:sldId id="441" r:id="rId36"/>
    <p:sldId id="442" r:id="rId37"/>
    <p:sldId id="443" r:id="rId38"/>
    <p:sldId id="432" r:id="rId39"/>
    <p:sldId id="444" r:id="rId40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1C675E-B402-4209-980E-ABBC10C70CFC}">
          <p14:sldIdLst>
            <p14:sldId id="270"/>
            <p14:sldId id="328"/>
            <p14:sldId id="348"/>
            <p14:sldId id="364"/>
            <p14:sldId id="362"/>
            <p14:sldId id="429"/>
            <p14:sldId id="363"/>
            <p14:sldId id="365"/>
            <p14:sldId id="430"/>
            <p14:sldId id="431"/>
            <p14:sldId id="433"/>
            <p14:sldId id="435"/>
            <p14:sldId id="434"/>
            <p14:sldId id="436"/>
            <p14:sldId id="437"/>
            <p14:sldId id="369"/>
            <p14:sldId id="370"/>
            <p14:sldId id="372"/>
            <p14:sldId id="376"/>
            <p14:sldId id="374"/>
            <p14:sldId id="377"/>
            <p14:sldId id="379"/>
            <p14:sldId id="386"/>
            <p14:sldId id="438"/>
            <p14:sldId id="439"/>
            <p14:sldId id="391"/>
            <p14:sldId id="388"/>
            <p14:sldId id="389"/>
            <p14:sldId id="390"/>
            <p14:sldId id="393"/>
            <p14:sldId id="392"/>
            <p14:sldId id="395"/>
            <p14:sldId id="440"/>
            <p14:sldId id="398"/>
            <p14:sldId id="441"/>
            <p14:sldId id="442"/>
            <p14:sldId id="443"/>
            <p14:sldId id="432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0" autoAdjust="0"/>
    <p:restoredTop sz="85205" autoAdjust="0"/>
  </p:normalViewPr>
  <p:slideViewPr>
    <p:cSldViewPr snapToGrid="0">
      <p:cViewPr varScale="1">
        <p:scale>
          <a:sx n="84" d="100"/>
          <a:sy n="84" d="100"/>
        </p:scale>
        <p:origin x="2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DC2E7-EB48-4C6C-87A2-B624AE28DE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7CB42-B981-4158-AA10-31BAB2DB76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page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：用于指定被引入文件的相对路径。例如，指定属性值为</a:t>
          </a:r>
          <a:r>
            <a:rPr 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top.jsp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，则表示将当前</a:t>
          </a:r>
          <a:r>
            <a: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文件相同文件夹下的</a:t>
          </a:r>
          <a:r>
            <a:rPr lang="en-US" sz="20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top.jsp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文件引入到当前</a:t>
          </a:r>
          <a:r>
            <a: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页面中。</a:t>
          </a:r>
          <a:endParaRPr 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55D78-5F28-475F-8B8A-20608DD0128D}" type="parTrans" cxnId="{ECF4C63F-392A-418E-B1FA-E9EC0477B0D9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F75E53-B1FD-4F8A-9D00-27C9F66C6C2D}" type="sibTrans" cxnId="{ECF4C63F-392A-418E-B1FA-E9EC0477B0D9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25BEF-4C9C-4D4B-BAE0-77070647D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flush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：用于指定是否将当前页面的输出内容刷新到客户端，默认情况下，</a:t>
          </a:r>
          <a:r>
            <a: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flush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属性的值为</a:t>
          </a:r>
          <a:r>
            <a:rPr 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false</a:t>
          </a:r>
          <a:r>
            <a:rPr 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en-US" sz="2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E4E664-1337-4B64-A6C3-3A67EAB8550F}" type="parTrans" cxnId="{38E2ADE4-BC4A-4482-A8E2-BE5D1D362332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DC9324-95F4-487C-85A4-78B6A38DF6C1}" type="sibTrans" cxnId="{38E2ADE4-BC4A-4482-A8E2-BE5D1D362332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A90F0-69B8-4C98-BBFE-EB2053648C19}" type="pres">
      <dgm:prSet presAssocID="{FCCDC2E7-EB48-4C6C-87A2-B624AE28DE6B}" presName="root" presStyleCnt="0">
        <dgm:presLayoutVars>
          <dgm:dir/>
          <dgm:resizeHandles val="exact"/>
        </dgm:presLayoutVars>
      </dgm:prSet>
      <dgm:spPr/>
    </dgm:pt>
    <dgm:pt modelId="{270B5CF2-99A6-4E4D-BC35-4E9F316B44A3}" type="pres">
      <dgm:prSet presAssocID="{5F77CB42-B981-4158-AA10-31BAB2DB76F6}" presName="compNode" presStyleCnt="0"/>
      <dgm:spPr/>
    </dgm:pt>
    <dgm:pt modelId="{5BC60773-C8F0-4932-AB43-4AD06E9D7FC5}" type="pres">
      <dgm:prSet presAssocID="{5F77CB42-B981-4158-AA10-31BAB2DB76F6}" presName="bgRect" presStyleLbl="bgShp" presStyleIdx="0" presStyleCnt="2"/>
      <dgm:spPr/>
    </dgm:pt>
    <dgm:pt modelId="{C3EDDA21-FBBF-493F-8A4F-AA0F16A00B40}" type="pres">
      <dgm:prSet presAssocID="{5F77CB42-B981-4158-AA10-31BAB2DB76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C7077ED-0376-47D2-87BA-B3F95AE327F9}" type="pres">
      <dgm:prSet presAssocID="{5F77CB42-B981-4158-AA10-31BAB2DB76F6}" presName="spaceRect" presStyleCnt="0"/>
      <dgm:spPr/>
    </dgm:pt>
    <dgm:pt modelId="{EF56C9CA-D2C7-4D0F-A3B5-CC07056D87FA}" type="pres">
      <dgm:prSet presAssocID="{5F77CB42-B981-4158-AA10-31BAB2DB76F6}" presName="parTx" presStyleLbl="revTx" presStyleIdx="0" presStyleCnt="2">
        <dgm:presLayoutVars>
          <dgm:chMax val="0"/>
          <dgm:chPref val="0"/>
        </dgm:presLayoutVars>
      </dgm:prSet>
      <dgm:spPr/>
    </dgm:pt>
    <dgm:pt modelId="{016F7D6D-EADF-4334-8B35-80DDA44C443D}" type="pres">
      <dgm:prSet presAssocID="{B6F75E53-B1FD-4F8A-9D00-27C9F66C6C2D}" presName="sibTrans" presStyleCnt="0"/>
      <dgm:spPr/>
    </dgm:pt>
    <dgm:pt modelId="{0723F0B4-5043-4436-9151-3E6C88195C99}" type="pres">
      <dgm:prSet presAssocID="{D3D25BEF-4C9C-4D4B-BAE0-77070647D3A3}" presName="compNode" presStyleCnt="0"/>
      <dgm:spPr/>
    </dgm:pt>
    <dgm:pt modelId="{AC3CDE86-0775-41CF-90F4-78717752802A}" type="pres">
      <dgm:prSet presAssocID="{D3D25BEF-4C9C-4D4B-BAE0-77070647D3A3}" presName="bgRect" presStyleLbl="bgShp" presStyleIdx="1" presStyleCnt="2"/>
      <dgm:spPr/>
    </dgm:pt>
    <dgm:pt modelId="{C96C062E-48B4-4DA2-A744-4D3048E52B1D}" type="pres">
      <dgm:prSet presAssocID="{D3D25BEF-4C9C-4D4B-BAE0-77070647D3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肥皂"/>
        </a:ext>
      </dgm:extLst>
    </dgm:pt>
    <dgm:pt modelId="{F2F4CFB6-96A0-45F0-944E-94B129B2D339}" type="pres">
      <dgm:prSet presAssocID="{D3D25BEF-4C9C-4D4B-BAE0-77070647D3A3}" presName="spaceRect" presStyleCnt="0"/>
      <dgm:spPr/>
    </dgm:pt>
    <dgm:pt modelId="{F6C295D7-B1A6-4944-AB7D-5FD88F954A5B}" type="pres">
      <dgm:prSet presAssocID="{D3D25BEF-4C9C-4D4B-BAE0-77070647D3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F4C63F-392A-418E-B1FA-E9EC0477B0D9}" srcId="{FCCDC2E7-EB48-4C6C-87A2-B624AE28DE6B}" destId="{5F77CB42-B981-4158-AA10-31BAB2DB76F6}" srcOrd="0" destOrd="0" parTransId="{3DC55D78-5F28-475F-8B8A-20608DD0128D}" sibTransId="{B6F75E53-B1FD-4F8A-9D00-27C9F66C6C2D}"/>
    <dgm:cxn modelId="{C652D65F-3C7A-469F-AE3B-B40AEF8E655E}" type="presOf" srcId="{5F77CB42-B981-4158-AA10-31BAB2DB76F6}" destId="{EF56C9CA-D2C7-4D0F-A3B5-CC07056D87FA}" srcOrd="0" destOrd="0" presId="urn:microsoft.com/office/officeart/2018/2/layout/IconVerticalSolidList"/>
    <dgm:cxn modelId="{62FDF27D-3D74-4920-AC79-AB799C0506D6}" type="presOf" srcId="{FCCDC2E7-EB48-4C6C-87A2-B624AE28DE6B}" destId="{4A2A90F0-69B8-4C98-BBFE-EB2053648C19}" srcOrd="0" destOrd="0" presId="urn:microsoft.com/office/officeart/2018/2/layout/IconVerticalSolidList"/>
    <dgm:cxn modelId="{0B4C74C8-EC49-4A29-AACD-D9B6F61DC154}" type="presOf" srcId="{D3D25BEF-4C9C-4D4B-BAE0-77070647D3A3}" destId="{F6C295D7-B1A6-4944-AB7D-5FD88F954A5B}" srcOrd="0" destOrd="0" presId="urn:microsoft.com/office/officeart/2018/2/layout/IconVerticalSolidList"/>
    <dgm:cxn modelId="{38E2ADE4-BC4A-4482-A8E2-BE5D1D362332}" srcId="{FCCDC2E7-EB48-4C6C-87A2-B624AE28DE6B}" destId="{D3D25BEF-4C9C-4D4B-BAE0-77070647D3A3}" srcOrd="1" destOrd="0" parTransId="{8EE4E664-1337-4B64-A6C3-3A67EAB8550F}" sibTransId="{30DC9324-95F4-487C-85A4-78B6A38DF6C1}"/>
    <dgm:cxn modelId="{6E1FEC7D-AA91-4572-866A-208C1A1C445A}" type="presParOf" srcId="{4A2A90F0-69B8-4C98-BBFE-EB2053648C19}" destId="{270B5CF2-99A6-4E4D-BC35-4E9F316B44A3}" srcOrd="0" destOrd="0" presId="urn:microsoft.com/office/officeart/2018/2/layout/IconVerticalSolidList"/>
    <dgm:cxn modelId="{396C8A32-CF1D-436E-AEF7-484CE5A62080}" type="presParOf" srcId="{270B5CF2-99A6-4E4D-BC35-4E9F316B44A3}" destId="{5BC60773-C8F0-4932-AB43-4AD06E9D7FC5}" srcOrd="0" destOrd="0" presId="urn:microsoft.com/office/officeart/2018/2/layout/IconVerticalSolidList"/>
    <dgm:cxn modelId="{D9CE2CE7-13D8-410A-A004-9A7105F94B6F}" type="presParOf" srcId="{270B5CF2-99A6-4E4D-BC35-4E9F316B44A3}" destId="{C3EDDA21-FBBF-493F-8A4F-AA0F16A00B40}" srcOrd="1" destOrd="0" presId="urn:microsoft.com/office/officeart/2018/2/layout/IconVerticalSolidList"/>
    <dgm:cxn modelId="{464A6D3A-1DDE-4CC2-BF5C-FA0D89569ACE}" type="presParOf" srcId="{270B5CF2-99A6-4E4D-BC35-4E9F316B44A3}" destId="{7C7077ED-0376-47D2-87BA-B3F95AE327F9}" srcOrd="2" destOrd="0" presId="urn:microsoft.com/office/officeart/2018/2/layout/IconVerticalSolidList"/>
    <dgm:cxn modelId="{79B5D802-839B-4858-ABEB-21569AD8F744}" type="presParOf" srcId="{270B5CF2-99A6-4E4D-BC35-4E9F316B44A3}" destId="{EF56C9CA-D2C7-4D0F-A3B5-CC07056D87FA}" srcOrd="3" destOrd="0" presId="urn:microsoft.com/office/officeart/2018/2/layout/IconVerticalSolidList"/>
    <dgm:cxn modelId="{616EF423-1912-4D8E-B862-BDAB939429FD}" type="presParOf" srcId="{4A2A90F0-69B8-4C98-BBFE-EB2053648C19}" destId="{016F7D6D-EADF-4334-8B35-80DDA44C443D}" srcOrd="1" destOrd="0" presId="urn:microsoft.com/office/officeart/2018/2/layout/IconVerticalSolidList"/>
    <dgm:cxn modelId="{E9E97168-BBE2-45D4-8CEC-6E2EB0793F5E}" type="presParOf" srcId="{4A2A90F0-69B8-4C98-BBFE-EB2053648C19}" destId="{0723F0B4-5043-4436-9151-3E6C88195C99}" srcOrd="2" destOrd="0" presId="urn:microsoft.com/office/officeart/2018/2/layout/IconVerticalSolidList"/>
    <dgm:cxn modelId="{C1D346E3-FDA3-4F4A-92EB-2F4DED56D74B}" type="presParOf" srcId="{0723F0B4-5043-4436-9151-3E6C88195C99}" destId="{AC3CDE86-0775-41CF-90F4-78717752802A}" srcOrd="0" destOrd="0" presId="urn:microsoft.com/office/officeart/2018/2/layout/IconVerticalSolidList"/>
    <dgm:cxn modelId="{104DE740-74FC-42B8-9A58-048B3C004D09}" type="presParOf" srcId="{0723F0B4-5043-4436-9151-3E6C88195C99}" destId="{C96C062E-48B4-4DA2-A744-4D3048E52B1D}" srcOrd="1" destOrd="0" presId="urn:microsoft.com/office/officeart/2018/2/layout/IconVerticalSolidList"/>
    <dgm:cxn modelId="{7B3956F6-DBC2-4A9C-9AFB-0B0EF59DBBBB}" type="presParOf" srcId="{0723F0B4-5043-4436-9151-3E6C88195C99}" destId="{F2F4CFB6-96A0-45F0-944E-94B129B2D339}" srcOrd="2" destOrd="0" presId="urn:microsoft.com/office/officeart/2018/2/layout/IconVerticalSolidList"/>
    <dgm:cxn modelId="{A7421894-0C5B-4AD5-9CBD-29C6364B7EA0}" type="presParOf" srcId="{0723F0B4-5043-4436-9151-3E6C88195C99}" destId="{F6C295D7-B1A6-4944-AB7D-5FD88F954A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60773-C8F0-4932-AB43-4AD06E9D7FC5}">
      <dsp:nvSpPr>
        <dsp:cNvPr id="0" name=""/>
        <dsp:cNvSpPr/>
      </dsp:nvSpPr>
      <dsp:spPr>
        <a:xfrm>
          <a:off x="0" y="1477"/>
          <a:ext cx="9728495" cy="8384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DDA21-FBBF-493F-8A4F-AA0F16A00B40}">
      <dsp:nvSpPr>
        <dsp:cNvPr id="0" name=""/>
        <dsp:cNvSpPr/>
      </dsp:nvSpPr>
      <dsp:spPr>
        <a:xfrm>
          <a:off x="253619" y="190119"/>
          <a:ext cx="461577" cy="461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6C9CA-D2C7-4D0F-A3B5-CC07056D87FA}">
      <dsp:nvSpPr>
        <dsp:cNvPr id="0" name=""/>
        <dsp:cNvSpPr/>
      </dsp:nvSpPr>
      <dsp:spPr>
        <a:xfrm>
          <a:off x="968816" y="1477"/>
          <a:ext cx="8596098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19" tIns="88819" rIns="88819" bIns="888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page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：用于指定被引入文件的相对路径。例如，指定属性值为</a:t>
          </a:r>
          <a:r>
            <a:rPr lang="en-US" sz="20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top.jsp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，则表示将当前</a:t>
          </a:r>
          <a:r>
            <a:rPr 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文件相同文件夹下的</a:t>
          </a:r>
          <a:r>
            <a:rPr lang="en-US" sz="2000" kern="12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top.jsp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文件引入到当前</a:t>
          </a:r>
          <a:r>
            <a:rPr 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页面中。</a:t>
          </a:r>
          <a:endParaRPr lang="en-US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8816" y="1477"/>
        <a:ext cx="8596098" cy="839231"/>
      </dsp:txXfrm>
    </dsp:sp>
    <dsp:sp modelId="{AC3CDE86-0775-41CF-90F4-78717752802A}">
      <dsp:nvSpPr>
        <dsp:cNvPr id="0" name=""/>
        <dsp:cNvSpPr/>
      </dsp:nvSpPr>
      <dsp:spPr>
        <a:xfrm>
          <a:off x="0" y="939441"/>
          <a:ext cx="9728495" cy="8384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C062E-48B4-4DA2-A744-4D3048E52B1D}">
      <dsp:nvSpPr>
        <dsp:cNvPr id="0" name=""/>
        <dsp:cNvSpPr/>
      </dsp:nvSpPr>
      <dsp:spPr>
        <a:xfrm>
          <a:off x="253619" y="1128084"/>
          <a:ext cx="461577" cy="461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295D7-B1A6-4944-AB7D-5FD88F954A5B}">
      <dsp:nvSpPr>
        <dsp:cNvPr id="0" name=""/>
        <dsp:cNvSpPr/>
      </dsp:nvSpPr>
      <dsp:spPr>
        <a:xfrm>
          <a:off x="968816" y="939441"/>
          <a:ext cx="8596098" cy="839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19" tIns="88819" rIns="88819" bIns="8881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flush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：用于指定是否将当前页面的输出内容刷新到客户端，默认情况下，</a:t>
          </a:r>
          <a:r>
            <a:rPr 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flush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属性的值为</a:t>
          </a:r>
          <a:r>
            <a:rPr lang="en-US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false</a:t>
          </a:r>
          <a:r>
            <a:rPr lang="zh-CN" sz="2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en-US" sz="2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8816" y="939441"/>
        <a:ext cx="8596098" cy="839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B4F8-B9B8-4A16-8056-FA7F3557B8C5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0A8B-A679-4A27-84B0-328234F4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3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35A06-357E-6E7E-B594-2756940F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B35C96-CF43-D6C7-59D4-4BA9C6BF5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8ECDDC-8892-6E25-7FBC-EBB5A157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62A03-D15D-7CF7-F820-4D6F862C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9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1C1-2433-ABDA-9477-7C9FAA503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E01D9C-D526-5B53-C738-8BFA1184D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7B5ECC-1D59-AA6C-07CD-742A9BCF2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2C8F9-73AE-3018-6C3D-B21FF95DB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B016C-6BF4-E5A3-94BE-DCF7F6C2F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3B1A39-44DB-CC52-2553-2D733206E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6E0CAD-38C6-D8F5-C80C-A003851C2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4A8575-200F-0636-351D-58AE2812A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3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1EABF-8086-45B6-6F71-0B5C216B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27E01C-6AE3-72D3-745B-CA57FE905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CFC97E-40BC-55DF-581D-12C736ECC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一闪即退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70337-981D-6438-EAD8-7FAEB0BC3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5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0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4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80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Scriptlets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进行属性的定义，也可以输出内容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，但是它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不可以进行方法的定义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31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09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97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3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6476-F02F-42B9-492D-832D56B61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6491C6-2E18-9BE9-D9BA-9EB1CB0E6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BC2EB2-F277-3FD4-B292-AC669A06D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2EB52-66C8-0688-E043-877CE9E97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16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76BE-C5F4-B7BB-3289-12D5EF38A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4475C1-E2D8-2ED5-001C-3A30E9A0C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B5F5E8-B511-60CE-681A-B5A7F5118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6E1A7-DC4E-49D4-9487-1A1480B47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15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14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4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jsp:include</a:t>
            </a:r>
            <a:r>
              <a:rPr lang="en-US" altLang="zh-CN" sz="1200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包含的原理是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</a:rPr>
              <a:t>将被包含页面编译处理后的结果包含在当前页面中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指令时，被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</a:rPr>
              <a:t>包含的文件内容会原封不动地插入到包含页中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，然后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编译器再将合成后的文件最终编译成一个</a:t>
            </a:r>
            <a:r>
              <a:rPr lang="en-US" altLang="zh-CN" sz="1200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83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CB11C-BB7A-1F46-7ECF-397DAF1D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4F1320-E6BD-0F87-01DA-A50E62A11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6D7203-6F6E-EF2F-F277-8FE7DF6B8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jsp:include</a:t>
            </a:r>
            <a:r>
              <a:rPr lang="en-US" altLang="zh-CN" sz="1200" dirty="0">
                <a:solidFill>
                  <a:srgbClr val="1369B2"/>
                </a:solidFill>
                <a:latin typeface="微软雅黑" panose="020B0503020204020204" pitchFamily="34" charset="-122"/>
              </a:rPr>
              <a:t>&gt;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包含的原理是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</a:rPr>
              <a:t>将被包含页面编译处理后的结果包含在当前页面中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指令时，被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</a:rPr>
              <a:t>包含的文件内容会原封不动地插入到包含页中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，然后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编译器再将合成后的文件最终编译成一个</a:t>
            </a:r>
            <a:r>
              <a:rPr lang="en-US" altLang="zh-CN" sz="1200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sz="1200" dirty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76C4FF-2463-6B13-AF80-08A3D8266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51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36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7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E7084-5F2A-1860-0A27-2F4B34AB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39D861-0881-15C6-C380-DA9476485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5B00B5-6A8E-2430-5A8D-933B4BF28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93886-7CD5-740C-8E13-5B94B152E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83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D396-DF26-7F38-5619-727D83C1A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25B8A7-706A-1424-6451-5B53FAD45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BD852B-3A97-1626-2B91-8BF263E60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C3337-17CA-6396-6F2C-0E9D591D8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9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10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86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6C0BF-69F8-77F4-5A5E-F61EA816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0DC878-93AD-1FC1-6B9E-DA03A3688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C19F44-D30E-E9AE-1824-4A9B693D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AFD60-B390-76FD-A36B-25222371B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00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1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6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0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7880-3B85-4CED-3054-DF3AE7C7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C85D7F-8C24-A1F7-3A62-AFB1D404D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5BA5E8-97A9-70D3-8F07-471017DC8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89BDE-C009-120D-A1AA-DEE51769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6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8803-B1DC-855D-4DBC-529C7B54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180CA-31F6-67D4-92EB-2632831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7C99-DE6D-CC4A-13E9-B199547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F4ED-8EBE-6D08-6AFA-83BEDBE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6A27D-90CC-3601-A639-180B043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D5EA-43B4-7D57-6D5C-ACC108B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9115D-45D6-A3B1-BD08-CC69524F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15E8-5099-BA84-7285-04122E7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879CB-FB62-F65B-1FDD-034F371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04D0F-BE4E-6A08-5845-F072380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60B3F-C130-8897-15D6-CE9EFD0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D31B4-DC93-B234-4054-7FEFBBB7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7C8E2-7A2C-8AFF-7CF8-64EC9EB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C6749-E5D1-48B8-1B01-D8C5B90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2010D-BD5E-4847-2686-CB5238D6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C689-BB9A-44D4-9884-2023886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EB2BC-19DC-7BE6-F6BC-B9596402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0DFF-0024-B056-9F82-8C493A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73461-4D10-0C4F-BB91-0417422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0E1E-1EF3-65E1-AE51-4A848013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00A7-037E-C6B8-217B-6E59CA1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BBD18-41BC-F243-A748-621D206A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2A086-3A6A-2663-986C-230BB24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9BFA0-09BF-82A0-2DA1-00E089EE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D31F-C8AB-49A1-BE2A-7978982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9EB-60E2-9DF8-B909-E362263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526EB-CCFD-243B-6B54-0AB8A8C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01016-EB74-06FE-2CEF-CA92D678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4DFAD-2BDF-B94A-C52C-D08801D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0325-1C82-AD51-5285-323C759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05842-495A-D34F-6E5F-A83357F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F9AA-A543-96F2-E8B0-145B697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0668-F08B-0A09-5C9C-A62E4849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137B1-9742-527D-7626-817B967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EF82-CFF5-57FF-1A8C-68363ED3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CD740-7D59-95C6-8E32-988FF328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0A8A02-67E5-5BCF-3F24-0D94BE2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EB029-22E3-A395-AFFD-D3FA70A4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CFE57-73C0-FE8C-83A6-ADB75C5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052F-8656-99E0-A044-96ECD0E8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A215E-1D10-DE23-E4B1-1F7670B6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C5798-2116-D8F9-B4FA-F61DB0C3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A7607-91E2-D637-232F-4F9B5690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209A8-E09C-41E7-77FC-C499885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7CDE-627B-8688-DE6A-9272DAA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CD9DF-2CAD-5A4B-D811-2287DBF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9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C832-1EA2-BAEF-B8EB-4A7F5977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7E8AD-CE50-09DC-30BF-F8AAF0C0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463A9-F51C-BB9E-BD1A-C24ED2C5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82058-9BD1-A542-82D2-B84766C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C85E9-6032-4C2C-8952-E2A43F99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E3FE3-CFC3-6E0C-6173-EED7910B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2FE76-0511-2BB5-4C99-96E6A15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1A8DA-5020-430A-9CE4-95987DDB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5129-30D2-1059-B166-F5D4DD4A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4382C-FCDC-4F2F-087B-9BC3300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5B246-D61A-6C5B-859A-3361C3D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0CA7C-2F21-5E31-61D8-289E720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EBC7F-5221-5BF7-2439-AEDF436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853EE-826D-710F-A13C-4FC3AAEC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6301-7B84-993F-66FB-587B3E9E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6E63-FFC5-86C6-21DC-04057B77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3343-0FBC-DD7B-F863-B5BEDAE0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mcat.apache.org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hyperlink" Target="https://tomcat.apache.org/download-90.cgi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24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7.png"/><Relationship Id="rId9" Type="http://schemas.microsoft.com/office/2007/relationships/diagramDrawing" Target="../diagrams/drawing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3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repo1.maven.org/maven2/" TargetMode="Externa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8">
            <a:extLst>
              <a:ext uri="{FF2B5EF4-FFF2-40B4-BE49-F238E27FC236}">
                <a16:creationId xmlns:a16="http://schemas.microsoft.com/office/drawing/2014/main" id="{0FFCCE52-81D4-C26E-5A3E-4AD3E57D9410}"/>
              </a:ext>
            </a:extLst>
          </p:cNvPr>
          <p:cNvSpPr txBox="1"/>
          <p:nvPr/>
        </p:nvSpPr>
        <p:spPr>
          <a:xfrm>
            <a:off x="1680578" y="1817384"/>
            <a:ext cx="8644578" cy="287237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第</a:t>
            </a: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06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章</a:t>
            </a:r>
            <a:endParaRPr lang="en-US" altLang="zh-CN" sz="6400" b="1" dirty="0">
              <a:solidFill>
                <a:srgbClr val="0070C0"/>
              </a:solidFill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JSP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与</a:t>
            </a: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Servlet</a:t>
            </a:r>
            <a:endParaRPr kumimoji="0" lang="zh-CN" altLang="en-US" sz="6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12EB86-C9FF-4E59-2BBC-61A7CBE329F2}"/>
              </a:ext>
            </a:extLst>
          </p:cNvPr>
          <p:cNvCxnSpPr>
            <a:cxnSpLocks/>
          </p:cNvCxnSpPr>
          <p:nvPr/>
        </p:nvCxnSpPr>
        <p:spPr>
          <a:xfrm>
            <a:off x="2195891" y="4689759"/>
            <a:ext cx="81292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2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7">
            <a:extLst>
              <a:ext uri="{FF2B5EF4-FFF2-40B4-BE49-F238E27FC236}">
                <a16:creationId xmlns:a16="http://schemas.microsoft.com/office/drawing/2014/main" id="{8B6B5EF1-DF7C-F4D5-1765-130B28735A0E}"/>
              </a:ext>
            </a:extLst>
          </p:cNvPr>
          <p:cNvSpPr txBox="1">
            <a:spLocks/>
          </p:cNvSpPr>
          <p:nvPr/>
        </p:nvSpPr>
        <p:spPr>
          <a:xfrm>
            <a:off x="630106" y="1038633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457189" indent="-457189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 IDEA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3" name="文本占位符 28">
            <a:extLst>
              <a:ext uri="{FF2B5EF4-FFF2-40B4-BE49-F238E27FC236}">
                <a16:creationId xmlns:a16="http://schemas.microsoft.com/office/drawing/2014/main" id="{85691DE4-13A6-D331-2BDF-376564698128}"/>
              </a:ext>
            </a:extLst>
          </p:cNvPr>
          <p:cNvSpPr txBox="1">
            <a:spLocks/>
          </p:cNvSpPr>
          <p:nvPr/>
        </p:nvSpPr>
        <p:spPr>
          <a:xfrm>
            <a:off x="1282039" y="1703505"/>
            <a:ext cx="9214230" cy="100099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创建模块，选择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填写模块名称，点击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，创建完成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10580D65-6AE9-9E95-39B0-D8A9C7482298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50F5DF-8F0F-EDD4-59E0-340B9A56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869"/>
          <a:stretch/>
        </p:blipFill>
        <p:spPr>
          <a:xfrm>
            <a:off x="335429" y="2852185"/>
            <a:ext cx="7004816" cy="34672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3E5DDF-CE7F-8435-43D9-8398E382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196" y="3261277"/>
            <a:ext cx="4375375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C87A5-4762-A2A9-B56E-6FB9F9B0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336AF86A-E746-8AD4-6714-3EF3BDA7A373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Web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-Tomcat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12A40134-7433-67D6-30C8-F7113DAB88CF}"/>
              </a:ext>
            </a:extLst>
          </p:cNvPr>
          <p:cNvSpPr txBox="1">
            <a:spLocks/>
          </p:cNvSpPr>
          <p:nvPr/>
        </p:nvSpPr>
        <p:spPr>
          <a:xfrm>
            <a:off x="661189" y="871881"/>
            <a:ext cx="11066680" cy="109226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Web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服务器是一个软件程序，对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HTTP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协议的操作进行封装，使得程序员不必直接对协议进行操作，让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Web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开发更加便捷。主要功能是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Optima-Regular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-apple-system"/>
              </a:rPr>
              <a:t>提供网上信息浏览服务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Optima-Regular"/>
              </a:rPr>
              <a:t>"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Optima-Regular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39ED45-9A6A-0732-5A35-4F70D28EAC7F}"/>
              </a:ext>
            </a:extLst>
          </p:cNvPr>
          <p:cNvGrpSpPr/>
          <p:nvPr/>
        </p:nvGrpSpPr>
        <p:grpSpPr>
          <a:xfrm>
            <a:off x="708382" y="2324585"/>
            <a:ext cx="1082678" cy="1092260"/>
            <a:chOff x="1288572" y="3466291"/>
            <a:chExt cx="1076475" cy="108600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DBE881E-7DC9-D33A-EF9C-1A4E3859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8E96CFE-314F-53DF-FDE4-7CCA17054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70FE70-FFB0-E7AB-B3B5-BF9A7EF9B992}"/>
              </a:ext>
            </a:extLst>
          </p:cNvPr>
          <p:cNvGrpSpPr/>
          <p:nvPr/>
        </p:nvGrpSpPr>
        <p:grpSpPr>
          <a:xfrm>
            <a:off x="8206693" y="2127133"/>
            <a:ext cx="1266439" cy="1425383"/>
            <a:chOff x="7600330" y="2513839"/>
            <a:chExt cx="1095613" cy="1160948"/>
          </a:xfrm>
        </p:grpSpPr>
        <p:sp>
          <p:nvSpPr>
            <p:cNvPr id="15" name="圆角矩形 81">
              <a:extLst>
                <a:ext uri="{FF2B5EF4-FFF2-40B4-BE49-F238E27FC236}">
                  <a16:creationId xmlns:a16="http://schemas.microsoft.com/office/drawing/2014/main" id="{B79A5A54-7F55-3B28-A7D4-A0C01D37CB40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0F2288F-50B3-6B9C-9038-FFBCEFD6E72D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A38310A-743F-674E-0E09-E4B531846332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17AFFAA-D6D5-CD5C-A305-3610EBEE1222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0" name="圆角矩形 97">
              <a:extLst>
                <a:ext uri="{FF2B5EF4-FFF2-40B4-BE49-F238E27FC236}">
                  <a16:creationId xmlns:a16="http://schemas.microsoft.com/office/drawing/2014/main" id="{1AA37236-2BBC-0846-F6EA-7542823C04E0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819A2E7-3D89-A360-DE08-2B5315573AC4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60046ED-EC85-673F-2CD4-0325C7871262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3" name="圆角矩形 81">
              <a:extLst>
                <a:ext uri="{FF2B5EF4-FFF2-40B4-BE49-F238E27FC236}">
                  <a16:creationId xmlns:a16="http://schemas.microsoft.com/office/drawing/2014/main" id="{E9D7DBB7-F0DD-1808-7626-B2281845C7EB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E2119D5-3821-FAD6-9337-F9A05737FB54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DB36002-3FEB-CFDA-5BBA-EA7D4A971CB8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BEC7F3C-2804-6EB2-B804-B7CCA03C9A04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728A143-1C29-3F1C-4D2A-720C2FCE6BE7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FCDC8DC-F8A4-BFEF-C425-37120147F336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9" name="圆角矩形 81">
              <a:extLst>
                <a:ext uri="{FF2B5EF4-FFF2-40B4-BE49-F238E27FC236}">
                  <a16:creationId xmlns:a16="http://schemas.microsoft.com/office/drawing/2014/main" id="{D20E941A-B8E0-5507-FC1F-8CEFECBE1025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17CD792-E4C8-CB23-4285-523E85E092E3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78649FB-B76B-FFE3-8429-E64B4D372406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3239C7D-B995-5DC7-4588-47CF26CF611F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4EE830C-E501-AE71-D143-2EAD392B4B95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5A4D2E0-1C1F-166F-24AE-E011B9AD069B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CC6B26E-0997-4FFB-39F6-59E9C72FF535}"/>
              </a:ext>
            </a:extLst>
          </p:cNvPr>
          <p:cNvCxnSpPr>
            <a:cxnSpLocks/>
          </p:cNvCxnSpPr>
          <p:nvPr/>
        </p:nvCxnSpPr>
        <p:spPr>
          <a:xfrm>
            <a:off x="1934000" y="2644404"/>
            <a:ext cx="6148874" cy="0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E885537-764C-8D41-2764-B3DE82C3601E}"/>
              </a:ext>
            </a:extLst>
          </p:cNvPr>
          <p:cNvCxnSpPr>
            <a:cxnSpLocks/>
          </p:cNvCxnSpPr>
          <p:nvPr/>
        </p:nvCxnSpPr>
        <p:spPr>
          <a:xfrm flipH="1">
            <a:off x="1934000" y="3061188"/>
            <a:ext cx="6148874" cy="0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AC401DC-DBCB-5AB0-C2A8-65A74538CEFB}"/>
              </a:ext>
            </a:extLst>
          </p:cNvPr>
          <p:cNvSpPr txBox="1"/>
          <p:nvPr/>
        </p:nvSpPr>
        <p:spPr>
          <a:xfrm>
            <a:off x="4596315" y="23458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黑体"/>
              </a:rPr>
              <a:t>请求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黑体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DAF4EA-E206-BC84-36AD-D121AEF5CC3E}"/>
              </a:ext>
            </a:extLst>
          </p:cNvPr>
          <p:cNvSpPr txBox="1"/>
          <p:nvPr/>
        </p:nvSpPr>
        <p:spPr>
          <a:xfrm>
            <a:off x="4605646" y="30904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黑体"/>
              </a:rPr>
              <a:t>响应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黑体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81EE77-785E-B67D-BC58-F3F1FDE56E0B}"/>
              </a:ext>
            </a:extLst>
          </p:cNvPr>
          <p:cNvSpPr txBox="1"/>
          <p:nvPr/>
        </p:nvSpPr>
        <p:spPr>
          <a:xfrm>
            <a:off x="4338458" y="27080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9D1BD03-EAA4-FA30-6E4C-147FBFC49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886" y="2263993"/>
            <a:ext cx="1953140" cy="1105066"/>
          </a:xfrm>
          <a:prstGeom prst="roundRect">
            <a:avLst>
              <a:gd name="adj" fmla="val 8223"/>
            </a:avLst>
          </a:prstGeom>
          <a:ln w="6350">
            <a:solidFill>
              <a:sysClr val="windowText" lastClr="000000">
                <a:lumMod val="85000"/>
                <a:lumOff val="15000"/>
              </a:sysClr>
            </a:solidFill>
            <a:prstDash val="dash"/>
          </a:ln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E5AE7C2F-3AA7-1CC9-DFEF-35D36DA946DF}"/>
              </a:ext>
            </a:extLst>
          </p:cNvPr>
          <p:cNvGrpSpPr/>
          <p:nvPr/>
        </p:nvGrpSpPr>
        <p:grpSpPr>
          <a:xfrm>
            <a:off x="610531" y="3809567"/>
            <a:ext cx="11066681" cy="2862056"/>
            <a:chOff x="850499" y="1673978"/>
            <a:chExt cx="10491002" cy="3048430"/>
          </a:xfrm>
        </p:grpSpPr>
        <p:sp>
          <p:nvSpPr>
            <p:cNvPr id="45" name="矩形: 对角圆角 44">
              <a:extLst>
                <a:ext uri="{FF2B5EF4-FFF2-40B4-BE49-F238E27FC236}">
                  <a16:creationId xmlns:a16="http://schemas.microsoft.com/office/drawing/2014/main" id="{DF385A11-0710-ADC3-6109-57B4008494BB}"/>
                </a:ext>
              </a:extLst>
            </p:cNvPr>
            <p:cNvSpPr/>
            <p:nvPr/>
          </p:nvSpPr>
          <p:spPr>
            <a:xfrm>
              <a:off x="850499" y="1673978"/>
              <a:ext cx="10491002" cy="3048430"/>
            </a:xfrm>
            <a:prstGeom prst="round2DiagRect">
              <a:avLst>
                <a:gd name="adj1" fmla="val 5917"/>
                <a:gd name="adj2" fmla="val 5342"/>
              </a:avLst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lgDash"/>
            </a:ln>
            <a:effectLst/>
          </p:spPr>
          <p:txBody>
            <a:bodyPr lIns="144000" tIns="0" rIns="72000" bIns="0" rtlCol="0" anchor="ctr"/>
            <a:lstStyle/>
            <a:p>
              <a:pPr marL="285750" marR="0" lvl="0" indent="-285750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Tomcat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Apache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软件基金会一个核心项目，是一个开源免费的轻量级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服务器，支持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Servlet/JSP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少量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JavaEE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规范。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JavaEE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 Enterprise Edition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企业版。指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企业级开发的技术规范总和。包含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13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项技术规范：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JDBC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JNDI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EJB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RMI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JSP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Servlet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XML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JMS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 IDL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JTS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JTA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JavaMail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JAF</a:t>
              </a:r>
            </a:p>
            <a:p>
              <a:pPr marL="285750" marR="0" lvl="0" indent="-285750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Tomcat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也被称为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Servlet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容器。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Servlet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程序需要依赖于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Tomcat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才能运行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marL="285750" marR="0" lvl="0" indent="-285750" defTabSz="914400"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官网：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hlinkClick r:id="rId6"/>
                </a:rPr>
                <a:t>https://tomcat.apache.org/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4" name="Shape 2789">
              <a:extLst>
                <a:ext uri="{FF2B5EF4-FFF2-40B4-BE49-F238E27FC236}">
                  <a16:creationId xmlns:a16="http://schemas.microsoft.com/office/drawing/2014/main" id="{B1A9F6B4-6F7C-654F-8CB1-5C5D1E9ACF1A}"/>
                </a:ext>
              </a:extLst>
            </p:cNvPr>
            <p:cNvSpPr/>
            <p:nvPr/>
          </p:nvSpPr>
          <p:spPr>
            <a:xfrm>
              <a:off x="1059452" y="1750407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ysClr val="window" lastClr="FFFFFF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marL="0" marR="0" lvl="0" indent="0" algn="ctr" defTabSz="228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62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黑体"/>
                <a:ea typeface="Gill Sans"/>
                <a:cs typeface="Arial" panose="020B0604020202020204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43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09791-BE0E-3663-E760-C4C1F61FE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DCCEC5EA-F38E-11F6-CCFD-C8B67E1A1B66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Web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-Tomcat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1DB859-68A1-1FA3-5086-3BCC8D98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0" t="2045" r="7768" b="4679"/>
          <a:stretch/>
        </p:blipFill>
        <p:spPr>
          <a:xfrm>
            <a:off x="4969933" y="1684867"/>
            <a:ext cx="7001934" cy="4648200"/>
          </a:xfrm>
          <a:prstGeom prst="rect">
            <a:avLst/>
          </a:prstGeom>
        </p:spPr>
      </p:pic>
      <p:sp>
        <p:nvSpPr>
          <p:cNvPr id="3" name="文本占位符 6">
            <a:extLst>
              <a:ext uri="{FF2B5EF4-FFF2-40B4-BE49-F238E27FC236}">
                <a16:creationId xmlns:a16="http://schemas.microsoft.com/office/drawing/2014/main" id="{BC43E53D-E7F9-DAB2-CC92-55B1ED6E52C5}"/>
              </a:ext>
            </a:extLst>
          </p:cNvPr>
          <p:cNvSpPr txBox="1">
            <a:spLocks/>
          </p:cNvSpPr>
          <p:nvPr/>
        </p:nvSpPr>
        <p:spPr>
          <a:xfrm>
            <a:off x="175302" y="2193400"/>
            <a:ext cx="4794631" cy="41396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特点：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720000" marR="0" lvl="1" indent="-36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协议：面向连接，安全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marR="0" lvl="1" indent="-36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基于请求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响应模型的：一次请求对应一次响应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marR="0" lvl="1" indent="-36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协议是无状态的协议：对于事务处理没有记忆能力。每次请求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响应都是独立的。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79500" marR="0" lvl="2" indent="-358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缺点：多次请求间不能共享数据。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79500" marR="0" lvl="2" indent="-358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优点：速度快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C727B2D-DD5F-D8F6-CE7B-6D7B9C08467B}"/>
              </a:ext>
            </a:extLst>
          </p:cNvPr>
          <p:cNvSpPr txBox="1">
            <a:spLocks/>
          </p:cNvSpPr>
          <p:nvPr/>
        </p:nvSpPr>
        <p:spPr>
          <a:xfrm>
            <a:off x="700236" y="1304988"/>
            <a:ext cx="332143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A1CC8-5FCF-0504-C559-6C3CFBB1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8D7F619-8EBA-2024-A05F-CFC94B129CA1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Web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-Tomcat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00DA7875-D273-4EFC-8363-8FBCDB002F90}"/>
              </a:ext>
            </a:extLst>
          </p:cNvPr>
          <p:cNvSpPr txBox="1">
            <a:spLocks/>
          </p:cNvSpPr>
          <p:nvPr/>
        </p:nvSpPr>
        <p:spPr>
          <a:xfrm>
            <a:off x="746600" y="1019007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请求报文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264A5EF-3063-161F-3277-82DC2F9AF227}"/>
              </a:ext>
            </a:extLst>
          </p:cNvPr>
          <p:cNvGrpSpPr/>
          <p:nvPr/>
        </p:nvGrpSpPr>
        <p:grpSpPr>
          <a:xfrm>
            <a:off x="2399627" y="2628159"/>
            <a:ext cx="1082678" cy="1092260"/>
            <a:chOff x="1288572" y="3466291"/>
            <a:chExt cx="1076475" cy="10860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67EBE2-7289-C2A6-D068-CF4CF7C3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08C4BA-F4E2-9352-807F-6BB1722B7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8A0A91-307D-8C4F-7BF0-56385E78B21E}"/>
              </a:ext>
            </a:extLst>
          </p:cNvPr>
          <p:cNvGrpSpPr/>
          <p:nvPr/>
        </p:nvGrpSpPr>
        <p:grpSpPr>
          <a:xfrm>
            <a:off x="8370481" y="2443378"/>
            <a:ext cx="1266439" cy="1425383"/>
            <a:chOff x="7600330" y="2513839"/>
            <a:chExt cx="1095613" cy="1160948"/>
          </a:xfrm>
        </p:grpSpPr>
        <p:sp>
          <p:nvSpPr>
            <p:cNvPr id="8" name="圆角矩形 81">
              <a:extLst>
                <a:ext uri="{FF2B5EF4-FFF2-40B4-BE49-F238E27FC236}">
                  <a16:creationId xmlns:a16="http://schemas.microsoft.com/office/drawing/2014/main" id="{0D4E6B98-7BC2-0882-DB62-77A6F272EF6C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334D977-16B6-A4AE-BF13-217480542482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3DF70ED-AD22-4AFB-C9E9-DBE637FEA865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4D1272D-E715-3F82-F35E-8FD5431641C3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43" name="圆角矩形 97">
              <a:extLst>
                <a:ext uri="{FF2B5EF4-FFF2-40B4-BE49-F238E27FC236}">
                  <a16:creationId xmlns:a16="http://schemas.microsoft.com/office/drawing/2014/main" id="{A5EEF1D7-16A6-A4F1-57F2-367DB9C84557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B4B11812-C2EE-663E-F133-EA9BE8DE2ED7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28B40DA-E0F1-80F3-AD0F-65C70F5A80A9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48" name="圆角矩形 81">
              <a:extLst>
                <a:ext uri="{FF2B5EF4-FFF2-40B4-BE49-F238E27FC236}">
                  <a16:creationId xmlns:a16="http://schemas.microsoft.com/office/drawing/2014/main" id="{5AEA30E4-DD0B-AEB5-BF9B-721A95C06A70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920DA13-4CD9-0CB7-2092-68869F04060F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810B89C-E9ED-2035-2FB0-58E09F09E69A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2BADBC4-E6AE-7771-858D-D1A12E5CE177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3199A89-CFF1-E0EE-E1FC-2B84B1015354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DEBDE9F-A161-9D31-8B3F-A050D54E23DD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54" name="圆角矩形 81">
              <a:extLst>
                <a:ext uri="{FF2B5EF4-FFF2-40B4-BE49-F238E27FC236}">
                  <a16:creationId xmlns:a16="http://schemas.microsoft.com/office/drawing/2014/main" id="{296B7588-F97D-9F78-8A61-3081DB968580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914EF69-6A59-AFB5-39FE-6789C13BF1FB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6CCFE33-8E1B-F35D-A057-67F19D8D1898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BB6F597B-BF8D-0104-3E62-6F07CB77CD35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C1A0186-F710-4D0E-8129-D3B866BC518A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B75FC1E-71AC-A3C4-AFB4-D09F4AFDB2B7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3C37AA5-B5D0-756F-1239-6299689CEFC9}"/>
              </a:ext>
            </a:extLst>
          </p:cNvPr>
          <p:cNvCxnSpPr/>
          <p:nvPr/>
        </p:nvCxnSpPr>
        <p:spPr>
          <a:xfrm>
            <a:off x="3579020" y="2960649"/>
            <a:ext cx="4668716" cy="0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CB23C07-19A3-3590-FF8A-8646BD66390D}"/>
              </a:ext>
            </a:extLst>
          </p:cNvPr>
          <p:cNvCxnSpPr>
            <a:cxnSpLocks/>
          </p:cNvCxnSpPr>
          <p:nvPr/>
        </p:nvCxnSpPr>
        <p:spPr>
          <a:xfrm flipH="1">
            <a:off x="3579020" y="3380896"/>
            <a:ext cx="4653889" cy="17538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A5B2E79-32F2-5F16-C469-1C1EA1C9D698}"/>
              </a:ext>
            </a:extLst>
          </p:cNvPr>
          <p:cNvSpPr txBox="1"/>
          <p:nvPr/>
        </p:nvSpPr>
        <p:spPr>
          <a:xfrm>
            <a:off x="5683831" y="26621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黑体"/>
              </a:rPr>
              <a:t>请求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黑体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61D4919-AD6B-09D6-A9ED-17FBBFFEA895}"/>
              </a:ext>
            </a:extLst>
          </p:cNvPr>
          <p:cNvSpPr txBox="1"/>
          <p:nvPr/>
        </p:nvSpPr>
        <p:spPr>
          <a:xfrm>
            <a:off x="5683831" y="3406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黑体"/>
              </a:rPr>
              <a:t>响应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黑体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40800-2436-1704-7340-5C29DE349F5A}"/>
              </a:ext>
            </a:extLst>
          </p:cNvPr>
          <p:cNvGrpSpPr/>
          <p:nvPr/>
        </p:nvGrpSpPr>
        <p:grpSpPr>
          <a:xfrm>
            <a:off x="9794833" y="2565607"/>
            <a:ext cx="914400" cy="1101057"/>
            <a:chOff x="9759113" y="2020338"/>
            <a:chExt cx="914400" cy="1101057"/>
          </a:xfrm>
        </p:grpSpPr>
        <p:pic>
          <p:nvPicPr>
            <p:cNvPr id="65" name="图形 64" descr="打开的信封 轮廓">
              <a:extLst>
                <a:ext uri="{FF2B5EF4-FFF2-40B4-BE49-F238E27FC236}">
                  <a16:creationId xmlns:a16="http://schemas.microsoft.com/office/drawing/2014/main" id="{D1CEC827-E7F2-F2A4-E1D2-9602329DF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9265FF-E759-3649-A5A2-2A4C4423FCDF}"/>
                </a:ext>
              </a:extLst>
            </p:cNvPr>
            <p:cNvSpPr txBox="1"/>
            <p:nvPr/>
          </p:nvSpPr>
          <p:spPr>
            <a:xfrm>
              <a:off x="9818490" y="2844396"/>
              <a:ext cx="815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2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B2784C6-3635-A322-A79E-A7A75D40E4A4}"/>
              </a:ext>
            </a:extLst>
          </p:cNvPr>
          <p:cNvGrpSpPr/>
          <p:nvPr/>
        </p:nvGrpSpPr>
        <p:grpSpPr>
          <a:xfrm>
            <a:off x="1452568" y="2550135"/>
            <a:ext cx="914400" cy="1104438"/>
            <a:chOff x="1416848" y="2059730"/>
            <a:chExt cx="914400" cy="1104438"/>
          </a:xfrm>
        </p:grpSpPr>
        <p:pic>
          <p:nvPicPr>
            <p:cNvPr id="68" name="图形 67" descr="打开的信封 轮廓">
              <a:extLst>
                <a:ext uri="{FF2B5EF4-FFF2-40B4-BE49-F238E27FC236}">
                  <a16:creationId xmlns:a16="http://schemas.microsoft.com/office/drawing/2014/main" id="{337334D6-AE33-5866-59AE-F3B4492E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E5488CA-B945-310E-DE84-9DA7BAD321A1}"/>
                </a:ext>
              </a:extLst>
            </p:cNvPr>
            <p:cNvSpPr txBox="1"/>
            <p:nvPr/>
          </p:nvSpPr>
          <p:spPr>
            <a:xfrm>
              <a:off x="1466118" y="2887169"/>
              <a:ext cx="819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2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5F2B06D0-4421-1275-C365-E971AA9F57E2}"/>
              </a:ext>
            </a:extLst>
          </p:cNvPr>
          <p:cNvSpPr txBox="1"/>
          <p:nvPr/>
        </p:nvSpPr>
        <p:spPr>
          <a:xfrm>
            <a:off x="5407312" y="302433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1A772C7F-4540-3486-38AB-81C033C8386E}"/>
              </a:ext>
            </a:extLst>
          </p:cNvPr>
          <p:cNvSpPr txBox="1">
            <a:spLocks/>
          </p:cNvSpPr>
          <p:nvPr/>
        </p:nvSpPr>
        <p:spPr>
          <a:xfrm>
            <a:off x="748713" y="1476450"/>
            <a:ext cx="10696687" cy="88125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概念：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yper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ext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ransfer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rotocol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，超文本传输协议，规定了浏览器和服务器之间数据传输的规则。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A0BB1461-96E7-9853-5926-6CF90DDA0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5170" r="4991" b="4929"/>
          <a:stretch/>
        </p:blipFill>
        <p:spPr bwMode="auto">
          <a:xfrm>
            <a:off x="2184253" y="4014165"/>
            <a:ext cx="7823493" cy="28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7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AC1D-E9BF-7F9F-762B-A93BF5E0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CF30D3D3-0A4A-0DEF-FD04-B843F99016D3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Web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-Tomcat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18AFF1F5-6616-3903-C15B-21DB3C9E5C1D}"/>
              </a:ext>
            </a:extLst>
          </p:cNvPr>
          <p:cNvSpPr txBox="1">
            <a:spLocks/>
          </p:cNvSpPr>
          <p:nvPr/>
        </p:nvSpPr>
        <p:spPr>
          <a:xfrm>
            <a:off x="684953" y="999927"/>
            <a:ext cx="289406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响应报文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9A42F5-810F-08F6-1EAD-D467417900A3}"/>
              </a:ext>
            </a:extLst>
          </p:cNvPr>
          <p:cNvGrpSpPr/>
          <p:nvPr/>
        </p:nvGrpSpPr>
        <p:grpSpPr>
          <a:xfrm>
            <a:off x="2399627" y="2677213"/>
            <a:ext cx="1082678" cy="1092260"/>
            <a:chOff x="1288572" y="3466291"/>
            <a:chExt cx="1076475" cy="108600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01D7432-8CFF-731E-5575-F213C7D0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572" y="3466291"/>
              <a:ext cx="1076475" cy="108600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786A903-1F6F-4424-3404-9BF3276DF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940" y="3784462"/>
              <a:ext cx="447737" cy="44773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A06F5E-165B-E0FB-E026-EDA71D558804}"/>
              </a:ext>
            </a:extLst>
          </p:cNvPr>
          <p:cNvGrpSpPr/>
          <p:nvPr/>
        </p:nvGrpSpPr>
        <p:grpSpPr>
          <a:xfrm>
            <a:off x="8370481" y="2492432"/>
            <a:ext cx="1266439" cy="1425383"/>
            <a:chOff x="7600330" y="2513839"/>
            <a:chExt cx="1095613" cy="1160948"/>
          </a:xfrm>
        </p:grpSpPr>
        <p:sp>
          <p:nvSpPr>
            <p:cNvPr id="15" name="圆角矩形 81">
              <a:extLst>
                <a:ext uri="{FF2B5EF4-FFF2-40B4-BE49-F238E27FC236}">
                  <a16:creationId xmlns:a16="http://schemas.microsoft.com/office/drawing/2014/main" id="{FEE684BC-6A5D-40E6-88E9-EAA3F39D9012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C01BE29-5805-8855-DDB3-BD4591D12C5B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412E8CC-03AE-AB77-15D1-9B017DE3C881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27542D6-D370-0A32-26F9-AD099606E3B0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0" name="圆角矩形 97">
              <a:extLst>
                <a:ext uri="{FF2B5EF4-FFF2-40B4-BE49-F238E27FC236}">
                  <a16:creationId xmlns:a16="http://schemas.microsoft.com/office/drawing/2014/main" id="{344E7482-E31F-9CF7-0FF4-2E95C5115764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554EB38-7308-BF95-DE6E-AE227B59E93A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357B959-F279-B6F2-DBFD-8C97EED89099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3" name="圆角矩形 81">
              <a:extLst>
                <a:ext uri="{FF2B5EF4-FFF2-40B4-BE49-F238E27FC236}">
                  <a16:creationId xmlns:a16="http://schemas.microsoft.com/office/drawing/2014/main" id="{612D42C1-13B6-5357-AF52-9432400D4019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7ECD24D-2EE6-7DDA-9773-544EDA1DFD72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D83625-28FB-54D5-D1F2-43CDF69A4A46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D8B945C-A196-AA23-6C9B-70476103C5E6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758E748-B309-0C5E-CA66-B88B7B0225E6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483767F-0331-B979-0755-D1B31DF9EBFD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29" name="圆角矩形 81">
              <a:extLst>
                <a:ext uri="{FF2B5EF4-FFF2-40B4-BE49-F238E27FC236}">
                  <a16:creationId xmlns:a16="http://schemas.microsoft.com/office/drawing/2014/main" id="{F9D0F11D-F760-466E-59B9-2C37726EEAF5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312F612-D103-23DD-C789-1DE73E8503C2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E692B43-F619-341E-B96A-50B9E077EB7E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CD99144-7741-E5E5-1925-107A7CF1E1BD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BF5B571-7E98-CA78-4CF5-FCB7B0BA1BED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9B56374-1E0D-4135-784D-7FFC89B865BB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noFill/>
            <a:ln w="19050" cap="flat" cmpd="sng" algn="ctr">
              <a:solidFill>
                <a:srgbClr val="F9F9F9"/>
              </a:solidFill>
              <a:prstDash val="solid"/>
            </a:ln>
            <a:effectLst/>
          </p:spPr>
        </p:cxn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BDAA4D-387E-6597-9C21-51CEF69E41AD}"/>
              </a:ext>
            </a:extLst>
          </p:cNvPr>
          <p:cNvCxnSpPr/>
          <p:nvPr/>
        </p:nvCxnSpPr>
        <p:spPr>
          <a:xfrm>
            <a:off x="3579020" y="3009703"/>
            <a:ext cx="4668716" cy="0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C44ED9-9A9F-4B4E-CB97-2893C52A1824}"/>
              </a:ext>
            </a:extLst>
          </p:cNvPr>
          <p:cNvCxnSpPr>
            <a:cxnSpLocks/>
          </p:cNvCxnSpPr>
          <p:nvPr/>
        </p:nvCxnSpPr>
        <p:spPr>
          <a:xfrm flipH="1">
            <a:off x="3579020" y="3429950"/>
            <a:ext cx="4653889" cy="17538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tailEnd type="triangle"/>
          </a:ln>
          <a:effectLst/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A6BC5D8-3503-7BE5-32C9-02E9C26FC767}"/>
              </a:ext>
            </a:extLst>
          </p:cNvPr>
          <p:cNvSpPr txBox="1"/>
          <p:nvPr/>
        </p:nvSpPr>
        <p:spPr>
          <a:xfrm>
            <a:off x="5683831" y="2711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黑体"/>
              </a:rPr>
              <a:t>请求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黑体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9882A9-6503-C957-A3C2-A953C1E3E240}"/>
              </a:ext>
            </a:extLst>
          </p:cNvPr>
          <p:cNvSpPr txBox="1"/>
          <p:nvPr/>
        </p:nvSpPr>
        <p:spPr>
          <a:xfrm>
            <a:off x="5683831" y="3455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黑体"/>
              </a:rPr>
              <a:t>响应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72779E2-5045-8F2F-3404-9E07A0CFBC55}"/>
              </a:ext>
            </a:extLst>
          </p:cNvPr>
          <p:cNvGrpSpPr/>
          <p:nvPr/>
        </p:nvGrpSpPr>
        <p:grpSpPr>
          <a:xfrm>
            <a:off x="9794833" y="2614661"/>
            <a:ext cx="914400" cy="1101057"/>
            <a:chOff x="9759113" y="2020338"/>
            <a:chExt cx="914400" cy="1101057"/>
          </a:xfrm>
        </p:grpSpPr>
        <p:pic>
          <p:nvPicPr>
            <p:cNvPr id="40" name="图形 39" descr="打开的信封 轮廓">
              <a:extLst>
                <a:ext uri="{FF2B5EF4-FFF2-40B4-BE49-F238E27FC236}">
                  <a16:creationId xmlns:a16="http://schemas.microsoft.com/office/drawing/2014/main" id="{628BCCCA-485A-AA80-3619-156CC5588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59113" y="2020338"/>
              <a:ext cx="914400" cy="9144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37F986C-6F2F-3A99-3A7F-6742B59B40F8}"/>
                </a:ext>
              </a:extLst>
            </p:cNvPr>
            <p:cNvSpPr txBox="1"/>
            <p:nvPr/>
          </p:nvSpPr>
          <p:spPr>
            <a:xfrm>
              <a:off x="9818490" y="2844396"/>
              <a:ext cx="815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00B0F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请求数据</a:t>
              </a:r>
              <a:endParaRPr lang="zh-CN" altLang="en-US" sz="1200" dirty="0">
                <a:solidFill>
                  <a:srgbClr val="00B0F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F5D861C-76EF-7776-F2D4-7065B44CD885}"/>
              </a:ext>
            </a:extLst>
          </p:cNvPr>
          <p:cNvGrpSpPr/>
          <p:nvPr/>
        </p:nvGrpSpPr>
        <p:grpSpPr>
          <a:xfrm>
            <a:off x="1452568" y="2599189"/>
            <a:ext cx="914400" cy="1104438"/>
            <a:chOff x="1416848" y="2059730"/>
            <a:chExt cx="914400" cy="1104438"/>
          </a:xfrm>
        </p:grpSpPr>
        <p:pic>
          <p:nvPicPr>
            <p:cNvPr id="45" name="图形 44" descr="打开的信封 轮廓">
              <a:extLst>
                <a:ext uri="{FF2B5EF4-FFF2-40B4-BE49-F238E27FC236}">
                  <a16:creationId xmlns:a16="http://schemas.microsoft.com/office/drawing/2014/main" id="{F0143AD2-4747-7662-E76A-2F5A2A44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16848" y="2059730"/>
              <a:ext cx="914400" cy="914400"/>
            </a:xfrm>
            <a:prstGeom prst="rect">
              <a:avLst/>
            </a:prstGeom>
          </p:spPr>
        </p:pic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7FC1E8F-B181-F51B-416D-2D146F042177}"/>
                </a:ext>
              </a:extLst>
            </p:cNvPr>
            <p:cNvSpPr txBox="1"/>
            <p:nvPr/>
          </p:nvSpPr>
          <p:spPr>
            <a:xfrm>
              <a:off x="1466118" y="2887169"/>
              <a:ext cx="819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>
                  <a:solidFill>
                    <a:srgbClr val="92D05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响应数据</a:t>
              </a:r>
              <a:endParaRPr lang="zh-CN" altLang="en-US" sz="12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93E786B5-96D0-9C11-E694-21D4D5AFC358}"/>
              </a:ext>
            </a:extLst>
          </p:cNvPr>
          <p:cNvSpPr txBox="1"/>
          <p:nvPr/>
        </p:nvSpPr>
        <p:spPr>
          <a:xfrm>
            <a:off x="5407312" y="3073384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协议</a:t>
            </a:r>
            <a:endParaRPr lang="zh-CN" alt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文本占位符 6">
            <a:extLst>
              <a:ext uri="{FF2B5EF4-FFF2-40B4-BE49-F238E27FC236}">
                <a16:creationId xmlns:a16="http://schemas.microsoft.com/office/drawing/2014/main" id="{9AD533B7-F01A-A911-6F3F-3EC6EC870BA6}"/>
              </a:ext>
            </a:extLst>
          </p:cNvPr>
          <p:cNvSpPr txBox="1">
            <a:spLocks/>
          </p:cNvSpPr>
          <p:nvPr/>
        </p:nvSpPr>
        <p:spPr>
          <a:xfrm>
            <a:off x="748713" y="1576402"/>
            <a:ext cx="10696687" cy="4493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yper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ransfer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rotocol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，超文本传输协议，规定了浏览器和服务器之间数据传输的规则。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7EC43F54-978D-E600-8CAF-AB1E1CBF7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r="4045" b="2953"/>
          <a:stretch/>
        </p:blipFill>
        <p:spPr bwMode="auto">
          <a:xfrm>
            <a:off x="2464702" y="4094229"/>
            <a:ext cx="6981994" cy="26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11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DB5E5-E57A-D315-48FA-A118D130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088EC7F7-AEFB-22EC-0FC8-3E18EE93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97" y="868452"/>
            <a:ext cx="4038074" cy="370913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32E4182-6775-7B69-8DAC-14C7F1A29E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37" b="22708"/>
          <a:stretch/>
        </p:blipFill>
        <p:spPr>
          <a:xfrm>
            <a:off x="7844331" y="5013834"/>
            <a:ext cx="3205787" cy="1657791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8E9DF76D-2DD8-FD2C-C4C4-03DA263694DD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Web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-Tomcat</a:t>
            </a:r>
          </a:p>
        </p:txBody>
      </p:sp>
      <p:sp>
        <p:nvSpPr>
          <p:cNvPr id="2" name="文本占位符 6">
            <a:extLst>
              <a:ext uri="{FF2B5EF4-FFF2-40B4-BE49-F238E27FC236}">
                <a16:creationId xmlns:a16="http://schemas.microsoft.com/office/drawing/2014/main" id="{81C71748-B48D-46E0-50AB-EA00245B7279}"/>
              </a:ext>
            </a:extLst>
          </p:cNvPr>
          <p:cNvSpPr txBox="1">
            <a:spLocks/>
          </p:cNvSpPr>
          <p:nvPr/>
        </p:nvSpPr>
        <p:spPr>
          <a:xfrm>
            <a:off x="335429" y="1548713"/>
            <a:ext cx="7052190" cy="503570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下载：官网下载，地址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https://tomcat.apache.org/download-90.cgi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安装：绿色版，直接解压即可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卸载：直接删除目录即可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启动：双击：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bin\startup.bat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	</a:t>
            </a:r>
          </a:p>
          <a:p>
            <a:pPr marL="6457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控制台中文乱码：修改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conf/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logging.properties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57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关闭：</a:t>
            </a:r>
          </a:p>
          <a:p>
            <a:pPr marL="6457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掉运行窗口：强制关闭</a:t>
            </a:r>
          </a:p>
          <a:p>
            <a:pPr marL="6457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bin\shutdown.bat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：正常关闭</a:t>
            </a:r>
          </a:p>
          <a:p>
            <a:pPr marL="6457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Ctrl+C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：正常关闭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D166228B-1406-32C2-AA09-346BED052625}"/>
              </a:ext>
            </a:extLst>
          </p:cNvPr>
          <p:cNvSpPr txBox="1">
            <a:spLocks/>
          </p:cNvSpPr>
          <p:nvPr/>
        </p:nvSpPr>
        <p:spPr>
          <a:xfrm>
            <a:off x="6092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Tomcat-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CC540D-DF0D-03ED-1EE8-0E0CEFFB3C15}"/>
              </a:ext>
            </a:extLst>
          </p:cNvPr>
          <p:cNvSpPr txBox="1"/>
          <p:nvPr/>
        </p:nvSpPr>
        <p:spPr>
          <a:xfrm>
            <a:off x="8894426" y="1011785"/>
            <a:ext cx="188621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可执行文件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5BB2F8-E2FB-3176-7D63-790BB34C6A4C}"/>
              </a:ext>
            </a:extLst>
          </p:cNvPr>
          <p:cNvSpPr/>
          <p:nvPr/>
        </p:nvSpPr>
        <p:spPr>
          <a:xfrm>
            <a:off x="7839467" y="5870191"/>
            <a:ext cx="3540053" cy="313285"/>
          </a:xfrm>
          <a:prstGeom prst="roundRect">
            <a:avLst/>
          </a:prstGeom>
          <a:solidFill>
            <a:srgbClr val="00B050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E039D-AF06-4D91-91C0-73ED20DBB795}"/>
              </a:ext>
            </a:extLst>
          </p:cNvPr>
          <p:cNvGrpSpPr/>
          <p:nvPr/>
        </p:nvGrpSpPr>
        <p:grpSpPr>
          <a:xfrm>
            <a:off x="609280" y="3913996"/>
            <a:ext cx="7052190" cy="828463"/>
            <a:chOff x="1141961" y="3600544"/>
            <a:chExt cx="6501868" cy="579707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D6C0C56-906E-FA32-353A-C8A384F4C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962" y="3600544"/>
              <a:ext cx="6501867" cy="579500"/>
            </a:xfrm>
            <a:prstGeom prst="roundRect">
              <a:avLst>
                <a:gd name="adj" fmla="val 11837"/>
              </a:avLst>
            </a:prstGeom>
            <a:ln w="6350">
              <a:solidFill>
                <a:sysClr val="windowText" lastClr="000000">
                  <a:lumMod val="85000"/>
                  <a:lumOff val="15000"/>
                </a:sysClr>
              </a:solidFill>
              <a:prstDash val="dash"/>
            </a:ln>
          </p:spPr>
        </p:pic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8C67B38-9503-6489-E7C0-E80A299B8F5C}"/>
                </a:ext>
              </a:extLst>
            </p:cNvPr>
            <p:cNvSpPr/>
            <p:nvPr/>
          </p:nvSpPr>
          <p:spPr>
            <a:xfrm>
              <a:off x="1141961" y="3600751"/>
              <a:ext cx="6501867" cy="579500"/>
            </a:xfrm>
            <a:prstGeom prst="roundRect">
              <a:avLst>
                <a:gd name="adj" fmla="val 10531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A1E40D2-4EDD-D0DF-E8C5-D603AAB2FE5D}"/>
              </a:ext>
            </a:extLst>
          </p:cNvPr>
          <p:cNvSpPr/>
          <p:nvPr/>
        </p:nvSpPr>
        <p:spPr>
          <a:xfrm>
            <a:off x="7839467" y="5067248"/>
            <a:ext cx="3540053" cy="313285"/>
          </a:xfrm>
          <a:prstGeom prst="roundRect">
            <a:avLst/>
          </a:prstGeom>
          <a:solidFill>
            <a:srgbClr val="FF0000">
              <a:alpha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89F71B4-72D5-EF9D-2352-BE2C2E5AE331}"/>
              </a:ext>
            </a:extLst>
          </p:cNvPr>
          <p:cNvSpPr txBox="1"/>
          <p:nvPr/>
        </p:nvSpPr>
        <p:spPr>
          <a:xfrm>
            <a:off x="8894426" y="1519423"/>
            <a:ext cx="166350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配置文件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852EEAD-35FC-ABC6-5D3A-ADA7E010B47B}"/>
              </a:ext>
            </a:extLst>
          </p:cNvPr>
          <p:cNvSpPr txBox="1"/>
          <p:nvPr/>
        </p:nvSpPr>
        <p:spPr>
          <a:xfrm>
            <a:off x="8894426" y="1972046"/>
            <a:ext cx="257386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Tomcat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依赖的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jar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包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4D8F980-AC9A-24C5-8503-8A5F6CE815B6}"/>
              </a:ext>
            </a:extLst>
          </p:cNvPr>
          <p:cNvSpPr txBox="1"/>
          <p:nvPr/>
        </p:nvSpPr>
        <p:spPr>
          <a:xfrm>
            <a:off x="9004299" y="2493567"/>
            <a:ext cx="227753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日志文件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07D224-6139-10EB-571F-8377D94ECD1C}"/>
              </a:ext>
            </a:extLst>
          </p:cNvPr>
          <p:cNvSpPr txBox="1"/>
          <p:nvPr/>
        </p:nvSpPr>
        <p:spPr>
          <a:xfrm>
            <a:off x="9004299" y="3028288"/>
            <a:ext cx="204581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临时文件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2E3B987-F8A3-17E2-2F43-E5E3211B7CD9}"/>
              </a:ext>
            </a:extLst>
          </p:cNvPr>
          <p:cNvSpPr txBox="1"/>
          <p:nvPr/>
        </p:nvSpPr>
        <p:spPr>
          <a:xfrm>
            <a:off x="9239449" y="3589782"/>
            <a:ext cx="222884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应用发布目录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2FD67EC-5CF7-D3C4-9361-F83601AA8A7D}"/>
              </a:ext>
            </a:extLst>
          </p:cNvPr>
          <p:cNvSpPr txBox="1"/>
          <p:nvPr/>
        </p:nvSpPr>
        <p:spPr>
          <a:xfrm>
            <a:off x="9144000" y="4096145"/>
            <a:ext cx="1981200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工作目录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7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2">
            <a:extLst>
              <a:ext uri="{FF2B5EF4-FFF2-40B4-BE49-F238E27FC236}">
                <a16:creationId xmlns:a16="http://schemas.microsoft.com/office/drawing/2014/main" id="{0D446C7B-7748-803F-8015-E752457169CA}"/>
              </a:ext>
            </a:extLst>
          </p:cNvPr>
          <p:cNvSpPr txBox="1">
            <a:spLocks/>
          </p:cNvSpPr>
          <p:nvPr/>
        </p:nvSpPr>
        <p:spPr>
          <a:xfrm>
            <a:off x="427416" y="197312"/>
            <a:ext cx="3072529" cy="701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8">
            <a:extLst>
              <a:ext uri="{FF2B5EF4-FFF2-40B4-BE49-F238E27FC236}">
                <a16:creationId xmlns:a16="http://schemas.microsoft.com/office/drawing/2014/main" id="{CF5F75A5-80B7-3BF9-ED80-C285AE0D11D4}"/>
              </a:ext>
            </a:extLst>
          </p:cNvPr>
          <p:cNvSpPr txBox="1"/>
          <p:nvPr/>
        </p:nvSpPr>
        <p:spPr>
          <a:xfrm>
            <a:off x="1282472" y="1654440"/>
            <a:ext cx="9407280" cy="154748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Server Pages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服务器页面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更高级别的扩展。在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代码共同存在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实现网页中静态内容的显示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实现网页中动态内容的显示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7">
            <a:extLst>
              <a:ext uri="{FF2B5EF4-FFF2-40B4-BE49-F238E27FC236}">
                <a16:creationId xmlns:a16="http://schemas.microsoft.com/office/drawing/2014/main" id="{8E915388-E9F9-FE27-EE54-E84284A46735}"/>
              </a:ext>
            </a:extLst>
          </p:cNvPr>
          <p:cNvSpPr/>
          <p:nvPr/>
        </p:nvSpPr>
        <p:spPr>
          <a:xfrm>
            <a:off x="1053170" y="1324048"/>
            <a:ext cx="9865885" cy="1877873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矩形 93">
            <a:extLst>
              <a:ext uri="{FF2B5EF4-FFF2-40B4-BE49-F238E27FC236}">
                <a16:creationId xmlns:a16="http://schemas.microsoft.com/office/drawing/2014/main" id="{7DC4ADFF-D515-4FF8-DDE6-7C80D0CACD41}"/>
              </a:ext>
            </a:extLst>
          </p:cNvPr>
          <p:cNvSpPr/>
          <p:nvPr/>
        </p:nvSpPr>
        <p:spPr>
          <a:xfrm>
            <a:off x="1002946" y="129752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矩形 93">
            <a:extLst>
              <a:ext uri="{FF2B5EF4-FFF2-40B4-BE49-F238E27FC236}">
                <a16:creationId xmlns:a16="http://schemas.microsoft.com/office/drawing/2014/main" id="{83BCA0E4-2BC8-5605-00C0-55FD348D5B44}"/>
              </a:ext>
            </a:extLst>
          </p:cNvPr>
          <p:cNvSpPr/>
          <p:nvPr/>
        </p:nvSpPr>
        <p:spPr>
          <a:xfrm rot="10800000">
            <a:off x="10596616" y="2875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A17238C-E4A1-31CD-8CD9-CD0942AE246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grayscl/>
          </a:blip>
          <a:srcRect l="931" t="5495" r="1791"/>
          <a:stretch/>
        </p:blipFill>
        <p:spPr bwMode="auto">
          <a:xfrm>
            <a:off x="1963680" y="3533908"/>
            <a:ext cx="8328978" cy="312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335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2">
            <a:extLst>
              <a:ext uri="{FF2B5EF4-FFF2-40B4-BE49-F238E27FC236}">
                <a16:creationId xmlns:a16="http://schemas.microsoft.com/office/drawing/2014/main" id="{0D446C7B-7748-803F-8015-E752457169CA}"/>
              </a:ext>
            </a:extLst>
          </p:cNvPr>
          <p:cNvSpPr txBox="1">
            <a:spLocks/>
          </p:cNvSpPr>
          <p:nvPr/>
        </p:nvSpPr>
        <p:spPr>
          <a:xfrm>
            <a:off x="399742" y="251386"/>
            <a:ext cx="3587526" cy="890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hevron 3">
            <a:extLst>
              <a:ext uri="{FF2B5EF4-FFF2-40B4-BE49-F238E27FC236}">
                <a16:creationId xmlns:a16="http://schemas.microsoft.com/office/drawing/2014/main" id="{6C389537-3F39-0457-594C-A197ED1EEC27}"/>
              </a:ext>
            </a:extLst>
          </p:cNvPr>
          <p:cNvSpPr/>
          <p:nvPr/>
        </p:nvSpPr>
        <p:spPr>
          <a:xfrm>
            <a:off x="727845" y="1879492"/>
            <a:ext cx="2489320" cy="665961"/>
          </a:xfrm>
          <a:prstGeom prst="chevron">
            <a:avLst>
              <a:gd name="adj" fmla="val 43848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GB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327E50AB-0DD7-80DD-6A75-E5A40B60A3FD}"/>
              </a:ext>
            </a:extLst>
          </p:cNvPr>
          <p:cNvSpPr txBox="1"/>
          <p:nvPr/>
        </p:nvSpPr>
        <p:spPr>
          <a:xfrm>
            <a:off x="1109025" y="2030545"/>
            <a:ext cx="176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</a:t>
            </a:r>
          </a:p>
        </p:txBody>
      </p:sp>
      <p:sp>
        <p:nvSpPr>
          <p:cNvPr id="12" name="Chevron 3">
            <a:extLst>
              <a:ext uri="{FF2B5EF4-FFF2-40B4-BE49-F238E27FC236}">
                <a16:creationId xmlns:a16="http://schemas.microsoft.com/office/drawing/2014/main" id="{39C28286-2EBD-7A5F-1CD4-80F21334FDA9}"/>
              </a:ext>
            </a:extLst>
          </p:cNvPr>
          <p:cNvSpPr/>
          <p:nvPr/>
        </p:nvSpPr>
        <p:spPr>
          <a:xfrm>
            <a:off x="734519" y="3091684"/>
            <a:ext cx="2489320" cy="665961"/>
          </a:xfrm>
          <a:prstGeom prst="chevron">
            <a:avLst>
              <a:gd name="adj" fmla="val 43848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GB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C8C1AF24-65BC-522C-D523-A88C6F9AEDA4}"/>
              </a:ext>
            </a:extLst>
          </p:cNvPr>
          <p:cNvSpPr txBox="1"/>
          <p:nvPr/>
        </p:nvSpPr>
        <p:spPr>
          <a:xfrm>
            <a:off x="889377" y="3208601"/>
            <a:ext cx="2304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业务代码相分离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C1BD94-6AFD-9A2E-9161-37857F7150B8}"/>
              </a:ext>
            </a:extLst>
          </p:cNvPr>
          <p:cNvSpPr txBox="1"/>
          <p:nvPr/>
        </p:nvSpPr>
        <p:spPr>
          <a:xfrm>
            <a:off x="6171202" y="880690"/>
            <a:ext cx="2890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2800" dirty="0"/>
          </a:p>
        </p:txBody>
      </p:sp>
      <p:sp>
        <p:nvSpPr>
          <p:cNvPr id="16" name="Chevron 3">
            <a:extLst>
              <a:ext uri="{FF2B5EF4-FFF2-40B4-BE49-F238E27FC236}">
                <a16:creationId xmlns:a16="http://schemas.microsoft.com/office/drawing/2014/main" id="{47BB4008-58B8-D07C-0244-56F898F614CF}"/>
              </a:ext>
            </a:extLst>
          </p:cNvPr>
          <p:cNvSpPr/>
          <p:nvPr/>
        </p:nvSpPr>
        <p:spPr>
          <a:xfrm>
            <a:off x="654342" y="4367757"/>
            <a:ext cx="2489320" cy="665961"/>
          </a:xfrm>
          <a:prstGeom prst="chevron">
            <a:avLst>
              <a:gd name="adj" fmla="val 43848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GB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2D0ABBAA-4D96-7484-68D8-E98C015C442F}"/>
              </a:ext>
            </a:extLst>
          </p:cNvPr>
          <p:cNvSpPr txBox="1"/>
          <p:nvPr/>
        </p:nvSpPr>
        <p:spPr>
          <a:xfrm>
            <a:off x="1105355" y="451063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组件重用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hevron 3">
            <a:extLst>
              <a:ext uri="{FF2B5EF4-FFF2-40B4-BE49-F238E27FC236}">
                <a16:creationId xmlns:a16="http://schemas.microsoft.com/office/drawing/2014/main" id="{2DA31812-B615-85FC-FD22-250467A67BDE}"/>
              </a:ext>
            </a:extLst>
          </p:cNvPr>
          <p:cNvSpPr/>
          <p:nvPr/>
        </p:nvSpPr>
        <p:spPr>
          <a:xfrm>
            <a:off x="704714" y="5620435"/>
            <a:ext cx="2489320" cy="665961"/>
          </a:xfrm>
          <a:prstGeom prst="chevron">
            <a:avLst>
              <a:gd name="adj" fmla="val 43848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lang="en-GB" sz="20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E45E9C75-0EB5-C369-280A-B3221625529E}"/>
              </a:ext>
            </a:extLst>
          </p:cNvPr>
          <p:cNvSpPr txBox="1"/>
          <p:nvPr/>
        </p:nvSpPr>
        <p:spPr>
          <a:xfrm>
            <a:off x="1172841" y="577285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预编译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F40EBD77-02F8-D724-CB6D-AC0EF4007EA9}"/>
              </a:ext>
            </a:extLst>
          </p:cNvPr>
          <p:cNvSpPr txBox="1"/>
          <p:nvPr/>
        </p:nvSpPr>
        <p:spPr>
          <a:xfrm>
            <a:off x="3894814" y="1979237"/>
            <a:ext cx="7442817" cy="84604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语言的，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是跨平台的，可以应用于不同的系统中，符合了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一次编译，到处运行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的特点。</a:t>
            </a:r>
          </a:p>
        </p:txBody>
      </p:sp>
      <p:sp>
        <p:nvSpPr>
          <p:cNvPr id="22" name="圆角矩形 7">
            <a:extLst>
              <a:ext uri="{FF2B5EF4-FFF2-40B4-BE49-F238E27FC236}">
                <a16:creationId xmlns:a16="http://schemas.microsoft.com/office/drawing/2014/main" id="{2455F72C-3C4C-FDE7-80F9-4D5A728311BF}"/>
              </a:ext>
            </a:extLst>
          </p:cNvPr>
          <p:cNvSpPr/>
          <p:nvPr/>
        </p:nvSpPr>
        <p:spPr>
          <a:xfrm>
            <a:off x="3706846" y="1897400"/>
            <a:ext cx="7672118" cy="797051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87E0F3B2-CED3-C6CE-8FDE-32741257DA8B}"/>
              </a:ext>
            </a:extLst>
          </p:cNvPr>
          <p:cNvSpPr/>
          <p:nvPr/>
        </p:nvSpPr>
        <p:spPr>
          <a:xfrm>
            <a:off x="3603225" y="18465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93">
            <a:extLst>
              <a:ext uri="{FF2B5EF4-FFF2-40B4-BE49-F238E27FC236}">
                <a16:creationId xmlns:a16="http://schemas.microsoft.com/office/drawing/2014/main" id="{2AB484D8-D8C0-554D-C7F9-EC56E5E40EC6}"/>
              </a:ext>
            </a:extLst>
          </p:cNvPr>
          <p:cNvSpPr/>
          <p:nvPr/>
        </p:nvSpPr>
        <p:spPr>
          <a:xfrm rot="10800000">
            <a:off x="11098542" y="239969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18">
            <a:extLst>
              <a:ext uri="{FF2B5EF4-FFF2-40B4-BE49-F238E27FC236}">
                <a16:creationId xmlns:a16="http://schemas.microsoft.com/office/drawing/2014/main" id="{723109D1-A7D2-4132-96FA-35CC937AD26E}"/>
              </a:ext>
            </a:extLst>
          </p:cNvPr>
          <p:cNvSpPr txBox="1"/>
          <p:nvPr/>
        </p:nvSpPr>
        <p:spPr>
          <a:xfrm>
            <a:off x="3795246" y="3018594"/>
            <a:ext cx="7672118" cy="89402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界面与应用程序的分离开发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标签和脚本动态生成页面上的内容。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容器负责解析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标签和脚本程序，生成所请求的内容，并将执行结果以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页面的形式返回给浏览器。</a:t>
            </a:r>
          </a:p>
        </p:txBody>
      </p:sp>
      <p:sp>
        <p:nvSpPr>
          <p:cNvPr id="26" name="圆角矩形 7">
            <a:extLst>
              <a:ext uri="{FF2B5EF4-FFF2-40B4-BE49-F238E27FC236}">
                <a16:creationId xmlns:a16="http://schemas.microsoft.com/office/drawing/2014/main" id="{9E7E5721-1EC7-EA54-8AAA-957222EDE236}"/>
              </a:ext>
            </a:extLst>
          </p:cNvPr>
          <p:cNvSpPr/>
          <p:nvPr/>
        </p:nvSpPr>
        <p:spPr>
          <a:xfrm>
            <a:off x="3690967" y="2943989"/>
            <a:ext cx="7722246" cy="982341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93">
            <a:extLst>
              <a:ext uri="{FF2B5EF4-FFF2-40B4-BE49-F238E27FC236}">
                <a16:creationId xmlns:a16="http://schemas.microsoft.com/office/drawing/2014/main" id="{7F458DEA-C875-8EC4-62A1-1B6385B2CD9D}"/>
              </a:ext>
            </a:extLst>
          </p:cNvPr>
          <p:cNvSpPr/>
          <p:nvPr/>
        </p:nvSpPr>
        <p:spPr>
          <a:xfrm>
            <a:off x="3603225" y="285430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93">
            <a:extLst>
              <a:ext uri="{FF2B5EF4-FFF2-40B4-BE49-F238E27FC236}">
                <a16:creationId xmlns:a16="http://schemas.microsoft.com/office/drawing/2014/main" id="{A23FFCB4-85B8-130B-05A4-9785148DB1E6}"/>
              </a:ext>
            </a:extLst>
          </p:cNvPr>
          <p:cNvSpPr/>
          <p:nvPr/>
        </p:nvSpPr>
        <p:spPr>
          <a:xfrm rot="10800000">
            <a:off x="11132790" y="363196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18">
            <a:extLst>
              <a:ext uri="{FF2B5EF4-FFF2-40B4-BE49-F238E27FC236}">
                <a16:creationId xmlns:a16="http://schemas.microsoft.com/office/drawing/2014/main" id="{3F0B7500-938F-BE92-C1E5-667091E587E5}"/>
              </a:ext>
            </a:extLst>
          </p:cNvPr>
          <p:cNvSpPr txBox="1"/>
          <p:nvPr/>
        </p:nvSpPr>
        <p:spPr>
          <a:xfrm>
            <a:off x="3795246" y="5590686"/>
            <a:ext cx="7672118" cy="73957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预编译就是在用户第一次通过浏览器访问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页面时，服务器将对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页面代码进行编译，并且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仅执行一次编译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7">
            <a:extLst>
              <a:ext uri="{FF2B5EF4-FFF2-40B4-BE49-F238E27FC236}">
                <a16:creationId xmlns:a16="http://schemas.microsoft.com/office/drawing/2014/main" id="{D4C8D80A-62D5-D2EE-E7B1-AF4FF78E6660}"/>
              </a:ext>
            </a:extLst>
          </p:cNvPr>
          <p:cNvSpPr/>
          <p:nvPr/>
        </p:nvSpPr>
        <p:spPr>
          <a:xfrm>
            <a:off x="3690967" y="5472215"/>
            <a:ext cx="7722246" cy="982341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93">
            <a:extLst>
              <a:ext uri="{FF2B5EF4-FFF2-40B4-BE49-F238E27FC236}">
                <a16:creationId xmlns:a16="http://schemas.microsoft.com/office/drawing/2014/main" id="{50174E06-7410-B163-B641-D7ABAC25A6D8}"/>
              </a:ext>
            </a:extLst>
          </p:cNvPr>
          <p:cNvSpPr/>
          <p:nvPr/>
        </p:nvSpPr>
        <p:spPr>
          <a:xfrm>
            <a:off x="3603225" y="53825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93">
            <a:extLst>
              <a:ext uri="{FF2B5EF4-FFF2-40B4-BE49-F238E27FC236}">
                <a16:creationId xmlns:a16="http://schemas.microsoft.com/office/drawing/2014/main" id="{9BDDDADC-F219-5726-848C-633BF7F758E8}"/>
              </a:ext>
            </a:extLst>
          </p:cNvPr>
          <p:cNvSpPr/>
          <p:nvPr/>
        </p:nvSpPr>
        <p:spPr>
          <a:xfrm rot="10800000">
            <a:off x="11132790" y="616019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 7">
            <a:extLst>
              <a:ext uri="{FF2B5EF4-FFF2-40B4-BE49-F238E27FC236}">
                <a16:creationId xmlns:a16="http://schemas.microsoft.com/office/drawing/2014/main" id="{25F37CA6-1824-4357-F482-293B7D1913A5}"/>
              </a:ext>
            </a:extLst>
          </p:cNvPr>
          <p:cNvSpPr/>
          <p:nvPr/>
        </p:nvSpPr>
        <p:spPr>
          <a:xfrm>
            <a:off x="3725215" y="4216277"/>
            <a:ext cx="7722246" cy="982341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93">
            <a:extLst>
              <a:ext uri="{FF2B5EF4-FFF2-40B4-BE49-F238E27FC236}">
                <a16:creationId xmlns:a16="http://schemas.microsoft.com/office/drawing/2014/main" id="{3407CB7B-EA7D-DE80-7317-EA6231937A6F}"/>
              </a:ext>
            </a:extLst>
          </p:cNvPr>
          <p:cNvSpPr/>
          <p:nvPr/>
        </p:nvSpPr>
        <p:spPr>
          <a:xfrm>
            <a:off x="3637473" y="412659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矩形 93">
            <a:extLst>
              <a:ext uri="{FF2B5EF4-FFF2-40B4-BE49-F238E27FC236}">
                <a16:creationId xmlns:a16="http://schemas.microsoft.com/office/drawing/2014/main" id="{33F3F8A4-3879-76D9-CD22-D9DE0ACD4A77}"/>
              </a:ext>
            </a:extLst>
          </p:cNvPr>
          <p:cNvSpPr/>
          <p:nvPr/>
        </p:nvSpPr>
        <p:spPr>
          <a:xfrm rot="10800000">
            <a:off x="11167038" y="49042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18">
            <a:extLst>
              <a:ext uri="{FF2B5EF4-FFF2-40B4-BE49-F238E27FC236}">
                <a16:creationId xmlns:a16="http://schemas.microsoft.com/office/drawing/2014/main" id="{4958844F-F4FA-1575-A143-1CCDDA180D98}"/>
              </a:ext>
            </a:extLst>
          </p:cNvPr>
          <p:cNvSpPr txBox="1"/>
          <p:nvPr/>
        </p:nvSpPr>
        <p:spPr>
          <a:xfrm>
            <a:off x="3795246" y="4265550"/>
            <a:ext cx="7672118" cy="89402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中可以使用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编写业务组件，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封装业务处理代码或者作为一个数据存储模型，在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页面中，甚至在整个项目中，都可以重复使用这个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/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311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2">
            <a:extLst>
              <a:ext uri="{FF2B5EF4-FFF2-40B4-BE49-F238E27FC236}">
                <a16:creationId xmlns:a16="http://schemas.microsoft.com/office/drawing/2014/main" id="{0D446C7B-7748-803F-8015-E752457169CA}"/>
              </a:ext>
            </a:extLst>
          </p:cNvPr>
          <p:cNvSpPr txBox="1">
            <a:spLocks/>
          </p:cNvSpPr>
          <p:nvPr/>
        </p:nvSpPr>
        <p:spPr>
          <a:xfrm>
            <a:off x="242071" y="243391"/>
            <a:ext cx="3859170" cy="746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79CC36-DE4D-03C3-5F2C-051EEE5E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22" y="1440247"/>
            <a:ext cx="9386404" cy="53245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C1AF24-3D86-F4EB-0B41-5978FBDC4EE9}"/>
              </a:ext>
            </a:extLst>
          </p:cNvPr>
          <p:cNvSpPr/>
          <p:nvPr/>
        </p:nvSpPr>
        <p:spPr>
          <a:xfrm>
            <a:off x="2770460" y="1483030"/>
            <a:ext cx="9336865" cy="5324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&lt;%@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page contentType="text/html;charset=UTF-8" language="java"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import="java.util.Date" %&gt;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import="java.text.SimpleDateFormat" %&gt;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&lt;head&gt;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&lt;title&gt;JSP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显示系统时间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&lt;/head&gt;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&lt;body&gt;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Date date = new Date();                            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SimpleDateFormat df = new SimpleDateFormat("yyyy-MM-dd HH:mm:ss");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String today =df.format(date);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当前时间：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&lt;%=today%&gt;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&lt;/body&gt;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线箭头连接符 5">
            <a:extLst>
              <a:ext uri="{FF2B5EF4-FFF2-40B4-BE49-F238E27FC236}">
                <a16:creationId xmlns:a16="http://schemas.microsoft.com/office/drawing/2014/main" id="{2A4D86E7-E782-3161-B31F-37EA6B7E1A1E}"/>
              </a:ext>
            </a:extLst>
          </p:cNvPr>
          <p:cNvCxnSpPr/>
          <p:nvPr/>
        </p:nvCxnSpPr>
        <p:spPr>
          <a:xfrm flipH="1">
            <a:off x="2445165" y="1944513"/>
            <a:ext cx="390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BAF046C-D047-062F-3D7A-5C026B06B67D}"/>
              </a:ext>
            </a:extLst>
          </p:cNvPr>
          <p:cNvSpPr/>
          <p:nvPr/>
        </p:nvSpPr>
        <p:spPr>
          <a:xfrm>
            <a:off x="436109" y="1534378"/>
            <a:ext cx="2009056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指令标识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B04082-C385-5DB3-765A-198BDCB0FC71}"/>
              </a:ext>
            </a:extLst>
          </p:cNvPr>
          <p:cNvSpPr/>
          <p:nvPr/>
        </p:nvSpPr>
        <p:spPr>
          <a:xfrm>
            <a:off x="2873716" y="1534377"/>
            <a:ext cx="9005010" cy="885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9C4CC0-6424-338E-57ED-196080FD0D5A}"/>
              </a:ext>
            </a:extLst>
          </p:cNvPr>
          <p:cNvSpPr/>
          <p:nvPr/>
        </p:nvSpPr>
        <p:spPr>
          <a:xfrm>
            <a:off x="2873716" y="2462220"/>
            <a:ext cx="4847561" cy="145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C6205B-FC0A-C6E8-D358-E99E2781840E}"/>
              </a:ext>
            </a:extLst>
          </p:cNvPr>
          <p:cNvSpPr/>
          <p:nvPr/>
        </p:nvSpPr>
        <p:spPr>
          <a:xfrm>
            <a:off x="2873716" y="6153360"/>
            <a:ext cx="1331408" cy="611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34" name="直线箭头连接符 5">
            <a:extLst>
              <a:ext uri="{FF2B5EF4-FFF2-40B4-BE49-F238E27FC236}">
                <a16:creationId xmlns:a16="http://schemas.microsoft.com/office/drawing/2014/main" id="{69A02F90-D02D-E49E-3325-B6630EB2A4D5}"/>
              </a:ext>
            </a:extLst>
          </p:cNvPr>
          <p:cNvCxnSpPr>
            <a:endCxn id="36" idx="0"/>
          </p:cNvCxnSpPr>
          <p:nvPr/>
        </p:nvCxnSpPr>
        <p:spPr>
          <a:xfrm flipH="1">
            <a:off x="665522" y="3008850"/>
            <a:ext cx="2158656" cy="91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5">
            <a:extLst>
              <a:ext uri="{FF2B5EF4-FFF2-40B4-BE49-F238E27FC236}">
                <a16:creationId xmlns:a16="http://schemas.microsoft.com/office/drawing/2014/main" id="{887B392B-11F8-91CF-1B17-DFDCC994D6BD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665522" y="4552579"/>
            <a:ext cx="2158656" cy="1847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57651B-8DAC-D937-AF19-ADE23AFF4FE4}"/>
              </a:ext>
            </a:extLst>
          </p:cNvPr>
          <p:cNvSpPr/>
          <p:nvPr/>
        </p:nvSpPr>
        <p:spPr>
          <a:xfrm>
            <a:off x="243888" y="3921894"/>
            <a:ext cx="843268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HTML</a:t>
            </a:r>
            <a:r>
              <a:rPr kumimoji="1" lang="zh-CN" alt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4F5EC8-889E-22F4-8A5F-060BA121816F}"/>
              </a:ext>
            </a:extLst>
          </p:cNvPr>
          <p:cNvSpPr/>
          <p:nvPr/>
        </p:nvSpPr>
        <p:spPr>
          <a:xfrm>
            <a:off x="2835327" y="4011078"/>
            <a:ext cx="8693420" cy="2036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42" name="直线箭头连接符 5">
            <a:extLst>
              <a:ext uri="{FF2B5EF4-FFF2-40B4-BE49-F238E27FC236}">
                <a16:creationId xmlns:a16="http://schemas.microsoft.com/office/drawing/2014/main" id="{F25D1FA8-A08B-0B88-035F-49F7F540C681}"/>
              </a:ext>
            </a:extLst>
          </p:cNvPr>
          <p:cNvCxnSpPr/>
          <p:nvPr/>
        </p:nvCxnSpPr>
        <p:spPr>
          <a:xfrm flipH="1">
            <a:off x="2445165" y="4523444"/>
            <a:ext cx="3901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0ACA299-F7A1-A166-86FC-79470A286678}"/>
              </a:ext>
            </a:extLst>
          </p:cNvPr>
          <p:cNvSpPr/>
          <p:nvPr/>
        </p:nvSpPr>
        <p:spPr>
          <a:xfrm>
            <a:off x="1580681" y="4208101"/>
            <a:ext cx="843268" cy="63068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Java</a:t>
            </a:r>
            <a:r>
              <a:rPr kumimoji="1" lang="zh-CN" alt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790889E5-D5E1-815C-5782-D5F8C75B17A0}"/>
              </a:ext>
            </a:extLst>
          </p:cNvPr>
          <p:cNvSpPr/>
          <p:nvPr/>
        </p:nvSpPr>
        <p:spPr>
          <a:xfrm>
            <a:off x="9637529" y="2727709"/>
            <a:ext cx="1785950" cy="9286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JSP</a:t>
            </a:r>
            <a:r>
              <a:rPr lang="zh-CN" altLang="en-US" dirty="0"/>
              <a:t>动作标签，例如：</a:t>
            </a:r>
            <a:r>
              <a:rPr lang="en-US" dirty="0"/>
              <a:t>&lt;</a:t>
            </a:r>
            <a:r>
              <a:rPr lang="en-US" dirty="0" err="1"/>
              <a:t>jsp:forward</a:t>
            </a:r>
            <a:r>
              <a:rPr lang="en-US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06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DDCFD525-97FD-4FB1-8D10-6DEB2D3DD6DB}"/>
              </a:ext>
            </a:extLst>
          </p:cNvPr>
          <p:cNvSpPr txBox="1"/>
          <p:nvPr/>
        </p:nvSpPr>
        <p:spPr>
          <a:xfrm>
            <a:off x="574390" y="1087648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-JSP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Scriptlets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EB2A4133-96A8-DBD7-BDCC-E427687DA449}"/>
              </a:ext>
            </a:extLst>
          </p:cNvPr>
          <p:cNvSpPr txBox="1"/>
          <p:nvPr/>
        </p:nvSpPr>
        <p:spPr>
          <a:xfrm>
            <a:off x="228378" y="1927801"/>
            <a:ext cx="5273487" cy="294053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页面中嵌入的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代码或脚本代码。代码片段将在页面请求的处理期间被执行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可以定义变量或流程控制语句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等；而脚本代码可以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的内置对象在页面输出内容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语法格式如下所示：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F56E4-21B7-D335-2E13-7A5BEE02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9" y="5078558"/>
            <a:ext cx="4594528" cy="10802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F21B74-C0E8-C00E-2795-29CCE004D396}"/>
              </a:ext>
            </a:extLst>
          </p:cNvPr>
          <p:cNvSpPr/>
          <p:nvPr/>
        </p:nvSpPr>
        <p:spPr>
          <a:xfrm>
            <a:off x="705347" y="5143100"/>
            <a:ext cx="4675254" cy="1015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代码（变量、方法、表达式等）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0FE62E-F85F-2039-DF8A-732EA4E4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51" y="1757558"/>
            <a:ext cx="6206099" cy="44012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5AF14B-0202-0697-1A10-821D3D129B2F}"/>
              </a:ext>
            </a:extLst>
          </p:cNvPr>
          <p:cNvSpPr/>
          <p:nvPr/>
        </p:nvSpPr>
        <p:spPr>
          <a:xfrm>
            <a:off x="5938296" y="1757558"/>
            <a:ext cx="6125155" cy="44012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contentType="text/html;charset=UTF-8" language="java" 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&lt;title&gt;JSP Scriptlets&lt;/title&gt;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int a = 1, b = 2; //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定义两个变量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out.println(a+b);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935075B2-9A0A-1528-B01B-32D24856E7D0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31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4">
            <a:extLst>
              <a:ext uri="{FF2B5EF4-FFF2-40B4-BE49-F238E27FC236}">
                <a16:creationId xmlns:a16="http://schemas.microsoft.com/office/drawing/2014/main" id="{1396FD92-0ACB-2F70-73AC-B058675D781F}"/>
              </a:ext>
            </a:extLst>
          </p:cNvPr>
          <p:cNvSpPr txBox="1">
            <a:spLocks/>
          </p:cNvSpPr>
          <p:nvPr/>
        </p:nvSpPr>
        <p:spPr>
          <a:xfrm>
            <a:off x="491580" y="242578"/>
            <a:ext cx="289012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5768C5-78BA-3108-B74E-77AABE951FF7}"/>
              </a:ext>
            </a:extLst>
          </p:cNvPr>
          <p:cNvGrpSpPr/>
          <p:nvPr/>
        </p:nvGrpSpPr>
        <p:grpSpPr>
          <a:xfrm>
            <a:off x="4034423" y="1601155"/>
            <a:ext cx="7836796" cy="4488293"/>
            <a:chOff x="1149436" y="1478384"/>
            <a:chExt cx="7700196" cy="248470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EBE3651-74F8-2731-9323-715A0E95333D}"/>
                </a:ext>
              </a:extLst>
            </p:cNvPr>
            <p:cNvSpPr/>
            <p:nvPr/>
          </p:nvSpPr>
          <p:spPr>
            <a:xfrm>
              <a:off x="1149436" y="1803425"/>
              <a:ext cx="1200751" cy="19763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浏览器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EEF873-3B10-4C27-919A-ABB9473FDA89}"/>
                </a:ext>
              </a:extLst>
            </p:cNvPr>
            <p:cNvSpPr/>
            <p:nvPr/>
          </p:nvSpPr>
          <p:spPr>
            <a:xfrm>
              <a:off x="2892392" y="1793853"/>
              <a:ext cx="1748875" cy="198848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前端服务器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CC9825A-80D1-530A-2984-1BF93FE9A810}"/>
                </a:ext>
              </a:extLst>
            </p:cNvPr>
            <p:cNvSpPr/>
            <p:nvPr/>
          </p:nvSpPr>
          <p:spPr>
            <a:xfrm>
              <a:off x="5041878" y="1791437"/>
              <a:ext cx="1767814" cy="198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后端服务器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0E60D8D-B8AC-F02B-3335-624D36D67E6F}"/>
                </a:ext>
              </a:extLst>
            </p:cNvPr>
            <p:cNvSpPr/>
            <p:nvPr/>
          </p:nvSpPr>
          <p:spPr>
            <a:xfrm>
              <a:off x="7585951" y="1583089"/>
              <a:ext cx="1263681" cy="370691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数据库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服务器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5ADDFEB-2AF9-C7C9-0FB2-23B6AB2AF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88" y="2001058"/>
              <a:ext cx="18975" cy="1962031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43168C6-7126-69CD-4964-31414EEA3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585" y="2002271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2C5F19A-CA67-1ADB-E06E-3F1168059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0661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D69A642-49BE-90E0-E4A1-00BF2114D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897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125E9D5-794F-B107-4BA1-8EA20246CB9C}"/>
                </a:ext>
              </a:extLst>
            </p:cNvPr>
            <p:cNvCxnSpPr>
              <a:cxnSpLocks/>
            </p:cNvCxnSpPr>
            <p:nvPr/>
          </p:nvCxnSpPr>
          <p:spPr>
            <a:xfrm>
              <a:off x="1562773" y="2303074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8FF1467-82BE-5611-745B-CC2A75613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4953" y="2507137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48" name="文本占位符 8">
              <a:extLst>
                <a:ext uri="{FF2B5EF4-FFF2-40B4-BE49-F238E27FC236}">
                  <a16:creationId xmlns:a16="http://schemas.microsoft.com/office/drawing/2014/main" id="{55D37573-FE03-3F4E-9996-6CF828CA6A1F}"/>
                </a:ext>
              </a:extLst>
            </p:cNvPr>
            <p:cNvSpPr txBox="1">
              <a:spLocks/>
            </p:cNvSpPr>
            <p:nvPr/>
          </p:nvSpPr>
          <p:spPr>
            <a:xfrm>
              <a:off x="2239959" y="2023851"/>
              <a:ext cx="1073622" cy="301611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49" name="文本占位符 8">
              <a:extLst>
                <a:ext uri="{FF2B5EF4-FFF2-40B4-BE49-F238E27FC236}">
                  <a16:creationId xmlns:a16="http://schemas.microsoft.com/office/drawing/2014/main" id="{3A2EBD20-E760-01CB-6023-8612CB7D461D}"/>
                </a:ext>
              </a:extLst>
            </p:cNvPr>
            <p:cNvSpPr txBox="1">
              <a:spLocks/>
            </p:cNvSpPr>
            <p:nvPr/>
          </p:nvSpPr>
          <p:spPr>
            <a:xfrm>
              <a:off x="2613165" y="2436471"/>
              <a:ext cx="1016898" cy="2864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50" name="users_94970">
              <a:extLst>
                <a:ext uri="{FF2B5EF4-FFF2-40B4-BE49-F238E27FC236}">
                  <a16:creationId xmlns:a16="http://schemas.microsoft.com/office/drawing/2014/main" id="{08631D07-ED41-42C5-0A7E-D5A3B56DBCD3}"/>
                </a:ext>
              </a:extLst>
            </p:cNvPr>
            <p:cNvSpPr/>
            <p:nvPr/>
          </p:nvSpPr>
          <p:spPr>
            <a:xfrm>
              <a:off x="1272447" y="1478384"/>
              <a:ext cx="424136" cy="242116"/>
            </a:xfrm>
            <a:custGeom>
              <a:avLst/>
              <a:gdLst>
                <a:gd name="connsiteX0" fmla="*/ 60025 w 605236"/>
                <a:gd name="connsiteY0" fmla="*/ 344571 h 595643"/>
                <a:gd name="connsiteX1" fmla="*/ 290527 w 605236"/>
                <a:gd name="connsiteY1" fmla="*/ 344571 h 595643"/>
                <a:gd name="connsiteX2" fmla="*/ 329370 w 605236"/>
                <a:gd name="connsiteY2" fmla="*/ 376465 h 595643"/>
                <a:gd name="connsiteX3" fmla="*/ 349814 w 605236"/>
                <a:gd name="connsiteY3" fmla="*/ 479931 h 595643"/>
                <a:gd name="connsiteX4" fmla="*/ 331031 w 605236"/>
                <a:gd name="connsiteY4" fmla="*/ 528793 h 595643"/>
                <a:gd name="connsiteX5" fmla="*/ 175276 w 605236"/>
                <a:gd name="connsiteY5" fmla="*/ 595643 h 595643"/>
                <a:gd name="connsiteX6" fmla="*/ 19393 w 605236"/>
                <a:gd name="connsiteY6" fmla="*/ 528793 h 595643"/>
                <a:gd name="connsiteX7" fmla="*/ 738 w 605236"/>
                <a:gd name="connsiteY7" fmla="*/ 479931 h 595643"/>
                <a:gd name="connsiteX8" fmla="*/ 21182 w 605236"/>
                <a:gd name="connsiteY8" fmla="*/ 376465 h 595643"/>
                <a:gd name="connsiteX9" fmla="*/ 60025 w 605236"/>
                <a:gd name="connsiteY9" fmla="*/ 344571 h 595643"/>
                <a:gd name="connsiteX10" fmla="*/ 357987 w 605236"/>
                <a:gd name="connsiteY10" fmla="*/ 252695 h 595643"/>
                <a:gd name="connsiteX11" fmla="*/ 553093 w 605236"/>
                <a:gd name="connsiteY11" fmla="*/ 252695 h 595643"/>
                <a:gd name="connsiteX12" fmla="*/ 587208 w 605236"/>
                <a:gd name="connsiteY12" fmla="*/ 280762 h 595643"/>
                <a:gd name="connsiteX13" fmla="*/ 604585 w 605236"/>
                <a:gd name="connsiteY13" fmla="*/ 368409 h 595643"/>
                <a:gd name="connsiteX14" fmla="*/ 588231 w 605236"/>
                <a:gd name="connsiteY14" fmla="*/ 411020 h 595643"/>
                <a:gd name="connsiteX15" fmla="*/ 455476 w 605236"/>
                <a:gd name="connsiteY15" fmla="*/ 467920 h 595643"/>
                <a:gd name="connsiteX16" fmla="*/ 402323 w 605236"/>
                <a:gd name="connsiteY16" fmla="*/ 455928 h 595643"/>
                <a:gd name="connsiteX17" fmla="*/ 388524 w 605236"/>
                <a:gd name="connsiteY17" fmla="*/ 440618 h 595643"/>
                <a:gd name="connsiteX18" fmla="*/ 388269 w 605236"/>
                <a:gd name="connsiteY18" fmla="*/ 439725 h 595643"/>
                <a:gd name="connsiteX19" fmla="*/ 371403 w 605236"/>
                <a:gd name="connsiteY19" fmla="*/ 354503 h 595643"/>
                <a:gd name="connsiteX20" fmla="*/ 334732 w 605236"/>
                <a:gd name="connsiteY20" fmla="*/ 308064 h 595643"/>
                <a:gd name="connsiteX21" fmla="*/ 322722 w 605236"/>
                <a:gd name="connsiteY21" fmla="*/ 290458 h 595643"/>
                <a:gd name="connsiteX22" fmla="*/ 322722 w 605236"/>
                <a:gd name="connsiteY22" fmla="*/ 289693 h 595643"/>
                <a:gd name="connsiteX23" fmla="*/ 324127 w 605236"/>
                <a:gd name="connsiteY23" fmla="*/ 280762 h 595643"/>
                <a:gd name="connsiteX24" fmla="*/ 357987 w 605236"/>
                <a:gd name="connsiteY24" fmla="*/ 252695 h 595643"/>
                <a:gd name="connsiteX25" fmla="*/ 175276 w 605236"/>
                <a:gd name="connsiteY25" fmla="*/ 50313 h 595643"/>
                <a:gd name="connsiteX26" fmla="*/ 303670 w 605236"/>
                <a:gd name="connsiteY26" fmla="*/ 178531 h 595643"/>
                <a:gd name="connsiteX27" fmla="*/ 175276 w 605236"/>
                <a:gd name="connsiteY27" fmla="*/ 306749 h 595643"/>
                <a:gd name="connsiteX28" fmla="*/ 46882 w 605236"/>
                <a:gd name="connsiteY28" fmla="*/ 178531 h 595643"/>
                <a:gd name="connsiteX29" fmla="*/ 175276 w 605236"/>
                <a:gd name="connsiteY29" fmla="*/ 50313 h 595643"/>
                <a:gd name="connsiteX30" fmla="*/ 455527 w 605236"/>
                <a:gd name="connsiteY30" fmla="*/ 0 h 595643"/>
                <a:gd name="connsiteX31" fmla="*/ 562928 w 605236"/>
                <a:gd name="connsiteY31" fmla="*/ 107260 h 595643"/>
                <a:gd name="connsiteX32" fmla="*/ 455527 w 605236"/>
                <a:gd name="connsiteY32" fmla="*/ 214520 h 595643"/>
                <a:gd name="connsiteX33" fmla="*/ 348126 w 605236"/>
                <a:gd name="connsiteY33" fmla="*/ 107260 h 595643"/>
                <a:gd name="connsiteX34" fmla="*/ 455527 w 605236"/>
                <a:gd name="connsiteY34" fmla="*/ 0 h 5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5236" h="595643">
                  <a:moveTo>
                    <a:pt x="60025" y="344571"/>
                  </a:moveTo>
                  <a:lnTo>
                    <a:pt x="290527" y="344571"/>
                  </a:lnTo>
                  <a:cubicBezTo>
                    <a:pt x="308671" y="344571"/>
                    <a:pt x="325793" y="358605"/>
                    <a:pt x="329370" y="376465"/>
                  </a:cubicBezTo>
                  <a:lnTo>
                    <a:pt x="349814" y="479931"/>
                  </a:lnTo>
                  <a:cubicBezTo>
                    <a:pt x="353136" y="496898"/>
                    <a:pt x="344959" y="518331"/>
                    <a:pt x="331031" y="528793"/>
                  </a:cubicBezTo>
                  <a:cubicBezTo>
                    <a:pt x="327454" y="531472"/>
                    <a:pt x="241079" y="595643"/>
                    <a:pt x="175276" y="595643"/>
                  </a:cubicBezTo>
                  <a:cubicBezTo>
                    <a:pt x="109473" y="595643"/>
                    <a:pt x="23098" y="531472"/>
                    <a:pt x="19393" y="528793"/>
                  </a:cubicBezTo>
                  <a:cubicBezTo>
                    <a:pt x="5593" y="518331"/>
                    <a:pt x="-2584" y="496898"/>
                    <a:pt x="738" y="479931"/>
                  </a:cubicBezTo>
                  <a:lnTo>
                    <a:pt x="21182" y="376465"/>
                  </a:lnTo>
                  <a:cubicBezTo>
                    <a:pt x="24759" y="358605"/>
                    <a:pt x="41753" y="344571"/>
                    <a:pt x="60025" y="344571"/>
                  </a:cubicBezTo>
                  <a:close/>
                  <a:moveTo>
                    <a:pt x="357987" y="252695"/>
                  </a:moveTo>
                  <a:lnTo>
                    <a:pt x="553093" y="252695"/>
                  </a:lnTo>
                  <a:cubicBezTo>
                    <a:pt x="569065" y="252695"/>
                    <a:pt x="584142" y="265070"/>
                    <a:pt x="587208" y="280762"/>
                  </a:cubicBezTo>
                  <a:lnTo>
                    <a:pt x="604585" y="368409"/>
                  </a:lnTo>
                  <a:cubicBezTo>
                    <a:pt x="607524" y="383208"/>
                    <a:pt x="600241" y="401834"/>
                    <a:pt x="588231" y="411020"/>
                  </a:cubicBezTo>
                  <a:cubicBezTo>
                    <a:pt x="585164" y="413316"/>
                    <a:pt x="511696" y="467920"/>
                    <a:pt x="455476" y="467920"/>
                  </a:cubicBezTo>
                  <a:cubicBezTo>
                    <a:pt x="440272" y="467920"/>
                    <a:pt x="422384" y="463838"/>
                    <a:pt x="402323" y="455928"/>
                  </a:cubicBezTo>
                  <a:cubicBezTo>
                    <a:pt x="395679" y="453249"/>
                    <a:pt x="390824" y="447890"/>
                    <a:pt x="388524" y="440618"/>
                  </a:cubicBezTo>
                  <a:lnTo>
                    <a:pt x="388269" y="439725"/>
                  </a:lnTo>
                  <a:lnTo>
                    <a:pt x="371403" y="354503"/>
                  </a:lnTo>
                  <a:cubicBezTo>
                    <a:pt x="367697" y="335621"/>
                    <a:pt x="354537" y="318653"/>
                    <a:pt x="334732" y="308064"/>
                  </a:cubicBezTo>
                  <a:cubicBezTo>
                    <a:pt x="322722" y="301685"/>
                    <a:pt x="322722" y="291607"/>
                    <a:pt x="322722" y="290458"/>
                  </a:cubicBezTo>
                  <a:lnTo>
                    <a:pt x="322722" y="289693"/>
                  </a:lnTo>
                  <a:lnTo>
                    <a:pt x="324127" y="280762"/>
                  </a:lnTo>
                  <a:cubicBezTo>
                    <a:pt x="327194" y="265070"/>
                    <a:pt x="341888" y="252695"/>
                    <a:pt x="357987" y="252695"/>
                  </a:cubicBezTo>
                  <a:close/>
                  <a:moveTo>
                    <a:pt x="175276" y="50313"/>
                  </a:moveTo>
                  <a:cubicBezTo>
                    <a:pt x="246186" y="50313"/>
                    <a:pt x="303670" y="107718"/>
                    <a:pt x="303670" y="178531"/>
                  </a:cubicBezTo>
                  <a:cubicBezTo>
                    <a:pt x="303670" y="249344"/>
                    <a:pt x="246186" y="306749"/>
                    <a:pt x="175276" y="306749"/>
                  </a:cubicBezTo>
                  <a:cubicBezTo>
                    <a:pt x="104366" y="306749"/>
                    <a:pt x="46882" y="249344"/>
                    <a:pt x="46882" y="178531"/>
                  </a:cubicBezTo>
                  <a:cubicBezTo>
                    <a:pt x="46882" y="107718"/>
                    <a:pt x="104366" y="50313"/>
                    <a:pt x="175276" y="50313"/>
                  </a:cubicBezTo>
                  <a:close/>
                  <a:moveTo>
                    <a:pt x="455527" y="0"/>
                  </a:moveTo>
                  <a:cubicBezTo>
                    <a:pt x="514843" y="0"/>
                    <a:pt x="562928" y="48022"/>
                    <a:pt x="562928" y="107260"/>
                  </a:cubicBezTo>
                  <a:cubicBezTo>
                    <a:pt x="562928" y="166498"/>
                    <a:pt x="514843" y="214520"/>
                    <a:pt x="455527" y="214520"/>
                  </a:cubicBezTo>
                  <a:cubicBezTo>
                    <a:pt x="396211" y="214520"/>
                    <a:pt x="348126" y="166498"/>
                    <a:pt x="348126" y="107260"/>
                  </a:cubicBezTo>
                  <a:cubicBezTo>
                    <a:pt x="348126" y="48022"/>
                    <a:pt x="396211" y="0"/>
                    <a:pt x="455527" y="0"/>
                  </a:cubicBezTo>
                  <a:close/>
                </a:path>
              </a:pathLst>
            </a:cu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B05F3FE-3FAA-8135-1A99-780FE5BE5587}"/>
                </a:ext>
              </a:extLst>
            </p:cNvPr>
            <p:cNvSpPr/>
            <p:nvPr/>
          </p:nvSpPr>
          <p:spPr>
            <a:xfrm>
              <a:off x="3644050" y="2237691"/>
              <a:ext cx="147172" cy="410588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56E7BDA-5EF2-21E1-2B89-A4DFF059C190}"/>
                </a:ext>
              </a:extLst>
            </p:cNvPr>
            <p:cNvCxnSpPr>
              <a:cxnSpLocks/>
            </p:cNvCxnSpPr>
            <p:nvPr/>
          </p:nvCxnSpPr>
          <p:spPr>
            <a:xfrm>
              <a:off x="1567997" y="2982219"/>
              <a:ext cx="42690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CB60383-F901-3950-8DF5-D396F59D7C47}"/>
                </a:ext>
              </a:extLst>
            </p:cNvPr>
            <p:cNvSpPr/>
            <p:nvPr/>
          </p:nvSpPr>
          <p:spPr>
            <a:xfrm>
              <a:off x="5837077" y="2898871"/>
              <a:ext cx="140682" cy="813825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09107DD7-574B-6AC6-F379-52EB2775157A}"/>
                </a:ext>
              </a:extLst>
            </p:cNvPr>
            <p:cNvSpPr/>
            <p:nvPr/>
          </p:nvSpPr>
          <p:spPr>
            <a:xfrm>
              <a:off x="8173315" y="3036023"/>
              <a:ext cx="140682" cy="541534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4CF16B1-2F19-276A-AEA8-1D82D4CE52E0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0" y="3134878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2A67DA7-26BA-079D-239E-65954FD5D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760" y="3450619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20824B8-5A6B-6322-FE71-9DBC4362F8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79" y="3583257"/>
              <a:ext cx="425589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58" name="文本占位符 8">
              <a:extLst>
                <a:ext uri="{FF2B5EF4-FFF2-40B4-BE49-F238E27FC236}">
                  <a16:creationId xmlns:a16="http://schemas.microsoft.com/office/drawing/2014/main" id="{F284B1C3-CF4A-8EB0-52AA-8B1234D3930B}"/>
                </a:ext>
              </a:extLst>
            </p:cNvPr>
            <p:cNvSpPr txBox="1">
              <a:spLocks/>
            </p:cNvSpPr>
            <p:nvPr/>
          </p:nvSpPr>
          <p:spPr>
            <a:xfrm>
              <a:off x="6663275" y="2788759"/>
              <a:ext cx="843390" cy="305270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59" name="文本占位符 8">
              <a:extLst>
                <a:ext uri="{FF2B5EF4-FFF2-40B4-BE49-F238E27FC236}">
                  <a16:creationId xmlns:a16="http://schemas.microsoft.com/office/drawing/2014/main" id="{FEBF9AE6-A335-4F78-E86B-B83C5B82CDD0}"/>
                </a:ext>
              </a:extLst>
            </p:cNvPr>
            <p:cNvSpPr txBox="1">
              <a:spLocks/>
            </p:cNvSpPr>
            <p:nvPr/>
          </p:nvSpPr>
          <p:spPr>
            <a:xfrm>
              <a:off x="6895473" y="3329842"/>
              <a:ext cx="902431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0" name="矩形: 对角圆角 59">
              <a:extLst>
                <a:ext uri="{FF2B5EF4-FFF2-40B4-BE49-F238E27FC236}">
                  <a16:creationId xmlns:a16="http://schemas.microsoft.com/office/drawing/2014/main" id="{B823F0E8-ADF6-1E26-C626-5974F3D2EE21}"/>
                </a:ext>
              </a:extLst>
            </p:cNvPr>
            <p:cNvSpPr/>
            <p:nvPr/>
          </p:nvSpPr>
          <p:spPr>
            <a:xfrm>
              <a:off x="3110856" y="1968615"/>
              <a:ext cx="1357504" cy="181616"/>
            </a:xfrm>
            <a:prstGeom prst="round2DiagRect">
              <a:avLst/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C0504D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C0504D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前端程序</a:t>
              </a:r>
            </a:p>
          </p:txBody>
        </p:sp>
        <p:sp>
          <p:nvSpPr>
            <p:cNvPr id="61" name="矩形: 对角圆角 60">
              <a:extLst>
                <a:ext uri="{FF2B5EF4-FFF2-40B4-BE49-F238E27FC236}">
                  <a16:creationId xmlns:a16="http://schemas.microsoft.com/office/drawing/2014/main" id="{4B28F602-5575-2027-5548-E096B4B8C6ED}"/>
                </a:ext>
              </a:extLst>
            </p:cNvPr>
            <p:cNvSpPr/>
            <p:nvPr/>
          </p:nvSpPr>
          <p:spPr>
            <a:xfrm>
              <a:off x="5317253" y="1972014"/>
              <a:ext cx="1348997" cy="18161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Java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程序</a:t>
              </a:r>
            </a:p>
          </p:txBody>
        </p:sp>
        <p:sp>
          <p:nvSpPr>
            <p:cNvPr id="62" name="文本占位符 8">
              <a:extLst>
                <a:ext uri="{FF2B5EF4-FFF2-40B4-BE49-F238E27FC236}">
                  <a16:creationId xmlns:a16="http://schemas.microsoft.com/office/drawing/2014/main" id="{25C6B1AB-930A-3C76-077B-02EBEA8F2A4B}"/>
                </a:ext>
              </a:extLst>
            </p:cNvPr>
            <p:cNvSpPr txBox="1">
              <a:spLocks/>
            </p:cNvSpPr>
            <p:nvPr/>
          </p:nvSpPr>
          <p:spPr>
            <a:xfrm>
              <a:off x="3867642" y="2693162"/>
              <a:ext cx="1357504" cy="30281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3" name="文本占位符 8">
              <a:extLst>
                <a:ext uri="{FF2B5EF4-FFF2-40B4-BE49-F238E27FC236}">
                  <a16:creationId xmlns:a16="http://schemas.microsoft.com/office/drawing/2014/main" id="{F242B7D6-6A65-ED6D-8349-E01B162159A7}"/>
                </a:ext>
              </a:extLst>
            </p:cNvPr>
            <p:cNvSpPr txBox="1">
              <a:spLocks/>
            </p:cNvSpPr>
            <p:nvPr/>
          </p:nvSpPr>
          <p:spPr>
            <a:xfrm>
              <a:off x="2403693" y="3248896"/>
              <a:ext cx="1071769" cy="29690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8A46961-E2D4-A0BC-4E72-946A6B1A965B}"/>
                </a:ext>
              </a:extLst>
            </p:cNvPr>
            <p:cNvSpPr/>
            <p:nvPr/>
          </p:nvSpPr>
          <p:spPr>
            <a:xfrm>
              <a:off x="1415600" y="2101953"/>
              <a:ext cx="147171" cy="1727601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24570F3-44F8-90EC-5BB7-037BFC0D3829}"/>
              </a:ext>
            </a:extLst>
          </p:cNvPr>
          <p:cNvSpPr/>
          <p:nvPr/>
        </p:nvSpPr>
        <p:spPr>
          <a:xfrm>
            <a:off x="3961252" y="1375457"/>
            <a:ext cx="8037853" cy="5239965"/>
          </a:xfrm>
          <a:prstGeom prst="roundRect">
            <a:avLst>
              <a:gd name="adj" fmla="val 2242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AA744FB-B2DF-6CF9-01B2-CC9471C1A996}"/>
              </a:ext>
            </a:extLst>
          </p:cNvPr>
          <p:cNvGrpSpPr/>
          <p:nvPr/>
        </p:nvGrpSpPr>
        <p:grpSpPr>
          <a:xfrm>
            <a:off x="201285" y="2946655"/>
            <a:ext cx="3691198" cy="3668767"/>
            <a:chOff x="831776" y="3221969"/>
            <a:chExt cx="2787850" cy="3236984"/>
          </a:xfrm>
        </p:grpSpPr>
        <p:sp>
          <p:nvSpPr>
            <p:cNvPr id="67" name="Rectangle 57">
              <a:extLst>
                <a:ext uri="{FF2B5EF4-FFF2-40B4-BE49-F238E27FC236}">
                  <a16:creationId xmlns:a16="http://schemas.microsoft.com/office/drawing/2014/main" id="{418D1871-83BC-5256-8A1A-6EB3E68FABD5}"/>
                </a:ext>
              </a:extLst>
            </p:cNvPr>
            <p:cNvSpPr/>
            <p:nvPr/>
          </p:nvSpPr>
          <p:spPr>
            <a:xfrm>
              <a:off x="835666" y="3643840"/>
              <a:ext cx="2783960" cy="2815113"/>
            </a:xfrm>
            <a:prstGeom prst="rect">
              <a:avLst/>
            </a:prstGeom>
            <a:solidFill>
              <a:srgbClr val="F5EEFA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t"/>
            <a:lstStyle/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Servlet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Spring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IoC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AOP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持久化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Mybatis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网络协议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">
              <a:extLst>
                <a:ext uri="{FF2B5EF4-FFF2-40B4-BE49-F238E27FC236}">
                  <a16:creationId xmlns:a16="http://schemas.microsoft.com/office/drawing/2014/main" id="{9DFAD20F-7A58-C1DE-7EF9-5F91062CC876}"/>
                </a:ext>
              </a:extLst>
            </p:cNvPr>
            <p:cNvGrpSpPr/>
            <p:nvPr/>
          </p:nvGrpSpPr>
          <p:grpSpPr>
            <a:xfrm>
              <a:off x="831776" y="3221969"/>
              <a:ext cx="2786451" cy="432434"/>
              <a:chOff x="1235982" y="2133600"/>
              <a:chExt cx="4717143" cy="633714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94507781-95A4-A471-615F-FCFAC45CD637}"/>
                  </a:ext>
                </a:extLst>
              </p:cNvPr>
              <p:cNvSpPr/>
              <p:nvPr/>
            </p:nvSpPr>
            <p:spPr>
              <a:xfrm>
                <a:off x="1235982" y="2133600"/>
                <a:ext cx="4717143" cy="58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88900" dist="38100" dir="5400000" sx="99000" sy="99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0" name="Rectangle 3">
                <a:extLst>
                  <a:ext uri="{FF2B5EF4-FFF2-40B4-BE49-F238E27FC236}">
                    <a16:creationId xmlns:a16="http://schemas.microsoft.com/office/drawing/2014/main" id="{1DA46F96-3618-A1CD-4489-7DBFBFC6F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579" y="2167568"/>
                <a:ext cx="4247950" cy="5997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后端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开发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B9CB6B6-8B12-A971-DAEA-1D0CD4C4C8D0}"/>
              </a:ext>
            </a:extLst>
          </p:cNvPr>
          <p:cNvGrpSpPr/>
          <p:nvPr/>
        </p:nvGrpSpPr>
        <p:grpSpPr>
          <a:xfrm>
            <a:off x="213953" y="1329600"/>
            <a:ext cx="3707373" cy="1394248"/>
            <a:chOff x="548299" y="4719036"/>
            <a:chExt cx="3312496" cy="1394248"/>
          </a:xfrm>
        </p:grpSpPr>
        <p:sp>
          <p:nvSpPr>
            <p:cNvPr id="78" name="Rectangle 57">
              <a:extLst>
                <a:ext uri="{FF2B5EF4-FFF2-40B4-BE49-F238E27FC236}">
                  <a16:creationId xmlns:a16="http://schemas.microsoft.com/office/drawing/2014/main" id="{398106DB-BA8A-9060-383D-1C256D35483D}"/>
                </a:ext>
              </a:extLst>
            </p:cNvPr>
            <p:cNvSpPr/>
            <p:nvPr/>
          </p:nvSpPr>
          <p:spPr>
            <a:xfrm>
              <a:off x="548299" y="5295740"/>
              <a:ext cx="3312496" cy="817544"/>
            </a:xfrm>
            <a:prstGeom prst="rect">
              <a:avLst/>
            </a:prstGeom>
            <a:solidFill>
              <a:srgbClr val="FFF4F3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ctr"/>
            <a:lstStyle/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HTML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CSS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JavaScript</a:t>
              </a:r>
              <a:endPara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Vue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Element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Nginx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0BEDC7A4-D552-ADF2-56A0-CF5FF51F0E39}"/>
                </a:ext>
              </a:extLst>
            </p:cNvPr>
            <p:cNvSpPr/>
            <p:nvPr/>
          </p:nvSpPr>
          <p:spPr>
            <a:xfrm>
              <a:off x="548299" y="4764893"/>
              <a:ext cx="3286725" cy="372132"/>
            </a:xfrm>
            <a:prstGeom prst="rect">
              <a:avLst/>
            </a:prstGeom>
            <a:gradFill flip="none"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0" name="Rectangle 3">
              <a:extLst>
                <a:ext uri="{FF2B5EF4-FFF2-40B4-BE49-F238E27FC236}">
                  <a16:creationId xmlns:a16="http://schemas.microsoft.com/office/drawing/2014/main" id="{3E6023FA-F680-205F-EC17-C7A428D08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899" y="4719036"/>
              <a:ext cx="2509295" cy="46384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前端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开发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86800AE4-FACE-15E3-6859-1E70D9AD93D5}"/>
              </a:ext>
            </a:extLst>
          </p:cNvPr>
          <p:cNvSpPr/>
          <p:nvPr/>
        </p:nvSpPr>
        <p:spPr>
          <a:xfrm>
            <a:off x="4824756" y="2725537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8187BB65-C482-CF5C-8623-9D49EEE524C4}"/>
              </a:ext>
            </a:extLst>
          </p:cNvPr>
          <p:cNvSpPr/>
          <p:nvPr/>
        </p:nvSpPr>
        <p:spPr>
          <a:xfrm>
            <a:off x="5216286" y="349612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874C088F-67C8-7760-AD8C-DAAFC6294374}"/>
              </a:ext>
            </a:extLst>
          </p:cNvPr>
          <p:cNvSpPr/>
          <p:nvPr/>
        </p:nvSpPr>
        <p:spPr>
          <a:xfrm>
            <a:off x="6502431" y="3932384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7407A5FE-2C3A-5ED7-571B-195CC5A49890}"/>
              </a:ext>
            </a:extLst>
          </p:cNvPr>
          <p:cNvSpPr/>
          <p:nvPr/>
        </p:nvSpPr>
        <p:spPr>
          <a:xfrm>
            <a:off x="9310084" y="4157003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FF361C00-3A38-9CD9-A09F-EE7E17158E14}"/>
              </a:ext>
            </a:extLst>
          </p:cNvPr>
          <p:cNvSpPr/>
          <p:nvPr/>
        </p:nvSpPr>
        <p:spPr>
          <a:xfrm>
            <a:off x="9606261" y="514875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4F26121D-2D20-F445-6D45-53B714F83E63}"/>
              </a:ext>
            </a:extLst>
          </p:cNvPr>
          <p:cNvSpPr/>
          <p:nvPr/>
        </p:nvSpPr>
        <p:spPr>
          <a:xfrm>
            <a:off x="4968266" y="4982870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0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8">
            <a:extLst>
              <a:ext uri="{FF2B5EF4-FFF2-40B4-BE49-F238E27FC236}">
                <a16:creationId xmlns:a16="http://schemas.microsoft.com/office/drawing/2014/main" id="{D2F73623-D720-41C2-5904-598A55C80D16}"/>
              </a:ext>
            </a:extLst>
          </p:cNvPr>
          <p:cNvSpPr txBox="1"/>
          <p:nvPr/>
        </p:nvSpPr>
        <p:spPr>
          <a:xfrm>
            <a:off x="173536" y="1962333"/>
            <a:ext cx="4981910" cy="322371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如果想在脚本元素中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声明标识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。声明标识用于在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页面中定义全局变量或方法，它以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&lt;%!”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开始，以“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%&gt;”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结束。通过声明标识定义的变量和方法可以被整个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页面访问，所以通常使用该标识定义整个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页面需要引用的变量或方法。</a:t>
            </a:r>
          </a:p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声明标识的语法格式如下所示：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073968-E158-44FA-DE85-EA035A975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0" y="5539258"/>
            <a:ext cx="4185724" cy="101746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3064D76-6CC5-91CF-2083-0515CBABAFE8}"/>
              </a:ext>
            </a:extLst>
          </p:cNvPr>
          <p:cNvSpPr/>
          <p:nvPr/>
        </p:nvSpPr>
        <p:spPr>
          <a:xfrm>
            <a:off x="837313" y="5586323"/>
            <a:ext cx="3314195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&lt;%! 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定义变量或方法等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6420235-60A5-95C3-9471-F3459934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446" y="1828800"/>
            <a:ext cx="6960007" cy="45808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0402D2DA-04E4-1EBD-E755-E3E9BA7A82C8}"/>
              </a:ext>
            </a:extLst>
          </p:cNvPr>
          <p:cNvSpPr/>
          <p:nvPr/>
        </p:nvSpPr>
        <p:spPr>
          <a:xfrm>
            <a:off x="5203321" y="1888929"/>
            <a:ext cx="6912132" cy="44889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contentType="text/html;charset=UTF-8" language="java" 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&lt;%!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public int print() { //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int a = 1, b = 2; //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定义两个变量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a+b;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&lt;br /&gt;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out.println(print());//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方法，输出其返回值</a:t>
            </a: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B8F02F-4DDB-A276-FE12-51A736C2E762}"/>
              </a:ext>
            </a:extLst>
          </p:cNvPr>
          <p:cNvSpPr txBox="1"/>
          <p:nvPr/>
        </p:nvSpPr>
        <p:spPr>
          <a:xfrm>
            <a:off x="574390" y="1087648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声明标识</a:t>
            </a: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DFA325CF-ADCA-C72B-2A50-5AA67C231DE8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46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8">
            <a:extLst>
              <a:ext uri="{FF2B5EF4-FFF2-40B4-BE49-F238E27FC236}">
                <a16:creationId xmlns:a16="http://schemas.microsoft.com/office/drawing/2014/main" id="{D06D376B-6716-09CF-0110-ABB44DDA885D}"/>
              </a:ext>
            </a:extLst>
          </p:cNvPr>
          <p:cNvSpPr txBox="1"/>
          <p:nvPr/>
        </p:nvSpPr>
        <p:spPr>
          <a:xfrm>
            <a:off x="393785" y="1875220"/>
            <a:ext cx="4798932" cy="184164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）用于向页面输出信息，它以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&lt;%=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”结束，其基本的语法格式如下所示：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786A4B-7A4B-F419-61DE-C138AF37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0" y="3843748"/>
            <a:ext cx="4095548" cy="50873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D0458B4-C1E1-E1F1-B003-2631289E05DB}"/>
              </a:ext>
            </a:extLst>
          </p:cNvPr>
          <p:cNvSpPr/>
          <p:nvPr/>
        </p:nvSpPr>
        <p:spPr>
          <a:xfrm>
            <a:off x="1079715" y="3906120"/>
            <a:ext cx="279467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&lt;%= expression %&gt;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8">
            <a:extLst>
              <a:ext uri="{FF2B5EF4-FFF2-40B4-BE49-F238E27FC236}">
                <a16:creationId xmlns:a16="http://schemas.microsoft.com/office/drawing/2014/main" id="{8D5C5D73-1CA7-1DC8-7357-96D79E6A210E}"/>
              </a:ext>
            </a:extLst>
          </p:cNvPr>
          <p:cNvSpPr txBox="1"/>
          <p:nvPr/>
        </p:nvSpPr>
        <p:spPr>
          <a:xfrm>
            <a:off x="393785" y="5007504"/>
            <a:ext cx="4512029" cy="18504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上述语法格式中，参数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语言的完整表达式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该表达式的最终运算结果将被转换成一个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02A05F-2630-0D9D-A5AE-E7757D29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13" y="1970570"/>
            <a:ext cx="6420096" cy="409342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2809DA6-2DF6-3F15-ADDE-E297242C12C7}"/>
              </a:ext>
            </a:extLst>
          </p:cNvPr>
          <p:cNvSpPr/>
          <p:nvPr/>
        </p:nvSpPr>
        <p:spPr>
          <a:xfrm>
            <a:off x="5374810" y="1970570"/>
            <a:ext cx="6512929" cy="40934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contentType="text/html;charset=UTF-8" language="java" 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&lt;title&gt;JSP Scriptlets&lt;/title&gt;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&lt;%!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int a = 1, b = 2; //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定义两个变量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&lt;%=a+b %&gt;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&lt;br /&gt;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1B44D2-AA36-1576-AF42-9B9CBCD14EFF}"/>
              </a:ext>
            </a:extLst>
          </p:cNvPr>
          <p:cNvSpPr txBox="1"/>
          <p:nvPr/>
        </p:nvSpPr>
        <p:spPr>
          <a:xfrm>
            <a:off x="574390" y="1087648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脚本元素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-JSP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7642B2-990E-E8EC-D8F5-5F8A0BA0C475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32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924A2893-6B01-1243-8D3A-8AE673E0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387" y="2753900"/>
            <a:ext cx="3749387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表达式的注释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30F1970-767E-D149-8EDB-D06BE1251F30}"/>
              </a:ext>
            </a:extLst>
          </p:cNvPr>
          <p:cNvGrpSpPr/>
          <p:nvPr/>
        </p:nvGrpSpPr>
        <p:grpSpPr>
          <a:xfrm>
            <a:off x="1028085" y="2850012"/>
            <a:ext cx="405183" cy="405036"/>
            <a:chOff x="8881" y="4685"/>
            <a:chExt cx="638" cy="63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C44D4FE-B004-C3D0-60BC-20CD2522AC20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E7689A9-D9A3-9169-9862-ADABBD96A2C6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TextBox 35">
            <a:extLst>
              <a:ext uri="{FF2B5EF4-FFF2-40B4-BE49-F238E27FC236}">
                <a16:creationId xmlns:a16="http://schemas.microsoft.com/office/drawing/2014/main" id="{5424E66E-EE2C-B907-21D4-610A1799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388" y="3515751"/>
            <a:ext cx="3088616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隐藏注释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D33F37-EA7D-B7C0-894E-A38F8E28A01B}"/>
              </a:ext>
            </a:extLst>
          </p:cNvPr>
          <p:cNvGrpSpPr/>
          <p:nvPr/>
        </p:nvGrpSpPr>
        <p:grpSpPr>
          <a:xfrm>
            <a:off x="1028085" y="3611863"/>
            <a:ext cx="405183" cy="405036"/>
            <a:chOff x="8881" y="4685"/>
            <a:chExt cx="638" cy="63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4F77A1C-E4DE-7926-223B-4E44E4BE8C73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331C20D-409E-729B-BFE0-C061A8870710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6" name="TextBox 35">
            <a:extLst>
              <a:ext uri="{FF2B5EF4-FFF2-40B4-BE49-F238E27FC236}">
                <a16:creationId xmlns:a16="http://schemas.microsoft.com/office/drawing/2014/main" id="{5CA0B281-74E0-1A8E-ED36-B08E2437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548" y="4286293"/>
            <a:ext cx="2738406" cy="61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动态注释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27E900-3C76-0632-97F8-569661781212}"/>
              </a:ext>
            </a:extLst>
          </p:cNvPr>
          <p:cNvGrpSpPr/>
          <p:nvPr/>
        </p:nvGrpSpPr>
        <p:grpSpPr>
          <a:xfrm>
            <a:off x="1028084" y="4382828"/>
            <a:ext cx="405183" cy="405036"/>
            <a:chOff x="8881" y="4685"/>
            <a:chExt cx="638" cy="6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B518E62-3F8E-7265-0FCF-115FE645F5CE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0864393-321D-7E5F-F1DF-B4EF48443C8F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5" name="文本框 1">
            <a:extLst>
              <a:ext uri="{FF2B5EF4-FFF2-40B4-BE49-F238E27FC236}">
                <a16:creationId xmlns:a16="http://schemas.microsoft.com/office/drawing/2014/main" id="{8EF89521-2688-C99E-D9BB-E5C06F8EEB49}"/>
              </a:ext>
            </a:extLst>
          </p:cNvPr>
          <p:cNvSpPr txBox="1"/>
          <p:nvPr/>
        </p:nvSpPr>
        <p:spPr>
          <a:xfrm>
            <a:off x="1657703" y="1520416"/>
            <a:ext cx="255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26" name="文本框 1">
            <a:extLst>
              <a:ext uri="{FF2B5EF4-FFF2-40B4-BE49-F238E27FC236}">
                <a16:creationId xmlns:a16="http://schemas.microsoft.com/office/drawing/2014/main" id="{274AA023-5236-8AE8-F036-D38318118815}"/>
              </a:ext>
            </a:extLst>
          </p:cNvPr>
          <p:cNvSpPr txBox="1"/>
          <p:nvPr/>
        </p:nvSpPr>
        <p:spPr>
          <a:xfrm>
            <a:off x="5825348" y="1150674"/>
            <a:ext cx="580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表达式的注释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和多行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8">
            <a:extLst>
              <a:ext uri="{FF2B5EF4-FFF2-40B4-BE49-F238E27FC236}">
                <a16:creationId xmlns:a16="http://schemas.microsoft.com/office/drawing/2014/main" id="{004C19D4-F731-548F-6ECE-9167D39464D8}"/>
              </a:ext>
            </a:extLst>
          </p:cNvPr>
          <p:cNvSpPr txBox="1"/>
          <p:nvPr/>
        </p:nvSpPr>
        <p:spPr>
          <a:xfrm>
            <a:off x="5825348" y="1612339"/>
            <a:ext cx="5800893" cy="106312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代码片段中的注释同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的注释相同，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其中单行注释以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开头，后面接注释内容，其语法格式如下：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E04F7E4-3FAB-C8C7-9E7E-7A7B3A193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8211"/>
            <a:ext cx="4744307" cy="50873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9E7B7A7D-0365-4F7F-30AE-CB54708000F5}"/>
              </a:ext>
            </a:extLst>
          </p:cNvPr>
          <p:cNvSpPr/>
          <p:nvPr/>
        </p:nvSpPr>
        <p:spPr>
          <a:xfrm>
            <a:off x="6419834" y="3167910"/>
            <a:ext cx="24447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33779BAC-FB45-871A-FAA7-D276890C2929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F82971E0-6036-7613-2694-5E50895598D3}"/>
              </a:ext>
            </a:extLst>
          </p:cNvPr>
          <p:cNvSpPr txBox="1"/>
          <p:nvPr/>
        </p:nvSpPr>
        <p:spPr>
          <a:xfrm>
            <a:off x="5825348" y="3687655"/>
            <a:ext cx="5663919" cy="155800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多行注释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”开头，以“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”结束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在这个标识中间的内容为注释内容，并且注释内容可以换行。其语法格式如下：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B2100-7332-EC37-8EFB-EF0F3E9A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26" y="5245661"/>
            <a:ext cx="3318921" cy="14251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6E8B1C7-DF66-8AA1-E00D-10296B13BC05}"/>
              </a:ext>
            </a:extLst>
          </p:cNvPr>
          <p:cNvSpPr/>
          <p:nvPr/>
        </p:nvSpPr>
        <p:spPr>
          <a:xfrm>
            <a:off x="6628144" y="5205321"/>
            <a:ext cx="271905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AC39FA2B-8F4E-0003-C2B6-9CFA08D011B0}"/>
              </a:ext>
            </a:extLst>
          </p:cNvPr>
          <p:cNvSpPr txBox="1"/>
          <p:nvPr/>
        </p:nvSpPr>
        <p:spPr>
          <a:xfrm>
            <a:off x="975935" y="1391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5F48516B-5ADF-58B0-0A49-E6E32D40037C}"/>
              </a:ext>
            </a:extLst>
          </p:cNvPr>
          <p:cNvSpPr txBox="1"/>
          <p:nvPr/>
        </p:nvSpPr>
        <p:spPr>
          <a:xfrm>
            <a:off x="593824" y="1946091"/>
            <a:ext cx="4929112" cy="37004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在文档中添加的</a:t>
            </a:r>
            <a:r>
              <a:rPr lang="en-US" altLang="zh-CN" sz="2000" dirty="0">
                <a:latin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</a:rPr>
              <a:t>注释虽然在浏览器页面中不显示，但是可以通过查看源代码的方式看到这些注释信息。所以严格来说，这些注释是不安全的。为此，</a:t>
            </a:r>
            <a:r>
              <a:rPr lang="en-US" altLang="zh-CN" sz="2000" dirty="0"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latin typeface="微软雅黑" panose="020B0503020204020204" pitchFamily="34" charset="-122"/>
              </a:rPr>
              <a:t>提供了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隐藏注释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</a:rPr>
              <a:t>隐藏注释不仅在浏览器页面中看不到，在查看</a:t>
            </a:r>
            <a:r>
              <a:rPr lang="en-US" altLang="zh-CN" sz="2000" dirty="0">
                <a:latin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</a:rPr>
              <a:t>源代码时也看不到，所以隐藏注释有着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较高的安全性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隐藏注释的语法格式如下：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8EA14-9546-3F22-064B-6B5E0534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" y="5970751"/>
            <a:ext cx="3454197" cy="5087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DD07BA-FA2D-DC33-BAEE-DB1C17FAC47A}"/>
              </a:ext>
            </a:extLst>
          </p:cNvPr>
          <p:cNvSpPr/>
          <p:nvPr/>
        </p:nvSpPr>
        <p:spPr>
          <a:xfrm>
            <a:off x="1165903" y="6024540"/>
            <a:ext cx="32446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&lt;%--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--%&gt;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094453-E2BD-783B-B638-79182E29C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7" y="1391094"/>
            <a:ext cx="6471054" cy="52547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64E4C9-7DB4-52AB-2FE5-07941BADB8A9}"/>
              </a:ext>
            </a:extLst>
          </p:cNvPr>
          <p:cNvSpPr/>
          <p:nvPr/>
        </p:nvSpPr>
        <p:spPr>
          <a:xfrm>
            <a:off x="5753311" y="1370486"/>
            <a:ext cx="6261026" cy="5254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contentType="text/html;charset=UTF-8" language="java" 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http-equiv="Content-Type" content="text/html; charset=UTF-8"&gt;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&lt;!--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这个是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&lt;%--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这个是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EEAE92C1-F95B-0846-4A49-9176F842C53D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1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43961-A081-DA79-0742-E166C2AE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71DA096A-097A-E5ED-BB24-68DB3899D87B}"/>
              </a:ext>
            </a:extLst>
          </p:cNvPr>
          <p:cNvSpPr txBox="1"/>
          <p:nvPr/>
        </p:nvSpPr>
        <p:spPr>
          <a:xfrm>
            <a:off x="975935" y="1391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B942FDEB-B856-C4FA-0F15-E787F4F18FC0}"/>
              </a:ext>
            </a:extLst>
          </p:cNvPr>
          <p:cNvSpPr txBox="1"/>
          <p:nvPr/>
        </p:nvSpPr>
        <p:spPr>
          <a:xfrm>
            <a:off x="593824" y="1946091"/>
            <a:ext cx="4929112" cy="37004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在文档中添加的</a:t>
            </a:r>
            <a:r>
              <a:rPr lang="en-US" altLang="zh-CN" sz="2000" dirty="0">
                <a:latin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</a:rPr>
              <a:t>注释虽然在浏览器页面中不显示，但是可以通过查看源代码的方式看到这些注释信息。所以严格来说，这些注释是不安全的。为此，</a:t>
            </a:r>
            <a:r>
              <a:rPr lang="en-US" altLang="zh-CN" sz="2000" dirty="0"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latin typeface="微软雅黑" panose="020B0503020204020204" pitchFamily="34" charset="-122"/>
              </a:rPr>
              <a:t>提供了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隐藏注释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</a:rPr>
              <a:t>隐藏注释不仅在浏览器页面中看不到，在查看</a:t>
            </a:r>
            <a:r>
              <a:rPr lang="en-US" altLang="zh-CN" sz="2000" dirty="0">
                <a:latin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</a:rPr>
              <a:t>源代码时也看不到，所以隐藏注释有着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较高的安全性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隐藏注释的语法格式如下：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D900E-EE1A-F5A3-8AA5-B3A756AB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" y="5970751"/>
            <a:ext cx="3454197" cy="5087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472B66-7F9E-E003-04DC-FC92738C72ED}"/>
              </a:ext>
            </a:extLst>
          </p:cNvPr>
          <p:cNvSpPr/>
          <p:nvPr/>
        </p:nvSpPr>
        <p:spPr>
          <a:xfrm>
            <a:off x="1165903" y="6024540"/>
            <a:ext cx="32446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&lt;%--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--%&gt;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AF452-316F-DF13-D17A-0418B274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7" y="1391094"/>
            <a:ext cx="6471054" cy="52547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72BAFD7-22FF-532E-BA67-E8625B13E578}"/>
              </a:ext>
            </a:extLst>
          </p:cNvPr>
          <p:cNvSpPr/>
          <p:nvPr/>
        </p:nvSpPr>
        <p:spPr>
          <a:xfrm>
            <a:off x="5753311" y="1370486"/>
            <a:ext cx="6261026" cy="5254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contentType="text/html;charset=UTF-8" language="java" 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http-equiv="Content-Type" content="text/html; charset=UTF-8"&gt;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&lt;!--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这个是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&lt;%--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这个是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5BDABDC4-C0BF-14BC-4573-7F296C17672F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17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33003-C23E-B44B-D45B-EDAF4AFB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>
            <a:extLst>
              <a:ext uri="{FF2B5EF4-FFF2-40B4-BE49-F238E27FC236}">
                <a16:creationId xmlns:a16="http://schemas.microsoft.com/office/drawing/2014/main" id="{B43FBACF-2DFF-8297-3253-BEFDE23637EB}"/>
              </a:ext>
            </a:extLst>
          </p:cNvPr>
          <p:cNvSpPr txBox="1"/>
          <p:nvPr/>
        </p:nvSpPr>
        <p:spPr>
          <a:xfrm>
            <a:off x="975935" y="1391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B0729CCE-1683-D1E4-B0F1-9EAE2C5B367F}"/>
              </a:ext>
            </a:extLst>
          </p:cNvPr>
          <p:cNvSpPr txBox="1"/>
          <p:nvPr/>
        </p:nvSpPr>
        <p:spPr>
          <a:xfrm>
            <a:off x="593824" y="1946091"/>
            <a:ext cx="4929112" cy="370049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在文档中添加的</a:t>
            </a:r>
            <a:r>
              <a:rPr lang="en-US" altLang="zh-CN" sz="2000" dirty="0">
                <a:latin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</a:rPr>
              <a:t>注释虽然在浏览器页面中不显示，但是可以通过查看源代码的方式看到这些注释信息。所以严格来说，这些注释是不安全的。为此，</a:t>
            </a:r>
            <a:r>
              <a:rPr lang="en-US" altLang="zh-CN" sz="2000" dirty="0"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latin typeface="微软雅黑" panose="020B0503020204020204" pitchFamily="34" charset="-122"/>
              </a:rPr>
              <a:t>提供了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隐藏注释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</a:rPr>
              <a:t>隐藏注释不仅在浏览器页面中看不到，在查看</a:t>
            </a:r>
            <a:r>
              <a:rPr lang="en-US" altLang="zh-CN" sz="2000" dirty="0">
                <a:latin typeface="微软雅黑" panose="020B0503020204020204" pitchFamily="34" charset="-122"/>
              </a:rPr>
              <a:t>HTML</a:t>
            </a:r>
            <a:r>
              <a:rPr lang="zh-CN" altLang="zh-CN" sz="2000" dirty="0">
                <a:latin typeface="微软雅黑" panose="020B0503020204020204" pitchFamily="34" charset="-122"/>
              </a:rPr>
              <a:t>源代码时也看不到，所以隐藏注释有着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较高的安全性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latin typeface="微软雅黑" panose="020B0503020204020204" pitchFamily="34" charset="-122"/>
              </a:rPr>
              <a:t>隐藏注释的语法格式如下：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317027-5B69-025B-2C3B-60D6D264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" y="5970751"/>
            <a:ext cx="3454197" cy="5087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150B55-74F4-2B05-CF57-FA6339E8ED71}"/>
              </a:ext>
            </a:extLst>
          </p:cNvPr>
          <p:cNvSpPr/>
          <p:nvPr/>
        </p:nvSpPr>
        <p:spPr>
          <a:xfrm>
            <a:off x="1165903" y="6024540"/>
            <a:ext cx="324463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&lt;%--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--%&gt;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83B8B9-CC9B-627F-31F9-F783C8E6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297" y="1391094"/>
            <a:ext cx="6471054" cy="525477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9FB82EC-DB4C-CFAE-296F-F377299F34F1}"/>
              </a:ext>
            </a:extLst>
          </p:cNvPr>
          <p:cNvSpPr/>
          <p:nvPr/>
        </p:nvSpPr>
        <p:spPr>
          <a:xfrm>
            <a:off x="5753311" y="1370486"/>
            <a:ext cx="6261026" cy="5254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contentType="text/html;charset=UTF-8" language="java" 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&lt;meta http-equiv="Content-Type" content="text/html; charset=UTF-8"&gt;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&lt;!--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这个是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&lt;%--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这个是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--%&gt;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369B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B173B090-79BA-4444-64AC-A9DE619FA6F1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4703264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页面构成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42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50D2BA4E-C072-ED14-CFB9-C8448B6857BD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3467131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E3AF814C-B8D0-4616-83C5-9FC0AE4BB49A}"/>
              </a:ext>
            </a:extLst>
          </p:cNvPr>
          <p:cNvSpPr txBox="1"/>
          <p:nvPr/>
        </p:nvSpPr>
        <p:spPr>
          <a:xfrm>
            <a:off x="515041" y="1141975"/>
            <a:ext cx="2034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page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9F158B6D-88BD-1D9B-D838-CDA30BA57778}"/>
              </a:ext>
            </a:extLst>
          </p:cNvPr>
          <p:cNvSpPr txBox="1"/>
          <p:nvPr/>
        </p:nvSpPr>
        <p:spPr>
          <a:xfrm>
            <a:off x="1084405" y="2018592"/>
            <a:ext cx="10218924" cy="1405644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页面中，经常需要对页面的某些特性进行描述，例如，页面的编码方式，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页面采用的语言等，这些特性的描述可以通过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指令实现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指令的具体语法格式如下所示：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137645-0DEE-9D8D-A776-64AC83C0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26" y="4188663"/>
            <a:ext cx="8974340" cy="4705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6A78AC-581A-B137-FEE2-8DD896256D9F}"/>
              </a:ext>
            </a:extLst>
          </p:cNvPr>
          <p:cNvSpPr/>
          <p:nvPr/>
        </p:nvSpPr>
        <p:spPr>
          <a:xfrm>
            <a:off x="1803726" y="4204947"/>
            <a:ext cx="889814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page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1= 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1"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2= 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2" ...%&gt;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id="{D7C71A74-1DA2-6E22-A532-1511BDFC352E}"/>
              </a:ext>
            </a:extLst>
          </p:cNvPr>
          <p:cNvSpPr txBox="1"/>
          <p:nvPr/>
        </p:nvSpPr>
        <p:spPr>
          <a:xfrm>
            <a:off x="1197270" y="5094945"/>
            <a:ext cx="10218924" cy="128892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用于声明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指令名称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属性用来指定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页面的某些特性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页面相关的属性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65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6F65C5A-7497-D1C1-6096-D8EC199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41791"/>
              </p:ext>
            </p:extLst>
          </p:nvPr>
        </p:nvGraphicFramePr>
        <p:xfrm>
          <a:off x="342899" y="1852933"/>
          <a:ext cx="11675533" cy="4705109"/>
        </p:xfrm>
        <a:graphic>
          <a:graphicData uri="http://schemas.openxmlformats.org/drawingml/2006/table">
            <a:tbl>
              <a:tblPr/>
              <a:tblGrid>
                <a:gridCol w="1900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属性名称</a:t>
                      </a: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取值范围</a:t>
                      </a: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language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页面所用的脚本语言，默认为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import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任何包名、类名</a:t>
                      </a: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页面翻译成的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源文件中导入的包或类。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import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是唯一可以声明多次的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指令属性。可以引用多个类，中间用逗号隔开</a:t>
                      </a: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内是否内置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对象，如果为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，则说明内置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对象，可以直接使用，否则没有内置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对象。默认情况下，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属性的值为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。注意，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 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容器自动导入以下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个包：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java.lang.*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javax.servlet.*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javax.servlet.jsp.*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javax.servlet.http.*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isErrorPage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指定该页面是否为错误处理页面，如果为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，则该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内置有一个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，可直接使用。默认情况下，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isErrorPage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的值为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167" marR="61167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errorPage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某个</a:t>
                      </a: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页面的相对路径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指定一个错误页面，如果该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程序抛出一个未捕捉的异常，则转到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errorPage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指定的页面。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errorPage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指定页面的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isErrorPage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，且内置的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对象为未捕捉的异常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78539"/>
                  </a:ext>
                </a:extLst>
              </a:tr>
              <a:tr h="7294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contentType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有效的文档类型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指定当前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类型和字符编码，例如：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HTML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text/html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纯文本格式为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text/plain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JPG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图像为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image/jpeg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89959"/>
                  </a:ext>
                </a:extLst>
              </a:tr>
            </a:tbl>
          </a:graphicData>
        </a:graphic>
      </p:graphicFrame>
      <p:sp>
        <p:nvSpPr>
          <p:cNvPr id="2" name="标题 2">
            <a:extLst>
              <a:ext uri="{FF2B5EF4-FFF2-40B4-BE49-F238E27FC236}">
                <a16:creationId xmlns:a16="http://schemas.microsoft.com/office/drawing/2014/main" id="{26059EC8-1530-8CAF-9422-F080EE6F50D1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3467131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50B0C08F-5C73-84B1-772A-C23E0FF68A24}"/>
              </a:ext>
            </a:extLst>
          </p:cNvPr>
          <p:cNvSpPr txBox="1"/>
          <p:nvPr/>
        </p:nvSpPr>
        <p:spPr>
          <a:xfrm>
            <a:off x="464241" y="1091175"/>
            <a:ext cx="2034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page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181189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>
            <a:extLst>
              <a:ext uri="{FF2B5EF4-FFF2-40B4-BE49-F238E27FC236}">
                <a16:creationId xmlns:a16="http://schemas.microsoft.com/office/drawing/2014/main" id="{E5C9DC5D-0DA2-AE66-D62F-8C50F79CA5A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538" y="1808540"/>
            <a:ext cx="10218924" cy="111702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指令的常见属性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除了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import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外，其他的属性都只能出现一次，否则会编译失败。下面列举两个使用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指令的示例：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907B87-623D-0A67-92C3-CF91A7F3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943" y="3212678"/>
            <a:ext cx="7153837" cy="165563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E69D0C9-48C2-56E3-BBA9-876740E694E6}"/>
              </a:ext>
            </a:extLst>
          </p:cNvPr>
          <p:cNvSpPr/>
          <p:nvPr/>
        </p:nvSpPr>
        <p:spPr>
          <a:xfrm>
            <a:off x="2717655" y="3237097"/>
            <a:ext cx="63125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language="java" contentType="text/html; charset=UTF-8" 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pageEncoding="UTF-8"%&gt;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import="java.awt.*" 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import="java.util.*","java.awt.*"%&gt;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88BECAD9-463B-1230-443B-B1312EE11F3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85296" y="5004297"/>
            <a:ext cx="10218924" cy="176056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上面代码中使用了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language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contentType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pageEncoding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import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属性。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指令对整个页面都有效，而与其书写的位置无关，但是习惯上把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指令写在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页面的最前面。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1D0CF8C3-AD7D-E604-CD0F-5F93C8DCDFFB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3467131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B6B0526-1D29-8FD4-5AA1-502ACF33A2E5}"/>
              </a:ext>
            </a:extLst>
          </p:cNvPr>
          <p:cNvSpPr txBox="1"/>
          <p:nvPr/>
        </p:nvSpPr>
        <p:spPr>
          <a:xfrm>
            <a:off x="515041" y="1141975"/>
            <a:ext cx="2034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page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520418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8">
            <a:extLst>
              <a:ext uri="{FF2B5EF4-FFF2-40B4-BE49-F238E27FC236}">
                <a16:creationId xmlns:a16="http://schemas.microsoft.com/office/drawing/2014/main" id="{EC03717D-9909-7C52-C9A5-72C297E9F8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43841" y="2020883"/>
            <a:ext cx="10218924" cy="9912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在实际开发时，有时需要在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页面中包含另一个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页面，这时，可以通过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指令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实现，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指令的具体语法格式如下所示：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FDFBCE-93C4-83F7-024B-2EA14288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815" y="3507307"/>
            <a:ext cx="6194052" cy="47054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5DB9FB-480F-C460-1175-0528805E7B74}"/>
              </a:ext>
            </a:extLst>
          </p:cNvPr>
          <p:cNvSpPr/>
          <p:nvPr/>
        </p:nvSpPr>
        <p:spPr>
          <a:xfrm>
            <a:off x="2602815" y="3493762"/>
            <a:ext cx="6312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include file="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被包含的文件地址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"%&gt;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CFA47AE4-21C9-6DAC-EB1A-DE1C44AB468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39772" y="4539965"/>
            <a:ext cx="10218924" cy="93298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include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指令只有一个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file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属性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用于指定要包含文件的路径。需要注意的是，插入文件的路径一般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不以“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/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”开头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而是使用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相对路径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EC73C14F-CB29-1F55-F309-6ECD384C2294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3467131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25B0C532-4FF7-71C1-6FB0-21A6E2B35A60}"/>
              </a:ext>
            </a:extLst>
          </p:cNvPr>
          <p:cNvSpPr txBox="1"/>
          <p:nvPr/>
        </p:nvSpPr>
        <p:spPr>
          <a:xfrm>
            <a:off x="515041" y="114197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include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9018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2">
            <a:extLst>
              <a:ext uri="{FF2B5EF4-FFF2-40B4-BE49-F238E27FC236}">
                <a16:creationId xmlns:a16="http://schemas.microsoft.com/office/drawing/2014/main" id="{0D446C7B-7748-803F-8015-E752457169CA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  <p:sp>
        <p:nvSpPr>
          <p:cNvPr id="78" name="文本占位符 4">
            <a:extLst>
              <a:ext uri="{FF2B5EF4-FFF2-40B4-BE49-F238E27FC236}">
                <a16:creationId xmlns:a16="http://schemas.microsoft.com/office/drawing/2014/main" id="{731F938C-9716-FB0C-7D82-E52F1D0721FF}"/>
              </a:ext>
            </a:extLst>
          </p:cNvPr>
          <p:cNvSpPr txBox="1">
            <a:spLocks/>
          </p:cNvSpPr>
          <p:nvPr/>
        </p:nvSpPr>
        <p:spPr>
          <a:xfrm>
            <a:off x="849441" y="1044734"/>
            <a:ext cx="10823027" cy="21556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旗下的一个开源项目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，是一款用于管理和构建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项目的工具。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Apache </a:t>
            </a:r>
            <a:r>
              <a:rPr kumimoji="0" lang="zh-CN" altLang="fr-F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软件基金会，成立于</a:t>
            </a:r>
            <a:r>
              <a:rPr kumimoji="0" lang="fr-FR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kumimoji="0" lang="zh-CN" altLang="fr-F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0" lang="fr-FR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fr-F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月，是目前世界上最大的最受欢迎的开源软件基金会，也是一个专门为支持开源项目而生的非盈利性组织。</a:t>
            </a:r>
          </a:p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fr-F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开源项目：</a:t>
            </a:r>
            <a:r>
              <a:rPr kumimoji="0" lang="fr-FR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https://www.apache.org/index.html#projects-list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44CB03-0ED6-5966-E844-B9BC6163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789"/>
          <a:stretch/>
        </p:blipFill>
        <p:spPr>
          <a:xfrm>
            <a:off x="260498" y="3429000"/>
            <a:ext cx="11815519" cy="31866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441E36-03B0-D70C-ED30-57995C53E297}"/>
              </a:ext>
            </a:extLst>
          </p:cNvPr>
          <p:cNvSpPr/>
          <p:nvPr/>
        </p:nvSpPr>
        <p:spPr>
          <a:xfrm>
            <a:off x="5628290" y="4895193"/>
            <a:ext cx="1505607" cy="993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BEB256-94C2-6859-884C-0F7DA90BC832}"/>
              </a:ext>
            </a:extLst>
          </p:cNvPr>
          <p:cNvSpPr/>
          <p:nvPr/>
        </p:nvSpPr>
        <p:spPr>
          <a:xfrm>
            <a:off x="7199587" y="6053959"/>
            <a:ext cx="1108841" cy="315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91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82926FC-9381-40BC-BB53-5CCF20F8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6" y="1808541"/>
            <a:ext cx="8189923" cy="48005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6D2833C-6CF4-1F8E-BE26-64FBF96B00C9}"/>
              </a:ext>
            </a:extLst>
          </p:cNvPr>
          <p:cNvSpPr/>
          <p:nvPr/>
        </p:nvSpPr>
        <p:spPr>
          <a:xfrm>
            <a:off x="241269" y="1808541"/>
            <a:ext cx="8189923" cy="488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&lt;%@ page language="java" contentType="text/html; charset=UTF-8"%&gt;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&lt;%@ page import="java.util.Date" 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&lt;%@ page import="java.text.SimpleDateFormat" 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&lt;html&gt;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&lt;head&gt;&lt;title&gt;date&lt;/title&gt;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&lt;/head&gt;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&lt;body&gt;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当前时间是：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&lt;%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Date date = new Date();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SimpleDateFormat df = new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SimpleDateFormat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(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/>
              <a:t>      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"yyyy-MM-dd HH:mm:ss");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String today =df.format(date);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    out.println(today);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    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&lt;/body&gt;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&lt;/html&gt;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352C44-D69E-B444-9545-5014F65E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14" y="2723258"/>
            <a:ext cx="5014210" cy="291361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06C7AA-D085-7FEB-96C7-AADF03749F54}"/>
              </a:ext>
            </a:extLst>
          </p:cNvPr>
          <p:cNvSpPr/>
          <p:nvPr/>
        </p:nvSpPr>
        <p:spPr>
          <a:xfrm>
            <a:off x="7120033" y="2723257"/>
            <a:ext cx="4914572" cy="29136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&lt;%@ page language="java" contentType="text/html; charset=UTF-8"%&gt;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&lt;html&gt;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&lt;head&gt;&lt;title&gt;date&lt;/title&gt;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&lt;/head&gt;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&lt;body&gt;</a:t>
            </a: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&lt;%@ include file=“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date.jsp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” 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&lt;/body&gt;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&lt;/html&gt;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DEF829DE-35AA-52AA-BD16-50F5E8DEE1A0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3467131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1276123E-D91F-6D88-E313-A727496075D4}"/>
              </a:ext>
            </a:extLst>
          </p:cNvPr>
          <p:cNvSpPr txBox="1"/>
          <p:nvPr/>
        </p:nvSpPr>
        <p:spPr>
          <a:xfrm>
            <a:off x="472707" y="103984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include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4274995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>
            <a:extLst>
              <a:ext uri="{FF2B5EF4-FFF2-40B4-BE49-F238E27FC236}">
                <a16:creationId xmlns:a16="http://schemas.microsoft.com/office/drawing/2014/main" id="{C30557C0-0684-2C99-BACC-476C46EF46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39800" y="1573306"/>
            <a:ext cx="10518896" cy="1329067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文件中，可以通过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taglib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指令标识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该页面中所使用的标签库，同时引用标签库，并指定标签的前缀。在页面中引用标签库后，就可以通过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前缀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来引用标签库中的标签。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taglib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指令的具体语法格式如下：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D93305-4785-7901-C3E5-863D00FFE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103" y="3316771"/>
            <a:ext cx="7772401" cy="47054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5F05459-F3B4-8814-BF26-2B220E2DA555}"/>
              </a:ext>
            </a:extLst>
          </p:cNvPr>
          <p:cNvSpPr/>
          <p:nvPr/>
        </p:nvSpPr>
        <p:spPr>
          <a:xfrm>
            <a:off x="2602815" y="3381531"/>
            <a:ext cx="7428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taglib prefix="tagPrefix" uri="tagURI" %&gt;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3319D52C-DF58-8469-8599-C1512CA42B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41969" y="3863385"/>
            <a:ext cx="11006667" cy="2241242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prefix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用于指定标签的前缀，该前缀不能命名为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jspx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sun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sunw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uri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用于指定标签库文件的存放位置。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在页面中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引用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JSTL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中的核心标签库，示例代码如下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B88013B-7625-F8F3-52DA-063DCE1D5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6205074"/>
            <a:ext cx="9584266" cy="47054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EBE4BF8-9110-AD10-F0E3-334AE2AF98FA}"/>
              </a:ext>
            </a:extLst>
          </p:cNvPr>
          <p:cNvSpPr/>
          <p:nvPr/>
        </p:nvSpPr>
        <p:spPr>
          <a:xfrm>
            <a:off x="1470137" y="6213958"/>
            <a:ext cx="9866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taglib prefix="c" uri="http://java.sun.com/jsp/jstl/core" %&gt;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9468FC0C-11D4-6DBF-290F-0D1FEE1AB1E7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3467131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41DED46D-1593-686C-666A-2746B546877C}"/>
              </a:ext>
            </a:extLst>
          </p:cNvPr>
          <p:cNvSpPr txBox="1"/>
          <p:nvPr/>
        </p:nvSpPr>
        <p:spPr>
          <a:xfrm>
            <a:off x="472707" y="1039842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taglib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84674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50D2BA4E-C072-ED14-CFB9-C8448B6857BD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B1078D5B-A95B-0BD4-5A66-9BC8CC717D5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0897" y="1446946"/>
            <a:ext cx="10698800" cy="16416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页面中，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&lt;jsp:include&gt;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动作元素用于向当前页面引入其他的文件，被引入的文件可以是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动态文件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也可以是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静态文件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&lt;jsp:include&gt;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动作元素的具体语法格式如下所示：</a:t>
            </a:r>
          </a:p>
        </p:txBody>
      </p:sp>
      <p:pic>
        <p:nvPicPr>
          <p:cNvPr id="5" name="图片 4" descr="形状&#10;&#10;低可信度描述已自动生成">
            <a:extLst>
              <a:ext uri="{FF2B5EF4-FFF2-40B4-BE49-F238E27FC236}">
                <a16:creationId xmlns:a16="http://schemas.microsoft.com/office/drawing/2014/main" id="{0997F48D-4ECB-BD93-B090-A5C60C61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777" y="3598442"/>
            <a:ext cx="7290556" cy="4705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7B3465-7F42-AA16-444F-744535BD4944}"/>
              </a:ext>
            </a:extLst>
          </p:cNvPr>
          <p:cNvSpPr/>
          <p:nvPr/>
        </p:nvSpPr>
        <p:spPr>
          <a:xfrm>
            <a:off x="2381878" y="3624025"/>
            <a:ext cx="7583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&lt;jsp:include page="URL" flush="true|false" /&gt;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文本框 18">
            <a:extLst>
              <a:ext uri="{FF2B5EF4-FFF2-40B4-BE49-F238E27FC236}">
                <a16:creationId xmlns:a16="http://schemas.microsoft.com/office/drawing/2014/main" id="{8CA1246F-EE47-5322-C443-D210B8A14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314272"/>
              </p:ext>
            </p:extLst>
          </p:nvPr>
        </p:nvGraphicFramePr>
        <p:xfrm>
          <a:off x="1231752" y="4578862"/>
          <a:ext cx="9728495" cy="178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36894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819FE-91E9-B4B8-35A3-251296265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4BB865B2-B89B-DD9B-6315-73B10C218486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动作标签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8">
            <a:extLst>
              <a:ext uri="{FF2B5EF4-FFF2-40B4-BE49-F238E27FC236}">
                <a16:creationId xmlns:a16="http://schemas.microsoft.com/office/drawing/2014/main" id="{3065B6BC-B692-B54C-4B5D-358F27EFF7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5000" y="1163069"/>
            <a:ext cx="10490698" cy="189445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&lt;jsp:forward&gt;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动作元素可以将当前请求转发到其他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Web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资源（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HTML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Servlet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等），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</a:rPr>
              <a:t>执行请求转发之后，当前页面将不再执行，而是执行该元素指定的目标页面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&lt;jsp:forward&gt;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具体语法格式如下所示：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 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DED4A5-C2EF-137F-3628-4EA72FDC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103" y="3630707"/>
            <a:ext cx="7772401" cy="47054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6443099-B49F-52B1-9145-B4A4BB4C3954}"/>
              </a:ext>
            </a:extLst>
          </p:cNvPr>
          <p:cNvSpPr/>
          <p:nvPr/>
        </p:nvSpPr>
        <p:spPr>
          <a:xfrm>
            <a:off x="2628215" y="3643174"/>
            <a:ext cx="6312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&lt;jsp:forward page="relativeURL" /&gt;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8">
            <a:extLst>
              <a:ext uri="{FF2B5EF4-FFF2-40B4-BE49-F238E27FC236}">
                <a16:creationId xmlns:a16="http://schemas.microsoft.com/office/drawing/2014/main" id="{92926931-F3D4-C47C-E4E0-188AE93D87A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39772" y="4674436"/>
            <a:ext cx="10218924" cy="6774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属性用于指定请求转发到的资源的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相对路径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该路径的目标文件必须是当前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应用中的内部资源</a:t>
            </a:r>
            <a:r>
              <a:rPr lang="zh-CN" altLang="zh-CN" sz="24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9702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50D2BA4E-C072-ED14-CFB9-C8448B6857BD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常用对象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3D27744F-2F2E-F846-04FB-BE12F89AFD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4199" y="959750"/>
            <a:ext cx="11256433" cy="11203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页面中，有一些对象需要频繁使用，如果每次都重新创建这些对象则会非常麻烦。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JSP2.0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规范中提供了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9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个</a:t>
            </a:r>
            <a:r>
              <a:rPr lang="zh-CN" altLang="zh-CN" sz="2400" dirty="0">
                <a:solidFill>
                  <a:srgbClr val="1369B2"/>
                </a:solidFill>
                <a:latin typeface="微软雅黑" panose="020B0503020204020204" pitchFamily="34" charset="-122"/>
              </a:rPr>
              <a:t>内置对象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，它们是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默认创建的，可以直接在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页面中使用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3AFEF2C-C582-C0E9-B92A-373947F241CB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570727"/>
              </p:ext>
            </p:extLst>
          </p:nvPr>
        </p:nvGraphicFramePr>
        <p:xfrm>
          <a:off x="351367" y="2336800"/>
          <a:ext cx="11489265" cy="4427933"/>
        </p:xfrm>
        <a:graphic>
          <a:graphicData uri="http://schemas.openxmlformats.org/drawingml/2006/table">
            <a:tbl>
              <a:tblPr/>
              <a:tblGrid>
                <a:gridCol w="1603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6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javax.servlet.jspJspWriter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用于页面输出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javax.servlet.http.HttpServletRequest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得到用户请求信息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response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javax.servlet.http.HttpServletResponse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服务器向客户端的回应信息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javax.servlet.ServletConfig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服务器配置，可以取得初始化参数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javax.servlet.http.HttpSession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用来保存用户的信息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javax.servlet.ServletContext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所有用户的共享信息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page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java.lang.Object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指当前页面转换后的</a:t>
                      </a: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类的实例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6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pageContext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javax.servlet.jsp.PageContext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的页面容器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36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exception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java.lang.Throwable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</a:t>
                      </a:r>
                      <a:r>
                        <a:rPr lang="zh-CN" sz="20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页面所发生的异常，在错误页中才起作用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6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49832-5299-1868-324E-5A50365DC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C190291A-FA67-9C53-E85C-D76A68B5D126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常用对象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3A87BC1A-814B-760F-6546-DB50B8FD766D}"/>
              </a:ext>
            </a:extLst>
          </p:cNvPr>
          <p:cNvSpPr txBox="1"/>
          <p:nvPr/>
        </p:nvSpPr>
        <p:spPr>
          <a:xfrm>
            <a:off x="173536" y="1268101"/>
            <a:ext cx="6067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引擎提供的缓冲区之间的工作关系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D2E4EF-5345-EEC4-7D21-12F5B0EE0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262101"/>
              </p:ext>
            </p:extLst>
          </p:nvPr>
        </p:nvGraphicFramePr>
        <p:xfrm>
          <a:off x="89783" y="1986652"/>
          <a:ext cx="6235127" cy="404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31735" imgH="4896485" progId="Visio.Drawing.11">
                  <p:embed/>
                </p:oleObj>
              </mc:Choice>
              <mc:Fallback>
                <p:oleObj r:id="rId3" imgW="7531735" imgH="4896485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83" y="1986652"/>
                        <a:ext cx="6235127" cy="4048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9CEC961-3F12-C8F3-65CD-6900061E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695" y="1668211"/>
            <a:ext cx="5777305" cy="46759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570158-6614-34F8-FED9-C2AC25BA9390}"/>
              </a:ext>
            </a:extLst>
          </p:cNvPr>
          <p:cNvSpPr/>
          <p:nvPr/>
        </p:nvSpPr>
        <p:spPr>
          <a:xfrm>
            <a:off x="6468484" y="1635191"/>
            <a:ext cx="56697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&lt;%@ page language="java" contentType="text/html; charset=UTF-8"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buffer="0kb"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&lt;title&gt;Insert title here&lt;/title&gt;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&lt;%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out.println("first line&lt;br /&gt;");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response.getWriter().println("second line&lt;br /&gt;");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%&gt;	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BC160-4F07-22BE-955E-D6F668A8CA7C}"/>
              </a:ext>
            </a:extLst>
          </p:cNvPr>
          <p:cNvSpPr txBox="1"/>
          <p:nvPr/>
        </p:nvSpPr>
        <p:spPr>
          <a:xfrm>
            <a:off x="8970322" y="5925222"/>
            <a:ext cx="3311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通过page指令中操作缓冲区的buffer属性来实现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3993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0BD99-E2A3-0FA9-9068-FC80A0A8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5BFAC406-38BB-98EB-2F23-89B3A1EE0A7E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常用对象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8">
            <a:extLst>
              <a:ext uri="{FF2B5EF4-FFF2-40B4-BE49-F238E27FC236}">
                <a16:creationId xmlns:a16="http://schemas.microsoft.com/office/drawing/2014/main" id="{C91E0349-53E4-27F2-D264-D5FC42CE65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7933" y="1047862"/>
            <a:ext cx="11633199" cy="136777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页面中，使用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pageContext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对象可以获取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的其他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8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个对象。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pageContext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</a:rPr>
              <a:t>对象是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javax.servlet.jsp.PageContext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的实例对象，它代表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当前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页面的运行环境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，并提供了一系列用于获取其他隐式对象的方法。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F44C585-E0B7-47C6-A986-870DC20DB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03743"/>
              </p:ext>
            </p:extLst>
          </p:nvPr>
        </p:nvGraphicFramePr>
        <p:xfrm>
          <a:off x="1718912" y="2968677"/>
          <a:ext cx="8551155" cy="3371859"/>
        </p:xfrm>
        <a:graphic>
          <a:graphicData uri="http://schemas.openxmlformats.org/drawingml/2006/table">
            <a:tbl>
              <a:tblPr/>
              <a:tblGrid>
                <a:gridCol w="445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JspWriter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getOut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getPage()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page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ServletRequest getRequest()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request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ServletResponse getResponse()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response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HttpSession getSession()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session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Exception getException()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exception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ServletConfig getServletConfig()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config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 getServletContext()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indent="26670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application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81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2080D-D819-CE5D-6876-49CD9490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ACADF095-DFE3-414C-18EF-1F5A49C2E1C3}"/>
              </a:ext>
            </a:extLst>
          </p:cNvPr>
          <p:cNvSpPr txBox="1">
            <a:spLocks/>
          </p:cNvSpPr>
          <p:nvPr/>
        </p:nvSpPr>
        <p:spPr>
          <a:xfrm>
            <a:off x="173536" y="33515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常用对象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8">
            <a:extLst>
              <a:ext uri="{FF2B5EF4-FFF2-40B4-BE49-F238E27FC236}">
                <a16:creationId xmlns:a16="http://schemas.microsoft.com/office/drawing/2014/main" id="{2D10946B-B7FD-0796-93EE-BF2F5DF086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2001" y="1523837"/>
            <a:ext cx="11142133" cy="198136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页面中，经常需要处理一些异常信息，处理异常信息可以通过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exception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实现。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exception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java.lang.Exception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的实例对象，它用于封装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中抛出的异常信息。需要注意的是，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exception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对象只有在错误处理页面才可以使用，即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page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指令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中指定了属性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&lt;%@ page isErrorPage="true"%&gt;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的页面。</a:t>
            </a: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384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81490-469C-2543-D6F3-831DF0D7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A5BEC7E7-D0F1-6767-F599-B613684D5153}"/>
              </a:ext>
            </a:extLst>
          </p:cNvPr>
          <p:cNvSpPr txBox="1">
            <a:spLocks/>
          </p:cNvSpPr>
          <p:nvPr/>
        </p:nvSpPr>
        <p:spPr>
          <a:xfrm>
            <a:off x="114270" y="-22601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JSP-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运行原理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BD2B01-5990-0FED-4E68-649269EEC8D2}"/>
              </a:ext>
            </a:extLst>
          </p:cNvPr>
          <p:cNvSpPr/>
          <p:nvPr/>
        </p:nvSpPr>
        <p:spPr>
          <a:xfrm>
            <a:off x="1941300" y="1474733"/>
            <a:ext cx="1037368" cy="44598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B858CC-1312-7467-24B2-145B5C51E605}"/>
              </a:ext>
            </a:extLst>
          </p:cNvPr>
          <p:cNvSpPr/>
          <p:nvPr/>
        </p:nvSpPr>
        <p:spPr>
          <a:xfrm>
            <a:off x="4992218" y="1474732"/>
            <a:ext cx="5328007" cy="4499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EB604B-8772-254E-98C2-0A346B9E1CB7}"/>
              </a:ext>
            </a:extLst>
          </p:cNvPr>
          <p:cNvSpPr/>
          <p:nvPr/>
        </p:nvSpPr>
        <p:spPr>
          <a:xfrm>
            <a:off x="4654672" y="1346055"/>
            <a:ext cx="2140393" cy="652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D88787-65E5-EBF2-826A-6C26D839B545}"/>
              </a:ext>
            </a:extLst>
          </p:cNvPr>
          <p:cNvSpPr/>
          <p:nvPr/>
        </p:nvSpPr>
        <p:spPr>
          <a:xfrm>
            <a:off x="6482983" y="1842027"/>
            <a:ext cx="2744431" cy="47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AB97AC-5296-20DF-5B27-C02ED4D38AFD}"/>
              </a:ext>
            </a:extLst>
          </p:cNvPr>
          <p:cNvSpPr/>
          <p:nvPr/>
        </p:nvSpPr>
        <p:spPr>
          <a:xfrm>
            <a:off x="6482983" y="3051580"/>
            <a:ext cx="2744431" cy="519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23D10C-E95E-16CD-9B68-22754223AD9C}"/>
              </a:ext>
            </a:extLst>
          </p:cNvPr>
          <p:cNvSpPr/>
          <p:nvPr/>
        </p:nvSpPr>
        <p:spPr>
          <a:xfrm>
            <a:off x="6540789" y="4232505"/>
            <a:ext cx="2744431" cy="519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03CF3-19E6-67B2-6DDF-0998CA9920D2}"/>
              </a:ext>
            </a:extLst>
          </p:cNvPr>
          <p:cNvSpPr/>
          <p:nvPr/>
        </p:nvSpPr>
        <p:spPr>
          <a:xfrm>
            <a:off x="6680201" y="5365268"/>
            <a:ext cx="2744431" cy="519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F9D708-2616-F3F2-0567-41AC4418906D}"/>
              </a:ext>
            </a:extLst>
          </p:cNvPr>
          <p:cNvCxnSpPr>
            <a:cxnSpLocks/>
          </p:cNvCxnSpPr>
          <p:nvPr/>
        </p:nvCxnSpPr>
        <p:spPr>
          <a:xfrm>
            <a:off x="2982326" y="2136604"/>
            <a:ext cx="2009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42D384-DBC7-BA0A-F2C0-522E515DCD2E}"/>
              </a:ext>
            </a:extLst>
          </p:cNvPr>
          <p:cNvCxnSpPr>
            <a:cxnSpLocks/>
          </p:cNvCxnSpPr>
          <p:nvPr/>
        </p:nvCxnSpPr>
        <p:spPr>
          <a:xfrm flipH="1">
            <a:off x="3096238" y="5067554"/>
            <a:ext cx="18959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9D12EB-C65F-8583-0331-3FCD4B63BF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855199" y="2320627"/>
            <a:ext cx="0" cy="7309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CD689E-412D-4845-16B0-706242EDFE0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913004" y="3591456"/>
            <a:ext cx="1" cy="64104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1A2DE1B-0528-4B87-D78F-18BB8677CA8C}"/>
              </a:ext>
            </a:extLst>
          </p:cNvPr>
          <p:cNvCxnSpPr>
            <a:cxnSpLocks/>
          </p:cNvCxnSpPr>
          <p:nvPr/>
        </p:nvCxnSpPr>
        <p:spPr>
          <a:xfrm>
            <a:off x="7896901" y="4817489"/>
            <a:ext cx="0" cy="5001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559CD9F-A416-EC76-46A1-9274B80872A8}"/>
              </a:ext>
            </a:extLst>
          </p:cNvPr>
          <p:cNvSpPr txBox="1"/>
          <p:nvPr/>
        </p:nvSpPr>
        <p:spPr>
          <a:xfrm>
            <a:off x="7920792" y="2516826"/>
            <a:ext cx="1593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946A9AE-F9F8-D571-3626-EFA9DCC0B931}"/>
              </a:ext>
            </a:extLst>
          </p:cNvPr>
          <p:cNvSpPr txBox="1"/>
          <p:nvPr/>
        </p:nvSpPr>
        <p:spPr>
          <a:xfrm>
            <a:off x="7941314" y="3720863"/>
            <a:ext cx="861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D5775C-B0A9-CF95-75B8-B0ADAEEE2AD4}"/>
              </a:ext>
            </a:extLst>
          </p:cNvPr>
          <p:cNvSpPr txBox="1"/>
          <p:nvPr/>
        </p:nvSpPr>
        <p:spPr>
          <a:xfrm>
            <a:off x="8014472" y="4889279"/>
            <a:ext cx="1314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1505E0-42C6-E09E-69E5-D37210778A6C}"/>
              </a:ext>
            </a:extLst>
          </p:cNvPr>
          <p:cNvSpPr txBox="1"/>
          <p:nvPr/>
        </p:nvSpPr>
        <p:spPr>
          <a:xfrm>
            <a:off x="3662405" y="1674939"/>
            <a:ext cx="1114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8581989-F3BB-5976-DA43-A9CECDD21228}"/>
              </a:ext>
            </a:extLst>
          </p:cNvPr>
          <p:cNvSpPr txBox="1"/>
          <p:nvPr/>
        </p:nvSpPr>
        <p:spPr>
          <a:xfrm>
            <a:off x="3600736" y="4467388"/>
            <a:ext cx="1283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id="{B045F1E9-C6E5-02CC-57DB-83C102FFF426}"/>
              </a:ext>
            </a:extLst>
          </p:cNvPr>
          <p:cNvSpPr txBox="1"/>
          <p:nvPr/>
        </p:nvSpPr>
        <p:spPr>
          <a:xfrm>
            <a:off x="4700670" y="6215661"/>
            <a:ext cx="3003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的运行原理图</a:t>
            </a:r>
          </a:p>
        </p:txBody>
      </p:sp>
    </p:spTree>
    <p:extLst>
      <p:ext uri="{BB962C8B-B14F-4D97-AF65-F5344CB8AC3E}">
        <p14:creationId xmlns:p14="http://schemas.microsoft.com/office/powerpoint/2010/main" val="365380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34921-BA37-932C-6F03-154825B7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>
            <a:extLst>
              <a:ext uri="{FF2B5EF4-FFF2-40B4-BE49-F238E27FC236}">
                <a16:creationId xmlns:a16="http://schemas.microsoft.com/office/drawing/2014/main" id="{E971AF77-1D3D-C6F1-6FAD-AAAADB2BFB1B}"/>
              </a:ext>
            </a:extLst>
          </p:cNvPr>
          <p:cNvSpPr txBox="1">
            <a:spLocks/>
          </p:cNvSpPr>
          <p:nvPr/>
        </p:nvSpPr>
        <p:spPr>
          <a:xfrm>
            <a:off x="114270" y="-22601"/>
            <a:ext cx="10698800" cy="903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0597F7B-4206-E5D3-B25F-04A10715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7A9E589-A486-62FA-9A1D-6D72736C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01" y="1584238"/>
            <a:ext cx="5087331" cy="443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实现用户登录验证的功能。如果用户输入正确的账号密码，则提示问候语句；如果用户输入错误的账号密码，则提示账号密码有误。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123456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BA6A519-4D08-407C-98A6-52E38CF2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3166" y="993446"/>
            <a:ext cx="4990855" cy="21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70288E3D-D33E-D097-8F90-C43D4EC68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8011" y="3731898"/>
            <a:ext cx="4425059" cy="254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55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占位符 4">
            <a:extLst>
              <a:ext uri="{FF2B5EF4-FFF2-40B4-BE49-F238E27FC236}">
                <a16:creationId xmlns:a16="http://schemas.microsoft.com/office/drawing/2014/main" id="{731F938C-9716-FB0C-7D82-E52F1D0721FF}"/>
              </a:ext>
            </a:extLst>
          </p:cNvPr>
          <p:cNvSpPr txBox="1">
            <a:spLocks/>
          </p:cNvSpPr>
          <p:nvPr/>
        </p:nvSpPr>
        <p:spPr>
          <a:xfrm>
            <a:off x="1204572" y="1132125"/>
            <a:ext cx="9306333" cy="10541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旗下的一个开源项目，是一款用于管理和构建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项目的工具。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5A92EF-FF30-7A29-C9C2-E373FE162F9E}"/>
              </a:ext>
            </a:extLst>
          </p:cNvPr>
          <p:cNvSpPr/>
          <p:nvPr/>
        </p:nvSpPr>
        <p:spPr>
          <a:xfrm>
            <a:off x="5999628" y="2068501"/>
            <a:ext cx="5727104" cy="4592187"/>
          </a:xfrm>
          <a:prstGeom prst="roundRect">
            <a:avLst>
              <a:gd name="adj" fmla="val 2608"/>
            </a:avLst>
          </a:prstGeom>
          <a:solidFill>
            <a:schemeClr val="bg2"/>
          </a:solidFill>
          <a:ln w="6350" cap="flat" cmpd="sng" algn="ctr">
            <a:solidFill>
              <a:srgbClr val="FFFFFF">
                <a:lumMod val="65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&gt;spring-boot-dependencies&lt;/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&gt;2.2.13.RELEASE&lt;/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&gt;pom&lt;/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scope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&gt;import&lt;/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scope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1" u="none" strike="noStrike" kern="0" cap="none" spc="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&gt;com.alibaba&lt;/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&gt;druid-spring-boot-starter&lt;/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&gt;1.2.4&lt;/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&gt;com.github.pagehelper&lt;/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&gt;pagehelper-spring-boot-starter&lt;/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artifactId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&gt;1.3.0&lt;/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b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</a:b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dependency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1C6163-B713-CC55-E34B-03212EB17779}"/>
              </a:ext>
            </a:extLst>
          </p:cNvPr>
          <p:cNvGrpSpPr/>
          <p:nvPr/>
        </p:nvGrpSpPr>
        <p:grpSpPr>
          <a:xfrm>
            <a:off x="1008801" y="2786965"/>
            <a:ext cx="2820220" cy="2008260"/>
            <a:chOff x="1347626" y="2433538"/>
            <a:chExt cx="2820220" cy="200826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62E61D5-EAD4-BB49-30E4-559A83C095B2}"/>
                </a:ext>
              </a:extLst>
            </p:cNvPr>
            <p:cNvGrpSpPr/>
            <p:nvPr/>
          </p:nvGrpSpPr>
          <p:grpSpPr>
            <a:xfrm>
              <a:off x="1652351" y="2433538"/>
              <a:ext cx="2072959" cy="666320"/>
              <a:chOff x="1652351" y="2748498"/>
              <a:chExt cx="2072959" cy="666320"/>
            </a:xfrm>
          </p:grpSpPr>
          <p:grpSp>
            <p:nvGrpSpPr>
              <p:cNvPr id="16" name="组合 1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1B1587B1-19BB-760D-07BE-750601D89BAB}"/>
                  </a:ext>
                </a:extLst>
              </p:cNvPr>
              <p:cNvGrpSpPr/>
              <p:nvPr/>
            </p:nvGrpSpPr>
            <p:grpSpPr>
              <a:xfrm>
                <a:off x="1652351" y="2748498"/>
                <a:ext cx="2072959" cy="666320"/>
                <a:chOff x="1052038" y="2205441"/>
                <a:chExt cx="5050588" cy="3940703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6061B71B-E9EC-F890-4D68-0B42B7B82A77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50" cy="3940703"/>
                </a:xfrm>
                <a:prstGeom prst="rect">
                  <a:avLst/>
                </a:prstGeom>
                <a:solidFill>
                  <a:srgbClr val="D9D9D9">
                    <a:alpha val="10196"/>
                  </a:srgbClr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1</a:t>
                  </a:r>
                  <a:r>
                    <a:rPr kumimoji="0" lang="zh-CN" altLang="en-US" sz="2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   依赖管理</a:t>
                  </a:r>
                </a:p>
              </p:txBody>
            </p:sp>
            <p:sp>
              <p:nvSpPr>
                <p:cNvPr id="85" name="任意多边形 13">
                  <a:extLst>
                    <a:ext uri="{FF2B5EF4-FFF2-40B4-BE49-F238E27FC236}">
                      <a16:creationId xmlns:a16="http://schemas.microsoft.com/office/drawing/2014/main" id="{900BB921-914C-EC09-FA3B-9AC52CF71CFA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  <p:sp>
              <p:nvSpPr>
                <p:cNvPr id="86" name="任意多边形 14">
                  <a:extLst>
                    <a:ext uri="{FF2B5EF4-FFF2-40B4-BE49-F238E27FC236}">
                      <a16:creationId xmlns:a16="http://schemas.microsoft.com/office/drawing/2014/main" id="{DACAE7DB-5E7C-AE9F-537C-00EA5AD0A2CC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50D18026-C6C8-2FA4-8FF3-F30A37268D8D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88" name="任意多边形 16">
                    <a:extLst>
                      <a:ext uri="{FF2B5EF4-FFF2-40B4-BE49-F238E27FC236}">
                        <a16:creationId xmlns:a16="http://schemas.microsoft.com/office/drawing/2014/main" id="{A1B74613-EB2C-7CEC-28F9-56E6003E3F77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endParaRPr>
                  </a:p>
                </p:txBody>
              </p:sp>
              <p:sp>
                <p:nvSpPr>
                  <p:cNvPr id="89" name="任意多边形 17">
                    <a:extLst>
                      <a:ext uri="{FF2B5EF4-FFF2-40B4-BE49-F238E27FC236}">
                        <a16:creationId xmlns:a16="http://schemas.microsoft.com/office/drawing/2014/main" id="{99B66DD8-AE6F-5588-BAFB-595DD0B97995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endParaRPr>
                  </a:p>
                </p:txBody>
              </p:sp>
            </p:grpSp>
          </p:grp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5256D28-7E72-8A83-86F3-B9C6E4885CE1}"/>
                  </a:ext>
                </a:extLst>
              </p:cNvPr>
              <p:cNvSpPr/>
              <p:nvPr/>
            </p:nvSpPr>
            <p:spPr>
              <a:xfrm>
                <a:off x="1785200" y="2897634"/>
                <a:ext cx="385170" cy="38517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p:grpSp>
        <p:sp>
          <p:nvSpPr>
            <p:cNvPr id="15" name="文本占位符 4">
              <a:extLst>
                <a:ext uri="{FF2B5EF4-FFF2-40B4-BE49-F238E27FC236}">
                  <a16:creationId xmlns:a16="http://schemas.microsoft.com/office/drawing/2014/main" id="{CE2206CC-CECC-527F-10AB-AB33F8ED46E9}"/>
                </a:ext>
              </a:extLst>
            </p:cNvPr>
            <p:cNvSpPr txBox="1">
              <a:spLocks/>
            </p:cNvSpPr>
            <p:nvPr/>
          </p:nvSpPr>
          <p:spPr>
            <a:xfrm>
              <a:off x="1347626" y="3670376"/>
              <a:ext cx="2820220" cy="771422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方便快捷的管理项目依赖的资源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(jar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包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，避免版本冲突问题</a:t>
              </a: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5589D3B6-741C-EE9F-695E-5BA359F335CD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</p:spTree>
    <p:extLst>
      <p:ext uri="{BB962C8B-B14F-4D97-AF65-F5344CB8AC3E}">
        <p14:creationId xmlns:p14="http://schemas.microsoft.com/office/powerpoint/2010/main" val="40823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>
            <a:extLst>
              <a:ext uri="{FF2B5EF4-FFF2-40B4-BE49-F238E27FC236}">
                <a16:creationId xmlns:a16="http://schemas.microsoft.com/office/drawing/2014/main" id="{A502FE57-4DD9-6316-040F-D14D9D572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/>
          <a:stretch/>
        </p:blipFill>
        <p:spPr>
          <a:xfrm>
            <a:off x="7495568" y="2829802"/>
            <a:ext cx="2591390" cy="2697299"/>
          </a:xfrm>
          <a:prstGeom prst="roundRect">
            <a:avLst>
              <a:gd name="adj" fmla="val 3540"/>
            </a:avLst>
          </a:prstGeom>
          <a:ln w="6350">
            <a:solidFill>
              <a:srgbClr val="000000">
                <a:lumMod val="75000"/>
                <a:lumOff val="25000"/>
              </a:srgbClr>
            </a:solidFill>
            <a:prstDash val="dash"/>
          </a:ln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45CC97FB-EBDD-D972-5BCC-10008A32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81" y="2618765"/>
            <a:ext cx="1721089" cy="650576"/>
          </a:xfrm>
          <a:prstGeom prst="roundRect">
            <a:avLst>
              <a:gd name="adj" fmla="val 5095"/>
            </a:avLst>
          </a:prstGeom>
          <a:ln w="6350">
            <a:solidFill>
              <a:srgbClr val="FFFFFF">
                <a:lumMod val="65000"/>
              </a:srgbClr>
            </a:solidFill>
            <a:prstDash val="dash"/>
          </a:ln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7827D2B3-A461-5084-1729-EE5E47474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881" y="3853164"/>
            <a:ext cx="1721089" cy="650576"/>
          </a:xfrm>
          <a:prstGeom prst="roundRect">
            <a:avLst>
              <a:gd name="adj" fmla="val 6674"/>
            </a:avLst>
          </a:prstGeom>
          <a:ln w="6350">
            <a:solidFill>
              <a:srgbClr val="FFFFFF">
                <a:lumMod val="65000"/>
              </a:srgbClr>
            </a:solidFill>
            <a:prstDash val="dash"/>
          </a:ln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26AD1A40-5EAB-541D-CF4A-140A573426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882" y="5082232"/>
            <a:ext cx="1721088" cy="680919"/>
          </a:xfrm>
          <a:prstGeom prst="roundRect">
            <a:avLst>
              <a:gd name="adj" fmla="val 4606"/>
            </a:avLst>
          </a:prstGeom>
          <a:ln w="6350">
            <a:solidFill>
              <a:srgbClr val="FFFFFF">
                <a:lumMod val="65000"/>
              </a:srgbClr>
            </a:solidFill>
            <a:prstDash val="dash"/>
          </a:ln>
        </p:spPr>
      </p:pic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8DD2BC0A-C204-9D29-D7D7-2C79BFDBFA3A}"/>
              </a:ext>
            </a:extLst>
          </p:cNvPr>
          <p:cNvSpPr/>
          <p:nvPr/>
        </p:nvSpPr>
        <p:spPr>
          <a:xfrm>
            <a:off x="4529248" y="2421664"/>
            <a:ext cx="2101301" cy="1153802"/>
          </a:xfrm>
          <a:prstGeom prst="roundRect">
            <a:avLst>
              <a:gd name="adj" fmla="val 12008"/>
            </a:avLst>
          </a:prstGeom>
          <a:solidFill>
            <a:srgbClr val="FAC09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D99106A-B625-AF45-C5F8-E6F25D07D1E8}"/>
              </a:ext>
            </a:extLst>
          </p:cNvPr>
          <p:cNvSpPr/>
          <p:nvPr/>
        </p:nvSpPr>
        <p:spPr>
          <a:xfrm>
            <a:off x="4529246" y="3595643"/>
            <a:ext cx="2101301" cy="1233556"/>
          </a:xfrm>
          <a:prstGeom prst="roundRect">
            <a:avLst>
              <a:gd name="adj" fmla="val 10483"/>
            </a:avLst>
          </a:prstGeom>
          <a:solidFill>
            <a:srgbClr val="92D05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993788B-0A4B-01F7-A8F8-778D48B52A25}"/>
              </a:ext>
            </a:extLst>
          </p:cNvPr>
          <p:cNvSpPr/>
          <p:nvPr/>
        </p:nvSpPr>
        <p:spPr>
          <a:xfrm>
            <a:off x="4529246" y="4857606"/>
            <a:ext cx="2101301" cy="1099831"/>
          </a:xfrm>
          <a:prstGeom prst="roundRect">
            <a:avLst>
              <a:gd name="adj" fmla="val 11757"/>
            </a:avLst>
          </a:prstGeom>
          <a:solidFill>
            <a:srgbClr val="FF0000">
              <a:alpha val="2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A164CAA-6DA9-58C2-9CC4-894AE4250B8A}"/>
              </a:ext>
            </a:extLst>
          </p:cNvPr>
          <p:cNvGrpSpPr/>
          <p:nvPr/>
        </p:nvGrpSpPr>
        <p:grpSpPr>
          <a:xfrm>
            <a:off x="6655905" y="2421663"/>
            <a:ext cx="767135" cy="3535773"/>
            <a:chOff x="6525315" y="1452786"/>
            <a:chExt cx="1000649" cy="4365395"/>
          </a:xfrm>
        </p:grpSpPr>
        <p:sp>
          <p:nvSpPr>
            <p:cNvPr id="101" name="流程图: 合并 100">
              <a:extLst>
                <a:ext uri="{FF2B5EF4-FFF2-40B4-BE49-F238E27FC236}">
                  <a16:creationId xmlns:a16="http://schemas.microsoft.com/office/drawing/2014/main" id="{30E93373-44B5-BB09-3C37-8C7C115ED23A}"/>
                </a:ext>
              </a:extLst>
            </p:cNvPr>
            <p:cNvSpPr/>
            <p:nvPr/>
          </p:nvSpPr>
          <p:spPr>
            <a:xfrm rot="16200000">
              <a:off x="4838890" y="3139211"/>
              <a:ext cx="4365395" cy="992546"/>
            </a:xfrm>
            <a:prstGeom prst="flowChartMerge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91F0CF6-D271-6B5A-D77F-CC913488C45B}"/>
                </a:ext>
              </a:extLst>
            </p:cNvPr>
            <p:cNvSpPr txBox="1"/>
            <p:nvPr/>
          </p:nvSpPr>
          <p:spPr>
            <a:xfrm>
              <a:off x="6553198" y="3516459"/>
              <a:ext cx="972766" cy="32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统一结构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03" name="图片 102">
            <a:extLst>
              <a:ext uri="{FF2B5EF4-FFF2-40B4-BE49-F238E27FC236}">
                <a16:creationId xmlns:a16="http://schemas.microsoft.com/office/drawing/2014/main" id="{E80AB0A5-FBB2-7065-48AB-D935B8FD74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536"/>
          <a:stretch/>
        </p:blipFill>
        <p:spPr>
          <a:xfrm>
            <a:off x="6774427" y="4354755"/>
            <a:ext cx="430338" cy="108288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52754A6A-2D79-CE7F-2E04-3BBB6A8521B7}"/>
              </a:ext>
            </a:extLst>
          </p:cNvPr>
          <p:cNvGrpSpPr/>
          <p:nvPr/>
        </p:nvGrpSpPr>
        <p:grpSpPr>
          <a:xfrm>
            <a:off x="9147467" y="3448507"/>
            <a:ext cx="2150070" cy="276999"/>
            <a:chOff x="8580120" y="2984013"/>
            <a:chExt cx="2150070" cy="276999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A70CA842-7135-ACC7-5748-2C0BE5ED2272}"/>
                </a:ext>
              </a:extLst>
            </p:cNvPr>
            <p:cNvGrpSpPr/>
            <p:nvPr/>
          </p:nvGrpSpPr>
          <p:grpSpPr>
            <a:xfrm>
              <a:off x="8580120" y="3062769"/>
              <a:ext cx="909320" cy="96405"/>
              <a:chOff x="9662160" y="3628651"/>
              <a:chExt cx="909320" cy="96405"/>
            </a:xfrm>
          </p:grpSpPr>
          <p:sp>
            <p:nvSpPr>
              <p:cNvPr id="107" name="流程图: 接点 106">
                <a:extLst>
                  <a:ext uri="{FF2B5EF4-FFF2-40B4-BE49-F238E27FC236}">
                    <a16:creationId xmlns:a16="http://schemas.microsoft.com/office/drawing/2014/main" id="{8396ABD1-04E2-CC50-DA76-EC5F2AEA6446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7274796-FE72-7D0B-CE74-DA8781060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81788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54C94AD-8474-567E-EB46-B82DE9D62D0F}"/>
                </a:ext>
              </a:extLst>
            </p:cNvPr>
            <p:cNvSpPr txBox="1"/>
            <p:nvPr/>
          </p:nvSpPr>
          <p:spPr>
            <a:xfrm>
              <a:off x="9568180" y="2984013"/>
              <a:ext cx="116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实际项目资源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1D5AF85-2163-EEFB-2926-A87C013DAAC3}"/>
              </a:ext>
            </a:extLst>
          </p:cNvPr>
          <p:cNvGrpSpPr/>
          <p:nvPr/>
        </p:nvGrpSpPr>
        <p:grpSpPr>
          <a:xfrm>
            <a:off x="9156704" y="4381935"/>
            <a:ext cx="2145355" cy="276999"/>
            <a:chOff x="8580120" y="3926677"/>
            <a:chExt cx="2145355" cy="276999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CC43B277-1AC4-D449-79F9-FC8D8020ED60}"/>
                </a:ext>
              </a:extLst>
            </p:cNvPr>
            <p:cNvGrpSpPr/>
            <p:nvPr/>
          </p:nvGrpSpPr>
          <p:grpSpPr>
            <a:xfrm>
              <a:off x="8580120" y="4016975"/>
              <a:ext cx="909320" cy="96405"/>
              <a:chOff x="9662160" y="3628651"/>
              <a:chExt cx="909320" cy="96405"/>
            </a:xfrm>
          </p:grpSpPr>
          <p:sp>
            <p:nvSpPr>
              <p:cNvPr id="112" name="流程图: 接点 111">
                <a:extLst>
                  <a:ext uri="{FF2B5EF4-FFF2-40B4-BE49-F238E27FC236}">
                    <a16:creationId xmlns:a16="http://schemas.microsoft.com/office/drawing/2014/main" id="{FEEC05D1-07E6-9ED2-9CCB-CE92513E2405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2D0E046C-7525-6193-6E09-65D5E4113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81788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DB0F7EDA-6511-185A-F827-EDC3885D70FA}"/>
                </a:ext>
              </a:extLst>
            </p:cNvPr>
            <p:cNvSpPr txBox="1"/>
            <p:nvPr/>
          </p:nvSpPr>
          <p:spPr>
            <a:xfrm>
              <a:off x="9563465" y="3926677"/>
              <a:ext cx="116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测试项目资源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FB307AC-EB88-7273-5DDF-0EC097659DFB}"/>
              </a:ext>
            </a:extLst>
          </p:cNvPr>
          <p:cNvGrpSpPr/>
          <p:nvPr/>
        </p:nvGrpSpPr>
        <p:grpSpPr>
          <a:xfrm>
            <a:off x="9202887" y="5235027"/>
            <a:ext cx="2145355" cy="276999"/>
            <a:chOff x="8580120" y="4835185"/>
            <a:chExt cx="2145355" cy="276999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6933CB02-F4FD-8F0E-2495-A0658359E56F}"/>
                </a:ext>
              </a:extLst>
            </p:cNvPr>
            <p:cNvGrpSpPr/>
            <p:nvPr/>
          </p:nvGrpSpPr>
          <p:grpSpPr>
            <a:xfrm>
              <a:off x="8580120" y="4909994"/>
              <a:ext cx="909320" cy="96405"/>
              <a:chOff x="9662160" y="3628651"/>
              <a:chExt cx="909320" cy="96405"/>
            </a:xfrm>
          </p:grpSpPr>
          <p:sp>
            <p:nvSpPr>
              <p:cNvPr id="117" name="流程图: 接点 116">
                <a:extLst>
                  <a:ext uri="{FF2B5EF4-FFF2-40B4-BE49-F238E27FC236}">
                    <a16:creationId xmlns:a16="http://schemas.microsoft.com/office/drawing/2014/main" id="{2D1D7524-514E-D849-697A-F62F7A593B8C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EE1B09B9-0913-51FD-9569-A1F58E4F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81788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7B1D5FB-44F4-D443-F927-81222D7C5E79}"/>
                </a:ext>
              </a:extLst>
            </p:cNvPr>
            <p:cNvSpPr txBox="1"/>
            <p:nvPr/>
          </p:nvSpPr>
          <p:spPr>
            <a:xfrm>
              <a:off x="9563465" y="4835185"/>
              <a:ext cx="1162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项目配置文件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B5A126C-5D2C-1FEB-7441-0925C2BE1D39}"/>
              </a:ext>
            </a:extLst>
          </p:cNvPr>
          <p:cNvGrpSpPr/>
          <p:nvPr/>
        </p:nvGrpSpPr>
        <p:grpSpPr>
          <a:xfrm>
            <a:off x="9328535" y="3749225"/>
            <a:ext cx="2085864" cy="276999"/>
            <a:chOff x="8751952" y="3275495"/>
            <a:chExt cx="2085864" cy="276999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D28E1568-8FBD-2D7D-EAD8-5811A4EAF786}"/>
                </a:ext>
              </a:extLst>
            </p:cNvPr>
            <p:cNvGrpSpPr/>
            <p:nvPr/>
          </p:nvGrpSpPr>
          <p:grpSpPr>
            <a:xfrm>
              <a:off x="8751952" y="3368370"/>
              <a:ext cx="737488" cy="96405"/>
              <a:chOff x="9662160" y="3628651"/>
              <a:chExt cx="737488" cy="96405"/>
            </a:xfrm>
          </p:grpSpPr>
          <p:sp>
            <p:nvSpPr>
              <p:cNvPr id="122" name="流程图: 接点 121">
                <a:extLst>
                  <a:ext uri="{FF2B5EF4-FFF2-40B4-BE49-F238E27FC236}">
                    <a16:creationId xmlns:a16="http://schemas.microsoft.com/office/drawing/2014/main" id="{BF0A5FF9-63D9-9B35-F654-F39EB767B16D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66FD9FD-EBCB-C868-77E6-BBBFF354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646048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AC100C8-94E5-FFBA-DC08-20DAFA2047D6}"/>
                </a:ext>
              </a:extLst>
            </p:cNvPr>
            <p:cNvSpPr txBox="1"/>
            <p:nvPr/>
          </p:nvSpPr>
          <p:spPr>
            <a:xfrm>
              <a:off x="9580880" y="3275495"/>
              <a:ext cx="1256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</a:t>
              </a: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源代码目录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F64927DE-A55E-627A-C609-6BF82B5B44A0}"/>
              </a:ext>
            </a:extLst>
          </p:cNvPr>
          <p:cNvGrpSpPr/>
          <p:nvPr/>
        </p:nvGrpSpPr>
        <p:grpSpPr>
          <a:xfrm>
            <a:off x="9845772" y="4032577"/>
            <a:ext cx="1763649" cy="276999"/>
            <a:chOff x="9056752" y="3586555"/>
            <a:chExt cx="1763649" cy="276999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3987921A-E213-EC6B-AE5E-235E38757D82}"/>
                </a:ext>
              </a:extLst>
            </p:cNvPr>
            <p:cNvGrpSpPr/>
            <p:nvPr/>
          </p:nvGrpSpPr>
          <p:grpSpPr>
            <a:xfrm>
              <a:off x="9056752" y="3690366"/>
              <a:ext cx="432688" cy="96405"/>
              <a:chOff x="9662160" y="3628651"/>
              <a:chExt cx="432688" cy="96405"/>
            </a:xfrm>
          </p:grpSpPr>
          <p:sp>
            <p:nvSpPr>
              <p:cNvPr id="127" name="流程图: 接点 126">
                <a:extLst>
                  <a:ext uri="{FF2B5EF4-FFF2-40B4-BE49-F238E27FC236}">
                    <a16:creationId xmlns:a16="http://schemas.microsoft.com/office/drawing/2014/main" id="{D2B5E28F-D7CF-F631-D689-921FCCE4B43C}"/>
                  </a:ext>
                </a:extLst>
              </p:cNvPr>
              <p:cNvSpPr/>
              <p:nvPr/>
            </p:nvSpPr>
            <p:spPr>
              <a:xfrm>
                <a:off x="9662160" y="3628651"/>
                <a:ext cx="91440" cy="96405"/>
              </a:xfrm>
              <a:prstGeom prst="flowChartConnector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B5CC359B-A73E-6D68-B5EA-6129A2CB4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3600" y="3676853"/>
                <a:ext cx="341248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93A644B3-FECD-37A0-B40F-C85682FEEBA9}"/>
                </a:ext>
              </a:extLst>
            </p:cNvPr>
            <p:cNvSpPr txBox="1"/>
            <p:nvPr/>
          </p:nvSpPr>
          <p:spPr>
            <a:xfrm>
              <a:off x="9563465" y="3586555"/>
              <a:ext cx="1256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配置文件目录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E594590-FAD5-D70F-EB76-18C120605323}"/>
              </a:ext>
            </a:extLst>
          </p:cNvPr>
          <p:cNvGrpSpPr/>
          <p:nvPr/>
        </p:nvGrpSpPr>
        <p:grpSpPr>
          <a:xfrm>
            <a:off x="1259721" y="2618765"/>
            <a:ext cx="2705529" cy="2704667"/>
            <a:chOff x="5002169" y="2421705"/>
            <a:chExt cx="2705529" cy="270466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3455CA8E-58DF-6682-D8FB-332F0513E4F4}"/>
                </a:ext>
              </a:extLst>
            </p:cNvPr>
            <p:cNvGrpSpPr/>
            <p:nvPr/>
          </p:nvGrpSpPr>
          <p:grpSpPr>
            <a:xfrm>
              <a:off x="5044038" y="2421705"/>
              <a:ext cx="2395460" cy="689985"/>
              <a:chOff x="5044038" y="2736665"/>
              <a:chExt cx="2395460" cy="689985"/>
            </a:xfrm>
          </p:grpSpPr>
          <p:grpSp>
            <p:nvGrpSpPr>
              <p:cNvPr id="134" name="组合 13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5DC6E5D6-B59B-E660-06E4-939F91345E53}"/>
                  </a:ext>
                </a:extLst>
              </p:cNvPr>
              <p:cNvGrpSpPr/>
              <p:nvPr/>
            </p:nvGrpSpPr>
            <p:grpSpPr>
              <a:xfrm>
                <a:off x="5044038" y="2736665"/>
                <a:ext cx="2395460" cy="689985"/>
                <a:chOff x="1052038" y="2135459"/>
                <a:chExt cx="5807417" cy="4080667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F2ACDB0-9956-CB68-61FC-19292861CB65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799887" cy="394070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2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  </a:t>
                  </a:r>
                  <a:r>
                    <a:rPr lang="en-US" altLang="zh-CN" sz="2400" b="1" kern="0" dirty="0">
                      <a:latin typeface="Calibri"/>
                      <a:ea typeface="黑体"/>
                    </a:rPr>
                    <a:t>2</a:t>
                  </a: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    </a:t>
                  </a:r>
                  <a:r>
                    <a:rPr kumimoji="0" lang="zh-CN" altLang="en-US" sz="2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统一项目结构</a:t>
                  </a:r>
                </a:p>
              </p:txBody>
            </p:sp>
            <p:sp>
              <p:nvSpPr>
                <p:cNvPr id="141" name="任意多边形 13">
                  <a:extLst>
                    <a:ext uri="{FF2B5EF4-FFF2-40B4-BE49-F238E27FC236}">
                      <a16:creationId xmlns:a16="http://schemas.microsoft.com/office/drawing/2014/main" id="{A4A1120A-3745-6202-F5DC-F74FED7E3D9D}"/>
                    </a:ext>
                  </a:extLst>
                </p:cNvPr>
                <p:cNvSpPr/>
                <p:nvPr/>
              </p:nvSpPr>
              <p:spPr>
                <a:xfrm>
                  <a:off x="6601037" y="2135459"/>
                  <a:ext cx="258418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  <p:sp>
              <p:nvSpPr>
                <p:cNvPr id="142" name="任意多边形 14">
                  <a:extLst>
                    <a:ext uri="{FF2B5EF4-FFF2-40B4-BE49-F238E27FC236}">
                      <a16:creationId xmlns:a16="http://schemas.microsoft.com/office/drawing/2014/main" id="{8C664911-C8FC-6215-FC2A-F7CD49CDE22D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515983EE-2D85-D31C-6573-829B2C9B34DB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783376" cy="348278"/>
                  <a:chOff x="1212078" y="2288905"/>
                  <a:chExt cx="5783376" cy="348278"/>
                </a:xfrm>
              </p:grpSpPr>
              <p:sp>
                <p:nvSpPr>
                  <p:cNvPr id="144" name="任意多边形 16">
                    <a:extLst>
                      <a:ext uri="{FF2B5EF4-FFF2-40B4-BE49-F238E27FC236}">
                        <a16:creationId xmlns:a16="http://schemas.microsoft.com/office/drawing/2014/main" id="{D648812F-A816-BB4C-0389-0CFEFE59F8E5}"/>
                      </a:ext>
                    </a:extLst>
                  </p:cNvPr>
                  <p:cNvSpPr/>
                  <p:nvPr/>
                </p:nvSpPr>
                <p:spPr>
                  <a:xfrm>
                    <a:off x="6737036" y="2288905"/>
                    <a:ext cx="258418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endParaRPr>
                  </a:p>
                </p:txBody>
              </p:sp>
              <p:sp>
                <p:nvSpPr>
                  <p:cNvPr id="145" name="任意多边形 17">
                    <a:extLst>
                      <a:ext uri="{FF2B5EF4-FFF2-40B4-BE49-F238E27FC236}">
                        <a16:creationId xmlns:a16="http://schemas.microsoft.com/office/drawing/2014/main" id="{83259481-8016-AE6A-ECAB-5682DAC08583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endParaRPr>
                  </a:p>
                </p:txBody>
              </p:sp>
            </p:grpSp>
          </p:grp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9315E8A-037E-1FBA-BDC6-DC6F10BB8489}"/>
                  </a:ext>
                </a:extLst>
              </p:cNvPr>
              <p:cNvSpPr/>
              <p:nvPr/>
            </p:nvSpPr>
            <p:spPr>
              <a:xfrm>
                <a:off x="5100485" y="2842347"/>
                <a:ext cx="371795" cy="37179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p:grpSp>
        <p:sp>
          <p:nvSpPr>
            <p:cNvPr id="132" name="文本占位符 4">
              <a:extLst>
                <a:ext uri="{FF2B5EF4-FFF2-40B4-BE49-F238E27FC236}">
                  <a16:creationId xmlns:a16="http://schemas.microsoft.com/office/drawing/2014/main" id="{34275825-0D99-B56B-7E88-29A7E83D1B2A}"/>
                </a:ext>
              </a:extLst>
            </p:cNvPr>
            <p:cNvSpPr txBox="1">
              <a:spLocks/>
            </p:cNvSpPr>
            <p:nvPr/>
          </p:nvSpPr>
          <p:spPr>
            <a:xfrm>
              <a:off x="5002169" y="4194719"/>
              <a:ext cx="2705529" cy="9316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提供标准、统一的项目结构</a:t>
              </a: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1A65236B-EBBE-EE40-0688-DA3F891F4F27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9C64AE3E-EA19-3971-FB8C-DABA79972291}"/>
              </a:ext>
            </a:extLst>
          </p:cNvPr>
          <p:cNvSpPr txBox="1">
            <a:spLocks/>
          </p:cNvSpPr>
          <p:nvPr/>
        </p:nvSpPr>
        <p:spPr>
          <a:xfrm>
            <a:off x="740979" y="1068603"/>
            <a:ext cx="11273195" cy="6589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旗下的一个开源项目，是一款用于管理和构建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项目的工具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3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对角圆角 1">
            <a:extLst>
              <a:ext uri="{FF2B5EF4-FFF2-40B4-BE49-F238E27FC236}">
                <a16:creationId xmlns:a16="http://schemas.microsoft.com/office/drawing/2014/main" id="{95619CCC-9163-9292-14D9-4C644B3B3AD4}"/>
              </a:ext>
            </a:extLst>
          </p:cNvPr>
          <p:cNvSpPr/>
          <p:nvPr/>
        </p:nvSpPr>
        <p:spPr>
          <a:xfrm>
            <a:off x="7489021" y="2551207"/>
            <a:ext cx="1010035" cy="382116"/>
          </a:xfrm>
          <a:prstGeom prst="round2DiagRect">
            <a:avLst/>
          </a:prstGeom>
          <a:solidFill>
            <a:srgbClr val="8C61FF"/>
          </a:solidFill>
          <a:ln w="25400" cap="flat" cmpd="sng" algn="ctr">
            <a:noFill/>
            <a:prstDash val="solid"/>
          </a:ln>
          <a:effectLst>
            <a:outerShdw blurRad="203200" dist="38100" dir="5400000" sx="101000" sy="101000" algn="t" rotWithShape="0">
              <a:srgbClr val="EA4C89">
                <a:lumMod val="60000"/>
                <a:lumOff val="40000"/>
                <a:alpha val="5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清理</a:t>
            </a:r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7B8D4FF2-8F16-F199-DFAA-317AFCEC0232}"/>
              </a:ext>
            </a:extLst>
          </p:cNvPr>
          <p:cNvSpPr/>
          <p:nvPr/>
        </p:nvSpPr>
        <p:spPr>
          <a:xfrm>
            <a:off x="8270142" y="3078411"/>
            <a:ext cx="1010035" cy="382116"/>
          </a:xfrm>
          <a:prstGeom prst="round2DiagRect">
            <a:avLst/>
          </a:prstGeom>
          <a:solidFill>
            <a:srgbClr val="8C61FF"/>
          </a:solidFill>
          <a:ln w="25400" cap="flat" cmpd="sng" algn="ctr">
            <a:noFill/>
            <a:prstDash val="solid"/>
          </a:ln>
          <a:effectLst>
            <a:outerShdw blurRad="203200" dist="38100" dir="5400000" sx="101000" sy="101000" algn="t" rotWithShape="0">
              <a:srgbClr val="EA4C89">
                <a:lumMod val="60000"/>
                <a:lumOff val="40000"/>
                <a:alpha val="5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编译</a:t>
            </a:r>
          </a:p>
        </p:txBody>
      </p:sp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67043117-498D-7B0F-E1BD-E45E2044FB56}"/>
              </a:ext>
            </a:extLst>
          </p:cNvPr>
          <p:cNvSpPr/>
          <p:nvPr/>
        </p:nvSpPr>
        <p:spPr>
          <a:xfrm>
            <a:off x="9046482" y="3605615"/>
            <a:ext cx="1010035" cy="382116"/>
          </a:xfrm>
          <a:prstGeom prst="round2DiagRect">
            <a:avLst/>
          </a:prstGeom>
          <a:solidFill>
            <a:srgbClr val="8C61FF"/>
          </a:solidFill>
          <a:ln w="25400" cap="flat" cmpd="sng" algn="ctr">
            <a:noFill/>
            <a:prstDash val="solid"/>
          </a:ln>
          <a:effectLst>
            <a:outerShdw blurRad="203200" dist="38100" dir="5400000" sx="101000" sy="101000" algn="t" rotWithShape="0">
              <a:srgbClr val="EA4C89">
                <a:lumMod val="60000"/>
                <a:lumOff val="40000"/>
                <a:alpha val="5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测试</a:t>
            </a: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CDC52C53-FEE1-003E-8A17-87AB605578F3}"/>
              </a:ext>
            </a:extLst>
          </p:cNvPr>
          <p:cNvSpPr/>
          <p:nvPr/>
        </p:nvSpPr>
        <p:spPr>
          <a:xfrm>
            <a:off x="9808482" y="4132819"/>
            <a:ext cx="1010035" cy="382116"/>
          </a:xfrm>
          <a:prstGeom prst="round2DiagRect">
            <a:avLst/>
          </a:prstGeom>
          <a:solidFill>
            <a:srgbClr val="8C61FF"/>
          </a:solidFill>
          <a:ln w="25400" cap="flat" cmpd="sng" algn="ctr">
            <a:noFill/>
            <a:prstDash val="solid"/>
          </a:ln>
          <a:effectLst>
            <a:outerShdw blurRad="203200" dist="38100" dir="5400000" sx="101000" sy="101000" algn="t" rotWithShape="0">
              <a:srgbClr val="EA4C89">
                <a:lumMod val="60000"/>
                <a:lumOff val="40000"/>
                <a:alpha val="5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打包</a:t>
            </a: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7756BCD-485B-6E75-B256-24B8740B5826}"/>
              </a:ext>
            </a:extLst>
          </p:cNvPr>
          <p:cNvSpPr/>
          <p:nvPr/>
        </p:nvSpPr>
        <p:spPr>
          <a:xfrm>
            <a:off x="10544198" y="4660023"/>
            <a:ext cx="1010035" cy="382116"/>
          </a:xfrm>
          <a:prstGeom prst="round2DiagRect">
            <a:avLst/>
          </a:prstGeom>
          <a:solidFill>
            <a:srgbClr val="8C61FF"/>
          </a:solidFill>
          <a:ln w="25400" cap="flat" cmpd="sng" algn="ctr">
            <a:noFill/>
            <a:prstDash val="solid"/>
          </a:ln>
          <a:effectLst>
            <a:outerShdw blurRad="203200" dist="38100" dir="5400000" sx="101000" sy="101000" algn="t" rotWithShape="0">
              <a:srgbClr val="EA4C89">
                <a:lumMod val="60000"/>
                <a:lumOff val="40000"/>
                <a:alpha val="52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发布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0ECAAA4B-B940-D9AC-5913-9BE10D027C96}"/>
              </a:ext>
            </a:extLst>
          </p:cNvPr>
          <p:cNvCxnSpPr>
            <a:stCxn id="2" idx="1"/>
            <a:endCxn id="3" idx="2"/>
          </p:cNvCxnSpPr>
          <p:nvPr/>
        </p:nvCxnSpPr>
        <p:spPr>
          <a:xfrm rot="16200000" flipH="1">
            <a:off x="7964017" y="2963344"/>
            <a:ext cx="336146" cy="276103"/>
          </a:xfrm>
          <a:prstGeom prst="bentConnector2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"/>
          </a:ln>
          <a:effectLst/>
        </p:spPr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A6767BC-FD2B-3023-7CFA-B38EEAF068C2}"/>
              </a:ext>
            </a:extLst>
          </p:cNvPr>
          <p:cNvCxnSpPr>
            <a:cxnSpLocks/>
            <a:stCxn id="3" idx="1"/>
            <a:endCxn id="4" idx="2"/>
          </p:cNvCxnSpPr>
          <p:nvPr/>
        </p:nvCxnSpPr>
        <p:spPr>
          <a:xfrm rot="16200000" flipH="1">
            <a:off x="8742748" y="3492939"/>
            <a:ext cx="336146" cy="271322"/>
          </a:xfrm>
          <a:prstGeom prst="bentConnector2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"/>
          </a:ln>
          <a:effectLst/>
        </p:spPr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ADFADF4C-4185-6D04-211B-7D5209F7DD61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rot="16200000" flipH="1">
            <a:off x="9511918" y="4027313"/>
            <a:ext cx="336146" cy="256982"/>
          </a:xfrm>
          <a:prstGeom prst="bentConnector2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"/>
          </a:ln>
          <a:effectLst/>
        </p:spPr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8557124-C180-E8E4-30D0-051BCD28CE6D}"/>
              </a:ext>
            </a:extLst>
          </p:cNvPr>
          <p:cNvCxnSpPr>
            <a:cxnSpLocks/>
            <a:stCxn id="5" idx="1"/>
            <a:endCxn id="6" idx="2"/>
          </p:cNvCxnSpPr>
          <p:nvPr/>
        </p:nvCxnSpPr>
        <p:spPr>
          <a:xfrm rot="16200000" flipH="1">
            <a:off x="10260776" y="4567659"/>
            <a:ext cx="336146" cy="230698"/>
          </a:xfrm>
          <a:prstGeom prst="bentConnector2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dash"/>
          </a:ln>
          <a:effectLst/>
        </p:spPr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B44E47-2E93-744B-B242-B547585C6649}"/>
              </a:ext>
            </a:extLst>
          </p:cNvPr>
          <p:cNvGrpSpPr/>
          <p:nvPr/>
        </p:nvGrpSpPr>
        <p:grpSpPr>
          <a:xfrm>
            <a:off x="905742" y="2480880"/>
            <a:ext cx="2955552" cy="2249470"/>
            <a:chOff x="8202490" y="2433538"/>
            <a:chExt cx="2955552" cy="224947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0920E28-7AD4-A5C6-D3D7-B7E1D7E70EAC}"/>
                </a:ext>
              </a:extLst>
            </p:cNvPr>
            <p:cNvGrpSpPr/>
            <p:nvPr/>
          </p:nvGrpSpPr>
          <p:grpSpPr>
            <a:xfrm>
              <a:off x="8498502" y="2433538"/>
              <a:ext cx="2083281" cy="666319"/>
              <a:chOff x="8498502" y="2748498"/>
              <a:chExt cx="2083281" cy="666319"/>
            </a:xfrm>
          </p:grpSpPr>
          <p:grpSp>
            <p:nvGrpSpPr>
              <p:cNvPr id="17" name="组合 1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    <a:extLst>
                  <a:ext uri="{FF2B5EF4-FFF2-40B4-BE49-F238E27FC236}">
                    <a16:creationId xmlns:a16="http://schemas.microsoft.com/office/drawing/2014/main" id="{468DD069-7EED-4B09-AE9C-E8886378B48E}"/>
                  </a:ext>
                </a:extLst>
              </p:cNvPr>
              <p:cNvGrpSpPr/>
              <p:nvPr/>
            </p:nvGrpSpPr>
            <p:grpSpPr>
              <a:xfrm>
                <a:off x="8498502" y="2748498"/>
                <a:ext cx="2083281" cy="666319"/>
                <a:chOff x="1052038" y="2205441"/>
                <a:chExt cx="5050588" cy="3940703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402EECF-64A9-88D7-2666-AD5E5F510A12}"/>
                    </a:ext>
                  </a:extLst>
                </p:cNvPr>
                <p:cNvSpPr/>
                <p:nvPr/>
              </p:nvSpPr>
              <p:spPr>
                <a:xfrm>
                  <a:off x="1052038" y="2205441"/>
                  <a:ext cx="5040649" cy="3940703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     </a:t>
                  </a: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3</a:t>
                  </a: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   </a:t>
                  </a:r>
                  <a:r>
                    <a:rPr kumimoji="0" lang="zh-CN" altLang="en-US" sz="2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rPr>
                    <a:t>项目构建</a:t>
                  </a:r>
                </a:p>
              </p:txBody>
            </p:sp>
            <p:sp>
              <p:nvSpPr>
                <p:cNvPr id="33" name="任意多边形 13">
                  <a:extLst>
                    <a:ext uri="{FF2B5EF4-FFF2-40B4-BE49-F238E27FC236}">
                      <a16:creationId xmlns:a16="http://schemas.microsoft.com/office/drawing/2014/main" id="{E902B4CE-C080-3C10-497F-8BDB3C16B64A}"/>
                    </a:ext>
                  </a:extLst>
                </p:cNvPr>
                <p:cNvSpPr/>
                <p:nvPr/>
              </p:nvSpPr>
              <p:spPr>
                <a:xfrm>
                  <a:off x="5844209" y="2206487"/>
                  <a:ext cx="258417" cy="278296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  <p:sp>
              <p:nvSpPr>
                <p:cNvPr id="34" name="任意多边形 14">
                  <a:extLst>
                    <a:ext uri="{FF2B5EF4-FFF2-40B4-BE49-F238E27FC236}">
                      <a16:creationId xmlns:a16="http://schemas.microsoft.com/office/drawing/2014/main" id="{78C06377-B285-AFC4-223E-1D373C6BDF86}"/>
                    </a:ext>
                  </a:extLst>
                </p:cNvPr>
                <p:cNvSpPr/>
                <p:nvPr/>
              </p:nvSpPr>
              <p:spPr>
                <a:xfrm flipH="1">
                  <a:off x="1059679" y="2206491"/>
                  <a:ext cx="258416" cy="278292"/>
                </a:xfrm>
                <a:custGeom>
                  <a:avLst/>
                  <a:gdLst>
                    <a:gd name="connsiteX0" fmla="*/ 0 w 258417"/>
                    <a:gd name="connsiteY0" fmla="*/ 0 h 278296"/>
                    <a:gd name="connsiteX1" fmla="*/ 258417 w 258417"/>
                    <a:gd name="connsiteY1" fmla="*/ 0 h 278296"/>
                    <a:gd name="connsiteX2" fmla="*/ 258417 w 258417"/>
                    <a:gd name="connsiteY2" fmla="*/ 278296 h 278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8417" h="278296">
                      <a:moveTo>
                        <a:pt x="0" y="0"/>
                      </a:moveTo>
                      <a:lnTo>
                        <a:pt x="258417" y="0"/>
                      </a:lnTo>
                      <a:lnTo>
                        <a:pt x="258417" y="278296"/>
                      </a:lnTo>
                    </a:path>
                  </a:pathLst>
                </a:custGeom>
                <a:noFill/>
                <a:ln w="5715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黑体"/>
                    <a:cs typeface="+mn-cs"/>
                  </a:endParaRPr>
                </a:p>
              </p:txBody>
            </p: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24299EA0-C355-C142-7482-4F6B043496A3}"/>
                    </a:ext>
                  </a:extLst>
                </p:cNvPr>
                <p:cNvGrpSpPr/>
                <p:nvPr/>
              </p:nvGrpSpPr>
              <p:grpSpPr>
                <a:xfrm flipV="1">
                  <a:off x="1059678" y="5867848"/>
                  <a:ext cx="5042948" cy="278296"/>
                  <a:chOff x="1212078" y="2358887"/>
                  <a:chExt cx="5042948" cy="278296"/>
                </a:xfrm>
              </p:grpSpPr>
              <p:sp>
                <p:nvSpPr>
                  <p:cNvPr id="36" name="任意多边形 16">
                    <a:extLst>
                      <a:ext uri="{FF2B5EF4-FFF2-40B4-BE49-F238E27FC236}">
                        <a16:creationId xmlns:a16="http://schemas.microsoft.com/office/drawing/2014/main" id="{C8A4ECBC-A3D0-770E-8AC6-D98C643FB5FF}"/>
                      </a:ext>
                    </a:extLst>
                  </p:cNvPr>
                  <p:cNvSpPr/>
                  <p:nvPr/>
                </p:nvSpPr>
                <p:spPr>
                  <a:xfrm>
                    <a:off x="5996609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endParaRPr>
                  </a:p>
                </p:txBody>
              </p:sp>
              <p:sp>
                <p:nvSpPr>
                  <p:cNvPr id="37" name="任意多边形 17">
                    <a:extLst>
                      <a:ext uri="{FF2B5EF4-FFF2-40B4-BE49-F238E27FC236}">
                        <a16:creationId xmlns:a16="http://schemas.microsoft.com/office/drawing/2014/main" id="{459E33F2-C488-A10F-E894-84ADD06359FB}"/>
                      </a:ext>
                    </a:extLst>
                  </p:cNvPr>
                  <p:cNvSpPr/>
                  <p:nvPr/>
                </p:nvSpPr>
                <p:spPr>
                  <a:xfrm flipH="1">
                    <a:off x="1212078" y="2358887"/>
                    <a:ext cx="258417" cy="278296"/>
                  </a:xfrm>
                  <a:custGeom>
                    <a:avLst/>
                    <a:gdLst>
                      <a:gd name="connsiteX0" fmla="*/ 0 w 258417"/>
                      <a:gd name="connsiteY0" fmla="*/ 0 h 278296"/>
                      <a:gd name="connsiteX1" fmla="*/ 258417 w 258417"/>
                      <a:gd name="connsiteY1" fmla="*/ 0 h 278296"/>
                      <a:gd name="connsiteX2" fmla="*/ 258417 w 258417"/>
                      <a:gd name="connsiteY2" fmla="*/ 278296 h 278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8417" h="278296">
                        <a:moveTo>
                          <a:pt x="0" y="0"/>
                        </a:moveTo>
                        <a:lnTo>
                          <a:pt x="258417" y="0"/>
                        </a:lnTo>
                        <a:lnTo>
                          <a:pt x="258417" y="278296"/>
                        </a:lnTo>
                      </a:path>
                    </a:pathLst>
                  </a:custGeom>
                  <a:noFill/>
                  <a:ln w="5715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黑体"/>
                      <a:cs typeface="+mn-cs"/>
                    </a:endParaRPr>
                  </a:p>
                </p:txBody>
              </p:sp>
            </p:grpSp>
          </p:grp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9B5E1BD-5403-F6BC-9CAC-AB313E25A8D3}"/>
                  </a:ext>
                </a:extLst>
              </p:cNvPr>
              <p:cNvSpPr/>
              <p:nvPr/>
            </p:nvSpPr>
            <p:spPr>
              <a:xfrm>
                <a:off x="8808030" y="2894381"/>
                <a:ext cx="371795" cy="37179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</p:grpSp>
        <p:sp>
          <p:nvSpPr>
            <p:cNvPr id="15" name="文本占位符 4">
              <a:extLst>
                <a:ext uri="{FF2B5EF4-FFF2-40B4-BE49-F238E27FC236}">
                  <a16:creationId xmlns:a16="http://schemas.microsoft.com/office/drawing/2014/main" id="{BF86C532-0209-4038-675E-E8D97EEC2963}"/>
                </a:ext>
              </a:extLst>
            </p:cNvPr>
            <p:cNvSpPr txBox="1">
              <a:spLocks/>
            </p:cNvSpPr>
            <p:nvPr/>
          </p:nvSpPr>
          <p:spPr>
            <a:xfrm>
              <a:off x="8202490" y="3807780"/>
              <a:ext cx="2955552" cy="8752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标准跨平台（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MacOS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）的自动化项目构建方式</a:t>
              </a: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554C67C8-BD53-02BB-D30C-015DDBA424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8"/>
          <a:stretch/>
        </p:blipFill>
        <p:spPr>
          <a:xfrm>
            <a:off x="4561909" y="2410976"/>
            <a:ext cx="2591390" cy="2697299"/>
          </a:xfrm>
          <a:prstGeom prst="roundRect">
            <a:avLst>
              <a:gd name="adj" fmla="val 3540"/>
            </a:avLst>
          </a:prstGeom>
          <a:ln w="6350">
            <a:solidFill>
              <a:srgbClr val="000000">
                <a:lumMod val="75000"/>
                <a:lumOff val="25000"/>
              </a:srgbClr>
            </a:solidFill>
            <a:prstDash val="dash"/>
          </a:ln>
        </p:spPr>
      </p:pic>
      <p:sp>
        <p:nvSpPr>
          <p:cNvPr id="39" name="文本占位符 4">
            <a:extLst>
              <a:ext uri="{FF2B5EF4-FFF2-40B4-BE49-F238E27FC236}">
                <a16:creationId xmlns:a16="http://schemas.microsoft.com/office/drawing/2014/main" id="{3B785B7D-F30D-7459-BF7F-CEE1799F1022}"/>
              </a:ext>
            </a:extLst>
          </p:cNvPr>
          <p:cNvSpPr txBox="1">
            <a:spLocks/>
          </p:cNvSpPr>
          <p:nvPr/>
        </p:nvSpPr>
        <p:spPr>
          <a:xfrm>
            <a:off x="740979" y="1068603"/>
            <a:ext cx="11273195" cy="6589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旗下的一个开源项目，是一款用于管理和构建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项目的工具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C3EB841E-1D1E-9177-13B7-E9328FE8AB36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</p:spTree>
    <p:extLst>
      <p:ext uri="{BB962C8B-B14F-4D97-AF65-F5344CB8AC3E}">
        <p14:creationId xmlns:p14="http://schemas.microsoft.com/office/powerpoint/2010/main" val="420395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圆角矩形 4">
            <a:extLst>
              <a:ext uri="{FF2B5EF4-FFF2-40B4-BE49-F238E27FC236}">
                <a16:creationId xmlns:a16="http://schemas.microsoft.com/office/drawing/2014/main" id="{26716191-5C0B-BCF8-6D80-2D9DC1A9BC45}"/>
              </a:ext>
            </a:extLst>
          </p:cNvPr>
          <p:cNvSpPr/>
          <p:nvPr/>
        </p:nvSpPr>
        <p:spPr>
          <a:xfrm>
            <a:off x="1909313" y="1411234"/>
            <a:ext cx="4227238" cy="2407981"/>
          </a:xfrm>
          <a:prstGeom prst="roundRect">
            <a:avLst>
              <a:gd name="adj" fmla="val 3988"/>
            </a:avLst>
          </a:prstGeom>
          <a:gradFill flip="none" rotWithShape="1">
            <a:gsLst>
              <a:gs pos="32000">
                <a:srgbClr val="E3EFFF"/>
              </a:gs>
              <a:gs pos="70000">
                <a:srgbClr val="B7D2FE"/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AAF7BAE-D092-6BF9-355E-FED3EB6063BC}"/>
              </a:ext>
            </a:extLst>
          </p:cNvPr>
          <p:cNvCxnSpPr>
            <a:cxnSpLocks/>
          </p:cNvCxnSpPr>
          <p:nvPr/>
        </p:nvCxnSpPr>
        <p:spPr>
          <a:xfrm>
            <a:off x="2205125" y="2704912"/>
            <a:ext cx="3931426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dash"/>
            <a:tailEnd type="none"/>
          </a:ln>
          <a:effectLst/>
        </p:spPr>
      </p:cxnSp>
      <p:sp>
        <p:nvSpPr>
          <p:cNvPr id="108" name="圆角矩形 11">
            <a:extLst>
              <a:ext uri="{FF2B5EF4-FFF2-40B4-BE49-F238E27FC236}">
                <a16:creationId xmlns:a16="http://schemas.microsoft.com/office/drawing/2014/main" id="{0467141B-1C82-FFB1-AD58-E1503416D588}"/>
              </a:ext>
            </a:extLst>
          </p:cNvPr>
          <p:cNvSpPr/>
          <p:nvPr/>
        </p:nvSpPr>
        <p:spPr>
          <a:xfrm>
            <a:off x="2412124" y="1559507"/>
            <a:ext cx="1278345" cy="475888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项目对象模型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09" name="圆角矩形 73">
            <a:extLst>
              <a:ext uri="{FF2B5EF4-FFF2-40B4-BE49-F238E27FC236}">
                <a16:creationId xmlns:a16="http://schemas.microsoft.com/office/drawing/2014/main" id="{F9754549-B6A9-4132-C29B-25A161EC78D3}"/>
              </a:ext>
            </a:extLst>
          </p:cNvPr>
          <p:cNvSpPr/>
          <p:nvPr/>
        </p:nvSpPr>
        <p:spPr>
          <a:xfrm>
            <a:off x="4367234" y="1562361"/>
            <a:ext cx="1475926" cy="472911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依赖管理模型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Dependency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110" name="圆角矩形 74">
            <a:extLst>
              <a:ext uri="{FF2B5EF4-FFF2-40B4-BE49-F238E27FC236}">
                <a16:creationId xmlns:a16="http://schemas.microsoft.com/office/drawing/2014/main" id="{C777637B-706D-ED82-38FC-BFE13FB671BA}"/>
              </a:ext>
            </a:extLst>
          </p:cNvPr>
          <p:cNvSpPr/>
          <p:nvPr/>
        </p:nvSpPr>
        <p:spPr>
          <a:xfrm>
            <a:off x="2618206" y="2162345"/>
            <a:ext cx="3117758" cy="433282"/>
          </a:xfrm>
          <a:prstGeom prst="roundRect">
            <a:avLst/>
          </a:prstGeom>
          <a:gradFill flip="none" rotWithShape="1">
            <a:gsLst>
              <a:gs pos="0">
                <a:srgbClr val="EFFBE4"/>
              </a:gs>
              <a:gs pos="74000">
                <a:srgbClr val="DFF8CB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构建生命周期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阶段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Build lifecycle &amp; phases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1" name="圆角矩形 75">
            <a:extLst>
              <a:ext uri="{FF2B5EF4-FFF2-40B4-BE49-F238E27FC236}">
                <a16:creationId xmlns:a16="http://schemas.microsoft.com/office/drawing/2014/main" id="{87922B16-2F23-E704-F295-D2E8C4C3CB1A}"/>
              </a:ext>
            </a:extLst>
          </p:cNvPr>
          <p:cNvSpPr/>
          <p:nvPr/>
        </p:nvSpPr>
        <p:spPr>
          <a:xfrm>
            <a:off x="2770681" y="2833438"/>
            <a:ext cx="490007" cy="700937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rgbClr val="F79646">
                  <a:lumMod val="20000"/>
                  <a:lumOff val="80000"/>
                </a:srgbClr>
              </a:gs>
              <a:gs pos="74000">
                <a:srgbClr val="F79646">
                  <a:lumMod val="60000"/>
                  <a:lumOff val="4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12" name="圆角矩形 76">
            <a:extLst>
              <a:ext uri="{FF2B5EF4-FFF2-40B4-BE49-F238E27FC236}">
                <a16:creationId xmlns:a16="http://schemas.microsoft.com/office/drawing/2014/main" id="{6BD0B471-902F-7E67-36D9-5BDD31F073DA}"/>
              </a:ext>
            </a:extLst>
          </p:cNvPr>
          <p:cNvSpPr/>
          <p:nvPr/>
        </p:nvSpPr>
        <p:spPr>
          <a:xfrm>
            <a:off x="4350669" y="2830163"/>
            <a:ext cx="490007" cy="700937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rgbClr val="F79646">
                  <a:lumMod val="20000"/>
                  <a:lumOff val="80000"/>
                </a:srgbClr>
              </a:gs>
              <a:gs pos="74000">
                <a:srgbClr val="F79646">
                  <a:lumMod val="60000"/>
                  <a:lumOff val="4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13" name="圆角矩形 77">
            <a:extLst>
              <a:ext uri="{FF2B5EF4-FFF2-40B4-BE49-F238E27FC236}">
                <a16:creationId xmlns:a16="http://schemas.microsoft.com/office/drawing/2014/main" id="{B74BB7E8-BD15-81F4-D754-D0B7539E968C}"/>
              </a:ext>
            </a:extLst>
          </p:cNvPr>
          <p:cNvSpPr/>
          <p:nvPr/>
        </p:nvSpPr>
        <p:spPr>
          <a:xfrm>
            <a:off x="3297343" y="2833438"/>
            <a:ext cx="490007" cy="700937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rgbClr val="F79646">
                  <a:lumMod val="20000"/>
                  <a:lumOff val="80000"/>
                </a:srgbClr>
              </a:gs>
              <a:gs pos="74000">
                <a:srgbClr val="F79646">
                  <a:lumMod val="60000"/>
                  <a:lumOff val="4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sp>
        <p:nvSpPr>
          <p:cNvPr id="114" name="圆角矩形 78">
            <a:extLst>
              <a:ext uri="{FF2B5EF4-FFF2-40B4-BE49-F238E27FC236}">
                <a16:creationId xmlns:a16="http://schemas.microsoft.com/office/drawing/2014/main" id="{C0BF7FD6-86AC-3834-D30A-A3EAA5B64F81}"/>
              </a:ext>
            </a:extLst>
          </p:cNvPr>
          <p:cNvSpPr/>
          <p:nvPr/>
        </p:nvSpPr>
        <p:spPr>
          <a:xfrm>
            <a:off x="3824006" y="2830163"/>
            <a:ext cx="490007" cy="700937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rgbClr val="F79646">
                  <a:lumMod val="20000"/>
                  <a:lumOff val="80000"/>
                </a:srgbClr>
              </a:gs>
              <a:gs pos="74000">
                <a:srgbClr val="F79646">
                  <a:lumMod val="60000"/>
                  <a:lumOff val="4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5E60850-B8F6-FD5F-7352-AD86819A5207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>
            <a:off x="3690469" y="1797451"/>
            <a:ext cx="676765" cy="13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0D4D93F-79DD-D493-8D5F-049510AF2A23}"/>
              </a:ext>
            </a:extLst>
          </p:cNvPr>
          <p:cNvCxnSpPr>
            <a:cxnSpLocks/>
          </p:cNvCxnSpPr>
          <p:nvPr/>
        </p:nvCxnSpPr>
        <p:spPr>
          <a:xfrm>
            <a:off x="1254998" y="1787790"/>
            <a:ext cx="1157126" cy="142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58A5CA8-0E22-A270-6D1B-91065BEEDD50}"/>
              </a:ext>
            </a:extLst>
          </p:cNvPr>
          <p:cNvCxnSpPr>
            <a:cxnSpLocks/>
            <a:stCxn id="109" idx="3"/>
            <a:endCxn id="122" idx="2"/>
          </p:cNvCxnSpPr>
          <p:nvPr/>
        </p:nvCxnSpPr>
        <p:spPr>
          <a:xfrm flipV="1">
            <a:off x="5843160" y="1773400"/>
            <a:ext cx="1514925" cy="2541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86877EE-1F58-0B8E-C62D-C32712EC8084}"/>
              </a:ext>
            </a:extLst>
          </p:cNvPr>
          <p:cNvCxnSpPr>
            <a:cxnSpLocks/>
          </p:cNvCxnSpPr>
          <p:nvPr/>
        </p:nvCxnSpPr>
        <p:spPr>
          <a:xfrm>
            <a:off x="4584870" y="2568633"/>
            <a:ext cx="1" cy="2859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481922C-09A5-9D2E-ECC8-29CA39C0F6B8}"/>
              </a:ext>
            </a:extLst>
          </p:cNvPr>
          <p:cNvCxnSpPr>
            <a:cxnSpLocks/>
          </p:cNvCxnSpPr>
          <p:nvPr/>
        </p:nvCxnSpPr>
        <p:spPr>
          <a:xfrm>
            <a:off x="4052918" y="2568633"/>
            <a:ext cx="1" cy="2859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B306283-B80B-BF60-3EC0-72AEFF55E345}"/>
              </a:ext>
            </a:extLst>
          </p:cNvPr>
          <p:cNvCxnSpPr>
            <a:cxnSpLocks/>
          </p:cNvCxnSpPr>
          <p:nvPr/>
        </p:nvCxnSpPr>
        <p:spPr>
          <a:xfrm>
            <a:off x="3530752" y="2568633"/>
            <a:ext cx="1" cy="2859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4EB709A-C00D-336E-E3E0-3E3B6029751B}"/>
              </a:ext>
            </a:extLst>
          </p:cNvPr>
          <p:cNvCxnSpPr>
            <a:cxnSpLocks/>
          </p:cNvCxnSpPr>
          <p:nvPr/>
        </p:nvCxnSpPr>
        <p:spPr>
          <a:xfrm>
            <a:off x="2999108" y="2568633"/>
            <a:ext cx="1" cy="2859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2" name="!!圆柱体 33">
            <a:extLst>
              <a:ext uri="{FF2B5EF4-FFF2-40B4-BE49-F238E27FC236}">
                <a16:creationId xmlns:a16="http://schemas.microsoft.com/office/drawing/2014/main" id="{D7BCC550-6F4B-5521-B092-11DA472CD36A}"/>
              </a:ext>
            </a:extLst>
          </p:cNvPr>
          <p:cNvSpPr/>
          <p:nvPr/>
        </p:nvSpPr>
        <p:spPr>
          <a:xfrm>
            <a:off x="7358085" y="1287435"/>
            <a:ext cx="949007" cy="971929"/>
          </a:xfrm>
          <a:prstGeom prst="can">
            <a:avLst>
              <a:gd name="adj" fmla="val 34929"/>
            </a:avLst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本地仓库</a:t>
            </a:r>
          </a:p>
        </p:txBody>
      </p:sp>
      <p:sp>
        <p:nvSpPr>
          <p:cNvPr id="123" name="圆角矩形 76">
            <a:extLst>
              <a:ext uri="{FF2B5EF4-FFF2-40B4-BE49-F238E27FC236}">
                <a16:creationId xmlns:a16="http://schemas.microsoft.com/office/drawing/2014/main" id="{5A9A38BC-691C-8216-5AC7-A161E2D3EC24}"/>
              </a:ext>
            </a:extLst>
          </p:cNvPr>
          <p:cNvSpPr/>
          <p:nvPr/>
        </p:nvSpPr>
        <p:spPr>
          <a:xfrm>
            <a:off x="4873001" y="2830163"/>
            <a:ext cx="490007" cy="700937"/>
          </a:xfrm>
          <a:prstGeom prst="roundRect">
            <a:avLst>
              <a:gd name="adj" fmla="val 11363"/>
            </a:avLst>
          </a:prstGeom>
          <a:gradFill flip="none" rotWithShape="1">
            <a:gsLst>
              <a:gs pos="0">
                <a:srgbClr val="F79646">
                  <a:lumMod val="20000"/>
                  <a:lumOff val="80000"/>
                </a:srgbClr>
              </a:gs>
              <a:gs pos="74000">
                <a:srgbClr val="F79646">
                  <a:lumMod val="60000"/>
                  <a:lumOff val="4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tailEnd type="triangle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插件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CBE581-E051-4071-024E-DD4AE25230BF}"/>
              </a:ext>
            </a:extLst>
          </p:cNvPr>
          <p:cNvCxnSpPr>
            <a:cxnSpLocks/>
          </p:cNvCxnSpPr>
          <p:nvPr/>
        </p:nvCxnSpPr>
        <p:spPr>
          <a:xfrm>
            <a:off x="5097872" y="2568633"/>
            <a:ext cx="1" cy="28591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4B81FCB-EB26-CA70-DEF2-4F90D6156E4E}"/>
              </a:ext>
            </a:extLst>
          </p:cNvPr>
          <p:cNvGrpSpPr/>
          <p:nvPr/>
        </p:nvGrpSpPr>
        <p:grpSpPr>
          <a:xfrm>
            <a:off x="603685" y="1365782"/>
            <a:ext cx="1037537" cy="988846"/>
            <a:chOff x="1370249" y="2090100"/>
            <a:chExt cx="1404107" cy="1290334"/>
          </a:xfrm>
        </p:grpSpPr>
        <p:pic>
          <p:nvPicPr>
            <p:cNvPr id="126" name="图形 125" descr="文档 轮廓">
              <a:extLst>
                <a:ext uri="{FF2B5EF4-FFF2-40B4-BE49-F238E27FC236}">
                  <a16:creationId xmlns:a16="http://schemas.microsoft.com/office/drawing/2014/main" id="{C475C89E-A6D7-EC21-AF97-8D7A80559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9500" y="2090100"/>
              <a:ext cx="885490" cy="885490"/>
            </a:xfrm>
            <a:prstGeom prst="rect">
              <a:avLst/>
            </a:prstGeom>
          </p:spPr>
        </p:pic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28F14F86-59D3-F022-F125-FF64AD93B374}"/>
                </a:ext>
              </a:extLst>
            </p:cNvPr>
            <p:cNvSpPr txBox="1"/>
            <p:nvPr/>
          </p:nvSpPr>
          <p:spPr>
            <a:xfrm>
              <a:off x="1370249" y="2938659"/>
              <a:ext cx="1404107" cy="44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pom.xml</a:t>
              </a:r>
              <a:endPara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28" name="files_221449">
            <a:extLst>
              <a:ext uri="{FF2B5EF4-FFF2-40B4-BE49-F238E27FC236}">
                <a16:creationId xmlns:a16="http://schemas.microsoft.com/office/drawing/2014/main" id="{91512E7D-38B8-35DE-966E-76140DCF60E4}"/>
              </a:ext>
            </a:extLst>
          </p:cNvPr>
          <p:cNvSpPr/>
          <p:nvPr/>
        </p:nvSpPr>
        <p:spPr>
          <a:xfrm>
            <a:off x="2516713" y="3965387"/>
            <a:ext cx="376017" cy="46723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9" name="files_221449">
            <a:extLst>
              <a:ext uri="{FF2B5EF4-FFF2-40B4-BE49-F238E27FC236}">
                <a16:creationId xmlns:a16="http://schemas.microsoft.com/office/drawing/2014/main" id="{01F8E38C-69FA-FD99-1559-91A03E21726D}"/>
              </a:ext>
            </a:extLst>
          </p:cNvPr>
          <p:cNvSpPr/>
          <p:nvPr/>
        </p:nvSpPr>
        <p:spPr>
          <a:xfrm>
            <a:off x="3128515" y="3957607"/>
            <a:ext cx="376017" cy="46723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0" name="files_221449">
            <a:extLst>
              <a:ext uri="{FF2B5EF4-FFF2-40B4-BE49-F238E27FC236}">
                <a16:creationId xmlns:a16="http://schemas.microsoft.com/office/drawing/2014/main" id="{D4EA2051-6139-6C49-0EFA-A84C706307F1}"/>
              </a:ext>
            </a:extLst>
          </p:cNvPr>
          <p:cNvSpPr/>
          <p:nvPr/>
        </p:nvSpPr>
        <p:spPr>
          <a:xfrm>
            <a:off x="3702283" y="3957607"/>
            <a:ext cx="376017" cy="46723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1" name="files_221449">
            <a:extLst>
              <a:ext uri="{FF2B5EF4-FFF2-40B4-BE49-F238E27FC236}">
                <a16:creationId xmlns:a16="http://schemas.microsoft.com/office/drawing/2014/main" id="{4AF987D1-1C92-9496-3574-D7BF728F83B3}"/>
              </a:ext>
            </a:extLst>
          </p:cNvPr>
          <p:cNvSpPr/>
          <p:nvPr/>
        </p:nvSpPr>
        <p:spPr>
          <a:xfrm>
            <a:off x="4197050" y="3957606"/>
            <a:ext cx="376017" cy="467231"/>
          </a:xfrm>
          <a:custGeom>
            <a:avLst/>
            <a:gdLst>
              <a:gd name="connsiteX0" fmla="*/ 141360 w 504982"/>
              <a:gd name="connsiteY0" fmla="*/ 423604 h 605028"/>
              <a:gd name="connsiteX1" fmla="*/ 444405 w 504982"/>
              <a:gd name="connsiteY1" fmla="*/ 423604 h 605028"/>
              <a:gd name="connsiteX2" fmla="*/ 454512 w 504982"/>
              <a:gd name="connsiteY2" fmla="*/ 433695 h 605028"/>
              <a:gd name="connsiteX3" fmla="*/ 444405 w 504982"/>
              <a:gd name="connsiteY3" fmla="*/ 443786 h 605028"/>
              <a:gd name="connsiteX4" fmla="*/ 141360 w 504982"/>
              <a:gd name="connsiteY4" fmla="*/ 443786 h 605028"/>
              <a:gd name="connsiteX5" fmla="*/ 131252 w 504982"/>
              <a:gd name="connsiteY5" fmla="*/ 433695 h 605028"/>
              <a:gd name="connsiteX6" fmla="*/ 141360 w 504982"/>
              <a:gd name="connsiteY6" fmla="*/ 423604 h 605028"/>
              <a:gd name="connsiteX7" fmla="*/ 141360 w 504982"/>
              <a:gd name="connsiteY7" fmla="*/ 363059 h 605028"/>
              <a:gd name="connsiteX8" fmla="*/ 444405 w 504982"/>
              <a:gd name="connsiteY8" fmla="*/ 363059 h 605028"/>
              <a:gd name="connsiteX9" fmla="*/ 454512 w 504982"/>
              <a:gd name="connsiteY9" fmla="*/ 373150 h 605028"/>
              <a:gd name="connsiteX10" fmla="*/ 444405 w 504982"/>
              <a:gd name="connsiteY10" fmla="*/ 383241 h 605028"/>
              <a:gd name="connsiteX11" fmla="*/ 141360 w 504982"/>
              <a:gd name="connsiteY11" fmla="*/ 383241 h 605028"/>
              <a:gd name="connsiteX12" fmla="*/ 131252 w 504982"/>
              <a:gd name="connsiteY12" fmla="*/ 373150 h 605028"/>
              <a:gd name="connsiteX13" fmla="*/ 141360 w 504982"/>
              <a:gd name="connsiteY13" fmla="*/ 363059 h 605028"/>
              <a:gd name="connsiteX14" fmla="*/ 141360 w 504982"/>
              <a:gd name="connsiteY14" fmla="*/ 302585 h 605028"/>
              <a:gd name="connsiteX15" fmla="*/ 444405 w 504982"/>
              <a:gd name="connsiteY15" fmla="*/ 302585 h 605028"/>
              <a:gd name="connsiteX16" fmla="*/ 454512 w 504982"/>
              <a:gd name="connsiteY16" fmla="*/ 312676 h 605028"/>
              <a:gd name="connsiteX17" fmla="*/ 444405 w 504982"/>
              <a:gd name="connsiteY17" fmla="*/ 322767 h 605028"/>
              <a:gd name="connsiteX18" fmla="*/ 141360 w 504982"/>
              <a:gd name="connsiteY18" fmla="*/ 322767 h 605028"/>
              <a:gd name="connsiteX19" fmla="*/ 131252 w 504982"/>
              <a:gd name="connsiteY19" fmla="*/ 312676 h 605028"/>
              <a:gd name="connsiteX20" fmla="*/ 141360 w 504982"/>
              <a:gd name="connsiteY20" fmla="*/ 302585 h 605028"/>
              <a:gd name="connsiteX21" fmla="*/ 141360 w 504982"/>
              <a:gd name="connsiteY21" fmla="*/ 242039 h 605028"/>
              <a:gd name="connsiteX22" fmla="*/ 444405 w 504982"/>
              <a:gd name="connsiteY22" fmla="*/ 242039 h 605028"/>
              <a:gd name="connsiteX23" fmla="*/ 454512 w 504982"/>
              <a:gd name="connsiteY23" fmla="*/ 252130 h 605028"/>
              <a:gd name="connsiteX24" fmla="*/ 444405 w 504982"/>
              <a:gd name="connsiteY24" fmla="*/ 262221 h 605028"/>
              <a:gd name="connsiteX25" fmla="*/ 141360 w 504982"/>
              <a:gd name="connsiteY25" fmla="*/ 262221 h 605028"/>
              <a:gd name="connsiteX26" fmla="*/ 131252 w 504982"/>
              <a:gd name="connsiteY26" fmla="*/ 252130 h 605028"/>
              <a:gd name="connsiteX27" fmla="*/ 141360 w 504982"/>
              <a:gd name="connsiteY27" fmla="*/ 242039 h 605028"/>
              <a:gd name="connsiteX28" fmla="*/ 141360 w 504982"/>
              <a:gd name="connsiteY28" fmla="*/ 181565 h 605028"/>
              <a:gd name="connsiteX29" fmla="*/ 444405 w 504982"/>
              <a:gd name="connsiteY29" fmla="*/ 181565 h 605028"/>
              <a:gd name="connsiteX30" fmla="*/ 454512 w 504982"/>
              <a:gd name="connsiteY30" fmla="*/ 191656 h 605028"/>
              <a:gd name="connsiteX31" fmla="*/ 444405 w 504982"/>
              <a:gd name="connsiteY31" fmla="*/ 201747 h 605028"/>
              <a:gd name="connsiteX32" fmla="*/ 141360 w 504982"/>
              <a:gd name="connsiteY32" fmla="*/ 201747 h 605028"/>
              <a:gd name="connsiteX33" fmla="*/ 131252 w 504982"/>
              <a:gd name="connsiteY33" fmla="*/ 191656 h 605028"/>
              <a:gd name="connsiteX34" fmla="*/ 141360 w 504982"/>
              <a:gd name="connsiteY34" fmla="*/ 181565 h 605028"/>
              <a:gd name="connsiteX35" fmla="*/ 141358 w 504982"/>
              <a:gd name="connsiteY35" fmla="*/ 121020 h 605028"/>
              <a:gd name="connsiteX36" fmla="*/ 323175 w 504982"/>
              <a:gd name="connsiteY36" fmla="*/ 121020 h 605028"/>
              <a:gd name="connsiteX37" fmla="*/ 333281 w 504982"/>
              <a:gd name="connsiteY37" fmla="*/ 131111 h 605028"/>
              <a:gd name="connsiteX38" fmla="*/ 323175 w 504982"/>
              <a:gd name="connsiteY38" fmla="*/ 141202 h 605028"/>
              <a:gd name="connsiteX39" fmla="*/ 141358 w 504982"/>
              <a:gd name="connsiteY39" fmla="*/ 141202 h 605028"/>
              <a:gd name="connsiteX40" fmla="*/ 131252 w 504982"/>
              <a:gd name="connsiteY40" fmla="*/ 131111 h 605028"/>
              <a:gd name="connsiteX41" fmla="*/ 141358 w 504982"/>
              <a:gd name="connsiteY41" fmla="*/ 121020 h 605028"/>
              <a:gd name="connsiteX42" fmla="*/ 30234 w 504982"/>
              <a:gd name="connsiteY42" fmla="*/ 80730 h 605028"/>
              <a:gd name="connsiteX43" fmla="*/ 20126 w 504982"/>
              <a:gd name="connsiteY43" fmla="*/ 90822 h 605028"/>
              <a:gd name="connsiteX44" fmla="*/ 20126 w 504982"/>
              <a:gd name="connsiteY44" fmla="*/ 574754 h 605028"/>
              <a:gd name="connsiteX45" fmla="*/ 30234 w 504982"/>
              <a:gd name="connsiteY45" fmla="*/ 584845 h 605028"/>
              <a:gd name="connsiteX46" fmla="*/ 414065 w 504982"/>
              <a:gd name="connsiteY46" fmla="*/ 584845 h 605028"/>
              <a:gd name="connsiteX47" fmla="*/ 424173 w 504982"/>
              <a:gd name="connsiteY47" fmla="*/ 574754 h 605028"/>
              <a:gd name="connsiteX48" fmla="*/ 424173 w 504982"/>
              <a:gd name="connsiteY48" fmla="*/ 544570 h 605028"/>
              <a:gd name="connsiteX49" fmla="*/ 90881 w 504982"/>
              <a:gd name="connsiteY49" fmla="*/ 544570 h 605028"/>
              <a:gd name="connsiteX50" fmla="*/ 60558 w 504982"/>
              <a:gd name="connsiteY50" fmla="*/ 514296 h 605028"/>
              <a:gd name="connsiteX51" fmla="*/ 60558 w 504982"/>
              <a:gd name="connsiteY51" fmla="*/ 80730 h 605028"/>
              <a:gd name="connsiteX52" fmla="*/ 59565 w 504982"/>
              <a:gd name="connsiteY52" fmla="*/ 80730 h 605028"/>
              <a:gd name="connsiteX53" fmla="*/ 383741 w 504982"/>
              <a:gd name="connsiteY53" fmla="*/ 34328 h 605028"/>
              <a:gd name="connsiteX54" fmla="*/ 383741 w 504982"/>
              <a:gd name="connsiteY54" fmla="*/ 110914 h 605028"/>
              <a:gd name="connsiteX55" fmla="*/ 393849 w 504982"/>
              <a:gd name="connsiteY55" fmla="*/ 121006 h 605028"/>
              <a:gd name="connsiteX56" fmla="*/ 470652 w 504982"/>
              <a:gd name="connsiteY56" fmla="*/ 121006 h 605028"/>
              <a:gd name="connsiteX57" fmla="*/ 90881 w 504982"/>
              <a:gd name="connsiteY57" fmla="*/ 20183 h 605028"/>
              <a:gd name="connsiteX58" fmla="*/ 80773 w 504982"/>
              <a:gd name="connsiteY58" fmla="*/ 30274 h 605028"/>
              <a:gd name="connsiteX59" fmla="*/ 80773 w 504982"/>
              <a:gd name="connsiteY59" fmla="*/ 72621 h 605028"/>
              <a:gd name="connsiteX60" fmla="*/ 80773 w 504982"/>
              <a:gd name="connsiteY60" fmla="*/ 514296 h 605028"/>
              <a:gd name="connsiteX61" fmla="*/ 90881 w 504982"/>
              <a:gd name="connsiteY61" fmla="*/ 524388 h 605028"/>
              <a:gd name="connsiteX62" fmla="*/ 433289 w 504982"/>
              <a:gd name="connsiteY62" fmla="*/ 524388 h 605028"/>
              <a:gd name="connsiteX63" fmla="*/ 474623 w 504982"/>
              <a:gd name="connsiteY63" fmla="*/ 524388 h 605028"/>
              <a:gd name="connsiteX64" fmla="*/ 484731 w 504982"/>
              <a:gd name="connsiteY64" fmla="*/ 514296 h 605028"/>
              <a:gd name="connsiteX65" fmla="*/ 484731 w 504982"/>
              <a:gd name="connsiteY65" fmla="*/ 141188 h 605028"/>
              <a:gd name="connsiteX66" fmla="*/ 393849 w 504982"/>
              <a:gd name="connsiteY66" fmla="*/ 141188 h 605028"/>
              <a:gd name="connsiteX67" fmla="*/ 363526 w 504982"/>
              <a:gd name="connsiteY67" fmla="*/ 110914 h 605028"/>
              <a:gd name="connsiteX68" fmla="*/ 363526 w 504982"/>
              <a:gd name="connsiteY68" fmla="*/ 20183 h 605028"/>
              <a:gd name="connsiteX69" fmla="*/ 90881 w 504982"/>
              <a:gd name="connsiteY69" fmla="*/ 0 h 605028"/>
              <a:gd name="connsiteX70" fmla="*/ 373092 w 504982"/>
              <a:gd name="connsiteY70" fmla="*/ 0 h 605028"/>
              <a:gd name="connsiteX71" fmla="*/ 375800 w 504982"/>
              <a:gd name="connsiteY71" fmla="*/ 180 h 605028"/>
              <a:gd name="connsiteX72" fmla="*/ 382478 w 504982"/>
              <a:gd name="connsiteY72" fmla="*/ 4775 h 605028"/>
              <a:gd name="connsiteX73" fmla="*/ 500164 w 504982"/>
              <a:gd name="connsiteY73" fmla="*/ 122357 h 605028"/>
              <a:gd name="connsiteX74" fmla="*/ 504766 w 504982"/>
              <a:gd name="connsiteY74" fmla="*/ 129025 h 605028"/>
              <a:gd name="connsiteX75" fmla="*/ 504947 w 504982"/>
              <a:gd name="connsiteY75" fmla="*/ 131638 h 605028"/>
              <a:gd name="connsiteX76" fmla="*/ 504947 w 504982"/>
              <a:gd name="connsiteY76" fmla="*/ 514296 h 605028"/>
              <a:gd name="connsiteX77" fmla="*/ 474623 w 504982"/>
              <a:gd name="connsiteY77" fmla="*/ 544570 h 605028"/>
              <a:gd name="connsiteX78" fmla="*/ 444389 w 504982"/>
              <a:gd name="connsiteY78" fmla="*/ 544570 h 605028"/>
              <a:gd name="connsiteX79" fmla="*/ 444389 w 504982"/>
              <a:gd name="connsiteY79" fmla="*/ 574754 h 605028"/>
              <a:gd name="connsiteX80" fmla="*/ 414065 w 504982"/>
              <a:gd name="connsiteY80" fmla="*/ 605028 h 605028"/>
              <a:gd name="connsiteX81" fmla="*/ 30234 w 504982"/>
              <a:gd name="connsiteY81" fmla="*/ 605028 h 605028"/>
              <a:gd name="connsiteX82" fmla="*/ 0 w 504982"/>
              <a:gd name="connsiteY82" fmla="*/ 574754 h 605028"/>
              <a:gd name="connsiteX83" fmla="*/ 0 w 504982"/>
              <a:gd name="connsiteY83" fmla="*/ 90822 h 605028"/>
              <a:gd name="connsiteX84" fmla="*/ 30234 w 504982"/>
              <a:gd name="connsiteY84" fmla="*/ 60548 h 605028"/>
              <a:gd name="connsiteX85" fmla="*/ 60558 w 504982"/>
              <a:gd name="connsiteY85" fmla="*/ 60548 h 605028"/>
              <a:gd name="connsiteX86" fmla="*/ 60558 w 504982"/>
              <a:gd name="connsiteY86" fmla="*/ 30274 h 605028"/>
              <a:gd name="connsiteX87" fmla="*/ 90881 w 504982"/>
              <a:gd name="connsiteY87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04982" h="605028">
                <a:moveTo>
                  <a:pt x="141360" y="423604"/>
                </a:moveTo>
                <a:lnTo>
                  <a:pt x="444405" y="423604"/>
                </a:lnTo>
                <a:cubicBezTo>
                  <a:pt x="450451" y="423604"/>
                  <a:pt x="454512" y="427658"/>
                  <a:pt x="454512" y="433695"/>
                </a:cubicBezTo>
                <a:cubicBezTo>
                  <a:pt x="454512" y="439732"/>
                  <a:pt x="450451" y="443786"/>
                  <a:pt x="444405" y="443786"/>
                </a:cubicBezTo>
                <a:lnTo>
                  <a:pt x="141360" y="443786"/>
                </a:lnTo>
                <a:cubicBezTo>
                  <a:pt x="135313" y="443786"/>
                  <a:pt x="131252" y="439732"/>
                  <a:pt x="131252" y="433695"/>
                </a:cubicBezTo>
                <a:cubicBezTo>
                  <a:pt x="131252" y="427658"/>
                  <a:pt x="135313" y="423604"/>
                  <a:pt x="141360" y="423604"/>
                </a:cubicBezTo>
                <a:close/>
                <a:moveTo>
                  <a:pt x="141360" y="363059"/>
                </a:moveTo>
                <a:lnTo>
                  <a:pt x="444405" y="363059"/>
                </a:lnTo>
                <a:cubicBezTo>
                  <a:pt x="450451" y="363059"/>
                  <a:pt x="454512" y="367113"/>
                  <a:pt x="454512" y="373150"/>
                </a:cubicBezTo>
                <a:cubicBezTo>
                  <a:pt x="454512" y="379187"/>
                  <a:pt x="450451" y="383241"/>
                  <a:pt x="444405" y="383241"/>
                </a:cubicBezTo>
                <a:lnTo>
                  <a:pt x="141360" y="383241"/>
                </a:lnTo>
                <a:cubicBezTo>
                  <a:pt x="135313" y="383241"/>
                  <a:pt x="131252" y="379187"/>
                  <a:pt x="131252" y="373150"/>
                </a:cubicBezTo>
                <a:cubicBezTo>
                  <a:pt x="131252" y="367113"/>
                  <a:pt x="135313" y="363059"/>
                  <a:pt x="141360" y="363059"/>
                </a:cubicBezTo>
                <a:close/>
                <a:moveTo>
                  <a:pt x="141360" y="302585"/>
                </a:moveTo>
                <a:lnTo>
                  <a:pt x="444405" y="302585"/>
                </a:lnTo>
                <a:cubicBezTo>
                  <a:pt x="450451" y="302585"/>
                  <a:pt x="454512" y="306639"/>
                  <a:pt x="454512" y="312676"/>
                </a:cubicBezTo>
                <a:cubicBezTo>
                  <a:pt x="454512" y="318713"/>
                  <a:pt x="450451" y="322767"/>
                  <a:pt x="444405" y="322767"/>
                </a:cubicBezTo>
                <a:lnTo>
                  <a:pt x="141360" y="322767"/>
                </a:lnTo>
                <a:cubicBezTo>
                  <a:pt x="135313" y="322767"/>
                  <a:pt x="131252" y="318713"/>
                  <a:pt x="131252" y="312676"/>
                </a:cubicBezTo>
                <a:cubicBezTo>
                  <a:pt x="131252" y="306639"/>
                  <a:pt x="135313" y="302585"/>
                  <a:pt x="141360" y="302585"/>
                </a:cubicBezTo>
                <a:close/>
                <a:moveTo>
                  <a:pt x="141360" y="242039"/>
                </a:moveTo>
                <a:lnTo>
                  <a:pt x="444405" y="242039"/>
                </a:lnTo>
                <a:cubicBezTo>
                  <a:pt x="450451" y="242039"/>
                  <a:pt x="454512" y="246093"/>
                  <a:pt x="454512" y="252130"/>
                </a:cubicBezTo>
                <a:cubicBezTo>
                  <a:pt x="454512" y="258167"/>
                  <a:pt x="450451" y="262221"/>
                  <a:pt x="444405" y="262221"/>
                </a:cubicBezTo>
                <a:lnTo>
                  <a:pt x="141360" y="262221"/>
                </a:lnTo>
                <a:cubicBezTo>
                  <a:pt x="135313" y="262221"/>
                  <a:pt x="131252" y="258167"/>
                  <a:pt x="131252" y="252130"/>
                </a:cubicBezTo>
                <a:cubicBezTo>
                  <a:pt x="131252" y="246093"/>
                  <a:pt x="135313" y="242039"/>
                  <a:pt x="141360" y="242039"/>
                </a:cubicBezTo>
                <a:close/>
                <a:moveTo>
                  <a:pt x="141360" y="181565"/>
                </a:moveTo>
                <a:lnTo>
                  <a:pt x="444405" y="181565"/>
                </a:lnTo>
                <a:cubicBezTo>
                  <a:pt x="450451" y="181565"/>
                  <a:pt x="454512" y="185619"/>
                  <a:pt x="454512" y="191656"/>
                </a:cubicBezTo>
                <a:cubicBezTo>
                  <a:pt x="454512" y="197693"/>
                  <a:pt x="450451" y="201747"/>
                  <a:pt x="444405" y="201747"/>
                </a:cubicBezTo>
                <a:lnTo>
                  <a:pt x="141360" y="201747"/>
                </a:lnTo>
                <a:cubicBezTo>
                  <a:pt x="135313" y="201747"/>
                  <a:pt x="131252" y="197693"/>
                  <a:pt x="131252" y="191656"/>
                </a:cubicBezTo>
                <a:cubicBezTo>
                  <a:pt x="131252" y="185619"/>
                  <a:pt x="135313" y="181565"/>
                  <a:pt x="141360" y="181565"/>
                </a:cubicBezTo>
                <a:close/>
                <a:moveTo>
                  <a:pt x="141358" y="121020"/>
                </a:moveTo>
                <a:lnTo>
                  <a:pt x="323175" y="121020"/>
                </a:lnTo>
                <a:cubicBezTo>
                  <a:pt x="329221" y="121020"/>
                  <a:pt x="333281" y="125074"/>
                  <a:pt x="333281" y="131111"/>
                </a:cubicBezTo>
                <a:cubicBezTo>
                  <a:pt x="333281" y="137148"/>
                  <a:pt x="329221" y="141202"/>
                  <a:pt x="323175" y="141202"/>
                </a:cubicBezTo>
                <a:lnTo>
                  <a:pt x="141358" y="141202"/>
                </a:lnTo>
                <a:cubicBezTo>
                  <a:pt x="135312" y="141202"/>
                  <a:pt x="131252" y="137148"/>
                  <a:pt x="131252" y="131111"/>
                </a:cubicBezTo>
                <a:cubicBezTo>
                  <a:pt x="131252" y="125074"/>
                  <a:pt x="135312" y="121020"/>
                  <a:pt x="141358" y="121020"/>
                </a:cubicBezTo>
                <a:close/>
                <a:moveTo>
                  <a:pt x="30234" y="80730"/>
                </a:moveTo>
                <a:cubicBezTo>
                  <a:pt x="24187" y="80730"/>
                  <a:pt x="20126" y="85776"/>
                  <a:pt x="20126" y="90822"/>
                </a:cubicBezTo>
                <a:lnTo>
                  <a:pt x="20126" y="574754"/>
                </a:lnTo>
                <a:cubicBezTo>
                  <a:pt x="20126" y="580881"/>
                  <a:pt x="24187" y="584845"/>
                  <a:pt x="30234" y="584845"/>
                </a:cubicBezTo>
                <a:lnTo>
                  <a:pt x="414065" y="584845"/>
                </a:lnTo>
                <a:cubicBezTo>
                  <a:pt x="420112" y="584845"/>
                  <a:pt x="424173" y="580881"/>
                  <a:pt x="424173" y="574754"/>
                </a:cubicBezTo>
                <a:lnTo>
                  <a:pt x="424173" y="544570"/>
                </a:lnTo>
                <a:lnTo>
                  <a:pt x="90881" y="544570"/>
                </a:lnTo>
                <a:cubicBezTo>
                  <a:pt x="73734" y="544570"/>
                  <a:pt x="60558" y="531415"/>
                  <a:pt x="60558" y="514296"/>
                </a:cubicBezTo>
                <a:lnTo>
                  <a:pt x="60558" y="80730"/>
                </a:lnTo>
                <a:lnTo>
                  <a:pt x="59565" y="80730"/>
                </a:lnTo>
                <a:close/>
                <a:moveTo>
                  <a:pt x="383741" y="34328"/>
                </a:moveTo>
                <a:lnTo>
                  <a:pt x="383741" y="110914"/>
                </a:lnTo>
                <a:cubicBezTo>
                  <a:pt x="383741" y="117041"/>
                  <a:pt x="387803" y="121006"/>
                  <a:pt x="393849" y="121006"/>
                </a:cubicBezTo>
                <a:lnTo>
                  <a:pt x="470652" y="121006"/>
                </a:lnTo>
                <a:close/>
                <a:moveTo>
                  <a:pt x="90881" y="20183"/>
                </a:moveTo>
                <a:cubicBezTo>
                  <a:pt x="84835" y="20183"/>
                  <a:pt x="80773" y="25228"/>
                  <a:pt x="80773" y="30274"/>
                </a:cubicBezTo>
                <a:lnTo>
                  <a:pt x="80773" y="72621"/>
                </a:lnTo>
                <a:lnTo>
                  <a:pt x="80773" y="514296"/>
                </a:lnTo>
                <a:cubicBezTo>
                  <a:pt x="80773" y="520333"/>
                  <a:pt x="84835" y="524388"/>
                  <a:pt x="90881" y="524388"/>
                </a:cubicBezTo>
                <a:lnTo>
                  <a:pt x="433289" y="524388"/>
                </a:lnTo>
                <a:lnTo>
                  <a:pt x="474623" y="524388"/>
                </a:lnTo>
                <a:cubicBezTo>
                  <a:pt x="480760" y="524388"/>
                  <a:pt x="484731" y="520333"/>
                  <a:pt x="484731" y="514296"/>
                </a:cubicBezTo>
                <a:lnTo>
                  <a:pt x="484731" y="141188"/>
                </a:lnTo>
                <a:lnTo>
                  <a:pt x="393849" y="141188"/>
                </a:lnTo>
                <a:cubicBezTo>
                  <a:pt x="376702" y="141188"/>
                  <a:pt x="363526" y="128124"/>
                  <a:pt x="363526" y="110914"/>
                </a:cubicBezTo>
                <a:lnTo>
                  <a:pt x="363526" y="20183"/>
                </a:lnTo>
                <a:close/>
                <a:moveTo>
                  <a:pt x="90881" y="0"/>
                </a:moveTo>
                <a:lnTo>
                  <a:pt x="373092" y="0"/>
                </a:lnTo>
                <a:cubicBezTo>
                  <a:pt x="373995" y="0"/>
                  <a:pt x="374897" y="0"/>
                  <a:pt x="375800" y="180"/>
                </a:cubicBezTo>
                <a:cubicBezTo>
                  <a:pt x="378778" y="721"/>
                  <a:pt x="381124" y="2343"/>
                  <a:pt x="382478" y="4775"/>
                </a:cubicBezTo>
                <a:lnTo>
                  <a:pt x="500164" y="122357"/>
                </a:lnTo>
                <a:cubicBezTo>
                  <a:pt x="502600" y="123709"/>
                  <a:pt x="504315" y="126051"/>
                  <a:pt x="504766" y="129025"/>
                </a:cubicBezTo>
                <a:cubicBezTo>
                  <a:pt x="504947" y="129926"/>
                  <a:pt x="505037" y="130737"/>
                  <a:pt x="504947" y="131638"/>
                </a:cubicBezTo>
                <a:lnTo>
                  <a:pt x="504947" y="514296"/>
                </a:lnTo>
                <a:cubicBezTo>
                  <a:pt x="504947" y="531415"/>
                  <a:pt x="491861" y="544570"/>
                  <a:pt x="474623" y="544570"/>
                </a:cubicBezTo>
                <a:lnTo>
                  <a:pt x="444389" y="544570"/>
                </a:lnTo>
                <a:lnTo>
                  <a:pt x="444389" y="574754"/>
                </a:lnTo>
                <a:cubicBezTo>
                  <a:pt x="444389" y="591963"/>
                  <a:pt x="431213" y="605028"/>
                  <a:pt x="414065" y="605028"/>
                </a:cubicBezTo>
                <a:lnTo>
                  <a:pt x="30234" y="605028"/>
                </a:lnTo>
                <a:cubicBezTo>
                  <a:pt x="13086" y="605028"/>
                  <a:pt x="0" y="591963"/>
                  <a:pt x="0" y="574754"/>
                </a:cubicBezTo>
                <a:lnTo>
                  <a:pt x="0" y="90822"/>
                </a:lnTo>
                <a:cubicBezTo>
                  <a:pt x="0" y="73612"/>
                  <a:pt x="13086" y="60548"/>
                  <a:pt x="30234" y="60548"/>
                </a:cubicBezTo>
                <a:lnTo>
                  <a:pt x="60558" y="60548"/>
                </a:lnTo>
                <a:lnTo>
                  <a:pt x="60558" y="30274"/>
                </a:lnTo>
                <a:cubicBezTo>
                  <a:pt x="60558" y="13155"/>
                  <a:pt x="73734" y="0"/>
                  <a:pt x="90881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2" name="jar-file-format_28857">
            <a:extLst>
              <a:ext uri="{FF2B5EF4-FFF2-40B4-BE49-F238E27FC236}">
                <a16:creationId xmlns:a16="http://schemas.microsoft.com/office/drawing/2014/main" id="{D4D67ECB-4AF3-4E37-4BE7-07EA16021C92}"/>
              </a:ext>
            </a:extLst>
          </p:cNvPr>
          <p:cNvSpPr/>
          <p:nvPr/>
        </p:nvSpPr>
        <p:spPr>
          <a:xfrm>
            <a:off x="4741353" y="3947848"/>
            <a:ext cx="327384" cy="467231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41669" h="607780">
                <a:moveTo>
                  <a:pt x="200751" y="443645"/>
                </a:moveTo>
                <a:lnTo>
                  <a:pt x="201167" y="443645"/>
                </a:lnTo>
                <a:cubicBezTo>
                  <a:pt x="203332" y="452214"/>
                  <a:pt x="205912" y="462946"/>
                  <a:pt x="208493" y="471515"/>
                </a:cubicBezTo>
                <a:lnTo>
                  <a:pt x="217483" y="502214"/>
                </a:lnTo>
                <a:lnTo>
                  <a:pt x="185517" y="502214"/>
                </a:lnTo>
                <a:lnTo>
                  <a:pt x="194091" y="471515"/>
                </a:lnTo>
                <a:cubicBezTo>
                  <a:pt x="196422" y="463196"/>
                  <a:pt x="198587" y="452214"/>
                  <a:pt x="200751" y="443645"/>
                </a:cubicBezTo>
                <a:close/>
                <a:moveTo>
                  <a:pt x="335258" y="442445"/>
                </a:moveTo>
                <a:cubicBezTo>
                  <a:pt x="350328" y="442611"/>
                  <a:pt x="359320" y="449255"/>
                  <a:pt x="359320" y="462541"/>
                </a:cubicBezTo>
                <a:cubicBezTo>
                  <a:pt x="359320" y="475164"/>
                  <a:pt x="349662" y="483302"/>
                  <a:pt x="333343" y="483302"/>
                </a:cubicBezTo>
                <a:lnTo>
                  <a:pt x="320438" y="483302"/>
                </a:lnTo>
                <a:lnTo>
                  <a:pt x="320438" y="443525"/>
                </a:lnTo>
                <a:cubicBezTo>
                  <a:pt x="322853" y="443026"/>
                  <a:pt x="327349" y="442445"/>
                  <a:pt x="335258" y="442445"/>
                </a:cubicBezTo>
                <a:close/>
                <a:moveTo>
                  <a:pt x="180781" y="419236"/>
                </a:moveTo>
                <a:lnTo>
                  <a:pt x="136564" y="563803"/>
                </a:lnTo>
                <a:lnTo>
                  <a:pt x="170456" y="563803"/>
                </a:lnTo>
                <a:lnTo>
                  <a:pt x="180781" y="526643"/>
                </a:lnTo>
                <a:lnTo>
                  <a:pt x="222250" y="526643"/>
                </a:lnTo>
                <a:lnTo>
                  <a:pt x="233409" y="563803"/>
                </a:lnTo>
                <a:lnTo>
                  <a:pt x="268632" y="563803"/>
                </a:lnTo>
                <a:lnTo>
                  <a:pt x="223749" y="419236"/>
                </a:lnTo>
                <a:close/>
                <a:moveTo>
                  <a:pt x="87101" y="419236"/>
                </a:moveTo>
                <a:lnTo>
                  <a:pt x="87101" y="510183"/>
                </a:lnTo>
                <a:cubicBezTo>
                  <a:pt x="87101" y="532712"/>
                  <a:pt x="78524" y="538947"/>
                  <a:pt x="64785" y="538947"/>
                </a:cubicBezTo>
                <a:cubicBezTo>
                  <a:pt x="58289" y="538947"/>
                  <a:pt x="52544" y="537866"/>
                  <a:pt x="48047" y="536369"/>
                </a:cubicBezTo>
                <a:lnTo>
                  <a:pt x="44383" y="562722"/>
                </a:lnTo>
                <a:cubicBezTo>
                  <a:pt x="50795" y="564884"/>
                  <a:pt x="60704" y="566131"/>
                  <a:pt x="68199" y="566131"/>
                </a:cubicBezTo>
                <a:cubicBezTo>
                  <a:pt x="100008" y="566131"/>
                  <a:pt x="119743" y="551749"/>
                  <a:pt x="119743" y="510598"/>
                </a:cubicBezTo>
                <a:lnTo>
                  <a:pt x="119743" y="419236"/>
                </a:lnTo>
                <a:close/>
                <a:moveTo>
                  <a:pt x="331585" y="418155"/>
                </a:moveTo>
                <a:cubicBezTo>
                  <a:pt x="314181" y="418155"/>
                  <a:pt x="298527" y="419485"/>
                  <a:pt x="288034" y="421148"/>
                </a:cubicBezTo>
                <a:lnTo>
                  <a:pt x="288034" y="563803"/>
                </a:lnTo>
                <a:lnTo>
                  <a:pt x="320427" y="563803"/>
                </a:lnTo>
                <a:lnTo>
                  <a:pt x="320427" y="506941"/>
                </a:lnTo>
                <a:lnTo>
                  <a:pt x="330336" y="506941"/>
                </a:lnTo>
                <a:cubicBezTo>
                  <a:pt x="343659" y="507190"/>
                  <a:pt x="349905" y="512095"/>
                  <a:pt x="353735" y="530134"/>
                </a:cubicBezTo>
                <a:cubicBezTo>
                  <a:pt x="358065" y="547925"/>
                  <a:pt x="361479" y="559730"/>
                  <a:pt x="363811" y="563803"/>
                </a:cubicBezTo>
                <a:lnTo>
                  <a:pt x="397369" y="563803"/>
                </a:lnTo>
                <a:cubicBezTo>
                  <a:pt x="394538" y="558233"/>
                  <a:pt x="390041" y="539362"/>
                  <a:pt x="385545" y="523068"/>
                </a:cubicBezTo>
                <a:cubicBezTo>
                  <a:pt x="381881" y="509767"/>
                  <a:pt x="376302" y="500124"/>
                  <a:pt x="366226" y="496050"/>
                </a:cubicBezTo>
                <a:lnTo>
                  <a:pt x="366226" y="495385"/>
                </a:lnTo>
                <a:cubicBezTo>
                  <a:pt x="378633" y="490896"/>
                  <a:pt x="391790" y="478177"/>
                  <a:pt x="391790" y="459721"/>
                </a:cubicBezTo>
                <a:cubicBezTo>
                  <a:pt x="391790" y="446503"/>
                  <a:pt x="387044" y="436361"/>
                  <a:pt x="378467" y="429544"/>
                </a:cubicBezTo>
                <a:cubicBezTo>
                  <a:pt x="368141" y="421397"/>
                  <a:pt x="353069" y="418155"/>
                  <a:pt x="331585" y="418155"/>
                </a:cubicBezTo>
                <a:close/>
                <a:moveTo>
                  <a:pt x="283884" y="322696"/>
                </a:moveTo>
                <a:cubicBezTo>
                  <a:pt x="283884" y="322696"/>
                  <a:pt x="282385" y="334937"/>
                  <a:pt x="257148" y="339351"/>
                </a:cubicBezTo>
                <a:cubicBezTo>
                  <a:pt x="204176" y="348594"/>
                  <a:pt x="157784" y="337602"/>
                  <a:pt x="157784" y="337602"/>
                </a:cubicBezTo>
                <a:cubicBezTo>
                  <a:pt x="157784" y="337602"/>
                  <a:pt x="229163" y="340600"/>
                  <a:pt x="252651" y="335853"/>
                </a:cubicBezTo>
                <a:cubicBezTo>
                  <a:pt x="276138" y="331023"/>
                  <a:pt x="283884" y="322696"/>
                  <a:pt x="283884" y="322696"/>
                </a:cubicBezTo>
                <a:close/>
                <a:moveTo>
                  <a:pt x="158395" y="309712"/>
                </a:moveTo>
                <a:cubicBezTo>
                  <a:pt x="158395" y="309712"/>
                  <a:pt x="137907" y="313212"/>
                  <a:pt x="139073" y="317711"/>
                </a:cubicBezTo>
                <a:cubicBezTo>
                  <a:pt x="140322" y="322127"/>
                  <a:pt x="178050" y="327210"/>
                  <a:pt x="212862" y="325377"/>
                </a:cubicBezTo>
                <a:cubicBezTo>
                  <a:pt x="247591" y="323627"/>
                  <a:pt x="269328" y="317711"/>
                  <a:pt x="271743" y="315295"/>
                </a:cubicBezTo>
                <a:cubicBezTo>
                  <a:pt x="274075" y="312962"/>
                  <a:pt x="272243" y="310879"/>
                  <a:pt x="272243" y="310879"/>
                </a:cubicBezTo>
                <a:cubicBezTo>
                  <a:pt x="272243" y="310879"/>
                  <a:pt x="277323" y="314128"/>
                  <a:pt x="273492" y="318294"/>
                </a:cubicBezTo>
                <a:cubicBezTo>
                  <a:pt x="269661" y="322461"/>
                  <a:pt x="246092" y="332293"/>
                  <a:pt x="192624" y="332293"/>
                </a:cubicBezTo>
                <a:cubicBezTo>
                  <a:pt x="139073" y="332293"/>
                  <a:pt x="125748" y="326044"/>
                  <a:pt x="126581" y="318294"/>
                </a:cubicBezTo>
                <a:cubicBezTo>
                  <a:pt x="127497" y="310545"/>
                  <a:pt x="156063" y="309962"/>
                  <a:pt x="158395" y="309712"/>
                </a:cubicBezTo>
                <a:close/>
                <a:moveTo>
                  <a:pt x="176299" y="294258"/>
                </a:moveTo>
                <a:cubicBezTo>
                  <a:pt x="176299" y="294258"/>
                  <a:pt x="174469" y="295421"/>
                  <a:pt x="175384" y="297497"/>
                </a:cubicBezTo>
                <a:cubicBezTo>
                  <a:pt x="176299" y="299573"/>
                  <a:pt x="195688" y="298825"/>
                  <a:pt x="206756" y="298493"/>
                </a:cubicBezTo>
                <a:cubicBezTo>
                  <a:pt x="217823" y="298244"/>
                  <a:pt x="219321" y="297497"/>
                  <a:pt x="238793" y="295005"/>
                </a:cubicBezTo>
                <a:lnTo>
                  <a:pt x="231470" y="300486"/>
                </a:lnTo>
                <a:cubicBezTo>
                  <a:pt x="228475" y="303061"/>
                  <a:pt x="223482" y="306548"/>
                  <a:pt x="193691" y="307296"/>
                </a:cubicBezTo>
                <a:cubicBezTo>
                  <a:pt x="168727" y="307877"/>
                  <a:pt x="164982" y="305220"/>
                  <a:pt x="165565" y="299905"/>
                </a:cubicBezTo>
                <a:cubicBezTo>
                  <a:pt x="166147" y="294507"/>
                  <a:pt x="176299" y="294258"/>
                  <a:pt x="176299" y="294258"/>
                </a:cubicBezTo>
                <a:close/>
                <a:moveTo>
                  <a:pt x="170853" y="271253"/>
                </a:moveTo>
                <a:cubicBezTo>
                  <a:pt x="170853" y="271253"/>
                  <a:pt x="166024" y="273001"/>
                  <a:pt x="167773" y="276165"/>
                </a:cubicBezTo>
                <a:cubicBezTo>
                  <a:pt x="169521" y="279245"/>
                  <a:pt x="192001" y="280910"/>
                  <a:pt x="210568" y="278829"/>
                </a:cubicBezTo>
                <a:cubicBezTo>
                  <a:pt x="224388" y="277247"/>
                  <a:pt x="242039" y="274833"/>
                  <a:pt x="242039" y="274833"/>
                </a:cubicBezTo>
                <a:lnTo>
                  <a:pt x="234296" y="281076"/>
                </a:lnTo>
                <a:cubicBezTo>
                  <a:pt x="234296" y="281076"/>
                  <a:pt x="209319" y="289318"/>
                  <a:pt x="186922" y="287736"/>
                </a:cubicBezTo>
                <a:cubicBezTo>
                  <a:pt x="160779" y="285988"/>
                  <a:pt x="148540" y="276581"/>
                  <a:pt x="170853" y="271253"/>
                </a:cubicBezTo>
                <a:close/>
                <a:moveTo>
                  <a:pt x="178950" y="245921"/>
                </a:moveTo>
                <a:cubicBezTo>
                  <a:pt x="178950" y="245921"/>
                  <a:pt x="158469" y="249904"/>
                  <a:pt x="158885" y="254801"/>
                </a:cubicBezTo>
                <a:cubicBezTo>
                  <a:pt x="159301" y="259697"/>
                  <a:pt x="224408" y="260112"/>
                  <a:pt x="248885" y="253473"/>
                </a:cubicBezTo>
                <a:cubicBezTo>
                  <a:pt x="244473" y="257290"/>
                  <a:pt x="239561" y="265257"/>
                  <a:pt x="197183" y="266751"/>
                </a:cubicBezTo>
                <a:cubicBezTo>
                  <a:pt x="159301" y="268079"/>
                  <a:pt x="141484" y="261938"/>
                  <a:pt x="144148" y="253888"/>
                </a:cubicBezTo>
                <a:cubicBezTo>
                  <a:pt x="146812" y="245921"/>
                  <a:pt x="178950" y="245921"/>
                  <a:pt x="178950" y="245921"/>
                </a:cubicBezTo>
                <a:close/>
                <a:moveTo>
                  <a:pt x="269766" y="242957"/>
                </a:moveTo>
                <a:cubicBezTo>
                  <a:pt x="277354" y="242562"/>
                  <a:pt x="285494" y="245221"/>
                  <a:pt x="287701" y="257436"/>
                </a:cubicBezTo>
                <a:cubicBezTo>
                  <a:pt x="291365" y="277543"/>
                  <a:pt x="252060" y="285437"/>
                  <a:pt x="252060" y="285437"/>
                </a:cubicBezTo>
                <a:cubicBezTo>
                  <a:pt x="252060" y="285437"/>
                  <a:pt x="277042" y="268985"/>
                  <a:pt x="275210" y="257851"/>
                </a:cubicBezTo>
                <a:cubicBezTo>
                  <a:pt x="273461" y="246800"/>
                  <a:pt x="255141" y="246800"/>
                  <a:pt x="255141" y="246800"/>
                </a:cubicBezTo>
                <a:cubicBezTo>
                  <a:pt x="255141" y="246800"/>
                  <a:pt x="262178" y="243352"/>
                  <a:pt x="269766" y="242957"/>
                </a:cubicBezTo>
                <a:close/>
                <a:moveTo>
                  <a:pt x="246767" y="172885"/>
                </a:moveTo>
                <a:cubicBezTo>
                  <a:pt x="246767" y="172885"/>
                  <a:pt x="225608" y="188684"/>
                  <a:pt x="220860" y="197331"/>
                </a:cubicBezTo>
                <a:cubicBezTo>
                  <a:pt x="213695" y="210220"/>
                  <a:pt x="226191" y="214294"/>
                  <a:pt x="228857" y="227182"/>
                </a:cubicBezTo>
                <a:cubicBezTo>
                  <a:pt x="231606" y="240071"/>
                  <a:pt x="215528" y="251213"/>
                  <a:pt x="215528" y="251213"/>
                </a:cubicBezTo>
                <a:cubicBezTo>
                  <a:pt x="215528" y="251213"/>
                  <a:pt x="220443" y="241401"/>
                  <a:pt x="218610" y="235664"/>
                </a:cubicBezTo>
                <a:cubicBezTo>
                  <a:pt x="216861" y="229843"/>
                  <a:pt x="205698" y="224106"/>
                  <a:pt x="205698" y="206228"/>
                </a:cubicBezTo>
                <a:cubicBezTo>
                  <a:pt x="205698" y="188434"/>
                  <a:pt x="246767" y="172885"/>
                  <a:pt x="246767" y="172885"/>
                </a:cubicBezTo>
                <a:close/>
                <a:moveTo>
                  <a:pt x="227087" y="127512"/>
                </a:moveTo>
                <a:cubicBezTo>
                  <a:pt x="227087" y="127512"/>
                  <a:pt x="239076" y="144389"/>
                  <a:pt x="228419" y="161765"/>
                </a:cubicBezTo>
                <a:cubicBezTo>
                  <a:pt x="217679" y="179140"/>
                  <a:pt x="190370" y="191029"/>
                  <a:pt x="190037" y="203167"/>
                </a:cubicBezTo>
                <a:cubicBezTo>
                  <a:pt x="189620" y="220044"/>
                  <a:pt x="201693" y="243239"/>
                  <a:pt x="201693" y="243239"/>
                </a:cubicBezTo>
                <a:cubicBezTo>
                  <a:pt x="201693" y="243239"/>
                  <a:pt x="168722" y="217882"/>
                  <a:pt x="178963" y="195601"/>
                </a:cubicBezTo>
                <a:cubicBezTo>
                  <a:pt x="189204" y="173321"/>
                  <a:pt x="215514" y="165755"/>
                  <a:pt x="222674" y="152869"/>
                </a:cubicBezTo>
                <a:cubicBezTo>
                  <a:pt x="229751" y="139983"/>
                  <a:pt x="227087" y="127512"/>
                  <a:pt x="227087" y="127512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770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2" y="152381"/>
                  <a:pt x="300442" y="145731"/>
                </a:cubicBezTo>
                <a:lnTo>
                  <a:pt x="300442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3"/>
                </a:cubicBezTo>
                <a:cubicBezTo>
                  <a:pt x="315347" y="416"/>
                  <a:pt x="315514" y="499"/>
                  <a:pt x="315764" y="582"/>
                </a:cubicBezTo>
                <a:cubicBezTo>
                  <a:pt x="316596" y="831"/>
                  <a:pt x="317346" y="1081"/>
                  <a:pt x="318095" y="1496"/>
                </a:cubicBezTo>
                <a:cubicBezTo>
                  <a:pt x="318345" y="1663"/>
                  <a:pt x="318595" y="1829"/>
                  <a:pt x="318845" y="1995"/>
                </a:cubicBezTo>
                <a:cubicBezTo>
                  <a:pt x="319761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3" y="142821"/>
                  <a:pt x="441586" y="145648"/>
                </a:cubicBezTo>
                <a:cubicBezTo>
                  <a:pt x="441586" y="146063"/>
                  <a:pt x="441669" y="146479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0927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35321B3-3AAF-0368-6B76-D8C23E0BDE4B}"/>
              </a:ext>
            </a:extLst>
          </p:cNvPr>
          <p:cNvCxnSpPr>
            <a:stCxn id="111" idx="2"/>
            <a:endCxn id="128" idx="70"/>
          </p:cNvCxnSpPr>
          <p:nvPr/>
        </p:nvCxnSpPr>
        <p:spPr>
          <a:xfrm flipH="1">
            <a:off x="2794523" y="3534375"/>
            <a:ext cx="221162" cy="4310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0D93EE7-B766-5AA9-1307-8C3BAD578B4D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3015685" y="3534375"/>
            <a:ext cx="290603" cy="41347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31184A-6804-F87E-2309-8F9FBED4C53B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3319477" y="3534375"/>
            <a:ext cx="222870" cy="41347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CADFC1AE-2491-18AE-F56D-5A87F5A3D0C2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3542347" y="3534375"/>
            <a:ext cx="315700" cy="4232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6AE4E44-0B99-8209-1AA0-397F300EF863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867479" y="3531100"/>
            <a:ext cx="201531" cy="4342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29544AE-524F-405C-23F2-512B0A30DB1D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069010" y="3531100"/>
            <a:ext cx="286448" cy="4265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81707E1-B6D9-32F3-DC9A-5FBB022CD666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4355458" y="3531100"/>
            <a:ext cx="240215" cy="4265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FBB338B-7CFB-2506-0B06-48C8264DAAC8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4595673" y="3531100"/>
            <a:ext cx="277329" cy="41674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8736637-0B2E-6ACE-BDB6-93D7A76622C0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4881254" y="3531100"/>
            <a:ext cx="236751" cy="41674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55C1720-0BDD-08AA-5FD6-CAD0D8CBECE2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5118005" y="3531100"/>
            <a:ext cx="262677" cy="4265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43" name="流程图: 接点 142">
            <a:extLst>
              <a:ext uri="{FF2B5EF4-FFF2-40B4-BE49-F238E27FC236}">
                <a16:creationId xmlns:a16="http://schemas.microsoft.com/office/drawing/2014/main" id="{D37A312C-0A57-67A8-97D6-67AF1A8C04CE}"/>
              </a:ext>
            </a:extLst>
          </p:cNvPr>
          <p:cNvSpPr/>
          <p:nvPr/>
        </p:nvSpPr>
        <p:spPr>
          <a:xfrm>
            <a:off x="5243981" y="4151003"/>
            <a:ext cx="52545" cy="54495"/>
          </a:xfrm>
          <a:prstGeom prst="flowChartConnector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4" name="流程图: 接点 143">
            <a:extLst>
              <a:ext uri="{FF2B5EF4-FFF2-40B4-BE49-F238E27FC236}">
                <a16:creationId xmlns:a16="http://schemas.microsoft.com/office/drawing/2014/main" id="{225C61EF-8F5E-852A-FCB1-856FA8A94925}"/>
              </a:ext>
            </a:extLst>
          </p:cNvPr>
          <p:cNvSpPr/>
          <p:nvPr/>
        </p:nvSpPr>
        <p:spPr>
          <a:xfrm>
            <a:off x="5373939" y="4151003"/>
            <a:ext cx="52545" cy="54495"/>
          </a:xfrm>
          <a:prstGeom prst="flowChartConnector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D79D76A9-E484-B719-6815-0608E08AA333}"/>
              </a:ext>
            </a:extLst>
          </p:cNvPr>
          <p:cNvSpPr/>
          <p:nvPr/>
        </p:nvSpPr>
        <p:spPr>
          <a:xfrm>
            <a:off x="5503897" y="4146701"/>
            <a:ext cx="52545" cy="54495"/>
          </a:xfrm>
          <a:prstGeom prst="flowChartConnector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6402F30B-3E31-B03C-A9B7-8A049F08AEE9}"/>
              </a:ext>
            </a:extLst>
          </p:cNvPr>
          <p:cNvSpPr/>
          <p:nvPr/>
        </p:nvSpPr>
        <p:spPr>
          <a:xfrm>
            <a:off x="437651" y="1172792"/>
            <a:ext cx="6629819" cy="3536745"/>
          </a:xfrm>
          <a:prstGeom prst="roundRect">
            <a:avLst>
              <a:gd name="adj" fmla="val 2381"/>
            </a:avLst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7" name="圆柱体 146">
            <a:extLst>
              <a:ext uri="{FF2B5EF4-FFF2-40B4-BE49-F238E27FC236}">
                <a16:creationId xmlns:a16="http://schemas.microsoft.com/office/drawing/2014/main" id="{66FEA3D7-38B1-C892-8B93-89623331D77A}"/>
              </a:ext>
            </a:extLst>
          </p:cNvPr>
          <p:cNvSpPr/>
          <p:nvPr/>
        </p:nvSpPr>
        <p:spPr>
          <a:xfrm>
            <a:off x="9008873" y="2649677"/>
            <a:ext cx="733994" cy="971929"/>
          </a:xfrm>
          <a:prstGeom prst="can">
            <a:avLst>
              <a:gd name="adj" fmla="val 34929"/>
            </a:avLst>
          </a:prstGeom>
          <a:solidFill>
            <a:srgbClr val="FCD5B5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远程仓库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私服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8" name="圆柱体 147">
            <a:extLst>
              <a:ext uri="{FF2B5EF4-FFF2-40B4-BE49-F238E27FC236}">
                <a16:creationId xmlns:a16="http://schemas.microsoft.com/office/drawing/2014/main" id="{7144CFFF-E266-3D6C-F348-2373033056D4}"/>
              </a:ext>
            </a:extLst>
          </p:cNvPr>
          <p:cNvSpPr/>
          <p:nvPr/>
        </p:nvSpPr>
        <p:spPr>
          <a:xfrm>
            <a:off x="10558932" y="1287435"/>
            <a:ext cx="733994" cy="971929"/>
          </a:xfrm>
          <a:prstGeom prst="can">
            <a:avLst>
              <a:gd name="adj" fmla="val 34929"/>
            </a:avLst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中央仓库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7E7A331-2C33-C7B8-5AFE-844E8E3431F8}"/>
              </a:ext>
            </a:extLst>
          </p:cNvPr>
          <p:cNvCxnSpPr>
            <a:cxnSpLocks/>
          </p:cNvCxnSpPr>
          <p:nvPr/>
        </p:nvCxnSpPr>
        <p:spPr>
          <a:xfrm>
            <a:off x="8144910" y="1570263"/>
            <a:ext cx="259503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E3AB72-C293-0AB0-B6ED-B44E63BE82F1}"/>
              </a:ext>
            </a:extLst>
          </p:cNvPr>
          <p:cNvCxnSpPr>
            <a:cxnSpLocks/>
          </p:cNvCxnSpPr>
          <p:nvPr/>
        </p:nvCxnSpPr>
        <p:spPr>
          <a:xfrm flipH="1" flipV="1">
            <a:off x="8293831" y="2002321"/>
            <a:ext cx="2265101" cy="1375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C19243EC-2389-B35A-7B64-69CC374B6FC8}"/>
              </a:ext>
            </a:extLst>
          </p:cNvPr>
          <p:cNvCxnSpPr>
            <a:cxnSpLocks/>
          </p:cNvCxnSpPr>
          <p:nvPr/>
        </p:nvCxnSpPr>
        <p:spPr>
          <a:xfrm>
            <a:off x="7807343" y="2217170"/>
            <a:ext cx="1228929" cy="7848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51E16B6-9CFB-C8F7-9CE1-B698C353AED4}"/>
              </a:ext>
            </a:extLst>
          </p:cNvPr>
          <p:cNvCxnSpPr>
            <a:cxnSpLocks/>
            <a:endCxn id="148" idx="3"/>
          </p:cNvCxnSpPr>
          <p:nvPr/>
        </p:nvCxnSpPr>
        <p:spPr>
          <a:xfrm flipV="1">
            <a:off x="9746494" y="2259364"/>
            <a:ext cx="1179435" cy="91834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4626D12E-330D-BBD7-C956-9FE7FAFBD151}"/>
              </a:ext>
            </a:extLst>
          </p:cNvPr>
          <p:cNvCxnSpPr>
            <a:cxnSpLocks/>
          </p:cNvCxnSpPr>
          <p:nvPr/>
        </p:nvCxnSpPr>
        <p:spPr>
          <a:xfrm flipH="1" flipV="1">
            <a:off x="7637447" y="2404122"/>
            <a:ext cx="1357622" cy="81759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4374B4C-BBA3-FFEF-2E0B-36262A60E0DD}"/>
              </a:ext>
            </a:extLst>
          </p:cNvPr>
          <p:cNvCxnSpPr>
            <a:cxnSpLocks/>
          </p:cNvCxnSpPr>
          <p:nvPr/>
        </p:nvCxnSpPr>
        <p:spPr>
          <a:xfrm flipH="1">
            <a:off x="9738909" y="2420169"/>
            <a:ext cx="1379762" cy="10692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E4D9766-3D07-AE29-791D-3A90EFB98BE0}"/>
              </a:ext>
            </a:extLst>
          </p:cNvPr>
          <p:cNvGrpSpPr/>
          <p:nvPr/>
        </p:nvGrpSpPr>
        <p:grpSpPr>
          <a:xfrm>
            <a:off x="1128136" y="4937701"/>
            <a:ext cx="10497976" cy="1768758"/>
            <a:chOff x="694632" y="5209841"/>
            <a:chExt cx="10497976" cy="1768758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7657E8DD-D6B2-D940-5ECB-28CCE7F80081}"/>
                </a:ext>
              </a:extLst>
            </p:cNvPr>
            <p:cNvSpPr/>
            <p:nvPr/>
          </p:nvSpPr>
          <p:spPr>
            <a:xfrm>
              <a:off x="710880" y="5209841"/>
              <a:ext cx="10481728" cy="1768758"/>
            </a:xfrm>
            <a:prstGeom prst="roundRect">
              <a:avLst>
                <a:gd name="adj" fmla="val 6269"/>
              </a:avLst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A5021FF-E0FF-50CD-501D-617252AC9BD3}"/>
                </a:ext>
              </a:extLst>
            </p:cNvPr>
            <p:cNvSpPr txBox="1"/>
            <p:nvPr/>
          </p:nvSpPr>
          <p:spPr>
            <a:xfrm>
              <a:off x="694632" y="5232587"/>
              <a:ext cx="103925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仓库：用于存储资源，管理各种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jar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包。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marR="0" lvl="2" indent="-2857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本地仓库：自己计算机上的一个目录。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marR="0" lvl="2" indent="-2857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中央仓库：由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Maven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团队维护的全球唯一的。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仓库地址：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5"/>
                </a:rPr>
                <a:t>https://repo1.maven.org/maven2/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marR="0" lvl="2" indent="-2857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远程仓库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私服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：一般由公司团队搭建的私有仓库。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5C8A1BD6-E227-1CF2-B3DC-055A6E74A8CA}"/>
              </a:ext>
            </a:extLst>
          </p:cNvPr>
          <p:cNvSpPr/>
          <p:nvPr/>
        </p:nvSpPr>
        <p:spPr>
          <a:xfrm>
            <a:off x="7168980" y="1148326"/>
            <a:ext cx="4741547" cy="3526682"/>
          </a:xfrm>
          <a:prstGeom prst="roundRect">
            <a:avLst>
              <a:gd name="adj" fmla="val 2381"/>
            </a:avLst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59" name="矩形: 剪去单角 158">
            <a:extLst>
              <a:ext uri="{FF2B5EF4-FFF2-40B4-BE49-F238E27FC236}">
                <a16:creationId xmlns:a16="http://schemas.microsoft.com/office/drawing/2014/main" id="{9977A6F0-D04E-68B7-8687-E47F21CCB545}"/>
              </a:ext>
            </a:extLst>
          </p:cNvPr>
          <p:cNvSpPr/>
          <p:nvPr/>
        </p:nvSpPr>
        <p:spPr>
          <a:xfrm>
            <a:off x="4798166" y="1282600"/>
            <a:ext cx="229139" cy="287663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0" name="矩形: 剪去单角 159">
            <a:extLst>
              <a:ext uri="{FF2B5EF4-FFF2-40B4-BE49-F238E27FC236}">
                <a16:creationId xmlns:a16="http://schemas.microsoft.com/office/drawing/2014/main" id="{3B51C39A-1D4D-75D9-A259-E9CA9AA971FD}"/>
              </a:ext>
            </a:extLst>
          </p:cNvPr>
          <p:cNvSpPr/>
          <p:nvPr/>
        </p:nvSpPr>
        <p:spPr>
          <a:xfrm>
            <a:off x="7485091" y="2044376"/>
            <a:ext cx="229139" cy="287663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1" name="矩形: 剪去单角 160">
            <a:extLst>
              <a:ext uri="{FF2B5EF4-FFF2-40B4-BE49-F238E27FC236}">
                <a16:creationId xmlns:a16="http://schemas.microsoft.com/office/drawing/2014/main" id="{AB961C24-0C86-4D7A-5C0B-352D0C0301CD}"/>
              </a:ext>
            </a:extLst>
          </p:cNvPr>
          <p:cNvSpPr/>
          <p:nvPr/>
        </p:nvSpPr>
        <p:spPr>
          <a:xfrm>
            <a:off x="5327303" y="1275882"/>
            <a:ext cx="229139" cy="287663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2" name="矩形: 剪去单角 161">
            <a:extLst>
              <a:ext uri="{FF2B5EF4-FFF2-40B4-BE49-F238E27FC236}">
                <a16:creationId xmlns:a16="http://schemas.microsoft.com/office/drawing/2014/main" id="{7EA9C282-1AA5-D9F7-434B-919164EDC88F}"/>
              </a:ext>
            </a:extLst>
          </p:cNvPr>
          <p:cNvSpPr/>
          <p:nvPr/>
        </p:nvSpPr>
        <p:spPr>
          <a:xfrm>
            <a:off x="9261300" y="3637100"/>
            <a:ext cx="229139" cy="287663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3" name="矩形: 剪去单角 162">
            <a:extLst>
              <a:ext uri="{FF2B5EF4-FFF2-40B4-BE49-F238E27FC236}">
                <a16:creationId xmlns:a16="http://schemas.microsoft.com/office/drawing/2014/main" id="{8354083A-32E5-2994-DB58-488119B9B41F}"/>
              </a:ext>
            </a:extLst>
          </p:cNvPr>
          <p:cNvSpPr/>
          <p:nvPr/>
        </p:nvSpPr>
        <p:spPr>
          <a:xfrm>
            <a:off x="8030341" y="2044376"/>
            <a:ext cx="229139" cy="287663"/>
          </a:xfrm>
          <a:prstGeom prst="snip1Rect">
            <a:avLst>
              <a:gd name="adj" fmla="val 30000"/>
            </a:avLst>
          </a:prstGeom>
          <a:solidFill>
            <a:srgbClr val="8C61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A2256487-BE4E-F9ED-FBA7-4E43AEA87A4F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</p:spTree>
    <p:extLst>
      <p:ext uri="{BB962C8B-B14F-4D97-AF65-F5344CB8AC3E}">
        <p14:creationId xmlns:p14="http://schemas.microsoft.com/office/powerpoint/2010/main" val="6095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id="{32248511-03BC-0880-44A2-6EF6C3F27AE1}"/>
              </a:ext>
            </a:extLst>
          </p:cNvPr>
          <p:cNvSpPr txBox="1">
            <a:spLocks/>
          </p:cNvSpPr>
          <p:nvPr/>
        </p:nvSpPr>
        <p:spPr>
          <a:xfrm>
            <a:off x="632173" y="875969"/>
            <a:ext cx="11179304" cy="65894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旗下的一个开源项目，是一款用于管理和构建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项目的工具。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4">
            <a:extLst>
              <a:ext uri="{FF2B5EF4-FFF2-40B4-BE49-F238E27FC236}">
                <a16:creationId xmlns:a16="http://schemas.microsoft.com/office/drawing/2014/main" id="{6A5A29FA-111A-F5E4-6810-B2D53391B0CC}"/>
              </a:ext>
            </a:extLst>
          </p:cNvPr>
          <p:cNvSpPr txBox="1">
            <a:spLocks/>
          </p:cNvSpPr>
          <p:nvPr/>
        </p:nvSpPr>
        <p:spPr>
          <a:xfrm>
            <a:off x="787971" y="1650022"/>
            <a:ext cx="10698800" cy="9909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安装步骤：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2316C958-D330-D8A7-41E5-0F54E0C52361}"/>
              </a:ext>
            </a:extLst>
          </p:cNvPr>
          <p:cNvSpPr txBox="1">
            <a:spLocks/>
          </p:cNvSpPr>
          <p:nvPr/>
        </p:nvSpPr>
        <p:spPr>
          <a:xfrm>
            <a:off x="1050891" y="2309207"/>
            <a:ext cx="10090218" cy="39497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解压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apache-maven-3.9.5-bin.zip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配置本地仓库：修改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conf/settings.xml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中的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localRepository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&gt;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为一个指定目录。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配置阿里云私服：修改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conf/settings.xml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中的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&lt;mirrors&gt;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标签，为其添加如下子标签：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4.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配置环境变量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MAVEN_HOME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maven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的解压目录，并将其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bin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目录加入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PATH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环境变量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3794979-AEB0-5BDB-2E73-8369A5FF5233}"/>
              </a:ext>
            </a:extLst>
          </p:cNvPr>
          <p:cNvSpPr/>
          <p:nvPr/>
        </p:nvSpPr>
        <p:spPr>
          <a:xfrm>
            <a:off x="1086831" y="3378394"/>
            <a:ext cx="9910313" cy="379475"/>
          </a:xfrm>
          <a:prstGeom prst="roundRect">
            <a:avLst/>
          </a:prstGeom>
          <a:solidFill>
            <a:srgbClr val="FFFFE4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localRepository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D:\Program Files\apache-maven-3.9.5\</a:t>
            </a:r>
            <a:r>
              <a:rPr lang="en-US" altLang="zh-CN" kern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mvn_repo</a:t>
            </a:r>
            <a:r>
              <a:rPr lang="en-US" altLang="zh-CN" kern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localRepository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B375CD2-BE96-5EDF-3D0D-3BA0F373D728}"/>
              </a:ext>
            </a:extLst>
          </p:cNvPr>
          <p:cNvSpPr/>
          <p:nvPr/>
        </p:nvSpPr>
        <p:spPr>
          <a:xfrm>
            <a:off x="1342416" y="4495262"/>
            <a:ext cx="9399142" cy="1641423"/>
          </a:xfrm>
          <a:prstGeom prst="roundRect">
            <a:avLst>
              <a:gd name="adj" fmla="val 2992"/>
            </a:avLst>
          </a:prstGeom>
          <a:solidFill>
            <a:srgbClr val="FFFFE4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&lt;mirror&gt;  </a:t>
            </a:r>
          </a:p>
          <a:p>
            <a:pPr marL="0" marR="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&lt;id&gt;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alimaven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&lt;/id&gt;  </a:t>
            </a:r>
          </a:p>
          <a:p>
            <a:pPr marL="0" marR="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&lt;name&gt;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aliyun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maven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&lt;/name&gt;  </a:t>
            </a:r>
          </a:p>
          <a:p>
            <a:pPr marL="0" marR="0" lvl="1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http://maven.aliyun.com/nexus/content/groups/public/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&lt;/url&gt;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&lt;/mirror&gt;</a:t>
            </a:r>
            <a:r>
              <a:rPr lang="en-US" altLang="zh-CN" kern="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kern="0" dirty="0" err="1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mirrorOf</a:t>
            </a:r>
            <a:r>
              <a:rPr lang="en-US" altLang="zh-CN" kern="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en-US" altLang="zh-CN" kern="0" dirty="0">
                <a:solidFill>
                  <a:prstClr val="black">
                    <a:lumMod val="65000"/>
                    <a:lumOff val="3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central</a:t>
            </a:r>
            <a:r>
              <a:rPr lang="en-US" altLang="zh-CN" kern="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</a:t>
            </a:r>
            <a:r>
              <a:rPr lang="en-US" altLang="zh-CN" kern="0" dirty="0" err="1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mirrorOf</a:t>
            </a:r>
            <a:r>
              <a:rPr lang="en-US" altLang="zh-CN" kern="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         </a:t>
            </a:r>
          </a:p>
          <a:p>
            <a:pPr marL="0" marR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D01A9E-561C-752F-A7BB-A57B5DEBA5ED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</p:spTree>
    <p:extLst>
      <p:ext uri="{BB962C8B-B14F-4D97-AF65-F5344CB8AC3E}">
        <p14:creationId xmlns:p14="http://schemas.microsoft.com/office/powerpoint/2010/main" val="63467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2461B40E-413F-0E8E-9735-F2964CF1A14D}"/>
              </a:ext>
            </a:extLst>
          </p:cNvPr>
          <p:cNvSpPr txBox="1">
            <a:spLocks/>
          </p:cNvSpPr>
          <p:nvPr/>
        </p:nvSpPr>
        <p:spPr>
          <a:xfrm>
            <a:off x="538493" y="1182114"/>
            <a:ext cx="517650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当前工程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534D52B-1A27-30D9-10D3-C2AB60B5F024}"/>
              </a:ext>
            </a:extLst>
          </p:cNvPr>
          <p:cNvSpPr txBox="1">
            <a:spLocks/>
          </p:cNvSpPr>
          <p:nvPr/>
        </p:nvSpPr>
        <p:spPr>
          <a:xfrm>
            <a:off x="538493" y="1804086"/>
            <a:ext cx="10698800" cy="10915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--&gt; Settings --&gt;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Build,Execution,Deployment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--&gt; Build Tools --&gt; Maven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设置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IDEA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使用本地安装的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Maven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，并修改配置文件及本地仓库路径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2D524A0D-09EC-1154-86FC-F1B7AF699EBF}"/>
              </a:ext>
            </a:extLst>
          </p:cNvPr>
          <p:cNvSpPr txBox="1">
            <a:spLocks/>
          </p:cNvSpPr>
          <p:nvPr/>
        </p:nvSpPr>
        <p:spPr>
          <a:xfrm>
            <a:off x="335429" y="186375"/>
            <a:ext cx="10698800" cy="747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Maven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D742F-FC8D-8E8C-4086-03EB158031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353" b="34206"/>
          <a:stretch/>
        </p:blipFill>
        <p:spPr>
          <a:xfrm>
            <a:off x="894094" y="3000382"/>
            <a:ext cx="3898040" cy="3764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2C4C71-4F5A-6308-7F08-25BAABD4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28" y="3000383"/>
            <a:ext cx="8111025" cy="37644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189396-B4F5-CBAF-2D24-39B58C534DD9}"/>
              </a:ext>
            </a:extLst>
          </p:cNvPr>
          <p:cNvSpPr/>
          <p:nvPr/>
        </p:nvSpPr>
        <p:spPr>
          <a:xfrm>
            <a:off x="2142067" y="6053667"/>
            <a:ext cx="1803400" cy="4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2C175B-22AE-B1F3-65B5-2F7A2DE324FE}"/>
              </a:ext>
            </a:extLst>
          </p:cNvPr>
          <p:cNvSpPr/>
          <p:nvPr/>
        </p:nvSpPr>
        <p:spPr>
          <a:xfrm>
            <a:off x="4385732" y="4563534"/>
            <a:ext cx="7806267" cy="1811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05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7dd38b-f7f7-4c05-9b3e-6fba80e54b7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12272</TotalTime>
  <Words>4564</Words>
  <Application>Microsoft Office PowerPoint</Application>
  <PresentationFormat>宽屏</PresentationFormat>
  <Paragraphs>533</Paragraphs>
  <Slides>39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-apple-system</vt:lpstr>
      <vt:lpstr>阿里巴巴普惠体</vt:lpstr>
      <vt:lpstr>等线</vt:lpstr>
      <vt:lpstr>等线 Light</vt:lpstr>
      <vt:lpstr>黑体</vt:lpstr>
      <vt:lpstr>微软雅黑</vt:lpstr>
      <vt:lpstr>Arial</vt:lpstr>
      <vt:lpstr>Calibri</vt:lpstr>
      <vt:lpstr>Lucida Sans Unicode</vt:lpstr>
      <vt:lpstr>Times New Roman</vt:lpstr>
      <vt:lpstr>Wingdings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什么是线性结构(Linear Structure)？</dc:title>
  <dc:creator>He Xiaoyu</dc:creator>
  <cp:lastModifiedBy>e2232</cp:lastModifiedBy>
  <cp:revision>1188</cp:revision>
  <cp:lastPrinted>2024-11-01T01:42:08Z</cp:lastPrinted>
  <dcterms:created xsi:type="dcterms:W3CDTF">2022-10-08T06:09:03Z</dcterms:created>
  <dcterms:modified xsi:type="dcterms:W3CDTF">2024-11-03T06:09:17Z</dcterms:modified>
</cp:coreProperties>
</file>