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5.xml" ContentType="application/vnd.openxmlformats-officedocument.presentationml.notesSlide+xml"/>
  <Override PartName="/ppt/tags/tag23.xml" ContentType="application/vnd.openxmlformats-officedocument.presentationml.tags+xml"/>
  <Override PartName="/ppt/notesSlides/notesSlide26.xml" ContentType="application/vnd.openxmlformats-officedocument.presentationml.notesSlide+xml"/>
  <Override PartName="/ppt/tags/tag24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25.xml" ContentType="application/vnd.openxmlformats-officedocument.presentationml.tags+xml"/>
  <Override PartName="/ppt/notesSlides/notesSlide31.xml" ContentType="application/vnd.openxmlformats-officedocument.presentationml.notesSlide+xml"/>
  <Override PartName="/ppt/tags/tag26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27.xml" ContentType="application/vnd.openxmlformats-officedocument.presentationml.tags+xml"/>
  <Override PartName="/ppt/notesSlides/notesSlide34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ppt/tags/tag29.xml" ContentType="application/vnd.openxmlformats-officedocument.presentationml.tags+xml"/>
  <Override PartName="/ppt/notesSlides/notesSlide36.xml" ContentType="application/vnd.openxmlformats-officedocument.presentationml.notesSlide+xml"/>
  <Override PartName="/ppt/tags/tag30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0" r:id="rId2"/>
    <p:sldId id="270" r:id="rId3"/>
    <p:sldId id="328" r:id="rId4"/>
    <p:sldId id="429" r:id="rId5"/>
    <p:sldId id="447" r:id="rId6"/>
    <p:sldId id="448" r:id="rId7"/>
    <p:sldId id="449" r:id="rId8"/>
    <p:sldId id="397" r:id="rId9"/>
    <p:sldId id="428" r:id="rId10"/>
    <p:sldId id="432" r:id="rId11"/>
    <p:sldId id="403" r:id="rId12"/>
    <p:sldId id="431" r:id="rId13"/>
    <p:sldId id="433" r:id="rId14"/>
    <p:sldId id="434" r:id="rId15"/>
    <p:sldId id="435" r:id="rId16"/>
    <p:sldId id="436" r:id="rId17"/>
    <p:sldId id="437" r:id="rId18"/>
    <p:sldId id="406" r:id="rId19"/>
    <p:sldId id="438" r:id="rId20"/>
    <p:sldId id="439" r:id="rId21"/>
    <p:sldId id="440" r:id="rId22"/>
    <p:sldId id="441" r:id="rId23"/>
    <p:sldId id="407" r:id="rId24"/>
    <p:sldId id="408" r:id="rId25"/>
    <p:sldId id="442" r:id="rId26"/>
    <p:sldId id="443" r:id="rId27"/>
    <p:sldId id="444" r:id="rId28"/>
    <p:sldId id="445" r:id="rId29"/>
    <p:sldId id="446" r:id="rId30"/>
    <p:sldId id="411" r:id="rId31"/>
    <p:sldId id="412" r:id="rId32"/>
    <p:sldId id="413" r:id="rId33"/>
    <p:sldId id="414" r:id="rId34"/>
    <p:sldId id="450" r:id="rId35"/>
    <p:sldId id="415" r:id="rId36"/>
    <p:sldId id="416" r:id="rId37"/>
    <p:sldId id="452" r:id="rId38"/>
    <p:sldId id="453" r:id="rId39"/>
    <p:sldId id="451" r:id="rId40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B1C675E-B402-4209-980E-ABBC10C70CFC}">
          <p14:sldIdLst>
            <p14:sldId id="260"/>
            <p14:sldId id="270"/>
            <p14:sldId id="328"/>
            <p14:sldId id="429"/>
            <p14:sldId id="447"/>
            <p14:sldId id="448"/>
            <p14:sldId id="449"/>
            <p14:sldId id="397"/>
            <p14:sldId id="428"/>
            <p14:sldId id="432"/>
            <p14:sldId id="403"/>
            <p14:sldId id="431"/>
            <p14:sldId id="433"/>
            <p14:sldId id="434"/>
            <p14:sldId id="435"/>
            <p14:sldId id="436"/>
            <p14:sldId id="437"/>
            <p14:sldId id="406"/>
            <p14:sldId id="438"/>
            <p14:sldId id="439"/>
            <p14:sldId id="440"/>
            <p14:sldId id="441"/>
            <p14:sldId id="407"/>
            <p14:sldId id="408"/>
            <p14:sldId id="442"/>
            <p14:sldId id="443"/>
            <p14:sldId id="444"/>
            <p14:sldId id="445"/>
            <p14:sldId id="446"/>
            <p14:sldId id="411"/>
            <p14:sldId id="412"/>
            <p14:sldId id="413"/>
            <p14:sldId id="414"/>
            <p14:sldId id="450"/>
            <p14:sldId id="415"/>
            <p14:sldId id="416"/>
            <p14:sldId id="452"/>
            <p14:sldId id="453"/>
            <p14:sldId id="4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97" autoAdjust="0"/>
    <p:restoredTop sz="85205" autoAdjust="0"/>
  </p:normalViewPr>
  <p:slideViewPr>
    <p:cSldViewPr snapToGrid="0">
      <p:cViewPr varScale="1">
        <p:scale>
          <a:sx n="78" d="100"/>
          <a:sy n="78" d="100"/>
        </p:scale>
        <p:origin x="6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9B4F8-B9B8-4A16-8056-FA7F3557B8C5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70A8B-A679-4A27-84B0-328234F41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36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38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651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B9246-3F5A-2A17-2687-BE83E9438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E91EB0C-D17E-38D0-98CB-E3BC7EA298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510228-69DD-3CCE-8AB0-E612E39B8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demo1 </a:t>
            </a:r>
            <a:r>
              <a:rPr lang="zh-CN" altLang="en-US" dirty="0"/>
              <a:t>演示</a:t>
            </a:r>
            <a:r>
              <a:rPr lang="en-US" altLang="zh-CN" dirty="0"/>
              <a:t>servlet</a:t>
            </a:r>
            <a:r>
              <a:rPr lang="zh-CN" altLang="en-US" dirty="0"/>
              <a:t>的创建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9172C9-3268-3E2D-78EC-0B106CF55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079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9A58F-976C-15F3-C1F5-C2A06F391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647F7AF-AF94-531B-FC74-0BB719D10F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A7174C9-1C5E-5D02-FF67-EB6D4D0BC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BE507E-A3E3-2D48-6FB1-5BD96143B4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557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30466-63CB-4B22-81C2-3FCDC5A3D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9DE16AD-3481-64AE-EA67-815D2A80F1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6D66A38-EEA9-04A2-3254-4A2547392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15EB93-6AF7-9741-C82A-476D4F91E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799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D1461-D3DE-89A1-794C-E602131E6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1E44EB1-75F6-1B18-8F8D-2BCC8F12D0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4E3656D-1A26-6042-B184-3A6051517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FD1249-2590-5D9B-3833-6671386DF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433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D3F05-861F-47CB-AE71-8F5B684F7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E3ED20-C75B-5B25-FD8A-BFD04D85D7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B9B944B-E004-62BF-0234-09D5E35E5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06ED39-C1F6-EE69-1B1C-CAEA35AA05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563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8A597-B458-733E-15B4-939C18ED9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1D0EABD-4A13-785E-C0BA-0B66588CFB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535BEDB-027F-F196-C4D3-AEDDBF978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DFCC21-4A24-8433-324C-14D3F176FB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856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40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A9686-4D4D-1C83-2209-497A5C869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35B8675-5E51-FC0F-CEBB-4A47D5664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6D5FE00-C883-9EAD-C689-5B3E262EB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AA941D-2819-934C-9D89-1CED3E7788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823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CC061-21B4-782D-1E24-77C2CF8A3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DE2EF46-4F82-7828-5801-994D441D58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CBD28EB-BC93-AD95-06E6-E0BC6F24BB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9B1B26-480B-4576-B38C-48203745A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35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39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B1233-364F-E972-1F4E-A6013360F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F68F9FE-35D2-CC5D-0B6E-D8BCB1E0F6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FB11B87-83B0-A03F-0344-F6E0C346F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BAF258-B49E-47B5-1144-CD35F3DAD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053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53F25-B8A8-6970-4370-3F9C42684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2CAD023-77C6-6BEA-D7C5-E29E4A496A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5699AD3-034D-C402-96DE-6C15EA723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BC57AB-6E2A-84E6-F1C6-78D504418B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866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552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359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D1814-920E-F758-525C-8B0FBC2D6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7B8B257-D452-FDBE-9DC1-8C7BD0DA44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15B94E3-B873-8F58-C3AC-28B06B9A0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0EFE3C-8277-CF75-C1B4-4E6356DD6B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364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BD0F4-03FD-7E92-978B-6C1E1E004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948436E-46FC-DC43-8836-15BC2F40BC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8DE787-AFE5-2FFA-A834-52D3A01E0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Demo5</a:t>
            </a:r>
            <a:r>
              <a:rPr lang="zh-CN" altLang="en-US" dirty="0"/>
              <a:t>，</a:t>
            </a:r>
            <a:r>
              <a:rPr lang="en-US" altLang="zh-CN" dirty="0" err="1"/>
              <a:t>getOutPutStream</a:t>
            </a:r>
            <a:r>
              <a:rPr lang="en-US" altLang="zh-CN" dirty="0"/>
              <a:t>()</a:t>
            </a:r>
            <a:r>
              <a:rPr lang="zh-CN" altLang="en-US" dirty="0"/>
              <a:t>方法获取输出流对象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735287-A004-A3C9-4848-B8532F86E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4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DC418-7701-730D-412D-FFDA45A83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D407B48-7755-FBB3-9756-DABD9A7589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D63A2A2-EF31-84B6-6B62-F27456E5B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0F399E-4C3C-FEDF-8063-D56F969F1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3521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923E5-64F7-10FC-FC8D-4069BD2C5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0304AA0-D960-FA44-A37B-10237F49FD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5B30DBC-DFF6-911E-8858-159AEDA7A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demo6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544EB-8F93-20A9-4687-94CD03341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246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61E68-010B-0BA4-A50E-3FD2574FF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D118901-2A7A-3598-3E8D-9AE3E6627C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C343094-3BC1-452E-B4D5-0F28B24E9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demo6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85E144-0E1E-08BA-6025-CBA163B6A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9627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299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641BB-875F-BF74-AA75-7D5E87D74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F2C1373-3209-1140-7810-33CE35BC36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E9DD7BF-3CFE-FE72-3053-CB5538704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D4F557-E2A3-9A1F-7F4B-2231DECC1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2775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626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demo7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432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576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01AB2-B548-4BFF-A650-A46FC2E61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B733460-A0D7-7DEA-7FC6-C090DE490A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25F9371-790A-DDEA-990B-353E94515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demo7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399D73-5CA5-3FEE-8866-D6518147D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0198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824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1995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73DD1-3F11-FFD4-EF8C-76C534170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984632D-E14D-F072-4255-2F9C1CC4C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62D53F8-479C-0331-AB47-9110011F2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EC9027-E753-2111-5AA9-5DBA656B3A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1141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2968E-AC32-EB63-23CD-2040BBB08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670D17A-26D1-4004-F096-1D405B30C1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682BF93-53CE-15B5-BCD6-CDA91AB01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51E5A2-2EC6-950B-CCC9-129672C68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259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E9067-F934-E842-22E0-53CB21B5E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43D52AB-BFE5-F87D-FBE5-F52869D275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E191C85-35ED-4D7E-F1E2-12569518EC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203FEA-C8C3-3B8A-E6D9-4C66174816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60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611E5-B332-B8AE-772B-BBC881D38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8A28F76-7532-3BBE-2FEC-07B009D5BA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DF77999-B80F-A0F3-27C1-4C4FA9535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DF6802-4AD3-4952-010E-D557A9565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252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1442E-334B-52F7-13CD-82D84D877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3659BEA-6EDC-5228-D959-2C12A81E6F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4D95E47-5D70-60B7-E9D9-6F676FA6E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4972C7-06E6-8169-E74B-49CB2F178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674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772BD-9FC0-8628-8B80-22F5C428B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40215AB-9383-6B46-286A-8998833CCA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A73B6EC-D515-092B-196E-41F39FA5B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r>
              <a:rPr lang="en-US" altLang="zh-CN" dirty="0"/>
              <a:t>F12</a:t>
            </a:r>
            <a:r>
              <a:rPr lang="zh-CN" altLang="en-US" dirty="0"/>
              <a:t>演示，静态的请求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4DD884-4D88-0A3D-8D1D-CDED16FD9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22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处理对</a:t>
            </a:r>
            <a:r>
              <a:rPr lang="en-US" altLang="zh-CN" dirty="0"/>
              <a:t>HTTP</a:t>
            </a:r>
            <a:r>
              <a:rPr lang="zh-CN" altLang="en-US" dirty="0"/>
              <a:t>请求的处理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961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344C6-A3EF-72B4-FA6C-562DD6B32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D977C7-E4E6-1BFA-2E33-65D638D7AE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CCC27DE-CBB8-A4E5-CA24-BF9E60126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859642-20F9-808D-01CE-8633668E7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531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96485-3DAD-317F-4684-B73F99E05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4D8A5F9-C71C-CF41-52C2-92E5AF8B7D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5D1BC89-9123-A16E-2A25-1C770182A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3369FA-288B-5E2A-5B7F-FA370825D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26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78803-B1DC-855D-4DBC-529C7B54D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C180CA-31F6-67D4-92EB-26328318A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F7C99-DE6D-CC4A-13E9-B199547E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1F4ED-8EBE-6D08-6AFA-83BEDBE4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6A27D-90CC-3601-A639-180B0433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1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AD5EA-43B4-7D57-6D5C-ACC108BD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D9115D-45D6-A3B1-BD08-CC69524FE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215E8-5099-BA84-7285-04122E78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879CB-FB62-F65B-1FDD-034F371D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04D0F-BE4E-6A08-5845-F072380A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99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A60B3F-C130-8897-15D6-CE9EFD032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AD31B4-DC93-B234-4054-7FEFBBB7E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7C8E2-7A2C-8AFF-7CF8-64EC9EB3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C6749-E5D1-48B8-1B01-D8C5B902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2010D-BD5E-4847-2686-CB5238D6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64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3C689-BB9A-44D4-9884-20238864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EB2BC-19DC-7BE6-F6BC-B9596402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30DFF-0024-B056-9F82-8C493A56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73461-4D10-0C4F-BB91-0417422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A0E1E-1EF3-65E1-AE51-4A848013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3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E00A7-037E-C6B8-217B-6E59CA11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BBD18-41BC-F243-A748-621D206A6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2A086-3A6A-2663-986C-230BB245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9BFA0-09BF-82A0-2DA1-00E089EE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5D31F-C8AB-49A1-BE2A-7978982C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88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2F9EB-60E2-9DF8-B909-E3622639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526EB-CCFD-243B-6B54-0AB8A8C9F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01016-EB74-06FE-2CEF-CA92D678D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64DFAD-2BDF-B94A-C52C-D08801DE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70325-1C82-AD51-5285-323C7596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805842-495A-D34F-6E5F-A83357F1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3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1F9AA-A543-96F2-E8B0-145B6975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CA0668-F08B-0A09-5C9C-A62E48491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9137B1-9742-527D-7626-817B96750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ACEF82-CFF5-57FF-1A8C-68363ED30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3CD740-7D59-95C6-8E32-988FF3285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0A8A02-67E5-5BCF-3F24-0D94BE26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9EB029-22E3-A395-AFFD-D3FA70A4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5CFE57-73C0-FE8C-83A6-ADB75C59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81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6052F-8656-99E0-A044-96ECD0E8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5A215E-1D10-DE23-E4B1-1F7670B6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3C5798-2116-D8F9-B4FA-F61DB0C3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8A7607-91E2-D637-232F-4F9B5690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14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8209A8-E09C-41E7-77FC-C499885C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A37CDE-627B-8688-DE6A-9272DAA4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8CD9DF-2CAD-5A4B-D811-2287DBF2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69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4C832-1EA2-BAEF-B8EB-4A7F5977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7E8AD-CE50-09DC-30BF-F8AAF0C03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6463A9-F51C-BB9E-BD1A-C24ED2C54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082058-9BD1-A542-82D2-B84766C8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CC85E9-6032-4C2C-8952-E2A43F99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7E3FE3-CFC3-6E0C-6173-EED7910B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55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2FE76-0511-2BB5-4C99-96E6A15C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61A8DA-5020-430A-9CE4-95987DDBE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995129-30D2-1059-B166-F5D4DD4A2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04382C-FCDC-4F2F-087B-9BC3300B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F5B246-D61A-6C5B-859A-3361C3D5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30CA7C-2F21-5E31-61D8-289E720A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9EBC7F-5221-5BF7-2439-AEDF4362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8853EE-826D-710F-A13C-4FC3AAECA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16301-7B84-993F-66FB-587B3E9E8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7400-BCA1-4CCF-9320-B208241C2B1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F6E63-FFC5-86C6-21DC-04057B77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13343-0FBC-DD7B-F863-B5BEDAE04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93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3">
            <a:extLst>
              <a:ext uri="{FF2B5EF4-FFF2-40B4-BE49-F238E27FC236}">
                <a16:creationId xmlns:a16="http://schemas.microsoft.com/office/drawing/2014/main" id="{1851DF1D-AE01-5A58-8E63-6FD43D896E82}"/>
              </a:ext>
            </a:extLst>
          </p:cNvPr>
          <p:cNvSpPr txBox="1">
            <a:spLocks/>
          </p:cNvSpPr>
          <p:nvPr/>
        </p:nvSpPr>
        <p:spPr>
          <a:xfrm>
            <a:off x="3576680" y="3652349"/>
            <a:ext cx="6042054" cy="2526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任课教师：何晓玉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院系：计算机科学与技术学院</a:t>
            </a: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邮箱：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hexiaoyv@zstu.edu.cn</a:t>
            </a:r>
          </a:p>
          <a:p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A825BFF-E83D-4E9D-E6C3-80A53C60D543}"/>
              </a:ext>
            </a:extLst>
          </p:cNvPr>
          <p:cNvSpPr txBox="1"/>
          <p:nvPr/>
        </p:nvSpPr>
        <p:spPr>
          <a:xfrm>
            <a:off x="2760032" y="622537"/>
            <a:ext cx="6037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Web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应用开发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1675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F9745-F424-89EE-859D-08E2AFAC2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 4">
            <a:extLst>
              <a:ext uri="{FF2B5EF4-FFF2-40B4-BE49-F238E27FC236}">
                <a16:creationId xmlns:a16="http://schemas.microsoft.com/office/drawing/2014/main" id="{05498248-B4D4-7537-2AD8-63D58BA52715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519901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Servlet-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7BAAFD47-5FEB-5CA8-2EA8-E01394904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70" y="3115829"/>
            <a:ext cx="2870348" cy="247662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2A64F3-139F-B2A8-A2EF-81A3B7A0EB19}"/>
              </a:ext>
            </a:extLst>
          </p:cNvPr>
          <p:cNvSpPr txBox="1"/>
          <p:nvPr/>
        </p:nvSpPr>
        <p:spPr>
          <a:xfrm>
            <a:off x="1065248" y="4121960"/>
            <a:ext cx="1225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特点</a:t>
            </a: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8261C5-50D7-C73A-5D4A-A324A8B9A844}"/>
              </a:ext>
            </a:extLst>
          </p:cNvPr>
          <p:cNvSpPr txBox="1"/>
          <p:nvPr/>
        </p:nvSpPr>
        <p:spPr>
          <a:xfrm>
            <a:off x="415722" y="863772"/>
            <a:ext cx="11360555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Servlet使用Java语言编写，不仅具有Java语言的优点，还对Web的相关应用进行了封装，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同时Servlet容器还提供了对应用的相关扩展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493E45-CCAC-48E8-09A1-534BFC311AAF}"/>
              </a:ext>
            </a:extLst>
          </p:cNvPr>
          <p:cNvSpPr txBox="1"/>
          <p:nvPr/>
        </p:nvSpPr>
        <p:spPr>
          <a:xfrm>
            <a:off x="3569835" y="2094183"/>
            <a:ext cx="8379093" cy="93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、功能强大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既拥有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，而且还可以调用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封装的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  API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编程接口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342B87-ED45-DCD4-7E27-91D2017B79ED}"/>
              </a:ext>
            </a:extLst>
          </p:cNvPr>
          <p:cNvSpPr txBox="1"/>
          <p:nvPr/>
        </p:nvSpPr>
        <p:spPr>
          <a:xfrm>
            <a:off x="3569835" y="3200400"/>
            <a:ext cx="6121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、可移植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语言是跨越平台的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F04D5D-6A7B-8EE7-8221-5E9EEADE9536}"/>
              </a:ext>
            </a:extLst>
          </p:cNvPr>
          <p:cNvSpPr txBox="1"/>
          <p:nvPr/>
        </p:nvSpPr>
        <p:spPr>
          <a:xfrm>
            <a:off x="3569835" y="3834693"/>
            <a:ext cx="83790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、性能高效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对象在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容器启动时被初始化，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对象驻存于内存中，每一个请求是一个线程。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E93208-30EB-DC59-946D-FA59C9A31645}"/>
              </a:ext>
            </a:extLst>
          </p:cNvPr>
          <p:cNvSpPr txBox="1"/>
          <p:nvPr/>
        </p:nvSpPr>
        <p:spPr>
          <a:xfrm>
            <a:off x="3569835" y="4823015"/>
            <a:ext cx="847248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、安全性高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使用了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的安全框架，同时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容器还可以为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提供额外的安全功能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378C98-7AAB-F228-94DE-B5A4965CAF68}"/>
              </a:ext>
            </a:extLst>
          </p:cNvPr>
          <p:cNvSpPr txBox="1"/>
          <p:nvPr/>
        </p:nvSpPr>
        <p:spPr>
          <a:xfrm>
            <a:off x="3569834" y="5741747"/>
            <a:ext cx="83790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、可扩展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语言是面向对象的编程语言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Servlet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语言编写，所以它具有面向对象的优点</a:t>
            </a:r>
          </a:p>
        </p:txBody>
      </p:sp>
    </p:spTree>
    <p:extLst>
      <p:ext uri="{BB962C8B-B14F-4D97-AF65-F5344CB8AC3E}">
        <p14:creationId xmlns:p14="http://schemas.microsoft.com/office/powerpoint/2010/main" val="78824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 4">
            <a:extLst>
              <a:ext uri="{FF2B5EF4-FFF2-40B4-BE49-F238E27FC236}">
                <a16:creationId xmlns:a16="http://schemas.microsoft.com/office/drawing/2014/main" id="{E0254425-01A4-7044-F50A-AE65695AF460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519901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Servlet-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8">
            <a:extLst>
              <a:ext uri="{FF2B5EF4-FFF2-40B4-BE49-F238E27FC236}">
                <a16:creationId xmlns:a16="http://schemas.microsoft.com/office/drawing/2014/main" id="{0F6A3AAD-EB13-B9B4-39B2-7C2761564746}"/>
              </a:ext>
            </a:extLst>
          </p:cNvPr>
          <p:cNvSpPr txBox="1"/>
          <p:nvPr/>
        </p:nvSpPr>
        <p:spPr>
          <a:xfrm>
            <a:off x="374196" y="1012253"/>
            <a:ext cx="11636829" cy="162088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技术的开发，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公司提供了一系列接口和类，其中最重要的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javax.servlet.Servlet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(Tomcat 10, 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jakarta.severlet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.*)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就是一种实现了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接口的类，它由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容器负责创建并调用，用于接收和响应用户的请求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C4B9549-F74C-A0E4-0981-D4AC74692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92873"/>
              </p:ext>
            </p:extLst>
          </p:nvPr>
        </p:nvGraphicFramePr>
        <p:xfrm>
          <a:off x="130504" y="2708458"/>
          <a:ext cx="11930991" cy="3987279"/>
        </p:xfrm>
        <a:graphic>
          <a:graphicData uri="http://schemas.openxmlformats.org/drawingml/2006/table">
            <a:tbl>
              <a:tblPr/>
              <a:tblGrid>
                <a:gridCol w="3867724">
                  <a:extLst>
                    <a:ext uri="{9D8B030D-6E8A-4147-A177-3AD203B41FA5}">
                      <a16:colId xmlns:a16="http://schemas.microsoft.com/office/drawing/2014/main" val="1469676417"/>
                    </a:ext>
                  </a:extLst>
                </a:gridCol>
                <a:gridCol w="8063267">
                  <a:extLst>
                    <a:ext uri="{9D8B030D-6E8A-4147-A177-3AD203B41FA5}">
                      <a16:colId xmlns:a16="http://schemas.microsoft.com/office/drawing/2014/main" val="1762258980"/>
                    </a:ext>
                  </a:extLst>
                </a:gridCol>
              </a:tblGrid>
              <a:tr h="3991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333510"/>
                  </a:ext>
                </a:extLst>
              </a:tr>
              <a:tr h="5169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init(ServletConfig config)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实例化后，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容器调用该方法完成初始化工作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119337"/>
                  </a:ext>
                </a:extLst>
              </a:tr>
              <a:tr h="5169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ServletConfig getServletConfig()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对象的配置信息，返回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ServletConfig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3001"/>
                  </a:ext>
                </a:extLst>
              </a:tr>
              <a:tr h="5169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getServletInfo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返回一个字符串，其中包含关于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的信息，例如，作者、版本和版权等信息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39899"/>
                  </a:ext>
                </a:extLst>
              </a:tr>
              <a:tr h="14569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service(ServletRequest request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ServletResponse response)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负责响应用户的请求，当容器接收到客户端访问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对象的请求时，就会调用此方法。容器会构造一个表示客户端请求信息的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对象和一个用于响应客户端的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ServletResponse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对象作为参数传递给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service()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方法。在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service()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方法中，可以通过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对象得到客户端的相关信息和请求信息，在对请求进行处理后，调用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ServletResponse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对象的方法设置响应信息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555668"/>
                  </a:ext>
                </a:extLst>
              </a:tr>
              <a:tr h="5169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destroy()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负责释放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对象占用的资源。当服务器关闭或者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对象被移除时，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对象会被销毁，容器会调用此方法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4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727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58E3B-BA56-8263-6A54-5350D86C5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 4">
            <a:extLst>
              <a:ext uri="{FF2B5EF4-FFF2-40B4-BE49-F238E27FC236}">
                <a16:creationId xmlns:a16="http://schemas.microsoft.com/office/drawing/2014/main" id="{44EF0054-6E1A-99A0-6A02-396708EE36D1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519901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Servlet-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8">
            <a:extLst>
              <a:ext uri="{FF2B5EF4-FFF2-40B4-BE49-F238E27FC236}">
                <a16:creationId xmlns:a16="http://schemas.microsoft.com/office/drawing/2014/main" id="{2949C4AE-6ABB-05F8-34EB-F0F4B5EA1E3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686174" y="1162571"/>
            <a:ext cx="8029576" cy="233174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接口中的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个方法中，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其中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init()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service()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destroy()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这三个方法可以表现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的生命周期，它们会在某个特定的时刻被调用。需要注意的是，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容器指的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就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服务器。</a:t>
            </a:r>
          </a:p>
        </p:txBody>
      </p:sp>
      <p:sp>
        <p:nvSpPr>
          <p:cNvPr id="10" name="文本框 18">
            <a:extLst>
              <a:ext uri="{FF2B5EF4-FFF2-40B4-BE49-F238E27FC236}">
                <a16:creationId xmlns:a16="http://schemas.microsoft.com/office/drawing/2014/main" id="{43430DF3-D39A-89B9-2ECE-E351062C5EA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686174" y="3822696"/>
            <a:ext cx="8029576" cy="278897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针对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接口，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SUN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公司提供了两个默认的接口实现类：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GenericServlet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HttpServlet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GenericServlet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是一个抽象类，该类为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接口提供了部分实现，它并没有实现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请求处理。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HttpServlet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GenericServlet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的子类，它继承了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GenericServlet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的所有方法，并且为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请求中的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POST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GET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等类型提供了具体的操作方法。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4" name="图片 13" descr="图标&#10;&#10;描述已自动生成">
            <a:extLst>
              <a:ext uri="{FF2B5EF4-FFF2-40B4-BE49-F238E27FC236}">
                <a16:creationId xmlns:a16="http://schemas.microsoft.com/office/drawing/2014/main" id="{B36BD320-5E88-446C-BBC9-B05BBD3223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43" y="2525422"/>
            <a:ext cx="2870348" cy="247662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7700EB-E974-731B-EB10-D36F9793DE48}"/>
              </a:ext>
            </a:extLst>
          </p:cNvPr>
          <p:cNvSpPr txBox="1"/>
          <p:nvPr/>
        </p:nvSpPr>
        <p:spPr>
          <a:xfrm>
            <a:off x="1163219" y="3511101"/>
            <a:ext cx="1225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小结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615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D9D81-EB48-3377-796A-4142E4E1B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 4">
            <a:extLst>
              <a:ext uri="{FF2B5EF4-FFF2-40B4-BE49-F238E27FC236}">
                <a16:creationId xmlns:a16="http://schemas.microsoft.com/office/drawing/2014/main" id="{42AD1E06-5B0F-0C21-41ED-424804E8521D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519901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Servlet-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8">
            <a:extLst>
              <a:ext uri="{FF2B5EF4-FFF2-40B4-BE49-F238E27FC236}">
                <a16:creationId xmlns:a16="http://schemas.microsoft.com/office/drawing/2014/main" id="{784EDA92-C5D7-ED6E-D345-2A74A021359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32064" y="1438516"/>
            <a:ext cx="10727871" cy="139554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若想让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正确地运行在服务器中并处理请求信息，必须进行适当的配置，关于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的配置主要有两种方式，分别是通过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应用的配置文件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来完成配置和使用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的方式完成。</a:t>
            </a:r>
          </a:p>
        </p:txBody>
      </p:sp>
      <p:sp>
        <p:nvSpPr>
          <p:cNvPr id="9" name="文本框 18">
            <a:extLst>
              <a:ext uri="{FF2B5EF4-FFF2-40B4-BE49-F238E27FC236}">
                <a16:creationId xmlns:a16="http://schemas.microsoft.com/office/drawing/2014/main" id="{6DA83792-E4C2-6815-18FD-78FAFD73981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73353" y="2949417"/>
            <a:ext cx="10385422" cy="69262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文件中，通过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&lt;servlet&gt;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标签进行注册，在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&lt;servlet&gt;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标签下包含若干个子元素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88D54D0-6C2F-F6B5-4F03-A84CF9B20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69331"/>
              </p:ext>
            </p:extLst>
          </p:nvPr>
        </p:nvGraphicFramePr>
        <p:xfrm>
          <a:off x="628649" y="3988360"/>
          <a:ext cx="10831285" cy="2259103"/>
        </p:xfrm>
        <a:graphic>
          <a:graphicData uri="http://schemas.openxmlformats.org/drawingml/2006/table">
            <a:tbl>
              <a:tblPr/>
              <a:tblGrid>
                <a:gridCol w="2959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5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属性名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6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&lt;servlet-name&gt;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指定该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的名称，一般与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类名相同，要求唯一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&lt;servlet-class&gt;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指定该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类的位置，包括包名与类名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&lt;description&gt;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指定该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的描述信息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&lt;display-name&gt;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指定该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的显示名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5D326523-5DAE-9604-8409-AE33A85BA17E}"/>
              </a:ext>
            </a:extLst>
          </p:cNvPr>
          <p:cNvSpPr txBox="1"/>
          <p:nvPr/>
        </p:nvSpPr>
        <p:spPr>
          <a:xfrm>
            <a:off x="732064" y="976851"/>
            <a:ext cx="6094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-web.xml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346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67928-CB22-2F5E-C74C-7B2CBF70B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 4">
            <a:extLst>
              <a:ext uri="{FF2B5EF4-FFF2-40B4-BE49-F238E27FC236}">
                <a16:creationId xmlns:a16="http://schemas.microsoft.com/office/drawing/2014/main" id="{91CA3280-3ED1-1119-F194-0C483B6D5737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519901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Servlet-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8">
            <a:extLst>
              <a:ext uri="{FF2B5EF4-FFF2-40B4-BE49-F238E27FC236}">
                <a16:creationId xmlns:a16="http://schemas.microsoft.com/office/drawing/2014/main" id="{636F177B-00B7-A7E0-CA63-08CCBC18C3E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76437" y="1744959"/>
            <a:ext cx="11439126" cy="159488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把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映射到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地址，使用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&lt;servlet-mapping&gt;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标签进行映射，使用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&lt;servlet-name&gt;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子标签指定要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映射的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名称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，名称要和之前在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&lt;servlet&gt;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标签下注册的相同；使用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&lt;url-pattern&gt;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子标签映射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地址，地址前必须加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/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”，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否则访问不到。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897286-4D0B-CBB0-B61E-69BBF2E2B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940" y="3591637"/>
            <a:ext cx="9487864" cy="284789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7A82F16-07B0-61B4-25BE-0E880957B6CE}"/>
              </a:ext>
            </a:extLst>
          </p:cNvPr>
          <p:cNvSpPr/>
          <p:nvPr/>
        </p:nvSpPr>
        <p:spPr>
          <a:xfrm>
            <a:off x="1186940" y="3738311"/>
            <a:ext cx="98062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&lt;servlet&gt;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&lt;servlet-name&gt;servlet-demo2&lt;/servlet-name&gt;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&lt;servlet-class&gt;com.example.servletdemo2.HelloServlet&lt;/servlet-class&gt;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&lt;/servlet&gt;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&lt;servlet-mapping&gt;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&lt;servlet-name&gt;servlet-demo2&lt;/servlet-name&gt;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&lt;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-pattern&gt;/demo2&lt;/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-pattern&gt;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&lt;/servlet-mapping&gt;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0ECB3F-C592-C3C8-CBEB-A666D5C70E2A}"/>
              </a:ext>
            </a:extLst>
          </p:cNvPr>
          <p:cNvSpPr txBox="1"/>
          <p:nvPr/>
        </p:nvSpPr>
        <p:spPr>
          <a:xfrm>
            <a:off x="576943" y="1094818"/>
            <a:ext cx="6094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-web.xml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527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02974-A22A-E712-B506-015095EA6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 4">
            <a:extLst>
              <a:ext uri="{FF2B5EF4-FFF2-40B4-BE49-F238E27FC236}">
                <a16:creationId xmlns:a16="http://schemas.microsoft.com/office/drawing/2014/main" id="{50E763F1-CA80-6497-72C7-CC8D38B9BD77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519901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Servlet-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">
            <a:extLst>
              <a:ext uri="{FF2B5EF4-FFF2-40B4-BE49-F238E27FC236}">
                <a16:creationId xmlns:a16="http://schemas.microsoft.com/office/drawing/2014/main" id="{AB94EFCD-2D09-2E28-7E90-FDDE75D9481D}"/>
              </a:ext>
            </a:extLst>
          </p:cNvPr>
          <p:cNvSpPr txBox="1"/>
          <p:nvPr/>
        </p:nvSpPr>
        <p:spPr>
          <a:xfrm>
            <a:off x="538732" y="1082698"/>
            <a:ext cx="567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@WebServlet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注解属性</a:t>
            </a:r>
          </a:p>
        </p:txBody>
      </p:sp>
      <p:sp>
        <p:nvSpPr>
          <p:cNvPr id="4" name="文本框 18">
            <a:extLst>
              <a:ext uri="{FF2B5EF4-FFF2-40B4-BE49-F238E27FC236}">
                <a16:creationId xmlns:a16="http://schemas.microsoft.com/office/drawing/2014/main" id="{2F6B286A-CDE5-9629-3547-BB2C052E715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47430" y="1631006"/>
            <a:ext cx="10497140" cy="90376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@WebServlet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注解用于代替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文件中的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&lt;servlet&gt;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等标签，该注解将会在项目部署时被容器处理，容器将根据具体的属性配置将相应的类部署为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。为此，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注解提供了一些属性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4D28180-49D4-B309-DFC1-F11D59E76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35375"/>
              </p:ext>
            </p:extLst>
          </p:nvPr>
        </p:nvGraphicFramePr>
        <p:xfrm>
          <a:off x="489857" y="2852246"/>
          <a:ext cx="11438164" cy="3440976"/>
        </p:xfrm>
        <a:graphic>
          <a:graphicData uri="http://schemas.openxmlformats.org/drawingml/2006/table">
            <a:tbl>
              <a:tblPr/>
              <a:tblGrid>
                <a:gridCol w="257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8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7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属性声明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4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name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属性，等价于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&lt;servlet-name&gt;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。如果没有显式指定，则该</a:t>
                      </a:r>
                      <a:endParaRPr lang="en-US" alt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的取值即为类的全限定名。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String[] value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该属性等价于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urlPatterns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属性。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urlPatterns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属性不能同时使用。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String[]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urlPatterns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指定一组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匹配模式。等价于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-pattern&gt;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标签。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7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 loadOnStartup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的加载顺序，等价于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&lt;load-on-startup&gt;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标签。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7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WebInitParam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[]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指定一组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初始化参数，等价于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&lt;init-param&gt;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标签。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4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boolean    </a:t>
                      </a:r>
                    </a:p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asyncSupported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声明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是否支持异步操作模式，等价于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&lt;async-supported&gt; 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标签。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7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description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的描述信息，等价于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&lt;description&gt;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标签。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34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</a:t>
                      </a:r>
                    </a:p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displayName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的显示名，通常配合工具使用，等价于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&lt;display-name&gt;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标签。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085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57F12-CC8C-DBB3-996D-74AC38EC8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 4">
            <a:extLst>
              <a:ext uri="{FF2B5EF4-FFF2-40B4-BE49-F238E27FC236}">
                <a16:creationId xmlns:a16="http://schemas.microsoft.com/office/drawing/2014/main" id="{4AB6DFB7-B11B-EE5D-9CB7-AD2A79BB7FEE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519901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Servlet-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">
            <a:extLst>
              <a:ext uri="{FF2B5EF4-FFF2-40B4-BE49-F238E27FC236}">
                <a16:creationId xmlns:a16="http://schemas.microsoft.com/office/drawing/2014/main" id="{4AEC9240-6B4C-3A83-C29C-4AFBAD7D36D1}"/>
              </a:ext>
            </a:extLst>
          </p:cNvPr>
          <p:cNvSpPr txBox="1"/>
          <p:nvPr/>
        </p:nvSpPr>
        <p:spPr>
          <a:xfrm>
            <a:off x="538732" y="1082698"/>
            <a:ext cx="567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@WebServlet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注解属性</a:t>
            </a:r>
          </a:p>
        </p:txBody>
      </p:sp>
      <p:sp>
        <p:nvSpPr>
          <p:cNvPr id="2" name="文本框 18">
            <a:extLst>
              <a:ext uri="{FF2B5EF4-FFF2-40B4-BE49-F238E27FC236}">
                <a16:creationId xmlns:a16="http://schemas.microsoft.com/office/drawing/2014/main" id="{BDF58E1D-367C-7C58-A874-15CF914CA5B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83130" y="2031982"/>
            <a:ext cx="10497140" cy="90376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注解可以标注在任意一个继承了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HttpServlet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类的类之上，属于类级别的注解。下面使用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注解标注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ActionServlet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类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4E94A2-B945-DA15-8B79-E26DBFDF0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173" y="3345845"/>
            <a:ext cx="9813709" cy="32876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54BD654-9AB1-B782-84FC-8380EEF364AE}"/>
              </a:ext>
            </a:extLst>
          </p:cNvPr>
          <p:cNvSpPr/>
          <p:nvPr/>
        </p:nvSpPr>
        <p:spPr>
          <a:xfrm>
            <a:off x="1193435" y="3463434"/>
            <a:ext cx="981370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@WebServlet(name = "HelloServlet",urlPatterns = "/HelloServlet") 	 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HelloServlet extends  HttpServlet{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方法请求的方法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public void doGet(HttpServletRequest request, HttpServletResponse 				response) throws ServletException, IOException {}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方法请求的方法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protected void doPost(HttpServletRequest request, HttpServletResponse 					response) throws ServletException, IOException {}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5244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80D24-DF9B-22A3-A5FE-8DEF64CC2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 4">
            <a:extLst>
              <a:ext uri="{FF2B5EF4-FFF2-40B4-BE49-F238E27FC236}">
                <a16:creationId xmlns:a16="http://schemas.microsoft.com/office/drawing/2014/main" id="{BF2FEF55-EE11-D4E1-D982-A06AEDDBB327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519901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Servlet-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7" descr="手机屏幕截图&#10;&#10;描述已自动生成">
            <a:extLst>
              <a:ext uri="{FF2B5EF4-FFF2-40B4-BE49-F238E27FC236}">
                <a16:creationId xmlns:a16="http://schemas.microsoft.com/office/drawing/2014/main" id="{B01FC249-E451-7FC0-70A7-5A79DFF0F6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92"/>
          <a:stretch/>
        </p:blipFill>
        <p:spPr bwMode="auto">
          <a:xfrm>
            <a:off x="1377907" y="1069042"/>
            <a:ext cx="7634985" cy="563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764C589-C2AC-205F-425B-908A83167771}"/>
              </a:ext>
            </a:extLst>
          </p:cNvPr>
          <p:cNvSpPr/>
          <p:nvPr/>
        </p:nvSpPr>
        <p:spPr>
          <a:xfrm>
            <a:off x="8524353" y="3089702"/>
            <a:ext cx="3338353" cy="15843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zh-CN" sz="2400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init()</a:t>
            </a:r>
            <a:r>
              <a:rPr kumimoji="1" lang="zh-CN" altLang="zh-CN" sz="2400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方法只在第一次访问时执行，</a:t>
            </a:r>
            <a:r>
              <a:rPr kumimoji="1" lang="en-US" altLang="zh-CN" sz="2400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service()</a:t>
            </a:r>
            <a:r>
              <a:rPr kumimoji="1" lang="zh-CN" altLang="zh-CN" sz="2400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方法则在每次访问时都被执行。</a:t>
            </a:r>
            <a:endParaRPr kumimoji="1" lang="zh-CN" altLang="en-US" sz="2400" dirty="0">
              <a:ln>
                <a:solidFill>
                  <a:srgbClr val="FF0000"/>
                </a:solidFill>
              </a:ln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5FE636-D54E-E772-FC3A-A02E290F56E1}"/>
              </a:ext>
            </a:extLst>
          </p:cNvPr>
          <p:cNvSpPr txBox="1"/>
          <p:nvPr/>
        </p:nvSpPr>
        <p:spPr>
          <a:xfrm>
            <a:off x="3570193" y="4120732"/>
            <a:ext cx="21614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ServletRequest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8698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E80432B-2326-A853-181D-A1179C09E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77798"/>
              </p:ext>
            </p:extLst>
          </p:nvPr>
        </p:nvGraphicFramePr>
        <p:xfrm>
          <a:off x="341043" y="3657599"/>
          <a:ext cx="11537994" cy="2935883"/>
        </p:xfrm>
        <a:graphic>
          <a:graphicData uri="http://schemas.openxmlformats.org/drawingml/2006/table">
            <a:tbl>
              <a:tblPr firstRow="1" bandRow="1"/>
              <a:tblGrid>
                <a:gridCol w="5768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1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</a:rPr>
                        <a:t>方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</a:rPr>
                        <a:t>法</a:t>
                      </a:r>
                      <a:endParaRPr lang="zh-CN" sz="2400" kern="1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</a:rPr>
                        <a:t>说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</a:rPr>
                        <a:t>明</a:t>
                      </a:r>
                      <a:endParaRPr lang="zh-CN" sz="2400" kern="1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6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String 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getInitParameter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(String name)</a:t>
                      </a:r>
                      <a:endParaRPr lang="zh-CN" sz="20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此方法返回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类型名称为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的初始化参数值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0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Enumeration 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getInitParameterNames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20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获取所有初始化参数名的枚举集合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0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ServletContext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getServletContext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20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用于获取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Servlet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上下文对象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0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String 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getServletName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20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Servlet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对象的实例名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标题 4">
            <a:extLst>
              <a:ext uri="{FF2B5EF4-FFF2-40B4-BE49-F238E27FC236}">
                <a16:creationId xmlns:a16="http://schemas.microsoft.com/office/drawing/2014/main" id="{732F23E7-08E5-06F5-300E-D29FF74C9E86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5471928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Servlet-</a:t>
            </a: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ServletConfig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11" name="文本框 18">
            <a:extLst>
              <a:ext uri="{FF2B5EF4-FFF2-40B4-BE49-F238E27FC236}">
                <a16:creationId xmlns:a16="http://schemas.microsoft.com/office/drawing/2014/main" id="{C13D4E02-4A35-BD15-EF02-D05FA1555CE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98193" y="1236163"/>
            <a:ext cx="11634106" cy="211935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运行期间，经常需要一些配置信息，例如，文件使用的编码等，这些信息都可以在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注解的属性中配置。当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Tomcat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初始化一个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时，会将该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的配置信息封装到一个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ServletConfig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对象中，通过调用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init(ServletConfig config)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将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ServletConfig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对象传递给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ServletConfig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定义了一系列获取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配置信息的方法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。</a:t>
            </a:r>
            <a:endParaRPr lang="zh-CN" altLang="zh-CN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353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EB824-5177-874B-4E4A-E86590C16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>
            <a:extLst>
              <a:ext uri="{FF2B5EF4-FFF2-40B4-BE49-F238E27FC236}">
                <a16:creationId xmlns:a16="http://schemas.microsoft.com/office/drawing/2014/main" id="{AF189454-25F0-D4B9-5035-6F035E004C0C}"/>
              </a:ext>
            </a:extLst>
          </p:cNvPr>
          <p:cNvSpPr txBox="1">
            <a:spLocks/>
          </p:cNvSpPr>
          <p:nvPr/>
        </p:nvSpPr>
        <p:spPr>
          <a:xfrm>
            <a:off x="341043" y="222885"/>
            <a:ext cx="5471928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Servlet-</a:t>
            </a: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BA5738-F4D5-3A44-165F-8AF1D9145403}"/>
              </a:ext>
            </a:extLst>
          </p:cNvPr>
          <p:cNvSpPr txBox="1"/>
          <p:nvPr/>
        </p:nvSpPr>
        <p:spPr>
          <a:xfrm>
            <a:off x="559253" y="1416178"/>
            <a:ext cx="10507435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容器启动时，会为每个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应用创建一个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唯一的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代表当前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应用。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对象不仅封装了当前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应用的所有信息，而且实现了多个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之间数据的共享。</a:t>
            </a:r>
          </a:p>
        </p:txBody>
      </p:sp>
      <p:sp>
        <p:nvSpPr>
          <p:cNvPr id="5" name="文本框 18">
            <a:extLst>
              <a:ext uri="{FF2B5EF4-FFF2-40B4-BE49-F238E27FC236}">
                <a16:creationId xmlns:a16="http://schemas.microsoft.com/office/drawing/2014/main" id="{CCA9476F-49B9-1D41-6C2E-B25B4484071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0009" y="3601378"/>
            <a:ext cx="5011511" cy="26795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文件中，可以配置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的初始化信息，还可以配置整个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应用的初始化信息。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应用初始化参数的配置方式具体如下所示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CCC214-BEC0-8281-4DDD-4E8806626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971" y="3549825"/>
            <a:ext cx="5342965" cy="26795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B619CB3-CC74-DA61-D867-B55163E73462}"/>
              </a:ext>
            </a:extLst>
          </p:cNvPr>
          <p:cNvSpPr/>
          <p:nvPr/>
        </p:nvSpPr>
        <p:spPr>
          <a:xfrm>
            <a:off x="5812971" y="3619346"/>
            <a:ext cx="54537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&lt;context-param&gt;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&lt;param-name&gt;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参数名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&lt;/param-name&gt;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&lt;param-value&gt;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参数值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&lt;/param-value&gt;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&lt;/context-param&gt;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&lt;context-param&gt;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&lt;param-name&gt;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参数名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&lt;/param-name&gt;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&lt;param-value&gt;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参数值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&lt;/param-value&gt;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&lt;/context-param&gt;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71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8">
            <a:extLst>
              <a:ext uri="{FF2B5EF4-FFF2-40B4-BE49-F238E27FC236}">
                <a16:creationId xmlns:a16="http://schemas.microsoft.com/office/drawing/2014/main" id="{0FFCCE52-81D4-C26E-5A3E-4AD3E57D9410}"/>
              </a:ext>
            </a:extLst>
          </p:cNvPr>
          <p:cNvSpPr txBox="1"/>
          <p:nvPr/>
        </p:nvSpPr>
        <p:spPr>
          <a:xfrm>
            <a:off x="1680578" y="1817384"/>
            <a:ext cx="8644578" cy="2872375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6400" b="1" dirty="0">
                <a:solidFill>
                  <a:srgbClr val="0070C0"/>
                </a:solidFill>
                <a:latin typeface="Times New Roman" panose="02020603050405020304"/>
                <a:ea typeface="微软雅黑" panose="020B0503020204020204" charset="-122"/>
                <a:cs typeface="+mn-ea"/>
                <a:sym typeface="+mn-lt"/>
              </a:rPr>
              <a:t>第</a:t>
            </a:r>
            <a:r>
              <a:rPr lang="en-US" altLang="zh-CN" sz="6400" b="1" dirty="0">
                <a:solidFill>
                  <a:srgbClr val="0070C0"/>
                </a:solidFill>
                <a:latin typeface="Times New Roman" panose="02020603050405020304"/>
                <a:ea typeface="微软雅黑" panose="020B0503020204020204" charset="-122"/>
                <a:cs typeface="+mn-ea"/>
                <a:sym typeface="+mn-lt"/>
              </a:rPr>
              <a:t>07</a:t>
            </a:r>
            <a:r>
              <a:rPr lang="zh-CN" altLang="en-US" sz="6400" b="1" dirty="0">
                <a:solidFill>
                  <a:srgbClr val="0070C0"/>
                </a:solidFill>
                <a:latin typeface="Times New Roman" panose="02020603050405020304"/>
                <a:ea typeface="微软雅黑" panose="020B0503020204020204" charset="-122"/>
                <a:cs typeface="+mn-ea"/>
                <a:sym typeface="+mn-lt"/>
              </a:rPr>
              <a:t>章</a:t>
            </a:r>
            <a:endParaRPr lang="en-US" altLang="zh-CN" sz="6400" b="1" dirty="0">
              <a:solidFill>
                <a:srgbClr val="0070C0"/>
              </a:solidFill>
              <a:latin typeface="Times New Roman" panose="02020603050405020304"/>
              <a:ea typeface="微软雅黑" panose="020B0503020204020204" charset="-122"/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6400" b="1" dirty="0">
                <a:solidFill>
                  <a:srgbClr val="0070C0"/>
                </a:solidFill>
                <a:latin typeface="Times New Roman" panose="02020603050405020304"/>
                <a:ea typeface="微软雅黑" panose="020B0503020204020204" charset="-122"/>
                <a:cs typeface="+mn-ea"/>
                <a:sym typeface="+mn-lt"/>
              </a:rPr>
              <a:t>Servlet</a:t>
            </a:r>
            <a:r>
              <a:rPr lang="zh-CN" altLang="en-US" sz="6400" b="1" dirty="0">
                <a:solidFill>
                  <a:srgbClr val="0070C0"/>
                </a:solidFill>
                <a:latin typeface="Times New Roman" panose="02020603050405020304"/>
                <a:ea typeface="微软雅黑" panose="020B0503020204020204" charset="-122"/>
                <a:cs typeface="+mn-ea"/>
                <a:sym typeface="+mn-lt"/>
              </a:rPr>
              <a:t>基础</a:t>
            </a:r>
            <a:endParaRPr kumimoji="0" lang="zh-CN" altLang="en-US" sz="6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412EB86-C9FF-4E59-2BBC-61A7CBE329F2}"/>
              </a:ext>
            </a:extLst>
          </p:cNvPr>
          <p:cNvCxnSpPr>
            <a:cxnSpLocks/>
          </p:cNvCxnSpPr>
          <p:nvPr/>
        </p:nvCxnSpPr>
        <p:spPr>
          <a:xfrm>
            <a:off x="2195891" y="4689759"/>
            <a:ext cx="812926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90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59656-06F6-0AB3-C903-7085C8113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>
            <a:extLst>
              <a:ext uri="{FF2B5EF4-FFF2-40B4-BE49-F238E27FC236}">
                <a16:creationId xmlns:a16="http://schemas.microsoft.com/office/drawing/2014/main" id="{C0947869-F79B-E90B-61B2-A649AE5E79DE}"/>
              </a:ext>
            </a:extLst>
          </p:cNvPr>
          <p:cNvSpPr txBox="1">
            <a:spLocks/>
          </p:cNvSpPr>
          <p:nvPr/>
        </p:nvSpPr>
        <p:spPr>
          <a:xfrm>
            <a:off x="341043" y="222885"/>
            <a:ext cx="5471928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Servlet-</a:t>
            </a: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3" name="文本框 18">
            <a:extLst>
              <a:ext uri="{FF2B5EF4-FFF2-40B4-BE49-F238E27FC236}">
                <a16:creationId xmlns:a16="http://schemas.microsoft.com/office/drawing/2014/main" id="{AD9835C2-428C-E74B-4826-15B23A28787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41043" y="997060"/>
            <a:ext cx="11399200" cy="144208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&lt;context-param&gt;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元素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位于根元素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&lt;web-app&gt;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中，它的子元素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&lt;param-name&gt;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&lt;param-value&gt;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分别用来指定参数的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名字和参数值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。可以通过调用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接口中定义的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getInitParameterNames()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getInitParameter(String name)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方法，分别获取参数名和参数值。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43B3EB0-8627-8904-06E1-19687D793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613" y="2481943"/>
            <a:ext cx="9486851" cy="437605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C772DB3-17E2-C0EC-225E-78AD7963CED7}"/>
              </a:ext>
            </a:extLst>
          </p:cNvPr>
          <p:cNvSpPr/>
          <p:nvPr/>
        </p:nvSpPr>
        <p:spPr>
          <a:xfrm>
            <a:off x="1449241" y="2541236"/>
            <a:ext cx="93658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public class TestServlet04 extends HttpServlet {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public void doGet(HttpServletRequest request, 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    HttpServletResponse response)throws ServletException, IOException {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          response.setContentType("text/html;charset=utf-8");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          PrintWriter out = response.getWriter();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	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</a:rPr>
              <a:t>ServletContext context = this.getServletContext();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rgbClr val="1369B2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	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</a:rPr>
              <a:t>Enumeration&lt;String&gt; paramNames = context.getInitParameterNames();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rgbClr val="1369B2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	out.println("all the paramName and paramValue are following:");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	while (paramNames.hasMoreElements()) {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		String name = paramNames.nextElement();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		String value = context.getInitParameter(name);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		out.println(name + ":" + value);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                  out.println("&lt;br /&gt;");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   }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}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8" name="直线箭头连接符 5">
            <a:extLst>
              <a:ext uri="{FF2B5EF4-FFF2-40B4-BE49-F238E27FC236}">
                <a16:creationId xmlns:a16="http://schemas.microsoft.com/office/drawing/2014/main" id="{E636D403-CFBD-9F3B-BB03-1DB7A1B675BC}"/>
              </a:ext>
            </a:extLst>
          </p:cNvPr>
          <p:cNvCxnSpPr/>
          <p:nvPr/>
        </p:nvCxnSpPr>
        <p:spPr>
          <a:xfrm flipH="1">
            <a:off x="2469838" y="4070043"/>
            <a:ext cx="780327" cy="0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D7A9AF8D-7540-6531-8800-D4EF9DA663C4}"/>
              </a:ext>
            </a:extLst>
          </p:cNvPr>
          <p:cNvSpPr/>
          <p:nvPr/>
        </p:nvSpPr>
        <p:spPr>
          <a:xfrm>
            <a:off x="509806" y="3755302"/>
            <a:ext cx="1830637" cy="87607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1800" b="0" i="0" u="none" strike="noStrike" kern="1200" cap="none" spc="0" normalizeH="0" baseline="0" noProof="0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获取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ServletContext</a:t>
            </a:r>
            <a:r>
              <a:rPr kumimoji="1" lang="zh-CN" altLang="zh-CN" sz="1800" b="0" i="0" u="none" strike="noStrike" kern="1200" cap="none" spc="0" normalizeH="0" baseline="0" noProof="0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对象</a:t>
            </a:r>
            <a:endParaRPr kumimoji="1" lang="zh-CN" altLang="en-US" sz="1800" b="0" i="0" u="none" strike="noStrike" kern="1200" cap="none" spc="0" normalizeH="0" baseline="0" noProof="0" dirty="0">
              <a:ln>
                <a:solidFill>
                  <a:srgbClr val="FF0000"/>
                </a:solidFill>
              </a:ln>
              <a:solidFill>
                <a:srgbClr val="C00000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68471B6-A644-301F-FA8D-5F73E8B60245}"/>
              </a:ext>
            </a:extLst>
          </p:cNvPr>
          <p:cNvSpPr/>
          <p:nvPr/>
        </p:nvSpPr>
        <p:spPr>
          <a:xfrm>
            <a:off x="3250165" y="3959617"/>
            <a:ext cx="5919288" cy="23372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365B70-4FC3-CC3F-7F8D-F4A779B21667}"/>
              </a:ext>
            </a:extLst>
          </p:cNvPr>
          <p:cNvSpPr/>
          <p:nvPr/>
        </p:nvSpPr>
        <p:spPr>
          <a:xfrm>
            <a:off x="3295284" y="4252635"/>
            <a:ext cx="7293795" cy="23372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2" name="直线箭头连接符 5">
            <a:extLst>
              <a:ext uri="{FF2B5EF4-FFF2-40B4-BE49-F238E27FC236}">
                <a16:creationId xmlns:a16="http://schemas.microsoft.com/office/drawing/2014/main" id="{FDE1847F-38B3-FF79-0A83-F35C904B8B80}"/>
              </a:ext>
            </a:extLst>
          </p:cNvPr>
          <p:cNvCxnSpPr>
            <a:cxnSpLocks/>
          </p:cNvCxnSpPr>
          <p:nvPr/>
        </p:nvCxnSpPr>
        <p:spPr>
          <a:xfrm flipH="1">
            <a:off x="2359479" y="4426490"/>
            <a:ext cx="890685" cy="643531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7528D91-5644-3ACC-9B12-A3A9D8A5302E}"/>
              </a:ext>
            </a:extLst>
          </p:cNvPr>
          <p:cNvSpPr/>
          <p:nvPr/>
        </p:nvSpPr>
        <p:spPr>
          <a:xfrm>
            <a:off x="459906" y="4927047"/>
            <a:ext cx="2009931" cy="87607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1800" b="0" i="0" u="none" strike="noStrike" kern="1200" cap="none" spc="0" normalizeH="0" baseline="0" noProof="0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得到包含所有初始化参数名的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Enumeration</a:t>
            </a:r>
            <a:r>
              <a:rPr kumimoji="1" lang="zh-CN" altLang="zh-CN" sz="1800" b="0" i="0" u="none" strike="noStrike" kern="1200" cap="none" spc="0" normalizeH="0" baseline="0" noProof="0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对象</a:t>
            </a:r>
            <a:endParaRPr kumimoji="1" lang="zh-CN" altLang="en-US" sz="1800" b="0" i="0" u="none" strike="noStrike" kern="1200" cap="none" spc="0" normalizeH="0" baseline="0" noProof="0" dirty="0">
              <a:ln>
                <a:solidFill>
                  <a:srgbClr val="FF0000"/>
                </a:solidFill>
              </a:ln>
              <a:solidFill>
                <a:srgbClr val="C00000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2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B1581-0651-30A3-7AA8-2CFB60DCC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>
            <a:extLst>
              <a:ext uri="{FF2B5EF4-FFF2-40B4-BE49-F238E27FC236}">
                <a16:creationId xmlns:a16="http://schemas.microsoft.com/office/drawing/2014/main" id="{14F02DA0-D702-87F3-5E9F-69B5DAA772BC}"/>
              </a:ext>
            </a:extLst>
          </p:cNvPr>
          <p:cNvSpPr txBox="1">
            <a:spLocks/>
          </p:cNvSpPr>
          <p:nvPr/>
        </p:nvSpPr>
        <p:spPr>
          <a:xfrm>
            <a:off x="341043" y="222885"/>
            <a:ext cx="5471928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Servlet-</a:t>
            </a: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4" name="文本框 18">
            <a:extLst>
              <a:ext uri="{FF2B5EF4-FFF2-40B4-BE49-F238E27FC236}">
                <a16:creationId xmlns:a16="http://schemas.microsoft.com/office/drawing/2014/main" id="{844FB68C-D89A-CCAD-F43D-7DBA19B3124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85291" y="1064472"/>
            <a:ext cx="11038114" cy="227447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由于一个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应用中的所有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共享同一个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所以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对象的域属性可以被该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应用中的所有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访问。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接口中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定义了用于增加、删除、设置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域属性的四个方法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。</a:t>
            </a:r>
            <a:endParaRPr lang="zh-CN" altLang="zh-CN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3BCCCFA-F63E-CB40-0286-E37B4DC4D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449492"/>
              </p:ext>
            </p:extLst>
          </p:nvPr>
        </p:nvGraphicFramePr>
        <p:xfrm>
          <a:off x="1036864" y="3469339"/>
          <a:ext cx="10678886" cy="27853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6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9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0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方法说明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79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 getAttributeNames()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返回一个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对象，该对象包含了所有存放在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中的所有域属性名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846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Object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getAttibute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(String name)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根据参数指定的属性名返回一个与之匹配的域属性值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61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removeAttribute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(String name)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根据参数指定的域属性名，从</a:t>
                      </a: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中删除匹配的域属性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79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setAttribute(String name,Object obj)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的域属性，其中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是域属性名，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obj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是域属性值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229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3DB2C-48B8-441E-187D-05B971BCC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>
            <a:extLst>
              <a:ext uri="{FF2B5EF4-FFF2-40B4-BE49-F238E27FC236}">
                <a16:creationId xmlns:a16="http://schemas.microsoft.com/office/drawing/2014/main" id="{1C8307C6-0019-B938-6B62-0CA2567320BA}"/>
              </a:ext>
            </a:extLst>
          </p:cNvPr>
          <p:cNvSpPr txBox="1">
            <a:spLocks/>
          </p:cNvSpPr>
          <p:nvPr/>
        </p:nvSpPr>
        <p:spPr>
          <a:xfrm>
            <a:off x="341042" y="222885"/>
            <a:ext cx="7137443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Servlet-</a:t>
            </a: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3" name="文本框 18">
            <a:extLst>
              <a:ext uri="{FF2B5EF4-FFF2-40B4-BE49-F238E27FC236}">
                <a16:creationId xmlns:a16="http://schemas.microsoft.com/office/drawing/2014/main" id="{EE762609-4397-33B3-A5AB-37919C28618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79639" y="1041703"/>
            <a:ext cx="11511643" cy="140758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接口定义了一些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读取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资源的方法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，这些方法是依靠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容器来实现的。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容器根据资源文件相对于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应用的路径，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返回关联资源文件的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IO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流、资源文件在文件系统的绝对路径等。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5009541-8D49-7374-A019-182C9B7E8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509342"/>
              </p:ext>
            </p:extLst>
          </p:nvPr>
        </p:nvGraphicFramePr>
        <p:xfrm>
          <a:off x="300717" y="2789302"/>
          <a:ext cx="11590565" cy="3992201"/>
        </p:xfrm>
        <a:graphic>
          <a:graphicData uri="http://schemas.openxmlformats.org/drawingml/2006/table">
            <a:tbl>
              <a:tblPr/>
              <a:tblGrid>
                <a:gridCol w="442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3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方法说明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7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 getResourcePaths(String path)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返回一个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集合，集合中包含资源目录中子目录和文件的路径名称。参数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必须以正斜线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(/)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开始，指定匹配资源的部分路径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8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getRealPath(String path)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返回资源文件在服务器文件系统上的真实路径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文件的绝对路径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。参数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代表资源文件的虚拟路径，它应该以正斜线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(/)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开始，“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”表示当前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应用的根目录，如果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容器不能将虚拟路径转换为文件系统的真实路径，则返回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 getResource(String path)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返回映射到某个资源文件的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对象。参数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必须以正斜线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(/)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开始，“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”表示当前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应用的根目录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7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InputStream getResourceAsStream(String path)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返回映射到某个资源文件的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InputStream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输入流对象。参数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传递规则和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getResource()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方法完全一致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546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id="{DAB9144A-F572-1A52-C9AB-07472A61880E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8166143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Servlet-</a:t>
            </a: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85AF87-06C4-262E-C4AA-42EEB3B064A2}"/>
              </a:ext>
            </a:extLst>
          </p:cNvPr>
          <p:cNvSpPr txBox="1"/>
          <p:nvPr/>
        </p:nvSpPr>
        <p:spPr>
          <a:xfrm>
            <a:off x="498021" y="1099576"/>
            <a:ext cx="11078936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向客户端回送响应消息时，需要在响应消息中设置状态码，状态码代表着客户端请求服务器的结果。为此，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接口定义了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个发送状态码的方法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8">
            <a:extLst>
              <a:ext uri="{FF2B5EF4-FFF2-40B4-BE49-F238E27FC236}">
                <a16:creationId xmlns:a16="http://schemas.microsoft.com/office/drawing/2014/main" id="{C3AF82D8-E518-9434-3E05-8815B1B3F15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94086" y="2299069"/>
            <a:ext cx="3781921" cy="410891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setStatus(int status)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用于设置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响应消息的状态码，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并生成响应状态行。由于响应状态行中的状态描述信息直接与状态码相关，而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版本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由服务器确定，所以，只要通过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setStatus(int status)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设置了状态码，即可实现状态行的发送。例如，正常情况下，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服务器会默认产生一个状态码为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200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的状态行。</a:t>
            </a:r>
          </a:p>
        </p:txBody>
      </p:sp>
      <p:sp>
        <p:nvSpPr>
          <p:cNvPr id="7" name="文本框 18">
            <a:extLst>
              <a:ext uri="{FF2B5EF4-FFF2-40B4-BE49-F238E27FC236}">
                <a16:creationId xmlns:a16="http://schemas.microsoft.com/office/drawing/2014/main" id="{C6EFC3F4-EDA3-D250-6778-43F87C277EF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033157" y="2299069"/>
            <a:ext cx="3682093" cy="398644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sendError(int sc)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用于发送表示错误信息的状态码，例如，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404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状态码表示找不到客户端请求的资源。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id="{ED087C2A-5A7B-7DF7-4472-D238AEB855E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641770" y="2148897"/>
            <a:ext cx="4460173" cy="455893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sendError(int code, String message)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除了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设置状态码，还会向客户端发出一条错误信息。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服务器默认会创建一个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格式的错误服务页面作为响应结果，其中包含参数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message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指定的文本信息，这个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页面的内容类型为“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text/html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”，保留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cookies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和其他未修改的响应头信息。如果一个对应于传入的错误码的错误页面已经在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中声明，那么这个声明的错误页面会将优先建议的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message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参数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服务于客户端。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7249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>
            <a:extLst>
              <a:ext uri="{FF2B5EF4-FFF2-40B4-BE49-F238E27FC236}">
                <a16:creationId xmlns:a16="http://schemas.microsoft.com/office/drawing/2014/main" id="{314DA25C-B1DE-B26A-378F-DE7BFE3A8563}"/>
              </a:ext>
            </a:extLst>
          </p:cNvPr>
          <p:cNvSpPr txBox="1"/>
          <p:nvPr/>
        </p:nvSpPr>
        <p:spPr>
          <a:xfrm>
            <a:off x="739830" y="1314321"/>
            <a:ext cx="7754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接口设置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响应头字段的方法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8F84975-F470-EEBD-AC71-33DAE8AE5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899941"/>
              </p:ext>
            </p:extLst>
          </p:nvPr>
        </p:nvGraphicFramePr>
        <p:xfrm>
          <a:off x="739830" y="2167380"/>
          <a:ext cx="10943263" cy="3579608"/>
        </p:xfrm>
        <a:graphic>
          <a:graphicData uri="http://schemas.openxmlformats.org/drawingml/2006/table">
            <a:tbl>
              <a:tblPr/>
              <a:tblGrid>
                <a:gridCol w="4417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6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方法说明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7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addHeader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(String name, String value)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这两个方法都是用来设置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协议的响应头字段，其中，参数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用于指定响应头字段的名称，参数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用于指定响应头字段的值。不同的是，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addHeader()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方法可以增加同名的响应头字段，而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setHeader()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方法则会覆盖同名的头字段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8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setHeader(String name, String value)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addIntHeader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(String name,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 value)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这两个方法专门用于设置包含整数值的响应头。避免了调用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addHeader()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setHeader()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方法时，需要将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类型的设置值转换为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类型的麻烦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7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setIntHeader(String name,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 value)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7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setContentLength(int len)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该方法用于设置响应消息的实体内容的大小，单位为字节。对于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协议来说，这个方法就是设置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Content-Length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响应头字段的值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标题 4">
            <a:extLst>
              <a:ext uri="{FF2B5EF4-FFF2-40B4-BE49-F238E27FC236}">
                <a16:creationId xmlns:a16="http://schemas.microsoft.com/office/drawing/2014/main" id="{8A87E7FA-CF48-01F3-423F-AAA3FDF772BA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8166143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Servlet-</a:t>
            </a: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164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7A8B8-7775-0814-46AE-870B1DB29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>
            <a:extLst>
              <a:ext uri="{FF2B5EF4-FFF2-40B4-BE49-F238E27FC236}">
                <a16:creationId xmlns:a16="http://schemas.microsoft.com/office/drawing/2014/main" id="{DE8CBC5E-9144-4A9D-545E-BEAA94EA0505}"/>
              </a:ext>
            </a:extLst>
          </p:cNvPr>
          <p:cNvSpPr txBox="1"/>
          <p:nvPr/>
        </p:nvSpPr>
        <p:spPr>
          <a:xfrm>
            <a:off x="341043" y="1025168"/>
            <a:ext cx="7754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接口设置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响应头字段的方法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BB22D30-853A-1D6B-0A70-38461DA3A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229904"/>
              </p:ext>
            </p:extLst>
          </p:nvPr>
        </p:nvGraphicFramePr>
        <p:xfrm>
          <a:off x="146958" y="1650630"/>
          <a:ext cx="11772899" cy="49980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3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9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0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方法说明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79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setContentType(String type)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该方法用于设置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输出内容的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MIME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类型，对于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协议来说，就是设置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响应头字段的值。例如，如果发送到客户端的内容是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jpeg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格式的图像数据，就需要将响应头字段的类型设置为“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image/jpeg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”。需要注意的是，如果响应的内容为文本，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setContentType()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方法的还可以设置字符编码，如：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text/html;charset=UTF-8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846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setLocale(Locale loc)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该方法用于设置响应消息的本地化信息。对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来说，就是设置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Content-Language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响应头字段和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头字段中的字符集编码部分。需要注意的是，如果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消息没有设置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头字段，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setLocale()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方法设置的字符集编码不会出现在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消息的响应头中，如果调用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setCharacterEncoding()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setContentType()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方法指定了响应内容的字符集编码，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setLocale()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方法将不再具有指定字符集编码的功能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61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setCharacterEncoding(String charset)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该方法用于设置输出内容使用的字符编码，对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 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协议来说，就是设置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头字段中的字符集编码部分。如果没有设置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头字段，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setCharacterEncoding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方法设置的字符集编码不会出现在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消息的响应头中。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setCharacterEncoding()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方法比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setContentType()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setLocale()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方法的优先权高，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setCharacterEncoding()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方法的设置结果将覆盖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setContentType()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setLocale()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方法所设置的字符码表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标题 4">
            <a:extLst>
              <a:ext uri="{FF2B5EF4-FFF2-40B4-BE49-F238E27FC236}">
                <a16:creationId xmlns:a16="http://schemas.microsoft.com/office/drawing/2014/main" id="{E45ACF17-5821-6FAF-6F67-D8430C8198E2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8166143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Servlet-</a:t>
            </a: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778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707EC-55BA-84E1-42FF-562445CA1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0BBB6C2-D5EE-0B4C-6E17-92113CCFA44B}"/>
              </a:ext>
            </a:extLst>
          </p:cNvPr>
          <p:cNvSpPr txBox="1"/>
          <p:nvPr/>
        </p:nvSpPr>
        <p:spPr>
          <a:xfrm>
            <a:off x="919843" y="1259220"/>
            <a:ext cx="10352313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由于在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响应消息中，大量的数据都是通过响应消息体传递的，所以，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ServletResponse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遵循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流传递大量数据的设计理念。在发送响应消息体时，定义了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两个与输出流相关的方法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2274D14F-89C0-4715-1FEF-2C01F09372A9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8166143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Servlet-</a:t>
            </a: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id="{5B818E6A-7FC3-47F4-0F5C-5213734BE19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19843" y="3147348"/>
            <a:ext cx="4852059" cy="2281902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getWriter()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方法所获取的字符输出流对象为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PrintWriter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类型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由于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PrintWriter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类型的对象可以直接输出字符文本内容，所以，要想输出内容为字符文本的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网页文档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需要调用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getWriter()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方法。</a:t>
            </a:r>
          </a:p>
        </p:txBody>
      </p:sp>
      <p:sp>
        <p:nvSpPr>
          <p:cNvPr id="10" name="文本框 18">
            <a:extLst>
              <a:ext uri="{FF2B5EF4-FFF2-40B4-BE49-F238E27FC236}">
                <a16:creationId xmlns:a16="http://schemas.microsoft.com/office/drawing/2014/main" id="{ACF909D0-4251-2259-ADDB-127D073C804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310744" y="3141618"/>
            <a:ext cx="5260521" cy="307956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getOutputStream()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方法所获取的字节输出流对象为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ServletOutputStream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类型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由于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ServletOutputStream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OutputStream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的子类，它可以直接输出字节数组中的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二进制数据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所以，要想输出二进制格式的响应正文，就需要调用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getOutputStream()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2576603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15CEB-BED3-A136-9661-A059BFF7B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id="{B3726552-CC98-9E07-CE51-391EFE4DE467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8166143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Servlet-</a:t>
            </a: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41EE3C0-A5DA-A274-A03F-3485AF18A6C6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1718334"/>
              </p:ext>
            </p:extLst>
          </p:nvPr>
        </p:nvGraphicFramePr>
        <p:xfrm>
          <a:off x="449036" y="1996887"/>
          <a:ext cx="11389178" cy="4693920"/>
        </p:xfrm>
        <a:graphic>
          <a:graphicData uri="http://schemas.openxmlformats.org/drawingml/2006/table">
            <a:tbl>
              <a:tblPr/>
              <a:tblGrid>
                <a:gridCol w="309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4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6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buClrTx/>
                        <a:buSzTx/>
                        <a:buFontTx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buClrTx/>
                        <a:buSzTx/>
                        <a:buFontTx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3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getMethod( 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该方法用于获取HTTP请求消息中的请求方式（如GET、POST等）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7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getRequestURI( 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该方法用于获取请求行中资源名称部分，即位于URL的主机和端口之后、参数部分之前的数据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7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getQueryString( 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该方法用于获取请求行中的参数部分，也就是资源路径后面问号（?）以后的所有内容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3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getProtocol( 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该方法用于获取请求行中的协议名和版本，例如HTTP/1.0或HTTP/1.1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51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getContextPath( 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该方法用于获取请求URL中属于Web应用程序的路径，这个路径以“/”开头，表示相对于整个Web站点的根目录，路径结尾不含“/”。如果请求URL属于Web站点的根目录，那么返回结果为空字符串（""）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7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getServletPath( 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该方法用于获取Servlet的名称或Servlet所映射的路径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7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getRemoteAddr( 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该方法用于获取请求客户端的IP地址，其格式类似于“192.168.0.3”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51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getRemoteHost( 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该方法用于获取请求客户端的完整主机名，其格式类似于“pc1.itcast.cn”。需要注意的是，如果无法解析出客户机的完整主机名，该方法将会返回客户端的IP地址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文本框 1">
            <a:extLst>
              <a:ext uri="{FF2B5EF4-FFF2-40B4-BE49-F238E27FC236}">
                <a16:creationId xmlns:a16="http://schemas.microsoft.com/office/drawing/2014/main" id="{6CFF2581-18E4-8B29-30AD-2AA537C10152}"/>
              </a:ext>
            </a:extLst>
          </p:cNvPr>
          <p:cNvSpPr txBox="1"/>
          <p:nvPr/>
        </p:nvSpPr>
        <p:spPr>
          <a:xfrm>
            <a:off x="817150" y="1147617"/>
            <a:ext cx="6746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接口获取请求行的相关方法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98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B011F-20EB-140F-C6DA-B530C6012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id="{F768D778-534D-0936-2406-78A038E94E06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8166143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Servlet-</a:t>
            </a: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">
            <a:extLst>
              <a:ext uri="{FF2B5EF4-FFF2-40B4-BE49-F238E27FC236}">
                <a16:creationId xmlns:a16="http://schemas.microsoft.com/office/drawing/2014/main" id="{2A1423B8-1AED-FF58-6190-6BF5838E758C}"/>
              </a:ext>
            </a:extLst>
          </p:cNvPr>
          <p:cNvSpPr txBox="1"/>
          <p:nvPr/>
        </p:nvSpPr>
        <p:spPr>
          <a:xfrm>
            <a:off x="637536" y="1141147"/>
            <a:ext cx="6746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接口获取请求行的相关方法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2B16249-EB7E-8BB9-D18B-FDC5394EAD3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03917169"/>
              </p:ext>
            </p:extLst>
          </p:nvPr>
        </p:nvGraphicFramePr>
        <p:xfrm>
          <a:off x="341043" y="1882587"/>
          <a:ext cx="11529828" cy="4856125"/>
        </p:xfrm>
        <a:graphic>
          <a:graphicData uri="http://schemas.openxmlformats.org/drawingml/2006/table">
            <a:tbl>
              <a:tblPr/>
              <a:tblGrid>
                <a:gridCol w="3133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6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getRemotePort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该方法用于获取请求客户端网络连接的端口号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getLocalAddr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服务器上接收当前请求网络连接的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IP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地址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7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getLocalName()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服务器上接收当前网络连接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IP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所对应的主机名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3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 getLocalPort()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服务器上接收当前网络连接的端口号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51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getServerName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该方法用于获取当前请求所指向的主机名，即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请求消息中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Host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头字段所对应的主机名部分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7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 getServerPort()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该方法用于获取当前请求所连接的服务器端口号，即如果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请求消息中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Host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头字段所对应的端口号部分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7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getScheme()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该方法用于获取请求的协议名，例如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ftp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51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StringBuffer getRequestURL()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该方法用于获取客户端发出请求时的完整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，包括协议、服务器名、端口号、资源路径等信息，但不包括后面的查询参数部分。注意，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getRequestURL()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方法返回的结果是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StringBuffer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类型，而不是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类型，这样更便于对结果进行修改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629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5AE17-8074-1FC0-9C21-57B6C5296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id="{F848625D-3FEF-C962-AEF8-BD6CF33D4A39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8166143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Servlet-</a:t>
            </a: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">
            <a:extLst>
              <a:ext uri="{FF2B5EF4-FFF2-40B4-BE49-F238E27FC236}">
                <a16:creationId xmlns:a16="http://schemas.microsoft.com/office/drawing/2014/main" id="{EC3FCCE6-8A56-5E2D-FB7D-4B9C17F2E3EC}"/>
              </a:ext>
            </a:extLst>
          </p:cNvPr>
          <p:cNvSpPr txBox="1"/>
          <p:nvPr/>
        </p:nvSpPr>
        <p:spPr>
          <a:xfrm>
            <a:off x="808986" y="959838"/>
            <a:ext cx="6308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接口获取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请求头字段的方法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447F3B-7CBA-9EA4-4649-069E1D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84337"/>
              </p:ext>
            </p:extLst>
          </p:nvPr>
        </p:nvGraphicFramePr>
        <p:xfrm>
          <a:off x="160565" y="1495748"/>
          <a:ext cx="11870870" cy="5242560"/>
        </p:xfrm>
        <a:graphic>
          <a:graphicData uri="http://schemas.openxmlformats.org/drawingml/2006/table">
            <a:tbl>
              <a:tblPr/>
              <a:tblGrid>
                <a:gridCol w="3557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3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16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10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getHeader(String name)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该方法用于获取一个指定头字段的值，如果请求消息中没有包含指定的头字段，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getHeader()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方法返回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；如果请求消息中包含有多个指定名称的头字段，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getHeader()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方法返回其中第一个头字段的值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10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getHeaders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(String name)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该方法返回一个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集合对象，该集合对象由请求消息中出现的某个指定名称的所有头字段值组成。在多数情况下，一个头字段名在请求消息中只出现一次，但有时候可能会出现多次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getHeaderNames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该方法用于获取一个包含所有请求头字段的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10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getIntHeader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(String name)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该方法用于获取指定名称的头字段，并且将其值转为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类型。需要注意的是，如果指定名称的头字段不存在，返回值为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；如果获取到的头字段的值不能转为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类型，将发生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NumberFormatException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异常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910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long getDateHeader(String name)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该方法用于获取指定头字段的值，并将其按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时间格式转换成一个代表日期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时间的长整数，这个长整数是自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1970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秒算起的以毫秒为单位的时间值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4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getContentType()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头字段的值，结果为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4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 getContentLength()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Content-Length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头字段的值，结果为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9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getCharacterEncoding()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该方法用于返回请求消息的实体部分的字符集编码，通常是从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头字段中进行提取，结果为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15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标题 4">
            <a:extLst>
              <a:ext uri="{FF2B5EF4-FFF2-40B4-BE49-F238E27FC236}">
                <a16:creationId xmlns:a16="http://schemas.microsoft.com/office/drawing/2014/main" id="{1396FD92-0ACB-2F70-73AC-B058675D781F}"/>
              </a:ext>
            </a:extLst>
          </p:cNvPr>
          <p:cNvSpPr txBox="1">
            <a:spLocks/>
          </p:cNvSpPr>
          <p:nvPr/>
        </p:nvSpPr>
        <p:spPr>
          <a:xfrm>
            <a:off x="491580" y="242578"/>
            <a:ext cx="2890123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言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05768C5-78BA-3108-B74E-77AABE951FF7}"/>
              </a:ext>
            </a:extLst>
          </p:cNvPr>
          <p:cNvGrpSpPr/>
          <p:nvPr/>
        </p:nvGrpSpPr>
        <p:grpSpPr>
          <a:xfrm>
            <a:off x="4034423" y="1601155"/>
            <a:ext cx="7836796" cy="4488293"/>
            <a:chOff x="1149436" y="1478384"/>
            <a:chExt cx="7700196" cy="248470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EBE3651-74F8-2731-9323-715A0E95333D}"/>
                </a:ext>
              </a:extLst>
            </p:cNvPr>
            <p:cNvSpPr/>
            <p:nvPr/>
          </p:nvSpPr>
          <p:spPr>
            <a:xfrm>
              <a:off x="1149436" y="1803425"/>
              <a:ext cx="1200751" cy="197633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阿里巴巴普惠体" panose="00020600040101010101"/>
                  <a:cs typeface="+mn-cs"/>
                </a:rPr>
                <a:t>浏览器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FEEF873-3B10-4C27-919A-ABB9473FDA89}"/>
                </a:ext>
              </a:extLst>
            </p:cNvPr>
            <p:cNvSpPr/>
            <p:nvPr/>
          </p:nvSpPr>
          <p:spPr>
            <a:xfrm>
              <a:off x="2892392" y="1793853"/>
              <a:ext cx="1748875" cy="198848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阿里巴巴普惠体" panose="00020600040101010101"/>
                  <a:cs typeface="+mn-cs"/>
                </a:rPr>
                <a:t>前端服务器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CC9825A-80D1-530A-2984-1BF93FE9A810}"/>
                </a:ext>
              </a:extLst>
            </p:cNvPr>
            <p:cNvSpPr/>
            <p:nvPr/>
          </p:nvSpPr>
          <p:spPr>
            <a:xfrm>
              <a:off x="5041878" y="1791437"/>
              <a:ext cx="1767814" cy="198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阿里巴巴普惠体" panose="00020600040101010101"/>
                  <a:cs typeface="+mn-cs"/>
                </a:rPr>
                <a:t>后端服务器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0E60D8D-B8AC-F02B-3335-624D36D67E6F}"/>
                </a:ext>
              </a:extLst>
            </p:cNvPr>
            <p:cNvSpPr/>
            <p:nvPr/>
          </p:nvSpPr>
          <p:spPr>
            <a:xfrm>
              <a:off x="7585951" y="1583089"/>
              <a:ext cx="1263681" cy="370691"/>
            </a:xfrm>
            <a:prstGeom prst="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阿里巴巴普惠体" panose="00020600040101010101"/>
                  <a:cs typeface="+mn-cs"/>
                </a:rPr>
                <a:t>数据库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阿里巴巴普惠体" panose="00020600040101010101"/>
                  <a:cs typeface="+mn-cs"/>
                </a:rPr>
                <a:t>服务器</a:t>
              </a: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5ADDFEB-2AF9-C7C9-0FB2-23B6AB2AF8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8888" y="2001058"/>
              <a:ext cx="18975" cy="1962031"/>
            </a:xfrm>
            <a:prstGeom prst="line">
              <a:avLst/>
            </a:prstGeom>
            <a:noFill/>
            <a:ln w="19050" cap="flat" cmpd="sng" algn="ctr">
              <a:solidFill>
                <a:srgbClr val="4F81BD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43168C6-7126-69CD-4964-31414EEA39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6585" y="2002271"/>
              <a:ext cx="1" cy="1950335"/>
            </a:xfrm>
            <a:prstGeom prst="line">
              <a:avLst/>
            </a:prstGeom>
            <a:noFill/>
            <a:ln w="19050" cap="flat" cmpd="sng" algn="ctr">
              <a:solidFill>
                <a:srgbClr val="4F81BD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2C5F19A-CA67-1ADB-E06E-3F11680591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0661" y="2002272"/>
              <a:ext cx="1" cy="1950335"/>
            </a:xfrm>
            <a:prstGeom prst="line">
              <a:avLst/>
            </a:prstGeom>
            <a:noFill/>
            <a:ln w="19050" cap="flat" cmpd="sng" algn="ctr">
              <a:solidFill>
                <a:srgbClr val="4F81BD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0D69A642-49BE-90E0-E4A1-00BF2114DC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6897" y="2002272"/>
              <a:ext cx="1" cy="1950335"/>
            </a:xfrm>
            <a:prstGeom prst="line">
              <a:avLst/>
            </a:prstGeom>
            <a:noFill/>
            <a:ln w="19050" cap="flat" cmpd="sng" algn="ctr">
              <a:solidFill>
                <a:srgbClr val="4F81BD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B125E9D5-794F-B107-4BA1-8EA20246CB9C}"/>
                </a:ext>
              </a:extLst>
            </p:cNvPr>
            <p:cNvCxnSpPr>
              <a:cxnSpLocks/>
            </p:cNvCxnSpPr>
            <p:nvPr/>
          </p:nvCxnSpPr>
          <p:spPr>
            <a:xfrm>
              <a:off x="1562773" y="2303074"/>
              <a:ext cx="208109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tailEnd type="triangle"/>
            </a:ln>
            <a:effectLst/>
          </p:spPr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78FF1467-82BE-5611-745B-CC2A756139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4953" y="2507137"/>
              <a:ext cx="208109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/>
              </a:solidFill>
              <a:prstDash val="sysDash"/>
              <a:tailEnd type="triangle"/>
            </a:ln>
            <a:effectLst/>
          </p:spPr>
        </p:cxnSp>
        <p:sp>
          <p:nvSpPr>
            <p:cNvPr id="48" name="文本占位符 8">
              <a:extLst>
                <a:ext uri="{FF2B5EF4-FFF2-40B4-BE49-F238E27FC236}">
                  <a16:creationId xmlns:a16="http://schemas.microsoft.com/office/drawing/2014/main" id="{55D37573-FE03-3F4E-9996-6CF828CA6A1F}"/>
                </a:ext>
              </a:extLst>
            </p:cNvPr>
            <p:cNvSpPr txBox="1">
              <a:spLocks/>
            </p:cNvSpPr>
            <p:nvPr/>
          </p:nvSpPr>
          <p:spPr>
            <a:xfrm>
              <a:off x="2239959" y="2023851"/>
              <a:ext cx="1073622" cy="301611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阿里巴巴普惠体" panose="00020600040101010101" pitchFamily="18" charset="-122"/>
                </a:rPr>
                <a:t>请求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endParaRPr>
            </a:p>
          </p:txBody>
        </p:sp>
        <p:sp>
          <p:nvSpPr>
            <p:cNvPr id="49" name="文本占位符 8">
              <a:extLst>
                <a:ext uri="{FF2B5EF4-FFF2-40B4-BE49-F238E27FC236}">
                  <a16:creationId xmlns:a16="http://schemas.microsoft.com/office/drawing/2014/main" id="{3A2EBD20-E760-01CB-6023-8612CB7D461D}"/>
                </a:ext>
              </a:extLst>
            </p:cNvPr>
            <p:cNvSpPr txBox="1">
              <a:spLocks/>
            </p:cNvSpPr>
            <p:nvPr/>
          </p:nvSpPr>
          <p:spPr>
            <a:xfrm>
              <a:off x="2613165" y="2436471"/>
              <a:ext cx="1016898" cy="286487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阿里巴巴普惠体" panose="00020600040101010101" pitchFamily="18" charset="-122"/>
                </a:rPr>
                <a:t>响应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endParaRPr>
            </a:p>
          </p:txBody>
        </p:sp>
        <p:sp>
          <p:nvSpPr>
            <p:cNvPr id="50" name="users_94970">
              <a:extLst>
                <a:ext uri="{FF2B5EF4-FFF2-40B4-BE49-F238E27FC236}">
                  <a16:creationId xmlns:a16="http://schemas.microsoft.com/office/drawing/2014/main" id="{08631D07-ED41-42C5-0A7E-D5A3B56DBCD3}"/>
                </a:ext>
              </a:extLst>
            </p:cNvPr>
            <p:cNvSpPr/>
            <p:nvPr/>
          </p:nvSpPr>
          <p:spPr>
            <a:xfrm>
              <a:off x="1272447" y="1478384"/>
              <a:ext cx="424136" cy="242116"/>
            </a:xfrm>
            <a:custGeom>
              <a:avLst/>
              <a:gdLst>
                <a:gd name="connsiteX0" fmla="*/ 60025 w 605236"/>
                <a:gd name="connsiteY0" fmla="*/ 344571 h 595643"/>
                <a:gd name="connsiteX1" fmla="*/ 290527 w 605236"/>
                <a:gd name="connsiteY1" fmla="*/ 344571 h 595643"/>
                <a:gd name="connsiteX2" fmla="*/ 329370 w 605236"/>
                <a:gd name="connsiteY2" fmla="*/ 376465 h 595643"/>
                <a:gd name="connsiteX3" fmla="*/ 349814 w 605236"/>
                <a:gd name="connsiteY3" fmla="*/ 479931 h 595643"/>
                <a:gd name="connsiteX4" fmla="*/ 331031 w 605236"/>
                <a:gd name="connsiteY4" fmla="*/ 528793 h 595643"/>
                <a:gd name="connsiteX5" fmla="*/ 175276 w 605236"/>
                <a:gd name="connsiteY5" fmla="*/ 595643 h 595643"/>
                <a:gd name="connsiteX6" fmla="*/ 19393 w 605236"/>
                <a:gd name="connsiteY6" fmla="*/ 528793 h 595643"/>
                <a:gd name="connsiteX7" fmla="*/ 738 w 605236"/>
                <a:gd name="connsiteY7" fmla="*/ 479931 h 595643"/>
                <a:gd name="connsiteX8" fmla="*/ 21182 w 605236"/>
                <a:gd name="connsiteY8" fmla="*/ 376465 h 595643"/>
                <a:gd name="connsiteX9" fmla="*/ 60025 w 605236"/>
                <a:gd name="connsiteY9" fmla="*/ 344571 h 595643"/>
                <a:gd name="connsiteX10" fmla="*/ 357987 w 605236"/>
                <a:gd name="connsiteY10" fmla="*/ 252695 h 595643"/>
                <a:gd name="connsiteX11" fmla="*/ 553093 w 605236"/>
                <a:gd name="connsiteY11" fmla="*/ 252695 h 595643"/>
                <a:gd name="connsiteX12" fmla="*/ 587208 w 605236"/>
                <a:gd name="connsiteY12" fmla="*/ 280762 h 595643"/>
                <a:gd name="connsiteX13" fmla="*/ 604585 w 605236"/>
                <a:gd name="connsiteY13" fmla="*/ 368409 h 595643"/>
                <a:gd name="connsiteX14" fmla="*/ 588231 w 605236"/>
                <a:gd name="connsiteY14" fmla="*/ 411020 h 595643"/>
                <a:gd name="connsiteX15" fmla="*/ 455476 w 605236"/>
                <a:gd name="connsiteY15" fmla="*/ 467920 h 595643"/>
                <a:gd name="connsiteX16" fmla="*/ 402323 w 605236"/>
                <a:gd name="connsiteY16" fmla="*/ 455928 h 595643"/>
                <a:gd name="connsiteX17" fmla="*/ 388524 w 605236"/>
                <a:gd name="connsiteY17" fmla="*/ 440618 h 595643"/>
                <a:gd name="connsiteX18" fmla="*/ 388269 w 605236"/>
                <a:gd name="connsiteY18" fmla="*/ 439725 h 595643"/>
                <a:gd name="connsiteX19" fmla="*/ 371403 w 605236"/>
                <a:gd name="connsiteY19" fmla="*/ 354503 h 595643"/>
                <a:gd name="connsiteX20" fmla="*/ 334732 w 605236"/>
                <a:gd name="connsiteY20" fmla="*/ 308064 h 595643"/>
                <a:gd name="connsiteX21" fmla="*/ 322722 w 605236"/>
                <a:gd name="connsiteY21" fmla="*/ 290458 h 595643"/>
                <a:gd name="connsiteX22" fmla="*/ 322722 w 605236"/>
                <a:gd name="connsiteY22" fmla="*/ 289693 h 595643"/>
                <a:gd name="connsiteX23" fmla="*/ 324127 w 605236"/>
                <a:gd name="connsiteY23" fmla="*/ 280762 h 595643"/>
                <a:gd name="connsiteX24" fmla="*/ 357987 w 605236"/>
                <a:gd name="connsiteY24" fmla="*/ 252695 h 595643"/>
                <a:gd name="connsiteX25" fmla="*/ 175276 w 605236"/>
                <a:gd name="connsiteY25" fmla="*/ 50313 h 595643"/>
                <a:gd name="connsiteX26" fmla="*/ 303670 w 605236"/>
                <a:gd name="connsiteY26" fmla="*/ 178531 h 595643"/>
                <a:gd name="connsiteX27" fmla="*/ 175276 w 605236"/>
                <a:gd name="connsiteY27" fmla="*/ 306749 h 595643"/>
                <a:gd name="connsiteX28" fmla="*/ 46882 w 605236"/>
                <a:gd name="connsiteY28" fmla="*/ 178531 h 595643"/>
                <a:gd name="connsiteX29" fmla="*/ 175276 w 605236"/>
                <a:gd name="connsiteY29" fmla="*/ 50313 h 595643"/>
                <a:gd name="connsiteX30" fmla="*/ 455527 w 605236"/>
                <a:gd name="connsiteY30" fmla="*/ 0 h 595643"/>
                <a:gd name="connsiteX31" fmla="*/ 562928 w 605236"/>
                <a:gd name="connsiteY31" fmla="*/ 107260 h 595643"/>
                <a:gd name="connsiteX32" fmla="*/ 455527 w 605236"/>
                <a:gd name="connsiteY32" fmla="*/ 214520 h 595643"/>
                <a:gd name="connsiteX33" fmla="*/ 348126 w 605236"/>
                <a:gd name="connsiteY33" fmla="*/ 107260 h 595643"/>
                <a:gd name="connsiteX34" fmla="*/ 455527 w 605236"/>
                <a:gd name="connsiteY34" fmla="*/ 0 h 5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5236" h="595643">
                  <a:moveTo>
                    <a:pt x="60025" y="344571"/>
                  </a:moveTo>
                  <a:lnTo>
                    <a:pt x="290527" y="344571"/>
                  </a:lnTo>
                  <a:cubicBezTo>
                    <a:pt x="308671" y="344571"/>
                    <a:pt x="325793" y="358605"/>
                    <a:pt x="329370" y="376465"/>
                  </a:cubicBezTo>
                  <a:lnTo>
                    <a:pt x="349814" y="479931"/>
                  </a:lnTo>
                  <a:cubicBezTo>
                    <a:pt x="353136" y="496898"/>
                    <a:pt x="344959" y="518331"/>
                    <a:pt x="331031" y="528793"/>
                  </a:cubicBezTo>
                  <a:cubicBezTo>
                    <a:pt x="327454" y="531472"/>
                    <a:pt x="241079" y="595643"/>
                    <a:pt x="175276" y="595643"/>
                  </a:cubicBezTo>
                  <a:cubicBezTo>
                    <a:pt x="109473" y="595643"/>
                    <a:pt x="23098" y="531472"/>
                    <a:pt x="19393" y="528793"/>
                  </a:cubicBezTo>
                  <a:cubicBezTo>
                    <a:pt x="5593" y="518331"/>
                    <a:pt x="-2584" y="496898"/>
                    <a:pt x="738" y="479931"/>
                  </a:cubicBezTo>
                  <a:lnTo>
                    <a:pt x="21182" y="376465"/>
                  </a:lnTo>
                  <a:cubicBezTo>
                    <a:pt x="24759" y="358605"/>
                    <a:pt x="41753" y="344571"/>
                    <a:pt x="60025" y="344571"/>
                  </a:cubicBezTo>
                  <a:close/>
                  <a:moveTo>
                    <a:pt x="357987" y="252695"/>
                  </a:moveTo>
                  <a:lnTo>
                    <a:pt x="553093" y="252695"/>
                  </a:lnTo>
                  <a:cubicBezTo>
                    <a:pt x="569065" y="252695"/>
                    <a:pt x="584142" y="265070"/>
                    <a:pt x="587208" y="280762"/>
                  </a:cubicBezTo>
                  <a:lnTo>
                    <a:pt x="604585" y="368409"/>
                  </a:lnTo>
                  <a:cubicBezTo>
                    <a:pt x="607524" y="383208"/>
                    <a:pt x="600241" y="401834"/>
                    <a:pt x="588231" y="411020"/>
                  </a:cubicBezTo>
                  <a:cubicBezTo>
                    <a:pt x="585164" y="413316"/>
                    <a:pt x="511696" y="467920"/>
                    <a:pt x="455476" y="467920"/>
                  </a:cubicBezTo>
                  <a:cubicBezTo>
                    <a:pt x="440272" y="467920"/>
                    <a:pt x="422384" y="463838"/>
                    <a:pt x="402323" y="455928"/>
                  </a:cubicBezTo>
                  <a:cubicBezTo>
                    <a:pt x="395679" y="453249"/>
                    <a:pt x="390824" y="447890"/>
                    <a:pt x="388524" y="440618"/>
                  </a:cubicBezTo>
                  <a:lnTo>
                    <a:pt x="388269" y="439725"/>
                  </a:lnTo>
                  <a:lnTo>
                    <a:pt x="371403" y="354503"/>
                  </a:lnTo>
                  <a:cubicBezTo>
                    <a:pt x="367697" y="335621"/>
                    <a:pt x="354537" y="318653"/>
                    <a:pt x="334732" y="308064"/>
                  </a:cubicBezTo>
                  <a:cubicBezTo>
                    <a:pt x="322722" y="301685"/>
                    <a:pt x="322722" y="291607"/>
                    <a:pt x="322722" y="290458"/>
                  </a:cubicBezTo>
                  <a:lnTo>
                    <a:pt x="322722" y="289693"/>
                  </a:lnTo>
                  <a:lnTo>
                    <a:pt x="324127" y="280762"/>
                  </a:lnTo>
                  <a:cubicBezTo>
                    <a:pt x="327194" y="265070"/>
                    <a:pt x="341888" y="252695"/>
                    <a:pt x="357987" y="252695"/>
                  </a:cubicBezTo>
                  <a:close/>
                  <a:moveTo>
                    <a:pt x="175276" y="50313"/>
                  </a:moveTo>
                  <a:cubicBezTo>
                    <a:pt x="246186" y="50313"/>
                    <a:pt x="303670" y="107718"/>
                    <a:pt x="303670" y="178531"/>
                  </a:cubicBezTo>
                  <a:cubicBezTo>
                    <a:pt x="303670" y="249344"/>
                    <a:pt x="246186" y="306749"/>
                    <a:pt x="175276" y="306749"/>
                  </a:cubicBezTo>
                  <a:cubicBezTo>
                    <a:pt x="104366" y="306749"/>
                    <a:pt x="46882" y="249344"/>
                    <a:pt x="46882" y="178531"/>
                  </a:cubicBezTo>
                  <a:cubicBezTo>
                    <a:pt x="46882" y="107718"/>
                    <a:pt x="104366" y="50313"/>
                    <a:pt x="175276" y="50313"/>
                  </a:cubicBezTo>
                  <a:close/>
                  <a:moveTo>
                    <a:pt x="455527" y="0"/>
                  </a:moveTo>
                  <a:cubicBezTo>
                    <a:pt x="514843" y="0"/>
                    <a:pt x="562928" y="48022"/>
                    <a:pt x="562928" y="107260"/>
                  </a:cubicBezTo>
                  <a:cubicBezTo>
                    <a:pt x="562928" y="166498"/>
                    <a:pt x="514843" y="214520"/>
                    <a:pt x="455527" y="214520"/>
                  </a:cubicBezTo>
                  <a:cubicBezTo>
                    <a:pt x="396211" y="214520"/>
                    <a:pt x="348126" y="166498"/>
                    <a:pt x="348126" y="107260"/>
                  </a:cubicBezTo>
                  <a:cubicBezTo>
                    <a:pt x="348126" y="48022"/>
                    <a:pt x="396211" y="0"/>
                    <a:pt x="455527" y="0"/>
                  </a:cubicBezTo>
                  <a:close/>
                </a:path>
              </a:pathLst>
            </a:cu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1B05F3FE-3FAA-8135-1A99-780FE5BE5587}"/>
                </a:ext>
              </a:extLst>
            </p:cNvPr>
            <p:cNvSpPr/>
            <p:nvPr/>
          </p:nvSpPr>
          <p:spPr>
            <a:xfrm>
              <a:off x="3644050" y="2237691"/>
              <a:ext cx="147172" cy="410588"/>
            </a:xfrm>
            <a:prstGeom prst="roundRect">
              <a:avLst/>
            </a:prstGeom>
            <a:solidFill>
              <a:srgbClr val="F9F9F9"/>
            </a:solidFill>
            <a:ln w="1905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856E7BDA-5EF2-21E1-2B89-A4DFF059C190}"/>
                </a:ext>
              </a:extLst>
            </p:cNvPr>
            <p:cNvCxnSpPr>
              <a:cxnSpLocks/>
            </p:cNvCxnSpPr>
            <p:nvPr/>
          </p:nvCxnSpPr>
          <p:spPr>
            <a:xfrm>
              <a:off x="1567997" y="2982219"/>
              <a:ext cx="426908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tailEnd type="triangle"/>
            </a:ln>
            <a:effectLst/>
          </p:spPr>
        </p:cxn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DCB60383-F901-3950-8DF5-D396F59D7C47}"/>
                </a:ext>
              </a:extLst>
            </p:cNvPr>
            <p:cNvSpPr/>
            <p:nvPr/>
          </p:nvSpPr>
          <p:spPr>
            <a:xfrm>
              <a:off x="5837077" y="2898871"/>
              <a:ext cx="140682" cy="813825"/>
            </a:xfrm>
            <a:prstGeom prst="roundRect">
              <a:avLst/>
            </a:prstGeom>
            <a:solidFill>
              <a:srgbClr val="F9F9F9"/>
            </a:solidFill>
            <a:ln w="1905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09107DD7-574B-6AC6-F379-52EB2775157A}"/>
                </a:ext>
              </a:extLst>
            </p:cNvPr>
            <p:cNvSpPr/>
            <p:nvPr/>
          </p:nvSpPr>
          <p:spPr>
            <a:xfrm>
              <a:off x="8173315" y="3036023"/>
              <a:ext cx="140682" cy="541534"/>
            </a:xfrm>
            <a:prstGeom prst="roundRect">
              <a:avLst/>
            </a:prstGeom>
            <a:solidFill>
              <a:srgbClr val="F9F9F9"/>
            </a:solidFill>
            <a:ln w="1905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4CF16B1-2F19-276A-AEA8-1D82D4CE52E0}"/>
                </a:ext>
              </a:extLst>
            </p:cNvPr>
            <p:cNvCxnSpPr>
              <a:cxnSpLocks/>
            </p:cNvCxnSpPr>
            <p:nvPr/>
          </p:nvCxnSpPr>
          <p:spPr>
            <a:xfrm>
              <a:off x="5977760" y="3134878"/>
              <a:ext cx="219557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tailEnd type="triangle"/>
            </a:ln>
            <a:effectLst/>
          </p:spPr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B2A67DA7-26BA-079D-239E-65954FD5DD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7760" y="3450619"/>
              <a:ext cx="219557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/>
              </a:solidFill>
              <a:prstDash val="sysDash"/>
              <a:tailEnd type="triangle"/>
            </a:ln>
            <a:effectLst/>
          </p:spPr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B20824B8-5A6B-6322-FE71-9DBC4362F8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1179" y="3583257"/>
              <a:ext cx="4255897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/>
              </a:solidFill>
              <a:prstDash val="sysDash"/>
              <a:tailEnd type="triangle"/>
            </a:ln>
            <a:effectLst/>
          </p:spPr>
        </p:cxnSp>
        <p:sp>
          <p:nvSpPr>
            <p:cNvPr id="58" name="文本占位符 8">
              <a:extLst>
                <a:ext uri="{FF2B5EF4-FFF2-40B4-BE49-F238E27FC236}">
                  <a16:creationId xmlns:a16="http://schemas.microsoft.com/office/drawing/2014/main" id="{F284B1C3-CF4A-8EB0-52AA-8B1234D3930B}"/>
                </a:ext>
              </a:extLst>
            </p:cNvPr>
            <p:cNvSpPr txBox="1">
              <a:spLocks/>
            </p:cNvSpPr>
            <p:nvPr/>
          </p:nvSpPr>
          <p:spPr>
            <a:xfrm>
              <a:off x="6663275" y="2788759"/>
              <a:ext cx="843390" cy="305270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阿里巴巴普惠体" panose="00020600040101010101" pitchFamily="18" charset="-122"/>
                </a:rPr>
                <a:t>请求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endParaRPr>
            </a:p>
          </p:txBody>
        </p:sp>
        <p:sp>
          <p:nvSpPr>
            <p:cNvPr id="59" name="文本占位符 8">
              <a:extLst>
                <a:ext uri="{FF2B5EF4-FFF2-40B4-BE49-F238E27FC236}">
                  <a16:creationId xmlns:a16="http://schemas.microsoft.com/office/drawing/2014/main" id="{FEBF9AE6-A335-4F78-E86B-B83C5B82CDD0}"/>
                </a:ext>
              </a:extLst>
            </p:cNvPr>
            <p:cNvSpPr txBox="1">
              <a:spLocks/>
            </p:cNvSpPr>
            <p:nvPr/>
          </p:nvSpPr>
          <p:spPr>
            <a:xfrm>
              <a:off x="6895473" y="3329842"/>
              <a:ext cx="902431" cy="181703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阿里巴巴普惠体" panose="00020600040101010101" pitchFamily="18" charset="-122"/>
                </a:rPr>
                <a:t>响应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endParaRPr>
            </a:p>
          </p:txBody>
        </p:sp>
        <p:sp>
          <p:nvSpPr>
            <p:cNvPr id="60" name="矩形: 对角圆角 59">
              <a:extLst>
                <a:ext uri="{FF2B5EF4-FFF2-40B4-BE49-F238E27FC236}">
                  <a16:creationId xmlns:a16="http://schemas.microsoft.com/office/drawing/2014/main" id="{B823F0E8-ADF6-1E26-C626-5974F3D2EE21}"/>
                </a:ext>
              </a:extLst>
            </p:cNvPr>
            <p:cNvSpPr/>
            <p:nvPr/>
          </p:nvSpPr>
          <p:spPr>
            <a:xfrm>
              <a:off x="3110856" y="1968615"/>
              <a:ext cx="1357504" cy="181616"/>
            </a:xfrm>
            <a:prstGeom prst="round2DiagRect">
              <a:avLst/>
            </a:prstGeom>
            <a:gradFill flip="none" rotWithShape="1">
              <a:gsLst>
                <a:gs pos="0">
                  <a:srgbClr val="C0504D">
                    <a:lumMod val="60000"/>
                    <a:lumOff val="40000"/>
                    <a:tint val="66000"/>
                    <a:satMod val="160000"/>
                  </a:srgbClr>
                </a:gs>
                <a:gs pos="50000">
                  <a:srgbClr val="C0504D">
                    <a:lumMod val="60000"/>
                    <a:lumOff val="40000"/>
                    <a:tint val="44500"/>
                    <a:satMod val="160000"/>
                  </a:srgbClr>
                </a:gs>
                <a:gs pos="100000">
                  <a:srgbClr val="C0504D">
                    <a:lumMod val="60000"/>
                    <a:lumOff val="4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前端程序</a:t>
              </a:r>
            </a:p>
          </p:txBody>
        </p:sp>
        <p:sp>
          <p:nvSpPr>
            <p:cNvPr id="61" name="矩形: 对角圆角 60">
              <a:extLst>
                <a:ext uri="{FF2B5EF4-FFF2-40B4-BE49-F238E27FC236}">
                  <a16:creationId xmlns:a16="http://schemas.microsoft.com/office/drawing/2014/main" id="{4B28F602-5575-2027-5548-E096B4B8C6ED}"/>
                </a:ext>
              </a:extLst>
            </p:cNvPr>
            <p:cNvSpPr/>
            <p:nvPr/>
          </p:nvSpPr>
          <p:spPr>
            <a:xfrm>
              <a:off x="5317253" y="1972014"/>
              <a:ext cx="1348997" cy="181616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Java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程序</a:t>
              </a:r>
            </a:p>
          </p:txBody>
        </p:sp>
        <p:sp>
          <p:nvSpPr>
            <p:cNvPr id="62" name="文本占位符 8">
              <a:extLst>
                <a:ext uri="{FF2B5EF4-FFF2-40B4-BE49-F238E27FC236}">
                  <a16:creationId xmlns:a16="http://schemas.microsoft.com/office/drawing/2014/main" id="{25C6B1AB-930A-3C76-077B-02EBEA8F2A4B}"/>
                </a:ext>
              </a:extLst>
            </p:cNvPr>
            <p:cNvSpPr txBox="1">
              <a:spLocks/>
            </p:cNvSpPr>
            <p:nvPr/>
          </p:nvSpPr>
          <p:spPr>
            <a:xfrm>
              <a:off x="3867642" y="2693162"/>
              <a:ext cx="1357504" cy="302816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阿里巴巴普惠体" panose="00020600040101010101" pitchFamily="18" charset="-122"/>
                </a:rPr>
                <a:t>请求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endParaRPr>
            </a:p>
          </p:txBody>
        </p:sp>
        <p:sp>
          <p:nvSpPr>
            <p:cNvPr id="63" name="文本占位符 8">
              <a:extLst>
                <a:ext uri="{FF2B5EF4-FFF2-40B4-BE49-F238E27FC236}">
                  <a16:creationId xmlns:a16="http://schemas.microsoft.com/office/drawing/2014/main" id="{F242B7D6-6A65-ED6D-8349-E01B162159A7}"/>
                </a:ext>
              </a:extLst>
            </p:cNvPr>
            <p:cNvSpPr txBox="1">
              <a:spLocks/>
            </p:cNvSpPr>
            <p:nvPr/>
          </p:nvSpPr>
          <p:spPr>
            <a:xfrm>
              <a:off x="2403693" y="3248896"/>
              <a:ext cx="1071769" cy="296906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阿里巴巴普惠体" panose="00020600040101010101" pitchFamily="18" charset="-122"/>
                </a:rPr>
                <a:t>响应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endParaRP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58A46961-E2D4-A0BC-4E72-946A6B1A965B}"/>
                </a:ext>
              </a:extLst>
            </p:cNvPr>
            <p:cNvSpPr/>
            <p:nvPr/>
          </p:nvSpPr>
          <p:spPr>
            <a:xfrm>
              <a:off x="1415600" y="2101953"/>
              <a:ext cx="147171" cy="1727601"/>
            </a:xfrm>
            <a:prstGeom prst="roundRect">
              <a:avLst/>
            </a:prstGeom>
            <a:solidFill>
              <a:srgbClr val="F9F9F9"/>
            </a:solidFill>
            <a:ln w="1905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</p:grp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124570F3-44F8-90EC-5BB7-037BFC0D3829}"/>
              </a:ext>
            </a:extLst>
          </p:cNvPr>
          <p:cNvSpPr/>
          <p:nvPr/>
        </p:nvSpPr>
        <p:spPr>
          <a:xfrm>
            <a:off x="3961252" y="1375457"/>
            <a:ext cx="8037853" cy="5239965"/>
          </a:xfrm>
          <a:prstGeom prst="roundRect">
            <a:avLst>
              <a:gd name="adj" fmla="val 2242"/>
            </a:avLst>
          </a:prstGeom>
          <a:noFill/>
          <a:ln w="952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AA744FB-B2DF-6CF9-01B2-CC9471C1A996}"/>
              </a:ext>
            </a:extLst>
          </p:cNvPr>
          <p:cNvGrpSpPr/>
          <p:nvPr/>
        </p:nvGrpSpPr>
        <p:grpSpPr>
          <a:xfrm>
            <a:off x="201285" y="2946655"/>
            <a:ext cx="3691198" cy="3668767"/>
            <a:chOff x="831776" y="3221969"/>
            <a:chExt cx="2787850" cy="3236984"/>
          </a:xfrm>
        </p:grpSpPr>
        <p:sp>
          <p:nvSpPr>
            <p:cNvPr id="67" name="Rectangle 57">
              <a:extLst>
                <a:ext uri="{FF2B5EF4-FFF2-40B4-BE49-F238E27FC236}">
                  <a16:creationId xmlns:a16="http://schemas.microsoft.com/office/drawing/2014/main" id="{418D1871-83BC-5256-8A1A-6EB3E68FABD5}"/>
                </a:ext>
              </a:extLst>
            </p:cNvPr>
            <p:cNvSpPr/>
            <p:nvPr/>
          </p:nvSpPr>
          <p:spPr>
            <a:xfrm>
              <a:off x="835666" y="3643840"/>
              <a:ext cx="2783960" cy="2815113"/>
            </a:xfrm>
            <a:prstGeom prst="rect">
              <a:avLst/>
            </a:prstGeom>
            <a:solidFill>
              <a:srgbClr val="F5EEFA"/>
            </a:solidFill>
            <a:ln w="3175" cap="flat" cmpd="sng" algn="ctr">
              <a:noFill/>
              <a:prstDash val="solid"/>
            </a:ln>
            <a:effectLst/>
          </p:spPr>
          <p:txBody>
            <a:bodyPr tIns="0" bIns="108000" rtlCol="0" anchor="t"/>
            <a:lstStyle/>
            <a:p>
              <a:pPr marL="171450" marR="0" lvl="0" indent="-1714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JSP</a:t>
              </a:r>
              <a:r>
                <a:rPr lang="zh-CN" altLang="en-US" sz="2000" kern="0" dirty="0"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000" kern="0" dirty="0"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Servlet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阿里巴巴普惠体" panose="00020600040101010101" pitchFamily="18" charset="-122"/>
                <a:cs typeface="Times New Roman" panose="02020603050405020304" pitchFamily="18" charset="0"/>
              </a:endParaRPr>
            </a:p>
            <a:p>
              <a:pPr marL="171450" marR="0" lvl="0" indent="-1714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Spring</a:t>
              </a:r>
            </a:p>
            <a:p>
              <a:pPr marL="576000" marR="0" lvl="0" indent="-2857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IoC</a:t>
              </a:r>
            </a:p>
            <a:p>
              <a:pPr marL="576000" marR="0" lvl="0" indent="-2857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AOP</a:t>
              </a:r>
            </a:p>
            <a:p>
              <a:pPr marL="576000" marR="0" lvl="0" indent="-2857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持久化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阿里巴巴普惠体" panose="00020600040101010101" pitchFamily="18" charset="-122"/>
                <a:cs typeface="Times New Roman" panose="02020603050405020304" pitchFamily="18" charset="0"/>
              </a:endParaRPr>
            </a:p>
            <a:p>
              <a:pPr marL="171450" marR="0" lvl="0" indent="-1714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MySQL</a:t>
              </a:r>
              <a:r>
                <a:rPr lang="zh-CN" altLang="en-US" sz="2000" kern="0" dirty="0"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Mybatis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阿里巴巴普惠体" panose="00020600040101010101" pitchFamily="18" charset="-122"/>
                <a:cs typeface="Times New Roman" panose="02020603050405020304" pitchFamily="18" charset="0"/>
              </a:endParaRPr>
            </a:p>
            <a:p>
              <a:pPr marL="171450" marR="0" lvl="0" indent="-1714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lang="zh-CN" altLang="en-US" sz="2000" kern="0" dirty="0"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网络协议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阿里巴巴普惠体" panose="00020600040101010101" pitchFamily="18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8" name="Group 1">
              <a:extLst>
                <a:ext uri="{FF2B5EF4-FFF2-40B4-BE49-F238E27FC236}">
                  <a16:creationId xmlns:a16="http://schemas.microsoft.com/office/drawing/2014/main" id="{9DFAD20F-7A58-C1DE-7EF9-5F91062CC876}"/>
                </a:ext>
              </a:extLst>
            </p:cNvPr>
            <p:cNvGrpSpPr/>
            <p:nvPr/>
          </p:nvGrpSpPr>
          <p:grpSpPr>
            <a:xfrm>
              <a:off x="831776" y="3221969"/>
              <a:ext cx="2786451" cy="432434"/>
              <a:chOff x="1235982" y="2133600"/>
              <a:chExt cx="4717143" cy="633714"/>
            </a:xfrm>
          </p:grpSpPr>
          <p:sp>
            <p:nvSpPr>
              <p:cNvPr id="69" name="Rectangle 4">
                <a:extLst>
                  <a:ext uri="{FF2B5EF4-FFF2-40B4-BE49-F238E27FC236}">
                    <a16:creationId xmlns:a16="http://schemas.microsoft.com/office/drawing/2014/main" id="{94507781-95A4-A471-615F-FCFAC45CD637}"/>
                  </a:ext>
                </a:extLst>
              </p:cNvPr>
              <p:cNvSpPr/>
              <p:nvPr/>
            </p:nvSpPr>
            <p:spPr>
              <a:xfrm>
                <a:off x="1235982" y="2133600"/>
                <a:ext cx="4717143" cy="5842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 algn="ctr">
                <a:noFill/>
                <a:prstDash val="solid"/>
              </a:ln>
              <a:effectLst>
                <a:outerShdw blurRad="88900" dist="38100" dir="5400000" sx="99000" sy="99000" algn="t" rotWithShape="0">
                  <a:prstClr val="black">
                    <a:alpha val="39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70" name="Rectangle 3">
                <a:extLst>
                  <a:ext uri="{FF2B5EF4-FFF2-40B4-BE49-F238E27FC236}">
                    <a16:creationId xmlns:a16="http://schemas.microsoft.com/office/drawing/2014/main" id="{1DA46F96-3618-A1CD-4489-7DBFBFC6F1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0579" y="2167568"/>
                <a:ext cx="4247950" cy="59974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后端</a:t>
                </a: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Web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开发</a:t>
                </a:r>
                <a:endParaRPr kumimoji="0" lang="en-US" altLang="ko-KR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B9CB6B6-8B12-A971-DAEA-1D0CD4C4C8D0}"/>
              </a:ext>
            </a:extLst>
          </p:cNvPr>
          <p:cNvGrpSpPr/>
          <p:nvPr/>
        </p:nvGrpSpPr>
        <p:grpSpPr>
          <a:xfrm>
            <a:off x="213953" y="1329600"/>
            <a:ext cx="3707373" cy="1394248"/>
            <a:chOff x="548299" y="4719036"/>
            <a:chExt cx="3312496" cy="1394248"/>
          </a:xfrm>
        </p:grpSpPr>
        <p:sp>
          <p:nvSpPr>
            <p:cNvPr id="78" name="Rectangle 57">
              <a:extLst>
                <a:ext uri="{FF2B5EF4-FFF2-40B4-BE49-F238E27FC236}">
                  <a16:creationId xmlns:a16="http://schemas.microsoft.com/office/drawing/2014/main" id="{398106DB-BA8A-9060-383D-1C256D35483D}"/>
                </a:ext>
              </a:extLst>
            </p:cNvPr>
            <p:cNvSpPr/>
            <p:nvPr/>
          </p:nvSpPr>
          <p:spPr>
            <a:xfrm>
              <a:off x="548299" y="5295740"/>
              <a:ext cx="3312496" cy="817544"/>
            </a:xfrm>
            <a:prstGeom prst="rect">
              <a:avLst/>
            </a:prstGeom>
            <a:solidFill>
              <a:srgbClr val="FFF4F3"/>
            </a:solidFill>
            <a:ln w="3175" cap="flat" cmpd="sng" algn="ctr">
              <a:noFill/>
              <a:prstDash val="solid"/>
            </a:ln>
            <a:effectLst/>
          </p:spPr>
          <p:txBody>
            <a:bodyPr tIns="0" bIns="108000" rtlCol="0" anchor="ctr"/>
            <a:lstStyle/>
            <a:p>
              <a:pPr marL="171450" marR="0" lvl="0" indent="-17145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HTML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CSS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JavaScript</a:t>
              </a:r>
              <a:endParaRPr kumimoji="0" lang="en-US" altLang="ko-KR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171450" marR="0" lvl="0" indent="-17145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Vue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Element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Nginx</a:t>
              </a: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0BEDC7A4-D552-ADF2-56A0-CF5FF51F0E39}"/>
                </a:ext>
              </a:extLst>
            </p:cNvPr>
            <p:cNvSpPr/>
            <p:nvPr/>
          </p:nvSpPr>
          <p:spPr>
            <a:xfrm>
              <a:off x="548299" y="4764893"/>
              <a:ext cx="3286725" cy="372132"/>
            </a:xfrm>
            <a:prstGeom prst="rect">
              <a:avLst/>
            </a:prstGeom>
            <a:gradFill flip="none"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80" name="Rectangle 3">
              <a:extLst>
                <a:ext uri="{FF2B5EF4-FFF2-40B4-BE49-F238E27FC236}">
                  <a16:creationId xmlns:a16="http://schemas.microsoft.com/office/drawing/2014/main" id="{3E6023FA-F680-205F-EC17-C7A428D08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899" y="4719036"/>
              <a:ext cx="2509295" cy="463846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前端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Web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开发</a:t>
              </a:r>
              <a:endPara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81" name="流程图: 接点 80">
            <a:extLst>
              <a:ext uri="{FF2B5EF4-FFF2-40B4-BE49-F238E27FC236}">
                <a16:creationId xmlns:a16="http://schemas.microsoft.com/office/drawing/2014/main" id="{86800AE4-FACE-15E3-6859-1E70D9AD93D5}"/>
              </a:ext>
            </a:extLst>
          </p:cNvPr>
          <p:cNvSpPr/>
          <p:nvPr/>
        </p:nvSpPr>
        <p:spPr>
          <a:xfrm>
            <a:off x="4824756" y="2725537"/>
            <a:ext cx="344215" cy="36260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流程图: 接点 81">
            <a:extLst>
              <a:ext uri="{FF2B5EF4-FFF2-40B4-BE49-F238E27FC236}">
                <a16:creationId xmlns:a16="http://schemas.microsoft.com/office/drawing/2014/main" id="{8187BB65-C482-CF5C-8623-9D49EEE524C4}"/>
              </a:ext>
            </a:extLst>
          </p:cNvPr>
          <p:cNvSpPr/>
          <p:nvPr/>
        </p:nvSpPr>
        <p:spPr>
          <a:xfrm>
            <a:off x="5216286" y="3496128"/>
            <a:ext cx="344215" cy="36260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流程图: 接点 82">
            <a:extLst>
              <a:ext uri="{FF2B5EF4-FFF2-40B4-BE49-F238E27FC236}">
                <a16:creationId xmlns:a16="http://schemas.microsoft.com/office/drawing/2014/main" id="{874C088F-67C8-7760-AD8C-DAAFC6294374}"/>
              </a:ext>
            </a:extLst>
          </p:cNvPr>
          <p:cNvSpPr/>
          <p:nvPr/>
        </p:nvSpPr>
        <p:spPr>
          <a:xfrm>
            <a:off x="6502431" y="3932384"/>
            <a:ext cx="344215" cy="36260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流程图: 接点 83">
            <a:extLst>
              <a:ext uri="{FF2B5EF4-FFF2-40B4-BE49-F238E27FC236}">
                <a16:creationId xmlns:a16="http://schemas.microsoft.com/office/drawing/2014/main" id="{7407A5FE-2C3A-5ED7-571B-195CC5A49890}"/>
              </a:ext>
            </a:extLst>
          </p:cNvPr>
          <p:cNvSpPr/>
          <p:nvPr/>
        </p:nvSpPr>
        <p:spPr>
          <a:xfrm>
            <a:off x="9310084" y="4157003"/>
            <a:ext cx="344215" cy="36260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id="{FF361C00-3A38-9CD9-A09F-EE7E17158E14}"/>
              </a:ext>
            </a:extLst>
          </p:cNvPr>
          <p:cNvSpPr/>
          <p:nvPr/>
        </p:nvSpPr>
        <p:spPr>
          <a:xfrm>
            <a:off x="9606261" y="5148758"/>
            <a:ext cx="344215" cy="36260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4F26121D-2D20-F445-6D45-53B714F83E63}"/>
              </a:ext>
            </a:extLst>
          </p:cNvPr>
          <p:cNvSpPr/>
          <p:nvPr/>
        </p:nvSpPr>
        <p:spPr>
          <a:xfrm>
            <a:off x="4968266" y="4982870"/>
            <a:ext cx="344215" cy="36260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909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 4">
            <a:extLst>
              <a:ext uri="{FF2B5EF4-FFF2-40B4-BE49-F238E27FC236}">
                <a16:creationId xmlns:a16="http://schemas.microsoft.com/office/drawing/2014/main" id="{E0254425-01A4-7044-F50A-AE65695AF460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519901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Servlet-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F9BC9C-2039-4AC6-DA54-0A8ABA7E2D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" t="3353" r="2669" b="6756"/>
          <a:stretch/>
        </p:blipFill>
        <p:spPr bwMode="auto">
          <a:xfrm>
            <a:off x="4308415" y="3610587"/>
            <a:ext cx="7813616" cy="208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8">
            <a:extLst>
              <a:ext uri="{FF2B5EF4-FFF2-40B4-BE49-F238E27FC236}">
                <a16:creationId xmlns:a16="http://schemas.microsoft.com/office/drawing/2014/main" id="{B7073E08-C0A0-B64A-55BD-5EE6E204ACA2}"/>
              </a:ext>
            </a:extLst>
          </p:cNvPr>
          <p:cNvSpPr txBox="1"/>
          <p:nvPr/>
        </p:nvSpPr>
        <p:spPr>
          <a:xfrm>
            <a:off x="919149" y="1311441"/>
            <a:ext cx="10218924" cy="193597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高级特性中，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被称为过滤器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基本功能就是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容器调用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的过程进行拦截，它位于客户端和处理程序之间，能够对请求和响应进行检查和修改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就好比现实中的污水净化设备，专门用于过滤污水杂质。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应用中的拦截过程如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C92A183-0B3C-0E7B-8880-E873658E8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90717" y="3832047"/>
            <a:ext cx="421769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7774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8">
            <a:extLst>
              <a:ext uri="{FF2B5EF4-FFF2-40B4-BE49-F238E27FC236}">
                <a16:creationId xmlns:a16="http://schemas.microsoft.com/office/drawing/2014/main" id="{267CF1D7-4375-9E4A-F8FD-293644BFBBE5}"/>
              </a:ext>
            </a:extLst>
          </p:cNvPr>
          <p:cNvSpPr txBox="1"/>
          <p:nvPr/>
        </p:nvSpPr>
        <p:spPr>
          <a:xfrm>
            <a:off x="996350" y="1291443"/>
            <a:ext cx="10744200" cy="118233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中包含了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个接口，分别是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接口、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FilterConfig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FilterChain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它们都位于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javax.servlet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包中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3DC2955-9C50-51CA-D503-7B400333E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273467"/>
              </p:ext>
            </p:extLst>
          </p:nvPr>
        </p:nvGraphicFramePr>
        <p:xfrm>
          <a:off x="434068" y="3205352"/>
          <a:ext cx="11323864" cy="3502476"/>
        </p:xfrm>
        <a:graphic>
          <a:graphicData uri="http://schemas.openxmlformats.org/drawingml/2006/table">
            <a:tbl>
              <a:tblPr/>
              <a:tblGrid>
                <a:gridCol w="3886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7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0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init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FilterConfig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filterConfig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init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方法是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的初始化方法，创建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实例后将调用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init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方法。该方法的参数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filterConfig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用于读取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的初始化参数。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5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doFilter(ServletRequest request,ServletResponse response,FilterChain chain)</a:t>
                      </a:r>
                      <a:endParaRPr lang="zh-CN" sz="1800" b="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doFilter()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方法完成实际的过滤操作，当客户的请求满足过滤规则时，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容器将调用过滤器的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doFilter()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方法完成实际的过滤操作。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doFilter()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方法有多个参数，其中，参数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request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response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服务器或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链中的上一个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传递过来的请求和响应对象；参数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chain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代表当前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链的对象。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0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destroy()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该方法用于释放被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对象打开的资源，例如关闭数据库和</a:t>
                      </a: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IO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流。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destroy()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方法在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服务器释放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对象之前被调用。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标题 4">
            <a:extLst>
              <a:ext uri="{FF2B5EF4-FFF2-40B4-BE49-F238E27FC236}">
                <a16:creationId xmlns:a16="http://schemas.microsoft.com/office/drawing/2014/main" id="{8C3F72B2-5CCD-0037-55A6-8FDAB5787FB6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519901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Servlet-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CD5C2D-6720-7479-8716-422338637F36}"/>
              </a:ext>
            </a:extLst>
          </p:cNvPr>
          <p:cNvSpPr txBox="1"/>
          <p:nvPr/>
        </p:nvSpPr>
        <p:spPr>
          <a:xfrm>
            <a:off x="434068" y="2805242"/>
            <a:ext cx="13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2369949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1827D0E-F0DE-5850-9A18-E110EFE4C2E5}"/>
              </a:ext>
            </a:extLst>
          </p:cNvPr>
          <p:cNvSpPr txBox="1"/>
          <p:nvPr/>
        </p:nvSpPr>
        <p:spPr>
          <a:xfrm>
            <a:off x="1049710" y="1238782"/>
            <a:ext cx="2123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FilterConfig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D277AAA-62A6-67F5-7C5F-7753881CB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688062"/>
              </p:ext>
            </p:extLst>
          </p:nvPr>
        </p:nvGraphicFramePr>
        <p:xfrm>
          <a:off x="1685062" y="3261870"/>
          <a:ext cx="9159030" cy="2774769"/>
        </p:xfrm>
        <a:graphic>
          <a:graphicData uri="http://schemas.openxmlformats.org/drawingml/2006/table">
            <a:tbl>
              <a:tblPr/>
              <a:tblGrid>
                <a:gridCol w="4049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9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1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8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getFilterName()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的名称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 getServletContext()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FilterConfig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对象中封装的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getInitParameter(String name)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返回名为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的初始化参数值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6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getInitParameterNames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所有初始化参数的枚举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本框 18">
            <a:extLst>
              <a:ext uri="{FF2B5EF4-FFF2-40B4-BE49-F238E27FC236}">
                <a16:creationId xmlns:a16="http://schemas.microsoft.com/office/drawing/2014/main" id="{21D5657A-879F-471D-20F7-459E1C89791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49710" y="1859640"/>
            <a:ext cx="10245819" cy="101408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FilterConfig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接口用于封装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的配置信息，在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初始化时，服务器将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FilterConfig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对象作为参数传递给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对象的初始化方法。</a:t>
            </a:r>
          </a:p>
        </p:txBody>
      </p:sp>
      <p:sp>
        <p:nvSpPr>
          <p:cNvPr id="3" name="标题 4">
            <a:extLst>
              <a:ext uri="{FF2B5EF4-FFF2-40B4-BE49-F238E27FC236}">
                <a16:creationId xmlns:a16="http://schemas.microsoft.com/office/drawing/2014/main" id="{0D3F0559-D30D-36AA-9A15-C3530E851C6A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519901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Servlet-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4833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8">
            <a:extLst>
              <a:ext uri="{FF2B5EF4-FFF2-40B4-BE49-F238E27FC236}">
                <a16:creationId xmlns:a16="http://schemas.microsoft.com/office/drawing/2014/main" id="{F27A8A84-9F67-BFD0-1444-00F3C9D6727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42975" y="1379674"/>
            <a:ext cx="10306050" cy="171459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FilterChain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接口的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doFilter()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用于调用过滤器链中的下一个过滤器，如果这个过滤器是链上的最后一个过滤器，则将请求提交给处理程序或将响应发给客户端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C1091F97-E8D3-C253-7BAD-A72A3DD65940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519901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Servlet-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D6">
            <a:extLst>
              <a:ext uri="{FF2B5EF4-FFF2-40B4-BE49-F238E27FC236}">
                <a16:creationId xmlns:a16="http://schemas.microsoft.com/office/drawing/2014/main" id="{75EFA07B-1FBA-4AEA-3887-227C68C41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31" y="3249868"/>
            <a:ext cx="10873927" cy="254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204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572EB-1D92-3DA7-8C2A-DF6430F55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>
            <a:extLst>
              <a:ext uri="{FF2B5EF4-FFF2-40B4-BE49-F238E27FC236}">
                <a16:creationId xmlns:a16="http://schemas.microsoft.com/office/drawing/2014/main" id="{4B172491-E30A-6708-3694-B88448B95A44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519901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Servlet-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5B1833A-E5D8-D9E5-8A66-303B51979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870921"/>
              </p:ext>
            </p:extLst>
          </p:nvPr>
        </p:nvGraphicFramePr>
        <p:xfrm>
          <a:off x="962038" y="2736948"/>
          <a:ext cx="10616997" cy="3656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5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4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5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6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filterName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指定过滤器的名称。默认是过滤器类的名称。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6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urlPatterns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String[]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指定一组过滤器的</a:t>
                      </a: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匹配模式。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26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String[]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该属性等价于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urlPatterns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属性。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urlPatterns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属性不能同时使用。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26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servletNames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String[]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指定过滤器将应用于哪些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。取值是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@WebServlet 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name 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属性的取值。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326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dispatcherTypes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DispatcherType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指定过滤器的转发模式。具体取值包括：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ERROR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FORWARD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INCLUDE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REQUEST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326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initParams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WebInitParam[]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指定过滤器的一组初始化参数。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582F9FF-8B8A-3E4C-0C42-D6E42A1C3B1B}"/>
              </a:ext>
            </a:extLst>
          </p:cNvPr>
          <p:cNvSpPr txBox="1"/>
          <p:nvPr/>
        </p:nvSpPr>
        <p:spPr>
          <a:xfrm>
            <a:off x="1270933" y="1157559"/>
            <a:ext cx="9999208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应用的配置文件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来完成配置和使用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@WebFilter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注解的常用属性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的方式完成。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9628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 4">
            <a:extLst>
              <a:ext uri="{FF2B5EF4-FFF2-40B4-BE49-F238E27FC236}">
                <a16:creationId xmlns:a16="http://schemas.microsoft.com/office/drawing/2014/main" id="{E0254425-01A4-7044-F50A-AE65695AF460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519901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Servlet-</a:t>
            </a: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Listenser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55009E-5646-4F3F-CD28-5FD4A70886B5}"/>
              </a:ext>
            </a:extLst>
          </p:cNvPr>
          <p:cNvSpPr txBox="1"/>
          <p:nvPr/>
        </p:nvSpPr>
        <p:spPr>
          <a:xfrm>
            <a:off x="1262257" y="1520679"/>
            <a:ext cx="2941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的重要组成部分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id="{DFCFCE35-8E41-ABE9-BD2C-241E09047A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62257" y="2378322"/>
            <a:ext cx="9934734" cy="336732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Listener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在监听过程中会涉及几个重要组成部分，具体如下。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事件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：用户的一个操作，如单击一个按钮、调用一个方法、创建一个对象等。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事件源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：产生事件的对象。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事件监听器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：负责监听发生在事件源上的事件。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事件处理器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：监听器的成员方法，当事件发生的时候会触发对应的处理器（成员方法）。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注意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当用户执行一个操作触发事件源上的事件时，该事件会被事件监听器监听到，当监听器监听到事件发生时，相应的事件处理器就会对发生的事件进行处理。</a:t>
            </a:r>
          </a:p>
        </p:txBody>
      </p:sp>
    </p:spTree>
    <p:extLst>
      <p:ext uri="{BB962C8B-B14F-4D97-AF65-F5344CB8AC3E}">
        <p14:creationId xmlns:p14="http://schemas.microsoft.com/office/powerpoint/2010/main" val="2334081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8">
            <a:extLst>
              <a:ext uri="{FF2B5EF4-FFF2-40B4-BE49-F238E27FC236}">
                <a16:creationId xmlns:a16="http://schemas.microsoft.com/office/drawing/2014/main" id="{2BF68540-80FC-5812-A475-58AB73B401C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91652" y="861372"/>
            <a:ext cx="9608695" cy="203694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事件监听器的工作过程可分为以下几个步骤。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）将监听器绑定到事件源，也就是注册监听器。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）监听器监听到事件发生时，会调用监听器的成员方法，将事件对象传递给事件处理器，即触发事件处理器。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）事件处理器通过事件对象获得事件源，并对事件源进行处理。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F05AB65-5ADE-5EED-9213-C119A03D8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271733"/>
              </p:ext>
            </p:extLst>
          </p:nvPr>
        </p:nvGraphicFramePr>
        <p:xfrm>
          <a:off x="620485" y="3070895"/>
          <a:ext cx="11127921" cy="3697160"/>
        </p:xfrm>
        <a:graphic>
          <a:graphicData uri="http://schemas.openxmlformats.org/drawingml/2006/table">
            <a:tbl>
              <a:tblPr/>
              <a:tblGrid>
                <a:gridCol w="4567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9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ServletContextListener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对象的创建与销毁过程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8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HttpSessionListener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对象的创建和销毁过程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8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ServletRequestListener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对象的创建和销毁过程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8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ServletContextAttributeListener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对象中的属性变更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8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HttpSessionAttributeListener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对象中的属性变更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8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ServletRequestAttributeListener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对象中的属性变更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36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HttpSessionBindingListener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JavaBean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对象绑定到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对象和从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对象解绑的事件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8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HttpSessionActivationListener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中对象活化和钝化的过程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标题 4">
            <a:extLst>
              <a:ext uri="{FF2B5EF4-FFF2-40B4-BE49-F238E27FC236}">
                <a16:creationId xmlns:a16="http://schemas.microsoft.com/office/drawing/2014/main" id="{9168BC21-C674-A7FA-8BBE-A51F2381AE23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519901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Servlet-</a:t>
            </a: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Listenser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736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DB7EB-4BCE-07A5-12E2-68740BFCA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>
            <a:extLst>
              <a:ext uri="{FF2B5EF4-FFF2-40B4-BE49-F238E27FC236}">
                <a16:creationId xmlns:a16="http://schemas.microsoft.com/office/drawing/2014/main" id="{2121555F-613F-C60D-818E-D44CD849627B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519901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Servlet-</a:t>
            </a: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Listenser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A4405-9AFE-5856-CCEB-5450CEA4CDC2}"/>
              </a:ext>
            </a:extLst>
          </p:cNvPr>
          <p:cNvSpPr txBox="1"/>
          <p:nvPr/>
        </p:nvSpPr>
        <p:spPr>
          <a:xfrm>
            <a:off x="1172537" y="1231181"/>
            <a:ext cx="4630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个不同的监听器接口的分类</a:t>
            </a:r>
            <a:endParaRPr lang="zh-CN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8">
            <a:extLst>
              <a:ext uri="{FF2B5EF4-FFF2-40B4-BE49-F238E27FC236}">
                <a16:creationId xmlns:a16="http://schemas.microsoft.com/office/drawing/2014/main" id="{898C6D2C-B28B-F993-EED3-4DC9540391F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515488" y="2464758"/>
            <a:ext cx="9865884" cy="3300082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Listener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中的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8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事件监听器可以分为三类，具体如下。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用于监听域对象创建和销毁的监听器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ServletContextListener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接口、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HttpSessionListener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ServletRequestListener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接口。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用于监听域对象属性增加和删除的监听器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ServletContextAttributeListener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接口、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HttpSessionAttributeListener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ServletRequestAttributeListener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接口。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用于监听绑定到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HttpSession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域中某个对象状态的事件监听器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HttpSessionBindingListener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HttpSessionActivationListener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接口。</a:t>
            </a:r>
          </a:p>
        </p:txBody>
      </p:sp>
      <p:sp>
        <p:nvSpPr>
          <p:cNvPr id="7" name="圆角矩形 7">
            <a:extLst>
              <a:ext uri="{FF2B5EF4-FFF2-40B4-BE49-F238E27FC236}">
                <a16:creationId xmlns:a16="http://schemas.microsoft.com/office/drawing/2014/main" id="{A16B2135-ADBE-ED31-E43C-EAD7675DCB18}"/>
              </a:ext>
            </a:extLst>
          </p:cNvPr>
          <p:cNvSpPr/>
          <p:nvPr/>
        </p:nvSpPr>
        <p:spPr>
          <a:xfrm>
            <a:off x="1373691" y="2299444"/>
            <a:ext cx="9865885" cy="3630710"/>
          </a:xfrm>
          <a:prstGeom prst="roundRect">
            <a:avLst>
              <a:gd name="adj" fmla="val 0"/>
            </a:avLst>
          </a:prstGeom>
          <a:noFill/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矩形 93">
            <a:extLst>
              <a:ext uri="{FF2B5EF4-FFF2-40B4-BE49-F238E27FC236}">
                <a16:creationId xmlns:a16="http://schemas.microsoft.com/office/drawing/2014/main" id="{AA9CC698-AC50-12A9-7E20-BCFA9DBB3040}"/>
              </a:ext>
            </a:extLst>
          </p:cNvPr>
          <p:cNvSpPr/>
          <p:nvPr/>
        </p:nvSpPr>
        <p:spPr>
          <a:xfrm>
            <a:off x="1323467" y="224602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矩形 93">
            <a:extLst>
              <a:ext uri="{FF2B5EF4-FFF2-40B4-BE49-F238E27FC236}">
                <a16:creationId xmlns:a16="http://schemas.microsoft.com/office/drawing/2014/main" id="{FC73151E-301B-CFB6-D01A-D539D41FC960}"/>
              </a:ext>
            </a:extLst>
          </p:cNvPr>
          <p:cNvSpPr/>
          <p:nvPr/>
        </p:nvSpPr>
        <p:spPr>
          <a:xfrm rot="10800000">
            <a:off x="10922768" y="560244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8071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CEA63-306D-86F7-7707-E1C1B89EA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>
            <a:extLst>
              <a:ext uri="{FF2B5EF4-FFF2-40B4-BE49-F238E27FC236}">
                <a16:creationId xmlns:a16="http://schemas.microsoft.com/office/drawing/2014/main" id="{A9981091-1072-C4AA-61D9-3733803D6F7F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519901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1">
            <a:extLst>
              <a:ext uri="{FF2B5EF4-FFF2-40B4-BE49-F238E27FC236}">
                <a16:creationId xmlns:a16="http://schemas.microsoft.com/office/drawing/2014/main" id="{949DA157-12FC-9E5A-2869-02B67418F48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85851" y="1660925"/>
            <a:ext cx="10303328" cy="28079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要想对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域对象的生命周期进行监听，首先需要实现域对象的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ServletContextListener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HttpSessionListener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ServletRequestListener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接口，这些接口中的方法和执行过程非常类似。可以为每一个监听器编写一个单独的类，也可以用一个类实现这三个接口，从而让这个类具有三个事件监听器的功能。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要求编写一个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Listener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监听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域对象的生命周期。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8693572-9613-BF6E-7381-E1FCFC2E6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029" y="4730131"/>
            <a:ext cx="10206145" cy="174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57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CA895-0712-5214-9EF5-6D1471FB2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2">
            <a:extLst>
              <a:ext uri="{FF2B5EF4-FFF2-40B4-BE49-F238E27FC236}">
                <a16:creationId xmlns:a16="http://schemas.microsoft.com/office/drawing/2014/main" id="{8A285B0A-D036-0CCA-B84B-FB2376242E43}"/>
              </a:ext>
            </a:extLst>
          </p:cNvPr>
          <p:cNvSpPr/>
          <p:nvPr/>
        </p:nvSpPr>
        <p:spPr>
          <a:xfrm>
            <a:off x="1053223" y="2126946"/>
            <a:ext cx="9794240" cy="370115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8" name="TextBox 38">
            <a:extLst>
              <a:ext uri="{FF2B5EF4-FFF2-40B4-BE49-F238E27FC236}">
                <a16:creationId xmlns:a16="http://schemas.microsoft.com/office/drawing/2014/main" id="{E0E09CCD-E3B4-20BE-68E5-CD19183D202B}"/>
              </a:ext>
            </a:extLst>
          </p:cNvPr>
          <p:cNvSpPr txBox="1"/>
          <p:nvPr/>
        </p:nvSpPr>
        <p:spPr>
          <a:xfrm>
            <a:off x="1716785" y="2731029"/>
            <a:ext cx="9001000" cy="24440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本章主要介绍了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语言入门知识。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认识并掌握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基本数据类型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，包括</a:t>
            </a:r>
            <a:r>
              <a:rPr lang="zh-CN" altLang="en-US" sz="1800" dirty="0">
                <a:solidFill>
                  <a:srgbClr val="09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整数型</a:t>
            </a:r>
            <a:r>
              <a:rPr lang="zh-CN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1800" dirty="0">
                <a:solidFill>
                  <a:srgbClr val="09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浮点型</a:t>
            </a:r>
            <a:r>
              <a:rPr lang="zh-CN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1800" dirty="0">
                <a:solidFill>
                  <a:srgbClr val="09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了解计算机数据存储方式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掌握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if-else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掌握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</a:t>
            </a:r>
            <a:r>
              <a:rPr lang="zh-CN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通过本章的学习，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深入了解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数据类型、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变量和常量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，为后续学习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语言作好铺垫。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19536E2-B433-E750-93CD-8C8E86DC662C}"/>
              </a:ext>
            </a:extLst>
          </p:cNvPr>
          <p:cNvSpPr/>
          <p:nvPr/>
        </p:nvSpPr>
        <p:spPr>
          <a:xfrm>
            <a:off x="4420235" y="16935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C564754-2936-B211-3CEE-81D6C603F39F}"/>
              </a:ext>
            </a:extLst>
          </p:cNvPr>
          <p:cNvSpPr/>
          <p:nvPr/>
        </p:nvSpPr>
        <p:spPr>
          <a:xfrm>
            <a:off x="5139055" y="16935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88361F9-D68D-1D5D-4DFC-537C67DDA235}"/>
              </a:ext>
            </a:extLst>
          </p:cNvPr>
          <p:cNvSpPr/>
          <p:nvPr/>
        </p:nvSpPr>
        <p:spPr>
          <a:xfrm>
            <a:off x="5857875" y="16935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06BB108-06BE-F96F-1F2F-8C421E2EBFD6}"/>
              </a:ext>
            </a:extLst>
          </p:cNvPr>
          <p:cNvSpPr/>
          <p:nvPr/>
        </p:nvSpPr>
        <p:spPr>
          <a:xfrm>
            <a:off x="6576695" y="16935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28364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CE33F-AD8F-93DD-AFD0-5EBE7F4D4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8F1F0D-EF59-DA44-9A7F-F43FC137F17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590" t="2045" r="7768" b="4679"/>
          <a:stretch/>
        </p:blipFill>
        <p:spPr>
          <a:xfrm>
            <a:off x="5060829" y="1715347"/>
            <a:ext cx="7001934" cy="4648200"/>
          </a:xfrm>
          <a:prstGeom prst="rect">
            <a:avLst/>
          </a:prstGeom>
        </p:spPr>
      </p:pic>
      <p:sp>
        <p:nvSpPr>
          <p:cNvPr id="2" name="标题 4">
            <a:extLst>
              <a:ext uri="{FF2B5EF4-FFF2-40B4-BE49-F238E27FC236}">
                <a16:creationId xmlns:a16="http://schemas.microsoft.com/office/drawing/2014/main" id="{3446A268-D8C5-82DB-9784-46682DE32FC3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519901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-HTTP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8">
            <a:extLst>
              <a:ext uri="{FF2B5EF4-FFF2-40B4-BE49-F238E27FC236}">
                <a16:creationId xmlns:a16="http://schemas.microsoft.com/office/drawing/2014/main" id="{03753DEC-F24B-390F-09E1-2287426BEB9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03351" y="1650032"/>
            <a:ext cx="4454400" cy="4499272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HyperText Transfer Protocol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的缩写，即超文本传输协议。它是一种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请求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/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响应式的协议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客户端在与服务器建立连接后，就可以向服务器发送请求，这种请求被称作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请求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服务器接收到请求后会做出响应，称为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响应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3502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240F6-1E4D-B17E-0002-9F380D286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EB5AB55-4431-DBF0-8784-9A39C6B75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03310"/>
              </p:ext>
            </p:extLst>
          </p:nvPr>
        </p:nvGraphicFramePr>
        <p:xfrm>
          <a:off x="661307" y="2893575"/>
          <a:ext cx="10687049" cy="3703096"/>
        </p:xfrm>
        <a:graphic>
          <a:graphicData uri="http://schemas.openxmlformats.org/drawingml/2006/table">
            <a:tbl>
              <a:tblPr/>
              <a:tblGrid>
                <a:gridCol w="2705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1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请求方式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含义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1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请求获取请求行的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URI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所标识的资源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3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POST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向指定资源提交数据，请求服务器进行处理（如提交表单或者上传文件）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1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HEAD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请求获取由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URI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所标识资源的响应消息头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1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PUT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将网页放置到指定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位置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上传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移动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1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DELETE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请求服务器删除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URI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所标识的资源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1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TRACE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请求服务器回送收到的请求信息，主要用于测试或诊断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2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CONNECT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保留将来使用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0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OPTIONS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请求查询服务器的性能，或者查询与资源相关的选项和需求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标题 4">
            <a:extLst>
              <a:ext uri="{FF2B5EF4-FFF2-40B4-BE49-F238E27FC236}">
                <a16:creationId xmlns:a16="http://schemas.microsoft.com/office/drawing/2014/main" id="{ED4C719C-78FD-2C67-5101-9A5D39918078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519901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-HTTP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8">
            <a:extLst>
              <a:ext uri="{FF2B5EF4-FFF2-40B4-BE49-F238E27FC236}">
                <a16:creationId xmlns:a16="http://schemas.microsoft.com/office/drawing/2014/main" id="{BFA12030-E214-B3CF-E9ED-25304CAB961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98072" y="1694700"/>
            <a:ext cx="10515599" cy="96959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请求行位于请求消息的第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行，它包括三个部分，分别是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请求方式、资源路径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以及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所使用的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版本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具体示例如下：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D11306-1EF6-E431-23C9-E86C73D727F0}"/>
              </a:ext>
            </a:extLst>
          </p:cNvPr>
          <p:cNvSpPr txBox="1"/>
          <p:nvPr/>
        </p:nvSpPr>
        <p:spPr>
          <a:xfrm>
            <a:off x="898072" y="1077981"/>
            <a:ext cx="1610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请求行</a:t>
            </a:r>
          </a:p>
        </p:txBody>
      </p:sp>
    </p:spTree>
    <p:extLst>
      <p:ext uri="{BB962C8B-B14F-4D97-AF65-F5344CB8AC3E}">
        <p14:creationId xmlns:p14="http://schemas.microsoft.com/office/powerpoint/2010/main" val="193787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B8FD0-C5EF-8E24-2338-8318F712D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E9E98741-2C8F-ABBA-07CB-F3D6535F0C9E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519901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-HTTP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8">
            <a:extLst>
              <a:ext uri="{FF2B5EF4-FFF2-40B4-BE49-F238E27FC236}">
                <a16:creationId xmlns:a16="http://schemas.microsoft.com/office/drawing/2014/main" id="{6D075805-8C89-2716-DDF3-1970F1A0D1B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44230" y="1669637"/>
            <a:ext cx="5199016" cy="123249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在实际开发中，通常都会使用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POST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方式发送请求，原因主要有以下两个：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文本框 18">
            <a:extLst>
              <a:ext uri="{FF2B5EF4-FFF2-40B4-BE49-F238E27FC236}">
                <a16:creationId xmlns:a16="http://schemas.microsoft.com/office/drawing/2014/main" id="{BB4C4CE5-F95C-3BBC-8DF8-67B4694EB4B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44230" y="3396343"/>
            <a:ext cx="10152530" cy="274554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POST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传输数据大小无限制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由于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GET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请求方式是通过请求参数传递数据的，因此最多可传递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2KB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的数据。而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POST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请求方式是通过实体内容传递数据的，因此可以传递数据的大小没有限制。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POST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比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GET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请求方式更安全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由于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GET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请求方式的参数信息都会在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地址栏明文显示，而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POST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请求方式传递的参数隐藏在实体内容中，用户是看不到的，因此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POST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比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GET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请求方式更安全。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9DFC730-52EF-0191-941A-C272CA2CDF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461199"/>
              </p:ext>
            </p:extLst>
          </p:nvPr>
        </p:nvGraphicFramePr>
        <p:xfrm>
          <a:off x="6385563" y="1566601"/>
          <a:ext cx="4811197" cy="186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446780" imgH="1326515" progId="Visio.Drawing.11">
                  <p:embed/>
                </p:oleObj>
              </mc:Choice>
              <mc:Fallback>
                <p:oleObj r:id="rId5" imgW="3446780" imgH="1326515" progId="Visio.Drawing.11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5A4D9EF-FA35-011C-E3AC-FFC452AF98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5563" y="1566601"/>
                        <a:ext cx="4811197" cy="18623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074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9B943-B301-491F-782A-616AD802E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1DC2A69E-B9E1-52D0-E147-B6A23A2B2830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519901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-HTTP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498AB92-DA95-4B15-7D26-B998A06E80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084845"/>
              </p:ext>
            </p:extLst>
          </p:nvPr>
        </p:nvGraphicFramePr>
        <p:xfrm>
          <a:off x="6547330" y="1218565"/>
          <a:ext cx="4753857" cy="184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446780" imgH="1326515" progId="Visio.Drawing.11">
                  <p:embed/>
                </p:oleObj>
              </mc:Choice>
              <mc:Fallback>
                <p:oleObj r:id="rId4" imgW="3446780" imgH="1326515" progId="Visio.Drawing.11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B9DFC730-52EF-0191-941A-C272CA2CDF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7330" y="1218565"/>
                        <a:ext cx="4753857" cy="18402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8">
            <a:extLst>
              <a:ext uri="{FF2B5EF4-FFF2-40B4-BE49-F238E27FC236}">
                <a16:creationId xmlns:a16="http://schemas.microsoft.com/office/drawing/2014/main" id="{44C498EC-7C61-B2B3-B90E-FBD78FFAF13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04442" y="1096539"/>
            <a:ext cx="4678536" cy="1950952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响应状态行位于响应消息的第一行，它包括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个部分，分别是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版本、一个表示成功或错误的整数代码（状态码）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对状态码进行描述的文本信息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25DF895B-9DA4-B664-A838-DA05979E419A}"/>
              </a:ext>
            </a:extLst>
          </p:cNvPr>
          <p:cNvGrpSpPr/>
          <p:nvPr/>
        </p:nvGrpSpPr>
        <p:grpSpPr>
          <a:xfrm>
            <a:off x="5224021" y="4092220"/>
            <a:ext cx="1414667" cy="1619124"/>
            <a:chOff x="5379142" y="2991066"/>
            <a:chExt cx="1414667" cy="1619124"/>
          </a:xfrm>
        </p:grpSpPr>
        <p:sp>
          <p:nvSpPr>
            <p:cNvPr id="7" name="Shape 1723">
              <a:extLst>
                <a:ext uri="{FF2B5EF4-FFF2-40B4-BE49-F238E27FC236}">
                  <a16:creationId xmlns:a16="http://schemas.microsoft.com/office/drawing/2014/main" id="{5713135D-4F67-5117-31B6-49CB066D25E3}"/>
                </a:ext>
              </a:extLst>
            </p:cNvPr>
            <p:cNvSpPr/>
            <p:nvPr/>
          </p:nvSpPr>
          <p:spPr>
            <a:xfrm rot="18900000">
              <a:off x="5379143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0070C0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3335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" name="Shape 1726">
              <a:extLst>
                <a:ext uri="{FF2B5EF4-FFF2-40B4-BE49-F238E27FC236}">
                  <a16:creationId xmlns:a16="http://schemas.microsoft.com/office/drawing/2014/main" id="{57CA9664-CDF6-733D-178D-345A11EB33CB}"/>
                </a:ext>
              </a:extLst>
            </p:cNvPr>
            <p:cNvSpPr/>
            <p:nvPr/>
          </p:nvSpPr>
          <p:spPr>
            <a:xfrm rot="18900000">
              <a:off x="5379142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rgbClr val="E7E6E6"/>
            </a:solidFill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3335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10" name="Group 12">
            <a:extLst>
              <a:ext uri="{FF2B5EF4-FFF2-40B4-BE49-F238E27FC236}">
                <a16:creationId xmlns:a16="http://schemas.microsoft.com/office/drawing/2014/main" id="{3106DB50-DC12-6F3C-DA98-FFF34D4778F0}"/>
              </a:ext>
            </a:extLst>
          </p:cNvPr>
          <p:cNvGrpSpPr/>
          <p:nvPr/>
        </p:nvGrpSpPr>
        <p:grpSpPr>
          <a:xfrm>
            <a:off x="3408749" y="4300563"/>
            <a:ext cx="1414667" cy="1619124"/>
            <a:chOff x="3563871" y="3199409"/>
            <a:chExt cx="1414666" cy="1619124"/>
          </a:xfrm>
        </p:grpSpPr>
        <p:sp>
          <p:nvSpPr>
            <p:cNvPr id="11" name="Shape 1722">
              <a:extLst>
                <a:ext uri="{FF2B5EF4-FFF2-40B4-BE49-F238E27FC236}">
                  <a16:creationId xmlns:a16="http://schemas.microsoft.com/office/drawing/2014/main" id="{63B82CE2-B2B0-7D5C-0F69-0A5151158826}"/>
                </a:ext>
              </a:extLst>
            </p:cNvPr>
            <p:cNvSpPr/>
            <p:nvPr/>
          </p:nvSpPr>
          <p:spPr>
            <a:xfrm rot="8100000">
              <a:off x="3563871" y="3403867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0070C0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3335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2" name="Shape 1729">
              <a:extLst>
                <a:ext uri="{FF2B5EF4-FFF2-40B4-BE49-F238E27FC236}">
                  <a16:creationId xmlns:a16="http://schemas.microsoft.com/office/drawing/2014/main" id="{44C6FF88-9868-AC5A-8952-258AD3578208}"/>
                </a:ext>
              </a:extLst>
            </p:cNvPr>
            <p:cNvSpPr/>
            <p:nvPr/>
          </p:nvSpPr>
          <p:spPr>
            <a:xfrm rot="8100000">
              <a:off x="3563871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rgbClr val="E7E6E6"/>
            </a:solidFill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3335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CE9AF4BB-3694-53B0-C206-E039B7C68A0C}"/>
              </a:ext>
            </a:extLst>
          </p:cNvPr>
          <p:cNvGrpSpPr/>
          <p:nvPr/>
        </p:nvGrpSpPr>
        <p:grpSpPr>
          <a:xfrm>
            <a:off x="1587954" y="4092220"/>
            <a:ext cx="1414667" cy="1619124"/>
            <a:chOff x="1743076" y="2991066"/>
            <a:chExt cx="1414666" cy="1619124"/>
          </a:xfrm>
        </p:grpSpPr>
        <p:sp>
          <p:nvSpPr>
            <p:cNvPr id="14" name="Shape 1721">
              <a:extLst>
                <a:ext uri="{FF2B5EF4-FFF2-40B4-BE49-F238E27FC236}">
                  <a16:creationId xmlns:a16="http://schemas.microsoft.com/office/drawing/2014/main" id="{7E171043-AF74-1C71-4994-18C32870A500}"/>
                </a:ext>
              </a:extLst>
            </p:cNvPr>
            <p:cNvSpPr/>
            <p:nvPr/>
          </p:nvSpPr>
          <p:spPr>
            <a:xfrm rot="18900000">
              <a:off x="1743076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0070C0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3335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5" name="Shape 1732">
              <a:extLst>
                <a:ext uri="{FF2B5EF4-FFF2-40B4-BE49-F238E27FC236}">
                  <a16:creationId xmlns:a16="http://schemas.microsoft.com/office/drawing/2014/main" id="{6A6A9D43-F6F9-EC28-9641-C634656D5A88}"/>
                </a:ext>
              </a:extLst>
            </p:cNvPr>
            <p:cNvSpPr/>
            <p:nvPr/>
          </p:nvSpPr>
          <p:spPr>
            <a:xfrm rot="18900000">
              <a:off x="1743076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rgbClr val="E7E6E6"/>
            </a:solidFill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3335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6CB6CD-0E1F-22EF-1B4A-6F177AD96C8A}"/>
              </a:ext>
            </a:extLst>
          </p:cNvPr>
          <p:cNvGrpSpPr/>
          <p:nvPr/>
        </p:nvGrpSpPr>
        <p:grpSpPr>
          <a:xfrm>
            <a:off x="7044815" y="4300563"/>
            <a:ext cx="1414667" cy="1619125"/>
            <a:chOff x="7199937" y="3199409"/>
            <a:chExt cx="1414666" cy="1619125"/>
          </a:xfrm>
        </p:grpSpPr>
        <p:sp>
          <p:nvSpPr>
            <p:cNvPr id="17" name="Shape 1724">
              <a:extLst>
                <a:ext uri="{FF2B5EF4-FFF2-40B4-BE49-F238E27FC236}">
                  <a16:creationId xmlns:a16="http://schemas.microsoft.com/office/drawing/2014/main" id="{EDA412D4-FE9D-10F1-BA97-A2DD03408D32}"/>
                </a:ext>
              </a:extLst>
            </p:cNvPr>
            <p:cNvSpPr/>
            <p:nvPr/>
          </p:nvSpPr>
          <p:spPr>
            <a:xfrm rot="8100000">
              <a:off x="7199937" y="3403868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0070C0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3335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8" name="Shape 1735">
              <a:extLst>
                <a:ext uri="{FF2B5EF4-FFF2-40B4-BE49-F238E27FC236}">
                  <a16:creationId xmlns:a16="http://schemas.microsoft.com/office/drawing/2014/main" id="{58E0DF56-AA70-24BC-981F-7B6651596482}"/>
                </a:ext>
              </a:extLst>
            </p:cNvPr>
            <p:cNvSpPr/>
            <p:nvPr/>
          </p:nvSpPr>
          <p:spPr>
            <a:xfrm rot="8100000">
              <a:off x="7199937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rgbClr val="E7E6E6"/>
            </a:solidFill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3335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19" name="Group 16">
            <a:extLst>
              <a:ext uri="{FF2B5EF4-FFF2-40B4-BE49-F238E27FC236}">
                <a16:creationId xmlns:a16="http://schemas.microsoft.com/office/drawing/2014/main" id="{3817BD80-C20C-5578-CBC8-01E04E9FBBE5}"/>
              </a:ext>
            </a:extLst>
          </p:cNvPr>
          <p:cNvGrpSpPr/>
          <p:nvPr/>
        </p:nvGrpSpPr>
        <p:grpSpPr>
          <a:xfrm>
            <a:off x="8860087" y="4092220"/>
            <a:ext cx="1414667" cy="1619124"/>
            <a:chOff x="9015209" y="2991066"/>
            <a:chExt cx="1414666" cy="1619124"/>
          </a:xfrm>
        </p:grpSpPr>
        <p:sp>
          <p:nvSpPr>
            <p:cNvPr id="20" name="Shape 1725">
              <a:extLst>
                <a:ext uri="{FF2B5EF4-FFF2-40B4-BE49-F238E27FC236}">
                  <a16:creationId xmlns:a16="http://schemas.microsoft.com/office/drawing/2014/main" id="{201BFEF4-3CC7-ADE7-59D3-A75E80EDC1ED}"/>
                </a:ext>
              </a:extLst>
            </p:cNvPr>
            <p:cNvSpPr/>
            <p:nvPr/>
          </p:nvSpPr>
          <p:spPr>
            <a:xfrm rot="18900000">
              <a:off x="9015209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0070C0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3335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1" name="Shape 1738">
              <a:extLst>
                <a:ext uri="{FF2B5EF4-FFF2-40B4-BE49-F238E27FC236}">
                  <a16:creationId xmlns:a16="http://schemas.microsoft.com/office/drawing/2014/main" id="{1CB80B57-61DF-89C9-9B78-6CE1C0B1DA39}"/>
                </a:ext>
              </a:extLst>
            </p:cNvPr>
            <p:cNvSpPr/>
            <p:nvPr/>
          </p:nvSpPr>
          <p:spPr>
            <a:xfrm rot="18900000">
              <a:off x="9015209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rgbClr val="E7E6E6"/>
            </a:solidFill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3335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8FDA4C1-A105-B497-9EA9-23A1CB71B485}"/>
              </a:ext>
            </a:extLst>
          </p:cNvPr>
          <p:cNvSpPr txBox="1"/>
          <p:nvPr/>
        </p:nvSpPr>
        <p:spPr>
          <a:xfrm>
            <a:off x="1899764" y="4870127"/>
            <a:ext cx="791045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1XX</a:t>
            </a:r>
            <a:endParaRPr lang="en-GB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5FF6006-D2FB-13EC-B90E-840F00AE19DA}"/>
              </a:ext>
            </a:extLst>
          </p:cNvPr>
          <p:cNvSpPr txBox="1"/>
          <p:nvPr/>
        </p:nvSpPr>
        <p:spPr>
          <a:xfrm>
            <a:off x="3776850" y="4870127"/>
            <a:ext cx="787945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2XX</a:t>
            </a:r>
            <a:endParaRPr lang="en-GB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TextBox 32">
            <a:extLst>
              <a:ext uri="{FF2B5EF4-FFF2-40B4-BE49-F238E27FC236}">
                <a16:creationId xmlns:a16="http://schemas.microsoft.com/office/drawing/2014/main" id="{5EFD31E2-7EF4-3BFE-B134-82EB93EE98F3}"/>
              </a:ext>
            </a:extLst>
          </p:cNvPr>
          <p:cNvSpPr txBox="1"/>
          <p:nvPr/>
        </p:nvSpPr>
        <p:spPr>
          <a:xfrm>
            <a:off x="1483457" y="3114385"/>
            <a:ext cx="2000640" cy="7073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表示请求已接收，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需要继续处理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TextBox 33">
            <a:extLst>
              <a:ext uri="{FF2B5EF4-FFF2-40B4-BE49-F238E27FC236}">
                <a16:creationId xmlns:a16="http://schemas.microsoft.com/office/drawing/2014/main" id="{45BF2594-ECE4-3923-AF26-3D6B7AA9F0E8}"/>
              </a:ext>
            </a:extLst>
          </p:cNvPr>
          <p:cNvSpPr txBox="1"/>
          <p:nvPr/>
        </p:nvSpPr>
        <p:spPr>
          <a:xfrm>
            <a:off x="2826005" y="6104280"/>
            <a:ext cx="2892617" cy="7073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表示请求已成功被服务器接收、理解并接受。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TextBox 34">
            <a:extLst>
              <a:ext uri="{FF2B5EF4-FFF2-40B4-BE49-F238E27FC236}">
                <a16:creationId xmlns:a16="http://schemas.microsoft.com/office/drawing/2014/main" id="{7B8E0B6A-65AD-FFA3-FD21-41164884487E}"/>
              </a:ext>
            </a:extLst>
          </p:cNvPr>
          <p:cNvSpPr txBox="1"/>
          <p:nvPr/>
        </p:nvSpPr>
        <p:spPr>
          <a:xfrm>
            <a:off x="4842153" y="3233308"/>
            <a:ext cx="2328369" cy="7073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为完成请求，客户端需进一步细化请求。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TextBox 35">
            <a:extLst>
              <a:ext uri="{FF2B5EF4-FFF2-40B4-BE49-F238E27FC236}">
                <a16:creationId xmlns:a16="http://schemas.microsoft.com/office/drawing/2014/main" id="{AF6646E2-4A7D-DF28-5B0A-F621732375EC}"/>
              </a:ext>
            </a:extLst>
          </p:cNvPr>
          <p:cNvSpPr txBox="1"/>
          <p:nvPr/>
        </p:nvSpPr>
        <p:spPr>
          <a:xfrm>
            <a:off x="6604314" y="6233449"/>
            <a:ext cx="2892617" cy="3380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客户端的请求有错误。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TextBox 36">
            <a:extLst>
              <a:ext uri="{FF2B5EF4-FFF2-40B4-BE49-F238E27FC236}">
                <a16:creationId xmlns:a16="http://schemas.microsoft.com/office/drawing/2014/main" id="{BD94D555-C944-0F8B-BE0C-19B1C2C9383B}"/>
              </a:ext>
            </a:extLst>
          </p:cNvPr>
          <p:cNvSpPr txBox="1"/>
          <p:nvPr/>
        </p:nvSpPr>
        <p:spPr>
          <a:xfrm>
            <a:off x="8701570" y="3436531"/>
            <a:ext cx="2328369" cy="3380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服务器出现错误。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FC9375D7-A113-5224-A2EB-6EB7FBBD931D}"/>
              </a:ext>
            </a:extLst>
          </p:cNvPr>
          <p:cNvSpPr txBox="1"/>
          <p:nvPr/>
        </p:nvSpPr>
        <p:spPr>
          <a:xfrm>
            <a:off x="5612364" y="4867204"/>
            <a:ext cx="787945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3XX</a:t>
            </a:r>
            <a:endParaRPr lang="en-GB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C9516C0D-0D06-D1B6-2C6A-C1D237FCA4DD}"/>
              </a:ext>
            </a:extLst>
          </p:cNvPr>
          <p:cNvSpPr txBox="1"/>
          <p:nvPr/>
        </p:nvSpPr>
        <p:spPr>
          <a:xfrm>
            <a:off x="7358175" y="4868957"/>
            <a:ext cx="787945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4XX</a:t>
            </a:r>
            <a:endParaRPr lang="en-GB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2A770BD-947C-8595-BDB2-2372D3A14CF7}"/>
              </a:ext>
            </a:extLst>
          </p:cNvPr>
          <p:cNvSpPr txBox="1"/>
          <p:nvPr/>
        </p:nvSpPr>
        <p:spPr>
          <a:xfrm>
            <a:off x="9173447" y="4867787"/>
            <a:ext cx="787945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5XX</a:t>
            </a:r>
            <a:endParaRPr lang="en-GB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968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 4">
            <a:extLst>
              <a:ext uri="{FF2B5EF4-FFF2-40B4-BE49-F238E27FC236}">
                <a16:creationId xmlns:a16="http://schemas.microsoft.com/office/drawing/2014/main" id="{E0254425-01A4-7044-F50A-AE65695AF460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519901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Servlet-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D8B67F-C4E7-34F9-E310-EDE14157D8CD}"/>
              </a:ext>
            </a:extLst>
          </p:cNvPr>
          <p:cNvSpPr/>
          <p:nvPr/>
        </p:nvSpPr>
        <p:spPr>
          <a:xfrm>
            <a:off x="1074883" y="2220387"/>
            <a:ext cx="100422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容器也就是指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容器，如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Jboss</a:t>
            </a:r>
            <a:r>
              <a:rPr lang="zh-CN" alt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WebLogic</a:t>
            </a:r>
            <a:r>
              <a:rPr lang="zh-CN" alt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等，它们对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进行控制。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DD549D4-B37F-F51E-4DDA-261F531E8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447573" y="3429000"/>
            <a:ext cx="8587968" cy="2875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D7FA0DA-4C41-7B18-DDDE-5D5334ACA673}"/>
              </a:ext>
            </a:extLst>
          </p:cNvPr>
          <p:cNvSpPr txBox="1"/>
          <p:nvPr/>
        </p:nvSpPr>
        <p:spPr>
          <a:xfrm>
            <a:off x="1074883" y="1238988"/>
            <a:ext cx="98598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400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是使用</a:t>
            </a:r>
            <a:r>
              <a:rPr lang="en-US" altLang="zh-CN" sz="2400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Java Servlet</a:t>
            </a:r>
            <a:r>
              <a:rPr lang="zh-CN" altLang="en-US" sz="2400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接口（</a:t>
            </a:r>
            <a:r>
              <a:rPr lang="en-US" altLang="zh-CN" sz="2400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）运行在</a:t>
            </a:r>
            <a:r>
              <a:rPr lang="en-US" altLang="zh-CN" sz="2400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应用服务器上的</a:t>
            </a:r>
            <a:r>
              <a:rPr lang="en-US" altLang="zh-CN" sz="2400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程序。</a:t>
            </a:r>
          </a:p>
        </p:txBody>
      </p:sp>
    </p:spTree>
    <p:extLst>
      <p:ext uri="{BB962C8B-B14F-4D97-AF65-F5344CB8AC3E}">
        <p14:creationId xmlns:p14="http://schemas.microsoft.com/office/powerpoint/2010/main" val="244989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3BD95-2B2D-8A6B-31AC-F32EA876D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 4">
            <a:extLst>
              <a:ext uri="{FF2B5EF4-FFF2-40B4-BE49-F238E27FC236}">
                <a16:creationId xmlns:a16="http://schemas.microsoft.com/office/drawing/2014/main" id="{95F7677D-2B56-C303-8D22-C588801449E8}"/>
              </a:ext>
            </a:extLst>
          </p:cNvPr>
          <p:cNvSpPr txBox="1">
            <a:spLocks/>
          </p:cNvSpPr>
          <p:nvPr/>
        </p:nvSpPr>
        <p:spPr>
          <a:xfrm>
            <a:off x="341043" y="150172"/>
            <a:ext cx="519901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Servlet-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18">
            <a:extLst>
              <a:ext uri="{FF2B5EF4-FFF2-40B4-BE49-F238E27FC236}">
                <a16:creationId xmlns:a16="http://schemas.microsoft.com/office/drawing/2014/main" id="{C54BDA2C-B303-CDF3-2B9F-4CE1036563B6}"/>
              </a:ext>
            </a:extLst>
          </p:cNvPr>
          <p:cNvSpPr txBox="1"/>
          <p:nvPr/>
        </p:nvSpPr>
        <p:spPr>
          <a:xfrm>
            <a:off x="868740" y="1809551"/>
            <a:ext cx="10454520" cy="200317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Servlet的请求首先会被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HTTP服务器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接收，HTTP服务器只负责静态HTML页面的解析，对于Servlet的请求转交给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Servlet容器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Servlet容器会根据web.xml文件中的映射关系，调用相应的Servlet，Servlet将处理的结果返回给Servlet容器，并通过HTTP服务器将响应传输给客户端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2" name="图片 41" descr="手机屏幕截图&#10;&#10;描述已自动生成">
            <a:extLst>
              <a:ext uri="{FF2B5EF4-FFF2-40B4-BE49-F238E27FC236}">
                <a16:creationId xmlns:a16="http://schemas.microsoft.com/office/drawing/2014/main" id="{62E3E6D8-1725-9287-1F0A-B0FF928A6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926" y="3714750"/>
            <a:ext cx="9422092" cy="276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5599F22-5E14-066E-0112-23FBD95C8E37}"/>
              </a:ext>
            </a:extLst>
          </p:cNvPr>
          <p:cNvSpPr txBox="1"/>
          <p:nvPr/>
        </p:nvSpPr>
        <p:spPr>
          <a:xfrm>
            <a:off x="703217" y="1169943"/>
            <a:ext cx="4648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Servlet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应用程序的体系结构  </a:t>
            </a:r>
          </a:p>
        </p:txBody>
      </p:sp>
    </p:spTree>
    <p:extLst>
      <p:ext uri="{BB962C8B-B14F-4D97-AF65-F5344CB8AC3E}">
        <p14:creationId xmlns:p14="http://schemas.microsoft.com/office/powerpoint/2010/main" val="18056551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d8d957f-c296-4a7e-8cc9-7ddb16e72f01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f0277d0-9e15-409c-9182-fbef1b05c4fa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12710</TotalTime>
  <Words>5550</Words>
  <Application>Microsoft Office PowerPoint</Application>
  <PresentationFormat>宽屏</PresentationFormat>
  <Paragraphs>493</Paragraphs>
  <Slides>39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阿里巴巴普惠体</vt:lpstr>
      <vt:lpstr>等线</vt:lpstr>
      <vt:lpstr>等线 Light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什么是线性结构(Linear Structure)？</dc:title>
  <dc:creator>He Xiaoyu</dc:creator>
  <cp:lastModifiedBy>e2232</cp:lastModifiedBy>
  <cp:revision>1287</cp:revision>
  <cp:lastPrinted>2024-11-08T01:26:48Z</cp:lastPrinted>
  <dcterms:created xsi:type="dcterms:W3CDTF">2022-10-08T06:09:03Z</dcterms:created>
  <dcterms:modified xsi:type="dcterms:W3CDTF">2024-11-08T01:47:22Z</dcterms:modified>
</cp:coreProperties>
</file>