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5"/>
  </p:notesMasterIdLst>
  <p:handoutMasterIdLst>
    <p:handoutMasterId r:id="rId96"/>
  </p:handoutMasterIdLst>
  <p:sldIdLst>
    <p:sldId id="2891" r:id="rId2"/>
    <p:sldId id="2892" r:id="rId3"/>
    <p:sldId id="367" r:id="rId4"/>
    <p:sldId id="368" r:id="rId5"/>
    <p:sldId id="369" r:id="rId6"/>
    <p:sldId id="2916" r:id="rId7"/>
    <p:sldId id="370" r:id="rId8"/>
    <p:sldId id="373" r:id="rId9"/>
    <p:sldId id="372" r:id="rId10"/>
    <p:sldId id="2894" r:id="rId11"/>
    <p:sldId id="374" r:id="rId12"/>
    <p:sldId id="375" r:id="rId13"/>
    <p:sldId id="376" r:id="rId14"/>
    <p:sldId id="2895" r:id="rId15"/>
    <p:sldId id="377" r:id="rId16"/>
    <p:sldId id="2913" r:id="rId17"/>
    <p:sldId id="378" r:id="rId18"/>
    <p:sldId id="379" r:id="rId19"/>
    <p:sldId id="380" r:id="rId20"/>
    <p:sldId id="381" r:id="rId21"/>
    <p:sldId id="382" r:id="rId22"/>
    <p:sldId id="383" r:id="rId23"/>
    <p:sldId id="2914" r:id="rId24"/>
    <p:sldId id="384" r:id="rId25"/>
    <p:sldId id="2897" r:id="rId26"/>
    <p:sldId id="2898" r:id="rId27"/>
    <p:sldId id="2899" r:id="rId28"/>
    <p:sldId id="2900" r:id="rId29"/>
    <p:sldId id="2901" r:id="rId30"/>
    <p:sldId id="2902" r:id="rId31"/>
    <p:sldId id="2917" r:id="rId32"/>
    <p:sldId id="385" r:id="rId33"/>
    <p:sldId id="371" r:id="rId34"/>
    <p:sldId id="2904" r:id="rId35"/>
    <p:sldId id="2905" r:id="rId36"/>
    <p:sldId id="2906" r:id="rId37"/>
    <p:sldId id="2918" r:id="rId38"/>
    <p:sldId id="2919" r:id="rId39"/>
    <p:sldId id="2920" r:id="rId40"/>
    <p:sldId id="2907" r:id="rId41"/>
    <p:sldId id="403" r:id="rId42"/>
    <p:sldId id="2921" r:id="rId43"/>
    <p:sldId id="2922" r:id="rId44"/>
    <p:sldId id="2923" r:id="rId45"/>
    <p:sldId id="2924" r:id="rId46"/>
    <p:sldId id="2908" r:id="rId47"/>
    <p:sldId id="386" r:id="rId48"/>
    <p:sldId id="2925" r:id="rId49"/>
    <p:sldId id="2926" r:id="rId50"/>
    <p:sldId id="387" r:id="rId51"/>
    <p:sldId id="267" r:id="rId52"/>
    <p:sldId id="286" r:id="rId53"/>
    <p:sldId id="287" r:id="rId54"/>
    <p:sldId id="289" r:id="rId55"/>
    <p:sldId id="2927" r:id="rId56"/>
    <p:sldId id="330" r:id="rId57"/>
    <p:sldId id="2928" r:id="rId58"/>
    <p:sldId id="2929" r:id="rId59"/>
    <p:sldId id="2930" r:id="rId60"/>
    <p:sldId id="2931" r:id="rId61"/>
    <p:sldId id="388" r:id="rId62"/>
    <p:sldId id="390" r:id="rId63"/>
    <p:sldId id="2910" r:id="rId64"/>
    <p:sldId id="2911" r:id="rId65"/>
    <p:sldId id="277" r:id="rId66"/>
    <p:sldId id="278" r:id="rId67"/>
    <p:sldId id="279" r:id="rId68"/>
    <p:sldId id="280" r:id="rId69"/>
    <p:sldId id="391" r:id="rId70"/>
    <p:sldId id="2909" r:id="rId71"/>
    <p:sldId id="269" r:id="rId72"/>
    <p:sldId id="270" r:id="rId73"/>
    <p:sldId id="274" r:id="rId74"/>
    <p:sldId id="275" r:id="rId75"/>
    <p:sldId id="389" r:id="rId76"/>
    <p:sldId id="392" r:id="rId77"/>
    <p:sldId id="393" r:id="rId78"/>
    <p:sldId id="394" r:id="rId79"/>
    <p:sldId id="395" r:id="rId80"/>
    <p:sldId id="2896" r:id="rId81"/>
    <p:sldId id="2915" r:id="rId82"/>
    <p:sldId id="401" r:id="rId83"/>
    <p:sldId id="402" r:id="rId84"/>
    <p:sldId id="412" r:id="rId85"/>
    <p:sldId id="413" r:id="rId86"/>
    <p:sldId id="414" r:id="rId87"/>
    <p:sldId id="415" r:id="rId88"/>
    <p:sldId id="405" r:id="rId89"/>
    <p:sldId id="444" r:id="rId90"/>
    <p:sldId id="2932" r:id="rId91"/>
    <p:sldId id="2933" r:id="rId92"/>
    <p:sldId id="2935" r:id="rId93"/>
    <p:sldId id="1617" r:id="rId94"/>
  </p:sldIdLst>
  <p:sldSz cx="12190413" cy="6858000"/>
  <p:notesSz cx="7099300" cy="10234613"/>
  <p:custDataLst>
    <p:tags r:id="rId97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59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31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03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7530" indent="1905" algn="l" rtl="0" eaLnBrk="0" fontAlgn="base" hangingPunct="0">
      <a:spcBef>
        <a:spcPct val="0"/>
      </a:spcBef>
      <a:spcAft>
        <a:spcPct val="0"/>
      </a:spcAft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b="1" kern="1200">
        <a:solidFill>
          <a:srgbClr val="FF0000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3">
          <p15:clr>
            <a:srgbClr val="A4A3A4"/>
          </p15:clr>
        </p15:guide>
        <p15:guide id="2" pos="37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63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 Wei" initials="CW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ADE42"/>
    <a:srgbClr val="E05E40"/>
    <a:srgbClr val="F99527"/>
    <a:srgbClr val="9EC1F4"/>
    <a:srgbClr val="F3698A"/>
    <a:srgbClr val="E99417"/>
    <a:srgbClr val="BA2D06"/>
    <a:srgbClr val="005BE2"/>
    <a:srgbClr val="00923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22" autoAdjust="0"/>
    <p:restoredTop sz="87638" autoAdjust="0"/>
  </p:normalViewPr>
  <p:slideViewPr>
    <p:cSldViewPr>
      <p:cViewPr varScale="1">
        <p:scale>
          <a:sx n="76" d="100"/>
          <a:sy n="76" d="100"/>
        </p:scale>
        <p:origin x="288" y="52"/>
      </p:cViewPr>
      <p:guideLst>
        <p:guide orient="horz" pos="2053"/>
        <p:guide pos="37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1464" y="-108"/>
      </p:cViewPr>
      <p:guideLst>
        <p:guide orient="horz" pos="3063"/>
        <p:guide pos="220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ags" Target="tags/tag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7498E72-F95B-4683-94F3-040E690CAC2B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5907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l" defTabSz="990600" eaLnBrk="1" hangingPunct="1">
              <a:lnSpc>
                <a:spcPct val="100000"/>
              </a:lnSpc>
              <a:spcBef>
                <a:spcPct val="0"/>
              </a:spcBef>
              <a:defRPr sz="1300" b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9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39428754-80EA-4722-B222-5EB445CA1959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7946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宋体" panose="02010600030101010101" pitchFamily="2" charset="-122"/>
      </a:defRPr>
    </a:lvl1pPr>
    <a:lvl2pPr marL="4559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31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03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753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6CEF91B-8068-484C-941B-097E1BD24559}" type="slidenum">
              <a:rPr lang="zh-CN" altLang="en-US"/>
              <a:t>11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40349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80B1F39A-F56B-419A-8074-5BA109C3B90A}" type="slidenum">
              <a:rPr lang="zh-CN" altLang="en-US"/>
              <a:t>27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080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8E30FC9-B8C7-47B2-BD69-4845D9836337}" type="slidenum">
              <a:rPr lang="zh-CN" altLang="en-US"/>
              <a:t>28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292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199E405-F42C-478E-A3C0-6018F1F1CB84}" type="slidenum">
              <a:rPr lang="zh-CN" altLang="en-US"/>
              <a:t>29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03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8035637-5E76-40A4-92A4-1D9C30DAD78B}" type="slidenum">
              <a:rPr lang="zh-CN" altLang="en-US"/>
              <a:t>30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7070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0B6D36F-7669-4000-B51A-EFEB5928F3FA}" type="slidenum">
              <a:rPr lang="zh-CN" altLang="en-US"/>
              <a:t>32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583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15D4513-B411-4402-BE0B-055753662052}" type="slidenum">
              <a:rPr lang="zh-CN" altLang="en-US"/>
              <a:t>33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7832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325CD8B8-4E1C-49BC-A0F2-B1C90DEDDB3F}" type="slidenum">
              <a:rPr lang="zh-CN" altLang="en-US"/>
              <a:t>34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04539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BD9627F-3152-4C87-B2C3-A9C852235302}" type="slidenum">
              <a:rPr lang="zh-CN" altLang="en-US"/>
              <a:t>35</a:t>
            </a:fld>
            <a:endParaRPr lang="en-US" altLang="zh-CN"/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7714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DCC1542-DA7F-4C19-A54A-F9401EB1D1C7}" type="slidenum">
              <a:rPr lang="zh-CN" altLang="en-US"/>
              <a:t>36</a:t>
            </a:fld>
            <a:endParaRPr lang="en-US" altLang="zh-CN"/>
          </a:p>
        </p:txBody>
      </p:sp>
      <p:sp>
        <p:nvSpPr>
          <p:cNvPr id="22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52701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C71AB30-F9FE-4D93-BEDD-E31271E3828F}" type="slidenum">
              <a:rPr lang="zh-CN" altLang="en-US"/>
              <a:t>41</a:t>
            </a:fld>
            <a:endParaRPr lang="en-US" altLang="zh-CN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802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D201DC9-9D28-43C9-9603-B3FB3B7E6786}" type="slidenum">
              <a:rPr lang="zh-CN" altLang="en-US"/>
              <a:t>12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190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89B5990-45B0-47EE-8BF9-7C7D8171BF9D}" type="slidenum">
              <a:rPr lang="zh-CN" altLang="en-US"/>
              <a:t>46</a:t>
            </a:fld>
            <a:endParaRPr lang="en-US" altLang="zh-CN"/>
          </a:p>
        </p:txBody>
      </p:sp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0627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7079934-72DA-4C9C-85EE-CD1A957DB3D1}" type="slidenum">
              <a:rPr lang="zh-CN" altLang="en-US"/>
              <a:t>47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3698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A32E5AB-612E-4902-A8B2-ACEF0117B932}" type="slidenum">
              <a:rPr lang="zh-CN" altLang="en-US"/>
              <a:t>50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0801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4195B15D-D116-49DE-BC7A-428FF8B88DBD}" type="slidenum">
              <a:rPr lang="zh-CN" altLang="en-US"/>
              <a:t>51</a:t>
            </a:fld>
            <a:endParaRPr lang="en-US" altLang="zh-CN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3650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D99BA6E-4387-4A1A-8B6B-13D69C4969A3}" type="slidenum">
              <a:rPr lang="zh-CN" altLang="en-US"/>
              <a:t>52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791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F7C5377-1B0C-4DF6-AB50-96B704055DAF}" type="slidenum">
              <a:rPr lang="zh-CN" altLang="en-US"/>
              <a:t>53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0860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3EE054A-0E76-4B3B-B1DE-3D7949794A8A}" type="slidenum">
              <a:rPr lang="zh-CN" altLang="en-US"/>
              <a:t>54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3598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3DC6488-D313-4C78-B546-8C554E9A59A1}" type="slidenum">
              <a:rPr lang="zh-CN" altLang="en-US"/>
              <a:t>56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0895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E002420-E628-4DF5-9B4E-C4FBE3965E88}" type="slidenum">
              <a:rPr lang="zh-CN" altLang="en-US"/>
              <a:t>61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381319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B56DAD0-B760-4AB1-89E4-89161FF8719A}" type="slidenum">
              <a:rPr lang="zh-CN" altLang="en-US"/>
              <a:t>62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9554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D64034A8-448C-4F71-980E-2309A3C39097}" type="slidenum">
              <a:rPr lang="zh-CN" altLang="en-US"/>
              <a:t>17</a:t>
            </a:fld>
            <a:endParaRPr lang="en-US" altLang="zh-CN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9608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6C9A19A-A484-41BB-B493-6E6EAF4BFF11}" type="slidenum">
              <a:rPr lang="zh-CN" altLang="en-US"/>
              <a:t>63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7742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26E7929-3AD9-4F14-BF21-A40489F84977}" type="slidenum">
              <a:rPr lang="zh-CN" altLang="en-US"/>
              <a:t>64</a:t>
            </a:fld>
            <a:endParaRPr lang="en-US" altLang="zh-CN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7555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6BD0C1B-52F3-4BED-A68E-6C4710007191}" type="slidenum">
              <a:rPr lang="zh-CN" altLang="en-US"/>
              <a:t>65</a:t>
            </a:fld>
            <a:endParaRPr lang="en-US" altLang="zh-CN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7390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5CFB092-B0CD-4F21-A5D7-AA3CBEC4D57A}" type="slidenum">
              <a:rPr lang="zh-CN" altLang="en-US"/>
              <a:t>66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2438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779DCF0-61B6-49FD-93B0-44037AF54CE2}" type="slidenum">
              <a:rPr lang="zh-CN" altLang="en-US"/>
              <a:t>67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1486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71E1D59-DC95-4B13-9150-DD5038998A84}" type="slidenum">
              <a:rPr lang="zh-CN" altLang="en-US"/>
              <a:t>68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4882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37348E5-5808-4FDA-9200-4CE8A9E2CBDD}" type="slidenum">
              <a:rPr lang="zh-CN" altLang="en-US"/>
              <a:t>69</a:t>
            </a:fld>
            <a:endParaRPr lang="en-US" altLang="zh-CN"/>
          </a:p>
        </p:txBody>
      </p:sp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3142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211A312C-BFA4-458B-8AC7-8C17180E0511}" type="slidenum">
              <a:rPr lang="zh-CN" altLang="en-US"/>
              <a:t>70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4536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ED8BEC0-797D-4DB4-BA65-5E32E30CAF58}" type="slidenum">
              <a:rPr lang="zh-CN" altLang="en-US"/>
              <a:t>71</a:t>
            </a:fld>
            <a:endParaRPr lang="en-US" altLang="zh-CN"/>
          </a:p>
        </p:txBody>
      </p:sp>
      <p:sp>
        <p:nvSpPr>
          <p:cNvPr id="150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49781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C7ADDD3-D1E2-4DA3-9104-2970FB81EF78}" type="slidenum">
              <a:rPr lang="zh-CN" altLang="en-US"/>
              <a:t>72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645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3C265F8-0640-4292-8CAB-29FA598FCB02}" type="slidenum">
              <a:rPr lang="zh-CN" altLang="en-US"/>
              <a:t>19</a:t>
            </a:fld>
            <a:endParaRPr lang="en-US" altLang="zh-CN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406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4CBEFE-9139-4C3D-A570-0FA19902B872}" type="slidenum">
              <a:rPr lang="zh-CN" altLang="en-US"/>
              <a:t>73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0714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749A08E9-8CAC-4A61-BE10-260E518D9B66}" type="slidenum">
              <a:rPr lang="zh-CN" altLang="en-US"/>
              <a:t>74</a:t>
            </a:fld>
            <a:endParaRPr lang="en-US" altLang="zh-CN"/>
          </a:p>
        </p:txBody>
      </p:sp>
      <p:sp>
        <p:nvSpPr>
          <p:cNvPr id="156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98586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8B0AFDD-6685-42CD-835B-78A7FC788548}" type="slidenum">
              <a:rPr lang="zh-CN" altLang="en-US"/>
              <a:t>75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2120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FEDCF37-8E75-466E-A931-8563B2B003AE}" type="slidenum">
              <a:rPr lang="zh-CN" altLang="en-US"/>
              <a:t>76</a:t>
            </a:fld>
            <a:endParaRPr lang="en-US" altLang="zh-CN"/>
          </a:p>
        </p:txBody>
      </p:sp>
      <p:sp>
        <p:nvSpPr>
          <p:cNvPr id="139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107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9F35AC0-EB21-48D2-8F8B-A38903F245B3}" type="slidenum">
              <a:rPr lang="zh-CN" altLang="en-US"/>
              <a:t>77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36634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D5F9B01-B185-4A85-B886-93EC770AFF46}" type="slidenum">
              <a:rPr lang="zh-CN" altLang="en-US"/>
              <a:t>78</a:t>
            </a:fld>
            <a:endParaRPr lang="en-US" altLang="zh-CN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99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F03EFE2D-1C85-4042-B52B-F78D0E5E0F80}" type="slidenum">
              <a:rPr lang="zh-CN" altLang="en-US"/>
              <a:t>21</a:t>
            </a:fld>
            <a:endParaRPr lang="en-US" altLang="zh-CN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928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5CEDB7C-3699-4FF8-9DB0-364038D884C6}" type="slidenum">
              <a:rPr lang="zh-CN" altLang="en-US"/>
              <a:t>22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04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11859DAA-A7EB-43AE-BD17-6EC6C999C5B6}" type="slidenum">
              <a:rPr lang="zh-CN" altLang="en-US"/>
              <a:t>24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825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EBD73F0-8B6B-4EF2-AFA3-62B835AF7E22}" type="slidenum">
              <a:rPr lang="zh-CN" altLang="en-US"/>
              <a:t>25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183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07858AA4-7EBA-4FB2-8600-A00AAE4F5C76}" type="slidenum">
              <a:rPr lang="zh-CN" altLang="en-US"/>
              <a:t>26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174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2"/>
          <p:cNvSpPr/>
          <p:nvPr userDrawn="1"/>
        </p:nvSpPr>
        <p:spPr>
          <a:xfrm>
            <a:off x="8831263" y="4221163"/>
            <a:ext cx="3322637" cy="21955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160000"/>
              </a:lnSpc>
              <a:spcBef>
                <a:spcPct val="5000"/>
              </a:spcBef>
              <a:defRPr/>
            </a:pPr>
            <a:endParaRPr lang="zh-CN" altLang="en-US" sz="2800"/>
          </a:p>
        </p:txBody>
      </p:sp>
      <p:pic>
        <p:nvPicPr>
          <p:cNvPr id="3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" y="0"/>
            <a:ext cx="121729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marL="0" algn="l" hangingPunct="0">
              <a:defRPr sz="4000" b="1">
                <a:solidFill>
                  <a:schemeClr val="bg1"/>
                </a:solidFill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"/>
              <a:defRPr b="1">
                <a:solidFill>
                  <a:srgbClr val="002060"/>
                </a:solidFill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defRPr>
                <a:solidFill>
                  <a:srgbClr val="002060"/>
                </a:solidFill>
              </a:defRPr>
            </a:lvl2pPr>
            <a:lvl3pPr marL="1143000" indent="-228600">
              <a:buFont typeface="Wingdings" panose="05000000000000000000" pitchFamily="2" charset="2"/>
              <a:buChar char="p"/>
              <a:defRPr>
                <a:solidFill>
                  <a:srgbClr val="002060"/>
                </a:solidFill>
              </a:defRPr>
            </a:lvl3pPr>
            <a:lvl4pPr marL="1600200" indent="-228600">
              <a:buFont typeface="Wingdings" panose="05000000000000000000" pitchFamily="2" charset="2"/>
              <a:buChar char="n"/>
              <a:defRPr>
                <a:solidFill>
                  <a:srgbClr val="002060"/>
                </a:solidFill>
              </a:defRPr>
            </a:lvl4pPr>
            <a:lvl5pPr marL="1828800" indent="0"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第二级单击此处编辑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</p:spTree>
  </p:cSld>
  <p:clrMapOvr>
    <a:masterClrMapping/>
  </p:clrMapOvr>
  <p:transition>
    <p:fade/>
  </p:transition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05" y="1481328"/>
            <a:ext cx="10971086" cy="4525963"/>
          </a:xfrm>
        </p:spPr>
        <p:txBody>
          <a:bodyPr/>
          <a:lstStyle>
            <a:lvl1pPr>
              <a:defRPr b="1"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>
                <a:solidFill>
                  <a:schemeClr val="accent5">
                    <a:lumMod val="50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590935" y="6407944"/>
            <a:ext cx="2559920" cy="365760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423078" y="6407944"/>
            <a:ext cx="3133752" cy="365125"/>
          </a:xfr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1182818" y="6407944"/>
            <a:ext cx="832681" cy="365125"/>
          </a:xfrm>
        </p:spPr>
        <p:txBody>
          <a:bodyPr/>
          <a:lstStyle>
            <a:lvl1pPr>
              <a:defRPr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77E88AF7-5153-4875-A5A7-0323E1DC4585}" type="slidenum">
              <a:rPr lang="zh-CN" altLang="en-US" smtClean="0"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609505" y="274638"/>
            <a:ext cx="10971086" cy="1143000"/>
          </a:xfrm>
        </p:spPr>
        <p:txBody>
          <a:bodyPr rtlCol="0"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3" y="4664147"/>
            <a:ext cx="12199546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914257" y="1752601"/>
            <a:ext cx="10361581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914257" y="3611607"/>
            <a:ext cx="10361581" cy="1199704"/>
          </a:xfrm>
        </p:spPr>
        <p:txBody>
          <a:bodyPr lIns="45720" rIns="45720"/>
          <a:lstStyle>
            <a:lvl1pPr marL="0" marR="64135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5019" y="4953000"/>
            <a:ext cx="12195114" cy="1912088"/>
            <a:chOff x="-3765" y="4832896"/>
            <a:chExt cx="9147765" cy="2032192"/>
          </a:xfrm>
        </p:grpSpPr>
        <p:sp>
          <p:nvSpPr>
            <p:cNvPr id="7" name="任意多边形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任意多边形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任意多边形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>
          <a:xfrm>
            <a:off x="8967975" y="6407944"/>
            <a:ext cx="2559920" cy="36576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©Copyright Xinjun Mao</a:t>
            </a:r>
            <a:endParaRPr lang="en-US" altLang="zh-CN"/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>
          <a:xfrm>
            <a:off x="5839183" y="6407944"/>
            <a:ext cx="3133752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>
          <a:xfrm>
            <a:off x="11527894" y="6407944"/>
            <a:ext cx="487604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F86AB41F-CAC1-4232-8954-A49D2EE7F6D8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10971372" cy="1143000"/>
          </a:xfrm>
        </p:spPr>
        <p:txBody>
          <a:bodyPr anchor="ctr"/>
          <a:lstStyle>
            <a:lvl1pPr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5410200"/>
            <a:ext cx="5386216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dirty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6192562" y="5410200"/>
            <a:ext cx="5388332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609521" y="1444295"/>
            <a:ext cx="5386216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 b="1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20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8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1" y="1444295"/>
            <a:ext cx="5388332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 b="1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20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8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 eaLnBrk="1" latinLnBrk="0" hangingPunct="1"/>
            <a:r>
              <a:rPr lang="zh-CN" altLang="en-US" dirty="0"/>
              <a:t>单击此处编辑母版文本样式</a:t>
            </a:r>
          </a:p>
          <a:p>
            <a:pPr lvl="1" eaLnBrk="1" latinLnBrk="0" hangingPunct="1"/>
            <a:r>
              <a:rPr lang="zh-CN" altLang="en-US" dirty="0"/>
              <a:t>第二级</a:t>
            </a:r>
          </a:p>
          <a:p>
            <a:pPr lvl="2" eaLnBrk="1" latinLnBrk="0" hangingPunct="1"/>
            <a:r>
              <a:rPr lang="zh-CN" altLang="en-US" dirty="0"/>
              <a:t>第三级</a:t>
            </a:r>
          </a:p>
          <a:p>
            <a:pPr lvl="3" eaLnBrk="1" latinLnBrk="0" hangingPunct="1"/>
            <a:r>
              <a:rPr lang="zh-CN" altLang="en-US" dirty="0"/>
              <a:t>第四级</a:t>
            </a:r>
          </a:p>
          <a:p>
            <a:pPr lvl="4" eaLnBrk="1" latinLnBrk="0" hangingPunct="1"/>
            <a:r>
              <a:rPr lang="zh-CN" altLang="en-US" dirty="0"/>
              <a:t>第五级</a:t>
            </a:r>
            <a:endParaRPr kumimoji="0"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©Copyright Xinjun Mao at NUDT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微软雅黑" panose="020B050302020402020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imes New Roman" panose="02020603050405020304" pitchFamily="18" charset="0"/>
          <a:ea typeface="微软雅黑" panose="020B0503020204020204" charset="-122"/>
          <a:cs typeface="微软雅黑" panose="020B0503020204020204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微软雅黑" panose="020B0503020204020204" charset="-122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41349" y="2780819"/>
            <a:ext cx="10907713" cy="1262062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微软雅黑" panose="020B0503020204020204" charset="-122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charset="-122"/>
                <a:cs typeface="微软雅黑" panose="020B0503020204020204" charset="-122"/>
              </a:defRPr>
            </a:lvl9pPr>
          </a:lstStyle>
          <a:p>
            <a:pPr eaLnBrk="1" hangingPunct="1">
              <a:lnSpc>
                <a:spcPct val="150000"/>
              </a:lnSpc>
              <a:defRPr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软件项目管理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软件项目及其特点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软件项目管理的特殊性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rgbClr val="C00000"/>
                </a:solidFill>
              </a:rPr>
              <a:t>软件项目管理内容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软件项目管理的对象和要素</a:t>
            </a:r>
            <a:endParaRPr lang="en-US" altLang="zh-CN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软件项目管理的方法和标准</a:t>
            </a:r>
            <a:endParaRPr lang="en-US" altLang="zh-CN" dirty="0"/>
          </a:p>
          <a:p>
            <a:pPr lvl="1"/>
            <a:r>
              <a:rPr lang="zh-CN" altLang="en-US" dirty="0"/>
              <a:t>软件项目管理的常见方法和已有标准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14" y="2348880"/>
            <a:ext cx="1848732" cy="187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软件项目的任务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按照预定的</a:t>
            </a:r>
            <a:r>
              <a:rPr lang="zh-CN" altLang="en-US" dirty="0">
                <a:solidFill>
                  <a:srgbClr val="C00000"/>
                </a:solidFill>
              </a:rPr>
              <a:t>进度、成本和质量</a:t>
            </a:r>
            <a:r>
              <a:rPr lang="zh-CN" altLang="en-US" dirty="0"/>
              <a:t>，开发出</a:t>
            </a:r>
            <a:r>
              <a:rPr lang="zh-CN" altLang="en-US" dirty="0">
                <a:solidFill>
                  <a:srgbClr val="C00000"/>
                </a:solidFill>
              </a:rPr>
              <a:t>满足用户要求</a:t>
            </a:r>
            <a:r>
              <a:rPr lang="zh-CN" altLang="en-US" dirty="0"/>
              <a:t>的软件产品</a:t>
            </a:r>
          </a:p>
          <a:p>
            <a:pPr lvl="1"/>
            <a:r>
              <a:rPr lang="zh-CN" altLang="en-US" dirty="0"/>
              <a:t>用户需求</a:t>
            </a:r>
          </a:p>
          <a:p>
            <a:pPr lvl="1"/>
            <a:r>
              <a:rPr lang="zh-CN" altLang="en-US" dirty="0"/>
              <a:t>确保质量</a:t>
            </a:r>
          </a:p>
          <a:p>
            <a:pPr lvl="1"/>
            <a:r>
              <a:rPr lang="zh-CN" altLang="en-US" dirty="0"/>
              <a:t>成本限制</a:t>
            </a:r>
          </a:p>
          <a:p>
            <a:pPr lvl="1"/>
            <a:r>
              <a:rPr lang="zh-CN" altLang="en-US" dirty="0"/>
              <a:t>进度限制</a:t>
            </a:r>
          </a:p>
        </p:txBody>
      </p:sp>
      <p:sp>
        <p:nvSpPr>
          <p:cNvPr id="2" name="矩形 1"/>
          <p:cNvSpPr/>
          <p:nvPr/>
        </p:nvSpPr>
        <p:spPr>
          <a:xfrm>
            <a:off x="3502918" y="2339276"/>
            <a:ext cx="5436604" cy="3934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4185952" y="3390948"/>
            <a:ext cx="495300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14342" name="Picture 6" descr="PE01616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758" y="4942954"/>
            <a:ext cx="1335088" cy="1252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4" name="Text Box 8"/>
          <p:cNvSpPr txBox="1">
            <a:spLocks noChangeArrowheads="1"/>
          </p:cNvSpPr>
          <p:nvPr/>
        </p:nvSpPr>
        <p:spPr bwMode="auto">
          <a:xfrm>
            <a:off x="4884336" y="3387893"/>
            <a:ext cx="2133600" cy="42354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miter lim="800000"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FF99"/>
            </a:extrusionClr>
          </a:sp3d>
          <a:extLs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  <a:flatTx/>
          </a:bodyPr>
          <a:lstStyle/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软件项目</a:t>
            </a:r>
          </a:p>
        </p:txBody>
      </p:sp>
      <p:grpSp>
        <p:nvGrpSpPr>
          <p:cNvPr id="14345" name="Group 9"/>
          <p:cNvGrpSpPr/>
          <p:nvPr/>
        </p:nvGrpSpPr>
        <p:grpSpPr bwMode="auto">
          <a:xfrm>
            <a:off x="7208435" y="3306935"/>
            <a:ext cx="1568450" cy="757238"/>
            <a:chOff x="2496" y="3607"/>
            <a:chExt cx="988" cy="477"/>
          </a:xfrm>
        </p:grpSpPr>
        <p:sp>
          <p:nvSpPr>
            <p:cNvPr id="14346" name="Line 10"/>
            <p:cNvSpPr>
              <a:spLocks noChangeShapeType="1"/>
            </p:cNvSpPr>
            <p:nvPr/>
          </p:nvSpPr>
          <p:spPr bwMode="auto">
            <a:xfrm>
              <a:off x="2496" y="379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47" name="Text Box 11"/>
            <p:cNvSpPr txBox="1">
              <a:spLocks noChangeArrowheads="1"/>
            </p:cNvSpPr>
            <p:nvPr/>
          </p:nvSpPr>
          <p:spPr bwMode="auto">
            <a:xfrm>
              <a:off x="2908" y="3607"/>
              <a:ext cx="57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成本约束</a:t>
              </a:r>
            </a:p>
          </p:txBody>
        </p:sp>
      </p:grpSp>
      <p:grpSp>
        <p:nvGrpSpPr>
          <p:cNvPr id="14348" name="Group 12"/>
          <p:cNvGrpSpPr/>
          <p:nvPr/>
        </p:nvGrpSpPr>
        <p:grpSpPr bwMode="auto">
          <a:xfrm>
            <a:off x="3588191" y="3295822"/>
            <a:ext cx="1143000" cy="757238"/>
            <a:chOff x="432" y="3600"/>
            <a:chExt cx="720" cy="477"/>
          </a:xfrm>
        </p:grpSpPr>
        <p:sp>
          <p:nvSpPr>
            <p:cNvPr id="14349" name="Line 13"/>
            <p:cNvSpPr>
              <a:spLocks noChangeShapeType="1"/>
            </p:cNvSpPr>
            <p:nvPr/>
          </p:nvSpPr>
          <p:spPr bwMode="auto">
            <a:xfrm>
              <a:off x="912" y="379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4350" name="Text Box 14"/>
            <p:cNvSpPr txBox="1">
              <a:spLocks noChangeArrowheads="1"/>
            </p:cNvSpPr>
            <p:nvPr/>
          </p:nvSpPr>
          <p:spPr bwMode="auto">
            <a:xfrm>
              <a:off x="432" y="3600"/>
              <a:ext cx="576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进度约束</a:t>
              </a:r>
            </a:p>
          </p:txBody>
        </p:sp>
      </p:grpSp>
      <p:grpSp>
        <p:nvGrpSpPr>
          <p:cNvPr id="14351" name="Group 15"/>
          <p:cNvGrpSpPr/>
          <p:nvPr/>
        </p:nvGrpSpPr>
        <p:grpSpPr bwMode="auto">
          <a:xfrm>
            <a:off x="5150936" y="3887561"/>
            <a:ext cx="1866999" cy="1217613"/>
            <a:chOff x="1367" y="3876"/>
            <a:chExt cx="1008" cy="767"/>
          </a:xfrm>
        </p:grpSpPr>
        <p:sp>
          <p:nvSpPr>
            <p:cNvPr id="14352" name="Line 16"/>
            <p:cNvSpPr>
              <a:spLocks noChangeShapeType="1"/>
            </p:cNvSpPr>
            <p:nvPr/>
          </p:nvSpPr>
          <p:spPr bwMode="auto">
            <a:xfrm>
              <a:off x="1841" y="3876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 sz="2800"/>
            </a:p>
          </p:txBody>
        </p:sp>
        <p:sp>
          <p:nvSpPr>
            <p:cNvPr id="14353" name="Text Box 17"/>
            <p:cNvSpPr txBox="1">
              <a:spLocks noChangeArrowheads="1"/>
            </p:cNvSpPr>
            <p:nvPr/>
          </p:nvSpPr>
          <p:spPr bwMode="auto">
            <a:xfrm>
              <a:off x="1367" y="4166"/>
              <a:ext cx="1008" cy="4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C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高质量软件</a:t>
              </a:r>
            </a:p>
          </p:txBody>
        </p:sp>
      </p:grpSp>
      <p:grpSp>
        <p:nvGrpSpPr>
          <p:cNvPr id="14354" name="Group 18"/>
          <p:cNvGrpSpPr/>
          <p:nvPr/>
        </p:nvGrpSpPr>
        <p:grpSpPr bwMode="auto">
          <a:xfrm>
            <a:off x="5915186" y="2663312"/>
            <a:ext cx="1600200" cy="533400"/>
            <a:chOff x="1824" y="3264"/>
            <a:chExt cx="1008" cy="336"/>
          </a:xfrm>
        </p:grpSpPr>
        <p:sp>
          <p:nvSpPr>
            <p:cNvPr id="14355" name="Line 19"/>
            <p:cNvSpPr>
              <a:spLocks noChangeShapeType="1"/>
            </p:cNvSpPr>
            <p:nvPr/>
          </p:nvSpPr>
          <p:spPr bwMode="auto">
            <a:xfrm>
              <a:off x="1824" y="3312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356" name="Text Box 20"/>
            <p:cNvSpPr txBox="1">
              <a:spLocks noChangeArrowheads="1"/>
            </p:cNvSpPr>
            <p:nvPr/>
          </p:nvSpPr>
          <p:spPr bwMode="auto">
            <a:xfrm>
              <a:off x="1824" y="3264"/>
              <a:ext cx="1008" cy="2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用户需求</a:t>
              </a:r>
            </a:p>
          </p:txBody>
        </p:sp>
      </p:grpSp>
      <p:sp>
        <p:nvSpPr>
          <p:cNvPr id="4" name="矩形 3"/>
          <p:cNvSpPr/>
          <p:nvPr/>
        </p:nvSpPr>
        <p:spPr>
          <a:xfrm>
            <a:off x="9726880" y="2339275"/>
            <a:ext cx="2183374" cy="3934039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目标性</a:t>
            </a:r>
            <a:endParaRPr lang="en-US" altLang="zh-CN" sz="28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进度性</a:t>
            </a:r>
            <a:endParaRPr lang="en-US" altLang="zh-CN" sz="28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约束性</a:t>
            </a:r>
            <a:endParaRPr lang="en-US" altLang="zh-CN" sz="28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多方性</a:t>
            </a:r>
            <a:endParaRPr lang="en-US" altLang="zh-CN" sz="28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zh-CN" altLang="en-US"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独立性</a:t>
            </a:r>
            <a:endParaRPr lang="en-US" altLang="zh-CN" sz="2800" dirty="0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不确定性</a:t>
            </a: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软件项目实施方法 </a:t>
            </a:r>
            <a:r>
              <a:rPr lang="en-US" altLang="zh-CN" dirty="0"/>
              <a:t>– </a:t>
            </a:r>
            <a:r>
              <a:rPr lang="zh-CN" altLang="en-US" dirty="0"/>
              <a:t>工程化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按照过程</a:t>
            </a:r>
          </a:p>
          <a:p>
            <a:r>
              <a:rPr lang="zh-CN" altLang="en-US" dirty="0"/>
              <a:t>遵循原则</a:t>
            </a:r>
          </a:p>
          <a:p>
            <a:r>
              <a:rPr lang="zh-CN" altLang="en-US" dirty="0"/>
              <a:t>注重质量</a:t>
            </a:r>
            <a:endParaRPr lang="en-US" altLang="zh-CN" dirty="0"/>
          </a:p>
          <a:p>
            <a:r>
              <a:rPr lang="zh-CN" altLang="en-US" dirty="0"/>
              <a:t>借助工具</a:t>
            </a:r>
            <a:endParaRPr lang="en-US" altLang="zh-CN" dirty="0"/>
          </a:p>
          <a:p>
            <a:r>
              <a:rPr lang="zh-CN" altLang="en-US" dirty="0"/>
              <a:t>适时评审</a:t>
            </a:r>
            <a:endParaRPr lang="en-US" altLang="zh-CN" dirty="0"/>
          </a:p>
          <a:p>
            <a:r>
              <a:rPr lang="zh-CN" altLang="en-US" dirty="0"/>
              <a:t>开展测试</a:t>
            </a:r>
            <a:endParaRPr lang="en-US" altLang="zh-CN" dirty="0"/>
          </a:p>
          <a:p>
            <a:r>
              <a:rPr lang="zh-CN" altLang="en-US" dirty="0"/>
              <a:t>撰写文档</a:t>
            </a:r>
            <a:endParaRPr lang="en-US" altLang="zh-CN" dirty="0"/>
          </a:p>
          <a:p>
            <a:r>
              <a:rPr lang="zh-CN" altLang="en-US" dirty="0"/>
              <a:t>遵照规范</a:t>
            </a:r>
          </a:p>
          <a:p>
            <a:r>
              <a:rPr lang="zh-CN" altLang="en-US" dirty="0"/>
              <a:t>……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6095206" y="1196752"/>
            <a:ext cx="5292588" cy="331236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indent="0" algn="ctr">
              <a:lnSpc>
                <a:spcPct val="100000"/>
              </a:lnSpc>
              <a:buFont typeface="Wingdings" panose="05000000000000000000" pitchFamily="2" charset="2"/>
              <a:buNone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用软件工程方法来实施软件项目</a:t>
            </a:r>
            <a:endParaRPr lang="en-US" altLang="zh-CN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zh-CN" altLang="en-US" dirty="0"/>
              <a:t>军用软件工程过程</a:t>
            </a:r>
            <a:endParaRPr lang="en-US" altLang="zh-CN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zh-CN" altLang="en-US" dirty="0"/>
              <a:t>军用软件产品规范</a:t>
            </a:r>
            <a:endParaRPr lang="en-US" altLang="zh-CN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zh-CN" altLang="en-US" dirty="0"/>
              <a:t>军用软件质量保证方法</a:t>
            </a:r>
            <a:endParaRPr lang="en-US" altLang="zh-CN" dirty="0"/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altLang="zh-CN" dirty="0"/>
              <a:t>……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软件项目涉及的对象</a:t>
            </a:r>
          </a:p>
        </p:txBody>
      </p:sp>
      <p:sp>
        <p:nvSpPr>
          <p:cNvPr id="4" name="等腰三角形 3"/>
          <p:cNvSpPr/>
          <p:nvPr/>
        </p:nvSpPr>
        <p:spPr>
          <a:xfrm>
            <a:off x="4078982" y="2129119"/>
            <a:ext cx="3636404" cy="3090999"/>
          </a:xfrm>
          <a:prstGeom prst="triangle">
            <a:avLst>
              <a:gd name="adj" fmla="val 504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ym typeface="+mn-ea"/>
              </a:rPr>
              <a:t>软件项目管理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81522" y="1226977"/>
            <a:ext cx="24473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人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参与项目开发的人员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50690" y="4899817"/>
            <a:ext cx="2714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物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软件制品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724115" y="4844732"/>
            <a:ext cx="3422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过程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软件开发过程</a:t>
            </a:r>
            <a:r>
              <a:rPr lang="en-US" altLang="zh-CN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0217" y="1037717"/>
            <a:ext cx="4513607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lvl="0" algn="ctr">
              <a:buClrTx/>
              <a:buSzTx/>
              <a:buFontTx/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项目经理、需求分析人员、软件设计人员、程序员、测试人员、质量保证人员等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7692906" y="3579844"/>
            <a:ext cx="4321052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lvl="0" algn="ctr">
              <a:buClrTx/>
              <a:buSzTx/>
              <a:buFontTx/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需求分析、软件设计、编码实现、软件测试、软件维护等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126654" y="3854248"/>
            <a:ext cx="2714240" cy="83099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lvl="0" algn="ctr">
              <a:buClrTx/>
              <a:buSzTx/>
              <a:buFontTx/>
              <a:defRPr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模型、文档、代码、数据、用例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-11541" y="6017286"/>
            <a:ext cx="12201953" cy="83099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Wingdings" panose="05000000000000000000" pitchFamily="2" charset="2"/>
              <a:buChar char="p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b="1" dirty="0"/>
              <a:t>软件项目要管理好人、物和过程三类对象</a:t>
            </a: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</a:t>
            </a:r>
            <a:r>
              <a:rPr lang="en-US" altLang="zh-CN" dirty="0"/>
              <a:t>Hadoop</a:t>
            </a:r>
            <a:r>
              <a:rPr lang="zh-CN" altLang="en-US" dirty="0"/>
              <a:t>开源软件项目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79" y="983437"/>
            <a:ext cx="10506854" cy="45725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0" y="5822877"/>
            <a:ext cx="12190413" cy="1026503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Wingdings" panose="05000000000000000000" pitchFamily="2" charset="2"/>
              <a:buChar char="p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b="1" dirty="0"/>
              <a:t>管理好复杂和不断变化的软件制品并确保其质量非常重要！</a:t>
            </a: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示例：软件项目的人员及团队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 7</a:t>
            </a:r>
            <a:r>
              <a:rPr lang="zh-CN" altLang="en-US" dirty="0"/>
              <a:t>项目</a:t>
            </a:r>
            <a:endParaRPr lang="en-US" altLang="zh-CN" dirty="0"/>
          </a:p>
          <a:p>
            <a:pPr lvl="1"/>
            <a:r>
              <a:rPr lang="en-US" altLang="zh-CN" dirty="0"/>
              <a:t>25</a:t>
            </a:r>
            <a:r>
              <a:rPr lang="zh-CN" altLang="en-US" dirty="0"/>
              <a:t>个功能</a:t>
            </a:r>
            <a:r>
              <a:rPr lang="zh-CN" altLang="en-US" b="1" dirty="0">
                <a:solidFill>
                  <a:srgbClr val="C00000"/>
                </a:solidFill>
              </a:rPr>
              <a:t>团队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每个团队由</a:t>
            </a:r>
            <a:r>
              <a:rPr lang="en-US" altLang="zh-CN" dirty="0"/>
              <a:t>40</a:t>
            </a:r>
            <a:r>
              <a:rPr lang="zh-CN" altLang="en-US" dirty="0"/>
              <a:t>名开发人员，</a:t>
            </a:r>
            <a:r>
              <a:rPr lang="en-US" altLang="zh-CN" dirty="0"/>
              <a:t>40</a:t>
            </a:r>
            <a:r>
              <a:rPr lang="zh-CN" altLang="en-US" dirty="0"/>
              <a:t>名测试人员，</a:t>
            </a:r>
            <a:r>
              <a:rPr lang="en-US" altLang="zh-CN" dirty="0"/>
              <a:t>20</a:t>
            </a:r>
            <a:r>
              <a:rPr lang="zh-CN" altLang="en-US" dirty="0"/>
              <a:t>名项目经理组成</a:t>
            </a:r>
            <a:endParaRPr lang="en-US" altLang="zh-CN" dirty="0"/>
          </a:p>
          <a:p>
            <a:pPr lvl="1"/>
            <a:r>
              <a:rPr lang="zh-CN" altLang="en-US" dirty="0"/>
              <a:t>整个项目总体约</a:t>
            </a:r>
            <a:r>
              <a:rPr lang="en-US" altLang="zh-CN" dirty="0"/>
              <a:t>500</a:t>
            </a:r>
            <a:r>
              <a:rPr lang="zh-CN" altLang="en-US" dirty="0"/>
              <a:t>个项目经理，</a:t>
            </a:r>
            <a:r>
              <a:rPr lang="en-US" altLang="zh-CN" dirty="0"/>
              <a:t>1000</a:t>
            </a:r>
            <a:r>
              <a:rPr lang="zh-CN" altLang="en-US" dirty="0"/>
              <a:t>名开发人员，</a:t>
            </a:r>
            <a:r>
              <a:rPr lang="en-US" altLang="zh-CN" dirty="0"/>
              <a:t> 1000</a:t>
            </a:r>
            <a:r>
              <a:rPr lang="zh-CN" altLang="en-US" dirty="0"/>
              <a:t>名测试人员</a:t>
            </a:r>
          </a:p>
        </p:txBody>
      </p:sp>
      <p:sp>
        <p:nvSpPr>
          <p:cNvPr id="12" name="矩形 11"/>
          <p:cNvSpPr/>
          <p:nvPr/>
        </p:nvSpPr>
        <p:spPr>
          <a:xfrm>
            <a:off x="8003418" y="3789040"/>
            <a:ext cx="165618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410960" y="5276597"/>
            <a:ext cx="1656184" cy="7630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369102" y="5299441"/>
            <a:ext cx="1656184" cy="7617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8507474" y="3861048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8703246" y="4066322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423734" y="5370578"/>
            <a:ext cx="216024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222296" y="5766150"/>
            <a:ext cx="216024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/>
          <p:cNvSpPr/>
          <p:nvPr/>
        </p:nvSpPr>
        <p:spPr>
          <a:xfrm>
            <a:off x="6936617" y="5486908"/>
            <a:ext cx="216024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/>
          <p:cNvSpPr/>
          <p:nvPr/>
        </p:nvSpPr>
        <p:spPr>
          <a:xfrm>
            <a:off x="8943714" y="3905436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8399462" y="4241008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9107554" y="4237856"/>
            <a:ext cx="216024" cy="216024"/>
          </a:xfrm>
          <a:prstGeom prst="ellipse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9740959" y="5392136"/>
            <a:ext cx="216024" cy="21602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9622736" y="5724490"/>
            <a:ext cx="216024" cy="21602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10125068" y="5488537"/>
            <a:ext cx="216024" cy="21602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/>
          <p:cNvSpPr/>
          <p:nvPr/>
        </p:nvSpPr>
        <p:spPr>
          <a:xfrm>
            <a:off x="9981170" y="5769663"/>
            <a:ext cx="216024" cy="21602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10471818" y="5679696"/>
            <a:ext cx="216024" cy="216024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>
            <a:stCxn id="12" idx="2"/>
            <a:endCxn id="13" idx="0"/>
          </p:cNvCxnSpPr>
          <p:nvPr/>
        </p:nvCxnSpPr>
        <p:spPr>
          <a:xfrm flipH="1">
            <a:off x="7239052" y="4581128"/>
            <a:ext cx="1592458" cy="695469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4" idx="0"/>
            <a:endCxn id="12" idx="2"/>
          </p:cNvCxnSpPr>
          <p:nvPr/>
        </p:nvCxnSpPr>
        <p:spPr>
          <a:xfrm flipH="1" flipV="1">
            <a:off x="8831510" y="4581128"/>
            <a:ext cx="1365684" cy="718313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3"/>
            <a:endCxn id="14" idx="1"/>
          </p:cNvCxnSpPr>
          <p:nvPr/>
        </p:nvCxnSpPr>
        <p:spPr>
          <a:xfrm>
            <a:off x="8067144" y="5658138"/>
            <a:ext cx="1301958" cy="22202"/>
          </a:xfrm>
          <a:prstGeom prst="straightConnector1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37"/>
          <p:cNvSpPr/>
          <p:nvPr/>
        </p:nvSpPr>
        <p:spPr>
          <a:xfrm>
            <a:off x="7644428" y="5697598"/>
            <a:ext cx="216024" cy="21602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6677031" y="5770001"/>
            <a:ext cx="216024" cy="216024"/>
          </a:xfrm>
          <a:prstGeom prst="ellipse">
            <a:avLst/>
          </a:prstGeom>
          <a:ln>
            <a:headEnd type="arrow"/>
            <a:tailEnd type="arrow"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9770082" y="3969060"/>
            <a:ext cx="82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开发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10182894" y="4836744"/>
            <a:ext cx="82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管理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6480243" y="4794982"/>
            <a:ext cx="825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测试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024381" y="3789040"/>
            <a:ext cx="4831121" cy="2250639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Wingdings" panose="05000000000000000000" pitchFamily="2" charset="2"/>
              <a:buChar char="p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b="1" dirty="0"/>
              <a:t>加强人员之间的交流和合作</a:t>
            </a:r>
            <a:endParaRPr lang="en-US" altLang="zh-CN" b="1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zh-CN" altLang="en-US" b="1" dirty="0"/>
              <a:t>非常重要！</a:t>
            </a: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示例：软件项目的开发活动和过程</a:t>
            </a:r>
          </a:p>
        </p:txBody>
      </p:sp>
      <p:pic>
        <p:nvPicPr>
          <p:cNvPr id="5" name="图片 4" descr="图示&#10;&#10;描述已自动生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90" y="1196752"/>
            <a:ext cx="6349483" cy="4660521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211330" y="2581712"/>
            <a:ext cx="4831121" cy="2250639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Wingdings" panose="05000000000000000000" pitchFamily="2" charset="2"/>
              <a:buChar char="p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b="1" dirty="0"/>
              <a:t>管理好多样的开发活动和多变的软件过程非常重要！</a:t>
            </a: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何为软件项目管理</a:t>
            </a:r>
            <a:r>
              <a:rPr lang="en-US" altLang="zh-CN" dirty="0"/>
              <a:t>?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对软件项目所涉及的</a:t>
            </a:r>
            <a:r>
              <a:rPr lang="zh-CN" altLang="en-US" dirty="0">
                <a:solidFill>
                  <a:srgbClr val="C00000"/>
                </a:solidFill>
              </a:rPr>
              <a:t>过程、人员、产品、成本和进度</a:t>
            </a:r>
            <a:r>
              <a:rPr lang="zh-CN" altLang="en-US" dirty="0"/>
              <a:t>等要素进行</a:t>
            </a:r>
            <a:r>
              <a:rPr lang="zh-CN" altLang="en-US" dirty="0">
                <a:solidFill>
                  <a:srgbClr val="C00000"/>
                </a:solidFill>
              </a:rPr>
              <a:t>度量、分析、规划、组织和控制</a:t>
            </a:r>
            <a:r>
              <a:rPr lang="zh-CN" altLang="en-US" dirty="0"/>
              <a:t>的过程，以确保软件项目按照预定的成本、进度、质量要求顺利完成</a:t>
            </a:r>
          </a:p>
        </p:txBody>
      </p:sp>
      <p:sp>
        <p:nvSpPr>
          <p:cNvPr id="4" name="矩形 3"/>
          <p:cNvSpPr/>
          <p:nvPr/>
        </p:nvSpPr>
        <p:spPr>
          <a:xfrm>
            <a:off x="864760" y="3172017"/>
            <a:ext cx="1817326" cy="2294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人员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产品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过程</a:t>
            </a:r>
            <a:endParaRPr lang="en-US" altLang="zh-CN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001895" y="3172017"/>
            <a:ext cx="1995762" cy="2294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度量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分析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规划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组织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……</a:t>
            </a:r>
          </a:p>
        </p:txBody>
      </p:sp>
      <p:sp>
        <p:nvSpPr>
          <p:cNvPr id="11" name="矩形 10"/>
          <p:cNvSpPr/>
          <p:nvPr/>
        </p:nvSpPr>
        <p:spPr>
          <a:xfrm>
            <a:off x="8939522" y="3172017"/>
            <a:ext cx="1991743" cy="22943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高质量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按进度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满足需求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….</a:t>
            </a:r>
          </a:p>
        </p:txBody>
      </p:sp>
      <p:sp>
        <p:nvSpPr>
          <p:cNvPr id="5" name="右箭头 4"/>
          <p:cNvSpPr/>
          <p:nvPr/>
        </p:nvSpPr>
        <p:spPr>
          <a:xfrm>
            <a:off x="3013477" y="3845405"/>
            <a:ext cx="972353" cy="101491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7469846" y="3962094"/>
            <a:ext cx="941139" cy="88227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dk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999589" y="5583923"/>
            <a:ext cx="1336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对象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331503" y="5584626"/>
            <a:ext cx="1336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要素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9191550" y="5610583"/>
            <a:ext cx="1336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目标</a:t>
            </a:r>
            <a:endParaRPr lang="zh-CN" altLang="en-US" sz="2800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软件项目管理的对象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过程</a:t>
            </a:r>
            <a:r>
              <a:rPr lang="zh-CN" altLang="en-US" dirty="0"/>
              <a:t>管理</a:t>
            </a:r>
          </a:p>
          <a:p>
            <a:pPr lvl="1"/>
            <a:r>
              <a:rPr lang="zh-CN" altLang="en-US" dirty="0"/>
              <a:t>过程：</a:t>
            </a:r>
            <a:r>
              <a:rPr lang="zh-CN" altLang="en-US" b="1" dirty="0">
                <a:solidFill>
                  <a:srgbClr val="C00000"/>
                </a:solidFill>
              </a:rPr>
              <a:t>怎么做(</a:t>
            </a:r>
            <a:r>
              <a:rPr lang="en-US" altLang="zh-CN" b="1" dirty="0">
                <a:solidFill>
                  <a:srgbClr val="C00000"/>
                </a:solidFill>
              </a:rPr>
              <a:t>How)</a:t>
            </a:r>
          </a:p>
          <a:p>
            <a:pPr lvl="1"/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人员</a:t>
            </a:r>
            <a:r>
              <a:rPr lang="zh-CN" altLang="en-US" dirty="0"/>
              <a:t>管理</a:t>
            </a:r>
          </a:p>
          <a:p>
            <a:pPr lvl="1"/>
            <a:r>
              <a:rPr lang="zh-CN" altLang="en-US" dirty="0"/>
              <a:t>人员：</a:t>
            </a:r>
            <a:r>
              <a:rPr lang="zh-CN" altLang="en-US" b="1" dirty="0">
                <a:solidFill>
                  <a:srgbClr val="C00000"/>
                </a:solidFill>
              </a:rPr>
              <a:t>谁来做(</a:t>
            </a:r>
            <a:r>
              <a:rPr lang="en-US" altLang="zh-CN" b="1" dirty="0">
                <a:solidFill>
                  <a:srgbClr val="C00000"/>
                </a:solidFill>
              </a:rPr>
              <a:t>Who)</a:t>
            </a:r>
          </a:p>
          <a:p>
            <a:pPr lvl="1"/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产品</a:t>
            </a:r>
            <a:r>
              <a:rPr lang="zh-CN" altLang="en-US" dirty="0"/>
              <a:t>管理</a:t>
            </a:r>
          </a:p>
          <a:p>
            <a:pPr lvl="1"/>
            <a:r>
              <a:rPr lang="zh-CN" altLang="en-US" dirty="0"/>
              <a:t>产品：</a:t>
            </a:r>
            <a:r>
              <a:rPr lang="zh-CN" altLang="en-US" b="1" dirty="0">
                <a:solidFill>
                  <a:srgbClr val="C00000"/>
                </a:solidFill>
              </a:rPr>
              <a:t>结果(</a:t>
            </a:r>
            <a:r>
              <a:rPr lang="en-US" altLang="zh-CN" b="1" dirty="0">
                <a:solidFill>
                  <a:srgbClr val="C00000"/>
                </a:solidFill>
              </a:rPr>
              <a:t>What)</a:t>
            </a:r>
          </a:p>
          <a:p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6628681" y="2303680"/>
            <a:ext cx="4831121" cy="2250639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Wingdings" panose="05000000000000000000" pitchFamily="2" charset="2"/>
              <a:buChar char="p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b="1" dirty="0"/>
              <a:t>软件项目管理要管好三类对象：过程、人员和产品</a:t>
            </a: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软件项目的管理要素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idx="1"/>
          </p:nvPr>
        </p:nvSpPr>
        <p:spPr>
          <a:xfrm>
            <a:off x="539750" y="1125538"/>
            <a:ext cx="10812040" cy="5040312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管理软件过程</a:t>
            </a:r>
          </a:p>
          <a:p>
            <a:pPr lvl="1"/>
            <a:r>
              <a:rPr lang="zh-CN" altLang="en-US" dirty="0"/>
              <a:t>明确软件开发活动及过程：</a:t>
            </a:r>
            <a:r>
              <a:rPr lang="zh-CN" altLang="en-US" b="1" dirty="0">
                <a:solidFill>
                  <a:srgbClr val="C00000"/>
                </a:solidFill>
              </a:rPr>
              <a:t>过程定义</a:t>
            </a:r>
          </a:p>
          <a:p>
            <a:pPr lvl="1"/>
            <a:r>
              <a:rPr lang="zh-CN" altLang="en-US" dirty="0"/>
              <a:t>估算软件项目工作量成本：</a:t>
            </a:r>
            <a:r>
              <a:rPr lang="zh-CN" altLang="en-US" b="1" dirty="0">
                <a:solidFill>
                  <a:srgbClr val="C00000"/>
                </a:solidFill>
              </a:rPr>
              <a:t>软件度量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制定计划、跟踪过程、风险控制等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zh-CN" altLang="en-US" b="1" dirty="0">
              <a:solidFill>
                <a:srgbClr val="C00000"/>
              </a:solidFill>
            </a:endParaRPr>
          </a:p>
          <a:p>
            <a:r>
              <a:rPr lang="zh-CN" altLang="en-US" dirty="0"/>
              <a:t>管理软件产品</a:t>
            </a:r>
          </a:p>
          <a:p>
            <a:pPr lvl="1"/>
            <a:r>
              <a:rPr lang="zh-CN" altLang="en-US" dirty="0"/>
              <a:t>明确有哪些产品，呈什么形式(规范文档)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质量保证、配置管理、需求管理</a:t>
            </a:r>
            <a:r>
              <a:rPr lang="zh-CN" altLang="en-US" dirty="0"/>
              <a:t>，</a:t>
            </a:r>
            <a:r>
              <a:rPr lang="zh-CN" altLang="en-US" b="1" dirty="0">
                <a:solidFill>
                  <a:srgbClr val="C00000"/>
                </a:solidFill>
              </a:rPr>
              <a:t>风险控制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zh-CN" altLang="en-US" dirty="0"/>
          </a:p>
          <a:p>
            <a:r>
              <a:rPr lang="zh-CN" altLang="en-US" dirty="0"/>
              <a:t>管理项目人员</a:t>
            </a:r>
          </a:p>
          <a:p>
            <a:pPr lvl="1"/>
            <a:r>
              <a:rPr lang="zh-CN" altLang="en-US" dirty="0"/>
              <a:t>组建开发团队、调动积极性和激情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团队建设与沟通、机制设计、风险控制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软件项目及其特点</a:t>
            </a:r>
            <a:endParaRPr lang="en-US" altLang="zh-CN" dirty="0"/>
          </a:p>
          <a:p>
            <a:pPr lvl="1"/>
            <a:r>
              <a:rPr lang="zh-CN" altLang="en-US" dirty="0"/>
              <a:t>软件项目及其管理的特殊性</a:t>
            </a:r>
            <a:endParaRPr lang="en-US" altLang="zh-CN" dirty="0"/>
          </a:p>
          <a:p>
            <a:pPr lvl="1"/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软件项目管理内容</a:t>
            </a:r>
            <a:endParaRPr lang="en-US" altLang="zh-CN" dirty="0"/>
          </a:p>
          <a:p>
            <a:pPr lvl="1"/>
            <a:r>
              <a:rPr lang="zh-CN" altLang="en-US" dirty="0"/>
              <a:t>软件项目管理的对象和要素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软件项目管理的方法</a:t>
            </a:r>
            <a:endParaRPr lang="en-US" altLang="zh-CN" dirty="0"/>
          </a:p>
          <a:p>
            <a:pPr lvl="1"/>
            <a:r>
              <a:rPr lang="zh-CN" altLang="en-US" dirty="0"/>
              <a:t>软件项目管理的常见方法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14" y="2348880"/>
            <a:ext cx="1848732" cy="187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zh-CN" altLang="en-US" dirty="0"/>
              <a:t>软件项目管理要素</a:t>
            </a:r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766614" y="1520788"/>
          <a:ext cx="10657183" cy="34563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09710"/>
                <a:gridCol w="2815105"/>
                <a:gridCol w="2915644"/>
                <a:gridCol w="3116724"/>
              </a:tblGrid>
              <a:tr h="73347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管理对象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人员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过程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产品</a:t>
                      </a:r>
                    </a:p>
                  </a:txBody>
                  <a:tcPr marL="68580" marR="68580" marT="0" marB="0"/>
                </a:tc>
              </a:tr>
              <a:tr h="1989430">
                <a:tc rowSpan="2"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管理内容</a:t>
                      </a:r>
                    </a:p>
                    <a:p>
                      <a:pPr marL="0" algn="just" rtl="0" eaLnBrk="1" latinLnBrk="0" hangingPunct="1">
                        <a:spcAft>
                          <a:spcPts val="0"/>
                        </a:spcAft>
                      </a:pPr>
                      <a:endParaRPr kumimoji="0" lang="zh-CN" altLang="en-US" sz="28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zh-CN" sz="2800" b="1" kern="100" dirty="0">
                          <a:effectLst/>
                          <a:latin typeface="+mn-ea"/>
                          <a:ea typeface="+mn-ea"/>
                        </a:rPr>
                        <a:t>团队建设和管理</a:t>
                      </a:r>
                      <a:endParaRPr kumimoji="0" lang="en-US" altLang="zh-CN" sz="2800" b="1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800" b="1" kern="100" dirty="0">
                          <a:effectLst/>
                          <a:latin typeface="+mn-ea"/>
                          <a:ea typeface="+mn-ea"/>
                        </a:rPr>
                        <a:t>纪律和激励机制</a:t>
                      </a:r>
                      <a:endParaRPr kumimoji="0" lang="zh-CN" altLang="zh-CN" sz="2800" b="1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algn="just" rtl="0" eaLnBrk="1" latinLnBrk="0" hangingPunct="1">
                        <a:spcAft>
                          <a:spcPts val="0"/>
                        </a:spcAft>
                      </a:pPr>
                      <a:endParaRPr kumimoji="0" lang="zh-CN" altLang="en-US" sz="2800" b="1" kern="100" dirty="0">
                        <a:solidFill>
                          <a:schemeClr val="dk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800" b="1" dirty="0">
                          <a:latin typeface="+mn-ea"/>
                          <a:ea typeface="+mn-ea"/>
                        </a:rPr>
                        <a:t>过程定义</a:t>
                      </a:r>
                    </a:p>
                    <a:p>
                      <a:r>
                        <a:rPr lang="zh-CN" altLang="en-US" sz="2800" b="1" dirty="0">
                          <a:latin typeface="+mn-ea"/>
                          <a:ea typeface="+mn-ea"/>
                        </a:rPr>
                        <a:t>软件度量</a:t>
                      </a:r>
                    </a:p>
                    <a:p>
                      <a:r>
                        <a:rPr lang="zh-CN" altLang="en-US" sz="2800" b="1" dirty="0">
                          <a:latin typeface="+mn-ea"/>
                          <a:ea typeface="+mn-ea"/>
                        </a:rPr>
                        <a:t>项目计划</a:t>
                      </a:r>
                    </a:p>
                    <a:p>
                      <a:r>
                        <a:rPr lang="zh-CN" altLang="en-US" sz="2800" b="1" dirty="0">
                          <a:latin typeface="+mn-ea"/>
                          <a:ea typeface="+mn-ea"/>
                        </a:rPr>
                        <a:t>项目跟踪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2800" b="1" kern="100" dirty="0">
                          <a:effectLst/>
                          <a:latin typeface="+mn-ea"/>
                          <a:ea typeface="+mn-ea"/>
                        </a:rPr>
                        <a:t>软件质量管理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2800" b="1" kern="100" dirty="0">
                          <a:effectLst/>
                          <a:latin typeface="+mn-ea"/>
                          <a:ea typeface="+mn-ea"/>
                        </a:rPr>
                        <a:t>软件配置管理</a:t>
                      </a: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zh-CN" sz="2800" b="1" kern="100" dirty="0">
                          <a:effectLst/>
                          <a:latin typeface="+mn-ea"/>
                          <a:ea typeface="+mn-ea"/>
                        </a:rPr>
                        <a:t>软件需求管理</a:t>
                      </a:r>
                    </a:p>
                    <a:p>
                      <a:endParaRPr lang="zh-CN" altLang="en-US" sz="2800" b="1" dirty="0">
                        <a:latin typeface="+mn-ea"/>
                        <a:ea typeface="+mn-ea"/>
                      </a:endParaRPr>
                    </a:p>
                  </a:txBody>
                  <a:tcPr/>
                </a:tc>
              </a:tr>
              <a:tr h="733477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zh-CN" altLang="en-US" sz="2800" b="1" dirty="0">
                          <a:latin typeface="+mn-ea"/>
                          <a:ea typeface="+mn-ea"/>
                        </a:rPr>
                        <a:t>风险管理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 </a:t>
            </a:r>
            <a:r>
              <a:rPr lang="zh-CN" altLang="en-US" dirty="0"/>
              <a:t>过程管理</a:t>
            </a:r>
            <a:endParaRPr lang="en-US" altLang="zh-CN" dirty="0"/>
          </a:p>
        </p:txBody>
      </p:sp>
      <p:sp>
        <p:nvSpPr>
          <p:cNvPr id="2048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过程定义</a:t>
            </a:r>
          </a:p>
          <a:p>
            <a:r>
              <a:rPr lang="zh-CN" altLang="en-US" dirty="0"/>
              <a:t>软件度量</a:t>
            </a:r>
          </a:p>
          <a:p>
            <a:r>
              <a:rPr lang="zh-CN" altLang="en-US" dirty="0"/>
              <a:t>项目计划</a:t>
            </a:r>
          </a:p>
          <a:p>
            <a:r>
              <a:rPr lang="zh-CN" altLang="en-US" dirty="0"/>
              <a:t>项目跟踪</a:t>
            </a:r>
          </a:p>
          <a:p>
            <a:r>
              <a:rPr lang="zh-CN" altLang="en-US" dirty="0"/>
              <a:t>风险管理</a:t>
            </a:r>
          </a:p>
        </p:txBody>
      </p:sp>
      <p:sp>
        <p:nvSpPr>
          <p:cNvPr id="2" name="椭圆 1"/>
          <p:cNvSpPr/>
          <p:nvPr/>
        </p:nvSpPr>
        <p:spPr>
          <a:xfrm>
            <a:off x="7031310" y="1251183"/>
            <a:ext cx="3168352" cy="29699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软件项目</a:t>
            </a:r>
            <a:endParaRPr lang="en-US" altLang="zh-CN" sz="2800" dirty="0"/>
          </a:p>
          <a:p>
            <a:pPr algn="ctr"/>
            <a:r>
              <a:rPr lang="zh-CN" altLang="en-US" sz="2800" dirty="0"/>
              <a:t>管理</a:t>
            </a:r>
          </a:p>
        </p:txBody>
      </p:sp>
      <p:sp>
        <p:nvSpPr>
          <p:cNvPr id="4" name="椭圆 3"/>
          <p:cNvSpPr/>
          <p:nvPr/>
        </p:nvSpPr>
        <p:spPr>
          <a:xfrm>
            <a:off x="6095206" y="2132856"/>
            <a:ext cx="1368152" cy="100811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过程</a:t>
            </a:r>
          </a:p>
        </p:txBody>
      </p:sp>
      <p:sp>
        <p:nvSpPr>
          <p:cNvPr id="8" name="椭圆 7"/>
          <p:cNvSpPr/>
          <p:nvPr/>
        </p:nvSpPr>
        <p:spPr>
          <a:xfrm>
            <a:off x="9767614" y="2134872"/>
            <a:ext cx="1368152" cy="1008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人员</a:t>
            </a:r>
          </a:p>
        </p:txBody>
      </p:sp>
      <p:sp>
        <p:nvSpPr>
          <p:cNvPr id="9" name="椭圆 8"/>
          <p:cNvSpPr/>
          <p:nvPr/>
        </p:nvSpPr>
        <p:spPr>
          <a:xfrm>
            <a:off x="8039422" y="3717032"/>
            <a:ext cx="1476164" cy="1080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产品</a:t>
            </a: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2.5.1 </a:t>
            </a:r>
            <a:r>
              <a:rPr lang="zh-CN" altLang="en-US" dirty="0"/>
              <a:t>过程定义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en-US" altLang="zh-CN" dirty="0"/>
          </a:p>
          <a:p>
            <a:pPr lvl="1"/>
            <a:r>
              <a:rPr lang="zh-CN" altLang="en-US" dirty="0"/>
              <a:t>定义、文档化软件开发过程、明确软件开发活动，得到一个</a:t>
            </a:r>
            <a:r>
              <a:rPr lang="zh-CN" altLang="en-US" b="1" dirty="0">
                <a:solidFill>
                  <a:srgbClr val="C00000"/>
                </a:solidFill>
              </a:rPr>
              <a:t>良定义、全面、灵活、简洁和可供剪裁的软件开发过程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zh-CN" altLang="en-US" dirty="0"/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如何根据要求定义软件开发过程？</a:t>
            </a:r>
          </a:p>
          <a:p>
            <a:pPr lvl="1"/>
            <a:r>
              <a:rPr lang="zh-CN" altLang="en-US" dirty="0"/>
              <a:t>如何对它文档化软件过程？</a:t>
            </a:r>
          </a:p>
          <a:p>
            <a:pPr lvl="1"/>
            <a:r>
              <a:rPr lang="zh-CN" altLang="en-US" dirty="0"/>
              <a:t>如何确保软件开发过程的有效性(包含必须的活动)、简洁性(舍弃不必要的过程和活动</a:t>
            </a:r>
            <a:r>
              <a:rPr lang="en-US" altLang="zh-CN" dirty="0"/>
              <a:t>)</a:t>
            </a:r>
            <a:r>
              <a:rPr lang="zh-CN" altLang="en-US" dirty="0"/>
              <a:t>和灵活性(根据具体项目情况进行剪裁)？</a:t>
            </a:r>
          </a:p>
          <a:p>
            <a:pPr lvl="1"/>
            <a:r>
              <a:rPr lang="zh-CN" altLang="en-US" dirty="0"/>
              <a:t>如何根据项目的特点剪裁过程？</a:t>
            </a:r>
            <a:r>
              <a:rPr lang="en-US" altLang="zh-CN" dirty="0"/>
              <a:t>……</a:t>
            </a:r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2437606" y="5334000"/>
            <a:ext cx="80010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450274" y="2852936"/>
            <a:ext cx="3937520" cy="1691574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Wingdings" panose="05000000000000000000" pitchFamily="2" charset="2"/>
              <a:buChar char="p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b="1" dirty="0"/>
              <a:t>定义和明确过程是软件开发的前提</a:t>
            </a: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示例：根据软件项目的特点来定义过程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明确需求、严格的质量管控</a:t>
            </a:r>
            <a:endParaRPr lang="en-US" altLang="zh-CN" dirty="0"/>
          </a:p>
          <a:p>
            <a:pPr lvl="1"/>
            <a:r>
              <a:rPr lang="zh-CN" altLang="en-US" dirty="0"/>
              <a:t>以文档为中心的重型过程</a:t>
            </a:r>
            <a:endParaRPr lang="en-US" altLang="zh-CN" dirty="0"/>
          </a:p>
          <a:p>
            <a:pPr lvl="1"/>
            <a:r>
              <a:rPr lang="zh-CN" altLang="en-US" dirty="0"/>
              <a:t>瀑布模型、迭代和增量模型、螺旋模型等</a:t>
            </a:r>
            <a:endParaRPr lang="en-US" altLang="zh-CN" dirty="0"/>
          </a:p>
          <a:p>
            <a:pPr lvl="1"/>
            <a:r>
              <a:rPr lang="zh-CN" altLang="en-US" dirty="0"/>
              <a:t>大部分军用软件项目采用该种方法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变化和未确定的需求、快速应对变化</a:t>
            </a:r>
            <a:endParaRPr lang="en-US" altLang="zh-CN" dirty="0"/>
          </a:p>
          <a:p>
            <a:pPr lvl="1"/>
            <a:r>
              <a:rPr lang="zh-CN" altLang="en-US" dirty="0"/>
              <a:t>敏捷方法</a:t>
            </a:r>
            <a:endParaRPr lang="en-US" altLang="zh-CN" dirty="0"/>
          </a:p>
          <a:p>
            <a:pPr lvl="1"/>
            <a:r>
              <a:rPr lang="zh-CN" altLang="en-US" dirty="0"/>
              <a:t>一些特定的军用软件采用该方法</a:t>
            </a: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2.5.2 </a:t>
            </a:r>
            <a:r>
              <a:rPr lang="zh-CN" altLang="en-US" dirty="0"/>
              <a:t>软件度量</a:t>
            </a:r>
          </a:p>
        </p:txBody>
      </p:sp>
      <p:sp>
        <p:nvSpPr>
          <p:cNvPr id="23559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en-US" altLang="zh-CN" dirty="0"/>
          </a:p>
          <a:p>
            <a:pPr lvl="1"/>
            <a:r>
              <a:rPr lang="zh-CN" altLang="en-US" dirty="0"/>
              <a:t>对软件项目的过程、产品、资源的属性的</a:t>
            </a:r>
            <a:r>
              <a:rPr lang="zh-CN" altLang="en-US" b="1" dirty="0">
                <a:solidFill>
                  <a:srgbClr val="C00000"/>
                </a:solidFill>
              </a:rPr>
              <a:t>定量描述</a:t>
            </a:r>
            <a:r>
              <a:rPr lang="zh-CN" altLang="en-US" dirty="0"/>
              <a:t>，如软件项目的规模、成本、工作量、质量等</a:t>
            </a:r>
            <a:endParaRPr lang="en-US" altLang="zh-CN" dirty="0"/>
          </a:p>
          <a:p>
            <a:pPr lvl="1"/>
            <a:r>
              <a:rPr lang="zh-CN" altLang="en-US" dirty="0"/>
              <a:t>目的是为了对软件项目进行更好管理，如制定计划、质量保证等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需要对哪些方面进行度量？</a:t>
            </a:r>
          </a:p>
          <a:p>
            <a:pPr lvl="1"/>
            <a:r>
              <a:rPr lang="zh-CN" altLang="en-US" dirty="0"/>
              <a:t>如何进行度量？</a:t>
            </a:r>
          </a:p>
          <a:p>
            <a:pPr lvl="1"/>
            <a:r>
              <a:rPr lang="zh-CN" altLang="en-US" dirty="0"/>
              <a:t>如何将度量的结果指导软件项目的管理？</a:t>
            </a:r>
          </a:p>
          <a:p>
            <a:pPr lvl="1"/>
            <a:r>
              <a:rPr lang="zh-CN" altLang="en-US" dirty="0"/>
              <a:t>有哪些工具和模型可辅助进行软件度量……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62331" y="4221088"/>
            <a:ext cx="2988332" cy="1935974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Wingdings" panose="05000000000000000000" pitchFamily="2" charset="2"/>
              <a:buChar char="p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b="1" dirty="0"/>
              <a:t>软件项目管理需定量的数据支持</a:t>
            </a: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软件开发项目需要定量数据</a:t>
            </a:r>
            <a:endParaRPr lang="en-US" altLang="zh-CN" dirty="0"/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签订合同之时</a:t>
            </a:r>
            <a:endParaRPr lang="en-US" altLang="zh-CN" dirty="0"/>
          </a:p>
          <a:p>
            <a:pPr lvl="1"/>
            <a:r>
              <a:rPr lang="zh-CN" altLang="en-US" dirty="0"/>
              <a:t>客户和开发商都关心项目规模和合同额</a:t>
            </a:r>
            <a:endParaRPr lang="en-US" altLang="zh-CN" dirty="0"/>
          </a:p>
          <a:p>
            <a:r>
              <a:rPr lang="zh-CN" altLang="en-US" dirty="0"/>
              <a:t>项目策划之时</a:t>
            </a:r>
            <a:endParaRPr lang="en-US" altLang="zh-CN" dirty="0"/>
          </a:p>
          <a:p>
            <a:pPr lvl="1"/>
            <a:r>
              <a:rPr lang="zh-CN" altLang="en-US" dirty="0"/>
              <a:t>项目组关心开发时间、投入成本和人力</a:t>
            </a:r>
            <a:endParaRPr lang="en-US" altLang="zh-CN" dirty="0"/>
          </a:p>
          <a:p>
            <a:r>
              <a:rPr lang="zh-CN" altLang="en-US" dirty="0"/>
              <a:t>开发过程之中</a:t>
            </a:r>
            <a:endParaRPr lang="en-US" altLang="zh-CN" dirty="0"/>
          </a:p>
          <a:p>
            <a:pPr lvl="1"/>
            <a:r>
              <a:rPr lang="zh-CN" altLang="en-US" dirty="0"/>
              <a:t>项目组关注开发进度</a:t>
            </a:r>
            <a:endParaRPr lang="en-US" altLang="zh-CN" dirty="0"/>
          </a:p>
          <a:p>
            <a:pPr lvl="1"/>
            <a:r>
              <a:rPr lang="zh-CN" altLang="en-US" dirty="0"/>
              <a:t>用户和开发人员关注产品质量</a:t>
            </a:r>
            <a:endParaRPr lang="en-US" altLang="zh-CN" dirty="0"/>
          </a:p>
          <a:p>
            <a:r>
              <a:rPr lang="zh-CN" altLang="en-US" dirty="0"/>
              <a:t>开发完成之后</a:t>
            </a:r>
            <a:endParaRPr lang="en-US" altLang="zh-CN" dirty="0"/>
          </a:p>
          <a:p>
            <a:pPr lvl="1"/>
            <a:r>
              <a:rPr lang="zh-CN" altLang="en-US" dirty="0"/>
              <a:t>项目实际投入和开销</a:t>
            </a:r>
            <a:endParaRPr lang="en-US" altLang="zh-CN" dirty="0"/>
          </a:p>
          <a:p>
            <a:pPr lvl="1"/>
            <a:r>
              <a:rPr lang="zh-CN" altLang="en-US" dirty="0"/>
              <a:t>项目的利润</a:t>
            </a: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软件度量</a:t>
            </a:r>
            <a:endParaRPr lang="en-US" altLang="zh-CN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软件度量</a:t>
            </a:r>
            <a:r>
              <a:rPr lang="zh-CN" altLang="en-US" dirty="0"/>
              <a:t>(</a:t>
            </a:r>
            <a:r>
              <a:rPr lang="en-US" altLang="zh-CN" dirty="0"/>
              <a:t>Metrics)</a:t>
            </a:r>
            <a:r>
              <a:rPr lang="zh-CN" altLang="en-US" dirty="0"/>
              <a:t>是指对软件产品、软件开发过程或者资源的简单属性的定量描述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产品</a:t>
            </a:r>
            <a:r>
              <a:rPr lang="zh-CN" altLang="en-US" dirty="0"/>
              <a:t>：软件开发过程中所生成的各种文档和程序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过程</a:t>
            </a:r>
            <a:r>
              <a:rPr lang="zh-CN" altLang="en-US" dirty="0"/>
              <a:t>：与软件开发有关的各种活动，如软件设计等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资源</a:t>
            </a:r>
            <a:r>
              <a:rPr lang="zh-CN" altLang="en-US" dirty="0"/>
              <a:t>：软件开发过程中所需支持，如人员、费用等</a:t>
            </a:r>
          </a:p>
          <a:p>
            <a:r>
              <a:rPr lang="zh-CN" altLang="en-US" dirty="0"/>
              <a:t>注意点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定量描述</a:t>
            </a:r>
            <a:r>
              <a:rPr lang="zh-CN" altLang="en-US" dirty="0"/>
              <a:t>而不是定性描述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简单属性</a:t>
            </a:r>
            <a:r>
              <a:rPr lang="zh-CN" altLang="en-US" dirty="0"/>
              <a:t>：无需参照其它属性便可直接获得定量描述</a:t>
            </a:r>
            <a:endParaRPr lang="en-US" altLang="zh-CN" dirty="0"/>
          </a:p>
          <a:p>
            <a:r>
              <a:rPr lang="zh-CN" altLang="en-US" dirty="0"/>
              <a:t>简单属性示例</a:t>
            </a:r>
            <a:endParaRPr lang="en-US" altLang="zh-CN" dirty="0"/>
          </a:p>
          <a:p>
            <a:pPr lvl="1"/>
            <a:r>
              <a:rPr lang="zh-CN" altLang="en-US" dirty="0"/>
              <a:t>例子：**软件系统的代码行数目为</a:t>
            </a:r>
            <a:r>
              <a:rPr lang="en-US" altLang="zh-CN" dirty="0"/>
              <a:t>1132 </a:t>
            </a:r>
            <a:r>
              <a:rPr lang="en-US" altLang="zh-CN" i="1" dirty="0"/>
              <a:t>KLOC</a:t>
            </a:r>
            <a:endParaRPr lang="zh-CN" altLang="en-US" i="1" dirty="0"/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软件测量</a:t>
            </a:r>
            <a:endParaRPr lang="en-US" altLang="zh-CN" dirty="0"/>
          </a:p>
        </p:txBody>
      </p:sp>
      <p:sp>
        <p:nvSpPr>
          <p:cNvPr id="5837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软件测量</a:t>
            </a:r>
            <a:r>
              <a:rPr lang="zh-CN" altLang="en-US" dirty="0"/>
              <a:t>(</a:t>
            </a:r>
            <a:r>
              <a:rPr lang="en-US" altLang="zh-CN" dirty="0"/>
              <a:t>Measure)</a:t>
            </a:r>
          </a:p>
          <a:p>
            <a:pPr lvl="1"/>
            <a:r>
              <a:rPr lang="zh-CN" altLang="en-US" dirty="0"/>
              <a:t>对软件产品、软件开发过程和资源</a:t>
            </a:r>
            <a:r>
              <a:rPr lang="zh-CN" altLang="en-US" b="1" dirty="0">
                <a:solidFill>
                  <a:srgbClr val="C00000"/>
                </a:solidFill>
              </a:rPr>
              <a:t>复杂属性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C00000"/>
                </a:solidFill>
              </a:rPr>
              <a:t>定量描述</a:t>
            </a:r>
            <a:r>
              <a:rPr lang="zh-CN" altLang="en-US" dirty="0"/>
              <a:t>，它是简单属性度量值函数，用</a:t>
            </a:r>
            <a:r>
              <a:rPr lang="zh-CN" altLang="en-US" b="1" dirty="0">
                <a:solidFill>
                  <a:srgbClr val="C00000"/>
                </a:solidFill>
              </a:rPr>
              <a:t>于事后或实时状态</a:t>
            </a:r>
            <a:r>
              <a:rPr lang="zh-CN" altLang="en-US" dirty="0"/>
              <a:t>，如软件可靠性</a:t>
            </a:r>
          </a:p>
          <a:p>
            <a:r>
              <a:rPr lang="zh-CN" altLang="en-US" dirty="0"/>
              <a:t>注意点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定量描述</a:t>
            </a:r>
            <a:r>
              <a:rPr lang="zh-CN" altLang="en-US" dirty="0"/>
              <a:t>而不是定性描述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复杂属性</a:t>
            </a:r>
            <a:r>
              <a:rPr lang="zh-CN" altLang="en-US" dirty="0"/>
              <a:t>-不可直接获得、需参照其它属性的度量值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实时或者事后状态</a:t>
            </a:r>
            <a:r>
              <a:rPr lang="zh-CN" altLang="en-US" dirty="0"/>
              <a:t>，用于对历史进行评估</a:t>
            </a:r>
            <a:endParaRPr lang="en-US" altLang="zh-CN" dirty="0"/>
          </a:p>
          <a:p>
            <a:r>
              <a:rPr lang="zh-CN" altLang="en-US" dirty="0"/>
              <a:t>复杂属性示例</a:t>
            </a:r>
            <a:endParaRPr lang="en-US" altLang="zh-CN" dirty="0"/>
          </a:p>
          <a:p>
            <a:pPr lvl="1"/>
            <a:r>
              <a:rPr lang="zh-CN" altLang="en-US" dirty="0"/>
              <a:t>软件质量、软件可靠性等等</a:t>
            </a:r>
            <a:endParaRPr lang="en-US" altLang="zh-CN" dirty="0"/>
          </a:p>
          <a:p>
            <a:pPr lvl="1"/>
            <a:r>
              <a:rPr lang="zh-CN" altLang="en-US" dirty="0"/>
              <a:t>例子：软件可靠性为</a:t>
            </a:r>
            <a:r>
              <a:rPr lang="en-US" altLang="zh-CN" dirty="0"/>
              <a:t>0.95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估算</a:t>
            </a:r>
            <a:endParaRPr lang="en-US" altLang="zh-CN" dirty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估算</a:t>
            </a:r>
            <a:r>
              <a:rPr lang="zh-CN" altLang="en-US" dirty="0"/>
              <a:t>(</a:t>
            </a:r>
            <a:r>
              <a:rPr lang="en-US" altLang="zh-CN" dirty="0"/>
              <a:t>Estimation)</a:t>
            </a:r>
          </a:p>
          <a:p>
            <a:pPr lvl="1"/>
            <a:r>
              <a:rPr lang="zh-CN" altLang="en-US" dirty="0"/>
              <a:t>对软件产品、软件开发过程和资源</a:t>
            </a:r>
            <a:r>
              <a:rPr lang="zh-CN" altLang="en-US" b="1" dirty="0">
                <a:solidFill>
                  <a:srgbClr val="C00000"/>
                </a:solidFill>
              </a:rPr>
              <a:t>复杂属性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C00000"/>
                </a:solidFill>
              </a:rPr>
              <a:t>定量描述</a:t>
            </a:r>
            <a:r>
              <a:rPr lang="zh-CN" altLang="en-US" dirty="0"/>
              <a:t>，它是简单属性度量值的函数，软件估算</a:t>
            </a:r>
            <a:r>
              <a:rPr lang="zh-CN" altLang="en-US" b="1" dirty="0">
                <a:solidFill>
                  <a:srgbClr val="C00000"/>
                </a:solidFill>
              </a:rPr>
              <a:t>用于事前</a:t>
            </a:r>
            <a:endParaRPr lang="zh-CN" altLang="en-US" dirty="0"/>
          </a:p>
          <a:p>
            <a:r>
              <a:rPr lang="zh-CN" altLang="en-US" dirty="0"/>
              <a:t>注意点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定量描述</a:t>
            </a:r>
            <a:r>
              <a:rPr lang="zh-CN" altLang="en-US" dirty="0"/>
              <a:t>，而不是定性描述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复杂属性，</a:t>
            </a:r>
            <a:r>
              <a:rPr lang="zh-CN" altLang="en-US" dirty="0"/>
              <a:t>不可直接获得、需参照其它属性的度量值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事前状态，</a:t>
            </a:r>
            <a:r>
              <a:rPr lang="zh-CN" altLang="en-US" dirty="0"/>
              <a:t>可采用经验公式</a:t>
            </a:r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zh-CN" altLang="en-US" dirty="0"/>
              <a:t>如某个软件的开发成本为</a:t>
            </a:r>
            <a:r>
              <a:rPr lang="en-US" altLang="zh-CN" dirty="0"/>
              <a:t>125</a:t>
            </a:r>
            <a:r>
              <a:rPr lang="zh-CN" altLang="en-US" dirty="0"/>
              <a:t>万元</a:t>
            </a: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软件度量的对象</a:t>
            </a:r>
            <a:endParaRPr lang="en-US" altLang="zh-CN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550590" y="1160748"/>
          <a:ext cx="11233248" cy="46805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3907"/>
                <a:gridCol w="2680509"/>
                <a:gridCol w="1872208"/>
                <a:gridCol w="1872208"/>
                <a:gridCol w="1872208"/>
                <a:gridCol w="1872208"/>
              </a:tblGrid>
              <a:tr h="405512">
                <a:tc>
                  <a:txBody>
                    <a:bodyPr/>
                    <a:lstStyle/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kumimoji="0" lang="zh-CN" sz="2400" b="1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产品</a:t>
                      </a:r>
                      <a:endParaRPr kumimoji="0"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过程</a:t>
                      </a:r>
                      <a:endParaRPr kumimoji="0"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资源</a:t>
                      </a:r>
                      <a:endParaRPr kumimoji="0"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关注对象</a:t>
                      </a:r>
                      <a:endParaRPr kumimoji="0"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难易程度</a:t>
                      </a:r>
                      <a:endParaRPr kumimoji="0"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/>
                </a:tc>
              </a:tr>
              <a:tr h="2331822">
                <a:tc>
                  <a:txBody>
                    <a:bodyPr/>
                    <a:lstStyle/>
                    <a:p>
                      <a:pPr indent="266700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内部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属性</a:t>
                      </a:r>
                      <a:endParaRPr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(1)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代码长度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(2)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程序功能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(3)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重用性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(4)</a:t>
                      </a: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模块的耦合和内聚度 ……</a:t>
                      </a:r>
                      <a:endParaRPr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effectLst/>
                          <a:latin typeface="+mn-ea"/>
                          <a:ea typeface="+mn-ea"/>
                        </a:rPr>
                        <a:t>(1)</a:t>
                      </a:r>
                      <a:r>
                        <a:rPr kumimoji="0" lang="zh-CN" sz="2400" b="1" kern="100" dirty="0">
                          <a:effectLst/>
                          <a:latin typeface="+mn-ea"/>
                          <a:ea typeface="+mn-ea"/>
                        </a:rPr>
                        <a:t>工作量</a:t>
                      </a:r>
                    </a:p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effectLst/>
                          <a:latin typeface="+mn-ea"/>
                          <a:ea typeface="+mn-ea"/>
                        </a:rPr>
                        <a:t>(2)</a:t>
                      </a:r>
                      <a:r>
                        <a:rPr kumimoji="0" lang="zh-CN" sz="2400" b="1" kern="100" dirty="0">
                          <a:effectLst/>
                          <a:latin typeface="+mn-ea"/>
                          <a:ea typeface="+mn-ea"/>
                        </a:rPr>
                        <a:t>计划和进度</a:t>
                      </a:r>
                    </a:p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b="1" kern="100" dirty="0">
                          <a:effectLst/>
                          <a:latin typeface="+mn-ea"/>
                          <a:ea typeface="+mn-ea"/>
                        </a:rPr>
                        <a:t>…</a:t>
                      </a:r>
                      <a:r>
                        <a:rPr kumimoji="0" lang="en-US" sz="2400" b="1" kern="100" dirty="0">
                          <a:effectLst/>
                          <a:latin typeface="+mn-ea"/>
                          <a:ea typeface="+mn-ea"/>
                        </a:rPr>
                        <a:t>.</a:t>
                      </a:r>
                      <a:endParaRPr kumimoji="0" lang="zh-CN" sz="2400" b="1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kumimoji="0" lang="en-US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effectLst/>
                          <a:latin typeface="+mn-ea"/>
                          <a:ea typeface="+mn-ea"/>
                        </a:rPr>
                        <a:t>(1)</a:t>
                      </a:r>
                      <a:r>
                        <a:rPr kumimoji="0" lang="zh-CN" sz="2400" b="1" kern="100" dirty="0">
                          <a:effectLst/>
                          <a:latin typeface="+mn-ea"/>
                          <a:ea typeface="+mn-ea"/>
                        </a:rPr>
                        <a:t>人</a:t>
                      </a:r>
                    </a:p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effectLst/>
                          <a:latin typeface="+mn-ea"/>
                          <a:ea typeface="+mn-ea"/>
                        </a:rPr>
                        <a:t>(2)</a:t>
                      </a:r>
                      <a:r>
                        <a:rPr kumimoji="0" lang="zh-CN" sz="2400" b="1" kern="100" dirty="0">
                          <a:effectLst/>
                          <a:latin typeface="+mn-ea"/>
                          <a:ea typeface="+mn-ea"/>
                        </a:rPr>
                        <a:t>软硬件环境</a:t>
                      </a:r>
                    </a:p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effectLst/>
                          <a:latin typeface="+mn-ea"/>
                          <a:ea typeface="+mn-ea"/>
                        </a:rPr>
                        <a:t>(3)</a:t>
                      </a:r>
                      <a:r>
                        <a:rPr kumimoji="0" lang="zh-CN" sz="2400" b="1" kern="100" dirty="0">
                          <a:effectLst/>
                          <a:latin typeface="+mn-ea"/>
                          <a:ea typeface="+mn-ea"/>
                        </a:rPr>
                        <a:t>方法</a:t>
                      </a:r>
                    </a:p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effectLst/>
                          <a:latin typeface="+mn-ea"/>
                          <a:ea typeface="+mn-ea"/>
                        </a:rPr>
                        <a:t>(4)</a:t>
                      </a:r>
                      <a:r>
                        <a:rPr kumimoji="0" lang="zh-CN" sz="2400" b="1" kern="100" dirty="0">
                          <a:effectLst/>
                          <a:latin typeface="+mn-ea"/>
                          <a:ea typeface="+mn-ea"/>
                        </a:rPr>
                        <a:t>经验</a:t>
                      </a:r>
                    </a:p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effectLst/>
                          <a:latin typeface="+mn-ea"/>
                          <a:ea typeface="+mn-ea"/>
                        </a:rPr>
                        <a:t> </a:t>
                      </a:r>
                      <a:endParaRPr kumimoji="0" lang="en-US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b="1" kern="100" dirty="0">
                          <a:effectLst/>
                          <a:latin typeface="+mn-ea"/>
                          <a:ea typeface="+mn-ea"/>
                        </a:rPr>
                        <a:t>软件开发人员和项目管理人员</a:t>
                      </a:r>
                      <a:endParaRPr kumimoji="0"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b="1" kern="100" dirty="0">
                          <a:effectLst/>
                          <a:latin typeface="+mn-ea"/>
                          <a:ea typeface="+mn-ea"/>
                        </a:rPr>
                        <a:t>相对比较容易</a:t>
                      </a:r>
                      <a:endParaRPr kumimoji="0"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43185">
                <a:tc>
                  <a:txBody>
                    <a:bodyPr/>
                    <a:lstStyle/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外部</a:t>
                      </a:r>
                    </a:p>
                    <a:p>
                      <a:pPr marL="0" indent="0" algn="just">
                        <a:spcAft>
                          <a:spcPts val="0"/>
                        </a:spcAft>
                      </a:pPr>
                      <a:r>
                        <a:rPr lang="zh-CN" sz="24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属性</a:t>
                      </a:r>
                      <a:endParaRPr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effectLst/>
                          <a:latin typeface="+mn-ea"/>
                          <a:ea typeface="+mn-ea"/>
                        </a:rPr>
                        <a:t>(1)</a:t>
                      </a:r>
                      <a:r>
                        <a:rPr kumimoji="0" lang="zh-CN" sz="2400" b="1" kern="100" dirty="0">
                          <a:effectLst/>
                          <a:latin typeface="+mn-ea"/>
                          <a:ea typeface="+mn-ea"/>
                        </a:rPr>
                        <a:t>可靠性</a:t>
                      </a:r>
                    </a:p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effectLst/>
                          <a:latin typeface="+mn-ea"/>
                          <a:ea typeface="+mn-ea"/>
                        </a:rPr>
                        <a:t>(2)</a:t>
                      </a:r>
                      <a:r>
                        <a:rPr kumimoji="0" lang="zh-CN" sz="2400" b="1" kern="100" dirty="0">
                          <a:effectLst/>
                          <a:latin typeface="+mn-ea"/>
                          <a:ea typeface="+mn-ea"/>
                        </a:rPr>
                        <a:t>可理解性</a:t>
                      </a:r>
                      <a:endParaRPr kumimoji="0" lang="en-US" altLang="zh-CN" sz="2400" b="1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effectLst/>
                          <a:latin typeface="+mn-ea"/>
                          <a:ea typeface="+mn-ea"/>
                        </a:rPr>
                        <a:t>(3)</a:t>
                      </a:r>
                      <a:r>
                        <a:rPr kumimoji="0" lang="zh-CN" sz="2400" b="1" kern="100" dirty="0">
                          <a:effectLst/>
                          <a:latin typeface="+mn-ea"/>
                          <a:ea typeface="+mn-ea"/>
                        </a:rPr>
                        <a:t>质量</a:t>
                      </a:r>
                    </a:p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effectLst/>
                          <a:latin typeface="+mn-ea"/>
                          <a:ea typeface="+mn-ea"/>
                        </a:rPr>
                        <a:t>(4)</a:t>
                      </a:r>
                      <a:r>
                        <a:rPr kumimoji="0" lang="zh-CN" sz="2400" b="1" kern="100" dirty="0">
                          <a:effectLst/>
                          <a:latin typeface="+mn-ea"/>
                          <a:ea typeface="+mn-ea"/>
                        </a:rPr>
                        <a:t>可维护性</a:t>
                      </a:r>
                      <a:endParaRPr kumimoji="0" lang="en-US" altLang="zh-CN" sz="2400" b="1" kern="100" dirty="0">
                        <a:effectLst/>
                        <a:latin typeface="+mn-ea"/>
                        <a:ea typeface="+mn-ea"/>
                      </a:endParaRPr>
                    </a:p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effectLst/>
                          <a:latin typeface="+mn-ea"/>
                          <a:ea typeface="+mn-ea"/>
                        </a:rPr>
                        <a:t>(5)</a:t>
                      </a:r>
                      <a:r>
                        <a:rPr kumimoji="0" lang="zh-CN" sz="2400" b="1" kern="100" dirty="0">
                          <a:effectLst/>
                          <a:latin typeface="+mn-ea"/>
                          <a:ea typeface="+mn-ea"/>
                        </a:rPr>
                        <a:t>可移植性</a:t>
                      </a:r>
                      <a:endParaRPr kumimoji="0"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effectLst/>
                          <a:latin typeface="+mn-ea"/>
                          <a:ea typeface="+mn-ea"/>
                        </a:rPr>
                        <a:t>(1)</a:t>
                      </a:r>
                      <a:r>
                        <a:rPr kumimoji="0" lang="zh-CN" sz="2400" b="1" kern="100" dirty="0">
                          <a:effectLst/>
                          <a:latin typeface="+mn-ea"/>
                          <a:ea typeface="+mn-ea"/>
                        </a:rPr>
                        <a:t>成本</a:t>
                      </a:r>
                    </a:p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effectLst/>
                          <a:latin typeface="+mn-ea"/>
                          <a:ea typeface="+mn-ea"/>
                        </a:rPr>
                        <a:t>(2)</a:t>
                      </a:r>
                      <a:r>
                        <a:rPr kumimoji="0" lang="zh-CN" sz="2400" b="1" kern="100" dirty="0">
                          <a:effectLst/>
                          <a:latin typeface="+mn-ea"/>
                          <a:ea typeface="+mn-ea"/>
                        </a:rPr>
                        <a:t>可控制性</a:t>
                      </a:r>
                      <a:endParaRPr kumimoji="0"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effectLst/>
                          <a:latin typeface="+mn-ea"/>
                          <a:ea typeface="+mn-ea"/>
                        </a:rPr>
                        <a:t>(1)</a:t>
                      </a:r>
                      <a:r>
                        <a:rPr kumimoji="0" lang="zh-CN" sz="2400" b="1" kern="100" dirty="0">
                          <a:effectLst/>
                          <a:latin typeface="+mn-ea"/>
                          <a:ea typeface="+mn-ea"/>
                        </a:rPr>
                        <a:t>成本</a:t>
                      </a:r>
                    </a:p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400" b="1" kern="100" dirty="0">
                          <a:effectLst/>
                          <a:latin typeface="+mn-ea"/>
                          <a:ea typeface="+mn-ea"/>
                        </a:rPr>
                        <a:t>(2)</a:t>
                      </a:r>
                      <a:r>
                        <a:rPr kumimoji="0" lang="zh-CN" sz="2400" b="1" kern="100" dirty="0">
                          <a:effectLst/>
                          <a:latin typeface="+mn-ea"/>
                          <a:ea typeface="+mn-ea"/>
                        </a:rPr>
                        <a:t>时间</a:t>
                      </a:r>
                      <a:endParaRPr kumimoji="0"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b="1" kern="100" dirty="0">
                          <a:effectLst/>
                          <a:latin typeface="+mn-ea"/>
                          <a:ea typeface="+mn-ea"/>
                        </a:rPr>
                        <a:t>用户和软件项目管理人员</a:t>
                      </a:r>
                      <a:endParaRPr kumimoji="0"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zh-CN" sz="2400" b="1" kern="100" dirty="0">
                          <a:effectLst/>
                          <a:latin typeface="+mn-ea"/>
                          <a:ea typeface="+mn-ea"/>
                        </a:rPr>
                        <a:t>相对比较困难，由内部属性决定</a:t>
                      </a:r>
                      <a:endParaRPr kumimoji="0"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何为项目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(Project)?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项目概念</a:t>
            </a:r>
            <a:endParaRPr lang="en-US" altLang="zh-CN" dirty="0"/>
          </a:p>
          <a:p>
            <a:pPr lvl="1"/>
            <a:r>
              <a:rPr lang="zh-CN" altLang="en-US" dirty="0"/>
              <a:t>项目是指为</a:t>
            </a:r>
            <a:r>
              <a:rPr lang="zh-CN" altLang="en-US" b="1" dirty="0">
                <a:solidFill>
                  <a:srgbClr val="C00000"/>
                </a:solidFill>
              </a:rPr>
              <a:t>创建</a:t>
            </a:r>
            <a:r>
              <a:rPr lang="zh-CN" altLang="en-US" dirty="0"/>
              <a:t>一个</a:t>
            </a:r>
            <a:r>
              <a:rPr lang="zh-CN" altLang="en-US" b="1" dirty="0">
                <a:solidFill>
                  <a:srgbClr val="C00000"/>
                </a:solidFill>
              </a:rPr>
              <a:t>唯一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rgbClr val="C00000"/>
                </a:solidFill>
              </a:rPr>
              <a:t>产品</a:t>
            </a:r>
            <a:r>
              <a:rPr lang="zh-CN" altLang="en-US" dirty="0"/>
              <a:t>或者提供唯一的</a:t>
            </a:r>
            <a:r>
              <a:rPr lang="zh-CN" altLang="en-US" b="1" dirty="0">
                <a:solidFill>
                  <a:srgbClr val="C00000"/>
                </a:solidFill>
              </a:rPr>
              <a:t>服务</a:t>
            </a:r>
            <a:r>
              <a:rPr lang="zh-CN" altLang="en-US" dirty="0"/>
              <a:t>而进行的</a:t>
            </a:r>
            <a:r>
              <a:rPr lang="zh-CN" altLang="en-US" b="1" dirty="0">
                <a:solidFill>
                  <a:srgbClr val="C00000"/>
                </a:solidFill>
              </a:rPr>
              <a:t>努力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项目是基于既定</a:t>
            </a:r>
            <a:r>
              <a:rPr lang="zh-CN" altLang="en-US" b="1" dirty="0">
                <a:solidFill>
                  <a:srgbClr val="C00000"/>
                </a:solidFill>
              </a:rPr>
              <a:t>资源与约束</a:t>
            </a:r>
            <a:r>
              <a:rPr lang="zh-CN" altLang="en-US" dirty="0"/>
              <a:t>，为实现既定</a:t>
            </a:r>
            <a:r>
              <a:rPr lang="zh-CN" altLang="en-US" b="1" dirty="0">
                <a:solidFill>
                  <a:srgbClr val="C00000"/>
                </a:solidFill>
              </a:rPr>
              <a:t>目标</a:t>
            </a:r>
            <a:r>
              <a:rPr lang="zh-CN" altLang="en-US" dirty="0"/>
              <a:t>而实施的</a:t>
            </a:r>
            <a:r>
              <a:rPr lang="zh-CN" altLang="en-US" b="1" dirty="0">
                <a:solidFill>
                  <a:srgbClr val="C00000"/>
                </a:solidFill>
              </a:rPr>
              <a:t>活动</a:t>
            </a:r>
            <a:r>
              <a:rPr lang="zh-CN" altLang="en-US" dirty="0"/>
              <a:t>，它是一份临时工作，目的是创造独特产品、服务或者结果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典型项目示例</a:t>
            </a:r>
            <a:endParaRPr lang="en-US" altLang="zh-CN" dirty="0"/>
          </a:p>
          <a:p>
            <a:pPr lvl="1"/>
            <a:r>
              <a:rPr lang="zh-CN" altLang="en-US" dirty="0"/>
              <a:t>阿波罗登月项目</a:t>
            </a:r>
            <a:endParaRPr lang="en-US" altLang="zh-CN" dirty="0"/>
          </a:p>
          <a:p>
            <a:pPr lvl="1"/>
            <a:r>
              <a:rPr lang="en-US" altLang="zh-CN" dirty="0"/>
              <a:t>Windows 7</a:t>
            </a:r>
            <a:r>
              <a:rPr lang="zh-CN" altLang="en-US" dirty="0"/>
              <a:t>开发项目</a:t>
            </a:r>
            <a:endParaRPr lang="en-US" altLang="zh-CN" dirty="0"/>
          </a:p>
          <a:p>
            <a:pPr lvl="1"/>
            <a:r>
              <a:rPr lang="zh-CN" altLang="en-US" dirty="0"/>
              <a:t>三峡水利项目</a:t>
            </a:r>
            <a:endParaRPr lang="en-US" altLang="zh-CN" dirty="0"/>
          </a:p>
          <a:p>
            <a:pPr lvl="1"/>
            <a:r>
              <a:rPr lang="zh-CN" altLang="en-US" dirty="0"/>
              <a:t>载人飞船项目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030538" y="3789039"/>
            <a:ext cx="27180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中国探月工程</a:t>
            </a:r>
            <a:endParaRPr lang="en-US" altLang="zh-CN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2020.12.17</a:t>
            </a:r>
          </a:p>
          <a:p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“绕落回”收官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-1" y="6112415"/>
            <a:ext cx="12190413" cy="744654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Wingdings" panose="05000000000000000000" pitchFamily="2" charset="2"/>
              <a:buChar char="p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b="1" dirty="0"/>
              <a:t>项目也称工程，存在</a:t>
            </a:r>
            <a:r>
              <a:rPr lang="zh-CN" altLang="en-US" dirty="0"/>
              <a:t>约束，实施活动，提供产品和服务</a:t>
            </a:r>
            <a:endParaRPr lang="zh-CN" altLang="en-US" b="1" dirty="0"/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示例：面向规模的软件度量 </a:t>
            </a:r>
            <a:endParaRPr lang="en-US" altLang="zh-CN" dirty="0"/>
          </a:p>
        </p:txBody>
      </p:sp>
      <p:sp>
        <p:nvSpPr>
          <p:cNvPr id="6656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用</a:t>
            </a:r>
            <a:r>
              <a:rPr lang="zh-CN" altLang="en-US" dirty="0">
                <a:solidFill>
                  <a:srgbClr val="C00000"/>
                </a:solidFill>
              </a:rPr>
              <a:t>软件代码行数目</a:t>
            </a:r>
            <a:r>
              <a:rPr lang="zh-CN" altLang="en-US" dirty="0"/>
              <a:t>来表示软件项目规模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生产率</a:t>
            </a:r>
            <a:r>
              <a:rPr lang="zh-CN" altLang="en-US" dirty="0"/>
              <a:t> </a:t>
            </a:r>
            <a:r>
              <a:rPr lang="en-US" altLang="zh-CN" dirty="0"/>
              <a:t>PM = L / E</a:t>
            </a:r>
          </a:p>
          <a:p>
            <a:pPr lvl="1">
              <a:buFontTx/>
              <a:buNone/>
            </a:pPr>
            <a:r>
              <a:rPr lang="en-US" altLang="zh-CN" dirty="0"/>
              <a:t>	L</a:t>
            </a:r>
            <a:r>
              <a:rPr lang="zh-CN" altLang="en-US" dirty="0"/>
              <a:t>表示代码总量(单位：</a:t>
            </a:r>
            <a:r>
              <a:rPr lang="en-US" altLang="zh-CN" dirty="0"/>
              <a:t>KLOC)，E</a:t>
            </a:r>
            <a:r>
              <a:rPr lang="zh-CN" altLang="en-US" dirty="0"/>
              <a:t>表示软件工作量(单位：人月) </a:t>
            </a:r>
          </a:p>
          <a:p>
            <a:pPr lvl="1"/>
            <a:r>
              <a:rPr lang="zh-CN" altLang="en-US" dirty="0"/>
              <a:t>每千行代码的</a:t>
            </a:r>
            <a:r>
              <a:rPr lang="zh-CN" altLang="en-US" b="1" dirty="0">
                <a:solidFill>
                  <a:srgbClr val="C00000"/>
                </a:solidFill>
              </a:rPr>
              <a:t>平均成本</a:t>
            </a:r>
            <a:r>
              <a:rPr lang="en-US" altLang="zh-CN" dirty="0"/>
              <a:t>CKL = S / L</a:t>
            </a:r>
          </a:p>
          <a:p>
            <a:pPr lvl="1">
              <a:buFontTx/>
              <a:buNone/>
            </a:pPr>
            <a:r>
              <a:rPr lang="en-US" altLang="zh-CN" dirty="0"/>
              <a:t>		S</a:t>
            </a:r>
            <a:r>
              <a:rPr lang="zh-CN" altLang="en-US" dirty="0"/>
              <a:t>为软件项目总开销 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文档与代码比</a:t>
            </a:r>
            <a:r>
              <a:rPr lang="en-US" altLang="zh-CN" dirty="0"/>
              <a:t>Dl = </a:t>
            </a:r>
            <a:r>
              <a:rPr lang="en-US" altLang="zh-CN" dirty="0" err="1"/>
              <a:t>Pd</a:t>
            </a:r>
            <a:r>
              <a:rPr lang="en-US" altLang="zh-CN" dirty="0"/>
              <a:t> / L</a:t>
            </a:r>
          </a:p>
          <a:p>
            <a:pPr lvl="1">
              <a:buFontTx/>
              <a:buNone/>
            </a:pPr>
            <a:r>
              <a:rPr lang="en-US" altLang="zh-CN" dirty="0"/>
              <a:t>		</a:t>
            </a:r>
            <a:r>
              <a:rPr lang="en-US" altLang="zh-CN" dirty="0" err="1"/>
              <a:t>Pd</a:t>
            </a:r>
            <a:r>
              <a:rPr lang="zh-CN" altLang="en-US" dirty="0"/>
              <a:t>表示文档页数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代码出错率</a:t>
            </a:r>
            <a:r>
              <a:rPr lang="en-US" altLang="zh-CN" dirty="0" err="1"/>
              <a:t>EQRl</a:t>
            </a:r>
            <a:r>
              <a:rPr lang="en-US" altLang="zh-CN" dirty="0"/>
              <a:t> = Ne / L</a:t>
            </a:r>
          </a:p>
          <a:p>
            <a:pPr lvl="1">
              <a:buFontTx/>
              <a:buNone/>
            </a:pPr>
            <a:r>
              <a:rPr lang="en-US" altLang="zh-CN" dirty="0"/>
              <a:t>		Ne</a:t>
            </a:r>
            <a:r>
              <a:rPr lang="zh-CN" altLang="en-US" dirty="0"/>
              <a:t>表示代码出错的数目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0" y="6141494"/>
            <a:ext cx="12190413" cy="70788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Wingdings" panose="05000000000000000000" pitchFamily="2" charset="2"/>
              <a:buChar char="p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b="1" dirty="0"/>
              <a:t>软件代码行越多，意味着软件的规模就越大</a:t>
            </a: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示例：面向规模的软件度量 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基于经验模型的估算</a:t>
            </a:r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构造性成本模型</a:t>
            </a:r>
            <a:r>
              <a:rPr lang="en-US" altLang="zh-CN" dirty="0" err="1"/>
              <a:t>CoCoMo</a:t>
            </a:r>
            <a:r>
              <a:rPr lang="zh-CN" altLang="zh-CN" dirty="0"/>
              <a:t>（</a:t>
            </a:r>
            <a:r>
              <a:rPr lang="en-US" altLang="zh-CN" dirty="0"/>
              <a:t>Constructive Cost Model</a:t>
            </a:r>
            <a:r>
              <a:rPr lang="zh-CN" altLang="zh-CN" dirty="0"/>
              <a:t>）</a:t>
            </a:r>
            <a:endParaRPr lang="en-US" altLang="zh-CN" dirty="0"/>
          </a:p>
          <a:p>
            <a:pPr lvl="1"/>
            <a:r>
              <a:rPr lang="zh-CN" altLang="zh-CN" dirty="0"/>
              <a:t>基本</a:t>
            </a:r>
            <a:r>
              <a:rPr lang="en-US" altLang="zh-CN" dirty="0" err="1"/>
              <a:t>CoCoMo</a:t>
            </a:r>
            <a:r>
              <a:rPr lang="zh-CN" altLang="zh-CN" dirty="0"/>
              <a:t>模型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C00000"/>
                </a:solidFill>
              </a:rPr>
              <a:t>E = a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</a:t>
            </a:r>
            <a:r>
              <a:rPr lang="en-US" altLang="zh-CN" b="1" dirty="0">
                <a:solidFill>
                  <a:srgbClr val="C00000"/>
                </a:solidFill>
              </a:rPr>
              <a:t> (</a:t>
            </a:r>
            <a:r>
              <a:rPr lang="en-US" altLang="zh-CN" b="1" dirty="0" err="1">
                <a:solidFill>
                  <a:srgbClr val="C00000"/>
                </a:solidFill>
              </a:rPr>
              <a:t>kLOC</a:t>
            </a:r>
            <a:r>
              <a:rPr lang="en-US" altLang="zh-CN" b="1" dirty="0">
                <a:solidFill>
                  <a:srgbClr val="C00000"/>
                </a:solidFill>
              </a:rPr>
              <a:t>)</a:t>
            </a:r>
            <a:r>
              <a:rPr lang="en-US" altLang="zh-CN" b="1" baseline="30000" dirty="0">
                <a:solidFill>
                  <a:srgbClr val="C00000"/>
                </a:solidFill>
              </a:rPr>
              <a:t>b</a:t>
            </a:r>
            <a:r>
              <a:rPr lang="en-US" altLang="zh-CN" b="1" dirty="0">
                <a:solidFill>
                  <a:srgbClr val="C00000"/>
                </a:solidFill>
              </a:rPr>
              <a:t> </a:t>
            </a:r>
            <a:r>
              <a:rPr lang="zh-CN" altLang="zh-CN" dirty="0"/>
              <a:t>。其中</a:t>
            </a:r>
            <a:r>
              <a:rPr lang="en-US" altLang="zh-CN" dirty="0"/>
              <a:t>E</a:t>
            </a:r>
            <a:r>
              <a:rPr lang="zh-CN" altLang="zh-CN" dirty="0"/>
              <a:t>是软件系统的工作量</a:t>
            </a:r>
            <a:r>
              <a:rPr lang="en-US" altLang="zh-CN" dirty="0"/>
              <a:t>(</a:t>
            </a:r>
            <a:r>
              <a:rPr lang="zh-CN" altLang="zh-CN" dirty="0"/>
              <a:t>单位：人月</a:t>
            </a:r>
            <a:r>
              <a:rPr lang="en-US" altLang="zh-CN" dirty="0"/>
              <a:t>) </a:t>
            </a:r>
            <a:r>
              <a:rPr lang="zh-CN" altLang="zh-CN" dirty="0"/>
              <a:t>，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是经验常数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C00000"/>
                </a:solidFill>
              </a:rPr>
              <a:t>D = c </a:t>
            </a:r>
            <a:r>
              <a:rPr lang="en-US" altLang="zh-CN" b="1" dirty="0">
                <a:solidFill>
                  <a:srgbClr val="C00000"/>
                </a:solidFill>
                <a:sym typeface="Symbol" panose="05050102010706020507" pitchFamily="18" charset="2"/>
              </a:rPr>
              <a:t></a:t>
            </a:r>
            <a:r>
              <a:rPr lang="en-US" altLang="zh-CN" b="1" dirty="0">
                <a:solidFill>
                  <a:srgbClr val="C00000"/>
                </a:solidFill>
              </a:rPr>
              <a:t> E</a:t>
            </a:r>
            <a:r>
              <a:rPr lang="en-US" altLang="zh-CN" b="1" baseline="30000" dirty="0">
                <a:solidFill>
                  <a:srgbClr val="C00000"/>
                </a:solidFill>
              </a:rPr>
              <a:t>d</a:t>
            </a:r>
            <a:r>
              <a:rPr lang="zh-CN" altLang="zh-CN" dirty="0"/>
              <a:t>。其中</a:t>
            </a:r>
            <a:r>
              <a:rPr lang="en-US" altLang="zh-CN" dirty="0"/>
              <a:t>D</a:t>
            </a:r>
            <a:r>
              <a:rPr lang="zh-CN" altLang="zh-CN" dirty="0"/>
              <a:t>是开发时间（单位</a:t>
            </a:r>
            <a:r>
              <a:rPr lang="en-US" altLang="zh-CN" dirty="0"/>
              <a:t>:</a:t>
            </a:r>
            <a:r>
              <a:rPr lang="zh-CN" altLang="zh-CN" dirty="0"/>
              <a:t>月），</a:t>
            </a:r>
            <a:r>
              <a:rPr lang="en-US" altLang="zh-CN" dirty="0"/>
              <a:t>c</a:t>
            </a:r>
            <a:r>
              <a:rPr lang="zh-CN" altLang="zh-CN" dirty="0"/>
              <a:t>和</a:t>
            </a:r>
            <a:r>
              <a:rPr lang="en-US" altLang="zh-CN" dirty="0"/>
              <a:t>d</a:t>
            </a:r>
            <a:r>
              <a:rPr lang="zh-CN" altLang="zh-CN" dirty="0"/>
              <a:t>是经验常数</a:t>
            </a:r>
            <a:endParaRPr lang="zh-CN" altLang="en-US" dirty="0"/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887386" y="4113076"/>
          <a:ext cx="10225139" cy="2105392"/>
        </p:xfrm>
        <a:graphic>
          <a:graphicData uri="http://schemas.openxmlformats.org/drawingml/2006/table">
            <a:tbl>
              <a:tblPr firstRow="1" bandRow="1" bandCol="1">
                <a:tableStyleId>{5C22544A-7EE6-4342-B048-85BDC9FD1C3A}</a:tableStyleId>
              </a:tblPr>
              <a:tblGrid>
                <a:gridCol w="1847168"/>
                <a:gridCol w="1056396"/>
                <a:gridCol w="1152128"/>
                <a:gridCol w="972108"/>
                <a:gridCol w="1296144"/>
                <a:gridCol w="3901195"/>
              </a:tblGrid>
              <a:tr h="252028"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2400" kern="0">
                          <a:effectLst/>
                        </a:rPr>
                        <a:t>软件类型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0">
                          <a:effectLst/>
                        </a:rPr>
                        <a:t>a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0">
                          <a:effectLst/>
                        </a:rPr>
                        <a:t>b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0">
                          <a:effectLst/>
                        </a:rPr>
                        <a:t>c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0" dirty="0">
                          <a:effectLst/>
                        </a:rPr>
                        <a:t>d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2400" kern="0" dirty="0">
                          <a:effectLst/>
                        </a:rPr>
                        <a:t>适用范围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2400" kern="0" dirty="0">
                          <a:effectLst/>
                        </a:rPr>
                        <a:t>组织型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0">
                          <a:effectLst/>
                        </a:rPr>
                        <a:t>2.4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0">
                          <a:effectLst/>
                        </a:rPr>
                        <a:t>1.05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0">
                          <a:effectLst/>
                        </a:rPr>
                        <a:t>2.5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0">
                          <a:effectLst/>
                        </a:rPr>
                        <a:t>0.38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/>
                      <a:r>
                        <a:rPr lang="zh-CN" sz="2400" kern="0" dirty="0">
                          <a:effectLst/>
                        </a:rPr>
                        <a:t>各类应用程序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2400" kern="0">
                          <a:effectLst/>
                        </a:rPr>
                        <a:t>半独立型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0">
                          <a:effectLst/>
                        </a:rPr>
                        <a:t>3.0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0">
                          <a:effectLst/>
                        </a:rPr>
                        <a:t>1.12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0">
                          <a:effectLst/>
                        </a:rPr>
                        <a:t>2.5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0">
                          <a:effectLst/>
                        </a:rPr>
                        <a:t>0.35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/>
                      <a:r>
                        <a:rPr lang="zh-CN" sz="2400" kern="0" dirty="0">
                          <a:effectLst/>
                        </a:rPr>
                        <a:t>各类实用程序、编译程序等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504056">
                <a:tc>
                  <a:txBody>
                    <a:bodyPr/>
                    <a:lstStyle/>
                    <a:p>
                      <a:pPr indent="266700" algn="just"/>
                      <a:r>
                        <a:rPr lang="zh-CN" sz="2400" kern="0">
                          <a:effectLst/>
                        </a:rPr>
                        <a:t>嵌入型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0">
                          <a:effectLst/>
                        </a:rPr>
                        <a:t>3.6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0">
                          <a:effectLst/>
                        </a:rPr>
                        <a:t>1.20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0">
                          <a:effectLst/>
                        </a:rPr>
                        <a:t>2.5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/>
                      <a:r>
                        <a:rPr lang="en-US" sz="2400" kern="0">
                          <a:effectLst/>
                        </a:rPr>
                        <a:t>0.32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just"/>
                      <a:r>
                        <a:rPr lang="zh-CN" sz="2400" kern="0" dirty="0">
                          <a:effectLst/>
                        </a:rPr>
                        <a:t>各类实时软件、</a:t>
                      </a:r>
                      <a:r>
                        <a:rPr lang="en-US" sz="2400" kern="0" dirty="0">
                          <a:effectLst/>
                        </a:rPr>
                        <a:t>OS</a:t>
                      </a:r>
                      <a:r>
                        <a:rPr lang="zh-CN" sz="2400" kern="0" dirty="0">
                          <a:effectLst/>
                        </a:rPr>
                        <a:t>、控制程序等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2.5.3 </a:t>
            </a:r>
            <a:r>
              <a:rPr lang="zh-CN" altLang="en-US" dirty="0"/>
              <a:t>项目计划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制定和文档化软件项目计划</a:t>
            </a:r>
            <a:r>
              <a:rPr lang="zh-CN" altLang="en-US" dirty="0"/>
              <a:t>，确保软件开发计划是可行、科学、符合实际的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要对软件开发过程中的那些方面制定计划？</a:t>
            </a:r>
          </a:p>
          <a:p>
            <a:pPr lvl="1"/>
            <a:r>
              <a:rPr lang="zh-CN" altLang="en-US" dirty="0"/>
              <a:t>制定软件项目的计划的基础和依据是什么？</a:t>
            </a:r>
          </a:p>
          <a:p>
            <a:pPr lvl="1"/>
            <a:r>
              <a:rPr lang="zh-CN" altLang="en-US" dirty="0"/>
              <a:t>要考虑哪些方面的问题？</a:t>
            </a:r>
          </a:p>
          <a:p>
            <a:pPr lvl="1"/>
            <a:r>
              <a:rPr lang="zh-CN" altLang="en-US" dirty="0"/>
              <a:t>如何确保计划是科学的和可行的？(软件度量)</a:t>
            </a:r>
          </a:p>
          <a:p>
            <a:pPr lvl="1"/>
            <a:r>
              <a:rPr lang="zh-CN" altLang="en-US" dirty="0"/>
              <a:t>如何描述计划？利用哪些工具可辅助计划的制定？……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795506" y="2744924"/>
            <a:ext cx="2988332" cy="1935974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Wingdings" panose="05000000000000000000" pitchFamily="2" charset="2"/>
              <a:buChar char="p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b="1" dirty="0"/>
              <a:t>软件项目计划有助于项目有序地开展和实施</a:t>
            </a: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软件开发也需要计划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合同和策划阶段</a:t>
            </a:r>
            <a:endParaRPr lang="en-US" altLang="zh-CN" dirty="0"/>
          </a:p>
          <a:p>
            <a:pPr lvl="1"/>
            <a:r>
              <a:rPr lang="zh-CN" altLang="en-US" dirty="0"/>
              <a:t>制定软件开发计划</a:t>
            </a:r>
            <a:endParaRPr lang="en-US" altLang="zh-CN" dirty="0"/>
          </a:p>
          <a:p>
            <a:pPr lvl="1"/>
            <a:r>
              <a:rPr lang="zh-CN" altLang="en-US" dirty="0"/>
              <a:t>软件项目计划分发到各个开发成员</a:t>
            </a:r>
            <a:endParaRPr lang="en-US" altLang="zh-CN" dirty="0"/>
          </a:p>
          <a:p>
            <a:pPr lvl="1"/>
            <a:r>
              <a:rPr lang="zh-CN" altLang="en-US" dirty="0"/>
              <a:t>每个成员准确了解各自任务和工作以及实施进度要求</a:t>
            </a:r>
          </a:p>
          <a:p>
            <a:r>
              <a:rPr lang="zh-CN" altLang="en-US" dirty="0"/>
              <a:t>项目实施过程</a:t>
            </a:r>
            <a:endParaRPr lang="en-US" altLang="zh-CN" dirty="0"/>
          </a:p>
          <a:p>
            <a:pPr lvl="1"/>
            <a:r>
              <a:rPr lang="zh-CN" altLang="en-US" dirty="0"/>
              <a:t>根据软件开发计划有序实施项目</a:t>
            </a:r>
            <a:endParaRPr lang="en-US" altLang="zh-CN" dirty="0"/>
          </a:p>
          <a:p>
            <a:pPr lvl="1"/>
            <a:r>
              <a:rPr lang="zh-CN" altLang="en-US" dirty="0"/>
              <a:t>发现项目实施中存在的问题：如进度滞后</a:t>
            </a:r>
            <a:endParaRPr lang="en-US" altLang="zh-CN" dirty="0"/>
          </a:p>
          <a:p>
            <a:pPr lvl="1"/>
            <a:r>
              <a:rPr lang="zh-CN" altLang="en-US" dirty="0"/>
              <a:t>出现偏差后调整软件项目计划</a:t>
            </a:r>
          </a:p>
          <a:p>
            <a:r>
              <a:rPr lang="zh-CN" altLang="en-US" dirty="0"/>
              <a:t>项目完成之后</a:t>
            </a:r>
            <a:endParaRPr lang="en-US" altLang="zh-CN" dirty="0"/>
          </a:p>
          <a:p>
            <a:pPr lvl="1"/>
            <a:r>
              <a:rPr lang="zh-CN" altLang="en-US" dirty="0"/>
              <a:t>总结项目计划实施情况</a:t>
            </a:r>
            <a:endParaRPr lang="en-US" altLang="zh-CN" dirty="0"/>
          </a:p>
          <a:p>
            <a:pPr lvl="1"/>
            <a:r>
              <a:rPr lang="zh-CN" altLang="en-US" dirty="0"/>
              <a:t>分析原因，指导后续其他项目的计划制定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0" y="6141494"/>
            <a:ext cx="12190413" cy="707886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Wingdings" panose="05000000000000000000" pitchFamily="2" charset="2"/>
              <a:buChar char="p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dirty="0"/>
              <a:t>计划</a:t>
            </a:r>
            <a:r>
              <a:rPr lang="zh-CN" altLang="en-US" b="1" dirty="0"/>
              <a:t>有助于项目的有序实施</a:t>
            </a: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0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什么是软件项目计划?</a:t>
            </a:r>
            <a:endParaRPr lang="zh-CN" altLang="en-US" dirty="0"/>
          </a:p>
        </p:txBody>
      </p:sp>
      <p:sp>
        <p:nvSpPr>
          <p:cNvPr id="59403" name="Rectangle 11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软件项目计划</a:t>
            </a:r>
            <a:endParaRPr lang="en-US" altLang="zh-CN" dirty="0"/>
          </a:p>
          <a:p>
            <a:pPr lvl="1"/>
            <a:r>
              <a:rPr lang="zh-CN" altLang="en-US" dirty="0"/>
              <a:t>对软件项目实施所涉及的活动、人员的安排、任务的划分、开发进度、资源的分配和使用等方面作出的</a:t>
            </a:r>
            <a:r>
              <a:rPr lang="zh-CN" altLang="en-US" b="1" dirty="0">
                <a:solidFill>
                  <a:srgbClr val="C00000"/>
                </a:solidFill>
              </a:rPr>
              <a:t>预先规划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endParaRPr lang="zh-CN" altLang="en-US" b="1" dirty="0">
              <a:solidFill>
                <a:srgbClr val="C00000"/>
              </a:solidFill>
            </a:endParaRPr>
          </a:p>
          <a:p>
            <a:r>
              <a:rPr lang="zh-CN" altLang="en-US" dirty="0"/>
              <a:t>计划内容</a:t>
            </a:r>
            <a:endParaRPr lang="en-US" altLang="zh-CN" dirty="0"/>
          </a:p>
          <a:p>
            <a:pPr lvl="1"/>
            <a:r>
              <a:rPr lang="zh-CN" altLang="en-US" dirty="0"/>
              <a:t>软件开发</a:t>
            </a:r>
            <a:r>
              <a:rPr lang="zh-CN" altLang="en-US" b="1" dirty="0">
                <a:solidFill>
                  <a:srgbClr val="C00000"/>
                </a:solidFill>
              </a:rPr>
              <a:t>进度计划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人员任务</a:t>
            </a:r>
            <a:r>
              <a:rPr lang="zh-CN" altLang="en-US" b="1" dirty="0">
                <a:solidFill>
                  <a:srgbClr val="C00000"/>
                </a:solidFill>
              </a:rPr>
              <a:t>分工计划</a:t>
            </a:r>
          </a:p>
          <a:p>
            <a:pPr lvl="1"/>
            <a:r>
              <a:rPr lang="zh-CN" altLang="en-US" dirty="0"/>
              <a:t>资源分配</a:t>
            </a:r>
            <a:r>
              <a:rPr lang="zh-CN" altLang="en-US" b="1" dirty="0">
                <a:solidFill>
                  <a:srgbClr val="C00000"/>
                </a:solidFill>
              </a:rPr>
              <a:t>使用计划</a:t>
            </a:r>
          </a:p>
          <a:p>
            <a:pPr lvl="1"/>
            <a:r>
              <a:rPr lang="en-US" altLang="zh-CN" dirty="0"/>
              <a:t>…….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038" y="3320988"/>
            <a:ext cx="7375568" cy="2844862"/>
          </a:xfrm>
          <a:prstGeom prst="rect">
            <a:avLst/>
          </a:prstGeom>
          <a:ln>
            <a:solidFill>
              <a:schemeClr val="accent2">
                <a:shade val="95000"/>
                <a:satMod val="105000"/>
              </a:schemeClr>
            </a:solidFill>
          </a:ln>
        </p:spPr>
      </p:pic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3" name="Rectangle 1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制定软件项目计划的基础和依据</a:t>
            </a:r>
          </a:p>
        </p:txBody>
      </p:sp>
      <p:sp>
        <p:nvSpPr>
          <p:cNvPr id="63504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软件开发过程</a:t>
            </a:r>
            <a:endParaRPr lang="en-US" altLang="zh-CN"/>
          </a:p>
          <a:p>
            <a:pPr lvl="1"/>
            <a:r>
              <a:rPr lang="zh-CN" altLang="en-US"/>
              <a:t>选择</a:t>
            </a:r>
            <a:r>
              <a:rPr lang="zh-CN" altLang="en-US" dirty="0"/>
              <a:t>什么样的软件开发过程</a:t>
            </a:r>
            <a:endParaRPr lang="en-US" altLang="zh-CN"/>
          </a:p>
          <a:p>
            <a:pPr lvl="1"/>
            <a:r>
              <a:rPr lang="zh-CN" altLang="en-US"/>
              <a:t>支持</a:t>
            </a:r>
            <a:r>
              <a:rPr lang="zh-CN" altLang="en-US" dirty="0"/>
              <a:t>敏捷方法过程：迭代模型</a:t>
            </a:r>
          </a:p>
          <a:p>
            <a:r>
              <a:rPr lang="zh-CN" altLang="en-US" dirty="0"/>
              <a:t>软件项目任务</a:t>
            </a:r>
          </a:p>
          <a:p>
            <a:pPr lvl="1"/>
            <a:r>
              <a:rPr lang="zh-CN" altLang="en-US" dirty="0"/>
              <a:t>工作说明和软件需求</a:t>
            </a:r>
          </a:p>
          <a:p>
            <a:pPr lvl="1"/>
            <a:r>
              <a:rPr lang="zh-CN" altLang="en-US" dirty="0"/>
              <a:t>历史数据和估算模型</a:t>
            </a:r>
          </a:p>
          <a:p>
            <a:pPr lvl="1"/>
            <a:r>
              <a:rPr lang="zh-CN" altLang="en-US" dirty="0"/>
              <a:t>估算工作量和成本</a:t>
            </a:r>
          </a:p>
          <a:p>
            <a:r>
              <a:rPr lang="zh-CN" altLang="en-US" dirty="0"/>
              <a:t>项目约束限制</a:t>
            </a:r>
          </a:p>
          <a:p>
            <a:pPr lvl="1"/>
            <a:r>
              <a:rPr lang="zh-CN" altLang="en-US" dirty="0"/>
              <a:t>项目投入资源及其质量</a:t>
            </a:r>
            <a:endParaRPr lang="en-US" altLang="zh-CN"/>
          </a:p>
          <a:p>
            <a:pPr lvl="1"/>
            <a:r>
              <a:rPr lang="zh-CN" altLang="en-US"/>
              <a:t>资源</a:t>
            </a:r>
            <a:r>
              <a:rPr lang="zh-CN" altLang="en-US" dirty="0"/>
              <a:t>（经费、时间、人员、</a:t>
            </a:r>
            <a:r>
              <a:rPr lang="en-US" altLang="zh-CN"/>
              <a:t>…</a:t>
            </a:r>
            <a:r>
              <a:rPr lang="zh-CN" altLang="en-US"/>
              <a:t>）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63498" name="Text Box 10"/>
          <p:cNvSpPr txBox="1">
            <a:spLocks noChangeArrowheads="1"/>
          </p:cNvSpPr>
          <p:nvPr/>
        </p:nvSpPr>
        <p:spPr bwMode="auto">
          <a:xfrm>
            <a:off x="6944022" y="2581996"/>
            <a:ext cx="1219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spcBef>
                <a:spcPct val="50000"/>
              </a:spcBef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软件开发过程</a:t>
            </a:r>
          </a:p>
        </p:txBody>
      </p:sp>
      <p:sp>
        <p:nvSpPr>
          <p:cNvPr id="63499" name="Text Box 11"/>
          <p:cNvSpPr txBox="1">
            <a:spLocks noChangeArrowheads="1"/>
          </p:cNvSpPr>
          <p:nvPr/>
        </p:nvSpPr>
        <p:spPr bwMode="auto">
          <a:xfrm>
            <a:off x="8668512" y="2581996"/>
            <a:ext cx="1219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spcBef>
                <a:spcPct val="50000"/>
              </a:spcBef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要完成的工作</a:t>
            </a:r>
          </a:p>
        </p:txBody>
      </p:sp>
      <p:sp>
        <p:nvSpPr>
          <p:cNvPr id="63500" name="Text Box 12"/>
          <p:cNvSpPr txBox="1">
            <a:spLocks noChangeArrowheads="1"/>
          </p:cNvSpPr>
          <p:nvPr/>
        </p:nvSpPr>
        <p:spPr bwMode="auto">
          <a:xfrm>
            <a:off x="10240602" y="2564904"/>
            <a:ext cx="121920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spcBef>
                <a:spcPct val="50000"/>
              </a:spcBef>
              <a:defRPr kumimoj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约束和限制</a:t>
            </a:r>
          </a:p>
        </p:txBody>
      </p:sp>
      <p:sp>
        <p:nvSpPr>
          <p:cNvPr id="63494" name="Text Box 6"/>
          <p:cNvSpPr txBox="1">
            <a:spLocks noChangeArrowheads="1"/>
          </p:cNvSpPr>
          <p:nvPr/>
        </p:nvSpPr>
        <p:spPr bwMode="auto">
          <a:xfrm>
            <a:off x="6944021" y="3940315"/>
            <a:ext cx="4515775" cy="400110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indent="0" algn="ctr">
              <a:lnSpc>
                <a:spcPct val="100000"/>
              </a:lnSpc>
              <a:buFont typeface="Wingdings" panose="05000000000000000000" pitchFamily="2" charset="2"/>
              <a:buNone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制定软件开发计划</a:t>
            </a:r>
          </a:p>
        </p:txBody>
      </p:sp>
      <p:sp>
        <p:nvSpPr>
          <p:cNvPr id="63495" name="Line 7"/>
          <p:cNvSpPr>
            <a:spLocks noChangeShapeType="1"/>
          </p:cNvSpPr>
          <p:nvPr/>
        </p:nvSpPr>
        <p:spPr bwMode="auto">
          <a:xfrm>
            <a:off x="7463358" y="3559315"/>
            <a:ext cx="0" cy="304800"/>
          </a:xfrm>
          <a:prstGeom prst="line">
            <a:avLst/>
          </a:prstGeom>
          <a:noFill/>
          <a:ln w="412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9278112" y="3559315"/>
            <a:ext cx="0" cy="304800"/>
          </a:xfrm>
          <a:prstGeom prst="line">
            <a:avLst/>
          </a:prstGeom>
          <a:noFill/>
          <a:ln w="412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497" name="Line 9"/>
          <p:cNvSpPr>
            <a:spLocks noChangeShapeType="1"/>
          </p:cNvSpPr>
          <p:nvPr/>
        </p:nvSpPr>
        <p:spPr bwMode="auto">
          <a:xfrm>
            <a:off x="10850202" y="3556248"/>
            <a:ext cx="0" cy="304800"/>
          </a:xfrm>
          <a:prstGeom prst="line">
            <a:avLst/>
          </a:prstGeom>
          <a:noFill/>
          <a:ln w="412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>
            <a:off x="9335566" y="4454605"/>
            <a:ext cx="0" cy="457200"/>
          </a:xfrm>
          <a:prstGeom prst="line">
            <a:avLst/>
          </a:prstGeom>
          <a:noFill/>
          <a:ln w="41275">
            <a:solidFill>
              <a:schemeClr val="tx1"/>
            </a:solidFill>
            <a:miter lim="800000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流程图: 多文档 1"/>
          <p:cNvSpPr/>
          <p:nvPr/>
        </p:nvSpPr>
        <p:spPr>
          <a:xfrm>
            <a:off x="7782222" y="4911805"/>
            <a:ext cx="2799611" cy="1197709"/>
          </a:xfrm>
          <a:prstGeom prst="flowChartMulti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ct val="50000"/>
              </a:spcBef>
            </a:pPr>
            <a:r>
              <a:rPr kumimoji="1" lang="zh-CN" altLang="en-US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软件项目计划</a:t>
            </a: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5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软件开发工作量的大致分布</a:t>
            </a:r>
          </a:p>
        </p:txBody>
      </p:sp>
      <p:sp>
        <p:nvSpPr>
          <p:cNvPr id="6" name="椭圆 5"/>
          <p:cNvSpPr/>
          <p:nvPr/>
        </p:nvSpPr>
        <p:spPr>
          <a:xfrm>
            <a:off x="2926854" y="1340768"/>
            <a:ext cx="4752528" cy="448126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>
            <a:endCxn id="6" idx="0"/>
          </p:cNvCxnSpPr>
          <p:nvPr/>
        </p:nvCxnSpPr>
        <p:spPr>
          <a:xfrm flipV="1">
            <a:off x="5303118" y="1340768"/>
            <a:ext cx="0" cy="21856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H="1">
            <a:off x="3934966" y="3526384"/>
            <a:ext cx="1368152" cy="18636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5303118" y="3526384"/>
            <a:ext cx="1368152" cy="186360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926853" y="2805362"/>
            <a:ext cx="2126345" cy="9541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分析和设计</a:t>
            </a:r>
            <a:endParaRPr lang="en-US" altLang="zh-CN" dirty="0"/>
          </a:p>
          <a:p>
            <a:r>
              <a:rPr lang="en-US" altLang="zh-CN" dirty="0"/>
              <a:t>40%-50%</a:t>
            </a:r>
            <a:endParaRPr lang="zh-CN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5593186" y="2840412"/>
            <a:ext cx="2016219" cy="9541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2400" b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sz="2800" dirty="0">
                <a:solidFill>
                  <a:srgbClr val="C00000"/>
                </a:solidFill>
                <a:latin typeface="+mn-ea"/>
                <a:ea typeface="+mn-ea"/>
              </a:rPr>
              <a:t>测试和调试</a:t>
            </a:r>
            <a:endParaRPr lang="en-US" altLang="zh-CN" sz="2800" dirty="0">
              <a:solidFill>
                <a:srgbClr val="C00000"/>
              </a:solidFill>
              <a:latin typeface="+mn-ea"/>
              <a:ea typeface="+mn-ea"/>
            </a:endParaRPr>
          </a:p>
          <a:p>
            <a:r>
              <a:rPr lang="en-US" altLang="zh-CN" sz="2800" dirty="0">
                <a:solidFill>
                  <a:srgbClr val="C00000"/>
                </a:solidFill>
                <a:latin typeface="+mn-ea"/>
                <a:ea typeface="+mn-ea"/>
              </a:rPr>
              <a:t>30%-40%</a:t>
            </a:r>
            <a:endParaRPr lang="zh-CN" altLang="en-US" sz="2800" dirty="0">
              <a:solidFill>
                <a:srgbClr val="C00000"/>
              </a:solidFill>
              <a:latin typeface="+mn-ea"/>
              <a:ea typeface="+mn-ea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311954" y="4783675"/>
            <a:ext cx="2126344" cy="954107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800">
                <a:solidFill>
                  <a:srgbClr val="C00000"/>
                </a:solidFill>
                <a:latin typeface="+mn-ea"/>
                <a:cs typeface="Times New Roman" panose="02020603050405020304" pitchFamily="18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zh-CN" altLang="en-US" dirty="0"/>
              <a:t>编码和实现</a:t>
            </a:r>
            <a:r>
              <a:rPr lang="en-US" altLang="zh-CN" dirty="0"/>
              <a:t>10%-20%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软件开发活动之间的关系</a:t>
            </a:r>
            <a:r>
              <a:rPr lang="zh-CN" altLang="en-US" dirty="0"/>
              <a:t>（</a:t>
            </a:r>
            <a:r>
              <a:rPr lang="en-US" altLang="zh-CN" dirty="0"/>
              <a:t>1/3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结束到开始</a:t>
            </a:r>
            <a:endParaRPr lang="zh-CN" altLang="en-US" dirty="0"/>
          </a:p>
        </p:txBody>
      </p:sp>
      <p:grpSp>
        <p:nvGrpSpPr>
          <p:cNvPr id="6" name="画布 226"/>
          <p:cNvGrpSpPr/>
          <p:nvPr/>
        </p:nvGrpSpPr>
        <p:grpSpPr>
          <a:xfrm>
            <a:off x="262558" y="1844824"/>
            <a:ext cx="9109012" cy="4141006"/>
            <a:chOff x="0" y="0"/>
            <a:chExt cx="5274310" cy="1942422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274310" cy="1941830"/>
            </a:xfrm>
            <a:prstGeom prst="rect">
              <a:avLst/>
            </a:prstGeom>
            <a:solidFill>
              <a:prstClr val="white"/>
            </a:solidFill>
          </p:spPr>
        </p:sp>
        <p:cxnSp>
          <p:nvCxnSpPr>
            <p:cNvPr id="8" name="直接箭头连接符 7"/>
            <p:cNvCxnSpPr/>
            <p:nvPr/>
          </p:nvCxnSpPr>
          <p:spPr>
            <a:xfrm>
              <a:off x="499691" y="52436"/>
              <a:ext cx="4296660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499691" y="52436"/>
              <a:ext cx="0" cy="188998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720643" y="269988"/>
              <a:ext cx="883806" cy="3365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活动</a:t>
              </a:r>
              <a:r>
                <a:rPr lang="en-US" kern="100">
                  <a:effectLst/>
                  <a:latin typeface="+mn-ea"/>
                  <a:cs typeface="Times New Roman" panose="02020603050405020304" pitchFamily="18" charset="0"/>
                </a:rPr>
                <a:t>A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604449" y="269988"/>
              <a:ext cx="883285" cy="33591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活动</a:t>
              </a:r>
              <a:r>
                <a:rPr lang="en-US" kern="100">
                  <a:effectLst/>
                  <a:latin typeface="+mn-ea"/>
                  <a:cs typeface="Times New Roman" panose="02020603050405020304" pitchFamily="18" charset="0"/>
                </a:rPr>
                <a:t>B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文本框 232"/>
            <p:cNvSpPr txBox="1"/>
            <p:nvPr/>
          </p:nvSpPr>
          <p:spPr>
            <a:xfrm>
              <a:off x="2624227" y="270600"/>
              <a:ext cx="1648839" cy="3359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活动结束后就开始</a:t>
              </a:r>
            </a:p>
          </p:txBody>
        </p:sp>
        <p:sp>
          <p:nvSpPr>
            <p:cNvPr id="13" name="矩形 12"/>
            <p:cNvSpPr/>
            <p:nvPr/>
          </p:nvSpPr>
          <p:spPr>
            <a:xfrm>
              <a:off x="2226352" y="922485"/>
              <a:ext cx="883285" cy="33591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活动</a:t>
              </a:r>
              <a:r>
                <a:rPr lang="en-US" kern="100">
                  <a:effectLst/>
                  <a:latin typeface="+mn-ea"/>
                  <a:cs typeface="Times New Roman" panose="02020603050405020304" pitchFamily="18" charset="0"/>
                </a:rPr>
                <a:t>B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972027" y="1486762"/>
              <a:ext cx="883285" cy="33591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活动</a:t>
              </a:r>
              <a:r>
                <a:rPr lang="en-US" kern="100">
                  <a:effectLst/>
                  <a:latin typeface="+mn-ea"/>
                  <a:cs typeface="Times New Roman" panose="02020603050405020304" pitchFamily="18" charset="0"/>
                </a:rPr>
                <a:t>B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文本框 232"/>
            <p:cNvSpPr txBox="1"/>
            <p:nvPr/>
          </p:nvSpPr>
          <p:spPr>
            <a:xfrm>
              <a:off x="3232532" y="922485"/>
              <a:ext cx="1708225" cy="3359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活动结束几天后开始</a:t>
              </a:r>
            </a:p>
          </p:txBody>
        </p:sp>
        <p:sp>
          <p:nvSpPr>
            <p:cNvPr id="16" name="文本框 232"/>
            <p:cNvSpPr txBox="1"/>
            <p:nvPr/>
          </p:nvSpPr>
          <p:spPr>
            <a:xfrm>
              <a:off x="2076785" y="1496188"/>
              <a:ext cx="1708224" cy="3359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活动结束几天前开始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1604449" y="52437"/>
              <a:ext cx="0" cy="82601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972027" y="52955"/>
              <a:ext cx="0" cy="18894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2226352" y="52946"/>
              <a:ext cx="0" cy="130810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259"/>
            <p:cNvSpPr txBox="1"/>
            <p:nvPr/>
          </p:nvSpPr>
          <p:spPr>
            <a:xfrm>
              <a:off x="4534447" y="61403"/>
              <a:ext cx="601345" cy="28194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时间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软件开发活动之间的关系</a:t>
            </a:r>
            <a:r>
              <a:rPr lang="zh-CN" altLang="en-US" dirty="0"/>
              <a:t>（</a:t>
            </a:r>
            <a:r>
              <a:rPr lang="en-US" altLang="zh-CN" dirty="0"/>
              <a:t>2/3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开始到开始</a:t>
            </a:r>
            <a:endParaRPr lang="zh-CN" altLang="en-US" dirty="0"/>
          </a:p>
        </p:txBody>
      </p:sp>
      <p:grpSp>
        <p:nvGrpSpPr>
          <p:cNvPr id="7" name="画布 267"/>
          <p:cNvGrpSpPr/>
          <p:nvPr/>
        </p:nvGrpSpPr>
        <p:grpSpPr>
          <a:xfrm>
            <a:off x="478582" y="2024844"/>
            <a:ext cx="10009112" cy="3707618"/>
            <a:chOff x="0" y="0"/>
            <a:chExt cx="5274310" cy="2033905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5274310" cy="2033905"/>
            </a:xfrm>
            <a:prstGeom prst="rect">
              <a:avLst/>
            </a:prstGeom>
            <a:solidFill>
              <a:prstClr val="white"/>
            </a:solidFill>
          </p:spPr>
        </p:sp>
        <p:cxnSp>
          <p:nvCxnSpPr>
            <p:cNvPr id="9" name="直接箭头连接符 8"/>
            <p:cNvCxnSpPr/>
            <p:nvPr/>
          </p:nvCxnSpPr>
          <p:spPr>
            <a:xfrm flipV="1">
              <a:off x="224352" y="52426"/>
              <a:ext cx="4571999" cy="365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/>
            <p:nvPr/>
          </p:nvCxnSpPr>
          <p:spPr>
            <a:xfrm>
              <a:off x="224352" y="56077"/>
              <a:ext cx="0" cy="197782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>
            <a:xfrm>
              <a:off x="1570457" y="198604"/>
              <a:ext cx="883806" cy="3365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活动</a:t>
              </a:r>
              <a:r>
                <a:rPr lang="en-US" kern="100">
                  <a:effectLst/>
                  <a:latin typeface="+mn-ea"/>
                  <a:cs typeface="Times New Roman" panose="02020603050405020304" pitchFamily="18" charset="0"/>
                </a:rPr>
                <a:t>A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1570978" y="606522"/>
              <a:ext cx="883285" cy="33591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活动</a:t>
              </a:r>
              <a:r>
                <a:rPr lang="en-US" kern="100">
                  <a:effectLst/>
                  <a:latin typeface="+mn-ea"/>
                  <a:cs typeface="Times New Roman" panose="02020603050405020304" pitchFamily="18" charset="0"/>
                </a:rPr>
                <a:t>B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" name="文本框 259"/>
            <p:cNvSpPr txBox="1"/>
            <p:nvPr/>
          </p:nvSpPr>
          <p:spPr>
            <a:xfrm>
              <a:off x="2600432" y="600378"/>
              <a:ext cx="1356303" cy="3359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同时开始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131173" y="1149768"/>
              <a:ext cx="883285" cy="33591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活动</a:t>
              </a:r>
              <a:r>
                <a:rPr lang="en-US" kern="100">
                  <a:effectLst/>
                  <a:latin typeface="+mn-ea"/>
                  <a:cs typeface="Times New Roman" panose="02020603050405020304" pitchFamily="18" charset="0"/>
                </a:rPr>
                <a:t>B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67206" y="1621652"/>
              <a:ext cx="883285" cy="33591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活动</a:t>
              </a:r>
              <a:r>
                <a:rPr lang="en-US" kern="100">
                  <a:effectLst/>
                  <a:latin typeface="+mn-ea"/>
                  <a:cs typeface="Times New Roman" panose="02020603050405020304" pitchFamily="18" charset="0"/>
                </a:rPr>
                <a:t>B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232"/>
            <p:cNvSpPr txBox="1"/>
            <p:nvPr/>
          </p:nvSpPr>
          <p:spPr>
            <a:xfrm>
              <a:off x="3109637" y="1132757"/>
              <a:ext cx="1563819" cy="3359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活动开始几天后开始</a:t>
              </a:r>
            </a:p>
          </p:txBody>
        </p:sp>
        <p:sp>
          <p:nvSpPr>
            <p:cNvPr id="17" name="文本框 232"/>
            <p:cNvSpPr txBox="1"/>
            <p:nvPr/>
          </p:nvSpPr>
          <p:spPr>
            <a:xfrm>
              <a:off x="2131173" y="1652554"/>
              <a:ext cx="1563818" cy="3359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活动开始几天前开始</a:t>
              </a: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067206" y="52571"/>
              <a:ext cx="0" cy="18795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>
              <a:off x="1569936" y="52352"/>
              <a:ext cx="522" cy="9517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>
              <a:off x="2131174" y="56159"/>
              <a:ext cx="0" cy="14782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59"/>
            <p:cNvSpPr txBox="1"/>
            <p:nvPr/>
          </p:nvSpPr>
          <p:spPr>
            <a:xfrm>
              <a:off x="4391840" y="52355"/>
              <a:ext cx="601667" cy="282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时间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软件开发活动之间的关系</a:t>
            </a:r>
            <a:r>
              <a:rPr lang="zh-CN" altLang="en-US" dirty="0"/>
              <a:t>（</a:t>
            </a:r>
            <a:r>
              <a:rPr lang="en-US" altLang="zh-CN" dirty="0"/>
              <a:t>3/3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结束到结束</a:t>
            </a:r>
            <a:endParaRPr lang="zh-CN" altLang="en-US" dirty="0"/>
          </a:p>
        </p:txBody>
      </p:sp>
      <p:grpSp>
        <p:nvGrpSpPr>
          <p:cNvPr id="8" name="画布 283"/>
          <p:cNvGrpSpPr/>
          <p:nvPr/>
        </p:nvGrpSpPr>
        <p:grpSpPr>
          <a:xfrm>
            <a:off x="298562" y="1845370"/>
            <a:ext cx="9983948" cy="4320480"/>
            <a:chOff x="0" y="0"/>
            <a:chExt cx="5274310" cy="2033905"/>
          </a:xfrm>
        </p:grpSpPr>
        <p:sp>
          <p:nvSpPr>
            <p:cNvPr id="9" name="矩形 8"/>
            <p:cNvSpPr/>
            <p:nvPr/>
          </p:nvSpPr>
          <p:spPr>
            <a:xfrm>
              <a:off x="0" y="0"/>
              <a:ext cx="5274310" cy="2033905"/>
            </a:xfrm>
            <a:prstGeom prst="rect">
              <a:avLst/>
            </a:prstGeom>
            <a:solidFill>
              <a:prstClr val="white"/>
            </a:solidFill>
          </p:spPr>
        </p:sp>
        <p:cxnSp>
          <p:nvCxnSpPr>
            <p:cNvPr id="10" name="直接箭头连接符 9"/>
            <p:cNvCxnSpPr/>
            <p:nvPr/>
          </p:nvCxnSpPr>
          <p:spPr>
            <a:xfrm flipV="1">
              <a:off x="224352" y="52426"/>
              <a:ext cx="4571999" cy="365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>
              <a:off x="224352" y="56077"/>
              <a:ext cx="20395" cy="1931967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1570457" y="198604"/>
              <a:ext cx="883806" cy="336527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活动</a:t>
              </a:r>
              <a:r>
                <a:rPr lang="en-US" kern="100">
                  <a:effectLst/>
                  <a:latin typeface="+mn-ea"/>
                  <a:cs typeface="Times New Roman" panose="02020603050405020304" pitchFamily="18" charset="0"/>
                </a:rPr>
                <a:t>A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570978" y="606522"/>
              <a:ext cx="883285" cy="33591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活动</a:t>
              </a:r>
              <a:r>
                <a:rPr lang="en-US" kern="100">
                  <a:effectLst/>
                  <a:latin typeface="+mn-ea"/>
                  <a:cs typeface="Times New Roman" panose="02020603050405020304" pitchFamily="18" charset="0"/>
                </a:rPr>
                <a:t>B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274"/>
            <p:cNvSpPr txBox="1"/>
            <p:nvPr/>
          </p:nvSpPr>
          <p:spPr>
            <a:xfrm>
              <a:off x="2811024" y="593688"/>
              <a:ext cx="1356303" cy="3359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同时结束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2811024" y="1149768"/>
              <a:ext cx="883285" cy="33591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活动</a:t>
              </a:r>
              <a:r>
                <a:rPr lang="en-US" kern="100">
                  <a:effectLst/>
                  <a:latin typeface="+mn-ea"/>
                  <a:cs typeface="Times New Roman" panose="02020603050405020304" pitchFamily="18" charset="0"/>
                </a:rPr>
                <a:t>B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910840" y="1584261"/>
              <a:ext cx="883285" cy="335915"/>
            </a:xfrm>
            <a:prstGeom prst="rect">
              <a:avLst/>
            </a:prstGeom>
            <a:ln>
              <a:prstDash val="sys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活动</a:t>
              </a:r>
              <a:r>
                <a:rPr lang="en-US" kern="100">
                  <a:effectLst/>
                  <a:latin typeface="+mn-ea"/>
                  <a:cs typeface="Times New Roman" panose="02020603050405020304" pitchFamily="18" charset="0"/>
                </a:rPr>
                <a:t>B</a:t>
              </a:r>
              <a:endParaRPr lang="zh-CN" kern="10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232"/>
            <p:cNvSpPr txBox="1"/>
            <p:nvPr/>
          </p:nvSpPr>
          <p:spPr>
            <a:xfrm>
              <a:off x="3702896" y="1201489"/>
              <a:ext cx="1462363" cy="3359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结束几天后结束</a:t>
              </a:r>
            </a:p>
          </p:txBody>
        </p:sp>
        <p:sp>
          <p:nvSpPr>
            <p:cNvPr id="18" name="文本框 232"/>
            <p:cNvSpPr txBox="1"/>
            <p:nvPr/>
          </p:nvSpPr>
          <p:spPr>
            <a:xfrm>
              <a:off x="2131173" y="1652554"/>
              <a:ext cx="1489035" cy="33591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结束几天前结束</a:t>
              </a:r>
            </a:p>
          </p:txBody>
        </p:sp>
        <p:cxnSp>
          <p:nvCxnSpPr>
            <p:cNvPr id="19" name="直接连接符 18"/>
            <p:cNvCxnSpPr/>
            <p:nvPr/>
          </p:nvCxnSpPr>
          <p:spPr>
            <a:xfrm>
              <a:off x="1811643" y="56159"/>
              <a:ext cx="0" cy="1879552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2454263" y="56159"/>
              <a:ext cx="522" cy="95177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3694309" y="56159"/>
              <a:ext cx="0" cy="147828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文本框 259"/>
            <p:cNvSpPr txBox="1"/>
            <p:nvPr/>
          </p:nvSpPr>
          <p:spPr>
            <a:xfrm>
              <a:off x="4391840" y="52355"/>
              <a:ext cx="601667" cy="28212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时间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1.2 </a:t>
            </a:r>
            <a:r>
              <a:rPr lang="zh-CN" altLang="en-US" dirty="0"/>
              <a:t>项目特点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目标性</a:t>
            </a:r>
            <a:r>
              <a:rPr lang="en-US" altLang="zh-CN" b="1" dirty="0">
                <a:solidFill>
                  <a:srgbClr val="C00000"/>
                </a:solidFill>
              </a:rPr>
              <a:t>: </a:t>
            </a:r>
            <a:r>
              <a:rPr lang="zh-CN" altLang="en-US" dirty="0"/>
              <a:t>获得预期的结果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进度</a:t>
            </a:r>
            <a:r>
              <a:rPr lang="zh-CN" altLang="en-US" b="1" dirty="0">
                <a:solidFill>
                  <a:srgbClr val="C00000"/>
                </a:solidFill>
              </a:rPr>
              <a:t>性</a:t>
            </a:r>
            <a:r>
              <a:rPr lang="en-US" altLang="zh-CN" b="1" dirty="0">
                <a:solidFill>
                  <a:srgbClr val="C00000"/>
                </a:solidFill>
              </a:rPr>
              <a:t>: </a:t>
            </a:r>
            <a:r>
              <a:rPr lang="zh-CN" altLang="en-US" dirty="0"/>
              <a:t>在限定期间完成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约束性</a:t>
            </a:r>
            <a:r>
              <a:rPr lang="en-US" altLang="zh-CN" b="1" dirty="0">
                <a:solidFill>
                  <a:srgbClr val="C00000"/>
                </a:solidFill>
              </a:rPr>
              <a:t>: </a:t>
            </a:r>
            <a:r>
              <a:rPr lang="zh-CN" altLang="en-US" dirty="0"/>
              <a:t>具有有限的资源（如人员、经费、工具等）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多方性</a:t>
            </a:r>
            <a:r>
              <a:rPr lang="en-US" altLang="zh-CN" b="1" dirty="0">
                <a:solidFill>
                  <a:srgbClr val="C00000"/>
                </a:solidFill>
              </a:rPr>
              <a:t>: </a:t>
            </a:r>
            <a:r>
              <a:rPr lang="zh-CN" altLang="en-US" dirty="0"/>
              <a:t>涉及多个不同人与组织</a:t>
            </a:r>
            <a:endParaRPr lang="en-US" altLang="zh-CN" dirty="0"/>
          </a:p>
          <a:p>
            <a:r>
              <a:rPr lang="zh-CN" altLang="en-US" dirty="0">
                <a:solidFill>
                  <a:srgbClr val="C00000"/>
                </a:solidFill>
              </a:rPr>
              <a:t>独立性</a:t>
            </a:r>
            <a:r>
              <a:rPr lang="en-US" altLang="zh-CN" dirty="0">
                <a:solidFill>
                  <a:srgbClr val="C00000"/>
                </a:solidFill>
              </a:rPr>
              <a:t>:</a:t>
            </a:r>
            <a:r>
              <a:rPr lang="en-US" altLang="zh-CN" dirty="0"/>
              <a:t> </a:t>
            </a:r>
            <a:r>
              <a:rPr lang="zh-CN" altLang="en-US" dirty="0"/>
              <a:t>项目间无重复性</a:t>
            </a:r>
            <a:endParaRPr lang="en-US" altLang="zh-CN" dirty="0"/>
          </a:p>
          <a:p>
            <a:r>
              <a:rPr lang="zh-CN" altLang="en-US" b="1" dirty="0">
                <a:solidFill>
                  <a:srgbClr val="C00000"/>
                </a:solidFill>
              </a:rPr>
              <a:t>不确定性</a:t>
            </a:r>
            <a:r>
              <a:rPr lang="en-US" altLang="zh-CN" b="1" dirty="0">
                <a:solidFill>
                  <a:srgbClr val="C00000"/>
                </a:solidFill>
              </a:rPr>
              <a:t>: </a:t>
            </a:r>
            <a:r>
              <a:rPr lang="zh-CN" altLang="en-US" dirty="0"/>
              <a:t>项目的实施及其结果不确定性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072555" y="5157925"/>
            <a:ext cx="4045302" cy="112777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indent="0" algn="ctr">
              <a:lnSpc>
                <a:spcPct val="100000"/>
              </a:lnSpc>
              <a:buFont typeface="Wingdings" panose="05000000000000000000" pitchFamily="2" charset="2"/>
              <a:buNone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r>
              <a:rPr lang="zh-CN" altLang="en-US" dirty="0"/>
              <a:t>中国探月工程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470" y="4185084"/>
            <a:ext cx="3395208" cy="2220466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基于甘特图表示的软件项目计划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3207" y="-230832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18642" y="1343024"/>
          <a:ext cx="8748972" cy="4841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Picture" r:id="rId3" imgW="30737175" imgH="17011650" progId="Word.Picture.8">
                  <p:embed/>
                </p:oleObj>
              </mc:Choice>
              <mc:Fallback>
                <p:oleObj name="Picture" r:id="rId3" imgW="30737175" imgH="17011650" progId="Word.Picture.8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8642" y="1343024"/>
                        <a:ext cx="8748972" cy="484150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描述项目进度计划</a:t>
            </a:r>
            <a:r>
              <a:rPr lang="en-US" altLang="zh-CN" dirty="0"/>
              <a:t>-</a:t>
            </a:r>
            <a:r>
              <a:rPr lang="zh-CN" altLang="en-US" dirty="0"/>
              <a:t>甘特图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甘特图</a:t>
            </a:r>
            <a:endParaRPr lang="en-US" altLang="zh-CN" dirty="0"/>
          </a:p>
          <a:p>
            <a:pPr lvl="1"/>
            <a:r>
              <a:rPr lang="zh-CN" altLang="en-US" dirty="0"/>
              <a:t>左部工作表，以文字方式显示任务信息，如任务名称，开始和结束日期等</a:t>
            </a:r>
            <a:endParaRPr lang="en-US" altLang="zh-CN" dirty="0"/>
          </a:p>
          <a:p>
            <a:pPr lvl="1"/>
            <a:r>
              <a:rPr lang="zh-CN" altLang="en-US" dirty="0"/>
              <a:t>右边的图表，以条形图方式显示任务信息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666" y="3320988"/>
            <a:ext cx="8064896" cy="3110746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关键路径分析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>
                <a:solidFill>
                  <a:srgbClr val="C00000"/>
                </a:solidFill>
              </a:rPr>
              <a:t>关键路径</a:t>
            </a:r>
            <a:r>
              <a:rPr lang="zh-CN" altLang="zh-CN" dirty="0"/>
              <a:t>是指软件项目进度计划中从起始活动开始到结束活动为止，具有</a:t>
            </a:r>
            <a:r>
              <a:rPr lang="zh-CN" altLang="zh-CN" dirty="0">
                <a:solidFill>
                  <a:srgbClr val="C00000"/>
                </a:solidFill>
              </a:rPr>
              <a:t>最长长度</a:t>
            </a:r>
            <a:r>
              <a:rPr lang="zh-CN" altLang="zh-CN" dirty="0"/>
              <a:t>的路径。长度是指软件开发时间</a:t>
            </a:r>
            <a:endParaRPr lang="zh-CN" altLang="en-US" dirty="0"/>
          </a:p>
        </p:txBody>
      </p:sp>
      <p:grpSp>
        <p:nvGrpSpPr>
          <p:cNvPr id="6" name="画布 3"/>
          <p:cNvGrpSpPr/>
          <p:nvPr/>
        </p:nvGrpSpPr>
        <p:grpSpPr>
          <a:xfrm>
            <a:off x="1185451" y="2240868"/>
            <a:ext cx="8834191" cy="4140460"/>
            <a:chOff x="-29548" y="0"/>
            <a:chExt cx="5303858" cy="213360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274310" cy="2133600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8" name="矩形 7"/>
            <p:cNvSpPr/>
            <p:nvPr/>
          </p:nvSpPr>
          <p:spPr>
            <a:xfrm>
              <a:off x="-29548" y="825500"/>
              <a:ext cx="909587" cy="5143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活动</a:t>
              </a: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A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3000"/>
                </a:lnSpc>
              </a:pPr>
              <a:r>
                <a:rPr lang="en-US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5</a:t>
              </a:r>
              <a:r>
                <a:rPr lang="zh-CN" altLang="en-US" kern="100" dirty="0">
                  <a:effectLst/>
                  <a:latin typeface="+mn-ea"/>
                  <a:cs typeface="Times New Roman" panose="02020603050405020304" pitchFamily="18" charset="0"/>
                </a:rPr>
                <a:t>天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243626" y="46650"/>
              <a:ext cx="836000" cy="5143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活动</a:t>
              </a: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B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3000"/>
                </a:lnSpc>
              </a:pPr>
              <a:r>
                <a:rPr lang="en-US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8</a:t>
              </a:r>
              <a:r>
                <a:rPr lang="zh-CN" altLang="en-US" kern="100" dirty="0">
                  <a:effectLst/>
                  <a:latin typeface="+mn-ea"/>
                  <a:cs typeface="Times New Roman" panose="02020603050405020304" pitchFamily="18" charset="0"/>
                </a:rPr>
                <a:t>天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1243625" y="825500"/>
              <a:ext cx="921725" cy="5143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活动</a:t>
              </a: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D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3000"/>
                </a:lnSpc>
              </a:pPr>
              <a:r>
                <a:rPr lang="en-US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11</a:t>
              </a:r>
              <a:r>
                <a:rPr lang="zh-CN" altLang="en-US" kern="100" dirty="0">
                  <a:effectLst/>
                  <a:latin typeface="+mn-ea"/>
                  <a:cs typeface="Times New Roman" panose="02020603050405020304" pitchFamily="18" charset="0"/>
                </a:rPr>
                <a:t>天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243626" y="1570650"/>
              <a:ext cx="836000" cy="5143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活动</a:t>
              </a: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E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3000"/>
                </a:lnSpc>
              </a:pPr>
              <a:r>
                <a:rPr lang="en-US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2</a:t>
              </a:r>
              <a:r>
                <a:rPr lang="zh-CN" altLang="en-US" kern="100" dirty="0">
                  <a:latin typeface="+mn-ea"/>
                  <a:cs typeface="Times New Roman" panose="02020603050405020304" pitchFamily="18" charset="0"/>
                </a:rPr>
                <a:t>天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2313601" y="46650"/>
              <a:ext cx="836000" cy="5143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活动</a:t>
              </a: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C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3000"/>
                </a:lnSpc>
              </a:pPr>
              <a:r>
                <a:rPr lang="en-US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7</a:t>
              </a:r>
              <a:r>
                <a:rPr lang="zh-CN" altLang="en-US" kern="100" dirty="0">
                  <a:effectLst/>
                  <a:latin typeface="+mn-ea"/>
                  <a:cs typeface="Times New Roman" panose="02020603050405020304" pitchFamily="18" charset="0"/>
                </a:rPr>
                <a:t>天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2307251" y="1569675"/>
              <a:ext cx="836000" cy="5143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活动</a:t>
              </a: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F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3000"/>
                </a:lnSpc>
              </a:pPr>
              <a:r>
                <a:rPr lang="en-US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2</a:t>
              </a:r>
              <a:r>
                <a:rPr lang="zh-CN" altLang="en-US" kern="100" dirty="0">
                  <a:effectLst/>
                  <a:latin typeface="+mn-ea"/>
                  <a:cs typeface="Times New Roman" panose="02020603050405020304" pitchFamily="18" charset="0"/>
                </a:rPr>
                <a:t>天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3339126" y="1568700"/>
              <a:ext cx="836000" cy="5143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活动</a:t>
              </a: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G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3000"/>
                </a:lnSpc>
              </a:pPr>
              <a:r>
                <a:rPr lang="en-US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4</a:t>
              </a:r>
              <a:r>
                <a:rPr lang="zh-CN" altLang="en-US" kern="100" dirty="0">
                  <a:effectLst/>
                  <a:latin typeface="+mn-ea"/>
                  <a:cs typeface="Times New Roman" panose="02020603050405020304" pitchFamily="18" charset="0"/>
                </a:rPr>
                <a:t>天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4415451" y="821350"/>
              <a:ext cx="836000" cy="5143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活动</a:t>
              </a:r>
              <a:r>
                <a:rPr lang="en-US" kern="100" dirty="0">
                  <a:effectLst/>
                  <a:latin typeface="+mn-ea"/>
                  <a:cs typeface="Times New Roman" panose="02020603050405020304" pitchFamily="18" charset="0"/>
                </a:rPr>
                <a:t>H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  <a:p>
              <a:pPr algn="ctr">
                <a:lnSpc>
                  <a:spcPts val="3000"/>
                </a:lnSpc>
              </a:pPr>
              <a:r>
                <a:rPr lang="en-US" kern="100" dirty="0">
                  <a:solidFill>
                    <a:srgbClr val="C00000"/>
                  </a:solidFill>
                  <a:effectLst/>
                  <a:latin typeface="+mn-ea"/>
                  <a:cs typeface="Times New Roman" panose="02020603050405020304" pitchFamily="18" charset="0"/>
                </a:rPr>
                <a:t>2</a:t>
              </a:r>
              <a:r>
                <a:rPr lang="zh-CN" altLang="en-US" kern="100" dirty="0">
                  <a:effectLst/>
                  <a:latin typeface="+mn-ea"/>
                  <a:cs typeface="Times New Roman" panose="02020603050405020304" pitchFamily="18" charset="0"/>
                </a:rPr>
                <a:t>天</a:t>
              </a:r>
              <a:endParaRPr lang="zh-CN" kern="100" dirty="0">
                <a:effectLst/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6" name="直接箭头连接符 15"/>
            <p:cNvCxnSpPr>
              <a:endCxn id="10" idx="1"/>
            </p:cNvCxnSpPr>
            <p:nvPr/>
          </p:nvCxnSpPr>
          <p:spPr>
            <a:xfrm flipV="1">
              <a:off x="892175" y="1082675"/>
              <a:ext cx="351450" cy="31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连接符: 肘形 16"/>
            <p:cNvCxnSpPr>
              <a:stCxn id="8" idx="3"/>
              <a:endCxn id="9" idx="1"/>
            </p:cNvCxnSpPr>
            <p:nvPr/>
          </p:nvCxnSpPr>
          <p:spPr>
            <a:xfrm flipV="1">
              <a:off x="880039" y="303825"/>
              <a:ext cx="363587" cy="77885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连接符: 肘形 17"/>
            <p:cNvCxnSpPr>
              <a:stCxn id="8" idx="3"/>
              <a:endCxn id="11" idx="1"/>
            </p:cNvCxnSpPr>
            <p:nvPr/>
          </p:nvCxnSpPr>
          <p:spPr>
            <a:xfrm>
              <a:off x="880039" y="1082676"/>
              <a:ext cx="363587" cy="745150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9" idx="3"/>
              <a:endCxn id="12" idx="1"/>
            </p:cNvCxnSpPr>
            <p:nvPr/>
          </p:nvCxnSpPr>
          <p:spPr>
            <a:xfrm>
              <a:off x="2079626" y="303825"/>
              <a:ext cx="2339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/>
            <p:cNvCxnSpPr>
              <a:stCxn id="11" idx="3"/>
              <a:endCxn id="13" idx="1"/>
            </p:cNvCxnSpPr>
            <p:nvPr/>
          </p:nvCxnSpPr>
          <p:spPr>
            <a:xfrm flipV="1">
              <a:off x="2079626" y="1826850"/>
              <a:ext cx="227625" cy="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3" idx="3"/>
              <a:endCxn id="14" idx="1"/>
            </p:cNvCxnSpPr>
            <p:nvPr/>
          </p:nvCxnSpPr>
          <p:spPr>
            <a:xfrm flipV="1">
              <a:off x="3143251" y="1825875"/>
              <a:ext cx="195875" cy="9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连接符: 肘形 21"/>
            <p:cNvCxnSpPr>
              <a:stCxn id="14" idx="3"/>
              <a:endCxn id="15" idx="1"/>
            </p:cNvCxnSpPr>
            <p:nvPr/>
          </p:nvCxnSpPr>
          <p:spPr>
            <a:xfrm flipV="1">
              <a:off x="4175126" y="1078525"/>
              <a:ext cx="240325" cy="747350"/>
            </a:xfrm>
            <a:prstGeom prst="bentConnector3">
              <a:avLst>
                <a:gd name="adj1" fmla="val 4339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连接符: 肘形 22"/>
            <p:cNvCxnSpPr>
              <a:stCxn id="12" idx="3"/>
              <a:endCxn id="15" idx="1"/>
            </p:cNvCxnSpPr>
            <p:nvPr/>
          </p:nvCxnSpPr>
          <p:spPr>
            <a:xfrm>
              <a:off x="3149601" y="303825"/>
              <a:ext cx="1265850" cy="774700"/>
            </a:xfrm>
            <a:prstGeom prst="bentConnector3">
              <a:avLst>
                <a:gd name="adj1" fmla="val 8937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/>
            <p:cNvCxnSpPr>
              <a:stCxn id="10" idx="3"/>
              <a:endCxn id="15" idx="1"/>
            </p:cNvCxnSpPr>
            <p:nvPr/>
          </p:nvCxnSpPr>
          <p:spPr>
            <a:xfrm flipV="1">
              <a:off x="2165350" y="1078525"/>
              <a:ext cx="2250101" cy="4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863" y="7938"/>
            <a:ext cx="10909300" cy="1323439"/>
          </a:xfrm>
        </p:spPr>
        <p:txBody>
          <a:bodyPr/>
          <a:lstStyle/>
          <a:p>
            <a:r>
              <a:rPr lang="zh-CN" altLang="zh-CN" dirty="0"/>
              <a:t>活动责任矩阵</a:t>
            </a:r>
            <a:r>
              <a:rPr lang="zh-CN" altLang="en-US" dirty="0"/>
              <a:t>（</a:t>
            </a:r>
            <a:r>
              <a:rPr lang="en-US" altLang="zh-CN" dirty="0"/>
              <a:t>1/2</a:t>
            </a:r>
            <a:r>
              <a:rPr lang="zh-CN" altLang="en-US" dirty="0"/>
              <a:t>）</a:t>
            </a:r>
            <a:r>
              <a:rPr lang="zh-CN" altLang="zh-CN" dirty="0"/>
              <a:t/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用于定义与软件开发活动执行、评审和批准相关的人员和角色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软件开发活动－角色责任矩阵</a:t>
            </a:r>
            <a:r>
              <a:rPr lang="zh-CN" altLang="en-US" dirty="0"/>
              <a:t>表</a:t>
            </a:r>
          </a:p>
        </p:txBody>
      </p:sp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658601" y="3248980"/>
          <a:ext cx="10801562" cy="2772308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024642"/>
                <a:gridCol w="1844963"/>
                <a:gridCol w="2029850"/>
                <a:gridCol w="2399624"/>
                <a:gridCol w="2502483"/>
              </a:tblGrid>
              <a:tr h="792088"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软件开发活动</a:t>
                      </a:r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\</a:t>
                      </a:r>
                      <a:r>
                        <a:rPr lang="zh-CN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角色</a:t>
                      </a:r>
                      <a:endParaRPr lang="zh-CN" sz="2400" b="1" kern="10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执行</a:t>
                      </a:r>
                      <a:endParaRPr lang="zh-CN" sz="2400" b="1" kern="10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负责</a:t>
                      </a:r>
                      <a:endParaRPr lang="zh-CN" sz="2400" b="1" kern="10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评审</a:t>
                      </a:r>
                      <a:endParaRPr lang="zh-CN" sz="2400" b="1" kern="10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批准</a:t>
                      </a:r>
                      <a:endParaRPr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980220"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需求分析</a:t>
                      </a:r>
                      <a:endParaRPr lang="zh-CN" sz="24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需求分析小组</a:t>
                      </a:r>
                      <a:endParaRPr lang="zh-CN" sz="24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需求分析小组组长</a:t>
                      </a:r>
                      <a:endParaRPr lang="zh-CN" sz="24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用户方代表</a:t>
                      </a:r>
                    </a:p>
                    <a:p>
                      <a:pPr algn="ctr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需求分析小组</a:t>
                      </a:r>
                    </a:p>
                    <a:p>
                      <a:pPr algn="ctr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软件设计小组</a:t>
                      </a:r>
                    </a:p>
                    <a:p>
                      <a:pPr algn="ctr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质量保证小组</a:t>
                      </a:r>
                    </a:p>
                    <a:p>
                      <a:pPr algn="ctr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软件测试小组</a:t>
                      </a:r>
                      <a:endParaRPr lang="zh-CN" sz="24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软件项目负责人</a:t>
                      </a:r>
                    </a:p>
                    <a:p>
                      <a:pPr algn="ctr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用户方负责人</a:t>
                      </a:r>
                      <a:endParaRPr lang="zh-CN" sz="2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活动责任矩阵</a:t>
            </a:r>
            <a:r>
              <a:rPr lang="zh-CN" altLang="en-US" dirty="0"/>
              <a:t>（</a:t>
            </a:r>
            <a:r>
              <a:rPr lang="en-US" altLang="zh-CN" dirty="0"/>
              <a:t>2/2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角色－人员责任矩阵</a:t>
            </a:r>
            <a:r>
              <a:rPr lang="zh-CN" altLang="en-US" dirty="0"/>
              <a:t>表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732631" y="2204864"/>
          <a:ext cx="10655163" cy="3096342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562634"/>
                <a:gridCol w="8092529"/>
              </a:tblGrid>
              <a:tr h="516057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solidFill>
                            <a:srgbClr val="C00000"/>
                          </a:solidFill>
                          <a:effectLst/>
                        </a:rPr>
                        <a:t>角色</a:t>
                      </a:r>
                      <a:endParaRPr lang="zh-CN" sz="2400" b="1" kern="10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 dirty="0">
                          <a:solidFill>
                            <a:srgbClr val="C00000"/>
                          </a:solidFill>
                          <a:effectLst/>
                        </a:rPr>
                        <a:t>人员</a:t>
                      </a:r>
                      <a:endParaRPr lang="zh-CN" sz="2400" b="1" kern="100" dirty="0">
                        <a:solidFill>
                          <a:srgbClr val="C00000"/>
                        </a:solidFill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6057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effectLst/>
                        </a:rPr>
                        <a:t>需求分析小组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effectLst/>
                        </a:rPr>
                        <a:t>小张、小李、小王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6057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effectLst/>
                        </a:rPr>
                        <a:t>需求分析负责人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effectLst/>
                        </a:rPr>
                        <a:t>小张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6057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effectLst/>
                        </a:rPr>
                        <a:t>软件项目负责人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effectLst/>
                        </a:rPr>
                        <a:t>小宋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6057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effectLst/>
                        </a:rPr>
                        <a:t>用户方代表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effectLst/>
                        </a:rPr>
                        <a:t>小张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6057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>
                          <a:effectLst/>
                        </a:rPr>
                        <a:t>用户方负责人</a:t>
                      </a:r>
                      <a:endParaRPr lang="zh-CN" sz="2400" b="1" kern="10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</a:tabLst>
                      </a:pPr>
                      <a:r>
                        <a:rPr lang="zh-CN" sz="2400" b="1" kern="100" dirty="0">
                          <a:effectLst/>
                        </a:rPr>
                        <a:t>小董</a:t>
                      </a:r>
                      <a:endParaRPr lang="zh-CN" sz="2400" b="1" kern="100" dirty="0">
                        <a:effectLst/>
                        <a:latin typeface="等线" panose="02010600030101010101" pitchFamily="2" charset="-122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制定软件项目计划的时机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软件项目计划一般是在软件项目</a:t>
            </a:r>
            <a:r>
              <a:rPr lang="zh-CN" altLang="zh-CN" dirty="0">
                <a:solidFill>
                  <a:srgbClr val="C00000"/>
                </a:solidFill>
              </a:rPr>
              <a:t>实施之初制定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zh-CN" dirty="0"/>
              <a:t>项目开始之初，制定一个初步的软件项目计划，用于指导后续短期的软件开发工作，如需求分析工作</a:t>
            </a:r>
            <a:endParaRPr lang="en-US" altLang="zh-CN" dirty="0"/>
          </a:p>
          <a:p>
            <a:pPr lvl="1"/>
            <a:r>
              <a:rPr lang="zh-CN" altLang="zh-CN" dirty="0"/>
              <a:t>软件需求分析完成之时，制定详细的软件项目计划，用于指导后续长期的软件开发工作</a:t>
            </a:r>
            <a:endParaRPr lang="zh-CN" altLang="en-US" dirty="0"/>
          </a:p>
        </p:txBody>
      </p:sp>
      <p:grpSp>
        <p:nvGrpSpPr>
          <p:cNvPr id="6" name="画布 64"/>
          <p:cNvGrpSpPr/>
          <p:nvPr/>
        </p:nvGrpSpPr>
        <p:grpSpPr>
          <a:xfrm>
            <a:off x="874626" y="3645570"/>
            <a:ext cx="8136904" cy="2843770"/>
            <a:chOff x="0" y="0"/>
            <a:chExt cx="5274310" cy="1668780"/>
          </a:xfrm>
        </p:grpSpPr>
        <p:sp>
          <p:nvSpPr>
            <p:cNvPr id="7" name="矩形 6"/>
            <p:cNvSpPr/>
            <p:nvPr/>
          </p:nvSpPr>
          <p:spPr>
            <a:xfrm>
              <a:off x="0" y="0"/>
              <a:ext cx="5274310" cy="1668780"/>
            </a:xfrm>
            <a:prstGeom prst="rect">
              <a:avLst/>
            </a:prstGeom>
            <a:solidFill>
              <a:prstClr val="white"/>
            </a:solidFill>
          </p:spPr>
        </p:sp>
        <p:cxnSp>
          <p:nvCxnSpPr>
            <p:cNvPr id="8" name="直接箭头连接符 7"/>
            <p:cNvCxnSpPr/>
            <p:nvPr/>
          </p:nvCxnSpPr>
          <p:spPr>
            <a:xfrm>
              <a:off x="295736" y="30595"/>
              <a:ext cx="4639985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295736" y="30565"/>
              <a:ext cx="0" cy="159768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452099" y="214156"/>
              <a:ext cx="1321560" cy="3637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制定初步计划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2083584" y="669494"/>
              <a:ext cx="1219835" cy="36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需求分析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3569058" y="1250609"/>
              <a:ext cx="1425199" cy="36322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制定详细计划</a:t>
              </a:r>
            </a:p>
          </p:txBody>
        </p:sp>
        <p:cxnSp>
          <p:nvCxnSpPr>
            <p:cNvPr id="13" name="连接符: 肘形 12"/>
            <p:cNvCxnSpPr>
              <a:stCxn id="10" idx="3"/>
              <a:endCxn id="11" idx="0"/>
            </p:cNvCxnSpPr>
            <p:nvPr/>
          </p:nvCxnSpPr>
          <p:spPr>
            <a:xfrm>
              <a:off x="1773659" y="396016"/>
              <a:ext cx="919843" cy="273478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连接符: 肘形 13"/>
            <p:cNvCxnSpPr>
              <a:stCxn id="11" idx="3"/>
              <a:endCxn id="12" idx="0"/>
            </p:cNvCxnSpPr>
            <p:nvPr/>
          </p:nvCxnSpPr>
          <p:spPr>
            <a:xfrm>
              <a:off x="3303419" y="851104"/>
              <a:ext cx="978239" cy="399504"/>
            </a:xfrm>
            <a:prstGeom prst="bentConnector2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73"/>
            <p:cNvSpPr txBox="1"/>
            <p:nvPr/>
          </p:nvSpPr>
          <p:spPr>
            <a:xfrm>
              <a:off x="4480219" y="38863"/>
              <a:ext cx="630725" cy="28213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/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时间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参与、承诺和分发软件项目计划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共同参与</a:t>
            </a:r>
            <a:endParaRPr lang="en-US" altLang="zh-CN" dirty="0"/>
          </a:p>
          <a:p>
            <a:pPr lvl="1"/>
            <a:r>
              <a:rPr lang="zh-CN" altLang="en-US" dirty="0"/>
              <a:t>一起讨论、明确任务、估算周期、确认进度</a:t>
            </a:r>
          </a:p>
          <a:p>
            <a:r>
              <a:rPr lang="zh-CN" altLang="en-US" dirty="0"/>
              <a:t>通过会议形式参与制定</a:t>
            </a:r>
          </a:p>
          <a:p>
            <a:pPr lvl="1"/>
            <a:r>
              <a:rPr lang="zh-CN" altLang="en-US" dirty="0"/>
              <a:t>便于加强交流</a:t>
            </a:r>
          </a:p>
          <a:p>
            <a:r>
              <a:rPr lang="zh-CN" altLang="en-US" dirty="0"/>
              <a:t>评审和承诺</a:t>
            </a:r>
            <a:endParaRPr lang="en-US" altLang="zh-CN" dirty="0"/>
          </a:p>
          <a:p>
            <a:pPr lvl="1"/>
            <a:r>
              <a:rPr lang="zh-CN" altLang="en-US" dirty="0"/>
              <a:t>共同评审</a:t>
            </a:r>
            <a:endParaRPr lang="en-US" altLang="zh-CN" dirty="0"/>
          </a:p>
          <a:p>
            <a:pPr lvl="1"/>
            <a:r>
              <a:rPr lang="zh-CN" altLang="en-US" dirty="0"/>
              <a:t>承诺计划内容</a:t>
            </a:r>
          </a:p>
          <a:p>
            <a:r>
              <a:rPr lang="zh-CN" altLang="en-US" dirty="0"/>
              <a:t>分发和宣传</a:t>
            </a:r>
            <a:endParaRPr lang="en-US" altLang="zh-CN" dirty="0"/>
          </a:p>
          <a:p>
            <a:pPr lvl="1"/>
            <a:r>
              <a:rPr lang="zh-CN" altLang="en-US" dirty="0"/>
              <a:t>分发给所有的项目组成员</a:t>
            </a:r>
            <a:endParaRPr lang="en-US" altLang="zh-CN" dirty="0"/>
          </a:p>
          <a:p>
            <a:pPr lvl="1"/>
            <a:r>
              <a:rPr lang="zh-CN" altLang="en-US" dirty="0"/>
              <a:t>让他们了解软件项目计划</a:t>
            </a: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2.5.4</a:t>
            </a:r>
            <a:r>
              <a:rPr lang="zh-CN" altLang="en-US" dirty="0"/>
              <a:t> </a:t>
            </a:r>
            <a:r>
              <a:rPr lang="en-US" altLang="zh-CN" dirty="0"/>
              <a:t> </a:t>
            </a:r>
            <a:r>
              <a:rPr lang="zh-CN" altLang="en-US" dirty="0"/>
              <a:t>项目跟踪</a:t>
            </a:r>
          </a:p>
        </p:txBody>
      </p:sp>
      <p:sp>
        <p:nvSpPr>
          <p:cNvPr id="2458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en-US" altLang="zh-CN" dirty="0"/>
          </a:p>
          <a:p>
            <a:pPr lvl="1"/>
            <a:r>
              <a:rPr lang="zh-CN" altLang="en-US" dirty="0"/>
              <a:t>跟踪和及时调整软件项目开发计划，</a:t>
            </a:r>
            <a:r>
              <a:rPr lang="zh-CN" altLang="en-US" b="1" dirty="0">
                <a:solidFill>
                  <a:srgbClr val="C00000"/>
                </a:solidFill>
              </a:rPr>
              <a:t>提供项目情况的可视性</a:t>
            </a:r>
            <a:r>
              <a:rPr lang="zh-CN" altLang="en-US" dirty="0"/>
              <a:t>，保证计划的适时调整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要对哪些方面进行跟踪？</a:t>
            </a:r>
          </a:p>
          <a:p>
            <a:pPr lvl="1"/>
            <a:r>
              <a:rPr lang="zh-CN" altLang="en-US" dirty="0"/>
              <a:t>如何对软件项目进行跟踪？</a:t>
            </a:r>
          </a:p>
          <a:p>
            <a:pPr lvl="1"/>
            <a:r>
              <a:rPr lang="zh-CN" altLang="en-US" dirty="0"/>
              <a:t>当无法按预定计划实施时如何调整计划？</a:t>
            </a:r>
          </a:p>
          <a:p>
            <a:pPr lvl="1"/>
            <a:r>
              <a:rPr lang="zh-CN" altLang="en-US" dirty="0"/>
              <a:t>当跟踪发现问题时如何进行处理</a:t>
            </a:r>
          </a:p>
          <a:p>
            <a:pPr lvl="1"/>
            <a:r>
              <a:rPr lang="zh-CN" altLang="en-US" dirty="0"/>
              <a:t>如何提供工具辅助对软件项目进行跟踪……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62330" y="3825044"/>
            <a:ext cx="3193515" cy="2332018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Wingdings" panose="05000000000000000000" pitchFamily="2" charset="2"/>
              <a:buChar char="p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b="1" dirty="0"/>
              <a:t>项目跟踪有助于发现项目实施中存在的偏差：实际与计划不符</a:t>
            </a:r>
          </a:p>
        </p:txBody>
      </p: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为什么要进行软件项目跟踪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随时掌握软件项目的实际开发情况</a:t>
            </a:r>
            <a:r>
              <a:rPr lang="zh-CN" altLang="en-US" dirty="0"/>
              <a:t>，提供</a:t>
            </a:r>
            <a:r>
              <a:rPr lang="zh-CN" altLang="zh-CN" dirty="0"/>
              <a:t>软件项目的实施提供可视性</a:t>
            </a:r>
            <a:endParaRPr lang="en-US" altLang="zh-CN" dirty="0"/>
          </a:p>
          <a:p>
            <a:pPr lvl="1"/>
            <a:r>
              <a:rPr lang="zh-CN" altLang="en-US" dirty="0"/>
              <a:t>哪些地方出现了什么样的问题</a:t>
            </a:r>
            <a:endParaRPr lang="en-US" altLang="zh-CN" dirty="0"/>
          </a:p>
          <a:p>
            <a:r>
              <a:rPr lang="zh-CN" altLang="en-US" dirty="0"/>
              <a:t>跟踪的对象</a:t>
            </a:r>
            <a:endParaRPr lang="en-US" altLang="zh-CN" dirty="0"/>
          </a:p>
          <a:p>
            <a:pPr lvl="1"/>
            <a:r>
              <a:rPr lang="zh-CN" altLang="zh-CN" b="1" dirty="0">
                <a:solidFill>
                  <a:srgbClr val="C00000"/>
                </a:solidFill>
              </a:rPr>
              <a:t>项目问题和风险</a:t>
            </a:r>
            <a:r>
              <a:rPr lang="zh-CN" altLang="en-US" dirty="0"/>
              <a:t>，</a:t>
            </a:r>
            <a:r>
              <a:rPr lang="zh-CN" altLang="zh-CN" dirty="0"/>
              <a:t>软件项目在实施过程中会出现各种各样的问题和风险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软件</a:t>
            </a:r>
            <a:r>
              <a:rPr lang="zh-CN" altLang="zh-CN" b="1" dirty="0">
                <a:solidFill>
                  <a:srgbClr val="C00000"/>
                </a:solidFill>
              </a:rPr>
              <a:t>项目进展</a:t>
            </a:r>
            <a:r>
              <a:rPr lang="zh-CN" altLang="en-US" dirty="0"/>
              <a:t>，</a:t>
            </a:r>
            <a:r>
              <a:rPr lang="zh-CN" altLang="zh-CN" dirty="0"/>
              <a:t>软件项目的实际进展与软件项目计划二者之间会产生偏差</a:t>
            </a:r>
          </a:p>
          <a:p>
            <a:pPr lvl="1"/>
            <a:endParaRPr lang="zh-CN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项目跟踪的步骤和方法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周期性的项目跟踪会议</a:t>
            </a:r>
          </a:p>
        </p:txBody>
      </p:sp>
      <p:grpSp>
        <p:nvGrpSpPr>
          <p:cNvPr id="5" name="画布 95"/>
          <p:cNvGrpSpPr/>
          <p:nvPr/>
        </p:nvGrpSpPr>
        <p:grpSpPr>
          <a:xfrm>
            <a:off x="725466" y="1986280"/>
            <a:ext cx="8214056" cy="4467056"/>
            <a:chOff x="0" y="0"/>
            <a:chExt cx="5274310" cy="2885440"/>
          </a:xfrm>
        </p:grpSpPr>
        <p:sp>
          <p:nvSpPr>
            <p:cNvPr id="6" name="矩形 5"/>
            <p:cNvSpPr/>
            <p:nvPr/>
          </p:nvSpPr>
          <p:spPr>
            <a:xfrm>
              <a:off x="0" y="0"/>
              <a:ext cx="5274310" cy="2885440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7" name="矩形 6"/>
            <p:cNvSpPr/>
            <p:nvPr/>
          </p:nvSpPr>
          <p:spPr>
            <a:xfrm>
              <a:off x="2831760" y="416"/>
              <a:ext cx="2379052" cy="27976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2995573" y="1166612"/>
              <a:ext cx="2140025" cy="109012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19456" y="1"/>
              <a:ext cx="1993392" cy="279774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sz="1050" kern="100">
                  <a:effectLst/>
                  <a:ea typeface="等线" panose="02010600030101010101" pitchFamily="2" charset="-122"/>
                  <a:cs typeface="Times New Roman" panose="02020603050405020304" pitchFamily="18" charset="0"/>
                </a:rPr>
                <a:t> </a:t>
              </a:r>
              <a:endParaRPr lang="zh-CN" sz="1050" kern="100">
                <a:effectLst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512064" y="299923"/>
              <a:ext cx="1437437" cy="29626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制定项目计划</a:t>
              </a:r>
            </a:p>
          </p:txBody>
        </p:sp>
        <p:sp>
          <p:nvSpPr>
            <p:cNvPr id="11" name="矩形 10"/>
            <p:cNvSpPr/>
            <p:nvPr/>
          </p:nvSpPr>
          <p:spPr>
            <a:xfrm>
              <a:off x="512064" y="838368"/>
              <a:ext cx="1437437" cy="2959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软件项目开发</a:t>
              </a:r>
            </a:p>
          </p:txBody>
        </p:sp>
        <p:sp>
          <p:nvSpPr>
            <p:cNvPr id="12" name="流程图: 决策 11"/>
            <p:cNvSpPr/>
            <p:nvPr/>
          </p:nvSpPr>
          <p:spPr>
            <a:xfrm>
              <a:off x="519380" y="1353006"/>
              <a:ext cx="1419147" cy="800608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开发是否完成</a:t>
              </a:r>
            </a:p>
          </p:txBody>
        </p:sp>
        <p:cxnSp>
          <p:nvCxnSpPr>
            <p:cNvPr id="13" name="直接箭头连接符 12"/>
            <p:cNvCxnSpPr>
              <a:stCxn id="10" idx="2"/>
              <a:endCxn id="11" idx="0"/>
            </p:cNvCxnSpPr>
            <p:nvPr/>
          </p:nvCxnSpPr>
          <p:spPr>
            <a:xfrm>
              <a:off x="1230783" y="596189"/>
              <a:ext cx="0" cy="24217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11" idx="2"/>
              <a:endCxn id="12" idx="0"/>
            </p:cNvCxnSpPr>
            <p:nvPr/>
          </p:nvCxnSpPr>
          <p:spPr>
            <a:xfrm flipH="1">
              <a:off x="1228954" y="1134278"/>
              <a:ext cx="1829" cy="21872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矩形 14"/>
            <p:cNvSpPr/>
            <p:nvPr/>
          </p:nvSpPr>
          <p:spPr>
            <a:xfrm>
              <a:off x="512064" y="2375980"/>
              <a:ext cx="1437005" cy="2959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项目开发结束</a:t>
              </a:r>
            </a:p>
          </p:txBody>
        </p:sp>
        <p:cxnSp>
          <p:nvCxnSpPr>
            <p:cNvPr id="16" name="直接箭头连接符 15"/>
            <p:cNvCxnSpPr>
              <a:stCxn id="12" idx="2"/>
              <a:endCxn id="15" idx="0"/>
            </p:cNvCxnSpPr>
            <p:nvPr/>
          </p:nvCxnSpPr>
          <p:spPr>
            <a:xfrm>
              <a:off x="1228954" y="2153614"/>
              <a:ext cx="1613" cy="222366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/>
            <p:cNvSpPr/>
            <p:nvPr/>
          </p:nvSpPr>
          <p:spPr>
            <a:xfrm>
              <a:off x="3073162" y="1306528"/>
              <a:ext cx="1971445" cy="2959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 dirty="0">
                  <a:effectLst/>
                  <a:latin typeface="+mn-ea"/>
                  <a:cs typeface="Times New Roman" panose="02020603050405020304" pitchFamily="18" charset="0"/>
                </a:rPr>
                <a:t>采集数据了解情况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3066276" y="1858824"/>
              <a:ext cx="1978332" cy="29591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发现偏差和问题</a:t>
              </a:r>
            </a:p>
          </p:txBody>
        </p:sp>
        <p:sp>
          <p:nvSpPr>
            <p:cNvPr id="19" name="矩形 18"/>
            <p:cNvSpPr/>
            <p:nvPr/>
          </p:nvSpPr>
          <p:spPr>
            <a:xfrm>
              <a:off x="3073162" y="2392836"/>
              <a:ext cx="1971445" cy="29527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>
                <a:lnSpc>
                  <a:spcPts val="2880"/>
                </a:lnSpc>
              </a:pPr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采取措施</a:t>
              </a:r>
            </a:p>
          </p:txBody>
        </p:sp>
        <p:sp>
          <p:nvSpPr>
            <p:cNvPr id="20" name="文本框 108"/>
            <p:cNvSpPr txBox="1"/>
            <p:nvPr/>
          </p:nvSpPr>
          <p:spPr>
            <a:xfrm>
              <a:off x="192023" y="2"/>
              <a:ext cx="1757046" cy="19440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>
                <a:lnSpc>
                  <a:spcPts val="2880"/>
                </a:lnSpc>
              </a:pPr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软件项目开发</a:t>
              </a:r>
            </a:p>
          </p:txBody>
        </p:sp>
        <p:cxnSp>
          <p:nvCxnSpPr>
            <p:cNvPr id="21" name="连接符: 肘形 20"/>
            <p:cNvCxnSpPr>
              <a:stCxn id="12" idx="3"/>
              <a:endCxn id="17" idx="0"/>
            </p:cNvCxnSpPr>
            <p:nvPr/>
          </p:nvCxnSpPr>
          <p:spPr>
            <a:xfrm flipV="1">
              <a:off x="1938527" y="1306528"/>
              <a:ext cx="2120358" cy="446782"/>
            </a:xfrm>
            <a:prstGeom prst="bentConnector4">
              <a:avLst>
                <a:gd name="adj1" fmla="val 26756"/>
                <a:gd name="adj2" fmla="val 165173"/>
              </a:avLst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/>
            <p:nvPr/>
          </p:nvCxnSpPr>
          <p:spPr>
            <a:xfrm>
              <a:off x="3791665" y="1616778"/>
              <a:ext cx="0" cy="24193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/>
            <p:nvPr/>
          </p:nvCxnSpPr>
          <p:spPr>
            <a:xfrm>
              <a:off x="3794119" y="2154562"/>
              <a:ext cx="0" cy="24193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连接符: 肘形 23"/>
            <p:cNvCxnSpPr>
              <a:stCxn id="19" idx="1"/>
              <a:endCxn id="10" idx="3"/>
            </p:cNvCxnSpPr>
            <p:nvPr/>
          </p:nvCxnSpPr>
          <p:spPr>
            <a:xfrm rot="10800000">
              <a:off x="1949500" y="448057"/>
              <a:ext cx="1123662" cy="2092418"/>
            </a:xfrm>
            <a:prstGeom prst="bentConnector3">
              <a:avLst>
                <a:gd name="adj1" fmla="val 59767"/>
              </a:avLst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108"/>
            <p:cNvSpPr txBox="1"/>
            <p:nvPr/>
          </p:nvSpPr>
          <p:spPr>
            <a:xfrm>
              <a:off x="2809814" y="436"/>
              <a:ext cx="1700354" cy="266569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>
                <a:lnSpc>
                  <a:spcPts val="2880"/>
                </a:lnSpc>
              </a:pPr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软件项目跟踪</a:t>
              </a:r>
              <a:r>
                <a:rPr lang="zh-CN" altLang="en-US" kern="100" dirty="0">
                  <a:solidFill>
                    <a:srgbClr val="C00000"/>
                  </a:solidFill>
                  <a:latin typeface="+mn-ea"/>
                  <a:ea typeface="+mn-ea"/>
                  <a:cs typeface="Times New Roman" panose="02020603050405020304" pitchFamily="18" charset="0"/>
                </a:rPr>
                <a:t>会议</a:t>
              </a:r>
              <a:endParaRPr lang="zh-CN" kern="100" dirty="0">
                <a:solidFill>
                  <a:srgbClr val="C00000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108"/>
            <p:cNvSpPr txBox="1"/>
            <p:nvPr/>
          </p:nvSpPr>
          <p:spPr>
            <a:xfrm>
              <a:off x="1336212" y="2106277"/>
              <a:ext cx="354254" cy="266065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>
                <a:lnSpc>
                  <a:spcPts val="2880"/>
                </a:lnSpc>
              </a:pPr>
              <a:r>
                <a:rPr lang="zh-CN" kern="100" dirty="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是</a:t>
              </a:r>
            </a:p>
          </p:txBody>
        </p:sp>
        <p:sp>
          <p:nvSpPr>
            <p:cNvPr id="27" name="文本框 108"/>
            <p:cNvSpPr txBox="1"/>
            <p:nvPr/>
          </p:nvSpPr>
          <p:spPr>
            <a:xfrm>
              <a:off x="1880784" y="1488042"/>
              <a:ext cx="353695" cy="265430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algn="just">
                <a:lnSpc>
                  <a:spcPts val="2880"/>
                </a:lnSpc>
              </a:pPr>
              <a:r>
                <a:rPr lang="zh-CN" kern="100">
                  <a:solidFill>
                    <a:srgbClr val="C00000"/>
                  </a:solidFill>
                  <a:effectLst/>
                  <a:latin typeface="+mn-ea"/>
                  <a:ea typeface="+mn-ea"/>
                  <a:cs typeface="Times New Roman" panose="02020603050405020304" pitchFamily="18" charset="0"/>
                </a:rPr>
                <a:t>否</a:t>
              </a:r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影响项目成功的因素</a:t>
            </a:r>
          </a:p>
        </p:txBody>
      </p:sp>
      <p:sp>
        <p:nvSpPr>
          <p:cNvPr id="6" name="椭圆 5"/>
          <p:cNvSpPr/>
          <p:nvPr/>
        </p:nvSpPr>
        <p:spPr>
          <a:xfrm>
            <a:off x="1774726" y="1194324"/>
            <a:ext cx="2736304" cy="1322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项目范围</a:t>
            </a:r>
          </a:p>
        </p:txBody>
      </p:sp>
      <p:sp>
        <p:nvSpPr>
          <p:cNvPr id="7" name="椭圆 6"/>
          <p:cNvSpPr/>
          <p:nvPr/>
        </p:nvSpPr>
        <p:spPr>
          <a:xfrm>
            <a:off x="1780302" y="4194850"/>
            <a:ext cx="2736304" cy="1322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进度计划</a:t>
            </a:r>
          </a:p>
        </p:txBody>
      </p:sp>
      <p:sp>
        <p:nvSpPr>
          <p:cNvPr id="8" name="椭圆 7"/>
          <p:cNvSpPr/>
          <p:nvPr/>
        </p:nvSpPr>
        <p:spPr>
          <a:xfrm>
            <a:off x="7067314" y="4194850"/>
            <a:ext cx="2736304" cy="1322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微软雅黑" panose="020B0503020204020204" charset="-122"/>
                <a:ea typeface="微软雅黑" panose="020B0503020204020204" charset="-122"/>
              </a:rPr>
              <a:t>客户满意度</a:t>
            </a:r>
          </a:p>
        </p:txBody>
      </p:sp>
      <p:sp>
        <p:nvSpPr>
          <p:cNvPr id="9" name="椭圆 8"/>
          <p:cNvSpPr/>
          <p:nvPr/>
        </p:nvSpPr>
        <p:spPr>
          <a:xfrm>
            <a:off x="7067314" y="1196752"/>
            <a:ext cx="2736304" cy="132238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开发成本</a:t>
            </a:r>
          </a:p>
        </p:txBody>
      </p:sp>
      <p:cxnSp>
        <p:nvCxnSpPr>
          <p:cNvPr id="20" name="直接连接符 19"/>
          <p:cNvCxnSpPr>
            <a:stCxn id="6" idx="4"/>
            <a:endCxn id="7" idx="0"/>
          </p:cNvCxnSpPr>
          <p:nvPr/>
        </p:nvCxnSpPr>
        <p:spPr>
          <a:xfrm>
            <a:off x="3142878" y="2516706"/>
            <a:ext cx="5576" cy="1678144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6" idx="4"/>
            <a:endCxn id="8" idx="0"/>
          </p:cNvCxnSpPr>
          <p:nvPr/>
        </p:nvCxnSpPr>
        <p:spPr>
          <a:xfrm>
            <a:off x="3142878" y="2516706"/>
            <a:ext cx="5292588" cy="1678144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>
            <a:stCxn id="9" idx="4"/>
            <a:endCxn id="8" idx="0"/>
          </p:cNvCxnSpPr>
          <p:nvPr/>
        </p:nvCxnSpPr>
        <p:spPr>
          <a:xfrm>
            <a:off x="8435466" y="2519134"/>
            <a:ext cx="0" cy="1675716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7" idx="0"/>
            <a:endCxn id="9" idx="4"/>
          </p:cNvCxnSpPr>
          <p:nvPr/>
        </p:nvCxnSpPr>
        <p:spPr>
          <a:xfrm flipV="1">
            <a:off x="3148454" y="2519134"/>
            <a:ext cx="5287012" cy="1675716"/>
          </a:xfrm>
          <a:prstGeom prst="line">
            <a:avLst/>
          </a:prstGeom>
          <a:ln w="38100">
            <a:solidFill>
              <a:srgbClr val="FF0000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7" idx="6"/>
            <a:endCxn id="8" idx="2"/>
          </p:cNvCxnSpPr>
          <p:nvPr/>
        </p:nvCxnSpPr>
        <p:spPr>
          <a:xfrm>
            <a:off x="4516606" y="4856041"/>
            <a:ext cx="2550708" cy="0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>
            <a:stCxn id="6" idx="6"/>
            <a:endCxn id="9" idx="2"/>
          </p:cNvCxnSpPr>
          <p:nvPr/>
        </p:nvCxnSpPr>
        <p:spPr>
          <a:xfrm>
            <a:off x="4511030" y="1855515"/>
            <a:ext cx="2556284" cy="2428"/>
          </a:xfrm>
          <a:prstGeom prst="line">
            <a:avLst/>
          </a:prstGeom>
          <a:ln w="381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椭圆 1"/>
          <p:cNvSpPr/>
          <p:nvPr/>
        </p:nvSpPr>
        <p:spPr>
          <a:xfrm>
            <a:off x="4871070" y="2924944"/>
            <a:ext cx="1872208" cy="936104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项目</a:t>
            </a:r>
            <a:endParaRPr lang="en-US" altLang="zh-CN" sz="2800" dirty="0">
              <a:latin typeface="微软雅黑" panose="020B0503020204020204" charset="-122"/>
              <a:ea typeface="微软雅黑" panose="020B0503020204020204" charset="-122"/>
            </a:endParaRPr>
          </a:p>
          <a:p>
            <a:pPr algn="ctr"/>
            <a:r>
              <a:rPr lang="zh-CN" altLang="en-US" sz="2800" dirty="0">
                <a:latin typeface="微软雅黑" panose="020B0503020204020204" charset="-122"/>
                <a:ea typeface="微软雅黑" panose="020B0503020204020204" charset="-122"/>
              </a:rPr>
              <a:t>成功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-1" y="6112415"/>
            <a:ext cx="12190413" cy="744654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Wingdings" panose="05000000000000000000" pitchFamily="2" charset="2"/>
              <a:buChar char="p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b="1" dirty="0"/>
              <a:t>项目的开展和实施受多要素影响，其结果具有不确定性</a:t>
            </a:r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2.5.5</a:t>
            </a:r>
            <a:r>
              <a:rPr lang="zh-CN" altLang="en-US" dirty="0"/>
              <a:t> 风险管理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en-US" altLang="zh-CN" dirty="0"/>
          </a:p>
          <a:p>
            <a:pPr lvl="1"/>
            <a:r>
              <a:rPr lang="zh-CN" altLang="en-US" dirty="0"/>
              <a:t>对软件开发过程中各种</a:t>
            </a:r>
            <a:r>
              <a:rPr lang="zh-CN" altLang="en-US" b="1" dirty="0">
                <a:solidFill>
                  <a:srgbClr val="C00000"/>
                </a:solidFill>
              </a:rPr>
              <a:t>风险进行分析、预测、评估、监控</a:t>
            </a:r>
            <a:r>
              <a:rPr lang="zh-CN" altLang="en-US" dirty="0"/>
              <a:t>的过程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什么是软件开发风险？</a:t>
            </a:r>
          </a:p>
          <a:p>
            <a:pPr lvl="1"/>
            <a:r>
              <a:rPr lang="zh-CN" altLang="en-US" dirty="0"/>
              <a:t>软件开发可能会有哪些风险？</a:t>
            </a:r>
          </a:p>
          <a:p>
            <a:pPr lvl="1"/>
            <a:r>
              <a:rPr lang="zh-CN" altLang="en-US" dirty="0"/>
              <a:t>如何客观地预测风险？</a:t>
            </a:r>
          </a:p>
          <a:p>
            <a:pPr lvl="1"/>
            <a:r>
              <a:rPr lang="zh-CN" altLang="en-US" dirty="0"/>
              <a:t>如何评估风险带来的影响？</a:t>
            </a:r>
          </a:p>
          <a:p>
            <a:pPr lvl="1"/>
            <a:r>
              <a:rPr lang="zh-CN" altLang="en-US" dirty="0"/>
              <a:t>如何避免和消除风险？</a:t>
            </a:r>
          </a:p>
          <a:p>
            <a:pPr lvl="1"/>
            <a:r>
              <a:rPr lang="zh-CN" altLang="en-US" dirty="0"/>
              <a:t>如何提供工具支持风险分析？……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62331" y="3429000"/>
            <a:ext cx="2988332" cy="272806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Wingdings" panose="05000000000000000000" pitchFamily="2" charset="2"/>
              <a:buChar char="p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b="1" dirty="0"/>
              <a:t>风险管理有助于发现软件开发过程中存在的风险：实施中的问题</a:t>
            </a: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何为软件风险</a:t>
            </a:r>
            <a:endParaRPr lang="en-US" altLang="zh-CN" dirty="0"/>
          </a:p>
        </p:txBody>
      </p:sp>
      <p:sp>
        <p:nvSpPr>
          <p:cNvPr id="59398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软件风险</a:t>
            </a:r>
          </a:p>
          <a:p>
            <a:pPr lvl="1"/>
            <a:r>
              <a:rPr lang="zh-CN" altLang="en-US" dirty="0"/>
              <a:t>使软件项目的实施受到影响和损失、甚至导致失败的、可能会发生的</a:t>
            </a:r>
            <a:r>
              <a:rPr lang="zh-CN" altLang="en-US" b="1" dirty="0">
                <a:solidFill>
                  <a:srgbClr val="C00000"/>
                </a:solidFill>
              </a:rPr>
              <a:t>事件</a:t>
            </a:r>
          </a:p>
          <a:p>
            <a:pPr lvl="1"/>
            <a:r>
              <a:rPr lang="zh-CN" altLang="en-US" dirty="0"/>
              <a:t>例如，人员的临时流失，计划过于乐观，设计的低劣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软件风险特点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事先难以确定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带来损失</a:t>
            </a:r>
            <a:r>
              <a:rPr lang="zh-CN" altLang="en-US" dirty="0"/>
              <a:t>，影响项目实施，甚至会导致项目失败</a:t>
            </a: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示例：需求风险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需求已经成为项目基准，但仍在变化</a:t>
            </a:r>
          </a:p>
          <a:p>
            <a:r>
              <a:rPr lang="zh-CN" altLang="en-US"/>
              <a:t>需求定义欠佳：不清晰、不准确、不一致</a:t>
            </a:r>
          </a:p>
          <a:p>
            <a:r>
              <a:rPr lang="zh-CN" altLang="en-US"/>
              <a:t>增加额外的需求</a:t>
            </a:r>
          </a:p>
          <a:p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示例：产品风险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错误率高的模块，需要更多时间对它进行测试、设计和实现</a:t>
            </a:r>
          </a:p>
          <a:p>
            <a:r>
              <a:rPr lang="zh-CN" altLang="en-US" dirty="0"/>
              <a:t>矫正质量低下的不可接受的产品需要更多的时间对它进行测试、设计和实现</a:t>
            </a:r>
          </a:p>
          <a:p>
            <a:r>
              <a:rPr lang="zh-CN" altLang="en-US" dirty="0"/>
              <a:t>由于功能错误，导致需要重新进行设计和实现</a:t>
            </a:r>
          </a:p>
          <a:p>
            <a:r>
              <a:rPr lang="zh-CN" altLang="en-US" dirty="0"/>
              <a:t>开发额外不需要的功能延长了进度</a:t>
            </a:r>
          </a:p>
          <a:p>
            <a:r>
              <a:rPr lang="zh-CN" altLang="en-US" dirty="0"/>
              <a:t>要满足产品规模和速度要求，需要更多的时间</a:t>
            </a:r>
          </a:p>
          <a:p>
            <a:r>
              <a:rPr lang="zh-CN" altLang="en-US" dirty="0"/>
              <a:t>严格要求与现有系统兼容，需要更多的时间</a:t>
            </a:r>
          </a:p>
          <a:p>
            <a:r>
              <a:rPr lang="zh-CN" altLang="en-US" dirty="0"/>
              <a:t>要求软件重用，需要更多的时间</a:t>
            </a:r>
          </a:p>
          <a:p>
            <a:r>
              <a:rPr lang="zh-CN" altLang="en-US" dirty="0"/>
              <a:t>……</a:t>
            </a: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示例：人员风险</a:t>
            </a:r>
            <a:endParaRPr lang="en-US" altLang="zh-CN" dirty="0"/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/>
              <a:t>招聘人员所需的时间比预期要长</a:t>
            </a:r>
          </a:p>
          <a:p>
            <a:r>
              <a:rPr lang="zh-CN" altLang="en-US"/>
              <a:t>作为人员参与工作的先决条件(如培训、其他项目的完成等)不能按时完成</a:t>
            </a:r>
          </a:p>
          <a:p>
            <a:r>
              <a:rPr lang="zh-CN" altLang="en-US"/>
              <a:t>开发人员与管理层关系不佳导致决策迟缓、影响全局</a:t>
            </a:r>
          </a:p>
          <a:p>
            <a:r>
              <a:rPr lang="zh-CN" altLang="en-US"/>
              <a:t>项目组成员没有全身心地投入到项目中，因而无法达到所需的产品功能和性能需求</a:t>
            </a:r>
          </a:p>
          <a:p>
            <a:r>
              <a:rPr lang="zh-CN" altLang="en-US"/>
              <a:t>缺乏激励措施、士气低下，降低生产能力</a:t>
            </a:r>
          </a:p>
          <a:p>
            <a:r>
              <a:rPr lang="zh-CN" altLang="en-US"/>
              <a:t>缺乏必要的规范，增加工作失误，重复工作，降低工作质量</a:t>
            </a:r>
          </a:p>
          <a:p>
            <a:r>
              <a:rPr lang="zh-CN" altLang="en-US"/>
              <a:t>缺乏工作基础(语言、经验、工具等</a:t>
            </a:r>
            <a:r>
              <a:rPr lang="en-US" altLang="zh-CN"/>
              <a:t>)</a:t>
            </a:r>
          </a:p>
          <a:p>
            <a:r>
              <a:rPr lang="zh-CN" altLang="en-US"/>
              <a:t>项目结束前，项目组成员离开项目组</a:t>
            </a:r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风险管理模式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sz="2800" dirty="0"/>
              <a:t>危机管理</a:t>
            </a:r>
          </a:p>
          <a:p>
            <a:pPr lvl="1"/>
            <a:r>
              <a:rPr lang="zh-CN" altLang="zh-CN" sz="2400" dirty="0"/>
              <a:t>类似于救火模式，听任软件风险的发生，及至造成麻烦后才着手进行处理</a:t>
            </a:r>
            <a:endParaRPr lang="en-US" altLang="zh-CN" sz="2400" dirty="0"/>
          </a:p>
          <a:p>
            <a:r>
              <a:rPr lang="zh-CN" altLang="zh-CN" sz="2800" dirty="0"/>
              <a:t>失败处理</a:t>
            </a:r>
            <a:endParaRPr lang="en-US" altLang="zh-CN" sz="2800" dirty="0"/>
          </a:p>
          <a:p>
            <a:pPr lvl="1"/>
            <a:r>
              <a:rPr lang="zh-CN" altLang="zh-CN" sz="2400" dirty="0"/>
              <a:t>听任软件风险的发生和演化，只是在风险发生之后才采取应对措施</a:t>
            </a:r>
            <a:endParaRPr lang="en-US" altLang="zh-CN" sz="2400" dirty="0"/>
          </a:p>
          <a:p>
            <a:r>
              <a:rPr lang="zh-CN" altLang="zh-CN" sz="2800" dirty="0"/>
              <a:t>风险缓解</a:t>
            </a:r>
          </a:p>
          <a:p>
            <a:pPr lvl="1"/>
            <a:r>
              <a:rPr lang="zh-CN" altLang="zh-CN" sz="2400" dirty="0"/>
              <a:t>识别软件风险，事先制定好风险发生后的补救措施，但不做任何防范措施</a:t>
            </a:r>
            <a:endParaRPr lang="en-US" altLang="zh-CN" sz="2400" dirty="0"/>
          </a:p>
          <a:p>
            <a:r>
              <a:rPr lang="zh-CN" altLang="zh-CN" sz="2800" dirty="0"/>
              <a:t>风险预防</a:t>
            </a:r>
          </a:p>
          <a:p>
            <a:pPr lvl="1"/>
            <a:r>
              <a:rPr lang="zh-CN" altLang="zh-CN" sz="2400" dirty="0"/>
              <a:t>预先识别和分析哪些不好事件可能会发生，制定好了万一发生的应对措施，同时采取措施防止它发生</a:t>
            </a:r>
            <a:endParaRPr lang="en-US" altLang="zh-CN" sz="2400" dirty="0"/>
          </a:p>
          <a:p>
            <a:r>
              <a:rPr lang="zh-CN" altLang="zh-CN" sz="2800" dirty="0"/>
              <a:t>消灭根源</a:t>
            </a:r>
          </a:p>
          <a:p>
            <a:pPr lvl="1"/>
            <a:r>
              <a:rPr lang="zh-CN" altLang="zh-CN" sz="2400" dirty="0"/>
              <a:t>不仅要识别出软件开发过程中各种潜在的软件风险，而且还要分析导致这些软件风险发生的主要因素，并采取积极的措施消除软件风险产生的根源</a:t>
            </a:r>
            <a:endParaRPr lang="zh-CN" altLang="en-US" sz="2400" dirty="0"/>
          </a:p>
        </p:txBody>
      </p:sp>
    </p:spTree>
  </p:cSld>
  <p:clrMapOvr>
    <a:masterClrMapping/>
  </p:clrMapOvr>
  <p:transition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风险管理的组成</a:t>
            </a:r>
            <a:endParaRPr lang="en-US" altLang="zh-CN" dirty="0"/>
          </a:p>
        </p:txBody>
      </p:sp>
      <p:grpSp>
        <p:nvGrpSpPr>
          <p:cNvPr id="26" name="画布 176"/>
          <p:cNvGrpSpPr/>
          <p:nvPr/>
        </p:nvGrpSpPr>
        <p:grpSpPr>
          <a:xfrm>
            <a:off x="982638" y="1412776"/>
            <a:ext cx="9901100" cy="4251481"/>
            <a:chOff x="0" y="0"/>
            <a:chExt cx="5274310" cy="1767205"/>
          </a:xfrm>
        </p:grpSpPr>
        <p:sp>
          <p:nvSpPr>
            <p:cNvPr id="27" name="矩形 26"/>
            <p:cNvSpPr/>
            <p:nvPr/>
          </p:nvSpPr>
          <p:spPr>
            <a:xfrm>
              <a:off x="0" y="0"/>
              <a:ext cx="5274310" cy="1767205"/>
            </a:xfrm>
            <a:prstGeom prst="rect">
              <a:avLst/>
            </a:prstGeom>
            <a:solidFill>
              <a:prstClr val="white"/>
            </a:solidFill>
          </p:spPr>
        </p:sp>
        <p:sp>
          <p:nvSpPr>
            <p:cNvPr id="28" name="矩形 27"/>
            <p:cNvSpPr/>
            <p:nvPr/>
          </p:nvSpPr>
          <p:spPr>
            <a:xfrm>
              <a:off x="2195920" y="3"/>
              <a:ext cx="880407" cy="30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风险管理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846255" y="577716"/>
              <a:ext cx="880110" cy="30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风险评估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3460283" y="574154"/>
              <a:ext cx="880110" cy="30924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风险控制</a:t>
              </a:r>
            </a:p>
          </p:txBody>
        </p:sp>
        <p:sp>
          <p:nvSpPr>
            <p:cNvPr id="31" name="矩形 30"/>
            <p:cNvSpPr/>
            <p:nvPr/>
          </p:nvSpPr>
          <p:spPr>
            <a:xfrm>
              <a:off x="196997" y="1171944"/>
              <a:ext cx="561038" cy="54404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风险识别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006022" y="1172425"/>
              <a:ext cx="560705" cy="543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风险分析</a:t>
              </a:r>
            </a:p>
          </p:txBody>
        </p:sp>
        <p:sp>
          <p:nvSpPr>
            <p:cNvPr id="33" name="矩形 32"/>
            <p:cNvSpPr/>
            <p:nvPr/>
          </p:nvSpPr>
          <p:spPr>
            <a:xfrm>
              <a:off x="1801779" y="1173067"/>
              <a:ext cx="560705" cy="543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风险排序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2824621" y="1185862"/>
              <a:ext cx="560705" cy="543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制定计划</a:t>
              </a:r>
            </a:p>
          </p:txBody>
        </p:sp>
        <p:sp>
          <p:nvSpPr>
            <p:cNvPr id="35" name="矩形 34"/>
            <p:cNvSpPr/>
            <p:nvPr/>
          </p:nvSpPr>
          <p:spPr>
            <a:xfrm>
              <a:off x="3620048" y="1172425"/>
              <a:ext cx="560705" cy="543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风险化解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4381481" y="1161264"/>
              <a:ext cx="560705" cy="5435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zh-CN" kern="100">
                  <a:effectLst/>
                  <a:latin typeface="+mn-ea"/>
                  <a:cs typeface="Times New Roman" panose="02020603050405020304" pitchFamily="18" charset="0"/>
                </a:rPr>
                <a:t>风险监控</a:t>
              </a:r>
            </a:p>
          </p:txBody>
        </p:sp>
        <p:cxnSp>
          <p:nvCxnSpPr>
            <p:cNvPr id="37" name="连接符: 肘形 36"/>
            <p:cNvCxnSpPr>
              <a:stCxn id="28" idx="2"/>
              <a:endCxn id="29" idx="0"/>
            </p:cNvCxnSpPr>
            <p:nvPr/>
          </p:nvCxnSpPr>
          <p:spPr>
            <a:xfrm rot="5400000">
              <a:off x="1827027" y="-231382"/>
              <a:ext cx="268381" cy="1349814"/>
            </a:xfrm>
            <a:prstGeom prst="bentConnector3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连接符: 肘形 37"/>
            <p:cNvCxnSpPr>
              <a:stCxn id="28" idx="2"/>
              <a:endCxn id="30" idx="0"/>
            </p:cNvCxnSpPr>
            <p:nvPr/>
          </p:nvCxnSpPr>
          <p:spPr>
            <a:xfrm rot="16200000" flipH="1">
              <a:off x="3135822" y="-190363"/>
              <a:ext cx="264819" cy="1264214"/>
            </a:xfrm>
            <a:prstGeom prst="bentConnector3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连接符: 肘形 38"/>
            <p:cNvCxnSpPr>
              <a:stCxn id="29" idx="2"/>
              <a:endCxn id="32" idx="0"/>
            </p:cNvCxnSpPr>
            <p:nvPr/>
          </p:nvCxnSpPr>
          <p:spPr>
            <a:xfrm rot="16200000" flipH="1">
              <a:off x="1143610" y="1029660"/>
              <a:ext cx="285464" cy="65"/>
            </a:xfrm>
            <a:prstGeom prst="bentConnector3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连接符: 肘形 39"/>
            <p:cNvCxnSpPr>
              <a:stCxn id="29" idx="2"/>
              <a:endCxn id="31" idx="0"/>
            </p:cNvCxnSpPr>
            <p:nvPr/>
          </p:nvCxnSpPr>
          <p:spPr>
            <a:xfrm rot="5400000">
              <a:off x="739422" y="625055"/>
              <a:ext cx="284983" cy="808794"/>
            </a:xfrm>
            <a:prstGeom prst="bentConnector3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连接符: 肘形 40"/>
            <p:cNvCxnSpPr>
              <a:stCxn id="29" idx="2"/>
              <a:endCxn id="33" idx="0"/>
            </p:cNvCxnSpPr>
            <p:nvPr/>
          </p:nvCxnSpPr>
          <p:spPr>
            <a:xfrm rot="16200000" flipH="1">
              <a:off x="1541168" y="632103"/>
              <a:ext cx="286106" cy="795822"/>
            </a:xfrm>
            <a:prstGeom prst="bentConnector3">
              <a:avLst>
                <a:gd name="adj1" fmla="val 50000"/>
              </a:avLst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连接符: 肘形 41"/>
            <p:cNvCxnSpPr>
              <a:stCxn id="30" idx="2"/>
              <a:endCxn id="35" idx="0"/>
            </p:cNvCxnSpPr>
            <p:nvPr/>
          </p:nvCxnSpPr>
          <p:spPr>
            <a:xfrm rot="16200000" flipH="1">
              <a:off x="3755856" y="1027880"/>
              <a:ext cx="289026" cy="63"/>
            </a:xfrm>
            <a:prstGeom prst="bentConnector3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连接符: 肘形 42"/>
            <p:cNvCxnSpPr>
              <a:stCxn id="30" idx="2"/>
              <a:endCxn id="34" idx="0"/>
            </p:cNvCxnSpPr>
            <p:nvPr/>
          </p:nvCxnSpPr>
          <p:spPr>
            <a:xfrm rot="5400000">
              <a:off x="3351425" y="636948"/>
              <a:ext cx="302463" cy="795364"/>
            </a:xfrm>
            <a:prstGeom prst="bentConnector3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连接符: 肘形 43"/>
            <p:cNvCxnSpPr>
              <a:stCxn id="30" idx="2"/>
              <a:endCxn id="36" idx="0"/>
            </p:cNvCxnSpPr>
            <p:nvPr/>
          </p:nvCxnSpPr>
          <p:spPr>
            <a:xfrm rot="16200000" flipH="1">
              <a:off x="4142154" y="641583"/>
              <a:ext cx="277865" cy="761496"/>
            </a:xfrm>
            <a:prstGeom prst="bentConnector3">
              <a:avLst>
                <a:gd name="adj1" fmla="val 53670"/>
              </a:avLst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风险管理（</a:t>
            </a:r>
            <a:r>
              <a:rPr lang="en-US" altLang="zh-CN" dirty="0"/>
              <a:t>1/4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风险识别</a:t>
            </a:r>
            <a:endParaRPr lang="en-US" altLang="zh-CN" dirty="0"/>
          </a:p>
          <a:p>
            <a:pPr lvl="1"/>
            <a:r>
              <a:rPr lang="zh-CN" altLang="zh-CN" dirty="0"/>
              <a:t>识别软件项目可能存在的各种潜在软件风险</a:t>
            </a:r>
            <a:endParaRPr lang="en-US" altLang="zh-CN" dirty="0"/>
          </a:p>
          <a:p>
            <a:r>
              <a:rPr lang="zh-CN" altLang="zh-CN" dirty="0"/>
              <a:t>风险分析</a:t>
            </a:r>
            <a:endParaRPr lang="en-US" altLang="zh-CN" dirty="0"/>
          </a:p>
          <a:p>
            <a:pPr lvl="1"/>
            <a:r>
              <a:rPr lang="zh-CN" altLang="zh-CN" dirty="0"/>
              <a:t>评估各项软件风险发生概率、可能造成损失及软件风险危险度</a:t>
            </a:r>
            <a:endParaRPr lang="zh-CN" altLang="en-US" dirty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090650" y="3445556"/>
          <a:ext cx="10081120" cy="3049635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900100"/>
                <a:gridCol w="4932548"/>
                <a:gridCol w="1224136"/>
                <a:gridCol w="1590692"/>
                <a:gridCol w="1433644"/>
              </a:tblGrid>
              <a:tr h="725670"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编号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风险名称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风险概率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损失</a:t>
                      </a:r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   (</a:t>
                      </a: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人周</a:t>
                      </a:r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危险度</a:t>
                      </a:r>
                      <a:r>
                        <a:rPr lang="en-US" sz="24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sz="24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人周</a:t>
                      </a:r>
                      <a:r>
                        <a:rPr lang="en-US" sz="24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463623"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软件项目规模的估算结果过于乐观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0.7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5.6</a:t>
                      </a:r>
                      <a:endParaRPr lang="zh-CN" sz="2400" b="1" kern="10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463623"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软件产品的交付日期提前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0.2</a:t>
                      </a:r>
                      <a:endParaRPr lang="zh-CN" sz="24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0.8</a:t>
                      </a:r>
                      <a:endParaRPr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463623"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用户增加了额外的需求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0.8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sz="24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4.0</a:t>
                      </a:r>
                      <a:endParaRPr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463623"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需求分析工程师不能按时到位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1.8</a:t>
                      </a:r>
                      <a:endParaRPr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463623"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需求分析所需的软件工具尚未到位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  <a:endParaRPr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风险管理（</a:t>
            </a:r>
            <a:r>
              <a:rPr lang="en-US" altLang="zh-CN" dirty="0"/>
              <a:t>2/4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风险优先级</a:t>
            </a:r>
            <a:endParaRPr lang="en-US" altLang="zh-CN" dirty="0"/>
          </a:p>
          <a:p>
            <a:pPr lvl="1"/>
            <a:r>
              <a:rPr lang="zh-CN" altLang="zh-CN" dirty="0"/>
              <a:t>据软件风险的危险数，可以对软件风险的优先级进行排序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02618" y="2459990"/>
          <a:ext cx="10513169" cy="3915121"/>
        </p:xfrm>
        <a:graphic>
          <a:graphicData uri="http://schemas.openxmlformats.org/drawingml/2006/table">
            <a:tbl>
              <a:tblPr firstRow="1" firstCol="1" bandRow="1" bandCol="1">
                <a:tableStyleId>{5940675A-B579-460E-94D1-54222C63F5DA}</a:tableStyleId>
              </a:tblPr>
              <a:tblGrid>
                <a:gridCol w="716494"/>
                <a:gridCol w="5787065"/>
                <a:gridCol w="1102298"/>
                <a:gridCol w="1377873"/>
                <a:gridCol w="1529439"/>
              </a:tblGrid>
              <a:tr h="629724"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编号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风险名称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风险概率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损失</a:t>
                      </a:r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   (</a:t>
                      </a: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人周</a:t>
                      </a:r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危险度</a:t>
                      </a:r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人周</a:t>
                      </a:r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402323"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lang="zh-CN" sz="2400" b="1" kern="10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软件项目规模的估算结果过于乐观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  <a:endParaRPr lang="zh-CN" sz="2400" b="1" kern="10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8</a:t>
                      </a:r>
                      <a:endParaRPr lang="zh-CN" sz="2400" b="1" kern="10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5.6</a:t>
                      </a:r>
                      <a:endParaRPr lang="zh-CN" sz="2400" b="1" kern="10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944585"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zh-CN" sz="2400" b="1" kern="10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由于业务繁忙，用户没有足够多的时间配合需求分析小组开展需求调查工作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0.7</a:t>
                      </a:r>
                      <a:endParaRPr lang="zh-CN" sz="2400" b="1" kern="10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lang="zh-CN" sz="2400" b="1" kern="10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4.2</a:t>
                      </a:r>
                      <a:endParaRPr lang="zh-CN" sz="2400" b="1" kern="10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402323"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2400" b="1" kern="10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用户增加了额外的需求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0.8</a:t>
                      </a:r>
                      <a:endParaRPr lang="zh-CN" sz="2400" b="1" kern="10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sz="2400" b="1" kern="10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4.0</a:t>
                      </a:r>
                      <a:endParaRPr lang="zh-CN" sz="2400" b="1" kern="100" dirty="0">
                        <a:solidFill>
                          <a:srgbClr val="C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402323"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需求分析人员不能按时到位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0.9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1.8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629724"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需求分析分析所需的软件工作尚未到位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0.5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1.5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  <a:tr h="402323">
                <a:tc>
                  <a:txBody>
                    <a:bodyPr/>
                    <a:lstStyle/>
                    <a:p>
                      <a:pPr algn="just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软件产品的交付日期提前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0.2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lang="zh-CN" sz="2400" b="1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00" dirty="0">
                          <a:effectLst/>
                          <a:latin typeface="+mn-ea"/>
                          <a:ea typeface="+mn-ea"/>
                        </a:rPr>
                        <a:t>0.8</a:t>
                      </a:r>
                      <a:endParaRPr lang="zh-CN" sz="24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风险管理（</a:t>
            </a:r>
            <a:r>
              <a:rPr lang="en-US" altLang="zh-CN" dirty="0"/>
              <a:t>3/4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制定风险管理计划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27245" y="2168860"/>
          <a:ext cx="10632916" cy="399699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316458"/>
                <a:gridCol w="5316458"/>
              </a:tblGrid>
              <a:tr h="399699">
                <a:tc gridSpan="2">
                  <a:txBody>
                    <a:bodyPr/>
                    <a:lstStyle/>
                    <a:p>
                      <a:pPr algn="ctr"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软件风险管理计划</a:t>
                      </a:r>
                      <a:endParaRPr lang="zh-CN" sz="24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</a:tr>
              <a:tr h="399699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风险编号</a:t>
                      </a:r>
                      <a:endParaRPr lang="zh-CN" sz="24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en-US" sz="2400" b="1" kern="100"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lang="zh-CN" sz="24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9699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风险名称</a:t>
                      </a:r>
                      <a:endParaRPr lang="zh-CN" sz="24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小刘离开项目组</a:t>
                      </a:r>
                      <a:endParaRPr lang="zh-CN" sz="24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9699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风险发生的对象</a:t>
                      </a:r>
                      <a:endParaRPr lang="zh-CN" sz="24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小刘</a:t>
                      </a:r>
                      <a:endParaRPr lang="zh-CN" sz="24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9699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风险发生的原因</a:t>
                      </a:r>
                      <a:endParaRPr lang="zh-CN" sz="24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未知</a:t>
                      </a:r>
                      <a:endParaRPr lang="zh-CN" sz="24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9699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风险可能发生的时机</a:t>
                      </a:r>
                      <a:endParaRPr lang="zh-CN" sz="24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二周后</a:t>
                      </a:r>
                      <a:endParaRPr lang="zh-CN" sz="24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199097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消除风险的措施</a:t>
                      </a:r>
                      <a:endParaRPr lang="zh-CN" sz="24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由软件项目负责人小王和小刘交互，询问离开软件项目组的真正原因，并及时向高层反映情况</a:t>
                      </a:r>
                      <a:endParaRPr lang="zh-CN" sz="24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99699"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zh-CN" sz="2400" b="1" kern="100">
                          <a:effectLst/>
                          <a:latin typeface="+mn-ea"/>
                          <a:ea typeface="+mn-ea"/>
                        </a:rPr>
                        <a:t>风险发生后的应对措施</a:t>
                      </a:r>
                      <a:endParaRPr lang="zh-CN" sz="2400" b="1" kern="10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tabLst>
                          <a:tab pos="457200" algn="l"/>
                          <a:tab pos="914400" algn="l"/>
                          <a:tab pos="1371600" algn="l"/>
                        </a:tabLst>
                      </a:pPr>
                      <a:r>
                        <a:rPr lang="zh-CN" sz="2400" b="1" kern="100" dirty="0">
                          <a:effectLst/>
                          <a:latin typeface="+mn-ea"/>
                          <a:ea typeface="+mn-ea"/>
                        </a:rPr>
                        <a:t>让小陈接替小刘的工作</a:t>
                      </a:r>
                      <a:endParaRPr lang="zh-CN" sz="2400" b="1" kern="100" dirty="0"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思考和讨论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列举你所知道的项目，说明项目的目标性、约束性、多方性、独立性、不确定性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5666" y="4262408"/>
            <a:ext cx="1476163" cy="1968489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en-US" dirty="0"/>
              <a:t>风险管理（</a:t>
            </a:r>
            <a:r>
              <a:rPr lang="en-US" altLang="zh-CN" dirty="0"/>
              <a:t>4/4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r>
              <a:rPr lang="zh-CN" altLang="zh-CN" dirty="0"/>
              <a:t>风险化解方式</a:t>
            </a:r>
            <a:endParaRPr lang="en-US" altLang="zh-CN" dirty="0"/>
          </a:p>
          <a:p>
            <a:pPr lvl="1"/>
            <a:r>
              <a:rPr lang="zh-CN" altLang="zh-CN" dirty="0"/>
              <a:t>避免风险</a:t>
            </a:r>
            <a:r>
              <a:rPr lang="zh-CN" altLang="en-US" dirty="0"/>
              <a:t>、</a:t>
            </a:r>
            <a:r>
              <a:rPr lang="zh-CN" altLang="zh-CN" dirty="0"/>
              <a:t>转移风险</a:t>
            </a:r>
            <a:r>
              <a:rPr lang="zh-CN" altLang="en-US" dirty="0"/>
              <a:t>、</a:t>
            </a:r>
            <a:r>
              <a:rPr lang="zh-CN" altLang="zh-CN" dirty="0"/>
              <a:t>消除发生软件风险的根源</a:t>
            </a:r>
            <a:endParaRPr lang="en-US" altLang="zh-CN" dirty="0"/>
          </a:p>
          <a:p>
            <a:r>
              <a:rPr lang="zh-CN" altLang="zh-CN" dirty="0"/>
              <a:t>风险监控</a:t>
            </a:r>
            <a:endParaRPr lang="en-US" altLang="zh-CN" dirty="0"/>
          </a:p>
          <a:p>
            <a:pPr lvl="1"/>
            <a:r>
              <a:rPr lang="zh-CN" altLang="zh-CN" dirty="0"/>
              <a:t>对软件风险的化解程度及其变化（如发生概率、可能导致的损失和危险度）进行检查和监控，并记录收集到的有关软件风险信息，以促进对软件风险的持续管理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 </a:t>
            </a:r>
            <a:r>
              <a:rPr lang="zh-CN" altLang="en-US" dirty="0"/>
              <a:t>产品管理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软件质量保证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软件配置管理</a:t>
            </a:r>
          </a:p>
          <a:p>
            <a:r>
              <a:rPr lang="zh-CN" altLang="en-US" dirty="0"/>
              <a:t>软件需求管理</a:t>
            </a:r>
          </a:p>
          <a:p>
            <a:r>
              <a:rPr lang="zh-CN" altLang="en-US" dirty="0"/>
              <a:t>风险管理</a:t>
            </a:r>
          </a:p>
        </p:txBody>
      </p:sp>
      <p:sp>
        <p:nvSpPr>
          <p:cNvPr id="6" name="椭圆 5"/>
          <p:cNvSpPr/>
          <p:nvPr/>
        </p:nvSpPr>
        <p:spPr>
          <a:xfrm>
            <a:off x="7031310" y="1251183"/>
            <a:ext cx="3168352" cy="29699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软件项目</a:t>
            </a:r>
            <a:endParaRPr lang="en-US" altLang="zh-CN" sz="2800" dirty="0"/>
          </a:p>
          <a:p>
            <a:pPr algn="ctr"/>
            <a:r>
              <a:rPr lang="zh-CN" altLang="en-US" sz="2800" dirty="0"/>
              <a:t>管理</a:t>
            </a:r>
          </a:p>
        </p:txBody>
      </p:sp>
      <p:sp>
        <p:nvSpPr>
          <p:cNvPr id="7" name="椭圆 6"/>
          <p:cNvSpPr/>
          <p:nvPr/>
        </p:nvSpPr>
        <p:spPr>
          <a:xfrm>
            <a:off x="6095206" y="2132856"/>
            <a:ext cx="1368152" cy="1008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solidFill>
                  <a:schemeClr val="dk1"/>
                </a:solidFill>
              </a:rPr>
              <a:t>过程</a:t>
            </a:r>
          </a:p>
        </p:txBody>
      </p:sp>
      <p:sp>
        <p:nvSpPr>
          <p:cNvPr id="8" name="椭圆 7"/>
          <p:cNvSpPr/>
          <p:nvPr/>
        </p:nvSpPr>
        <p:spPr>
          <a:xfrm>
            <a:off x="9767614" y="2134872"/>
            <a:ext cx="1368152" cy="1008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人员</a:t>
            </a:r>
          </a:p>
        </p:txBody>
      </p:sp>
      <p:sp>
        <p:nvSpPr>
          <p:cNvPr id="9" name="椭圆 8"/>
          <p:cNvSpPr/>
          <p:nvPr/>
        </p:nvSpPr>
        <p:spPr>
          <a:xfrm>
            <a:off x="8039422" y="3717032"/>
            <a:ext cx="1476164" cy="1080120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产品</a:t>
            </a:r>
          </a:p>
        </p:txBody>
      </p:sp>
    </p:spTree>
  </p:cSld>
  <p:clrMapOvr>
    <a:masterClrMapping/>
  </p:clrMapOvr>
  <p:transition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2.6.1 </a:t>
            </a:r>
            <a:r>
              <a:rPr lang="zh-CN" altLang="en-US" dirty="0"/>
              <a:t>软件质量保证 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en-US" altLang="zh-CN" dirty="0"/>
          </a:p>
          <a:p>
            <a:pPr lvl="1"/>
            <a:r>
              <a:rPr lang="zh-CN" altLang="en-US" dirty="0"/>
              <a:t>为软件产品的</a:t>
            </a:r>
            <a:r>
              <a:rPr lang="zh-CN" altLang="en-US" b="1" dirty="0">
                <a:solidFill>
                  <a:srgbClr val="C00000"/>
                </a:solidFill>
              </a:rPr>
              <a:t>质量提供某种可视性</a:t>
            </a:r>
            <a:r>
              <a:rPr lang="zh-CN" altLang="en-US" dirty="0"/>
              <a:t>，知道哪些地方有质量问题，便于改进方法和措施，提高软件产品的质量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高质量的软件体现在哪些方面？</a:t>
            </a:r>
          </a:p>
          <a:p>
            <a:pPr lvl="1"/>
            <a:r>
              <a:rPr lang="zh-CN" altLang="en-US" dirty="0"/>
              <a:t>如何发现和保证软件产品的质量？</a:t>
            </a:r>
          </a:p>
          <a:p>
            <a:pPr lvl="1"/>
            <a:r>
              <a:rPr lang="zh-CN" altLang="en-US" dirty="0"/>
              <a:t>如何制定软件产品质量保证计划？</a:t>
            </a:r>
          </a:p>
          <a:p>
            <a:pPr lvl="1"/>
            <a:r>
              <a:rPr lang="zh-CN" altLang="en-US" dirty="0"/>
              <a:t>如何有效落实和实施计划？</a:t>
            </a:r>
          </a:p>
          <a:p>
            <a:pPr lvl="1"/>
            <a:r>
              <a:rPr lang="zh-CN" altLang="en-US" dirty="0"/>
              <a:t>如何提供工具支持软件质量保证？……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62331" y="3429000"/>
            <a:ext cx="2988332" cy="272806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Wingdings" panose="05000000000000000000" pitchFamily="2" charset="2"/>
              <a:buChar char="p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b="1" dirty="0"/>
              <a:t>软件质量保证是软件项目管理的重要目标</a:t>
            </a:r>
          </a:p>
        </p:txBody>
      </p:sp>
    </p:spTree>
  </p:cSld>
  <p:clrMapOvr>
    <a:masterClrMapping/>
  </p:clrMapOvr>
  <p:transition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软件质量保证</a:t>
            </a:r>
            <a:endParaRPr lang="en-US" altLang="zh-CN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什么是软件质量保证</a:t>
            </a:r>
          </a:p>
          <a:p>
            <a:pPr lvl="1"/>
            <a:r>
              <a:rPr lang="zh-CN" altLang="en-US" dirty="0"/>
              <a:t>为管理层提供为获知产品</a:t>
            </a:r>
            <a:r>
              <a:rPr lang="zh-CN" altLang="en-US" b="1" dirty="0">
                <a:solidFill>
                  <a:srgbClr val="C00000"/>
                </a:solidFill>
              </a:rPr>
              <a:t>质量信息</a:t>
            </a:r>
            <a:r>
              <a:rPr lang="zh-CN" altLang="en-US" dirty="0"/>
              <a:t>所需的数据，从而获得产品质量是否符合预定目标的认识和信息</a:t>
            </a:r>
          </a:p>
          <a:p>
            <a:r>
              <a:rPr lang="zh-CN" altLang="en-US" dirty="0"/>
              <a:t>软件质量保证的目的</a:t>
            </a:r>
            <a:endParaRPr lang="en-US" altLang="zh-CN" dirty="0"/>
          </a:p>
          <a:p>
            <a:pPr lvl="1"/>
            <a:r>
              <a:rPr lang="zh-CN" altLang="en-US" dirty="0"/>
              <a:t>为软件产品的质量提供</a:t>
            </a:r>
            <a:r>
              <a:rPr lang="zh-CN" altLang="en-US" b="1" dirty="0">
                <a:solidFill>
                  <a:srgbClr val="C00000"/>
                </a:solidFill>
              </a:rPr>
              <a:t>可视性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知道哪些地方有质量问题</a:t>
            </a:r>
            <a:endParaRPr lang="en-US" altLang="zh-CN" dirty="0"/>
          </a:p>
          <a:p>
            <a:pPr lvl="1"/>
            <a:r>
              <a:rPr lang="zh-CN" altLang="en-US" dirty="0"/>
              <a:t>便于改进方法和措施</a:t>
            </a:r>
            <a:endParaRPr lang="en-US" altLang="zh-CN" dirty="0"/>
          </a:p>
          <a:p>
            <a:r>
              <a:rPr lang="zh-CN" altLang="en-US" dirty="0"/>
              <a:t>示例</a:t>
            </a:r>
            <a:endParaRPr lang="en-US" altLang="zh-CN" dirty="0"/>
          </a:p>
          <a:p>
            <a:pPr lvl="1"/>
            <a:r>
              <a:rPr lang="zh-CN" altLang="en-US" dirty="0"/>
              <a:t>对软件进行测试，发现有哪些错误</a:t>
            </a:r>
            <a:endParaRPr lang="en-US" altLang="zh-CN" dirty="0"/>
          </a:p>
          <a:p>
            <a:pPr lvl="1"/>
            <a:r>
              <a:rPr lang="zh-CN" altLang="en-US" dirty="0"/>
              <a:t>掌握这些错误的性质(严重、一般)</a:t>
            </a:r>
          </a:p>
        </p:txBody>
      </p:sp>
    </p:spTree>
  </p:cSld>
  <p:clrMapOvr>
    <a:masterClrMapping/>
  </p:clrMapOvr>
  <p:transition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软件质量保证的内容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C00000"/>
                </a:solidFill>
              </a:rPr>
              <a:t>掌握</a:t>
            </a:r>
            <a:r>
              <a:rPr lang="zh-CN" altLang="en-US" dirty="0"/>
              <a:t>软件产品</a:t>
            </a:r>
            <a:r>
              <a:rPr lang="zh-CN" altLang="en-US" b="1" dirty="0">
                <a:solidFill>
                  <a:srgbClr val="C00000"/>
                </a:solidFill>
              </a:rPr>
              <a:t>质量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软件测试</a:t>
            </a:r>
          </a:p>
          <a:p>
            <a:r>
              <a:rPr lang="zh-CN" altLang="en-US" b="1" dirty="0">
                <a:solidFill>
                  <a:srgbClr val="C00000"/>
                </a:solidFill>
              </a:rPr>
              <a:t>提交</a:t>
            </a:r>
            <a:r>
              <a:rPr lang="zh-CN" altLang="en-US" dirty="0"/>
              <a:t>软件质量</a:t>
            </a:r>
            <a:r>
              <a:rPr lang="zh-CN" altLang="en-US" b="1" dirty="0">
                <a:solidFill>
                  <a:srgbClr val="C00000"/>
                </a:solidFill>
              </a:rPr>
              <a:t>报告</a:t>
            </a:r>
            <a:endParaRPr lang="en-US" altLang="zh-CN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软件测试报告，说明质量问题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汇报</a:t>
            </a:r>
            <a:r>
              <a:rPr lang="zh-CN" altLang="en-US" dirty="0"/>
              <a:t>项目组和</a:t>
            </a:r>
            <a:r>
              <a:rPr lang="zh-CN" altLang="en-US" b="1" dirty="0">
                <a:solidFill>
                  <a:srgbClr val="C00000"/>
                </a:solidFill>
              </a:rPr>
              <a:t>管理层</a:t>
            </a:r>
            <a:endParaRPr lang="en-US" altLang="zh-CN" dirty="0"/>
          </a:p>
          <a:p>
            <a:pPr lvl="1"/>
            <a:r>
              <a:rPr lang="zh-CN" altLang="en-US" dirty="0"/>
              <a:t>例行的质量回报，便于改进管理和技术手段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从哪些方面关注软件质量</a:t>
            </a:r>
            <a:endParaRPr lang="en-US" altLang="zh-CN" dirty="0"/>
          </a:p>
        </p:txBody>
      </p:sp>
      <p:sp>
        <p:nvSpPr>
          <p:cNvPr id="68615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软件产品</a:t>
            </a:r>
          </a:p>
          <a:p>
            <a:pPr lvl="1"/>
            <a:r>
              <a:rPr lang="zh-CN" altLang="en-US" dirty="0"/>
              <a:t>软件需求规格说明书</a:t>
            </a:r>
          </a:p>
          <a:p>
            <a:pPr lvl="1"/>
            <a:r>
              <a:rPr lang="zh-CN" altLang="en-US" dirty="0"/>
              <a:t>软件设计规格说明书</a:t>
            </a:r>
          </a:p>
          <a:p>
            <a:pPr lvl="1"/>
            <a:r>
              <a:rPr lang="zh-CN" altLang="en-US" dirty="0"/>
              <a:t>源程序代码</a:t>
            </a:r>
          </a:p>
          <a:p>
            <a:r>
              <a:rPr lang="zh-CN" altLang="en-US" dirty="0"/>
              <a:t>开发活动</a:t>
            </a:r>
          </a:p>
          <a:p>
            <a:pPr lvl="1"/>
            <a:r>
              <a:rPr lang="zh-CN" altLang="en-US" dirty="0"/>
              <a:t>需求分析</a:t>
            </a:r>
          </a:p>
          <a:p>
            <a:pPr lvl="1"/>
            <a:r>
              <a:rPr lang="zh-CN" altLang="en-US" dirty="0"/>
              <a:t>软件设计</a:t>
            </a:r>
          </a:p>
          <a:p>
            <a:pPr lvl="1"/>
            <a:r>
              <a:rPr lang="zh-CN" altLang="en-US" dirty="0"/>
              <a:t>编码</a:t>
            </a:r>
          </a:p>
          <a:p>
            <a:r>
              <a:rPr lang="zh-CN" altLang="en-US" dirty="0"/>
              <a:t>标准和规程</a:t>
            </a:r>
            <a:endParaRPr lang="en-US" altLang="zh-CN" dirty="0"/>
          </a:p>
          <a:p>
            <a:pPr lvl="1"/>
            <a:r>
              <a:rPr lang="zh-CN" altLang="en-US" dirty="0"/>
              <a:t>代码编写标准</a:t>
            </a:r>
            <a:endParaRPr lang="en-US" altLang="zh-CN" dirty="0"/>
          </a:p>
          <a:p>
            <a:pPr lvl="1"/>
            <a:r>
              <a:rPr lang="zh-CN" altLang="en-US" dirty="0"/>
              <a:t>文档规范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6552406" y="3048000"/>
            <a:ext cx="37338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endParaRPr kumimoji="1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如何保证软件质量</a:t>
            </a:r>
            <a:endParaRPr lang="en-US" altLang="zh-CN" dirty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软件产品</a:t>
            </a:r>
          </a:p>
          <a:p>
            <a:pPr lvl="1"/>
            <a:r>
              <a:rPr lang="zh-CN" altLang="en-US" dirty="0"/>
              <a:t>文档类：审核，产生审核报告</a:t>
            </a:r>
          </a:p>
          <a:p>
            <a:pPr lvl="1"/>
            <a:r>
              <a:rPr lang="zh-CN" altLang="en-US" dirty="0"/>
              <a:t>代码类：测试，产生测试报告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开发活动</a:t>
            </a:r>
          </a:p>
          <a:p>
            <a:pPr lvl="1"/>
            <a:r>
              <a:rPr lang="zh-CN" altLang="en-US" dirty="0"/>
              <a:t>审查：产生审查报告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制定标准和规程</a:t>
            </a:r>
            <a:endParaRPr lang="en-US" altLang="zh-CN" dirty="0"/>
          </a:p>
          <a:p>
            <a:pPr lvl="1"/>
            <a:r>
              <a:rPr lang="zh-CN" altLang="en-US" dirty="0"/>
              <a:t>组织内部或者在项目开始时要制定软件开发的标准和规程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谁来执行和实施软件质量保证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软件项目质量保证小组(</a:t>
            </a:r>
            <a:r>
              <a:rPr lang="en-US" altLang="zh-CN" dirty="0"/>
              <a:t>SQA</a:t>
            </a:r>
            <a:r>
              <a:rPr lang="zh-CN" altLang="en-US" dirty="0"/>
              <a:t>小组)</a:t>
            </a:r>
          </a:p>
          <a:p>
            <a:r>
              <a:rPr lang="zh-CN" altLang="en-US" dirty="0"/>
              <a:t>独立于项目开发小组</a:t>
            </a:r>
          </a:p>
          <a:p>
            <a:r>
              <a:rPr lang="zh-CN" altLang="en-US" dirty="0"/>
              <a:t>具有比较大的权限</a:t>
            </a:r>
          </a:p>
        </p:txBody>
      </p:sp>
    </p:spTree>
  </p:cSld>
  <p:clrMapOvr>
    <a:masterClrMapping/>
  </p:clrMapOvr>
  <p:transition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软件质量保证活动和手段</a:t>
            </a:r>
          </a:p>
        </p:txBody>
      </p:sp>
      <p:sp>
        <p:nvSpPr>
          <p:cNvPr id="7168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正确理解用户要求</a:t>
            </a:r>
          </a:p>
          <a:p>
            <a:r>
              <a:rPr lang="zh-CN" altLang="en-US" dirty="0"/>
              <a:t>制定相关标准规程</a:t>
            </a:r>
          </a:p>
          <a:p>
            <a:r>
              <a:rPr lang="zh-CN" altLang="en-US" dirty="0"/>
              <a:t>审查软件开发活动</a:t>
            </a:r>
          </a:p>
          <a:p>
            <a:r>
              <a:rPr lang="zh-CN" altLang="en-US" dirty="0"/>
              <a:t>审核软件工作产品</a:t>
            </a:r>
          </a:p>
          <a:p>
            <a:r>
              <a:rPr lang="zh-CN" altLang="en-US" dirty="0"/>
              <a:t>测试程序代码</a:t>
            </a:r>
          </a:p>
          <a:p>
            <a:r>
              <a:rPr lang="zh-CN" altLang="en-US" dirty="0"/>
              <a:t>记录各种偏差</a:t>
            </a:r>
          </a:p>
          <a:p>
            <a:r>
              <a:rPr lang="zh-CN" altLang="en-US" dirty="0"/>
              <a:t>记录不符合项，报告高级管理者</a:t>
            </a:r>
          </a:p>
        </p:txBody>
      </p:sp>
    </p:spTree>
  </p:cSld>
  <p:clrMapOvr>
    <a:masterClrMapping/>
  </p:clrMapOvr>
  <p:transition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2.6.2</a:t>
            </a:r>
            <a:r>
              <a:rPr lang="zh-CN" altLang="en-US" dirty="0"/>
              <a:t> 产品管理 </a:t>
            </a:r>
            <a:r>
              <a:rPr lang="en-US" altLang="zh-CN" dirty="0"/>
              <a:t>– </a:t>
            </a:r>
            <a:r>
              <a:rPr lang="zh-CN" altLang="en-US" dirty="0"/>
              <a:t>软件配置管理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en-US" altLang="zh-CN" dirty="0"/>
          </a:p>
          <a:p>
            <a:pPr lvl="1"/>
            <a:r>
              <a:rPr lang="zh-CN" altLang="en-US" dirty="0"/>
              <a:t>对软件产品进行</a:t>
            </a:r>
            <a:r>
              <a:rPr lang="zh-CN" altLang="en-US" b="1" dirty="0">
                <a:solidFill>
                  <a:srgbClr val="C00000"/>
                </a:solidFill>
              </a:rPr>
              <a:t>标识、存储、更动和发放</a:t>
            </a:r>
            <a:r>
              <a:rPr lang="zh-CN" altLang="en-US" dirty="0"/>
              <a:t>，记录和报告其</a:t>
            </a:r>
            <a:r>
              <a:rPr lang="zh-CN" altLang="en-US" b="1" dirty="0">
                <a:solidFill>
                  <a:srgbClr val="C00000"/>
                </a:solidFill>
              </a:rPr>
              <a:t>状态</a:t>
            </a:r>
            <a:r>
              <a:rPr lang="zh-CN" altLang="en-US" dirty="0"/>
              <a:t>，验证软件产品的</a:t>
            </a:r>
            <a:r>
              <a:rPr lang="zh-CN" altLang="en-US" b="1" dirty="0">
                <a:solidFill>
                  <a:srgbClr val="C00000"/>
                </a:solidFill>
              </a:rPr>
              <a:t>正确性和一致性</a:t>
            </a:r>
            <a:r>
              <a:rPr lang="zh-CN" altLang="en-US" dirty="0"/>
              <a:t>，并对上述工作的审计的过程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如何标识和描述软件产品</a:t>
            </a:r>
          </a:p>
          <a:p>
            <a:pPr lvl="1"/>
            <a:r>
              <a:rPr lang="zh-CN" altLang="en-US" dirty="0"/>
              <a:t>如何对其软件产品的版本进行控制？</a:t>
            </a:r>
          </a:p>
          <a:p>
            <a:pPr lvl="1"/>
            <a:r>
              <a:rPr lang="zh-CN" altLang="en-US" dirty="0"/>
              <a:t>如何控制软件产品的变更？</a:t>
            </a:r>
          </a:p>
          <a:p>
            <a:pPr lvl="1"/>
            <a:r>
              <a:rPr lang="zh-CN" altLang="en-US" dirty="0"/>
              <a:t>如何制定软件配置计划？</a:t>
            </a:r>
          </a:p>
          <a:p>
            <a:pPr lvl="1"/>
            <a:r>
              <a:rPr lang="zh-CN" altLang="en-US" dirty="0"/>
              <a:t>如何利用工具支持软件配置活动……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8662331" y="3429000"/>
            <a:ext cx="2988332" cy="272806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Wingdings" panose="05000000000000000000" pitchFamily="2" charset="2"/>
              <a:buChar char="p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b="1" dirty="0"/>
              <a:t>软件配置管理是有效管理软件产品及其之间关系、应对变化传播和影响</a:t>
            </a: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1.3 </a:t>
            </a:r>
            <a:r>
              <a:rPr lang="zh-CN" altLang="en-US" dirty="0"/>
              <a:t>软件项目及其特点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chemeClr val="tx1"/>
                </a:solidFill>
              </a:rPr>
              <a:t>何为软件项目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针对</a:t>
            </a:r>
            <a:r>
              <a:rPr lang="zh-CN" altLang="en-US" b="1" dirty="0">
                <a:solidFill>
                  <a:srgbClr val="C00000"/>
                </a:solidFill>
              </a:rPr>
              <a:t>软件</a:t>
            </a:r>
            <a:r>
              <a:rPr lang="zh-CN" altLang="en-US" dirty="0">
                <a:solidFill>
                  <a:schemeClr val="tx1"/>
                </a:solidFill>
              </a:rPr>
              <a:t>这一特定</a:t>
            </a:r>
            <a:r>
              <a:rPr lang="zh-CN" altLang="en-US" b="1" dirty="0">
                <a:solidFill>
                  <a:srgbClr val="C00000"/>
                </a:solidFill>
              </a:rPr>
              <a:t>产品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b="1" dirty="0">
                <a:solidFill>
                  <a:srgbClr val="C00000"/>
                </a:solidFill>
              </a:rPr>
              <a:t>服务</a:t>
            </a:r>
            <a:r>
              <a:rPr lang="zh-CN" altLang="en-US" dirty="0">
                <a:solidFill>
                  <a:schemeClr val="tx1"/>
                </a:solidFill>
              </a:rPr>
              <a:t>的项目努力开展“</a:t>
            </a:r>
            <a:r>
              <a:rPr lang="zh-CN" altLang="en-US" b="1" dirty="0">
                <a:solidFill>
                  <a:srgbClr val="C00000"/>
                </a:solidFill>
              </a:rPr>
              <a:t>软件开发活动</a:t>
            </a:r>
            <a:r>
              <a:rPr lang="zh-CN" altLang="en-US" dirty="0">
                <a:solidFill>
                  <a:schemeClr val="tx1"/>
                </a:solidFill>
              </a:rPr>
              <a:t>”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zh-CN" altLang="en-US" b="1" dirty="0">
              <a:solidFill>
                <a:srgbClr val="C00000"/>
              </a:solidFill>
            </a:endParaRPr>
          </a:p>
          <a:p>
            <a:r>
              <a:rPr lang="zh-CN" altLang="en-US" b="1" dirty="0">
                <a:solidFill>
                  <a:schemeClr val="tx1"/>
                </a:solidFill>
              </a:rPr>
              <a:t>软件项目的特点</a:t>
            </a:r>
            <a:endParaRPr lang="zh-CN" altLang="en-US" b="1" dirty="0">
              <a:solidFill>
                <a:srgbClr val="C00000"/>
              </a:solidFill>
            </a:endParaRP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对象：</a:t>
            </a:r>
            <a:r>
              <a:rPr lang="zh-CN" altLang="en-US" dirty="0"/>
              <a:t>作为逻辑产品的软件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过程：</a:t>
            </a:r>
            <a:r>
              <a:rPr lang="zh-CN" altLang="en-US" dirty="0"/>
              <a:t>不以制造为主，没有重复生产过程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属性：</a:t>
            </a:r>
            <a:r>
              <a:rPr lang="zh-CN" altLang="en-US" dirty="0"/>
              <a:t>实施要素难以度量和估算，如成本、进度、质量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复杂性：</a:t>
            </a:r>
            <a:r>
              <a:rPr lang="zh-CN" altLang="en-US" dirty="0"/>
              <a:t>作为逻辑产品的复杂性非常高</a:t>
            </a:r>
            <a:endParaRPr lang="en-US" altLang="zh-CN" dirty="0"/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易变性：</a:t>
            </a:r>
            <a:r>
              <a:rPr lang="zh-CN" altLang="zh-CN" dirty="0"/>
              <a:t>软件需求通常难以确定且</a:t>
            </a:r>
            <a:r>
              <a:rPr lang="zh-CN" altLang="en-US" dirty="0"/>
              <a:t>经常变化</a:t>
            </a:r>
          </a:p>
        </p:txBody>
      </p:sp>
    </p:spTree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软件配置项的概念</a:t>
            </a:r>
          </a:p>
        </p:txBody>
      </p:sp>
      <p:sp>
        <p:nvSpPr>
          <p:cNvPr id="59400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软件生命周期内产生、需进行配置管理的工作产品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文档：</a:t>
            </a:r>
            <a:r>
              <a:rPr lang="en-US" altLang="zh-CN" b="1" dirty="0">
                <a:solidFill>
                  <a:srgbClr val="C00000"/>
                </a:solidFill>
              </a:rPr>
              <a:t>SRS/SDS/…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代码：源代码、中间代码、可执行代码、</a:t>
            </a:r>
            <a:r>
              <a:rPr lang="en-US" altLang="zh-CN" b="1" dirty="0">
                <a:solidFill>
                  <a:srgbClr val="C00000"/>
                </a:solidFill>
              </a:rPr>
              <a:t>…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数据：配置数据、数据库、数据文件、</a:t>
            </a:r>
            <a:r>
              <a:rPr lang="en-US" altLang="zh-CN" b="1" dirty="0">
                <a:solidFill>
                  <a:srgbClr val="C00000"/>
                </a:solidFill>
              </a:rPr>
              <a:t>…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</a:rPr>
              <a:t>标准和规约：编码规范、</a:t>
            </a:r>
            <a:r>
              <a:rPr lang="en-US" altLang="zh-CN" b="1" dirty="0">
                <a:solidFill>
                  <a:srgbClr val="C00000"/>
                </a:solidFill>
              </a:rPr>
              <a:t>…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软件配置项的描述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命名和编号</a:t>
            </a:r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SRS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属性</a:t>
            </a:r>
          </a:p>
          <a:p>
            <a:pPr lvl="1"/>
            <a:r>
              <a:rPr lang="zh-CN" altLang="en-US" dirty="0"/>
              <a:t>版本(1.0)</a:t>
            </a:r>
          </a:p>
          <a:p>
            <a:pPr lvl="1"/>
            <a:r>
              <a:rPr lang="zh-CN" altLang="en-US" dirty="0"/>
              <a:t>类型(文档)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关系</a:t>
            </a:r>
          </a:p>
          <a:p>
            <a:pPr lvl="1"/>
            <a:r>
              <a:rPr lang="zh-CN" altLang="en-US" dirty="0"/>
              <a:t>与软件概要设计文档、数据设计文档关联</a:t>
            </a:r>
          </a:p>
        </p:txBody>
      </p:sp>
    </p:spTree>
  </p:cSld>
  <p:clrMapOvr>
    <a:masterClrMapping/>
  </p:clrMapOvr>
  <p:transition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基线的概念</a:t>
            </a:r>
            <a:endParaRPr lang="en-US" altLang="zh-CN" dirty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已经通过正式复审和批准的</a:t>
            </a:r>
            <a:r>
              <a:rPr lang="zh-CN" altLang="en-US" b="1" dirty="0">
                <a:solidFill>
                  <a:srgbClr val="C00000"/>
                </a:solidFill>
              </a:rPr>
              <a:t>软件产品、标准或规约</a:t>
            </a:r>
            <a:r>
              <a:rPr lang="zh-CN" altLang="en-US" dirty="0"/>
              <a:t>，</a:t>
            </a:r>
            <a:endParaRPr lang="en-US" altLang="zh-CN" dirty="0"/>
          </a:p>
          <a:p>
            <a:pPr lvl="1"/>
            <a:r>
              <a:rPr lang="zh-CN" altLang="en-US" dirty="0"/>
              <a:t>它们可以作为进一步开发的基础</a:t>
            </a:r>
            <a:endParaRPr lang="en-US" altLang="zh-CN" dirty="0"/>
          </a:p>
          <a:p>
            <a:pPr lvl="1"/>
            <a:r>
              <a:rPr lang="zh-CN" altLang="en-US" dirty="0"/>
              <a:t>只能通过正式的变化控制过程才允许对它们进行变更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基线示例</a:t>
            </a:r>
            <a:endParaRPr lang="en-US" altLang="zh-CN" dirty="0"/>
          </a:p>
          <a:p>
            <a:pPr lvl="1"/>
            <a:r>
              <a:rPr lang="zh-CN" altLang="en-US" dirty="0"/>
              <a:t>经过评审后的</a:t>
            </a:r>
            <a:r>
              <a:rPr lang="zh-CN" altLang="en-US" b="1" dirty="0">
                <a:solidFill>
                  <a:srgbClr val="C00000"/>
                </a:solidFill>
              </a:rPr>
              <a:t> </a:t>
            </a:r>
            <a:r>
              <a:rPr lang="zh-CN" altLang="en-US" dirty="0"/>
              <a:t>，发现的问题已经得到纠正，用户和项目组双方认可并且正式批准，就可纳入基线</a:t>
            </a:r>
          </a:p>
        </p:txBody>
      </p:sp>
    </p:spTree>
  </p:cSld>
  <p:clrMapOvr>
    <a:masterClrMapping/>
  </p:clrMapOvr>
  <p:transition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什么是软件配置管理</a:t>
            </a:r>
            <a:r>
              <a:rPr lang="en-US" altLang="zh-CN" dirty="0"/>
              <a:t>?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在软件生命周期中对</a:t>
            </a:r>
            <a:r>
              <a:rPr lang="en-US" altLang="zh-CN" dirty="0"/>
              <a:t>SCI</a:t>
            </a:r>
            <a:r>
              <a:rPr lang="zh-CN" altLang="en-US" dirty="0"/>
              <a:t>进行的以下工作</a:t>
            </a:r>
          </a:p>
          <a:p>
            <a:pPr lvl="1"/>
            <a:r>
              <a:rPr lang="zh-CN" altLang="en-US" dirty="0"/>
              <a:t>系统地控制</a:t>
            </a:r>
            <a:r>
              <a:rPr lang="en-US" altLang="zh-CN" dirty="0"/>
              <a:t>SCI</a:t>
            </a:r>
            <a:r>
              <a:rPr lang="zh-CN" altLang="en-US" dirty="0"/>
              <a:t>的标识、存储、更动和发放</a:t>
            </a:r>
          </a:p>
          <a:p>
            <a:pPr lvl="1"/>
            <a:r>
              <a:rPr lang="zh-CN" altLang="en-US" dirty="0"/>
              <a:t>记录、报告其状态</a:t>
            </a:r>
          </a:p>
          <a:p>
            <a:pPr lvl="1"/>
            <a:r>
              <a:rPr lang="zh-CN" altLang="en-US" dirty="0"/>
              <a:t>验证</a:t>
            </a:r>
            <a:r>
              <a:rPr lang="en-US" altLang="zh-CN" dirty="0"/>
              <a:t>SCI</a:t>
            </a:r>
            <a:r>
              <a:rPr lang="zh-CN" altLang="en-US" dirty="0"/>
              <a:t>的正确性和一致性</a:t>
            </a:r>
          </a:p>
          <a:p>
            <a:pPr lvl="1"/>
            <a:r>
              <a:rPr lang="zh-CN" altLang="en-US" dirty="0"/>
              <a:t>对上述工作的审计</a:t>
            </a:r>
          </a:p>
        </p:txBody>
      </p:sp>
    </p:spTree>
  </p:cSld>
  <p:clrMapOvr>
    <a:masterClrMapping/>
  </p:clrMapOvr>
  <p:transition>
    <p:fad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为什么需要</a:t>
            </a:r>
            <a:r>
              <a:rPr lang="en-US" altLang="zh-CN"/>
              <a:t>SCM?</a:t>
            </a:r>
            <a:endParaRPr lang="zh-CN" altLang="en-US"/>
          </a:p>
        </p:txBody>
      </p:sp>
      <p:sp>
        <p:nvSpPr>
          <p:cNvPr id="67592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软件产品的</a:t>
            </a:r>
            <a:r>
              <a:rPr lang="zh-CN" altLang="en-US" b="1" dirty="0">
                <a:solidFill>
                  <a:srgbClr val="C00000"/>
                </a:solidFill>
              </a:rPr>
              <a:t>易改性</a:t>
            </a:r>
            <a:r>
              <a:rPr lang="zh-CN" altLang="en-US" dirty="0"/>
              <a:t>与</a:t>
            </a:r>
            <a:r>
              <a:rPr lang="zh-CN" altLang="en-US" b="1" dirty="0">
                <a:solidFill>
                  <a:srgbClr val="C00000"/>
                </a:solidFill>
              </a:rPr>
              <a:t>可控性</a:t>
            </a:r>
          </a:p>
          <a:p>
            <a:r>
              <a:rPr lang="zh-CN" altLang="en-US" dirty="0"/>
              <a:t>修改很可能</a:t>
            </a:r>
            <a:r>
              <a:rPr lang="zh-CN" altLang="en-US" b="1" dirty="0">
                <a:solidFill>
                  <a:srgbClr val="C00000"/>
                </a:solidFill>
              </a:rPr>
              <a:t>引入新的错误</a:t>
            </a:r>
            <a:r>
              <a:rPr lang="zh-CN" altLang="en-US" dirty="0"/>
              <a:t>, 使结构变坏</a:t>
            </a:r>
          </a:p>
          <a:p>
            <a:r>
              <a:rPr lang="zh-CN" altLang="en-US" dirty="0"/>
              <a:t>牵一</a:t>
            </a:r>
            <a:r>
              <a:rPr lang="zh-CN" altLang="en-US" b="1" dirty="0">
                <a:solidFill>
                  <a:srgbClr val="C00000"/>
                </a:solidFill>
              </a:rPr>
              <a:t>发动全身</a:t>
            </a:r>
            <a:r>
              <a:rPr lang="zh-CN" altLang="en-US" dirty="0"/>
              <a:t>(影响域)</a:t>
            </a:r>
          </a:p>
          <a:p>
            <a:r>
              <a:rPr lang="zh-CN" altLang="en-US" dirty="0"/>
              <a:t>团队开发时，多人</a:t>
            </a:r>
            <a:r>
              <a:rPr lang="zh-CN" altLang="en-US" b="1" dirty="0">
                <a:solidFill>
                  <a:srgbClr val="C00000"/>
                </a:solidFill>
              </a:rPr>
              <a:t>并发存取</a:t>
            </a:r>
            <a:r>
              <a:rPr lang="zh-CN" altLang="en-US" dirty="0"/>
              <a:t>需加控制(存取控制)</a:t>
            </a:r>
          </a:p>
          <a:p>
            <a:r>
              <a:rPr lang="zh-CN" altLang="en-US" dirty="0"/>
              <a:t>多应用开发时，同一软件的</a:t>
            </a:r>
            <a:r>
              <a:rPr lang="zh-CN" altLang="en-US" b="1" dirty="0">
                <a:solidFill>
                  <a:srgbClr val="C00000"/>
                </a:solidFill>
              </a:rPr>
              <a:t>不同版本</a:t>
            </a:r>
            <a:r>
              <a:rPr lang="zh-CN" altLang="en-US" dirty="0"/>
              <a:t>可能对应于不同应用，对此需加控制(版本控制)</a:t>
            </a:r>
          </a:p>
          <a:p>
            <a:r>
              <a:rPr lang="zh-CN" altLang="en-US" dirty="0"/>
              <a:t>应对软件更动状态予以</a:t>
            </a:r>
            <a:r>
              <a:rPr lang="zh-CN" altLang="en-US" b="1" dirty="0">
                <a:solidFill>
                  <a:srgbClr val="C00000"/>
                </a:solidFill>
              </a:rPr>
              <a:t>追踪</a:t>
            </a:r>
            <a:r>
              <a:rPr lang="zh-CN" altLang="en-US" dirty="0"/>
              <a:t>，并及时向有关人员通报状态情况</a:t>
            </a:r>
          </a:p>
          <a:p>
            <a:r>
              <a:rPr lang="zh-CN" altLang="en-US" dirty="0"/>
              <a:t>如果软件产品不能自始至终地保持清晰、互相一致，造成混乱、丢失，那么该软件系统会因无法使用而不得不报废</a:t>
            </a:r>
          </a:p>
        </p:txBody>
      </p:sp>
    </p:spTree>
  </p:cSld>
  <p:clrMapOvr>
    <a:masterClrMapping/>
  </p:clrMapOvr>
  <p:transition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2.6.3</a:t>
            </a:r>
            <a:r>
              <a:rPr lang="zh-CN" altLang="en-US" dirty="0"/>
              <a:t> 软件需求管理 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en-US" altLang="zh-CN" dirty="0"/>
          </a:p>
          <a:p>
            <a:pPr lvl="1"/>
            <a:r>
              <a:rPr lang="zh-CN" altLang="en-US" dirty="0"/>
              <a:t>获取、文档化和评审用户需求，对用户需求变更进行控制和管理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如何获取需求？</a:t>
            </a:r>
          </a:p>
          <a:p>
            <a:pPr lvl="1"/>
            <a:r>
              <a:rPr lang="zh-CN" altLang="en-US" dirty="0"/>
              <a:t>如何撰写软件需求规格说明书？</a:t>
            </a:r>
          </a:p>
          <a:p>
            <a:pPr lvl="1"/>
            <a:r>
              <a:rPr lang="zh-CN" altLang="en-US" dirty="0"/>
              <a:t>如何对需求进行评审以发现问题？</a:t>
            </a:r>
          </a:p>
          <a:p>
            <a:pPr lvl="1"/>
            <a:r>
              <a:rPr lang="zh-CN" altLang="en-US" dirty="0"/>
              <a:t>如何控制需求的变更？</a:t>
            </a:r>
          </a:p>
          <a:p>
            <a:pPr lvl="1"/>
            <a:r>
              <a:rPr lang="zh-CN" altLang="en-US" dirty="0"/>
              <a:t>如何提供工具支持需求管理……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437606" y="4724400"/>
            <a:ext cx="8001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endParaRPr kumimoji="1" lang="zh-CN" altLang="en-US"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662331" y="3429000"/>
            <a:ext cx="2988332" cy="272806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Wingdings" panose="05000000000000000000" pitchFamily="2" charset="2"/>
              <a:buChar char="p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b="1" dirty="0"/>
              <a:t>软件需求管理为应对需求变化提供有效措施</a:t>
            </a:r>
          </a:p>
        </p:txBody>
      </p:sp>
    </p:spTree>
  </p:cSld>
  <p:clrMapOvr>
    <a:masterClrMapping/>
  </p:clrMapOvr>
  <p:transition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 </a:t>
            </a:r>
            <a:r>
              <a:rPr lang="zh-CN" altLang="en-US" dirty="0"/>
              <a:t>人员管理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软件项目团队</a:t>
            </a:r>
          </a:p>
          <a:p>
            <a:r>
              <a:rPr lang="zh-CN" altLang="en-US" dirty="0"/>
              <a:t>纪律激励机制</a:t>
            </a:r>
          </a:p>
        </p:txBody>
      </p:sp>
      <p:sp>
        <p:nvSpPr>
          <p:cNvPr id="7" name="椭圆 6"/>
          <p:cNvSpPr/>
          <p:nvPr/>
        </p:nvSpPr>
        <p:spPr>
          <a:xfrm>
            <a:off x="7031310" y="1251183"/>
            <a:ext cx="3168352" cy="29699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800" dirty="0"/>
              <a:t>软件项目</a:t>
            </a:r>
            <a:endParaRPr lang="en-US" altLang="zh-CN" sz="2800" dirty="0"/>
          </a:p>
          <a:p>
            <a:pPr algn="ctr"/>
            <a:r>
              <a:rPr lang="zh-CN" altLang="en-US" sz="2800" dirty="0"/>
              <a:t>管理</a:t>
            </a:r>
          </a:p>
        </p:txBody>
      </p:sp>
      <p:sp>
        <p:nvSpPr>
          <p:cNvPr id="8" name="椭圆 7"/>
          <p:cNvSpPr/>
          <p:nvPr/>
        </p:nvSpPr>
        <p:spPr>
          <a:xfrm>
            <a:off x="6095206" y="2132856"/>
            <a:ext cx="1368152" cy="100811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solidFill>
                  <a:schemeClr val="dk1"/>
                </a:solidFill>
              </a:rPr>
              <a:t>过程</a:t>
            </a:r>
          </a:p>
        </p:txBody>
      </p:sp>
      <p:sp>
        <p:nvSpPr>
          <p:cNvPr id="9" name="椭圆 8"/>
          <p:cNvSpPr/>
          <p:nvPr/>
        </p:nvSpPr>
        <p:spPr>
          <a:xfrm>
            <a:off x="9767614" y="2134872"/>
            <a:ext cx="1368152" cy="1008112"/>
          </a:xfrm>
          <a:prstGeom prst="ellipse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rPr>
              <a:t>人员</a:t>
            </a:r>
          </a:p>
        </p:txBody>
      </p:sp>
      <p:sp>
        <p:nvSpPr>
          <p:cNvPr id="10" name="椭圆 9"/>
          <p:cNvSpPr/>
          <p:nvPr/>
        </p:nvSpPr>
        <p:spPr>
          <a:xfrm>
            <a:off x="8039422" y="3717032"/>
            <a:ext cx="1476164" cy="10801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sz="2800" dirty="0">
                <a:solidFill>
                  <a:schemeClr val="dk1"/>
                </a:solidFill>
              </a:rPr>
              <a:t>产品</a:t>
            </a:r>
          </a:p>
        </p:txBody>
      </p:sp>
    </p:spTree>
  </p:cSld>
  <p:clrMapOvr>
    <a:masterClrMapping/>
  </p:clrMapOvr>
  <p:transition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2.7.1</a:t>
            </a:r>
            <a:r>
              <a:rPr lang="zh-CN" altLang="en-US" dirty="0"/>
              <a:t> 软件项目团队</a:t>
            </a:r>
          </a:p>
        </p:txBody>
      </p:sp>
      <p:sp>
        <p:nvSpPr>
          <p:cNvPr id="27656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en-US" altLang="zh-CN" dirty="0"/>
          </a:p>
          <a:p>
            <a:pPr lvl="1"/>
            <a:r>
              <a:rPr lang="zh-CN" altLang="en-US" dirty="0"/>
              <a:t>确定开发</a:t>
            </a:r>
            <a:r>
              <a:rPr lang="zh-CN" altLang="en-US" b="1" dirty="0">
                <a:solidFill>
                  <a:srgbClr val="C00000"/>
                </a:solidFill>
              </a:rPr>
              <a:t>团体的结构、明确人员的角色和任务、加强人员间的交流与合作</a:t>
            </a:r>
            <a:r>
              <a:rPr lang="zh-CN" altLang="en-US" dirty="0"/>
              <a:t>，结构合理、任务明确、团结协作、交流顺畅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问题</a:t>
            </a:r>
          </a:p>
          <a:p>
            <a:pPr lvl="1"/>
            <a:r>
              <a:rPr lang="zh-CN" altLang="en-US" dirty="0"/>
              <a:t>如何根据开发组织、软件项目和开发人员的特点来组建项目团队？</a:t>
            </a:r>
          </a:p>
          <a:p>
            <a:pPr lvl="1"/>
            <a:r>
              <a:rPr lang="zh-CN" altLang="en-US" dirty="0"/>
              <a:t>如何采取有效的措施来加强和促进人员之间的交流、沟通和合作？</a:t>
            </a:r>
          </a:p>
          <a:p>
            <a:pPr lvl="1"/>
            <a:r>
              <a:rPr lang="zh-CN" altLang="en-US" dirty="0"/>
              <a:t>如何提高团队的合作精神？</a:t>
            </a:r>
          </a:p>
          <a:p>
            <a:pPr lvl="1"/>
            <a:r>
              <a:rPr lang="en-US" altLang="zh-CN" dirty="0"/>
              <a:t>……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285206" y="4267200"/>
            <a:ext cx="8077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</a:pPr>
            <a:endParaRPr kumimoji="1"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2.7.2 </a:t>
            </a:r>
            <a:r>
              <a:rPr lang="zh-CN" altLang="en-US" dirty="0"/>
              <a:t>纪律和激励机制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任务</a:t>
            </a:r>
            <a:endParaRPr lang="en-US" altLang="zh-CN" dirty="0"/>
          </a:p>
          <a:p>
            <a:pPr lvl="1"/>
            <a:r>
              <a:rPr lang="zh-CN" altLang="en-US" dirty="0"/>
              <a:t>制定和实施纪律约束团体，通过激励机制</a:t>
            </a:r>
            <a:r>
              <a:rPr lang="zh-CN" altLang="en-US" b="1" dirty="0">
                <a:solidFill>
                  <a:srgbClr val="C00000"/>
                </a:solidFill>
              </a:rPr>
              <a:t>激发人员的激情，严格的纪律</a:t>
            </a:r>
            <a:r>
              <a:rPr lang="zh-CN" altLang="en-US" dirty="0"/>
              <a:t>，饱满的激情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如何制定有效的纪律确保项目得以顺利的实施</a:t>
            </a:r>
          </a:p>
          <a:p>
            <a:pPr lvl="1"/>
            <a:r>
              <a:rPr lang="zh-CN" altLang="en-US" dirty="0"/>
              <a:t>如何制定措施激励员工的积极性和热情</a:t>
            </a:r>
          </a:p>
          <a:p>
            <a:pPr lvl="1"/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管理在软件项目中的重要性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70%</a:t>
            </a:r>
            <a:r>
              <a:rPr lang="zh-CN" altLang="zh-CN" dirty="0"/>
              <a:t>的软件项目由于</a:t>
            </a:r>
            <a:r>
              <a:rPr lang="zh-CN" altLang="zh-CN" dirty="0">
                <a:solidFill>
                  <a:srgbClr val="C00000"/>
                </a:solidFill>
              </a:rPr>
              <a:t>管理不善</a:t>
            </a:r>
            <a:r>
              <a:rPr lang="zh-CN" altLang="zh-CN" dirty="0"/>
              <a:t>导致难以控制进度、成本和质量，三分之一左右的软件项目在时间和成本上超出额定限度</a:t>
            </a:r>
            <a:r>
              <a:rPr lang="en-US" altLang="zh-CN" dirty="0"/>
              <a:t>125%</a:t>
            </a:r>
            <a:r>
              <a:rPr lang="zh-CN" altLang="zh-CN" dirty="0"/>
              <a:t>以上</a:t>
            </a:r>
            <a:endParaRPr lang="en-US" altLang="zh-CN" dirty="0"/>
          </a:p>
          <a:p>
            <a:r>
              <a:rPr lang="zh-CN" altLang="zh-CN" dirty="0">
                <a:solidFill>
                  <a:srgbClr val="C00000"/>
                </a:solidFill>
              </a:rPr>
              <a:t>管理</a:t>
            </a:r>
            <a:r>
              <a:rPr lang="zh-CN" altLang="zh-CN" dirty="0"/>
              <a:t>是影响软件项目成功实施的</a:t>
            </a:r>
            <a:r>
              <a:rPr lang="zh-CN" altLang="zh-CN" dirty="0">
                <a:solidFill>
                  <a:srgbClr val="C00000"/>
                </a:solidFill>
              </a:rPr>
              <a:t>全局性因素</a:t>
            </a:r>
            <a:r>
              <a:rPr lang="zh-CN" altLang="zh-CN" dirty="0"/>
              <a:t>，而</a:t>
            </a:r>
            <a:r>
              <a:rPr lang="zh-CN" altLang="zh-CN" dirty="0">
                <a:solidFill>
                  <a:srgbClr val="C00000"/>
                </a:solidFill>
              </a:rPr>
              <a:t>技术</a:t>
            </a:r>
            <a:r>
              <a:rPr lang="zh-CN" altLang="zh-CN" dirty="0"/>
              <a:t>仅仅是</a:t>
            </a:r>
            <a:r>
              <a:rPr lang="zh-CN" altLang="zh-CN" dirty="0">
                <a:solidFill>
                  <a:srgbClr val="C00000"/>
                </a:solidFill>
              </a:rPr>
              <a:t>局部因素</a:t>
            </a:r>
            <a:endParaRPr lang="en-US" altLang="zh-CN" dirty="0"/>
          </a:p>
          <a:p>
            <a:r>
              <a:rPr lang="zh-CN" altLang="zh-CN" dirty="0"/>
              <a:t>如果软件开发组织不能对软件项目进行有效管理，就难以充分发挥软件开发方法和工具的</a:t>
            </a:r>
            <a:r>
              <a:rPr lang="zh-CN" altLang="zh-CN" dirty="0">
                <a:solidFill>
                  <a:srgbClr val="C00000"/>
                </a:solidFill>
              </a:rPr>
              <a:t>潜力</a:t>
            </a:r>
            <a:r>
              <a:rPr lang="zh-CN" altLang="zh-CN" dirty="0"/>
              <a:t>，也无法高效率地开发出高质量的软件产品</a:t>
            </a:r>
            <a:endParaRPr lang="en-US" altLang="zh-CN" dirty="0"/>
          </a:p>
          <a:p>
            <a:r>
              <a:rPr lang="zh-CN" altLang="zh-CN" dirty="0"/>
              <a:t>历史上由于管理不善而导致软件项目失败的例子比比皆是，如美国国税局税收现代化系统、美国银行的</a:t>
            </a:r>
            <a:r>
              <a:rPr lang="en-US" altLang="zh-CN" dirty="0" err="1"/>
              <a:t>MasterNet</a:t>
            </a:r>
            <a:r>
              <a:rPr lang="zh-CN" altLang="zh-CN" dirty="0"/>
              <a:t>系统等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示例：软件项目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270361" y="1124744"/>
            <a:ext cx="10920052" cy="5040312"/>
          </a:xfrm>
        </p:spPr>
        <p:txBody>
          <a:bodyPr/>
          <a:lstStyle/>
          <a:p>
            <a:r>
              <a:rPr lang="zh-CN" altLang="en-US" dirty="0"/>
              <a:t>火炮的火控软件</a:t>
            </a:r>
            <a:endParaRPr lang="en-US" altLang="zh-CN" dirty="0"/>
          </a:p>
          <a:p>
            <a:r>
              <a:rPr lang="zh-CN" altLang="en-US" dirty="0"/>
              <a:t>一体化指挥信息系统</a:t>
            </a:r>
            <a:endParaRPr lang="en-US" altLang="zh-CN" dirty="0"/>
          </a:p>
          <a:p>
            <a:r>
              <a:rPr lang="zh-CN" altLang="en-US" dirty="0"/>
              <a:t>卫星图像处理软件</a:t>
            </a:r>
            <a:endParaRPr lang="en-US" altLang="zh-CN" dirty="0"/>
          </a:p>
          <a:p>
            <a:r>
              <a:rPr lang="zh-CN" altLang="en-US" dirty="0"/>
              <a:t>导弹飞控软件</a:t>
            </a:r>
            <a:endParaRPr lang="en-US" altLang="zh-CN" dirty="0"/>
          </a:p>
          <a:p>
            <a:r>
              <a:rPr lang="zh-CN" altLang="en-US" dirty="0"/>
              <a:t>机载软件系统</a:t>
            </a:r>
          </a:p>
          <a:p>
            <a:r>
              <a:rPr lang="zh-CN" altLang="en-US" dirty="0"/>
              <a:t>微信软件</a:t>
            </a:r>
            <a:endParaRPr lang="en-US" altLang="zh-CN" dirty="0"/>
          </a:p>
          <a:p>
            <a:r>
              <a:rPr lang="en-US" altLang="zh-CN" dirty="0"/>
              <a:t>12306</a:t>
            </a:r>
            <a:r>
              <a:rPr lang="zh-CN" altLang="en-US" dirty="0"/>
              <a:t>软件</a:t>
            </a:r>
            <a:endParaRPr lang="en-US" altLang="zh-CN" dirty="0"/>
          </a:p>
          <a:p>
            <a:r>
              <a:rPr lang="en-US" altLang="zh-CN" dirty="0"/>
              <a:t>……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035347" y="4927735"/>
            <a:ext cx="6918334" cy="1544712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just">
              <a:lnSpc>
                <a:spcPct val="150000"/>
              </a:lnSpc>
              <a:buFont typeface="Wingdings" panose="05000000000000000000" pitchFamily="2" charset="2"/>
              <a:buChar char="p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zh-CN" altLang="en-US" b="1" dirty="0"/>
              <a:t>对象、属性、过程、复杂性、易变性等</a:t>
            </a:r>
          </a:p>
        </p:txBody>
      </p:sp>
    </p:spTree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内容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软件项目及其特点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软件项目管理的特殊性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软件项目管理内容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zh-CN" altLang="en-US" dirty="0">
                <a:solidFill>
                  <a:schemeClr val="bg1">
                    <a:lumMod val="75000"/>
                  </a:schemeClr>
                </a:solidFill>
              </a:rPr>
              <a:t>软件项目管理的对象和要素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>
                <a:solidFill>
                  <a:srgbClr val="C00000"/>
                </a:solidFill>
              </a:rPr>
              <a:t>3. </a:t>
            </a:r>
            <a:r>
              <a:rPr lang="zh-CN" altLang="en-US">
                <a:solidFill>
                  <a:srgbClr val="C00000"/>
                </a:solidFill>
              </a:rPr>
              <a:t>软件</a:t>
            </a:r>
            <a:r>
              <a:rPr lang="zh-CN" altLang="en-US" dirty="0">
                <a:solidFill>
                  <a:srgbClr val="C00000"/>
                </a:solidFill>
              </a:rPr>
              <a:t>项目管理的方法和标准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软件项目管理的常见方法和已有标准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endParaRPr lang="en-US" altLang="zh-CN" dirty="0">
              <a:solidFill>
                <a:srgbClr val="C00000"/>
              </a:solidFill>
            </a:endParaRPr>
          </a:p>
          <a:p>
            <a:endParaRPr lang="zh-CN" altLang="en-US" dirty="0"/>
          </a:p>
        </p:txBody>
      </p:sp>
      <p:pic>
        <p:nvPicPr>
          <p:cNvPr id="7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414" y="2348880"/>
            <a:ext cx="1848732" cy="187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fad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</a:t>
            </a:r>
            <a:r>
              <a:rPr lang="zh-CN" altLang="en-US" dirty="0"/>
              <a:t>与软件项目管理相关的国军标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GJB500A - </a:t>
            </a:r>
            <a:r>
              <a:rPr lang="zh-CN" altLang="en-US" dirty="0"/>
              <a:t>军用软件研制成熟度模型</a:t>
            </a:r>
            <a:endParaRPr lang="en-US" altLang="zh-CN" dirty="0"/>
          </a:p>
          <a:p>
            <a:r>
              <a:rPr lang="en-US" altLang="zh-CN" dirty="0"/>
              <a:t>GJB9001B – 2009</a:t>
            </a:r>
            <a:r>
              <a:rPr lang="zh-CN" altLang="en-US" dirty="0"/>
              <a:t>，对承担军用产品、研制、生产、试验和维修任务的组织是必须执行的质量管理标准</a:t>
            </a:r>
            <a:endParaRPr lang="en-US" altLang="zh-CN" dirty="0"/>
          </a:p>
          <a:p>
            <a:pPr lvl="1"/>
            <a:r>
              <a:rPr lang="zh-CN" altLang="en-US" b="0" dirty="0"/>
              <a:t>提出了武器装备“六性”的概念，即可靠性、维修性、保障性、安全性、测试性、环境适应性</a:t>
            </a:r>
            <a:endParaRPr lang="en-US" altLang="zh-CN" b="0" dirty="0"/>
          </a:p>
          <a:p>
            <a:pPr lvl="1"/>
            <a:r>
              <a:rPr lang="zh-CN" altLang="en-US" b="0" dirty="0"/>
              <a:t>强化了风险管理和软件工程管理要求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3.2 </a:t>
            </a:r>
            <a:r>
              <a:rPr lang="zh-CN" altLang="en-US" dirty="0"/>
              <a:t>研制过程：以文档为中心的</a:t>
            </a:r>
            <a:r>
              <a:rPr lang="zh-CN" altLang="en-US" dirty="0">
                <a:sym typeface="Wingdings" panose="05000000000000000000" pitchFamily="2" charset="2"/>
              </a:rPr>
              <a:t>重型管理方式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需求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/>
              <a:t>研制总要求提出各种功能和性能指标</a:t>
            </a:r>
            <a:endParaRPr lang="en-US" altLang="zh-CN" dirty="0"/>
          </a:p>
          <a:p>
            <a:r>
              <a:rPr lang="zh-CN" altLang="en-US" dirty="0"/>
              <a:t>设计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专家评审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研制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过程管理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zh-CN" altLang="en-US" dirty="0">
                <a:sym typeface="Wingdings" panose="05000000000000000000" pitchFamily="2" charset="2"/>
              </a:rPr>
              <a:t>验收</a:t>
            </a:r>
            <a:r>
              <a:rPr lang="en-US" altLang="zh-CN" dirty="0">
                <a:sym typeface="Wingdings" panose="05000000000000000000" pitchFamily="2" charset="2"/>
              </a:rPr>
              <a:t></a:t>
            </a:r>
            <a:r>
              <a:rPr lang="zh-CN" altLang="en-US" dirty="0">
                <a:sym typeface="Wingdings" panose="05000000000000000000" pitchFamily="2" charset="2"/>
              </a:rPr>
              <a:t>测试和评审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现行管理制度下的一些困局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产品陈旧，总是赶不上潮流，并且越来越远</a:t>
            </a:r>
            <a:endParaRPr lang="en-US" altLang="zh-CN" dirty="0"/>
          </a:p>
          <a:p>
            <a:r>
              <a:rPr lang="zh-CN" altLang="en-US" dirty="0"/>
              <a:t>队伍不能持续</a:t>
            </a:r>
            <a:endParaRPr lang="en-US" altLang="zh-CN" dirty="0"/>
          </a:p>
          <a:p>
            <a:r>
              <a:rPr lang="zh-CN" altLang="en-US" dirty="0"/>
              <a:t>老队伍总是被新型号淘汰</a:t>
            </a:r>
            <a:endParaRPr lang="en-US" altLang="zh-CN" dirty="0"/>
          </a:p>
          <a:p>
            <a:r>
              <a:rPr lang="zh-CN" altLang="en-US" dirty="0"/>
              <a:t>文档发挥的作用不大</a:t>
            </a:r>
            <a:endParaRPr lang="en-US" altLang="zh-CN" dirty="0"/>
          </a:p>
          <a:p>
            <a:r>
              <a:rPr lang="zh-CN" altLang="en-US" dirty="0"/>
              <a:t>过程复杂，研制周期长，无法快速提交产品</a:t>
            </a:r>
          </a:p>
          <a:p>
            <a:r>
              <a:rPr lang="zh-CN" altLang="en-US" dirty="0"/>
              <a:t>需求调整困难（需求不可能一次获取）</a:t>
            </a:r>
          </a:p>
          <a:p>
            <a:r>
              <a:rPr lang="zh-CN" altLang="en-US" dirty="0"/>
              <a:t>技术实现难以调整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软件项目的团队组织方法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由一帮志同道合的人员组成</a:t>
            </a:r>
            <a:endParaRPr lang="en-US" altLang="zh-CN" dirty="0"/>
          </a:p>
          <a:p>
            <a:r>
              <a:rPr lang="zh-CN" altLang="en-US" dirty="0"/>
              <a:t>一致、共同的集体目标</a:t>
            </a:r>
            <a:endParaRPr lang="en-US" altLang="zh-CN" dirty="0"/>
          </a:p>
          <a:p>
            <a:r>
              <a:rPr lang="zh-CN" altLang="en-US" dirty="0"/>
              <a:t>分工明确，相互合作，共同完成任务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58602" y="3501008"/>
            <a:ext cx="5076563" cy="1384995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457200" indent="-457200" algn="ctr">
              <a:buFont typeface="Wingdings" panose="05000000000000000000" pitchFamily="2" charset="2"/>
              <a:buChar char="Ø"/>
              <a:defRPr sz="2800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just"/>
            <a:r>
              <a:rPr lang="zh-CN" altLang="en-US">
                <a:sym typeface="+mn-ea"/>
              </a:rPr>
              <a:t>跑步接力赛</a:t>
            </a:r>
            <a:endParaRPr lang="en-US" altLang="zh-CN" dirty="0"/>
          </a:p>
          <a:p>
            <a:pPr algn="just"/>
            <a:r>
              <a:rPr lang="zh-CN" altLang="en-US" dirty="0">
                <a:sym typeface="+mn-ea"/>
              </a:rPr>
              <a:t>软件</a:t>
            </a:r>
            <a:r>
              <a:rPr lang="zh-CN" altLang="en-US">
                <a:sym typeface="+mn-ea"/>
              </a:rPr>
              <a:t>项目开发</a:t>
            </a:r>
            <a:endParaRPr lang="en-US" altLang="zh-CN" dirty="0"/>
          </a:p>
          <a:p>
            <a:pPr algn="just"/>
            <a:r>
              <a:rPr lang="en-US" altLang="zh-CN" dirty="0">
                <a:sym typeface="+mn-ea"/>
              </a:rPr>
              <a:t>……</a:t>
            </a:r>
            <a:endParaRPr lang="zh-CN" altLang="en-US"/>
          </a:p>
        </p:txBody>
      </p:sp>
    </p:spTree>
  </p:cSld>
  <p:clrMapOvr>
    <a:masterClrMapping/>
  </p:clrMapOvr>
  <p:transition>
    <p:fade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3.4 </a:t>
            </a:r>
            <a:r>
              <a:rPr lang="zh-CN" altLang="en-US" dirty="0"/>
              <a:t>软件项目团队的运行模式</a:t>
            </a:r>
            <a:r>
              <a:rPr lang="en-US" altLang="zh-CN" dirty="0"/>
              <a:t>(1/2)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一窝蜂模式</a:t>
            </a:r>
            <a:endParaRPr lang="en-US" altLang="zh-CN" dirty="0"/>
          </a:p>
          <a:p>
            <a:pPr lvl="1"/>
            <a:r>
              <a:rPr lang="zh-CN" altLang="en-US" dirty="0"/>
              <a:t>无组织，一窝蜂，无序和随意</a:t>
            </a:r>
            <a:endParaRPr lang="en-US" altLang="zh-CN" dirty="0"/>
          </a:p>
          <a:p>
            <a:pPr lvl="1"/>
            <a:r>
              <a:rPr lang="zh-CN" altLang="en-US" dirty="0"/>
              <a:t>典型例子是小孩子游戏</a:t>
            </a:r>
            <a:endParaRPr lang="en-US" altLang="zh-CN" dirty="0"/>
          </a:p>
          <a:p>
            <a:r>
              <a:rPr lang="zh-CN" altLang="en-US" dirty="0"/>
              <a:t>主治医生模式</a:t>
            </a:r>
            <a:endParaRPr lang="en-US" altLang="zh-CN" dirty="0"/>
          </a:p>
          <a:p>
            <a:pPr lvl="1"/>
            <a:r>
              <a:rPr lang="zh-CN" altLang="en-US" dirty="0"/>
              <a:t>主治医生主刀，其他人员协助</a:t>
            </a:r>
            <a:endParaRPr lang="en-US" altLang="zh-CN" dirty="0"/>
          </a:p>
          <a:p>
            <a:pPr lvl="1"/>
            <a:r>
              <a:rPr lang="zh-CN" altLang="en-US" dirty="0"/>
              <a:t>容易产生一人干活，其余打酱油</a:t>
            </a:r>
            <a:endParaRPr lang="en-US" altLang="zh-CN" dirty="0"/>
          </a:p>
          <a:p>
            <a:r>
              <a:rPr lang="zh-CN" altLang="en-US" dirty="0"/>
              <a:t>社区模式</a:t>
            </a:r>
            <a:endParaRPr lang="en-US" altLang="zh-CN" dirty="0"/>
          </a:p>
          <a:p>
            <a:pPr lvl="1"/>
            <a:r>
              <a:rPr lang="zh-CN" altLang="en-US" dirty="0"/>
              <a:t>志愿者因为兴趣参加，没有报酬，众人拾柴火焰高</a:t>
            </a:r>
            <a:endParaRPr lang="en-US" altLang="zh-CN" dirty="0"/>
          </a:p>
          <a:p>
            <a:pPr lvl="1"/>
            <a:r>
              <a:rPr lang="zh-CN" altLang="en-US" dirty="0"/>
              <a:t>只烤火不拾柴，柴火质量低</a:t>
            </a:r>
          </a:p>
        </p:txBody>
      </p:sp>
    </p:spTree>
  </p:cSld>
  <p:clrMapOvr>
    <a:masterClrMapping/>
  </p:clrMapOvr>
  <p:transition>
    <p:fade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软件团队的运行模式</a:t>
            </a:r>
            <a:r>
              <a:rPr lang="en-US" altLang="zh-CN" dirty="0"/>
              <a:t>(2/2)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功能团队模式</a:t>
            </a:r>
            <a:endParaRPr lang="en-US" altLang="zh-CN" dirty="0"/>
          </a:p>
          <a:p>
            <a:pPr lvl="1"/>
            <a:r>
              <a:rPr lang="zh-CN" altLang="en-US" dirty="0"/>
              <a:t>具备不同能力的同事平等协作，共同完成功能</a:t>
            </a:r>
            <a:endParaRPr lang="en-US" altLang="zh-CN" dirty="0"/>
          </a:p>
          <a:p>
            <a:pPr lvl="1"/>
            <a:r>
              <a:rPr lang="zh-CN" altLang="en-US" dirty="0"/>
              <a:t>一个功能完成之后，这些人又重组织，完成其他功能</a:t>
            </a:r>
            <a:endParaRPr lang="en-US" altLang="zh-CN" dirty="0"/>
          </a:p>
          <a:p>
            <a:pPr lvl="1"/>
            <a:r>
              <a:rPr lang="zh-CN" altLang="en-US" dirty="0"/>
              <a:t>人员之间没有管理关系，小组内部交流频繁</a:t>
            </a:r>
            <a:endParaRPr lang="en-US" altLang="zh-CN" dirty="0"/>
          </a:p>
          <a:p>
            <a:r>
              <a:rPr lang="zh-CN" altLang="en-US" dirty="0"/>
              <a:t>官僚模式</a:t>
            </a:r>
            <a:endParaRPr lang="en-US" altLang="zh-CN" dirty="0"/>
          </a:p>
          <a:p>
            <a:pPr lvl="1"/>
            <a:r>
              <a:rPr lang="zh-CN" altLang="en-US" dirty="0"/>
              <a:t>大领导</a:t>
            </a:r>
            <a:r>
              <a:rPr lang="en-US" altLang="zh-CN" dirty="0"/>
              <a:t>--》</a:t>
            </a:r>
            <a:r>
              <a:rPr lang="zh-CN" altLang="en-US" dirty="0"/>
              <a:t>小领导</a:t>
            </a:r>
            <a:r>
              <a:rPr lang="en-US" altLang="zh-CN" dirty="0"/>
              <a:t>--》</a:t>
            </a:r>
            <a:r>
              <a:rPr lang="zh-CN" altLang="en-US" dirty="0"/>
              <a:t>员工</a:t>
            </a:r>
            <a:endParaRPr lang="en-US" altLang="zh-CN" dirty="0"/>
          </a:p>
          <a:p>
            <a:pPr lvl="1"/>
            <a:r>
              <a:rPr lang="zh-CN" altLang="en-US" dirty="0"/>
              <a:t>存在明显的领导和管理关系</a:t>
            </a:r>
            <a:endParaRPr lang="en-US" altLang="zh-CN" dirty="0"/>
          </a:p>
          <a:p>
            <a:pPr lvl="1"/>
            <a:r>
              <a:rPr lang="zh-CN" altLang="en-US" dirty="0"/>
              <a:t>跨组织合作变得困难</a:t>
            </a:r>
          </a:p>
        </p:txBody>
      </p:sp>
    </p:spTree>
  </p:cSld>
  <p:clrMapOvr>
    <a:masterClrMapping/>
  </p:clrMapOvr>
  <p:transition>
    <p:fade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3.5 </a:t>
            </a:r>
            <a:r>
              <a:rPr lang="zh-CN" altLang="en-US" dirty="0"/>
              <a:t>团队中的合作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交流与沟通：面对面、基于互联网和平台</a:t>
            </a:r>
            <a:endParaRPr lang="en-US" altLang="zh-CN" dirty="0"/>
          </a:p>
          <a:p>
            <a:r>
              <a:rPr lang="zh-CN" altLang="en-US" dirty="0"/>
              <a:t>共同解决问题</a:t>
            </a:r>
            <a:endParaRPr lang="en-US" altLang="zh-CN" dirty="0"/>
          </a:p>
          <a:p>
            <a:r>
              <a:rPr lang="zh-CN" altLang="en-US" dirty="0"/>
              <a:t>协商和消解冲突</a:t>
            </a:r>
            <a:endParaRPr lang="en-US" altLang="zh-CN" dirty="0"/>
          </a:p>
          <a:p>
            <a:r>
              <a:rPr lang="zh-CN" altLang="en-US" dirty="0"/>
              <a:t>多从自己的角度考虑问题</a:t>
            </a:r>
            <a:endParaRPr lang="en-US" altLang="zh-CN" dirty="0"/>
          </a:p>
          <a:p>
            <a:r>
              <a:rPr lang="zh-CN" altLang="en-US" dirty="0"/>
              <a:t>多为他人提供帮助</a:t>
            </a:r>
            <a:endParaRPr lang="en-US" altLang="zh-CN" dirty="0"/>
          </a:p>
          <a:p>
            <a:r>
              <a:rPr lang="zh-CN" altLang="en-US" dirty="0"/>
              <a:t>有些工作</a:t>
            </a:r>
            <a:r>
              <a:rPr lang="en-US" altLang="zh-CN" dirty="0"/>
              <a:t>(</a:t>
            </a:r>
            <a:r>
              <a:rPr lang="zh-CN" altLang="en-US" dirty="0"/>
              <a:t>如联调</a:t>
            </a:r>
            <a:r>
              <a:rPr lang="en-US" altLang="zh-CN" dirty="0"/>
              <a:t>)</a:t>
            </a:r>
            <a:r>
              <a:rPr lang="zh-CN" altLang="en-US" dirty="0"/>
              <a:t>必须联合开展</a:t>
            </a:r>
            <a:endParaRPr lang="en-US" altLang="zh-CN" dirty="0"/>
          </a:p>
          <a:p>
            <a:r>
              <a:rPr lang="en-US" altLang="zh-CN" dirty="0"/>
              <a:t>……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基于敏捷和开源的组织和开发模式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迭代性的开发 </a:t>
            </a:r>
            <a:r>
              <a:rPr lang="en-US" altLang="zh-CN" dirty="0"/>
              <a:t>– </a:t>
            </a:r>
            <a:r>
              <a:rPr lang="zh-CN" altLang="en-US" dirty="0"/>
              <a:t>分阶段持续提交可演示产品</a:t>
            </a:r>
            <a:endParaRPr lang="en-US" altLang="zh-CN" dirty="0"/>
          </a:p>
          <a:p>
            <a:r>
              <a:rPr lang="zh-CN" altLang="en-US" dirty="0"/>
              <a:t>以代码为中心 </a:t>
            </a:r>
            <a:r>
              <a:rPr lang="en-US" altLang="zh-CN" dirty="0"/>
              <a:t>– </a:t>
            </a:r>
            <a:r>
              <a:rPr lang="zh-CN" altLang="en-US" dirty="0"/>
              <a:t>开源软件</a:t>
            </a:r>
            <a:endParaRPr lang="en-US" altLang="zh-CN" dirty="0"/>
          </a:p>
          <a:p>
            <a:r>
              <a:rPr lang="zh-CN" altLang="en-US" dirty="0"/>
              <a:t>以敏捷为手段 </a:t>
            </a:r>
            <a:r>
              <a:rPr lang="en-US" altLang="zh-CN" dirty="0"/>
              <a:t>– </a:t>
            </a:r>
            <a:r>
              <a:rPr lang="zh-CN" altLang="en-US" dirty="0"/>
              <a:t>敏捷方法</a:t>
            </a:r>
            <a:endParaRPr lang="en-US" altLang="zh-CN" dirty="0"/>
          </a:p>
          <a:p>
            <a:r>
              <a:rPr lang="zh-CN" altLang="en-US" dirty="0"/>
              <a:t>必须系统模型 </a:t>
            </a:r>
            <a:r>
              <a:rPr lang="en-US" altLang="zh-CN" dirty="0"/>
              <a:t>– UML</a:t>
            </a:r>
            <a:r>
              <a:rPr lang="zh-CN" altLang="en-US" dirty="0"/>
              <a:t>模型</a:t>
            </a:r>
            <a:endParaRPr lang="en-US" altLang="zh-CN" dirty="0"/>
          </a:p>
          <a:p>
            <a:r>
              <a:rPr lang="zh-CN" altLang="en-US" dirty="0"/>
              <a:t>适当软件文档 </a:t>
            </a:r>
            <a:r>
              <a:rPr lang="en-US" altLang="zh-CN" dirty="0"/>
              <a:t>– </a:t>
            </a:r>
            <a:r>
              <a:rPr lang="zh-CN" altLang="en-US" dirty="0"/>
              <a:t>文档规范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小结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</a:rPr>
              <a:t>软件项目的工程特征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进度、成本、质量等约束，涉及人员、过程、产品等管理对象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>
                <a:solidFill>
                  <a:srgbClr val="C00000"/>
                </a:solidFill>
              </a:rPr>
              <a:t>软件项目的管理内容</a:t>
            </a:r>
            <a:endParaRPr lang="en-US" altLang="zh-CN" dirty="0">
              <a:solidFill>
                <a:srgbClr val="C00000"/>
              </a:solidFill>
            </a:endParaRPr>
          </a:p>
          <a:p>
            <a:pPr lvl="1"/>
            <a:r>
              <a:rPr lang="zh-CN" altLang="en-US" dirty="0"/>
              <a:t>包含人员管理、过程管理、产品管理等多个方面</a:t>
            </a:r>
            <a:endParaRPr lang="en-US" altLang="zh-CN" dirty="0"/>
          </a:p>
          <a:p>
            <a:pPr lvl="1"/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软件项目的常见管理方法</a:t>
            </a:r>
          </a:p>
          <a:p>
            <a:pPr lvl="1"/>
            <a:r>
              <a:rPr lang="zh-CN" altLang="en-US" dirty="0"/>
              <a:t>结合项目特点选择合适的过程模型、组织项目团队</a:t>
            </a:r>
          </a:p>
          <a:p>
            <a:pPr lvl="1"/>
            <a:r>
              <a:rPr lang="zh-CN" altLang="en-US" dirty="0"/>
              <a:t>管理好软件制品，确保质量，发现风险</a:t>
            </a:r>
          </a:p>
          <a:p>
            <a:pPr lvl="1"/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1.4 </a:t>
            </a:r>
            <a:r>
              <a:rPr lang="zh-CN" altLang="en-US" dirty="0"/>
              <a:t>军用软件项目的特点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软件形态</a:t>
            </a:r>
            <a:endParaRPr lang="en-US" altLang="zh-CN" dirty="0"/>
          </a:p>
          <a:p>
            <a:pPr lvl="1"/>
            <a:r>
              <a:rPr lang="zh-CN" altLang="en-US" dirty="0"/>
              <a:t>往往与特定的物理或者硬件环境相互关联，</a:t>
            </a:r>
            <a:r>
              <a:rPr lang="zh-CN" altLang="en-US" b="1" dirty="0">
                <a:solidFill>
                  <a:srgbClr val="C00000"/>
                </a:solidFill>
              </a:rPr>
              <a:t>人机物融合系统</a:t>
            </a:r>
            <a:endParaRPr lang="en-US" altLang="zh-CN" b="1" dirty="0">
              <a:solidFill>
                <a:srgbClr val="C00000"/>
              </a:solidFill>
            </a:endParaRPr>
          </a:p>
          <a:p>
            <a:r>
              <a:rPr lang="zh-CN" altLang="en-US" dirty="0"/>
              <a:t>软件需求</a:t>
            </a:r>
            <a:endParaRPr lang="en-US" altLang="zh-CN" dirty="0"/>
          </a:p>
          <a:p>
            <a:pPr lvl="1"/>
            <a:r>
              <a:rPr lang="zh-CN" altLang="en-US" dirty="0"/>
              <a:t>环境的恶劣性和多变性，以及军用软件对</a:t>
            </a:r>
            <a:r>
              <a:rPr lang="zh-CN" altLang="en-US" b="1" dirty="0">
                <a:solidFill>
                  <a:srgbClr val="C00000"/>
                </a:solidFill>
              </a:rPr>
              <a:t>质量</a:t>
            </a:r>
            <a:r>
              <a:rPr lang="zh-CN" altLang="en-US" dirty="0"/>
              <a:t>提出更高要求，需要更高的</a:t>
            </a:r>
            <a:r>
              <a:rPr lang="zh-CN" altLang="en-US" b="1" dirty="0">
                <a:solidFill>
                  <a:srgbClr val="C00000"/>
                </a:solidFill>
              </a:rPr>
              <a:t>可靠性、安全性、灵活性</a:t>
            </a:r>
            <a:r>
              <a:rPr lang="zh-CN" altLang="en-US" dirty="0"/>
              <a:t>等</a:t>
            </a:r>
            <a:endParaRPr lang="en-US" altLang="zh-CN" dirty="0"/>
          </a:p>
          <a:p>
            <a:pPr lvl="1"/>
            <a:r>
              <a:rPr lang="zh-CN" altLang="en-US" dirty="0"/>
              <a:t>由于需要对事件作出及时响应，军用软件项目对系统的</a:t>
            </a:r>
            <a:r>
              <a:rPr lang="zh-CN" altLang="en-US" b="1" dirty="0">
                <a:solidFill>
                  <a:srgbClr val="C00000"/>
                </a:solidFill>
              </a:rPr>
              <a:t>实时性</a:t>
            </a:r>
            <a:r>
              <a:rPr lang="zh-CN" altLang="en-US" dirty="0"/>
              <a:t>提出更高的要求</a:t>
            </a:r>
            <a:endParaRPr lang="en-US" altLang="zh-CN" dirty="0"/>
          </a:p>
          <a:p>
            <a:r>
              <a:rPr lang="zh-CN" altLang="en-US" dirty="0"/>
              <a:t>软件复杂性</a:t>
            </a:r>
            <a:endParaRPr lang="en-US" altLang="zh-CN" dirty="0"/>
          </a:p>
          <a:p>
            <a:pPr lvl="1"/>
            <a:r>
              <a:rPr lang="zh-CN" altLang="en-US" dirty="0"/>
              <a:t>随着信息化的开展，军用软件项目的</a:t>
            </a:r>
            <a:r>
              <a:rPr lang="zh-CN" altLang="en-US" b="1" dirty="0">
                <a:solidFill>
                  <a:srgbClr val="C00000"/>
                </a:solidFill>
              </a:rPr>
              <a:t>规模越来越大</a:t>
            </a:r>
            <a:r>
              <a:rPr lang="zh-CN" altLang="en-US" dirty="0"/>
              <a:t>，甚至可能是系统之系统，或者超大规模系统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综合实践一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lvl="0"/>
            <a:r>
              <a:rPr lang="zh-CN" altLang="zh-CN" dirty="0"/>
              <a:t>任务：度量软件综合实践一的相关数据</a:t>
            </a:r>
          </a:p>
          <a:p>
            <a:pPr lvl="0"/>
            <a:r>
              <a:rPr lang="zh-CN" altLang="zh-CN" dirty="0"/>
              <a:t>方法</a:t>
            </a:r>
            <a:endParaRPr lang="en-US" altLang="zh-CN" dirty="0"/>
          </a:p>
          <a:p>
            <a:pPr lvl="1"/>
            <a:r>
              <a:rPr lang="zh-CN" altLang="zh-CN" dirty="0"/>
              <a:t>基于</a:t>
            </a:r>
            <a:r>
              <a:rPr lang="en-US" altLang="zh-CN" dirty="0"/>
              <a:t>Git</a:t>
            </a:r>
            <a:r>
              <a:rPr lang="zh-CN" altLang="zh-CN" dirty="0"/>
              <a:t>中的软件开发数据，借助于诸如</a:t>
            </a:r>
            <a:r>
              <a:rPr lang="en-US" altLang="zh-CN" dirty="0"/>
              <a:t>SonarQube</a:t>
            </a:r>
            <a:r>
              <a:rPr lang="zh-CN" altLang="zh-CN" dirty="0"/>
              <a:t>等工具，对课程综合实践一的软件开发活动、软件制品规模及其质量等进行度量，以获得关于软件课程实践一的定量性描述信息</a:t>
            </a:r>
          </a:p>
          <a:p>
            <a:pPr lvl="0"/>
            <a:r>
              <a:rPr lang="zh-CN" altLang="zh-CN" dirty="0"/>
              <a:t>要求</a:t>
            </a:r>
            <a:endParaRPr lang="en-US" altLang="zh-CN" dirty="0"/>
          </a:p>
          <a:p>
            <a:pPr lvl="1"/>
            <a:r>
              <a:rPr lang="zh-CN" altLang="zh-CN" dirty="0"/>
              <a:t>基于</a:t>
            </a:r>
            <a:r>
              <a:rPr lang="en-US" altLang="zh-CN" dirty="0"/>
              <a:t>Git</a:t>
            </a:r>
            <a:r>
              <a:rPr lang="zh-CN" altLang="zh-CN" dirty="0"/>
              <a:t>、</a:t>
            </a:r>
            <a:r>
              <a:rPr lang="en-US" altLang="zh-CN" dirty="0"/>
              <a:t>SonarQube</a:t>
            </a:r>
            <a:r>
              <a:rPr lang="zh-CN" altLang="zh-CN" dirty="0"/>
              <a:t>等工具中的相关数据，围绕以下几个方面进行度量：（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Issue</a:t>
            </a:r>
            <a:r>
              <a:rPr lang="zh-CN" altLang="zh-CN" dirty="0"/>
              <a:t>数量；（</a:t>
            </a:r>
            <a:r>
              <a:rPr lang="en-US" altLang="zh-CN" dirty="0"/>
              <a:t>2</a:t>
            </a:r>
            <a:r>
              <a:rPr lang="zh-CN" altLang="zh-CN" dirty="0"/>
              <a:t>）合并请求数量；（</a:t>
            </a:r>
            <a:r>
              <a:rPr lang="en-US" altLang="zh-CN" dirty="0"/>
              <a:t>3</a:t>
            </a:r>
            <a:r>
              <a:rPr lang="zh-CN" altLang="zh-CN" dirty="0"/>
              <a:t>）软件文档数量；（</a:t>
            </a:r>
            <a:r>
              <a:rPr lang="en-US" altLang="zh-CN" dirty="0"/>
              <a:t>4</a:t>
            </a:r>
            <a:r>
              <a:rPr lang="zh-CN" altLang="zh-CN" dirty="0"/>
              <a:t>）软件模型的个数；（</a:t>
            </a:r>
            <a:r>
              <a:rPr lang="en-US" altLang="zh-CN" dirty="0"/>
              <a:t>5</a:t>
            </a:r>
            <a:r>
              <a:rPr lang="zh-CN" altLang="zh-CN" dirty="0"/>
              <a:t>）源代码文件、模块和代码行数量；（</a:t>
            </a:r>
            <a:r>
              <a:rPr lang="en-US" altLang="zh-CN" dirty="0"/>
              <a:t>6</a:t>
            </a:r>
            <a:r>
              <a:rPr lang="zh-CN" altLang="zh-CN" dirty="0"/>
              <a:t>）程序代码的质量分析数据</a:t>
            </a:r>
          </a:p>
          <a:p>
            <a:pPr lvl="0"/>
            <a:r>
              <a:rPr lang="zh-CN" altLang="zh-CN" dirty="0"/>
              <a:t>结果：软件综合实践一的相关度量数据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0590" y="8620"/>
            <a:ext cx="10909212" cy="707886"/>
          </a:xfrm>
        </p:spPr>
        <p:txBody>
          <a:bodyPr/>
          <a:lstStyle/>
          <a:p>
            <a:r>
              <a:rPr lang="zh-CN" altLang="zh-CN" dirty="0"/>
              <a:t>综合实践二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750" y="1125538"/>
            <a:ext cx="10920052" cy="5040312"/>
          </a:xfrm>
        </p:spPr>
        <p:txBody>
          <a:bodyPr/>
          <a:lstStyle/>
          <a:p>
            <a:pPr lvl="0"/>
            <a:r>
              <a:rPr lang="zh-CN" altLang="zh-CN" dirty="0"/>
              <a:t>任务：度量软件综合实践二的相关数据。</a:t>
            </a:r>
          </a:p>
          <a:p>
            <a:pPr lvl="0"/>
            <a:r>
              <a:rPr lang="zh-CN" altLang="zh-CN" dirty="0"/>
              <a:t>方法</a:t>
            </a:r>
            <a:endParaRPr lang="en-US" altLang="zh-CN" dirty="0"/>
          </a:p>
          <a:p>
            <a:pPr lvl="1"/>
            <a:r>
              <a:rPr lang="zh-CN" altLang="zh-CN" dirty="0"/>
              <a:t>基于</a:t>
            </a:r>
            <a:r>
              <a:rPr lang="en-US" altLang="zh-CN" dirty="0"/>
              <a:t>Git</a:t>
            </a:r>
            <a:r>
              <a:rPr lang="zh-CN" altLang="zh-CN" dirty="0"/>
              <a:t>中的软件开发数据，借助于诸如</a:t>
            </a:r>
            <a:r>
              <a:rPr lang="en-US" altLang="zh-CN" dirty="0"/>
              <a:t>SonarQube</a:t>
            </a:r>
            <a:r>
              <a:rPr lang="zh-CN" altLang="zh-CN" dirty="0"/>
              <a:t>等工具，对课程综合实践二的软件开发活动、软件制品及其质量等进行度量，以获得关于软件课程实践二的定量性描述信息。</a:t>
            </a:r>
          </a:p>
          <a:p>
            <a:pPr lvl="0"/>
            <a:r>
              <a:rPr lang="zh-CN" altLang="zh-CN" dirty="0"/>
              <a:t>要求</a:t>
            </a:r>
            <a:endParaRPr lang="en-US" altLang="zh-CN" dirty="0"/>
          </a:p>
          <a:p>
            <a:pPr lvl="1"/>
            <a:r>
              <a:rPr lang="zh-CN" altLang="zh-CN" dirty="0"/>
              <a:t>基于</a:t>
            </a:r>
            <a:r>
              <a:rPr lang="en-US" altLang="zh-CN" dirty="0"/>
              <a:t>Git</a:t>
            </a:r>
            <a:r>
              <a:rPr lang="zh-CN" altLang="zh-CN" dirty="0"/>
              <a:t>中的相关数据，围绕以下几个方面进行度量：（</a:t>
            </a:r>
            <a:r>
              <a:rPr lang="en-US" altLang="zh-CN" dirty="0"/>
              <a:t>1</a:t>
            </a:r>
            <a:r>
              <a:rPr lang="zh-CN" altLang="zh-CN" dirty="0"/>
              <a:t>）</a:t>
            </a:r>
            <a:r>
              <a:rPr lang="en-US" altLang="zh-CN" dirty="0"/>
              <a:t>Issue</a:t>
            </a:r>
            <a:r>
              <a:rPr lang="zh-CN" altLang="zh-CN" dirty="0"/>
              <a:t>数量；（</a:t>
            </a:r>
            <a:r>
              <a:rPr lang="en-US" altLang="zh-CN" dirty="0"/>
              <a:t>2</a:t>
            </a:r>
            <a:r>
              <a:rPr lang="zh-CN" altLang="zh-CN" dirty="0"/>
              <a:t>）合并请求数量；（</a:t>
            </a:r>
            <a:r>
              <a:rPr lang="en-US" altLang="zh-CN" dirty="0"/>
              <a:t>3</a:t>
            </a:r>
            <a:r>
              <a:rPr lang="zh-CN" altLang="zh-CN" dirty="0"/>
              <a:t>）软件文档数量；（</a:t>
            </a:r>
            <a:r>
              <a:rPr lang="en-US" altLang="zh-CN" dirty="0"/>
              <a:t>4</a:t>
            </a:r>
            <a:r>
              <a:rPr lang="zh-CN" altLang="zh-CN" dirty="0"/>
              <a:t>）软件模型的数量；（</a:t>
            </a:r>
            <a:r>
              <a:rPr lang="en-US" altLang="zh-CN" dirty="0"/>
              <a:t>5</a:t>
            </a:r>
            <a:r>
              <a:rPr lang="zh-CN" altLang="zh-CN" dirty="0"/>
              <a:t>）源代码文件、模块和代码行数量；（</a:t>
            </a:r>
            <a:r>
              <a:rPr lang="en-US" altLang="zh-CN" dirty="0"/>
              <a:t>6</a:t>
            </a:r>
            <a:r>
              <a:rPr lang="zh-CN" altLang="zh-CN" dirty="0"/>
              <a:t>）程序代码的质量分析数据。</a:t>
            </a:r>
          </a:p>
          <a:p>
            <a:r>
              <a:rPr lang="zh-CN" altLang="zh-CN" dirty="0"/>
              <a:t>结果：软件综合实践二的相关度量数据</a:t>
            </a:r>
            <a:endParaRPr lang="zh-CN" altLang="en-US" dirty="0"/>
          </a:p>
        </p:txBody>
      </p:sp>
    </p:spTree>
  </p:cSld>
  <p:clrMapOvr>
    <a:masterClrMapping/>
  </p:clrMapOvr>
  <p:transition>
    <p:fade/>
  </p:transition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3952" y="851517"/>
            <a:ext cx="5237784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zh-CN" alt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思考和讨论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3953" y="3842932"/>
            <a:ext cx="4166572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eaLnBrk="1" hangingPunct="1">
              <a:lnSpc>
                <a:spcPct val="90000"/>
              </a:lnSpc>
              <a:spcBef>
                <a:spcPts val="1000"/>
              </a:spcBef>
              <a:buNone/>
            </a:pPr>
            <a:r>
              <a:rPr lang="zh-CN" altLang="en-US" sz="2400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你的课程综合项目管理的如何</a:t>
            </a:r>
            <a:r>
              <a:rPr lang="zh-CN" altLang="en-US" sz="2400" dirty="0">
                <a:solidFill>
                  <a:srgbClr val="C00000"/>
                </a:solidFill>
                <a:cs typeface="+mn-cs"/>
              </a:rPr>
              <a:t>？存在哪些方面的问题？给你的项目带来什么样的影响？</a:t>
            </a:r>
            <a:endParaRPr lang="zh-CN" altLang="en-US" sz="2400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479" y="2129307"/>
            <a:ext cx="2412999" cy="3217333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042978" y="1088740"/>
            <a:ext cx="3852428" cy="1188132"/>
          </a:xfrm>
          <a:prstGeom prst="rect">
            <a:avLst/>
          </a:prstGeom>
        </p:spPr>
        <p:txBody>
          <a:bodyPr vert="horz" anchor="b">
            <a:normAutofit fontScale="97500"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48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  <a:defRPr/>
            </a:pPr>
            <a:r>
              <a:rPr lang="zh-CN" altLang="en-US" sz="4400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</a:rPr>
              <a:t>问题和讨论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034" y="2780928"/>
            <a:ext cx="2340260" cy="2585042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cb355037-087a-4cdd-a4de-972ce56b9656}"/>
  <p:tag name="COMMONDATA" val="eyJoZGlkIjoiZWQwNDEyMDlmYzVkYzU1YjFiMjU3Zjc3ZmFlNjdmYTQifQ=="/>
</p:tagLst>
</file>

<file path=ppt/theme/theme1.xml><?xml version="1.0" encoding="utf-8"?>
<a:theme xmlns:a="http://schemas.openxmlformats.org/drawingml/2006/main" name="自定义设计方案">
  <a:themeElements>
    <a:clrScheme name="自定义 16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0000"/>
      </a:accent1>
      <a:accent2>
        <a:srgbClr val="000000"/>
      </a:accent2>
      <a:accent3>
        <a:srgbClr val="0000FF"/>
      </a:accent3>
      <a:accent4>
        <a:srgbClr val="00B0F0"/>
      </a:accent4>
      <a:accent5>
        <a:srgbClr val="0000BF"/>
      </a:accent5>
      <a:accent6>
        <a:srgbClr val="00B050"/>
      </a:accent6>
      <a:hlink>
        <a:srgbClr val="92D050"/>
      </a:hlink>
      <a:folHlink>
        <a:srgbClr val="FF0000"/>
      </a:folHlink>
    </a:clrScheme>
    <a:fontScheme name="自定义 11">
      <a:majorFont>
        <a:latin typeface="Times New Roman"/>
        <a:ea typeface="微软雅黑"/>
        <a:cs typeface=""/>
      </a:majorFont>
      <a:minorFont>
        <a:latin typeface="Verdana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《卫星导航定位导论》 20100913</Template>
  <TotalTime>6</TotalTime>
  <Words>5548</Words>
  <Application>Microsoft Office PowerPoint</Application>
  <PresentationFormat>自定义</PresentationFormat>
  <Paragraphs>999</Paragraphs>
  <Slides>93</Slides>
  <Notes>45</Notes>
  <HiddenSlides>1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93</vt:i4>
      </vt:variant>
    </vt:vector>
  </HeadingPairs>
  <TitlesOfParts>
    <vt:vector size="104" baseType="lpstr">
      <vt:lpstr>等线</vt:lpstr>
      <vt:lpstr>黑体</vt:lpstr>
      <vt:lpstr>宋体</vt:lpstr>
      <vt:lpstr>微软雅黑</vt:lpstr>
      <vt:lpstr>Arial</vt:lpstr>
      <vt:lpstr>Symbol</vt:lpstr>
      <vt:lpstr>Times New Roman</vt:lpstr>
      <vt:lpstr>Verdana</vt:lpstr>
      <vt:lpstr>Wingdings</vt:lpstr>
      <vt:lpstr>自定义设计方案</vt:lpstr>
      <vt:lpstr>Picture</vt:lpstr>
      <vt:lpstr>PowerPoint 演示文稿</vt:lpstr>
      <vt:lpstr>内容</vt:lpstr>
      <vt:lpstr>1.1 何为项目 (Project)?</vt:lpstr>
      <vt:lpstr>1.2 项目特点</vt:lpstr>
      <vt:lpstr>影响项目成功的因素</vt:lpstr>
      <vt:lpstr>思考和讨论</vt:lpstr>
      <vt:lpstr>1.3 软件项目及其特点</vt:lpstr>
      <vt:lpstr>示例：软件项目</vt:lpstr>
      <vt:lpstr>1.4 军用软件项目的特点</vt:lpstr>
      <vt:lpstr>内容</vt:lpstr>
      <vt:lpstr>2.1 软件项目的任务</vt:lpstr>
      <vt:lpstr>软件项目实施方法 – 工程化</vt:lpstr>
      <vt:lpstr>2.2 软件项目涉及的对象</vt:lpstr>
      <vt:lpstr>示例：Hadoop开源软件项目</vt:lpstr>
      <vt:lpstr>示例：软件项目的人员及团队</vt:lpstr>
      <vt:lpstr>示例：软件项目的开发活动和过程</vt:lpstr>
      <vt:lpstr>2.3 何为软件项目管理?</vt:lpstr>
      <vt:lpstr>软件项目管理的对象</vt:lpstr>
      <vt:lpstr>2.4 软件项目的管理要素</vt:lpstr>
      <vt:lpstr> 软件项目管理要素</vt:lpstr>
      <vt:lpstr>2.5 过程管理</vt:lpstr>
      <vt:lpstr>2.5.1 过程定义</vt:lpstr>
      <vt:lpstr>示例：根据软件项目的特点来定义过程</vt:lpstr>
      <vt:lpstr>2.5.2 软件度量</vt:lpstr>
      <vt:lpstr>软件开发项目需要定量数据</vt:lpstr>
      <vt:lpstr>软件度量</vt:lpstr>
      <vt:lpstr>软件测量</vt:lpstr>
      <vt:lpstr>估算</vt:lpstr>
      <vt:lpstr>软件度量的对象</vt:lpstr>
      <vt:lpstr>示例：面向规模的软件度量 </vt:lpstr>
      <vt:lpstr>示例：面向规模的软件度量 </vt:lpstr>
      <vt:lpstr>2.5.3 项目计划</vt:lpstr>
      <vt:lpstr>软件开发也需要计划</vt:lpstr>
      <vt:lpstr>什么是软件项目计划?</vt:lpstr>
      <vt:lpstr>制定软件项目计划的基础和依据</vt:lpstr>
      <vt:lpstr>软件开发工作量的大致分布</vt:lpstr>
      <vt:lpstr>软件开发活动之间的关系（1/3）</vt:lpstr>
      <vt:lpstr>软件开发活动之间的关系（2/3）</vt:lpstr>
      <vt:lpstr>软件开发活动之间的关系（3/3）</vt:lpstr>
      <vt:lpstr>基于甘特图表示的软件项目计划</vt:lpstr>
      <vt:lpstr>描述项目进度计划-甘特图</vt:lpstr>
      <vt:lpstr>关键路径分析</vt:lpstr>
      <vt:lpstr>活动责任矩阵（1/2） </vt:lpstr>
      <vt:lpstr>活动责任矩阵（2/2）</vt:lpstr>
      <vt:lpstr>制定软件项目计划的时机</vt:lpstr>
      <vt:lpstr>参与、承诺和分发软件项目计划</vt:lpstr>
      <vt:lpstr>2.5.4  项目跟踪</vt:lpstr>
      <vt:lpstr>为什么要进行软件项目跟踪</vt:lpstr>
      <vt:lpstr>项目跟踪的步骤和方法</vt:lpstr>
      <vt:lpstr>2.5.5 风险管理</vt:lpstr>
      <vt:lpstr>何为软件风险</vt:lpstr>
      <vt:lpstr>示例：需求风险</vt:lpstr>
      <vt:lpstr>示例：产品风险</vt:lpstr>
      <vt:lpstr>示例：人员风险</vt:lpstr>
      <vt:lpstr>风险管理模式</vt:lpstr>
      <vt:lpstr>风险管理的组成</vt:lpstr>
      <vt:lpstr>风险管理（1/4）</vt:lpstr>
      <vt:lpstr>风险管理（2/4）</vt:lpstr>
      <vt:lpstr>风险管理（3/4）</vt:lpstr>
      <vt:lpstr>风险管理（4/4）</vt:lpstr>
      <vt:lpstr>2.6 产品管理</vt:lpstr>
      <vt:lpstr>2.6.1 软件质量保证 </vt:lpstr>
      <vt:lpstr>软件质量保证</vt:lpstr>
      <vt:lpstr>软件质量保证的内容</vt:lpstr>
      <vt:lpstr>从哪些方面关注软件质量</vt:lpstr>
      <vt:lpstr>如何保证软件质量</vt:lpstr>
      <vt:lpstr>谁来执行和实施软件质量保证</vt:lpstr>
      <vt:lpstr>软件质量保证活动和手段</vt:lpstr>
      <vt:lpstr>2.6.2 产品管理 – 软件配置管理 </vt:lpstr>
      <vt:lpstr>软件配置项的概念</vt:lpstr>
      <vt:lpstr>软件配置项的描述</vt:lpstr>
      <vt:lpstr>基线的概念</vt:lpstr>
      <vt:lpstr>什么是软件配置管理?</vt:lpstr>
      <vt:lpstr>为什么需要SCM?</vt:lpstr>
      <vt:lpstr>2.6.3 软件需求管理 </vt:lpstr>
      <vt:lpstr>2.7 人员管理</vt:lpstr>
      <vt:lpstr>2.7.1 软件项目团队</vt:lpstr>
      <vt:lpstr>2.7.2 纪律和激励机制</vt:lpstr>
      <vt:lpstr>管理在软件项目中的重要性</vt:lpstr>
      <vt:lpstr>内容</vt:lpstr>
      <vt:lpstr>3.1 与软件项目管理相关的国军标</vt:lpstr>
      <vt:lpstr>3.2 研制过程：以文档为中心的重型管理方式</vt:lpstr>
      <vt:lpstr>现行管理制度下的一些困局</vt:lpstr>
      <vt:lpstr>3.3 软件项目的团队组织方法</vt:lpstr>
      <vt:lpstr>3.4 软件项目团队的运行模式(1/2)</vt:lpstr>
      <vt:lpstr>软件团队的运行模式(2/2)</vt:lpstr>
      <vt:lpstr>3.5 团队中的合作</vt:lpstr>
      <vt:lpstr>基于敏捷和开源的组织和开发模式</vt:lpstr>
      <vt:lpstr>小结</vt:lpstr>
      <vt:lpstr>综合实践一</vt:lpstr>
      <vt:lpstr>综合实践二</vt:lpstr>
      <vt:lpstr>思考和讨论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kd</dc:creator>
  <cp:lastModifiedBy>倪文慧</cp:lastModifiedBy>
  <cp:revision>2562</cp:revision>
  <dcterms:created xsi:type="dcterms:W3CDTF">2113-01-01T00:00:00Z</dcterms:created>
  <dcterms:modified xsi:type="dcterms:W3CDTF">2023-11-24T06:11:46Z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30D5B2B2D86D4A4EB4C7075FBA514449</vt:lpwstr>
  </property>
</Properties>
</file>