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577" r:id="rId2"/>
    <p:sldId id="578" r:id="rId3"/>
    <p:sldId id="579" r:id="rId4"/>
    <p:sldId id="580" r:id="rId5"/>
    <p:sldId id="661" r:id="rId6"/>
    <p:sldId id="662" r:id="rId7"/>
    <p:sldId id="581" r:id="rId8"/>
    <p:sldId id="582" r:id="rId9"/>
    <p:sldId id="58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 id="601" r:id="rId24"/>
    <p:sldId id="602" r:id="rId25"/>
    <p:sldId id="663" r:id="rId26"/>
    <p:sldId id="603" r:id="rId27"/>
    <p:sldId id="604" r:id="rId28"/>
    <p:sldId id="605" r:id="rId29"/>
    <p:sldId id="606" r:id="rId30"/>
    <p:sldId id="607" r:id="rId31"/>
    <p:sldId id="608" r:id="rId32"/>
    <p:sldId id="609" r:id="rId33"/>
    <p:sldId id="610" r:id="rId34"/>
    <p:sldId id="611" r:id="rId35"/>
    <p:sldId id="612" r:id="rId36"/>
    <p:sldId id="613" r:id="rId37"/>
    <p:sldId id="664" r:id="rId38"/>
    <p:sldId id="665" r:id="rId39"/>
    <p:sldId id="666" r:id="rId40"/>
    <p:sldId id="667" r:id="rId41"/>
    <p:sldId id="668" r:id="rId42"/>
    <p:sldId id="669" r:id="rId43"/>
    <p:sldId id="670" r:id="rId44"/>
    <p:sldId id="671" r:id="rId45"/>
    <p:sldId id="672" r:id="rId46"/>
    <p:sldId id="673" r:id="rId47"/>
    <p:sldId id="674" r:id="rId48"/>
    <p:sldId id="675" r:id="rId49"/>
    <p:sldId id="676" r:id="rId50"/>
    <p:sldId id="677" r:id="rId51"/>
    <p:sldId id="678" r:id="rId52"/>
    <p:sldId id="679" r:id="rId53"/>
    <p:sldId id="680" r:id="rId54"/>
    <p:sldId id="681" r:id="rId55"/>
    <p:sldId id="682" r:id="rId56"/>
    <p:sldId id="683" r:id="rId57"/>
    <p:sldId id="614" r:id="rId58"/>
    <p:sldId id="684" r:id="rId59"/>
    <p:sldId id="685" r:id="rId60"/>
    <p:sldId id="686" r:id="rId61"/>
    <p:sldId id="615" r:id="rId62"/>
    <p:sldId id="616" r:id="rId63"/>
    <p:sldId id="617" r:id="rId64"/>
    <p:sldId id="618" r:id="rId65"/>
    <p:sldId id="619" r:id="rId66"/>
    <p:sldId id="620" r:id="rId67"/>
    <p:sldId id="621" r:id="rId68"/>
    <p:sldId id="622" r:id="rId69"/>
    <p:sldId id="687" r:id="rId70"/>
    <p:sldId id="688" r:id="rId71"/>
    <p:sldId id="689" r:id="rId72"/>
    <p:sldId id="623" r:id="rId73"/>
    <p:sldId id="624" r:id="rId74"/>
    <p:sldId id="625" r:id="rId75"/>
    <p:sldId id="690" r:id="rId76"/>
    <p:sldId id="626" r:id="rId77"/>
    <p:sldId id="627" r:id="rId78"/>
    <p:sldId id="628" r:id="rId79"/>
    <p:sldId id="692" r:id="rId80"/>
    <p:sldId id="693" r:id="rId81"/>
    <p:sldId id="694" r:id="rId82"/>
    <p:sldId id="629" r:id="rId83"/>
    <p:sldId id="630" r:id="rId84"/>
    <p:sldId id="695" r:id="rId85"/>
    <p:sldId id="631" r:id="rId86"/>
    <p:sldId id="632" r:id="rId87"/>
    <p:sldId id="633" r:id="rId88"/>
    <p:sldId id="634" r:id="rId89"/>
    <p:sldId id="635" r:id="rId90"/>
    <p:sldId id="696" r:id="rId91"/>
    <p:sldId id="697" r:id="rId92"/>
    <p:sldId id="698" r:id="rId93"/>
    <p:sldId id="699" r:id="rId94"/>
    <p:sldId id="700" r:id="rId95"/>
    <p:sldId id="701" r:id="rId96"/>
    <p:sldId id="702" r:id="rId97"/>
    <p:sldId id="703" r:id="rId98"/>
    <p:sldId id="704" r:id="rId99"/>
    <p:sldId id="705" r:id="rId100"/>
    <p:sldId id="636" r:id="rId101"/>
    <p:sldId id="637" r:id="rId102"/>
    <p:sldId id="706" r:id="rId103"/>
    <p:sldId id="707" r:id="rId104"/>
    <p:sldId id="708" r:id="rId105"/>
    <p:sldId id="638" r:id="rId106"/>
    <p:sldId id="639" r:id="rId107"/>
    <p:sldId id="640" r:id="rId108"/>
    <p:sldId id="641" r:id="rId109"/>
    <p:sldId id="642" r:id="rId110"/>
    <p:sldId id="643" r:id="rId111"/>
    <p:sldId id="644" r:id="rId112"/>
    <p:sldId id="645" r:id="rId113"/>
    <p:sldId id="646" r:id="rId114"/>
    <p:sldId id="647" r:id="rId115"/>
    <p:sldId id="648" r:id="rId116"/>
    <p:sldId id="709" r:id="rId117"/>
    <p:sldId id="710" r:id="rId118"/>
    <p:sldId id="649" r:id="rId119"/>
    <p:sldId id="650" r:id="rId120"/>
    <p:sldId id="651" r:id="rId121"/>
    <p:sldId id="654" r:id="rId122"/>
    <p:sldId id="655" r:id="rId123"/>
    <p:sldId id="656" r:id="rId124"/>
    <p:sldId id="711" r:id="rId125"/>
    <p:sldId id="657" r:id="rId126"/>
    <p:sldId id="658" r:id="rId127"/>
    <p:sldId id="659" r:id="rId128"/>
    <p:sldId id="713" r:id="rId129"/>
    <p:sldId id="660" r:id="rId130"/>
    <p:sldId id="305" r:id="rId1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49" autoAdjust="0"/>
    <p:restoredTop sz="93715" autoAdjust="0"/>
  </p:normalViewPr>
  <p:slideViewPr>
    <p:cSldViewPr>
      <p:cViewPr varScale="1">
        <p:scale>
          <a:sx n="68" d="100"/>
          <a:sy n="68" d="100"/>
        </p:scale>
        <p:origin x="84" y="162"/>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extLst>
      <p:ext uri="{BB962C8B-B14F-4D97-AF65-F5344CB8AC3E}">
        <p14:creationId xmlns:p14="http://schemas.microsoft.com/office/powerpoint/2010/main" val="385965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322293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88970"/>
            <a:ext cx="7772400" cy="936625"/>
          </a:xfrm>
        </p:spPr>
        <p:txBody>
          <a:bodyPr/>
          <a:lstStyle/>
          <a:p>
            <a:pPr eaLnBrk="1" hangingPunct="1"/>
            <a:r>
              <a:rPr lang="en-US" altLang="zh-CN" dirty="0"/>
              <a:t>7.2.1</a:t>
            </a:r>
            <a:r>
              <a:rPr lang="zh-CN" altLang="en-US" dirty="0"/>
              <a:t> </a:t>
            </a:r>
            <a:r>
              <a:rPr lang="en-US" altLang="zh-CN" dirty="0"/>
              <a:t>  </a:t>
            </a:r>
            <a:r>
              <a:rPr lang="zh-CN" altLang="en-US" dirty="0"/>
              <a:t>函数</a:t>
            </a:r>
            <a:r>
              <a:rPr lang="zh-CN" altLang="en-US" dirty="0">
                <a:solidFill>
                  <a:srgbClr val="FF0000"/>
                </a:solidFill>
              </a:rPr>
              <a:t>模板的定义</a:t>
            </a:r>
          </a:p>
        </p:txBody>
      </p:sp>
      <p:sp>
        <p:nvSpPr>
          <p:cNvPr id="12291" name="Rectangle 3"/>
          <p:cNvSpPr>
            <a:spLocks noGrp="1" noChangeArrowheads="1"/>
          </p:cNvSpPr>
          <p:nvPr>
            <p:ph type="body" idx="1"/>
          </p:nvPr>
        </p:nvSpPr>
        <p:spPr>
          <a:xfrm>
            <a:off x="503548" y="1196752"/>
            <a:ext cx="8136904" cy="5472608"/>
          </a:xfrm>
        </p:spPr>
        <p:txBody>
          <a:bodyPr/>
          <a:lstStyle/>
          <a:p>
            <a:pPr eaLnBrk="1" hangingPunct="1">
              <a:lnSpc>
                <a:spcPct val="80000"/>
              </a:lnSpc>
              <a:buFontTx/>
              <a:buNone/>
            </a:pPr>
            <a:r>
              <a:rPr lang="en-US" altLang="zh-CN" sz="2800" dirty="0">
                <a:solidFill>
                  <a:srgbClr val="0000CC"/>
                </a:solidFill>
              </a:rPr>
              <a:t>【</a:t>
            </a:r>
            <a:r>
              <a:rPr lang="zh-CN" altLang="en-US" sz="2800" dirty="0">
                <a:solidFill>
                  <a:srgbClr val="0000CC"/>
                </a:solidFill>
              </a:rPr>
              <a:t>例</a:t>
            </a:r>
            <a:r>
              <a:rPr lang="en-US" altLang="zh-CN" sz="2800" dirty="0">
                <a:solidFill>
                  <a:srgbClr val="0000CC"/>
                </a:solidFill>
              </a:rPr>
              <a:t>7-1】  </a:t>
            </a:r>
            <a:r>
              <a:rPr lang="zh-CN" altLang="en-US" sz="2800" dirty="0">
                <a:solidFill>
                  <a:srgbClr val="0000CC"/>
                </a:solidFill>
              </a:rPr>
              <a:t>求两数最小值的函数模板。</a:t>
            </a:r>
          </a:p>
          <a:p>
            <a:pPr eaLnBrk="1" hangingPunct="1">
              <a:lnSpc>
                <a:spcPct val="80000"/>
              </a:lnSpc>
              <a:buFontTx/>
              <a:buNone/>
            </a:pPr>
            <a:r>
              <a:rPr lang="en-US" altLang="zh-CN" sz="2200" dirty="0"/>
              <a:t>//Eg7-1.cpp</a:t>
            </a:r>
          </a:p>
          <a:p>
            <a:pPr eaLnBrk="1" hangingPunct="1">
              <a:lnSpc>
                <a:spcPct val="80000"/>
              </a:lnSpc>
              <a:buFontTx/>
              <a:buNone/>
            </a:pPr>
            <a:r>
              <a:rPr lang="en-US" altLang="zh-CN" sz="2200" dirty="0"/>
              <a:t>#include &lt;</a:t>
            </a:r>
            <a:r>
              <a:rPr lang="en-US" altLang="zh-CN" sz="2200" dirty="0" err="1"/>
              <a:t>iostream</a:t>
            </a:r>
            <a:r>
              <a:rPr lang="en-US" altLang="zh-CN" sz="2200" dirty="0"/>
              <a:t>&gt;</a:t>
            </a:r>
          </a:p>
          <a:p>
            <a:pPr eaLnBrk="1" hangingPunct="1">
              <a:lnSpc>
                <a:spcPct val="80000"/>
              </a:lnSpc>
              <a:buFontTx/>
              <a:buNone/>
            </a:pPr>
            <a:r>
              <a:rPr lang="en-US" altLang="zh-CN" sz="2200" dirty="0"/>
              <a:t>using namespace </a:t>
            </a:r>
            <a:r>
              <a:rPr lang="en-US" altLang="zh-CN" sz="2200" dirty="0" err="1"/>
              <a:t>std</a:t>
            </a:r>
            <a:r>
              <a:rPr lang="en-US" altLang="zh-CN" sz="2200" dirty="0"/>
              <a:t>;</a:t>
            </a:r>
          </a:p>
          <a:p>
            <a:pPr eaLnBrk="1" hangingPunct="1">
              <a:lnSpc>
                <a:spcPct val="80000"/>
              </a:lnSpc>
              <a:buFontTx/>
              <a:buNone/>
            </a:pPr>
            <a:r>
              <a:rPr lang="en-US" altLang="zh-CN" sz="2200" b="1" dirty="0">
                <a:solidFill>
                  <a:srgbClr val="FF0000"/>
                </a:solidFill>
              </a:rPr>
              <a:t>template &lt;class T&gt;</a:t>
            </a:r>
          </a:p>
          <a:p>
            <a:pPr eaLnBrk="1" hangingPunct="1">
              <a:lnSpc>
                <a:spcPct val="80000"/>
              </a:lnSpc>
              <a:buFontTx/>
              <a:buNone/>
            </a:pPr>
            <a:r>
              <a:rPr lang="en-US" altLang="zh-CN" sz="2200" b="1" dirty="0">
                <a:solidFill>
                  <a:srgbClr val="0000CC"/>
                </a:solidFill>
              </a:rPr>
              <a:t>T min(T </a:t>
            </a:r>
            <a:r>
              <a:rPr lang="en-US" altLang="zh-CN" sz="2200" b="1" dirty="0" err="1">
                <a:solidFill>
                  <a:srgbClr val="0000CC"/>
                </a:solidFill>
              </a:rPr>
              <a:t>a,T</a:t>
            </a:r>
            <a:r>
              <a:rPr lang="en-US" altLang="zh-CN" sz="2200" b="1" dirty="0">
                <a:solidFill>
                  <a:srgbClr val="0000CC"/>
                </a:solidFill>
              </a:rPr>
              <a:t> b) {</a:t>
            </a:r>
          </a:p>
          <a:p>
            <a:pPr eaLnBrk="1" hangingPunct="1">
              <a:lnSpc>
                <a:spcPct val="80000"/>
              </a:lnSpc>
              <a:buFontTx/>
              <a:buNone/>
            </a:pPr>
            <a:r>
              <a:rPr lang="en-US" altLang="zh-CN" sz="2200" b="1" dirty="0">
                <a:solidFill>
                  <a:srgbClr val="0000CC"/>
                </a:solidFill>
              </a:rPr>
              <a:t>		return (a&lt;b)?</a:t>
            </a:r>
            <a:r>
              <a:rPr lang="en-US" altLang="zh-CN" sz="2200" b="1" dirty="0" err="1">
                <a:solidFill>
                  <a:srgbClr val="0000CC"/>
                </a:solidFill>
              </a:rPr>
              <a:t>a:b</a:t>
            </a:r>
            <a:r>
              <a:rPr lang="en-US" altLang="zh-CN" sz="2200" b="1" dirty="0">
                <a:solidFill>
                  <a:srgbClr val="0000CC"/>
                </a:solidFill>
              </a:rPr>
              <a:t>;</a:t>
            </a:r>
          </a:p>
          <a:p>
            <a:pPr eaLnBrk="1" hangingPunct="1">
              <a:lnSpc>
                <a:spcPct val="80000"/>
              </a:lnSpc>
              <a:buFontTx/>
              <a:buNone/>
            </a:pPr>
            <a:r>
              <a:rPr lang="en-US" altLang="zh-CN" sz="2200" b="1" dirty="0">
                <a:solidFill>
                  <a:srgbClr val="0000CC"/>
                </a:solidFill>
              </a:rPr>
              <a:t>}</a:t>
            </a:r>
          </a:p>
          <a:p>
            <a:pPr eaLnBrk="1" hangingPunct="1">
              <a:lnSpc>
                <a:spcPct val="80000"/>
              </a:lnSpc>
              <a:buFontTx/>
              <a:buNone/>
            </a:pPr>
            <a:r>
              <a:rPr lang="en-US" altLang="zh-CN" sz="2200" dirty="0"/>
              <a:t>void main(){</a:t>
            </a:r>
          </a:p>
          <a:p>
            <a:pPr eaLnBrk="1" hangingPunct="1">
              <a:lnSpc>
                <a:spcPct val="80000"/>
              </a:lnSpc>
              <a:buFontTx/>
              <a:buNone/>
            </a:pPr>
            <a:r>
              <a:rPr lang="en-US" altLang="zh-CN" sz="2200" dirty="0"/>
              <a:t>		double a=2,b=3.4;</a:t>
            </a:r>
          </a:p>
          <a:p>
            <a:pPr eaLnBrk="1" hangingPunct="1">
              <a:lnSpc>
                <a:spcPct val="80000"/>
              </a:lnSpc>
              <a:buFontTx/>
              <a:buNone/>
            </a:pPr>
            <a:r>
              <a:rPr lang="en-US" altLang="zh-CN" sz="2200" dirty="0"/>
              <a:t>		float  c=2.3,d=3.2;</a:t>
            </a:r>
          </a:p>
          <a:p>
            <a:pPr eaLnBrk="1" hangingPunct="1">
              <a:lnSpc>
                <a:spcPct val="80000"/>
              </a:lnSpc>
              <a:buFontTx/>
              <a:buNone/>
            </a:pPr>
            <a:r>
              <a:rPr lang="en-US" altLang="zh-CN" sz="2200" dirty="0"/>
              <a:t>		</a:t>
            </a:r>
            <a:r>
              <a:rPr lang="en-US" altLang="zh-CN" sz="2200" dirty="0" err="1"/>
              <a:t>cout</a:t>
            </a:r>
            <a:r>
              <a:rPr lang="en-US" altLang="zh-CN" sz="2200" dirty="0"/>
              <a:t>&lt;&lt;"2</a:t>
            </a:r>
            <a:r>
              <a:rPr lang="zh-CN" altLang="en-US" sz="2200" dirty="0"/>
              <a:t>，</a:t>
            </a:r>
            <a:r>
              <a:rPr lang="en-US" altLang="zh-CN" sz="2200" dirty="0"/>
              <a:t>3    </a:t>
            </a:r>
            <a:r>
              <a:rPr lang="zh-CN" altLang="en-US" sz="2200" dirty="0"/>
              <a:t>的最小值是：</a:t>
            </a:r>
            <a:r>
              <a:rPr lang="en-US" altLang="zh-CN" sz="2200" dirty="0"/>
              <a:t>"&lt;&lt;min(2,3)&lt;&lt;</a:t>
            </a:r>
            <a:r>
              <a:rPr lang="en-US" altLang="zh-CN" sz="2200" dirty="0" err="1"/>
              <a:t>endl</a:t>
            </a:r>
            <a:r>
              <a:rPr lang="en-US" altLang="zh-CN" sz="2200" dirty="0"/>
              <a:t>;</a:t>
            </a:r>
          </a:p>
          <a:p>
            <a:pPr eaLnBrk="1" hangingPunct="1">
              <a:lnSpc>
                <a:spcPct val="80000"/>
              </a:lnSpc>
              <a:buFontTx/>
              <a:buNone/>
            </a:pPr>
            <a:r>
              <a:rPr lang="en-US" altLang="zh-CN" sz="2200" dirty="0"/>
              <a:t>		</a:t>
            </a:r>
            <a:r>
              <a:rPr lang="en-US" altLang="zh-CN" sz="2200" dirty="0" err="1"/>
              <a:t>cout</a:t>
            </a:r>
            <a:r>
              <a:rPr lang="en-US" altLang="zh-CN" sz="2200" dirty="0"/>
              <a:t>&lt;&lt;"2</a:t>
            </a:r>
            <a:r>
              <a:rPr lang="zh-CN" altLang="en-US" sz="2200" dirty="0"/>
              <a:t>，</a:t>
            </a:r>
            <a:r>
              <a:rPr lang="en-US" altLang="zh-CN" sz="2200" dirty="0"/>
              <a:t>3.4  </a:t>
            </a:r>
            <a:r>
              <a:rPr lang="zh-CN" altLang="en-US" sz="2200" dirty="0"/>
              <a:t>的最小值是：</a:t>
            </a:r>
            <a:r>
              <a:rPr lang="en-US" altLang="zh-CN" sz="2200" dirty="0"/>
              <a:t>"&lt;&lt;min(</a:t>
            </a:r>
            <a:r>
              <a:rPr lang="en-US" altLang="zh-CN" sz="2200" dirty="0" err="1"/>
              <a:t>a,b</a:t>
            </a:r>
            <a:r>
              <a:rPr lang="en-US" altLang="zh-CN" sz="2200" dirty="0"/>
              <a:t>)&lt;&lt;</a:t>
            </a:r>
            <a:r>
              <a:rPr lang="en-US" altLang="zh-CN" sz="2200" dirty="0" err="1"/>
              <a:t>endl</a:t>
            </a:r>
            <a:r>
              <a:rPr lang="en-US" altLang="zh-CN" sz="2200" dirty="0"/>
              <a:t>;</a:t>
            </a:r>
          </a:p>
          <a:p>
            <a:pPr eaLnBrk="1" hangingPunct="1">
              <a:lnSpc>
                <a:spcPct val="80000"/>
              </a:lnSpc>
              <a:buFontTx/>
              <a:buNone/>
            </a:pPr>
            <a:r>
              <a:rPr lang="en-US" altLang="zh-CN" sz="2200" dirty="0"/>
              <a:t>		</a:t>
            </a:r>
            <a:r>
              <a:rPr lang="en-US" altLang="zh-CN" sz="2200" dirty="0" err="1"/>
              <a:t>cout</a:t>
            </a:r>
            <a:r>
              <a:rPr lang="en-US" altLang="zh-CN" sz="2200" dirty="0"/>
              <a:t>&lt;&lt;"'a'</a:t>
            </a:r>
            <a:r>
              <a:rPr lang="zh-CN" altLang="en-US" sz="2200" dirty="0"/>
              <a:t>，</a:t>
            </a:r>
            <a:r>
              <a:rPr lang="en-US" altLang="zh-CN" sz="2200" dirty="0"/>
              <a:t>'b'	  </a:t>
            </a:r>
            <a:r>
              <a:rPr lang="zh-CN" altLang="en-US" sz="2200" dirty="0"/>
              <a:t>的最小值是：</a:t>
            </a:r>
            <a:r>
              <a:rPr lang="en-US" altLang="zh-CN" sz="2200" dirty="0"/>
              <a:t>"&lt;&lt;min('</a:t>
            </a:r>
            <a:r>
              <a:rPr lang="en-US" altLang="zh-CN" sz="2200" dirty="0" err="1"/>
              <a:t>a','b</a:t>
            </a:r>
            <a:r>
              <a:rPr lang="en-US" altLang="zh-CN" sz="2200" dirty="0"/>
              <a:t>')&lt;&lt;</a:t>
            </a:r>
            <a:r>
              <a:rPr lang="en-US" altLang="zh-CN" sz="2200" dirty="0" err="1"/>
              <a:t>endl</a:t>
            </a:r>
            <a:r>
              <a:rPr lang="en-US" altLang="zh-CN" sz="2200" dirty="0"/>
              <a:t>;</a:t>
            </a:r>
          </a:p>
          <a:p>
            <a:pPr eaLnBrk="1" hangingPunct="1">
              <a:lnSpc>
                <a:spcPct val="80000"/>
              </a:lnSpc>
              <a:buFontTx/>
              <a:buNone/>
            </a:pPr>
            <a:r>
              <a:rPr lang="en-US" altLang="zh-CN" sz="2200" dirty="0"/>
              <a:t>		</a:t>
            </a:r>
            <a:r>
              <a:rPr lang="en-US" altLang="zh-CN" sz="2200" dirty="0" err="1"/>
              <a:t>cout</a:t>
            </a:r>
            <a:r>
              <a:rPr lang="en-US" altLang="zh-CN" sz="2200" dirty="0"/>
              <a:t>&lt;&lt;"2.3</a:t>
            </a:r>
            <a:r>
              <a:rPr lang="zh-CN" altLang="en-US" sz="2200" dirty="0"/>
              <a:t>，</a:t>
            </a:r>
            <a:r>
              <a:rPr lang="en-US" altLang="zh-CN" sz="2200" dirty="0"/>
              <a:t>3.2</a:t>
            </a:r>
            <a:r>
              <a:rPr lang="zh-CN" altLang="en-US" sz="2200" dirty="0"/>
              <a:t>的最小值是：</a:t>
            </a:r>
            <a:r>
              <a:rPr lang="en-US" altLang="zh-CN" sz="2200" dirty="0"/>
              <a:t>"&lt;&lt;min(</a:t>
            </a:r>
            <a:r>
              <a:rPr lang="en-US" altLang="zh-CN" sz="2200" dirty="0" err="1"/>
              <a:t>c,d</a:t>
            </a:r>
            <a:r>
              <a:rPr lang="en-US" altLang="zh-CN" sz="2200" dirty="0"/>
              <a:t>)&lt;&lt;</a:t>
            </a:r>
            <a:r>
              <a:rPr lang="en-US" altLang="zh-CN" sz="2200" dirty="0" err="1"/>
              <a:t>endl</a:t>
            </a:r>
            <a:r>
              <a:rPr lang="en-US" altLang="zh-CN" sz="2200" dirty="0"/>
              <a:t>;</a:t>
            </a:r>
          </a:p>
          <a:p>
            <a:pPr eaLnBrk="1" hangingPunct="1">
              <a:lnSpc>
                <a:spcPct val="80000"/>
              </a:lnSpc>
              <a:buFontTx/>
              <a:buNone/>
            </a:pPr>
            <a:r>
              <a:rPr lang="en-US" altLang="zh-CN" sz="2200" dirty="0"/>
              <a:t>}</a:t>
            </a:r>
            <a:endParaRPr lang="zh-CN" altLang="en-US" sz="2200" dirty="0"/>
          </a:p>
        </p:txBody>
      </p:sp>
      <p:sp>
        <p:nvSpPr>
          <p:cNvPr id="2" name="对话气泡: 矩形 1"/>
          <p:cNvSpPr/>
          <p:nvPr/>
        </p:nvSpPr>
        <p:spPr>
          <a:xfrm>
            <a:off x="5004048" y="1844824"/>
            <a:ext cx="3636403" cy="2160240"/>
          </a:xfrm>
          <a:prstGeom prst="wedgeRectCallout">
            <a:avLst>
              <a:gd name="adj1" fmla="val -70129"/>
              <a:gd name="adj2" fmla="val 7666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t>程序运行结果如下：</a:t>
            </a:r>
          </a:p>
          <a:p>
            <a:r>
              <a:rPr lang="en-US" altLang="zh-CN" sz="2400" dirty="0"/>
              <a:t>2</a:t>
            </a:r>
            <a:r>
              <a:rPr lang="zh-CN" altLang="zh-CN" sz="2400" dirty="0"/>
              <a:t>，</a:t>
            </a:r>
            <a:r>
              <a:rPr lang="en-US" altLang="zh-CN" sz="2400" dirty="0"/>
              <a:t>3   </a:t>
            </a:r>
            <a:r>
              <a:rPr lang="zh-CN" altLang="zh-CN" sz="2400" dirty="0"/>
              <a:t>的最小值是：</a:t>
            </a:r>
            <a:r>
              <a:rPr lang="en-US" altLang="zh-CN" sz="2400" dirty="0"/>
              <a:t>2</a:t>
            </a:r>
            <a:endParaRPr lang="zh-CN" altLang="zh-CN" sz="2400" dirty="0"/>
          </a:p>
          <a:p>
            <a:r>
              <a:rPr lang="en-US" altLang="zh-CN" sz="2400" dirty="0"/>
              <a:t>2</a:t>
            </a:r>
            <a:r>
              <a:rPr lang="zh-CN" altLang="zh-CN" sz="2400" dirty="0"/>
              <a:t>，</a:t>
            </a:r>
            <a:r>
              <a:rPr lang="en-US" altLang="zh-CN" sz="2400" dirty="0"/>
              <a:t>3.4  </a:t>
            </a:r>
            <a:r>
              <a:rPr lang="zh-CN" altLang="zh-CN" sz="2400" dirty="0"/>
              <a:t>的最小值是：</a:t>
            </a:r>
            <a:r>
              <a:rPr lang="en-US" altLang="zh-CN" sz="2400" dirty="0"/>
              <a:t>2</a:t>
            </a:r>
            <a:endParaRPr lang="zh-CN" altLang="zh-CN" sz="2400" dirty="0"/>
          </a:p>
          <a:p>
            <a:r>
              <a:rPr lang="en-US" altLang="zh-CN" sz="2400" dirty="0"/>
              <a:t>'a'</a:t>
            </a:r>
            <a:r>
              <a:rPr lang="zh-CN" altLang="zh-CN" sz="2400" dirty="0"/>
              <a:t>，</a:t>
            </a:r>
            <a:r>
              <a:rPr lang="en-US" altLang="zh-CN" sz="2400" dirty="0"/>
              <a:t>'b' </a:t>
            </a:r>
            <a:r>
              <a:rPr lang="zh-CN" altLang="zh-CN" sz="2400" dirty="0"/>
              <a:t>的最小值是：</a:t>
            </a:r>
            <a:r>
              <a:rPr lang="en-US" altLang="zh-CN" sz="2400" dirty="0"/>
              <a:t>a</a:t>
            </a:r>
            <a:endParaRPr lang="zh-CN" altLang="zh-CN" sz="2400" dirty="0"/>
          </a:p>
          <a:p>
            <a:r>
              <a:rPr lang="en-US" altLang="zh-CN" sz="2400" dirty="0"/>
              <a:t>2.3</a:t>
            </a:r>
            <a:r>
              <a:rPr lang="zh-CN" altLang="zh-CN" sz="2400" dirty="0"/>
              <a:t>，</a:t>
            </a:r>
            <a:r>
              <a:rPr lang="en-US" altLang="zh-CN" sz="2400" dirty="0"/>
              <a:t>3.2 </a:t>
            </a:r>
            <a:r>
              <a:rPr lang="zh-CN" altLang="zh-CN" sz="2400" dirty="0"/>
              <a:t>的最小值是：</a:t>
            </a:r>
            <a:r>
              <a:rPr lang="en-US" altLang="zh-CN" sz="2400" dirty="0"/>
              <a:t>2.3</a:t>
            </a:r>
            <a:endParaRPr lang="zh-CN" altLang="zh-CN" sz="2400" dirty="0"/>
          </a:p>
        </p:txBody>
      </p:sp>
    </p:spTree>
    <p:extLst>
      <p:ext uri="{BB962C8B-B14F-4D97-AF65-F5344CB8AC3E}">
        <p14:creationId xmlns:p14="http://schemas.microsoft.com/office/powerpoint/2010/main" val="314178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anim calcmode="lin" valueType="num">
                                      <p:cBhvr additive="base">
                                        <p:cTn id="1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 calcmode="lin" valueType="num">
                                      <p:cBhvr additive="base">
                                        <p:cTn id="1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 calcmode="lin" valueType="num">
                                      <p:cBhvr additive="base">
                                        <p:cTn id="2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anim calcmode="lin" valueType="num">
                                      <p:cBhvr additive="base">
                                        <p:cTn id="2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1">
                                            <p:txEl>
                                              <p:pRg st="7" end="7"/>
                                            </p:txEl>
                                          </p:spTgt>
                                        </p:tgtEl>
                                        <p:attrNameLst>
                                          <p:attrName>style.visibility</p:attrName>
                                        </p:attrNameLst>
                                      </p:cBhvr>
                                      <p:to>
                                        <p:strVal val="visible"/>
                                      </p:to>
                                    </p:set>
                                    <p:anim calcmode="lin" valueType="num">
                                      <p:cBhvr additive="base">
                                        <p:cTn id="33"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anim calcmode="lin" valueType="num">
                                      <p:cBhvr additive="base">
                                        <p:cTn id="39"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anim calcmode="lin" valueType="num">
                                      <p:cBhvr additive="base">
                                        <p:cTn id="43"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anim calcmode="lin" valueType="num">
                                      <p:cBhvr additive="base">
                                        <p:cTn id="47" dur="500" fill="hold"/>
                                        <p:tgtEl>
                                          <p:spTgt spid="1229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291">
                                            <p:txEl>
                                              <p:pRg st="11" end="11"/>
                                            </p:txEl>
                                          </p:spTgt>
                                        </p:tgtEl>
                                        <p:attrNameLst>
                                          <p:attrName>style.visibility</p:attrName>
                                        </p:attrNameLst>
                                      </p:cBhvr>
                                      <p:to>
                                        <p:strVal val="visible"/>
                                      </p:to>
                                    </p:set>
                                    <p:animEffect transition="in" filter="fade">
                                      <p:cBhvr>
                                        <p:cTn id="53" dur="1000"/>
                                        <p:tgtEl>
                                          <p:spTgt spid="12291">
                                            <p:txEl>
                                              <p:pRg st="11" end="11"/>
                                            </p:txEl>
                                          </p:spTgt>
                                        </p:tgtEl>
                                      </p:cBhvr>
                                    </p:animEffect>
                                    <p:anim calcmode="lin" valueType="num">
                                      <p:cBhvr>
                                        <p:cTn id="54" dur="1000" fill="hold"/>
                                        <p:tgtEl>
                                          <p:spTgt spid="12291">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2291">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291">
                                            <p:txEl>
                                              <p:pRg st="12" end="12"/>
                                            </p:txEl>
                                          </p:spTgt>
                                        </p:tgtEl>
                                        <p:attrNameLst>
                                          <p:attrName>style.visibility</p:attrName>
                                        </p:attrNameLst>
                                      </p:cBhvr>
                                      <p:to>
                                        <p:strVal val="visible"/>
                                      </p:to>
                                    </p:set>
                                    <p:animEffect transition="in" filter="fade">
                                      <p:cBhvr>
                                        <p:cTn id="58" dur="1000"/>
                                        <p:tgtEl>
                                          <p:spTgt spid="12291">
                                            <p:txEl>
                                              <p:pRg st="12" end="12"/>
                                            </p:txEl>
                                          </p:spTgt>
                                        </p:tgtEl>
                                      </p:cBhvr>
                                    </p:animEffect>
                                    <p:anim calcmode="lin" valueType="num">
                                      <p:cBhvr>
                                        <p:cTn id="59" dur="1000" fill="hold"/>
                                        <p:tgtEl>
                                          <p:spTgt spid="12291">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12291">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2291">
                                            <p:txEl>
                                              <p:pRg st="13" end="13"/>
                                            </p:txEl>
                                          </p:spTgt>
                                        </p:tgtEl>
                                        <p:attrNameLst>
                                          <p:attrName>style.visibility</p:attrName>
                                        </p:attrNameLst>
                                      </p:cBhvr>
                                      <p:to>
                                        <p:strVal val="visible"/>
                                      </p:to>
                                    </p:set>
                                    <p:animEffect transition="in" filter="fade">
                                      <p:cBhvr>
                                        <p:cTn id="63" dur="1000"/>
                                        <p:tgtEl>
                                          <p:spTgt spid="12291">
                                            <p:txEl>
                                              <p:pRg st="13" end="13"/>
                                            </p:txEl>
                                          </p:spTgt>
                                        </p:tgtEl>
                                      </p:cBhvr>
                                    </p:animEffect>
                                    <p:anim calcmode="lin" valueType="num">
                                      <p:cBhvr>
                                        <p:cTn id="64" dur="1000" fill="hold"/>
                                        <p:tgtEl>
                                          <p:spTgt spid="12291">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12291">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291">
                                            <p:txEl>
                                              <p:pRg st="14" end="14"/>
                                            </p:txEl>
                                          </p:spTgt>
                                        </p:tgtEl>
                                        <p:attrNameLst>
                                          <p:attrName>style.visibility</p:attrName>
                                        </p:attrNameLst>
                                      </p:cBhvr>
                                      <p:to>
                                        <p:strVal val="visible"/>
                                      </p:to>
                                    </p:set>
                                    <p:animEffect transition="in" filter="fade">
                                      <p:cBhvr>
                                        <p:cTn id="68" dur="1000"/>
                                        <p:tgtEl>
                                          <p:spTgt spid="12291">
                                            <p:txEl>
                                              <p:pRg st="14" end="14"/>
                                            </p:txEl>
                                          </p:spTgt>
                                        </p:tgtEl>
                                      </p:cBhvr>
                                    </p:animEffect>
                                    <p:anim calcmode="lin" valueType="num">
                                      <p:cBhvr>
                                        <p:cTn id="69" dur="1000" fill="hold"/>
                                        <p:tgtEl>
                                          <p:spTgt spid="12291">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12291">
                                            <p:txEl>
                                              <p:pRg st="14" end="14"/>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2291">
                                            <p:txEl>
                                              <p:pRg st="15" end="15"/>
                                            </p:txEl>
                                          </p:spTgt>
                                        </p:tgtEl>
                                        <p:attrNameLst>
                                          <p:attrName>style.visibility</p:attrName>
                                        </p:attrNameLst>
                                      </p:cBhvr>
                                      <p:to>
                                        <p:strVal val="visible"/>
                                      </p:to>
                                    </p:set>
                                    <p:animEffect transition="in" filter="fade">
                                      <p:cBhvr>
                                        <p:cTn id="73" dur="1000"/>
                                        <p:tgtEl>
                                          <p:spTgt spid="12291">
                                            <p:txEl>
                                              <p:pRg st="15" end="15"/>
                                            </p:txEl>
                                          </p:spTgt>
                                        </p:tgtEl>
                                      </p:cBhvr>
                                    </p:animEffect>
                                    <p:anim calcmode="lin" valueType="num">
                                      <p:cBhvr>
                                        <p:cTn id="74" dur="1000" fill="hold"/>
                                        <p:tgtEl>
                                          <p:spTgt spid="12291">
                                            <p:txEl>
                                              <p:pRg st="15" end="15"/>
                                            </p:txEl>
                                          </p:spTgt>
                                        </p:tgtEl>
                                        <p:attrNameLst>
                                          <p:attrName>ppt_x</p:attrName>
                                        </p:attrNameLst>
                                      </p:cBhvr>
                                      <p:tavLst>
                                        <p:tav tm="0">
                                          <p:val>
                                            <p:strVal val="#ppt_x"/>
                                          </p:val>
                                        </p:tav>
                                        <p:tav tm="100000">
                                          <p:val>
                                            <p:strVal val="#ppt_x"/>
                                          </p:val>
                                        </p:tav>
                                      </p:tavLst>
                                    </p:anim>
                                    <p:anim calcmode="lin" valueType="num">
                                      <p:cBhvr>
                                        <p:cTn id="75" dur="1000" fill="hold"/>
                                        <p:tgtEl>
                                          <p:spTgt spid="12291">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down)">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116632"/>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
        <p:nvSpPr>
          <p:cNvPr id="61443" name="Rectangle 3"/>
          <p:cNvSpPr>
            <a:spLocks noGrp="1" noChangeArrowheads="1"/>
          </p:cNvSpPr>
          <p:nvPr>
            <p:ph type="body" idx="1"/>
          </p:nvPr>
        </p:nvSpPr>
        <p:spPr>
          <a:xfrm>
            <a:off x="685800" y="1268413"/>
            <a:ext cx="7772400" cy="4827587"/>
          </a:xfrm>
        </p:spPr>
        <p:txBody>
          <a:bodyPr/>
          <a:lstStyle/>
          <a:p>
            <a:pPr eaLnBrk="1" hangingPunct="1"/>
            <a:r>
              <a:rPr lang="en-US" altLang="zh-CN" dirty="0"/>
              <a:t>STL</a:t>
            </a:r>
            <a:r>
              <a:rPr lang="zh-CN" altLang="en-US" dirty="0"/>
              <a:t>关联式容器包括集合和映射两大类，集合包括</a:t>
            </a:r>
            <a:r>
              <a:rPr lang="en-US" altLang="zh-CN" dirty="0"/>
              <a:t>set</a:t>
            </a:r>
            <a:r>
              <a:rPr lang="zh-CN" altLang="en-US" dirty="0"/>
              <a:t>和</a:t>
            </a:r>
            <a:r>
              <a:rPr lang="en-US" altLang="zh-CN" dirty="0"/>
              <a:t>multiset</a:t>
            </a:r>
            <a:r>
              <a:rPr lang="zh-CN" altLang="en-US" dirty="0"/>
              <a:t>，映射包括</a:t>
            </a:r>
            <a:r>
              <a:rPr lang="en-US" altLang="zh-CN" dirty="0"/>
              <a:t>map</a:t>
            </a:r>
            <a:r>
              <a:rPr lang="zh-CN" altLang="en-US" dirty="0"/>
              <a:t>和</a:t>
            </a:r>
            <a:r>
              <a:rPr lang="en-US" altLang="zh-CN" dirty="0" err="1"/>
              <a:t>multimap</a:t>
            </a:r>
            <a:r>
              <a:rPr lang="zh-CN" altLang="en-US" dirty="0"/>
              <a:t>，它们通过关键字（也称查找关键字）存储和查找元素。在每种关联容器中，关键字按顺序排列，容器遍历就以此顺序进行。</a:t>
            </a:r>
          </a:p>
        </p:txBody>
      </p:sp>
    </p:spTree>
    <p:extLst>
      <p:ext uri="{BB962C8B-B14F-4D97-AF65-F5344CB8AC3E}">
        <p14:creationId xmlns:p14="http://schemas.microsoft.com/office/powerpoint/2010/main" val="10673310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77535" y="116632"/>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
        <p:nvSpPr>
          <p:cNvPr id="90115" name="Rectangle 3"/>
          <p:cNvSpPr>
            <a:spLocks noGrp="1" noChangeArrowheads="1"/>
          </p:cNvSpPr>
          <p:nvPr>
            <p:ph type="body" idx="1"/>
          </p:nvPr>
        </p:nvSpPr>
        <p:spPr>
          <a:xfrm>
            <a:off x="251520" y="1052736"/>
            <a:ext cx="8568630" cy="4827587"/>
          </a:xfrm>
        </p:spPr>
        <p:txBody>
          <a:bodyPr/>
          <a:lstStyle/>
          <a:p>
            <a:pPr algn="just" eaLnBrk="1" hangingPunct="1">
              <a:buFontTx/>
              <a:buNone/>
            </a:pPr>
            <a:r>
              <a:rPr lang="en-US" altLang="zh-CN" dirty="0"/>
              <a:t>1</a:t>
            </a:r>
            <a:r>
              <a:rPr lang="zh-CN" altLang="en-US" dirty="0"/>
              <a:t>．</a:t>
            </a:r>
            <a:r>
              <a:rPr lang="en-US" altLang="zh-CN" dirty="0"/>
              <a:t>set</a:t>
            </a:r>
            <a:r>
              <a:rPr lang="zh-CN" altLang="en-US" dirty="0"/>
              <a:t>和</a:t>
            </a:r>
            <a:r>
              <a:rPr lang="en-US" altLang="zh-CN" dirty="0"/>
              <a:t>multiset</a:t>
            </a:r>
          </a:p>
          <a:p>
            <a:pPr algn="just" eaLnBrk="1" hangingPunct="1"/>
            <a:r>
              <a:rPr lang="en-US" altLang="zh-CN" sz="2400" dirty="0"/>
              <a:t>multiset</a:t>
            </a:r>
            <a:r>
              <a:rPr lang="zh-CN" altLang="en-US" sz="2400" dirty="0"/>
              <a:t>和</a:t>
            </a:r>
            <a:r>
              <a:rPr lang="en-US" altLang="zh-CN" sz="2400" dirty="0"/>
              <a:t>set</a:t>
            </a:r>
            <a:r>
              <a:rPr lang="zh-CN" altLang="en-US" sz="2400" dirty="0"/>
              <a:t>提供了控制数字（包括字符及串）集合的操作，集合中的数字称为关键字，不需与另一个值与关键字相关联。</a:t>
            </a:r>
            <a:endParaRPr lang="en-US" altLang="zh-CN" sz="2400" dirty="0"/>
          </a:p>
          <a:p>
            <a:pPr algn="just" eaLnBrk="1" hangingPunct="1"/>
            <a:r>
              <a:rPr lang="en-US" altLang="zh-CN" sz="2400" dirty="0"/>
              <a:t>set</a:t>
            </a:r>
            <a:r>
              <a:rPr lang="zh-CN" altLang="en-US" sz="2400" dirty="0"/>
              <a:t>和</a:t>
            </a:r>
            <a:r>
              <a:rPr lang="en-US" altLang="zh-CN" sz="2400" dirty="0"/>
              <a:t>multiset</a:t>
            </a:r>
            <a:r>
              <a:rPr lang="zh-CN" altLang="en-US" sz="2400" dirty="0"/>
              <a:t>会根据特定的排序准则，自动将元素排序，两者提供的操作方法基本相同，只是</a:t>
            </a:r>
            <a:r>
              <a:rPr lang="en-US" altLang="zh-CN" sz="2400" dirty="0"/>
              <a:t>multiset</a:t>
            </a:r>
            <a:r>
              <a:rPr lang="zh-CN" altLang="en-US" sz="2400" dirty="0"/>
              <a:t>允许元素重复而</a:t>
            </a:r>
            <a:r>
              <a:rPr lang="en-US" altLang="zh-CN" sz="2400" dirty="0"/>
              <a:t>set</a:t>
            </a:r>
            <a:r>
              <a:rPr lang="zh-CN" altLang="en-US" sz="2400" dirty="0"/>
              <a:t>不允许重复。 </a:t>
            </a:r>
            <a:endParaRPr lang="en-US" altLang="zh-CN" sz="2400" dirty="0"/>
          </a:p>
          <a:p>
            <a:pPr eaLnBrk="1" hangingPunct="1"/>
            <a:endParaRPr lang="zh-CN" altLang="en-US" dirty="0"/>
          </a:p>
        </p:txBody>
      </p:sp>
      <p:pic>
        <p:nvPicPr>
          <p:cNvPr id="901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66" y="3645024"/>
            <a:ext cx="8135937" cy="2852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992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 calcmode="lin" valueType="num">
                                      <p:cBhvr additive="base">
                                        <p:cTn id="13"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90117"/>
                                        </p:tgtEl>
                                        <p:attrNameLst>
                                          <p:attrName>style.visibility</p:attrName>
                                        </p:attrNameLst>
                                      </p:cBhvr>
                                      <p:to>
                                        <p:strVal val="visible"/>
                                      </p:to>
                                    </p:set>
                                    <p:anim calcmode="lin" valueType="num">
                                      <p:cBhvr>
                                        <p:cTn id="19" dur="1000" fill="hold"/>
                                        <p:tgtEl>
                                          <p:spTgt spid="90117"/>
                                        </p:tgtEl>
                                        <p:attrNameLst>
                                          <p:attrName>ppt_w</p:attrName>
                                        </p:attrNameLst>
                                      </p:cBhvr>
                                      <p:tavLst>
                                        <p:tav tm="0">
                                          <p:val>
                                            <p:fltVal val="0"/>
                                          </p:val>
                                        </p:tav>
                                        <p:tav tm="100000">
                                          <p:val>
                                            <p:strVal val="#ppt_w"/>
                                          </p:val>
                                        </p:tav>
                                      </p:tavLst>
                                    </p:anim>
                                    <p:anim calcmode="lin" valueType="num">
                                      <p:cBhvr>
                                        <p:cTn id="20" dur="1000" fill="hold"/>
                                        <p:tgtEl>
                                          <p:spTgt spid="90117"/>
                                        </p:tgtEl>
                                        <p:attrNameLst>
                                          <p:attrName>ppt_h</p:attrName>
                                        </p:attrNameLst>
                                      </p:cBhvr>
                                      <p:tavLst>
                                        <p:tav tm="0">
                                          <p:val>
                                            <p:fltVal val="0"/>
                                          </p:val>
                                        </p:tav>
                                        <p:tav tm="100000">
                                          <p:val>
                                            <p:strVal val="#ppt_h"/>
                                          </p:val>
                                        </p:tav>
                                      </p:tavLst>
                                    </p:anim>
                                    <p:anim calcmode="lin" valueType="num">
                                      <p:cBhvr>
                                        <p:cTn id="21" dur="1000" fill="hold"/>
                                        <p:tgtEl>
                                          <p:spTgt spid="90117"/>
                                        </p:tgtEl>
                                        <p:attrNameLst>
                                          <p:attrName>style.rotation</p:attrName>
                                        </p:attrNameLst>
                                      </p:cBhvr>
                                      <p:tavLst>
                                        <p:tav tm="0">
                                          <p:val>
                                            <p:fltVal val="90"/>
                                          </p:val>
                                        </p:tav>
                                        <p:tav tm="100000">
                                          <p:val>
                                            <p:fltVal val="0"/>
                                          </p:val>
                                        </p:tav>
                                      </p:tavLst>
                                    </p:anim>
                                    <p:animEffect transition="in" filter="fade">
                                      <p:cBhvr>
                                        <p:cTn id="22" dur="10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dirty="0">
                <a:solidFill>
                  <a:srgbClr val="0000CC"/>
                </a:solidFill>
              </a:rPr>
              <a:t>（1）set</a:t>
            </a:r>
            <a:r>
              <a:rPr lang="zh-CN" altLang="zh-CN" sz="2400" dirty="0">
                <a:solidFill>
                  <a:srgbClr val="0000CC"/>
                </a:solidFill>
              </a:rPr>
              <a:t>和</a:t>
            </a:r>
            <a:r>
              <a:rPr lang="en-US" altLang="zh-CN" sz="2400" dirty="0">
                <a:solidFill>
                  <a:srgbClr val="0000CC"/>
                </a:solidFill>
              </a:rPr>
              <a:t>multiset</a:t>
            </a:r>
            <a:r>
              <a:rPr lang="zh-CN" altLang="zh-CN" sz="2400" dirty="0">
                <a:solidFill>
                  <a:srgbClr val="0000CC"/>
                </a:solidFill>
              </a:rPr>
              <a:t>的定义</a:t>
            </a:r>
          </a:p>
          <a:p>
            <a:pPr lvl="1"/>
            <a:r>
              <a:rPr lang="en-US" altLang="zh-CN" sz="2000" dirty="0"/>
              <a:t>set c	           		</a:t>
            </a:r>
            <a:r>
              <a:rPr lang="zh-CN" altLang="zh-CN" sz="2000" dirty="0"/>
              <a:t>建立一个空的</a:t>
            </a:r>
            <a:r>
              <a:rPr lang="en-US" altLang="zh-CN" sz="2000" dirty="0"/>
              <a:t>set/multiset </a:t>
            </a:r>
            <a:r>
              <a:rPr lang="zh-CN" altLang="zh-CN" sz="2000" dirty="0"/>
              <a:t>集合</a:t>
            </a:r>
          </a:p>
          <a:p>
            <a:pPr lvl="1"/>
            <a:r>
              <a:rPr lang="en-US" altLang="zh-CN" sz="2000" dirty="0"/>
              <a:t>set c(op)         		</a:t>
            </a:r>
            <a:r>
              <a:rPr lang="zh-CN" altLang="zh-CN" sz="2000" dirty="0"/>
              <a:t>以</a:t>
            </a:r>
            <a:r>
              <a:rPr lang="en-US" altLang="zh-CN" sz="2000" dirty="0"/>
              <a:t>op</a:t>
            </a:r>
            <a:r>
              <a:rPr lang="zh-CN" altLang="zh-CN" sz="2000" dirty="0"/>
              <a:t>为排序准则建立一个空集</a:t>
            </a:r>
          </a:p>
          <a:p>
            <a:pPr lvl="1"/>
            <a:r>
              <a:rPr lang="en-US" altLang="zh-CN" sz="2000" dirty="0"/>
              <a:t>set c1(c2)        		</a:t>
            </a:r>
            <a:r>
              <a:rPr lang="zh-CN" altLang="zh-CN" sz="2000" dirty="0"/>
              <a:t>建立一个集合</a:t>
            </a:r>
            <a:r>
              <a:rPr lang="en-US" altLang="zh-CN" sz="2000" dirty="0"/>
              <a:t>c1</a:t>
            </a:r>
            <a:r>
              <a:rPr lang="zh-CN" altLang="zh-CN" sz="2000" dirty="0"/>
              <a:t>，并用</a:t>
            </a:r>
            <a:r>
              <a:rPr lang="en-US" altLang="zh-CN" sz="2000" dirty="0"/>
              <a:t>c2</a:t>
            </a:r>
            <a:r>
              <a:rPr lang="zh-CN" altLang="zh-CN" sz="2000" dirty="0"/>
              <a:t>集合初始化</a:t>
            </a:r>
          </a:p>
          <a:p>
            <a:pPr lvl="1"/>
            <a:r>
              <a:rPr lang="en-US" altLang="zh-CN" sz="2000" dirty="0"/>
              <a:t>set c(beg, end)    		</a:t>
            </a:r>
            <a:r>
              <a:rPr lang="zh-CN" altLang="zh-CN" sz="2000" dirty="0"/>
              <a:t>用区间</a:t>
            </a:r>
            <a:r>
              <a:rPr lang="en-US" altLang="zh-CN" sz="2000" dirty="0"/>
              <a:t>[beg, end]</a:t>
            </a:r>
            <a:r>
              <a:rPr lang="zh-CN" altLang="zh-CN" sz="2000" dirty="0"/>
              <a:t>建立一个集合</a:t>
            </a:r>
            <a:r>
              <a:rPr lang="en-US" altLang="zh-CN" sz="2000" dirty="0"/>
              <a:t>c</a:t>
            </a:r>
            <a:endParaRPr lang="zh-CN" altLang="zh-CN" sz="2000" dirty="0"/>
          </a:p>
          <a:p>
            <a:r>
              <a:rPr lang="en-US" altLang="zh-CN" sz="2000" dirty="0">
                <a:solidFill>
                  <a:srgbClr val="0000CC"/>
                </a:solidFill>
              </a:rPr>
              <a:t>set</a:t>
            </a:r>
            <a:r>
              <a:rPr lang="zh-CN" altLang="zh-CN" sz="2000" dirty="0">
                <a:solidFill>
                  <a:srgbClr val="0000CC"/>
                </a:solidFill>
              </a:rPr>
              <a:t>可以是：</a:t>
            </a:r>
          </a:p>
          <a:p>
            <a:r>
              <a:rPr lang="en-US" altLang="zh-CN" sz="2000" dirty="0"/>
              <a:t>set/multiset&lt;T&gt;     	</a:t>
            </a:r>
            <a:r>
              <a:rPr lang="zh-CN" altLang="zh-CN" sz="2000" dirty="0"/>
              <a:t>建立</a:t>
            </a:r>
            <a:r>
              <a:rPr lang="en-US" altLang="zh-CN" sz="2000" dirty="0"/>
              <a:t>T</a:t>
            </a:r>
            <a:r>
              <a:rPr lang="zh-CN" altLang="zh-CN" sz="2000" dirty="0"/>
              <a:t>类型的，以</a:t>
            </a:r>
            <a:r>
              <a:rPr lang="en-US" altLang="zh-CN" sz="2000" dirty="0"/>
              <a:t>less&lt;&gt;</a:t>
            </a:r>
            <a:r>
              <a:rPr lang="zh-CN" altLang="zh-CN" sz="2000" dirty="0"/>
              <a:t>（从小到大）的排序集合</a:t>
            </a:r>
          </a:p>
          <a:p>
            <a:r>
              <a:rPr lang="en-US" altLang="zh-CN" sz="2000" dirty="0"/>
              <a:t>set/multiset&lt;T, op&gt; 	</a:t>
            </a:r>
            <a:r>
              <a:rPr lang="zh-CN" altLang="zh-CN" sz="2000" dirty="0"/>
              <a:t>建立</a:t>
            </a:r>
            <a:r>
              <a:rPr lang="en-US" altLang="zh-CN" sz="2000" dirty="0"/>
              <a:t>T</a:t>
            </a:r>
            <a:r>
              <a:rPr lang="zh-CN" altLang="zh-CN" sz="2000" dirty="0"/>
              <a:t>类型的，以</a:t>
            </a:r>
            <a:r>
              <a:rPr lang="en-US" altLang="zh-CN" sz="2000" dirty="0"/>
              <a:t>op</a:t>
            </a:r>
            <a:r>
              <a:rPr lang="zh-CN" altLang="zh-CN" sz="2000" dirty="0"/>
              <a:t>指定排序规则的集合</a:t>
            </a:r>
          </a:p>
          <a:p>
            <a:pPr lvl="1"/>
            <a:r>
              <a:rPr lang="zh-CN" altLang="zh-CN" sz="2400" dirty="0"/>
              <a:t>其中，</a:t>
            </a:r>
            <a:r>
              <a:rPr lang="en-US" altLang="zh-CN" sz="2400" dirty="0"/>
              <a:t>op</a:t>
            </a:r>
            <a:r>
              <a:rPr lang="zh-CN" altLang="zh-CN" sz="2400" dirty="0"/>
              <a:t>可以是</a:t>
            </a:r>
            <a:r>
              <a:rPr lang="en-US" altLang="zh-CN" sz="2400" dirty="0"/>
              <a:t>less&lt;&gt;</a:t>
            </a:r>
            <a:r>
              <a:rPr lang="zh-CN" altLang="zh-CN" sz="2400" dirty="0"/>
              <a:t>或</a:t>
            </a:r>
            <a:r>
              <a:rPr lang="en-US" altLang="zh-CN" sz="2400" dirty="0"/>
              <a:t>greater&lt;&gt;</a:t>
            </a:r>
            <a:r>
              <a:rPr lang="zh-CN" altLang="zh-CN" sz="2400" dirty="0"/>
              <a:t>之一，应用时须在</a:t>
            </a:r>
            <a:r>
              <a:rPr lang="en-US" altLang="zh-CN" sz="2400" dirty="0"/>
              <a:t>&lt;&gt;</a:t>
            </a:r>
            <a:r>
              <a:rPr lang="zh-CN" altLang="zh-CN" sz="2400" dirty="0"/>
              <a:t>中写上类型，如</a:t>
            </a:r>
            <a:r>
              <a:rPr lang="en-US" altLang="zh-CN" sz="2400" dirty="0"/>
              <a:t>greater&lt;</a:t>
            </a:r>
            <a:r>
              <a:rPr lang="en-US" altLang="zh-CN" sz="2400" dirty="0" err="1"/>
              <a:t>int</a:t>
            </a:r>
            <a:r>
              <a:rPr lang="en-US" altLang="zh-CN" sz="2400" dirty="0"/>
              <a:t>&gt;</a:t>
            </a:r>
            <a:r>
              <a:rPr lang="zh-CN" altLang="zh-CN" sz="2400" dirty="0"/>
              <a:t>。</a:t>
            </a:r>
            <a:endParaRPr lang="en-US" altLang="zh-CN" sz="2400" dirty="0"/>
          </a:p>
          <a:p>
            <a:pPr lvl="2"/>
            <a:r>
              <a:rPr lang="en-US" altLang="zh-CN" sz="2000" dirty="0"/>
              <a:t>less</a:t>
            </a:r>
            <a:r>
              <a:rPr lang="zh-CN" altLang="zh-CN" sz="2000" dirty="0"/>
              <a:t>指定排序方式为从小到大</a:t>
            </a:r>
            <a:endParaRPr lang="en-US" altLang="zh-CN" sz="2000" dirty="0"/>
          </a:p>
          <a:p>
            <a:pPr lvl="2"/>
            <a:r>
              <a:rPr lang="en-US" altLang="zh-CN" sz="2000" dirty="0"/>
              <a:t>greater</a:t>
            </a:r>
            <a:r>
              <a:rPr lang="zh-CN" altLang="zh-CN" sz="2000" dirty="0"/>
              <a:t>指定排序方式为从大到小，默认排序方式为</a:t>
            </a:r>
            <a:r>
              <a:rPr lang="en-US" altLang="zh-CN" sz="2000" dirty="0"/>
              <a:t>less</a:t>
            </a:r>
            <a:r>
              <a:rPr lang="zh-CN" altLang="zh-CN" sz="2000" dirty="0"/>
              <a:t>。</a:t>
            </a:r>
            <a:endParaRPr lang="zh-CN" altLang="en-US" sz="2000" dirty="0"/>
          </a:p>
        </p:txBody>
      </p:sp>
      <p:sp>
        <p:nvSpPr>
          <p:cNvPr id="4" name="Rectangle 2"/>
          <p:cNvSpPr>
            <a:spLocks noGrp="1" noChangeArrowheads="1"/>
          </p:cNvSpPr>
          <p:nvPr>
            <p:ph type="title"/>
          </p:nvPr>
        </p:nvSpPr>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Tree>
    <p:extLst>
      <p:ext uri="{BB962C8B-B14F-4D97-AF65-F5344CB8AC3E}">
        <p14:creationId xmlns:p14="http://schemas.microsoft.com/office/powerpoint/2010/main" val="156548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800" dirty="0">
                <a:solidFill>
                  <a:srgbClr val="0000CC"/>
                </a:solidFill>
              </a:rPr>
              <a:t>（2）set</a:t>
            </a:r>
            <a:r>
              <a:rPr lang="zh-CN" altLang="zh-CN" sz="2800" dirty="0">
                <a:solidFill>
                  <a:srgbClr val="0000CC"/>
                </a:solidFill>
              </a:rPr>
              <a:t>和</a:t>
            </a:r>
            <a:r>
              <a:rPr lang="en-US" altLang="zh-CN" sz="2800" dirty="0">
                <a:solidFill>
                  <a:srgbClr val="0000CC"/>
                </a:solidFill>
              </a:rPr>
              <a:t>multiset</a:t>
            </a:r>
            <a:r>
              <a:rPr lang="zh-CN" altLang="zh-CN" sz="2800" dirty="0">
                <a:solidFill>
                  <a:srgbClr val="0000CC"/>
                </a:solidFill>
              </a:rPr>
              <a:t>的赋值比较运算</a:t>
            </a:r>
          </a:p>
          <a:p>
            <a:pPr lvl="1" indent="-342900"/>
            <a:r>
              <a:rPr lang="en-US" altLang="zh-CN" sz="2400" dirty="0"/>
              <a:t>set</a:t>
            </a:r>
            <a:r>
              <a:rPr lang="zh-CN" altLang="zh-CN" sz="2400" dirty="0"/>
              <a:t>和</a:t>
            </a:r>
            <a:r>
              <a:rPr lang="en-US" altLang="zh-CN" sz="2400" dirty="0"/>
              <a:t>multiset</a:t>
            </a:r>
            <a:r>
              <a:rPr lang="zh-CN" altLang="zh-CN" sz="2400" dirty="0"/>
              <a:t>支持</a:t>
            </a:r>
            <a:r>
              <a:rPr lang="en-US" altLang="zh-CN" sz="2400" dirty="0"/>
              <a:t>&gt;</a:t>
            </a:r>
            <a:r>
              <a:rPr lang="zh-CN" altLang="zh-CN" sz="2400" dirty="0"/>
              <a:t>、</a:t>
            </a:r>
            <a:r>
              <a:rPr lang="en-US" altLang="zh-CN" sz="2400" dirty="0"/>
              <a:t>&gt;=</a:t>
            </a:r>
            <a:r>
              <a:rPr lang="zh-CN" altLang="zh-CN" sz="2400" dirty="0"/>
              <a:t>、</a:t>
            </a:r>
            <a:r>
              <a:rPr lang="en-US" altLang="zh-CN" sz="2400" dirty="0"/>
              <a:t>&lt;</a:t>
            </a:r>
            <a:r>
              <a:rPr lang="zh-CN" altLang="zh-CN" sz="2400" dirty="0"/>
              <a:t>、</a:t>
            </a:r>
            <a:r>
              <a:rPr lang="en-US" altLang="zh-CN" sz="2400" dirty="0"/>
              <a:t>&lt;=</a:t>
            </a:r>
            <a:r>
              <a:rPr lang="zh-CN" altLang="zh-CN" sz="2400" dirty="0"/>
              <a:t>、</a:t>
            </a:r>
            <a:r>
              <a:rPr lang="en-US" altLang="zh-CN" sz="2400" dirty="0"/>
              <a:t>!=</a:t>
            </a:r>
            <a:r>
              <a:rPr lang="zh-CN" altLang="zh-CN" sz="2400" dirty="0"/>
              <a:t>、</a:t>
            </a:r>
            <a:r>
              <a:rPr lang="en-US" altLang="zh-CN" sz="2400" dirty="0"/>
              <a:t>==</a:t>
            </a:r>
            <a:r>
              <a:rPr lang="zh-CN" altLang="zh-CN" sz="2400" dirty="0"/>
              <a:t>比较运算。例如，若有集合</a:t>
            </a:r>
            <a:r>
              <a:rPr lang="en-US" altLang="zh-CN" sz="2400" dirty="0"/>
              <a:t>c1</a:t>
            </a:r>
            <a:r>
              <a:rPr lang="zh-CN" altLang="zh-CN" sz="2400" dirty="0"/>
              <a:t>、</a:t>
            </a:r>
            <a:r>
              <a:rPr lang="en-US" altLang="zh-CN" sz="2400" dirty="0"/>
              <a:t>c2</a:t>
            </a:r>
            <a:r>
              <a:rPr lang="zh-CN" altLang="zh-CN" sz="2400" dirty="0"/>
              <a:t>，可以用</a:t>
            </a:r>
            <a:r>
              <a:rPr lang="en-US" altLang="zh-CN" sz="2400" dirty="0"/>
              <a:t>c1==c2</a:t>
            </a:r>
            <a:r>
              <a:rPr lang="zh-CN" altLang="zh-CN" sz="2400" dirty="0"/>
              <a:t>，</a:t>
            </a:r>
            <a:r>
              <a:rPr lang="en-US" altLang="zh-CN" sz="2400" dirty="0"/>
              <a:t>c1&gt;c2</a:t>
            </a:r>
            <a:r>
              <a:rPr lang="zh-CN" altLang="zh-CN" sz="2400" dirty="0"/>
              <a:t>对它们进行相等或大于判断。</a:t>
            </a:r>
            <a:endParaRPr lang="en-US" altLang="zh-CN" sz="2400" dirty="0"/>
          </a:p>
          <a:p>
            <a:pPr lvl="1" indent="-342900"/>
            <a:r>
              <a:rPr lang="zh-CN" altLang="en-US" sz="2400" dirty="0"/>
              <a:t>可以</a:t>
            </a:r>
            <a:r>
              <a:rPr lang="zh-CN" altLang="zh-CN" sz="2400" dirty="0"/>
              <a:t>赋值运算符“</a:t>
            </a:r>
            <a:r>
              <a:rPr lang="en-US" altLang="zh-CN" sz="2400" dirty="0"/>
              <a:t>=</a:t>
            </a:r>
            <a:r>
              <a:rPr lang="zh-CN" altLang="zh-CN" sz="2400" dirty="0"/>
              <a:t>”进行集合赋值，如</a:t>
            </a:r>
            <a:r>
              <a:rPr lang="en-US" altLang="zh-CN" sz="2400" dirty="0"/>
              <a:t>c1=c2</a:t>
            </a:r>
            <a:r>
              <a:rPr lang="zh-CN" altLang="zh-CN" sz="2400" dirty="0"/>
              <a:t>。</a:t>
            </a:r>
          </a:p>
          <a:p>
            <a:pPr marL="0" indent="0">
              <a:buNone/>
            </a:pPr>
            <a:r>
              <a:rPr lang="zh-CN" altLang="en-US" sz="2800" dirty="0">
                <a:solidFill>
                  <a:srgbClr val="0000CC"/>
                </a:solidFill>
              </a:rPr>
              <a:t>（</a:t>
            </a:r>
            <a:r>
              <a:rPr lang="en-US" altLang="zh-CN" sz="2800" dirty="0">
                <a:solidFill>
                  <a:srgbClr val="0000CC"/>
                </a:solidFill>
              </a:rPr>
              <a:t>3）set</a:t>
            </a:r>
            <a:r>
              <a:rPr lang="zh-CN" altLang="zh-CN" sz="2800" dirty="0">
                <a:solidFill>
                  <a:srgbClr val="0000CC"/>
                </a:solidFill>
              </a:rPr>
              <a:t>和</a:t>
            </a:r>
            <a:r>
              <a:rPr lang="en-US" altLang="zh-CN" sz="2800" dirty="0">
                <a:solidFill>
                  <a:srgbClr val="0000CC"/>
                </a:solidFill>
              </a:rPr>
              <a:t>multiset</a:t>
            </a:r>
            <a:r>
              <a:rPr lang="zh-CN" altLang="zh-CN" sz="2800" dirty="0">
                <a:solidFill>
                  <a:srgbClr val="0000CC"/>
                </a:solidFill>
              </a:rPr>
              <a:t>计算容量</a:t>
            </a:r>
          </a:p>
          <a:p>
            <a:pPr marL="800100" lvl="2" indent="0">
              <a:buNone/>
            </a:pPr>
            <a:r>
              <a:rPr lang="en-US" altLang="zh-CN" dirty="0"/>
              <a:t>size()    		</a:t>
            </a:r>
            <a:r>
              <a:rPr lang="zh-CN" altLang="zh-CN" dirty="0"/>
              <a:t>计算容器的大小</a:t>
            </a:r>
          </a:p>
          <a:p>
            <a:pPr marL="800100" lvl="2" indent="0">
              <a:buNone/>
            </a:pPr>
            <a:r>
              <a:rPr lang="en-US" altLang="zh-CN" dirty="0"/>
              <a:t>empty()		</a:t>
            </a:r>
            <a:r>
              <a:rPr lang="zh-CN" altLang="zh-CN" dirty="0"/>
              <a:t>判断容器是否为空，若为空则返回</a:t>
            </a:r>
            <a:r>
              <a:rPr lang="en-US" altLang="zh-CN" dirty="0"/>
              <a:t>0</a:t>
            </a:r>
            <a:endParaRPr lang="zh-CN" altLang="zh-CN" dirty="0"/>
          </a:p>
          <a:p>
            <a:pPr marL="800100" lvl="2" indent="0">
              <a:buNone/>
            </a:pPr>
            <a:r>
              <a:rPr lang="en-US" altLang="zh-CN" dirty="0" err="1"/>
              <a:t>max_size</a:t>
            </a:r>
            <a:r>
              <a:rPr lang="en-US" altLang="zh-CN" dirty="0"/>
              <a:t>()		</a:t>
            </a:r>
            <a:r>
              <a:rPr lang="zh-CN" altLang="zh-CN" dirty="0"/>
              <a:t>返回容器能够保存的最大元素个数</a:t>
            </a:r>
          </a:p>
          <a:p>
            <a:pPr marL="0" indent="0">
              <a:buNone/>
            </a:pPr>
            <a:endParaRPr lang="zh-CN" altLang="en-US" sz="2400" dirty="0"/>
          </a:p>
        </p:txBody>
      </p:sp>
      <p:sp>
        <p:nvSpPr>
          <p:cNvPr id="4" name="Rectangle 2"/>
          <p:cNvSpPr>
            <a:spLocks noGrp="1" noChangeArrowheads="1"/>
          </p:cNvSpPr>
          <p:nvPr>
            <p:ph type="title"/>
          </p:nvPr>
        </p:nvSpPr>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Tree>
    <p:extLst>
      <p:ext uri="{BB962C8B-B14F-4D97-AF65-F5344CB8AC3E}">
        <p14:creationId xmlns:p14="http://schemas.microsoft.com/office/powerpoint/2010/main" val="24353756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800" dirty="0">
                <a:solidFill>
                  <a:srgbClr val="0000CC"/>
                </a:solidFill>
              </a:rPr>
              <a:t>（</a:t>
            </a:r>
            <a:r>
              <a:rPr lang="en-US" altLang="zh-CN" sz="2800" dirty="0">
                <a:solidFill>
                  <a:srgbClr val="0000CC"/>
                </a:solidFill>
              </a:rPr>
              <a:t>4）set</a:t>
            </a:r>
            <a:r>
              <a:rPr lang="zh-CN" altLang="zh-CN" sz="2800" dirty="0">
                <a:solidFill>
                  <a:srgbClr val="0000CC"/>
                </a:solidFill>
              </a:rPr>
              <a:t>和</a:t>
            </a:r>
            <a:r>
              <a:rPr lang="en-US" altLang="zh-CN" sz="2800" dirty="0">
                <a:solidFill>
                  <a:srgbClr val="0000CC"/>
                </a:solidFill>
              </a:rPr>
              <a:t>multiset</a:t>
            </a:r>
            <a:r>
              <a:rPr lang="zh-CN" altLang="zh-CN" sz="2800" dirty="0">
                <a:solidFill>
                  <a:srgbClr val="0000CC"/>
                </a:solidFill>
              </a:rPr>
              <a:t>常用操作</a:t>
            </a:r>
          </a:p>
          <a:p>
            <a:pPr marL="0" indent="0">
              <a:buNone/>
            </a:pPr>
            <a:r>
              <a:rPr lang="en-US" altLang="zh-CN" sz="1800" dirty="0"/>
              <a:t>count(e)			</a:t>
            </a:r>
            <a:r>
              <a:rPr lang="zh-CN" altLang="zh-CN" sz="1800" dirty="0"/>
              <a:t>计算集合中元素</a:t>
            </a:r>
            <a:r>
              <a:rPr lang="en-US" altLang="zh-CN" sz="1800" dirty="0"/>
              <a:t>e</a:t>
            </a:r>
            <a:r>
              <a:rPr lang="zh-CN" altLang="zh-CN" sz="1800" dirty="0"/>
              <a:t>的个数</a:t>
            </a:r>
          </a:p>
          <a:p>
            <a:pPr marL="0" indent="0">
              <a:buNone/>
            </a:pPr>
            <a:r>
              <a:rPr lang="en-US" altLang="zh-CN" sz="1800" dirty="0"/>
              <a:t>find(e)			</a:t>
            </a:r>
            <a:r>
              <a:rPr lang="zh-CN" altLang="zh-CN" sz="1800" dirty="0"/>
              <a:t>查找集合中第</a:t>
            </a:r>
            <a:r>
              <a:rPr lang="en-US" altLang="zh-CN" sz="1800" dirty="0"/>
              <a:t>1</a:t>
            </a:r>
            <a:r>
              <a:rPr lang="zh-CN" altLang="zh-CN" sz="1800" dirty="0"/>
              <a:t>次出现元素</a:t>
            </a:r>
            <a:r>
              <a:rPr lang="en-US" altLang="zh-CN" sz="1800" dirty="0"/>
              <a:t>e</a:t>
            </a:r>
            <a:r>
              <a:rPr lang="zh-CN" altLang="zh-CN" sz="1800" dirty="0"/>
              <a:t>的位置</a:t>
            </a:r>
          </a:p>
          <a:p>
            <a:pPr marL="0" indent="0">
              <a:buNone/>
            </a:pPr>
            <a:r>
              <a:rPr lang="en-US" altLang="zh-CN" sz="1800" dirty="0" err="1"/>
              <a:t>lower_bound</a:t>
            </a:r>
            <a:r>
              <a:rPr lang="en-US" altLang="zh-CN" sz="1800" dirty="0"/>
              <a:t>(e)		</a:t>
            </a:r>
            <a:r>
              <a:rPr lang="zh-CN" altLang="zh-CN" sz="1800" dirty="0"/>
              <a:t>查找集合中第</a:t>
            </a:r>
            <a:r>
              <a:rPr lang="en-US" altLang="zh-CN" sz="1800" dirty="0"/>
              <a:t>1</a:t>
            </a:r>
            <a:r>
              <a:rPr lang="zh-CN" altLang="zh-CN" sz="1800" dirty="0"/>
              <a:t>个“元素值</a:t>
            </a:r>
            <a:r>
              <a:rPr lang="en-US" altLang="zh-CN" sz="1800" dirty="0"/>
              <a:t>&gt;=e</a:t>
            </a:r>
            <a:r>
              <a:rPr lang="zh-CN" altLang="zh-CN" sz="1800" dirty="0"/>
              <a:t>”的位置</a:t>
            </a:r>
          </a:p>
          <a:p>
            <a:pPr marL="0" indent="0">
              <a:buNone/>
            </a:pPr>
            <a:r>
              <a:rPr lang="en-US" altLang="zh-CN" sz="1800" dirty="0" err="1"/>
              <a:t>upper_bound</a:t>
            </a:r>
            <a:r>
              <a:rPr lang="en-US" altLang="zh-CN" sz="1800" dirty="0"/>
              <a:t>(e)		</a:t>
            </a:r>
            <a:r>
              <a:rPr lang="zh-CN" altLang="zh-CN" sz="1800" dirty="0"/>
              <a:t>查找集合中第</a:t>
            </a:r>
            <a:r>
              <a:rPr lang="en-US" altLang="zh-CN" sz="1800" dirty="0"/>
              <a:t>1</a:t>
            </a:r>
            <a:r>
              <a:rPr lang="zh-CN" altLang="zh-CN" sz="1800" dirty="0"/>
              <a:t>个“元素值</a:t>
            </a:r>
            <a:r>
              <a:rPr lang="en-US" altLang="zh-CN" sz="1800" dirty="0"/>
              <a:t>&gt;e</a:t>
            </a:r>
            <a:r>
              <a:rPr lang="zh-CN" altLang="zh-CN" sz="1800" dirty="0"/>
              <a:t>”的位置</a:t>
            </a:r>
          </a:p>
          <a:p>
            <a:pPr marL="0" indent="0">
              <a:buNone/>
            </a:pPr>
            <a:r>
              <a:rPr lang="en-US" altLang="zh-CN" sz="1800" dirty="0"/>
              <a:t>insert(e)			</a:t>
            </a:r>
            <a:r>
              <a:rPr lang="zh-CN" altLang="zh-CN" sz="1800" dirty="0"/>
              <a:t>在当前集合中插入元素</a:t>
            </a:r>
            <a:r>
              <a:rPr lang="en-US" altLang="zh-CN" sz="1800" dirty="0"/>
              <a:t>e;</a:t>
            </a:r>
            <a:endParaRPr lang="zh-CN" altLang="zh-CN" sz="1800" dirty="0"/>
          </a:p>
          <a:p>
            <a:pPr marL="0" indent="0">
              <a:buNone/>
            </a:pPr>
            <a:r>
              <a:rPr lang="en-US" altLang="zh-CN" sz="1800" dirty="0"/>
              <a:t>insert(</a:t>
            </a:r>
            <a:r>
              <a:rPr lang="en-US" altLang="zh-CN" sz="1800" dirty="0" err="1"/>
              <a:t>pos</a:t>
            </a:r>
            <a:r>
              <a:rPr lang="en-US" altLang="zh-CN" sz="1800" dirty="0"/>
              <a:t>, e) 		</a:t>
            </a:r>
            <a:r>
              <a:rPr lang="zh-CN" altLang="zh-CN" sz="1800" dirty="0"/>
              <a:t>将</a:t>
            </a:r>
            <a:r>
              <a:rPr lang="en-US" altLang="zh-CN" sz="1800" dirty="0"/>
              <a:t>e</a:t>
            </a:r>
            <a:r>
              <a:rPr lang="zh-CN" altLang="zh-CN" sz="1800" dirty="0"/>
              <a:t>插入到</a:t>
            </a:r>
            <a:r>
              <a:rPr lang="en-US" altLang="zh-CN" sz="1800" dirty="0" err="1"/>
              <a:t>pos</a:t>
            </a:r>
            <a:r>
              <a:rPr lang="zh-CN" altLang="zh-CN" sz="1800" dirty="0"/>
              <a:t>位置</a:t>
            </a:r>
          </a:p>
          <a:p>
            <a:pPr marL="0" indent="0">
              <a:buNone/>
            </a:pPr>
            <a:r>
              <a:rPr lang="en-US" altLang="zh-CN" sz="1800" dirty="0"/>
              <a:t>insert(beg, end)		</a:t>
            </a:r>
            <a:r>
              <a:rPr lang="zh-CN" altLang="zh-CN" sz="1800" dirty="0"/>
              <a:t>将</a:t>
            </a:r>
            <a:r>
              <a:rPr lang="en-US" altLang="zh-CN" sz="1800" dirty="0"/>
              <a:t>[beg, end]</a:t>
            </a:r>
            <a:r>
              <a:rPr lang="zh-CN" altLang="zh-CN" sz="1800" dirty="0"/>
              <a:t>区间内的所有元素插入到当前集合中</a:t>
            </a:r>
          </a:p>
          <a:p>
            <a:pPr marL="0" indent="0">
              <a:buNone/>
            </a:pPr>
            <a:r>
              <a:rPr lang="en-US" altLang="zh-CN" sz="1800" dirty="0"/>
              <a:t>erase(e)			</a:t>
            </a:r>
            <a:r>
              <a:rPr lang="zh-CN" altLang="zh-CN" sz="1800" dirty="0"/>
              <a:t>删除集合中的元素</a:t>
            </a:r>
            <a:r>
              <a:rPr lang="en-US" altLang="zh-CN" sz="1800" dirty="0"/>
              <a:t>e</a:t>
            </a:r>
            <a:endParaRPr lang="zh-CN" altLang="zh-CN" sz="1800" dirty="0"/>
          </a:p>
          <a:p>
            <a:pPr marL="0" indent="0">
              <a:buNone/>
            </a:pPr>
            <a:r>
              <a:rPr lang="en-US" altLang="zh-CN" sz="1800" dirty="0"/>
              <a:t>erase(</a:t>
            </a:r>
            <a:r>
              <a:rPr lang="en-US" altLang="zh-CN" sz="1800" dirty="0" err="1"/>
              <a:t>pos</a:t>
            </a:r>
            <a:r>
              <a:rPr lang="en-US" altLang="zh-CN" sz="1800" dirty="0"/>
              <a:t>)		</a:t>
            </a:r>
            <a:r>
              <a:rPr lang="zh-CN" altLang="zh-CN" sz="1800" dirty="0"/>
              <a:t>删除集合中指定位置</a:t>
            </a:r>
            <a:r>
              <a:rPr lang="en-US" altLang="zh-CN" sz="1800" dirty="0" err="1"/>
              <a:t>pos</a:t>
            </a:r>
            <a:r>
              <a:rPr lang="zh-CN" altLang="zh-CN" sz="1800" dirty="0"/>
              <a:t>的元素</a:t>
            </a:r>
          </a:p>
          <a:p>
            <a:pPr marL="0" indent="0">
              <a:buNone/>
            </a:pPr>
            <a:r>
              <a:rPr lang="en-US" altLang="zh-CN" sz="1800" dirty="0"/>
              <a:t>erase(</a:t>
            </a:r>
            <a:r>
              <a:rPr lang="en-US" altLang="zh-CN" sz="1800" dirty="0" err="1"/>
              <a:t>beg,end</a:t>
            </a:r>
            <a:r>
              <a:rPr lang="en-US" altLang="zh-CN" sz="1800" dirty="0"/>
              <a:t>)		</a:t>
            </a:r>
            <a:r>
              <a:rPr lang="zh-CN" altLang="zh-CN" sz="1800" dirty="0"/>
              <a:t>删除区间</a:t>
            </a:r>
            <a:r>
              <a:rPr lang="en-US" altLang="zh-CN" sz="1800" dirty="0"/>
              <a:t>[</a:t>
            </a:r>
            <a:r>
              <a:rPr lang="en-US" altLang="zh-CN" sz="1800" dirty="0" err="1"/>
              <a:t>beg,end</a:t>
            </a:r>
            <a:r>
              <a:rPr lang="en-US" altLang="zh-CN" sz="1800" dirty="0"/>
              <a:t>]</a:t>
            </a:r>
            <a:r>
              <a:rPr lang="zh-CN" altLang="zh-CN" sz="1800" dirty="0"/>
              <a:t>的所有元素</a:t>
            </a:r>
          </a:p>
          <a:p>
            <a:pPr marL="0" indent="0">
              <a:buNone/>
            </a:pPr>
            <a:r>
              <a:rPr lang="en-US" altLang="zh-CN" sz="1800" dirty="0"/>
              <a:t>clear()			</a:t>
            </a:r>
            <a:r>
              <a:rPr lang="zh-CN" altLang="zh-CN" sz="1800" dirty="0"/>
              <a:t>清空集合</a:t>
            </a:r>
          </a:p>
          <a:p>
            <a:pPr marL="0" indent="0">
              <a:buNone/>
            </a:pPr>
            <a:r>
              <a:rPr lang="en-US" altLang="zh-CN" sz="1800" dirty="0"/>
              <a:t>begin()			</a:t>
            </a:r>
            <a:r>
              <a:rPr lang="zh-CN" altLang="zh-CN" sz="1800" dirty="0"/>
              <a:t>指向第</a:t>
            </a:r>
            <a:r>
              <a:rPr lang="en-US" altLang="zh-CN" sz="1800" dirty="0"/>
              <a:t>1</a:t>
            </a:r>
            <a:r>
              <a:rPr lang="zh-CN" altLang="zh-CN" sz="1800" dirty="0"/>
              <a:t>个元素位置，常与迭代器结合应用</a:t>
            </a:r>
          </a:p>
          <a:p>
            <a:pPr marL="0" indent="0">
              <a:buNone/>
            </a:pPr>
            <a:r>
              <a:rPr lang="en-US" altLang="zh-CN" sz="1800" dirty="0"/>
              <a:t>end()			</a:t>
            </a:r>
            <a:r>
              <a:rPr lang="zh-CN" altLang="zh-CN" sz="1800" dirty="0"/>
              <a:t>指向最后元素的下一位置，常与迭代器结合应用</a:t>
            </a:r>
          </a:p>
          <a:p>
            <a:endParaRPr lang="zh-CN" altLang="en-US" sz="1800" dirty="0"/>
          </a:p>
        </p:txBody>
      </p:sp>
      <p:sp>
        <p:nvSpPr>
          <p:cNvPr id="4" name="Rectangle 2"/>
          <p:cNvSpPr>
            <a:spLocks noGrp="1" noChangeArrowheads="1"/>
          </p:cNvSpPr>
          <p:nvPr>
            <p:ph type="title"/>
          </p:nvPr>
        </p:nvSpPr>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Tree>
    <p:extLst>
      <p:ext uri="{BB962C8B-B14F-4D97-AF65-F5344CB8AC3E}">
        <p14:creationId xmlns:p14="http://schemas.microsoft.com/office/powerpoint/2010/main" val="20099144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4213" y="188640"/>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
        <p:nvSpPr>
          <p:cNvPr id="63491" name="Rectangle 3"/>
          <p:cNvSpPr>
            <a:spLocks noGrp="1" noChangeArrowheads="1"/>
          </p:cNvSpPr>
          <p:nvPr>
            <p:ph type="body" idx="1"/>
          </p:nvPr>
        </p:nvSpPr>
        <p:spPr>
          <a:xfrm>
            <a:off x="395536" y="1052737"/>
            <a:ext cx="8061077" cy="5400452"/>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7-19】  </a:t>
            </a:r>
            <a:r>
              <a:rPr lang="zh-CN" altLang="en-US" sz="2400" b="1" dirty="0">
                <a:solidFill>
                  <a:srgbClr val="0000CC"/>
                </a:solidFill>
              </a:rPr>
              <a:t>集合应用的例子。</a:t>
            </a:r>
          </a:p>
          <a:p>
            <a:pPr eaLnBrk="1" hangingPunct="1">
              <a:lnSpc>
                <a:spcPct val="80000"/>
              </a:lnSpc>
              <a:buFontTx/>
              <a:buNone/>
            </a:pPr>
            <a:r>
              <a:rPr lang="en-US" altLang="zh-CN" sz="1800" b="1" dirty="0"/>
              <a:t>//Eg7-19.cpp</a:t>
            </a:r>
          </a:p>
          <a:p>
            <a:pPr eaLnBrk="1" hangingPunct="1">
              <a:lnSpc>
                <a:spcPct val="80000"/>
              </a:lnSpc>
              <a:buFontTx/>
              <a:buNone/>
            </a:pPr>
            <a:r>
              <a:rPr lang="en-US" altLang="zh-CN" sz="1800" b="1" dirty="0"/>
              <a:t>#include&lt;</a:t>
            </a:r>
            <a:r>
              <a:rPr lang="en-US" altLang="zh-CN" sz="1800" b="1" dirty="0" err="1"/>
              <a:t>iostream</a:t>
            </a:r>
            <a:r>
              <a:rPr lang="en-US" altLang="zh-CN" sz="1800" b="1" dirty="0"/>
              <a:t>&gt;</a:t>
            </a:r>
          </a:p>
          <a:p>
            <a:pPr eaLnBrk="1" hangingPunct="1">
              <a:lnSpc>
                <a:spcPct val="80000"/>
              </a:lnSpc>
              <a:buFontTx/>
              <a:buNone/>
            </a:pPr>
            <a:r>
              <a:rPr lang="en-US" altLang="zh-CN" sz="1800" b="1" dirty="0"/>
              <a:t>#include&lt;string&gt;</a:t>
            </a:r>
          </a:p>
          <a:p>
            <a:pPr eaLnBrk="1" hangingPunct="1">
              <a:lnSpc>
                <a:spcPct val="80000"/>
              </a:lnSpc>
              <a:buFontTx/>
              <a:buNone/>
            </a:pPr>
            <a:r>
              <a:rPr lang="en-US" altLang="zh-CN" sz="1800" b="1" dirty="0"/>
              <a:t>#include&lt;set&gt;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t>
            </a:r>
            <a:r>
              <a:rPr lang="en-US" altLang="zh-CN" sz="1800" b="1" dirty="0" err="1"/>
              <a:t>int</a:t>
            </a:r>
            <a:r>
              <a:rPr lang="en-US" altLang="zh-CN" sz="1800" b="1" dirty="0"/>
              <a:t> a1[]={-2,0,30,12,6,7,12,10,9,10};</a:t>
            </a:r>
          </a:p>
          <a:p>
            <a:pPr eaLnBrk="1" hangingPunct="1">
              <a:lnSpc>
                <a:spcPct val="80000"/>
              </a:lnSpc>
              <a:buFontTx/>
              <a:buNone/>
            </a:pPr>
            <a:r>
              <a:rPr lang="en-US" altLang="zh-CN" sz="1800" b="1" dirty="0"/>
              <a:t>		set&lt;</a:t>
            </a:r>
            <a:r>
              <a:rPr lang="en-US" altLang="zh-CN" sz="1800" b="1" dirty="0" err="1"/>
              <a:t>int,greater</a:t>
            </a:r>
            <a:r>
              <a:rPr lang="en-US" altLang="zh-CN" sz="1800" b="1" dirty="0"/>
              <a:t>&lt;</a:t>
            </a:r>
            <a:r>
              <a:rPr lang="en-US" altLang="zh-CN" sz="1800" b="1" dirty="0" err="1"/>
              <a:t>int</a:t>
            </a:r>
            <a:r>
              <a:rPr lang="en-US" altLang="zh-CN" sz="1800" b="1" dirty="0"/>
              <a:t>&gt; &gt;set1(a1,a1+7);	</a:t>
            </a:r>
            <a:r>
              <a:rPr lang="zh-CN" altLang="en-US" sz="1800" b="1" dirty="0"/>
              <a:t>		</a:t>
            </a:r>
            <a:r>
              <a:rPr lang="en-US" altLang="zh-CN" sz="1800" b="1" dirty="0"/>
              <a:t>set&lt;</a:t>
            </a:r>
            <a:r>
              <a:rPr lang="en-US" altLang="zh-CN" sz="1800" b="1" dirty="0" err="1"/>
              <a:t>int,greater</a:t>
            </a:r>
            <a:r>
              <a:rPr lang="en-US" altLang="zh-CN" sz="1800" b="1" dirty="0"/>
              <a:t>&lt;</a:t>
            </a:r>
            <a:r>
              <a:rPr lang="en-US" altLang="zh-CN" sz="1800" b="1" dirty="0" err="1"/>
              <a:t>int</a:t>
            </a:r>
            <a:r>
              <a:rPr lang="en-US" altLang="zh-CN" sz="1800" b="1" dirty="0"/>
              <a:t>&gt; &gt;::iterator p1;	</a:t>
            </a:r>
            <a:r>
              <a:rPr lang="zh-CN" altLang="en-US" sz="1800" b="1" dirty="0"/>
              <a:t>		</a:t>
            </a:r>
            <a:r>
              <a:rPr lang="en-US" altLang="zh-CN" sz="1800" b="1" dirty="0"/>
              <a:t>set1.insert(12);  set1.insert(12);		//</a:t>
            </a:r>
            <a:r>
              <a:rPr lang="zh-CN" altLang="en-US" sz="1800" b="1" dirty="0"/>
              <a:t>向集合插入元素</a:t>
            </a:r>
          </a:p>
          <a:p>
            <a:pPr eaLnBrk="1" hangingPunct="1">
              <a:lnSpc>
                <a:spcPct val="80000"/>
              </a:lnSpc>
              <a:buFontTx/>
              <a:buNone/>
            </a:pPr>
            <a:r>
              <a:rPr lang="zh-CN" altLang="en-US" sz="1800" b="1" dirty="0"/>
              <a:t>		</a:t>
            </a:r>
            <a:r>
              <a:rPr lang="en-US" altLang="zh-CN" sz="1800" b="1" dirty="0"/>
              <a:t>set1.insert(4);    </a:t>
            </a:r>
          </a:p>
          <a:p>
            <a:pPr eaLnBrk="1" hangingPunct="1">
              <a:lnSpc>
                <a:spcPct val="80000"/>
              </a:lnSpc>
              <a:buFontTx/>
              <a:buNone/>
            </a:pPr>
            <a:r>
              <a:rPr lang="en-US" altLang="zh-CN" sz="1800" b="1" dirty="0"/>
              <a:t>		for(p1=set1.begin();p1!=set1.end();p1++)</a:t>
            </a:r>
          </a:p>
          <a:p>
            <a:pPr eaLnBrk="1" hangingPunct="1">
              <a:lnSpc>
                <a:spcPct val="80000"/>
              </a:lnSpc>
              <a:buFontTx/>
              <a:buNone/>
            </a:pPr>
            <a:r>
              <a:rPr lang="en-US" altLang="zh-CN" sz="1800" b="1" dirty="0"/>
              <a:t>			</a:t>
            </a:r>
            <a:r>
              <a:rPr lang="en-US" altLang="zh-CN" sz="1800" b="1" dirty="0" err="1"/>
              <a:t>cout</a:t>
            </a:r>
            <a:r>
              <a:rPr lang="en-US" altLang="zh-CN" sz="1800" b="1" dirty="0"/>
              <a:t>&lt;&lt;*p1&lt;&lt;"  "; //</a:t>
            </a:r>
            <a:r>
              <a:rPr lang="zh-CN" altLang="en-US" sz="1800" b="1" dirty="0"/>
              <a:t>输出集合中的内容，它是从大到小的</a:t>
            </a:r>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err="1"/>
              <a:t>endl</a:t>
            </a:r>
            <a:r>
              <a:rPr lang="en-US" altLang="zh-CN" sz="1800" b="1" dirty="0"/>
              <a:t>;                         </a:t>
            </a:r>
          </a:p>
          <a:p>
            <a:pPr eaLnBrk="1" hangingPunct="1">
              <a:lnSpc>
                <a:spcPct val="80000"/>
              </a:lnSpc>
              <a:buFontTx/>
              <a:buNone/>
            </a:pPr>
            <a:r>
              <a:rPr lang="en-US" altLang="zh-CN" sz="1800" b="1" dirty="0"/>
              <a:t>		string a2[]={"</a:t>
            </a:r>
            <a:r>
              <a:rPr lang="zh-CN" altLang="en-US" sz="1800" b="1" dirty="0"/>
              <a:t>杜明</a:t>
            </a:r>
            <a:r>
              <a:rPr lang="en-US" altLang="zh-CN" sz="1800" b="1" dirty="0"/>
              <a:t>","</a:t>
            </a:r>
            <a:r>
              <a:rPr lang="zh-CN" altLang="en-US" sz="1800" b="1" dirty="0"/>
              <a:t>王为</a:t>
            </a:r>
            <a:r>
              <a:rPr lang="en-US" altLang="zh-CN" sz="1800" b="1" dirty="0"/>
              <a:t>","</a:t>
            </a:r>
            <a:r>
              <a:rPr lang="zh-CN" altLang="en-US" sz="1800" b="1" dirty="0"/>
              <a:t>张清山</a:t>
            </a:r>
            <a:r>
              <a:rPr lang="en-US" altLang="zh-CN" sz="1800" b="1" dirty="0"/>
              <a:t>","</a:t>
            </a:r>
            <a:r>
              <a:rPr lang="zh-CN" altLang="en-US" sz="1800" b="1" dirty="0"/>
              <a:t>李大海</a:t>
            </a:r>
            <a:r>
              <a:rPr lang="en-US" altLang="zh-CN" sz="1800" b="1" dirty="0"/>
              <a:t>","</a:t>
            </a:r>
            <a:r>
              <a:rPr lang="zh-CN" altLang="en-US" sz="1800" b="1" dirty="0"/>
              <a:t>黄明浩</a:t>
            </a:r>
            <a:r>
              <a:rPr lang="en-US" altLang="zh-CN" sz="1800" b="1" dirty="0"/>
              <a:t>",</a:t>
            </a:r>
          </a:p>
          <a:p>
            <a:pPr eaLnBrk="1" hangingPunct="1">
              <a:lnSpc>
                <a:spcPct val="80000"/>
              </a:lnSpc>
              <a:buFontTx/>
              <a:buNone/>
            </a:pPr>
            <a:r>
              <a:rPr lang="en-US" altLang="zh-CN" sz="1800" b="1" dirty="0"/>
              <a:t>		               "</a:t>
            </a:r>
            <a:r>
              <a:rPr lang="zh-CN" altLang="en-US" sz="1800" b="1" dirty="0"/>
              <a:t>刘一</a:t>
            </a:r>
            <a:r>
              <a:rPr lang="en-US" altLang="zh-CN" sz="1800" b="1" dirty="0"/>
              <a:t>","</a:t>
            </a:r>
            <a:r>
              <a:rPr lang="zh-CN" altLang="en-US" sz="1800" b="1" dirty="0"/>
              <a:t>张三</a:t>
            </a:r>
            <a:r>
              <a:rPr lang="en-US" altLang="zh-CN" sz="1800" b="1" dirty="0"/>
              <a:t>","</a:t>
            </a:r>
            <a:r>
              <a:rPr lang="zh-CN" altLang="en-US" sz="1800" b="1" dirty="0"/>
              <a:t>林浦海</a:t>
            </a:r>
            <a:r>
              <a:rPr lang="en-US" altLang="zh-CN" sz="1800" b="1" dirty="0"/>
              <a:t>","</a:t>
            </a:r>
            <a:r>
              <a:rPr lang="zh-CN" altLang="en-US" sz="1800" b="1" dirty="0"/>
              <a:t>王小二</a:t>
            </a:r>
            <a:r>
              <a:rPr lang="en-US" altLang="zh-CN" sz="1800" b="1" dirty="0"/>
              <a:t>","</a:t>
            </a:r>
            <a:r>
              <a:rPr lang="zh-CN" altLang="en-US" sz="1800" b="1" dirty="0"/>
              <a:t>张清山</a:t>
            </a:r>
            <a:r>
              <a:rPr lang="en-US" altLang="zh-CN" sz="1800" b="1" dirty="0"/>
              <a:t>"};</a:t>
            </a:r>
            <a:endParaRPr lang="zh-CN" altLang="en-US" sz="1800" b="1" dirty="0"/>
          </a:p>
        </p:txBody>
      </p:sp>
    </p:spTree>
    <p:extLst>
      <p:ext uri="{BB962C8B-B14F-4D97-AF65-F5344CB8AC3E}">
        <p14:creationId xmlns:p14="http://schemas.microsoft.com/office/powerpoint/2010/main" val="23535867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539552" y="404664"/>
            <a:ext cx="7772400" cy="6192838"/>
          </a:xfrm>
        </p:spPr>
        <p:txBody>
          <a:bodyPr/>
          <a:lstStyle/>
          <a:p>
            <a:pPr eaLnBrk="1" hangingPunct="1">
              <a:lnSpc>
                <a:spcPct val="80000"/>
              </a:lnSpc>
              <a:buFontTx/>
              <a:buNone/>
            </a:pPr>
            <a:r>
              <a:rPr lang="en-US" altLang="zh-CN" sz="1800" dirty="0"/>
              <a:t>//</a:t>
            </a:r>
            <a:r>
              <a:rPr lang="zh-CN" altLang="en-US" sz="1800" dirty="0"/>
              <a:t>定义字符串的</a:t>
            </a:r>
            <a:r>
              <a:rPr lang="en-US" altLang="zh-CN" sz="1800" dirty="0"/>
              <a:t>multiset</a:t>
            </a:r>
            <a:r>
              <a:rPr lang="zh-CN" altLang="en-US" sz="1800" dirty="0"/>
              <a:t>集合，默认排序从小到大</a:t>
            </a:r>
          </a:p>
          <a:p>
            <a:pPr eaLnBrk="1" hangingPunct="1">
              <a:lnSpc>
                <a:spcPct val="80000"/>
              </a:lnSpc>
              <a:buFontTx/>
              <a:buNone/>
            </a:pPr>
            <a:r>
              <a:rPr lang="en-US" altLang="zh-CN" sz="1800" dirty="0"/>
              <a:t>multiset&lt;string&gt;set2(a2,a2+10);   </a:t>
            </a:r>
          </a:p>
          <a:p>
            <a:pPr eaLnBrk="1" hangingPunct="1">
              <a:lnSpc>
                <a:spcPct val="80000"/>
              </a:lnSpc>
              <a:buFontTx/>
              <a:buNone/>
            </a:pPr>
            <a:r>
              <a:rPr lang="en-US" altLang="zh-CN" sz="1800" dirty="0"/>
              <a:t>		multiset&lt;string&gt;::iterator p2;</a:t>
            </a:r>
          </a:p>
          <a:p>
            <a:pPr eaLnBrk="1" hangingPunct="1">
              <a:lnSpc>
                <a:spcPct val="80000"/>
              </a:lnSpc>
              <a:buFontTx/>
              <a:buNone/>
            </a:pPr>
            <a:r>
              <a:rPr lang="en-US" altLang="zh-CN" sz="1800" dirty="0"/>
              <a:t>		set2.insert("</a:t>
            </a:r>
            <a:r>
              <a:rPr lang="zh-CN" altLang="en-US" sz="1800" dirty="0"/>
              <a:t>杜明</a:t>
            </a:r>
            <a:r>
              <a:rPr lang="en-US" altLang="zh-CN" sz="1800" dirty="0"/>
              <a:t>");  set2.insert("</a:t>
            </a:r>
            <a:r>
              <a:rPr lang="zh-CN" altLang="en-US" sz="1800" dirty="0"/>
              <a:t>李则</a:t>
            </a:r>
            <a:r>
              <a:rPr lang="en-US" altLang="zh-CN" sz="1800" dirty="0"/>
              <a:t>");</a:t>
            </a:r>
          </a:p>
          <a:p>
            <a:pPr eaLnBrk="1" hangingPunct="1">
              <a:lnSpc>
                <a:spcPct val="80000"/>
              </a:lnSpc>
              <a:buFontTx/>
              <a:buNone/>
            </a:pPr>
            <a:r>
              <a:rPr lang="en-US" altLang="zh-CN" sz="1800" dirty="0"/>
              <a:t>		for(p2=set2.begin();p2!=set2.end();p2++)</a:t>
            </a:r>
          </a:p>
          <a:p>
            <a:pPr eaLnBrk="1" hangingPunct="1">
              <a:lnSpc>
                <a:spcPct val="80000"/>
              </a:lnSpc>
              <a:buFontTx/>
              <a:buNone/>
            </a:pPr>
            <a:r>
              <a:rPr lang="en-US" altLang="zh-CN" sz="1800" dirty="0"/>
              <a:t>			</a:t>
            </a:r>
            <a:r>
              <a:rPr lang="en-US" altLang="zh-CN" sz="1800" dirty="0" err="1"/>
              <a:t>cout</a:t>
            </a:r>
            <a:r>
              <a:rPr lang="en-US" altLang="zh-CN" sz="1800" dirty="0"/>
              <a:t>&lt;&lt;*p2&lt;&lt;"  ";           	//</a:t>
            </a:r>
            <a:r>
              <a:rPr lang="zh-CN" altLang="en-US" sz="1800" dirty="0"/>
              <a:t>输出集合内容</a:t>
            </a:r>
          </a:p>
          <a:p>
            <a:pPr eaLnBrk="1" hangingPunct="1">
              <a:lnSpc>
                <a:spcPct val="80000"/>
              </a:lnSpc>
              <a:buFontTx/>
              <a:buNone/>
            </a:pPr>
            <a:r>
              <a:rPr lang="zh-CN" altLang="en-US" sz="1800" dirty="0"/>
              <a:t>		</a:t>
            </a:r>
            <a:r>
              <a:rPr lang="en-US" altLang="zh-CN" sz="1800" dirty="0" err="1"/>
              <a:t>cout</a:t>
            </a:r>
            <a:r>
              <a:rPr lang="en-US" altLang="zh-CN" sz="1800" dirty="0"/>
              <a:t>&lt;&lt;</a:t>
            </a:r>
            <a:r>
              <a:rPr lang="en-US" altLang="zh-CN" sz="1800" dirty="0" err="1"/>
              <a:t>endl</a:t>
            </a:r>
            <a:r>
              <a:rPr lang="en-US" altLang="zh-CN" sz="1800" dirty="0"/>
              <a:t>;</a:t>
            </a:r>
          </a:p>
          <a:p>
            <a:pPr eaLnBrk="1" hangingPunct="1">
              <a:lnSpc>
                <a:spcPct val="80000"/>
              </a:lnSpc>
              <a:buFontTx/>
              <a:buNone/>
            </a:pPr>
            <a:r>
              <a:rPr lang="en-US" altLang="zh-CN" sz="1800" dirty="0"/>
              <a:t>		string </a:t>
            </a:r>
            <a:r>
              <a:rPr lang="en-US" altLang="zh-CN" sz="1800" dirty="0" err="1"/>
              <a:t>sname</a:t>
            </a:r>
            <a:r>
              <a:rPr lang="en-US" altLang="zh-CN" sz="1800" dirty="0"/>
              <a:t>;</a:t>
            </a:r>
          </a:p>
          <a:p>
            <a:pPr eaLnBrk="1" hangingPunct="1">
              <a:lnSpc>
                <a:spcPct val="80000"/>
              </a:lnSpc>
              <a:buFontTx/>
              <a:buNone/>
            </a:pPr>
            <a:r>
              <a:rPr lang="en-US" altLang="zh-CN" sz="1800" dirty="0"/>
              <a:t>		</a:t>
            </a:r>
            <a:r>
              <a:rPr lang="en-US" altLang="zh-CN" sz="1800" dirty="0" err="1"/>
              <a:t>cout</a:t>
            </a:r>
            <a:r>
              <a:rPr lang="en-US" altLang="zh-CN" sz="1800" dirty="0"/>
              <a:t>&lt;&lt;"</a:t>
            </a:r>
            <a:r>
              <a:rPr lang="zh-CN" altLang="en-US" sz="1800" dirty="0"/>
              <a:t>输入要查找的姓名：</a:t>
            </a:r>
            <a:r>
              <a:rPr lang="en-US" altLang="zh-CN" sz="1800" dirty="0"/>
              <a:t>";</a:t>
            </a:r>
          </a:p>
          <a:p>
            <a:pPr eaLnBrk="1" hangingPunct="1">
              <a:lnSpc>
                <a:spcPct val="80000"/>
              </a:lnSpc>
              <a:buFontTx/>
              <a:buNone/>
            </a:pPr>
            <a:r>
              <a:rPr lang="en-US" altLang="zh-CN" sz="1800" dirty="0"/>
              <a:t>		</a:t>
            </a:r>
            <a:r>
              <a:rPr lang="en-US" altLang="zh-CN" sz="1800" dirty="0" err="1"/>
              <a:t>cin</a:t>
            </a:r>
            <a:r>
              <a:rPr lang="en-US" altLang="zh-CN" sz="1800" dirty="0"/>
              <a:t>&gt;&gt;</a:t>
            </a:r>
            <a:r>
              <a:rPr lang="en-US" altLang="zh-CN" sz="1800" dirty="0" err="1"/>
              <a:t>sname</a:t>
            </a:r>
            <a:r>
              <a:rPr lang="en-US" altLang="zh-CN" sz="1800" dirty="0"/>
              <a:t>;                   		//</a:t>
            </a:r>
            <a:r>
              <a:rPr lang="zh-CN" altLang="en-US" sz="1800" dirty="0"/>
              <a:t>输入要在集合中查找的姓名</a:t>
            </a:r>
          </a:p>
          <a:p>
            <a:pPr eaLnBrk="1" hangingPunct="1">
              <a:lnSpc>
                <a:spcPct val="80000"/>
              </a:lnSpc>
              <a:buFontTx/>
              <a:buNone/>
            </a:pPr>
            <a:r>
              <a:rPr lang="zh-CN" altLang="en-US" sz="1800" dirty="0"/>
              <a:t>		</a:t>
            </a:r>
            <a:r>
              <a:rPr lang="en-US" altLang="zh-CN" sz="1800" dirty="0"/>
              <a:t>p2=set2.begin();</a:t>
            </a:r>
          </a:p>
          <a:p>
            <a:pPr eaLnBrk="1" hangingPunct="1">
              <a:lnSpc>
                <a:spcPct val="80000"/>
              </a:lnSpc>
              <a:buFontTx/>
              <a:buNone/>
            </a:pPr>
            <a:r>
              <a:rPr lang="en-US" altLang="zh-CN" sz="1800" dirty="0"/>
              <a:t>		bool s=false;                  	//s</a:t>
            </a:r>
            <a:r>
              <a:rPr lang="zh-CN" altLang="en-US" sz="1800" dirty="0"/>
              <a:t>用于判定找到姓名与否</a:t>
            </a:r>
          </a:p>
          <a:p>
            <a:pPr eaLnBrk="1" hangingPunct="1">
              <a:lnSpc>
                <a:spcPct val="80000"/>
              </a:lnSpc>
              <a:buFontTx/>
              <a:buNone/>
            </a:pPr>
            <a:r>
              <a:rPr lang="zh-CN" altLang="en-US" sz="1800" dirty="0"/>
              <a:t>		</a:t>
            </a:r>
            <a:r>
              <a:rPr lang="en-US" altLang="zh-CN" sz="1800" dirty="0"/>
              <a:t>while(p2!=set2.end()){</a:t>
            </a:r>
          </a:p>
          <a:p>
            <a:pPr eaLnBrk="1" hangingPunct="1">
              <a:lnSpc>
                <a:spcPct val="80000"/>
              </a:lnSpc>
              <a:buFontTx/>
              <a:buNone/>
            </a:pPr>
            <a:r>
              <a:rPr lang="en-US" altLang="zh-CN" sz="1800" dirty="0"/>
              <a:t>			if(</a:t>
            </a:r>
            <a:r>
              <a:rPr lang="en-US" altLang="zh-CN" sz="1800" dirty="0" err="1"/>
              <a:t>sname</a:t>
            </a:r>
            <a:r>
              <a:rPr lang="en-US" altLang="zh-CN" sz="1800" dirty="0"/>
              <a:t>==*p2) {          	//</a:t>
            </a:r>
            <a:r>
              <a:rPr lang="zh-CN" altLang="en-US" sz="1800" dirty="0"/>
              <a:t>如果找到就输出姓名</a:t>
            </a:r>
          </a:p>
          <a:p>
            <a:pPr eaLnBrk="1" hangingPunct="1">
              <a:lnSpc>
                <a:spcPct val="80000"/>
              </a:lnSpc>
              <a:buFontTx/>
              <a:buNone/>
            </a:pPr>
            <a:r>
              <a:rPr lang="zh-CN" altLang="en-US" sz="1800" dirty="0"/>
              <a:t>				</a:t>
            </a:r>
            <a:r>
              <a:rPr lang="en-US" altLang="zh-CN" sz="1800" dirty="0" err="1"/>
              <a:t>cout</a:t>
            </a:r>
            <a:r>
              <a:rPr lang="en-US" altLang="zh-CN" sz="1800" dirty="0"/>
              <a:t>&lt;&lt;*p2&lt;&lt;</a:t>
            </a:r>
            <a:r>
              <a:rPr lang="en-US" altLang="zh-CN" sz="1800" dirty="0" err="1"/>
              <a:t>endl</a:t>
            </a:r>
            <a:r>
              <a:rPr lang="en-US" altLang="zh-CN" sz="1800" dirty="0"/>
              <a:t>;</a:t>
            </a:r>
          </a:p>
          <a:p>
            <a:pPr eaLnBrk="1" hangingPunct="1">
              <a:lnSpc>
                <a:spcPct val="80000"/>
              </a:lnSpc>
              <a:buFontTx/>
              <a:buNone/>
            </a:pPr>
            <a:r>
              <a:rPr lang="en-US" altLang="zh-CN" sz="1800" dirty="0"/>
              <a:t>				s=true;</a:t>
            </a:r>
          </a:p>
          <a:p>
            <a:pPr eaLnBrk="1" hangingPunct="1">
              <a:lnSpc>
                <a:spcPct val="80000"/>
              </a:lnSpc>
              <a:buFontTx/>
              <a:buNone/>
            </a:pPr>
            <a:r>
              <a:rPr lang="en-US" altLang="zh-CN" sz="1800" dirty="0"/>
              <a:t>			}</a:t>
            </a:r>
          </a:p>
          <a:p>
            <a:pPr eaLnBrk="1" hangingPunct="1">
              <a:lnSpc>
                <a:spcPct val="80000"/>
              </a:lnSpc>
              <a:buFontTx/>
              <a:buNone/>
            </a:pPr>
            <a:r>
              <a:rPr lang="en-US" altLang="zh-CN" sz="1800" dirty="0"/>
              <a:t>			p2++;</a:t>
            </a:r>
          </a:p>
          <a:p>
            <a:pPr eaLnBrk="1" hangingPunct="1">
              <a:lnSpc>
                <a:spcPct val="80000"/>
              </a:lnSpc>
              <a:buFontTx/>
              <a:buNone/>
            </a:pPr>
            <a:r>
              <a:rPr lang="en-US" altLang="zh-CN" sz="1800" dirty="0"/>
              <a:t>		}</a:t>
            </a:r>
          </a:p>
          <a:p>
            <a:pPr eaLnBrk="1" hangingPunct="1">
              <a:lnSpc>
                <a:spcPct val="80000"/>
              </a:lnSpc>
              <a:buFontTx/>
              <a:buNone/>
            </a:pPr>
            <a:r>
              <a:rPr lang="en-US" altLang="zh-CN" sz="1800" dirty="0"/>
              <a:t>    if(!s)</a:t>
            </a:r>
          </a:p>
          <a:p>
            <a:pPr eaLnBrk="1" hangingPunct="1">
              <a:lnSpc>
                <a:spcPct val="80000"/>
              </a:lnSpc>
              <a:buFontTx/>
              <a:buNone/>
            </a:pPr>
            <a:r>
              <a:rPr lang="en-US" altLang="zh-CN" sz="1800" dirty="0" err="1"/>
              <a:t>cout</a:t>
            </a:r>
            <a:r>
              <a:rPr lang="en-US" altLang="zh-CN" sz="1800" dirty="0"/>
              <a:t>&lt;&lt;</a:t>
            </a:r>
            <a:r>
              <a:rPr lang="en-US" altLang="zh-CN" sz="1800" dirty="0" err="1"/>
              <a:t>sname</a:t>
            </a:r>
            <a:r>
              <a:rPr lang="en-US" altLang="zh-CN" sz="1800" dirty="0"/>
              <a:t>&lt;&lt;"</a:t>
            </a:r>
            <a:r>
              <a:rPr lang="zh-CN" altLang="en-US" sz="1800" dirty="0"/>
              <a:t>不在集合中！</a:t>
            </a:r>
            <a:r>
              <a:rPr lang="en-US" altLang="zh-CN" sz="1800" dirty="0"/>
              <a:t>"&lt;&lt;</a:t>
            </a:r>
            <a:r>
              <a:rPr lang="en-US" altLang="zh-CN" sz="1800" dirty="0" err="1"/>
              <a:t>endl</a:t>
            </a:r>
            <a:r>
              <a:rPr lang="en-US" altLang="zh-CN" sz="1800" dirty="0"/>
              <a:t>;	//</a:t>
            </a:r>
            <a:r>
              <a:rPr lang="zh-CN" altLang="en-US" sz="1800" dirty="0"/>
              <a:t>如果没有找到就给出提示</a:t>
            </a:r>
          </a:p>
          <a:p>
            <a:pPr eaLnBrk="1" hangingPunct="1">
              <a:lnSpc>
                <a:spcPct val="80000"/>
              </a:lnSpc>
              <a:buFontTx/>
              <a:buNone/>
            </a:pPr>
            <a:r>
              <a:rPr lang="en-US" altLang="zh-CN" sz="1800" dirty="0"/>
              <a:t>}</a:t>
            </a:r>
            <a:endParaRPr lang="zh-CN" altLang="en-US" sz="1800" dirty="0"/>
          </a:p>
        </p:txBody>
      </p:sp>
    </p:spTree>
    <p:extLst>
      <p:ext uri="{BB962C8B-B14F-4D97-AF65-F5344CB8AC3E}">
        <p14:creationId xmlns:p14="http://schemas.microsoft.com/office/powerpoint/2010/main" val="31061036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21803" y="264665"/>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
        <p:nvSpPr>
          <p:cNvPr id="65539" name="Rectangle 3"/>
          <p:cNvSpPr>
            <a:spLocks noGrp="1" noChangeArrowheads="1"/>
          </p:cNvSpPr>
          <p:nvPr>
            <p:ph type="body" idx="1"/>
          </p:nvPr>
        </p:nvSpPr>
        <p:spPr>
          <a:xfrm>
            <a:off x="395536" y="1196752"/>
            <a:ext cx="8424935" cy="4827587"/>
          </a:xfrm>
        </p:spPr>
        <p:txBody>
          <a:bodyPr/>
          <a:lstStyle/>
          <a:p>
            <a:pPr algn="just" eaLnBrk="1" hangingPunct="1">
              <a:buFontTx/>
              <a:buNone/>
            </a:pPr>
            <a:r>
              <a:rPr lang="en-US" altLang="zh-CN" dirty="0">
                <a:solidFill>
                  <a:srgbClr val="0000CC"/>
                </a:solidFill>
              </a:rPr>
              <a:t>2</a:t>
            </a:r>
            <a:r>
              <a:rPr lang="zh-CN" altLang="en-US" dirty="0">
                <a:solidFill>
                  <a:srgbClr val="0000CC"/>
                </a:solidFill>
              </a:rPr>
              <a:t>．</a:t>
            </a:r>
            <a:r>
              <a:rPr lang="en-US" altLang="zh-CN" dirty="0">
                <a:solidFill>
                  <a:srgbClr val="0000CC"/>
                </a:solidFill>
              </a:rPr>
              <a:t>map</a:t>
            </a:r>
            <a:r>
              <a:rPr lang="zh-CN" altLang="en-US" dirty="0">
                <a:solidFill>
                  <a:srgbClr val="0000CC"/>
                </a:solidFill>
              </a:rPr>
              <a:t>和</a:t>
            </a:r>
            <a:r>
              <a:rPr lang="en-US" altLang="zh-CN" dirty="0" err="1">
                <a:solidFill>
                  <a:srgbClr val="0000CC"/>
                </a:solidFill>
              </a:rPr>
              <a:t>multimap</a:t>
            </a:r>
            <a:endParaRPr lang="en-US" altLang="zh-CN" dirty="0">
              <a:solidFill>
                <a:srgbClr val="0000CC"/>
              </a:solidFill>
            </a:endParaRPr>
          </a:p>
          <a:p>
            <a:pPr lvl="1" algn="just" eaLnBrk="1" hangingPunct="1"/>
            <a:r>
              <a:rPr lang="en-US" altLang="zh-CN" sz="2000" b="1" dirty="0"/>
              <a:t>map</a:t>
            </a:r>
            <a:r>
              <a:rPr lang="zh-CN" altLang="en-US" sz="2000" b="1" dirty="0"/>
              <a:t>和</a:t>
            </a:r>
            <a:r>
              <a:rPr lang="en-US" altLang="zh-CN" sz="2000" b="1" dirty="0" err="1"/>
              <a:t>multimap</a:t>
            </a:r>
            <a:r>
              <a:rPr lang="zh-CN" altLang="en-US" sz="2000" b="1" dirty="0"/>
              <a:t>提供了操作</a:t>
            </a:r>
            <a:r>
              <a:rPr lang="en-US" altLang="zh-CN" sz="2000" b="1" dirty="0"/>
              <a:t>&lt;</a:t>
            </a:r>
            <a:r>
              <a:rPr lang="zh-CN" altLang="en-US" sz="2000" b="1" dirty="0"/>
              <a:t>键</a:t>
            </a:r>
            <a:r>
              <a:rPr lang="en-US" altLang="zh-CN" sz="2000" b="1" dirty="0"/>
              <a:t>,</a:t>
            </a:r>
            <a:r>
              <a:rPr lang="zh-CN" altLang="en-US" sz="2000" b="1" dirty="0"/>
              <a:t>值</a:t>
            </a:r>
            <a:r>
              <a:rPr lang="en-US" altLang="zh-CN" sz="2000" b="1" dirty="0"/>
              <a:t>&gt;</a:t>
            </a:r>
            <a:r>
              <a:rPr lang="zh-CN" altLang="en-US" sz="2000" b="1" dirty="0"/>
              <a:t>对的方法（其中的值也称为映射值），它们存储一对对象，即键对象和值对象，键对象是用于查找过程中的键，值是与键对应的附加数据</a:t>
            </a:r>
          </a:p>
          <a:p>
            <a:pPr lvl="1" algn="just" eaLnBrk="1" hangingPunct="1"/>
            <a:r>
              <a:rPr lang="en-US" altLang="zh-CN" sz="2000" b="1" dirty="0"/>
              <a:t>map</a:t>
            </a:r>
            <a:r>
              <a:rPr lang="zh-CN" altLang="en-US" sz="2000" b="1" dirty="0"/>
              <a:t>中的元素不允许重复，而</a:t>
            </a:r>
            <a:r>
              <a:rPr lang="en-US" altLang="zh-CN" sz="2000" b="1" dirty="0" err="1"/>
              <a:t>multimap</a:t>
            </a:r>
            <a:r>
              <a:rPr lang="zh-CN" altLang="en-US" sz="2000" b="1" dirty="0"/>
              <a:t>中的元素是可以重复的。</a:t>
            </a:r>
            <a:r>
              <a:rPr lang="zh-CN" altLang="en-US" sz="2000" dirty="0"/>
              <a:t>  </a:t>
            </a:r>
            <a:endParaRPr lang="en-US" altLang="zh-CN" sz="2000" dirty="0"/>
          </a:p>
          <a:p>
            <a:pPr eaLnBrk="1" hangingPunct="1"/>
            <a:endParaRPr lang="zh-CN" altLang="en-US" dirty="0"/>
          </a:p>
        </p:txBody>
      </p:sp>
      <p:pic>
        <p:nvPicPr>
          <p:cNvPr id="65540" name="Picture 4" descr="B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500438"/>
            <a:ext cx="74168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92143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188640"/>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
        <p:nvSpPr>
          <p:cNvPr id="66563" name="Rectangle 3"/>
          <p:cNvSpPr>
            <a:spLocks noGrp="1" noChangeArrowheads="1"/>
          </p:cNvSpPr>
          <p:nvPr>
            <p:ph type="body" idx="1"/>
          </p:nvPr>
        </p:nvSpPr>
        <p:spPr>
          <a:xfrm>
            <a:off x="685800" y="1268413"/>
            <a:ext cx="7772400" cy="4827587"/>
          </a:xfrm>
        </p:spPr>
        <p:txBody>
          <a:bodyPr/>
          <a:lstStyle/>
          <a:p>
            <a:pPr marL="0" indent="0" eaLnBrk="1" hangingPunct="1">
              <a:buNone/>
            </a:pPr>
            <a:r>
              <a:rPr lang="en-US" altLang="zh-CN" dirty="0">
                <a:solidFill>
                  <a:srgbClr val="0000CC"/>
                </a:solidFill>
              </a:rPr>
              <a:t>（1）map</a:t>
            </a:r>
            <a:r>
              <a:rPr lang="zh-CN" altLang="en-US" dirty="0">
                <a:solidFill>
                  <a:srgbClr val="0000CC"/>
                </a:solidFill>
              </a:rPr>
              <a:t>和</a:t>
            </a:r>
            <a:r>
              <a:rPr lang="en-US" altLang="zh-CN" dirty="0" err="1">
                <a:solidFill>
                  <a:srgbClr val="0000CC"/>
                </a:solidFill>
              </a:rPr>
              <a:t>multimap</a:t>
            </a:r>
            <a:r>
              <a:rPr lang="zh-CN" altLang="en-US" dirty="0">
                <a:solidFill>
                  <a:srgbClr val="0000CC"/>
                </a:solidFill>
              </a:rPr>
              <a:t>的常用操作</a:t>
            </a:r>
          </a:p>
          <a:p>
            <a:pPr marL="990600" lvl="1" indent="-533400" eaLnBrk="1" hangingPunct="1">
              <a:buFont typeface="+mj-ea"/>
              <a:buAutoNum type="circleNumDbPlain"/>
            </a:pPr>
            <a:r>
              <a:rPr lang="en-US" altLang="zh-CN" sz="2000" dirty="0"/>
              <a:t>insert(e)         //</a:t>
            </a:r>
            <a:r>
              <a:rPr lang="zh-CN" altLang="en-US" sz="2000" dirty="0"/>
              <a:t>将元素</a:t>
            </a:r>
            <a:r>
              <a:rPr lang="en-US" altLang="zh-CN" sz="2000" dirty="0"/>
              <a:t>e</a:t>
            </a:r>
            <a:r>
              <a:rPr lang="zh-CN" altLang="en-US" sz="2000" dirty="0"/>
              <a:t>插入到</a:t>
            </a:r>
            <a:r>
              <a:rPr lang="en-US" altLang="zh-CN" sz="2000" dirty="0"/>
              <a:t>map</a:t>
            </a:r>
            <a:r>
              <a:rPr lang="zh-CN" altLang="en-US" sz="2000" dirty="0"/>
              <a:t>，</a:t>
            </a:r>
            <a:r>
              <a:rPr lang="en-US" altLang="zh-CN" sz="2000" dirty="0" err="1"/>
              <a:t>multimap</a:t>
            </a:r>
            <a:r>
              <a:rPr lang="zh-CN" altLang="en-US" sz="2000" dirty="0"/>
              <a:t>，</a:t>
            </a:r>
            <a:r>
              <a:rPr lang="en-US" altLang="zh-CN" sz="2000" dirty="0"/>
              <a:t>set</a:t>
            </a:r>
            <a:r>
              <a:rPr lang="zh-CN" altLang="en-US" sz="2000" dirty="0"/>
              <a:t>，</a:t>
            </a:r>
            <a:r>
              <a:rPr lang="en-US" altLang="zh-CN" sz="2000" dirty="0"/>
              <a:t>multiset</a:t>
            </a:r>
          </a:p>
          <a:p>
            <a:pPr marL="990600" lvl="1" indent="-533400" eaLnBrk="1" hangingPunct="1">
              <a:buFont typeface="+mj-ea"/>
              <a:buAutoNum type="circleNumDbPlain"/>
            </a:pPr>
            <a:r>
              <a:rPr lang="en-US" altLang="zh-CN" dirty="0" err="1"/>
              <a:t>make_pair</a:t>
            </a:r>
            <a:r>
              <a:rPr lang="en-US" altLang="zh-CN" dirty="0"/>
              <a:t>(e1,e2)</a:t>
            </a:r>
          </a:p>
          <a:p>
            <a:pPr marL="990600" lvl="1" indent="-533400" eaLnBrk="1" hangingPunct="1">
              <a:buFont typeface="+mj-ea"/>
              <a:buAutoNum type="circleNumDbPlain"/>
            </a:pPr>
            <a:r>
              <a:rPr lang="en-US" altLang="zh-CN" dirty="0"/>
              <a:t>map/</a:t>
            </a:r>
            <a:r>
              <a:rPr lang="en-US" altLang="zh-CN" dirty="0" err="1"/>
              <a:t>multimap</a:t>
            </a:r>
            <a:r>
              <a:rPr lang="zh-CN" altLang="en-US" dirty="0"/>
              <a:t>类型的迭代器提供了两个数据成员：一个是</a:t>
            </a:r>
            <a:r>
              <a:rPr lang="en-US" altLang="zh-CN" dirty="0"/>
              <a:t>first</a:t>
            </a:r>
            <a:r>
              <a:rPr lang="zh-CN" altLang="en-US" dirty="0"/>
              <a:t>，用于访问键；另一个是</a:t>
            </a:r>
            <a:r>
              <a:rPr lang="en-US" altLang="zh-CN" dirty="0"/>
              <a:t>second</a:t>
            </a:r>
            <a:r>
              <a:rPr lang="zh-CN" altLang="en-US" dirty="0"/>
              <a:t>，用于访问值 </a:t>
            </a:r>
          </a:p>
        </p:txBody>
      </p:sp>
    </p:spTree>
    <p:extLst>
      <p:ext uri="{BB962C8B-B14F-4D97-AF65-F5344CB8AC3E}">
        <p14:creationId xmlns:p14="http://schemas.microsoft.com/office/powerpoint/2010/main" val="36533318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685800" y="260350"/>
            <a:ext cx="7772400" cy="6337300"/>
          </a:xfrm>
        </p:spPr>
        <p:txBody>
          <a:bodyPr/>
          <a:lstStyle/>
          <a:p>
            <a:pPr eaLnBrk="1" hangingPunct="1">
              <a:lnSpc>
                <a:spcPct val="80000"/>
              </a:lnSpc>
              <a:buFontTx/>
              <a:buNone/>
            </a:pPr>
            <a:r>
              <a:rPr lang="en-US" altLang="zh-CN" sz="1600" dirty="0"/>
              <a:t>【</a:t>
            </a:r>
            <a:r>
              <a:rPr lang="zh-CN" altLang="en-US" sz="1600" dirty="0"/>
              <a:t>例</a:t>
            </a:r>
            <a:r>
              <a:rPr lang="en-US" altLang="zh-CN" sz="1600" dirty="0"/>
              <a:t>7-20】  </a:t>
            </a:r>
            <a:r>
              <a:rPr lang="zh-CN" altLang="en-US" sz="1600" dirty="0"/>
              <a:t>用</a:t>
            </a:r>
            <a:r>
              <a:rPr lang="en-US" altLang="zh-CN" sz="1600" dirty="0"/>
              <a:t>map</a:t>
            </a:r>
            <a:r>
              <a:rPr lang="zh-CN" altLang="en-US" sz="1600" dirty="0"/>
              <a:t>查询雇员的工资。</a:t>
            </a:r>
          </a:p>
          <a:p>
            <a:pPr eaLnBrk="1" hangingPunct="1">
              <a:lnSpc>
                <a:spcPct val="80000"/>
              </a:lnSpc>
              <a:buFontTx/>
              <a:buNone/>
            </a:pPr>
            <a:r>
              <a:rPr lang="en-US" altLang="zh-CN" sz="1600" dirty="0"/>
              <a:t>//Eg7-20.cpp</a:t>
            </a:r>
          </a:p>
          <a:p>
            <a:pPr eaLnBrk="1" hangingPunct="1">
              <a:lnSpc>
                <a:spcPct val="80000"/>
              </a:lnSpc>
              <a:buFontTx/>
              <a:buNone/>
            </a:pPr>
            <a:r>
              <a:rPr lang="en-US" altLang="zh-CN" sz="1600" dirty="0"/>
              <a:t>#include&lt;</a:t>
            </a:r>
            <a:r>
              <a:rPr lang="en-US" altLang="zh-CN" sz="1600" dirty="0" err="1"/>
              <a:t>iostream</a:t>
            </a:r>
            <a:r>
              <a:rPr lang="en-US" altLang="zh-CN" sz="1600" dirty="0"/>
              <a:t>&gt;</a:t>
            </a:r>
          </a:p>
          <a:p>
            <a:pPr eaLnBrk="1" hangingPunct="1">
              <a:lnSpc>
                <a:spcPct val="80000"/>
              </a:lnSpc>
              <a:buFontTx/>
              <a:buNone/>
            </a:pPr>
            <a:r>
              <a:rPr lang="en-US" altLang="zh-CN" sz="1600" dirty="0"/>
              <a:t>#include&lt;string&gt;</a:t>
            </a:r>
          </a:p>
          <a:p>
            <a:pPr eaLnBrk="1" hangingPunct="1">
              <a:lnSpc>
                <a:spcPct val="80000"/>
              </a:lnSpc>
              <a:buFontTx/>
              <a:buNone/>
            </a:pPr>
            <a:r>
              <a:rPr lang="en-US" altLang="zh-CN" sz="1600" dirty="0"/>
              <a:t>#include&lt;map&gt;</a:t>
            </a:r>
          </a:p>
          <a:p>
            <a:pPr eaLnBrk="1" hangingPunct="1">
              <a:lnSpc>
                <a:spcPct val="80000"/>
              </a:lnSpc>
              <a:buFontTx/>
              <a:buNone/>
            </a:pPr>
            <a:r>
              <a:rPr lang="en-US" altLang="zh-CN" sz="1600" dirty="0"/>
              <a:t>using namespace </a:t>
            </a:r>
            <a:r>
              <a:rPr lang="en-US" altLang="zh-CN" sz="1600" dirty="0" err="1"/>
              <a:t>std</a:t>
            </a:r>
            <a:r>
              <a:rPr lang="en-US" altLang="zh-CN" sz="1600" dirty="0"/>
              <a:t>;</a:t>
            </a:r>
          </a:p>
          <a:p>
            <a:pPr eaLnBrk="1" hangingPunct="1">
              <a:lnSpc>
                <a:spcPct val="80000"/>
              </a:lnSpc>
              <a:buFontTx/>
              <a:buNone/>
            </a:pPr>
            <a:r>
              <a:rPr lang="en-US" altLang="zh-CN" sz="1600" dirty="0"/>
              <a:t>void main(){</a:t>
            </a:r>
          </a:p>
          <a:p>
            <a:pPr eaLnBrk="1" hangingPunct="1">
              <a:lnSpc>
                <a:spcPct val="80000"/>
              </a:lnSpc>
              <a:buFontTx/>
              <a:buNone/>
            </a:pPr>
            <a:r>
              <a:rPr lang="en-US" altLang="zh-CN" sz="1600" dirty="0"/>
              <a:t>		string name[]={"</a:t>
            </a:r>
            <a:r>
              <a:rPr lang="zh-CN" altLang="en-US" sz="1600" dirty="0"/>
              <a:t>张大年</a:t>
            </a:r>
            <a:r>
              <a:rPr lang="en-US" altLang="zh-CN" sz="1600" dirty="0"/>
              <a:t>","</a:t>
            </a:r>
            <a:r>
              <a:rPr lang="zh-CN" altLang="en-US" sz="1600" dirty="0"/>
              <a:t>刘明海</a:t>
            </a:r>
            <a:r>
              <a:rPr lang="en-US" altLang="zh-CN" sz="1600" dirty="0"/>
              <a:t>","</a:t>
            </a:r>
            <a:r>
              <a:rPr lang="zh-CN" altLang="en-US" sz="1600" dirty="0"/>
              <a:t>李煜</a:t>
            </a:r>
            <a:r>
              <a:rPr lang="en-US" altLang="zh-CN" sz="1600" dirty="0"/>
              <a:t>"};    	//</a:t>
            </a:r>
            <a:r>
              <a:rPr lang="zh-CN" altLang="en-US" sz="1600" dirty="0"/>
              <a:t>雇员姓名</a:t>
            </a:r>
          </a:p>
          <a:p>
            <a:pPr eaLnBrk="1" hangingPunct="1">
              <a:lnSpc>
                <a:spcPct val="80000"/>
              </a:lnSpc>
              <a:buFontTx/>
              <a:buNone/>
            </a:pPr>
            <a:r>
              <a:rPr lang="zh-CN" altLang="en-US" sz="1600" dirty="0"/>
              <a:t>		</a:t>
            </a:r>
            <a:r>
              <a:rPr lang="en-US" altLang="zh-CN" sz="1600" dirty="0"/>
              <a:t>double salary[]={1200,2000,1450};		//</a:t>
            </a:r>
            <a:r>
              <a:rPr lang="zh-CN" altLang="en-US" sz="1600" dirty="0"/>
              <a:t>雇员工资</a:t>
            </a:r>
          </a:p>
          <a:p>
            <a:pPr eaLnBrk="1" hangingPunct="1">
              <a:lnSpc>
                <a:spcPct val="80000"/>
              </a:lnSpc>
              <a:buFontTx/>
              <a:buNone/>
            </a:pPr>
            <a:r>
              <a:rPr lang="zh-CN" altLang="en-US" sz="1600" dirty="0"/>
              <a:t>		</a:t>
            </a:r>
            <a:r>
              <a:rPr lang="en-US" altLang="zh-CN" sz="1600" dirty="0"/>
              <a:t>map&lt;</a:t>
            </a:r>
            <a:r>
              <a:rPr lang="en-US" altLang="zh-CN" sz="1600" dirty="0" err="1"/>
              <a:t>string,double</a:t>
            </a:r>
            <a:r>
              <a:rPr lang="en-US" altLang="zh-CN" sz="1600" dirty="0"/>
              <a:t>&gt;</a:t>
            </a:r>
            <a:r>
              <a:rPr lang="en-US" altLang="zh-CN" sz="1600" dirty="0" err="1"/>
              <a:t>sal</a:t>
            </a:r>
            <a:r>
              <a:rPr lang="en-US" altLang="zh-CN" sz="1600" dirty="0"/>
              <a:t>;                      	//</a:t>
            </a:r>
            <a:r>
              <a:rPr lang="zh-CN" altLang="en-US" sz="1600" dirty="0"/>
              <a:t>用映射存储姓名和工资</a:t>
            </a:r>
          </a:p>
          <a:p>
            <a:pPr eaLnBrk="1" hangingPunct="1">
              <a:lnSpc>
                <a:spcPct val="80000"/>
              </a:lnSpc>
              <a:buFontTx/>
              <a:buNone/>
            </a:pPr>
            <a:r>
              <a:rPr lang="zh-CN" altLang="en-US" sz="1600" dirty="0"/>
              <a:t>		</a:t>
            </a:r>
            <a:r>
              <a:rPr lang="en-US" altLang="zh-CN" sz="1600" dirty="0"/>
              <a:t>map&lt;</a:t>
            </a:r>
            <a:r>
              <a:rPr lang="en-US" altLang="zh-CN" sz="1600" dirty="0" err="1"/>
              <a:t>string,double</a:t>
            </a:r>
            <a:r>
              <a:rPr lang="en-US" altLang="zh-CN" sz="1600" dirty="0"/>
              <a:t>&gt;::iterator p;		//</a:t>
            </a:r>
            <a:r>
              <a:rPr lang="zh-CN" altLang="en-US" sz="1600" dirty="0"/>
              <a:t>定义映射的迭代器</a:t>
            </a:r>
          </a:p>
          <a:p>
            <a:pPr eaLnBrk="1" hangingPunct="1">
              <a:lnSpc>
                <a:spcPct val="80000"/>
              </a:lnSpc>
              <a:buFontTx/>
              <a:buNone/>
            </a:pPr>
            <a:r>
              <a:rPr lang="zh-CN" altLang="en-US" sz="1600" dirty="0"/>
              <a:t>		</a:t>
            </a:r>
            <a:r>
              <a:rPr lang="en-US" altLang="zh-CN" sz="1600" dirty="0"/>
              <a:t>for(</a:t>
            </a:r>
            <a:r>
              <a:rPr lang="en-US" altLang="zh-CN" sz="1600" dirty="0" err="1"/>
              <a:t>int</a:t>
            </a:r>
            <a:r>
              <a:rPr lang="en-US" altLang="zh-CN" sz="1600" dirty="0"/>
              <a:t> </a:t>
            </a:r>
            <a:r>
              <a:rPr lang="en-US" altLang="zh-CN" sz="1600" dirty="0" err="1"/>
              <a:t>i</a:t>
            </a:r>
            <a:r>
              <a:rPr lang="en-US" altLang="zh-CN" sz="1600" dirty="0"/>
              <a:t>=0;i&lt;3;i++)</a:t>
            </a:r>
          </a:p>
          <a:p>
            <a:pPr eaLnBrk="1" hangingPunct="1">
              <a:lnSpc>
                <a:spcPct val="80000"/>
              </a:lnSpc>
              <a:buFontTx/>
              <a:buNone/>
            </a:pPr>
            <a:r>
              <a:rPr lang="en-US" altLang="zh-CN" sz="1600" dirty="0"/>
              <a:t>			</a:t>
            </a:r>
            <a:r>
              <a:rPr lang="en-US" altLang="zh-CN" sz="1600" dirty="0" err="1"/>
              <a:t>sal.insert</a:t>
            </a:r>
            <a:r>
              <a:rPr lang="en-US" altLang="zh-CN" sz="1600" dirty="0"/>
              <a:t>(</a:t>
            </a:r>
            <a:r>
              <a:rPr lang="en-US" altLang="zh-CN" sz="1600" dirty="0" err="1"/>
              <a:t>make_pair</a:t>
            </a:r>
            <a:r>
              <a:rPr lang="en-US" altLang="zh-CN" sz="1600" dirty="0"/>
              <a:t>(name[</a:t>
            </a:r>
            <a:r>
              <a:rPr lang="en-US" altLang="zh-CN" sz="1600" dirty="0" err="1"/>
              <a:t>i</a:t>
            </a:r>
            <a:r>
              <a:rPr lang="en-US" altLang="zh-CN" sz="1600" dirty="0"/>
              <a:t>],salary[</a:t>
            </a:r>
            <a:r>
              <a:rPr lang="en-US" altLang="zh-CN" sz="1600" dirty="0" err="1"/>
              <a:t>i</a:t>
            </a:r>
            <a:r>
              <a:rPr lang="en-US" altLang="zh-CN" sz="1600" dirty="0"/>
              <a:t>]));	//</a:t>
            </a:r>
            <a:r>
              <a:rPr lang="zh-CN" altLang="en-US" sz="1600" dirty="0"/>
              <a:t>将姓名</a:t>
            </a:r>
            <a:r>
              <a:rPr lang="en-US" altLang="zh-CN" sz="1600" dirty="0"/>
              <a:t>/</a:t>
            </a:r>
            <a:r>
              <a:rPr lang="zh-CN" altLang="en-US" sz="1600" dirty="0"/>
              <a:t>工资加入映射</a:t>
            </a:r>
          </a:p>
          <a:p>
            <a:pPr eaLnBrk="1" hangingPunct="1">
              <a:lnSpc>
                <a:spcPct val="80000"/>
              </a:lnSpc>
              <a:buFontTx/>
              <a:buNone/>
            </a:pPr>
            <a:r>
              <a:rPr lang="zh-CN" altLang="en-US" sz="1600" dirty="0"/>
              <a:t>		</a:t>
            </a:r>
            <a:r>
              <a:rPr lang="en-US" altLang="zh-CN" sz="1600" dirty="0" err="1"/>
              <a:t>sal</a:t>
            </a:r>
            <a:r>
              <a:rPr lang="en-US" altLang="zh-CN" sz="1600" dirty="0"/>
              <a:t>["tom"]=3400;                            	//</a:t>
            </a:r>
            <a:r>
              <a:rPr lang="zh-CN" altLang="en-US" sz="1600" dirty="0"/>
              <a:t>通过下标运算加入</a:t>
            </a:r>
            <a:r>
              <a:rPr lang="en-US" altLang="zh-CN" sz="1600" dirty="0"/>
              <a:t>map</a:t>
            </a:r>
            <a:r>
              <a:rPr lang="zh-CN" altLang="en-US" sz="1600" dirty="0"/>
              <a:t>元素</a:t>
            </a:r>
          </a:p>
          <a:p>
            <a:pPr eaLnBrk="1" hangingPunct="1">
              <a:lnSpc>
                <a:spcPct val="80000"/>
              </a:lnSpc>
              <a:buFontTx/>
              <a:buNone/>
            </a:pPr>
            <a:r>
              <a:rPr lang="zh-CN" altLang="en-US" sz="1600" dirty="0"/>
              <a:t>		</a:t>
            </a:r>
            <a:r>
              <a:rPr lang="en-US" altLang="zh-CN" sz="1600" dirty="0" err="1"/>
              <a:t>sal</a:t>
            </a:r>
            <a:r>
              <a:rPr lang="en-US" altLang="zh-CN" sz="1600" dirty="0"/>
              <a:t>["bob"]=2000;</a:t>
            </a:r>
          </a:p>
          <a:p>
            <a:pPr eaLnBrk="1" hangingPunct="1">
              <a:lnSpc>
                <a:spcPct val="80000"/>
              </a:lnSpc>
              <a:buFontTx/>
              <a:buNone/>
            </a:pPr>
            <a:r>
              <a:rPr lang="en-US" altLang="zh-CN" sz="1600" dirty="0"/>
              <a:t>		for(p=</a:t>
            </a:r>
            <a:r>
              <a:rPr lang="en-US" altLang="zh-CN" sz="1600" dirty="0" err="1"/>
              <a:t>sal.begin</a:t>
            </a:r>
            <a:r>
              <a:rPr lang="en-US" altLang="zh-CN" sz="1600" dirty="0"/>
              <a:t>();p!=</a:t>
            </a:r>
            <a:r>
              <a:rPr lang="en-US" altLang="zh-CN" sz="1600" dirty="0" err="1"/>
              <a:t>sal.end</a:t>
            </a:r>
            <a:r>
              <a:rPr lang="en-US" altLang="zh-CN" sz="1600" dirty="0"/>
              <a:t>();p++)	//</a:t>
            </a:r>
            <a:r>
              <a:rPr lang="zh-CN" altLang="en-US" sz="1600" dirty="0"/>
              <a:t>输出映射中的全部元素</a:t>
            </a:r>
          </a:p>
          <a:p>
            <a:pPr eaLnBrk="1" hangingPunct="1">
              <a:lnSpc>
                <a:spcPct val="80000"/>
              </a:lnSpc>
              <a:buFontTx/>
              <a:buNone/>
            </a:pPr>
            <a:r>
              <a:rPr lang="zh-CN" altLang="en-US" sz="1600" dirty="0"/>
              <a:t>			</a:t>
            </a:r>
            <a:r>
              <a:rPr lang="en-US" altLang="zh-CN" sz="1600" dirty="0" err="1"/>
              <a:t>cout</a:t>
            </a:r>
            <a:r>
              <a:rPr lang="en-US" altLang="zh-CN" sz="1600" dirty="0"/>
              <a:t>&lt;&lt;p-&gt;first&lt;&lt;"\t"&lt;&lt;p-&gt;second&lt;&lt;</a:t>
            </a:r>
            <a:r>
              <a:rPr lang="en-US" altLang="zh-CN" sz="1600" dirty="0" err="1"/>
              <a:t>endl</a:t>
            </a:r>
            <a:r>
              <a:rPr lang="en-US" altLang="zh-CN" sz="1600" dirty="0"/>
              <a:t>;	//</a:t>
            </a:r>
            <a:r>
              <a:rPr lang="zh-CN" altLang="en-US" sz="1600" dirty="0"/>
              <a:t>输出元素的键和值</a:t>
            </a:r>
          </a:p>
          <a:p>
            <a:pPr eaLnBrk="1" hangingPunct="1">
              <a:lnSpc>
                <a:spcPct val="80000"/>
              </a:lnSpc>
              <a:buFontTx/>
              <a:buNone/>
            </a:pPr>
            <a:r>
              <a:rPr lang="zh-CN" altLang="en-US" sz="1600" dirty="0"/>
              <a:t>		</a:t>
            </a:r>
            <a:r>
              <a:rPr lang="en-US" altLang="zh-CN" sz="1600" dirty="0"/>
              <a:t>string person;</a:t>
            </a:r>
          </a:p>
          <a:p>
            <a:pPr eaLnBrk="1" hangingPunct="1">
              <a:lnSpc>
                <a:spcPct val="80000"/>
              </a:lnSpc>
              <a:buFontTx/>
              <a:buNone/>
            </a:pPr>
            <a:r>
              <a:rPr lang="en-US" altLang="zh-CN" sz="1600" dirty="0"/>
              <a:t>		</a:t>
            </a:r>
            <a:r>
              <a:rPr lang="en-US" altLang="zh-CN" sz="1600" dirty="0" err="1"/>
              <a:t>cout</a:t>
            </a:r>
            <a:r>
              <a:rPr lang="en-US" altLang="zh-CN" sz="1600" dirty="0"/>
              <a:t>&lt;&lt;"</a:t>
            </a:r>
            <a:r>
              <a:rPr lang="zh-CN" altLang="en-US" sz="1600" dirty="0"/>
              <a:t>输入查找人员的姓名：</a:t>
            </a:r>
            <a:r>
              <a:rPr lang="en-US" altLang="zh-CN" sz="1600" dirty="0"/>
              <a:t>";</a:t>
            </a:r>
          </a:p>
          <a:p>
            <a:pPr eaLnBrk="1" hangingPunct="1">
              <a:lnSpc>
                <a:spcPct val="80000"/>
              </a:lnSpc>
              <a:buFontTx/>
              <a:buNone/>
            </a:pPr>
            <a:r>
              <a:rPr lang="en-US" altLang="zh-CN" sz="1600" dirty="0"/>
              <a:t>		</a:t>
            </a:r>
            <a:r>
              <a:rPr lang="en-US" altLang="zh-CN" sz="1600" dirty="0" err="1"/>
              <a:t>cin</a:t>
            </a:r>
            <a:r>
              <a:rPr lang="en-US" altLang="zh-CN" sz="1600" dirty="0"/>
              <a:t>&gt;&gt;person;</a:t>
            </a:r>
          </a:p>
          <a:p>
            <a:pPr eaLnBrk="1" hangingPunct="1">
              <a:lnSpc>
                <a:spcPct val="80000"/>
              </a:lnSpc>
              <a:buFontTx/>
              <a:buNone/>
            </a:pPr>
            <a:r>
              <a:rPr lang="en-US" altLang="zh-CN" sz="1600" dirty="0"/>
              <a:t>		for(p=</a:t>
            </a:r>
            <a:r>
              <a:rPr lang="en-US" altLang="zh-CN" sz="1600" dirty="0" err="1"/>
              <a:t>sal.begin</a:t>
            </a:r>
            <a:r>
              <a:rPr lang="en-US" altLang="zh-CN" sz="1600" dirty="0"/>
              <a:t>();p!=</a:t>
            </a:r>
            <a:r>
              <a:rPr lang="en-US" altLang="zh-CN" sz="1600" dirty="0" err="1"/>
              <a:t>sal.end</a:t>
            </a:r>
            <a:r>
              <a:rPr lang="en-US" altLang="zh-CN" sz="1600" dirty="0"/>
              <a:t>();p++)	//</a:t>
            </a:r>
            <a:r>
              <a:rPr lang="zh-CN" altLang="en-US" sz="1600" dirty="0"/>
              <a:t>据姓名查工资，找到就输出</a:t>
            </a:r>
          </a:p>
          <a:p>
            <a:pPr eaLnBrk="1" hangingPunct="1">
              <a:lnSpc>
                <a:spcPct val="80000"/>
              </a:lnSpc>
              <a:buFontTx/>
              <a:buNone/>
            </a:pPr>
            <a:r>
              <a:rPr lang="zh-CN" altLang="en-US" sz="1600" dirty="0"/>
              <a:t>			</a:t>
            </a:r>
            <a:r>
              <a:rPr lang="en-US" altLang="zh-CN" sz="1600" dirty="0"/>
              <a:t>if(p-&gt;first==person)</a:t>
            </a:r>
          </a:p>
          <a:p>
            <a:pPr eaLnBrk="1" hangingPunct="1">
              <a:lnSpc>
                <a:spcPct val="80000"/>
              </a:lnSpc>
              <a:buFontTx/>
              <a:buNone/>
            </a:pPr>
            <a:r>
              <a:rPr lang="en-US" altLang="zh-CN" sz="1600" dirty="0" err="1"/>
              <a:t>cout</a:t>
            </a:r>
            <a:r>
              <a:rPr lang="en-US" altLang="zh-CN" sz="1600" dirty="0"/>
              <a:t>&lt;&lt;p-&gt;second&lt;&lt;</a:t>
            </a:r>
            <a:r>
              <a:rPr lang="en-US" altLang="zh-CN" sz="1600" dirty="0" err="1"/>
              <a:t>endl</a:t>
            </a:r>
            <a:r>
              <a:rPr lang="en-US" altLang="zh-CN" sz="1600" dirty="0"/>
              <a:t>;</a:t>
            </a:r>
          </a:p>
          <a:p>
            <a:pPr eaLnBrk="1" hangingPunct="1">
              <a:lnSpc>
                <a:spcPct val="80000"/>
              </a:lnSpc>
              <a:buFontTx/>
              <a:buNone/>
            </a:pPr>
            <a:r>
              <a:rPr lang="en-US" altLang="zh-CN" sz="1600" dirty="0"/>
              <a:t>}</a:t>
            </a:r>
            <a:endParaRPr lang="zh-CN" altLang="en-US" sz="1600" dirty="0"/>
          </a:p>
        </p:txBody>
      </p:sp>
    </p:spTree>
    <p:extLst>
      <p:ext uri="{BB962C8B-B14F-4D97-AF65-F5344CB8AC3E}">
        <p14:creationId xmlns:p14="http://schemas.microsoft.com/office/powerpoint/2010/main" val="234320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55995" y="188641"/>
            <a:ext cx="7772400" cy="648072"/>
          </a:xfrm>
        </p:spPr>
        <p:txBody>
          <a:bodyPr/>
          <a:lstStyle/>
          <a:p>
            <a:pPr eaLnBrk="1" hangingPunct="1"/>
            <a:r>
              <a:rPr lang="en-US" altLang="zh-CN" dirty="0"/>
              <a:t>7.2.1</a:t>
            </a:r>
            <a:r>
              <a:rPr lang="zh-CN" altLang="en-US" dirty="0"/>
              <a:t> </a:t>
            </a:r>
            <a:r>
              <a:rPr lang="en-US" altLang="zh-CN" dirty="0"/>
              <a:t>  </a:t>
            </a:r>
            <a:r>
              <a:rPr lang="zh-CN" altLang="en-US" dirty="0"/>
              <a:t>函数</a:t>
            </a:r>
            <a:r>
              <a:rPr lang="zh-CN" altLang="en-US" dirty="0">
                <a:solidFill>
                  <a:srgbClr val="FF0000"/>
                </a:solidFill>
              </a:rPr>
              <a:t>模板的定义</a:t>
            </a:r>
          </a:p>
        </p:txBody>
      </p:sp>
      <p:sp>
        <p:nvSpPr>
          <p:cNvPr id="15363" name="Rectangle 3"/>
          <p:cNvSpPr>
            <a:spLocks noGrp="1" noChangeArrowheads="1"/>
          </p:cNvSpPr>
          <p:nvPr>
            <p:ph type="body" idx="1"/>
          </p:nvPr>
        </p:nvSpPr>
        <p:spPr>
          <a:xfrm>
            <a:off x="547251" y="1052736"/>
            <a:ext cx="7989888" cy="4827587"/>
          </a:xfrm>
        </p:spPr>
        <p:txBody>
          <a:bodyPr/>
          <a:lstStyle/>
          <a:p>
            <a:pPr eaLnBrk="1" hangingPunct="1">
              <a:buFontTx/>
              <a:buNone/>
            </a:pPr>
            <a:r>
              <a:rPr lang="en-US" altLang="zh-CN" sz="2800" dirty="0">
                <a:solidFill>
                  <a:srgbClr val="0000CC"/>
                </a:solidFill>
              </a:rPr>
              <a:t>2</a:t>
            </a:r>
            <a:r>
              <a:rPr lang="zh-CN" altLang="en-US" sz="2800" dirty="0">
                <a:solidFill>
                  <a:srgbClr val="0000CC"/>
                </a:solidFill>
              </a:rPr>
              <a:t>、使用函数模板的注意事项</a:t>
            </a:r>
          </a:p>
          <a:p>
            <a:pPr lvl="1" eaLnBrk="1" hangingPunct="1">
              <a:buFontTx/>
              <a:buNone/>
            </a:pPr>
            <a:r>
              <a:rPr lang="zh-CN" altLang="en-US" sz="2400" dirty="0"/>
              <a:t>① 在定义模板时，不允许</a:t>
            </a:r>
            <a:r>
              <a:rPr lang="en-US" altLang="zh-CN" sz="2400" dirty="0"/>
              <a:t>template</a:t>
            </a:r>
            <a:r>
              <a:rPr lang="zh-CN" altLang="en-US" sz="2400" dirty="0"/>
              <a:t>语句与函数模板定义之间有任何其他语句。</a:t>
            </a:r>
          </a:p>
          <a:p>
            <a:pPr lvl="2" eaLnBrk="1" hangingPunct="1">
              <a:buFontTx/>
              <a:buNone/>
            </a:pPr>
            <a:r>
              <a:rPr lang="en-US" altLang="zh-CN" sz="2000" dirty="0"/>
              <a:t>template &lt;</a:t>
            </a:r>
            <a:r>
              <a:rPr lang="en-US" altLang="zh-CN" sz="2000" dirty="0">
                <a:solidFill>
                  <a:srgbClr val="0000CC"/>
                </a:solidFill>
              </a:rPr>
              <a:t> </a:t>
            </a:r>
            <a:r>
              <a:rPr lang="en-US" altLang="zh-CN" sz="2000" dirty="0" err="1">
                <a:solidFill>
                  <a:srgbClr val="0000CC"/>
                </a:solidFill>
              </a:rPr>
              <a:t>typename</a:t>
            </a:r>
            <a:r>
              <a:rPr lang="en-US" altLang="zh-CN" sz="2000" dirty="0"/>
              <a:t> T&gt;</a:t>
            </a:r>
          </a:p>
          <a:p>
            <a:pPr lvl="2" eaLnBrk="1" hangingPunct="1">
              <a:buFontTx/>
              <a:buNone/>
            </a:pPr>
            <a:r>
              <a:rPr lang="en-US" altLang="zh-CN" sz="2000" dirty="0" err="1">
                <a:solidFill>
                  <a:srgbClr val="FF0000"/>
                </a:solidFill>
              </a:rPr>
              <a:t>int</a:t>
            </a:r>
            <a:r>
              <a:rPr lang="en-US" altLang="zh-CN" sz="2000" dirty="0">
                <a:solidFill>
                  <a:srgbClr val="FF0000"/>
                </a:solidFill>
              </a:rPr>
              <a:t> x;</a:t>
            </a:r>
            <a:r>
              <a:rPr lang="en-US" altLang="zh-CN" sz="2000" dirty="0"/>
              <a:t>                 </a:t>
            </a:r>
            <a:r>
              <a:rPr lang="en-US" altLang="zh-CN" sz="1400" dirty="0"/>
              <a:t>//</a:t>
            </a:r>
            <a:r>
              <a:rPr lang="zh-CN" altLang="en-US" sz="1400" dirty="0"/>
              <a:t>错误，不允许在此位置有任何语句</a:t>
            </a:r>
          </a:p>
          <a:p>
            <a:pPr lvl="2" eaLnBrk="1" hangingPunct="1">
              <a:buFontTx/>
              <a:buNone/>
            </a:pPr>
            <a:r>
              <a:rPr lang="en-US" altLang="zh-CN" sz="2000" dirty="0"/>
              <a:t>T min(T </a:t>
            </a:r>
            <a:r>
              <a:rPr lang="en-US" altLang="zh-CN" sz="2000" dirty="0" err="1"/>
              <a:t>a,T</a:t>
            </a:r>
            <a:r>
              <a:rPr lang="en-US" altLang="zh-CN" sz="2000" dirty="0"/>
              <a:t> b){</a:t>
            </a:r>
            <a:r>
              <a:rPr lang="en-US" altLang="zh-CN" sz="2000" dirty="0">
                <a:latin typeface="Arial" panose="020B0604020202020204" pitchFamily="34" charset="0"/>
              </a:rPr>
              <a:t>…</a:t>
            </a:r>
            <a:r>
              <a:rPr lang="en-US" altLang="zh-CN" sz="2000" dirty="0"/>
              <a:t>}</a:t>
            </a:r>
          </a:p>
          <a:p>
            <a:pPr lvl="1" eaLnBrk="1" hangingPunct="1">
              <a:buFontTx/>
              <a:buNone/>
            </a:pPr>
            <a:r>
              <a:rPr lang="zh-CN" altLang="en-US" sz="2400" dirty="0"/>
              <a:t>② 函数模板可以有多个</a:t>
            </a:r>
            <a:r>
              <a:rPr lang="zh-CN" altLang="en-US" sz="2400" b="1" dirty="0">
                <a:solidFill>
                  <a:srgbClr val="FF0000"/>
                </a:solidFill>
              </a:rPr>
              <a:t>类型参数</a:t>
            </a:r>
            <a:r>
              <a:rPr lang="zh-CN" altLang="en-US" sz="2400" dirty="0"/>
              <a:t>，但每个类型参数都必须用关键字</a:t>
            </a:r>
            <a:r>
              <a:rPr lang="en-US" altLang="zh-CN" sz="2400" dirty="0"/>
              <a:t>class</a:t>
            </a:r>
            <a:r>
              <a:rPr lang="zh-CN" altLang="en-US" sz="2400" dirty="0"/>
              <a:t>或</a:t>
            </a:r>
            <a:r>
              <a:rPr lang="en-US" altLang="zh-CN" sz="2400" dirty="0" err="1"/>
              <a:t>typename</a:t>
            </a:r>
            <a:r>
              <a:rPr lang="zh-CN" altLang="en-US" sz="2400" dirty="0"/>
              <a:t>限定。此外，模板参数中还可以出现确定类型参数，称为</a:t>
            </a:r>
            <a:r>
              <a:rPr lang="zh-CN" altLang="en-US" sz="2400" b="1" dirty="0">
                <a:solidFill>
                  <a:srgbClr val="FF0000"/>
                </a:solidFill>
              </a:rPr>
              <a:t>非类型参数</a:t>
            </a:r>
            <a:r>
              <a:rPr lang="zh-CN" altLang="en-US" sz="2400" dirty="0"/>
              <a:t>。</a:t>
            </a:r>
            <a:r>
              <a:rPr lang="zh-CN" altLang="en-US" sz="2400" dirty="0">
                <a:solidFill>
                  <a:schemeClr val="accent2"/>
                </a:solidFill>
              </a:rPr>
              <a:t>例：</a:t>
            </a:r>
          </a:p>
          <a:p>
            <a:pPr lvl="2" eaLnBrk="1" hangingPunct="1">
              <a:buFontTx/>
              <a:buNone/>
            </a:pPr>
            <a:r>
              <a:rPr lang="en-US" altLang="zh-CN" sz="2000" dirty="0"/>
              <a:t>template &lt;</a:t>
            </a:r>
            <a:r>
              <a:rPr lang="en-US" altLang="zh-CN" sz="2000" dirty="0">
                <a:solidFill>
                  <a:srgbClr val="0000CC"/>
                </a:solidFill>
              </a:rPr>
              <a:t> </a:t>
            </a:r>
            <a:r>
              <a:rPr lang="en-US" altLang="zh-CN" sz="2000" dirty="0" err="1">
                <a:solidFill>
                  <a:srgbClr val="0000CC"/>
                </a:solidFill>
              </a:rPr>
              <a:t>typename</a:t>
            </a:r>
            <a:r>
              <a:rPr lang="en-US" altLang="zh-CN" sz="2000" dirty="0"/>
              <a:t> T1,</a:t>
            </a:r>
            <a:r>
              <a:rPr lang="en-US" altLang="zh-CN" sz="2000" dirty="0">
                <a:solidFill>
                  <a:srgbClr val="0000CC"/>
                </a:solidFill>
              </a:rPr>
              <a:t> </a:t>
            </a:r>
            <a:r>
              <a:rPr lang="en-US" altLang="zh-CN" sz="2000" dirty="0" err="1">
                <a:solidFill>
                  <a:srgbClr val="0000CC"/>
                </a:solidFill>
              </a:rPr>
              <a:t>typename</a:t>
            </a:r>
            <a:r>
              <a:rPr lang="en-US" altLang="zh-CN" sz="2000" dirty="0"/>
              <a:t> T2,</a:t>
            </a:r>
            <a:r>
              <a:rPr lang="en-US" altLang="zh-CN" sz="2000" dirty="0">
                <a:solidFill>
                  <a:srgbClr val="0000CC"/>
                </a:solidFill>
              </a:rPr>
              <a:t> </a:t>
            </a:r>
            <a:r>
              <a:rPr lang="en-US" altLang="zh-CN" sz="2000" dirty="0" err="1">
                <a:solidFill>
                  <a:srgbClr val="0000CC"/>
                </a:solidFill>
              </a:rPr>
              <a:t>typename</a:t>
            </a:r>
            <a:r>
              <a:rPr lang="en-US" altLang="zh-CN" sz="2000" dirty="0"/>
              <a:t> T3,int T4&gt;</a:t>
            </a:r>
          </a:p>
          <a:p>
            <a:pPr lvl="2" eaLnBrk="1" hangingPunct="1">
              <a:buFontTx/>
              <a:buNone/>
            </a:pPr>
            <a:r>
              <a:rPr lang="en-US" altLang="zh-CN" sz="2000" dirty="0"/>
              <a:t>T1 </a:t>
            </a:r>
            <a:r>
              <a:rPr lang="en-US" altLang="zh-CN" sz="2000" dirty="0" err="1"/>
              <a:t>fx</a:t>
            </a:r>
            <a:r>
              <a:rPr lang="en-US" altLang="zh-CN" sz="2000" dirty="0"/>
              <a:t>(T1 a, T 2 b, T3 c){</a:t>
            </a:r>
            <a:r>
              <a:rPr lang="en-US" altLang="zh-CN" sz="2000" dirty="0">
                <a:latin typeface="Arial" panose="020B0604020202020204" pitchFamily="34" charset="0"/>
              </a:rPr>
              <a:t>…</a:t>
            </a:r>
            <a:r>
              <a:rPr lang="en-US" altLang="zh-CN" sz="2000" dirty="0"/>
              <a:t>}</a:t>
            </a:r>
          </a:p>
          <a:p>
            <a:pPr lvl="1" eaLnBrk="1" hangingPunct="1">
              <a:buFontTx/>
              <a:buNone/>
            </a:pPr>
            <a:r>
              <a:rPr lang="zh-CN" altLang="en-US" sz="2400" dirty="0"/>
              <a:t>在传递实参时，</a:t>
            </a:r>
            <a:r>
              <a:rPr lang="zh-CN" altLang="en-US" sz="2400" b="1" dirty="0">
                <a:solidFill>
                  <a:srgbClr val="FF0000"/>
                </a:solidFill>
              </a:rPr>
              <a:t>非类型参数</a:t>
            </a:r>
            <a:r>
              <a:rPr lang="en-US" altLang="zh-CN" sz="2400" dirty="0"/>
              <a:t>T4</a:t>
            </a:r>
            <a:r>
              <a:rPr lang="zh-CN" altLang="en-US" sz="2400" b="1" dirty="0">
                <a:solidFill>
                  <a:srgbClr val="FF0000"/>
                </a:solidFill>
              </a:rPr>
              <a:t>只能使用常量</a:t>
            </a:r>
            <a:r>
              <a:rPr lang="zh-CN" altLang="en-US" sz="2400" dirty="0"/>
              <a:t>，如</a:t>
            </a:r>
            <a:r>
              <a:rPr lang="en-US" altLang="zh-CN" sz="2400" dirty="0"/>
              <a:t>6</a:t>
            </a:r>
          </a:p>
        </p:txBody>
      </p:sp>
    </p:spTree>
    <p:extLst>
      <p:ext uri="{BB962C8B-B14F-4D97-AF65-F5344CB8AC3E}">
        <p14:creationId xmlns:p14="http://schemas.microsoft.com/office/powerpoint/2010/main" val="1389480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 calcmode="lin" valueType="num">
                                      <p:cBhvr additive="base">
                                        <p:cTn id="1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 calcmode="lin" valueType="num">
                                      <p:cBhvr additive="base">
                                        <p:cTn id="2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 calcmode="lin" valueType="num">
                                      <p:cBhvr additive="base">
                                        <p:cTn id="27"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anim calcmode="lin" valueType="num">
                                      <p:cBhvr additive="base">
                                        <p:cTn id="31"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 calcmode="lin" valueType="num">
                                      <p:cBhvr additive="base">
                                        <p:cTn id="35" dur="5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539552" y="1052736"/>
            <a:ext cx="8207375" cy="5256584"/>
          </a:xfrm>
        </p:spPr>
        <p:txBody>
          <a:bodyPr/>
          <a:lstStyle/>
          <a:p>
            <a:pPr eaLnBrk="1" hangingPunct="1">
              <a:lnSpc>
                <a:spcPct val="90000"/>
              </a:lnSpc>
              <a:buFontTx/>
              <a:buNone/>
            </a:pPr>
            <a:r>
              <a:rPr lang="en-US" altLang="zh-CN" sz="2400" dirty="0"/>
              <a:t>【</a:t>
            </a:r>
            <a:r>
              <a:rPr lang="zh-CN" altLang="en-US" sz="2400" dirty="0"/>
              <a:t>例</a:t>
            </a:r>
            <a:r>
              <a:rPr lang="en-US" altLang="zh-CN" sz="2400" dirty="0"/>
              <a:t>7-21】  </a:t>
            </a:r>
            <a:r>
              <a:rPr lang="zh-CN" altLang="en-US" sz="2400" dirty="0"/>
              <a:t>用</a:t>
            </a:r>
            <a:r>
              <a:rPr lang="en-US" altLang="zh-CN" sz="2400" dirty="0" err="1"/>
              <a:t>multimap</a:t>
            </a:r>
            <a:r>
              <a:rPr lang="zh-CN" altLang="en-US" sz="2400" dirty="0"/>
              <a:t>构造汉英对照字典。</a:t>
            </a:r>
          </a:p>
          <a:p>
            <a:pPr eaLnBrk="1" hangingPunct="1">
              <a:lnSpc>
                <a:spcPct val="90000"/>
              </a:lnSpc>
              <a:buFontTx/>
              <a:buNone/>
            </a:pPr>
            <a:r>
              <a:rPr lang="en-US" altLang="zh-CN" sz="2400" dirty="0"/>
              <a:t>//Eg7-21.cpp</a:t>
            </a:r>
          </a:p>
          <a:p>
            <a:pPr eaLnBrk="1" hangingPunct="1">
              <a:lnSpc>
                <a:spcPct val="90000"/>
              </a:lnSpc>
              <a:buFontTx/>
              <a:buNone/>
            </a:pPr>
            <a:r>
              <a:rPr lang="en-US" altLang="zh-CN" sz="2400" dirty="0"/>
              <a:t>#include&lt;</a:t>
            </a:r>
            <a:r>
              <a:rPr lang="en-US" altLang="zh-CN" sz="2400" dirty="0" err="1"/>
              <a:t>iostream</a:t>
            </a:r>
            <a:r>
              <a:rPr lang="en-US" altLang="zh-CN" sz="2400" dirty="0"/>
              <a:t>&gt;</a:t>
            </a:r>
          </a:p>
          <a:p>
            <a:pPr eaLnBrk="1" hangingPunct="1">
              <a:lnSpc>
                <a:spcPct val="90000"/>
              </a:lnSpc>
              <a:buFontTx/>
              <a:buNone/>
            </a:pPr>
            <a:r>
              <a:rPr lang="en-US" altLang="zh-CN" sz="2400" dirty="0"/>
              <a:t>#include&lt;string&gt;</a:t>
            </a:r>
          </a:p>
          <a:p>
            <a:pPr eaLnBrk="1" hangingPunct="1">
              <a:lnSpc>
                <a:spcPct val="90000"/>
              </a:lnSpc>
              <a:buFontTx/>
              <a:buNone/>
            </a:pPr>
            <a:r>
              <a:rPr lang="en-US" altLang="zh-CN" sz="2400" dirty="0"/>
              <a:t>#include&lt;map&gt;</a:t>
            </a:r>
          </a:p>
          <a:p>
            <a:pPr eaLnBrk="1" hangingPunct="1">
              <a:lnSpc>
                <a:spcPct val="90000"/>
              </a:lnSpc>
              <a:buFontTx/>
              <a:buNone/>
            </a:pPr>
            <a:r>
              <a:rPr lang="en-US" altLang="zh-CN" sz="2400" dirty="0"/>
              <a:t>using namespace </a:t>
            </a:r>
            <a:r>
              <a:rPr lang="en-US" altLang="zh-CN" sz="2400" dirty="0" err="1"/>
              <a:t>std</a:t>
            </a:r>
            <a:r>
              <a:rPr lang="en-US" altLang="zh-CN" sz="2400" dirty="0"/>
              <a:t>;</a:t>
            </a:r>
          </a:p>
          <a:p>
            <a:pPr eaLnBrk="1" hangingPunct="1">
              <a:lnSpc>
                <a:spcPct val="90000"/>
              </a:lnSpc>
              <a:buFontTx/>
              <a:buNone/>
            </a:pPr>
            <a:r>
              <a:rPr lang="en-US" altLang="zh-CN" sz="2400" dirty="0"/>
              <a:t>void main(){</a:t>
            </a:r>
          </a:p>
          <a:p>
            <a:pPr eaLnBrk="1" hangingPunct="1">
              <a:lnSpc>
                <a:spcPct val="90000"/>
              </a:lnSpc>
              <a:buFontTx/>
              <a:buNone/>
            </a:pPr>
            <a:r>
              <a:rPr lang="en-US" altLang="zh-CN" sz="2400" dirty="0" err="1"/>
              <a:t>multimap</a:t>
            </a:r>
            <a:r>
              <a:rPr lang="en-US" altLang="zh-CN" sz="2400" dirty="0"/>
              <a:t>&lt;</a:t>
            </a:r>
            <a:r>
              <a:rPr lang="en-US" altLang="zh-CN" sz="2400" dirty="0" err="1"/>
              <a:t>string,string</a:t>
            </a:r>
            <a:r>
              <a:rPr lang="en-US" altLang="zh-CN" sz="2400" dirty="0"/>
              <a:t>&gt; </a:t>
            </a:r>
            <a:r>
              <a:rPr lang="en-US" altLang="zh-CN" sz="2400" dirty="0" err="1"/>
              <a:t>dict</a:t>
            </a:r>
            <a:r>
              <a:rPr lang="en-US" altLang="zh-CN" sz="2400" dirty="0"/>
              <a:t>; 	//</a:t>
            </a:r>
            <a:r>
              <a:rPr lang="en-US" altLang="zh-CN" sz="2400" dirty="0" err="1"/>
              <a:t>dict</a:t>
            </a:r>
            <a:r>
              <a:rPr lang="zh-CN" altLang="en-US" sz="2400" dirty="0"/>
              <a:t>是用于</a:t>
            </a:r>
          </a:p>
          <a:p>
            <a:pPr eaLnBrk="1" hangingPunct="1">
              <a:lnSpc>
                <a:spcPct val="90000"/>
              </a:lnSpc>
              <a:buFontTx/>
              <a:buNone/>
            </a:pPr>
            <a:r>
              <a:rPr lang="en-US" altLang="zh-CN" sz="2400" dirty="0" err="1"/>
              <a:t>multimap</a:t>
            </a:r>
            <a:r>
              <a:rPr lang="en-US" altLang="zh-CN" sz="2400" dirty="0"/>
              <a:t>&lt;</a:t>
            </a:r>
            <a:r>
              <a:rPr lang="en-US" altLang="zh-CN" sz="2400" dirty="0" err="1"/>
              <a:t>string,string</a:t>
            </a:r>
            <a:r>
              <a:rPr lang="en-US" altLang="zh-CN" sz="2400" dirty="0"/>
              <a:t>&gt;::iterator p;	//</a:t>
            </a:r>
            <a:r>
              <a:rPr lang="zh-CN" altLang="en-US" sz="2400" dirty="0"/>
              <a:t>访问字典	</a:t>
            </a:r>
          </a:p>
          <a:p>
            <a:pPr eaLnBrk="1" hangingPunct="1">
              <a:lnSpc>
                <a:spcPct val="90000"/>
              </a:lnSpc>
              <a:buFontTx/>
              <a:buNone/>
            </a:pPr>
            <a:r>
              <a:rPr lang="en-US" altLang="zh-CN" sz="2400" dirty="0"/>
              <a:t>string </a:t>
            </a:r>
            <a:r>
              <a:rPr lang="en-US" altLang="zh-CN" sz="2400" dirty="0" err="1"/>
              <a:t>eng</a:t>
            </a:r>
            <a:r>
              <a:rPr lang="en-US" altLang="zh-CN" sz="2400" dirty="0"/>
              <a:t>[]={"</a:t>
            </a:r>
            <a:r>
              <a:rPr lang="en-US" altLang="zh-CN" sz="2400" dirty="0" err="1"/>
              <a:t>polt</a:t>
            </a:r>
            <a:r>
              <a:rPr lang="en-US" altLang="zh-CN" sz="2400" dirty="0"/>
              <a:t>","</a:t>
            </a:r>
            <a:r>
              <a:rPr lang="en-US" altLang="zh-CN" sz="2400" dirty="0" err="1"/>
              <a:t>gorge","cliff","berg","precipice","tract</a:t>
            </a:r>
            <a:r>
              <a:rPr lang="en-US" altLang="zh-CN" sz="2400" dirty="0"/>
              <a:t>"};</a:t>
            </a:r>
          </a:p>
          <a:p>
            <a:pPr eaLnBrk="1" hangingPunct="1">
              <a:lnSpc>
                <a:spcPct val="90000"/>
              </a:lnSpc>
              <a:buFontTx/>
              <a:buNone/>
            </a:pPr>
            <a:r>
              <a:rPr lang="en-US" altLang="zh-CN" sz="2000" dirty="0"/>
              <a:t>string </a:t>
            </a:r>
            <a:r>
              <a:rPr lang="en-US" altLang="zh-CN" sz="2000" dirty="0" err="1"/>
              <a:t>che</a:t>
            </a:r>
            <a:r>
              <a:rPr lang="en-US" altLang="zh-CN" sz="2000" dirty="0"/>
              <a:t>[]={"</a:t>
            </a:r>
            <a:r>
              <a:rPr lang="zh-CN" altLang="en-US" sz="2000" dirty="0"/>
              <a:t>小块地，地点</a:t>
            </a:r>
            <a:r>
              <a:rPr lang="en-US" altLang="zh-CN" sz="2000" dirty="0"/>
              <a:t>","</a:t>
            </a:r>
            <a:r>
              <a:rPr lang="zh-CN" altLang="en-US" sz="2000" dirty="0"/>
              <a:t>峡谷</a:t>
            </a:r>
            <a:r>
              <a:rPr lang="en-US" altLang="zh-CN" sz="2000" dirty="0"/>
              <a:t>","</a:t>
            </a:r>
            <a:r>
              <a:rPr lang="zh-CN" altLang="en-US" sz="2000" dirty="0"/>
              <a:t>悬崖</a:t>
            </a:r>
            <a:r>
              <a:rPr lang="en-US" altLang="zh-CN" sz="2000" dirty="0"/>
              <a:t>","</a:t>
            </a:r>
            <a:r>
              <a:rPr lang="zh-CN" altLang="en-US" sz="2000" dirty="0"/>
              <a:t>冰山</a:t>
            </a:r>
            <a:r>
              <a:rPr lang="en-US" altLang="zh-CN" sz="2000" dirty="0"/>
              <a:t>","</a:t>
            </a:r>
            <a:r>
              <a:rPr lang="zh-CN" altLang="en-US" sz="2000" dirty="0"/>
              <a:t>悬崖</a:t>
            </a:r>
            <a:r>
              <a:rPr lang="en-US" altLang="zh-CN" sz="2000" dirty="0"/>
              <a:t>","</a:t>
            </a:r>
            <a:r>
              <a:rPr lang="zh-CN" altLang="en-US" sz="2000" dirty="0"/>
              <a:t>一片，区域</a:t>
            </a:r>
            <a:r>
              <a:rPr lang="en-US" altLang="zh-CN" sz="2000" dirty="0"/>
              <a:t>"};</a:t>
            </a:r>
          </a:p>
          <a:p>
            <a:pPr eaLnBrk="1" hangingPunct="1">
              <a:lnSpc>
                <a:spcPct val="90000"/>
              </a:lnSpc>
              <a:buFontTx/>
              <a:buNone/>
            </a:pPr>
            <a:r>
              <a:rPr lang="en-US" altLang="zh-CN" sz="2400" dirty="0"/>
              <a:t>for(</a:t>
            </a:r>
            <a:r>
              <a:rPr lang="en-US" altLang="zh-CN" sz="2400" dirty="0" err="1"/>
              <a:t>int</a:t>
            </a:r>
            <a:r>
              <a:rPr lang="en-US" altLang="zh-CN" sz="2400" dirty="0"/>
              <a:t> </a:t>
            </a:r>
            <a:r>
              <a:rPr lang="en-US" altLang="zh-CN" sz="2400" dirty="0" err="1"/>
              <a:t>i</a:t>
            </a:r>
            <a:r>
              <a:rPr lang="en-US" altLang="zh-CN" sz="2400" dirty="0"/>
              <a:t>=0;i&lt;6;i++)</a:t>
            </a:r>
          </a:p>
          <a:p>
            <a:pPr eaLnBrk="1" hangingPunct="1">
              <a:lnSpc>
                <a:spcPct val="90000"/>
              </a:lnSpc>
              <a:buFontTx/>
              <a:buNone/>
            </a:pPr>
            <a:r>
              <a:rPr lang="en-US" altLang="zh-CN" sz="2400" dirty="0"/>
              <a:t>		</a:t>
            </a:r>
            <a:r>
              <a:rPr lang="en-US" altLang="zh-CN" sz="2400" dirty="0" err="1"/>
              <a:t>dict.insert</a:t>
            </a:r>
            <a:r>
              <a:rPr lang="en-US" altLang="zh-CN" sz="2400" dirty="0"/>
              <a:t>(</a:t>
            </a:r>
            <a:r>
              <a:rPr lang="en-US" altLang="zh-CN" sz="2400" dirty="0" err="1"/>
              <a:t>make_pair</a:t>
            </a:r>
            <a:r>
              <a:rPr lang="en-US" altLang="zh-CN" sz="2400" dirty="0"/>
              <a:t>(</a:t>
            </a:r>
            <a:r>
              <a:rPr lang="en-US" altLang="zh-CN" sz="2400" dirty="0" err="1"/>
              <a:t>eng</a:t>
            </a:r>
            <a:r>
              <a:rPr lang="en-US" altLang="zh-CN" sz="2400" dirty="0"/>
              <a:t>[</a:t>
            </a:r>
            <a:r>
              <a:rPr lang="en-US" altLang="zh-CN" sz="2400" dirty="0" err="1"/>
              <a:t>i</a:t>
            </a:r>
            <a:r>
              <a:rPr lang="en-US" altLang="zh-CN" sz="2400" dirty="0"/>
              <a:t>],</a:t>
            </a:r>
            <a:r>
              <a:rPr lang="en-US" altLang="zh-CN" sz="2400" dirty="0" err="1"/>
              <a:t>che</a:t>
            </a:r>
            <a:r>
              <a:rPr lang="en-US" altLang="zh-CN" sz="2400" dirty="0"/>
              <a:t>[</a:t>
            </a:r>
            <a:r>
              <a:rPr lang="en-US" altLang="zh-CN" sz="2400" dirty="0" err="1"/>
              <a:t>i</a:t>
            </a:r>
            <a:r>
              <a:rPr lang="en-US" altLang="zh-CN" sz="2400" dirty="0"/>
              <a:t>])) </a:t>
            </a:r>
            <a:r>
              <a:rPr lang="zh-CN" altLang="en-US" sz="2400" dirty="0"/>
              <a:t>；</a:t>
            </a:r>
          </a:p>
        </p:txBody>
      </p:sp>
      <p:sp>
        <p:nvSpPr>
          <p:cNvPr id="3" name="Rectangle 2"/>
          <p:cNvSpPr>
            <a:spLocks noGrp="1" noChangeArrowheads="1"/>
          </p:cNvSpPr>
          <p:nvPr>
            <p:ph type="title"/>
          </p:nvPr>
        </p:nvSpPr>
        <p:spPr>
          <a:xfrm>
            <a:off x="685800" y="188640"/>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Tree>
    <p:extLst>
      <p:ext uri="{BB962C8B-B14F-4D97-AF65-F5344CB8AC3E}">
        <p14:creationId xmlns:p14="http://schemas.microsoft.com/office/powerpoint/2010/main" val="26347037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467544" y="1095375"/>
            <a:ext cx="8280920" cy="5357961"/>
          </a:xfrm>
        </p:spPr>
        <p:txBody>
          <a:bodyPr/>
          <a:lstStyle/>
          <a:p>
            <a:pPr eaLnBrk="1" hangingPunct="1">
              <a:lnSpc>
                <a:spcPct val="80000"/>
              </a:lnSpc>
              <a:buFontTx/>
              <a:buNone/>
            </a:pPr>
            <a:r>
              <a:rPr lang="en-US" altLang="zh-CN" sz="2000" dirty="0" err="1"/>
              <a:t>dict.insert</a:t>
            </a:r>
            <a:r>
              <a:rPr lang="en-US" altLang="zh-CN" sz="2000" dirty="0"/>
              <a:t>(</a:t>
            </a:r>
            <a:r>
              <a:rPr lang="en-US" altLang="zh-CN" sz="2000" dirty="0" err="1"/>
              <a:t>make_pair</a:t>
            </a:r>
            <a:r>
              <a:rPr lang="en-US" altLang="zh-CN" sz="2000" dirty="0"/>
              <a:t>(string("tract"),string("</a:t>
            </a:r>
            <a:r>
              <a:rPr lang="zh-CN" altLang="en-US" sz="2000" dirty="0"/>
              <a:t>地带</a:t>
            </a:r>
            <a:r>
              <a:rPr lang="en-US" altLang="zh-CN" sz="2000" dirty="0"/>
              <a:t>")));</a:t>
            </a:r>
          </a:p>
          <a:p>
            <a:pPr eaLnBrk="1" hangingPunct="1">
              <a:lnSpc>
                <a:spcPct val="80000"/>
              </a:lnSpc>
              <a:buFontTx/>
              <a:buNone/>
            </a:pPr>
            <a:r>
              <a:rPr lang="en-US" altLang="zh-CN" sz="2000" dirty="0" err="1"/>
              <a:t>dict.insert</a:t>
            </a:r>
            <a:r>
              <a:rPr lang="en-US" altLang="zh-CN" sz="2000" dirty="0"/>
              <a:t>(</a:t>
            </a:r>
            <a:r>
              <a:rPr lang="en-US" altLang="zh-CN" sz="2000" dirty="0" err="1"/>
              <a:t>make_pair</a:t>
            </a:r>
            <a:r>
              <a:rPr lang="en-US" altLang="zh-CN" sz="2000" dirty="0"/>
              <a:t>(string("precipice"),string("</a:t>
            </a:r>
            <a:r>
              <a:rPr lang="zh-CN" altLang="en-US" sz="2000" dirty="0"/>
              <a:t>危险的处境</a:t>
            </a:r>
            <a:r>
              <a:rPr lang="en-US" altLang="zh-CN" sz="2000" dirty="0"/>
              <a:t>")));</a:t>
            </a:r>
          </a:p>
          <a:p>
            <a:pPr eaLnBrk="1" hangingPunct="1">
              <a:lnSpc>
                <a:spcPct val="80000"/>
              </a:lnSpc>
              <a:buFontTx/>
              <a:buNone/>
            </a:pPr>
            <a:r>
              <a:rPr lang="en-US" altLang="zh-CN" sz="2000" dirty="0"/>
              <a:t>//</a:t>
            </a:r>
            <a:r>
              <a:rPr lang="en-US" altLang="zh-CN" sz="2000" dirty="0" err="1"/>
              <a:t>dict.insert</a:t>
            </a:r>
            <a:r>
              <a:rPr lang="en-US" altLang="zh-CN" sz="2000" dirty="0"/>
              <a:t>(</a:t>
            </a:r>
            <a:r>
              <a:rPr lang="en-US" altLang="zh-CN" sz="2000" dirty="0" err="1"/>
              <a:t>make_pair</a:t>
            </a:r>
            <a:r>
              <a:rPr lang="en-US" altLang="zh-CN" sz="2000" dirty="0"/>
              <a:t>("day","</a:t>
            </a:r>
            <a:r>
              <a:rPr lang="zh-CN" altLang="en-US" sz="2000" dirty="0"/>
              <a:t>一天</a:t>
            </a:r>
            <a:r>
              <a:rPr lang="en-US" altLang="zh-CN" sz="2000" dirty="0"/>
              <a:t>"));		//L1</a:t>
            </a:r>
            <a:r>
              <a:rPr lang="zh-CN" altLang="en-US" sz="2000" dirty="0"/>
              <a:t>：错误</a:t>
            </a:r>
          </a:p>
          <a:p>
            <a:pPr eaLnBrk="1" hangingPunct="1">
              <a:lnSpc>
                <a:spcPct val="80000"/>
              </a:lnSpc>
              <a:buFontTx/>
              <a:buNone/>
            </a:pPr>
            <a:r>
              <a:rPr lang="en-US" altLang="zh-CN" sz="2000" dirty="0"/>
              <a:t>//</a:t>
            </a:r>
            <a:r>
              <a:rPr lang="en-US" altLang="zh-CN" sz="2000" dirty="0" err="1"/>
              <a:t>dict</a:t>
            </a:r>
            <a:r>
              <a:rPr lang="en-US" altLang="zh-CN" sz="2000" dirty="0"/>
              <a:t>["precipice"]="</a:t>
            </a:r>
            <a:r>
              <a:rPr lang="zh-CN" altLang="en-US" sz="2000" dirty="0"/>
              <a:t>悬崖，峭壁</a:t>
            </a:r>
            <a:r>
              <a:rPr lang="en-US" altLang="zh-CN" sz="2000" dirty="0"/>
              <a:t>";        		//L2</a:t>
            </a:r>
            <a:r>
              <a:rPr lang="zh-CN" altLang="en-US" sz="2000" dirty="0"/>
              <a:t>：错误</a:t>
            </a:r>
          </a:p>
          <a:p>
            <a:pPr eaLnBrk="1" hangingPunct="1">
              <a:lnSpc>
                <a:spcPct val="80000"/>
              </a:lnSpc>
              <a:buFontTx/>
              <a:buNone/>
            </a:pPr>
            <a:r>
              <a:rPr lang="en-US" altLang="zh-CN" sz="2000" dirty="0"/>
              <a:t>for(p=</a:t>
            </a:r>
            <a:r>
              <a:rPr lang="en-US" altLang="zh-CN" sz="2000" dirty="0" err="1"/>
              <a:t>dict.begin</a:t>
            </a:r>
            <a:r>
              <a:rPr lang="en-US" altLang="zh-CN" sz="2000" dirty="0"/>
              <a:t>();p!=</a:t>
            </a:r>
            <a:r>
              <a:rPr lang="en-US" altLang="zh-CN" sz="2000" dirty="0" err="1"/>
              <a:t>dict.end</a:t>
            </a:r>
            <a:r>
              <a:rPr lang="en-US" altLang="zh-CN" sz="2000" dirty="0"/>
              <a:t>();p++)     	//</a:t>
            </a:r>
            <a:r>
              <a:rPr lang="zh-CN" altLang="en-US" sz="2000" dirty="0"/>
              <a:t>输出字典内容</a:t>
            </a:r>
          </a:p>
          <a:p>
            <a:pPr eaLnBrk="1" hangingPunct="1">
              <a:lnSpc>
                <a:spcPct val="80000"/>
              </a:lnSpc>
              <a:buFontTx/>
              <a:buNone/>
            </a:pPr>
            <a:r>
              <a:rPr lang="zh-CN" altLang="en-US" sz="2000" dirty="0"/>
              <a:t>		</a:t>
            </a:r>
            <a:r>
              <a:rPr lang="en-US" altLang="zh-CN" sz="2000" dirty="0" err="1"/>
              <a:t>cout</a:t>
            </a:r>
            <a:r>
              <a:rPr lang="en-US" altLang="zh-CN" sz="2000" dirty="0"/>
              <a:t>&lt;&lt;p-&gt;first&lt;&lt;"\t" &lt;&lt;p-&gt;second&lt;&lt;</a:t>
            </a:r>
            <a:r>
              <a:rPr lang="en-US" altLang="zh-CN" sz="2000" dirty="0" err="1"/>
              <a:t>endl</a:t>
            </a:r>
            <a:r>
              <a:rPr lang="en-US" altLang="zh-CN" sz="2000" dirty="0"/>
              <a:t>;  </a:t>
            </a:r>
            <a:endParaRPr lang="zh-CN" altLang="en-US" sz="2000" dirty="0"/>
          </a:p>
          <a:p>
            <a:pPr eaLnBrk="1" hangingPunct="1">
              <a:lnSpc>
                <a:spcPct val="80000"/>
              </a:lnSpc>
              <a:buFontTx/>
              <a:buNone/>
            </a:pPr>
            <a:r>
              <a:rPr lang="en-US" altLang="zh-CN" sz="2000" dirty="0"/>
              <a:t>string word;</a:t>
            </a:r>
          </a:p>
          <a:p>
            <a:pPr eaLnBrk="1" hangingPunct="1">
              <a:lnSpc>
                <a:spcPct val="80000"/>
              </a:lnSpc>
              <a:buFontTx/>
              <a:buNone/>
            </a:pPr>
            <a:r>
              <a:rPr lang="en-US" altLang="zh-CN" sz="2000" dirty="0" err="1"/>
              <a:t>cout</a:t>
            </a:r>
            <a:r>
              <a:rPr lang="en-US" altLang="zh-CN" sz="2000" dirty="0"/>
              <a:t>&lt;&lt;"</a:t>
            </a:r>
            <a:r>
              <a:rPr lang="zh-CN" altLang="en-US" sz="2000" dirty="0"/>
              <a:t>请输入要查找的英文单词：</a:t>
            </a:r>
            <a:r>
              <a:rPr lang="en-US" altLang="zh-CN" sz="2000" dirty="0"/>
              <a:t>";</a:t>
            </a:r>
          </a:p>
          <a:p>
            <a:pPr eaLnBrk="1" hangingPunct="1">
              <a:lnSpc>
                <a:spcPct val="80000"/>
              </a:lnSpc>
              <a:buFontTx/>
              <a:buNone/>
            </a:pPr>
            <a:r>
              <a:rPr lang="en-US" altLang="zh-CN" sz="2000" dirty="0" err="1"/>
              <a:t>cin</a:t>
            </a:r>
            <a:r>
              <a:rPr lang="en-US" altLang="zh-CN" sz="2000" dirty="0"/>
              <a:t>&gt;&gt;word;</a:t>
            </a:r>
          </a:p>
          <a:p>
            <a:pPr eaLnBrk="1" hangingPunct="1">
              <a:lnSpc>
                <a:spcPct val="80000"/>
              </a:lnSpc>
              <a:buFontTx/>
              <a:buNone/>
            </a:pPr>
            <a:r>
              <a:rPr lang="en-US" altLang="zh-CN" sz="2000" dirty="0"/>
              <a:t>for(p=</a:t>
            </a:r>
            <a:r>
              <a:rPr lang="en-US" altLang="zh-CN" sz="2000" dirty="0" err="1"/>
              <a:t>dict.begin</a:t>
            </a:r>
            <a:r>
              <a:rPr lang="en-US" altLang="zh-CN" sz="2000" dirty="0"/>
              <a:t>();p!=</a:t>
            </a:r>
            <a:r>
              <a:rPr lang="en-US" altLang="zh-CN" sz="2000" dirty="0" err="1"/>
              <a:t>dict.end</a:t>
            </a:r>
            <a:r>
              <a:rPr lang="en-US" altLang="zh-CN" sz="2000" dirty="0"/>
              <a:t>();p++)		</a:t>
            </a:r>
            <a:r>
              <a:rPr lang="zh-CN" altLang="en-US" sz="2000" dirty="0"/>
              <a:t>			</a:t>
            </a:r>
            <a:r>
              <a:rPr lang="en-US" altLang="zh-CN" sz="2000" dirty="0"/>
              <a:t>if(p-&gt;first==word)</a:t>
            </a:r>
          </a:p>
          <a:p>
            <a:pPr eaLnBrk="1" hangingPunct="1">
              <a:lnSpc>
                <a:spcPct val="80000"/>
              </a:lnSpc>
              <a:buFontTx/>
              <a:buNone/>
            </a:pPr>
            <a:r>
              <a:rPr lang="en-US" altLang="zh-CN" sz="2000" dirty="0" err="1"/>
              <a:t>cout</a:t>
            </a:r>
            <a:r>
              <a:rPr lang="en-US" altLang="zh-CN" sz="2000" dirty="0"/>
              <a:t>&lt;&lt;p-&gt;second&lt;&lt;</a:t>
            </a:r>
            <a:r>
              <a:rPr lang="en-US" altLang="zh-CN" sz="2000" dirty="0" err="1"/>
              <a:t>endl</a:t>
            </a:r>
            <a:r>
              <a:rPr lang="en-US" altLang="zh-CN" sz="2000" dirty="0"/>
              <a:t>;   			</a:t>
            </a:r>
          </a:p>
          <a:p>
            <a:pPr eaLnBrk="1" hangingPunct="1">
              <a:lnSpc>
                <a:spcPct val="80000"/>
              </a:lnSpc>
              <a:buFontTx/>
              <a:buNone/>
            </a:pPr>
            <a:r>
              <a:rPr lang="en-US" altLang="zh-CN" sz="2000" dirty="0" err="1"/>
              <a:t>cout</a:t>
            </a:r>
            <a:r>
              <a:rPr lang="en-US" altLang="zh-CN" sz="2000" dirty="0"/>
              <a:t>&lt;&lt;"</a:t>
            </a:r>
            <a:r>
              <a:rPr lang="zh-CN" altLang="en-US" sz="2000" dirty="0"/>
              <a:t>请输入要查找的中文单词：</a:t>
            </a:r>
            <a:r>
              <a:rPr lang="en-US" altLang="zh-CN" sz="2000" dirty="0"/>
              <a:t>";           </a:t>
            </a:r>
          </a:p>
          <a:p>
            <a:pPr eaLnBrk="1" hangingPunct="1">
              <a:lnSpc>
                <a:spcPct val="80000"/>
              </a:lnSpc>
              <a:buFontTx/>
              <a:buNone/>
            </a:pPr>
            <a:r>
              <a:rPr lang="en-US" altLang="zh-CN" sz="2000" dirty="0" err="1"/>
              <a:t>cin</a:t>
            </a:r>
            <a:r>
              <a:rPr lang="en-US" altLang="zh-CN" sz="2000" dirty="0"/>
              <a:t>&gt;&gt;word;</a:t>
            </a:r>
          </a:p>
          <a:p>
            <a:pPr eaLnBrk="1" hangingPunct="1">
              <a:lnSpc>
                <a:spcPct val="80000"/>
              </a:lnSpc>
              <a:buFontTx/>
              <a:buNone/>
            </a:pPr>
            <a:r>
              <a:rPr lang="en-US" altLang="zh-CN" sz="2000" dirty="0"/>
              <a:t>for(p=</a:t>
            </a:r>
            <a:r>
              <a:rPr lang="en-US" altLang="zh-CN" sz="2000" dirty="0" err="1"/>
              <a:t>dict.begin</a:t>
            </a:r>
            <a:r>
              <a:rPr lang="en-US" altLang="zh-CN" sz="2000" dirty="0"/>
              <a:t>();p!=</a:t>
            </a:r>
            <a:r>
              <a:rPr lang="en-US" altLang="zh-CN" sz="2000" dirty="0" err="1"/>
              <a:t>dict.end</a:t>
            </a:r>
            <a:r>
              <a:rPr lang="en-US" altLang="zh-CN" sz="2000" dirty="0"/>
              <a:t>();p++)		</a:t>
            </a:r>
            <a:r>
              <a:rPr lang="zh-CN" altLang="en-US" sz="2000" dirty="0"/>
              <a:t>			</a:t>
            </a:r>
            <a:r>
              <a:rPr lang="en-US" altLang="zh-CN" sz="2000" dirty="0"/>
              <a:t>if(p-&gt;second==word)</a:t>
            </a:r>
          </a:p>
          <a:p>
            <a:pPr eaLnBrk="1" hangingPunct="1">
              <a:lnSpc>
                <a:spcPct val="80000"/>
              </a:lnSpc>
              <a:buFontTx/>
              <a:buNone/>
            </a:pPr>
            <a:r>
              <a:rPr lang="en-US" altLang="zh-CN" sz="2000" dirty="0" err="1"/>
              <a:t>cout</a:t>
            </a:r>
            <a:r>
              <a:rPr lang="en-US" altLang="zh-CN" sz="2000" dirty="0"/>
              <a:t>&lt;&lt;p-&gt;first&lt;&lt;</a:t>
            </a:r>
            <a:r>
              <a:rPr lang="en-US" altLang="zh-CN" sz="2000" dirty="0" err="1"/>
              <a:t>endl</a:t>
            </a:r>
            <a:r>
              <a:rPr lang="en-US" altLang="zh-CN" sz="2000" dirty="0"/>
              <a:t>;      			</a:t>
            </a:r>
            <a:endParaRPr lang="zh-CN" altLang="en-US" sz="2000" dirty="0"/>
          </a:p>
          <a:p>
            <a:pPr eaLnBrk="1" hangingPunct="1">
              <a:lnSpc>
                <a:spcPct val="80000"/>
              </a:lnSpc>
              <a:buFontTx/>
              <a:buNone/>
            </a:pPr>
            <a:r>
              <a:rPr lang="en-US" altLang="zh-CN" sz="2000" dirty="0"/>
              <a:t>}</a:t>
            </a:r>
            <a:endParaRPr lang="zh-CN" altLang="en-US" sz="2000" dirty="0"/>
          </a:p>
        </p:txBody>
      </p:sp>
      <p:sp>
        <p:nvSpPr>
          <p:cNvPr id="4" name="Rectangle 2"/>
          <p:cNvSpPr>
            <a:spLocks noGrp="1" noChangeArrowheads="1"/>
          </p:cNvSpPr>
          <p:nvPr>
            <p:ph type="title"/>
          </p:nvPr>
        </p:nvSpPr>
        <p:spPr>
          <a:xfrm>
            <a:off x="685800" y="188640"/>
            <a:ext cx="7772400" cy="719138"/>
          </a:xfrm>
        </p:spPr>
        <p:txBody>
          <a:bodyPr/>
          <a:lstStyle/>
          <a:p>
            <a:pPr eaLnBrk="1" hangingPunct="1"/>
            <a:r>
              <a:rPr lang="en-US" altLang="zh-CN" sz="4000" dirty="0"/>
              <a:t>7.5.5  </a:t>
            </a:r>
            <a:r>
              <a:rPr lang="zh-CN" altLang="en-US" sz="4000" dirty="0"/>
              <a:t>关联</a:t>
            </a:r>
            <a:r>
              <a:rPr lang="zh-CN" altLang="en-US" sz="4000" dirty="0">
                <a:solidFill>
                  <a:srgbClr val="FF0000"/>
                </a:solidFill>
              </a:rPr>
              <a:t>式容器</a:t>
            </a:r>
          </a:p>
        </p:txBody>
      </p:sp>
    </p:spTree>
    <p:extLst>
      <p:ext uri="{BB962C8B-B14F-4D97-AF65-F5344CB8AC3E}">
        <p14:creationId xmlns:p14="http://schemas.microsoft.com/office/powerpoint/2010/main" val="10691360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4213" y="260350"/>
            <a:ext cx="7772400" cy="792163"/>
          </a:xfrm>
        </p:spPr>
        <p:txBody>
          <a:bodyPr/>
          <a:lstStyle/>
          <a:p>
            <a:pPr eaLnBrk="1" hangingPunct="1"/>
            <a:r>
              <a:rPr lang="en-US" altLang="zh-CN" dirty="0"/>
              <a:t>7.5.6  </a:t>
            </a:r>
            <a:r>
              <a:rPr lang="zh-CN" altLang="en-US" dirty="0">
                <a:solidFill>
                  <a:srgbClr val="FF0000"/>
                </a:solidFill>
              </a:rPr>
              <a:t>算法</a:t>
            </a:r>
          </a:p>
        </p:txBody>
      </p:sp>
      <p:sp>
        <p:nvSpPr>
          <p:cNvPr id="70659" name="Rectangle 3"/>
          <p:cNvSpPr>
            <a:spLocks noGrp="1" noChangeArrowheads="1"/>
          </p:cNvSpPr>
          <p:nvPr>
            <p:ph type="body" idx="1"/>
          </p:nvPr>
        </p:nvSpPr>
        <p:spPr>
          <a:xfrm>
            <a:off x="685800" y="1125538"/>
            <a:ext cx="7772400" cy="4970462"/>
          </a:xfrm>
        </p:spPr>
        <p:txBody>
          <a:bodyPr/>
          <a:lstStyle/>
          <a:p>
            <a:pPr eaLnBrk="1" hangingPunct="1"/>
            <a:r>
              <a:rPr lang="zh-CN" altLang="en-US" sz="2800" dirty="0"/>
              <a:t>算法（</a:t>
            </a:r>
            <a:r>
              <a:rPr lang="en-US" altLang="zh-CN" sz="2800" dirty="0"/>
              <a:t>algorithm</a:t>
            </a:r>
            <a:r>
              <a:rPr lang="zh-CN" altLang="en-US" sz="2800" dirty="0"/>
              <a:t>）是用模板技术实现的适用于各种容器的通用程序。算法常常通过迭代器间接地操作容器元素，而且通常会返回迭代器作为算法运算的结果。</a:t>
            </a:r>
          </a:p>
          <a:p>
            <a:pPr eaLnBrk="1" hangingPunct="1"/>
            <a:r>
              <a:rPr lang="en-US" altLang="zh-CN" sz="2800" dirty="0"/>
              <a:t>STL</a:t>
            </a:r>
            <a:r>
              <a:rPr lang="zh-CN" altLang="en-US" sz="2800" dirty="0"/>
              <a:t>大约提供了</a:t>
            </a:r>
            <a:r>
              <a:rPr lang="en-US" altLang="zh-CN" sz="2800" dirty="0"/>
              <a:t>100</a:t>
            </a:r>
            <a:r>
              <a:rPr lang="zh-CN" altLang="en-US" sz="2800" dirty="0"/>
              <a:t>个算法，每个算法都是一个模板函数或者一组模板函数，能够在许多不同类型的容器上进行操作，各个容器则可能包含着不同类型的数据元素。</a:t>
            </a:r>
            <a:r>
              <a:rPr lang="en-US" altLang="zh-CN" sz="2800" dirty="0"/>
              <a:t>STL</a:t>
            </a:r>
            <a:r>
              <a:rPr lang="zh-CN" altLang="en-US" sz="2800" dirty="0"/>
              <a:t>中的算法覆盖了在容器上实施的各种常见操作，如遍历、排序、检索、插入及删除元素等操作 </a:t>
            </a:r>
          </a:p>
        </p:txBody>
      </p:sp>
    </p:spTree>
    <p:extLst>
      <p:ext uri="{BB962C8B-B14F-4D97-AF65-F5344CB8AC3E}">
        <p14:creationId xmlns:p14="http://schemas.microsoft.com/office/powerpoint/2010/main" val="14671003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4213" y="260350"/>
            <a:ext cx="7772400" cy="792163"/>
          </a:xfrm>
        </p:spPr>
        <p:txBody>
          <a:bodyPr/>
          <a:lstStyle/>
          <a:p>
            <a:pPr eaLnBrk="1" hangingPunct="1"/>
            <a:r>
              <a:rPr lang="en-US" altLang="zh-CN" dirty="0"/>
              <a:t>7.5.6  </a:t>
            </a:r>
            <a:r>
              <a:rPr lang="zh-CN" altLang="en-US" dirty="0">
                <a:solidFill>
                  <a:srgbClr val="FF0000"/>
                </a:solidFill>
              </a:rPr>
              <a:t>算法</a:t>
            </a:r>
          </a:p>
        </p:txBody>
      </p:sp>
      <p:sp>
        <p:nvSpPr>
          <p:cNvPr id="98307" name="Rectangle 3"/>
          <p:cNvSpPr>
            <a:spLocks noGrp="1" noChangeArrowheads="1"/>
          </p:cNvSpPr>
          <p:nvPr>
            <p:ph type="body" idx="1"/>
          </p:nvPr>
        </p:nvSpPr>
        <p:spPr>
          <a:xfrm>
            <a:off x="685800" y="1125538"/>
            <a:ext cx="8062664" cy="4970462"/>
          </a:xfrm>
        </p:spPr>
        <p:txBody>
          <a:bodyPr/>
          <a:lstStyle/>
          <a:p>
            <a:pPr algn="just" eaLnBrk="1" hangingPunct="1">
              <a:buFontTx/>
              <a:buNone/>
            </a:pPr>
            <a:r>
              <a:rPr lang="en-US" altLang="zh-CN" sz="2800" dirty="0">
                <a:solidFill>
                  <a:srgbClr val="0000CC"/>
                </a:solidFill>
              </a:rPr>
              <a:t>1</a:t>
            </a:r>
            <a:r>
              <a:rPr lang="zh-CN" altLang="en-US" sz="2800" dirty="0">
                <a:solidFill>
                  <a:srgbClr val="0000CC"/>
                </a:solidFill>
              </a:rPr>
              <a:t>．</a:t>
            </a:r>
            <a:r>
              <a:rPr lang="en-US" altLang="zh-CN" sz="2800" dirty="0">
                <a:solidFill>
                  <a:srgbClr val="0000CC"/>
                </a:solidFill>
              </a:rPr>
              <a:t>find</a:t>
            </a:r>
            <a:r>
              <a:rPr lang="zh-CN" altLang="en-US" sz="2800" dirty="0">
                <a:solidFill>
                  <a:srgbClr val="0000CC"/>
                </a:solidFill>
              </a:rPr>
              <a:t>和</a:t>
            </a:r>
            <a:r>
              <a:rPr lang="en-US" altLang="zh-CN" sz="2800" dirty="0">
                <a:solidFill>
                  <a:srgbClr val="0000CC"/>
                </a:solidFill>
              </a:rPr>
              <a:t>count</a:t>
            </a:r>
            <a:r>
              <a:rPr lang="zh-CN" altLang="en-US" sz="2800" dirty="0">
                <a:solidFill>
                  <a:srgbClr val="0000CC"/>
                </a:solidFill>
              </a:rPr>
              <a:t>算法</a:t>
            </a:r>
          </a:p>
          <a:p>
            <a:pPr eaLnBrk="1" hangingPunct="1"/>
            <a:r>
              <a:rPr lang="en-US" altLang="zh-CN" sz="2800" dirty="0"/>
              <a:t>find</a:t>
            </a:r>
            <a:r>
              <a:rPr lang="zh-CN" altLang="en-US" sz="2800" dirty="0"/>
              <a:t>用于查找指定数据在某个区间中是否存在，该函数返回等于指定值的第一个元素位置，如果没有找到就返回最后元素位置；</a:t>
            </a:r>
            <a:r>
              <a:rPr lang="en-US" altLang="zh-CN" sz="2800" dirty="0"/>
              <a:t>count</a:t>
            </a:r>
            <a:r>
              <a:rPr lang="zh-CN" altLang="en-US" sz="2800" dirty="0"/>
              <a:t>用于统计某个值在指定区间出现的次数，</a:t>
            </a:r>
          </a:p>
          <a:p>
            <a:pPr eaLnBrk="1" hangingPunct="1"/>
            <a:r>
              <a:rPr lang="zh-CN" altLang="en-US" sz="2800" dirty="0"/>
              <a:t>其用法如下：</a:t>
            </a:r>
          </a:p>
          <a:p>
            <a:pPr lvl="2" eaLnBrk="1" hangingPunct="1">
              <a:buFontTx/>
              <a:buNone/>
            </a:pPr>
            <a:r>
              <a:rPr lang="en-US" altLang="zh-CN" sz="2000" dirty="0">
                <a:solidFill>
                  <a:srgbClr val="FF0000"/>
                </a:solidFill>
              </a:rPr>
              <a:t>find(</a:t>
            </a:r>
            <a:r>
              <a:rPr lang="en-US" altLang="zh-CN" sz="2000" dirty="0" err="1">
                <a:solidFill>
                  <a:srgbClr val="FF0000"/>
                </a:solidFill>
              </a:rPr>
              <a:t>beg,end,value</a:t>
            </a:r>
            <a:r>
              <a:rPr lang="en-US" altLang="zh-CN" sz="2000" dirty="0">
                <a:solidFill>
                  <a:srgbClr val="FF0000"/>
                </a:solidFill>
              </a:rPr>
              <a:t>)</a:t>
            </a:r>
          </a:p>
          <a:p>
            <a:pPr lvl="2" eaLnBrk="1" hangingPunct="1">
              <a:buFontTx/>
              <a:buNone/>
            </a:pPr>
            <a:r>
              <a:rPr lang="en-US" altLang="zh-CN" sz="2000" dirty="0">
                <a:solidFill>
                  <a:srgbClr val="FF0000"/>
                </a:solidFill>
              </a:rPr>
              <a:t>count(</a:t>
            </a:r>
            <a:r>
              <a:rPr lang="en-US" altLang="zh-CN" sz="2000" dirty="0" err="1">
                <a:solidFill>
                  <a:srgbClr val="FF0000"/>
                </a:solidFill>
              </a:rPr>
              <a:t>beg,end,value</a:t>
            </a:r>
            <a:r>
              <a:rPr lang="en-US" altLang="zh-CN" sz="2000" dirty="0">
                <a:solidFill>
                  <a:srgbClr val="FF0000"/>
                </a:solidFill>
              </a:rPr>
              <a:t>) </a:t>
            </a:r>
          </a:p>
          <a:p>
            <a:pPr lvl="1" eaLnBrk="1" hangingPunct="1"/>
            <a:r>
              <a:rPr lang="en-US" altLang="zh-CN" sz="2400" dirty="0"/>
              <a:t>[beg, end]</a:t>
            </a:r>
            <a:r>
              <a:rPr lang="zh-CN" altLang="en-US" sz="2400" dirty="0"/>
              <a:t>是指定的区间，常用迭代器位置描述该区间，</a:t>
            </a:r>
            <a:r>
              <a:rPr lang="en-US" altLang="zh-CN" sz="2400" dirty="0"/>
              <a:t>value</a:t>
            </a:r>
            <a:r>
              <a:rPr lang="zh-CN" altLang="en-US" sz="2400" dirty="0"/>
              <a:t>是要查找或统计的值。</a:t>
            </a:r>
          </a:p>
          <a:p>
            <a:pPr eaLnBrk="1" hangingPunct="1">
              <a:buFontTx/>
              <a:buNone/>
            </a:pPr>
            <a:endParaRPr lang="zh-CN" altLang="en-US" sz="2800" dirty="0"/>
          </a:p>
        </p:txBody>
      </p:sp>
    </p:spTree>
    <p:extLst>
      <p:ext uri="{BB962C8B-B14F-4D97-AF65-F5344CB8AC3E}">
        <p14:creationId xmlns:p14="http://schemas.microsoft.com/office/powerpoint/2010/main" val="1579483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anim calcmode="lin" valueType="num">
                                      <p:cBhvr additive="base">
                                        <p:cTn id="7"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anim calcmode="lin" valueType="num">
                                      <p:cBhvr additive="base">
                                        <p:cTn id="11"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anim calcmode="lin" valueType="num">
                                      <p:cBhvr additive="base">
                                        <p:cTn id="15"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07">
                                            <p:txEl>
                                              <p:pRg st="5" end="5"/>
                                            </p:txEl>
                                          </p:spTgt>
                                        </p:tgtEl>
                                        <p:attrNameLst>
                                          <p:attrName>style.visibility</p:attrName>
                                        </p:attrNameLst>
                                      </p:cBhvr>
                                      <p:to>
                                        <p:strVal val="visible"/>
                                      </p:to>
                                    </p:set>
                                    <p:anim calcmode="lin" valueType="num">
                                      <p:cBhvr additive="base">
                                        <p:cTn id="19"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07257" y="116632"/>
            <a:ext cx="7772400" cy="792163"/>
          </a:xfrm>
        </p:spPr>
        <p:txBody>
          <a:bodyPr/>
          <a:lstStyle/>
          <a:p>
            <a:pPr eaLnBrk="1" hangingPunct="1"/>
            <a:r>
              <a:rPr lang="en-US" altLang="zh-CN" dirty="0"/>
              <a:t>7.5.6  </a:t>
            </a:r>
            <a:r>
              <a:rPr lang="zh-CN" altLang="en-US" dirty="0">
                <a:solidFill>
                  <a:srgbClr val="FF0000"/>
                </a:solidFill>
              </a:rPr>
              <a:t>算法</a:t>
            </a:r>
          </a:p>
        </p:txBody>
      </p:sp>
      <p:sp>
        <p:nvSpPr>
          <p:cNvPr id="72707" name="Rectangle 3"/>
          <p:cNvSpPr>
            <a:spLocks noGrp="1" noChangeArrowheads="1"/>
          </p:cNvSpPr>
          <p:nvPr>
            <p:ph type="body" idx="1"/>
          </p:nvPr>
        </p:nvSpPr>
        <p:spPr>
          <a:xfrm>
            <a:off x="685800" y="1125538"/>
            <a:ext cx="7772400" cy="4970462"/>
          </a:xfrm>
        </p:spPr>
        <p:txBody>
          <a:bodyPr/>
          <a:lstStyle/>
          <a:p>
            <a:pPr eaLnBrk="1" hangingPunct="1">
              <a:lnSpc>
                <a:spcPct val="80000"/>
              </a:lnSpc>
              <a:buFontTx/>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7-22】  find</a:t>
            </a:r>
            <a:r>
              <a:rPr lang="zh-CN" altLang="en-US" sz="2400" dirty="0">
                <a:solidFill>
                  <a:srgbClr val="0000CC"/>
                </a:solidFill>
              </a:rPr>
              <a:t>算法举例。</a:t>
            </a:r>
          </a:p>
          <a:p>
            <a:pPr eaLnBrk="1" hangingPunct="1">
              <a:lnSpc>
                <a:spcPct val="80000"/>
              </a:lnSpc>
              <a:buFontTx/>
              <a:buNone/>
            </a:pPr>
            <a:r>
              <a:rPr lang="en-US" altLang="zh-CN" sz="1800" dirty="0"/>
              <a:t>//Eg7-22.cpp</a:t>
            </a:r>
          </a:p>
          <a:p>
            <a:pPr eaLnBrk="1" hangingPunct="1">
              <a:lnSpc>
                <a:spcPct val="80000"/>
              </a:lnSpc>
              <a:buFontTx/>
              <a:buNone/>
            </a:pPr>
            <a:r>
              <a:rPr lang="en-US" altLang="zh-CN" sz="1800" dirty="0"/>
              <a:t>#include&lt;</a:t>
            </a:r>
            <a:r>
              <a:rPr lang="en-US" altLang="zh-CN" sz="1800" dirty="0" err="1"/>
              <a:t>iostream</a:t>
            </a:r>
            <a:r>
              <a:rPr lang="en-US" altLang="zh-CN" sz="1800" dirty="0"/>
              <a:t>&gt;</a:t>
            </a:r>
          </a:p>
          <a:p>
            <a:pPr eaLnBrk="1" hangingPunct="1">
              <a:lnSpc>
                <a:spcPct val="80000"/>
              </a:lnSpc>
              <a:buFontTx/>
              <a:buNone/>
            </a:pPr>
            <a:r>
              <a:rPr lang="en-US" altLang="zh-CN" sz="1800" dirty="0"/>
              <a:t>#include&lt;list&gt;</a:t>
            </a:r>
          </a:p>
          <a:p>
            <a:pPr eaLnBrk="1" hangingPunct="1">
              <a:lnSpc>
                <a:spcPct val="80000"/>
              </a:lnSpc>
              <a:buFontTx/>
              <a:buNone/>
            </a:pPr>
            <a:r>
              <a:rPr lang="en-US" altLang="zh-CN" sz="1800" dirty="0"/>
              <a:t>#include&lt;algorithm&gt;</a:t>
            </a:r>
          </a:p>
          <a:p>
            <a:pPr eaLnBrk="1" hangingPunct="1">
              <a:lnSpc>
                <a:spcPct val="80000"/>
              </a:lnSpc>
              <a:buFontTx/>
              <a:buNone/>
            </a:pPr>
            <a:r>
              <a:rPr lang="en-US" altLang="zh-CN" sz="1800" dirty="0"/>
              <a:t>using namespace </a:t>
            </a:r>
            <a:r>
              <a:rPr lang="en-US" altLang="zh-CN" sz="1800" dirty="0" err="1"/>
              <a:t>std</a:t>
            </a:r>
            <a:r>
              <a:rPr lang="en-US" altLang="zh-CN" sz="1800" dirty="0"/>
              <a:t>;</a:t>
            </a:r>
          </a:p>
          <a:p>
            <a:pPr eaLnBrk="1" hangingPunct="1">
              <a:lnSpc>
                <a:spcPct val="80000"/>
              </a:lnSpc>
              <a:buFontTx/>
              <a:buNone/>
            </a:pPr>
            <a:r>
              <a:rPr lang="en-US" altLang="zh-CN" sz="1800" dirty="0"/>
              <a:t>void main(){</a:t>
            </a:r>
          </a:p>
          <a:p>
            <a:pPr eaLnBrk="1" hangingPunct="1">
              <a:lnSpc>
                <a:spcPct val="80000"/>
              </a:lnSpc>
              <a:buFontTx/>
              <a:buNone/>
            </a:pPr>
            <a:r>
              <a:rPr lang="en-US" altLang="zh-CN" sz="1800" dirty="0"/>
              <a:t>		</a:t>
            </a:r>
            <a:r>
              <a:rPr lang="en-US" altLang="zh-CN" sz="1800" dirty="0" err="1"/>
              <a:t>int</a:t>
            </a:r>
            <a:r>
              <a:rPr lang="en-US" altLang="zh-CN" sz="1800" dirty="0"/>
              <a:t> </a:t>
            </a:r>
            <a:r>
              <a:rPr lang="en-US" altLang="zh-CN" sz="1800" dirty="0" err="1"/>
              <a:t>arr</a:t>
            </a:r>
            <a:r>
              <a:rPr lang="en-US" altLang="zh-CN" sz="1800" dirty="0"/>
              <a:t>[]={100,200,300,400,500,500,600,700,800,900,1000};</a:t>
            </a:r>
          </a:p>
          <a:p>
            <a:pPr eaLnBrk="1" hangingPunct="1">
              <a:lnSpc>
                <a:spcPct val="80000"/>
              </a:lnSpc>
              <a:buFontTx/>
              <a:buNone/>
            </a:pPr>
            <a:r>
              <a:rPr lang="en-US" altLang="zh-CN" sz="1800" dirty="0"/>
              <a:t>		</a:t>
            </a:r>
            <a:r>
              <a:rPr lang="en-US" altLang="zh-CN" sz="1800" dirty="0" err="1"/>
              <a:t>int</a:t>
            </a:r>
            <a:r>
              <a:rPr lang="en-US" altLang="zh-CN" sz="1800" dirty="0"/>
              <a:t> *</a:t>
            </a:r>
            <a:r>
              <a:rPr lang="en-US" altLang="zh-CN" sz="1800" dirty="0" err="1"/>
              <a:t>ptr</a:t>
            </a:r>
            <a:r>
              <a:rPr lang="en-US" altLang="zh-CN" sz="1800" dirty="0"/>
              <a:t>;</a:t>
            </a:r>
          </a:p>
          <a:p>
            <a:pPr eaLnBrk="1" hangingPunct="1">
              <a:lnSpc>
                <a:spcPct val="80000"/>
              </a:lnSpc>
              <a:buFontTx/>
              <a:buNone/>
            </a:pPr>
            <a:r>
              <a:rPr lang="en-US" altLang="zh-CN" sz="1800" dirty="0"/>
              <a:t>		</a:t>
            </a:r>
            <a:r>
              <a:rPr lang="en-US" altLang="zh-CN" sz="1800" dirty="0" err="1"/>
              <a:t>ptr</a:t>
            </a:r>
            <a:r>
              <a:rPr lang="en-US" altLang="zh-CN" sz="1800" dirty="0"/>
              <a:t>=</a:t>
            </a:r>
            <a:r>
              <a:rPr lang="en-US" altLang="zh-CN" sz="1800" b="1" dirty="0">
                <a:solidFill>
                  <a:srgbClr val="FF0000"/>
                </a:solidFill>
              </a:rPr>
              <a:t>find</a:t>
            </a:r>
            <a:r>
              <a:rPr lang="en-US" altLang="zh-CN" sz="1800" b="1" dirty="0"/>
              <a:t>(</a:t>
            </a:r>
            <a:r>
              <a:rPr lang="en-US" altLang="zh-CN" sz="1800" dirty="0"/>
              <a:t>arr,arr+9,400);		//</a:t>
            </a:r>
            <a:r>
              <a:rPr lang="zh-CN" altLang="en-US" sz="1800" dirty="0"/>
              <a:t>查找</a:t>
            </a:r>
            <a:r>
              <a:rPr lang="en-US" altLang="zh-CN" sz="1800" dirty="0"/>
              <a:t>400</a:t>
            </a:r>
            <a:r>
              <a:rPr lang="zh-CN" altLang="en-US" sz="1800" dirty="0"/>
              <a:t>在</a:t>
            </a:r>
            <a:r>
              <a:rPr lang="en-US" altLang="zh-CN" sz="1800" dirty="0" err="1"/>
              <a:t>arr</a:t>
            </a:r>
            <a:r>
              <a:rPr lang="zh-CN" altLang="en-US" sz="1800" dirty="0"/>
              <a:t>数组中的地址</a:t>
            </a:r>
          </a:p>
          <a:p>
            <a:pPr eaLnBrk="1" hangingPunct="1">
              <a:lnSpc>
                <a:spcPct val="80000"/>
              </a:lnSpc>
              <a:buFontTx/>
              <a:buNone/>
            </a:pPr>
            <a:r>
              <a:rPr lang="zh-CN" altLang="en-US" sz="1800" dirty="0"/>
              <a:t>		</a:t>
            </a:r>
            <a:r>
              <a:rPr lang="en-US" altLang="zh-CN" sz="1800" dirty="0" err="1"/>
              <a:t>cout</a:t>
            </a:r>
            <a:r>
              <a:rPr lang="en-US" altLang="zh-CN" sz="1800" dirty="0"/>
              <a:t>&lt;&lt;“400</a:t>
            </a:r>
            <a:r>
              <a:rPr lang="zh-CN" altLang="en-US" sz="1800" dirty="0"/>
              <a:t>在数组中的下标是：</a:t>
            </a:r>
            <a:r>
              <a:rPr lang="en-US" altLang="zh-CN" sz="1800" dirty="0"/>
              <a:t>"</a:t>
            </a:r>
          </a:p>
          <a:p>
            <a:pPr eaLnBrk="1" hangingPunct="1">
              <a:lnSpc>
                <a:spcPct val="80000"/>
              </a:lnSpc>
              <a:buFontTx/>
              <a:buNone/>
            </a:pPr>
            <a:r>
              <a:rPr lang="en-US" altLang="zh-CN" sz="1800" dirty="0"/>
              <a:t>		      &lt;&lt;</a:t>
            </a:r>
            <a:r>
              <a:rPr lang="en-US" altLang="zh-CN" sz="1800" dirty="0" err="1"/>
              <a:t>ptr-arr</a:t>
            </a:r>
            <a:r>
              <a:rPr lang="en-US" altLang="zh-CN" sz="1800" dirty="0"/>
              <a:t>&lt;&lt;</a:t>
            </a:r>
            <a:r>
              <a:rPr lang="en-US" altLang="zh-CN" sz="1800" dirty="0" err="1"/>
              <a:t>endl</a:t>
            </a:r>
            <a:r>
              <a:rPr lang="en-US" altLang="zh-CN" sz="1800" dirty="0"/>
              <a:t>;       		//find</a:t>
            </a:r>
            <a:r>
              <a:rPr lang="zh-CN" altLang="en-US" sz="1800" dirty="0"/>
              <a:t>返回地址，</a:t>
            </a:r>
          </a:p>
          <a:p>
            <a:pPr eaLnBrk="1" hangingPunct="1">
              <a:lnSpc>
                <a:spcPct val="80000"/>
              </a:lnSpc>
              <a:buFontTx/>
              <a:buNone/>
            </a:pPr>
            <a:r>
              <a:rPr lang="zh-CN" altLang="en-US" sz="1800" dirty="0"/>
              <a:t>		</a:t>
            </a:r>
            <a:r>
              <a:rPr lang="en-US" altLang="zh-CN" sz="1800" dirty="0"/>
              <a:t>list&lt;</a:t>
            </a:r>
            <a:r>
              <a:rPr lang="en-US" altLang="zh-CN" sz="1800" dirty="0" err="1"/>
              <a:t>int</a:t>
            </a:r>
            <a:r>
              <a:rPr lang="en-US" altLang="zh-CN" sz="1800" dirty="0"/>
              <a:t>&gt; L1;          			//</a:t>
            </a:r>
            <a:r>
              <a:rPr lang="zh-CN" altLang="en-US" sz="1800" dirty="0"/>
              <a:t>定义链表</a:t>
            </a:r>
            <a:r>
              <a:rPr lang="en-US" altLang="zh-CN" sz="1800" dirty="0"/>
              <a:t>L1</a:t>
            </a:r>
          </a:p>
          <a:p>
            <a:pPr eaLnBrk="1" hangingPunct="1">
              <a:lnSpc>
                <a:spcPct val="80000"/>
              </a:lnSpc>
              <a:buFontTx/>
              <a:buNone/>
            </a:pPr>
            <a:r>
              <a:rPr lang="en-US" altLang="zh-CN" sz="1800" dirty="0"/>
              <a:t>		</a:t>
            </a:r>
            <a:r>
              <a:rPr lang="en-US" altLang="zh-CN" sz="1800" dirty="0" err="1"/>
              <a:t>int</a:t>
            </a:r>
            <a:r>
              <a:rPr lang="en-US" altLang="zh-CN" sz="1800" dirty="0"/>
              <a:t> a1[]={30,40,50,60,60,60,80};</a:t>
            </a:r>
          </a:p>
          <a:p>
            <a:pPr eaLnBrk="1" hangingPunct="1">
              <a:lnSpc>
                <a:spcPct val="80000"/>
              </a:lnSpc>
              <a:buFontTx/>
              <a:buNone/>
            </a:pPr>
            <a:r>
              <a:rPr lang="en-US" altLang="zh-CN" sz="1800" dirty="0"/>
              <a:t>		for(</a:t>
            </a:r>
            <a:r>
              <a:rPr lang="en-US" altLang="zh-CN" sz="1800" dirty="0" err="1"/>
              <a:t>int</a:t>
            </a:r>
            <a:r>
              <a:rPr lang="en-US" altLang="zh-CN" sz="1800" dirty="0"/>
              <a:t> </a:t>
            </a:r>
            <a:r>
              <a:rPr lang="en-US" altLang="zh-CN" sz="1800" dirty="0" err="1"/>
              <a:t>i</a:t>
            </a:r>
            <a:r>
              <a:rPr lang="en-US" altLang="zh-CN" sz="1800" dirty="0"/>
              <a:t>=0;i&lt;7;i++)</a:t>
            </a:r>
          </a:p>
          <a:p>
            <a:pPr eaLnBrk="1" hangingPunct="1">
              <a:lnSpc>
                <a:spcPct val="80000"/>
              </a:lnSpc>
              <a:buFontTx/>
              <a:buNone/>
            </a:pPr>
            <a:r>
              <a:rPr lang="en-US" altLang="zh-CN" sz="1800" dirty="0"/>
              <a:t>		L1.push_back(a1[</a:t>
            </a:r>
            <a:r>
              <a:rPr lang="en-US" altLang="zh-CN" sz="1800" dirty="0" err="1"/>
              <a:t>i</a:t>
            </a:r>
            <a:r>
              <a:rPr lang="en-US" altLang="zh-CN" sz="1800" dirty="0"/>
              <a:t>]);   		//</a:t>
            </a:r>
            <a:r>
              <a:rPr lang="zh-CN" altLang="en-US" sz="1800" dirty="0"/>
              <a:t>将</a:t>
            </a:r>
            <a:r>
              <a:rPr lang="en-US" altLang="zh-CN" sz="1800" dirty="0"/>
              <a:t>a1</a:t>
            </a:r>
            <a:r>
              <a:rPr lang="zh-CN" altLang="en-US" sz="1800" dirty="0"/>
              <a:t>数组加入到</a:t>
            </a:r>
            <a:r>
              <a:rPr lang="en-US" altLang="zh-CN" sz="1800" dirty="0"/>
              <a:t>L1</a:t>
            </a:r>
            <a:r>
              <a:rPr lang="zh-CN" altLang="en-US" sz="1800" dirty="0"/>
              <a:t>链表中</a:t>
            </a:r>
          </a:p>
        </p:txBody>
      </p:sp>
    </p:spTree>
    <p:extLst>
      <p:ext uri="{BB962C8B-B14F-4D97-AF65-F5344CB8AC3E}">
        <p14:creationId xmlns:p14="http://schemas.microsoft.com/office/powerpoint/2010/main" val="406808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anim calcmode="lin" valueType="num">
                                      <p:cBhvr additive="base">
                                        <p:cTn id="11"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anim calcmode="lin" valueType="num">
                                      <p:cBhvr additive="base">
                                        <p:cTn id="15"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70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 calcmode="lin" valueType="num">
                                      <p:cBhvr additive="base">
                                        <p:cTn id="19"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anim calcmode="lin" valueType="num">
                                      <p:cBhvr additive="base">
                                        <p:cTn id="23"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707">
                                            <p:txEl>
                                              <p:pRg st="6" end="6"/>
                                            </p:txEl>
                                          </p:spTgt>
                                        </p:tgtEl>
                                        <p:attrNameLst>
                                          <p:attrName>style.visibility</p:attrName>
                                        </p:attrNameLst>
                                      </p:cBhvr>
                                      <p:to>
                                        <p:strVal val="visible"/>
                                      </p:to>
                                    </p:set>
                                    <p:anim calcmode="lin" valueType="num">
                                      <p:cBhvr additive="base">
                                        <p:cTn id="27"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7">
                                            <p:txEl>
                                              <p:pRg st="7" end="7"/>
                                            </p:txEl>
                                          </p:spTgt>
                                        </p:tgtEl>
                                        <p:attrNameLst>
                                          <p:attrName>style.visibility</p:attrName>
                                        </p:attrNameLst>
                                      </p:cBhvr>
                                      <p:to>
                                        <p:strVal val="visible"/>
                                      </p:to>
                                    </p:set>
                                    <p:anim calcmode="lin" valueType="num">
                                      <p:cBhvr additive="base">
                                        <p:cTn id="31"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07">
                                            <p:txEl>
                                              <p:pRg st="8" end="8"/>
                                            </p:txEl>
                                          </p:spTgt>
                                        </p:tgtEl>
                                        <p:attrNameLst>
                                          <p:attrName>style.visibility</p:attrName>
                                        </p:attrNameLst>
                                      </p:cBhvr>
                                      <p:to>
                                        <p:strVal val="visible"/>
                                      </p:to>
                                    </p:set>
                                    <p:anim calcmode="lin" valueType="num">
                                      <p:cBhvr additive="base">
                                        <p:cTn id="35"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2707">
                                            <p:txEl>
                                              <p:pRg st="9" end="9"/>
                                            </p:txEl>
                                          </p:spTgt>
                                        </p:tgtEl>
                                        <p:attrNameLst>
                                          <p:attrName>style.visibility</p:attrName>
                                        </p:attrNameLst>
                                      </p:cBhvr>
                                      <p:to>
                                        <p:strVal val="visible"/>
                                      </p:to>
                                    </p:set>
                                    <p:anim calcmode="lin" valueType="num">
                                      <p:cBhvr additive="base">
                                        <p:cTn id="41" dur="500" fill="hold"/>
                                        <p:tgtEl>
                                          <p:spTgt spid="7270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2707">
                                            <p:txEl>
                                              <p:pRg st="10" end="10"/>
                                            </p:txEl>
                                          </p:spTgt>
                                        </p:tgtEl>
                                        <p:attrNameLst>
                                          <p:attrName>style.visibility</p:attrName>
                                        </p:attrNameLst>
                                      </p:cBhvr>
                                      <p:to>
                                        <p:strVal val="visible"/>
                                      </p:to>
                                    </p:set>
                                    <p:anim calcmode="lin" valueType="num">
                                      <p:cBhvr additive="base">
                                        <p:cTn id="47" dur="500" fill="hold"/>
                                        <p:tgtEl>
                                          <p:spTgt spid="7270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2707">
                                            <p:txEl>
                                              <p:pRg st="11" end="11"/>
                                            </p:txEl>
                                          </p:spTgt>
                                        </p:tgtEl>
                                        <p:attrNameLst>
                                          <p:attrName>style.visibility</p:attrName>
                                        </p:attrNameLst>
                                      </p:cBhvr>
                                      <p:to>
                                        <p:strVal val="visible"/>
                                      </p:to>
                                    </p:set>
                                    <p:anim calcmode="lin" valueType="num">
                                      <p:cBhvr additive="base">
                                        <p:cTn id="51" dur="500" fill="hold"/>
                                        <p:tgtEl>
                                          <p:spTgt spid="7270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270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2707">
                                            <p:txEl>
                                              <p:pRg st="12" end="12"/>
                                            </p:txEl>
                                          </p:spTgt>
                                        </p:tgtEl>
                                        <p:attrNameLst>
                                          <p:attrName>style.visibility</p:attrName>
                                        </p:attrNameLst>
                                      </p:cBhvr>
                                      <p:to>
                                        <p:strVal val="visible"/>
                                      </p:to>
                                    </p:set>
                                    <p:anim calcmode="lin" valueType="num">
                                      <p:cBhvr additive="base">
                                        <p:cTn id="55" dur="500" fill="hold"/>
                                        <p:tgtEl>
                                          <p:spTgt spid="7270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70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2707">
                                            <p:txEl>
                                              <p:pRg st="13" end="13"/>
                                            </p:txEl>
                                          </p:spTgt>
                                        </p:tgtEl>
                                        <p:attrNameLst>
                                          <p:attrName>style.visibility</p:attrName>
                                        </p:attrNameLst>
                                      </p:cBhvr>
                                      <p:to>
                                        <p:strVal val="visible"/>
                                      </p:to>
                                    </p:set>
                                    <p:anim calcmode="lin" valueType="num">
                                      <p:cBhvr additive="base">
                                        <p:cTn id="59" dur="500" fill="hold"/>
                                        <p:tgtEl>
                                          <p:spTgt spid="7270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2707">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707">
                                            <p:txEl>
                                              <p:pRg st="14" end="14"/>
                                            </p:txEl>
                                          </p:spTgt>
                                        </p:tgtEl>
                                        <p:attrNameLst>
                                          <p:attrName>style.visibility</p:attrName>
                                        </p:attrNameLst>
                                      </p:cBhvr>
                                      <p:to>
                                        <p:strVal val="visible"/>
                                      </p:to>
                                    </p:set>
                                    <p:anim calcmode="lin" valueType="num">
                                      <p:cBhvr additive="base">
                                        <p:cTn id="63" dur="500" fill="hold"/>
                                        <p:tgtEl>
                                          <p:spTgt spid="72707">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2707">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2707">
                                            <p:txEl>
                                              <p:pRg st="15" end="15"/>
                                            </p:txEl>
                                          </p:spTgt>
                                        </p:tgtEl>
                                        <p:attrNameLst>
                                          <p:attrName>style.visibility</p:attrName>
                                        </p:attrNameLst>
                                      </p:cBhvr>
                                      <p:to>
                                        <p:strVal val="visible"/>
                                      </p:to>
                                    </p:set>
                                    <p:anim calcmode="lin" valueType="num">
                                      <p:cBhvr additive="base">
                                        <p:cTn id="67" dur="500" fill="hold"/>
                                        <p:tgtEl>
                                          <p:spTgt spid="7270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270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4213" y="188640"/>
            <a:ext cx="7772400" cy="792163"/>
          </a:xfrm>
        </p:spPr>
        <p:txBody>
          <a:bodyPr/>
          <a:lstStyle/>
          <a:p>
            <a:pPr eaLnBrk="1" hangingPunct="1"/>
            <a:r>
              <a:rPr lang="en-US" altLang="zh-CN" dirty="0"/>
              <a:t>7.5.6  </a:t>
            </a:r>
            <a:r>
              <a:rPr lang="zh-CN" altLang="en-US" dirty="0">
                <a:solidFill>
                  <a:srgbClr val="FF0000"/>
                </a:solidFill>
              </a:rPr>
              <a:t>算法</a:t>
            </a:r>
          </a:p>
        </p:txBody>
      </p:sp>
      <p:sp>
        <p:nvSpPr>
          <p:cNvPr id="73731" name="Rectangle 3"/>
          <p:cNvSpPr>
            <a:spLocks noGrp="1" noChangeArrowheads="1"/>
          </p:cNvSpPr>
          <p:nvPr>
            <p:ph type="body" idx="1"/>
          </p:nvPr>
        </p:nvSpPr>
        <p:spPr>
          <a:xfrm>
            <a:off x="105916" y="1082634"/>
            <a:ext cx="8858571" cy="4970462"/>
          </a:xfrm>
        </p:spPr>
        <p:txBody>
          <a:bodyPr/>
          <a:lstStyle/>
          <a:p>
            <a:pPr marL="0" indent="0">
              <a:buNone/>
            </a:pPr>
            <a:r>
              <a:rPr lang="en-US" altLang="zh-CN" sz="1800" b="1" dirty="0"/>
              <a:t>list&lt;</a:t>
            </a:r>
            <a:r>
              <a:rPr lang="en-US" altLang="zh-CN" sz="1800" b="1" dirty="0" err="1"/>
              <a:t>int</a:t>
            </a:r>
            <a:r>
              <a:rPr lang="en-US" altLang="zh-CN" sz="1800" b="1" dirty="0"/>
              <a:t>&gt;::iterator </a:t>
            </a:r>
            <a:r>
              <a:rPr lang="en-US" altLang="zh-CN" sz="1800" b="1" dirty="0" err="1"/>
              <a:t>pos</a:t>
            </a:r>
            <a:r>
              <a:rPr lang="en-US" altLang="zh-CN" sz="1800" b="1" dirty="0"/>
              <a:t>;</a:t>
            </a:r>
            <a:endParaRPr lang="zh-CN" altLang="zh-CN" sz="1800" b="1" dirty="0"/>
          </a:p>
          <a:p>
            <a:pPr marL="0" indent="0">
              <a:buNone/>
            </a:pPr>
            <a:r>
              <a:rPr lang="en-US" altLang="zh-CN" sz="1800" b="1" dirty="0" err="1"/>
              <a:t>pos</a:t>
            </a:r>
            <a:r>
              <a:rPr lang="en-US" altLang="zh-CN" sz="1800" b="1" dirty="0"/>
              <a:t>=</a:t>
            </a:r>
            <a:r>
              <a:rPr lang="en-US" altLang="zh-CN" sz="1800" b="1" dirty="0">
                <a:solidFill>
                  <a:srgbClr val="FF0000"/>
                </a:solidFill>
              </a:rPr>
              <a:t>find</a:t>
            </a:r>
            <a:r>
              <a:rPr lang="en-US" altLang="zh-CN" sz="1800" b="1" dirty="0"/>
              <a:t>(L1.begin(),L1.end(),80);		        //</a:t>
            </a:r>
            <a:r>
              <a:rPr lang="zh-CN" altLang="zh-CN" sz="1800" b="1" dirty="0"/>
              <a:t>在</a:t>
            </a:r>
            <a:r>
              <a:rPr lang="en-US" altLang="zh-CN" sz="1800" b="1" dirty="0"/>
              <a:t>L1</a:t>
            </a:r>
            <a:r>
              <a:rPr lang="zh-CN" altLang="zh-CN" sz="1800" b="1" dirty="0"/>
              <a:t>中查找</a:t>
            </a:r>
            <a:r>
              <a:rPr lang="en-US" altLang="zh-CN" sz="1800" b="1" dirty="0"/>
              <a:t>80</a:t>
            </a:r>
            <a:r>
              <a:rPr lang="zh-CN" altLang="zh-CN" sz="1800" b="1" dirty="0"/>
              <a:t>，结果放于</a:t>
            </a:r>
            <a:r>
              <a:rPr lang="en-US" altLang="zh-CN" sz="1800" b="1" dirty="0" err="1"/>
              <a:t>pos</a:t>
            </a:r>
            <a:r>
              <a:rPr lang="zh-CN" altLang="zh-CN" sz="1800" b="1" dirty="0"/>
              <a:t>中</a:t>
            </a:r>
          </a:p>
          <a:p>
            <a:pPr marL="0" indent="0">
              <a:buNone/>
            </a:pPr>
            <a:r>
              <a:rPr lang="en-US" altLang="zh-CN" sz="1800" b="1" dirty="0"/>
              <a:t>if(</a:t>
            </a:r>
            <a:r>
              <a:rPr lang="en-US" altLang="zh-CN" sz="1800" b="1" dirty="0" err="1"/>
              <a:t>pos</a:t>
            </a:r>
            <a:r>
              <a:rPr lang="en-US" altLang="zh-CN" sz="1800" b="1" dirty="0"/>
              <a:t>!=L1.end()) </a:t>
            </a:r>
            <a:endParaRPr lang="zh-CN" altLang="zh-CN" sz="1800" b="1" dirty="0"/>
          </a:p>
          <a:p>
            <a:pPr marL="0" indent="0">
              <a:buNone/>
            </a:pPr>
            <a:r>
              <a:rPr lang="en-US" altLang="zh-CN" sz="1800" b="1" dirty="0" err="1"/>
              <a:t>cout</a:t>
            </a:r>
            <a:r>
              <a:rPr lang="en-US" altLang="zh-CN" sz="1800" b="1" dirty="0"/>
              <a:t>&lt;&lt;"L1</a:t>
            </a:r>
            <a:r>
              <a:rPr lang="zh-CN" altLang="zh-CN" sz="1800" b="1" dirty="0"/>
              <a:t>链表中存在数据元素：</a:t>
            </a:r>
            <a:r>
              <a:rPr lang="en-US" altLang="zh-CN" sz="1800" b="1" dirty="0"/>
              <a:t>"&lt;&lt;*</a:t>
            </a:r>
            <a:r>
              <a:rPr lang="en-US" altLang="zh-CN" sz="1800" b="1" dirty="0" err="1"/>
              <a:t>pos</a:t>
            </a:r>
            <a:r>
              <a:rPr lang="en-US" altLang="zh-CN" sz="1800" b="1" dirty="0"/>
              <a:t>;	              //</a:t>
            </a:r>
            <a:r>
              <a:rPr lang="zh-CN" altLang="zh-CN" sz="1800" b="1" dirty="0"/>
              <a:t>输出找到的数据</a:t>
            </a:r>
          </a:p>
          <a:p>
            <a:pPr marL="0" indent="0">
              <a:buNone/>
            </a:pPr>
            <a:r>
              <a:rPr lang="en-US" altLang="zh-CN" sz="1800" b="1" dirty="0" err="1"/>
              <a:t>cout</a:t>
            </a:r>
            <a:r>
              <a:rPr lang="en-US" altLang="zh-CN" sz="1800" b="1" dirty="0"/>
              <a:t>&lt;&lt;"</a:t>
            </a:r>
            <a:r>
              <a:rPr lang="zh-CN" altLang="zh-CN" sz="1800" b="1" dirty="0"/>
              <a:t>，它是链表中的第：</a:t>
            </a:r>
            <a:r>
              <a:rPr lang="en-US" altLang="zh-CN" sz="1800" b="1" dirty="0"/>
              <a:t>"&lt;&lt;</a:t>
            </a:r>
            <a:r>
              <a:rPr lang="en-US" altLang="zh-CN" sz="1800" b="1" dirty="0">
                <a:solidFill>
                  <a:srgbClr val="FF0000"/>
                </a:solidFill>
              </a:rPr>
              <a:t>distance</a:t>
            </a:r>
            <a:r>
              <a:rPr lang="en-US" altLang="zh-CN" sz="1800" b="1" dirty="0"/>
              <a:t>(L1.begin(),</a:t>
            </a:r>
            <a:r>
              <a:rPr lang="en-US" altLang="zh-CN" sz="1800" b="1" dirty="0" err="1"/>
              <a:t>pos</a:t>
            </a:r>
            <a:r>
              <a:rPr lang="en-US" altLang="zh-CN" sz="1800" b="1" dirty="0"/>
              <a:t>)+1</a:t>
            </a:r>
            <a:endParaRPr lang="zh-CN" altLang="zh-CN" sz="1800" b="1" dirty="0"/>
          </a:p>
          <a:p>
            <a:pPr marL="0" indent="0">
              <a:buNone/>
            </a:pPr>
            <a:r>
              <a:rPr lang="en-US" altLang="zh-CN" sz="1800" b="1" dirty="0"/>
              <a:t>        &lt;&lt;"</a:t>
            </a:r>
            <a:r>
              <a:rPr lang="zh-CN" altLang="zh-CN" sz="1800" b="1" dirty="0"/>
              <a:t>个节点！</a:t>
            </a:r>
            <a:r>
              <a:rPr lang="en-US" altLang="zh-CN" sz="1800" b="1" dirty="0"/>
              <a:t>"&lt;&lt;</a:t>
            </a:r>
            <a:r>
              <a:rPr lang="en-US" altLang="zh-CN" sz="1800" b="1" dirty="0" err="1"/>
              <a:t>endl</a:t>
            </a:r>
            <a:r>
              <a:rPr lang="en-US" altLang="zh-CN" sz="1800" b="1" dirty="0"/>
              <a:t>;  	 //</a:t>
            </a:r>
            <a:r>
              <a:rPr lang="zh-CN" altLang="zh-CN" sz="1800" b="1" dirty="0"/>
              <a:t>计算迭代器与链首元素间隔的元素个数</a:t>
            </a:r>
          </a:p>
          <a:p>
            <a:pPr marL="0" indent="0">
              <a:buNone/>
            </a:pPr>
            <a:r>
              <a:rPr lang="en-US" altLang="zh-CN" sz="1800" b="1" dirty="0" err="1"/>
              <a:t>int</a:t>
            </a:r>
            <a:r>
              <a:rPr lang="en-US" altLang="zh-CN" sz="1800" b="1" dirty="0"/>
              <a:t> n1=</a:t>
            </a:r>
            <a:r>
              <a:rPr lang="en-US" altLang="zh-CN" sz="1800" b="1" dirty="0">
                <a:solidFill>
                  <a:srgbClr val="FF0000"/>
                </a:solidFill>
              </a:rPr>
              <a:t>count</a:t>
            </a:r>
            <a:r>
              <a:rPr lang="en-US" altLang="zh-CN" sz="1800" b="1" dirty="0"/>
              <a:t>(arr,arr+10,500);		//</a:t>
            </a:r>
            <a:r>
              <a:rPr lang="zh-CN" altLang="zh-CN" sz="1800" b="1" dirty="0"/>
              <a:t>统计</a:t>
            </a:r>
            <a:r>
              <a:rPr lang="en-US" altLang="zh-CN" sz="1800" b="1" dirty="0" err="1"/>
              <a:t>arr</a:t>
            </a:r>
            <a:r>
              <a:rPr lang="zh-CN" altLang="zh-CN" sz="1800" b="1" dirty="0"/>
              <a:t>数组中</a:t>
            </a:r>
            <a:r>
              <a:rPr lang="en-US" altLang="zh-CN" sz="1800" b="1" dirty="0"/>
              <a:t>500</a:t>
            </a:r>
            <a:r>
              <a:rPr lang="zh-CN" altLang="zh-CN" sz="1800" b="1" dirty="0"/>
              <a:t>的个数</a:t>
            </a:r>
          </a:p>
          <a:p>
            <a:pPr marL="0" indent="0">
              <a:buNone/>
            </a:pPr>
            <a:r>
              <a:rPr lang="en-US" altLang="zh-CN" sz="1800" b="1" dirty="0" err="1"/>
              <a:t>int</a:t>
            </a:r>
            <a:r>
              <a:rPr lang="en-US" altLang="zh-CN" sz="1800" b="1" dirty="0"/>
              <a:t> n2=</a:t>
            </a:r>
            <a:r>
              <a:rPr lang="en-US" altLang="zh-CN" sz="1800" b="1" dirty="0">
                <a:solidFill>
                  <a:srgbClr val="FF0000"/>
                </a:solidFill>
              </a:rPr>
              <a:t>count</a:t>
            </a:r>
            <a:r>
              <a:rPr lang="en-US" altLang="zh-CN" sz="1800" b="1" dirty="0"/>
              <a:t>(L1.begin(),L1.end(),60);	                //</a:t>
            </a:r>
            <a:r>
              <a:rPr lang="zh-CN" altLang="zh-CN" sz="1800" b="1" dirty="0"/>
              <a:t>统计</a:t>
            </a:r>
            <a:r>
              <a:rPr lang="en-US" altLang="zh-CN" sz="1800" b="1" dirty="0"/>
              <a:t>L1</a:t>
            </a:r>
            <a:r>
              <a:rPr lang="zh-CN" altLang="zh-CN" sz="1800" b="1" dirty="0"/>
              <a:t>链表中</a:t>
            </a:r>
            <a:r>
              <a:rPr lang="en-US" altLang="zh-CN" sz="1800" b="1" dirty="0"/>
              <a:t>60</a:t>
            </a:r>
            <a:r>
              <a:rPr lang="zh-CN" altLang="zh-CN" sz="1800" b="1" dirty="0"/>
              <a:t>的个数</a:t>
            </a:r>
          </a:p>
          <a:p>
            <a:pPr marL="0" indent="0">
              <a:buNone/>
            </a:pPr>
            <a:r>
              <a:rPr lang="en-US" altLang="zh-CN" sz="1800" b="1" dirty="0" err="1"/>
              <a:t>cout</a:t>
            </a:r>
            <a:r>
              <a:rPr lang="en-US" altLang="zh-CN" sz="1800" b="1" dirty="0"/>
              <a:t>&lt;&lt;"</a:t>
            </a:r>
            <a:r>
              <a:rPr lang="en-US" altLang="zh-CN" sz="1800" b="1" dirty="0" err="1"/>
              <a:t>arr</a:t>
            </a:r>
            <a:r>
              <a:rPr lang="en-US" altLang="zh-CN" sz="1800" b="1" dirty="0"/>
              <a:t> </a:t>
            </a:r>
            <a:r>
              <a:rPr lang="zh-CN" altLang="zh-CN" sz="1800" b="1" dirty="0"/>
              <a:t>数组中有：</a:t>
            </a:r>
            <a:r>
              <a:rPr lang="en-US" altLang="zh-CN" sz="1800" b="1" dirty="0"/>
              <a:t>"&lt;&lt;n1&lt;&lt;"</a:t>
            </a:r>
            <a:r>
              <a:rPr lang="zh-CN" altLang="zh-CN" sz="1800" b="1" dirty="0"/>
              <a:t>个</a:t>
            </a:r>
            <a:r>
              <a:rPr lang="en-US" altLang="zh-CN" sz="1800" b="1" dirty="0"/>
              <a:t>"&lt;&lt;500&lt;&lt;</a:t>
            </a:r>
            <a:r>
              <a:rPr lang="en-US" altLang="zh-CN" sz="1800" b="1" dirty="0" err="1"/>
              <a:t>endl</a:t>
            </a:r>
            <a:r>
              <a:rPr lang="en-US" altLang="zh-CN" sz="1800" b="1" dirty="0"/>
              <a:t>;</a:t>
            </a:r>
            <a:endParaRPr lang="zh-CN" altLang="zh-CN" sz="1800" b="1" dirty="0"/>
          </a:p>
          <a:p>
            <a:pPr marL="0" indent="0">
              <a:buNone/>
            </a:pPr>
            <a:r>
              <a:rPr lang="en-US" altLang="zh-CN" sz="1800" b="1" dirty="0" err="1"/>
              <a:t>cout</a:t>
            </a:r>
            <a:r>
              <a:rPr lang="en-US" altLang="zh-CN" sz="1800" b="1" dirty="0"/>
              <a:t>&lt;&lt;"L1</a:t>
            </a:r>
            <a:r>
              <a:rPr lang="zh-CN" altLang="zh-CN" sz="1800" b="1" dirty="0"/>
              <a:t>链表中有：</a:t>
            </a:r>
            <a:r>
              <a:rPr lang="en-US" altLang="zh-CN" sz="1800" b="1" dirty="0"/>
              <a:t>"&lt;&lt;n2&lt;&lt;"</a:t>
            </a:r>
            <a:r>
              <a:rPr lang="zh-CN" altLang="zh-CN" sz="1800" b="1" dirty="0"/>
              <a:t>个</a:t>
            </a:r>
            <a:r>
              <a:rPr lang="en-US" altLang="zh-CN" sz="1800" b="1" dirty="0"/>
              <a:t>"&lt;&lt;60&lt;&lt;</a:t>
            </a:r>
            <a:r>
              <a:rPr lang="en-US" altLang="zh-CN" sz="1800" b="1" dirty="0" err="1"/>
              <a:t>endl</a:t>
            </a:r>
            <a:r>
              <a:rPr lang="en-US" altLang="zh-CN" sz="1800" b="1" dirty="0"/>
              <a:t>;</a:t>
            </a:r>
            <a:endParaRPr lang="zh-CN" altLang="zh-CN" sz="1800" b="1" dirty="0"/>
          </a:p>
          <a:p>
            <a:pPr marL="0" indent="0">
              <a:buNone/>
            </a:pPr>
            <a:r>
              <a:rPr lang="en-US" altLang="zh-CN" sz="1800" b="1" dirty="0"/>
              <a:t>}</a:t>
            </a:r>
            <a:endParaRPr lang="zh-CN" altLang="zh-CN" sz="1800" b="1" dirty="0"/>
          </a:p>
        </p:txBody>
      </p:sp>
      <p:sp>
        <p:nvSpPr>
          <p:cNvPr id="2" name="对话气泡: 矩形 1"/>
          <p:cNvSpPr/>
          <p:nvPr/>
        </p:nvSpPr>
        <p:spPr>
          <a:xfrm>
            <a:off x="1403648" y="4581128"/>
            <a:ext cx="7052965" cy="1800200"/>
          </a:xfrm>
          <a:prstGeom prst="wedgeRectCallout">
            <a:avLst>
              <a:gd name="adj1" fmla="val -39258"/>
              <a:gd name="adj2" fmla="val -7158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程序运行结果如下：</a:t>
            </a:r>
          </a:p>
          <a:p>
            <a:r>
              <a:rPr lang="en-US" altLang="zh-CN" dirty="0"/>
              <a:t>400</a:t>
            </a:r>
            <a:r>
              <a:rPr lang="zh-CN" altLang="zh-CN" dirty="0"/>
              <a:t>在数组中的下标是：</a:t>
            </a:r>
            <a:r>
              <a:rPr lang="en-US" altLang="zh-CN" dirty="0"/>
              <a:t>3</a:t>
            </a:r>
            <a:endParaRPr lang="zh-CN" altLang="zh-CN" dirty="0"/>
          </a:p>
          <a:p>
            <a:r>
              <a:rPr lang="en-US" altLang="zh-CN" dirty="0"/>
              <a:t>L1</a:t>
            </a:r>
            <a:r>
              <a:rPr lang="zh-CN" altLang="zh-CN" dirty="0"/>
              <a:t>链表中存在数据元素：</a:t>
            </a:r>
            <a:r>
              <a:rPr lang="en-US" altLang="zh-CN" dirty="0"/>
              <a:t>80</a:t>
            </a:r>
            <a:r>
              <a:rPr lang="zh-CN" altLang="zh-CN" dirty="0"/>
              <a:t>，它是链表中的第：</a:t>
            </a:r>
            <a:r>
              <a:rPr lang="en-US" altLang="zh-CN" dirty="0"/>
              <a:t>7</a:t>
            </a:r>
            <a:r>
              <a:rPr lang="zh-CN" altLang="zh-CN" dirty="0"/>
              <a:t>个节点！</a:t>
            </a:r>
          </a:p>
          <a:p>
            <a:r>
              <a:rPr lang="en-US" altLang="zh-CN" dirty="0" err="1"/>
              <a:t>arr</a:t>
            </a:r>
            <a:r>
              <a:rPr lang="en-US" altLang="zh-CN" dirty="0"/>
              <a:t> </a:t>
            </a:r>
            <a:r>
              <a:rPr lang="zh-CN" altLang="zh-CN" dirty="0"/>
              <a:t>数组中有：</a:t>
            </a:r>
            <a:r>
              <a:rPr lang="en-US" altLang="zh-CN" dirty="0"/>
              <a:t>2</a:t>
            </a:r>
            <a:r>
              <a:rPr lang="zh-CN" altLang="zh-CN" dirty="0"/>
              <a:t>个</a:t>
            </a:r>
            <a:r>
              <a:rPr lang="en-US" altLang="zh-CN" dirty="0"/>
              <a:t>500</a:t>
            </a:r>
            <a:endParaRPr lang="zh-CN" altLang="zh-CN" dirty="0"/>
          </a:p>
          <a:p>
            <a:r>
              <a:rPr lang="en-US" altLang="zh-CN" dirty="0"/>
              <a:t>L1</a:t>
            </a:r>
            <a:r>
              <a:rPr lang="zh-CN" altLang="zh-CN" dirty="0"/>
              <a:t>链表中有：</a:t>
            </a:r>
            <a:r>
              <a:rPr lang="en-US" altLang="zh-CN" dirty="0"/>
              <a:t>3</a:t>
            </a:r>
            <a:r>
              <a:rPr lang="zh-CN" altLang="zh-CN" dirty="0"/>
              <a:t>个</a:t>
            </a:r>
            <a:r>
              <a:rPr lang="en-US" altLang="zh-CN" dirty="0"/>
              <a:t>60</a:t>
            </a:r>
            <a:endParaRPr lang="zh-CN" altLang="zh-CN" dirty="0"/>
          </a:p>
        </p:txBody>
      </p:sp>
    </p:spTree>
    <p:extLst>
      <p:ext uri="{BB962C8B-B14F-4D97-AF65-F5344CB8AC3E}">
        <p14:creationId xmlns:p14="http://schemas.microsoft.com/office/powerpoint/2010/main" val="185349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731">
                                            <p:txEl>
                                              <p:pRg st="3" end="3"/>
                                            </p:txEl>
                                          </p:spTgt>
                                        </p:tgtEl>
                                        <p:attrNameLst>
                                          <p:attrName>style.visibility</p:attrName>
                                        </p:attrNameLst>
                                      </p:cBhvr>
                                      <p:to>
                                        <p:strVal val="visible"/>
                                      </p:to>
                                    </p:set>
                                    <p:anim calcmode="lin" valueType="num">
                                      <p:cBhvr additive="base">
                                        <p:cTn id="23"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3731">
                                            <p:txEl>
                                              <p:pRg st="4" end="4"/>
                                            </p:txEl>
                                          </p:spTgt>
                                        </p:tgtEl>
                                        <p:attrNameLst>
                                          <p:attrName>style.visibility</p:attrName>
                                        </p:attrNameLst>
                                      </p:cBhvr>
                                      <p:to>
                                        <p:strVal val="visible"/>
                                      </p:to>
                                    </p:set>
                                    <p:anim calcmode="lin" valueType="num">
                                      <p:cBhvr additive="base">
                                        <p:cTn id="29"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73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3731">
                                            <p:txEl>
                                              <p:pRg st="5" end="5"/>
                                            </p:txEl>
                                          </p:spTgt>
                                        </p:tgtEl>
                                        <p:attrNameLst>
                                          <p:attrName>style.visibility</p:attrName>
                                        </p:attrNameLst>
                                      </p:cBhvr>
                                      <p:to>
                                        <p:strVal val="visible"/>
                                      </p:to>
                                    </p:set>
                                    <p:anim calcmode="lin" valueType="num">
                                      <p:cBhvr additive="base">
                                        <p:cTn id="33"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3731">
                                            <p:txEl>
                                              <p:pRg st="6" end="6"/>
                                            </p:txEl>
                                          </p:spTgt>
                                        </p:tgtEl>
                                        <p:attrNameLst>
                                          <p:attrName>style.visibility</p:attrName>
                                        </p:attrNameLst>
                                      </p:cBhvr>
                                      <p:to>
                                        <p:strVal val="visible"/>
                                      </p:to>
                                    </p:set>
                                    <p:animEffect transition="in" filter="fade">
                                      <p:cBhvr>
                                        <p:cTn id="39" dur="1000"/>
                                        <p:tgtEl>
                                          <p:spTgt spid="73731">
                                            <p:txEl>
                                              <p:pRg st="6" end="6"/>
                                            </p:txEl>
                                          </p:spTgt>
                                        </p:tgtEl>
                                      </p:cBhvr>
                                    </p:animEffect>
                                    <p:anim calcmode="lin" valueType="num">
                                      <p:cBhvr>
                                        <p:cTn id="40" dur="10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373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3731">
                                            <p:txEl>
                                              <p:pRg st="7" end="7"/>
                                            </p:txEl>
                                          </p:spTgt>
                                        </p:tgtEl>
                                        <p:attrNameLst>
                                          <p:attrName>style.visibility</p:attrName>
                                        </p:attrNameLst>
                                      </p:cBhvr>
                                      <p:to>
                                        <p:strVal val="visible"/>
                                      </p:to>
                                    </p:set>
                                    <p:animEffect transition="in" filter="fade">
                                      <p:cBhvr>
                                        <p:cTn id="46" dur="1000"/>
                                        <p:tgtEl>
                                          <p:spTgt spid="73731">
                                            <p:txEl>
                                              <p:pRg st="7" end="7"/>
                                            </p:txEl>
                                          </p:spTgt>
                                        </p:tgtEl>
                                      </p:cBhvr>
                                    </p:animEffect>
                                    <p:anim calcmode="lin" valueType="num">
                                      <p:cBhvr>
                                        <p:cTn id="47" dur="10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37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3731">
                                            <p:txEl>
                                              <p:pRg st="8" end="8"/>
                                            </p:txEl>
                                          </p:spTgt>
                                        </p:tgtEl>
                                        <p:attrNameLst>
                                          <p:attrName>style.visibility</p:attrName>
                                        </p:attrNameLst>
                                      </p:cBhvr>
                                      <p:to>
                                        <p:strVal val="visible"/>
                                      </p:to>
                                    </p:set>
                                    <p:anim calcmode="lin" valueType="num">
                                      <p:cBhvr additive="base">
                                        <p:cTn id="53" dur="5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3731">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3731">
                                            <p:txEl>
                                              <p:pRg st="9" end="9"/>
                                            </p:txEl>
                                          </p:spTgt>
                                        </p:tgtEl>
                                        <p:attrNameLst>
                                          <p:attrName>style.visibility</p:attrName>
                                        </p:attrNameLst>
                                      </p:cBhvr>
                                      <p:to>
                                        <p:strVal val="visible"/>
                                      </p:to>
                                    </p:set>
                                    <p:anim calcmode="lin" valueType="num">
                                      <p:cBhvr additive="base">
                                        <p:cTn id="57" dur="5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731">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3731">
                                            <p:txEl>
                                              <p:pRg st="10" end="10"/>
                                            </p:txEl>
                                          </p:spTgt>
                                        </p:tgtEl>
                                        <p:attrNameLst>
                                          <p:attrName>style.visibility</p:attrName>
                                        </p:attrNameLst>
                                      </p:cBhvr>
                                      <p:to>
                                        <p:strVal val="visible"/>
                                      </p:to>
                                    </p:set>
                                    <p:anim calcmode="lin" valueType="num">
                                      <p:cBhvr additive="base">
                                        <p:cTn id="61" dur="500" fill="hold"/>
                                        <p:tgtEl>
                                          <p:spTgt spid="7373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37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188640"/>
            <a:ext cx="7772400" cy="720080"/>
          </a:xfrm>
        </p:spPr>
        <p:txBody>
          <a:bodyPr/>
          <a:lstStyle/>
          <a:p>
            <a:pPr eaLnBrk="1" hangingPunct="1"/>
            <a:r>
              <a:rPr lang="en-US" altLang="zh-CN" dirty="0"/>
              <a:t>7.5.6  </a:t>
            </a:r>
            <a:r>
              <a:rPr lang="zh-CN" altLang="en-US" dirty="0">
                <a:solidFill>
                  <a:srgbClr val="FF0000"/>
                </a:solidFill>
              </a:rPr>
              <a:t>算法</a:t>
            </a:r>
          </a:p>
        </p:txBody>
      </p:sp>
      <p:sp>
        <p:nvSpPr>
          <p:cNvPr id="77827" name="Rectangle 3"/>
          <p:cNvSpPr>
            <a:spLocks noGrp="1" noChangeArrowheads="1"/>
          </p:cNvSpPr>
          <p:nvPr>
            <p:ph type="body" idx="1"/>
          </p:nvPr>
        </p:nvSpPr>
        <p:spPr>
          <a:xfrm>
            <a:off x="251520" y="1124744"/>
            <a:ext cx="8568952" cy="4322762"/>
          </a:xfrm>
        </p:spPr>
        <p:txBody>
          <a:bodyPr/>
          <a:lstStyle/>
          <a:p>
            <a:pPr eaLnBrk="1" hangingPunct="1">
              <a:buFontTx/>
              <a:buNone/>
            </a:pPr>
            <a:r>
              <a:rPr lang="en-US" altLang="zh-CN" sz="2800" dirty="0">
                <a:solidFill>
                  <a:srgbClr val="0000CC"/>
                </a:solidFill>
              </a:rPr>
              <a:t>2</a:t>
            </a:r>
            <a:r>
              <a:rPr lang="zh-CN" altLang="en-US" sz="2800" dirty="0">
                <a:solidFill>
                  <a:srgbClr val="0000CC"/>
                </a:solidFill>
              </a:rPr>
              <a:t>．</a:t>
            </a:r>
            <a:r>
              <a:rPr lang="en-US" altLang="zh-CN" sz="2800" dirty="0">
                <a:solidFill>
                  <a:srgbClr val="0000CC"/>
                </a:solidFill>
              </a:rPr>
              <a:t>merge</a:t>
            </a:r>
          </a:p>
          <a:p>
            <a:pPr lvl="1" eaLnBrk="1" hangingPunct="1">
              <a:buFontTx/>
              <a:buNone/>
            </a:pPr>
            <a:r>
              <a:rPr lang="en-US" altLang="zh-CN" sz="2400" dirty="0"/>
              <a:t>merge</a:t>
            </a:r>
            <a:r>
              <a:rPr lang="zh-CN" altLang="en-US" sz="2400" dirty="0"/>
              <a:t>可对两容器进行合并，将结果存放在第</a:t>
            </a:r>
            <a:r>
              <a:rPr lang="en-US" altLang="zh-CN" sz="2400" dirty="0"/>
              <a:t>3</a:t>
            </a:r>
            <a:r>
              <a:rPr lang="zh-CN" altLang="en-US" sz="2400" dirty="0"/>
              <a:t>个容器中，</a:t>
            </a:r>
          </a:p>
          <a:p>
            <a:pPr eaLnBrk="1" hangingPunct="1"/>
            <a:r>
              <a:rPr lang="zh-CN" altLang="en-US" sz="2800" dirty="0"/>
              <a:t>其用法如下：</a:t>
            </a:r>
          </a:p>
          <a:p>
            <a:pPr lvl="1" eaLnBrk="1" hangingPunct="1">
              <a:buFontTx/>
              <a:buNone/>
            </a:pPr>
            <a:r>
              <a:rPr lang="en-US" altLang="zh-CN" sz="2400" dirty="0">
                <a:solidFill>
                  <a:srgbClr val="FF0000"/>
                </a:solidFill>
              </a:rPr>
              <a:t>merge(beg1,end1,beg2,end2,dest)</a:t>
            </a:r>
          </a:p>
          <a:p>
            <a:pPr lvl="1" eaLnBrk="1" hangingPunct="1"/>
            <a:r>
              <a:rPr lang="en-US" altLang="zh-CN" sz="2400" dirty="0"/>
              <a:t>merge</a:t>
            </a:r>
            <a:r>
              <a:rPr lang="zh-CN" altLang="en-US" sz="2400" dirty="0"/>
              <a:t>将</a:t>
            </a:r>
            <a:r>
              <a:rPr lang="en-US" altLang="zh-CN" sz="2400" dirty="0"/>
              <a:t>[beg1, end1]</a:t>
            </a:r>
            <a:r>
              <a:rPr lang="zh-CN" altLang="en-US" sz="2400" dirty="0"/>
              <a:t>与</a:t>
            </a:r>
            <a:r>
              <a:rPr lang="en-US" altLang="zh-CN" sz="2400" dirty="0"/>
              <a:t>[beg2, end2]</a:t>
            </a:r>
            <a:r>
              <a:rPr lang="zh-CN" altLang="en-US" sz="2400" dirty="0"/>
              <a:t>区间合并，把结果存放在</a:t>
            </a:r>
            <a:r>
              <a:rPr lang="en-US" altLang="zh-CN" sz="2400" dirty="0" err="1"/>
              <a:t>dest</a:t>
            </a:r>
            <a:r>
              <a:rPr lang="zh-CN" altLang="en-US" sz="2400" dirty="0"/>
              <a:t>容器中。如果参与合并的两个容器中的元素是有序的，则合并的结果也是有序的。 </a:t>
            </a:r>
            <a:endParaRPr lang="en-US" altLang="zh-CN" sz="2400" dirty="0"/>
          </a:p>
          <a:p>
            <a:pPr lvl="1" eaLnBrk="1" hangingPunct="1"/>
            <a:r>
              <a:rPr lang="zh-CN" altLang="zh-CN" dirty="0"/>
              <a:t>说明：</a:t>
            </a:r>
            <a:r>
              <a:rPr lang="en-US" altLang="zh-CN" dirty="0"/>
              <a:t>list</a:t>
            </a:r>
            <a:r>
              <a:rPr lang="zh-CN" altLang="zh-CN" dirty="0"/>
              <a:t>链表也提供了一个</a:t>
            </a:r>
            <a:r>
              <a:rPr lang="en-US" altLang="zh-CN" dirty="0"/>
              <a:t>merge</a:t>
            </a:r>
            <a:r>
              <a:rPr lang="zh-CN" altLang="zh-CN" dirty="0"/>
              <a:t>成员函数，它能够把两个</a:t>
            </a:r>
            <a:r>
              <a:rPr lang="en-US" altLang="zh-CN" dirty="0"/>
              <a:t>list</a:t>
            </a:r>
            <a:r>
              <a:rPr lang="zh-CN" altLang="zh-CN" dirty="0"/>
              <a:t>类型的链表合并在一起。同样，如果合并前的链表是有序的，则合并后的链表仍然有序。</a:t>
            </a:r>
          </a:p>
          <a:p>
            <a:pPr lvl="1" eaLnBrk="1" hangingPunct="1"/>
            <a:endParaRPr lang="zh-CN" altLang="en-US" sz="2400" dirty="0"/>
          </a:p>
        </p:txBody>
      </p:sp>
    </p:spTree>
    <p:extLst>
      <p:ext uri="{BB962C8B-B14F-4D97-AF65-F5344CB8AC3E}">
        <p14:creationId xmlns:p14="http://schemas.microsoft.com/office/powerpoint/2010/main" val="2950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4" end="4"/>
                                            </p:txEl>
                                          </p:spTgt>
                                        </p:tgtEl>
                                        <p:attrNameLst>
                                          <p:attrName>style.visibility</p:attrName>
                                        </p:attrNameLst>
                                      </p:cBhvr>
                                      <p:to>
                                        <p:strVal val="visible"/>
                                      </p:to>
                                    </p:set>
                                    <p:anim calcmode="lin" valueType="num">
                                      <p:cBhvr additive="base">
                                        <p:cTn id="31"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7827">
                                            <p:txEl>
                                              <p:pRg st="5" end="5"/>
                                            </p:txEl>
                                          </p:spTgt>
                                        </p:tgtEl>
                                        <p:attrNameLst>
                                          <p:attrName>style.visibility</p:attrName>
                                        </p:attrNameLst>
                                      </p:cBhvr>
                                      <p:to>
                                        <p:strVal val="visible"/>
                                      </p:to>
                                    </p:set>
                                    <p:anim calcmode="lin" valueType="num">
                                      <p:cBhvr additive="base">
                                        <p:cTn id="37"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0" y="332656"/>
            <a:ext cx="8928992" cy="6264275"/>
          </a:xfrm>
        </p:spPr>
        <p:txBody>
          <a:bodyPr/>
          <a:lstStyle/>
          <a:p>
            <a:pPr eaLnBrk="1" hangingPunct="1">
              <a:lnSpc>
                <a:spcPct val="80000"/>
              </a:lnSpc>
              <a:buFontTx/>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7-23】  merge</a:t>
            </a:r>
            <a:r>
              <a:rPr lang="zh-CN" altLang="en-US" sz="2400" dirty="0">
                <a:solidFill>
                  <a:srgbClr val="0000CC"/>
                </a:solidFill>
              </a:rPr>
              <a:t>算法与</a:t>
            </a:r>
            <a:r>
              <a:rPr lang="en-US" altLang="zh-CN" sz="2400" dirty="0">
                <a:solidFill>
                  <a:srgbClr val="0000CC"/>
                </a:solidFill>
              </a:rPr>
              <a:t>list</a:t>
            </a:r>
            <a:r>
              <a:rPr lang="zh-CN" altLang="en-US" sz="2400" dirty="0">
                <a:solidFill>
                  <a:srgbClr val="0000CC"/>
                </a:solidFill>
              </a:rPr>
              <a:t>的</a:t>
            </a:r>
            <a:r>
              <a:rPr lang="en-US" altLang="zh-CN" sz="2400" dirty="0">
                <a:solidFill>
                  <a:srgbClr val="0000CC"/>
                </a:solidFill>
              </a:rPr>
              <a:t>merge</a:t>
            </a:r>
            <a:r>
              <a:rPr lang="zh-CN" altLang="en-US" sz="2400" dirty="0">
                <a:solidFill>
                  <a:srgbClr val="0000CC"/>
                </a:solidFill>
              </a:rPr>
              <a:t>成员函数的应用。</a:t>
            </a:r>
          </a:p>
          <a:p>
            <a:pPr eaLnBrk="1" hangingPunct="1">
              <a:lnSpc>
                <a:spcPct val="80000"/>
              </a:lnSpc>
              <a:buFontTx/>
              <a:buNone/>
            </a:pPr>
            <a:r>
              <a:rPr lang="en-US" altLang="zh-CN" sz="1800" dirty="0"/>
              <a:t>#include&lt;</a:t>
            </a:r>
            <a:r>
              <a:rPr lang="en-US" altLang="zh-CN" sz="1800" dirty="0" err="1"/>
              <a:t>iostream</a:t>
            </a:r>
            <a:r>
              <a:rPr lang="en-US" altLang="zh-CN" sz="1800" dirty="0"/>
              <a:t>&gt;</a:t>
            </a:r>
          </a:p>
          <a:p>
            <a:pPr eaLnBrk="1" hangingPunct="1">
              <a:lnSpc>
                <a:spcPct val="80000"/>
              </a:lnSpc>
              <a:buFontTx/>
              <a:buNone/>
            </a:pPr>
            <a:r>
              <a:rPr lang="en-US" altLang="zh-CN" sz="1800" dirty="0"/>
              <a:t>#include&lt;list&gt;</a:t>
            </a:r>
          </a:p>
          <a:p>
            <a:pPr eaLnBrk="1" hangingPunct="1">
              <a:lnSpc>
                <a:spcPct val="80000"/>
              </a:lnSpc>
              <a:buFontTx/>
              <a:buNone/>
            </a:pPr>
            <a:r>
              <a:rPr lang="en-US" altLang="zh-CN" sz="1800" dirty="0"/>
              <a:t>#include&lt;algorithm&gt;</a:t>
            </a:r>
          </a:p>
          <a:p>
            <a:pPr eaLnBrk="1" hangingPunct="1">
              <a:lnSpc>
                <a:spcPct val="80000"/>
              </a:lnSpc>
              <a:buFontTx/>
              <a:buNone/>
            </a:pPr>
            <a:r>
              <a:rPr lang="en-US" altLang="zh-CN" sz="1800" dirty="0"/>
              <a:t>using namespace </a:t>
            </a:r>
            <a:r>
              <a:rPr lang="en-US" altLang="zh-CN" sz="1800" dirty="0" err="1"/>
              <a:t>std</a:t>
            </a:r>
            <a:r>
              <a:rPr lang="en-US" altLang="zh-CN" sz="1800" dirty="0"/>
              <a:t>;</a:t>
            </a:r>
          </a:p>
          <a:p>
            <a:pPr eaLnBrk="1" hangingPunct="1">
              <a:lnSpc>
                <a:spcPct val="80000"/>
              </a:lnSpc>
              <a:buFontTx/>
              <a:buNone/>
            </a:pPr>
            <a:r>
              <a:rPr lang="en-US" altLang="zh-CN" sz="1800" dirty="0"/>
              <a:t>void main(){</a:t>
            </a:r>
          </a:p>
          <a:p>
            <a:pPr eaLnBrk="1" hangingPunct="1">
              <a:lnSpc>
                <a:spcPct val="80000"/>
              </a:lnSpc>
              <a:buFontTx/>
              <a:buNone/>
            </a:pPr>
            <a:r>
              <a:rPr lang="en-US" altLang="zh-CN" sz="1800" dirty="0"/>
              <a:t>		</a:t>
            </a:r>
            <a:r>
              <a:rPr lang="en-US" altLang="zh-CN" sz="1800" dirty="0" err="1"/>
              <a:t>int</a:t>
            </a:r>
            <a:r>
              <a:rPr lang="en-US" altLang="zh-CN" sz="1800" dirty="0"/>
              <a:t> a1[]={10,20,30,40,50,60,70};</a:t>
            </a:r>
          </a:p>
          <a:p>
            <a:pPr eaLnBrk="1" hangingPunct="1">
              <a:lnSpc>
                <a:spcPct val="80000"/>
              </a:lnSpc>
              <a:buFontTx/>
              <a:buNone/>
            </a:pPr>
            <a:r>
              <a:rPr lang="en-US" altLang="zh-CN" sz="1800" dirty="0"/>
              <a:t>		</a:t>
            </a:r>
            <a:r>
              <a:rPr lang="en-US" altLang="zh-CN" sz="1800" dirty="0" err="1"/>
              <a:t>int</a:t>
            </a:r>
            <a:r>
              <a:rPr lang="en-US" altLang="zh-CN" sz="1800" dirty="0"/>
              <a:t> a2[]={40,50,60};</a:t>
            </a:r>
          </a:p>
          <a:p>
            <a:pPr eaLnBrk="1" hangingPunct="1">
              <a:lnSpc>
                <a:spcPct val="80000"/>
              </a:lnSpc>
              <a:buFontTx/>
              <a:buNone/>
            </a:pPr>
            <a:r>
              <a:rPr lang="en-US" altLang="zh-CN" sz="1800" dirty="0"/>
              <a:t>		</a:t>
            </a:r>
            <a:r>
              <a:rPr lang="en-US" altLang="zh-CN" sz="1800" dirty="0" err="1"/>
              <a:t>int</a:t>
            </a:r>
            <a:r>
              <a:rPr lang="en-US" altLang="zh-CN" sz="1800" dirty="0"/>
              <a:t> a[10];</a:t>
            </a:r>
          </a:p>
          <a:p>
            <a:pPr eaLnBrk="1" hangingPunct="1">
              <a:lnSpc>
                <a:spcPct val="80000"/>
              </a:lnSpc>
              <a:buFontTx/>
              <a:buNone/>
            </a:pPr>
            <a:r>
              <a:rPr lang="en-US" altLang="zh-CN" sz="1800" dirty="0"/>
              <a:t>		</a:t>
            </a:r>
            <a:r>
              <a:rPr lang="en-US" altLang="zh-CN" sz="1800" b="1" dirty="0">
                <a:solidFill>
                  <a:srgbClr val="FF0000"/>
                </a:solidFill>
              </a:rPr>
              <a:t>merge</a:t>
            </a:r>
            <a:r>
              <a:rPr lang="en-US" altLang="zh-CN" sz="1800" dirty="0"/>
              <a:t>(a1,a1+7,a2,a2+3,a);            //</a:t>
            </a:r>
            <a:r>
              <a:rPr lang="zh-CN" altLang="en-US" sz="1800" dirty="0"/>
              <a:t>将</a:t>
            </a:r>
            <a:r>
              <a:rPr lang="en-US" altLang="zh-CN" sz="1800" dirty="0"/>
              <a:t>a1</a:t>
            </a:r>
            <a:r>
              <a:rPr lang="zh-CN" altLang="en-US" sz="1800" dirty="0"/>
              <a:t>、</a:t>
            </a:r>
            <a:r>
              <a:rPr lang="en-US" altLang="zh-CN" sz="1800" dirty="0"/>
              <a:t>a2</a:t>
            </a:r>
            <a:r>
              <a:rPr lang="zh-CN" altLang="en-US" sz="1800" dirty="0"/>
              <a:t>合并，结果放在</a:t>
            </a:r>
            <a:r>
              <a:rPr lang="en-US" altLang="zh-CN" sz="1800" dirty="0"/>
              <a:t>a</a:t>
            </a:r>
            <a:r>
              <a:rPr lang="zh-CN" altLang="en-US" sz="1800" dirty="0"/>
              <a:t>数组中</a:t>
            </a:r>
          </a:p>
          <a:p>
            <a:pPr eaLnBrk="1" hangingPunct="1">
              <a:lnSpc>
                <a:spcPct val="80000"/>
              </a:lnSpc>
              <a:buFontTx/>
              <a:buNone/>
            </a:pPr>
            <a:r>
              <a:rPr lang="zh-CN" altLang="en-US" sz="1800" dirty="0"/>
              <a:t>		</a:t>
            </a:r>
            <a:r>
              <a:rPr lang="en-US" altLang="zh-CN" sz="1800" dirty="0"/>
              <a:t>for(</a:t>
            </a:r>
            <a:r>
              <a:rPr lang="en-US" altLang="zh-CN" sz="1800" dirty="0" err="1"/>
              <a:t>int</a:t>
            </a:r>
            <a:r>
              <a:rPr lang="en-US" altLang="zh-CN" sz="1800" dirty="0"/>
              <a:t> </a:t>
            </a:r>
            <a:r>
              <a:rPr lang="en-US" altLang="zh-CN" sz="1800" dirty="0" err="1"/>
              <a:t>i</a:t>
            </a:r>
            <a:r>
              <a:rPr lang="en-US" altLang="zh-CN" sz="1800" dirty="0"/>
              <a:t>=0;i&lt;10;i++)	</a:t>
            </a:r>
            <a:r>
              <a:rPr lang="en-US" altLang="zh-CN" sz="1800" dirty="0" err="1"/>
              <a:t>cout</a:t>
            </a:r>
            <a:r>
              <a:rPr lang="en-US" altLang="zh-CN" sz="1800" dirty="0"/>
              <a:t>&lt;&lt;a[</a:t>
            </a:r>
            <a:r>
              <a:rPr lang="en-US" altLang="zh-CN" sz="1800" dirty="0" err="1"/>
              <a:t>i</a:t>
            </a:r>
            <a:r>
              <a:rPr lang="en-US" altLang="zh-CN" sz="1800" dirty="0"/>
              <a:t>]&lt;&lt;"\t";</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eaLnBrk="1" hangingPunct="1">
              <a:lnSpc>
                <a:spcPct val="80000"/>
              </a:lnSpc>
              <a:buFontTx/>
              <a:buNone/>
            </a:pPr>
            <a:r>
              <a:rPr lang="en-US" altLang="zh-CN" sz="1800" dirty="0"/>
              <a:t>		list&lt;</a:t>
            </a:r>
            <a:r>
              <a:rPr lang="en-US" altLang="zh-CN" sz="1800" dirty="0" err="1"/>
              <a:t>int</a:t>
            </a:r>
            <a:r>
              <a:rPr lang="en-US" altLang="zh-CN" sz="1800" dirty="0"/>
              <a:t>&gt; L1,L2;                    </a:t>
            </a:r>
          </a:p>
          <a:p>
            <a:pPr eaLnBrk="1" hangingPunct="1">
              <a:lnSpc>
                <a:spcPct val="80000"/>
              </a:lnSpc>
              <a:buFontTx/>
              <a:buNone/>
            </a:pPr>
            <a:r>
              <a:rPr lang="en-US" altLang="zh-CN" sz="1800" dirty="0"/>
              <a:t>		list&lt;</a:t>
            </a:r>
            <a:r>
              <a:rPr lang="en-US" altLang="zh-CN" sz="1800" dirty="0" err="1"/>
              <a:t>int</a:t>
            </a:r>
            <a:r>
              <a:rPr lang="en-US" altLang="zh-CN" sz="1800" dirty="0"/>
              <a:t>&gt;::iterator </a:t>
            </a:r>
            <a:r>
              <a:rPr lang="en-US" altLang="zh-CN" sz="1800" dirty="0" err="1"/>
              <a:t>pos</a:t>
            </a:r>
            <a:r>
              <a:rPr lang="en-US" altLang="zh-CN" sz="1800" dirty="0"/>
              <a:t>;	           //</a:t>
            </a:r>
            <a:r>
              <a:rPr lang="en-US" altLang="zh-CN" sz="1800" dirty="0" err="1"/>
              <a:t>pos</a:t>
            </a:r>
            <a:r>
              <a:rPr lang="zh-CN" altLang="en-US" sz="1800" dirty="0"/>
              <a:t>迭代器用于输出链表元素</a:t>
            </a:r>
          </a:p>
          <a:p>
            <a:pPr eaLnBrk="1" hangingPunct="1">
              <a:lnSpc>
                <a:spcPct val="80000"/>
              </a:lnSpc>
              <a:buFontTx/>
              <a:buNone/>
            </a:pPr>
            <a:r>
              <a:rPr lang="zh-CN" altLang="en-US" sz="1800" dirty="0"/>
              <a:t>		</a:t>
            </a:r>
            <a:r>
              <a:rPr lang="en-US" altLang="zh-CN" sz="1800" dirty="0"/>
              <a:t>for(</a:t>
            </a:r>
            <a:r>
              <a:rPr lang="en-US" altLang="zh-CN" sz="1800" dirty="0" err="1"/>
              <a:t>i</a:t>
            </a:r>
            <a:r>
              <a:rPr lang="en-US" altLang="zh-CN" sz="1800" dirty="0"/>
              <a:t>=0;i&lt;7;i++)</a:t>
            </a:r>
          </a:p>
          <a:p>
            <a:pPr eaLnBrk="1" hangingPunct="1">
              <a:lnSpc>
                <a:spcPct val="80000"/>
              </a:lnSpc>
              <a:buFontTx/>
              <a:buNone/>
            </a:pPr>
            <a:r>
              <a:rPr lang="en-US" altLang="zh-CN" sz="1800" dirty="0"/>
              <a:t>			L1.push_back(a1[</a:t>
            </a:r>
            <a:r>
              <a:rPr lang="en-US" altLang="zh-CN" sz="1800" dirty="0" err="1"/>
              <a:t>i</a:t>
            </a:r>
            <a:r>
              <a:rPr lang="en-US" altLang="zh-CN" sz="1800" dirty="0"/>
              <a:t>]);     		//</a:t>
            </a:r>
            <a:r>
              <a:rPr lang="zh-CN" altLang="en-US" sz="1800" dirty="0"/>
              <a:t>插入</a:t>
            </a:r>
            <a:r>
              <a:rPr lang="en-US" altLang="zh-CN" sz="1800" dirty="0"/>
              <a:t>L1</a:t>
            </a:r>
            <a:r>
              <a:rPr lang="zh-CN" altLang="en-US" sz="1800" dirty="0"/>
              <a:t>的链表元素</a:t>
            </a:r>
          </a:p>
          <a:p>
            <a:pPr eaLnBrk="1" hangingPunct="1">
              <a:lnSpc>
                <a:spcPct val="80000"/>
              </a:lnSpc>
              <a:buFontTx/>
              <a:buNone/>
            </a:pPr>
            <a:r>
              <a:rPr lang="zh-CN" altLang="en-US" sz="1800" dirty="0"/>
              <a:t>		</a:t>
            </a:r>
            <a:r>
              <a:rPr lang="en-US" altLang="zh-CN" sz="1800" dirty="0"/>
              <a:t>for(</a:t>
            </a:r>
            <a:r>
              <a:rPr lang="en-US" altLang="zh-CN" sz="1800" dirty="0" err="1"/>
              <a:t>int</a:t>
            </a:r>
            <a:r>
              <a:rPr lang="en-US" altLang="zh-CN" sz="1800" dirty="0"/>
              <a:t> j=0;j&lt;3;j++)</a:t>
            </a:r>
          </a:p>
          <a:p>
            <a:pPr eaLnBrk="1" hangingPunct="1">
              <a:lnSpc>
                <a:spcPct val="80000"/>
              </a:lnSpc>
              <a:buFontTx/>
              <a:buNone/>
            </a:pPr>
            <a:r>
              <a:rPr lang="en-US" altLang="zh-CN" sz="1800" dirty="0"/>
              <a:t>			L2.push_back(a2[j]);   		//</a:t>
            </a:r>
            <a:r>
              <a:rPr lang="zh-CN" altLang="en-US" sz="1800" dirty="0"/>
              <a:t>插入</a:t>
            </a:r>
            <a:r>
              <a:rPr lang="en-US" altLang="zh-CN" sz="1800" dirty="0"/>
              <a:t>L2</a:t>
            </a:r>
            <a:r>
              <a:rPr lang="zh-CN" altLang="en-US" sz="1800" dirty="0"/>
              <a:t>的链表元素</a:t>
            </a:r>
          </a:p>
          <a:p>
            <a:pPr eaLnBrk="1" hangingPunct="1">
              <a:lnSpc>
                <a:spcPct val="80000"/>
              </a:lnSpc>
              <a:buFontTx/>
              <a:buNone/>
            </a:pPr>
            <a:r>
              <a:rPr lang="zh-CN" altLang="en-US" sz="1800" dirty="0"/>
              <a:t>		</a:t>
            </a:r>
            <a:r>
              <a:rPr lang="en-US" altLang="zh-CN" sz="1800" b="1" dirty="0">
                <a:solidFill>
                  <a:srgbClr val="FF0000"/>
                </a:solidFill>
              </a:rPr>
              <a:t>L1.merge(L2);</a:t>
            </a:r>
            <a:r>
              <a:rPr lang="en-US" altLang="zh-CN" sz="1800" dirty="0"/>
              <a:t>	                                      //</a:t>
            </a:r>
            <a:r>
              <a:rPr lang="zh-CN" altLang="en-US" sz="1800" dirty="0"/>
              <a:t>用</a:t>
            </a:r>
            <a:r>
              <a:rPr lang="en-US" altLang="zh-CN" sz="1800" dirty="0"/>
              <a:t>list</a:t>
            </a:r>
            <a:r>
              <a:rPr lang="zh-CN" altLang="en-US" sz="1800" dirty="0"/>
              <a:t>的</a:t>
            </a:r>
            <a:r>
              <a:rPr lang="en-US" altLang="zh-CN" sz="1800" dirty="0"/>
              <a:t>merge</a:t>
            </a:r>
            <a:r>
              <a:rPr lang="zh-CN" altLang="en-US" sz="1800" dirty="0"/>
              <a:t>成员合并</a:t>
            </a:r>
            <a:r>
              <a:rPr lang="en-US" altLang="zh-CN" sz="1800" dirty="0"/>
              <a:t>L1</a:t>
            </a:r>
            <a:r>
              <a:rPr lang="zh-CN" altLang="en-US" sz="1800" dirty="0"/>
              <a:t>、</a:t>
            </a:r>
            <a:r>
              <a:rPr lang="en-US" altLang="zh-CN" sz="1800" dirty="0"/>
              <a:t>L2</a:t>
            </a:r>
          </a:p>
          <a:p>
            <a:pPr eaLnBrk="1" hangingPunct="1">
              <a:lnSpc>
                <a:spcPct val="80000"/>
              </a:lnSpc>
              <a:buFontTx/>
              <a:buNone/>
            </a:pPr>
            <a:r>
              <a:rPr lang="en-US" altLang="zh-CN" sz="1800" dirty="0"/>
              <a:t>		for(</a:t>
            </a:r>
            <a:r>
              <a:rPr lang="en-US" altLang="zh-CN" sz="1800" dirty="0" err="1"/>
              <a:t>pos</a:t>
            </a:r>
            <a:r>
              <a:rPr lang="en-US" altLang="zh-CN" sz="1800" dirty="0"/>
              <a:t>=L1.begin();</a:t>
            </a:r>
            <a:r>
              <a:rPr lang="en-US" altLang="zh-CN" sz="1800" dirty="0" err="1"/>
              <a:t>pos</a:t>
            </a:r>
            <a:r>
              <a:rPr lang="en-US" altLang="zh-CN" sz="1800" dirty="0"/>
              <a:t>!=L1.end();</a:t>
            </a:r>
            <a:r>
              <a:rPr lang="en-US" altLang="zh-CN" sz="1800" dirty="0" err="1"/>
              <a:t>pos</a:t>
            </a:r>
            <a:r>
              <a:rPr lang="en-US" altLang="zh-CN" sz="1800" dirty="0"/>
              <a:t>++)   //</a:t>
            </a:r>
            <a:r>
              <a:rPr lang="zh-CN" altLang="en-US" sz="1800" dirty="0"/>
              <a:t>用迭代器输出合并后的</a:t>
            </a:r>
            <a:r>
              <a:rPr lang="en-US" altLang="zh-CN" sz="1800" dirty="0"/>
              <a:t>L1</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pos</a:t>
            </a:r>
            <a:r>
              <a:rPr lang="en-US" altLang="zh-CN" sz="1800" dirty="0"/>
              <a:t>&lt;&lt;"\t";</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eaLnBrk="1" hangingPunct="1">
              <a:lnSpc>
                <a:spcPct val="80000"/>
              </a:lnSpc>
              <a:buFontTx/>
              <a:buNone/>
            </a:pPr>
            <a:r>
              <a:rPr lang="en-US" altLang="zh-CN" sz="1800" dirty="0"/>
              <a:t>}</a:t>
            </a:r>
            <a:endParaRPr lang="zh-CN" altLang="en-US" sz="1800" dirty="0"/>
          </a:p>
        </p:txBody>
      </p:sp>
    </p:spTree>
    <p:extLst>
      <p:ext uri="{BB962C8B-B14F-4D97-AF65-F5344CB8AC3E}">
        <p14:creationId xmlns:p14="http://schemas.microsoft.com/office/powerpoint/2010/main" val="403348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0">
                                            <p:txEl>
                                              <p:pRg st="1" end="1"/>
                                            </p:txEl>
                                          </p:spTgt>
                                        </p:tgtEl>
                                        <p:attrNameLst>
                                          <p:attrName>style.visibility</p:attrName>
                                        </p:attrNameLst>
                                      </p:cBhvr>
                                      <p:to>
                                        <p:strVal val="visible"/>
                                      </p:to>
                                    </p:set>
                                    <p:anim calcmode="lin" valueType="num">
                                      <p:cBhvr additive="base">
                                        <p:cTn id="7" dur="500" fill="hold"/>
                                        <p:tgtEl>
                                          <p:spTgt spid="788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0">
                                            <p:txEl>
                                              <p:pRg st="2" end="2"/>
                                            </p:txEl>
                                          </p:spTgt>
                                        </p:tgtEl>
                                        <p:attrNameLst>
                                          <p:attrName>style.visibility</p:attrName>
                                        </p:attrNameLst>
                                      </p:cBhvr>
                                      <p:to>
                                        <p:strVal val="visible"/>
                                      </p:to>
                                    </p:set>
                                    <p:anim calcmode="lin" valueType="num">
                                      <p:cBhvr additive="base">
                                        <p:cTn id="11" dur="500" fill="hold"/>
                                        <p:tgtEl>
                                          <p:spTgt spid="788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0">
                                            <p:txEl>
                                              <p:pRg st="3" end="3"/>
                                            </p:txEl>
                                          </p:spTgt>
                                        </p:tgtEl>
                                        <p:attrNameLst>
                                          <p:attrName>style.visibility</p:attrName>
                                        </p:attrNameLst>
                                      </p:cBhvr>
                                      <p:to>
                                        <p:strVal val="visible"/>
                                      </p:to>
                                    </p:set>
                                    <p:anim calcmode="lin" valueType="num">
                                      <p:cBhvr additive="base">
                                        <p:cTn id="15" dur="500" fill="hold"/>
                                        <p:tgtEl>
                                          <p:spTgt spid="788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850">
                                            <p:txEl>
                                              <p:pRg st="4" end="4"/>
                                            </p:txEl>
                                          </p:spTgt>
                                        </p:tgtEl>
                                        <p:attrNameLst>
                                          <p:attrName>style.visibility</p:attrName>
                                        </p:attrNameLst>
                                      </p:cBhvr>
                                      <p:to>
                                        <p:strVal val="visible"/>
                                      </p:to>
                                    </p:set>
                                    <p:anim calcmode="lin" valueType="num">
                                      <p:cBhvr additive="base">
                                        <p:cTn id="19" dur="500" fill="hold"/>
                                        <p:tgtEl>
                                          <p:spTgt spid="788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850">
                                            <p:txEl>
                                              <p:pRg st="5" end="5"/>
                                            </p:txEl>
                                          </p:spTgt>
                                        </p:tgtEl>
                                        <p:attrNameLst>
                                          <p:attrName>style.visibility</p:attrName>
                                        </p:attrNameLst>
                                      </p:cBhvr>
                                      <p:to>
                                        <p:strVal val="visible"/>
                                      </p:to>
                                    </p:set>
                                    <p:anim calcmode="lin" valueType="num">
                                      <p:cBhvr additive="base">
                                        <p:cTn id="23" dur="5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8850">
                                            <p:txEl>
                                              <p:pRg st="6" end="6"/>
                                            </p:txEl>
                                          </p:spTgt>
                                        </p:tgtEl>
                                        <p:attrNameLst>
                                          <p:attrName>style.visibility</p:attrName>
                                        </p:attrNameLst>
                                      </p:cBhvr>
                                      <p:to>
                                        <p:strVal val="visible"/>
                                      </p:to>
                                    </p:set>
                                    <p:anim calcmode="lin" valueType="num">
                                      <p:cBhvr additive="base">
                                        <p:cTn id="27" dur="5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8850">
                                            <p:txEl>
                                              <p:pRg st="7" end="7"/>
                                            </p:txEl>
                                          </p:spTgt>
                                        </p:tgtEl>
                                        <p:attrNameLst>
                                          <p:attrName>style.visibility</p:attrName>
                                        </p:attrNameLst>
                                      </p:cBhvr>
                                      <p:to>
                                        <p:strVal val="visible"/>
                                      </p:to>
                                    </p:set>
                                    <p:anim calcmode="lin" valueType="num">
                                      <p:cBhvr additive="base">
                                        <p:cTn id="31" dur="5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8850">
                                            <p:txEl>
                                              <p:pRg st="8" end="8"/>
                                            </p:txEl>
                                          </p:spTgt>
                                        </p:tgtEl>
                                        <p:attrNameLst>
                                          <p:attrName>style.visibility</p:attrName>
                                        </p:attrNameLst>
                                      </p:cBhvr>
                                      <p:to>
                                        <p:strVal val="visible"/>
                                      </p:to>
                                    </p:set>
                                    <p:anim calcmode="lin" valueType="num">
                                      <p:cBhvr additive="base">
                                        <p:cTn id="35" dur="5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885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8850">
                                            <p:txEl>
                                              <p:pRg st="9" end="9"/>
                                            </p:txEl>
                                          </p:spTgt>
                                        </p:tgtEl>
                                        <p:attrNameLst>
                                          <p:attrName>style.visibility</p:attrName>
                                        </p:attrNameLst>
                                      </p:cBhvr>
                                      <p:to>
                                        <p:strVal val="visible"/>
                                      </p:to>
                                    </p:set>
                                    <p:animEffect transition="in" filter="wipe(down)">
                                      <p:cBhvr>
                                        <p:cTn id="41" dur="500"/>
                                        <p:tgtEl>
                                          <p:spTgt spid="78850">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8850">
                                            <p:txEl>
                                              <p:pRg st="10" end="10"/>
                                            </p:txEl>
                                          </p:spTgt>
                                        </p:tgtEl>
                                        <p:attrNameLst>
                                          <p:attrName>style.visibility</p:attrName>
                                        </p:attrNameLst>
                                      </p:cBhvr>
                                      <p:to>
                                        <p:strVal val="visible"/>
                                      </p:to>
                                    </p:set>
                                    <p:anim calcmode="lin" valueType="num">
                                      <p:cBhvr additive="base">
                                        <p:cTn id="46" dur="5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8850">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8850">
                                            <p:txEl>
                                              <p:pRg st="11" end="11"/>
                                            </p:txEl>
                                          </p:spTgt>
                                        </p:tgtEl>
                                        <p:attrNameLst>
                                          <p:attrName>style.visibility</p:attrName>
                                        </p:attrNameLst>
                                      </p:cBhvr>
                                      <p:to>
                                        <p:strVal val="visible"/>
                                      </p:to>
                                    </p:set>
                                    <p:anim calcmode="lin" valueType="num">
                                      <p:cBhvr additive="base">
                                        <p:cTn id="50" dur="500" fill="hold"/>
                                        <p:tgtEl>
                                          <p:spTgt spid="78850">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8850">
                                            <p:txEl>
                                              <p:pRg st="11" end="11"/>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8850">
                                            <p:txEl>
                                              <p:pRg st="12" end="12"/>
                                            </p:txEl>
                                          </p:spTgt>
                                        </p:tgtEl>
                                        <p:attrNameLst>
                                          <p:attrName>style.visibility</p:attrName>
                                        </p:attrNameLst>
                                      </p:cBhvr>
                                      <p:to>
                                        <p:strVal val="visible"/>
                                      </p:to>
                                    </p:set>
                                    <p:anim calcmode="lin" valueType="num">
                                      <p:cBhvr additive="base">
                                        <p:cTn id="54" dur="500" fill="hold"/>
                                        <p:tgtEl>
                                          <p:spTgt spid="78850">
                                            <p:txEl>
                                              <p:pRg st="12" end="1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8850">
                                            <p:txEl>
                                              <p:pRg st="12" end="12"/>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78850">
                                            <p:txEl>
                                              <p:pRg st="13" end="13"/>
                                            </p:txEl>
                                          </p:spTgt>
                                        </p:tgtEl>
                                        <p:attrNameLst>
                                          <p:attrName>style.visibility</p:attrName>
                                        </p:attrNameLst>
                                      </p:cBhvr>
                                      <p:to>
                                        <p:strVal val="visible"/>
                                      </p:to>
                                    </p:set>
                                    <p:anim calcmode="lin" valueType="num">
                                      <p:cBhvr additive="base">
                                        <p:cTn id="58" dur="500" fill="hold"/>
                                        <p:tgtEl>
                                          <p:spTgt spid="78850">
                                            <p:txEl>
                                              <p:pRg st="13" end="1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8850">
                                            <p:txEl>
                                              <p:pRg st="13" end="13"/>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78850">
                                            <p:txEl>
                                              <p:pRg st="14" end="14"/>
                                            </p:txEl>
                                          </p:spTgt>
                                        </p:tgtEl>
                                        <p:attrNameLst>
                                          <p:attrName>style.visibility</p:attrName>
                                        </p:attrNameLst>
                                      </p:cBhvr>
                                      <p:to>
                                        <p:strVal val="visible"/>
                                      </p:to>
                                    </p:set>
                                    <p:anim calcmode="lin" valueType="num">
                                      <p:cBhvr additive="base">
                                        <p:cTn id="62" dur="500" fill="hold"/>
                                        <p:tgtEl>
                                          <p:spTgt spid="78850">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8850">
                                            <p:txEl>
                                              <p:pRg st="14" end="14"/>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78850">
                                            <p:txEl>
                                              <p:pRg st="15" end="15"/>
                                            </p:txEl>
                                          </p:spTgt>
                                        </p:tgtEl>
                                        <p:attrNameLst>
                                          <p:attrName>style.visibility</p:attrName>
                                        </p:attrNameLst>
                                      </p:cBhvr>
                                      <p:to>
                                        <p:strVal val="visible"/>
                                      </p:to>
                                    </p:set>
                                    <p:anim calcmode="lin" valueType="num">
                                      <p:cBhvr additive="base">
                                        <p:cTn id="66" dur="500" fill="hold"/>
                                        <p:tgtEl>
                                          <p:spTgt spid="78850">
                                            <p:txEl>
                                              <p:pRg st="15" end="1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8850">
                                            <p:txEl>
                                              <p:pRg st="15" end="15"/>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78850">
                                            <p:txEl>
                                              <p:pRg st="16" end="16"/>
                                            </p:txEl>
                                          </p:spTgt>
                                        </p:tgtEl>
                                        <p:attrNameLst>
                                          <p:attrName>style.visibility</p:attrName>
                                        </p:attrNameLst>
                                      </p:cBhvr>
                                      <p:to>
                                        <p:strVal val="visible"/>
                                      </p:to>
                                    </p:set>
                                    <p:anim calcmode="lin" valueType="num">
                                      <p:cBhvr additive="base">
                                        <p:cTn id="70" dur="500" fill="hold"/>
                                        <p:tgtEl>
                                          <p:spTgt spid="78850">
                                            <p:txEl>
                                              <p:pRg st="16" end="1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8850">
                                            <p:txEl>
                                              <p:pRg st="16" end="16"/>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8850">
                                            <p:txEl>
                                              <p:pRg st="17" end="17"/>
                                            </p:txEl>
                                          </p:spTgt>
                                        </p:tgtEl>
                                        <p:attrNameLst>
                                          <p:attrName>style.visibility</p:attrName>
                                        </p:attrNameLst>
                                      </p:cBhvr>
                                      <p:to>
                                        <p:strVal val="visible"/>
                                      </p:to>
                                    </p:set>
                                    <p:anim calcmode="lin" valueType="num">
                                      <p:cBhvr additive="base">
                                        <p:cTn id="74" dur="500" fill="hold"/>
                                        <p:tgtEl>
                                          <p:spTgt spid="78850">
                                            <p:txEl>
                                              <p:pRg st="17" end="1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8850">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8850">
                                            <p:txEl>
                                              <p:pRg st="18" end="18"/>
                                            </p:txEl>
                                          </p:spTgt>
                                        </p:tgtEl>
                                        <p:attrNameLst>
                                          <p:attrName>style.visibility</p:attrName>
                                        </p:attrNameLst>
                                      </p:cBhvr>
                                      <p:to>
                                        <p:strVal val="visible"/>
                                      </p:to>
                                    </p:set>
                                    <p:anim calcmode="lin" valueType="num">
                                      <p:cBhvr additive="base">
                                        <p:cTn id="80" dur="500" fill="hold"/>
                                        <p:tgtEl>
                                          <p:spTgt spid="78850">
                                            <p:txEl>
                                              <p:pRg st="18" end="18"/>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8850">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78850">
                                            <p:txEl>
                                              <p:pRg st="19" end="19"/>
                                            </p:txEl>
                                          </p:spTgt>
                                        </p:tgtEl>
                                        <p:attrNameLst>
                                          <p:attrName>style.visibility</p:attrName>
                                        </p:attrNameLst>
                                      </p:cBhvr>
                                      <p:to>
                                        <p:strVal val="visible"/>
                                      </p:to>
                                    </p:set>
                                    <p:anim calcmode="lin" valueType="num">
                                      <p:cBhvr additive="base">
                                        <p:cTn id="86" dur="500" fill="hold"/>
                                        <p:tgtEl>
                                          <p:spTgt spid="78850">
                                            <p:txEl>
                                              <p:pRg st="19" end="19"/>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78850">
                                            <p:txEl>
                                              <p:pRg st="19" end="19"/>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78850">
                                            <p:txEl>
                                              <p:pRg st="20" end="20"/>
                                            </p:txEl>
                                          </p:spTgt>
                                        </p:tgtEl>
                                        <p:attrNameLst>
                                          <p:attrName>style.visibility</p:attrName>
                                        </p:attrNameLst>
                                      </p:cBhvr>
                                      <p:to>
                                        <p:strVal val="visible"/>
                                      </p:to>
                                    </p:set>
                                    <p:anim calcmode="lin" valueType="num">
                                      <p:cBhvr additive="base">
                                        <p:cTn id="90" dur="500" fill="hold"/>
                                        <p:tgtEl>
                                          <p:spTgt spid="78850">
                                            <p:txEl>
                                              <p:pRg st="20" end="2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8850">
                                            <p:txEl>
                                              <p:pRg st="20" end="20"/>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78850">
                                            <p:txEl>
                                              <p:pRg st="21" end="21"/>
                                            </p:txEl>
                                          </p:spTgt>
                                        </p:tgtEl>
                                        <p:attrNameLst>
                                          <p:attrName>style.visibility</p:attrName>
                                        </p:attrNameLst>
                                      </p:cBhvr>
                                      <p:to>
                                        <p:strVal val="visible"/>
                                      </p:to>
                                    </p:set>
                                    <p:anim calcmode="lin" valueType="num">
                                      <p:cBhvr additive="base">
                                        <p:cTn id="94" dur="500" fill="hold"/>
                                        <p:tgtEl>
                                          <p:spTgt spid="78850">
                                            <p:txEl>
                                              <p:pRg st="21" end="2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78850">
                                            <p:txEl>
                                              <p:pRg st="21" end="21"/>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78850">
                                            <p:txEl>
                                              <p:pRg st="22" end="22"/>
                                            </p:txEl>
                                          </p:spTgt>
                                        </p:tgtEl>
                                        <p:attrNameLst>
                                          <p:attrName>style.visibility</p:attrName>
                                        </p:attrNameLst>
                                      </p:cBhvr>
                                      <p:to>
                                        <p:strVal val="visible"/>
                                      </p:to>
                                    </p:set>
                                    <p:anim calcmode="lin" valueType="num">
                                      <p:cBhvr additive="base">
                                        <p:cTn id="98" dur="500" fill="hold"/>
                                        <p:tgtEl>
                                          <p:spTgt spid="78850">
                                            <p:txEl>
                                              <p:pRg st="22" end="22"/>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78850">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4213" y="260351"/>
            <a:ext cx="7772400" cy="576362"/>
          </a:xfrm>
        </p:spPr>
        <p:txBody>
          <a:bodyPr/>
          <a:lstStyle/>
          <a:p>
            <a:pPr eaLnBrk="1" hangingPunct="1"/>
            <a:r>
              <a:rPr lang="en-US" altLang="zh-CN" dirty="0"/>
              <a:t>7.5.6  </a:t>
            </a:r>
            <a:r>
              <a:rPr lang="zh-CN" altLang="en-US" dirty="0">
                <a:solidFill>
                  <a:srgbClr val="FF0000"/>
                </a:solidFill>
              </a:rPr>
              <a:t>算法</a:t>
            </a:r>
          </a:p>
        </p:txBody>
      </p:sp>
      <p:sp>
        <p:nvSpPr>
          <p:cNvPr id="101379" name="Rectangle 3"/>
          <p:cNvSpPr>
            <a:spLocks noGrp="1" noChangeArrowheads="1"/>
          </p:cNvSpPr>
          <p:nvPr>
            <p:ph type="body" idx="1"/>
          </p:nvPr>
        </p:nvSpPr>
        <p:spPr>
          <a:xfrm>
            <a:off x="685800" y="1125538"/>
            <a:ext cx="7772400" cy="4970462"/>
          </a:xfrm>
        </p:spPr>
        <p:txBody>
          <a:bodyPr/>
          <a:lstStyle/>
          <a:p>
            <a:pPr algn="just" eaLnBrk="1" hangingPunct="1">
              <a:lnSpc>
                <a:spcPct val="90000"/>
              </a:lnSpc>
              <a:buFontTx/>
              <a:buNone/>
            </a:pPr>
            <a:r>
              <a:rPr lang="en-US" altLang="zh-CN" sz="2800" dirty="0">
                <a:solidFill>
                  <a:srgbClr val="0000CC"/>
                </a:solidFill>
              </a:rPr>
              <a:t>3</a:t>
            </a:r>
            <a:r>
              <a:rPr lang="zh-CN" altLang="en-US" sz="2800" dirty="0">
                <a:solidFill>
                  <a:srgbClr val="0000CC"/>
                </a:solidFill>
              </a:rPr>
              <a:t>．</a:t>
            </a:r>
            <a:r>
              <a:rPr lang="en-US" altLang="zh-CN" sz="2800" dirty="0">
                <a:solidFill>
                  <a:srgbClr val="0000CC"/>
                </a:solidFill>
              </a:rPr>
              <a:t>search</a:t>
            </a:r>
            <a:r>
              <a:rPr lang="zh-CN" altLang="en-US" sz="2800" dirty="0">
                <a:solidFill>
                  <a:srgbClr val="0000CC"/>
                </a:solidFill>
              </a:rPr>
              <a:t>算法</a:t>
            </a:r>
          </a:p>
          <a:p>
            <a:pPr eaLnBrk="1" hangingPunct="1">
              <a:lnSpc>
                <a:spcPct val="90000"/>
              </a:lnSpc>
            </a:pPr>
            <a:r>
              <a:rPr lang="en-US" altLang="zh-CN" sz="2800" dirty="0"/>
              <a:t>search</a:t>
            </a:r>
            <a:r>
              <a:rPr lang="zh-CN" altLang="en-US" sz="2800" dirty="0"/>
              <a:t>算法则是从一个容器查找由另一个容器所指定的顺序值。</a:t>
            </a:r>
          </a:p>
          <a:p>
            <a:pPr eaLnBrk="1" hangingPunct="1">
              <a:lnSpc>
                <a:spcPct val="90000"/>
              </a:lnSpc>
            </a:pPr>
            <a:r>
              <a:rPr lang="en-US" altLang="zh-CN" sz="2800" dirty="0"/>
              <a:t>search</a:t>
            </a:r>
            <a:r>
              <a:rPr lang="zh-CN" altLang="en-US" sz="2800" dirty="0"/>
              <a:t>用法形式如下：</a:t>
            </a:r>
          </a:p>
          <a:p>
            <a:pPr lvl="1" eaLnBrk="1" hangingPunct="1">
              <a:lnSpc>
                <a:spcPct val="90000"/>
              </a:lnSpc>
              <a:buFontTx/>
              <a:buNone/>
            </a:pPr>
            <a:r>
              <a:rPr lang="en-US" altLang="zh-CN" sz="2400" dirty="0">
                <a:solidFill>
                  <a:srgbClr val="FF0000"/>
                </a:solidFill>
              </a:rPr>
              <a:t>search(beg1,end1,beg2,end2)</a:t>
            </a:r>
          </a:p>
          <a:p>
            <a:pPr lvl="1" eaLnBrk="1" hangingPunct="1">
              <a:lnSpc>
                <a:spcPct val="90000"/>
              </a:lnSpc>
              <a:buFontTx/>
              <a:buNone/>
            </a:pPr>
            <a:endParaRPr lang="zh-CN" altLang="en-US" sz="2400" dirty="0">
              <a:solidFill>
                <a:srgbClr val="FF0000"/>
              </a:solidFill>
            </a:endParaRPr>
          </a:p>
          <a:p>
            <a:pPr lvl="1" eaLnBrk="1" hangingPunct="1">
              <a:lnSpc>
                <a:spcPct val="90000"/>
              </a:lnSpc>
              <a:buFontTx/>
              <a:buNone/>
            </a:pPr>
            <a:r>
              <a:rPr lang="en-US" altLang="zh-CN" sz="2400" dirty="0"/>
              <a:t>search</a:t>
            </a:r>
            <a:r>
              <a:rPr lang="zh-CN" altLang="en-US" sz="2400" dirty="0"/>
              <a:t>将在</a:t>
            </a:r>
            <a:r>
              <a:rPr lang="en-US" altLang="zh-CN" sz="2400" dirty="0"/>
              <a:t>[beg1, end1]</a:t>
            </a:r>
            <a:r>
              <a:rPr lang="zh-CN" altLang="en-US" sz="2400" dirty="0"/>
              <a:t>区间内查找有无与</a:t>
            </a:r>
            <a:r>
              <a:rPr lang="en-US" altLang="zh-CN" sz="2400" dirty="0"/>
              <a:t>[beg2, end2]</a:t>
            </a:r>
            <a:r>
              <a:rPr lang="zh-CN" altLang="en-US" sz="2400" dirty="0"/>
              <a:t>相同的子区间，如果找到就返回</a:t>
            </a:r>
            <a:r>
              <a:rPr lang="en-US" altLang="zh-CN" sz="2400" dirty="0"/>
              <a:t>[beg1, end1]</a:t>
            </a:r>
            <a:r>
              <a:rPr lang="zh-CN" altLang="en-US" sz="2400" dirty="0"/>
              <a:t>内第一个相同元素的位置，如果没找到，返回</a:t>
            </a:r>
            <a:r>
              <a:rPr lang="en-US" altLang="zh-CN" sz="2400" dirty="0"/>
              <a:t>end1; search</a:t>
            </a:r>
            <a:r>
              <a:rPr lang="zh-CN" altLang="en-US" sz="2400" dirty="0"/>
              <a:t>将在</a:t>
            </a:r>
            <a:r>
              <a:rPr lang="en-US" altLang="zh-CN" sz="2400" dirty="0"/>
              <a:t>[beg1, end1]</a:t>
            </a:r>
            <a:r>
              <a:rPr lang="zh-CN" altLang="en-US" sz="2400" dirty="0"/>
              <a:t>区间内查找有无与</a:t>
            </a:r>
            <a:r>
              <a:rPr lang="en-US" altLang="zh-CN" sz="2400" dirty="0"/>
              <a:t>[beg2, end2]</a:t>
            </a:r>
            <a:r>
              <a:rPr lang="zh-CN" altLang="en-US" sz="2400" dirty="0"/>
              <a:t>相同的子区间，如果找到就返回</a:t>
            </a:r>
            <a:r>
              <a:rPr lang="en-US" altLang="zh-CN" sz="2400" dirty="0"/>
              <a:t>[beg1, end1]</a:t>
            </a:r>
            <a:r>
              <a:rPr lang="zh-CN" altLang="en-US" sz="2400" dirty="0"/>
              <a:t>内第一个相同元素的位置，如果没找到，返回</a:t>
            </a:r>
            <a:r>
              <a:rPr lang="en-US" altLang="zh-CN" sz="2400" dirty="0"/>
              <a:t>end1;</a:t>
            </a:r>
            <a:endParaRPr lang="zh-CN" altLang="en-US" sz="2400" dirty="0">
              <a:solidFill>
                <a:srgbClr val="FF0000"/>
              </a:solidFill>
            </a:endParaRPr>
          </a:p>
          <a:p>
            <a:pPr eaLnBrk="1" hangingPunct="1">
              <a:lnSpc>
                <a:spcPct val="90000"/>
              </a:lnSpc>
            </a:pPr>
            <a:endParaRPr lang="zh-CN" altLang="en-US" sz="2800" dirty="0">
              <a:solidFill>
                <a:srgbClr val="FF0000"/>
              </a:solidFill>
            </a:endParaRPr>
          </a:p>
        </p:txBody>
      </p:sp>
    </p:spTree>
    <p:extLst>
      <p:ext uri="{BB962C8B-B14F-4D97-AF65-F5344CB8AC3E}">
        <p14:creationId xmlns:p14="http://schemas.microsoft.com/office/powerpoint/2010/main" val="409845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additive="base">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anim calcmode="lin" valueType="num">
                                      <p:cBhvr additive="base">
                                        <p:cTn id="11"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1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anim calcmode="lin" valueType="num">
                                      <p:cBhvr additive="base">
                                        <p:cTn id="15"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13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176536" y="1124744"/>
            <a:ext cx="9001000" cy="5619750"/>
          </a:xfrm>
        </p:spPr>
        <p:txBody>
          <a:bodyPr/>
          <a:lstStyle/>
          <a:p>
            <a:pPr eaLnBrk="1" hangingPunct="1">
              <a:lnSpc>
                <a:spcPct val="80000"/>
              </a:lnSpc>
              <a:buFontTx/>
              <a:buNone/>
            </a:pPr>
            <a:r>
              <a:rPr lang="en-US" altLang="zh-CN" sz="2000" dirty="0"/>
              <a:t>【</a:t>
            </a:r>
            <a:r>
              <a:rPr lang="zh-CN" altLang="en-US" sz="2000" dirty="0"/>
              <a:t>例</a:t>
            </a:r>
            <a:r>
              <a:rPr lang="en-US" altLang="zh-CN" sz="2000" dirty="0"/>
              <a:t>】  search</a:t>
            </a:r>
            <a:r>
              <a:rPr lang="zh-CN" altLang="en-US" sz="2000" dirty="0"/>
              <a:t>算法举例。</a:t>
            </a:r>
          </a:p>
          <a:p>
            <a:pPr eaLnBrk="1" hangingPunct="1">
              <a:lnSpc>
                <a:spcPct val="80000"/>
              </a:lnSpc>
              <a:buFontTx/>
              <a:buNone/>
            </a:pPr>
            <a:r>
              <a:rPr lang="en-US" altLang="zh-CN" sz="2000" dirty="0"/>
              <a:t>//Eg.cpp</a:t>
            </a:r>
          </a:p>
          <a:p>
            <a:pPr eaLnBrk="1" hangingPunct="1">
              <a:lnSpc>
                <a:spcPct val="80000"/>
              </a:lnSpc>
              <a:buFontTx/>
              <a:buNone/>
            </a:pPr>
            <a:r>
              <a:rPr lang="en-US" altLang="zh-CN" sz="2000" dirty="0"/>
              <a:t>#include&lt;</a:t>
            </a:r>
            <a:r>
              <a:rPr lang="en-US" altLang="zh-CN" sz="2000" dirty="0" err="1"/>
              <a:t>iostream</a:t>
            </a:r>
            <a:r>
              <a:rPr lang="en-US" altLang="zh-CN" sz="2000" dirty="0"/>
              <a:t>&gt;</a:t>
            </a:r>
          </a:p>
          <a:p>
            <a:pPr eaLnBrk="1" hangingPunct="1">
              <a:lnSpc>
                <a:spcPct val="80000"/>
              </a:lnSpc>
              <a:buFontTx/>
              <a:buNone/>
            </a:pPr>
            <a:r>
              <a:rPr lang="en-US" altLang="zh-CN" sz="2000" dirty="0"/>
              <a:t>#include&lt;vector&gt;</a:t>
            </a:r>
          </a:p>
          <a:p>
            <a:pPr eaLnBrk="1" hangingPunct="1">
              <a:lnSpc>
                <a:spcPct val="80000"/>
              </a:lnSpc>
              <a:buFontTx/>
              <a:buNone/>
            </a:pPr>
            <a:r>
              <a:rPr lang="en-US" altLang="zh-CN" sz="2000" dirty="0"/>
              <a:t>#include&lt;list&gt;</a:t>
            </a:r>
          </a:p>
          <a:p>
            <a:pPr eaLnBrk="1" hangingPunct="1">
              <a:lnSpc>
                <a:spcPct val="80000"/>
              </a:lnSpc>
              <a:buFontTx/>
              <a:buNone/>
            </a:pPr>
            <a:r>
              <a:rPr lang="en-US" altLang="zh-CN" sz="2000" dirty="0"/>
              <a:t>#include&lt;algorithm&gt;</a:t>
            </a:r>
          </a:p>
          <a:p>
            <a:pPr eaLnBrk="1" hangingPunct="1">
              <a:lnSpc>
                <a:spcPct val="80000"/>
              </a:lnSpc>
              <a:buFontTx/>
              <a:buNone/>
            </a:pPr>
            <a:r>
              <a:rPr lang="en-US" altLang="zh-CN" sz="2000" dirty="0"/>
              <a:t>using namespace </a:t>
            </a:r>
            <a:r>
              <a:rPr lang="en-US" altLang="zh-CN" sz="2000" dirty="0" err="1"/>
              <a:t>std</a:t>
            </a:r>
            <a:r>
              <a:rPr lang="en-US" altLang="zh-CN" sz="2000" dirty="0"/>
              <a:t>;</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a:t>
            </a:r>
            <a:r>
              <a:rPr lang="en-US" altLang="zh-CN" sz="2000" dirty="0" err="1"/>
              <a:t>int</a:t>
            </a:r>
            <a:r>
              <a:rPr lang="en-US" altLang="zh-CN" sz="2000" dirty="0"/>
              <a:t> a1[]={10,20,30,40,50,60,70,80};</a:t>
            </a:r>
          </a:p>
          <a:p>
            <a:pPr eaLnBrk="1" hangingPunct="1">
              <a:lnSpc>
                <a:spcPct val="80000"/>
              </a:lnSpc>
              <a:buFontTx/>
              <a:buNone/>
            </a:pPr>
            <a:r>
              <a:rPr lang="en-US" altLang="zh-CN" sz="2000" dirty="0"/>
              <a:t>		</a:t>
            </a:r>
            <a:r>
              <a:rPr lang="en-US" altLang="zh-CN" sz="2000" dirty="0" err="1"/>
              <a:t>int</a:t>
            </a:r>
            <a:r>
              <a:rPr lang="en-US" altLang="zh-CN" sz="2000" dirty="0"/>
              <a:t> a2[]={40,50,60};</a:t>
            </a:r>
          </a:p>
          <a:p>
            <a:pPr eaLnBrk="1" hangingPunct="1">
              <a:lnSpc>
                <a:spcPct val="80000"/>
              </a:lnSpc>
              <a:buFontTx/>
              <a:buNone/>
            </a:pPr>
            <a:r>
              <a:rPr lang="en-US" altLang="zh-CN" sz="2000" dirty="0"/>
              <a:t>		</a:t>
            </a:r>
            <a:r>
              <a:rPr lang="en-US" altLang="zh-CN" sz="2000" dirty="0" err="1"/>
              <a:t>int</a:t>
            </a:r>
            <a:r>
              <a:rPr lang="en-US" altLang="zh-CN" sz="2000" dirty="0"/>
              <a:t> *</a:t>
            </a:r>
            <a:r>
              <a:rPr lang="en-US" altLang="zh-CN" sz="2000" dirty="0" err="1"/>
              <a:t>ptr</a:t>
            </a:r>
            <a:r>
              <a:rPr lang="en-US" altLang="zh-CN" sz="2000" dirty="0"/>
              <a:t>;</a:t>
            </a:r>
          </a:p>
          <a:p>
            <a:pPr eaLnBrk="1" hangingPunct="1">
              <a:lnSpc>
                <a:spcPct val="80000"/>
              </a:lnSpc>
              <a:buFontTx/>
              <a:buNone/>
            </a:pPr>
            <a:r>
              <a:rPr lang="en-US" altLang="zh-CN" sz="2000" dirty="0"/>
              <a:t>		</a:t>
            </a:r>
            <a:r>
              <a:rPr lang="en-US" altLang="zh-CN" sz="2000" dirty="0" err="1"/>
              <a:t>ptr</a:t>
            </a:r>
            <a:r>
              <a:rPr lang="en-US" altLang="zh-CN" sz="2000" dirty="0"/>
              <a:t>=search(a1,a1+8,a2,a2+3);	 //</a:t>
            </a:r>
            <a:r>
              <a:rPr lang="zh-CN" altLang="en-US" sz="2000" dirty="0"/>
              <a:t>查找</a:t>
            </a:r>
            <a:r>
              <a:rPr lang="en-US" altLang="zh-CN" sz="2000" dirty="0"/>
              <a:t>a2</a:t>
            </a:r>
            <a:r>
              <a:rPr lang="zh-CN" altLang="en-US" sz="2000" dirty="0"/>
              <a:t>数组在</a:t>
            </a:r>
            <a:r>
              <a:rPr lang="en-US" altLang="zh-CN" sz="2000" dirty="0"/>
              <a:t>a1</a:t>
            </a:r>
            <a:r>
              <a:rPr lang="zh-CN" altLang="en-US" sz="2000" dirty="0"/>
              <a:t>中的位置</a:t>
            </a:r>
          </a:p>
          <a:p>
            <a:pPr eaLnBrk="1" hangingPunct="1">
              <a:lnSpc>
                <a:spcPct val="80000"/>
              </a:lnSpc>
              <a:buFontTx/>
              <a:buNone/>
            </a:pPr>
            <a:r>
              <a:rPr lang="zh-CN" altLang="en-US" sz="2000" dirty="0"/>
              <a:t>		</a:t>
            </a:r>
            <a:r>
              <a:rPr lang="en-US" altLang="zh-CN" sz="2000" dirty="0"/>
              <a:t>if(</a:t>
            </a:r>
            <a:r>
              <a:rPr lang="en-US" altLang="zh-CN" sz="2000" dirty="0" err="1"/>
              <a:t>ptr</a:t>
            </a:r>
            <a:r>
              <a:rPr lang="en-US" altLang="zh-CN" sz="2000" dirty="0"/>
              <a:t>==a1+8)	</a:t>
            </a:r>
          </a:p>
          <a:p>
            <a:pPr eaLnBrk="1" hangingPunct="1">
              <a:lnSpc>
                <a:spcPct val="80000"/>
              </a:lnSpc>
              <a:buFontTx/>
              <a:buNone/>
            </a:pPr>
            <a:r>
              <a:rPr lang="en-US" altLang="zh-CN" sz="2000" dirty="0"/>
              <a:t>			</a:t>
            </a:r>
            <a:r>
              <a:rPr lang="en-US" altLang="zh-CN" sz="2000" dirty="0" err="1"/>
              <a:t>cout</a:t>
            </a:r>
            <a:r>
              <a:rPr lang="en-US" altLang="zh-CN" sz="2000" dirty="0"/>
              <a:t>&lt;&lt;"no match found\n";</a:t>
            </a:r>
          </a:p>
          <a:p>
            <a:pPr eaLnBrk="1" hangingPunct="1">
              <a:lnSpc>
                <a:spcPct val="80000"/>
              </a:lnSpc>
              <a:buFontTx/>
              <a:buNone/>
            </a:pPr>
            <a:r>
              <a:rPr lang="en-US" altLang="zh-CN" sz="2000" dirty="0"/>
              <a:t>		else</a:t>
            </a:r>
          </a:p>
          <a:p>
            <a:pPr eaLnBrk="1" hangingPunct="1">
              <a:lnSpc>
                <a:spcPct val="80000"/>
              </a:lnSpc>
              <a:buFontTx/>
              <a:buNone/>
            </a:pPr>
            <a:r>
              <a:rPr lang="en-US" altLang="zh-CN" sz="2000" dirty="0"/>
              <a:t>			</a:t>
            </a:r>
            <a:r>
              <a:rPr lang="en-US" altLang="zh-CN" sz="2000" dirty="0" err="1"/>
              <a:t>cout</a:t>
            </a:r>
            <a:r>
              <a:rPr lang="en-US" altLang="zh-CN" sz="2000" dirty="0"/>
              <a:t>&lt;&lt;"a2 match a1 at:"&lt;&lt;(ptr-a1)&lt;&lt;</a:t>
            </a:r>
            <a:r>
              <a:rPr lang="en-US" altLang="zh-CN" sz="2000" dirty="0" err="1"/>
              <a:t>endl</a:t>
            </a:r>
            <a:r>
              <a:rPr lang="en-US" altLang="zh-CN" sz="2000" dirty="0"/>
              <a:t>; //</a:t>
            </a:r>
            <a:r>
              <a:rPr lang="zh-CN" altLang="en-US" sz="2000" dirty="0"/>
              <a:t>输出第一个匹配元素的位置</a:t>
            </a:r>
          </a:p>
        </p:txBody>
      </p:sp>
      <p:sp>
        <p:nvSpPr>
          <p:cNvPr id="3" name="Rectangle 2"/>
          <p:cNvSpPr>
            <a:spLocks noGrp="1" noChangeArrowheads="1"/>
          </p:cNvSpPr>
          <p:nvPr>
            <p:ph type="title"/>
          </p:nvPr>
        </p:nvSpPr>
        <p:spPr>
          <a:xfrm>
            <a:off x="684213" y="260351"/>
            <a:ext cx="7772400" cy="576362"/>
          </a:xfrm>
        </p:spPr>
        <p:txBody>
          <a:bodyPr/>
          <a:lstStyle/>
          <a:p>
            <a:pPr eaLnBrk="1" hangingPunct="1"/>
            <a:r>
              <a:rPr lang="en-US" altLang="zh-CN" dirty="0"/>
              <a:t>7.5.6  </a:t>
            </a:r>
            <a:r>
              <a:rPr lang="zh-CN" altLang="en-US" dirty="0">
                <a:solidFill>
                  <a:srgbClr val="FF0000"/>
                </a:solidFill>
              </a:rPr>
              <a:t>算法</a:t>
            </a:r>
          </a:p>
        </p:txBody>
      </p:sp>
    </p:spTree>
    <p:extLst>
      <p:ext uri="{BB962C8B-B14F-4D97-AF65-F5344CB8AC3E}">
        <p14:creationId xmlns:p14="http://schemas.microsoft.com/office/powerpoint/2010/main" val="111639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05588" y="188640"/>
            <a:ext cx="7772400" cy="648370"/>
          </a:xfrm>
        </p:spPr>
        <p:txBody>
          <a:bodyPr/>
          <a:lstStyle/>
          <a:p>
            <a:pPr eaLnBrk="1" hangingPunct="1"/>
            <a:r>
              <a:rPr lang="en-US" altLang="zh-CN" dirty="0"/>
              <a:t>7.2.1</a:t>
            </a:r>
            <a:r>
              <a:rPr lang="zh-CN" altLang="en-US" dirty="0"/>
              <a:t> </a:t>
            </a:r>
            <a:r>
              <a:rPr lang="en-US" altLang="zh-CN" dirty="0"/>
              <a:t>  </a:t>
            </a:r>
            <a:r>
              <a:rPr lang="zh-CN" altLang="en-US" dirty="0"/>
              <a:t>函数</a:t>
            </a:r>
            <a:r>
              <a:rPr lang="zh-CN" altLang="en-US" dirty="0">
                <a:solidFill>
                  <a:srgbClr val="FF0000"/>
                </a:solidFill>
              </a:rPr>
              <a:t>模板的定义</a:t>
            </a:r>
          </a:p>
        </p:txBody>
      </p:sp>
      <p:sp>
        <p:nvSpPr>
          <p:cNvPr id="16387" name="Rectangle 3"/>
          <p:cNvSpPr>
            <a:spLocks noGrp="1" noChangeArrowheads="1"/>
          </p:cNvSpPr>
          <p:nvPr>
            <p:ph type="body" idx="1"/>
          </p:nvPr>
        </p:nvSpPr>
        <p:spPr>
          <a:xfrm>
            <a:off x="343316" y="1196752"/>
            <a:ext cx="8496944" cy="4827587"/>
          </a:xfrm>
        </p:spPr>
        <p:txBody>
          <a:bodyPr/>
          <a:lstStyle/>
          <a:p>
            <a:pPr eaLnBrk="1" hangingPunct="1">
              <a:lnSpc>
                <a:spcPct val="80000"/>
              </a:lnSpc>
              <a:buFontTx/>
              <a:buNone/>
            </a:pPr>
            <a:r>
              <a:rPr lang="zh-CN" altLang="en-US" sz="2800" dirty="0">
                <a:solidFill>
                  <a:srgbClr val="FF0000"/>
                </a:solidFill>
              </a:rPr>
              <a:t>③模板类型参数关键字</a:t>
            </a:r>
            <a:endParaRPr lang="en-US" altLang="zh-CN" sz="2800" dirty="0">
              <a:solidFill>
                <a:srgbClr val="FF0000"/>
              </a:solidFill>
            </a:endParaRPr>
          </a:p>
          <a:p>
            <a:pPr eaLnBrk="1" hangingPunct="1">
              <a:lnSpc>
                <a:spcPct val="80000"/>
              </a:lnSpc>
            </a:pPr>
            <a:r>
              <a:rPr lang="en-US" altLang="zh-CN" sz="2400" dirty="0"/>
              <a:t>template</a:t>
            </a:r>
            <a:r>
              <a:rPr lang="zh-CN" altLang="en-US" sz="2400" dirty="0"/>
              <a:t> </a:t>
            </a:r>
            <a:r>
              <a:rPr lang="en-US" altLang="zh-CN" sz="2400" dirty="0"/>
              <a:t>&lt;&gt;</a:t>
            </a:r>
            <a:r>
              <a:rPr lang="zh-CN" altLang="en-US" sz="2400" dirty="0"/>
              <a:t>中可以使用关键字</a:t>
            </a:r>
            <a:r>
              <a:rPr lang="en-US" altLang="zh-CN" sz="2400" dirty="0" err="1">
                <a:solidFill>
                  <a:srgbClr val="0000CC"/>
                </a:solidFill>
              </a:rPr>
              <a:t>typename</a:t>
            </a:r>
            <a:r>
              <a:rPr lang="en-US" altLang="zh-CN" sz="2400" dirty="0">
                <a:solidFill>
                  <a:srgbClr val="0000CC"/>
                </a:solidFill>
              </a:rPr>
              <a:t> </a:t>
            </a:r>
            <a:r>
              <a:rPr lang="zh-CN" altLang="en-US" sz="2400" dirty="0">
                <a:solidFill>
                  <a:srgbClr val="0000CC"/>
                </a:solidFill>
              </a:rPr>
              <a:t>和</a:t>
            </a:r>
            <a:r>
              <a:rPr lang="en-US" altLang="zh-CN" sz="2400" b="1" dirty="0">
                <a:solidFill>
                  <a:srgbClr val="FF0000"/>
                </a:solidFill>
              </a:rPr>
              <a:t>class</a:t>
            </a:r>
            <a:r>
              <a:rPr lang="zh-CN" altLang="en-US" sz="2400" b="1" dirty="0">
                <a:solidFill>
                  <a:srgbClr val="FF0000"/>
                </a:solidFill>
              </a:rPr>
              <a:t>。</a:t>
            </a:r>
            <a:endParaRPr lang="en-US" altLang="zh-CN" sz="2400" dirty="0"/>
          </a:p>
          <a:p>
            <a:pPr eaLnBrk="1" hangingPunct="1">
              <a:lnSpc>
                <a:spcPct val="80000"/>
              </a:lnSpc>
            </a:pPr>
            <a:r>
              <a:rPr lang="zh-CN" altLang="en-US" sz="2400" dirty="0"/>
              <a:t>这里的</a:t>
            </a:r>
            <a:r>
              <a:rPr lang="en-US" altLang="zh-CN" sz="2400" b="1" dirty="0">
                <a:solidFill>
                  <a:srgbClr val="FF0000"/>
                </a:solidFill>
              </a:rPr>
              <a:t>class</a:t>
            </a:r>
            <a:r>
              <a:rPr lang="zh-CN" altLang="en-US" sz="2400" b="1" dirty="0">
                <a:solidFill>
                  <a:srgbClr val="FF0000"/>
                </a:solidFill>
              </a:rPr>
              <a:t>与类没有任何关系，</a:t>
            </a:r>
            <a:r>
              <a:rPr lang="zh-CN" altLang="en-US" sz="2400" b="1" dirty="0"/>
              <a:t>它仅</a:t>
            </a:r>
            <a:r>
              <a:rPr lang="zh-CN" altLang="en-US" sz="2400" dirty="0"/>
              <a:t>表示</a:t>
            </a:r>
            <a:r>
              <a:rPr lang="en-US" altLang="zh-CN" sz="2400" dirty="0"/>
              <a:t>T</a:t>
            </a:r>
            <a:r>
              <a:rPr lang="zh-CN" altLang="en-US" sz="2400" dirty="0"/>
              <a:t>是一个类型参数，可以是任何数据类型，如</a:t>
            </a:r>
            <a:r>
              <a:rPr lang="en-US" altLang="zh-CN" sz="2400" dirty="0" err="1"/>
              <a:t>int</a:t>
            </a:r>
            <a:r>
              <a:rPr lang="zh-CN" altLang="en-US" sz="2400" dirty="0"/>
              <a:t>、</a:t>
            </a:r>
            <a:r>
              <a:rPr lang="en-US" altLang="zh-CN" sz="2400" dirty="0"/>
              <a:t>float</a:t>
            </a:r>
            <a:r>
              <a:rPr lang="zh-CN" altLang="en-US" sz="2400" dirty="0"/>
              <a:t>、</a:t>
            </a:r>
            <a:r>
              <a:rPr lang="en-US" altLang="zh-CN" sz="2400" dirty="0"/>
              <a:t>char</a:t>
            </a:r>
            <a:r>
              <a:rPr lang="zh-CN" altLang="en-US" sz="2400" dirty="0"/>
              <a:t>等，或者用户定义的</a:t>
            </a:r>
            <a:r>
              <a:rPr lang="en-US" altLang="zh-CN" sz="2400" dirty="0" err="1"/>
              <a:t>struct</a:t>
            </a:r>
            <a:r>
              <a:rPr lang="zh-CN" altLang="en-US" sz="2400" dirty="0"/>
              <a:t>、</a:t>
            </a:r>
            <a:r>
              <a:rPr lang="en-US" altLang="zh-CN" sz="2400" dirty="0" err="1"/>
              <a:t>enum</a:t>
            </a:r>
            <a:r>
              <a:rPr lang="zh-CN" altLang="en-US" sz="2400" dirty="0"/>
              <a:t>或</a:t>
            </a:r>
            <a:r>
              <a:rPr lang="en-US" altLang="zh-CN" sz="2400" dirty="0"/>
              <a:t>class</a:t>
            </a:r>
            <a:r>
              <a:rPr lang="zh-CN" altLang="en-US" sz="2400" dirty="0"/>
              <a:t>等自定义数据类型。建议用</a:t>
            </a:r>
            <a:r>
              <a:rPr lang="en-US" altLang="zh-CN" sz="2400" dirty="0" err="1"/>
              <a:t>typename</a:t>
            </a:r>
            <a:r>
              <a:rPr lang="en-US" altLang="zh-CN" sz="2400" dirty="0"/>
              <a:t>，</a:t>
            </a:r>
            <a:r>
              <a:rPr lang="zh-CN" altLang="en-US" sz="2400" dirty="0"/>
              <a:t>以示区别。</a:t>
            </a:r>
          </a:p>
          <a:p>
            <a:pPr eaLnBrk="1" hangingPunct="1">
              <a:lnSpc>
                <a:spcPct val="80000"/>
              </a:lnSpc>
              <a:buFontTx/>
              <a:buNone/>
            </a:pPr>
            <a:r>
              <a:rPr lang="zh-CN" altLang="en-US" sz="2800" dirty="0">
                <a:solidFill>
                  <a:srgbClr val="FF0000"/>
                </a:solidFill>
              </a:rPr>
              <a:t>④模板类与普通类文件组织的区别</a:t>
            </a:r>
            <a:endParaRPr lang="en-US" altLang="zh-CN" sz="2800" dirty="0">
              <a:solidFill>
                <a:srgbClr val="FF0000"/>
              </a:solidFill>
            </a:endParaRPr>
          </a:p>
          <a:p>
            <a:pPr eaLnBrk="1" hangingPunct="1">
              <a:lnSpc>
                <a:spcPct val="80000"/>
              </a:lnSpc>
            </a:pPr>
            <a:r>
              <a:rPr lang="zh-CN" altLang="zh-CN" sz="2400" dirty="0"/>
              <a:t>普通函数或类通常把函数或类的声明放在头文件中，把实现代码放在另一个实现文件中，以达到接口与实现分离的目的。</a:t>
            </a:r>
            <a:endParaRPr lang="en-US" altLang="zh-CN" sz="2400" dirty="0"/>
          </a:p>
          <a:p>
            <a:pPr eaLnBrk="1" hangingPunct="1">
              <a:lnSpc>
                <a:spcPct val="80000"/>
              </a:lnSpc>
            </a:pPr>
            <a:r>
              <a:rPr lang="zh-CN" altLang="zh-CN" sz="2400" dirty="0"/>
              <a:t>模板（包括函数模板和类模板）则不一样，由于在用模板创建（实例化）模板函数或模板类时，编译器必须掌握函数模板或类成员函数模板的确切定义。因此，</a:t>
            </a:r>
            <a:r>
              <a:rPr lang="zh-CN" altLang="zh-CN" sz="2400" b="1" dirty="0">
                <a:solidFill>
                  <a:srgbClr val="0000CC"/>
                </a:solidFill>
              </a:rPr>
              <a:t>必须把模板的声明和定义保存在同一文件中，通常保存在同一头文件中</a:t>
            </a:r>
            <a:r>
              <a:rPr lang="zh-CN" altLang="en-US" sz="2400" b="1" dirty="0">
                <a:solidFill>
                  <a:srgbClr val="0000CC"/>
                </a:solidFill>
              </a:rPr>
              <a:t>。</a:t>
            </a:r>
            <a:endParaRPr lang="en-US" altLang="zh-CN" sz="2400" b="1" dirty="0">
              <a:solidFill>
                <a:srgbClr val="0000CC"/>
              </a:solidFill>
            </a:endParaRPr>
          </a:p>
        </p:txBody>
      </p:sp>
    </p:spTree>
    <p:extLst>
      <p:ext uri="{BB962C8B-B14F-4D97-AF65-F5344CB8AC3E}">
        <p14:creationId xmlns:p14="http://schemas.microsoft.com/office/powerpoint/2010/main" val="247901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500"/>
                                        <p:tgtEl>
                                          <p:spTgt spid="163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 calcmode="lin" valueType="num">
                                      <p:cBhvr additive="base">
                                        <p:cTn id="18"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 calcmode="lin" valueType="num">
                                      <p:cBhvr additive="base">
                                        <p:cTn id="24"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387">
                                            <p:txEl>
                                              <p:pRg st="5" end="5"/>
                                            </p:txEl>
                                          </p:spTgt>
                                        </p:tgtEl>
                                        <p:attrNameLst>
                                          <p:attrName>style.visibility</p:attrName>
                                        </p:attrNameLst>
                                      </p:cBhvr>
                                      <p:to>
                                        <p:strVal val="visible"/>
                                      </p:to>
                                    </p:set>
                                    <p:anim calcmode="lin" valueType="num">
                                      <p:cBhvr additive="base">
                                        <p:cTn id="30"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179512" y="1268760"/>
            <a:ext cx="8204448" cy="5259387"/>
          </a:xfrm>
        </p:spPr>
        <p:txBody>
          <a:bodyPr/>
          <a:lstStyle/>
          <a:p>
            <a:pPr eaLnBrk="1" hangingPunct="1">
              <a:lnSpc>
                <a:spcPct val="80000"/>
              </a:lnSpc>
              <a:buFontTx/>
              <a:buNone/>
            </a:pPr>
            <a:r>
              <a:rPr lang="en-US" altLang="zh-CN" sz="2400" dirty="0"/>
              <a:t>vector&lt;</a:t>
            </a:r>
            <a:r>
              <a:rPr lang="en-US" altLang="zh-CN" sz="2400" dirty="0" err="1"/>
              <a:t>int</a:t>
            </a:r>
            <a:r>
              <a:rPr lang="en-US" altLang="zh-CN" sz="2400" dirty="0"/>
              <a:t>&gt; v;</a:t>
            </a:r>
          </a:p>
          <a:p>
            <a:pPr eaLnBrk="1" hangingPunct="1">
              <a:lnSpc>
                <a:spcPct val="80000"/>
              </a:lnSpc>
              <a:buFontTx/>
              <a:buNone/>
            </a:pPr>
            <a:r>
              <a:rPr lang="en-US" altLang="zh-CN" sz="2400" dirty="0"/>
              <a:t>		list&lt;</a:t>
            </a:r>
            <a:r>
              <a:rPr lang="en-US" altLang="zh-CN" sz="2400" dirty="0" err="1"/>
              <a:t>int</a:t>
            </a:r>
            <a:r>
              <a:rPr lang="en-US" altLang="zh-CN" sz="2400" dirty="0"/>
              <a:t>&gt; L;</a:t>
            </a:r>
          </a:p>
          <a:p>
            <a:pPr eaLnBrk="1" hangingPunct="1">
              <a:lnSpc>
                <a:spcPct val="80000"/>
              </a:lnSpc>
              <a:buFontTx/>
              <a:buNone/>
            </a:pPr>
            <a:r>
              <a:rPr lang="en-US" altLang="zh-CN" sz="2400" dirty="0"/>
              <a:t>		for(</a:t>
            </a:r>
            <a:r>
              <a:rPr lang="en-US" altLang="zh-CN" sz="2400" dirty="0" err="1"/>
              <a:t>int</a:t>
            </a:r>
            <a:r>
              <a:rPr lang="en-US" altLang="zh-CN" sz="2400" dirty="0"/>
              <a:t> </a:t>
            </a:r>
            <a:r>
              <a:rPr lang="en-US" altLang="zh-CN" sz="2400" dirty="0" err="1"/>
              <a:t>i</a:t>
            </a:r>
            <a:r>
              <a:rPr lang="en-US" altLang="zh-CN" sz="2400" dirty="0"/>
              <a:t>=0;i&lt;8;i++)	</a:t>
            </a:r>
          </a:p>
          <a:p>
            <a:pPr eaLnBrk="1" hangingPunct="1">
              <a:lnSpc>
                <a:spcPct val="80000"/>
              </a:lnSpc>
              <a:buFontTx/>
              <a:buNone/>
            </a:pPr>
            <a:r>
              <a:rPr lang="en-US" altLang="zh-CN" sz="2400" dirty="0"/>
              <a:t>			</a:t>
            </a:r>
            <a:r>
              <a:rPr lang="en-US" altLang="zh-CN" sz="2400" dirty="0" err="1"/>
              <a:t>v.push_back</a:t>
            </a:r>
            <a:r>
              <a:rPr lang="en-US" altLang="zh-CN" sz="2400" dirty="0"/>
              <a:t>(a1[</a:t>
            </a:r>
            <a:r>
              <a:rPr lang="en-US" altLang="zh-CN" sz="2400" dirty="0" err="1"/>
              <a:t>i</a:t>
            </a:r>
            <a:r>
              <a:rPr lang="en-US" altLang="zh-CN" sz="2400" dirty="0"/>
              <a:t>]);        //</a:t>
            </a:r>
            <a:r>
              <a:rPr lang="zh-CN" altLang="en-US" sz="2400" dirty="0"/>
              <a:t>将</a:t>
            </a:r>
            <a:r>
              <a:rPr lang="en-US" altLang="zh-CN" sz="2400" dirty="0"/>
              <a:t>a1</a:t>
            </a:r>
            <a:r>
              <a:rPr lang="zh-CN" altLang="en-US" sz="2400" dirty="0"/>
              <a:t>数组插入</a:t>
            </a:r>
            <a:r>
              <a:rPr lang="en-US" altLang="zh-CN" sz="2400" dirty="0"/>
              <a:t>v</a:t>
            </a:r>
            <a:r>
              <a:rPr lang="zh-CN" altLang="en-US" sz="2400" dirty="0"/>
              <a:t>向量</a:t>
            </a:r>
          </a:p>
          <a:p>
            <a:pPr eaLnBrk="1" hangingPunct="1">
              <a:lnSpc>
                <a:spcPct val="80000"/>
              </a:lnSpc>
              <a:buFontTx/>
              <a:buNone/>
            </a:pPr>
            <a:r>
              <a:rPr lang="zh-CN" altLang="en-US" sz="2400" dirty="0"/>
              <a:t>		</a:t>
            </a:r>
            <a:r>
              <a:rPr lang="en-US" altLang="zh-CN" sz="2400" dirty="0"/>
              <a:t>for(</a:t>
            </a:r>
            <a:r>
              <a:rPr lang="en-US" altLang="zh-CN" sz="2400" dirty="0" err="1"/>
              <a:t>int</a:t>
            </a:r>
            <a:r>
              <a:rPr lang="en-US" altLang="zh-CN" sz="2400" dirty="0"/>
              <a:t> j=0;j&lt;3;j++)	</a:t>
            </a:r>
          </a:p>
          <a:p>
            <a:pPr eaLnBrk="1" hangingPunct="1">
              <a:lnSpc>
                <a:spcPct val="80000"/>
              </a:lnSpc>
              <a:buFontTx/>
              <a:buNone/>
            </a:pPr>
            <a:r>
              <a:rPr lang="en-US" altLang="zh-CN" sz="2400" dirty="0"/>
              <a:t>			</a:t>
            </a:r>
            <a:r>
              <a:rPr lang="en-US" altLang="zh-CN" sz="2400" dirty="0" err="1"/>
              <a:t>L.push_back</a:t>
            </a:r>
            <a:r>
              <a:rPr lang="en-US" altLang="zh-CN" sz="2400" dirty="0"/>
              <a:t>(a2[j]);       //</a:t>
            </a:r>
            <a:r>
              <a:rPr lang="zh-CN" altLang="en-US" sz="2400" dirty="0"/>
              <a:t>将</a:t>
            </a:r>
            <a:r>
              <a:rPr lang="en-US" altLang="zh-CN" sz="2400" dirty="0"/>
              <a:t>a2</a:t>
            </a:r>
            <a:r>
              <a:rPr lang="zh-CN" altLang="en-US" sz="2400" dirty="0"/>
              <a:t>数组插入</a:t>
            </a:r>
            <a:r>
              <a:rPr lang="en-US" altLang="zh-CN" sz="2400" dirty="0"/>
              <a:t>L</a:t>
            </a:r>
            <a:r>
              <a:rPr lang="zh-CN" altLang="en-US" sz="2400" dirty="0"/>
              <a:t>链表</a:t>
            </a:r>
          </a:p>
          <a:p>
            <a:pPr eaLnBrk="1" hangingPunct="1">
              <a:lnSpc>
                <a:spcPct val="80000"/>
              </a:lnSpc>
              <a:buFontTx/>
              <a:buNone/>
            </a:pPr>
            <a:r>
              <a:rPr lang="zh-CN" altLang="en-US" sz="2400" dirty="0"/>
              <a:t>		</a:t>
            </a:r>
            <a:r>
              <a:rPr lang="en-US" altLang="zh-CN" sz="2400" dirty="0"/>
              <a:t>vector&lt;</a:t>
            </a:r>
            <a:r>
              <a:rPr lang="en-US" altLang="zh-CN" sz="2400" dirty="0" err="1"/>
              <a:t>int</a:t>
            </a:r>
            <a:r>
              <a:rPr lang="en-US" altLang="zh-CN" sz="2400" dirty="0"/>
              <a:t>&gt;::iterator </a:t>
            </a:r>
            <a:r>
              <a:rPr lang="en-US" altLang="zh-CN" sz="2400" dirty="0" err="1"/>
              <a:t>pos</a:t>
            </a:r>
            <a:r>
              <a:rPr lang="en-US" altLang="zh-CN" sz="2400" dirty="0"/>
              <a:t>; 		</a:t>
            </a:r>
            <a:r>
              <a:rPr lang="zh-CN" altLang="en-US" sz="2400" dirty="0"/>
              <a:t>		</a:t>
            </a:r>
            <a:r>
              <a:rPr lang="en-US" altLang="zh-CN" sz="2400" dirty="0" err="1"/>
              <a:t>pos</a:t>
            </a:r>
            <a:r>
              <a:rPr lang="en-US" altLang="zh-CN" sz="2400" dirty="0"/>
              <a:t>=search(</a:t>
            </a:r>
            <a:r>
              <a:rPr lang="en-US" altLang="zh-CN" sz="2400" dirty="0" err="1"/>
              <a:t>v.begin</a:t>
            </a:r>
            <a:r>
              <a:rPr lang="en-US" altLang="zh-CN" sz="2400" dirty="0"/>
              <a:t>(),</a:t>
            </a:r>
            <a:r>
              <a:rPr lang="en-US" altLang="zh-CN" sz="2400" dirty="0" err="1"/>
              <a:t>v.end</a:t>
            </a:r>
            <a:r>
              <a:rPr lang="en-US" altLang="zh-CN" sz="2400" dirty="0"/>
              <a:t>(),</a:t>
            </a:r>
            <a:r>
              <a:rPr lang="en-US" altLang="zh-CN" sz="2400" dirty="0" err="1"/>
              <a:t>L.begin</a:t>
            </a:r>
            <a:r>
              <a:rPr lang="en-US" altLang="zh-CN" sz="2400" dirty="0"/>
              <a:t>(),</a:t>
            </a:r>
            <a:r>
              <a:rPr lang="en-US" altLang="zh-CN" sz="2400" dirty="0" err="1"/>
              <a:t>L.end</a:t>
            </a:r>
            <a:r>
              <a:rPr lang="en-US" altLang="zh-CN" sz="2400" dirty="0"/>
              <a:t>());    </a:t>
            </a:r>
          </a:p>
          <a:p>
            <a:pPr eaLnBrk="1" hangingPunct="1">
              <a:lnSpc>
                <a:spcPct val="80000"/>
              </a:lnSpc>
              <a:buFontTx/>
              <a:buNone/>
            </a:pPr>
            <a:r>
              <a:rPr lang="en-US" altLang="zh-CN" sz="2400" dirty="0"/>
              <a:t>			  //</a:t>
            </a:r>
            <a:r>
              <a:rPr lang="zh-CN" altLang="en-US" sz="2400" dirty="0"/>
              <a:t>在</a:t>
            </a:r>
            <a:r>
              <a:rPr lang="en-US" altLang="zh-CN" sz="2400" dirty="0"/>
              <a:t>v</a:t>
            </a:r>
            <a:r>
              <a:rPr lang="zh-CN" altLang="en-US" sz="2400" dirty="0"/>
              <a:t>中查找</a:t>
            </a:r>
            <a:r>
              <a:rPr lang="en-US" altLang="zh-CN" sz="2400" dirty="0"/>
              <a:t>L</a:t>
            </a:r>
          </a:p>
          <a:p>
            <a:pPr eaLnBrk="1" hangingPunct="1">
              <a:lnSpc>
                <a:spcPct val="80000"/>
              </a:lnSpc>
              <a:buFontTx/>
              <a:buNone/>
            </a:pPr>
            <a:r>
              <a:rPr lang="en-US" altLang="zh-CN" sz="2400" dirty="0"/>
              <a:t>		</a:t>
            </a:r>
            <a:r>
              <a:rPr lang="en-US" altLang="zh-CN" sz="2400" dirty="0" err="1"/>
              <a:t>cout</a:t>
            </a:r>
            <a:r>
              <a:rPr lang="en-US" altLang="zh-CN" sz="2400" dirty="0"/>
              <a:t>&lt;&lt;distance(</a:t>
            </a:r>
            <a:r>
              <a:rPr lang="en-US" altLang="zh-CN" sz="2400" dirty="0" err="1"/>
              <a:t>v.begin</a:t>
            </a:r>
            <a:r>
              <a:rPr lang="en-US" altLang="zh-CN" sz="2400" dirty="0"/>
              <a:t>(),</a:t>
            </a:r>
            <a:r>
              <a:rPr lang="en-US" altLang="zh-CN" sz="2400" dirty="0" err="1"/>
              <a:t>pos</a:t>
            </a:r>
            <a:r>
              <a:rPr lang="en-US" altLang="zh-CN" sz="2400" dirty="0"/>
              <a:t>)&lt;&lt;</a:t>
            </a:r>
            <a:r>
              <a:rPr lang="en-US" altLang="zh-CN" sz="2400" dirty="0" err="1"/>
              <a:t>endl</a:t>
            </a:r>
            <a:r>
              <a:rPr lang="en-US" altLang="zh-CN" sz="2400" dirty="0"/>
              <a:t>;</a:t>
            </a:r>
          </a:p>
          <a:p>
            <a:pPr eaLnBrk="1" hangingPunct="1">
              <a:lnSpc>
                <a:spcPct val="80000"/>
              </a:lnSpc>
              <a:buFontTx/>
              <a:buNone/>
            </a:pPr>
            <a:r>
              <a:rPr lang="en-US" altLang="zh-CN" sz="2400" dirty="0"/>
              <a:t>			//distance</a:t>
            </a:r>
            <a:r>
              <a:rPr lang="zh-CN" altLang="en-US" sz="2400" dirty="0"/>
              <a:t>计算找到元素在</a:t>
            </a:r>
            <a:r>
              <a:rPr lang="en-US" altLang="zh-CN" sz="2400" dirty="0"/>
              <a:t>V</a:t>
            </a:r>
            <a:r>
              <a:rPr lang="zh-CN" altLang="en-US" sz="2400" dirty="0"/>
              <a:t>中的下标</a:t>
            </a:r>
          </a:p>
          <a:p>
            <a:pPr eaLnBrk="1" hangingPunct="1">
              <a:lnSpc>
                <a:spcPct val="80000"/>
              </a:lnSpc>
              <a:buFontTx/>
              <a:buNone/>
            </a:pPr>
            <a:r>
              <a:rPr lang="en-US" altLang="zh-CN" sz="2400" dirty="0"/>
              <a:t>}</a:t>
            </a:r>
            <a:endParaRPr lang="zh-CN" altLang="en-US" sz="2400" dirty="0"/>
          </a:p>
        </p:txBody>
      </p:sp>
      <p:sp>
        <p:nvSpPr>
          <p:cNvPr id="3" name="Rectangle 2"/>
          <p:cNvSpPr>
            <a:spLocks noGrp="1" noChangeArrowheads="1"/>
          </p:cNvSpPr>
          <p:nvPr>
            <p:ph type="title"/>
          </p:nvPr>
        </p:nvSpPr>
        <p:spPr>
          <a:xfrm>
            <a:off x="684213" y="260351"/>
            <a:ext cx="7772400" cy="576362"/>
          </a:xfrm>
        </p:spPr>
        <p:txBody>
          <a:bodyPr/>
          <a:lstStyle/>
          <a:p>
            <a:pPr eaLnBrk="1" hangingPunct="1"/>
            <a:r>
              <a:rPr lang="en-US" altLang="zh-CN" dirty="0"/>
              <a:t>7.5.6  </a:t>
            </a:r>
            <a:r>
              <a:rPr lang="zh-CN" altLang="en-US" dirty="0">
                <a:solidFill>
                  <a:srgbClr val="FF0000"/>
                </a:solidFill>
              </a:rPr>
              <a:t>算法</a:t>
            </a:r>
          </a:p>
        </p:txBody>
      </p:sp>
    </p:spTree>
    <p:extLst>
      <p:ext uri="{BB962C8B-B14F-4D97-AF65-F5344CB8AC3E}">
        <p14:creationId xmlns:p14="http://schemas.microsoft.com/office/powerpoint/2010/main" val="41488302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t>7.5.6  </a:t>
            </a:r>
            <a:r>
              <a:rPr lang="zh-CN" altLang="en-US" dirty="0">
                <a:solidFill>
                  <a:srgbClr val="FF0000"/>
                </a:solidFill>
              </a:rPr>
              <a:t>算法</a:t>
            </a:r>
          </a:p>
        </p:txBody>
      </p:sp>
      <p:sp>
        <p:nvSpPr>
          <p:cNvPr id="79875" name="Rectangle 3"/>
          <p:cNvSpPr>
            <a:spLocks noGrp="1" noChangeArrowheads="1"/>
          </p:cNvSpPr>
          <p:nvPr>
            <p:ph type="body" idx="1"/>
          </p:nvPr>
        </p:nvSpPr>
        <p:spPr>
          <a:xfrm>
            <a:off x="685800" y="1340768"/>
            <a:ext cx="7772400" cy="4114800"/>
          </a:xfrm>
        </p:spPr>
        <p:txBody>
          <a:bodyPr/>
          <a:lstStyle/>
          <a:p>
            <a:pPr eaLnBrk="1" hangingPunct="1">
              <a:buFontTx/>
              <a:buNone/>
            </a:pPr>
            <a:r>
              <a:rPr lang="en-US" altLang="zh-CN" dirty="0">
                <a:solidFill>
                  <a:srgbClr val="0000CC"/>
                </a:solidFill>
              </a:rPr>
              <a:t>4</a:t>
            </a:r>
            <a:r>
              <a:rPr lang="zh-CN" altLang="en-US" dirty="0">
                <a:solidFill>
                  <a:srgbClr val="0000CC"/>
                </a:solidFill>
              </a:rPr>
              <a:t>．</a:t>
            </a:r>
            <a:r>
              <a:rPr lang="en-US" altLang="zh-CN" dirty="0">
                <a:solidFill>
                  <a:srgbClr val="0000CC"/>
                </a:solidFill>
              </a:rPr>
              <a:t>sort</a:t>
            </a:r>
          </a:p>
          <a:p>
            <a:pPr lvl="1" eaLnBrk="1" hangingPunct="1">
              <a:buFontTx/>
              <a:buNone/>
            </a:pPr>
            <a:r>
              <a:rPr lang="en-US" altLang="zh-CN" dirty="0"/>
              <a:t>sort</a:t>
            </a:r>
            <a:r>
              <a:rPr lang="zh-CN" altLang="en-US" dirty="0"/>
              <a:t>可对指定容器区间内的元素进行排序，默认的排序方式是从小到大</a:t>
            </a:r>
          </a:p>
          <a:p>
            <a:pPr eaLnBrk="1" hangingPunct="1"/>
            <a:r>
              <a:rPr lang="zh-CN" altLang="en-US" dirty="0"/>
              <a:t>其用法如下：</a:t>
            </a:r>
          </a:p>
          <a:p>
            <a:pPr lvl="2" eaLnBrk="1" hangingPunct="1">
              <a:buFontTx/>
              <a:buNone/>
            </a:pPr>
            <a:r>
              <a:rPr lang="en-US" altLang="zh-CN" dirty="0"/>
              <a:t>sort(</a:t>
            </a:r>
            <a:r>
              <a:rPr lang="en-US" altLang="zh-CN" dirty="0" err="1"/>
              <a:t>beg,end</a:t>
            </a:r>
            <a:r>
              <a:rPr lang="en-US" altLang="zh-CN" dirty="0"/>
              <a:t>)</a:t>
            </a:r>
          </a:p>
          <a:p>
            <a:pPr lvl="2" eaLnBrk="1" hangingPunct="1">
              <a:buFontTx/>
              <a:buNone/>
            </a:pPr>
            <a:endParaRPr lang="en-US" altLang="zh-CN" dirty="0"/>
          </a:p>
          <a:p>
            <a:pPr lvl="2" eaLnBrk="1" hangingPunct="1">
              <a:buFontTx/>
              <a:buNone/>
            </a:pPr>
            <a:r>
              <a:rPr lang="en-US" altLang="zh-CN" dirty="0"/>
              <a:t>[beg, end]</a:t>
            </a:r>
            <a:r>
              <a:rPr lang="zh-CN" altLang="en-US" dirty="0"/>
              <a:t>是要排序的区间，</a:t>
            </a:r>
            <a:r>
              <a:rPr lang="en-US" altLang="zh-CN" dirty="0"/>
              <a:t>sort</a:t>
            </a:r>
            <a:r>
              <a:rPr lang="zh-CN" altLang="en-US" dirty="0"/>
              <a:t>将按从小到大的顺序对该区间的元素进行排序。</a:t>
            </a:r>
          </a:p>
        </p:txBody>
      </p:sp>
    </p:spTree>
    <p:extLst>
      <p:ext uri="{BB962C8B-B14F-4D97-AF65-F5344CB8AC3E}">
        <p14:creationId xmlns:p14="http://schemas.microsoft.com/office/powerpoint/2010/main" val="3440687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683568" y="404664"/>
            <a:ext cx="7989888" cy="6264275"/>
          </a:xfrm>
        </p:spPr>
        <p:txBody>
          <a:bodyPr/>
          <a:lstStyle/>
          <a:p>
            <a:pPr eaLnBrk="1" hangingPunct="1">
              <a:lnSpc>
                <a:spcPct val="80000"/>
              </a:lnSpc>
              <a:buFontTx/>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7-24】  </a:t>
            </a:r>
            <a:r>
              <a:rPr lang="zh-CN" altLang="en-US" sz="2400" dirty="0">
                <a:solidFill>
                  <a:srgbClr val="0000CC"/>
                </a:solidFill>
              </a:rPr>
              <a:t>利用</a:t>
            </a:r>
            <a:r>
              <a:rPr lang="en-US" altLang="zh-CN" sz="2400" dirty="0">
                <a:solidFill>
                  <a:srgbClr val="0000CC"/>
                </a:solidFill>
              </a:rPr>
              <a:t>sort</a:t>
            </a:r>
            <a:r>
              <a:rPr lang="zh-CN" altLang="en-US" sz="2400" dirty="0">
                <a:solidFill>
                  <a:srgbClr val="0000CC"/>
                </a:solidFill>
              </a:rPr>
              <a:t>算法对数组和向量进行排序。</a:t>
            </a:r>
          </a:p>
          <a:p>
            <a:pPr eaLnBrk="1" hangingPunct="1">
              <a:lnSpc>
                <a:spcPct val="80000"/>
              </a:lnSpc>
              <a:buFontTx/>
              <a:buNone/>
            </a:pPr>
            <a:r>
              <a:rPr lang="en-US" altLang="zh-CN" sz="1600" dirty="0"/>
              <a:t>//Eg7-24.cpp</a:t>
            </a:r>
          </a:p>
          <a:p>
            <a:pPr eaLnBrk="1" hangingPunct="1">
              <a:lnSpc>
                <a:spcPct val="80000"/>
              </a:lnSpc>
              <a:buFontTx/>
              <a:buNone/>
            </a:pPr>
            <a:r>
              <a:rPr lang="en-US" altLang="zh-CN" sz="1600" dirty="0"/>
              <a:t>#include&lt;</a:t>
            </a:r>
            <a:r>
              <a:rPr lang="en-US" altLang="zh-CN" sz="1600" dirty="0" err="1"/>
              <a:t>iostream</a:t>
            </a:r>
            <a:r>
              <a:rPr lang="en-US" altLang="zh-CN" sz="1600" dirty="0"/>
              <a:t>&gt;</a:t>
            </a:r>
          </a:p>
          <a:p>
            <a:pPr eaLnBrk="1" hangingPunct="1">
              <a:lnSpc>
                <a:spcPct val="80000"/>
              </a:lnSpc>
              <a:buFontTx/>
              <a:buNone/>
            </a:pPr>
            <a:r>
              <a:rPr lang="en-US" altLang="zh-CN" sz="1600" dirty="0"/>
              <a:t>#include&lt;vector&gt;</a:t>
            </a:r>
          </a:p>
          <a:p>
            <a:pPr eaLnBrk="1" hangingPunct="1">
              <a:lnSpc>
                <a:spcPct val="80000"/>
              </a:lnSpc>
              <a:buFontTx/>
              <a:buNone/>
            </a:pPr>
            <a:r>
              <a:rPr lang="en-US" altLang="zh-CN" sz="1600" dirty="0"/>
              <a:t>#include&lt;algorithm&gt;</a:t>
            </a:r>
          </a:p>
          <a:p>
            <a:pPr eaLnBrk="1" hangingPunct="1">
              <a:lnSpc>
                <a:spcPct val="80000"/>
              </a:lnSpc>
              <a:buFontTx/>
              <a:buNone/>
            </a:pPr>
            <a:r>
              <a:rPr lang="en-US" altLang="zh-CN" sz="1600" dirty="0"/>
              <a:t>using namespace </a:t>
            </a:r>
            <a:r>
              <a:rPr lang="en-US" altLang="zh-CN" sz="1600" dirty="0" err="1"/>
              <a:t>std</a:t>
            </a:r>
            <a:r>
              <a:rPr lang="en-US" altLang="zh-CN" sz="1600" dirty="0"/>
              <a:t>;</a:t>
            </a:r>
          </a:p>
          <a:p>
            <a:pPr eaLnBrk="1" hangingPunct="1">
              <a:lnSpc>
                <a:spcPct val="80000"/>
              </a:lnSpc>
              <a:buFontTx/>
              <a:buNone/>
            </a:pPr>
            <a:r>
              <a:rPr lang="en-US" altLang="zh-CN" sz="1600" dirty="0"/>
              <a:t>void main(){</a:t>
            </a:r>
          </a:p>
          <a:p>
            <a:pPr eaLnBrk="1" hangingPunct="1">
              <a:lnSpc>
                <a:spcPct val="80000"/>
              </a:lnSpc>
              <a:buFontTx/>
              <a:buNone/>
            </a:pPr>
            <a:r>
              <a:rPr lang="en-US" altLang="zh-CN" sz="1600" dirty="0"/>
              <a:t>		</a:t>
            </a:r>
            <a:r>
              <a:rPr lang="en-US" altLang="zh-CN" sz="1600" dirty="0" err="1"/>
              <a:t>int</a:t>
            </a:r>
            <a:r>
              <a:rPr lang="en-US" altLang="zh-CN" sz="1600" dirty="0"/>
              <a:t> a1[]={10,-20,30,4,50,13,7};</a:t>
            </a:r>
          </a:p>
          <a:p>
            <a:pPr eaLnBrk="1" hangingPunct="1">
              <a:lnSpc>
                <a:spcPct val="80000"/>
              </a:lnSpc>
              <a:buFontTx/>
              <a:buNone/>
            </a:pPr>
            <a:r>
              <a:rPr lang="en-US" altLang="zh-CN" sz="1600" dirty="0"/>
              <a:t>		</a:t>
            </a:r>
            <a:r>
              <a:rPr lang="en-US" altLang="zh-CN" sz="1600" dirty="0" err="1"/>
              <a:t>int</a:t>
            </a:r>
            <a:r>
              <a:rPr lang="en-US" altLang="zh-CN" sz="1600" dirty="0"/>
              <a:t> a2[]={-2,0,30,12,6,7,-9,56,32,78};</a:t>
            </a:r>
          </a:p>
          <a:p>
            <a:pPr eaLnBrk="1" hangingPunct="1">
              <a:lnSpc>
                <a:spcPct val="80000"/>
              </a:lnSpc>
              <a:buFontTx/>
              <a:buNone/>
            </a:pPr>
            <a:r>
              <a:rPr lang="en-US" altLang="zh-CN" sz="1600" dirty="0"/>
              <a:t>		sort(a1,a1+7);                         		//</a:t>
            </a:r>
            <a:r>
              <a:rPr lang="zh-CN" altLang="en-US" sz="1600" dirty="0"/>
              <a:t>排序</a:t>
            </a:r>
            <a:r>
              <a:rPr lang="en-US" altLang="zh-CN" sz="1600" dirty="0"/>
              <a:t>a1</a:t>
            </a:r>
            <a:r>
              <a:rPr lang="zh-CN" altLang="en-US" sz="1600" dirty="0"/>
              <a:t>数组</a:t>
            </a:r>
          </a:p>
          <a:p>
            <a:pPr eaLnBrk="1" hangingPunct="1">
              <a:lnSpc>
                <a:spcPct val="80000"/>
              </a:lnSpc>
              <a:buFontTx/>
              <a:buNone/>
            </a:pPr>
            <a:r>
              <a:rPr lang="zh-CN" altLang="en-US" sz="1600" dirty="0"/>
              <a:t>		</a:t>
            </a:r>
            <a:r>
              <a:rPr lang="en-US" altLang="zh-CN" sz="1600" dirty="0" err="1"/>
              <a:t>cout</a:t>
            </a:r>
            <a:r>
              <a:rPr lang="en-US" altLang="zh-CN" sz="1600" dirty="0"/>
              <a:t>&lt;&lt;"a1[]: ";</a:t>
            </a:r>
          </a:p>
          <a:p>
            <a:pPr eaLnBrk="1" hangingPunct="1">
              <a:lnSpc>
                <a:spcPct val="80000"/>
              </a:lnSpc>
              <a:buFontTx/>
              <a:buNone/>
            </a:pPr>
            <a:r>
              <a:rPr lang="en-US" altLang="zh-CN" sz="1600" dirty="0"/>
              <a:t>		for(</a:t>
            </a:r>
            <a:r>
              <a:rPr lang="en-US" altLang="zh-CN" sz="1600" dirty="0" err="1"/>
              <a:t>int</a:t>
            </a:r>
            <a:r>
              <a:rPr lang="en-US" altLang="zh-CN" sz="1600" dirty="0"/>
              <a:t> </a:t>
            </a:r>
            <a:r>
              <a:rPr lang="en-US" altLang="zh-CN" sz="1600" dirty="0" err="1"/>
              <a:t>i</a:t>
            </a:r>
            <a:r>
              <a:rPr lang="en-US" altLang="zh-CN" sz="1600" dirty="0"/>
              <a:t>=0;i&lt;7;i++)		</a:t>
            </a:r>
          </a:p>
          <a:p>
            <a:pPr eaLnBrk="1" hangingPunct="1">
              <a:lnSpc>
                <a:spcPct val="80000"/>
              </a:lnSpc>
              <a:buFontTx/>
              <a:buNone/>
            </a:pPr>
            <a:r>
              <a:rPr lang="en-US" altLang="zh-CN" sz="1600" dirty="0"/>
              <a:t>			</a:t>
            </a:r>
            <a:r>
              <a:rPr lang="en-US" altLang="zh-CN" sz="1600" dirty="0" err="1"/>
              <a:t>cout</a:t>
            </a:r>
            <a:r>
              <a:rPr lang="en-US" altLang="zh-CN" sz="1600" dirty="0"/>
              <a:t>&lt;&lt;a1[</a:t>
            </a:r>
            <a:r>
              <a:rPr lang="en-US" altLang="zh-CN" sz="1600" dirty="0" err="1"/>
              <a:t>i</a:t>
            </a:r>
            <a:r>
              <a:rPr lang="en-US" altLang="zh-CN" sz="1600" dirty="0"/>
              <a:t>]&lt;&lt;"\t";</a:t>
            </a:r>
          </a:p>
          <a:p>
            <a:pPr eaLnBrk="1" hangingPunct="1">
              <a:lnSpc>
                <a:spcPct val="80000"/>
              </a:lnSpc>
              <a:buFontTx/>
              <a:buNone/>
            </a:pPr>
            <a:r>
              <a:rPr lang="en-US" altLang="zh-CN" sz="1600" dirty="0"/>
              <a:t>		</a:t>
            </a:r>
            <a:r>
              <a:rPr lang="en-US" altLang="zh-CN" sz="1600" dirty="0" err="1"/>
              <a:t>cout</a:t>
            </a:r>
            <a:r>
              <a:rPr lang="en-US" altLang="zh-CN" sz="1600" dirty="0"/>
              <a:t>&lt;&lt;</a:t>
            </a:r>
            <a:r>
              <a:rPr lang="en-US" altLang="zh-CN" sz="1600" dirty="0" err="1"/>
              <a:t>endl</a:t>
            </a:r>
            <a:r>
              <a:rPr lang="en-US" altLang="zh-CN" sz="1600" dirty="0"/>
              <a:t>;</a:t>
            </a:r>
          </a:p>
          <a:p>
            <a:pPr eaLnBrk="1" hangingPunct="1">
              <a:lnSpc>
                <a:spcPct val="80000"/>
              </a:lnSpc>
              <a:buFontTx/>
              <a:buNone/>
            </a:pPr>
            <a:r>
              <a:rPr lang="en-US" altLang="zh-CN" sz="1600" dirty="0"/>
              <a:t>		vector&lt;</a:t>
            </a:r>
            <a:r>
              <a:rPr lang="en-US" altLang="zh-CN" sz="1600" dirty="0" err="1"/>
              <a:t>int</a:t>
            </a:r>
            <a:r>
              <a:rPr lang="en-US" altLang="zh-CN" sz="1600" dirty="0"/>
              <a:t>&gt; L1;</a:t>
            </a:r>
          </a:p>
          <a:p>
            <a:pPr eaLnBrk="1" hangingPunct="1">
              <a:lnSpc>
                <a:spcPct val="80000"/>
              </a:lnSpc>
              <a:buFontTx/>
              <a:buNone/>
            </a:pPr>
            <a:r>
              <a:rPr lang="en-US" altLang="zh-CN" sz="1600" dirty="0"/>
              <a:t>		vector&lt;</a:t>
            </a:r>
            <a:r>
              <a:rPr lang="en-US" altLang="zh-CN" sz="1600" dirty="0" err="1"/>
              <a:t>int</a:t>
            </a:r>
            <a:r>
              <a:rPr lang="en-US" altLang="zh-CN" sz="1600" dirty="0"/>
              <a:t>&gt;::iterator </a:t>
            </a:r>
            <a:r>
              <a:rPr lang="en-US" altLang="zh-CN" sz="1600" dirty="0" err="1"/>
              <a:t>pos</a:t>
            </a:r>
            <a:r>
              <a:rPr lang="en-US" altLang="zh-CN" sz="1600" dirty="0"/>
              <a:t>;</a:t>
            </a:r>
          </a:p>
          <a:p>
            <a:pPr eaLnBrk="1" hangingPunct="1">
              <a:lnSpc>
                <a:spcPct val="80000"/>
              </a:lnSpc>
              <a:buFontTx/>
              <a:buNone/>
            </a:pPr>
            <a:r>
              <a:rPr lang="en-US" altLang="zh-CN" sz="1600" dirty="0"/>
              <a:t>		for(</a:t>
            </a:r>
            <a:r>
              <a:rPr lang="en-US" altLang="zh-CN" sz="1600" dirty="0" err="1"/>
              <a:t>i</a:t>
            </a:r>
            <a:r>
              <a:rPr lang="en-US" altLang="zh-CN" sz="1600" dirty="0"/>
              <a:t>=0;i&lt;10;i++)</a:t>
            </a:r>
          </a:p>
          <a:p>
            <a:pPr eaLnBrk="1" hangingPunct="1">
              <a:lnSpc>
                <a:spcPct val="80000"/>
              </a:lnSpc>
              <a:buFontTx/>
              <a:buNone/>
            </a:pPr>
            <a:r>
              <a:rPr lang="en-US" altLang="zh-CN" sz="1600" dirty="0"/>
              <a:t>			L1.push_back(a2[</a:t>
            </a:r>
            <a:r>
              <a:rPr lang="en-US" altLang="zh-CN" sz="1600" dirty="0" err="1"/>
              <a:t>i</a:t>
            </a:r>
            <a:r>
              <a:rPr lang="en-US" altLang="zh-CN" sz="1600" dirty="0"/>
              <a:t>]);	//</a:t>
            </a:r>
            <a:r>
              <a:rPr lang="zh-CN" altLang="en-US" sz="1600" dirty="0"/>
              <a:t>将</a:t>
            </a:r>
            <a:r>
              <a:rPr lang="en-US" altLang="zh-CN" sz="1600" dirty="0"/>
              <a:t>a2</a:t>
            </a:r>
            <a:r>
              <a:rPr lang="zh-CN" altLang="en-US" sz="1600" dirty="0"/>
              <a:t>数组插入到</a:t>
            </a:r>
            <a:r>
              <a:rPr lang="en-US" altLang="zh-CN" sz="1600" dirty="0"/>
              <a:t>L1</a:t>
            </a:r>
            <a:r>
              <a:rPr lang="zh-CN" altLang="en-US" sz="1600" dirty="0"/>
              <a:t>链表中</a:t>
            </a:r>
          </a:p>
          <a:p>
            <a:pPr eaLnBrk="1" hangingPunct="1">
              <a:lnSpc>
                <a:spcPct val="80000"/>
              </a:lnSpc>
              <a:buFontTx/>
              <a:buNone/>
            </a:pPr>
            <a:r>
              <a:rPr lang="zh-CN" altLang="en-US" sz="1600" dirty="0"/>
              <a:t>		</a:t>
            </a:r>
            <a:r>
              <a:rPr lang="en-US" altLang="zh-CN" sz="1600" dirty="0"/>
              <a:t>sort(L1.begin(),L1.end());		//</a:t>
            </a:r>
            <a:r>
              <a:rPr lang="zh-CN" altLang="en-US" sz="1600" dirty="0"/>
              <a:t>排序</a:t>
            </a:r>
            <a:r>
              <a:rPr lang="en-US" altLang="zh-CN" sz="1600" dirty="0"/>
              <a:t>L1</a:t>
            </a:r>
          </a:p>
          <a:p>
            <a:pPr eaLnBrk="1" hangingPunct="1">
              <a:lnSpc>
                <a:spcPct val="80000"/>
              </a:lnSpc>
              <a:buFontTx/>
              <a:buNone/>
            </a:pPr>
            <a:r>
              <a:rPr lang="en-US" altLang="zh-CN" sz="1600" dirty="0"/>
              <a:t>		</a:t>
            </a:r>
            <a:r>
              <a:rPr lang="en-US" altLang="zh-CN" sz="1600" dirty="0" err="1"/>
              <a:t>cout</a:t>
            </a:r>
            <a:r>
              <a:rPr lang="en-US" altLang="zh-CN" sz="1600" dirty="0"/>
              <a:t>&lt;&lt;"L1: ";</a:t>
            </a:r>
          </a:p>
          <a:p>
            <a:pPr eaLnBrk="1" hangingPunct="1">
              <a:lnSpc>
                <a:spcPct val="80000"/>
              </a:lnSpc>
              <a:buFontTx/>
              <a:buNone/>
            </a:pPr>
            <a:r>
              <a:rPr lang="en-US" altLang="zh-CN" sz="1600" dirty="0"/>
              <a:t>		for(</a:t>
            </a:r>
            <a:r>
              <a:rPr lang="en-US" altLang="zh-CN" sz="1600" dirty="0" err="1"/>
              <a:t>pos</a:t>
            </a:r>
            <a:r>
              <a:rPr lang="en-US" altLang="zh-CN" sz="1600" dirty="0"/>
              <a:t>=L1.begin();</a:t>
            </a:r>
            <a:r>
              <a:rPr lang="en-US" altLang="zh-CN" sz="1600" dirty="0" err="1"/>
              <a:t>pos</a:t>
            </a:r>
            <a:r>
              <a:rPr lang="en-US" altLang="zh-CN" sz="1600" dirty="0"/>
              <a:t>!=L1.end();</a:t>
            </a:r>
            <a:r>
              <a:rPr lang="en-US" altLang="zh-CN" sz="1600" dirty="0" err="1"/>
              <a:t>pos</a:t>
            </a:r>
            <a:r>
              <a:rPr lang="en-US" altLang="zh-CN" sz="1600" dirty="0"/>
              <a:t>++)</a:t>
            </a:r>
          </a:p>
          <a:p>
            <a:pPr eaLnBrk="1" hangingPunct="1">
              <a:lnSpc>
                <a:spcPct val="80000"/>
              </a:lnSpc>
              <a:buFontTx/>
              <a:buNone/>
            </a:pPr>
            <a:r>
              <a:rPr lang="en-US" altLang="zh-CN" sz="1600" dirty="0"/>
              <a:t>			</a:t>
            </a:r>
            <a:r>
              <a:rPr lang="en-US" altLang="zh-CN" sz="1600" dirty="0" err="1"/>
              <a:t>cout</a:t>
            </a:r>
            <a:r>
              <a:rPr lang="en-US" altLang="zh-CN" sz="1600" dirty="0"/>
              <a:t>&lt;&lt;*</a:t>
            </a:r>
            <a:r>
              <a:rPr lang="en-US" altLang="zh-CN" sz="1600" dirty="0" err="1"/>
              <a:t>pos</a:t>
            </a:r>
            <a:r>
              <a:rPr lang="en-US" altLang="zh-CN" sz="1600" dirty="0"/>
              <a:t>&lt;&lt;"\t";                     	//</a:t>
            </a:r>
            <a:r>
              <a:rPr lang="zh-CN" altLang="en-US" sz="1600" dirty="0"/>
              <a:t>输出</a:t>
            </a:r>
            <a:r>
              <a:rPr lang="en-US" altLang="zh-CN" sz="1600" dirty="0"/>
              <a:t>L1</a:t>
            </a:r>
            <a:r>
              <a:rPr lang="zh-CN" altLang="en-US" sz="1600" dirty="0"/>
              <a:t>链表中的值</a:t>
            </a:r>
          </a:p>
          <a:p>
            <a:pPr eaLnBrk="1" hangingPunct="1">
              <a:lnSpc>
                <a:spcPct val="80000"/>
              </a:lnSpc>
              <a:buFontTx/>
              <a:buNone/>
            </a:pPr>
            <a:r>
              <a:rPr lang="zh-CN" altLang="en-US" sz="1600" dirty="0"/>
              <a:t>		</a:t>
            </a:r>
            <a:r>
              <a:rPr lang="en-US" altLang="zh-CN" sz="1600" dirty="0" err="1"/>
              <a:t>cout</a:t>
            </a:r>
            <a:r>
              <a:rPr lang="en-US" altLang="zh-CN" sz="1600" dirty="0"/>
              <a:t>&lt;&lt;</a:t>
            </a:r>
            <a:r>
              <a:rPr lang="en-US" altLang="zh-CN" sz="1600" dirty="0" err="1"/>
              <a:t>endl</a:t>
            </a:r>
            <a:r>
              <a:rPr lang="en-US" altLang="zh-CN" sz="1600" dirty="0"/>
              <a:t>;</a:t>
            </a:r>
          </a:p>
          <a:p>
            <a:pPr eaLnBrk="1" hangingPunct="1">
              <a:lnSpc>
                <a:spcPct val="80000"/>
              </a:lnSpc>
              <a:buFontTx/>
              <a:buNone/>
            </a:pPr>
            <a:r>
              <a:rPr lang="en-US" altLang="zh-CN" sz="1600" dirty="0"/>
              <a:t>}</a:t>
            </a:r>
            <a:endParaRPr lang="zh-CN" altLang="en-US" sz="1600" dirty="0"/>
          </a:p>
        </p:txBody>
      </p:sp>
    </p:spTree>
    <p:extLst>
      <p:ext uri="{BB962C8B-B14F-4D97-AF65-F5344CB8AC3E}">
        <p14:creationId xmlns:p14="http://schemas.microsoft.com/office/powerpoint/2010/main" val="27390656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dirty="0"/>
              <a:t>7.6  </a:t>
            </a:r>
            <a:r>
              <a:rPr lang="zh-CN" altLang="en-US" dirty="0"/>
              <a:t>编程</a:t>
            </a:r>
            <a:r>
              <a:rPr lang="zh-CN" altLang="en-US" dirty="0">
                <a:solidFill>
                  <a:srgbClr val="FF0000"/>
                </a:solidFill>
              </a:rPr>
              <a:t>实作</a:t>
            </a:r>
          </a:p>
        </p:txBody>
      </p:sp>
      <p:sp>
        <p:nvSpPr>
          <p:cNvPr id="81923" name="Rectangle 3"/>
          <p:cNvSpPr>
            <a:spLocks noGrp="1" noChangeArrowheads="1"/>
          </p:cNvSpPr>
          <p:nvPr>
            <p:ph type="body" idx="1"/>
          </p:nvPr>
        </p:nvSpPr>
        <p:spPr/>
        <p:txBody>
          <a:bodyPr/>
          <a:lstStyle/>
          <a:p>
            <a:r>
              <a:rPr lang="zh-CN" altLang="en-US" sz="2800" dirty="0">
                <a:solidFill>
                  <a:srgbClr val="0000CC"/>
                </a:solidFill>
              </a:rPr>
              <a:t>现接着本书</a:t>
            </a:r>
            <a:r>
              <a:rPr lang="en-US" altLang="zh-CN" sz="2800" dirty="0">
                <a:solidFill>
                  <a:srgbClr val="0000CC"/>
                </a:solidFill>
              </a:rPr>
              <a:t>6.6</a:t>
            </a:r>
            <a:r>
              <a:rPr lang="zh-CN" altLang="en-US" sz="2800" dirty="0">
                <a:solidFill>
                  <a:srgbClr val="0000CC"/>
                </a:solidFill>
              </a:rPr>
              <a:t>节</a:t>
            </a:r>
            <a:r>
              <a:rPr lang="en-US" altLang="zh-CN" sz="2800" dirty="0">
                <a:solidFill>
                  <a:srgbClr val="0000CC"/>
                </a:solidFill>
              </a:rPr>
              <a:t>“</a:t>
            </a:r>
            <a:r>
              <a:rPr lang="zh-CN" altLang="en-US" sz="2800" dirty="0">
                <a:solidFill>
                  <a:srgbClr val="0000CC"/>
                </a:solidFill>
              </a:rPr>
              <a:t>编程实作二</a:t>
            </a:r>
            <a:r>
              <a:rPr lang="en-US" altLang="zh-CN" sz="2800" dirty="0">
                <a:solidFill>
                  <a:srgbClr val="0000CC"/>
                </a:solidFill>
              </a:rPr>
              <a:t>”</a:t>
            </a:r>
            <a:r>
              <a:rPr lang="zh-CN" altLang="en-US" sz="2800" dirty="0">
                <a:solidFill>
                  <a:srgbClr val="0000CC"/>
                </a:solidFill>
              </a:rPr>
              <a:t>继续完成</a:t>
            </a:r>
            <a:r>
              <a:rPr lang="en-US" altLang="zh-CN" sz="2800" dirty="0" err="1">
                <a:solidFill>
                  <a:srgbClr val="0000CC"/>
                </a:solidFill>
              </a:rPr>
              <a:t>comFinal</a:t>
            </a:r>
            <a:r>
              <a:rPr lang="zh-CN" altLang="en-US" sz="2800" dirty="0">
                <a:solidFill>
                  <a:srgbClr val="0000CC"/>
                </a:solidFill>
              </a:rPr>
              <a:t>、</a:t>
            </a:r>
            <a:r>
              <a:rPr lang="en-US" altLang="zh-CN" sz="2800" dirty="0">
                <a:solidFill>
                  <a:srgbClr val="0000CC"/>
                </a:solidFill>
              </a:rPr>
              <a:t>Account</a:t>
            </a:r>
            <a:r>
              <a:rPr lang="zh-CN" altLang="en-US" sz="2800" dirty="0">
                <a:solidFill>
                  <a:srgbClr val="0000CC"/>
                </a:solidFill>
              </a:rPr>
              <a:t>和</a:t>
            </a:r>
            <a:r>
              <a:rPr lang="en-US" altLang="zh-CN" sz="2800" dirty="0">
                <a:solidFill>
                  <a:srgbClr val="0000CC"/>
                </a:solidFill>
              </a:rPr>
              <a:t>Chemistry</a:t>
            </a:r>
            <a:r>
              <a:rPr lang="zh-CN" altLang="en-US" sz="2800" dirty="0">
                <a:solidFill>
                  <a:srgbClr val="0000CC"/>
                </a:solidFill>
              </a:rPr>
              <a:t>课程结构的程序设计。</a:t>
            </a:r>
            <a:endParaRPr lang="en-US" altLang="zh-CN" sz="2800" dirty="0">
              <a:solidFill>
                <a:srgbClr val="0000CC"/>
              </a:solidFill>
            </a:endParaRPr>
          </a:p>
          <a:p>
            <a:pPr marL="0" indent="0">
              <a:buNone/>
            </a:pPr>
            <a:r>
              <a:rPr lang="zh-CN" altLang="zh-CN" sz="2400" dirty="0"/>
              <a:t>【例</a:t>
            </a:r>
            <a:r>
              <a:rPr lang="en-US" altLang="zh-CN" sz="2400" dirty="0"/>
              <a:t>7-25</a:t>
            </a:r>
            <a:r>
              <a:rPr lang="zh-CN" altLang="zh-CN" sz="2400" dirty="0"/>
              <a:t>】 </a:t>
            </a:r>
            <a:r>
              <a:rPr lang="en-US" altLang="zh-CN" sz="2400" dirty="0"/>
              <a:t>STL</a:t>
            </a:r>
            <a:r>
              <a:rPr lang="zh-CN" altLang="zh-CN" sz="2400" dirty="0"/>
              <a:t>中的容器和算法不仅适用于内置数据类型，而且同样适用于用户自定义的数据类型。现在接着本书</a:t>
            </a:r>
            <a:r>
              <a:rPr lang="en-US" altLang="zh-CN" sz="2400" dirty="0"/>
              <a:t>6.6</a:t>
            </a:r>
            <a:r>
              <a:rPr lang="zh-CN" altLang="zh-CN" sz="2400" dirty="0"/>
              <a:t>节编程实作二继续完成</a:t>
            </a:r>
            <a:r>
              <a:rPr lang="en-US" altLang="zh-CN" sz="2400" dirty="0" err="1"/>
              <a:t>comFinal</a:t>
            </a:r>
            <a:r>
              <a:rPr lang="zh-CN" altLang="zh-CN" sz="2400" dirty="0"/>
              <a:t>、</a:t>
            </a:r>
            <a:r>
              <a:rPr lang="en-US" altLang="zh-CN" sz="2400" dirty="0"/>
              <a:t>Account</a:t>
            </a:r>
            <a:r>
              <a:rPr lang="zh-CN" altLang="zh-CN" sz="2400" dirty="0"/>
              <a:t>和</a:t>
            </a:r>
            <a:r>
              <a:rPr lang="en-US" altLang="zh-CN" sz="2400" dirty="0"/>
              <a:t>Chemistry</a:t>
            </a:r>
            <a:r>
              <a:rPr lang="zh-CN" altLang="zh-CN" sz="2400" dirty="0"/>
              <a:t>课程结构的程序设计。</a:t>
            </a:r>
            <a:endParaRPr lang="en-US" altLang="zh-CN" sz="2400" dirty="0"/>
          </a:p>
          <a:p>
            <a:pPr marL="0" indent="0">
              <a:buNone/>
            </a:pPr>
            <a:r>
              <a:rPr lang="zh-CN" altLang="en-US" sz="2400" b="1" dirty="0">
                <a:solidFill>
                  <a:srgbClr val="FF0000"/>
                </a:solidFill>
              </a:rPr>
              <a:t>问题简析：</a:t>
            </a:r>
            <a:endParaRPr lang="zh-CN" altLang="zh-CN" sz="2400" b="1" dirty="0">
              <a:solidFill>
                <a:srgbClr val="FF0000"/>
              </a:solidFill>
            </a:endParaRPr>
          </a:p>
          <a:p>
            <a:r>
              <a:rPr lang="en-US" altLang="zh-CN" sz="2400" dirty="0"/>
              <a:t>STL</a:t>
            </a:r>
            <a:r>
              <a:rPr lang="zh-CN" altLang="zh-CN" sz="2400" dirty="0"/>
              <a:t>中的各种容器，如</a:t>
            </a:r>
            <a:r>
              <a:rPr lang="en-US" altLang="zh-CN" sz="2400" dirty="0"/>
              <a:t>vector</a:t>
            </a:r>
            <a:r>
              <a:rPr lang="zh-CN" altLang="zh-CN" sz="2400" dirty="0"/>
              <a:t>、</a:t>
            </a:r>
            <a:r>
              <a:rPr lang="en-US" altLang="zh-CN" sz="2400" dirty="0"/>
              <a:t>list</a:t>
            </a:r>
            <a:r>
              <a:rPr lang="zh-CN" altLang="zh-CN" sz="2400" dirty="0"/>
              <a:t>、</a:t>
            </a:r>
            <a:r>
              <a:rPr lang="en-US" altLang="zh-CN" sz="2400" dirty="0"/>
              <a:t>stack</a:t>
            </a:r>
            <a:r>
              <a:rPr lang="zh-CN" altLang="zh-CN" sz="2400" dirty="0"/>
              <a:t>、</a:t>
            </a:r>
            <a:r>
              <a:rPr lang="en-US" altLang="zh-CN" sz="2400" dirty="0" err="1"/>
              <a:t>deque</a:t>
            </a:r>
            <a:r>
              <a:rPr lang="zh-CN" altLang="zh-CN" sz="2400" dirty="0"/>
              <a:t>、</a:t>
            </a:r>
            <a:r>
              <a:rPr lang="en-US" altLang="zh-CN" sz="2400" dirty="0"/>
              <a:t>set/multiset</a:t>
            </a:r>
            <a:r>
              <a:rPr lang="zh-CN" altLang="zh-CN" sz="2400" dirty="0"/>
              <a:t>、</a:t>
            </a:r>
            <a:r>
              <a:rPr lang="en-US" altLang="zh-CN" sz="2400" dirty="0"/>
              <a:t>map/</a:t>
            </a:r>
            <a:r>
              <a:rPr lang="en-US" altLang="zh-CN" sz="2400" dirty="0" err="1"/>
              <a:t>multimap</a:t>
            </a:r>
            <a:r>
              <a:rPr lang="zh-CN" altLang="zh-CN" sz="2400" dirty="0"/>
              <a:t>等都可以用来存取</a:t>
            </a:r>
            <a:r>
              <a:rPr lang="en-US" altLang="zh-CN" sz="2400" dirty="0" err="1"/>
              <a:t>comFinal</a:t>
            </a:r>
            <a:r>
              <a:rPr lang="zh-CN" altLang="zh-CN" sz="2400" dirty="0"/>
              <a:t>、</a:t>
            </a:r>
            <a:r>
              <a:rPr lang="en-US" altLang="zh-CN" sz="2400" dirty="0"/>
              <a:t>Account</a:t>
            </a:r>
            <a:r>
              <a:rPr lang="zh-CN" altLang="zh-CN" sz="2400" dirty="0"/>
              <a:t>及</a:t>
            </a:r>
            <a:r>
              <a:rPr lang="en-US" altLang="zh-CN" sz="2400" dirty="0"/>
              <a:t>Chemistry</a:t>
            </a:r>
            <a:r>
              <a:rPr lang="zh-CN" altLang="zh-CN" sz="2400" dirty="0"/>
              <a:t>类的对象。这里用</a:t>
            </a:r>
            <a:r>
              <a:rPr lang="en-US" altLang="zh-CN" sz="2400" dirty="0"/>
              <a:t>list</a:t>
            </a:r>
            <a:r>
              <a:rPr lang="zh-CN" altLang="zh-CN" sz="2400" dirty="0"/>
              <a:t>容器存取各个类的对象。</a:t>
            </a:r>
          </a:p>
          <a:p>
            <a:pPr eaLnBrk="1" hangingPunct="1"/>
            <a:r>
              <a:rPr lang="zh-CN" altLang="en-US" sz="2400" dirty="0">
                <a:solidFill>
                  <a:srgbClr val="0000CC"/>
                </a:solidFill>
              </a:rPr>
              <a:t>过程如下：</a:t>
            </a:r>
          </a:p>
        </p:txBody>
      </p:sp>
    </p:spTree>
    <p:extLst>
      <p:ext uri="{BB962C8B-B14F-4D97-AF65-F5344CB8AC3E}">
        <p14:creationId xmlns:p14="http://schemas.microsoft.com/office/powerpoint/2010/main" val="40154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Effect transition="in" filter="wipe(down)">
                                      <p:cBhvr>
                                        <p:cTn id="13" dur="500"/>
                                        <p:tgtEl>
                                          <p:spTgt spid="819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23">
                                            <p:txEl>
                                              <p:pRg st="3" end="3"/>
                                            </p:txEl>
                                          </p:spTgt>
                                        </p:tgtEl>
                                        <p:attrNameLst>
                                          <p:attrName>style.visibility</p:attrName>
                                        </p:attrNameLst>
                                      </p:cBhvr>
                                      <p:to>
                                        <p:strVal val="visible"/>
                                      </p:to>
                                    </p:set>
                                    <p:anim calcmode="lin" valueType="num">
                                      <p:cBhvr additive="base">
                                        <p:cTn id="18"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1923">
                                            <p:txEl>
                                              <p:pRg st="4" end="4"/>
                                            </p:txEl>
                                          </p:spTgt>
                                        </p:tgtEl>
                                        <p:attrNameLst>
                                          <p:attrName>style.visibility</p:attrName>
                                        </p:attrNameLst>
                                      </p:cBhvr>
                                      <p:to>
                                        <p:strVal val="visible"/>
                                      </p:to>
                                    </p:set>
                                    <p:anim calcmode="lin" valueType="num">
                                      <p:cBhvr additive="base">
                                        <p:cTn id="24"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1"/>
            <a:ext cx="8892480" cy="1920361"/>
          </a:xfrm>
        </p:spPr>
        <p:txBody>
          <a:bodyPr/>
          <a:lstStyle/>
          <a:p>
            <a:pPr marL="0" indent="0">
              <a:buNone/>
            </a:pPr>
            <a:r>
              <a:rPr lang="en-US" altLang="zh-CN" sz="2400" b="1" dirty="0">
                <a:solidFill>
                  <a:srgbClr val="0000CC"/>
                </a:solidFill>
              </a:rPr>
              <a:t>1</a:t>
            </a:r>
            <a:r>
              <a:rPr lang="zh-CN" altLang="zh-CN" sz="2400" b="1" dirty="0">
                <a:solidFill>
                  <a:srgbClr val="0000CC"/>
                </a:solidFill>
              </a:rPr>
              <a:t>．</a:t>
            </a:r>
            <a:r>
              <a:rPr lang="zh-CN" altLang="en-US" sz="2400" b="1" dirty="0">
                <a:solidFill>
                  <a:srgbClr val="0000CC"/>
                </a:solidFill>
              </a:rPr>
              <a:t>建立项目并</a:t>
            </a:r>
            <a:r>
              <a:rPr lang="zh-CN" altLang="zh-CN" sz="2400" b="1" dirty="0">
                <a:solidFill>
                  <a:srgbClr val="0000CC"/>
                </a:solidFill>
              </a:rPr>
              <a:t>编写主程序</a:t>
            </a:r>
          </a:p>
          <a:p>
            <a:pPr lvl="1"/>
            <a:r>
              <a:rPr lang="zh-CN" altLang="zh-CN" sz="2200" dirty="0"/>
              <a:t>启动</a:t>
            </a:r>
            <a:r>
              <a:rPr lang="en-US" altLang="zh-CN" sz="2200" dirty="0"/>
              <a:t>Visual C++2015</a:t>
            </a:r>
            <a:r>
              <a:rPr lang="zh-CN" altLang="zh-CN" sz="2200" dirty="0"/>
              <a:t>，选择“文件</a:t>
            </a:r>
            <a:r>
              <a:rPr lang="en-US" altLang="zh-CN" sz="2200" dirty="0"/>
              <a:t> | </a:t>
            </a:r>
            <a:r>
              <a:rPr lang="zh-CN" altLang="zh-CN" sz="2200" dirty="0"/>
              <a:t>新建</a:t>
            </a:r>
            <a:r>
              <a:rPr lang="en-US" altLang="zh-CN" sz="2200" dirty="0"/>
              <a:t>|</a:t>
            </a:r>
            <a:r>
              <a:rPr lang="zh-CN" altLang="en-US" sz="2200" dirty="0"/>
              <a:t>项目</a:t>
            </a:r>
            <a:r>
              <a:rPr lang="zh-CN" altLang="zh-CN" sz="2200" dirty="0"/>
              <a:t>”菜单命令，</a:t>
            </a:r>
            <a:r>
              <a:rPr lang="zh-CN" altLang="en-US" sz="2200" dirty="0"/>
              <a:t>在</a:t>
            </a:r>
            <a:r>
              <a:rPr lang="en-US" altLang="zh-CN" sz="2200" dirty="0"/>
              <a:t>C</a:t>
            </a:r>
            <a:r>
              <a:rPr lang="zh-CN" altLang="en-US" sz="2200" dirty="0"/>
              <a:t>盘根目录下</a:t>
            </a:r>
            <a:r>
              <a:rPr lang="zh-CN" altLang="zh-CN" sz="2200" dirty="0"/>
              <a:t>建立一个新</a:t>
            </a:r>
            <a:r>
              <a:rPr lang="zh-CN" altLang="en-US" sz="2200" dirty="0"/>
              <a:t>项目</a:t>
            </a:r>
            <a:r>
              <a:rPr lang="zh-CN" altLang="zh-CN" sz="2200" dirty="0"/>
              <a:t>，</a:t>
            </a:r>
            <a:r>
              <a:rPr lang="zh-CN" altLang="en-US" sz="2200" dirty="0"/>
              <a:t>项目名</a:t>
            </a:r>
            <a:r>
              <a:rPr lang="zh-CN" altLang="zh-CN" sz="2200" dirty="0"/>
              <a:t>为</a:t>
            </a:r>
            <a:r>
              <a:rPr lang="en-US" altLang="zh-CN" sz="2200" dirty="0" err="1"/>
              <a:t>courseList</a:t>
            </a:r>
            <a:r>
              <a:rPr lang="zh-CN" altLang="en-US" sz="2200" dirty="0"/>
              <a:t>。在建立项目时，</a:t>
            </a:r>
            <a:r>
              <a:rPr lang="zh-CN" altLang="en-US" sz="2200" b="1" dirty="0">
                <a:solidFill>
                  <a:srgbClr val="FF0000"/>
                </a:solidFill>
              </a:rPr>
              <a:t>取消</a:t>
            </a:r>
            <a:r>
              <a:rPr lang="en-US" altLang="zh-CN" sz="2200" b="1" dirty="0">
                <a:solidFill>
                  <a:srgbClr val="FF0000"/>
                </a:solidFill>
              </a:rPr>
              <a:t>“</a:t>
            </a:r>
            <a:r>
              <a:rPr lang="zh-CN" altLang="en-US" sz="2200" b="1" dirty="0">
                <a:solidFill>
                  <a:srgbClr val="FF0000"/>
                </a:solidFill>
              </a:rPr>
              <a:t>安全开发生命周期（</a:t>
            </a:r>
            <a:r>
              <a:rPr lang="en-US" altLang="zh-CN" sz="2200" b="1" dirty="0">
                <a:solidFill>
                  <a:srgbClr val="FF0000"/>
                </a:solidFill>
              </a:rPr>
              <a:t>SDL）</a:t>
            </a:r>
            <a:r>
              <a:rPr lang="zh-CN" altLang="en-US" sz="2200" b="1" dirty="0">
                <a:solidFill>
                  <a:srgbClr val="FF0000"/>
                </a:solidFill>
              </a:rPr>
              <a:t>检查</a:t>
            </a:r>
            <a:r>
              <a:rPr lang="en-US" altLang="zh-CN" sz="2200" b="1" dirty="0">
                <a:solidFill>
                  <a:srgbClr val="FF0000"/>
                </a:solidFill>
              </a:rPr>
              <a:t>”</a:t>
            </a:r>
          </a:p>
          <a:p>
            <a:pPr lvl="1"/>
            <a:r>
              <a:rPr lang="zh-CN" altLang="en-US" sz="2200" dirty="0"/>
              <a:t>进入项目的程序编辑窗口，修改该项目的</a:t>
            </a:r>
            <a:r>
              <a:rPr lang="zh-CN" altLang="zh-CN" sz="2200" dirty="0"/>
              <a:t>源文件</a:t>
            </a:r>
            <a:r>
              <a:rPr lang="en-US" altLang="zh-CN" sz="2200" dirty="0"/>
              <a:t>“courleList.cpp”，</a:t>
            </a:r>
            <a:r>
              <a:rPr lang="zh-CN" altLang="en-US" sz="2200" dirty="0"/>
              <a:t>下面是其全部代码：</a:t>
            </a:r>
            <a:endParaRPr lang="zh-CN" altLang="zh-CN" sz="2200" dirty="0"/>
          </a:p>
          <a:p>
            <a:endParaRPr lang="zh-CN" altLang="en-US" dirty="0"/>
          </a:p>
        </p:txBody>
      </p:sp>
      <p:sp>
        <p:nvSpPr>
          <p:cNvPr id="4" name="Rectangle 2"/>
          <p:cNvSpPr>
            <a:spLocks noGrp="1" noChangeArrowheads="1"/>
          </p:cNvSpPr>
          <p:nvPr>
            <p:ph type="title"/>
          </p:nvPr>
        </p:nvSpPr>
        <p:spPr/>
        <p:txBody>
          <a:bodyPr/>
          <a:lstStyle/>
          <a:p>
            <a:pPr eaLnBrk="1" hangingPunct="1"/>
            <a:r>
              <a:rPr lang="en-US" altLang="zh-CN" dirty="0"/>
              <a:t>7.6  </a:t>
            </a:r>
            <a:r>
              <a:rPr lang="zh-CN" altLang="en-US" dirty="0"/>
              <a:t>编程</a:t>
            </a:r>
            <a:r>
              <a:rPr lang="zh-CN" altLang="en-US" dirty="0">
                <a:solidFill>
                  <a:srgbClr val="FF0000"/>
                </a:solidFill>
              </a:rPr>
              <a:t>实作</a:t>
            </a:r>
          </a:p>
        </p:txBody>
      </p:sp>
      <p:pic>
        <p:nvPicPr>
          <p:cNvPr id="6" name="图片 5"/>
          <p:cNvPicPr>
            <a:picLocks noChangeAspect="1"/>
          </p:cNvPicPr>
          <p:nvPr/>
        </p:nvPicPr>
        <p:blipFill>
          <a:blip r:embed="rId2"/>
          <a:stretch>
            <a:fillRect/>
          </a:stretch>
        </p:blipFill>
        <p:spPr>
          <a:xfrm>
            <a:off x="2295525" y="3410982"/>
            <a:ext cx="6391275" cy="3488060"/>
          </a:xfrm>
          <a:prstGeom prst="rect">
            <a:avLst/>
          </a:prstGeom>
        </p:spPr>
      </p:pic>
      <p:sp>
        <p:nvSpPr>
          <p:cNvPr id="7" name="箭头: 右 6"/>
          <p:cNvSpPr/>
          <p:nvPr/>
        </p:nvSpPr>
        <p:spPr>
          <a:xfrm>
            <a:off x="457200" y="5733256"/>
            <a:ext cx="3538736" cy="864096"/>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取消复选框中的</a:t>
            </a:r>
            <a:r>
              <a:rPr lang="en-US" altLang="zh-CN" b="1" dirty="0">
                <a:solidFill>
                  <a:schemeClr val="tx1"/>
                </a:solidFill>
              </a:rPr>
              <a:t>“√”</a:t>
            </a:r>
            <a:endParaRPr lang="zh-CN" altLang="en-US" b="1" dirty="0">
              <a:solidFill>
                <a:schemeClr val="tx1"/>
              </a:solidFill>
            </a:endParaRPr>
          </a:p>
        </p:txBody>
      </p:sp>
      <p:sp>
        <p:nvSpPr>
          <p:cNvPr id="8" name="椭圆 7"/>
          <p:cNvSpPr/>
          <p:nvPr/>
        </p:nvSpPr>
        <p:spPr>
          <a:xfrm>
            <a:off x="3995936" y="6021288"/>
            <a:ext cx="2232248"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33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67544" y="260648"/>
            <a:ext cx="7772400" cy="6408712"/>
          </a:xfrm>
        </p:spPr>
        <p:txBody>
          <a:bodyPr/>
          <a:lstStyle/>
          <a:p>
            <a:pPr marL="0" indent="0">
              <a:buNone/>
            </a:pPr>
            <a:r>
              <a:rPr lang="en-US" altLang="zh-CN" sz="1600" dirty="0"/>
              <a:t>// courselist.cpp : </a:t>
            </a:r>
            <a:r>
              <a:rPr lang="zh-CN" altLang="en-US" sz="1600" dirty="0"/>
              <a:t>定义控制台应用程序的入口点。</a:t>
            </a:r>
          </a:p>
          <a:p>
            <a:pPr marL="0" indent="0">
              <a:buNone/>
            </a:pPr>
            <a:r>
              <a:rPr lang="en-US" altLang="zh-CN" sz="1600" dirty="0"/>
              <a:t>//</a:t>
            </a:r>
            <a:endParaRPr lang="zh-CN" altLang="en-US" sz="1600" dirty="0"/>
          </a:p>
          <a:p>
            <a:pPr marL="0" indent="0">
              <a:buNone/>
            </a:pPr>
            <a:endParaRPr lang="zh-CN" altLang="en-US" sz="1600" dirty="0"/>
          </a:p>
          <a:p>
            <a:pPr marL="0" indent="0">
              <a:buNone/>
            </a:pPr>
            <a:r>
              <a:rPr lang="en-US" altLang="zh-CN" sz="1600" dirty="0"/>
              <a:t>#include "</a:t>
            </a:r>
            <a:r>
              <a:rPr lang="en-US" altLang="zh-CN" sz="1600" dirty="0" err="1"/>
              <a:t>stdafx.h</a:t>
            </a:r>
            <a:r>
              <a:rPr lang="en-US" altLang="zh-CN" sz="1600" dirty="0"/>
              <a:t>"</a:t>
            </a:r>
          </a:p>
          <a:p>
            <a:pPr marL="0" indent="0">
              <a:buNone/>
            </a:pPr>
            <a:r>
              <a:rPr lang="en-US" altLang="zh-CN" sz="1600" dirty="0"/>
              <a:t>#include&lt;</a:t>
            </a:r>
            <a:r>
              <a:rPr lang="en-US" altLang="zh-CN" sz="1600" dirty="0" err="1"/>
              <a:t>iostream</a:t>
            </a:r>
            <a:r>
              <a:rPr lang="en-US" altLang="zh-CN" sz="1600" dirty="0"/>
              <a:t>&gt;</a:t>
            </a:r>
          </a:p>
          <a:p>
            <a:pPr marL="0" indent="0">
              <a:buNone/>
            </a:pPr>
            <a:r>
              <a:rPr lang="en-US" altLang="zh-CN" sz="1600" dirty="0"/>
              <a:t>#include&lt;list&gt;</a:t>
            </a:r>
          </a:p>
          <a:p>
            <a:pPr marL="0" indent="0">
              <a:buNone/>
            </a:pPr>
            <a:r>
              <a:rPr lang="en-US" altLang="zh-CN" sz="1600" dirty="0"/>
              <a:t>#</a:t>
            </a:r>
            <a:r>
              <a:rPr lang="en-US" altLang="zh-CN" sz="1600" dirty="0" err="1"/>
              <a:t>include"Chemistry.h</a:t>
            </a:r>
            <a:r>
              <a:rPr lang="en-US" altLang="zh-CN" sz="1600" dirty="0"/>
              <a:t>"</a:t>
            </a:r>
          </a:p>
          <a:p>
            <a:pPr marL="0" indent="0">
              <a:buNone/>
            </a:pPr>
            <a:r>
              <a:rPr lang="en-US" altLang="zh-CN" sz="1600" dirty="0"/>
              <a:t>#</a:t>
            </a:r>
            <a:r>
              <a:rPr lang="en-US" altLang="zh-CN" sz="1600" dirty="0" err="1"/>
              <a:t>include"Account.h</a:t>
            </a:r>
            <a:r>
              <a:rPr lang="en-US" altLang="zh-CN" sz="1600" dirty="0"/>
              <a:t>"</a:t>
            </a:r>
          </a:p>
          <a:p>
            <a:pPr marL="0" indent="0">
              <a:buNone/>
            </a:pPr>
            <a:r>
              <a:rPr lang="en-US" altLang="zh-CN" sz="1600" dirty="0"/>
              <a:t>using namespace </a:t>
            </a:r>
            <a:r>
              <a:rPr lang="en-US" altLang="zh-CN" sz="1600" dirty="0" err="1"/>
              <a:t>std</a:t>
            </a:r>
            <a:r>
              <a:rPr lang="en-US" altLang="zh-CN" sz="1600" dirty="0"/>
              <a:t>;</a:t>
            </a:r>
          </a:p>
          <a:p>
            <a:pPr marL="0" indent="0">
              <a:buNone/>
            </a:pPr>
            <a:r>
              <a:rPr lang="en-US" altLang="zh-CN" sz="1600" dirty="0"/>
              <a:t>void main() {</a:t>
            </a:r>
          </a:p>
          <a:p>
            <a:pPr marL="0" indent="0">
              <a:buNone/>
            </a:pPr>
            <a:r>
              <a:rPr lang="en-US" altLang="zh-CN" sz="1600" dirty="0"/>
              <a:t>       list&lt;</a:t>
            </a:r>
            <a:r>
              <a:rPr lang="en-US" altLang="zh-CN" sz="1600" dirty="0" err="1"/>
              <a:t>comFinal</a:t>
            </a:r>
            <a:r>
              <a:rPr lang="en-US" altLang="zh-CN" sz="1600" dirty="0"/>
              <a:t>*&gt; </a:t>
            </a:r>
            <a:r>
              <a:rPr lang="en-US" altLang="zh-CN" sz="1600" dirty="0" err="1"/>
              <a:t>comList</a:t>
            </a:r>
            <a:r>
              <a:rPr lang="en-US" altLang="zh-CN" sz="1600" dirty="0"/>
              <a:t>;//</a:t>
            </a:r>
            <a:r>
              <a:rPr lang="zh-CN" altLang="en-US" sz="1600" dirty="0"/>
              <a:t>定义基类</a:t>
            </a:r>
            <a:r>
              <a:rPr lang="en-US" altLang="zh-CN" sz="1600" dirty="0" err="1"/>
              <a:t>comFinla</a:t>
            </a:r>
            <a:r>
              <a:rPr lang="zh-CN" altLang="en-US" sz="1600" dirty="0"/>
              <a:t>对象的指针链表</a:t>
            </a:r>
          </a:p>
          <a:p>
            <a:pPr marL="0" indent="0">
              <a:buNone/>
            </a:pPr>
            <a:r>
              <a:rPr lang="en-US" altLang="zh-CN" sz="1600" dirty="0"/>
              <a:t>       list&lt;</a:t>
            </a:r>
            <a:r>
              <a:rPr lang="en-US" altLang="zh-CN" sz="1600" dirty="0" err="1"/>
              <a:t>comFinal</a:t>
            </a:r>
            <a:r>
              <a:rPr lang="en-US" altLang="zh-CN" sz="1600" dirty="0"/>
              <a:t>*&gt;::iterator </a:t>
            </a:r>
            <a:r>
              <a:rPr lang="en-US" altLang="zh-CN" sz="1600" dirty="0" err="1"/>
              <a:t>pos</a:t>
            </a:r>
            <a:r>
              <a:rPr lang="en-US" altLang="zh-CN" sz="1600" dirty="0"/>
              <a:t>;</a:t>
            </a:r>
          </a:p>
          <a:p>
            <a:pPr marL="0" indent="0">
              <a:buNone/>
            </a:pPr>
            <a:r>
              <a:rPr lang="pt-BR" altLang="zh-CN" sz="1600" dirty="0"/>
              <a:t>       comFinal com1("</a:t>
            </a:r>
            <a:r>
              <a:rPr lang="zh-CN" altLang="pt-BR" sz="1600" dirty="0"/>
              <a:t>阿曼</a:t>
            </a:r>
            <a:r>
              <a:rPr lang="pt-BR" altLang="zh-CN" sz="1600" dirty="0"/>
              <a:t>", 76, 87, 90);</a:t>
            </a:r>
          </a:p>
          <a:p>
            <a:pPr marL="0" indent="0">
              <a:buNone/>
            </a:pPr>
            <a:r>
              <a:rPr lang="en-US" altLang="zh-CN" sz="1600" dirty="0"/>
              <a:t>       Account a1("</a:t>
            </a:r>
            <a:r>
              <a:rPr lang="zh-CN" altLang="en-US" sz="1600" dirty="0"/>
              <a:t>张三星</a:t>
            </a:r>
            <a:r>
              <a:rPr lang="en-US" altLang="zh-CN" sz="1600" dirty="0"/>
              <a:t>", 98, 90, 97, 90, 90);</a:t>
            </a:r>
          </a:p>
          <a:p>
            <a:pPr marL="0" indent="0">
              <a:buNone/>
            </a:pPr>
            <a:r>
              <a:rPr lang="en-US" altLang="zh-CN" sz="1600" dirty="0"/>
              <a:t>       Chemistry c1("</a:t>
            </a:r>
            <a:r>
              <a:rPr lang="zh-CN" altLang="en-US" sz="1600" dirty="0"/>
              <a:t>光红顺</a:t>
            </a:r>
            <a:r>
              <a:rPr lang="en-US" altLang="zh-CN" sz="1600" dirty="0"/>
              <a:t>", 89, 80, 80, 80, 80);</a:t>
            </a:r>
          </a:p>
          <a:p>
            <a:pPr marL="0" indent="0">
              <a:buNone/>
            </a:pPr>
            <a:r>
              <a:rPr lang="en-US" altLang="zh-CN" sz="1600" dirty="0"/>
              <a:t>       </a:t>
            </a:r>
            <a:r>
              <a:rPr lang="en-US" altLang="zh-CN" sz="1600" dirty="0" err="1"/>
              <a:t>comList.push_back</a:t>
            </a:r>
            <a:r>
              <a:rPr lang="en-US" altLang="zh-CN" sz="1600" dirty="0"/>
              <a:t>(&amp;com1);//</a:t>
            </a:r>
            <a:r>
              <a:rPr lang="zh-CN" altLang="en-US" sz="1600" dirty="0"/>
              <a:t>将基类</a:t>
            </a:r>
            <a:r>
              <a:rPr lang="en-US" altLang="zh-CN" sz="1600" dirty="0" err="1"/>
              <a:t>comFinal</a:t>
            </a:r>
            <a:r>
              <a:rPr lang="zh-CN" altLang="en-US" sz="1600" dirty="0"/>
              <a:t>对象的指针加入链表</a:t>
            </a:r>
          </a:p>
          <a:p>
            <a:pPr marL="0" indent="0">
              <a:buNone/>
            </a:pPr>
            <a:r>
              <a:rPr lang="en-US" altLang="zh-CN" sz="1600" dirty="0"/>
              <a:t>       </a:t>
            </a:r>
            <a:r>
              <a:rPr lang="en-US" altLang="zh-CN" sz="1600" dirty="0" err="1"/>
              <a:t>comList.push_back</a:t>
            </a:r>
            <a:r>
              <a:rPr lang="en-US" altLang="zh-CN" sz="1600" dirty="0"/>
              <a:t>(&amp;a1);//</a:t>
            </a:r>
            <a:r>
              <a:rPr lang="zh-CN" altLang="en-US" sz="1600" dirty="0"/>
              <a:t>将派生类</a:t>
            </a:r>
            <a:r>
              <a:rPr lang="en-US" altLang="zh-CN" sz="1600" dirty="0"/>
              <a:t>Account</a:t>
            </a:r>
            <a:r>
              <a:rPr lang="zh-CN" altLang="en-US" sz="1600" dirty="0"/>
              <a:t>的对象指针加入链表</a:t>
            </a:r>
          </a:p>
          <a:p>
            <a:pPr marL="0" indent="0">
              <a:buNone/>
            </a:pPr>
            <a:r>
              <a:rPr lang="en-US" altLang="zh-CN" sz="1600" dirty="0"/>
              <a:t>       </a:t>
            </a:r>
            <a:r>
              <a:rPr lang="en-US" altLang="zh-CN" sz="1600" dirty="0" err="1"/>
              <a:t>comList.push_back</a:t>
            </a:r>
            <a:r>
              <a:rPr lang="en-US" altLang="zh-CN" sz="1600" dirty="0"/>
              <a:t>(&amp;c1);//</a:t>
            </a:r>
            <a:r>
              <a:rPr lang="zh-CN" altLang="en-US" sz="1600" dirty="0"/>
              <a:t>将派生类</a:t>
            </a:r>
            <a:r>
              <a:rPr lang="en-US" altLang="zh-CN" sz="1600" dirty="0" err="1"/>
              <a:t>Chemitry</a:t>
            </a:r>
            <a:r>
              <a:rPr lang="zh-CN" altLang="en-US" sz="1600" dirty="0"/>
              <a:t>的对象指针加入链表</a:t>
            </a:r>
          </a:p>
          <a:p>
            <a:pPr marL="0" indent="0">
              <a:buNone/>
            </a:pPr>
            <a:r>
              <a:rPr lang="en-US" altLang="zh-CN" sz="1600" dirty="0"/>
              <a:t>       for (</a:t>
            </a:r>
            <a:r>
              <a:rPr lang="en-US" altLang="zh-CN" sz="1600" dirty="0" err="1"/>
              <a:t>pos</a:t>
            </a:r>
            <a:r>
              <a:rPr lang="en-US" altLang="zh-CN" sz="1600" dirty="0"/>
              <a:t> = </a:t>
            </a:r>
            <a:r>
              <a:rPr lang="en-US" altLang="zh-CN" sz="1600" dirty="0" err="1"/>
              <a:t>comList.begin</a:t>
            </a:r>
            <a:r>
              <a:rPr lang="en-US" altLang="zh-CN" sz="1600" dirty="0"/>
              <a:t>(); </a:t>
            </a:r>
            <a:r>
              <a:rPr lang="en-US" altLang="zh-CN" sz="1600" dirty="0" err="1"/>
              <a:t>pos</a:t>
            </a:r>
            <a:r>
              <a:rPr lang="en-US" altLang="zh-CN" sz="1600" dirty="0"/>
              <a:t> != </a:t>
            </a:r>
            <a:r>
              <a:rPr lang="en-US" altLang="zh-CN" sz="1600" dirty="0" err="1"/>
              <a:t>comList.end</a:t>
            </a:r>
            <a:r>
              <a:rPr lang="en-US" altLang="zh-CN" sz="1600" dirty="0"/>
              <a:t>(); </a:t>
            </a:r>
            <a:r>
              <a:rPr lang="en-US" altLang="zh-CN" sz="1600" dirty="0" err="1"/>
              <a:t>pos</a:t>
            </a:r>
            <a:r>
              <a:rPr lang="en-US" altLang="zh-CN" sz="1600" dirty="0"/>
              <a:t>++)</a:t>
            </a:r>
          </a:p>
          <a:p>
            <a:pPr marL="0" indent="0">
              <a:buNone/>
            </a:pPr>
            <a:r>
              <a:rPr lang="en-US" altLang="zh-CN" sz="1600" dirty="0"/>
              <a:t>            (</a:t>
            </a:r>
            <a:r>
              <a:rPr lang="zh-CN" altLang="en-US" sz="1600" dirty="0"/>
              <a:t>*</a:t>
            </a:r>
            <a:r>
              <a:rPr lang="en-US" altLang="zh-CN" sz="1600" dirty="0" err="1"/>
              <a:t>pos</a:t>
            </a:r>
            <a:r>
              <a:rPr lang="en-US" altLang="zh-CN" sz="1600" dirty="0"/>
              <a:t>)-&gt;show();//</a:t>
            </a:r>
            <a:r>
              <a:rPr lang="zh-CN" altLang="en-US" sz="1600" dirty="0"/>
              <a:t>遍历链表，输出各对象的数据成员</a:t>
            </a:r>
          </a:p>
          <a:p>
            <a:pPr marL="0" indent="0">
              <a:buNone/>
            </a:pPr>
            <a:r>
              <a:rPr lang="en-US" altLang="zh-CN" sz="1600" dirty="0"/>
              <a:t>}</a:t>
            </a:r>
          </a:p>
        </p:txBody>
      </p:sp>
    </p:spTree>
    <p:extLst>
      <p:ext uri="{BB962C8B-B14F-4D97-AF65-F5344CB8AC3E}">
        <p14:creationId xmlns:p14="http://schemas.microsoft.com/office/powerpoint/2010/main" val="82053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dirty="0"/>
              <a:t>7.6  </a:t>
            </a:r>
            <a:r>
              <a:rPr lang="zh-CN" altLang="en-US" dirty="0"/>
              <a:t>编程</a:t>
            </a:r>
            <a:r>
              <a:rPr lang="zh-CN" altLang="en-US" dirty="0">
                <a:solidFill>
                  <a:srgbClr val="FF0000"/>
                </a:solidFill>
              </a:rPr>
              <a:t>实作</a:t>
            </a:r>
          </a:p>
        </p:txBody>
      </p:sp>
      <p:sp>
        <p:nvSpPr>
          <p:cNvPr id="83971" name="Rectangle 3"/>
          <p:cNvSpPr>
            <a:spLocks noGrp="1" noChangeArrowheads="1"/>
          </p:cNvSpPr>
          <p:nvPr>
            <p:ph type="body" idx="1"/>
          </p:nvPr>
        </p:nvSpPr>
        <p:spPr/>
        <p:txBody>
          <a:bodyPr/>
          <a:lstStyle/>
          <a:p>
            <a:pPr eaLnBrk="1" hangingPunct="1"/>
            <a:r>
              <a:rPr lang="zh-CN" altLang="en-US" dirty="0"/>
              <a:t>上述主函数中建立了对象链表，如下图所示</a:t>
            </a:r>
          </a:p>
        </p:txBody>
      </p:sp>
      <p:pic>
        <p:nvPicPr>
          <p:cNvPr id="83972" name="Picture 4" descr="b7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348880"/>
            <a:ext cx="741680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33556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55650" y="260350"/>
            <a:ext cx="7772400" cy="576362"/>
          </a:xfrm>
        </p:spPr>
        <p:txBody>
          <a:bodyPr/>
          <a:lstStyle/>
          <a:p>
            <a:pPr eaLnBrk="1" hangingPunct="1"/>
            <a:r>
              <a:rPr lang="en-US" altLang="zh-CN" dirty="0"/>
              <a:t>7.6  </a:t>
            </a:r>
            <a:r>
              <a:rPr lang="zh-CN" altLang="en-US" dirty="0"/>
              <a:t>编程</a:t>
            </a:r>
            <a:r>
              <a:rPr lang="zh-CN" altLang="en-US" dirty="0">
                <a:solidFill>
                  <a:srgbClr val="FF0000"/>
                </a:solidFill>
              </a:rPr>
              <a:t>实作</a:t>
            </a:r>
          </a:p>
        </p:txBody>
      </p:sp>
      <p:sp>
        <p:nvSpPr>
          <p:cNvPr id="84995" name="Rectangle 3"/>
          <p:cNvSpPr>
            <a:spLocks noGrp="1" noChangeArrowheads="1"/>
          </p:cNvSpPr>
          <p:nvPr>
            <p:ph type="body" idx="1"/>
          </p:nvPr>
        </p:nvSpPr>
        <p:spPr>
          <a:xfrm>
            <a:off x="755650" y="1268412"/>
            <a:ext cx="7848798" cy="4896891"/>
          </a:xfrm>
        </p:spPr>
        <p:txBody>
          <a:bodyPr/>
          <a:lstStyle/>
          <a:p>
            <a:pPr algn="just" eaLnBrk="1" hangingPunct="1">
              <a:buFontTx/>
              <a:buNone/>
            </a:pPr>
            <a:r>
              <a:rPr lang="en-US" altLang="zh-CN" sz="2400" dirty="0">
                <a:solidFill>
                  <a:srgbClr val="0000CC"/>
                </a:solidFill>
              </a:rPr>
              <a:t>2. </a:t>
            </a:r>
            <a:r>
              <a:rPr lang="zh-CN" altLang="en-US" sz="2400" dirty="0">
                <a:solidFill>
                  <a:srgbClr val="0000CC"/>
                </a:solidFill>
              </a:rPr>
              <a:t>在项目中加入各个类的程序代码</a:t>
            </a:r>
          </a:p>
          <a:p>
            <a:pPr eaLnBrk="1" hangingPunct="1"/>
            <a:r>
              <a:rPr lang="zh-CN" altLang="en-US" sz="2000" dirty="0"/>
              <a:t>将第</a:t>
            </a:r>
            <a:r>
              <a:rPr lang="en-US" altLang="zh-CN" sz="2000" dirty="0"/>
              <a:t>6</a:t>
            </a:r>
            <a:r>
              <a:rPr lang="zh-CN" altLang="en-US" sz="2000" dirty="0"/>
              <a:t>章建立的目录</a:t>
            </a:r>
            <a:r>
              <a:rPr lang="en-US" altLang="zh-CN" sz="2000" dirty="0"/>
              <a:t>C:\course</a:t>
            </a:r>
            <a:r>
              <a:rPr lang="zh-CN" altLang="en-US" sz="2000" dirty="0"/>
              <a:t>下的</a:t>
            </a:r>
            <a:r>
              <a:rPr lang="en-US" altLang="zh-CN" sz="2000" dirty="0" err="1"/>
              <a:t>comFinal.h</a:t>
            </a:r>
            <a:r>
              <a:rPr lang="zh-CN" altLang="en-US" sz="2000" dirty="0"/>
              <a:t>、</a:t>
            </a:r>
            <a:r>
              <a:rPr lang="en-US" altLang="zh-CN" sz="2000" dirty="0" err="1"/>
              <a:t>Account.h</a:t>
            </a:r>
            <a:r>
              <a:rPr lang="zh-CN" altLang="en-US" sz="2000" dirty="0"/>
              <a:t>、</a:t>
            </a:r>
            <a:r>
              <a:rPr lang="en-US" altLang="zh-CN" sz="2000" dirty="0" err="1"/>
              <a:t>Chemistry.h</a:t>
            </a:r>
            <a:r>
              <a:rPr lang="zh-CN" altLang="en-US" sz="2000" dirty="0"/>
              <a:t>以及</a:t>
            </a:r>
            <a:r>
              <a:rPr lang="en-US" altLang="zh-CN" sz="2000" dirty="0"/>
              <a:t>comFinal.cpp</a:t>
            </a:r>
            <a:r>
              <a:rPr lang="zh-CN" altLang="en-US" sz="2000" dirty="0"/>
              <a:t>、</a:t>
            </a:r>
            <a:r>
              <a:rPr lang="en-US" altLang="zh-CN" sz="2000" dirty="0"/>
              <a:t>Account.cpp</a:t>
            </a:r>
            <a:r>
              <a:rPr lang="zh-CN" altLang="en-US" sz="2000" dirty="0"/>
              <a:t>、</a:t>
            </a:r>
            <a:r>
              <a:rPr lang="en-US" altLang="zh-CN" sz="2000" dirty="0"/>
              <a:t>Chemistry.cpp</a:t>
            </a:r>
            <a:r>
              <a:rPr lang="zh-CN" altLang="en-US" sz="2000" dirty="0"/>
              <a:t>复制到</a:t>
            </a:r>
            <a:r>
              <a:rPr lang="en-US" altLang="zh-CN" sz="2000" dirty="0"/>
              <a:t>courseList.cpp</a:t>
            </a:r>
            <a:r>
              <a:rPr lang="zh-CN" altLang="en-US" sz="2000" dirty="0"/>
              <a:t>所在的目录中。</a:t>
            </a:r>
          </a:p>
          <a:p>
            <a:pPr eaLnBrk="1" hangingPunct="1"/>
            <a:r>
              <a:rPr lang="zh-CN" altLang="en-US" sz="2000" dirty="0"/>
              <a:t>选择菜单</a:t>
            </a:r>
            <a:r>
              <a:rPr lang="zh-CN" altLang="en-US" sz="2000" dirty="0">
                <a:latin typeface="Arial" panose="020B0604020202020204" pitchFamily="34" charset="0"/>
              </a:rPr>
              <a:t>“</a:t>
            </a:r>
            <a:r>
              <a:rPr lang="zh-CN" altLang="en-US" sz="2000" dirty="0"/>
              <a:t>工程 </a:t>
            </a:r>
            <a:r>
              <a:rPr lang="en-US" altLang="zh-CN" sz="2000" dirty="0"/>
              <a:t>| </a:t>
            </a:r>
            <a:r>
              <a:rPr lang="zh-CN" altLang="en-US" sz="2000" dirty="0"/>
              <a:t>添加工程 </a:t>
            </a:r>
            <a:r>
              <a:rPr lang="en-US" altLang="zh-CN" sz="2000" dirty="0"/>
              <a:t>| files</a:t>
            </a:r>
            <a:r>
              <a:rPr lang="en-US" altLang="zh-CN" sz="2000" dirty="0">
                <a:latin typeface="Arial" panose="020B0604020202020204" pitchFamily="34" charset="0"/>
              </a:rPr>
              <a:t>”</a:t>
            </a:r>
            <a:r>
              <a:rPr lang="zh-CN" altLang="en-US" sz="2000" dirty="0"/>
              <a:t>，将上述各类的头文件和源码文件添加到当前工程中。</a:t>
            </a:r>
          </a:p>
          <a:p>
            <a:pPr eaLnBrk="1" hangingPunct="1">
              <a:buFontTx/>
              <a:buNone/>
            </a:pPr>
            <a:r>
              <a:rPr lang="en-US" altLang="zh-CN" sz="2400" dirty="0">
                <a:solidFill>
                  <a:srgbClr val="0000CC"/>
                </a:solidFill>
              </a:rPr>
              <a:t>3</a:t>
            </a:r>
            <a:r>
              <a:rPr lang="zh-CN" altLang="en-US" sz="2400" dirty="0">
                <a:solidFill>
                  <a:srgbClr val="0000CC"/>
                </a:solidFill>
              </a:rPr>
              <a:t>．验证程序</a:t>
            </a:r>
          </a:p>
          <a:p>
            <a:pPr eaLnBrk="1" hangingPunct="1"/>
            <a:r>
              <a:rPr lang="zh-CN" altLang="en-US" sz="2000" dirty="0"/>
              <a:t>编译运行</a:t>
            </a:r>
            <a:r>
              <a:rPr lang="en-US" altLang="zh-CN" sz="2000" dirty="0" err="1"/>
              <a:t>courseList</a:t>
            </a:r>
            <a:r>
              <a:rPr lang="zh-CN" altLang="en-US" sz="2000" dirty="0"/>
              <a:t>程序。</a:t>
            </a:r>
            <a:endParaRPr lang="en-US" altLang="zh-CN" sz="2000" dirty="0"/>
          </a:p>
          <a:p>
            <a:pPr eaLnBrk="1" hangingPunct="1"/>
            <a:r>
              <a:rPr lang="zh-CN" altLang="en-US" sz="2000" dirty="0"/>
              <a:t>若在编译时出现类似下面的错误</a:t>
            </a:r>
            <a:endParaRPr lang="en-US" altLang="zh-CN" sz="2000" dirty="0"/>
          </a:p>
          <a:p>
            <a:r>
              <a:rPr lang="zh-CN" altLang="en-US" sz="1400" b="1" dirty="0">
                <a:solidFill>
                  <a:srgbClr val="FF0000"/>
                </a:solidFill>
              </a:rPr>
              <a:t>错误	</a:t>
            </a:r>
            <a:r>
              <a:rPr lang="en-US" altLang="zh-CN" sz="1400" b="1" dirty="0">
                <a:solidFill>
                  <a:srgbClr val="FF0000"/>
                </a:solidFill>
              </a:rPr>
              <a:t>C1010	</a:t>
            </a:r>
            <a:r>
              <a:rPr lang="zh-CN" altLang="en-US" sz="1400" b="1" dirty="0">
                <a:solidFill>
                  <a:srgbClr val="FF0000"/>
                </a:solidFill>
              </a:rPr>
              <a:t>在查找预编译头时遇到意外的文件结尾。是否忘记了向源中添加“</a:t>
            </a:r>
            <a:r>
              <a:rPr lang="en-US" altLang="zh-CN" sz="1400" b="1" dirty="0">
                <a:solidFill>
                  <a:srgbClr val="FF0000"/>
                </a:solidFill>
              </a:rPr>
              <a:t>#include "</a:t>
            </a:r>
            <a:r>
              <a:rPr lang="en-US" altLang="zh-CN" sz="1400" b="1" dirty="0" err="1">
                <a:solidFill>
                  <a:srgbClr val="FF0000"/>
                </a:solidFill>
              </a:rPr>
              <a:t>stdafx.h</a:t>
            </a:r>
            <a:r>
              <a:rPr lang="en-US" altLang="zh-CN" sz="1400" b="1" dirty="0">
                <a:solidFill>
                  <a:srgbClr val="FF0000"/>
                </a:solidFill>
              </a:rPr>
              <a:t>"”?	</a:t>
            </a:r>
            <a:r>
              <a:rPr lang="en-US" altLang="zh-CN" sz="1400" b="1" dirty="0" err="1">
                <a:solidFill>
                  <a:srgbClr val="FF0000"/>
                </a:solidFill>
              </a:rPr>
              <a:t>courseList</a:t>
            </a:r>
            <a:r>
              <a:rPr lang="en-US" altLang="zh-CN" sz="1400" b="1" dirty="0">
                <a:solidFill>
                  <a:srgbClr val="FF0000"/>
                </a:solidFill>
              </a:rPr>
              <a:t>	c:\courselist\courselist\comfinal.cpp	17</a:t>
            </a:r>
            <a:endParaRPr lang="en-US" altLang="zh-CN" sz="1400" dirty="0"/>
          </a:p>
          <a:p>
            <a:r>
              <a:rPr lang="zh-CN" altLang="en-US" sz="2000" dirty="0"/>
              <a:t>则在</a:t>
            </a:r>
            <a:r>
              <a:rPr lang="en-US" altLang="zh-CN" sz="2000" dirty="0"/>
              <a:t>comFinal.cpp</a:t>
            </a:r>
            <a:r>
              <a:rPr lang="zh-CN" altLang="en-US" sz="2000" dirty="0"/>
              <a:t>、</a:t>
            </a:r>
            <a:r>
              <a:rPr lang="en-US" altLang="zh-CN" sz="2000" dirty="0"/>
              <a:t>Account.cpp</a:t>
            </a:r>
            <a:r>
              <a:rPr lang="zh-CN" altLang="en-US" sz="2000" dirty="0"/>
              <a:t>、</a:t>
            </a:r>
            <a:r>
              <a:rPr lang="en-US" altLang="zh-CN" sz="2000" dirty="0"/>
              <a:t>Chemistry.cpp</a:t>
            </a:r>
            <a:r>
              <a:rPr lang="zh-CN" altLang="en-US" sz="2000" dirty="0"/>
              <a:t>三个源码文件的开头添加下代的代码行：</a:t>
            </a:r>
            <a:endParaRPr lang="en-US" altLang="zh-CN" sz="2000" dirty="0"/>
          </a:p>
          <a:p>
            <a:pPr marL="400050" lvl="1" indent="0">
              <a:buNone/>
            </a:pPr>
            <a:r>
              <a:rPr lang="en-US" altLang="zh-CN" dirty="0">
                <a:solidFill>
                  <a:srgbClr val="FF0000"/>
                </a:solidFill>
              </a:rPr>
              <a:t>#include "</a:t>
            </a:r>
            <a:r>
              <a:rPr lang="en-US" altLang="zh-CN" dirty="0" err="1">
                <a:solidFill>
                  <a:srgbClr val="FF0000"/>
                </a:solidFill>
              </a:rPr>
              <a:t>stdafx.h</a:t>
            </a:r>
            <a:r>
              <a:rPr lang="en-US" altLang="zh-CN" dirty="0">
                <a:solidFill>
                  <a:srgbClr val="FF0000"/>
                </a:solidFill>
              </a:rPr>
              <a:t>"</a:t>
            </a:r>
            <a:endParaRPr lang="zh-CN" altLang="en-US" sz="1600" dirty="0">
              <a:solidFill>
                <a:srgbClr val="FF0000"/>
              </a:solidFill>
            </a:endParaRPr>
          </a:p>
          <a:p>
            <a:pPr eaLnBrk="1" hangingPunct="1"/>
            <a:endParaRPr lang="zh-CN" altLang="en-US" dirty="0"/>
          </a:p>
        </p:txBody>
      </p:sp>
    </p:spTree>
    <p:extLst>
      <p:ext uri="{BB962C8B-B14F-4D97-AF65-F5344CB8AC3E}">
        <p14:creationId xmlns:p14="http://schemas.microsoft.com/office/powerpoint/2010/main" val="8633436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程序运行结果</a:t>
            </a:r>
          </a:p>
        </p:txBody>
      </p:sp>
      <p:pic>
        <p:nvPicPr>
          <p:cNvPr id="4" name="图片 3"/>
          <p:cNvPicPr>
            <a:picLocks noChangeAspect="1"/>
          </p:cNvPicPr>
          <p:nvPr/>
        </p:nvPicPr>
        <p:blipFill>
          <a:blip r:embed="rId2"/>
          <a:stretch>
            <a:fillRect/>
          </a:stretch>
        </p:blipFill>
        <p:spPr>
          <a:xfrm>
            <a:off x="3726532" y="1076590"/>
            <a:ext cx="5112568" cy="5616624"/>
          </a:xfrm>
          <a:prstGeom prst="rect">
            <a:avLst/>
          </a:prstGeom>
        </p:spPr>
      </p:pic>
      <p:sp>
        <p:nvSpPr>
          <p:cNvPr id="5" name="Rectangle 2"/>
          <p:cNvSpPr>
            <a:spLocks noGrp="1" noChangeArrowheads="1"/>
          </p:cNvSpPr>
          <p:nvPr>
            <p:ph type="title"/>
          </p:nvPr>
        </p:nvSpPr>
        <p:spPr/>
        <p:txBody>
          <a:bodyPr/>
          <a:lstStyle/>
          <a:p>
            <a:pPr eaLnBrk="1" hangingPunct="1"/>
            <a:r>
              <a:rPr lang="en-US" altLang="zh-CN" dirty="0"/>
              <a:t>7.6  </a:t>
            </a:r>
            <a:r>
              <a:rPr lang="zh-CN" altLang="en-US" dirty="0"/>
              <a:t>编程</a:t>
            </a:r>
            <a:r>
              <a:rPr lang="zh-CN" altLang="en-US" dirty="0">
                <a:solidFill>
                  <a:srgbClr val="FF0000"/>
                </a:solidFill>
              </a:rPr>
              <a:t>实作</a:t>
            </a:r>
          </a:p>
        </p:txBody>
      </p:sp>
    </p:spTree>
    <p:extLst>
      <p:ext uri="{BB962C8B-B14F-4D97-AF65-F5344CB8AC3E}">
        <p14:creationId xmlns:p14="http://schemas.microsoft.com/office/powerpoint/2010/main" val="35854071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9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112643"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extLst>
      <p:ext uri="{BB962C8B-B14F-4D97-AF65-F5344CB8AC3E}">
        <p14:creationId xmlns:p14="http://schemas.microsoft.com/office/powerpoint/2010/main" val="181120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12642"/>
                                        </p:tgtEl>
                                        <p:attrNameLst>
                                          <p:attrName>style.visibility</p:attrName>
                                        </p:attrNameLst>
                                      </p:cBhvr>
                                      <p:to>
                                        <p:strVal val="visible"/>
                                      </p:to>
                                    </p:set>
                                    <p:anim calcmode="lin" valueType="num">
                                      <p:cBhvr>
                                        <p:cTn id="7" dur="1000" fill="hold"/>
                                        <p:tgtEl>
                                          <p:spTgt spid="112642"/>
                                        </p:tgtEl>
                                        <p:attrNameLst>
                                          <p:attrName>ppt_w</p:attrName>
                                        </p:attrNameLst>
                                      </p:cBhvr>
                                      <p:tavLst>
                                        <p:tav tm="0">
                                          <p:val>
                                            <p:fltVal val="0"/>
                                          </p:val>
                                        </p:tav>
                                        <p:tav tm="100000">
                                          <p:val>
                                            <p:strVal val="#ppt_w"/>
                                          </p:val>
                                        </p:tav>
                                      </p:tavLst>
                                    </p:anim>
                                    <p:anim calcmode="lin" valueType="num">
                                      <p:cBhvr>
                                        <p:cTn id="8" dur="1000" fill="hold"/>
                                        <p:tgtEl>
                                          <p:spTgt spid="112642"/>
                                        </p:tgtEl>
                                        <p:attrNameLst>
                                          <p:attrName>ppt_h</p:attrName>
                                        </p:attrNameLst>
                                      </p:cBhvr>
                                      <p:tavLst>
                                        <p:tav tm="0">
                                          <p:val>
                                            <p:fltVal val="0"/>
                                          </p:val>
                                        </p:tav>
                                        <p:tav tm="100000">
                                          <p:val>
                                            <p:strVal val="#ppt_h"/>
                                          </p:val>
                                        </p:tav>
                                      </p:tavLst>
                                    </p:anim>
                                    <p:anim calcmode="lin" valueType="num">
                                      <p:cBhvr>
                                        <p:cTn id="9" dur="1000" fill="hold"/>
                                        <p:tgtEl>
                                          <p:spTgt spid="112642"/>
                                        </p:tgtEl>
                                        <p:attrNameLst>
                                          <p:attrName>style.rotation</p:attrName>
                                        </p:attrNameLst>
                                      </p:cBhvr>
                                      <p:tavLst>
                                        <p:tav tm="0">
                                          <p:val>
                                            <p:fltVal val="90"/>
                                          </p:val>
                                        </p:tav>
                                        <p:tav tm="100000">
                                          <p:val>
                                            <p:fltVal val="0"/>
                                          </p:val>
                                        </p:tav>
                                      </p:tavLst>
                                    </p:anim>
                                    <p:animEffect transition="in" filter="fade">
                                      <p:cBhvr>
                                        <p:cTn id="10" dur="1000"/>
                                        <p:tgtEl>
                                          <p:spTgt spid="1126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112643"/>
                                        </p:tgtEl>
                                        <p:attrNameLst>
                                          <p:attrName>style.visibility</p:attrName>
                                        </p:attrNameLst>
                                      </p:cBhvr>
                                      <p:to>
                                        <p:strVal val="visible"/>
                                      </p:to>
                                    </p:set>
                                    <p:anim from="(-#ppt_w/2)" to="(#ppt_x)" calcmode="lin" valueType="num">
                                      <p:cBhvr>
                                        <p:cTn id="15" dur="600" fill="hold">
                                          <p:stCondLst>
                                            <p:cond delay="0"/>
                                          </p:stCondLst>
                                        </p:cTn>
                                        <p:tgtEl>
                                          <p:spTgt spid="112643"/>
                                        </p:tgtEl>
                                        <p:attrNameLst>
                                          <p:attrName>ppt_x</p:attrName>
                                        </p:attrNameLst>
                                      </p:cBhvr>
                                    </p:anim>
                                    <p:anim from="0" to="-1.0" calcmode="lin" valueType="num">
                                      <p:cBhvr>
                                        <p:cTn id="16" dur="200" decel="50000" autoRev="1" fill="hold">
                                          <p:stCondLst>
                                            <p:cond delay="600"/>
                                          </p:stCondLst>
                                        </p:cTn>
                                        <p:tgtEl>
                                          <p:spTgt spid="112643"/>
                                        </p:tgtEl>
                                        <p:attrNameLst>
                                          <p:attrName>xshear</p:attrName>
                                        </p:attrNameLst>
                                      </p:cBhvr>
                                    </p:anim>
                                    <p:animScale>
                                      <p:cBhvr>
                                        <p:cTn id="17" dur="200" decel="100000" autoRev="1" fill="hold">
                                          <p:stCondLst>
                                            <p:cond delay="600"/>
                                          </p:stCondLst>
                                        </p:cTn>
                                        <p:tgtEl>
                                          <p:spTgt spid="112643"/>
                                        </p:tgtEl>
                                      </p:cBhvr>
                                      <p:from x="100000" y="100000"/>
                                      <p:to x="80000" y="100000"/>
                                    </p:animScale>
                                    <p:anim by="(#ppt_h/3+#ppt_w*0.1)" calcmode="lin" valueType="num">
                                      <p:cBhvr additive="sum">
                                        <p:cTn id="18" dur="200" decel="100000" autoRev="1" fill="hold">
                                          <p:stCondLst>
                                            <p:cond delay="600"/>
                                          </p:stCondLst>
                                        </p:cTn>
                                        <p:tgtEl>
                                          <p:spTgt spid="11264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116632"/>
            <a:ext cx="7772400" cy="720081"/>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15363" name="Rectangle 3"/>
          <p:cNvSpPr>
            <a:spLocks noGrp="1" noChangeArrowheads="1"/>
          </p:cNvSpPr>
          <p:nvPr>
            <p:ph type="body" idx="1"/>
          </p:nvPr>
        </p:nvSpPr>
        <p:spPr>
          <a:xfrm>
            <a:off x="251520" y="1268413"/>
            <a:ext cx="8206680" cy="4827587"/>
          </a:xfrm>
        </p:spPr>
        <p:txBody>
          <a:bodyPr/>
          <a:lstStyle/>
          <a:p>
            <a:pPr eaLnBrk="1" hangingPunct="1">
              <a:buFontTx/>
              <a:buNone/>
            </a:pPr>
            <a:r>
              <a:rPr lang="en-US" altLang="zh-CN" dirty="0">
                <a:solidFill>
                  <a:srgbClr val="0000CC"/>
                </a:solidFill>
              </a:rPr>
              <a:t>1</a:t>
            </a:r>
            <a:r>
              <a:rPr lang="zh-CN" altLang="en-US" dirty="0">
                <a:solidFill>
                  <a:srgbClr val="0000CC"/>
                </a:solidFill>
              </a:rPr>
              <a:t>、实例化发生的时机</a:t>
            </a:r>
          </a:p>
          <a:p>
            <a:pPr marL="857250" lvl="1" indent="-457200" eaLnBrk="1" hangingPunct="1"/>
            <a:r>
              <a:rPr lang="zh-CN" altLang="en-US" dirty="0"/>
              <a:t>模板</a:t>
            </a:r>
            <a:r>
              <a:rPr lang="zh-CN" altLang="en-US" dirty="0">
                <a:solidFill>
                  <a:srgbClr val="FF0000"/>
                </a:solidFill>
              </a:rPr>
              <a:t>实例化发生在调用模板函数</a:t>
            </a:r>
            <a:r>
              <a:rPr lang="zh-CN" altLang="en-US" dirty="0"/>
              <a:t>时。</a:t>
            </a:r>
            <a:endParaRPr lang="en-US" altLang="zh-CN" dirty="0"/>
          </a:p>
          <a:p>
            <a:pPr marL="857250" lvl="1" indent="-457200" eaLnBrk="1" hangingPunct="1"/>
            <a:r>
              <a:rPr lang="zh-CN" altLang="en-US" dirty="0"/>
              <a:t>当编译器遇到程序中对函数模板的调用时，它才会根据调用语句中实参的具体类型，确定模板参数的数据类型，并用此类型替换函数模板中的模板参数，生成能够处理该类型的函数代码，即</a:t>
            </a:r>
            <a:r>
              <a:rPr lang="zh-CN" altLang="en-US" b="1" dirty="0">
                <a:solidFill>
                  <a:srgbClr val="FF0000"/>
                </a:solidFill>
              </a:rPr>
              <a:t>模板函数</a:t>
            </a:r>
            <a:r>
              <a:rPr lang="zh-CN" altLang="en-US" dirty="0"/>
              <a:t>。</a:t>
            </a:r>
          </a:p>
        </p:txBody>
      </p:sp>
    </p:spTree>
    <p:extLst>
      <p:ext uri="{BB962C8B-B14F-4D97-AF65-F5344CB8AC3E}">
        <p14:creationId xmlns:p14="http://schemas.microsoft.com/office/powerpoint/2010/main" val="160691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38243" y="0"/>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16387" name="Rectangle 3"/>
          <p:cNvSpPr>
            <a:spLocks noGrp="1" noChangeArrowheads="1"/>
          </p:cNvSpPr>
          <p:nvPr>
            <p:ph type="body" idx="1"/>
          </p:nvPr>
        </p:nvSpPr>
        <p:spPr>
          <a:xfrm>
            <a:off x="395536" y="1184128"/>
            <a:ext cx="7772400" cy="575841"/>
          </a:xfrm>
        </p:spPr>
        <p:txBody>
          <a:bodyPr/>
          <a:lstStyle/>
          <a:p>
            <a:pPr eaLnBrk="1" hangingPunct="1"/>
            <a:r>
              <a:rPr lang="zh-CN" altLang="en-US" b="1">
                <a:solidFill>
                  <a:srgbClr val="0000CC"/>
                </a:solidFill>
              </a:rPr>
              <a:t>函数模板实例化情形</a:t>
            </a:r>
          </a:p>
        </p:txBody>
      </p:sp>
      <p:pic>
        <p:nvPicPr>
          <p:cNvPr id="1638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893888"/>
            <a:ext cx="7954962"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95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1497"/>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25603" name="Rectangle 3"/>
          <p:cNvSpPr>
            <a:spLocks noGrp="1" noChangeArrowheads="1"/>
          </p:cNvSpPr>
          <p:nvPr>
            <p:ph type="body" idx="1"/>
          </p:nvPr>
        </p:nvSpPr>
        <p:spPr>
          <a:xfrm>
            <a:off x="539552" y="1124744"/>
            <a:ext cx="8352928" cy="4827587"/>
          </a:xfrm>
        </p:spPr>
        <p:txBody>
          <a:bodyPr/>
          <a:lstStyle/>
          <a:p>
            <a:pPr eaLnBrk="1" hangingPunct="1">
              <a:lnSpc>
                <a:spcPct val="90000"/>
              </a:lnSpc>
              <a:buFontTx/>
              <a:buNone/>
            </a:pPr>
            <a:r>
              <a:rPr lang="en-US" altLang="zh-CN" dirty="0">
                <a:solidFill>
                  <a:srgbClr val="0000CC"/>
                </a:solidFill>
              </a:rPr>
              <a:t>2</a:t>
            </a:r>
            <a:r>
              <a:rPr lang="zh-CN" altLang="en-US" dirty="0">
                <a:solidFill>
                  <a:srgbClr val="0000CC"/>
                </a:solidFill>
              </a:rPr>
              <a:t>、当多次发生类型相同的参数调用时，</a:t>
            </a:r>
            <a:r>
              <a:rPr lang="zh-CN" altLang="en-US" b="1" dirty="0">
                <a:solidFill>
                  <a:srgbClr val="FF0000"/>
                </a:solidFill>
              </a:rPr>
              <a:t>只在第</a:t>
            </a:r>
            <a:r>
              <a:rPr lang="en-US" altLang="zh-CN" b="1" dirty="0">
                <a:solidFill>
                  <a:srgbClr val="FF0000"/>
                </a:solidFill>
              </a:rPr>
              <a:t>1</a:t>
            </a:r>
            <a:r>
              <a:rPr lang="zh-CN" altLang="en-US" b="1" dirty="0">
                <a:solidFill>
                  <a:srgbClr val="FF0000"/>
                </a:solidFill>
              </a:rPr>
              <a:t>次进行实例化</a:t>
            </a:r>
            <a:r>
              <a:rPr lang="zh-CN" altLang="en-US" dirty="0">
                <a:solidFill>
                  <a:srgbClr val="0000CC"/>
                </a:solidFill>
              </a:rPr>
              <a:t>。</a:t>
            </a:r>
            <a:endParaRPr lang="en-US" altLang="zh-CN" dirty="0">
              <a:solidFill>
                <a:srgbClr val="0000CC"/>
              </a:solidFill>
            </a:endParaRPr>
          </a:p>
          <a:p>
            <a:pPr eaLnBrk="1" hangingPunct="1">
              <a:lnSpc>
                <a:spcPct val="90000"/>
              </a:lnSpc>
            </a:pPr>
            <a:r>
              <a:rPr lang="zh-CN" altLang="en-US" dirty="0"/>
              <a:t>假设在例</a:t>
            </a:r>
            <a:r>
              <a:rPr lang="en-US" altLang="zh-CN" dirty="0"/>
              <a:t>7-1</a:t>
            </a:r>
            <a:r>
              <a:rPr lang="zh-CN" altLang="en-US" dirty="0"/>
              <a:t>中有下面的函数调用：</a:t>
            </a:r>
          </a:p>
          <a:p>
            <a:pPr lvl="1" eaLnBrk="1" hangingPunct="1">
              <a:lnSpc>
                <a:spcPct val="90000"/>
              </a:lnSpc>
              <a:buFontTx/>
              <a:buNone/>
            </a:pPr>
            <a:r>
              <a:rPr lang="en-US" altLang="zh-CN" dirty="0" err="1">
                <a:solidFill>
                  <a:srgbClr val="FF0000"/>
                </a:solidFill>
              </a:rPr>
              <a:t>int</a:t>
            </a:r>
            <a:r>
              <a:rPr lang="en-US" altLang="zh-CN" dirty="0">
                <a:solidFill>
                  <a:srgbClr val="FF0000"/>
                </a:solidFill>
              </a:rPr>
              <a:t> x=min(2,3);     </a:t>
            </a:r>
          </a:p>
          <a:p>
            <a:pPr lvl="1" eaLnBrk="1" hangingPunct="1">
              <a:lnSpc>
                <a:spcPct val="90000"/>
              </a:lnSpc>
              <a:buFontTx/>
              <a:buNone/>
            </a:pPr>
            <a:r>
              <a:rPr lang="en-US" altLang="zh-CN" dirty="0" err="1">
                <a:solidFill>
                  <a:srgbClr val="FF0000"/>
                </a:solidFill>
              </a:rPr>
              <a:t>int</a:t>
            </a:r>
            <a:r>
              <a:rPr lang="en-US" altLang="zh-CN" dirty="0">
                <a:solidFill>
                  <a:srgbClr val="FF0000"/>
                </a:solidFill>
              </a:rPr>
              <a:t> y=min(3,9);</a:t>
            </a:r>
          </a:p>
          <a:p>
            <a:pPr lvl="1" eaLnBrk="1" hangingPunct="1">
              <a:lnSpc>
                <a:spcPct val="90000"/>
              </a:lnSpc>
              <a:buFontTx/>
              <a:buNone/>
            </a:pPr>
            <a:r>
              <a:rPr lang="en-US" altLang="zh-CN" dirty="0" err="1">
                <a:solidFill>
                  <a:srgbClr val="FF0000"/>
                </a:solidFill>
              </a:rPr>
              <a:t>int</a:t>
            </a:r>
            <a:r>
              <a:rPr lang="en-US" altLang="zh-CN" dirty="0">
                <a:solidFill>
                  <a:srgbClr val="FF0000"/>
                </a:solidFill>
              </a:rPr>
              <a:t> z=min(8.5);</a:t>
            </a:r>
          </a:p>
          <a:p>
            <a:pPr lvl="1" eaLnBrk="1" hangingPunct="1">
              <a:lnSpc>
                <a:spcPct val="90000"/>
              </a:lnSpc>
              <a:buFontTx/>
              <a:buNone/>
            </a:pPr>
            <a:r>
              <a:rPr lang="zh-CN" altLang="en-US" dirty="0"/>
              <a:t>编译器只在第</a:t>
            </a:r>
            <a:r>
              <a:rPr lang="en-US" altLang="zh-CN" dirty="0"/>
              <a:t>1</a:t>
            </a:r>
            <a:r>
              <a:rPr lang="zh-CN" altLang="en-US" dirty="0"/>
              <a:t>次调用时生成模板函数，当之后遇到相同类型的参数调用时，不再生成其他模板函数，它将调用第</a:t>
            </a:r>
            <a:r>
              <a:rPr lang="en-US" altLang="zh-CN" dirty="0"/>
              <a:t>1</a:t>
            </a:r>
            <a:r>
              <a:rPr lang="zh-CN" altLang="en-US" dirty="0"/>
              <a:t>次实例化生成的模板函数。</a:t>
            </a:r>
          </a:p>
        </p:txBody>
      </p:sp>
    </p:spTree>
    <p:extLst>
      <p:ext uri="{BB962C8B-B14F-4D97-AF65-F5344CB8AC3E}">
        <p14:creationId xmlns:p14="http://schemas.microsoft.com/office/powerpoint/2010/main" val="258966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wipe(down)">
                                      <p:cBhvr>
                                        <p:cTn id="7" dur="500"/>
                                        <p:tgtEl>
                                          <p:spTgt spid="2560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wipe(down)">
                                      <p:cBhvr>
                                        <p:cTn id="10" dur="500"/>
                                        <p:tgtEl>
                                          <p:spTgt spid="2560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Effect transition="in" filter="wipe(down)">
                                      <p:cBhvr>
                                        <p:cTn id="13" dur="500"/>
                                        <p:tgtEl>
                                          <p:spTgt spid="25603">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 calcmode="lin" valueType="num">
                                      <p:cBhvr additive="base">
                                        <p:cTn id="18"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685800" y="1125538"/>
            <a:ext cx="7772400" cy="4970462"/>
          </a:xfrm>
        </p:spPr>
        <p:txBody>
          <a:bodyPr/>
          <a:lstStyle/>
          <a:p>
            <a:pPr eaLnBrk="1" hangingPunct="1">
              <a:lnSpc>
                <a:spcPct val="90000"/>
              </a:lnSpc>
              <a:buFontTx/>
              <a:buNone/>
            </a:pPr>
            <a:r>
              <a:rPr lang="en-US" altLang="zh-CN" dirty="0">
                <a:solidFill>
                  <a:srgbClr val="0000CC"/>
                </a:solidFill>
              </a:rPr>
              <a:t>3</a:t>
            </a:r>
            <a:r>
              <a:rPr lang="zh-CN" altLang="en-US" dirty="0">
                <a:solidFill>
                  <a:srgbClr val="0000CC"/>
                </a:solidFill>
              </a:rPr>
              <a:t>、实例化的方式</a:t>
            </a:r>
          </a:p>
          <a:p>
            <a:pPr lvl="1" eaLnBrk="1" hangingPunct="1">
              <a:lnSpc>
                <a:spcPct val="90000"/>
              </a:lnSpc>
            </a:pPr>
            <a:r>
              <a:rPr lang="zh-CN" altLang="en-US" dirty="0"/>
              <a:t>隐式实例化</a:t>
            </a:r>
            <a:endParaRPr lang="en-US" altLang="zh-CN" dirty="0"/>
          </a:p>
          <a:p>
            <a:pPr lvl="2" eaLnBrk="1" hangingPunct="1">
              <a:lnSpc>
                <a:spcPct val="90000"/>
              </a:lnSpc>
            </a:pPr>
            <a:r>
              <a:rPr lang="zh-CN" altLang="en-US" b="1" dirty="0"/>
              <a:t>编译器能够判断模板参数类型时，自动实例化函数模板为</a:t>
            </a:r>
            <a:r>
              <a:rPr lang="zh-CN" altLang="en-US" b="1" dirty="0">
                <a:solidFill>
                  <a:srgbClr val="0000CC"/>
                </a:solidFill>
              </a:rPr>
              <a:t>模板函数</a:t>
            </a:r>
          </a:p>
          <a:p>
            <a:pPr lvl="2" eaLnBrk="1" hangingPunct="1">
              <a:lnSpc>
                <a:spcPct val="90000"/>
              </a:lnSpc>
              <a:buFontTx/>
              <a:buNone/>
            </a:pPr>
            <a:r>
              <a:rPr lang="en-US" altLang="zh-CN" b="1" dirty="0">
                <a:solidFill>
                  <a:srgbClr val="FF3300"/>
                </a:solidFill>
              </a:rPr>
              <a:t>template &lt;</a:t>
            </a:r>
            <a:r>
              <a:rPr lang="en-US" altLang="zh-CN" b="1" dirty="0" err="1">
                <a:solidFill>
                  <a:srgbClr val="FF3300"/>
                </a:solidFill>
              </a:rPr>
              <a:t>typename</a:t>
            </a:r>
            <a:r>
              <a:rPr lang="en-US" altLang="zh-CN" b="1" dirty="0">
                <a:solidFill>
                  <a:srgbClr val="FF3300"/>
                </a:solidFill>
              </a:rPr>
              <a:t> T&gt; T max (T, T);</a:t>
            </a:r>
          </a:p>
          <a:p>
            <a:pPr lvl="2" eaLnBrk="1" hangingPunct="1">
              <a:lnSpc>
                <a:spcPct val="90000"/>
              </a:lnSpc>
              <a:buFontTx/>
              <a:buNone/>
            </a:pPr>
            <a:r>
              <a:rPr lang="en-US" altLang="zh-CN" b="1" dirty="0">
                <a:solidFill>
                  <a:srgbClr val="FF3300"/>
                </a:solidFill>
                <a:latin typeface="Arial" panose="020B0604020202020204" pitchFamily="34" charset="0"/>
              </a:rPr>
              <a:t>…</a:t>
            </a:r>
            <a:endParaRPr lang="en-US" altLang="zh-CN" b="1" dirty="0">
              <a:solidFill>
                <a:srgbClr val="FF3300"/>
              </a:solidFill>
            </a:endParaRPr>
          </a:p>
          <a:p>
            <a:pPr lvl="2" eaLnBrk="1" hangingPunct="1">
              <a:lnSpc>
                <a:spcPct val="90000"/>
              </a:lnSpc>
              <a:buFontTx/>
              <a:buNone/>
            </a:pPr>
            <a:r>
              <a:rPr lang="en-US" altLang="zh-CN" b="1" dirty="0" err="1">
                <a:solidFill>
                  <a:srgbClr val="FF3300"/>
                </a:solidFill>
              </a:rPr>
              <a:t>int</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 = max (1, 2); </a:t>
            </a:r>
          </a:p>
          <a:p>
            <a:pPr lvl="2" eaLnBrk="1" hangingPunct="1">
              <a:lnSpc>
                <a:spcPct val="90000"/>
              </a:lnSpc>
              <a:buFontTx/>
              <a:buNone/>
            </a:pPr>
            <a:r>
              <a:rPr lang="en-US" altLang="zh-CN" b="1" dirty="0">
                <a:solidFill>
                  <a:srgbClr val="FF3300"/>
                </a:solidFill>
              </a:rPr>
              <a:t>float f = max (1.0, 2.0);</a:t>
            </a:r>
          </a:p>
          <a:p>
            <a:pPr lvl="2" eaLnBrk="1" hangingPunct="1">
              <a:lnSpc>
                <a:spcPct val="90000"/>
              </a:lnSpc>
              <a:buFontTx/>
              <a:buNone/>
            </a:pPr>
            <a:r>
              <a:rPr lang="en-US" altLang="zh-CN" b="1" dirty="0">
                <a:solidFill>
                  <a:srgbClr val="FF3300"/>
                </a:solidFill>
              </a:rPr>
              <a:t>char </a:t>
            </a:r>
            <a:r>
              <a:rPr lang="en-US" altLang="zh-CN" b="1" dirty="0" err="1">
                <a:solidFill>
                  <a:srgbClr val="FF3300"/>
                </a:solidFill>
              </a:rPr>
              <a:t>ch</a:t>
            </a:r>
            <a:r>
              <a:rPr lang="en-US" altLang="zh-CN" b="1" dirty="0">
                <a:solidFill>
                  <a:srgbClr val="FF3300"/>
                </a:solidFill>
              </a:rPr>
              <a:t> = max (</a:t>
            </a:r>
            <a:r>
              <a:rPr lang="en-US" altLang="zh-CN" b="1" dirty="0">
                <a:solidFill>
                  <a:srgbClr val="FF3300"/>
                </a:solidFill>
                <a:latin typeface="Arial" panose="020B0604020202020204" pitchFamily="34" charset="0"/>
              </a:rPr>
              <a:t>‘</a:t>
            </a:r>
            <a:r>
              <a:rPr lang="en-US" altLang="zh-CN" b="1" dirty="0">
                <a:solidFill>
                  <a:srgbClr val="FF3300"/>
                </a:solidFill>
              </a:rPr>
              <a:t>a</a:t>
            </a:r>
            <a:r>
              <a:rPr lang="en-US" altLang="zh-CN" b="1" dirty="0">
                <a:solidFill>
                  <a:srgbClr val="FF3300"/>
                </a:solidFill>
                <a:latin typeface="Arial" panose="020B0604020202020204" pitchFamily="34" charset="0"/>
              </a:rPr>
              <a:t>’</a:t>
            </a:r>
            <a:r>
              <a:rPr lang="en-US" altLang="zh-CN" b="1" dirty="0">
                <a:solidFill>
                  <a:srgbClr val="FF3300"/>
                </a:solidFill>
              </a:rPr>
              <a:t>, </a:t>
            </a:r>
            <a:r>
              <a:rPr lang="en-US" altLang="zh-CN" b="1" dirty="0">
                <a:solidFill>
                  <a:srgbClr val="FF3300"/>
                </a:solidFill>
                <a:latin typeface="Arial" panose="020B0604020202020204" pitchFamily="34" charset="0"/>
              </a:rPr>
              <a:t>‘</a:t>
            </a:r>
            <a:r>
              <a:rPr lang="en-US" altLang="zh-CN" b="1" dirty="0">
                <a:solidFill>
                  <a:srgbClr val="FF3300"/>
                </a:solidFill>
              </a:rPr>
              <a:t>A</a:t>
            </a:r>
            <a:r>
              <a:rPr lang="en-US" altLang="zh-CN" b="1" dirty="0">
                <a:solidFill>
                  <a:srgbClr val="FF3300"/>
                </a:solidFill>
                <a:latin typeface="Arial" panose="020B0604020202020204" pitchFamily="34" charset="0"/>
              </a:rPr>
              <a:t>’</a:t>
            </a:r>
            <a:r>
              <a:rPr lang="en-US" altLang="zh-CN" b="1" dirty="0">
                <a:solidFill>
                  <a:srgbClr val="FF3300"/>
                </a:solidFill>
              </a:rPr>
              <a:t>);</a:t>
            </a:r>
          </a:p>
          <a:p>
            <a:pPr lvl="2" eaLnBrk="1" hangingPunct="1">
              <a:lnSpc>
                <a:spcPct val="90000"/>
              </a:lnSpc>
              <a:buFontTx/>
              <a:buNone/>
            </a:pPr>
            <a:r>
              <a:rPr lang="en-US" altLang="zh-CN" b="1" dirty="0">
                <a:latin typeface="Arial" panose="020B0604020202020204" pitchFamily="34" charset="0"/>
              </a:rPr>
              <a:t>…</a:t>
            </a:r>
            <a:endParaRPr lang="en-US" altLang="zh-CN" b="1" dirty="0"/>
          </a:p>
          <a:p>
            <a:pPr lvl="2" eaLnBrk="1" hangingPunct="1">
              <a:lnSpc>
                <a:spcPct val="90000"/>
              </a:lnSpc>
            </a:pPr>
            <a:r>
              <a:rPr lang="zh-CN" altLang="en-US" b="1" dirty="0"/>
              <a:t>隐式实例化，表面上是在调用模板，实际上是</a:t>
            </a:r>
            <a:r>
              <a:rPr lang="zh-CN" altLang="en-US" b="1" dirty="0">
                <a:solidFill>
                  <a:srgbClr val="0000CC"/>
                </a:solidFill>
              </a:rPr>
              <a:t>调用其实例。</a:t>
            </a:r>
          </a:p>
        </p:txBody>
      </p:sp>
      <p:sp>
        <p:nvSpPr>
          <p:cNvPr id="18435" name="Rectangle 3"/>
          <p:cNvSpPr>
            <a:spLocks noGrp="1" noChangeArrowheads="1"/>
          </p:cNvSpPr>
          <p:nvPr>
            <p:ph type="title"/>
          </p:nvPr>
        </p:nvSpPr>
        <p:spPr>
          <a:xfrm>
            <a:off x="711308" y="0"/>
            <a:ext cx="7772400" cy="936625"/>
          </a:xfrm>
        </p:spPr>
        <p:txBody>
          <a:bodyPr/>
          <a:lstStyle/>
          <a:p>
            <a:pPr eaLnBrk="1" hangingPunct="1"/>
            <a:r>
              <a:rPr lang="en-US" altLang="zh-CN" dirty="0"/>
              <a:t>7.2.2  </a:t>
            </a:r>
            <a:r>
              <a:rPr lang="zh-CN" altLang="en-US" dirty="0"/>
              <a:t>函数模板</a:t>
            </a:r>
            <a:r>
              <a:rPr lang="zh-CN" altLang="en-US" dirty="0">
                <a:solidFill>
                  <a:srgbClr val="FF0000"/>
                </a:solidFill>
              </a:rPr>
              <a:t>的实例化</a:t>
            </a:r>
          </a:p>
        </p:txBody>
      </p:sp>
    </p:spTree>
    <p:extLst>
      <p:ext uri="{BB962C8B-B14F-4D97-AF65-F5344CB8AC3E}">
        <p14:creationId xmlns:p14="http://schemas.microsoft.com/office/powerpoint/2010/main" val="24918737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07504" y="1124744"/>
            <a:ext cx="8712968" cy="4683125"/>
          </a:xfrm>
        </p:spPr>
        <p:txBody>
          <a:bodyPr/>
          <a:lstStyle/>
          <a:p>
            <a:pPr lvl="1" eaLnBrk="1" hangingPunct="1">
              <a:lnSpc>
                <a:spcPct val="90000"/>
              </a:lnSpc>
            </a:pPr>
            <a:r>
              <a:rPr lang="zh-CN" altLang="en-US" dirty="0">
                <a:solidFill>
                  <a:srgbClr val="0000CC"/>
                </a:solidFill>
              </a:rPr>
              <a:t>显式实例化</a:t>
            </a:r>
            <a:endParaRPr lang="en-US" altLang="zh-CN" dirty="0">
              <a:solidFill>
                <a:srgbClr val="0000CC"/>
              </a:solidFill>
            </a:endParaRPr>
          </a:p>
          <a:p>
            <a:pPr lvl="2" eaLnBrk="1" hangingPunct="1">
              <a:lnSpc>
                <a:spcPct val="90000"/>
              </a:lnSpc>
            </a:pPr>
            <a:r>
              <a:rPr lang="zh-CN" altLang="en-US" b="1" dirty="0">
                <a:solidFill>
                  <a:srgbClr val="FF0000"/>
                </a:solidFill>
              </a:rPr>
              <a:t>时机</a:t>
            </a:r>
          </a:p>
          <a:p>
            <a:pPr lvl="3" eaLnBrk="1" hangingPunct="1">
              <a:lnSpc>
                <a:spcPct val="90000"/>
              </a:lnSpc>
            </a:pPr>
            <a:r>
              <a:rPr lang="zh-CN" altLang="en-US" b="1" dirty="0"/>
              <a:t>编译器不能判断模板参数类型或常量值</a:t>
            </a:r>
          </a:p>
          <a:p>
            <a:pPr lvl="3" eaLnBrk="1" hangingPunct="1">
              <a:lnSpc>
                <a:spcPct val="90000"/>
              </a:lnSpc>
            </a:pPr>
            <a:r>
              <a:rPr lang="zh-CN" altLang="en-US" b="1" dirty="0"/>
              <a:t>需要使用特定数据类型实例化</a:t>
            </a:r>
          </a:p>
          <a:p>
            <a:pPr lvl="2" eaLnBrk="1" hangingPunct="1">
              <a:lnSpc>
                <a:spcPct val="90000"/>
              </a:lnSpc>
            </a:pPr>
            <a:r>
              <a:rPr lang="zh-CN" altLang="en-US" b="1" dirty="0">
                <a:solidFill>
                  <a:srgbClr val="FF0000"/>
                </a:solidFill>
              </a:rPr>
              <a:t>语法形式</a:t>
            </a:r>
          </a:p>
          <a:p>
            <a:pPr lvl="3" eaLnBrk="1" hangingPunct="1">
              <a:lnSpc>
                <a:spcPct val="90000"/>
              </a:lnSpc>
            </a:pPr>
            <a:r>
              <a:rPr lang="zh-CN" altLang="en-US" b="1" dirty="0"/>
              <a:t>模板名称</a:t>
            </a:r>
            <a:r>
              <a:rPr lang="en-US" altLang="zh-CN" b="1" dirty="0"/>
              <a:t>&lt;</a:t>
            </a:r>
            <a:r>
              <a:rPr lang="zh-CN" altLang="en-US" b="1" dirty="0"/>
              <a:t>数据类型</a:t>
            </a:r>
            <a:r>
              <a:rPr lang="en-US" altLang="zh-CN" b="1" dirty="0"/>
              <a:t>,</a:t>
            </a:r>
            <a:r>
              <a:rPr lang="en-US" altLang="zh-CN" b="1" dirty="0">
                <a:latin typeface="Arial" panose="020B0604020202020204" pitchFamily="34" charset="0"/>
              </a:rPr>
              <a:t>…</a:t>
            </a:r>
            <a:r>
              <a:rPr lang="en-US" altLang="zh-CN" b="1" dirty="0"/>
              <a:t>,</a:t>
            </a:r>
            <a:r>
              <a:rPr lang="zh-CN" altLang="en-US" b="1" dirty="0"/>
              <a:t>常量值</a:t>
            </a:r>
            <a:r>
              <a:rPr lang="en-US" altLang="zh-CN" b="1" dirty="0"/>
              <a:t>,</a:t>
            </a:r>
            <a:r>
              <a:rPr lang="en-US" altLang="zh-CN" b="1" dirty="0">
                <a:latin typeface="Arial" panose="020B0604020202020204" pitchFamily="34" charset="0"/>
              </a:rPr>
              <a:t>…</a:t>
            </a:r>
            <a:r>
              <a:rPr lang="en-US" altLang="zh-CN" b="1" dirty="0"/>
              <a:t>&gt; (</a:t>
            </a:r>
            <a:r>
              <a:rPr lang="zh-CN" altLang="en-US" b="1" dirty="0"/>
              <a:t>参数</a:t>
            </a:r>
            <a:r>
              <a:rPr lang="en-US" altLang="zh-CN" b="1" dirty="0"/>
              <a:t>)</a:t>
            </a:r>
          </a:p>
          <a:p>
            <a:pPr marL="1371600" lvl="3" indent="0" eaLnBrk="1" hangingPunct="1">
              <a:lnSpc>
                <a:spcPct val="90000"/>
              </a:lnSpc>
              <a:buNone/>
            </a:pPr>
            <a:r>
              <a:rPr lang="zh-CN" altLang="en-US" b="1" dirty="0">
                <a:solidFill>
                  <a:srgbClr val="0000CC"/>
                </a:solidFill>
              </a:rPr>
              <a:t>其中数据类型提供给类型参数，常量值提供给非类型参数</a:t>
            </a:r>
            <a:endParaRPr lang="en-US" altLang="zh-CN" b="1" dirty="0">
              <a:solidFill>
                <a:srgbClr val="0000CC"/>
              </a:solidFill>
            </a:endParaRPr>
          </a:p>
          <a:p>
            <a:pPr lvl="2" eaLnBrk="1" hangingPunct="1">
              <a:lnSpc>
                <a:spcPct val="90000"/>
              </a:lnSpc>
            </a:pPr>
            <a:r>
              <a:rPr lang="zh-CN" altLang="en-US" sz="2000" b="1" dirty="0">
                <a:solidFill>
                  <a:srgbClr val="FF0000"/>
                </a:solidFill>
              </a:rPr>
              <a:t>示例</a:t>
            </a:r>
            <a:r>
              <a:rPr lang="en-US" altLang="zh-CN" sz="2000" b="1" dirty="0">
                <a:solidFill>
                  <a:srgbClr val="FF0000"/>
                </a:solidFill>
              </a:rPr>
              <a:t>1</a:t>
            </a:r>
          </a:p>
          <a:p>
            <a:pPr lvl="3" eaLnBrk="1" hangingPunct="1">
              <a:lnSpc>
                <a:spcPct val="90000"/>
              </a:lnSpc>
              <a:buFontTx/>
              <a:buNone/>
            </a:pPr>
            <a:r>
              <a:rPr lang="en-US" altLang="zh-CN" b="1" dirty="0"/>
              <a:t>template &lt;class T&gt; T max (T, T);</a:t>
            </a:r>
          </a:p>
          <a:p>
            <a:pPr lvl="3" eaLnBrk="1" hangingPunct="1">
              <a:lnSpc>
                <a:spcPct val="90000"/>
              </a:lnSpc>
              <a:buFontTx/>
              <a:buNone/>
            </a:pPr>
            <a:r>
              <a:rPr lang="en-US" altLang="zh-CN" b="1" dirty="0">
                <a:latin typeface="Arial" panose="020B0604020202020204" pitchFamily="34" charset="0"/>
              </a:rPr>
              <a:t>…</a:t>
            </a:r>
            <a:endParaRPr lang="en-US" altLang="zh-CN" b="1" dirty="0"/>
          </a:p>
          <a:p>
            <a:pPr lvl="3" eaLnBrk="1" hangingPunct="1">
              <a:lnSpc>
                <a:spcPct val="90000"/>
              </a:lnSpc>
              <a:buFontTx/>
              <a:buNone/>
            </a:pPr>
            <a:r>
              <a:rPr lang="en-US" altLang="zh-CN" b="1" dirty="0" err="1"/>
              <a:t>int</a:t>
            </a:r>
            <a:r>
              <a:rPr lang="en-US" altLang="zh-CN" b="1" dirty="0"/>
              <a:t> </a:t>
            </a:r>
            <a:r>
              <a:rPr lang="en-US" altLang="zh-CN" b="1" dirty="0" err="1"/>
              <a:t>i</a:t>
            </a:r>
            <a:r>
              <a:rPr lang="en-US" altLang="zh-CN" b="1" dirty="0"/>
              <a:t> = max (1, </a:t>
            </a:r>
            <a:r>
              <a:rPr lang="en-US" altLang="zh-CN" b="1" dirty="0">
                <a:latin typeface="Arial" panose="020B0604020202020204" pitchFamily="34" charset="0"/>
              </a:rPr>
              <a:t>‘</a:t>
            </a:r>
            <a:r>
              <a:rPr lang="en-US" altLang="zh-CN" b="1" dirty="0"/>
              <a:t>2</a:t>
            </a:r>
            <a:r>
              <a:rPr lang="en-US" altLang="zh-CN" b="1" dirty="0">
                <a:latin typeface="Arial" panose="020B0604020202020204" pitchFamily="34" charset="0"/>
              </a:rPr>
              <a:t>’</a:t>
            </a:r>
            <a:r>
              <a:rPr lang="en-US" altLang="zh-CN" b="1" dirty="0"/>
              <a:t>);    // error: data type can</a:t>
            </a:r>
            <a:r>
              <a:rPr lang="en-US" altLang="zh-CN" b="1" dirty="0">
                <a:latin typeface="Arial" panose="020B0604020202020204" pitchFamily="34" charset="0"/>
              </a:rPr>
              <a:t>’</a:t>
            </a:r>
            <a:r>
              <a:rPr lang="en-US" altLang="zh-CN" b="1" dirty="0"/>
              <a:t>t be deduced</a:t>
            </a:r>
          </a:p>
          <a:p>
            <a:pPr lvl="3" eaLnBrk="1" hangingPunct="1">
              <a:lnSpc>
                <a:spcPct val="90000"/>
              </a:lnSpc>
              <a:buFontTx/>
              <a:buNone/>
            </a:pPr>
            <a:r>
              <a:rPr lang="en-US" altLang="zh-CN" b="1" dirty="0" err="1"/>
              <a:t>int</a:t>
            </a:r>
            <a:r>
              <a:rPr lang="en-US" altLang="zh-CN" b="1" dirty="0"/>
              <a:t> </a:t>
            </a:r>
            <a:r>
              <a:rPr lang="en-US" altLang="zh-CN" b="1" dirty="0" err="1"/>
              <a:t>i</a:t>
            </a:r>
            <a:r>
              <a:rPr lang="en-US" altLang="zh-CN" b="1" dirty="0"/>
              <a:t> = max</a:t>
            </a:r>
            <a:r>
              <a:rPr lang="en-US" altLang="zh-CN" b="1" dirty="0">
                <a:solidFill>
                  <a:srgbClr val="FF0000"/>
                </a:solidFill>
              </a:rPr>
              <a:t>&lt;</a:t>
            </a:r>
            <a:r>
              <a:rPr lang="en-US" altLang="zh-CN" b="1" dirty="0" err="1">
                <a:solidFill>
                  <a:srgbClr val="FF0000"/>
                </a:solidFill>
              </a:rPr>
              <a:t>int</a:t>
            </a:r>
            <a:r>
              <a:rPr lang="en-US" altLang="zh-CN" b="1" dirty="0">
                <a:solidFill>
                  <a:srgbClr val="FF0000"/>
                </a:solidFill>
              </a:rPr>
              <a:t>&gt; </a:t>
            </a:r>
            <a:r>
              <a:rPr lang="en-US" altLang="zh-CN" b="1" dirty="0"/>
              <a:t>(1, </a:t>
            </a:r>
            <a:r>
              <a:rPr lang="en-US" altLang="zh-CN" b="1" dirty="0">
                <a:latin typeface="Arial" panose="020B0604020202020204" pitchFamily="34" charset="0"/>
              </a:rPr>
              <a:t>‘</a:t>
            </a:r>
            <a:r>
              <a:rPr lang="en-US" altLang="zh-CN" b="1" dirty="0"/>
              <a:t>2</a:t>
            </a:r>
            <a:r>
              <a:rPr lang="en-US" altLang="zh-CN" b="1" dirty="0">
                <a:latin typeface="Arial" panose="020B0604020202020204" pitchFamily="34" charset="0"/>
              </a:rPr>
              <a:t>’</a:t>
            </a:r>
            <a:r>
              <a:rPr lang="en-US" altLang="zh-CN" b="1" dirty="0"/>
              <a:t>);</a:t>
            </a:r>
          </a:p>
          <a:p>
            <a:pPr lvl="3" eaLnBrk="1" hangingPunct="1">
              <a:lnSpc>
                <a:spcPct val="90000"/>
              </a:lnSpc>
              <a:buFontTx/>
              <a:buNone/>
            </a:pPr>
            <a:r>
              <a:rPr lang="en-US" altLang="zh-CN" b="1" dirty="0">
                <a:latin typeface="Arial" panose="020B0604020202020204" pitchFamily="34" charset="0"/>
              </a:rPr>
              <a:t>…</a:t>
            </a:r>
            <a:endParaRPr lang="en-US" altLang="zh-CN" b="1" dirty="0"/>
          </a:p>
        </p:txBody>
      </p:sp>
      <p:sp>
        <p:nvSpPr>
          <p:cNvPr id="19459" name="Rectangle 3"/>
          <p:cNvSpPr>
            <a:spLocks noGrp="1" noChangeArrowheads="1"/>
          </p:cNvSpPr>
          <p:nvPr>
            <p:ph type="title"/>
          </p:nvPr>
        </p:nvSpPr>
        <p:spPr>
          <a:xfrm>
            <a:off x="712977" y="7430"/>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Tree>
    <p:extLst>
      <p:ext uri="{BB962C8B-B14F-4D97-AF65-F5344CB8AC3E}">
        <p14:creationId xmlns:p14="http://schemas.microsoft.com/office/powerpoint/2010/main" val="33201102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anim calcmode="lin" valueType="num">
                                      <p:cBhvr additive="base">
                                        <p:cTn id="1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anim calcmode="lin" valueType="num">
                                      <p:cBhvr additive="base">
                                        <p:cTn id="1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458">
                                            <p:txEl>
                                              <p:pRg st="4" end="4"/>
                                            </p:txEl>
                                          </p:spTgt>
                                        </p:tgtEl>
                                        <p:attrNameLst>
                                          <p:attrName>style.visibility</p:attrName>
                                        </p:attrNameLst>
                                      </p:cBhvr>
                                      <p:to>
                                        <p:strVal val="visible"/>
                                      </p:to>
                                    </p:set>
                                    <p:anim calcmode="lin" valueType="num">
                                      <p:cBhvr additive="base">
                                        <p:cTn id="21"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58">
                                            <p:txEl>
                                              <p:pRg st="5" end="5"/>
                                            </p:txEl>
                                          </p:spTgt>
                                        </p:tgtEl>
                                        <p:attrNameLst>
                                          <p:attrName>style.visibility</p:attrName>
                                        </p:attrNameLst>
                                      </p:cBhvr>
                                      <p:to>
                                        <p:strVal val="visible"/>
                                      </p:to>
                                    </p:set>
                                    <p:anim calcmode="lin" valueType="num">
                                      <p:cBhvr additive="base">
                                        <p:cTn id="25"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 calcmode="lin" valueType="num">
                                      <p:cBhvr additive="base">
                                        <p:cTn id="29"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458">
                                            <p:txEl>
                                              <p:pRg st="7" end="7"/>
                                            </p:txEl>
                                          </p:spTgt>
                                        </p:tgtEl>
                                        <p:attrNameLst>
                                          <p:attrName>style.visibility</p:attrName>
                                        </p:attrNameLst>
                                      </p:cBhvr>
                                      <p:to>
                                        <p:strVal val="visible"/>
                                      </p:to>
                                    </p:set>
                                    <p:anim calcmode="lin" valueType="num">
                                      <p:cBhvr additive="base">
                                        <p:cTn id="35" dur="500" fill="hold"/>
                                        <p:tgtEl>
                                          <p:spTgt spid="1945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458">
                                            <p:txEl>
                                              <p:pRg st="8" end="8"/>
                                            </p:txEl>
                                          </p:spTgt>
                                        </p:tgtEl>
                                        <p:attrNameLst>
                                          <p:attrName>style.visibility</p:attrName>
                                        </p:attrNameLst>
                                      </p:cBhvr>
                                      <p:to>
                                        <p:strVal val="visible"/>
                                      </p:to>
                                    </p:set>
                                    <p:anim calcmode="lin" valueType="num">
                                      <p:cBhvr additive="base">
                                        <p:cTn id="39" dur="500" fill="hold"/>
                                        <p:tgtEl>
                                          <p:spTgt spid="1945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58">
                                            <p:txEl>
                                              <p:pRg st="9" end="9"/>
                                            </p:txEl>
                                          </p:spTgt>
                                        </p:tgtEl>
                                        <p:attrNameLst>
                                          <p:attrName>style.visibility</p:attrName>
                                        </p:attrNameLst>
                                      </p:cBhvr>
                                      <p:to>
                                        <p:strVal val="visible"/>
                                      </p:to>
                                    </p:set>
                                    <p:anim calcmode="lin" valueType="num">
                                      <p:cBhvr additive="base">
                                        <p:cTn id="43" dur="500" fill="hold"/>
                                        <p:tgtEl>
                                          <p:spTgt spid="1945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58">
                                            <p:txEl>
                                              <p:pRg st="10" end="10"/>
                                            </p:txEl>
                                          </p:spTgt>
                                        </p:tgtEl>
                                        <p:attrNameLst>
                                          <p:attrName>style.visibility</p:attrName>
                                        </p:attrNameLst>
                                      </p:cBhvr>
                                      <p:to>
                                        <p:strVal val="visible"/>
                                      </p:to>
                                    </p:set>
                                    <p:anim calcmode="lin" valueType="num">
                                      <p:cBhvr additive="base">
                                        <p:cTn id="47" dur="500" fill="hold"/>
                                        <p:tgtEl>
                                          <p:spTgt spid="1945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458">
                                            <p:txEl>
                                              <p:pRg st="11" end="11"/>
                                            </p:txEl>
                                          </p:spTgt>
                                        </p:tgtEl>
                                        <p:attrNameLst>
                                          <p:attrName>style.visibility</p:attrName>
                                        </p:attrNameLst>
                                      </p:cBhvr>
                                      <p:to>
                                        <p:strVal val="visible"/>
                                      </p:to>
                                    </p:set>
                                    <p:anim calcmode="lin" valueType="num">
                                      <p:cBhvr additive="base">
                                        <p:cTn id="53" dur="500" fill="hold"/>
                                        <p:tgtEl>
                                          <p:spTgt spid="1945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458">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458">
                                            <p:txEl>
                                              <p:pRg st="12" end="12"/>
                                            </p:txEl>
                                          </p:spTgt>
                                        </p:tgtEl>
                                        <p:attrNameLst>
                                          <p:attrName>style.visibility</p:attrName>
                                        </p:attrNameLst>
                                      </p:cBhvr>
                                      <p:to>
                                        <p:strVal val="visible"/>
                                      </p:to>
                                    </p:set>
                                    <p:anim calcmode="lin" valueType="num">
                                      <p:cBhvr additive="base">
                                        <p:cTn id="57" dur="500" fill="hold"/>
                                        <p:tgtEl>
                                          <p:spTgt spid="19458">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96529" y="116633"/>
            <a:ext cx="7772400" cy="792088"/>
          </a:xfrm>
        </p:spPr>
        <p:txBody>
          <a:bodyPr/>
          <a:lstStyle/>
          <a:p>
            <a:pPr eaLnBrk="1" hangingPunct="1"/>
            <a:r>
              <a:rPr lang="en-US" altLang="zh-CN" dirty="0"/>
              <a:t>7.2.3  </a:t>
            </a:r>
            <a:r>
              <a:rPr lang="zh-CN" altLang="en-US" dirty="0">
                <a:solidFill>
                  <a:srgbClr val="FF0000"/>
                </a:solidFill>
              </a:rPr>
              <a:t>模板参数</a:t>
            </a:r>
          </a:p>
        </p:txBody>
      </p:sp>
      <p:sp>
        <p:nvSpPr>
          <p:cNvPr id="20483" name="Rectangle 3"/>
          <p:cNvSpPr>
            <a:spLocks noGrp="1" noChangeArrowheads="1"/>
          </p:cNvSpPr>
          <p:nvPr>
            <p:ph type="body" idx="1"/>
          </p:nvPr>
        </p:nvSpPr>
        <p:spPr>
          <a:xfrm>
            <a:off x="467544" y="1268413"/>
            <a:ext cx="7990656" cy="4827587"/>
          </a:xfrm>
        </p:spPr>
        <p:txBody>
          <a:bodyPr/>
          <a:lstStyle/>
          <a:p>
            <a:pPr eaLnBrk="1" hangingPunct="1">
              <a:buFontTx/>
              <a:buNone/>
            </a:pPr>
            <a:r>
              <a:rPr lang="en-US" altLang="zh-CN" dirty="0">
                <a:solidFill>
                  <a:srgbClr val="0000CC"/>
                </a:solidFill>
              </a:rPr>
              <a:t>1</a:t>
            </a:r>
            <a:r>
              <a:rPr lang="zh-CN" altLang="en-US" dirty="0">
                <a:solidFill>
                  <a:srgbClr val="0000CC"/>
                </a:solidFill>
              </a:rPr>
              <a:t>、模板参数匹配的问题</a:t>
            </a:r>
          </a:p>
          <a:p>
            <a:pPr eaLnBrk="1" hangingPunct="1"/>
            <a:r>
              <a:rPr lang="en-US" altLang="zh-CN" dirty="0"/>
              <a:t>C++</a:t>
            </a:r>
            <a:r>
              <a:rPr lang="zh-CN" altLang="en-US" dirty="0"/>
              <a:t>在实例化函数模板的过程中，只是简单地</a:t>
            </a:r>
            <a:r>
              <a:rPr lang="zh-CN" altLang="en-US" dirty="0">
                <a:solidFill>
                  <a:srgbClr val="0000CC"/>
                </a:solidFill>
              </a:rPr>
              <a:t>将模板参数替换成调用实参的类型</a:t>
            </a:r>
            <a:r>
              <a:rPr lang="zh-CN" altLang="en-US" dirty="0"/>
              <a:t>，并以此生成模板函数，</a:t>
            </a:r>
            <a:r>
              <a:rPr lang="zh-CN" altLang="en-US" b="1" dirty="0">
                <a:solidFill>
                  <a:srgbClr val="FF0000"/>
                </a:solidFill>
              </a:rPr>
              <a:t>不会进行</a:t>
            </a:r>
            <a:r>
              <a:rPr lang="zh-CN" altLang="en-US" dirty="0"/>
              <a:t>参数类型的</a:t>
            </a:r>
            <a:r>
              <a:rPr lang="zh-CN" altLang="en-US" b="1" dirty="0">
                <a:solidFill>
                  <a:srgbClr val="FF0000"/>
                </a:solidFill>
              </a:rPr>
              <a:t>任何转换</a:t>
            </a:r>
            <a:r>
              <a:rPr lang="zh-CN" altLang="en-US" dirty="0"/>
              <a:t>！</a:t>
            </a:r>
          </a:p>
        </p:txBody>
      </p:sp>
    </p:spTree>
    <p:extLst>
      <p:ext uri="{BB962C8B-B14F-4D97-AF65-F5344CB8AC3E}">
        <p14:creationId xmlns:p14="http://schemas.microsoft.com/office/powerpoint/2010/main" val="418899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99592" y="0"/>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21507" name="Rectangle 3"/>
          <p:cNvSpPr>
            <a:spLocks noGrp="1" noChangeArrowheads="1"/>
          </p:cNvSpPr>
          <p:nvPr>
            <p:ph type="body" idx="1"/>
          </p:nvPr>
        </p:nvSpPr>
        <p:spPr>
          <a:xfrm>
            <a:off x="685800" y="1268413"/>
            <a:ext cx="7772400" cy="4827587"/>
          </a:xfrm>
        </p:spPr>
        <p:txBody>
          <a:bodyPr/>
          <a:lstStyle/>
          <a:p>
            <a:pPr eaLnBrk="1" hangingPunct="1">
              <a:lnSpc>
                <a:spcPct val="80000"/>
              </a:lnSpc>
              <a:buFontTx/>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  </a:t>
            </a:r>
            <a:r>
              <a:rPr lang="zh-CN" altLang="en-US" sz="2400" dirty="0">
                <a:solidFill>
                  <a:srgbClr val="0000CC"/>
                </a:solidFill>
              </a:rPr>
              <a:t>求最大值的函数模板。</a:t>
            </a:r>
          </a:p>
          <a:p>
            <a:pPr eaLnBrk="1" hangingPunct="1">
              <a:lnSpc>
                <a:spcPct val="80000"/>
              </a:lnSpc>
              <a:buFontTx/>
              <a:buNone/>
            </a:pPr>
            <a:r>
              <a:rPr lang="en-US" altLang="zh-CN" sz="2000" dirty="0"/>
              <a:t>//Eg.cpp</a:t>
            </a:r>
          </a:p>
          <a:p>
            <a:pPr eaLnBrk="1" hangingPunct="1">
              <a:lnSpc>
                <a:spcPct val="80000"/>
              </a:lnSpc>
              <a:buFontTx/>
              <a:buNone/>
            </a:pPr>
            <a:r>
              <a:rPr lang="en-US" altLang="zh-CN" sz="2000" dirty="0"/>
              <a:t>#include &lt;</a:t>
            </a:r>
            <a:r>
              <a:rPr lang="en-US" altLang="zh-CN" sz="2000" dirty="0" err="1"/>
              <a:t>iostream</a:t>
            </a:r>
            <a:r>
              <a:rPr lang="en-US" altLang="zh-CN" sz="2000" dirty="0"/>
              <a:t>&gt;</a:t>
            </a:r>
          </a:p>
          <a:p>
            <a:pPr eaLnBrk="1" hangingPunct="1">
              <a:lnSpc>
                <a:spcPct val="80000"/>
              </a:lnSpc>
              <a:buFontTx/>
              <a:buNone/>
            </a:pPr>
            <a:r>
              <a:rPr lang="en-US" altLang="zh-CN" sz="2000" dirty="0"/>
              <a:t>using namespace </a:t>
            </a:r>
            <a:r>
              <a:rPr lang="en-US" altLang="zh-CN" sz="2000" dirty="0" err="1"/>
              <a:t>std</a:t>
            </a:r>
            <a:r>
              <a:rPr lang="en-US" altLang="zh-CN" sz="2000" dirty="0"/>
              <a:t>;</a:t>
            </a:r>
          </a:p>
          <a:p>
            <a:pPr eaLnBrk="1" hangingPunct="1">
              <a:lnSpc>
                <a:spcPct val="80000"/>
              </a:lnSpc>
              <a:buFontTx/>
              <a:buNone/>
            </a:pPr>
            <a:r>
              <a:rPr lang="en-US" altLang="zh-CN" sz="2000" dirty="0"/>
              <a:t>template &lt;class T&gt;</a:t>
            </a:r>
          </a:p>
          <a:p>
            <a:pPr eaLnBrk="1" hangingPunct="1">
              <a:lnSpc>
                <a:spcPct val="80000"/>
              </a:lnSpc>
              <a:buFontTx/>
              <a:buNone/>
            </a:pPr>
            <a:r>
              <a:rPr lang="en-US" altLang="zh-CN" sz="2000" dirty="0"/>
              <a:t>T max(T </a:t>
            </a:r>
            <a:r>
              <a:rPr lang="en-US" altLang="zh-CN" sz="2000" dirty="0" err="1"/>
              <a:t>a,T</a:t>
            </a:r>
            <a:r>
              <a:rPr lang="en-US" altLang="zh-CN" sz="2000" dirty="0"/>
              <a:t> b) {</a:t>
            </a:r>
          </a:p>
          <a:p>
            <a:pPr eaLnBrk="1" hangingPunct="1">
              <a:lnSpc>
                <a:spcPct val="80000"/>
              </a:lnSpc>
              <a:buFontTx/>
              <a:buNone/>
            </a:pPr>
            <a:r>
              <a:rPr lang="en-US" altLang="zh-CN" sz="2000" dirty="0"/>
              <a:t>		return (a&gt;b)?</a:t>
            </a:r>
            <a:r>
              <a:rPr lang="en-US" altLang="zh-CN" sz="2000" dirty="0" err="1"/>
              <a:t>a:b</a:t>
            </a:r>
            <a:r>
              <a:rPr lang="en-US" altLang="zh-CN" sz="2000" dirty="0"/>
              <a:t>;</a:t>
            </a:r>
          </a:p>
          <a:p>
            <a:pPr eaLnBrk="1" hangingPunct="1">
              <a:lnSpc>
                <a:spcPct val="80000"/>
              </a:lnSpc>
              <a:buFontTx/>
              <a:buNone/>
            </a:pPr>
            <a:r>
              <a:rPr lang="en-US" altLang="zh-CN" sz="2000" dirty="0"/>
              <a:t>}</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double a=2,b=3.4;</a:t>
            </a:r>
          </a:p>
          <a:p>
            <a:pPr eaLnBrk="1" hangingPunct="1">
              <a:lnSpc>
                <a:spcPct val="80000"/>
              </a:lnSpc>
              <a:buFontTx/>
              <a:buNone/>
            </a:pPr>
            <a:r>
              <a:rPr lang="en-US" altLang="zh-CN" sz="2000" dirty="0"/>
              <a:t>		float  c=5.1,d=3.2;</a:t>
            </a:r>
          </a:p>
          <a:p>
            <a:pPr eaLnBrk="1" hangingPunct="1">
              <a:lnSpc>
                <a:spcPct val="80000"/>
              </a:lnSpc>
              <a:buFontTx/>
              <a:buNone/>
            </a:pPr>
            <a:r>
              <a:rPr lang="en-US" altLang="zh-CN" sz="2000" dirty="0"/>
              <a:t>		</a:t>
            </a:r>
            <a:r>
              <a:rPr lang="en-US" altLang="zh-CN" sz="2000" dirty="0" err="1"/>
              <a:t>cout</a:t>
            </a:r>
            <a:r>
              <a:rPr lang="en-US" altLang="zh-CN" sz="2000" dirty="0"/>
              <a:t>&lt;&lt;"2, 3.2    </a:t>
            </a:r>
            <a:r>
              <a:rPr lang="zh-CN" altLang="en-US" sz="2000" dirty="0"/>
              <a:t>的最大值是：</a:t>
            </a:r>
            <a:r>
              <a:rPr lang="en-US" altLang="zh-CN" sz="2000" dirty="0"/>
              <a:t>"&lt;&lt;max(2,3.2)&lt;&lt;</a:t>
            </a:r>
            <a:r>
              <a:rPr lang="en-US" altLang="zh-CN" sz="2000" dirty="0" err="1"/>
              <a:t>endl</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 c    </a:t>
            </a:r>
            <a:r>
              <a:rPr lang="zh-CN" altLang="en-US" sz="2000" dirty="0"/>
              <a:t>的最大值是：</a:t>
            </a:r>
            <a:r>
              <a:rPr lang="en-US" altLang="zh-CN" sz="2000" dirty="0"/>
              <a:t>"&lt;&lt;max(</a:t>
            </a:r>
            <a:r>
              <a:rPr lang="en-US" altLang="zh-CN" sz="2000" dirty="0" err="1"/>
              <a:t>a,c</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 3    </a:t>
            </a:r>
            <a:r>
              <a:rPr lang="zh-CN" altLang="en-US" sz="2000" dirty="0"/>
              <a:t>的最大值是：</a:t>
            </a:r>
            <a:r>
              <a:rPr lang="en-US" altLang="zh-CN" sz="2000" dirty="0"/>
              <a:t>"&lt;&lt;max('a',3)&lt;&lt;</a:t>
            </a:r>
            <a:r>
              <a:rPr lang="en-US" altLang="zh-CN" sz="2000" dirty="0" err="1"/>
              <a:t>endl</a:t>
            </a:r>
            <a:r>
              <a:rPr lang="en-US" altLang="zh-CN" sz="2000" dirty="0"/>
              <a:t>;</a:t>
            </a:r>
          </a:p>
          <a:p>
            <a:pPr eaLnBrk="1" hangingPunct="1">
              <a:lnSpc>
                <a:spcPct val="80000"/>
              </a:lnSpc>
              <a:buFontTx/>
              <a:buNone/>
            </a:pPr>
            <a:r>
              <a:rPr lang="en-US" altLang="zh-CN" sz="2000" dirty="0"/>
              <a:t>}</a:t>
            </a:r>
            <a:endParaRPr lang="zh-CN" altLang="en-US" sz="2000" dirty="0"/>
          </a:p>
        </p:txBody>
      </p:sp>
    </p:spTree>
    <p:extLst>
      <p:ext uri="{BB962C8B-B14F-4D97-AF65-F5344CB8AC3E}">
        <p14:creationId xmlns:p14="http://schemas.microsoft.com/office/powerpoint/2010/main" val="20914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pPr eaLnBrk="1" hangingPunct="1"/>
            <a:r>
              <a:rPr lang="zh-CN" altLang="en-US" b="1"/>
              <a:t>第</a:t>
            </a:r>
            <a:r>
              <a:rPr lang="en-US" altLang="zh-CN" b="1"/>
              <a:t>7</a:t>
            </a:r>
            <a:r>
              <a:rPr lang="zh-CN" altLang="en-US" b="1"/>
              <a:t>章 </a:t>
            </a:r>
            <a:r>
              <a:rPr lang="zh-CN" altLang="en-US" b="1">
                <a:solidFill>
                  <a:srgbClr val="FF0000"/>
                </a:solidFill>
              </a:rPr>
              <a:t>模板与</a:t>
            </a:r>
            <a:r>
              <a:rPr lang="en-US" altLang="zh-CN" b="1">
                <a:solidFill>
                  <a:srgbClr val="FF0000"/>
                </a:solidFill>
              </a:rPr>
              <a:t>STL</a:t>
            </a:r>
          </a:p>
        </p:txBody>
      </p:sp>
      <p:sp>
        <p:nvSpPr>
          <p:cNvPr id="9221" name="Rectangle 5"/>
          <p:cNvSpPr>
            <a:spLocks noGrp="1" noChangeArrowheads="1"/>
          </p:cNvSpPr>
          <p:nvPr>
            <p:ph type="body" idx="1"/>
          </p:nvPr>
        </p:nvSpPr>
        <p:spPr>
          <a:xfrm>
            <a:off x="685800" y="1268760"/>
            <a:ext cx="7772400" cy="4251325"/>
          </a:xfrm>
        </p:spPr>
        <p:txBody>
          <a:bodyPr/>
          <a:lstStyle/>
          <a:p>
            <a:pPr eaLnBrk="1" hangingPunct="1"/>
            <a:r>
              <a:rPr lang="zh-CN" altLang="en-US" sz="2800" b="1" dirty="0"/>
              <a:t>模板（</a:t>
            </a:r>
            <a:r>
              <a:rPr lang="en-US" altLang="zh-CN" sz="2800" b="1" dirty="0"/>
              <a:t>template</a:t>
            </a:r>
            <a:r>
              <a:rPr lang="zh-CN" altLang="en-US" sz="2800" b="1" dirty="0"/>
              <a:t>）是</a:t>
            </a:r>
            <a:r>
              <a:rPr lang="en-US" altLang="zh-CN" sz="2800" b="1" dirty="0"/>
              <a:t>C++</a:t>
            </a:r>
            <a:r>
              <a:rPr lang="zh-CN" altLang="en-US" sz="2800" b="1" dirty="0"/>
              <a:t>实现代码重用机制的重要工具，是泛型技术（即与数据类型无关的通用程序设计技术）的基础。</a:t>
            </a:r>
          </a:p>
          <a:p>
            <a:pPr eaLnBrk="1" hangingPunct="1"/>
            <a:r>
              <a:rPr lang="zh-CN" altLang="en-US" sz="2800" b="1" dirty="0"/>
              <a:t>模板是</a:t>
            </a:r>
            <a:r>
              <a:rPr lang="en-US" altLang="zh-CN" sz="2800" b="1" dirty="0"/>
              <a:t>C++</a:t>
            </a:r>
            <a:r>
              <a:rPr lang="zh-CN" altLang="en-US" sz="2800" b="1" dirty="0"/>
              <a:t>中相对较新的</a:t>
            </a:r>
            <a:r>
              <a:rPr lang="en-US" altLang="zh-CN" sz="2800" b="1" dirty="0">
                <a:latin typeface="Arial" panose="020B0604020202020204" pitchFamily="34" charset="0"/>
              </a:rPr>
              <a:t> </a:t>
            </a:r>
            <a:r>
              <a:rPr lang="zh-CN" altLang="en-US" sz="2800" b="1" dirty="0"/>
              <a:t>语言机制，它实现了与具体数据类型无关的通用算法程序设计，能够提高软件开发的效率，是程序代码复用的强有力工具。 </a:t>
            </a:r>
          </a:p>
          <a:p>
            <a:pPr eaLnBrk="1" hangingPunct="1"/>
            <a:r>
              <a:rPr lang="zh-CN" altLang="en-US" sz="2800" b="1" dirty="0">
                <a:solidFill>
                  <a:srgbClr val="FF0000"/>
                </a:solidFill>
              </a:rPr>
              <a:t>本章主要介绍了函数模板和类模板两类，以及</a:t>
            </a:r>
            <a:r>
              <a:rPr lang="en-US" altLang="zh-CN" sz="2800" b="1" dirty="0">
                <a:solidFill>
                  <a:srgbClr val="FF0000"/>
                </a:solidFill>
              </a:rPr>
              <a:t>STL</a:t>
            </a:r>
            <a:r>
              <a:rPr lang="zh-CN" altLang="en-US" sz="2800" b="1" dirty="0">
                <a:solidFill>
                  <a:srgbClr val="FF0000"/>
                </a:solidFill>
              </a:rPr>
              <a:t>库中的几个常用模板数据类型及其应用。 </a:t>
            </a:r>
          </a:p>
        </p:txBody>
      </p:sp>
    </p:spTree>
    <p:extLst>
      <p:ext uri="{BB962C8B-B14F-4D97-AF65-F5344CB8AC3E}">
        <p14:creationId xmlns:p14="http://schemas.microsoft.com/office/powerpoint/2010/main" val="2119444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 calcmode="lin" valueType="num">
                                      <p:cBhvr additive="base">
                                        <p:cTn id="7"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anim calcmode="lin" valueType="num">
                                      <p:cBhvr additive="base">
                                        <p:cTn id="13"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4709" y="-20706"/>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32771" name="Rectangle 3"/>
          <p:cNvSpPr>
            <a:spLocks noGrp="1" noChangeArrowheads="1"/>
          </p:cNvSpPr>
          <p:nvPr>
            <p:ph type="body" idx="1"/>
          </p:nvPr>
        </p:nvSpPr>
        <p:spPr>
          <a:xfrm>
            <a:off x="391146" y="1196975"/>
            <a:ext cx="8136904" cy="4827587"/>
          </a:xfrm>
        </p:spPr>
        <p:txBody>
          <a:bodyPr/>
          <a:lstStyle/>
          <a:p>
            <a:pPr marL="533400" indent="-533400" eaLnBrk="1" hangingPunct="1">
              <a:lnSpc>
                <a:spcPct val="90000"/>
              </a:lnSpc>
            </a:pPr>
            <a:r>
              <a:rPr lang="zh-CN" altLang="en-US" sz="2800" dirty="0">
                <a:solidFill>
                  <a:srgbClr val="0000CC"/>
                </a:solidFill>
              </a:rPr>
              <a:t>编译本程序，将会产生</a:t>
            </a:r>
            <a:r>
              <a:rPr lang="en-US" altLang="zh-CN" sz="2800" dirty="0">
                <a:solidFill>
                  <a:srgbClr val="0000CC"/>
                </a:solidFill>
              </a:rPr>
              <a:t>3</a:t>
            </a:r>
            <a:r>
              <a:rPr lang="zh-CN" altLang="en-US" sz="2800" dirty="0">
                <a:solidFill>
                  <a:srgbClr val="0000CC"/>
                </a:solidFill>
              </a:rPr>
              <a:t>个编译错误：</a:t>
            </a:r>
          </a:p>
          <a:p>
            <a:pPr marL="800100" lvl="2" indent="0">
              <a:buNone/>
            </a:pPr>
            <a:r>
              <a:rPr lang="en-US" altLang="zh-CN" dirty="0"/>
              <a:t>C2782</a:t>
            </a:r>
            <a:r>
              <a:rPr lang="zh-CN" altLang="zh-CN" dirty="0"/>
              <a:t>，“</a:t>
            </a:r>
            <a:r>
              <a:rPr lang="en-US" altLang="zh-CN" dirty="0"/>
              <a:t>T max(T,T) </a:t>
            </a:r>
            <a:r>
              <a:rPr lang="zh-CN" altLang="zh-CN" dirty="0"/>
              <a:t>”</a:t>
            </a:r>
            <a:r>
              <a:rPr lang="en-US" altLang="zh-CN" dirty="0"/>
              <a:t>: </a:t>
            </a:r>
            <a:r>
              <a:rPr lang="zh-CN" altLang="zh-CN" dirty="0"/>
              <a:t>模板参数“</a:t>
            </a:r>
            <a:r>
              <a:rPr lang="en-US" altLang="zh-CN" dirty="0"/>
              <a:t>T</a:t>
            </a:r>
            <a:r>
              <a:rPr lang="zh-CN" altLang="zh-CN" dirty="0"/>
              <a:t>”不明确</a:t>
            </a:r>
          </a:p>
          <a:p>
            <a:pPr marL="800100" lvl="2" indent="0">
              <a:buNone/>
            </a:pPr>
            <a:r>
              <a:rPr lang="zh-CN" altLang="zh-CN" dirty="0"/>
              <a:t>……</a:t>
            </a:r>
          </a:p>
          <a:p>
            <a:pPr marL="914400" lvl="1" indent="-457200" eaLnBrk="1" hangingPunct="1">
              <a:lnSpc>
                <a:spcPct val="90000"/>
              </a:lnSpc>
              <a:buFontTx/>
              <a:buAutoNum type="arabicPeriod"/>
            </a:pPr>
            <a:endParaRPr lang="en-US" altLang="zh-CN" sz="2000" b="1" dirty="0">
              <a:solidFill>
                <a:schemeClr val="accent2"/>
              </a:solidFill>
            </a:endParaRPr>
          </a:p>
          <a:p>
            <a:pPr marL="533400" indent="-533400" eaLnBrk="1" hangingPunct="1">
              <a:lnSpc>
                <a:spcPct val="90000"/>
              </a:lnSpc>
            </a:pPr>
            <a:r>
              <a:rPr lang="zh-CN" altLang="en-US" sz="2400" b="1" dirty="0"/>
              <a:t>在普通函数的调用过程中，</a:t>
            </a:r>
            <a:r>
              <a:rPr lang="en-US" altLang="zh-CN" sz="2400" b="1" dirty="0"/>
              <a:t>C++</a:t>
            </a:r>
            <a:r>
              <a:rPr lang="zh-CN" altLang="en-US" sz="2400" b="1" dirty="0"/>
              <a:t>会对类型不匹配的参数进行隐式的类型转换 。但是，</a:t>
            </a:r>
            <a:r>
              <a:rPr lang="zh-CN" altLang="en-US" sz="2400" b="1" dirty="0">
                <a:solidFill>
                  <a:srgbClr val="FF0000"/>
                </a:solidFill>
              </a:rPr>
              <a:t>模板实例化过程中不会进行任何形式的参数类型转换</a:t>
            </a:r>
            <a:r>
              <a:rPr lang="zh-CN" altLang="en-US" sz="2400" b="1" dirty="0"/>
              <a:t>，</a:t>
            </a:r>
            <a:r>
              <a:rPr lang="zh-CN" altLang="en-US" sz="2400" b="1" dirty="0">
                <a:solidFill>
                  <a:srgbClr val="FF0000"/>
                </a:solidFill>
              </a:rPr>
              <a:t>从而导到模板函数的参数类型不匹配，</a:t>
            </a:r>
            <a:r>
              <a:rPr lang="zh-CN" altLang="en-US" sz="2400" b="1" dirty="0"/>
              <a:t>因此产生上述编译错误。</a:t>
            </a:r>
          </a:p>
        </p:txBody>
      </p:sp>
    </p:spTree>
    <p:extLst>
      <p:ext uri="{BB962C8B-B14F-4D97-AF65-F5344CB8AC3E}">
        <p14:creationId xmlns:p14="http://schemas.microsoft.com/office/powerpoint/2010/main" val="1238522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down)">
                                      <p:cBhvr>
                                        <p:cTn id="10" dur="500"/>
                                        <p:tgtEl>
                                          <p:spTgt spid="3277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 calcmode="lin" valueType="num">
                                      <p:cBhvr additive="base">
                                        <p:cTn id="1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27584" y="0"/>
            <a:ext cx="7772400" cy="936625"/>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23555" name="Rectangle 3"/>
          <p:cNvSpPr>
            <a:spLocks noGrp="1" noChangeArrowheads="1"/>
          </p:cNvSpPr>
          <p:nvPr>
            <p:ph type="body" idx="1"/>
          </p:nvPr>
        </p:nvSpPr>
        <p:spPr>
          <a:xfrm>
            <a:off x="539552" y="1196752"/>
            <a:ext cx="7772400" cy="4827587"/>
          </a:xfrm>
        </p:spPr>
        <p:txBody>
          <a:bodyPr/>
          <a:lstStyle/>
          <a:p>
            <a:pPr marL="533400" indent="-533400" eaLnBrk="1" hangingPunct="1"/>
            <a:r>
              <a:rPr lang="zh-CN" altLang="en-US" b="1" dirty="0">
                <a:solidFill>
                  <a:srgbClr val="0000CC"/>
                </a:solidFill>
              </a:rPr>
              <a:t>模板参数不匹配的解决方法</a:t>
            </a:r>
            <a:endParaRPr lang="en-US" altLang="zh-CN" b="1" dirty="0">
              <a:solidFill>
                <a:srgbClr val="0000CC"/>
              </a:solidFill>
            </a:endParaRPr>
          </a:p>
          <a:p>
            <a:pPr marL="933450" lvl="1" indent="-533400" eaLnBrk="1" hangingPunct="1">
              <a:lnSpc>
                <a:spcPct val="150000"/>
              </a:lnSpc>
              <a:buFontTx/>
              <a:buNone/>
            </a:pPr>
            <a:r>
              <a:rPr lang="zh-CN" altLang="en-US" b="1" dirty="0"/>
              <a:t>（</a:t>
            </a:r>
            <a:r>
              <a:rPr lang="en-US" altLang="zh-CN" b="1" dirty="0"/>
              <a:t>1</a:t>
            </a:r>
            <a:r>
              <a:rPr lang="zh-CN" altLang="en-US" b="1" dirty="0"/>
              <a:t>）在模板调用时进行参数类型的强制转换</a:t>
            </a:r>
          </a:p>
          <a:p>
            <a:pPr marL="1314450" lvl="2" indent="-457200" eaLnBrk="1" hangingPunct="1">
              <a:lnSpc>
                <a:spcPct val="150000"/>
              </a:lnSpc>
              <a:buFontTx/>
              <a:buNone/>
            </a:pPr>
            <a:r>
              <a:rPr lang="en-US" altLang="zh-CN" sz="2800" b="1" dirty="0" err="1"/>
              <a:t>cout</a:t>
            </a:r>
            <a:r>
              <a:rPr lang="en-US" altLang="zh-CN" sz="2800" b="1" dirty="0"/>
              <a:t>&lt;&lt;max(</a:t>
            </a:r>
            <a:r>
              <a:rPr lang="en-US" altLang="zh-CN" sz="2800" b="1" dirty="0">
                <a:solidFill>
                  <a:srgbClr val="FF0000"/>
                </a:solidFill>
              </a:rPr>
              <a:t>double(2</a:t>
            </a:r>
            <a:r>
              <a:rPr lang="en-US" altLang="zh-CN" sz="2800" b="1" dirty="0"/>
              <a:t>),3.2)&lt;&lt;</a:t>
            </a:r>
            <a:r>
              <a:rPr lang="en-US" altLang="zh-CN" sz="2800" b="1" dirty="0" err="1"/>
              <a:t>endl</a:t>
            </a:r>
            <a:r>
              <a:rPr lang="en-US" altLang="zh-CN" sz="2800" b="1" dirty="0"/>
              <a:t>;</a:t>
            </a:r>
          </a:p>
          <a:p>
            <a:pPr marL="933450" lvl="1" indent="-533400" eaLnBrk="1" hangingPunct="1">
              <a:lnSpc>
                <a:spcPct val="150000"/>
              </a:lnSpc>
              <a:buFontTx/>
              <a:buNone/>
            </a:pPr>
            <a:r>
              <a:rPr lang="zh-CN" altLang="en-US" b="1" dirty="0"/>
              <a:t>（</a:t>
            </a:r>
            <a:r>
              <a:rPr lang="en-US" altLang="zh-CN" b="1" dirty="0"/>
              <a:t>2</a:t>
            </a:r>
            <a:r>
              <a:rPr lang="zh-CN" altLang="en-US" b="1" dirty="0"/>
              <a:t>）显式指定函数模板实例化的类型参数</a:t>
            </a:r>
          </a:p>
          <a:p>
            <a:pPr marL="1314450" lvl="2" indent="-457200" eaLnBrk="1" hangingPunct="1">
              <a:lnSpc>
                <a:spcPct val="150000"/>
              </a:lnSpc>
              <a:buFontTx/>
              <a:buNone/>
            </a:pPr>
            <a:r>
              <a:rPr lang="en-US" altLang="zh-CN" sz="2800" b="1" dirty="0" err="1"/>
              <a:t>cout</a:t>
            </a:r>
            <a:r>
              <a:rPr lang="en-US" altLang="zh-CN" sz="2800" b="1" dirty="0"/>
              <a:t>&lt;&lt;max</a:t>
            </a:r>
            <a:r>
              <a:rPr lang="en-US" altLang="zh-CN" sz="2800" b="1" dirty="0">
                <a:solidFill>
                  <a:srgbClr val="FF0000"/>
                </a:solidFill>
              </a:rPr>
              <a:t>&lt;double&gt;</a:t>
            </a:r>
            <a:r>
              <a:rPr lang="en-US" altLang="zh-CN" sz="2800" b="1" dirty="0"/>
              <a:t>(2,3.2)&lt;&lt;</a:t>
            </a:r>
            <a:r>
              <a:rPr lang="en-US" altLang="zh-CN" sz="2800" b="1" dirty="0" err="1"/>
              <a:t>endl</a:t>
            </a:r>
            <a:r>
              <a:rPr lang="en-US" altLang="zh-CN" sz="2800" b="1" dirty="0"/>
              <a:t>;</a:t>
            </a:r>
          </a:p>
          <a:p>
            <a:pPr marL="1314450" lvl="2" indent="-457200" eaLnBrk="1" hangingPunct="1">
              <a:lnSpc>
                <a:spcPct val="150000"/>
              </a:lnSpc>
              <a:buFontTx/>
              <a:buNone/>
            </a:pPr>
            <a:r>
              <a:rPr lang="en-US" altLang="zh-CN" sz="2800" b="1" dirty="0" err="1"/>
              <a:t>cout</a:t>
            </a:r>
            <a:r>
              <a:rPr lang="en-US" altLang="zh-CN" sz="2800" b="1" dirty="0"/>
              <a:t>&lt;&lt;max</a:t>
            </a:r>
            <a:r>
              <a:rPr lang="en-US" altLang="zh-CN" sz="2800" b="1" dirty="0">
                <a:solidFill>
                  <a:srgbClr val="FF0000"/>
                </a:solidFill>
              </a:rPr>
              <a:t>&lt;</a:t>
            </a:r>
            <a:r>
              <a:rPr lang="en-US" altLang="zh-CN" sz="2800" b="1" dirty="0" err="1">
                <a:solidFill>
                  <a:srgbClr val="FF0000"/>
                </a:solidFill>
              </a:rPr>
              <a:t>int</a:t>
            </a:r>
            <a:r>
              <a:rPr lang="en-US" altLang="zh-CN" sz="2800" b="1" dirty="0">
                <a:solidFill>
                  <a:srgbClr val="FF0000"/>
                </a:solidFill>
              </a:rPr>
              <a:t>&gt;('a',3</a:t>
            </a:r>
            <a:r>
              <a:rPr lang="en-US" altLang="zh-CN" sz="2800" b="1" dirty="0"/>
              <a:t>)&lt;&lt;</a:t>
            </a:r>
            <a:r>
              <a:rPr lang="en-US" altLang="zh-CN" sz="2800" b="1" dirty="0" err="1"/>
              <a:t>endl</a:t>
            </a:r>
            <a:r>
              <a:rPr lang="en-US" altLang="zh-CN" sz="2800" b="1" dirty="0"/>
              <a:t>;</a:t>
            </a:r>
            <a:endParaRPr lang="zh-CN" altLang="en-US" sz="2800" b="1" dirty="0"/>
          </a:p>
          <a:p>
            <a:pPr marL="933450" lvl="1" indent="-533400" eaLnBrk="1" hangingPunct="1">
              <a:lnSpc>
                <a:spcPct val="150000"/>
              </a:lnSpc>
              <a:buFontTx/>
              <a:buNone/>
            </a:pPr>
            <a:r>
              <a:rPr lang="zh-CN" altLang="en-US" b="1" dirty="0"/>
              <a:t>（</a:t>
            </a:r>
            <a:r>
              <a:rPr lang="en-US" altLang="zh-CN" b="1" dirty="0"/>
              <a:t>3</a:t>
            </a:r>
            <a:r>
              <a:rPr lang="zh-CN" altLang="en-US" b="1" dirty="0"/>
              <a:t>）指定多个模板参数</a:t>
            </a:r>
          </a:p>
          <a:p>
            <a:pPr marL="533400" indent="-533400" eaLnBrk="1" hangingPunct="1">
              <a:buFontTx/>
              <a:buNone/>
            </a:pPr>
            <a:endParaRPr lang="zh-CN" altLang="en-US" sz="2800" b="1" dirty="0"/>
          </a:p>
        </p:txBody>
      </p:sp>
    </p:spTree>
    <p:extLst>
      <p:ext uri="{BB962C8B-B14F-4D97-AF65-F5344CB8AC3E}">
        <p14:creationId xmlns:p14="http://schemas.microsoft.com/office/powerpoint/2010/main" val="66231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 calcmode="lin" valueType="num">
                                      <p:cBhvr additive="base">
                                        <p:cTn id="13"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 calcmode="lin" valueType="num">
                                      <p:cBhvr additive="base">
                                        <p:cTn id="19"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 calcmode="lin" valueType="num">
                                      <p:cBhvr additive="base">
                                        <p:cTn id="25"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 calcmode="lin" valueType="num">
                                      <p:cBhvr additive="base">
                                        <p:cTn id="31"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685800" y="333375"/>
            <a:ext cx="8134672" cy="5975350"/>
          </a:xfrm>
        </p:spPr>
        <p:txBody>
          <a:bodyPr/>
          <a:lstStyle/>
          <a:p>
            <a:pPr eaLnBrk="1" hangingPunct="1">
              <a:lnSpc>
                <a:spcPct val="80000"/>
              </a:lnSpc>
              <a:buFontTx/>
              <a:buNone/>
            </a:pPr>
            <a:r>
              <a:rPr lang="en-US" altLang="zh-CN" sz="2400" dirty="0"/>
              <a:t>【</a:t>
            </a:r>
            <a:r>
              <a:rPr lang="zh-CN" altLang="en-US" sz="2400" dirty="0"/>
              <a:t>例</a:t>
            </a:r>
            <a:r>
              <a:rPr lang="en-US" altLang="zh-CN" sz="2400" dirty="0"/>
              <a:t>7-2】  </a:t>
            </a:r>
            <a:r>
              <a:rPr lang="zh-CN" altLang="en-US" sz="2400" dirty="0"/>
              <a:t>用两个模板参数实现求最大值的函数。</a:t>
            </a:r>
          </a:p>
          <a:p>
            <a:pPr eaLnBrk="1" hangingPunct="1">
              <a:lnSpc>
                <a:spcPct val="80000"/>
              </a:lnSpc>
              <a:buFontTx/>
              <a:buNone/>
            </a:pPr>
            <a:r>
              <a:rPr lang="en-US" altLang="zh-CN" sz="2400" dirty="0"/>
              <a:t>//Eg7-2.cpp</a:t>
            </a:r>
          </a:p>
          <a:p>
            <a:pPr eaLnBrk="1" hangingPunct="1">
              <a:lnSpc>
                <a:spcPct val="80000"/>
              </a:lnSpc>
              <a:buFontTx/>
              <a:buNone/>
            </a:pPr>
            <a:r>
              <a:rPr lang="en-US" altLang="zh-CN" sz="2400" dirty="0"/>
              <a:t>#include &lt;</a:t>
            </a:r>
            <a:r>
              <a:rPr lang="en-US" altLang="zh-CN" sz="2400" dirty="0" err="1"/>
              <a:t>iostream</a:t>
            </a:r>
            <a:r>
              <a:rPr lang="en-US" altLang="zh-CN" sz="2400" dirty="0"/>
              <a:t>&gt;</a:t>
            </a:r>
          </a:p>
          <a:p>
            <a:pPr eaLnBrk="1" hangingPunct="1">
              <a:lnSpc>
                <a:spcPct val="80000"/>
              </a:lnSpc>
              <a:buFontTx/>
              <a:buNone/>
            </a:pPr>
            <a:r>
              <a:rPr lang="en-US" altLang="zh-CN" sz="2400" dirty="0"/>
              <a:t>using namespace </a:t>
            </a:r>
            <a:r>
              <a:rPr lang="en-US" altLang="zh-CN" sz="2400" dirty="0" err="1"/>
              <a:t>std</a:t>
            </a:r>
            <a:r>
              <a:rPr lang="en-US" altLang="zh-CN" sz="2400" dirty="0"/>
              <a:t>;</a:t>
            </a:r>
          </a:p>
          <a:p>
            <a:pPr eaLnBrk="1" hangingPunct="1">
              <a:lnSpc>
                <a:spcPct val="80000"/>
              </a:lnSpc>
              <a:buFontTx/>
              <a:buNone/>
            </a:pPr>
            <a:r>
              <a:rPr lang="en-US" altLang="zh-CN" sz="2400" dirty="0">
                <a:solidFill>
                  <a:srgbClr val="0000CC"/>
                </a:solidFill>
              </a:rPr>
              <a:t>template &lt;class T1,class T2&gt;</a:t>
            </a:r>
          </a:p>
          <a:p>
            <a:pPr eaLnBrk="1" hangingPunct="1">
              <a:lnSpc>
                <a:spcPct val="80000"/>
              </a:lnSpc>
              <a:buFontTx/>
              <a:buNone/>
            </a:pPr>
            <a:r>
              <a:rPr lang="en-US" altLang="zh-CN" sz="2400" dirty="0">
                <a:solidFill>
                  <a:srgbClr val="FF0000"/>
                </a:solidFill>
              </a:rPr>
              <a:t>T1 max(T1 a,T2 b) {</a:t>
            </a:r>
          </a:p>
          <a:p>
            <a:pPr eaLnBrk="1" hangingPunct="1">
              <a:lnSpc>
                <a:spcPct val="80000"/>
              </a:lnSpc>
              <a:buFontTx/>
              <a:buNone/>
            </a:pPr>
            <a:r>
              <a:rPr lang="en-US" altLang="zh-CN" sz="2400" dirty="0">
                <a:solidFill>
                  <a:srgbClr val="FF0000"/>
                </a:solidFill>
              </a:rPr>
              <a:t>		return (a&gt;b)?</a:t>
            </a:r>
            <a:r>
              <a:rPr lang="en-US" altLang="zh-CN" sz="2400" dirty="0" err="1">
                <a:solidFill>
                  <a:srgbClr val="FF0000"/>
                </a:solidFill>
              </a:rPr>
              <a:t>a:b</a:t>
            </a:r>
            <a:r>
              <a:rPr lang="en-US" altLang="zh-CN" sz="2400" dirty="0">
                <a:solidFill>
                  <a:srgbClr val="FF0000"/>
                </a:solidFill>
              </a:rPr>
              <a:t>;</a:t>
            </a:r>
          </a:p>
          <a:p>
            <a:pPr eaLnBrk="1" hangingPunct="1">
              <a:lnSpc>
                <a:spcPct val="80000"/>
              </a:lnSpc>
              <a:buFontTx/>
              <a:buNone/>
            </a:pPr>
            <a:r>
              <a:rPr lang="en-US" altLang="zh-CN" sz="2400" dirty="0">
                <a:solidFill>
                  <a:srgbClr val="FF0000"/>
                </a:solidFill>
              </a:rPr>
              <a:t>}</a:t>
            </a:r>
          </a:p>
          <a:p>
            <a:pPr eaLnBrk="1" hangingPunct="1">
              <a:lnSpc>
                <a:spcPct val="80000"/>
              </a:lnSpc>
              <a:buFontTx/>
              <a:buNone/>
            </a:pPr>
            <a:r>
              <a:rPr lang="en-US" altLang="zh-CN" sz="2400" dirty="0"/>
              <a:t>void main(){</a:t>
            </a:r>
          </a:p>
          <a:p>
            <a:pPr eaLnBrk="1" hangingPunct="1">
              <a:lnSpc>
                <a:spcPct val="80000"/>
              </a:lnSpc>
              <a:buFontTx/>
              <a:buNone/>
            </a:pPr>
            <a:r>
              <a:rPr lang="en-US" altLang="zh-CN" sz="2400" dirty="0"/>
              <a:t>		double a=2,b=3.4;</a:t>
            </a:r>
          </a:p>
          <a:p>
            <a:pPr eaLnBrk="1" hangingPunct="1">
              <a:lnSpc>
                <a:spcPct val="80000"/>
              </a:lnSpc>
              <a:buFontTx/>
              <a:buNone/>
            </a:pPr>
            <a:r>
              <a:rPr lang="en-US" altLang="zh-CN" sz="2400" dirty="0"/>
              <a:t>		float  c=5.1,d=3.2;</a:t>
            </a:r>
          </a:p>
          <a:p>
            <a:pPr eaLnBrk="1" hangingPunct="1">
              <a:lnSpc>
                <a:spcPct val="80000"/>
              </a:lnSpc>
              <a:buFontTx/>
              <a:buNone/>
            </a:pPr>
            <a:r>
              <a:rPr lang="en-US" altLang="zh-CN" sz="2400" dirty="0"/>
              <a:t>		</a:t>
            </a:r>
            <a:r>
              <a:rPr lang="en-US" altLang="zh-CN" sz="2400" dirty="0" err="1"/>
              <a:t>cout</a:t>
            </a:r>
            <a:r>
              <a:rPr lang="en-US" altLang="zh-CN" sz="2400" dirty="0"/>
              <a:t>&lt;&lt;"2, 3.2    </a:t>
            </a:r>
            <a:r>
              <a:rPr lang="zh-CN" altLang="en-US" sz="2400" dirty="0"/>
              <a:t>的最大值是：</a:t>
            </a:r>
            <a:r>
              <a:rPr lang="en-US" altLang="zh-CN" sz="2400" dirty="0"/>
              <a:t>"</a:t>
            </a:r>
            <a:r>
              <a:rPr lang="zh-CN" altLang="en-US" sz="2400" dirty="0"/>
              <a:t>   </a:t>
            </a:r>
            <a:endParaRPr lang="en-US" altLang="zh-CN" sz="2400" dirty="0"/>
          </a:p>
          <a:p>
            <a:pPr eaLnBrk="1" hangingPunct="1">
              <a:lnSpc>
                <a:spcPct val="80000"/>
              </a:lnSpc>
              <a:buFontTx/>
              <a:buNone/>
            </a:pPr>
            <a:r>
              <a:rPr lang="en-US" altLang="zh-CN" sz="2400" dirty="0"/>
              <a:t>                 &lt;&lt;max(2,3.2)&lt;&lt;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&lt;&lt;"a, c    </a:t>
            </a:r>
            <a:r>
              <a:rPr lang="zh-CN" altLang="en-US" sz="2400" dirty="0"/>
              <a:t>的最大值是：</a:t>
            </a:r>
            <a:r>
              <a:rPr lang="en-US" altLang="zh-CN" sz="2400" dirty="0"/>
              <a:t>"&lt;&lt;max(</a:t>
            </a:r>
            <a:r>
              <a:rPr lang="en-US" altLang="zh-CN" sz="2400" dirty="0" err="1"/>
              <a:t>a,c</a:t>
            </a:r>
            <a:r>
              <a:rPr lang="en-US" altLang="zh-CN" sz="2400" dirty="0"/>
              <a:t>)&lt;&lt;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&lt;&lt;"'a', 3    </a:t>
            </a:r>
            <a:r>
              <a:rPr lang="zh-CN" altLang="en-US" sz="2400" dirty="0"/>
              <a:t>的最大值是：</a:t>
            </a:r>
            <a:r>
              <a:rPr lang="en-US" altLang="zh-CN" sz="2400" dirty="0"/>
              <a:t>"&lt;&lt;max('a',3)&lt;&lt;</a:t>
            </a:r>
            <a:r>
              <a:rPr lang="en-US" altLang="zh-CN" sz="2400" dirty="0" err="1"/>
              <a:t>endl</a:t>
            </a:r>
            <a:r>
              <a:rPr lang="en-US" altLang="zh-CN" sz="2400" dirty="0"/>
              <a:t>;</a:t>
            </a:r>
          </a:p>
          <a:p>
            <a:pPr eaLnBrk="1" hangingPunct="1">
              <a:lnSpc>
                <a:spcPct val="80000"/>
              </a:lnSpc>
              <a:buFontTx/>
              <a:buNone/>
            </a:pPr>
            <a:r>
              <a:rPr lang="en-US" altLang="zh-CN" sz="2400" dirty="0"/>
              <a:t>}	 </a:t>
            </a:r>
            <a:endParaRPr lang="zh-CN" altLang="en-US" sz="2400" dirty="0"/>
          </a:p>
        </p:txBody>
      </p:sp>
    </p:spTree>
    <p:extLst>
      <p:ext uri="{BB962C8B-B14F-4D97-AF65-F5344CB8AC3E}">
        <p14:creationId xmlns:p14="http://schemas.microsoft.com/office/powerpoint/2010/main" val="10492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2" end="2"/>
                                            </p:txEl>
                                          </p:spTgt>
                                        </p:tgtEl>
                                        <p:attrNameLst>
                                          <p:attrName>style.visibility</p:attrName>
                                        </p:attrNameLst>
                                      </p:cBhvr>
                                      <p:to>
                                        <p:strVal val="visible"/>
                                      </p:to>
                                    </p:set>
                                    <p:anim calcmode="lin" valueType="num">
                                      <p:cBhvr additive="base">
                                        <p:cTn id="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8">
                                            <p:txEl>
                                              <p:pRg st="3" end="3"/>
                                            </p:txEl>
                                          </p:spTgt>
                                        </p:tgtEl>
                                        <p:attrNameLst>
                                          <p:attrName>style.visibility</p:attrName>
                                        </p:attrNameLst>
                                      </p:cBhvr>
                                      <p:to>
                                        <p:strVal val="visible"/>
                                      </p:to>
                                    </p:set>
                                    <p:anim calcmode="lin" valueType="num">
                                      <p:cBhvr additive="base">
                                        <p:cTn id="11"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1056" y="0"/>
            <a:ext cx="7772400" cy="908720"/>
          </a:xfrm>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
        <p:nvSpPr>
          <p:cNvPr id="35843" name="Rectangle 3"/>
          <p:cNvSpPr>
            <a:spLocks noGrp="1" noChangeArrowheads="1"/>
          </p:cNvSpPr>
          <p:nvPr>
            <p:ph type="body" idx="1"/>
          </p:nvPr>
        </p:nvSpPr>
        <p:spPr>
          <a:xfrm>
            <a:off x="467544" y="1052737"/>
            <a:ext cx="8281169" cy="5805264"/>
          </a:xfrm>
        </p:spPr>
        <p:txBody>
          <a:bodyPr/>
          <a:lstStyle/>
          <a:p>
            <a:pPr algn="just" eaLnBrk="1" hangingPunct="1">
              <a:lnSpc>
                <a:spcPct val="80000"/>
              </a:lnSpc>
              <a:buFontTx/>
              <a:buNone/>
            </a:pPr>
            <a:r>
              <a:rPr lang="en-US" altLang="zh-CN" sz="2800" b="1" dirty="0">
                <a:solidFill>
                  <a:srgbClr val="0000CC"/>
                </a:solidFill>
              </a:rPr>
              <a:t>2.</a:t>
            </a:r>
            <a:r>
              <a:rPr lang="zh-CN" altLang="zh-CN" sz="2800" b="1" dirty="0">
                <a:solidFill>
                  <a:srgbClr val="0000CC"/>
                </a:solidFill>
              </a:rPr>
              <a:t>类型与非类型模板参数</a:t>
            </a:r>
            <a:endParaRPr lang="en-US" altLang="zh-CN" sz="2800" b="1" dirty="0">
              <a:solidFill>
                <a:srgbClr val="0000CC"/>
              </a:solidFill>
            </a:endParaRPr>
          </a:p>
          <a:p>
            <a:pPr algn="just" eaLnBrk="1" hangingPunct="1">
              <a:lnSpc>
                <a:spcPct val="80000"/>
              </a:lnSpc>
            </a:pPr>
            <a:r>
              <a:rPr lang="zh-CN" altLang="en-US" sz="2000" b="1" dirty="0"/>
              <a:t>函数模板参数可以是类属参数，也可以包括普通类型的参数。</a:t>
            </a:r>
            <a:r>
              <a:rPr lang="zh-CN" altLang="en-US" sz="2000" b="1" dirty="0">
                <a:solidFill>
                  <a:schemeClr val="accent2"/>
                </a:solidFill>
              </a:rPr>
              <a:t> </a:t>
            </a:r>
          </a:p>
          <a:p>
            <a:pPr eaLnBrk="1" hangingPunct="1">
              <a:lnSpc>
                <a:spcPct val="80000"/>
              </a:lnSpc>
              <a:buFontTx/>
              <a:buNone/>
            </a:pPr>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7-3】  </a:t>
            </a:r>
            <a:r>
              <a:rPr lang="zh-CN" altLang="en-US" sz="2400" dirty="0">
                <a:solidFill>
                  <a:srgbClr val="FF0000"/>
                </a:solidFill>
              </a:rPr>
              <a:t>用函数模板实现数组的选择法排序，</a:t>
            </a:r>
          </a:p>
          <a:p>
            <a:pPr eaLnBrk="1" hangingPunct="1">
              <a:lnSpc>
                <a:spcPct val="80000"/>
              </a:lnSpc>
              <a:buFontTx/>
              <a:buNone/>
            </a:pPr>
            <a:r>
              <a:rPr lang="en-US" altLang="zh-CN" sz="2000" dirty="0"/>
              <a:t>//Eg7-3.cpp</a:t>
            </a:r>
          </a:p>
          <a:p>
            <a:pPr eaLnBrk="1" hangingPunct="1">
              <a:lnSpc>
                <a:spcPct val="80000"/>
              </a:lnSpc>
              <a:buFontTx/>
              <a:buNone/>
            </a:pPr>
            <a:r>
              <a:rPr lang="en-US" altLang="zh-CN" sz="2000" dirty="0"/>
              <a:t>#include &lt;</a:t>
            </a:r>
            <a:r>
              <a:rPr lang="en-US" altLang="zh-CN" sz="2000" dirty="0" err="1"/>
              <a:t>iostream</a:t>
            </a:r>
            <a:r>
              <a:rPr lang="en-US" altLang="zh-CN" sz="2000" dirty="0"/>
              <a:t>&gt;</a:t>
            </a:r>
          </a:p>
          <a:p>
            <a:pPr eaLnBrk="1" hangingPunct="1">
              <a:lnSpc>
                <a:spcPct val="80000"/>
              </a:lnSpc>
              <a:buFontTx/>
              <a:buNone/>
            </a:pPr>
            <a:r>
              <a:rPr lang="en-US" altLang="zh-CN" sz="2000" dirty="0"/>
              <a:t>using namespace </a:t>
            </a:r>
            <a:r>
              <a:rPr lang="en-US" altLang="zh-CN" sz="2000" dirty="0" err="1"/>
              <a:t>std</a:t>
            </a:r>
            <a:r>
              <a:rPr lang="en-US" altLang="zh-CN" sz="2000" dirty="0"/>
              <a:t>;</a:t>
            </a:r>
          </a:p>
          <a:p>
            <a:pPr eaLnBrk="1" hangingPunct="1">
              <a:lnSpc>
                <a:spcPct val="80000"/>
              </a:lnSpc>
              <a:buFontTx/>
              <a:buNone/>
            </a:pPr>
            <a:r>
              <a:rPr lang="en-US" altLang="zh-CN" sz="2000" b="1" dirty="0">
                <a:solidFill>
                  <a:srgbClr val="0000CC"/>
                </a:solidFill>
              </a:rPr>
              <a:t>template &lt;class T&gt;</a:t>
            </a:r>
          </a:p>
          <a:p>
            <a:pPr eaLnBrk="1" hangingPunct="1">
              <a:lnSpc>
                <a:spcPct val="80000"/>
              </a:lnSpc>
              <a:buFontTx/>
              <a:buNone/>
            </a:pPr>
            <a:r>
              <a:rPr lang="en-US" altLang="zh-CN" sz="2000" dirty="0">
                <a:solidFill>
                  <a:srgbClr val="0000CC"/>
                </a:solidFill>
              </a:rPr>
              <a:t>void sort(</a:t>
            </a:r>
            <a:r>
              <a:rPr lang="en-US" altLang="zh-CN" sz="2000" dirty="0">
                <a:solidFill>
                  <a:srgbClr val="FF0000"/>
                </a:solidFill>
              </a:rPr>
              <a:t>T</a:t>
            </a:r>
            <a:r>
              <a:rPr lang="en-US" altLang="zh-CN" sz="2000" dirty="0">
                <a:solidFill>
                  <a:srgbClr val="0000CC"/>
                </a:solidFill>
              </a:rPr>
              <a:t> </a:t>
            </a:r>
            <a:r>
              <a:rPr lang="en-US" altLang="zh-CN" sz="2000" dirty="0">
                <a:solidFill>
                  <a:srgbClr val="FF0000"/>
                </a:solidFill>
              </a:rPr>
              <a:t>&amp;</a:t>
            </a:r>
            <a:r>
              <a:rPr lang="en-US" altLang="zh-CN" sz="2000" dirty="0">
                <a:solidFill>
                  <a:srgbClr val="0000CC"/>
                </a:solidFill>
              </a:rPr>
              <a:t> </a:t>
            </a:r>
            <a:r>
              <a:rPr lang="en-US" altLang="zh-CN" sz="2000" dirty="0" err="1">
                <a:solidFill>
                  <a:srgbClr val="0000CC"/>
                </a:solidFill>
              </a:rPr>
              <a:t>a,</a:t>
            </a:r>
            <a:r>
              <a:rPr lang="en-US" altLang="zh-CN" sz="2000" dirty="0" err="1">
                <a:solidFill>
                  <a:srgbClr val="FF0000"/>
                </a:solidFill>
              </a:rPr>
              <a:t>int</a:t>
            </a:r>
            <a:r>
              <a:rPr lang="en-US" altLang="zh-CN" sz="2000" dirty="0">
                <a:solidFill>
                  <a:srgbClr val="FF0000"/>
                </a:solidFill>
              </a:rPr>
              <a:t> </a:t>
            </a:r>
            <a:r>
              <a:rPr lang="en-US" altLang="zh-CN" sz="2000" dirty="0">
                <a:solidFill>
                  <a:srgbClr val="0000CC"/>
                </a:solidFill>
              </a:rPr>
              <a:t>n) </a:t>
            </a:r>
          </a:p>
          <a:p>
            <a:pPr eaLnBrk="1" hangingPunct="1">
              <a:lnSpc>
                <a:spcPct val="80000"/>
              </a:lnSpc>
              <a:buFontTx/>
              <a:buNone/>
            </a:pPr>
            <a:r>
              <a:rPr lang="en-US" altLang="zh-CN" sz="2000" dirty="0"/>
              <a:t>{</a:t>
            </a:r>
          </a:p>
          <a:p>
            <a:pPr eaLnBrk="1" hangingPunct="1">
              <a:lnSpc>
                <a:spcPct val="80000"/>
              </a:lnSpc>
              <a:buFontTx/>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p>
          <a:p>
            <a:pPr eaLnBrk="1" hangingPunct="1">
              <a:lnSpc>
                <a:spcPct val="80000"/>
              </a:lnSpc>
              <a:buFontTx/>
              <a:buNone/>
            </a:pPr>
            <a:r>
              <a:rPr lang="en-US" altLang="zh-CN" sz="2000" dirty="0"/>
              <a:t>			</a:t>
            </a:r>
            <a:r>
              <a:rPr lang="en-US" altLang="zh-CN" sz="2000" dirty="0" err="1"/>
              <a:t>int</a:t>
            </a:r>
            <a:r>
              <a:rPr lang="en-US" altLang="zh-CN" sz="2000" dirty="0"/>
              <a:t> p=</a:t>
            </a:r>
            <a:r>
              <a:rPr lang="en-US" altLang="zh-CN" sz="2000" dirty="0" err="1"/>
              <a:t>i</a:t>
            </a:r>
            <a:r>
              <a:rPr lang="en-US" altLang="zh-CN" sz="2000" dirty="0"/>
              <a:t>;</a:t>
            </a:r>
          </a:p>
          <a:p>
            <a:pPr eaLnBrk="1" hangingPunct="1">
              <a:lnSpc>
                <a:spcPct val="80000"/>
              </a:lnSpc>
              <a:buFontTx/>
              <a:buNone/>
            </a:pPr>
            <a:r>
              <a:rPr lang="en-US" altLang="zh-CN" sz="2000" dirty="0"/>
              <a:t>		for(</a:t>
            </a:r>
            <a:r>
              <a:rPr lang="en-US" altLang="zh-CN" sz="2000" dirty="0" err="1"/>
              <a:t>int</a:t>
            </a:r>
            <a:r>
              <a:rPr lang="en-US" altLang="zh-CN" sz="2000" dirty="0"/>
              <a:t> j=</a:t>
            </a:r>
            <a:r>
              <a:rPr lang="en-US" altLang="zh-CN" sz="2000" dirty="0" err="1"/>
              <a:t>i;j</a:t>
            </a:r>
            <a:r>
              <a:rPr lang="en-US" altLang="zh-CN" sz="2000" dirty="0"/>
              <a:t>&lt;</a:t>
            </a:r>
            <a:r>
              <a:rPr lang="en-US" altLang="zh-CN" sz="2000" dirty="0" err="1"/>
              <a:t>n;j</a:t>
            </a:r>
            <a:r>
              <a:rPr lang="en-US" altLang="zh-CN" sz="2000" dirty="0"/>
              <a:t>++)</a:t>
            </a:r>
          </a:p>
          <a:p>
            <a:pPr lvl="3" eaLnBrk="1" hangingPunct="1">
              <a:lnSpc>
                <a:spcPct val="80000"/>
              </a:lnSpc>
              <a:buFontTx/>
              <a:buNone/>
            </a:pPr>
            <a:r>
              <a:rPr lang="en-US" altLang="zh-CN" dirty="0"/>
              <a:t>if(a[p]&lt;a[j])</a:t>
            </a:r>
          </a:p>
          <a:p>
            <a:pPr lvl="3" eaLnBrk="1" hangingPunct="1">
              <a:lnSpc>
                <a:spcPct val="80000"/>
              </a:lnSpc>
              <a:buFontTx/>
              <a:buNone/>
            </a:pPr>
            <a:r>
              <a:rPr lang="en-US" altLang="zh-CN" dirty="0"/>
              <a:t>p=j;</a:t>
            </a:r>
          </a:p>
          <a:p>
            <a:pPr lvl="3" eaLnBrk="1" hangingPunct="1">
              <a:lnSpc>
                <a:spcPct val="80000"/>
              </a:lnSpc>
              <a:buFontTx/>
              <a:buNone/>
            </a:pPr>
            <a:r>
              <a:rPr lang="en-US" altLang="zh-CN" dirty="0" err="1"/>
              <a:t>int</a:t>
            </a:r>
            <a:r>
              <a:rPr lang="en-US" altLang="zh-CN" dirty="0"/>
              <a:t> t=a[</a:t>
            </a:r>
            <a:r>
              <a:rPr lang="en-US" altLang="zh-CN" dirty="0" err="1"/>
              <a:t>i</a:t>
            </a:r>
            <a:r>
              <a:rPr lang="en-US" altLang="zh-CN" dirty="0"/>
              <a:t>];	</a:t>
            </a:r>
          </a:p>
          <a:p>
            <a:pPr lvl="3" eaLnBrk="1" hangingPunct="1">
              <a:lnSpc>
                <a:spcPct val="80000"/>
              </a:lnSpc>
              <a:buFontTx/>
              <a:buNone/>
            </a:pPr>
            <a:r>
              <a:rPr lang="en-US" altLang="zh-CN" dirty="0"/>
              <a:t>a[</a:t>
            </a:r>
            <a:r>
              <a:rPr lang="en-US" altLang="zh-CN" dirty="0" err="1"/>
              <a:t>i</a:t>
            </a:r>
            <a:r>
              <a:rPr lang="en-US" altLang="zh-CN" dirty="0"/>
              <a:t>]=a[p];		</a:t>
            </a:r>
          </a:p>
          <a:p>
            <a:pPr lvl="3" eaLnBrk="1" hangingPunct="1">
              <a:lnSpc>
                <a:spcPct val="80000"/>
              </a:lnSpc>
              <a:buFontTx/>
              <a:buNone/>
            </a:pPr>
            <a:r>
              <a:rPr lang="en-US" altLang="zh-CN" dirty="0"/>
              <a:t>a[p]=t;</a:t>
            </a:r>
          </a:p>
          <a:p>
            <a:pPr eaLnBrk="1" hangingPunct="1">
              <a:lnSpc>
                <a:spcPct val="80000"/>
              </a:lnSpc>
              <a:buFontTx/>
              <a:buNone/>
            </a:pPr>
            <a:r>
              <a:rPr lang="en-US" altLang="zh-CN" sz="2000" dirty="0"/>
              <a:t>		}</a:t>
            </a:r>
          </a:p>
          <a:p>
            <a:pPr eaLnBrk="1" hangingPunct="1">
              <a:lnSpc>
                <a:spcPct val="80000"/>
              </a:lnSpc>
              <a:buFontTx/>
              <a:buNone/>
            </a:pPr>
            <a:r>
              <a:rPr lang="en-US" altLang="zh-CN" sz="2000" dirty="0"/>
              <a:t>}</a:t>
            </a:r>
            <a:endParaRPr lang="zh-CN" altLang="en-US" sz="2000" dirty="0"/>
          </a:p>
        </p:txBody>
      </p:sp>
      <p:sp>
        <p:nvSpPr>
          <p:cNvPr id="2" name="对话气泡: 矩形 1"/>
          <p:cNvSpPr/>
          <p:nvPr/>
        </p:nvSpPr>
        <p:spPr>
          <a:xfrm>
            <a:off x="5004049" y="3356992"/>
            <a:ext cx="3744664" cy="864096"/>
          </a:xfrm>
          <a:prstGeom prst="wedgeRectCallout">
            <a:avLst>
              <a:gd name="adj1" fmla="val -104823"/>
              <a:gd name="adj2" fmla="val -3111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T</a:t>
            </a:r>
            <a:r>
              <a:rPr lang="zh-CN" altLang="en-US" sz="2000" b="1" dirty="0">
                <a:solidFill>
                  <a:schemeClr val="tx1"/>
                </a:solidFill>
              </a:rPr>
              <a:t>是类型参数，</a:t>
            </a:r>
            <a:r>
              <a:rPr lang="en-US" altLang="zh-CN" sz="2000" b="1" dirty="0">
                <a:solidFill>
                  <a:schemeClr val="tx1"/>
                </a:solidFill>
              </a:rPr>
              <a:t>n</a:t>
            </a:r>
            <a:r>
              <a:rPr lang="zh-CN" altLang="en-US" sz="2000" b="1" dirty="0">
                <a:solidFill>
                  <a:schemeClr val="tx1"/>
                </a:solidFill>
              </a:rPr>
              <a:t>是非类型参数</a:t>
            </a:r>
          </a:p>
        </p:txBody>
      </p:sp>
    </p:spTree>
    <p:extLst>
      <p:ext uri="{BB962C8B-B14F-4D97-AF65-F5344CB8AC3E}">
        <p14:creationId xmlns:p14="http://schemas.microsoft.com/office/powerpoint/2010/main" val="13799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 calcmode="lin" valueType="num">
                                      <p:cBhvr additive="base">
                                        <p:cTn id="2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 calcmode="lin" valueType="num">
                                      <p:cBhvr additive="base">
                                        <p:cTn id="2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5843">
                                            <p:txEl>
                                              <p:pRg st="6" end="6"/>
                                            </p:txEl>
                                          </p:spTgt>
                                        </p:tgtEl>
                                        <p:attrNameLst>
                                          <p:attrName>style.visibility</p:attrName>
                                        </p:attrNameLst>
                                      </p:cBhvr>
                                      <p:to>
                                        <p:strVal val="visible"/>
                                      </p:to>
                                    </p:set>
                                    <p:anim calcmode="lin" valueType="num">
                                      <p:cBhvr additive="base">
                                        <p:cTn id="33"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 calcmode="lin" valueType="num">
                                      <p:cBhvr additive="base">
                                        <p:cTn id="37"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additive="base">
                                        <p:cTn id="43"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5843">
                                            <p:txEl>
                                              <p:pRg st="11" end="11"/>
                                            </p:txEl>
                                          </p:spTgt>
                                        </p:tgtEl>
                                        <p:attrNameLst>
                                          <p:attrName>style.visibility</p:attrName>
                                        </p:attrNameLst>
                                      </p:cBhvr>
                                      <p:to>
                                        <p:strVal val="visible"/>
                                      </p:to>
                                    </p:set>
                                    <p:anim calcmode="lin" valueType="num">
                                      <p:cBhvr additive="base">
                                        <p:cTn id="55"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5843">
                                            <p:txEl>
                                              <p:pRg st="12" end="12"/>
                                            </p:txEl>
                                          </p:spTgt>
                                        </p:tgtEl>
                                        <p:attrNameLst>
                                          <p:attrName>style.visibility</p:attrName>
                                        </p:attrNameLst>
                                      </p:cBhvr>
                                      <p:to>
                                        <p:strVal val="visible"/>
                                      </p:to>
                                    </p:set>
                                    <p:anim calcmode="lin" valueType="num">
                                      <p:cBhvr additive="base">
                                        <p:cTn id="59"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843">
                                            <p:txEl>
                                              <p:pRg st="13" end="13"/>
                                            </p:txEl>
                                          </p:spTgt>
                                        </p:tgtEl>
                                        <p:attrNameLst>
                                          <p:attrName>style.visibility</p:attrName>
                                        </p:attrNameLst>
                                      </p:cBhvr>
                                      <p:to>
                                        <p:strVal val="visible"/>
                                      </p:to>
                                    </p:set>
                                    <p:anim calcmode="lin" valueType="num">
                                      <p:cBhvr additive="base">
                                        <p:cTn id="63"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584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5843">
                                            <p:txEl>
                                              <p:pRg st="14" end="14"/>
                                            </p:txEl>
                                          </p:spTgt>
                                        </p:tgtEl>
                                        <p:attrNameLst>
                                          <p:attrName>style.visibility</p:attrName>
                                        </p:attrNameLst>
                                      </p:cBhvr>
                                      <p:to>
                                        <p:strVal val="visible"/>
                                      </p:to>
                                    </p:set>
                                    <p:anim calcmode="lin" valueType="num">
                                      <p:cBhvr additive="base">
                                        <p:cTn id="67"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5843">
                                            <p:txEl>
                                              <p:pRg st="15" end="15"/>
                                            </p:txEl>
                                          </p:spTgt>
                                        </p:tgtEl>
                                        <p:attrNameLst>
                                          <p:attrName>style.visibility</p:attrName>
                                        </p:attrNameLst>
                                      </p:cBhvr>
                                      <p:to>
                                        <p:strVal val="visible"/>
                                      </p:to>
                                    </p:set>
                                    <p:anim calcmode="lin" valueType="num">
                                      <p:cBhvr additive="base">
                                        <p:cTn id="71"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584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843">
                                            <p:txEl>
                                              <p:pRg st="16" end="16"/>
                                            </p:txEl>
                                          </p:spTgt>
                                        </p:tgtEl>
                                        <p:attrNameLst>
                                          <p:attrName>style.visibility</p:attrName>
                                        </p:attrNameLst>
                                      </p:cBhvr>
                                      <p:to>
                                        <p:strVal val="visible"/>
                                      </p:to>
                                    </p:set>
                                    <p:anim calcmode="lin" valueType="num">
                                      <p:cBhvr additive="base">
                                        <p:cTn id="75" dur="500" fill="hold"/>
                                        <p:tgtEl>
                                          <p:spTgt spid="3584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584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5843">
                                            <p:txEl>
                                              <p:pRg st="17" end="17"/>
                                            </p:txEl>
                                          </p:spTgt>
                                        </p:tgtEl>
                                        <p:attrNameLst>
                                          <p:attrName>style.visibility</p:attrName>
                                        </p:attrNameLst>
                                      </p:cBhvr>
                                      <p:to>
                                        <p:strVal val="visible"/>
                                      </p:to>
                                    </p:set>
                                    <p:anim calcmode="lin" valueType="num">
                                      <p:cBhvr additive="base">
                                        <p:cTn id="79" dur="500" fill="hold"/>
                                        <p:tgtEl>
                                          <p:spTgt spid="3584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843">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5843">
                                            <p:txEl>
                                              <p:pRg st="18" end="18"/>
                                            </p:txEl>
                                          </p:spTgt>
                                        </p:tgtEl>
                                        <p:attrNameLst>
                                          <p:attrName>style.visibility</p:attrName>
                                        </p:attrNameLst>
                                      </p:cBhvr>
                                      <p:to>
                                        <p:strVal val="visible"/>
                                      </p:to>
                                    </p:set>
                                    <p:anim calcmode="lin" valueType="num">
                                      <p:cBhvr additive="base">
                                        <p:cTn id="83" dur="500" fill="hold"/>
                                        <p:tgtEl>
                                          <p:spTgt spid="3584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584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wipe(down)">
                                      <p:cBhvr>
                                        <p:cTn id="8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333375"/>
            <a:ext cx="7772400" cy="5762625"/>
          </a:xfrm>
        </p:spPr>
        <p:txBody>
          <a:bodyPr/>
          <a:lstStyle/>
          <a:p>
            <a:pPr eaLnBrk="1" hangingPunct="1">
              <a:lnSpc>
                <a:spcPct val="80000"/>
              </a:lnSpc>
              <a:buFontTx/>
              <a:buNone/>
            </a:pPr>
            <a:r>
              <a:rPr lang="en-US" altLang="zh-CN" sz="2000" dirty="0"/>
              <a:t>template &lt;class T&gt;</a:t>
            </a:r>
          </a:p>
          <a:p>
            <a:pPr eaLnBrk="1" hangingPunct="1">
              <a:lnSpc>
                <a:spcPct val="80000"/>
              </a:lnSpc>
              <a:buFontTx/>
              <a:buNone/>
            </a:pPr>
            <a:r>
              <a:rPr lang="en-US" altLang="zh-CN" sz="2000" dirty="0"/>
              <a:t>void display(T&amp; </a:t>
            </a:r>
            <a:r>
              <a:rPr lang="en-US" altLang="zh-CN" sz="2000" dirty="0" err="1"/>
              <a:t>a,int</a:t>
            </a:r>
            <a:r>
              <a:rPr lang="en-US" altLang="zh-CN" sz="2000" dirty="0"/>
              <a:t> n) {</a:t>
            </a:r>
          </a:p>
          <a:p>
            <a:pPr eaLnBrk="1" hangingPunct="1">
              <a:lnSpc>
                <a:spcPct val="80000"/>
              </a:lnSpc>
              <a:buFontTx/>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p>
          <a:p>
            <a:pPr eaLnBrk="1" hangingPunct="1">
              <a:lnSpc>
                <a:spcPct val="80000"/>
              </a:lnSpc>
              <a:buFontTx/>
              <a:buNone/>
            </a:pPr>
            <a:r>
              <a:rPr lang="en-US" altLang="zh-CN" sz="2000" dirty="0" err="1"/>
              <a:t>cout</a:t>
            </a:r>
            <a:r>
              <a:rPr lang="en-US" altLang="zh-CN" sz="2000" dirty="0"/>
              <a:t>&lt;&lt;a[</a:t>
            </a:r>
            <a:r>
              <a:rPr lang="en-US" altLang="zh-CN" sz="2000" dirty="0" err="1"/>
              <a:t>i</a:t>
            </a:r>
            <a:r>
              <a:rPr lang="en-US" altLang="zh-CN" sz="2000" dirty="0"/>
              <a:t>]&lt;&lt;"\t";</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a:t>
            </a:r>
          </a:p>
          <a:p>
            <a:pPr eaLnBrk="1" hangingPunct="1">
              <a:lnSpc>
                <a:spcPct val="80000"/>
              </a:lnSpc>
              <a:buFontTx/>
              <a:buNone/>
            </a:pPr>
            <a:r>
              <a:rPr lang="en-US" altLang="zh-CN" sz="2000" dirty="0"/>
              <a:t>	</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a:t>
            </a:r>
            <a:r>
              <a:rPr lang="en-US" altLang="zh-CN" sz="2000" dirty="0" err="1"/>
              <a:t>int</a:t>
            </a:r>
            <a:r>
              <a:rPr lang="en-US" altLang="zh-CN" sz="2000" dirty="0"/>
              <a:t> a[]={1,41,2,5,8,21,23};</a:t>
            </a:r>
          </a:p>
          <a:p>
            <a:pPr eaLnBrk="1" hangingPunct="1">
              <a:lnSpc>
                <a:spcPct val="80000"/>
              </a:lnSpc>
              <a:buFontTx/>
              <a:buNone/>
            </a:pPr>
            <a:r>
              <a:rPr lang="en-US" altLang="zh-CN" sz="2000" dirty="0"/>
              <a:t>		char b[]={'</a:t>
            </a:r>
            <a:r>
              <a:rPr lang="en-US" altLang="zh-CN" sz="2000" dirty="0" err="1"/>
              <a:t>a','x','y','e','q','g','o','u</a:t>
            </a:r>
            <a:r>
              <a:rPr lang="en-US" altLang="zh-CN" sz="2000" dirty="0"/>
              <a:t>'};</a:t>
            </a:r>
          </a:p>
          <a:p>
            <a:pPr eaLnBrk="1" hangingPunct="1">
              <a:lnSpc>
                <a:spcPct val="80000"/>
              </a:lnSpc>
              <a:buFontTx/>
              <a:buNone/>
            </a:pPr>
            <a:r>
              <a:rPr lang="en-US" altLang="zh-CN" sz="2000" dirty="0"/>
              <a:t>		sort(a,</a:t>
            </a:r>
            <a:r>
              <a:rPr lang="en-US" altLang="zh-CN" sz="2000" b="1" dirty="0">
                <a:solidFill>
                  <a:srgbClr val="FF0000"/>
                </a:solidFill>
              </a:rPr>
              <a:t>7</a:t>
            </a:r>
            <a:r>
              <a:rPr lang="en-US" altLang="zh-CN" sz="2000" dirty="0"/>
              <a:t>);</a:t>
            </a:r>
          </a:p>
          <a:p>
            <a:pPr eaLnBrk="1" hangingPunct="1">
              <a:lnSpc>
                <a:spcPct val="80000"/>
              </a:lnSpc>
              <a:buFontTx/>
              <a:buNone/>
            </a:pPr>
            <a:r>
              <a:rPr lang="en-US" altLang="zh-CN" sz="2000" dirty="0"/>
              <a:t>		sort(b,</a:t>
            </a:r>
            <a:r>
              <a:rPr lang="en-US" altLang="zh-CN" sz="2000" b="1" dirty="0">
                <a:solidFill>
                  <a:srgbClr val="FF0000"/>
                </a:solidFill>
              </a:rPr>
              <a:t>8</a:t>
            </a:r>
            <a:r>
              <a:rPr lang="en-US" altLang="zh-CN" sz="2000" dirty="0"/>
              <a:t>);</a:t>
            </a:r>
          </a:p>
          <a:p>
            <a:pPr eaLnBrk="1" hangingPunct="1">
              <a:lnSpc>
                <a:spcPct val="80000"/>
              </a:lnSpc>
              <a:buFontTx/>
              <a:buNone/>
            </a:pPr>
            <a:r>
              <a:rPr lang="en-US" altLang="zh-CN" sz="2000" dirty="0"/>
              <a:t>		display(a,</a:t>
            </a:r>
            <a:r>
              <a:rPr lang="en-US" altLang="zh-CN" sz="2000" b="1" dirty="0">
                <a:solidFill>
                  <a:srgbClr val="FF0000"/>
                </a:solidFill>
              </a:rPr>
              <a:t>7</a:t>
            </a:r>
            <a:r>
              <a:rPr lang="en-US" altLang="zh-CN" sz="2000" dirty="0"/>
              <a:t>);</a:t>
            </a:r>
          </a:p>
          <a:p>
            <a:pPr eaLnBrk="1" hangingPunct="1">
              <a:lnSpc>
                <a:spcPct val="80000"/>
              </a:lnSpc>
              <a:buFontTx/>
              <a:buNone/>
            </a:pPr>
            <a:r>
              <a:rPr lang="en-US" altLang="zh-CN" sz="2000" dirty="0"/>
              <a:t>		display(b,</a:t>
            </a:r>
            <a:r>
              <a:rPr lang="en-US" altLang="zh-CN" sz="2000" b="1" dirty="0">
                <a:solidFill>
                  <a:srgbClr val="FF0000"/>
                </a:solidFill>
              </a:rPr>
              <a:t>8</a:t>
            </a:r>
            <a:r>
              <a:rPr lang="en-US" altLang="zh-CN" sz="2000" dirty="0"/>
              <a:t>);</a:t>
            </a:r>
          </a:p>
          <a:p>
            <a:pPr eaLnBrk="1" hangingPunct="1">
              <a:lnSpc>
                <a:spcPct val="80000"/>
              </a:lnSpc>
              <a:buFontTx/>
              <a:buNone/>
            </a:pPr>
            <a:r>
              <a:rPr lang="en-US" altLang="zh-CN" sz="2000" dirty="0"/>
              <a:t>}</a:t>
            </a:r>
          </a:p>
          <a:p>
            <a:pPr eaLnBrk="1" hangingPunct="1">
              <a:lnSpc>
                <a:spcPct val="80000"/>
              </a:lnSpc>
              <a:buFontTx/>
              <a:buNone/>
            </a:pPr>
            <a:r>
              <a:rPr lang="zh-CN" altLang="en-US" sz="2000" dirty="0">
                <a:solidFill>
                  <a:schemeClr val="accent2"/>
                </a:solidFill>
              </a:rPr>
              <a:t>程序运行结果如下：</a:t>
            </a:r>
          </a:p>
          <a:p>
            <a:pPr eaLnBrk="1" hangingPunct="1">
              <a:lnSpc>
                <a:spcPct val="80000"/>
              </a:lnSpc>
              <a:buFontTx/>
              <a:buNone/>
            </a:pPr>
            <a:r>
              <a:rPr lang="en-US" altLang="zh-CN" sz="2000" dirty="0">
                <a:solidFill>
                  <a:schemeClr val="accent2"/>
                </a:solidFill>
              </a:rPr>
              <a:t>41	23	21	8	5	2	1	</a:t>
            </a:r>
          </a:p>
          <a:p>
            <a:pPr eaLnBrk="1" hangingPunct="1">
              <a:lnSpc>
                <a:spcPct val="80000"/>
              </a:lnSpc>
              <a:buFontTx/>
              <a:buNone/>
            </a:pPr>
            <a:r>
              <a:rPr lang="en-US" altLang="zh-CN" sz="2000" dirty="0">
                <a:solidFill>
                  <a:schemeClr val="accent2"/>
                </a:solidFill>
              </a:rPr>
              <a:t>y	x	u	q	o	g	e	a</a:t>
            </a:r>
            <a:endParaRPr lang="zh-CN" altLang="en-US" sz="2000" dirty="0">
              <a:solidFill>
                <a:schemeClr val="accent2"/>
              </a:solidFill>
            </a:endParaRPr>
          </a:p>
        </p:txBody>
      </p:sp>
      <p:sp>
        <p:nvSpPr>
          <p:cNvPr id="2" name="对话气泡: 矩形 1"/>
          <p:cNvSpPr/>
          <p:nvPr/>
        </p:nvSpPr>
        <p:spPr>
          <a:xfrm>
            <a:off x="6012160" y="2996952"/>
            <a:ext cx="2808312" cy="1368152"/>
          </a:xfrm>
          <a:prstGeom prst="wedgeRectCallout">
            <a:avLst>
              <a:gd name="adj1" fmla="val -158312"/>
              <a:gd name="adj2" fmla="val -5363"/>
            </a:avLst>
          </a:prstGeom>
          <a:gradFill>
            <a:gsLst>
              <a:gs pos="0">
                <a:schemeClr val="accent1">
                  <a:lumMod val="5000"/>
                  <a:lumOff val="95000"/>
                </a:schemeClr>
              </a:gs>
              <a:gs pos="74000">
                <a:srgbClr val="FFFF00"/>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向模板函数传递非类型参数时只能传递常量</a:t>
            </a:r>
          </a:p>
        </p:txBody>
      </p:sp>
    </p:spTree>
    <p:extLst>
      <p:ext uri="{BB962C8B-B14F-4D97-AF65-F5344CB8AC3E}">
        <p14:creationId xmlns:p14="http://schemas.microsoft.com/office/powerpoint/2010/main" val="87349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 calcmode="lin" valueType="num">
                                      <p:cBhvr additive="base">
                                        <p:cTn id="1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 calcmode="lin" valueType="num">
                                      <p:cBhvr additive="base">
                                        <p:cTn id="23"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 calcmode="lin" valueType="num">
                                      <p:cBhvr additive="base">
                                        <p:cTn id="2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86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867">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867">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867">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867">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867">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867">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867">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down)">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6867">
                                            <p:txEl>
                                              <p:pRg st="15" end="15"/>
                                            </p:txEl>
                                          </p:spTgt>
                                        </p:tgtEl>
                                        <p:attrNameLst>
                                          <p:attrName>style.visibility</p:attrName>
                                        </p:attrNameLst>
                                      </p:cBhvr>
                                      <p:to>
                                        <p:strVal val="visible"/>
                                      </p:to>
                                    </p:set>
                                    <p:anim calcmode="lin" valueType="num">
                                      <p:cBhvr additive="base">
                                        <p:cTn id="56" dur="500" fill="hold"/>
                                        <p:tgtEl>
                                          <p:spTgt spid="36867">
                                            <p:txEl>
                                              <p:pRg st="15" end="1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6867">
                                            <p:txEl>
                                              <p:pRg st="15" end="15"/>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6867">
                                            <p:txEl>
                                              <p:pRg st="16" end="16"/>
                                            </p:txEl>
                                          </p:spTgt>
                                        </p:tgtEl>
                                        <p:attrNameLst>
                                          <p:attrName>style.visibility</p:attrName>
                                        </p:attrNameLst>
                                      </p:cBhvr>
                                      <p:to>
                                        <p:strVal val="visible"/>
                                      </p:to>
                                    </p:set>
                                    <p:anim calcmode="lin" valueType="num">
                                      <p:cBhvr additive="base">
                                        <p:cTn id="60" dur="500" fill="hold"/>
                                        <p:tgtEl>
                                          <p:spTgt spid="36867">
                                            <p:txEl>
                                              <p:pRg st="16" end="16"/>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6867">
                                            <p:txEl>
                                              <p:pRg st="16" end="16"/>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6867">
                                            <p:txEl>
                                              <p:pRg st="17" end="17"/>
                                            </p:txEl>
                                          </p:spTgt>
                                        </p:tgtEl>
                                        <p:attrNameLst>
                                          <p:attrName>style.visibility</p:attrName>
                                        </p:attrNameLst>
                                      </p:cBhvr>
                                      <p:to>
                                        <p:strVal val="visible"/>
                                      </p:to>
                                    </p:set>
                                    <p:anim calcmode="lin" valueType="num">
                                      <p:cBhvr additive="base">
                                        <p:cTn id="64" dur="500" fill="hold"/>
                                        <p:tgtEl>
                                          <p:spTgt spid="36867">
                                            <p:txEl>
                                              <p:pRg st="17" end="17"/>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6867">
                                            <p:txEl>
                                              <p:pRg st="17" end="17"/>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6867">
                                            <p:txEl>
                                              <p:pRg st="6" end="6"/>
                                            </p:txEl>
                                          </p:spTgt>
                                        </p:tgtEl>
                                        <p:attrNameLst>
                                          <p:attrName>style.visibility</p:attrName>
                                        </p:attrNameLst>
                                      </p:cBhvr>
                                      <p:to>
                                        <p:strVal val="visible"/>
                                      </p:to>
                                    </p:set>
                                    <p:anim calcmode="lin" valueType="num">
                                      <p:cBhvr additive="base">
                                        <p:cTn id="68"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76590"/>
            <a:ext cx="8964488" cy="5448754"/>
          </a:xfrm>
        </p:spPr>
        <p:txBody>
          <a:bodyPr/>
          <a:lstStyle/>
          <a:p>
            <a:pPr algn="just" eaLnBrk="1" hangingPunct="1">
              <a:lnSpc>
                <a:spcPct val="80000"/>
              </a:lnSpc>
              <a:buNone/>
            </a:pPr>
            <a:r>
              <a:rPr lang="en-US" altLang="zh-CN" sz="2800" b="1" dirty="0">
                <a:solidFill>
                  <a:srgbClr val="0000CC"/>
                </a:solidFill>
              </a:rPr>
              <a:t>3</a:t>
            </a:r>
            <a:r>
              <a:rPr lang="zh-CN" altLang="zh-CN" sz="2800" b="1" dirty="0">
                <a:solidFill>
                  <a:srgbClr val="0000CC"/>
                </a:solidFill>
              </a:rPr>
              <a:t>．模板参数的作用域</a:t>
            </a:r>
          </a:p>
          <a:p>
            <a:r>
              <a:rPr lang="zh-CN" altLang="zh-CN" sz="2400" dirty="0"/>
              <a:t>模板参数遵循普通的作用域范围规则：</a:t>
            </a:r>
            <a:r>
              <a:rPr lang="zh-CN" altLang="zh-CN" sz="2400" dirty="0">
                <a:solidFill>
                  <a:srgbClr val="FF0000"/>
                </a:solidFill>
              </a:rPr>
              <a:t>模板参数的可用范围在其声明之后，直到模板声明或定义结束之前</a:t>
            </a:r>
            <a:r>
              <a:rPr lang="zh-CN" altLang="zh-CN" sz="2400" dirty="0"/>
              <a:t>；</a:t>
            </a:r>
            <a:endParaRPr lang="en-US" altLang="zh-CN" sz="2400" dirty="0"/>
          </a:p>
          <a:p>
            <a:r>
              <a:rPr lang="zh-CN" altLang="zh-CN" sz="2400" dirty="0"/>
              <a:t>同局部变量一样，</a:t>
            </a:r>
            <a:r>
              <a:rPr lang="zh-CN" altLang="zh-CN" sz="2400" dirty="0">
                <a:solidFill>
                  <a:srgbClr val="FF0000"/>
                </a:solidFill>
              </a:rPr>
              <a:t>模板参数会隐藏外层作用域中声明的相同名字</a:t>
            </a:r>
            <a:r>
              <a:rPr lang="zh-CN" altLang="zh-CN" sz="2400" dirty="0"/>
              <a:t>。但与普通函数不同的是，在模板内不能重用模板参数名。</a:t>
            </a:r>
          </a:p>
          <a:p>
            <a:pPr marL="400050" lvl="1" indent="0">
              <a:buNone/>
            </a:pPr>
            <a:r>
              <a:rPr lang="en-US" altLang="zh-CN" sz="2000" dirty="0" err="1">
                <a:solidFill>
                  <a:srgbClr val="0000CC"/>
                </a:solidFill>
              </a:rPr>
              <a:t>struct</a:t>
            </a:r>
            <a:r>
              <a:rPr lang="en-US" altLang="zh-CN" sz="2000" dirty="0">
                <a:solidFill>
                  <a:srgbClr val="0000CC"/>
                </a:solidFill>
              </a:rPr>
              <a:t> A {};</a:t>
            </a:r>
            <a:endParaRPr lang="zh-CN" altLang="zh-CN" sz="2000" dirty="0">
              <a:solidFill>
                <a:srgbClr val="0000CC"/>
              </a:solidFill>
            </a:endParaRPr>
          </a:p>
          <a:p>
            <a:pPr marL="400050" lvl="1" indent="0">
              <a:buNone/>
            </a:pPr>
            <a:r>
              <a:rPr lang="en-US" altLang="zh-CN" sz="2000" dirty="0"/>
              <a:t>template&lt;</a:t>
            </a:r>
            <a:r>
              <a:rPr lang="en-US" altLang="zh-CN" sz="2000" dirty="0" err="1"/>
              <a:t>typename</a:t>
            </a:r>
            <a:r>
              <a:rPr lang="en-US" altLang="zh-CN" sz="2000" dirty="0"/>
              <a:t> A, </a:t>
            </a:r>
            <a:r>
              <a:rPr lang="en-US" altLang="zh-CN" sz="2000" dirty="0" err="1"/>
              <a:t>typename</a:t>
            </a:r>
            <a:r>
              <a:rPr lang="en-US" altLang="zh-CN" sz="2000" dirty="0"/>
              <a:t> B&gt;</a:t>
            </a:r>
            <a:endParaRPr lang="zh-CN" altLang="zh-CN" sz="2000" dirty="0"/>
          </a:p>
          <a:p>
            <a:pPr marL="400050" lvl="1" indent="0">
              <a:buNone/>
            </a:pPr>
            <a:r>
              <a:rPr lang="en-US" altLang="zh-CN" sz="2000" dirty="0"/>
              <a:t>void f(A </a:t>
            </a:r>
            <a:r>
              <a:rPr lang="en-US" altLang="zh-CN" sz="2000" dirty="0" err="1"/>
              <a:t>a</a:t>
            </a:r>
            <a:r>
              <a:rPr lang="en-US" altLang="zh-CN" sz="2000" dirty="0"/>
              <a:t>, B b) {</a:t>
            </a:r>
            <a:endParaRPr lang="zh-CN" altLang="zh-CN" sz="2000" dirty="0"/>
          </a:p>
          <a:p>
            <a:pPr marL="400050" lvl="1" indent="0">
              <a:buNone/>
            </a:pPr>
            <a:r>
              <a:rPr lang="en-US" altLang="zh-CN" sz="2000" dirty="0"/>
              <a:t>	A t = a;                             //t</a:t>
            </a:r>
            <a:r>
              <a:rPr lang="zh-CN" altLang="zh-CN" sz="2000" dirty="0"/>
              <a:t>是</a:t>
            </a:r>
            <a:r>
              <a:rPr lang="en-US" altLang="zh-CN" sz="2000" dirty="0" err="1"/>
              <a:t>typename</a:t>
            </a:r>
            <a:r>
              <a:rPr lang="en-US" altLang="zh-CN" sz="2000" dirty="0"/>
              <a:t> A</a:t>
            </a:r>
            <a:r>
              <a:rPr lang="zh-CN" altLang="zh-CN" sz="2000" dirty="0"/>
              <a:t>指定的类型</a:t>
            </a:r>
          </a:p>
          <a:p>
            <a:pPr marL="400050" lvl="1" indent="0">
              <a:buNone/>
            </a:pPr>
            <a:r>
              <a:rPr lang="en-US" altLang="zh-CN" sz="2000" dirty="0"/>
              <a:t>	</a:t>
            </a:r>
            <a:r>
              <a:rPr lang="en-US" altLang="zh-CN" sz="2000" dirty="0" err="1"/>
              <a:t>int</a:t>
            </a:r>
            <a:r>
              <a:rPr lang="en-US" altLang="zh-CN" sz="2000" dirty="0"/>
              <a:t> B;                               //</a:t>
            </a:r>
            <a:r>
              <a:rPr lang="zh-CN" altLang="zh-CN" sz="2000" dirty="0"/>
              <a:t>错误，重用模板参数定义变量名称。</a:t>
            </a:r>
          </a:p>
          <a:p>
            <a:pPr marL="400050" lvl="1" indent="0">
              <a:buNone/>
            </a:pPr>
            <a:r>
              <a:rPr lang="en-US" altLang="zh-CN" sz="2000" dirty="0"/>
              <a:t>}</a:t>
            </a:r>
            <a:endParaRPr lang="zh-CN" altLang="zh-CN" sz="2000" dirty="0"/>
          </a:p>
          <a:p>
            <a:r>
              <a:rPr lang="zh-CN" altLang="zh-CN" sz="2400" dirty="0"/>
              <a:t>在</a:t>
            </a:r>
            <a:r>
              <a:rPr lang="en-US" altLang="zh-CN" sz="2400" dirty="0"/>
              <a:t>f</a:t>
            </a:r>
            <a:r>
              <a:rPr lang="zh-CN" altLang="zh-CN" sz="2400" dirty="0"/>
              <a:t>模板内，模板参数</a:t>
            </a:r>
            <a:r>
              <a:rPr lang="en-US" altLang="zh-CN" sz="2400" dirty="0"/>
              <a:t>A</a:t>
            </a:r>
            <a:r>
              <a:rPr lang="zh-CN" altLang="zh-CN" sz="2400" dirty="0"/>
              <a:t>隐藏了外层作用域定义的结构类型</a:t>
            </a:r>
            <a:r>
              <a:rPr lang="en-US" altLang="zh-CN" sz="2400" dirty="0"/>
              <a:t>A</a:t>
            </a:r>
            <a:r>
              <a:rPr lang="zh-CN" altLang="zh-CN" sz="2400" dirty="0"/>
              <a:t>。</a:t>
            </a:r>
          </a:p>
          <a:p>
            <a:endParaRPr lang="zh-CN" altLang="en-US" sz="2400" dirty="0"/>
          </a:p>
        </p:txBody>
      </p:sp>
      <p:sp>
        <p:nvSpPr>
          <p:cNvPr id="4" name="Rectangle 2"/>
          <p:cNvSpPr>
            <a:spLocks noGrp="1" noChangeArrowheads="1"/>
          </p:cNvSpPr>
          <p:nvPr>
            <p:ph type="title"/>
          </p:nvPr>
        </p:nvSpPr>
        <p:spPr/>
        <p:txBody>
          <a:bodyPr/>
          <a:lstStyle/>
          <a:p>
            <a:pPr eaLnBrk="1" hangingPunct="1"/>
            <a:r>
              <a:rPr lang="en-US" altLang="zh-CN" dirty="0"/>
              <a:t>7.2.2  </a:t>
            </a:r>
            <a:r>
              <a:rPr lang="zh-CN" altLang="en-US" dirty="0"/>
              <a:t>函数</a:t>
            </a:r>
            <a:r>
              <a:rPr lang="zh-CN" altLang="en-US" dirty="0">
                <a:solidFill>
                  <a:srgbClr val="FF0000"/>
                </a:solidFill>
              </a:rPr>
              <a:t>模板的实例化</a:t>
            </a:r>
          </a:p>
        </p:txBody>
      </p:sp>
    </p:spTree>
    <p:extLst>
      <p:ext uri="{BB962C8B-B14F-4D97-AF65-F5344CB8AC3E}">
        <p14:creationId xmlns:p14="http://schemas.microsoft.com/office/powerpoint/2010/main" val="20292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08927" y="0"/>
            <a:ext cx="7772400" cy="908720"/>
          </a:xfrm>
        </p:spPr>
        <p:txBody>
          <a:bodyPr/>
          <a:lstStyle/>
          <a:p>
            <a:pPr eaLnBrk="1" hangingPunct="1"/>
            <a:r>
              <a:rPr lang="en-US" altLang="zh-CN" b="1" dirty="0"/>
              <a:t>7.3  </a:t>
            </a:r>
            <a:r>
              <a:rPr lang="zh-CN" altLang="en-US" b="1" dirty="0">
                <a:solidFill>
                  <a:srgbClr val="FF0000"/>
                </a:solidFill>
              </a:rPr>
              <a:t>类模板</a:t>
            </a:r>
          </a:p>
        </p:txBody>
      </p:sp>
      <p:sp>
        <p:nvSpPr>
          <p:cNvPr id="41987" name="Rectangle 3"/>
          <p:cNvSpPr>
            <a:spLocks noGrp="1" noChangeArrowheads="1"/>
          </p:cNvSpPr>
          <p:nvPr>
            <p:ph type="body" idx="1"/>
          </p:nvPr>
        </p:nvSpPr>
        <p:spPr>
          <a:xfrm>
            <a:off x="395535" y="1124744"/>
            <a:ext cx="8568953" cy="5256212"/>
          </a:xfrm>
        </p:spPr>
        <p:txBody>
          <a:bodyPr/>
          <a:lstStyle/>
          <a:p>
            <a:pPr marL="609600" indent="-609600" algn="just" eaLnBrk="1" hangingPunct="1">
              <a:lnSpc>
                <a:spcPct val="80000"/>
              </a:lnSpc>
              <a:buFontTx/>
              <a:buNone/>
            </a:pPr>
            <a:r>
              <a:rPr lang="en-US" altLang="zh-CN" sz="2800" dirty="0">
                <a:solidFill>
                  <a:srgbClr val="0000CC"/>
                </a:solidFill>
              </a:rPr>
              <a:t>7.3.1  </a:t>
            </a:r>
            <a:r>
              <a:rPr lang="zh-CN" altLang="en-US" sz="2800" dirty="0">
                <a:solidFill>
                  <a:srgbClr val="0000CC"/>
                </a:solidFill>
              </a:rPr>
              <a:t>类模板的概念</a:t>
            </a:r>
          </a:p>
          <a:p>
            <a:pPr marL="971550" lvl="1" indent="-457200" eaLnBrk="1" hangingPunct="1"/>
            <a:r>
              <a:rPr lang="zh-CN" altLang="en-US" b="1" dirty="0"/>
              <a:t>类模板可用来设计</a:t>
            </a:r>
            <a:r>
              <a:rPr lang="zh-CN" altLang="en-US" b="1" dirty="0">
                <a:solidFill>
                  <a:srgbClr val="FF0000"/>
                </a:solidFill>
              </a:rPr>
              <a:t>结构和成员函数完全相同</a:t>
            </a:r>
            <a:r>
              <a:rPr lang="zh-CN" altLang="en-US" b="1" dirty="0"/>
              <a:t>，但所处理的</a:t>
            </a:r>
            <a:r>
              <a:rPr lang="zh-CN" altLang="en-US" b="1" dirty="0">
                <a:solidFill>
                  <a:srgbClr val="FF0000"/>
                </a:solidFill>
              </a:rPr>
              <a:t>数据类型不同的通用类</a:t>
            </a:r>
            <a:r>
              <a:rPr lang="zh-CN" altLang="en-US" b="1" dirty="0"/>
              <a:t>。</a:t>
            </a:r>
            <a:r>
              <a:rPr lang="zh-CN" altLang="en-US" sz="2200" dirty="0"/>
              <a:t>如栈，存在</a:t>
            </a:r>
          </a:p>
          <a:p>
            <a:pPr marL="1371600" lvl="2" indent="-457200" eaLnBrk="1" hangingPunct="1">
              <a:buFontTx/>
              <a:buNone/>
            </a:pPr>
            <a:r>
              <a:rPr lang="zh-CN" altLang="en-US" sz="1800" dirty="0"/>
              <a:t>双精度栈：</a:t>
            </a:r>
          </a:p>
          <a:p>
            <a:pPr marL="1371600" lvl="2" indent="-457200" eaLnBrk="1" hangingPunct="1">
              <a:buFontTx/>
              <a:buNone/>
            </a:pPr>
            <a:r>
              <a:rPr lang="zh-CN" altLang="en-US" sz="1800" dirty="0"/>
              <a:t>	</a:t>
            </a:r>
            <a:r>
              <a:rPr lang="en-US" altLang="zh-CN" sz="1800" dirty="0"/>
              <a:t>class </a:t>
            </a:r>
            <a:r>
              <a:rPr lang="en-US" altLang="zh-CN" sz="1800" dirty="0" err="1"/>
              <a:t>doubleStack</a:t>
            </a:r>
            <a:r>
              <a:rPr lang="en-US" altLang="zh-CN" sz="1800" dirty="0"/>
              <a:t>{</a:t>
            </a:r>
          </a:p>
          <a:p>
            <a:pPr marL="1371600" lvl="2" indent="-457200" eaLnBrk="1" hangingPunct="1">
              <a:buFontTx/>
              <a:buNone/>
            </a:pPr>
            <a:r>
              <a:rPr lang="en-US" altLang="zh-CN" sz="1800" dirty="0"/>
              <a:t>	  private:</a:t>
            </a:r>
          </a:p>
          <a:p>
            <a:pPr marL="1371600" lvl="2" indent="-457200" eaLnBrk="1" hangingPunct="1">
              <a:buFontTx/>
              <a:buNone/>
            </a:pPr>
            <a:r>
              <a:rPr lang="en-US" altLang="zh-CN" sz="1800" dirty="0"/>
              <a:t>		double data[size];</a:t>
            </a:r>
          </a:p>
          <a:p>
            <a:pPr marL="1371600" lvl="2" indent="-457200" eaLnBrk="1" hangingPunct="1">
              <a:buFontTx/>
              <a:buNone/>
            </a:pPr>
            <a:r>
              <a:rPr lang="en-US" altLang="zh-CN" sz="1800" dirty="0"/>
              <a:t>		</a:t>
            </a:r>
            <a:r>
              <a:rPr lang="en-US" altLang="zh-CN" sz="1800" dirty="0">
                <a:latin typeface="Arial" panose="020B0604020202020204" pitchFamily="34" charset="0"/>
              </a:rPr>
              <a:t>……</a:t>
            </a:r>
            <a:endParaRPr lang="en-US" altLang="zh-CN" sz="1800" dirty="0"/>
          </a:p>
          <a:p>
            <a:pPr marL="1371600" lvl="2" indent="-457200" eaLnBrk="1" hangingPunct="1">
              <a:lnSpc>
                <a:spcPct val="80000"/>
              </a:lnSpc>
              <a:buFontTx/>
              <a:buNone/>
            </a:pPr>
            <a:r>
              <a:rPr lang="en-US" altLang="zh-CN" sz="1800" dirty="0"/>
              <a:t>	};</a:t>
            </a:r>
          </a:p>
          <a:p>
            <a:pPr marL="1371600" lvl="2" indent="-457200" eaLnBrk="1" hangingPunct="1">
              <a:lnSpc>
                <a:spcPct val="80000"/>
              </a:lnSpc>
              <a:buFontTx/>
              <a:buNone/>
            </a:pPr>
            <a:r>
              <a:rPr lang="zh-CN" altLang="en-US" sz="1800" b="1" dirty="0">
                <a:solidFill>
                  <a:srgbClr val="0000CC"/>
                </a:solidFill>
              </a:rPr>
              <a:t>字符栈：</a:t>
            </a:r>
          </a:p>
          <a:p>
            <a:pPr marL="1371600" lvl="2" indent="-457200" eaLnBrk="1" hangingPunct="1">
              <a:lnSpc>
                <a:spcPct val="80000"/>
              </a:lnSpc>
              <a:buFontTx/>
              <a:buNone/>
            </a:pPr>
            <a:r>
              <a:rPr lang="zh-CN" altLang="en-US" sz="1800" b="1" dirty="0">
                <a:solidFill>
                  <a:srgbClr val="0000CC"/>
                </a:solidFill>
              </a:rPr>
              <a:t>	</a:t>
            </a:r>
            <a:r>
              <a:rPr lang="en-US" altLang="zh-CN" sz="1800" b="1" dirty="0">
                <a:solidFill>
                  <a:srgbClr val="0000CC"/>
                </a:solidFill>
              </a:rPr>
              <a:t>class </a:t>
            </a:r>
            <a:r>
              <a:rPr lang="en-US" altLang="zh-CN" sz="1800" b="1" dirty="0" err="1">
                <a:solidFill>
                  <a:srgbClr val="0000CC"/>
                </a:solidFill>
              </a:rPr>
              <a:t>charStack</a:t>
            </a:r>
            <a:r>
              <a:rPr lang="en-US" altLang="zh-CN" sz="1800" b="1" dirty="0">
                <a:solidFill>
                  <a:srgbClr val="0000CC"/>
                </a:solidFill>
              </a:rPr>
              <a:t>{</a:t>
            </a:r>
          </a:p>
          <a:p>
            <a:pPr marL="1371600" lvl="2" indent="-457200" eaLnBrk="1" hangingPunct="1">
              <a:lnSpc>
                <a:spcPct val="80000"/>
              </a:lnSpc>
              <a:buFontTx/>
              <a:buNone/>
            </a:pPr>
            <a:r>
              <a:rPr lang="en-US" altLang="zh-CN" sz="1800" b="1" dirty="0">
                <a:solidFill>
                  <a:srgbClr val="0000CC"/>
                </a:solidFill>
              </a:rPr>
              <a:t>	  private:</a:t>
            </a:r>
          </a:p>
          <a:p>
            <a:pPr marL="1371600" lvl="2" indent="-457200" eaLnBrk="1" hangingPunct="1">
              <a:lnSpc>
                <a:spcPct val="80000"/>
              </a:lnSpc>
              <a:buFontTx/>
              <a:buNone/>
            </a:pPr>
            <a:r>
              <a:rPr lang="en-US" altLang="zh-CN" sz="1800" b="1" dirty="0">
                <a:solidFill>
                  <a:srgbClr val="0000CC"/>
                </a:solidFill>
              </a:rPr>
              <a:t>		char data[size];</a:t>
            </a:r>
          </a:p>
          <a:p>
            <a:pPr marL="1371600" lvl="2" indent="-457200" eaLnBrk="1" hangingPunct="1">
              <a:lnSpc>
                <a:spcPct val="80000"/>
              </a:lnSpc>
              <a:buFontTx/>
              <a:buNone/>
            </a:pPr>
            <a:r>
              <a:rPr lang="en-US" altLang="zh-CN" sz="1800" b="1" dirty="0">
                <a:solidFill>
                  <a:srgbClr val="0000CC"/>
                </a:solidFill>
              </a:rPr>
              <a:t>		</a:t>
            </a:r>
            <a:r>
              <a:rPr lang="en-US" altLang="zh-CN" sz="1800" b="1" dirty="0">
                <a:solidFill>
                  <a:srgbClr val="0000CC"/>
                </a:solidFill>
                <a:latin typeface="Arial" panose="020B0604020202020204" pitchFamily="34" charset="0"/>
              </a:rPr>
              <a:t>……</a:t>
            </a:r>
            <a:endParaRPr lang="en-US" altLang="zh-CN" sz="1800" b="1" dirty="0">
              <a:solidFill>
                <a:srgbClr val="0000CC"/>
              </a:solidFill>
            </a:endParaRPr>
          </a:p>
          <a:p>
            <a:pPr marL="1371600" lvl="2" indent="-457200" eaLnBrk="1" hangingPunct="1">
              <a:lnSpc>
                <a:spcPct val="80000"/>
              </a:lnSpc>
              <a:buFontTx/>
              <a:buNone/>
            </a:pPr>
            <a:r>
              <a:rPr lang="en-US" altLang="zh-CN" sz="1800" b="1" dirty="0">
                <a:solidFill>
                  <a:srgbClr val="0000CC"/>
                </a:solidFill>
              </a:rPr>
              <a:t>	};</a:t>
            </a:r>
          </a:p>
          <a:p>
            <a:pPr lvl="1" eaLnBrk="1" hangingPunct="1">
              <a:lnSpc>
                <a:spcPct val="80000"/>
              </a:lnSpc>
            </a:pPr>
            <a:r>
              <a:rPr lang="zh-CN" altLang="en-US" sz="2400" b="1" dirty="0"/>
              <a:t>这些栈除了数据类型之外，操作完全相同，就可用类模板实现。</a:t>
            </a:r>
          </a:p>
          <a:p>
            <a:pPr marL="990600" lvl="1" indent="-533400" eaLnBrk="1" hangingPunct="1">
              <a:lnSpc>
                <a:spcPct val="80000"/>
              </a:lnSpc>
              <a:buFontTx/>
              <a:buNone/>
            </a:pPr>
            <a:r>
              <a:rPr lang="zh-CN" altLang="en-US" sz="2000" dirty="0"/>
              <a:t> </a:t>
            </a:r>
          </a:p>
        </p:txBody>
      </p:sp>
    </p:spTree>
    <p:extLst>
      <p:ext uri="{BB962C8B-B14F-4D97-AF65-F5344CB8AC3E}">
        <p14:creationId xmlns:p14="http://schemas.microsoft.com/office/powerpoint/2010/main" val="931039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 calcmode="lin" valueType="num">
                                      <p:cBhvr additive="base">
                                        <p:cTn id="2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5" end="5"/>
                                            </p:txEl>
                                          </p:spTgt>
                                        </p:tgtEl>
                                        <p:attrNameLst>
                                          <p:attrName>style.visibility</p:attrName>
                                        </p:attrNameLst>
                                      </p:cBhvr>
                                      <p:to>
                                        <p:strVal val="visible"/>
                                      </p:to>
                                    </p:set>
                                    <p:anim calcmode="lin" valueType="num">
                                      <p:cBhvr additive="base">
                                        <p:cTn id="25"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 calcmode="lin" valueType="num">
                                      <p:cBhvr additive="base">
                                        <p:cTn id="29"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pRg st="7" end="7"/>
                                            </p:txEl>
                                          </p:spTgt>
                                        </p:tgtEl>
                                        <p:attrNameLst>
                                          <p:attrName>style.visibility</p:attrName>
                                        </p:attrNameLst>
                                      </p:cBhvr>
                                      <p:to>
                                        <p:strVal val="visible"/>
                                      </p:to>
                                    </p:set>
                                    <p:anim calcmode="lin" valueType="num">
                                      <p:cBhvr additive="base">
                                        <p:cTn id="33"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987">
                                            <p:txEl>
                                              <p:pRg st="11" end="11"/>
                                            </p:txEl>
                                          </p:spTgt>
                                        </p:tgtEl>
                                        <p:attrNameLst>
                                          <p:attrName>style.visibility</p:attrName>
                                        </p:attrNameLst>
                                      </p:cBhvr>
                                      <p:to>
                                        <p:strVal val="visible"/>
                                      </p:to>
                                    </p:set>
                                    <p:anim calcmode="lin" valueType="num">
                                      <p:cBhvr additive="base">
                                        <p:cTn id="51"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98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987">
                                            <p:txEl>
                                              <p:pRg st="12" end="12"/>
                                            </p:txEl>
                                          </p:spTgt>
                                        </p:tgtEl>
                                        <p:attrNameLst>
                                          <p:attrName>style.visibility</p:attrName>
                                        </p:attrNameLst>
                                      </p:cBhvr>
                                      <p:to>
                                        <p:strVal val="visible"/>
                                      </p:to>
                                    </p:set>
                                    <p:anim calcmode="lin" valueType="num">
                                      <p:cBhvr additive="base">
                                        <p:cTn id="55"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98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987">
                                            <p:txEl>
                                              <p:pRg st="13" end="13"/>
                                            </p:txEl>
                                          </p:spTgt>
                                        </p:tgtEl>
                                        <p:attrNameLst>
                                          <p:attrName>style.visibility</p:attrName>
                                        </p:attrNameLst>
                                      </p:cBhvr>
                                      <p:to>
                                        <p:strVal val="visible"/>
                                      </p:to>
                                    </p:set>
                                    <p:anim calcmode="lin" valueType="num">
                                      <p:cBhvr additive="base">
                                        <p:cTn id="59" dur="500" fill="hold"/>
                                        <p:tgtEl>
                                          <p:spTgt spid="4198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9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41987">
                                            <p:txEl>
                                              <p:pRg st="14" end="14"/>
                                            </p:txEl>
                                          </p:spTgt>
                                        </p:tgtEl>
                                        <p:attrNameLst>
                                          <p:attrName>style.visibility</p:attrName>
                                        </p:attrNameLst>
                                      </p:cBhvr>
                                      <p:to>
                                        <p:strVal val="visible"/>
                                      </p:to>
                                    </p:set>
                                    <p:anim calcmode="lin" valueType="num">
                                      <p:cBhvr additive="base">
                                        <p:cTn id="65" dur="500" fill="hold"/>
                                        <p:tgtEl>
                                          <p:spTgt spid="41987">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19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36575" y="1196752"/>
            <a:ext cx="7920038" cy="4824412"/>
          </a:xfrm>
        </p:spPr>
        <p:txBody>
          <a:bodyPr/>
          <a:lstStyle/>
          <a:p>
            <a:pPr eaLnBrk="1" hangingPunct="1">
              <a:lnSpc>
                <a:spcPct val="90000"/>
              </a:lnSpc>
              <a:buFontTx/>
              <a:buNone/>
            </a:pPr>
            <a:r>
              <a:rPr lang="en-US" altLang="zh-CN" dirty="0">
                <a:solidFill>
                  <a:srgbClr val="0000CC"/>
                </a:solidFill>
              </a:rPr>
              <a:t>1</a:t>
            </a:r>
            <a:r>
              <a:rPr lang="zh-CN" altLang="en-US" dirty="0">
                <a:solidFill>
                  <a:srgbClr val="0000CC"/>
                </a:solidFill>
              </a:rPr>
              <a:t>、类模板的声明</a:t>
            </a:r>
          </a:p>
          <a:p>
            <a:pPr marL="0" indent="0">
              <a:buNone/>
            </a:pPr>
            <a:r>
              <a:rPr lang="en-US" altLang="zh-CN" dirty="0">
                <a:solidFill>
                  <a:srgbClr val="FF0000"/>
                </a:solidFill>
              </a:rPr>
              <a:t>template</a:t>
            </a:r>
            <a:r>
              <a:rPr lang="en-US" altLang="zh-CN" dirty="0"/>
              <a:t>&lt;</a:t>
            </a:r>
            <a:r>
              <a:rPr lang="en-US" altLang="zh-CN" dirty="0" err="1">
                <a:solidFill>
                  <a:srgbClr val="0000CC"/>
                </a:solidFill>
              </a:rPr>
              <a:t>typename</a:t>
            </a:r>
            <a:r>
              <a:rPr lang="en-US" altLang="zh-CN" dirty="0"/>
              <a:t> T1,</a:t>
            </a:r>
            <a:r>
              <a:rPr lang="en-US" altLang="zh-CN" dirty="0">
                <a:solidFill>
                  <a:srgbClr val="0000CC"/>
                </a:solidFill>
              </a:rPr>
              <a:t>typename</a:t>
            </a:r>
            <a:r>
              <a:rPr lang="en-US" altLang="zh-CN" dirty="0"/>
              <a:t> T2,</a:t>
            </a:r>
            <a:r>
              <a:rPr lang="zh-CN" altLang="zh-CN" dirty="0"/>
              <a:t>…</a:t>
            </a:r>
            <a:r>
              <a:rPr lang="en-US" altLang="zh-CN" dirty="0"/>
              <a:t>&gt;</a:t>
            </a:r>
            <a:endParaRPr lang="zh-CN" altLang="zh-CN" sz="4000" dirty="0"/>
          </a:p>
          <a:p>
            <a:pPr marL="0" indent="0">
              <a:buNone/>
            </a:pPr>
            <a:r>
              <a:rPr lang="en-US" altLang="zh-CN" dirty="0"/>
              <a:t>class </a:t>
            </a:r>
            <a:r>
              <a:rPr lang="zh-CN" altLang="zh-CN" dirty="0"/>
              <a:t>类名</a:t>
            </a:r>
            <a:r>
              <a:rPr lang="en-US" altLang="zh-CN" dirty="0"/>
              <a:t>{</a:t>
            </a:r>
            <a:endParaRPr lang="zh-CN" altLang="zh-CN" sz="4000" dirty="0"/>
          </a:p>
          <a:p>
            <a:pPr marL="0" indent="0">
              <a:buNone/>
            </a:pPr>
            <a:r>
              <a:rPr lang="en-US" altLang="zh-CN" dirty="0"/>
              <a:t>   </a:t>
            </a:r>
            <a:r>
              <a:rPr lang="zh-CN" altLang="zh-CN" dirty="0"/>
              <a:t>……</a:t>
            </a:r>
            <a:r>
              <a:rPr lang="en-US" altLang="zh-CN" dirty="0"/>
              <a:t>								// </a:t>
            </a:r>
            <a:r>
              <a:rPr lang="zh-CN" altLang="zh-CN" dirty="0"/>
              <a:t>类成员的声明与定义</a:t>
            </a:r>
            <a:endParaRPr lang="zh-CN" altLang="zh-CN" sz="4000" dirty="0"/>
          </a:p>
          <a:p>
            <a:pPr marL="0" indent="0">
              <a:buNone/>
            </a:pPr>
            <a:r>
              <a:rPr lang="en-US" altLang="zh-CN" dirty="0"/>
              <a:t>}</a:t>
            </a:r>
            <a:endParaRPr lang="zh-CN" altLang="zh-CN" sz="4000" dirty="0"/>
          </a:p>
          <a:p>
            <a:pPr eaLnBrk="1" hangingPunct="1">
              <a:lnSpc>
                <a:spcPct val="90000"/>
              </a:lnSpc>
            </a:pPr>
            <a:endParaRPr lang="en-US" altLang="zh-CN" sz="2800" dirty="0"/>
          </a:p>
          <a:p>
            <a:pPr eaLnBrk="1" hangingPunct="1">
              <a:lnSpc>
                <a:spcPct val="90000"/>
              </a:lnSpc>
            </a:pPr>
            <a:r>
              <a:rPr lang="zh-CN" altLang="en-US" sz="2800" dirty="0"/>
              <a:t>其中</a:t>
            </a:r>
            <a:r>
              <a:rPr lang="en-US" altLang="zh-CN" sz="2800" dirty="0"/>
              <a:t>T1</a:t>
            </a:r>
            <a:r>
              <a:rPr lang="zh-CN" altLang="en-US" sz="2800" dirty="0"/>
              <a:t>、</a:t>
            </a:r>
            <a:r>
              <a:rPr lang="en-US" altLang="zh-CN" sz="2800" dirty="0"/>
              <a:t>T2</a:t>
            </a:r>
            <a:r>
              <a:rPr lang="zh-CN" altLang="en-US" sz="2800" dirty="0"/>
              <a:t>是类型参数</a:t>
            </a:r>
          </a:p>
          <a:p>
            <a:pPr eaLnBrk="1" hangingPunct="1">
              <a:lnSpc>
                <a:spcPct val="90000"/>
              </a:lnSpc>
            </a:pPr>
            <a:r>
              <a:rPr lang="zh-CN" altLang="en-US" sz="2800" dirty="0"/>
              <a:t>类模板中可以有多个模板参数，包括类型参数和非类型参数</a:t>
            </a:r>
          </a:p>
        </p:txBody>
      </p:sp>
      <p:sp>
        <p:nvSpPr>
          <p:cNvPr id="28675" name="Rectangle 3"/>
          <p:cNvSpPr>
            <a:spLocks noGrp="1" noChangeArrowheads="1"/>
          </p:cNvSpPr>
          <p:nvPr>
            <p:ph type="title"/>
          </p:nvPr>
        </p:nvSpPr>
        <p:spPr>
          <a:xfrm>
            <a:off x="684213" y="116633"/>
            <a:ext cx="7772400" cy="720080"/>
          </a:xfrm>
        </p:spPr>
        <p:txBody>
          <a:bodyPr/>
          <a:lstStyle/>
          <a:p>
            <a:pPr eaLnBrk="1" hangingPunct="1"/>
            <a:r>
              <a:rPr lang="en-US" altLang="zh-CN" dirty="0"/>
              <a:t>7.3.2  </a:t>
            </a:r>
            <a:r>
              <a:rPr lang="zh-CN" altLang="en-US" dirty="0"/>
              <a:t>类</a:t>
            </a:r>
            <a:r>
              <a:rPr lang="zh-CN" altLang="en-US" dirty="0">
                <a:solidFill>
                  <a:srgbClr val="FF0000"/>
                </a:solidFill>
              </a:rPr>
              <a:t>模板的定义</a:t>
            </a:r>
          </a:p>
        </p:txBody>
      </p:sp>
    </p:spTree>
    <p:extLst>
      <p:ext uri="{BB962C8B-B14F-4D97-AF65-F5344CB8AC3E}">
        <p14:creationId xmlns:p14="http://schemas.microsoft.com/office/powerpoint/2010/main" val="3134788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anim calcmode="lin" valueType="num">
                                      <p:cBhvr additive="base">
                                        <p:cTn id="11"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anim calcmode="lin" valueType="num">
                                      <p:cBhvr additive="base">
                                        <p:cTn id="15"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anim calcmode="lin" valueType="num">
                                      <p:cBhvr additive="base">
                                        <p:cTn id="19"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4">
                                            <p:txEl>
                                              <p:pRg st="6" end="6"/>
                                            </p:txEl>
                                          </p:spTgt>
                                        </p:tgtEl>
                                        <p:attrNameLst>
                                          <p:attrName>style.visibility</p:attrName>
                                        </p:attrNameLst>
                                      </p:cBhvr>
                                      <p:to>
                                        <p:strVal val="visible"/>
                                      </p:to>
                                    </p:set>
                                    <p:anim calcmode="lin" valueType="num">
                                      <p:cBhvr additive="base">
                                        <p:cTn id="25" dur="5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4">
                                            <p:txEl>
                                              <p:pRg st="7" end="7"/>
                                            </p:txEl>
                                          </p:spTgt>
                                        </p:tgtEl>
                                        <p:attrNameLst>
                                          <p:attrName>style.visibility</p:attrName>
                                        </p:attrNameLst>
                                      </p:cBhvr>
                                      <p:to>
                                        <p:strVal val="visible"/>
                                      </p:to>
                                    </p:set>
                                    <p:anim calcmode="lin" valueType="num">
                                      <p:cBhvr additive="base">
                                        <p:cTn id="31" dur="500" fill="hold"/>
                                        <p:tgtEl>
                                          <p:spTgt spid="2867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4842" y="188640"/>
            <a:ext cx="7772400" cy="576362"/>
          </a:xfrm>
        </p:spPr>
        <p:txBody>
          <a:bodyPr/>
          <a:lstStyle/>
          <a:p>
            <a:pPr eaLnBrk="1" hangingPunct="1"/>
            <a:r>
              <a:rPr lang="en-US" altLang="zh-CN" dirty="0"/>
              <a:t>7.3.2  </a:t>
            </a:r>
            <a:r>
              <a:rPr lang="zh-CN" altLang="en-US" dirty="0"/>
              <a:t>类</a:t>
            </a:r>
            <a:r>
              <a:rPr lang="zh-CN" altLang="en-US" dirty="0">
                <a:solidFill>
                  <a:srgbClr val="FF0000"/>
                </a:solidFill>
              </a:rPr>
              <a:t>模板的定义</a:t>
            </a:r>
          </a:p>
        </p:txBody>
      </p:sp>
      <p:sp>
        <p:nvSpPr>
          <p:cNvPr id="29699" name="Rectangle 3"/>
          <p:cNvSpPr>
            <a:spLocks noGrp="1" noChangeArrowheads="1"/>
          </p:cNvSpPr>
          <p:nvPr>
            <p:ph type="body" idx="1"/>
          </p:nvPr>
        </p:nvSpPr>
        <p:spPr>
          <a:xfrm>
            <a:off x="323528" y="1125538"/>
            <a:ext cx="8496944" cy="4970462"/>
          </a:xfrm>
        </p:spPr>
        <p:txBody>
          <a:bodyPr/>
          <a:lstStyle/>
          <a:p>
            <a:pPr eaLnBrk="1" hangingPunct="1">
              <a:lnSpc>
                <a:spcPct val="90000"/>
              </a:lnSpc>
            </a:pPr>
            <a:r>
              <a:rPr lang="zh-CN" altLang="en-US" sz="2400" dirty="0"/>
              <a:t>非类型参数是指某种具体的数据类型，在调用模板时只能为其提供用相应类型的常数值。非类型参数是受限制的，通常可以是整型、枚举型、对象或函数的引用，以及对象、函数或类成员的指针，但不允许用浮点型（或双精度型）、类对象或</a:t>
            </a:r>
            <a:r>
              <a:rPr lang="en-US" altLang="zh-CN" sz="2400" dirty="0"/>
              <a:t>void</a:t>
            </a:r>
            <a:r>
              <a:rPr lang="zh-CN" altLang="en-US" sz="2400" dirty="0"/>
              <a:t>作为非类型参数。</a:t>
            </a:r>
          </a:p>
          <a:p>
            <a:pPr eaLnBrk="1" hangingPunct="1">
              <a:lnSpc>
                <a:spcPct val="90000"/>
              </a:lnSpc>
            </a:pPr>
            <a:endParaRPr lang="zh-CN" altLang="en-US" sz="2400" dirty="0"/>
          </a:p>
          <a:p>
            <a:pPr eaLnBrk="1" hangingPunct="1">
              <a:lnSpc>
                <a:spcPct val="90000"/>
              </a:lnSpc>
            </a:pPr>
            <a:r>
              <a:rPr lang="zh-CN" altLang="en-US" sz="2400" dirty="0"/>
              <a:t>在下面的模板参数表中，</a:t>
            </a:r>
            <a:r>
              <a:rPr lang="en-US" altLang="zh-CN" sz="2400" dirty="0"/>
              <a:t>T1</a:t>
            </a:r>
            <a:r>
              <a:rPr lang="zh-CN" altLang="en-US" sz="2400" dirty="0"/>
              <a:t>、</a:t>
            </a:r>
            <a:r>
              <a:rPr lang="en-US" altLang="zh-CN" sz="2400" dirty="0"/>
              <a:t>T2</a:t>
            </a:r>
            <a:r>
              <a:rPr lang="zh-CN" altLang="en-US" sz="2400" dirty="0"/>
              <a:t>是类型参数，</a:t>
            </a:r>
            <a:r>
              <a:rPr lang="en-US" altLang="zh-CN" sz="2400" dirty="0"/>
              <a:t>T3</a:t>
            </a:r>
            <a:r>
              <a:rPr lang="zh-CN" altLang="en-US" sz="2400" dirty="0"/>
              <a:t>是非类型参数。</a:t>
            </a:r>
          </a:p>
          <a:p>
            <a:pPr lvl="1" eaLnBrk="1" hangingPunct="1">
              <a:lnSpc>
                <a:spcPct val="90000"/>
              </a:lnSpc>
              <a:buFontTx/>
              <a:buNone/>
            </a:pPr>
            <a:r>
              <a:rPr lang="en-US" altLang="zh-CN" sz="2000" dirty="0">
                <a:solidFill>
                  <a:srgbClr val="FF0000"/>
                </a:solidFill>
              </a:rPr>
              <a:t>template&lt;class</a:t>
            </a:r>
            <a:r>
              <a:rPr lang="en-US" altLang="zh-CN" sz="2000" dirty="0"/>
              <a:t> </a:t>
            </a:r>
            <a:r>
              <a:rPr lang="en-US" altLang="zh-CN" sz="2000" dirty="0">
                <a:solidFill>
                  <a:srgbClr val="FF0000"/>
                </a:solidFill>
              </a:rPr>
              <a:t>T1,class T2,int T3&gt;</a:t>
            </a:r>
          </a:p>
          <a:p>
            <a:pPr lvl="1" eaLnBrk="1" hangingPunct="1">
              <a:lnSpc>
                <a:spcPct val="90000"/>
              </a:lnSpc>
              <a:buFontTx/>
              <a:buNone/>
            </a:pPr>
            <a:endParaRPr lang="en-US" altLang="zh-CN" sz="2000" dirty="0">
              <a:solidFill>
                <a:srgbClr val="FF0000"/>
              </a:solidFill>
            </a:endParaRPr>
          </a:p>
          <a:p>
            <a:pPr eaLnBrk="1" hangingPunct="1">
              <a:lnSpc>
                <a:spcPct val="90000"/>
              </a:lnSpc>
            </a:pPr>
            <a:r>
              <a:rPr lang="zh-CN" altLang="en-US" sz="2400" dirty="0"/>
              <a:t>在实例化时，必须为</a:t>
            </a:r>
            <a:r>
              <a:rPr lang="en-US" altLang="zh-CN" sz="2400" dirty="0"/>
              <a:t>T1</a:t>
            </a:r>
            <a:r>
              <a:rPr lang="zh-CN" altLang="en-US" sz="2400" dirty="0"/>
              <a:t>、</a:t>
            </a:r>
            <a:r>
              <a:rPr lang="en-US" altLang="zh-CN" sz="2400" dirty="0"/>
              <a:t>T2</a:t>
            </a:r>
            <a:r>
              <a:rPr lang="zh-CN" altLang="en-US" sz="2400" dirty="0"/>
              <a:t>提供一种数据类型，为</a:t>
            </a:r>
            <a:r>
              <a:rPr lang="en-US" altLang="zh-CN" sz="2400" dirty="0"/>
              <a:t>T3</a:t>
            </a:r>
            <a:r>
              <a:rPr lang="zh-CN" altLang="en-US" sz="2400" dirty="0"/>
              <a:t>指定一个整常数（如</a:t>
            </a:r>
            <a:r>
              <a:rPr lang="en-US" altLang="zh-CN" sz="2400" dirty="0"/>
              <a:t>10</a:t>
            </a:r>
            <a:r>
              <a:rPr lang="zh-CN" altLang="en-US" sz="2400" dirty="0"/>
              <a:t>），该模板才能被正确地实例化。</a:t>
            </a:r>
          </a:p>
        </p:txBody>
      </p:sp>
    </p:spTree>
    <p:extLst>
      <p:ext uri="{BB962C8B-B14F-4D97-AF65-F5344CB8AC3E}">
        <p14:creationId xmlns:p14="http://schemas.microsoft.com/office/powerpoint/2010/main" val="286472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268845" y="1124744"/>
            <a:ext cx="8695643" cy="5486400"/>
          </a:xfrm>
        </p:spPr>
        <p:txBody>
          <a:bodyPr/>
          <a:lstStyle/>
          <a:p>
            <a:pPr eaLnBrk="1" hangingPunct="1">
              <a:buFontTx/>
              <a:buNone/>
            </a:pPr>
            <a:r>
              <a:rPr lang="en-US" altLang="zh-CN" dirty="0">
                <a:solidFill>
                  <a:srgbClr val="0000CC"/>
                </a:solidFill>
              </a:rPr>
              <a:t>2</a:t>
            </a:r>
            <a:r>
              <a:rPr lang="zh-CN" altLang="en-US" dirty="0">
                <a:solidFill>
                  <a:srgbClr val="0000CC"/>
                </a:solidFill>
              </a:rPr>
              <a:t>、类模板的成员函数的定义</a:t>
            </a:r>
          </a:p>
          <a:p>
            <a:pPr lvl="1" eaLnBrk="1" hangingPunct="1">
              <a:buFontTx/>
              <a:buNone/>
            </a:pPr>
            <a:r>
              <a:rPr lang="zh-CN" altLang="en-US" dirty="0">
                <a:solidFill>
                  <a:srgbClr val="FF0000"/>
                </a:solidFill>
              </a:rPr>
              <a:t>方法</a:t>
            </a:r>
            <a:r>
              <a:rPr lang="en-US" altLang="zh-CN" dirty="0">
                <a:solidFill>
                  <a:srgbClr val="FF0000"/>
                </a:solidFill>
              </a:rPr>
              <a:t>1</a:t>
            </a:r>
            <a:r>
              <a:rPr lang="zh-CN" altLang="en-US" dirty="0">
                <a:solidFill>
                  <a:srgbClr val="FF0000"/>
                </a:solidFill>
              </a:rPr>
              <a:t>：在类模板外定义，语法</a:t>
            </a:r>
          </a:p>
          <a:p>
            <a:pPr lvl="2" eaLnBrk="1" hangingPunct="1">
              <a:buFontTx/>
              <a:buNone/>
            </a:pPr>
            <a:r>
              <a:rPr lang="en-US" altLang="zh-CN" sz="2000" b="1" dirty="0">
                <a:solidFill>
                  <a:srgbClr val="0000CC"/>
                </a:solidFill>
              </a:rPr>
              <a:t>template &lt;</a:t>
            </a:r>
            <a:r>
              <a:rPr lang="zh-CN" altLang="en-US" sz="2000" b="1" dirty="0">
                <a:solidFill>
                  <a:srgbClr val="00B050"/>
                </a:solidFill>
              </a:rPr>
              <a:t>模板参数列表</a:t>
            </a:r>
            <a:r>
              <a:rPr lang="en-US" altLang="zh-CN" sz="2000" b="1" dirty="0">
                <a:solidFill>
                  <a:srgbClr val="0000CC"/>
                </a:solidFill>
              </a:rPr>
              <a:t>&gt; </a:t>
            </a:r>
            <a:br>
              <a:rPr lang="en-US" altLang="zh-CN" sz="2000" b="1" dirty="0">
                <a:solidFill>
                  <a:srgbClr val="0000CC"/>
                </a:solidFill>
              </a:rPr>
            </a:br>
            <a:r>
              <a:rPr lang="zh-CN" altLang="en-US" sz="2000" b="1" dirty="0">
                <a:solidFill>
                  <a:srgbClr val="0000CC"/>
                </a:solidFill>
              </a:rPr>
              <a:t>返回值类型 类模板名</a:t>
            </a:r>
            <a:r>
              <a:rPr lang="en-US" altLang="zh-CN" sz="2000" b="1" dirty="0">
                <a:solidFill>
                  <a:srgbClr val="0000CC"/>
                </a:solidFill>
              </a:rPr>
              <a:t>&lt;</a:t>
            </a:r>
            <a:r>
              <a:rPr lang="zh-CN" altLang="en-US" sz="2000" b="1" dirty="0">
                <a:solidFill>
                  <a:srgbClr val="FF0000"/>
                </a:solidFill>
              </a:rPr>
              <a:t>模板参数名称列表</a:t>
            </a:r>
            <a:r>
              <a:rPr lang="en-US" altLang="zh-CN" sz="2000" b="1" dirty="0">
                <a:solidFill>
                  <a:srgbClr val="0000CC"/>
                </a:solidFill>
              </a:rPr>
              <a:t>&gt;::</a:t>
            </a:r>
            <a:r>
              <a:rPr lang="zh-CN" altLang="en-US" sz="2000" dirty="0"/>
              <a:t>成员函数名 </a:t>
            </a:r>
            <a:r>
              <a:rPr lang="en-US" altLang="zh-CN" sz="2000" dirty="0"/>
              <a:t>(</a:t>
            </a:r>
            <a:r>
              <a:rPr lang="zh-CN" altLang="en-US" sz="2000" dirty="0"/>
              <a:t>参数列表</a:t>
            </a:r>
            <a:r>
              <a:rPr lang="en-US" altLang="zh-CN" sz="2000" dirty="0"/>
              <a:t>)</a:t>
            </a:r>
            <a:br>
              <a:rPr lang="en-US" altLang="zh-CN" sz="2000" dirty="0"/>
            </a:br>
            <a:r>
              <a:rPr lang="en-US" altLang="zh-CN" sz="2000" dirty="0"/>
              <a:t>{</a:t>
            </a:r>
            <a:br>
              <a:rPr lang="en-US" altLang="zh-CN" sz="2000" dirty="0"/>
            </a:br>
            <a:r>
              <a:rPr lang="en-US" altLang="zh-CN" sz="2000" dirty="0"/>
              <a:t>	</a:t>
            </a:r>
            <a:r>
              <a:rPr lang="en-US" altLang="zh-CN" sz="2000" dirty="0">
                <a:latin typeface="Arial" panose="020B0604020202020204" pitchFamily="34" charset="0"/>
              </a:rPr>
              <a:t>……</a:t>
            </a:r>
            <a:br>
              <a:rPr lang="en-US" altLang="zh-CN" sz="2000" dirty="0"/>
            </a:br>
            <a:r>
              <a:rPr lang="en-US" altLang="zh-CN" sz="2000" dirty="0"/>
              <a:t>};</a:t>
            </a:r>
          </a:p>
          <a:p>
            <a:pPr lvl="1" eaLnBrk="1" hangingPunct="1">
              <a:buFontTx/>
              <a:buNone/>
            </a:pPr>
            <a:r>
              <a:rPr lang="zh-CN" altLang="en-US" sz="2000" b="1" dirty="0">
                <a:solidFill>
                  <a:srgbClr val="0000CC"/>
                </a:solidFill>
              </a:rPr>
              <a:t>其中</a:t>
            </a:r>
          </a:p>
          <a:p>
            <a:pPr lvl="2" eaLnBrk="1" hangingPunct="1"/>
            <a:r>
              <a:rPr lang="en-US" altLang="zh-CN" sz="2000" b="1" dirty="0">
                <a:solidFill>
                  <a:srgbClr val="0000CC"/>
                </a:solidFill>
              </a:rPr>
              <a:t>&lt;</a:t>
            </a:r>
            <a:r>
              <a:rPr lang="zh-CN" altLang="en-US" sz="2000" b="1" dirty="0">
                <a:solidFill>
                  <a:srgbClr val="00B050"/>
                </a:solidFill>
              </a:rPr>
              <a:t>模板参数列表</a:t>
            </a:r>
            <a:r>
              <a:rPr lang="en-US" altLang="zh-CN" sz="2000" b="1" dirty="0">
                <a:solidFill>
                  <a:srgbClr val="0000CC"/>
                </a:solidFill>
              </a:rPr>
              <a:t>&gt;</a:t>
            </a:r>
            <a:r>
              <a:rPr lang="zh-CN" altLang="en-US" sz="2000" b="1" dirty="0">
                <a:solidFill>
                  <a:schemeClr val="accent2"/>
                </a:solidFill>
              </a:rPr>
              <a:t>引入的</a:t>
            </a:r>
            <a:r>
              <a:rPr lang="zh-CN" altLang="en-US" sz="2000" b="1" dirty="0">
                <a:solidFill>
                  <a:schemeClr val="accent2"/>
                </a:solidFill>
                <a:latin typeface="Arial" panose="020B0604020202020204" pitchFamily="34" charset="0"/>
              </a:rPr>
              <a:t>“</a:t>
            </a:r>
            <a:r>
              <a:rPr lang="zh-CN" altLang="en-US" sz="2000" b="1" dirty="0">
                <a:solidFill>
                  <a:schemeClr val="accent2"/>
                </a:solidFill>
              </a:rPr>
              <a:t>类型标识符</a:t>
            </a:r>
            <a:r>
              <a:rPr lang="zh-CN" altLang="en-US" sz="2000" b="1" dirty="0">
                <a:solidFill>
                  <a:schemeClr val="accent2"/>
                </a:solidFill>
                <a:latin typeface="Arial" panose="020B0604020202020204" pitchFamily="34" charset="0"/>
              </a:rPr>
              <a:t>”</a:t>
            </a:r>
            <a:r>
              <a:rPr lang="zh-CN" altLang="en-US" sz="2000" b="1" dirty="0">
                <a:solidFill>
                  <a:schemeClr val="accent2"/>
                </a:solidFill>
              </a:rPr>
              <a:t>作为数据类型使用</a:t>
            </a:r>
          </a:p>
          <a:p>
            <a:pPr lvl="2" eaLnBrk="1" hangingPunct="1"/>
            <a:r>
              <a:rPr lang="en-US" altLang="zh-CN" sz="2000" b="1" dirty="0">
                <a:solidFill>
                  <a:srgbClr val="0000CC"/>
                </a:solidFill>
              </a:rPr>
              <a:t>&lt;</a:t>
            </a:r>
            <a:r>
              <a:rPr lang="zh-CN" altLang="en-US" sz="2000" b="1" dirty="0">
                <a:solidFill>
                  <a:srgbClr val="FF0000"/>
                </a:solidFill>
              </a:rPr>
              <a:t>模板参数名称列表</a:t>
            </a:r>
            <a:r>
              <a:rPr lang="en-US" altLang="zh-CN" sz="2000" b="1" dirty="0">
                <a:solidFill>
                  <a:srgbClr val="0000CC"/>
                </a:solidFill>
              </a:rPr>
              <a:t>&gt; </a:t>
            </a:r>
            <a:r>
              <a:rPr lang="zh-CN" altLang="en-US" sz="2000" b="1" dirty="0">
                <a:solidFill>
                  <a:schemeClr val="accent2"/>
                </a:solidFill>
              </a:rPr>
              <a:t>引入的</a:t>
            </a:r>
            <a:r>
              <a:rPr lang="zh-CN" altLang="en-US" sz="2000" b="1" dirty="0">
                <a:solidFill>
                  <a:schemeClr val="accent2"/>
                </a:solidFill>
                <a:latin typeface="Arial" panose="020B0604020202020204" pitchFamily="34" charset="0"/>
              </a:rPr>
              <a:t>“</a:t>
            </a:r>
            <a:r>
              <a:rPr lang="zh-CN" altLang="en-US" sz="2000" b="1" dirty="0">
                <a:solidFill>
                  <a:schemeClr val="accent2"/>
                </a:solidFill>
              </a:rPr>
              <a:t>普通数据类型常量</a:t>
            </a:r>
            <a:r>
              <a:rPr lang="zh-CN" altLang="en-US" sz="2000" b="1" dirty="0">
                <a:solidFill>
                  <a:schemeClr val="accent2"/>
                </a:solidFill>
                <a:latin typeface="Arial" panose="020B0604020202020204" pitchFamily="34" charset="0"/>
              </a:rPr>
              <a:t>”</a:t>
            </a:r>
            <a:r>
              <a:rPr lang="zh-CN" altLang="en-US" sz="2000" b="1" dirty="0">
                <a:solidFill>
                  <a:schemeClr val="accent2"/>
                </a:solidFill>
              </a:rPr>
              <a:t>作为常量使用</a:t>
            </a:r>
          </a:p>
          <a:p>
            <a:pPr lvl="1" eaLnBrk="1" hangingPunct="1">
              <a:buFontTx/>
              <a:buNone/>
            </a:pPr>
            <a:r>
              <a:rPr lang="zh-CN" altLang="en-US" b="1" dirty="0">
                <a:solidFill>
                  <a:srgbClr val="FF0000"/>
                </a:solidFill>
              </a:rPr>
              <a:t>方法</a:t>
            </a:r>
            <a:r>
              <a:rPr lang="en-US" altLang="zh-CN" b="1" dirty="0">
                <a:solidFill>
                  <a:srgbClr val="FF0000"/>
                </a:solidFill>
              </a:rPr>
              <a:t>2</a:t>
            </a:r>
            <a:r>
              <a:rPr lang="zh-CN" altLang="en-US" b="1" dirty="0">
                <a:solidFill>
                  <a:srgbClr val="FF0000"/>
                </a:solidFill>
              </a:rPr>
              <a:t>：</a:t>
            </a:r>
            <a:endParaRPr lang="en-US" altLang="zh-CN" b="1" dirty="0">
              <a:solidFill>
                <a:srgbClr val="FF0000"/>
              </a:solidFill>
            </a:endParaRPr>
          </a:p>
          <a:p>
            <a:pPr lvl="1" eaLnBrk="1" hangingPunct="1"/>
            <a:r>
              <a:rPr lang="zh-CN" altLang="en-US" dirty="0"/>
              <a:t>直接在模板内定义成员函数，与常规成员函数的定义方法相同。</a:t>
            </a:r>
            <a:endParaRPr lang="zh-CN" altLang="en-US" dirty="0">
              <a:solidFill>
                <a:schemeClr val="accent2"/>
              </a:solidFill>
            </a:endParaRPr>
          </a:p>
        </p:txBody>
      </p:sp>
      <p:sp>
        <p:nvSpPr>
          <p:cNvPr id="30723" name="Rectangle 3"/>
          <p:cNvSpPr>
            <a:spLocks noGrp="1" noChangeArrowheads="1"/>
          </p:cNvSpPr>
          <p:nvPr>
            <p:ph type="title"/>
          </p:nvPr>
        </p:nvSpPr>
        <p:spPr>
          <a:xfrm>
            <a:off x="684213" y="188913"/>
            <a:ext cx="7772400" cy="647799"/>
          </a:xfrm>
        </p:spPr>
        <p:txBody>
          <a:bodyPr/>
          <a:lstStyle/>
          <a:p>
            <a:pPr eaLnBrk="1" hangingPunct="1"/>
            <a:r>
              <a:rPr lang="en-US" altLang="zh-CN" dirty="0"/>
              <a:t>7.3.2  </a:t>
            </a:r>
            <a:r>
              <a:rPr lang="zh-CN" altLang="en-US" dirty="0"/>
              <a:t>类</a:t>
            </a:r>
            <a:r>
              <a:rPr lang="zh-CN" altLang="en-US" dirty="0">
                <a:solidFill>
                  <a:srgbClr val="FF0000"/>
                </a:solidFill>
              </a:rPr>
              <a:t>模板的定义</a:t>
            </a:r>
          </a:p>
        </p:txBody>
      </p:sp>
    </p:spTree>
    <p:extLst>
      <p:ext uri="{BB962C8B-B14F-4D97-AF65-F5344CB8AC3E}">
        <p14:creationId xmlns:p14="http://schemas.microsoft.com/office/powerpoint/2010/main" val="17360389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anim calcmode="lin" valueType="num">
                                      <p:cBhvr additive="base">
                                        <p:cTn id="11"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 calcmode="lin" valueType="num">
                                      <p:cBhvr additive="base">
                                        <p:cTn id="17"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 calcmode="lin" valueType="num">
                                      <p:cBhvr additive="base">
                                        <p:cTn id="23"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2">
                                            <p:txEl>
                                              <p:pRg st="5" end="5"/>
                                            </p:txEl>
                                          </p:spTgt>
                                        </p:tgtEl>
                                        <p:attrNameLst>
                                          <p:attrName>style.visibility</p:attrName>
                                        </p:attrNameLst>
                                      </p:cBhvr>
                                      <p:to>
                                        <p:strVal val="visible"/>
                                      </p:to>
                                    </p:set>
                                    <p:anim calcmode="lin" valueType="num">
                                      <p:cBhvr additive="base">
                                        <p:cTn id="29"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6" end="6"/>
                                            </p:txEl>
                                          </p:spTgt>
                                        </p:tgtEl>
                                        <p:attrNameLst>
                                          <p:attrName>style.visibility</p:attrName>
                                        </p:attrNameLst>
                                      </p:cBhvr>
                                      <p:to>
                                        <p:strVal val="visible"/>
                                      </p:to>
                                    </p:set>
                                    <p:anim calcmode="lin" valueType="num">
                                      <p:cBhvr additive="base">
                                        <p:cTn id="3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2">
                                            <p:txEl>
                                              <p:pRg st="7" end="7"/>
                                            </p:txEl>
                                          </p:spTgt>
                                        </p:tgtEl>
                                        <p:attrNameLst>
                                          <p:attrName>style.visibility</p:attrName>
                                        </p:attrNameLst>
                                      </p:cBhvr>
                                      <p:to>
                                        <p:strVal val="visible"/>
                                      </p:to>
                                    </p:set>
                                    <p:anim calcmode="lin" valueType="num">
                                      <p:cBhvr additive="base">
                                        <p:cTn id="41"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908720"/>
          </a:xfrm>
        </p:spPr>
        <p:txBody>
          <a:bodyPr/>
          <a:lstStyle/>
          <a:p>
            <a:pPr eaLnBrk="1" hangingPunct="1"/>
            <a:r>
              <a:rPr lang="en-GB" altLang="zh-CN" dirty="0"/>
              <a:t>7.1 </a:t>
            </a:r>
            <a:r>
              <a:rPr lang="zh-CN" altLang="en-GB" dirty="0"/>
              <a:t>模板</a:t>
            </a:r>
            <a:r>
              <a:rPr lang="zh-CN" altLang="en-GB" dirty="0">
                <a:solidFill>
                  <a:srgbClr val="FF0000"/>
                </a:solidFill>
              </a:rPr>
              <a:t>的概念</a:t>
            </a:r>
            <a:endParaRPr lang="zh-CN" altLang="en-US" dirty="0">
              <a:solidFill>
                <a:srgbClr val="FF0000"/>
              </a:solidFill>
            </a:endParaRPr>
          </a:p>
        </p:txBody>
      </p:sp>
      <p:sp>
        <p:nvSpPr>
          <p:cNvPr id="3075" name="Rectangle 3"/>
          <p:cNvSpPr>
            <a:spLocks noGrp="1" noChangeArrowheads="1"/>
          </p:cNvSpPr>
          <p:nvPr>
            <p:ph type="body" idx="1"/>
          </p:nvPr>
        </p:nvSpPr>
        <p:spPr>
          <a:xfrm>
            <a:off x="467544" y="1124744"/>
            <a:ext cx="8424936" cy="4683125"/>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、有关模板的几个重要概念</a:t>
            </a:r>
          </a:p>
          <a:p>
            <a:pPr marL="457200" lvl="1" indent="0" eaLnBrk="1" hangingPunct="1">
              <a:lnSpc>
                <a:spcPct val="90000"/>
              </a:lnSpc>
              <a:buNone/>
            </a:pPr>
            <a:r>
              <a:rPr lang="zh-CN" altLang="en-US" dirty="0">
                <a:solidFill>
                  <a:srgbClr val="FF0000"/>
                </a:solidFill>
              </a:rPr>
              <a:t>（</a:t>
            </a:r>
            <a:r>
              <a:rPr lang="en-US" altLang="zh-CN" dirty="0">
                <a:solidFill>
                  <a:srgbClr val="FF0000"/>
                </a:solidFill>
              </a:rPr>
              <a:t>1）</a:t>
            </a:r>
            <a:r>
              <a:rPr lang="zh-CN" altLang="en-US" dirty="0">
                <a:solidFill>
                  <a:srgbClr val="FF0000"/>
                </a:solidFill>
              </a:rPr>
              <a:t>模板</a:t>
            </a:r>
            <a:endParaRPr lang="en-US" altLang="zh-CN" dirty="0">
              <a:solidFill>
                <a:srgbClr val="FF0000"/>
              </a:solidFill>
            </a:endParaRPr>
          </a:p>
          <a:p>
            <a:pPr lvl="1" eaLnBrk="1" hangingPunct="1">
              <a:lnSpc>
                <a:spcPct val="90000"/>
              </a:lnSpc>
            </a:pPr>
            <a:r>
              <a:rPr lang="zh-CN" altLang="en-US" sz="2400" dirty="0"/>
              <a:t>模板是对具有相同特性的函数或类的再抽象，模板是一种参数多态性的工具，可以为逻辑功能相同而类型不同的程序提供一种代码共享的机制。</a:t>
            </a:r>
          </a:p>
          <a:p>
            <a:pPr lvl="1" eaLnBrk="1" hangingPunct="1">
              <a:lnSpc>
                <a:spcPct val="90000"/>
              </a:lnSpc>
            </a:pPr>
            <a:r>
              <a:rPr lang="zh-CN" altLang="en-US" sz="2400" dirty="0"/>
              <a:t>一个模板并非一个实实在在的函数或类，仅仅是一个函数或类的描述，但它可以接受数据类型作为其调用参数并生成可用的函数或类，是参数化的函数和类，是创建函数或类的自动化工具。</a:t>
            </a:r>
          </a:p>
          <a:p>
            <a:pPr marL="457200" lvl="1" indent="0" eaLnBrk="1" hangingPunct="1">
              <a:lnSpc>
                <a:spcPct val="90000"/>
              </a:lnSpc>
              <a:buNone/>
            </a:pPr>
            <a:r>
              <a:rPr lang="zh-CN" altLang="en-US" dirty="0">
                <a:solidFill>
                  <a:srgbClr val="FF0000"/>
                </a:solidFill>
              </a:rPr>
              <a:t>（</a:t>
            </a:r>
            <a:r>
              <a:rPr lang="en-US" altLang="zh-CN" dirty="0">
                <a:solidFill>
                  <a:srgbClr val="FF0000"/>
                </a:solidFill>
              </a:rPr>
              <a:t>2）</a:t>
            </a:r>
            <a:r>
              <a:rPr lang="zh-CN" altLang="en-US" dirty="0">
                <a:solidFill>
                  <a:srgbClr val="FF0000"/>
                </a:solidFill>
              </a:rPr>
              <a:t>模板的类型</a:t>
            </a:r>
          </a:p>
          <a:p>
            <a:pPr lvl="1" eaLnBrk="1" hangingPunct="1">
              <a:lnSpc>
                <a:spcPct val="90000"/>
              </a:lnSpc>
            </a:pPr>
            <a:r>
              <a:rPr lang="zh-CN" altLang="en-US" sz="2400" dirty="0"/>
              <a:t>函数模板</a:t>
            </a:r>
          </a:p>
          <a:p>
            <a:pPr lvl="1" eaLnBrk="1" hangingPunct="1">
              <a:lnSpc>
                <a:spcPct val="90000"/>
              </a:lnSpc>
            </a:pPr>
            <a:r>
              <a:rPr lang="zh-CN" altLang="en-US" sz="2400" dirty="0"/>
              <a:t>类模板</a:t>
            </a:r>
          </a:p>
        </p:txBody>
      </p:sp>
    </p:spTree>
    <p:extLst>
      <p:ext uri="{BB962C8B-B14F-4D97-AF65-F5344CB8AC3E}">
        <p14:creationId xmlns:p14="http://schemas.microsoft.com/office/powerpoint/2010/main" val="1088552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fade">
                                      <p:cBhvr>
                                        <p:cTn id="7" dur="1000"/>
                                        <p:tgtEl>
                                          <p:spTgt spid="3075">
                                            <p:txEl>
                                              <p:pRg st="2" end="2"/>
                                            </p:txEl>
                                          </p:spTgt>
                                        </p:tgtEl>
                                      </p:cBhvr>
                                    </p:animEffect>
                                    <p:anim calcmode="lin" valueType="num">
                                      <p:cBhvr>
                                        <p:cTn id="8" dur="1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xEl>
                                              <p:pRg st="3" end="3"/>
                                            </p:txEl>
                                          </p:spTgt>
                                        </p:tgtEl>
                                        <p:attrNameLst>
                                          <p:attrName>style.visibility</p:attrName>
                                        </p:attrNameLst>
                                      </p:cBhvr>
                                      <p:to>
                                        <p:strVal val="visible"/>
                                      </p:to>
                                    </p:set>
                                    <p:animEffect transition="in" filter="fade">
                                      <p:cBhvr>
                                        <p:cTn id="14" dur="1000"/>
                                        <p:tgtEl>
                                          <p:spTgt spid="3075">
                                            <p:txEl>
                                              <p:pRg st="3" end="3"/>
                                            </p:txEl>
                                          </p:spTgt>
                                        </p:tgtEl>
                                      </p:cBhvr>
                                    </p:animEffect>
                                    <p:anim calcmode="lin" valueType="num">
                                      <p:cBhvr>
                                        <p:cTn id="15" dur="1000" fill="hold"/>
                                        <p:tgtEl>
                                          <p:spTgt spid="307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fade">
                                      <p:cBhvr>
                                        <p:cTn id="21" dur="1000"/>
                                        <p:tgtEl>
                                          <p:spTgt spid="3075">
                                            <p:txEl>
                                              <p:pRg st="4" end="4"/>
                                            </p:txEl>
                                          </p:spTgt>
                                        </p:tgtEl>
                                      </p:cBhvr>
                                    </p:animEffect>
                                    <p:anim calcmode="lin" valueType="num">
                                      <p:cBhvr>
                                        <p:cTn id="22" dur="1000" fill="hold"/>
                                        <p:tgtEl>
                                          <p:spTgt spid="307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5">
                                            <p:txEl>
                                              <p:pRg st="5" end="5"/>
                                            </p:txEl>
                                          </p:spTgt>
                                        </p:tgtEl>
                                        <p:attrNameLst>
                                          <p:attrName>style.visibility</p:attrName>
                                        </p:attrNameLst>
                                      </p:cBhvr>
                                      <p:to>
                                        <p:strVal val="visible"/>
                                      </p:to>
                                    </p:set>
                                    <p:animEffect transition="in" filter="fade">
                                      <p:cBhvr>
                                        <p:cTn id="28" dur="1000"/>
                                        <p:tgtEl>
                                          <p:spTgt spid="3075">
                                            <p:txEl>
                                              <p:pRg st="5" end="5"/>
                                            </p:txEl>
                                          </p:spTgt>
                                        </p:tgtEl>
                                      </p:cBhvr>
                                    </p:animEffect>
                                    <p:anim calcmode="lin" valueType="num">
                                      <p:cBhvr>
                                        <p:cTn id="29" dur="1000" fill="hold"/>
                                        <p:tgtEl>
                                          <p:spTgt spid="307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5">
                                            <p:txEl>
                                              <p:pRg st="6" end="6"/>
                                            </p:txEl>
                                          </p:spTgt>
                                        </p:tgtEl>
                                        <p:attrNameLst>
                                          <p:attrName>style.visibility</p:attrName>
                                        </p:attrNameLst>
                                      </p:cBhvr>
                                      <p:to>
                                        <p:strVal val="visible"/>
                                      </p:to>
                                    </p:set>
                                    <p:animEffect transition="in" filter="fade">
                                      <p:cBhvr>
                                        <p:cTn id="35" dur="1000"/>
                                        <p:tgtEl>
                                          <p:spTgt spid="3075">
                                            <p:txEl>
                                              <p:pRg st="6" end="6"/>
                                            </p:txEl>
                                          </p:spTgt>
                                        </p:tgtEl>
                                      </p:cBhvr>
                                    </p:animEffect>
                                    <p:anim calcmode="lin" valueType="num">
                                      <p:cBhvr>
                                        <p:cTn id="36" dur="1000" fill="hold"/>
                                        <p:tgtEl>
                                          <p:spTgt spid="307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0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251520" y="116632"/>
            <a:ext cx="8892480" cy="6337002"/>
          </a:xfrm>
        </p:spPr>
        <p:txBody>
          <a:bodyPr/>
          <a:lstStyle/>
          <a:p>
            <a:pPr marL="0" indent="0" eaLnBrk="1" hangingPunct="1">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7-4】  </a:t>
            </a:r>
            <a:r>
              <a:rPr lang="zh-CN" altLang="en-US" sz="2400" b="1" dirty="0">
                <a:solidFill>
                  <a:srgbClr val="0000CC"/>
                </a:solidFill>
              </a:rPr>
              <a:t>设计一个堆栈的类模板</a:t>
            </a:r>
            <a:r>
              <a:rPr lang="en-US" altLang="zh-CN" sz="2400" b="1" dirty="0">
                <a:solidFill>
                  <a:srgbClr val="0000CC"/>
                </a:solidFill>
              </a:rPr>
              <a:t>Stack</a:t>
            </a:r>
            <a:r>
              <a:rPr lang="zh-CN" altLang="en-US" sz="2400" b="1" dirty="0">
                <a:solidFill>
                  <a:srgbClr val="0000CC"/>
                </a:solidFill>
              </a:rPr>
              <a:t>，在模板中用类型参数</a:t>
            </a:r>
            <a:r>
              <a:rPr lang="en-US" altLang="zh-CN" sz="2400" b="1" dirty="0">
                <a:solidFill>
                  <a:srgbClr val="0000CC"/>
                </a:solidFill>
              </a:rPr>
              <a:t>T</a:t>
            </a:r>
            <a:r>
              <a:rPr lang="zh-CN" altLang="en-US" sz="2400" b="1" dirty="0">
                <a:solidFill>
                  <a:srgbClr val="0000CC"/>
                </a:solidFill>
              </a:rPr>
              <a:t>表示栈中存放的数据，用非类型参数</a:t>
            </a:r>
            <a:r>
              <a:rPr lang="en-US" altLang="zh-CN" sz="2400" b="1" dirty="0">
                <a:solidFill>
                  <a:srgbClr val="0000CC"/>
                </a:solidFill>
              </a:rPr>
              <a:t>MAXSIZE</a:t>
            </a:r>
            <a:r>
              <a:rPr lang="zh-CN" altLang="en-US" sz="2400" b="1" dirty="0">
                <a:solidFill>
                  <a:srgbClr val="0000CC"/>
                </a:solidFill>
              </a:rPr>
              <a:t>代表栈的大小。</a:t>
            </a:r>
          </a:p>
          <a:p>
            <a:pPr eaLnBrk="1" hangingPunct="1">
              <a:lnSpc>
                <a:spcPct val="80000"/>
              </a:lnSpc>
              <a:buFontTx/>
              <a:buNone/>
            </a:pPr>
            <a:endParaRPr lang="zh-CN" altLang="en-US" sz="2000" dirty="0"/>
          </a:p>
          <a:p>
            <a:pPr eaLnBrk="1" hangingPunct="1">
              <a:lnSpc>
                <a:spcPct val="80000"/>
              </a:lnSpc>
              <a:buFontTx/>
              <a:buNone/>
            </a:pPr>
            <a:r>
              <a:rPr lang="en-US" altLang="zh-CN" sz="2000" dirty="0"/>
              <a:t>//Eg7-4.cpp</a:t>
            </a:r>
          </a:p>
          <a:p>
            <a:pPr eaLnBrk="1" hangingPunct="1">
              <a:lnSpc>
                <a:spcPct val="80000"/>
              </a:lnSpc>
              <a:buFontTx/>
              <a:buNone/>
            </a:pPr>
            <a:r>
              <a:rPr lang="en-US" altLang="zh-CN" sz="2000" dirty="0"/>
              <a:t>//</a:t>
            </a:r>
            <a:r>
              <a:rPr lang="en-US" altLang="zh-CN" sz="2000" dirty="0" err="1"/>
              <a:t>Stack.h</a:t>
            </a:r>
            <a:endParaRPr lang="en-US" altLang="zh-CN" sz="2000" dirty="0"/>
          </a:p>
          <a:p>
            <a:pPr eaLnBrk="1" hangingPunct="1">
              <a:lnSpc>
                <a:spcPct val="80000"/>
              </a:lnSpc>
              <a:buFontTx/>
              <a:buNone/>
            </a:pPr>
            <a:r>
              <a:rPr lang="en-US" altLang="zh-CN" sz="2000" dirty="0">
                <a:solidFill>
                  <a:srgbClr val="FF0000"/>
                </a:solidFill>
              </a:rPr>
              <a:t>template&lt;class </a:t>
            </a:r>
            <a:r>
              <a:rPr lang="en-US" altLang="zh-CN" sz="2000" dirty="0" err="1">
                <a:solidFill>
                  <a:srgbClr val="FF0000"/>
                </a:solidFill>
              </a:rPr>
              <a:t>T,int</a:t>
            </a:r>
            <a:r>
              <a:rPr lang="en-US" altLang="zh-CN" sz="2000" dirty="0">
                <a:solidFill>
                  <a:srgbClr val="FF0000"/>
                </a:solidFill>
              </a:rPr>
              <a:t> MAXSIZE&gt;  </a:t>
            </a:r>
            <a:r>
              <a:rPr lang="en-US" altLang="zh-CN" sz="2000" dirty="0"/>
              <a:t>     	</a:t>
            </a:r>
          </a:p>
          <a:p>
            <a:pPr eaLnBrk="1" hangingPunct="1">
              <a:lnSpc>
                <a:spcPct val="80000"/>
              </a:lnSpc>
              <a:buFontTx/>
              <a:buNone/>
            </a:pPr>
            <a:r>
              <a:rPr lang="en-US" altLang="zh-CN" sz="2000" dirty="0"/>
              <a:t>class Stack{</a:t>
            </a:r>
          </a:p>
          <a:p>
            <a:pPr eaLnBrk="1" hangingPunct="1">
              <a:lnSpc>
                <a:spcPct val="80000"/>
              </a:lnSpc>
              <a:buFontTx/>
              <a:buNone/>
            </a:pPr>
            <a:r>
              <a:rPr lang="en-US" altLang="zh-CN" sz="2000" dirty="0"/>
              <a:t>private:</a:t>
            </a:r>
          </a:p>
          <a:p>
            <a:pPr eaLnBrk="1" hangingPunct="1">
              <a:lnSpc>
                <a:spcPct val="80000"/>
              </a:lnSpc>
              <a:buFontTx/>
              <a:buNone/>
            </a:pPr>
            <a:r>
              <a:rPr lang="en-US" altLang="zh-CN" sz="2000" dirty="0"/>
              <a:t>		T </a:t>
            </a:r>
            <a:r>
              <a:rPr lang="en-US" altLang="zh-CN" sz="2000" dirty="0" err="1"/>
              <a:t>elems</a:t>
            </a:r>
            <a:r>
              <a:rPr lang="en-US" altLang="zh-CN" sz="2000" dirty="0"/>
              <a:t>[MAXSIZE];               		</a:t>
            </a:r>
          </a:p>
          <a:p>
            <a:pPr eaLnBrk="1" hangingPunct="1">
              <a:lnSpc>
                <a:spcPct val="80000"/>
              </a:lnSpc>
              <a:buFontTx/>
              <a:buNone/>
            </a:pPr>
            <a:r>
              <a:rPr lang="zh-CN" altLang="en-US" sz="2000" dirty="0"/>
              <a:t>		</a:t>
            </a:r>
            <a:r>
              <a:rPr lang="en-US" altLang="zh-CN" sz="2000" dirty="0" err="1"/>
              <a:t>int</a:t>
            </a:r>
            <a:r>
              <a:rPr lang="en-US" altLang="zh-CN" sz="2000" dirty="0"/>
              <a:t> top;                          		</a:t>
            </a:r>
            <a:endParaRPr lang="zh-CN" altLang="en-US" sz="2000" dirty="0"/>
          </a:p>
          <a:p>
            <a:pPr eaLnBrk="1" hangingPunct="1">
              <a:lnSpc>
                <a:spcPct val="80000"/>
              </a:lnSpc>
              <a:buFontTx/>
              <a:buNone/>
            </a:pPr>
            <a:r>
              <a:rPr lang="en-US" altLang="zh-CN" sz="2000" dirty="0"/>
              <a:t>public:</a:t>
            </a:r>
          </a:p>
          <a:p>
            <a:pPr eaLnBrk="1" hangingPunct="1">
              <a:lnSpc>
                <a:spcPct val="80000"/>
              </a:lnSpc>
              <a:buFontTx/>
              <a:buNone/>
            </a:pPr>
            <a:r>
              <a:rPr lang="en-US" altLang="zh-CN" sz="2000" dirty="0"/>
              <a:t>		Stack(){top=0;};</a:t>
            </a:r>
          </a:p>
          <a:p>
            <a:pPr eaLnBrk="1" hangingPunct="1">
              <a:lnSpc>
                <a:spcPct val="80000"/>
              </a:lnSpc>
              <a:buFontTx/>
              <a:buNone/>
            </a:pPr>
            <a:r>
              <a:rPr lang="en-US" altLang="zh-CN" sz="2000" dirty="0"/>
              <a:t>		void push(T e);                		</a:t>
            </a:r>
            <a:r>
              <a:rPr lang="zh-CN" altLang="en-US" sz="2000" dirty="0"/>
              <a:t>   </a:t>
            </a:r>
          </a:p>
          <a:p>
            <a:pPr eaLnBrk="1" hangingPunct="1">
              <a:lnSpc>
                <a:spcPct val="80000"/>
              </a:lnSpc>
              <a:buFontTx/>
              <a:buNone/>
            </a:pPr>
            <a:r>
              <a:rPr lang="zh-CN" altLang="en-US" sz="2000" dirty="0"/>
              <a:t>		</a:t>
            </a:r>
            <a:r>
              <a:rPr lang="en-US" altLang="zh-CN" sz="2000" dirty="0"/>
              <a:t>T pop();                          		</a:t>
            </a:r>
            <a:endParaRPr lang="zh-CN" altLang="en-US" sz="2000" dirty="0"/>
          </a:p>
          <a:p>
            <a:pPr eaLnBrk="1" hangingPunct="1">
              <a:lnSpc>
                <a:spcPct val="80000"/>
              </a:lnSpc>
              <a:buFontTx/>
              <a:buNone/>
            </a:pPr>
            <a:r>
              <a:rPr lang="zh-CN" altLang="en-US" sz="2000" dirty="0"/>
              <a:t>		</a:t>
            </a:r>
            <a:r>
              <a:rPr lang="en-US" altLang="zh-CN" sz="2000" dirty="0"/>
              <a:t>bool empty(){return top==0;}  		</a:t>
            </a:r>
            <a:endParaRPr lang="zh-CN" altLang="en-US" sz="2000" dirty="0"/>
          </a:p>
          <a:p>
            <a:pPr eaLnBrk="1" hangingPunct="1">
              <a:lnSpc>
                <a:spcPct val="80000"/>
              </a:lnSpc>
              <a:buFontTx/>
              <a:buNone/>
            </a:pPr>
            <a:r>
              <a:rPr lang="zh-CN" altLang="en-US" sz="2000" dirty="0"/>
              <a:t>		</a:t>
            </a:r>
            <a:r>
              <a:rPr lang="en-US" altLang="zh-CN" sz="2000" dirty="0"/>
              <a:t>bool full(){return top==MAXSIZE;}	</a:t>
            </a:r>
            <a:endParaRPr lang="zh-CN" altLang="en-US" sz="2000" dirty="0"/>
          </a:p>
          <a:p>
            <a:pPr eaLnBrk="1" hangingPunct="1">
              <a:lnSpc>
                <a:spcPct val="80000"/>
              </a:lnSpc>
              <a:buFontTx/>
              <a:buNone/>
            </a:pPr>
            <a:r>
              <a:rPr lang="en-US" altLang="zh-CN" sz="2000" dirty="0"/>
              <a:t>};</a:t>
            </a:r>
            <a:endParaRPr lang="zh-CN" altLang="en-US" sz="2000" dirty="0"/>
          </a:p>
        </p:txBody>
      </p:sp>
    </p:spTree>
    <p:extLst>
      <p:ext uri="{BB962C8B-B14F-4D97-AF65-F5344CB8AC3E}">
        <p14:creationId xmlns:p14="http://schemas.microsoft.com/office/powerpoint/2010/main" val="303680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251520" y="1124744"/>
            <a:ext cx="7772400" cy="6048375"/>
          </a:xfrm>
        </p:spPr>
        <p:txBody>
          <a:bodyPr/>
          <a:lstStyle/>
          <a:p>
            <a:pPr eaLnBrk="1" hangingPunct="1">
              <a:lnSpc>
                <a:spcPct val="80000"/>
              </a:lnSpc>
              <a:buFontTx/>
              <a:buNone/>
            </a:pPr>
            <a:r>
              <a:rPr lang="en-US" altLang="zh-CN" sz="2000" dirty="0"/>
              <a:t>template&lt;</a:t>
            </a:r>
            <a:r>
              <a:rPr lang="en-US" altLang="zh-CN" sz="2000" dirty="0">
                <a:solidFill>
                  <a:srgbClr val="FF0000"/>
                </a:solidFill>
              </a:rPr>
              <a:t>class </a:t>
            </a:r>
            <a:r>
              <a:rPr lang="en-US" altLang="zh-CN" sz="2000" dirty="0" err="1">
                <a:solidFill>
                  <a:srgbClr val="FF0000"/>
                </a:solidFill>
              </a:rPr>
              <a:t>T,int</a:t>
            </a:r>
            <a:r>
              <a:rPr lang="en-US" altLang="zh-CN" sz="2000" dirty="0">
                <a:solidFill>
                  <a:srgbClr val="FF0000"/>
                </a:solidFill>
              </a:rPr>
              <a:t> MAXSIZE</a:t>
            </a:r>
            <a:r>
              <a:rPr lang="en-US" altLang="zh-CN" sz="2000" dirty="0"/>
              <a:t>&gt;			</a:t>
            </a:r>
          </a:p>
          <a:p>
            <a:pPr eaLnBrk="1" hangingPunct="1">
              <a:lnSpc>
                <a:spcPct val="80000"/>
              </a:lnSpc>
              <a:buFontTx/>
              <a:buNone/>
            </a:pPr>
            <a:r>
              <a:rPr lang="en-US" altLang="zh-CN" sz="2000" dirty="0"/>
              <a:t>void Stack&lt; </a:t>
            </a:r>
            <a:r>
              <a:rPr lang="en-US" altLang="zh-CN" sz="2000" b="1" dirty="0">
                <a:solidFill>
                  <a:srgbClr val="0000CC"/>
                </a:solidFill>
              </a:rPr>
              <a:t>T, MAXSIZE</a:t>
            </a:r>
            <a:r>
              <a:rPr lang="en-US" altLang="zh-CN" sz="2000" dirty="0"/>
              <a:t>&gt;::push(T e) {</a:t>
            </a:r>
          </a:p>
          <a:p>
            <a:pPr eaLnBrk="1" hangingPunct="1">
              <a:lnSpc>
                <a:spcPct val="80000"/>
              </a:lnSpc>
              <a:buFontTx/>
              <a:buNone/>
            </a:pPr>
            <a:r>
              <a:rPr lang="en-US" altLang="zh-CN" sz="2000" dirty="0"/>
              <a:t>		if(top==MAXSIZE){</a:t>
            </a:r>
          </a:p>
          <a:p>
            <a:pPr eaLnBrk="1" hangingPunct="1">
              <a:lnSpc>
                <a:spcPct val="80000"/>
              </a:lnSpc>
              <a:buFontTx/>
              <a:buNone/>
            </a:pPr>
            <a:r>
              <a:rPr lang="en-US" altLang="zh-CN" sz="2000" dirty="0"/>
              <a:t>			</a:t>
            </a:r>
            <a:r>
              <a:rPr lang="en-US" altLang="zh-CN" sz="2000" dirty="0" err="1"/>
              <a:t>cout</a:t>
            </a:r>
            <a:r>
              <a:rPr lang="en-US" altLang="zh-CN" sz="2000" dirty="0"/>
              <a:t>&lt;&lt;"</a:t>
            </a:r>
            <a:r>
              <a:rPr lang="zh-CN" altLang="en-US" sz="2000" dirty="0"/>
              <a:t>栈已满，不能再加入元素了！</a:t>
            </a:r>
            <a:r>
              <a:rPr lang="en-US" altLang="zh-CN" sz="2000" dirty="0"/>
              <a:t>";</a:t>
            </a:r>
          </a:p>
          <a:p>
            <a:pPr eaLnBrk="1" hangingPunct="1">
              <a:lnSpc>
                <a:spcPct val="80000"/>
              </a:lnSpc>
              <a:buFontTx/>
              <a:buNone/>
            </a:pPr>
            <a:r>
              <a:rPr lang="en-US" altLang="zh-CN" sz="2000" dirty="0"/>
              <a:t>			return;</a:t>
            </a:r>
          </a:p>
          <a:p>
            <a:pPr eaLnBrk="1" hangingPunct="1">
              <a:lnSpc>
                <a:spcPct val="80000"/>
              </a:lnSpc>
              <a:buFontTx/>
              <a:buNone/>
            </a:pPr>
            <a:r>
              <a:rPr lang="en-US" altLang="zh-CN" sz="2000" dirty="0"/>
              <a:t>		}</a:t>
            </a:r>
          </a:p>
          <a:p>
            <a:pPr eaLnBrk="1" hangingPunct="1">
              <a:lnSpc>
                <a:spcPct val="80000"/>
              </a:lnSpc>
              <a:buFontTx/>
              <a:buNone/>
            </a:pPr>
            <a:r>
              <a:rPr lang="en-US" altLang="zh-CN" sz="2000" dirty="0"/>
              <a:t>		</a:t>
            </a:r>
            <a:r>
              <a:rPr lang="en-US" altLang="zh-CN" sz="2000" dirty="0" err="1"/>
              <a:t>elems</a:t>
            </a:r>
            <a:r>
              <a:rPr lang="en-US" altLang="zh-CN" sz="2000" dirty="0"/>
              <a:t>[top++]=e;</a:t>
            </a:r>
          </a:p>
          <a:p>
            <a:pPr eaLnBrk="1" hangingPunct="1">
              <a:lnSpc>
                <a:spcPct val="80000"/>
              </a:lnSpc>
              <a:buFontTx/>
              <a:buNone/>
            </a:pPr>
            <a:r>
              <a:rPr lang="en-US" altLang="zh-CN" sz="2000" dirty="0"/>
              <a:t>}</a:t>
            </a:r>
          </a:p>
          <a:p>
            <a:pPr eaLnBrk="1" hangingPunct="1">
              <a:lnSpc>
                <a:spcPct val="80000"/>
              </a:lnSpc>
              <a:buFontTx/>
              <a:buNone/>
            </a:pPr>
            <a:r>
              <a:rPr lang="en-US" altLang="zh-CN" sz="2000" dirty="0"/>
              <a:t>template&lt;</a:t>
            </a:r>
            <a:r>
              <a:rPr lang="en-US" altLang="zh-CN" sz="2000" dirty="0">
                <a:solidFill>
                  <a:srgbClr val="FF0000"/>
                </a:solidFill>
              </a:rPr>
              <a:t>class </a:t>
            </a:r>
            <a:r>
              <a:rPr lang="en-US" altLang="zh-CN" sz="2000" dirty="0" err="1">
                <a:solidFill>
                  <a:srgbClr val="FF0000"/>
                </a:solidFill>
              </a:rPr>
              <a:t>T,int</a:t>
            </a:r>
            <a:r>
              <a:rPr lang="en-US" altLang="zh-CN" sz="2000" dirty="0">
                <a:solidFill>
                  <a:srgbClr val="FF0000"/>
                </a:solidFill>
              </a:rPr>
              <a:t> MAXSIZE</a:t>
            </a:r>
            <a:r>
              <a:rPr lang="en-US" altLang="zh-CN" sz="2000" dirty="0"/>
              <a:t>&gt;		</a:t>
            </a:r>
          </a:p>
          <a:p>
            <a:pPr eaLnBrk="1" hangingPunct="1">
              <a:lnSpc>
                <a:spcPct val="80000"/>
              </a:lnSpc>
              <a:buFontTx/>
              <a:buNone/>
            </a:pPr>
            <a:r>
              <a:rPr lang="en-US" altLang="zh-CN" sz="2000" dirty="0"/>
              <a:t>inline T Stack&lt;</a:t>
            </a:r>
            <a:r>
              <a:rPr lang="en-US" altLang="zh-CN" sz="2000" dirty="0">
                <a:solidFill>
                  <a:srgbClr val="0000CC"/>
                </a:solidFill>
              </a:rPr>
              <a:t>T, MAXSIZE</a:t>
            </a:r>
            <a:r>
              <a:rPr lang="en-US" altLang="zh-CN" sz="2000" dirty="0"/>
              <a:t>&gt;::pop(){</a:t>
            </a:r>
          </a:p>
          <a:p>
            <a:pPr eaLnBrk="1" hangingPunct="1">
              <a:lnSpc>
                <a:spcPct val="80000"/>
              </a:lnSpc>
              <a:buFontTx/>
              <a:buNone/>
            </a:pPr>
            <a:r>
              <a:rPr lang="en-US" altLang="zh-CN" sz="2000" dirty="0"/>
              <a:t>		if(top&lt;=0){</a:t>
            </a:r>
          </a:p>
          <a:p>
            <a:pPr eaLnBrk="1" hangingPunct="1">
              <a:lnSpc>
                <a:spcPct val="80000"/>
              </a:lnSpc>
              <a:buFontTx/>
              <a:buNone/>
            </a:pPr>
            <a:r>
              <a:rPr lang="en-US" altLang="zh-CN" sz="2000" dirty="0"/>
              <a:t>			</a:t>
            </a:r>
            <a:r>
              <a:rPr lang="en-US" altLang="zh-CN" sz="2000" dirty="0" err="1"/>
              <a:t>cout</a:t>
            </a:r>
            <a:r>
              <a:rPr lang="en-US" altLang="zh-CN" sz="2000" dirty="0"/>
              <a:t>&lt;&lt;"</a:t>
            </a:r>
            <a:r>
              <a:rPr lang="zh-CN" altLang="en-US" sz="2000" dirty="0"/>
              <a:t>栈已空，不能再弹出元素了！</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			return 0;</a:t>
            </a:r>
          </a:p>
          <a:p>
            <a:pPr eaLnBrk="1" hangingPunct="1">
              <a:lnSpc>
                <a:spcPct val="80000"/>
              </a:lnSpc>
              <a:buFontTx/>
              <a:buNone/>
            </a:pPr>
            <a:r>
              <a:rPr lang="en-US" altLang="zh-CN" sz="2000" dirty="0"/>
              <a:t>		}</a:t>
            </a:r>
          </a:p>
          <a:p>
            <a:pPr eaLnBrk="1" hangingPunct="1">
              <a:lnSpc>
                <a:spcPct val="80000"/>
              </a:lnSpc>
              <a:buFontTx/>
              <a:buNone/>
            </a:pPr>
            <a:r>
              <a:rPr lang="en-US" altLang="zh-CN" sz="2000" dirty="0"/>
              <a:t>		top--;</a:t>
            </a:r>
          </a:p>
          <a:p>
            <a:pPr eaLnBrk="1" hangingPunct="1">
              <a:lnSpc>
                <a:spcPct val="80000"/>
              </a:lnSpc>
              <a:buFontTx/>
              <a:buNone/>
            </a:pPr>
            <a:r>
              <a:rPr lang="en-US" altLang="zh-CN" sz="2000" dirty="0"/>
              <a:t>		return </a:t>
            </a:r>
            <a:r>
              <a:rPr lang="en-US" altLang="zh-CN" sz="2000" dirty="0" err="1"/>
              <a:t>elems</a:t>
            </a:r>
            <a:r>
              <a:rPr lang="en-US" altLang="zh-CN" sz="2000" dirty="0"/>
              <a:t>[top];</a:t>
            </a:r>
          </a:p>
          <a:p>
            <a:pPr eaLnBrk="1" hangingPunct="1">
              <a:lnSpc>
                <a:spcPct val="80000"/>
              </a:lnSpc>
              <a:buFontTx/>
              <a:buNone/>
            </a:pPr>
            <a:r>
              <a:rPr lang="en-US" altLang="zh-CN" sz="2000" dirty="0"/>
              <a:t>} </a:t>
            </a:r>
            <a:endParaRPr lang="zh-CN" altLang="en-US" sz="2000" dirty="0"/>
          </a:p>
        </p:txBody>
      </p:sp>
      <p:sp>
        <p:nvSpPr>
          <p:cNvPr id="4" name="Rectangle 3"/>
          <p:cNvSpPr>
            <a:spLocks noGrp="1" noChangeArrowheads="1"/>
          </p:cNvSpPr>
          <p:nvPr>
            <p:ph type="title"/>
          </p:nvPr>
        </p:nvSpPr>
        <p:spPr>
          <a:xfrm>
            <a:off x="684213" y="188913"/>
            <a:ext cx="7772400" cy="647799"/>
          </a:xfrm>
        </p:spPr>
        <p:txBody>
          <a:bodyPr/>
          <a:lstStyle/>
          <a:p>
            <a:pPr eaLnBrk="1" hangingPunct="1"/>
            <a:r>
              <a:rPr lang="en-US" altLang="zh-CN" dirty="0"/>
              <a:t>7.3.2  </a:t>
            </a:r>
            <a:r>
              <a:rPr lang="zh-CN" altLang="en-US" dirty="0"/>
              <a:t>类</a:t>
            </a:r>
            <a:r>
              <a:rPr lang="zh-CN" altLang="en-US" dirty="0">
                <a:solidFill>
                  <a:srgbClr val="FF0000"/>
                </a:solidFill>
              </a:rPr>
              <a:t>模板的定义</a:t>
            </a:r>
          </a:p>
        </p:txBody>
      </p:sp>
    </p:spTree>
    <p:extLst>
      <p:ext uri="{BB962C8B-B14F-4D97-AF65-F5344CB8AC3E}">
        <p14:creationId xmlns:p14="http://schemas.microsoft.com/office/powerpoint/2010/main" val="16869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anim calcmode="lin" valueType="num">
                                      <p:cBhvr additive="base">
                                        <p:cTn id="11"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anim calcmode="lin" valueType="num">
                                      <p:cBhvr additive="base">
                                        <p:cTn id="15"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anim calcmode="lin" valueType="num">
                                      <p:cBhvr additive="base">
                                        <p:cTn id="19"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anim calcmode="lin" valueType="num">
                                      <p:cBhvr additive="base">
                                        <p:cTn id="23"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anim calcmode="lin" valueType="num">
                                      <p:cBhvr additive="base">
                                        <p:cTn id="27"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0">
                                            <p:txEl>
                                              <p:pRg st="6" end="6"/>
                                            </p:txEl>
                                          </p:spTgt>
                                        </p:tgtEl>
                                        <p:attrNameLst>
                                          <p:attrName>style.visibility</p:attrName>
                                        </p:attrNameLst>
                                      </p:cBhvr>
                                      <p:to>
                                        <p:strVal val="visible"/>
                                      </p:to>
                                    </p:set>
                                    <p:anim calcmode="lin" valueType="num">
                                      <p:cBhvr additive="base">
                                        <p:cTn id="31"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0">
                                            <p:txEl>
                                              <p:pRg st="7" end="7"/>
                                            </p:txEl>
                                          </p:spTgt>
                                        </p:tgtEl>
                                        <p:attrNameLst>
                                          <p:attrName>style.visibility</p:attrName>
                                        </p:attrNameLst>
                                      </p:cBhvr>
                                      <p:to>
                                        <p:strVal val="visible"/>
                                      </p:to>
                                    </p:set>
                                    <p:anim calcmode="lin" valueType="num">
                                      <p:cBhvr additive="base">
                                        <p:cTn id="35" dur="500" fill="hold"/>
                                        <p:tgtEl>
                                          <p:spTgt spid="3277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2770">
                                            <p:txEl>
                                              <p:pRg st="8" end="8"/>
                                            </p:txEl>
                                          </p:spTgt>
                                        </p:tgtEl>
                                        <p:attrNameLst>
                                          <p:attrName>style.visibility</p:attrName>
                                        </p:attrNameLst>
                                      </p:cBhvr>
                                      <p:to>
                                        <p:strVal val="visible"/>
                                      </p:to>
                                    </p:set>
                                    <p:anim calcmode="lin" valueType="num">
                                      <p:cBhvr additive="base">
                                        <p:cTn id="41" dur="500" fill="hold"/>
                                        <p:tgtEl>
                                          <p:spTgt spid="3277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77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2770">
                                            <p:txEl>
                                              <p:pRg st="9" end="9"/>
                                            </p:txEl>
                                          </p:spTgt>
                                        </p:tgtEl>
                                        <p:attrNameLst>
                                          <p:attrName>style.visibility</p:attrName>
                                        </p:attrNameLst>
                                      </p:cBhvr>
                                      <p:to>
                                        <p:strVal val="visible"/>
                                      </p:to>
                                    </p:set>
                                    <p:anim calcmode="lin" valueType="num">
                                      <p:cBhvr additive="base">
                                        <p:cTn id="45" dur="500" fill="hold"/>
                                        <p:tgtEl>
                                          <p:spTgt spid="3277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277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2770">
                                            <p:txEl>
                                              <p:pRg st="10" end="10"/>
                                            </p:txEl>
                                          </p:spTgt>
                                        </p:tgtEl>
                                        <p:attrNameLst>
                                          <p:attrName>style.visibility</p:attrName>
                                        </p:attrNameLst>
                                      </p:cBhvr>
                                      <p:to>
                                        <p:strVal val="visible"/>
                                      </p:to>
                                    </p:set>
                                    <p:anim calcmode="lin" valueType="num">
                                      <p:cBhvr additive="base">
                                        <p:cTn id="49" dur="500" fill="hold"/>
                                        <p:tgtEl>
                                          <p:spTgt spid="3277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0">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2770">
                                            <p:txEl>
                                              <p:pRg st="11" end="11"/>
                                            </p:txEl>
                                          </p:spTgt>
                                        </p:tgtEl>
                                        <p:attrNameLst>
                                          <p:attrName>style.visibility</p:attrName>
                                        </p:attrNameLst>
                                      </p:cBhvr>
                                      <p:to>
                                        <p:strVal val="visible"/>
                                      </p:to>
                                    </p:set>
                                    <p:anim calcmode="lin" valueType="num">
                                      <p:cBhvr additive="base">
                                        <p:cTn id="53" dur="500" fill="hold"/>
                                        <p:tgtEl>
                                          <p:spTgt spid="32770">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2770">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2770">
                                            <p:txEl>
                                              <p:pRg st="12" end="12"/>
                                            </p:txEl>
                                          </p:spTgt>
                                        </p:tgtEl>
                                        <p:attrNameLst>
                                          <p:attrName>style.visibility</p:attrName>
                                        </p:attrNameLst>
                                      </p:cBhvr>
                                      <p:to>
                                        <p:strVal val="visible"/>
                                      </p:to>
                                    </p:set>
                                    <p:anim calcmode="lin" valueType="num">
                                      <p:cBhvr additive="base">
                                        <p:cTn id="57" dur="500" fill="hold"/>
                                        <p:tgtEl>
                                          <p:spTgt spid="32770">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2770">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2770">
                                            <p:txEl>
                                              <p:pRg st="13" end="13"/>
                                            </p:txEl>
                                          </p:spTgt>
                                        </p:tgtEl>
                                        <p:attrNameLst>
                                          <p:attrName>style.visibility</p:attrName>
                                        </p:attrNameLst>
                                      </p:cBhvr>
                                      <p:to>
                                        <p:strVal val="visible"/>
                                      </p:to>
                                    </p:set>
                                    <p:anim calcmode="lin" valueType="num">
                                      <p:cBhvr additive="base">
                                        <p:cTn id="61" dur="500" fill="hold"/>
                                        <p:tgtEl>
                                          <p:spTgt spid="32770">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2770">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2770">
                                            <p:txEl>
                                              <p:pRg st="14" end="14"/>
                                            </p:txEl>
                                          </p:spTgt>
                                        </p:tgtEl>
                                        <p:attrNameLst>
                                          <p:attrName>style.visibility</p:attrName>
                                        </p:attrNameLst>
                                      </p:cBhvr>
                                      <p:to>
                                        <p:strVal val="visible"/>
                                      </p:to>
                                    </p:set>
                                    <p:anim calcmode="lin" valueType="num">
                                      <p:cBhvr additive="base">
                                        <p:cTn id="65" dur="500" fill="hold"/>
                                        <p:tgtEl>
                                          <p:spTgt spid="32770">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2770">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2770">
                                            <p:txEl>
                                              <p:pRg st="15" end="15"/>
                                            </p:txEl>
                                          </p:spTgt>
                                        </p:tgtEl>
                                        <p:attrNameLst>
                                          <p:attrName>style.visibility</p:attrName>
                                        </p:attrNameLst>
                                      </p:cBhvr>
                                      <p:to>
                                        <p:strVal val="visible"/>
                                      </p:to>
                                    </p:set>
                                    <p:anim calcmode="lin" valueType="num">
                                      <p:cBhvr additive="base">
                                        <p:cTn id="69" dur="500" fill="hold"/>
                                        <p:tgtEl>
                                          <p:spTgt spid="32770">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2770">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2770">
                                            <p:txEl>
                                              <p:pRg st="16" end="16"/>
                                            </p:txEl>
                                          </p:spTgt>
                                        </p:tgtEl>
                                        <p:attrNameLst>
                                          <p:attrName>style.visibility</p:attrName>
                                        </p:attrNameLst>
                                      </p:cBhvr>
                                      <p:to>
                                        <p:strVal val="visible"/>
                                      </p:to>
                                    </p:set>
                                    <p:anim calcmode="lin" valueType="num">
                                      <p:cBhvr additive="base">
                                        <p:cTn id="73" dur="500" fill="hold"/>
                                        <p:tgtEl>
                                          <p:spTgt spid="32770">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2770">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75865" y="116632"/>
            <a:ext cx="7772400" cy="719361"/>
          </a:xfrm>
        </p:spPr>
        <p:txBody>
          <a:bodyPr/>
          <a:lstStyle/>
          <a:p>
            <a:pPr eaLnBrk="1" hangingPunct="1"/>
            <a:r>
              <a:rPr lang="en-US" altLang="zh-CN" dirty="0"/>
              <a:t>7.3.3  </a:t>
            </a:r>
            <a:r>
              <a:rPr lang="zh-CN" altLang="en-US" dirty="0"/>
              <a:t>类</a:t>
            </a:r>
            <a:r>
              <a:rPr lang="zh-CN" altLang="en-US" dirty="0">
                <a:solidFill>
                  <a:srgbClr val="FF0000"/>
                </a:solidFill>
              </a:rPr>
              <a:t>模板实例化</a:t>
            </a:r>
          </a:p>
        </p:txBody>
      </p:sp>
      <p:sp>
        <p:nvSpPr>
          <p:cNvPr id="33795" name="Rectangle 3"/>
          <p:cNvSpPr>
            <a:spLocks noGrp="1" noChangeArrowheads="1"/>
          </p:cNvSpPr>
          <p:nvPr>
            <p:ph type="body" idx="1"/>
          </p:nvPr>
        </p:nvSpPr>
        <p:spPr>
          <a:xfrm>
            <a:off x="323528" y="1268413"/>
            <a:ext cx="8568951" cy="4968875"/>
          </a:xfrm>
        </p:spPr>
        <p:txBody>
          <a:bodyPr/>
          <a:lstStyle/>
          <a:p>
            <a:pPr eaLnBrk="1" hangingPunct="1">
              <a:buFontTx/>
              <a:buNone/>
            </a:pPr>
            <a:r>
              <a:rPr lang="en-US" altLang="zh-CN" dirty="0">
                <a:solidFill>
                  <a:srgbClr val="0000CC"/>
                </a:solidFill>
              </a:rPr>
              <a:t>1</a:t>
            </a:r>
            <a:r>
              <a:rPr lang="zh-CN" altLang="en-US" dirty="0">
                <a:solidFill>
                  <a:srgbClr val="0000CC"/>
                </a:solidFill>
              </a:rPr>
              <a:t>、类模板实例化的内容</a:t>
            </a:r>
          </a:p>
          <a:p>
            <a:pPr lvl="1" eaLnBrk="1" hangingPunct="1">
              <a:buFontTx/>
              <a:buNone/>
            </a:pPr>
            <a:r>
              <a:rPr lang="zh-CN" altLang="en-US" dirty="0"/>
              <a:t>包括</a:t>
            </a:r>
            <a:r>
              <a:rPr lang="zh-CN" altLang="en-US" b="1" dirty="0">
                <a:solidFill>
                  <a:srgbClr val="FF0000"/>
                </a:solidFill>
              </a:rPr>
              <a:t>模板实例化</a:t>
            </a:r>
            <a:r>
              <a:rPr lang="zh-CN" altLang="en-US" dirty="0"/>
              <a:t>和</a:t>
            </a:r>
            <a:r>
              <a:rPr lang="zh-CN" altLang="en-US" b="1" dirty="0">
                <a:solidFill>
                  <a:srgbClr val="FF0000"/>
                </a:solidFill>
              </a:rPr>
              <a:t>成员函数实例化</a:t>
            </a:r>
          </a:p>
          <a:p>
            <a:pPr eaLnBrk="1" hangingPunct="1">
              <a:buFontTx/>
              <a:buNone/>
            </a:pPr>
            <a:r>
              <a:rPr lang="en-US" altLang="zh-CN" dirty="0">
                <a:solidFill>
                  <a:srgbClr val="0000CC"/>
                </a:solidFill>
              </a:rPr>
              <a:t>2</a:t>
            </a:r>
            <a:r>
              <a:rPr lang="zh-CN" altLang="en-US" dirty="0">
                <a:solidFill>
                  <a:srgbClr val="0000CC"/>
                </a:solidFill>
              </a:rPr>
              <a:t>、类模板实例化的时间</a:t>
            </a:r>
          </a:p>
          <a:p>
            <a:pPr lvl="1" eaLnBrk="1" hangingPunct="1">
              <a:buFontTx/>
              <a:buNone/>
            </a:pPr>
            <a:r>
              <a:rPr lang="zh-CN" altLang="en-US" dirty="0"/>
              <a:t>当用</a:t>
            </a:r>
            <a:r>
              <a:rPr lang="zh-CN" altLang="en-US" b="1" dirty="0">
                <a:solidFill>
                  <a:srgbClr val="FF0000"/>
                </a:solidFill>
              </a:rPr>
              <a:t>类模板定义对象</a:t>
            </a:r>
            <a:r>
              <a:rPr lang="zh-CN" altLang="en-US" dirty="0"/>
              <a:t>时，引起类模板的实例化</a:t>
            </a:r>
          </a:p>
          <a:p>
            <a:pPr eaLnBrk="1" hangingPunct="1">
              <a:buFontTx/>
              <a:buNone/>
            </a:pPr>
            <a:r>
              <a:rPr lang="en-US" altLang="zh-CN" dirty="0">
                <a:solidFill>
                  <a:srgbClr val="0000CC"/>
                </a:solidFill>
              </a:rPr>
              <a:t>3</a:t>
            </a:r>
            <a:r>
              <a:rPr lang="zh-CN" altLang="en-US" dirty="0">
                <a:solidFill>
                  <a:srgbClr val="0000CC"/>
                </a:solidFill>
              </a:rPr>
              <a:t>、实例化的方法：</a:t>
            </a:r>
          </a:p>
          <a:p>
            <a:pPr lvl="1" eaLnBrk="1" hangingPunct="1">
              <a:buFontTx/>
              <a:buNone/>
            </a:pPr>
            <a:r>
              <a:rPr lang="zh-CN" altLang="en-US" dirty="0"/>
              <a:t>在实例化类模板时，如果模板参数是类型参数，则必须为它指定具体的类型；如果模板参数是非类型参数，则必须为它指定一个常量值。</a:t>
            </a:r>
          </a:p>
        </p:txBody>
      </p:sp>
    </p:spTree>
    <p:extLst>
      <p:ext uri="{BB962C8B-B14F-4D97-AF65-F5344CB8AC3E}">
        <p14:creationId xmlns:p14="http://schemas.microsoft.com/office/powerpoint/2010/main" val="253086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23528" y="980729"/>
            <a:ext cx="8568952" cy="5688632"/>
          </a:xfrm>
        </p:spPr>
        <p:txBody>
          <a:bodyPr/>
          <a:lstStyle/>
          <a:p>
            <a:pPr eaLnBrk="1" hangingPunct="1">
              <a:lnSpc>
                <a:spcPct val="80000"/>
              </a:lnSpc>
              <a:buFontTx/>
              <a:buNone/>
            </a:pPr>
            <a:r>
              <a:rPr lang="en-US" altLang="zh-CN" sz="2800" dirty="0">
                <a:solidFill>
                  <a:srgbClr val="0000CC"/>
                </a:solidFill>
              </a:rPr>
              <a:t>4</a:t>
            </a:r>
            <a:r>
              <a:rPr lang="zh-CN" altLang="en-US" sz="2800" dirty="0">
                <a:solidFill>
                  <a:srgbClr val="0000CC"/>
                </a:solidFill>
              </a:rPr>
              <a:t>、实例化案例</a:t>
            </a:r>
          </a:p>
          <a:p>
            <a:pPr lvl="1" eaLnBrk="1" hangingPunct="1">
              <a:lnSpc>
                <a:spcPct val="80000"/>
              </a:lnSpc>
              <a:buFontTx/>
              <a:buNone/>
            </a:pPr>
            <a:r>
              <a:rPr lang="zh-CN" altLang="en-US" sz="2200" dirty="0"/>
              <a:t>如对</a:t>
            </a:r>
            <a:r>
              <a:rPr lang="en-US" altLang="zh-CN" sz="2200" dirty="0"/>
              <a:t>Stack</a:t>
            </a:r>
            <a:r>
              <a:rPr lang="zh-CN" altLang="en-US" sz="2200" dirty="0"/>
              <a:t>类模板，下面的定义将引起实例化</a:t>
            </a:r>
          </a:p>
          <a:p>
            <a:pPr lvl="1" eaLnBrk="1" hangingPunct="1">
              <a:lnSpc>
                <a:spcPct val="80000"/>
              </a:lnSpc>
              <a:buFontTx/>
              <a:buNone/>
            </a:pPr>
            <a:r>
              <a:rPr lang="en-US" altLang="zh-CN" sz="2200" dirty="0"/>
              <a:t>Stack&lt;int,10&gt;  </a:t>
            </a:r>
            <a:r>
              <a:rPr lang="en-US" altLang="zh-CN" sz="2200" dirty="0" err="1"/>
              <a:t>iStack</a:t>
            </a:r>
            <a:r>
              <a:rPr lang="en-US" altLang="zh-CN" sz="2200" dirty="0"/>
              <a:t>; </a:t>
            </a:r>
          </a:p>
          <a:p>
            <a:pPr lvl="1" eaLnBrk="1" hangingPunct="1">
              <a:lnSpc>
                <a:spcPct val="80000"/>
              </a:lnSpc>
            </a:pPr>
            <a:r>
              <a:rPr lang="zh-CN" altLang="en-US" sz="2200" dirty="0">
                <a:solidFill>
                  <a:schemeClr val="accent2"/>
                </a:solidFill>
              </a:rPr>
              <a:t>编译器实例化</a:t>
            </a:r>
            <a:r>
              <a:rPr lang="en-US" altLang="zh-CN" sz="2200" dirty="0" err="1">
                <a:solidFill>
                  <a:schemeClr val="accent2"/>
                </a:solidFill>
              </a:rPr>
              <a:t>iStack</a:t>
            </a:r>
            <a:r>
              <a:rPr lang="zh-CN" altLang="en-US" sz="2200" dirty="0">
                <a:solidFill>
                  <a:schemeClr val="accent2"/>
                </a:solidFill>
              </a:rPr>
              <a:t>的方法是：将</a:t>
            </a:r>
            <a:r>
              <a:rPr lang="en-US" altLang="zh-CN" sz="2200" dirty="0">
                <a:solidFill>
                  <a:schemeClr val="accent2"/>
                </a:solidFill>
              </a:rPr>
              <a:t>Stack</a:t>
            </a:r>
            <a:r>
              <a:rPr lang="zh-CN" altLang="en-US" sz="2200" dirty="0">
                <a:solidFill>
                  <a:schemeClr val="accent2"/>
                </a:solidFill>
              </a:rPr>
              <a:t>模板声明中的所有类型参数</a:t>
            </a:r>
            <a:r>
              <a:rPr lang="en-US" altLang="zh-CN" sz="2200" dirty="0">
                <a:solidFill>
                  <a:schemeClr val="accent2"/>
                </a:solidFill>
              </a:rPr>
              <a:t>T</a:t>
            </a:r>
            <a:r>
              <a:rPr lang="zh-CN" altLang="en-US" sz="2200" dirty="0">
                <a:solidFill>
                  <a:schemeClr val="accent2"/>
                </a:solidFill>
              </a:rPr>
              <a:t>替换成</a:t>
            </a:r>
            <a:r>
              <a:rPr lang="en-US" altLang="zh-CN" sz="2200" dirty="0" err="1">
                <a:solidFill>
                  <a:schemeClr val="accent2"/>
                </a:solidFill>
              </a:rPr>
              <a:t>int</a:t>
            </a:r>
            <a:r>
              <a:rPr lang="zh-CN" altLang="en-US" sz="2200" dirty="0">
                <a:solidFill>
                  <a:schemeClr val="accent2"/>
                </a:solidFill>
              </a:rPr>
              <a:t>，将所有的非类型参数</a:t>
            </a:r>
            <a:r>
              <a:rPr lang="en-US" altLang="zh-CN" sz="2200" dirty="0">
                <a:solidFill>
                  <a:schemeClr val="accent2"/>
                </a:solidFill>
              </a:rPr>
              <a:t>MAXSIZE</a:t>
            </a:r>
            <a:r>
              <a:rPr lang="zh-CN" altLang="en-US" sz="2200" dirty="0">
                <a:solidFill>
                  <a:schemeClr val="accent2"/>
                </a:solidFill>
              </a:rPr>
              <a:t>替换成</a:t>
            </a:r>
            <a:r>
              <a:rPr lang="en-US" altLang="zh-CN" sz="2200" dirty="0">
                <a:solidFill>
                  <a:schemeClr val="accent2"/>
                </a:solidFill>
              </a:rPr>
              <a:t>10</a:t>
            </a:r>
            <a:r>
              <a:rPr lang="zh-CN" altLang="en-US" sz="2200" dirty="0">
                <a:solidFill>
                  <a:schemeClr val="accent2"/>
                </a:solidFill>
              </a:rPr>
              <a:t>，生成了一个</a:t>
            </a:r>
            <a:r>
              <a:rPr lang="en-US" altLang="zh-CN" sz="2200" dirty="0" err="1">
                <a:solidFill>
                  <a:schemeClr val="accent2"/>
                </a:solidFill>
              </a:rPr>
              <a:t>int</a:t>
            </a:r>
            <a:r>
              <a:rPr lang="zh-CN" altLang="en-US" sz="2200" dirty="0">
                <a:solidFill>
                  <a:schemeClr val="accent2"/>
                </a:solidFill>
              </a:rPr>
              <a:t>类型的模板类。 </a:t>
            </a:r>
          </a:p>
          <a:p>
            <a:pPr lvl="1" eaLnBrk="1" hangingPunct="1">
              <a:lnSpc>
                <a:spcPct val="80000"/>
              </a:lnSpc>
              <a:buFontTx/>
              <a:buNone/>
            </a:pPr>
            <a:r>
              <a:rPr lang="en-US" altLang="zh-CN" sz="2200" dirty="0"/>
              <a:t>class Stack{</a:t>
            </a:r>
          </a:p>
          <a:p>
            <a:pPr lvl="1" eaLnBrk="1" hangingPunct="1">
              <a:lnSpc>
                <a:spcPct val="80000"/>
              </a:lnSpc>
              <a:buFontTx/>
              <a:buNone/>
            </a:pPr>
            <a:r>
              <a:rPr lang="en-US" altLang="zh-CN" sz="2200" dirty="0"/>
              <a:t>private:</a:t>
            </a:r>
          </a:p>
          <a:p>
            <a:pPr lvl="1" eaLnBrk="1" hangingPunct="1">
              <a:lnSpc>
                <a:spcPct val="80000"/>
              </a:lnSpc>
              <a:buFontTx/>
              <a:buNone/>
            </a:pPr>
            <a:r>
              <a:rPr lang="en-US" altLang="zh-CN" sz="2200" dirty="0"/>
              <a:t>		</a:t>
            </a:r>
            <a:r>
              <a:rPr lang="en-US" altLang="zh-CN" sz="2200" dirty="0" err="1"/>
              <a:t>int</a:t>
            </a:r>
            <a:r>
              <a:rPr lang="en-US" altLang="zh-CN" sz="2200" dirty="0"/>
              <a:t> </a:t>
            </a:r>
            <a:r>
              <a:rPr lang="en-US" altLang="zh-CN" sz="2200" dirty="0" err="1"/>
              <a:t>elems</a:t>
            </a:r>
            <a:r>
              <a:rPr lang="en-US" altLang="zh-CN" sz="2200" dirty="0"/>
              <a:t>[10];        				</a:t>
            </a:r>
            <a:r>
              <a:rPr lang="zh-CN" altLang="en-US" sz="2200" dirty="0"/>
              <a:t>		</a:t>
            </a:r>
            <a:r>
              <a:rPr lang="en-US" altLang="zh-CN" sz="2200" dirty="0" err="1"/>
              <a:t>int</a:t>
            </a:r>
            <a:r>
              <a:rPr lang="en-US" altLang="zh-CN" sz="2200" dirty="0"/>
              <a:t> top;                    			//</a:t>
            </a:r>
            <a:r>
              <a:rPr lang="zh-CN" altLang="en-US" sz="2200" dirty="0"/>
              <a:t>栈顶指针</a:t>
            </a:r>
          </a:p>
          <a:p>
            <a:pPr lvl="1" eaLnBrk="1" hangingPunct="1">
              <a:lnSpc>
                <a:spcPct val="80000"/>
              </a:lnSpc>
              <a:buFontTx/>
              <a:buNone/>
            </a:pPr>
            <a:r>
              <a:rPr lang="en-US" altLang="zh-CN" sz="2200" dirty="0"/>
              <a:t>public:</a:t>
            </a:r>
          </a:p>
          <a:p>
            <a:pPr lvl="1" eaLnBrk="1" hangingPunct="1">
              <a:lnSpc>
                <a:spcPct val="80000"/>
              </a:lnSpc>
              <a:buFontTx/>
              <a:buNone/>
            </a:pPr>
            <a:r>
              <a:rPr lang="en-US" altLang="zh-CN" sz="2200" dirty="0"/>
              <a:t>		Stack(){top=0;};</a:t>
            </a:r>
          </a:p>
          <a:p>
            <a:pPr lvl="1" eaLnBrk="1" hangingPunct="1">
              <a:lnSpc>
                <a:spcPct val="80000"/>
              </a:lnSpc>
              <a:buFontTx/>
              <a:buNone/>
            </a:pPr>
            <a:r>
              <a:rPr lang="en-US" altLang="zh-CN" sz="2200" dirty="0"/>
              <a:t>		void push(</a:t>
            </a:r>
            <a:r>
              <a:rPr lang="en-US" altLang="zh-CN" sz="2200" dirty="0" err="1"/>
              <a:t>int</a:t>
            </a:r>
            <a:r>
              <a:rPr lang="en-US" altLang="zh-CN" sz="2200" dirty="0"/>
              <a:t> e);                  		//</a:t>
            </a:r>
            <a:r>
              <a:rPr lang="zh-CN" altLang="en-US" sz="2200" dirty="0"/>
              <a:t>入栈操作   </a:t>
            </a:r>
          </a:p>
          <a:p>
            <a:pPr lvl="1" eaLnBrk="1" hangingPunct="1">
              <a:lnSpc>
                <a:spcPct val="80000"/>
              </a:lnSpc>
              <a:buFontTx/>
              <a:buNone/>
            </a:pPr>
            <a:r>
              <a:rPr lang="zh-CN" altLang="en-US" sz="2200" dirty="0"/>
              <a:t>		</a:t>
            </a:r>
            <a:r>
              <a:rPr lang="en-US" altLang="zh-CN" sz="2200" dirty="0" err="1"/>
              <a:t>int</a:t>
            </a:r>
            <a:r>
              <a:rPr lang="en-US" altLang="zh-CN" sz="2200" dirty="0"/>
              <a:t> pop();                        		//</a:t>
            </a:r>
            <a:r>
              <a:rPr lang="zh-CN" altLang="en-US" sz="2200" dirty="0"/>
              <a:t>出栈操作</a:t>
            </a:r>
          </a:p>
          <a:p>
            <a:pPr lvl="1" eaLnBrk="1" hangingPunct="1">
              <a:lnSpc>
                <a:spcPct val="80000"/>
              </a:lnSpc>
              <a:buFontTx/>
              <a:buNone/>
            </a:pPr>
            <a:r>
              <a:rPr lang="zh-CN" altLang="en-US" sz="2200" dirty="0"/>
              <a:t>		</a:t>
            </a:r>
            <a:r>
              <a:rPr lang="en-US" altLang="zh-CN" sz="2200" dirty="0"/>
              <a:t>bool empty(){return top==0;}       	</a:t>
            </a:r>
            <a:r>
              <a:rPr lang="zh-CN" altLang="en-US" sz="2200" dirty="0"/>
              <a:t>		</a:t>
            </a:r>
            <a:r>
              <a:rPr lang="en-US" altLang="zh-CN" sz="2200" dirty="0"/>
              <a:t>bool full();}                     		</a:t>
            </a:r>
            <a:endParaRPr lang="zh-CN" altLang="en-US" sz="2200" dirty="0"/>
          </a:p>
          <a:p>
            <a:pPr lvl="1" eaLnBrk="1" hangingPunct="1">
              <a:lnSpc>
                <a:spcPct val="80000"/>
              </a:lnSpc>
              <a:buFontTx/>
              <a:buNone/>
            </a:pPr>
            <a:r>
              <a:rPr lang="en-US" altLang="zh-CN" sz="2200" dirty="0"/>
              <a:t>};</a:t>
            </a:r>
          </a:p>
          <a:p>
            <a:pPr eaLnBrk="1" hangingPunct="1">
              <a:lnSpc>
                <a:spcPct val="80000"/>
              </a:lnSpc>
              <a:buFontTx/>
              <a:buNone/>
            </a:pPr>
            <a:endParaRPr lang="zh-CN" altLang="en-US" sz="2800" dirty="0"/>
          </a:p>
          <a:p>
            <a:pPr eaLnBrk="1" hangingPunct="1">
              <a:lnSpc>
                <a:spcPct val="80000"/>
              </a:lnSpc>
              <a:buFontTx/>
              <a:buNone/>
            </a:pPr>
            <a:endParaRPr lang="zh-CN" altLang="en-US" sz="2800" dirty="0"/>
          </a:p>
        </p:txBody>
      </p:sp>
      <p:sp>
        <p:nvSpPr>
          <p:cNvPr id="3" name="Rectangle 2"/>
          <p:cNvSpPr>
            <a:spLocks noGrp="1" noChangeArrowheads="1"/>
          </p:cNvSpPr>
          <p:nvPr>
            <p:ph type="title"/>
          </p:nvPr>
        </p:nvSpPr>
        <p:spPr>
          <a:xfrm>
            <a:off x="675865" y="116632"/>
            <a:ext cx="7772400" cy="719361"/>
          </a:xfrm>
        </p:spPr>
        <p:txBody>
          <a:bodyPr/>
          <a:lstStyle/>
          <a:p>
            <a:pPr eaLnBrk="1" hangingPunct="1"/>
            <a:r>
              <a:rPr lang="en-US" altLang="zh-CN" dirty="0"/>
              <a:t>7.3.3  </a:t>
            </a:r>
            <a:r>
              <a:rPr lang="zh-CN" altLang="en-US" dirty="0"/>
              <a:t>类</a:t>
            </a:r>
            <a:r>
              <a:rPr lang="zh-CN" altLang="en-US" dirty="0">
                <a:solidFill>
                  <a:srgbClr val="FF0000"/>
                </a:solidFill>
              </a:rPr>
              <a:t>模板实例化</a:t>
            </a:r>
          </a:p>
        </p:txBody>
      </p:sp>
    </p:spTree>
    <p:extLst>
      <p:ext uri="{BB962C8B-B14F-4D97-AF65-F5344CB8AC3E}">
        <p14:creationId xmlns:p14="http://schemas.microsoft.com/office/powerpoint/2010/main" val="3336793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anim calcmode="lin" valueType="num">
                                      <p:cBhvr additive="base">
                                        <p:cTn id="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 calcmode="lin" valueType="num">
                                      <p:cBhvr additive="base">
                                        <p:cTn id="13"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anim calcmode="lin" valueType="num">
                                      <p:cBhvr additive="base">
                                        <p:cTn id="1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 calcmode="lin" valueType="num">
                                      <p:cBhvr additive="base">
                                        <p:cTn id="2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anim calcmode="lin" valueType="num">
                                      <p:cBhvr additive="base">
                                        <p:cTn id="25"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 calcmode="lin" valueType="num">
                                      <p:cBhvr additive="base">
                                        <p:cTn id="29"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79">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0179">
                                            <p:txEl>
                                              <p:pRg st="9" end="9"/>
                                            </p:txEl>
                                          </p:spTgt>
                                        </p:tgtEl>
                                        <p:attrNameLst>
                                          <p:attrName>style.visibility</p:attrName>
                                        </p:attrNameLst>
                                      </p:cBhvr>
                                      <p:to>
                                        <p:strVal val="visible"/>
                                      </p:to>
                                    </p:set>
                                    <p:anim calcmode="lin" valueType="num">
                                      <p:cBhvr additive="base">
                                        <p:cTn id="33" dur="500" fill="hold"/>
                                        <p:tgtEl>
                                          <p:spTgt spid="5017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 calcmode="lin" valueType="num">
                                      <p:cBhvr additive="base">
                                        <p:cTn id="37" dur="500" fill="hold"/>
                                        <p:tgtEl>
                                          <p:spTgt spid="5017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79">
                                            <p:txEl>
                                              <p:pRg st="11" end="11"/>
                                            </p:txEl>
                                          </p:spTgt>
                                        </p:tgtEl>
                                        <p:attrNameLst>
                                          <p:attrName>style.visibility</p:attrName>
                                        </p:attrNameLst>
                                      </p:cBhvr>
                                      <p:to>
                                        <p:strVal val="visible"/>
                                      </p:to>
                                    </p:set>
                                    <p:anim calcmode="lin" valueType="num">
                                      <p:cBhvr additive="base">
                                        <p:cTn id="41" dur="500" fill="hold"/>
                                        <p:tgtEl>
                                          <p:spTgt spid="50179">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0179">
                                            <p:txEl>
                                              <p:pRg st="12" end="12"/>
                                            </p:txEl>
                                          </p:spTgt>
                                        </p:tgtEl>
                                        <p:attrNameLst>
                                          <p:attrName>style.visibility</p:attrName>
                                        </p:attrNameLst>
                                      </p:cBhvr>
                                      <p:to>
                                        <p:strVal val="visible"/>
                                      </p:to>
                                    </p:set>
                                    <p:anim calcmode="lin" valueType="num">
                                      <p:cBhvr additive="base">
                                        <p:cTn id="45" dur="500" fill="hold"/>
                                        <p:tgtEl>
                                          <p:spTgt spid="50179">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1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74360" y="1340768"/>
            <a:ext cx="7772400" cy="699864"/>
          </a:xfrm>
        </p:spPr>
        <p:txBody>
          <a:bodyPr/>
          <a:lstStyle/>
          <a:p>
            <a:pPr eaLnBrk="1" hangingPunct="1"/>
            <a:r>
              <a:rPr lang="en-US" altLang="zh-CN" sz="3200" b="1" dirty="0">
                <a:solidFill>
                  <a:srgbClr val="0000CC"/>
                </a:solidFill>
              </a:rPr>
              <a:t>Stack</a:t>
            </a:r>
            <a:r>
              <a:rPr lang="zh-CN" altLang="en-US" sz="3200" b="1" dirty="0">
                <a:solidFill>
                  <a:srgbClr val="0000CC"/>
                </a:solidFill>
              </a:rPr>
              <a:t>模板能够实例化出无穷多的模板类</a:t>
            </a:r>
          </a:p>
        </p:txBody>
      </p:sp>
      <p:pic>
        <p:nvPicPr>
          <p:cNvPr id="35843" name="Picture 4" descr="B7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6079" y="2204864"/>
            <a:ext cx="8208962" cy="4176712"/>
          </a:xfrm>
        </p:spPr>
      </p:pic>
      <p:sp>
        <p:nvSpPr>
          <p:cNvPr id="4" name="Rectangle 2"/>
          <p:cNvSpPr txBox="1">
            <a:spLocks noChangeArrowheads="1"/>
          </p:cNvSpPr>
          <p:nvPr/>
        </p:nvSpPr>
        <p:spPr bwMode="auto">
          <a:xfrm>
            <a:off x="675865" y="116632"/>
            <a:ext cx="7772400" cy="719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kern="0"/>
              <a:t>7.3.3  </a:t>
            </a:r>
            <a:r>
              <a:rPr lang="zh-CN" altLang="en-US" kern="0"/>
              <a:t>类</a:t>
            </a:r>
            <a:r>
              <a:rPr lang="zh-CN" altLang="en-US" kern="0">
                <a:solidFill>
                  <a:srgbClr val="FF0000"/>
                </a:solidFill>
              </a:rPr>
              <a:t>模板实例化</a:t>
            </a:r>
            <a:endParaRPr lang="zh-CN" altLang="en-US" kern="0" dirty="0">
              <a:solidFill>
                <a:srgbClr val="FF0000"/>
              </a:solidFill>
            </a:endParaRPr>
          </a:p>
        </p:txBody>
      </p:sp>
    </p:spTree>
    <p:extLst>
      <p:ext uri="{BB962C8B-B14F-4D97-AF65-F5344CB8AC3E}">
        <p14:creationId xmlns:p14="http://schemas.microsoft.com/office/powerpoint/2010/main" val="2704319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4213" y="260350"/>
            <a:ext cx="7772400" cy="576263"/>
          </a:xfrm>
        </p:spPr>
        <p:txBody>
          <a:bodyPr/>
          <a:lstStyle/>
          <a:p>
            <a:pPr eaLnBrk="1" hangingPunct="1"/>
            <a:r>
              <a:rPr lang="en-US" altLang="zh-CN" sz="4000" dirty="0"/>
              <a:t>7.3.4  </a:t>
            </a:r>
            <a:r>
              <a:rPr lang="zh-CN" altLang="en-US" sz="4000" dirty="0"/>
              <a:t>类</a:t>
            </a:r>
            <a:r>
              <a:rPr lang="zh-CN" altLang="en-US" sz="4000" dirty="0">
                <a:solidFill>
                  <a:srgbClr val="FF0000"/>
                </a:solidFill>
              </a:rPr>
              <a:t>模板的使用</a:t>
            </a:r>
          </a:p>
        </p:txBody>
      </p:sp>
      <p:sp>
        <p:nvSpPr>
          <p:cNvPr id="36867" name="Rectangle 3"/>
          <p:cNvSpPr>
            <a:spLocks noGrp="1" noChangeArrowheads="1"/>
          </p:cNvSpPr>
          <p:nvPr>
            <p:ph type="body" idx="1"/>
          </p:nvPr>
        </p:nvSpPr>
        <p:spPr>
          <a:xfrm>
            <a:off x="685800" y="1052513"/>
            <a:ext cx="7772400" cy="5805487"/>
          </a:xfrm>
        </p:spPr>
        <p:txBody>
          <a:bodyPr/>
          <a:lstStyle/>
          <a:p>
            <a:pPr eaLnBrk="1" hangingPunct="1">
              <a:lnSpc>
                <a:spcPct val="80000"/>
              </a:lnSpc>
            </a:pPr>
            <a:r>
              <a:rPr lang="zh-CN" altLang="en-US" sz="2400" b="1" dirty="0">
                <a:solidFill>
                  <a:srgbClr val="0000CC"/>
                </a:solidFill>
              </a:rPr>
              <a:t>为了使用类模板对象，必须显式地指定模板实参。</a:t>
            </a:r>
          </a:p>
          <a:p>
            <a:pPr eaLnBrk="1" hangingPunct="1">
              <a:lnSpc>
                <a:spcPct val="80000"/>
              </a:lnSpc>
              <a:buFontTx/>
              <a:buNone/>
            </a:pPr>
            <a:r>
              <a:rPr lang="en-US" altLang="zh-CN" sz="1800" dirty="0"/>
              <a:t>//Eg7-4b.cpp</a:t>
            </a:r>
          </a:p>
          <a:p>
            <a:pPr eaLnBrk="1" hangingPunct="1">
              <a:lnSpc>
                <a:spcPct val="80000"/>
              </a:lnSpc>
              <a:buFontTx/>
              <a:buNone/>
            </a:pPr>
            <a:r>
              <a:rPr lang="en-US" altLang="zh-CN" sz="1800" dirty="0"/>
              <a:t>#</a:t>
            </a:r>
            <a:r>
              <a:rPr lang="en-US" altLang="zh-CN" sz="1800" dirty="0" err="1"/>
              <a:t>include"stack.h</a:t>
            </a:r>
            <a:r>
              <a:rPr lang="en-US" altLang="zh-CN" sz="1800" dirty="0"/>
              <a:t>"       	//</a:t>
            </a:r>
            <a:r>
              <a:rPr lang="zh-CN" altLang="en-US" sz="1800" dirty="0"/>
              <a:t>该头文件的内容见例</a:t>
            </a:r>
            <a:r>
              <a:rPr lang="en-US" altLang="zh-CN" sz="1800" dirty="0"/>
              <a:t>7-4</a:t>
            </a:r>
            <a:r>
              <a:rPr lang="zh-CN" altLang="en-US" sz="1800" dirty="0"/>
              <a:t>所示的程序清单</a:t>
            </a:r>
          </a:p>
          <a:p>
            <a:pPr eaLnBrk="1" hangingPunct="1">
              <a:lnSpc>
                <a:spcPct val="80000"/>
              </a:lnSpc>
              <a:buFontTx/>
              <a:buNone/>
            </a:pPr>
            <a:r>
              <a:rPr lang="en-US" altLang="zh-CN" sz="1800" dirty="0"/>
              <a:t>#include&lt;</a:t>
            </a:r>
            <a:r>
              <a:rPr lang="en-US" altLang="zh-CN" sz="1800" dirty="0" err="1"/>
              <a:t>iostream</a:t>
            </a:r>
            <a:r>
              <a:rPr lang="en-US" altLang="zh-CN" sz="1800" dirty="0"/>
              <a:t>&gt;</a:t>
            </a:r>
          </a:p>
          <a:p>
            <a:pPr eaLnBrk="1" hangingPunct="1">
              <a:lnSpc>
                <a:spcPct val="80000"/>
              </a:lnSpc>
              <a:buFontTx/>
              <a:buNone/>
            </a:pPr>
            <a:r>
              <a:rPr lang="en-US" altLang="zh-CN" sz="1800" dirty="0"/>
              <a:t>using </a:t>
            </a:r>
            <a:r>
              <a:rPr lang="en-US" altLang="zh-CN" sz="1800" dirty="0" err="1"/>
              <a:t>std</a:t>
            </a:r>
            <a:r>
              <a:rPr lang="en-US" altLang="zh-CN" sz="1800" dirty="0"/>
              <a:t>::</a:t>
            </a:r>
            <a:r>
              <a:rPr lang="en-US" altLang="zh-CN" sz="1800" dirty="0" err="1"/>
              <a:t>cout</a:t>
            </a:r>
            <a:r>
              <a:rPr lang="en-US" altLang="zh-CN" sz="1800" dirty="0"/>
              <a:t>;              	//</a:t>
            </a:r>
            <a:r>
              <a:rPr lang="zh-CN" altLang="en-US" sz="1800" dirty="0"/>
              <a:t>只使用</a:t>
            </a:r>
            <a:r>
              <a:rPr lang="en-US" altLang="zh-CN" sz="1800" dirty="0" err="1"/>
              <a:t>std</a:t>
            </a:r>
            <a:r>
              <a:rPr lang="zh-CN" altLang="en-US" sz="1800" dirty="0"/>
              <a:t>域名空间中的</a:t>
            </a:r>
            <a:r>
              <a:rPr lang="en-US" altLang="zh-CN" sz="1800" dirty="0" err="1"/>
              <a:t>cout</a:t>
            </a:r>
            <a:endParaRPr lang="en-US" altLang="zh-CN" sz="1800" dirty="0"/>
          </a:p>
          <a:p>
            <a:pPr eaLnBrk="1" hangingPunct="1">
              <a:lnSpc>
                <a:spcPct val="80000"/>
              </a:lnSpc>
              <a:buFontTx/>
              <a:buNone/>
            </a:pPr>
            <a:r>
              <a:rPr lang="en-US" altLang="zh-CN" sz="1800" dirty="0"/>
              <a:t>using </a:t>
            </a:r>
            <a:r>
              <a:rPr lang="en-US" altLang="zh-CN" sz="1800" dirty="0" err="1"/>
              <a:t>std</a:t>
            </a:r>
            <a:r>
              <a:rPr lang="en-US" altLang="zh-CN" sz="1800" dirty="0"/>
              <a:t>::</a:t>
            </a:r>
            <a:r>
              <a:rPr lang="en-US" altLang="zh-CN" sz="1800" dirty="0" err="1"/>
              <a:t>endl</a:t>
            </a:r>
            <a:r>
              <a:rPr lang="en-US" altLang="zh-CN" sz="1800" dirty="0"/>
              <a:t>;              	//</a:t>
            </a:r>
            <a:r>
              <a:rPr lang="zh-CN" altLang="en-US" sz="1800" dirty="0"/>
              <a:t>只使用</a:t>
            </a:r>
            <a:r>
              <a:rPr lang="en-US" altLang="zh-CN" sz="1800" dirty="0" err="1"/>
              <a:t>std</a:t>
            </a:r>
            <a:r>
              <a:rPr lang="zh-CN" altLang="en-US" sz="1800" dirty="0"/>
              <a:t>域名空间中的</a:t>
            </a:r>
            <a:r>
              <a:rPr lang="en-US" altLang="zh-CN" sz="1800" dirty="0" err="1"/>
              <a:t>endl</a:t>
            </a:r>
            <a:endParaRPr lang="en-US" altLang="zh-CN" sz="1800" dirty="0"/>
          </a:p>
          <a:p>
            <a:pPr eaLnBrk="1" hangingPunct="1">
              <a:lnSpc>
                <a:spcPct val="80000"/>
              </a:lnSpc>
              <a:buFontTx/>
              <a:buNone/>
            </a:pPr>
            <a:r>
              <a:rPr lang="en-US" altLang="zh-CN" sz="1800" dirty="0"/>
              <a:t>void main(){</a:t>
            </a:r>
          </a:p>
          <a:p>
            <a:pPr eaLnBrk="1" hangingPunct="1">
              <a:lnSpc>
                <a:spcPct val="80000"/>
              </a:lnSpc>
              <a:buFontTx/>
              <a:buNone/>
            </a:pPr>
            <a:r>
              <a:rPr lang="en-US" altLang="zh-CN" sz="1800" dirty="0"/>
              <a:t>		Stack&lt;int,10&gt;  </a:t>
            </a:r>
            <a:r>
              <a:rPr lang="en-US" altLang="zh-CN" sz="1800" dirty="0" err="1"/>
              <a:t>iStack</a:t>
            </a:r>
            <a:r>
              <a:rPr lang="en-US" altLang="zh-CN" sz="1800" dirty="0"/>
              <a:t>;      	</a:t>
            </a:r>
          </a:p>
          <a:p>
            <a:pPr eaLnBrk="1" hangingPunct="1">
              <a:lnSpc>
                <a:spcPct val="80000"/>
              </a:lnSpc>
              <a:buFontTx/>
              <a:buNone/>
            </a:pPr>
            <a:r>
              <a:rPr lang="en-US" altLang="zh-CN" sz="1800" dirty="0"/>
              <a:t>		Stack&lt;char,10&gt;  </a:t>
            </a:r>
            <a:r>
              <a:rPr lang="en-US" altLang="zh-CN" sz="1800" dirty="0" err="1"/>
              <a:t>cStack</a:t>
            </a:r>
            <a:r>
              <a:rPr lang="en-US" altLang="zh-CN" sz="1800" dirty="0"/>
              <a:t>;     	</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intStack</a:t>
            </a:r>
            <a:r>
              <a:rPr lang="en-US" altLang="zh-CN" sz="1800" dirty="0"/>
              <a:t>----\n";</a:t>
            </a:r>
          </a:p>
          <a:p>
            <a:pPr eaLnBrk="1" hangingPunct="1">
              <a:lnSpc>
                <a:spcPct val="80000"/>
              </a:lnSpc>
              <a:buFontTx/>
              <a:buNone/>
            </a:pPr>
            <a:r>
              <a:rPr lang="en-US" altLang="zh-CN" sz="1800" dirty="0"/>
              <a:t>		</a:t>
            </a:r>
            <a:r>
              <a:rPr lang="en-US" altLang="zh-CN" sz="1800" dirty="0" err="1"/>
              <a:t>int</a:t>
            </a:r>
            <a:r>
              <a:rPr lang="en-US" altLang="zh-CN" sz="1800" dirty="0"/>
              <a:t> </a:t>
            </a:r>
            <a:r>
              <a:rPr lang="en-US" altLang="zh-CN" sz="1800" dirty="0" err="1"/>
              <a:t>i</a:t>
            </a:r>
            <a:r>
              <a:rPr lang="en-US" altLang="zh-CN" sz="1800" dirty="0"/>
              <a:t>;</a:t>
            </a:r>
          </a:p>
          <a:p>
            <a:pPr eaLnBrk="1" hangingPunct="1">
              <a:lnSpc>
                <a:spcPct val="80000"/>
              </a:lnSpc>
              <a:buFontTx/>
              <a:buNone/>
            </a:pPr>
            <a:r>
              <a:rPr lang="en-US" altLang="zh-CN" sz="1800" dirty="0"/>
              <a:t>		for(</a:t>
            </a:r>
            <a:r>
              <a:rPr lang="en-US" altLang="zh-CN" sz="1800" dirty="0" err="1"/>
              <a:t>i</a:t>
            </a:r>
            <a:r>
              <a:rPr lang="en-US" altLang="zh-CN" sz="1800" dirty="0"/>
              <a:t>=1;i&lt;10;i++)  </a:t>
            </a:r>
            <a:r>
              <a:rPr lang="en-US" altLang="zh-CN" sz="1800" dirty="0" err="1"/>
              <a:t>iStack.push</a:t>
            </a:r>
            <a:r>
              <a:rPr lang="en-US" altLang="zh-CN" sz="1800" dirty="0"/>
              <a:t>(</a:t>
            </a:r>
            <a:r>
              <a:rPr lang="en-US" altLang="zh-CN" sz="1800" dirty="0" err="1"/>
              <a:t>i</a:t>
            </a:r>
            <a:r>
              <a:rPr lang="en-US" altLang="zh-CN" sz="1800" dirty="0"/>
              <a:t>);</a:t>
            </a:r>
          </a:p>
          <a:p>
            <a:pPr eaLnBrk="1" hangingPunct="1">
              <a:lnSpc>
                <a:spcPct val="80000"/>
              </a:lnSpc>
              <a:buFontTx/>
              <a:buNone/>
            </a:pPr>
            <a:r>
              <a:rPr lang="en-US" altLang="zh-CN" sz="1800" dirty="0"/>
              <a:t>		for(</a:t>
            </a:r>
            <a:r>
              <a:rPr lang="en-US" altLang="zh-CN" sz="1800" dirty="0" err="1"/>
              <a:t>i</a:t>
            </a:r>
            <a:r>
              <a:rPr lang="en-US" altLang="zh-CN" sz="1800" dirty="0"/>
              <a:t>=1;i&lt;10;i++) </a:t>
            </a:r>
            <a:r>
              <a:rPr lang="en-US" altLang="zh-CN" sz="1800" dirty="0" err="1"/>
              <a:t>cout</a:t>
            </a:r>
            <a:r>
              <a:rPr lang="en-US" altLang="zh-CN" sz="1800" dirty="0"/>
              <a:t>&lt;&lt;</a:t>
            </a:r>
            <a:r>
              <a:rPr lang="en-US" altLang="zh-CN" sz="1800" dirty="0" err="1"/>
              <a:t>iStack.pop</a:t>
            </a:r>
            <a:r>
              <a:rPr lang="en-US" altLang="zh-CN" sz="1800" dirty="0"/>
              <a:t>()&lt;&lt;"\t";</a:t>
            </a:r>
          </a:p>
          <a:p>
            <a:pPr eaLnBrk="1" hangingPunct="1">
              <a:lnSpc>
                <a:spcPct val="80000"/>
              </a:lnSpc>
              <a:buFontTx/>
              <a:buNone/>
            </a:pPr>
            <a:r>
              <a:rPr lang="en-US" altLang="zh-CN" sz="1800" dirty="0"/>
              <a:t>		</a:t>
            </a:r>
            <a:r>
              <a:rPr lang="en-US" altLang="zh-CN" sz="1800" dirty="0" err="1"/>
              <a:t>cout</a:t>
            </a:r>
            <a:r>
              <a:rPr lang="en-US" altLang="zh-CN" sz="1800" dirty="0"/>
              <a:t>&lt;&lt;"\n\n-------</a:t>
            </a:r>
            <a:r>
              <a:rPr lang="en-US" altLang="zh-CN" sz="1800" dirty="0" err="1"/>
              <a:t>charStack</a:t>
            </a:r>
            <a:r>
              <a:rPr lang="en-US" altLang="zh-CN" sz="1800" dirty="0"/>
              <a:t>----\n";</a:t>
            </a:r>
          </a:p>
          <a:p>
            <a:pPr eaLnBrk="1" hangingPunct="1">
              <a:lnSpc>
                <a:spcPct val="80000"/>
              </a:lnSpc>
              <a:buFontTx/>
              <a:buNone/>
            </a:pPr>
            <a:r>
              <a:rPr lang="en-US" altLang="zh-CN" sz="1800" dirty="0"/>
              <a:t>		</a:t>
            </a:r>
            <a:r>
              <a:rPr lang="en-US" altLang="zh-CN" sz="1800" dirty="0" err="1"/>
              <a:t>cStack.push</a:t>
            </a:r>
            <a:r>
              <a:rPr lang="en-US" altLang="zh-CN" sz="1800" dirty="0"/>
              <a:t>('A');	</a:t>
            </a:r>
            <a:r>
              <a:rPr lang="en-US" altLang="zh-CN" sz="1800" dirty="0" err="1"/>
              <a:t>cStack.push</a:t>
            </a:r>
            <a:r>
              <a:rPr lang="en-US" altLang="zh-CN" sz="1800" dirty="0"/>
              <a:t>('B');</a:t>
            </a:r>
          </a:p>
          <a:p>
            <a:pPr eaLnBrk="1" hangingPunct="1">
              <a:lnSpc>
                <a:spcPct val="80000"/>
              </a:lnSpc>
              <a:buFontTx/>
              <a:buNone/>
            </a:pPr>
            <a:r>
              <a:rPr lang="en-US" altLang="zh-CN" sz="1800" dirty="0"/>
              <a:t>		</a:t>
            </a:r>
            <a:r>
              <a:rPr lang="en-US" altLang="zh-CN" sz="1800" dirty="0" err="1"/>
              <a:t>cStack.push</a:t>
            </a:r>
            <a:r>
              <a:rPr lang="en-US" altLang="zh-CN" sz="1800" dirty="0"/>
              <a:t>('C'); 	</a:t>
            </a:r>
            <a:r>
              <a:rPr lang="en-US" altLang="zh-CN" sz="1800" dirty="0" err="1"/>
              <a:t>cStack.push</a:t>
            </a:r>
            <a:r>
              <a:rPr lang="en-US" altLang="zh-CN" sz="1800" dirty="0"/>
              <a:t>('D');</a:t>
            </a:r>
          </a:p>
          <a:p>
            <a:pPr eaLnBrk="1" hangingPunct="1">
              <a:lnSpc>
                <a:spcPct val="80000"/>
              </a:lnSpc>
              <a:buFontTx/>
              <a:buNone/>
            </a:pPr>
            <a:r>
              <a:rPr lang="en-US" altLang="zh-CN" sz="1800" dirty="0"/>
              <a:t>		</a:t>
            </a:r>
            <a:r>
              <a:rPr lang="en-US" altLang="zh-CN" sz="1800" dirty="0" err="1"/>
              <a:t>cStack.push</a:t>
            </a:r>
            <a:r>
              <a:rPr lang="en-US" altLang="zh-CN" sz="1800" dirty="0"/>
              <a:t>('E');</a:t>
            </a:r>
          </a:p>
          <a:p>
            <a:pPr eaLnBrk="1" hangingPunct="1">
              <a:lnSpc>
                <a:spcPct val="80000"/>
              </a:lnSpc>
              <a:buFontTx/>
              <a:buNone/>
            </a:pPr>
            <a:r>
              <a:rPr lang="en-US" altLang="zh-CN" sz="1800" dirty="0"/>
              <a:t>		for(</a:t>
            </a:r>
            <a:r>
              <a:rPr lang="en-US" altLang="zh-CN" sz="1800" dirty="0" err="1"/>
              <a:t>i</a:t>
            </a:r>
            <a:r>
              <a:rPr lang="en-US" altLang="zh-CN" sz="1800" dirty="0"/>
              <a:t>=1;i&lt;6;i++)  </a:t>
            </a:r>
            <a:r>
              <a:rPr lang="en-US" altLang="zh-CN" sz="1800" dirty="0" err="1"/>
              <a:t>cout</a:t>
            </a:r>
            <a:r>
              <a:rPr lang="en-US" altLang="zh-CN" sz="1800" dirty="0"/>
              <a:t>&lt;&lt;</a:t>
            </a:r>
            <a:r>
              <a:rPr lang="en-US" altLang="zh-CN" sz="1800" dirty="0" err="1"/>
              <a:t>cStack.pop</a:t>
            </a:r>
            <a:r>
              <a:rPr lang="en-US" altLang="zh-CN" sz="1800" dirty="0"/>
              <a:t>()&lt;&lt;"\t";</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eaLnBrk="1" hangingPunct="1">
              <a:lnSpc>
                <a:spcPct val="80000"/>
              </a:lnSpc>
              <a:buFontTx/>
              <a:buNone/>
            </a:pPr>
            <a:r>
              <a:rPr lang="en-US" altLang="zh-CN" sz="1800" dirty="0"/>
              <a:t>}</a:t>
            </a:r>
            <a:r>
              <a:rPr lang="zh-CN" altLang="en-US" sz="1800" dirty="0"/>
              <a:t> </a:t>
            </a:r>
          </a:p>
        </p:txBody>
      </p:sp>
    </p:spTree>
    <p:extLst>
      <p:ext uri="{BB962C8B-B14F-4D97-AF65-F5344CB8AC3E}">
        <p14:creationId xmlns:p14="http://schemas.microsoft.com/office/powerpoint/2010/main" val="827784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55995" y="0"/>
            <a:ext cx="7772400" cy="863600"/>
          </a:xfrm>
        </p:spPr>
        <p:txBody>
          <a:bodyPr/>
          <a:lstStyle/>
          <a:p>
            <a:pPr eaLnBrk="1" hangingPunct="1"/>
            <a:r>
              <a:rPr lang="en-US" altLang="zh-CN" dirty="0"/>
              <a:t>7.3.4  </a:t>
            </a:r>
            <a:r>
              <a:rPr lang="zh-CN" altLang="en-US" dirty="0"/>
              <a:t>类</a:t>
            </a:r>
            <a:r>
              <a:rPr lang="zh-CN" altLang="en-US" dirty="0">
                <a:solidFill>
                  <a:srgbClr val="FF0000"/>
                </a:solidFill>
              </a:rPr>
              <a:t>模板的使用</a:t>
            </a:r>
          </a:p>
        </p:txBody>
      </p:sp>
      <p:sp>
        <p:nvSpPr>
          <p:cNvPr id="37891" name="Rectangle 3"/>
          <p:cNvSpPr>
            <a:spLocks noGrp="1" noChangeArrowheads="1"/>
          </p:cNvSpPr>
          <p:nvPr>
            <p:ph type="body" idx="1"/>
          </p:nvPr>
        </p:nvSpPr>
        <p:spPr>
          <a:xfrm>
            <a:off x="685800" y="1125538"/>
            <a:ext cx="8206680" cy="5472112"/>
          </a:xfrm>
        </p:spPr>
        <p:txBody>
          <a:bodyPr/>
          <a:lstStyle/>
          <a:p>
            <a:pPr marL="0" indent="0" eaLnBrk="1" hangingPunct="1">
              <a:lnSpc>
                <a:spcPct val="80000"/>
              </a:lnSpc>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7-5】  </a:t>
            </a:r>
            <a:r>
              <a:rPr lang="zh-CN" altLang="en-US" sz="2400" dirty="0">
                <a:solidFill>
                  <a:srgbClr val="0000CC"/>
                </a:solidFill>
              </a:rPr>
              <a:t>对例</a:t>
            </a:r>
            <a:r>
              <a:rPr lang="en-US" altLang="zh-CN" sz="2400" dirty="0">
                <a:solidFill>
                  <a:srgbClr val="0000CC"/>
                </a:solidFill>
              </a:rPr>
              <a:t>7-4</a:t>
            </a:r>
            <a:r>
              <a:rPr lang="zh-CN" altLang="en-US" sz="2400" dirty="0">
                <a:solidFill>
                  <a:srgbClr val="0000CC"/>
                </a:solidFill>
              </a:rPr>
              <a:t>建立的</a:t>
            </a:r>
            <a:r>
              <a:rPr lang="en-US" altLang="zh-CN" sz="2400" dirty="0">
                <a:solidFill>
                  <a:srgbClr val="0000CC"/>
                </a:solidFill>
              </a:rPr>
              <a:t>Stack</a:t>
            </a:r>
            <a:r>
              <a:rPr lang="zh-CN" altLang="en-US" sz="2400" dirty="0">
                <a:solidFill>
                  <a:srgbClr val="0000CC"/>
                </a:solidFill>
              </a:rPr>
              <a:t>类模板编写一个函数</a:t>
            </a:r>
            <a:r>
              <a:rPr lang="en-US" altLang="zh-CN" sz="2400" dirty="0">
                <a:solidFill>
                  <a:srgbClr val="0000CC"/>
                </a:solidFill>
              </a:rPr>
              <a:t>display</a:t>
            </a:r>
            <a:r>
              <a:rPr lang="en-US" altLang="zh-CN" sz="2400" dirty="0">
                <a:solidFill>
                  <a:srgbClr val="0000CC"/>
                </a:solidFill>
                <a:latin typeface="Arial" panose="020B0604020202020204" pitchFamily="34" charset="0"/>
              </a:rPr>
              <a:t> </a:t>
            </a:r>
            <a:r>
              <a:rPr lang="zh-CN" altLang="en-US" sz="2400" dirty="0">
                <a:solidFill>
                  <a:srgbClr val="0000CC"/>
                </a:solidFill>
              </a:rPr>
              <a:t>，该函数能够读取并显示</a:t>
            </a:r>
            <a:r>
              <a:rPr lang="en-US" altLang="zh-CN" sz="2400" dirty="0">
                <a:solidFill>
                  <a:srgbClr val="0000CC"/>
                </a:solidFill>
              </a:rPr>
              <a:t>Stack</a:t>
            </a:r>
            <a:r>
              <a:rPr lang="zh-CN" altLang="en-US" sz="2400" dirty="0">
                <a:solidFill>
                  <a:srgbClr val="0000CC"/>
                </a:solidFill>
              </a:rPr>
              <a:t>模板类建立的栈中的所有元素。</a:t>
            </a:r>
          </a:p>
          <a:p>
            <a:pPr eaLnBrk="1" hangingPunct="1">
              <a:lnSpc>
                <a:spcPct val="80000"/>
              </a:lnSpc>
              <a:buFontTx/>
              <a:buNone/>
            </a:pPr>
            <a:r>
              <a:rPr lang="en-US" altLang="zh-CN" sz="1800" dirty="0"/>
              <a:t>//Eg7-5.cpp</a:t>
            </a:r>
          </a:p>
          <a:p>
            <a:pPr eaLnBrk="1" hangingPunct="1">
              <a:lnSpc>
                <a:spcPct val="80000"/>
              </a:lnSpc>
              <a:buFontTx/>
              <a:buNone/>
            </a:pPr>
            <a:r>
              <a:rPr lang="en-US" altLang="zh-CN" sz="1800" dirty="0"/>
              <a:t>#</a:t>
            </a:r>
            <a:r>
              <a:rPr lang="en-US" altLang="zh-CN" sz="1800" dirty="0" err="1"/>
              <a:t>include"stack.h</a:t>
            </a:r>
            <a:r>
              <a:rPr lang="en-US" altLang="zh-CN" sz="1800" dirty="0"/>
              <a:t>"</a:t>
            </a:r>
          </a:p>
          <a:p>
            <a:pPr eaLnBrk="1" hangingPunct="1">
              <a:lnSpc>
                <a:spcPct val="80000"/>
              </a:lnSpc>
              <a:buFontTx/>
              <a:buNone/>
            </a:pPr>
            <a:r>
              <a:rPr lang="en-US" altLang="zh-CN" sz="1800" dirty="0"/>
              <a:t>#include&lt;</a:t>
            </a:r>
            <a:r>
              <a:rPr lang="en-US" altLang="zh-CN" sz="1800" dirty="0" err="1"/>
              <a:t>iostream</a:t>
            </a:r>
            <a:r>
              <a:rPr lang="en-US" altLang="zh-CN" sz="1800" dirty="0"/>
              <a:t>&gt;</a:t>
            </a:r>
          </a:p>
          <a:p>
            <a:pPr eaLnBrk="1" hangingPunct="1">
              <a:lnSpc>
                <a:spcPct val="80000"/>
              </a:lnSpc>
              <a:buFontTx/>
              <a:buNone/>
            </a:pPr>
            <a:r>
              <a:rPr lang="en-US" altLang="zh-CN" sz="1800" dirty="0"/>
              <a:t>using namespace </a:t>
            </a:r>
            <a:r>
              <a:rPr lang="en-US" altLang="zh-CN" sz="1800" dirty="0" err="1"/>
              <a:t>std</a:t>
            </a:r>
            <a:r>
              <a:rPr lang="en-US" altLang="zh-CN" sz="1800" dirty="0"/>
              <a:t>;</a:t>
            </a:r>
          </a:p>
          <a:p>
            <a:pPr eaLnBrk="1" hangingPunct="1">
              <a:lnSpc>
                <a:spcPct val="80000"/>
              </a:lnSpc>
              <a:buFontTx/>
              <a:buNone/>
            </a:pPr>
            <a:r>
              <a:rPr lang="en-US" altLang="zh-CN" sz="1800" b="1" dirty="0">
                <a:solidFill>
                  <a:srgbClr val="FF0000"/>
                </a:solidFill>
              </a:rPr>
              <a:t>template&lt;class T&gt;</a:t>
            </a:r>
          </a:p>
          <a:p>
            <a:pPr eaLnBrk="1" hangingPunct="1">
              <a:lnSpc>
                <a:spcPct val="80000"/>
              </a:lnSpc>
              <a:buFontTx/>
              <a:buNone/>
            </a:pPr>
            <a:r>
              <a:rPr lang="en-US" altLang="zh-CN" sz="1800" dirty="0"/>
              <a:t>void display(</a:t>
            </a:r>
            <a:r>
              <a:rPr lang="en-US" altLang="zh-CN" sz="1800" b="1" dirty="0">
                <a:solidFill>
                  <a:srgbClr val="0000CC"/>
                </a:solidFill>
              </a:rPr>
              <a:t>Stack&lt;T,10&gt; &amp;</a:t>
            </a:r>
            <a:r>
              <a:rPr lang="en-US" altLang="zh-CN" sz="1800" dirty="0"/>
              <a:t>s) {</a:t>
            </a:r>
          </a:p>
          <a:p>
            <a:pPr eaLnBrk="1" hangingPunct="1">
              <a:lnSpc>
                <a:spcPct val="80000"/>
              </a:lnSpc>
              <a:buFontTx/>
              <a:buNone/>
            </a:pPr>
            <a:r>
              <a:rPr lang="en-US" altLang="zh-CN" sz="1800" dirty="0"/>
              <a:t>		while( !</a:t>
            </a:r>
            <a:r>
              <a:rPr lang="en-US" altLang="zh-CN" sz="1800" dirty="0" err="1"/>
              <a:t>s.empty</a:t>
            </a:r>
            <a:r>
              <a:rPr lang="en-US" altLang="zh-CN" sz="1800" dirty="0"/>
              <a:t>())	</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s.pop</a:t>
            </a:r>
            <a:r>
              <a:rPr lang="en-US" altLang="zh-CN" sz="1800" dirty="0"/>
              <a:t>()&lt;&lt;"\t";</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endl</a:t>
            </a:r>
            <a:r>
              <a:rPr lang="en-US" altLang="zh-CN" sz="1800" dirty="0"/>
              <a:t>;</a:t>
            </a:r>
          </a:p>
          <a:p>
            <a:pPr eaLnBrk="1" hangingPunct="1">
              <a:lnSpc>
                <a:spcPct val="80000"/>
              </a:lnSpc>
              <a:buFontTx/>
              <a:buNone/>
            </a:pPr>
            <a:r>
              <a:rPr lang="en-US" altLang="zh-CN" sz="1800" dirty="0"/>
              <a:t>}</a:t>
            </a:r>
          </a:p>
          <a:p>
            <a:pPr eaLnBrk="1" hangingPunct="1">
              <a:lnSpc>
                <a:spcPct val="80000"/>
              </a:lnSpc>
              <a:buFontTx/>
              <a:buNone/>
            </a:pPr>
            <a:r>
              <a:rPr lang="en-US" altLang="zh-CN" sz="1800" dirty="0"/>
              <a:t>void main(){</a:t>
            </a:r>
          </a:p>
          <a:p>
            <a:pPr eaLnBrk="1" hangingPunct="1">
              <a:lnSpc>
                <a:spcPct val="80000"/>
              </a:lnSpc>
              <a:buFontTx/>
              <a:buNone/>
            </a:pPr>
            <a:r>
              <a:rPr lang="en-US" altLang="zh-CN" sz="1800" dirty="0"/>
              <a:t>		Stack&lt;int,10&gt;  </a:t>
            </a:r>
            <a:r>
              <a:rPr lang="en-US" altLang="zh-CN" sz="1800" dirty="0" err="1"/>
              <a:t>iStack</a:t>
            </a:r>
            <a:r>
              <a:rPr lang="en-US" altLang="zh-CN" sz="1800" dirty="0"/>
              <a:t>;</a:t>
            </a:r>
          </a:p>
          <a:p>
            <a:pPr eaLnBrk="1" hangingPunct="1">
              <a:lnSpc>
                <a:spcPct val="80000"/>
              </a:lnSpc>
              <a:buFontTx/>
              <a:buNone/>
            </a:pPr>
            <a:r>
              <a:rPr lang="en-US" altLang="zh-CN" sz="1800" dirty="0"/>
              <a:t>		</a:t>
            </a:r>
            <a:r>
              <a:rPr lang="en-US" altLang="zh-CN" sz="1800" dirty="0" err="1"/>
              <a:t>cout</a:t>
            </a:r>
            <a:r>
              <a:rPr lang="en-US" altLang="zh-CN" sz="1800" dirty="0"/>
              <a:t>&lt;&lt;"-------</a:t>
            </a:r>
            <a:r>
              <a:rPr lang="en-US" altLang="zh-CN" sz="1800" dirty="0" err="1"/>
              <a:t>intStack</a:t>
            </a:r>
            <a:r>
              <a:rPr lang="en-US" altLang="zh-CN" sz="1800" dirty="0"/>
              <a:t>----\n";</a:t>
            </a:r>
          </a:p>
          <a:p>
            <a:pPr eaLnBrk="1" hangingPunct="1">
              <a:lnSpc>
                <a:spcPct val="80000"/>
              </a:lnSpc>
              <a:buFontTx/>
              <a:buNone/>
            </a:pPr>
            <a:r>
              <a:rPr lang="en-US" altLang="zh-CN" sz="1800" dirty="0"/>
              <a:t>		for(</a:t>
            </a:r>
            <a:r>
              <a:rPr lang="en-US" altLang="zh-CN" sz="1800" dirty="0" err="1"/>
              <a:t>int</a:t>
            </a:r>
            <a:r>
              <a:rPr lang="en-US" altLang="zh-CN" sz="1800" dirty="0"/>
              <a:t> </a:t>
            </a:r>
            <a:r>
              <a:rPr lang="en-US" altLang="zh-CN" sz="1800" dirty="0" err="1"/>
              <a:t>i</a:t>
            </a:r>
            <a:r>
              <a:rPr lang="en-US" altLang="zh-CN" sz="1800" dirty="0"/>
              <a:t>=1;i&lt;10;i++)	</a:t>
            </a:r>
          </a:p>
          <a:p>
            <a:pPr eaLnBrk="1" hangingPunct="1">
              <a:lnSpc>
                <a:spcPct val="80000"/>
              </a:lnSpc>
              <a:buFontTx/>
              <a:buNone/>
            </a:pPr>
            <a:r>
              <a:rPr lang="en-US" altLang="zh-CN" sz="1800" dirty="0"/>
              <a:t>                       </a:t>
            </a:r>
            <a:r>
              <a:rPr lang="en-US" altLang="zh-CN" sz="1800" b="1" dirty="0" err="1">
                <a:solidFill>
                  <a:srgbClr val="0000CC"/>
                </a:solidFill>
              </a:rPr>
              <a:t>iStack.push</a:t>
            </a:r>
            <a:r>
              <a:rPr lang="en-US" altLang="zh-CN" sz="1800" b="1" dirty="0">
                <a:solidFill>
                  <a:srgbClr val="0000CC"/>
                </a:solidFill>
              </a:rPr>
              <a:t>(</a:t>
            </a:r>
            <a:r>
              <a:rPr lang="en-US" altLang="zh-CN" sz="1800" b="1" dirty="0" err="1">
                <a:solidFill>
                  <a:srgbClr val="0000CC"/>
                </a:solidFill>
              </a:rPr>
              <a:t>i</a:t>
            </a:r>
            <a:r>
              <a:rPr lang="en-US" altLang="zh-CN" sz="1800" b="1" dirty="0">
                <a:solidFill>
                  <a:srgbClr val="0000CC"/>
                </a:solidFill>
              </a:rPr>
              <a:t>);</a:t>
            </a:r>
          </a:p>
          <a:p>
            <a:pPr eaLnBrk="1" hangingPunct="1">
              <a:lnSpc>
                <a:spcPct val="80000"/>
              </a:lnSpc>
              <a:buFontTx/>
              <a:buNone/>
            </a:pPr>
            <a:r>
              <a:rPr lang="en-US" altLang="zh-CN" sz="1800" b="1" dirty="0">
                <a:solidFill>
                  <a:srgbClr val="0000CC"/>
                </a:solidFill>
              </a:rPr>
              <a:t>		display(</a:t>
            </a:r>
            <a:r>
              <a:rPr lang="en-US" altLang="zh-CN" sz="1800" b="1" dirty="0" err="1">
                <a:solidFill>
                  <a:srgbClr val="0000CC"/>
                </a:solidFill>
              </a:rPr>
              <a:t>iStack</a:t>
            </a:r>
            <a:r>
              <a:rPr lang="en-US" altLang="zh-CN" sz="1800" b="1" dirty="0">
                <a:solidFill>
                  <a:srgbClr val="0000CC"/>
                </a:solidFill>
              </a:rPr>
              <a:t>);</a:t>
            </a:r>
          </a:p>
          <a:p>
            <a:pPr eaLnBrk="1" hangingPunct="1">
              <a:lnSpc>
                <a:spcPct val="80000"/>
              </a:lnSpc>
              <a:buFontTx/>
              <a:buNone/>
            </a:pPr>
            <a:r>
              <a:rPr lang="en-US" altLang="zh-CN" sz="1800" dirty="0"/>
              <a:t>}</a:t>
            </a:r>
          </a:p>
          <a:p>
            <a:pPr eaLnBrk="1" hangingPunct="1">
              <a:lnSpc>
                <a:spcPct val="80000"/>
              </a:lnSpc>
              <a:buFontTx/>
              <a:buNone/>
            </a:pPr>
            <a:endParaRPr lang="zh-CN" altLang="en-US" sz="1800" dirty="0"/>
          </a:p>
        </p:txBody>
      </p:sp>
    </p:spTree>
    <p:extLst>
      <p:ext uri="{BB962C8B-B14F-4D97-AF65-F5344CB8AC3E}">
        <p14:creationId xmlns:p14="http://schemas.microsoft.com/office/powerpoint/2010/main" val="22920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tgtEl>
                                          <p:spTgt spid="37891">
                                            <p:txEl>
                                              <p:pRg st="1" end="1"/>
                                            </p:txEl>
                                          </p:spTgt>
                                        </p:tgtEl>
                                      </p:cBhvr>
                                    </p:animEffect>
                                    <p:anim calcmode="lin" valueType="num">
                                      <p:cBhvr>
                                        <p:cTn id="8"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tgtEl>
                                          <p:spTgt spid="37891">
                                            <p:txEl>
                                              <p:pRg st="2" end="2"/>
                                            </p:txEl>
                                          </p:spTgt>
                                        </p:tgtEl>
                                      </p:cBhvr>
                                    </p:animEffect>
                                    <p:anim calcmode="lin" valueType="num">
                                      <p:cBhvr>
                                        <p:cTn id="13"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1000"/>
                                        <p:tgtEl>
                                          <p:spTgt spid="37891">
                                            <p:txEl>
                                              <p:pRg st="3" end="3"/>
                                            </p:txEl>
                                          </p:spTgt>
                                        </p:tgtEl>
                                      </p:cBhvr>
                                    </p:animEffect>
                                    <p:anim calcmode="lin" valueType="num">
                                      <p:cBhvr>
                                        <p:cTn id="18"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1000"/>
                                        <p:tgtEl>
                                          <p:spTgt spid="37891">
                                            <p:txEl>
                                              <p:pRg st="4" end="4"/>
                                            </p:txEl>
                                          </p:spTgt>
                                        </p:tgtEl>
                                      </p:cBhvr>
                                    </p:animEffect>
                                    <p:anim calcmode="lin" valueType="num">
                                      <p:cBhvr>
                                        <p:cTn id="23"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7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1">
                                            <p:txEl>
                                              <p:pRg st="5" end="5"/>
                                            </p:txEl>
                                          </p:spTgt>
                                        </p:tgtEl>
                                        <p:attrNameLst>
                                          <p:attrName>style.visibility</p:attrName>
                                        </p:attrNameLst>
                                      </p:cBhvr>
                                      <p:to>
                                        <p:strVal val="visible"/>
                                      </p:to>
                                    </p:set>
                                    <p:anim calcmode="lin" valueType="num">
                                      <p:cBhvr additive="base">
                                        <p:cTn id="29"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891">
                                            <p:txEl>
                                              <p:pRg st="6" end="6"/>
                                            </p:txEl>
                                          </p:spTgt>
                                        </p:tgtEl>
                                        <p:attrNameLst>
                                          <p:attrName>style.visibility</p:attrName>
                                        </p:attrNameLst>
                                      </p:cBhvr>
                                      <p:to>
                                        <p:strVal val="visible"/>
                                      </p:to>
                                    </p:set>
                                    <p:anim calcmode="lin" valueType="num">
                                      <p:cBhvr additive="base">
                                        <p:cTn id="3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 calcmode="lin" valueType="num">
                                      <p:cBhvr additive="base">
                                        <p:cTn id="37"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7891">
                                            <p:txEl>
                                              <p:pRg st="8" end="8"/>
                                            </p:txEl>
                                          </p:spTgt>
                                        </p:tgtEl>
                                        <p:attrNameLst>
                                          <p:attrName>style.visibility</p:attrName>
                                        </p:attrNameLst>
                                      </p:cBhvr>
                                      <p:to>
                                        <p:strVal val="visible"/>
                                      </p:to>
                                    </p:set>
                                    <p:anim calcmode="lin" valueType="num">
                                      <p:cBhvr additive="base">
                                        <p:cTn id="4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891">
                                            <p:txEl>
                                              <p:pRg st="9" end="9"/>
                                            </p:txEl>
                                          </p:spTgt>
                                        </p:tgtEl>
                                        <p:attrNameLst>
                                          <p:attrName>style.visibility</p:attrName>
                                        </p:attrNameLst>
                                      </p:cBhvr>
                                      <p:to>
                                        <p:strVal val="visible"/>
                                      </p:to>
                                    </p:set>
                                    <p:anim calcmode="lin" valueType="num">
                                      <p:cBhvr additive="base">
                                        <p:cTn id="45"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891">
                                            <p:txEl>
                                              <p:pRg st="10" end="10"/>
                                            </p:txEl>
                                          </p:spTgt>
                                        </p:tgtEl>
                                        <p:attrNameLst>
                                          <p:attrName>style.visibility</p:attrName>
                                        </p:attrNameLst>
                                      </p:cBhvr>
                                      <p:to>
                                        <p:strVal val="visible"/>
                                      </p:to>
                                    </p:set>
                                    <p:anim calcmode="lin" valueType="num">
                                      <p:cBhvr additive="base">
                                        <p:cTn id="49"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891">
                                            <p:txEl>
                                              <p:pRg st="11" end="11"/>
                                            </p:txEl>
                                          </p:spTgt>
                                        </p:tgtEl>
                                        <p:attrNameLst>
                                          <p:attrName>style.visibility</p:attrName>
                                        </p:attrNameLst>
                                      </p:cBhvr>
                                      <p:to>
                                        <p:strVal val="visible"/>
                                      </p:to>
                                    </p:set>
                                    <p:anim calcmode="lin" valueType="num">
                                      <p:cBhvr additive="base">
                                        <p:cTn id="55" dur="5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89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891">
                                            <p:txEl>
                                              <p:pRg st="12" end="12"/>
                                            </p:txEl>
                                          </p:spTgt>
                                        </p:tgtEl>
                                        <p:attrNameLst>
                                          <p:attrName>style.visibility</p:attrName>
                                        </p:attrNameLst>
                                      </p:cBhvr>
                                      <p:to>
                                        <p:strVal val="visible"/>
                                      </p:to>
                                    </p:set>
                                    <p:anim calcmode="lin" valueType="num">
                                      <p:cBhvr additive="base">
                                        <p:cTn id="59" dur="5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891">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891">
                                            <p:txEl>
                                              <p:pRg st="13" end="13"/>
                                            </p:txEl>
                                          </p:spTgt>
                                        </p:tgtEl>
                                        <p:attrNameLst>
                                          <p:attrName>style.visibility</p:attrName>
                                        </p:attrNameLst>
                                      </p:cBhvr>
                                      <p:to>
                                        <p:strVal val="visible"/>
                                      </p:to>
                                    </p:set>
                                    <p:anim calcmode="lin" valueType="num">
                                      <p:cBhvr additive="base">
                                        <p:cTn id="63"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89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891">
                                            <p:txEl>
                                              <p:pRg st="14" end="14"/>
                                            </p:txEl>
                                          </p:spTgt>
                                        </p:tgtEl>
                                        <p:attrNameLst>
                                          <p:attrName>style.visibility</p:attrName>
                                        </p:attrNameLst>
                                      </p:cBhvr>
                                      <p:to>
                                        <p:strVal val="visible"/>
                                      </p:to>
                                    </p:set>
                                    <p:anim calcmode="lin" valueType="num">
                                      <p:cBhvr additive="base">
                                        <p:cTn id="67" dur="500" fill="hold"/>
                                        <p:tgtEl>
                                          <p:spTgt spid="3789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891">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891">
                                            <p:txEl>
                                              <p:pRg st="15" end="15"/>
                                            </p:txEl>
                                          </p:spTgt>
                                        </p:tgtEl>
                                        <p:attrNameLst>
                                          <p:attrName>style.visibility</p:attrName>
                                        </p:attrNameLst>
                                      </p:cBhvr>
                                      <p:to>
                                        <p:strVal val="visible"/>
                                      </p:to>
                                    </p:set>
                                    <p:anim calcmode="lin" valueType="num">
                                      <p:cBhvr additive="base">
                                        <p:cTn id="71" dur="500" fill="hold"/>
                                        <p:tgtEl>
                                          <p:spTgt spid="37891">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891">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891">
                                            <p:txEl>
                                              <p:pRg st="16" end="16"/>
                                            </p:txEl>
                                          </p:spTgt>
                                        </p:tgtEl>
                                        <p:attrNameLst>
                                          <p:attrName>style.visibility</p:attrName>
                                        </p:attrNameLst>
                                      </p:cBhvr>
                                      <p:to>
                                        <p:strVal val="visible"/>
                                      </p:to>
                                    </p:set>
                                    <p:anim calcmode="lin" valueType="num">
                                      <p:cBhvr additive="base">
                                        <p:cTn id="75" dur="500" fill="hold"/>
                                        <p:tgtEl>
                                          <p:spTgt spid="37891">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891">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7891">
                                            <p:txEl>
                                              <p:pRg st="17" end="17"/>
                                            </p:txEl>
                                          </p:spTgt>
                                        </p:tgtEl>
                                        <p:attrNameLst>
                                          <p:attrName>style.visibility</p:attrName>
                                        </p:attrNameLst>
                                      </p:cBhvr>
                                      <p:to>
                                        <p:strVal val="visible"/>
                                      </p:to>
                                    </p:set>
                                    <p:anim calcmode="lin" valueType="num">
                                      <p:cBhvr additive="base">
                                        <p:cTn id="79" dur="500" fill="hold"/>
                                        <p:tgtEl>
                                          <p:spTgt spid="37891">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7891">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  </a:t>
            </a:r>
            <a:r>
              <a:rPr lang="zh-CN" altLang="zh-CN" b="1" dirty="0"/>
              <a:t>模板设计中的</a:t>
            </a:r>
            <a:r>
              <a:rPr lang="zh-CN" altLang="zh-CN" b="1" dirty="0">
                <a:solidFill>
                  <a:srgbClr val="FF0000"/>
                </a:solidFill>
              </a:rPr>
              <a:t>几个独特问题</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7.4.1  </a:t>
            </a:r>
            <a:r>
              <a:rPr lang="zh-CN" altLang="zh-CN" sz="2800" b="1" dirty="0">
                <a:solidFill>
                  <a:srgbClr val="0000CC"/>
                </a:solidFill>
              </a:rPr>
              <a:t>内联与常量函数模板</a:t>
            </a:r>
            <a:endParaRPr lang="en-US" altLang="zh-CN" sz="2800" b="1" dirty="0">
              <a:solidFill>
                <a:srgbClr val="0000CC"/>
              </a:solidFill>
            </a:endParaRPr>
          </a:p>
          <a:p>
            <a:r>
              <a:rPr lang="zh-CN" altLang="zh-CN" sz="2400" dirty="0"/>
              <a:t>函数模板</a:t>
            </a:r>
            <a:r>
              <a:rPr lang="zh-CN" altLang="en-US" sz="2400" dirty="0"/>
              <a:t>和</a:t>
            </a:r>
            <a:r>
              <a:rPr lang="zh-CN" altLang="zh-CN" sz="2400" dirty="0"/>
              <a:t>类模板都可以定义为</a:t>
            </a:r>
            <a:r>
              <a:rPr lang="en-US" altLang="zh-CN" sz="2400" dirty="0"/>
              <a:t>inline</a:t>
            </a:r>
            <a:r>
              <a:rPr lang="zh-CN" altLang="zh-CN" sz="2400" dirty="0"/>
              <a:t>和</a:t>
            </a:r>
            <a:r>
              <a:rPr lang="en-US" altLang="zh-CN" sz="2400" dirty="0" err="1"/>
              <a:t>constexpr</a:t>
            </a:r>
            <a:r>
              <a:rPr lang="zh-CN" altLang="zh-CN" sz="2400" dirty="0"/>
              <a:t>函数</a:t>
            </a:r>
            <a:r>
              <a:rPr lang="zh-CN" altLang="en-US" sz="2400" dirty="0"/>
              <a:t>。方法是将</a:t>
            </a:r>
            <a:r>
              <a:rPr lang="en-US" altLang="zh-CN" sz="2400" dirty="0"/>
              <a:t>inline</a:t>
            </a:r>
            <a:r>
              <a:rPr lang="zh-CN" altLang="zh-CN" sz="2400" dirty="0"/>
              <a:t>和</a:t>
            </a:r>
            <a:r>
              <a:rPr lang="en-US" altLang="zh-CN" sz="2400" dirty="0" err="1"/>
              <a:t>constexpr</a:t>
            </a:r>
            <a:r>
              <a:rPr lang="zh-CN" altLang="zh-CN" sz="2400" dirty="0"/>
              <a:t>放在模板参数列表之后，函数返回类型之前。</a:t>
            </a:r>
          </a:p>
          <a:p>
            <a:r>
              <a:rPr lang="en-US" altLang="zh-CN" sz="2400" dirty="0">
                <a:solidFill>
                  <a:srgbClr val="0000CC"/>
                </a:solidFill>
              </a:rPr>
              <a:t>template &lt;class T&gt;</a:t>
            </a:r>
            <a:endParaRPr lang="zh-CN" altLang="zh-CN" sz="2400" dirty="0">
              <a:solidFill>
                <a:srgbClr val="0000CC"/>
              </a:solidFill>
            </a:endParaRPr>
          </a:p>
          <a:p>
            <a:pPr marL="400050" lvl="1" indent="0">
              <a:buNone/>
            </a:pPr>
            <a:r>
              <a:rPr lang="en-US" altLang="zh-CN" sz="2400" b="1" dirty="0">
                <a:solidFill>
                  <a:srgbClr val="FF0000"/>
                </a:solidFill>
              </a:rPr>
              <a:t>inline</a:t>
            </a:r>
            <a:r>
              <a:rPr lang="en-US" altLang="zh-CN" sz="2400" dirty="0">
                <a:solidFill>
                  <a:srgbClr val="0000CC"/>
                </a:solidFill>
              </a:rPr>
              <a:t> T min(T a, T b) { return (a&lt;b) ? a : b; }</a:t>
            </a:r>
            <a:endParaRPr lang="zh-CN" altLang="zh-CN" sz="2400" dirty="0">
              <a:solidFill>
                <a:srgbClr val="0000CC"/>
              </a:solidFill>
            </a:endParaRPr>
          </a:p>
          <a:p>
            <a:r>
              <a:rPr lang="en-US" altLang="zh-CN" sz="2400" dirty="0"/>
              <a:t> </a:t>
            </a:r>
            <a:r>
              <a:rPr lang="en-US" altLang="zh-CN" sz="2400" dirty="0">
                <a:highlight>
                  <a:srgbClr val="FFFF00"/>
                </a:highlight>
              </a:rPr>
              <a:t>template &lt;class T&gt;</a:t>
            </a:r>
            <a:endParaRPr lang="zh-CN" altLang="zh-CN" sz="2400" dirty="0">
              <a:highlight>
                <a:srgbClr val="FFFF00"/>
              </a:highlight>
            </a:endParaRPr>
          </a:p>
          <a:p>
            <a:pPr marL="400050" lvl="1" indent="0">
              <a:buNone/>
            </a:pPr>
            <a:r>
              <a:rPr lang="en-US" altLang="zh-CN" sz="2400" b="1" dirty="0" err="1">
                <a:solidFill>
                  <a:srgbClr val="FF0000"/>
                </a:solidFill>
                <a:highlight>
                  <a:srgbClr val="FFFF00"/>
                </a:highlight>
              </a:rPr>
              <a:t>constexpr</a:t>
            </a:r>
            <a:r>
              <a:rPr lang="en-US" altLang="zh-CN" sz="2400" dirty="0">
                <a:highlight>
                  <a:srgbClr val="FFFF00"/>
                </a:highlight>
              </a:rPr>
              <a:t> T min(T a, T b) { return (a&lt;b) ? a : b; }     </a:t>
            </a:r>
            <a:r>
              <a:rPr lang="en-US" altLang="zh-CN" sz="2400" b="1" dirty="0">
                <a:solidFill>
                  <a:srgbClr val="FF0000"/>
                </a:solidFill>
                <a:highlight>
                  <a:srgbClr val="FFFF00"/>
                </a:highlight>
              </a:rPr>
              <a:t>11C</a:t>
            </a:r>
            <a:r>
              <a:rPr lang="en-US" altLang="zh-CN" sz="2400" b="1" baseline="-25000" dirty="0">
                <a:solidFill>
                  <a:srgbClr val="FF0000"/>
                </a:solidFill>
                <a:highlight>
                  <a:srgbClr val="FFFF00"/>
                </a:highlight>
              </a:rPr>
              <a:t>++</a:t>
            </a:r>
            <a:endParaRPr lang="zh-CN" altLang="zh-CN" sz="2400" b="1" dirty="0">
              <a:solidFill>
                <a:srgbClr val="FF0000"/>
              </a:solidFill>
              <a:highlight>
                <a:srgbClr val="FFFF00"/>
              </a:highlight>
            </a:endParaRPr>
          </a:p>
          <a:p>
            <a:r>
              <a:rPr lang="zh-CN" altLang="zh-CN" sz="2400" dirty="0"/>
              <a:t>下面模板声明则是错误的，</a:t>
            </a:r>
            <a:r>
              <a:rPr lang="en-US" altLang="zh-CN" sz="2400" dirty="0"/>
              <a:t>inline</a:t>
            </a:r>
            <a:r>
              <a:rPr lang="zh-CN" altLang="zh-CN" sz="2400" dirty="0"/>
              <a:t>关键字的位置不对。</a:t>
            </a:r>
          </a:p>
          <a:p>
            <a:pPr marL="400050" lvl="1" indent="0">
              <a:buNone/>
            </a:pPr>
            <a:r>
              <a:rPr lang="en-US" altLang="zh-CN" sz="2400" b="1" dirty="0">
                <a:solidFill>
                  <a:srgbClr val="FF0000"/>
                </a:solidFill>
              </a:rPr>
              <a:t>inline</a:t>
            </a:r>
            <a:r>
              <a:rPr lang="en-US" altLang="zh-CN" sz="2400" dirty="0"/>
              <a:t> template &lt;class T&gt;</a:t>
            </a:r>
            <a:endParaRPr lang="zh-CN" altLang="zh-CN" sz="2400" dirty="0"/>
          </a:p>
          <a:p>
            <a:pPr marL="400050" lvl="1" indent="0">
              <a:buNone/>
            </a:pPr>
            <a:r>
              <a:rPr lang="en-US" altLang="zh-CN" sz="2400" dirty="0"/>
              <a:t> T min(T a, T b) { return (a&lt;b) ? a : b; }</a:t>
            </a:r>
            <a:endParaRPr lang="zh-CN" altLang="zh-CN" sz="2400" dirty="0"/>
          </a:p>
          <a:p>
            <a:pPr marL="0" indent="0">
              <a:buNone/>
            </a:pPr>
            <a:endParaRPr lang="zh-CN" altLang="en-US" dirty="0">
              <a:solidFill>
                <a:srgbClr val="0000CC"/>
              </a:solidFill>
            </a:endParaRPr>
          </a:p>
        </p:txBody>
      </p:sp>
    </p:spTree>
    <p:extLst>
      <p:ext uri="{BB962C8B-B14F-4D97-AF65-F5344CB8AC3E}">
        <p14:creationId xmlns:p14="http://schemas.microsoft.com/office/powerpoint/2010/main" val="273711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7.4.2  </a:t>
            </a:r>
            <a:r>
              <a:rPr lang="zh-CN" altLang="zh-CN" sz="3200" b="1" dirty="0">
                <a:solidFill>
                  <a:srgbClr val="FF0000"/>
                </a:solidFill>
              </a:rPr>
              <a:t>默认</a:t>
            </a:r>
            <a:r>
              <a:rPr lang="zh-CN" altLang="zh-CN" sz="3200" b="1" dirty="0"/>
              <a:t>模板实参</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
        <p:nvSpPr>
          <p:cNvPr id="3" name="内容占位符 2"/>
          <p:cNvSpPr>
            <a:spLocks noGrp="1"/>
          </p:cNvSpPr>
          <p:nvPr>
            <p:ph idx="1"/>
          </p:nvPr>
        </p:nvSpPr>
        <p:spPr>
          <a:xfrm>
            <a:off x="251520" y="1076590"/>
            <a:ext cx="8712968" cy="5168635"/>
          </a:xfrm>
        </p:spPr>
        <p:txBody>
          <a:bodyPr/>
          <a:lstStyle/>
          <a:p>
            <a:r>
              <a:rPr lang="zh-CN" altLang="zh-CN" sz="2800" dirty="0"/>
              <a:t>模板参数</a:t>
            </a:r>
            <a:r>
              <a:rPr lang="zh-CN" altLang="en-US" sz="2800" dirty="0"/>
              <a:t>可以</a:t>
            </a:r>
            <a:r>
              <a:rPr lang="zh-CN" altLang="zh-CN" sz="2800" dirty="0"/>
              <a:t>指定</a:t>
            </a:r>
            <a:r>
              <a:rPr lang="zh-CN" altLang="zh-CN" sz="2800" dirty="0">
                <a:solidFill>
                  <a:srgbClr val="0000CC"/>
                </a:solidFill>
              </a:rPr>
              <a:t>默认值</a:t>
            </a:r>
            <a:r>
              <a:rPr lang="zh-CN" altLang="zh-CN" sz="2800" dirty="0"/>
              <a:t>（包括函数模板和类模板）</a:t>
            </a:r>
            <a:endParaRPr lang="en-US" altLang="zh-CN" sz="2800" dirty="0"/>
          </a:p>
          <a:p>
            <a:r>
              <a:rPr lang="zh-CN" altLang="zh-CN" sz="2800" dirty="0"/>
              <a:t>遵守</a:t>
            </a:r>
            <a:r>
              <a:rPr lang="zh-CN" altLang="en-US" sz="2800" dirty="0"/>
              <a:t>与函数默认值</a:t>
            </a:r>
            <a:r>
              <a:rPr lang="zh-CN" altLang="zh-CN" sz="2800" dirty="0"/>
              <a:t>同样的规则：</a:t>
            </a:r>
            <a:r>
              <a:rPr lang="zh-CN" altLang="zh-CN" sz="2800" dirty="0">
                <a:solidFill>
                  <a:srgbClr val="0000CC"/>
                </a:solidFill>
              </a:rPr>
              <a:t>一旦为某个模板参数指定了默认值，则它右边的模板参数都应该有默认值</a:t>
            </a:r>
            <a:endParaRPr lang="en-US" altLang="zh-CN" sz="2800" dirty="0"/>
          </a:p>
          <a:p>
            <a:endParaRPr lang="zh-CN" altLang="zh-CN" sz="2800" dirty="0"/>
          </a:p>
          <a:p>
            <a:r>
              <a:rPr lang="zh-CN" altLang="zh-CN" sz="2800" dirty="0"/>
              <a:t>【例</a:t>
            </a:r>
            <a:r>
              <a:rPr lang="en-US" altLang="zh-CN" sz="2800" dirty="0"/>
              <a:t>7-6</a:t>
            </a:r>
            <a:r>
              <a:rPr lang="zh-CN" altLang="zh-CN" sz="2800" dirty="0"/>
              <a:t>】 设计比较两个不同类型数字大小的函数模板</a:t>
            </a:r>
            <a:r>
              <a:rPr lang="en-US" altLang="zh-CN" sz="2800" dirty="0"/>
              <a:t>compare</a:t>
            </a:r>
            <a:r>
              <a:rPr lang="zh-CN" altLang="zh-CN" sz="2800" dirty="0"/>
              <a:t>，第二个模板参数的类型默认为</a:t>
            </a:r>
            <a:r>
              <a:rPr lang="en-US" altLang="zh-CN" sz="2800" dirty="0"/>
              <a:t>double</a:t>
            </a:r>
            <a:r>
              <a:rPr lang="zh-CN" altLang="zh-CN" sz="2800" dirty="0"/>
              <a:t>。当第</a:t>
            </a:r>
            <a:r>
              <a:rPr lang="en-US" altLang="zh-CN" sz="2800" dirty="0"/>
              <a:t>1</a:t>
            </a:r>
            <a:r>
              <a:rPr lang="zh-CN" altLang="zh-CN" sz="2800" dirty="0"/>
              <a:t>个参数大于第</a:t>
            </a:r>
            <a:r>
              <a:rPr lang="en-US" altLang="zh-CN" sz="2800" dirty="0"/>
              <a:t>2</a:t>
            </a:r>
            <a:r>
              <a:rPr lang="zh-CN" altLang="zh-CN" sz="2800" dirty="0"/>
              <a:t>个参数时返回</a:t>
            </a:r>
            <a:r>
              <a:rPr lang="en-US" altLang="zh-CN" sz="2800" dirty="0"/>
              <a:t>1</a:t>
            </a:r>
            <a:r>
              <a:rPr lang="zh-CN" altLang="zh-CN" sz="2800" dirty="0"/>
              <a:t>，大于第</a:t>
            </a:r>
            <a:r>
              <a:rPr lang="en-US" altLang="zh-CN" sz="2800" dirty="0"/>
              <a:t>2</a:t>
            </a:r>
            <a:r>
              <a:rPr lang="zh-CN" altLang="zh-CN" sz="2800" dirty="0"/>
              <a:t>个参数时返回</a:t>
            </a:r>
            <a:r>
              <a:rPr lang="en-US" altLang="zh-CN" sz="2800" dirty="0"/>
              <a:t>-1</a:t>
            </a:r>
            <a:r>
              <a:rPr lang="zh-CN" altLang="zh-CN" sz="2800" dirty="0"/>
              <a:t>，相等时返回</a:t>
            </a:r>
            <a:r>
              <a:rPr lang="en-US" altLang="zh-CN" sz="2800" dirty="0"/>
              <a:t>0</a:t>
            </a:r>
            <a:r>
              <a:rPr lang="zh-CN" altLang="zh-CN" sz="2800" dirty="0"/>
              <a:t>。</a:t>
            </a:r>
          </a:p>
          <a:p>
            <a:endParaRPr lang="zh-CN" altLang="en-US" sz="2400" dirty="0"/>
          </a:p>
        </p:txBody>
      </p:sp>
    </p:spTree>
    <p:extLst>
      <p:ext uri="{BB962C8B-B14F-4D97-AF65-F5344CB8AC3E}">
        <p14:creationId xmlns:p14="http://schemas.microsoft.com/office/powerpoint/2010/main" val="14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600" dirty="0"/>
              <a:t>//Eg7-6.cpp</a:t>
            </a:r>
            <a:endParaRPr lang="zh-CN" altLang="zh-CN" sz="1600" dirty="0"/>
          </a:p>
          <a:p>
            <a:pPr marL="0" indent="0">
              <a:buNone/>
            </a:pPr>
            <a:r>
              <a:rPr lang="en-US" altLang="zh-CN" sz="1600" dirty="0"/>
              <a:t>#include&lt;</a:t>
            </a:r>
            <a:r>
              <a:rPr lang="en-US" altLang="zh-CN" sz="1600" dirty="0" err="1"/>
              <a:t>iostream</a:t>
            </a:r>
            <a:r>
              <a:rPr lang="en-US" altLang="zh-CN" sz="1600" dirty="0"/>
              <a:t>&gt;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template &lt;</a:t>
            </a:r>
            <a:r>
              <a:rPr lang="en-US" altLang="zh-CN" sz="1600" dirty="0" err="1"/>
              <a:t>typename</a:t>
            </a:r>
            <a:r>
              <a:rPr lang="en-US" altLang="zh-CN" sz="1600" dirty="0"/>
              <a:t> T, </a:t>
            </a:r>
            <a:r>
              <a:rPr lang="en-US" altLang="zh-CN" sz="1600" dirty="0" err="1"/>
              <a:t>typename</a:t>
            </a:r>
            <a:r>
              <a:rPr lang="en-US" altLang="zh-CN" sz="1600" dirty="0"/>
              <a:t> </a:t>
            </a:r>
            <a:r>
              <a:rPr lang="en-US" altLang="zh-CN" sz="1600" b="1" dirty="0">
                <a:solidFill>
                  <a:srgbClr val="FF0000"/>
                </a:solidFill>
              </a:rPr>
              <a:t>D = double</a:t>
            </a:r>
            <a:r>
              <a:rPr lang="en-US" altLang="zh-CN" sz="1600" dirty="0"/>
              <a:t>&gt;  //</a:t>
            </a:r>
            <a:r>
              <a:rPr lang="zh-CN" altLang="zh-CN" sz="1600" dirty="0"/>
              <a:t>默认模板参数</a:t>
            </a:r>
          </a:p>
          <a:p>
            <a:pPr marL="0" indent="0">
              <a:buNone/>
            </a:pPr>
            <a:r>
              <a:rPr lang="en-US" altLang="zh-CN" sz="1600" dirty="0" err="1"/>
              <a:t>int</a:t>
            </a:r>
            <a:r>
              <a:rPr lang="en-US" altLang="zh-CN" sz="1600" dirty="0"/>
              <a:t> compare(T </a:t>
            </a:r>
            <a:r>
              <a:rPr lang="en-US" altLang="zh-CN" sz="1600" b="1" dirty="0" err="1">
                <a:solidFill>
                  <a:srgbClr val="FF0000"/>
                </a:solidFill>
              </a:rPr>
              <a:t>t</a:t>
            </a:r>
            <a:r>
              <a:rPr lang="en-US" altLang="zh-CN" sz="1600" b="1" dirty="0">
                <a:solidFill>
                  <a:srgbClr val="FF0000"/>
                </a:solidFill>
              </a:rPr>
              <a:t> = 0</a:t>
            </a:r>
            <a:r>
              <a:rPr lang="en-US" altLang="zh-CN" sz="1600" dirty="0"/>
              <a:t>, </a:t>
            </a:r>
            <a:r>
              <a:rPr lang="en-US" altLang="zh-CN" sz="1600" b="1" dirty="0">
                <a:solidFill>
                  <a:srgbClr val="FF0000"/>
                </a:solidFill>
              </a:rPr>
              <a:t>D u = 0</a:t>
            </a:r>
            <a:r>
              <a:rPr lang="en-US" altLang="zh-CN" sz="1600" dirty="0"/>
              <a:t>) {</a:t>
            </a:r>
            <a:endParaRPr lang="zh-CN" altLang="zh-CN" sz="1600" dirty="0"/>
          </a:p>
          <a:p>
            <a:pPr marL="0" indent="0">
              <a:buNone/>
            </a:pPr>
            <a:r>
              <a:rPr lang="en-US" altLang="zh-CN" sz="1600" dirty="0"/>
              <a:t>	if (t &gt; u)return 1;</a:t>
            </a:r>
            <a:endParaRPr lang="zh-CN" altLang="zh-CN" sz="1600" dirty="0"/>
          </a:p>
          <a:p>
            <a:pPr marL="0" indent="0">
              <a:buNone/>
            </a:pPr>
            <a:r>
              <a:rPr lang="en-US" altLang="zh-CN" sz="1600" dirty="0"/>
              <a:t>	else if (t&lt;u) return -1;</a:t>
            </a:r>
            <a:endParaRPr lang="zh-CN" altLang="zh-CN" sz="1600" dirty="0"/>
          </a:p>
          <a:p>
            <a:pPr marL="0" indent="0">
              <a:buNone/>
            </a:pPr>
            <a:r>
              <a:rPr lang="en-US" altLang="zh-CN" sz="1600" dirty="0"/>
              <a:t>	else return 0;</a:t>
            </a:r>
            <a:endParaRPr lang="zh-CN" altLang="zh-CN" sz="1600" dirty="0"/>
          </a:p>
          <a:p>
            <a:pPr marL="0" indent="0">
              <a:buNone/>
            </a:pPr>
            <a:r>
              <a:rPr lang="en-US" altLang="zh-CN" sz="1600" dirty="0"/>
              <a:t>}</a:t>
            </a:r>
            <a:endParaRPr lang="zh-CN" altLang="zh-CN" sz="1600" dirty="0"/>
          </a:p>
          <a:p>
            <a:pPr marL="0" indent="0">
              <a:buNone/>
            </a:pPr>
            <a:r>
              <a:rPr lang="en-US" altLang="zh-CN" sz="1600" dirty="0"/>
              <a:t>void main() {</a:t>
            </a:r>
            <a:endParaRPr lang="zh-CN" altLang="zh-CN" sz="1600" dirty="0"/>
          </a:p>
          <a:p>
            <a:pPr marL="0" indent="0">
              <a:buNone/>
            </a:pPr>
            <a:r>
              <a:rPr lang="en-US" altLang="zh-CN" sz="1600" dirty="0"/>
              <a:t>	</a:t>
            </a:r>
            <a:r>
              <a:rPr lang="en-US" altLang="zh-CN" sz="1600" dirty="0" err="1"/>
              <a:t>cout</a:t>
            </a:r>
            <a:r>
              <a:rPr lang="en-US" altLang="zh-CN" sz="1600" dirty="0"/>
              <a:t> &lt;&lt; compare(10, 'a') &lt;&lt;"\t";                  //compare&lt;</a:t>
            </a:r>
            <a:r>
              <a:rPr lang="en-US" altLang="zh-CN" sz="1600" dirty="0" err="1"/>
              <a:t>int,char</a:t>
            </a:r>
            <a:r>
              <a:rPr lang="en-US" altLang="zh-CN" sz="1600" dirty="0"/>
              <a:t>&gt;(10,'a')  </a:t>
            </a:r>
            <a:endParaRPr lang="zh-CN" altLang="zh-CN" sz="1600" dirty="0"/>
          </a:p>
          <a:p>
            <a:pPr marL="0" indent="0">
              <a:buNone/>
            </a:pPr>
            <a:r>
              <a:rPr lang="en-US" altLang="zh-CN" sz="1600" dirty="0"/>
              <a:t>	</a:t>
            </a:r>
            <a:r>
              <a:rPr lang="en-US" altLang="zh-CN" sz="1600" dirty="0" err="1"/>
              <a:t>cout</a:t>
            </a:r>
            <a:r>
              <a:rPr lang="en-US" altLang="zh-CN" sz="1600" dirty="0"/>
              <a:t> &lt;&lt; </a:t>
            </a:r>
            <a:r>
              <a:rPr lang="en-US" altLang="zh-CN" sz="1600" b="1" dirty="0">
                <a:solidFill>
                  <a:srgbClr val="FF0000"/>
                </a:solidFill>
              </a:rPr>
              <a:t>compare&lt;</a:t>
            </a:r>
            <a:r>
              <a:rPr lang="en-US" altLang="zh-CN" sz="1600" b="1" dirty="0" err="1">
                <a:solidFill>
                  <a:srgbClr val="FF0000"/>
                </a:solidFill>
              </a:rPr>
              <a:t>int</a:t>
            </a:r>
            <a:r>
              <a:rPr lang="en-US" altLang="zh-CN" sz="1600" b="1" dirty="0">
                <a:solidFill>
                  <a:srgbClr val="FF0000"/>
                </a:solidFill>
              </a:rPr>
              <a:t>, char&gt;() </a:t>
            </a:r>
            <a:r>
              <a:rPr lang="en-US" altLang="zh-CN" sz="1600" dirty="0"/>
              <a:t>&lt;&lt;"\t";          //compare&lt;</a:t>
            </a:r>
            <a:r>
              <a:rPr lang="en-US" altLang="zh-CN" sz="1600" dirty="0" err="1"/>
              <a:t>int,char</a:t>
            </a:r>
            <a:r>
              <a:rPr lang="en-US" altLang="zh-CN" sz="1600" dirty="0"/>
              <a:t>&gt;(0,0)</a:t>
            </a:r>
            <a:endParaRPr lang="zh-CN" altLang="zh-CN" sz="1600" dirty="0"/>
          </a:p>
          <a:p>
            <a:pPr marL="0" indent="0">
              <a:buNone/>
            </a:pPr>
            <a:r>
              <a:rPr lang="en-US" altLang="zh-CN" sz="1600" dirty="0"/>
              <a:t>	</a:t>
            </a:r>
            <a:r>
              <a:rPr lang="en-US" altLang="zh-CN" sz="1600" b="1" dirty="0">
                <a:solidFill>
                  <a:srgbClr val="0000CC"/>
                </a:solidFill>
              </a:rPr>
              <a:t>//</a:t>
            </a:r>
            <a:r>
              <a:rPr lang="zh-CN" altLang="zh-CN" sz="1600" b="1" dirty="0">
                <a:solidFill>
                  <a:srgbClr val="0000CC"/>
                </a:solidFill>
              </a:rPr>
              <a:t>下面两次</a:t>
            </a:r>
            <a:r>
              <a:rPr lang="en-US" altLang="zh-CN" sz="1600" b="1" dirty="0">
                <a:solidFill>
                  <a:srgbClr val="0000CC"/>
                </a:solidFill>
              </a:rPr>
              <a:t>compare</a:t>
            </a:r>
            <a:r>
              <a:rPr lang="zh-CN" altLang="zh-CN" sz="1600" b="1" dirty="0">
                <a:solidFill>
                  <a:srgbClr val="0000CC"/>
                </a:solidFill>
              </a:rPr>
              <a:t>调用都使用了默认模板参数</a:t>
            </a:r>
            <a:r>
              <a:rPr lang="en-US" altLang="zh-CN" sz="1600" b="1" dirty="0">
                <a:solidFill>
                  <a:srgbClr val="0000CC"/>
                </a:solidFill>
              </a:rPr>
              <a:t>double</a:t>
            </a:r>
            <a:endParaRPr lang="zh-CN" altLang="zh-CN" sz="1600" b="1" dirty="0">
              <a:solidFill>
                <a:srgbClr val="0000CC"/>
              </a:solidFill>
            </a:endParaRPr>
          </a:p>
          <a:p>
            <a:pPr marL="0" indent="0">
              <a:buNone/>
            </a:pPr>
            <a:r>
              <a:rPr lang="en-US" altLang="zh-CN" sz="1600" dirty="0"/>
              <a:t>	</a:t>
            </a:r>
            <a:r>
              <a:rPr lang="en-US" altLang="zh-CN" sz="1600" dirty="0" err="1"/>
              <a:t>cout</a:t>
            </a:r>
            <a:r>
              <a:rPr lang="en-US" altLang="zh-CN" sz="1600" dirty="0"/>
              <a:t> &lt;&lt; </a:t>
            </a:r>
            <a:r>
              <a:rPr lang="en-US" altLang="zh-CN" sz="1600" b="1" dirty="0">
                <a:solidFill>
                  <a:srgbClr val="FF0000"/>
                </a:solidFill>
              </a:rPr>
              <a:t>compare(20)</a:t>
            </a:r>
            <a:r>
              <a:rPr lang="en-US" altLang="zh-CN" sz="1600" dirty="0"/>
              <a:t> &lt;&lt; "\t";		  //compare&lt;</a:t>
            </a:r>
            <a:r>
              <a:rPr lang="en-US" altLang="zh-CN" sz="1600" dirty="0" err="1"/>
              <a:t>int,double</a:t>
            </a:r>
            <a:r>
              <a:rPr lang="en-US" altLang="zh-CN" sz="1600" dirty="0"/>
              <a:t>&gt;(20,0),  </a:t>
            </a:r>
            <a:endParaRPr lang="zh-CN" altLang="zh-CN" sz="1600" dirty="0"/>
          </a:p>
          <a:p>
            <a:pPr marL="0" indent="0">
              <a:buNone/>
            </a:pPr>
            <a:r>
              <a:rPr lang="en-US" altLang="zh-CN" sz="1600" dirty="0"/>
              <a:t>	</a:t>
            </a:r>
            <a:r>
              <a:rPr lang="en-US" altLang="zh-CN" sz="1600" dirty="0" err="1"/>
              <a:t>cout</a:t>
            </a:r>
            <a:r>
              <a:rPr lang="en-US" altLang="zh-CN" sz="1600" dirty="0"/>
              <a:t> &lt;&lt; </a:t>
            </a:r>
            <a:r>
              <a:rPr lang="en-US" altLang="zh-CN" sz="1600" b="1" dirty="0">
                <a:solidFill>
                  <a:srgbClr val="FF0000"/>
                </a:solidFill>
              </a:rPr>
              <a:t>compare&lt;</a:t>
            </a:r>
            <a:r>
              <a:rPr lang="en-US" altLang="zh-CN" sz="1600" b="1" dirty="0" err="1">
                <a:solidFill>
                  <a:srgbClr val="FF0000"/>
                </a:solidFill>
              </a:rPr>
              <a:t>int</a:t>
            </a:r>
            <a:r>
              <a:rPr lang="en-US" altLang="zh-CN" sz="1600" b="1" dirty="0">
                <a:solidFill>
                  <a:srgbClr val="FF0000"/>
                </a:solidFill>
              </a:rPr>
              <a:t>&gt;() </a:t>
            </a:r>
            <a:r>
              <a:rPr lang="en-US" altLang="zh-CN" sz="1600" dirty="0"/>
              <a:t>&lt;&lt; </a:t>
            </a:r>
            <a:r>
              <a:rPr lang="en-US" altLang="zh-CN" sz="1600" dirty="0" err="1"/>
              <a:t>endl</a:t>
            </a:r>
            <a:r>
              <a:rPr lang="en-US" altLang="zh-CN" sz="1600" dirty="0"/>
              <a:t>;	  //compare&lt;</a:t>
            </a:r>
            <a:r>
              <a:rPr lang="en-US" altLang="zh-CN" sz="1600" dirty="0" err="1"/>
              <a:t>int,double</a:t>
            </a:r>
            <a:r>
              <a:rPr lang="en-US" altLang="zh-CN" sz="1600" dirty="0"/>
              <a:t>&gt;(0,0)	  </a:t>
            </a:r>
            <a:endParaRPr lang="zh-CN" altLang="zh-CN" sz="1600" dirty="0"/>
          </a:p>
          <a:p>
            <a:pPr marL="0" indent="0">
              <a:buNone/>
            </a:pPr>
            <a:r>
              <a:rPr lang="en-US" altLang="zh-CN" sz="1600" dirty="0"/>
              <a:t>	//compare();			  //</a:t>
            </a:r>
            <a:r>
              <a:rPr lang="zh-CN" altLang="zh-CN" sz="1600" dirty="0"/>
              <a:t>错误</a:t>
            </a:r>
            <a:r>
              <a:rPr lang="en-US" altLang="zh-CN" sz="1600" dirty="0"/>
              <a:t>: </a:t>
            </a:r>
            <a:r>
              <a:rPr lang="zh-CN" altLang="zh-CN" sz="1600" dirty="0"/>
              <a:t>不能确定模板参数</a:t>
            </a:r>
            <a:r>
              <a:rPr lang="en-US" altLang="zh-CN" sz="1600" dirty="0"/>
              <a:t>T</a:t>
            </a:r>
            <a:r>
              <a:rPr lang="zh-CN" altLang="zh-CN" sz="1600" dirty="0"/>
              <a:t>的类型</a:t>
            </a:r>
            <a:r>
              <a:rPr lang="en-US" altLang="zh-CN" sz="1600" dirty="0"/>
              <a:t>  </a:t>
            </a:r>
            <a:endParaRPr lang="zh-CN" altLang="zh-CN" sz="1600" dirty="0"/>
          </a:p>
          <a:p>
            <a:pPr marL="0" indent="0">
              <a:buNone/>
            </a:pPr>
            <a:r>
              <a:rPr lang="en-US" altLang="zh-CN" sz="1600" dirty="0"/>
              <a:t>}</a:t>
            </a:r>
            <a:endParaRPr lang="zh-CN" altLang="zh-CN" sz="1600" dirty="0"/>
          </a:p>
          <a:p>
            <a:pPr marL="0" indent="0">
              <a:buNone/>
            </a:pPr>
            <a:endParaRPr lang="zh-CN" altLang="en-US" sz="1600" dirty="0"/>
          </a:p>
        </p:txBody>
      </p:sp>
      <p:sp>
        <p:nvSpPr>
          <p:cNvPr id="4" name="标题 1"/>
          <p:cNvSpPr>
            <a:spLocks noGrp="1"/>
          </p:cNvSpPr>
          <p:nvPr>
            <p:ph type="title"/>
          </p:nvPr>
        </p:nvSpPr>
        <p:spPr/>
        <p:txBody>
          <a:bodyPr/>
          <a:lstStyle/>
          <a:p>
            <a:r>
              <a:rPr lang="en-US" altLang="zh-CN" sz="3200" b="1" dirty="0"/>
              <a:t>7.4.2  </a:t>
            </a:r>
            <a:r>
              <a:rPr lang="zh-CN" altLang="zh-CN" sz="3200" b="1" dirty="0">
                <a:solidFill>
                  <a:srgbClr val="FF0000"/>
                </a:solidFill>
              </a:rPr>
              <a:t>默认</a:t>
            </a:r>
            <a:r>
              <a:rPr lang="zh-CN" altLang="zh-CN" sz="3200" b="1" dirty="0"/>
              <a:t>模板实参</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
        <p:nvSpPr>
          <p:cNvPr id="5" name="对话气泡: 矩形 4"/>
          <p:cNvSpPr/>
          <p:nvPr/>
        </p:nvSpPr>
        <p:spPr>
          <a:xfrm>
            <a:off x="5004048" y="2636912"/>
            <a:ext cx="3564904" cy="648072"/>
          </a:xfrm>
          <a:prstGeom prst="wedgeRectCallout">
            <a:avLst>
              <a:gd name="adj1" fmla="val -65095"/>
              <a:gd name="adj2" fmla="val 19409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程序运行的结果是：</a:t>
            </a:r>
          </a:p>
          <a:p>
            <a:r>
              <a:rPr lang="en-US" altLang="zh-CN" dirty="0"/>
              <a:t>-1	0	1	0</a:t>
            </a:r>
            <a:endParaRPr lang="zh-CN" altLang="zh-CN" dirty="0"/>
          </a:p>
        </p:txBody>
      </p:sp>
    </p:spTree>
    <p:extLst>
      <p:ext uri="{BB962C8B-B14F-4D97-AF65-F5344CB8AC3E}">
        <p14:creationId xmlns:p14="http://schemas.microsoft.com/office/powerpoint/2010/main" val="115582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 calcmode="lin" valueType="num">
                                      <p:cBhvr additive="base">
                                        <p:cTn id="2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 calcmode="lin" valueType="num">
                                      <p:cBhvr additive="base">
                                        <p:cTn id="3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 calcmode="lin" valueType="num">
                                      <p:cBhvr additive="base">
                                        <p:cTn id="3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anim calcmode="lin" valueType="num">
                                      <p:cBhvr additive="base">
                                        <p:cTn id="4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anim calcmode="lin" valueType="num">
                                      <p:cBhvr additive="base">
                                        <p:cTn id="4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down)">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3826" y="1052736"/>
            <a:ext cx="8158108" cy="5805264"/>
          </a:xfrm>
        </p:spPr>
        <p:txBody>
          <a:bodyPr/>
          <a:lstStyle/>
          <a:p>
            <a:pPr eaLnBrk="1" hangingPunct="1">
              <a:lnSpc>
                <a:spcPct val="90000"/>
              </a:lnSpc>
              <a:buFontTx/>
              <a:buNone/>
            </a:pPr>
            <a:r>
              <a:rPr lang="en-US" altLang="zh-CN" sz="2400" b="1" dirty="0">
                <a:solidFill>
                  <a:srgbClr val="FF0000"/>
                </a:solidFill>
              </a:rPr>
              <a:t>（3）</a:t>
            </a:r>
            <a:r>
              <a:rPr lang="zh-CN" altLang="en-US" sz="2400" b="1" dirty="0">
                <a:solidFill>
                  <a:srgbClr val="FF0000"/>
                </a:solidFill>
              </a:rPr>
              <a:t>抽象</a:t>
            </a:r>
            <a:endParaRPr lang="en-US" altLang="zh-CN" sz="2400" b="1" dirty="0">
              <a:solidFill>
                <a:srgbClr val="FF0000"/>
              </a:solidFill>
            </a:endParaRPr>
          </a:p>
          <a:p>
            <a:pPr lvl="1" eaLnBrk="1" hangingPunct="1">
              <a:lnSpc>
                <a:spcPct val="90000"/>
              </a:lnSpc>
            </a:pPr>
            <a:r>
              <a:rPr lang="zh-CN" altLang="en-US" sz="2400" dirty="0"/>
              <a:t>从多个具有相同特性的同类事物推导出对该类事物共同特征的统一描述的过程。</a:t>
            </a:r>
          </a:p>
          <a:p>
            <a:pPr lvl="2" eaLnBrk="1" hangingPunct="1">
              <a:lnSpc>
                <a:spcPct val="90000"/>
              </a:lnSpc>
            </a:pPr>
            <a:r>
              <a:rPr lang="zh-CN" altLang="en-US" sz="2000" b="1" dirty="0">
                <a:solidFill>
                  <a:srgbClr val="0000CC"/>
                </a:solidFill>
              </a:rPr>
              <a:t>变量</a:t>
            </a:r>
            <a:r>
              <a:rPr lang="zh-CN" altLang="en-US" sz="2000" b="1" dirty="0">
                <a:solidFill>
                  <a:srgbClr val="0000CC"/>
                </a:solidFill>
                <a:latin typeface="宋体" panose="02010600030101010101" pitchFamily="2" charset="-122"/>
              </a:rPr>
              <a:t>→类型</a:t>
            </a:r>
            <a:endParaRPr lang="zh-CN" altLang="en-US" sz="2000" b="1" dirty="0">
              <a:solidFill>
                <a:srgbClr val="0000CC"/>
              </a:solidFill>
            </a:endParaRPr>
          </a:p>
          <a:p>
            <a:pPr lvl="2" eaLnBrk="1" hangingPunct="1">
              <a:lnSpc>
                <a:spcPct val="90000"/>
              </a:lnSpc>
            </a:pPr>
            <a:r>
              <a:rPr lang="zh-CN" altLang="en-US" sz="2000" b="1" dirty="0">
                <a:solidFill>
                  <a:srgbClr val="0000CC"/>
                </a:solidFill>
              </a:rPr>
              <a:t>对象</a:t>
            </a:r>
            <a:r>
              <a:rPr lang="zh-CN" altLang="en-US" sz="2000" b="1" dirty="0">
                <a:solidFill>
                  <a:srgbClr val="0000CC"/>
                </a:solidFill>
                <a:latin typeface="宋体" panose="02010600030101010101" pitchFamily="2" charset="-122"/>
              </a:rPr>
              <a:t>→类</a:t>
            </a:r>
          </a:p>
          <a:p>
            <a:pPr lvl="2" eaLnBrk="1" hangingPunct="1">
              <a:lnSpc>
                <a:spcPct val="90000"/>
              </a:lnSpc>
            </a:pPr>
            <a:r>
              <a:rPr lang="zh-CN" altLang="en-US" sz="2000" b="1" dirty="0">
                <a:solidFill>
                  <a:srgbClr val="0000CC"/>
                </a:solidFill>
                <a:latin typeface="宋体" panose="02010600030101010101" pitchFamily="2" charset="-122"/>
              </a:rPr>
              <a:t>函数→函数模板</a:t>
            </a:r>
          </a:p>
          <a:p>
            <a:pPr lvl="2" eaLnBrk="1" hangingPunct="1">
              <a:lnSpc>
                <a:spcPct val="90000"/>
              </a:lnSpc>
            </a:pPr>
            <a:r>
              <a:rPr lang="zh-CN" altLang="en-US" sz="2000" b="1" dirty="0">
                <a:solidFill>
                  <a:srgbClr val="0000CC"/>
                </a:solidFill>
                <a:latin typeface="宋体" panose="02010600030101010101" pitchFamily="2" charset="-122"/>
              </a:rPr>
              <a:t>类→类模板</a:t>
            </a:r>
            <a:endParaRPr lang="en-US" altLang="zh-CN" sz="2000" b="1" dirty="0">
              <a:solidFill>
                <a:srgbClr val="0000CC"/>
              </a:solidFill>
              <a:latin typeface="宋体" panose="02010600030101010101" pitchFamily="2" charset="-122"/>
            </a:endParaRPr>
          </a:p>
          <a:p>
            <a:pPr marL="57150" indent="0" eaLnBrk="1" hangingPunct="1">
              <a:lnSpc>
                <a:spcPct val="90000"/>
              </a:lnSpc>
              <a:buNone/>
            </a:pPr>
            <a:r>
              <a:rPr lang="zh-CN" altLang="en-US" sz="2400" b="1" dirty="0">
                <a:solidFill>
                  <a:srgbClr val="FF0000"/>
                </a:solidFill>
              </a:rPr>
              <a:t>（</a:t>
            </a:r>
            <a:r>
              <a:rPr lang="en-US" altLang="zh-CN" sz="2400" b="1" dirty="0">
                <a:solidFill>
                  <a:srgbClr val="FF0000"/>
                </a:solidFill>
              </a:rPr>
              <a:t>4）</a:t>
            </a:r>
            <a:r>
              <a:rPr lang="zh-CN" altLang="en-US" sz="2400" b="1" dirty="0">
                <a:solidFill>
                  <a:srgbClr val="FF0000"/>
                </a:solidFill>
              </a:rPr>
              <a:t>实例化</a:t>
            </a:r>
            <a:endParaRPr lang="en-US" altLang="zh-CN" sz="2400" b="1" dirty="0">
              <a:solidFill>
                <a:srgbClr val="FF0000"/>
              </a:solidFill>
            </a:endParaRPr>
          </a:p>
          <a:p>
            <a:pPr lvl="1" eaLnBrk="1" hangingPunct="1">
              <a:lnSpc>
                <a:spcPct val="90000"/>
              </a:lnSpc>
            </a:pPr>
            <a:r>
              <a:rPr lang="zh-CN" altLang="en-US" sz="2400" dirty="0">
                <a:latin typeface="宋体" panose="02010600030101010101" pitchFamily="2" charset="-122"/>
              </a:rPr>
              <a:t>实例化是抽象的逆过程：由抽象类型定义具体变量的过程。模板实例化过程是：</a:t>
            </a:r>
          </a:p>
          <a:p>
            <a:pPr lvl="2" eaLnBrk="1" hangingPunct="1">
              <a:lnSpc>
                <a:spcPct val="90000"/>
              </a:lnSpc>
            </a:pPr>
            <a:r>
              <a:rPr lang="zh-CN" altLang="en-US" sz="2000" b="1" dirty="0">
                <a:solidFill>
                  <a:srgbClr val="0000CC"/>
                </a:solidFill>
                <a:latin typeface="宋体" panose="02010600030101010101" pitchFamily="2" charset="-122"/>
              </a:rPr>
              <a:t>用实际数据类型代入模板</a:t>
            </a:r>
          </a:p>
          <a:p>
            <a:pPr lvl="2" eaLnBrk="1" hangingPunct="1">
              <a:lnSpc>
                <a:spcPct val="90000"/>
              </a:lnSpc>
            </a:pPr>
            <a:r>
              <a:rPr lang="zh-CN" altLang="en-US" sz="2000" b="1" dirty="0">
                <a:solidFill>
                  <a:srgbClr val="0000CC"/>
                </a:solidFill>
                <a:latin typeface="宋体" panose="02010600030101010101" pitchFamily="2" charset="-122"/>
              </a:rPr>
              <a:t>每一种不同数据类型的实例化，都将生成一份不同的代码</a:t>
            </a:r>
            <a:endParaRPr lang="en-US" altLang="zh-CN" sz="2000" b="1" dirty="0">
              <a:solidFill>
                <a:srgbClr val="0000CC"/>
              </a:solidFill>
              <a:latin typeface="宋体" panose="02010600030101010101" pitchFamily="2" charset="-122"/>
            </a:endParaRPr>
          </a:p>
          <a:p>
            <a:pPr marL="57150" indent="0" eaLnBrk="1" hangingPunct="1">
              <a:lnSpc>
                <a:spcPct val="90000"/>
              </a:lnSpc>
              <a:buNone/>
            </a:pPr>
            <a:r>
              <a:rPr lang="zh-CN" altLang="en-US" sz="2400" b="1" dirty="0">
                <a:solidFill>
                  <a:srgbClr val="FF0000"/>
                </a:solidFill>
                <a:latin typeface="宋体" panose="02010600030101010101" pitchFamily="2" charset="-122"/>
              </a:rPr>
              <a:t>（</a:t>
            </a:r>
            <a:r>
              <a:rPr lang="en-US" altLang="zh-CN" sz="2400" b="1" dirty="0">
                <a:solidFill>
                  <a:srgbClr val="FF0000"/>
                </a:solidFill>
                <a:latin typeface="宋体" panose="02010600030101010101" pitchFamily="2" charset="-122"/>
              </a:rPr>
              <a:t>5）</a:t>
            </a:r>
            <a:r>
              <a:rPr lang="zh-CN" altLang="en-US" sz="2400" b="1" dirty="0">
                <a:solidFill>
                  <a:srgbClr val="FF0000"/>
                </a:solidFill>
                <a:latin typeface="宋体" panose="02010600030101010101" pitchFamily="2" charset="-122"/>
              </a:rPr>
              <a:t>模板函数、模板类</a:t>
            </a:r>
          </a:p>
          <a:p>
            <a:pPr lvl="1" eaLnBrk="1" hangingPunct="1">
              <a:lnSpc>
                <a:spcPct val="90000"/>
              </a:lnSpc>
            </a:pPr>
            <a:r>
              <a:rPr lang="zh-CN" altLang="en-US" sz="2400" dirty="0">
                <a:latin typeface="宋体" panose="02010600030101010101" pitchFamily="2" charset="-122"/>
              </a:rPr>
              <a:t>模板被使用前必须实例化，生成模板函数或模板类</a:t>
            </a:r>
          </a:p>
          <a:p>
            <a:pPr lvl="2" eaLnBrk="1" hangingPunct="1">
              <a:lnSpc>
                <a:spcPct val="90000"/>
              </a:lnSpc>
            </a:pPr>
            <a:r>
              <a:rPr lang="zh-CN" altLang="en-US" sz="2000" b="1" dirty="0">
                <a:solidFill>
                  <a:srgbClr val="0000CC"/>
                </a:solidFill>
                <a:latin typeface="宋体" panose="02010600030101010101" pitchFamily="2" charset="-122"/>
              </a:rPr>
              <a:t>模板函数实例化后得到的函数叫模板函数</a:t>
            </a:r>
            <a:endParaRPr lang="en-US" altLang="zh-CN" sz="2000" b="1" dirty="0">
              <a:solidFill>
                <a:srgbClr val="0000CC"/>
              </a:solidFill>
            </a:endParaRPr>
          </a:p>
          <a:p>
            <a:pPr lvl="2" eaLnBrk="1" hangingPunct="1">
              <a:lnSpc>
                <a:spcPct val="90000"/>
              </a:lnSpc>
            </a:pPr>
            <a:r>
              <a:rPr lang="zh-CN" altLang="en-US" sz="2000" b="1" dirty="0">
                <a:solidFill>
                  <a:srgbClr val="0000CC"/>
                </a:solidFill>
                <a:latin typeface="宋体" panose="02010600030101010101" pitchFamily="2" charset="-122"/>
              </a:rPr>
              <a:t>模板类实例化得到的类叫模板类</a:t>
            </a:r>
            <a:endParaRPr lang="en-US" altLang="zh-CN" sz="2000" b="1" dirty="0">
              <a:solidFill>
                <a:srgbClr val="0000CC"/>
              </a:solidFill>
            </a:endParaRPr>
          </a:p>
          <a:p>
            <a:pPr eaLnBrk="1" hangingPunct="1">
              <a:lnSpc>
                <a:spcPct val="90000"/>
              </a:lnSpc>
            </a:pPr>
            <a:endParaRPr lang="zh-CN" altLang="en-US" dirty="0"/>
          </a:p>
        </p:txBody>
      </p:sp>
      <p:sp>
        <p:nvSpPr>
          <p:cNvPr id="4099" name="Rectangle 3"/>
          <p:cNvSpPr>
            <a:spLocks noGrp="1" noChangeArrowheads="1"/>
          </p:cNvSpPr>
          <p:nvPr>
            <p:ph type="title"/>
          </p:nvPr>
        </p:nvSpPr>
        <p:spPr>
          <a:xfrm>
            <a:off x="668559" y="0"/>
            <a:ext cx="7772400" cy="908720"/>
          </a:xfrm>
        </p:spPr>
        <p:txBody>
          <a:bodyPr/>
          <a:lstStyle/>
          <a:p>
            <a:pPr eaLnBrk="1" hangingPunct="1"/>
            <a:r>
              <a:rPr lang="en-GB" altLang="zh-CN" dirty="0"/>
              <a:t>7.1 </a:t>
            </a:r>
            <a:r>
              <a:rPr lang="zh-CN" altLang="en-GB" dirty="0"/>
              <a:t>模板</a:t>
            </a:r>
            <a:r>
              <a:rPr lang="zh-CN" altLang="en-GB" dirty="0">
                <a:solidFill>
                  <a:srgbClr val="FF0000"/>
                </a:solidFill>
              </a:rPr>
              <a:t>的概念</a:t>
            </a:r>
            <a:endParaRPr lang="zh-CN" altLang="en-US" dirty="0">
              <a:solidFill>
                <a:srgbClr val="FF0000"/>
              </a:solidFill>
            </a:endParaRPr>
          </a:p>
        </p:txBody>
      </p:sp>
    </p:spTree>
    <p:extLst>
      <p:ext uri="{BB962C8B-B14F-4D97-AF65-F5344CB8AC3E}">
        <p14:creationId xmlns:p14="http://schemas.microsoft.com/office/powerpoint/2010/main" val="121505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 calcmode="lin" valueType="num">
                                      <p:cBhvr additive="base">
                                        <p:cTn id="17"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4">
                                            <p:txEl>
                                              <p:pRg st="4" end="4"/>
                                            </p:txEl>
                                          </p:spTgt>
                                        </p:tgtEl>
                                        <p:attrNameLst>
                                          <p:attrName>style.visibility</p:attrName>
                                        </p:attrNameLst>
                                      </p:cBhvr>
                                      <p:to>
                                        <p:strVal val="visible"/>
                                      </p:to>
                                    </p:set>
                                    <p:anim calcmode="lin" valueType="num">
                                      <p:cBhvr additive="base">
                                        <p:cTn id="21"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4">
                                            <p:txEl>
                                              <p:pRg st="5" end="5"/>
                                            </p:txEl>
                                          </p:spTgt>
                                        </p:tgtEl>
                                        <p:attrNameLst>
                                          <p:attrName>style.visibility</p:attrName>
                                        </p:attrNameLst>
                                      </p:cBhvr>
                                      <p:to>
                                        <p:strVal val="visible"/>
                                      </p:to>
                                    </p:set>
                                    <p:anim calcmode="lin" valueType="num">
                                      <p:cBhvr additive="base">
                                        <p:cTn id="25" dur="5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anim calcmode="lin" valueType="num">
                                      <p:cBhvr additive="base">
                                        <p:cTn id="31"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4">
                                            <p:txEl>
                                              <p:pRg st="7" end="7"/>
                                            </p:txEl>
                                          </p:spTgt>
                                        </p:tgtEl>
                                        <p:attrNameLst>
                                          <p:attrName>style.visibility</p:attrName>
                                        </p:attrNameLst>
                                      </p:cBhvr>
                                      <p:to>
                                        <p:strVal val="visible"/>
                                      </p:to>
                                    </p:set>
                                    <p:anim calcmode="lin" valueType="num">
                                      <p:cBhvr additive="base">
                                        <p:cTn id="37"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4">
                                            <p:txEl>
                                              <p:pRg st="8" end="8"/>
                                            </p:txEl>
                                          </p:spTgt>
                                        </p:tgtEl>
                                        <p:attrNameLst>
                                          <p:attrName>style.visibility</p:attrName>
                                        </p:attrNameLst>
                                      </p:cBhvr>
                                      <p:to>
                                        <p:strVal val="visible"/>
                                      </p:to>
                                    </p:set>
                                    <p:anim calcmode="lin" valueType="num">
                                      <p:cBhvr additive="base">
                                        <p:cTn id="43"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4">
                                            <p:txEl>
                                              <p:pRg st="9" end="9"/>
                                            </p:txEl>
                                          </p:spTgt>
                                        </p:tgtEl>
                                        <p:attrNameLst>
                                          <p:attrName>style.visibility</p:attrName>
                                        </p:attrNameLst>
                                      </p:cBhvr>
                                      <p:to>
                                        <p:strVal val="visible"/>
                                      </p:to>
                                    </p:set>
                                    <p:anim calcmode="lin" valueType="num">
                                      <p:cBhvr additive="base">
                                        <p:cTn id="49" dur="500" fill="hold"/>
                                        <p:tgtEl>
                                          <p:spTgt spid="1331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314">
                                            <p:txEl>
                                              <p:pRg st="10" end="10"/>
                                            </p:txEl>
                                          </p:spTgt>
                                        </p:tgtEl>
                                        <p:attrNameLst>
                                          <p:attrName>style.visibility</p:attrName>
                                        </p:attrNameLst>
                                      </p:cBhvr>
                                      <p:to>
                                        <p:strVal val="visible"/>
                                      </p:to>
                                    </p:set>
                                    <p:anim calcmode="lin" valueType="num">
                                      <p:cBhvr additive="base">
                                        <p:cTn id="55" dur="500" fill="hold"/>
                                        <p:tgtEl>
                                          <p:spTgt spid="1331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3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14">
                                            <p:txEl>
                                              <p:pRg st="11" end="11"/>
                                            </p:txEl>
                                          </p:spTgt>
                                        </p:tgtEl>
                                        <p:attrNameLst>
                                          <p:attrName>style.visibility</p:attrName>
                                        </p:attrNameLst>
                                      </p:cBhvr>
                                      <p:to>
                                        <p:strVal val="visible"/>
                                      </p:to>
                                    </p:set>
                                    <p:anim calcmode="lin" valueType="num">
                                      <p:cBhvr additive="base">
                                        <p:cTn id="61" dur="500" fill="hold"/>
                                        <p:tgtEl>
                                          <p:spTgt spid="1331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3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314">
                                            <p:txEl>
                                              <p:pRg st="12" end="12"/>
                                            </p:txEl>
                                          </p:spTgt>
                                        </p:tgtEl>
                                        <p:attrNameLst>
                                          <p:attrName>style.visibility</p:attrName>
                                        </p:attrNameLst>
                                      </p:cBhvr>
                                      <p:to>
                                        <p:strVal val="visible"/>
                                      </p:to>
                                    </p:set>
                                    <p:anim calcmode="lin" valueType="num">
                                      <p:cBhvr additive="base">
                                        <p:cTn id="67" dur="500" fill="hold"/>
                                        <p:tgtEl>
                                          <p:spTgt spid="1331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3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314">
                                            <p:txEl>
                                              <p:pRg st="13" end="13"/>
                                            </p:txEl>
                                          </p:spTgt>
                                        </p:tgtEl>
                                        <p:attrNameLst>
                                          <p:attrName>style.visibility</p:attrName>
                                        </p:attrNameLst>
                                      </p:cBhvr>
                                      <p:to>
                                        <p:strVal val="visible"/>
                                      </p:to>
                                    </p:set>
                                    <p:anim calcmode="lin" valueType="num">
                                      <p:cBhvr additive="base">
                                        <p:cTn id="73" dur="500" fill="hold"/>
                                        <p:tgtEl>
                                          <p:spTgt spid="1331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31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7.4.3  </a:t>
            </a:r>
            <a:r>
              <a:rPr lang="zh-CN" altLang="zh-CN" b="1" dirty="0">
                <a:solidFill>
                  <a:srgbClr val="FF0000"/>
                </a:solidFill>
              </a:rPr>
              <a:t>成员模板</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1、</a:t>
            </a:r>
            <a:r>
              <a:rPr lang="zh-CN" altLang="en-US" sz="2800" b="1" dirty="0">
                <a:solidFill>
                  <a:srgbClr val="0000CC"/>
                </a:solidFill>
              </a:rPr>
              <a:t>成员模板的概念</a:t>
            </a:r>
            <a:endParaRPr lang="en-US" altLang="zh-CN" sz="2800" b="1" dirty="0">
              <a:solidFill>
                <a:srgbClr val="0000CC"/>
              </a:solidFill>
            </a:endParaRPr>
          </a:p>
          <a:p>
            <a:pPr lvl="1"/>
            <a:r>
              <a:rPr lang="zh-CN" altLang="zh-CN" sz="2400" dirty="0"/>
              <a:t>可以把类（包括普通类和类模板）的某个或某几个成员函数设置为模板，称为成员模板。</a:t>
            </a:r>
            <a:endParaRPr lang="en-US" altLang="zh-CN" sz="2400" dirty="0"/>
          </a:p>
          <a:p>
            <a:pPr marL="0" indent="0">
              <a:buNone/>
            </a:pPr>
            <a:r>
              <a:rPr lang="en-US" altLang="zh-CN" sz="2800" b="1" dirty="0">
                <a:solidFill>
                  <a:srgbClr val="0000CC"/>
                </a:solidFill>
              </a:rPr>
              <a:t>2、</a:t>
            </a:r>
            <a:r>
              <a:rPr lang="zh-CN" altLang="en-US" sz="2800" b="1" dirty="0">
                <a:solidFill>
                  <a:srgbClr val="0000CC"/>
                </a:solidFill>
              </a:rPr>
              <a:t>成员模板使用规则</a:t>
            </a:r>
            <a:endParaRPr lang="en-US" altLang="zh-CN" sz="2800" b="1" dirty="0">
              <a:solidFill>
                <a:srgbClr val="0000CC"/>
              </a:solidFill>
            </a:endParaRPr>
          </a:p>
          <a:p>
            <a:pPr lvl="1"/>
            <a:r>
              <a:rPr lang="zh-CN" altLang="zh-CN" sz="2400" dirty="0"/>
              <a:t>成员模板的定义方法与普通函数模板相同</a:t>
            </a:r>
            <a:r>
              <a:rPr lang="zh-CN" altLang="en-US" sz="2400" dirty="0"/>
              <a:t>；</a:t>
            </a:r>
            <a:endParaRPr lang="en-US" altLang="zh-CN" sz="2400" dirty="0"/>
          </a:p>
          <a:p>
            <a:pPr lvl="1"/>
            <a:r>
              <a:rPr lang="zh-CN" altLang="zh-CN" sz="2400" dirty="0"/>
              <a:t>但</a:t>
            </a:r>
            <a:r>
              <a:rPr lang="zh-CN" altLang="en-US" sz="2400" dirty="0"/>
              <a:t>是，成员模板</a:t>
            </a:r>
            <a:r>
              <a:rPr lang="zh-CN" altLang="zh-CN" sz="2400" dirty="0"/>
              <a:t>是类的成员，可以访问类的所有成员，使用与类成员访问权限和作用域限定的相同规则。</a:t>
            </a:r>
            <a:endParaRPr lang="en-US" altLang="zh-CN" sz="2400" dirty="0"/>
          </a:p>
          <a:p>
            <a:pPr lvl="1"/>
            <a:r>
              <a:rPr lang="zh-CN" altLang="zh-CN" sz="2400" dirty="0"/>
              <a:t>成员模板不能是虚函数。</a:t>
            </a:r>
            <a:endParaRPr lang="en-US" altLang="zh-CN" sz="2400" dirty="0"/>
          </a:p>
          <a:p>
            <a:pPr marL="0" indent="0">
              <a:buNone/>
            </a:pPr>
            <a:r>
              <a:rPr lang="zh-CN" altLang="zh-CN" sz="2400" dirty="0">
                <a:solidFill>
                  <a:srgbClr val="0000CC"/>
                </a:solidFill>
              </a:rPr>
              <a:t>【例</a:t>
            </a:r>
            <a:r>
              <a:rPr lang="en-US" altLang="zh-CN" sz="2400" dirty="0">
                <a:solidFill>
                  <a:srgbClr val="0000CC"/>
                </a:solidFill>
              </a:rPr>
              <a:t>7-7</a:t>
            </a:r>
            <a:r>
              <a:rPr lang="zh-CN" altLang="zh-CN" sz="2400" dirty="0">
                <a:solidFill>
                  <a:srgbClr val="0000CC"/>
                </a:solidFill>
              </a:rPr>
              <a:t>】</a:t>
            </a:r>
            <a:r>
              <a:rPr lang="en-US" altLang="zh-CN" sz="2400" dirty="0" err="1">
                <a:solidFill>
                  <a:srgbClr val="0000CC"/>
                </a:solidFill>
              </a:rPr>
              <a:t>OutArray</a:t>
            </a:r>
            <a:r>
              <a:rPr lang="zh-CN" altLang="zh-CN" sz="2400" dirty="0">
                <a:solidFill>
                  <a:srgbClr val="0000CC"/>
                </a:solidFill>
              </a:rPr>
              <a:t>是一个数组输出的代理类，为它设计一个成员模板，用于输出指定大小的不同类型数组值。</a:t>
            </a:r>
          </a:p>
          <a:p>
            <a:pPr marL="0" indent="0">
              <a:buNone/>
            </a:pPr>
            <a:endParaRPr lang="zh-CN" altLang="zh-CN" sz="2800" dirty="0"/>
          </a:p>
          <a:p>
            <a:endParaRPr lang="zh-CN" altLang="en-US" sz="2400" dirty="0"/>
          </a:p>
        </p:txBody>
      </p:sp>
    </p:spTree>
    <p:extLst>
      <p:ext uri="{BB962C8B-B14F-4D97-AF65-F5344CB8AC3E}">
        <p14:creationId xmlns:p14="http://schemas.microsoft.com/office/powerpoint/2010/main" val="94569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623212" cy="6525344"/>
          </a:xfrm>
        </p:spPr>
        <p:txBody>
          <a:bodyPr/>
          <a:lstStyle/>
          <a:p>
            <a:r>
              <a:rPr lang="zh-CN" altLang="en-US" sz="2800" dirty="0">
                <a:solidFill>
                  <a:srgbClr val="0000CC"/>
                </a:solidFill>
              </a:rPr>
              <a:t>问题分析</a:t>
            </a:r>
            <a:endParaRPr lang="en-US" altLang="zh-CN" sz="2800" dirty="0">
              <a:solidFill>
                <a:srgbClr val="0000CC"/>
              </a:solidFill>
            </a:endParaRPr>
          </a:p>
          <a:p>
            <a:pPr lvl="1"/>
            <a:r>
              <a:rPr lang="zh-CN" altLang="zh-CN" sz="2400" dirty="0"/>
              <a:t>重载</a:t>
            </a:r>
            <a:r>
              <a:rPr lang="en-US" altLang="zh-CN" sz="2400" dirty="0" err="1"/>
              <a:t>OutArray</a:t>
            </a:r>
            <a:r>
              <a:rPr lang="zh-CN" altLang="zh-CN" sz="2400" dirty="0"/>
              <a:t>类的函数调用运算符函数</a:t>
            </a:r>
            <a:r>
              <a:rPr lang="en-US" altLang="zh-CN" sz="2400" dirty="0"/>
              <a:t>operator()</a:t>
            </a:r>
            <a:r>
              <a:rPr lang="zh-CN" altLang="zh-CN" sz="2400" dirty="0"/>
              <a:t>为成员模板，接收模板数组参数，并输出该数组中的数据元素。</a:t>
            </a:r>
          </a:p>
          <a:p>
            <a:pPr marL="800100" lvl="2" indent="0">
              <a:buNone/>
            </a:pPr>
            <a:r>
              <a:rPr lang="en-US" altLang="zh-CN" sz="2000" dirty="0"/>
              <a:t>//Eg7-7.cpp</a:t>
            </a:r>
            <a:endParaRPr lang="zh-CN" altLang="zh-CN" sz="2000" dirty="0"/>
          </a:p>
          <a:p>
            <a:pPr marL="800100" lvl="2" indent="0">
              <a:buNone/>
            </a:pPr>
            <a:r>
              <a:rPr lang="en-US" altLang="zh-CN" sz="2000" dirty="0"/>
              <a:t>#include&lt;</a:t>
            </a:r>
            <a:r>
              <a:rPr lang="en-US" altLang="zh-CN" sz="2000" dirty="0" err="1"/>
              <a:t>iostream</a:t>
            </a:r>
            <a:r>
              <a:rPr lang="en-US" altLang="zh-CN" sz="2000" dirty="0"/>
              <a:t>&gt;</a:t>
            </a:r>
            <a:endParaRPr lang="zh-CN" altLang="zh-CN" sz="2000" dirty="0"/>
          </a:p>
          <a:p>
            <a:pPr marL="800100" lvl="2" indent="0">
              <a:buNone/>
            </a:pPr>
            <a:r>
              <a:rPr lang="en-US" altLang="zh-CN" sz="2000" dirty="0"/>
              <a:t>using namespace </a:t>
            </a:r>
            <a:r>
              <a:rPr lang="en-US" altLang="zh-CN" sz="2000" dirty="0" err="1"/>
              <a:t>std</a:t>
            </a:r>
            <a:r>
              <a:rPr lang="en-US" altLang="zh-CN" sz="2000" dirty="0"/>
              <a:t>;</a:t>
            </a:r>
            <a:endParaRPr lang="zh-CN" altLang="zh-CN" sz="2000" dirty="0"/>
          </a:p>
          <a:p>
            <a:pPr marL="800100" lvl="2" indent="0">
              <a:buNone/>
            </a:pPr>
            <a:r>
              <a:rPr lang="en-US" altLang="zh-CN" sz="2000" dirty="0"/>
              <a:t>class </a:t>
            </a:r>
            <a:r>
              <a:rPr lang="en-US" altLang="zh-CN" sz="2000" dirty="0" err="1"/>
              <a:t>OutArray</a:t>
            </a:r>
            <a:r>
              <a:rPr lang="en-US" altLang="zh-CN" sz="2000" dirty="0"/>
              <a:t> {</a:t>
            </a:r>
            <a:endParaRPr lang="zh-CN" altLang="zh-CN" sz="2000" dirty="0"/>
          </a:p>
          <a:p>
            <a:pPr marL="800100" lvl="2" indent="0">
              <a:buNone/>
            </a:pPr>
            <a:r>
              <a:rPr lang="en-US" altLang="zh-CN" sz="2000" dirty="0"/>
              <a:t>public:</a:t>
            </a:r>
            <a:endParaRPr lang="zh-CN" altLang="zh-CN" sz="2000" dirty="0"/>
          </a:p>
          <a:p>
            <a:pPr marL="800100" lvl="2" indent="0">
              <a:buNone/>
            </a:pPr>
            <a:r>
              <a:rPr lang="en-US" altLang="zh-CN" sz="2000" dirty="0"/>
              <a:t>	</a:t>
            </a:r>
            <a:r>
              <a:rPr lang="en-US" altLang="zh-CN" sz="2000" dirty="0" err="1"/>
              <a:t>OutArray</a:t>
            </a:r>
            <a:r>
              <a:rPr lang="en-US" altLang="zh-CN" sz="2000" dirty="0"/>
              <a:t>(</a:t>
            </a:r>
            <a:r>
              <a:rPr lang="en-US" altLang="zh-CN" sz="2000" dirty="0" err="1"/>
              <a:t>ostream</a:t>
            </a:r>
            <a:r>
              <a:rPr lang="en-US" altLang="zh-CN" sz="2000" dirty="0"/>
              <a:t>&amp; o = </a:t>
            </a:r>
            <a:r>
              <a:rPr lang="en-US" altLang="zh-CN" sz="2000" dirty="0" err="1"/>
              <a:t>cout</a:t>
            </a:r>
            <a:r>
              <a:rPr lang="en-US" altLang="zh-CN" sz="2000" dirty="0"/>
              <a:t>) :</a:t>
            </a:r>
            <a:r>
              <a:rPr lang="en-US" altLang="zh-CN" sz="2000" dirty="0" err="1"/>
              <a:t>os</a:t>
            </a:r>
            <a:r>
              <a:rPr lang="en-US" altLang="zh-CN" sz="2000" dirty="0"/>
              <a:t>(o) {}   </a:t>
            </a:r>
            <a:endParaRPr lang="zh-CN" altLang="zh-CN" sz="2000" dirty="0"/>
          </a:p>
          <a:p>
            <a:pPr marL="800100" lvl="2" indent="0">
              <a:buNone/>
            </a:pPr>
            <a:r>
              <a:rPr lang="en-US" altLang="zh-CN" sz="2000" b="1" dirty="0">
                <a:solidFill>
                  <a:srgbClr val="FF0000"/>
                </a:solidFill>
              </a:rPr>
              <a:t>	template&lt;</a:t>
            </a:r>
            <a:r>
              <a:rPr lang="en-US" altLang="zh-CN" sz="2000" b="1" dirty="0" err="1">
                <a:solidFill>
                  <a:srgbClr val="FF0000"/>
                </a:solidFill>
              </a:rPr>
              <a:t>typename</a:t>
            </a:r>
            <a:r>
              <a:rPr lang="en-US" altLang="zh-CN" sz="2000" b="1" dirty="0">
                <a:solidFill>
                  <a:srgbClr val="FF0000"/>
                </a:solidFill>
              </a:rPr>
              <a:t> T&gt; </a:t>
            </a:r>
            <a:r>
              <a:rPr lang="en-US" altLang="zh-CN" sz="2000" b="1" dirty="0">
                <a:solidFill>
                  <a:srgbClr val="0000CC"/>
                </a:solidFill>
              </a:rPr>
              <a:t>void operator()</a:t>
            </a:r>
            <a:r>
              <a:rPr lang="en-US" altLang="zh-CN" sz="2000" dirty="0"/>
              <a:t>(T *a, </a:t>
            </a:r>
            <a:r>
              <a:rPr lang="en-US" altLang="zh-CN" sz="2000" dirty="0" err="1"/>
              <a:t>int</a:t>
            </a:r>
            <a:r>
              <a:rPr lang="en-US" altLang="zh-CN" sz="2000" dirty="0"/>
              <a:t> n) {</a:t>
            </a:r>
            <a:endParaRPr lang="zh-CN" altLang="zh-CN" sz="2000" dirty="0"/>
          </a:p>
          <a:p>
            <a:pPr marL="800100" lvl="2" indent="0">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 </a:t>
            </a:r>
            <a:endParaRPr lang="zh-CN" altLang="zh-CN" sz="2000" dirty="0"/>
          </a:p>
          <a:p>
            <a:pPr marL="800100" lvl="2" indent="0">
              <a:buNone/>
            </a:pPr>
            <a:r>
              <a:rPr lang="en-US" altLang="zh-CN" sz="2000" dirty="0"/>
              <a:t>			</a:t>
            </a:r>
            <a:r>
              <a:rPr lang="en-US" altLang="zh-CN" sz="2000" dirty="0" err="1"/>
              <a:t>os</a:t>
            </a:r>
            <a:r>
              <a:rPr lang="en-US" altLang="zh-CN" sz="2000" dirty="0"/>
              <a:t> &lt;&lt; a[</a:t>
            </a:r>
            <a:r>
              <a:rPr lang="en-US" altLang="zh-CN" sz="2000" dirty="0" err="1"/>
              <a:t>i</a:t>
            </a:r>
            <a:r>
              <a:rPr lang="en-US" altLang="zh-CN" sz="2000" dirty="0"/>
              <a:t>] &lt;&lt; "\t";</a:t>
            </a:r>
            <a:endParaRPr lang="zh-CN" altLang="zh-CN" sz="2000" dirty="0"/>
          </a:p>
          <a:p>
            <a:pPr marL="800100" lvl="2" indent="0">
              <a:buNone/>
            </a:pPr>
            <a:r>
              <a:rPr lang="en-US" altLang="zh-CN" sz="2000" dirty="0"/>
              <a:t>		</a:t>
            </a:r>
            <a:r>
              <a:rPr lang="en-US" altLang="zh-CN" sz="2000" dirty="0" err="1"/>
              <a:t>os</a:t>
            </a:r>
            <a:r>
              <a:rPr lang="en-US" altLang="zh-CN" sz="2000" dirty="0"/>
              <a:t> &lt;&lt; </a:t>
            </a:r>
            <a:r>
              <a:rPr lang="en-US" altLang="zh-CN" sz="2000" dirty="0" err="1"/>
              <a:t>endl</a:t>
            </a:r>
            <a:r>
              <a:rPr lang="en-US" altLang="zh-CN" sz="2000" dirty="0"/>
              <a:t>;</a:t>
            </a:r>
            <a:endParaRPr lang="zh-CN" altLang="zh-CN" sz="2000" dirty="0"/>
          </a:p>
          <a:p>
            <a:pPr marL="800100" lvl="2" indent="0">
              <a:buNone/>
            </a:pPr>
            <a:r>
              <a:rPr lang="en-US" altLang="zh-CN" sz="2000" dirty="0"/>
              <a:t>	}</a:t>
            </a:r>
            <a:endParaRPr lang="zh-CN" altLang="zh-CN" sz="2000" dirty="0"/>
          </a:p>
          <a:p>
            <a:pPr marL="800100" lvl="2" indent="0">
              <a:buNone/>
            </a:pPr>
            <a:r>
              <a:rPr lang="en-US" altLang="zh-CN" sz="2000" dirty="0"/>
              <a:t>private:</a:t>
            </a:r>
            <a:endParaRPr lang="zh-CN" altLang="zh-CN" sz="2000" dirty="0"/>
          </a:p>
          <a:p>
            <a:pPr marL="800100" lvl="2" indent="0">
              <a:buNone/>
            </a:pPr>
            <a:r>
              <a:rPr lang="en-US" altLang="zh-CN" sz="2000" dirty="0"/>
              <a:t>	  </a:t>
            </a:r>
            <a:r>
              <a:rPr lang="en-US" altLang="zh-CN" sz="2000" dirty="0" err="1"/>
              <a:t>ostream</a:t>
            </a:r>
            <a:r>
              <a:rPr lang="en-US" altLang="zh-CN" sz="2000" dirty="0"/>
              <a:t> &amp;</a:t>
            </a:r>
            <a:r>
              <a:rPr lang="en-US" altLang="zh-CN" sz="2000" dirty="0" err="1"/>
              <a:t>os</a:t>
            </a:r>
            <a:r>
              <a:rPr lang="en-US" altLang="zh-CN" sz="2000" dirty="0"/>
              <a:t>;</a:t>
            </a:r>
            <a:endParaRPr lang="zh-CN" altLang="zh-CN" sz="2000" dirty="0"/>
          </a:p>
          <a:p>
            <a:pPr marL="800100" lvl="2" indent="0">
              <a:buNone/>
            </a:pPr>
            <a:r>
              <a:rPr lang="en-US" altLang="zh-CN" sz="2000" dirty="0"/>
              <a:t>};</a:t>
            </a:r>
            <a:endParaRPr lang="zh-CN" altLang="zh-CN" sz="2000" dirty="0"/>
          </a:p>
          <a:p>
            <a:endParaRPr lang="zh-CN" altLang="en-US" dirty="0"/>
          </a:p>
        </p:txBody>
      </p:sp>
    </p:spTree>
    <p:extLst>
      <p:ext uri="{BB962C8B-B14F-4D97-AF65-F5344CB8AC3E}">
        <p14:creationId xmlns:p14="http://schemas.microsoft.com/office/powerpoint/2010/main" val="40825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 calcmode="lin" valueType="num">
                                      <p:cBhvr additive="base">
                                        <p:cTn id="3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 calcmode="lin" valueType="num">
                                      <p:cBhvr additive="base">
                                        <p:cTn id="4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down)">
                                      <p:cBhvr>
                                        <p:cTn id="56" dur="500"/>
                                        <p:tgtEl>
                                          <p:spTgt spid="3">
                                            <p:txEl>
                                              <p:pRg st="11" end="11"/>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wipe(down)">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main() {</a:t>
            </a:r>
            <a:endParaRPr lang="zh-CN" altLang="zh-CN" sz="2000" dirty="0"/>
          </a:p>
          <a:p>
            <a:pPr marL="0" indent="0">
              <a:buNone/>
            </a:pPr>
            <a:r>
              <a:rPr lang="en-US" altLang="zh-CN" sz="2000" dirty="0"/>
              <a:t>	double d[] = { 1.2,3.4,5.6,8,9,21 };</a:t>
            </a:r>
            <a:endParaRPr lang="zh-CN" altLang="zh-CN" sz="2000" dirty="0"/>
          </a:p>
          <a:p>
            <a:pPr marL="0" indent="0">
              <a:buNone/>
            </a:pPr>
            <a:r>
              <a:rPr lang="en-US" altLang="zh-CN" sz="2000" dirty="0"/>
              <a:t>	char *c[] = { "</a:t>
            </a:r>
            <a:r>
              <a:rPr lang="en-US" altLang="zh-CN" sz="2000" dirty="0" err="1"/>
              <a:t>abc</a:t>
            </a:r>
            <a:r>
              <a:rPr lang="en-US" altLang="zh-CN" sz="2000" dirty="0"/>
              <a:t>","</a:t>
            </a:r>
            <a:r>
              <a:rPr lang="en-US" altLang="zh-CN" sz="2000" dirty="0" err="1"/>
              <a:t>efg</a:t>
            </a:r>
            <a:r>
              <a:rPr lang="en-US" altLang="zh-CN" sz="2000" dirty="0"/>
              <a:t>","</a:t>
            </a:r>
            <a:r>
              <a:rPr lang="en-US" altLang="zh-CN" sz="2000" dirty="0" err="1"/>
              <a:t>der","aa</a:t>
            </a:r>
            <a:r>
              <a:rPr lang="en-US" altLang="zh-CN" sz="2000" dirty="0"/>
              <a:t>" };</a:t>
            </a:r>
            <a:endParaRPr lang="zh-CN" altLang="zh-CN" sz="2000" dirty="0"/>
          </a:p>
          <a:p>
            <a:pPr marL="0" indent="0">
              <a:buNone/>
            </a:pPr>
            <a:r>
              <a:rPr lang="en-US" altLang="zh-CN" sz="2000" dirty="0"/>
              <a:t>	</a:t>
            </a:r>
            <a:r>
              <a:rPr lang="en-US" altLang="zh-CN" sz="2000" dirty="0" err="1"/>
              <a:t>OutArray</a:t>
            </a:r>
            <a:r>
              <a:rPr lang="en-US" altLang="zh-CN" sz="2000" dirty="0"/>
              <a:t> out;             //</a:t>
            </a:r>
            <a:r>
              <a:rPr lang="zh-CN" altLang="zh-CN" sz="2000" dirty="0"/>
              <a:t>定义</a:t>
            </a:r>
            <a:r>
              <a:rPr lang="en-US" altLang="zh-CN" sz="2000" dirty="0" err="1"/>
              <a:t>OutArray</a:t>
            </a:r>
            <a:r>
              <a:rPr lang="zh-CN" altLang="zh-CN" sz="2000" dirty="0"/>
              <a:t>类对象</a:t>
            </a:r>
          </a:p>
          <a:p>
            <a:pPr marL="0" indent="0">
              <a:buNone/>
            </a:pPr>
            <a:r>
              <a:rPr lang="en-US" altLang="zh-CN" sz="2000" dirty="0"/>
              <a:t>	out(d,6);                     //</a:t>
            </a:r>
            <a:r>
              <a:rPr lang="zh-CN" altLang="zh-CN" sz="2000" dirty="0"/>
              <a:t>实例化</a:t>
            </a:r>
            <a:r>
              <a:rPr lang="en-US" altLang="zh-CN" sz="2000" dirty="0" err="1"/>
              <a:t>OutArray</a:t>
            </a:r>
            <a:r>
              <a:rPr lang="en-US" altLang="zh-CN" sz="2000" dirty="0"/>
              <a:t>::operator(double *,</a:t>
            </a:r>
            <a:r>
              <a:rPr lang="en-US" altLang="zh-CN" sz="2000" dirty="0" err="1"/>
              <a:t>int</a:t>
            </a:r>
            <a:r>
              <a:rPr lang="en-US" altLang="zh-CN" sz="2000" dirty="0"/>
              <a:t>)</a:t>
            </a:r>
            <a:endParaRPr lang="zh-CN" altLang="zh-CN" sz="2000" dirty="0"/>
          </a:p>
          <a:p>
            <a:pPr marL="0" indent="0">
              <a:buNone/>
            </a:pPr>
            <a:r>
              <a:rPr lang="en-US" altLang="zh-CN" sz="2000" dirty="0"/>
              <a:t>	out(c,4);                     //</a:t>
            </a:r>
            <a:r>
              <a:rPr lang="zh-CN" altLang="zh-CN" sz="2000" dirty="0"/>
              <a:t>实例化</a:t>
            </a:r>
            <a:r>
              <a:rPr lang="en-US" altLang="zh-CN" sz="2000" dirty="0" err="1"/>
              <a:t>OutArray</a:t>
            </a:r>
            <a:r>
              <a:rPr lang="en-US" altLang="zh-CN" sz="2000" dirty="0"/>
              <a:t>::operator(double *,</a:t>
            </a:r>
            <a:r>
              <a:rPr lang="en-US" altLang="zh-CN" sz="2000" dirty="0" err="1"/>
              <a:t>int</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sz="2400" dirty="0"/>
          </a:p>
        </p:txBody>
      </p:sp>
      <p:sp>
        <p:nvSpPr>
          <p:cNvPr id="4" name="标题 1"/>
          <p:cNvSpPr>
            <a:spLocks noGrp="1"/>
          </p:cNvSpPr>
          <p:nvPr>
            <p:ph type="title"/>
          </p:nvPr>
        </p:nvSpPr>
        <p:spPr/>
        <p:txBody>
          <a:bodyPr/>
          <a:lstStyle/>
          <a:p>
            <a:r>
              <a:rPr lang="en-US" altLang="zh-CN" b="1" dirty="0"/>
              <a:t>7.4.3  </a:t>
            </a:r>
            <a:r>
              <a:rPr lang="zh-CN" altLang="zh-CN" b="1" dirty="0">
                <a:solidFill>
                  <a:srgbClr val="FF0000"/>
                </a:solidFill>
              </a:rPr>
              <a:t>成员模板</a:t>
            </a:r>
            <a:endParaRPr lang="zh-CN" altLang="en-US" dirty="0">
              <a:solidFill>
                <a:srgbClr val="FF0000"/>
              </a:solidFill>
            </a:endParaRPr>
          </a:p>
        </p:txBody>
      </p:sp>
      <p:sp>
        <p:nvSpPr>
          <p:cNvPr id="5" name="对话气泡: 矩形 4"/>
          <p:cNvSpPr/>
          <p:nvPr/>
        </p:nvSpPr>
        <p:spPr>
          <a:xfrm>
            <a:off x="1043608" y="4440797"/>
            <a:ext cx="6048672" cy="1800200"/>
          </a:xfrm>
          <a:prstGeom prst="wedgeRectCallout">
            <a:avLst>
              <a:gd name="adj1" fmla="val -13856"/>
              <a:gd name="adj2" fmla="val -1187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800" b="1"/>
              <a:t>程序运行结果如下：</a:t>
            </a:r>
          </a:p>
          <a:p>
            <a:r>
              <a:rPr lang="en-US" altLang="zh-CN" sz="2800" b="1"/>
              <a:t>1.2	3.4	5.6	8	9	21	</a:t>
            </a:r>
            <a:endParaRPr lang="zh-CN" altLang="zh-CN" sz="2800" b="1"/>
          </a:p>
          <a:p>
            <a:r>
              <a:rPr lang="en-US" altLang="zh-CN" sz="2800" b="1"/>
              <a:t>abc	efg	der	aa</a:t>
            </a:r>
            <a:endParaRPr lang="zh-CN" altLang="zh-CN" sz="2800" b="1"/>
          </a:p>
        </p:txBody>
      </p:sp>
    </p:spTree>
    <p:extLst>
      <p:ext uri="{BB962C8B-B14F-4D97-AF65-F5344CB8AC3E}">
        <p14:creationId xmlns:p14="http://schemas.microsoft.com/office/powerpoint/2010/main" val="312836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7.4.4  </a:t>
            </a:r>
            <a:r>
              <a:rPr lang="zh-CN" altLang="zh-CN" sz="3200" b="1" dirty="0">
                <a:solidFill>
                  <a:srgbClr val="FF0000"/>
                </a:solidFill>
              </a:rPr>
              <a:t>可变参数</a:t>
            </a:r>
            <a:r>
              <a:rPr lang="zh-CN" altLang="zh-CN" sz="3200" b="1" dirty="0"/>
              <a:t>函数模板</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1、</a:t>
            </a:r>
            <a:r>
              <a:rPr lang="zh-CN" altLang="en-US" sz="2800" b="1" dirty="0">
                <a:solidFill>
                  <a:srgbClr val="0000CC"/>
                </a:solidFill>
              </a:rPr>
              <a:t>关于可变参数函数模板</a:t>
            </a:r>
            <a:endParaRPr lang="en-US" altLang="zh-CN" sz="2800" b="1" dirty="0">
              <a:solidFill>
                <a:srgbClr val="0000CC"/>
              </a:solidFill>
            </a:endParaRPr>
          </a:p>
          <a:p>
            <a:pPr lvl="1"/>
            <a:r>
              <a:rPr lang="zh-CN" altLang="zh-CN" sz="2400" dirty="0">
                <a:solidFill>
                  <a:srgbClr val="FF0000"/>
                </a:solidFill>
              </a:rPr>
              <a:t>参数类型和个数都不确定</a:t>
            </a:r>
            <a:r>
              <a:rPr lang="zh-CN" altLang="zh-CN" sz="2400" dirty="0"/>
              <a:t>的函数模板，即可变参数模板</a:t>
            </a:r>
            <a:r>
              <a:rPr lang="zh-CN" altLang="en-US" sz="2400" dirty="0"/>
              <a:t>。</a:t>
            </a:r>
            <a:endParaRPr lang="en-US" altLang="zh-CN" sz="2400" dirty="0"/>
          </a:p>
          <a:p>
            <a:pPr lvl="1"/>
            <a:r>
              <a:rPr lang="zh-CN" altLang="en-US" sz="2400" dirty="0"/>
              <a:t>此模板</a:t>
            </a:r>
            <a:r>
              <a:rPr lang="zh-CN" altLang="zh-CN" sz="2400" dirty="0"/>
              <a:t>为功能需求明确，但数据类型和参数个数不确定的程序设计提供了更大的</a:t>
            </a:r>
            <a:r>
              <a:rPr lang="zh-CN" altLang="zh-CN" sz="2400" dirty="0">
                <a:solidFill>
                  <a:srgbClr val="FF0000"/>
                </a:solidFill>
              </a:rPr>
              <a:t>灵活性</a:t>
            </a:r>
            <a:r>
              <a:rPr lang="zh-CN" altLang="zh-CN" sz="2400" dirty="0"/>
              <a:t>。</a:t>
            </a:r>
            <a:endParaRPr lang="en-US" altLang="zh-CN" sz="2400" dirty="0"/>
          </a:p>
          <a:p>
            <a:pPr marL="0" indent="0">
              <a:buNone/>
            </a:pPr>
            <a:r>
              <a:rPr lang="en-US" altLang="zh-CN" sz="2800" b="1" dirty="0">
                <a:solidFill>
                  <a:srgbClr val="0000CC"/>
                </a:solidFill>
              </a:rPr>
              <a:t>2、</a:t>
            </a:r>
            <a:r>
              <a:rPr lang="zh-CN" altLang="zh-CN" sz="2800" b="1" dirty="0">
                <a:solidFill>
                  <a:srgbClr val="0000CC"/>
                </a:solidFill>
              </a:rPr>
              <a:t>可变参数函数模板</a:t>
            </a:r>
            <a:r>
              <a:rPr lang="zh-CN" altLang="en-US" sz="2800" b="1" dirty="0">
                <a:solidFill>
                  <a:srgbClr val="0000CC"/>
                </a:solidFill>
              </a:rPr>
              <a:t>的定义方法</a:t>
            </a:r>
            <a:endParaRPr lang="zh-CN" altLang="zh-CN" sz="2800" b="1" dirty="0">
              <a:solidFill>
                <a:srgbClr val="0000CC"/>
              </a:solidFill>
            </a:endParaRPr>
          </a:p>
          <a:p>
            <a:pPr marL="400050" lvl="1" indent="0">
              <a:buNone/>
            </a:pPr>
            <a:r>
              <a:rPr lang="en-US" altLang="zh-CN" sz="2400" dirty="0"/>
              <a:t>template&lt;</a:t>
            </a:r>
            <a:r>
              <a:rPr lang="en-US" altLang="zh-CN" sz="2400" dirty="0" err="1"/>
              <a:t>typename</a:t>
            </a:r>
            <a:r>
              <a:rPr lang="en-US" altLang="zh-CN" sz="2400" dirty="0"/>
              <a:t> T1, </a:t>
            </a:r>
            <a:r>
              <a:rPr lang="en-US" altLang="zh-CN" sz="2400" b="1" dirty="0" err="1">
                <a:solidFill>
                  <a:srgbClr val="FF0000"/>
                </a:solidFill>
              </a:rPr>
              <a:t>typename</a:t>
            </a:r>
            <a:r>
              <a:rPr lang="en-US" altLang="zh-CN" sz="2400" b="1" dirty="0">
                <a:solidFill>
                  <a:srgbClr val="FF0000"/>
                </a:solidFill>
              </a:rPr>
              <a:t>... </a:t>
            </a:r>
            <a:r>
              <a:rPr lang="en-US" altLang="zh-CN" sz="2400" dirty="0"/>
              <a:t>T2&gt; </a:t>
            </a:r>
            <a:endParaRPr lang="zh-CN" altLang="zh-CN" sz="2400" dirty="0"/>
          </a:p>
          <a:p>
            <a:pPr marL="400050" lvl="1" indent="0">
              <a:buNone/>
            </a:pPr>
            <a:r>
              <a:rPr lang="en-US" altLang="zh-CN" sz="2400" dirty="0" err="1"/>
              <a:t>r_type</a:t>
            </a:r>
            <a:r>
              <a:rPr lang="en-US" altLang="zh-CN" sz="2400" dirty="0"/>
              <a:t> f(T1 p, </a:t>
            </a:r>
            <a:r>
              <a:rPr lang="en-US" altLang="zh-CN" sz="2400" b="1" dirty="0">
                <a:solidFill>
                  <a:srgbClr val="FF0000"/>
                </a:solidFill>
              </a:rPr>
              <a:t>T2... </a:t>
            </a:r>
            <a:r>
              <a:rPr lang="en-US" altLang="zh-CN" sz="2400" dirty="0" err="1"/>
              <a:t>arg</a:t>
            </a:r>
            <a:r>
              <a:rPr lang="en-US" altLang="zh-CN" sz="2400" dirty="0"/>
              <a:t>)</a:t>
            </a:r>
            <a:endParaRPr lang="zh-CN" altLang="zh-CN" sz="2400" dirty="0"/>
          </a:p>
          <a:p>
            <a:pPr marL="400050" lvl="1" indent="0">
              <a:buNone/>
            </a:pPr>
            <a:r>
              <a:rPr lang="en-US" altLang="zh-CN" sz="2400" dirty="0"/>
              <a:t>{	</a:t>
            </a:r>
          </a:p>
          <a:p>
            <a:pPr marL="400050" lvl="1" indent="0">
              <a:buNone/>
            </a:pPr>
            <a:r>
              <a:rPr lang="en-US" altLang="zh-CN" sz="2400" dirty="0"/>
              <a:t>       ……	</a:t>
            </a:r>
          </a:p>
          <a:p>
            <a:pPr marL="400050" lvl="1" indent="0">
              <a:buNone/>
            </a:pPr>
            <a:r>
              <a:rPr lang="en-US" altLang="zh-CN" sz="2400" dirty="0"/>
              <a:t>}</a:t>
            </a:r>
            <a:endParaRPr lang="zh-CN" altLang="zh-CN" sz="2400" dirty="0"/>
          </a:p>
          <a:p>
            <a:pPr lvl="1"/>
            <a:r>
              <a:rPr lang="zh-CN" altLang="zh-CN" sz="2400" dirty="0"/>
              <a:t>其中，</a:t>
            </a:r>
            <a:r>
              <a:rPr lang="en-US" altLang="zh-CN" sz="2400" dirty="0"/>
              <a:t>T2</a:t>
            </a:r>
            <a:r>
              <a:rPr lang="zh-CN" altLang="zh-CN" sz="2400" dirty="0"/>
              <a:t>就是可变模板参数，称为参数包，可以是零个或多个类型不同的模板参数。</a:t>
            </a:r>
          </a:p>
          <a:p>
            <a:endParaRPr lang="zh-CN" altLang="en-US" sz="2800" dirty="0"/>
          </a:p>
        </p:txBody>
      </p:sp>
    </p:spTree>
    <p:extLst>
      <p:ext uri="{BB962C8B-B14F-4D97-AF65-F5344CB8AC3E}">
        <p14:creationId xmlns:p14="http://schemas.microsoft.com/office/powerpoint/2010/main" val="373413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7.4.4  </a:t>
            </a:r>
            <a:r>
              <a:rPr lang="zh-CN" altLang="zh-CN" sz="3200" b="1" dirty="0">
                <a:solidFill>
                  <a:srgbClr val="FF0000"/>
                </a:solidFill>
              </a:rPr>
              <a:t>可变参数</a:t>
            </a:r>
            <a:r>
              <a:rPr lang="zh-CN" altLang="zh-CN" sz="3200" b="1" dirty="0"/>
              <a:t>函数模板</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
        <p:nvSpPr>
          <p:cNvPr id="3" name="内容占位符 2"/>
          <p:cNvSpPr>
            <a:spLocks noGrp="1"/>
          </p:cNvSpPr>
          <p:nvPr>
            <p:ph idx="1"/>
          </p:nvPr>
        </p:nvSpPr>
        <p:spPr/>
        <p:txBody>
          <a:bodyPr/>
          <a:lstStyle/>
          <a:p>
            <a:pPr marL="0" indent="0">
              <a:buNone/>
            </a:pPr>
            <a:r>
              <a:rPr lang="zh-CN" altLang="zh-CN" sz="2000" dirty="0">
                <a:solidFill>
                  <a:srgbClr val="0000CC"/>
                </a:solidFill>
              </a:rPr>
              <a:t>【例</a:t>
            </a:r>
            <a:r>
              <a:rPr lang="en-US" altLang="zh-CN" sz="2000" dirty="0">
                <a:solidFill>
                  <a:srgbClr val="0000CC"/>
                </a:solidFill>
              </a:rPr>
              <a:t>7-8</a:t>
            </a:r>
            <a:r>
              <a:rPr lang="zh-CN" altLang="zh-CN" sz="2000" dirty="0">
                <a:solidFill>
                  <a:srgbClr val="0000CC"/>
                </a:solidFill>
              </a:rPr>
              <a:t>】设计</a:t>
            </a:r>
            <a:r>
              <a:rPr lang="en-US" altLang="zh-CN" sz="2000" dirty="0">
                <a:solidFill>
                  <a:srgbClr val="0000CC"/>
                </a:solidFill>
              </a:rPr>
              <a:t>max</a:t>
            </a:r>
            <a:r>
              <a:rPr lang="zh-CN" altLang="zh-CN" sz="2000" dirty="0">
                <a:solidFill>
                  <a:srgbClr val="0000CC"/>
                </a:solidFill>
              </a:rPr>
              <a:t>函数模板，能够从任意多个数字中计算出最大值。</a:t>
            </a:r>
          </a:p>
          <a:p>
            <a:pPr marL="0" indent="0">
              <a:buNone/>
            </a:pPr>
            <a:r>
              <a:rPr lang="en-US" altLang="zh-CN" sz="2000" dirty="0"/>
              <a:t>//Eg7-8.cpp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template&lt;</a:t>
            </a:r>
            <a:r>
              <a:rPr lang="en-US" altLang="zh-CN" sz="2000" dirty="0" err="1"/>
              <a:t>typename</a:t>
            </a:r>
            <a:r>
              <a:rPr lang="en-US" altLang="zh-CN" sz="2000" dirty="0"/>
              <a:t> T1, </a:t>
            </a:r>
            <a:r>
              <a:rPr lang="en-US" altLang="zh-CN" sz="2000" b="1" dirty="0" err="1">
                <a:solidFill>
                  <a:srgbClr val="FF0000"/>
                </a:solidFill>
              </a:rPr>
              <a:t>typename</a:t>
            </a:r>
            <a:r>
              <a:rPr lang="en-US" altLang="zh-CN" sz="2000" b="1" dirty="0">
                <a:solidFill>
                  <a:srgbClr val="FF0000"/>
                </a:solidFill>
              </a:rPr>
              <a:t>... T2</a:t>
            </a:r>
            <a:r>
              <a:rPr lang="en-US" altLang="zh-CN" sz="2000" dirty="0"/>
              <a:t>&gt; double</a:t>
            </a:r>
            <a:r>
              <a:rPr lang="en-US" altLang="zh-CN" sz="2000" b="1" dirty="0"/>
              <a:t> max(T1 p, </a:t>
            </a:r>
            <a:r>
              <a:rPr lang="en-US" altLang="zh-CN" sz="2000" b="1" dirty="0">
                <a:solidFill>
                  <a:srgbClr val="FF0000"/>
                </a:solidFill>
              </a:rPr>
              <a:t>T2... </a:t>
            </a:r>
            <a:r>
              <a:rPr lang="en-US" altLang="zh-CN" sz="2000" b="1" dirty="0" err="1">
                <a:solidFill>
                  <a:srgbClr val="FF0000"/>
                </a:solidFill>
              </a:rPr>
              <a:t>arg</a:t>
            </a:r>
            <a:r>
              <a:rPr lang="en-US" altLang="zh-CN" sz="2000" b="1" dirty="0"/>
              <a:t>)</a:t>
            </a:r>
            <a:endParaRPr lang="zh-CN" altLang="zh-CN" sz="2000" dirty="0"/>
          </a:p>
          <a:p>
            <a:pPr marL="0" indent="0">
              <a:buNone/>
            </a:pPr>
            <a:r>
              <a:rPr lang="en-US" altLang="zh-CN" sz="2000" dirty="0"/>
              <a:t>{</a:t>
            </a:r>
            <a:endParaRPr lang="zh-CN" altLang="zh-CN" sz="2000" dirty="0"/>
          </a:p>
          <a:p>
            <a:pPr marL="0" indent="0">
              <a:buNone/>
            </a:pPr>
            <a:r>
              <a:rPr lang="en-US" altLang="zh-CN" sz="2000" dirty="0"/>
              <a:t>	double ret = </a:t>
            </a:r>
            <a:r>
              <a:rPr lang="en-US" altLang="zh-CN" sz="2000" b="1" dirty="0">
                <a:solidFill>
                  <a:srgbClr val="FF0000"/>
                </a:solidFill>
              </a:rPr>
              <a:t>max(arg..</a:t>
            </a:r>
            <a:r>
              <a:rPr lang="en-US" altLang="zh-CN" sz="2000" b="1" dirty="0"/>
              <a:t>.)</a:t>
            </a:r>
            <a:r>
              <a:rPr lang="en-US" altLang="zh-CN" sz="2000" dirty="0"/>
              <a:t>;            //</a:t>
            </a:r>
            <a:r>
              <a:rPr lang="zh-CN" altLang="zh-CN" sz="2000" dirty="0"/>
              <a:t>包扩展</a:t>
            </a:r>
          </a:p>
          <a:p>
            <a:pPr marL="0" indent="0">
              <a:buNone/>
            </a:pPr>
            <a:r>
              <a:rPr lang="en-US" altLang="zh-CN" sz="2000" dirty="0"/>
              <a:t>	if (p &gt; ret) return p;</a:t>
            </a:r>
            <a:endParaRPr lang="zh-CN" altLang="zh-CN" sz="2000" dirty="0"/>
          </a:p>
          <a:p>
            <a:pPr marL="0" indent="0">
              <a:buNone/>
            </a:pPr>
            <a:r>
              <a:rPr lang="en-US" altLang="zh-CN" sz="2000" dirty="0"/>
              <a:t>	else 	return ret;</a:t>
            </a:r>
            <a:endParaRPr lang="zh-CN" altLang="zh-CN" sz="2000" dirty="0"/>
          </a:p>
          <a:p>
            <a:pPr marL="0" indent="0">
              <a:buNone/>
            </a:pPr>
            <a:r>
              <a:rPr lang="en-US" altLang="zh-CN" sz="2000" dirty="0"/>
              <a:t>}</a:t>
            </a:r>
            <a:endParaRPr lang="zh-CN" altLang="zh-CN" sz="2000" dirty="0"/>
          </a:p>
          <a:p>
            <a:pPr marL="0" indent="0">
              <a:buNone/>
            </a:pPr>
            <a:r>
              <a:rPr lang="en-US" altLang="zh-CN" sz="2000" dirty="0">
                <a:solidFill>
                  <a:srgbClr val="0000CC"/>
                </a:solidFill>
              </a:rPr>
              <a:t>template&lt;</a:t>
            </a:r>
            <a:r>
              <a:rPr lang="en-US" altLang="zh-CN" sz="2000" dirty="0" err="1">
                <a:solidFill>
                  <a:srgbClr val="0000CC"/>
                </a:solidFill>
              </a:rPr>
              <a:t>typename</a:t>
            </a:r>
            <a:r>
              <a:rPr lang="en-US" altLang="zh-CN" sz="2000" dirty="0">
                <a:solidFill>
                  <a:srgbClr val="0000CC"/>
                </a:solidFill>
              </a:rPr>
              <a:t> T </a:t>
            </a:r>
            <a:r>
              <a:rPr lang="en-US" altLang="zh-CN" sz="2000" b="1" dirty="0">
                <a:solidFill>
                  <a:srgbClr val="0000CC"/>
                </a:solidFill>
              </a:rPr>
              <a:t>max(T t)</a:t>
            </a:r>
            <a:r>
              <a:rPr lang="en-US" altLang="zh-CN" sz="2000" dirty="0">
                <a:solidFill>
                  <a:srgbClr val="0000CC"/>
                </a:solidFill>
              </a:rPr>
              <a:t>         </a:t>
            </a:r>
            <a:r>
              <a:rPr lang="en-US" altLang="zh-CN" sz="2000" dirty="0"/>
              <a:t>// </a:t>
            </a:r>
            <a:r>
              <a:rPr lang="zh-CN" altLang="zh-CN" sz="2000" dirty="0"/>
              <a:t>结束条件</a:t>
            </a:r>
            <a:r>
              <a:rPr lang="zh-CN" altLang="en-US" sz="2000" dirty="0"/>
              <a:t>，当只有一个参数就返回</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	return 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对话气泡: 矩形 3"/>
          <p:cNvSpPr/>
          <p:nvPr/>
        </p:nvSpPr>
        <p:spPr>
          <a:xfrm>
            <a:off x="3923928" y="5301208"/>
            <a:ext cx="4248472" cy="1224136"/>
          </a:xfrm>
          <a:prstGeom prst="wedgeRectCallout">
            <a:avLst>
              <a:gd name="adj1" fmla="val -63896"/>
              <a:gd name="adj2" fmla="val -64353"/>
            </a:avLst>
          </a:prstGeom>
          <a:gradFill>
            <a:gsLst>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可变参数模板的运行过程和递归程序相似。需要定义结束模板递归结束的函数模板！</a:t>
            </a:r>
          </a:p>
        </p:txBody>
      </p:sp>
    </p:spTree>
    <p:extLst>
      <p:ext uri="{BB962C8B-B14F-4D97-AF65-F5344CB8AC3E}">
        <p14:creationId xmlns:p14="http://schemas.microsoft.com/office/powerpoint/2010/main" val="354319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main(</a:t>
            </a:r>
            <a:r>
              <a:rPr lang="en-US" altLang="zh-CN" sz="2000" dirty="0" err="1"/>
              <a:t>int</a:t>
            </a:r>
            <a:r>
              <a:rPr lang="en-US" altLang="zh-CN" sz="2000" dirty="0"/>
              <a:t> </a:t>
            </a:r>
            <a:r>
              <a:rPr lang="en-US" altLang="zh-CN" sz="2000" dirty="0" err="1"/>
              <a:t>argc</a:t>
            </a:r>
            <a:r>
              <a:rPr lang="en-US" altLang="zh-CN" sz="2000" dirty="0"/>
              <a:t>, _TCHAR* </a:t>
            </a:r>
            <a:r>
              <a:rPr lang="en-US" altLang="zh-CN" sz="2000" dirty="0" err="1"/>
              <a:t>argv</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max(1, 12, 3, 4, 20) &lt;&lt; "\t";       //</a:t>
            </a:r>
            <a:r>
              <a:rPr lang="zh-CN" altLang="zh-CN" sz="2000" dirty="0"/>
              <a:t>输出：</a:t>
            </a:r>
            <a:r>
              <a:rPr lang="en-US" altLang="zh-CN" sz="2000" dirty="0"/>
              <a:t>20</a:t>
            </a:r>
            <a:endParaRPr lang="zh-CN" altLang="zh-CN" sz="2000" dirty="0"/>
          </a:p>
          <a:p>
            <a:pPr marL="0" indent="0">
              <a:buNone/>
            </a:pPr>
            <a:r>
              <a:rPr lang="en-US" altLang="zh-CN" sz="2000" dirty="0"/>
              <a:t>	</a:t>
            </a:r>
            <a:r>
              <a:rPr lang="en-US" altLang="zh-CN" sz="2000" dirty="0" err="1"/>
              <a:t>cout</a:t>
            </a:r>
            <a:r>
              <a:rPr lang="en-US" altLang="zh-CN" sz="2000" dirty="0"/>
              <a:t> &lt;&lt; max('5', 32, '2',23.0) &lt;&lt; "\t";      //</a:t>
            </a:r>
            <a:r>
              <a:rPr lang="zh-CN" altLang="zh-CN" sz="2000" dirty="0"/>
              <a:t>输出：</a:t>
            </a:r>
            <a:r>
              <a:rPr lang="en-US" altLang="zh-CN" sz="2000" dirty="0"/>
              <a:t>53   (‘5’</a:t>
            </a:r>
            <a:r>
              <a:rPr lang="zh-CN" altLang="zh-CN" sz="2000" dirty="0"/>
              <a:t>的</a:t>
            </a:r>
            <a:r>
              <a:rPr lang="en-US" altLang="zh-CN" sz="2000" dirty="0"/>
              <a:t>ASCII)</a:t>
            </a:r>
            <a:endParaRPr lang="zh-CN" altLang="zh-CN" sz="2000" dirty="0"/>
          </a:p>
          <a:p>
            <a:pPr marL="0" indent="0">
              <a:buNone/>
            </a:pPr>
            <a:r>
              <a:rPr lang="en-US" altLang="zh-CN" sz="2000" dirty="0"/>
              <a:t>	</a:t>
            </a:r>
            <a:r>
              <a:rPr lang="en-US" altLang="zh-CN" sz="2000" dirty="0" err="1"/>
              <a:t>cout</a:t>
            </a:r>
            <a:r>
              <a:rPr lang="en-US" altLang="zh-CN" sz="2000" dirty="0"/>
              <a:t> &lt;&lt; max('a', 'z', 2) &lt;&lt; "\t";	           //</a:t>
            </a:r>
            <a:r>
              <a:rPr lang="zh-CN" altLang="zh-CN" sz="2000" dirty="0"/>
              <a:t>输出：</a:t>
            </a:r>
            <a:r>
              <a:rPr lang="en-US" altLang="zh-CN" sz="2000" dirty="0"/>
              <a:t>122 </a:t>
            </a:r>
            <a:r>
              <a:rPr lang="zh-CN" altLang="zh-CN" sz="2000" dirty="0"/>
              <a:t>（</a:t>
            </a:r>
            <a:r>
              <a:rPr lang="en-US" altLang="zh-CN" sz="2000" dirty="0"/>
              <a:t>‘z’</a:t>
            </a:r>
            <a:r>
              <a:rPr lang="zh-CN" altLang="zh-CN" sz="2000" dirty="0"/>
              <a:t>的</a:t>
            </a:r>
            <a:r>
              <a:rPr lang="en-US" altLang="zh-CN" sz="2000" dirty="0"/>
              <a:t>ASCII</a:t>
            </a:r>
            <a:r>
              <a:rPr lang="zh-CN" altLang="zh-CN" sz="2000" dirty="0"/>
              <a:t>）</a:t>
            </a:r>
          </a:p>
          <a:p>
            <a:pPr marL="0" indent="0">
              <a:buNone/>
            </a:pPr>
            <a:r>
              <a:rPr lang="en-US" altLang="zh-CN" sz="2000" dirty="0"/>
              <a:t>	</a:t>
            </a:r>
            <a:r>
              <a:rPr lang="en-US" altLang="zh-CN" sz="2000" dirty="0" err="1"/>
              <a:t>cout</a:t>
            </a:r>
            <a:r>
              <a:rPr lang="en-US" altLang="zh-CN" sz="2000" dirty="0"/>
              <a:t> &lt;&lt; max(2, 3.2) &lt;&lt; </a:t>
            </a:r>
            <a:r>
              <a:rPr lang="en-US" altLang="zh-CN" sz="2000" dirty="0" err="1"/>
              <a:t>endl</a:t>
            </a:r>
            <a:r>
              <a:rPr lang="en-US" altLang="zh-CN" sz="2000" dirty="0"/>
              <a:t>; 	           //</a:t>
            </a:r>
            <a:r>
              <a:rPr lang="zh-CN" altLang="zh-CN" sz="2000" dirty="0"/>
              <a:t>输出：</a:t>
            </a:r>
            <a:r>
              <a:rPr lang="en-US" altLang="zh-CN" sz="2000" dirty="0"/>
              <a:t>3.2</a:t>
            </a:r>
            <a:endParaRPr lang="zh-CN" altLang="zh-CN" sz="2000" dirty="0"/>
          </a:p>
          <a:p>
            <a:pPr marL="0" indent="0">
              <a:buNone/>
            </a:pPr>
            <a:r>
              <a:rPr lang="en-US" altLang="zh-CN" sz="2000" dirty="0"/>
              <a:t>}</a:t>
            </a:r>
          </a:p>
          <a:p>
            <a:pPr marL="0" indent="0">
              <a:buNone/>
            </a:pPr>
            <a:r>
              <a:rPr lang="en-US" altLang="zh-CN" sz="2800" dirty="0">
                <a:solidFill>
                  <a:srgbClr val="0000CC"/>
                </a:solidFill>
              </a:rPr>
              <a:t>3、</a:t>
            </a:r>
            <a:r>
              <a:rPr lang="zh-CN" altLang="en-US" sz="2800" dirty="0">
                <a:solidFill>
                  <a:srgbClr val="0000CC"/>
                </a:solidFill>
              </a:rPr>
              <a:t>可变参数函数模板的执行过程</a:t>
            </a:r>
            <a:endParaRPr lang="en-US" altLang="zh-CN" sz="2800" dirty="0">
              <a:solidFill>
                <a:srgbClr val="0000CC"/>
              </a:solidFill>
            </a:endParaRPr>
          </a:p>
          <a:p>
            <a:pPr marL="0" indent="0">
              <a:buNone/>
            </a:pPr>
            <a:r>
              <a:rPr lang="zh-CN" altLang="en-US" sz="2400" dirty="0">
                <a:solidFill>
                  <a:srgbClr val="0000CC"/>
                </a:solidFill>
              </a:rPr>
              <a:t>（</a:t>
            </a:r>
            <a:r>
              <a:rPr lang="en-US" altLang="zh-CN" sz="2400" dirty="0">
                <a:solidFill>
                  <a:srgbClr val="0000CC"/>
                </a:solidFill>
              </a:rPr>
              <a:t>1）</a:t>
            </a:r>
            <a:r>
              <a:rPr lang="zh-CN" altLang="en-US" sz="2400" dirty="0">
                <a:solidFill>
                  <a:srgbClr val="0000CC"/>
                </a:solidFill>
              </a:rPr>
              <a:t>包扩展</a:t>
            </a:r>
            <a:endParaRPr lang="en-US" altLang="zh-CN" sz="2400" dirty="0">
              <a:solidFill>
                <a:srgbClr val="0000CC"/>
              </a:solidFill>
            </a:endParaRPr>
          </a:p>
          <a:p>
            <a:pPr marL="400050" lvl="1" indent="0">
              <a:buNone/>
            </a:pPr>
            <a:r>
              <a:rPr lang="zh-CN" altLang="zh-CN" sz="2400" dirty="0"/>
              <a:t>可变参数函数通常都是递归调用的：函数</a:t>
            </a:r>
            <a:r>
              <a:rPr lang="zh-CN" altLang="en-US" sz="2400" dirty="0"/>
              <a:t>执行</a:t>
            </a:r>
            <a:r>
              <a:rPr lang="zh-CN" altLang="zh-CN" sz="2400" dirty="0"/>
              <a:t>时先处理包中的第一个实参，</a:t>
            </a:r>
            <a:r>
              <a:rPr lang="zh-CN" altLang="en-US" sz="2400" dirty="0"/>
              <a:t>完成后</a:t>
            </a:r>
            <a:r>
              <a:rPr lang="zh-CN" altLang="zh-CN" sz="2400" dirty="0"/>
              <a:t>再调用包中的剩余实参调用函数，称为</a:t>
            </a:r>
            <a:r>
              <a:rPr lang="zh-CN" altLang="zh-CN" sz="2400" b="1" dirty="0">
                <a:solidFill>
                  <a:srgbClr val="FF0000"/>
                </a:solidFill>
              </a:rPr>
              <a:t>包扩展</a:t>
            </a:r>
            <a:r>
              <a:rPr lang="zh-CN" altLang="en-US" sz="2400" dirty="0"/>
              <a:t>。类似于下面的程序结构：</a:t>
            </a:r>
            <a:endParaRPr lang="zh-CN" altLang="zh-CN" sz="2400" dirty="0">
              <a:solidFill>
                <a:srgbClr val="0000CC"/>
              </a:solidFill>
            </a:endParaRPr>
          </a:p>
          <a:p>
            <a:pPr marL="0" indent="0">
              <a:buNone/>
            </a:pPr>
            <a:endParaRPr lang="zh-CN" altLang="en-US" sz="2000" dirty="0"/>
          </a:p>
        </p:txBody>
      </p:sp>
      <p:sp>
        <p:nvSpPr>
          <p:cNvPr id="4" name="标题 1"/>
          <p:cNvSpPr>
            <a:spLocks noGrp="1"/>
          </p:cNvSpPr>
          <p:nvPr>
            <p:ph type="title"/>
          </p:nvPr>
        </p:nvSpPr>
        <p:spPr/>
        <p:txBody>
          <a:bodyPr/>
          <a:lstStyle/>
          <a:p>
            <a:r>
              <a:rPr lang="en-US" altLang="zh-CN" sz="3200" b="1" dirty="0"/>
              <a:t>7.4.4  </a:t>
            </a:r>
            <a:r>
              <a:rPr lang="zh-CN" altLang="zh-CN" sz="3200" b="1" dirty="0">
                <a:solidFill>
                  <a:srgbClr val="FF0000"/>
                </a:solidFill>
              </a:rPr>
              <a:t>可变参数</a:t>
            </a:r>
            <a:r>
              <a:rPr lang="zh-CN" altLang="zh-CN" sz="3200" b="1" dirty="0"/>
              <a:t>函数模板</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Tree>
    <p:extLst>
      <p:ext uri="{BB962C8B-B14F-4D97-AF65-F5344CB8AC3E}">
        <p14:creationId xmlns:p14="http://schemas.microsoft.com/office/powerpoint/2010/main" val="377558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076590"/>
            <a:ext cx="8784976" cy="5168635"/>
          </a:xfrm>
        </p:spPr>
        <p:txBody>
          <a:bodyPr/>
          <a:lstStyle/>
          <a:p>
            <a:r>
              <a:rPr lang="zh-CN" altLang="en-US" sz="2400" dirty="0">
                <a:solidFill>
                  <a:srgbClr val="0000CC"/>
                </a:solidFill>
              </a:rPr>
              <a:t>可变参数函模板处理过程</a:t>
            </a:r>
            <a:endParaRPr lang="en-US" altLang="zh-CN" sz="2400" dirty="0">
              <a:solidFill>
                <a:srgbClr val="0000CC"/>
              </a:solidFill>
            </a:endParaRPr>
          </a:p>
          <a:p>
            <a:pPr marL="400050" lvl="1" indent="0">
              <a:buNone/>
            </a:pPr>
            <a:r>
              <a:rPr lang="en-US" altLang="zh-CN" sz="2400" dirty="0" err="1"/>
              <a:t>return_type</a:t>
            </a:r>
            <a:r>
              <a:rPr lang="en-US" altLang="zh-CN" sz="2400" dirty="0"/>
              <a:t> f(T1 p, T2</a:t>
            </a:r>
            <a:r>
              <a:rPr lang="en-US" altLang="zh-CN" sz="2400" b="1" dirty="0"/>
              <a:t>... </a:t>
            </a:r>
            <a:r>
              <a:rPr lang="en-US" altLang="zh-CN" sz="2400" b="1" dirty="0" err="1"/>
              <a:t>arg</a:t>
            </a:r>
            <a:r>
              <a:rPr lang="en-US" altLang="zh-CN" sz="2400" dirty="0"/>
              <a:t>){	</a:t>
            </a:r>
            <a:endParaRPr lang="zh-CN" altLang="zh-CN" sz="2400" dirty="0"/>
          </a:p>
          <a:p>
            <a:pPr marL="400050" lvl="1" indent="0">
              <a:buNone/>
            </a:pPr>
            <a:r>
              <a:rPr lang="en-US" altLang="zh-CN" sz="2400" dirty="0"/>
              <a:t>     </a:t>
            </a:r>
            <a:r>
              <a:rPr lang="zh-CN" altLang="zh-CN" sz="2400" b="1" dirty="0">
                <a:solidFill>
                  <a:srgbClr val="FF0000"/>
                </a:solidFill>
              </a:rPr>
              <a:t>处理</a:t>
            </a:r>
            <a:r>
              <a:rPr lang="en-US" altLang="zh-CN" sz="2400" b="1" dirty="0" err="1">
                <a:solidFill>
                  <a:srgbClr val="FF0000"/>
                </a:solidFill>
              </a:rPr>
              <a:t>arg</a:t>
            </a:r>
            <a:r>
              <a:rPr lang="zh-CN" altLang="zh-CN" sz="2400" b="1" dirty="0">
                <a:solidFill>
                  <a:srgbClr val="FF0000"/>
                </a:solidFill>
              </a:rPr>
              <a:t>中的第一个参数；</a:t>
            </a:r>
          </a:p>
          <a:p>
            <a:pPr marL="400050" lvl="1" indent="0">
              <a:buNone/>
            </a:pPr>
            <a:r>
              <a:rPr lang="en-US" altLang="zh-CN" sz="2400" dirty="0"/>
              <a:t>     f(…</a:t>
            </a:r>
            <a:r>
              <a:rPr lang="en-US" altLang="zh-CN" sz="2400" dirty="0" err="1"/>
              <a:t>arg</a:t>
            </a:r>
            <a:r>
              <a:rPr lang="zh-CN" altLang="zh-CN" sz="2400" dirty="0"/>
              <a:t>中除第一个参数之外的其余参数</a:t>
            </a:r>
            <a:r>
              <a:rPr lang="en-US" altLang="zh-CN" sz="2400" dirty="0"/>
              <a:t>)       </a:t>
            </a:r>
            <a:r>
              <a:rPr lang="en-US" altLang="zh-CN" sz="2400" b="1" dirty="0">
                <a:solidFill>
                  <a:srgbClr val="FF0000"/>
                </a:solidFill>
              </a:rPr>
              <a:t>//</a:t>
            </a:r>
            <a:r>
              <a:rPr lang="zh-CN" altLang="en-US" sz="2400" b="1" dirty="0">
                <a:solidFill>
                  <a:srgbClr val="FF0000"/>
                </a:solidFill>
              </a:rPr>
              <a:t>递归调用</a:t>
            </a:r>
            <a:endParaRPr lang="zh-CN" altLang="zh-CN" sz="2400" b="1" dirty="0">
              <a:solidFill>
                <a:srgbClr val="FF0000"/>
              </a:solidFill>
            </a:endParaRPr>
          </a:p>
          <a:p>
            <a:pPr marL="400050" lvl="1" indent="0">
              <a:buNone/>
            </a:pPr>
            <a:r>
              <a:rPr lang="en-US" altLang="zh-CN" sz="2400" dirty="0"/>
              <a:t>          ……</a:t>
            </a:r>
            <a:endParaRPr lang="zh-CN" altLang="zh-CN" sz="2400" dirty="0"/>
          </a:p>
          <a:p>
            <a:pPr marL="400050" lvl="1" indent="0">
              <a:buNone/>
            </a:pPr>
            <a:r>
              <a:rPr lang="en-US" altLang="zh-CN" sz="2400" dirty="0"/>
              <a:t>	}</a:t>
            </a:r>
            <a:endParaRPr lang="zh-CN" altLang="zh-CN" sz="2400" dirty="0"/>
          </a:p>
          <a:p>
            <a:r>
              <a:rPr lang="zh-CN" altLang="zh-CN" sz="2400" dirty="0">
                <a:solidFill>
                  <a:srgbClr val="0000CC"/>
                </a:solidFill>
              </a:rPr>
              <a:t>例如，“</a:t>
            </a:r>
            <a:r>
              <a:rPr lang="en-US" altLang="zh-CN" sz="2400" dirty="0">
                <a:solidFill>
                  <a:srgbClr val="0000CC"/>
                </a:solidFill>
              </a:rPr>
              <a:t>max(‘a’, ‘z’, 2)</a:t>
            </a:r>
            <a:r>
              <a:rPr lang="zh-CN" altLang="zh-CN" sz="2400" dirty="0">
                <a:solidFill>
                  <a:srgbClr val="0000CC"/>
                </a:solidFill>
              </a:rPr>
              <a:t>”调用的包扩展过程如下</a:t>
            </a:r>
            <a:r>
              <a:rPr lang="zh-CN" altLang="en-US" sz="2400" dirty="0">
                <a:solidFill>
                  <a:srgbClr val="0000CC"/>
                </a:solidFill>
              </a:rPr>
              <a:t>，分</a:t>
            </a:r>
            <a:r>
              <a:rPr lang="en-US" altLang="zh-CN" sz="2400" dirty="0">
                <a:solidFill>
                  <a:srgbClr val="0000CC"/>
                </a:solidFill>
              </a:rPr>
              <a:t>4</a:t>
            </a:r>
            <a:r>
              <a:rPr lang="zh-CN" altLang="en-US" sz="2400" dirty="0">
                <a:solidFill>
                  <a:srgbClr val="0000CC"/>
                </a:solidFill>
              </a:rPr>
              <a:t>次调用才结束。</a:t>
            </a:r>
            <a:endParaRPr lang="zh-CN" altLang="zh-CN" sz="2400" dirty="0">
              <a:solidFill>
                <a:srgbClr val="0000CC"/>
              </a:solidFill>
            </a:endParaRPr>
          </a:p>
          <a:p>
            <a:pPr marL="857250" lvl="1" indent="-457200">
              <a:buFont typeface="+mj-ea"/>
              <a:buAutoNum type="circleNumDbPlain"/>
            </a:pPr>
            <a:r>
              <a:rPr lang="en-US" altLang="zh-CN" sz="2000" dirty="0"/>
              <a:t>max('a', 'z', 2);                 //</a:t>
            </a:r>
            <a:r>
              <a:rPr lang="zh-CN" altLang="zh-CN" sz="2000" dirty="0"/>
              <a:t>包扩展函数</a:t>
            </a:r>
          </a:p>
          <a:p>
            <a:pPr marL="857250" lvl="1" indent="-457200">
              <a:buFont typeface="+mj-ea"/>
              <a:buAutoNum type="circleNumDbPlain"/>
            </a:pPr>
            <a:r>
              <a:rPr lang="en-US" altLang="zh-CN" sz="2000" dirty="0"/>
              <a:t>max('z', 2)                        //</a:t>
            </a:r>
            <a:r>
              <a:rPr lang="zh-CN" altLang="zh-CN" sz="2000" dirty="0"/>
              <a:t>包扩展函数</a:t>
            </a:r>
          </a:p>
          <a:p>
            <a:pPr marL="857250" lvl="1" indent="-457200">
              <a:buFont typeface="+mj-ea"/>
              <a:buAutoNum type="circleNumDbPlain"/>
            </a:pPr>
            <a:r>
              <a:rPr lang="en-US" altLang="zh-CN" sz="2000" dirty="0"/>
              <a:t>max(2)                              //</a:t>
            </a:r>
            <a:r>
              <a:rPr lang="zh-CN" altLang="zh-CN" sz="2000" dirty="0"/>
              <a:t>包扩展函数</a:t>
            </a:r>
          </a:p>
          <a:p>
            <a:pPr marL="857250" lvl="1" indent="-457200">
              <a:buFont typeface="+mj-ea"/>
              <a:buAutoNum type="circleNumDbPlain"/>
            </a:pPr>
            <a:r>
              <a:rPr lang="en-US" altLang="zh-CN" sz="2000" dirty="0"/>
              <a:t>max()                               //</a:t>
            </a:r>
            <a:r>
              <a:rPr lang="zh-CN" altLang="zh-CN" sz="2000" dirty="0"/>
              <a:t>非模板函数，结束递归调用</a:t>
            </a:r>
            <a:endParaRPr lang="en-US" altLang="zh-CN" sz="2000" dirty="0"/>
          </a:p>
          <a:p>
            <a:pPr marL="0" indent="0">
              <a:buNone/>
            </a:pPr>
            <a:endParaRPr lang="zh-CN" altLang="zh-CN" sz="2400" dirty="0">
              <a:solidFill>
                <a:srgbClr val="0000CC"/>
              </a:solidFill>
            </a:endParaRPr>
          </a:p>
        </p:txBody>
      </p:sp>
      <p:sp>
        <p:nvSpPr>
          <p:cNvPr id="4" name="标题 1"/>
          <p:cNvSpPr>
            <a:spLocks noGrp="1"/>
          </p:cNvSpPr>
          <p:nvPr>
            <p:ph type="title"/>
          </p:nvPr>
        </p:nvSpPr>
        <p:spPr/>
        <p:txBody>
          <a:bodyPr/>
          <a:lstStyle/>
          <a:p>
            <a:r>
              <a:rPr lang="en-US" altLang="zh-CN" sz="3200" b="1" dirty="0"/>
              <a:t>7.4.4  </a:t>
            </a:r>
            <a:r>
              <a:rPr lang="zh-CN" altLang="zh-CN" sz="3200" b="1" dirty="0">
                <a:solidFill>
                  <a:srgbClr val="FF0000"/>
                </a:solidFill>
              </a:rPr>
              <a:t>可变参数</a:t>
            </a:r>
            <a:r>
              <a:rPr lang="zh-CN" altLang="zh-CN" sz="3200" b="1" dirty="0"/>
              <a:t>函数模板</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Tree>
    <p:extLst>
      <p:ext uri="{BB962C8B-B14F-4D97-AF65-F5344CB8AC3E}">
        <p14:creationId xmlns:p14="http://schemas.microsoft.com/office/powerpoint/2010/main" val="418087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rgbClr val="0000CC"/>
                </a:solidFill>
              </a:rPr>
              <a:t>（</a:t>
            </a:r>
            <a:r>
              <a:rPr lang="en-US" altLang="zh-CN" dirty="0">
                <a:solidFill>
                  <a:srgbClr val="0000CC"/>
                </a:solidFill>
              </a:rPr>
              <a:t>2）</a:t>
            </a:r>
            <a:r>
              <a:rPr lang="zh-CN" altLang="en-US" dirty="0">
                <a:solidFill>
                  <a:srgbClr val="0000CC"/>
                </a:solidFill>
              </a:rPr>
              <a:t>包扩展结束</a:t>
            </a:r>
            <a:endParaRPr lang="en-US" altLang="zh-CN" dirty="0">
              <a:solidFill>
                <a:srgbClr val="0000CC"/>
              </a:solidFill>
            </a:endParaRPr>
          </a:p>
          <a:p>
            <a:pPr lvl="1"/>
            <a:r>
              <a:rPr lang="zh-CN" altLang="zh-CN" dirty="0"/>
              <a:t>为了终止递归，通常会为可变参数模板定义一个</a:t>
            </a:r>
            <a:r>
              <a:rPr lang="zh-CN" altLang="zh-CN" b="1" dirty="0">
                <a:solidFill>
                  <a:srgbClr val="FF0000"/>
                </a:solidFill>
              </a:rPr>
              <a:t>非可变参数的</a:t>
            </a:r>
            <a:r>
              <a:rPr lang="zh-CN" altLang="en-US" b="1" dirty="0">
                <a:solidFill>
                  <a:srgbClr val="FF0000"/>
                </a:solidFill>
              </a:rPr>
              <a:t>普通</a:t>
            </a:r>
            <a:r>
              <a:rPr lang="zh-CN" altLang="zh-CN" b="1" dirty="0">
                <a:solidFill>
                  <a:srgbClr val="FF0000"/>
                </a:solidFill>
              </a:rPr>
              <a:t>函数</a:t>
            </a:r>
            <a:r>
              <a:rPr lang="zh-CN" altLang="zh-CN" dirty="0"/>
              <a:t>。</a:t>
            </a:r>
            <a:endParaRPr lang="en-US" altLang="zh-CN" dirty="0"/>
          </a:p>
          <a:p>
            <a:pPr lvl="1"/>
            <a:r>
              <a:rPr lang="zh-CN" altLang="en-US" dirty="0"/>
              <a:t>比如，</a:t>
            </a:r>
            <a:r>
              <a:rPr lang="zh-CN" altLang="zh-CN" dirty="0"/>
              <a:t>例</a:t>
            </a:r>
            <a:r>
              <a:rPr lang="en-US" altLang="zh-CN" dirty="0"/>
              <a:t>7-8</a:t>
            </a:r>
            <a:r>
              <a:rPr lang="zh-CN" altLang="zh-CN" dirty="0"/>
              <a:t>中的“</a:t>
            </a:r>
            <a:r>
              <a:rPr lang="en-US" altLang="zh-CN" dirty="0"/>
              <a:t>double max()</a:t>
            </a:r>
            <a:r>
              <a:rPr lang="zh-CN" altLang="zh-CN" dirty="0"/>
              <a:t>”就是用于结束递归的函数，它会在</a:t>
            </a:r>
            <a:r>
              <a:rPr lang="zh-CN" altLang="zh-CN" dirty="0">
                <a:solidFill>
                  <a:srgbClr val="FF0000"/>
                </a:solidFill>
              </a:rPr>
              <a:t>变参模板函数的参数处理完毕后被调用到</a:t>
            </a:r>
            <a:r>
              <a:rPr lang="zh-CN" altLang="zh-CN" dirty="0"/>
              <a:t>，用于结束</a:t>
            </a:r>
            <a:r>
              <a:rPr lang="en-US" altLang="zh-CN" dirty="0"/>
              <a:t>max</a:t>
            </a:r>
            <a:r>
              <a:rPr lang="zh-CN" altLang="zh-CN" dirty="0"/>
              <a:t>函数的递归调用。</a:t>
            </a:r>
            <a:endParaRPr lang="zh-CN" altLang="en-US" dirty="0"/>
          </a:p>
        </p:txBody>
      </p:sp>
      <p:sp>
        <p:nvSpPr>
          <p:cNvPr id="4" name="标题 1"/>
          <p:cNvSpPr>
            <a:spLocks noGrp="1"/>
          </p:cNvSpPr>
          <p:nvPr>
            <p:ph type="title"/>
          </p:nvPr>
        </p:nvSpPr>
        <p:spPr/>
        <p:txBody>
          <a:bodyPr/>
          <a:lstStyle/>
          <a:p>
            <a:r>
              <a:rPr lang="en-US" altLang="zh-CN" sz="3200" b="1" dirty="0"/>
              <a:t>7.4.4  </a:t>
            </a:r>
            <a:r>
              <a:rPr lang="zh-CN" altLang="zh-CN" sz="3200" b="1" dirty="0">
                <a:solidFill>
                  <a:srgbClr val="FF0000"/>
                </a:solidFill>
              </a:rPr>
              <a:t>可变参数</a:t>
            </a:r>
            <a:r>
              <a:rPr lang="zh-CN" altLang="zh-CN" sz="3200" b="1" dirty="0"/>
              <a:t>函数模板</a:t>
            </a:r>
            <a:r>
              <a:rPr lang="en-US" altLang="zh-CN" sz="3200" b="1" dirty="0"/>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Tree>
    <p:extLst>
      <p:ext uri="{BB962C8B-B14F-4D97-AF65-F5344CB8AC3E}">
        <p14:creationId xmlns:p14="http://schemas.microsoft.com/office/powerpoint/2010/main" val="52390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
        <p:nvSpPr>
          <p:cNvPr id="3" name="内容占位符 2"/>
          <p:cNvSpPr>
            <a:spLocks noGrp="1"/>
          </p:cNvSpPr>
          <p:nvPr>
            <p:ph idx="1"/>
          </p:nvPr>
        </p:nvSpPr>
        <p:spPr/>
        <p:txBody>
          <a:bodyPr/>
          <a:lstStyle/>
          <a:p>
            <a:pPr marL="0" indent="0">
              <a:buNone/>
            </a:pPr>
            <a:r>
              <a:rPr lang="en-US" altLang="zh-CN" b="1" dirty="0"/>
              <a:t>1</a:t>
            </a:r>
            <a:r>
              <a:rPr lang="zh-CN" altLang="zh-CN" b="1" dirty="0"/>
              <a:t>．模板重载</a:t>
            </a:r>
          </a:p>
          <a:p>
            <a:pPr lvl="1"/>
            <a:r>
              <a:rPr lang="zh-CN" altLang="zh-CN" dirty="0"/>
              <a:t>模板可以被另一个模板或普通函数重载</a:t>
            </a:r>
            <a:endParaRPr lang="en-US" altLang="zh-CN" dirty="0"/>
          </a:p>
          <a:p>
            <a:pPr lvl="1"/>
            <a:r>
              <a:rPr lang="zh-CN" altLang="zh-CN" dirty="0"/>
              <a:t>同函数重载的规则相同，要求重载的同名函数模板必须具有不同的形参表。</a:t>
            </a:r>
            <a:endParaRPr lang="en-US" altLang="zh-CN" dirty="0"/>
          </a:p>
          <a:p>
            <a:pPr lvl="1"/>
            <a:endParaRPr lang="zh-CN" altLang="zh-CN" dirty="0"/>
          </a:p>
          <a:p>
            <a:pPr marL="0" indent="0">
              <a:buNone/>
            </a:pPr>
            <a:r>
              <a:rPr lang="zh-CN" altLang="zh-CN" sz="2400" dirty="0">
                <a:solidFill>
                  <a:srgbClr val="0000CC"/>
                </a:solidFill>
              </a:rPr>
              <a:t>【例</a:t>
            </a:r>
            <a:r>
              <a:rPr lang="en-US" altLang="zh-CN" sz="2400" dirty="0">
                <a:solidFill>
                  <a:srgbClr val="0000CC"/>
                </a:solidFill>
              </a:rPr>
              <a:t>7-9</a:t>
            </a:r>
            <a:r>
              <a:rPr lang="zh-CN" altLang="zh-CN" sz="2400" dirty="0">
                <a:solidFill>
                  <a:srgbClr val="0000CC"/>
                </a:solidFill>
              </a:rPr>
              <a:t>】设计从两个数中找出最大值的函数模板，并重载该函数模板，实现从任意三个数中找出最大值的函数模板。</a:t>
            </a:r>
            <a:endParaRPr lang="en-US" altLang="zh-CN" sz="2400" dirty="0">
              <a:solidFill>
                <a:srgbClr val="0000CC"/>
              </a:solidFill>
            </a:endParaRPr>
          </a:p>
          <a:p>
            <a:pPr marL="800100" lvl="2" indent="0">
              <a:buNone/>
            </a:pPr>
            <a:r>
              <a:rPr lang="en-US" altLang="zh-CN" dirty="0"/>
              <a:t>//Eg7-9.cpp</a:t>
            </a:r>
            <a:endParaRPr lang="zh-CN" altLang="zh-CN" dirty="0"/>
          </a:p>
          <a:p>
            <a:pPr marL="800100" lvl="2" indent="0">
              <a:buNone/>
            </a:pPr>
            <a:r>
              <a:rPr lang="en-US" altLang="zh-CN" dirty="0"/>
              <a:t>#include&lt;</a:t>
            </a:r>
            <a:r>
              <a:rPr lang="en-US" altLang="zh-CN" dirty="0" err="1"/>
              <a:t>iostream</a:t>
            </a:r>
            <a:r>
              <a:rPr lang="en-US" altLang="zh-CN" dirty="0"/>
              <a:t>&gt;</a:t>
            </a:r>
            <a:endParaRPr lang="zh-CN" altLang="zh-CN" dirty="0"/>
          </a:p>
          <a:p>
            <a:pPr marL="800100" lvl="2" indent="0">
              <a:buNone/>
            </a:pPr>
            <a:r>
              <a:rPr lang="en-US" altLang="zh-CN" dirty="0"/>
              <a:t>#include&lt;string&gt;</a:t>
            </a:r>
            <a:endParaRPr lang="zh-CN" altLang="zh-CN" dirty="0"/>
          </a:p>
          <a:p>
            <a:pPr marL="800100" lvl="2" indent="0">
              <a:buNone/>
            </a:pPr>
            <a:r>
              <a:rPr lang="en-US" altLang="zh-CN" dirty="0"/>
              <a:t>using namespace </a:t>
            </a:r>
            <a:r>
              <a:rPr lang="en-US" altLang="zh-CN" dirty="0" err="1"/>
              <a:t>std</a:t>
            </a:r>
            <a:r>
              <a:rPr lang="en-US" altLang="zh-CN" dirty="0"/>
              <a:t>;</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1380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4246"/>
            <a:ext cx="8767228" cy="6500508"/>
          </a:xfrm>
        </p:spPr>
        <p:txBody>
          <a:bodyPr/>
          <a:lstStyle/>
          <a:p>
            <a:pPr marL="0" indent="0">
              <a:buNone/>
            </a:pPr>
            <a:r>
              <a:rPr lang="en-US" altLang="zh-CN" sz="1800" dirty="0"/>
              <a:t>template &lt;</a:t>
            </a:r>
            <a:r>
              <a:rPr lang="en-US" altLang="zh-CN" sz="1800" dirty="0" err="1"/>
              <a:t>typename</a:t>
            </a:r>
            <a:r>
              <a:rPr lang="en-US" altLang="zh-CN" sz="1800" dirty="0"/>
              <a:t> T&gt;</a:t>
            </a:r>
            <a:endParaRPr lang="zh-CN" altLang="zh-CN" sz="1800" dirty="0"/>
          </a:p>
          <a:p>
            <a:pPr marL="0" indent="0">
              <a:buNone/>
            </a:pPr>
            <a:r>
              <a:rPr lang="en-US" altLang="zh-CN" sz="1800" dirty="0"/>
              <a:t>inline T </a:t>
            </a:r>
            <a:r>
              <a:rPr lang="en-US" altLang="zh-CN" sz="1800" dirty="0" err="1"/>
              <a:t>const</a:t>
            </a:r>
            <a:r>
              <a:rPr lang="en-US" altLang="zh-CN" sz="1800" dirty="0"/>
              <a:t>&amp; </a:t>
            </a:r>
            <a:r>
              <a:rPr lang="en-US" altLang="zh-CN" sz="1800" b="1" dirty="0">
                <a:solidFill>
                  <a:srgbClr val="0000CC"/>
                </a:solidFill>
              </a:rPr>
              <a:t>max(T </a:t>
            </a:r>
            <a:r>
              <a:rPr lang="en-US" altLang="zh-CN" sz="1800" b="1" dirty="0" err="1">
                <a:solidFill>
                  <a:srgbClr val="0000CC"/>
                </a:solidFill>
              </a:rPr>
              <a:t>const</a:t>
            </a:r>
            <a:r>
              <a:rPr lang="en-US" altLang="zh-CN" sz="1800" b="1" dirty="0">
                <a:solidFill>
                  <a:srgbClr val="0000CC"/>
                </a:solidFill>
              </a:rPr>
              <a:t>&amp; a, T </a:t>
            </a:r>
            <a:r>
              <a:rPr lang="en-US" altLang="zh-CN" sz="1800" b="1" dirty="0" err="1">
                <a:solidFill>
                  <a:srgbClr val="0000CC"/>
                </a:solidFill>
              </a:rPr>
              <a:t>const</a:t>
            </a:r>
            <a:r>
              <a:rPr lang="en-US" altLang="zh-CN" sz="1800" b="1" dirty="0">
                <a:solidFill>
                  <a:srgbClr val="0000CC"/>
                </a:solidFill>
              </a:rPr>
              <a:t>&amp; b</a:t>
            </a:r>
            <a:r>
              <a:rPr lang="en-US" altLang="zh-CN" sz="1800" dirty="0"/>
              <a:t>){</a:t>
            </a:r>
            <a:endParaRPr lang="zh-CN" altLang="zh-CN" sz="1800" dirty="0"/>
          </a:p>
          <a:p>
            <a:pPr marL="0" indent="0">
              <a:buNone/>
            </a:pPr>
            <a:r>
              <a:rPr lang="en-US" altLang="zh-CN" sz="1800" dirty="0"/>
              <a:t>	return  a &lt; b ? b : a;</a:t>
            </a:r>
            <a:endParaRPr lang="zh-CN" altLang="zh-CN" sz="1800" dirty="0"/>
          </a:p>
          <a:p>
            <a:pPr marL="0" indent="0">
              <a:buNone/>
            </a:pPr>
            <a:r>
              <a:rPr lang="en-US" altLang="zh-CN" sz="1800" dirty="0"/>
              <a:t>}</a:t>
            </a:r>
            <a:endParaRPr lang="zh-CN" altLang="zh-CN" sz="1800" dirty="0"/>
          </a:p>
          <a:p>
            <a:pPr marL="0" indent="0">
              <a:buNone/>
            </a:pPr>
            <a:r>
              <a:rPr lang="en-US" altLang="zh-CN" sz="1800" dirty="0"/>
              <a:t>template &lt;</a:t>
            </a:r>
            <a:r>
              <a:rPr lang="en-US" altLang="zh-CN" sz="1800" dirty="0" err="1"/>
              <a:t>typename</a:t>
            </a:r>
            <a:r>
              <a:rPr lang="en-US" altLang="zh-CN" sz="1800" dirty="0"/>
              <a:t> T&gt;</a:t>
            </a:r>
            <a:endParaRPr lang="zh-CN" altLang="zh-CN" sz="1800" dirty="0"/>
          </a:p>
          <a:p>
            <a:pPr marL="0" indent="0">
              <a:buNone/>
            </a:pPr>
            <a:r>
              <a:rPr lang="en-US" altLang="zh-CN" sz="1800" dirty="0"/>
              <a:t>inline T </a:t>
            </a:r>
            <a:r>
              <a:rPr lang="en-US" altLang="zh-CN" sz="1800" dirty="0" err="1"/>
              <a:t>const</a:t>
            </a:r>
            <a:r>
              <a:rPr lang="en-US" altLang="zh-CN" sz="1800" dirty="0"/>
              <a:t>&amp; </a:t>
            </a:r>
            <a:r>
              <a:rPr lang="en-US" altLang="zh-CN" sz="1800" b="1" dirty="0">
                <a:solidFill>
                  <a:srgbClr val="0000CC"/>
                </a:solidFill>
              </a:rPr>
              <a:t>max(T </a:t>
            </a:r>
            <a:r>
              <a:rPr lang="en-US" altLang="zh-CN" sz="1800" b="1" dirty="0" err="1">
                <a:solidFill>
                  <a:srgbClr val="0000CC"/>
                </a:solidFill>
              </a:rPr>
              <a:t>const</a:t>
            </a:r>
            <a:r>
              <a:rPr lang="en-US" altLang="zh-CN" sz="1800" b="1" dirty="0">
                <a:solidFill>
                  <a:srgbClr val="0000CC"/>
                </a:solidFill>
              </a:rPr>
              <a:t>&amp; a, T </a:t>
            </a:r>
            <a:r>
              <a:rPr lang="en-US" altLang="zh-CN" sz="1800" b="1" dirty="0" err="1">
                <a:solidFill>
                  <a:srgbClr val="0000CC"/>
                </a:solidFill>
              </a:rPr>
              <a:t>const</a:t>
            </a:r>
            <a:r>
              <a:rPr lang="en-US" altLang="zh-CN" sz="1800" b="1" dirty="0">
                <a:solidFill>
                  <a:srgbClr val="0000CC"/>
                </a:solidFill>
              </a:rPr>
              <a:t>&amp; b, T </a:t>
            </a:r>
            <a:r>
              <a:rPr lang="en-US" altLang="zh-CN" sz="1800" b="1" dirty="0" err="1">
                <a:solidFill>
                  <a:srgbClr val="0000CC"/>
                </a:solidFill>
              </a:rPr>
              <a:t>const</a:t>
            </a:r>
            <a:r>
              <a:rPr lang="en-US" altLang="zh-CN" sz="1800" b="1" dirty="0">
                <a:solidFill>
                  <a:srgbClr val="0000CC"/>
                </a:solidFill>
              </a:rPr>
              <a:t>&amp; c</a:t>
            </a:r>
            <a:r>
              <a:rPr lang="en-US" altLang="zh-CN" sz="1800" dirty="0"/>
              <a:t>){</a:t>
            </a:r>
            <a:endParaRPr lang="zh-CN" altLang="zh-CN" sz="1800" dirty="0"/>
          </a:p>
          <a:p>
            <a:pPr marL="0" indent="0">
              <a:buNone/>
            </a:pPr>
            <a:r>
              <a:rPr lang="en-US" altLang="zh-CN" sz="1800" dirty="0"/>
              <a:t>	return max(max(a, b), c);</a:t>
            </a:r>
            <a:endParaRPr lang="zh-CN" altLang="zh-CN" sz="1800" dirty="0"/>
          </a:p>
          <a:p>
            <a:pPr marL="0" indent="0">
              <a:buNone/>
            </a:pPr>
            <a:r>
              <a:rPr lang="en-US" altLang="zh-CN" sz="1800" dirty="0"/>
              <a:t>}</a:t>
            </a:r>
            <a:endParaRPr lang="zh-CN" altLang="zh-CN" sz="1800" dirty="0"/>
          </a:p>
          <a:p>
            <a:pPr marL="0" indent="0">
              <a:buNone/>
            </a:pPr>
            <a:r>
              <a:rPr lang="en-US" altLang="zh-CN" sz="1800" dirty="0" err="1"/>
              <a:t>int</a:t>
            </a:r>
            <a:r>
              <a:rPr lang="en-US" altLang="zh-CN" sz="1800" dirty="0"/>
              <a:t> main(){</a:t>
            </a:r>
            <a:endParaRPr lang="zh-CN" altLang="zh-CN" sz="1800" dirty="0"/>
          </a:p>
          <a:p>
            <a:pPr marL="0" indent="0">
              <a:buNone/>
            </a:pPr>
            <a:r>
              <a:rPr lang="en-US" altLang="zh-CN" sz="1800" dirty="0"/>
              <a:t>	</a:t>
            </a:r>
            <a:r>
              <a:rPr lang="en-US" altLang="zh-CN" sz="1800" dirty="0" err="1"/>
              <a:t>int</a:t>
            </a:r>
            <a:r>
              <a:rPr lang="en-US" altLang="zh-CN" sz="1800" dirty="0"/>
              <a:t> a = 5, b = 12;</a:t>
            </a:r>
            <a:endParaRPr lang="zh-CN" altLang="zh-CN" sz="1800" dirty="0"/>
          </a:p>
          <a:p>
            <a:pPr marL="0" indent="0">
              <a:buNone/>
            </a:pPr>
            <a:r>
              <a:rPr lang="en-US" altLang="zh-CN" sz="1800" dirty="0"/>
              <a:t>	string s1 = "aString1", s2 = "aZtring2";</a:t>
            </a:r>
            <a:endParaRPr lang="zh-CN" altLang="zh-CN" sz="1800" dirty="0"/>
          </a:p>
          <a:p>
            <a:pPr marL="0" indent="0">
              <a:buNone/>
            </a:pPr>
            <a:r>
              <a:rPr lang="en-US" altLang="zh-CN" sz="1800" dirty="0"/>
              <a:t>	</a:t>
            </a:r>
            <a:r>
              <a:rPr lang="en-US" altLang="zh-CN" sz="1800" dirty="0" err="1"/>
              <a:t>const</a:t>
            </a:r>
            <a:r>
              <a:rPr lang="en-US" altLang="zh-CN" sz="1800" dirty="0"/>
              <a:t> char* c1 = "</a:t>
            </a:r>
            <a:r>
              <a:rPr lang="en-US" altLang="zh-CN" sz="1800" dirty="0" err="1"/>
              <a:t>hellow</a:t>
            </a:r>
            <a:r>
              <a:rPr lang="en-US" altLang="zh-CN" sz="1800" dirty="0"/>
              <a:t> template override!";</a:t>
            </a:r>
            <a:endParaRPr lang="zh-CN" altLang="zh-CN" sz="1800" dirty="0"/>
          </a:p>
          <a:p>
            <a:pPr marL="0" indent="0">
              <a:buNone/>
            </a:pPr>
            <a:r>
              <a:rPr lang="en-US" altLang="zh-CN" sz="1800" dirty="0"/>
              <a:t>	</a:t>
            </a:r>
            <a:r>
              <a:rPr lang="en-US" altLang="zh-CN" sz="1800" dirty="0" err="1"/>
              <a:t>const</a:t>
            </a:r>
            <a:r>
              <a:rPr lang="en-US" altLang="zh-CN" sz="1800" dirty="0"/>
              <a:t> char* c2 = "</a:t>
            </a:r>
            <a:r>
              <a:rPr lang="en-US" altLang="zh-CN" sz="1800" dirty="0" err="1"/>
              <a:t>hellow</a:t>
            </a:r>
            <a:r>
              <a:rPr lang="en-US" altLang="zh-CN" sz="1800" dirty="0"/>
              <a:t> C++ 11!";</a:t>
            </a:r>
            <a:endParaRPr lang="zh-CN" altLang="zh-CN" sz="1800" dirty="0"/>
          </a:p>
          <a:p>
            <a:pPr marL="0" indent="0">
              <a:buNone/>
            </a:pPr>
            <a:r>
              <a:rPr lang="en-US" altLang="zh-CN" sz="1800" dirty="0"/>
              <a:t>	</a:t>
            </a:r>
            <a:r>
              <a:rPr lang="en-US" altLang="zh-CN" sz="1800" dirty="0" err="1"/>
              <a:t>const</a:t>
            </a:r>
            <a:r>
              <a:rPr lang="en-US" altLang="zh-CN" sz="1800" dirty="0"/>
              <a:t> char* c3 = "</a:t>
            </a:r>
            <a:r>
              <a:rPr lang="en-US" altLang="zh-CN" sz="1800" dirty="0" err="1"/>
              <a:t>hellow</a:t>
            </a:r>
            <a:r>
              <a:rPr lang="en-US" altLang="zh-CN" sz="1800" dirty="0"/>
              <a:t> everyone!";</a:t>
            </a:r>
            <a:endParaRPr lang="zh-CN" altLang="zh-CN" sz="1800" dirty="0"/>
          </a:p>
          <a:p>
            <a:pPr marL="0" indent="0">
              <a:buNone/>
            </a:pPr>
            <a:r>
              <a:rPr lang="en-US" altLang="zh-CN" sz="1800" dirty="0"/>
              <a:t>	</a:t>
            </a:r>
            <a:r>
              <a:rPr lang="en-US" altLang="zh-CN" sz="1800" dirty="0" err="1"/>
              <a:t>cout</a:t>
            </a:r>
            <a:r>
              <a:rPr lang="en-US" altLang="zh-CN" sz="1800" dirty="0"/>
              <a:t> &lt;&lt; max(7, 42,32) &lt;&lt; </a:t>
            </a:r>
            <a:r>
              <a:rPr lang="en-US" altLang="zh-CN" sz="1800" dirty="0" err="1"/>
              <a:t>endl</a:t>
            </a:r>
            <a:r>
              <a:rPr lang="en-US" altLang="zh-CN" sz="1800" dirty="0"/>
              <a:t>;     	//L1</a:t>
            </a:r>
            <a:endParaRPr lang="zh-CN" altLang="zh-CN" sz="1800" dirty="0"/>
          </a:p>
          <a:p>
            <a:pPr marL="0" indent="0">
              <a:buNone/>
            </a:pPr>
            <a:r>
              <a:rPr lang="en-US" altLang="zh-CN" sz="1800" dirty="0"/>
              <a:t>	</a:t>
            </a:r>
            <a:r>
              <a:rPr lang="en-US" altLang="zh-CN" sz="1800" dirty="0" err="1"/>
              <a:t>cout</a:t>
            </a:r>
            <a:r>
              <a:rPr lang="en-US" altLang="zh-CN" sz="1800" dirty="0"/>
              <a:t> &lt;&lt; max(a, b) &lt;&lt; </a:t>
            </a:r>
            <a:r>
              <a:rPr lang="en-US" altLang="zh-CN" sz="1800" dirty="0" err="1"/>
              <a:t>endl</a:t>
            </a:r>
            <a:r>
              <a:rPr lang="en-US" altLang="zh-CN" sz="1800" dirty="0"/>
              <a:t>;		//L2</a:t>
            </a:r>
            <a:endParaRPr lang="zh-CN" altLang="zh-CN" sz="1800" dirty="0"/>
          </a:p>
          <a:p>
            <a:pPr marL="0" indent="0">
              <a:buNone/>
            </a:pPr>
            <a:r>
              <a:rPr lang="en-US" altLang="zh-CN" sz="1800" dirty="0"/>
              <a:t>	</a:t>
            </a:r>
            <a:r>
              <a:rPr lang="en-US" altLang="zh-CN" sz="1800" dirty="0" err="1"/>
              <a:t>cout</a:t>
            </a:r>
            <a:r>
              <a:rPr lang="en-US" altLang="zh-CN" sz="1800" dirty="0"/>
              <a:t> &lt;&lt; max(s1, s2) &lt;&lt; </a:t>
            </a:r>
            <a:r>
              <a:rPr lang="en-US" altLang="zh-CN" sz="1800" dirty="0" err="1"/>
              <a:t>endl</a:t>
            </a:r>
            <a:r>
              <a:rPr lang="en-US" altLang="zh-CN" sz="1800" dirty="0"/>
              <a:t>;        	//L3</a:t>
            </a:r>
            <a:endParaRPr lang="zh-CN" altLang="zh-CN" sz="1800" dirty="0"/>
          </a:p>
          <a:p>
            <a:pPr marL="0" indent="0">
              <a:buNone/>
            </a:pPr>
            <a:r>
              <a:rPr lang="en-US" altLang="zh-CN" sz="1800" dirty="0"/>
              <a:t>	</a:t>
            </a:r>
            <a:r>
              <a:rPr lang="en-US" altLang="zh-CN" sz="1800" dirty="0" err="1"/>
              <a:t>cout</a:t>
            </a:r>
            <a:r>
              <a:rPr lang="en-US" altLang="zh-CN" sz="1800" dirty="0"/>
              <a:t> &lt;&lt; max(c1, c2,c3) &lt;&lt; </a:t>
            </a:r>
            <a:r>
              <a:rPr lang="en-US" altLang="zh-CN" sz="1800" dirty="0" err="1"/>
              <a:t>endl</a:t>
            </a:r>
            <a:r>
              <a:rPr lang="en-US" altLang="zh-CN" sz="1800" dirty="0"/>
              <a:t>;    	//L4</a:t>
            </a:r>
            <a:endParaRPr lang="zh-CN" altLang="zh-CN" sz="1800" dirty="0"/>
          </a:p>
          <a:p>
            <a:pPr marL="0" indent="0">
              <a:buNone/>
            </a:pPr>
            <a:r>
              <a:rPr lang="en-US" altLang="zh-CN" sz="1800" dirty="0"/>
              <a:t>	</a:t>
            </a:r>
            <a:r>
              <a:rPr lang="en-US" altLang="zh-CN" sz="1800" dirty="0" err="1"/>
              <a:t>cout</a:t>
            </a:r>
            <a:r>
              <a:rPr lang="en-US" altLang="zh-CN" sz="1800" dirty="0"/>
              <a:t> &lt;&lt; max(c1, c3) &lt;&lt; </a:t>
            </a:r>
            <a:r>
              <a:rPr lang="en-US" altLang="zh-CN" sz="1800" dirty="0" err="1"/>
              <a:t>endl</a:t>
            </a:r>
            <a:r>
              <a:rPr lang="en-US" altLang="zh-CN" sz="1800" dirty="0"/>
              <a:t>;        	//L5</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
        <p:nvSpPr>
          <p:cNvPr id="4" name="对话气泡: 矩形 3"/>
          <p:cNvSpPr/>
          <p:nvPr/>
        </p:nvSpPr>
        <p:spPr>
          <a:xfrm>
            <a:off x="5490233" y="1916832"/>
            <a:ext cx="3635896" cy="1800200"/>
          </a:xfrm>
          <a:prstGeom prst="wedgeRectCallout">
            <a:avLst>
              <a:gd name="adj1" fmla="val -55655"/>
              <a:gd name="adj2" fmla="val 10670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t>程序运行结果如下：</a:t>
            </a:r>
          </a:p>
          <a:p>
            <a:r>
              <a:rPr lang="en-US" altLang="zh-CN" sz="1600" dirty="0"/>
              <a:t>42	//L1</a:t>
            </a:r>
            <a:r>
              <a:rPr lang="zh-CN" altLang="zh-CN" sz="1600" dirty="0"/>
              <a:t>的输出</a:t>
            </a:r>
          </a:p>
          <a:p>
            <a:r>
              <a:rPr lang="en-US" altLang="zh-CN" sz="1600" dirty="0"/>
              <a:t>12	//L2</a:t>
            </a:r>
            <a:r>
              <a:rPr lang="zh-CN" altLang="zh-CN" sz="1600" dirty="0"/>
              <a:t>的输出</a:t>
            </a:r>
          </a:p>
          <a:p>
            <a:r>
              <a:rPr lang="en-US" altLang="zh-CN" sz="1600" dirty="0"/>
              <a:t>aZtring2	//L3</a:t>
            </a:r>
            <a:r>
              <a:rPr lang="zh-CN" altLang="zh-CN" sz="1600" dirty="0"/>
              <a:t>的输出</a:t>
            </a:r>
          </a:p>
          <a:p>
            <a:r>
              <a:rPr lang="en-US" altLang="zh-CN" sz="1600" dirty="0" err="1"/>
              <a:t>hellow</a:t>
            </a:r>
            <a:r>
              <a:rPr lang="en-US" altLang="zh-CN" sz="1600" dirty="0"/>
              <a:t> everyone!	//L4</a:t>
            </a:r>
            <a:r>
              <a:rPr lang="zh-CN" altLang="zh-CN" sz="1600" dirty="0"/>
              <a:t>的输出，错误</a:t>
            </a:r>
          </a:p>
          <a:p>
            <a:r>
              <a:rPr lang="en-US" altLang="zh-CN" sz="1600" dirty="0" err="1"/>
              <a:t>hellow</a:t>
            </a:r>
            <a:r>
              <a:rPr lang="en-US" altLang="zh-CN" sz="1600" dirty="0"/>
              <a:t> everyone!	//L5</a:t>
            </a:r>
            <a:r>
              <a:rPr lang="zh-CN" altLang="zh-CN" sz="1600" dirty="0"/>
              <a:t>的输出，错误</a:t>
            </a:r>
            <a:endParaRPr lang="zh-CN" altLang="en-US" sz="1600" dirty="0"/>
          </a:p>
        </p:txBody>
      </p:sp>
      <p:sp>
        <p:nvSpPr>
          <p:cNvPr id="5" name="对话气泡: 矩形 4"/>
          <p:cNvSpPr/>
          <p:nvPr/>
        </p:nvSpPr>
        <p:spPr>
          <a:xfrm>
            <a:off x="5508104" y="4869160"/>
            <a:ext cx="3366628" cy="1617102"/>
          </a:xfrm>
          <a:prstGeom prst="wedgeRectCallout">
            <a:avLst>
              <a:gd name="adj1" fmla="val -60823"/>
              <a:gd name="adj2" fmla="val 5729"/>
            </a:avLst>
          </a:prstGeom>
          <a:gradFill>
            <a:gsLst>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L4、L5</a:t>
            </a:r>
            <a:r>
              <a:rPr lang="zh-CN" altLang="en-US" b="1" dirty="0">
                <a:solidFill>
                  <a:schemeClr val="tx1"/>
                </a:solidFill>
              </a:rPr>
              <a:t>的错误原因是</a:t>
            </a:r>
            <a:r>
              <a:rPr lang="zh-CN" altLang="zh-CN" b="1" dirty="0">
                <a:solidFill>
                  <a:schemeClr val="tx1"/>
                </a:solidFill>
              </a:rPr>
              <a:t>重载的</a:t>
            </a:r>
            <a:r>
              <a:rPr lang="en-US" altLang="zh-CN" b="1" dirty="0">
                <a:solidFill>
                  <a:schemeClr val="tx1"/>
                </a:solidFill>
              </a:rPr>
              <a:t>max</a:t>
            </a:r>
            <a:r>
              <a:rPr lang="zh-CN" altLang="zh-CN" b="1" dirty="0">
                <a:solidFill>
                  <a:schemeClr val="tx1"/>
                </a:solidFill>
              </a:rPr>
              <a:t>函数模板不能从</a:t>
            </a:r>
            <a:r>
              <a:rPr lang="en-US" altLang="zh-CN" b="1" dirty="0">
                <a:solidFill>
                  <a:schemeClr val="tx1"/>
                </a:solidFill>
              </a:rPr>
              <a:t>char *</a:t>
            </a:r>
            <a:r>
              <a:rPr lang="zh-CN" altLang="zh-CN" b="1" dirty="0">
                <a:solidFill>
                  <a:schemeClr val="tx1"/>
                </a:solidFill>
              </a:rPr>
              <a:t>类型的字符串中找出正确的最大值</a:t>
            </a:r>
            <a:r>
              <a:rPr lang="zh-CN" altLang="en-US" b="1" dirty="0">
                <a:solidFill>
                  <a:schemeClr val="tx1"/>
                </a:solidFill>
              </a:rPr>
              <a:t>。</a:t>
            </a:r>
            <a:endParaRPr lang="en-US" altLang="zh-CN" b="1" dirty="0">
              <a:solidFill>
                <a:schemeClr val="tx1"/>
              </a:solidFill>
            </a:endParaRPr>
          </a:p>
          <a:p>
            <a:pPr algn="ctr"/>
            <a:r>
              <a:rPr lang="zh-CN" altLang="en-US" b="1" dirty="0">
                <a:solidFill>
                  <a:srgbClr val="FF0000"/>
                </a:solidFill>
              </a:rPr>
              <a:t>解决方法是特化模板或定义正确的变通函数！</a:t>
            </a:r>
          </a:p>
        </p:txBody>
      </p:sp>
    </p:spTree>
    <p:extLst>
      <p:ext uri="{BB962C8B-B14F-4D97-AF65-F5344CB8AC3E}">
        <p14:creationId xmlns:p14="http://schemas.microsoft.com/office/powerpoint/2010/main" val="14277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 calcmode="lin" valueType="num">
                                      <p:cBhvr additive="base">
                                        <p:cTn id="8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anim calcmode="lin" valueType="num">
                                      <p:cBhvr additive="base">
                                        <p:cTn id="9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19" end="19"/>
                                            </p:txEl>
                                          </p:spTgt>
                                        </p:tgtEl>
                                        <p:attrNameLst>
                                          <p:attrName>style.visibility</p:attrName>
                                        </p:attrNameLst>
                                      </p:cBhvr>
                                      <p:to>
                                        <p:strVal val="visible"/>
                                      </p:to>
                                    </p:set>
                                    <p:anim calcmode="lin" valueType="num">
                                      <p:cBhvr additive="base">
                                        <p:cTn id="9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wipe(down)">
                                      <p:cBhvr>
                                        <p:cTn id="105" dur="500"/>
                                        <p:tgtEl>
                                          <p:spTgt spid="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down)">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3826" y="1052736"/>
            <a:ext cx="8158108" cy="5805264"/>
          </a:xfrm>
        </p:spPr>
        <p:txBody>
          <a:bodyPr/>
          <a:lstStyle/>
          <a:p>
            <a:pPr eaLnBrk="1" hangingPunct="1">
              <a:lnSpc>
                <a:spcPct val="90000"/>
              </a:lnSpc>
              <a:buFontTx/>
              <a:buNone/>
            </a:pPr>
            <a:r>
              <a:rPr lang="en-US" altLang="zh-CN" sz="2400" b="1" dirty="0">
                <a:solidFill>
                  <a:srgbClr val="FF0000"/>
                </a:solidFill>
              </a:rPr>
              <a:t>（6）</a:t>
            </a:r>
            <a:r>
              <a:rPr lang="zh-CN" altLang="en-US" sz="2400" b="1" dirty="0">
                <a:solidFill>
                  <a:srgbClr val="FF0000"/>
                </a:solidFill>
              </a:rPr>
              <a:t>模板的抽象与定义</a:t>
            </a:r>
            <a:endParaRPr lang="en-US" altLang="zh-CN" sz="2400" b="1" dirty="0">
              <a:solidFill>
                <a:srgbClr val="FF0000"/>
              </a:solidFill>
            </a:endParaRPr>
          </a:p>
          <a:p>
            <a:r>
              <a:rPr lang="zh-CN" altLang="zh-CN" sz="2400" dirty="0"/>
              <a:t>某些</a:t>
            </a:r>
            <a:r>
              <a:rPr lang="zh-CN" altLang="zh-CN" sz="2400" b="1" dirty="0">
                <a:solidFill>
                  <a:srgbClr val="0000CC"/>
                </a:solidFill>
              </a:rPr>
              <a:t>程序除了所处理的数据类型之外，程序代码和功能完全相同</a:t>
            </a:r>
            <a:r>
              <a:rPr lang="zh-CN" altLang="zh-CN" sz="2400" dirty="0"/>
              <a:t>，但为了实现它们，却不得不编写多个与具体数据类型紧密结合的程序。</a:t>
            </a:r>
            <a:endParaRPr lang="en-US" altLang="zh-CN" sz="2400" dirty="0"/>
          </a:p>
          <a:p>
            <a:r>
              <a:rPr lang="zh-CN" altLang="zh-CN" sz="2400" dirty="0"/>
              <a:t>例如，为了求两个</a:t>
            </a:r>
            <a:r>
              <a:rPr lang="en-US" altLang="zh-CN" sz="2400" dirty="0" err="1"/>
              <a:t>int</a:t>
            </a:r>
            <a:r>
              <a:rPr lang="zh-CN" altLang="zh-CN" sz="2400" dirty="0"/>
              <a:t>、</a:t>
            </a:r>
            <a:r>
              <a:rPr lang="en-US" altLang="zh-CN" sz="2400" dirty="0"/>
              <a:t>float</a:t>
            </a:r>
            <a:r>
              <a:rPr lang="zh-CN" altLang="zh-CN" sz="2400" dirty="0"/>
              <a:t>、</a:t>
            </a:r>
            <a:r>
              <a:rPr lang="en-US" altLang="zh-CN" sz="2400" dirty="0"/>
              <a:t>double</a:t>
            </a:r>
            <a:r>
              <a:rPr lang="zh-CN" altLang="zh-CN" sz="2400" dirty="0"/>
              <a:t>、</a:t>
            </a:r>
            <a:r>
              <a:rPr lang="en-US" altLang="zh-CN" sz="2400" dirty="0"/>
              <a:t>char</a:t>
            </a:r>
            <a:r>
              <a:rPr lang="zh-CN" altLang="zh-CN" sz="2400" dirty="0"/>
              <a:t>类型数中的最小数，需要编写下列函数：</a:t>
            </a:r>
            <a:endParaRPr lang="en-US" altLang="zh-CN" sz="2400" dirty="0"/>
          </a:p>
          <a:p>
            <a:pPr marL="400050" lvl="1" indent="0">
              <a:buNone/>
            </a:pPr>
            <a:r>
              <a:rPr lang="en-US" altLang="zh-CN" sz="2000" dirty="0" err="1"/>
              <a:t>int</a:t>
            </a:r>
            <a:r>
              <a:rPr lang="en-US" altLang="zh-CN" sz="2000" dirty="0"/>
              <a:t>  </a:t>
            </a:r>
            <a:r>
              <a:rPr lang="en-US" altLang="zh-CN" sz="2000" b="1" dirty="0">
                <a:solidFill>
                  <a:srgbClr val="0000CC"/>
                </a:solidFill>
              </a:rPr>
              <a:t>min</a:t>
            </a:r>
            <a:r>
              <a:rPr lang="en-US" altLang="zh-CN" sz="2000" dirty="0"/>
              <a:t>(</a:t>
            </a:r>
            <a:r>
              <a:rPr lang="en-US" altLang="zh-CN" sz="2000" dirty="0" err="1"/>
              <a:t>int</a:t>
            </a:r>
            <a:r>
              <a:rPr lang="en-US" altLang="zh-CN" sz="2000" dirty="0"/>
              <a:t> a, </a:t>
            </a:r>
            <a:r>
              <a:rPr lang="en-US" altLang="zh-CN" sz="2000" dirty="0" err="1"/>
              <a:t>int</a:t>
            </a:r>
            <a:r>
              <a:rPr lang="en-US" altLang="zh-CN" sz="2000" dirty="0"/>
              <a:t> b){return (a&lt;b)?</a:t>
            </a:r>
            <a:r>
              <a:rPr lang="en-US" altLang="zh-CN" sz="2000" dirty="0" err="1"/>
              <a:t>a:b</a:t>
            </a:r>
            <a:r>
              <a:rPr lang="en-US" altLang="zh-CN" sz="2000" dirty="0"/>
              <a:t>;}</a:t>
            </a:r>
            <a:endParaRPr lang="zh-CN" altLang="zh-CN" sz="2000" dirty="0"/>
          </a:p>
          <a:p>
            <a:pPr marL="400050" lvl="1" indent="0">
              <a:buNone/>
            </a:pPr>
            <a:r>
              <a:rPr lang="en-US" altLang="zh-CN" sz="2000" dirty="0"/>
              <a:t>float  </a:t>
            </a:r>
            <a:r>
              <a:rPr lang="en-US" altLang="zh-CN" sz="2000" b="1" dirty="0">
                <a:solidFill>
                  <a:srgbClr val="0000CC"/>
                </a:solidFill>
              </a:rPr>
              <a:t>min</a:t>
            </a:r>
            <a:r>
              <a:rPr lang="en-US" altLang="zh-CN" sz="2000" dirty="0"/>
              <a:t>(float a, float b){return (a&lt;b)?</a:t>
            </a:r>
            <a:r>
              <a:rPr lang="en-US" altLang="zh-CN" sz="2000" dirty="0" err="1"/>
              <a:t>a:b</a:t>
            </a:r>
            <a:r>
              <a:rPr lang="en-US" altLang="zh-CN" sz="2000" dirty="0"/>
              <a:t>;}</a:t>
            </a:r>
            <a:endParaRPr lang="zh-CN" altLang="zh-CN" sz="2000" dirty="0"/>
          </a:p>
          <a:p>
            <a:pPr marL="400050" lvl="1" indent="0">
              <a:buNone/>
            </a:pPr>
            <a:r>
              <a:rPr lang="en-US" altLang="zh-CN" sz="2000" dirty="0"/>
              <a:t>double </a:t>
            </a:r>
            <a:r>
              <a:rPr lang="en-US" altLang="zh-CN" sz="2000" b="1" dirty="0">
                <a:solidFill>
                  <a:srgbClr val="0000CC"/>
                </a:solidFill>
              </a:rPr>
              <a:t>min</a:t>
            </a:r>
            <a:r>
              <a:rPr lang="en-US" altLang="zh-CN" sz="2000" dirty="0"/>
              <a:t>(double a, double b){return (a&lt;b)?</a:t>
            </a:r>
            <a:r>
              <a:rPr lang="en-US" altLang="zh-CN" sz="2000" dirty="0" err="1"/>
              <a:t>a:b</a:t>
            </a:r>
            <a:r>
              <a:rPr lang="en-US" altLang="zh-CN" sz="2000" dirty="0"/>
              <a:t>;}</a:t>
            </a:r>
            <a:endParaRPr lang="zh-CN" altLang="zh-CN" sz="2000" dirty="0"/>
          </a:p>
          <a:p>
            <a:pPr marL="400050" lvl="1" indent="0">
              <a:buNone/>
            </a:pPr>
            <a:r>
              <a:rPr lang="en-US" altLang="zh-CN" sz="2000" dirty="0"/>
              <a:t>char  </a:t>
            </a:r>
            <a:r>
              <a:rPr lang="en-US" altLang="zh-CN" sz="2000" b="1" dirty="0">
                <a:solidFill>
                  <a:srgbClr val="0000CC"/>
                </a:solidFill>
              </a:rPr>
              <a:t>min</a:t>
            </a:r>
            <a:r>
              <a:rPr lang="en-US" altLang="zh-CN" sz="2000" dirty="0"/>
              <a:t>(char a, char b){return (a&lt;b)?</a:t>
            </a:r>
            <a:r>
              <a:rPr lang="en-US" altLang="zh-CN" sz="2000" dirty="0" err="1"/>
              <a:t>a:b</a:t>
            </a:r>
            <a:r>
              <a:rPr lang="en-US" altLang="zh-CN" sz="2000" dirty="0"/>
              <a:t>;}</a:t>
            </a:r>
            <a:endParaRPr lang="zh-CN" altLang="zh-CN" sz="2000" dirty="0"/>
          </a:p>
          <a:p>
            <a:pPr eaLnBrk="1" hangingPunct="1">
              <a:lnSpc>
                <a:spcPct val="90000"/>
              </a:lnSpc>
            </a:pPr>
            <a:r>
              <a:rPr lang="zh-CN" altLang="en-US" sz="2400" b="1" dirty="0">
                <a:solidFill>
                  <a:srgbClr val="FF0000"/>
                </a:solidFill>
              </a:rPr>
              <a:t>有什么办法只写一次代码，却可以处理不同数据类型呢？</a:t>
            </a:r>
            <a:endParaRPr lang="en-US" altLang="zh-CN" sz="2400" b="1" dirty="0">
              <a:solidFill>
                <a:srgbClr val="FF0000"/>
              </a:solidFill>
            </a:endParaRPr>
          </a:p>
          <a:p>
            <a:pPr marL="0" indent="0" eaLnBrk="1" hangingPunct="1">
              <a:lnSpc>
                <a:spcPct val="90000"/>
              </a:lnSpc>
              <a:buNone/>
            </a:pPr>
            <a:endParaRPr lang="en-US" altLang="zh-CN" sz="2400" dirty="0">
              <a:solidFill>
                <a:srgbClr val="FF0000"/>
              </a:solidFill>
            </a:endParaRPr>
          </a:p>
          <a:p>
            <a:pPr lvl="1" eaLnBrk="1" hangingPunct="1">
              <a:lnSpc>
                <a:spcPct val="90000"/>
              </a:lnSpc>
            </a:pPr>
            <a:endParaRPr lang="zh-CN" altLang="en-US" sz="2000" dirty="0">
              <a:solidFill>
                <a:srgbClr val="FF0000"/>
              </a:solidFill>
            </a:endParaRPr>
          </a:p>
        </p:txBody>
      </p:sp>
      <p:sp>
        <p:nvSpPr>
          <p:cNvPr id="4099" name="Rectangle 3"/>
          <p:cNvSpPr>
            <a:spLocks noGrp="1" noChangeArrowheads="1"/>
          </p:cNvSpPr>
          <p:nvPr>
            <p:ph type="title"/>
          </p:nvPr>
        </p:nvSpPr>
        <p:spPr>
          <a:xfrm>
            <a:off x="668559" y="0"/>
            <a:ext cx="7772400" cy="908720"/>
          </a:xfrm>
        </p:spPr>
        <p:txBody>
          <a:bodyPr/>
          <a:lstStyle/>
          <a:p>
            <a:pPr eaLnBrk="1" hangingPunct="1"/>
            <a:r>
              <a:rPr lang="en-GB" altLang="zh-CN" dirty="0"/>
              <a:t>7.1 </a:t>
            </a:r>
            <a:r>
              <a:rPr lang="zh-CN" altLang="en-GB" dirty="0"/>
              <a:t>模板</a:t>
            </a:r>
            <a:r>
              <a:rPr lang="zh-CN" altLang="en-GB" dirty="0">
                <a:solidFill>
                  <a:srgbClr val="FF0000"/>
                </a:solidFill>
              </a:rPr>
              <a:t>的概念</a:t>
            </a:r>
            <a:endParaRPr lang="zh-CN" altLang="en-US" dirty="0">
              <a:solidFill>
                <a:srgbClr val="FF0000"/>
              </a:solidFill>
            </a:endParaRPr>
          </a:p>
        </p:txBody>
      </p:sp>
    </p:spTree>
    <p:extLst>
      <p:ext uri="{BB962C8B-B14F-4D97-AF65-F5344CB8AC3E}">
        <p14:creationId xmlns:p14="http://schemas.microsoft.com/office/powerpoint/2010/main" val="850365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animEffect transition="in" filter="fade">
                                      <p:cBhvr>
                                        <p:cTn id="19" dur="1000"/>
                                        <p:tgtEl>
                                          <p:spTgt spid="13314">
                                            <p:txEl>
                                              <p:pRg st="3" end="3"/>
                                            </p:txEl>
                                          </p:spTgt>
                                        </p:tgtEl>
                                      </p:cBhvr>
                                    </p:animEffect>
                                    <p:anim calcmode="lin" valueType="num">
                                      <p:cBhvr>
                                        <p:cTn id="20" dur="10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3314">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4">
                                            <p:txEl>
                                              <p:pRg st="4" end="4"/>
                                            </p:txEl>
                                          </p:spTgt>
                                        </p:tgtEl>
                                        <p:attrNameLst>
                                          <p:attrName>style.visibility</p:attrName>
                                        </p:attrNameLst>
                                      </p:cBhvr>
                                      <p:to>
                                        <p:strVal val="visible"/>
                                      </p:to>
                                    </p:set>
                                    <p:animEffect transition="in" filter="fade">
                                      <p:cBhvr>
                                        <p:cTn id="24" dur="1000"/>
                                        <p:tgtEl>
                                          <p:spTgt spid="13314">
                                            <p:txEl>
                                              <p:pRg st="4" end="4"/>
                                            </p:txEl>
                                          </p:spTgt>
                                        </p:tgtEl>
                                      </p:cBhvr>
                                    </p:animEffect>
                                    <p:anim calcmode="lin" valueType="num">
                                      <p:cBhvr>
                                        <p:cTn id="25" dur="10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3314">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4">
                                            <p:txEl>
                                              <p:pRg st="5" end="5"/>
                                            </p:txEl>
                                          </p:spTgt>
                                        </p:tgtEl>
                                        <p:attrNameLst>
                                          <p:attrName>style.visibility</p:attrName>
                                        </p:attrNameLst>
                                      </p:cBhvr>
                                      <p:to>
                                        <p:strVal val="visible"/>
                                      </p:to>
                                    </p:set>
                                    <p:animEffect transition="in" filter="fade">
                                      <p:cBhvr>
                                        <p:cTn id="29" dur="1000"/>
                                        <p:tgtEl>
                                          <p:spTgt spid="13314">
                                            <p:txEl>
                                              <p:pRg st="5" end="5"/>
                                            </p:txEl>
                                          </p:spTgt>
                                        </p:tgtEl>
                                      </p:cBhvr>
                                    </p:animEffect>
                                    <p:anim calcmode="lin" valueType="num">
                                      <p:cBhvr>
                                        <p:cTn id="30" dur="10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3314">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4">
                                            <p:txEl>
                                              <p:pRg st="6" end="6"/>
                                            </p:txEl>
                                          </p:spTgt>
                                        </p:tgtEl>
                                        <p:attrNameLst>
                                          <p:attrName>style.visibility</p:attrName>
                                        </p:attrNameLst>
                                      </p:cBhvr>
                                      <p:to>
                                        <p:strVal val="visible"/>
                                      </p:to>
                                    </p:set>
                                    <p:animEffect transition="in" filter="fade">
                                      <p:cBhvr>
                                        <p:cTn id="34" dur="1000"/>
                                        <p:tgtEl>
                                          <p:spTgt spid="13314">
                                            <p:txEl>
                                              <p:pRg st="6" end="6"/>
                                            </p:txEl>
                                          </p:spTgt>
                                        </p:tgtEl>
                                      </p:cBhvr>
                                    </p:animEffect>
                                    <p:anim calcmode="lin" valueType="num">
                                      <p:cBhvr>
                                        <p:cTn id="35" dur="10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33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314">
                                            <p:txEl>
                                              <p:pRg st="7" end="7"/>
                                            </p:txEl>
                                          </p:spTgt>
                                        </p:tgtEl>
                                        <p:attrNameLst>
                                          <p:attrName>style.visibility</p:attrName>
                                        </p:attrNameLst>
                                      </p:cBhvr>
                                      <p:to>
                                        <p:strVal val="visible"/>
                                      </p:to>
                                    </p:set>
                                    <p:anim calcmode="lin" valueType="num">
                                      <p:cBhvr additive="base">
                                        <p:cTn id="41"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88" y="1052737"/>
            <a:ext cx="8623212" cy="5688632"/>
          </a:xfrm>
        </p:spPr>
        <p:txBody>
          <a:bodyPr/>
          <a:lstStyle/>
          <a:p>
            <a:pPr marL="0" indent="0">
              <a:buNone/>
            </a:pPr>
            <a:r>
              <a:rPr lang="en-US" altLang="zh-CN" sz="2000" b="1" dirty="0">
                <a:solidFill>
                  <a:srgbClr val="0000CC"/>
                </a:solidFill>
              </a:rPr>
              <a:t>2</a:t>
            </a:r>
            <a:r>
              <a:rPr lang="zh-CN" altLang="zh-CN" sz="2000" b="1" dirty="0">
                <a:solidFill>
                  <a:srgbClr val="0000CC"/>
                </a:solidFill>
              </a:rPr>
              <a:t>．模板特化</a:t>
            </a:r>
          </a:p>
          <a:p>
            <a:pPr marL="0" indent="0">
              <a:buNone/>
            </a:pPr>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模板特化的原因</a:t>
            </a:r>
            <a:endParaRPr lang="en-US" altLang="zh-CN" sz="2000" b="1" dirty="0">
              <a:solidFill>
                <a:srgbClr val="FF0000"/>
              </a:solidFill>
            </a:endParaRPr>
          </a:p>
          <a:p>
            <a:r>
              <a:rPr lang="zh-CN" altLang="zh-CN" sz="2000" dirty="0"/>
              <a:t>模板</a:t>
            </a:r>
            <a:r>
              <a:rPr lang="zh-CN" altLang="en-US" sz="2000" dirty="0"/>
              <a:t>虽然能够</a:t>
            </a:r>
            <a:r>
              <a:rPr lang="zh-CN" altLang="zh-CN" sz="2000" dirty="0"/>
              <a:t>实例化出实用于</a:t>
            </a:r>
            <a:r>
              <a:rPr lang="zh-CN" altLang="en-US" sz="2000" dirty="0"/>
              <a:t>各种</a:t>
            </a:r>
            <a:r>
              <a:rPr lang="zh-CN" altLang="zh-CN" sz="2000" dirty="0"/>
              <a:t>数据类型的可用函数或类，但要</a:t>
            </a:r>
            <a:r>
              <a:rPr lang="zh-CN" altLang="zh-CN" sz="2000" b="1" dirty="0">
                <a:solidFill>
                  <a:srgbClr val="0000CC"/>
                </a:solidFill>
              </a:rPr>
              <a:t>让一个模板实现对全部数据类型的正确处理，却不一定做得到</a:t>
            </a:r>
            <a:r>
              <a:rPr lang="zh-CN" altLang="zh-CN" sz="2000" dirty="0"/>
              <a:t>。比如，在例</a:t>
            </a:r>
            <a:r>
              <a:rPr lang="en-US" altLang="zh-CN" sz="2000" dirty="0"/>
              <a:t>7-9</a:t>
            </a:r>
            <a:r>
              <a:rPr lang="zh-CN" altLang="zh-CN" sz="2000" dirty="0"/>
              <a:t>中，</a:t>
            </a:r>
            <a:r>
              <a:rPr lang="en-US" altLang="zh-CN" sz="2000" dirty="0"/>
              <a:t>max</a:t>
            </a:r>
            <a:r>
              <a:rPr lang="zh-CN" altLang="zh-CN" sz="2000" dirty="0"/>
              <a:t>模板就不能够正确</a:t>
            </a:r>
            <a:r>
              <a:rPr lang="zh-CN" altLang="en-US" sz="2000" dirty="0"/>
              <a:t>计算字符串</a:t>
            </a:r>
            <a:r>
              <a:rPr lang="zh-CN" altLang="zh-CN" sz="2000" dirty="0"/>
              <a:t>的最大值</a:t>
            </a:r>
            <a:r>
              <a:rPr lang="zh-CN" altLang="en-US" sz="2000" dirty="0"/>
              <a:t>。因为，</a:t>
            </a:r>
            <a:r>
              <a:rPr lang="en-US" altLang="zh-CN" sz="2000" dirty="0"/>
              <a:t>char*</a:t>
            </a:r>
            <a:r>
              <a:rPr lang="zh-CN" altLang="zh-CN" sz="2000" dirty="0"/>
              <a:t>类型的字符串需要用</a:t>
            </a:r>
            <a:r>
              <a:rPr lang="en-US" altLang="zh-CN" sz="2000" dirty="0" err="1"/>
              <a:t>strcmp</a:t>
            </a:r>
            <a:r>
              <a:rPr lang="zh-CN" altLang="zh-CN" sz="2000" dirty="0"/>
              <a:t>函数而不是“</a:t>
            </a:r>
            <a:r>
              <a:rPr lang="en-US" altLang="zh-CN" sz="2000" dirty="0"/>
              <a:t>&lt;</a:t>
            </a:r>
            <a:r>
              <a:rPr lang="zh-CN" altLang="zh-CN" sz="2000" dirty="0"/>
              <a:t>”运算符比较其大小。</a:t>
            </a:r>
            <a:endParaRPr lang="en-US" altLang="zh-CN" sz="2000" dirty="0"/>
          </a:p>
          <a:p>
            <a:r>
              <a:rPr lang="zh-CN" altLang="zh-CN" sz="2000" dirty="0"/>
              <a:t>为了解决这一问题，</a:t>
            </a:r>
            <a:r>
              <a:rPr lang="en-US" altLang="zh-CN" sz="2000" dirty="0"/>
              <a:t>C++</a:t>
            </a:r>
            <a:r>
              <a:rPr lang="zh-CN" altLang="zh-CN" sz="2000" dirty="0"/>
              <a:t>允许为模板定义针对某种数据类型的替代版本，称为模板的特化。</a:t>
            </a:r>
            <a:endParaRPr lang="en-US" altLang="zh-CN" sz="2000" dirty="0"/>
          </a:p>
          <a:p>
            <a:pPr marL="0" indent="0">
              <a:buNone/>
            </a:pPr>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模板特化的</a:t>
            </a:r>
            <a:r>
              <a:rPr lang="zh-CN" altLang="zh-CN" sz="2000" b="1" dirty="0">
                <a:solidFill>
                  <a:srgbClr val="FF0000"/>
                </a:solidFill>
              </a:rPr>
              <a:t>语法形式</a:t>
            </a:r>
          </a:p>
          <a:p>
            <a:pPr marL="457200" lvl="1" indent="0">
              <a:buNone/>
            </a:pPr>
            <a:r>
              <a:rPr lang="en-US" altLang="zh-CN" sz="2000" b="1" dirty="0">
                <a:solidFill>
                  <a:srgbClr val="00B050"/>
                </a:solidFill>
              </a:rPr>
              <a:t>template &lt;&gt;</a:t>
            </a:r>
            <a:endParaRPr lang="zh-CN" altLang="zh-CN" sz="2000" b="1" dirty="0">
              <a:solidFill>
                <a:srgbClr val="00B050"/>
              </a:solidFill>
            </a:endParaRPr>
          </a:p>
          <a:p>
            <a:pPr marL="457200" lvl="1" indent="0">
              <a:buNone/>
            </a:pPr>
            <a:r>
              <a:rPr lang="zh-CN" altLang="zh-CN" sz="2000" b="1" dirty="0">
                <a:solidFill>
                  <a:srgbClr val="00B050"/>
                </a:solidFill>
              </a:rPr>
              <a:t>用具体类型替换模板参数的函数模板或类模板</a:t>
            </a:r>
          </a:p>
          <a:p>
            <a:r>
              <a:rPr lang="en-US" altLang="zh-CN" sz="2000" dirty="0"/>
              <a:t>&lt;&gt;</a:t>
            </a:r>
            <a:r>
              <a:rPr lang="zh-CN" altLang="zh-CN" sz="2000" dirty="0"/>
              <a:t>中不需要任何内容，表示模板特化。</a:t>
            </a:r>
            <a:endParaRPr lang="en-US" altLang="zh-CN" sz="2000" dirty="0"/>
          </a:p>
          <a:p>
            <a:pPr marL="0" indent="0">
              <a:buNone/>
            </a:pPr>
            <a:r>
              <a:rPr lang="zh-CN" altLang="en-US" sz="2000" b="1" dirty="0">
                <a:solidFill>
                  <a:srgbClr val="FF0000"/>
                </a:solidFill>
              </a:rPr>
              <a:t>（</a:t>
            </a:r>
            <a:r>
              <a:rPr lang="en-US" altLang="zh-CN" sz="2000" b="1" dirty="0">
                <a:solidFill>
                  <a:srgbClr val="FF0000"/>
                </a:solidFill>
              </a:rPr>
              <a:t>3）</a:t>
            </a:r>
            <a:r>
              <a:rPr lang="zh-CN" altLang="en-US" sz="2000" b="1" dirty="0">
                <a:solidFill>
                  <a:srgbClr val="FF0000"/>
                </a:solidFill>
              </a:rPr>
              <a:t>特化模板的设计方法</a:t>
            </a:r>
            <a:endParaRPr lang="en-US" altLang="zh-CN" sz="2000" b="1" dirty="0">
              <a:solidFill>
                <a:srgbClr val="FF0000"/>
              </a:solidFill>
            </a:endParaRPr>
          </a:p>
          <a:p>
            <a:r>
              <a:rPr lang="zh-CN" altLang="zh-CN" sz="2000" dirty="0"/>
              <a:t>特化模板必须与原模板具有相同的结构，在设计某种数据类型的特化模板时，</a:t>
            </a:r>
            <a:r>
              <a:rPr lang="zh-CN" altLang="zh-CN" sz="2000" dirty="0">
                <a:solidFill>
                  <a:srgbClr val="0000CC"/>
                </a:solidFill>
              </a:rPr>
              <a:t>只需要把原模板中的类型参数替换成指定数据类型后，重新编写函数模板（或类模板成员函数）的实现代码就行了</a:t>
            </a:r>
            <a:r>
              <a:rPr lang="zh-CN" altLang="zh-CN" sz="2000" dirty="0"/>
              <a:t>。</a:t>
            </a:r>
          </a:p>
          <a:p>
            <a:endParaRPr lang="zh-CN" altLang="en-US" sz="2000" dirty="0"/>
          </a:p>
        </p:txBody>
      </p:sp>
      <p:sp>
        <p:nvSpPr>
          <p:cNvPr id="4"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Tree>
    <p:extLst>
      <p:ext uri="{BB962C8B-B14F-4D97-AF65-F5344CB8AC3E}">
        <p14:creationId xmlns:p14="http://schemas.microsoft.com/office/powerpoint/2010/main" val="167347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800" dirty="0">
                <a:solidFill>
                  <a:srgbClr val="0000CC"/>
                </a:solidFill>
              </a:rPr>
              <a:t>【例</a:t>
            </a:r>
            <a:r>
              <a:rPr lang="en-US" altLang="zh-CN" sz="2800" dirty="0">
                <a:solidFill>
                  <a:srgbClr val="0000CC"/>
                </a:solidFill>
              </a:rPr>
              <a:t>7-10</a:t>
            </a:r>
            <a:r>
              <a:rPr lang="zh-CN" altLang="zh-CN" sz="2800" dirty="0">
                <a:solidFill>
                  <a:srgbClr val="0000CC"/>
                </a:solidFill>
              </a:rPr>
              <a:t>】为例</a:t>
            </a:r>
            <a:r>
              <a:rPr lang="en-US" altLang="zh-CN" sz="2800" dirty="0">
                <a:solidFill>
                  <a:srgbClr val="0000CC"/>
                </a:solidFill>
              </a:rPr>
              <a:t>7-9</a:t>
            </a:r>
            <a:r>
              <a:rPr lang="zh-CN" altLang="zh-CN" sz="2800" dirty="0">
                <a:solidFill>
                  <a:srgbClr val="0000CC"/>
                </a:solidFill>
              </a:rPr>
              <a:t>的</a:t>
            </a:r>
            <a:r>
              <a:rPr lang="en-US" altLang="zh-CN" sz="2800" dirty="0">
                <a:solidFill>
                  <a:srgbClr val="0000CC"/>
                </a:solidFill>
              </a:rPr>
              <a:t>max</a:t>
            </a:r>
            <a:r>
              <a:rPr lang="zh-CN" altLang="zh-CN" sz="2800" dirty="0">
                <a:solidFill>
                  <a:srgbClr val="0000CC"/>
                </a:solidFill>
              </a:rPr>
              <a:t>函数模板提供特化版，找出</a:t>
            </a:r>
            <a:r>
              <a:rPr lang="en-US" altLang="zh-CN" sz="2800" dirty="0">
                <a:solidFill>
                  <a:srgbClr val="0000CC"/>
                </a:solidFill>
              </a:rPr>
              <a:t>2</a:t>
            </a:r>
            <a:r>
              <a:rPr lang="zh-CN" altLang="zh-CN" sz="2800" dirty="0">
                <a:solidFill>
                  <a:srgbClr val="0000CC"/>
                </a:solidFill>
              </a:rPr>
              <a:t>个</a:t>
            </a:r>
            <a:r>
              <a:rPr lang="en-US" altLang="zh-CN" sz="2800" dirty="0">
                <a:solidFill>
                  <a:srgbClr val="0000CC"/>
                </a:solidFill>
              </a:rPr>
              <a:t>char*</a:t>
            </a:r>
            <a:r>
              <a:rPr lang="zh-CN" altLang="zh-CN" sz="2800" dirty="0">
                <a:solidFill>
                  <a:srgbClr val="0000CC"/>
                </a:solidFill>
              </a:rPr>
              <a:t>类型字符串中的最大值。</a:t>
            </a:r>
          </a:p>
          <a:p>
            <a:r>
              <a:rPr lang="zh-CN" altLang="en-US" sz="2800" dirty="0">
                <a:solidFill>
                  <a:srgbClr val="FF0000"/>
                </a:solidFill>
              </a:rPr>
              <a:t>解决模板不能正确进行字符串大小比较的问题</a:t>
            </a:r>
            <a:endParaRPr lang="en-US" altLang="zh-CN" sz="2800" dirty="0">
              <a:solidFill>
                <a:srgbClr val="FF0000"/>
              </a:solidFill>
            </a:endParaRPr>
          </a:p>
          <a:p>
            <a:pPr lvl="1" indent="-342900"/>
            <a:r>
              <a:rPr lang="zh-CN" altLang="zh-CN" dirty="0"/>
              <a:t>例</a:t>
            </a:r>
            <a:r>
              <a:rPr lang="en-US" altLang="zh-CN" dirty="0"/>
              <a:t>7-9</a:t>
            </a:r>
            <a:r>
              <a:rPr lang="zh-CN" altLang="en-US" dirty="0"/>
              <a:t>的模板不能正确正字符串的大小比较，解决方法是在原程序中</a:t>
            </a:r>
            <a:r>
              <a:rPr lang="zh-CN" altLang="zh-CN" dirty="0"/>
              <a:t>添加处理</a:t>
            </a:r>
            <a:r>
              <a:rPr lang="en-US" altLang="zh-CN" dirty="0" err="1"/>
              <a:t>const</a:t>
            </a:r>
            <a:r>
              <a:rPr lang="en-US" altLang="zh-CN" dirty="0"/>
              <a:t> char*</a:t>
            </a:r>
            <a:r>
              <a:rPr lang="zh-CN" altLang="zh-CN" dirty="0"/>
              <a:t>最大值计算的</a:t>
            </a:r>
            <a:r>
              <a:rPr lang="en-US" altLang="zh-CN" dirty="0"/>
              <a:t>max</a:t>
            </a:r>
            <a:r>
              <a:rPr lang="zh-CN" altLang="zh-CN" dirty="0"/>
              <a:t>特化模板函数</a:t>
            </a:r>
            <a:r>
              <a:rPr lang="zh-CN" altLang="en-US" dirty="0"/>
              <a:t>。</a:t>
            </a:r>
            <a:endParaRPr lang="en-US" altLang="zh-CN" dirty="0"/>
          </a:p>
          <a:p>
            <a:pPr lvl="1" indent="-342900"/>
            <a:r>
              <a:rPr lang="zh-CN" altLang="en-US" dirty="0"/>
              <a:t>方法是：</a:t>
            </a:r>
            <a:r>
              <a:rPr lang="zh-CN" altLang="zh-CN" b="1" dirty="0">
                <a:solidFill>
                  <a:srgbClr val="FF0000"/>
                </a:solidFill>
              </a:rPr>
              <a:t>用</a:t>
            </a:r>
            <a:r>
              <a:rPr lang="en-US" altLang="zh-CN" b="1" dirty="0" err="1">
                <a:solidFill>
                  <a:srgbClr val="FF0000"/>
                </a:solidFill>
              </a:rPr>
              <a:t>const</a:t>
            </a:r>
            <a:r>
              <a:rPr lang="en-US" altLang="zh-CN" b="1" dirty="0">
                <a:solidFill>
                  <a:srgbClr val="FF0000"/>
                </a:solidFill>
              </a:rPr>
              <a:t> char*</a:t>
            </a:r>
            <a:r>
              <a:rPr lang="zh-CN" altLang="zh-CN" b="1" dirty="0">
                <a:solidFill>
                  <a:srgbClr val="FF0000"/>
                </a:solidFill>
              </a:rPr>
              <a:t>替换</a:t>
            </a:r>
            <a:r>
              <a:rPr lang="en-US" altLang="zh-CN" b="1" dirty="0">
                <a:solidFill>
                  <a:srgbClr val="FF0000"/>
                </a:solidFill>
              </a:rPr>
              <a:t>max</a:t>
            </a:r>
            <a:r>
              <a:rPr lang="zh-CN" altLang="zh-CN" b="1" dirty="0">
                <a:solidFill>
                  <a:srgbClr val="FF0000"/>
                </a:solidFill>
              </a:rPr>
              <a:t>模板中的</a:t>
            </a:r>
            <a:r>
              <a:rPr lang="en-US" altLang="zh-CN" b="1" dirty="0">
                <a:solidFill>
                  <a:srgbClr val="FF0000"/>
                </a:solidFill>
              </a:rPr>
              <a:t>T</a:t>
            </a:r>
            <a:r>
              <a:rPr lang="zh-CN" altLang="zh-CN" dirty="0"/>
              <a:t>，其余代码不作任何修改。</a:t>
            </a:r>
          </a:p>
          <a:p>
            <a:endParaRPr lang="zh-CN" altLang="en-US" dirty="0"/>
          </a:p>
        </p:txBody>
      </p:sp>
      <p:sp>
        <p:nvSpPr>
          <p:cNvPr id="4"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Tree>
    <p:extLst>
      <p:ext uri="{BB962C8B-B14F-4D97-AF65-F5344CB8AC3E}">
        <p14:creationId xmlns:p14="http://schemas.microsoft.com/office/powerpoint/2010/main" val="37895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dirty="0">
                <a:solidFill>
                  <a:srgbClr val="0000CC"/>
                </a:solidFill>
              </a:rPr>
              <a:t>不修改程序的</a:t>
            </a:r>
            <a:r>
              <a:rPr lang="zh-CN" altLang="en-US" sz="2400" dirty="0">
                <a:solidFill>
                  <a:srgbClr val="0000CC"/>
                </a:solidFill>
              </a:rPr>
              <a:t>任何</a:t>
            </a:r>
            <a:r>
              <a:rPr lang="zh-CN" altLang="zh-CN" sz="2400" dirty="0">
                <a:solidFill>
                  <a:srgbClr val="0000CC"/>
                </a:solidFill>
              </a:rPr>
              <a:t>代码（包括</a:t>
            </a:r>
            <a:r>
              <a:rPr lang="en-US" altLang="zh-CN" sz="2400" dirty="0">
                <a:solidFill>
                  <a:srgbClr val="0000CC"/>
                </a:solidFill>
              </a:rPr>
              <a:t>main</a:t>
            </a:r>
            <a:r>
              <a:rPr lang="zh-CN" altLang="zh-CN" sz="2400" dirty="0">
                <a:solidFill>
                  <a:srgbClr val="0000CC"/>
                </a:solidFill>
              </a:rPr>
              <a:t>函数）</a:t>
            </a:r>
            <a:r>
              <a:rPr lang="zh-CN" altLang="en-US" sz="2400" dirty="0">
                <a:solidFill>
                  <a:srgbClr val="0000CC"/>
                </a:solidFill>
              </a:rPr>
              <a:t>，只在原来的程序中添加下面的特化模板</a:t>
            </a:r>
            <a:endParaRPr lang="zh-CN" altLang="zh-CN" sz="2400" dirty="0">
              <a:solidFill>
                <a:srgbClr val="0000CC"/>
              </a:solidFill>
            </a:endParaRPr>
          </a:p>
          <a:p>
            <a:pPr marL="0" indent="0">
              <a:buNone/>
            </a:pPr>
            <a:r>
              <a:rPr lang="en-US" altLang="zh-CN" sz="2000" dirty="0"/>
              <a:t>//Eg7-10</a:t>
            </a:r>
            <a:endParaRPr lang="zh-CN" altLang="zh-CN" sz="2000" dirty="0"/>
          </a:p>
          <a:p>
            <a:pPr marL="0" indent="0">
              <a:buNone/>
            </a:pPr>
            <a:r>
              <a:rPr lang="zh-CN" altLang="zh-CN" sz="2000" dirty="0"/>
              <a:t>……</a:t>
            </a:r>
          </a:p>
          <a:p>
            <a:pPr marL="0" indent="0">
              <a:buNone/>
            </a:pPr>
            <a:r>
              <a:rPr lang="en-US" altLang="zh-CN" sz="2000" dirty="0"/>
              <a:t>template&lt;&gt;</a:t>
            </a:r>
            <a:endParaRPr lang="zh-CN" altLang="zh-CN" sz="2000" dirty="0"/>
          </a:p>
          <a:p>
            <a:pPr marL="0" indent="0">
              <a:buNone/>
            </a:pPr>
            <a:r>
              <a:rPr lang="en-US" altLang="zh-CN" sz="2000" dirty="0" err="1"/>
              <a:t>const</a:t>
            </a:r>
            <a:r>
              <a:rPr lang="en-US" altLang="zh-CN" sz="2000" dirty="0"/>
              <a:t> char* </a:t>
            </a:r>
            <a:r>
              <a:rPr lang="en-US" altLang="zh-CN" sz="2000" dirty="0" err="1"/>
              <a:t>const</a:t>
            </a:r>
            <a:r>
              <a:rPr lang="en-US" altLang="zh-CN" sz="2000" dirty="0"/>
              <a:t>&amp; max(</a:t>
            </a:r>
            <a:r>
              <a:rPr lang="en-US" altLang="zh-CN" sz="2000" dirty="0" err="1"/>
              <a:t>const</a:t>
            </a:r>
            <a:r>
              <a:rPr lang="en-US" altLang="zh-CN" sz="2000" dirty="0"/>
              <a:t> char* </a:t>
            </a:r>
            <a:r>
              <a:rPr lang="en-US" altLang="zh-CN" sz="2000" dirty="0" err="1"/>
              <a:t>const</a:t>
            </a:r>
            <a:r>
              <a:rPr lang="en-US" altLang="zh-CN" sz="2000" dirty="0"/>
              <a:t>&amp; a, </a:t>
            </a:r>
            <a:r>
              <a:rPr lang="en-US" altLang="zh-CN" sz="2000" dirty="0" err="1"/>
              <a:t>const</a:t>
            </a:r>
            <a:r>
              <a:rPr lang="en-US" altLang="zh-CN" sz="2000" dirty="0"/>
              <a:t> char* </a:t>
            </a:r>
            <a:r>
              <a:rPr lang="en-US" altLang="zh-CN" sz="2000" dirty="0" err="1"/>
              <a:t>const</a:t>
            </a:r>
            <a:r>
              <a:rPr lang="en-US" altLang="zh-CN" sz="2000" dirty="0"/>
              <a:t>&amp; b)</a:t>
            </a:r>
            <a:endParaRPr lang="zh-CN" altLang="zh-CN" sz="2000" dirty="0"/>
          </a:p>
          <a:p>
            <a:pPr marL="0" indent="0">
              <a:buNone/>
            </a:pPr>
            <a:r>
              <a:rPr lang="en-US" altLang="zh-CN" sz="2000" dirty="0"/>
              <a:t> {</a:t>
            </a:r>
            <a:endParaRPr lang="zh-CN" altLang="zh-CN" sz="2000" dirty="0"/>
          </a:p>
          <a:p>
            <a:pPr marL="0" indent="0">
              <a:buNone/>
            </a:pPr>
            <a:r>
              <a:rPr lang="en-US" altLang="zh-CN" sz="2000" dirty="0"/>
              <a:t>	 return </a:t>
            </a:r>
            <a:r>
              <a:rPr lang="en-US" altLang="zh-CN" sz="2000" dirty="0" err="1"/>
              <a:t>strcmp</a:t>
            </a:r>
            <a:r>
              <a:rPr lang="en-US" altLang="zh-CN" sz="2000" dirty="0"/>
              <a:t>(a, b) &lt; 0 ? b : a;</a:t>
            </a:r>
            <a:endParaRPr lang="zh-CN" altLang="zh-CN" sz="2000" dirty="0"/>
          </a:p>
          <a:p>
            <a:pPr marL="0" indent="0">
              <a:buNone/>
            </a:pPr>
            <a:r>
              <a:rPr lang="en-US" altLang="zh-CN" sz="2000" dirty="0"/>
              <a:t> }</a:t>
            </a:r>
          </a:p>
          <a:p>
            <a:endParaRPr lang="zh-CN" altLang="en-US" dirty="0"/>
          </a:p>
        </p:txBody>
      </p:sp>
      <p:sp>
        <p:nvSpPr>
          <p:cNvPr id="4" name="对话气泡: 矩形 3"/>
          <p:cNvSpPr/>
          <p:nvPr/>
        </p:nvSpPr>
        <p:spPr>
          <a:xfrm>
            <a:off x="755576" y="4653136"/>
            <a:ext cx="7416824" cy="2016224"/>
          </a:xfrm>
          <a:prstGeom prst="wedgeRectCallout">
            <a:avLst>
              <a:gd name="adj1" fmla="val -15695"/>
              <a:gd name="adj2" fmla="val -7855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程序运行结果如下</a:t>
            </a:r>
            <a:r>
              <a:rPr lang="zh-CN" altLang="en-US" dirty="0"/>
              <a:t>，这次是正确的了！最后两行是特化模板输出的。</a:t>
            </a:r>
            <a:endParaRPr lang="zh-CN" altLang="zh-CN" dirty="0"/>
          </a:p>
          <a:p>
            <a:r>
              <a:rPr lang="en-US" altLang="zh-CN" dirty="0"/>
              <a:t>42</a:t>
            </a:r>
            <a:endParaRPr lang="zh-CN" altLang="zh-CN" dirty="0"/>
          </a:p>
          <a:p>
            <a:r>
              <a:rPr lang="en-US" altLang="zh-CN" dirty="0"/>
              <a:t>12</a:t>
            </a:r>
            <a:endParaRPr lang="zh-CN" altLang="zh-CN" dirty="0"/>
          </a:p>
          <a:p>
            <a:r>
              <a:rPr lang="en-US" altLang="zh-CN" dirty="0"/>
              <a:t>aZtring2</a:t>
            </a:r>
            <a:endParaRPr lang="zh-CN" altLang="zh-CN" dirty="0"/>
          </a:p>
          <a:p>
            <a:r>
              <a:rPr lang="en-US" altLang="zh-CN" dirty="0" err="1"/>
              <a:t>hellow</a:t>
            </a:r>
            <a:r>
              <a:rPr lang="en-US" altLang="zh-CN" dirty="0"/>
              <a:t> template override!                      //</a:t>
            </a:r>
            <a:r>
              <a:rPr lang="zh-CN" altLang="zh-CN" dirty="0"/>
              <a:t>正确</a:t>
            </a:r>
          </a:p>
          <a:p>
            <a:r>
              <a:rPr lang="en-US" altLang="zh-CN" dirty="0" err="1"/>
              <a:t>hellow</a:t>
            </a:r>
            <a:r>
              <a:rPr lang="en-US" altLang="zh-CN" dirty="0"/>
              <a:t> template override!                      //</a:t>
            </a:r>
            <a:r>
              <a:rPr lang="zh-CN" altLang="zh-CN" dirty="0"/>
              <a:t>正确</a:t>
            </a:r>
          </a:p>
        </p:txBody>
      </p:sp>
      <p:sp>
        <p:nvSpPr>
          <p:cNvPr id="5"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Tree>
    <p:extLst>
      <p:ext uri="{BB962C8B-B14F-4D97-AF65-F5344CB8AC3E}">
        <p14:creationId xmlns:p14="http://schemas.microsoft.com/office/powerpoint/2010/main" val="78070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84976" cy="5168635"/>
          </a:xfrm>
        </p:spPr>
        <p:txBody>
          <a:bodyPr/>
          <a:lstStyle/>
          <a:p>
            <a:pPr marL="0" indent="0">
              <a:buNone/>
            </a:pPr>
            <a:r>
              <a:rPr lang="en-US" altLang="zh-CN" sz="2800" b="1" dirty="0">
                <a:solidFill>
                  <a:srgbClr val="0000CC"/>
                </a:solidFill>
              </a:rPr>
              <a:t>3.</a:t>
            </a:r>
            <a:r>
              <a:rPr lang="zh-CN" altLang="zh-CN" sz="2800" b="1" dirty="0">
                <a:solidFill>
                  <a:srgbClr val="0000CC"/>
                </a:solidFill>
              </a:rPr>
              <a:t>为模板补充普通函数</a:t>
            </a:r>
          </a:p>
          <a:p>
            <a:r>
              <a:rPr lang="zh-CN" altLang="zh-CN" sz="2800" dirty="0"/>
              <a:t>针对模板不能正确处理的特定数据类型，除了提供处理该类型的特化版本之外，还可以</a:t>
            </a:r>
            <a:r>
              <a:rPr lang="zh-CN" altLang="zh-CN" sz="2800" b="1" dirty="0">
                <a:solidFill>
                  <a:srgbClr val="FF0000"/>
                </a:solidFill>
              </a:rPr>
              <a:t>提供处理该类型的普通函数版本</a:t>
            </a:r>
            <a:r>
              <a:rPr lang="zh-CN" altLang="zh-CN" sz="2800" dirty="0"/>
              <a:t>。</a:t>
            </a:r>
          </a:p>
          <a:p>
            <a:pPr marL="0" indent="0">
              <a:buNone/>
            </a:pPr>
            <a:r>
              <a:rPr lang="zh-CN" altLang="zh-CN" sz="2800" dirty="0">
                <a:solidFill>
                  <a:srgbClr val="0000CC"/>
                </a:solidFill>
              </a:rPr>
              <a:t>【例</a:t>
            </a:r>
            <a:r>
              <a:rPr lang="en-US" altLang="zh-CN" sz="2800" dirty="0">
                <a:solidFill>
                  <a:srgbClr val="0000CC"/>
                </a:solidFill>
              </a:rPr>
              <a:t>7-11</a:t>
            </a:r>
            <a:r>
              <a:rPr lang="zh-CN" altLang="zh-CN" sz="2800" dirty="0">
                <a:solidFill>
                  <a:srgbClr val="0000CC"/>
                </a:solidFill>
              </a:rPr>
              <a:t>】在例</a:t>
            </a:r>
            <a:r>
              <a:rPr lang="en-US" altLang="zh-CN" sz="2800" dirty="0">
                <a:solidFill>
                  <a:srgbClr val="0000CC"/>
                </a:solidFill>
              </a:rPr>
              <a:t>7-10</a:t>
            </a:r>
            <a:r>
              <a:rPr lang="zh-CN" altLang="zh-CN" sz="2800" dirty="0">
                <a:solidFill>
                  <a:srgbClr val="0000CC"/>
                </a:solidFill>
              </a:rPr>
              <a:t>中添加从两个</a:t>
            </a:r>
            <a:r>
              <a:rPr lang="en-US" altLang="zh-CN" sz="2800" dirty="0" err="1">
                <a:solidFill>
                  <a:srgbClr val="0000CC"/>
                </a:solidFill>
              </a:rPr>
              <a:t>const</a:t>
            </a:r>
            <a:r>
              <a:rPr lang="en-US" altLang="zh-CN" sz="2800" dirty="0">
                <a:solidFill>
                  <a:srgbClr val="0000CC"/>
                </a:solidFill>
              </a:rPr>
              <a:t> char*</a:t>
            </a:r>
            <a:r>
              <a:rPr lang="zh-CN" altLang="zh-CN" sz="2800" dirty="0">
                <a:solidFill>
                  <a:srgbClr val="0000CC"/>
                </a:solidFill>
              </a:rPr>
              <a:t>类型的字符串中找出最大值的普通</a:t>
            </a:r>
            <a:r>
              <a:rPr lang="en-US" altLang="zh-CN" sz="2800" dirty="0">
                <a:solidFill>
                  <a:srgbClr val="0000CC"/>
                </a:solidFill>
              </a:rPr>
              <a:t>max</a:t>
            </a:r>
            <a:r>
              <a:rPr lang="zh-CN" altLang="zh-CN" sz="2800" dirty="0">
                <a:solidFill>
                  <a:srgbClr val="0000CC"/>
                </a:solidFill>
              </a:rPr>
              <a:t>函数。</a:t>
            </a:r>
          </a:p>
          <a:p>
            <a:r>
              <a:rPr lang="zh-CN" altLang="zh-CN" sz="2800" dirty="0"/>
              <a:t>在例</a:t>
            </a:r>
            <a:r>
              <a:rPr lang="en-US" altLang="zh-CN" sz="2800" dirty="0"/>
              <a:t>7-10</a:t>
            </a:r>
            <a:r>
              <a:rPr lang="zh-CN" altLang="zh-CN" sz="2800" dirty="0"/>
              <a:t>中添加普通</a:t>
            </a:r>
            <a:r>
              <a:rPr lang="en-US" altLang="zh-CN" sz="2800" dirty="0"/>
              <a:t>max</a:t>
            </a:r>
            <a:r>
              <a:rPr lang="zh-CN" altLang="zh-CN" sz="2800" dirty="0"/>
              <a:t>函数，其余代码不作任何修改，完整的程序代码如下：</a:t>
            </a:r>
          </a:p>
          <a:p>
            <a:endParaRPr lang="zh-CN" altLang="en-US" dirty="0"/>
          </a:p>
        </p:txBody>
      </p:sp>
      <p:sp>
        <p:nvSpPr>
          <p:cNvPr id="4"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Tree>
    <p:extLst>
      <p:ext uri="{BB962C8B-B14F-4D97-AF65-F5344CB8AC3E}">
        <p14:creationId xmlns:p14="http://schemas.microsoft.com/office/powerpoint/2010/main" val="74340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23212" cy="5168635"/>
          </a:xfrm>
        </p:spPr>
        <p:txBody>
          <a:bodyPr/>
          <a:lstStyle/>
          <a:p>
            <a:pPr marL="0" indent="0">
              <a:buNone/>
            </a:pPr>
            <a:r>
              <a:rPr lang="en-US" altLang="zh-CN" sz="2000" dirty="0"/>
              <a:t>//Eg7-11.cpp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#include&lt;string&gt;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b="1" dirty="0">
                <a:solidFill>
                  <a:srgbClr val="0000CC"/>
                </a:solidFill>
              </a:rPr>
              <a:t>template &lt;</a:t>
            </a:r>
            <a:r>
              <a:rPr lang="en-US" altLang="zh-CN" sz="2000" b="1" dirty="0" err="1">
                <a:solidFill>
                  <a:srgbClr val="0000CC"/>
                </a:solidFill>
              </a:rPr>
              <a:t>typename</a:t>
            </a:r>
            <a:r>
              <a:rPr lang="en-US" altLang="zh-CN" sz="2000" b="1" dirty="0">
                <a:solidFill>
                  <a:srgbClr val="0000CC"/>
                </a:solidFill>
              </a:rPr>
              <a:t> T&gt;</a:t>
            </a:r>
            <a:endParaRPr lang="zh-CN" altLang="zh-CN" sz="2000" b="1" dirty="0">
              <a:solidFill>
                <a:srgbClr val="0000CC"/>
              </a:solidFill>
            </a:endParaRPr>
          </a:p>
          <a:p>
            <a:pPr marL="0" indent="0">
              <a:buNone/>
            </a:pPr>
            <a:r>
              <a:rPr lang="en-US" altLang="zh-CN" sz="2000" dirty="0"/>
              <a:t>inline T </a:t>
            </a:r>
            <a:r>
              <a:rPr lang="en-US" altLang="zh-CN" sz="2000" dirty="0" err="1"/>
              <a:t>const</a:t>
            </a:r>
            <a:r>
              <a:rPr lang="en-US" altLang="zh-CN" sz="2000" dirty="0"/>
              <a:t>&amp; max(T </a:t>
            </a:r>
            <a:r>
              <a:rPr lang="en-US" altLang="zh-CN" sz="2000" dirty="0" err="1"/>
              <a:t>const</a:t>
            </a:r>
            <a:r>
              <a:rPr lang="en-US" altLang="zh-CN" sz="2000" dirty="0"/>
              <a:t>&amp; a, T </a:t>
            </a:r>
            <a:r>
              <a:rPr lang="en-US" altLang="zh-CN" sz="2000" dirty="0" err="1"/>
              <a:t>const</a:t>
            </a:r>
            <a:r>
              <a:rPr lang="en-US" altLang="zh-CN" sz="2000" dirty="0"/>
              <a:t>&amp; b){</a:t>
            </a:r>
            <a:endParaRPr lang="zh-CN" altLang="zh-CN" sz="2000" dirty="0"/>
          </a:p>
          <a:p>
            <a:pPr marL="0" indent="0">
              <a:buNone/>
            </a:pPr>
            <a:r>
              <a:rPr lang="en-US" altLang="zh-CN" sz="2000" dirty="0"/>
              <a:t>	return  a &lt; b ? b : a;</a:t>
            </a:r>
            <a:endParaRPr lang="zh-CN" altLang="zh-CN" sz="2000" dirty="0"/>
          </a:p>
          <a:p>
            <a:pPr marL="0" indent="0">
              <a:buNone/>
            </a:pPr>
            <a:r>
              <a:rPr lang="en-US" altLang="zh-CN" sz="2000" dirty="0"/>
              <a:t>}</a:t>
            </a:r>
            <a:endParaRPr lang="zh-CN" altLang="zh-CN" sz="2000" dirty="0"/>
          </a:p>
          <a:p>
            <a:pPr marL="0" indent="0">
              <a:buNone/>
            </a:pPr>
            <a:r>
              <a:rPr lang="en-US" altLang="zh-CN" sz="2000" b="1" dirty="0">
                <a:solidFill>
                  <a:srgbClr val="0000CC"/>
                </a:solidFill>
              </a:rPr>
              <a:t>template &lt;</a:t>
            </a:r>
            <a:r>
              <a:rPr lang="en-US" altLang="zh-CN" sz="2000" b="1" dirty="0" err="1">
                <a:solidFill>
                  <a:srgbClr val="0000CC"/>
                </a:solidFill>
              </a:rPr>
              <a:t>typename</a:t>
            </a:r>
            <a:r>
              <a:rPr lang="en-US" altLang="zh-CN" sz="2000" b="1" dirty="0">
                <a:solidFill>
                  <a:srgbClr val="0000CC"/>
                </a:solidFill>
              </a:rPr>
              <a:t> T&gt;</a:t>
            </a:r>
            <a:endParaRPr lang="zh-CN" altLang="zh-CN" sz="2000" b="1" dirty="0">
              <a:solidFill>
                <a:srgbClr val="0000CC"/>
              </a:solidFill>
            </a:endParaRPr>
          </a:p>
          <a:p>
            <a:pPr marL="0" indent="0">
              <a:buNone/>
            </a:pPr>
            <a:r>
              <a:rPr lang="en-US" altLang="zh-CN" sz="2000" dirty="0"/>
              <a:t>inline T </a:t>
            </a:r>
            <a:r>
              <a:rPr lang="en-US" altLang="zh-CN" sz="2000" dirty="0" err="1"/>
              <a:t>const</a:t>
            </a:r>
            <a:r>
              <a:rPr lang="en-US" altLang="zh-CN" sz="2000" dirty="0"/>
              <a:t>&amp; max(T </a:t>
            </a:r>
            <a:r>
              <a:rPr lang="en-US" altLang="zh-CN" sz="2000" dirty="0" err="1"/>
              <a:t>const</a:t>
            </a:r>
            <a:r>
              <a:rPr lang="en-US" altLang="zh-CN" sz="2000" dirty="0"/>
              <a:t>&amp; a, T </a:t>
            </a:r>
            <a:r>
              <a:rPr lang="en-US" altLang="zh-CN" sz="2000" dirty="0" err="1"/>
              <a:t>const</a:t>
            </a:r>
            <a:r>
              <a:rPr lang="en-US" altLang="zh-CN" sz="2000" dirty="0"/>
              <a:t>&amp; b, T </a:t>
            </a:r>
            <a:r>
              <a:rPr lang="en-US" altLang="zh-CN" sz="2000" dirty="0" err="1"/>
              <a:t>const</a:t>
            </a:r>
            <a:r>
              <a:rPr lang="en-US" altLang="zh-CN" sz="2000" dirty="0"/>
              <a:t>&amp; c){</a:t>
            </a:r>
            <a:endParaRPr lang="zh-CN" altLang="zh-CN" sz="2000" dirty="0"/>
          </a:p>
          <a:p>
            <a:pPr marL="0" indent="0">
              <a:buNone/>
            </a:pPr>
            <a:r>
              <a:rPr lang="en-US" altLang="zh-CN" sz="2000" dirty="0"/>
              <a:t>	return max(max(a, b), c);</a:t>
            </a:r>
            <a:endParaRPr lang="zh-CN" altLang="zh-CN" sz="2000" dirty="0"/>
          </a:p>
          <a:p>
            <a:pPr marL="0" indent="0">
              <a:buNone/>
            </a:pPr>
            <a:r>
              <a:rPr lang="en-US" altLang="zh-CN" sz="2000" dirty="0"/>
              <a:t>}</a:t>
            </a:r>
            <a:endParaRPr lang="zh-CN" altLang="zh-CN" sz="2000" dirty="0"/>
          </a:p>
          <a:p>
            <a:pPr marL="0" indent="0">
              <a:buNone/>
            </a:pPr>
            <a:r>
              <a:rPr lang="en-US" altLang="zh-CN" sz="2000" b="1" dirty="0">
                <a:solidFill>
                  <a:srgbClr val="0000CC"/>
                </a:solidFill>
              </a:rPr>
              <a:t>template&lt;&gt;                                           //</a:t>
            </a:r>
            <a:r>
              <a:rPr lang="zh-CN" altLang="en-US" sz="2000" b="1" dirty="0">
                <a:solidFill>
                  <a:srgbClr val="0000CC"/>
                </a:solidFill>
              </a:rPr>
              <a:t>特化</a:t>
            </a:r>
            <a:endParaRPr lang="zh-CN" altLang="zh-CN" sz="2000" b="1" dirty="0">
              <a:solidFill>
                <a:srgbClr val="0000CC"/>
              </a:solidFill>
            </a:endParaRPr>
          </a:p>
          <a:p>
            <a:pPr marL="0" indent="0">
              <a:buNone/>
            </a:pPr>
            <a:r>
              <a:rPr lang="en-US" altLang="zh-CN" sz="2000" dirty="0" err="1"/>
              <a:t>const</a:t>
            </a:r>
            <a:r>
              <a:rPr lang="en-US" altLang="zh-CN" sz="2000" dirty="0"/>
              <a:t> char* </a:t>
            </a:r>
            <a:r>
              <a:rPr lang="en-US" altLang="zh-CN" sz="2000" dirty="0" err="1"/>
              <a:t>const</a:t>
            </a:r>
            <a:r>
              <a:rPr lang="en-US" altLang="zh-CN" sz="2000" dirty="0"/>
              <a:t>&amp; max(</a:t>
            </a:r>
            <a:r>
              <a:rPr lang="en-US" altLang="zh-CN" sz="2000" dirty="0" err="1"/>
              <a:t>const</a:t>
            </a:r>
            <a:r>
              <a:rPr lang="en-US" altLang="zh-CN" sz="2000" dirty="0"/>
              <a:t> char* </a:t>
            </a:r>
            <a:r>
              <a:rPr lang="en-US" altLang="zh-CN" sz="2000" dirty="0" err="1"/>
              <a:t>const</a:t>
            </a:r>
            <a:r>
              <a:rPr lang="en-US" altLang="zh-CN" sz="2000" dirty="0"/>
              <a:t>&amp; a, </a:t>
            </a:r>
            <a:r>
              <a:rPr lang="en-US" altLang="zh-CN" sz="2000" dirty="0" err="1"/>
              <a:t>const</a:t>
            </a:r>
            <a:r>
              <a:rPr lang="en-US" altLang="zh-CN" sz="2000" dirty="0"/>
              <a:t> char* </a:t>
            </a:r>
            <a:r>
              <a:rPr lang="en-US" altLang="zh-CN" sz="2000" dirty="0" err="1"/>
              <a:t>const</a:t>
            </a:r>
            <a:r>
              <a:rPr lang="en-US" altLang="zh-CN" sz="2000" dirty="0"/>
              <a:t>&amp; b){</a:t>
            </a:r>
            <a:endParaRPr lang="zh-CN" altLang="zh-CN" sz="2000" dirty="0"/>
          </a:p>
          <a:p>
            <a:pPr marL="0" indent="0">
              <a:buNone/>
            </a:pPr>
            <a:r>
              <a:rPr lang="en-US" altLang="zh-CN" sz="2000" dirty="0"/>
              <a:t>	return </a:t>
            </a:r>
            <a:r>
              <a:rPr lang="en-US" altLang="zh-CN" sz="2000" dirty="0" err="1"/>
              <a:t>strcmp</a:t>
            </a:r>
            <a:r>
              <a:rPr lang="en-US" altLang="zh-CN" sz="2000" dirty="0"/>
              <a:t>(a, b) &lt; 0 ? b : a;</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9769436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84976" cy="5168635"/>
          </a:xfrm>
        </p:spPr>
        <p:txBody>
          <a:bodyPr/>
          <a:lstStyle/>
          <a:p>
            <a:pPr marL="0" indent="0">
              <a:buNone/>
            </a:pPr>
            <a:r>
              <a:rPr lang="en-US" altLang="zh-CN" sz="2000" b="1" dirty="0"/>
              <a:t>inline char </a:t>
            </a:r>
            <a:r>
              <a:rPr lang="en-US" altLang="zh-CN" sz="2000" b="1" dirty="0" err="1"/>
              <a:t>const</a:t>
            </a:r>
            <a:r>
              <a:rPr lang="en-US" altLang="zh-CN" sz="2000" b="1" dirty="0"/>
              <a:t>* max(char </a:t>
            </a:r>
            <a:r>
              <a:rPr lang="en-US" altLang="zh-CN" sz="2000" b="1" dirty="0" err="1"/>
              <a:t>const</a:t>
            </a:r>
            <a:r>
              <a:rPr lang="en-US" altLang="zh-CN" sz="2000" b="1" dirty="0"/>
              <a:t>* a, char </a:t>
            </a:r>
            <a:r>
              <a:rPr lang="en-US" altLang="zh-CN" sz="2000" b="1" dirty="0" err="1"/>
              <a:t>const</a:t>
            </a:r>
            <a:r>
              <a:rPr lang="en-US" altLang="zh-CN" sz="2000" b="1" dirty="0"/>
              <a:t>* b){</a:t>
            </a:r>
            <a:endParaRPr lang="zh-CN" altLang="zh-CN" sz="2000" dirty="0"/>
          </a:p>
          <a:p>
            <a:pPr marL="0" indent="0">
              <a:buNone/>
            </a:pPr>
            <a:r>
              <a:rPr lang="en-US" altLang="zh-CN" sz="2000" b="1" dirty="0"/>
              <a:t>	return  </a:t>
            </a:r>
            <a:r>
              <a:rPr lang="en-US" altLang="zh-CN" sz="2000" b="1" dirty="0" err="1"/>
              <a:t>std</a:t>
            </a:r>
            <a:r>
              <a:rPr lang="en-US" altLang="zh-CN" sz="2000" b="1" dirty="0"/>
              <a:t>::</a:t>
            </a:r>
            <a:r>
              <a:rPr lang="en-US" altLang="zh-CN" sz="2000" b="1" dirty="0" err="1"/>
              <a:t>strcmp</a:t>
            </a:r>
            <a:r>
              <a:rPr lang="en-US" altLang="zh-CN" sz="2000" b="1" dirty="0"/>
              <a:t>(a, b) &lt; 0 ? b : a;</a:t>
            </a:r>
            <a:endParaRPr lang="zh-CN" altLang="zh-CN" sz="2000" dirty="0"/>
          </a:p>
          <a:p>
            <a:pPr marL="0" indent="0">
              <a:buNone/>
            </a:pPr>
            <a:r>
              <a:rPr lang="en-US" altLang="zh-CN" sz="2000" b="1" dirty="0"/>
              <a:t>}</a:t>
            </a:r>
            <a:endParaRPr lang="zh-CN" altLang="zh-CN" sz="2000" dirty="0"/>
          </a:p>
          <a:p>
            <a:pPr marL="0" indent="0">
              <a:buNone/>
            </a:pPr>
            <a:r>
              <a:rPr lang="en-US" altLang="zh-CN" sz="2000" dirty="0" err="1"/>
              <a:t>int</a:t>
            </a:r>
            <a:r>
              <a:rPr lang="en-US" altLang="zh-CN" sz="2000" dirty="0"/>
              <a:t> main(){</a:t>
            </a:r>
            <a:endParaRPr lang="zh-CN" altLang="zh-CN" sz="2000" dirty="0"/>
          </a:p>
          <a:p>
            <a:pPr marL="0" indent="0">
              <a:buNone/>
            </a:pPr>
            <a:r>
              <a:rPr lang="en-US" altLang="zh-CN" sz="2000" dirty="0"/>
              <a:t>  </a:t>
            </a:r>
            <a:r>
              <a:rPr lang="en-US" altLang="zh-CN" sz="2000" dirty="0" err="1"/>
              <a:t>int</a:t>
            </a:r>
            <a:r>
              <a:rPr lang="en-US" altLang="zh-CN" sz="2000" dirty="0"/>
              <a:t> a = 5, b = 12;</a:t>
            </a:r>
            <a:endParaRPr lang="zh-CN" altLang="zh-CN" sz="2000" dirty="0"/>
          </a:p>
          <a:p>
            <a:pPr marL="0" indent="0">
              <a:buNone/>
            </a:pPr>
            <a:r>
              <a:rPr lang="en-US" altLang="zh-CN" sz="2000" dirty="0"/>
              <a:t>  string s1 = "aString1", s2 = "aZtring2";</a:t>
            </a:r>
            <a:endParaRPr lang="zh-CN" altLang="zh-CN" sz="2000" dirty="0"/>
          </a:p>
          <a:p>
            <a:pPr marL="0" indent="0">
              <a:buNone/>
            </a:pPr>
            <a:r>
              <a:rPr lang="en-US" altLang="zh-CN" sz="2000" dirty="0"/>
              <a:t>  </a:t>
            </a:r>
            <a:r>
              <a:rPr lang="en-US" altLang="zh-CN" sz="2000" dirty="0" err="1"/>
              <a:t>const</a:t>
            </a:r>
            <a:r>
              <a:rPr lang="en-US" altLang="zh-CN" sz="2000" dirty="0"/>
              <a:t> char* c1 = "</a:t>
            </a:r>
            <a:r>
              <a:rPr lang="en-US" altLang="zh-CN" sz="2000" dirty="0" err="1"/>
              <a:t>hellow</a:t>
            </a:r>
            <a:r>
              <a:rPr lang="en-US" altLang="zh-CN" sz="2000" dirty="0"/>
              <a:t> template override!";</a:t>
            </a:r>
            <a:endParaRPr lang="zh-CN" altLang="zh-CN" sz="2000" dirty="0"/>
          </a:p>
          <a:p>
            <a:pPr marL="0" indent="0">
              <a:buNone/>
            </a:pPr>
            <a:r>
              <a:rPr lang="en-US" altLang="zh-CN" sz="2000" dirty="0"/>
              <a:t>  </a:t>
            </a:r>
            <a:r>
              <a:rPr lang="en-US" altLang="zh-CN" sz="2000" dirty="0" err="1"/>
              <a:t>const</a:t>
            </a:r>
            <a:r>
              <a:rPr lang="en-US" altLang="zh-CN" sz="2000" dirty="0"/>
              <a:t> char* c2 = "</a:t>
            </a:r>
            <a:r>
              <a:rPr lang="en-US" altLang="zh-CN" sz="2000" dirty="0" err="1"/>
              <a:t>hellow</a:t>
            </a:r>
            <a:r>
              <a:rPr lang="en-US" altLang="zh-CN" sz="2000" dirty="0"/>
              <a:t> C++ 11!";</a:t>
            </a:r>
            <a:endParaRPr lang="zh-CN" altLang="zh-CN" sz="2000" dirty="0"/>
          </a:p>
          <a:p>
            <a:pPr marL="0" indent="0">
              <a:buNone/>
            </a:pPr>
            <a:r>
              <a:rPr lang="en-US" altLang="zh-CN" sz="2000" dirty="0"/>
              <a:t>  </a:t>
            </a:r>
            <a:r>
              <a:rPr lang="en-US" altLang="zh-CN" sz="2000" dirty="0" err="1"/>
              <a:t>const</a:t>
            </a:r>
            <a:r>
              <a:rPr lang="en-US" altLang="zh-CN" sz="2000" dirty="0"/>
              <a:t> char* c3 = "</a:t>
            </a:r>
            <a:r>
              <a:rPr lang="en-US" altLang="zh-CN" sz="2000" dirty="0" err="1"/>
              <a:t>hellow</a:t>
            </a:r>
            <a:r>
              <a:rPr lang="en-US" altLang="zh-CN" sz="2000" dirty="0"/>
              <a:t> everyone!";</a:t>
            </a:r>
            <a:endParaRPr lang="zh-CN" altLang="zh-CN" sz="2000" dirty="0"/>
          </a:p>
          <a:p>
            <a:pPr marL="0" indent="0">
              <a:buNone/>
            </a:pPr>
            <a:r>
              <a:rPr lang="en-US" altLang="zh-CN" sz="2000" dirty="0"/>
              <a:t>  </a:t>
            </a:r>
            <a:r>
              <a:rPr lang="en-US" altLang="zh-CN" sz="2000" dirty="0" err="1"/>
              <a:t>cout</a:t>
            </a:r>
            <a:r>
              <a:rPr lang="en-US" altLang="zh-CN" sz="2000" dirty="0"/>
              <a:t> &lt;&lt; max(7, 42, 32) &lt;&lt; </a:t>
            </a:r>
            <a:r>
              <a:rPr lang="en-US" altLang="zh-CN" sz="2000" dirty="0" err="1"/>
              <a:t>endl</a:t>
            </a:r>
            <a:r>
              <a:rPr lang="en-US" altLang="zh-CN" sz="2000" dirty="0"/>
              <a:t>;     //L1</a:t>
            </a:r>
            <a:r>
              <a:rPr lang="zh-CN" altLang="zh-CN" sz="2000" dirty="0"/>
              <a:t>，输出</a:t>
            </a:r>
            <a:r>
              <a:rPr lang="en-US" altLang="zh-CN" sz="2000" dirty="0"/>
              <a:t>:	42</a:t>
            </a:r>
            <a:endParaRPr lang="zh-CN" altLang="zh-CN" sz="2000" dirty="0"/>
          </a:p>
          <a:p>
            <a:pPr marL="0" indent="0">
              <a:buNone/>
            </a:pPr>
            <a:r>
              <a:rPr lang="en-US" altLang="zh-CN" sz="2000" dirty="0"/>
              <a:t>  </a:t>
            </a:r>
            <a:r>
              <a:rPr lang="en-US" altLang="zh-CN" sz="2000" dirty="0" err="1"/>
              <a:t>cout</a:t>
            </a:r>
            <a:r>
              <a:rPr lang="en-US" altLang="zh-CN" sz="2000" dirty="0"/>
              <a:t> &lt;&lt; max(a, b) &lt;&lt; </a:t>
            </a:r>
            <a:r>
              <a:rPr lang="en-US" altLang="zh-CN" sz="2000" dirty="0" err="1"/>
              <a:t>endl</a:t>
            </a:r>
            <a:r>
              <a:rPr lang="en-US" altLang="zh-CN" sz="2000" dirty="0"/>
              <a:t>;             //L2</a:t>
            </a:r>
            <a:r>
              <a:rPr lang="zh-CN" altLang="zh-CN" sz="2000" dirty="0"/>
              <a:t>，输出</a:t>
            </a:r>
            <a:r>
              <a:rPr lang="en-US" altLang="zh-CN" sz="2000" dirty="0"/>
              <a:t>:	12</a:t>
            </a:r>
            <a:endParaRPr lang="zh-CN" altLang="zh-CN" sz="2000" dirty="0"/>
          </a:p>
          <a:p>
            <a:pPr marL="0" indent="0">
              <a:buNone/>
            </a:pPr>
            <a:r>
              <a:rPr lang="en-US" altLang="zh-CN" sz="2000" dirty="0"/>
              <a:t>  </a:t>
            </a:r>
            <a:r>
              <a:rPr lang="en-US" altLang="zh-CN" sz="2000" dirty="0" err="1"/>
              <a:t>cout</a:t>
            </a:r>
            <a:r>
              <a:rPr lang="en-US" altLang="zh-CN" sz="2000" dirty="0"/>
              <a:t> &lt;&lt; max(s1, s2) &lt;&lt; </a:t>
            </a:r>
            <a:r>
              <a:rPr lang="en-US" altLang="zh-CN" sz="2000" dirty="0" err="1"/>
              <a:t>endl</a:t>
            </a:r>
            <a:r>
              <a:rPr lang="en-US" altLang="zh-CN" sz="2000" dirty="0"/>
              <a:t>;         //L3</a:t>
            </a:r>
            <a:r>
              <a:rPr lang="zh-CN" altLang="zh-CN" sz="2000" dirty="0"/>
              <a:t>，输出</a:t>
            </a:r>
            <a:r>
              <a:rPr lang="en-US" altLang="zh-CN" sz="2000" dirty="0"/>
              <a:t>:	aZtring2</a:t>
            </a:r>
            <a:endParaRPr lang="zh-CN" altLang="zh-CN" sz="2000" dirty="0"/>
          </a:p>
          <a:p>
            <a:pPr marL="0" indent="0">
              <a:buNone/>
            </a:pPr>
            <a:r>
              <a:rPr lang="en-US" altLang="zh-CN" sz="2000" dirty="0"/>
              <a:t>  </a:t>
            </a:r>
            <a:r>
              <a:rPr lang="en-US" altLang="zh-CN" sz="2000" dirty="0" err="1"/>
              <a:t>cout</a:t>
            </a:r>
            <a:r>
              <a:rPr lang="en-US" altLang="zh-CN" sz="2000" dirty="0"/>
              <a:t> &lt;&lt; max(c1, c2, c3) &lt;&lt; </a:t>
            </a:r>
            <a:r>
              <a:rPr lang="en-US" altLang="zh-CN" sz="2000" dirty="0" err="1"/>
              <a:t>endl</a:t>
            </a:r>
            <a:r>
              <a:rPr lang="en-US" altLang="zh-CN" sz="2000" dirty="0"/>
              <a:t>;    //L4</a:t>
            </a:r>
            <a:r>
              <a:rPr lang="zh-CN" altLang="zh-CN" sz="2000" dirty="0"/>
              <a:t>，输出：</a:t>
            </a:r>
            <a:r>
              <a:rPr lang="en-US" altLang="zh-CN" sz="2000" dirty="0"/>
              <a:t>  </a:t>
            </a:r>
            <a:r>
              <a:rPr lang="en-US" altLang="zh-CN" sz="2000" dirty="0" err="1"/>
              <a:t>hellow</a:t>
            </a:r>
            <a:r>
              <a:rPr lang="en-US" altLang="zh-CN" sz="2000" dirty="0"/>
              <a:t> template override!</a:t>
            </a:r>
            <a:endParaRPr lang="zh-CN" altLang="zh-CN" sz="2000" dirty="0"/>
          </a:p>
          <a:p>
            <a:pPr marL="0" indent="0">
              <a:buNone/>
            </a:pPr>
            <a:r>
              <a:rPr lang="en-US" altLang="zh-CN" sz="2000" dirty="0"/>
              <a:t>  </a:t>
            </a:r>
            <a:r>
              <a:rPr lang="en-US" altLang="zh-CN" sz="2000" dirty="0" err="1"/>
              <a:t>cout</a:t>
            </a:r>
            <a:r>
              <a:rPr lang="en-US" altLang="zh-CN" sz="2000" dirty="0"/>
              <a:t> &lt;&lt; max(c1, c3) &lt;&lt; </a:t>
            </a:r>
            <a:r>
              <a:rPr lang="en-US" altLang="zh-CN" sz="2000" dirty="0" err="1"/>
              <a:t>endl</a:t>
            </a:r>
            <a:r>
              <a:rPr lang="en-US" altLang="zh-CN" sz="2000" dirty="0"/>
              <a:t>;        //L5</a:t>
            </a:r>
            <a:r>
              <a:rPr lang="zh-CN" altLang="zh-CN" sz="2000" dirty="0"/>
              <a:t>，输出：</a:t>
            </a:r>
            <a:r>
              <a:rPr lang="en-US" altLang="zh-CN" sz="2000" dirty="0"/>
              <a:t>  </a:t>
            </a:r>
            <a:r>
              <a:rPr lang="en-US" altLang="zh-CN" sz="2000" dirty="0" err="1"/>
              <a:t>hellow</a:t>
            </a:r>
            <a:r>
              <a:rPr lang="en-US" altLang="zh-CN" sz="2000" dirty="0"/>
              <a:t> template override!</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
        <p:nvSpPr>
          <p:cNvPr id="5" name="对话气泡: 矩形 4"/>
          <p:cNvSpPr/>
          <p:nvPr/>
        </p:nvSpPr>
        <p:spPr>
          <a:xfrm>
            <a:off x="5580112" y="1628800"/>
            <a:ext cx="3312368" cy="2520280"/>
          </a:xfrm>
          <a:prstGeom prst="wedgeRectCallout">
            <a:avLst>
              <a:gd name="adj1" fmla="val -48974"/>
              <a:gd name="adj2" fmla="val 6211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a:t>
            </a:r>
            <a:r>
              <a:rPr lang="zh-CN" altLang="zh-CN"/>
              <a:t>结果如下</a:t>
            </a:r>
            <a:r>
              <a:rPr lang="zh-CN" altLang="en-US"/>
              <a:t>，但调用普通函数进行字符串大小比较</a:t>
            </a:r>
            <a:endParaRPr lang="zh-CN" altLang="zh-CN" dirty="0"/>
          </a:p>
          <a:p>
            <a:r>
              <a:rPr lang="en-US" altLang="zh-CN" dirty="0"/>
              <a:t>42</a:t>
            </a:r>
            <a:endParaRPr lang="zh-CN" altLang="zh-CN" dirty="0"/>
          </a:p>
          <a:p>
            <a:r>
              <a:rPr lang="en-US" altLang="zh-CN" dirty="0"/>
              <a:t>12</a:t>
            </a:r>
            <a:endParaRPr lang="zh-CN" altLang="zh-CN" dirty="0"/>
          </a:p>
          <a:p>
            <a:r>
              <a:rPr lang="en-US" altLang="zh-CN" dirty="0"/>
              <a:t>aZtring2</a:t>
            </a:r>
            <a:endParaRPr lang="zh-CN" altLang="zh-CN" dirty="0"/>
          </a:p>
          <a:p>
            <a:r>
              <a:rPr lang="en-US" altLang="zh-CN" dirty="0" err="1"/>
              <a:t>hellow</a:t>
            </a:r>
            <a:r>
              <a:rPr lang="en-US" altLang="zh-CN" dirty="0"/>
              <a:t> template override!           </a:t>
            </a:r>
            <a:endParaRPr lang="zh-CN" altLang="zh-CN" dirty="0"/>
          </a:p>
          <a:p>
            <a:r>
              <a:rPr lang="en-US" altLang="zh-CN" dirty="0" err="1"/>
              <a:t>hellow</a:t>
            </a:r>
            <a:r>
              <a:rPr lang="en-US" altLang="zh-CN" dirty="0"/>
              <a:t> template override!               </a:t>
            </a:r>
            <a:endParaRPr lang="zh-CN" altLang="zh-CN" dirty="0"/>
          </a:p>
        </p:txBody>
      </p:sp>
    </p:spTree>
    <p:extLst>
      <p:ext uri="{BB962C8B-B14F-4D97-AF65-F5344CB8AC3E}">
        <p14:creationId xmlns:p14="http://schemas.microsoft.com/office/powerpoint/2010/main" val="334932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4</a:t>
            </a:r>
            <a:r>
              <a:rPr lang="zh-CN" altLang="zh-CN" b="1" dirty="0">
                <a:solidFill>
                  <a:srgbClr val="0000CC"/>
                </a:solidFill>
              </a:rPr>
              <a:t>．函数参数匹配与调用次序</a:t>
            </a:r>
            <a:endParaRPr lang="en-US" altLang="zh-CN" b="1" dirty="0">
              <a:solidFill>
                <a:srgbClr val="0000CC"/>
              </a:solidFill>
            </a:endParaRPr>
          </a:p>
          <a:p>
            <a:pPr marL="457200" lvl="1" indent="0">
              <a:buNone/>
            </a:pPr>
            <a:r>
              <a:rPr lang="zh-CN" altLang="en-US" sz="2400" dirty="0"/>
              <a:t>当</a:t>
            </a:r>
            <a:r>
              <a:rPr lang="zh-CN" altLang="zh-CN" sz="2400" dirty="0"/>
              <a:t>一个程序同时拥有重载模板、特化模板和普通重载函数</a:t>
            </a:r>
            <a:r>
              <a:rPr lang="zh-CN" altLang="en-US" sz="2400" dirty="0"/>
              <a:t>，</a:t>
            </a:r>
            <a:r>
              <a:rPr lang="zh-CN" altLang="zh-CN" sz="2400" dirty="0"/>
              <a:t>编译器的选择次序如下</a:t>
            </a:r>
            <a:r>
              <a:rPr lang="zh-CN" altLang="en-US" sz="2400" dirty="0"/>
              <a:t>：</a:t>
            </a:r>
            <a:endParaRPr lang="en-US" altLang="zh-CN" sz="2400" dirty="0"/>
          </a:p>
          <a:p>
            <a:pPr marL="457200" lvl="1" indent="0">
              <a:buNone/>
            </a:pPr>
            <a:r>
              <a:rPr lang="zh-CN" altLang="en-US" sz="2400" dirty="0"/>
              <a:t>（</a:t>
            </a:r>
            <a:r>
              <a:rPr lang="en-US" altLang="zh-CN" sz="2400" dirty="0"/>
              <a:t>1）</a:t>
            </a:r>
            <a:r>
              <a:rPr lang="zh-CN" altLang="zh-CN" sz="2400" dirty="0"/>
              <a:t>在众多符合调用条件的函数中</a:t>
            </a:r>
            <a:r>
              <a:rPr lang="zh-CN" altLang="zh-CN" sz="2400" b="1" dirty="0">
                <a:solidFill>
                  <a:srgbClr val="FF0000"/>
                </a:solidFill>
              </a:rPr>
              <a:t>选择最佳匹配</a:t>
            </a:r>
            <a:r>
              <a:rPr lang="zh-CN" altLang="zh-CN" sz="2400" dirty="0"/>
              <a:t>的函数，</a:t>
            </a:r>
            <a:r>
              <a:rPr lang="en-US" altLang="zh-CN" sz="2400" dirty="0"/>
              <a:t>  </a:t>
            </a:r>
            <a:r>
              <a:rPr lang="zh-CN" altLang="zh-CN" sz="2400" dirty="0"/>
              <a:t>在匹配非模板函数时会进行参数类型转换。</a:t>
            </a:r>
            <a:endParaRPr lang="en-US" altLang="zh-CN" sz="2400" dirty="0"/>
          </a:p>
          <a:p>
            <a:pPr marL="457200" lvl="1" indent="0">
              <a:buNone/>
            </a:pPr>
            <a:r>
              <a:rPr lang="zh-CN" altLang="en-US" sz="2400" dirty="0"/>
              <a:t>（</a:t>
            </a:r>
            <a:r>
              <a:rPr lang="en-US" altLang="zh-CN" sz="2400" dirty="0"/>
              <a:t>2）</a:t>
            </a:r>
            <a:r>
              <a:rPr lang="zh-CN" altLang="zh-CN" sz="2400" dirty="0"/>
              <a:t>如果模板函数、模板特化函数和普通函数都符合函数调用要求</a:t>
            </a:r>
            <a:r>
              <a:rPr lang="zh-CN" altLang="en-US" sz="2400" dirty="0"/>
              <a:t>，按以下次序调用：</a:t>
            </a:r>
            <a:endParaRPr lang="en-US" altLang="zh-CN" sz="2400" dirty="0"/>
          </a:p>
          <a:p>
            <a:pPr marL="914400" lvl="1" indent="-457200">
              <a:buFont typeface="+mj-ea"/>
              <a:buAutoNum type="circleNumDbPlain"/>
            </a:pPr>
            <a:r>
              <a:rPr lang="zh-CN" altLang="zh-CN" sz="2400" b="1" dirty="0">
                <a:solidFill>
                  <a:srgbClr val="FF0000"/>
                </a:solidFill>
              </a:rPr>
              <a:t>优先调用普通函数</a:t>
            </a:r>
            <a:r>
              <a:rPr lang="zh-CN" altLang="zh-CN" sz="2400" dirty="0"/>
              <a:t>；</a:t>
            </a:r>
            <a:endParaRPr lang="en-US" altLang="zh-CN" sz="2400" dirty="0"/>
          </a:p>
          <a:p>
            <a:pPr marL="914400" lvl="1" indent="-457200">
              <a:buFont typeface="+mj-ea"/>
              <a:buAutoNum type="circleNumDbPlain"/>
            </a:pPr>
            <a:r>
              <a:rPr lang="zh-CN" altLang="zh-CN" sz="2400" dirty="0"/>
              <a:t>如果没有普通函数，优先</a:t>
            </a:r>
            <a:r>
              <a:rPr lang="zh-CN" altLang="zh-CN" sz="2400" b="1" dirty="0">
                <a:solidFill>
                  <a:srgbClr val="FF0000"/>
                </a:solidFill>
              </a:rPr>
              <a:t>调用模板特化函数</a:t>
            </a:r>
            <a:r>
              <a:rPr lang="zh-CN" altLang="zh-CN" sz="2400" dirty="0"/>
              <a:t>；</a:t>
            </a:r>
            <a:endParaRPr lang="en-US" altLang="zh-CN" sz="2400" dirty="0"/>
          </a:p>
          <a:p>
            <a:pPr marL="914400" lvl="1" indent="-457200">
              <a:buFont typeface="+mj-ea"/>
              <a:buAutoNum type="circleNumDbPlain"/>
            </a:pPr>
            <a:r>
              <a:rPr lang="zh-CN" altLang="zh-CN" sz="2400" dirty="0"/>
              <a:t>当没有普通函数和特化模板函数时</a:t>
            </a:r>
            <a:r>
              <a:rPr lang="zh-CN" altLang="zh-CN" sz="2400" b="1" dirty="0">
                <a:solidFill>
                  <a:srgbClr val="FF0000"/>
                </a:solidFill>
              </a:rPr>
              <a:t>才调用模板函</a:t>
            </a:r>
            <a:r>
              <a:rPr lang="zh-CN" altLang="zh-CN" sz="2400" dirty="0"/>
              <a:t>数。如果有多个重载模板函数都符合要求，就选择精确匹配的模板函数；</a:t>
            </a:r>
            <a:endParaRPr lang="en-US" altLang="zh-CN" sz="2400" dirty="0"/>
          </a:p>
          <a:p>
            <a:pPr marL="914400" lvl="1" indent="-457200">
              <a:buFont typeface="+mj-ea"/>
              <a:buAutoNum type="circleNumDbPlain"/>
            </a:pPr>
            <a:r>
              <a:rPr lang="zh-CN" altLang="zh-CN" sz="2400" dirty="0"/>
              <a:t>如果多个模板函数都差不多，就</a:t>
            </a:r>
            <a:r>
              <a:rPr lang="zh-CN" altLang="zh-CN" sz="2400" b="1" dirty="0">
                <a:solidFill>
                  <a:srgbClr val="FF0000"/>
                </a:solidFill>
              </a:rPr>
              <a:t>产生二义性错误</a:t>
            </a:r>
            <a:r>
              <a:rPr lang="zh-CN" altLang="zh-CN" sz="2400" dirty="0"/>
              <a:t>。</a:t>
            </a:r>
          </a:p>
          <a:p>
            <a:pPr marL="0" indent="0">
              <a:buNone/>
            </a:pPr>
            <a:endParaRPr lang="zh-CN" altLang="zh-CN" b="1" dirty="0"/>
          </a:p>
          <a:p>
            <a:endParaRPr lang="zh-CN" altLang="en-US" dirty="0"/>
          </a:p>
        </p:txBody>
      </p:sp>
      <p:sp>
        <p:nvSpPr>
          <p:cNvPr id="4" name="标题 1"/>
          <p:cNvSpPr>
            <a:spLocks noGrp="1"/>
          </p:cNvSpPr>
          <p:nvPr>
            <p:ph type="title"/>
          </p:nvPr>
        </p:nvSpPr>
        <p:spPr/>
        <p:txBody>
          <a:bodyPr/>
          <a:lstStyle/>
          <a:p>
            <a:r>
              <a:rPr lang="en-US" altLang="zh-CN" sz="2800" b="1" dirty="0"/>
              <a:t>7.4.5  </a:t>
            </a:r>
            <a:r>
              <a:rPr lang="zh-CN" altLang="zh-CN" sz="2800" b="1" dirty="0">
                <a:solidFill>
                  <a:srgbClr val="FF0000"/>
                </a:solidFill>
              </a:rPr>
              <a:t>模板重载、特化</a:t>
            </a:r>
            <a:r>
              <a:rPr lang="zh-CN" altLang="zh-CN" sz="2800" b="1" dirty="0"/>
              <a:t>、非模板函数及调用次序</a:t>
            </a:r>
            <a:endParaRPr lang="zh-CN" altLang="en-US" sz="2800" dirty="0"/>
          </a:p>
        </p:txBody>
      </p:sp>
    </p:spTree>
    <p:extLst>
      <p:ext uri="{BB962C8B-B14F-4D97-AF65-F5344CB8AC3E}">
        <p14:creationId xmlns:p14="http://schemas.microsoft.com/office/powerpoint/2010/main" val="266410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t>7.5  STL </a:t>
            </a:r>
            <a:endParaRPr lang="zh-CN" altLang="en-US" dirty="0"/>
          </a:p>
        </p:txBody>
      </p:sp>
      <p:sp>
        <p:nvSpPr>
          <p:cNvPr id="38915" name="Rectangle 3"/>
          <p:cNvSpPr>
            <a:spLocks noGrp="1" noChangeArrowheads="1"/>
          </p:cNvSpPr>
          <p:nvPr>
            <p:ph type="body" idx="1"/>
          </p:nvPr>
        </p:nvSpPr>
        <p:spPr/>
        <p:txBody>
          <a:bodyPr/>
          <a:lstStyle/>
          <a:p>
            <a:pPr eaLnBrk="1" hangingPunct="1"/>
            <a:r>
              <a:rPr lang="en-US" altLang="zh-CN" dirty="0"/>
              <a:t>STL</a:t>
            </a:r>
            <a:r>
              <a:rPr lang="zh-CN" altLang="en-US" dirty="0"/>
              <a:t>就是标准模板库（</a:t>
            </a:r>
            <a:r>
              <a:rPr lang="en-US" altLang="zh-CN" dirty="0"/>
              <a:t>Standard Template Library</a:t>
            </a:r>
            <a:r>
              <a:rPr lang="zh-CN" altLang="en-US" dirty="0"/>
              <a:t>），是</a:t>
            </a:r>
            <a:r>
              <a:rPr lang="en-US" altLang="zh-CN" dirty="0"/>
              <a:t>C++</a:t>
            </a:r>
            <a:r>
              <a:rPr lang="zh-CN" altLang="en-US" dirty="0"/>
              <a:t>较晚加入的基于模板技术的一个库，它提供了模板化的通用类和通用函数。</a:t>
            </a:r>
            <a:endParaRPr lang="en-US" altLang="zh-CN" dirty="0"/>
          </a:p>
          <a:p>
            <a:pPr eaLnBrk="1" hangingPunct="1"/>
            <a:r>
              <a:rPr lang="en-US" altLang="zh-CN" dirty="0"/>
              <a:t>STL</a:t>
            </a:r>
            <a:r>
              <a:rPr lang="zh-CN" altLang="en-US" dirty="0"/>
              <a:t>的核心内容包括容器、迭代器、算法三部分</a:t>
            </a:r>
            <a:r>
              <a:rPr lang="en-US" altLang="zh-CN" dirty="0">
                <a:latin typeface="Arial" panose="020B0604020202020204" pitchFamily="34" charset="0"/>
              </a:rPr>
              <a:t> </a:t>
            </a:r>
            <a:r>
              <a:rPr lang="zh-CN" altLang="en-US" dirty="0"/>
              <a:t>，三者常常协同工作，为各种编程问题提供有效的解决方案。 </a:t>
            </a:r>
            <a:r>
              <a:rPr lang="zh-CN" altLang="en-US" dirty="0">
                <a:latin typeface="Arial" panose="020B0604020202020204" pitchFamily="34" charset="0"/>
              </a:rPr>
              <a:t> </a:t>
            </a:r>
            <a:endParaRPr lang="zh-CN" altLang="en-US" dirty="0"/>
          </a:p>
        </p:txBody>
      </p:sp>
    </p:spTree>
    <p:extLst>
      <p:ext uri="{BB962C8B-B14F-4D97-AF65-F5344CB8AC3E}">
        <p14:creationId xmlns:p14="http://schemas.microsoft.com/office/powerpoint/2010/main" val="2787176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a:t>
            </a:r>
            <a:r>
              <a:rPr lang="zh-CN" altLang="en-US" dirty="0">
                <a:solidFill>
                  <a:srgbClr val="FF0000"/>
                </a:solidFill>
              </a:rPr>
              <a:t>函数对象</a:t>
            </a:r>
          </a:p>
        </p:txBody>
      </p:sp>
      <p:sp>
        <p:nvSpPr>
          <p:cNvPr id="3" name="内容占位符 2"/>
          <p:cNvSpPr>
            <a:spLocks noGrp="1"/>
          </p:cNvSpPr>
          <p:nvPr>
            <p:ph idx="1"/>
          </p:nvPr>
        </p:nvSpPr>
        <p:spPr>
          <a:xfrm>
            <a:off x="251520" y="1076591"/>
            <a:ext cx="8712968" cy="1776345"/>
          </a:xfrm>
        </p:spPr>
        <p:txBody>
          <a:bodyPr/>
          <a:lstStyle/>
          <a:p>
            <a:pPr marL="0" indent="0">
              <a:buNone/>
            </a:pPr>
            <a:r>
              <a:rPr lang="en-US" altLang="zh-CN" sz="2800" dirty="0">
                <a:solidFill>
                  <a:srgbClr val="0000CC"/>
                </a:solidFill>
              </a:rPr>
              <a:t>1、</a:t>
            </a:r>
            <a:r>
              <a:rPr lang="zh-CN" altLang="en-US" sz="2800" dirty="0">
                <a:solidFill>
                  <a:srgbClr val="0000CC"/>
                </a:solidFill>
              </a:rPr>
              <a:t>函数对象的概念</a:t>
            </a:r>
            <a:endParaRPr lang="en-US" altLang="zh-CN" sz="2800" dirty="0">
              <a:solidFill>
                <a:srgbClr val="0000CC"/>
              </a:solidFill>
            </a:endParaRPr>
          </a:p>
          <a:p>
            <a:r>
              <a:rPr lang="en-US" altLang="zh-CN" sz="2400" dirty="0"/>
              <a:t>STL</a:t>
            </a:r>
            <a:r>
              <a:rPr lang="zh-CN" altLang="zh-CN" sz="2400" dirty="0"/>
              <a:t>标准库</a:t>
            </a:r>
            <a:r>
              <a:rPr lang="zh-CN" altLang="en-US" sz="2400" dirty="0"/>
              <a:t>为每个算术运算和关系运算</a:t>
            </a:r>
            <a:r>
              <a:rPr lang="zh-CN" altLang="zh-CN" sz="2400" dirty="0"/>
              <a:t>定义了一个对应的运算符模板类，能够实现对应的运算符操作，称为函数对象</a:t>
            </a:r>
            <a:r>
              <a:rPr lang="zh-CN" altLang="en-US" sz="2400" dirty="0"/>
              <a:t>。</a:t>
            </a:r>
            <a:endParaRPr lang="en-US" altLang="zh-CN" sz="2400" dirty="0"/>
          </a:p>
          <a:p>
            <a:r>
              <a:rPr lang="zh-CN" altLang="en-US" sz="2400" dirty="0"/>
              <a:t>函数对象的定义在</a:t>
            </a:r>
            <a:r>
              <a:rPr lang="en-US" altLang="zh-CN" sz="2400" dirty="0"/>
              <a:t>functional</a:t>
            </a:r>
            <a:r>
              <a:rPr lang="zh-CN" altLang="zh-CN" sz="2400" dirty="0"/>
              <a:t>头文件中，如表所示。</a:t>
            </a:r>
            <a:endParaRPr lang="zh-CN" altLang="en-US" sz="2400" dirty="0"/>
          </a:p>
        </p:txBody>
      </p:sp>
      <p:graphicFrame>
        <p:nvGraphicFramePr>
          <p:cNvPr id="9" name="表格 8"/>
          <p:cNvGraphicFramePr>
            <a:graphicFrameLocks noGrp="1"/>
          </p:cNvGraphicFramePr>
          <p:nvPr>
            <p:extLst>
              <p:ext uri="{D42A27DB-BD31-4B8C-83A1-F6EECF244321}">
                <p14:modId xmlns:p14="http://schemas.microsoft.com/office/powerpoint/2010/main" val="2779746024"/>
              </p:ext>
            </p:extLst>
          </p:nvPr>
        </p:nvGraphicFramePr>
        <p:xfrm>
          <a:off x="827584" y="3068960"/>
          <a:ext cx="7704856" cy="3384374"/>
        </p:xfrm>
        <a:graphic>
          <a:graphicData uri="http://schemas.openxmlformats.org/drawingml/2006/table">
            <a:tbl>
              <a:tblPr firstRow="1" firstCol="1" lastRow="1" lastCol="1" bandRow="1" bandCol="1"/>
              <a:tblGrid>
                <a:gridCol w="2291602">
                  <a:extLst>
                    <a:ext uri="{9D8B030D-6E8A-4147-A177-3AD203B41FA5}">
                      <a16:colId xmlns:a16="http://schemas.microsoft.com/office/drawing/2014/main" val="1658276180"/>
                    </a:ext>
                  </a:extLst>
                </a:gridCol>
                <a:gridCol w="2604942">
                  <a:extLst>
                    <a:ext uri="{9D8B030D-6E8A-4147-A177-3AD203B41FA5}">
                      <a16:colId xmlns:a16="http://schemas.microsoft.com/office/drawing/2014/main" val="3393609670"/>
                    </a:ext>
                  </a:extLst>
                </a:gridCol>
                <a:gridCol w="2808312">
                  <a:extLst>
                    <a:ext uri="{9D8B030D-6E8A-4147-A177-3AD203B41FA5}">
                      <a16:colId xmlns:a16="http://schemas.microsoft.com/office/drawing/2014/main" val="1129051253"/>
                    </a:ext>
                  </a:extLst>
                </a:gridCol>
              </a:tblGrid>
              <a:tr h="483482">
                <a:tc>
                  <a:txBody>
                    <a:bodyPr/>
                    <a:lstStyle/>
                    <a:p>
                      <a:pPr indent="269875" algn="ctr">
                        <a:lnSpc>
                          <a:spcPts val="1500"/>
                        </a:lnSpc>
                        <a:spcAft>
                          <a:spcPts val="0"/>
                        </a:spcAft>
                      </a:pPr>
                      <a:r>
                        <a:rPr lang="zh-CN" sz="2400" b="1" kern="100" dirty="0">
                          <a:solidFill>
                            <a:srgbClr val="000000"/>
                          </a:solidFill>
                          <a:effectLst/>
                          <a:latin typeface="Times New Roman" panose="02020603050405020304" pitchFamily="18" charset="0"/>
                          <a:ea typeface="宋体" panose="02010600030101010101" pitchFamily="2" charset="-122"/>
                        </a:rPr>
                        <a:t>算术对象</a:t>
                      </a:r>
                      <a:endParaRPr lang="zh-CN" sz="2400" b="1" kern="100" dirty="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269875" algn="ctr">
                        <a:lnSpc>
                          <a:spcPts val="1500"/>
                        </a:lnSpc>
                        <a:spcAft>
                          <a:spcPts val="0"/>
                        </a:spcAft>
                      </a:pPr>
                      <a:r>
                        <a:rPr lang="zh-CN" sz="2400" b="1" kern="100">
                          <a:solidFill>
                            <a:srgbClr val="000000"/>
                          </a:solidFill>
                          <a:effectLst/>
                          <a:latin typeface="Times New Roman" panose="02020603050405020304" pitchFamily="18" charset="0"/>
                          <a:ea typeface="宋体" panose="02010600030101010101" pitchFamily="2" charset="-122"/>
                        </a:rPr>
                        <a:t>关系对象</a:t>
                      </a:r>
                      <a:endParaRPr lang="zh-CN" sz="2400" b="1"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269875" algn="ctr">
                        <a:lnSpc>
                          <a:spcPts val="1500"/>
                        </a:lnSpc>
                        <a:spcAft>
                          <a:spcPts val="0"/>
                        </a:spcAft>
                      </a:pPr>
                      <a:r>
                        <a:rPr lang="zh-CN" sz="2400" b="1" kern="100" dirty="0">
                          <a:solidFill>
                            <a:srgbClr val="000000"/>
                          </a:solidFill>
                          <a:effectLst/>
                          <a:latin typeface="Times New Roman" panose="02020603050405020304" pitchFamily="18" charset="0"/>
                          <a:ea typeface="宋体" panose="02010600030101010101" pitchFamily="2" charset="-122"/>
                        </a:rPr>
                        <a:t>逻辑运算对象</a:t>
                      </a:r>
                      <a:endParaRPr lang="zh-CN" sz="2400" b="1" kern="100" dirty="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93286045"/>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plus&lt;T&gt;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equl_to&lt;T&gt;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logical_and&lt;T&gt;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395081"/>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minus&lt;T&gt;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not_equal_to&lt;T&gt;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logical_or&lt;T&gt;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0169144"/>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multipies&lt;T&gt;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greater&lt;T&gt;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dirty="0" err="1">
                          <a:solidFill>
                            <a:srgbClr val="000000"/>
                          </a:solidFill>
                          <a:effectLst/>
                          <a:latin typeface="Times New Roman" panose="02020603050405020304" pitchFamily="18" charset="0"/>
                          <a:ea typeface="宋体" panose="02010600030101010101" pitchFamily="2" charset="-122"/>
                        </a:rPr>
                        <a:t>logical_not</a:t>
                      </a:r>
                      <a:r>
                        <a:rPr lang="en-US" sz="2400" kern="100" dirty="0">
                          <a:solidFill>
                            <a:srgbClr val="000000"/>
                          </a:solidFill>
                          <a:effectLst/>
                          <a:latin typeface="Times New Roman" panose="02020603050405020304" pitchFamily="18" charset="0"/>
                          <a:ea typeface="宋体" panose="02010600030101010101" pitchFamily="2" charset="-122"/>
                        </a:rPr>
                        <a:t>&lt;T&gt;</a:t>
                      </a:r>
                      <a:endParaRPr lang="zh-CN" sz="2400" kern="100" dirty="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0828190"/>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divides&lt;T&gt;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greate_equal&lt;T&gt;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 </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71314"/>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modulus&lt;T&gt;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less&lt;T&gt;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 </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9159269"/>
                  </a:ext>
                </a:extLst>
              </a:tr>
              <a:tr h="483482">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megate&lt;T&gt;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a:solidFill>
                            <a:srgbClr val="000000"/>
                          </a:solidFill>
                          <a:effectLst/>
                          <a:latin typeface="Times New Roman" panose="02020603050405020304" pitchFamily="18" charset="0"/>
                          <a:ea typeface="宋体" panose="02010600030101010101" pitchFamily="2" charset="-122"/>
                        </a:rPr>
                        <a:t>less_equal&lt;T&gt;</a:t>
                      </a:r>
                      <a:endParaRPr lang="zh-CN" sz="2400" kern="10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500"/>
                        </a:lnSpc>
                        <a:spcAft>
                          <a:spcPts val="0"/>
                        </a:spcAft>
                      </a:pPr>
                      <a:r>
                        <a:rPr lang="en-US" sz="2400" kern="100" dirty="0">
                          <a:solidFill>
                            <a:srgbClr val="000000"/>
                          </a:solidFill>
                          <a:effectLst/>
                          <a:latin typeface="Times New Roman" panose="02020603050405020304" pitchFamily="18" charset="0"/>
                          <a:ea typeface="宋体" panose="02010600030101010101" pitchFamily="2" charset="-122"/>
                        </a:rPr>
                        <a:t> </a:t>
                      </a:r>
                      <a:endParaRPr lang="zh-CN" sz="2400" kern="100" dirty="0">
                        <a:effectLst/>
                        <a:latin typeface="Times New Roman" panose="02020603050405020304" pitchFamily="18" charset="0"/>
                        <a:ea typeface="宋体" panose="02010600030101010101" pitchFamily="2" charset="-122"/>
                      </a:endParaRPr>
                    </a:p>
                  </a:txBody>
                  <a:tcPr marL="53975" marR="5397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400305"/>
                  </a:ext>
                </a:extLst>
              </a:tr>
            </a:tbl>
          </a:graphicData>
        </a:graphic>
      </p:graphicFrame>
    </p:spTree>
    <p:extLst>
      <p:ext uri="{BB962C8B-B14F-4D97-AF65-F5344CB8AC3E}">
        <p14:creationId xmlns:p14="http://schemas.microsoft.com/office/powerpoint/2010/main" val="18975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24744"/>
            <a:ext cx="9144000" cy="5168635"/>
          </a:xfrm>
        </p:spPr>
        <p:txBody>
          <a:bodyPr/>
          <a:lstStyle/>
          <a:p>
            <a:pPr marL="0" indent="0">
              <a:buNone/>
            </a:pPr>
            <a:r>
              <a:rPr lang="en-US" altLang="zh-CN" dirty="0"/>
              <a:t>2、</a:t>
            </a:r>
            <a:r>
              <a:rPr lang="zh-CN" altLang="en-US" dirty="0"/>
              <a:t>函数对象的应用</a:t>
            </a:r>
            <a:endParaRPr lang="en-US" altLang="zh-CN" dirty="0"/>
          </a:p>
          <a:p>
            <a:r>
              <a:rPr lang="zh-CN" altLang="zh-CN" sz="2800" dirty="0"/>
              <a:t>在程序中可以用这些模板定义对象，实现相应的运算。</a:t>
            </a:r>
          </a:p>
          <a:p>
            <a:pPr marL="0" indent="0">
              <a:buNone/>
            </a:pPr>
            <a:r>
              <a:rPr lang="zh-CN" altLang="zh-CN" sz="2800" dirty="0"/>
              <a:t>【例</a:t>
            </a:r>
            <a:r>
              <a:rPr lang="en-US" altLang="zh-CN" sz="2800" dirty="0"/>
              <a:t>7-12</a:t>
            </a:r>
            <a:r>
              <a:rPr lang="zh-CN" altLang="zh-CN" sz="2800" dirty="0"/>
              <a:t>】 函数对象应用示例。</a:t>
            </a:r>
          </a:p>
          <a:p>
            <a:pPr marL="0" indent="0">
              <a:buNone/>
            </a:pPr>
            <a:r>
              <a:rPr lang="en-US" altLang="zh-CN" sz="2400" dirty="0"/>
              <a:t> </a:t>
            </a:r>
            <a:r>
              <a:rPr lang="en-US" altLang="zh-CN" dirty="0"/>
              <a:t>//Eg7-12.cpp</a:t>
            </a:r>
            <a:endParaRPr lang="zh-CN" altLang="zh-CN" dirty="0"/>
          </a:p>
          <a:p>
            <a:pPr marL="400050" lvl="1" indent="0">
              <a:buNone/>
            </a:pPr>
            <a:r>
              <a:rPr lang="en-US" altLang="zh-CN" dirty="0"/>
              <a:t>#include&lt;</a:t>
            </a:r>
            <a:r>
              <a:rPr lang="en-US" altLang="zh-CN" dirty="0" err="1"/>
              <a:t>iostream</a:t>
            </a:r>
            <a:r>
              <a:rPr lang="en-US" altLang="zh-CN" dirty="0"/>
              <a:t>&gt;</a:t>
            </a:r>
            <a:endParaRPr lang="zh-CN" altLang="zh-CN" dirty="0"/>
          </a:p>
          <a:p>
            <a:pPr marL="400050" lvl="1" indent="0">
              <a:buNone/>
            </a:pPr>
            <a:r>
              <a:rPr lang="en-US" altLang="zh-CN" dirty="0"/>
              <a:t>#include&lt;functional&gt;</a:t>
            </a:r>
            <a:endParaRPr lang="zh-CN" altLang="zh-CN" dirty="0"/>
          </a:p>
          <a:p>
            <a:pPr marL="400050" lvl="1" indent="0">
              <a:buNone/>
            </a:pPr>
            <a:r>
              <a:rPr lang="en-US" altLang="zh-CN" dirty="0"/>
              <a:t>#include&lt;algorithm&gt;</a:t>
            </a:r>
            <a:endParaRPr lang="zh-CN" altLang="zh-CN" dirty="0"/>
          </a:p>
          <a:p>
            <a:pPr marL="400050" lvl="1" indent="0">
              <a:buNone/>
            </a:pPr>
            <a:r>
              <a:rPr lang="en-US" altLang="zh-CN" dirty="0"/>
              <a:t>using namespace </a:t>
            </a:r>
            <a:r>
              <a:rPr lang="en-US" altLang="zh-CN" dirty="0" err="1"/>
              <a:t>std</a:t>
            </a:r>
            <a:r>
              <a:rPr lang="en-US" altLang="zh-CN" dirty="0"/>
              <a:t>;</a:t>
            </a:r>
            <a:endParaRPr lang="zh-CN" altLang="zh-CN" dirty="0"/>
          </a:p>
          <a:p>
            <a:pPr marL="0" indent="0">
              <a:buNone/>
            </a:pPr>
            <a:endParaRPr lang="zh-CN" altLang="en-US" dirty="0"/>
          </a:p>
        </p:txBody>
      </p:sp>
      <p:sp>
        <p:nvSpPr>
          <p:cNvPr id="4" name="标题 1"/>
          <p:cNvSpPr>
            <a:spLocks noGrp="1"/>
          </p:cNvSpPr>
          <p:nvPr>
            <p:ph type="title"/>
          </p:nvPr>
        </p:nvSpPr>
        <p:spPr/>
        <p:txBody>
          <a:bodyPr/>
          <a:lstStyle/>
          <a:p>
            <a:r>
              <a:rPr lang="en-US" altLang="zh-CN" dirty="0"/>
              <a:t>7.5.1 </a:t>
            </a:r>
            <a:r>
              <a:rPr lang="zh-CN" altLang="en-US" dirty="0">
                <a:solidFill>
                  <a:srgbClr val="FF0000"/>
                </a:solidFill>
              </a:rPr>
              <a:t>函数对象</a:t>
            </a:r>
          </a:p>
        </p:txBody>
      </p:sp>
    </p:spTree>
    <p:extLst>
      <p:ext uri="{BB962C8B-B14F-4D97-AF65-F5344CB8AC3E}">
        <p14:creationId xmlns:p14="http://schemas.microsoft.com/office/powerpoint/2010/main" val="230418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980728"/>
            <a:ext cx="8883606" cy="5664778"/>
          </a:xfrm>
        </p:spPr>
        <p:txBody>
          <a:bodyPr/>
          <a:lstStyle/>
          <a:p>
            <a:pPr marL="514350" indent="-514350" eaLnBrk="1" hangingPunct="1">
              <a:lnSpc>
                <a:spcPct val="90000"/>
              </a:lnSpc>
              <a:buFont typeface="+mj-ea"/>
              <a:buAutoNum type="circleNumDbPlain"/>
            </a:pPr>
            <a:r>
              <a:rPr lang="en-US" altLang="zh-CN" sz="2600" b="1" dirty="0">
                <a:solidFill>
                  <a:srgbClr val="FF0000"/>
                </a:solidFill>
              </a:rPr>
              <a:t>C</a:t>
            </a:r>
            <a:r>
              <a:rPr lang="zh-CN" altLang="en-US" sz="2600" b="1" dirty="0">
                <a:solidFill>
                  <a:srgbClr val="FF0000"/>
                </a:solidFill>
              </a:rPr>
              <a:t>语言通过</a:t>
            </a:r>
            <a:r>
              <a:rPr lang="en-US" altLang="zh-CN" sz="2600" b="1" dirty="0">
                <a:solidFill>
                  <a:srgbClr val="FF0000"/>
                </a:solidFill>
              </a:rPr>
              <a:t>#define</a:t>
            </a:r>
            <a:r>
              <a:rPr lang="zh-CN" altLang="en-US" sz="2600" b="1" dirty="0">
                <a:solidFill>
                  <a:srgbClr val="FF0000"/>
                </a:solidFill>
              </a:rPr>
              <a:t>定义宏</a:t>
            </a:r>
            <a:endParaRPr lang="en-US" altLang="zh-CN" sz="2600" b="1" dirty="0">
              <a:solidFill>
                <a:srgbClr val="FF0000"/>
              </a:solidFill>
            </a:endParaRPr>
          </a:p>
          <a:p>
            <a:pPr marL="400050" lvl="1" indent="0" eaLnBrk="1" hangingPunct="1">
              <a:lnSpc>
                <a:spcPct val="90000"/>
              </a:lnSpc>
              <a:buNone/>
            </a:pPr>
            <a:r>
              <a:rPr lang="en-US" altLang="zh-CN" sz="2200" b="1" dirty="0">
                <a:solidFill>
                  <a:srgbClr val="0000CC"/>
                </a:solidFill>
              </a:rPr>
              <a:t>define min(</a:t>
            </a:r>
            <a:r>
              <a:rPr lang="en-US" altLang="zh-CN" sz="2200" b="1" dirty="0" err="1">
                <a:solidFill>
                  <a:srgbClr val="0000CC"/>
                </a:solidFill>
              </a:rPr>
              <a:t>x,y</a:t>
            </a:r>
            <a:r>
              <a:rPr lang="en-US" altLang="zh-CN" sz="2200" b="1" dirty="0">
                <a:solidFill>
                  <a:srgbClr val="0000CC"/>
                </a:solidFill>
              </a:rPr>
              <a:t>) ((x)&lt;(y) ? (x) : (y)) </a:t>
            </a:r>
            <a:endParaRPr lang="zh-CN" altLang="zh-CN" sz="2200" b="1" dirty="0">
              <a:solidFill>
                <a:srgbClr val="0000CC"/>
              </a:solidFill>
            </a:endParaRPr>
          </a:p>
          <a:p>
            <a:pPr lvl="1" eaLnBrk="1" hangingPunct="1"/>
            <a:r>
              <a:rPr lang="zh-CN" altLang="en-US" sz="2400" b="1" dirty="0"/>
              <a:t>特点：</a:t>
            </a:r>
          </a:p>
          <a:p>
            <a:pPr lvl="2" eaLnBrk="1" hangingPunct="1"/>
            <a:r>
              <a:rPr lang="zh-CN" altLang="en-US" sz="2200" b="1" dirty="0">
                <a:latin typeface="Arial" panose="020B0604020202020204" pitchFamily="34" charset="0"/>
              </a:rPr>
              <a:t>“</a:t>
            </a:r>
            <a:r>
              <a:rPr lang="zh-CN" altLang="en-US" sz="2200" b="1" dirty="0"/>
              <a:t>自动具备多态特征</a:t>
            </a:r>
            <a:r>
              <a:rPr lang="zh-CN" altLang="en-US" sz="2200" b="1" dirty="0">
                <a:latin typeface="Arial" panose="020B0604020202020204" pitchFamily="34" charset="0"/>
              </a:rPr>
              <a:t>”</a:t>
            </a:r>
            <a:endParaRPr lang="zh-CN" altLang="en-US" sz="2200" b="1" dirty="0"/>
          </a:p>
          <a:p>
            <a:pPr lvl="2" eaLnBrk="1" hangingPunct="1"/>
            <a:r>
              <a:rPr lang="zh-CN" altLang="en-US" sz="2200" b="1" dirty="0"/>
              <a:t>不适合表达复杂的逻辑</a:t>
            </a:r>
          </a:p>
          <a:p>
            <a:pPr lvl="2" eaLnBrk="1" hangingPunct="1"/>
            <a:r>
              <a:rPr lang="zh-CN" altLang="en-US" sz="2200" b="1" dirty="0"/>
              <a:t>简单的文本替代，不进行任何语法检查，不安全。</a:t>
            </a:r>
            <a:endParaRPr lang="en-US" altLang="zh-CN" sz="2200" b="1" dirty="0"/>
          </a:p>
          <a:p>
            <a:pPr marL="514350" indent="-514350" eaLnBrk="1" hangingPunct="1">
              <a:buFont typeface="+mj-ea"/>
              <a:buAutoNum type="circleNumDbPlain"/>
            </a:pPr>
            <a:r>
              <a:rPr lang="en-US" altLang="zh-CN" sz="2600" b="1" dirty="0">
                <a:solidFill>
                  <a:srgbClr val="FF0000"/>
                </a:solidFill>
              </a:rPr>
              <a:t>C++</a:t>
            </a:r>
            <a:r>
              <a:rPr lang="zh-CN" altLang="en-US" sz="2600" b="1" dirty="0">
                <a:solidFill>
                  <a:srgbClr val="FF0000"/>
                </a:solidFill>
              </a:rPr>
              <a:t>方法一：函数重载</a:t>
            </a:r>
            <a:endParaRPr lang="en-US" altLang="zh-CN" sz="2600" b="1" dirty="0">
              <a:solidFill>
                <a:srgbClr val="FF0000"/>
              </a:solidFill>
            </a:endParaRPr>
          </a:p>
          <a:p>
            <a:pPr lvl="1" indent="-342900" eaLnBrk="1" hangingPunct="1"/>
            <a:r>
              <a:rPr lang="zh-CN" altLang="en-US" sz="2200" b="1" dirty="0"/>
              <a:t>缺点：</a:t>
            </a:r>
            <a:endParaRPr lang="en-US" altLang="zh-CN" sz="2200" b="1" dirty="0"/>
          </a:p>
          <a:p>
            <a:pPr lvl="2" indent="-342900" eaLnBrk="1" hangingPunct="1"/>
            <a:r>
              <a:rPr lang="zh-CN" altLang="en-US" sz="2200" b="1" dirty="0"/>
              <a:t>相同代码，多次重复编写！</a:t>
            </a:r>
            <a:endParaRPr lang="en-US" altLang="zh-CN" sz="2200" b="1" dirty="0"/>
          </a:p>
          <a:p>
            <a:pPr marL="514350" indent="-514350" eaLnBrk="1" hangingPunct="1">
              <a:buFont typeface="+mj-ea"/>
              <a:buAutoNum type="circleNumDbPlain"/>
            </a:pPr>
            <a:r>
              <a:rPr lang="en-US" altLang="zh-CN" sz="2600" b="1" dirty="0">
                <a:solidFill>
                  <a:srgbClr val="FF0000"/>
                </a:solidFill>
              </a:rPr>
              <a:t>C++</a:t>
            </a:r>
            <a:r>
              <a:rPr lang="zh-CN" altLang="en-US" sz="2600" b="1" dirty="0">
                <a:solidFill>
                  <a:srgbClr val="FF0000"/>
                </a:solidFill>
              </a:rPr>
              <a:t>方法二：函数模板</a:t>
            </a:r>
            <a:endParaRPr lang="en-US" altLang="zh-CN" sz="2600" b="1" dirty="0">
              <a:solidFill>
                <a:srgbClr val="FF0000"/>
              </a:solidFill>
            </a:endParaRPr>
          </a:p>
          <a:p>
            <a:pPr marL="800100" lvl="2" indent="0">
              <a:buNone/>
            </a:pPr>
            <a:r>
              <a:rPr lang="en-US" altLang="zh-CN" sz="2200" b="1" dirty="0">
                <a:solidFill>
                  <a:srgbClr val="0000CC"/>
                </a:solidFill>
              </a:rPr>
              <a:t>template &lt;</a:t>
            </a:r>
            <a:r>
              <a:rPr lang="en-US" altLang="zh-CN" sz="2200" b="1" dirty="0" err="1">
                <a:solidFill>
                  <a:srgbClr val="0000CC"/>
                </a:solidFill>
              </a:rPr>
              <a:t>typename</a:t>
            </a:r>
            <a:r>
              <a:rPr lang="en-US" altLang="zh-CN" sz="2200" b="1" dirty="0">
                <a:solidFill>
                  <a:srgbClr val="0000CC"/>
                </a:solidFill>
              </a:rPr>
              <a:t> T&gt;</a:t>
            </a:r>
            <a:endParaRPr lang="zh-CN" altLang="zh-CN" sz="2200" b="1" dirty="0">
              <a:solidFill>
                <a:srgbClr val="0000CC"/>
              </a:solidFill>
            </a:endParaRPr>
          </a:p>
          <a:p>
            <a:pPr marL="800100" lvl="2" indent="0">
              <a:buNone/>
            </a:pPr>
            <a:r>
              <a:rPr lang="en-US" altLang="zh-CN" sz="2200" b="1" dirty="0">
                <a:solidFill>
                  <a:srgbClr val="0000CC"/>
                </a:solidFill>
              </a:rPr>
              <a:t>T min(T </a:t>
            </a:r>
            <a:r>
              <a:rPr lang="en-US" altLang="zh-CN" sz="2200" b="1" dirty="0" err="1">
                <a:solidFill>
                  <a:srgbClr val="0000CC"/>
                </a:solidFill>
              </a:rPr>
              <a:t>a,T</a:t>
            </a:r>
            <a:r>
              <a:rPr lang="en-US" altLang="zh-CN" sz="2200" b="1" dirty="0">
                <a:solidFill>
                  <a:srgbClr val="0000CC"/>
                </a:solidFill>
              </a:rPr>
              <a:t> b){  return (a&lt;b)?</a:t>
            </a:r>
            <a:r>
              <a:rPr lang="en-US" altLang="zh-CN" sz="2200" b="1" dirty="0" err="1">
                <a:solidFill>
                  <a:srgbClr val="0000CC"/>
                </a:solidFill>
              </a:rPr>
              <a:t>a:b</a:t>
            </a:r>
            <a:r>
              <a:rPr lang="en-US" altLang="zh-CN" sz="2200" b="1" dirty="0">
                <a:solidFill>
                  <a:srgbClr val="0000CC"/>
                </a:solidFill>
              </a:rPr>
              <a:t>; }</a:t>
            </a:r>
          </a:p>
          <a:p>
            <a:pPr lvl="1" indent="-342900"/>
            <a:r>
              <a:rPr lang="zh-CN" altLang="en-US" sz="2200" b="1" dirty="0"/>
              <a:t>特点：代码复用的有效机制，可以根据类型生成相应程序代码。</a:t>
            </a:r>
            <a:endParaRPr lang="zh-CN" altLang="zh-CN" sz="2200" b="1" dirty="0"/>
          </a:p>
        </p:txBody>
      </p:sp>
      <p:sp>
        <p:nvSpPr>
          <p:cNvPr id="4" name="Rectangle 3"/>
          <p:cNvSpPr>
            <a:spLocks noGrp="1" noChangeArrowheads="1"/>
          </p:cNvSpPr>
          <p:nvPr>
            <p:ph type="title"/>
          </p:nvPr>
        </p:nvSpPr>
        <p:spPr/>
        <p:txBody>
          <a:bodyPr/>
          <a:lstStyle/>
          <a:p>
            <a:pPr eaLnBrk="1" hangingPunct="1"/>
            <a:r>
              <a:rPr lang="en-GB" altLang="zh-CN" dirty="0"/>
              <a:t>7.1 </a:t>
            </a:r>
            <a:r>
              <a:rPr lang="zh-CN" altLang="en-GB" dirty="0"/>
              <a:t>模板</a:t>
            </a:r>
            <a:r>
              <a:rPr lang="zh-CN" altLang="en-GB" dirty="0">
                <a:solidFill>
                  <a:srgbClr val="FF0000"/>
                </a:solidFill>
              </a:rPr>
              <a:t>的概念</a:t>
            </a:r>
            <a:endParaRPr lang="zh-CN" altLang="en-US" dirty="0">
              <a:solidFill>
                <a:srgbClr val="FF0000"/>
              </a:solidFill>
            </a:endParaRPr>
          </a:p>
        </p:txBody>
      </p:sp>
    </p:spTree>
    <p:extLst>
      <p:ext uri="{BB962C8B-B14F-4D97-AF65-F5344CB8AC3E}">
        <p14:creationId xmlns:p14="http://schemas.microsoft.com/office/powerpoint/2010/main" val="56483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623212" cy="6480720"/>
          </a:xfrm>
        </p:spPr>
        <p:txBody>
          <a:bodyPr/>
          <a:lstStyle/>
          <a:p>
            <a:pPr marL="0" indent="0">
              <a:buNone/>
            </a:pPr>
            <a:r>
              <a:rPr lang="en-US" altLang="zh-CN" sz="2000" dirty="0"/>
              <a:t>void main() {</a:t>
            </a:r>
            <a:endParaRPr lang="zh-CN" altLang="zh-CN" sz="2000" dirty="0"/>
          </a:p>
          <a:p>
            <a:pPr marL="0" indent="0">
              <a:buNone/>
            </a:pPr>
            <a:r>
              <a:rPr lang="en-US" altLang="zh-CN" sz="2000" dirty="0"/>
              <a:t>	</a:t>
            </a:r>
            <a:r>
              <a:rPr lang="en-US" altLang="zh-CN" sz="2000" dirty="0" err="1"/>
              <a:t>int</a:t>
            </a:r>
            <a:r>
              <a:rPr lang="en-US" altLang="zh-CN" sz="2000" dirty="0"/>
              <a:t> a[] = { 3,1,7,0,-3,2,8,-5 };</a:t>
            </a:r>
            <a:endParaRPr lang="zh-CN" altLang="zh-CN" sz="2000" dirty="0"/>
          </a:p>
          <a:p>
            <a:pPr marL="0" indent="0">
              <a:buNone/>
            </a:pPr>
            <a:r>
              <a:rPr lang="en-US" altLang="zh-CN" sz="2000" dirty="0"/>
              <a:t>	</a:t>
            </a:r>
            <a:r>
              <a:rPr lang="en-US" altLang="zh-CN" sz="2400" dirty="0">
                <a:solidFill>
                  <a:srgbClr val="FF0000"/>
                </a:solidFill>
              </a:rPr>
              <a:t>plus</a:t>
            </a:r>
            <a:r>
              <a:rPr lang="en-US" altLang="zh-CN" sz="2400" dirty="0"/>
              <a:t>&lt;</a:t>
            </a:r>
            <a:r>
              <a:rPr lang="en-US" altLang="zh-CN" sz="2400" dirty="0" err="1"/>
              <a:t>int</a:t>
            </a:r>
            <a:r>
              <a:rPr lang="en-US" altLang="zh-CN" sz="2400" dirty="0"/>
              <a:t>&gt; </a:t>
            </a:r>
            <a:r>
              <a:rPr lang="en-US" altLang="zh-CN" sz="2400" dirty="0" err="1"/>
              <a:t>iadd</a:t>
            </a:r>
            <a:r>
              <a:rPr lang="en-US" altLang="zh-CN" sz="2400" dirty="0"/>
              <a:t>;</a:t>
            </a:r>
            <a:endParaRPr lang="zh-CN" altLang="zh-CN" sz="2400" dirty="0"/>
          </a:p>
          <a:p>
            <a:pPr marL="0" indent="0">
              <a:buNone/>
            </a:pPr>
            <a:r>
              <a:rPr lang="en-US" altLang="zh-CN" sz="2400" dirty="0"/>
              <a:t>	</a:t>
            </a:r>
            <a:r>
              <a:rPr lang="en-US" altLang="zh-CN" sz="2400" dirty="0">
                <a:solidFill>
                  <a:srgbClr val="FF0000"/>
                </a:solidFill>
              </a:rPr>
              <a:t>minus</a:t>
            </a:r>
            <a:r>
              <a:rPr lang="en-US" altLang="zh-CN" sz="2400" dirty="0"/>
              <a:t>&lt;double&gt; </a:t>
            </a:r>
            <a:r>
              <a:rPr lang="en-US" altLang="zh-CN" sz="2400" dirty="0" err="1"/>
              <a:t>dm</a:t>
            </a:r>
            <a:r>
              <a:rPr lang="en-US" altLang="zh-CN" sz="2400" dirty="0"/>
              <a:t>;</a:t>
            </a:r>
            <a:endParaRPr lang="zh-CN" altLang="zh-CN" sz="2400" dirty="0"/>
          </a:p>
          <a:p>
            <a:pPr marL="0" indent="0">
              <a:buNone/>
            </a:pPr>
            <a:r>
              <a:rPr lang="en-US" altLang="zh-CN" sz="2400" dirty="0"/>
              <a:t>	</a:t>
            </a:r>
            <a:r>
              <a:rPr lang="en-US" altLang="zh-CN" sz="2400" dirty="0">
                <a:solidFill>
                  <a:srgbClr val="FF0000"/>
                </a:solidFill>
              </a:rPr>
              <a:t>less</a:t>
            </a:r>
            <a:r>
              <a:rPr lang="en-US" altLang="zh-CN" sz="2400" dirty="0"/>
              <a:t>&lt;</a:t>
            </a:r>
            <a:r>
              <a:rPr lang="en-US" altLang="zh-CN" sz="2400" dirty="0" err="1"/>
              <a:t>int</a:t>
            </a:r>
            <a:r>
              <a:rPr lang="en-US" altLang="zh-CN" sz="2400" dirty="0"/>
              <a:t>&gt; les;</a:t>
            </a:r>
            <a:endParaRPr lang="zh-CN" altLang="zh-CN" sz="2400" dirty="0"/>
          </a:p>
          <a:p>
            <a:pPr marL="0" indent="0">
              <a:buNone/>
            </a:pPr>
            <a:r>
              <a:rPr lang="en-US" altLang="zh-CN" sz="2000" dirty="0"/>
              <a:t>	</a:t>
            </a:r>
            <a:r>
              <a:rPr lang="en-US" altLang="zh-CN" sz="2000" dirty="0" err="1"/>
              <a:t>int</a:t>
            </a:r>
            <a:r>
              <a:rPr lang="en-US" altLang="zh-CN" sz="2000" dirty="0"/>
              <a:t> s = </a:t>
            </a:r>
            <a:r>
              <a:rPr lang="en-US" altLang="zh-CN" sz="2400" dirty="0" err="1">
                <a:solidFill>
                  <a:srgbClr val="FF0000"/>
                </a:solidFill>
              </a:rPr>
              <a:t>iadd</a:t>
            </a:r>
            <a:r>
              <a:rPr lang="en-US" altLang="zh-CN" sz="2000" dirty="0"/>
              <a:t>(5, 6);</a:t>
            </a:r>
            <a:endParaRPr lang="zh-CN" altLang="zh-CN" sz="2000" dirty="0"/>
          </a:p>
          <a:p>
            <a:pPr marL="0" indent="0">
              <a:buNone/>
            </a:pPr>
            <a:r>
              <a:rPr lang="en-US" altLang="zh-CN" sz="2000" dirty="0"/>
              <a:t>	double d = </a:t>
            </a:r>
            <a:r>
              <a:rPr lang="en-US" altLang="zh-CN" sz="2400" dirty="0" err="1">
                <a:solidFill>
                  <a:srgbClr val="FF0000"/>
                </a:solidFill>
              </a:rPr>
              <a:t>dm</a:t>
            </a:r>
            <a:r>
              <a:rPr lang="en-US" altLang="zh-CN" sz="2000" dirty="0"/>
              <a:t>(25, 5);</a:t>
            </a:r>
            <a:endParaRPr lang="zh-CN" altLang="zh-CN" sz="2000" dirty="0"/>
          </a:p>
          <a:p>
            <a:pPr marL="0" indent="0">
              <a:buNone/>
            </a:pPr>
            <a:r>
              <a:rPr lang="en-US" altLang="zh-CN" sz="2000" dirty="0"/>
              <a:t>	</a:t>
            </a:r>
            <a:r>
              <a:rPr lang="en-US" altLang="zh-CN" sz="2000" dirty="0" err="1"/>
              <a:t>cout</a:t>
            </a:r>
            <a:r>
              <a:rPr lang="en-US" altLang="zh-CN" sz="2000" dirty="0"/>
              <a:t> &lt;&lt; "s=" &lt;&lt; s &lt;&lt; "\td=" &lt;&lt; d &lt;&lt; "\t";</a:t>
            </a:r>
            <a:endParaRPr lang="zh-CN" altLang="zh-CN" sz="2000" dirty="0"/>
          </a:p>
          <a:p>
            <a:pPr marL="0" indent="0">
              <a:buNone/>
            </a:pPr>
            <a:r>
              <a:rPr lang="en-US" altLang="zh-CN" sz="2000" dirty="0"/>
              <a:t>	if (</a:t>
            </a:r>
            <a:r>
              <a:rPr lang="en-US" altLang="zh-CN" sz="2400" dirty="0">
                <a:solidFill>
                  <a:srgbClr val="FF0000"/>
                </a:solidFill>
              </a:rPr>
              <a:t>les(5, 7)) </a:t>
            </a:r>
            <a:r>
              <a:rPr lang="en-US" altLang="zh-CN" sz="2000" dirty="0" err="1"/>
              <a:t>cout</a:t>
            </a:r>
            <a:r>
              <a:rPr lang="en-US" altLang="zh-CN" sz="2000" dirty="0"/>
              <a:t> &lt;&lt; "5&lt;7"&lt;&lt;</a:t>
            </a:r>
            <a:r>
              <a:rPr lang="en-US" altLang="zh-CN" sz="2000" dirty="0" err="1"/>
              <a:t>endl</a:t>
            </a:r>
            <a:r>
              <a:rPr lang="en-US" altLang="zh-CN" sz="2000" dirty="0"/>
              <a:t>;</a:t>
            </a:r>
            <a:endParaRPr lang="zh-CN" altLang="zh-CN" sz="2000" dirty="0"/>
          </a:p>
          <a:p>
            <a:pPr marL="0" indent="0">
              <a:buNone/>
            </a:pPr>
            <a:r>
              <a:rPr lang="en-US" altLang="zh-CN" sz="2000" dirty="0"/>
              <a:t>	else </a:t>
            </a:r>
            <a:r>
              <a:rPr lang="en-US" altLang="zh-CN" sz="2000" dirty="0" err="1"/>
              <a:t>cout</a:t>
            </a:r>
            <a:r>
              <a:rPr lang="en-US" altLang="zh-CN" sz="2000" dirty="0"/>
              <a:t> &lt;&lt; "5&gt;7" &lt;&lt; </a:t>
            </a:r>
            <a:r>
              <a:rPr lang="en-US" altLang="zh-CN" sz="2000" dirty="0" err="1"/>
              <a:t>endl</a:t>
            </a:r>
            <a:r>
              <a:rPr lang="en-US" altLang="zh-CN" sz="2000" dirty="0"/>
              <a:t>;	</a:t>
            </a:r>
            <a:endParaRPr lang="zh-CN" altLang="zh-CN" sz="2000" dirty="0"/>
          </a:p>
          <a:p>
            <a:pPr marL="0" indent="0">
              <a:buNone/>
            </a:pPr>
            <a:r>
              <a:rPr lang="en-US" altLang="zh-CN" sz="2000" dirty="0"/>
              <a:t>	</a:t>
            </a:r>
            <a:r>
              <a:rPr lang="en-US" altLang="zh-CN" sz="2000" b="1" dirty="0"/>
              <a:t>sort</a:t>
            </a:r>
            <a:r>
              <a:rPr lang="en-US" altLang="zh-CN" sz="2000" dirty="0"/>
              <a:t>(a, a + 8, </a:t>
            </a:r>
            <a:r>
              <a:rPr lang="en-US" altLang="zh-CN" sz="2400" dirty="0">
                <a:solidFill>
                  <a:srgbClr val="FF0000"/>
                </a:solidFill>
              </a:rPr>
              <a:t>less</a:t>
            </a:r>
            <a:r>
              <a:rPr lang="en-US" altLang="zh-CN" sz="2000" dirty="0"/>
              <a:t>&lt;</a:t>
            </a:r>
            <a:r>
              <a:rPr lang="en-US" altLang="zh-CN" sz="2000" dirty="0" err="1"/>
              <a:t>int</a:t>
            </a:r>
            <a:r>
              <a:rPr lang="en-US" altLang="zh-CN" sz="2000" dirty="0"/>
              <a:t>&gt;());                // </a:t>
            </a:r>
            <a:r>
              <a:rPr lang="zh-CN" altLang="zh-CN" sz="2000" dirty="0"/>
              <a:t>从小到大排序</a:t>
            </a:r>
            <a:r>
              <a:rPr lang="en-US" altLang="zh-CN" sz="2000" dirty="0"/>
              <a:t>a</a:t>
            </a:r>
            <a:r>
              <a:rPr lang="zh-CN" altLang="zh-CN" sz="2000" dirty="0"/>
              <a:t>数组</a:t>
            </a:r>
          </a:p>
          <a:p>
            <a:pPr marL="0" indent="0">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8; </a:t>
            </a:r>
            <a:r>
              <a:rPr lang="en-US" altLang="zh-CN" sz="2000" dirty="0" err="1"/>
              <a:t>i</a:t>
            </a:r>
            <a:r>
              <a:rPr lang="en-US" altLang="zh-CN" sz="2000" dirty="0"/>
              <a:t>++) </a:t>
            </a:r>
            <a:r>
              <a:rPr lang="en-US" altLang="zh-CN" sz="2000" dirty="0" err="1"/>
              <a:t>cout</a:t>
            </a:r>
            <a:r>
              <a:rPr lang="en-US" altLang="zh-CN" sz="2000" dirty="0"/>
              <a:t> &lt;&lt; a[</a:t>
            </a:r>
            <a:r>
              <a:rPr lang="en-US" altLang="zh-CN" sz="2000" dirty="0" err="1"/>
              <a:t>i</a:t>
            </a:r>
            <a:r>
              <a:rPr lang="en-US" altLang="zh-CN" sz="2000" dirty="0"/>
              <a:t>]&lt;&lt;"\t";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sort(a, a + 8, </a:t>
            </a:r>
            <a:r>
              <a:rPr lang="en-US" altLang="zh-CN" sz="2400" dirty="0">
                <a:solidFill>
                  <a:srgbClr val="FF0000"/>
                </a:solidFill>
              </a:rPr>
              <a:t>greater</a:t>
            </a:r>
            <a:r>
              <a:rPr lang="en-US" altLang="zh-CN" sz="2000" dirty="0"/>
              <a:t>&lt;</a:t>
            </a:r>
            <a:r>
              <a:rPr lang="en-US" altLang="zh-CN" sz="2000" dirty="0" err="1"/>
              <a:t>int</a:t>
            </a:r>
            <a:r>
              <a:rPr lang="en-US" altLang="zh-CN" sz="2000" dirty="0"/>
              <a:t>&gt;());             //</a:t>
            </a:r>
            <a:r>
              <a:rPr lang="zh-CN" altLang="zh-CN" sz="2000" dirty="0"/>
              <a:t>从大到小排序</a:t>
            </a:r>
            <a:r>
              <a:rPr lang="en-US" altLang="zh-CN" sz="2000" dirty="0"/>
              <a:t>a</a:t>
            </a:r>
            <a:r>
              <a:rPr lang="zh-CN" altLang="zh-CN" sz="2000" dirty="0"/>
              <a:t>数组</a:t>
            </a:r>
          </a:p>
          <a:p>
            <a:pPr marL="0" indent="0">
              <a:buNone/>
            </a:pPr>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8; </a:t>
            </a:r>
            <a:r>
              <a:rPr lang="en-US" altLang="zh-CN" sz="2000" dirty="0" err="1"/>
              <a:t>i</a:t>
            </a:r>
            <a:r>
              <a:rPr lang="en-US" altLang="zh-CN" sz="2000" dirty="0"/>
              <a:t>++) </a:t>
            </a:r>
            <a:r>
              <a:rPr lang="en-US" altLang="zh-CN" sz="2000" dirty="0" err="1"/>
              <a:t>cout</a:t>
            </a:r>
            <a:r>
              <a:rPr lang="en-US" altLang="zh-CN" sz="2000" dirty="0"/>
              <a:t> &lt;&lt; a[</a:t>
            </a:r>
            <a:r>
              <a:rPr lang="en-US" altLang="zh-CN" sz="2000" dirty="0" err="1"/>
              <a:t>i</a:t>
            </a:r>
            <a:r>
              <a:rPr lang="en-US" altLang="zh-CN" sz="2000" dirty="0"/>
              <a:t>]&lt;&lt;"\t";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对话气泡: 矩形 3"/>
          <p:cNvSpPr/>
          <p:nvPr/>
        </p:nvSpPr>
        <p:spPr>
          <a:xfrm>
            <a:off x="5039544" y="980728"/>
            <a:ext cx="4104456" cy="1584176"/>
          </a:xfrm>
          <a:prstGeom prst="wedgeRectCallout">
            <a:avLst>
              <a:gd name="adj1" fmla="val -49325"/>
              <a:gd name="adj2" fmla="val 7457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程序运算结果如下：</a:t>
            </a:r>
          </a:p>
          <a:p>
            <a:r>
              <a:rPr lang="en-US" altLang="zh-CN" dirty="0"/>
              <a:t>s=11	d=20	5&lt;7</a:t>
            </a:r>
            <a:endParaRPr lang="zh-CN" altLang="zh-CN" dirty="0"/>
          </a:p>
          <a:p>
            <a:r>
              <a:rPr lang="en-US" altLang="zh-CN" dirty="0"/>
              <a:t>-5    -3	0     1	2     3	7     8	</a:t>
            </a:r>
            <a:endParaRPr lang="zh-CN" altLang="zh-CN" dirty="0"/>
          </a:p>
          <a:p>
            <a:r>
              <a:rPr lang="en-US" altLang="zh-CN" dirty="0"/>
              <a:t>8      7	3      2	1    0	-3    -5</a:t>
            </a:r>
            <a:endParaRPr lang="zh-CN" altLang="zh-CN" dirty="0"/>
          </a:p>
        </p:txBody>
      </p:sp>
    </p:spTree>
    <p:extLst>
      <p:ext uri="{BB962C8B-B14F-4D97-AF65-F5344CB8AC3E}">
        <p14:creationId xmlns:p14="http://schemas.microsoft.com/office/powerpoint/2010/main" val="40807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 calcmode="lin" valueType="num">
                                      <p:cBhvr additive="base">
                                        <p:cTn id="8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 calcmode="lin" valueType="num">
                                      <p:cBhvr additive="base">
                                        <p:cTn id="9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down)">
                                      <p:cBhvr>
                                        <p:cTn id="9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16633"/>
            <a:ext cx="7772400" cy="699294"/>
          </a:xfrm>
        </p:spPr>
        <p:txBody>
          <a:bodyPr/>
          <a:lstStyle/>
          <a:p>
            <a:pPr eaLnBrk="1" hangingPunct="1"/>
            <a:r>
              <a:rPr lang="en-US" altLang="zh-CN" sz="4000" dirty="0"/>
              <a:t>7.5.2  </a:t>
            </a:r>
            <a:r>
              <a:rPr lang="zh-CN" altLang="en-US" sz="4000" b="1" dirty="0">
                <a:solidFill>
                  <a:srgbClr val="FF0000"/>
                </a:solidFill>
              </a:rPr>
              <a:t>顺序容器</a:t>
            </a:r>
          </a:p>
        </p:txBody>
      </p:sp>
      <p:sp>
        <p:nvSpPr>
          <p:cNvPr id="62467" name="Rectangle 3"/>
          <p:cNvSpPr>
            <a:spLocks noGrp="1" noChangeArrowheads="1"/>
          </p:cNvSpPr>
          <p:nvPr>
            <p:ph type="body" idx="1"/>
          </p:nvPr>
        </p:nvSpPr>
        <p:spPr>
          <a:xfrm>
            <a:off x="323528" y="1052513"/>
            <a:ext cx="8134672" cy="5043487"/>
          </a:xfrm>
        </p:spPr>
        <p:txBody>
          <a:bodyPr/>
          <a:lstStyle/>
          <a:p>
            <a:pPr marL="609600" indent="-609600" eaLnBrk="1" hangingPunct="1">
              <a:lnSpc>
                <a:spcPct val="90000"/>
              </a:lnSpc>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容器的概念及类型</a:t>
            </a:r>
          </a:p>
          <a:p>
            <a:pPr marL="609600" indent="-609600" eaLnBrk="1" hangingPunct="1">
              <a:lnSpc>
                <a:spcPct val="90000"/>
              </a:lnSpc>
            </a:pPr>
            <a:r>
              <a:rPr lang="zh-CN" altLang="en-US" dirty="0"/>
              <a:t>容器（</a:t>
            </a:r>
            <a:r>
              <a:rPr lang="en-US" altLang="zh-CN" dirty="0"/>
              <a:t>container</a:t>
            </a:r>
            <a:r>
              <a:rPr lang="zh-CN" altLang="en-US" dirty="0"/>
              <a:t>）是用来存储其他对象的对象，它是用模板技术实现的。 </a:t>
            </a:r>
            <a:r>
              <a:rPr lang="en-US" altLang="zh-CN" dirty="0"/>
              <a:t>STL</a:t>
            </a:r>
            <a:r>
              <a:rPr lang="zh-CN" altLang="en-US" dirty="0"/>
              <a:t>的容器常被分为顺序容器、关联容器和容器适配器三类。 </a:t>
            </a:r>
          </a:p>
          <a:p>
            <a:pPr marL="990600" lvl="1" indent="-533400" eaLnBrk="1" hangingPunct="1">
              <a:lnSpc>
                <a:spcPct val="90000"/>
              </a:lnSpc>
              <a:buFont typeface="+mj-ea"/>
              <a:buAutoNum type="circleNumDbPlain"/>
            </a:pPr>
            <a:r>
              <a:rPr lang="en-US" altLang="zh-CN" dirty="0">
                <a:solidFill>
                  <a:srgbClr val="FF0000"/>
                </a:solidFill>
              </a:rPr>
              <a:t>C++</a:t>
            </a:r>
            <a:r>
              <a:rPr lang="zh-CN" altLang="en-US" dirty="0">
                <a:solidFill>
                  <a:srgbClr val="FF0000"/>
                </a:solidFill>
              </a:rPr>
              <a:t>提供的顺序类型容器有向量（</a:t>
            </a:r>
            <a:r>
              <a:rPr lang="en-US" altLang="zh-CN" dirty="0">
                <a:solidFill>
                  <a:srgbClr val="FF0000"/>
                </a:solidFill>
              </a:rPr>
              <a:t>vector</a:t>
            </a:r>
            <a:r>
              <a:rPr lang="zh-CN" altLang="en-US" dirty="0">
                <a:solidFill>
                  <a:srgbClr val="FF0000"/>
                </a:solidFill>
              </a:rPr>
              <a:t>）、链表（</a:t>
            </a:r>
            <a:r>
              <a:rPr lang="en-US" altLang="zh-CN" dirty="0">
                <a:solidFill>
                  <a:srgbClr val="FF0000"/>
                </a:solidFill>
              </a:rPr>
              <a:t>list</a:t>
            </a:r>
            <a:r>
              <a:rPr lang="zh-CN" altLang="en-US" dirty="0">
                <a:solidFill>
                  <a:srgbClr val="FF0000"/>
                </a:solidFill>
              </a:rPr>
              <a:t>）、双端队列（</a:t>
            </a:r>
            <a:r>
              <a:rPr lang="en-US" altLang="zh-CN" dirty="0" err="1">
                <a:solidFill>
                  <a:srgbClr val="FF0000"/>
                </a:solidFill>
              </a:rPr>
              <a:t>deque</a:t>
            </a:r>
            <a:r>
              <a:rPr lang="zh-CN" altLang="en-US" dirty="0">
                <a:solidFill>
                  <a:srgbClr val="FF0000"/>
                </a:solidFill>
              </a:rPr>
              <a:t>）。</a:t>
            </a:r>
          </a:p>
          <a:p>
            <a:pPr marL="990600" lvl="1" indent="-533400" eaLnBrk="1" hangingPunct="1">
              <a:lnSpc>
                <a:spcPct val="90000"/>
              </a:lnSpc>
              <a:buFont typeface="+mj-ea"/>
              <a:buAutoNum type="circleNumDbPlain"/>
            </a:pPr>
            <a:r>
              <a:rPr lang="zh-CN" altLang="en-US" dirty="0"/>
              <a:t>关联容器主要包括集合（</a:t>
            </a:r>
            <a:r>
              <a:rPr lang="en-US" altLang="zh-CN" dirty="0"/>
              <a:t>set</a:t>
            </a:r>
            <a:r>
              <a:rPr lang="zh-CN" altLang="en-US" dirty="0"/>
              <a:t>）、多重集合（</a:t>
            </a:r>
            <a:r>
              <a:rPr lang="en-US" altLang="zh-CN" dirty="0"/>
              <a:t>multiset</a:t>
            </a:r>
            <a:r>
              <a:rPr lang="zh-CN" altLang="en-US" dirty="0"/>
              <a:t>）</a:t>
            </a:r>
          </a:p>
          <a:p>
            <a:pPr marL="990600" lvl="1" indent="-533400" eaLnBrk="1" hangingPunct="1">
              <a:lnSpc>
                <a:spcPct val="90000"/>
              </a:lnSpc>
              <a:buFont typeface="+mj-ea"/>
              <a:buAutoNum type="circleNumDbPlain"/>
            </a:pPr>
            <a:r>
              <a:rPr lang="zh-CN" altLang="en-US" dirty="0">
                <a:solidFill>
                  <a:srgbClr val="FF0000"/>
                </a:solidFill>
              </a:rPr>
              <a:t>容器适配器主要指堆栈（</a:t>
            </a:r>
            <a:r>
              <a:rPr lang="en-US" altLang="zh-CN" dirty="0">
                <a:solidFill>
                  <a:srgbClr val="FF0000"/>
                </a:solidFill>
              </a:rPr>
              <a:t>stack</a:t>
            </a:r>
            <a:r>
              <a:rPr lang="zh-CN" altLang="en-US" dirty="0">
                <a:solidFill>
                  <a:srgbClr val="FF0000"/>
                </a:solidFill>
              </a:rPr>
              <a:t>）和队列（</a:t>
            </a:r>
            <a:r>
              <a:rPr lang="en-US" altLang="zh-CN" dirty="0">
                <a:solidFill>
                  <a:srgbClr val="FF0000"/>
                </a:solidFill>
              </a:rPr>
              <a:t>queue</a:t>
            </a:r>
            <a:r>
              <a:rPr lang="zh-CN" altLang="en-US" dirty="0">
                <a:solidFill>
                  <a:srgbClr val="FF0000"/>
                </a:solidFill>
              </a:rPr>
              <a:t>） </a:t>
            </a:r>
          </a:p>
        </p:txBody>
      </p:sp>
    </p:spTree>
    <p:extLst>
      <p:ext uri="{BB962C8B-B14F-4D97-AF65-F5344CB8AC3E}">
        <p14:creationId xmlns:p14="http://schemas.microsoft.com/office/powerpoint/2010/main" val="2357277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62467">
                                            <p:txEl>
                                              <p:pRg st="3" end="3"/>
                                            </p:txEl>
                                          </p:spTgt>
                                        </p:tgtEl>
                                        <p:attrNameLst>
                                          <p:attrName>ppt_x</p:attrName>
                                        </p:attrNameLst>
                                      </p:cBhvr>
                                    </p:anim>
                                    <p:anim from="0" to="-1.0" calcmode="lin" valueType="num">
                                      <p:cBhvr>
                                        <p:cTn id="20" dur="200" decel="50000" autoRev="1" fill="hold">
                                          <p:stCondLst>
                                            <p:cond delay="600"/>
                                          </p:stCondLst>
                                        </p:cTn>
                                        <p:tgtEl>
                                          <p:spTgt spid="62467">
                                            <p:txEl>
                                              <p:pRg st="3" end="3"/>
                                            </p:txEl>
                                          </p:spTgt>
                                        </p:tgtEl>
                                        <p:attrNameLst>
                                          <p:attrName>xshear</p:attrName>
                                        </p:attrNameLst>
                                      </p:cBhvr>
                                    </p:anim>
                                    <p:animScale>
                                      <p:cBhvr>
                                        <p:cTn id="21" dur="200" decel="100000" autoRev="1" fill="hold">
                                          <p:stCondLst>
                                            <p:cond delay="600"/>
                                          </p:stCondLst>
                                        </p:cTn>
                                        <p:tgtEl>
                                          <p:spTgt spid="62467">
                                            <p:txEl>
                                              <p:pRg st="3" end="3"/>
                                            </p:txEl>
                                          </p:spTgt>
                                        </p:tgtEl>
                                      </p:cBhvr>
                                      <p:from x="100000" y="100000"/>
                                      <p:to x="80000" y="100000"/>
                                    </p:animScale>
                                    <p:anim by="(#ppt_h/3+#ppt_w*0.1)" calcmode="lin" valueType="num">
                                      <p:cBhvr additive="sum">
                                        <p:cTn id="22" dur="200" decel="100000" autoRev="1" fill="hold">
                                          <p:stCondLst>
                                            <p:cond delay="600"/>
                                          </p:stCondLst>
                                        </p:cTn>
                                        <p:tgtEl>
                                          <p:spTgt spid="62467">
                                            <p:txEl>
                                              <p:pRg st="3" end="3"/>
                                            </p:txEl>
                                          </p:spTgt>
                                        </p:tgtEl>
                                        <p:attrNameLst>
                                          <p:attrName>ppt_x</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down)">
                                      <p:cBhvr>
                                        <p:cTn id="2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260350"/>
            <a:ext cx="7772400" cy="720378"/>
          </a:xfrm>
        </p:spPr>
        <p:txBody>
          <a:bodyPr/>
          <a:lstStyle/>
          <a:p>
            <a:pPr eaLnBrk="1" hangingPunct="1"/>
            <a:r>
              <a:rPr lang="zh-CN" altLang="en-US" sz="4000" dirty="0">
                <a:solidFill>
                  <a:srgbClr val="0000CC"/>
                </a:solidFill>
              </a:rPr>
              <a:t>表</a:t>
            </a:r>
            <a:r>
              <a:rPr lang="en-US" altLang="zh-CN" sz="4000" dirty="0">
                <a:solidFill>
                  <a:srgbClr val="0000CC"/>
                </a:solidFill>
              </a:rPr>
              <a:t>7-2  STL</a:t>
            </a:r>
            <a:r>
              <a:rPr lang="zh-CN" altLang="en-US" sz="4000" dirty="0">
                <a:solidFill>
                  <a:srgbClr val="0000CC"/>
                </a:solidFill>
              </a:rPr>
              <a:t>中的容器及头文件名</a:t>
            </a:r>
          </a:p>
        </p:txBody>
      </p:sp>
      <p:graphicFrame>
        <p:nvGraphicFramePr>
          <p:cNvPr id="63704" name="Group 216"/>
          <p:cNvGraphicFramePr>
            <a:graphicFrameLocks noGrp="1"/>
          </p:cNvGraphicFramePr>
          <p:nvPr>
            <p:ph idx="1"/>
          </p:nvPr>
        </p:nvGraphicFramePr>
        <p:xfrm>
          <a:off x="611188" y="1196975"/>
          <a:ext cx="7772400" cy="5127626"/>
        </p:xfrm>
        <a:graphic>
          <a:graphicData uri="http://schemas.openxmlformats.org/drawingml/2006/table">
            <a:tbl>
              <a:tblPr/>
              <a:tblGrid>
                <a:gridCol w="1531937">
                  <a:extLst>
                    <a:ext uri="{9D8B030D-6E8A-4147-A177-3AD203B41FA5}">
                      <a16:colId xmlns:a16="http://schemas.microsoft.com/office/drawing/2014/main" val="20000"/>
                    </a:ext>
                  </a:extLst>
                </a:gridCol>
                <a:gridCol w="1492250">
                  <a:extLst>
                    <a:ext uri="{9D8B030D-6E8A-4147-A177-3AD203B41FA5}">
                      <a16:colId xmlns:a16="http://schemas.microsoft.com/office/drawing/2014/main" val="20001"/>
                    </a:ext>
                  </a:extLst>
                </a:gridCol>
                <a:gridCol w="4748213">
                  <a:extLst>
                    <a:ext uri="{9D8B030D-6E8A-4147-A177-3AD203B41FA5}">
                      <a16:colId xmlns:a16="http://schemas.microsoft.com/office/drawing/2014/main" val="20002"/>
                    </a:ext>
                  </a:extLst>
                </a:gridCol>
              </a:tblGrid>
              <a:tr h="4286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容器名</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头文件名</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说    明</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1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Vector</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&lt;vector&gt;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向量，从后面快速插入和删除，直接访问任何元素</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List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&lt;list&gt;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双向链表</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Deque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&lt;dequpe&gt;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双端队列</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Set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&lt;set&gt;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元素不重复的集合</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multiset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&lt;set&gt;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元素可重复的集合</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9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Stack</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&lt;stack&gt;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堆栈，后进先出（</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LIFO</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Map</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&lt;map&gt;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一个键只对于一个值的映射</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86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multimap</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&lt;map&gt;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一个键可对于多个值的映射</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709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queue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&lt;queue&gt;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队列，先进先出（</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FIFO</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0112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priority_queue</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&lt;queue&gt;</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优先级队列</a:t>
                      </a: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12875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4213" y="188640"/>
            <a:ext cx="7772400" cy="576535"/>
          </a:xfrm>
        </p:spPr>
        <p:txBody>
          <a:bodyPr/>
          <a:lstStyle/>
          <a:p>
            <a:pPr eaLnBrk="1" hangingPunct="1"/>
            <a:r>
              <a:rPr lang="zh-CN" altLang="en-US" sz="3200" b="1" dirty="0">
                <a:solidFill>
                  <a:srgbClr val="0000CC"/>
                </a:solidFill>
              </a:rPr>
              <a:t>表</a:t>
            </a:r>
            <a:r>
              <a:rPr lang="en-US" altLang="zh-CN" sz="3200" b="1" dirty="0">
                <a:solidFill>
                  <a:srgbClr val="0000CC"/>
                </a:solidFill>
              </a:rPr>
              <a:t>7-3  </a:t>
            </a:r>
            <a:r>
              <a:rPr lang="zh-CN" altLang="en-US" sz="3200" b="1" dirty="0">
                <a:solidFill>
                  <a:srgbClr val="0000CC"/>
                </a:solidFill>
              </a:rPr>
              <a:t>所有容器都具有的成员函数</a:t>
            </a:r>
          </a:p>
        </p:txBody>
      </p:sp>
      <p:graphicFrame>
        <p:nvGraphicFramePr>
          <p:cNvPr id="64686" name="Group 174"/>
          <p:cNvGraphicFramePr>
            <a:graphicFrameLocks noGrp="1"/>
          </p:cNvGraphicFramePr>
          <p:nvPr>
            <p:ph idx="1"/>
            <p:extLst>
              <p:ext uri="{D42A27DB-BD31-4B8C-83A1-F6EECF244321}">
                <p14:modId xmlns:p14="http://schemas.microsoft.com/office/powerpoint/2010/main" val="3332678480"/>
              </p:ext>
            </p:extLst>
          </p:nvPr>
        </p:nvGraphicFramePr>
        <p:xfrm>
          <a:off x="539750" y="836613"/>
          <a:ext cx="8353425" cy="5223262"/>
        </p:xfrm>
        <a:graphic>
          <a:graphicData uri="http://schemas.openxmlformats.org/drawingml/2006/table">
            <a:tbl>
              <a:tblPr/>
              <a:tblGrid>
                <a:gridCol w="1766888">
                  <a:extLst>
                    <a:ext uri="{9D8B030D-6E8A-4147-A177-3AD203B41FA5}">
                      <a16:colId xmlns:a16="http://schemas.microsoft.com/office/drawing/2014/main" val="20000"/>
                    </a:ext>
                  </a:extLst>
                </a:gridCol>
                <a:gridCol w="6586537">
                  <a:extLst>
                    <a:ext uri="{9D8B030D-6E8A-4147-A177-3AD203B41FA5}">
                      <a16:colId xmlns:a16="http://schemas.microsoft.com/office/drawing/2014/main" val="20002"/>
                    </a:ext>
                  </a:extLst>
                </a:gridCol>
              </a:tblGrid>
              <a:tr h="365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成员函数名</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说    明</a:t>
                      </a: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CC"/>
                          </a:solidFill>
                          <a:effectLst/>
                          <a:latin typeface="Times New Roman" pitchFamily="18" charset="0"/>
                          <a:ea typeface="宋体" pitchFamily="2" charset="-122"/>
                        </a:rPr>
                        <a:t>默认构造函数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对容器进行默认初始化的构造函数，常有多个，用于提供不同的容器初始化方法</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6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CC"/>
                          </a:solidFill>
                          <a:effectLst/>
                          <a:latin typeface="Times New Roman" pitchFamily="18" charset="0"/>
                          <a:ea typeface="宋体" pitchFamily="2" charset="-122"/>
                        </a:rPr>
                        <a:t>拷贝构造函数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用于将容器初始化为同类型的现有容器的副本</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CC"/>
                          </a:solidFill>
                          <a:effectLst/>
                          <a:latin typeface="Times New Roman" pitchFamily="18" charset="0"/>
                          <a:ea typeface="宋体" pitchFamily="2" charset="-122"/>
                        </a:rPr>
                        <a:t>析构函数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执行容器销毁时的清理工作</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empty()</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判断容器是否为空，若为空返回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true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，否则返回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false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max_size()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返回容器最大容量，即容器能够保存的最多元素个数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size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返回容器中当前元素的个数</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operator=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将一个容器赋给另一个同类容器</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operator&lt;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如果第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1</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个容器小于第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true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，否则返回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false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operator&lt;=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如果第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1</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个容器小于等于第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true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，否则返回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false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operator&gt;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如果第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1</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个容器大于第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true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，否则返回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false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CC"/>
                          </a:solidFill>
                          <a:effectLst/>
                          <a:latin typeface="Times New Roman" pitchFamily="18" charset="0"/>
                          <a:ea typeface="宋体" pitchFamily="2" charset="-122"/>
                        </a:rPr>
                        <a:t>operator&gt;=</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Times New Roman" pitchFamily="18" charset="0"/>
                          <a:ea typeface="宋体" pitchFamily="2" charset="-122"/>
                        </a:rPr>
                        <a:t>如果第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1</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个容器大于等于第</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2</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个容器，则返回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true</a:t>
                      </a:r>
                      <a:r>
                        <a:rPr kumimoji="0" lang="zh-CN" altLang="en-US" sz="1800" b="0" i="0" u="none" strike="noStrike" cap="none" normalizeH="0" baseline="0">
                          <a:ln>
                            <a:noFill/>
                          </a:ln>
                          <a:solidFill>
                            <a:schemeClr val="tx1"/>
                          </a:solidFill>
                          <a:effectLst/>
                          <a:latin typeface="Times New Roman" pitchFamily="18" charset="0"/>
                          <a:ea typeface="宋体" pitchFamily="2" charset="-122"/>
                        </a:rPr>
                        <a:t>，否则返回</a:t>
                      </a:r>
                      <a:r>
                        <a:rPr kumimoji="0" lang="en-US" altLang="zh-CN" sz="1800" b="0" i="0" u="none" strike="noStrike" cap="none" normalizeH="0" baseline="0">
                          <a:ln>
                            <a:noFill/>
                          </a:ln>
                          <a:solidFill>
                            <a:schemeClr val="tx1"/>
                          </a:solidFill>
                          <a:effectLst/>
                          <a:latin typeface="Times New Roman" pitchFamily="18" charset="0"/>
                          <a:ea typeface="宋体" pitchFamily="2" charset="-122"/>
                        </a:rPr>
                        <a:t>false</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CC"/>
                          </a:solidFill>
                          <a:effectLst/>
                          <a:latin typeface="Times New Roman" pitchFamily="18" charset="0"/>
                          <a:ea typeface="宋体" pitchFamily="2" charset="-122"/>
                        </a:rPr>
                        <a:t>swap</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交换两个容器中的元素</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35868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4924" y="332656"/>
            <a:ext cx="7772400" cy="1143000"/>
          </a:xfrm>
        </p:spPr>
        <p:txBody>
          <a:bodyPr/>
          <a:lstStyle/>
          <a:p>
            <a:pPr eaLnBrk="1" hangingPunct="1"/>
            <a:r>
              <a:rPr lang="zh-CN" altLang="en-US" sz="2800" b="1" dirty="0">
                <a:solidFill>
                  <a:srgbClr val="0000CC"/>
                </a:solidFill>
              </a:rPr>
              <a:t>表</a:t>
            </a:r>
            <a:r>
              <a:rPr lang="en-US" altLang="zh-CN" sz="2800" b="1" dirty="0">
                <a:solidFill>
                  <a:srgbClr val="0000CC"/>
                </a:solidFill>
              </a:rPr>
              <a:t>7-4  </a:t>
            </a:r>
            <a:r>
              <a:rPr lang="zh-CN" altLang="en-US" sz="2800" b="1" dirty="0">
                <a:solidFill>
                  <a:srgbClr val="0000CC"/>
                </a:solidFill>
              </a:rPr>
              <a:t>顺序和关联容器共同支持的成员函数</a:t>
            </a:r>
          </a:p>
        </p:txBody>
      </p:sp>
      <p:graphicFrame>
        <p:nvGraphicFramePr>
          <p:cNvPr id="65626" name="Group 90"/>
          <p:cNvGraphicFramePr>
            <a:graphicFrameLocks noGrp="1"/>
          </p:cNvGraphicFramePr>
          <p:nvPr>
            <p:ph idx="1"/>
            <p:extLst>
              <p:ext uri="{D42A27DB-BD31-4B8C-83A1-F6EECF244321}">
                <p14:modId xmlns:p14="http://schemas.microsoft.com/office/powerpoint/2010/main" val="2391273104"/>
              </p:ext>
            </p:extLst>
          </p:nvPr>
        </p:nvGraphicFramePr>
        <p:xfrm>
          <a:off x="827584" y="1475656"/>
          <a:ext cx="7772400" cy="4114801"/>
        </p:xfrm>
        <a:graphic>
          <a:graphicData uri="http://schemas.openxmlformats.org/drawingml/2006/table">
            <a:tbl>
              <a:tblPr/>
              <a:tblGrid>
                <a:gridCol w="2063750">
                  <a:extLst>
                    <a:ext uri="{9D8B030D-6E8A-4147-A177-3AD203B41FA5}">
                      <a16:colId xmlns:a16="http://schemas.microsoft.com/office/drawing/2014/main" val="20000"/>
                    </a:ext>
                  </a:extLst>
                </a:gridCol>
                <a:gridCol w="5708650">
                  <a:extLst>
                    <a:ext uri="{9D8B030D-6E8A-4147-A177-3AD203B41FA5}">
                      <a16:colId xmlns:a16="http://schemas.microsoft.com/office/drawing/2014/main" val="20001"/>
                    </a:ext>
                  </a:extLst>
                </a:gridCol>
              </a:tblGrid>
              <a:tr h="8350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成员函数名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说    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begin()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指向第一个元素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end()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指向最后一个元素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rbegin()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指向按反顺序的第一个元素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rend()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指向按反顺序的末端位置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erase()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删除容器中的一个或多个元素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clear()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删除容器中的所有元素</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7815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27584" y="116632"/>
            <a:ext cx="7772400" cy="893018"/>
          </a:xfrm>
        </p:spPr>
        <p:txBody>
          <a:bodyPr/>
          <a:lstStyle/>
          <a:p>
            <a:pPr eaLnBrk="1" hangingPunct="1"/>
            <a:r>
              <a:rPr lang="en-US" altLang="zh-CN" sz="4000" dirty="0"/>
              <a:t>7.5.2 </a:t>
            </a:r>
            <a:r>
              <a:rPr lang="zh-CN" altLang="en-US" sz="4000" dirty="0">
                <a:solidFill>
                  <a:srgbClr val="FF0000"/>
                </a:solidFill>
              </a:rPr>
              <a:t>顺序容器</a:t>
            </a:r>
          </a:p>
        </p:txBody>
      </p:sp>
      <p:sp>
        <p:nvSpPr>
          <p:cNvPr id="44035" name="Rectangle 3"/>
          <p:cNvSpPr>
            <a:spLocks noGrp="1" noChangeArrowheads="1"/>
          </p:cNvSpPr>
          <p:nvPr>
            <p:ph type="body" idx="1"/>
          </p:nvPr>
        </p:nvSpPr>
        <p:spPr>
          <a:xfrm>
            <a:off x="505536" y="1196752"/>
            <a:ext cx="8386944" cy="4827587"/>
          </a:xfrm>
        </p:spPr>
        <p:txBody>
          <a:bodyPr/>
          <a:lstStyle/>
          <a:p>
            <a:pPr algn="just" eaLnBrk="1" hangingPunct="1">
              <a:buFontTx/>
              <a:buNone/>
            </a:pPr>
            <a:r>
              <a:rPr lang="en-US" altLang="zh-CN" dirty="0">
                <a:solidFill>
                  <a:srgbClr val="0000CC"/>
                </a:solidFill>
              </a:rPr>
              <a:t>1</a:t>
            </a:r>
            <a:r>
              <a:rPr lang="zh-CN" altLang="en-US" dirty="0">
                <a:solidFill>
                  <a:srgbClr val="0000CC"/>
                </a:solidFill>
              </a:rPr>
              <a:t>．</a:t>
            </a:r>
            <a:r>
              <a:rPr lang="en-US" altLang="zh-CN" dirty="0">
                <a:solidFill>
                  <a:srgbClr val="0000CC"/>
                </a:solidFill>
              </a:rPr>
              <a:t>Vector</a:t>
            </a:r>
          </a:p>
          <a:p>
            <a:pPr algn="just" eaLnBrk="1" hangingPunct="1"/>
            <a:r>
              <a:rPr lang="en-US" altLang="zh-CN" sz="2400" dirty="0"/>
              <a:t>vector</a:t>
            </a:r>
            <a:r>
              <a:rPr lang="zh-CN" altLang="en-US" sz="2400" dirty="0"/>
              <a:t>是向量容器，它具有存储管理的功能，在插入或删除数据时，</a:t>
            </a:r>
            <a:r>
              <a:rPr lang="en-US" altLang="zh-CN" sz="2400" dirty="0"/>
              <a:t>vector</a:t>
            </a:r>
            <a:r>
              <a:rPr lang="zh-CN" altLang="en-US" sz="2400" dirty="0"/>
              <a:t>能够自动扩展和压缩其大小。可以像数组一样使用</a:t>
            </a:r>
            <a:r>
              <a:rPr lang="en-US" altLang="zh-CN" sz="2400" dirty="0"/>
              <a:t>vector</a:t>
            </a:r>
            <a:r>
              <a:rPr lang="zh-CN" altLang="en-US" sz="2400" dirty="0"/>
              <a:t>，通过运算符</a:t>
            </a:r>
            <a:r>
              <a:rPr lang="en-US" altLang="zh-CN" sz="2400" dirty="0"/>
              <a:t>[ ]</a:t>
            </a:r>
            <a:r>
              <a:rPr lang="zh-CN" altLang="en-US" sz="2400" dirty="0"/>
              <a:t>访问其元素，但它比数组更灵活，当添加数据时，</a:t>
            </a:r>
            <a:r>
              <a:rPr lang="en-US" altLang="zh-CN" sz="2400" dirty="0"/>
              <a:t>vector</a:t>
            </a:r>
            <a:r>
              <a:rPr lang="zh-CN" altLang="en-US" sz="2400" dirty="0"/>
              <a:t>的大小能够自动增加以容纳新的元素。图是向量的一个示意图。</a:t>
            </a:r>
            <a:endParaRPr lang="en-US" altLang="zh-CN" sz="2400" dirty="0"/>
          </a:p>
          <a:p>
            <a:pPr eaLnBrk="1" hangingPunct="1"/>
            <a:endParaRPr lang="zh-CN" altLang="en-US" dirty="0"/>
          </a:p>
        </p:txBody>
      </p:sp>
      <p:pic>
        <p:nvPicPr>
          <p:cNvPr id="4403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15" y="3846984"/>
            <a:ext cx="8643937"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7207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683568" y="1196752"/>
            <a:ext cx="8062913" cy="5546725"/>
          </a:xfrm>
        </p:spPr>
        <p:txBody>
          <a:bodyPr/>
          <a:lstStyle/>
          <a:p>
            <a:pPr eaLnBrk="1" hangingPunct="1">
              <a:lnSpc>
                <a:spcPct val="90000"/>
              </a:lnSpc>
              <a:buFontTx/>
              <a:buNone/>
            </a:pPr>
            <a:r>
              <a:rPr lang="en-US" altLang="zh-CN" dirty="0">
                <a:solidFill>
                  <a:srgbClr val="0000CC"/>
                </a:solidFill>
              </a:rPr>
              <a:t>【</a:t>
            </a:r>
            <a:r>
              <a:rPr lang="zh-CN" altLang="en-US" dirty="0">
                <a:solidFill>
                  <a:srgbClr val="0000CC"/>
                </a:solidFill>
              </a:rPr>
              <a:t>例</a:t>
            </a:r>
            <a:r>
              <a:rPr lang="en-US" altLang="zh-CN" dirty="0">
                <a:solidFill>
                  <a:srgbClr val="0000CC"/>
                </a:solidFill>
              </a:rPr>
              <a:t>7-13】  vector</a:t>
            </a:r>
            <a:r>
              <a:rPr lang="zh-CN" altLang="en-US" dirty="0">
                <a:solidFill>
                  <a:srgbClr val="0000CC"/>
                </a:solidFill>
              </a:rPr>
              <a:t>向量的应用举例。</a:t>
            </a:r>
          </a:p>
          <a:p>
            <a:pPr eaLnBrk="1" hangingPunct="1">
              <a:lnSpc>
                <a:spcPct val="90000"/>
              </a:lnSpc>
              <a:buFontTx/>
              <a:buNone/>
            </a:pPr>
            <a:r>
              <a:rPr lang="en-US" altLang="zh-CN" sz="2400" dirty="0"/>
              <a:t>//Eg7-13.cpp</a:t>
            </a:r>
          </a:p>
          <a:p>
            <a:pPr eaLnBrk="1" hangingPunct="1">
              <a:lnSpc>
                <a:spcPct val="90000"/>
              </a:lnSpc>
              <a:buFontTx/>
              <a:buNone/>
            </a:pPr>
            <a:r>
              <a:rPr lang="en-US" altLang="zh-CN" sz="2400" dirty="0"/>
              <a:t>#include&lt;</a:t>
            </a:r>
            <a:r>
              <a:rPr lang="en-US" altLang="zh-CN" sz="2400" dirty="0" err="1"/>
              <a:t>iostream</a:t>
            </a:r>
            <a:r>
              <a:rPr lang="en-US" altLang="zh-CN" sz="2400" dirty="0"/>
              <a:t>&gt;</a:t>
            </a:r>
          </a:p>
          <a:p>
            <a:pPr eaLnBrk="1" hangingPunct="1">
              <a:lnSpc>
                <a:spcPct val="90000"/>
              </a:lnSpc>
              <a:buFontTx/>
              <a:buNone/>
            </a:pPr>
            <a:r>
              <a:rPr lang="en-US" altLang="zh-CN" sz="2400" dirty="0"/>
              <a:t>#include&lt;</a:t>
            </a:r>
            <a:r>
              <a:rPr lang="en-US" altLang="zh-CN" sz="2400" b="1" dirty="0">
                <a:solidFill>
                  <a:srgbClr val="0000CC"/>
                </a:solidFill>
              </a:rPr>
              <a:t>vector</a:t>
            </a:r>
            <a:r>
              <a:rPr lang="en-US" altLang="zh-CN" sz="2400" dirty="0"/>
              <a:t>&gt;                  		//</a:t>
            </a:r>
            <a:r>
              <a:rPr lang="zh-CN" altLang="en-US" sz="2400" dirty="0"/>
              <a:t>向量头文件</a:t>
            </a:r>
          </a:p>
          <a:p>
            <a:pPr eaLnBrk="1" hangingPunct="1">
              <a:lnSpc>
                <a:spcPct val="90000"/>
              </a:lnSpc>
              <a:buFontTx/>
              <a:buNone/>
            </a:pPr>
            <a:r>
              <a:rPr lang="en-US" altLang="zh-CN" sz="2400" dirty="0"/>
              <a:t>using namespace </a:t>
            </a:r>
            <a:r>
              <a:rPr lang="en-US" altLang="zh-CN" sz="2400" dirty="0" err="1"/>
              <a:t>std</a:t>
            </a:r>
            <a:r>
              <a:rPr lang="en-US" altLang="zh-CN" sz="2400" dirty="0"/>
              <a:t>;</a:t>
            </a:r>
          </a:p>
          <a:p>
            <a:pPr eaLnBrk="1" hangingPunct="1">
              <a:lnSpc>
                <a:spcPct val="90000"/>
              </a:lnSpc>
              <a:buFontTx/>
              <a:buNone/>
            </a:pPr>
            <a:endParaRPr lang="zh-CN" altLang="en-US" sz="2400" dirty="0"/>
          </a:p>
          <a:p>
            <a:pPr eaLnBrk="1" hangingPunct="1">
              <a:lnSpc>
                <a:spcPct val="90000"/>
              </a:lnSpc>
              <a:buFontTx/>
              <a:buNone/>
            </a:pPr>
            <a:r>
              <a:rPr lang="en-US" altLang="zh-CN" sz="2400" dirty="0"/>
              <a:t>void display(</a:t>
            </a:r>
            <a:r>
              <a:rPr lang="en-US" altLang="zh-CN" sz="2400" b="1" dirty="0">
                <a:solidFill>
                  <a:srgbClr val="0000CC"/>
                </a:solidFill>
              </a:rPr>
              <a:t>vector</a:t>
            </a:r>
            <a:r>
              <a:rPr lang="en-US" altLang="zh-CN" sz="2400" dirty="0"/>
              <a:t>&lt;</a:t>
            </a:r>
            <a:r>
              <a:rPr lang="en-US" altLang="zh-CN" sz="2400" dirty="0" err="1"/>
              <a:t>int</a:t>
            </a:r>
            <a:r>
              <a:rPr lang="en-US" altLang="zh-CN" sz="2400" dirty="0"/>
              <a:t>&gt; &amp;v) {         	</a:t>
            </a:r>
          </a:p>
          <a:p>
            <a:pPr eaLnBrk="1" hangingPunct="1">
              <a:lnSpc>
                <a:spcPct val="90000"/>
              </a:lnSpc>
              <a:buFontTx/>
              <a:buNone/>
            </a:pPr>
            <a:r>
              <a:rPr lang="en-US" altLang="zh-CN" sz="2400" dirty="0"/>
              <a:t>		while(!</a:t>
            </a:r>
            <a:r>
              <a:rPr lang="en-US" altLang="zh-CN" sz="2400" dirty="0" err="1"/>
              <a:t>v.empty</a:t>
            </a:r>
            <a:r>
              <a:rPr lang="en-US" altLang="zh-CN" sz="2400" dirty="0"/>
              <a:t>()){</a:t>
            </a:r>
          </a:p>
          <a:p>
            <a:pPr eaLnBrk="1" hangingPunct="1">
              <a:lnSpc>
                <a:spcPct val="90000"/>
              </a:lnSpc>
              <a:buFontTx/>
              <a:buNone/>
            </a:pPr>
            <a:r>
              <a:rPr lang="en-US" altLang="zh-CN" sz="2400" dirty="0"/>
              <a:t>			</a:t>
            </a:r>
            <a:r>
              <a:rPr lang="en-US" altLang="zh-CN" sz="2400" dirty="0" err="1"/>
              <a:t>cout</a:t>
            </a:r>
            <a:r>
              <a:rPr lang="en-US" altLang="zh-CN" sz="2400" dirty="0"/>
              <a:t>&lt;&lt;</a:t>
            </a:r>
            <a:r>
              <a:rPr lang="en-US" altLang="zh-CN" sz="2400" dirty="0" err="1"/>
              <a:t>v.back</a:t>
            </a:r>
            <a:r>
              <a:rPr lang="en-US" altLang="zh-CN" sz="2400" dirty="0"/>
              <a:t>()&lt;&lt;"\t";   //</a:t>
            </a:r>
            <a:r>
              <a:rPr lang="zh-CN" altLang="en-US" sz="2400" dirty="0"/>
              <a:t>输出向量的尾部元素</a:t>
            </a:r>
          </a:p>
          <a:p>
            <a:pPr eaLnBrk="1" hangingPunct="1">
              <a:lnSpc>
                <a:spcPct val="90000"/>
              </a:lnSpc>
              <a:buFontTx/>
              <a:buNone/>
            </a:pPr>
            <a:r>
              <a:rPr lang="zh-CN" altLang="en-US" sz="2400" dirty="0"/>
              <a:t>			</a:t>
            </a:r>
            <a:r>
              <a:rPr lang="en-US" altLang="zh-CN" sz="2400" dirty="0" err="1"/>
              <a:t>v.pop_back</a:t>
            </a:r>
            <a:r>
              <a:rPr lang="en-US" altLang="zh-CN" sz="2400" dirty="0"/>
              <a:t>();            //</a:t>
            </a:r>
            <a:r>
              <a:rPr lang="zh-CN" altLang="en-US" sz="2400" dirty="0"/>
              <a:t>删除向量尾部元素</a:t>
            </a:r>
          </a:p>
          <a:p>
            <a:pPr eaLnBrk="1" hangingPunct="1">
              <a:lnSpc>
                <a:spcPct val="90000"/>
              </a:lnSpc>
              <a:buFontTx/>
              <a:buNone/>
            </a:pPr>
            <a:r>
              <a:rPr lang="zh-CN" altLang="en-US" sz="2400" dirty="0"/>
              <a:t>		</a:t>
            </a:r>
            <a:r>
              <a:rPr lang="en-US" altLang="zh-CN" sz="2400" dirty="0"/>
              <a:t>}</a:t>
            </a:r>
          </a:p>
          <a:p>
            <a:pPr eaLnBrk="1" hangingPunct="1">
              <a:lnSpc>
                <a:spcPct val="90000"/>
              </a:lnSpc>
              <a:buFontTx/>
              <a:buNone/>
            </a:pPr>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p>
          <a:p>
            <a:pPr eaLnBrk="1" hangingPunct="1">
              <a:lnSpc>
                <a:spcPct val="90000"/>
              </a:lnSpc>
              <a:buFontTx/>
              <a:buNone/>
            </a:pPr>
            <a:r>
              <a:rPr lang="en-US" altLang="zh-CN" sz="2400" dirty="0"/>
              <a:t>}</a:t>
            </a:r>
            <a:endParaRPr lang="zh-CN" altLang="en-US" sz="2400" dirty="0"/>
          </a:p>
        </p:txBody>
      </p:sp>
      <p:sp>
        <p:nvSpPr>
          <p:cNvPr id="3" name="Rectangle 2"/>
          <p:cNvSpPr>
            <a:spLocks noGrp="1" noChangeArrowheads="1"/>
          </p:cNvSpPr>
          <p:nvPr>
            <p:ph type="title"/>
          </p:nvPr>
        </p:nvSpPr>
        <p:spPr>
          <a:xfrm>
            <a:off x="827584" y="116632"/>
            <a:ext cx="7772400" cy="893018"/>
          </a:xfrm>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3295875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179512" y="1124744"/>
            <a:ext cx="8569201" cy="5543749"/>
          </a:xfrm>
        </p:spPr>
        <p:txBody>
          <a:bodyPr/>
          <a:lstStyle/>
          <a:p>
            <a:pPr eaLnBrk="1" hangingPunct="1">
              <a:lnSpc>
                <a:spcPct val="80000"/>
              </a:lnSpc>
              <a:buFontTx/>
              <a:buNone/>
            </a:pPr>
            <a:r>
              <a:rPr lang="en-US" altLang="zh-CN" sz="1600" dirty="0"/>
              <a:t>void main(){</a:t>
            </a:r>
          </a:p>
          <a:p>
            <a:pPr eaLnBrk="1" hangingPunct="1">
              <a:lnSpc>
                <a:spcPct val="80000"/>
              </a:lnSpc>
              <a:buFontTx/>
              <a:buNone/>
            </a:pPr>
            <a:r>
              <a:rPr lang="en-US" altLang="zh-CN" sz="1600" dirty="0"/>
              <a:t>		</a:t>
            </a:r>
            <a:r>
              <a:rPr lang="en-US" altLang="zh-CN" sz="1600" dirty="0" err="1"/>
              <a:t>int</a:t>
            </a:r>
            <a:r>
              <a:rPr lang="en-US" altLang="zh-CN" sz="1600" dirty="0"/>
              <a:t> a[]={1,2,3,4,5,6};</a:t>
            </a:r>
          </a:p>
          <a:p>
            <a:pPr eaLnBrk="1" hangingPunct="1">
              <a:lnSpc>
                <a:spcPct val="80000"/>
              </a:lnSpc>
              <a:buFontTx/>
              <a:buNone/>
            </a:pPr>
            <a:r>
              <a:rPr lang="en-US" altLang="zh-CN" sz="1600" dirty="0"/>
              <a:t>		vector&lt;</a:t>
            </a:r>
            <a:r>
              <a:rPr lang="en-US" altLang="zh-CN" sz="1600" dirty="0" err="1"/>
              <a:t>int</a:t>
            </a:r>
            <a:r>
              <a:rPr lang="en-US" altLang="zh-CN" sz="1600" dirty="0"/>
              <a:t>&gt; v1, v2;             	//</a:t>
            </a:r>
            <a:r>
              <a:rPr lang="zh-CN" altLang="en-US" sz="1600" dirty="0"/>
              <a:t>定义只有</a:t>
            </a:r>
            <a:r>
              <a:rPr lang="en-US" altLang="zh-CN" sz="1600" dirty="0"/>
              <a:t>0</a:t>
            </a:r>
            <a:r>
              <a:rPr lang="zh-CN" altLang="en-US" sz="1600" dirty="0"/>
              <a:t>个元素的向量</a:t>
            </a:r>
            <a:r>
              <a:rPr lang="en-US" altLang="zh-CN" sz="1600" dirty="0"/>
              <a:t>v1</a:t>
            </a:r>
            <a:r>
              <a:rPr lang="zh-CN" altLang="en-US" sz="1600" dirty="0"/>
              <a:t>、</a:t>
            </a:r>
            <a:r>
              <a:rPr lang="en-US" altLang="zh-CN" sz="1600" dirty="0"/>
              <a:t>v2</a:t>
            </a:r>
          </a:p>
          <a:p>
            <a:pPr eaLnBrk="1" hangingPunct="1">
              <a:lnSpc>
                <a:spcPct val="80000"/>
              </a:lnSpc>
              <a:buFontTx/>
              <a:buNone/>
            </a:pPr>
            <a:r>
              <a:rPr lang="en-US" altLang="zh-CN" sz="1600" dirty="0"/>
              <a:t>		vector&lt;</a:t>
            </a:r>
            <a:r>
              <a:rPr lang="en-US" altLang="zh-CN" sz="1600" dirty="0" err="1"/>
              <a:t>int</a:t>
            </a:r>
            <a:r>
              <a:rPr lang="en-US" altLang="zh-CN" sz="1600" dirty="0"/>
              <a:t>&gt; v3(a,a+6);          	//</a:t>
            </a:r>
            <a:r>
              <a:rPr lang="zh-CN" altLang="en-US" sz="1600" dirty="0"/>
              <a:t>定义向量</a:t>
            </a:r>
            <a:r>
              <a:rPr lang="en-US" altLang="zh-CN" sz="1600" dirty="0"/>
              <a:t>v3</a:t>
            </a:r>
            <a:r>
              <a:rPr lang="zh-CN" altLang="en-US" sz="1600" dirty="0"/>
              <a:t>，并用</a:t>
            </a:r>
            <a:r>
              <a:rPr lang="en-US" altLang="zh-CN" sz="1600" dirty="0"/>
              <a:t>a</a:t>
            </a:r>
            <a:r>
              <a:rPr lang="zh-CN" altLang="en-US" sz="1600" dirty="0"/>
              <a:t>数组初始化该向量</a:t>
            </a:r>
          </a:p>
          <a:p>
            <a:pPr eaLnBrk="1" hangingPunct="1">
              <a:lnSpc>
                <a:spcPct val="80000"/>
              </a:lnSpc>
              <a:buFontTx/>
              <a:buNone/>
            </a:pPr>
            <a:r>
              <a:rPr lang="zh-CN" altLang="en-US" sz="1600" dirty="0"/>
              <a:t>		</a:t>
            </a:r>
            <a:r>
              <a:rPr lang="en-US" altLang="zh-CN" sz="1600" dirty="0"/>
              <a:t>vector&lt;</a:t>
            </a:r>
            <a:r>
              <a:rPr lang="en-US" altLang="zh-CN" sz="1600" dirty="0" err="1"/>
              <a:t>int</a:t>
            </a:r>
            <a:r>
              <a:rPr lang="en-US" altLang="zh-CN" sz="1600" dirty="0"/>
              <a:t>&gt; v4(6);              	//</a:t>
            </a:r>
            <a:r>
              <a:rPr lang="zh-CN" altLang="en-US" sz="1600" dirty="0"/>
              <a:t>定义具有</a:t>
            </a:r>
            <a:r>
              <a:rPr lang="en-US" altLang="zh-CN" sz="1600" dirty="0"/>
              <a:t>6</a:t>
            </a:r>
            <a:r>
              <a:rPr lang="zh-CN" altLang="en-US" sz="1600" dirty="0"/>
              <a:t>个元素的向量</a:t>
            </a:r>
            <a:r>
              <a:rPr lang="en-US" altLang="zh-CN" sz="1600" dirty="0"/>
              <a:t>v4</a:t>
            </a:r>
          </a:p>
          <a:p>
            <a:pPr eaLnBrk="1" hangingPunct="1">
              <a:lnSpc>
                <a:spcPct val="80000"/>
              </a:lnSpc>
              <a:buFontTx/>
              <a:buNone/>
            </a:pPr>
            <a:r>
              <a:rPr lang="en-US" altLang="zh-CN" sz="1600" dirty="0"/>
              <a:t>		v1.push_back(10);             	//</a:t>
            </a:r>
            <a:r>
              <a:rPr lang="zh-CN" altLang="en-US" sz="1600" dirty="0"/>
              <a:t>在</a:t>
            </a:r>
            <a:r>
              <a:rPr lang="en-US" altLang="zh-CN" sz="1600" dirty="0"/>
              <a:t>v1</a:t>
            </a:r>
            <a:r>
              <a:rPr lang="zh-CN" altLang="en-US" sz="1600" dirty="0"/>
              <a:t>向量的尾部加入元素</a:t>
            </a:r>
            <a:r>
              <a:rPr lang="en-US" altLang="zh-CN" sz="1600" dirty="0"/>
              <a:t>10</a:t>
            </a:r>
          </a:p>
          <a:p>
            <a:pPr eaLnBrk="1" hangingPunct="1">
              <a:lnSpc>
                <a:spcPct val="80000"/>
              </a:lnSpc>
              <a:buFontTx/>
              <a:buNone/>
            </a:pPr>
            <a:r>
              <a:rPr lang="en-US" altLang="zh-CN" sz="1600" dirty="0"/>
              <a:t>		v1.push_back(11);</a:t>
            </a:r>
          </a:p>
          <a:p>
            <a:pPr eaLnBrk="1" hangingPunct="1">
              <a:lnSpc>
                <a:spcPct val="80000"/>
              </a:lnSpc>
              <a:buFontTx/>
              <a:buNone/>
            </a:pPr>
            <a:r>
              <a:rPr lang="en-US" altLang="zh-CN" sz="1600" dirty="0"/>
              <a:t>		v1.push_back(12);</a:t>
            </a:r>
          </a:p>
          <a:p>
            <a:pPr eaLnBrk="1" hangingPunct="1">
              <a:lnSpc>
                <a:spcPct val="80000"/>
              </a:lnSpc>
              <a:buFontTx/>
              <a:buNone/>
            </a:pPr>
            <a:r>
              <a:rPr lang="en-US" altLang="zh-CN" sz="1600" dirty="0"/>
              <a:t>		v1.insert(v1.begin(),30);    	//</a:t>
            </a:r>
            <a:r>
              <a:rPr lang="zh-CN" altLang="en-US" sz="1600" dirty="0"/>
              <a:t>将</a:t>
            </a:r>
            <a:r>
              <a:rPr lang="en-US" altLang="zh-CN" sz="1600" dirty="0"/>
              <a:t>30</a:t>
            </a:r>
            <a:r>
              <a:rPr lang="zh-CN" altLang="en-US" sz="1600" dirty="0"/>
              <a:t>插入到</a:t>
            </a:r>
            <a:r>
              <a:rPr lang="en-US" altLang="zh-CN" sz="1600" dirty="0"/>
              <a:t>v1</a:t>
            </a:r>
            <a:r>
              <a:rPr lang="zh-CN" altLang="en-US" sz="1600" dirty="0"/>
              <a:t>向量的最前面</a:t>
            </a:r>
          </a:p>
          <a:p>
            <a:pPr eaLnBrk="1" hangingPunct="1">
              <a:lnSpc>
                <a:spcPct val="80000"/>
              </a:lnSpc>
              <a:buFontTx/>
              <a:buNone/>
            </a:pPr>
            <a:r>
              <a:rPr lang="zh-CN" altLang="en-US" sz="1600" dirty="0"/>
              <a:t>		</a:t>
            </a:r>
            <a:r>
              <a:rPr lang="en-US" altLang="zh-CN" sz="1600" dirty="0"/>
              <a:t>v2=v1;                       	//</a:t>
            </a:r>
            <a:r>
              <a:rPr lang="zh-CN" altLang="en-US" sz="1600" dirty="0"/>
              <a:t>将</a:t>
            </a:r>
            <a:r>
              <a:rPr lang="en-US" altLang="zh-CN" sz="1600" dirty="0"/>
              <a:t>v1</a:t>
            </a:r>
            <a:r>
              <a:rPr lang="zh-CN" altLang="en-US" sz="1600" dirty="0"/>
              <a:t>赋值给</a:t>
            </a:r>
            <a:r>
              <a:rPr lang="en-US" altLang="zh-CN" sz="1600" dirty="0"/>
              <a:t>v2</a:t>
            </a:r>
            <a:r>
              <a:rPr lang="zh-CN" altLang="en-US" sz="1600" dirty="0"/>
              <a:t>，</a:t>
            </a:r>
            <a:r>
              <a:rPr lang="en-US" altLang="zh-CN" sz="1600" dirty="0"/>
              <a:t>v2</a:t>
            </a:r>
            <a:r>
              <a:rPr lang="zh-CN" altLang="en-US" sz="1600" dirty="0"/>
              <a:t>与</a:t>
            </a:r>
            <a:r>
              <a:rPr lang="en-US" altLang="zh-CN" sz="1600" dirty="0"/>
              <a:t>v1</a:t>
            </a:r>
            <a:r>
              <a:rPr lang="zh-CN" altLang="en-US" sz="1600" dirty="0"/>
              <a:t>具有相同的元素</a:t>
            </a:r>
          </a:p>
          <a:p>
            <a:pPr eaLnBrk="1" hangingPunct="1">
              <a:lnSpc>
                <a:spcPct val="80000"/>
              </a:lnSpc>
              <a:buFontTx/>
              <a:buNone/>
            </a:pPr>
            <a:r>
              <a:rPr lang="zh-CN" altLang="en-US" sz="1600" dirty="0"/>
              <a:t>  		</a:t>
            </a:r>
            <a:r>
              <a:rPr lang="en-US" altLang="zh-CN" sz="1600" dirty="0"/>
              <a:t>v3.assign(3,10);                	//</a:t>
            </a:r>
            <a:r>
              <a:rPr lang="zh-CN" altLang="en-US" sz="1600" dirty="0"/>
              <a:t>将</a:t>
            </a:r>
            <a:r>
              <a:rPr lang="en-US" altLang="zh-CN" sz="1600" dirty="0"/>
              <a:t>v3</a:t>
            </a:r>
            <a:r>
              <a:rPr lang="zh-CN" altLang="en-US" sz="1600" dirty="0"/>
              <a:t>的前</a:t>
            </a:r>
            <a:r>
              <a:rPr lang="en-US" altLang="zh-CN" sz="1600" dirty="0"/>
              <a:t>3</a:t>
            </a:r>
            <a:r>
              <a:rPr lang="zh-CN" altLang="en-US" sz="1600" dirty="0"/>
              <a:t>个元素都设置为</a:t>
            </a:r>
            <a:r>
              <a:rPr lang="en-US" altLang="zh-CN" sz="1600" dirty="0"/>
              <a:t>10</a:t>
            </a:r>
          </a:p>
          <a:p>
            <a:pPr eaLnBrk="1" hangingPunct="1">
              <a:lnSpc>
                <a:spcPct val="80000"/>
              </a:lnSpc>
              <a:buFontTx/>
              <a:buNone/>
            </a:pPr>
            <a:r>
              <a:rPr lang="en-US" altLang="zh-CN" sz="1600" dirty="0"/>
              <a:t>		</a:t>
            </a:r>
            <a:r>
              <a:rPr lang="en-US" altLang="zh-CN" sz="1600" dirty="0" err="1"/>
              <a:t>cout</a:t>
            </a:r>
            <a:r>
              <a:rPr lang="en-US" altLang="zh-CN" sz="1600" dirty="0"/>
              <a:t>&lt;&lt;"v1: "; display(v1);</a:t>
            </a:r>
          </a:p>
          <a:p>
            <a:pPr eaLnBrk="1" hangingPunct="1">
              <a:lnSpc>
                <a:spcPct val="80000"/>
              </a:lnSpc>
              <a:buFontTx/>
              <a:buNone/>
            </a:pPr>
            <a:r>
              <a:rPr lang="en-US" altLang="zh-CN" sz="1600" dirty="0"/>
              <a:t>		</a:t>
            </a:r>
            <a:r>
              <a:rPr lang="en-US" altLang="zh-CN" sz="1600" dirty="0" err="1"/>
              <a:t>cout</a:t>
            </a:r>
            <a:r>
              <a:rPr lang="en-US" altLang="zh-CN" sz="1600" dirty="0"/>
              <a:t>&lt;&lt;"v2: "; display(v2);</a:t>
            </a:r>
          </a:p>
          <a:p>
            <a:pPr eaLnBrk="1" hangingPunct="1">
              <a:lnSpc>
                <a:spcPct val="80000"/>
              </a:lnSpc>
              <a:buFontTx/>
              <a:buNone/>
            </a:pPr>
            <a:r>
              <a:rPr lang="en-US" altLang="zh-CN" sz="1600" dirty="0"/>
              <a:t>		</a:t>
            </a:r>
            <a:r>
              <a:rPr lang="en-US" altLang="zh-CN" sz="1600" dirty="0" err="1"/>
              <a:t>cout</a:t>
            </a:r>
            <a:r>
              <a:rPr lang="en-US" altLang="zh-CN" sz="1600" dirty="0"/>
              <a:t>&lt;&lt;"v3: "; display(v3);</a:t>
            </a:r>
          </a:p>
          <a:p>
            <a:pPr eaLnBrk="1" hangingPunct="1">
              <a:lnSpc>
                <a:spcPct val="80000"/>
              </a:lnSpc>
              <a:buFontTx/>
              <a:buNone/>
            </a:pPr>
            <a:r>
              <a:rPr lang="en-US" altLang="zh-CN" sz="1600" dirty="0"/>
              <a:t>		v4[0]=10; v4[1]=20;		//</a:t>
            </a:r>
            <a:r>
              <a:rPr lang="zh-CN" altLang="en-US" sz="1600" dirty="0"/>
              <a:t>用数组方式访问向量元素</a:t>
            </a:r>
          </a:p>
          <a:p>
            <a:pPr eaLnBrk="1" hangingPunct="1">
              <a:lnSpc>
                <a:spcPct val="80000"/>
              </a:lnSpc>
              <a:buFontTx/>
              <a:buNone/>
            </a:pPr>
            <a:r>
              <a:rPr lang="en-US" altLang="zh-CN" sz="1600" dirty="0"/>
              <a:t>		v4[2]=30; v4[3]=40;   </a:t>
            </a:r>
          </a:p>
          <a:p>
            <a:pPr eaLnBrk="1" hangingPunct="1">
              <a:lnSpc>
                <a:spcPct val="80000"/>
              </a:lnSpc>
              <a:buFontTx/>
              <a:buNone/>
            </a:pPr>
            <a:r>
              <a:rPr lang="en-US" altLang="zh-CN" sz="1600" dirty="0"/>
              <a:t>		</a:t>
            </a:r>
            <a:r>
              <a:rPr lang="en-US" altLang="zh-CN" sz="1600" dirty="0" err="1"/>
              <a:t>cout</a:t>
            </a:r>
            <a:r>
              <a:rPr lang="en-US" altLang="zh-CN" sz="1600" dirty="0"/>
              <a:t>&lt;&lt;"v4: ";</a:t>
            </a:r>
          </a:p>
          <a:p>
            <a:pPr eaLnBrk="1" hangingPunct="1">
              <a:lnSpc>
                <a:spcPct val="80000"/>
              </a:lnSpc>
              <a:buFontTx/>
              <a:buNone/>
            </a:pPr>
            <a:r>
              <a:rPr lang="en-US" altLang="zh-CN" sz="1600" dirty="0"/>
              <a:t>		for(</a:t>
            </a:r>
            <a:r>
              <a:rPr lang="en-US" altLang="zh-CN" sz="1600" dirty="0" err="1"/>
              <a:t>int</a:t>
            </a:r>
            <a:r>
              <a:rPr lang="en-US" altLang="zh-CN" sz="1600" dirty="0"/>
              <a:t> </a:t>
            </a:r>
            <a:r>
              <a:rPr lang="en-US" altLang="zh-CN" sz="1600" dirty="0" err="1"/>
              <a:t>i</a:t>
            </a:r>
            <a:r>
              <a:rPr lang="en-US" altLang="zh-CN" sz="1600" dirty="0"/>
              <a:t>=0;i&lt;6;i++)</a:t>
            </a:r>
          </a:p>
          <a:p>
            <a:pPr eaLnBrk="1" hangingPunct="1">
              <a:lnSpc>
                <a:spcPct val="80000"/>
              </a:lnSpc>
              <a:buFontTx/>
              <a:buNone/>
            </a:pPr>
            <a:r>
              <a:rPr lang="en-US" altLang="zh-CN" sz="1600" dirty="0"/>
              <a:t>		</a:t>
            </a:r>
            <a:r>
              <a:rPr lang="en-US" altLang="zh-CN" sz="1600" dirty="0" err="1"/>
              <a:t>cout</a:t>
            </a:r>
            <a:r>
              <a:rPr lang="en-US" altLang="zh-CN" sz="1600" dirty="0"/>
              <a:t>&lt;&lt;v4[</a:t>
            </a:r>
            <a:r>
              <a:rPr lang="en-US" altLang="zh-CN" sz="1600" dirty="0" err="1"/>
              <a:t>i</a:t>
            </a:r>
            <a:r>
              <a:rPr lang="en-US" altLang="zh-CN" sz="1600" dirty="0"/>
              <a:t>]&lt;&lt;"\t";</a:t>
            </a:r>
          </a:p>
          <a:p>
            <a:pPr eaLnBrk="1" hangingPunct="1">
              <a:lnSpc>
                <a:spcPct val="80000"/>
              </a:lnSpc>
              <a:buFontTx/>
              <a:buNone/>
            </a:pPr>
            <a:r>
              <a:rPr lang="en-US" altLang="zh-CN" sz="1600" dirty="0"/>
              <a:t>		</a:t>
            </a:r>
            <a:r>
              <a:rPr lang="en-US" altLang="zh-CN" sz="1600" dirty="0" err="1"/>
              <a:t>cout</a:t>
            </a:r>
            <a:r>
              <a:rPr lang="en-US" altLang="zh-CN" sz="1600" dirty="0"/>
              <a:t>&lt;&lt;</a:t>
            </a:r>
            <a:r>
              <a:rPr lang="en-US" altLang="zh-CN" sz="1600" dirty="0" err="1"/>
              <a:t>endl</a:t>
            </a:r>
            <a:r>
              <a:rPr lang="en-US" altLang="zh-CN" sz="1600" dirty="0"/>
              <a:t>;</a:t>
            </a:r>
          </a:p>
          <a:p>
            <a:pPr eaLnBrk="1" hangingPunct="1">
              <a:lnSpc>
                <a:spcPct val="80000"/>
              </a:lnSpc>
              <a:buFontTx/>
              <a:buNone/>
            </a:pPr>
            <a:r>
              <a:rPr lang="en-US" altLang="zh-CN" sz="1600" dirty="0"/>
              <a:t>		v4.resize(10);       	               //</a:t>
            </a:r>
            <a:r>
              <a:rPr lang="zh-CN" altLang="en-US" sz="1600" dirty="0"/>
              <a:t>重置向量</a:t>
            </a:r>
            <a:r>
              <a:rPr lang="en-US" altLang="zh-CN" sz="1600" dirty="0"/>
              <a:t>v4</a:t>
            </a:r>
            <a:r>
              <a:rPr lang="zh-CN" altLang="en-US" sz="1600" dirty="0"/>
              <a:t>的大小，已有元素不受影响</a:t>
            </a:r>
          </a:p>
          <a:p>
            <a:pPr eaLnBrk="1" hangingPunct="1">
              <a:lnSpc>
                <a:spcPct val="80000"/>
              </a:lnSpc>
              <a:buFontTx/>
              <a:buNone/>
            </a:pPr>
            <a:r>
              <a:rPr lang="zh-CN" altLang="en-US" sz="1600" dirty="0"/>
              <a:t>		</a:t>
            </a:r>
            <a:r>
              <a:rPr lang="en-US" altLang="zh-CN" sz="1600" dirty="0" err="1"/>
              <a:t>cout</a:t>
            </a:r>
            <a:r>
              <a:rPr lang="en-US" altLang="zh-CN" sz="1600" dirty="0"/>
              <a:t>&lt;&lt;"v4: "; display(v4);</a:t>
            </a:r>
          </a:p>
          <a:p>
            <a:pPr eaLnBrk="1" hangingPunct="1">
              <a:lnSpc>
                <a:spcPct val="80000"/>
              </a:lnSpc>
              <a:buFontTx/>
              <a:buNone/>
            </a:pPr>
            <a:r>
              <a:rPr lang="en-US" altLang="zh-CN" sz="1600" dirty="0"/>
              <a:t>}</a:t>
            </a:r>
            <a:endParaRPr lang="zh-CN" altLang="en-US" sz="1600" dirty="0"/>
          </a:p>
        </p:txBody>
      </p:sp>
      <p:sp>
        <p:nvSpPr>
          <p:cNvPr id="3" name="Rectangle 2"/>
          <p:cNvSpPr>
            <a:spLocks noGrp="1" noChangeArrowheads="1"/>
          </p:cNvSpPr>
          <p:nvPr>
            <p:ph type="title"/>
          </p:nvPr>
        </p:nvSpPr>
        <p:spPr>
          <a:xfrm>
            <a:off x="827584" y="116632"/>
            <a:ext cx="7772400" cy="893018"/>
          </a:xfrm>
        </p:spPr>
        <p:txBody>
          <a:bodyPr/>
          <a:lstStyle/>
          <a:p>
            <a:pPr eaLnBrk="1" hangingPunct="1"/>
            <a:r>
              <a:rPr lang="en-US" altLang="zh-CN" sz="4000" dirty="0"/>
              <a:t>7.5.2 </a:t>
            </a:r>
            <a:r>
              <a:rPr lang="zh-CN" altLang="en-US" sz="4000" dirty="0">
                <a:solidFill>
                  <a:srgbClr val="FF0000"/>
                </a:solidFill>
              </a:rPr>
              <a:t>顺序容器</a:t>
            </a:r>
          </a:p>
        </p:txBody>
      </p:sp>
      <p:sp>
        <p:nvSpPr>
          <p:cNvPr id="2" name="对话气泡: 矩形 1"/>
          <p:cNvSpPr/>
          <p:nvPr/>
        </p:nvSpPr>
        <p:spPr>
          <a:xfrm>
            <a:off x="3707904" y="3212976"/>
            <a:ext cx="5436096" cy="2520280"/>
          </a:xfrm>
          <a:prstGeom prst="wedgeRectCallout">
            <a:avLst>
              <a:gd name="adj1" fmla="val -78405"/>
              <a:gd name="adj2" fmla="val 5412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程序运行结果如下：</a:t>
            </a:r>
          </a:p>
          <a:p>
            <a:r>
              <a:rPr lang="en-US" altLang="zh-CN" dirty="0"/>
              <a:t>v1:	 12	11	10	30	</a:t>
            </a:r>
            <a:endParaRPr lang="zh-CN" altLang="zh-CN" dirty="0"/>
          </a:p>
          <a:p>
            <a:r>
              <a:rPr lang="en-US" altLang="zh-CN" dirty="0"/>
              <a:t>v2:	 12	11	10	30	</a:t>
            </a:r>
            <a:endParaRPr lang="zh-CN" altLang="zh-CN" dirty="0"/>
          </a:p>
          <a:p>
            <a:r>
              <a:rPr lang="en-US" altLang="zh-CN" dirty="0"/>
              <a:t>v3:	 10	10	10	</a:t>
            </a:r>
            <a:endParaRPr lang="zh-CN" altLang="zh-CN" dirty="0"/>
          </a:p>
          <a:p>
            <a:r>
              <a:rPr lang="en-US" altLang="zh-CN" dirty="0"/>
              <a:t>v4:	 10	20	30	40   0	0	</a:t>
            </a:r>
            <a:endParaRPr lang="zh-CN" altLang="zh-CN" dirty="0"/>
          </a:p>
          <a:p>
            <a:r>
              <a:rPr lang="en-US" altLang="zh-CN" dirty="0"/>
              <a:t>v4: 	 0	0	0	0	0	0	40	30	20	10	</a:t>
            </a:r>
            <a:endParaRPr lang="zh-CN" altLang="zh-CN" dirty="0"/>
          </a:p>
        </p:txBody>
      </p:sp>
    </p:spTree>
    <p:extLst>
      <p:ext uri="{BB962C8B-B14F-4D97-AF65-F5344CB8AC3E}">
        <p14:creationId xmlns:p14="http://schemas.microsoft.com/office/powerpoint/2010/main" val="37359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2" end="2"/>
                                            </p:txEl>
                                          </p:spTgt>
                                        </p:tgtEl>
                                        <p:attrNameLst>
                                          <p:attrName>style.visibility</p:attrName>
                                        </p:attrNameLst>
                                      </p:cBhvr>
                                      <p:to>
                                        <p:strVal val="visible"/>
                                      </p:to>
                                    </p:set>
                                    <p:anim calcmode="lin" valueType="num">
                                      <p:cBhvr additive="base">
                                        <p:cTn id="7"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3" end="3"/>
                                            </p:txEl>
                                          </p:spTgt>
                                        </p:tgtEl>
                                        <p:attrNameLst>
                                          <p:attrName>style.visibility</p:attrName>
                                        </p:attrNameLst>
                                      </p:cBhvr>
                                      <p:to>
                                        <p:strVal val="visible"/>
                                      </p:to>
                                    </p:set>
                                    <p:anim calcmode="lin" valueType="num">
                                      <p:cBhvr additive="base">
                                        <p:cTn id="11"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2">
                                            <p:txEl>
                                              <p:pRg st="4" end="4"/>
                                            </p:txEl>
                                          </p:spTgt>
                                        </p:tgtEl>
                                        <p:attrNameLst>
                                          <p:attrName>style.visibility</p:attrName>
                                        </p:attrNameLst>
                                      </p:cBhvr>
                                      <p:to>
                                        <p:strVal val="visible"/>
                                      </p:to>
                                    </p:set>
                                    <p:anim calcmode="lin" valueType="num">
                                      <p:cBhvr additive="base">
                                        <p:cTn id="15"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6082">
                                            <p:txEl>
                                              <p:pRg st="5" end="5"/>
                                            </p:txEl>
                                          </p:spTgt>
                                        </p:tgtEl>
                                        <p:attrNameLst>
                                          <p:attrName>style.visibility</p:attrName>
                                        </p:attrNameLst>
                                      </p:cBhvr>
                                      <p:to>
                                        <p:strVal val="visible"/>
                                      </p:to>
                                    </p:set>
                                    <p:anim calcmode="lin" valueType="num">
                                      <p:cBhvr additive="base">
                                        <p:cTn id="21"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082">
                                            <p:txEl>
                                              <p:pRg st="6" end="6"/>
                                            </p:txEl>
                                          </p:spTgt>
                                        </p:tgtEl>
                                        <p:attrNameLst>
                                          <p:attrName>style.visibility</p:attrName>
                                        </p:attrNameLst>
                                      </p:cBhvr>
                                      <p:to>
                                        <p:strVal val="visible"/>
                                      </p:to>
                                    </p:set>
                                    <p:anim calcmode="lin" valueType="num">
                                      <p:cBhvr additive="base">
                                        <p:cTn id="2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2">
                                            <p:txEl>
                                              <p:pRg st="7" end="7"/>
                                            </p:txEl>
                                          </p:spTgt>
                                        </p:tgtEl>
                                        <p:attrNameLst>
                                          <p:attrName>style.visibility</p:attrName>
                                        </p:attrNameLst>
                                      </p:cBhvr>
                                      <p:to>
                                        <p:strVal val="visible"/>
                                      </p:to>
                                    </p:set>
                                    <p:anim calcmode="lin" valueType="num">
                                      <p:cBhvr additive="base">
                                        <p:cTn id="29"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8" end="8"/>
                                            </p:txEl>
                                          </p:spTgt>
                                        </p:tgtEl>
                                        <p:attrNameLst>
                                          <p:attrName>style.visibility</p:attrName>
                                        </p:attrNameLst>
                                      </p:cBhvr>
                                      <p:to>
                                        <p:strVal val="visible"/>
                                      </p:to>
                                    </p:set>
                                    <p:anim calcmode="lin" valueType="num">
                                      <p:cBhvr additive="base">
                                        <p:cTn id="35" dur="5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2">
                                            <p:txEl>
                                              <p:pRg st="9" end="9"/>
                                            </p:txEl>
                                          </p:spTgt>
                                        </p:tgtEl>
                                        <p:attrNameLst>
                                          <p:attrName>style.visibility</p:attrName>
                                        </p:attrNameLst>
                                      </p:cBhvr>
                                      <p:to>
                                        <p:strVal val="visible"/>
                                      </p:to>
                                    </p:set>
                                    <p:anim calcmode="lin" valueType="num">
                                      <p:cBhvr additive="base">
                                        <p:cTn id="41" dur="500" fill="hold"/>
                                        <p:tgtEl>
                                          <p:spTgt spid="4608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6082">
                                            <p:txEl>
                                              <p:pRg st="10" end="10"/>
                                            </p:txEl>
                                          </p:spTgt>
                                        </p:tgtEl>
                                        <p:attrNameLst>
                                          <p:attrName>style.visibility</p:attrName>
                                        </p:attrNameLst>
                                      </p:cBhvr>
                                      <p:to>
                                        <p:strVal val="visible"/>
                                      </p:to>
                                    </p:set>
                                    <p:anim calcmode="lin" valueType="num">
                                      <p:cBhvr additive="base">
                                        <p:cTn id="47" dur="500" fill="hold"/>
                                        <p:tgtEl>
                                          <p:spTgt spid="4608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08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6082">
                                            <p:txEl>
                                              <p:pRg st="11" end="11"/>
                                            </p:txEl>
                                          </p:spTgt>
                                        </p:tgtEl>
                                        <p:attrNameLst>
                                          <p:attrName>style.visibility</p:attrName>
                                        </p:attrNameLst>
                                      </p:cBhvr>
                                      <p:to>
                                        <p:strVal val="visible"/>
                                      </p:to>
                                    </p:set>
                                    <p:anim calcmode="lin" valueType="num">
                                      <p:cBhvr additive="base">
                                        <p:cTn id="53" dur="500" fill="hold"/>
                                        <p:tgtEl>
                                          <p:spTgt spid="46082">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6082">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6082">
                                            <p:txEl>
                                              <p:pRg st="12" end="12"/>
                                            </p:txEl>
                                          </p:spTgt>
                                        </p:tgtEl>
                                        <p:attrNameLst>
                                          <p:attrName>style.visibility</p:attrName>
                                        </p:attrNameLst>
                                      </p:cBhvr>
                                      <p:to>
                                        <p:strVal val="visible"/>
                                      </p:to>
                                    </p:set>
                                    <p:anim calcmode="lin" valueType="num">
                                      <p:cBhvr additive="base">
                                        <p:cTn id="57" dur="500" fill="hold"/>
                                        <p:tgtEl>
                                          <p:spTgt spid="4608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6082">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6082">
                                            <p:txEl>
                                              <p:pRg st="13" end="13"/>
                                            </p:txEl>
                                          </p:spTgt>
                                        </p:tgtEl>
                                        <p:attrNameLst>
                                          <p:attrName>style.visibility</p:attrName>
                                        </p:attrNameLst>
                                      </p:cBhvr>
                                      <p:to>
                                        <p:strVal val="visible"/>
                                      </p:to>
                                    </p:set>
                                    <p:anim calcmode="lin" valueType="num">
                                      <p:cBhvr additive="base">
                                        <p:cTn id="61" dur="500" fill="hold"/>
                                        <p:tgtEl>
                                          <p:spTgt spid="46082">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608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082">
                                            <p:txEl>
                                              <p:pRg st="14" end="14"/>
                                            </p:txEl>
                                          </p:spTgt>
                                        </p:tgtEl>
                                        <p:attrNameLst>
                                          <p:attrName>style.visibility</p:attrName>
                                        </p:attrNameLst>
                                      </p:cBhvr>
                                      <p:to>
                                        <p:strVal val="visible"/>
                                      </p:to>
                                    </p:set>
                                    <p:anim calcmode="lin" valueType="num">
                                      <p:cBhvr additive="base">
                                        <p:cTn id="67" dur="500" fill="hold"/>
                                        <p:tgtEl>
                                          <p:spTgt spid="46082">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6082">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082">
                                            <p:txEl>
                                              <p:pRg st="15" end="15"/>
                                            </p:txEl>
                                          </p:spTgt>
                                        </p:tgtEl>
                                        <p:attrNameLst>
                                          <p:attrName>style.visibility</p:attrName>
                                        </p:attrNameLst>
                                      </p:cBhvr>
                                      <p:to>
                                        <p:strVal val="visible"/>
                                      </p:to>
                                    </p:set>
                                    <p:anim calcmode="lin" valueType="num">
                                      <p:cBhvr additive="base">
                                        <p:cTn id="71" dur="500" fill="hold"/>
                                        <p:tgtEl>
                                          <p:spTgt spid="46082">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608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6082">
                                            <p:txEl>
                                              <p:pRg st="16" end="16"/>
                                            </p:txEl>
                                          </p:spTgt>
                                        </p:tgtEl>
                                        <p:attrNameLst>
                                          <p:attrName>style.visibility</p:attrName>
                                        </p:attrNameLst>
                                      </p:cBhvr>
                                      <p:to>
                                        <p:strVal val="visible"/>
                                      </p:to>
                                    </p:set>
                                    <p:anim calcmode="lin" valueType="num">
                                      <p:cBhvr additive="base">
                                        <p:cTn id="77" dur="500" fill="hold"/>
                                        <p:tgtEl>
                                          <p:spTgt spid="46082">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6082">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6082">
                                            <p:txEl>
                                              <p:pRg st="17" end="17"/>
                                            </p:txEl>
                                          </p:spTgt>
                                        </p:tgtEl>
                                        <p:attrNameLst>
                                          <p:attrName>style.visibility</p:attrName>
                                        </p:attrNameLst>
                                      </p:cBhvr>
                                      <p:to>
                                        <p:strVal val="visible"/>
                                      </p:to>
                                    </p:set>
                                    <p:anim calcmode="lin" valueType="num">
                                      <p:cBhvr additive="base">
                                        <p:cTn id="81" dur="500" fill="hold"/>
                                        <p:tgtEl>
                                          <p:spTgt spid="46082">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6082">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6082">
                                            <p:txEl>
                                              <p:pRg st="18" end="18"/>
                                            </p:txEl>
                                          </p:spTgt>
                                        </p:tgtEl>
                                        <p:attrNameLst>
                                          <p:attrName>style.visibility</p:attrName>
                                        </p:attrNameLst>
                                      </p:cBhvr>
                                      <p:to>
                                        <p:strVal val="visible"/>
                                      </p:to>
                                    </p:set>
                                    <p:anim calcmode="lin" valueType="num">
                                      <p:cBhvr additive="base">
                                        <p:cTn id="85" dur="500" fill="hold"/>
                                        <p:tgtEl>
                                          <p:spTgt spid="46082">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6082">
                                            <p:txEl>
                                              <p:pRg st="18" end="1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6082">
                                            <p:txEl>
                                              <p:pRg st="19" end="19"/>
                                            </p:txEl>
                                          </p:spTgt>
                                        </p:tgtEl>
                                        <p:attrNameLst>
                                          <p:attrName>style.visibility</p:attrName>
                                        </p:attrNameLst>
                                      </p:cBhvr>
                                      <p:to>
                                        <p:strVal val="visible"/>
                                      </p:to>
                                    </p:set>
                                    <p:anim calcmode="lin" valueType="num">
                                      <p:cBhvr additive="base">
                                        <p:cTn id="89" dur="500" fill="hold"/>
                                        <p:tgtEl>
                                          <p:spTgt spid="46082">
                                            <p:txEl>
                                              <p:pRg st="19" end="1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6082">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6082">
                                            <p:txEl>
                                              <p:pRg st="20" end="20"/>
                                            </p:txEl>
                                          </p:spTgt>
                                        </p:tgtEl>
                                        <p:attrNameLst>
                                          <p:attrName>style.visibility</p:attrName>
                                        </p:attrNameLst>
                                      </p:cBhvr>
                                      <p:to>
                                        <p:strVal val="visible"/>
                                      </p:to>
                                    </p:set>
                                    <p:anim calcmode="lin" valueType="num">
                                      <p:cBhvr additive="base">
                                        <p:cTn id="95" dur="500" fill="hold"/>
                                        <p:tgtEl>
                                          <p:spTgt spid="46082">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6082">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6082">
                                            <p:txEl>
                                              <p:pRg st="21" end="21"/>
                                            </p:txEl>
                                          </p:spTgt>
                                        </p:tgtEl>
                                        <p:attrNameLst>
                                          <p:attrName>style.visibility</p:attrName>
                                        </p:attrNameLst>
                                      </p:cBhvr>
                                      <p:to>
                                        <p:strVal val="visible"/>
                                      </p:to>
                                    </p:set>
                                    <p:anim calcmode="lin" valueType="num">
                                      <p:cBhvr additive="base">
                                        <p:cTn id="101" dur="500" fill="hold"/>
                                        <p:tgtEl>
                                          <p:spTgt spid="46082">
                                            <p:txEl>
                                              <p:pRg st="21" end="2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6082">
                                            <p:txEl>
                                              <p:pRg st="21" end="21"/>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6082">
                                            <p:txEl>
                                              <p:pRg st="22" end="22"/>
                                            </p:txEl>
                                          </p:spTgt>
                                        </p:tgtEl>
                                        <p:attrNameLst>
                                          <p:attrName>style.visibility</p:attrName>
                                        </p:attrNameLst>
                                      </p:cBhvr>
                                      <p:to>
                                        <p:strVal val="visible"/>
                                      </p:to>
                                    </p:set>
                                    <p:anim calcmode="lin" valueType="num">
                                      <p:cBhvr additive="base">
                                        <p:cTn id="105" dur="500" fill="hold"/>
                                        <p:tgtEl>
                                          <p:spTgt spid="46082">
                                            <p:txEl>
                                              <p:pRg st="22" end="2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6082">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down)">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685800" y="1125538"/>
            <a:ext cx="7772400" cy="4970462"/>
          </a:xfrm>
        </p:spPr>
        <p:txBody>
          <a:bodyPr/>
          <a:lstStyle/>
          <a:p>
            <a:pPr algn="just" eaLnBrk="1" hangingPunct="1">
              <a:buFontTx/>
              <a:buNone/>
            </a:pPr>
            <a:r>
              <a:rPr lang="en-US" altLang="zh-CN" dirty="0">
                <a:solidFill>
                  <a:srgbClr val="0000CC"/>
                </a:solidFill>
              </a:rPr>
              <a:t>2</a:t>
            </a:r>
            <a:r>
              <a:rPr lang="zh-CN" altLang="en-US" dirty="0">
                <a:solidFill>
                  <a:srgbClr val="0000CC"/>
                </a:solidFill>
              </a:rPr>
              <a:t>．</a:t>
            </a:r>
            <a:r>
              <a:rPr lang="en-US" altLang="zh-CN" dirty="0">
                <a:solidFill>
                  <a:srgbClr val="0000CC"/>
                </a:solidFill>
              </a:rPr>
              <a:t>List</a:t>
            </a:r>
          </a:p>
          <a:p>
            <a:pPr eaLnBrk="1" hangingPunct="1"/>
            <a:r>
              <a:rPr lang="en-US" altLang="zh-CN" sz="2800" dirty="0"/>
              <a:t>STL</a:t>
            </a:r>
            <a:r>
              <a:rPr lang="zh-CN" altLang="en-US" sz="2800" dirty="0"/>
              <a:t>中的</a:t>
            </a:r>
            <a:r>
              <a:rPr lang="en-US" altLang="zh-CN" sz="2800" dirty="0"/>
              <a:t>list</a:t>
            </a:r>
            <a:r>
              <a:rPr lang="zh-CN" altLang="en-US" sz="2800" dirty="0"/>
              <a:t>是一个双向链表，可以从头到尾或从尾到头访问链表中的节点，节点可以是任意数据类型。链表中节点的访问常常通过迭代器进行。下图是一个链表的示意图。</a:t>
            </a:r>
          </a:p>
          <a:p>
            <a:pPr eaLnBrk="1" hangingPunct="1"/>
            <a:br>
              <a:rPr lang="zh-CN" altLang="en-US" dirty="0"/>
            </a:br>
            <a:endParaRPr lang="en-US" altLang="zh-CN" dirty="0"/>
          </a:p>
          <a:p>
            <a:pPr eaLnBrk="1" hangingPunct="1"/>
            <a:endParaRPr lang="zh-CN" altLang="en-US" dirty="0"/>
          </a:p>
        </p:txBody>
      </p:sp>
      <p:pic>
        <p:nvPicPr>
          <p:cNvPr id="72708" name="Picture 4" descr="B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716338"/>
            <a:ext cx="72739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2377316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2708"/>
                                        </p:tgtEl>
                                        <p:attrNameLst>
                                          <p:attrName>style.visibility</p:attrName>
                                        </p:attrNameLst>
                                      </p:cBhvr>
                                      <p:to>
                                        <p:strVal val="visible"/>
                                      </p:to>
                                    </p:set>
                                    <p:anim calcmode="lin" valueType="num">
                                      <p:cBhvr>
                                        <p:cTn id="7" dur="1000" fill="hold"/>
                                        <p:tgtEl>
                                          <p:spTgt spid="72708"/>
                                        </p:tgtEl>
                                        <p:attrNameLst>
                                          <p:attrName>ppt_w</p:attrName>
                                        </p:attrNameLst>
                                      </p:cBhvr>
                                      <p:tavLst>
                                        <p:tav tm="0">
                                          <p:val>
                                            <p:fltVal val="0"/>
                                          </p:val>
                                        </p:tav>
                                        <p:tav tm="100000">
                                          <p:val>
                                            <p:strVal val="#ppt_w"/>
                                          </p:val>
                                        </p:tav>
                                      </p:tavLst>
                                    </p:anim>
                                    <p:anim calcmode="lin" valueType="num">
                                      <p:cBhvr>
                                        <p:cTn id="8" dur="1000" fill="hold"/>
                                        <p:tgtEl>
                                          <p:spTgt spid="72708"/>
                                        </p:tgtEl>
                                        <p:attrNameLst>
                                          <p:attrName>ppt_h</p:attrName>
                                        </p:attrNameLst>
                                      </p:cBhvr>
                                      <p:tavLst>
                                        <p:tav tm="0">
                                          <p:val>
                                            <p:fltVal val="0"/>
                                          </p:val>
                                        </p:tav>
                                        <p:tav tm="100000">
                                          <p:val>
                                            <p:strVal val="#ppt_h"/>
                                          </p:val>
                                        </p:tav>
                                      </p:tavLst>
                                    </p:anim>
                                    <p:anim calcmode="lin" valueType="num">
                                      <p:cBhvr>
                                        <p:cTn id="9" dur="1000" fill="hold"/>
                                        <p:tgtEl>
                                          <p:spTgt spid="72708"/>
                                        </p:tgtEl>
                                        <p:attrNameLst>
                                          <p:attrName>style.rotation</p:attrName>
                                        </p:attrNameLst>
                                      </p:cBhvr>
                                      <p:tavLst>
                                        <p:tav tm="0">
                                          <p:val>
                                            <p:fltVal val="90"/>
                                          </p:val>
                                        </p:tav>
                                        <p:tav tm="100000">
                                          <p:val>
                                            <p:fltVal val="0"/>
                                          </p:val>
                                        </p:tav>
                                      </p:tavLst>
                                    </p:anim>
                                    <p:animEffect transition="in" filter="fade">
                                      <p:cBhvr>
                                        <p:cTn id="10" dur="1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链表的操作</a:t>
            </a:r>
          </a:p>
        </p:txBody>
      </p:sp>
      <p:sp>
        <p:nvSpPr>
          <p:cNvPr id="3" name="内容占位符 2"/>
          <p:cNvSpPr>
            <a:spLocks noGrp="1"/>
          </p:cNvSpPr>
          <p:nvPr>
            <p:ph idx="1"/>
          </p:nvPr>
        </p:nvSpPr>
        <p:spPr/>
        <p:txBody>
          <a:bodyPr/>
          <a:lstStyle/>
          <a:p>
            <a:pPr marL="0" indent="0">
              <a:buNone/>
            </a:pPr>
            <a:r>
              <a:rPr lang="zh-CN" altLang="zh-CN" sz="2400" b="1" dirty="0">
                <a:solidFill>
                  <a:srgbClr val="0000CC"/>
                </a:solidFill>
              </a:rPr>
              <a:t>（</a:t>
            </a:r>
            <a:r>
              <a:rPr lang="en-US" altLang="zh-CN" sz="2400" b="1" dirty="0">
                <a:solidFill>
                  <a:srgbClr val="0000CC"/>
                </a:solidFill>
              </a:rPr>
              <a:t>1</a:t>
            </a:r>
            <a:r>
              <a:rPr lang="zh-CN" altLang="zh-CN" sz="2400" b="1" dirty="0">
                <a:solidFill>
                  <a:srgbClr val="0000CC"/>
                </a:solidFill>
              </a:rPr>
              <a:t>）链表的构造（模板参数</a:t>
            </a:r>
            <a:r>
              <a:rPr lang="en-US" altLang="zh-CN" sz="2400" b="1" dirty="0">
                <a:solidFill>
                  <a:srgbClr val="0000CC"/>
                </a:solidFill>
              </a:rPr>
              <a:t>T</a:t>
            </a:r>
            <a:r>
              <a:rPr lang="zh-CN" altLang="zh-CN" sz="2400" b="1" dirty="0">
                <a:solidFill>
                  <a:srgbClr val="0000CC"/>
                </a:solidFill>
              </a:rPr>
              <a:t>是链表的数据类型）</a:t>
            </a:r>
          </a:p>
          <a:p>
            <a:pPr marL="0" indent="0">
              <a:buNone/>
            </a:pPr>
            <a:r>
              <a:rPr lang="en-US" altLang="zh-CN" sz="2000" dirty="0"/>
              <a:t>list&lt;T&gt; c 		</a:t>
            </a:r>
            <a:r>
              <a:rPr lang="zh-CN" altLang="zh-CN" sz="2000" dirty="0"/>
              <a:t>建立一个空链表</a:t>
            </a:r>
            <a:r>
              <a:rPr lang="en-US" altLang="zh-CN" sz="2000" dirty="0"/>
              <a:t>c</a:t>
            </a:r>
            <a:endParaRPr lang="zh-CN" altLang="zh-CN" sz="2000" dirty="0"/>
          </a:p>
          <a:p>
            <a:pPr marL="0" indent="0">
              <a:buNone/>
            </a:pPr>
            <a:r>
              <a:rPr lang="en-US" altLang="zh-CN" sz="2000" dirty="0"/>
              <a:t>list&lt;T&gt; c1(c2) 		</a:t>
            </a:r>
            <a:r>
              <a:rPr lang="zh-CN" altLang="zh-CN" sz="2000" dirty="0"/>
              <a:t>建立与</a:t>
            </a:r>
            <a:r>
              <a:rPr lang="en-US" altLang="zh-CN" sz="2000" dirty="0"/>
              <a:t>c2</a:t>
            </a:r>
            <a:r>
              <a:rPr lang="zh-CN" altLang="zh-CN" sz="2000" dirty="0"/>
              <a:t>同型的链表</a:t>
            </a:r>
            <a:r>
              <a:rPr lang="en-US" altLang="zh-CN" sz="2000" dirty="0"/>
              <a:t>c1</a:t>
            </a:r>
            <a:r>
              <a:rPr lang="zh-CN" altLang="zh-CN" sz="2000" dirty="0"/>
              <a:t>（</a:t>
            </a:r>
            <a:r>
              <a:rPr lang="en-US" altLang="zh-CN" sz="2000" dirty="0"/>
              <a:t>c2</a:t>
            </a:r>
            <a:r>
              <a:rPr lang="zh-CN" altLang="zh-CN" sz="2000" dirty="0"/>
              <a:t>的每个元素都被复制）</a:t>
            </a:r>
          </a:p>
          <a:p>
            <a:pPr marL="0" indent="0">
              <a:buNone/>
            </a:pPr>
            <a:r>
              <a:rPr lang="en-US" altLang="zh-CN" sz="2000" dirty="0"/>
              <a:t>list&lt;T&gt; c(n) 	</a:t>
            </a:r>
            <a:r>
              <a:rPr lang="zh-CN" altLang="zh-CN" sz="2000" dirty="0"/>
              <a:t>建立具有</a:t>
            </a:r>
            <a:r>
              <a:rPr lang="en-US" altLang="zh-CN" sz="2000" dirty="0"/>
              <a:t>n</a:t>
            </a:r>
            <a:r>
              <a:rPr lang="zh-CN" altLang="zh-CN" sz="2000" dirty="0"/>
              <a:t>个元素的链表</a:t>
            </a:r>
            <a:r>
              <a:rPr lang="en-US" altLang="zh-CN" sz="2000" dirty="0"/>
              <a:t>c</a:t>
            </a:r>
            <a:r>
              <a:rPr lang="zh-CN" altLang="zh-CN" sz="2000" dirty="0"/>
              <a:t>，元素值由默认构造函数产生</a:t>
            </a:r>
          </a:p>
          <a:p>
            <a:pPr marL="0" indent="0">
              <a:buNone/>
            </a:pPr>
            <a:r>
              <a:rPr lang="en-US" altLang="zh-CN" sz="2000" dirty="0"/>
              <a:t>list&lt;T&gt; c(</a:t>
            </a:r>
            <a:r>
              <a:rPr lang="en-US" altLang="zh-CN" sz="2000" dirty="0" err="1"/>
              <a:t>n,e</a:t>
            </a:r>
            <a:r>
              <a:rPr lang="en-US" altLang="zh-CN" sz="2000" dirty="0"/>
              <a:t>)		</a:t>
            </a:r>
            <a:r>
              <a:rPr lang="zh-CN" altLang="zh-CN" sz="2000" dirty="0"/>
              <a:t>建立</a:t>
            </a:r>
            <a:r>
              <a:rPr lang="en-US" altLang="zh-CN" sz="2000" dirty="0"/>
              <a:t>n</a:t>
            </a:r>
            <a:r>
              <a:rPr lang="zh-CN" altLang="zh-CN" sz="2000" dirty="0"/>
              <a:t>个元素的链表</a:t>
            </a:r>
            <a:r>
              <a:rPr lang="en-US" altLang="zh-CN" sz="2000" dirty="0"/>
              <a:t>c</a:t>
            </a:r>
            <a:r>
              <a:rPr lang="zh-CN" altLang="zh-CN" sz="2000" dirty="0"/>
              <a:t>，每个元素的值都是</a:t>
            </a:r>
            <a:r>
              <a:rPr lang="en-US" altLang="zh-CN" sz="2000" dirty="0"/>
              <a:t>e</a:t>
            </a:r>
            <a:endParaRPr lang="zh-CN" altLang="zh-CN" sz="2000" dirty="0"/>
          </a:p>
          <a:p>
            <a:pPr marL="0" indent="0">
              <a:buNone/>
            </a:pPr>
            <a:r>
              <a:rPr lang="en-US" altLang="zh-CN" sz="2000" dirty="0"/>
              <a:t>list&lt;T&gt; c(beg, end) 	</a:t>
            </a:r>
            <a:r>
              <a:rPr lang="zh-CN" altLang="zh-CN" sz="2000" dirty="0"/>
              <a:t>建立链表</a:t>
            </a:r>
            <a:r>
              <a:rPr lang="en-US" altLang="zh-CN" sz="2000" dirty="0"/>
              <a:t>c</a:t>
            </a:r>
            <a:r>
              <a:rPr lang="zh-CN" altLang="zh-CN" sz="2000" dirty="0"/>
              <a:t>，并用</a:t>
            </a:r>
            <a:r>
              <a:rPr lang="en-US" altLang="zh-CN" sz="2000" dirty="0"/>
              <a:t>[beg, end]</a:t>
            </a:r>
            <a:r>
              <a:rPr lang="zh-CN" altLang="zh-CN" sz="2000" dirty="0"/>
              <a:t>区间内的元素作初始化</a:t>
            </a:r>
          </a:p>
          <a:p>
            <a:pPr marL="0" indent="0">
              <a:buNone/>
            </a:pPr>
            <a:r>
              <a:rPr lang="en-US" altLang="zh-CN" sz="2000" dirty="0" err="1"/>
              <a:t>c.~list</a:t>
            </a:r>
            <a:r>
              <a:rPr lang="en-US" altLang="zh-CN" sz="2000" dirty="0"/>
              <a:t>&lt;e&gt;() 		</a:t>
            </a:r>
            <a:r>
              <a:rPr lang="zh-CN" altLang="zh-CN" sz="2000" dirty="0"/>
              <a:t>销毁链表</a:t>
            </a:r>
            <a:r>
              <a:rPr lang="en-US" altLang="zh-CN" sz="2000" dirty="0"/>
              <a:t>c</a:t>
            </a:r>
            <a:r>
              <a:rPr lang="zh-CN" altLang="zh-CN" sz="2000" dirty="0"/>
              <a:t>，释放内存</a:t>
            </a:r>
          </a:p>
          <a:p>
            <a:pPr marL="0" indent="0">
              <a:buNone/>
            </a:pPr>
            <a:r>
              <a:rPr lang="zh-CN" altLang="zh-CN" sz="2400" dirty="0">
                <a:solidFill>
                  <a:srgbClr val="0000CC"/>
                </a:solidFill>
              </a:rPr>
              <a:t>（</a:t>
            </a:r>
            <a:r>
              <a:rPr lang="en-US" altLang="zh-CN" sz="2400" dirty="0">
                <a:solidFill>
                  <a:srgbClr val="0000CC"/>
                </a:solidFill>
              </a:rPr>
              <a:t>2</a:t>
            </a:r>
            <a:r>
              <a:rPr lang="zh-CN" altLang="zh-CN" sz="2400" dirty="0">
                <a:solidFill>
                  <a:srgbClr val="0000CC"/>
                </a:solidFill>
              </a:rPr>
              <a:t>）链表赋值</a:t>
            </a:r>
          </a:p>
          <a:p>
            <a:pPr marL="0" indent="0">
              <a:buNone/>
            </a:pPr>
            <a:r>
              <a:rPr lang="en-US" altLang="zh-CN" sz="2000" dirty="0"/>
              <a:t>c1=c2			</a:t>
            </a:r>
            <a:r>
              <a:rPr lang="zh-CN" altLang="zh-CN" sz="2000" dirty="0"/>
              <a:t>将</a:t>
            </a:r>
            <a:r>
              <a:rPr lang="en-US" altLang="zh-CN" sz="2000" dirty="0"/>
              <a:t>c2</a:t>
            </a:r>
            <a:r>
              <a:rPr lang="zh-CN" altLang="zh-CN" sz="2000" dirty="0"/>
              <a:t>链表的全部元素赋值给</a:t>
            </a:r>
            <a:r>
              <a:rPr lang="en-US" altLang="zh-CN" sz="2000" dirty="0"/>
              <a:t>c1</a:t>
            </a:r>
            <a:r>
              <a:rPr lang="zh-CN" altLang="zh-CN" sz="2000" dirty="0"/>
              <a:t>链表</a:t>
            </a:r>
          </a:p>
          <a:p>
            <a:pPr marL="0" indent="0">
              <a:buNone/>
            </a:pPr>
            <a:r>
              <a:rPr lang="en-US" altLang="zh-CN" sz="2000" dirty="0"/>
              <a:t>c1.assign(</a:t>
            </a:r>
            <a:r>
              <a:rPr lang="en-US" altLang="zh-CN" sz="2000" dirty="0" err="1"/>
              <a:t>n,e</a:t>
            </a:r>
            <a:r>
              <a:rPr lang="en-US" altLang="zh-CN" sz="2000" dirty="0"/>
              <a:t>)		</a:t>
            </a:r>
            <a:r>
              <a:rPr lang="zh-CN" altLang="zh-CN" sz="2000" dirty="0"/>
              <a:t>将元素</a:t>
            </a:r>
            <a:r>
              <a:rPr lang="en-US" altLang="zh-CN" sz="2000" dirty="0"/>
              <a:t>e</a:t>
            </a:r>
            <a:r>
              <a:rPr lang="zh-CN" altLang="zh-CN" sz="2000" dirty="0"/>
              <a:t>拷贝</a:t>
            </a:r>
            <a:r>
              <a:rPr lang="en-US" altLang="zh-CN" sz="2000" dirty="0"/>
              <a:t>n</a:t>
            </a:r>
            <a:r>
              <a:rPr lang="zh-CN" altLang="zh-CN" sz="2000" dirty="0"/>
              <a:t>次到</a:t>
            </a:r>
            <a:r>
              <a:rPr lang="en-US" altLang="zh-CN" sz="2000" dirty="0"/>
              <a:t>c1</a:t>
            </a:r>
            <a:r>
              <a:rPr lang="zh-CN" altLang="zh-CN" sz="2000" dirty="0"/>
              <a:t>链表</a:t>
            </a:r>
          </a:p>
          <a:p>
            <a:pPr marL="0" indent="0">
              <a:buNone/>
            </a:pPr>
            <a:r>
              <a:rPr lang="en-US" altLang="zh-CN" sz="2000" dirty="0" err="1"/>
              <a:t>c.assign</a:t>
            </a:r>
            <a:r>
              <a:rPr lang="en-US" altLang="zh-CN" sz="2000" dirty="0"/>
              <a:t>(</a:t>
            </a:r>
            <a:r>
              <a:rPr lang="en-US" altLang="zh-CN" sz="2000" dirty="0" err="1"/>
              <a:t>beg,end</a:t>
            </a:r>
            <a:r>
              <a:rPr lang="en-US" altLang="zh-CN" sz="2000" dirty="0"/>
              <a:t>) 	</a:t>
            </a:r>
            <a:r>
              <a:rPr lang="zh-CN" altLang="zh-CN" sz="2000" dirty="0"/>
              <a:t>将区间</a:t>
            </a:r>
            <a:r>
              <a:rPr lang="en-US" altLang="zh-CN" sz="2000" dirty="0"/>
              <a:t>[</a:t>
            </a:r>
            <a:r>
              <a:rPr lang="en-US" altLang="zh-CN" sz="2000" dirty="0" err="1"/>
              <a:t>beg,end</a:t>
            </a:r>
            <a:r>
              <a:rPr lang="en-US" altLang="zh-CN" sz="2000" dirty="0"/>
              <a:t>]</a:t>
            </a:r>
            <a:r>
              <a:rPr lang="zh-CN" altLang="zh-CN" sz="2000" dirty="0"/>
              <a:t>的元素赋值给</a:t>
            </a:r>
            <a:r>
              <a:rPr lang="en-US" altLang="zh-CN" sz="2000" dirty="0"/>
              <a:t>c</a:t>
            </a:r>
            <a:endParaRPr lang="zh-CN" altLang="zh-CN" sz="2000" dirty="0"/>
          </a:p>
          <a:p>
            <a:pPr marL="0" indent="0">
              <a:buNone/>
            </a:pPr>
            <a:r>
              <a:rPr lang="en-US" altLang="zh-CN" sz="2000" dirty="0"/>
              <a:t>c1.swap(c2)		</a:t>
            </a:r>
            <a:r>
              <a:rPr lang="zh-CN" altLang="zh-CN" sz="2000" dirty="0"/>
              <a:t>将链表</a:t>
            </a:r>
            <a:r>
              <a:rPr lang="en-US" altLang="zh-CN" sz="2000" dirty="0"/>
              <a:t>c1</a:t>
            </a:r>
            <a:r>
              <a:rPr lang="zh-CN" altLang="zh-CN" sz="2000" dirty="0"/>
              <a:t>和</a:t>
            </a:r>
            <a:r>
              <a:rPr lang="en-US" altLang="zh-CN" sz="2000" dirty="0"/>
              <a:t>c2</a:t>
            </a:r>
            <a:r>
              <a:rPr lang="zh-CN" altLang="zh-CN" sz="2000" dirty="0"/>
              <a:t>的全部元素互换</a:t>
            </a:r>
          </a:p>
          <a:p>
            <a:pPr marL="0" indent="0">
              <a:buNone/>
            </a:pPr>
            <a:endParaRPr lang="zh-CN" altLang="en-US" sz="1800" dirty="0"/>
          </a:p>
        </p:txBody>
      </p:sp>
    </p:spTree>
    <p:extLst>
      <p:ext uri="{BB962C8B-B14F-4D97-AF65-F5344CB8AC3E}">
        <p14:creationId xmlns:p14="http://schemas.microsoft.com/office/powerpoint/2010/main" val="73459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006" y="-66978"/>
            <a:ext cx="7772400" cy="1046466"/>
          </a:xfrm>
        </p:spPr>
        <p:txBody>
          <a:bodyPr/>
          <a:lstStyle/>
          <a:p>
            <a:pPr eaLnBrk="1" hangingPunct="1"/>
            <a:r>
              <a:rPr lang="en-GB" altLang="zh-CN" dirty="0"/>
              <a:t>7.1 </a:t>
            </a:r>
            <a:r>
              <a:rPr lang="zh-CN" altLang="en-GB" dirty="0"/>
              <a:t>模板的概念</a:t>
            </a:r>
            <a:endParaRPr lang="zh-CN" altLang="en-US" dirty="0"/>
          </a:p>
        </p:txBody>
      </p:sp>
      <p:sp>
        <p:nvSpPr>
          <p:cNvPr id="5123" name="Text Box 3"/>
          <p:cNvSpPr txBox="1">
            <a:spLocks noChangeArrowheads="1"/>
          </p:cNvSpPr>
          <p:nvPr/>
        </p:nvSpPr>
        <p:spPr bwMode="auto">
          <a:xfrm>
            <a:off x="2411760" y="2132856"/>
            <a:ext cx="3527425" cy="100806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a:t>
            </a:r>
          </a:p>
          <a:p>
            <a:pPr algn="ctr" eaLnBrk="1" hangingPunct="1">
              <a:spcBef>
                <a:spcPct val="50000"/>
              </a:spcBef>
            </a:pPr>
            <a:r>
              <a:rPr kumimoji="1" lang="zh-CN" altLang="en-US" b="1">
                <a:solidFill>
                  <a:schemeClr val="hlink"/>
                </a:solidFill>
              </a:rPr>
              <a:t>（函数模板或类模板）</a:t>
            </a:r>
          </a:p>
        </p:txBody>
      </p:sp>
      <p:sp>
        <p:nvSpPr>
          <p:cNvPr id="11268" name="Text Box 4"/>
          <p:cNvSpPr txBox="1">
            <a:spLocks noChangeArrowheads="1"/>
          </p:cNvSpPr>
          <p:nvPr/>
        </p:nvSpPr>
        <p:spPr bwMode="auto">
          <a:xfrm>
            <a:off x="970310" y="4653806"/>
            <a:ext cx="2016125"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模板函数</a:t>
            </a:r>
            <a:endParaRPr kumimoji="1" lang="zh-CN" altLang="en-US" b="1">
              <a:solidFill>
                <a:schemeClr val="hlink"/>
              </a:solidFill>
            </a:endParaRPr>
          </a:p>
        </p:txBody>
      </p:sp>
      <p:sp>
        <p:nvSpPr>
          <p:cNvPr id="11269" name="Text Box 5"/>
          <p:cNvSpPr txBox="1">
            <a:spLocks noChangeArrowheads="1"/>
          </p:cNvSpPr>
          <p:nvPr/>
        </p:nvSpPr>
        <p:spPr bwMode="auto">
          <a:xfrm>
            <a:off x="3707160" y="4653806"/>
            <a:ext cx="1728787"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模板类</a:t>
            </a:r>
            <a:endParaRPr kumimoji="1" lang="zh-CN" altLang="en-US" b="1">
              <a:solidFill>
                <a:schemeClr val="hlink"/>
              </a:solidFill>
            </a:endParaRPr>
          </a:p>
        </p:txBody>
      </p:sp>
      <p:sp>
        <p:nvSpPr>
          <p:cNvPr id="11270" name="Text Box 6"/>
          <p:cNvSpPr txBox="1">
            <a:spLocks noChangeArrowheads="1"/>
          </p:cNvSpPr>
          <p:nvPr/>
        </p:nvSpPr>
        <p:spPr bwMode="auto">
          <a:xfrm>
            <a:off x="7153209" y="4653806"/>
            <a:ext cx="1728787" cy="4603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dirty="0"/>
              <a:t>对象</a:t>
            </a:r>
            <a:endParaRPr kumimoji="1" lang="zh-CN" altLang="en-US" b="1" dirty="0">
              <a:solidFill>
                <a:schemeClr val="hlink"/>
              </a:solidFill>
            </a:endParaRPr>
          </a:p>
        </p:txBody>
      </p:sp>
      <p:sp>
        <p:nvSpPr>
          <p:cNvPr id="11271" name="Text Box 7"/>
          <p:cNvSpPr txBox="1">
            <a:spLocks noChangeArrowheads="1"/>
          </p:cNvSpPr>
          <p:nvPr/>
        </p:nvSpPr>
        <p:spPr bwMode="auto">
          <a:xfrm>
            <a:off x="1186210" y="3501281"/>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2" name="Text Box 8"/>
          <p:cNvSpPr txBox="1">
            <a:spLocks noChangeArrowheads="1"/>
          </p:cNvSpPr>
          <p:nvPr/>
        </p:nvSpPr>
        <p:spPr bwMode="auto">
          <a:xfrm>
            <a:off x="3851622" y="3574306"/>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3" name="Text Box 9"/>
          <p:cNvSpPr txBox="1">
            <a:spLocks noChangeArrowheads="1"/>
          </p:cNvSpPr>
          <p:nvPr/>
        </p:nvSpPr>
        <p:spPr bwMode="auto">
          <a:xfrm>
            <a:off x="5147022" y="4437906"/>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1" lang="zh-CN" altLang="en-US" b="1"/>
              <a:t>实例化</a:t>
            </a:r>
            <a:endParaRPr kumimoji="1" lang="zh-CN" altLang="en-US" b="1">
              <a:solidFill>
                <a:schemeClr val="hlink"/>
              </a:solidFill>
            </a:endParaRPr>
          </a:p>
        </p:txBody>
      </p:sp>
      <p:sp>
        <p:nvSpPr>
          <p:cNvPr id="11274" name="Line 10"/>
          <p:cNvSpPr>
            <a:spLocks noChangeShapeType="1"/>
          </p:cNvSpPr>
          <p:nvPr/>
        </p:nvSpPr>
        <p:spPr bwMode="auto">
          <a:xfrm flipH="1">
            <a:off x="2122835" y="3140919"/>
            <a:ext cx="1296987" cy="15843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1275" name="Line 11"/>
          <p:cNvSpPr>
            <a:spLocks noChangeShapeType="1"/>
          </p:cNvSpPr>
          <p:nvPr/>
        </p:nvSpPr>
        <p:spPr bwMode="auto">
          <a:xfrm>
            <a:off x="3994497" y="3069481"/>
            <a:ext cx="792163" cy="16557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1276" name="Line 12"/>
          <p:cNvSpPr>
            <a:spLocks noChangeShapeType="1"/>
          </p:cNvSpPr>
          <p:nvPr/>
        </p:nvSpPr>
        <p:spPr bwMode="auto">
          <a:xfrm flipV="1">
            <a:off x="5435946" y="4895106"/>
            <a:ext cx="17172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lIns="92075" tIns="46038" rIns="92075" bIns="46038" anchor="ctr">
            <a:spAutoFit/>
          </a:bodyPr>
          <a:lstStyle/>
          <a:p>
            <a:endParaRPr lang="zh-CN" altLang="en-US"/>
          </a:p>
        </p:txBody>
      </p:sp>
      <p:sp>
        <p:nvSpPr>
          <p:cNvPr id="2" name="文本框 1"/>
          <p:cNvSpPr txBox="1"/>
          <p:nvPr/>
        </p:nvSpPr>
        <p:spPr>
          <a:xfrm>
            <a:off x="826294" y="1268760"/>
            <a:ext cx="6914058" cy="461665"/>
          </a:xfrm>
          <a:prstGeom prst="rect">
            <a:avLst/>
          </a:prstGeom>
          <a:noFill/>
        </p:spPr>
        <p:txBody>
          <a:bodyPr wrap="square" rtlCol="0">
            <a:spAutoFit/>
          </a:bodyPr>
          <a:lstStyle/>
          <a:p>
            <a:pPr marL="742950" indent="-742950">
              <a:buFont typeface="+mj-ea"/>
              <a:buAutoNum type="circleNumDbPlain" startAt="4"/>
            </a:pPr>
            <a:r>
              <a:rPr lang="zh-CN" altLang="zh-CN" sz="2400" b="1" dirty="0">
                <a:solidFill>
                  <a:srgbClr val="FF0000"/>
                </a:solidFill>
              </a:rPr>
              <a:t>模板、模板函数、模板类和对象之间的关系</a:t>
            </a:r>
            <a:endParaRPr lang="zh-CN" altLang="en-US" sz="2400" b="1" dirty="0">
              <a:solidFill>
                <a:srgbClr val="FF0000"/>
              </a:solidFill>
            </a:endParaRPr>
          </a:p>
        </p:txBody>
      </p:sp>
    </p:spTree>
    <p:extLst>
      <p:ext uri="{BB962C8B-B14F-4D97-AF65-F5344CB8AC3E}">
        <p14:creationId xmlns:p14="http://schemas.microsoft.com/office/powerpoint/2010/main" val="935177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up)">
                                      <p:cBhvr>
                                        <p:cTn id="7" dur="500"/>
                                        <p:tgtEl>
                                          <p:spTgt spid="11271"/>
                                        </p:tgtEl>
                                      </p:cBhvr>
                                    </p:animEffect>
                                  </p:childTnLst>
                                </p:cTn>
                              </p:par>
                              <p:par>
                                <p:cTn id="8" presetID="22" presetClass="entr" presetSubtype="1" fill="hold" nodeType="withEffect">
                                  <p:stCondLst>
                                    <p:cond delay="0"/>
                                  </p:stCondLst>
                                  <p:childTnLst>
                                    <p:set>
                                      <p:cBhvr>
                                        <p:cTn id="9" dur="1" fill="hold">
                                          <p:stCondLst>
                                            <p:cond delay="0"/>
                                          </p:stCondLst>
                                        </p:cTn>
                                        <p:tgtEl>
                                          <p:spTgt spid="11274"/>
                                        </p:tgtEl>
                                        <p:attrNameLst>
                                          <p:attrName>style.visibility</p:attrName>
                                        </p:attrNameLst>
                                      </p:cBhvr>
                                      <p:to>
                                        <p:strVal val="visible"/>
                                      </p:to>
                                    </p:set>
                                    <p:animEffect transition="in" filter="wipe(up)">
                                      <p:cBhvr>
                                        <p:cTn id="10" dur="500"/>
                                        <p:tgtEl>
                                          <p:spTgt spid="112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1" presetClass="entr" presetSubtype="0" fill="hold" grpId="0" nodeType="click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770" decel="100000"/>
                                        <p:tgtEl>
                                          <p:spTgt spid="11268"/>
                                        </p:tgtEl>
                                      </p:cBhvr>
                                    </p:animEffect>
                                    <p:animScale>
                                      <p:cBhvr>
                                        <p:cTn id="16" dur="770" decel="100000"/>
                                        <p:tgtEl>
                                          <p:spTgt spid="11268"/>
                                        </p:tgtEl>
                                      </p:cBhvr>
                                      <p:from x="10000" y="10000"/>
                                      <p:to x="200000" y="450000"/>
                                    </p:animScale>
                                    <p:animScale>
                                      <p:cBhvr>
                                        <p:cTn id="17" dur="1230" accel="100000" fill="hold">
                                          <p:stCondLst>
                                            <p:cond delay="770"/>
                                          </p:stCondLst>
                                        </p:cTn>
                                        <p:tgtEl>
                                          <p:spTgt spid="11268"/>
                                        </p:tgtEl>
                                      </p:cBhvr>
                                      <p:from x="200000" y="450000"/>
                                      <p:to x="100000" y="100000"/>
                                    </p:animScale>
                                    <p:set>
                                      <p:cBhvr>
                                        <p:cTn id="18" dur="770" fill="hold"/>
                                        <p:tgtEl>
                                          <p:spTgt spid="11268"/>
                                        </p:tgtEl>
                                        <p:attrNameLst>
                                          <p:attrName>ppt_x</p:attrName>
                                        </p:attrNameLst>
                                      </p:cBhvr>
                                      <p:to>
                                        <p:strVal val="(0.5)"/>
                                      </p:to>
                                    </p:set>
                                    <p:anim from="(0.5)" to="(#ppt_x)" calcmode="lin" valueType="num">
                                      <p:cBhvr>
                                        <p:cTn id="19" dur="1230" accel="100000" fill="hold">
                                          <p:stCondLst>
                                            <p:cond delay="770"/>
                                          </p:stCondLst>
                                        </p:cTn>
                                        <p:tgtEl>
                                          <p:spTgt spid="11268"/>
                                        </p:tgtEl>
                                        <p:attrNameLst>
                                          <p:attrName>ppt_x</p:attrName>
                                        </p:attrNameLst>
                                      </p:cBhvr>
                                    </p:anim>
                                    <p:set>
                                      <p:cBhvr>
                                        <p:cTn id="20" dur="770" fill="hold"/>
                                        <p:tgtEl>
                                          <p:spTgt spid="11268"/>
                                        </p:tgtEl>
                                        <p:attrNameLst>
                                          <p:attrName>ppt_y</p:attrName>
                                        </p:attrNameLst>
                                      </p:cBhvr>
                                      <p:to>
                                        <p:strVal val="(#ppt_y+0.4)"/>
                                      </p:to>
                                    </p:set>
                                    <p:anim from="(#ppt_y+0.4)" to="(#ppt_y)" calcmode="lin" valueType="num">
                                      <p:cBhvr>
                                        <p:cTn id="21" dur="1230" accel="100000" fill="hold">
                                          <p:stCondLst>
                                            <p:cond delay="770"/>
                                          </p:stCondLst>
                                        </p:cTn>
                                        <p:tgtEl>
                                          <p:spTgt spid="11268"/>
                                        </p:tgtEl>
                                        <p:attrNameLst>
                                          <p:attrName>ppt_y</p:attrName>
                                        </p:attrNameLst>
                                      </p:cBhvr>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272"/>
                                        </p:tgtEl>
                                        <p:attrNameLst>
                                          <p:attrName>style.visibility</p:attrName>
                                        </p:attrNameLst>
                                      </p:cBhvr>
                                      <p:to>
                                        <p:strVal val="visible"/>
                                      </p:to>
                                    </p:set>
                                    <p:animEffect transition="in" filter="wipe(up)">
                                      <p:cBhvr>
                                        <p:cTn id="26" dur="500"/>
                                        <p:tgtEl>
                                          <p:spTgt spid="11272"/>
                                        </p:tgtEl>
                                      </p:cBhvr>
                                    </p:animEffect>
                                  </p:childTnLst>
                                </p:cTn>
                              </p:par>
                              <p:par>
                                <p:cTn id="27" presetID="22" presetClass="entr" presetSubtype="1" fill="hold" nodeType="withEffect">
                                  <p:stCondLst>
                                    <p:cond delay="0"/>
                                  </p:stCondLst>
                                  <p:childTnLst>
                                    <p:set>
                                      <p:cBhvr>
                                        <p:cTn id="28" dur="1" fill="hold">
                                          <p:stCondLst>
                                            <p:cond delay="0"/>
                                          </p:stCondLst>
                                        </p:cTn>
                                        <p:tgtEl>
                                          <p:spTgt spid="11275"/>
                                        </p:tgtEl>
                                        <p:attrNameLst>
                                          <p:attrName>style.visibility</p:attrName>
                                        </p:attrNameLst>
                                      </p:cBhvr>
                                      <p:to>
                                        <p:strVal val="visible"/>
                                      </p:to>
                                    </p:set>
                                    <p:animEffect transition="in" filter="wipe(up)">
                                      <p:cBhvr>
                                        <p:cTn id="29" dur="500"/>
                                        <p:tgtEl>
                                          <p:spTgt spid="112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269"/>
                                        </p:tgtEl>
                                        <p:attrNameLst>
                                          <p:attrName>style.visibility</p:attrName>
                                        </p:attrNameLst>
                                      </p:cBhvr>
                                      <p:to>
                                        <p:strVal val="visible"/>
                                      </p:to>
                                    </p:set>
                                    <p:animEffect transition="in" filter="wipe(down)">
                                      <p:cBhvr>
                                        <p:cTn id="34" dur="500"/>
                                        <p:tgtEl>
                                          <p:spTgt spid="112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1276"/>
                                        </p:tgtEl>
                                        <p:attrNameLst>
                                          <p:attrName>style.visibility</p:attrName>
                                        </p:attrNameLst>
                                      </p:cBhvr>
                                      <p:to>
                                        <p:strVal val="visible"/>
                                      </p:to>
                                    </p:set>
                                    <p:animEffect transition="in" filter="wipe(left)">
                                      <p:cBhvr>
                                        <p:cTn id="39" dur="500"/>
                                        <p:tgtEl>
                                          <p:spTgt spid="1127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273"/>
                                        </p:tgtEl>
                                        <p:attrNameLst>
                                          <p:attrName>style.visibility</p:attrName>
                                        </p:attrNameLst>
                                      </p:cBhvr>
                                      <p:to>
                                        <p:strVal val="visible"/>
                                      </p:to>
                                    </p:set>
                                    <p:animEffect transition="in" filter="wipe(left)">
                                      <p:cBhvr>
                                        <p:cTn id="42" dur="500"/>
                                        <p:tgtEl>
                                          <p:spTgt spid="112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270"/>
                                        </p:tgtEl>
                                        <p:attrNameLst>
                                          <p:attrName>style.visibility</p:attrName>
                                        </p:attrNameLst>
                                      </p:cBhvr>
                                      <p:to>
                                        <p:strVal val="visible"/>
                                      </p:to>
                                    </p:set>
                                    <p:animEffect transition="in" filter="wipe(down)">
                                      <p:cBhvr>
                                        <p:cTn id="4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P spid="11269" grpId="0" animBg="1"/>
      <p:bldP spid="11270" grpId="0" animBg="1"/>
      <p:bldP spid="11271" grpId="0"/>
      <p:bldP spid="11272" grpId="0"/>
      <p:bldP spid="1127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623212" cy="6741368"/>
          </a:xfrm>
        </p:spPr>
        <p:txBody>
          <a:bodyPr/>
          <a:lstStyle/>
          <a:p>
            <a:pPr marL="0" indent="0">
              <a:buNone/>
            </a:pPr>
            <a:r>
              <a:rPr lang="zh-CN" altLang="zh-CN" sz="2400" b="1" dirty="0">
                <a:solidFill>
                  <a:srgbClr val="0000CC"/>
                </a:solidFill>
              </a:rPr>
              <a:t>（</a:t>
            </a:r>
            <a:r>
              <a:rPr lang="en-US" altLang="zh-CN" sz="2400" b="1" dirty="0">
                <a:solidFill>
                  <a:srgbClr val="0000CC"/>
                </a:solidFill>
              </a:rPr>
              <a:t>3</a:t>
            </a:r>
            <a:r>
              <a:rPr lang="zh-CN" altLang="zh-CN" sz="2400" b="1" dirty="0">
                <a:solidFill>
                  <a:srgbClr val="0000CC"/>
                </a:solidFill>
              </a:rPr>
              <a:t>）链表存取</a:t>
            </a:r>
          </a:p>
          <a:p>
            <a:pPr marL="0" indent="0">
              <a:buNone/>
            </a:pPr>
            <a:r>
              <a:rPr lang="en-US" altLang="zh-CN" sz="2000" dirty="0" err="1"/>
              <a:t>c.front</a:t>
            </a:r>
            <a:r>
              <a:rPr lang="en-US" altLang="zh-CN" sz="2000" dirty="0"/>
              <a:t>()			</a:t>
            </a:r>
            <a:r>
              <a:rPr lang="zh-CN" altLang="zh-CN" sz="2000" dirty="0"/>
              <a:t>返回第一个元素，不检查元素存在与否</a:t>
            </a:r>
          </a:p>
          <a:p>
            <a:pPr marL="0" indent="0">
              <a:buNone/>
            </a:pPr>
            <a:r>
              <a:rPr lang="en-US" altLang="zh-CN" sz="2000" dirty="0" err="1"/>
              <a:t>c.back</a:t>
            </a:r>
            <a:r>
              <a:rPr lang="en-US" altLang="zh-CN" sz="2000" dirty="0"/>
              <a:t>()			</a:t>
            </a:r>
            <a:r>
              <a:rPr lang="zh-CN" altLang="zh-CN" sz="2000" dirty="0"/>
              <a:t>返回最后一个元素，不检查元素存在与否</a:t>
            </a:r>
          </a:p>
          <a:p>
            <a:pPr marL="0" indent="0">
              <a:buNone/>
            </a:pPr>
            <a:r>
              <a:rPr lang="zh-CN" altLang="zh-CN" sz="2400" b="1" dirty="0">
                <a:solidFill>
                  <a:srgbClr val="0000CC"/>
                </a:solidFill>
              </a:rPr>
              <a:t>（</a:t>
            </a:r>
            <a:r>
              <a:rPr lang="en-US" altLang="zh-CN" sz="2400" b="1" dirty="0">
                <a:solidFill>
                  <a:srgbClr val="0000CC"/>
                </a:solidFill>
              </a:rPr>
              <a:t>4</a:t>
            </a:r>
            <a:r>
              <a:rPr lang="zh-CN" altLang="zh-CN" sz="2400" b="1" dirty="0">
                <a:solidFill>
                  <a:srgbClr val="0000CC"/>
                </a:solidFill>
              </a:rPr>
              <a:t>）链表插入与删除</a:t>
            </a:r>
          </a:p>
          <a:p>
            <a:pPr marL="0" indent="0">
              <a:buNone/>
            </a:pPr>
            <a:r>
              <a:rPr lang="en-US" altLang="zh-CN" sz="2000" dirty="0" err="1"/>
              <a:t>c.insert</a:t>
            </a:r>
            <a:r>
              <a:rPr lang="en-US" altLang="zh-CN" sz="2000" dirty="0"/>
              <a:t>(</a:t>
            </a:r>
            <a:r>
              <a:rPr lang="en-US" altLang="zh-CN" sz="2000" dirty="0" err="1"/>
              <a:t>pos,e</a:t>
            </a:r>
            <a:r>
              <a:rPr lang="en-US" altLang="zh-CN" sz="2000" dirty="0"/>
              <a:t>)		</a:t>
            </a:r>
            <a:r>
              <a:rPr lang="zh-CN" altLang="zh-CN" sz="2000" dirty="0"/>
              <a:t>在</a:t>
            </a:r>
            <a:r>
              <a:rPr lang="en-US" altLang="zh-CN" sz="2000" dirty="0" err="1"/>
              <a:t>pos</a:t>
            </a:r>
            <a:r>
              <a:rPr lang="zh-CN" altLang="zh-CN" sz="2000" dirty="0"/>
              <a:t>位置插入元素</a:t>
            </a:r>
            <a:r>
              <a:rPr lang="en-US" altLang="zh-CN" sz="2000" dirty="0"/>
              <a:t>e</a:t>
            </a:r>
            <a:r>
              <a:rPr lang="zh-CN" altLang="zh-CN" sz="2000" dirty="0"/>
              <a:t>的副本，并返回新元素的位置</a:t>
            </a:r>
          </a:p>
          <a:p>
            <a:pPr marL="0" indent="0">
              <a:buNone/>
            </a:pPr>
            <a:r>
              <a:rPr lang="en-US" altLang="zh-CN" sz="2000" dirty="0" err="1"/>
              <a:t>c.insert</a:t>
            </a:r>
            <a:r>
              <a:rPr lang="en-US" altLang="zh-CN" sz="2000" dirty="0"/>
              <a:t>(</a:t>
            </a:r>
            <a:r>
              <a:rPr lang="en-US" altLang="zh-CN" sz="2000" dirty="0" err="1"/>
              <a:t>pos,n,e</a:t>
            </a:r>
            <a:r>
              <a:rPr lang="en-US" altLang="zh-CN" sz="2000" dirty="0"/>
              <a:t>)		</a:t>
            </a:r>
            <a:r>
              <a:rPr lang="zh-CN" altLang="zh-CN" sz="2000" dirty="0"/>
              <a:t>在</a:t>
            </a:r>
            <a:r>
              <a:rPr lang="en-US" altLang="zh-CN" sz="2000" dirty="0" err="1"/>
              <a:t>pos</a:t>
            </a:r>
            <a:r>
              <a:rPr lang="zh-CN" altLang="zh-CN" sz="2000" dirty="0"/>
              <a:t>位置插入元素</a:t>
            </a:r>
            <a:r>
              <a:rPr lang="en-US" altLang="zh-CN" sz="2000" dirty="0"/>
              <a:t>e</a:t>
            </a:r>
            <a:r>
              <a:rPr lang="zh-CN" altLang="zh-CN" sz="2000" dirty="0"/>
              <a:t>的</a:t>
            </a:r>
            <a:r>
              <a:rPr lang="en-US" altLang="zh-CN" sz="2000" dirty="0"/>
              <a:t>n</a:t>
            </a:r>
            <a:r>
              <a:rPr lang="zh-CN" altLang="zh-CN" sz="2000" dirty="0"/>
              <a:t>个副本，没有返回值</a:t>
            </a:r>
          </a:p>
          <a:p>
            <a:pPr marL="0" indent="0">
              <a:buNone/>
            </a:pPr>
            <a:r>
              <a:rPr lang="en-US" altLang="zh-CN" sz="2000" dirty="0" err="1"/>
              <a:t>c.insert</a:t>
            </a:r>
            <a:r>
              <a:rPr lang="en-US" altLang="zh-CN" sz="2000" dirty="0"/>
              <a:t>(</a:t>
            </a:r>
            <a:r>
              <a:rPr lang="en-US" altLang="zh-CN" sz="2000" dirty="0" err="1"/>
              <a:t>pos</a:t>
            </a:r>
            <a:r>
              <a:rPr lang="en-US" altLang="zh-CN" sz="2000" dirty="0"/>
              <a:t>, beg, end)   	</a:t>
            </a:r>
            <a:r>
              <a:rPr lang="zh-CN" altLang="zh-CN" sz="2000" dirty="0"/>
              <a:t>在</a:t>
            </a:r>
            <a:r>
              <a:rPr lang="en-US" altLang="zh-CN" sz="2000" dirty="0" err="1"/>
              <a:t>pos</a:t>
            </a:r>
            <a:r>
              <a:rPr lang="zh-CN" altLang="zh-CN" sz="2000" dirty="0"/>
              <a:t>位置插入区间</a:t>
            </a:r>
            <a:r>
              <a:rPr lang="en-US" altLang="zh-CN" sz="2000" dirty="0"/>
              <a:t>[ bed, end]</a:t>
            </a:r>
            <a:r>
              <a:rPr lang="zh-CN" altLang="zh-CN" sz="2000" dirty="0"/>
              <a:t>内的全部元素</a:t>
            </a:r>
          </a:p>
          <a:p>
            <a:pPr marL="0" indent="0">
              <a:buNone/>
            </a:pPr>
            <a:r>
              <a:rPr lang="en-US" altLang="zh-CN" sz="2000" dirty="0" err="1"/>
              <a:t>c.push_back</a:t>
            </a:r>
            <a:r>
              <a:rPr lang="en-US" altLang="zh-CN" sz="2000" dirty="0"/>
              <a:t>(e)		</a:t>
            </a:r>
            <a:r>
              <a:rPr lang="zh-CN" altLang="zh-CN" sz="2000" dirty="0"/>
              <a:t>在尾部追加一个元素</a:t>
            </a:r>
            <a:r>
              <a:rPr lang="en-US" altLang="zh-CN" sz="2000" dirty="0"/>
              <a:t>e</a:t>
            </a:r>
            <a:r>
              <a:rPr lang="zh-CN" altLang="zh-CN" sz="2000" dirty="0"/>
              <a:t>的副本</a:t>
            </a:r>
          </a:p>
          <a:p>
            <a:pPr marL="0" indent="0">
              <a:buNone/>
            </a:pPr>
            <a:r>
              <a:rPr lang="en-US" altLang="zh-CN" sz="2000" dirty="0" err="1"/>
              <a:t>c.pop_back</a:t>
            </a:r>
            <a:r>
              <a:rPr lang="en-US" altLang="zh-CN" sz="2000" dirty="0"/>
              <a:t>(e)		</a:t>
            </a:r>
            <a:r>
              <a:rPr lang="zh-CN" altLang="zh-CN" sz="2000" dirty="0"/>
              <a:t>删除最后一个元素</a:t>
            </a:r>
          </a:p>
          <a:p>
            <a:pPr marL="0" indent="0">
              <a:buNone/>
            </a:pPr>
            <a:r>
              <a:rPr lang="en-US" altLang="zh-CN" sz="2000" dirty="0" err="1"/>
              <a:t>c.push_front</a:t>
            </a:r>
            <a:r>
              <a:rPr lang="en-US" altLang="zh-CN" sz="2000" dirty="0"/>
              <a:t>(e)		</a:t>
            </a:r>
            <a:r>
              <a:rPr lang="zh-CN" altLang="zh-CN" sz="2000" dirty="0"/>
              <a:t>在表头插入元素</a:t>
            </a:r>
            <a:r>
              <a:rPr lang="en-US" altLang="zh-CN" sz="2000" dirty="0"/>
              <a:t>e</a:t>
            </a:r>
            <a:r>
              <a:rPr lang="zh-CN" altLang="zh-CN" sz="2000" dirty="0"/>
              <a:t>的一个副本</a:t>
            </a:r>
          </a:p>
          <a:p>
            <a:pPr marL="0" indent="0">
              <a:buNone/>
            </a:pPr>
            <a:r>
              <a:rPr lang="en-US" altLang="zh-CN" sz="2000" dirty="0" err="1"/>
              <a:t>c.pop_front</a:t>
            </a:r>
            <a:r>
              <a:rPr lang="en-US" altLang="zh-CN" sz="2000" dirty="0"/>
              <a:t>()		</a:t>
            </a:r>
            <a:r>
              <a:rPr lang="zh-CN" altLang="zh-CN" sz="2000" dirty="0"/>
              <a:t>删除第一个元素</a:t>
            </a:r>
          </a:p>
          <a:p>
            <a:pPr marL="0" indent="0">
              <a:buNone/>
            </a:pPr>
            <a:r>
              <a:rPr lang="en-US" altLang="zh-CN" sz="2000" dirty="0" err="1"/>
              <a:t>c.remove</a:t>
            </a:r>
            <a:r>
              <a:rPr lang="en-US" altLang="zh-CN" sz="2000" dirty="0"/>
              <a:t>(</a:t>
            </a:r>
            <a:r>
              <a:rPr lang="en-US" altLang="zh-CN" sz="2000" dirty="0" err="1"/>
              <a:t>val</a:t>
            </a:r>
            <a:r>
              <a:rPr lang="en-US" altLang="zh-CN" sz="2000" dirty="0"/>
              <a:t>)		</a:t>
            </a:r>
            <a:r>
              <a:rPr lang="zh-CN" altLang="zh-CN" sz="2000" dirty="0"/>
              <a:t>删除值为</a:t>
            </a:r>
            <a:r>
              <a:rPr lang="en-US" altLang="zh-CN" sz="2000" dirty="0" err="1"/>
              <a:t>val</a:t>
            </a:r>
            <a:r>
              <a:rPr lang="zh-CN" altLang="zh-CN" sz="2000" dirty="0"/>
              <a:t>的元素</a:t>
            </a:r>
          </a:p>
          <a:p>
            <a:pPr marL="0" indent="0">
              <a:buNone/>
            </a:pPr>
            <a:r>
              <a:rPr lang="en-US" altLang="zh-CN" sz="2000" dirty="0" err="1"/>
              <a:t>c.remove_if</a:t>
            </a:r>
            <a:r>
              <a:rPr lang="en-US" altLang="zh-CN" sz="2000" dirty="0"/>
              <a:t>(op)		</a:t>
            </a:r>
            <a:r>
              <a:rPr lang="zh-CN" altLang="zh-CN" sz="2000" dirty="0"/>
              <a:t>删除所有“造成</a:t>
            </a:r>
            <a:r>
              <a:rPr lang="en-US" altLang="zh-CN" sz="2000" dirty="0"/>
              <a:t>op(e)</a:t>
            </a:r>
            <a:r>
              <a:rPr lang="zh-CN" altLang="zh-CN" sz="2000" dirty="0"/>
              <a:t>结果为</a:t>
            </a:r>
            <a:r>
              <a:rPr lang="en-US" altLang="zh-CN" sz="2000" dirty="0"/>
              <a:t>true</a:t>
            </a:r>
            <a:r>
              <a:rPr lang="zh-CN" altLang="zh-CN" sz="2000" dirty="0"/>
              <a:t>”的元素</a:t>
            </a:r>
          </a:p>
          <a:p>
            <a:pPr marL="0" indent="0">
              <a:buNone/>
            </a:pPr>
            <a:r>
              <a:rPr lang="en-US" altLang="zh-CN" sz="2000" dirty="0" err="1"/>
              <a:t>c.erase</a:t>
            </a:r>
            <a:r>
              <a:rPr lang="en-US" altLang="zh-CN" sz="2000" dirty="0"/>
              <a:t>(</a:t>
            </a:r>
            <a:r>
              <a:rPr lang="en-US" altLang="zh-CN" sz="2000" dirty="0" err="1"/>
              <a:t>pos</a:t>
            </a:r>
            <a:r>
              <a:rPr lang="en-US" altLang="zh-CN" sz="2000" dirty="0"/>
              <a:t>)		</a:t>
            </a:r>
            <a:r>
              <a:rPr lang="zh-CN" altLang="zh-CN" sz="2000" dirty="0"/>
              <a:t>删除</a:t>
            </a:r>
            <a:r>
              <a:rPr lang="en-US" altLang="zh-CN" sz="2000" dirty="0" err="1"/>
              <a:t>pos</a:t>
            </a:r>
            <a:r>
              <a:rPr lang="zh-CN" altLang="zh-CN" sz="2000" dirty="0"/>
              <a:t>指向的元素，返回下一元素的位置</a:t>
            </a:r>
          </a:p>
          <a:p>
            <a:pPr marL="0" indent="0">
              <a:buNone/>
            </a:pPr>
            <a:r>
              <a:rPr lang="en-US" altLang="zh-CN" sz="2000" dirty="0" err="1"/>
              <a:t>c.erase</a:t>
            </a:r>
            <a:r>
              <a:rPr lang="en-US" altLang="zh-CN" sz="2000" dirty="0"/>
              <a:t>(beg, end)	</a:t>
            </a:r>
            <a:r>
              <a:rPr lang="zh-CN" altLang="zh-CN" sz="2000" dirty="0"/>
              <a:t>删除区间</a:t>
            </a:r>
            <a:r>
              <a:rPr lang="en-US" altLang="zh-CN" sz="2000" dirty="0"/>
              <a:t>[</a:t>
            </a:r>
            <a:r>
              <a:rPr lang="en-US" altLang="zh-CN" sz="2000" dirty="0" err="1"/>
              <a:t>beg,end</a:t>
            </a:r>
            <a:r>
              <a:rPr lang="en-US" altLang="zh-CN" sz="2000" dirty="0"/>
              <a:t>]</a:t>
            </a:r>
            <a:r>
              <a:rPr lang="zh-CN" altLang="zh-CN" sz="2000" dirty="0"/>
              <a:t>内的元素，返回下一元素位置</a:t>
            </a:r>
          </a:p>
          <a:p>
            <a:pPr marL="0" indent="0">
              <a:buNone/>
            </a:pPr>
            <a:r>
              <a:rPr lang="en-US" altLang="zh-CN" sz="2000" dirty="0" err="1"/>
              <a:t>c.resize</a:t>
            </a:r>
            <a:r>
              <a:rPr lang="en-US" altLang="zh-CN" sz="2000" dirty="0"/>
              <a:t>(n)		</a:t>
            </a:r>
            <a:r>
              <a:rPr lang="zh-CN" altLang="zh-CN" sz="2000" dirty="0"/>
              <a:t>将链表</a:t>
            </a:r>
            <a:r>
              <a:rPr lang="en-US" altLang="zh-CN" sz="2000" dirty="0"/>
              <a:t>c</a:t>
            </a:r>
            <a:r>
              <a:rPr lang="zh-CN" altLang="zh-CN" sz="2000" dirty="0"/>
              <a:t>的大小重新设置为</a:t>
            </a:r>
            <a:r>
              <a:rPr lang="en-US" altLang="zh-CN" sz="2000" dirty="0"/>
              <a:t>n </a:t>
            </a:r>
            <a:endParaRPr lang="zh-CN" altLang="zh-CN" sz="2000" dirty="0"/>
          </a:p>
          <a:p>
            <a:pPr marL="0" indent="0">
              <a:buNone/>
            </a:pPr>
            <a:r>
              <a:rPr lang="en-US" altLang="zh-CN" sz="2000" dirty="0" err="1"/>
              <a:t>c.clear</a:t>
            </a:r>
            <a:r>
              <a:rPr lang="en-US" altLang="zh-CN" sz="2000" dirty="0"/>
              <a:t>()		</a:t>
            </a:r>
            <a:r>
              <a:rPr lang="zh-CN" altLang="zh-CN" sz="2000" dirty="0"/>
              <a:t>删除链表所有元素，将整个容器置空</a:t>
            </a:r>
          </a:p>
          <a:p>
            <a:pPr marL="0" indent="0">
              <a:buNone/>
            </a:pPr>
            <a:endParaRPr lang="zh-CN" altLang="en-US" sz="2000" dirty="0"/>
          </a:p>
        </p:txBody>
      </p:sp>
    </p:spTree>
    <p:extLst>
      <p:ext uri="{BB962C8B-B14F-4D97-AF65-F5344CB8AC3E}">
        <p14:creationId xmlns:p14="http://schemas.microsoft.com/office/powerpoint/2010/main" val="270038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 calcmode="lin" valueType="num">
                                      <p:cBhvr additive="base">
                                        <p:cTn id="8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 calcmode="lin" valueType="num">
                                      <p:cBhvr additive="base">
                                        <p:cTn id="8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400" dirty="0">
                <a:solidFill>
                  <a:srgbClr val="0000CC"/>
                </a:solidFill>
              </a:rPr>
              <a:t>（</a:t>
            </a:r>
            <a:r>
              <a:rPr lang="en-US" altLang="zh-CN" sz="2400" dirty="0">
                <a:solidFill>
                  <a:srgbClr val="0000CC"/>
                </a:solidFill>
              </a:rPr>
              <a:t>5</a:t>
            </a:r>
            <a:r>
              <a:rPr lang="zh-CN" altLang="zh-CN" sz="2400" dirty="0">
                <a:solidFill>
                  <a:srgbClr val="0000CC"/>
                </a:solidFill>
              </a:rPr>
              <a:t>）链表的特殊操作</a:t>
            </a:r>
          </a:p>
          <a:p>
            <a:pPr marL="0" indent="0">
              <a:buNone/>
            </a:pPr>
            <a:r>
              <a:rPr lang="en-US" altLang="zh-CN" sz="2000" dirty="0" err="1"/>
              <a:t>c.unique</a:t>
            </a:r>
            <a:r>
              <a:rPr lang="en-US" altLang="zh-CN" sz="2000" dirty="0"/>
              <a:t>()		              </a:t>
            </a:r>
            <a:r>
              <a:rPr lang="zh-CN" altLang="zh-CN" sz="2000" dirty="0"/>
              <a:t>删除</a:t>
            </a:r>
            <a:r>
              <a:rPr lang="zh-CN" altLang="en-US" sz="2000" dirty="0"/>
              <a:t>相邻</a:t>
            </a:r>
            <a:r>
              <a:rPr lang="zh-CN" altLang="zh-CN" sz="2000" dirty="0"/>
              <a:t>重复元素，只留一个</a:t>
            </a:r>
          </a:p>
          <a:p>
            <a:pPr marL="0" indent="0">
              <a:buNone/>
            </a:pPr>
            <a:r>
              <a:rPr lang="en-US" altLang="zh-CN" sz="2000" dirty="0" err="1"/>
              <a:t>c.unique</a:t>
            </a:r>
            <a:r>
              <a:rPr lang="en-US" altLang="zh-CN" sz="2000" dirty="0"/>
              <a:t>(op)			</a:t>
            </a:r>
            <a:r>
              <a:rPr lang="zh-CN" altLang="zh-CN" sz="2000" dirty="0"/>
              <a:t>若存在若干相邻且使</a:t>
            </a:r>
            <a:r>
              <a:rPr lang="en-US" altLang="zh-CN" sz="2000" dirty="0"/>
              <a:t>op()</a:t>
            </a:r>
            <a:r>
              <a:rPr lang="zh-CN" altLang="zh-CN" sz="2000" dirty="0"/>
              <a:t>操作为</a:t>
            </a:r>
            <a:r>
              <a:rPr lang="en-US" altLang="zh-CN" sz="2000" dirty="0"/>
              <a:t>true</a:t>
            </a:r>
          </a:p>
          <a:p>
            <a:pPr marL="0" indent="0">
              <a:buNone/>
            </a:pPr>
            <a:r>
              <a:rPr lang="en-US" altLang="zh-CN" sz="2000" dirty="0"/>
              <a:t>                                                     </a:t>
            </a:r>
            <a:r>
              <a:rPr lang="zh-CN" altLang="zh-CN" sz="2000" dirty="0"/>
              <a:t>的元素，删除重复，只留一个</a:t>
            </a:r>
          </a:p>
          <a:p>
            <a:pPr marL="0" indent="0">
              <a:buNone/>
            </a:pPr>
            <a:r>
              <a:rPr lang="en-US" altLang="zh-CN" sz="2000" dirty="0"/>
              <a:t>c1.splice(</a:t>
            </a:r>
            <a:r>
              <a:rPr lang="en-US" altLang="zh-CN" sz="2000" dirty="0" err="1"/>
              <a:t>pos</a:t>
            </a:r>
            <a:r>
              <a:rPr lang="en-US" altLang="zh-CN" sz="2000" dirty="0"/>
              <a:t>, c2)		</a:t>
            </a:r>
            <a:r>
              <a:rPr lang="zh-CN" altLang="zh-CN" sz="2000" dirty="0"/>
              <a:t>将</a:t>
            </a:r>
            <a:r>
              <a:rPr lang="en-US" altLang="zh-CN" sz="2000" dirty="0"/>
              <a:t>c2</a:t>
            </a:r>
            <a:r>
              <a:rPr lang="zh-CN" altLang="zh-CN" sz="2000" dirty="0"/>
              <a:t>内的所有元素转换到</a:t>
            </a:r>
            <a:r>
              <a:rPr lang="en-US" altLang="zh-CN" sz="2000" dirty="0"/>
              <a:t>c1</a:t>
            </a:r>
            <a:r>
              <a:rPr lang="zh-CN" altLang="zh-CN" sz="2000" dirty="0"/>
              <a:t>内，</a:t>
            </a:r>
            <a:r>
              <a:rPr lang="en-US" altLang="zh-CN" sz="2000" dirty="0" err="1"/>
              <a:t>pos</a:t>
            </a:r>
            <a:r>
              <a:rPr lang="zh-CN" altLang="zh-CN" sz="2000" dirty="0"/>
              <a:t>之前</a:t>
            </a:r>
          </a:p>
          <a:p>
            <a:pPr marL="0" indent="0">
              <a:buNone/>
            </a:pPr>
            <a:r>
              <a:rPr lang="en-US" altLang="zh-CN" sz="2000" dirty="0"/>
              <a:t>c1.splice(</a:t>
            </a:r>
            <a:r>
              <a:rPr lang="en-US" altLang="zh-CN" sz="2000" dirty="0" err="1"/>
              <a:t>pos</a:t>
            </a:r>
            <a:r>
              <a:rPr lang="en-US" altLang="zh-CN" sz="2000" dirty="0"/>
              <a:t>, c2, c2pos) 	</a:t>
            </a:r>
            <a:r>
              <a:rPr lang="zh-CN" altLang="zh-CN" sz="2000" dirty="0"/>
              <a:t>将</a:t>
            </a:r>
            <a:r>
              <a:rPr lang="en-US" altLang="zh-CN" sz="2000" dirty="0"/>
              <a:t>c2</a:t>
            </a:r>
            <a:r>
              <a:rPr lang="zh-CN" altLang="zh-CN" sz="2000" dirty="0"/>
              <a:t>链表的</a:t>
            </a:r>
            <a:r>
              <a:rPr lang="en-US" altLang="zh-CN" sz="2000" dirty="0"/>
              <a:t>c2pos</a:t>
            </a:r>
            <a:r>
              <a:rPr lang="zh-CN" altLang="zh-CN" sz="2000" dirty="0"/>
              <a:t>所指元素移到</a:t>
            </a:r>
            <a:endParaRPr lang="en-US" altLang="zh-CN" sz="2000" dirty="0"/>
          </a:p>
          <a:p>
            <a:pPr marL="0" indent="0">
              <a:buNone/>
            </a:pPr>
            <a:r>
              <a:rPr lang="en-US" altLang="zh-CN" sz="2000" dirty="0"/>
              <a:t>                                                     c1</a:t>
            </a:r>
            <a:r>
              <a:rPr lang="zh-CN" altLang="zh-CN" sz="2000" dirty="0"/>
              <a:t>内的</a:t>
            </a:r>
            <a:r>
              <a:rPr lang="en-US" altLang="zh-CN" sz="2000" dirty="0" err="1"/>
              <a:t>pos</a:t>
            </a:r>
            <a:r>
              <a:rPr lang="zh-CN" altLang="zh-CN" sz="2000" dirty="0"/>
              <a:t>指向的位置</a:t>
            </a:r>
          </a:p>
          <a:p>
            <a:pPr marL="0" indent="0">
              <a:buNone/>
            </a:pPr>
            <a:r>
              <a:rPr lang="en-US" altLang="zh-CN" sz="2000" dirty="0"/>
              <a:t>c1.splice(</a:t>
            </a:r>
            <a:r>
              <a:rPr lang="en-US" altLang="zh-CN" sz="2000" dirty="0" err="1"/>
              <a:t>pos</a:t>
            </a:r>
            <a:r>
              <a:rPr lang="en-US" altLang="zh-CN" sz="2000" dirty="0"/>
              <a:t>, c2, c2beg, c2end) 	</a:t>
            </a:r>
            <a:r>
              <a:rPr lang="zh-CN" altLang="zh-CN" sz="2000" dirty="0"/>
              <a:t>将</a:t>
            </a:r>
            <a:r>
              <a:rPr lang="en-US" altLang="zh-CN" sz="2000" dirty="0"/>
              <a:t>c2</a:t>
            </a:r>
            <a:r>
              <a:rPr lang="zh-CN" altLang="zh-CN" sz="2000" dirty="0"/>
              <a:t>内</a:t>
            </a:r>
            <a:r>
              <a:rPr lang="en-US" altLang="zh-CN" sz="2000" dirty="0"/>
              <a:t>[c2beg, c2end]</a:t>
            </a:r>
            <a:r>
              <a:rPr lang="zh-CN" altLang="zh-CN" sz="2000" dirty="0"/>
              <a:t>区间的所有</a:t>
            </a:r>
            <a:r>
              <a:rPr lang="en-US" altLang="zh-CN" sz="2000" dirty="0"/>
              <a:t>  </a:t>
            </a:r>
          </a:p>
          <a:p>
            <a:pPr marL="0" indent="0">
              <a:buNone/>
            </a:pPr>
            <a:r>
              <a:rPr lang="en-US" altLang="zh-CN" sz="2000" dirty="0"/>
              <a:t>                                                                  </a:t>
            </a:r>
            <a:r>
              <a:rPr lang="zh-CN" altLang="zh-CN" sz="2000" dirty="0"/>
              <a:t>元素转换到</a:t>
            </a:r>
            <a:r>
              <a:rPr lang="en-US" altLang="zh-CN" sz="2000" dirty="0"/>
              <a:t>c1</a:t>
            </a:r>
            <a:r>
              <a:rPr lang="zh-CN" altLang="zh-CN" sz="2000" dirty="0"/>
              <a:t>内</a:t>
            </a:r>
            <a:r>
              <a:rPr lang="en-US" altLang="zh-CN" sz="2000" dirty="0" err="1"/>
              <a:t>pos</a:t>
            </a:r>
            <a:r>
              <a:rPr lang="zh-CN" altLang="zh-CN" sz="2000" dirty="0"/>
              <a:t>之前</a:t>
            </a:r>
          </a:p>
          <a:p>
            <a:pPr marL="0" indent="0">
              <a:buNone/>
            </a:pPr>
            <a:r>
              <a:rPr lang="en-US" altLang="zh-CN" sz="2000" dirty="0" err="1"/>
              <a:t>c.sort</a:t>
            </a:r>
            <a:r>
              <a:rPr lang="en-US" altLang="zh-CN" sz="2000" dirty="0"/>
              <a:t>()			</a:t>
            </a:r>
            <a:r>
              <a:rPr lang="zh-CN" altLang="zh-CN" sz="2000" dirty="0"/>
              <a:t>以</a:t>
            </a:r>
            <a:r>
              <a:rPr lang="en-US" altLang="zh-CN" sz="2000" dirty="0"/>
              <a:t>operator&lt;</a:t>
            </a:r>
            <a:r>
              <a:rPr lang="zh-CN" altLang="zh-CN" sz="2000" dirty="0"/>
              <a:t>为准则，对所有元素排序</a:t>
            </a:r>
          </a:p>
          <a:p>
            <a:pPr marL="0" indent="0">
              <a:buNone/>
            </a:pPr>
            <a:r>
              <a:rPr lang="en-US" altLang="zh-CN" sz="2000" dirty="0" err="1"/>
              <a:t>c.sort</a:t>
            </a:r>
            <a:r>
              <a:rPr lang="en-US" altLang="zh-CN" sz="2000" dirty="0"/>
              <a:t>(op)			</a:t>
            </a:r>
            <a:r>
              <a:rPr lang="zh-CN" altLang="zh-CN" sz="2000" dirty="0"/>
              <a:t>以</a:t>
            </a:r>
            <a:r>
              <a:rPr lang="en-US" altLang="zh-CN" sz="2000" dirty="0"/>
              <a:t>op()</a:t>
            </a:r>
            <a:r>
              <a:rPr lang="zh-CN" altLang="zh-CN" sz="2000" dirty="0"/>
              <a:t>为准则，对所有元素排序</a:t>
            </a:r>
          </a:p>
          <a:p>
            <a:pPr marL="0" indent="0">
              <a:buNone/>
            </a:pPr>
            <a:r>
              <a:rPr lang="en-US" altLang="zh-CN" sz="2000" dirty="0"/>
              <a:t>c1.merge(c2)		c2</a:t>
            </a:r>
            <a:r>
              <a:rPr lang="zh-CN" altLang="zh-CN" sz="2000" dirty="0"/>
              <a:t>合并到</a:t>
            </a:r>
            <a:r>
              <a:rPr lang="en-US" altLang="zh-CN" sz="2000" dirty="0"/>
              <a:t>c1</a:t>
            </a:r>
            <a:r>
              <a:rPr lang="zh-CN" altLang="zh-CN" sz="2000" dirty="0"/>
              <a:t>，若</a:t>
            </a:r>
            <a:r>
              <a:rPr lang="zh-CN" altLang="en-US" sz="2000" dirty="0"/>
              <a:t>合并前有序则合后</a:t>
            </a:r>
            <a:r>
              <a:rPr lang="zh-CN" altLang="zh-CN" sz="2000" dirty="0"/>
              <a:t>仍有序</a:t>
            </a:r>
          </a:p>
          <a:p>
            <a:pPr marL="0" indent="0">
              <a:buNone/>
            </a:pPr>
            <a:r>
              <a:rPr lang="en-US" altLang="zh-CN" sz="2000" dirty="0" err="1"/>
              <a:t>c.reverse</a:t>
            </a:r>
            <a:r>
              <a:rPr lang="en-US" altLang="zh-CN" sz="2000" dirty="0"/>
              <a:t>()				</a:t>
            </a:r>
            <a:r>
              <a:rPr lang="zh-CN" altLang="zh-CN" sz="2000" dirty="0"/>
              <a:t>将所有元素反序</a:t>
            </a:r>
          </a:p>
          <a:p>
            <a:pPr marL="0" indent="0">
              <a:buNone/>
            </a:pPr>
            <a:endParaRPr lang="zh-CN" altLang="en-US" sz="2000" dirty="0"/>
          </a:p>
        </p:txBody>
      </p:sp>
      <p:sp>
        <p:nvSpPr>
          <p:cNvPr id="4" name="标题 1"/>
          <p:cNvSpPr>
            <a:spLocks noGrp="1"/>
          </p:cNvSpPr>
          <p:nvPr>
            <p:ph type="title"/>
          </p:nvPr>
        </p:nvSpPr>
        <p:spPr/>
        <p:txBody>
          <a:bodyPr/>
          <a:lstStyle/>
          <a:p>
            <a:r>
              <a:rPr lang="zh-CN" altLang="en-US" b="1" dirty="0">
                <a:solidFill>
                  <a:srgbClr val="0000CC"/>
                </a:solidFill>
              </a:rPr>
              <a:t>链表的操作</a:t>
            </a:r>
          </a:p>
        </p:txBody>
      </p:sp>
    </p:spTree>
    <p:extLst>
      <p:ext uri="{BB962C8B-B14F-4D97-AF65-F5344CB8AC3E}">
        <p14:creationId xmlns:p14="http://schemas.microsoft.com/office/powerpoint/2010/main" val="3357696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685800" y="1196975"/>
            <a:ext cx="7772400" cy="4899025"/>
          </a:xfrm>
        </p:spPr>
        <p:txBody>
          <a:bodyPr/>
          <a:lstStyle/>
          <a:p>
            <a:pPr eaLnBrk="1" hangingPunct="1">
              <a:lnSpc>
                <a:spcPct val="90000"/>
              </a:lnSpc>
              <a:buFontTx/>
              <a:buNone/>
            </a:pPr>
            <a:r>
              <a:rPr lang="en-US" altLang="zh-CN" sz="2800" dirty="0"/>
              <a:t>【</a:t>
            </a:r>
            <a:r>
              <a:rPr lang="zh-CN" altLang="en-US" sz="2800" dirty="0"/>
              <a:t>例</a:t>
            </a:r>
            <a:r>
              <a:rPr lang="en-US" altLang="zh-CN" sz="2800" dirty="0"/>
              <a:t>7-14】  list</a:t>
            </a:r>
            <a:r>
              <a:rPr lang="zh-CN" altLang="en-US" sz="2800" dirty="0"/>
              <a:t>应用的一个例子。</a:t>
            </a:r>
          </a:p>
          <a:p>
            <a:pPr eaLnBrk="1" hangingPunct="1">
              <a:lnSpc>
                <a:spcPct val="90000"/>
              </a:lnSpc>
              <a:buFontTx/>
              <a:buNone/>
            </a:pPr>
            <a:r>
              <a:rPr lang="en-US" altLang="zh-CN" sz="2800" dirty="0"/>
              <a:t>//Eg7-14.cpp</a:t>
            </a:r>
          </a:p>
          <a:p>
            <a:pPr eaLnBrk="1" hangingPunct="1">
              <a:lnSpc>
                <a:spcPct val="90000"/>
              </a:lnSpc>
              <a:buFontTx/>
              <a:buNone/>
            </a:pPr>
            <a:r>
              <a:rPr lang="en-US" altLang="zh-CN" sz="2800" dirty="0"/>
              <a:t>#include&lt;</a:t>
            </a:r>
            <a:r>
              <a:rPr lang="en-US" altLang="zh-CN" sz="2800" dirty="0" err="1"/>
              <a:t>iostream</a:t>
            </a:r>
            <a:r>
              <a:rPr lang="en-US" altLang="zh-CN" sz="2800" dirty="0"/>
              <a:t>&gt;</a:t>
            </a:r>
          </a:p>
          <a:p>
            <a:pPr eaLnBrk="1" hangingPunct="1">
              <a:lnSpc>
                <a:spcPct val="90000"/>
              </a:lnSpc>
              <a:buFontTx/>
              <a:buNone/>
            </a:pPr>
            <a:r>
              <a:rPr lang="en-US" altLang="zh-CN" sz="2800" dirty="0"/>
              <a:t>#include&lt;</a:t>
            </a:r>
            <a:r>
              <a:rPr lang="en-US" altLang="zh-CN" sz="2800" b="1" dirty="0">
                <a:solidFill>
                  <a:srgbClr val="0000CC"/>
                </a:solidFill>
              </a:rPr>
              <a:t>list</a:t>
            </a:r>
            <a:r>
              <a:rPr lang="en-US" altLang="zh-CN" sz="2800" dirty="0"/>
              <a:t>&gt;                        //</a:t>
            </a:r>
            <a:r>
              <a:rPr lang="zh-CN" altLang="en-US" sz="2800" dirty="0"/>
              <a:t>链表头文件</a:t>
            </a:r>
          </a:p>
          <a:p>
            <a:pPr eaLnBrk="1" hangingPunct="1">
              <a:lnSpc>
                <a:spcPct val="90000"/>
              </a:lnSpc>
              <a:buFontTx/>
              <a:buNone/>
            </a:pPr>
            <a:r>
              <a:rPr lang="en-US" altLang="zh-CN" sz="2800" dirty="0"/>
              <a:t>using namespace </a:t>
            </a:r>
            <a:r>
              <a:rPr lang="en-US" altLang="zh-CN" sz="2800" dirty="0" err="1"/>
              <a:t>std</a:t>
            </a:r>
            <a:r>
              <a:rPr lang="en-US" altLang="zh-CN" sz="2800" dirty="0"/>
              <a:t>;</a:t>
            </a:r>
          </a:p>
          <a:p>
            <a:pPr eaLnBrk="1" hangingPunct="1">
              <a:lnSpc>
                <a:spcPct val="90000"/>
              </a:lnSpc>
              <a:buFontTx/>
              <a:buNone/>
            </a:pPr>
            <a:r>
              <a:rPr lang="en-US" altLang="zh-CN" sz="2800" dirty="0"/>
              <a:t>void main(){</a:t>
            </a:r>
          </a:p>
          <a:p>
            <a:pPr eaLnBrk="1" hangingPunct="1">
              <a:lnSpc>
                <a:spcPct val="90000"/>
              </a:lnSpc>
              <a:buFontTx/>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p>
          <a:p>
            <a:pPr eaLnBrk="1" hangingPunct="1">
              <a:lnSpc>
                <a:spcPct val="90000"/>
              </a:lnSpc>
              <a:buFontTx/>
              <a:buNone/>
            </a:pPr>
            <a:r>
              <a:rPr lang="en-US" altLang="zh-CN" sz="2800" dirty="0"/>
              <a:t>		</a:t>
            </a:r>
            <a:r>
              <a:rPr lang="en-US" altLang="zh-CN" sz="2800" b="1" dirty="0">
                <a:solidFill>
                  <a:srgbClr val="0000CC"/>
                </a:solidFill>
              </a:rPr>
              <a:t>list</a:t>
            </a:r>
            <a:r>
              <a:rPr lang="en-US" altLang="zh-CN" sz="2800" dirty="0"/>
              <a:t>&lt;</a:t>
            </a:r>
            <a:r>
              <a:rPr lang="en-US" altLang="zh-CN" sz="2800" dirty="0" err="1"/>
              <a:t>int</a:t>
            </a:r>
            <a:r>
              <a:rPr lang="en-US" altLang="zh-CN" sz="2800" dirty="0"/>
              <a:t>&gt; L1,L2;         </a:t>
            </a:r>
          </a:p>
          <a:p>
            <a:pPr eaLnBrk="1" hangingPunct="1">
              <a:lnSpc>
                <a:spcPct val="90000"/>
              </a:lnSpc>
              <a:buFontTx/>
              <a:buNone/>
            </a:pPr>
            <a:r>
              <a:rPr lang="en-US" altLang="zh-CN" sz="2800" dirty="0"/>
              <a:t>		</a:t>
            </a:r>
            <a:r>
              <a:rPr lang="en-US" altLang="zh-CN" sz="2800" dirty="0" err="1"/>
              <a:t>int</a:t>
            </a:r>
            <a:r>
              <a:rPr lang="en-US" altLang="zh-CN" sz="2800" dirty="0"/>
              <a:t> a1[]={100,90,80,70,60};</a:t>
            </a:r>
          </a:p>
          <a:p>
            <a:pPr eaLnBrk="1" hangingPunct="1">
              <a:lnSpc>
                <a:spcPct val="90000"/>
              </a:lnSpc>
              <a:buFontTx/>
              <a:buNone/>
            </a:pPr>
            <a:r>
              <a:rPr lang="en-US" altLang="zh-CN" sz="2800" dirty="0"/>
              <a:t>		</a:t>
            </a:r>
            <a:r>
              <a:rPr lang="en-US" altLang="zh-CN" sz="2800" dirty="0" err="1"/>
              <a:t>int</a:t>
            </a:r>
            <a:r>
              <a:rPr lang="en-US" altLang="zh-CN" sz="2800" dirty="0"/>
              <a:t> a2[]={30,40,50,60,60,60,80};</a:t>
            </a:r>
            <a:endParaRPr lang="zh-CN" altLang="en-US" sz="2800" dirty="0"/>
          </a:p>
        </p:txBody>
      </p:sp>
      <p:sp>
        <p:nvSpPr>
          <p:cNvPr id="5" name="Rectangle 2"/>
          <p:cNvSpPr>
            <a:spLocks noGrp="1" noChangeArrowheads="1"/>
          </p:cNvSpPr>
          <p:nvPr>
            <p:ph type="title"/>
          </p:nvPr>
        </p:nvSpPr>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143653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79512" y="1123950"/>
            <a:ext cx="8134226" cy="5905500"/>
          </a:xfrm>
        </p:spPr>
        <p:txBody>
          <a:bodyPr/>
          <a:lstStyle/>
          <a:p>
            <a:pPr eaLnBrk="1" hangingPunct="1">
              <a:lnSpc>
                <a:spcPct val="80000"/>
              </a:lnSpc>
              <a:buFontTx/>
              <a:buNone/>
            </a:pPr>
            <a:r>
              <a:rPr lang="en-US" altLang="zh-CN" sz="2000" dirty="0"/>
              <a:t>for(</a:t>
            </a:r>
            <a:r>
              <a:rPr lang="en-US" altLang="zh-CN" sz="2000" dirty="0" err="1"/>
              <a:t>i</a:t>
            </a:r>
            <a:r>
              <a:rPr lang="en-US" altLang="zh-CN" sz="2000" dirty="0"/>
              <a:t>=0;i&lt;5;i++)</a:t>
            </a:r>
          </a:p>
          <a:p>
            <a:pPr eaLnBrk="1" hangingPunct="1">
              <a:lnSpc>
                <a:spcPct val="80000"/>
              </a:lnSpc>
              <a:buFontTx/>
              <a:buNone/>
            </a:pPr>
            <a:r>
              <a:rPr lang="en-US" altLang="zh-CN" sz="2000" dirty="0"/>
              <a:t>      L1.push_back(a1[</a:t>
            </a:r>
            <a:r>
              <a:rPr lang="en-US" altLang="zh-CN" sz="2000" dirty="0" err="1"/>
              <a:t>i</a:t>
            </a:r>
            <a:r>
              <a:rPr lang="en-US" altLang="zh-CN" sz="2000" dirty="0"/>
              <a:t>]);       	//</a:t>
            </a:r>
            <a:r>
              <a:rPr lang="zh-CN" altLang="en-US" sz="2000" dirty="0"/>
              <a:t>将</a:t>
            </a:r>
            <a:r>
              <a:rPr lang="en-US" altLang="zh-CN" sz="2000" dirty="0"/>
              <a:t>a1</a:t>
            </a:r>
            <a:r>
              <a:rPr lang="zh-CN" altLang="en-US" sz="2000" dirty="0"/>
              <a:t>数组加入到</a:t>
            </a:r>
            <a:r>
              <a:rPr lang="en-US" altLang="zh-CN" sz="2000" dirty="0"/>
              <a:t>L1</a:t>
            </a:r>
            <a:r>
              <a:rPr lang="zh-CN" altLang="en-US" sz="2000" dirty="0"/>
              <a:t>链表中</a:t>
            </a:r>
          </a:p>
          <a:p>
            <a:pPr eaLnBrk="1" hangingPunct="1">
              <a:lnSpc>
                <a:spcPct val="80000"/>
              </a:lnSpc>
              <a:buFontTx/>
              <a:buNone/>
            </a:pPr>
            <a:r>
              <a:rPr lang="en-US" altLang="zh-CN" sz="2000" dirty="0"/>
              <a:t>for(</a:t>
            </a:r>
            <a:r>
              <a:rPr lang="en-US" altLang="zh-CN" sz="2000" dirty="0" err="1"/>
              <a:t>i</a:t>
            </a:r>
            <a:r>
              <a:rPr lang="en-US" altLang="zh-CN" sz="2000" dirty="0"/>
              <a:t>=0;i&lt;7;i++)</a:t>
            </a:r>
          </a:p>
          <a:p>
            <a:pPr eaLnBrk="1" hangingPunct="1">
              <a:lnSpc>
                <a:spcPct val="80000"/>
              </a:lnSpc>
              <a:buFontTx/>
              <a:buNone/>
            </a:pPr>
            <a:r>
              <a:rPr lang="en-US" altLang="zh-CN" sz="2000" dirty="0"/>
              <a:t>      L2.push_back(a2[</a:t>
            </a:r>
            <a:r>
              <a:rPr lang="en-US" altLang="zh-CN" sz="2000" dirty="0" err="1"/>
              <a:t>i</a:t>
            </a:r>
            <a:r>
              <a:rPr lang="en-US" altLang="zh-CN" sz="2000" dirty="0"/>
              <a:t>]);       	//</a:t>
            </a:r>
            <a:r>
              <a:rPr lang="zh-CN" altLang="en-US" sz="2000" dirty="0"/>
              <a:t>将</a:t>
            </a:r>
            <a:r>
              <a:rPr lang="en-US" altLang="zh-CN" sz="2000" dirty="0"/>
              <a:t>a2</a:t>
            </a:r>
            <a:r>
              <a:rPr lang="zh-CN" altLang="en-US" sz="2000" dirty="0"/>
              <a:t>数组加入到</a:t>
            </a:r>
            <a:r>
              <a:rPr lang="en-US" altLang="zh-CN" sz="2000" dirty="0"/>
              <a:t>L2</a:t>
            </a:r>
            <a:r>
              <a:rPr lang="zh-CN" altLang="en-US" sz="2000" dirty="0"/>
              <a:t>链表中</a:t>
            </a:r>
          </a:p>
          <a:p>
            <a:pPr eaLnBrk="1" hangingPunct="1">
              <a:lnSpc>
                <a:spcPct val="80000"/>
              </a:lnSpc>
              <a:buFontTx/>
              <a:buNone/>
            </a:pPr>
            <a:r>
              <a:rPr lang="en-US" altLang="zh-CN" sz="2000" dirty="0"/>
              <a:t>L1.reverse();             		//</a:t>
            </a:r>
            <a:r>
              <a:rPr lang="zh-CN" altLang="en-US" sz="2000" dirty="0"/>
              <a:t>将</a:t>
            </a:r>
            <a:r>
              <a:rPr lang="en-US" altLang="zh-CN" sz="2000" dirty="0"/>
              <a:t>L1</a:t>
            </a:r>
            <a:r>
              <a:rPr lang="zh-CN" altLang="en-US" sz="2000" dirty="0"/>
              <a:t>链表倒序</a:t>
            </a:r>
          </a:p>
          <a:p>
            <a:pPr eaLnBrk="1" hangingPunct="1">
              <a:lnSpc>
                <a:spcPct val="80000"/>
              </a:lnSpc>
              <a:buFontTx/>
              <a:buNone/>
            </a:pPr>
            <a:r>
              <a:rPr lang="en-US" altLang="zh-CN" sz="2000" dirty="0"/>
              <a:t>L1.merge(L2);                  	 //</a:t>
            </a:r>
            <a:r>
              <a:rPr lang="zh-CN" altLang="en-US" sz="2000" dirty="0"/>
              <a:t>将</a:t>
            </a:r>
            <a:r>
              <a:rPr lang="en-US" altLang="zh-CN" sz="2000" dirty="0"/>
              <a:t>L2</a:t>
            </a:r>
            <a:r>
              <a:rPr lang="zh-CN" altLang="en-US" sz="2000" dirty="0"/>
              <a:t>合并到</a:t>
            </a:r>
            <a:r>
              <a:rPr lang="en-US" altLang="zh-CN" sz="2000" dirty="0"/>
              <a:t>L1</a:t>
            </a:r>
            <a:r>
              <a:rPr lang="zh-CN" altLang="en-US" sz="2000" dirty="0"/>
              <a:t>链表中</a:t>
            </a:r>
          </a:p>
          <a:p>
            <a:pPr eaLnBrk="1" hangingPunct="1">
              <a:lnSpc>
                <a:spcPct val="80000"/>
              </a:lnSpc>
              <a:buFontTx/>
              <a:buNone/>
            </a:pPr>
            <a:r>
              <a:rPr lang="en-US" altLang="zh-CN" sz="2000" dirty="0" err="1"/>
              <a:t>cout</a:t>
            </a:r>
            <a:r>
              <a:rPr lang="en-US" altLang="zh-CN" sz="2000" dirty="0"/>
              <a:t>&lt;&lt;"L1</a:t>
            </a:r>
            <a:r>
              <a:rPr lang="zh-CN" altLang="en-US" sz="2000" dirty="0"/>
              <a:t>的元素个数为：</a:t>
            </a:r>
            <a:r>
              <a:rPr lang="en-US" altLang="zh-CN" sz="2000" dirty="0"/>
              <a:t>"&lt;&lt;L1.size()&lt;&lt;</a:t>
            </a:r>
            <a:r>
              <a:rPr lang="en-US" altLang="zh-CN" sz="2000" dirty="0" err="1"/>
              <a:t>endl</a:t>
            </a:r>
            <a:r>
              <a:rPr lang="en-US" altLang="zh-CN" sz="2000" dirty="0"/>
              <a:t>; </a:t>
            </a:r>
            <a:r>
              <a:rPr lang="zh-CN" altLang="en-US" sz="2000" dirty="0"/>
              <a:t>		</a:t>
            </a:r>
            <a:endParaRPr lang="en-US" altLang="zh-CN" sz="2000" dirty="0"/>
          </a:p>
          <a:p>
            <a:pPr eaLnBrk="1" hangingPunct="1">
              <a:lnSpc>
                <a:spcPct val="80000"/>
              </a:lnSpc>
              <a:buFontTx/>
              <a:buNone/>
            </a:pPr>
            <a:r>
              <a:rPr lang="en-US" altLang="zh-CN" sz="2000" dirty="0"/>
              <a:t>L1.unique();            //</a:t>
            </a:r>
            <a:r>
              <a:rPr lang="zh-CN" altLang="en-US" sz="2000" dirty="0"/>
              <a:t>删除</a:t>
            </a:r>
            <a:r>
              <a:rPr lang="en-US" altLang="zh-CN" sz="2000" dirty="0"/>
              <a:t>L1</a:t>
            </a:r>
            <a:r>
              <a:rPr lang="zh-CN" altLang="en-US" sz="2000" dirty="0"/>
              <a:t>中相邻位置的相同元素，只留</a:t>
            </a:r>
            <a:r>
              <a:rPr lang="en-US" altLang="zh-CN" sz="2000" dirty="0"/>
              <a:t>1</a:t>
            </a:r>
            <a:r>
              <a:rPr lang="zh-CN" altLang="en-US" sz="2000" dirty="0"/>
              <a:t>个</a:t>
            </a:r>
          </a:p>
          <a:p>
            <a:pPr eaLnBrk="1" hangingPunct="1">
              <a:lnSpc>
                <a:spcPct val="80000"/>
              </a:lnSpc>
              <a:buFontTx/>
              <a:buNone/>
            </a:pPr>
            <a:r>
              <a:rPr lang="en-US" altLang="zh-CN" sz="2000" dirty="0"/>
              <a:t>while(!L1.empty()){</a:t>
            </a:r>
          </a:p>
          <a:p>
            <a:pPr eaLnBrk="1" hangingPunct="1">
              <a:lnSpc>
                <a:spcPct val="80000"/>
              </a:lnSpc>
              <a:buFontTx/>
              <a:buNone/>
            </a:pPr>
            <a:r>
              <a:rPr lang="en-US" altLang="zh-CN" sz="2000" dirty="0"/>
              <a:t>	</a:t>
            </a:r>
            <a:r>
              <a:rPr lang="en-US" altLang="zh-CN" sz="2000" dirty="0" err="1"/>
              <a:t>cout</a:t>
            </a:r>
            <a:r>
              <a:rPr lang="en-US" altLang="zh-CN" sz="2000" dirty="0"/>
              <a:t>&lt;&lt;L1.front()&lt;&lt;"\t";   		</a:t>
            </a:r>
            <a:r>
              <a:rPr lang="zh-CN" altLang="en-US" sz="2000" dirty="0"/>
              <a:t>	</a:t>
            </a:r>
            <a:endParaRPr lang="en-US" altLang="zh-CN" sz="2000" dirty="0"/>
          </a:p>
          <a:p>
            <a:pPr eaLnBrk="1" hangingPunct="1">
              <a:lnSpc>
                <a:spcPct val="80000"/>
              </a:lnSpc>
              <a:buFontTx/>
              <a:buNone/>
            </a:pPr>
            <a:r>
              <a:rPr lang="en-US" altLang="zh-CN" sz="2000" dirty="0"/>
              <a:t>     L1.pop_front();                 	//</a:t>
            </a:r>
            <a:r>
              <a:rPr lang="zh-CN" altLang="en-US" sz="2000" dirty="0"/>
              <a:t>删除</a:t>
            </a:r>
            <a:r>
              <a:rPr lang="en-US" altLang="zh-CN" sz="2000" dirty="0"/>
              <a:t>L1</a:t>
            </a:r>
            <a:r>
              <a:rPr lang="zh-CN" altLang="en-US" sz="2000" dirty="0"/>
              <a:t>的链首元素</a:t>
            </a:r>
          </a:p>
          <a:p>
            <a:pPr eaLnBrk="1" hangingPunct="1">
              <a:lnSpc>
                <a:spcPct val="80000"/>
              </a:lnSpc>
              <a:buFontTx/>
              <a:buNone/>
            </a:pPr>
            <a:r>
              <a:rPr lang="zh-CN" altLang="en-US" sz="2000" dirty="0"/>
              <a:t> </a:t>
            </a:r>
            <a:r>
              <a:rPr lang="en-US" altLang="zh-CN" sz="2000" dirty="0"/>
              <a:t>}</a:t>
            </a:r>
          </a:p>
          <a:p>
            <a:pPr eaLnBrk="1" hangingPunct="1">
              <a:lnSpc>
                <a:spcPct val="80000"/>
              </a:lnSpc>
              <a:buFontTx/>
              <a:buNone/>
            </a:pPr>
            <a:r>
              <a:rPr lang="en-US" altLang="zh-CN" sz="2000" dirty="0" err="1"/>
              <a:t>cout</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a:t>
            </a:r>
            <a:endParaRPr lang="zh-CN" altLang="en-US" sz="2000" dirty="0"/>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sz="4000" dirty="0"/>
              <a:t>7.5.2 </a:t>
            </a:r>
            <a:r>
              <a:rPr lang="zh-CN" altLang="en-US" sz="4000" dirty="0">
                <a:solidFill>
                  <a:srgbClr val="FF0000"/>
                </a:solidFill>
              </a:rPr>
              <a:t>顺序容器</a:t>
            </a:r>
          </a:p>
        </p:txBody>
      </p:sp>
      <p:sp>
        <p:nvSpPr>
          <p:cNvPr id="2" name="对话气泡: 矩形 1"/>
          <p:cNvSpPr/>
          <p:nvPr/>
        </p:nvSpPr>
        <p:spPr>
          <a:xfrm>
            <a:off x="1403648" y="5301208"/>
            <a:ext cx="7488832" cy="1224136"/>
          </a:xfrm>
          <a:prstGeom prst="wedgeRectCallout">
            <a:avLst>
              <a:gd name="adj1" fmla="val -7120"/>
              <a:gd name="adj2" fmla="val -12481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本程序的运行结果如下：</a:t>
            </a:r>
          </a:p>
          <a:p>
            <a:r>
              <a:rPr lang="en-US" altLang="zh-CN" dirty="0"/>
              <a:t>L1</a:t>
            </a:r>
            <a:r>
              <a:rPr lang="zh-CN" altLang="zh-CN" dirty="0"/>
              <a:t>的元素个数为：</a:t>
            </a:r>
            <a:r>
              <a:rPr lang="en-US" altLang="zh-CN" dirty="0"/>
              <a:t>12</a:t>
            </a:r>
            <a:endParaRPr lang="zh-CN" altLang="zh-CN" dirty="0"/>
          </a:p>
          <a:p>
            <a:r>
              <a:rPr lang="en-US" altLang="zh-CN" dirty="0"/>
              <a:t>30	40	50	60	70	80	90	100	</a:t>
            </a:r>
            <a:endParaRPr lang="zh-CN" altLang="zh-CN" dirty="0"/>
          </a:p>
        </p:txBody>
      </p:sp>
    </p:spTree>
    <p:extLst>
      <p:ext uri="{BB962C8B-B14F-4D97-AF65-F5344CB8AC3E}">
        <p14:creationId xmlns:p14="http://schemas.microsoft.com/office/powerpoint/2010/main" val="115973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anim calcmode="lin" valueType="num">
                                      <p:cBhvr additive="base">
                                        <p:cTn id="11"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 calcmode="lin" valueType="num">
                                      <p:cBhvr additive="base">
                                        <p:cTn id="17"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4">
                                            <p:txEl>
                                              <p:pRg st="3" end="3"/>
                                            </p:txEl>
                                          </p:spTgt>
                                        </p:tgtEl>
                                        <p:attrNameLst>
                                          <p:attrName>style.visibility</p:attrName>
                                        </p:attrNameLst>
                                      </p:cBhvr>
                                      <p:to>
                                        <p:strVal val="visible"/>
                                      </p:to>
                                    </p:set>
                                    <p:anim calcmode="lin" valueType="num">
                                      <p:cBhvr additive="base">
                                        <p:cTn id="21"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9154">
                                            <p:txEl>
                                              <p:pRg st="4" end="4"/>
                                            </p:txEl>
                                          </p:spTgt>
                                        </p:tgtEl>
                                        <p:attrNameLst>
                                          <p:attrName>style.visibility</p:attrName>
                                        </p:attrNameLst>
                                      </p:cBhvr>
                                      <p:to>
                                        <p:strVal val="visible"/>
                                      </p:to>
                                    </p:set>
                                    <p:anim calcmode="lin" valueType="num">
                                      <p:cBhvr additive="base">
                                        <p:cTn id="27"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154">
                                            <p:txEl>
                                              <p:pRg st="5" end="5"/>
                                            </p:txEl>
                                          </p:spTgt>
                                        </p:tgtEl>
                                        <p:attrNameLst>
                                          <p:attrName>style.visibility</p:attrName>
                                        </p:attrNameLst>
                                      </p:cBhvr>
                                      <p:to>
                                        <p:strVal val="visible"/>
                                      </p:to>
                                    </p:set>
                                    <p:anim calcmode="lin" valueType="num">
                                      <p:cBhvr additive="base">
                                        <p:cTn id="31"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4">
                                            <p:txEl>
                                              <p:pRg st="6" end="6"/>
                                            </p:txEl>
                                          </p:spTgt>
                                        </p:tgtEl>
                                        <p:attrNameLst>
                                          <p:attrName>style.visibility</p:attrName>
                                        </p:attrNameLst>
                                      </p:cBhvr>
                                      <p:to>
                                        <p:strVal val="visible"/>
                                      </p:to>
                                    </p:set>
                                    <p:anim calcmode="lin" valueType="num">
                                      <p:cBhvr additive="base">
                                        <p:cTn id="37"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9154">
                                            <p:txEl>
                                              <p:pRg st="7" end="7"/>
                                            </p:txEl>
                                          </p:spTgt>
                                        </p:tgtEl>
                                        <p:attrNameLst>
                                          <p:attrName>style.visibility</p:attrName>
                                        </p:attrNameLst>
                                      </p:cBhvr>
                                      <p:to>
                                        <p:strVal val="visible"/>
                                      </p:to>
                                    </p:set>
                                    <p:anim calcmode="lin" valueType="num">
                                      <p:cBhvr additive="base">
                                        <p:cTn id="43" dur="500" fill="hold"/>
                                        <p:tgtEl>
                                          <p:spTgt spid="491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9154">
                                            <p:txEl>
                                              <p:pRg st="8" end="8"/>
                                            </p:txEl>
                                          </p:spTgt>
                                        </p:tgtEl>
                                        <p:attrNameLst>
                                          <p:attrName>style.visibility</p:attrName>
                                        </p:attrNameLst>
                                      </p:cBhvr>
                                      <p:to>
                                        <p:strVal val="visible"/>
                                      </p:to>
                                    </p:set>
                                    <p:anim calcmode="lin" valueType="num">
                                      <p:cBhvr additive="base">
                                        <p:cTn id="49" dur="500" fill="hold"/>
                                        <p:tgtEl>
                                          <p:spTgt spid="4915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4">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9154">
                                            <p:txEl>
                                              <p:pRg st="9" end="9"/>
                                            </p:txEl>
                                          </p:spTgt>
                                        </p:tgtEl>
                                        <p:attrNameLst>
                                          <p:attrName>style.visibility</p:attrName>
                                        </p:attrNameLst>
                                      </p:cBhvr>
                                      <p:to>
                                        <p:strVal val="visible"/>
                                      </p:to>
                                    </p:set>
                                    <p:anim calcmode="lin" valueType="num">
                                      <p:cBhvr additive="base">
                                        <p:cTn id="53" dur="500" fill="hold"/>
                                        <p:tgtEl>
                                          <p:spTgt spid="49154">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9154">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9154">
                                            <p:txEl>
                                              <p:pRg st="10" end="10"/>
                                            </p:txEl>
                                          </p:spTgt>
                                        </p:tgtEl>
                                        <p:attrNameLst>
                                          <p:attrName>style.visibility</p:attrName>
                                        </p:attrNameLst>
                                      </p:cBhvr>
                                      <p:to>
                                        <p:strVal val="visible"/>
                                      </p:to>
                                    </p:set>
                                    <p:anim calcmode="lin" valueType="num">
                                      <p:cBhvr additive="base">
                                        <p:cTn id="57" dur="500" fill="hold"/>
                                        <p:tgtEl>
                                          <p:spTgt spid="4915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9154">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9154">
                                            <p:txEl>
                                              <p:pRg st="11" end="11"/>
                                            </p:txEl>
                                          </p:spTgt>
                                        </p:tgtEl>
                                        <p:attrNameLst>
                                          <p:attrName>style.visibility</p:attrName>
                                        </p:attrNameLst>
                                      </p:cBhvr>
                                      <p:to>
                                        <p:strVal val="visible"/>
                                      </p:to>
                                    </p:set>
                                    <p:anim calcmode="lin" valueType="num">
                                      <p:cBhvr additive="base">
                                        <p:cTn id="61" dur="500" fill="hold"/>
                                        <p:tgtEl>
                                          <p:spTgt spid="4915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915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154">
                                            <p:txEl>
                                              <p:pRg st="12" end="12"/>
                                            </p:txEl>
                                          </p:spTgt>
                                        </p:tgtEl>
                                        <p:attrNameLst>
                                          <p:attrName>style.visibility</p:attrName>
                                        </p:attrNameLst>
                                      </p:cBhvr>
                                      <p:to>
                                        <p:strVal val="visible"/>
                                      </p:to>
                                    </p:set>
                                    <p:animEffect transition="in" filter="wipe(down)">
                                      <p:cBhvr>
                                        <p:cTn id="67" dur="500"/>
                                        <p:tgtEl>
                                          <p:spTgt spid="49154">
                                            <p:txEl>
                                              <p:pRg st="12" end="12"/>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49154">
                                            <p:txEl>
                                              <p:pRg st="13" end="13"/>
                                            </p:txEl>
                                          </p:spTgt>
                                        </p:tgtEl>
                                        <p:attrNameLst>
                                          <p:attrName>style.visibility</p:attrName>
                                        </p:attrNameLst>
                                      </p:cBhvr>
                                      <p:to>
                                        <p:strVal val="visible"/>
                                      </p:to>
                                    </p:set>
                                    <p:animEffect transition="in" filter="wipe(down)">
                                      <p:cBhvr>
                                        <p:cTn id="70" dur="500"/>
                                        <p:tgtEl>
                                          <p:spTgt spid="49154">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down)">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457200" y="1124744"/>
            <a:ext cx="4402832" cy="4751387"/>
          </a:xfrm>
        </p:spPr>
        <p:txBody>
          <a:bodyPr/>
          <a:lstStyle/>
          <a:p>
            <a:pPr marL="0" indent="0" eaLnBrk="1" hangingPunct="1">
              <a:lnSpc>
                <a:spcPct val="90000"/>
              </a:lnSpc>
              <a:buNone/>
            </a:pPr>
            <a:r>
              <a:rPr lang="en-US" altLang="zh-CN" dirty="0">
                <a:solidFill>
                  <a:srgbClr val="0000CC"/>
                </a:solidFill>
              </a:rPr>
              <a:t>3</a:t>
            </a:r>
            <a:r>
              <a:rPr lang="zh-CN" altLang="en-US" dirty="0">
                <a:solidFill>
                  <a:srgbClr val="0000CC"/>
                </a:solidFill>
              </a:rPr>
              <a:t>．</a:t>
            </a:r>
            <a:r>
              <a:rPr lang="en-US" altLang="zh-CN" dirty="0">
                <a:solidFill>
                  <a:srgbClr val="0000CC"/>
                </a:solidFill>
              </a:rPr>
              <a:t>Stack</a:t>
            </a:r>
          </a:p>
          <a:p>
            <a:pPr marL="0" indent="0" eaLnBrk="1" hangingPunct="1">
              <a:lnSpc>
                <a:spcPct val="90000"/>
              </a:lnSpc>
              <a:buNone/>
            </a:pPr>
            <a:r>
              <a:rPr lang="zh-CN" altLang="en-US" dirty="0"/>
              <a:t>堆栈（</a:t>
            </a:r>
            <a:r>
              <a:rPr lang="en-US" altLang="zh-CN" dirty="0"/>
              <a:t>stack</a:t>
            </a:r>
            <a:r>
              <a:rPr lang="zh-CN" altLang="en-US" dirty="0"/>
              <a:t>）是一种较简单的常用容器，它是一种受限制的向量，只允许在向量的一端存取元素，后进栈的元素先出栈，即</a:t>
            </a:r>
            <a:r>
              <a:rPr lang="en-US" altLang="zh-CN" dirty="0"/>
              <a:t>LIFO</a:t>
            </a:r>
            <a:r>
              <a:rPr lang="zh-CN" altLang="en-US" dirty="0"/>
              <a:t>（</a:t>
            </a:r>
            <a:r>
              <a:rPr lang="en-US" altLang="zh-CN" dirty="0"/>
              <a:t>last in first out</a:t>
            </a:r>
            <a:r>
              <a:rPr lang="zh-CN" altLang="en-US" dirty="0"/>
              <a:t>）。右图是一个字符堆栈的示意图。</a:t>
            </a:r>
            <a:endParaRPr lang="en-US" altLang="zh-CN" dirty="0"/>
          </a:p>
          <a:p>
            <a:pPr marL="0" indent="0" eaLnBrk="1" hangingPunct="1">
              <a:lnSpc>
                <a:spcPct val="90000"/>
              </a:lnSpc>
              <a:buNone/>
            </a:pPr>
            <a:endParaRPr lang="zh-CN" altLang="en-US" dirty="0"/>
          </a:p>
        </p:txBody>
      </p:sp>
      <p:pic>
        <p:nvPicPr>
          <p:cNvPr id="50180" name="Picture 4" descr="B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628800"/>
            <a:ext cx="2490787"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651761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00CC"/>
                </a:solidFill>
              </a:rPr>
              <a:t>STL</a:t>
            </a:r>
            <a:r>
              <a:rPr lang="zh-CN" altLang="zh-CN" dirty="0">
                <a:solidFill>
                  <a:srgbClr val="0000CC"/>
                </a:solidFill>
              </a:rPr>
              <a:t>中的堆栈提供的主要操作如下：</a:t>
            </a:r>
          </a:p>
          <a:p>
            <a:pPr lvl="1"/>
            <a:r>
              <a:rPr lang="en-US" altLang="zh-CN" dirty="0"/>
              <a:t>push() 	</a:t>
            </a:r>
            <a:r>
              <a:rPr lang="zh-CN" altLang="zh-CN" sz="2000" dirty="0"/>
              <a:t>将一个元素加入</a:t>
            </a:r>
            <a:r>
              <a:rPr lang="en-US" altLang="zh-CN" sz="2000" dirty="0"/>
              <a:t>stack</a:t>
            </a:r>
            <a:r>
              <a:rPr lang="zh-CN" altLang="zh-CN" sz="2000" dirty="0"/>
              <a:t>内，加入的元素放在栈顶</a:t>
            </a:r>
          </a:p>
          <a:p>
            <a:pPr lvl="1"/>
            <a:r>
              <a:rPr lang="en-US" altLang="zh-CN" dirty="0"/>
              <a:t>top() 	</a:t>
            </a:r>
            <a:r>
              <a:rPr lang="zh-CN" altLang="zh-CN" dirty="0"/>
              <a:t>返回栈顶元素元素的值</a:t>
            </a:r>
          </a:p>
          <a:p>
            <a:pPr lvl="1"/>
            <a:r>
              <a:rPr lang="en-US" altLang="zh-CN" dirty="0"/>
              <a:t>pop() 	</a:t>
            </a:r>
            <a:r>
              <a:rPr lang="zh-CN" altLang="zh-CN" dirty="0"/>
              <a:t>删除栈顶元素</a:t>
            </a:r>
            <a:endParaRPr lang="en-US" altLang="zh-CN" dirty="0"/>
          </a:p>
          <a:p>
            <a:pPr lvl="1"/>
            <a:endParaRPr lang="zh-CN" altLang="zh-CN" dirty="0"/>
          </a:p>
          <a:p>
            <a:r>
              <a:rPr lang="en-US" altLang="zh-CN" sz="2400" dirty="0">
                <a:solidFill>
                  <a:srgbClr val="0000CC"/>
                </a:solidFill>
              </a:rPr>
              <a:t>top</a:t>
            </a:r>
            <a:r>
              <a:rPr lang="zh-CN" altLang="zh-CN" sz="2400" dirty="0">
                <a:solidFill>
                  <a:srgbClr val="0000CC"/>
                </a:solidFill>
              </a:rPr>
              <a:t>与</a:t>
            </a:r>
            <a:r>
              <a:rPr lang="en-US" altLang="zh-CN" sz="2400" dirty="0">
                <a:solidFill>
                  <a:srgbClr val="0000CC"/>
                </a:solidFill>
              </a:rPr>
              <a:t>pop</a:t>
            </a:r>
            <a:r>
              <a:rPr lang="zh-CN" altLang="zh-CN" sz="2400" dirty="0">
                <a:solidFill>
                  <a:srgbClr val="0000CC"/>
                </a:solidFill>
              </a:rPr>
              <a:t>是不同的，</a:t>
            </a:r>
            <a:r>
              <a:rPr lang="en-US" altLang="zh-CN" sz="2400" dirty="0">
                <a:solidFill>
                  <a:srgbClr val="0000CC"/>
                </a:solidFill>
              </a:rPr>
              <a:t>top</a:t>
            </a:r>
            <a:r>
              <a:rPr lang="zh-CN" altLang="zh-CN" sz="2400" dirty="0">
                <a:solidFill>
                  <a:srgbClr val="0000CC"/>
                </a:solidFill>
              </a:rPr>
              <a:t>只返回栈顶元素的值，不删除元素，而</a:t>
            </a:r>
            <a:r>
              <a:rPr lang="en-US" altLang="zh-CN" sz="2400" dirty="0">
                <a:solidFill>
                  <a:srgbClr val="0000CC"/>
                </a:solidFill>
              </a:rPr>
              <a:t>pop</a:t>
            </a:r>
            <a:r>
              <a:rPr lang="zh-CN" altLang="zh-CN" sz="2400" dirty="0">
                <a:solidFill>
                  <a:srgbClr val="0000CC"/>
                </a:solidFill>
              </a:rPr>
              <a:t>只删除栈顶元素，不返回值。</a:t>
            </a:r>
          </a:p>
          <a:p>
            <a:endParaRPr lang="zh-CN" altLang="en-US" dirty="0"/>
          </a:p>
        </p:txBody>
      </p:sp>
      <p:sp>
        <p:nvSpPr>
          <p:cNvPr id="4" name="Rectangle 2"/>
          <p:cNvSpPr>
            <a:spLocks noGrp="1" noChangeArrowheads="1"/>
          </p:cNvSpPr>
          <p:nvPr>
            <p:ph type="title"/>
          </p:nvPr>
        </p:nvSpPr>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3045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395536" y="1098550"/>
            <a:ext cx="7772400" cy="5759450"/>
          </a:xfrm>
        </p:spPr>
        <p:txBody>
          <a:bodyPr/>
          <a:lstStyle/>
          <a:p>
            <a:pPr eaLnBrk="1" hangingPunct="1">
              <a:lnSpc>
                <a:spcPct val="80000"/>
              </a:lnSpc>
              <a:buFontTx/>
              <a:buNone/>
            </a:pPr>
            <a:r>
              <a:rPr lang="en-US" altLang="zh-CN" sz="2800" dirty="0">
                <a:solidFill>
                  <a:srgbClr val="0000CC"/>
                </a:solidFill>
              </a:rPr>
              <a:t>【</a:t>
            </a:r>
            <a:r>
              <a:rPr lang="zh-CN" altLang="en-US" sz="2800" dirty="0">
                <a:solidFill>
                  <a:srgbClr val="0000CC"/>
                </a:solidFill>
              </a:rPr>
              <a:t>例</a:t>
            </a:r>
            <a:r>
              <a:rPr lang="en-US" altLang="zh-CN" sz="2800" dirty="0">
                <a:solidFill>
                  <a:srgbClr val="0000CC"/>
                </a:solidFill>
              </a:rPr>
              <a:t>7-15】  STL stack</a:t>
            </a:r>
            <a:r>
              <a:rPr lang="zh-CN" altLang="en-US" sz="2800" dirty="0">
                <a:solidFill>
                  <a:srgbClr val="0000CC"/>
                </a:solidFill>
              </a:rPr>
              <a:t>应用的例子。</a:t>
            </a:r>
          </a:p>
          <a:p>
            <a:pPr eaLnBrk="1" hangingPunct="1">
              <a:lnSpc>
                <a:spcPct val="80000"/>
              </a:lnSpc>
              <a:buFontTx/>
              <a:buNone/>
            </a:pPr>
            <a:r>
              <a:rPr lang="en-US" altLang="zh-CN" sz="2000" dirty="0"/>
              <a:t>//Eg7-15.cpp</a:t>
            </a:r>
          </a:p>
          <a:p>
            <a:pPr eaLnBrk="1" hangingPunct="1">
              <a:lnSpc>
                <a:spcPct val="80000"/>
              </a:lnSpc>
              <a:buFontTx/>
              <a:buNone/>
            </a:pPr>
            <a:r>
              <a:rPr lang="en-US" altLang="zh-CN" sz="2000" dirty="0"/>
              <a:t>#include&lt;</a:t>
            </a:r>
            <a:r>
              <a:rPr lang="en-US" altLang="zh-CN" sz="2000" dirty="0" err="1"/>
              <a:t>iostream</a:t>
            </a:r>
            <a:r>
              <a:rPr lang="en-US" altLang="zh-CN" sz="2000" dirty="0"/>
              <a:t>&gt;</a:t>
            </a:r>
          </a:p>
          <a:p>
            <a:pPr eaLnBrk="1" hangingPunct="1">
              <a:lnSpc>
                <a:spcPct val="80000"/>
              </a:lnSpc>
              <a:buFontTx/>
              <a:buNone/>
            </a:pPr>
            <a:r>
              <a:rPr lang="en-US" altLang="zh-CN" sz="2000" dirty="0"/>
              <a:t>#include&lt;stack&gt;</a:t>
            </a:r>
          </a:p>
          <a:p>
            <a:pPr eaLnBrk="1" hangingPunct="1">
              <a:lnSpc>
                <a:spcPct val="80000"/>
              </a:lnSpc>
              <a:buFontTx/>
              <a:buNone/>
            </a:pPr>
            <a:r>
              <a:rPr lang="en-US" altLang="zh-CN" sz="2000" dirty="0"/>
              <a:t>using namespace </a:t>
            </a:r>
            <a:r>
              <a:rPr lang="en-US" altLang="zh-CN" sz="2000" dirty="0" err="1"/>
              <a:t>std</a:t>
            </a:r>
            <a:r>
              <a:rPr lang="en-US" altLang="zh-CN" sz="2000" dirty="0"/>
              <a:t>;</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stack&lt;</a:t>
            </a:r>
            <a:r>
              <a:rPr lang="en-US" altLang="zh-CN" sz="2000" dirty="0" err="1"/>
              <a:t>int</a:t>
            </a:r>
            <a:r>
              <a:rPr lang="en-US" altLang="zh-CN" sz="2000" dirty="0"/>
              <a:t>&gt; s;</a:t>
            </a:r>
          </a:p>
          <a:p>
            <a:pPr eaLnBrk="1" hangingPunct="1">
              <a:lnSpc>
                <a:spcPct val="80000"/>
              </a:lnSpc>
              <a:buFontTx/>
              <a:buNone/>
            </a:pPr>
            <a:r>
              <a:rPr lang="en-US" altLang="zh-CN" sz="2000" dirty="0"/>
              <a:t>		</a:t>
            </a:r>
            <a:r>
              <a:rPr lang="en-US" altLang="zh-CN" sz="2000" dirty="0" err="1"/>
              <a:t>s.push</a:t>
            </a:r>
            <a:r>
              <a:rPr lang="en-US" altLang="zh-CN" sz="2000" dirty="0"/>
              <a:t>(10);	  </a:t>
            </a:r>
            <a:r>
              <a:rPr lang="en-US" altLang="zh-CN" sz="2000" dirty="0" err="1"/>
              <a:t>s.push</a:t>
            </a:r>
            <a:r>
              <a:rPr lang="en-US" altLang="zh-CN" sz="2000" dirty="0"/>
              <a:t>(20);  </a:t>
            </a:r>
            <a:r>
              <a:rPr lang="en-US" altLang="zh-CN" sz="2000" dirty="0" err="1"/>
              <a:t>s.push</a:t>
            </a:r>
            <a:r>
              <a:rPr lang="en-US" altLang="zh-CN" sz="2000" dirty="0"/>
              <a:t>(30);</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s.top</a:t>
            </a:r>
            <a:r>
              <a:rPr lang="en-US" altLang="zh-CN" sz="2000" dirty="0"/>
              <a:t>()&lt;&lt;"\t";</a:t>
            </a:r>
          </a:p>
          <a:p>
            <a:pPr eaLnBrk="1" hangingPunct="1">
              <a:lnSpc>
                <a:spcPct val="80000"/>
              </a:lnSpc>
              <a:buFontTx/>
              <a:buNone/>
            </a:pPr>
            <a:r>
              <a:rPr lang="en-US" altLang="zh-CN" sz="2000" dirty="0"/>
              <a:t>		</a:t>
            </a:r>
            <a:r>
              <a:rPr lang="en-US" altLang="zh-CN" sz="2000" dirty="0" err="1"/>
              <a:t>s.pop</a:t>
            </a:r>
            <a:r>
              <a:rPr lang="en-US" altLang="zh-CN" sz="2000" dirty="0"/>
              <a:t>();  	  </a:t>
            </a:r>
            <a:r>
              <a:rPr lang="en-US" altLang="zh-CN" sz="2000" dirty="0" err="1"/>
              <a:t>s.top</a:t>
            </a:r>
            <a:r>
              <a:rPr lang="en-US" altLang="zh-CN" sz="2000" dirty="0"/>
              <a:t>()=100;</a:t>
            </a:r>
          </a:p>
          <a:p>
            <a:pPr eaLnBrk="1" hangingPunct="1">
              <a:lnSpc>
                <a:spcPct val="80000"/>
              </a:lnSpc>
              <a:buFontTx/>
              <a:buNone/>
            </a:pPr>
            <a:r>
              <a:rPr lang="en-US" altLang="zh-CN" sz="2000" dirty="0"/>
              <a:t>		</a:t>
            </a:r>
            <a:r>
              <a:rPr lang="en-US" altLang="zh-CN" sz="2000" dirty="0" err="1"/>
              <a:t>s.push</a:t>
            </a:r>
            <a:r>
              <a:rPr lang="en-US" altLang="zh-CN" sz="2000" dirty="0"/>
              <a:t>(50);	  </a:t>
            </a:r>
            <a:r>
              <a:rPr lang="en-US" altLang="zh-CN" sz="2000" dirty="0" err="1"/>
              <a:t>s.push</a:t>
            </a:r>
            <a:r>
              <a:rPr lang="en-US" altLang="zh-CN" sz="2000" dirty="0"/>
              <a:t>(60);</a:t>
            </a:r>
          </a:p>
          <a:p>
            <a:pPr eaLnBrk="1" hangingPunct="1">
              <a:lnSpc>
                <a:spcPct val="80000"/>
              </a:lnSpc>
              <a:buFontTx/>
              <a:buNone/>
            </a:pPr>
            <a:r>
              <a:rPr lang="en-US" altLang="zh-CN" sz="2000" dirty="0"/>
              <a:t>		</a:t>
            </a:r>
            <a:r>
              <a:rPr lang="en-US" altLang="zh-CN" sz="2000" dirty="0" err="1"/>
              <a:t>s.pop</a:t>
            </a:r>
            <a:r>
              <a:rPr lang="en-US" altLang="zh-CN" sz="2000" dirty="0"/>
              <a:t>();</a:t>
            </a:r>
          </a:p>
          <a:p>
            <a:pPr eaLnBrk="1" hangingPunct="1">
              <a:lnSpc>
                <a:spcPct val="80000"/>
              </a:lnSpc>
              <a:buFontTx/>
              <a:buNone/>
            </a:pPr>
            <a:r>
              <a:rPr lang="en-US" altLang="zh-CN" sz="2000" dirty="0"/>
              <a:t>		while(!</a:t>
            </a:r>
            <a:r>
              <a:rPr lang="en-US" altLang="zh-CN" sz="2000" dirty="0" err="1"/>
              <a:t>s.empty</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s.top</a:t>
            </a:r>
            <a:r>
              <a:rPr lang="en-US" altLang="zh-CN" sz="2000" dirty="0"/>
              <a:t>()&lt;&lt;"\t";</a:t>
            </a:r>
          </a:p>
          <a:p>
            <a:pPr eaLnBrk="1" hangingPunct="1">
              <a:lnSpc>
                <a:spcPct val="80000"/>
              </a:lnSpc>
              <a:buFontTx/>
              <a:buNone/>
            </a:pPr>
            <a:r>
              <a:rPr lang="en-US" altLang="zh-CN" sz="2000" dirty="0"/>
              <a:t>			</a:t>
            </a:r>
            <a:r>
              <a:rPr lang="en-US" altLang="zh-CN" sz="2000" dirty="0" err="1"/>
              <a:t>s.pop</a:t>
            </a:r>
            <a:r>
              <a:rPr lang="en-US" altLang="zh-CN" sz="2000" dirty="0"/>
              <a:t>();</a:t>
            </a:r>
          </a:p>
          <a:p>
            <a:pPr eaLnBrk="1" hangingPunct="1">
              <a:lnSpc>
                <a:spcPct val="80000"/>
              </a:lnSpc>
              <a:buFontTx/>
              <a:buNone/>
            </a:pPr>
            <a:r>
              <a:rPr lang="en-US" altLang="zh-CN" sz="2000" dirty="0"/>
              <a:t>		}</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a:t>
            </a:r>
            <a:endParaRPr lang="zh-CN" altLang="en-US" sz="2000" dirty="0"/>
          </a:p>
        </p:txBody>
      </p:sp>
      <p:sp>
        <p:nvSpPr>
          <p:cNvPr id="4" name="Rectangle 2"/>
          <p:cNvSpPr>
            <a:spLocks noGrp="1" noChangeArrowheads="1"/>
          </p:cNvSpPr>
          <p:nvPr>
            <p:ph type="title"/>
          </p:nvPr>
        </p:nvSpPr>
        <p:spPr>
          <a:xfrm>
            <a:off x="457200" y="73672"/>
            <a:ext cx="8229600" cy="811195"/>
          </a:xfrm>
        </p:spPr>
        <p:txBody>
          <a:bodyPr/>
          <a:lstStyle/>
          <a:p>
            <a:pPr eaLnBrk="1" hangingPunct="1"/>
            <a:r>
              <a:rPr lang="en-US" altLang="zh-CN" sz="4000" dirty="0"/>
              <a:t>7.5.2 </a:t>
            </a:r>
            <a:r>
              <a:rPr lang="zh-CN" altLang="en-US" sz="4000" dirty="0">
                <a:solidFill>
                  <a:srgbClr val="FF0000"/>
                </a:solidFill>
              </a:rPr>
              <a:t>顺序容器</a:t>
            </a:r>
          </a:p>
        </p:txBody>
      </p:sp>
      <p:sp>
        <p:nvSpPr>
          <p:cNvPr id="2" name="对话气泡: 矩形 1"/>
          <p:cNvSpPr/>
          <p:nvPr/>
        </p:nvSpPr>
        <p:spPr>
          <a:xfrm>
            <a:off x="5086400" y="5301208"/>
            <a:ext cx="3600400" cy="936104"/>
          </a:xfrm>
          <a:prstGeom prst="wedgeRectCallout">
            <a:avLst>
              <a:gd name="adj1" fmla="val -58343"/>
              <a:gd name="adj2" fmla="val -14187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a:t>程序运行结果（分析</a:t>
            </a:r>
            <a:r>
              <a:rPr lang="zh-CN" altLang="en-US"/>
              <a:t>其由来</a:t>
            </a:r>
            <a:r>
              <a:rPr lang="zh-CN" altLang="zh-CN"/>
              <a:t>）</a:t>
            </a:r>
            <a:r>
              <a:rPr lang="zh-CN" altLang="zh-CN" dirty="0"/>
              <a:t>：</a:t>
            </a:r>
          </a:p>
          <a:p>
            <a:r>
              <a:rPr lang="en-US" altLang="zh-CN" dirty="0"/>
              <a:t>30	50	100	10</a:t>
            </a:r>
            <a:endParaRPr lang="zh-CN" altLang="zh-CN" dirty="0"/>
          </a:p>
        </p:txBody>
      </p:sp>
    </p:spTree>
    <p:extLst>
      <p:ext uri="{BB962C8B-B14F-4D97-AF65-F5344CB8AC3E}">
        <p14:creationId xmlns:p14="http://schemas.microsoft.com/office/powerpoint/2010/main" val="79862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 calcmode="lin" valueType="num">
                                      <p:cBhvr additive="base">
                                        <p:cTn id="7"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anim calcmode="lin" valueType="num">
                                      <p:cBhvr additive="base">
                                        <p:cTn id="11"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anim calcmode="lin" valueType="num">
                                      <p:cBhvr additive="base">
                                        <p:cTn id="15"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anim calcmode="lin" valueType="num">
                                      <p:cBhvr additive="base">
                                        <p:cTn id="19"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2">
                                            <p:txEl>
                                              <p:pRg st="5" end="5"/>
                                            </p:txEl>
                                          </p:spTgt>
                                        </p:tgtEl>
                                        <p:attrNameLst>
                                          <p:attrName>style.visibility</p:attrName>
                                        </p:attrNameLst>
                                      </p:cBhvr>
                                      <p:to>
                                        <p:strVal val="visible"/>
                                      </p:to>
                                    </p:set>
                                    <p:anim calcmode="lin" valueType="num">
                                      <p:cBhvr additive="base">
                                        <p:cTn id="23" dur="500" fill="hold"/>
                                        <p:tgtEl>
                                          <p:spTgt spid="5120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2">
                                            <p:txEl>
                                              <p:pRg st="6" end="6"/>
                                            </p:txEl>
                                          </p:spTgt>
                                        </p:tgtEl>
                                        <p:attrNameLst>
                                          <p:attrName>style.visibility</p:attrName>
                                        </p:attrNameLst>
                                      </p:cBhvr>
                                      <p:to>
                                        <p:strVal val="visible"/>
                                      </p:to>
                                    </p:set>
                                    <p:anim calcmode="lin" valueType="num">
                                      <p:cBhvr additive="base">
                                        <p:cTn id="29" dur="5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2">
                                            <p:txEl>
                                              <p:pRg st="7" end="7"/>
                                            </p:txEl>
                                          </p:spTgt>
                                        </p:tgtEl>
                                        <p:attrNameLst>
                                          <p:attrName>style.visibility</p:attrName>
                                        </p:attrNameLst>
                                      </p:cBhvr>
                                      <p:to>
                                        <p:strVal val="visible"/>
                                      </p:to>
                                    </p:set>
                                    <p:anim calcmode="lin" valueType="num">
                                      <p:cBhvr additive="base">
                                        <p:cTn id="33" dur="5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02">
                                            <p:txEl>
                                              <p:pRg st="8" end="8"/>
                                            </p:txEl>
                                          </p:spTgt>
                                        </p:tgtEl>
                                        <p:attrNameLst>
                                          <p:attrName>style.visibility</p:attrName>
                                        </p:attrNameLst>
                                      </p:cBhvr>
                                      <p:to>
                                        <p:strVal val="visible"/>
                                      </p:to>
                                    </p:set>
                                    <p:anim calcmode="lin" valueType="num">
                                      <p:cBhvr additive="base">
                                        <p:cTn id="39" dur="500" fill="hold"/>
                                        <p:tgtEl>
                                          <p:spTgt spid="5120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1202">
                                            <p:txEl>
                                              <p:pRg st="9" end="9"/>
                                            </p:txEl>
                                          </p:spTgt>
                                        </p:tgtEl>
                                        <p:attrNameLst>
                                          <p:attrName>style.visibility</p:attrName>
                                        </p:attrNameLst>
                                      </p:cBhvr>
                                      <p:to>
                                        <p:strVal val="visible"/>
                                      </p:to>
                                    </p:set>
                                    <p:anim calcmode="lin" valueType="num">
                                      <p:cBhvr additive="base">
                                        <p:cTn id="45" dur="500" fill="hold"/>
                                        <p:tgtEl>
                                          <p:spTgt spid="5120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0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02">
                                            <p:txEl>
                                              <p:pRg st="10" end="10"/>
                                            </p:txEl>
                                          </p:spTgt>
                                        </p:tgtEl>
                                        <p:attrNameLst>
                                          <p:attrName>style.visibility</p:attrName>
                                        </p:attrNameLst>
                                      </p:cBhvr>
                                      <p:to>
                                        <p:strVal val="visible"/>
                                      </p:to>
                                    </p:set>
                                    <p:anim calcmode="lin" valueType="num">
                                      <p:cBhvr additive="base">
                                        <p:cTn id="51" dur="500" fill="hold"/>
                                        <p:tgtEl>
                                          <p:spTgt spid="5120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0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1202">
                                            <p:txEl>
                                              <p:pRg st="11" end="11"/>
                                            </p:txEl>
                                          </p:spTgt>
                                        </p:tgtEl>
                                        <p:attrNameLst>
                                          <p:attrName>style.visibility</p:attrName>
                                        </p:attrNameLst>
                                      </p:cBhvr>
                                      <p:to>
                                        <p:strVal val="visible"/>
                                      </p:to>
                                    </p:set>
                                    <p:anim calcmode="lin" valueType="num">
                                      <p:cBhvr additive="base">
                                        <p:cTn id="57" dur="500" fill="hold"/>
                                        <p:tgtEl>
                                          <p:spTgt spid="5120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120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1202">
                                            <p:txEl>
                                              <p:pRg st="12" end="12"/>
                                            </p:txEl>
                                          </p:spTgt>
                                        </p:tgtEl>
                                        <p:attrNameLst>
                                          <p:attrName>style.visibility</p:attrName>
                                        </p:attrNameLst>
                                      </p:cBhvr>
                                      <p:to>
                                        <p:strVal val="visible"/>
                                      </p:to>
                                    </p:set>
                                    <p:anim calcmode="lin" valueType="num">
                                      <p:cBhvr additive="base">
                                        <p:cTn id="63" dur="500" fill="hold"/>
                                        <p:tgtEl>
                                          <p:spTgt spid="51202">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1202">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202">
                                            <p:txEl>
                                              <p:pRg st="13" end="13"/>
                                            </p:txEl>
                                          </p:spTgt>
                                        </p:tgtEl>
                                        <p:attrNameLst>
                                          <p:attrName>style.visibility</p:attrName>
                                        </p:attrNameLst>
                                      </p:cBhvr>
                                      <p:to>
                                        <p:strVal val="visible"/>
                                      </p:to>
                                    </p:set>
                                    <p:anim calcmode="lin" valueType="num">
                                      <p:cBhvr additive="base">
                                        <p:cTn id="67" dur="500" fill="hold"/>
                                        <p:tgtEl>
                                          <p:spTgt spid="51202">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1202">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1202">
                                            <p:txEl>
                                              <p:pRg st="14" end="14"/>
                                            </p:txEl>
                                          </p:spTgt>
                                        </p:tgtEl>
                                        <p:attrNameLst>
                                          <p:attrName>style.visibility</p:attrName>
                                        </p:attrNameLst>
                                      </p:cBhvr>
                                      <p:to>
                                        <p:strVal val="visible"/>
                                      </p:to>
                                    </p:set>
                                    <p:anim calcmode="lin" valueType="num">
                                      <p:cBhvr additive="base">
                                        <p:cTn id="71" dur="500" fill="hold"/>
                                        <p:tgtEl>
                                          <p:spTgt spid="51202">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1202">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1202">
                                            <p:txEl>
                                              <p:pRg st="15" end="15"/>
                                            </p:txEl>
                                          </p:spTgt>
                                        </p:tgtEl>
                                        <p:attrNameLst>
                                          <p:attrName>style.visibility</p:attrName>
                                        </p:attrNameLst>
                                      </p:cBhvr>
                                      <p:to>
                                        <p:strVal val="visible"/>
                                      </p:to>
                                    </p:set>
                                    <p:anim calcmode="lin" valueType="num">
                                      <p:cBhvr additive="base">
                                        <p:cTn id="75" dur="500" fill="hold"/>
                                        <p:tgtEl>
                                          <p:spTgt spid="51202">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120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1202">
                                            <p:txEl>
                                              <p:pRg st="16" end="16"/>
                                            </p:txEl>
                                          </p:spTgt>
                                        </p:tgtEl>
                                        <p:attrNameLst>
                                          <p:attrName>style.visibility</p:attrName>
                                        </p:attrNameLst>
                                      </p:cBhvr>
                                      <p:to>
                                        <p:strVal val="visible"/>
                                      </p:to>
                                    </p:set>
                                    <p:anim calcmode="lin" valueType="num">
                                      <p:cBhvr additive="base">
                                        <p:cTn id="81" dur="500" fill="hold"/>
                                        <p:tgtEl>
                                          <p:spTgt spid="51202">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1202">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1202">
                                            <p:txEl>
                                              <p:pRg st="17" end="17"/>
                                            </p:txEl>
                                          </p:spTgt>
                                        </p:tgtEl>
                                        <p:attrNameLst>
                                          <p:attrName>style.visibility</p:attrName>
                                        </p:attrNameLst>
                                      </p:cBhvr>
                                      <p:to>
                                        <p:strVal val="visible"/>
                                      </p:to>
                                    </p:set>
                                    <p:anim calcmode="lin" valueType="num">
                                      <p:cBhvr additive="base">
                                        <p:cTn id="85" dur="500" fill="hold"/>
                                        <p:tgtEl>
                                          <p:spTgt spid="51202">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1202">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684213" y="1196975"/>
            <a:ext cx="7772400" cy="4683125"/>
          </a:xfrm>
        </p:spPr>
        <p:txBody>
          <a:bodyPr/>
          <a:lstStyle/>
          <a:p>
            <a:pPr algn="just" eaLnBrk="1" hangingPunct="1">
              <a:buFontTx/>
              <a:buNone/>
            </a:pPr>
            <a:r>
              <a:rPr lang="en-US" altLang="zh-CN" b="1" dirty="0">
                <a:solidFill>
                  <a:srgbClr val="0000CC"/>
                </a:solidFill>
              </a:rPr>
              <a:t>4</a:t>
            </a:r>
            <a:r>
              <a:rPr lang="zh-CN" altLang="en-US" b="1" dirty="0">
                <a:solidFill>
                  <a:srgbClr val="0000CC"/>
                </a:solidFill>
              </a:rPr>
              <a:t>．</a:t>
            </a:r>
            <a:r>
              <a:rPr lang="en-US" altLang="zh-CN" b="1" dirty="0">
                <a:solidFill>
                  <a:srgbClr val="0000CC"/>
                </a:solidFill>
              </a:rPr>
              <a:t>String</a:t>
            </a:r>
          </a:p>
          <a:p>
            <a:pPr algn="just" eaLnBrk="1" hangingPunct="1"/>
            <a:r>
              <a:rPr lang="en-US" altLang="zh-CN" sz="2600" dirty="0"/>
              <a:t>string</a:t>
            </a:r>
            <a:r>
              <a:rPr lang="zh-CN" altLang="en-US" sz="2600" dirty="0"/>
              <a:t>可以被看成是以字符（</a:t>
            </a:r>
            <a:r>
              <a:rPr lang="en-US" altLang="zh-CN" sz="2600" dirty="0"/>
              <a:t>characters</a:t>
            </a:r>
            <a:r>
              <a:rPr lang="zh-CN" altLang="en-US" sz="2600" dirty="0"/>
              <a:t>）为元素的一种容器，字符构成序列（字符串），有时需要在字符序列中进行遍历，标准</a:t>
            </a:r>
            <a:r>
              <a:rPr lang="en-US" altLang="zh-CN" sz="2600" dirty="0"/>
              <a:t>string</a:t>
            </a:r>
            <a:r>
              <a:rPr lang="zh-CN" altLang="en-US" sz="2600" dirty="0"/>
              <a:t>类提供了</a:t>
            </a:r>
            <a:r>
              <a:rPr lang="en-US" altLang="zh-CN" sz="2600" dirty="0"/>
              <a:t>STL</a:t>
            </a:r>
            <a:r>
              <a:rPr lang="zh-CN" altLang="en-US" sz="2600" dirty="0"/>
              <a:t>容器接口，具有成员函数</a:t>
            </a:r>
            <a:r>
              <a:rPr lang="en-US" altLang="zh-CN" sz="2600" dirty="0"/>
              <a:t>begin()</a:t>
            </a:r>
            <a:r>
              <a:rPr lang="zh-CN" altLang="en-US" sz="2600" dirty="0"/>
              <a:t>和</a:t>
            </a:r>
            <a:r>
              <a:rPr lang="en-US" altLang="zh-CN" sz="2600" dirty="0"/>
              <a:t>end()</a:t>
            </a:r>
            <a:r>
              <a:rPr lang="zh-CN" altLang="en-US" sz="2600" dirty="0"/>
              <a:t>，迭代器可以用这两个函数进行定位。</a:t>
            </a:r>
          </a:p>
          <a:p>
            <a:pPr algn="just" eaLnBrk="1" hangingPunct="1"/>
            <a:r>
              <a:rPr lang="en-US" altLang="zh-CN" sz="2600" dirty="0">
                <a:solidFill>
                  <a:schemeClr val="accent2"/>
                </a:solidFill>
              </a:rPr>
              <a:t>STL</a:t>
            </a:r>
            <a:r>
              <a:rPr lang="zh-CN" altLang="en-US" sz="2600" dirty="0">
                <a:solidFill>
                  <a:schemeClr val="accent2"/>
                </a:solidFill>
              </a:rPr>
              <a:t>中的</a:t>
            </a:r>
            <a:r>
              <a:rPr lang="en-US" altLang="zh-CN" sz="2600" dirty="0">
                <a:solidFill>
                  <a:schemeClr val="accent2"/>
                </a:solidFill>
              </a:rPr>
              <a:t>string</a:t>
            </a:r>
            <a:r>
              <a:rPr lang="zh-CN" altLang="en-US" sz="2600" dirty="0">
                <a:solidFill>
                  <a:schemeClr val="accent2"/>
                </a:solidFill>
              </a:rPr>
              <a:t>是一种特殊类型的容器，原因是它除了可作为字符类型的容器外，更多的是作为一种数据类型</a:t>
            </a:r>
            <a:r>
              <a:rPr lang="en-US" altLang="zh-CN" sz="2600" dirty="0">
                <a:solidFill>
                  <a:schemeClr val="accent2"/>
                </a:solidFill>
                <a:latin typeface="Arial" panose="020B0604020202020204" pitchFamily="34" charset="0"/>
              </a:rPr>
              <a:t>——</a:t>
            </a:r>
            <a:r>
              <a:rPr lang="zh-CN" altLang="en-US" sz="2600" dirty="0">
                <a:solidFill>
                  <a:schemeClr val="accent2"/>
                </a:solidFill>
              </a:rPr>
              <a:t>字符串，可以像</a:t>
            </a:r>
            <a:r>
              <a:rPr lang="en-US" altLang="zh-CN" sz="2600" dirty="0" err="1">
                <a:solidFill>
                  <a:schemeClr val="accent2"/>
                </a:solidFill>
              </a:rPr>
              <a:t>int</a:t>
            </a:r>
            <a:r>
              <a:rPr lang="zh-CN" altLang="en-US" sz="2600" dirty="0">
                <a:solidFill>
                  <a:schemeClr val="accent2"/>
                </a:solidFill>
              </a:rPr>
              <a:t>、</a:t>
            </a:r>
            <a:r>
              <a:rPr lang="en-US" altLang="zh-CN" sz="2600" dirty="0">
                <a:solidFill>
                  <a:schemeClr val="accent2"/>
                </a:solidFill>
              </a:rPr>
              <a:t>double</a:t>
            </a:r>
            <a:r>
              <a:rPr lang="zh-CN" altLang="en-US" sz="2600" dirty="0">
                <a:solidFill>
                  <a:schemeClr val="accent2"/>
                </a:solidFill>
              </a:rPr>
              <a:t>之类的基本数据类型那样定义</a:t>
            </a:r>
            <a:r>
              <a:rPr lang="en-US" altLang="zh-CN" sz="2600" dirty="0">
                <a:solidFill>
                  <a:schemeClr val="accent2"/>
                </a:solidFill>
              </a:rPr>
              <a:t>string</a:t>
            </a:r>
            <a:r>
              <a:rPr lang="zh-CN" altLang="en-US" sz="2600" dirty="0">
                <a:solidFill>
                  <a:schemeClr val="accent2"/>
                </a:solidFill>
              </a:rPr>
              <a:t>类型的数据，并进行各种运算。 </a:t>
            </a:r>
            <a:endParaRPr lang="en-US" altLang="zh-CN" sz="2600" dirty="0">
              <a:solidFill>
                <a:schemeClr val="accent2"/>
              </a:solidFill>
            </a:endParaRPr>
          </a:p>
          <a:p>
            <a:pPr eaLnBrk="1" hangingPunct="1"/>
            <a:endParaRPr lang="zh-CN" altLang="en-US" sz="2400" dirty="0">
              <a:solidFill>
                <a:schemeClr val="accent2"/>
              </a:solidFill>
            </a:endParaRPr>
          </a:p>
        </p:txBody>
      </p:sp>
      <p:sp>
        <p:nvSpPr>
          <p:cNvPr id="5" name="Rectangle 2"/>
          <p:cNvSpPr>
            <a:spLocks noGrp="1" noChangeArrowheads="1"/>
          </p:cNvSpPr>
          <p:nvPr>
            <p:ph type="title"/>
          </p:nvPr>
        </p:nvSpPr>
        <p:spPr/>
        <p:txBody>
          <a:bodyPr/>
          <a:lstStyle/>
          <a:p>
            <a:pPr eaLnBrk="1" hangingPunct="1"/>
            <a:r>
              <a:rPr lang="en-US" altLang="zh-CN" sz="4000" dirty="0"/>
              <a:t>7.5.2 </a:t>
            </a:r>
            <a:r>
              <a:rPr lang="zh-CN" altLang="en-US" sz="4000" dirty="0">
                <a:solidFill>
                  <a:srgbClr val="FF0000"/>
                </a:solidFill>
              </a:rPr>
              <a:t>顺序容器</a:t>
            </a:r>
          </a:p>
        </p:txBody>
      </p:sp>
    </p:spTree>
    <p:extLst>
      <p:ext uri="{BB962C8B-B14F-4D97-AF65-F5344CB8AC3E}">
        <p14:creationId xmlns:p14="http://schemas.microsoft.com/office/powerpoint/2010/main" val="1901460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 calcmode="lin" valueType="num">
                                      <p:cBhvr additive="base">
                                        <p:cTn id="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4213" y="0"/>
            <a:ext cx="7772400" cy="908050"/>
          </a:xfrm>
        </p:spPr>
        <p:txBody>
          <a:bodyPr/>
          <a:lstStyle/>
          <a:p>
            <a:pPr eaLnBrk="1" hangingPunct="1"/>
            <a:r>
              <a:rPr lang="zh-CN" altLang="en-US" dirty="0">
                <a:solidFill>
                  <a:srgbClr val="0000CC"/>
                </a:solidFill>
              </a:rPr>
              <a:t>表</a:t>
            </a:r>
            <a:r>
              <a:rPr lang="en-US" altLang="zh-CN" dirty="0">
                <a:solidFill>
                  <a:srgbClr val="0000CC"/>
                </a:solidFill>
              </a:rPr>
              <a:t>7-5  string</a:t>
            </a:r>
            <a:r>
              <a:rPr lang="zh-CN" altLang="en-US" dirty="0">
                <a:solidFill>
                  <a:srgbClr val="0000CC"/>
                </a:solidFill>
              </a:rPr>
              <a:t>的重载运算符</a:t>
            </a:r>
          </a:p>
        </p:txBody>
      </p:sp>
      <p:graphicFrame>
        <p:nvGraphicFramePr>
          <p:cNvPr id="79046" name="Group 198"/>
          <p:cNvGraphicFramePr>
            <a:graphicFrameLocks noGrp="1"/>
          </p:cNvGraphicFramePr>
          <p:nvPr>
            <p:ph idx="1"/>
          </p:nvPr>
        </p:nvGraphicFramePr>
        <p:xfrm>
          <a:off x="539750" y="981075"/>
          <a:ext cx="8062913" cy="5480049"/>
        </p:xfrm>
        <a:graphic>
          <a:graphicData uri="http://schemas.openxmlformats.org/drawingml/2006/table">
            <a:tbl>
              <a:tblPr/>
              <a:tblGrid>
                <a:gridCol w="962025">
                  <a:extLst>
                    <a:ext uri="{9D8B030D-6E8A-4147-A177-3AD203B41FA5}">
                      <a16:colId xmlns:a16="http://schemas.microsoft.com/office/drawing/2014/main" val="20000"/>
                    </a:ext>
                  </a:extLst>
                </a:gridCol>
                <a:gridCol w="2697163">
                  <a:extLst>
                    <a:ext uri="{9D8B030D-6E8A-4147-A177-3AD203B41FA5}">
                      <a16:colId xmlns:a16="http://schemas.microsoft.com/office/drawing/2014/main" val="20001"/>
                    </a:ext>
                  </a:extLst>
                </a:gridCol>
                <a:gridCol w="4403725">
                  <a:extLst>
                    <a:ext uri="{9D8B030D-6E8A-4147-A177-3AD203B41FA5}">
                      <a16:colId xmlns:a16="http://schemas.microsoft.com/office/drawing/2014/main" val="20002"/>
                    </a:ext>
                  </a:extLst>
                </a:gridCol>
              </a:tblGrid>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运算符</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举例（</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是</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string</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类型）</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说    明</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90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s2=s1</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赋值运算，将</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赋值给</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s1&gt;s2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大于</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7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等于</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s1&gt;=s2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大于或等于</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s1&lt;s2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小于</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s1&lt;=s2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小于或等于</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630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不等于</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，结果为真，否则为假</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789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s1+=s2</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将</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s2</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连接在</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后面，并赋值给</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s[1]='a'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string</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可用数组方式访问元素，起始下标为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74221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0000CC"/>
                </a:solidFill>
              </a:rPr>
              <a:t>（</a:t>
            </a:r>
            <a:r>
              <a:rPr lang="en-US" altLang="zh-CN" dirty="0">
                <a:solidFill>
                  <a:srgbClr val="0000CC"/>
                </a:solidFill>
              </a:rPr>
              <a:t>1</a:t>
            </a:r>
            <a:r>
              <a:rPr lang="zh-CN" altLang="zh-CN" dirty="0">
                <a:solidFill>
                  <a:srgbClr val="0000CC"/>
                </a:solidFill>
              </a:rPr>
              <a:t>）</a:t>
            </a:r>
            <a:r>
              <a:rPr lang="en-US" altLang="zh-CN" dirty="0">
                <a:solidFill>
                  <a:srgbClr val="0000CC"/>
                </a:solidFill>
              </a:rPr>
              <a:t>string</a:t>
            </a:r>
            <a:r>
              <a:rPr lang="zh-CN" altLang="zh-CN" dirty="0">
                <a:solidFill>
                  <a:srgbClr val="0000CC"/>
                </a:solidFill>
              </a:rPr>
              <a:t>的常用成员函数</a:t>
            </a:r>
            <a:endParaRPr lang="zh-CN" altLang="en-US" dirty="0">
              <a:solidFill>
                <a:srgbClr val="0000CC"/>
              </a:solidFill>
            </a:endParaRPr>
          </a:p>
        </p:txBody>
      </p:sp>
      <p:sp>
        <p:nvSpPr>
          <p:cNvPr id="3" name="内容占位符 2"/>
          <p:cNvSpPr>
            <a:spLocks noGrp="1"/>
          </p:cNvSpPr>
          <p:nvPr>
            <p:ph idx="1"/>
          </p:nvPr>
        </p:nvSpPr>
        <p:spPr>
          <a:xfrm>
            <a:off x="251520" y="1076590"/>
            <a:ext cx="8892480" cy="5168635"/>
          </a:xfrm>
        </p:spPr>
        <p:txBody>
          <a:bodyPr/>
          <a:lstStyle/>
          <a:p>
            <a:pPr marL="0" indent="0">
              <a:buNone/>
            </a:pPr>
            <a:r>
              <a:rPr lang="zh-CN" altLang="zh-CN" sz="2000" dirty="0"/>
              <a:t>在下面的</a:t>
            </a:r>
            <a:r>
              <a:rPr lang="en-US" altLang="zh-CN" sz="2000" dirty="0"/>
              <a:t>string</a:t>
            </a:r>
            <a:r>
              <a:rPr lang="zh-CN" altLang="zh-CN" sz="2000" dirty="0"/>
              <a:t>成员函数介绍中，假设</a:t>
            </a:r>
            <a:r>
              <a:rPr lang="en-US" altLang="zh-CN" sz="2000" dirty="0"/>
              <a:t>s1</a:t>
            </a:r>
            <a:r>
              <a:rPr lang="zh-CN" altLang="zh-CN" sz="2000" dirty="0"/>
              <a:t>、</a:t>
            </a:r>
            <a:r>
              <a:rPr lang="en-US" altLang="zh-CN" sz="2000" dirty="0"/>
              <a:t>s2</a:t>
            </a:r>
            <a:r>
              <a:rPr lang="zh-CN" altLang="zh-CN" sz="2000" dirty="0"/>
              <a:t>的定义如下：</a:t>
            </a:r>
          </a:p>
          <a:p>
            <a:pPr marL="0" indent="0">
              <a:buNone/>
            </a:pPr>
            <a:r>
              <a:rPr lang="en-US" altLang="zh-CN" sz="2000" dirty="0"/>
              <a:t>	string s1="ABCDEFH";</a:t>
            </a:r>
            <a:endParaRPr lang="zh-CN" altLang="zh-CN" sz="2000" dirty="0"/>
          </a:p>
          <a:p>
            <a:pPr marL="0" indent="0">
              <a:buNone/>
            </a:pPr>
            <a:r>
              <a:rPr lang="en-US" altLang="zh-CN" sz="2000" dirty="0"/>
              <a:t>	string s2="0123456123";</a:t>
            </a:r>
            <a:endParaRPr lang="zh-CN" altLang="zh-CN" sz="2000" dirty="0"/>
          </a:p>
          <a:p>
            <a:pPr marL="0" indent="0">
              <a:buNone/>
            </a:pPr>
            <a:r>
              <a:rPr lang="en-US" altLang="zh-CN" sz="2000" dirty="0"/>
              <a:t>	string s;</a:t>
            </a:r>
            <a:endParaRPr lang="zh-CN" altLang="zh-CN" sz="2000" dirty="0"/>
          </a:p>
          <a:p>
            <a:pPr>
              <a:buFont typeface="+mj-ea"/>
              <a:buAutoNum type="circleNumDbPlain"/>
            </a:pPr>
            <a:r>
              <a:rPr lang="en-US" altLang="zh-CN" sz="1800" b="1" dirty="0" err="1">
                <a:solidFill>
                  <a:srgbClr val="FF0000"/>
                </a:solidFill>
              </a:rPr>
              <a:t>substr</a:t>
            </a:r>
            <a:r>
              <a:rPr lang="en-US" altLang="zh-CN" sz="1800" b="1" dirty="0">
                <a:solidFill>
                  <a:srgbClr val="FF0000"/>
                </a:solidFill>
              </a:rPr>
              <a:t>(n1, n)</a:t>
            </a:r>
            <a:r>
              <a:rPr lang="en-US" altLang="zh-CN" sz="1800" dirty="0"/>
              <a:t>	</a:t>
            </a:r>
            <a:r>
              <a:rPr lang="zh-CN" altLang="zh-CN" sz="1800" dirty="0"/>
              <a:t>取子串函数，从当前字符串的</a:t>
            </a:r>
            <a:r>
              <a:rPr lang="en-US" altLang="zh-CN" sz="1800" dirty="0"/>
              <a:t>n1</a:t>
            </a:r>
            <a:r>
              <a:rPr lang="zh-CN" altLang="zh-CN" sz="1800" dirty="0"/>
              <a:t>下标开始，取出</a:t>
            </a:r>
            <a:r>
              <a:rPr lang="en-US" altLang="zh-CN" sz="1800" dirty="0"/>
              <a:t>n</a:t>
            </a:r>
            <a:r>
              <a:rPr lang="zh-CN" altLang="zh-CN" sz="1800" dirty="0"/>
              <a:t>个字符。如“</a:t>
            </a:r>
            <a:r>
              <a:rPr lang="en-US" altLang="zh-CN" sz="1800" dirty="0"/>
              <a:t>s=s1.substr(2, 3)</a:t>
            </a:r>
            <a:r>
              <a:rPr lang="zh-CN" altLang="zh-CN" sz="1800" dirty="0"/>
              <a:t>”的结果为：</a:t>
            </a:r>
            <a:r>
              <a:rPr lang="en-US" altLang="zh-CN" sz="1800" dirty="0"/>
              <a:t>s="CDE"</a:t>
            </a:r>
            <a:endParaRPr lang="zh-CN" altLang="zh-CN" sz="1800" dirty="0"/>
          </a:p>
          <a:p>
            <a:pPr>
              <a:buFont typeface="+mj-ea"/>
              <a:buAutoNum type="circleNumDbPlain"/>
            </a:pPr>
            <a:r>
              <a:rPr lang="en-US" altLang="zh-CN" sz="1800" b="1" dirty="0">
                <a:solidFill>
                  <a:srgbClr val="FF0000"/>
                </a:solidFill>
              </a:rPr>
              <a:t>swap(s)</a:t>
            </a:r>
            <a:r>
              <a:rPr lang="en-US" altLang="zh-CN" sz="1800" dirty="0"/>
              <a:t>		</a:t>
            </a:r>
            <a:r>
              <a:rPr lang="zh-CN" altLang="zh-CN" sz="1800" dirty="0"/>
              <a:t>交换字符串。如“</a:t>
            </a:r>
            <a:r>
              <a:rPr lang="en-US" altLang="zh-CN" sz="1800" dirty="0"/>
              <a:t>s1.swap(s2)</a:t>
            </a:r>
            <a:r>
              <a:rPr lang="zh-CN" altLang="zh-CN" sz="1800" dirty="0"/>
              <a:t>”的结果为：</a:t>
            </a:r>
            <a:r>
              <a:rPr lang="en-US" altLang="zh-CN" sz="1800" dirty="0"/>
              <a:t>s1="0123456123"</a:t>
            </a:r>
            <a:r>
              <a:rPr lang="zh-CN" altLang="zh-CN" sz="1800" dirty="0"/>
              <a:t>，</a:t>
            </a:r>
            <a:r>
              <a:rPr lang="en-US" altLang="zh-CN" sz="1800" dirty="0"/>
              <a:t>s2="ABCDEFH"</a:t>
            </a:r>
            <a:endParaRPr lang="zh-CN" altLang="zh-CN" sz="1800" dirty="0"/>
          </a:p>
          <a:p>
            <a:pPr>
              <a:buFont typeface="+mj-ea"/>
              <a:buAutoNum type="circleNumDbPlain"/>
            </a:pPr>
            <a:r>
              <a:rPr lang="en-US" altLang="zh-CN" sz="1800" b="1" dirty="0">
                <a:solidFill>
                  <a:srgbClr val="FF0000"/>
                </a:solidFill>
              </a:rPr>
              <a:t>size()/length() 	</a:t>
            </a:r>
            <a:r>
              <a:rPr lang="zh-CN" altLang="zh-CN" sz="1800" dirty="0"/>
              <a:t>计算字符串中当前存放的字符个数。如“</a:t>
            </a:r>
            <a:r>
              <a:rPr lang="en-US" altLang="zh-CN" sz="1800" dirty="0"/>
              <a:t>s1.length()</a:t>
            </a:r>
            <a:r>
              <a:rPr lang="zh-CN" altLang="zh-CN" sz="1800" dirty="0"/>
              <a:t>”的结果为：</a:t>
            </a:r>
            <a:r>
              <a:rPr lang="en-US" altLang="zh-CN" sz="1800" dirty="0"/>
              <a:t>7</a:t>
            </a:r>
            <a:endParaRPr lang="zh-CN" altLang="zh-CN" sz="1800" dirty="0"/>
          </a:p>
          <a:p>
            <a:pPr>
              <a:buFont typeface="+mj-ea"/>
              <a:buAutoNum type="circleNumDbPlain"/>
            </a:pPr>
            <a:r>
              <a:rPr lang="en-US" altLang="zh-CN" sz="1800" b="1" dirty="0">
                <a:solidFill>
                  <a:srgbClr val="FF0000"/>
                </a:solidFill>
              </a:rPr>
              <a:t>capacity()</a:t>
            </a:r>
            <a:r>
              <a:rPr lang="en-US" altLang="zh-CN" sz="1800" dirty="0"/>
              <a:t>		</a:t>
            </a:r>
            <a:r>
              <a:rPr lang="zh-CN" altLang="zh-CN" sz="1800" dirty="0"/>
              <a:t>计算字符串的容量（可容纳的字符个数）。如“</a:t>
            </a:r>
            <a:r>
              <a:rPr lang="en-US" altLang="zh-CN" sz="1800" dirty="0"/>
              <a:t>s1.capacity()</a:t>
            </a:r>
            <a:r>
              <a:rPr lang="zh-CN" altLang="zh-CN" sz="1800" dirty="0"/>
              <a:t>”的结果为：</a:t>
            </a:r>
            <a:r>
              <a:rPr lang="en-US" altLang="zh-CN" sz="1800" dirty="0"/>
              <a:t>31</a:t>
            </a:r>
            <a:endParaRPr lang="zh-CN" altLang="zh-CN" sz="1800" dirty="0"/>
          </a:p>
          <a:p>
            <a:pPr>
              <a:buFont typeface="+mj-ea"/>
              <a:buAutoNum type="circleNumDbPlain"/>
            </a:pPr>
            <a:r>
              <a:rPr lang="en-US" altLang="zh-CN" sz="1800" b="1" dirty="0" err="1">
                <a:solidFill>
                  <a:srgbClr val="FF0000"/>
                </a:solidFill>
              </a:rPr>
              <a:t>max_size</a:t>
            </a:r>
            <a:r>
              <a:rPr lang="en-US" altLang="zh-CN" sz="1800" b="1" dirty="0">
                <a:solidFill>
                  <a:srgbClr val="FF0000"/>
                </a:solidFill>
              </a:rPr>
              <a:t>()</a:t>
            </a:r>
            <a:r>
              <a:rPr lang="en-US" altLang="zh-CN" sz="1800" dirty="0"/>
              <a:t>	</a:t>
            </a:r>
            <a:r>
              <a:rPr lang="zh-CN" altLang="zh-CN" sz="1800" dirty="0"/>
              <a:t>计算</a:t>
            </a:r>
            <a:r>
              <a:rPr lang="en-US" altLang="zh-CN" sz="1800" dirty="0"/>
              <a:t>string</a:t>
            </a:r>
            <a:r>
              <a:rPr lang="zh-CN" altLang="zh-CN" sz="1800" dirty="0"/>
              <a:t>类型数据的最大容量。如“</a:t>
            </a:r>
            <a:r>
              <a:rPr lang="en-US" altLang="zh-CN" sz="1800" dirty="0"/>
              <a:t>s1.max_size()</a:t>
            </a:r>
            <a:r>
              <a:rPr lang="zh-CN" altLang="zh-CN" sz="1800" dirty="0"/>
              <a:t>”的结果为：</a:t>
            </a:r>
            <a:r>
              <a:rPr lang="en-US" altLang="zh-CN" sz="1800" dirty="0"/>
              <a:t>4294967293 </a:t>
            </a:r>
            <a:endParaRPr lang="zh-CN" altLang="zh-CN" sz="1800" dirty="0"/>
          </a:p>
          <a:p>
            <a:pPr>
              <a:buFont typeface="+mj-ea"/>
              <a:buAutoNum type="circleNumDbPlain"/>
            </a:pPr>
            <a:r>
              <a:rPr lang="en-US" altLang="zh-CN" sz="1800" b="1" dirty="0">
                <a:solidFill>
                  <a:srgbClr val="FF0000"/>
                </a:solidFill>
              </a:rPr>
              <a:t>find(s)</a:t>
            </a:r>
            <a:r>
              <a:rPr lang="en-US" altLang="zh-CN" sz="1800" dirty="0"/>
              <a:t>		</a:t>
            </a:r>
            <a:r>
              <a:rPr lang="zh-CN" altLang="zh-CN" sz="1800" dirty="0"/>
              <a:t>在当前字符串中查找子串</a:t>
            </a:r>
            <a:r>
              <a:rPr lang="en-US" altLang="zh-CN" sz="1800" dirty="0"/>
              <a:t>s</a:t>
            </a:r>
            <a:r>
              <a:rPr lang="zh-CN" altLang="zh-CN" sz="1800" dirty="0"/>
              <a:t>，如找到就返回</a:t>
            </a:r>
            <a:r>
              <a:rPr lang="en-US" altLang="zh-CN" sz="1800" dirty="0"/>
              <a:t>s</a:t>
            </a:r>
            <a:r>
              <a:rPr lang="zh-CN" altLang="zh-CN" sz="1800" dirty="0"/>
              <a:t>在当前串中的起始位置；若没有找到，返回常数</a:t>
            </a:r>
            <a:r>
              <a:rPr lang="en-US" altLang="zh-CN" sz="1800" dirty="0"/>
              <a:t>string::</a:t>
            </a:r>
            <a:r>
              <a:rPr lang="en-US" altLang="zh-CN" sz="1800" dirty="0" err="1"/>
              <a:t>npos</a:t>
            </a:r>
            <a:r>
              <a:rPr lang="zh-CN" altLang="zh-CN" sz="1800" dirty="0"/>
              <a:t>。如“</a:t>
            </a:r>
            <a:r>
              <a:rPr lang="en-US" altLang="zh-CN" sz="1800" dirty="0"/>
              <a:t>s1.find("EF")</a:t>
            </a:r>
            <a:r>
              <a:rPr lang="zh-CN" altLang="zh-CN" sz="1800" dirty="0"/>
              <a:t>”的结果为：</a:t>
            </a:r>
            <a:r>
              <a:rPr lang="en-US" altLang="zh-CN" sz="1800" dirty="0"/>
              <a:t>4</a:t>
            </a:r>
            <a:endParaRPr lang="zh-CN" altLang="zh-CN" sz="1800" dirty="0"/>
          </a:p>
          <a:p>
            <a:pPr>
              <a:buFont typeface="+mj-ea"/>
              <a:buAutoNum type="circleNumDbPlain"/>
            </a:pPr>
            <a:r>
              <a:rPr lang="en-US" altLang="zh-CN" sz="1800" b="1" dirty="0" err="1">
                <a:solidFill>
                  <a:srgbClr val="FF0000"/>
                </a:solidFill>
              </a:rPr>
              <a:t>rfind</a:t>
            </a:r>
            <a:r>
              <a:rPr lang="en-US" altLang="zh-CN" sz="1800" b="1" dirty="0">
                <a:solidFill>
                  <a:srgbClr val="FF0000"/>
                </a:solidFill>
              </a:rPr>
              <a:t>(s)</a:t>
            </a:r>
            <a:r>
              <a:rPr lang="en-US" altLang="zh-CN" sz="1800" dirty="0"/>
              <a:t>	</a:t>
            </a:r>
            <a:r>
              <a:rPr lang="zh-CN" altLang="zh-CN" sz="1800" dirty="0"/>
              <a:t>同</a:t>
            </a:r>
            <a:r>
              <a:rPr lang="en-US" altLang="zh-CN" sz="1800" dirty="0"/>
              <a:t>find</a:t>
            </a:r>
            <a:r>
              <a:rPr lang="zh-CN" altLang="zh-CN" sz="1800" dirty="0"/>
              <a:t>，但从后向前进行查找。如“</a:t>
            </a:r>
            <a:r>
              <a:rPr lang="en-US" altLang="zh-CN" sz="1800" dirty="0"/>
              <a:t>s1.rfind("BCD")</a:t>
            </a:r>
            <a:r>
              <a:rPr lang="zh-CN" altLang="zh-CN" sz="1800" dirty="0"/>
              <a:t>”的结果为：</a:t>
            </a:r>
            <a:r>
              <a:rPr lang="en-US" altLang="zh-CN" sz="1800" dirty="0"/>
              <a:t>1</a:t>
            </a:r>
            <a:endParaRPr lang="zh-CN" altLang="zh-CN" sz="1800" dirty="0"/>
          </a:p>
          <a:p>
            <a:pPr marL="0" indent="0">
              <a:buNone/>
            </a:pPr>
            <a:endParaRPr lang="zh-CN" altLang="en-US" sz="1600" dirty="0"/>
          </a:p>
        </p:txBody>
      </p:sp>
    </p:spTree>
    <p:extLst>
      <p:ext uri="{BB962C8B-B14F-4D97-AF65-F5344CB8AC3E}">
        <p14:creationId xmlns:p14="http://schemas.microsoft.com/office/powerpoint/2010/main" val="429435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55650" y="260351"/>
            <a:ext cx="7772400" cy="648370"/>
          </a:xfrm>
        </p:spPr>
        <p:txBody>
          <a:bodyPr/>
          <a:lstStyle/>
          <a:p>
            <a:pPr eaLnBrk="1" hangingPunct="1"/>
            <a:r>
              <a:rPr lang="en-US" altLang="zh-CN" dirty="0"/>
              <a:t>7.2  </a:t>
            </a:r>
            <a:r>
              <a:rPr lang="zh-CN" altLang="en-US" dirty="0"/>
              <a:t>函数</a:t>
            </a:r>
            <a:r>
              <a:rPr lang="zh-CN" altLang="en-US" dirty="0">
                <a:solidFill>
                  <a:srgbClr val="FF0000"/>
                </a:solidFill>
              </a:rPr>
              <a:t>模板与模板函数</a:t>
            </a:r>
          </a:p>
        </p:txBody>
      </p:sp>
      <p:sp>
        <p:nvSpPr>
          <p:cNvPr id="6147" name="Rectangle 3"/>
          <p:cNvSpPr>
            <a:spLocks noGrp="1" noChangeArrowheads="1"/>
          </p:cNvSpPr>
          <p:nvPr>
            <p:ph type="body" idx="1"/>
          </p:nvPr>
        </p:nvSpPr>
        <p:spPr>
          <a:xfrm>
            <a:off x="179512" y="1268413"/>
            <a:ext cx="8278688" cy="4827587"/>
          </a:xfrm>
        </p:spPr>
        <p:txBody>
          <a:bodyPr/>
          <a:lstStyle/>
          <a:p>
            <a:pPr marL="0" indent="0" eaLnBrk="1" hangingPunct="1">
              <a:lnSpc>
                <a:spcPct val="90000"/>
              </a:lnSpc>
              <a:buNone/>
            </a:pPr>
            <a:r>
              <a:rPr lang="en-US" altLang="zh-CN" sz="2800" b="1" dirty="0">
                <a:solidFill>
                  <a:srgbClr val="0000CC"/>
                </a:solidFill>
              </a:rPr>
              <a:t>1、</a:t>
            </a:r>
            <a:r>
              <a:rPr lang="zh-CN" altLang="en-US" sz="2800" b="1" dirty="0">
                <a:solidFill>
                  <a:srgbClr val="0000CC"/>
                </a:solidFill>
              </a:rPr>
              <a:t>函数模板的功能</a:t>
            </a:r>
            <a:endParaRPr lang="en-US" altLang="zh-CN" sz="2800" b="1" dirty="0">
              <a:solidFill>
                <a:srgbClr val="0000CC"/>
              </a:solidFill>
            </a:endParaRPr>
          </a:p>
          <a:p>
            <a:pPr lvl="1" eaLnBrk="1" hangingPunct="1">
              <a:lnSpc>
                <a:spcPct val="90000"/>
              </a:lnSpc>
            </a:pPr>
            <a:r>
              <a:rPr lang="zh-CN" altLang="en-US" sz="2400" dirty="0"/>
              <a:t>函数模板</a:t>
            </a:r>
            <a:r>
              <a:rPr lang="zh-CN" altLang="en-US" sz="2400" b="1" dirty="0">
                <a:solidFill>
                  <a:srgbClr val="FF0000"/>
                </a:solidFill>
              </a:rPr>
              <a:t>提供了一种通用的函数行为</a:t>
            </a:r>
            <a:r>
              <a:rPr lang="zh-CN" altLang="en-US" sz="2400" dirty="0"/>
              <a:t>，该函数行为可以用多种不同的数据类型进行调用，编译器会据调用类型自动将它实例化为具体数据类型的函数代码，也就是说函数模板代表了一个函数家族。</a:t>
            </a:r>
          </a:p>
          <a:p>
            <a:pPr marL="0" indent="0" eaLnBrk="1" hangingPunct="1">
              <a:lnSpc>
                <a:spcPct val="90000"/>
              </a:lnSpc>
              <a:buNone/>
            </a:pPr>
            <a:r>
              <a:rPr lang="en-US" altLang="zh-CN" sz="2800" b="1" dirty="0">
                <a:solidFill>
                  <a:srgbClr val="0000CC"/>
                </a:solidFill>
              </a:rPr>
              <a:t>2、</a:t>
            </a:r>
            <a:r>
              <a:rPr lang="zh-CN" altLang="en-US" sz="2800" b="1" dirty="0">
                <a:solidFill>
                  <a:srgbClr val="0000CC"/>
                </a:solidFill>
              </a:rPr>
              <a:t>函数模板与函数重载的区别</a:t>
            </a:r>
            <a:endParaRPr lang="en-US" altLang="zh-CN" sz="2800" b="1" dirty="0">
              <a:solidFill>
                <a:srgbClr val="0000CC"/>
              </a:solidFill>
            </a:endParaRPr>
          </a:p>
          <a:p>
            <a:pPr lvl="1" eaLnBrk="1" hangingPunct="1">
              <a:lnSpc>
                <a:spcPct val="90000"/>
              </a:lnSpc>
            </a:pPr>
            <a:r>
              <a:rPr lang="zh-CN" altLang="en-US" sz="2400" dirty="0"/>
              <a:t>与普通函数相比，函数模板中某些函数元素的</a:t>
            </a:r>
            <a:r>
              <a:rPr lang="zh-CN" altLang="en-US" sz="2400" dirty="0">
                <a:solidFill>
                  <a:srgbClr val="FF0000"/>
                </a:solidFill>
              </a:rPr>
              <a:t>数据类型是未确定</a:t>
            </a:r>
            <a:r>
              <a:rPr lang="zh-CN" altLang="en-US" sz="2400" dirty="0"/>
              <a:t>的，这些元素的类型将在使用时被参数化；与重载函数相比，函数模板不需要程序员重复编写函数代码，它可以</a:t>
            </a:r>
            <a:r>
              <a:rPr lang="zh-CN" altLang="en-US" sz="2400" b="1" dirty="0">
                <a:solidFill>
                  <a:srgbClr val="FF0000"/>
                </a:solidFill>
              </a:rPr>
              <a:t>自动生成</a:t>
            </a:r>
            <a:r>
              <a:rPr lang="zh-CN" altLang="en-US" sz="2400" dirty="0"/>
              <a:t>许多功能相同但参数和返回值类型不同的</a:t>
            </a:r>
            <a:r>
              <a:rPr lang="zh-CN" altLang="en-US" sz="2400" b="1" dirty="0">
                <a:solidFill>
                  <a:srgbClr val="FF0000"/>
                </a:solidFill>
              </a:rPr>
              <a:t>函数</a:t>
            </a:r>
            <a:r>
              <a:rPr lang="zh-CN" altLang="en-US" sz="2400" dirty="0"/>
              <a:t>。</a:t>
            </a:r>
          </a:p>
        </p:txBody>
      </p:sp>
    </p:spTree>
    <p:extLst>
      <p:ext uri="{BB962C8B-B14F-4D97-AF65-F5344CB8AC3E}">
        <p14:creationId xmlns:p14="http://schemas.microsoft.com/office/powerpoint/2010/main" val="38426193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0000CC"/>
                </a:solidFill>
              </a:rPr>
              <a:t>（</a:t>
            </a:r>
            <a:r>
              <a:rPr lang="en-US" altLang="zh-CN" dirty="0">
                <a:solidFill>
                  <a:srgbClr val="0000CC"/>
                </a:solidFill>
              </a:rPr>
              <a:t>1</a:t>
            </a:r>
            <a:r>
              <a:rPr lang="zh-CN" altLang="zh-CN" dirty="0">
                <a:solidFill>
                  <a:srgbClr val="0000CC"/>
                </a:solidFill>
              </a:rPr>
              <a:t>）</a:t>
            </a:r>
            <a:r>
              <a:rPr lang="en-US" altLang="zh-CN" dirty="0">
                <a:solidFill>
                  <a:srgbClr val="0000CC"/>
                </a:solidFill>
              </a:rPr>
              <a:t>string</a:t>
            </a:r>
            <a:r>
              <a:rPr lang="zh-CN" altLang="zh-CN" dirty="0">
                <a:solidFill>
                  <a:srgbClr val="0000CC"/>
                </a:solidFill>
              </a:rPr>
              <a:t>的常用成员函数</a:t>
            </a:r>
            <a:endParaRPr lang="zh-CN" altLang="en-US" dirty="0">
              <a:solidFill>
                <a:srgbClr val="0000CC"/>
              </a:solidFill>
            </a:endParaRPr>
          </a:p>
        </p:txBody>
      </p:sp>
      <p:sp>
        <p:nvSpPr>
          <p:cNvPr id="3" name="内容占位符 2"/>
          <p:cNvSpPr>
            <a:spLocks noGrp="1"/>
          </p:cNvSpPr>
          <p:nvPr>
            <p:ph idx="1"/>
          </p:nvPr>
        </p:nvSpPr>
        <p:spPr>
          <a:xfrm>
            <a:off x="251520" y="1076590"/>
            <a:ext cx="8892480" cy="5168635"/>
          </a:xfrm>
        </p:spPr>
        <p:txBody>
          <a:bodyPr/>
          <a:lstStyle/>
          <a:p>
            <a:pPr>
              <a:buFont typeface="+mj-ea"/>
              <a:buAutoNum type="circleNumDbPlain"/>
            </a:pPr>
            <a:r>
              <a:rPr lang="en-US" altLang="zh-CN" sz="2000" b="1" dirty="0" err="1">
                <a:solidFill>
                  <a:srgbClr val="FF0000"/>
                </a:solidFill>
              </a:rPr>
              <a:t>find_first_of</a:t>
            </a:r>
            <a:r>
              <a:rPr lang="en-US" altLang="zh-CN" sz="2000" b="1" dirty="0">
                <a:solidFill>
                  <a:srgbClr val="FF0000"/>
                </a:solidFill>
              </a:rPr>
              <a:t>(s)</a:t>
            </a:r>
            <a:r>
              <a:rPr lang="en-US" altLang="zh-CN" sz="2000" dirty="0"/>
              <a:t>	</a:t>
            </a:r>
            <a:r>
              <a:rPr lang="zh-CN" altLang="zh-CN" sz="2000" dirty="0"/>
              <a:t>在当前串中查找子串</a:t>
            </a:r>
            <a:r>
              <a:rPr lang="en-US" altLang="zh-CN" sz="2000" dirty="0"/>
              <a:t>s</a:t>
            </a:r>
            <a:r>
              <a:rPr lang="zh-CN" altLang="zh-CN" sz="2000" dirty="0"/>
              <a:t>第一次出现的位置。如“</a:t>
            </a:r>
            <a:r>
              <a:rPr lang="en-US" altLang="zh-CN" sz="2000" dirty="0"/>
              <a:t>s2.find_first_of("123")</a:t>
            </a:r>
            <a:r>
              <a:rPr lang="zh-CN" altLang="zh-CN" sz="2000" dirty="0"/>
              <a:t>”的结果为：</a:t>
            </a:r>
            <a:r>
              <a:rPr lang="en-US" altLang="zh-CN" sz="2000" dirty="0"/>
              <a:t>1</a:t>
            </a:r>
            <a:endParaRPr lang="zh-CN" altLang="zh-CN" sz="2000" dirty="0"/>
          </a:p>
          <a:p>
            <a:pPr>
              <a:buFont typeface="+mj-ea"/>
              <a:buAutoNum type="circleNumDbPlain"/>
            </a:pPr>
            <a:r>
              <a:rPr lang="en-US" altLang="zh-CN" sz="2000" b="1" dirty="0" err="1">
                <a:solidFill>
                  <a:srgbClr val="FF0000"/>
                </a:solidFill>
              </a:rPr>
              <a:t>find_last_of</a:t>
            </a:r>
            <a:r>
              <a:rPr lang="en-US" altLang="zh-CN" sz="2000" b="1" dirty="0">
                <a:solidFill>
                  <a:srgbClr val="FF0000"/>
                </a:solidFill>
              </a:rPr>
              <a:t>(s)</a:t>
            </a:r>
            <a:r>
              <a:rPr lang="en-US" altLang="zh-CN" sz="2000" dirty="0"/>
              <a:t>	</a:t>
            </a:r>
            <a:r>
              <a:rPr lang="zh-CN" altLang="zh-CN" sz="2000" dirty="0"/>
              <a:t>在当前串中查找子串</a:t>
            </a:r>
            <a:r>
              <a:rPr lang="en-US" altLang="zh-CN" sz="2000" dirty="0"/>
              <a:t>s</a:t>
            </a:r>
            <a:r>
              <a:rPr lang="zh-CN" altLang="zh-CN" sz="2000" dirty="0"/>
              <a:t>最后一次出现的位置。如“</a:t>
            </a:r>
            <a:r>
              <a:rPr lang="en-US" altLang="zh-CN" sz="2000" dirty="0"/>
              <a:t>s2.find_last_of("123")</a:t>
            </a:r>
            <a:r>
              <a:rPr lang="zh-CN" altLang="zh-CN" sz="2000" dirty="0"/>
              <a:t>”的结果为：</a:t>
            </a:r>
            <a:r>
              <a:rPr lang="en-US" altLang="zh-CN" sz="2000" dirty="0"/>
              <a:t>9</a:t>
            </a:r>
            <a:endParaRPr lang="zh-CN" altLang="zh-CN" sz="2000" dirty="0"/>
          </a:p>
          <a:p>
            <a:pPr>
              <a:buFont typeface="+mj-ea"/>
              <a:buAutoNum type="circleNumDbPlain"/>
            </a:pPr>
            <a:r>
              <a:rPr lang="en-US" altLang="zh-CN" sz="2000" b="1" dirty="0">
                <a:solidFill>
                  <a:srgbClr val="FF0000"/>
                </a:solidFill>
              </a:rPr>
              <a:t>replace(n1, n, s) </a:t>
            </a:r>
            <a:r>
              <a:rPr lang="zh-CN" altLang="zh-CN" sz="2000" dirty="0"/>
              <a:t>替换当前字符串中的字符，</a:t>
            </a:r>
            <a:r>
              <a:rPr lang="en-US" altLang="zh-CN" sz="2000" dirty="0"/>
              <a:t>n1</a:t>
            </a:r>
            <a:r>
              <a:rPr lang="zh-CN" altLang="zh-CN" sz="2000" dirty="0"/>
              <a:t>是替换的起始下标，</a:t>
            </a:r>
            <a:r>
              <a:rPr lang="en-US" altLang="zh-CN" sz="2000" dirty="0"/>
              <a:t>n</a:t>
            </a:r>
            <a:r>
              <a:rPr lang="zh-CN" altLang="zh-CN" sz="2000" dirty="0"/>
              <a:t>是要替换的字符个数，</a:t>
            </a:r>
            <a:r>
              <a:rPr lang="en-US" altLang="zh-CN" sz="2000" dirty="0"/>
              <a:t>s</a:t>
            </a:r>
            <a:r>
              <a:rPr lang="zh-CN" altLang="zh-CN" sz="2000" dirty="0"/>
              <a:t>是用来替换的字符串。如“</a:t>
            </a:r>
            <a:r>
              <a:rPr lang="en-US" altLang="zh-CN" sz="2000" dirty="0"/>
              <a:t>s1.replace(2, 3, s2)</a:t>
            </a:r>
            <a:r>
              <a:rPr lang="zh-CN" altLang="zh-CN" sz="2000" dirty="0"/>
              <a:t>”的结果为：</a:t>
            </a:r>
            <a:r>
              <a:rPr lang="en-US" altLang="zh-CN" sz="2000" dirty="0"/>
              <a:t>s1="AB0123456123FH"</a:t>
            </a:r>
            <a:endParaRPr lang="zh-CN" altLang="zh-CN" sz="2000" dirty="0"/>
          </a:p>
          <a:p>
            <a:pPr>
              <a:buFont typeface="+mj-ea"/>
              <a:buAutoNum type="circleNumDbPlain"/>
            </a:pPr>
            <a:r>
              <a:rPr lang="en-US" altLang="zh-CN" sz="2000" b="1" dirty="0">
                <a:solidFill>
                  <a:srgbClr val="FF0000"/>
                </a:solidFill>
              </a:rPr>
              <a:t>replace(n1, n, s, n2, m)  </a:t>
            </a:r>
            <a:r>
              <a:rPr lang="en-US" altLang="zh-CN" sz="2000" dirty="0"/>
              <a:t>n1</a:t>
            </a:r>
            <a:r>
              <a:rPr lang="zh-CN" altLang="zh-CN" sz="2000" dirty="0"/>
              <a:t>是替换的起始下标，</a:t>
            </a:r>
            <a:r>
              <a:rPr lang="en-US" altLang="zh-CN" sz="2000" dirty="0"/>
              <a:t>n</a:t>
            </a:r>
            <a:r>
              <a:rPr lang="zh-CN" altLang="zh-CN" sz="2000" dirty="0"/>
              <a:t>是替换掉的字符个数，</a:t>
            </a:r>
            <a:r>
              <a:rPr lang="en-US" altLang="zh-CN" sz="2000" dirty="0"/>
              <a:t>s</a:t>
            </a:r>
            <a:r>
              <a:rPr lang="zh-CN" altLang="zh-CN" sz="2000" dirty="0"/>
              <a:t>是用来替换的字符串，</a:t>
            </a:r>
            <a:r>
              <a:rPr lang="en-US" altLang="zh-CN" sz="2000" dirty="0"/>
              <a:t>n2</a:t>
            </a:r>
            <a:r>
              <a:rPr lang="zh-CN" altLang="zh-CN" sz="2000" dirty="0"/>
              <a:t>是</a:t>
            </a:r>
            <a:r>
              <a:rPr lang="en-US" altLang="zh-CN" sz="2000" dirty="0"/>
              <a:t>s</a:t>
            </a:r>
            <a:r>
              <a:rPr lang="zh-CN" altLang="zh-CN" sz="2000" dirty="0"/>
              <a:t>中用来替换的起始下标，</a:t>
            </a:r>
            <a:r>
              <a:rPr lang="en-US" altLang="zh-CN" sz="2000" dirty="0"/>
              <a:t>m</a:t>
            </a:r>
            <a:r>
              <a:rPr lang="zh-CN" altLang="zh-CN" sz="2000" dirty="0"/>
              <a:t>是</a:t>
            </a:r>
            <a:r>
              <a:rPr lang="en-US" altLang="zh-CN" sz="2000" dirty="0"/>
              <a:t>s</a:t>
            </a:r>
            <a:r>
              <a:rPr lang="zh-CN" altLang="zh-CN" sz="2000" dirty="0"/>
              <a:t>中用于替换的字符个数。如“</a:t>
            </a:r>
            <a:r>
              <a:rPr lang="en-US" altLang="zh-CN" sz="2000" dirty="0"/>
              <a:t>s1.replace(2, 3, s2, 2, 3)</a:t>
            </a:r>
            <a:r>
              <a:rPr lang="zh-CN" altLang="zh-CN" sz="2000" dirty="0"/>
              <a:t>”的结果为：</a:t>
            </a:r>
            <a:r>
              <a:rPr lang="en-US" altLang="zh-CN" sz="2000" dirty="0"/>
              <a:t>s1="AB234FH"</a:t>
            </a:r>
            <a:endParaRPr lang="zh-CN" altLang="zh-CN" sz="2000" dirty="0"/>
          </a:p>
          <a:p>
            <a:pPr>
              <a:buFont typeface="+mj-ea"/>
              <a:buAutoNum type="circleNumDbPlain"/>
            </a:pPr>
            <a:r>
              <a:rPr lang="en-US" altLang="zh-CN" sz="2000" b="1" dirty="0">
                <a:solidFill>
                  <a:srgbClr val="FF0000"/>
                </a:solidFill>
              </a:rPr>
              <a:t>insert(n, s)</a:t>
            </a:r>
            <a:r>
              <a:rPr lang="en-US" altLang="zh-CN" sz="2000" dirty="0"/>
              <a:t>	</a:t>
            </a:r>
            <a:r>
              <a:rPr lang="zh-CN" altLang="zh-CN" sz="2000" dirty="0"/>
              <a:t>在当前串的下标位置</a:t>
            </a:r>
            <a:r>
              <a:rPr lang="en-US" altLang="zh-CN" sz="2000" dirty="0"/>
              <a:t>n</a:t>
            </a:r>
            <a:r>
              <a:rPr lang="zh-CN" altLang="zh-CN" sz="2000" dirty="0"/>
              <a:t>之前，插入</a:t>
            </a:r>
            <a:r>
              <a:rPr lang="en-US" altLang="zh-CN" sz="2000" dirty="0"/>
              <a:t>s</a:t>
            </a:r>
            <a:r>
              <a:rPr lang="zh-CN" altLang="zh-CN" sz="2000" dirty="0"/>
              <a:t>串。如“</a:t>
            </a:r>
            <a:r>
              <a:rPr lang="en-US" altLang="zh-CN" sz="2000" dirty="0"/>
              <a:t>s1.insert(2, "88888")</a:t>
            </a:r>
            <a:r>
              <a:rPr lang="zh-CN" altLang="zh-CN" sz="2000" dirty="0"/>
              <a:t>”的结果为：</a:t>
            </a:r>
            <a:r>
              <a:rPr lang="en-US" altLang="zh-CN" sz="2000" dirty="0"/>
              <a:t>s1="AB88888CDEFH"</a:t>
            </a:r>
            <a:endParaRPr lang="zh-CN" altLang="zh-CN" sz="2000" dirty="0"/>
          </a:p>
          <a:p>
            <a:pPr>
              <a:buFont typeface="+mj-ea"/>
              <a:buAutoNum type="circleNumDbPlain"/>
            </a:pPr>
            <a:r>
              <a:rPr lang="en-US" altLang="zh-CN" sz="2000" b="1" dirty="0">
                <a:solidFill>
                  <a:srgbClr val="FF0000"/>
                </a:solidFill>
              </a:rPr>
              <a:t>insert(n1, n, s, n2, m)  </a:t>
            </a:r>
            <a:r>
              <a:rPr lang="zh-CN" altLang="zh-CN" sz="2000" dirty="0"/>
              <a:t>在当前串的</a:t>
            </a:r>
            <a:r>
              <a:rPr lang="en-US" altLang="zh-CN" sz="2000" dirty="0"/>
              <a:t>n1</a:t>
            </a:r>
            <a:r>
              <a:rPr lang="zh-CN" altLang="zh-CN" sz="2000" dirty="0"/>
              <a:t>下标后插入</a:t>
            </a:r>
            <a:r>
              <a:rPr lang="en-US" altLang="zh-CN" sz="2000" dirty="0"/>
              <a:t>s</a:t>
            </a:r>
            <a:r>
              <a:rPr lang="zh-CN" altLang="zh-CN" sz="2000" dirty="0"/>
              <a:t>串，</a:t>
            </a:r>
            <a:r>
              <a:rPr lang="en-US" altLang="zh-CN" sz="2000" dirty="0"/>
              <a:t>n2</a:t>
            </a:r>
            <a:r>
              <a:rPr lang="zh-CN" altLang="zh-CN" sz="2000" dirty="0"/>
              <a:t>是</a:t>
            </a:r>
            <a:r>
              <a:rPr lang="en-US" altLang="zh-CN" sz="2000" dirty="0"/>
              <a:t>s</a:t>
            </a:r>
            <a:r>
              <a:rPr lang="zh-CN" altLang="zh-CN" sz="2000" dirty="0"/>
              <a:t>串中要插入的起始下标，</a:t>
            </a:r>
            <a:r>
              <a:rPr lang="en-US" altLang="zh-CN" sz="2000" dirty="0"/>
              <a:t>m</a:t>
            </a:r>
            <a:r>
              <a:rPr lang="zh-CN" altLang="zh-CN" sz="2000" dirty="0"/>
              <a:t>是</a:t>
            </a:r>
            <a:r>
              <a:rPr lang="en-US" altLang="zh-CN" sz="2000" dirty="0"/>
              <a:t>s</a:t>
            </a:r>
            <a:r>
              <a:rPr lang="zh-CN" altLang="zh-CN" sz="2000" dirty="0"/>
              <a:t>串中要插入的字符个数。如“</a:t>
            </a:r>
            <a:r>
              <a:rPr lang="en-US" altLang="zh-CN" sz="2000" dirty="0"/>
              <a:t>s1.insert(2, s2, 3, 2)</a:t>
            </a:r>
            <a:r>
              <a:rPr lang="zh-CN" altLang="zh-CN" sz="2000" dirty="0"/>
              <a:t>”的结果为：</a:t>
            </a:r>
            <a:r>
              <a:rPr lang="en-US" altLang="zh-CN" sz="2000" dirty="0"/>
              <a:t>s1="AB34CDEFH"</a:t>
            </a:r>
            <a:endParaRPr lang="zh-CN" altLang="zh-CN" sz="2000" dirty="0"/>
          </a:p>
          <a:p>
            <a:pPr>
              <a:buFont typeface="+mj-ea"/>
              <a:buAutoNum type="circleNumDbPlain"/>
            </a:pPr>
            <a:endParaRPr lang="zh-CN" altLang="en-US" sz="2000" dirty="0"/>
          </a:p>
        </p:txBody>
      </p:sp>
    </p:spTree>
    <p:extLst>
      <p:ext uri="{BB962C8B-B14F-4D97-AF65-F5344CB8AC3E}">
        <p14:creationId xmlns:p14="http://schemas.microsoft.com/office/powerpoint/2010/main" val="36896551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800" dirty="0">
                <a:solidFill>
                  <a:srgbClr val="0000CC"/>
                </a:solidFill>
              </a:rPr>
              <a:t>（</a:t>
            </a:r>
            <a:r>
              <a:rPr lang="en-US" altLang="zh-CN" sz="2800" dirty="0">
                <a:solidFill>
                  <a:srgbClr val="0000CC"/>
                </a:solidFill>
              </a:rPr>
              <a:t>2</a:t>
            </a:r>
            <a:r>
              <a:rPr lang="zh-CN" altLang="zh-CN" sz="2800" dirty="0">
                <a:solidFill>
                  <a:srgbClr val="0000CC"/>
                </a:solidFill>
              </a:rPr>
              <a:t>）</a:t>
            </a:r>
            <a:r>
              <a:rPr lang="en-US" altLang="zh-CN" sz="2800" dirty="0">
                <a:solidFill>
                  <a:srgbClr val="0000CC"/>
                </a:solidFill>
              </a:rPr>
              <a:t>string</a:t>
            </a:r>
            <a:r>
              <a:rPr lang="zh-CN" altLang="zh-CN" sz="2800" dirty="0">
                <a:solidFill>
                  <a:srgbClr val="0000CC"/>
                </a:solidFill>
              </a:rPr>
              <a:t>与</a:t>
            </a:r>
            <a:r>
              <a:rPr lang="en-US" altLang="zh-CN" sz="2800" dirty="0">
                <a:solidFill>
                  <a:srgbClr val="0000CC"/>
                </a:solidFill>
              </a:rPr>
              <a:t>C</a:t>
            </a:r>
            <a:r>
              <a:rPr lang="zh-CN" altLang="zh-CN" sz="2800" dirty="0">
                <a:solidFill>
                  <a:srgbClr val="0000CC"/>
                </a:solidFill>
              </a:rPr>
              <a:t>语言形式的</a:t>
            </a:r>
            <a:r>
              <a:rPr lang="en-US" altLang="zh-CN" sz="2800" dirty="0">
                <a:solidFill>
                  <a:srgbClr val="0000CC"/>
                </a:solidFill>
              </a:rPr>
              <a:t>char *</a:t>
            </a:r>
            <a:r>
              <a:rPr lang="zh-CN" altLang="zh-CN" sz="2800" dirty="0">
                <a:solidFill>
                  <a:srgbClr val="0000CC"/>
                </a:solidFill>
              </a:rPr>
              <a:t>字符串的转换</a:t>
            </a:r>
            <a:endParaRPr lang="zh-CN" altLang="en-US" sz="2800" dirty="0">
              <a:solidFill>
                <a:srgbClr val="0000CC"/>
              </a:solidFill>
            </a:endParaRPr>
          </a:p>
        </p:txBody>
      </p:sp>
      <p:sp>
        <p:nvSpPr>
          <p:cNvPr id="3" name="内容占位符 2"/>
          <p:cNvSpPr>
            <a:spLocks noGrp="1"/>
          </p:cNvSpPr>
          <p:nvPr>
            <p:ph idx="1"/>
          </p:nvPr>
        </p:nvSpPr>
        <p:spPr>
          <a:xfrm>
            <a:off x="260394" y="1052736"/>
            <a:ext cx="8776102" cy="5168635"/>
          </a:xfrm>
        </p:spPr>
        <p:txBody>
          <a:bodyPr/>
          <a:lstStyle/>
          <a:p>
            <a:r>
              <a:rPr lang="en-US" altLang="zh-CN" sz="2400" dirty="0">
                <a:solidFill>
                  <a:srgbClr val="FF0000"/>
                </a:solidFill>
              </a:rPr>
              <a:t>string</a:t>
            </a:r>
            <a:r>
              <a:rPr lang="zh-CN" altLang="zh-CN" sz="2400" dirty="0">
                <a:solidFill>
                  <a:srgbClr val="FF0000"/>
                </a:solidFill>
              </a:rPr>
              <a:t>与</a:t>
            </a:r>
            <a:r>
              <a:rPr lang="en-US" altLang="zh-CN" sz="2400" dirty="0">
                <a:solidFill>
                  <a:srgbClr val="FF0000"/>
                </a:solidFill>
              </a:rPr>
              <a:t>char* </a:t>
            </a:r>
            <a:r>
              <a:rPr lang="zh-CN" altLang="zh-CN" sz="2400" dirty="0">
                <a:solidFill>
                  <a:srgbClr val="FF0000"/>
                </a:solidFill>
              </a:rPr>
              <a:t>类型的区别</a:t>
            </a:r>
            <a:endParaRPr lang="en-US" altLang="zh-CN" sz="2400" dirty="0">
              <a:solidFill>
                <a:srgbClr val="FF0000"/>
              </a:solidFill>
            </a:endParaRPr>
          </a:p>
          <a:p>
            <a:pPr>
              <a:buFont typeface="+mj-ea"/>
              <a:buAutoNum type="circleNumDbPlain"/>
            </a:pPr>
            <a:r>
              <a:rPr lang="en-US" altLang="zh-CN" sz="2000" dirty="0"/>
              <a:t> string</a:t>
            </a:r>
            <a:r>
              <a:rPr lang="zh-CN" altLang="zh-CN" sz="2000" dirty="0"/>
              <a:t>是复杂的模板类，而</a:t>
            </a:r>
            <a:r>
              <a:rPr lang="en-US" altLang="zh-CN" sz="2000" dirty="0"/>
              <a:t>char*</a:t>
            </a:r>
            <a:r>
              <a:rPr lang="zh-CN" altLang="zh-CN" sz="2000" dirty="0"/>
              <a:t>是简单类型</a:t>
            </a:r>
            <a:r>
              <a:rPr lang="en-US" altLang="zh-CN" sz="2000" dirty="0"/>
              <a:t>char</a:t>
            </a:r>
            <a:r>
              <a:rPr lang="zh-CN" altLang="zh-CN" sz="2000" dirty="0"/>
              <a:t>的指针；</a:t>
            </a:r>
            <a:endParaRPr lang="en-US" altLang="zh-CN" sz="2000" dirty="0"/>
          </a:p>
          <a:p>
            <a:pPr>
              <a:buFont typeface="+mj-ea"/>
              <a:buAutoNum type="circleNumDbPlain"/>
            </a:pPr>
            <a:r>
              <a:rPr lang="en-US" altLang="zh-CN" sz="2000" dirty="0"/>
              <a:t>string</a:t>
            </a:r>
            <a:r>
              <a:rPr lang="zh-CN" altLang="zh-CN" sz="2000" dirty="0"/>
              <a:t>类型的字符串不需要</a:t>
            </a:r>
            <a:r>
              <a:rPr lang="en-US" altLang="zh-CN" sz="2000" dirty="0"/>
              <a:t>null</a:t>
            </a:r>
            <a:r>
              <a:rPr lang="zh-CN" altLang="zh-CN" sz="2000" dirty="0"/>
              <a:t>（即</a:t>
            </a:r>
            <a:r>
              <a:rPr lang="en-US" altLang="zh-CN" sz="2000" dirty="0"/>
              <a:t>'\0'</a:t>
            </a:r>
            <a:r>
              <a:rPr lang="zh-CN" altLang="zh-CN" sz="2000" dirty="0"/>
              <a:t>）结束符，而</a:t>
            </a:r>
            <a:r>
              <a:rPr lang="en-US" altLang="zh-CN" sz="2000" dirty="0"/>
              <a:t>char* </a:t>
            </a:r>
            <a:r>
              <a:rPr lang="zh-CN" altLang="zh-CN" sz="2000" dirty="0"/>
              <a:t>需要，因此不能将</a:t>
            </a:r>
            <a:r>
              <a:rPr lang="en-US" altLang="zh-CN" sz="2000" dirty="0"/>
              <a:t>string</a:t>
            </a:r>
            <a:r>
              <a:rPr lang="zh-CN" altLang="zh-CN" sz="2000" dirty="0"/>
              <a:t>类型的串直接赋值给</a:t>
            </a:r>
            <a:r>
              <a:rPr lang="en-US" altLang="zh-CN" sz="2000" dirty="0"/>
              <a:t>char* </a:t>
            </a:r>
            <a:r>
              <a:rPr lang="zh-CN" altLang="zh-CN" sz="2000" dirty="0"/>
              <a:t>类型的字符串。</a:t>
            </a:r>
            <a:endParaRPr lang="en-US" altLang="zh-CN" sz="2000" dirty="0"/>
          </a:p>
          <a:p>
            <a:r>
              <a:rPr lang="en-US" altLang="zh-CN" sz="2400" dirty="0">
                <a:solidFill>
                  <a:srgbClr val="FF0000"/>
                </a:solidFill>
              </a:rPr>
              <a:t>string</a:t>
            </a:r>
            <a:r>
              <a:rPr lang="zh-CN" altLang="zh-CN" sz="2400" dirty="0">
                <a:solidFill>
                  <a:srgbClr val="FF0000"/>
                </a:solidFill>
              </a:rPr>
              <a:t>与</a:t>
            </a:r>
            <a:r>
              <a:rPr lang="en-US" altLang="zh-CN" sz="2400" dirty="0">
                <a:solidFill>
                  <a:srgbClr val="FF0000"/>
                </a:solidFill>
              </a:rPr>
              <a:t>char*</a:t>
            </a:r>
            <a:r>
              <a:rPr lang="zh-CN" altLang="en-US" sz="2400" dirty="0">
                <a:solidFill>
                  <a:srgbClr val="FF0000"/>
                </a:solidFill>
              </a:rPr>
              <a:t>的相互赋值</a:t>
            </a:r>
            <a:endParaRPr lang="zh-CN" altLang="zh-CN" sz="2400" dirty="0">
              <a:solidFill>
                <a:srgbClr val="FF0000"/>
              </a:solidFill>
            </a:endParaRPr>
          </a:p>
          <a:p>
            <a:pPr marL="457200" indent="-457200">
              <a:buFont typeface="+mj-ea"/>
              <a:buAutoNum type="circleNumDbPlain"/>
            </a:pPr>
            <a:r>
              <a:rPr lang="zh-CN" altLang="zh-CN" sz="2000" dirty="0"/>
              <a:t>将</a:t>
            </a:r>
            <a:r>
              <a:rPr lang="en-US" altLang="zh-CN" sz="2000" dirty="0"/>
              <a:t>string</a:t>
            </a:r>
            <a:r>
              <a:rPr lang="zh-CN" altLang="zh-CN" sz="2000" dirty="0"/>
              <a:t>串转换成</a:t>
            </a:r>
            <a:r>
              <a:rPr lang="en-US" altLang="zh-CN" sz="2000" dirty="0" err="1"/>
              <a:t>const</a:t>
            </a:r>
            <a:r>
              <a:rPr lang="en-US" altLang="zh-CN" sz="2000" dirty="0"/>
              <a:t> char* </a:t>
            </a:r>
            <a:r>
              <a:rPr lang="zh-CN" altLang="zh-CN" sz="2000" dirty="0"/>
              <a:t>类型的串，</a:t>
            </a:r>
            <a:r>
              <a:rPr lang="zh-CN" altLang="en-US" sz="2000" dirty="0"/>
              <a:t>须</a:t>
            </a:r>
            <a:r>
              <a:rPr lang="zh-CN" altLang="zh-CN" sz="2000" dirty="0"/>
              <a:t>用</a:t>
            </a:r>
            <a:r>
              <a:rPr lang="en-US" altLang="zh-CN" sz="2000" dirty="0"/>
              <a:t>string</a:t>
            </a:r>
            <a:r>
              <a:rPr lang="zh-CN" altLang="zh-CN" sz="2000" dirty="0"/>
              <a:t>的</a:t>
            </a:r>
            <a:r>
              <a:rPr lang="en-US" altLang="zh-CN" sz="2000" dirty="0"/>
              <a:t>data</a:t>
            </a:r>
            <a:r>
              <a:rPr lang="zh-CN" altLang="zh-CN" sz="2000" dirty="0"/>
              <a:t>成员函数</a:t>
            </a:r>
            <a:endParaRPr lang="en-US" altLang="zh-CN" sz="2000" dirty="0"/>
          </a:p>
          <a:p>
            <a:pPr marL="457200" indent="-457200">
              <a:buFont typeface="+mj-ea"/>
              <a:buAutoNum type="circleNumDbPlain"/>
            </a:pPr>
            <a:r>
              <a:rPr lang="en-US" altLang="zh-CN" sz="2000" dirty="0"/>
              <a:t>char*</a:t>
            </a:r>
            <a:r>
              <a:rPr lang="zh-CN" altLang="zh-CN" sz="2000" dirty="0"/>
              <a:t>串要赋值给</a:t>
            </a:r>
            <a:r>
              <a:rPr lang="en-US" altLang="zh-CN" sz="2000" dirty="0"/>
              <a:t>string</a:t>
            </a:r>
            <a:r>
              <a:rPr lang="zh-CN" altLang="zh-CN" sz="2000" dirty="0"/>
              <a:t>类型的串，可用</a:t>
            </a:r>
            <a:r>
              <a:rPr lang="en-US" altLang="zh-CN" sz="2000" dirty="0"/>
              <a:t>string</a:t>
            </a:r>
            <a:r>
              <a:rPr lang="zh-CN" altLang="zh-CN" sz="2000" dirty="0"/>
              <a:t>类的</a:t>
            </a:r>
            <a:r>
              <a:rPr lang="en-US" altLang="zh-CN" sz="2000" dirty="0"/>
              <a:t>copy</a:t>
            </a:r>
            <a:r>
              <a:rPr lang="zh-CN" altLang="zh-CN" sz="2000" dirty="0"/>
              <a:t>成员函数完成。</a:t>
            </a:r>
          </a:p>
          <a:p>
            <a:pPr lvl="1" indent="-342900">
              <a:buFont typeface="+mj-ea"/>
              <a:buAutoNum type="circleNumDbPlain"/>
            </a:pPr>
            <a:r>
              <a:rPr lang="en-US" altLang="zh-CN" sz="1600" dirty="0"/>
              <a:t>string s1="ABCDEFH";	</a:t>
            </a:r>
            <a:r>
              <a:rPr lang="en-US" altLang="zh-CN" sz="1600" dirty="0" err="1"/>
              <a:t>const</a:t>
            </a:r>
            <a:r>
              <a:rPr lang="en-US" altLang="zh-CN" sz="1600" dirty="0"/>
              <a:t>	char* cs1;</a:t>
            </a:r>
            <a:endParaRPr lang="zh-CN" altLang="zh-CN" sz="1600" dirty="0"/>
          </a:p>
          <a:p>
            <a:pPr marL="400050" lvl="1" indent="0">
              <a:buNone/>
            </a:pPr>
            <a:r>
              <a:rPr lang="en-US" altLang="zh-CN" sz="1600" b="1" dirty="0">
                <a:solidFill>
                  <a:srgbClr val="0000CC"/>
                </a:solidFill>
              </a:rPr>
              <a:t>cs1=s1.data();	</a:t>
            </a:r>
            <a:r>
              <a:rPr lang="en-US" altLang="zh-CN" sz="1600" dirty="0"/>
              <a:t>		//data</a:t>
            </a:r>
            <a:r>
              <a:rPr lang="zh-CN" altLang="zh-CN" sz="1600" dirty="0"/>
              <a:t>函数只适用于赋值给</a:t>
            </a:r>
            <a:r>
              <a:rPr lang="en-US" altLang="zh-CN" sz="1600" dirty="0" err="1"/>
              <a:t>const</a:t>
            </a:r>
            <a:r>
              <a:rPr lang="en-US" altLang="zh-CN" sz="1600" dirty="0"/>
              <a:t> char*</a:t>
            </a:r>
            <a:r>
              <a:rPr lang="zh-CN" altLang="zh-CN" sz="1600" dirty="0"/>
              <a:t>类型的串</a:t>
            </a:r>
          </a:p>
          <a:p>
            <a:pPr marL="400050" lvl="1" indent="0">
              <a:buNone/>
            </a:pPr>
            <a:r>
              <a:rPr lang="en-US" altLang="zh-CN" sz="1600" dirty="0"/>
              <a:t>char *cs2;</a:t>
            </a:r>
            <a:endParaRPr lang="zh-CN" altLang="zh-CN" sz="1600" dirty="0"/>
          </a:p>
          <a:p>
            <a:pPr marL="400050" lvl="1" indent="0">
              <a:buNone/>
            </a:pPr>
            <a:r>
              <a:rPr lang="en-US" altLang="zh-CN" sz="1600" dirty="0" err="1"/>
              <a:t>int</a:t>
            </a:r>
            <a:r>
              <a:rPr lang="en-US" altLang="zh-CN" sz="1600" dirty="0"/>
              <a:t> </a:t>
            </a:r>
            <a:r>
              <a:rPr lang="en-US" altLang="zh-CN" sz="1600" dirty="0" err="1"/>
              <a:t>len</a:t>
            </a:r>
            <a:r>
              <a:rPr lang="en-US" altLang="zh-CN" sz="1600" dirty="0"/>
              <a:t>=s1.length();  	//</a:t>
            </a:r>
            <a:r>
              <a:rPr lang="zh-CN" altLang="zh-CN" sz="1600" dirty="0"/>
              <a:t>计算</a:t>
            </a:r>
            <a:r>
              <a:rPr lang="en-US" altLang="zh-CN" sz="1600" dirty="0"/>
              <a:t>string</a:t>
            </a:r>
            <a:r>
              <a:rPr lang="zh-CN" altLang="zh-CN" sz="1600" dirty="0"/>
              <a:t>类型串的长度</a:t>
            </a:r>
          </a:p>
          <a:p>
            <a:pPr marL="400050" lvl="1" indent="0">
              <a:buNone/>
            </a:pPr>
            <a:r>
              <a:rPr lang="en-US" altLang="zh-CN" sz="1600" dirty="0"/>
              <a:t>cs2=new char[len+1];   	//</a:t>
            </a:r>
            <a:r>
              <a:rPr lang="zh-CN" altLang="zh-CN" sz="1600" dirty="0"/>
              <a:t>分配</a:t>
            </a:r>
            <a:r>
              <a:rPr lang="en-US" altLang="zh-CN" sz="1600" dirty="0"/>
              <a:t>char *</a:t>
            </a:r>
            <a:r>
              <a:rPr lang="zh-CN" altLang="zh-CN" sz="1600" dirty="0"/>
              <a:t>串的存储空间</a:t>
            </a:r>
          </a:p>
          <a:p>
            <a:pPr marL="400050" lvl="1" indent="0">
              <a:buNone/>
            </a:pPr>
            <a:r>
              <a:rPr lang="en-US" altLang="zh-CN" sz="1600" b="1" dirty="0">
                <a:solidFill>
                  <a:srgbClr val="0000CC"/>
                </a:solidFill>
              </a:rPr>
              <a:t>s1.copy(cs2,len,0);    </a:t>
            </a:r>
            <a:r>
              <a:rPr lang="en-US" altLang="zh-CN" sz="1600" dirty="0"/>
              <a:t>	//</a:t>
            </a:r>
            <a:r>
              <a:rPr lang="zh-CN" altLang="zh-CN" sz="1600" dirty="0"/>
              <a:t>复制</a:t>
            </a:r>
            <a:r>
              <a:rPr lang="en-US" altLang="zh-CN" sz="1600" dirty="0"/>
              <a:t>string</a:t>
            </a:r>
            <a:r>
              <a:rPr lang="zh-CN" altLang="zh-CN" sz="1600" dirty="0"/>
              <a:t>串的内容到</a:t>
            </a:r>
            <a:r>
              <a:rPr lang="en-US" altLang="zh-CN" sz="1600" dirty="0"/>
              <a:t>char *</a:t>
            </a:r>
            <a:r>
              <a:rPr lang="zh-CN" altLang="zh-CN" sz="1600" dirty="0"/>
              <a:t>串</a:t>
            </a:r>
          </a:p>
          <a:p>
            <a:pPr marL="400050" lvl="1" indent="0">
              <a:buNone/>
            </a:pPr>
            <a:r>
              <a:rPr lang="en-US" altLang="zh-CN" sz="1600" b="1" dirty="0">
                <a:solidFill>
                  <a:srgbClr val="FF0000"/>
                </a:solidFill>
              </a:rPr>
              <a:t>cs2[</a:t>
            </a:r>
            <a:r>
              <a:rPr lang="en-US" altLang="zh-CN" sz="1600" b="1" dirty="0" err="1">
                <a:solidFill>
                  <a:srgbClr val="FF0000"/>
                </a:solidFill>
              </a:rPr>
              <a:t>len</a:t>
            </a:r>
            <a:r>
              <a:rPr lang="en-US" altLang="zh-CN" sz="1600" b="1" dirty="0">
                <a:solidFill>
                  <a:srgbClr val="FF0000"/>
                </a:solidFill>
              </a:rPr>
              <a:t>]=0;            </a:t>
            </a:r>
            <a:r>
              <a:rPr lang="en-US" altLang="zh-CN" sz="1600" dirty="0"/>
              <a:t>//</a:t>
            </a:r>
            <a:r>
              <a:rPr lang="zh-CN" altLang="zh-CN" sz="1600" dirty="0"/>
              <a:t>因</a:t>
            </a:r>
            <a:r>
              <a:rPr lang="en-US" altLang="zh-CN" sz="1600" dirty="0"/>
              <a:t>string</a:t>
            </a:r>
            <a:r>
              <a:rPr lang="zh-CN" altLang="zh-CN" sz="1600" dirty="0"/>
              <a:t>串中没有</a:t>
            </a:r>
            <a:r>
              <a:rPr lang="en-US" altLang="zh-CN" sz="1600" dirty="0"/>
              <a:t>null</a:t>
            </a:r>
            <a:r>
              <a:rPr lang="zh-CN" altLang="zh-CN" sz="1600" dirty="0"/>
              <a:t>，将它加在</a:t>
            </a:r>
            <a:r>
              <a:rPr lang="en-US" altLang="zh-CN" sz="1600" dirty="0"/>
              <a:t>char*</a:t>
            </a:r>
            <a:r>
              <a:rPr lang="zh-CN" altLang="zh-CN" sz="1600" dirty="0"/>
              <a:t>串的最后，上述</a:t>
            </a:r>
          </a:p>
          <a:p>
            <a:pPr marL="400050" lvl="1" indent="0">
              <a:buNone/>
            </a:pPr>
            <a:r>
              <a:rPr lang="en-US" altLang="zh-CN" sz="1600" dirty="0"/>
              <a:t>                               //</a:t>
            </a:r>
            <a:r>
              <a:rPr lang="zh-CN" altLang="zh-CN" sz="1600" dirty="0"/>
              <a:t>代码将</a:t>
            </a:r>
            <a:r>
              <a:rPr lang="en-US" altLang="zh-CN" sz="1600" dirty="0"/>
              <a:t>cs1</a:t>
            </a:r>
            <a:r>
              <a:rPr lang="zh-CN" altLang="zh-CN" sz="1600" dirty="0"/>
              <a:t>和</a:t>
            </a:r>
            <a:r>
              <a:rPr lang="en-US" altLang="zh-CN" sz="1600" dirty="0"/>
              <a:t>cs2</a:t>
            </a:r>
            <a:r>
              <a:rPr lang="zh-CN" altLang="zh-CN" sz="1600" dirty="0"/>
              <a:t>字符串赋值为</a:t>
            </a:r>
            <a:r>
              <a:rPr lang="en-US" altLang="zh-CN" sz="1600" dirty="0"/>
              <a:t>"ABCDEFH"</a:t>
            </a:r>
            <a:endParaRPr lang="zh-CN" altLang="en-US" sz="1600" dirty="0"/>
          </a:p>
        </p:txBody>
      </p:sp>
    </p:spTree>
    <p:extLst>
      <p:ext uri="{BB962C8B-B14F-4D97-AF65-F5344CB8AC3E}">
        <p14:creationId xmlns:p14="http://schemas.microsoft.com/office/powerpoint/2010/main" val="43182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55613" y="1196975"/>
            <a:ext cx="8229600" cy="4683125"/>
          </a:xfrm>
        </p:spPr>
        <p:txBody>
          <a:bodyPr/>
          <a:lstStyle/>
          <a:p>
            <a:pPr eaLnBrk="1" hangingPunct="1">
              <a:lnSpc>
                <a:spcPct val="80000"/>
              </a:lnSpc>
              <a:buFontTx/>
              <a:buNone/>
            </a:pPr>
            <a:r>
              <a:rPr lang="en-US" altLang="zh-CN" sz="2800" dirty="0"/>
              <a:t>【</a:t>
            </a:r>
            <a:r>
              <a:rPr lang="zh-CN" altLang="en-US" sz="2800" dirty="0"/>
              <a:t>例</a:t>
            </a:r>
            <a:r>
              <a:rPr lang="en-US" altLang="zh-CN" sz="2800" dirty="0"/>
              <a:t>7-16】  string</a:t>
            </a:r>
            <a:r>
              <a:rPr lang="zh-CN" altLang="en-US" sz="2800" dirty="0"/>
              <a:t>应用的例子。</a:t>
            </a:r>
          </a:p>
          <a:p>
            <a:pPr eaLnBrk="1" hangingPunct="1">
              <a:lnSpc>
                <a:spcPct val="80000"/>
              </a:lnSpc>
              <a:buFontTx/>
              <a:buNone/>
            </a:pPr>
            <a:r>
              <a:rPr lang="en-US" altLang="zh-CN" sz="2800" dirty="0"/>
              <a:t>//Eg7-16.cpp</a:t>
            </a:r>
          </a:p>
          <a:p>
            <a:pPr eaLnBrk="1" hangingPunct="1">
              <a:lnSpc>
                <a:spcPct val="80000"/>
              </a:lnSpc>
              <a:buFontTx/>
              <a:buNone/>
            </a:pPr>
            <a:r>
              <a:rPr lang="en-US" altLang="zh-CN" sz="2800" dirty="0"/>
              <a:t>#include&lt;</a:t>
            </a:r>
            <a:r>
              <a:rPr lang="en-US" altLang="zh-CN" sz="2800" dirty="0" err="1"/>
              <a:t>iostream</a:t>
            </a:r>
            <a:r>
              <a:rPr lang="en-US" altLang="zh-CN" sz="2800" dirty="0"/>
              <a:t>&gt;</a:t>
            </a:r>
          </a:p>
          <a:p>
            <a:pPr eaLnBrk="1" hangingPunct="1">
              <a:lnSpc>
                <a:spcPct val="80000"/>
              </a:lnSpc>
              <a:buFontTx/>
              <a:buNone/>
            </a:pPr>
            <a:r>
              <a:rPr lang="en-US" altLang="zh-CN" sz="2800" dirty="0"/>
              <a:t>#include&lt;string&gt;</a:t>
            </a:r>
          </a:p>
          <a:p>
            <a:pPr eaLnBrk="1" hangingPunct="1">
              <a:lnSpc>
                <a:spcPct val="80000"/>
              </a:lnSpc>
              <a:buFontTx/>
              <a:buNone/>
            </a:pPr>
            <a:r>
              <a:rPr lang="en-US" altLang="zh-CN" sz="2800" dirty="0"/>
              <a:t>using namespace </a:t>
            </a:r>
            <a:r>
              <a:rPr lang="en-US" altLang="zh-CN" sz="2800" dirty="0" err="1"/>
              <a:t>std</a:t>
            </a:r>
            <a:r>
              <a:rPr lang="en-US" altLang="zh-CN" sz="2800" dirty="0"/>
              <a:t>;</a:t>
            </a:r>
          </a:p>
          <a:p>
            <a:pPr eaLnBrk="1" hangingPunct="1">
              <a:lnSpc>
                <a:spcPct val="80000"/>
              </a:lnSpc>
              <a:buFontTx/>
              <a:buNone/>
            </a:pPr>
            <a:r>
              <a:rPr lang="en-US" altLang="zh-CN" sz="2800" dirty="0"/>
              <a:t>void main(){</a:t>
            </a:r>
          </a:p>
          <a:p>
            <a:pPr eaLnBrk="1" hangingPunct="1">
              <a:lnSpc>
                <a:spcPct val="80000"/>
              </a:lnSpc>
              <a:buFontTx/>
              <a:buNone/>
            </a:pPr>
            <a:r>
              <a:rPr lang="en-US" altLang="zh-CN" sz="2800" dirty="0"/>
              <a:t>		string s1="</a:t>
            </a:r>
            <a:r>
              <a:rPr lang="zh-CN" altLang="en-US" sz="2800" dirty="0"/>
              <a:t>中华人民共和国成立了</a:t>
            </a:r>
            <a:r>
              <a:rPr lang="en-US" altLang="zh-CN" sz="2800" dirty="0"/>
              <a:t>";</a:t>
            </a:r>
          </a:p>
          <a:p>
            <a:pPr eaLnBrk="1" hangingPunct="1">
              <a:lnSpc>
                <a:spcPct val="80000"/>
              </a:lnSpc>
              <a:buFontTx/>
              <a:buNone/>
            </a:pPr>
            <a:r>
              <a:rPr lang="en-US" altLang="zh-CN" sz="2800" dirty="0"/>
              <a:t>		string s2="</a:t>
            </a:r>
            <a:r>
              <a:rPr lang="zh-CN" altLang="en-US" sz="2800" dirty="0"/>
              <a:t>中国人民从此站起来了！</a:t>
            </a:r>
            <a:r>
              <a:rPr lang="en-US" altLang="zh-CN" sz="2800" dirty="0"/>
              <a:t>";</a:t>
            </a:r>
          </a:p>
          <a:p>
            <a:pPr eaLnBrk="1" hangingPunct="1">
              <a:lnSpc>
                <a:spcPct val="80000"/>
              </a:lnSpc>
              <a:buFontTx/>
              <a:buNone/>
            </a:pPr>
            <a:r>
              <a:rPr lang="en-US" altLang="zh-CN" sz="2800" dirty="0"/>
              <a:t>  		string s3,s4,s5;</a:t>
            </a:r>
          </a:p>
          <a:p>
            <a:pPr eaLnBrk="1" hangingPunct="1">
              <a:lnSpc>
                <a:spcPct val="80000"/>
              </a:lnSpc>
              <a:buFontTx/>
              <a:buNone/>
            </a:pPr>
            <a:r>
              <a:rPr lang="en-US" altLang="zh-CN" sz="2800" dirty="0"/>
              <a:t>		</a:t>
            </a:r>
            <a:r>
              <a:rPr lang="en-US" altLang="zh-CN" sz="2800" dirty="0">
                <a:solidFill>
                  <a:srgbClr val="FF0000"/>
                </a:solidFill>
              </a:rPr>
              <a:t>s3=s1+"</a:t>
            </a:r>
            <a:r>
              <a:rPr lang="zh-CN" altLang="en-US" sz="2800" dirty="0">
                <a:solidFill>
                  <a:srgbClr val="FF0000"/>
                </a:solidFill>
              </a:rPr>
              <a:t>，</a:t>
            </a:r>
            <a:r>
              <a:rPr lang="en-US" altLang="zh-CN" sz="2800" dirty="0">
                <a:solidFill>
                  <a:srgbClr val="FF0000"/>
                </a:solidFill>
              </a:rPr>
              <a:t>"+s2</a:t>
            </a:r>
            <a:r>
              <a:rPr lang="en-US" altLang="zh-CN" sz="2800" dirty="0"/>
              <a:t>;</a:t>
            </a:r>
            <a:endParaRPr lang="zh-CN" altLang="en-US" sz="2800" dirty="0"/>
          </a:p>
        </p:txBody>
      </p:sp>
      <p:sp>
        <p:nvSpPr>
          <p:cNvPr id="4" name="Rectangle 2"/>
          <p:cNvSpPr txBox="1">
            <a:spLocks noChangeArrowheads="1"/>
          </p:cNvSpPr>
          <p:nvPr/>
        </p:nvSpPr>
        <p:spPr bwMode="auto">
          <a:xfrm>
            <a:off x="455613" y="79679"/>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kern="0" dirty="0"/>
              <a:t>7.5.2 </a:t>
            </a:r>
            <a:r>
              <a:rPr lang="zh-CN" altLang="en-US" sz="4000" kern="0" dirty="0">
                <a:solidFill>
                  <a:srgbClr val="FF0000"/>
                </a:solidFill>
              </a:rPr>
              <a:t>顺序容器</a:t>
            </a:r>
          </a:p>
        </p:txBody>
      </p:sp>
    </p:spTree>
    <p:extLst>
      <p:ext uri="{BB962C8B-B14F-4D97-AF65-F5344CB8AC3E}">
        <p14:creationId xmlns:p14="http://schemas.microsoft.com/office/powerpoint/2010/main" val="2073388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79512" y="980728"/>
            <a:ext cx="8784975" cy="5877272"/>
          </a:xfrm>
        </p:spPr>
        <p:txBody>
          <a:bodyPr/>
          <a:lstStyle/>
          <a:p>
            <a:pPr eaLnBrk="1" hangingPunct="1">
              <a:lnSpc>
                <a:spcPct val="80000"/>
              </a:lnSpc>
              <a:buFontTx/>
              <a:buNone/>
            </a:pPr>
            <a:r>
              <a:rPr lang="en-US" altLang="zh-CN" sz="2400" dirty="0"/>
              <a:t>	</a:t>
            </a:r>
            <a:r>
              <a:rPr lang="en-US" altLang="zh-CN" sz="2400" dirty="0" err="1"/>
              <a:t>int</a:t>
            </a:r>
            <a:r>
              <a:rPr lang="en-US" altLang="zh-CN" sz="2400" dirty="0"/>
              <a:t> n=s1.</a:t>
            </a:r>
            <a:r>
              <a:rPr lang="en-US" altLang="zh-CN" sz="2400" b="1" dirty="0">
                <a:solidFill>
                  <a:srgbClr val="0000CC"/>
                </a:solidFill>
              </a:rPr>
              <a:t>find_first_of</a:t>
            </a:r>
            <a:r>
              <a:rPr lang="en-US" altLang="zh-CN" sz="2400" dirty="0"/>
              <a:t>("</a:t>
            </a:r>
            <a:r>
              <a:rPr lang="zh-CN" altLang="en-US" sz="2400" dirty="0"/>
              <a:t>人民</a:t>
            </a:r>
            <a:r>
              <a:rPr lang="en-US" altLang="zh-CN" sz="2400" dirty="0"/>
              <a:t>");</a:t>
            </a:r>
          </a:p>
          <a:p>
            <a:pPr eaLnBrk="1" hangingPunct="1">
              <a:lnSpc>
                <a:spcPct val="80000"/>
              </a:lnSpc>
              <a:buFontTx/>
              <a:buNone/>
            </a:pPr>
            <a:r>
              <a:rPr lang="en-US" altLang="zh-CN" sz="2400" dirty="0"/>
              <a:t>		if (n!=</a:t>
            </a:r>
            <a:r>
              <a:rPr lang="en-US" altLang="zh-CN" sz="2400" b="1" dirty="0">
                <a:solidFill>
                  <a:srgbClr val="0000CC"/>
                </a:solidFill>
              </a:rPr>
              <a:t>string::</a:t>
            </a:r>
            <a:r>
              <a:rPr lang="en-US" altLang="zh-CN" sz="2400" b="1" dirty="0" err="1">
                <a:solidFill>
                  <a:srgbClr val="0000CC"/>
                </a:solidFill>
              </a:rPr>
              <a:t>npos</a:t>
            </a:r>
            <a:r>
              <a:rPr lang="en-US" altLang="zh-CN" sz="2400" dirty="0"/>
              <a:t>)	</a:t>
            </a:r>
          </a:p>
          <a:p>
            <a:pPr eaLnBrk="1" hangingPunct="1">
              <a:lnSpc>
                <a:spcPct val="80000"/>
              </a:lnSpc>
              <a:buFontTx/>
              <a:buNone/>
            </a:pPr>
            <a:r>
              <a:rPr lang="en-US" altLang="zh-CN" sz="2400" dirty="0"/>
              <a:t>			</a:t>
            </a:r>
            <a:r>
              <a:rPr lang="en-US" altLang="zh-CN" sz="2400" dirty="0" err="1"/>
              <a:t>cout</a:t>
            </a:r>
            <a:r>
              <a:rPr lang="en-US" altLang="zh-CN" sz="2400" dirty="0"/>
              <a:t>&lt;&lt;"</a:t>
            </a:r>
            <a:r>
              <a:rPr lang="zh-CN" altLang="en-US" sz="2400" dirty="0"/>
              <a:t>人民在</a:t>
            </a:r>
            <a:r>
              <a:rPr lang="en-US" altLang="zh-CN" sz="2400" dirty="0"/>
              <a:t>s1</a:t>
            </a:r>
            <a:r>
              <a:rPr lang="zh-CN" altLang="en-US" sz="2400" dirty="0"/>
              <a:t>中的位置：</a:t>
            </a:r>
            <a:r>
              <a:rPr lang="en-US" altLang="zh-CN" sz="2400" dirty="0"/>
              <a:t>"&lt;&lt;n&lt;&lt;</a:t>
            </a:r>
            <a:r>
              <a:rPr lang="en-US" altLang="zh-CN" sz="2400" dirty="0" err="1"/>
              <a:t>endl</a:t>
            </a:r>
            <a:r>
              <a:rPr lang="en-US" altLang="zh-CN" sz="2400" dirty="0"/>
              <a:t>;</a:t>
            </a:r>
          </a:p>
          <a:p>
            <a:pPr eaLnBrk="1" hangingPunct="1">
              <a:lnSpc>
                <a:spcPct val="80000"/>
              </a:lnSpc>
              <a:buFontTx/>
              <a:buNone/>
            </a:pPr>
            <a:r>
              <a:rPr lang="en-US" altLang="zh-CN" sz="2400" dirty="0"/>
              <a:t>	   	else 		</a:t>
            </a:r>
            <a:r>
              <a:rPr lang="en-US" altLang="zh-CN" sz="2400" dirty="0" err="1"/>
              <a:t>cout</a:t>
            </a:r>
            <a:r>
              <a:rPr lang="en-US" altLang="zh-CN" sz="2400" dirty="0"/>
              <a:t>&lt;&lt;"</a:t>
            </a:r>
            <a:r>
              <a:rPr lang="zh-CN" altLang="en-US" sz="2400" dirty="0"/>
              <a:t>在</a:t>
            </a:r>
            <a:r>
              <a:rPr lang="en-US" altLang="zh-CN" sz="2400" dirty="0"/>
              <a:t>s1</a:t>
            </a:r>
            <a:r>
              <a:rPr lang="zh-CN" altLang="en-US" sz="2400" dirty="0"/>
              <a:t>中没有该子串！</a:t>
            </a:r>
            <a:r>
              <a:rPr lang="en-US" altLang="zh-CN" sz="2400" dirty="0"/>
              <a:t>";	     	</a:t>
            </a:r>
            <a:endParaRPr lang="zh-CN" altLang="en-US" sz="2400" dirty="0"/>
          </a:p>
          <a:p>
            <a:pPr eaLnBrk="1" hangingPunct="1">
              <a:lnSpc>
                <a:spcPct val="80000"/>
              </a:lnSpc>
              <a:buFontTx/>
              <a:buNone/>
            </a:pPr>
            <a:r>
              <a:rPr lang="en-US" altLang="zh-CN" sz="2400" dirty="0"/>
              <a:t>		s4=</a:t>
            </a:r>
            <a:r>
              <a:rPr lang="en-US" altLang="zh-CN" sz="2400" b="1" dirty="0">
                <a:solidFill>
                  <a:srgbClr val="0000CC"/>
                </a:solidFill>
              </a:rPr>
              <a:t>s1.substr</a:t>
            </a:r>
            <a:r>
              <a:rPr lang="en-US" altLang="zh-CN" sz="2400" dirty="0"/>
              <a:t>(4,10);</a:t>
            </a:r>
          </a:p>
          <a:p>
            <a:pPr eaLnBrk="1" hangingPunct="1">
              <a:lnSpc>
                <a:spcPct val="80000"/>
              </a:lnSpc>
              <a:buFontTx/>
              <a:buNone/>
            </a:pPr>
            <a:r>
              <a:rPr lang="en-US" altLang="zh-CN" sz="2400" dirty="0"/>
              <a:t>		</a:t>
            </a:r>
            <a:r>
              <a:rPr lang="en-US" altLang="zh-CN" sz="2400" dirty="0" err="1"/>
              <a:t>cout</a:t>
            </a:r>
            <a:r>
              <a:rPr lang="en-US" altLang="zh-CN" sz="2400" dirty="0"/>
              <a:t>&lt;&lt;"s1= "&lt;&lt;s1&lt;&lt;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&lt;&lt;"s2= "&lt;&lt;s2&lt;&lt;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&lt;&lt;"s3= "&lt;&lt;s3&lt;&lt;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&lt;&lt;"s4= "&lt;&lt;s4&lt;&lt;</a:t>
            </a:r>
            <a:r>
              <a:rPr lang="en-US" altLang="zh-CN" sz="2400" dirty="0" err="1"/>
              <a:t>endl</a:t>
            </a:r>
            <a:r>
              <a:rPr lang="en-US" altLang="zh-CN" sz="2400" dirty="0"/>
              <a:t>;</a:t>
            </a:r>
          </a:p>
          <a:p>
            <a:pPr eaLnBrk="1" hangingPunct="1">
              <a:lnSpc>
                <a:spcPct val="80000"/>
              </a:lnSpc>
              <a:buFontTx/>
              <a:buNone/>
            </a:pPr>
            <a:r>
              <a:rPr lang="en-US" altLang="zh-CN" sz="2400" dirty="0"/>
              <a:t>		if (s1&gt;s2) 	</a:t>
            </a:r>
            <a:r>
              <a:rPr lang="en-US" altLang="zh-CN" sz="2400" dirty="0" err="1"/>
              <a:t>cout</a:t>
            </a:r>
            <a:r>
              <a:rPr lang="en-US" altLang="zh-CN" sz="2400" dirty="0"/>
              <a:t>&lt;&lt;"s1&gt;s2= true "&lt;&lt;</a:t>
            </a:r>
            <a:r>
              <a:rPr lang="en-US" altLang="zh-CN" sz="2400" dirty="0" err="1"/>
              <a:t>endl</a:t>
            </a:r>
            <a:r>
              <a:rPr lang="en-US" altLang="zh-CN" sz="2400" dirty="0"/>
              <a:t>;</a:t>
            </a:r>
          </a:p>
          <a:p>
            <a:pPr eaLnBrk="1" hangingPunct="1">
              <a:lnSpc>
                <a:spcPct val="80000"/>
              </a:lnSpc>
              <a:buFontTx/>
              <a:buNone/>
            </a:pPr>
            <a:r>
              <a:rPr lang="en-US" altLang="zh-CN" sz="2400" dirty="0"/>
              <a:t>	   	else   		</a:t>
            </a:r>
            <a:r>
              <a:rPr lang="en-US" altLang="zh-CN" sz="2400" dirty="0" err="1"/>
              <a:t>cout</a:t>
            </a:r>
            <a:r>
              <a:rPr lang="en-US" altLang="zh-CN" sz="2400" dirty="0"/>
              <a:t>&lt;&lt;"s1&gt;s2= false"&lt;&lt;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dirty="0">
                <a:solidFill>
                  <a:srgbClr val="0000CC"/>
                </a:solidFill>
              </a:rPr>
              <a:t>s3.replace</a:t>
            </a:r>
            <a:r>
              <a:rPr lang="en-US" altLang="zh-CN" sz="2400" dirty="0"/>
              <a:t>(</a:t>
            </a:r>
            <a:r>
              <a:rPr lang="en-US" altLang="zh-CN" sz="2400" b="1" dirty="0">
                <a:solidFill>
                  <a:srgbClr val="FF0000"/>
                </a:solidFill>
              </a:rPr>
              <a:t>s3.find</a:t>
            </a:r>
            <a:r>
              <a:rPr lang="en-US" altLang="zh-CN" sz="2400" dirty="0"/>
              <a:t>("</a:t>
            </a:r>
            <a:r>
              <a:rPr lang="zh-CN" altLang="en-US" sz="2400" dirty="0"/>
              <a:t>从此</a:t>
            </a:r>
            <a:r>
              <a:rPr lang="en-US" altLang="zh-CN" sz="2400" dirty="0"/>
              <a:t>"),4,"</a:t>
            </a:r>
            <a:r>
              <a:rPr lang="zh-CN" altLang="en-US" sz="2400" dirty="0"/>
              <a:t>从</a:t>
            </a:r>
            <a:r>
              <a:rPr lang="en-US" altLang="zh-CN" sz="2400" dirty="0"/>
              <a:t>1949</a:t>
            </a:r>
            <a:r>
              <a:rPr lang="zh-CN" altLang="en-US" sz="2400" dirty="0"/>
              <a:t>年</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&lt;&lt;"s3 after replace= "&lt;&lt;s3&lt;&lt;</a:t>
            </a:r>
            <a:r>
              <a:rPr lang="en-US" altLang="zh-CN" sz="2400" dirty="0" err="1"/>
              <a:t>endl</a:t>
            </a:r>
            <a:r>
              <a:rPr lang="en-US" altLang="zh-CN" sz="2400" dirty="0"/>
              <a:t>;</a:t>
            </a:r>
          </a:p>
          <a:p>
            <a:pPr eaLnBrk="1" hangingPunct="1">
              <a:lnSpc>
                <a:spcPct val="80000"/>
              </a:lnSpc>
              <a:buFontTx/>
              <a:buNone/>
            </a:pPr>
            <a:r>
              <a:rPr lang="en-US" altLang="zh-CN" sz="2400" dirty="0"/>
              <a:t>		</a:t>
            </a:r>
            <a:r>
              <a:rPr lang="en-US" altLang="zh-CN" sz="2400" b="1" dirty="0">
                <a:solidFill>
                  <a:srgbClr val="0000CC"/>
                </a:solidFill>
              </a:rPr>
              <a:t>s3.insert</a:t>
            </a:r>
            <a:r>
              <a:rPr lang="en-US" altLang="zh-CN" sz="2400" dirty="0"/>
              <a:t>(</a:t>
            </a:r>
            <a:r>
              <a:rPr lang="en-US" altLang="zh-CN" sz="2400" b="1" dirty="0">
                <a:solidFill>
                  <a:srgbClr val="FF0000"/>
                </a:solidFill>
              </a:rPr>
              <a:t>s3.find</a:t>
            </a:r>
            <a:r>
              <a:rPr lang="en-US" altLang="zh-CN" sz="2400" dirty="0"/>
              <a:t>("</a:t>
            </a:r>
            <a:r>
              <a:rPr lang="zh-CN" altLang="en-US" sz="2400" dirty="0"/>
              <a:t>站</a:t>
            </a:r>
            <a:r>
              <a:rPr lang="en-US" altLang="zh-CN" sz="2400" dirty="0"/>
              <a:t>"),"10</a:t>
            </a:r>
            <a:r>
              <a:rPr lang="zh-CN" altLang="en-US" sz="2400" dirty="0"/>
              <a:t>月</a:t>
            </a:r>
            <a:r>
              <a:rPr lang="en-US" altLang="zh-CN" sz="2400" dirty="0"/>
              <a:t>");</a:t>
            </a:r>
          </a:p>
          <a:p>
            <a:pPr eaLnBrk="1" hangingPunct="1">
              <a:lnSpc>
                <a:spcPct val="80000"/>
              </a:lnSpc>
              <a:buFontTx/>
              <a:buNone/>
            </a:pPr>
            <a:r>
              <a:rPr lang="en-US" altLang="zh-CN" sz="2400" dirty="0"/>
              <a:t>		</a:t>
            </a:r>
            <a:r>
              <a:rPr lang="en-US" altLang="zh-CN" sz="2400" dirty="0" err="1"/>
              <a:t>cout</a:t>
            </a:r>
            <a:r>
              <a:rPr lang="en-US" altLang="zh-CN" sz="2400" dirty="0"/>
              <a:t>&lt;&lt;"s3 after insert=  "&lt;&lt;s3&lt;&lt;</a:t>
            </a:r>
            <a:r>
              <a:rPr lang="en-US" altLang="zh-CN" sz="2400" dirty="0" err="1"/>
              <a:t>endl</a:t>
            </a:r>
            <a:r>
              <a:rPr lang="en-US" altLang="zh-CN" sz="2400" dirty="0"/>
              <a:t>;</a:t>
            </a:r>
          </a:p>
          <a:p>
            <a:pPr eaLnBrk="1" hangingPunct="1">
              <a:lnSpc>
                <a:spcPct val="80000"/>
              </a:lnSpc>
              <a:buFontTx/>
              <a:buNone/>
            </a:pPr>
            <a:r>
              <a:rPr lang="en-US" altLang="zh-CN" sz="2400" dirty="0"/>
              <a:t>}</a:t>
            </a:r>
            <a:endParaRPr lang="zh-CN" altLang="en-US" sz="2400" dirty="0"/>
          </a:p>
        </p:txBody>
      </p:sp>
      <p:sp>
        <p:nvSpPr>
          <p:cNvPr id="4" name="Rectangle 2"/>
          <p:cNvSpPr txBox="1">
            <a:spLocks noChangeArrowheads="1"/>
          </p:cNvSpPr>
          <p:nvPr/>
        </p:nvSpPr>
        <p:spPr bwMode="auto">
          <a:xfrm>
            <a:off x="455613" y="79679"/>
            <a:ext cx="8229600" cy="811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kern="0" dirty="0"/>
              <a:t>7.5.2 </a:t>
            </a:r>
            <a:r>
              <a:rPr lang="zh-CN" altLang="en-US" sz="4000" kern="0" dirty="0">
                <a:solidFill>
                  <a:srgbClr val="FF0000"/>
                </a:solidFill>
              </a:rPr>
              <a:t>顺序容器</a:t>
            </a:r>
          </a:p>
        </p:txBody>
      </p:sp>
    </p:spTree>
    <p:extLst>
      <p:ext uri="{BB962C8B-B14F-4D97-AF65-F5344CB8AC3E}">
        <p14:creationId xmlns:p14="http://schemas.microsoft.com/office/powerpoint/2010/main" val="18204415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800" dirty="0">
                <a:solidFill>
                  <a:srgbClr val="FF0000"/>
                </a:solidFill>
              </a:rPr>
              <a:t>程序运行结果如下：</a:t>
            </a:r>
          </a:p>
          <a:p>
            <a:pPr marL="0" indent="0">
              <a:buNone/>
            </a:pPr>
            <a:r>
              <a:rPr lang="zh-CN" altLang="zh-CN" sz="2400" dirty="0"/>
              <a:t>人民在</a:t>
            </a:r>
            <a:r>
              <a:rPr lang="en-US" altLang="zh-CN" sz="2400" dirty="0"/>
              <a:t>s1</a:t>
            </a:r>
            <a:r>
              <a:rPr lang="zh-CN" altLang="zh-CN" sz="2400" dirty="0"/>
              <a:t>中的位置：</a:t>
            </a:r>
            <a:r>
              <a:rPr lang="en-US" altLang="zh-CN" sz="2400" dirty="0"/>
              <a:t>4</a:t>
            </a:r>
            <a:endParaRPr lang="zh-CN" altLang="zh-CN" sz="2400" dirty="0"/>
          </a:p>
          <a:p>
            <a:pPr marL="0" indent="0">
              <a:buNone/>
            </a:pPr>
            <a:r>
              <a:rPr lang="en-US" altLang="zh-CN" sz="2400" dirty="0"/>
              <a:t>s1= </a:t>
            </a:r>
            <a:r>
              <a:rPr lang="zh-CN" altLang="zh-CN" sz="2400" dirty="0"/>
              <a:t>中华人民共和国成立了</a:t>
            </a:r>
          </a:p>
          <a:p>
            <a:pPr marL="0" indent="0">
              <a:buNone/>
            </a:pPr>
            <a:r>
              <a:rPr lang="en-US" altLang="zh-CN" sz="2400" dirty="0"/>
              <a:t>s2= </a:t>
            </a:r>
            <a:r>
              <a:rPr lang="zh-CN" altLang="zh-CN" sz="2400" dirty="0"/>
              <a:t>中国人民从此站起来了！</a:t>
            </a:r>
          </a:p>
          <a:p>
            <a:pPr marL="0" indent="0">
              <a:buNone/>
            </a:pPr>
            <a:r>
              <a:rPr lang="en-US" altLang="zh-CN" sz="2400" dirty="0"/>
              <a:t>s3= </a:t>
            </a:r>
            <a:r>
              <a:rPr lang="zh-CN" altLang="zh-CN" sz="2400" dirty="0"/>
              <a:t>中华人民共和国成立了，中国人民从此站起来了！</a:t>
            </a:r>
          </a:p>
          <a:p>
            <a:pPr marL="0" indent="0">
              <a:buNone/>
            </a:pPr>
            <a:r>
              <a:rPr lang="en-US" altLang="zh-CN" sz="2400" dirty="0"/>
              <a:t>s4= </a:t>
            </a:r>
            <a:r>
              <a:rPr lang="zh-CN" altLang="zh-CN" sz="2400" dirty="0"/>
              <a:t>人民共和国</a:t>
            </a:r>
          </a:p>
          <a:p>
            <a:pPr marL="0" indent="0">
              <a:buNone/>
            </a:pPr>
            <a:r>
              <a:rPr lang="en-US" altLang="zh-CN" sz="2400" dirty="0"/>
              <a:t>s1&gt;s2= true </a:t>
            </a:r>
            <a:endParaRPr lang="zh-CN" altLang="zh-CN" sz="2400" dirty="0"/>
          </a:p>
          <a:p>
            <a:pPr marL="0" indent="0">
              <a:buNone/>
            </a:pPr>
            <a:r>
              <a:rPr lang="en-US" altLang="zh-CN" sz="2400" dirty="0"/>
              <a:t>s3 after replace= </a:t>
            </a:r>
            <a:r>
              <a:rPr lang="zh-CN" altLang="zh-CN" sz="2400" dirty="0"/>
              <a:t>中华人民共和国成立了，中国人民从</a:t>
            </a:r>
            <a:r>
              <a:rPr lang="en-US" altLang="zh-CN" sz="2400" dirty="0"/>
              <a:t>1949</a:t>
            </a:r>
            <a:r>
              <a:rPr lang="zh-CN" altLang="zh-CN" sz="2400" dirty="0"/>
              <a:t>年站起来了！</a:t>
            </a:r>
          </a:p>
          <a:p>
            <a:pPr marL="0" indent="0">
              <a:buNone/>
            </a:pPr>
            <a:r>
              <a:rPr lang="en-US" altLang="zh-CN" sz="2400" dirty="0"/>
              <a:t>s3 after insert=  </a:t>
            </a:r>
            <a:r>
              <a:rPr lang="zh-CN" altLang="zh-CN" sz="2400" dirty="0"/>
              <a:t>中华人民共和国成立了，中国人民从</a:t>
            </a:r>
            <a:r>
              <a:rPr lang="en-US" altLang="zh-CN" sz="2400" dirty="0"/>
              <a:t>1949</a:t>
            </a:r>
            <a:r>
              <a:rPr lang="zh-CN" altLang="zh-CN" sz="2400" dirty="0"/>
              <a:t>年</a:t>
            </a:r>
            <a:r>
              <a:rPr lang="en-US" altLang="zh-CN" sz="2400" dirty="0"/>
              <a:t>10</a:t>
            </a:r>
            <a:r>
              <a:rPr lang="zh-CN" altLang="zh-CN" sz="2400" dirty="0"/>
              <a:t>月站起来了！</a:t>
            </a:r>
          </a:p>
          <a:p>
            <a:endParaRPr lang="zh-CN" altLang="en-US" sz="2400" dirty="0"/>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4000" kern="0" dirty="0"/>
              <a:t>7.5.2 </a:t>
            </a:r>
            <a:r>
              <a:rPr lang="zh-CN" altLang="en-US" sz="4000" kern="0" dirty="0">
                <a:solidFill>
                  <a:srgbClr val="FF0000"/>
                </a:solidFill>
              </a:rPr>
              <a:t>顺序容器</a:t>
            </a:r>
          </a:p>
        </p:txBody>
      </p:sp>
    </p:spTree>
    <p:extLst>
      <p:ext uri="{BB962C8B-B14F-4D97-AF65-F5344CB8AC3E}">
        <p14:creationId xmlns:p14="http://schemas.microsoft.com/office/powerpoint/2010/main" val="16568560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55037" y="188640"/>
            <a:ext cx="7772400" cy="719138"/>
          </a:xfrm>
        </p:spPr>
        <p:txBody>
          <a:bodyPr/>
          <a:lstStyle/>
          <a:p>
            <a:pPr eaLnBrk="1" hangingPunct="1"/>
            <a:r>
              <a:rPr lang="en-US" altLang="zh-CN" sz="4000" dirty="0"/>
              <a:t>7.5.3  </a:t>
            </a:r>
            <a:r>
              <a:rPr lang="zh-CN" altLang="en-US" sz="4000" dirty="0">
                <a:solidFill>
                  <a:srgbClr val="FF0000"/>
                </a:solidFill>
              </a:rPr>
              <a:t>迭代器</a:t>
            </a:r>
          </a:p>
        </p:txBody>
      </p:sp>
      <p:sp>
        <p:nvSpPr>
          <p:cNvPr id="56323" name="Rectangle 3"/>
          <p:cNvSpPr>
            <a:spLocks noGrp="1" noChangeArrowheads="1"/>
          </p:cNvSpPr>
          <p:nvPr>
            <p:ph type="body" idx="1"/>
          </p:nvPr>
        </p:nvSpPr>
        <p:spPr>
          <a:xfrm>
            <a:off x="179512" y="1124744"/>
            <a:ext cx="8492480" cy="4827587"/>
          </a:xfrm>
        </p:spPr>
        <p:txBody>
          <a:bodyPr/>
          <a:lstStyle/>
          <a:p>
            <a:pPr eaLnBrk="1" hangingPunct="1">
              <a:buFontTx/>
              <a:buNone/>
            </a:pPr>
            <a:r>
              <a:rPr lang="en-US" altLang="zh-CN" b="1" dirty="0">
                <a:solidFill>
                  <a:srgbClr val="0000CC"/>
                </a:solidFill>
              </a:rPr>
              <a:t>1</a:t>
            </a:r>
            <a:r>
              <a:rPr lang="zh-CN" altLang="en-US" b="1" dirty="0">
                <a:solidFill>
                  <a:srgbClr val="0000CC"/>
                </a:solidFill>
              </a:rPr>
              <a:t>、迭代器的概念</a:t>
            </a:r>
          </a:p>
          <a:p>
            <a:pPr lvl="1" eaLnBrk="1" hangingPunct="1"/>
            <a:r>
              <a:rPr lang="zh-CN" altLang="en-US" sz="2400" dirty="0"/>
              <a:t>迭代器（</a:t>
            </a:r>
            <a:r>
              <a:rPr lang="en-US" altLang="zh-CN" sz="2400" dirty="0"/>
              <a:t>iterator</a:t>
            </a:r>
            <a:r>
              <a:rPr lang="zh-CN" altLang="en-US" sz="2400" dirty="0"/>
              <a:t>）是一个对象，常用它来遍历容器，即在容器中实现</a:t>
            </a:r>
            <a:r>
              <a:rPr lang="zh-CN" altLang="en-US" sz="2400" dirty="0">
                <a:latin typeface="Arial" panose="020B0604020202020204" pitchFamily="34" charset="0"/>
              </a:rPr>
              <a:t>“</a:t>
            </a:r>
            <a:r>
              <a:rPr lang="zh-CN" altLang="en-US" sz="2400" dirty="0"/>
              <a:t>取得下一个元素</a:t>
            </a:r>
            <a:r>
              <a:rPr lang="zh-CN" altLang="en-US" sz="2400" dirty="0">
                <a:latin typeface="Arial" panose="020B0604020202020204" pitchFamily="34" charset="0"/>
              </a:rPr>
              <a:t>”</a:t>
            </a:r>
            <a:r>
              <a:rPr lang="zh-CN" altLang="en-US" sz="2400" dirty="0"/>
              <a:t>的操作。</a:t>
            </a:r>
          </a:p>
          <a:p>
            <a:pPr lvl="1" eaLnBrk="1" hangingPunct="1"/>
            <a:r>
              <a:rPr lang="zh-CN" altLang="en-US" sz="2400" dirty="0"/>
              <a:t>迭代器的操作类似于指针，但它是基于模板的</a:t>
            </a:r>
            <a:r>
              <a:rPr lang="zh-CN" altLang="en-US" sz="2400" dirty="0">
                <a:latin typeface="Arial" panose="020B0604020202020204" pitchFamily="34" charset="0"/>
              </a:rPr>
              <a:t>“</a:t>
            </a:r>
            <a:r>
              <a:rPr lang="zh-CN" altLang="en-US" sz="2400" dirty="0"/>
              <a:t>功能更强大、更智能、更安全的指针</a:t>
            </a:r>
            <a:r>
              <a:rPr lang="zh-CN" altLang="en-US" sz="2400" dirty="0">
                <a:latin typeface="Arial" panose="020B0604020202020204" pitchFamily="34" charset="0"/>
              </a:rPr>
              <a:t>”</a:t>
            </a:r>
            <a:r>
              <a:rPr lang="zh-CN" altLang="en-US" sz="2400" dirty="0"/>
              <a:t>，用于指示容器中的元素位置，通过迭代器能够遍历容器中的每个元素。 </a:t>
            </a:r>
            <a:endParaRPr lang="en-US" altLang="zh-CN" sz="2400" dirty="0"/>
          </a:p>
          <a:p>
            <a:pPr lvl="1"/>
            <a:r>
              <a:rPr lang="zh-CN" altLang="zh-CN" sz="2400" dirty="0"/>
              <a:t>迭代器是</a:t>
            </a:r>
            <a:r>
              <a:rPr lang="en-US" altLang="zh-CN" sz="2400" dirty="0"/>
              <a:t>STL</a:t>
            </a:r>
            <a:r>
              <a:rPr lang="zh-CN" altLang="zh-CN" sz="2400" dirty="0"/>
              <a:t>的核心，定义了哪些算法在哪些容器中可以使用，把算法和容器连接起来，使算法、容器和迭代器能够协同工作，实现强大的程序功能。</a:t>
            </a:r>
          </a:p>
          <a:p>
            <a:pPr lvl="1"/>
            <a:r>
              <a:rPr lang="zh-CN" altLang="zh-CN" sz="2400" dirty="0"/>
              <a:t>若某个容器要使用迭代器，就必须定义迭代器。定义迭代器时，必须指定迭代器所使用的容器类型。</a:t>
            </a:r>
            <a:endParaRPr lang="zh-CN" altLang="en-US" sz="2400" dirty="0"/>
          </a:p>
        </p:txBody>
      </p:sp>
    </p:spTree>
    <p:extLst>
      <p:ext uri="{BB962C8B-B14F-4D97-AF65-F5344CB8AC3E}">
        <p14:creationId xmlns:p14="http://schemas.microsoft.com/office/powerpoint/2010/main" val="373188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anim calcmode="lin" valueType="num">
                                      <p:cBhvr additive="base">
                                        <p:cTn id="19"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116632"/>
            <a:ext cx="7772400" cy="719138"/>
          </a:xfrm>
        </p:spPr>
        <p:txBody>
          <a:bodyPr/>
          <a:lstStyle/>
          <a:p>
            <a:pPr eaLnBrk="1" hangingPunct="1"/>
            <a:r>
              <a:rPr lang="en-US" altLang="zh-CN" sz="4000" dirty="0"/>
              <a:t>7.5.3  </a:t>
            </a:r>
            <a:r>
              <a:rPr lang="zh-CN" altLang="en-US" sz="4000" dirty="0">
                <a:solidFill>
                  <a:srgbClr val="FF0000"/>
                </a:solidFill>
              </a:rPr>
              <a:t>迭代器</a:t>
            </a:r>
          </a:p>
        </p:txBody>
      </p:sp>
      <p:sp>
        <p:nvSpPr>
          <p:cNvPr id="57347" name="Rectangle 3"/>
          <p:cNvSpPr>
            <a:spLocks noGrp="1" noChangeArrowheads="1"/>
          </p:cNvSpPr>
          <p:nvPr>
            <p:ph type="body" idx="1"/>
          </p:nvPr>
        </p:nvSpPr>
        <p:spPr>
          <a:xfrm>
            <a:off x="685800" y="1268413"/>
            <a:ext cx="7772400" cy="4827587"/>
          </a:xfrm>
        </p:spPr>
        <p:txBody>
          <a:bodyPr/>
          <a:lstStyle/>
          <a:p>
            <a:pPr eaLnBrk="1" hangingPunct="1">
              <a:buFontTx/>
              <a:buNone/>
            </a:pPr>
            <a:r>
              <a:rPr lang="en-US" altLang="zh-CN" b="1" dirty="0">
                <a:solidFill>
                  <a:srgbClr val="0000CC"/>
                </a:solidFill>
              </a:rPr>
              <a:t>2</a:t>
            </a:r>
            <a:r>
              <a:rPr lang="zh-CN" altLang="en-US" b="1" dirty="0">
                <a:solidFill>
                  <a:srgbClr val="0000CC"/>
                </a:solidFill>
              </a:rPr>
              <a:t>、迭代器的基本操作</a:t>
            </a:r>
          </a:p>
          <a:p>
            <a:pPr marL="971550" lvl="1" indent="-514350" eaLnBrk="1" hangingPunct="1">
              <a:buFont typeface="+mj-ea"/>
              <a:buAutoNum type="circleNumDbPlain"/>
            </a:pPr>
            <a:r>
              <a:rPr lang="zh-CN" altLang="en-US" dirty="0"/>
              <a:t>在容器中的特定位置定位迭代器。</a:t>
            </a:r>
          </a:p>
          <a:p>
            <a:pPr marL="971550" lvl="1" indent="-514350" eaLnBrk="1" hangingPunct="1">
              <a:buFont typeface="+mj-ea"/>
              <a:buAutoNum type="circleNumDbPlain"/>
            </a:pPr>
            <a:r>
              <a:rPr lang="zh-CN" altLang="en-US" dirty="0"/>
              <a:t>在迭代器指示位置检查是否存在对象。</a:t>
            </a:r>
          </a:p>
          <a:p>
            <a:pPr marL="971550" lvl="1" indent="-514350" eaLnBrk="1" hangingPunct="1">
              <a:buFont typeface="+mj-ea"/>
              <a:buAutoNum type="circleNumDbPlain"/>
            </a:pPr>
            <a:r>
              <a:rPr lang="zh-CN" altLang="en-US" dirty="0"/>
              <a:t>获取存储在迭代器指示位置的对象值。</a:t>
            </a:r>
          </a:p>
          <a:p>
            <a:pPr marL="971550" lvl="1" indent="-514350" eaLnBrk="1" hangingPunct="1">
              <a:buFont typeface="+mj-ea"/>
              <a:buAutoNum type="circleNumDbPlain"/>
            </a:pPr>
            <a:r>
              <a:rPr lang="zh-CN" altLang="en-US" dirty="0"/>
              <a:t>改变迭代器指示位置的对象值。</a:t>
            </a:r>
          </a:p>
          <a:p>
            <a:pPr marL="971550" lvl="1" indent="-514350" eaLnBrk="1" hangingPunct="1">
              <a:buFont typeface="+mj-ea"/>
              <a:buAutoNum type="circleNumDbPlain"/>
            </a:pPr>
            <a:r>
              <a:rPr lang="zh-CN" altLang="en-US" dirty="0"/>
              <a:t>在迭代器指示位置插入新对象。</a:t>
            </a:r>
          </a:p>
          <a:p>
            <a:pPr marL="971550" lvl="1" indent="-514350" eaLnBrk="1" hangingPunct="1">
              <a:buFont typeface="+mj-ea"/>
              <a:buAutoNum type="circleNumDbPlain"/>
            </a:pPr>
            <a:r>
              <a:rPr lang="zh-CN" altLang="en-US" dirty="0"/>
              <a:t>将迭代器移到容器中的下一个位置。</a:t>
            </a:r>
          </a:p>
        </p:txBody>
      </p:sp>
    </p:spTree>
    <p:extLst>
      <p:ext uri="{BB962C8B-B14F-4D97-AF65-F5344CB8AC3E}">
        <p14:creationId xmlns:p14="http://schemas.microsoft.com/office/powerpoint/2010/main" val="13834461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188640"/>
            <a:ext cx="7772400" cy="719138"/>
          </a:xfrm>
        </p:spPr>
        <p:txBody>
          <a:bodyPr/>
          <a:lstStyle/>
          <a:p>
            <a:pPr eaLnBrk="1" hangingPunct="1"/>
            <a:r>
              <a:rPr lang="en-US" altLang="zh-CN" sz="4000" dirty="0"/>
              <a:t>7.5.3  </a:t>
            </a:r>
            <a:r>
              <a:rPr lang="zh-CN" altLang="en-US" sz="4000" dirty="0">
                <a:solidFill>
                  <a:srgbClr val="FF0000"/>
                </a:solidFill>
              </a:rPr>
              <a:t>迭代器</a:t>
            </a:r>
          </a:p>
        </p:txBody>
      </p:sp>
      <p:sp>
        <p:nvSpPr>
          <p:cNvPr id="58371" name="Rectangle 3"/>
          <p:cNvSpPr>
            <a:spLocks noGrp="1" noChangeArrowheads="1"/>
          </p:cNvSpPr>
          <p:nvPr>
            <p:ph type="body" idx="1"/>
          </p:nvPr>
        </p:nvSpPr>
        <p:spPr>
          <a:xfrm>
            <a:off x="685800" y="1268413"/>
            <a:ext cx="8062664" cy="4827587"/>
          </a:xfrm>
        </p:spPr>
        <p:txBody>
          <a:bodyPr/>
          <a:lstStyle/>
          <a:p>
            <a:pPr eaLnBrk="1" hangingPunct="1">
              <a:buFontTx/>
              <a:buNone/>
            </a:pPr>
            <a:r>
              <a:rPr lang="en-US" altLang="zh-CN" dirty="0">
                <a:solidFill>
                  <a:srgbClr val="0000CC"/>
                </a:solidFill>
              </a:rPr>
              <a:t>3</a:t>
            </a:r>
            <a:r>
              <a:rPr lang="zh-CN" altLang="en-US" dirty="0">
                <a:solidFill>
                  <a:srgbClr val="0000CC"/>
                </a:solidFill>
              </a:rPr>
              <a:t>、迭代器提供的主要操作</a:t>
            </a:r>
          </a:p>
          <a:p>
            <a:pPr lvl="1" eaLnBrk="1" hangingPunct="1"/>
            <a:r>
              <a:rPr lang="en-US" altLang="zh-CN" sz="2400" dirty="0"/>
              <a:t>operator *	</a:t>
            </a:r>
            <a:r>
              <a:rPr lang="zh-CN" altLang="en-US" sz="2400" dirty="0"/>
              <a:t>返回当前位置上的元素值</a:t>
            </a:r>
          </a:p>
          <a:p>
            <a:pPr lvl="1" eaLnBrk="1" hangingPunct="1"/>
            <a:r>
              <a:rPr lang="en-US" altLang="zh-CN" sz="2400" dirty="0"/>
              <a:t>operator++ 	</a:t>
            </a:r>
            <a:r>
              <a:rPr lang="zh-CN" altLang="en-US" sz="2400" dirty="0"/>
              <a:t>将迭代器前进到下一个元素位置</a:t>
            </a:r>
          </a:p>
          <a:p>
            <a:pPr lvl="1" eaLnBrk="1" hangingPunct="1"/>
            <a:r>
              <a:rPr lang="en-US" altLang="zh-CN" sz="2400" dirty="0"/>
              <a:t>operator--	</a:t>
            </a:r>
            <a:r>
              <a:rPr lang="zh-CN" altLang="en-US" sz="2400" dirty="0"/>
              <a:t>将迭代器后退到前一个元素位置</a:t>
            </a:r>
          </a:p>
          <a:p>
            <a:pPr lvl="1" eaLnBrk="1" hangingPunct="1"/>
            <a:r>
              <a:rPr lang="en-US" altLang="zh-CN" sz="2400" dirty="0"/>
              <a:t>operator==   </a:t>
            </a:r>
            <a:r>
              <a:rPr lang="zh-CN" altLang="en-US" sz="2400" dirty="0"/>
              <a:t>或 </a:t>
            </a:r>
            <a:r>
              <a:rPr lang="en-US" altLang="zh-CN" sz="2400" dirty="0"/>
              <a:t>operator!= 	</a:t>
            </a:r>
          </a:p>
          <a:p>
            <a:pPr lvl="1" eaLnBrk="1" hangingPunct="1"/>
            <a:r>
              <a:rPr lang="en-US" altLang="zh-CN" sz="2400" dirty="0"/>
              <a:t>operator=	</a:t>
            </a:r>
            <a:r>
              <a:rPr lang="zh-CN" altLang="en-US" sz="2400" dirty="0"/>
              <a:t>为迭代器赋值</a:t>
            </a:r>
          </a:p>
          <a:p>
            <a:pPr lvl="1" eaLnBrk="1" hangingPunct="1"/>
            <a:r>
              <a:rPr lang="en-US" altLang="zh-CN" sz="2400" dirty="0"/>
              <a:t>begin()	    </a:t>
            </a:r>
            <a:r>
              <a:rPr lang="zh-CN" altLang="en-US" sz="2400" dirty="0"/>
              <a:t>指向容器起点（即第一个元素）位置</a:t>
            </a:r>
          </a:p>
          <a:p>
            <a:pPr lvl="1" eaLnBrk="1" hangingPunct="1"/>
            <a:r>
              <a:rPr lang="en-US" altLang="zh-CN" sz="2400" dirty="0"/>
              <a:t>end()		</a:t>
            </a:r>
            <a:r>
              <a:rPr lang="zh-CN" altLang="en-US" sz="2400" dirty="0"/>
              <a:t>指向容器的结束点</a:t>
            </a:r>
          </a:p>
          <a:p>
            <a:pPr lvl="1" eaLnBrk="1" hangingPunct="1"/>
            <a:r>
              <a:rPr lang="en-US" altLang="zh-CN" sz="2400" dirty="0" err="1"/>
              <a:t>rbegin</a:t>
            </a:r>
            <a:r>
              <a:rPr lang="en-US" altLang="zh-CN" sz="2400" dirty="0"/>
              <a:t>()	          </a:t>
            </a:r>
            <a:r>
              <a:rPr lang="zh-CN" altLang="en-US" sz="2400" dirty="0"/>
              <a:t>指向按反向顺序的第一个元素位置</a:t>
            </a:r>
          </a:p>
          <a:p>
            <a:pPr lvl="1" eaLnBrk="1" hangingPunct="1"/>
            <a:r>
              <a:rPr lang="en-US" altLang="zh-CN" sz="2400" dirty="0"/>
              <a:t>rend()	</a:t>
            </a:r>
            <a:r>
              <a:rPr lang="zh-CN" altLang="en-US" sz="2400" dirty="0"/>
              <a:t>指向按反向顺序的最后一个元素后的位置</a:t>
            </a:r>
          </a:p>
        </p:txBody>
      </p:sp>
    </p:spTree>
    <p:extLst>
      <p:ext uri="{BB962C8B-B14F-4D97-AF65-F5344CB8AC3E}">
        <p14:creationId xmlns:p14="http://schemas.microsoft.com/office/powerpoint/2010/main" val="2798399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188640"/>
            <a:ext cx="7772400" cy="719138"/>
          </a:xfrm>
        </p:spPr>
        <p:txBody>
          <a:bodyPr/>
          <a:lstStyle/>
          <a:p>
            <a:pPr eaLnBrk="1" hangingPunct="1"/>
            <a:r>
              <a:rPr lang="en-US" altLang="zh-CN" sz="4000" dirty="0"/>
              <a:t>7.5.3  </a:t>
            </a:r>
            <a:r>
              <a:rPr lang="zh-CN" altLang="en-US" sz="4000" dirty="0">
                <a:solidFill>
                  <a:srgbClr val="FF0000"/>
                </a:solidFill>
              </a:rPr>
              <a:t>迭代器</a:t>
            </a:r>
          </a:p>
        </p:txBody>
      </p:sp>
      <p:sp>
        <p:nvSpPr>
          <p:cNvPr id="59395" name="Rectangle 3"/>
          <p:cNvSpPr>
            <a:spLocks noGrp="1" noChangeArrowheads="1"/>
          </p:cNvSpPr>
          <p:nvPr>
            <p:ph type="body" idx="1"/>
          </p:nvPr>
        </p:nvSpPr>
        <p:spPr>
          <a:xfrm>
            <a:off x="684212" y="1052737"/>
            <a:ext cx="8064251" cy="5329014"/>
          </a:xfrm>
        </p:spPr>
        <p:txBody>
          <a:bodyPr/>
          <a:lstStyle/>
          <a:p>
            <a:pPr eaLnBrk="1" hangingPunct="1">
              <a:lnSpc>
                <a:spcPct val="80000"/>
              </a:lnSpc>
              <a:buFontTx/>
              <a:buNone/>
            </a:pPr>
            <a:r>
              <a:rPr lang="en-US" altLang="zh-CN" sz="2800" dirty="0">
                <a:solidFill>
                  <a:srgbClr val="0000CC"/>
                </a:solidFill>
              </a:rPr>
              <a:t>【</a:t>
            </a:r>
            <a:r>
              <a:rPr lang="zh-CN" altLang="en-US" sz="2800" dirty="0">
                <a:solidFill>
                  <a:srgbClr val="0000CC"/>
                </a:solidFill>
              </a:rPr>
              <a:t>例</a:t>
            </a:r>
            <a:r>
              <a:rPr lang="en-US" altLang="zh-CN" sz="2800" dirty="0">
                <a:solidFill>
                  <a:srgbClr val="0000CC"/>
                </a:solidFill>
              </a:rPr>
              <a:t>7-17】  </a:t>
            </a:r>
            <a:r>
              <a:rPr lang="zh-CN" altLang="en-US" sz="2800" dirty="0">
                <a:solidFill>
                  <a:srgbClr val="0000CC"/>
                </a:solidFill>
              </a:rPr>
              <a:t>链表迭代器应用举例。</a:t>
            </a:r>
          </a:p>
          <a:p>
            <a:pPr eaLnBrk="1" hangingPunct="1">
              <a:lnSpc>
                <a:spcPct val="80000"/>
              </a:lnSpc>
              <a:buFontTx/>
              <a:buNone/>
            </a:pPr>
            <a:r>
              <a:rPr lang="en-US" altLang="zh-CN" sz="2400" dirty="0">
                <a:solidFill>
                  <a:srgbClr val="0000CC"/>
                </a:solidFill>
              </a:rPr>
              <a:t>//Eg7-17.cpp</a:t>
            </a:r>
          </a:p>
          <a:p>
            <a:pPr eaLnBrk="1" hangingPunct="1">
              <a:lnSpc>
                <a:spcPct val="80000"/>
              </a:lnSpc>
              <a:buFontTx/>
              <a:buNone/>
            </a:pPr>
            <a:r>
              <a:rPr lang="en-US" altLang="zh-CN" sz="2400" dirty="0"/>
              <a:t>#include&lt;</a:t>
            </a:r>
            <a:r>
              <a:rPr lang="en-US" altLang="zh-CN" sz="2400" dirty="0" err="1"/>
              <a:t>iostream</a:t>
            </a:r>
            <a:r>
              <a:rPr lang="en-US" altLang="zh-CN" sz="2400" dirty="0"/>
              <a:t>&gt;</a:t>
            </a:r>
          </a:p>
          <a:p>
            <a:pPr eaLnBrk="1" hangingPunct="1">
              <a:lnSpc>
                <a:spcPct val="80000"/>
              </a:lnSpc>
              <a:buFontTx/>
              <a:buNone/>
            </a:pPr>
            <a:r>
              <a:rPr lang="en-US" altLang="zh-CN" sz="2400" dirty="0"/>
              <a:t>#include&lt;list&gt;</a:t>
            </a:r>
          </a:p>
          <a:p>
            <a:pPr eaLnBrk="1" hangingPunct="1">
              <a:lnSpc>
                <a:spcPct val="80000"/>
              </a:lnSpc>
              <a:buFontTx/>
              <a:buNone/>
            </a:pPr>
            <a:r>
              <a:rPr lang="en-US" altLang="zh-CN" sz="2400" dirty="0"/>
              <a:t>using namespace </a:t>
            </a:r>
            <a:r>
              <a:rPr lang="en-US" altLang="zh-CN" sz="2400" dirty="0" err="1"/>
              <a:t>std</a:t>
            </a:r>
            <a:r>
              <a:rPr lang="en-US" altLang="zh-CN" sz="2400" dirty="0"/>
              <a:t>;</a:t>
            </a:r>
          </a:p>
          <a:p>
            <a:pPr eaLnBrk="1" hangingPunct="1">
              <a:lnSpc>
                <a:spcPct val="80000"/>
              </a:lnSpc>
              <a:buFontTx/>
              <a:buNone/>
            </a:pPr>
            <a:r>
              <a:rPr lang="en-US" altLang="zh-CN" sz="2400" dirty="0" err="1"/>
              <a:t>int</a:t>
            </a:r>
            <a:r>
              <a:rPr lang="en-US" altLang="zh-CN" sz="2400" dirty="0"/>
              <a:t> main(){</a:t>
            </a:r>
          </a:p>
          <a:p>
            <a:pPr eaLnBrk="1" hangingPunct="1">
              <a:lnSpc>
                <a:spcPct val="80000"/>
              </a:lnSpc>
              <a:buFontTx/>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eaLnBrk="1" hangingPunct="1">
              <a:lnSpc>
                <a:spcPct val="80000"/>
              </a:lnSpc>
              <a:buFontTx/>
              <a:buNone/>
            </a:pPr>
            <a:r>
              <a:rPr lang="en-US" altLang="zh-CN" sz="2400" dirty="0"/>
              <a:t>		list&lt;</a:t>
            </a:r>
            <a:r>
              <a:rPr lang="en-US" altLang="zh-CN" sz="2400" dirty="0" err="1"/>
              <a:t>int</a:t>
            </a:r>
            <a:r>
              <a:rPr lang="en-US" altLang="zh-CN" sz="2400" dirty="0"/>
              <a:t>&gt; L1, L2, L3(10); 	</a:t>
            </a:r>
          </a:p>
          <a:p>
            <a:pPr eaLnBrk="1" hangingPunct="1">
              <a:lnSpc>
                <a:spcPct val="80000"/>
              </a:lnSpc>
              <a:buFontTx/>
              <a:buNone/>
            </a:pPr>
            <a:r>
              <a:rPr lang="zh-CN" altLang="en-US" sz="2400" dirty="0"/>
              <a:t>		</a:t>
            </a:r>
            <a:r>
              <a:rPr lang="en-US" altLang="zh-CN" sz="2400" b="1" dirty="0">
                <a:solidFill>
                  <a:srgbClr val="FF0000"/>
                </a:solidFill>
              </a:rPr>
              <a:t>list&lt;</a:t>
            </a:r>
            <a:r>
              <a:rPr lang="en-US" altLang="zh-CN" sz="2400" b="1" dirty="0" err="1">
                <a:solidFill>
                  <a:srgbClr val="FF0000"/>
                </a:solidFill>
              </a:rPr>
              <a:t>int</a:t>
            </a:r>
            <a:r>
              <a:rPr lang="en-US" altLang="zh-CN" sz="2400" b="1" dirty="0">
                <a:solidFill>
                  <a:srgbClr val="FF0000"/>
                </a:solidFill>
              </a:rPr>
              <a:t>&gt;::iterator </a:t>
            </a:r>
            <a:r>
              <a:rPr lang="en-US" altLang="zh-CN" sz="2400" dirty="0" err="1"/>
              <a:t>iter</a:t>
            </a:r>
            <a:r>
              <a:rPr lang="en-US" altLang="zh-CN" sz="2400" dirty="0"/>
              <a:t>;          //</a:t>
            </a:r>
            <a:r>
              <a:rPr lang="zh-CN" altLang="en-US" sz="2400" dirty="0"/>
              <a:t>定义迭代器</a:t>
            </a:r>
            <a:r>
              <a:rPr lang="en-US" altLang="zh-CN" sz="2400" dirty="0" err="1"/>
              <a:t>iter</a:t>
            </a:r>
            <a:endParaRPr lang="en-US" altLang="zh-CN" sz="2400" dirty="0"/>
          </a:p>
          <a:p>
            <a:pPr eaLnBrk="1" hangingPunct="1">
              <a:lnSpc>
                <a:spcPct val="80000"/>
              </a:lnSpc>
              <a:buFontTx/>
              <a:buNone/>
            </a:pPr>
            <a:r>
              <a:rPr lang="en-US" altLang="zh-CN" sz="2400" dirty="0"/>
              <a:t>		</a:t>
            </a:r>
            <a:r>
              <a:rPr lang="en-US" altLang="zh-CN" sz="2400" dirty="0" err="1"/>
              <a:t>int</a:t>
            </a:r>
            <a:r>
              <a:rPr lang="en-US" altLang="zh-CN" sz="2400" dirty="0"/>
              <a:t> a1[]={100,90,80,70,60};       </a:t>
            </a:r>
          </a:p>
          <a:p>
            <a:pPr eaLnBrk="1" hangingPunct="1">
              <a:lnSpc>
                <a:spcPct val="80000"/>
              </a:lnSpc>
              <a:buFontTx/>
              <a:buNone/>
            </a:pPr>
            <a:r>
              <a:rPr lang="en-US" altLang="zh-CN" sz="2400" dirty="0"/>
              <a:t>		</a:t>
            </a:r>
            <a:r>
              <a:rPr lang="en-US" altLang="zh-CN" sz="2400" dirty="0" err="1"/>
              <a:t>int</a:t>
            </a:r>
            <a:r>
              <a:rPr lang="en-US" altLang="zh-CN" sz="2400" dirty="0"/>
              <a:t> a2[]={30,40,50,60,60,60,80};</a:t>
            </a:r>
          </a:p>
          <a:p>
            <a:pPr eaLnBrk="1" hangingPunct="1">
              <a:lnSpc>
                <a:spcPct val="80000"/>
              </a:lnSpc>
              <a:buFontTx/>
              <a:buNone/>
            </a:pPr>
            <a:r>
              <a:rPr lang="en-US" altLang="zh-CN" sz="2400" dirty="0"/>
              <a:t>		for(</a:t>
            </a:r>
            <a:r>
              <a:rPr lang="en-US" altLang="zh-CN" sz="2400" dirty="0" err="1"/>
              <a:t>i</a:t>
            </a:r>
            <a:r>
              <a:rPr lang="en-US" altLang="zh-CN" sz="2400" dirty="0"/>
              <a:t>=0;i&lt;5;i++)</a:t>
            </a:r>
          </a:p>
          <a:p>
            <a:pPr eaLnBrk="1" hangingPunct="1">
              <a:lnSpc>
                <a:spcPct val="80000"/>
              </a:lnSpc>
              <a:buFontTx/>
              <a:buNone/>
            </a:pPr>
            <a:r>
              <a:rPr lang="en-US" altLang="zh-CN" sz="2400" dirty="0"/>
              <a:t>			L1.push_back(a1[</a:t>
            </a:r>
            <a:r>
              <a:rPr lang="en-US" altLang="zh-CN" sz="2400" dirty="0" err="1"/>
              <a:t>i</a:t>
            </a:r>
            <a:r>
              <a:rPr lang="en-US" altLang="zh-CN" sz="2400" dirty="0"/>
              <a:t>]);    			</a:t>
            </a:r>
            <a:r>
              <a:rPr lang="zh-CN" altLang="en-US" sz="2400" dirty="0"/>
              <a:t>	</a:t>
            </a:r>
            <a:r>
              <a:rPr lang="en-US" altLang="zh-CN" sz="2400" dirty="0"/>
              <a:t>for(</a:t>
            </a:r>
            <a:r>
              <a:rPr lang="en-US" altLang="zh-CN" sz="2400" dirty="0" err="1"/>
              <a:t>i</a:t>
            </a:r>
            <a:r>
              <a:rPr lang="en-US" altLang="zh-CN" sz="2400" dirty="0"/>
              <a:t>=0;i&lt;7;i++)</a:t>
            </a:r>
          </a:p>
          <a:p>
            <a:pPr eaLnBrk="1" hangingPunct="1">
              <a:lnSpc>
                <a:spcPct val="80000"/>
              </a:lnSpc>
              <a:buFontTx/>
              <a:buNone/>
            </a:pPr>
            <a:r>
              <a:rPr lang="en-US" altLang="zh-CN" sz="2400" dirty="0"/>
              <a:t>			L2.push_front(a2[</a:t>
            </a:r>
            <a:r>
              <a:rPr lang="en-US" altLang="zh-CN" sz="2400" dirty="0" err="1"/>
              <a:t>i</a:t>
            </a:r>
            <a:r>
              <a:rPr lang="en-US" altLang="zh-CN" sz="2400" dirty="0"/>
              <a:t>]);    </a:t>
            </a:r>
            <a:r>
              <a:rPr lang="en-US" altLang="zh-CN" sz="2000" dirty="0"/>
              <a:t>		</a:t>
            </a:r>
            <a:endParaRPr lang="zh-CN" altLang="en-US" sz="2000" dirty="0"/>
          </a:p>
        </p:txBody>
      </p:sp>
    </p:spTree>
    <p:extLst>
      <p:ext uri="{BB962C8B-B14F-4D97-AF65-F5344CB8AC3E}">
        <p14:creationId xmlns:p14="http://schemas.microsoft.com/office/powerpoint/2010/main" val="10048395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79512" y="332656"/>
            <a:ext cx="8061896" cy="6121400"/>
          </a:xfrm>
        </p:spPr>
        <p:txBody>
          <a:bodyPr/>
          <a:lstStyle/>
          <a:p>
            <a:pPr eaLnBrk="1" hangingPunct="1">
              <a:lnSpc>
                <a:spcPct val="80000"/>
              </a:lnSpc>
              <a:buFontTx/>
              <a:buNone/>
            </a:pPr>
            <a:r>
              <a:rPr lang="en-US" altLang="zh-CN" sz="2000" dirty="0"/>
              <a:t>for(</a:t>
            </a:r>
            <a:r>
              <a:rPr lang="en-US" altLang="zh-CN" sz="2000" dirty="0" err="1"/>
              <a:t>iter</a:t>
            </a:r>
            <a:r>
              <a:rPr lang="en-US" altLang="zh-CN" sz="2000" dirty="0"/>
              <a:t>=</a:t>
            </a:r>
            <a:r>
              <a:rPr lang="en-US" altLang="zh-CN" sz="2400" b="1" dirty="0">
                <a:solidFill>
                  <a:srgbClr val="FF0000"/>
                </a:solidFill>
              </a:rPr>
              <a:t>L1.begin(); </a:t>
            </a:r>
            <a:r>
              <a:rPr lang="en-US" altLang="zh-CN" sz="2400" b="1" dirty="0" err="1">
                <a:solidFill>
                  <a:srgbClr val="FF0000"/>
                </a:solidFill>
              </a:rPr>
              <a:t>iter</a:t>
            </a:r>
            <a:r>
              <a:rPr lang="en-US" altLang="zh-CN" sz="2400" b="1" dirty="0">
                <a:solidFill>
                  <a:srgbClr val="FF0000"/>
                </a:solidFill>
              </a:rPr>
              <a:t>!=L1.end(); </a:t>
            </a:r>
            <a:r>
              <a:rPr lang="en-US" altLang="zh-CN" sz="2400" b="1" dirty="0" err="1">
                <a:solidFill>
                  <a:srgbClr val="FF0000"/>
                </a:solidFill>
              </a:rPr>
              <a:t>iter</a:t>
            </a:r>
            <a:r>
              <a:rPr lang="en-US" altLang="zh-CN" sz="2400" b="1" dirty="0">
                <a:solidFill>
                  <a:srgbClr val="FF0000"/>
                </a:solidFill>
              </a:rPr>
              <a:t>++</a:t>
            </a:r>
            <a:r>
              <a:rPr lang="en-US" altLang="zh-CN" sz="2000" dirty="0"/>
              <a:t>) </a:t>
            </a:r>
          </a:p>
          <a:p>
            <a:pPr eaLnBrk="1" hangingPunct="1">
              <a:lnSpc>
                <a:spcPct val="80000"/>
              </a:lnSpc>
              <a:buFontTx/>
              <a:buNone/>
            </a:pPr>
            <a:r>
              <a:rPr lang="en-US" altLang="zh-CN" sz="2000" dirty="0"/>
              <a:t>	</a:t>
            </a:r>
            <a:r>
              <a:rPr lang="en-US" altLang="zh-CN" sz="2000" dirty="0" err="1"/>
              <a:t>cout</a:t>
            </a:r>
            <a:r>
              <a:rPr lang="en-US" altLang="zh-CN" sz="2400" b="1" dirty="0">
                <a:solidFill>
                  <a:srgbClr val="FF0000"/>
                </a:solidFill>
              </a:rPr>
              <a:t>&lt;&lt;*</a:t>
            </a:r>
            <a:r>
              <a:rPr lang="en-US" altLang="zh-CN" sz="2400" b="1" dirty="0" err="1">
                <a:solidFill>
                  <a:srgbClr val="FF0000"/>
                </a:solidFill>
              </a:rPr>
              <a:t>iter</a:t>
            </a:r>
            <a:r>
              <a:rPr lang="en-US" altLang="zh-CN" sz="2000" dirty="0"/>
              <a:t>&lt;&lt;"\t" </a:t>
            </a:r>
          </a:p>
          <a:p>
            <a:pPr eaLnBrk="1" hangingPunct="1">
              <a:lnSpc>
                <a:spcPct val="80000"/>
              </a:lnSpc>
              <a:buFontTx/>
              <a:buNone/>
            </a:pPr>
            <a:r>
              <a:rPr lang="en-US" altLang="zh-CN" sz="2000" dirty="0" err="1"/>
              <a:t>cout</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err="1"/>
              <a:t>int</a:t>
            </a:r>
            <a:r>
              <a:rPr lang="en-US" altLang="zh-CN" sz="2000" dirty="0"/>
              <a:t> sum=0;</a:t>
            </a:r>
          </a:p>
          <a:p>
            <a:pPr eaLnBrk="1" hangingPunct="1">
              <a:lnSpc>
                <a:spcPct val="80000"/>
              </a:lnSpc>
              <a:buFontTx/>
              <a:buNone/>
            </a:pPr>
            <a:r>
              <a:rPr lang="en-US" altLang="zh-CN" sz="2000" dirty="0"/>
              <a:t>//</a:t>
            </a:r>
            <a:r>
              <a:rPr lang="zh-CN" altLang="en-US" sz="2000" dirty="0"/>
              <a:t>通过迭代器反向输出</a:t>
            </a:r>
            <a:r>
              <a:rPr lang="en-US" altLang="zh-CN" sz="2000" dirty="0"/>
              <a:t>L2</a:t>
            </a:r>
            <a:r>
              <a:rPr lang="zh-CN" altLang="en-US" sz="2000" dirty="0"/>
              <a:t>的所有元素</a:t>
            </a:r>
          </a:p>
          <a:p>
            <a:pPr eaLnBrk="1" hangingPunct="1">
              <a:lnSpc>
                <a:spcPct val="80000"/>
              </a:lnSpc>
              <a:buFontTx/>
              <a:buNone/>
            </a:pPr>
            <a:r>
              <a:rPr lang="en-US" altLang="zh-CN" sz="2000" dirty="0"/>
              <a:t>for(</a:t>
            </a:r>
            <a:r>
              <a:rPr lang="en-US" altLang="zh-CN" sz="2000" dirty="0" err="1"/>
              <a:t>iter</a:t>
            </a:r>
            <a:r>
              <a:rPr lang="en-US" altLang="zh-CN" sz="2000" dirty="0"/>
              <a:t>=--L2.end();</a:t>
            </a:r>
            <a:r>
              <a:rPr lang="en-US" altLang="zh-CN" sz="2000" dirty="0" err="1"/>
              <a:t>iter</a:t>
            </a:r>
            <a:r>
              <a:rPr lang="en-US" altLang="zh-CN" sz="2000" dirty="0"/>
              <a:t>!=L2.begin();</a:t>
            </a:r>
            <a:r>
              <a:rPr lang="en-US" altLang="zh-CN" sz="2000" dirty="0" err="1"/>
              <a:t>iter</a:t>
            </a:r>
            <a:r>
              <a:rPr lang="en-US" altLang="zh-CN" sz="2000" dirty="0"/>
              <a:t>--){ </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iter</a:t>
            </a:r>
            <a:r>
              <a:rPr lang="en-US" altLang="zh-CN" sz="2000" dirty="0"/>
              <a:t>&lt;&lt;"\t";                 </a:t>
            </a:r>
          </a:p>
          <a:p>
            <a:pPr eaLnBrk="1" hangingPunct="1">
              <a:lnSpc>
                <a:spcPct val="80000"/>
              </a:lnSpc>
              <a:buFontTx/>
              <a:buNone/>
            </a:pPr>
            <a:r>
              <a:rPr lang="en-US" altLang="zh-CN" sz="2000" dirty="0"/>
              <a:t>	sum+=*</a:t>
            </a:r>
            <a:r>
              <a:rPr lang="en-US" altLang="zh-CN" sz="2000" dirty="0" err="1"/>
              <a:t>iter</a:t>
            </a:r>
            <a:r>
              <a:rPr lang="en-US" altLang="zh-CN" sz="2000" dirty="0"/>
              <a:t>; 	//</a:t>
            </a:r>
            <a:r>
              <a:rPr lang="zh-CN" altLang="en-US" sz="2000" dirty="0"/>
              <a:t>计算</a:t>
            </a:r>
            <a:r>
              <a:rPr lang="en-US" altLang="zh-CN" sz="2000" dirty="0"/>
              <a:t>L2</a:t>
            </a:r>
            <a:r>
              <a:rPr lang="zh-CN" altLang="en-US" sz="2000" dirty="0"/>
              <a:t>所有链表节点的总和</a:t>
            </a:r>
          </a:p>
          <a:p>
            <a:pPr eaLnBrk="1" hangingPunct="1">
              <a:lnSpc>
                <a:spcPct val="80000"/>
              </a:lnSpc>
              <a:buFontTx/>
              <a:buNone/>
            </a:pPr>
            <a:r>
              <a:rPr lang="en-US" altLang="zh-CN" sz="2000" dirty="0"/>
              <a:t>}</a:t>
            </a:r>
          </a:p>
          <a:p>
            <a:pPr eaLnBrk="1" hangingPunct="1">
              <a:lnSpc>
                <a:spcPct val="80000"/>
              </a:lnSpc>
              <a:buFontTx/>
              <a:buNone/>
            </a:pPr>
            <a:r>
              <a:rPr lang="en-US" altLang="zh-CN" sz="2000" dirty="0" err="1"/>
              <a:t>cout</a:t>
            </a:r>
            <a:r>
              <a:rPr lang="en-US" altLang="zh-CN" sz="2000" dirty="0"/>
              <a:t>&lt;&lt;"\nL2: sum="&lt;&lt;sum&lt;&lt;</a:t>
            </a:r>
            <a:r>
              <a:rPr lang="en-US" altLang="zh-CN" sz="2000" dirty="0" err="1"/>
              <a:t>endl</a:t>
            </a:r>
            <a:r>
              <a:rPr lang="en-US" altLang="zh-CN" sz="2000" dirty="0"/>
              <a:t>;</a:t>
            </a:r>
          </a:p>
          <a:p>
            <a:pPr eaLnBrk="1" hangingPunct="1">
              <a:lnSpc>
                <a:spcPct val="80000"/>
              </a:lnSpc>
              <a:buFontTx/>
              <a:buNone/>
            </a:pPr>
            <a:r>
              <a:rPr lang="en-US" altLang="zh-CN" sz="2000" dirty="0" err="1"/>
              <a:t>int</a:t>
            </a:r>
            <a:r>
              <a:rPr lang="en-US" altLang="zh-CN" sz="2000" dirty="0"/>
              <a:t> data=0;</a:t>
            </a:r>
          </a:p>
          <a:p>
            <a:pPr eaLnBrk="1" hangingPunct="1">
              <a:lnSpc>
                <a:spcPct val="80000"/>
              </a:lnSpc>
              <a:buFontTx/>
              <a:buNone/>
            </a:pPr>
            <a:r>
              <a:rPr lang="en-US" altLang="zh-CN" sz="2000" dirty="0"/>
              <a:t>//</a:t>
            </a:r>
            <a:r>
              <a:rPr lang="zh-CN" altLang="en-US" sz="2000" dirty="0"/>
              <a:t>通过迭代器修改</a:t>
            </a:r>
            <a:r>
              <a:rPr lang="en-US" altLang="zh-CN" sz="2000" dirty="0"/>
              <a:t>L3</a:t>
            </a:r>
            <a:r>
              <a:rPr lang="zh-CN" altLang="en-US" sz="2000" dirty="0"/>
              <a:t>链表的内容</a:t>
            </a:r>
          </a:p>
          <a:p>
            <a:pPr eaLnBrk="1" hangingPunct="1">
              <a:lnSpc>
                <a:spcPct val="80000"/>
              </a:lnSpc>
              <a:buFontTx/>
              <a:buNone/>
            </a:pPr>
            <a:r>
              <a:rPr lang="en-US" altLang="zh-CN" sz="2000" dirty="0"/>
              <a:t>for(</a:t>
            </a:r>
            <a:r>
              <a:rPr lang="en-US" altLang="zh-CN" sz="2000" dirty="0" err="1"/>
              <a:t>iter</a:t>
            </a:r>
            <a:r>
              <a:rPr lang="en-US" altLang="zh-CN" sz="2000" dirty="0"/>
              <a:t>=L3.begin();</a:t>
            </a:r>
            <a:r>
              <a:rPr lang="en-US" altLang="zh-CN" sz="2000" dirty="0" err="1"/>
              <a:t>iter</a:t>
            </a:r>
            <a:r>
              <a:rPr lang="en-US" altLang="zh-CN" sz="2000" dirty="0"/>
              <a:t>!=L3.end();</a:t>
            </a:r>
            <a:r>
              <a:rPr lang="en-US" altLang="zh-CN" sz="2000" dirty="0" err="1"/>
              <a:t>iter</a:t>
            </a:r>
            <a:r>
              <a:rPr lang="en-US" altLang="zh-CN" sz="2000" dirty="0"/>
              <a:t>++)	</a:t>
            </a:r>
          </a:p>
          <a:p>
            <a:pPr eaLnBrk="1" hangingPunct="1">
              <a:lnSpc>
                <a:spcPct val="80000"/>
              </a:lnSpc>
              <a:buFontTx/>
              <a:buNone/>
            </a:pPr>
            <a:r>
              <a:rPr lang="en-US" altLang="zh-CN" sz="2000" dirty="0"/>
              <a:t>	</a:t>
            </a:r>
            <a:r>
              <a:rPr lang="en-US" altLang="zh-CN" sz="2400" b="1" dirty="0">
                <a:solidFill>
                  <a:srgbClr val="FF0000"/>
                </a:solidFill>
              </a:rPr>
              <a:t>*</a:t>
            </a:r>
            <a:r>
              <a:rPr lang="en-US" altLang="zh-CN" sz="2400" b="1" dirty="0" err="1">
                <a:solidFill>
                  <a:srgbClr val="FF0000"/>
                </a:solidFill>
              </a:rPr>
              <a:t>iter</a:t>
            </a:r>
            <a:r>
              <a:rPr lang="en-US" altLang="zh-CN" sz="2400" b="1" dirty="0">
                <a:solidFill>
                  <a:srgbClr val="FF0000"/>
                </a:solidFill>
              </a:rPr>
              <a:t>=data+=10;               </a:t>
            </a:r>
          </a:p>
          <a:p>
            <a:pPr eaLnBrk="1" hangingPunct="1">
              <a:lnSpc>
                <a:spcPct val="80000"/>
              </a:lnSpc>
              <a:buFontTx/>
              <a:buNone/>
            </a:pPr>
            <a:r>
              <a:rPr lang="en-US" altLang="zh-CN" sz="2400" b="1" dirty="0">
                <a:solidFill>
                  <a:srgbClr val="FF0000"/>
                </a:solidFill>
              </a:rPr>
              <a:t> </a:t>
            </a:r>
            <a:r>
              <a:rPr lang="en-US" altLang="zh-CN" sz="2000" dirty="0"/>
              <a:t>for(</a:t>
            </a:r>
            <a:r>
              <a:rPr lang="en-US" altLang="zh-CN" sz="2000" dirty="0" err="1"/>
              <a:t>iter</a:t>
            </a:r>
            <a:r>
              <a:rPr lang="en-US" altLang="zh-CN" sz="2000" dirty="0"/>
              <a:t>=L3.begin();</a:t>
            </a:r>
            <a:r>
              <a:rPr lang="en-US" altLang="zh-CN" sz="2000" dirty="0" err="1"/>
              <a:t>iter</a:t>
            </a:r>
            <a:r>
              <a:rPr lang="en-US" altLang="zh-CN" sz="2000" dirty="0"/>
              <a:t>!=L3.end();</a:t>
            </a:r>
            <a:r>
              <a:rPr lang="en-US" altLang="zh-CN" sz="2000" dirty="0" err="1"/>
              <a:t>iter</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a:t>
            </a:r>
            <a:r>
              <a:rPr lang="en-US" altLang="zh-CN" sz="2000" dirty="0" err="1"/>
              <a:t>iter</a:t>
            </a:r>
            <a:r>
              <a:rPr lang="en-US" altLang="zh-CN" sz="2000" dirty="0"/>
              <a:t>&lt;&lt;"\t";</a:t>
            </a:r>
          </a:p>
          <a:p>
            <a:pPr eaLnBrk="1" hangingPunct="1">
              <a:lnSpc>
                <a:spcPct val="80000"/>
              </a:lnSpc>
              <a:buFontTx/>
              <a:buNone/>
            </a:pPr>
            <a:r>
              <a:rPr lang="en-US" altLang="zh-CN" sz="2000" dirty="0" err="1"/>
              <a:t>cout</a:t>
            </a:r>
            <a:r>
              <a:rPr lang="en-US" altLang="zh-CN" sz="2000" dirty="0"/>
              <a:t>&lt;&lt;</a:t>
            </a:r>
            <a:r>
              <a:rPr lang="en-US" altLang="zh-CN" sz="2000" dirty="0" err="1"/>
              <a:t>endl</a:t>
            </a:r>
            <a:r>
              <a:rPr lang="en-US" altLang="zh-CN" sz="2000" dirty="0"/>
              <a:t>;</a:t>
            </a:r>
          </a:p>
          <a:p>
            <a:pPr eaLnBrk="1" hangingPunct="1">
              <a:lnSpc>
                <a:spcPct val="80000"/>
              </a:lnSpc>
              <a:buFontTx/>
              <a:buNone/>
            </a:pPr>
            <a:r>
              <a:rPr lang="en-US" altLang="zh-CN" sz="2000" dirty="0"/>
              <a:t>return 0;</a:t>
            </a:r>
          </a:p>
          <a:p>
            <a:pPr eaLnBrk="1" hangingPunct="1">
              <a:lnSpc>
                <a:spcPct val="80000"/>
              </a:lnSpc>
              <a:buFontTx/>
              <a:buNone/>
            </a:pPr>
            <a:r>
              <a:rPr lang="en-US" altLang="zh-CN" sz="2000" dirty="0"/>
              <a:t>}</a:t>
            </a:r>
            <a:endParaRPr lang="zh-CN" altLang="en-US" sz="2000" dirty="0"/>
          </a:p>
        </p:txBody>
      </p:sp>
      <p:sp>
        <p:nvSpPr>
          <p:cNvPr id="2" name="对话气泡: 矩形 1"/>
          <p:cNvSpPr/>
          <p:nvPr/>
        </p:nvSpPr>
        <p:spPr>
          <a:xfrm>
            <a:off x="4788024" y="3284984"/>
            <a:ext cx="4248472" cy="2664296"/>
          </a:xfrm>
          <a:prstGeom prst="wedgeRectCallout">
            <a:avLst>
              <a:gd name="adj1" fmla="val -58250"/>
              <a:gd name="adj2" fmla="val 2501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程序运行结果如下：</a:t>
            </a:r>
          </a:p>
          <a:p>
            <a:r>
              <a:rPr lang="en-US" altLang="zh-CN" dirty="0"/>
              <a:t>100	90	80	70	60	</a:t>
            </a:r>
            <a:endParaRPr lang="zh-CN" altLang="zh-CN" dirty="0"/>
          </a:p>
          <a:p>
            <a:r>
              <a:rPr lang="en-US" altLang="zh-CN" dirty="0"/>
              <a:t>30	40	50	60	60	60	</a:t>
            </a:r>
            <a:endParaRPr lang="zh-CN" altLang="zh-CN" dirty="0"/>
          </a:p>
          <a:p>
            <a:r>
              <a:rPr lang="en-US" altLang="zh-CN" dirty="0"/>
              <a:t>L2: sum=300</a:t>
            </a:r>
            <a:endParaRPr lang="zh-CN" altLang="zh-CN" dirty="0"/>
          </a:p>
          <a:p>
            <a:r>
              <a:rPr lang="en-US" altLang="zh-CN" dirty="0"/>
              <a:t>10	20	30	40	50	60	70	80	90	100</a:t>
            </a:r>
            <a:endParaRPr lang="zh-CN" altLang="zh-CN" dirty="0"/>
          </a:p>
        </p:txBody>
      </p:sp>
    </p:spTree>
    <p:extLst>
      <p:ext uri="{BB962C8B-B14F-4D97-AF65-F5344CB8AC3E}">
        <p14:creationId xmlns:p14="http://schemas.microsoft.com/office/powerpoint/2010/main" val="187405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fade">
                                      <p:cBhvr>
                                        <p:cTn id="7" dur="1000"/>
                                        <p:tgtEl>
                                          <p:spTgt spid="60418">
                                            <p:txEl>
                                              <p:pRg st="0" end="0"/>
                                            </p:txEl>
                                          </p:spTgt>
                                        </p:tgtEl>
                                      </p:cBhvr>
                                    </p:animEffect>
                                    <p:anim calcmode="lin" valueType="num">
                                      <p:cBhvr>
                                        <p:cTn id="8" dur="1000" fill="hold"/>
                                        <p:tgtEl>
                                          <p:spTgt spid="604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1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fade">
                                      <p:cBhvr>
                                        <p:cTn id="12" dur="1000"/>
                                        <p:tgtEl>
                                          <p:spTgt spid="60418">
                                            <p:txEl>
                                              <p:pRg st="1" end="1"/>
                                            </p:txEl>
                                          </p:spTgt>
                                        </p:tgtEl>
                                      </p:cBhvr>
                                    </p:animEffect>
                                    <p:anim calcmode="lin" valueType="num">
                                      <p:cBhvr>
                                        <p:cTn id="13" dur="1000" fill="hold"/>
                                        <p:tgtEl>
                                          <p:spTgt spid="604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04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0418">
                                            <p:txEl>
                                              <p:pRg st="2" end="2"/>
                                            </p:txEl>
                                          </p:spTgt>
                                        </p:tgtEl>
                                        <p:attrNameLst>
                                          <p:attrName>style.visibility</p:attrName>
                                        </p:attrNameLst>
                                      </p:cBhvr>
                                      <p:to>
                                        <p:strVal val="visible"/>
                                      </p:to>
                                    </p:set>
                                    <p:animEffect transition="in" filter="fade">
                                      <p:cBhvr>
                                        <p:cTn id="19" dur="500"/>
                                        <p:tgtEl>
                                          <p:spTgt spid="60418">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fade">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0418">
                                            <p:txEl>
                                              <p:pRg st="4" end="4"/>
                                            </p:txEl>
                                          </p:spTgt>
                                        </p:tgtEl>
                                        <p:attrNameLst>
                                          <p:attrName>style.visibility</p:attrName>
                                        </p:attrNameLst>
                                      </p:cBhvr>
                                      <p:to>
                                        <p:strVal val="visible"/>
                                      </p:to>
                                    </p:set>
                                    <p:anim calcmode="lin" valueType="num">
                                      <p:cBhvr additive="base">
                                        <p:cTn id="27" dur="500" fill="hold"/>
                                        <p:tgtEl>
                                          <p:spTgt spid="6041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8">
                                            <p:txEl>
                                              <p:pRg st="5" end="5"/>
                                            </p:txEl>
                                          </p:spTgt>
                                        </p:tgtEl>
                                        <p:attrNameLst>
                                          <p:attrName>style.visibility</p:attrName>
                                        </p:attrNameLst>
                                      </p:cBhvr>
                                      <p:to>
                                        <p:strVal val="visible"/>
                                      </p:to>
                                    </p:set>
                                    <p:anim calcmode="lin" valueType="num">
                                      <p:cBhvr additive="base">
                                        <p:cTn id="31" dur="500" fill="hold"/>
                                        <p:tgtEl>
                                          <p:spTgt spid="6041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8">
                                            <p:txEl>
                                              <p:pRg st="6" end="6"/>
                                            </p:txEl>
                                          </p:spTgt>
                                        </p:tgtEl>
                                        <p:attrNameLst>
                                          <p:attrName>style.visibility</p:attrName>
                                        </p:attrNameLst>
                                      </p:cBhvr>
                                      <p:to>
                                        <p:strVal val="visible"/>
                                      </p:to>
                                    </p:set>
                                    <p:anim calcmode="lin" valueType="num">
                                      <p:cBhvr additive="base">
                                        <p:cTn id="35" dur="500" fill="hold"/>
                                        <p:tgtEl>
                                          <p:spTgt spid="6041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8">
                                            <p:txEl>
                                              <p:pRg st="7" end="7"/>
                                            </p:txEl>
                                          </p:spTgt>
                                        </p:tgtEl>
                                        <p:attrNameLst>
                                          <p:attrName>style.visibility</p:attrName>
                                        </p:attrNameLst>
                                      </p:cBhvr>
                                      <p:to>
                                        <p:strVal val="visible"/>
                                      </p:to>
                                    </p:set>
                                    <p:anim calcmode="lin" valueType="num">
                                      <p:cBhvr additive="base">
                                        <p:cTn id="39" dur="500" fill="hold"/>
                                        <p:tgtEl>
                                          <p:spTgt spid="6041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418">
                                            <p:txEl>
                                              <p:pRg st="8" end="8"/>
                                            </p:txEl>
                                          </p:spTgt>
                                        </p:tgtEl>
                                        <p:attrNameLst>
                                          <p:attrName>style.visibility</p:attrName>
                                        </p:attrNameLst>
                                      </p:cBhvr>
                                      <p:to>
                                        <p:strVal val="visible"/>
                                      </p:to>
                                    </p:set>
                                    <p:anim calcmode="lin" valueType="num">
                                      <p:cBhvr additive="base">
                                        <p:cTn id="43" dur="500" fill="hold"/>
                                        <p:tgtEl>
                                          <p:spTgt spid="6041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418">
                                            <p:txEl>
                                              <p:pRg st="9" end="9"/>
                                            </p:txEl>
                                          </p:spTgt>
                                        </p:tgtEl>
                                        <p:attrNameLst>
                                          <p:attrName>style.visibility</p:attrName>
                                        </p:attrNameLst>
                                      </p:cBhvr>
                                      <p:to>
                                        <p:strVal val="visible"/>
                                      </p:to>
                                    </p:set>
                                    <p:anim calcmode="lin" valueType="num">
                                      <p:cBhvr additive="base">
                                        <p:cTn id="49" dur="500" fill="hold"/>
                                        <p:tgtEl>
                                          <p:spTgt spid="6041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8">
                                            <p:txEl>
                                              <p:pRg st="10" end="10"/>
                                            </p:txEl>
                                          </p:spTgt>
                                        </p:tgtEl>
                                        <p:attrNameLst>
                                          <p:attrName>style.visibility</p:attrName>
                                        </p:attrNameLst>
                                      </p:cBhvr>
                                      <p:to>
                                        <p:strVal val="visible"/>
                                      </p:to>
                                    </p:set>
                                    <p:anim calcmode="lin" valueType="num">
                                      <p:cBhvr additive="base">
                                        <p:cTn id="53" dur="500" fill="hold"/>
                                        <p:tgtEl>
                                          <p:spTgt spid="6041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0418">
                                            <p:txEl>
                                              <p:pRg st="11" end="11"/>
                                            </p:txEl>
                                          </p:spTgt>
                                        </p:tgtEl>
                                        <p:attrNameLst>
                                          <p:attrName>style.visibility</p:attrName>
                                        </p:attrNameLst>
                                      </p:cBhvr>
                                      <p:to>
                                        <p:strVal val="visible"/>
                                      </p:to>
                                    </p:set>
                                    <p:anim calcmode="lin" valueType="num">
                                      <p:cBhvr additive="base">
                                        <p:cTn id="59" dur="500" fill="hold"/>
                                        <p:tgtEl>
                                          <p:spTgt spid="60418">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0418">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0418">
                                            <p:txEl>
                                              <p:pRg st="12" end="12"/>
                                            </p:txEl>
                                          </p:spTgt>
                                        </p:tgtEl>
                                        <p:attrNameLst>
                                          <p:attrName>style.visibility</p:attrName>
                                        </p:attrNameLst>
                                      </p:cBhvr>
                                      <p:to>
                                        <p:strVal val="visible"/>
                                      </p:to>
                                    </p:set>
                                    <p:anim calcmode="lin" valueType="num">
                                      <p:cBhvr additive="base">
                                        <p:cTn id="63" dur="500" fill="hold"/>
                                        <p:tgtEl>
                                          <p:spTgt spid="60418">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0418">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0418">
                                            <p:txEl>
                                              <p:pRg st="13" end="13"/>
                                            </p:txEl>
                                          </p:spTgt>
                                        </p:tgtEl>
                                        <p:attrNameLst>
                                          <p:attrName>style.visibility</p:attrName>
                                        </p:attrNameLst>
                                      </p:cBhvr>
                                      <p:to>
                                        <p:strVal val="visible"/>
                                      </p:to>
                                    </p:set>
                                    <p:anim calcmode="lin" valueType="num">
                                      <p:cBhvr additive="base">
                                        <p:cTn id="67" dur="500" fill="hold"/>
                                        <p:tgtEl>
                                          <p:spTgt spid="6041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0418">
                                            <p:txEl>
                                              <p:pRg st="14" end="14"/>
                                            </p:txEl>
                                          </p:spTgt>
                                        </p:tgtEl>
                                        <p:attrNameLst>
                                          <p:attrName>style.visibility</p:attrName>
                                        </p:attrNameLst>
                                      </p:cBhvr>
                                      <p:to>
                                        <p:strVal val="visible"/>
                                      </p:to>
                                    </p:set>
                                    <p:anim calcmode="lin" valueType="num">
                                      <p:cBhvr additive="base">
                                        <p:cTn id="73" dur="500" fill="hold"/>
                                        <p:tgtEl>
                                          <p:spTgt spid="60418">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0418">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418">
                                            <p:txEl>
                                              <p:pRg st="15" end="15"/>
                                            </p:txEl>
                                          </p:spTgt>
                                        </p:tgtEl>
                                        <p:attrNameLst>
                                          <p:attrName>style.visibility</p:attrName>
                                        </p:attrNameLst>
                                      </p:cBhvr>
                                      <p:to>
                                        <p:strVal val="visible"/>
                                      </p:to>
                                    </p:set>
                                    <p:anim calcmode="lin" valueType="num">
                                      <p:cBhvr additive="base">
                                        <p:cTn id="77" dur="500" fill="hold"/>
                                        <p:tgtEl>
                                          <p:spTgt spid="60418">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041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0418">
                                            <p:txEl>
                                              <p:pRg st="16" end="16"/>
                                            </p:txEl>
                                          </p:spTgt>
                                        </p:tgtEl>
                                        <p:attrNameLst>
                                          <p:attrName>style.visibility</p:attrName>
                                        </p:attrNameLst>
                                      </p:cBhvr>
                                      <p:to>
                                        <p:strVal val="visible"/>
                                      </p:to>
                                    </p:set>
                                    <p:anim calcmode="lin" valueType="num">
                                      <p:cBhvr additive="base">
                                        <p:cTn id="83" dur="500" fill="hold"/>
                                        <p:tgtEl>
                                          <p:spTgt spid="60418">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0418">
                                            <p:txEl>
                                              <p:pRg st="16" end="16"/>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0418">
                                            <p:txEl>
                                              <p:pRg st="17" end="17"/>
                                            </p:txEl>
                                          </p:spTgt>
                                        </p:tgtEl>
                                        <p:attrNameLst>
                                          <p:attrName>style.visibility</p:attrName>
                                        </p:attrNameLst>
                                      </p:cBhvr>
                                      <p:to>
                                        <p:strVal val="visible"/>
                                      </p:to>
                                    </p:set>
                                    <p:anim calcmode="lin" valueType="num">
                                      <p:cBhvr additive="base">
                                        <p:cTn id="87" dur="500" fill="hold"/>
                                        <p:tgtEl>
                                          <p:spTgt spid="60418">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0418">
                                            <p:txEl>
                                              <p:pRg st="17" end="17"/>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0418">
                                            <p:txEl>
                                              <p:pRg st="18" end="18"/>
                                            </p:txEl>
                                          </p:spTgt>
                                        </p:tgtEl>
                                        <p:attrNameLst>
                                          <p:attrName>style.visibility</p:attrName>
                                        </p:attrNameLst>
                                      </p:cBhvr>
                                      <p:to>
                                        <p:strVal val="visible"/>
                                      </p:to>
                                    </p:set>
                                    <p:anim calcmode="lin" valueType="num">
                                      <p:cBhvr additive="base">
                                        <p:cTn id="91" dur="500" fill="hold"/>
                                        <p:tgtEl>
                                          <p:spTgt spid="60418">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0418">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wipe(down)">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9388" y="1052736"/>
            <a:ext cx="8640762" cy="5472608"/>
          </a:xfrm>
        </p:spPr>
        <p:txBody>
          <a:bodyPr/>
          <a:lstStyle/>
          <a:p>
            <a:pPr lvl="1" eaLnBrk="1" hangingPunct="1">
              <a:lnSpc>
                <a:spcPct val="80000"/>
              </a:lnSpc>
              <a:buFontTx/>
              <a:buNone/>
            </a:pPr>
            <a:r>
              <a:rPr lang="en-US" altLang="zh-CN" dirty="0">
                <a:solidFill>
                  <a:srgbClr val="0000CC"/>
                </a:solidFill>
              </a:rPr>
              <a:t>1</a:t>
            </a:r>
            <a:r>
              <a:rPr lang="zh-CN" altLang="en-US" dirty="0">
                <a:solidFill>
                  <a:srgbClr val="0000CC"/>
                </a:solidFill>
              </a:rPr>
              <a:t>、函数模板的定义</a:t>
            </a:r>
          </a:p>
          <a:p>
            <a:pPr marL="800100" lvl="2" indent="0">
              <a:buNone/>
            </a:pPr>
            <a:r>
              <a:rPr lang="en-US" altLang="zh-CN" b="1" dirty="0">
                <a:solidFill>
                  <a:srgbClr val="FF0000"/>
                </a:solidFill>
              </a:rPr>
              <a:t>template</a:t>
            </a:r>
            <a:r>
              <a:rPr lang="en-US" altLang="zh-CN" dirty="0"/>
              <a:t> </a:t>
            </a:r>
            <a:r>
              <a:rPr lang="en-US" altLang="zh-CN" dirty="0">
                <a:solidFill>
                  <a:srgbClr val="0000CC"/>
                </a:solidFill>
              </a:rPr>
              <a:t>&lt;</a:t>
            </a:r>
            <a:r>
              <a:rPr lang="en-US" altLang="zh-CN" dirty="0" err="1">
                <a:solidFill>
                  <a:srgbClr val="0000CC"/>
                </a:solidFill>
              </a:rPr>
              <a:t>typename</a:t>
            </a:r>
            <a:r>
              <a:rPr lang="en-US" altLang="zh-CN" dirty="0">
                <a:solidFill>
                  <a:srgbClr val="0000CC"/>
                </a:solidFill>
              </a:rPr>
              <a:t> T1, </a:t>
            </a:r>
            <a:r>
              <a:rPr lang="en-US" altLang="zh-CN" dirty="0" err="1">
                <a:solidFill>
                  <a:srgbClr val="0000CC"/>
                </a:solidFill>
              </a:rPr>
              <a:t>typename</a:t>
            </a:r>
            <a:r>
              <a:rPr lang="en-US" altLang="zh-CN" dirty="0">
                <a:solidFill>
                  <a:srgbClr val="0000CC"/>
                </a:solidFill>
              </a:rPr>
              <a:t> T2,</a:t>
            </a:r>
            <a:r>
              <a:rPr lang="zh-CN" altLang="zh-CN" dirty="0">
                <a:solidFill>
                  <a:srgbClr val="0000CC"/>
                </a:solidFill>
              </a:rPr>
              <a:t>…</a:t>
            </a:r>
            <a:r>
              <a:rPr lang="en-US" altLang="zh-CN" dirty="0">
                <a:solidFill>
                  <a:srgbClr val="0000CC"/>
                </a:solidFill>
              </a:rPr>
              <a:t>&gt;</a:t>
            </a:r>
          </a:p>
          <a:p>
            <a:pPr marL="800100" lvl="2" indent="0">
              <a:buNone/>
            </a:pPr>
            <a:r>
              <a:rPr lang="zh-CN" altLang="zh-CN" dirty="0"/>
              <a:t>返回类型 函数名</a:t>
            </a:r>
            <a:r>
              <a:rPr lang="en-US" altLang="zh-CN" dirty="0"/>
              <a:t>(</a:t>
            </a:r>
            <a:r>
              <a:rPr lang="zh-CN" altLang="zh-CN" dirty="0"/>
              <a:t>参数表</a:t>
            </a:r>
            <a:r>
              <a:rPr lang="en-US" altLang="zh-CN" dirty="0"/>
              <a:t>){</a:t>
            </a:r>
            <a:endParaRPr lang="zh-CN" altLang="zh-CN" dirty="0"/>
          </a:p>
          <a:p>
            <a:pPr marL="800100" lvl="2" indent="0">
              <a:buNone/>
            </a:pPr>
            <a:r>
              <a:rPr lang="en-US" altLang="zh-CN" dirty="0"/>
              <a:t>           </a:t>
            </a:r>
            <a:r>
              <a:rPr lang="zh-CN" altLang="zh-CN" dirty="0"/>
              <a:t>……</a:t>
            </a:r>
            <a:r>
              <a:rPr lang="en-US" altLang="zh-CN" dirty="0"/>
              <a:t> 		//</a:t>
            </a:r>
            <a:r>
              <a:rPr lang="zh-CN" altLang="zh-CN" dirty="0"/>
              <a:t>函数模板定义体</a:t>
            </a:r>
          </a:p>
          <a:p>
            <a:pPr marL="800100" lvl="2" indent="0">
              <a:buNone/>
            </a:pPr>
            <a:r>
              <a:rPr lang="en-US" altLang="zh-CN" dirty="0"/>
              <a:t>}</a:t>
            </a:r>
            <a:endParaRPr lang="zh-CN" altLang="zh-CN" dirty="0"/>
          </a:p>
          <a:p>
            <a:pPr lvl="1" eaLnBrk="1" hangingPunct="1"/>
            <a:r>
              <a:rPr lang="en-US" altLang="zh-CN" sz="2400" dirty="0"/>
              <a:t>template</a:t>
            </a:r>
            <a:r>
              <a:rPr lang="zh-CN" altLang="en-US" sz="2400" dirty="0"/>
              <a:t>是定义模板的关键字；写在一对</a:t>
            </a:r>
            <a:r>
              <a:rPr lang="en-US" altLang="zh-CN" sz="2400" dirty="0"/>
              <a:t>&lt;&gt;</a:t>
            </a:r>
            <a:r>
              <a:rPr lang="zh-CN" altLang="en-US" sz="2400" dirty="0"/>
              <a:t>中的</a:t>
            </a:r>
            <a:r>
              <a:rPr lang="en-US" altLang="zh-CN" sz="2400" dirty="0"/>
              <a:t>T1</a:t>
            </a:r>
            <a:r>
              <a:rPr lang="zh-CN" altLang="en-US" sz="2400" dirty="0"/>
              <a:t>，</a:t>
            </a:r>
            <a:r>
              <a:rPr lang="en-US" altLang="zh-CN" sz="2400" dirty="0"/>
              <a:t>T2</a:t>
            </a:r>
            <a:r>
              <a:rPr lang="zh-CN" altLang="en-US" sz="2400" dirty="0"/>
              <a:t>，</a:t>
            </a:r>
            <a:r>
              <a:rPr lang="en-US" altLang="zh-CN" sz="2400" dirty="0">
                <a:latin typeface="Arial" panose="020B0604020202020204" pitchFamily="34" charset="0"/>
              </a:rPr>
              <a:t>…</a:t>
            </a:r>
            <a:r>
              <a:rPr lang="zh-CN" altLang="en-US" sz="2400" dirty="0"/>
              <a:t>是模板参数，其中的</a:t>
            </a:r>
            <a:r>
              <a:rPr lang="en-US" altLang="zh-CN" sz="2400" dirty="0" err="1"/>
              <a:t>typename</a:t>
            </a:r>
            <a:r>
              <a:rPr lang="zh-CN" altLang="en-US" sz="2400" dirty="0"/>
              <a:t>表示其后的参数可以是任意类型。</a:t>
            </a:r>
          </a:p>
          <a:p>
            <a:pPr lvl="1" eaLnBrk="1" hangingPunct="1"/>
            <a:r>
              <a:rPr lang="zh-CN" altLang="en-US" sz="2400" b="1" dirty="0">
                <a:solidFill>
                  <a:schemeClr val="accent2"/>
                </a:solidFill>
              </a:rPr>
              <a:t>模板参数常称为类型参数或类属参数，在模板实例化（即调用模板函数时）时需要传递的实参是一种数据类型，如</a:t>
            </a:r>
            <a:r>
              <a:rPr lang="en-US" altLang="zh-CN" sz="2400" b="1" dirty="0" err="1">
                <a:solidFill>
                  <a:schemeClr val="accent2"/>
                </a:solidFill>
              </a:rPr>
              <a:t>int</a:t>
            </a:r>
            <a:r>
              <a:rPr lang="zh-CN" altLang="en-US" sz="2400" b="1" dirty="0">
                <a:solidFill>
                  <a:schemeClr val="accent2"/>
                </a:solidFill>
              </a:rPr>
              <a:t>或</a:t>
            </a:r>
            <a:r>
              <a:rPr lang="en-US" altLang="zh-CN" sz="2400" b="1" dirty="0">
                <a:solidFill>
                  <a:schemeClr val="accent2"/>
                </a:solidFill>
              </a:rPr>
              <a:t>double</a:t>
            </a:r>
            <a:r>
              <a:rPr lang="zh-CN" altLang="en-US" sz="2400" b="1" dirty="0">
                <a:solidFill>
                  <a:schemeClr val="accent2"/>
                </a:solidFill>
              </a:rPr>
              <a:t>之类。</a:t>
            </a:r>
          </a:p>
          <a:p>
            <a:pPr lvl="1" eaLnBrk="1" hangingPunct="1"/>
            <a:r>
              <a:rPr lang="zh-CN" altLang="en-US" sz="2400" dirty="0"/>
              <a:t>函数模板的参数表中常常出现模板参数，如</a:t>
            </a:r>
            <a:r>
              <a:rPr lang="en-US" altLang="zh-CN" sz="2400" dirty="0"/>
              <a:t>T1</a:t>
            </a:r>
            <a:r>
              <a:rPr lang="zh-CN" altLang="en-US" sz="2400" dirty="0"/>
              <a:t>，</a:t>
            </a:r>
            <a:r>
              <a:rPr lang="en-US" altLang="zh-CN" sz="2400" dirty="0"/>
              <a:t>T2</a:t>
            </a:r>
          </a:p>
          <a:p>
            <a:pPr eaLnBrk="1" hangingPunct="1"/>
            <a:endParaRPr lang="zh-CN" altLang="en-US" dirty="0"/>
          </a:p>
        </p:txBody>
      </p:sp>
      <p:sp>
        <p:nvSpPr>
          <p:cNvPr id="11267" name="Rectangle 3"/>
          <p:cNvSpPr>
            <a:spLocks noGrp="1" noChangeArrowheads="1"/>
          </p:cNvSpPr>
          <p:nvPr>
            <p:ph type="title"/>
          </p:nvPr>
        </p:nvSpPr>
        <p:spPr>
          <a:xfrm>
            <a:off x="613569" y="116632"/>
            <a:ext cx="7772400" cy="792386"/>
          </a:xfrm>
        </p:spPr>
        <p:txBody>
          <a:bodyPr/>
          <a:lstStyle/>
          <a:p>
            <a:pPr eaLnBrk="1" hangingPunct="1"/>
            <a:r>
              <a:rPr lang="en-US" altLang="zh-CN" dirty="0"/>
              <a:t>7.2.1</a:t>
            </a:r>
            <a:r>
              <a:rPr lang="zh-CN" altLang="en-US" dirty="0"/>
              <a:t> </a:t>
            </a:r>
            <a:r>
              <a:rPr lang="en-US" altLang="zh-CN" dirty="0"/>
              <a:t>  </a:t>
            </a:r>
            <a:r>
              <a:rPr lang="zh-CN" altLang="en-US" dirty="0"/>
              <a:t>函数</a:t>
            </a:r>
            <a:r>
              <a:rPr lang="zh-CN" altLang="en-US" dirty="0">
                <a:solidFill>
                  <a:srgbClr val="FF0000"/>
                </a:solidFill>
              </a:rPr>
              <a:t>模板的定义</a:t>
            </a:r>
          </a:p>
        </p:txBody>
      </p:sp>
    </p:spTree>
    <p:extLst>
      <p:ext uri="{BB962C8B-B14F-4D97-AF65-F5344CB8AC3E}">
        <p14:creationId xmlns:p14="http://schemas.microsoft.com/office/powerpoint/2010/main" val="992629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
        <p:nvSpPr>
          <p:cNvPr id="3" name="内容占位符 2"/>
          <p:cNvSpPr>
            <a:spLocks noGrp="1"/>
          </p:cNvSpPr>
          <p:nvPr>
            <p:ph idx="1"/>
          </p:nvPr>
        </p:nvSpPr>
        <p:spPr>
          <a:xfrm>
            <a:off x="251520" y="1076590"/>
            <a:ext cx="8892480" cy="5168635"/>
          </a:xfrm>
        </p:spPr>
        <p:txBody>
          <a:bodyPr/>
          <a:lstStyle/>
          <a:p>
            <a:pPr marL="0" indent="0">
              <a:buNone/>
            </a:pPr>
            <a:r>
              <a:rPr lang="en-US" altLang="zh-CN" dirty="0"/>
              <a:t>1、</a:t>
            </a:r>
            <a:r>
              <a:rPr lang="zh-CN" altLang="en-US" dirty="0"/>
              <a:t>关于</a:t>
            </a:r>
            <a:r>
              <a:rPr lang="en-US" altLang="zh-CN" b="1" dirty="0"/>
              <a:t>pair</a:t>
            </a:r>
            <a:r>
              <a:rPr lang="zh-CN" altLang="zh-CN" b="1" dirty="0"/>
              <a:t>和</a:t>
            </a:r>
            <a:r>
              <a:rPr lang="en-US" altLang="zh-CN" b="1" dirty="0">
                <a:solidFill>
                  <a:srgbClr val="FF0000"/>
                </a:solidFill>
              </a:rPr>
              <a:t>tuple</a:t>
            </a:r>
            <a:r>
              <a:rPr lang="zh-CN" altLang="zh-CN" b="1" dirty="0">
                <a:solidFill>
                  <a:srgbClr val="FF0000"/>
                </a:solidFill>
              </a:rPr>
              <a:t>容器</a:t>
            </a:r>
            <a:endParaRPr lang="en-US" altLang="zh-CN" dirty="0"/>
          </a:p>
          <a:p>
            <a:pPr lvl="1"/>
            <a:r>
              <a:rPr lang="en-US" altLang="zh-CN" dirty="0"/>
              <a:t>tuple</a:t>
            </a:r>
            <a:r>
              <a:rPr lang="zh-CN" altLang="en-US" dirty="0"/>
              <a:t>与</a:t>
            </a:r>
            <a:r>
              <a:rPr lang="en-US" altLang="zh-CN" dirty="0" err="1"/>
              <a:t>paire</a:t>
            </a:r>
            <a:r>
              <a:rPr lang="zh-CN" altLang="en-US" dirty="0"/>
              <a:t>都是</a:t>
            </a:r>
            <a:r>
              <a:rPr lang="zh-CN" altLang="zh-CN" dirty="0"/>
              <a:t>一种容器模板，</a:t>
            </a:r>
            <a:r>
              <a:rPr lang="en-US" altLang="zh-CN" dirty="0"/>
              <a:t>pair</a:t>
            </a:r>
            <a:r>
              <a:rPr lang="zh-CN" altLang="zh-CN" dirty="0"/>
              <a:t>只能有两个元素</a:t>
            </a:r>
            <a:r>
              <a:rPr lang="zh-CN" altLang="en-US" dirty="0"/>
              <a:t>；</a:t>
            </a:r>
            <a:endParaRPr lang="en-US" altLang="zh-CN" dirty="0"/>
          </a:p>
          <a:p>
            <a:pPr lvl="1"/>
            <a:r>
              <a:rPr lang="en-US" altLang="zh-CN" dirty="0"/>
              <a:t>tuple</a:t>
            </a:r>
            <a:r>
              <a:rPr lang="zh-CN" altLang="en-US" dirty="0"/>
              <a:t>称为元组，</a:t>
            </a:r>
            <a:r>
              <a:rPr lang="zh-CN" altLang="zh-CN" dirty="0"/>
              <a:t>可以有任意多个不同类型的元素（但一个定义好的</a:t>
            </a:r>
            <a:r>
              <a:rPr lang="en-US" altLang="zh-CN" dirty="0"/>
              <a:t>tuple</a:t>
            </a:r>
            <a:r>
              <a:rPr lang="zh-CN" altLang="zh-CN" dirty="0"/>
              <a:t>类型的成员数目是固定的）</a:t>
            </a:r>
            <a:r>
              <a:rPr lang="zh-CN" altLang="en-US" dirty="0"/>
              <a:t>。</a:t>
            </a:r>
            <a:endParaRPr lang="en-US" altLang="zh-CN" dirty="0"/>
          </a:p>
          <a:p>
            <a:pPr lvl="1"/>
            <a:r>
              <a:rPr lang="en-US" altLang="zh-CN" dirty="0"/>
              <a:t>Tuple</a:t>
            </a:r>
            <a:r>
              <a:rPr lang="zh-CN" altLang="zh-CN" dirty="0"/>
              <a:t>可以用</a:t>
            </a:r>
            <a:r>
              <a:rPr lang="en-US" altLang="zh-CN" dirty="0"/>
              <a:t>STL</a:t>
            </a:r>
            <a:r>
              <a:rPr lang="zh-CN" altLang="zh-CN" dirty="0"/>
              <a:t>中的其它容器，如</a:t>
            </a:r>
            <a:r>
              <a:rPr lang="en-US" altLang="zh-CN" dirty="0"/>
              <a:t>list</a:t>
            </a:r>
            <a:r>
              <a:rPr lang="zh-CN" altLang="zh-CN" dirty="0"/>
              <a:t>、</a:t>
            </a:r>
            <a:r>
              <a:rPr lang="en-US" altLang="zh-CN" dirty="0"/>
              <a:t>vector</a:t>
            </a:r>
            <a:r>
              <a:rPr lang="zh-CN" altLang="zh-CN" dirty="0"/>
              <a:t>、</a:t>
            </a:r>
            <a:r>
              <a:rPr lang="en-US" altLang="zh-CN" dirty="0"/>
              <a:t>map</a:t>
            </a:r>
            <a:r>
              <a:rPr lang="zh-CN" altLang="zh-CN" dirty="0"/>
              <a:t>、</a:t>
            </a:r>
            <a:r>
              <a:rPr lang="en-US" altLang="zh-CN" dirty="0"/>
              <a:t>set</a:t>
            </a:r>
            <a:r>
              <a:rPr lang="zh-CN" altLang="zh-CN" dirty="0"/>
              <a:t>等作为元组的成员，建立随意而功能强大的数据结构。</a:t>
            </a:r>
          </a:p>
          <a:p>
            <a:endParaRPr lang="zh-CN" altLang="en-US" dirty="0"/>
          </a:p>
        </p:txBody>
      </p:sp>
    </p:spTree>
    <p:extLst>
      <p:ext uri="{BB962C8B-B14F-4D97-AF65-F5344CB8AC3E}">
        <p14:creationId xmlns:p14="http://schemas.microsoft.com/office/powerpoint/2010/main" val="200016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solidFill>
                  <a:srgbClr val="0000CC"/>
                </a:solidFill>
              </a:rPr>
              <a:t>2、tuple</a:t>
            </a:r>
            <a:r>
              <a:rPr lang="zh-CN" altLang="zh-CN" sz="2400" b="1" dirty="0">
                <a:solidFill>
                  <a:srgbClr val="0000CC"/>
                </a:solidFill>
              </a:rPr>
              <a:t>对象</a:t>
            </a:r>
            <a:r>
              <a:rPr lang="zh-CN" altLang="en-US" sz="2400" b="1" dirty="0">
                <a:solidFill>
                  <a:srgbClr val="0000CC"/>
                </a:solidFill>
              </a:rPr>
              <a:t>的</a:t>
            </a:r>
            <a:r>
              <a:rPr lang="zh-CN" altLang="zh-CN" sz="2400" b="1" dirty="0">
                <a:solidFill>
                  <a:srgbClr val="0000CC"/>
                </a:solidFill>
              </a:rPr>
              <a:t>构造</a:t>
            </a:r>
          </a:p>
          <a:p>
            <a:r>
              <a:rPr lang="zh-CN" altLang="zh-CN" sz="2400" dirty="0"/>
              <a:t>定义一个</a:t>
            </a:r>
            <a:r>
              <a:rPr lang="en-US" altLang="zh-CN" sz="2400" dirty="0"/>
              <a:t>tuple</a:t>
            </a:r>
            <a:r>
              <a:rPr lang="zh-CN" altLang="zh-CN" sz="2400" dirty="0"/>
              <a:t>时，需要指出每个成员的类型。</a:t>
            </a:r>
          </a:p>
          <a:p>
            <a:pPr marL="400050" lvl="1" indent="0">
              <a:buNone/>
            </a:pPr>
            <a:r>
              <a:rPr lang="en-US" altLang="zh-CN" sz="2000" dirty="0"/>
              <a:t>tuple&lt;T1,T2……,</a:t>
            </a:r>
            <a:r>
              <a:rPr lang="en-US" altLang="zh-CN" sz="2000" dirty="0" err="1"/>
              <a:t>Tn</a:t>
            </a:r>
            <a:r>
              <a:rPr lang="en-US" altLang="zh-CN" sz="2000" dirty="0"/>
              <a:t>&gt;  t;                                   //</a:t>
            </a:r>
            <a:r>
              <a:rPr lang="zh-CN" altLang="zh-CN" sz="2000" dirty="0"/>
              <a:t>使用默认构造函数</a:t>
            </a:r>
          </a:p>
          <a:p>
            <a:pPr marL="400050" lvl="1" indent="0">
              <a:buNone/>
            </a:pPr>
            <a:r>
              <a:rPr lang="en-US" altLang="zh-CN" sz="2000" dirty="0"/>
              <a:t>tuple&lt;T1,T2,……</a:t>
            </a:r>
            <a:r>
              <a:rPr lang="en-US" altLang="zh-CN" sz="2000" dirty="0" err="1"/>
              <a:t>Tn</a:t>
            </a:r>
            <a:r>
              <a:rPr lang="en-US" altLang="zh-CN" sz="2000" dirty="0"/>
              <a:t>&gt;  t</a:t>
            </a:r>
            <a:r>
              <a:rPr lang="en-US" altLang="zh-CN" sz="2000" b="1" dirty="0">
                <a:solidFill>
                  <a:srgbClr val="0000CC"/>
                </a:solidFill>
              </a:rPr>
              <a:t>(</a:t>
            </a:r>
            <a:r>
              <a:rPr lang="en-US" altLang="zh-CN" sz="2000" dirty="0"/>
              <a:t>v1,v2……</a:t>
            </a:r>
            <a:r>
              <a:rPr lang="en-US" altLang="zh-CN" sz="2000" dirty="0" err="1"/>
              <a:t>vn</a:t>
            </a:r>
            <a:r>
              <a:rPr lang="en-US" altLang="zh-CN" sz="2000" b="1" dirty="0">
                <a:solidFill>
                  <a:srgbClr val="0000CC"/>
                </a:solidFill>
              </a:rPr>
              <a:t>)</a:t>
            </a:r>
            <a:r>
              <a:rPr lang="en-US" altLang="zh-CN" sz="2000" dirty="0"/>
              <a:t>;             //</a:t>
            </a:r>
            <a:r>
              <a:rPr lang="zh-CN" altLang="zh-CN" sz="2000" dirty="0"/>
              <a:t>使用指定值初始化</a:t>
            </a:r>
          </a:p>
          <a:p>
            <a:pPr marL="400050" lvl="1" indent="0">
              <a:buNone/>
            </a:pPr>
            <a:r>
              <a:rPr lang="en-US" altLang="zh-CN" sz="2000" dirty="0"/>
              <a:t>tuple&lt;T1,T2,……</a:t>
            </a:r>
            <a:r>
              <a:rPr lang="en-US" altLang="zh-CN" sz="2000" dirty="0" err="1"/>
              <a:t>Tn</a:t>
            </a:r>
            <a:r>
              <a:rPr lang="en-US" altLang="zh-CN" sz="2000" dirty="0"/>
              <a:t>&gt;  t</a:t>
            </a:r>
            <a:r>
              <a:rPr lang="en-US" altLang="zh-CN" sz="2000" dirty="0">
                <a:solidFill>
                  <a:srgbClr val="FF0000"/>
                </a:solidFill>
              </a:rPr>
              <a:t>{</a:t>
            </a:r>
            <a:r>
              <a:rPr lang="en-US" altLang="zh-CN" sz="2000" dirty="0"/>
              <a:t>v1,v2……</a:t>
            </a:r>
            <a:r>
              <a:rPr lang="en-US" altLang="zh-CN" sz="2000" dirty="0" err="1"/>
              <a:t>vn</a:t>
            </a:r>
            <a:r>
              <a:rPr lang="en-US" altLang="zh-CN" sz="2000" dirty="0">
                <a:solidFill>
                  <a:srgbClr val="FF0000"/>
                </a:solidFill>
              </a:rPr>
              <a:t>}</a:t>
            </a:r>
            <a:r>
              <a:rPr lang="en-US" altLang="zh-CN" sz="2000" dirty="0"/>
              <a:t>;             //</a:t>
            </a:r>
            <a:r>
              <a:rPr lang="zh-CN" altLang="zh-CN" sz="2000" dirty="0"/>
              <a:t>用值列表初始化</a:t>
            </a:r>
          </a:p>
          <a:p>
            <a:r>
              <a:rPr lang="zh-CN" altLang="zh-CN" sz="2000" dirty="0"/>
              <a:t>例如，</a:t>
            </a:r>
          </a:p>
          <a:p>
            <a:r>
              <a:rPr lang="en-US" altLang="zh-CN" sz="2000" dirty="0"/>
              <a:t>tuple&lt;</a:t>
            </a:r>
            <a:r>
              <a:rPr lang="en-US" altLang="zh-CN" sz="2000" dirty="0" err="1"/>
              <a:t>int</a:t>
            </a:r>
            <a:r>
              <a:rPr lang="en-US" altLang="zh-CN" sz="2000" dirty="0"/>
              <a:t>, </a:t>
            </a:r>
            <a:r>
              <a:rPr lang="en-US" altLang="zh-CN" sz="2000" dirty="0" err="1"/>
              <a:t>string,char</a:t>
            </a:r>
            <a:r>
              <a:rPr lang="en-US" altLang="zh-CN" sz="2000" dirty="0"/>
              <a:t>*&gt; t1,</a:t>
            </a:r>
            <a:r>
              <a:rPr lang="en-US" altLang="zh-CN" sz="2000" b="1" dirty="0">
                <a:solidFill>
                  <a:srgbClr val="0000CC"/>
                </a:solidFill>
              </a:rPr>
              <a:t>t2{ 1,"</a:t>
            </a:r>
            <a:r>
              <a:rPr lang="zh-CN" altLang="zh-CN" sz="2000" b="1" dirty="0">
                <a:solidFill>
                  <a:srgbClr val="0000CC"/>
                </a:solidFill>
              </a:rPr>
              <a:t>数据结构</a:t>
            </a:r>
            <a:r>
              <a:rPr lang="en-US" altLang="zh-CN" sz="2000" b="1" dirty="0">
                <a:solidFill>
                  <a:srgbClr val="0000CC"/>
                </a:solidFill>
              </a:rPr>
              <a:t>","3.5</a:t>
            </a:r>
            <a:r>
              <a:rPr lang="zh-CN" altLang="zh-CN" sz="2000" b="1" dirty="0">
                <a:solidFill>
                  <a:srgbClr val="0000CC"/>
                </a:solidFill>
              </a:rPr>
              <a:t>学分</a:t>
            </a:r>
            <a:r>
              <a:rPr lang="en-US" altLang="zh-CN" sz="2000" b="1" dirty="0">
                <a:solidFill>
                  <a:srgbClr val="0000CC"/>
                </a:solidFill>
              </a:rPr>
              <a:t>" }</a:t>
            </a:r>
            <a:r>
              <a:rPr lang="en-US" altLang="zh-CN" sz="2000" dirty="0"/>
              <a:t>;</a:t>
            </a:r>
            <a:endParaRPr lang="zh-CN" altLang="zh-CN" sz="2000" dirty="0"/>
          </a:p>
          <a:p>
            <a:r>
              <a:rPr lang="en-US" altLang="zh-CN" sz="2000" dirty="0"/>
              <a:t>tuple&lt;string, vector&lt;double&gt;, </a:t>
            </a:r>
            <a:r>
              <a:rPr lang="en-US" altLang="zh-CN" sz="2000" dirty="0" err="1"/>
              <a:t>int</a:t>
            </a:r>
            <a:r>
              <a:rPr lang="en-US" altLang="zh-CN" sz="2000" dirty="0"/>
              <a:t>, list&lt;</a:t>
            </a:r>
            <a:r>
              <a:rPr lang="en-US" altLang="zh-CN" sz="2000" dirty="0" err="1"/>
              <a:t>int</a:t>
            </a:r>
            <a:r>
              <a:rPr lang="en-US" altLang="zh-CN" sz="2000" dirty="0"/>
              <a:t>&gt;&gt; </a:t>
            </a:r>
            <a:r>
              <a:rPr lang="en-US" altLang="zh-CN" sz="2000" b="1" dirty="0" err="1">
                <a:solidFill>
                  <a:srgbClr val="0000CC"/>
                </a:solidFill>
              </a:rPr>
              <a:t>someVal</a:t>
            </a:r>
            <a:r>
              <a:rPr lang="en-US" altLang="zh-CN" sz="2000" b="1" dirty="0">
                <a:solidFill>
                  <a:srgbClr val="0000CC"/>
                </a:solidFill>
              </a:rPr>
              <a:t>("constants", { 3.12,2.34,32 }, 42, { 0,1,1,1 })</a:t>
            </a:r>
            <a:r>
              <a:rPr lang="en-US" altLang="zh-CN" sz="2000" dirty="0"/>
              <a:t>;</a:t>
            </a:r>
            <a:endParaRPr lang="zh-CN" altLang="zh-CN" sz="2000" dirty="0"/>
          </a:p>
          <a:p>
            <a:r>
              <a:rPr lang="zh-CN" altLang="zh-CN" sz="2000" dirty="0"/>
              <a:t>注意：</a:t>
            </a:r>
            <a:r>
              <a:rPr lang="en-US" altLang="zh-CN" sz="2000" dirty="0"/>
              <a:t>tuple</a:t>
            </a:r>
            <a:r>
              <a:rPr lang="zh-CN" altLang="zh-CN" sz="2000" dirty="0"/>
              <a:t>的构造函数是</a:t>
            </a:r>
            <a:r>
              <a:rPr lang="en-US" altLang="zh-CN" sz="2000" dirty="0"/>
              <a:t>explicit </a:t>
            </a:r>
            <a:r>
              <a:rPr lang="zh-CN" altLang="zh-CN" sz="2000" dirty="0"/>
              <a:t>的，可以像</a:t>
            </a:r>
            <a:r>
              <a:rPr lang="en-US" altLang="zh-CN" sz="2000" dirty="0"/>
              <a:t>t2</a:t>
            </a:r>
            <a:r>
              <a:rPr lang="zh-CN" altLang="zh-CN" sz="2000" dirty="0"/>
              <a:t>那样用列表直接初始化，但不能用列表赋值方式初始化，如下所示：</a:t>
            </a:r>
          </a:p>
          <a:p>
            <a:r>
              <a:rPr lang="en-US" altLang="zh-CN" sz="2000" dirty="0"/>
              <a:t>tuple&lt;</a:t>
            </a:r>
            <a:r>
              <a:rPr lang="en-US" altLang="zh-CN" sz="2000" dirty="0" err="1"/>
              <a:t>int,int,int</a:t>
            </a:r>
            <a:r>
              <a:rPr lang="en-US" altLang="zh-CN" sz="2000" dirty="0"/>
              <a:t> &gt; </a:t>
            </a:r>
            <a:r>
              <a:rPr lang="en-US" altLang="zh-CN" sz="2000" b="1" dirty="0">
                <a:solidFill>
                  <a:srgbClr val="FF0000"/>
                </a:solidFill>
              </a:rPr>
              <a:t>t={1,2,3</a:t>
            </a:r>
            <a:r>
              <a:rPr lang="en-US" altLang="zh-CN" sz="2000" dirty="0"/>
              <a:t>};	              //</a:t>
            </a:r>
            <a:r>
              <a:rPr lang="zh-CN" altLang="zh-CN" sz="2000" dirty="0"/>
              <a:t>错误</a:t>
            </a:r>
          </a:p>
          <a:p>
            <a:r>
              <a:rPr lang="en-US" altLang="zh-CN" sz="2000" dirty="0"/>
              <a:t>tuple&lt;</a:t>
            </a:r>
            <a:r>
              <a:rPr lang="en-US" altLang="zh-CN" sz="2000" dirty="0" err="1"/>
              <a:t>int,int,int</a:t>
            </a:r>
            <a:r>
              <a:rPr lang="en-US" altLang="zh-CN" sz="2000" dirty="0"/>
              <a:t> &gt; t{1,2,3};                     //</a:t>
            </a:r>
            <a:r>
              <a:rPr lang="zh-CN" altLang="zh-CN" sz="2000" dirty="0"/>
              <a:t>正确</a:t>
            </a:r>
          </a:p>
          <a:p>
            <a:endParaRPr lang="zh-CN" altLang="en-US" sz="2000" dirty="0"/>
          </a:p>
        </p:txBody>
      </p:sp>
      <p:sp>
        <p:nvSpPr>
          <p:cNvPr id="4" name="标题 1"/>
          <p:cNvSpPr>
            <a:spLocks noGrp="1"/>
          </p:cNvSpPr>
          <p:nvPr>
            <p:ph type="title"/>
          </p:nvPr>
        </p:nvSpPr>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Tree>
    <p:extLst>
      <p:ext uri="{BB962C8B-B14F-4D97-AF65-F5344CB8AC3E}">
        <p14:creationId xmlns:p14="http://schemas.microsoft.com/office/powerpoint/2010/main" val="182283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b="1" dirty="0">
                <a:solidFill>
                  <a:srgbClr val="0000CC"/>
                </a:solidFill>
              </a:rPr>
              <a:t>3</a:t>
            </a:r>
            <a:r>
              <a:rPr lang="zh-CN" altLang="en-US" sz="2400" b="1" dirty="0">
                <a:solidFill>
                  <a:srgbClr val="0000CC"/>
                </a:solidFill>
              </a:rPr>
              <a:t>、</a:t>
            </a:r>
            <a:r>
              <a:rPr lang="en-US" altLang="zh-CN" sz="2400" b="1" dirty="0">
                <a:solidFill>
                  <a:srgbClr val="0000CC"/>
                </a:solidFill>
              </a:rPr>
              <a:t>tuple</a:t>
            </a:r>
            <a:r>
              <a:rPr lang="zh-CN" altLang="zh-CN" sz="2400" b="1" dirty="0">
                <a:solidFill>
                  <a:srgbClr val="0000CC"/>
                </a:solidFill>
              </a:rPr>
              <a:t>元素访问</a:t>
            </a:r>
          </a:p>
          <a:p>
            <a:r>
              <a:rPr lang="en-US" altLang="zh-CN" sz="2400" dirty="0"/>
              <a:t>tuple</a:t>
            </a:r>
            <a:r>
              <a:rPr lang="zh-CN" altLang="zh-CN" sz="2400" dirty="0"/>
              <a:t>中的每个成员都是</a:t>
            </a:r>
            <a:r>
              <a:rPr lang="en-US" altLang="zh-CN" sz="2400" dirty="0"/>
              <a:t>public</a:t>
            </a:r>
            <a:r>
              <a:rPr lang="zh-CN" altLang="zh-CN" sz="2400" dirty="0"/>
              <a:t>属性，且都可以是对象、数组之类的复杂数据类型。</a:t>
            </a:r>
            <a:r>
              <a:rPr lang="en-US" altLang="zh-CN" sz="2400" dirty="0"/>
              <a:t>C++</a:t>
            </a:r>
            <a:r>
              <a:rPr lang="zh-CN" altLang="zh-CN" sz="2400" dirty="0"/>
              <a:t>标准模板中提供了一个</a:t>
            </a:r>
            <a:r>
              <a:rPr lang="en-US" altLang="zh-CN" sz="2400" dirty="0"/>
              <a:t>get</a:t>
            </a:r>
            <a:r>
              <a:rPr lang="zh-CN" altLang="zh-CN" sz="2400" dirty="0"/>
              <a:t>函数模板，它以类似于数组下标索引的方式访问元组中指定位置的成员，用法如下：</a:t>
            </a:r>
          </a:p>
          <a:p>
            <a:pPr marL="457200" lvl="1" indent="0">
              <a:buNone/>
            </a:pPr>
            <a:r>
              <a:rPr lang="en-US" altLang="zh-CN" sz="2400" b="1" dirty="0">
                <a:solidFill>
                  <a:srgbClr val="FF0000"/>
                </a:solidFill>
              </a:rPr>
              <a:t>get&lt;</a:t>
            </a:r>
            <a:r>
              <a:rPr lang="en-US" altLang="zh-CN" sz="2400" b="1" dirty="0" err="1">
                <a:solidFill>
                  <a:srgbClr val="FF0000"/>
                </a:solidFill>
              </a:rPr>
              <a:t>i</a:t>
            </a:r>
            <a:r>
              <a:rPr lang="en-US" altLang="zh-CN" sz="2400" b="1" dirty="0">
                <a:solidFill>
                  <a:srgbClr val="FF0000"/>
                </a:solidFill>
              </a:rPr>
              <a:t>&gt;(t)    </a:t>
            </a:r>
            <a:r>
              <a:rPr lang="en-US" altLang="zh-CN" sz="1600" dirty="0"/>
              <a:t>//t</a:t>
            </a:r>
            <a:r>
              <a:rPr lang="zh-CN" altLang="zh-CN" sz="1600" dirty="0"/>
              <a:t>是元组，</a:t>
            </a:r>
            <a:r>
              <a:rPr lang="en-US" altLang="zh-CN" sz="1600" dirty="0" err="1"/>
              <a:t>i</a:t>
            </a:r>
            <a:r>
              <a:rPr lang="zh-CN" altLang="zh-CN" sz="1600" dirty="0"/>
              <a:t>是元组中的元素位置，第</a:t>
            </a:r>
            <a:r>
              <a:rPr lang="en-US" altLang="zh-CN" sz="1600" dirty="0"/>
              <a:t>1</a:t>
            </a:r>
            <a:r>
              <a:rPr lang="zh-CN" altLang="zh-CN" sz="1600" dirty="0"/>
              <a:t>个元素位置为</a:t>
            </a:r>
            <a:r>
              <a:rPr lang="en-US" altLang="zh-CN" sz="1600" dirty="0"/>
              <a:t>0</a:t>
            </a:r>
            <a:endParaRPr lang="zh-CN" altLang="zh-CN" sz="1600" dirty="0"/>
          </a:p>
          <a:p>
            <a:r>
              <a:rPr lang="zh-CN" altLang="en-US" sz="2400" dirty="0"/>
              <a:t>例如</a:t>
            </a:r>
            <a:endParaRPr lang="en-US" altLang="zh-CN" sz="2400" dirty="0"/>
          </a:p>
          <a:p>
            <a:r>
              <a:rPr lang="en-US" altLang="zh-CN" sz="2000" dirty="0"/>
              <a:t>tuple&lt;char * , </a:t>
            </a:r>
            <a:r>
              <a:rPr lang="en-US" altLang="zh-CN" sz="2000" dirty="0" err="1"/>
              <a:t>int</a:t>
            </a:r>
            <a:r>
              <a:rPr lang="en-US" altLang="zh-CN" sz="2000" dirty="0"/>
              <a:t>, vector&lt;string&gt;, list&lt;</a:t>
            </a:r>
            <a:r>
              <a:rPr lang="en-US" altLang="zh-CN" sz="2000" dirty="0" err="1"/>
              <a:t>int</a:t>
            </a:r>
            <a:r>
              <a:rPr lang="en-US" altLang="zh-CN" sz="2000" dirty="0"/>
              <a:t>&gt;&gt; </a:t>
            </a:r>
          </a:p>
          <a:p>
            <a:pPr marL="0" indent="0">
              <a:buNone/>
            </a:pPr>
            <a:r>
              <a:rPr lang="en-US" altLang="zh-CN" sz="2000" dirty="0"/>
              <a:t>         </a:t>
            </a:r>
            <a:r>
              <a:rPr lang="en-US" altLang="zh-CN" sz="2000" dirty="0" err="1"/>
              <a:t>tue</a:t>
            </a:r>
            <a:r>
              <a:rPr lang="en-US" altLang="zh-CN" sz="2000" dirty="0"/>
              <a:t>("tom", 101, { "</a:t>
            </a:r>
            <a:r>
              <a:rPr lang="zh-CN" altLang="zh-CN" sz="2000" dirty="0"/>
              <a:t>语文</a:t>
            </a:r>
            <a:r>
              <a:rPr lang="en-US" altLang="zh-CN" sz="2000" dirty="0"/>
              <a:t>","</a:t>
            </a:r>
            <a:r>
              <a:rPr lang="zh-CN" altLang="zh-CN" sz="2000" dirty="0"/>
              <a:t>数学</a:t>
            </a:r>
            <a:r>
              <a:rPr lang="en-US" altLang="zh-CN" sz="2000" dirty="0"/>
              <a:t>","</a:t>
            </a:r>
            <a:r>
              <a:rPr lang="zh-CN" altLang="zh-CN" sz="2000" dirty="0"/>
              <a:t>英语</a:t>
            </a:r>
            <a:r>
              <a:rPr lang="en-US" altLang="zh-CN" sz="2000" dirty="0"/>
              <a:t>" }, { 76,87,91 });</a:t>
            </a:r>
            <a:endParaRPr lang="zh-CN" altLang="zh-CN" sz="2000" dirty="0"/>
          </a:p>
          <a:p>
            <a:r>
              <a:rPr lang="en-US" altLang="zh-CN" sz="2000" dirty="0"/>
              <a:t>get&lt;0&gt;(</a:t>
            </a:r>
            <a:r>
              <a:rPr lang="en-US" altLang="zh-CN" sz="2000" dirty="0" err="1"/>
              <a:t>tue</a:t>
            </a:r>
            <a:r>
              <a:rPr lang="en-US" altLang="zh-CN" sz="2000" dirty="0"/>
              <a:t>)                              //</a:t>
            </a:r>
            <a:r>
              <a:rPr lang="zh-CN" altLang="zh-CN" sz="2000" dirty="0"/>
              <a:t>返回考生姓名：</a:t>
            </a:r>
            <a:r>
              <a:rPr lang="en-US" altLang="zh-CN" sz="2000" dirty="0"/>
              <a:t>  “tom”</a:t>
            </a:r>
            <a:endParaRPr lang="zh-CN" altLang="zh-CN" sz="2000" dirty="0"/>
          </a:p>
          <a:p>
            <a:r>
              <a:rPr lang="en-US" altLang="zh-CN" sz="2000" dirty="0"/>
              <a:t>get&lt;1&gt;(</a:t>
            </a:r>
            <a:r>
              <a:rPr lang="en-US" altLang="zh-CN" sz="2000" dirty="0" err="1"/>
              <a:t>tue</a:t>
            </a:r>
            <a:r>
              <a:rPr lang="en-US" altLang="zh-CN" sz="2000" dirty="0"/>
              <a:t>)                              //</a:t>
            </a:r>
            <a:r>
              <a:rPr lang="zh-CN" altLang="zh-CN" sz="2000" dirty="0"/>
              <a:t>返回考生考号：</a:t>
            </a:r>
            <a:r>
              <a:rPr lang="en-US" altLang="zh-CN" sz="2000" dirty="0"/>
              <a:t>  101</a:t>
            </a:r>
            <a:endParaRPr lang="zh-CN" altLang="zh-CN" sz="2000" dirty="0"/>
          </a:p>
          <a:p>
            <a:r>
              <a:rPr lang="en-US" altLang="zh-CN" sz="2000" dirty="0"/>
              <a:t>get&lt;2&gt;(</a:t>
            </a:r>
            <a:r>
              <a:rPr lang="en-US" altLang="zh-CN" sz="2000" dirty="0" err="1"/>
              <a:t>tue</a:t>
            </a:r>
            <a:r>
              <a:rPr lang="en-US" altLang="zh-CN" sz="2000" dirty="0"/>
              <a:t>)                              //</a:t>
            </a:r>
            <a:r>
              <a:rPr lang="zh-CN" altLang="zh-CN" sz="2000" dirty="0"/>
              <a:t>返回考试科目：</a:t>
            </a:r>
            <a:r>
              <a:rPr lang="en-US" altLang="zh-CN" sz="2000" dirty="0"/>
              <a:t>  { "</a:t>
            </a:r>
            <a:r>
              <a:rPr lang="zh-CN" altLang="zh-CN" sz="2000" dirty="0"/>
              <a:t>语文</a:t>
            </a:r>
            <a:r>
              <a:rPr lang="en-US" altLang="zh-CN" sz="2000" dirty="0"/>
              <a:t>","</a:t>
            </a:r>
            <a:r>
              <a:rPr lang="zh-CN" altLang="zh-CN" sz="2000" dirty="0"/>
              <a:t>数学</a:t>
            </a:r>
            <a:r>
              <a:rPr lang="en-US" altLang="zh-CN" sz="2000" dirty="0"/>
              <a:t>","</a:t>
            </a:r>
            <a:r>
              <a:rPr lang="zh-CN" altLang="zh-CN" sz="2000" dirty="0"/>
              <a:t>英语</a:t>
            </a:r>
            <a:r>
              <a:rPr lang="en-US" altLang="zh-CN" sz="2000" dirty="0"/>
              <a:t>" }</a:t>
            </a:r>
            <a:endParaRPr lang="zh-CN" altLang="zh-CN" sz="2000" dirty="0"/>
          </a:p>
          <a:p>
            <a:r>
              <a:rPr lang="en-US" altLang="zh-CN" sz="2000" dirty="0"/>
              <a:t>get&lt;3&gt;(</a:t>
            </a:r>
            <a:r>
              <a:rPr lang="en-US" altLang="zh-CN" sz="2000" dirty="0" err="1"/>
              <a:t>tue</a:t>
            </a:r>
            <a:r>
              <a:rPr lang="en-US" altLang="zh-CN" sz="2000" dirty="0"/>
              <a:t>)                              //</a:t>
            </a:r>
            <a:r>
              <a:rPr lang="zh-CN" altLang="zh-CN" sz="2000" dirty="0"/>
              <a:t>返回科目成绩：</a:t>
            </a:r>
            <a:r>
              <a:rPr lang="en-US" altLang="zh-CN" sz="2000" dirty="0"/>
              <a:t>  { 76,87,91 }</a:t>
            </a:r>
            <a:endParaRPr lang="zh-CN" altLang="zh-CN" sz="2000" dirty="0"/>
          </a:p>
          <a:p>
            <a:endParaRPr lang="zh-CN" altLang="en-US" sz="2400" dirty="0"/>
          </a:p>
        </p:txBody>
      </p:sp>
      <p:sp>
        <p:nvSpPr>
          <p:cNvPr id="4" name="标题 1"/>
          <p:cNvSpPr>
            <a:spLocks noGrp="1"/>
          </p:cNvSpPr>
          <p:nvPr>
            <p:ph type="title"/>
          </p:nvPr>
        </p:nvSpPr>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Tree>
    <p:extLst>
      <p:ext uri="{BB962C8B-B14F-4D97-AF65-F5344CB8AC3E}">
        <p14:creationId xmlns:p14="http://schemas.microsoft.com/office/powerpoint/2010/main" val="52677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800" dirty="0">
                <a:solidFill>
                  <a:srgbClr val="0000CC"/>
                </a:solidFill>
              </a:rPr>
              <a:t>4</a:t>
            </a:r>
            <a:r>
              <a:rPr lang="zh-CN" altLang="en-US" sz="2800" dirty="0">
                <a:solidFill>
                  <a:srgbClr val="0000CC"/>
                </a:solidFill>
              </a:rPr>
              <a:t>、</a:t>
            </a:r>
            <a:r>
              <a:rPr lang="en-US" altLang="zh-CN" sz="2800" dirty="0">
                <a:solidFill>
                  <a:srgbClr val="0000CC"/>
                </a:solidFill>
              </a:rPr>
              <a:t>tuple</a:t>
            </a:r>
            <a:r>
              <a:rPr lang="zh-CN" altLang="zh-CN" sz="2800" dirty="0">
                <a:solidFill>
                  <a:srgbClr val="0000CC"/>
                </a:solidFill>
              </a:rPr>
              <a:t>操作</a:t>
            </a:r>
          </a:p>
          <a:p>
            <a:r>
              <a:rPr lang="zh-CN" altLang="zh-CN" sz="2400" dirty="0"/>
              <a:t>同类型的</a:t>
            </a:r>
            <a:r>
              <a:rPr lang="en-US" altLang="zh-CN" sz="2400" dirty="0"/>
              <a:t>tuple</a:t>
            </a:r>
            <a:r>
              <a:rPr lang="zh-CN" altLang="zh-CN" sz="2400" dirty="0"/>
              <a:t>可以进行</a:t>
            </a:r>
            <a:r>
              <a:rPr lang="en-US" altLang="zh-CN" sz="2400" dirty="0"/>
              <a:t> &lt;</a:t>
            </a:r>
            <a:r>
              <a:rPr lang="zh-CN" altLang="zh-CN" sz="2400" dirty="0"/>
              <a:t>、</a:t>
            </a:r>
            <a:r>
              <a:rPr lang="en-US" altLang="zh-CN" sz="2400" dirty="0"/>
              <a:t>==</a:t>
            </a:r>
            <a:r>
              <a:rPr lang="zh-CN" altLang="en-US" sz="2400" dirty="0"/>
              <a:t>、</a:t>
            </a:r>
            <a:r>
              <a:rPr lang="en-US" altLang="zh-CN" sz="2400" dirty="0"/>
              <a:t>=</a:t>
            </a:r>
            <a:r>
              <a:rPr lang="zh-CN" altLang="zh-CN" sz="2400" dirty="0"/>
              <a:t>运算。</a:t>
            </a:r>
            <a:endParaRPr lang="en-US" altLang="zh-CN" sz="2400" dirty="0"/>
          </a:p>
          <a:p>
            <a:r>
              <a:rPr lang="zh-CN" altLang="zh-CN" sz="2400" dirty="0"/>
              <a:t>用</a:t>
            </a:r>
            <a:r>
              <a:rPr lang="en-US" altLang="zh-CN" sz="2400" dirty="0" err="1"/>
              <a:t>make_tuple</a:t>
            </a:r>
            <a:r>
              <a:rPr lang="zh-CN" altLang="zh-CN" sz="2400" dirty="0"/>
              <a:t>函数构造</a:t>
            </a:r>
            <a:r>
              <a:rPr lang="en-US" altLang="zh-CN" sz="2400" dirty="0"/>
              <a:t>tuple</a:t>
            </a:r>
            <a:r>
              <a:rPr lang="zh-CN" altLang="zh-CN" sz="2400" dirty="0"/>
              <a:t>对象</a:t>
            </a:r>
            <a:r>
              <a:rPr lang="zh-CN" altLang="en-US" sz="2400" dirty="0"/>
              <a:t>，或者</a:t>
            </a:r>
            <a:r>
              <a:rPr lang="zh-CN" altLang="zh-CN" sz="2400" dirty="0"/>
              <a:t>调用参数的类型推断</a:t>
            </a:r>
            <a:r>
              <a:rPr lang="en-US" altLang="zh-CN" sz="2400" dirty="0"/>
              <a:t>tuple</a:t>
            </a:r>
            <a:r>
              <a:rPr lang="zh-CN" altLang="zh-CN" sz="2400" dirty="0"/>
              <a:t>类型等。</a:t>
            </a:r>
            <a:endParaRPr lang="en-US" altLang="zh-CN" sz="2400" dirty="0"/>
          </a:p>
          <a:p>
            <a:r>
              <a:rPr lang="zh-CN" altLang="zh-CN" sz="2400" dirty="0"/>
              <a:t>例如，</a:t>
            </a:r>
          </a:p>
          <a:p>
            <a:pPr marL="400050" lvl="1" indent="0">
              <a:buNone/>
            </a:pPr>
            <a:r>
              <a:rPr lang="en-US" altLang="zh-CN" sz="2400" dirty="0">
                <a:solidFill>
                  <a:srgbClr val="FF0000"/>
                </a:solidFill>
              </a:rPr>
              <a:t>auto t=</a:t>
            </a:r>
            <a:r>
              <a:rPr lang="en-US" altLang="zh-CN" sz="2400" dirty="0" err="1">
                <a:solidFill>
                  <a:srgbClr val="FF0000"/>
                </a:solidFill>
              </a:rPr>
              <a:t>make_tuple</a:t>
            </a:r>
            <a:r>
              <a:rPr lang="en-US" altLang="zh-CN" sz="2400" dirty="0">
                <a:solidFill>
                  <a:srgbClr val="FF0000"/>
                </a:solidFill>
              </a:rPr>
              <a:t>("string",3,2.1);              </a:t>
            </a:r>
            <a:endParaRPr lang="zh-CN" altLang="zh-CN" sz="2400" dirty="0">
              <a:solidFill>
                <a:srgbClr val="FF0000"/>
              </a:solidFill>
            </a:endParaRPr>
          </a:p>
          <a:p>
            <a:pPr marL="400050" lvl="1" indent="0">
              <a:buNone/>
            </a:pPr>
            <a:r>
              <a:rPr lang="zh-CN" altLang="zh-CN" sz="2400" dirty="0"/>
              <a:t>编译器会据实参推断元组类型</a:t>
            </a:r>
            <a:r>
              <a:rPr lang="en-US" altLang="zh-CN" sz="2400" dirty="0"/>
              <a:t>t</a:t>
            </a:r>
            <a:r>
              <a:rPr lang="zh-CN" altLang="zh-CN" sz="2400" dirty="0"/>
              <a:t>为：</a:t>
            </a:r>
            <a:r>
              <a:rPr lang="en-US" altLang="zh-CN" sz="2400" dirty="0"/>
              <a:t>tuple&lt;</a:t>
            </a:r>
            <a:r>
              <a:rPr lang="en-US" altLang="zh-CN" sz="2400" dirty="0" err="1"/>
              <a:t>const</a:t>
            </a:r>
            <a:r>
              <a:rPr lang="en-US" altLang="zh-CN" sz="2400" dirty="0"/>
              <a:t> char*,</a:t>
            </a:r>
            <a:r>
              <a:rPr lang="en-US" altLang="zh-CN" sz="2400" dirty="0" err="1"/>
              <a:t>int,double</a:t>
            </a:r>
            <a:r>
              <a:rPr lang="en-US" altLang="zh-CN" sz="2400" dirty="0"/>
              <a:t>&gt;</a:t>
            </a:r>
            <a:r>
              <a:rPr lang="zh-CN" altLang="zh-CN" sz="2400" dirty="0"/>
              <a:t>，等价于下面的定义：</a:t>
            </a:r>
          </a:p>
          <a:p>
            <a:pPr marL="400050" lvl="1" indent="0">
              <a:buNone/>
            </a:pPr>
            <a:r>
              <a:rPr lang="en-US" altLang="zh-CN" sz="2400" b="1" dirty="0">
                <a:solidFill>
                  <a:srgbClr val="FF0000"/>
                </a:solidFill>
              </a:rPr>
              <a:t>tuple&lt;</a:t>
            </a:r>
            <a:r>
              <a:rPr lang="en-US" altLang="zh-CN" sz="2400" b="1" dirty="0" err="1">
                <a:solidFill>
                  <a:srgbClr val="FF0000"/>
                </a:solidFill>
              </a:rPr>
              <a:t>const</a:t>
            </a:r>
            <a:r>
              <a:rPr lang="en-US" altLang="zh-CN" sz="2400" b="1" dirty="0">
                <a:solidFill>
                  <a:srgbClr val="FF0000"/>
                </a:solidFill>
              </a:rPr>
              <a:t> char *,</a:t>
            </a:r>
            <a:r>
              <a:rPr lang="en-US" altLang="zh-CN" sz="2400" b="1" dirty="0" err="1">
                <a:solidFill>
                  <a:srgbClr val="FF0000"/>
                </a:solidFill>
              </a:rPr>
              <a:t>int,double</a:t>
            </a:r>
            <a:r>
              <a:rPr lang="en-US" altLang="zh-CN" sz="2400" b="1" dirty="0">
                <a:solidFill>
                  <a:srgbClr val="FF0000"/>
                </a:solidFill>
              </a:rPr>
              <a:t>&gt; t("string", 3, 2.1);</a:t>
            </a:r>
            <a:endParaRPr lang="zh-CN" altLang="zh-CN" sz="2400" b="1" dirty="0">
              <a:solidFill>
                <a:srgbClr val="FF0000"/>
              </a:solidFill>
            </a:endParaRPr>
          </a:p>
          <a:p>
            <a:endParaRPr lang="zh-CN" altLang="en-US" sz="2000" dirty="0"/>
          </a:p>
        </p:txBody>
      </p:sp>
      <p:sp>
        <p:nvSpPr>
          <p:cNvPr id="4" name="标题 1"/>
          <p:cNvSpPr>
            <a:spLocks noGrp="1"/>
          </p:cNvSpPr>
          <p:nvPr>
            <p:ph type="title"/>
          </p:nvPr>
        </p:nvSpPr>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Tree>
    <p:extLst>
      <p:ext uri="{BB962C8B-B14F-4D97-AF65-F5344CB8AC3E}">
        <p14:creationId xmlns:p14="http://schemas.microsoft.com/office/powerpoint/2010/main" val="28415335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19" y="1076590"/>
            <a:ext cx="8653329" cy="5376746"/>
          </a:xfrm>
        </p:spPr>
        <p:txBody>
          <a:bodyPr/>
          <a:lstStyle/>
          <a:p>
            <a:pPr marL="0" indent="0">
              <a:buNone/>
            </a:pPr>
            <a:r>
              <a:rPr lang="en-US" altLang="zh-CN" dirty="0">
                <a:solidFill>
                  <a:srgbClr val="0000CC"/>
                </a:solidFill>
              </a:rPr>
              <a:t>5、tuple</a:t>
            </a:r>
            <a:r>
              <a:rPr lang="zh-CN" altLang="en-US" dirty="0">
                <a:solidFill>
                  <a:srgbClr val="0000CC"/>
                </a:solidFill>
              </a:rPr>
              <a:t>应用</a:t>
            </a:r>
            <a:endParaRPr lang="en-US" altLang="zh-CN" dirty="0">
              <a:solidFill>
                <a:srgbClr val="0000CC"/>
              </a:solidFill>
            </a:endParaRPr>
          </a:p>
          <a:p>
            <a:pPr lvl="1"/>
            <a:r>
              <a:rPr lang="zh-CN" altLang="zh-CN" sz="2400" dirty="0"/>
              <a:t>当希望将一些类型不同但具有联系的数据组合成单一对象，而又不想定义类或结构时，用元组把这些数据组合起来（快而随意的数据结构）就显得非常有用。</a:t>
            </a:r>
            <a:endParaRPr lang="en-US" altLang="zh-CN" sz="2400" dirty="0"/>
          </a:p>
          <a:p>
            <a:pPr lvl="1"/>
            <a:r>
              <a:rPr lang="zh-CN" altLang="zh-CN" sz="2400" dirty="0"/>
              <a:t>用元组作为函数的返回类型，可以一次返回多个数据。</a:t>
            </a:r>
            <a:endParaRPr lang="en-US" altLang="zh-CN" sz="2400" dirty="0"/>
          </a:p>
          <a:p>
            <a:pPr marL="57150" indent="0">
              <a:buNone/>
            </a:pPr>
            <a:r>
              <a:rPr lang="zh-CN" altLang="zh-CN" sz="2400" dirty="0">
                <a:solidFill>
                  <a:srgbClr val="0000CC"/>
                </a:solidFill>
              </a:rPr>
              <a:t>【例</a:t>
            </a:r>
            <a:r>
              <a:rPr lang="en-US" altLang="zh-CN" sz="2400" dirty="0">
                <a:solidFill>
                  <a:srgbClr val="0000CC"/>
                </a:solidFill>
              </a:rPr>
              <a:t>7-18</a:t>
            </a:r>
            <a:r>
              <a:rPr lang="zh-CN" altLang="zh-CN" sz="2400" dirty="0">
                <a:solidFill>
                  <a:srgbClr val="0000CC"/>
                </a:solidFill>
              </a:rPr>
              <a:t>】在一个成绩系统中，要求函数返回的成绩数据包括：学生姓名，专业，班主任，大学英语，数学，</a:t>
            </a:r>
            <a:r>
              <a:rPr lang="en-US" altLang="zh-CN" sz="2400" dirty="0">
                <a:solidFill>
                  <a:srgbClr val="0000CC"/>
                </a:solidFill>
              </a:rPr>
              <a:t>C</a:t>
            </a:r>
            <a:r>
              <a:rPr lang="zh-CN" altLang="zh-CN" sz="2400" dirty="0">
                <a:solidFill>
                  <a:srgbClr val="0000CC"/>
                </a:solidFill>
              </a:rPr>
              <a:t>语言等</a:t>
            </a:r>
            <a:r>
              <a:rPr lang="en-US" altLang="zh-CN" sz="2400" dirty="0">
                <a:solidFill>
                  <a:srgbClr val="0000CC"/>
                </a:solidFill>
              </a:rPr>
              <a:t>5</a:t>
            </a:r>
            <a:r>
              <a:rPr lang="zh-CN" altLang="zh-CN" sz="2400" dirty="0">
                <a:solidFill>
                  <a:srgbClr val="0000CC"/>
                </a:solidFill>
              </a:rPr>
              <a:t>科成绩，用元组处理数据可以简化程序设计。</a:t>
            </a:r>
            <a:endParaRPr lang="en-US" altLang="zh-CN" sz="2400" dirty="0">
              <a:solidFill>
                <a:srgbClr val="0000CC"/>
              </a:solidFill>
            </a:endParaRPr>
          </a:p>
          <a:p>
            <a:pPr marL="400050"/>
            <a:r>
              <a:rPr lang="zh-CN" altLang="zh-CN" sz="2400" dirty="0"/>
              <a:t>下面的</a:t>
            </a:r>
            <a:r>
              <a:rPr lang="zh-CN" altLang="en-US" sz="2400" dirty="0"/>
              <a:t>程序</a:t>
            </a:r>
            <a:r>
              <a:rPr lang="zh-CN" altLang="zh-CN" sz="2400" dirty="0"/>
              <a:t>用来说明元组的</a:t>
            </a:r>
            <a:r>
              <a:rPr lang="zh-CN" altLang="en-US" sz="2400" dirty="0"/>
              <a:t>解决本</a:t>
            </a:r>
            <a:r>
              <a:rPr lang="zh-CN" altLang="zh-CN" sz="2400" dirty="0"/>
              <a:t>应用</a:t>
            </a:r>
            <a:r>
              <a:rPr lang="zh-CN" altLang="en-US" sz="2400" dirty="0"/>
              <a:t>的</a:t>
            </a:r>
            <a:r>
              <a:rPr lang="zh-CN" altLang="zh-CN" sz="2400" dirty="0"/>
              <a:t>方法。其中，</a:t>
            </a:r>
            <a:r>
              <a:rPr lang="en-US" altLang="zh-CN" sz="2400" dirty="0" err="1"/>
              <a:t>inputData</a:t>
            </a:r>
            <a:r>
              <a:rPr lang="zh-CN" altLang="zh-CN" sz="2400" dirty="0"/>
              <a:t>函数用于说明为元组中的成员输入数据，并通过函数返回元组的方法；</a:t>
            </a:r>
            <a:r>
              <a:rPr lang="en-US" altLang="zh-CN" sz="2400" dirty="0"/>
              <a:t>display</a:t>
            </a:r>
            <a:r>
              <a:rPr lang="zh-CN" altLang="zh-CN" sz="2400" dirty="0"/>
              <a:t>函数用于说明向函数传递元组参数的方法。</a:t>
            </a:r>
            <a:endParaRPr lang="zh-CN" altLang="en-US" dirty="0"/>
          </a:p>
        </p:txBody>
      </p:sp>
      <p:sp>
        <p:nvSpPr>
          <p:cNvPr id="4" name="标题 1"/>
          <p:cNvSpPr>
            <a:spLocks noGrp="1"/>
          </p:cNvSpPr>
          <p:nvPr>
            <p:ph type="title"/>
          </p:nvPr>
        </p:nvSpPr>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Tree>
    <p:extLst>
      <p:ext uri="{BB962C8B-B14F-4D97-AF65-F5344CB8AC3E}">
        <p14:creationId xmlns:p14="http://schemas.microsoft.com/office/powerpoint/2010/main" val="321651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//Eg7-18.cpp</a:t>
            </a:r>
            <a:endParaRPr lang="zh-CN" altLang="zh-CN" sz="2000" dirty="0"/>
          </a:p>
          <a:p>
            <a:pPr marL="0" indent="0">
              <a:buNone/>
            </a:pPr>
            <a:r>
              <a:rPr lang="en-US" altLang="zh-CN" sz="2000" dirty="0"/>
              <a:t>#include &lt;tuple&gt;</a:t>
            </a:r>
            <a:endParaRPr lang="zh-CN" altLang="zh-CN" sz="2000" dirty="0"/>
          </a:p>
          <a:p>
            <a:pPr marL="0" indent="0">
              <a:buNone/>
            </a:pPr>
            <a:r>
              <a:rPr lang="en-US" altLang="zh-CN" sz="2000" dirty="0"/>
              <a:t>#include&lt;string&gt;</a:t>
            </a:r>
            <a:endParaRPr lang="zh-CN" altLang="zh-CN" sz="2000" dirty="0"/>
          </a:p>
          <a:p>
            <a:pPr marL="0" indent="0">
              <a:buNone/>
            </a:pPr>
            <a:r>
              <a:rPr lang="en-US" altLang="zh-CN" sz="2000" dirty="0"/>
              <a:t>#include&lt;list&gt;</a:t>
            </a:r>
            <a:endParaRPr lang="zh-CN" altLang="zh-CN" sz="2000" dirty="0"/>
          </a:p>
          <a:p>
            <a:pPr marL="0" indent="0">
              <a:buNone/>
            </a:pPr>
            <a:r>
              <a:rPr lang="en-US" altLang="zh-CN" sz="2000" dirty="0"/>
              <a:t>#include &lt;vector&gt;</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err="1"/>
              <a:t>struct</a:t>
            </a:r>
            <a:r>
              <a:rPr lang="en-US" altLang="zh-CN" sz="2000" dirty="0"/>
              <a:t> Grade {                          //</a:t>
            </a:r>
            <a:r>
              <a:rPr lang="zh-CN" altLang="zh-CN" sz="2000" dirty="0"/>
              <a:t>表示学生科目、成绩的数据结构</a:t>
            </a:r>
          </a:p>
          <a:p>
            <a:pPr marL="0" indent="0">
              <a:buNone/>
            </a:pPr>
            <a:r>
              <a:rPr lang="en-US" altLang="zh-CN" sz="2000" dirty="0"/>
              <a:t>	string </a:t>
            </a:r>
            <a:r>
              <a:rPr lang="en-US" altLang="zh-CN" sz="2000" dirty="0" err="1"/>
              <a:t>courseName</a:t>
            </a:r>
            <a:r>
              <a:rPr lang="en-US" altLang="zh-CN" sz="2000" dirty="0"/>
              <a:t>;</a:t>
            </a:r>
            <a:endParaRPr lang="zh-CN" altLang="zh-CN" sz="2000" dirty="0"/>
          </a:p>
          <a:p>
            <a:pPr marL="0" indent="0">
              <a:buNone/>
            </a:pPr>
            <a:r>
              <a:rPr lang="en-US" altLang="zh-CN" sz="2000" dirty="0"/>
              <a:t>	double grade;</a:t>
            </a:r>
            <a:endParaRPr lang="zh-CN" altLang="zh-CN" sz="2000" dirty="0"/>
          </a:p>
          <a:p>
            <a:pPr marL="0" indent="0">
              <a:buNone/>
            </a:pPr>
            <a:r>
              <a:rPr lang="en-US" altLang="zh-CN" sz="2000" dirty="0"/>
              <a:t>	Grade(string s, double g) :</a:t>
            </a:r>
            <a:r>
              <a:rPr lang="en-US" altLang="zh-CN" sz="2000" dirty="0" err="1"/>
              <a:t>courseName</a:t>
            </a:r>
            <a:r>
              <a:rPr lang="en-US" altLang="zh-CN" sz="2000" dirty="0"/>
              <a:t>(s), grade(g) {}</a:t>
            </a:r>
            <a:endParaRPr lang="zh-CN" altLang="zh-CN" sz="2000" dirty="0"/>
          </a:p>
          <a:p>
            <a:pPr marL="0" indent="0">
              <a:buNone/>
            </a:pPr>
            <a:r>
              <a:rPr lang="en-US" altLang="zh-CN" sz="2000" dirty="0"/>
              <a:t>};</a:t>
            </a:r>
            <a:endParaRPr lang="zh-CN" altLang="zh-CN" sz="2000" dirty="0"/>
          </a:p>
          <a:p>
            <a:pPr marL="0" indent="0">
              <a:buNone/>
            </a:pPr>
            <a:r>
              <a:rPr lang="en-US" altLang="zh-CN" sz="2000" b="1" dirty="0" err="1">
                <a:solidFill>
                  <a:srgbClr val="FF0000"/>
                </a:solidFill>
              </a:rPr>
              <a:t>typedef</a:t>
            </a:r>
            <a:r>
              <a:rPr lang="en-US" altLang="zh-CN" sz="2000" b="1" dirty="0">
                <a:solidFill>
                  <a:srgbClr val="FF0000"/>
                </a:solidFill>
              </a:rPr>
              <a:t>  tuple&lt;string, </a:t>
            </a:r>
            <a:r>
              <a:rPr lang="en-US" altLang="zh-CN" sz="2000" b="1" dirty="0" err="1">
                <a:solidFill>
                  <a:srgbClr val="FF0000"/>
                </a:solidFill>
              </a:rPr>
              <a:t>int</a:t>
            </a:r>
            <a:r>
              <a:rPr lang="en-US" altLang="zh-CN" sz="2000" b="1" dirty="0">
                <a:solidFill>
                  <a:srgbClr val="FF0000"/>
                </a:solidFill>
              </a:rPr>
              <a:t>, string, vector&lt;Grade&gt;&gt;  Student;</a:t>
            </a:r>
            <a:endParaRPr lang="zh-CN" altLang="zh-CN" sz="2000" b="1" dirty="0">
              <a:solidFill>
                <a:srgbClr val="FF0000"/>
              </a:solidFill>
            </a:endParaRPr>
          </a:p>
          <a:p>
            <a:pPr marL="0" indent="0">
              <a:buNone/>
            </a:pPr>
            <a:endParaRPr lang="zh-CN" altLang="en-US" sz="2000" dirty="0"/>
          </a:p>
        </p:txBody>
      </p:sp>
      <p:sp>
        <p:nvSpPr>
          <p:cNvPr id="4" name="标题 1"/>
          <p:cNvSpPr>
            <a:spLocks noGrp="1"/>
          </p:cNvSpPr>
          <p:nvPr>
            <p:ph type="title"/>
          </p:nvPr>
        </p:nvSpPr>
        <p:spPr>
          <a:xfrm>
            <a:off x="457200" y="73672"/>
            <a:ext cx="8229600" cy="811195"/>
          </a:xfrm>
        </p:spPr>
        <p:txBody>
          <a:bodyPr/>
          <a:lstStyle/>
          <a:p>
            <a:r>
              <a:rPr lang="en-US" altLang="zh-CN" b="1" dirty="0"/>
              <a:t>7.5.4  pair</a:t>
            </a:r>
            <a:r>
              <a:rPr lang="zh-CN" altLang="zh-CN" b="1" dirty="0"/>
              <a:t>和</a:t>
            </a:r>
            <a:r>
              <a:rPr lang="en-US" altLang="zh-CN" b="1" dirty="0">
                <a:solidFill>
                  <a:srgbClr val="FF0000"/>
                </a:solidFill>
              </a:rPr>
              <a:t>tuple</a:t>
            </a:r>
            <a:r>
              <a:rPr lang="zh-CN" altLang="zh-CN" b="1" dirty="0">
                <a:solidFill>
                  <a:srgbClr val="FF0000"/>
                </a:solidFill>
              </a:rPr>
              <a:t>容器</a:t>
            </a:r>
            <a:endParaRPr lang="zh-CN" altLang="en-US" dirty="0">
              <a:solidFill>
                <a:srgbClr val="FF0000"/>
              </a:solidFill>
            </a:endParaRPr>
          </a:p>
        </p:txBody>
      </p:sp>
    </p:spTree>
    <p:extLst>
      <p:ext uri="{BB962C8B-B14F-4D97-AF65-F5344CB8AC3E}">
        <p14:creationId xmlns:p14="http://schemas.microsoft.com/office/powerpoint/2010/main" val="274622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73672"/>
            <a:ext cx="8579296" cy="811195"/>
          </a:xfrm>
        </p:spPr>
        <p:txBody>
          <a:bodyPr/>
          <a:lstStyle/>
          <a:p>
            <a:pPr algn="l"/>
            <a:r>
              <a:rPr lang="en-US" altLang="zh-CN" sz="2200" dirty="0" err="1">
                <a:solidFill>
                  <a:srgbClr val="0000CC"/>
                </a:solidFill>
              </a:rPr>
              <a:t>inputData</a:t>
            </a:r>
            <a:r>
              <a:rPr lang="zh-CN" altLang="zh-CN" sz="2200" dirty="0">
                <a:solidFill>
                  <a:srgbClr val="0000CC"/>
                </a:solidFill>
              </a:rPr>
              <a:t>函数返回的</a:t>
            </a:r>
            <a:r>
              <a:rPr lang="en-US" altLang="zh-CN" sz="2200" dirty="0">
                <a:solidFill>
                  <a:srgbClr val="0000CC"/>
                </a:solidFill>
              </a:rPr>
              <a:t>Student</a:t>
            </a:r>
            <a:r>
              <a:rPr lang="zh-CN" altLang="zh-CN" sz="2200" dirty="0">
                <a:solidFill>
                  <a:srgbClr val="0000CC"/>
                </a:solidFill>
              </a:rPr>
              <a:t>是一种复杂的元组数据类型，该元组保存学生的姓名，学号，专业，以及任意多门课程的成绩。</a:t>
            </a:r>
            <a:endParaRPr lang="zh-CN" altLang="en-US" sz="2200" dirty="0">
              <a:solidFill>
                <a:srgbClr val="0000CC"/>
              </a:solidFill>
            </a:endParaRPr>
          </a:p>
        </p:txBody>
      </p:sp>
      <p:sp>
        <p:nvSpPr>
          <p:cNvPr id="3" name="内容占位符 2"/>
          <p:cNvSpPr>
            <a:spLocks noGrp="1"/>
          </p:cNvSpPr>
          <p:nvPr>
            <p:ph idx="1"/>
          </p:nvPr>
        </p:nvSpPr>
        <p:spPr>
          <a:xfrm>
            <a:off x="98866" y="980728"/>
            <a:ext cx="8865622" cy="5616624"/>
          </a:xfrm>
        </p:spPr>
        <p:txBody>
          <a:bodyPr/>
          <a:lstStyle/>
          <a:p>
            <a:pPr marL="0" indent="0">
              <a:buNone/>
            </a:pPr>
            <a:r>
              <a:rPr lang="en-US" altLang="zh-CN" sz="1800" dirty="0"/>
              <a:t>Student </a:t>
            </a:r>
            <a:r>
              <a:rPr lang="en-US" altLang="zh-CN" sz="1800" dirty="0" err="1"/>
              <a:t>inputData</a:t>
            </a:r>
            <a:r>
              <a:rPr lang="en-US" altLang="zh-CN" sz="1800" dirty="0"/>
              <a:t>() {                  </a:t>
            </a:r>
            <a:endParaRPr lang="zh-CN" altLang="zh-CN" sz="1800" dirty="0"/>
          </a:p>
          <a:p>
            <a:pPr marL="0" indent="0">
              <a:buNone/>
            </a:pPr>
            <a:r>
              <a:rPr lang="en-US" altLang="zh-CN" sz="1800" dirty="0"/>
              <a:t>     Student </a:t>
            </a:r>
            <a:r>
              <a:rPr lang="en-US" altLang="zh-CN" sz="1800" dirty="0" err="1"/>
              <a:t>stu</a:t>
            </a:r>
            <a:r>
              <a:rPr lang="en-US" altLang="zh-CN" sz="1800" dirty="0"/>
              <a:t>;</a:t>
            </a:r>
            <a:endParaRPr lang="zh-CN" altLang="zh-CN" sz="1800" dirty="0"/>
          </a:p>
          <a:p>
            <a:pPr marL="0" indent="0">
              <a:buNone/>
            </a:pPr>
            <a:r>
              <a:rPr lang="en-US" altLang="zh-CN" sz="1800" dirty="0"/>
              <a:t>     </a:t>
            </a:r>
            <a:r>
              <a:rPr lang="en-US" altLang="zh-CN" sz="1800" dirty="0" err="1"/>
              <a:t>cout</a:t>
            </a:r>
            <a:r>
              <a:rPr lang="en-US" altLang="zh-CN" sz="1800" dirty="0"/>
              <a:t> &lt;&lt; "</a:t>
            </a:r>
            <a:r>
              <a:rPr lang="zh-CN" altLang="zh-CN" sz="1800" dirty="0"/>
              <a:t>输入学生数据</a:t>
            </a:r>
            <a:r>
              <a:rPr lang="en-US" altLang="zh-CN" sz="1800" dirty="0"/>
              <a:t>: </a:t>
            </a:r>
            <a:r>
              <a:rPr lang="zh-CN" altLang="zh-CN" sz="1800" dirty="0"/>
              <a:t>姓名</a:t>
            </a:r>
            <a:r>
              <a:rPr lang="en-US" altLang="zh-CN" sz="1800" dirty="0"/>
              <a:t>, </a:t>
            </a:r>
            <a:r>
              <a:rPr lang="zh-CN" altLang="zh-CN" sz="1800" dirty="0"/>
              <a:t>学号</a:t>
            </a:r>
            <a:r>
              <a:rPr lang="en-US" altLang="zh-CN" sz="1800" dirty="0"/>
              <a:t>,</a:t>
            </a:r>
            <a:r>
              <a:rPr lang="zh-CN" altLang="zh-CN" sz="1800" dirty="0"/>
              <a:t>专业</a:t>
            </a:r>
            <a:r>
              <a:rPr lang="en-US" altLang="zh-CN" sz="1800" dirty="0"/>
              <a:t>" &lt;&lt; </a:t>
            </a:r>
            <a:r>
              <a:rPr lang="en-US" altLang="zh-CN" sz="1800" dirty="0" err="1"/>
              <a:t>endl</a:t>
            </a:r>
            <a:r>
              <a:rPr lang="en-US" altLang="zh-CN" sz="1800" dirty="0"/>
              <a:t>;</a:t>
            </a:r>
            <a:endParaRPr lang="zh-CN" altLang="zh-CN" sz="1800" dirty="0"/>
          </a:p>
          <a:p>
            <a:pPr marL="0" indent="0">
              <a:buNone/>
            </a:pPr>
            <a:r>
              <a:rPr lang="en-US" altLang="zh-CN" sz="1800" dirty="0"/>
              <a:t>    </a:t>
            </a:r>
            <a:r>
              <a:rPr lang="en-US" altLang="zh-CN" sz="1800" dirty="0" err="1"/>
              <a:t>cin</a:t>
            </a:r>
            <a:r>
              <a:rPr lang="en-US" altLang="zh-CN" sz="1800" dirty="0"/>
              <a:t> &gt;&gt; </a:t>
            </a:r>
            <a:r>
              <a:rPr lang="en-US" altLang="zh-CN" sz="1800" b="1" dirty="0">
                <a:solidFill>
                  <a:srgbClr val="FF0000"/>
                </a:solidFill>
              </a:rPr>
              <a:t>get&lt;0&gt;(</a:t>
            </a:r>
            <a:r>
              <a:rPr lang="en-US" altLang="zh-CN" sz="1800" b="1" dirty="0" err="1">
                <a:solidFill>
                  <a:srgbClr val="FF0000"/>
                </a:solidFill>
              </a:rPr>
              <a:t>stu</a:t>
            </a:r>
            <a:r>
              <a:rPr lang="en-US" altLang="zh-CN" sz="1800" b="1" dirty="0">
                <a:solidFill>
                  <a:srgbClr val="FF0000"/>
                </a:solidFill>
              </a:rPr>
              <a:t>) </a:t>
            </a:r>
            <a:r>
              <a:rPr lang="en-US" altLang="zh-CN" sz="1800" dirty="0"/>
              <a:t>&gt;&gt; </a:t>
            </a:r>
            <a:r>
              <a:rPr lang="en-US" altLang="zh-CN" sz="1800" b="1" dirty="0">
                <a:solidFill>
                  <a:srgbClr val="FF0000"/>
                </a:solidFill>
              </a:rPr>
              <a:t>get&lt;1&gt;(</a:t>
            </a:r>
            <a:r>
              <a:rPr lang="en-US" altLang="zh-CN" sz="1800" b="1" dirty="0" err="1">
                <a:solidFill>
                  <a:srgbClr val="FF0000"/>
                </a:solidFill>
              </a:rPr>
              <a:t>stu</a:t>
            </a:r>
            <a:r>
              <a:rPr lang="en-US" altLang="zh-CN" sz="1800" b="1" dirty="0">
                <a:solidFill>
                  <a:srgbClr val="FF0000"/>
                </a:solidFill>
              </a:rPr>
              <a:t>) </a:t>
            </a:r>
            <a:r>
              <a:rPr lang="en-US" altLang="zh-CN" sz="1800" dirty="0"/>
              <a:t>&gt;&gt; </a:t>
            </a:r>
            <a:r>
              <a:rPr lang="en-US" altLang="zh-CN" sz="1800" b="1" dirty="0">
                <a:solidFill>
                  <a:srgbClr val="FF0000"/>
                </a:solidFill>
              </a:rPr>
              <a:t>get&lt;2&gt;(</a:t>
            </a:r>
            <a:r>
              <a:rPr lang="en-US" altLang="zh-CN" sz="1800" b="1" dirty="0" err="1">
                <a:solidFill>
                  <a:srgbClr val="FF0000"/>
                </a:solidFill>
              </a:rPr>
              <a:t>stu</a:t>
            </a:r>
            <a:r>
              <a:rPr lang="en-US" altLang="zh-CN" sz="1800" b="1" dirty="0">
                <a:solidFill>
                  <a:srgbClr val="FF0000"/>
                </a:solidFill>
              </a:rPr>
              <a:t>);        </a:t>
            </a:r>
            <a:r>
              <a:rPr lang="en-US" altLang="zh-CN" sz="1800" dirty="0"/>
              <a:t>//</a:t>
            </a:r>
            <a:r>
              <a:rPr lang="zh-CN" altLang="zh-CN" sz="1800" dirty="0"/>
              <a:t>元组元素访问方法</a:t>
            </a:r>
          </a:p>
          <a:p>
            <a:pPr marL="0" indent="0">
              <a:buNone/>
            </a:pPr>
            <a:r>
              <a:rPr lang="en-US" altLang="zh-CN" sz="1800" dirty="0"/>
              <a:t>    string </a:t>
            </a:r>
            <a:r>
              <a:rPr lang="en-US" altLang="zh-CN" sz="1800" dirty="0" err="1"/>
              <a:t>cName</a:t>
            </a:r>
            <a:r>
              <a:rPr lang="en-US" altLang="zh-CN" sz="1800" dirty="0"/>
              <a:t>;</a:t>
            </a:r>
            <a:endParaRPr lang="zh-CN" altLang="zh-CN" sz="1800" dirty="0"/>
          </a:p>
          <a:p>
            <a:pPr marL="0" indent="0">
              <a:buNone/>
            </a:pPr>
            <a:r>
              <a:rPr lang="en-US" altLang="zh-CN" sz="1800" dirty="0"/>
              <a:t>    double score=0;</a:t>
            </a:r>
            <a:endParaRPr lang="zh-CN" altLang="zh-CN" sz="1800" dirty="0"/>
          </a:p>
          <a:p>
            <a:pPr marL="0" indent="0">
              <a:buNone/>
            </a:pPr>
            <a:r>
              <a:rPr lang="en-US" altLang="zh-CN" sz="1800" dirty="0"/>
              <a:t>    </a:t>
            </a:r>
            <a:r>
              <a:rPr lang="en-US" altLang="zh-CN" sz="1800" dirty="0" err="1"/>
              <a:t>int</a:t>
            </a:r>
            <a:r>
              <a:rPr lang="en-US" altLang="zh-CN" sz="1800" dirty="0"/>
              <a:t> </a:t>
            </a:r>
            <a:r>
              <a:rPr lang="en-US" altLang="zh-CN" sz="1800" dirty="0" err="1"/>
              <a:t>i</a:t>
            </a:r>
            <a:r>
              <a:rPr lang="en-US" altLang="zh-CN" sz="1800" dirty="0"/>
              <a:t> = 1;</a:t>
            </a:r>
            <a:endParaRPr lang="zh-CN" altLang="zh-CN" sz="1800" dirty="0"/>
          </a:p>
          <a:p>
            <a:pPr marL="0" indent="0">
              <a:buNone/>
            </a:pPr>
            <a:r>
              <a:rPr lang="en-US" altLang="zh-CN" sz="1800" dirty="0"/>
              <a:t>    while (</a:t>
            </a:r>
            <a:r>
              <a:rPr lang="en-US" altLang="zh-CN" sz="1800" dirty="0" err="1"/>
              <a:t>cName</a:t>
            </a:r>
            <a:r>
              <a:rPr lang="en-US" altLang="zh-CN" sz="1800" dirty="0"/>
              <a:t> != "exit") {	</a:t>
            </a:r>
            <a:endParaRPr lang="zh-CN" altLang="zh-CN" sz="1800" dirty="0"/>
          </a:p>
          <a:p>
            <a:pPr marL="0" indent="0">
              <a:buNone/>
            </a:pPr>
            <a:r>
              <a:rPr lang="en-US" altLang="zh-CN" sz="1800" dirty="0"/>
              <a:t> 	</a:t>
            </a:r>
            <a:r>
              <a:rPr lang="en-US" altLang="zh-CN" sz="1800" dirty="0" err="1"/>
              <a:t>cout</a:t>
            </a:r>
            <a:r>
              <a:rPr lang="en-US" altLang="zh-CN" sz="1800" dirty="0"/>
              <a:t> &lt;&lt; "</a:t>
            </a:r>
            <a:r>
              <a:rPr lang="zh-CN" altLang="zh-CN" sz="1800" dirty="0"/>
              <a:t>输入第</a:t>
            </a:r>
            <a:r>
              <a:rPr lang="en-US" altLang="zh-CN" sz="1800" dirty="0"/>
              <a:t> " &lt;&lt; </a:t>
            </a:r>
            <a:r>
              <a:rPr lang="en-US" altLang="zh-CN" sz="1800" dirty="0" err="1"/>
              <a:t>i</a:t>
            </a:r>
            <a:r>
              <a:rPr lang="en-US" altLang="zh-CN" sz="1800" dirty="0"/>
              <a:t>++ &lt;&lt; " </a:t>
            </a:r>
            <a:r>
              <a:rPr lang="zh-CN" altLang="zh-CN" sz="1800" dirty="0"/>
              <a:t>科目名称</a:t>
            </a:r>
            <a:r>
              <a:rPr lang="en-US" altLang="zh-CN" sz="1800" dirty="0"/>
              <a:t>,</a:t>
            </a:r>
            <a:r>
              <a:rPr lang="zh-CN" altLang="zh-CN" sz="1800" dirty="0"/>
              <a:t>输入</a:t>
            </a:r>
            <a:r>
              <a:rPr lang="en-US" altLang="zh-CN" sz="1800" dirty="0" err="1"/>
              <a:t>Excit</a:t>
            </a:r>
            <a:r>
              <a:rPr lang="zh-CN" altLang="zh-CN" sz="1800" dirty="0"/>
              <a:t>结束</a:t>
            </a:r>
            <a:r>
              <a:rPr lang="en-US" altLang="zh-CN" sz="1800" dirty="0"/>
              <a:t>:\t";</a:t>
            </a:r>
            <a:endParaRPr lang="zh-CN" altLang="zh-CN" sz="1800" dirty="0"/>
          </a:p>
          <a:p>
            <a:pPr marL="0" indent="0">
              <a:buNone/>
            </a:pPr>
            <a:r>
              <a:rPr lang="en-US" altLang="zh-CN" sz="1800" dirty="0"/>
              <a:t>	</a:t>
            </a:r>
            <a:r>
              <a:rPr lang="en-US" altLang="zh-CN" sz="1800" dirty="0" err="1"/>
              <a:t>cin</a:t>
            </a:r>
            <a:r>
              <a:rPr lang="en-US" altLang="zh-CN" sz="1800" dirty="0"/>
              <a:t> &gt;&gt; </a:t>
            </a:r>
            <a:r>
              <a:rPr lang="en-US" altLang="zh-CN" sz="1800" dirty="0" err="1"/>
              <a:t>cName</a:t>
            </a:r>
            <a:r>
              <a:rPr lang="en-US" altLang="zh-CN" sz="1800" dirty="0"/>
              <a:t>;</a:t>
            </a:r>
            <a:endParaRPr lang="zh-CN" altLang="zh-CN" sz="1800" dirty="0"/>
          </a:p>
          <a:p>
            <a:pPr marL="0" indent="0">
              <a:buNone/>
            </a:pPr>
            <a:r>
              <a:rPr lang="en-US" altLang="zh-CN" sz="1800" dirty="0"/>
              <a:t>	if (</a:t>
            </a:r>
            <a:r>
              <a:rPr lang="en-US" altLang="zh-CN" sz="1800" dirty="0" err="1"/>
              <a:t>cName</a:t>
            </a:r>
            <a:r>
              <a:rPr lang="en-US" altLang="zh-CN" sz="1800" dirty="0"/>
              <a:t> == "exit") break;</a:t>
            </a:r>
            <a:endParaRPr lang="zh-CN" altLang="zh-CN" sz="1800" dirty="0"/>
          </a:p>
          <a:p>
            <a:pPr marL="0" indent="0">
              <a:buNone/>
            </a:pPr>
            <a:r>
              <a:rPr lang="en-US" altLang="zh-CN" sz="1800" dirty="0"/>
              <a:t>	</a:t>
            </a:r>
            <a:r>
              <a:rPr lang="en-US" altLang="zh-CN" sz="1800" dirty="0" err="1"/>
              <a:t>cout</a:t>
            </a:r>
            <a:r>
              <a:rPr lang="en-US" altLang="zh-CN" sz="1800" dirty="0"/>
              <a:t> &lt;&lt; "</a:t>
            </a:r>
            <a:r>
              <a:rPr lang="zh-CN" altLang="zh-CN" sz="1800" dirty="0"/>
              <a:t>成绩</a:t>
            </a:r>
            <a:r>
              <a:rPr lang="en-US" altLang="zh-CN" sz="1800" dirty="0"/>
              <a:t>:\t";</a:t>
            </a:r>
            <a:endParaRPr lang="zh-CN" altLang="zh-CN" sz="1800" dirty="0"/>
          </a:p>
          <a:p>
            <a:pPr marL="0" indent="0">
              <a:buNone/>
            </a:pPr>
            <a:r>
              <a:rPr lang="en-US" altLang="zh-CN" sz="1800" dirty="0"/>
              <a:t>	</a:t>
            </a:r>
            <a:r>
              <a:rPr lang="en-US" altLang="zh-CN" sz="1800" dirty="0" err="1"/>
              <a:t>cin</a:t>
            </a:r>
            <a:r>
              <a:rPr lang="en-US" altLang="zh-CN" sz="1800" dirty="0"/>
              <a:t> &gt;&gt; score;</a:t>
            </a:r>
            <a:endParaRPr lang="zh-CN" altLang="zh-CN" sz="1800" dirty="0"/>
          </a:p>
          <a:p>
            <a:pPr marL="0" indent="0">
              <a:buNone/>
            </a:pPr>
            <a:r>
              <a:rPr lang="en-US" altLang="zh-CN" sz="1800" dirty="0"/>
              <a:t>	</a:t>
            </a:r>
            <a:r>
              <a:rPr lang="en-US" altLang="zh-CN" sz="1800" b="1" dirty="0">
                <a:solidFill>
                  <a:srgbClr val="FF0000"/>
                </a:solidFill>
              </a:rPr>
              <a:t>get&lt;3&gt;(</a:t>
            </a:r>
            <a:r>
              <a:rPr lang="en-US" altLang="zh-CN" sz="1800" b="1" dirty="0" err="1">
                <a:solidFill>
                  <a:srgbClr val="FF0000"/>
                </a:solidFill>
              </a:rPr>
              <a:t>stu</a:t>
            </a:r>
            <a:r>
              <a:rPr lang="en-US" altLang="zh-CN" sz="1800" b="1" dirty="0">
                <a:solidFill>
                  <a:srgbClr val="FF0000"/>
                </a:solidFill>
              </a:rPr>
              <a:t>).</a:t>
            </a:r>
            <a:r>
              <a:rPr lang="en-US" altLang="zh-CN" sz="1800" b="1" dirty="0" err="1">
                <a:solidFill>
                  <a:srgbClr val="FF0000"/>
                </a:solidFill>
              </a:rPr>
              <a:t>push_back</a:t>
            </a:r>
            <a:r>
              <a:rPr lang="en-US" altLang="zh-CN" sz="1800" b="1" dirty="0">
                <a:solidFill>
                  <a:srgbClr val="FF0000"/>
                </a:solidFill>
              </a:rPr>
              <a:t>(Grade(</a:t>
            </a:r>
            <a:r>
              <a:rPr lang="en-US" altLang="zh-CN" sz="1800" b="1" dirty="0" err="1">
                <a:solidFill>
                  <a:srgbClr val="FF0000"/>
                </a:solidFill>
              </a:rPr>
              <a:t>cName</a:t>
            </a:r>
            <a:r>
              <a:rPr lang="en-US" altLang="zh-CN" sz="1800" b="1" dirty="0">
                <a:solidFill>
                  <a:srgbClr val="FF0000"/>
                </a:solidFill>
              </a:rPr>
              <a:t>, score));      </a:t>
            </a:r>
            <a:r>
              <a:rPr lang="en-US" altLang="zh-CN" sz="1800" dirty="0"/>
              <a:t>//</a:t>
            </a:r>
            <a:r>
              <a:rPr lang="zh-CN" altLang="zh-CN" sz="1800" dirty="0"/>
              <a:t>向元组向量添加对象</a:t>
            </a:r>
          </a:p>
          <a:p>
            <a:pPr marL="0" indent="0">
              <a:buNone/>
            </a:pPr>
            <a:r>
              <a:rPr lang="en-US" altLang="zh-CN" sz="1800" dirty="0"/>
              <a:t>   }	</a:t>
            </a:r>
            <a:endParaRPr lang="zh-CN" altLang="zh-CN" sz="1800" dirty="0"/>
          </a:p>
          <a:p>
            <a:pPr marL="0" indent="0">
              <a:buNone/>
            </a:pPr>
            <a:r>
              <a:rPr lang="en-US" altLang="zh-CN" sz="1800" dirty="0"/>
              <a:t>     return </a:t>
            </a:r>
            <a:r>
              <a:rPr lang="en-US" altLang="zh-CN" sz="1800" dirty="0" err="1"/>
              <a:t>stu</a:t>
            </a:r>
            <a:r>
              <a:rPr lang="en-US" altLang="zh-CN" sz="1800" dirty="0"/>
              <a:t>;</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291401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1000"/>
                                        <p:tgtEl>
                                          <p:spTgt spid="3">
                                            <p:txEl>
                                              <p:pRg st="13" end="13"/>
                                            </p:txEl>
                                          </p:spTgt>
                                        </p:tgtEl>
                                      </p:cBhvr>
                                    </p:animEffect>
                                    <p:anim calcmode="lin" valueType="num">
                                      <p:cBhvr>
                                        <p:cTn id="7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 calcmode="lin" valueType="num">
                                      <p:cBhvr additive="base">
                                        <p:cTn id="80"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 calcmode="lin" valueType="num">
                                      <p:cBhvr additive="base">
                                        <p:cTn id="84"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8640"/>
            <a:ext cx="8623212" cy="6336704"/>
          </a:xfrm>
        </p:spPr>
        <p:txBody>
          <a:bodyPr/>
          <a:lstStyle/>
          <a:p>
            <a:pPr marL="0" indent="0">
              <a:buNone/>
            </a:pPr>
            <a:r>
              <a:rPr lang="en-US" altLang="zh-CN" sz="2000" dirty="0"/>
              <a:t>void display(Student student) {</a:t>
            </a:r>
            <a:endParaRPr lang="zh-CN" altLang="zh-CN" sz="2000" dirty="0"/>
          </a:p>
          <a:p>
            <a:pPr marL="0" indent="0">
              <a:buNone/>
            </a:pPr>
            <a:r>
              <a:rPr lang="en-US" altLang="zh-CN" sz="2000" dirty="0"/>
              <a:t>	</a:t>
            </a:r>
            <a:r>
              <a:rPr lang="en-US" altLang="zh-CN" sz="2000" dirty="0" err="1"/>
              <a:t>cout</a:t>
            </a:r>
            <a:r>
              <a:rPr lang="en-US" altLang="zh-CN" sz="2000" dirty="0"/>
              <a:t> &lt;&lt; get&lt;0&gt;(student) &lt;&lt; "\t" &lt;&lt; get&lt;1&gt;(student) &lt;&lt; "\t" </a:t>
            </a:r>
          </a:p>
          <a:p>
            <a:pPr marL="0" indent="0">
              <a:buNone/>
            </a:pPr>
            <a:r>
              <a:rPr lang="en-US" altLang="zh-CN" sz="2000" dirty="0"/>
              <a:t>                     &lt;&lt; get&lt;2&gt;(student) &lt;&lt; "\t" &lt;&lt; </a:t>
            </a:r>
            <a:r>
              <a:rPr lang="en-US" altLang="zh-CN" sz="2000" dirty="0" err="1"/>
              <a:t>endl</a:t>
            </a:r>
            <a:r>
              <a:rPr lang="en-US" altLang="zh-CN" sz="2000" dirty="0"/>
              <a:t>;</a:t>
            </a:r>
            <a:endParaRPr lang="zh-CN" altLang="zh-CN" sz="2000" dirty="0"/>
          </a:p>
          <a:p>
            <a:pPr marL="0" indent="0">
              <a:buNone/>
            </a:pPr>
            <a:r>
              <a:rPr lang="en-US" altLang="zh-CN" sz="2000" dirty="0"/>
              <a:t>     //for</a:t>
            </a:r>
            <a:r>
              <a:rPr lang="zh-CN" altLang="zh-CN" sz="2000" dirty="0"/>
              <a:t>循环示范了访问元组中具有不确定个数的向量元素的访问方法。</a:t>
            </a:r>
          </a:p>
          <a:p>
            <a:pPr marL="0" indent="0">
              <a:buNone/>
            </a:pPr>
            <a:r>
              <a:rPr lang="en-US" altLang="zh-CN" sz="2000" dirty="0"/>
              <a:t>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get&lt;3&gt;(student).size(); </a:t>
            </a:r>
            <a:r>
              <a:rPr lang="en-US" altLang="zh-CN" sz="2000" dirty="0" err="1"/>
              <a:t>i</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get&lt;3&gt;(student)[</a:t>
            </a:r>
            <a:r>
              <a:rPr lang="en-US" altLang="zh-CN" sz="2000" dirty="0" err="1"/>
              <a:t>i</a:t>
            </a:r>
            <a:r>
              <a:rPr lang="en-US" altLang="zh-CN" sz="2000" dirty="0"/>
              <a:t>].</a:t>
            </a:r>
            <a:r>
              <a:rPr lang="en-US" altLang="zh-CN" sz="2000" dirty="0" err="1"/>
              <a:t>courseName</a:t>
            </a:r>
            <a:r>
              <a:rPr lang="en-US" altLang="zh-CN" sz="2000" dirty="0"/>
              <a:t> &lt;&lt; "\t“</a:t>
            </a:r>
          </a:p>
          <a:p>
            <a:pPr marL="0" indent="0">
              <a:buNone/>
            </a:pPr>
            <a:r>
              <a:rPr lang="en-US" altLang="zh-CN" sz="2000" dirty="0"/>
              <a:t>              &lt;&lt; get&lt;3&gt;(student)[</a:t>
            </a:r>
            <a:r>
              <a:rPr lang="en-US" altLang="zh-CN" sz="2000" dirty="0" err="1"/>
              <a:t>i</a:t>
            </a:r>
            <a:r>
              <a:rPr lang="en-US" altLang="zh-CN" sz="2000" dirty="0"/>
              <a:t>].grade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auto t = </a:t>
            </a:r>
            <a:r>
              <a:rPr lang="en-US" altLang="zh-CN" sz="2000" dirty="0" err="1"/>
              <a:t>make_tuple</a:t>
            </a:r>
            <a:r>
              <a:rPr lang="en-US" altLang="zh-CN" sz="2000" dirty="0"/>
              <a:t>("string", 3, 20.01); </a:t>
            </a:r>
          </a:p>
          <a:p>
            <a:pPr marL="0" indent="0">
              <a:buNone/>
            </a:pPr>
            <a:r>
              <a:rPr lang="en-US" altLang="zh-CN" sz="2000" dirty="0"/>
              <a:t>       tuple&lt;char *,</a:t>
            </a:r>
            <a:r>
              <a:rPr lang="en-US" altLang="zh-CN" sz="2000" dirty="0" err="1"/>
              <a:t>int,double</a:t>
            </a:r>
            <a:r>
              <a:rPr lang="en-US" altLang="zh-CN" sz="2000" dirty="0"/>
              <a:t>&gt; </a:t>
            </a:r>
            <a:r>
              <a:rPr lang="en-US" altLang="zh-CN" sz="2000" dirty="0" err="1"/>
              <a:t>tt</a:t>
            </a:r>
            <a:r>
              <a:rPr lang="en-US" altLang="zh-CN" sz="2000" dirty="0"/>
              <a:t>("string", 3, 20.01);</a:t>
            </a:r>
            <a:endParaRPr lang="zh-CN" altLang="zh-CN" sz="2000" dirty="0"/>
          </a:p>
          <a:p>
            <a:pPr marL="0" indent="0">
              <a:buNone/>
            </a:pPr>
            <a:r>
              <a:rPr lang="en-US" altLang="zh-CN" sz="2000" dirty="0"/>
              <a:t>       //tuple&lt;</a:t>
            </a:r>
            <a:r>
              <a:rPr lang="en-US" altLang="zh-CN" sz="2000" dirty="0" err="1"/>
              <a:t>int</a:t>
            </a:r>
            <a:r>
              <a:rPr lang="en-US" altLang="zh-CN" sz="2000" dirty="0"/>
              <a:t>, </a:t>
            </a:r>
            <a:r>
              <a:rPr lang="en-US" altLang="zh-CN" sz="2000" dirty="0" err="1"/>
              <a:t>int</a:t>
            </a:r>
            <a:r>
              <a:rPr lang="en-US" altLang="zh-CN" sz="2000" dirty="0"/>
              <a:t>, </a:t>
            </a:r>
            <a:r>
              <a:rPr lang="en-US" altLang="zh-CN" sz="2000" dirty="0" err="1"/>
              <a:t>int</a:t>
            </a:r>
            <a:r>
              <a:rPr lang="en-US" altLang="zh-CN" sz="2000" dirty="0"/>
              <a:t> &gt; t = { 1,2,3 };			//</a:t>
            </a:r>
            <a:r>
              <a:rPr lang="zh-CN" altLang="zh-CN" sz="2000" dirty="0"/>
              <a:t>错误</a:t>
            </a:r>
          </a:p>
          <a:p>
            <a:pPr marL="0" indent="0">
              <a:buNone/>
            </a:pPr>
            <a:r>
              <a:rPr lang="en-US" altLang="zh-CN" sz="2000" dirty="0"/>
              <a:t>       tuple&lt;</a:t>
            </a:r>
            <a:r>
              <a:rPr lang="en-US" altLang="zh-CN" sz="2000" dirty="0" err="1"/>
              <a:t>int</a:t>
            </a:r>
            <a:r>
              <a:rPr lang="en-US" altLang="zh-CN" sz="2000" dirty="0"/>
              <a:t>, </a:t>
            </a:r>
            <a:r>
              <a:rPr lang="en-US" altLang="zh-CN" sz="2000" dirty="0" err="1"/>
              <a:t>int</a:t>
            </a:r>
            <a:r>
              <a:rPr lang="en-US" altLang="zh-CN" sz="2000" dirty="0"/>
              <a:t>, </a:t>
            </a:r>
            <a:r>
              <a:rPr lang="en-US" altLang="zh-CN" sz="2000" dirty="0" err="1"/>
              <a:t>int</a:t>
            </a:r>
            <a:r>
              <a:rPr lang="en-US" altLang="zh-CN" sz="2000" dirty="0"/>
              <a:t> &gt; t5{ 1,2,3 };			//</a:t>
            </a:r>
            <a:r>
              <a:rPr lang="zh-CN" altLang="zh-CN" sz="2000" dirty="0"/>
              <a:t>正确</a:t>
            </a:r>
          </a:p>
          <a:p>
            <a:pPr marL="0" indent="0">
              <a:buNone/>
            </a:pPr>
            <a:r>
              <a:rPr lang="en-US" altLang="zh-CN" sz="2000" dirty="0"/>
              <a:t>       tuple&lt;</a:t>
            </a:r>
            <a:r>
              <a:rPr lang="en-US" altLang="zh-CN" sz="2000" dirty="0" err="1"/>
              <a:t>int</a:t>
            </a:r>
            <a:r>
              <a:rPr lang="en-US" altLang="zh-CN" sz="2000" dirty="0"/>
              <a:t>, </a:t>
            </a:r>
            <a:r>
              <a:rPr lang="en-US" altLang="zh-CN" sz="2000" dirty="0" err="1"/>
              <a:t>string,char</a:t>
            </a:r>
            <a:r>
              <a:rPr lang="en-US" altLang="zh-CN" sz="2000" dirty="0"/>
              <a:t>*&gt; t1,t2{ 1,"</a:t>
            </a:r>
            <a:r>
              <a:rPr lang="zh-CN" altLang="zh-CN" sz="2000" dirty="0"/>
              <a:t>数据结构</a:t>
            </a:r>
            <a:r>
              <a:rPr lang="en-US" altLang="zh-CN" sz="2000" dirty="0"/>
              <a:t>","3.5</a:t>
            </a:r>
            <a:r>
              <a:rPr lang="zh-CN" altLang="zh-CN" sz="2000" dirty="0"/>
              <a:t>学分</a:t>
            </a:r>
            <a:r>
              <a:rPr lang="en-US" altLang="zh-CN" sz="2000" dirty="0"/>
              <a:t>" };</a:t>
            </a:r>
            <a:endParaRPr lang="zh-CN" altLang="zh-CN" sz="2000" dirty="0"/>
          </a:p>
          <a:p>
            <a:pPr marL="0" indent="0">
              <a:buNone/>
            </a:pPr>
            <a:r>
              <a:rPr lang="en-US" altLang="zh-CN" sz="2000" dirty="0"/>
              <a:t>       t1 = t2;                                                   //</a:t>
            </a:r>
            <a:r>
              <a:rPr lang="zh-CN" altLang="zh-CN" sz="2000" dirty="0"/>
              <a:t>同类型元组可以赋值</a:t>
            </a:r>
          </a:p>
          <a:p>
            <a:pPr marL="0" indent="0">
              <a:buNone/>
            </a:pPr>
            <a:r>
              <a:rPr lang="en-US" altLang="zh-CN" sz="2000" dirty="0"/>
              <a:t>      </a:t>
            </a:r>
            <a:r>
              <a:rPr lang="en-US" altLang="zh-CN" sz="2000" dirty="0" err="1"/>
              <a:t>cout</a:t>
            </a:r>
            <a:r>
              <a:rPr lang="en-US" altLang="zh-CN" sz="2000" dirty="0"/>
              <a:t> &lt;&lt; get&lt;0&gt;(t1) &lt;&lt; "\t" &lt;&lt; get&lt;1&gt;(t1) &lt;&lt; "\t" </a:t>
            </a:r>
          </a:p>
          <a:p>
            <a:pPr marL="0" indent="0">
              <a:buNone/>
            </a:pPr>
            <a:r>
              <a:rPr lang="en-US" altLang="zh-CN" sz="2000" dirty="0"/>
              <a:t>              &lt;&lt; get&lt;2&gt;(t1) &lt;&lt; </a:t>
            </a:r>
            <a:r>
              <a:rPr lang="en-US" altLang="zh-CN" sz="2000" dirty="0" err="1"/>
              <a:t>endl</a:t>
            </a:r>
            <a:r>
              <a:rPr lang="en-US" altLang="zh-CN" sz="2000" dirty="0"/>
              <a:t>;                   //</a:t>
            </a:r>
            <a:r>
              <a:rPr lang="zh-CN" altLang="zh-CN" sz="2000" dirty="0"/>
              <a:t>元组访问的常规方法</a:t>
            </a:r>
          </a:p>
          <a:p>
            <a:pPr marL="0" indent="0">
              <a:buNone/>
            </a:pPr>
            <a:endParaRPr lang="zh-CN" altLang="en-US" sz="2000" dirty="0"/>
          </a:p>
        </p:txBody>
      </p:sp>
    </p:spTree>
    <p:extLst>
      <p:ext uri="{BB962C8B-B14F-4D97-AF65-F5344CB8AC3E}">
        <p14:creationId xmlns:p14="http://schemas.microsoft.com/office/powerpoint/2010/main" val="3444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 calcmode="lin" valueType="num">
                                      <p:cBhvr additive="base">
                                        <p:cTn id="4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 calcmode="lin" valueType="num">
                                      <p:cBhvr additive="base">
                                        <p:cTn id="5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 calcmode="lin" valueType="num">
                                      <p:cBhvr additive="base">
                                        <p:cTn id="6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 calcmode="lin" valueType="num">
                                      <p:cBhvr additive="base">
                                        <p:cTn id="70"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 calcmode="lin" valueType="num">
                                      <p:cBhvr additive="base">
                                        <p:cTn id="7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 calcmode="lin" valueType="num">
                                      <p:cBhvr additive="base">
                                        <p:cTn id="82"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15" end="15"/>
                                            </p:txEl>
                                          </p:spTgt>
                                        </p:tgtEl>
                                        <p:attrNameLst>
                                          <p:attrName>style.visibility</p:attrName>
                                        </p:attrNameLst>
                                      </p:cBhvr>
                                      <p:to>
                                        <p:strVal val="visible"/>
                                      </p:to>
                                    </p:set>
                                    <p:anim calcmode="lin" valueType="num">
                                      <p:cBhvr additive="base">
                                        <p:cTn id="8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3">
                                            <p:txEl>
                                              <p:pRg st="16" end="16"/>
                                            </p:txEl>
                                          </p:spTgt>
                                        </p:tgtEl>
                                        <p:attrNameLst>
                                          <p:attrName>style.visibility</p:attrName>
                                        </p:attrNameLst>
                                      </p:cBhvr>
                                      <p:to>
                                        <p:strVal val="visible"/>
                                      </p:to>
                                    </p:set>
                                    <p:anim calcmode="lin" valueType="num">
                                      <p:cBhvr additive="base">
                                        <p:cTn id="94"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dirty="0">
                <a:solidFill>
                  <a:srgbClr val="0000CC"/>
                </a:solidFill>
              </a:rPr>
              <a:t>//</a:t>
            </a:r>
            <a:r>
              <a:rPr lang="zh-CN" altLang="zh-CN" sz="2400" dirty="0">
                <a:solidFill>
                  <a:srgbClr val="0000CC"/>
                </a:solidFill>
              </a:rPr>
              <a:t>下面的代码段示例了具用链表、向量元素的元组定义方法，以及元组中的链表访问方法</a:t>
            </a:r>
            <a:endParaRPr lang="zh-CN" altLang="en-US" sz="2400" dirty="0">
              <a:solidFill>
                <a:srgbClr val="0000CC"/>
              </a:solidFill>
            </a:endParaRPr>
          </a:p>
        </p:txBody>
      </p:sp>
      <p:sp>
        <p:nvSpPr>
          <p:cNvPr id="3" name="内容占位符 2"/>
          <p:cNvSpPr>
            <a:spLocks noGrp="1"/>
          </p:cNvSpPr>
          <p:nvPr>
            <p:ph idx="1"/>
          </p:nvPr>
        </p:nvSpPr>
        <p:spPr>
          <a:xfrm>
            <a:off x="251520" y="1076590"/>
            <a:ext cx="8623212" cy="5592770"/>
          </a:xfrm>
        </p:spPr>
        <p:txBody>
          <a:bodyPr/>
          <a:lstStyle/>
          <a:p>
            <a:pPr marL="0" indent="0">
              <a:buNone/>
            </a:pPr>
            <a:r>
              <a:rPr lang="en-US" altLang="zh-CN" sz="1800" dirty="0"/>
              <a:t>tuple&lt;</a:t>
            </a:r>
            <a:r>
              <a:rPr lang="en-US" altLang="zh-CN" sz="1800" dirty="0" err="1"/>
              <a:t>string,vector</a:t>
            </a:r>
            <a:r>
              <a:rPr lang="en-US" altLang="zh-CN" sz="1800" dirty="0"/>
              <a:t>&lt;double&gt;,</a:t>
            </a:r>
            <a:r>
              <a:rPr lang="en-US" altLang="zh-CN" sz="1800" dirty="0" err="1"/>
              <a:t>int,list</a:t>
            </a:r>
            <a:r>
              <a:rPr lang="en-US" altLang="zh-CN" sz="1800" dirty="0"/>
              <a:t>&lt;</a:t>
            </a:r>
            <a:r>
              <a:rPr lang="en-US" altLang="zh-CN" sz="1800" dirty="0" err="1"/>
              <a:t>int</a:t>
            </a:r>
            <a:r>
              <a:rPr lang="en-US" altLang="zh-CN" sz="1800" dirty="0"/>
              <a:t>&gt;&gt;</a:t>
            </a:r>
            <a:r>
              <a:rPr lang="en-US" altLang="zh-CN" sz="1800" dirty="0" err="1"/>
              <a:t>vtable</a:t>
            </a:r>
            <a:r>
              <a:rPr lang="en-US" altLang="zh-CN" sz="1800" dirty="0"/>
              <a:t>("</a:t>
            </a:r>
            <a:r>
              <a:rPr lang="en-US" altLang="zh-CN" sz="1800" dirty="0" err="1"/>
              <a:t>tomoto</a:t>
            </a:r>
            <a:r>
              <a:rPr lang="en-US" altLang="zh-CN" sz="1800" dirty="0"/>
              <a:t>",{3.12,2.34}, 42, {10,8,1});</a:t>
            </a:r>
            <a:endParaRPr lang="zh-CN" altLang="zh-CN" sz="1800" dirty="0"/>
          </a:p>
          <a:p>
            <a:pPr marL="0" indent="0">
              <a:buNone/>
            </a:pPr>
            <a:r>
              <a:rPr lang="en-US" altLang="zh-CN" sz="2000" dirty="0"/>
              <a:t>    list&lt;</a:t>
            </a:r>
            <a:r>
              <a:rPr lang="en-US" altLang="zh-CN" sz="2000" dirty="0" err="1"/>
              <a:t>int</a:t>
            </a:r>
            <a:r>
              <a:rPr lang="en-US" altLang="zh-CN" sz="2000" dirty="0"/>
              <a:t>&gt;::iterator </a:t>
            </a:r>
            <a:r>
              <a:rPr lang="en-US" altLang="zh-CN" sz="2000" dirty="0" err="1"/>
              <a:t>iter</a:t>
            </a:r>
            <a:r>
              <a:rPr lang="en-US" altLang="zh-CN" sz="2000" dirty="0"/>
              <a:t>;                                   //</a:t>
            </a:r>
            <a:r>
              <a:rPr lang="zh-CN" altLang="zh-CN" sz="2000" dirty="0"/>
              <a:t>访问链表的迭代器</a:t>
            </a:r>
          </a:p>
          <a:p>
            <a:pPr marL="0" indent="0">
              <a:buNone/>
            </a:pPr>
            <a:r>
              <a:rPr lang="en-US" altLang="zh-CN" sz="2000" dirty="0"/>
              <a:t>    for (</a:t>
            </a:r>
            <a:r>
              <a:rPr lang="en-US" altLang="zh-CN" sz="2000" dirty="0" err="1"/>
              <a:t>iter</a:t>
            </a:r>
            <a:r>
              <a:rPr lang="en-US" altLang="zh-CN" sz="2000" dirty="0"/>
              <a:t> = get&lt;3&gt;(</a:t>
            </a:r>
            <a:r>
              <a:rPr lang="en-US" altLang="zh-CN" sz="2000" dirty="0" err="1"/>
              <a:t>vtable</a:t>
            </a:r>
            <a:r>
              <a:rPr lang="en-US" altLang="zh-CN" sz="2000" dirty="0"/>
              <a:t>).begin(); </a:t>
            </a:r>
            <a:r>
              <a:rPr lang="en-US" altLang="zh-CN" sz="2000" dirty="0" err="1"/>
              <a:t>iter</a:t>
            </a:r>
            <a:r>
              <a:rPr lang="en-US" altLang="zh-CN" sz="2000" dirty="0"/>
              <a:t> != get&lt;3&gt;(</a:t>
            </a:r>
            <a:r>
              <a:rPr lang="en-US" altLang="zh-CN" sz="2000" dirty="0" err="1"/>
              <a:t>vtable</a:t>
            </a:r>
            <a:r>
              <a:rPr lang="en-US" altLang="zh-CN" sz="2000" dirty="0"/>
              <a:t>).end(); </a:t>
            </a:r>
            <a:r>
              <a:rPr lang="en-US" altLang="zh-CN" sz="2000" dirty="0" err="1"/>
              <a:t>iter</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iter</a:t>
            </a:r>
            <a:r>
              <a:rPr lang="en-US" altLang="zh-CN" sz="2000" dirty="0"/>
              <a:t> &lt;&lt; "\t";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400" dirty="0">
                <a:solidFill>
                  <a:srgbClr val="0000CC"/>
                </a:solidFill>
              </a:rPr>
              <a:t>     //student</a:t>
            </a:r>
            <a:r>
              <a:rPr lang="zh-CN" altLang="zh-CN" sz="2400" dirty="0">
                <a:solidFill>
                  <a:srgbClr val="0000CC"/>
                </a:solidFill>
              </a:rPr>
              <a:t>对象示例了向元组中的对象数组赋值的方法。</a:t>
            </a:r>
          </a:p>
          <a:p>
            <a:pPr marL="0" indent="0">
              <a:buNone/>
            </a:pPr>
            <a:r>
              <a:rPr lang="en-US" altLang="zh-CN" sz="2000" dirty="0"/>
              <a:t>     </a:t>
            </a:r>
            <a:r>
              <a:rPr lang="en-US" altLang="zh-CN" sz="1600" dirty="0"/>
              <a:t>Student student{"</a:t>
            </a:r>
            <a:r>
              <a:rPr lang="zh-CN" altLang="zh-CN" sz="1600" dirty="0"/>
              <a:t>李四</a:t>
            </a:r>
            <a:r>
              <a:rPr lang="en-US" altLang="zh-CN" sz="1600" dirty="0"/>
              <a:t>",1011,"</a:t>
            </a:r>
            <a:r>
              <a:rPr lang="zh-CN" altLang="zh-CN" sz="1600" dirty="0"/>
              <a:t>计算机专业</a:t>
            </a:r>
            <a:r>
              <a:rPr lang="en-US" altLang="zh-CN" sz="1600" dirty="0"/>
              <a:t>",</a:t>
            </a:r>
            <a:r>
              <a:rPr lang="en-US" altLang="zh-CN" sz="1600" b="1" dirty="0"/>
              <a:t>{{"</a:t>
            </a:r>
            <a:r>
              <a:rPr lang="zh-CN" altLang="zh-CN" sz="1600" b="1" dirty="0"/>
              <a:t>英语</a:t>
            </a:r>
            <a:r>
              <a:rPr lang="en-US" altLang="zh-CN" sz="1600" b="1" dirty="0"/>
              <a:t>",76.4},{"</a:t>
            </a:r>
            <a:r>
              <a:rPr lang="zh-CN" altLang="zh-CN" sz="1600" b="1" dirty="0"/>
              <a:t>高数</a:t>
            </a:r>
            <a:r>
              <a:rPr lang="en-US" altLang="zh-CN" sz="1600" b="1" dirty="0"/>
              <a:t>",87},{"C++</a:t>
            </a:r>
            <a:r>
              <a:rPr lang="zh-CN" altLang="zh-CN" sz="1600" b="1" dirty="0"/>
              <a:t>语言</a:t>
            </a:r>
            <a:r>
              <a:rPr lang="en-US" altLang="zh-CN" sz="1600" b="1" dirty="0"/>
              <a:t>",89}}</a:t>
            </a:r>
            <a:r>
              <a:rPr lang="en-US" altLang="zh-CN" sz="1600" dirty="0"/>
              <a:t>};</a:t>
            </a:r>
            <a:endParaRPr lang="zh-CN" altLang="zh-CN" sz="1600" dirty="0"/>
          </a:p>
          <a:p>
            <a:pPr marL="0" indent="0">
              <a:buNone/>
            </a:pPr>
            <a:r>
              <a:rPr lang="en-US" altLang="zh-CN" sz="2000" dirty="0"/>
              <a:t>     display(student);</a:t>
            </a:r>
            <a:endParaRPr lang="zh-CN" altLang="zh-CN" sz="2000" dirty="0"/>
          </a:p>
          <a:p>
            <a:pPr marL="0" indent="0">
              <a:buNone/>
            </a:pPr>
            <a:r>
              <a:rPr lang="en-US" altLang="zh-CN" sz="2000" dirty="0"/>
              <a:t>     student = </a:t>
            </a:r>
            <a:r>
              <a:rPr lang="en-US" altLang="zh-CN" sz="2000" dirty="0" err="1"/>
              <a:t>inputData</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display(student);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7495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 calcmode="lin" valueType="num">
                                      <p:cBhvr additive="base">
                                        <p:cTn id="6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additive="base">
                                        <p:cTn id="6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程序运行结果</a:t>
            </a:r>
          </a:p>
        </p:txBody>
      </p:sp>
      <p:sp>
        <p:nvSpPr>
          <p:cNvPr id="3" name="内容占位符 2"/>
          <p:cNvSpPr>
            <a:spLocks noGrp="1"/>
          </p:cNvSpPr>
          <p:nvPr>
            <p:ph idx="1"/>
          </p:nvPr>
        </p:nvSpPr>
        <p:spPr/>
        <p:txBody>
          <a:bodyPr/>
          <a:lstStyle/>
          <a:p>
            <a:endParaRPr lang="zh-CN" alt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83" y="1086183"/>
            <a:ext cx="8610349" cy="53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469453"/>
      </p:ext>
    </p:extLst>
  </p:cSld>
  <p:clrMapOvr>
    <a:masterClrMapping/>
  </p:clrMapOvr>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6407</TotalTime>
  <Words>8508</Words>
  <Application>Microsoft Office PowerPoint</Application>
  <PresentationFormat>全屏显示(4:3)</PresentationFormat>
  <Paragraphs>1539</Paragraphs>
  <Slides>130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130</vt:i4>
      </vt:variant>
    </vt:vector>
  </HeadingPairs>
  <TitlesOfParts>
    <vt:vector size="136" baseType="lpstr">
      <vt:lpstr>方正舒体</vt:lpstr>
      <vt:lpstr>宋体</vt:lpstr>
      <vt:lpstr>Arial</vt:lpstr>
      <vt:lpstr>Blackadder ITC</vt:lpstr>
      <vt:lpstr>Times New Roman</vt:lpstr>
      <vt:lpstr>默认设计模板</vt:lpstr>
      <vt:lpstr>PowerPoint 演示文稿</vt:lpstr>
      <vt:lpstr>第7章 模板与STL</vt:lpstr>
      <vt:lpstr>7.1 模板的概念</vt:lpstr>
      <vt:lpstr>7.1 模板的概念</vt:lpstr>
      <vt:lpstr>7.1 模板的概念</vt:lpstr>
      <vt:lpstr>7.1 模板的概念</vt:lpstr>
      <vt:lpstr>7.1 模板的概念</vt:lpstr>
      <vt:lpstr>7.2  函数模板与模板函数</vt:lpstr>
      <vt:lpstr>7.2.1   函数模板的定义</vt:lpstr>
      <vt:lpstr>7.2.1   函数模板的定义</vt:lpstr>
      <vt:lpstr>7.2.1   函数模板的定义</vt:lpstr>
      <vt:lpstr>7.2.1   函数模板的定义</vt:lpstr>
      <vt:lpstr>7.2.2  函数模板的实例化</vt:lpstr>
      <vt:lpstr>7.2.2  函数模板的实例化</vt:lpstr>
      <vt:lpstr>7.2.2  函数模板的实例化</vt:lpstr>
      <vt:lpstr>7.2.2  函数模板的实例化</vt:lpstr>
      <vt:lpstr>7.2.2  函数模板的实例化</vt:lpstr>
      <vt:lpstr>7.2.3  模板参数</vt:lpstr>
      <vt:lpstr>7.2.2  函数模板的实例化</vt:lpstr>
      <vt:lpstr>7.2.2  函数模板的实例化</vt:lpstr>
      <vt:lpstr>7.2.2  函数模板的实例化</vt:lpstr>
      <vt:lpstr>PowerPoint 演示文稿</vt:lpstr>
      <vt:lpstr>7.2.2  函数模板的实例化</vt:lpstr>
      <vt:lpstr>PowerPoint 演示文稿</vt:lpstr>
      <vt:lpstr>7.2.2  函数模板的实例化</vt:lpstr>
      <vt:lpstr>7.3  类模板</vt:lpstr>
      <vt:lpstr>7.3.2  类模板的定义</vt:lpstr>
      <vt:lpstr>7.3.2  类模板的定义</vt:lpstr>
      <vt:lpstr>7.3.2  类模板的定义</vt:lpstr>
      <vt:lpstr>PowerPoint 演示文稿</vt:lpstr>
      <vt:lpstr>7.3.2  类模板的定义</vt:lpstr>
      <vt:lpstr>7.3.3  类模板实例化</vt:lpstr>
      <vt:lpstr>7.3.3  类模板实例化</vt:lpstr>
      <vt:lpstr>Stack模板能够实例化出无穷多的模板类</vt:lpstr>
      <vt:lpstr>7.3.4  类模板的使用</vt:lpstr>
      <vt:lpstr>7.3.4  类模板的使用</vt:lpstr>
      <vt:lpstr>7.4  模板设计中的几个独特问题</vt:lpstr>
      <vt:lpstr>7.4.2  默认模板实参                    11C++</vt:lpstr>
      <vt:lpstr>7.4.2  默认模板实参                    11C++</vt:lpstr>
      <vt:lpstr>7.4.3  成员模板</vt:lpstr>
      <vt:lpstr>PowerPoint 演示文稿</vt:lpstr>
      <vt:lpstr>7.4.3  成员模板</vt:lpstr>
      <vt:lpstr>7.4.4  可变参数函数模板  11C++</vt:lpstr>
      <vt:lpstr>7.4.4  可变参数函数模板  11C++</vt:lpstr>
      <vt:lpstr>7.4.4  可变参数函数模板  11C++</vt:lpstr>
      <vt:lpstr>7.4.4  可变参数函数模板  11C++</vt:lpstr>
      <vt:lpstr>7.4.4  可变参数函数模板  11C++</vt:lpstr>
      <vt:lpstr>7.4.5  模板重载、特化、非模板函数及调用次序</vt:lpstr>
      <vt:lpstr>PowerPoint 演示文稿</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PowerPoint 演示文稿</vt:lpstr>
      <vt:lpstr>7.4.5  模板重载、特化、非模板函数及调用次序</vt:lpstr>
      <vt:lpstr>7.4.5  模板重载、特化、非模板函数及调用次序</vt:lpstr>
      <vt:lpstr>7.5  STL </vt:lpstr>
      <vt:lpstr>7.5.1 函数对象</vt:lpstr>
      <vt:lpstr>7.5.1 函数对象</vt:lpstr>
      <vt:lpstr>PowerPoint 演示文稿</vt:lpstr>
      <vt:lpstr>7.5.2  顺序容器</vt:lpstr>
      <vt:lpstr>表7-2  STL中的容器及头文件名</vt:lpstr>
      <vt:lpstr>表7-3  所有容器都具有的成员函数</vt:lpstr>
      <vt:lpstr>表7-4  顺序和关联容器共同支持的成员函数</vt:lpstr>
      <vt:lpstr>7.5.2 顺序容器</vt:lpstr>
      <vt:lpstr>7.5.2 顺序容器</vt:lpstr>
      <vt:lpstr>7.5.2 顺序容器</vt:lpstr>
      <vt:lpstr>7.5.2 顺序容器</vt:lpstr>
      <vt:lpstr>链表的操作</vt:lpstr>
      <vt:lpstr>PowerPoint 演示文稿</vt:lpstr>
      <vt:lpstr>链表的操作</vt:lpstr>
      <vt:lpstr>7.5.2 顺序容器</vt:lpstr>
      <vt:lpstr>7.5.2 顺序容器</vt:lpstr>
      <vt:lpstr>7.5.2 顺序容器</vt:lpstr>
      <vt:lpstr>7.5.2 顺序容器</vt:lpstr>
      <vt:lpstr>7.5.2 顺序容器</vt:lpstr>
      <vt:lpstr>7.5.2 顺序容器</vt:lpstr>
      <vt:lpstr>表7-5  string的重载运算符</vt:lpstr>
      <vt:lpstr>（1）string的常用成员函数</vt:lpstr>
      <vt:lpstr>（1）string的常用成员函数</vt:lpstr>
      <vt:lpstr>（2）string与C语言形式的char *字符串的转换</vt:lpstr>
      <vt:lpstr>PowerPoint 演示文稿</vt:lpstr>
      <vt:lpstr>PowerPoint 演示文稿</vt:lpstr>
      <vt:lpstr>7.5.2 顺序容器</vt:lpstr>
      <vt:lpstr>7.5.3  迭代器</vt:lpstr>
      <vt:lpstr>7.5.3  迭代器</vt:lpstr>
      <vt:lpstr>7.5.3  迭代器</vt:lpstr>
      <vt:lpstr>7.5.3  迭代器</vt:lpstr>
      <vt:lpstr>PowerPoint 演示文稿</vt:lpstr>
      <vt:lpstr>7.5.4  pair和tuple容器</vt:lpstr>
      <vt:lpstr>7.5.4  pair和tuple容器</vt:lpstr>
      <vt:lpstr>7.5.4  pair和tuple容器</vt:lpstr>
      <vt:lpstr>7.5.4  pair和tuple容器</vt:lpstr>
      <vt:lpstr>7.5.4  pair和tuple容器</vt:lpstr>
      <vt:lpstr>7.5.4  pair和tuple容器</vt:lpstr>
      <vt:lpstr>inputData函数返回的Student是一种复杂的元组数据类型，该元组保存学生的姓名，学号，专业，以及任意多门课程的成绩。</vt:lpstr>
      <vt:lpstr>PowerPoint 演示文稿</vt:lpstr>
      <vt:lpstr>//下面的代码段示例了具用链表、向量元素的元组定义方法，以及元组中的链表访问方法</vt:lpstr>
      <vt:lpstr>程序运行结果</vt:lpstr>
      <vt:lpstr>7.5.5  关联式容器</vt:lpstr>
      <vt:lpstr>7.5.5  关联式容器</vt:lpstr>
      <vt:lpstr>7.5.5  关联式容器</vt:lpstr>
      <vt:lpstr>7.5.5  关联式容器</vt:lpstr>
      <vt:lpstr>7.5.5  关联式容器</vt:lpstr>
      <vt:lpstr>7.5.5  关联式容器</vt:lpstr>
      <vt:lpstr>PowerPoint 演示文稿</vt:lpstr>
      <vt:lpstr>7.5.5  关联式容器</vt:lpstr>
      <vt:lpstr>7.5.5  关联式容器</vt:lpstr>
      <vt:lpstr>PowerPoint 演示文稿</vt:lpstr>
      <vt:lpstr>7.5.5  关联式容器</vt:lpstr>
      <vt:lpstr>7.5.5  关联式容器</vt:lpstr>
      <vt:lpstr>7.5.6  算法</vt:lpstr>
      <vt:lpstr>7.5.6  算法</vt:lpstr>
      <vt:lpstr>7.5.6  算法</vt:lpstr>
      <vt:lpstr>7.5.6  算法</vt:lpstr>
      <vt:lpstr>7.5.6  算法</vt:lpstr>
      <vt:lpstr>PowerPoint 演示文稿</vt:lpstr>
      <vt:lpstr>7.5.6  算法</vt:lpstr>
      <vt:lpstr>7.5.6  算法</vt:lpstr>
      <vt:lpstr>7.5.6  算法</vt:lpstr>
      <vt:lpstr>7.5.6  算法</vt:lpstr>
      <vt:lpstr>PowerPoint 演示文稿</vt:lpstr>
      <vt:lpstr>7.6  编程实作</vt:lpstr>
      <vt:lpstr>7.6  编程实作</vt:lpstr>
      <vt:lpstr>PowerPoint 演示文稿</vt:lpstr>
      <vt:lpstr>7.6  编程实作</vt:lpstr>
      <vt:lpstr>7.6  编程实作</vt:lpstr>
      <vt:lpstr>7.6  编程实作</vt:lpstr>
      <vt:lpstr>PowerPoint 演示文稿</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414</cp:revision>
  <dcterms:created xsi:type="dcterms:W3CDTF">2009-10-08T06:48:42Z</dcterms:created>
  <dcterms:modified xsi:type="dcterms:W3CDTF">2017-10-09T02:59:24Z</dcterms:modified>
</cp:coreProperties>
</file>